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85" r:id="rId10"/>
    <p:sldId id="283" r:id="rId11"/>
    <p:sldId id="264" r:id="rId12"/>
    <p:sldId id="284" r:id="rId13"/>
    <p:sldId id="266" r:id="rId14"/>
    <p:sldId id="267" r:id="rId15"/>
    <p:sldId id="268" r:id="rId16"/>
    <p:sldId id="286" r:id="rId17"/>
    <p:sldId id="287" r:id="rId18"/>
    <p:sldId id="288" r:id="rId19"/>
    <p:sldId id="289" r:id="rId20"/>
    <p:sldId id="290" r:id="rId21"/>
    <p:sldId id="291" r:id="rId22"/>
    <p:sldId id="292" r:id="rId23"/>
    <p:sldId id="293" r:id="rId24"/>
    <p:sldId id="294" r:id="rId25"/>
    <p:sldId id="295" r:id="rId26"/>
    <p:sldId id="296" r:id="rId2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75" d="100"/>
          <a:sy n="75"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a:latin typeface="Arial" panose="020B0604020202020204" pitchFamily="34" charset="0"/>
                <a:cs typeface="Arial" panose="020B0604020202020204" pitchFamily="34" charset="0"/>
              </a:rPr>
              <a:t>Soziale Netzwerke</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Einführung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Soziale Netzwerke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ist in den letzten Jahren sehr populär geworden und bietet den Nutzern eine Plattform für die Kommunikation mit ihrer Familie, ihren Freunden und Kollegen.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und Social Networking bezieht sich auf die Nutzung von internetbasierten Social-Media-Sites zur Verbindung und Kommunikation mit Freunden, Familie, Kollegen, Kunden oder Klienten.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haben ihre Server in </a:t>
            </a:r>
            <a:r>
              <a:rPr lang="en-US" altLang="de-DE" dirty="0" err="1">
                <a:latin typeface="+mj-lt"/>
                <a:ea typeface="Tahoma" panose="020B0604030504040204" pitchFamily="34" charset="0"/>
                <a:cs typeface="Arial" panose="020B0604020202020204" pitchFamily="34" charset="0"/>
              </a:rPr>
              <a:t>Datenzentren </a:t>
            </a:r>
            <a:r>
              <a:rPr lang="en-US" altLang="de-DE" dirty="0">
                <a:latin typeface="+mj-lt"/>
                <a:ea typeface="Tahoma" panose="020B0604030504040204" pitchFamily="34" charset="0"/>
                <a:cs typeface="Arial" panose="020B0604020202020204" pitchFamily="34" charset="0"/>
              </a:rPr>
              <a:t>untergebracht, die mit den großen Netzzugangspunkten (NAPs) des Internets zusammen liegen.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Rolle der sozialen Netzwerke Abbildung 1 zeigt einige Bereiche, in denen soziale Netzwerke eine Rolle spielen: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Unterhaltung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Aufbau von Geschäftsmöglichkeiten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Karriere machen,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Verbesserung der sozialen Kompetenzen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Entwicklung von Beziehungen zu anderen Personen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de-DE" altLang="de-DE" i="1" dirty="0" err="1">
                <a:latin typeface="+mj-lt"/>
                <a:ea typeface="Tahoma" panose="020B0604030504040204" pitchFamily="34" charset="0"/>
                <a:cs typeface="Arial" panose="020B0604020202020204" pitchFamily="34" charset="0"/>
              </a:rPr>
              <a:t>Abbildung </a:t>
            </a:r>
            <a:r>
              <a:rPr lang="de-DE" altLang="de-DE" i="1" dirty="0">
                <a:latin typeface="+mj-lt"/>
                <a:ea typeface="Tahoma" panose="020B0604030504040204" pitchFamily="34" charset="0"/>
                <a:cs typeface="Arial" panose="020B0604020202020204" pitchFamily="34" charset="0"/>
              </a:rPr>
              <a:t>1: </a:t>
            </a:r>
            <a:r>
              <a:rPr lang="de-DE" altLang="de-DE" i="1" dirty="0" err="1">
                <a:latin typeface="+mj-lt"/>
                <a:ea typeface="Tahoma" panose="020B0604030504040204" pitchFamily="34" charset="0"/>
                <a:cs typeface="Arial" panose="020B0604020202020204" pitchFamily="34" charset="0"/>
              </a:rPr>
              <a:t>Rollen im sozialen Netzwerk</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Soziale Netzwerke: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ist eine Basis für Vermarkter, die Kunden suchen, um den Wiedererkennungswert der Marke zu erhöhen, die Markentreue zu fördern, die Konversionsraten zu verbessern und den Zugang zu und die Interaktion mit neuen, aktuellen und alten Kunden zu ermöglichen.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macht es möglich, dass durch das Teilen von Blogbeiträgen, Bildern, Videos oder Kommentaren in sozialen Medien mehr Menschen die Website des Unternehmens besuchen und zu Kunden werden.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Das macht es schwierig, mit den Veränderungen Schritt zu halten, und beeinflusst auch den Marketingerfolg eines Unternehmens.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Die beliebtesten sozialen Netzwerke in den Vereinigten Staaten und Europa sind: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LinkedIn, das Fachleuten hilft, mit Kollegen, Geschäftskontakten und Arbeitgebern in Kontakt zu treten.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en-US" altLang="de-DE" i="1" dirty="0">
                <a:ea typeface="Tahoma" panose="020B0604030504040204" pitchFamily="34" charset="0"/>
                <a:cs typeface="Arial" panose="020B0604020202020204" pitchFamily="34" charset="0"/>
              </a:rPr>
              <a:t>Abbildung 2: Anzahl der Nutzer auf Plattformen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Social Networking basiert auf dem Aufbau und der Pflege von persönlichen und geschäftlichen Beziehungen unter Verwendung von Technologie und Social-Networking-Sites, die es Menschen und Unternehmen ermöglichen, miteinander in Kontakt zu treten, Beziehungen aufzubauen, Informationen, Ideen und Nachrichten auszutauschen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Familienmitglieder konnten über persönliche soziale Netzwerke wie Facebook in Verbindung bleiben, Fotos austauschen und andere Nachrichten aus ihrem Leben schicken.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Man kann auch mit anderen (Fremden) in Kontakt treten, die dieselben Interessen haben.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Es gibt auch Nachteile im Zusammenhang mit sozialen Medien, darunter die Verbreitung von Fehlinformationen und die hohen Kosten für die Nutzung und Pflege von Profilen in sozialen Netzwerken.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Funktionalität sozialer Plattformen kann wie folgt klassifiziert werden: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Vernetzungsfunktionen dienen dazu, die sozialen Beziehungen zwischen den Nutzern innerhalb der virtuellen Plattformen zu fördern und bieten Funktionen für den Aufbau und die Pflege des sozialen Netzwerkgraphen.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Datenfunktionen sind für die Verwaltung der von den Nutzern bereitgestellten Inhalte und die Kommunikation zwischen den Nutzern zuständig und tragen zur Verbesserung (Erweiterung) der Interaktion zwischen den Nutzern und zur Steigerung der Attraktivität der Plattform bei.</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Zugriffskontrollfunktionen zielen darauf ab, die benutzerdefinierten Datenschutzmaßnahmen umzusetzen und den unbefugten Zugriff auf die vom Benutzer bereitgestellten Daten und Informationen zu beschränken.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en-US" altLang="de-DE" i="1" dirty="0">
                <a:ea typeface="Tahoma" panose="020B0604030504040204" pitchFamily="34" charset="0"/>
                <a:cs typeface="Arial" panose="020B0604020202020204" pitchFamily="34" charset="0"/>
              </a:rPr>
              <a:t>Abbildung 3: Hauptfunktionen einer typischen Plattform für soziale Netzwerke </a:t>
            </a:r>
          </a:p>
          <a:p>
            <a:pPr>
              <a:spcAft>
                <a:spcPts val="900"/>
              </a:spcAft>
            </a:pPr>
            <a:r>
              <a:rPr lang="en-US"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Netzwerkseiten können klassifiziert werden </a:t>
            </a:r>
            <a:br>
              <a:rPr lang="en-US" altLang="de-DE" dirty="0">
                <a:latin typeface="+mj-lt"/>
                <a:ea typeface="Tahoma" panose="020B0604030504040204" pitchFamily="34" charset="0"/>
                <a:cs typeface="Arial" panose="020B0604020202020204" pitchFamily="34" charset="0"/>
              </a:rPr>
            </a:br>
            <a:r>
              <a:rPr lang="en-US" altLang="de-DE" dirty="0">
                <a:latin typeface="+mj-lt"/>
                <a:ea typeface="Tahoma" panose="020B0604030504040204" pitchFamily="34" charset="0"/>
                <a:cs typeface="Arial" panose="020B0604020202020204" pitchFamily="34" charset="0"/>
              </a:rPr>
              <a:t>in Ziele: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soziale Verbindungen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multimediale Weitergabe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Professionell</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Diskussionsforen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Soziales </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Vernetzung </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Standorte</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Sozialer Anschluss</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Gemeinsame Nutzung von Multimedia</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Professionell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Diskussionsforen</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de-DE" i="1" dirty="0" err="1">
                <a:latin typeface="+mj-lt"/>
                <a:cs typeface="Arial" panose="020B0604020202020204" pitchFamily="34" charset="0"/>
              </a:rPr>
              <a:t>Abbildung </a:t>
            </a:r>
            <a:r>
              <a:rPr lang="de-DE" i="1" dirty="0">
                <a:latin typeface="+mj-lt"/>
                <a:cs typeface="Arial" panose="020B0604020202020204" pitchFamily="34" charset="0"/>
              </a:rPr>
              <a:t>4: </a:t>
            </a:r>
            <a:r>
              <a:rPr lang="de-DE" i="1" dirty="0" err="1">
                <a:latin typeface="+mj-lt"/>
                <a:cs typeface="Arial" panose="020B0604020202020204" pitchFamily="34" charset="0"/>
              </a:rPr>
              <a:t>Websites zur sozialen Vernetzung </a:t>
            </a:r>
            <a:r>
              <a:rPr lang="de-DE"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Vorteile und Nachteile von Social Networking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Vorteile</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Netzwerke ermöglichen es dem Einzelnen: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mit Familie und Freunden in Kontakt zu bleiben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um mit anderen Personen, die die gleichen Interessen haben, in Kontakt zu treten und neue Beziehungen zu knüpfen.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Vorteile und Nachteile von Social Networking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Benachteiligungen</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kann zur Verbreitung von Fehlinformationen beitragen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kann sich nachteilig auf Unternehmen auswirken, da sich Kritik an einer Marke in den sozialen Medien sehr schnell verbreitet</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erfordert für den Aufbau und die Pflege eines Unternehmensprofils Arbeitsstunden und Kosten pro Woche.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in sozialen Netzwerken und Medien geteilten Informationen verbreiten sich sehr schnell, was es für Angreifer attraktiv macht, sie zu erlangen.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Sicherheits- und Datenschutzaspekte im Zusammenhang mit den vom Nutzer freigegebenen Informationen, wenn ein Nutzer persönliche Inhalte wie Fotos, Videos und Audiodateien hochlädt, sollten beachtet werden, da ein Angreifer die freigegebenen Informationen böswillig für unrechtmäßige Zwecke verwenden kann.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Das mangelnde Bewusstsein der Nutzer für Sicherheit und Datenschutz kann zu verschiedenen Cyberangriffen über soziale Medien führen.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Die Bedrohungen lassen sich in drei Kategorien einteilen: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Zu den konventionellen Bedrohungen gehören solche, denen die Nutzer seit den Anfängen des sozialen Netzwerks ausgesetzt sind.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Bei modernen Bedrohungen handelt es sich um Angriffe, bei denen fortgeschrittene Techniken eingesetzt werden, um die Konten von Benutzern zu kompromittieren.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Gezielte Angriffe sind Angriffe, die sich gegen einen bestimmten Benutzer richten und von jedem Benutzer aus verschiedenen persönlichen Gründen durchgeführt werden können.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de-DE" i="1" dirty="0" err="1">
                <a:latin typeface="+mj-lt"/>
                <a:cs typeface="Arial" panose="020B0604020202020204" pitchFamily="34" charset="0"/>
              </a:rPr>
              <a:t>Abbildung </a:t>
            </a:r>
            <a:r>
              <a:rPr lang="de-DE" i="1" dirty="0">
                <a:latin typeface="+mj-lt"/>
                <a:cs typeface="Arial" panose="020B0604020202020204" pitchFamily="34" charset="0"/>
              </a:rPr>
              <a:t>5: </a:t>
            </a:r>
            <a:r>
              <a:rPr lang="de-DE" i="1" dirty="0" err="1">
                <a:latin typeface="+mj-lt"/>
                <a:cs typeface="Arial" panose="020B0604020202020204" pitchFamily="34" charset="0"/>
              </a:rPr>
              <a:t>Klassifizierung von Bedrohungen </a:t>
            </a:r>
            <a:r>
              <a:rPr lang="de-DE"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de-DE" i="1" dirty="0" err="1">
                <a:latin typeface="Arial" panose="020B0604020202020204" pitchFamily="34" charset="0"/>
                <a:cs typeface="Arial" panose="020B0604020202020204" pitchFamily="34" charset="0"/>
              </a:rPr>
              <a:t>Abbildung </a:t>
            </a:r>
            <a:r>
              <a:rPr lang="de-DE" i="1" dirty="0">
                <a:latin typeface="Arial" panose="020B0604020202020204" pitchFamily="34" charset="0"/>
                <a:cs typeface="Arial" panose="020B0604020202020204" pitchFamily="34" charset="0"/>
              </a:rPr>
              <a:t>6: </a:t>
            </a:r>
            <a:r>
              <a:rPr lang="de-DE" i="1" dirty="0" err="1">
                <a:latin typeface="Arial" panose="020B0604020202020204" pitchFamily="34" charset="0"/>
                <a:cs typeface="Arial" panose="020B0604020202020204" pitchFamily="34" charset="0"/>
              </a:rPr>
              <a:t>Klassifizierung von Bedrohungen </a:t>
            </a:r>
            <a:r>
              <a:rPr lang="de-DE" i="1" dirty="0">
                <a:latin typeface="Arial" panose="020B0604020202020204" pitchFamily="34" charset="0"/>
                <a:cs typeface="Arial" panose="020B0604020202020204" pitchFamily="34" charset="0"/>
              </a:rPr>
              <a:t>(Jain et al., 2021)</a:t>
            </a: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Spionage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Für persönlichen Gewinn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Für den Unternehmensgewinn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Förderung politischer oder sozialer Anliegen</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Lösung von Bedrohungen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Es wurden Lösungen und einige Ansätze vorgeschlagen, die sich in folgende Kategorien einteilen lassen: </a:t>
            </a:r>
          </a:p>
          <a:p>
            <a:r>
              <a:rPr lang="en-US" dirty="0">
                <a:latin typeface="+mj-lt"/>
                <a:cs typeface="Arial" panose="020B0604020202020204" pitchFamily="34" charset="0"/>
              </a:rPr>
              <a:t>Lösungen für Betreiber sozialer Netzwerke,</a:t>
            </a:r>
          </a:p>
          <a:p>
            <a:r>
              <a:rPr lang="en-US" dirty="0">
                <a:latin typeface="+mj-lt"/>
                <a:cs typeface="Arial" panose="020B0604020202020204" pitchFamily="34" charset="0"/>
              </a:rPr>
              <a:t>akademische Lösungen.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de-DE" sz="1400" i="1" dirty="0" err="1">
                <a:latin typeface="+mj-lt"/>
                <a:cs typeface="Arial" panose="020B0604020202020204" pitchFamily="34" charset="0"/>
              </a:rPr>
              <a:t>Abbildung </a:t>
            </a:r>
            <a:r>
              <a:rPr lang="de-DE" sz="1400" i="1" dirty="0">
                <a:latin typeface="+mj-lt"/>
                <a:cs typeface="Arial" panose="020B0604020202020204" pitchFamily="34" charset="0"/>
              </a:rPr>
              <a:t>7: </a:t>
            </a:r>
            <a:r>
              <a:rPr lang="de-DE" sz="1400" i="1" dirty="0" err="1">
                <a:latin typeface="+mj-lt"/>
                <a:cs typeface="Arial" panose="020B0604020202020204" pitchFamily="34" charset="0"/>
              </a:rPr>
              <a:t>Klassifizierung von Lösungen für Bedrohungen </a:t>
            </a:r>
            <a:r>
              <a:rPr lang="de-DE" sz="1400" i="1" dirty="0">
                <a:latin typeface="+mj-lt"/>
                <a:cs typeface="Arial" panose="020B0604020202020204" pitchFamily="34" charset="0"/>
              </a:rPr>
              <a:t>(Jain et al,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Lösungen für Betreiber sozialer Netzwerke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Es wurden Authentifizierungsverfahren wie CAPTCHA, Multi-Faktor-Authentifizierung und die Identifizierung mit Fotos von Freunden vorgeschlagen. </a:t>
            </a:r>
          </a:p>
          <a:p>
            <a:r>
              <a:rPr lang="en-US" dirty="0">
                <a:latin typeface="+mj-lt"/>
                <a:cs typeface="Arial" panose="020B0604020202020204" pitchFamily="34" charset="0"/>
              </a:rPr>
              <a:t>Sicherheits- und Datenschutzeinstellungen, um den Kunden in die Lage zu versetzen, persönliche Informationen vor unerwünschtem Zugriff durch Außenstehende oder Anwendungen zu schützen.</a:t>
            </a:r>
          </a:p>
          <a:p>
            <a:r>
              <a:rPr lang="en-US" dirty="0">
                <a:latin typeface="+mj-lt"/>
                <a:cs typeface="Arial" panose="020B0604020202020204" pitchFamily="34" charset="0"/>
              </a:rPr>
              <a:t>Berichte von Nutzern über jegliche Form von Missbrauch oder Richtlinienverstößen durch Nutzer in ihrem Netzwerk. Das heißt, wenn Facebook einen Bericht eines Nutzers erhält, wird dieser geprüft und gemäß den Facebook-Gemeinschaftsstandards entfernt.</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Akademische, forschungsbasierte Lösungen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Phishing-Erkennung mit Hilfe von Anti-Phishing-Techniken wie der PhishAri-Technik zur Echtzeit-Erkennung von Phishing-Angriffen auf Twitter.</a:t>
            </a:r>
          </a:p>
          <a:p>
            <a:r>
              <a:rPr lang="en-US" dirty="0">
                <a:latin typeface="+mj-lt"/>
                <a:cs typeface="Arial" panose="020B0604020202020204" pitchFamily="34" charset="0"/>
              </a:rPr>
              <a:t>Unter Cybermobbing versteht man die Nutzung elektronischer Medien wie E-Mails, Chats, Telefongespräche und soziale Online-Netzwerke zur Unterdrückung einer Person. Zur Erkennung von Cybermobbing können Techniken des maschinellen Lernens eingesetzt werden.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Akademische, forschungsbasierte Lösungen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Clickjacking-Erkennung durch ein automatisiertes System, das Webseiten </a:t>
            </a:r>
            <a:r>
              <a:rPr lang="en-US" dirty="0" err="1">
                <a:latin typeface="+mj-lt"/>
                <a:cs typeface="Arial" panose="020B0604020202020204" pitchFamily="34" charset="0"/>
              </a:rPr>
              <a:t>analysieren </a:t>
            </a:r>
            <a:r>
              <a:rPr lang="en-US" dirty="0">
                <a:latin typeface="+mj-lt"/>
                <a:cs typeface="Arial" panose="020B0604020202020204" pitchFamily="34" charset="0"/>
              </a:rPr>
              <a:t>kann, um sie zu schützen, bestehend aus einem Code, der überlappende anklickbare Elemente erkennen kann. Das NoScript-Tool, das eine Anti-Klickjacking-Funktion enthält, kann verwendet werden. </a:t>
            </a:r>
          </a:p>
          <a:p>
            <a:r>
              <a:rPr lang="en-US" dirty="0">
                <a:latin typeface="+mj-lt"/>
                <a:cs typeface="Arial" panose="020B0604020202020204" pitchFamily="34" charset="0"/>
              </a:rPr>
              <a:t>Die Erkennung von Cyberstalking wird durch Verschlüsselungstechniken unterstützt, die für Geräte mit neueren Versionen von Android und iOS verfügbar sind. Wenn ein Gerät gestohlen wird, kann der Dieb den Inhalt nicht lesen, wenn die Verschlüsselung aktiviert ist. Es gibt verschiedene Technologien, die gegen Stalker eingesetzt werden können, z. B. die Fingerabdrucksperre für Smartphones.</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a:t>Interdisziplinarität </a:t>
            </a:r>
            <a:r>
              <a:rPr lang="en-US" dirty="0"/>
              <a:t>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Der interdisziplinäre Bereich der sozialen Netzwerkanalyse (SNA) bezieht sich auf soziale Netzwerke: </a:t>
            </a:r>
          </a:p>
          <a:p>
            <a:r>
              <a:rPr lang="en-US" dirty="0">
                <a:latin typeface="+mj-lt"/>
                <a:cs typeface="Arial" panose="020B0604020202020204" pitchFamily="34" charset="0"/>
              </a:rPr>
              <a:t>umfasst Erkenntnisse aus anderen sozialwissenschaftlichen Disziplinen wie Soziologie, Anthropologie, Psychologie und Kommunikation.</a:t>
            </a:r>
          </a:p>
          <a:p>
            <a:r>
              <a:rPr lang="en-US" dirty="0">
                <a:latin typeface="+mj-lt"/>
                <a:cs typeface="Arial" panose="020B0604020202020204" pitchFamily="34" charset="0"/>
              </a:rPr>
              <a:t>ist Teil eines noch größeren interdisziplinären Fachgebiets, das sich mit der Erforschung aller Arten von Netzen befasst, der so genannten Netzwissenschaft, die Arbeiten aus der Physik, der Informatik, der Datenwissenschaft, der Biologie, dem Ingenieurwesen, der Mathematik und anderen Bereichen umfasst </a:t>
            </a:r>
          </a:p>
          <a:p>
            <a:r>
              <a:rPr lang="en-US" dirty="0">
                <a:latin typeface="+mj-lt"/>
                <a:cs typeface="Arial" panose="020B0604020202020204" pitchFamily="34" charset="0"/>
              </a:rPr>
              <a:t>ist in Abbildung 8 dargestellt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a:t>Interdisziplinarität </a:t>
            </a:r>
            <a:r>
              <a:rPr lang="en-US" dirty="0"/>
              <a:t>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de-DE" i="1" dirty="0" err="1"/>
              <a:t>Abbildung </a:t>
            </a:r>
            <a:r>
              <a:rPr lang="de-DE" i="1" dirty="0"/>
              <a:t>8: </a:t>
            </a:r>
            <a:r>
              <a:rPr lang="de-DE" i="1" dirty="0" err="1"/>
              <a:t>Beziehungen zwischen Feldern </a:t>
            </a:r>
            <a:r>
              <a:rPr lang="de-DE" i="1" dirty="0"/>
              <a:t>im SNA </a:t>
            </a:r>
          </a:p>
          <a:p>
            <a:r>
              <a:rPr lang="de-DE" i="1" dirty="0"/>
              <a:t>(https://bookdown.org/omarlizardo/_main/1-2-what-is-a-social-network.html</a:t>
            </a:r>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405B36-3267-44AA-AEFA-408FD32F33BE}"/>
</file>

<file path=customXml/itemProps2.xml><?xml version="1.0" encoding="utf-8"?>
<ds:datastoreItem xmlns:ds="http://schemas.openxmlformats.org/officeDocument/2006/customXml" ds:itemID="{6A675181-E785-483B-9D54-078DC85F6EF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FC5A08A-396C-4A69-89CE-036AFF8A6A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1317</Words>
  <Application>Microsoft Office PowerPoint</Application>
  <PresentationFormat>Breitbild</PresentationFormat>
  <Paragraphs>118</Paragraphs>
  <Slides>23</Slides>
  <Notes>0</Notes>
  <HiddenSlides>0</HiddenSlides>
  <MMClips>0</MMClips>
  <ScaleCrop>false</ScaleCrop>
  <HeadingPairs>
    <vt:vector size="8" baseType="variant">
      <vt:variant>
        <vt:lpstr>Verwendete Schriftarten</vt:lpstr>
      </vt:variant>
      <vt:variant>
        <vt:i4>3</vt:i4>
      </vt:variant>
      <vt:variant>
        <vt:lpstr>Design</vt:lpstr>
      </vt:variant>
      <vt:variant>
        <vt:i4>1</vt:i4>
      </vt:variant>
      <vt:variant>
        <vt:lpstr>Eingebettete OLE-Server</vt:lpstr>
      </vt:variant>
      <vt:variant>
        <vt:i4>1</vt:i4>
      </vt:variant>
      <vt:variant>
        <vt:lpstr>Folientitel</vt:lpstr>
      </vt:variant>
      <vt:variant>
        <vt:i4>23</vt:i4>
      </vt:variant>
    </vt:vector>
  </HeadingPairs>
  <TitlesOfParts>
    <vt:vector size="28" baseType="lpstr">
      <vt:lpstr>Arial</vt:lpstr>
      <vt:lpstr>Calibri</vt:lpstr>
      <vt:lpstr>Calibri Light</vt:lpstr>
      <vt:lpstr>Office</vt:lpstr>
      <vt:lpstr>Bild</vt:lpstr>
      <vt:lpstr>Soziale Netzwerke</vt:lpstr>
      <vt:lpstr>Einführung</vt:lpstr>
      <vt:lpstr>Rollen in sozialen Netzwerken</vt:lpstr>
      <vt:lpstr>Rollen in sozialen Netzwerken</vt:lpstr>
      <vt:lpstr>Rollen in sozialen Netzwerken</vt:lpstr>
      <vt:lpstr>Rollen in sozialen Netzwerken</vt:lpstr>
      <vt:lpstr>Rollen in sozialen Netzwerken</vt:lpstr>
      <vt:lpstr>Funktionalität von sozialen Netzwerken</vt:lpstr>
      <vt:lpstr>Funktionalität von sozialen Netzwerken</vt:lpstr>
      <vt:lpstr>Funktionalität von sozialen Netzwerken</vt:lpstr>
      <vt:lpstr>Social-Engineering-Angriffstechniken</vt:lpstr>
      <vt:lpstr>Vorteile und Nachteile von Social Networking</vt:lpstr>
      <vt:lpstr>Vorteile und Nachteile von Social Networking</vt:lpstr>
      <vt:lpstr>Sicherheit und Datenschutz in sozialen Netzwerken</vt:lpstr>
      <vt:lpstr>Sicherheit und Datenschutz in sozialen Netzwerken</vt:lpstr>
      <vt:lpstr>Sicherheit und Datenschutz in sozialen Netzwerken</vt:lpstr>
      <vt:lpstr>Sicherheit und Datenschutz in sozialen Netzwerken</vt:lpstr>
      <vt:lpstr>Lösung von Bedrohungen</vt:lpstr>
      <vt:lpstr>Lösungen für Betreiber sozialer Netzwerke</vt:lpstr>
      <vt:lpstr>Akademische, forschungsbasierte Lösungen</vt:lpstr>
      <vt:lpstr>Akademische, forschungsbasierte Lösungen</vt:lpstr>
      <vt:lpstr>Interdisziplinarität in sozialen Netzwerken</vt:lpstr>
      <vt:lpstr>Interdisziplinarität in sozialen Netzwerken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docId:99BCFA4914D701D29E00B94F2420982A</cp:keywords>
  <cp:lastModifiedBy>Sommer, David</cp:lastModifiedBy>
  <cp:revision>10</cp:revision>
  <dcterms:created xsi:type="dcterms:W3CDTF">2022-10-31T15:14:22Z</dcterms:created>
  <dcterms:modified xsi:type="dcterms:W3CDTF">2022-12-07T19:30:47Z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