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56" r:id="rId5"/>
    <p:sldId id="262" r:id="rId6"/>
    <p:sldId id="263" r:id="rId7"/>
    <p:sldId id="257" r:id="rId8"/>
    <p:sldId id="264" r:id="rId9"/>
    <p:sldId id="266" r:id="rId10"/>
    <p:sldId id="265" r:id="rId11"/>
    <p:sldId id="268" r:id="rId12"/>
    <p:sldId id="269" r:id="rId13"/>
    <p:sldId id="270" r:id="rId14"/>
    <p:sldId id="292" r:id="rId15"/>
    <p:sldId id="293" r:id="rId16"/>
    <p:sldId id="296" r:id="rId17"/>
    <p:sldId id="271" r:id="rId18"/>
    <p:sldId id="297" r:id="rId19"/>
    <p:sldId id="298" r:id="rId20"/>
    <p:sldId id="299" r:id="rId21"/>
    <p:sldId id="300" r:id="rId22"/>
    <p:sldId id="301" r:id="rId23"/>
    <p:sldId id="302" r:id="rId24"/>
    <p:sldId id="303" r:id="rId25"/>
    <p:sldId id="272" r:id="rId26"/>
    <p:sldId id="273" r:id="rId27"/>
    <p:sldId id="310" r:id="rId28"/>
    <p:sldId id="274" r:id="rId29"/>
    <p:sldId id="311" r:id="rId30"/>
    <p:sldId id="304" r:id="rId31"/>
    <p:sldId id="312" r:id="rId32"/>
    <p:sldId id="313" r:id="rId33"/>
    <p:sldId id="314" r:id="rId34"/>
    <p:sldId id="315" r:id="rId35"/>
    <p:sldId id="316" r:id="rId36"/>
    <p:sldId id="317" r:id="rId37"/>
    <p:sldId id="318" r:id="rId38"/>
    <p:sldId id="276" r:id="rId39"/>
    <p:sldId id="319" r:id="rId40"/>
    <p:sldId id="320" r:id="rId41"/>
    <p:sldId id="277" r:id="rId42"/>
    <p:sldId id="278" r:id="rId43"/>
    <p:sldId id="321" r:id="rId44"/>
    <p:sldId id="279" r:id="rId45"/>
    <p:sldId id="322" r:id="rId46"/>
    <p:sldId id="280" r:id="rId47"/>
    <p:sldId id="323" r:id="rId48"/>
    <p:sldId id="281" r:id="rId49"/>
    <p:sldId id="324" r:id="rId50"/>
    <p:sldId id="282" r:id="rId51"/>
    <p:sldId id="326" r:id="rId52"/>
    <p:sldId id="283" r:id="rId53"/>
    <p:sldId id="327" r:id="rId54"/>
    <p:sldId id="285" r:id="rId55"/>
    <p:sldId id="286" r:id="rId56"/>
    <p:sldId id="328" r:id="rId57"/>
    <p:sldId id="287" r:id="rId58"/>
    <p:sldId id="329" r:id="rId59"/>
    <p:sldId id="330" r:id="rId60"/>
    <p:sldId id="288" r:id="rId61"/>
    <p:sldId id="289" r:id="rId62"/>
    <p:sldId id="331" r:id="rId63"/>
    <p:sldId id="290" r:id="rId64"/>
    <p:sldId id="291" r:id="rId65"/>
    <p:sldId id="333" r:id="rId66"/>
    <p:sldId id="332" r:id="rId67"/>
  </p:sldIdLst>
  <p:sldSz cx="12192000" cy="6858000"/>
  <p:notesSz cx="6858000" cy="9144000"/>
  <p:defaultTextStyle>
    <a:defPPr>
      <a:defRPr lang="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86"/>
    <p:restoredTop sz="86429"/>
  </p:normalViewPr>
  <p:slideViewPr>
    <p:cSldViewPr snapToGrid="0">
      <p:cViewPr varScale="1">
        <p:scale>
          <a:sx n="74" d="100"/>
          <a:sy n="74" d="100"/>
        </p:scale>
        <p:origin x="811"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56D9A8-215E-AF72-2BA6-6042C2B5C51B}"/>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en-US"/>
          </a:p>
        </p:txBody>
      </p:sp>
      <p:sp>
        <p:nvSpPr>
          <p:cNvPr id="3" name="Untertitel 2">
            <a:extLst>
              <a:ext uri="{FF2B5EF4-FFF2-40B4-BE49-F238E27FC236}">
                <a16:creationId xmlns:a16="http://schemas.microsoft.com/office/drawing/2014/main" id="{26B77B0F-08AC-703E-DA63-2234CEDFB4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a:p>
        </p:txBody>
      </p:sp>
      <p:sp>
        <p:nvSpPr>
          <p:cNvPr id="4" name="Datumsplatzhalter 3">
            <a:extLst>
              <a:ext uri="{FF2B5EF4-FFF2-40B4-BE49-F238E27FC236}">
                <a16:creationId xmlns:a16="http://schemas.microsoft.com/office/drawing/2014/main" id="{8B814C74-321A-CD4E-D621-40C0C68707EF}"/>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5" name="Fußzeilenplatzhalter 4">
            <a:extLst>
              <a:ext uri="{FF2B5EF4-FFF2-40B4-BE49-F238E27FC236}">
                <a16:creationId xmlns:a16="http://schemas.microsoft.com/office/drawing/2014/main" id="{D5577425-E60F-1CC0-4034-E3E9E9D6BD27}"/>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7CFA677-EA43-60E8-F702-98C3BA83C46E}"/>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2926692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79C7EF-1BF2-F277-02DF-1796C8E5704D}"/>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636A5CF8-4266-5CCA-2EE8-95AE5770F521}"/>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52F2B9A8-E607-717A-C510-751B63174F01}"/>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5" name="Fußzeilenplatzhalter 4">
            <a:extLst>
              <a:ext uri="{FF2B5EF4-FFF2-40B4-BE49-F238E27FC236}">
                <a16:creationId xmlns:a16="http://schemas.microsoft.com/office/drawing/2014/main" id="{3AEE6B10-447E-678C-52C9-DC5B7AF0340F}"/>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D76192C8-CF37-14B2-E2EE-CDC29F0A5536}"/>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485561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5E4997-EEDB-10B6-8177-CE8800093F16}"/>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en-US"/>
          </a:p>
        </p:txBody>
      </p:sp>
      <p:sp>
        <p:nvSpPr>
          <p:cNvPr id="3" name="Textplatzhalter 2">
            <a:extLst>
              <a:ext uri="{FF2B5EF4-FFF2-40B4-BE49-F238E27FC236}">
                <a16:creationId xmlns:a16="http://schemas.microsoft.com/office/drawing/2014/main" id="{1F790240-45D5-85DE-5160-0F1004E3B2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AC4B72E4-FAC5-6957-F711-096A591191A5}"/>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5" name="Fußzeilenplatzhalter 4">
            <a:extLst>
              <a:ext uri="{FF2B5EF4-FFF2-40B4-BE49-F238E27FC236}">
                <a16:creationId xmlns:a16="http://schemas.microsoft.com/office/drawing/2014/main" id="{AAB5EF02-D961-786C-40BB-AF82F10250B0}"/>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BBDFD9C-F513-65A7-0011-8F0214CED7B2}"/>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2888365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A73FFA-742E-ED92-1AAB-AC7913E22E5A}"/>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7E965222-89B5-154B-7DDC-ED66DB37A9E7}"/>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Inhaltsplatzhalter 3">
            <a:extLst>
              <a:ext uri="{FF2B5EF4-FFF2-40B4-BE49-F238E27FC236}">
                <a16:creationId xmlns:a16="http://schemas.microsoft.com/office/drawing/2014/main" id="{229C66E7-ECAB-7AD2-0C6B-F2658F0745B0}"/>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umsplatzhalter 4">
            <a:extLst>
              <a:ext uri="{FF2B5EF4-FFF2-40B4-BE49-F238E27FC236}">
                <a16:creationId xmlns:a16="http://schemas.microsoft.com/office/drawing/2014/main" id="{06E2CF52-4205-A855-8D0A-F1E1339820DB}"/>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6" name="Fußzeilenplatzhalter 5">
            <a:extLst>
              <a:ext uri="{FF2B5EF4-FFF2-40B4-BE49-F238E27FC236}">
                <a16:creationId xmlns:a16="http://schemas.microsoft.com/office/drawing/2014/main" id="{FF6ACB7B-04B5-AF8B-EB36-DEBE355DBCCE}"/>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B6E2CDF9-7C6F-0D7E-0A33-DF9D8DECE396}"/>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171608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978AD8-0E85-07EF-DDEB-AE04DE7B2082}"/>
              </a:ext>
            </a:extLst>
          </p:cNvPr>
          <p:cNvSpPr>
            <a:spLocks noGrp="1"/>
          </p:cNvSpPr>
          <p:nvPr>
            <p:ph type="title"/>
          </p:nvPr>
        </p:nvSpPr>
        <p:spPr>
          <a:xfrm>
            <a:off x="839788" y="365125"/>
            <a:ext cx="10515600" cy="1325563"/>
          </a:xfrm>
        </p:spPr>
        <p:txBody>
          <a:bodyPr/>
          <a:lstStyle/>
          <a:p>
            <a:r>
              <a:rPr lang="de-DE"/>
              <a:t>Mastertitelformat bearbeiten</a:t>
            </a:r>
            <a:endParaRPr lang="en-US"/>
          </a:p>
        </p:txBody>
      </p:sp>
      <p:sp>
        <p:nvSpPr>
          <p:cNvPr id="3" name="Textplatzhalter 2">
            <a:extLst>
              <a:ext uri="{FF2B5EF4-FFF2-40B4-BE49-F238E27FC236}">
                <a16:creationId xmlns:a16="http://schemas.microsoft.com/office/drawing/2014/main" id="{DD3D594E-B662-6287-B81E-EE155177AA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27888A0-828C-4A82-47CD-E05BB7994D28}"/>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platzhalter 4">
            <a:extLst>
              <a:ext uri="{FF2B5EF4-FFF2-40B4-BE49-F238E27FC236}">
                <a16:creationId xmlns:a16="http://schemas.microsoft.com/office/drawing/2014/main" id="{D9F2BAA0-7B6A-CCCE-FCB3-7B2C5D89D4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160988D-6E7A-4C01-6978-A0D1CD4004C0}"/>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a:extLst>
              <a:ext uri="{FF2B5EF4-FFF2-40B4-BE49-F238E27FC236}">
                <a16:creationId xmlns:a16="http://schemas.microsoft.com/office/drawing/2014/main" id="{00603075-00CD-8F70-8412-67FCC7CB44A4}"/>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8" name="Fußzeilenplatzhalter 7">
            <a:extLst>
              <a:ext uri="{FF2B5EF4-FFF2-40B4-BE49-F238E27FC236}">
                <a16:creationId xmlns:a16="http://schemas.microsoft.com/office/drawing/2014/main" id="{F7400E99-A24B-6EA2-56E3-C6982F9BD822}"/>
              </a:ext>
            </a:extLst>
          </p:cNvPr>
          <p:cNvSpPr>
            <a:spLocks noGrp="1"/>
          </p:cNvSpPr>
          <p:nvPr>
            <p:ph type="ftr" sz="quarter" idx="11"/>
          </p:nvPr>
        </p:nvSpPr>
        <p:spPr/>
        <p:txBody>
          <a:bodyPr/>
          <a:lstStyle/>
          <a:p>
            <a:endParaRPr lang="en-US"/>
          </a:p>
        </p:txBody>
      </p:sp>
      <p:sp>
        <p:nvSpPr>
          <p:cNvPr id="9" name="Foliennummernplatzhalter 8">
            <a:extLst>
              <a:ext uri="{FF2B5EF4-FFF2-40B4-BE49-F238E27FC236}">
                <a16:creationId xmlns:a16="http://schemas.microsoft.com/office/drawing/2014/main" id="{147335A1-2090-8967-19BE-D7A76E97206B}"/>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135422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F044E2-E33B-3568-BED5-B8B70C80DEAB}"/>
              </a:ext>
            </a:extLst>
          </p:cNvPr>
          <p:cNvSpPr>
            <a:spLocks noGrp="1"/>
          </p:cNvSpPr>
          <p:nvPr>
            <p:ph type="title"/>
          </p:nvPr>
        </p:nvSpPr>
        <p:spPr/>
        <p:txBody>
          <a:bodyPr/>
          <a:lstStyle/>
          <a:p>
            <a:r>
              <a:rPr lang="de-DE"/>
              <a:t>Mastertitelformat bearbeiten</a:t>
            </a:r>
            <a:endParaRPr lang="en-US"/>
          </a:p>
        </p:txBody>
      </p:sp>
      <p:sp>
        <p:nvSpPr>
          <p:cNvPr id="3" name="Datumsplatzhalter 2">
            <a:extLst>
              <a:ext uri="{FF2B5EF4-FFF2-40B4-BE49-F238E27FC236}">
                <a16:creationId xmlns:a16="http://schemas.microsoft.com/office/drawing/2014/main" id="{EF92078B-2712-6F80-D971-269193B10A52}"/>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4" name="Fußzeilenplatzhalter 3">
            <a:extLst>
              <a:ext uri="{FF2B5EF4-FFF2-40B4-BE49-F238E27FC236}">
                <a16:creationId xmlns:a16="http://schemas.microsoft.com/office/drawing/2014/main" id="{90B98438-AC93-D716-EC70-CD47B679EC3F}"/>
              </a:ext>
            </a:extLst>
          </p:cNvPr>
          <p:cNvSpPr>
            <a:spLocks noGrp="1"/>
          </p:cNvSpPr>
          <p:nvPr>
            <p:ph type="ftr" sz="quarter" idx="11"/>
          </p:nvPr>
        </p:nvSpPr>
        <p:spPr/>
        <p:txBody>
          <a:bodyPr/>
          <a:lstStyle/>
          <a:p>
            <a:endParaRPr lang="en-US"/>
          </a:p>
        </p:txBody>
      </p:sp>
      <p:sp>
        <p:nvSpPr>
          <p:cNvPr id="5" name="Foliennummernplatzhalter 4">
            <a:extLst>
              <a:ext uri="{FF2B5EF4-FFF2-40B4-BE49-F238E27FC236}">
                <a16:creationId xmlns:a16="http://schemas.microsoft.com/office/drawing/2014/main" id="{08AC9625-4CAF-4E54-2A2D-2CDF6A3D0AB6}"/>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1677997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F980167-6E5F-CD28-AF06-C6A91211ED34}"/>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3" name="Fußzeilenplatzhalter 2">
            <a:extLst>
              <a:ext uri="{FF2B5EF4-FFF2-40B4-BE49-F238E27FC236}">
                <a16:creationId xmlns:a16="http://schemas.microsoft.com/office/drawing/2014/main" id="{87E51C59-E1A1-049F-46B9-292726530238}"/>
              </a:ext>
            </a:extLst>
          </p:cNvPr>
          <p:cNvSpPr>
            <a:spLocks noGrp="1"/>
          </p:cNvSpPr>
          <p:nvPr>
            <p:ph type="ftr" sz="quarter" idx="11"/>
          </p:nvPr>
        </p:nvSpPr>
        <p:spPr/>
        <p:txBody>
          <a:bodyPr/>
          <a:lstStyle/>
          <a:p>
            <a:endParaRPr lang="en-US"/>
          </a:p>
        </p:txBody>
      </p:sp>
      <p:sp>
        <p:nvSpPr>
          <p:cNvPr id="4" name="Foliennummernplatzhalter 3">
            <a:extLst>
              <a:ext uri="{FF2B5EF4-FFF2-40B4-BE49-F238E27FC236}">
                <a16:creationId xmlns:a16="http://schemas.microsoft.com/office/drawing/2014/main" id="{B017AE66-4EA5-916A-8F4C-D415B7BBF29D}"/>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4075986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9F6A74-0C9D-B5ED-DDFE-FC6F280B335A}"/>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Inhaltsplatzhalter 2">
            <a:extLst>
              <a:ext uri="{FF2B5EF4-FFF2-40B4-BE49-F238E27FC236}">
                <a16:creationId xmlns:a16="http://schemas.microsoft.com/office/drawing/2014/main" id="{1D9AF7F9-473A-F493-8F1F-0541A1F035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platzhalter 3">
            <a:extLst>
              <a:ext uri="{FF2B5EF4-FFF2-40B4-BE49-F238E27FC236}">
                <a16:creationId xmlns:a16="http://schemas.microsoft.com/office/drawing/2014/main" id="{B25DD012-31F3-7CDB-ACAE-C770A16883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B092E83-A734-1C44-CAB7-298D244FC965}"/>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6" name="Fußzeilenplatzhalter 5">
            <a:extLst>
              <a:ext uri="{FF2B5EF4-FFF2-40B4-BE49-F238E27FC236}">
                <a16:creationId xmlns:a16="http://schemas.microsoft.com/office/drawing/2014/main" id="{9C992C97-26E4-FAE4-21B0-896ADE8FE51F}"/>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E80B6B3B-A74E-B91C-1957-A317A1BD0F97}"/>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4165016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0E7DE0-FCCD-7383-BCD8-9C144EC3A41C}"/>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Bildplatzhalter 2">
            <a:extLst>
              <a:ext uri="{FF2B5EF4-FFF2-40B4-BE49-F238E27FC236}">
                <a16:creationId xmlns:a16="http://schemas.microsoft.com/office/drawing/2014/main" id="{D528A19A-B797-B3F3-7757-369ADC5020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platzhalter 3">
            <a:extLst>
              <a:ext uri="{FF2B5EF4-FFF2-40B4-BE49-F238E27FC236}">
                <a16:creationId xmlns:a16="http://schemas.microsoft.com/office/drawing/2014/main" id="{1E51EA2F-B315-256B-B304-D761FEEBB9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3CCCC55-4B9F-EA91-75E5-27C68079BD61}"/>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6" name="Fußzeilenplatzhalter 5">
            <a:extLst>
              <a:ext uri="{FF2B5EF4-FFF2-40B4-BE49-F238E27FC236}">
                <a16:creationId xmlns:a16="http://schemas.microsoft.com/office/drawing/2014/main" id="{2EF3CABB-5CD9-0C3D-34D7-22DE3A859BE8}"/>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96CADFCC-043A-A082-4A60-799E566F6511}"/>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6509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977038-9336-C7EA-75B7-437A2BEDBD05}"/>
              </a:ext>
            </a:extLst>
          </p:cNvPr>
          <p:cNvSpPr>
            <a:spLocks noGrp="1"/>
          </p:cNvSpPr>
          <p:nvPr>
            <p:ph type="title"/>
          </p:nvPr>
        </p:nvSpPr>
        <p:spPr/>
        <p:txBody>
          <a:bodyPr/>
          <a:lstStyle/>
          <a:p>
            <a:r>
              <a:rPr lang="de-DE"/>
              <a:t>Mastertitelformat bearbeiten</a:t>
            </a:r>
            <a:endParaRPr lang="en-US"/>
          </a:p>
        </p:txBody>
      </p:sp>
      <p:sp>
        <p:nvSpPr>
          <p:cNvPr id="3" name="Vertikaler Textplatzhalter 2">
            <a:extLst>
              <a:ext uri="{FF2B5EF4-FFF2-40B4-BE49-F238E27FC236}">
                <a16:creationId xmlns:a16="http://schemas.microsoft.com/office/drawing/2014/main" id="{D1C5A30B-E7B2-0BB6-DB4C-44B4C155CDE0}"/>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6A817A34-CF60-4A13-FCDB-A53866C03A59}"/>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5" name="Fußzeilenplatzhalter 4">
            <a:extLst>
              <a:ext uri="{FF2B5EF4-FFF2-40B4-BE49-F238E27FC236}">
                <a16:creationId xmlns:a16="http://schemas.microsoft.com/office/drawing/2014/main" id="{748230EB-112B-9BC4-2847-765E1F3D9D34}"/>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53DA3261-84DE-88FE-68C6-0D5102D41A73}"/>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310506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D56FC56-FAF7-393A-627E-77250F9461B9}"/>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en-US"/>
          </a:p>
        </p:txBody>
      </p:sp>
      <p:sp>
        <p:nvSpPr>
          <p:cNvPr id="3" name="Vertikaler Textplatzhalter 2">
            <a:extLst>
              <a:ext uri="{FF2B5EF4-FFF2-40B4-BE49-F238E27FC236}">
                <a16:creationId xmlns:a16="http://schemas.microsoft.com/office/drawing/2014/main" id="{0255F929-28DC-DC77-DFC1-24EEEAEC3368}"/>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165C2AA4-5E9A-B17E-B2BE-7CC8D35FE986}"/>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5" name="Fußzeilenplatzhalter 4">
            <a:extLst>
              <a:ext uri="{FF2B5EF4-FFF2-40B4-BE49-F238E27FC236}">
                <a16:creationId xmlns:a16="http://schemas.microsoft.com/office/drawing/2014/main" id="{7823AFFE-0C08-A485-B3E2-41291A215B2B}"/>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D2518E6-97FF-E724-4C8B-5C8EC13255D5}"/>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1714058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231FEDEA-841C-5E3F-BA21-4CC848ADBA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
              <a:t>Ana başlık formatı yanlış</a:t>
            </a:r>
            <a:endParaRPr lang="en-US"/>
          </a:p>
        </p:txBody>
      </p:sp>
      <p:sp>
        <p:nvSpPr>
          <p:cNvPr id="3" name="Textplatzhalter 2">
            <a:extLst>
              <a:ext uri="{FF2B5EF4-FFF2-40B4-BE49-F238E27FC236}">
                <a16:creationId xmlns:a16="http://schemas.microsoft.com/office/drawing/2014/main" id="{D44DD227-AFD2-3E57-626A-6543E96743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
              <a:t>Mastertextformat ayıklandı</a:t>
            </a:r>
          </a:p>
          <a:p>
            <a:pPr lvl="1"/>
            <a:r>
              <a:rPr lang="tr"/>
              <a:t>Zweite Ebene</a:t>
            </a:r>
          </a:p>
          <a:p>
            <a:pPr lvl="2"/>
            <a:r>
              <a:rPr lang="tr"/>
              <a:t>Dritte Ebene</a:t>
            </a:r>
          </a:p>
          <a:p>
            <a:pPr lvl="3"/>
            <a:r>
              <a:rPr lang="tr"/>
              <a:t>Vierte Ebene</a:t>
            </a:r>
          </a:p>
          <a:p>
            <a:pPr lvl="4"/>
            <a:r>
              <a:rPr lang="tr"/>
              <a:t>Fünfte Ebene</a:t>
            </a:r>
            <a:endParaRPr lang="en-US"/>
          </a:p>
        </p:txBody>
      </p:sp>
      <p:sp>
        <p:nvSpPr>
          <p:cNvPr id="4" name="Datumsplatzhalter 3">
            <a:extLst>
              <a:ext uri="{FF2B5EF4-FFF2-40B4-BE49-F238E27FC236}">
                <a16:creationId xmlns:a16="http://schemas.microsoft.com/office/drawing/2014/main" id="{ABFA3681-6721-CD81-98D8-5419AC2F80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64F010-D765-3742-B1BE-090DA5D5B25D}" type="datetimeFigureOut">
              <a:rPr lang="en-US" smtClean="0"/>
              <a:t>11/25/2022</a:t>
            </a:fld>
            <a:endParaRPr lang="en-US"/>
          </a:p>
        </p:txBody>
      </p:sp>
      <p:sp>
        <p:nvSpPr>
          <p:cNvPr id="5" name="Fußzeilenplatzhalter 4">
            <a:extLst>
              <a:ext uri="{FF2B5EF4-FFF2-40B4-BE49-F238E27FC236}">
                <a16:creationId xmlns:a16="http://schemas.microsoft.com/office/drawing/2014/main" id="{A010C26A-1BF1-3B10-B107-79DB8AFF41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Foliennummernplatzhalter 5">
            <a:extLst>
              <a:ext uri="{FF2B5EF4-FFF2-40B4-BE49-F238E27FC236}">
                <a16:creationId xmlns:a16="http://schemas.microsoft.com/office/drawing/2014/main" id="{46921CE8-5A9D-D95F-6C17-3E0FD43015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D1D24-8592-8C4E-ADCB-0F95CB683268}" type="slidenum">
              <a:rPr lang="en-US" smtClean="0"/>
              <a:t>‹#›</a:t>
            </a:fld>
            <a:endParaRPr lang="en-US"/>
          </a:p>
        </p:txBody>
      </p:sp>
    </p:spTree>
    <p:extLst>
      <p:ext uri="{BB962C8B-B14F-4D97-AF65-F5344CB8AC3E}">
        <p14:creationId xmlns:p14="http://schemas.microsoft.com/office/powerpoint/2010/main" val="4110285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4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4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emf"/><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4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11.emf"/></Relationships>
</file>

<file path=ppt/slides/_rels/slide4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12.emf"/></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docs.fortinet.com/forticlient/admin-guides" TargetMode="Externa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5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5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5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6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6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tr" b="1" dirty="0">
                <a:ea typeface="+mn-lt"/>
                <a:cs typeface="+mn-lt"/>
              </a:rPr>
              <a:t>İş gezilerinde</a:t>
            </a:r>
            <a:br>
              <a:rPr lang="tr" b="1" dirty="0">
                <a:ea typeface="+mn-lt"/>
                <a:cs typeface="+mn-lt"/>
              </a:rPr>
            </a:br>
            <a:r>
              <a:rPr lang="tr" b="1" dirty="0">
                <a:ea typeface="+mn-lt"/>
                <a:cs typeface="+mn-lt"/>
              </a:rPr>
              <a:t>güvenlik </a:t>
            </a:r>
            <a:endParaRPr lang="en-US" b="1" dirty="0">
              <a:latin typeface="Arial" panose="020B0604020202020204" pitchFamily="34" charset="0"/>
              <a:cs typeface="Arial" panose="020B0604020202020204" pitchFamily="34" charset="0"/>
            </a:endParaRP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359999"/>
            <a:ext cx="6160817" cy="1325563"/>
          </a:xfrm>
        </p:spPr>
        <p:txBody>
          <a:bodyPr/>
          <a:lstStyle/>
          <a:p>
            <a:r>
              <a:rPr lang="tr" altLang="pl-PL" b="1" dirty="0">
                <a:latin typeface="+mn-lt"/>
              </a:rPr>
              <a:t>Temel tanımlar</a:t>
            </a:r>
            <a:endParaRPr lang="en-US" dirty="0">
              <a:latin typeface="+mn-lt"/>
            </a:endParaRP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990523" y="1938436"/>
            <a:ext cx="10266545" cy="4320000"/>
          </a:xfrm>
        </p:spPr>
        <p:txBody>
          <a:bodyPr>
            <a:normAutofit/>
          </a:bodyPr>
          <a:lstStyle/>
          <a:p>
            <a:pPr algn="just">
              <a:spcBef>
                <a:spcPct val="0"/>
              </a:spcBef>
              <a:buClrTx/>
              <a:buSzTx/>
              <a:buNone/>
            </a:pPr>
            <a:r>
              <a:rPr lang="tr" altLang="pl-PL" b="1" dirty="0"/>
              <a:t>Bir BT sistemi, işlevi bilgisayar teknolojisini kullanarak verileri işlemek olan birbiriyle ilişkili bir dizi öğedir.</a:t>
            </a:r>
            <a:endParaRPr lang="pl-PL" altLang="pl-PL" b="1" dirty="0"/>
          </a:p>
          <a:p>
            <a:pPr algn="just">
              <a:spcBef>
                <a:spcPct val="0"/>
              </a:spcBef>
              <a:buClrTx/>
              <a:buSzTx/>
              <a:buNone/>
            </a:pPr>
            <a:endParaRPr lang="pl-PL" altLang="pl-PL" b="1" dirty="0"/>
          </a:p>
          <a:p>
            <a:pPr algn="just">
              <a:spcBef>
                <a:spcPct val="0"/>
              </a:spcBef>
              <a:buClrTx/>
              <a:buSzTx/>
              <a:buNone/>
            </a:pPr>
            <a:r>
              <a:rPr lang="tr" altLang="pl-PL" b="1" dirty="0">
                <a:cs typeface="Arial"/>
              </a:rPr>
              <a:t>Şunları içerir:</a:t>
            </a:r>
            <a:endParaRPr lang="pl-PL" altLang="pl-PL" b="1" dirty="0">
              <a:cs typeface="Arial"/>
            </a:endParaRPr>
          </a:p>
          <a:p>
            <a:pPr marL="285750" indent="-285750" algn="just">
              <a:spcBef>
                <a:spcPct val="0"/>
              </a:spcBef>
              <a:buClrTx/>
              <a:buSzTx/>
            </a:pPr>
            <a:r>
              <a:rPr lang="tr" altLang="pl-PL" b="1" dirty="0">
                <a:solidFill>
                  <a:srgbClr val="0070C0"/>
                </a:solidFill>
              </a:rPr>
              <a:t>donanım </a:t>
            </a:r>
            <a:r>
              <a:rPr lang="tr" altLang="pl-PL" b="1" dirty="0"/>
              <a:t>- bilgisayarlar, veri depolama cihazları, sistemin donanım bileşenleri ile insanlar ve bilgisayarlar arasındaki iletişim için, insanlardan değil - dış dünyadan veri almaya yönelik (örneğin, elektronik sensörler, kameralar, tarayıcılar), harici veri işlemeye yönelik bilgisayarlar</a:t>
            </a:r>
            <a:endParaRPr lang="pl-PL" altLang="pl-PL" b="1" dirty="0"/>
          </a:p>
          <a:p>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702617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359999"/>
            <a:ext cx="6160817" cy="1325563"/>
          </a:xfrm>
        </p:spPr>
        <p:txBody>
          <a:bodyPr/>
          <a:lstStyle/>
          <a:p>
            <a:r>
              <a:rPr lang="tr" altLang="pl-PL" b="1" dirty="0">
                <a:latin typeface="+mn-lt"/>
              </a:rPr>
              <a:t>Temel tanımlar</a:t>
            </a:r>
            <a:endParaRPr lang="en-US" dirty="0">
              <a:latin typeface="+mn-lt"/>
            </a:endParaRP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855442" y="2063127"/>
            <a:ext cx="10266545" cy="4320000"/>
          </a:xfrm>
        </p:spPr>
        <p:txBody>
          <a:bodyPr>
            <a:normAutofit/>
          </a:bodyPr>
          <a:lstStyle/>
          <a:p>
            <a:pPr marL="285750" indent="-285750" algn="just">
              <a:spcBef>
                <a:spcPct val="0"/>
              </a:spcBef>
              <a:buClrTx/>
              <a:buSzTx/>
            </a:pPr>
            <a:r>
              <a:rPr lang="tr" altLang="pl-PL" b="1" dirty="0">
                <a:solidFill>
                  <a:srgbClr val="0070C0"/>
                </a:solidFill>
                <a:cs typeface="Arial"/>
              </a:rPr>
              <a:t>Yazılım </a:t>
            </a:r>
            <a:r>
              <a:rPr lang="tr" altLang="pl-PL" b="1" dirty="0">
                <a:cs typeface="Arial"/>
              </a:rPr>
              <a:t>- bilgisayar </a:t>
            </a:r>
            <a:r>
              <a:rPr lang="tr" altLang="pl-PL" b="1" dirty="0">
                <a:solidFill>
                  <a:srgbClr val="0070C0"/>
                </a:solidFill>
                <a:cs typeface="Arial"/>
              </a:rPr>
              <a:t>_</a:t>
            </a:r>
            <a:r>
              <a:rPr lang="tr" altLang="pl-PL" b="1" dirty="0">
                <a:cs typeface="Arial"/>
              </a:rPr>
              <a:t> programlar veri işleme için </a:t>
            </a:r>
            <a:endParaRPr lang="pl-PL" altLang="pl-PL" b="1" dirty="0">
              <a:cs typeface="Arial"/>
            </a:endParaRPr>
          </a:p>
          <a:p>
            <a:pPr marL="285750" indent="-285750" algn="just">
              <a:spcBef>
                <a:spcPct val="0"/>
              </a:spcBef>
              <a:buClrTx/>
              <a:buSzTx/>
            </a:pPr>
            <a:endParaRPr lang="pl-PL" altLang="pl-PL" b="1" dirty="0"/>
          </a:p>
          <a:p>
            <a:pPr marL="285750" indent="-285750" algn="just">
              <a:spcBef>
                <a:spcPct val="0"/>
              </a:spcBef>
              <a:buClrTx/>
              <a:buSzTx/>
            </a:pPr>
            <a:r>
              <a:rPr lang="tr" altLang="pl-PL" b="1" dirty="0">
                <a:solidFill>
                  <a:srgbClr val="0070C0"/>
                </a:solidFill>
                <a:cs typeface="Arial"/>
              </a:rPr>
              <a:t>Personel kaynakları</a:t>
            </a:r>
            <a:r>
              <a:rPr lang="tr" altLang="pl-PL" b="1" dirty="0">
                <a:cs typeface="Arial"/>
              </a:rPr>
              <a:t> </a:t>
            </a:r>
            <a:r>
              <a:rPr lang="tr" b="1" dirty="0">
                <a:cs typeface="Arial"/>
              </a:rPr>
              <a:t>- </a:t>
            </a:r>
            <a:r>
              <a:rPr lang="tr" altLang="pl-PL" b="1" dirty="0">
                <a:cs typeface="Arial"/>
              </a:rPr>
              <a:t>verileri işlemek için bilgisayarları (donanım ve yazılım) kullanabilen tüm kişiler</a:t>
            </a:r>
            <a:endParaRPr lang="pl-PL" altLang="pl-PL" b="1" dirty="0"/>
          </a:p>
          <a:p>
            <a:pPr marL="285750" indent="-285750" algn="just">
              <a:spcBef>
                <a:spcPct val="0"/>
              </a:spcBef>
              <a:buClrTx/>
              <a:buSzTx/>
            </a:pPr>
            <a:endParaRPr lang="pl-PL" altLang="pl-PL" b="1" dirty="0"/>
          </a:p>
          <a:p>
            <a:pPr marL="285750" indent="-285750" algn="just">
              <a:spcBef>
                <a:spcPct val="0"/>
              </a:spcBef>
              <a:buClrTx/>
              <a:buSzTx/>
            </a:pPr>
            <a:r>
              <a:rPr lang="tr" altLang="pl-PL" b="1" dirty="0">
                <a:solidFill>
                  <a:srgbClr val="0070C0"/>
                </a:solidFill>
                <a:cs typeface="Arial"/>
              </a:rPr>
              <a:t>Organizasyonel unsurlar </a:t>
            </a:r>
            <a:r>
              <a:rPr lang="tr" altLang="pl-PL" b="1" dirty="0">
                <a:cs typeface="Arial"/>
              </a:rPr>
              <a:t>- yani BT sistemini, çalışma talimatlarını vb. kullanmak için prosedürler (organizasyon prosedürleri - yönetim son tarihi).</a:t>
            </a:r>
            <a:endParaRPr lang="pl-PL" altLang="pl-PL" b="1" dirty="0">
              <a:cs typeface="Arial"/>
            </a:endParaRPr>
          </a:p>
          <a:p>
            <a:pPr marL="285750" indent="-285750" algn="just">
              <a:spcBef>
                <a:spcPct val="0"/>
              </a:spcBef>
              <a:buClrTx/>
              <a:buSzTx/>
            </a:pPr>
            <a:endParaRPr lang="pl-PL" altLang="pl-PL" b="1" dirty="0"/>
          </a:p>
          <a:p>
            <a:pPr marL="285750" indent="-285750" algn="just">
              <a:spcBef>
                <a:spcPct val="0"/>
              </a:spcBef>
              <a:buClrTx/>
              <a:buSzTx/>
            </a:pPr>
            <a:r>
              <a:rPr lang="tr" altLang="pl-PL" b="1" dirty="0">
                <a:solidFill>
                  <a:srgbClr val="0070C0"/>
                </a:solidFill>
                <a:cs typeface="Arial"/>
              </a:rPr>
              <a:t>Bilgi tabanları </a:t>
            </a:r>
            <a:r>
              <a:rPr lang="tr" altLang="pl-PL" b="1" dirty="0">
                <a:cs typeface="Arial"/>
              </a:rPr>
              <a:t>- örneğin bir finans ve muhasebe sistemi söz konusu olduğunda bir kılavuz</a:t>
            </a:r>
            <a:endParaRPr lang="pl-PL" altLang="pl-PL" b="1" dirty="0">
              <a:cs typeface="Arial"/>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5863146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359999"/>
            <a:ext cx="6160817" cy="1325563"/>
          </a:xfrm>
        </p:spPr>
        <p:txBody>
          <a:bodyPr/>
          <a:lstStyle/>
          <a:p>
            <a:r>
              <a:rPr lang="tr" altLang="pl-PL" b="1" dirty="0">
                <a:latin typeface="+mn-lt"/>
              </a:rPr>
              <a:t>Güvenlik - </a:t>
            </a:r>
            <a:r>
              <a:rPr lang="tr" altLang="pl-PL" b="1" dirty="0" err="1">
                <a:latin typeface="+mn-lt"/>
              </a:rPr>
              <a:t>tanım</a:t>
            </a:r>
            <a:endParaRPr lang="pl-PL" altLang="pl-PL" b="1" dirty="0">
              <a:latin typeface="+mn-lt"/>
            </a:endParaRP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810164" y="2302119"/>
            <a:ext cx="9671790" cy="3454445"/>
          </a:xfrm>
        </p:spPr>
        <p:txBody>
          <a:bodyPr>
            <a:normAutofit/>
          </a:bodyPr>
          <a:lstStyle/>
          <a:p>
            <a:pPr algn="just">
              <a:spcBef>
                <a:spcPct val="0"/>
              </a:spcBef>
              <a:buClrTx/>
              <a:buSzTx/>
              <a:buNone/>
            </a:pPr>
            <a:r>
              <a:rPr lang="tr" altLang="pl-PL" b="1" dirty="0">
                <a:cs typeface="Arial"/>
              </a:rPr>
              <a:t>Telekomünikasyon ve BT alanında, bilgisayarların kullanımından, bilgisayar ağlarından ve uzak konumlara veri iletiminden kaynaklanan risklerin gizlilik, bütünlük ve kullanılabilirlik açısından değerlendirilmesi ve kontrolü ile ilgili bir dizi konu.</a:t>
            </a:r>
            <a:endParaRPr lang="pl-PL" altLang="pl-PL" b="1" dirty="0">
              <a:cs typeface="Arial"/>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508763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359999"/>
            <a:ext cx="6160817" cy="1325563"/>
          </a:xfrm>
        </p:spPr>
        <p:txBody>
          <a:bodyPr/>
          <a:lstStyle/>
          <a:p>
            <a:r>
              <a:rPr lang="tr" altLang="pl-PL" b="1" dirty="0">
                <a:latin typeface="+mn-lt"/>
              </a:rPr>
              <a:t>Güvenlik - </a:t>
            </a:r>
            <a:r>
              <a:rPr lang="tr" altLang="pl-PL" b="1" dirty="0" err="1">
                <a:latin typeface="+mn-lt"/>
              </a:rPr>
              <a:t>tanım</a:t>
            </a:r>
            <a:endParaRPr lang="pl-PL" altLang="pl-PL" b="1" dirty="0">
              <a:latin typeface="+mn-lt"/>
            </a:endParaRP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893292" y="2083910"/>
            <a:ext cx="10547100" cy="4320000"/>
          </a:xfrm>
        </p:spPr>
        <p:txBody>
          <a:bodyPr>
            <a:normAutofit/>
          </a:bodyPr>
          <a:lstStyle/>
          <a:p>
            <a:pPr algn="just">
              <a:spcBef>
                <a:spcPct val="0"/>
              </a:spcBef>
              <a:buClrTx/>
              <a:buSzTx/>
              <a:buNone/>
            </a:pPr>
            <a:r>
              <a:rPr lang="tr" altLang="pl-PL" b="1" dirty="0">
                <a:solidFill>
                  <a:srgbClr val="0070C0"/>
                </a:solidFill>
              </a:rPr>
              <a:t>Gizlilik </a:t>
            </a:r>
            <a:r>
              <a:rPr lang="tr" altLang="pl-PL" b="1" dirty="0"/>
              <a:t>- içeriğinin ifşasını önlemek için saklanan veya aktarılan verileri izinsiz giriş yapanların saldırılarına karşı korumak.</a:t>
            </a:r>
            <a:endParaRPr lang="pl-PL" altLang="pl-PL" b="1" dirty="0"/>
          </a:p>
          <a:p>
            <a:pPr algn="just">
              <a:spcBef>
                <a:spcPct val="0"/>
              </a:spcBef>
              <a:buClrTx/>
              <a:buSzTx/>
              <a:buNone/>
            </a:pPr>
            <a:endParaRPr lang="pl-PL" altLang="pl-PL" b="1" dirty="0"/>
          </a:p>
          <a:p>
            <a:pPr algn="just">
              <a:spcBef>
                <a:spcPct val="0"/>
              </a:spcBef>
              <a:buClrTx/>
              <a:buSzTx/>
              <a:buNone/>
            </a:pPr>
            <a:r>
              <a:rPr lang="tr" altLang="pl-PL" b="1" dirty="0">
                <a:solidFill>
                  <a:srgbClr val="0070C0"/>
                </a:solidFill>
              </a:rPr>
              <a:t>Bütünlük </a:t>
            </a:r>
            <a:r>
              <a:rPr lang="tr" altLang="pl-PL" b="1" dirty="0"/>
              <a:t>- verilerin yetkisiz bir şekilde değiştirilmediği, eklenmediği veya kaldırılmadığı bir güvenlik özelliği.</a:t>
            </a:r>
            <a:endParaRPr lang="pl-PL" altLang="pl-PL" b="1" dirty="0"/>
          </a:p>
          <a:p>
            <a:pPr algn="just">
              <a:spcBef>
                <a:spcPct val="0"/>
              </a:spcBef>
              <a:buClrTx/>
              <a:buSzTx/>
              <a:buNone/>
            </a:pPr>
            <a:endParaRPr lang="pl-PL" altLang="pl-PL" b="1" dirty="0"/>
          </a:p>
          <a:p>
            <a:pPr algn="just">
              <a:spcBef>
                <a:spcPct val="0"/>
              </a:spcBef>
              <a:buClrTx/>
              <a:buSzTx/>
              <a:buNone/>
            </a:pPr>
            <a:r>
              <a:rPr lang="tr" altLang="pl-PL" b="1" dirty="0">
                <a:solidFill>
                  <a:srgbClr val="0070C0"/>
                </a:solidFill>
              </a:rPr>
              <a:t>Kullanılabilirlik </a:t>
            </a:r>
            <a:r>
              <a:rPr lang="tr" altLang="pl-PL" b="1" dirty="0"/>
              <a:t>- yalnızca yetkili kişilerin belirli bir yer ve zamanda kullanabileceği anlamına gelen bir bilgi özelliği. Bilgi güvenliğinin temel özelliklerinden biridir.</a:t>
            </a:r>
            <a:endParaRPr lang="pl-PL" altLang="pl-PL" dirty="0">
              <a:solidFill>
                <a:schemeClr val="accent1"/>
              </a:solidFill>
            </a:endParaRPr>
          </a:p>
          <a:p>
            <a:pPr marL="0" indent="0" algn="just">
              <a:spcBef>
                <a:spcPct val="0"/>
              </a:spcBef>
              <a:buClrTx/>
              <a:buSzTx/>
              <a:buNone/>
            </a:pPr>
            <a:endParaRPr lang="pl-PL" altLang="pl-PL" b="1" dirty="0"/>
          </a:p>
          <a:p>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2162048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tr" altLang="pl-PL" b="1" dirty="0">
                <a:latin typeface="+mn-lt"/>
              </a:rPr>
              <a:t>Kablosuz </a:t>
            </a:r>
            <a:r>
              <a:rPr lang="tr" altLang="pl-PL" b="1" dirty="0" err="1">
                <a:latin typeface="+mn-lt"/>
              </a:rPr>
              <a:t>protokol </a:t>
            </a:r>
            <a:r>
              <a:rPr lang="tr" altLang="pl-PL" b="1" dirty="0">
                <a:latin typeface="+mn-lt"/>
              </a:rPr>
              <a:t>- WEP</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1067163" y="2229382"/>
            <a:ext cx="9643091" cy="4320000"/>
          </a:xfrm>
        </p:spPr>
        <p:txBody>
          <a:bodyPr>
            <a:noAutofit/>
          </a:bodyPr>
          <a:lstStyle/>
          <a:p>
            <a:pPr algn="just"/>
            <a:r>
              <a:rPr lang="tr" b="1" dirty="0">
                <a:solidFill>
                  <a:srgbClr val="0070C0"/>
                </a:solidFill>
              </a:rPr>
              <a:t>WEP </a:t>
            </a:r>
            <a:r>
              <a:rPr lang="tr" dirty="0"/>
              <a:t>(Wired Equivalent Privacy), en eski IEEE 802.11 kablosuz şifreleme standartlarından biridir. RC4 algoritmasının kullanımına dayalı bilgi koruması sağlar.</a:t>
            </a:r>
            <a:endParaRPr lang="pl-PL" dirty="0"/>
          </a:p>
          <a:p>
            <a:pPr algn="just"/>
            <a:endParaRPr lang="pl-PL" dirty="0"/>
          </a:p>
          <a:p>
            <a:pPr algn="just"/>
            <a:r>
              <a:rPr lang="tr" dirty="0"/>
              <a:t>WLAN ağlarının güvenliğini sağlamaya yönelik en eski standartlardan biridir (1997'de kurulmuştur). Kurulu cihazların yüksek işlem gücüne ihtiyaç duymaz.</a:t>
            </a:r>
            <a:endParaRPr lang="pl-PL" dirty="0"/>
          </a:p>
          <a:p>
            <a:pPr algn="just"/>
            <a:endParaRPr lang="pl-PL"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9228609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tr" altLang="pl-PL" b="1" dirty="0">
                <a:latin typeface="+mn-lt"/>
              </a:rPr>
              <a:t>Kablosuz </a:t>
            </a:r>
            <a:r>
              <a:rPr lang="tr" altLang="pl-PL" b="1" dirty="0" err="1">
                <a:latin typeface="+mn-lt"/>
              </a:rPr>
              <a:t>protokol </a:t>
            </a:r>
            <a:r>
              <a:rPr lang="tr" altLang="pl-PL" b="1" dirty="0">
                <a:latin typeface="+mn-lt"/>
              </a:rPr>
              <a:t>- WEP</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1319318" y="2260555"/>
            <a:ext cx="9934036" cy="4320000"/>
          </a:xfrm>
        </p:spPr>
        <p:txBody>
          <a:bodyPr>
            <a:noAutofit/>
          </a:bodyPr>
          <a:lstStyle/>
          <a:p>
            <a:pPr algn="just"/>
            <a:r>
              <a:rPr lang="tr" dirty="0"/>
              <a:t>İki kullanıcı kimlik doğrulama yöntemi kullanır: Açık Kimlik Doğrulama ve Paylaşılan Anahtar Kimlik Doğrulama.</a:t>
            </a:r>
            <a:endParaRPr lang="pl-PL" dirty="0"/>
          </a:p>
          <a:p>
            <a:pPr algn="just"/>
            <a:endParaRPr lang="pl-PL" dirty="0"/>
          </a:p>
          <a:p>
            <a:pPr algn="just"/>
            <a:r>
              <a:rPr lang="tr" dirty="0"/>
              <a:t>Ayrıca, ACL'yi (Erişim Kontrol Listesi) kullanarak fiziksel MAC adreslerine dayalı kullanıcı doğrulaması sağlar.</a:t>
            </a:r>
            <a:endParaRPr lang="pl-PL" dirty="0"/>
          </a:p>
          <a:p>
            <a:pPr marL="0" indent="0" algn="just">
              <a:spcBef>
                <a:spcPct val="0"/>
              </a:spcBef>
              <a:buClrTx/>
              <a:buSzTx/>
              <a:buNone/>
            </a:pPr>
            <a:endParaRPr lang="pl-PL" altLang="pl-PL" b="1" dirty="0"/>
          </a:p>
          <a:p>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0517559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820557" y="1818089"/>
            <a:ext cx="10463972" cy="4832092"/>
          </a:xfrm>
          <a:prstGeom prst="rect">
            <a:avLst/>
          </a:prstGeom>
        </p:spPr>
        <p:txBody>
          <a:bodyPr wrap="square">
            <a:spAutoFit/>
          </a:bodyPr>
          <a:lstStyle/>
          <a:p>
            <a:pPr algn="just"/>
            <a:r>
              <a:rPr lang="tr" sz="2800" dirty="0">
                <a:solidFill>
                  <a:srgbClr val="0070C0"/>
                </a:solidFill>
              </a:rPr>
              <a:t>WPA </a:t>
            </a:r>
            <a:r>
              <a:rPr lang="tr" sz="2800" dirty="0"/>
              <a:t>(Wi-Fi Korumalı Erişim), IEEE 802.11 kablosuz ağların şifrelenmesi için başka bir standarttır.</a:t>
            </a:r>
            <a:endParaRPr lang="pl-PL" sz="2800" dirty="0"/>
          </a:p>
          <a:p>
            <a:pPr algn="just"/>
            <a:endParaRPr lang="pl-PL" sz="2800" dirty="0"/>
          </a:p>
          <a:p>
            <a:pPr algn="just"/>
            <a:r>
              <a:rPr lang="tr" sz="2800" dirty="0"/>
              <a:t>WEP standardındaki bilinen güvenlik açıklarının yerini alarak, WLAN ağlarının güvenlik düzeyini artırmak için tanıtıldı.</a:t>
            </a:r>
            <a:endParaRPr lang="pl-PL" sz="2800" dirty="0"/>
          </a:p>
          <a:p>
            <a:pPr algn="just"/>
            <a:endParaRPr lang="pl-PL" sz="2800" dirty="0"/>
          </a:p>
          <a:p>
            <a:pPr algn="just"/>
            <a:r>
              <a:rPr lang="tr" sz="2800" dirty="0"/>
              <a:t>Protokollerin kullanımına dayanmaktadır: TKIP (Geçici Anahtar Bütünlüğü Protokolü) ve EAP (Genişletilebilir Kimlik Doğrulama Protokolü), 802.1x standardı ve MIC (Message Integrity Check) mekanizması.</a:t>
            </a:r>
            <a:endParaRPr lang="pl-PL" sz="2800" dirty="0"/>
          </a:p>
          <a:p>
            <a:pPr algn="just"/>
            <a:r>
              <a:rPr lang="tr" sz="2800" dirty="0"/>
              <a:t>Standart, RC4 algoritmasına dayanmaktadır.</a:t>
            </a:r>
            <a:endParaRPr lang="pl-PL" sz="2800" dirty="0"/>
          </a:p>
        </p:txBody>
      </p:sp>
      <p:sp>
        <p:nvSpPr>
          <p:cNvPr id="7"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tr" altLang="pl-PL" b="1" dirty="0">
                <a:latin typeface="+mn-lt"/>
              </a:rPr>
              <a:t>Kablosuz </a:t>
            </a:r>
            <a:r>
              <a:rPr lang="tr" altLang="pl-PL" b="1" dirty="0" err="1">
                <a:latin typeface="+mn-lt"/>
              </a:rPr>
              <a:t>protokol </a:t>
            </a:r>
            <a:r>
              <a:rPr lang="tr" altLang="pl-PL" b="1" dirty="0">
                <a:latin typeface="+mn-lt"/>
              </a:rPr>
              <a:t>- WPA</a:t>
            </a:r>
          </a:p>
        </p:txBody>
      </p:sp>
      <p:pic>
        <p:nvPicPr>
          <p:cNvPr id="8"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9"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934282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862742" y="1891488"/>
            <a:ext cx="10255532" cy="4832092"/>
          </a:xfrm>
          <a:prstGeom prst="rect">
            <a:avLst/>
          </a:prstGeom>
        </p:spPr>
        <p:txBody>
          <a:bodyPr wrap="square">
            <a:spAutoFit/>
          </a:bodyPr>
          <a:lstStyle/>
          <a:p>
            <a:pPr algn="just"/>
            <a:r>
              <a:rPr lang="tr" sz="2800" b="1" dirty="0">
                <a:solidFill>
                  <a:srgbClr val="0070C0"/>
                </a:solidFill>
              </a:rPr>
              <a:t>WPA2 </a:t>
            </a:r>
            <a:r>
              <a:rPr lang="tr" sz="2800" dirty="0"/>
              <a:t>(Wi-Fi Korumalı Erişim 2), şu anda kablosuz ağlar için en güçlü şifreleme standardıdır (802.11i olarak da bilinir).</a:t>
            </a:r>
            <a:endParaRPr lang="pl-PL" sz="2800" dirty="0"/>
          </a:p>
          <a:p>
            <a:pPr algn="just"/>
            <a:endParaRPr lang="pl-PL" sz="2800" dirty="0"/>
          </a:p>
          <a:p>
            <a:pPr algn="just"/>
            <a:r>
              <a:rPr lang="tr" sz="2800" dirty="0"/>
              <a:t>AES (Gelişmiş Şifreleme Standardı) kullanımına dayalı bilgi koruması sağlar.</a:t>
            </a:r>
            <a:endParaRPr lang="pl-PL" sz="2800" dirty="0"/>
          </a:p>
          <a:p>
            <a:pPr algn="just"/>
            <a:endParaRPr lang="pl-PL" sz="2800" dirty="0"/>
          </a:p>
          <a:p>
            <a:pPr algn="just"/>
            <a:r>
              <a:rPr lang="tr" sz="2800" dirty="0"/>
              <a:t>WLAN ağlarının güvenlik seviyesini artırmak için tanıtıldı .</a:t>
            </a:r>
          </a:p>
          <a:p>
            <a:pPr algn="just"/>
            <a:endParaRPr lang="pl-PL" sz="2800" dirty="0"/>
          </a:p>
          <a:p>
            <a:pPr algn="just"/>
            <a:r>
              <a:rPr lang="tr" sz="2800" dirty="0"/>
              <a:t>Ağa kullanıcı erişiminin kontrolünü geliştiren 802.1x protokolünü uygular.</a:t>
            </a:r>
            <a:endParaRPr lang="pl-PL" sz="2800" dirty="0"/>
          </a:p>
          <a:p>
            <a:pPr algn="just"/>
            <a:endParaRPr lang="en-GB" sz="2800" dirty="0"/>
          </a:p>
        </p:txBody>
      </p:sp>
      <p:sp>
        <p:nvSpPr>
          <p:cNvPr id="6"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415646" cy="1325563"/>
          </a:xfrm>
        </p:spPr>
        <p:txBody>
          <a:bodyPr/>
          <a:lstStyle/>
          <a:p>
            <a:r>
              <a:rPr lang="tr" altLang="pl-PL" b="1" dirty="0">
                <a:latin typeface="+mn-lt"/>
              </a:rPr>
              <a:t>Kablosuz </a:t>
            </a:r>
            <a:r>
              <a:rPr lang="tr" altLang="pl-PL" b="1" dirty="0" err="1">
                <a:latin typeface="+mn-lt"/>
              </a:rPr>
              <a:t>protokol </a:t>
            </a:r>
            <a:r>
              <a:rPr lang="tr" altLang="pl-PL" b="1" dirty="0">
                <a:latin typeface="+mn-lt"/>
              </a:rPr>
              <a:t>– WPA2</a:t>
            </a:r>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3603821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1350819" y="2234193"/>
            <a:ext cx="9507682" cy="3847207"/>
          </a:xfrm>
          <a:prstGeom prst="rect">
            <a:avLst/>
          </a:prstGeom>
        </p:spPr>
        <p:txBody>
          <a:bodyPr wrap="square">
            <a:spAutoFit/>
          </a:bodyPr>
          <a:lstStyle/>
          <a:p>
            <a:pPr marL="457200" indent="-457200" algn="just">
              <a:spcAft>
                <a:spcPts val="600"/>
              </a:spcAft>
              <a:buFont typeface="Arial" panose="020B0604020202020204" pitchFamily="34" charset="0"/>
              <a:buChar char="•"/>
            </a:pPr>
            <a:r>
              <a:rPr lang="tr" sz="2800" b="1" dirty="0">
                <a:solidFill>
                  <a:srgbClr val="0070C0"/>
                </a:solidFill>
              </a:rPr>
              <a:t>Tanımlanmış bir anahtar yönetim sisteminin olmaması </a:t>
            </a:r>
            <a:r>
              <a:rPr lang="tr" sz="2800" dirty="0"/>
              <a:t>(genellikle bir ağ anahtarı, bir kablosuz ağın tüm düğümleri tarafından kullanılır);</a:t>
            </a:r>
            <a:endParaRPr lang="pl-PL" sz="2800" dirty="0"/>
          </a:p>
          <a:p>
            <a:pPr marL="457200" indent="-457200" algn="just">
              <a:spcAft>
                <a:spcPts val="600"/>
              </a:spcAft>
              <a:buFont typeface="Arial" panose="020B0604020202020204" pitchFamily="34" charset="0"/>
              <a:buChar char="•"/>
            </a:pPr>
            <a:r>
              <a:rPr lang="tr" sz="2800" b="1" dirty="0">
                <a:solidFill>
                  <a:srgbClr val="0070C0"/>
                </a:solidFill>
              </a:rPr>
              <a:t>Ağ anahtarının yetersiz bit boyutu ( </a:t>
            </a:r>
            <a:r>
              <a:rPr lang="tr" sz="2800" dirty="0"/>
              <a:t>WEP standardının ilk sürümü 40 bitlik anahtarlar sunar);</a:t>
            </a:r>
            <a:r>
              <a:rPr lang="tr" sz="2800" b="1" dirty="0">
                <a:solidFill>
                  <a:srgbClr val="0070C0"/>
                </a:solidFill>
              </a:rPr>
              <a:t> </a:t>
            </a:r>
            <a:endParaRPr lang="pl-PL" sz="2800" b="1" dirty="0">
              <a:solidFill>
                <a:srgbClr val="0070C0"/>
              </a:solidFill>
            </a:endParaRPr>
          </a:p>
          <a:p>
            <a:pPr marL="457200" indent="-457200" algn="just">
              <a:spcAft>
                <a:spcPts val="600"/>
              </a:spcAft>
              <a:buFont typeface="Arial" panose="020B0604020202020204" pitchFamily="34" charset="0"/>
              <a:buChar char="•"/>
            </a:pPr>
            <a:r>
              <a:rPr lang="tr" sz="2800" b="1" dirty="0">
                <a:solidFill>
                  <a:srgbClr val="0070C0"/>
                </a:solidFill>
              </a:rPr>
              <a:t>Yetersiz kullanıcı kimlik doğrulama sistemi </a:t>
            </a:r>
            <a:r>
              <a:rPr lang="tr" sz="2800" dirty="0"/>
              <a:t>(sahte kimlik doğrulama mesajları olasılığı vardır).</a:t>
            </a:r>
            <a:endParaRPr lang="pl-PL" sz="2800" dirty="0"/>
          </a:p>
          <a:p>
            <a:pPr marL="457200" indent="-457200" algn="just">
              <a:spcAft>
                <a:spcPts val="600"/>
              </a:spcAft>
              <a:buFont typeface="Arial" panose="020B0604020202020204" pitchFamily="34" charset="0"/>
              <a:buChar char="•"/>
            </a:pPr>
            <a:endParaRPr lang="pl-PL" sz="2800" dirty="0"/>
          </a:p>
          <a:p>
            <a:pPr marL="285750" indent="-285750" algn="just">
              <a:spcAft>
                <a:spcPts val="600"/>
              </a:spcAft>
              <a:buFont typeface="Arial" panose="020B0604020202020204" pitchFamily="34" charset="0"/>
              <a:buChar char="•"/>
            </a:pPr>
            <a:endParaRPr lang="pl-PL" sz="2800" dirty="0"/>
          </a:p>
        </p:txBody>
      </p:sp>
      <p:sp>
        <p:nvSpPr>
          <p:cNvPr id="4"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tr" b="1" dirty="0"/>
              <a:t>WEP standardının ana dezavantajı</a:t>
            </a:r>
            <a:endParaRPr lang="pl-PL" altLang="pl-PL" b="1" dirty="0">
              <a:latin typeface="+mn-lt"/>
            </a:endParaRPr>
          </a:p>
        </p:txBody>
      </p:sp>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9707684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1350491" y="2182681"/>
            <a:ext cx="9871691" cy="2677656"/>
          </a:xfrm>
          <a:prstGeom prst="rect">
            <a:avLst/>
          </a:prstGeom>
        </p:spPr>
        <p:txBody>
          <a:bodyPr wrap="square">
            <a:spAutoFit/>
          </a:bodyPr>
          <a:lstStyle/>
          <a:p>
            <a:pPr marL="457200" indent="-457200" algn="just">
              <a:spcAft>
                <a:spcPts val="600"/>
              </a:spcAft>
              <a:buFont typeface="Arial" panose="020B0604020202020204" pitchFamily="34" charset="0"/>
              <a:buChar char="•"/>
            </a:pPr>
            <a:r>
              <a:rPr lang="tr" sz="2800" b="1" dirty="0">
                <a:solidFill>
                  <a:srgbClr val="0070C0"/>
                </a:solidFill>
              </a:rPr>
              <a:t>IV başlatma vektörünün yetersiz bit boyutu </a:t>
            </a:r>
            <a:r>
              <a:rPr lang="tr" sz="2800" dirty="0"/>
              <a:t>(WEP standardı, yetersiz olduğu ortaya çıkan 24 bitlik bir başlatma vektörü sunar ve az sayıda alınan paketle nispeten yüksek çarpışma olasılığı nedeniyle, bir olasılık vardır. WEP anahtarının değerini elde etmek için kriptografik saldırı);</a:t>
            </a:r>
            <a:endParaRPr lang="pl-PL" sz="2800" dirty="0"/>
          </a:p>
        </p:txBody>
      </p:sp>
      <p:sp>
        <p:nvSpPr>
          <p:cNvPr id="4"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tr" b="1" dirty="0"/>
              <a:t>WEP standardının ana dezavantajı</a:t>
            </a:r>
            <a:endParaRPr lang="pl-PL" altLang="pl-PL" b="1" dirty="0">
              <a:latin typeface="+mn-lt"/>
            </a:endParaRPr>
          </a:p>
        </p:txBody>
      </p:sp>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9714017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1308927" y="2182239"/>
            <a:ext cx="9736609" cy="2754600"/>
          </a:xfrm>
          <a:prstGeom prst="rect">
            <a:avLst/>
          </a:prstGeom>
        </p:spPr>
        <p:txBody>
          <a:bodyPr wrap="square">
            <a:spAutoFit/>
          </a:bodyPr>
          <a:lstStyle/>
          <a:p>
            <a:pPr marL="457200" indent="-457200" algn="just">
              <a:spcAft>
                <a:spcPts val="600"/>
              </a:spcAft>
              <a:buFont typeface="Arial" panose="020B0604020202020204" pitchFamily="34" charset="0"/>
              <a:buChar char="•"/>
            </a:pPr>
            <a:r>
              <a:rPr lang="tr" sz="2800" b="1" dirty="0">
                <a:solidFill>
                  <a:srgbClr val="0070C0"/>
                </a:solidFill>
              </a:rPr>
              <a:t>CRC-32 doğrusal işlevine dayalı zayıf ICV sağlama toplamı </a:t>
            </a:r>
            <a:r>
              <a:rPr lang="tr" sz="2800" dirty="0"/>
              <a:t>(ağda gönderilen bilgilerin fark edilmeyecek şekilde değiştirilmesi olasılığı vardır);</a:t>
            </a:r>
            <a:endParaRPr lang="pl-PL" sz="2800" dirty="0"/>
          </a:p>
          <a:p>
            <a:pPr marL="457200" indent="-457200" algn="just">
              <a:spcAft>
                <a:spcPts val="600"/>
              </a:spcAft>
              <a:buFont typeface="Arial" panose="020B0604020202020204" pitchFamily="34" charset="0"/>
              <a:buChar char="•"/>
            </a:pPr>
            <a:r>
              <a:rPr lang="tr" sz="2800" b="1" dirty="0">
                <a:solidFill>
                  <a:srgbClr val="0070C0"/>
                </a:solidFill>
              </a:rPr>
              <a:t>Zayıf RC4 bilgi şifreleme algoritması </a:t>
            </a:r>
            <a:r>
              <a:rPr lang="tr" sz="2800" dirty="0"/>
              <a:t>(ağ anahtarı ile bilgi şifrelemenin sonucu arasında çok fazla bağımlılık vardır);</a:t>
            </a:r>
            <a:endParaRPr lang="pl-PL" sz="2800" dirty="0"/>
          </a:p>
        </p:txBody>
      </p:sp>
      <p:sp>
        <p:nvSpPr>
          <p:cNvPr id="4"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tr" b="1" dirty="0"/>
              <a:t>WEP standardının ana dezavantajı</a:t>
            </a:r>
            <a:endParaRPr lang="pl-PL" altLang="pl-PL" b="1" dirty="0">
              <a:latin typeface="+mn-lt"/>
            </a:endParaRPr>
          </a:p>
        </p:txBody>
      </p:sp>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5911958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3162463688"/>
              </p:ext>
            </p:extLst>
          </p:nvPr>
        </p:nvGraphicFramePr>
        <p:xfrm>
          <a:off x="840329" y="2411761"/>
          <a:ext cx="10437521" cy="2886710"/>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tr"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tr" sz="2800" dirty="0">
                          <a:effectLst/>
                        </a:rPr>
                        <a:t>Kullanılan uygulamanın açıklaması</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499211">
                <a:tc>
                  <a:txBody>
                    <a:bodyPr/>
                    <a:lstStyle/>
                    <a:p>
                      <a:pPr algn="just">
                        <a:lnSpc>
                          <a:spcPct val="115000"/>
                        </a:lnSpc>
                        <a:spcBef>
                          <a:spcPts val="600"/>
                        </a:spcBef>
                        <a:spcAft>
                          <a:spcPts val="600"/>
                        </a:spcAft>
                      </a:pPr>
                      <a:r>
                        <a:rPr lang="tr" sz="2800" dirty="0">
                          <a:effectLst/>
                        </a:rPr>
                        <a:t>airmon-ng</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tr" sz="2800" dirty="0">
                          <a:effectLst/>
                        </a:rPr>
                        <a:t>Bir ağ arabiriminde RF Monitör çalışma modunu başlatmanıza ve devre dışı bırakmanıza izin veren bir araç. Etkinleştirilen RF İzleme modu, herhangi bir fiziksel MAC adresine yönlendirilen ağ paketlerinin yakalanmasına izin verir.</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1"/>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tr" sz="5400" b="1" dirty="0" err="1"/>
              <a:t>KaliLinux </a:t>
            </a:r>
            <a:r>
              <a:rPr lang="tr" sz="5400" b="1" dirty="0"/>
              <a:t>_ – </a:t>
            </a:r>
            <a:r>
              <a:rPr lang="tr" b="1" dirty="0"/>
              <a:t>çevre direnci test etme</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749844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3798145000"/>
              </p:ext>
            </p:extLst>
          </p:nvPr>
        </p:nvGraphicFramePr>
        <p:xfrm>
          <a:off x="798765" y="2079252"/>
          <a:ext cx="10437521" cy="3377438"/>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tr"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tr" sz="2800" dirty="0">
                          <a:effectLst/>
                        </a:rPr>
                        <a:t>Kullanılan uygulamanın açıklaması</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tr" sz="2800" dirty="0">
                          <a:effectLst/>
                        </a:rPr>
                        <a:t>airodump-ng</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tr" sz="2800" dirty="0">
                          <a:effectLst/>
                        </a:rPr>
                        <a:t>Diğer şeylerin yanı sıra, herhangi bir fiziksel adrese yönlendirilen ağ paketlerini (4 yönlü bir el sıkışma dizisi dahil) ve WEP şifreleme algoritması için IV başlatma vektörlerini (elde etme yönünde) depolama cihazlarınızda yakalamanıza ve depolamanıza izin veren bir araç. ağ anahtarı değeri).</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tr" sz="5400" b="1" dirty="0" err="1"/>
              <a:t>KaliLinux </a:t>
            </a:r>
            <a:r>
              <a:rPr lang="tr" sz="5400" b="1" dirty="0"/>
              <a:t>_ – </a:t>
            </a:r>
            <a:r>
              <a:rPr lang="tr" b="1" dirty="0"/>
              <a:t>çevre direnci test etme</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0435100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2034232241"/>
              </p:ext>
            </p:extLst>
          </p:nvPr>
        </p:nvGraphicFramePr>
        <p:xfrm>
          <a:off x="798765" y="2079252"/>
          <a:ext cx="10437521" cy="3377438"/>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tr"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tr" sz="2800" dirty="0">
                          <a:effectLst/>
                        </a:rPr>
                        <a:t>Kullanılan uygulamanın açıklaması</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tr" sz="2800" dirty="0">
                          <a:effectLst/>
                        </a:rPr>
                        <a:t>aireplay-ng</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tr" sz="2800" dirty="0">
                          <a:effectLst/>
                        </a:rPr>
                        <a:t>WEP ve WPA-PSK algoritmasına dayalı olarak anahtar değerleri elde etmek için gerekli ağ trafiğini oluşturarak ağa paket enjekte etmeye izin veren bir araç. Uygulama ayrıca 4 yollu el sıkışma dizilerini engellemek ve ağ istemcilerinin kimliklerini yanlış şekilde doğrulamak için de kullanılır.</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tr" sz="5400" b="1" dirty="0" err="1"/>
              <a:t>KaliLinux </a:t>
            </a:r>
            <a:r>
              <a:rPr lang="tr" sz="5400" b="1" dirty="0"/>
              <a:t>_ – </a:t>
            </a:r>
            <a:r>
              <a:rPr lang="tr" b="1" dirty="0"/>
              <a:t>çevre direnci test etme</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3036728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2288169420"/>
              </p:ext>
            </p:extLst>
          </p:nvPr>
        </p:nvGraphicFramePr>
        <p:xfrm>
          <a:off x="798765" y="2079252"/>
          <a:ext cx="10437521" cy="2886710"/>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370339">
                <a:tc>
                  <a:txBody>
                    <a:bodyPr/>
                    <a:lstStyle/>
                    <a:p>
                      <a:pPr algn="just">
                        <a:lnSpc>
                          <a:spcPct val="115000"/>
                        </a:lnSpc>
                        <a:spcAft>
                          <a:spcPts val="0"/>
                        </a:spcAft>
                      </a:pPr>
                      <a:r>
                        <a:rPr lang="tr"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tr" sz="2800" dirty="0">
                          <a:effectLst/>
                        </a:rPr>
                        <a:t>Kullanılan uygulamanın açıklaması</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b="1" i="0" kern="1200" dirty="0" err="1">
                          <a:solidFill>
                            <a:schemeClr val="lt1"/>
                          </a:solidFill>
                          <a:effectLst/>
                          <a:latin typeface="+mn-lt"/>
                          <a:ea typeface="+mn-ea"/>
                          <a:cs typeface="+mn-cs"/>
                        </a:rPr>
                        <a:t>aircrack</a:t>
                      </a:r>
                      <a:r>
                        <a:rPr lang="en-GB" sz="2800" b="1" i="0" kern="1200" dirty="0">
                          <a:solidFill>
                            <a:schemeClr val="lt1"/>
                          </a:solidFill>
                          <a:effectLst/>
                          <a:latin typeface="+mn-lt"/>
                          <a:ea typeface="+mn-ea"/>
                          <a:cs typeface="+mn-cs"/>
                        </a:rPr>
                        <a:t>-ng</a:t>
                      </a:r>
                      <a:endParaRPr lang="pl-PL" sz="40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tr" sz="2800" dirty="0">
                          <a:effectLst/>
                        </a:rPr>
                        <a:t>WEP, WPA ve WPA2 ağ anahtarı değerlerini ayıklamak için bir araç. Uygulama, WEP tabanlı anahtar oluşturma yöntemlerinin çoğunu uygular, sözlük ve kaba kuvvet saldırılarının gerçekleştirilmesine olanak tanır.</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tr" sz="5400" b="1" dirty="0" err="1"/>
              <a:t>KaliLinux </a:t>
            </a:r>
            <a:r>
              <a:rPr lang="tr" sz="5400" b="1" dirty="0"/>
              <a:t>_ – </a:t>
            </a:r>
            <a:r>
              <a:rPr lang="tr" b="1" dirty="0"/>
              <a:t>çevre direnci test etme</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0855053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2280801954"/>
              </p:ext>
            </p:extLst>
          </p:nvPr>
        </p:nvGraphicFramePr>
        <p:xfrm>
          <a:off x="798765" y="2079252"/>
          <a:ext cx="10437521" cy="3377438"/>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tr"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tr" sz="2800" dirty="0">
                          <a:effectLst/>
                        </a:rPr>
                        <a:t>Kullanılan uygulamanın açıklaması</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tr" sz="2800" dirty="0">
                          <a:effectLst/>
                        </a:rPr>
                        <a:t>aircrack-ng 1.2 RC1 (Windows)</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tr" sz="2800" dirty="0">
                          <a:effectLst/>
                        </a:rPr>
                        <a:t>Windows ortamında WEP, WPA ve WPA2 ağ anahtarı değerlerini ayıklamak için bir araç. Uygulama bir grafik kullanıcı arayüzüne sahiptir, WEP tabanlı anahtar oluşturma yöntemlerinin çoğunu uygular ve WPA/WPA2'ye karşı kaba kuvvet saldırıları gerçekleştirmeye izin verir.</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tr" sz="5400" b="1" dirty="0" err="1"/>
              <a:t>KaliLinux </a:t>
            </a:r>
            <a:r>
              <a:rPr lang="tr" sz="5400" b="1" dirty="0"/>
              <a:t>_ – </a:t>
            </a:r>
            <a:r>
              <a:rPr lang="tr" b="1" dirty="0"/>
              <a:t>çevre direnci test etme</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2082374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1538055209"/>
              </p:ext>
            </p:extLst>
          </p:nvPr>
        </p:nvGraphicFramePr>
        <p:xfrm>
          <a:off x="798766" y="2079252"/>
          <a:ext cx="9924652" cy="1905254"/>
        </p:xfrm>
        <a:graphic>
          <a:graphicData uri="http://schemas.openxmlformats.org/drawingml/2006/table">
            <a:tbl>
              <a:tblPr firstRow="1" firstCol="1" bandRow="1">
                <a:tableStyleId>{5C22544A-7EE6-4342-B048-85BDC9FD1C3A}</a:tableStyleId>
              </a:tblPr>
              <a:tblGrid>
                <a:gridCol w="2518875">
                  <a:extLst>
                    <a:ext uri="{9D8B030D-6E8A-4147-A177-3AD203B41FA5}">
                      <a16:colId xmlns:a16="http://schemas.microsoft.com/office/drawing/2014/main" val="20000"/>
                    </a:ext>
                  </a:extLst>
                </a:gridCol>
                <a:gridCol w="7405777">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tr"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tr" sz="2800" dirty="0">
                          <a:effectLst/>
                        </a:rPr>
                        <a:t>Kullanılan uygulamanın açıklaması</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tr" sz="2800" dirty="0" err="1">
                          <a:effectLst/>
                        </a:rPr>
                        <a:t>coWPAtty</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tr" sz="2800" dirty="0">
                          <a:effectLst/>
                        </a:rPr>
                        <a:t>Bir sözlük saldırısı gerçekleştirme olasılığı sunan, kriptografik anahtar değerleri edinme sürecini gerçekleştirmeye izin veren bir araç.</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tr" sz="5400" b="1" dirty="0" err="1"/>
              <a:t>KaliLinux </a:t>
            </a:r>
            <a:r>
              <a:rPr lang="tr" sz="5400" b="1" dirty="0"/>
              <a:t>_ – </a:t>
            </a:r>
            <a:r>
              <a:rPr lang="tr" b="1" dirty="0"/>
              <a:t>çevre direnci test etme</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8499575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3871646380"/>
              </p:ext>
            </p:extLst>
          </p:nvPr>
        </p:nvGraphicFramePr>
        <p:xfrm>
          <a:off x="798765" y="2079252"/>
          <a:ext cx="10018171" cy="1905254"/>
        </p:xfrm>
        <a:graphic>
          <a:graphicData uri="http://schemas.openxmlformats.org/drawingml/2006/table">
            <a:tbl>
              <a:tblPr firstRow="1" firstCol="1" bandRow="1">
                <a:tableStyleId>{5C22544A-7EE6-4342-B048-85BDC9FD1C3A}</a:tableStyleId>
              </a:tblPr>
              <a:tblGrid>
                <a:gridCol w="2542610">
                  <a:extLst>
                    <a:ext uri="{9D8B030D-6E8A-4147-A177-3AD203B41FA5}">
                      <a16:colId xmlns:a16="http://schemas.microsoft.com/office/drawing/2014/main" val="20000"/>
                    </a:ext>
                  </a:extLst>
                </a:gridCol>
                <a:gridCol w="7475561">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tr"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tr" sz="2800" dirty="0">
                          <a:effectLst/>
                        </a:rPr>
                        <a:t>Kullanılan uygulamanın açıklaması</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b="1" i="0" kern="1200" dirty="0">
                          <a:solidFill>
                            <a:schemeClr val="lt1"/>
                          </a:solidFill>
                          <a:effectLst/>
                          <a:latin typeface="+mn-lt"/>
                          <a:ea typeface="+mn-ea"/>
                          <a:cs typeface="+mn-cs"/>
                        </a:rPr>
                        <a:t>crunch</a:t>
                      </a:r>
                      <a:endParaRPr lang="pl-PL" sz="40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tr" sz="2800" dirty="0">
                          <a:effectLst/>
                        </a:rPr>
                        <a:t>Belirli bir kritere ve karakter alanına dayalı olarak gerçek zamanlı bir ağ anahtar konumları listesi oluşturmak için bir araç.</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tr" sz="5400" b="1" dirty="0" err="1"/>
              <a:t>KaliLinux </a:t>
            </a:r>
            <a:r>
              <a:rPr lang="tr" sz="5400" b="1" dirty="0"/>
              <a:t>_ – </a:t>
            </a:r>
            <a:r>
              <a:rPr lang="tr" b="1" dirty="0"/>
              <a:t>çevre direnci test etme</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4743726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2225634044"/>
              </p:ext>
            </p:extLst>
          </p:nvPr>
        </p:nvGraphicFramePr>
        <p:xfrm>
          <a:off x="798765" y="2079252"/>
          <a:ext cx="10018171" cy="1566926"/>
        </p:xfrm>
        <a:graphic>
          <a:graphicData uri="http://schemas.openxmlformats.org/drawingml/2006/table">
            <a:tbl>
              <a:tblPr firstRow="1" firstCol="1" bandRow="1">
                <a:tableStyleId>{5C22544A-7EE6-4342-B048-85BDC9FD1C3A}</a:tableStyleId>
              </a:tblPr>
              <a:tblGrid>
                <a:gridCol w="2542610">
                  <a:extLst>
                    <a:ext uri="{9D8B030D-6E8A-4147-A177-3AD203B41FA5}">
                      <a16:colId xmlns:a16="http://schemas.microsoft.com/office/drawing/2014/main" val="20000"/>
                    </a:ext>
                  </a:extLst>
                </a:gridCol>
                <a:gridCol w="7475561">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tr"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tr" sz="2800" dirty="0">
                          <a:effectLst/>
                        </a:rPr>
                        <a:t>Kullanılan uygulamanın açıklaması</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b="1" i="0" kern="1200" dirty="0" err="1">
                          <a:solidFill>
                            <a:schemeClr val="lt1"/>
                          </a:solidFill>
                          <a:effectLst/>
                          <a:latin typeface="+mn-lt"/>
                          <a:ea typeface="+mn-ea"/>
                          <a:cs typeface="+mn-cs"/>
                        </a:rPr>
                        <a:t>hashcat</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tr" sz="2800" dirty="0">
                          <a:effectLst/>
                        </a:rPr>
                        <a:t>Ağ anahtarı değerlerini ayıklamak için bir araç.</a:t>
                      </a:r>
                      <a:endParaRPr lang="pl-PL" sz="2800" dirty="0">
                        <a:effectLst/>
                      </a:endParaRPr>
                    </a:p>
                    <a:p>
                      <a:pPr algn="just">
                        <a:lnSpc>
                          <a:spcPct val="115000"/>
                        </a:lnSpc>
                        <a:spcBef>
                          <a:spcPts val="600"/>
                        </a:spcBef>
                        <a:spcAft>
                          <a:spcPts val="600"/>
                        </a:spcAft>
                      </a:pPr>
                      <a:r>
                        <a:rPr lang="tr" sz="2800" dirty="0">
                          <a:effectLst/>
                        </a:rPr>
                        <a:t>Uygulanacak bir dizi olası saldırı kategorisi sunar.</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tr" sz="5400" b="1" dirty="0" err="1"/>
              <a:t>KaliLinux </a:t>
            </a:r>
            <a:r>
              <a:rPr lang="tr" sz="5400" b="1" dirty="0"/>
              <a:t>_ – </a:t>
            </a:r>
            <a:r>
              <a:rPr lang="tr" b="1" dirty="0"/>
              <a:t>çevre direnci test etme</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6641382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2791244419"/>
              </p:ext>
            </p:extLst>
          </p:nvPr>
        </p:nvGraphicFramePr>
        <p:xfrm>
          <a:off x="798765" y="2079252"/>
          <a:ext cx="10018171" cy="3377438"/>
        </p:xfrm>
        <a:graphic>
          <a:graphicData uri="http://schemas.openxmlformats.org/drawingml/2006/table">
            <a:tbl>
              <a:tblPr firstRow="1" firstCol="1" bandRow="1">
                <a:tableStyleId>{5C22544A-7EE6-4342-B048-85BDC9FD1C3A}</a:tableStyleId>
              </a:tblPr>
              <a:tblGrid>
                <a:gridCol w="2702971">
                  <a:extLst>
                    <a:ext uri="{9D8B030D-6E8A-4147-A177-3AD203B41FA5}">
                      <a16:colId xmlns:a16="http://schemas.microsoft.com/office/drawing/2014/main" val="20000"/>
                    </a:ext>
                  </a:extLst>
                </a:gridCol>
                <a:gridCol w="731520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tr"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tr" sz="2800" dirty="0">
                          <a:effectLst/>
                        </a:rPr>
                        <a:t>Kullanılan uygulamanın açıklaması</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tr" sz="2800" dirty="0">
                          <a:effectLst/>
                        </a:rPr>
                        <a:t>oclHashcat64.exe</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tr" sz="2800" dirty="0">
                          <a:effectLst/>
                        </a:rPr>
                        <a:t>AMD grafik kartlarının bilgi işlem gücünü kullanarak bir Windows ortamında ağ anahtarı değerlerini ayıklamak için bir araç (NVIDIA grafik kartları için optimize edilmiş bir sürüm de mevcuttur, yani cudaHashcat64.exe). Uygulanacak bir dizi olası saldırı kategorisi sunar.</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tr" sz="5400" b="1" dirty="0" err="1"/>
              <a:t>KaliLinux </a:t>
            </a:r>
            <a:r>
              <a:rPr lang="tr" sz="5400" b="1" dirty="0"/>
              <a:t>_ – </a:t>
            </a:r>
            <a:r>
              <a:rPr lang="tr" b="1" dirty="0"/>
              <a:t>çevre direnci test etme</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4202283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540000" y="1876575"/>
            <a:ext cx="10753195" cy="3539430"/>
          </a:xfrm>
          <a:prstGeom prst="rect">
            <a:avLst/>
          </a:prstGeom>
        </p:spPr>
        <p:txBody>
          <a:bodyPr wrap="square">
            <a:spAutoFit/>
          </a:bodyPr>
          <a:lstStyle/>
          <a:p>
            <a:r>
              <a:rPr lang="tr" sz="2800" b="1" dirty="0">
                <a:solidFill>
                  <a:srgbClr val="0070C0"/>
                </a:solidFill>
              </a:rPr>
              <a:t>Adım 1 - airmon-ng uygulamasının kullanımı</a:t>
            </a:r>
            <a:endParaRPr lang="pl-PL" sz="2800" b="1" dirty="0">
              <a:solidFill>
                <a:srgbClr val="0070C0"/>
              </a:solidFill>
            </a:endParaRPr>
          </a:p>
          <a:p>
            <a:endParaRPr lang="pl-PL" sz="2800" dirty="0"/>
          </a:p>
          <a:p>
            <a:r>
              <a:rPr lang="tr" sz="2800" dirty="0"/>
              <a:t>Komut sözdizimi:</a:t>
            </a:r>
            <a:endParaRPr lang="pl-PL" sz="2800" dirty="0"/>
          </a:p>
          <a:p>
            <a:r>
              <a:rPr lang="tr" sz="2800" i="1" dirty="0">
                <a:solidFill>
                  <a:srgbClr val="FF0000"/>
                </a:solidFill>
              </a:rPr>
              <a:t>airmon-ng &lt; başlat|durdur &gt; arayüz</a:t>
            </a:r>
            <a:endParaRPr lang="pl-PL" sz="2800" dirty="0">
              <a:solidFill>
                <a:srgbClr val="FF0000"/>
              </a:solidFill>
            </a:endParaRPr>
          </a:p>
          <a:p>
            <a:endParaRPr lang="pl-PL" sz="2800" dirty="0"/>
          </a:p>
          <a:p>
            <a:r>
              <a:rPr lang="tr" sz="2800" b="1" dirty="0"/>
              <a:t>Kullanım örneği </a:t>
            </a:r>
            <a:r>
              <a:rPr lang="tr" sz="2800" dirty="0"/>
              <a:t>(wlan0 arabirimi için RF Monitör çalışma modunun başlatılması):</a:t>
            </a:r>
            <a:endParaRPr lang="pl-PL" sz="2800" dirty="0"/>
          </a:p>
          <a:p>
            <a:r>
              <a:rPr lang="tr" sz="2800" b="1" i="1" dirty="0">
                <a:solidFill>
                  <a:srgbClr val="FF0000"/>
                </a:solidFill>
              </a:rPr>
              <a:t>airmon-ng wlan0'ı başlat</a:t>
            </a:r>
            <a:endParaRPr lang="pl-PL" sz="2800" b="1" dirty="0">
              <a:solidFill>
                <a:srgbClr val="FF0000"/>
              </a:solidFill>
            </a:endParaRPr>
          </a:p>
        </p:txBody>
      </p:sp>
      <p:pic>
        <p:nvPicPr>
          <p:cNvPr id="5" name="Obraz 4" descr="C:\Users\SYSTEM1\Desktop\Dyplomowa\APS_images\01.png"/>
          <p:cNvPicPr/>
          <p:nvPr/>
        </p:nvPicPr>
        <p:blipFill>
          <a:blip r:embed="rId2">
            <a:extLst>
              <a:ext uri="{28A0092B-C50C-407E-A947-70E740481C1C}">
                <a14:useLocalDpi xmlns:a14="http://schemas.microsoft.com/office/drawing/2010/main" val="0"/>
              </a:ext>
            </a:extLst>
          </a:blip>
          <a:stretch>
            <a:fillRect/>
          </a:stretch>
        </p:blipFill>
        <p:spPr bwMode="auto">
          <a:xfrm>
            <a:off x="4534219" y="5471099"/>
            <a:ext cx="7392821" cy="1002321"/>
          </a:xfrm>
          <a:prstGeom prst="rect">
            <a:avLst/>
          </a:prstGeom>
          <a:noFill/>
          <a:ln>
            <a:noFill/>
          </a:ln>
        </p:spPr>
      </p:pic>
      <p:sp>
        <p:nvSpPr>
          <p:cNvPr id="6" name="Titel 1">
            <a:extLst>
              <a:ext uri="{FF2B5EF4-FFF2-40B4-BE49-F238E27FC236}">
                <a16:creationId xmlns:a16="http://schemas.microsoft.com/office/drawing/2014/main" id="{09C8D736-E157-1E9D-90AB-E016DEF007FC}"/>
              </a:ext>
            </a:extLst>
          </p:cNvPr>
          <p:cNvSpPr>
            <a:spLocks noGrp="1"/>
          </p:cNvSpPr>
          <p:nvPr>
            <p:ph type="title"/>
          </p:nvPr>
        </p:nvSpPr>
        <p:spPr>
          <a:xfrm>
            <a:off x="1500807" y="245699"/>
            <a:ext cx="7143010" cy="1325563"/>
          </a:xfrm>
        </p:spPr>
        <p:txBody>
          <a:bodyPr>
            <a:normAutofit fontScale="90000"/>
          </a:bodyPr>
          <a:lstStyle/>
          <a:p>
            <a:r>
              <a:rPr lang="tr" sz="5400" b="1" dirty="0" err="1"/>
              <a:t>KaliLinux </a:t>
            </a:r>
            <a:r>
              <a:rPr lang="tr" sz="5400" b="1" dirty="0"/>
              <a:t>_ – </a:t>
            </a:r>
            <a:r>
              <a:rPr lang="tr" b="1" dirty="0"/>
              <a:t>çevre direnci test etme</a:t>
            </a:r>
            <a:endParaRPr lang="pl-PL" b="1" dirty="0"/>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4914281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stokąt 3"/>
          <p:cNvSpPr/>
          <p:nvPr/>
        </p:nvSpPr>
        <p:spPr>
          <a:xfrm>
            <a:off x="540000" y="1901586"/>
            <a:ext cx="11233248" cy="3385542"/>
          </a:xfrm>
          <a:prstGeom prst="rect">
            <a:avLst/>
          </a:prstGeom>
        </p:spPr>
        <p:txBody>
          <a:bodyPr wrap="square">
            <a:spAutoFit/>
          </a:bodyPr>
          <a:lstStyle/>
          <a:p>
            <a:r>
              <a:rPr lang="tr" sz="2800" b="1" dirty="0">
                <a:solidFill>
                  <a:srgbClr val="0070C0"/>
                </a:solidFill>
              </a:rPr>
              <a:t>Adım 2 - airodump-ng uygulamasının kullanımı</a:t>
            </a:r>
            <a:endParaRPr lang="pl-PL" sz="2800" b="1" dirty="0">
              <a:solidFill>
                <a:srgbClr val="0070C0"/>
              </a:solidFill>
            </a:endParaRPr>
          </a:p>
          <a:p>
            <a:endParaRPr lang="pl-PL" sz="1100" dirty="0"/>
          </a:p>
          <a:p>
            <a:r>
              <a:rPr lang="tr" sz="2800" dirty="0"/>
              <a:t>Komut sözdizimi:</a:t>
            </a:r>
            <a:endParaRPr lang="pl-PL" sz="2800" dirty="0"/>
          </a:p>
          <a:p>
            <a:r>
              <a:rPr lang="tr" sz="2800" i="1" dirty="0">
                <a:solidFill>
                  <a:srgbClr val="FF0000"/>
                </a:solidFill>
              </a:rPr>
              <a:t>airmodump-ng &lt;seçenekler&gt; &lt;arayüz&gt;[,&lt;arayüz&gt;,...]</a:t>
            </a:r>
            <a:endParaRPr lang="pl-PL" sz="2800" i="1" dirty="0">
              <a:solidFill>
                <a:srgbClr val="FF0000"/>
              </a:solidFill>
            </a:endParaRPr>
          </a:p>
          <a:p>
            <a:endParaRPr lang="pl-PL" sz="2800" dirty="0"/>
          </a:p>
          <a:p>
            <a:r>
              <a:rPr lang="tr" sz="2800" b="1" dirty="0"/>
              <a:t>Kullanım örneği </a:t>
            </a:r>
            <a:r>
              <a:rPr lang="tr" sz="2800" dirty="0"/>
              <a:t>(mon0 arayüzünü kullanarak dosyaya veri yakalama):</a:t>
            </a:r>
            <a:endParaRPr lang="pl-PL" sz="2800" dirty="0"/>
          </a:p>
          <a:p>
            <a:endParaRPr lang="pl-PL" sz="2800" dirty="0"/>
          </a:p>
          <a:p>
            <a:r>
              <a:rPr lang="tr" sz="2800" b="1" i="1" dirty="0">
                <a:solidFill>
                  <a:srgbClr val="FF0000"/>
                </a:solidFill>
              </a:rPr>
              <a:t>airmodump-ng -bssid 10:FE:ED:90:A9:26 -c 3 -w dosya_adı mon0</a:t>
            </a:r>
            <a:endParaRPr lang="pl-PL" sz="2800" b="1" i="1" dirty="0">
              <a:solidFill>
                <a:srgbClr val="FF0000"/>
              </a:solidFill>
            </a:endParaRPr>
          </a:p>
        </p:txBody>
      </p:sp>
      <p:pic>
        <p:nvPicPr>
          <p:cNvPr id="6" name="Obraz 5" descr="C:\Users\SYSTEM1\Desktop\Dyplomowa\APS_images\02.png"/>
          <p:cNvPicPr/>
          <p:nvPr/>
        </p:nvPicPr>
        <p:blipFill>
          <a:blip r:embed="rId2">
            <a:extLst>
              <a:ext uri="{28A0092B-C50C-407E-A947-70E740481C1C}">
                <a14:useLocalDpi xmlns:a14="http://schemas.microsoft.com/office/drawing/2010/main" val="0"/>
              </a:ext>
            </a:extLst>
          </a:blip>
          <a:stretch>
            <a:fillRect/>
          </a:stretch>
        </p:blipFill>
        <p:spPr bwMode="auto">
          <a:xfrm>
            <a:off x="4125191" y="5441016"/>
            <a:ext cx="7827460" cy="1308640"/>
          </a:xfrm>
          <a:prstGeom prst="rect">
            <a:avLst/>
          </a:prstGeom>
          <a:noFill/>
          <a:ln>
            <a:noFill/>
          </a:ln>
        </p:spPr>
      </p:pic>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Titel 1">
            <a:extLst>
              <a:ext uri="{FF2B5EF4-FFF2-40B4-BE49-F238E27FC236}">
                <a16:creationId xmlns:a16="http://schemas.microsoft.com/office/drawing/2014/main" id="{09C8D736-E157-1E9D-90AB-E016DEF007FC}"/>
              </a:ext>
            </a:extLst>
          </p:cNvPr>
          <p:cNvSpPr>
            <a:spLocks noGrp="1"/>
          </p:cNvSpPr>
          <p:nvPr>
            <p:ph type="title"/>
          </p:nvPr>
        </p:nvSpPr>
        <p:spPr>
          <a:xfrm>
            <a:off x="1488000" y="266964"/>
            <a:ext cx="7143010" cy="1325563"/>
          </a:xfrm>
        </p:spPr>
        <p:txBody>
          <a:bodyPr>
            <a:normAutofit fontScale="90000"/>
          </a:bodyPr>
          <a:lstStyle/>
          <a:p>
            <a:r>
              <a:rPr lang="tr" sz="5400" b="1" dirty="0" err="1"/>
              <a:t>KaliLinux </a:t>
            </a:r>
            <a:r>
              <a:rPr lang="tr" sz="5400" b="1" dirty="0"/>
              <a:t>_ – </a:t>
            </a:r>
            <a:r>
              <a:rPr lang="tr" b="1" dirty="0"/>
              <a:t>çevre direnci test etme</a:t>
            </a:r>
            <a:endParaRPr lang="pl-PL" b="1" dirty="0"/>
          </a:p>
        </p:txBody>
      </p:sp>
    </p:spTree>
    <p:extLst>
      <p:ext uri="{BB962C8B-B14F-4D97-AF65-F5344CB8AC3E}">
        <p14:creationId xmlns:p14="http://schemas.microsoft.com/office/powerpoint/2010/main" val="21400849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229250248"/>
              </p:ext>
            </p:extLst>
          </p:nvPr>
        </p:nvGraphicFramePr>
        <p:xfrm>
          <a:off x="862118" y="2818952"/>
          <a:ext cx="10609445" cy="1731148"/>
        </p:xfrm>
        <a:graphic>
          <a:graphicData uri="http://schemas.openxmlformats.org/drawingml/2006/table">
            <a:tbl>
              <a:tblPr/>
              <a:tblGrid>
                <a:gridCol w="1078927">
                  <a:extLst>
                    <a:ext uri="{9D8B030D-6E8A-4147-A177-3AD203B41FA5}">
                      <a16:colId xmlns:a16="http://schemas.microsoft.com/office/drawing/2014/main" val="20000"/>
                    </a:ext>
                  </a:extLst>
                </a:gridCol>
                <a:gridCol w="9530518">
                  <a:extLst>
                    <a:ext uri="{9D8B030D-6E8A-4147-A177-3AD203B41FA5}">
                      <a16:colId xmlns:a16="http://schemas.microsoft.com/office/drawing/2014/main" val="20001"/>
                    </a:ext>
                  </a:extLst>
                </a:gridCol>
              </a:tblGrid>
              <a:tr h="147661">
                <a:tc>
                  <a:txBody>
                    <a:bodyPr/>
                    <a:lstStyle/>
                    <a:p>
                      <a:endParaRPr lang="pl-PL" sz="2800" dirty="0"/>
                    </a:p>
                  </a:txBody>
                  <a:tcPr marL="16179" marR="16179" marT="6067" marB="6067" anchor="ctr">
                    <a:lnL>
                      <a:noFill/>
                    </a:lnL>
                    <a:lnR>
                      <a:noFill/>
                    </a:lnR>
                    <a:lnT>
                      <a:noFill/>
                    </a:lnT>
                    <a:lnB>
                      <a:noFill/>
                    </a:lnB>
                  </a:tcPr>
                </a:tc>
                <a:tc>
                  <a:txBody>
                    <a:bodyPr/>
                    <a:lstStyle/>
                    <a:p>
                      <a:endParaRPr lang="pl-PL" sz="2800" dirty="0"/>
                    </a:p>
                  </a:txBody>
                  <a:tcPr marL="16179" marR="16179" marT="6067" marB="6067" anchor="ctr">
                    <a:lnL>
                      <a:noFill/>
                    </a:lnL>
                    <a:lnR>
                      <a:noFill/>
                    </a:lnR>
                    <a:lnT>
                      <a:noFill/>
                    </a:lnT>
                    <a:lnB>
                      <a:noFill/>
                    </a:lnB>
                  </a:tcPr>
                </a:tc>
                <a:extLst>
                  <a:ext uri="{0D108BD9-81ED-4DB2-BD59-A6C34878D82A}">
                    <a16:rowId xmlns:a16="http://schemas.microsoft.com/office/drawing/2014/main" val="10000"/>
                  </a:ext>
                </a:extLst>
              </a:tr>
              <a:tr h="266947">
                <a:tc>
                  <a:txBody>
                    <a:bodyPr/>
                    <a:lstStyle/>
                    <a:p>
                      <a:r>
                        <a:rPr lang="tr" sz="2800" b="1" dirty="0">
                          <a:solidFill>
                            <a:srgbClr val="FF0000"/>
                          </a:solidFill>
                        </a:rPr>
                        <a:t>BSSID</a:t>
                      </a:r>
                    </a:p>
                  </a:txBody>
                  <a:tcPr marL="16179" marR="16179" marT="6067" marB="6067" anchor="ctr">
                    <a:lnL>
                      <a:noFill/>
                    </a:lnL>
                    <a:lnR>
                      <a:noFill/>
                    </a:lnR>
                    <a:lnT>
                      <a:noFill/>
                    </a:lnT>
                    <a:lnB>
                      <a:noFill/>
                    </a:lnB>
                  </a:tcPr>
                </a:tc>
                <a:tc>
                  <a:txBody>
                    <a:bodyPr/>
                    <a:lstStyle/>
                    <a:p>
                      <a:r>
                        <a:rPr lang="tr" sz="2800" dirty="0"/>
                        <a:t>Erişim noktasının MAC adresi. İstemci bölümünde, "(ilişkili değil)" BSSID'si, istemcinin herhangi bir AP ile ilişkili olmadığı anlamına gelir. Bu ilişkisiz durumda, bağlanacak bir AP arıyor.</a:t>
                      </a:r>
                    </a:p>
                  </a:txBody>
                  <a:tcPr marL="16179" marR="16179" marT="6067" marB="6067" anchor="ctr">
                    <a:lnL>
                      <a:noFill/>
                    </a:lnL>
                    <a:lnR>
                      <a:noFill/>
                    </a:lnR>
                    <a:lnT>
                      <a:noFill/>
                    </a:lnT>
                    <a:lnB>
                      <a:noFill/>
                    </a:lnB>
                  </a:tcPr>
                </a:tc>
                <a:extLst>
                  <a:ext uri="{0D108BD9-81ED-4DB2-BD59-A6C34878D82A}">
                    <a16:rowId xmlns:a16="http://schemas.microsoft.com/office/drawing/2014/main" val="10001"/>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tr" sz="5400" b="1" dirty="0" err="1"/>
              <a:t>KaliLinux </a:t>
            </a:r>
            <a:r>
              <a:rPr lang="tr" sz="5400" b="1" dirty="0"/>
              <a:t>_ – </a:t>
            </a:r>
            <a:r>
              <a:rPr lang="tr" b="1" dirty="0"/>
              <a:t>çevre direnci test etme</a:t>
            </a:r>
            <a:endParaRPr lang="pl-PL" b="1" dirty="0"/>
          </a:p>
        </p:txBody>
      </p:sp>
    </p:spTree>
    <p:extLst>
      <p:ext uri="{BB962C8B-B14F-4D97-AF65-F5344CB8AC3E}">
        <p14:creationId xmlns:p14="http://schemas.microsoft.com/office/powerpoint/2010/main" val="7654369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685901585"/>
              </p:ext>
            </p:extLst>
          </p:nvPr>
        </p:nvGraphicFramePr>
        <p:xfrm>
          <a:off x="1308928" y="2237061"/>
          <a:ext cx="9653482" cy="2999174"/>
        </p:xfrm>
        <a:graphic>
          <a:graphicData uri="http://schemas.openxmlformats.org/drawingml/2006/table">
            <a:tbl>
              <a:tblPr/>
              <a:tblGrid>
                <a:gridCol w="981710">
                  <a:extLst>
                    <a:ext uri="{9D8B030D-6E8A-4147-A177-3AD203B41FA5}">
                      <a16:colId xmlns:a16="http://schemas.microsoft.com/office/drawing/2014/main" val="20000"/>
                    </a:ext>
                  </a:extLst>
                </a:gridCol>
                <a:gridCol w="8671772">
                  <a:extLst>
                    <a:ext uri="{9D8B030D-6E8A-4147-A177-3AD203B41FA5}">
                      <a16:colId xmlns:a16="http://schemas.microsoft.com/office/drawing/2014/main" val="20001"/>
                    </a:ext>
                  </a:extLst>
                </a:gridCol>
              </a:tblGrid>
              <a:tr h="594563">
                <a:tc>
                  <a:txBody>
                    <a:bodyPr/>
                    <a:lstStyle/>
                    <a:p>
                      <a:r>
                        <a:rPr lang="tr" sz="2800" b="1" dirty="0">
                          <a:solidFill>
                            <a:srgbClr val="FF0000"/>
                          </a:solidFill>
                        </a:rPr>
                        <a:t>PWR</a:t>
                      </a:r>
                    </a:p>
                  </a:txBody>
                  <a:tcPr marL="16179" marR="16179" marT="6067" marB="6067" anchor="ctr">
                    <a:lnL>
                      <a:noFill/>
                    </a:lnL>
                    <a:lnR>
                      <a:noFill/>
                    </a:lnR>
                    <a:lnT>
                      <a:noFill/>
                    </a:lnT>
                    <a:lnB>
                      <a:noFill/>
                    </a:lnB>
                  </a:tcPr>
                </a:tc>
                <a:tc>
                  <a:txBody>
                    <a:bodyPr/>
                    <a:lstStyle/>
                    <a:p>
                      <a:r>
                        <a:rPr lang="tr" sz="2800" dirty="0"/>
                        <a:t>Kart tarafından bildirilen sinyal seviyesi. Anlamı sürücüye bağlıdır, ancak sinyal yükseldikçe AP'ye veya istasyona yaklaşırsınız. BSSID PWR -1 ise, sürücü sinyal seviyesi raporlamayı desteklemiyor demektir. Sınırlı sayıda istasyon için PWR -1 ise, bu AP'den istemciye gelen bir paket içindir, ancak istemci aktarımları kartınızın kapsama alanı dışındadır.</a:t>
                      </a:r>
                    </a:p>
                  </a:txBody>
                  <a:tcPr marL="16179" marR="16179" marT="6067" marB="6067" anchor="ctr">
                    <a:lnL>
                      <a:noFill/>
                    </a:lnL>
                    <a:lnR>
                      <a:noFill/>
                    </a:lnR>
                    <a:lnT>
                      <a:noFill/>
                    </a:lnT>
                    <a:lnB>
                      <a:noFill/>
                    </a:lnB>
                  </a:tcPr>
                </a:tc>
                <a:extLst>
                  <a:ext uri="{0D108BD9-81ED-4DB2-BD59-A6C34878D82A}">
                    <a16:rowId xmlns:a16="http://schemas.microsoft.com/office/drawing/2014/main" val="10002"/>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tr" sz="5400" b="1" dirty="0" err="1"/>
              <a:t>KaliLinux </a:t>
            </a:r>
            <a:r>
              <a:rPr lang="tr" sz="5400" b="1" dirty="0"/>
              <a:t>_ – </a:t>
            </a:r>
            <a:r>
              <a:rPr lang="tr" b="1" dirty="0"/>
              <a:t>çevre direnci test etme</a:t>
            </a:r>
            <a:endParaRPr lang="pl-PL" b="1" dirty="0"/>
          </a:p>
        </p:txBody>
      </p:sp>
    </p:spTree>
    <p:extLst>
      <p:ext uri="{BB962C8B-B14F-4D97-AF65-F5344CB8AC3E}">
        <p14:creationId xmlns:p14="http://schemas.microsoft.com/office/powerpoint/2010/main" val="15001217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879840627"/>
              </p:ext>
            </p:extLst>
          </p:nvPr>
        </p:nvGraphicFramePr>
        <p:xfrm>
          <a:off x="1067163" y="2060415"/>
          <a:ext cx="10144627" cy="3011308"/>
        </p:xfrm>
        <a:graphic>
          <a:graphicData uri="http://schemas.openxmlformats.org/drawingml/2006/table">
            <a:tbl>
              <a:tblPr/>
              <a:tblGrid>
                <a:gridCol w="1905799">
                  <a:extLst>
                    <a:ext uri="{9D8B030D-6E8A-4147-A177-3AD203B41FA5}">
                      <a16:colId xmlns:a16="http://schemas.microsoft.com/office/drawing/2014/main" val="20000"/>
                    </a:ext>
                  </a:extLst>
                </a:gridCol>
                <a:gridCol w="8238828">
                  <a:extLst>
                    <a:ext uri="{9D8B030D-6E8A-4147-A177-3AD203B41FA5}">
                      <a16:colId xmlns:a16="http://schemas.microsoft.com/office/drawing/2014/main" val="20001"/>
                    </a:ext>
                  </a:extLst>
                </a:gridCol>
              </a:tblGrid>
              <a:tr h="230545">
                <a:tc>
                  <a:txBody>
                    <a:bodyPr/>
                    <a:lstStyle/>
                    <a:p>
                      <a:r>
                        <a:rPr lang="tr" sz="2800" b="1" dirty="0">
                          <a:solidFill>
                            <a:srgbClr val="FF0000"/>
                          </a:solidFill>
                        </a:rPr>
                        <a:t>RXQ</a:t>
                      </a:r>
                    </a:p>
                  </a:txBody>
                  <a:tcPr marL="16179" marR="16179" marT="6067" marB="6067" anchor="ctr">
                    <a:lnL>
                      <a:noFill/>
                    </a:lnL>
                    <a:lnR>
                      <a:noFill/>
                    </a:lnR>
                    <a:lnT>
                      <a:noFill/>
                    </a:lnT>
                    <a:lnB>
                      <a:noFill/>
                    </a:lnB>
                  </a:tcPr>
                </a:tc>
                <a:tc>
                  <a:txBody>
                    <a:bodyPr/>
                    <a:lstStyle/>
                    <a:p>
                      <a:r>
                        <a:rPr lang="tr" sz="2800" dirty="0"/>
                        <a:t>Son 10 saniyede başarıyla alınan paketlerin (yönetim ve veri çerçeveleri) yüzdesiyle ölçülen Alma Kalitesi. Daha ayrıntılı bir açıklama için aşağıdaki nota bakın.</a:t>
                      </a:r>
                    </a:p>
                  </a:txBody>
                  <a:tcPr marL="16179" marR="16179" marT="6067" marB="6067" anchor="ctr">
                    <a:lnL>
                      <a:noFill/>
                    </a:lnL>
                    <a:lnR>
                      <a:noFill/>
                    </a:lnR>
                    <a:lnT>
                      <a:noFill/>
                    </a:lnT>
                    <a:lnB>
                      <a:noFill/>
                    </a:lnB>
                  </a:tcPr>
                </a:tc>
                <a:extLst>
                  <a:ext uri="{0D108BD9-81ED-4DB2-BD59-A6C34878D82A}">
                    <a16:rowId xmlns:a16="http://schemas.microsoft.com/office/drawing/2014/main" val="10003"/>
                  </a:ext>
                </a:extLst>
              </a:tr>
              <a:tr h="230545">
                <a:tc>
                  <a:txBody>
                    <a:bodyPr/>
                    <a:lstStyle/>
                    <a:p>
                      <a:r>
                        <a:rPr lang="tr-TR" sz="2800" b="1" dirty="0" err="1">
                          <a:solidFill>
                            <a:srgbClr val="FF0000"/>
                          </a:solidFill>
                        </a:rPr>
                        <a:t>Beacons</a:t>
                      </a:r>
                      <a:endParaRPr lang="pl-PL" sz="2800" b="1" dirty="0">
                        <a:solidFill>
                          <a:srgbClr val="FF0000"/>
                        </a:solidFill>
                      </a:endParaRPr>
                    </a:p>
                  </a:txBody>
                  <a:tcPr marL="16179" marR="16179" marT="6067" marB="6067" anchor="ctr">
                    <a:lnL>
                      <a:noFill/>
                    </a:lnL>
                    <a:lnR>
                      <a:noFill/>
                    </a:lnR>
                    <a:lnT>
                      <a:noFill/>
                    </a:lnT>
                    <a:lnB>
                      <a:noFill/>
                    </a:lnB>
                  </a:tcPr>
                </a:tc>
                <a:tc>
                  <a:txBody>
                    <a:bodyPr/>
                    <a:lstStyle/>
                    <a:p>
                      <a:r>
                        <a:rPr lang="tr" sz="2800" dirty="0"/>
                        <a:t>AP tarafından gönderilen duyuru paketlerinin sayısı. Her erişim noktası, en düşük hızda (1M) saniyede yaklaşık on işaret gönderir, bu nedenle bunlar genellikle çok uzaklardan alınabilir.</a:t>
                      </a:r>
                    </a:p>
                  </a:txBody>
                  <a:tcPr marL="16179" marR="16179" marT="6067" marB="6067" anchor="ctr">
                    <a:lnL>
                      <a:noFill/>
                    </a:lnL>
                    <a:lnR>
                      <a:noFill/>
                    </a:lnR>
                    <a:lnT>
                      <a:noFill/>
                    </a:lnT>
                    <a:lnB>
                      <a:noFill/>
                    </a:lnB>
                  </a:tcPr>
                </a:tc>
                <a:extLst>
                  <a:ext uri="{0D108BD9-81ED-4DB2-BD59-A6C34878D82A}">
                    <a16:rowId xmlns:a16="http://schemas.microsoft.com/office/drawing/2014/main" val="10004"/>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tr" sz="5400" b="1" dirty="0" err="1"/>
              <a:t>KaliLinux </a:t>
            </a:r>
            <a:r>
              <a:rPr lang="tr" sz="5400" b="1" dirty="0"/>
              <a:t>_ – </a:t>
            </a:r>
            <a:r>
              <a:rPr lang="tr" b="1" dirty="0"/>
              <a:t>çevre direnci test etme</a:t>
            </a:r>
            <a:endParaRPr lang="pl-PL" b="1" dirty="0"/>
          </a:p>
        </p:txBody>
      </p:sp>
    </p:spTree>
    <p:extLst>
      <p:ext uri="{BB962C8B-B14F-4D97-AF65-F5344CB8AC3E}">
        <p14:creationId xmlns:p14="http://schemas.microsoft.com/office/powerpoint/2010/main" val="33993105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1841415799"/>
              </p:ext>
            </p:extLst>
          </p:nvPr>
        </p:nvGraphicFramePr>
        <p:xfrm>
          <a:off x="976419" y="2392925"/>
          <a:ext cx="10110682" cy="3023442"/>
        </p:xfrm>
        <a:graphic>
          <a:graphicData uri="http://schemas.openxmlformats.org/drawingml/2006/table">
            <a:tbl>
              <a:tblPr/>
              <a:tblGrid>
                <a:gridCol w="1465445">
                  <a:extLst>
                    <a:ext uri="{9D8B030D-6E8A-4147-A177-3AD203B41FA5}">
                      <a16:colId xmlns:a16="http://schemas.microsoft.com/office/drawing/2014/main" val="20000"/>
                    </a:ext>
                  </a:extLst>
                </a:gridCol>
                <a:gridCol w="8645237">
                  <a:extLst>
                    <a:ext uri="{9D8B030D-6E8A-4147-A177-3AD203B41FA5}">
                      <a16:colId xmlns:a16="http://schemas.microsoft.com/office/drawing/2014/main" val="20001"/>
                    </a:ext>
                  </a:extLst>
                </a:gridCol>
              </a:tblGrid>
              <a:tr h="121339">
                <a:tc>
                  <a:txBody>
                    <a:bodyPr/>
                    <a:lstStyle/>
                    <a:p>
                      <a:r>
                        <a:rPr lang="tr" sz="2800" b="1" dirty="0">
                          <a:solidFill>
                            <a:srgbClr val="FF0000"/>
                          </a:solidFill>
                        </a:rPr>
                        <a:t># Data</a:t>
                      </a:r>
                    </a:p>
                  </a:txBody>
                  <a:tcPr marL="16179" marR="16179" marT="6067" marB="6067" anchor="ctr">
                    <a:lnL>
                      <a:noFill/>
                    </a:lnL>
                    <a:lnR>
                      <a:noFill/>
                    </a:lnR>
                    <a:lnT>
                      <a:noFill/>
                    </a:lnT>
                    <a:lnB>
                      <a:noFill/>
                    </a:lnB>
                  </a:tcPr>
                </a:tc>
                <a:tc>
                  <a:txBody>
                    <a:bodyPr/>
                    <a:lstStyle/>
                    <a:p>
                      <a:r>
                        <a:rPr lang="tr" sz="2800" dirty="0"/>
                        <a:t>Veri yayın paketleri dahil olmak üzere yakalanan veri paketlerinin sayısı (WEP ise, benzersiz IV sayısı).</a:t>
                      </a:r>
                    </a:p>
                  </a:txBody>
                  <a:tcPr marL="16179" marR="16179" marT="6067" marB="6067" anchor="ctr">
                    <a:lnL>
                      <a:noFill/>
                    </a:lnL>
                    <a:lnR>
                      <a:noFill/>
                    </a:lnR>
                    <a:lnT>
                      <a:noFill/>
                    </a:lnT>
                    <a:lnB>
                      <a:noFill/>
                    </a:lnB>
                  </a:tcPr>
                </a:tc>
                <a:extLst>
                  <a:ext uri="{0D108BD9-81ED-4DB2-BD59-A6C34878D82A}">
                    <a16:rowId xmlns:a16="http://schemas.microsoft.com/office/drawing/2014/main" val="10005"/>
                  </a:ext>
                </a:extLst>
              </a:tr>
              <a:tr h="121339">
                <a:tc>
                  <a:txBody>
                    <a:bodyPr/>
                    <a:lstStyle/>
                    <a:p>
                      <a:r>
                        <a:rPr lang="tr" sz="2800" b="1" dirty="0">
                          <a:solidFill>
                            <a:srgbClr val="FF0000"/>
                          </a:solidFill>
                        </a:rPr>
                        <a:t>#/s</a:t>
                      </a:r>
                    </a:p>
                  </a:txBody>
                  <a:tcPr marL="16179" marR="16179" marT="6067" marB="6067" anchor="ctr">
                    <a:lnL>
                      <a:noFill/>
                    </a:lnL>
                    <a:lnR>
                      <a:noFill/>
                    </a:lnR>
                    <a:lnT>
                      <a:noFill/>
                    </a:lnT>
                    <a:lnB>
                      <a:noFill/>
                    </a:lnB>
                  </a:tcPr>
                </a:tc>
                <a:tc>
                  <a:txBody>
                    <a:bodyPr/>
                    <a:lstStyle/>
                    <a:p>
                      <a:r>
                        <a:rPr lang="tr" sz="2800" dirty="0"/>
                        <a:t>Son 10 saniyedeki saniye başına veri paketi sayısı ölçümü.</a:t>
                      </a:r>
                    </a:p>
                  </a:txBody>
                  <a:tcPr marL="16179" marR="16179" marT="6067" marB="6067" anchor="ctr">
                    <a:lnL>
                      <a:noFill/>
                    </a:lnL>
                    <a:lnR>
                      <a:noFill/>
                    </a:lnR>
                    <a:lnT>
                      <a:noFill/>
                    </a:lnT>
                    <a:lnB>
                      <a:noFill/>
                    </a:lnB>
                  </a:tcPr>
                </a:tc>
                <a:extLst>
                  <a:ext uri="{0D108BD9-81ED-4DB2-BD59-A6C34878D82A}">
                    <a16:rowId xmlns:a16="http://schemas.microsoft.com/office/drawing/2014/main" val="10006"/>
                  </a:ext>
                </a:extLst>
              </a:tr>
              <a:tr h="266947">
                <a:tc>
                  <a:txBody>
                    <a:bodyPr/>
                    <a:lstStyle/>
                    <a:p>
                      <a:r>
                        <a:rPr lang="tr" sz="2800" b="1" dirty="0">
                          <a:solidFill>
                            <a:srgbClr val="FF0000"/>
                          </a:solidFill>
                        </a:rPr>
                        <a:t>CH</a:t>
                      </a:r>
                    </a:p>
                  </a:txBody>
                  <a:tcPr marL="16179" marR="16179" marT="6067" marB="6067" anchor="ctr">
                    <a:lnL>
                      <a:noFill/>
                    </a:lnL>
                    <a:lnR>
                      <a:noFill/>
                    </a:lnR>
                    <a:lnT>
                      <a:noFill/>
                    </a:lnT>
                    <a:lnB>
                      <a:noFill/>
                    </a:lnB>
                  </a:tcPr>
                </a:tc>
                <a:tc>
                  <a:txBody>
                    <a:bodyPr/>
                    <a:lstStyle/>
                    <a:p>
                      <a:r>
                        <a:rPr lang="tr" sz="2800" dirty="0"/>
                        <a:t>Kanal numarası (işaret paketlerinden alınır). Not: Bazen </a:t>
                      </a:r>
                      <a:br>
                        <a:rPr lang="en-US" sz="2800" dirty="0"/>
                      </a:br>
                      <a:r>
                        <a:rPr lang="tr" sz="2800" dirty="0"/>
                        <a:t>radyo paraziti veya çakışan kanallar nedeniyle </a:t>
                      </a:r>
                      <a:r>
                        <a:rPr lang="tr" sz="2800" dirty="0" err="1"/>
                        <a:t>airodump -ng sekmeli </a:t>
                      </a:r>
                      <a:r>
                        <a:rPr lang="tr" sz="2800" dirty="0"/>
                        <a:t>olmasa bile diğer kanallardan gelen paketler yakalanır .</a:t>
                      </a:r>
                    </a:p>
                  </a:txBody>
                  <a:tcPr marL="16179" marR="16179" marT="6067" marB="6067" anchor="ctr">
                    <a:lnL>
                      <a:noFill/>
                    </a:lnL>
                    <a:lnR>
                      <a:noFill/>
                    </a:lnR>
                    <a:lnT>
                      <a:noFill/>
                    </a:lnT>
                    <a:lnB>
                      <a:noFill/>
                    </a:lnB>
                  </a:tcPr>
                </a:tc>
                <a:extLst>
                  <a:ext uri="{0D108BD9-81ED-4DB2-BD59-A6C34878D82A}">
                    <a16:rowId xmlns:a16="http://schemas.microsoft.com/office/drawing/2014/main" val="10007"/>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tr" sz="5400" b="1" dirty="0" err="1"/>
              <a:t>KaliLinux </a:t>
            </a:r>
            <a:r>
              <a:rPr lang="tr" sz="5400" b="1" dirty="0"/>
              <a:t>_ – </a:t>
            </a:r>
            <a:r>
              <a:rPr lang="tr" b="1" dirty="0"/>
              <a:t>çevre direnci test etme</a:t>
            </a:r>
            <a:endParaRPr lang="pl-PL" b="1" dirty="0"/>
          </a:p>
        </p:txBody>
      </p:sp>
    </p:spTree>
    <p:extLst>
      <p:ext uri="{BB962C8B-B14F-4D97-AF65-F5344CB8AC3E}">
        <p14:creationId xmlns:p14="http://schemas.microsoft.com/office/powerpoint/2010/main" val="7654369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2608636084"/>
              </p:ext>
            </p:extLst>
          </p:nvPr>
        </p:nvGraphicFramePr>
        <p:xfrm>
          <a:off x="1215409" y="2392925"/>
          <a:ext cx="10152245" cy="2572454"/>
        </p:xfrm>
        <a:graphic>
          <a:graphicData uri="http://schemas.openxmlformats.org/drawingml/2006/table">
            <a:tbl>
              <a:tblPr/>
              <a:tblGrid>
                <a:gridCol w="1722898">
                  <a:extLst>
                    <a:ext uri="{9D8B030D-6E8A-4147-A177-3AD203B41FA5}">
                      <a16:colId xmlns:a16="http://schemas.microsoft.com/office/drawing/2014/main" val="20000"/>
                    </a:ext>
                  </a:extLst>
                </a:gridCol>
                <a:gridCol w="8429347">
                  <a:extLst>
                    <a:ext uri="{9D8B030D-6E8A-4147-A177-3AD203B41FA5}">
                      <a16:colId xmlns:a16="http://schemas.microsoft.com/office/drawing/2014/main" val="20001"/>
                    </a:ext>
                  </a:extLst>
                </a:gridCol>
              </a:tblGrid>
              <a:tr h="339750">
                <a:tc>
                  <a:txBody>
                    <a:bodyPr/>
                    <a:lstStyle/>
                    <a:p>
                      <a:r>
                        <a:rPr lang="tr" sz="2800" b="1" dirty="0">
                          <a:solidFill>
                            <a:srgbClr val="FF0000"/>
                          </a:solidFill>
                        </a:rPr>
                        <a:t>MB</a:t>
                      </a:r>
                    </a:p>
                  </a:txBody>
                  <a:tcPr marL="16179" marR="16179" marT="6067" marB="6067" anchor="ctr">
                    <a:lnL>
                      <a:noFill/>
                    </a:lnL>
                    <a:lnR>
                      <a:noFill/>
                    </a:lnR>
                    <a:lnT>
                      <a:noFill/>
                    </a:lnT>
                    <a:lnB>
                      <a:noFill/>
                    </a:lnB>
                  </a:tcPr>
                </a:tc>
                <a:tc>
                  <a:txBody>
                    <a:bodyPr/>
                    <a:lstStyle/>
                    <a:p>
                      <a:r>
                        <a:rPr lang="tr" sz="2800" dirty="0"/>
                        <a:t>AP tarafından desteklenen maksimum hız. MB = 11 ise 802.11b, MB = 22 ise 802.11b+ ve 54'e kadar 802.11g'dir. Daha yüksek olan her şey 802.11n veya 802.11ac'dir. Nokta (yukarıda 54'ten sonra), kısa başlangıcın desteklendiğini gösterir. Ağda </a:t>
                      </a:r>
                      <a:r>
                        <a:rPr lang="tr" sz="2800" dirty="0" err="1"/>
                        <a:t>QoS </a:t>
                      </a:r>
                      <a:r>
                        <a:rPr lang="tr" sz="2800" dirty="0"/>
                        <a:t>etkinleştirilmişse , MB hız değerinden sonra “e” görüntülenir .</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tr" sz="5400" b="1" dirty="0" err="1"/>
              <a:t>KaliLinux </a:t>
            </a:r>
            <a:r>
              <a:rPr lang="tr" sz="5400" b="1" dirty="0"/>
              <a:t>_ – </a:t>
            </a:r>
            <a:r>
              <a:rPr lang="tr" b="1" dirty="0"/>
              <a:t>çevre direnci test etme</a:t>
            </a:r>
            <a:endParaRPr lang="pl-PL" b="1" dirty="0"/>
          </a:p>
        </p:txBody>
      </p:sp>
    </p:spTree>
    <p:extLst>
      <p:ext uri="{BB962C8B-B14F-4D97-AF65-F5344CB8AC3E}">
        <p14:creationId xmlns:p14="http://schemas.microsoft.com/office/powerpoint/2010/main" val="4191498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30615288"/>
              </p:ext>
            </p:extLst>
          </p:nvPr>
        </p:nvGraphicFramePr>
        <p:xfrm>
          <a:off x="1215409" y="2392925"/>
          <a:ext cx="10152245" cy="2999174"/>
        </p:xfrm>
        <a:graphic>
          <a:graphicData uri="http://schemas.openxmlformats.org/drawingml/2006/table">
            <a:tbl>
              <a:tblPr/>
              <a:tblGrid>
                <a:gridCol w="1722898">
                  <a:extLst>
                    <a:ext uri="{9D8B030D-6E8A-4147-A177-3AD203B41FA5}">
                      <a16:colId xmlns:a16="http://schemas.microsoft.com/office/drawing/2014/main" val="20000"/>
                    </a:ext>
                  </a:extLst>
                </a:gridCol>
                <a:gridCol w="8429347">
                  <a:extLst>
                    <a:ext uri="{9D8B030D-6E8A-4147-A177-3AD203B41FA5}">
                      <a16:colId xmlns:a16="http://schemas.microsoft.com/office/drawing/2014/main" val="20001"/>
                    </a:ext>
                  </a:extLst>
                </a:gridCol>
              </a:tblGrid>
              <a:tr h="339750">
                <a:tc>
                  <a:txBody>
                    <a:bodyPr/>
                    <a:lstStyle/>
                    <a:p>
                      <a:r>
                        <a:rPr lang="tr" sz="2800" b="1" dirty="0">
                          <a:solidFill>
                            <a:srgbClr val="FF0000"/>
                          </a:solidFill>
                        </a:rPr>
                        <a:t>ENC</a:t>
                      </a:r>
                    </a:p>
                  </a:txBody>
                  <a:tcPr marL="16179" marR="16179" marT="6067" marB="6067" anchor="ctr">
                    <a:lnL>
                      <a:noFill/>
                    </a:lnL>
                    <a:lnR>
                      <a:noFill/>
                    </a:lnR>
                    <a:lnT>
                      <a:noFill/>
                    </a:lnT>
                    <a:lnB>
                      <a:noFill/>
                    </a:lnB>
                  </a:tcPr>
                </a:tc>
                <a:tc>
                  <a:txBody>
                    <a:bodyPr/>
                    <a:lstStyle/>
                    <a:p>
                      <a:r>
                        <a:rPr lang="tr" sz="2800" dirty="0" err="1"/>
                        <a:t>şifreleme</a:t>
                      </a:r>
                      <a:r>
                        <a:rPr lang="tr" sz="2800" dirty="0"/>
                        <a:t> </a:t>
                      </a:r>
                      <a:r>
                        <a:rPr lang="tr" sz="2800" dirty="0" err="1"/>
                        <a:t>algoritma kullanımda </a:t>
                      </a:r>
                      <a:r>
                        <a:rPr lang="tr" sz="2800" dirty="0"/>
                        <a:t>. _ OPN = </a:t>
                      </a:r>
                      <a:r>
                        <a:rPr lang="tr" sz="2800" dirty="0" err="1"/>
                        <a:t>şifreleme yok </a:t>
                      </a:r>
                      <a:r>
                        <a:rPr lang="tr" sz="2800" dirty="0"/>
                        <a:t>, “WEP?” = WEP </a:t>
                      </a:r>
                      <a:r>
                        <a:rPr lang="tr" sz="2800" dirty="0" err="1"/>
                        <a:t>veya</a:t>
                      </a:r>
                      <a:r>
                        <a:rPr lang="tr" sz="2800" dirty="0"/>
                        <a:t> </a:t>
                      </a:r>
                      <a:r>
                        <a:rPr lang="tr" sz="2800" dirty="0" err="1"/>
                        <a:t>daha yüksek </a:t>
                      </a:r>
                      <a:r>
                        <a:rPr lang="tr" sz="2800" dirty="0"/>
                        <a:t>( </a:t>
                      </a:r>
                      <a:r>
                        <a:rPr lang="tr" sz="2800" dirty="0" err="1"/>
                        <a:t>seçmek için yeterli </a:t>
                      </a:r>
                      <a:r>
                        <a:rPr lang="tr" sz="2800" dirty="0"/>
                        <a:t>veri yok WEP ve WPA/WPA2 </a:t>
                      </a:r>
                      <a:r>
                        <a:rPr lang="tr" sz="2800" dirty="0" err="1"/>
                        <a:t>arasında </a:t>
                      </a:r>
                      <a:r>
                        <a:rPr lang="tr" sz="2800" dirty="0"/>
                        <a:t>), WEP ( </a:t>
                      </a:r>
                      <a:r>
                        <a:rPr lang="tr" sz="2800" dirty="0" err="1"/>
                        <a:t>soru olmadan</a:t>
                      </a:r>
                      <a:r>
                        <a:rPr lang="tr" sz="2800" dirty="0"/>
                        <a:t> </a:t>
                      </a:r>
                      <a:r>
                        <a:rPr lang="tr" sz="2800" dirty="0" err="1"/>
                        <a:t>işareti </a:t>
                      </a:r>
                      <a:r>
                        <a:rPr lang="tr" sz="2800" dirty="0"/>
                        <a:t>) </a:t>
                      </a:r>
                      <a:r>
                        <a:rPr lang="tr" sz="2800" dirty="0" err="1"/>
                        <a:t>gösterir</a:t>
                      </a:r>
                      <a:r>
                        <a:rPr lang="tr" sz="2800" dirty="0"/>
                        <a:t> </a:t>
                      </a:r>
                      <a:r>
                        <a:rPr lang="tr" sz="2800" dirty="0" err="1"/>
                        <a:t>statik</a:t>
                      </a:r>
                      <a:r>
                        <a:rPr lang="tr" sz="2800" dirty="0"/>
                        <a:t> </a:t>
                      </a:r>
                      <a:r>
                        <a:rPr lang="tr" sz="2800" dirty="0" err="1"/>
                        <a:t>veya</a:t>
                      </a:r>
                      <a:r>
                        <a:rPr lang="tr" sz="2800" dirty="0"/>
                        <a:t> </a:t>
                      </a:r>
                      <a:r>
                        <a:rPr lang="tr" sz="2800" dirty="0" err="1"/>
                        <a:t>dinamik WEP ve </a:t>
                      </a:r>
                      <a:r>
                        <a:rPr lang="tr" sz="2800" dirty="0"/>
                        <a:t>TKIP </a:t>
                      </a:r>
                      <a:r>
                        <a:rPr lang="tr" sz="2800" dirty="0" err="1"/>
                        <a:t>veya </a:t>
                      </a:r>
                      <a:r>
                        <a:rPr lang="tr" sz="2800" dirty="0"/>
                        <a:t>CCMP </a:t>
                      </a:r>
                      <a:r>
                        <a:rPr lang="tr" sz="2800" dirty="0" err="1"/>
                        <a:t>ise </a:t>
                      </a:r>
                      <a:r>
                        <a:rPr lang="tr" sz="2800" dirty="0"/>
                        <a:t>WPA, WPA2 </a:t>
                      </a:r>
                      <a:r>
                        <a:rPr lang="tr" sz="2800" dirty="0" err="1"/>
                        <a:t>veya </a:t>
                      </a:r>
                      <a:r>
                        <a:rPr lang="tr" sz="2800" dirty="0"/>
                        <a:t>WPA3 </a:t>
                      </a:r>
                      <a:r>
                        <a:rPr lang="tr" sz="2800" dirty="0" err="1"/>
                        <a:t>mevcut </a:t>
                      </a:r>
                      <a:r>
                        <a:rPr lang="tr" sz="2800" dirty="0"/>
                        <a:t>(TKIP'li WPA3 , WPA </a:t>
                      </a:r>
                      <a:r>
                        <a:rPr lang="tr" sz="2800" dirty="0" err="1"/>
                        <a:t>veya </a:t>
                      </a:r>
                      <a:r>
                        <a:rPr lang="tr" sz="2800" dirty="0"/>
                        <a:t>WPA2 </a:t>
                      </a:r>
                      <a:r>
                        <a:rPr lang="tr" sz="2800" dirty="0" err="1"/>
                        <a:t>ilişkilendirmesine izin verir </a:t>
                      </a:r>
                      <a:r>
                        <a:rPr lang="tr" sz="2800" dirty="0"/>
                        <a:t>, </a:t>
                      </a:r>
                      <a:r>
                        <a:rPr lang="tr" sz="2800" dirty="0" err="1"/>
                        <a:t>yalnızca saf </a:t>
                      </a:r>
                      <a:r>
                        <a:rPr lang="tr" sz="2800" dirty="0"/>
                        <a:t>WPA3 CCMP'ye </a:t>
                      </a:r>
                      <a:r>
                        <a:rPr lang="tr" sz="2800" dirty="0" err="1"/>
                        <a:t>izin verir </a:t>
                      </a:r>
                      <a:r>
                        <a:rPr lang="tr" sz="2800" dirty="0"/>
                        <a:t>).</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tr" sz="5400" b="1" dirty="0" err="1"/>
              <a:t>KaliLinux </a:t>
            </a:r>
            <a:r>
              <a:rPr lang="tr" sz="5400" b="1" dirty="0"/>
              <a:t>_ – </a:t>
            </a:r>
            <a:r>
              <a:rPr lang="tr" b="1" dirty="0"/>
              <a:t>çevre direnci test etme</a:t>
            </a:r>
            <a:endParaRPr lang="pl-PL" b="1" dirty="0"/>
          </a:p>
        </p:txBody>
      </p:sp>
    </p:spTree>
    <p:extLst>
      <p:ext uri="{BB962C8B-B14F-4D97-AF65-F5344CB8AC3E}">
        <p14:creationId xmlns:p14="http://schemas.microsoft.com/office/powerpoint/2010/main" val="35087275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249611537"/>
              </p:ext>
            </p:extLst>
          </p:nvPr>
        </p:nvGraphicFramePr>
        <p:xfrm>
          <a:off x="1215409" y="2392925"/>
          <a:ext cx="9622309" cy="2572454"/>
        </p:xfrm>
        <a:graphic>
          <a:graphicData uri="http://schemas.openxmlformats.org/drawingml/2006/table">
            <a:tbl>
              <a:tblPr/>
              <a:tblGrid>
                <a:gridCol w="1632965">
                  <a:extLst>
                    <a:ext uri="{9D8B030D-6E8A-4147-A177-3AD203B41FA5}">
                      <a16:colId xmlns:a16="http://schemas.microsoft.com/office/drawing/2014/main" val="20000"/>
                    </a:ext>
                  </a:extLst>
                </a:gridCol>
                <a:gridCol w="7989344">
                  <a:extLst>
                    <a:ext uri="{9D8B030D-6E8A-4147-A177-3AD203B41FA5}">
                      <a16:colId xmlns:a16="http://schemas.microsoft.com/office/drawing/2014/main" val="20001"/>
                    </a:ext>
                  </a:extLst>
                </a:gridCol>
              </a:tblGrid>
              <a:tr h="339750">
                <a:tc>
                  <a:txBody>
                    <a:bodyPr/>
                    <a:lstStyle/>
                    <a:p>
                      <a:r>
                        <a:rPr lang="pl-PL" sz="2800" b="1" dirty="0">
                          <a:solidFill>
                            <a:srgbClr val="FF0000"/>
                          </a:solidFill>
                        </a:rPr>
                        <a:t>CIPHER</a:t>
                      </a:r>
                    </a:p>
                  </a:txBody>
                  <a:tcPr marL="16179" marR="16179" marT="6067" marB="6067" anchor="ctr">
                    <a:lnL>
                      <a:noFill/>
                    </a:lnL>
                    <a:lnR>
                      <a:noFill/>
                    </a:lnR>
                    <a:lnT>
                      <a:noFill/>
                    </a:lnT>
                    <a:lnB>
                      <a:noFill/>
                    </a:lnB>
                  </a:tcPr>
                </a:tc>
                <a:tc>
                  <a:txBody>
                    <a:bodyPr/>
                    <a:lstStyle/>
                    <a:p>
                      <a:r>
                        <a:rPr lang="tr" sz="2800" dirty="0"/>
                        <a:t>Şifre tespit edildi. CCMP, WRAP, TKIP, WEP, WEP40 veya WEP104'ten biri. Zorunlu değildir, ancak TKIP tipik olarak WPA ile kullanılır ve CCMP tipik olarak WPA2 ile kullanılır. Anahtar indeksi 0'dan büyük olduğunda WEP40 görüntülenir. Standart, indeksin 40bit için 0-3 olabileceğini ve 104 bit için 0 olması gerektiğini belirtir.</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tr" sz="5400" b="1" dirty="0" err="1"/>
              <a:t>KaliLinux </a:t>
            </a:r>
            <a:r>
              <a:rPr lang="tr" sz="5400" b="1" dirty="0"/>
              <a:t>_ – </a:t>
            </a:r>
            <a:r>
              <a:rPr lang="tr" b="1" dirty="0"/>
              <a:t>çevre direnci test etme</a:t>
            </a:r>
            <a:endParaRPr lang="pl-PL" b="1" dirty="0"/>
          </a:p>
        </p:txBody>
      </p:sp>
    </p:spTree>
    <p:extLst>
      <p:ext uri="{BB962C8B-B14F-4D97-AF65-F5344CB8AC3E}">
        <p14:creationId xmlns:p14="http://schemas.microsoft.com/office/powerpoint/2010/main" val="1197669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290470616"/>
              </p:ext>
            </p:extLst>
          </p:nvPr>
        </p:nvGraphicFramePr>
        <p:xfrm>
          <a:off x="1215409" y="2392925"/>
          <a:ext cx="9622309" cy="2145734"/>
        </p:xfrm>
        <a:graphic>
          <a:graphicData uri="http://schemas.openxmlformats.org/drawingml/2006/table">
            <a:tbl>
              <a:tblPr/>
              <a:tblGrid>
                <a:gridCol w="1632965">
                  <a:extLst>
                    <a:ext uri="{9D8B030D-6E8A-4147-A177-3AD203B41FA5}">
                      <a16:colId xmlns:a16="http://schemas.microsoft.com/office/drawing/2014/main" val="20000"/>
                    </a:ext>
                  </a:extLst>
                </a:gridCol>
                <a:gridCol w="7989344">
                  <a:extLst>
                    <a:ext uri="{9D8B030D-6E8A-4147-A177-3AD203B41FA5}">
                      <a16:colId xmlns:a16="http://schemas.microsoft.com/office/drawing/2014/main" val="20001"/>
                    </a:ext>
                  </a:extLst>
                </a:gridCol>
              </a:tblGrid>
              <a:tr h="33975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l-PL" sz="2800" b="1" dirty="0">
                          <a:solidFill>
                            <a:srgbClr val="FF0000"/>
                          </a:solidFill>
                        </a:rPr>
                        <a:t>AUTH</a:t>
                      </a:r>
                    </a:p>
                  </a:txBody>
                  <a:tcPr marL="16179" marR="16179" marT="6067" marB="6067" anchor="ctr">
                    <a:lnL>
                      <a:noFill/>
                    </a:lnL>
                    <a:lnR>
                      <a:noFill/>
                    </a:lnR>
                    <a:lnT>
                      <a:noFill/>
                    </a:lnT>
                    <a:lnB>
                      <a:noFill/>
                    </a:lnB>
                  </a:tcPr>
                </a:tc>
                <a:tc>
                  <a:txBody>
                    <a:bodyPr/>
                    <a:lstStyle/>
                    <a:p>
                      <a:r>
                        <a:rPr lang="tr" sz="2800" dirty="0"/>
                        <a:t>Kullanılan kimlik doğrulama protokolü. MGT (ayrı bir kimlik doğrulama sunucusu kullanan WPA/WPA2), SKA (WEP için paylaşılan anahtar), PSK (WPA/WPA2 için önceden paylaşılan anahtar) veya OPN'den (WEP için açık) biri.</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tr" sz="5400" b="1" dirty="0" err="1"/>
              <a:t>KaliLinux </a:t>
            </a:r>
            <a:r>
              <a:rPr lang="tr" sz="5400" b="1" dirty="0"/>
              <a:t>_ – </a:t>
            </a:r>
            <a:r>
              <a:rPr lang="tr" b="1" dirty="0"/>
              <a:t>çevre direnci test etme</a:t>
            </a:r>
            <a:endParaRPr lang="pl-PL" b="1" dirty="0"/>
          </a:p>
        </p:txBody>
      </p:sp>
    </p:spTree>
    <p:extLst>
      <p:ext uri="{BB962C8B-B14F-4D97-AF65-F5344CB8AC3E}">
        <p14:creationId xmlns:p14="http://schemas.microsoft.com/office/powerpoint/2010/main" val="15134431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913713296"/>
              </p:ext>
            </p:extLst>
          </p:nvPr>
        </p:nvGraphicFramePr>
        <p:xfrm>
          <a:off x="1215409" y="2392925"/>
          <a:ext cx="9622309" cy="3864748"/>
        </p:xfrm>
        <a:graphic>
          <a:graphicData uri="http://schemas.openxmlformats.org/drawingml/2006/table">
            <a:tbl>
              <a:tblPr/>
              <a:tblGrid>
                <a:gridCol w="1632965">
                  <a:extLst>
                    <a:ext uri="{9D8B030D-6E8A-4147-A177-3AD203B41FA5}">
                      <a16:colId xmlns:a16="http://schemas.microsoft.com/office/drawing/2014/main" val="20000"/>
                    </a:ext>
                  </a:extLst>
                </a:gridCol>
                <a:gridCol w="7989344">
                  <a:extLst>
                    <a:ext uri="{9D8B030D-6E8A-4147-A177-3AD203B41FA5}">
                      <a16:colId xmlns:a16="http://schemas.microsoft.com/office/drawing/2014/main" val="20001"/>
                    </a:ext>
                  </a:extLst>
                </a:gridCol>
              </a:tblGrid>
              <a:tr h="33975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l-PL" sz="2800" b="1" dirty="0">
                          <a:solidFill>
                            <a:srgbClr val="FF0000"/>
                          </a:solidFill>
                        </a:rPr>
                        <a:t>AUTH</a:t>
                      </a:r>
                    </a:p>
                  </a:txBody>
                  <a:tcPr marL="16179" marR="16179" marT="6067" marB="6067" anchor="ctr">
                    <a:lnL>
                      <a:noFill/>
                    </a:lnL>
                    <a:lnR>
                      <a:noFill/>
                    </a:lnR>
                    <a:lnT>
                      <a:noFill/>
                    </a:lnT>
                    <a:lnB>
                      <a:noFill/>
                    </a:lnB>
                  </a:tcPr>
                </a:tc>
                <a:tc>
                  <a:txBody>
                    <a:bodyPr/>
                    <a:lstStyle/>
                    <a:p>
                      <a:r>
                        <a:rPr lang="tr" sz="2800" dirty="0"/>
                        <a:t>Kullanılan kimlik doğrulama protokolü. MGT (ayrı bir kimlik doğrulama sunucusu kullanan WPA/WPA2), SKA (WEP için paylaşılan anahtar), PSK (WPA/WPA2 için önceden paylaşılan anahtar) veya OPN'den (WEP için açık) biri.</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r h="339750">
                <a:tc>
                  <a:txBody>
                    <a:bodyPr/>
                    <a:lstStyle/>
                    <a:p>
                      <a:r>
                        <a:rPr lang="tr" sz="2800" b="1" dirty="0">
                          <a:solidFill>
                            <a:srgbClr val="FF0000"/>
                          </a:solidFill>
                        </a:rPr>
                        <a:t>ESSID</a:t>
                      </a:r>
                    </a:p>
                  </a:txBody>
                  <a:tcPr marL="16179" marR="16179" marT="6067" marB="6067" anchor="ctr">
                    <a:lnL>
                      <a:noFill/>
                    </a:lnL>
                    <a:lnR>
                      <a:noFill/>
                    </a:lnR>
                    <a:lnT>
                      <a:noFill/>
                    </a:lnT>
                    <a:lnB>
                      <a:noFill/>
                    </a:lnB>
                  </a:tcPr>
                </a:tc>
                <a:tc>
                  <a:txBody>
                    <a:bodyPr/>
                    <a:lstStyle/>
                    <a:p>
                      <a:r>
                        <a:rPr lang="tr" sz="2800" dirty="0"/>
                        <a:t>Kablosuz ağ adını gösterir. SSID gizleme etkinleştirildiğinde boş olabilen sözde "SSID". Bu durumda </a:t>
                      </a:r>
                      <a:r>
                        <a:rPr lang="tr" sz="2800" dirty="0" err="1"/>
                        <a:t>airodump </a:t>
                      </a:r>
                      <a:r>
                        <a:rPr lang="tr" sz="2800" dirty="0"/>
                        <a:t>-ng, SSID'yi araştırma yanıtlarından ve ilişkilendirme isteklerinden kurtarmaya çalışacaktır.</a:t>
                      </a:r>
                    </a:p>
                  </a:txBody>
                  <a:tcPr marL="16179" marR="16179" marT="6067" marB="6067" anchor="ctr">
                    <a:lnL>
                      <a:noFill/>
                    </a:lnL>
                    <a:lnR>
                      <a:noFill/>
                    </a:lnR>
                    <a:lnT>
                      <a:noFill/>
                    </a:lnT>
                    <a:lnB>
                      <a:noFill/>
                    </a:lnB>
                  </a:tcPr>
                </a:tc>
                <a:extLst>
                  <a:ext uri="{0D108BD9-81ED-4DB2-BD59-A6C34878D82A}">
                    <a16:rowId xmlns:a16="http://schemas.microsoft.com/office/drawing/2014/main" val="10001"/>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tr" sz="5400" b="1" dirty="0" err="1"/>
              <a:t>KaliLinux </a:t>
            </a:r>
            <a:r>
              <a:rPr lang="tr" sz="5400" b="1" dirty="0"/>
              <a:t>_ – </a:t>
            </a:r>
            <a:r>
              <a:rPr lang="tr" b="1" dirty="0"/>
              <a:t>çevre direnci test etme</a:t>
            </a:r>
            <a:endParaRPr lang="pl-PL" b="1" dirty="0"/>
          </a:p>
        </p:txBody>
      </p:sp>
    </p:spTree>
    <p:extLst>
      <p:ext uri="{BB962C8B-B14F-4D97-AF65-F5344CB8AC3E}">
        <p14:creationId xmlns:p14="http://schemas.microsoft.com/office/powerpoint/2010/main" val="18296720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1305429307"/>
              </p:ext>
            </p:extLst>
          </p:nvPr>
        </p:nvGraphicFramePr>
        <p:xfrm>
          <a:off x="1215409" y="2392925"/>
          <a:ext cx="9622309" cy="2584588"/>
        </p:xfrm>
        <a:graphic>
          <a:graphicData uri="http://schemas.openxmlformats.org/drawingml/2006/table">
            <a:tbl>
              <a:tblPr/>
              <a:tblGrid>
                <a:gridCol w="1632965">
                  <a:extLst>
                    <a:ext uri="{9D8B030D-6E8A-4147-A177-3AD203B41FA5}">
                      <a16:colId xmlns:a16="http://schemas.microsoft.com/office/drawing/2014/main" val="20000"/>
                    </a:ext>
                  </a:extLst>
                </a:gridCol>
                <a:gridCol w="7989344">
                  <a:extLst>
                    <a:ext uri="{9D8B030D-6E8A-4147-A177-3AD203B41FA5}">
                      <a16:colId xmlns:a16="http://schemas.microsoft.com/office/drawing/2014/main" val="20001"/>
                    </a:ext>
                  </a:extLst>
                </a:gridCol>
              </a:tblGrid>
              <a:tr h="339750">
                <a:tc>
                  <a:txBody>
                    <a:bodyPr/>
                    <a:lstStyle/>
                    <a:p>
                      <a:r>
                        <a:rPr lang="tr-TR" sz="2800" b="1" dirty="0">
                          <a:solidFill>
                            <a:srgbClr val="FF0000"/>
                          </a:solidFill>
                        </a:rPr>
                        <a:t>STATION</a:t>
                      </a:r>
                      <a:endParaRPr lang="tr" sz="2800" b="1" dirty="0">
                        <a:solidFill>
                          <a:srgbClr val="FF0000"/>
                        </a:solidFill>
                      </a:endParaRPr>
                    </a:p>
                  </a:txBody>
                  <a:tcPr marL="16179" marR="16179" marT="6067" marB="6067" anchor="ctr">
                    <a:lnL>
                      <a:noFill/>
                    </a:lnL>
                    <a:lnR>
                      <a:noFill/>
                    </a:lnR>
                    <a:lnT>
                      <a:noFill/>
                    </a:lnT>
                    <a:lnB>
                      <a:noFill/>
                    </a:lnB>
                  </a:tcPr>
                </a:tc>
                <a:tc>
                  <a:txBody>
                    <a:bodyPr/>
                    <a:lstStyle/>
                    <a:p>
                      <a:r>
                        <a:rPr lang="tr" sz="2800" dirty="0"/>
                        <a:t>İlişkili her bir istasyonun veya bağlanılacak bir AP arayan istasyonların MAC adresi. Şu anda bir AP ile ilişkili olmayan istemcilerin BSSID'si "(ilişkili değil)" şeklindedir.</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r h="339750">
                <a:tc>
                  <a:txBody>
                    <a:bodyPr/>
                    <a:lstStyle/>
                    <a:p>
                      <a:r>
                        <a:rPr lang="tr" sz="2800" b="1" dirty="0">
                          <a:solidFill>
                            <a:srgbClr val="FF0000"/>
                          </a:solidFill>
                        </a:rPr>
                        <a:t>Rate</a:t>
                      </a:r>
                    </a:p>
                  </a:txBody>
                  <a:tcPr marL="16179" marR="16179" marT="6067" marB="6067" anchor="ctr">
                    <a:lnL>
                      <a:noFill/>
                    </a:lnL>
                    <a:lnR>
                      <a:noFill/>
                    </a:lnR>
                    <a:lnT>
                      <a:noFill/>
                    </a:lnT>
                    <a:lnB>
                      <a:noFill/>
                    </a:lnB>
                  </a:tcPr>
                </a:tc>
                <a:tc>
                  <a:txBody>
                    <a:bodyPr/>
                    <a:lstStyle/>
                    <a:p>
                      <a:r>
                        <a:rPr lang="tr" sz="2800" dirty="0"/>
                        <a:t>İstasyonun alım oranı, ardından iletim oranı. Ağda </a:t>
                      </a:r>
                      <a:r>
                        <a:rPr lang="tr" sz="2800" dirty="0" err="1"/>
                        <a:t>QoS </a:t>
                      </a:r>
                      <a:r>
                        <a:rPr lang="tr" sz="2800" dirty="0"/>
                        <a:t>etkinleştirilmişse , her hızın ardından "e"yi görüntüler .</a:t>
                      </a:r>
                    </a:p>
                  </a:txBody>
                  <a:tcPr marL="16179" marR="16179" marT="6067" marB="6067" anchor="ctr">
                    <a:lnL>
                      <a:noFill/>
                    </a:lnL>
                    <a:lnR>
                      <a:noFill/>
                    </a:lnR>
                    <a:lnT>
                      <a:noFill/>
                    </a:lnT>
                    <a:lnB>
                      <a:noFill/>
                    </a:lnB>
                  </a:tcPr>
                </a:tc>
                <a:extLst>
                  <a:ext uri="{0D108BD9-81ED-4DB2-BD59-A6C34878D82A}">
                    <a16:rowId xmlns:a16="http://schemas.microsoft.com/office/drawing/2014/main" val="10001"/>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tr" sz="5400" b="1" dirty="0" err="1"/>
              <a:t>KaliLinux </a:t>
            </a:r>
            <a:r>
              <a:rPr lang="tr" sz="5400" b="1" dirty="0"/>
              <a:t>_ – </a:t>
            </a:r>
            <a:r>
              <a:rPr lang="tr" b="1" dirty="0"/>
              <a:t>çevre direnci test etme</a:t>
            </a:r>
            <a:endParaRPr lang="pl-PL" b="1" dirty="0"/>
          </a:p>
        </p:txBody>
      </p:sp>
    </p:spTree>
    <p:extLst>
      <p:ext uri="{BB962C8B-B14F-4D97-AF65-F5344CB8AC3E}">
        <p14:creationId xmlns:p14="http://schemas.microsoft.com/office/powerpoint/2010/main" val="33962982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693124469"/>
              </p:ext>
            </p:extLst>
          </p:nvPr>
        </p:nvGraphicFramePr>
        <p:xfrm>
          <a:off x="1215409" y="2392925"/>
          <a:ext cx="9892473" cy="3462296"/>
        </p:xfrm>
        <a:graphic>
          <a:graphicData uri="http://schemas.openxmlformats.org/drawingml/2006/table">
            <a:tbl>
              <a:tblPr/>
              <a:tblGrid>
                <a:gridCol w="1678813">
                  <a:extLst>
                    <a:ext uri="{9D8B030D-6E8A-4147-A177-3AD203B41FA5}">
                      <a16:colId xmlns:a16="http://schemas.microsoft.com/office/drawing/2014/main" val="20000"/>
                    </a:ext>
                  </a:extLst>
                </a:gridCol>
                <a:gridCol w="8213660">
                  <a:extLst>
                    <a:ext uri="{9D8B030D-6E8A-4147-A177-3AD203B41FA5}">
                      <a16:colId xmlns:a16="http://schemas.microsoft.com/office/drawing/2014/main" val="20001"/>
                    </a:ext>
                  </a:extLst>
                </a:gridCol>
              </a:tblGrid>
              <a:tr h="339750">
                <a:tc>
                  <a:txBody>
                    <a:bodyPr/>
                    <a:lstStyle/>
                    <a:p>
                      <a:r>
                        <a:rPr lang="pl-PL" sz="2800" b="1" dirty="0">
                          <a:solidFill>
                            <a:srgbClr val="FF0000"/>
                          </a:solidFill>
                        </a:rPr>
                        <a:t>Lost</a:t>
                      </a:r>
                    </a:p>
                  </a:txBody>
                  <a:tcPr marL="16179" marR="16179" marT="6067" marB="6067" anchor="ctr">
                    <a:lnL>
                      <a:noFill/>
                    </a:lnL>
                    <a:lnR>
                      <a:noFill/>
                    </a:lnR>
                    <a:lnT>
                      <a:noFill/>
                    </a:lnT>
                    <a:lnB>
                      <a:noFill/>
                    </a:lnB>
                  </a:tcPr>
                </a:tc>
                <a:tc>
                  <a:txBody>
                    <a:bodyPr/>
                    <a:lstStyle/>
                    <a:p>
                      <a:r>
                        <a:rPr lang="tr" sz="2800" dirty="0"/>
                        <a:t>Sıra numarasına göre son 10 saniyede kaybolan veri paketlerinin sayısı. Daha ayrıntılı bir açıklama için aşağıdaki nota bakın.</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r h="339750">
                <a:tc>
                  <a:txBody>
                    <a:bodyPr/>
                    <a:lstStyle/>
                    <a:p>
                      <a:r>
                        <a:rPr lang="pl-PL" sz="2800" b="1">
                          <a:solidFill>
                            <a:srgbClr val="FF0000"/>
                          </a:solidFill>
                        </a:rPr>
                        <a:t>Packets</a:t>
                      </a:r>
                    </a:p>
                  </a:txBody>
                  <a:tcPr marL="16179" marR="16179" marT="6067" marB="6067" anchor="ctr">
                    <a:lnL>
                      <a:noFill/>
                    </a:lnL>
                    <a:lnR>
                      <a:noFill/>
                    </a:lnR>
                    <a:lnT>
                      <a:noFill/>
                    </a:lnT>
                    <a:lnB>
                      <a:noFill/>
                    </a:lnB>
                  </a:tcPr>
                </a:tc>
                <a:tc>
                  <a:txBody>
                    <a:bodyPr/>
                    <a:lstStyle/>
                    <a:p>
                      <a:r>
                        <a:rPr lang="tr" sz="2800" dirty="0"/>
                        <a:t>İstemci tarafından gönderilen veri paketlerinin sayısı.</a:t>
                      </a:r>
                    </a:p>
                  </a:txBody>
                  <a:tcPr marL="16179" marR="16179" marT="6067" marB="6067" anchor="ctr">
                    <a:lnL>
                      <a:noFill/>
                    </a:lnL>
                    <a:lnR>
                      <a:noFill/>
                    </a:lnR>
                    <a:lnT>
                      <a:noFill/>
                    </a:lnT>
                    <a:lnB>
                      <a:noFill/>
                    </a:lnB>
                  </a:tcPr>
                </a:tc>
                <a:extLst>
                  <a:ext uri="{0D108BD9-81ED-4DB2-BD59-A6C34878D82A}">
                    <a16:rowId xmlns:a16="http://schemas.microsoft.com/office/drawing/2014/main" val="10001"/>
                  </a:ext>
                </a:extLst>
              </a:tr>
              <a:tr h="339750">
                <a:tc>
                  <a:txBody>
                    <a:bodyPr/>
                    <a:lstStyle/>
                    <a:p>
                      <a:r>
                        <a:rPr lang="pl-PL" sz="2800" b="1" dirty="0">
                          <a:solidFill>
                            <a:srgbClr val="FF0000"/>
                          </a:solidFill>
                        </a:rPr>
                        <a:t>Notes</a:t>
                      </a:r>
                    </a:p>
                  </a:txBody>
                  <a:tcPr marL="16179" marR="16179" marT="6067" marB="6067" anchor="ctr">
                    <a:lnL>
                      <a:noFill/>
                    </a:lnL>
                    <a:lnR>
                      <a:noFill/>
                    </a:lnR>
                    <a:lnT>
                      <a:noFill/>
                    </a:lnT>
                    <a:lnB>
                      <a:noFill/>
                    </a:lnB>
                  </a:tcPr>
                </a:tc>
                <a:tc>
                  <a:txBody>
                    <a:bodyPr/>
                    <a:lstStyle/>
                    <a:p>
                      <a:r>
                        <a:rPr lang="tr" sz="2800" dirty="0"/>
                        <a:t>Yakalanan EAPOL veya PMKID gibi istemci hakkında ek bilgiler.</a:t>
                      </a:r>
                    </a:p>
                  </a:txBody>
                  <a:tcPr marL="16179" marR="16179" marT="6067" marB="6067" anchor="ctr">
                    <a:lnL>
                      <a:noFill/>
                    </a:lnL>
                    <a:lnR>
                      <a:noFill/>
                    </a:lnR>
                    <a:lnT>
                      <a:noFill/>
                    </a:lnT>
                    <a:lnB>
                      <a:noFill/>
                    </a:lnB>
                  </a:tcPr>
                </a:tc>
                <a:extLst>
                  <a:ext uri="{0D108BD9-81ED-4DB2-BD59-A6C34878D82A}">
                    <a16:rowId xmlns:a16="http://schemas.microsoft.com/office/drawing/2014/main" val="10002"/>
                  </a:ext>
                </a:extLst>
              </a:tr>
              <a:tr h="339750">
                <a:tc>
                  <a:txBody>
                    <a:bodyPr/>
                    <a:lstStyle/>
                    <a:p>
                      <a:r>
                        <a:rPr lang="pl-PL" sz="2800" b="1" dirty="0" err="1">
                          <a:solidFill>
                            <a:srgbClr val="FF0000"/>
                          </a:solidFill>
                        </a:rPr>
                        <a:t>Probes</a:t>
                      </a:r>
                      <a:endParaRPr lang="pl-PL" sz="2800" b="1" dirty="0">
                        <a:solidFill>
                          <a:srgbClr val="FF0000"/>
                        </a:solidFill>
                      </a:endParaRPr>
                    </a:p>
                  </a:txBody>
                  <a:tcPr marL="16179" marR="16179" marT="6067" marB="6067" anchor="ctr">
                    <a:lnL>
                      <a:noFill/>
                    </a:lnL>
                    <a:lnR>
                      <a:noFill/>
                    </a:lnR>
                    <a:lnT>
                      <a:noFill/>
                    </a:lnT>
                    <a:lnB>
                      <a:noFill/>
                    </a:lnB>
                  </a:tcPr>
                </a:tc>
                <a:tc>
                  <a:txBody>
                    <a:bodyPr/>
                    <a:lstStyle/>
                    <a:p>
                      <a:r>
                        <a:rPr lang="tr" sz="2800" dirty="0"/>
                        <a:t>Müşteri tarafından araştırılan ESSID'ler. Bunlar, istemci şu anda bağlı değilse bağlanmaya çalıştığı ağlardır.</a:t>
                      </a:r>
                    </a:p>
                  </a:txBody>
                  <a:tcPr marL="16179" marR="16179" marT="6067" marB="6067" anchor="ctr">
                    <a:lnL>
                      <a:noFill/>
                    </a:lnL>
                    <a:lnR>
                      <a:noFill/>
                    </a:lnR>
                    <a:lnT>
                      <a:noFill/>
                    </a:lnT>
                    <a:lnB>
                      <a:noFill/>
                    </a:lnB>
                  </a:tcPr>
                </a:tc>
                <a:extLst>
                  <a:ext uri="{0D108BD9-81ED-4DB2-BD59-A6C34878D82A}">
                    <a16:rowId xmlns:a16="http://schemas.microsoft.com/office/drawing/2014/main" val="10003"/>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tr" sz="5400" b="1" dirty="0" err="1"/>
              <a:t>KaliLinux </a:t>
            </a:r>
            <a:r>
              <a:rPr lang="tr" sz="5400" b="1" dirty="0"/>
              <a:t>_ – </a:t>
            </a:r>
            <a:r>
              <a:rPr lang="tr" b="1" dirty="0"/>
              <a:t>çevre direnci test etme</a:t>
            </a:r>
            <a:endParaRPr lang="pl-PL" b="1" dirty="0"/>
          </a:p>
        </p:txBody>
      </p:sp>
    </p:spTree>
    <p:extLst>
      <p:ext uri="{BB962C8B-B14F-4D97-AF65-F5344CB8AC3E}">
        <p14:creationId xmlns:p14="http://schemas.microsoft.com/office/powerpoint/2010/main" val="5776210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540000" y="2055858"/>
            <a:ext cx="11233248" cy="3539430"/>
          </a:xfrm>
          <a:prstGeom prst="rect">
            <a:avLst/>
          </a:prstGeom>
        </p:spPr>
        <p:txBody>
          <a:bodyPr wrap="square">
            <a:spAutoFit/>
          </a:bodyPr>
          <a:lstStyle/>
          <a:p>
            <a:r>
              <a:rPr lang="tr" sz="2800" b="1" dirty="0">
                <a:solidFill>
                  <a:srgbClr val="0070C0"/>
                </a:solidFill>
              </a:rPr>
              <a:t>Adım 3 - </a:t>
            </a:r>
            <a:r>
              <a:rPr lang="tr" sz="2800" b="1" dirty="0" err="1">
                <a:solidFill>
                  <a:srgbClr val="0070C0"/>
                </a:solidFill>
              </a:rPr>
              <a:t>aireplay </a:t>
            </a:r>
            <a:r>
              <a:rPr lang="tr" sz="2800" b="1" dirty="0">
                <a:solidFill>
                  <a:srgbClr val="0070C0"/>
                </a:solidFill>
              </a:rPr>
              <a:t>-ng uygulamasının kullanımı</a:t>
            </a:r>
            <a:endParaRPr lang="pl-PL" sz="2800" b="1" dirty="0">
              <a:solidFill>
                <a:srgbClr val="0070C0"/>
              </a:solidFill>
            </a:endParaRPr>
          </a:p>
          <a:p>
            <a:endParaRPr lang="pl-PL" sz="2800" dirty="0"/>
          </a:p>
          <a:p>
            <a:r>
              <a:rPr lang="tr" sz="2800" dirty="0"/>
              <a:t>Komut sözdizimi:</a:t>
            </a:r>
            <a:endParaRPr lang="pl-PL" sz="2800" dirty="0"/>
          </a:p>
          <a:p>
            <a:r>
              <a:rPr lang="tr" sz="2800" i="1" dirty="0">
                <a:solidFill>
                  <a:srgbClr val="FF0000"/>
                </a:solidFill>
              </a:rPr>
              <a:t>aireplay-ng&lt;seçenek&gt;&lt;arayüz&gt;</a:t>
            </a:r>
            <a:endParaRPr lang="pl-PL" sz="2800" i="1" dirty="0">
              <a:solidFill>
                <a:srgbClr val="FF0000"/>
              </a:solidFill>
            </a:endParaRPr>
          </a:p>
          <a:p>
            <a:endParaRPr lang="pl-PL" sz="2800" dirty="0"/>
          </a:p>
          <a:p>
            <a:r>
              <a:rPr lang="tr" sz="2800" b="1" dirty="0"/>
              <a:t>Kullanım örneği </a:t>
            </a:r>
            <a:r>
              <a:rPr lang="tr" sz="2800" dirty="0"/>
              <a:t>(WEP ağına yapay trafik enjeksiyonu):</a:t>
            </a:r>
            <a:endParaRPr lang="pl-PL" sz="2800" dirty="0"/>
          </a:p>
          <a:p>
            <a:endParaRPr lang="pl-PL" sz="2800" dirty="0"/>
          </a:p>
          <a:p>
            <a:r>
              <a:rPr lang="en-GB" sz="2800" b="0" i="1" dirty="0" err="1">
                <a:solidFill>
                  <a:srgbClr val="FF0000"/>
                </a:solidFill>
                <a:effectLst/>
                <a:latin typeface="Calibri" panose="020F0502020204030204" pitchFamily="34" charset="0"/>
              </a:rPr>
              <a:t>aireplay</a:t>
            </a:r>
            <a:r>
              <a:rPr lang="tr" sz="2800" i="1" dirty="0">
                <a:solidFill>
                  <a:srgbClr val="FF0000"/>
                </a:solidFill>
              </a:rPr>
              <a:t>-ng -3 -b 10:FE:ED:90:A9:26 -h FF:FF:FF:FF:FF:FF -x 30 mon0</a:t>
            </a:r>
            <a:endParaRPr lang="pl-PL" sz="2800" i="1" dirty="0">
              <a:solidFill>
                <a:srgbClr val="FF0000"/>
              </a:solidFill>
            </a:endParaRPr>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tr" sz="5400" b="1" dirty="0" err="1"/>
              <a:t>KaliLinux </a:t>
            </a:r>
            <a:r>
              <a:rPr lang="tr" sz="5400" b="1" dirty="0"/>
              <a:t>_ – </a:t>
            </a:r>
            <a:r>
              <a:rPr lang="tr" b="1" dirty="0"/>
              <a:t>çevre direnci test etme</a:t>
            </a:r>
            <a:endParaRPr lang="pl-PL" b="1" dirty="0"/>
          </a:p>
        </p:txBody>
      </p:sp>
    </p:spTree>
    <p:extLst>
      <p:ext uri="{BB962C8B-B14F-4D97-AF65-F5344CB8AC3E}">
        <p14:creationId xmlns:p14="http://schemas.microsoft.com/office/powerpoint/2010/main" val="25443292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Obraz 6" descr="C:\Users\SYSTEM1\Desktop\Dyplomowa\APS_images\05.png"/>
          <p:cNvPicPr/>
          <p:nvPr/>
        </p:nvPicPr>
        <p:blipFill>
          <a:blip r:embed="rId2">
            <a:extLst>
              <a:ext uri="{28A0092B-C50C-407E-A947-70E740481C1C}">
                <a14:useLocalDpi xmlns:a14="http://schemas.microsoft.com/office/drawing/2010/main" val="0"/>
              </a:ext>
            </a:extLst>
          </a:blip>
          <a:stretch>
            <a:fillRect/>
          </a:stretch>
        </p:blipFill>
        <p:spPr bwMode="auto">
          <a:xfrm>
            <a:off x="724263" y="2398186"/>
            <a:ext cx="10532805" cy="3753232"/>
          </a:xfrm>
          <a:prstGeom prst="rect">
            <a:avLst/>
          </a:prstGeom>
          <a:noFill/>
          <a:ln>
            <a:noFill/>
          </a:ln>
        </p:spPr>
      </p:pic>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tr" sz="5400" b="1" dirty="0" err="1"/>
              <a:t>KaliLinux </a:t>
            </a:r>
            <a:r>
              <a:rPr lang="tr" sz="5400" b="1" dirty="0"/>
              <a:t>_ – </a:t>
            </a:r>
            <a:r>
              <a:rPr lang="tr" b="1" dirty="0"/>
              <a:t>çevre direnci test etme</a:t>
            </a:r>
            <a:endParaRPr lang="pl-PL" b="1" dirty="0"/>
          </a:p>
        </p:txBody>
      </p:sp>
    </p:spTree>
    <p:extLst>
      <p:ext uri="{BB962C8B-B14F-4D97-AF65-F5344CB8AC3E}">
        <p14:creationId xmlns:p14="http://schemas.microsoft.com/office/powerpoint/2010/main" val="310248026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623392" y="2024238"/>
            <a:ext cx="11233248" cy="3970318"/>
          </a:xfrm>
          <a:prstGeom prst="rect">
            <a:avLst/>
          </a:prstGeom>
        </p:spPr>
        <p:txBody>
          <a:bodyPr wrap="square">
            <a:spAutoFit/>
          </a:bodyPr>
          <a:lstStyle/>
          <a:p>
            <a:r>
              <a:rPr lang="tr" sz="2800" b="1" dirty="0">
                <a:solidFill>
                  <a:srgbClr val="0070C0"/>
                </a:solidFill>
              </a:rPr>
              <a:t>Adım 4 - </a:t>
            </a:r>
            <a:r>
              <a:rPr lang="tr" sz="2800" b="1" dirty="0" err="1">
                <a:solidFill>
                  <a:srgbClr val="0070C0"/>
                </a:solidFill>
              </a:rPr>
              <a:t>aircrack </a:t>
            </a:r>
            <a:r>
              <a:rPr lang="tr" sz="2800" b="1" dirty="0">
                <a:solidFill>
                  <a:srgbClr val="0070C0"/>
                </a:solidFill>
              </a:rPr>
              <a:t>-ng uygulamasını kullanın</a:t>
            </a:r>
            <a:endParaRPr lang="pl-PL" sz="2800" b="1" dirty="0">
              <a:solidFill>
                <a:srgbClr val="0070C0"/>
              </a:solidFill>
            </a:endParaRPr>
          </a:p>
          <a:p>
            <a:endParaRPr lang="pl-PL" sz="2800" dirty="0"/>
          </a:p>
          <a:p>
            <a:r>
              <a:rPr lang="tr" sz="2800" dirty="0"/>
              <a:t>Komut sözdizimi:</a:t>
            </a:r>
            <a:endParaRPr lang="pl-PL" sz="2800" dirty="0"/>
          </a:p>
          <a:p>
            <a:r>
              <a:rPr lang="tr" sz="2800" i="1" dirty="0">
                <a:solidFill>
                  <a:srgbClr val="FF0000"/>
                </a:solidFill>
              </a:rPr>
              <a:t>aircrack-ng -w sözlük_konumu sıra_konumu</a:t>
            </a:r>
            <a:endParaRPr lang="pl-PL" sz="2800" i="1" dirty="0">
              <a:solidFill>
                <a:srgbClr val="FF0000"/>
              </a:solidFill>
            </a:endParaRPr>
          </a:p>
          <a:p>
            <a:endParaRPr lang="pl-PL" sz="2800" dirty="0"/>
          </a:p>
          <a:p>
            <a:endParaRPr lang="pl-PL" sz="2800" dirty="0"/>
          </a:p>
          <a:p>
            <a:r>
              <a:rPr lang="tr" sz="2800" b="1" dirty="0"/>
              <a:t>Kullanım örneği </a:t>
            </a:r>
            <a:r>
              <a:rPr lang="tr" sz="2800" dirty="0"/>
              <a:t>(sözlük kullanarak WPA / WPA2 anahtar değeri alma):</a:t>
            </a:r>
            <a:endParaRPr lang="pl-PL" sz="2800" dirty="0"/>
          </a:p>
          <a:p>
            <a:r>
              <a:rPr lang="tr" sz="2800" dirty="0"/>
              <a:t> </a:t>
            </a:r>
            <a:endParaRPr lang="pl-PL" sz="2800" dirty="0"/>
          </a:p>
          <a:p>
            <a:r>
              <a:rPr lang="tr" sz="2800" i="1" dirty="0">
                <a:solidFill>
                  <a:srgbClr val="FF0000"/>
                </a:solidFill>
              </a:rPr>
              <a:t>aircrack-ng -w /root/dictionary.txt /root/handshake.cap</a:t>
            </a:r>
            <a:endParaRPr lang="pl-PL" sz="2800" i="1" dirty="0">
              <a:solidFill>
                <a:srgbClr val="FF0000"/>
              </a:solidFill>
            </a:endParaRPr>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tr" sz="5400" b="1" dirty="0" err="1"/>
              <a:t>KaliLinux </a:t>
            </a:r>
            <a:r>
              <a:rPr lang="tr" sz="5400" b="1" dirty="0"/>
              <a:t>_ – </a:t>
            </a:r>
            <a:r>
              <a:rPr lang="tr" b="1" dirty="0"/>
              <a:t>çevre direnci test etme</a:t>
            </a:r>
            <a:endParaRPr lang="pl-PL" b="1" dirty="0"/>
          </a:p>
        </p:txBody>
      </p:sp>
    </p:spTree>
    <p:extLst>
      <p:ext uri="{BB962C8B-B14F-4D97-AF65-F5344CB8AC3E}">
        <p14:creationId xmlns:p14="http://schemas.microsoft.com/office/powerpoint/2010/main" val="11443428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az 3" descr="C:\Users\SYSTEM1\Desktop\Dyplomowa\APS_images\04.png"/>
          <p:cNvPicPr/>
          <p:nvPr/>
        </p:nvPicPr>
        <p:blipFill>
          <a:blip r:embed="rId2">
            <a:extLst>
              <a:ext uri="{28A0092B-C50C-407E-A947-70E740481C1C}">
                <a14:useLocalDpi xmlns:a14="http://schemas.microsoft.com/office/drawing/2010/main" val="0"/>
              </a:ext>
            </a:extLst>
          </a:blip>
          <a:stretch>
            <a:fillRect/>
          </a:stretch>
        </p:blipFill>
        <p:spPr bwMode="auto">
          <a:xfrm>
            <a:off x="1067163" y="2242996"/>
            <a:ext cx="10009546" cy="4126631"/>
          </a:xfrm>
          <a:prstGeom prst="rect">
            <a:avLst/>
          </a:prstGeom>
          <a:noFill/>
          <a:ln>
            <a:noFill/>
          </a:ln>
        </p:spPr>
      </p:pic>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tr" sz="5400" b="1" dirty="0" err="1"/>
              <a:t>KaliLinux </a:t>
            </a:r>
            <a:r>
              <a:rPr lang="tr" sz="5400" b="1" dirty="0"/>
              <a:t>_ – </a:t>
            </a:r>
            <a:r>
              <a:rPr lang="tr" b="1" dirty="0"/>
              <a:t>çevre direnci test etme</a:t>
            </a:r>
            <a:endParaRPr lang="pl-PL" b="1" dirty="0"/>
          </a:p>
        </p:txBody>
      </p:sp>
    </p:spTree>
    <p:extLst>
      <p:ext uri="{BB962C8B-B14F-4D97-AF65-F5344CB8AC3E}">
        <p14:creationId xmlns:p14="http://schemas.microsoft.com/office/powerpoint/2010/main" val="8894997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366720" y="2171343"/>
            <a:ext cx="11233248" cy="3970318"/>
          </a:xfrm>
          <a:prstGeom prst="rect">
            <a:avLst/>
          </a:prstGeom>
        </p:spPr>
        <p:txBody>
          <a:bodyPr wrap="square">
            <a:spAutoFit/>
          </a:bodyPr>
          <a:lstStyle/>
          <a:p>
            <a:pPr marL="285750" indent="-285750" algn="just">
              <a:buFont typeface="Arial" panose="020B0604020202020204" pitchFamily="34" charset="0"/>
              <a:buChar char="•"/>
            </a:pPr>
            <a:r>
              <a:rPr lang="tr" sz="2800" dirty="0"/>
              <a:t>İlginç bir program, belirli bir kritere ve karakter alanına dayalı olarak ağ anahtar konumlarının bir listesini oluşturmanıza izin veren </a:t>
            </a:r>
            <a:endParaRPr lang="pl-PL" sz="2800" dirty="0"/>
          </a:p>
          <a:p>
            <a:pPr marL="285750" indent="-285750" algn="just">
              <a:buFont typeface="Arial" panose="020B0604020202020204" pitchFamily="34" charset="0"/>
              <a:buChar char="•"/>
            </a:pPr>
            <a:r>
              <a:rPr lang="tr" sz="2800" dirty="0"/>
              <a:t>Genellikle aircrack -ng uygulaması için bir giriş kaynağı olarak </a:t>
            </a:r>
            <a:r>
              <a:rPr lang="tr" sz="2800" dirty="0" err="1"/>
              <a:t>kullanılır </a:t>
            </a:r>
            <a:r>
              <a:rPr lang="tr" sz="2800" dirty="0"/>
              <a:t>. Kullanım örneği (8 karakterlik bir anahtarın değerini, sözlük kullanmadan, karakter boşluğuna dayalı olarak zorla alma: abc0123456789) .</a:t>
            </a:r>
          </a:p>
          <a:p>
            <a:pPr algn="just"/>
            <a:r>
              <a:rPr lang="tr" sz="2800" i="1" dirty="0"/>
              <a:t> </a:t>
            </a:r>
            <a:endParaRPr lang="pl-PL" sz="2800" dirty="0"/>
          </a:p>
          <a:p>
            <a:pPr algn="just"/>
            <a:r>
              <a:rPr lang="tr" sz="2800" b="1" i="1" dirty="0">
                <a:solidFill>
                  <a:srgbClr val="FF0000"/>
                </a:solidFill>
              </a:rPr>
              <a:t>crunch 8 8 abc0123456789 -t @@@@@@@@ | </a:t>
            </a:r>
            <a:r>
              <a:rPr lang="tr" sz="2800" b="1" i="1" dirty="0" err="1">
                <a:solidFill>
                  <a:srgbClr val="FF0000"/>
                </a:solidFill>
              </a:rPr>
              <a:t>aircrack </a:t>
            </a:r>
            <a:r>
              <a:rPr lang="tr" sz="2800" b="1" i="1" dirty="0">
                <a:solidFill>
                  <a:srgbClr val="FF0000"/>
                </a:solidFill>
              </a:rPr>
              <a:t>-ng - </a:t>
            </a:r>
            <a:r>
              <a:rPr lang="tr" sz="2800" b="1" i="1" dirty="0" err="1">
                <a:solidFill>
                  <a:srgbClr val="FF0000"/>
                </a:solidFill>
              </a:rPr>
              <a:t>bssid </a:t>
            </a:r>
            <a:r>
              <a:rPr lang="tr" sz="2800" b="1" i="1" dirty="0">
                <a:solidFill>
                  <a:srgbClr val="FF0000"/>
                </a:solidFill>
              </a:rPr>
              <a:t>10:FE:ED:90:A9:26 -w- </a:t>
            </a:r>
            <a:r>
              <a:rPr lang="tr" sz="2800" b="1" i="1" dirty="0" err="1">
                <a:solidFill>
                  <a:srgbClr val="FF0000"/>
                </a:solidFill>
              </a:rPr>
              <a:t>/root/handshake.cap</a:t>
            </a:r>
            <a:endParaRPr lang="pl-PL" sz="2800" b="1" dirty="0">
              <a:solidFill>
                <a:srgbClr val="FF0000"/>
              </a:solidFill>
            </a:endParaRPr>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tr" sz="5400" b="1" dirty="0" err="1"/>
              <a:t>KaliLinux </a:t>
            </a:r>
            <a:r>
              <a:rPr lang="tr" sz="5400" b="1" dirty="0"/>
              <a:t>_ – </a:t>
            </a:r>
            <a:r>
              <a:rPr lang="tr" b="1" dirty="0"/>
              <a:t>çevre direnci test etme</a:t>
            </a:r>
            <a:endParaRPr lang="pl-PL" b="1" dirty="0"/>
          </a:p>
        </p:txBody>
      </p:sp>
    </p:spTree>
    <p:extLst>
      <p:ext uri="{BB962C8B-B14F-4D97-AF65-F5344CB8AC3E}">
        <p14:creationId xmlns:p14="http://schemas.microsoft.com/office/powerpoint/2010/main" val="342414638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az 3" descr="C:\Users\SYSTEM1\Desktop\Dyplomowa\APS_images\07.png"/>
          <p:cNvPicPr/>
          <p:nvPr/>
        </p:nvPicPr>
        <p:blipFill>
          <a:blip r:embed="rId2">
            <a:extLst>
              <a:ext uri="{28A0092B-C50C-407E-A947-70E740481C1C}">
                <a14:useLocalDpi xmlns:a14="http://schemas.microsoft.com/office/drawing/2010/main" val="0"/>
              </a:ext>
            </a:extLst>
          </a:blip>
          <a:stretch>
            <a:fillRect/>
          </a:stretch>
        </p:blipFill>
        <p:spPr bwMode="auto">
          <a:xfrm>
            <a:off x="1067163" y="1974272"/>
            <a:ext cx="10387880" cy="4352916"/>
          </a:xfrm>
          <a:prstGeom prst="rect">
            <a:avLst/>
          </a:prstGeom>
          <a:noFill/>
          <a:ln>
            <a:noFill/>
          </a:ln>
        </p:spPr>
      </p:pic>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tr" sz="5400" b="1" dirty="0" err="1"/>
              <a:t>KaliLinux </a:t>
            </a:r>
            <a:r>
              <a:rPr lang="tr" sz="5400" b="1" dirty="0"/>
              <a:t>_ – </a:t>
            </a:r>
            <a:r>
              <a:rPr lang="tr" b="1" dirty="0"/>
              <a:t>çevre direnci test etme</a:t>
            </a:r>
            <a:endParaRPr lang="pl-PL" b="1" dirty="0"/>
          </a:p>
        </p:txBody>
      </p:sp>
    </p:spTree>
    <p:extLst>
      <p:ext uri="{BB962C8B-B14F-4D97-AF65-F5344CB8AC3E}">
        <p14:creationId xmlns:p14="http://schemas.microsoft.com/office/powerpoint/2010/main" val="55219141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a:extLst>
              <a:ext uri="{FF2B5EF4-FFF2-40B4-BE49-F238E27FC236}">
                <a16:creationId xmlns:a16="http://schemas.microsoft.com/office/drawing/2014/main" id="{7AEEF3F9-B315-4667-B581-C8924A67112D}"/>
              </a:ext>
            </a:extLst>
          </p:cNvPr>
          <p:cNvSpPr>
            <a:spLocks noChangeArrowheads="1"/>
          </p:cNvSpPr>
          <p:nvPr/>
        </p:nvSpPr>
        <p:spPr bwMode="auto">
          <a:xfrm>
            <a:off x="6118899" y="3112861"/>
            <a:ext cx="8737600" cy="388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600"/>
              </a:spcBef>
              <a:buClr>
                <a:schemeClr val="tx2"/>
              </a:buClr>
              <a:buSzPct val="73000"/>
              <a:buFont typeface="Wingdings 2" panose="05020102010507070707" pitchFamily="18" charset="2"/>
              <a:buChar char=""/>
              <a:defRPr sz="2600">
                <a:solidFill>
                  <a:schemeClr val="tx1"/>
                </a:solidFill>
                <a:latin typeface="Trebuchet MS" panose="020B0603020202020204" pitchFamily="34" charset="0"/>
              </a:defRPr>
            </a:lvl1pPr>
            <a:lvl2pPr marL="742950" indent="-285750">
              <a:spcBef>
                <a:spcPts val="500"/>
              </a:spcBef>
              <a:buClr>
                <a:srgbClr val="F9B639"/>
              </a:buClr>
              <a:buSzPct val="80000"/>
              <a:buFont typeface="Wingdings 2" panose="05020102010507070707" pitchFamily="18" charset="2"/>
              <a:buChar char=""/>
              <a:defRPr sz="2300">
                <a:solidFill>
                  <a:srgbClr val="6C6C6C"/>
                </a:solidFill>
                <a:latin typeface="Trebuchet MS" panose="020B0603020202020204" pitchFamily="34" charset="0"/>
              </a:defRPr>
            </a:lvl2pPr>
            <a:lvl3pPr marL="1143000" indent="-228600">
              <a:spcBef>
                <a:spcPts val="400"/>
              </a:spcBef>
              <a:buClr>
                <a:srgbClr val="F9B639"/>
              </a:buClr>
              <a:buSzPct val="60000"/>
              <a:buFont typeface="Wingdings" panose="05000000000000000000" pitchFamily="2" charset="2"/>
              <a:buChar char=""/>
              <a:defRPr sz="2000">
                <a:solidFill>
                  <a:schemeClr val="tx1"/>
                </a:solidFill>
                <a:latin typeface="Trebuchet MS" panose="020B0603020202020204" pitchFamily="34" charset="0"/>
              </a:defRPr>
            </a:lvl3pPr>
            <a:lvl4pPr marL="1600200" indent="-228600">
              <a:spcBef>
                <a:spcPct val="20000"/>
              </a:spcBef>
              <a:buClr>
                <a:srgbClr val="F9B639"/>
              </a:buClr>
              <a:buSzPct val="80000"/>
              <a:buFont typeface="Wingdings 2" panose="05020102010507070707" pitchFamily="18" charset="2"/>
              <a:buChar char=""/>
              <a:defRPr sz="2000">
                <a:solidFill>
                  <a:srgbClr val="6C6C6C"/>
                </a:solidFill>
                <a:latin typeface="Trebuchet MS" panose="020B0603020202020204" pitchFamily="34" charset="0"/>
              </a:defRPr>
            </a:lvl4pPr>
            <a:lvl5pPr marL="2057400" indent="-228600">
              <a:spcBef>
                <a:spcPts val="400"/>
              </a:spcBef>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5pPr>
            <a:lvl6pPr marL="25146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6pPr>
            <a:lvl7pPr marL="29718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7pPr>
            <a:lvl8pPr marL="34290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8pPr>
            <a:lvl9pPr marL="38862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9pPr>
          </a:lstStyle>
          <a:p>
            <a:pPr>
              <a:spcBef>
                <a:spcPct val="0"/>
              </a:spcBef>
              <a:buClrTx/>
              <a:buSzTx/>
              <a:buNone/>
            </a:pPr>
            <a:endParaRPr lang="pl-PL" altLang="pl-PL" sz="2400" b="1" dirty="0">
              <a:solidFill>
                <a:schemeClr val="tx2"/>
              </a:solidFill>
              <a:latin typeface="Arial" panose="020B0604020202020204" pitchFamily="34" charset="0"/>
            </a:endParaRPr>
          </a:p>
        </p:txBody>
      </p:sp>
      <p:sp>
        <p:nvSpPr>
          <p:cNvPr id="12292" name="Rectangle 9">
            <a:extLst>
              <a:ext uri="{FF2B5EF4-FFF2-40B4-BE49-F238E27FC236}">
                <a16:creationId xmlns:a16="http://schemas.microsoft.com/office/drawing/2014/main" id="{A33936FF-CCA5-4CF3-B067-E3ED84CEE25D}"/>
              </a:ext>
            </a:extLst>
          </p:cNvPr>
          <p:cNvSpPr>
            <a:spLocks noChangeArrowheads="1"/>
          </p:cNvSpPr>
          <p:nvPr/>
        </p:nvSpPr>
        <p:spPr bwMode="auto">
          <a:xfrm>
            <a:off x="929080" y="2230220"/>
            <a:ext cx="10379637" cy="3262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spcBef>
                <a:spcPts val="600"/>
              </a:spcBef>
              <a:buClr>
                <a:schemeClr val="tx2"/>
              </a:buClr>
              <a:buSzPct val="73000"/>
              <a:buFont typeface="Wingdings 2" panose="05020102010507070707" pitchFamily="18" charset="2"/>
              <a:buChar char=""/>
              <a:defRPr sz="2600">
                <a:solidFill>
                  <a:schemeClr val="tx1"/>
                </a:solidFill>
                <a:latin typeface="Trebuchet MS" panose="020B0603020202020204" pitchFamily="34" charset="0"/>
              </a:defRPr>
            </a:lvl1pPr>
            <a:lvl2pPr marL="742950" indent="-285750">
              <a:spcBef>
                <a:spcPts val="500"/>
              </a:spcBef>
              <a:buClr>
                <a:srgbClr val="F9B639"/>
              </a:buClr>
              <a:buSzPct val="80000"/>
              <a:buFont typeface="Wingdings 2" panose="05020102010507070707" pitchFamily="18" charset="2"/>
              <a:buChar char=""/>
              <a:defRPr sz="2300">
                <a:solidFill>
                  <a:srgbClr val="6C6C6C"/>
                </a:solidFill>
                <a:latin typeface="Trebuchet MS" panose="020B0603020202020204" pitchFamily="34" charset="0"/>
              </a:defRPr>
            </a:lvl2pPr>
            <a:lvl3pPr marL="1143000" indent="-228600">
              <a:spcBef>
                <a:spcPts val="400"/>
              </a:spcBef>
              <a:buClr>
                <a:srgbClr val="F9B639"/>
              </a:buClr>
              <a:buSzPct val="60000"/>
              <a:buFont typeface="Wingdings" panose="05000000000000000000" pitchFamily="2" charset="2"/>
              <a:buChar char=""/>
              <a:defRPr sz="2000">
                <a:solidFill>
                  <a:schemeClr val="tx1"/>
                </a:solidFill>
                <a:latin typeface="Trebuchet MS" panose="020B0603020202020204" pitchFamily="34" charset="0"/>
              </a:defRPr>
            </a:lvl3pPr>
            <a:lvl4pPr marL="1600200" indent="-228600">
              <a:spcBef>
                <a:spcPct val="20000"/>
              </a:spcBef>
              <a:buClr>
                <a:srgbClr val="F9B639"/>
              </a:buClr>
              <a:buSzPct val="80000"/>
              <a:buFont typeface="Wingdings 2" panose="05020102010507070707" pitchFamily="18" charset="2"/>
              <a:buChar char=""/>
              <a:defRPr sz="2000">
                <a:solidFill>
                  <a:srgbClr val="6C6C6C"/>
                </a:solidFill>
                <a:latin typeface="Trebuchet MS" panose="020B0603020202020204" pitchFamily="34" charset="0"/>
              </a:defRPr>
            </a:lvl4pPr>
            <a:lvl5pPr marL="2057400" indent="-228600">
              <a:spcBef>
                <a:spcPts val="400"/>
              </a:spcBef>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5pPr>
            <a:lvl6pPr marL="25146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6pPr>
            <a:lvl7pPr marL="29718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7pPr>
            <a:lvl8pPr marL="34290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8pPr>
            <a:lvl9pPr marL="38862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9pPr>
          </a:lstStyle>
          <a:p>
            <a:pPr marL="285750" indent="-285750" fontAlgn="base">
              <a:spcAft>
                <a:spcPts val="600"/>
              </a:spcAft>
            </a:pPr>
            <a:r>
              <a:rPr lang="tr" sz="2800" b="1" dirty="0">
                <a:solidFill>
                  <a:srgbClr val="FF0000"/>
                </a:solidFill>
                <a:latin typeface="+mn-lt"/>
              </a:rPr>
              <a:t>Sanal Özel Ağ </a:t>
            </a:r>
            <a:r>
              <a:rPr lang="tr" sz="2800" dirty="0">
                <a:latin typeface="+mn-lt"/>
              </a:rPr>
              <a:t>, özel ağ trafiğinin genel bir ağ üzerinden gönderen ve alıcı arasında aktığı bir tüneldir </a:t>
            </a:r>
            <a:endParaRPr lang="pl-PL" sz="2800" dirty="0">
              <a:latin typeface="+mn-lt"/>
            </a:endParaRPr>
          </a:p>
          <a:p>
            <a:pPr marL="285750" indent="-285750" algn="just" fontAlgn="base">
              <a:spcAft>
                <a:spcPts val="600"/>
              </a:spcAft>
            </a:pPr>
            <a:r>
              <a:rPr lang="tr" sz="2800" dirty="0">
                <a:latin typeface="+mn-lt"/>
              </a:rPr>
              <a:t>Bir </a:t>
            </a:r>
            <a:r>
              <a:rPr lang="tr" sz="2800" b="1" dirty="0">
                <a:solidFill>
                  <a:srgbClr val="FF0000"/>
                </a:solidFill>
                <a:latin typeface="+mn-lt"/>
              </a:rPr>
              <a:t>VPN ağı </a:t>
            </a:r>
            <a:r>
              <a:rPr lang="tr" sz="2800" dirty="0">
                <a:latin typeface="+mn-lt"/>
              </a:rPr>
              <a:t>, internetteki tüm etkinlikleri şifreler, IP adresini gizler ve ağ kullanıcısının kimliğini korur. Bir VPN bağlantısı, dünyanın her yerinden uygulamalara, web sitelerine ve eğlence platformlarına güvenli erişim sağlar.</a:t>
            </a:r>
            <a:endParaRPr lang="pl-PL" sz="2800" dirty="0">
              <a:latin typeface="+mn-lt"/>
            </a:endParaRPr>
          </a:p>
        </p:txBody>
      </p:sp>
      <p:sp>
        <p:nvSpPr>
          <p:cNvPr id="6"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tr" b="1" dirty="0"/>
              <a:t>Sanal VPN tünelleri</a:t>
            </a:r>
            <a:endParaRPr lang="pl-PL" altLang="pl-PL" b="1" dirty="0">
              <a:solidFill>
                <a:schemeClr val="tx2"/>
              </a:solidFill>
              <a:latin typeface="Arial" panose="020B0604020202020204" pitchFamily="34" charset="0"/>
            </a:endParaRPr>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26442419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a:extLst>
              <a:ext uri="{FF2B5EF4-FFF2-40B4-BE49-F238E27FC236}">
                <a16:creationId xmlns:a16="http://schemas.microsoft.com/office/drawing/2014/main" id="{7AEEF3F9-B315-4667-B581-C8924A67112D}"/>
              </a:ext>
            </a:extLst>
          </p:cNvPr>
          <p:cNvSpPr>
            <a:spLocks noChangeArrowheads="1"/>
          </p:cNvSpPr>
          <p:nvPr/>
        </p:nvSpPr>
        <p:spPr bwMode="auto">
          <a:xfrm>
            <a:off x="6118899" y="3112861"/>
            <a:ext cx="8737600" cy="388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600"/>
              </a:spcBef>
              <a:buClr>
                <a:schemeClr val="tx2"/>
              </a:buClr>
              <a:buSzPct val="73000"/>
              <a:buFont typeface="Wingdings 2" panose="05020102010507070707" pitchFamily="18" charset="2"/>
              <a:buChar char=""/>
              <a:defRPr sz="2600">
                <a:solidFill>
                  <a:schemeClr val="tx1"/>
                </a:solidFill>
                <a:latin typeface="Trebuchet MS" panose="020B0603020202020204" pitchFamily="34" charset="0"/>
              </a:defRPr>
            </a:lvl1pPr>
            <a:lvl2pPr marL="742950" indent="-285750">
              <a:spcBef>
                <a:spcPts val="500"/>
              </a:spcBef>
              <a:buClr>
                <a:srgbClr val="F9B639"/>
              </a:buClr>
              <a:buSzPct val="80000"/>
              <a:buFont typeface="Wingdings 2" panose="05020102010507070707" pitchFamily="18" charset="2"/>
              <a:buChar char=""/>
              <a:defRPr sz="2300">
                <a:solidFill>
                  <a:srgbClr val="6C6C6C"/>
                </a:solidFill>
                <a:latin typeface="Trebuchet MS" panose="020B0603020202020204" pitchFamily="34" charset="0"/>
              </a:defRPr>
            </a:lvl2pPr>
            <a:lvl3pPr marL="1143000" indent="-228600">
              <a:spcBef>
                <a:spcPts val="400"/>
              </a:spcBef>
              <a:buClr>
                <a:srgbClr val="F9B639"/>
              </a:buClr>
              <a:buSzPct val="60000"/>
              <a:buFont typeface="Wingdings" panose="05000000000000000000" pitchFamily="2" charset="2"/>
              <a:buChar char=""/>
              <a:defRPr sz="2000">
                <a:solidFill>
                  <a:schemeClr val="tx1"/>
                </a:solidFill>
                <a:latin typeface="Trebuchet MS" panose="020B0603020202020204" pitchFamily="34" charset="0"/>
              </a:defRPr>
            </a:lvl3pPr>
            <a:lvl4pPr marL="1600200" indent="-228600">
              <a:spcBef>
                <a:spcPct val="20000"/>
              </a:spcBef>
              <a:buClr>
                <a:srgbClr val="F9B639"/>
              </a:buClr>
              <a:buSzPct val="80000"/>
              <a:buFont typeface="Wingdings 2" panose="05020102010507070707" pitchFamily="18" charset="2"/>
              <a:buChar char=""/>
              <a:defRPr sz="2000">
                <a:solidFill>
                  <a:srgbClr val="6C6C6C"/>
                </a:solidFill>
                <a:latin typeface="Trebuchet MS" panose="020B0603020202020204" pitchFamily="34" charset="0"/>
              </a:defRPr>
            </a:lvl4pPr>
            <a:lvl5pPr marL="2057400" indent="-228600">
              <a:spcBef>
                <a:spcPts val="400"/>
              </a:spcBef>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5pPr>
            <a:lvl6pPr marL="25146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6pPr>
            <a:lvl7pPr marL="29718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7pPr>
            <a:lvl8pPr marL="34290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8pPr>
            <a:lvl9pPr marL="38862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9pPr>
          </a:lstStyle>
          <a:p>
            <a:pPr>
              <a:spcBef>
                <a:spcPct val="0"/>
              </a:spcBef>
              <a:buClrTx/>
              <a:buSzTx/>
              <a:buNone/>
            </a:pPr>
            <a:endParaRPr lang="pl-PL" altLang="pl-PL" sz="2400" b="1" dirty="0">
              <a:solidFill>
                <a:schemeClr val="tx2"/>
              </a:solidFill>
              <a:latin typeface="Arial" panose="020B0604020202020204" pitchFamily="34" charset="0"/>
            </a:endParaRPr>
          </a:p>
        </p:txBody>
      </p:sp>
      <p:pic>
        <p:nvPicPr>
          <p:cNvPr id="1026" name="Picture 2" descr="Co to jest VPN i przed czym chroni? | PrywatnośćwSieci.p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4345" y="3501798"/>
            <a:ext cx="8780331" cy="3004397"/>
          </a:xfrm>
          <a:prstGeom prst="rect">
            <a:avLst/>
          </a:prstGeom>
          <a:noFill/>
          <a:extLst>
            <a:ext uri="{909E8E84-426E-40DD-AFC4-6F175D3DCCD1}">
              <a14:hiddenFill xmlns:a14="http://schemas.microsoft.com/office/drawing/2010/main">
                <a:solidFill>
                  <a:srgbClr val="FFFFFF"/>
                </a:solidFill>
              </a14:hiddenFill>
            </a:ext>
          </a:extLst>
        </p:spPr>
      </p:pic>
      <p:sp>
        <p:nvSpPr>
          <p:cNvPr id="6"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tr" b="1" dirty="0"/>
              <a:t>Sanal VPN tünelleri</a:t>
            </a:r>
            <a:endParaRPr lang="pl-PL" altLang="pl-PL" b="1" dirty="0">
              <a:solidFill>
                <a:schemeClr val="tx2"/>
              </a:solidFill>
              <a:latin typeface="Arial" panose="020B0604020202020204" pitchFamily="34" charset="0"/>
            </a:endParaRPr>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2" name="Prostokąt 1"/>
          <p:cNvSpPr/>
          <p:nvPr/>
        </p:nvSpPr>
        <p:spPr>
          <a:xfrm>
            <a:off x="911880" y="1932192"/>
            <a:ext cx="10060919" cy="1384995"/>
          </a:xfrm>
          <a:prstGeom prst="rect">
            <a:avLst/>
          </a:prstGeom>
        </p:spPr>
        <p:txBody>
          <a:bodyPr wrap="square">
            <a:spAutoFit/>
          </a:bodyPr>
          <a:lstStyle/>
          <a:p>
            <a:r>
              <a:rPr lang="tr" sz="2800" dirty="0"/>
              <a:t>Daha iyi kalite veya daha yüksek düzeyde güvenlik sağlamak için iletilen verileri isteğe bağlı olarak sıkıştırmak veya şifrelemek, böylece ağ içindeki gizliliği korumak mümkündür.</a:t>
            </a:r>
            <a:endParaRPr lang="pl-PL" sz="2800" dirty="0"/>
          </a:p>
        </p:txBody>
      </p:sp>
    </p:spTree>
    <p:extLst>
      <p:ext uri="{BB962C8B-B14F-4D97-AF65-F5344CB8AC3E}">
        <p14:creationId xmlns:p14="http://schemas.microsoft.com/office/powerpoint/2010/main" val="20196654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653868" y="2374335"/>
            <a:ext cx="10287759" cy="3539430"/>
          </a:xfrm>
          <a:prstGeom prst="rect">
            <a:avLst/>
          </a:prstGeom>
        </p:spPr>
        <p:txBody>
          <a:bodyPr wrap="square">
            <a:spAutoFit/>
          </a:bodyPr>
          <a:lstStyle/>
          <a:p>
            <a:pPr algn="just"/>
            <a:r>
              <a:rPr lang="tr" sz="2800" dirty="0"/>
              <a:t>VPN'ler iki ana kategoriye ayrılabilir:</a:t>
            </a:r>
            <a:endParaRPr lang="pl-PL" sz="2800" dirty="0"/>
          </a:p>
          <a:p>
            <a:pPr algn="just"/>
            <a:endParaRPr lang="pl-PL" sz="2800" dirty="0"/>
          </a:p>
          <a:p>
            <a:pPr marL="285750" indent="-285750" algn="just">
              <a:buFontTx/>
              <a:buChar char="-"/>
            </a:pPr>
            <a:r>
              <a:rPr lang="tr" sz="2800" dirty="0"/>
              <a:t>Kullanıcıların genellikle özel bir yazılım aracılığıyla uzak bir ağa bağlanmasına izin veren </a:t>
            </a:r>
            <a:endParaRPr lang="pl-PL" sz="2800" dirty="0"/>
          </a:p>
          <a:p>
            <a:pPr marL="285750" indent="-285750" algn="just">
              <a:buFontTx/>
              <a:buChar char="-"/>
            </a:pPr>
            <a:endParaRPr lang="pl-PL" sz="2800" dirty="0"/>
          </a:p>
          <a:p>
            <a:pPr marL="265113" indent="-265113" algn="just"/>
            <a:r>
              <a:rPr lang="tr" sz="2800" dirty="0"/>
              <a:t>- Şirketler, özellikle büyük şirketler tarafından kullanılan </a:t>
            </a:r>
            <a:r>
              <a:rPr lang="tr" sz="2800" b="1" dirty="0">
                <a:solidFill>
                  <a:srgbClr val="FF0000"/>
                </a:solidFill>
              </a:rPr>
              <a:t>siteden siteye VPN'ler . </a:t>
            </a:r>
            <a:r>
              <a:rPr lang="tr" sz="2800" dirty="0"/>
              <a:t>Seçilen konumlardaki kullanıcıların diğer kullanıcıların ağlarına güvenli bir şekilde erişmesine izin verirler.</a:t>
            </a:r>
            <a:endParaRPr lang="pl-PL" sz="2800" dirty="0"/>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tr" b="1" dirty="0"/>
              <a:t>Sanal VPN tünelleri</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147568419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PN - jak działa? - PC World - Testy i Ceny sprzętu PC, RTV, Foto, Porady  IT, Download, Aktualnośc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153" y="2050652"/>
            <a:ext cx="11563151" cy="365395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tr" b="1" dirty="0"/>
              <a:t>Sanal VPN tünelleri</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308752455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941117" y="1943713"/>
            <a:ext cx="10281065" cy="3108543"/>
          </a:xfrm>
          <a:prstGeom prst="rect">
            <a:avLst/>
          </a:prstGeom>
        </p:spPr>
        <p:txBody>
          <a:bodyPr wrap="square">
            <a:spAutoFit/>
          </a:bodyPr>
          <a:lstStyle/>
          <a:p>
            <a:pPr algn="just"/>
            <a:r>
              <a:rPr lang="tr" sz="2800" dirty="0"/>
              <a:t>Özel bir VPN geliştirme yazılımı örneği </a:t>
            </a:r>
            <a:r>
              <a:rPr lang="tr" sz="2800" b="1" i="1" dirty="0" err="1">
                <a:solidFill>
                  <a:srgbClr val="FF0000"/>
                </a:solidFill>
              </a:rPr>
              <a:t>FortiClient </a:t>
            </a:r>
            <a:r>
              <a:rPr lang="tr" sz="2800" b="1" i="1" dirty="0">
                <a:solidFill>
                  <a:srgbClr val="FF0000"/>
                </a:solidFill>
              </a:rPr>
              <a:t>VPN'dir </a:t>
            </a:r>
            <a:r>
              <a:rPr lang="tr" sz="2800" dirty="0"/>
              <a:t>. VPN Uygulaması , Android cihazınız ve FortiGate Güvenlik Duvarı arasında IPSec veya SSL VPN "Tünel Modu" bağlantılarını kullanarak güvenli bir Sanal Özel Ağ (VPN) bağlantısı oluşturmanıza olanak tanır </a:t>
            </a:r>
            <a:r>
              <a:rPr lang="tr" sz="2800" dirty="0" err="1"/>
              <a:t>. </a:t>
            </a:r>
            <a:r>
              <a:rPr lang="tr" sz="2800" dirty="0"/>
              <a:t>Bağlantınız tamamen şifrelenecek ve tüm trafik güvenli tünel üzerinden gönderilecektir.</a:t>
            </a:r>
            <a:endParaRPr lang="pl-PL" sz="2800" dirty="0"/>
          </a:p>
          <a:p>
            <a:pPr algn="just"/>
            <a:endParaRPr lang="pl-PL" sz="2800" dirty="0"/>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tr" b="1" dirty="0"/>
              <a:t>Sanal VPN tünelleri</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311781835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872836" y="1829413"/>
            <a:ext cx="9746673" cy="1815882"/>
          </a:xfrm>
          <a:prstGeom prst="rect">
            <a:avLst/>
          </a:prstGeom>
        </p:spPr>
        <p:txBody>
          <a:bodyPr wrap="square">
            <a:spAutoFit/>
          </a:bodyPr>
          <a:lstStyle/>
          <a:p>
            <a:pPr algn="just"/>
            <a:r>
              <a:rPr lang="tr" sz="2800" dirty="0"/>
              <a:t>Bu kullanımı kolay uygulama, </a:t>
            </a:r>
            <a:r>
              <a:rPr lang="tr" sz="2800" dirty="0" err="1"/>
              <a:t>FortiToken desteğiyle hem SSL hem de IPSec </a:t>
            </a:r>
            <a:r>
              <a:rPr lang="tr" sz="2800" dirty="0"/>
              <a:t>VPN'i destekler. Bu ücretsiz uygulamada bulunan VPN özellikleri sınırlıdır, bu nedenle gelişmiş işlevsellik ve teknik destek için </a:t>
            </a:r>
            <a:endParaRPr lang="pl-PL" sz="2800" dirty="0"/>
          </a:p>
        </p:txBody>
      </p:sp>
      <p:pic>
        <p:nvPicPr>
          <p:cNvPr id="2" name="Obraz 1">
            <a:extLst>
              <a:ext uri="{FF2B5EF4-FFF2-40B4-BE49-F238E27FC236}">
                <a16:creationId xmlns:a16="http://schemas.microsoft.com/office/drawing/2014/main" id="{93692B2C-10BB-46CE-945B-6C72E5691C75}"/>
              </a:ext>
            </a:extLst>
          </p:cNvPr>
          <p:cNvPicPr>
            <a:picLocks noChangeAspect="1"/>
          </p:cNvPicPr>
          <p:nvPr/>
        </p:nvPicPr>
        <p:blipFill>
          <a:blip r:embed="rId2"/>
          <a:stretch>
            <a:fillRect/>
          </a:stretch>
        </p:blipFill>
        <p:spPr>
          <a:xfrm>
            <a:off x="6561089" y="3376318"/>
            <a:ext cx="5155217" cy="3084343"/>
          </a:xfrm>
          <a:prstGeom prst="rect">
            <a:avLst/>
          </a:prstGeom>
        </p:spPr>
      </p:pic>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tr" b="1" dirty="0"/>
              <a:t>Sanal VPN tünelleri</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79808116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tr"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3" name="Prostokąt 2">
            <a:extLst>
              <a:ext uri="{FF2B5EF4-FFF2-40B4-BE49-F238E27FC236}">
                <a16:creationId xmlns:a16="http://schemas.microsoft.com/office/drawing/2014/main" id="{B3ECF5B0-DDE8-45F9-8BFA-05F51A0D3E7E}"/>
              </a:ext>
            </a:extLst>
          </p:cNvPr>
          <p:cNvSpPr/>
          <p:nvPr/>
        </p:nvSpPr>
        <p:spPr>
          <a:xfrm>
            <a:off x="252253" y="2001926"/>
            <a:ext cx="5919947" cy="2246769"/>
          </a:xfrm>
          <a:prstGeom prst="rect">
            <a:avLst/>
          </a:prstGeom>
        </p:spPr>
        <p:txBody>
          <a:bodyPr wrap="square">
            <a:spAutoFit/>
          </a:bodyPr>
          <a:lstStyle/>
          <a:p>
            <a:pPr algn="just"/>
            <a:r>
              <a:rPr lang="tr" sz="2800" dirty="0" err="1"/>
              <a:t>Sonrasında</a:t>
            </a:r>
            <a:r>
              <a:rPr lang="tr" sz="2800" dirty="0"/>
              <a:t> </a:t>
            </a:r>
            <a:r>
              <a:rPr lang="tr" sz="2800" dirty="0" err="1"/>
              <a:t>ayarları yapılandırarak </a:t>
            </a:r>
            <a:r>
              <a:rPr lang="tr" sz="2800" dirty="0"/>
              <a:t>, </a:t>
            </a:r>
            <a:r>
              <a:rPr lang="tr" sz="2800" dirty="0" err="1"/>
              <a:t>bir </a:t>
            </a:r>
            <a:r>
              <a:rPr lang="tr" sz="2800" dirty="0"/>
              <a:t>_ _ </a:t>
            </a:r>
            <a:r>
              <a:rPr lang="tr" sz="2800" dirty="0" err="1"/>
              <a:t>_ </a:t>
            </a:r>
            <a:r>
              <a:rPr lang="tr" sz="2800" dirty="0"/>
              <a:t>_ </a:t>
            </a:r>
            <a:r>
              <a:rPr lang="tr" sz="2800" dirty="0" err="1"/>
              <a:t>_</a:t>
            </a:r>
            <a:r>
              <a:rPr lang="tr" sz="2800" dirty="0"/>
              <a:t> </a:t>
            </a:r>
            <a:r>
              <a:rPr lang="tr" sz="2800" dirty="0" err="1"/>
              <a:t>harici </a:t>
            </a:r>
            <a:r>
              <a:rPr lang="tr" sz="2800" dirty="0"/>
              <a:t>ağ. Bağlantı </a:t>
            </a:r>
            <a:r>
              <a:rPr lang="tr" sz="2800" dirty="0" err="1"/>
              <a:t>kurmak </a:t>
            </a:r>
            <a:r>
              <a:rPr lang="tr" sz="2800" dirty="0"/>
              <a:t>için </a:t>
            </a:r>
            <a:r>
              <a:rPr lang="tr" sz="2800" dirty="0" err="1"/>
              <a:t>kullanıcıyı girin _ </a:t>
            </a:r>
            <a:r>
              <a:rPr lang="tr" sz="2800" dirty="0"/>
              <a:t>_ _ </a:t>
            </a:r>
            <a:r>
              <a:rPr lang="tr" sz="2800" dirty="0" err="1"/>
              <a:t>ad </a:t>
            </a:r>
            <a:r>
              <a:rPr lang="tr" sz="2800" dirty="0"/>
              <a:t>ve </a:t>
            </a:r>
            <a:r>
              <a:rPr lang="tr" sz="2800" dirty="0" err="1"/>
              <a:t>parola </a:t>
            </a:r>
            <a:r>
              <a:rPr lang="tr" sz="2800" dirty="0"/>
              <a:t>ve </a:t>
            </a:r>
            <a:r>
              <a:rPr lang="tr" sz="2800" dirty="0" err="1"/>
              <a:t>ardından</a:t>
            </a:r>
            <a:r>
              <a:rPr lang="tr" sz="2800" dirty="0"/>
              <a:t> Bağlan </a:t>
            </a:r>
            <a:r>
              <a:rPr lang="tr" sz="2800" dirty="0" err="1"/>
              <a:t>düğmesine basın </a:t>
            </a:r>
            <a:r>
              <a:rPr lang="tr" sz="2800" dirty="0"/>
              <a:t>.</a:t>
            </a:r>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tr" b="1" dirty="0"/>
              <a:t>Sanal VPN tünelleri</a:t>
            </a:r>
            <a:endParaRPr lang="pl-PL" altLang="pl-PL" b="1" dirty="0">
              <a:solidFill>
                <a:schemeClr val="tx2"/>
              </a:solidFill>
              <a:latin typeface="Arial" panose="020B0604020202020204" pitchFamily="34" charset="0"/>
            </a:endParaRPr>
          </a:p>
        </p:txBody>
      </p:sp>
      <p:pic>
        <p:nvPicPr>
          <p:cNvPr id="14" name="Obraz 13">
            <a:extLst>
              <a:ext uri="{FF2B5EF4-FFF2-40B4-BE49-F238E27FC236}">
                <a16:creationId xmlns:a16="http://schemas.microsoft.com/office/drawing/2014/main" id="{2082E4BD-6FC1-4455-99C1-2D0D6D05F840}"/>
              </a:ext>
            </a:extLst>
          </p:cNvPr>
          <p:cNvPicPr>
            <a:picLocks noChangeAspect="1"/>
          </p:cNvPicPr>
          <p:nvPr/>
        </p:nvPicPr>
        <p:blipFill>
          <a:blip r:embed="rId4"/>
          <a:stretch>
            <a:fillRect/>
          </a:stretch>
        </p:blipFill>
        <p:spPr>
          <a:xfrm>
            <a:off x="6468489" y="2001926"/>
            <a:ext cx="5457508" cy="3265202"/>
          </a:xfrm>
          <a:prstGeom prst="rect">
            <a:avLst/>
          </a:prstGeom>
        </p:spPr>
      </p:pic>
    </p:spTree>
    <p:extLst>
      <p:ext uri="{BB962C8B-B14F-4D97-AF65-F5344CB8AC3E}">
        <p14:creationId xmlns:p14="http://schemas.microsoft.com/office/powerpoint/2010/main" val="97611610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tr"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3" name="Prostokąt 2">
            <a:extLst>
              <a:ext uri="{FF2B5EF4-FFF2-40B4-BE49-F238E27FC236}">
                <a16:creationId xmlns:a16="http://schemas.microsoft.com/office/drawing/2014/main" id="{B3ECF5B0-DDE8-45F9-8BFA-05F51A0D3E7E}"/>
              </a:ext>
            </a:extLst>
          </p:cNvPr>
          <p:cNvSpPr/>
          <p:nvPr/>
        </p:nvSpPr>
        <p:spPr>
          <a:xfrm>
            <a:off x="252253" y="2001926"/>
            <a:ext cx="5919947" cy="1384995"/>
          </a:xfrm>
          <a:prstGeom prst="rect">
            <a:avLst/>
          </a:prstGeom>
        </p:spPr>
        <p:txBody>
          <a:bodyPr wrap="square">
            <a:spAutoFit/>
          </a:bodyPr>
          <a:lstStyle/>
          <a:p>
            <a:pPr algn="just"/>
            <a:r>
              <a:rPr lang="tr" sz="2800" dirty="0" err="1"/>
              <a:t>Sonrasında</a:t>
            </a:r>
            <a:r>
              <a:rPr lang="tr" sz="2800" dirty="0"/>
              <a:t> </a:t>
            </a:r>
            <a:r>
              <a:rPr lang="tr" sz="2800" dirty="0" err="1"/>
              <a:t>başarılı</a:t>
            </a:r>
            <a:r>
              <a:rPr lang="tr" sz="2800" dirty="0"/>
              <a:t> </a:t>
            </a:r>
            <a:r>
              <a:rPr lang="tr" sz="2800" dirty="0" err="1"/>
              <a:t>bağlantı </a:t>
            </a:r>
            <a:r>
              <a:rPr lang="tr" sz="2800" dirty="0"/>
              <a:t>, </a:t>
            </a:r>
            <a:r>
              <a:rPr lang="tr" sz="2800" dirty="0" err="1"/>
              <a:t>mesaj </a:t>
            </a:r>
            <a:r>
              <a:rPr lang="tr" sz="2800" dirty="0"/>
              <a:t>ve </a:t>
            </a:r>
            <a:r>
              <a:rPr lang="tr" sz="2800" dirty="0" err="1"/>
              <a:t>bağlantı </a:t>
            </a:r>
            <a:r>
              <a:rPr lang="tr" sz="2800" dirty="0"/>
              <a:t>durumu </a:t>
            </a:r>
            <a:r>
              <a:rPr lang="tr" sz="2800" dirty="0" err="1"/>
              <a:t>görüntülenecektir </a:t>
            </a:r>
            <a:r>
              <a:rPr lang="tr" sz="2800" dirty="0"/>
              <a:t>. </a:t>
            </a:r>
            <a:r>
              <a:rPr lang="tr" sz="2800" dirty="0" err="1"/>
              <a:t>_ </a:t>
            </a:r>
            <a:r>
              <a:rPr lang="tr" sz="2800" dirty="0"/>
              <a:t>_</a:t>
            </a:r>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tr" b="1" dirty="0"/>
              <a:t>Sanal VPN tünelleri</a:t>
            </a:r>
            <a:endParaRPr lang="pl-PL" altLang="pl-PL" b="1" dirty="0">
              <a:solidFill>
                <a:schemeClr val="tx2"/>
              </a:solidFill>
              <a:latin typeface="Arial" panose="020B0604020202020204" pitchFamily="34" charset="0"/>
            </a:endParaRPr>
          </a:p>
        </p:txBody>
      </p:sp>
      <p:pic>
        <p:nvPicPr>
          <p:cNvPr id="9" name="Obraz 8">
            <a:extLst>
              <a:ext uri="{FF2B5EF4-FFF2-40B4-BE49-F238E27FC236}">
                <a16:creationId xmlns:a16="http://schemas.microsoft.com/office/drawing/2014/main" id="{8B424A36-8749-46AF-8BA5-7E65876F228D}"/>
              </a:ext>
            </a:extLst>
          </p:cNvPr>
          <p:cNvPicPr>
            <a:picLocks noChangeAspect="1"/>
          </p:cNvPicPr>
          <p:nvPr/>
        </p:nvPicPr>
        <p:blipFill>
          <a:blip r:embed="rId4"/>
          <a:stretch>
            <a:fillRect/>
          </a:stretch>
        </p:blipFill>
        <p:spPr>
          <a:xfrm>
            <a:off x="6306311" y="2131481"/>
            <a:ext cx="5457508" cy="3265202"/>
          </a:xfrm>
          <a:prstGeom prst="rect">
            <a:avLst/>
          </a:prstGeom>
        </p:spPr>
      </p:pic>
    </p:spTree>
    <p:extLst>
      <p:ext uri="{BB962C8B-B14F-4D97-AF65-F5344CB8AC3E}">
        <p14:creationId xmlns:p14="http://schemas.microsoft.com/office/powerpoint/2010/main" val="329446509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ChangeArrowheads="1"/>
          </p:cNvSpPr>
          <p:nvPr/>
        </p:nvSpPr>
        <p:spPr bwMode="auto">
          <a:xfrm>
            <a:off x="539999" y="2364834"/>
            <a:ext cx="10957653" cy="3108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2070100"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285750" lvl="0" indent="-285750" eaLnBrk="0" hangingPunct="0">
              <a:buFontTx/>
              <a:buChar char="-"/>
            </a:pPr>
            <a:r>
              <a:rPr lang="tr" sz="2800" dirty="0" err="1">
                <a:latin typeface="+mn-lt"/>
              </a:rPr>
              <a:t>IPSec </a:t>
            </a:r>
            <a:r>
              <a:rPr lang="tr" sz="2800" dirty="0">
                <a:latin typeface="+mn-lt"/>
              </a:rPr>
              <a:t>ve SSLVPN “ </a:t>
            </a:r>
            <a:r>
              <a:rPr lang="tr" sz="2800" dirty="0" err="1">
                <a:latin typeface="+mn-lt"/>
              </a:rPr>
              <a:t>Tünel</a:t>
            </a:r>
            <a:r>
              <a:rPr lang="tr" sz="2800" dirty="0">
                <a:latin typeface="+mn-lt"/>
              </a:rPr>
              <a:t> </a:t>
            </a:r>
            <a:r>
              <a:rPr lang="tr" sz="2800" dirty="0" err="1">
                <a:latin typeface="+mn-lt"/>
              </a:rPr>
              <a:t>mod </a:t>
            </a:r>
            <a:r>
              <a:rPr lang="tr" sz="2800" dirty="0">
                <a:latin typeface="+mn-lt"/>
              </a:rPr>
              <a:t>”</a:t>
            </a:r>
          </a:p>
          <a:p>
            <a:pPr marL="285750" lvl="0" indent="-285750" eaLnBrk="0" hangingPunct="0">
              <a:buFontTx/>
              <a:buChar char="-"/>
            </a:pPr>
            <a:r>
              <a:rPr lang="tr" sz="2800" dirty="0" err="1">
                <a:latin typeface="+mn-lt"/>
              </a:rPr>
              <a:t>iki faktörlü</a:t>
            </a:r>
            <a:r>
              <a:rPr lang="tr" sz="2800" dirty="0">
                <a:latin typeface="+mn-lt"/>
              </a:rPr>
              <a:t> </a:t>
            </a:r>
            <a:r>
              <a:rPr lang="tr" sz="2800" dirty="0" err="1">
                <a:latin typeface="+mn-lt"/>
              </a:rPr>
              <a:t>kimlik doğrulama</a:t>
            </a:r>
            <a:r>
              <a:rPr lang="tr" sz="2800" dirty="0">
                <a:latin typeface="+mn-lt"/>
              </a:rPr>
              <a:t> </a:t>
            </a:r>
            <a:r>
              <a:rPr lang="tr" sz="2800" dirty="0" err="1">
                <a:latin typeface="+mn-lt"/>
              </a:rPr>
              <a:t>kullanarak</a:t>
            </a:r>
            <a:r>
              <a:rPr lang="tr" sz="2800" dirty="0">
                <a:latin typeface="+mn-lt"/>
              </a:rPr>
              <a:t> </a:t>
            </a:r>
            <a:r>
              <a:rPr lang="tr" sz="2800" dirty="0" err="1">
                <a:latin typeface="+mn-lt"/>
              </a:rPr>
              <a:t>FortiToken</a:t>
            </a:r>
            <a:endParaRPr lang="pl-PL" sz="2800" dirty="0">
              <a:latin typeface="+mn-lt"/>
            </a:endParaRPr>
          </a:p>
          <a:p>
            <a:pPr marL="285750" lvl="0" indent="-285750" eaLnBrk="0" hangingPunct="0">
              <a:buFontTx/>
              <a:buChar char="-"/>
            </a:pPr>
            <a:r>
              <a:rPr lang="tr" sz="2800" dirty="0">
                <a:latin typeface="+mn-lt"/>
              </a:rPr>
              <a:t>İstemci </a:t>
            </a:r>
            <a:r>
              <a:rPr lang="tr" sz="2800" dirty="0" err="1">
                <a:latin typeface="+mn-lt"/>
              </a:rPr>
              <a:t>Sertifikaları</a:t>
            </a:r>
            <a:endParaRPr lang="pl-PL" sz="2800" dirty="0">
              <a:latin typeface="+mn-lt"/>
            </a:endParaRPr>
          </a:p>
          <a:p>
            <a:pPr marL="285750" lvl="0" indent="-285750" eaLnBrk="0" hangingPunct="0">
              <a:buFontTx/>
              <a:buChar char="-"/>
            </a:pPr>
            <a:r>
              <a:rPr lang="tr" sz="2800" dirty="0">
                <a:latin typeface="+mn-lt"/>
              </a:rPr>
              <a:t>İngilizce, </a:t>
            </a:r>
            <a:r>
              <a:rPr lang="tr" sz="2800" dirty="0" err="1">
                <a:latin typeface="+mn-lt"/>
              </a:rPr>
              <a:t>Çince </a:t>
            </a:r>
            <a:r>
              <a:rPr lang="tr" sz="2800" dirty="0">
                <a:latin typeface="+mn-lt"/>
              </a:rPr>
              <a:t>, </a:t>
            </a:r>
            <a:r>
              <a:rPr lang="tr" sz="2800" dirty="0" err="1">
                <a:latin typeface="+mn-lt"/>
              </a:rPr>
              <a:t>Japonca </a:t>
            </a:r>
            <a:r>
              <a:rPr lang="tr" sz="2800" dirty="0">
                <a:latin typeface="+mn-lt"/>
              </a:rPr>
              <a:t>ve </a:t>
            </a:r>
            <a:r>
              <a:rPr lang="tr" sz="2800" dirty="0" err="1">
                <a:latin typeface="+mn-lt"/>
              </a:rPr>
              <a:t>Korece </a:t>
            </a:r>
            <a:r>
              <a:rPr lang="tr" sz="2800" dirty="0">
                <a:latin typeface="+mn-lt"/>
              </a:rPr>
              <a:t>Dil </a:t>
            </a:r>
            <a:r>
              <a:rPr lang="tr" sz="2800" dirty="0" err="1">
                <a:latin typeface="+mn-lt"/>
              </a:rPr>
              <a:t>Desteği </a:t>
            </a:r>
            <a:br>
              <a:rPr lang="pl-PL" sz="2800" dirty="0">
                <a:latin typeface="+mn-lt"/>
              </a:rPr>
            </a:br>
            <a:br>
              <a:rPr lang="pl-PL" sz="2800" dirty="0">
                <a:latin typeface="+mn-lt"/>
              </a:rPr>
            </a:br>
            <a:r>
              <a:rPr lang="tr" sz="2800" dirty="0" err="1">
                <a:latin typeface="+mn-lt"/>
              </a:rPr>
              <a:t>Dokümantasyon </a:t>
            </a:r>
            <a:r>
              <a:rPr lang="tr" sz="2800" dirty="0">
                <a:latin typeface="+mn-lt"/>
              </a:rPr>
              <a:t>Bağlantısı: </a:t>
            </a:r>
            <a:r>
              <a:rPr lang="tr" sz="2800" dirty="0">
                <a:latin typeface="+mn-lt"/>
                <a:hlinkClick r:id="rId2"/>
              </a:rPr>
              <a:t>http://docs.fortinet.com/forticlient/admin-guides</a:t>
            </a:r>
            <a:endParaRPr lang="pl-PL" sz="2800" dirty="0">
              <a:latin typeface="+mn-lt"/>
            </a:endParaRPr>
          </a:p>
          <a:p>
            <a:pPr marL="285750" lvl="0" indent="-285750" eaLnBrk="0" hangingPunct="0">
              <a:buFontTx/>
              <a:buChar char="-"/>
            </a:pPr>
            <a:endParaRPr kumimoji="0" lang="pl-PL" altLang="pl-PL" sz="2800" b="0" i="0" u="none" strike="noStrike" cap="none" normalizeH="0" baseline="0" dirty="0">
              <a:ln>
                <a:noFill/>
              </a:ln>
              <a:solidFill>
                <a:schemeClr val="tx1"/>
              </a:solidFill>
              <a:effectLst/>
              <a:latin typeface="+mn-lt"/>
            </a:endParaRPr>
          </a:p>
        </p:txBody>
      </p:sp>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tr"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pic>
        <p:nvPicPr>
          <p:cNvPr id="1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7"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8" name="Titel 1">
            <a:extLst>
              <a:ext uri="{FF2B5EF4-FFF2-40B4-BE49-F238E27FC236}">
                <a16:creationId xmlns:a16="http://schemas.microsoft.com/office/drawing/2014/main" id="{09C8D736-E157-1E9D-90AB-E016DEF007FC}"/>
              </a:ext>
            </a:extLst>
          </p:cNvPr>
          <p:cNvSpPr txBox="1">
            <a:spLocks/>
          </p:cNvSpPr>
          <p:nvPr/>
        </p:nvSpPr>
        <p:spPr>
          <a:xfrm>
            <a:off x="1976745" y="3980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tr" b="1" dirty="0"/>
              <a:t>Sanal VPN tünelleri</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73769356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tr"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tr"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067163" y="2092832"/>
            <a:ext cx="10333611" cy="4401205"/>
          </a:xfrm>
          <a:prstGeom prst="rect">
            <a:avLst/>
          </a:prstGeom>
        </p:spPr>
        <p:txBody>
          <a:bodyPr wrap="square">
            <a:spAutoFit/>
          </a:bodyPr>
          <a:lstStyle/>
          <a:p>
            <a:pPr algn="just"/>
            <a:r>
              <a:rPr lang="tr" sz="2800" dirty="0"/>
              <a:t>En yaygın kullanılan iletişim kanallarından biri de giderek artan bir şekilde hack saldırılarının hedefi haline gelen elektronik postadır (e-posta).</a:t>
            </a:r>
            <a:endParaRPr lang="pl-PL" sz="2800" dirty="0"/>
          </a:p>
          <a:p>
            <a:pPr algn="just"/>
            <a:endParaRPr lang="pl-PL" sz="2800" dirty="0"/>
          </a:p>
          <a:p>
            <a:pPr algn="just"/>
            <a:r>
              <a:rPr lang="tr" sz="2800" dirty="0"/>
              <a:t>Bu unsurun korunması, bir siber güvenlik çözüm paketinin önemli bir parçasıdır.</a:t>
            </a:r>
            <a:endParaRPr lang="pl-PL" sz="2800" dirty="0"/>
          </a:p>
          <a:p>
            <a:pPr algn="just"/>
            <a:endParaRPr lang="pl-PL" sz="2800" dirty="0"/>
          </a:p>
          <a:p>
            <a:pPr algn="just"/>
            <a:r>
              <a:rPr lang="tr" sz="2800" dirty="0"/>
              <a:t>E-postayı korumak ve ekleri şifrelemek çok önemli iki çevrimiçi güvenlik sorunudur. E-posta şifreleme, yalnızca gizli verilerin sızma riskini en aza indirmekle kalmaz, aynı zamanda yetkisiz müdahaleleri de önler.</a:t>
            </a:r>
            <a:endParaRPr lang="pl-PL" sz="2800" b="1" dirty="0"/>
          </a:p>
        </p:txBody>
      </p:sp>
      <p:sp>
        <p:nvSpPr>
          <p:cNvPr id="9"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tr" b="1" dirty="0"/>
              <a:t>E-posta şifreleme</a:t>
            </a:r>
            <a:endParaRPr lang="pl-PL" altLang="pl-PL" b="1" dirty="0">
              <a:latin typeface="+mn-lt"/>
            </a:endParaRPr>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24441936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tr"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tr"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179517" y="1992341"/>
            <a:ext cx="9481555" cy="3539430"/>
          </a:xfrm>
          <a:prstGeom prst="rect">
            <a:avLst/>
          </a:prstGeom>
        </p:spPr>
        <p:txBody>
          <a:bodyPr wrap="square">
            <a:spAutoFit/>
          </a:bodyPr>
          <a:lstStyle/>
          <a:p>
            <a:pPr algn="just"/>
            <a:r>
              <a:rPr lang="tr" sz="2800" dirty="0"/>
              <a:t>E-posta ve ekleri varsayılan olarak SSL ve TLS protokolleri ile korunmaz ve tüm mesajlar düz metin olarak gönderilir.</a:t>
            </a:r>
            <a:endParaRPr lang="pl-PL" sz="2800" dirty="0"/>
          </a:p>
          <a:p>
            <a:pPr algn="just"/>
            <a:endParaRPr lang="pl-PL" sz="2800" dirty="0"/>
          </a:p>
          <a:p>
            <a:pPr algn="just"/>
            <a:r>
              <a:rPr lang="tr" sz="2800" b="1" dirty="0">
                <a:solidFill>
                  <a:srgbClr val="FF0000"/>
                </a:solidFill>
              </a:rPr>
              <a:t>Şifreleme algoritmaları </a:t>
            </a:r>
            <a:r>
              <a:rPr lang="tr" sz="2800" dirty="0"/>
              <a:t>, kriptografi gibi, iki kategoriye ayrılır:</a:t>
            </a:r>
            <a:endParaRPr lang="pl-PL" sz="2800" dirty="0"/>
          </a:p>
          <a:p>
            <a:pPr algn="just"/>
            <a:endParaRPr lang="pl-PL" sz="2800" dirty="0"/>
          </a:p>
          <a:p>
            <a:pPr marL="742950" lvl="1" indent="-285750" algn="just">
              <a:buFont typeface="Arial" panose="020B0604020202020204" pitchFamily="34" charset="0"/>
              <a:buChar char="•"/>
            </a:pPr>
            <a:r>
              <a:rPr lang="tr" sz="2800" b="1" dirty="0"/>
              <a:t>simetrik şifreleme algoritmaları;</a:t>
            </a:r>
            <a:endParaRPr lang="pl-PL" sz="2800" b="1" dirty="0"/>
          </a:p>
          <a:p>
            <a:pPr marL="742950" lvl="1" indent="-285750" algn="just">
              <a:buFont typeface="Arial" panose="020B0604020202020204" pitchFamily="34" charset="0"/>
              <a:buChar char="•"/>
            </a:pPr>
            <a:r>
              <a:rPr lang="tr" sz="2800" b="1" dirty="0"/>
              <a:t>asimetrik şifreleme algoritmaları .</a:t>
            </a:r>
          </a:p>
        </p:txBody>
      </p:sp>
      <p:sp>
        <p:nvSpPr>
          <p:cNvPr id="9"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tr" b="1" dirty="0"/>
              <a:t>E-posta şifreleme</a:t>
            </a:r>
            <a:endParaRPr lang="pl-PL" altLang="pl-PL" b="1" dirty="0">
              <a:latin typeface="+mn-lt"/>
            </a:endParaRPr>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93731213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tr"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tr"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976460" y="2246991"/>
            <a:ext cx="10006731" cy="3539430"/>
          </a:xfrm>
          <a:prstGeom prst="rect">
            <a:avLst/>
          </a:prstGeom>
        </p:spPr>
        <p:txBody>
          <a:bodyPr wrap="square">
            <a:spAutoFit/>
          </a:bodyPr>
          <a:lstStyle/>
          <a:p>
            <a:pPr algn="just"/>
            <a:r>
              <a:rPr lang="tr" sz="2800" dirty="0"/>
              <a:t>İki şifreleme yöntemi arasındaki temel fark, kullanılan anahtar sayısıdır.</a:t>
            </a:r>
            <a:endParaRPr lang="pl-PL" sz="2800" dirty="0"/>
          </a:p>
          <a:p>
            <a:pPr algn="just"/>
            <a:endParaRPr lang="pl-PL" sz="2800" dirty="0"/>
          </a:p>
          <a:p>
            <a:pPr algn="just"/>
            <a:r>
              <a:rPr lang="tr" sz="2800" b="1" dirty="0"/>
              <a:t>Simetrik şifreleme </a:t>
            </a:r>
            <a:r>
              <a:rPr lang="tr" sz="2800" dirty="0"/>
              <a:t>tek bir anahtar kullanırken, asimetrik şifreleme iki farklı ancak ilişkili anahtar kullanır. Anahtarlardan biri özel anahtar, diğeri ise genel anahtardır. Simetrik şifreleme algoritmaları, hem şifreleme hem de şifre çözme işlevlerini gerçekleştirmek için aynı anahtarı kullanır.</a:t>
            </a:r>
            <a:endParaRPr lang="pl-PL" sz="2800" dirty="0"/>
          </a:p>
        </p:txBody>
      </p:sp>
      <p:pic>
        <p:nvPicPr>
          <p:cNvPr id="11"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2"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3"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tr" b="1" dirty="0"/>
              <a:t>E-posta şifreleme</a:t>
            </a:r>
            <a:endParaRPr lang="pl-PL" altLang="pl-PL" b="1" dirty="0">
              <a:latin typeface="+mn-lt"/>
            </a:endParaRPr>
          </a:p>
        </p:txBody>
      </p:sp>
    </p:spTree>
    <p:extLst>
      <p:ext uri="{BB962C8B-B14F-4D97-AF65-F5344CB8AC3E}">
        <p14:creationId xmlns:p14="http://schemas.microsoft.com/office/powerpoint/2010/main" val="105981349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tr"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tr"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pic>
        <p:nvPicPr>
          <p:cNvPr id="6146" name="Picture 2" descr="Symmetric vs. Asymmetric Encryption - What are differenc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9735" y="1948249"/>
            <a:ext cx="10720233" cy="439381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2"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3"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tr" b="1" dirty="0"/>
              <a:t>E-posta şifreleme</a:t>
            </a:r>
            <a:endParaRPr lang="pl-PL" altLang="pl-PL" b="1" dirty="0">
              <a:latin typeface="+mn-lt"/>
            </a:endParaRPr>
          </a:p>
        </p:txBody>
      </p:sp>
    </p:spTree>
    <p:extLst>
      <p:ext uri="{BB962C8B-B14F-4D97-AF65-F5344CB8AC3E}">
        <p14:creationId xmlns:p14="http://schemas.microsoft.com/office/powerpoint/2010/main" val="292106981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tr"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tr"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982278" y="2529093"/>
            <a:ext cx="9793096" cy="2677656"/>
          </a:xfrm>
          <a:prstGeom prst="rect">
            <a:avLst/>
          </a:prstGeom>
        </p:spPr>
        <p:txBody>
          <a:bodyPr wrap="square">
            <a:spAutoFit/>
          </a:bodyPr>
          <a:lstStyle/>
          <a:p>
            <a:pPr algn="just"/>
            <a:r>
              <a:rPr lang="tr" sz="2800" b="1" dirty="0"/>
              <a:t>Asimetrik şifreleme </a:t>
            </a:r>
            <a:r>
              <a:rPr lang="tr" sz="2800" dirty="0"/>
              <a:t>algoritması, verileri şifrelemek için bir anahtar ve şifresini çözmek için başka bir anahtar kullanır.</a:t>
            </a:r>
            <a:endParaRPr lang="pl-PL" sz="2800" dirty="0"/>
          </a:p>
          <a:p>
            <a:pPr algn="just"/>
            <a:endParaRPr lang="pl-PL" sz="2800" dirty="0"/>
          </a:p>
          <a:p>
            <a:pPr algn="just"/>
            <a:r>
              <a:rPr lang="tr" sz="2800" dirty="0"/>
              <a:t>Bu, birine şifreli bir mesaj göndermek istersek, alıcının genel anahtarıyla şifrelediğimiz ve alıcının şifresini çözmek için kendi özel anahtarını kullandığı anlamına gelir.</a:t>
            </a:r>
            <a:endParaRPr lang="pl-PL" sz="2800" dirty="0"/>
          </a:p>
        </p:txBody>
      </p:sp>
      <p:pic>
        <p:nvPicPr>
          <p:cNvPr id="11"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2"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3"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tr" b="1" dirty="0"/>
              <a:t>E-posta şifreleme</a:t>
            </a:r>
            <a:endParaRPr lang="pl-PL" altLang="pl-PL" b="1" dirty="0">
              <a:latin typeface="+mn-lt"/>
            </a:endParaRPr>
          </a:p>
        </p:txBody>
      </p:sp>
    </p:spTree>
    <p:extLst>
      <p:ext uri="{BB962C8B-B14F-4D97-AF65-F5344CB8AC3E}">
        <p14:creationId xmlns:p14="http://schemas.microsoft.com/office/powerpoint/2010/main" val="141914431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tr"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tr"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pic>
        <p:nvPicPr>
          <p:cNvPr id="8194" name="Picture 2" descr="Asymmetric encryption using PHP - Stack Overflo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4669" y="1809750"/>
            <a:ext cx="10735299" cy="439999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2"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3"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tr" b="1" dirty="0"/>
              <a:t>E-posta şifreleme</a:t>
            </a:r>
            <a:endParaRPr lang="pl-PL" altLang="pl-PL" b="1" dirty="0">
              <a:latin typeface="+mn-lt"/>
            </a:endParaRPr>
          </a:p>
        </p:txBody>
      </p:sp>
    </p:spTree>
    <p:extLst>
      <p:ext uri="{BB962C8B-B14F-4D97-AF65-F5344CB8AC3E}">
        <p14:creationId xmlns:p14="http://schemas.microsoft.com/office/powerpoint/2010/main" val="181051126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tr"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tr"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320625" y="2131373"/>
            <a:ext cx="10631394" cy="3539430"/>
          </a:xfrm>
          <a:prstGeom prst="rect">
            <a:avLst/>
          </a:prstGeom>
        </p:spPr>
        <p:txBody>
          <a:bodyPr wrap="square">
            <a:spAutoFit/>
          </a:bodyPr>
          <a:lstStyle/>
          <a:p>
            <a:pPr marL="457200" indent="-457200" algn="just">
              <a:buFont typeface="Arial" panose="020B0604020202020204" pitchFamily="34" charset="0"/>
              <a:buChar char="•"/>
            </a:pPr>
            <a:r>
              <a:rPr lang="tr" sz="2800" dirty="0"/>
              <a:t>Şifrelemeyi bölmek için başka bir kriter de anahtar uzunluğudur.</a:t>
            </a:r>
            <a:endParaRPr lang="pl-PL" sz="2800" dirty="0"/>
          </a:p>
          <a:p>
            <a:pPr marL="457200" indent="-457200" algn="just">
              <a:buFont typeface="Arial" panose="020B0604020202020204" pitchFamily="34" charset="0"/>
              <a:buChar char="•"/>
            </a:pPr>
            <a:endParaRPr lang="pl-PL" sz="2800" dirty="0"/>
          </a:p>
          <a:p>
            <a:pPr marL="457200" indent="-457200" algn="just">
              <a:buFont typeface="Arial" panose="020B0604020202020204" pitchFamily="34" charset="0"/>
              <a:buChar char="•"/>
            </a:pPr>
            <a:r>
              <a:rPr lang="tr" sz="2800" dirty="0"/>
              <a:t>Anahtarın uzunluğu, kriptografik algoritmaların her birinin sağladığı güvenlik seviyesiyle doğrudan ilişkilidir.</a:t>
            </a:r>
            <a:endParaRPr lang="pl-PL" sz="2800" dirty="0"/>
          </a:p>
          <a:p>
            <a:pPr marL="457200" indent="-457200" algn="just">
              <a:buFont typeface="Arial" panose="020B0604020202020204" pitchFamily="34" charset="0"/>
              <a:buChar char="•"/>
            </a:pPr>
            <a:endParaRPr lang="pl-PL" sz="2800" dirty="0"/>
          </a:p>
          <a:p>
            <a:pPr marL="457200" indent="-457200" algn="just">
              <a:buFont typeface="Arial" panose="020B0604020202020204" pitchFamily="34" charset="0"/>
              <a:buChar char="•"/>
            </a:pPr>
            <a:r>
              <a:rPr lang="tr" sz="2800" dirty="0"/>
              <a:t>Anahtar ne kadar uzun olursa, veriler o kadar güvenli olur. Simetrik algoritmalarda, anahtarlar rastgele seçilir ve uzunlukları, gereken güvenlik düzeyine bağlı olarak tipik olarak 128 veya 256 bittir.</a:t>
            </a:r>
            <a:endParaRPr lang="pl-PL" sz="2800" dirty="0"/>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tr" b="1" dirty="0"/>
              <a:t>E-posta şifreleme</a:t>
            </a:r>
            <a:endParaRPr lang="pl-PL" altLang="pl-PL" b="1" dirty="0">
              <a:latin typeface="+mn-lt"/>
            </a:endParaRPr>
          </a:p>
        </p:txBody>
      </p:sp>
    </p:spTree>
    <p:extLst>
      <p:ext uri="{BB962C8B-B14F-4D97-AF65-F5344CB8AC3E}">
        <p14:creationId xmlns:p14="http://schemas.microsoft.com/office/powerpoint/2010/main" val="124843712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tr"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tr"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067163" y="2131373"/>
            <a:ext cx="10390698" cy="3108543"/>
          </a:xfrm>
          <a:prstGeom prst="rect">
            <a:avLst/>
          </a:prstGeom>
        </p:spPr>
        <p:txBody>
          <a:bodyPr wrap="square">
            <a:spAutoFit/>
          </a:bodyPr>
          <a:lstStyle/>
          <a:p>
            <a:pPr marL="457200" indent="-457200" algn="just">
              <a:buFont typeface="Arial" panose="020B0604020202020204" pitchFamily="34" charset="0"/>
              <a:buChar char="•"/>
            </a:pPr>
            <a:r>
              <a:rPr lang="tr" sz="2800" dirty="0"/>
              <a:t>Çözümlerden biri </a:t>
            </a:r>
            <a:r>
              <a:rPr lang="tr" sz="2800" dirty="0" err="1"/>
              <a:t>OpenPGP </a:t>
            </a:r>
            <a:r>
              <a:rPr lang="tr" sz="2800" dirty="0"/>
              <a:t>standardıdır. Kriptografik e-posta uzantılarını tanımlar - şifreleme ve dijital imzalar.</a:t>
            </a:r>
            <a:endParaRPr lang="pl-PL" sz="2800" dirty="0"/>
          </a:p>
          <a:p>
            <a:pPr marL="457200" indent="-457200" algn="just">
              <a:buFont typeface="Arial" panose="020B0604020202020204" pitchFamily="34" charset="0"/>
              <a:buChar char="•"/>
            </a:pPr>
            <a:endParaRPr lang="pl-PL" sz="2800" dirty="0"/>
          </a:p>
          <a:p>
            <a:pPr marL="457200" indent="-457200" algn="just">
              <a:buFont typeface="Arial" panose="020B0604020202020204" pitchFamily="34" charset="0"/>
              <a:buChar char="•"/>
            </a:pPr>
            <a:r>
              <a:rPr lang="tr" sz="2800" dirty="0"/>
              <a:t>Standart, mevcut PGP programına dayanıyordu. Şu anda, birçok farklı uygulama var.</a:t>
            </a:r>
            <a:endParaRPr lang="pl-PL" sz="2800" dirty="0"/>
          </a:p>
          <a:p>
            <a:pPr marL="457200" indent="-457200" algn="just">
              <a:buFont typeface="Arial" panose="020B0604020202020204" pitchFamily="34" charset="0"/>
              <a:buChar char="•"/>
            </a:pPr>
            <a:endParaRPr lang="pl-PL" sz="2800" dirty="0"/>
          </a:p>
          <a:p>
            <a:pPr marL="457200" indent="-457200" algn="just">
              <a:buFont typeface="Arial" panose="020B0604020202020204" pitchFamily="34" charset="0"/>
              <a:buChar char="•"/>
            </a:pPr>
            <a:r>
              <a:rPr lang="tr" sz="2800" dirty="0"/>
              <a:t>Standart, RFC 4880'de tanımlanmıştır.</a:t>
            </a:r>
            <a:endParaRPr lang="pl-PL" sz="2800" dirty="0"/>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tr" b="1" dirty="0"/>
              <a:t>E-posta şifreleme</a:t>
            </a:r>
            <a:endParaRPr lang="pl-PL" altLang="pl-PL" b="1" dirty="0">
              <a:latin typeface="+mn-lt"/>
            </a:endParaRPr>
          </a:p>
        </p:txBody>
      </p:sp>
    </p:spTree>
    <p:extLst>
      <p:ext uri="{BB962C8B-B14F-4D97-AF65-F5344CB8AC3E}">
        <p14:creationId xmlns:p14="http://schemas.microsoft.com/office/powerpoint/2010/main" val="331471945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tr"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tr"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594326" y="1814900"/>
            <a:ext cx="9416720" cy="3539430"/>
          </a:xfrm>
          <a:prstGeom prst="rect">
            <a:avLst/>
          </a:prstGeom>
        </p:spPr>
        <p:txBody>
          <a:bodyPr wrap="square">
            <a:spAutoFit/>
          </a:bodyPr>
          <a:lstStyle/>
          <a:p>
            <a:pPr algn="just"/>
            <a:r>
              <a:rPr lang="tr" sz="2800" dirty="0" err="1"/>
              <a:t>Enigmail </a:t>
            </a:r>
            <a:r>
              <a:rPr lang="tr" sz="2800" dirty="0"/>
              <a:t>, tüm anahtarları ve güvenilir ayarları depolamak ve yönetmek için </a:t>
            </a:r>
            <a:r>
              <a:rPr lang="tr" sz="2800" dirty="0" err="1"/>
              <a:t>GnuPG'yi </a:t>
            </a:r>
            <a:r>
              <a:rPr lang="tr" sz="2800" dirty="0"/>
              <a:t>kullandı . Taşıyabilirsiniz ve </a:t>
            </a:r>
            <a:r>
              <a:rPr lang="tr" sz="2800" dirty="0" err="1"/>
              <a:t>Enigmail eski anahtarları GnuPG'den </a:t>
            </a:r>
            <a:r>
              <a:rPr lang="tr" sz="2800" dirty="0"/>
              <a:t>okuyacak ve içe aktaracaktır. Thunderbird 78, </a:t>
            </a:r>
            <a:r>
              <a:rPr lang="tr" sz="2800" dirty="0" err="1"/>
              <a:t>Enigmail'den </a:t>
            </a:r>
            <a:r>
              <a:rPr lang="tr" sz="2800" dirty="0"/>
              <a:t>farklı ayarlar kullanır .</a:t>
            </a:r>
            <a:endParaRPr lang="pl-PL" sz="2800" dirty="0"/>
          </a:p>
          <a:p>
            <a:pPr algn="just"/>
            <a:endParaRPr lang="pl-PL" sz="2800" dirty="0"/>
          </a:p>
          <a:p>
            <a:pPr algn="just"/>
            <a:r>
              <a:rPr lang="tr" sz="2800" dirty="0" err="1"/>
              <a:t>Enigmail </a:t>
            </a:r>
            <a:r>
              <a:rPr lang="tr" sz="2800" dirty="0"/>
              <a:t>ile bir e-posta hesabı için </a:t>
            </a:r>
            <a:r>
              <a:rPr lang="tr" sz="2800" dirty="0" err="1"/>
              <a:t>OpenPGP'yi </a:t>
            </a:r>
            <a:r>
              <a:rPr lang="tr" sz="2800" dirty="0"/>
              <a:t>etkinleştirmek mümkündü , ancak hangi anahtarın kullanılacağını otomatik olarak seçmesine izin verdi. Thunderbird 78 bu ayarları birleştirir.</a:t>
            </a:r>
            <a:endParaRPr lang="pl-PL" sz="2800" dirty="0"/>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tr" b="1" dirty="0"/>
              <a:t>E-posta şifreleme</a:t>
            </a:r>
            <a:endParaRPr lang="pl-PL" altLang="pl-PL" b="1" dirty="0">
              <a:latin typeface="+mn-lt"/>
            </a:endParaRPr>
          </a:p>
        </p:txBody>
      </p:sp>
    </p:spTree>
    <p:extLst>
      <p:ext uri="{BB962C8B-B14F-4D97-AF65-F5344CB8AC3E}">
        <p14:creationId xmlns:p14="http://schemas.microsoft.com/office/powerpoint/2010/main" val="100762752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tr"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tr"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179821" y="1948250"/>
            <a:ext cx="9832356" cy="3539430"/>
          </a:xfrm>
          <a:prstGeom prst="rect">
            <a:avLst/>
          </a:prstGeom>
        </p:spPr>
        <p:txBody>
          <a:bodyPr wrap="square">
            <a:spAutoFit/>
          </a:bodyPr>
          <a:lstStyle/>
          <a:p>
            <a:pPr algn="just"/>
            <a:r>
              <a:rPr lang="tr" sz="2800" dirty="0"/>
              <a:t>Şifreleme için GPG4win yazılımı kullanılacaktır. Bir dizi gelişmiş veri şifreleme aracıdır. Yalnızca e-postaya değil, dosya ve klasörlere de yetkisiz erişime karşı koruma sağlar.</a:t>
            </a:r>
            <a:endParaRPr lang="pl-PL" sz="2800" dirty="0"/>
          </a:p>
          <a:p>
            <a:pPr algn="just"/>
            <a:endParaRPr lang="pl-PL" sz="2800" dirty="0"/>
          </a:p>
          <a:p>
            <a:pPr algn="just"/>
            <a:r>
              <a:rPr lang="tr" sz="2800" dirty="0"/>
              <a:t>Gpg4win ile çalışmak asimetrik şifrelemeye, yani iki anahtara dayalıdır - özel ve genel. İlki, verileri şifrelemek için kullanılır, ikincisi, ona erişebilen mesajın alıcılarına ulaşmalıdır. Özel anahtarı güvenli bir yerde saklayın.</a:t>
            </a:r>
            <a:endParaRPr lang="pl-PL" sz="2800" dirty="0"/>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tr" b="1" dirty="0"/>
              <a:t>E-posta şifreleme</a:t>
            </a:r>
            <a:endParaRPr lang="pl-PL" altLang="pl-PL" b="1" dirty="0">
              <a:latin typeface="+mn-lt"/>
            </a:endParaRPr>
          </a:p>
        </p:txBody>
      </p:sp>
    </p:spTree>
    <p:extLst>
      <p:ext uri="{BB962C8B-B14F-4D97-AF65-F5344CB8AC3E}">
        <p14:creationId xmlns:p14="http://schemas.microsoft.com/office/powerpoint/2010/main" val="39784643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tr"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tr"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376312" y="1717739"/>
            <a:ext cx="9848344" cy="2246769"/>
          </a:xfrm>
          <a:prstGeom prst="rect">
            <a:avLst/>
          </a:prstGeom>
        </p:spPr>
        <p:txBody>
          <a:bodyPr wrap="square">
            <a:spAutoFit/>
          </a:bodyPr>
          <a:lstStyle/>
          <a:p>
            <a:pPr algn="just"/>
            <a:r>
              <a:rPr lang="tr" sz="2800" dirty="0" err="1"/>
              <a:t>GnuPG </a:t>
            </a:r>
            <a:r>
              <a:rPr lang="tr" sz="2800" dirty="0"/>
              <a:t>şifreleme aracı, </a:t>
            </a:r>
            <a:r>
              <a:rPr lang="tr" sz="2800" dirty="0" err="1"/>
              <a:t>Kleopatra sertifika yöneticisi alternatif GPA sertifika yöneticisi, Claws Mail e-posta istemcisi </a:t>
            </a:r>
            <a:r>
              <a:rPr lang="tr" sz="2800" dirty="0"/>
              <a:t>gibi öğelerin yanı sıra Microsoft Outlook (2003, 2007, 2010 ve 2013 sürümlerinde) ve Windows Gezgini ile entegrasyona izin veren iki eklenti içerir.</a:t>
            </a:r>
            <a:endParaRPr lang="pl-PL" sz="2800" dirty="0"/>
          </a:p>
        </p:txBody>
      </p:sp>
      <p:pic>
        <p:nvPicPr>
          <p:cNvPr id="3" name="Obraz 2">
            <a:extLst>
              <a:ext uri="{FF2B5EF4-FFF2-40B4-BE49-F238E27FC236}">
                <a16:creationId xmlns:a16="http://schemas.microsoft.com/office/drawing/2014/main" id="{4AC3E581-D2E1-4EBB-87A8-3F90062907EB}"/>
              </a:ext>
            </a:extLst>
          </p:cNvPr>
          <p:cNvPicPr>
            <a:picLocks noChangeAspect="1"/>
          </p:cNvPicPr>
          <p:nvPr/>
        </p:nvPicPr>
        <p:blipFill>
          <a:blip r:embed="rId2"/>
          <a:stretch>
            <a:fillRect/>
          </a:stretch>
        </p:blipFill>
        <p:spPr>
          <a:xfrm>
            <a:off x="887759" y="3824307"/>
            <a:ext cx="10416480" cy="3033693"/>
          </a:xfrm>
          <a:prstGeom prst="rect">
            <a:avLst/>
          </a:prstGeom>
        </p:spPr>
      </p:pic>
      <p:pic>
        <p:nvPicPr>
          <p:cNvPr id="11"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2"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3"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tr" b="1" dirty="0"/>
              <a:t>E-posta şifreleme</a:t>
            </a:r>
            <a:endParaRPr lang="pl-PL" altLang="pl-PL" b="1" dirty="0">
              <a:latin typeface="+mn-lt"/>
            </a:endParaRPr>
          </a:p>
        </p:txBody>
      </p:sp>
    </p:spTree>
    <p:extLst>
      <p:ext uri="{BB962C8B-B14F-4D97-AF65-F5344CB8AC3E}">
        <p14:creationId xmlns:p14="http://schemas.microsoft.com/office/powerpoint/2010/main" val="186332838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tr"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tr"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848006" y="1809750"/>
            <a:ext cx="9948150" cy="2677656"/>
          </a:xfrm>
          <a:prstGeom prst="rect">
            <a:avLst/>
          </a:prstGeom>
        </p:spPr>
        <p:txBody>
          <a:bodyPr wrap="square">
            <a:spAutoFit/>
          </a:bodyPr>
          <a:lstStyle/>
          <a:p>
            <a:pPr algn="just"/>
            <a:r>
              <a:rPr lang="tr" sz="2800" dirty="0"/>
              <a:t>Hesaplar Cleopatra'da yapılandırıldıktan sonra, harici bir program kullanmadan doğrudan Thunderbird'ü kullanarak şifreli mesajlar gönderip alabilirsiniz.</a:t>
            </a:r>
            <a:endParaRPr lang="pl-PL" sz="2800" dirty="0"/>
          </a:p>
          <a:p>
            <a:pPr algn="just"/>
            <a:endParaRPr lang="pl-PL" sz="2800" dirty="0"/>
          </a:p>
          <a:p>
            <a:pPr algn="just"/>
            <a:r>
              <a:rPr lang="tr" sz="2800" dirty="0"/>
              <a:t>İlk mesajınızı yeni bir alıcıya gönderirken genel anahtarınızı göndermeyi unutmayın .</a:t>
            </a:r>
          </a:p>
        </p:txBody>
      </p:sp>
      <p:pic>
        <p:nvPicPr>
          <p:cNvPr id="12"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3"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4"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tr" b="1" dirty="0"/>
              <a:t>E-posta şifreleme</a:t>
            </a:r>
            <a:endParaRPr lang="pl-PL" altLang="pl-PL" b="1" dirty="0">
              <a:latin typeface="+mn-lt"/>
            </a:endParaRPr>
          </a:p>
        </p:txBody>
      </p:sp>
    </p:spTree>
    <p:extLst>
      <p:ext uri="{BB962C8B-B14F-4D97-AF65-F5344CB8AC3E}">
        <p14:creationId xmlns:p14="http://schemas.microsoft.com/office/powerpoint/2010/main" val="332615273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tr"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tr"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334433" y="1638300"/>
            <a:ext cx="11343995" cy="523220"/>
          </a:xfrm>
          <a:prstGeom prst="rect">
            <a:avLst/>
          </a:prstGeom>
        </p:spPr>
        <p:txBody>
          <a:bodyPr wrap="square">
            <a:spAutoFit/>
          </a:bodyPr>
          <a:lstStyle/>
          <a:p>
            <a:pPr algn="just"/>
            <a:r>
              <a:rPr lang="tr" sz="2800" dirty="0"/>
              <a:t>Şifreli bir mesajın bir örneği Şekil 1'de gösterilmektedir .</a:t>
            </a:r>
          </a:p>
        </p:txBody>
      </p:sp>
      <p:pic>
        <p:nvPicPr>
          <p:cNvPr id="10" name="Obraz 9"/>
          <p:cNvPicPr/>
          <p:nvPr/>
        </p:nvPicPr>
        <p:blipFill>
          <a:blip r:embed="rId2" cstate="print">
            <a:extLst>
              <a:ext uri="{28A0092B-C50C-407E-A947-70E740481C1C}">
                <a14:useLocalDpi xmlns:a14="http://schemas.microsoft.com/office/drawing/2010/main" val="0"/>
              </a:ext>
            </a:extLst>
          </a:blip>
          <a:stretch>
            <a:fillRect/>
          </a:stretch>
        </p:blipFill>
        <p:spPr bwMode="auto">
          <a:xfrm>
            <a:off x="4936868" y="2382336"/>
            <a:ext cx="6920698" cy="4308769"/>
          </a:xfrm>
          <a:prstGeom prst="rect">
            <a:avLst/>
          </a:prstGeom>
          <a:noFill/>
          <a:ln>
            <a:noFill/>
          </a:ln>
        </p:spPr>
      </p:pic>
      <p:pic>
        <p:nvPicPr>
          <p:cNvPr id="12"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3"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4"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tr" b="1" dirty="0"/>
              <a:t>E-posta şifreleme</a:t>
            </a:r>
            <a:endParaRPr lang="pl-PL" altLang="pl-PL" b="1" dirty="0">
              <a:latin typeface="+mn-lt"/>
            </a:endParaRPr>
          </a:p>
        </p:txBody>
      </p:sp>
    </p:spTree>
    <p:extLst>
      <p:ext uri="{BB962C8B-B14F-4D97-AF65-F5344CB8AC3E}">
        <p14:creationId xmlns:p14="http://schemas.microsoft.com/office/powerpoint/2010/main" val="401778052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tr"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tr"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3" name="Prostokąt 2"/>
          <p:cNvSpPr/>
          <p:nvPr/>
        </p:nvSpPr>
        <p:spPr>
          <a:xfrm>
            <a:off x="820883" y="2470250"/>
            <a:ext cx="9933708" cy="3108543"/>
          </a:xfrm>
          <a:prstGeom prst="rect">
            <a:avLst/>
          </a:prstGeom>
        </p:spPr>
        <p:txBody>
          <a:bodyPr wrap="square">
            <a:spAutoFit/>
          </a:bodyPr>
          <a:lstStyle/>
          <a:p>
            <a:pPr marL="457200" indent="-457200" algn="just">
              <a:buFont typeface="Arial" panose="020B0604020202020204" pitchFamily="34" charset="0"/>
              <a:buChar char="•"/>
            </a:pPr>
            <a:r>
              <a:rPr lang="tr" sz="2800" dirty="0"/>
              <a:t>Thunderbird, onlarla birlikte gönderilen mesajların ve eklerin şifresini otomatik olarak çözer.</a:t>
            </a:r>
            <a:endParaRPr lang="pl-PL" sz="2800" dirty="0"/>
          </a:p>
          <a:p>
            <a:pPr marL="457200" indent="-457200" algn="just">
              <a:buFont typeface="Arial" panose="020B0604020202020204" pitchFamily="34" charset="0"/>
              <a:buChar char="•"/>
            </a:pPr>
            <a:r>
              <a:rPr lang="tr" sz="2800" dirty="0"/>
              <a:t>Şifrelenmiş yazışmaları göndermeden önce alıcıların ortak anahtarlarını bilmeniz gerektiğini unutmayın.</a:t>
            </a:r>
            <a:endParaRPr lang="pl-PL" sz="2800" dirty="0"/>
          </a:p>
          <a:p>
            <a:pPr marL="457200" indent="-457200" algn="just">
              <a:buFont typeface="Arial" panose="020B0604020202020204" pitchFamily="34" charset="0"/>
              <a:buChar char="•"/>
            </a:pPr>
            <a:r>
              <a:rPr lang="tr" sz="2800" dirty="0"/>
              <a:t>GPG eklentisi ile şifreleme, yalnızca içeriği değil, ekleri de korur. Alıcının anahtarını bilmeden şifreli bir mesaj gönderemeyiz.</a:t>
            </a:r>
            <a:endParaRPr lang="pl-PL" sz="2800" dirty="0"/>
          </a:p>
        </p:txBody>
      </p:sp>
      <p:pic>
        <p:nvPicPr>
          <p:cNvPr id="12"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3"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4"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tr" b="1" dirty="0"/>
              <a:t>E-posta şifreleme</a:t>
            </a:r>
            <a:endParaRPr lang="pl-PL" altLang="pl-PL" b="1" dirty="0">
              <a:latin typeface="+mn-lt"/>
            </a:endParaRPr>
          </a:p>
        </p:txBody>
      </p:sp>
    </p:spTree>
    <p:extLst>
      <p:ext uri="{BB962C8B-B14F-4D97-AF65-F5344CB8AC3E}">
        <p14:creationId xmlns:p14="http://schemas.microsoft.com/office/powerpoint/2010/main" val="272501568"/>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8793616-9E13-4589-A73C-88FE18474E35}">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2.xml><?xml version="1.0" encoding="utf-8"?>
<ds:datastoreItem xmlns:ds="http://schemas.openxmlformats.org/officeDocument/2006/customXml" ds:itemID="{F48CDA19-7E2B-497B-88D4-ADDE1A2643C8}"/>
</file>

<file path=customXml/itemProps3.xml><?xml version="1.0" encoding="utf-8"?>
<ds:datastoreItem xmlns:ds="http://schemas.openxmlformats.org/officeDocument/2006/customXml" ds:itemID="{633BE4AD-F467-4269-9B1A-623FDAC749B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13</TotalTime>
  <Words>2930</Words>
  <Application>Microsoft Office PowerPoint</Application>
  <PresentationFormat>Geniş ekran</PresentationFormat>
  <Paragraphs>304</Paragraphs>
  <Slides>63</Slides>
  <Notes>0</Notes>
  <HiddenSlides>0</HiddenSlides>
  <MMClips>0</MMClips>
  <ScaleCrop>false</ScaleCrop>
  <HeadingPairs>
    <vt:vector size="6" baseType="variant">
      <vt:variant>
        <vt:lpstr>Kullanılan Yazı Tipleri</vt:lpstr>
      </vt:variant>
      <vt:variant>
        <vt:i4>4</vt:i4>
      </vt:variant>
      <vt:variant>
        <vt:lpstr>Tema</vt:lpstr>
      </vt:variant>
      <vt:variant>
        <vt:i4>1</vt:i4>
      </vt:variant>
      <vt:variant>
        <vt:lpstr>Slayt Başlıkları</vt:lpstr>
      </vt:variant>
      <vt:variant>
        <vt:i4>63</vt:i4>
      </vt:variant>
    </vt:vector>
  </HeadingPairs>
  <TitlesOfParts>
    <vt:vector size="68" baseType="lpstr">
      <vt:lpstr>Arial</vt:lpstr>
      <vt:lpstr>Calibri</vt:lpstr>
      <vt:lpstr>Calibri Light</vt:lpstr>
      <vt:lpstr>Wingdings 2</vt:lpstr>
      <vt:lpstr>Office</vt:lpstr>
      <vt:lpstr>İş gezilerinde güvenlik </vt:lpstr>
      <vt:lpstr>Temel tanımlar</vt:lpstr>
      <vt:lpstr>Temel tanımlar</vt:lpstr>
      <vt:lpstr>Güvenlik - tanım</vt:lpstr>
      <vt:lpstr>Güvenlik - tanım</vt:lpstr>
      <vt:lpstr>Kablosuz protokol - WEP</vt:lpstr>
      <vt:lpstr>Kablosuz protokol - WEP</vt:lpstr>
      <vt:lpstr>Kablosuz protokol - WPA</vt:lpstr>
      <vt:lpstr>Kablosuz protokol – WPA2</vt:lpstr>
      <vt:lpstr>WEP standardının ana dezavantajı</vt:lpstr>
      <vt:lpstr>WEP standardının ana dezavantajı</vt:lpstr>
      <vt:lpstr>WEP standardının ana dezavantajı</vt:lpstr>
      <vt:lpstr>KaliLinux _ – çevre direnci test etme</vt:lpstr>
      <vt:lpstr>KaliLinux _ – çevre direnci test etme</vt:lpstr>
      <vt:lpstr>KaliLinux _ – çevre direnci test etme</vt:lpstr>
      <vt:lpstr>KaliLinux _ – çevre direnci test etme</vt:lpstr>
      <vt:lpstr>KaliLinux _ – çevre direnci test etme</vt:lpstr>
      <vt:lpstr>KaliLinux _ – çevre direnci test etme</vt:lpstr>
      <vt:lpstr>KaliLinux _ – çevre direnci test etme</vt:lpstr>
      <vt:lpstr>KaliLinux _ – çevre direnci test etme</vt:lpstr>
      <vt:lpstr>KaliLinux _ – çevre direnci test etme</vt:lpstr>
      <vt:lpstr>KaliLinux _ – çevre direnci test etme</vt:lpstr>
      <vt:lpstr>KaliLinux _ – çevre direnci test etme</vt:lpstr>
      <vt:lpstr>KaliLinux _ – çevre direnci test etme</vt:lpstr>
      <vt:lpstr>KaliLinux _ – çevre direnci test etme</vt:lpstr>
      <vt:lpstr>KaliLinux _ – çevre direnci test etme</vt:lpstr>
      <vt:lpstr>KaliLinux _ – çevre direnci test etme</vt:lpstr>
      <vt:lpstr>KaliLinux _ – çevre direnci test etme</vt:lpstr>
      <vt:lpstr>KaliLinux _ – çevre direnci test etme</vt:lpstr>
      <vt:lpstr>KaliLinux _ – çevre direnci test etme</vt:lpstr>
      <vt:lpstr>KaliLinux _ – çevre direnci test etme</vt:lpstr>
      <vt:lpstr>KaliLinux _ – çevre direnci test etme</vt:lpstr>
      <vt:lpstr>KaliLinux _ – çevre direnci test etme</vt:lpstr>
      <vt:lpstr>KaliLinux _ – çevre direnci test etme</vt:lpstr>
      <vt:lpstr>KaliLinux _ – çevre direnci test etme</vt:lpstr>
      <vt:lpstr>KaliLinux _ – çevre direnci test etme</vt:lpstr>
      <vt:lpstr>KaliLinux _ – çevre direnci test etme</vt:lpstr>
      <vt:lpstr>KaliLinux _ – çevre direnci test etme</vt:lpstr>
      <vt:lpstr>KaliLinux _ – çevre direnci test etme</vt:lpstr>
      <vt:lpstr>KaliLinux _ – çevre direnci test etme</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centered Arial 60</dc:title>
  <dc:creator>Schölnast Hubert</dc:creator>
  <cp:lastModifiedBy>Ali Gokdemir</cp:lastModifiedBy>
  <cp:revision>91</cp:revision>
  <dcterms:created xsi:type="dcterms:W3CDTF">2022-10-31T15:14:22Z</dcterms:created>
  <dcterms:modified xsi:type="dcterms:W3CDTF">2022-11-25T08:27:51Z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y fmtid="{D5CDD505-2E9C-101B-9397-08002B2CF9AE}" pid="3" name="MediaServiceImageTags">
    <vt:lpwstr/>
  </property>
</Properties>
</file>