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80" r:id="rId21"/>
    <p:sldId id="281" r:id="rId22"/>
    <p:sldId id="282" r:id="rId23"/>
    <p:sldId id="283" r:id="rId24"/>
    <p:sldId id="285" r:id="rId25"/>
    <p:sldId id="287" r:id="rId26"/>
    <p:sldId id="288" r:id="rId27"/>
    <p:sldId id="289" r:id="rId28"/>
    <p:sldId id="290" r:id="rId29"/>
    <p:sldId id="291" r:id="rId30"/>
    <p:sldId id="293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5" r:id="rId41"/>
    <p:sldId id="306" r:id="rId42"/>
    <p:sldId id="307" r:id="rId43"/>
    <p:sldId id="308" r:id="rId44"/>
    <p:sldId id="309" r:id="rId45"/>
    <p:sldId id="310" r:id="rId46"/>
    <p:sldId id="311" r:id="rId47"/>
  </p:sldIdLst>
  <p:sldSz cx="12192000" cy="6858000"/>
  <p:notesSz cx="6858000" cy="9144000"/>
  <p:defaultTextStyle>
    <a:defPPr>
      <a:defRPr lang="t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 varScale="1">
        <p:scale>
          <a:sx n="86" d="100"/>
          <a:sy n="86" d="100"/>
        </p:scale>
        <p:origin x="3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11/25/2022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tr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Kötü Amaçlı Yazılım ve En Yaygın Saldırılar</a:t>
            </a: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Kötü Amaçlı Yazılıma Giriş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tr" altLang="en-US" dirty="0"/>
              <a:t>" </a:t>
            </a:r>
            <a:r>
              <a:rPr lang="tr" altLang="en-US" b="1" dirty="0"/>
              <a:t>Kötü </a:t>
            </a:r>
            <a:r>
              <a:rPr lang="tr" altLang="en-US" dirty="0"/>
              <a:t>amaçlı yazılım " </a:t>
            </a:r>
            <a:endParaRPr lang="en-US" dirty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Çeşitli türlerde hasara neden olmak için kasıtlı olarak tasarlanmış yazılımlar , örneğin: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hizmetlerin ve iletişimin engellenmesi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yayınların kesilmesi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özel bilgilerin (kişisel, kurumsal veya resmi) ve kişisel kimliklerin çalınması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sistemlere yetkisiz erişim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tr" dirty="0">
                <a:cs typeface="Calibri"/>
              </a:rPr>
              <a:t>kullanıcıların bilgiye erişimden yoksun bırakılması 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Bilgisayar Korsanları ve Krakerler</a:t>
            </a:r>
            <a:endParaRPr lang="it-IT" altLang="en-US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Bilgisayar biliminde, "hacker" ve "cracker", bilgisayar sistemleri hakkında büyük bilgiye sahip kişileri belirtmek için kullanılan iki terimdir.</a:t>
            </a:r>
          </a:p>
          <a:p>
            <a:pPr marL="566738" indent="-457200"/>
            <a:r>
              <a:rPr lang="tr" altLang="en-US" dirty="0"/>
              <a:t>İkisi arasındaki temel fark, hareket ettikleri tutumda yatmaktadır.</a:t>
            </a:r>
          </a:p>
          <a:p>
            <a:pPr marL="566738" indent="-457200"/>
            <a:r>
              <a:rPr lang="tr" altLang="en-US" dirty="0"/>
              <a:t>Bir </a:t>
            </a:r>
            <a:r>
              <a:rPr lang="tr" altLang="en-US" b="1" dirty="0"/>
              <a:t>bilgisayar korsanı </a:t>
            </a:r>
            <a:r>
              <a:rPr lang="tr" altLang="en-US" dirty="0"/>
              <a:t>, nasıl çalıştıklarını daha iyi anlamak için sistemleri keşfederek ve yeni kusurlar keşfetmeye çalışarak hareket eder.</a:t>
            </a:r>
          </a:p>
          <a:p>
            <a:pPr marL="566738" indent="-457200"/>
            <a:r>
              <a:rPr lang="tr" altLang="en-US" dirty="0"/>
              <a:t>Bir </a:t>
            </a:r>
            <a:r>
              <a:rPr lang="tr" altLang="en-US" b="1" dirty="0"/>
              <a:t>korsan </a:t>
            </a:r>
            <a:r>
              <a:rPr lang="tr" altLang="en-US" dirty="0"/>
              <a:t>, verilerini çalarak veya yıkıcı bir şekilde kar elde etmek için sistemlere girmeye çalışırken yeteneklerini yasa dışı bir şekilde kullanır.</a:t>
            </a:r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Bilgisayar korsanları</a:t>
            </a:r>
            <a:endParaRPr lang="it-IT" altLang="en-US" dirty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Bilgisayar korsanları, bilgisayar sistemlerini daha iyi anlamak veya işlevlerini, performanslarını ve güvenliklerini iyileştirmek için sürekli olarak bilgisayar sistemleri hakkında yeni bilgiler edinmeye çalışırlar.</a:t>
            </a:r>
          </a:p>
          <a:p>
            <a:pPr marL="566738" indent="-457200"/>
            <a:r>
              <a:rPr lang="tr" altLang="en-US" dirty="0"/>
              <a:t>Bazıları ayrıca gösterici ve etik eylemlerde bulunur, ancak asla kar amacı gütmez.</a:t>
            </a:r>
          </a:p>
          <a:p>
            <a:pPr marL="566738" indent="-457200"/>
            <a:r>
              <a:rPr lang="tr" altLang="en-US" dirty="0"/>
              <a:t>Hacker eylemleri neredeyse her zaman herhangi bir izin alınmadan gerçekleştirildiğinden, Kanun onları cezalandırır (ülkeler arasında büyük farklılıklar ile)</a:t>
            </a:r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Bilgisayar korsanları</a:t>
            </a:r>
            <a:endParaRPr lang="it-IT" altLang="en-US" dirty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i="1" dirty="0"/>
              <a:t>Gerçek </a:t>
            </a:r>
            <a:r>
              <a:rPr lang="tr" altLang="en-US" dirty="0"/>
              <a:t>bilgisayar korsanlarının uzman olarak bir itibarı vardır ve topluluklarında büyük saygı görürler.</a:t>
            </a:r>
          </a:p>
          <a:p>
            <a:pPr marL="566738" indent="-457200"/>
            <a:r>
              <a:rPr lang="tr" altLang="en-US" dirty="0"/>
              <a:t>Yarışmalar, bir sistemi veya programı mümkün olan en kısa sürede "delmek" amacıyla düzenlenir.</a:t>
            </a:r>
          </a:p>
          <a:p>
            <a:pPr marL="566738" indent="-457200"/>
            <a:r>
              <a:rPr lang="tr" altLang="en-US" i="1" dirty="0"/>
              <a:t>hackathon </a:t>
            </a:r>
            <a:r>
              <a:rPr lang="tr" altLang="en-US" dirty="0"/>
              <a:t>denir ve genellikle bilgisayar endüstrisinin devleri tarafından desteklenir.</a:t>
            </a:r>
            <a:endParaRPr lang="en-US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Kraker</a:t>
            </a:r>
            <a:endParaRPr lang="it-IT" altLang="en-US" dirty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"Kraker" terimi, Richard Stallman'a atfedilir.</a:t>
            </a:r>
          </a:p>
          <a:p>
            <a:pPr marL="566738" indent="-457200"/>
            <a:r>
              <a:rPr lang="tr" altLang="en-US" dirty="0"/>
              <a:t>Bir korsan, bilgisayar sistemlerine yetkisiz ve yasadışı bir şekilde saldırmaya çalışan bir siber suçludur.</a:t>
            </a:r>
          </a:p>
          <a:p>
            <a:pPr marL="566738" indent="-457200"/>
            <a:r>
              <a:rPr lang="tr" altLang="en-US" dirty="0"/>
              <a:t>Cracker'lar, henüz bilinmeyen ve çözümlenmemiş güvenlik açıklarından yararlanarak sistemlerden dolandırıcılık amaçlı yararlanmaya çalışır.</a:t>
            </a:r>
          </a:p>
          <a:p>
            <a:pPr marL="566738" indent="-457200"/>
            <a:r>
              <a:rPr lang="tr" altLang="en-US" dirty="0"/>
              <a:t>Cracker'lar genellikle endüstriyel casusluk, veri hırsızlığı ve ağların ve web sitelerinin engellenmesi, vandalizm vb.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Bilgisayar Korsanları ve Krakerler</a:t>
            </a:r>
            <a:endParaRPr lang="it-IT" altLang="en-US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Hacker ve cracker terimlerinin onları ayıran ince sınırları vardır.</a:t>
            </a:r>
          </a:p>
          <a:p>
            <a:pPr marL="566738" indent="-457200"/>
            <a:r>
              <a:rPr lang="tr" altLang="en-US" dirty="0"/>
              <a:t>İzinsiz giriş, bazı kişiler için yasa dışı bir eylem olarak kabul edilebilir, diğerleri için olmayabilir ve Kanun bu görüşleri yansıtır.</a:t>
            </a:r>
          </a:p>
          <a:p>
            <a:pPr marL="566738" indent="-457200"/>
            <a:r>
              <a:rPr lang="tr" altLang="en-US" dirty="0"/>
              <a:t>Bugün, ne yazık ki, iki terim eşanlamlı olarak kabul edilmektedir.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r>
              <a:rPr lang="tr" altLang="en-US" b="1" dirty="0"/>
              <a:t>Bu belgede, daha yaygın ve yanlış kullanılan </a:t>
            </a:r>
            <a:r>
              <a:rPr lang="tr" altLang="en-US" b="1" i="1" dirty="0"/>
              <a:t>hacker </a:t>
            </a:r>
            <a:r>
              <a:rPr lang="tr" altLang="en-US" b="1" dirty="0"/>
              <a:t>terimini ne </a:t>
            </a:r>
            <a:r>
              <a:rPr lang="tr" altLang="en-US" b="1" u="sng" dirty="0"/>
              <a:t>yazık ki her iki kategori için de kullanacağız, çünkü akıllı okuyucunun </a:t>
            </a:r>
            <a:r>
              <a:rPr lang="tr" altLang="en-US" b="1" i="1" dirty="0"/>
              <a:t>hacker </a:t>
            </a:r>
            <a:r>
              <a:rPr lang="tr" altLang="en-US" b="1" dirty="0"/>
              <a:t>ile </a:t>
            </a:r>
            <a:r>
              <a:rPr lang="tr" altLang="en-US" b="1" i="1" dirty="0"/>
              <a:t>cracker </a:t>
            </a:r>
            <a:r>
              <a:rPr lang="tr" altLang="en-US" b="1" dirty="0"/>
              <a:t>arasında oldukça ayrım yapabileceğinden eminiz .</a:t>
            </a:r>
            <a:endParaRPr lang="en-US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Hacker Kategorileri</a:t>
            </a:r>
            <a:endParaRPr lang="it-IT" altLang="en-US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b="1" dirty="0"/>
              <a:t>Siyah şapkalı hackerlar</a:t>
            </a:r>
            <a:r>
              <a:rPr lang="tr" altLang="en-US" dirty="0"/>
              <a:t> </a:t>
            </a:r>
            <a:br>
              <a:rPr lang="en-US" altLang="en-US" dirty="0"/>
            </a:br>
            <a:r>
              <a:rPr lang="tr" altLang="en-US" dirty="0"/>
              <a:t>bilgilerini kötü niyetli veya cezai amaçlarla kullanmak</a:t>
            </a:r>
            <a:endParaRPr lang="en-US" altLang="en-US" dirty="0"/>
          </a:p>
          <a:p>
            <a:pPr marL="566738" indent="-457200"/>
            <a:r>
              <a:rPr lang="tr" altLang="en-US" b="1" dirty="0"/>
              <a:t>Beyaz şapkalı bilgisayar korsanları , olası </a:t>
            </a:r>
            <a:br>
              <a:rPr lang="en-US" altLang="en-US" b="1" dirty="0"/>
            </a:br>
            <a:r>
              <a:rPr lang="tr" altLang="en-US" dirty="0"/>
              <a:t>güvenlik açıklarını </a:t>
            </a:r>
            <a:br>
              <a:rPr lang="en-US" altLang="en-US" dirty="0"/>
            </a:br>
            <a:r>
              <a:rPr lang="tr" altLang="en-US" dirty="0"/>
              <a:t>belirlemek için sistemleri test eder ve genellikle bu amaçla ücret alan güvenlik uzmanlarıdır.</a:t>
            </a:r>
            <a:endParaRPr lang="en-US" altLang="en-US" dirty="0"/>
          </a:p>
          <a:p>
            <a:pPr marL="566738" indent="-457200"/>
            <a:r>
              <a:rPr lang="tr" altLang="en-US" b="1" dirty="0"/>
              <a:t>Gri şapkalı bilgisayar korsanları </a:t>
            </a:r>
            <a:br>
              <a:rPr lang="en-US" altLang="en-US" b="1" dirty="0"/>
            </a:br>
            <a:r>
              <a:rPr lang="tr" altLang="en-US" dirty="0"/>
              <a:t>beyaz şapkalara benzer, ancak genellikle yetkisiz çalışırlar, </a:t>
            </a:r>
            <a:br>
              <a:rPr lang="en-US" altLang="en-US" dirty="0"/>
            </a:br>
            <a:r>
              <a:rPr lang="tr" altLang="en-US" dirty="0"/>
              <a:t>genellikle satıcıların bulunan sorunları çözmesini isterler, genellikle ücretsiz olarak </a:t>
            </a:r>
            <a:br>
              <a:rPr lang="en-US" altLang="en-US" dirty="0"/>
            </a:br>
            <a:r>
              <a:rPr lang="tr" altLang="en-US" dirty="0"/>
              <a:t>bazı satıcılar onları para ile ödüllendirir, diğerleri onları kovuşturur</a:t>
            </a:r>
            <a:endParaRPr lang="en-US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Hacker Kategorileri</a:t>
            </a:r>
            <a:endParaRPr lang="it-IT" altLang="en-US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tr" altLang="en-US" b="1" dirty="0"/>
              <a:t>intihar korsanları</a:t>
            </a:r>
            <a:r>
              <a:rPr lang="tr" altLang="en-US" dirty="0"/>
              <a:t> </a:t>
            </a:r>
            <a:br>
              <a:rPr lang="en-US" altLang="en-US" dirty="0"/>
            </a:br>
            <a:r>
              <a:rPr lang="tr" altLang="en-US" dirty="0"/>
              <a:t>genellikle siyah/beyaz şapkalardan daha az yetkindirler </a:t>
            </a:r>
            <a:br>
              <a:rPr lang="en-US" altLang="en-US" dirty="0"/>
            </a:br>
            <a:r>
              <a:rPr lang="tr" altLang="en-US" dirty="0"/>
              <a:t>ve ideolojik nedenlerle hareket ederler ve kimliklerini saklamakla hiç ilgilenmezler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tr" altLang="en-US" dirty="0"/>
              <a:t>Başka bir Ülkeye karşı siber saldırılar başlatmak için bir Hükümet tarafından ödenen </a:t>
            </a:r>
            <a:r>
              <a:rPr lang="tr" altLang="en-US" b="1" dirty="0"/>
              <a:t>devlet destekli bilgisayar korsanları ; </a:t>
            </a:r>
            <a:br>
              <a:rPr lang="en-US" altLang="en-US" b="1" dirty="0"/>
            </a:br>
            <a:r>
              <a:rPr lang="tr" altLang="en-US" dirty="0"/>
              <a:t>bu eylemler gerçek savaş eylemleri olarak kabul edilir</a:t>
            </a: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Hacker Kategorileri</a:t>
            </a:r>
            <a:endParaRPr lang="it-IT" altLang="en-US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tr" altLang="en-US" b="1" dirty="0"/>
              <a:t>Komut dosyası çocukları </a:t>
            </a:r>
            <a:br>
              <a:rPr lang="en-US" altLang="en-US" b="1" dirty="0"/>
            </a:br>
            <a:r>
              <a:rPr lang="tr" altLang="en-US" dirty="0"/>
              <a:t>, büyük becerilere sahip değildir veya henüz edinmemiştir, </a:t>
            </a:r>
            <a:br>
              <a:rPr lang="en-US" altLang="en-US" dirty="0"/>
            </a:br>
            <a:r>
              <a:rPr lang="tr" altLang="en-US" dirty="0"/>
              <a:t>genellikle diğer bilgisayar korsanları tarafından oluşturulan komut dosyalarını ve araçları kullanır.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tr" altLang="en-US" b="1" dirty="0"/>
              <a:t>Siber teröristler </a:t>
            </a:r>
            <a:br>
              <a:rPr lang="en-US" altLang="en-US" b="1" dirty="0"/>
            </a:br>
            <a:r>
              <a:rPr lang="tr" altLang="en-US" dirty="0"/>
              <a:t>, devlet destekli bilgisayar korsanlarına benzer ancak Hükümet tarafından desteklenmeyen 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Truva atları</a:t>
            </a:r>
            <a:endParaRPr lang="en-US" altLang="en-US" dirty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Yararlı yazılım görevi gören ancak aynı zamanda gizli bir kötü amaçlı işlev taşıyan ve paralel olarak yürütülen programlar</a:t>
            </a:r>
          </a:p>
          <a:p>
            <a:pPr marL="566738" indent="-457200"/>
            <a:r>
              <a:rPr lang="tr" altLang="en-US" dirty="0"/>
              <a:t>Genellikle, Truva atını taşımak için değiştirilerek dağıtılan, paylaşılan yazılım programları veya crackli programlar</a:t>
            </a:r>
          </a:p>
          <a:p>
            <a:pPr marL="566738" indent="-457200"/>
            <a:r>
              <a:rPr lang="tr" altLang="en-US" dirty="0"/>
              <a:t>Genellikle e-postalarla veya Web üzerinden program indirerek yayılır.</a:t>
            </a:r>
          </a:p>
          <a:p>
            <a:pPr marL="566738" indent="-457200"/>
            <a:r>
              <a:rPr lang="tr" altLang="en-US" dirty="0"/>
              <a:t>Örnekler:</a:t>
            </a:r>
          </a:p>
          <a:p>
            <a:pPr marL="1023938" lvl="1" indent="-457200"/>
            <a:r>
              <a:rPr lang="tr" altLang="en-US" i="1" dirty="0" err="1"/>
              <a:t>keyloggers </a:t>
            </a:r>
            <a:r>
              <a:rPr lang="tr" altLang="en-US" dirty="0"/>
              <a:t>- şifreleri çalan ve bilgisayar korsanına gönderen programlar</a:t>
            </a:r>
          </a:p>
          <a:p>
            <a:pPr marL="1023938" lvl="1" indent="-457200"/>
            <a:r>
              <a:rPr lang="tr" altLang="en-US" i="1" dirty="0"/>
              <a:t>arka kapılar </a:t>
            </a:r>
            <a:r>
              <a:rPr lang="tr" altLang="en-US" dirty="0"/>
              <a:t>- bir terminal sunucusu olarak çalışan ve uzaktaki bilgisayar korsanının normal kimlik doğrulamasını atlayarak bilgisayara erişmesine izin veren programlar</a:t>
            </a:r>
          </a:p>
          <a:p>
            <a:pPr marL="1023938" lvl="1" indent="-457200"/>
            <a:r>
              <a:rPr lang="tr" altLang="en-US" i="1" dirty="0" err="1"/>
              <a:t>cryptominers - </a:t>
            </a:r>
            <a:r>
              <a:rPr lang="tr" altLang="en-US" dirty="0"/>
              <a:t>kripto para madenciliği yapan programlar</a:t>
            </a:r>
          </a:p>
          <a:p>
            <a:pPr marL="1023938" lvl="1" indent="-457200"/>
            <a:r>
              <a:rPr lang="tr" altLang="en-US" i="1" dirty="0"/>
              <a:t>botlar - </a:t>
            </a:r>
            <a:r>
              <a:rPr lang="tr" altLang="en-US" dirty="0"/>
              <a:t>örneğin bir </a:t>
            </a:r>
            <a:r>
              <a:rPr lang="tr" altLang="en-US" dirty="0" err="1"/>
              <a:t>DDoS </a:t>
            </a:r>
            <a:r>
              <a:rPr lang="tr" altLang="en-US" dirty="0"/>
              <a:t>saldırısı için kullanılan </a:t>
            </a:r>
            <a:endParaRPr lang="en-US" altLang="en-US" dirty="0"/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rootkit'ler </a:t>
            </a:r>
            <a:endParaRPr lang="en-US" altLang="en-US" dirty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Başka türlü izin verilmeyen bir bilgisayara veya yazılımının bir alanına erişim sağlamak için tasarlanmış yazılımlar</a:t>
            </a:r>
          </a:p>
          <a:p>
            <a:pPr marL="566738" indent="-457200"/>
            <a:r>
              <a:rPr lang="tr" altLang="en-US" dirty="0"/>
              <a:t>Diğer kötü amaçlı yazılımlar tarafından yüklendi</a:t>
            </a:r>
          </a:p>
          <a:p>
            <a:pPr marL="566738" indent="-457200"/>
            <a:r>
              <a:rPr lang="tr" altLang="en-US" dirty="0"/>
              <a:t>Bir kötü amaçlı yazılımın varlığını algılamadan gizlemeye çalışın</a:t>
            </a:r>
          </a:p>
          <a:p>
            <a:pPr marL="566738" indent="-457200"/>
            <a:r>
              <a:rPr lang="tr" altLang="en-US" dirty="0"/>
              <a:t>İşletim sistemlerini genellikle önyükleme sırasında değiştirin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Virüsler ve Solucanlar</a:t>
            </a:r>
            <a:endParaRPr lang="en-US" altLang="en-US" dirty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Bir bilgisayarda çalışan ve diğer yazılımları ve bilgisayarları etkileyen bağımsız yazılım</a:t>
            </a:r>
          </a:p>
          <a:p>
            <a:pPr marL="566738" indent="-457200"/>
            <a:r>
              <a:rPr lang="tr" altLang="en-US" b="1" dirty="0"/>
              <a:t>Virüs</a:t>
            </a:r>
          </a:p>
          <a:p>
            <a:pPr marL="1023938" lvl="1" indent="-457200"/>
            <a:r>
              <a:rPr lang="tr" altLang="en-US" dirty="0"/>
              <a:t>Truva atına benzer</a:t>
            </a:r>
          </a:p>
          <a:p>
            <a:pPr marL="1023938" lvl="1" indent="-457200"/>
            <a:r>
              <a:rPr lang="tr" altLang="en-US" dirty="0"/>
              <a:t>başka yazılımlara bulaştırarak (kendini tanıtarak) kendi kopyalarını üretebilir</a:t>
            </a:r>
          </a:p>
          <a:p>
            <a:pPr marL="1023938" lvl="1" indent="-457200"/>
            <a:r>
              <a:rPr lang="tr" altLang="en-US" dirty="0"/>
              <a:t>virüslü yazılım kopyalanıp bunlarda çalıştırıldığında diğer sistemlere yayılır</a:t>
            </a:r>
            <a:endParaRPr lang="en-US" altLang="en-US" dirty="0"/>
          </a:p>
          <a:p>
            <a:pPr marL="566738" indent="-457200"/>
            <a:r>
              <a:rPr lang="tr" altLang="en-US" b="1" dirty="0"/>
              <a:t>Solucan</a:t>
            </a:r>
          </a:p>
          <a:p>
            <a:pPr marL="1023938" lvl="1" indent="-457200"/>
            <a:r>
              <a:rPr lang="tr" altLang="en-US" dirty="0"/>
              <a:t>bir virüse benzer</a:t>
            </a:r>
          </a:p>
          <a:p>
            <a:pPr marL="1023938" lvl="1" indent="-457200"/>
            <a:r>
              <a:rPr lang="tr" altLang="en-US" dirty="0"/>
              <a:t>dosyalara bulaşmadan ağ üzerinden diğer bilgisayarlara bulaşır</a:t>
            </a:r>
            <a:endParaRPr lang="en-US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Fidye yazılımı </a:t>
            </a:r>
            <a:endParaRPr lang="en-US" altLang="en-US" dirty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Bulaştığı cihaza erişimi kısıtlayan kötü amaçlı yazılım</a:t>
            </a:r>
          </a:p>
          <a:p>
            <a:pPr marL="566738" indent="-457200"/>
            <a:r>
              <a:rPr lang="tr" altLang="en-US" dirty="0"/>
              <a:t>Kısıtlamayı kaldırmak için bir fidye ödenmesi gerekiyor</a:t>
            </a:r>
          </a:p>
          <a:p>
            <a:pPr marL="566738" indent="-457200"/>
            <a:r>
              <a:rPr lang="tr" altLang="en-US" dirty="0"/>
              <a:t>Ana türler:</a:t>
            </a:r>
          </a:p>
          <a:p>
            <a:pPr marL="1023938" lvl="1" indent="-457200"/>
            <a:r>
              <a:rPr lang="tr" altLang="en-US" i="1" dirty="0"/>
              <a:t>Ekranı kilitleyen fidye yazılımı </a:t>
            </a:r>
            <a:r>
              <a:rPr lang="tr" altLang="en-US" dirty="0"/>
              <a:t>- göz korkutucu bir yasa dışı davranış suçlamasıyla ekranları engeller ve kurbanlardan bir ücret ödemelerini ister</a:t>
            </a:r>
          </a:p>
          <a:p>
            <a:pPr marL="1023938" lvl="1" indent="-457200"/>
            <a:r>
              <a:rPr lang="tr" altLang="en-US" i="1" dirty="0"/>
              <a:t>Şifreleme tabanlı fidye yazılımı </a:t>
            </a:r>
            <a:r>
              <a:rPr lang="tr" altLang="en-US" dirty="0"/>
              <a:t>(örn . </a:t>
            </a:r>
            <a:r>
              <a:rPr lang="tr" altLang="en-US" dirty="0" err="1"/>
              <a:t>CryptoLocker </a:t>
            </a:r>
            <a:r>
              <a:rPr lang="tr" altLang="en-US" dirty="0"/>
              <a:t>ve </a:t>
            </a:r>
            <a:r>
              <a:rPr lang="tr" altLang="en-US" dirty="0" err="1"/>
              <a:t>WannaCry </a:t>
            </a:r>
            <a:r>
              <a:rPr lang="tr" altLang="en-US" dirty="0"/>
              <a:t>) - bazı dosya türlerini (resimler, belgeler) veya tüm dosyaları şifreler; tam şifreleme tamamlandığında, bir açılır pencere genellikle kullanıcıya (tüm) dosyaların şifrelendiğini ve onları kurtarmak için, genellikle kripto para cinsinden bir ücret ödenmesi gerekir.</a:t>
            </a:r>
          </a:p>
          <a:p>
            <a:pPr marL="566738" indent="-457200"/>
            <a:r>
              <a:rPr lang="tr" altLang="en-US" b="1" dirty="0"/>
              <a:t>Wiper </a:t>
            </a:r>
            <a:r>
              <a:rPr lang="tr" altLang="en-US" dirty="0"/>
              <a:t>: Bir fidye yazılımı gibi görünür, ancak genellikle bir ödeme gerekli olsa bile verileri yok eder.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 err="1"/>
              <a:t>Greyware</a:t>
            </a:r>
            <a:endParaRPr lang="it-IT" altLang="en-US" dirty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Bilgisayarların performansını kötüleştirebilir ve güvenlik risklerine neden olabilir</a:t>
            </a:r>
          </a:p>
          <a:p>
            <a:pPr marL="566738" indent="-457200"/>
            <a:r>
              <a:rPr lang="tr" altLang="en-US" dirty="0"/>
              <a:t>Sinir bozucu veya istenmeyen bir şekilde davranın, ancak genellikle daha az tehlikelidir</a:t>
            </a:r>
          </a:p>
          <a:p>
            <a:pPr marL="566738" indent="-457200"/>
            <a:r>
              <a:rPr lang="tr" altLang="en-US" dirty="0"/>
              <a:t>Örnekler:</a:t>
            </a:r>
          </a:p>
          <a:p>
            <a:pPr marL="1023938" lvl="1" indent="-457200"/>
            <a:r>
              <a:rPr lang="tr" altLang="en-US" dirty="0"/>
              <a:t>s pyware - örneğin </a:t>
            </a:r>
            <a:r>
              <a:rPr lang="tr" altLang="en-US" dirty="0" err="1"/>
              <a:t>keylogger'lar</a:t>
            </a:r>
            <a:endParaRPr lang="en-US" altLang="en-US" dirty="0"/>
          </a:p>
          <a:p>
            <a:pPr marL="1023938" lvl="1" indent="-457200"/>
            <a:r>
              <a:rPr lang="tr" altLang="en-US" dirty="0"/>
              <a:t>bir dware – örneğin ekrandaki veya tarayıcıdaki reklam pencereleri, hileli çeviriciler, vb.)</a:t>
            </a:r>
          </a:p>
          <a:p>
            <a:pPr marL="1023938" lvl="1" indent="-457200"/>
            <a:r>
              <a:rPr lang="tr" altLang="en-US" dirty="0"/>
              <a:t>Potansiyel Olarak İstenmeyen Programlar (PUP'lar), örneğin başka bir program kurulumu sırasında bir anlaşmadaki bir hata nedeniyle yanlışlıkla yüklenen uygulamalar</a:t>
            </a:r>
          </a:p>
          <a:p>
            <a:pPr marL="566738" indent="-457200"/>
            <a:r>
              <a:rPr lang="tr" altLang="en-US" dirty="0"/>
              <a:t>Bazen sadece tarayıcıların ve diğer programların ayarlarını değiştirin</a:t>
            </a:r>
            <a:endParaRPr lang="it-IT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i="1" dirty="0" err="1"/>
              <a:t>dosyasız</a:t>
            </a:r>
            <a:r>
              <a:rPr lang="tr" altLang="en-US" i="1" dirty="0"/>
              <a:t> Kötü amaçlı yazılım</a:t>
            </a:r>
            <a:endParaRPr lang="it-IT" altLang="en-US" dirty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i="1" dirty="0"/>
              <a:t>Gelişmiş Uçucu Tehditler </a:t>
            </a:r>
            <a:endParaRPr lang="en-US" altLang="en-US" i="1" dirty="0"/>
          </a:p>
          <a:p>
            <a:pPr marL="566738" indent="-457200"/>
            <a:r>
              <a:rPr lang="tr" altLang="en-US" dirty="0"/>
              <a:t>Bellekte çalışır ve çalışması için bir dosya gerektirmez</a:t>
            </a:r>
          </a:p>
          <a:p>
            <a:pPr marL="566738" indent="-457200"/>
            <a:r>
              <a:rPr lang="tr" altLang="en-US" dirty="0"/>
              <a:t>Aktivitesini gerçekleştirmek için mevcut sistem araçlarını kullanır</a:t>
            </a:r>
          </a:p>
          <a:p>
            <a:pPr marL="566738" indent="-457200"/>
            <a:r>
              <a:rPr lang="tr" altLang="en-US" dirty="0"/>
              <a:t>Dosya sisteminde herhangi bir dosyanın bulunmaması, bunların tespit edilmesini ve analiz edilmesini oldukça zorlaştırır.</a:t>
            </a:r>
            <a:endParaRPr lang="en-US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riskler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Güvenlik açığı bulunan yazılımlar, sorun giderilene kadar ayrıcalıklar elde etmek veya savunmaları atlamak için kullanılabilir 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Yazılım , özellikle İşletim Sistemi güncel olmalıdır.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Güvenlik duvarları ve İzinsiz Giriş Tespit Sistemleri , LAN 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En az ayrıcalığın kuralı : kullanıcılar ve programlar ihtiyaç duyduklarından 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Risk azaltma</a:t>
            </a:r>
            <a:endParaRPr lang="it-IT" altLang="en-US" dirty="0"/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i="1" dirty="0"/>
              <a:t>Antivirüs </a:t>
            </a:r>
            <a:r>
              <a:rPr lang="tr" altLang="en-US" dirty="0"/>
              <a:t>yazılımı, bazı kötü amaçlı yazılım türlerini engeller ve muhtemelen kaldırır:</a:t>
            </a:r>
          </a:p>
          <a:p>
            <a:pPr marL="1023938" lvl="1" indent="-457200"/>
            <a:r>
              <a:rPr lang="tr" altLang="en-US" dirty="0"/>
              <a:t>bilgisayara kötü amaçlı yazılım yüklenmesine karşı gerçek zamanlı koruma</a:t>
            </a:r>
            <a:endParaRPr lang="en-US" altLang="en-US" dirty="0"/>
          </a:p>
          <a:p>
            <a:pPr marL="1023938" lvl="1" indent="-457200"/>
            <a:r>
              <a:rPr lang="tr" altLang="en-US" dirty="0"/>
              <a:t>olası tehditleri arayan dosyaların ve yapılandırmanın (örn. Windows kayıt defteri) tam taraması.</a:t>
            </a:r>
          </a:p>
          <a:p>
            <a:pPr marL="566738" indent="-457200"/>
            <a:r>
              <a:rPr lang="tr" altLang="en-US" dirty="0"/>
              <a:t>Kişisel güvenlik duvarları herhangi bir ağ bağlantısını analiz eder ve olağandışı etkinlikleri tespit edebilir</a:t>
            </a:r>
            <a:endParaRPr lang="en-US" altLang="en-US" dirty="0"/>
          </a:p>
          <a:p>
            <a:pPr marL="566738" indent="-457200"/>
            <a:r>
              <a:rPr lang="tr" altLang="en-US" dirty="0"/>
              <a:t>Korumalı alan, sistemin geri kalanından izole edilmiş bir uygulama çalıştırıyor:</a:t>
            </a:r>
          </a:p>
          <a:p>
            <a:pPr marL="1023938" lvl="1" indent="-457200"/>
            <a:r>
              <a:rPr lang="tr" altLang="en-US" dirty="0"/>
              <a:t>Korumalı alan uygulamaları</a:t>
            </a:r>
          </a:p>
          <a:p>
            <a:pPr marL="1023938" lvl="1" indent="-457200"/>
            <a:r>
              <a:rPr lang="tr" altLang="en-US" dirty="0"/>
              <a:t>Sanal makineler</a:t>
            </a:r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Risk azaltma</a:t>
            </a:r>
            <a:endParaRPr lang="it-IT" altLang="en-US" dirty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i="1" dirty="0"/>
              <a:t>Web sitesi güvenlik açığı tarayıcıları </a:t>
            </a:r>
            <a:br>
              <a:rPr lang="en-US" altLang="en-US" i="1" dirty="0"/>
            </a:br>
            <a:r>
              <a:rPr lang="tr-TR" altLang="en-US" i="1" dirty="0"/>
              <a:t>taramalar</a:t>
            </a:r>
            <a:r>
              <a:rPr lang="tr" altLang="en-US" dirty="0"/>
              <a:t>, bazı virüsten koruma yazılımları tarafından iyi bilinen tehlikeli siteler listesine karşı gerçekleştirilir ve bu sitelere bağlantıyı engeller</a:t>
            </a:r>
            <a:endParaRPr lang="en-US" altLang="en-US" dirty="0"/>
          </a:p>
          <a:p>
            <a:pPr marL="566738" indent="-457200"/>
            <a:r>
              <a:rPr lang="tr" altLang="en-US" i="1" dirty="0"/>
              <a:t>Ağ Ayırma şemaları</a:t>
            </a:r>
            <a:r>
              <a:rPr lang="tr" altLang="en-US" dirty="0"/>
              <a:t> </a:t>
            </a:r>
            <a:br>
              <a:rPr lang="en-US" altLang="en-US" dirty="0"/>
            </a:br>
            <a:r>
              <a:rPr lang="tr" altLang="en-US" dirty="0"/>
              <a:t>bir ağı parçalara ayırın ve aralarında yalnızca meşru trafiğe izin verin (kötü amaçlı yazılımların yayılmasını önler) </a:t>
            </a:r>
            <a:br>
              <a:rPr lang="en-US" altLang="en-US" dirty="0"/>
            </a:br>
            <a:r>
              <a:rPr lang="tr" altLang="en-US" dirty="0"/>
              <a:t>Modern Yazılım Tanımlı Ağ Oluşturma teknikleri bunu uygulayabilir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Risk azaltma</a:t>
            </a:r>
            <a:endParaRPr lang="it-IT" altLang="en-US" dirty="0"/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i="1" dirty="0"/>
              <a:t>Hava boşluğu izolasyonu veya paralel ağ şemaları</a:t>
            </a:r>
            <a:r>
              <a:rPr lang="tr" altLang="en-US" dirty="0"/>
              <a:t> </a:t>
            </a:r>
            <a:br>
              <a:rPr lang="en-US" altLang="en-US" dirty="0"/>
            </a:br>
            <a:r>
              <a:rPr lang="tr" altLang="en-US" dirty="0"/>
              <a:t>bir ağın bir bölümünün tamamen yalıtılması ve yazılım ve verilerin girişi ve çıkışı üzerinde gelişmiş kontrollerin sağlanması. </a:t>
            </a:r>
            <a:br>
              <a:rPr lang="en-US" altLang="en-US" dirty="0"/>
            </a:br>
            <a:r>
              <a:rPr lang="tr" altLang="en-US" dirty="0"/>
              <a:t>Kesin çözüm değil:</a:t>
            </a:r>
          </a:p>
          <a:p>
            <a:pPr marL="1023938" lvl="1" indent="-457200"/>
            <a:r>
              <a:rPr lang="tr" altLang="en-US" dirty="0"/>
              <a:t>Yazılım ve veriler, örneğin yama için izole edilmiş sisteme girmelidir.</a:t>
            </a:r>
          </a:p>
          <a:p>
            <a:pPr marL="1023938" lvl="1" indent="-457200"/>
            <a:r>
              <a:rPr lang="tr" altLang="en-US" dirty="0"/>
              <a:t>iyi bilinen bir örnek: </a:t>
            </a:r>
            <a:r>
              <a:rPr lang="tr" altLang="en-US" b="1" dirty="0" err="1"/>
              <a:t>Stuxnet </a:t>
            </a:r>
            <a:r>
              <a:rPr lang="tr" altLang="en-US" dirty="0"/>
              <a:t>- hedef ortama USB sürücüler yoluyla getirilen kötü amaçlı yazılım "rastgele" yakınlarda unutulur, fabrika personeli tarafından alınır ve içeriğini görmek için fabrika bilgisayarlarına yerleştirilir</a:t>
            </a:r>
            <a:endParaRPr lang="en-US" altLang="en-US" dirty="0"/>
          </a:p>
          <a:p>
            <a:pPr marL="1023938" lvl="1" indent="-457200"/>
            <a:r>
              <a:rPr lang="tr" altLang="en-US" dirty="0"/>
              <a:t>hava boşluklarını aşmanın birçok yolu : örneğin elektromanyetik, termal ve akustik emisyonları analiz ederek</a:t>
            </a:r>
            <a:endParaRPr lang="en-US" altLang="en-US" dirty="0"/>
          </a:p>
          <a:p>
            <a:pPr marL="1023938" lvl="1" indent="-457200"/>
            <a:endParaRPr lang="en-US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Kimlik avı saldırısı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Çok yaygın ve gerçekleştirmesi kolay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göndericiden geliyormuş gibi görünen e-postaların kurbanı kandırarak belirli bir işlem yapması için gönderilmesinden oluşur (örneğin , kimlik bilgilerini girin)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Sosyal mühendislik tekniği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Örnek: </a:t>
            </a:r>
            <a:br>
              <a:rPr lang="en-US" dirty="0"/>
            </a:br>
            <a:r>
              <a:rPr lang="tr" dirty="0"/>
              <a:t>URL'ler yasal olanlardan biraz farklıdır ( küçük L 'l', büyük I 'I' ve bir rakam '1' arasında ayrım yapmak neredeyse imkansızdır 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Ciddi şirketler asla e-postalarına bir giriş sayfasına yönlendiren bağlantılar koymazlar.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Şifre Saldırıları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3464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Parolalar genellikle karma olarak saklanır, ters çevrilmesi çok zordur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Şifre saldırı yöntemleri: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tr" b="1" dirty="0"/>
              <a:t>Kaba kuvvet saldırısı:</a:t>
            </a:r>
            <a:r>
              <a:rPr lang="tr" dirty="0"/>
              <a:t> program , şifre dosyasındaki 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tr" b="1" dirty="0"/>
              <a:t>Sözlükle saldırı:</a:t>
            </a:r>
            <a:r>
              <a:rPr lang="tr" dirty="0"/>
              <a:t> program yaygın olarak kullanılan bir dizi parolayı test edecektir ( sözlük )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tr" b="1" dirty="0"/>
              <a:t>Gökkuşağı dosyalarıyla saldırı: Gökkuşağı tablosu, </a:t>
            </a:r>
            <a:r>
              <a:rPr lang="tr" dirty="0"/>
              <a:t>parolanın 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tr" dirty="0"/>
              <a:t>Şifrelenmiş parolalar mevcutsa , bu saldırılar çevrimdışı olarak maksimum hızda gerçekleştirilebilir.</a:t>
            </a:r>
          </a:p>
          <a:p>
            <a:pPr fontAlgn="auto">
              <a:spcAft>
                <a:spcPts val="0"/>
              </a:spcAft>
              <a:defRPr/>
            </a:pPr>
            <a:r>
              <a:rPr lang="tr" dirty="0"/>
              <a:t>Aksi takdirde, parola hatası durumunda </a:t>
            </a:r>
            <a:r>
              <a:rPr lang="tr" altLang="en-US" dirty="0"/>
              <a:t>bir sonraki denemede </a:t>
            </a:r>
            <a:endParaRPr lang="it-IT" alt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Şifre Saldırıları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Sistem yöneticileri, sistem kullanıcılarının şifre dosyalarını, şifre saldırıları yapabilen programlarla (kaba kuvvet ve sözlük yoluyla) düzenli olarak test etmelidir.</a:t>
            </a:r>
          </a:p>
          <a:p>
            <a:pPr marL="566738" indent="-457200"/>
            <a:r>
              <a:rPr lang="tr" altLang="en-US" dirty="0"/>
              <a:t>Bir parola sistemi, kullanıcının belirlemesine izin vermeden önce parolanın kalitesini kontrol etmelidir:</a:t>
            </a:r>
          </a:p>
          <a:p>
            <a:pPr marL="1023938" lvl="1" indent="-457200"/>
            <a:r>
              <a:rPr lang="tr" altLang="en-US" dirty="0"/>
              <a:t>minimum sayıda karakter kullanımı</a:t>
            </a:r>
          </a:p>
          <a:p>
            <a:pPr marL="1023938" lvl="1" indent="-457200"/>
            <a:r>
              <a:rPr lang="tr" altLang="en-US" dirty="0"/>
              <a:t>farklı kümelerden karakterler kullanın (büyük ve küçük harfler, rakamlar, noktalama işaretleri)</a:t>
            </a:r>
            <a:endParaRPr lang="it-IT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Arabellek Taşması Saldırısı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Bir ara belleğe tutabileceğinden daha fazla bayt gönderildiğinde gerçekleşir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 err="1"/>
              <a:t>Fazlalıklardaki </a:t>
            </a:r>
            <a:r>
              <a:rPr lang="tr" dirty="0"/>
              <a:t>bu baytlar, onları tutması ve diğer baytları değiştirmesi amaçlanan arabellekten taşar veya İşletim Sistemine ve dosya türüne bağlı olarak, yürütülebilir makine kodunu bile enjekte eder.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Modern İşletim Sistemleri, karışık veri ve kod içeren yürütülebilir bir dosyanın çalıştırılmasını engelleyebilir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Daha basit İşletim Sistemleri veya birinin olmaması ( gömülü sistemlerde sıklıkla bulunduğu gibi), hazırda bulunan böyle bir korumaya sahip değildir.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SQL Enjeksiyon Saldırısı</a:t>
            </a:r>
            <a:endParaRPr lang="it-IT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veri tabanlarında SQL dili kullanılmaktadır.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nedeniyle , kullanıcıya sunulacak verileri toplamak için bir SQL sorgusu kullandığı bilinen bir web sayfasına kötü amaçlı SQL kodu gönderilir.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Kötü amaçlı SQL kodu, önceden tanımlanmış SQL sorgusunu değiştirir (bazen yalnızca diğer sözdizimsel parçaları ekler), bunun sonucunda orijinal sorgunun yazıldığı verilerden başka verileri ortaya çıkaran değiştirilmiş bir sorgu ortaya çıkar 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Bu tür saldırıları önlemek karmaşık değildir (örneğin, orijinal sorguyu gerçekleştirmek için gerekli olanların yanı sıra veritabanının diğer tablolarına erişimin engellenmesi 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Siteler Arası Komut Dosyası Çalıştırma (XSS) Saldırısı</a:t>
            </a:r>
            <a:endParaRPr lang="it-IT" altLang="en-US" dirty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Kötü amaçlı yürütülebilir komut dosyaları, güvenilir bir web uygulamasının (eklenti) veya web sitesi sayfasının koduna eklenir</a:t>
            </a:r>
          </a:p>
          <a:p>
            <a:pPr marL="566738" indent="-457200"/>
            <a:r>
              <a:rPr lang="tr" altLang="en-US" dirty="0"/>
              <a:t>Başka kişiler (görüntüleyenler) tarafından indirildiğinde, kullanıcının web tarayıcısı bunun güvenilir bir kaynaktan teslim edildiğini düşünür ve ardından enjekte edilen kodun kötü amaçlı olduğu belirlenmez.</a:t>
            </a:r>
          </a:p>
          <a:p>
            <a:pPr marL="566738" indent="-457200"/>
            <a:r>
              <a:rPr lang="tr" altLang="en-US" dirty="0"/>
              <a:t>Etkin içerik genellikle bir saldırganın hassas sayfa içeriğine, oturum tanımlama bilgilerine veya tarayıcının kullanıcı adına tuttuğu diğer bilgilere erişmesine izin verir.</a:t>
            </a:r>
          </a:p>
          <a:p>
            <a:pPr marL="566738" indent="-457200"/>
            <a:r>
              <a:rPr lang="tr" dirty="0"/>
              <a:t>Örneğin, bir web sitesi oturumunun SESSIONID'sini çalmak, bir sahtekarın oturum açma aşamasını atlamasına ve yasa dışı bir şekilde kullanıcı adına çalışmasına izin verebilir.</a:t>
            </a:r>
            <a:endParaRPr lang="en-US" dirty="0"/>
          </a:p>
          <a:p>
            <a:pPr marL="566738" indent="-457200"/>
            <a:endParaRPr lang="it-IT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Siteler Arası İstek Sahteciliği (CSRF) Saldırısı</a:t>
            </a:r>
            <a:endParaRPr lang="it-IT" altLang="en-US" dirty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Bir web sitesine, o web sitesinde zaten kimliği doğrulanmış bir kullanıcı tarafından gerçekleştirilen istemsiz http isteği (saldırgan tarafından programlanmıştır)</a:t>
            </a:r>
          </a:p>
          <a:p>
            <a:pPr marL="566738" indent="-457200"/>
            <a:r>
              <a:rPr lang="tr" altLang="en-US" dirty="0"/>
              <a:t>Web sitesi, saldırganın saldırısını gerçekleştirmesine izin vererek, daha fazla doğrulama yapmadan isteği yerine getirecektir.</a:t>
            </a:r>
          </a:p>
          <a:p>
            <a:pPr marL="566738" indent="-457200"/>
            <a:r>
              <a:rPr lang="tr" altLang="en-US" dirty="0"/>
              <a:t>Bu saldırı türü, örneğin bir e-ticaret sitesiyse, kullanıcı verilerinin değiştirilmesine veya istenmeyen satın almalar gibi istenmeyen işlemlerin gerçekleştirilmesine izin verir.</a:t>
            </a:r>
          </a:p>
          <a:p>
            <a:pPr marL="566738" indent="-457200"/>
            <a:r>
              <a:rPr lang="tr" altLang="en-US" dirty="0"/>
              <a:t>Örnek: URL'yi " Şifre değiştir" http GET isteği olarak değiştirmek</a:t>
            </a:r>
          </a:p>
          <a:p>
            <a:pPr marL="566738" indent="-457200"/>
            <a:r>
              <a:rPr lang="tr" altLang="en-US" dirty="0"/>
              <a:t>İyi parola değiştirme yöntemleri, eski parolanın girilmesini ve bir CAPTCHA yönteminin kullanılmasını ister.</a:t>
            </a:r>
            <a:endParaRPr lang="it-IT" altLang="en-US" dirty="0"/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/>
              <a:t>Dosyayla İlgili Saldırılar</a:t>
            </a:r>
            <a:endParaRPr lang="it-IT" altLang="en-US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44701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En yaygın saldırılar şunlardır:</a:t>
            </a:r>
          </a:p>
          <a:p>
            <a:pPr marL="1023938" lvl="1" indent="-457200"/>
            <a:r>
              <a:rPr lang="tr" altLang="en-US" b="1" dirty="0"/>
              <a:t>Güvenli Olmayan Doğrudan Nesne Referansları:</a:t>
            </a:r>
            <a:r>
              <a:rPr lang="tr" altLang="en-US" dirty="0"/>
              <a:t> bir uygulama, onu adıyla çağıran bir sunucudan bir kaynak ister, ad başka bir kaynak </a:t>
            </a:r>
            <a:endParaRPr lang="en-US" altLang="en-US" dirty="0"/>
          </a:p>
          <a:p>
            <a:pPr marL="1023938" lvl="1" indent="-457200"/>
            <a:r>
              <a:rPr lang="tr" altLang="en-US" b="1" dirty="0"/>
              <a:t>Yerel Dosya Dahil Etme (LFI):</a:t>
            </a:r>
            <a:r>
              <a:rPr lang="tr" altLang="en-US" dirty="0"/>
              <a:t> PHP dilinin GET ve POST işlevlerinin koda </a:t>
            </a:r>
            <a:endParaRPr lang="en-US" altLang="en-US" dirty="0"/>
          </a:p>
          <a:p>
            <a:pPr marL="1023938" lvl="1" indent="-457200"/>
            <a:r>
              <a:rPr lang="tr" altLang="en-US" b="1" dirty="0"/>
              <a:t>Yol Geçişi:</a:t>
            </a:r>
            <a:r>
              <a:rPr lang="tr" altLang="en-US" dirty="0"/>
              <a:t> sınırlı erişime sahip dizinlere erişmek için kötü niyetli bir kullanıcıdan komutların yürütülmesi . Sistemin derinliklerine inmek ve gerekli ayrıcalıkları elde etmek için genellikle bir LFI'nin ardından gerçekleştirilir .</a:t>
            </a:r>
          </a:p>
          <a:p>
            <a:pPr marL="566738" indent="-457200"/>
            <a:r>
              <a:rPr lang="tr" altLang="en-US" dirty="0"/>
              <a:t>Bu tür saldırılara karşı korunmak için:</a:t>
            </a:r>
          </a:p>
          <a:p>
            <a:pPr marL="1023938" lvl="1" indent="-457200"/>
            <a:r>
              <a:rPr lang="tr" altLang="en-US" dirty="0"/>
              <a:t>sunuculara dosya yüklemelerini engelle</a:t>
            </a:r>
          </a:p>
          <a:p>
            <a:pPr marL="1023938" lvl="1" indent="-457200"/>
            <a:r>
              <a:rPr lang="tr" altLang="en-US" dirty="0"/>
              <a:t>uzaktan kod yürütmeyi devre dışı bırak</a:t>
            </a:r>
          </a:p>
          <a:p>
            <a:pPr marL="1023938" lvl="1" indent="-457200"/>
            <a:r>
              <a:rPr lang="tr" altLang="en-US" dirty="0"/>
              <a:t>sistemine PHP erişimini kısıtlamak</a:t>
            </a:r>
          </a:p>
          <a:p>
            <a:pPr marL="1023938" lvl="1" indent="-457200"/>
            <a:r>
              <a:rPr lang="tr" altLang="en-US" dirty="0"/>
              <a:t>güncelleme yazılımı</a:t>
            </a:r>
          </a:p>
          <a:p>
            <a:endParaRPr lang="en-US" altLang="en-US" dirty="0"/>
          </a:p>
          <a:p>
            <a:pPr marL="566738" indent="-457200"/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en-US" altLang="en-US" dirty="0"/>
          </a:p>
          <a:p>
            <a:endParaRPr lang="it-IT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Hizmet Reddi ( </a:t>
            </a:r>
            <a:r>
              <a:rPr lang="tr" altLang="en-US" dirty="0" err="1"/>
              <a:t>DoS </a:t>
            </a:r>
            <a:r>
              <a:rPr lang="tr" altLang="en-US" dirty="0"/>
              <a:t>) Saldırıları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04662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 err="1"/>
              <a:t>DoS saldırıları temel olarak, diğer </a:t>
            </a:r>
            <a:r>
              <a:rPr lang="tr" dirty="0"/>
              <a:t>paketleri alma olasılığını engellemek için çok sayıda paket göndermeyi içerir.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Bu , normal kullanıcıların makineye erişimini engelleyerek sunulan hizmetleri engeller.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Bir </a:t>
            </a:r>
            <a:r>
              <a:rPr lang="tr" dirty="0" err="1"/>
              <a:t>DoS </a:t>
            </a:r>
            <a:r>
              <a:rPr lang="tr" dirty="0"/>
              <a:t>saldırısında, saldırıyı gerçekleştirmek için tek bir ana bilgisayar kullanılır.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bir </a:t>
            </a:r>
            <a:r>
              <a:rPr lang="tr" dirty="0" err="1"/>
              <a:t>DDoS'ta</a:t>
            </a:r>
            <a:r>
              <a:rPr lang="tr" dirty="0"/>
              <a:t> saldırı aynı anda birçok host (hatta binlerce hatta milyonlarca) kullanılarak gerçekleştirilir 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Ana bilgisayarlara daha önce bir kötü amaçlı yazılım bulaşmıştır ve bir </a:t>
            </a:r>
            <a:r>
              <a:rPr lang="tr" b="1" dirty="0"/>
              <a:t>Botnet'te organize edilmiştir.</a:t>
            </a:r>
            <a:r>
              <a:rPr lang="tr" dirty="0"/>
              <a:t>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Bir Botnet'teki ana bilgisayarlar, kurban makineye senkronize bağlantılar başlatır (örneğin, bir </a:t>
            </a:r>
            <a:r>
              <a:rPr lang="tr" dirty="0" err="1"/>
              <a:t>Syn </a:t>
            </a:r>
            <a:r>
              <a:rPr lang="tr" dirty="0"/>
              <a:t>-Flood saldırısı yürütür )</a:t>
            </a: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Hizmet Reddi Saldırıları: </a:t>
            </a:r>
            <a:r>
              <a:rPr lang="tr" altLang="en-US" dirty="0" err="1"/>
              <a:t>Syn </a:t>
            </a:r>
            <a:r>
              <a:rPr lang="tr" altLang="en-US" dirty="0"/>
              <a:t>-Flood</a:t>
            </a:r>
            <a:endParaRPr lang="it-IT" altLang="en-US" dirty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Kurban makineye aynı anda büyük miktarda bağlantı isteği gönderilir.</a:t>
            </a:r>
          </a:p>
          <a:p>
            <a:pPr marL="566738" indent="-457200"/>
            <a:r>
              <a:rPr lang="tr" altLang="en-US" dirty="0"/>
              <a:t>Bir istek (bir SYN paketi) alan kurban, istemciye bir mesaj göndererek, bu bağlantı için bazı kaynaklar tahsis ederek ve onay paketini bekleyerek yanıt verecektir.</a:t>
            </a:r>
          </a:p>
          <a:p>
            <a:pPr marL="566738" indent="-457200"/>
            <a:r>
              <a:rPr lang="tr" altLang="en-US" dirty="0"/>
              <a:t>ACK paketi asla gelmeyecek ve bağlantı talebi, bir zaman aşımı oluşana kadar aktif kalacaktır.</a:t>
            </a:r>
          </a:p>
          <a:p>
            <a:pPr marL="566738" indent="-457200"/>
            <a:r>
              <a:rPr lang="tr" altLang="en-US" dirty="0"/>
              <a:t>Mümkün olan tüm bağlantılar etkinleştirildiyse, makine tarafından sağlanan hizmet artık kullanılamayacaktır.</a:t>
            </a:r>
          </a:p>
          <a:p>
            <a:pPr marL="566738" indent="-457200"/>
            <a:r>
              <a:rPr lang="tr" altLang="en-US" dirty="0"/>
              <a:t>Zaman aşımı saniyeler içinde gerçekleşir, ancak çok yüksek istek hızı makinenin tıkanmasına neden olur</a:t>
            </a:r>
            <a:endParaRPr lang="en-US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Hizmet Reddi Saldırıları: Şirin</a:t>
            </a:r>
            <a:endParaRPr lang="it-IT" altLang="en-US" dirty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IP sahtekarlığı ve ICMP isteklerinin bir birleşimidir.</a:t>
            </a:r>
          </a:p>
          <a:p>
            <a:pPr marL="566738" indent="-457200"/>
            <a:r>
              <a:rPr lang="tr" altLang="en-US" dirty="0"/>
              <a:t>IP sahtekarlığı, gönderenin IP'sinin sahte olduğu bir IP paketinin gönderilmesini ifade eder.</a:t>
            </a:r>
          </a:p>
          <a:p>
            <a:pPr marL="566738" indent="-457200"/>
            <a:r>
              <a:rPr lang="tr" altLang="en-US" i="1" dirty="0"/>
              <a:t>ICMP yankı istek </a:t>
            </a:r>
            <a:r>
              <a:rPr lang="tr" altLang="en-US" dirty="0"/>
              <a:t>paketleri , gönderenin IP adresi kurbanınkiyle değiştirilerek oluşturulur.</a:t>
            </a:r>
          </a:p>
          <a:p>
            <a:pPr marL="566738" indent="-457200"/>
            <a:r>
              <a:rPr lang="tr" altLang="en-US" dirty="0"/>
              <a:t>Bu paketler yayın IP adreslerine gönderilir: kurban, ağda aktif olan herhangi bir ana bilgisayardan gelen her istek için bir yanıt alır (sel)</a:t>
            </a:r>
          </a:p>
          <a:p>
            <a:pPr marL="566738" indent="-457200"/>
            <a:r>
              <a:rPr lang="tr" altLang="en-US" dirty="0"/>
              <a:t>Önleme: yönlendiricilerde yayın IP adreslerinin iletilmesini devre dışı bırakın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Hizmet Reddi Saldırıları: </a:t>
            </a:r>
            <a:r>
              <a:rPr lang="tr" dirty="0"/>
              <a:t>Ölüm sinyali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Durum bilgisiz güvenlik duvarları yapılandırması genellikle çok büyük IP paketlerinin reddedilmesini içerir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Kurban makineye toplam boyutu izin verilen maksimumdan daha büyük olan </a:t>
            </a:r>
            <a:r>
              <a:rPr lang="tr" i="1" dirty="0"/>
              <a:t>parçalanmış </a:t>
            </a:r>
            <a:r>
              <a:rPr lang="tr" dirty="0"/>
              <a:t>bir IP paketi gönderilir.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Makine paketi yeniden bir araya getirdiğinde arabellek taşmalarına neden olabilir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 err="1"/>
              <a:t>Durum denetimli </a:t>
            </a:r>
            <a:r>
              <a:rPr lang="tr" dirty="0"/>
              <a:t>güvenlik duvarları bu tehdidi tanımlayabilir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Ortadaki Adam (MITM) Saldırısı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İletişim kuran iki uç arasına üçüncü bir taraf konur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iletişim kuran iki uç tarafından fark edilmez : doğrudan birbirleriyle iletişim kurduklarına inanırlar.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Genellikle IP sahtekarlığı kullanılarak gerçekleştirilir : gönderen, verileri saldırgana gönderir, o da verileri alıcıya yeniden gönderir ve tersi de geçerlidir .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Üçüncü taraf, bir iletişimin paketlerini yakalar, analiz eder, değiştirir ve yeniden iletir.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Önlem: </a:t>
            </a:r>
            <a:r>
              <a:rPr lang="tr" i="1" dirty="0"/>
              <a:t>uçtan uca şifreleme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5211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ARP Sahtekarlığı/Zehirleme Saldırısı</a:t>
            </a:r>
            <a:endParaRPr lang="it-IT" altLang="en-US" dirty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Adres Çözümleme Protokolü (ARP), ağ iletişiminin yerel ağdaki belirli bir cihaza ulaşmasını sağlar</a:t>
            </a:r>
          </a:p>
          <a:p>
            <a:pPr marL="566738" indent="-457200"/>
            <a:r>
              <a:rPr lang="tr" altLang="en-US" dirty="0"/>
              <a:t>ARP, IP adreslerini ağ arayüzlerinin Medya Erişim Kontrolü (MAC) adresleriyle ilişkilendirir ( bir LAN üzerindeki ana bilgisayarları tanımlamak için kullanılır)</a:t>
            </a:r>
          </a:p>
          <a:p>
            <a:pPr marL="566738" indent="-457200"/>
            <a:r>
              <a:rPr lang="tr" altLang="en-US" dirty="0"/>
              <a:t>Bir ana bilgisayar, internete bağlanmak için yönlendiricinin/ağ geçidinin MAC adresini bilmek üzere ARP protokolünü kullanmalıdır.</a:t>
            </a:r>
          </a:p>
          <a:p>
            <a:pPr marL="566738" indent="-457200"/>
            <a:r>
              <a:rPr lang="tr" altLang="en-US" dirty="0"/>
              <a:t>Her ana bilgisayar, zaten talep edilen ve bilinen IP/MAC çiftini eşleştirmek için bir </a:t>
            </a:r>
            <a:r>
              <a:rPr lang="tr" altLang="en-US" i="1" dirty="0"/>
              <a:t>ARP önbelleği tutar.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538943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ARP Sahtekarlığı/Zehirleme Saldırısı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altLang="en-US" dirty="0"/>
              <a:t>Ana bilgisayar belirli bir yerel IP adresi için MAC adresini bilmiyorsa 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tr" altLang="en-US" dirty="0"/>
              <a:t>adresine sahip olan yerel ağdaki diğer tüm ana bilgisayarlara soran bir yayın ARP istek paketi gönderir.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tr" altLang="en-US" dirty="0"/>
              <a:t>Bu IP adresine sahip ana bilgisayar yanıt verecek ve böylece MAC adresini sağlayacaktır.</a:t>
            </a:r>
            <a:endParaRPr lang="en-US" alt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Bir ARP yanıltma/zehirleme saldırısı, yerel ağ MITM saldırısı olarak sınıflandırılabilir.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DNS Sahtekarlığı Saldırısı</a:t>
            </a:r>
            <a:endParaRPr lang="it-IT" altLang="en-US" dirty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8967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Etki Alanı Adı Sistemi (DNS), İnternet adlarını (daha doğrusu FQDN - Tam Nitelikli Ayırt Edici Adlar, örn. www.server.net) karşılık gelen IP adresine dönüştürmek için kullanılan adlandırma sistemidir.</a:t>
            </a:r>
          </a:p>
          <a:p>
            <a:pPr marL="566738" indent="-457200"/>
            <a:r>
              <a:rPr lang="tr" altLang="en-US" dirty="0"/>
              <a:t>Sistem hiyerarşiktir ve üst düzey sunucularla dağıtılmıştır</a:t>
            </a:r>
          </a:p>
          <a:p>
            <a:pPr marL="566738" indent="-457200"/>
            <a:r>
              <a:rPr lang="tr" altLang="en-US" dirty="0"/>
              <a:t>Bir sistem bir ağ kaynağına her ulaşmaya çalıştığında, bir DNS sunucusuna bağlantı kurulur.</a:t>
            </a:r>
          </a:p>
          <a:p>
            <a:pPr marL="566738" indent="-457200"/>
            <a:r>
              <a:rPr lang="tr" dirty="0"/>
              <a:t>DNS kayıtlarını değiştirerek trafik, yasal olan yerine sahte veya "sahte" bir web sitesine gönderilir .</a:t>
            </a:r>
          </a:p>
          <a:p>
            <a:pPr marL="566738" indent="-457200"/>
            <a:r>
              <a:rPr lang="tr" dirty="0"/>
              <a:t>Sahte makine daha sonra MITM saldırıları, sahtekarlık vb . yapabilir .</a:t>
            </a:r>
          </a:p>
          <a:p>
            <a:pPr marL="566738" indent="-457200"/>
            <a:r>
              <a:rPr lang="tr" dirty="0"/>
              <a:t>Önleme: DNS sunucuları güncel tutulmalı ve kayıtların 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Drive-by (Hızlı) Saldırı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Kötü amaçlı kod, güvenli olmayan bir web sitesine yerleştirilmiştir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edildiğinde , komut dosyası otomatik olarak kurban bilgisayarda yürütülür ve güvenliği ihlal edilir.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Sitede herhangi bir işlem yapmanıza veya herhangi bir bilgi girmenize gerek yoktur 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Önleme: bir kullanıcı siteyi ziyaret etmeden önce web sitesinin itibarını bir veritabanında kontrol etmek için güncel 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Kimlik Bilgilerini Yeniden Kullanma Saldırısı</a:t>
            </a:r>
            <a:endParaRPr lang="it-IT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Kullanıcılar birden fazla sunucu için aynı şifreyi kullanma eğilimindedir.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Güvenliği ihlal edilmiş bir hesap ( örneğin, Dark Web'den elde edilen ), çeşitli sistemlere erişim olasılığını genişletir.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karşı önlem: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tr" dirty="0"/>
              <a:t>saldırılarına karşı alınan önlemlerin aynısı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tr" dirty="0"/>
              <a:t>parolaya ihtiyaç duyulması durumunda, parola yöneticileri yararlı olabilir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Web Oturumu Ele Geçirme Saldırısı</a:t>
            </a:r>
            <a:endParaRPr lang="it-IT" altLang="en-US" dirty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Web tarayıcısı tarafından oturum kontrol mekanizmaları olarak kullanılan oturum belirteçlerinin kullanılması</a:t>
            </a:r>
          </a:p>
          <a:p>
            <a:pPr marL="566738" indent="-457200"/>
            <a:r>
              <a:rPr lang="tr" altLang="en-US" dirty="0"/>
              <a:t>Web sunucusunun aynı kullanıcıdan farklı bağlantıları ilişkilendirmesi gerekir, en çok kullanılan yöntem, başarılı bir istemci kimlik doğrulamasından sonra Web Sunucusunun istemci tarayıcısına gönderdiği bir simgeye dayanır.</a:t>
            </a:r>
          </a:p>
          <a:p>
            <a:pPr marL="566738" indent="-457200"/>
            <a:r>
              <a:rPr lang="tr" altLang="en-US" dirty="0"/>
              <a:t>Bir oturum belirteci yalnızca bir tanımlayıcıdır ve her bağlantı için bir kimlik doğrulama prosedürü gerçekleştirme gereksinimini ortadan kaldırmak için kullanılabilir.</a:t>
            </a:r>
          </a:p>
          <a:p>
            <a:pPr marL="566738" indent="-457200"/>
            <a:r>
              <a:rPr lang="tr" altLang="en-US" dirty="0"/>
              <a:t>Web Sunucusuna yetkisiz erişim elde etmek için geçerli bir oturum belirtecini </a:t>
            </a:r>
            <a:endParaRPr lang="en-US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TCP Oturumu Ele Geçirme Saldırısı</a:t>
            </a:r>
            <a:endParaRPr lang="it-IT" altLang="en-US" dirty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doğru teslimini garanti etmek için TCP/IP protokolü tarafından onay paketleri ve sıra numaraları</a:t>
            </a:r>
          </a:p>
          <a:p>
            <a:pPr marL="566738" indent="-457200"/>
            <a:r>
              <a:rPr lang="tr" altLang="en-US" dirty="0"/>
              <a:t>Onay paketleri, yalnızca 3 yollu ilk anlaşmadan sonra bir şekilde artan sayılardır.</a:t>
            </a:r>
          </a:p>
          <a:p>
            <a:pPr marL="566738" indent="-457200"/>
            <a:r>
              <a:rPr lang="tr" altLang="en-US" dirty="0"/>
              <a:t>Bir TCP oturum korsanı:</a:t>
            </a:r>
          </a:p>
          <a:p>
            <a:pPr marL="1023938" lvl="1" indent="-457200"/>
            <a:r>
              <a:rPr lang="tr" altLang="en-US" dirty="0"/>
              <a:t>bir sonraki onay numarasını tahmin etmeye çalışır</a:t>
            </a:r>
          </a:p>
          <a:p>
            <a:pPr marL="1023938" lvl="1" indent="-457200"/>
            <a:r>
              <a:rPr lang="tr" altLang="en-US" dirty="0"/>
              <a:t>istemci ve sunucunun veri alışverişini yapamamasına neden olur</a:t>
            </a:r>
          </a:p>
          <a:p>
            <a:pPr marL="1023938" lvl="1" indent="-457200"/>
            <a:r>
              <a:rPr lang="tr" altLang="en-US" dirty="0"/>
              <a:t>her iki uç için de kabul edilebilir paketler oluştur ( </a:t>
            </a:r>
            <a:r>
              <a:rPr lang="tr" altLang="en-US" dirty="0" err="1"/>
              <a:t>MiTM </a:t>
            </a:r>
            <a:r>
              <a:rPr lang="tr" altLang="en-US" dirty="0"/>
              <a:t>)</a:t>
            </a:r>
          </a:p>
          <a:p>
            <a:pPr marL="566738" indent="-457200"/>
            <a:r>
              <a:rPr lang="tr" altLang="en-US" dirty="0"/>
              <a:t>Saldırgan oturumun kontrolünü ele geçirebilir</a:t>
            </a:r>
            <a:endParaRPr lang="it-IT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IP Sahtekarlığı Saldırısı</a:t>
            </a:r>
            <a:endParaRPr lang="it-IT" altLang="en-US" dirty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sunucuyu engellemek için bir </a:t>
            </a:r>
            <a:r>
              <a:rPr lang="tr" altLang="en-US" dirty="0" err="1"/>
              <a:t>DoS </a:t>
            </a:r>
            <a:r>
              <a:rPr lang="tr" altLang="en-US" dirty="0"/>
              <a:t>saldırısı kullanılır</a:t>
            </a:r>
          </a:p>
          <a:p>
            <a:pPr marL="566738" indent="-457200"/>
            <a:r>
              <a:rPr lang="tr" altLang="en-US" dirty="0"/>
              <a:t>Sahte bir sunucu, IP adresini yasal sunuculardan biriyle ayarlar.</a:t>
            </a:r>
          </a:p>
          <a:p>
            <a:pPr marL="566738" indent="-457200"/>
            <a:r>
              <a:rPr lang="tr" altLang="en-US" b="1" dirty="0"/>
              <a:t>kör ele geçirmeyi </a:t>
            </a:r>
            <a:r>
              <a:rPr lang="tr" altLang="en-US" dirty="0"/>
              <a:t>de kullanabilir : TCP oturumunda ele geçirilen iletişimlere kötü amaçlı veriler enjekte edilir</a:t>
            </a:r>
          </a:p>
          <a:p>
            <a:pPr marL="566738" indent="-457200"/>
            <a:r>
              <a:rPr lang="tr" altLang="en-US" dirty="0"/>
              <a:t>Kör saldırıda, saldırgan yanıtı göremez, yalnızca istemcinin ve sunucunun yanıtlarını tahmin eder.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Sıfırıncı Gün İstismar Saldırısı</a:t>
            </a:r>
            <a:endParaRPr lang="it-IT" altLang="en-US" dirty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tr" altLang="en-US" dirty="0"/>
              <a:t>Kendi başına belirli bir saldırı değil</a:t>
            </a:r>
          </a:p>
          <a:p>
            <a:pPr marL="566738" indent="-457200"/>
            <a:r>
              <a:rPr lang="tr" altLang="en-US" dirty="0"/>
              <a:t>Siber suçlular, belirli yazılım ve işletim sistemlerinde kısa süre önce keşfedilen bir güvenlik açığını öğrenir ve daha sonra bir düzeltme mevcut olmadan önce bu yazılımı kullanan kuruluşları hedef alır.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r" altLang="en-US" dirty="0"/>
              <a:t>Kod Sızıntısı Saldırısı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sızdırılmış kaynak kodu, hassas bilgileri bulmak ve bir siber saldırı için değerli içgörüler sağlamak üzere analiz edilir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tr" dirty="0"/>
              <a:t>Kod sızıntısı, yalnızca </a:t>
            </a:r>
            <a:r>
              <a:rPr lang="tr"/>
              <a:t>kod ifşası için ekonomik bir 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2C67D500-8B6D-458D-B6DE-8480AF6AB3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6B4B776-A40F-452B-96E6-D707A0788B82}"/>
</file>

<file path=customXml/itemProps3.xml><?xml version="1.0" encoding="utf-8"?>
<ds:datastoreItem xmlns:ds="http://schemas.openxmlformats.org/officeDocument/2006/customXml" ds:itemID="{6BC9B26C-BBFA-49FC-90F2-34103BC32588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2886</Words>
  <Application>Microsoft Office PowerPoint</Application>
  <PresentationFormat>Geniş ekran</PresentationFormat>
  <Paragraphs>244</Paragraphs>
  <Slides>43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Kötü Amaçlı Yazılım ve En Yaygın Saldırılar</vt:lpstr>
      <vt:lpstr>Kötü Amaçlı Yazılıma Giriş</vt:lpstr>
      <vt:lpstr>Bilgisayar Korsanları ve Krakerler</vt:lpstr>
      <vt:lpstr>Bilgisayar korsanları</vt:lpstr>
      <vt:lpstr>Bilgisayar korsanları</vt:lpstr>
      <vt:lpstr>Kraker</vt:lpstr>
      <vt:lpstr>Bilgisayar Korsanları ve Krakerler</vt:lpstr>
      <vt:lpstr>Hacker Kategorileri</vt:lpstr>
      <vt:lpstr>Hacker Kategorileri</vt:lpstr>
      <vt:lpstr>Hacker Kategorileri</vt:lpstr>
      <vt:lpstr>Truva atları</vt:lpstr>
      <vt:lpstr>rootkit'ler </vt:lpstr>
      <vt:lpstr>Virüsler ve Solucanlar</vt:lpstr>
      <vt:lpstr>Fidye yazılımı </vt:lpstr>
      <vt:lpstr>Greyware</vt:lpstr>
      <vt:lpstr>dosyasız Kötü amaçlı yazılım</vt:lpstr>
      <vt:lpstr>riskler</vt:lpstr>
      <vt:lpstr>Risk azaltma</vt:lpstr>
      <vt:lpstr>Risk azaltma</vt:lpstr>
      <vt:lpstr>Risk azaltma</vt:lpstr>
      <vt:lpstr>Kimlik avı saldırısı</vt:lpstr>
      <vt:lpstr>Şifre Saldırıları</vt:lpstr>
      <vt:lpstr>Şifre Saldırıları</vt:lpstr>
      <vt:lpstr>Arabellek Taşması Saldırısı</vt:lpstr>
      <vt:lpstr>SQL Enjeksiyon Saldırısı</vt:lpstr>
      <vt:lpstr>Siteler Arası Komut Dosyası Çalıştırma (XSS) Saldırısı</vt:lpstr>
      <vt:lpstr>Siteler Arası İstek Sahteciliği (CSRF) Saldırısı</vt:lpstr>
      <vt:lpstr>Dosyayla İlgili Saldırılar</vt:lpstr>
      <vt:lpstr>Hizmet Reddi ( DoS ) Saldırıları</vt:lpstr>
      <vt:lpstr>Hizmet Reddi Saldırıları: Syn -Flood</vt:lpstr>
      <vt:lpstr>Hizmet Reddi Saldırıları: Şirin</vt:lpstr>
      <vt:lpstr>Hizmet Reddi Saldırıları: Ölüm sinyali</vt:lpstr>
      <vt:lpstr>Ortadaki Adam (MITM) Saldırısı</vt:lpstr>
      <vt:lpstr>ARP Sahtekarlığı/Zehirleme Saldırısı</vt:lpstr>
      <vt:lpstr>ARP Sahtekarlığı/Zehirleme Saldırısı</vt:lpstr>
      <vt:lpstr>DNS Sahtekarlığı Saldırısı</vt:lpstr>
      <vt:lpstr>Drive-by (Hızlı) Saldırı</vt:lpstr>
      <vt:lpstr>Kimlik Bilgilerini Yeniden Kullanma Saldırısı</vt:lpstr>
      <vt:lpstr>Web Oturumu Ele Geçirme Saldırısı</vt:lpstr>
      <vt:lpstr>TCP Oturumu Ele Geçirme Saldırısı</vt:lpstr>
      <vt:lpstr>IP Sahtekarlığı Saldırısı</vt:lpstr>
      <vt:lpstr>Sıfırıncı Gün İstismar Saldırısı</vt:lpstr>
      <vt:lpstr>Kod Sızıntısı Saldırısı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Ali Gokdemir</cp:lastModifiedBy>
  <cp:revision>56</cp:revision>
  <dcterms:created xsi:type="dcterms:W3CDTF">2022-10-31T15:14:22Z</dcterms:created>
  <dcterms:modified xsi:type="dcterms:W3CDTF">2022-11-25T08:04:42Z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