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83"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6005" autoAdjust="0"/>
  </p:normalViewPr>
  <p:slideViewPr>
    <p:cSldViewPr snapToGrid="0">
      <p:cViewPr varScale="1">
        <p:scale>
          <a:sx n="109" d="100"/>
          <a:sy n="109" d="100"/>
        </p:scale>
        <p:origin x="67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BA4BE80-C4B2-1A0B-27F2-64A17670E5C0}"/>
              </a:ext>
            </a:extLst>
          </p:cNvPr>
          <p:cNvSpPr>
            <a:spLocks noGrp="1"/>
          </p:cNvSpPr>
          <p:nvPr>
            <p:ph type="ctrTitle"/>
          </p:nvPr>
        </p:nvSpPr>
        <p:spPr>
          <a:xfrm>
            <a:off x="1524000" y="1122363"/>
            <a:ext cx="9144000" cy="2387600"/>
          </a:xfrm>
        </p:spPr>
        <p:txBody>
          <a:bodyPr anchor="b"/>
          <a:lstStyle>
            <a:lvl1pPr algn="ctr">
              <a:defRPr sz="6000"/>
            </a:lvl1pPr>
          </a:lstStyle>
          <a:p>
            <a:r>
              <a:rPr lang="tr-TR"/>
              <a:t>Asıl başlık stilini düzenlemek için tıklayın</a:t>
            </a:r>
          </a:p>
        </p:txBody>
      </p:sp>
      <p:sp>
        <p:nvSpPr>
          <p:cNvPr id="3" name="Alt Başlık 2">
            <a:extLst>
              <a:ext uri="{FF2B5EF4-FFF2-40B4-BE49-F238E27FC236}">
                <a16:creationId xmlns:a16="http://schemas.microsoft.com/office/drawing/2014/main" id="{BC0EF3C7-9EFE-0A94-7434-431F944B59F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a:extLst>
              <a:ext uri="{FF2B5EF4-FFF2-40B4-BE49-F238E27FC236}">
                <a16:creationId xmlns:a16="http://schemas.microsoft.com/office/drawing/2014/main" id="{FD5ACA74-1C3E-B40A-80FD-0D9400A2276D}"/>
              </a:ext>
            </a:extLst>
          </p:cNvPr>
          <p:cNvSpPr>
            <a:spLocks noGrp="1"/>
          </p:cNvSpPr>
          <p:nvPr>
            <p:ph type="dt" sz="half" idx="10"/>
          </p:nvPr>
        </p:nvSpPr>
        <p:spPr/>
        <p:txBody>
          <a:bodyPr/>
          <a:lstStyle/>
          <a:p>
            <a:fld id="{48C0F4D9-F14D-4340-ADE9-8610FC70D4B7}" type="datetimeFigureOut">
              <a:rPr lang="tr-TR" smtClean="0"/>
              <a:t>23.11.2022</a:t>
            </a:fld>
            <a:endParaRPr lang="tr-TR"/>
          </a:p>
        </p:txBody>
      </p:sp>
      <p:sp>
        <p:nvSpPr>
          <p:cNvPr id="5" name="Alt Bilgi Yer Tutucusu 4">
            <a:extLst>
              <a:ext uri="{FF2B5EF4-FFF2-40B4-BE49-F238E27FC236}">
                <a16:creationId xmlns:a16="http://schemas.microsoft.com/office/drawing/2014/main" id="{D9BDDA5B-A355-51E6-8268-F980EFB3E89E}"/>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7A40ADB6-96DC-0C6E-A30F-BEA174822E06}"/>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28844164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5704158-3A82-20E0-BEA9-49BA3633178F}"/>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295C27C0-ABDD-3105-DE7A-4B0CC8335431}"/>
              </a:ext>
            </a:extLst>
          </p:cNvPr>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684F692A-627F-A13D-9118-8B9755A3F687}"/>
              </a:ext>
            </a:extLst>
          </p:cNvPr>
          <p:cNvSpPr>
            <a:spLocks noGrp="1"/>
          </p:cNvSpPr>
          <p:nvPr>
            <p:ph type="dt" sz="half" idx="10"/>
          </p:nvPr>
        </p:nvSpPr>
        <p:spPr/>
        <p:txBody>
          <a:bodyPr/>
          <a:lstStyle/>
          <a:p>
            <a:fld id="{48C0F4D9-F14D-4340-ADE9-8610FC70D4B7}" type="datetimeFigureOut">
              <a:rPr lang="tr-TR" smtClean="0"/>
              <a:t>23.11.2022</a:t>
            </a:fld>
            <a:endParaRPr lang="tr-TR"/>
          </a:p>
        </p:txBody>
      </p:sp>
      <p:sp>
        <p:nvSpPr>
          <p:cNvPr id="5" name="Alt Bilgi Yer Tutucusu 4">
            <a:extLst>
              <a:ext uri="{FF2B5EF4-FFF2-40B4-BE49-F238E27FC236}">
                <a16:creationId xmlns:a16="http://schemas.microsoft.com/office/drawing/2014/main" id="{4DA991B9-0303-3CDA-F1C2-125C7905A958}"/>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75C80899-FEB6-9C36-C1B9-60C811F123B1}"/>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18723377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1D294E4-E93B-A358-7DDD-3F1CBBD1E227}"/>
              </a:ext>
            </a:extLst>
          </p:cNvPr>
          <p:cNvSpPr>
            <a:spLocks noGrp="1"/>
          </p:cNvSpPr>
          <p:nvPr>
            <p:ph type="title"/>
          </p:nvPr>
        </p:nvSpPr>
        <p:spPr>
          <a:xfrm>
            <a:off x="831850" y="1709738"/>
            <a:ext cx="10515600" cy="2852737"/>
          </a:xfrm>
        </p:spPr>
        <p:txBody>
          <a:bodyPr anchor="b"/>
          <a:lstStyle>
            <a:lvl1pPr>
              <a:defRPr sz="6000"/>
            </a:lvl1pPr>
          </a:lstStyle>
          <a:p>
            <a:r>
              <a:rPr lang="tr-TR"/>
              <a:t>Asıl başlık stilini düzenlemek için tıklayın</a:t>
            </a:r>
          </a:p>
        </p:txBody>
      </p:sp>
      <p:sp>
        <p:nvSpPr>
          <p:cNvPr id="3" name="Metin Yer Tutucusu 2">
            <a:extLst>
              <a:ext uri="{FF2B5EF4-FFF2-40B4-BE49-F238E27FC236}">
                <a16:creationId xmlns:a16="http://schemas.microsoft.com/office/drawing/2014/main" id="{7551FE3F-1E5A-5B5E-C0C3-0E98A3F167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tıklayın</a:t>
            </a:r>
          </a:p>
        </p:txBody>
      </p:sp>
      <p:sp>
        <p:nvSpPr>
          <p:cNvPr id="4" name="Veri Yer Tutucusu 3">
            <a:extLst>
              <a:ext uri="{FF2B5EF4-FFF2-40B4-BE49-F238E27FC236}">
                <a16:creationId xmlns:a16="http://schemas.microsoft.com/office/drawing/2014/main" id="{E4573CF6-4E17-CC79-FC90-805495853695}"/>
              </a:ext>
            </a:extLst>
          </p:cNvPr>
          <p:cNvSpPr>
            <a:spLocks noGrp="1"/>
          </p:cNvSpPr>
          <p:nvPr>
            <p:ph type="dt" sz="half" idx="10"/>
          </p:nvPr>
        </p:nvSpPr>
        <p:spPr/>
        <p:txBody>
          <a:bodyPr/>
          <a:lstStyle/>
          <a:p>
            <a:fld id="{48C0F4D9-F14D-4340-ADE9-8610FC70D4B7}" type="datetimeFigureOut">
              <a:rPr lang="tr-TR" smtClean="0"/>
              <a:t>23.11.2022</a:t>
            </a:fld>
            <a:endParaRPr lang="tr-TR"/>
          </a:p>
        </p:txBody>
      </p:sp>
      <p:sp>
        <p:nvSpPr>
          <p:cNvPr id="5" name="Alt Bilgi Yer Tutucusu 4">
            <a:extLst>
              <a:ext uri="{FF2B5EF4-FFF2-40B4-BE49-F238E27FC236}">
                <a16:creationId xmlns:a16="http://schemas.microsoft.com/office/drawing/2014/main" id="{22257529-43D9-A632-4A0E-6F423073AAD8}"/>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46AA7BC3-BC60-E50D-B719-00F8EB66D174}"/>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4047208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54E8F30-3FAF-E55E-3C5A-820F379D7590}"/>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11731455-4E28-96EE-ACD4-5FFA6BA7D63B}"/>
              </a:ext>
            </a:extLst>
          </p:cNvPr>
          <p:cNvSpPr>
            <a:spLocks noGrp="1"/>
          </p:cNvSpPr>
          <p:nvPr>
            <p:ph sz="half" idx="1"/>
          </p:nvPr>
        </p:nvSpPr>
        <p:spPr>
          <a:xfrm>
            <a:off x="838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a:extLst>
              <a:ext uri="{FF2B5EF4-FFF2-40B4-BE49-F238E27FC236}">
                <a16:creationId xmlns:a16="http://schemas.microsoft.com/office/drawing/2014/main" id="{A345A00E-0D90-20B9-B1CC-163C28173704}"/>
              </a:ext>
            </a:extLst>
          </p:cNvPr>
          <p:cNvSpPr>
            <a:spLocks noGrp="1"/>
          </p:cNvSpPr>
          <p:nvPr>
            <p:ph sz="half" idx="2"/>
          </p:nvPr>
        </p:nvSpPr>
        <p:spPr>
          <a:xfrm>
            <a:off x="6172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43D59AAB-F5C0-6CAC-988D-AAED52F821E1}"/>
              </a:ext>
            </a:extLst>
          </p:cNvPr>
          <p:cNvSpPr>
            <a:spLocks noGrp="1"/>
          </p:cNvSpPr>
          <p:nvPr>
            <p:ph type="dt" sz="half" idx="10"/>
          </p:nvPr>
        </p:nvSpPr>
        <p:spPr/>
        <p:txBody>
          <a:bodyPr/>
          <a:lstStyle/>
          <a:p>
            <a:fld id="{48C0F4D9-F14D-4340-ADE9-8610FC70D4B7}" type="datetimeFigureOut">
              <a:rPr lang="tr-TR" smtClean="0"/>
              <a:t>23.11.2022</a:t>
            </a:fld>
            <a:endParaRPr lang="tr-TR"/>
          </a:p>
        </p:txBody>
      </p:sp>
      <p:sp>
        <p:nvSpPr>
          <p:cNvPr id="6" name="Alt Bilgi Yer Tutucusu 5">
            <a:extLst>
              <a:ext uri="{FF2B5EF4-FFF2-40B4-BE49-F238E27FC236}">
                <a16:creationId xmlns:a16="http://schemas.microsoft.com/office/drawing/2014/main" id="{1C307707-C768-473E-6C47-6205D61BB9F3}"/>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49631C10-8DAF-DCCA-394C-5D749155A2CE}"/>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915603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D3D3E9A-C073-E294-252F-C9EDDB612EB4}"/>
              </a:ext>
            </a:extLst>
          </p:cNvPr>
          <p:cNvSpPr>
            <a:spLocks noGrp="1"/>
          </p:cNvSpPr>
          <p:nvPr>
            <p:ph type="title"/>
          </p:nvPr>
        </p:nvSpPr>
        <p:spPr>
          <a:xfrm>
            <a:off x="839788" y="365125"/>
            <a:ext cx="10515600" cy="1325563"/>
          </a:xfrm>
        </p:spPr>
        <p:txBody>
          <a:bodyPr/>
          <a:lstStyle/>
          <a:p>
            <a:r>
              <a:rPr lang="tr-TR"/>
              <a:t>Asıl başlık stilini düzenlemek için tıklayın</a:t>
            </a:r>
          </a:p>
        </p:txBody>
      </p:sp>
      <p:sp>
        <p:nvSpPr>
          <p:cNvPr id="3" name="Metin Yer Tutucusu 2">
            <a:extLst>
              <a:ext uri="{FF2B5EF4-FFF2-40B4-BE49-F238E27FC236}">
                <a16:creationId xmlns:a16="http://schemas.microsoft.com/office/drawing/2014/main" id="{5DE80806-C1A1-653B-E483-2202A459F1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İçerik Yer Tutucusu 3">
            <a:extLst>
              <a:ext uri="{FF2B5EF4-FFF2-40B4-BE49-F238E27FC236}">
                <a16:creationId xmlns:a16="http://schemas.microsoft.com/office/drawing/2014/main" id="{0C0CDC01-342E-3C1E-A17D-352BD92961C0}"/>
              </a:ext>
            </a:extLst>
          </p:cNvPr>
          <p:cNvSpPr>
            <a:spLocks noGrp="1"/>
          </p:cNvSpPr>
          <p:nvPr>
            <p:ph sz="half" idx="2"/>
          </p:nvPr>
        </p:nvSpPr>
        <p:spPr>
          <a:xfrm>
            <a:off x="839788" y="2505075"/>
            <a:ext cx="5157787"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a:extLst>
              <a:ext uri="{FF2B5EF4-FFF2-40B4-BE49-F238E27FC236}">
                <a16:creationId xmlns:a16="http://schemas.microsoft.com/office/drawing/2014/main" id="{EB104A2A-E339-9792-B08F-4F49C39063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İçerik Yer Tutucusu 5">
            <a:extLst>
              <a:ext uri="{FF2B5EF4-FFF2-40B4-BE49-F238E27FC236}">
                <a16:creationId xmlns:a16="http://schemas.microsoft.com/office/drawing/2014/main" id="{DCF61AE3-E454-FC7C-AA77-F53B6A11BE1C}"/>
              </a:ext>
            </a:extLst>
          </p:cNvPr>
          <p:cNvSpPr>
            <a:spLocks noGrp="1"/>
          </p:cNvSpPr>
          <p:nvPr>
            <p:ph sz="quarter" idx="4"/>
          </p:nvPr>
        </p:nvSpPr>
        <p:spPr>
          <a:xfrm>
            <a:off x="6172200" y="2505075"/>
            <a:ext cx="5183188"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4570E287-3DA7-CB17-9BD6-15C591C5569B}"/>
              </a:ext>
            </a:extLst>
          </p:cNvPr>
          <p:cNvSpPr>
            <a:spLocks noGrp="1"/>
          </p:cNvSpPr>
          <p:nvPr>
            <p:ph type="dt" sz="half" idx="10"/>
          </p:nvPr>
        </p:nvSpPr>
        <p:spPr/>
        <p:txBody>
          <a:bodyPr/>
          <a:lstStyle/>
          <a:p>
            <a:fld id="{48C0F4D9-F14D-4340-ADE9-8610FC70D4B7}" type="datetimeFigureOut">
              <a:rPr lang="tr-TR" smtClean="0"/>
              <a:t>23.11.2022</a:t>
            </a:fld>
            <a:endParaRPr lang="tr-TR"/>
          </a:p>
        </p:txBody>
      </p:sp>
      <p:sp>
        <p:nvSpPr>
          <p:cNvPr id="8" name="Alt Bilgi Yer Tutucusu 7">
            <a:extLst>
              <a:ext uri="{FF2B5EF4-FFF2-40B4-BE49-F238E27FC236}">
                <a16:creationId xmlns:a16="http://schemas.microsoft.com/office/drawing/2014/main" id="{01DA8862-3FDB-5378-7EC4-902F56D2F110}"/>
              </a:ext>
            </a:extLst>
          </p:cNvPr>
          <p:cNvSpPr>
            <a:spLocks noGrp="1"/>
          </p:cNvSpPr>
          <p:nvPr>
            <p:ph type="ftr" sz="quarter" idx="11"/>
          </p:nvPr>
        </p:nvSpPr>
        <p:spPr/>
        <p:txBody>
          <a:bodyPr/>
          <a:lstStyle/>
          <a:p>
            <a:endParaRPr lang="tr-TR"/>
          </a:p>
        </p:txBody>
      </p:sp>
      <p:sp>
        <p:nvSpPr>
          <p:cNvPr id="9" name="Slayt Numarası Yer Tutucusu 8">
            <a:extLst>
              <a:ext uri="{FF2B5EF4-FFF2-40B4-BE49-F238E27FC236}">
                <a16:creationId xmlns:a16="http://schemas.microsoft.com/office/drawing/2014/main" id="{F9FBBAAE-8BA6-FECA-1EC6-E0E1F5F617BC}"/>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850238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2534C80-CD75-D35F-05DB-D65062F3B919}"/>
              </a:ext>
            </a:extLst>
          </p:cNvPr>
          <p:cNvSpPr>
            <a:spLocks noGrp="1"/>
          </p:cNvSpPr>
          <p:nvPr>
            <p:ph type="title"/>
          </p:nvPr>
        </p:nvSpPr>
        <p:spPr/>
        <p:txBody>
          <a:bodyPr/>
          <a:lstStyle/>
          <a:p>
            <a:r>
              <a:rPr lang="tr-TR"/>
              <a:t>Asıl başlık stilini düzenlemek için tıklayın</a:t>
            </a:r>
          </a:p>
        </p:txBody>
      </p:sp>
      <p:sp>
        <p:nvSpPr>
          <p:cNvPr id="3" name="Veri Yer Tutucusu 2">
            <a:extLst>
              <a:ext uri="{FF2B5EF4-FFF2-40B4-BE49-F238E27FC236}">
                <a16:creationId xmlns:a16="http://schemas.microsoft.com/office/drawing/2014/main" id="{6312ACAC-6BDD-8317-D4A4-ECF7B311695C}"/>
              </a:ext>
            </a:extLst>
          </p:cNvPr>
          <p:cNvSpPr>
            <a:spLocks noGrp="1"/>
          </p:cNvSpPr>
          <p:nvPr>
            <p:ph type="dt" sz="half" idx="10"/>
          </p:nvPr>
        </p:nvSpPr>
        <p:spPr/>
        <p:txBody>
          <a:bodyPr/>
          <a:lstStyle/>
          <a:p>
            <a:fld id="{48C0F4D9-F14D-4340-ADE9-8610FC70D4B7}" type="datetimeFigureOut">
              <a:rPr lang="tr-TR" smtClean="0"/>
              <a:t>23.11.2022</a:t>
            </a:fld>
            <a:endParaRPr lang="tr-TR"/>
          </a:p>
        </p:txBody>
      </p:sp>
      <p:sp>
        <p:nvSpPr>
          <p:cNvPr id="4" name="Alt Bilgi Yer Tutucusu 3">
            <a:extLst>
              <a:ext uri="{FF2B5EF4-FFF2-40B4-BE49-F238E27FC236}">
                <a16:creationId xmlns:a16="http://schemas.microsoft.com/office/drawing/2014/main" id="{78A299C3-74AA-01C6-A144-20A159B49F36}"/>
              </a:ext>
            </a:extLst>
          </p:cNvPr>
          <p:cNvSpPr>
            <a:spLocks noGrp="1"/>
          </p:cNvSpPr>
          <p:nvPr>
            <p:ph type="ftr" sz="quarter" idx="11"/>
          </p:nvPr>
        </p:nvSpPr>
        <p:spPr/>
        <p:txBody>
          <a:bodyPr/>
          <a:lstStyle/>
          <a:p>
            <a:endParaRPr lang="tr-TR"/>
          </a:p>
        </p:txBody>
      </p:sp>
      <p:sp>
        <p:nvSpPr>
          <p:cNvPr id="5" name="Slayt Numarası Yer Tutucusu 4">
            <a:extLst>
              <a:ext uri="{FF2B5EF4-FFF2-40B4-BE49-F238E27FC236}">
                <a16:creationId xmlns:a16="http://schemas.microsoft.com/office/drawing/2014/main" id="{5F4B9439-41D7-D322-1358-840FD9B7B190}"/>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3452633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79AFAA1C-A301-DDFC-35D5-1633D091C87E}"/>
              </a:ext>
            </a:extLst>
          </p:cNvPr>
          <p:cNvSpPr>
            <a:spLocks noGrp="1"/>
          </p:cNvSpPr>
          <p:nvPr>
            <p:ph type="dt" sz="half" idx="10"/>
          </p:nvPr>
        </p:nvSpPr>
        <p:spPr/>
        <p:txBody>
          <a:bodyPr/>
          <a:lstStyle/>
          <a:p>
            <a:fld id="{48C0F4D9-F14D-4340-ADE9-8610FC70D4B7}" type="datetimeFigureOut">
              <a:rPr lang="tr-TR" smtClean="0"/>
              <a:t>23.11.2022</a:t>
            </a:fld>
            <a:endParaRPr lang="tr-TR"/>
          </a:p>
        </p:txBody>
      </p:sp>
      <p:sp>
        <p:nvSpPr>
          <p:cNvPr id="3" name="Alt Bilgi Yer Tutucusu 2">
            <a:extLst>
              <a:ext uri="{FF2B5EF4-FFF2-40B4-BE49-F238E27FC236}">
                <a16:creationId xmlns:a16="http://schemas.microsoft.com/office/drawing/2014/main" id="{F03560A7-2A8A-4855-3A23-A7152B7EED0B}"/>
              </a:ext>
            </a:extLst>
          </p:cNvPr>
          <p:cNvSpPr>
            <a:spLocks noGrp="1"/>
          </p:cNvSpPr>
          <p:nvPr>
            <p:ph type="ftr" sz="quarter" idx="11"/>
          </p:nvPr>
        </p:nvSpPr>
        <p:spPr/>
        <p:txBody>
          <a:bodyPr/>
          <a:lstStyle/>
          <a:p>
            <a:endParaRPr lang="tr-TR"/>
          </a:p>
        </p:txBody>
      </p:sp>
      <p:sp>
        <p:nvSpPr>
          <p:cNvPr id="4" name="Slayt Numarası Yer Tutucusu 3">
            <a:extLst>
              <a:ext uri="{FF2B5EF4-FFF2-40B4-BE49-F238E27FC236}">
                <a16:creationId xmlns:a16="http://schemas.microsoft.com/office/drawing/2014/main" id="{F8D130F2-5DC6-3A9A-5AC2-0E4C97353612}"/>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3074233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51AAB7C-3D9F-AFFA-832B-26DB90BEB520}"/>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İçerik Yer Tutucusu 2">
            <a:extLst>
              <a:ext uri="{FF2B5EF4-FFF2-40B4-BE49-F238E27FC236}">
                <a16:creationId xmlns:a16="http://schemas.microsoft.com/office/drawing/2014/main" id="{DE1B82F7-BDB7-F228-FFB7-B28DE23B668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a:extLst>
              <a:ext uri="{FF2B5EF4-FFF2-40B4-BE49-F238E27FC236}">
                <a16:creationId xmlns:a16="http://schemas.microsoft.com/office/drawing/2014/main" id="{E04BCEF1-2151-A270-A82C-A9417D5645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0D0F1BB3-794C-D31C-ECFB-FE5ED497DC16}"/>
              </a:ext>
            </a:extLst>
          </p:cNvPr>
          <p:cNvSpPr>
            <a:spLocks noGrp="1"/>
          </p:cNvSpPr>
          <p:nvPr>
            <p:ph type="dt" sz="half" idx="10"/>
          </p:nvPr>
        </p:nvSpPr>
        <p:spPr/>
        <p:txBody>
          <a:bodyPr/>
          <a:lstStyle/>
          <a:p>
            <a:fld id="{48C0F4D9-F14D-4340-ADE9-8610FC70D4B7}" type="datetimeFigureOut">
              <a:rPr lang="tr-TR" smtClean="0"/>
              <a:t>23.11.2022</a:t>
            </a:fld>
            <a:endParaRPr lang="tr-TR"/>
          </a:p>
        </p:txBody>
      </p:sp>
      <p:sp>
        <p:nvSpPr>
          <p:cNvPr id="6" name="Alt Bilgi Yer Tutucusu 5">
            <a:extLst>
              <a:ext uri="{FF2B5EF4-FFF2-40B4-BE49-F238E27FC236}">
                <a16:creationId xmlns:a16="http://schemas.microsoft.com/office/drawing/2014/main" id="{B5C9E45B-8EE9-3ABE-F967-2F66F84A7D03}"/>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6887C904-1060-A8B5-C62E-AAED11D32B2D}"/>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2670015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6E121B6-A33F-8D86-25DA-0E00E73529C6}"/>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Resim Yer Tutucusu 2">
            <a:extLst>
              <a:ext uri="{FF2B5EF4-FFF2-40B4-BE49-F238E27FC236}">
                <a16:creationId xmlns:a16="http://schemas.microsoft.com/office/drawing/2014/main" id="{1A118BA4-5FA7-7221-0A56-ACFAF8CE22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a:extLst>
              <a:ext uri="{FF2B5EF4-FFF2-40B4-BE49-F238E27FC236}">
                <a16:creationId xmlns:a16="http://schemas.microsoft.com/office/drawing/2014/main" id="{BBF0FA41-45A7-39C2-9A96-4F0F6E0075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7C1C285E-08AA-754B-4DF1-80185D3558A0}"/>
              </a:ext>
            </a:extLst>
          </p:cNvPr>
          <p:cNvSpPr>
            <a:spLocks noGrp="1"/>
          </p:cNvSpPr>
          <p:nvPr>
            <p:ph type="dt" sz="half" idx="10"/>
          </p:nvPr>
        </p:nvSpPr>
        <p:spPr/>
        <p:txBody>
          <a:bodyPr/>
          <a:lstStyle/>
          <a:p>
            <a:fld id="{48C0F4D9-F14D-4340-ADE9-8610FC70D4B7}" type="datetimeFigureOut">
              <a:rPr lang="tr-TR" smtClean="0"/>
              <a:t>23.11.2022</a:t>
            </a:fld>
            <a:endParaRPr lang="tr-TR"/>
          </a:p>
        </p:txBody>
      </p:sp>
      <p:sp>
        <p:nvSpPr>
          <p:cNvPr id="6" name="Alt Bilgi Yer Tutucusu 5">
            <a:extLst>
              <a:ext uri="{FF2B5EF4-FFF2-40B4-BE49-F238E27FC236}">
                <a16:creationId xmlns:a16="http://schemas.microsoft.com/office/drawing/2014/main" id="{9B576F1E-1600-4432-4BA7-AFD966CDC8FB}"/>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8A9050A5-C09A-E565-9D55-10F4D1BA9934}"/>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1328914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A9566B1-E3F4-B7B4-09ED-9701DBFD0B9A}"/>
              </a:ext>
            </a:extLst>
          </p:cNvPr>
          <p:cNvSpPr>
            <a:spLocks noGrp="1"/>
          </p:cNvSpPr>
          <p:nvPr>
            <p:ph type="title"/>
          </p:nvPr>
        </p:nvSpPr>
        <p:spPr/>
        <p:txBody>
          <a:bodyPr/>
          <a:lstStyle/>
          <a:p>
            <a:r>
              <a:rPr lang="tr-TR"/>
              <a:t>Asıl başlık stilini düzenlemek için tıklayın</a:t>
            </a:r>
          </a:p>
        </p:txBody>
      </p:sp>
      <p:sp>
        <p:nvSpPr>
          <p:cNvPr id="3" name="Dikey Metin Yer Tutucusu 2">
            <a:extLst>
              <a:ext uri="{FF2B5EF4-FFF2-40B4-BE49-F238E27FC236}">
                <a16:creationId xmlns:a16="http://schemas.microsoft.com/office/drawing/2014/main" id="{48F687C7-D685-57A7-A52C-157128EE3224}"/>
              </a:ext>
            </a:extLst>
          </p:cNvPr>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750A45CC-E736-29D1-AE70-07068FF1DC9C}"/>
              </a:ext>
            </a:extLst>
          </p:cNvPr>
          <p:cNvSpPr>
            <a:spLocks noGrp="1"/>
          </p:cNvSpPr>
          <p:nvPr>
            <p:ph type="dt" sz="half" idx="10"/>
          </p:nvPr>
        </p:nvSpPr>
        <p:spPr/>
        <p:txBody>
          <a:bodyPr/>
          <a:lstStyle/>
          <a:p>
            <a:fld id="{48C0F4D9-F14D-4340-ADE9-8610FC70D4B7}" type="datetimeFigureOut">
              <a:rPr lang="tr-TR" smtClean="0"/>
              <a:t>23.11.2022</a:t>
            </a:fld>
            <a:endParaRPr lang="tr-TR"/>
          </a:p>
        </p:txBody>
      </p:sp>
      <p:sp>
        <p:nvSpPr>
          <p:cNvPr id="5" name="Alt Bilgi Yer Tutucusu 4">
            <a:extLst>
              <a:ext uri="{FF2B5EF4-FFF2-40B4-BE49-F238E27FC236}">
                <a16:creationId xmlns:a16="http://schemas.microsoft.com/office/drawing/2014/main" id="{FD81680C-D9FF-DAE2-7A70-A49E980EB6BE}"/>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D2D84D36-D59C-12FC-5D03-F993A3B0687B}"/>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10639219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a:extLst>
              <a:ext uri="{FF2B5EF4-FFF2-40B4-BE49-F238E27FC236}">
                <a16:creationId xmlns:a16="http://schemas.microsoft.com/office/drawing/2014/main" id="{72981B64-61EB-C939-6455-96981A6E7C83}"/>
              </a:ext>
            </a:extLst>
          </p:cNvPr>
          <p:cNvSpPr>
            <a:spLocks noGrp="1"/>
          </p:cNvSpPr>
          <p:nvPr>
            <p:ph type="title" orient="vert"/>
          </p:nvPr>
        </p:nvSpPr>
        <p:spPr>
          <a:xfrm>
            <a:off x="8724900" y="365125"/>
            <a:ext cx="2628900" cy="5811838"/>
          </a:xfrm>
        </p:spPr>
        <p:txBody>
          <a:bodyPr vert="eaVert"/>
          <a:lstStyle/>
          <a:p>
            <a:r>
              <a:rPr lang="tr-TR"/>
              <a:t>Asıl başlık stilini düzenlemek için tıklayın</a:t>
            </a:r>
          </a:p>
        </p:txBody>
      </p:sp>
      <p:sp>
        <p:nvSpPr>
          <p:cNvPr id="3" name="Dikey Metin Yer Tutucusu 2">
            <a:extLst>
              <a:ext uri="{FF2B5EF4-FFF2-40B4-BE49-F238E27FC236}">
                <a16:creationId xmlns:a16="http://schemas.microsoft.com/office/drawing/2014/main" id="{503A25F7-D7DE-91F1-2EA3-EDC6FECB860E}"/>
              </a:ext>
            </a:extLst>
          </p:cNvPr>
          <p:cNvSpPr>
            <a:spLocks noGrp="1"/>
          </p:cNvSpPr>
          <p:nvPr>
            <p:ph type="body" orient="vert" idx="1"/>
          </p:nvPr>
        </p:nvSpPr>
        <p:spPr>
          <a:xfrm>
            <a:off x="838200" y="365125"/>
            <a:ext cx="7734300" cy="5811838"/>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6E6BCF1E-9E9C-31FA-DF9B-2B218EBDE288}"/>
              </a:ext>
            </a:extLst>
          </p:cNvPr>
          <p:cNvSpPr>
            <a:spLocks noGrp="1"/>
          </p:cNvSpPr>
          <p:nvPr>
            <p:ph type="dt" sz="half" idx="10"/>
          </p:nvPr>
        </p:nvSpPr>
        <p:spPr/>
        <p:txBody>
          <a:bodyPr/>
          <a:lstStyle/>
          <a:p>
            <a:fld id="{48C0F4D9-F14D-4340-ADE9-8610FC70D4B7}" type="datetimeFigureOut">
              <a:rPr lang="tr-TR" smtClean="0"/>
              <a:t>23.11.2022</a:t>
            </a:fld>
            <a:endParaRPr lang="tr-TR"/>
          </a:p>
        </p:txBody>
      </p:sp>
      <p:sp>
        <p:nvSpPr>
          <p:cNvPr id="5" name="Alt Bilgi Yer Tutucusu 4">
            <a:extLst>
              <a:ext uri="{FF2B5EF4-FFF2-40B4-BE49-F238E27FC236}">
                <a16:creationId xmlns:a16="http://schemas.microsoft.com/office/drawing/2014/main" id="{4CE3C175-7148-217A-93AB-C6ED0C6518DA}"/>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F82C99A0-4F61-88F3-D565-F660E208B7EA}"/>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32424744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a:extLst>
              <a:ext uri="{FF2B5EF4-FFF2-40B4-BE49-F238E27FC236}">
                <a16:creationId xmlns:a16="http://schemas.microsoft.com/office/drawing/2014/main" id="{A5EE2CBE-C7A0-9DE2-5E48-8875E7D5DF8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stilini düzenlemek için tıklayın</a:t>
            </a:r>
          </a:p>
        </p:txBody>
      </p:sp>
      <p:sp>
        <p:nvSpPr>
          <p:cNvPr id="3" name="Metin Yer Tutucusu 2">
            <a:extLst>
              <a:ext uri="{FF2B5EF4-FFF2-40B4-BE49-F238E27FC236}">
                <a16:creationId xmlns:a16="http://schemas.microsoft.com/office/drawing/2014/main" id="{6F0FDF58-34E8-8AF4-F3B8-3B3B18D41F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C74A3DC8-5E9D-127E-25F8-A000DAD4D0C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C0F4D9-F14D-4340-ADE9-8610FC70D4B7}" type="datetimeFigureOut">
              <a:rPr lang="tr-TR" smtClean="0"/>
              <a:t>23.11.2022</a:t>
            </a:fld>
            <a:endParaRPr lang="tr-TR"/>
          </a:p>
        </p:txBody>
      </p:sp>
      <p:sp>
        <p:nvSpPr>
          <p:cNvPr id="5" name="Alt Bilgi Yer Tutucusu 4">
            <a:extLst>
              <a:ext uri="{FF2B5EF4-FFF2-40B4-BE49-F238E27FC236}">
                <a16:creationId xmlns:a16="http://schemas.microsoft.com/office/drawing/2014/main" id="{B335C071-EE5B-4323-3CF2-AA764656864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a:extLst>
              <a:ext uri="{FF2B5EF4-FFF2-40B4-BE49-F238E27FC236}">
                <a16:creationId xmlns:a16="http://schemas.microsoft.com/office/drawing/2014/main" id="{9F094E03-980C-E6DD-9C09-8F34BBEFBE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04D67D-B529-4031-BA9F-EC68A8BE1174}" type="slidenum">
              <a:rPr lang="tr-TR" smtClean="0"/>
              <a:t>‹#›</a:t>
            </a:fld>
            <a:endParaRPr lang="tr-TR"/>
          </a:p>
        </p:txBody>
      </p:sp>
    </p:spTree>
    <p:extLst>
      <p:ext uri="{BB962C8B-B14F-4D97-AF65-F5344CB8AC3E}">
        <p14:creationId xmlns:p14="http://schemas.microsoft.com/office/powerpoint/2010/main" val="22671292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4.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 Id="rId5" Type="http://schemas.openxmlformats.org/officeDocument/2006/relationships/image" Target="../media/image2.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 Id="rId5" Type="http://schemas.openxmlformats.org/officeDocument/2006/relationships/image" Target="../media/image2.png"/><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jpe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234730" y="1123199"/>
            <a:ext cx="5876015" cy="2729609"/>
          </a:xfrm>
        </p:spPr>
        <p:txBody>
          <a:bodyPr>
            <a:normAutofit/>
          </a:bodyPr>
          <a:lstStyle/>
          <a:p>
            <a:r>
              <a:rPr lang="tr-TR" sz="5800" b="1" dirty="0">
                <a:latin typeface="Arial" panose="020B0604020202020204" pitchFamily="34" charset="0"/>
                <a:cs typeface="Arial" panose="020B0604020202020204" pitchFamily="34" charset="0"/>
              </a:rPr>
              <a:t>Bezpieczeństwo informacji</a:t>
            </a:r>
            <a:endParaRPr lang="en-US" sz="5800" b="1" dirty="0">
              <a:latin typeface="Arial" panose="020B0604020202020204" pitchFamily="34" charset="0"/>
              <a:cs typeface="Arial" panose="020B0604020202020204" pitchFamily="34" charset="0"/>
            </a:endParaRPr>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pl-PL" sz="2800" dirty="0">
                <a:latin typeface="Arial" panose="020B0604020202020204" pitchFamily="34" charset="0"/>
                <a:cs typeface="Arial" panose="020B0604020202020204" pitchFamily="34" charset="0"/>
              </a:rPr>
              <a:t>Część 2</a:t>
            </a:r>
            <a:r>
              <a:rPr lang="tr-TR" sz="2800" dirty="0">
                <a:latin typeface="Arial" panose="020B0604020202020204" pitchFamily="34" charset="0"/>
                <a:cs typeface="Arial" panose="020B0604020202020204" pitchFamily="34" charset="0"/>
              </a:rPr>
              <a:t> </a:t>
            </a:r>
            <a:endParaRPr lang="pl-PL" sz="2800" dirty="0">
              <a:latin typeface="Arial" panose="020B0604020202020204" pitchFamily="34" charset="0"/>
              <a:cs typeface="Arial" panose="020B0604020202020204" pitchFamily="34" charset="0"/>
            </a:endParaRPr>
          </a:p>
          <a:p>
            <a:r>
              <a:rPr lang="pl-PL" sz="2800" dirty="0">
                <a:latin typeface="Arial" panose="020B0604020202020204" pitchFamily="34" charset="0"/>
                <a:cs typeface="Arial" panose="020B0604020202020204" pitchFamily="34" charset="0"/>
              </a:rPr>
              <a:t>Tydzień-3</a:t>
            </a:r>
            <a:endParaRPr lang="en-US" sz="2800"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732EC5D-9B2C-9882-FEF2-34ACD18E5AA4}"/>
              </a:ext>
            </a:extLst>
          </p:cNvPr>
          <p:cNvSpPr>
            <a:spLocks noGrp="1"/>
          </p:cNvSpPr>
          <p:nvPr>
            <p:ph type="title"/>
          </p:nvPr>
        </p:nvSpPr>
        <p:spPr>
          <a:xfrm>
            <a:off x="4965430" y="629268"/>
            <a:ext cx="6586491" cy="1286160"/>
          </a:xfrm>
        </p:spPr>
        <p:txBody>
          <a:bodyPr anchor="b">
            <a:normAutofit/>
          </a:bodyPr>
          <a:lstStyle/>
          <a:p>
            <a:r>
              <a:rPr lang="pl-PL" b="1" dirty="0"/>
              <a:t>Bezpieczeństwo informacji</a:t>
            </a:r>
            <a:endParaRPr lang="tr-TR" b="1" dirty="0"/>
          </a:p>
        </p:txBody>
      </p:sp>
      <p:sp>
        <p:nvSpPr>
          <p:cNvPr id="3" name="İçerik Yer Tutucusu 2">
            <a:extLst>
              <a:ext uri="{FF2B5EF4-FFF2-40B4-BE49-F238E27FC236}">
                <a16:creationId xmlns:a16="http://schemas.microsoft.com/office/drawing/2014/main" id="{5DE58E58-BADD-EA25-9BCB-8D68B4749961}"/>
              </a:ext>
            </a:extLst>
          </p:cNvPr>
          <p:cNvSpPr>
            <a:spLocks noGrp="1"/>
          </p:cNvSpPr>
          <p:nvPr>
            <p:ph idx="1"/>
          </p:nvPr>
        </p:nvSpPr>
        <p:spPr>
          <a:xfrm>
            <a:off x="4965431" y="2438400"/>
            <a:ext cx="6586489" cy="3785419"/>
          </a:xfrm>
        </p:spPr>
        <p:txBody>
          <a:bodyPr>
            <a:normAutofit/>
          </a:bodyPr>
          <a:lstStyle/>
          <a:p>
            <a:r>
              <a:rPr lang="pl-PL" sz="2000" spc="10" dirty="0">
                <a:effectLst/>
                <a:latin typeface="Calibri" panose="020F0502020204030204" pitchFamily="34" charset="0"/>
                <a:ea typeface="Times New Roman" panose="02020603050405020304" pitchFamily="18" charset="0"/>
                <a:cs typeface="Calibri" panose="020F0502020204030204" pitchFamily="34" charset="0"/>
              </a:rPr>
              <a:t>Bezpieczeństwo informacji to zapobieganie nieautoryzowanemu lub nieuprawnionemu dostępowi, wykorzystaniu, modyfikacji, ujawnieniu, zniszczeniu, wymianie i uszkodzeniu informacji. Składa się ono z trzech podstawowych elementów zwanych Poufnością, Integralnością i Dostępnością. Jeśli któryś z tych trzech podstawowych elementów bezpieczeństwa zostanie uszkodzony, powstaje luka bezpieczeństwa.</a:t>
            </a:r>
          </a:p>
          <a:p>
            <a:endParaRPr lang="tr-TR" sz="2000" dirty="0"/>
          </a:p>
        </p:txBody>
      </p:sp>
      <p:pic>
        <p:nvPicPr>
          <p:cNvPr id="5" name="Picture 4" descr="Transparent padlock">
            <a:extLst>
              <a:ext uri="{FF2B5EF4-FFF2-40B4-BE49-F238E27FC236}">
                <a16:creationId xmlns:a16="http://schemas.microsoft.com/office/drawing/2014/main" id="{C418CDFE-80DC-9E67-EFD9-1C5AFCB6DA57}"/>
              </a:ext>
            </a:extLst>
          </p:cNvPr>
          <p:cNvPicPr>
            <a:picLocks noChangeAspect="1"/>
          </p:cNvPicPr>
          <p:nvPr/>
        </p:nvPicPr>
        <p:blipFill rotWithShape="1">
          <a:blip r:embed="rId2"/>
          <a:srcRect l="14937" r="40790" b="2"/>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A38360"/>
            </a:solidFill>
          </a:ln>
        </p:spPr>
        <p:style>
          <a:lnRef idx="1">
            <a:schemeClr val="accent1"/>
          </a:lnRef>
          <a:fillRef idx="0">
            <a:schemeClr val="accent1"/>
          </a:fillRef>
          <a:effectRef idx="0">
            <a:schemeClr val="accent1"/>
          </a:effectRef>
          <a:fontRef idx="minor">
            <a:schemeClr val="tx1"/>
          </a:fontRef>
        </p:style>
      </p:cxnSp>
      <p:pic>
        <p:nvPicPr>
          <p:cNvPr id="4" name="Picture 2">
            <a:extLst>
              <a:ext uri="{FF2B5EF4-FFF2-40B4-BE49-F238E27FC236}">
                <a16:creationId xmlns:a16="http://schemas.microsoft.com/office/drawing/2014/main" id="{5B779EB1-A3AD-231E-D67C-BFE74B8359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14460" y="5868617"/>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2042FD9B-2DE5-6872-CE83-7C48F653A0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965430" y="5221538"/>
            <a:ext cx="1054326" cy="1325563"/>
          </a:xfrm>
          <a:prstGeom prst="rect">
            <a:avLst/>
          </a:prstGeom>
        </p:spPr>
      </p:pic>
    </p:spTree>
    <p:extLst>
      <p:ext uri="{BB962C8B-B14F-4D97-AF65-F5344CB8AC3E}">
        <p14:creationId xmlns:p14="http://schemas.microsoft.com/office/powerpoint/2010/main" val="33671552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şlık 4">
            <a:extLst>
              <a:ext uri="{FF2B5EF4-FFF2-40B4-BE49-F238E27FC236}">
                <a16:creationId xmlns:a16="http://schemas.microsoft.com/office/drawing/2014/main" id="{8A82A423-3042-227C-354C-0304475F9785}"/>
              </a:ext>
            </a:extLst>
          </p:cNvPr>
          <p:cNvSpPr>
            <a:spLocks noGrp="1"/>
          </p:cNvSpPr>
          <p:nvPr>
            <p:ph type="title"/>
          </p:nvPr>
        </p:nvSpPr>
        <p:spPr>
          <a:xfrm>
            <a:off x="2041864" y="365125"/>
            <a:ext cx="9311936" cy="1325563"/>
          </a:xfrm>
        </p:spPr>
        <p:txBody>
          <a:bodyPr/>
          <a:lstStyle/>
          <a:p>
            <a:r>
              <a:rPr lang="pl-PL" b="1" dirty="0"/>
              <a:t>Bezpieczeństwo informacji</a:t>
            </a:r>
            <a:endParaRPr lang="tr-TR" dirty="0"/>
          </a:p>
        </p:txBody>
      </p:sp>
      <p:sp>
        <p:nvSpPr>
          <p:cNvPr id="3" name="İçerik Yer Tutucusu 2">
            <a:extLst>
              <a:ext uri="{FF2B5EF4-FFF2-40B4-BE49-F238E27FC236}">
                <a16:creationId xmlns:a16="http://schemas.microsoft.com/office/drawing/2014/main" id="{7D82DEF2-32CC-3E82-F41A-F4C4678989EC}"/>
              </a:ext>
            </a:extLst>
          </p:cNvPr>
          <p:cNvSpPr>
            <a:spLocks noGrp="1"/>
          </p:cNvSpPr>
          <p:nvPr>
            <p:ph sz="half" idx="1"/>
          </p:nvPr>
        </p:nvSpPr>
        <p:spPr/>
        <p:txBody>
          <a:bodyPr/>
          <a:lstStyle/>
          <a:p>
            <a:pPr marL="342900" lvl="0" indent="-342900" algn="just">
              <a:lnSpc>
                <a:spcPct val="115000"/>
              </a:lnSpc>
              <a:spcAft>
                <a:spcPts val="1800"/>
              </a:spcAft>
              <a:buFont typeface="Titillium Web" panose="00000500000000000000" pitchFamily="2" charset="-94"/>
              <a:buChar char="•"/>
            </a:pPr>
            <a:r>
              <a:rPr lang="pl-PL" sz="1800" b="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Poufność: </a:t>
            </a:r>
            <a:r>
              <a:rPr lang="pl-PL"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Jest to ochrona informacji przed nieuprawnionym dostępem i nieautoryzowanym dostępem.</a:t>
            </a:r>
          </a:p>
          <a:p>
            <a:pPr marL="342900" lvl="0" indent="-342900" algn="just">
              <a:lnSpc>
                <a:spcPct val="115000"/>
              </a:lnSpc>
              <a:spcAft>
                <a:spcPts val="1800"/>
              </a:spcAft>
              <a:buFont typeface="Titillium Web" panose="00000500000000000000" pitchFamily="2" charset="-94"/>
              <a:buChar char="•"/>
            </a:pPr>
            <a:r>
              <a:rPr lang="pl-PL" sz="1800" b="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Integralność: </a:t>
            </a:r>
            <a:r>
              <a:rPr lang="pl-PL"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Informacja nie jest zmieniana przez osoby nieupoważnione.</a:t>
            </a:r>
          </a:p>
          <a:p>
            <a:pPr marL="342900" lvl="0" indent="-342900" algn="just">
              <a:lnSpc>
                <a:spcPct val="115000"/>
              </a:lnSpc>
              <a:spcAft>
                <a:spcPts val="1800"/>
              </a:spcAft>
              <a:buFont typeface="Titillium Web" panose="00000500000000000000" pitchFamily="2" charset="-94"/>
              <a:buChar char="•"/>
            </a:pPr>
            <a:r>
              <a:rPr lang="pl-PL" sz="1800" b="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Dostępność: </a:t>
            </a:r>
            <a:r>
              <a:rPr lang="pl-PL"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Informacja jest dostępna i możliwa do wykorzystania w razie potrzeby przez osoby upoważnione.</a:t>
            </a:r>
          </a:p>
          <a:p>
            <a:endParaRPr lang="tr-TR" dirty="0"/>
          </a:p>
        </p:txBody>
      </p:sp>
      <p:sp>
        <p:nvSpPr>
          <p:cNvPr id="6" name="İçerik Yer Tutucusu 5">
            <a:extLst>
              <a:ext uri="{FF2B5EF4-FFF2-40B4-BE49-F238E27FC236}">
                <a16:creationId xmlns:a16="http://schemas.microsoft.com/office/drawing/2014/main" id="{5CBCA090-A32F-B856-3BDE-4DE3F42C3BCA}"/>
              </a:ext>
            </a:extLst>
          </p:cNvPr>
          <p:cNvSpPr>
            <a:spLocks noGrp="1"/>
          </p:cNvSpPr>
          <p:nvPr>
            <p:ph sz="half" idx="2"/>
          </p:nvPr>
        </p:nvSpPr>
        <p:spPr/>
        <p:txBody>
          <a:bodyPr/>
          <a:lstStyle/>
          <a:p>
            <a:endParaRPr lang="tr-TR"/>
          </a:p>
        </p:txBody>
      </p:sp>
      <p:pic>
        <p:nvPicPr>
          <p:cNvPr id="4" name="Resim 3">
            <a:extLst>
              <a:ext uri="{FF2B5EF4-FFF2-40B4-BE49-F238E27FC236}">
                <a16:creationId xmlns:a16="http://schemas.microsoft.com/office/drawing/2014/main" id="{3BCCF318-7839-8DC2-9E9F-922D41B3EF7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72199" y="1690688"/>
            <a:ext cx="5038725" cy="4572389"/>
          </a:xfrm>
          <a:prstGeom prst="rect">
            <a:avLst/>
          </a:prstGeom>
          <a:noFill/>
          <a:ln>
            <a:noFill/>
          </a:ln>
        </p:spPr>
      </p:pic>
      <p:pic>
        <p:nvPicPr>
          <p:cNvPr id="2" name="Picture 2">
            <a:extLst>
              <a:ext uri="{FF2B5EF4-FFF2-40B4-BE49-F238E27FC236}">
                <a16:creationId xmlns:a16="http://schemas.microsoft.com/office/drawing/2014/main" id="{BF4E3E7F-6378-E943-B3A7-D42D9C9207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43624" y="442106"/>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2892E28-EF5F-8A36-9BF0-5AC49DC2F29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30107" y="235238"/>
            <a:ext cx="1054326" cy="1325563"/>
          </a:xfrm>
          <a:prstGeom prst="rect">
            <a:avLst/>
          </a:prstGeom>
        </p:spPr>
      </p:pic>
    </p:spTree>
    <p:extLst>
      <p:ext uri="{BB962C8B-B14F-4D97-AF65-F5344CB8AC3E}">
        <p14:creationId xmlns:p14="http://schemas.microsoft.com/office/powerpoint/2010/main" val="2739188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48D7F665-4BC8-4DD0-60EF-0C1A265B24EF}"/>
              </a:ext>
            </a:extLst>
          </p:cNvPr>
          <p:cNvSpPr>
            <a:spLocks noGrp="1"/>
          </p:cNvSpPr>
          <p:nvPr>
            <p:ph type="title"/>
          </p:nvPr>
        </p:nvSpPr>
        <p:spPr>
          <a:xfrm>
            <a:off x="1917401" y="393464"/>
            <a:ext cx="6706482" cy="1135737"/>
          </a:xfrm>
        </p:spPr>
        <p:txBody>
          <a:bodyPr>
            <a:noAutofit/>
          </a:bodyPr>
          <a:lstStyle/>
          <a:p>
            <a:r>
              <a:rPr lang="pl-PL" spc="5" dirty="0">
                <a:effectLst/>
                <a:latin typeface="Calibri Light" panose="020F0302020204030204" pitchFamily="34" charset="0"/>
                <a:ea typeface="Times New Roman" panose="02020603050405020304" pitchFamily="18" charset="0"/>
                <a:cs typeface="Calibri Light" panose="020F0302020204030204" pitchFamily="34" charset="0"/>
              </a:rPr>
              <a:t>Czym jest polityka bezpieczeństwa informacji?</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7C2E21BB-1637-C34C-780D-292C1A215BC4}"/>
              </a:ext>
            </a:extLst>
          </p:cNvPr>
          <p:cNvSpPr>
            <a:spLocks noGrp="1"/>
          </p:cNvSpPr>
          <p:nvPr>
            <p:ph idx="1"/>
          </p:nvPr>
        </p:nvSpPr>
        <p:spPr>
          <a:xfrm>
            <a:off x="1014059" y="2518359"/>
            <a:ext cx="10558815" cy="4393982"/>
          </a:xfrm>
        </p:spPr>
        <p:txBody>
          <a:bodyPr>
            <a:normAutofit/>
          </a:bodyPr>
          <a:lstStyle/>
          <a:p>
            <a:pPr algn="just"/>
            <a:r>
              <a:rPr lang="pl-PL" dirty="0">
                <a:effectLst/>
                <a:latin typeface="Calibri" panose="020F0502020204030204" pitchFamily="34" charset="0"/>
                <a:ea typeface="Calibri" panose="020F0502020204030204" pitchFamily="34" charset="0"/>
                <a:cs typeface="Calibri" panose="020F0502020204030204" pitchFamily="34" charset="0"/>
              </a:rPr>
              <a:t>Polityka bezpieczeństwa informacji (ISP) to zbiór zasad, polityk i procedur mających na celu zapewnienie, że wszyscy użytkownicy końcowi i sieci w organizacji spełniają minimalne wymagania bezpieczeństwa IT i ochrony danych. Polityka bezpieczeństwa informacji umożliwia koordynację i egzekwowanie programu bezpieczeństwa oraz informowanie o środkach bezpieczeństwa stron trzecich i audytorów zewnętrznych.</a:t>
            </a:r>
            <a:endParaRPr lang="tr-TR" dirty="0"/>
          </a:p>
        </p:txBody>
      </p:sp>
      <p:grpSp>
        <p:nvGrpSpPr>
          <p:cNvPr id="25" name="Group 24">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26" name="Rectangle 25">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Grafik 4">
            <a:extLst>
              <a:ext uri="{FF2B5EF4-FFF2-40B4-BE49-F238E27FC236}">
                <a16:creationId xmlns:a16="http://schemas.microsoft.com/office/drawing/2014/main" id="{0BFFCE4F-F109-CA6B-FF1A-F3E9E8C96720}"/>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grpSp>
        <p:nvGrpSpPr>
          <p:cNvPr id="29" name="Group 28">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30" name="Isosceles Triangle 29">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2">
            <a:extLst>
              <a:ext uri="{FF2B5EF4-FFF2-40B4-BE49-F238E27FC236}">
                <a16:creationId xmlns:a16="http://schemas.microsoft.com/office/drawing/2014/main" id="{A07278DE-7565-B1CF-1FC8-1F53929A7A5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742831" y="612644"/>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88451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76C3D6E2-D7B4-F003-9B7D-25C4B4C7F68D}"/>
              </a:ext>
            </a:extLst>
          </p:cNvPr>
          <p:cNvSpPr>
            <a:spLocks noGrp="1"/>
          </p:cNvSpPr>
          <p:nvPr>
            <p:ph type="title"/>
          </p:nvPr>
        </p:nvSpPr>
        <p:spPr>
          <a:xfrm>
            <a:off x="1538908" y="501985"/>
            <a:ext cx="7024158" cy="1135737"/>
          </a:xfrm>
        </p:spPr>
        <p:txBody>
          <a:bodyPr>
            <a:noAutofit/>
          </a:bodyPr>
          <a:lstStyle/>
          <a:p>
            <a:r>
              <a:rPr lang="pl-PL" b="1" dirty="0">
                <a:effectLst/>
                <a:latin typeface="Calibri Light" panose="020F0302020204030204" pitchFamily="34" charset="0"/>
                <a:ea typeface="Times New Roman" panose="02020603050405020304" pitchFamily="18" charset="0"/>
                <a:cs typeface="Calibri Light" panose="020F0302020204030204" pitchFamily="34" charset="0"/>
              </a:rPr>
              <a:t>Jaki jest cel polityki bezpieczeństwa informacji?</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88EB5F1D-047C-FDFE-2FFE-09973AE1ABE2}"/>
              </a:ext>
            </a:extLst>
          </p:cNvPr>
          <p:cNvSpPr>
            <a:spLocks noGrp="1"/>
          </p:cNvSpPr>
          <p:nvPr>
            <p:ph idx="1"/>
          </p:nvPr>
        </p:nvSpPr>
        <p:spPr>
          <a:xfrm>
            <a:off x="670705" y="2165583"/>
            <a:ext cx="5719508" cy="4393982"/>
          </a:xfrm>
        </p:spPr>
        <p:txBody>
          <a:bodyPr>
            <a:normAutofit/>
          </a:bodyPr>
          <a:lstStyle/>
          <a:p>
            <a:r>
              <a:rPr lang="pl-PL" dirty="0"/>
              <a:t>Ogólne podejście do bezpieczeństwa informacji</a:t>
            </a:r>
          </a:p>
          <a:p>
            <a:r>
              <a:rPr lang="pl-PL" dirty="0"/>
              <a:t>Wdrażanie środków bezpieczeństwa</a:t>
            </a:r>
          </a:p>
          <a:p>
            <a:r>
              <a:rPr lang="pl-PL" dirty="0"/>
              <a:t>Egzekwowanie zasad kontroli dostępu użytkowników</a:t>
            </a:r>
          </a:p>
          <a:p>
            <a:r>
              <a:rPr lang="pl-PL" dirty="0"/>
              <a:t>Wykrywanie i minimalizowanie wpływu zagrożonych zasobów informacyjnych</a:t>
            </a:r>
          </a:p>
          <a:p>
            <a:r>
              <a:rPr lang="pl-PL" dirty="0"/>
              <a:t>Ochrona reputacji</a:t>
            </a:r>
          </a:p>
        </p:txBody>
      </p:sp>
      <p:grpSp>
        <p:nvGrpSpPr>
          <p:cNvPr id="18" name="Group 17">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9" name="Isosceles Triangle 18">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9">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descr="Padlock on computer motherboard">
            <a:extLst>
              <a:ext uri="{FF2B5EF4-FFF2-40B4-BE49-F238E27FC236}">
                <a16:creationId xmlns:a16="http://schemas.microsoft.com/office/drawing/2014/main" id="{A2100827-8E9F-9A1B-848D-F6FC026D29ED}"/>
              </a:ext>
            </a:extLst>
          </p:cNvPr>
          <p:cNvPicPr>
            <a:picLocks noChangeAspect="1"/>
          </p:cNvPicPr>
          <p:nvPr/>
        </p:nvPicPr>
        <p:blipFill rotWithShape="1">
          <a:blip r:embed="rId2"/>
          <a:srcRect l="4847" r="28200" b="-1"/>
          <a:stretch/>
        </p:blipFill>
        <p:spPr>
          <a:xfrm>
            <a:off x="7192863" y="1883464"/>
            <a:ext cx="4375115" cy="4361892"/>
          </a:xfrm>
          <a:prstGeom prst="rect">
            <a:avLst/>
          </a:prstGeom>
        </p:spPr>
      </p:pic>
      <p:grpSp>
        <p:nvGrpSpPr>
          <p:cNvPr id="26" name="Group 21">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27" name="Rectangle 22">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Isosceles Triangle 23">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Grafik 4">
            <a:extLst>
              <a:ext uri="{FF2B5EF4-FFF2-40B4-BE49-F238E27FC236}">
                <a16:creationId xmlns:a16="http://schemas.microsoft.com/office/drawing/2014/main" id="{A990CD5D-6C97-39C8-D2D1-F444561A8591}"/>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6" name="Picture 2">
            <a:extLst>
              <a:ext uri="{FF2B5EF4-FFF2-40B4-BE49-F238E27FC236}">
                <a16:creationId xmlns:a16="http://schemas.microsoft.com/office/drawing/2014/main" id="{882D05E9-32AC-7693-53BA-1A615285E573}"/>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742831" y="612644"/>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78388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14">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5B7FAF6D-9DD2-2D0B-613A-675088011688}"/>
              </a:ext>
            </a:extLst>
          </p:cNvPr>
          <p:cNvSpPr>
            <a:spLocks noGrp="1"/>
          </p:cNvSpPr>
          <p:nvPr>
            <p:ph type="title"/>
          </p:nvPr>
        </p:nvSpPr>
        <p:spPr>
          <a:xfrm>
            <a:off x="1540477" y="509354"/>
            <a:ext cx="7401300" cy="1135737"/>
          </a:xfrm>
        </p:spPr>
        <p:txBody>
          <a:bodyPr>
            <a:noAutofit/>
          </a:bodyPr>
          <a:lstStyle/>
          <a:p>
            <a:r>
              <a:rPr lang="pl-PL" spc="10" dirty="0">
                <a:effectLst/>
                <a:latin typeface="Calibri Light" panose="020F0302020204030204" pitchFamily="34" charset="0"/>
                <a:ea typeface="Times New Roman" panose="02020603050405020304" pitchFamily="18" charset="0"/>
                <a:cs typeface="Calibri Light" panose="020F0302020204030204" pitchFamily="34" charset="0"/>
              </a:rPr>
              <a:t>ICP może przynieść </a:t>
            </a:r>
            <a:br>
              <a:rPr lang="pl-PL" spc="10" dirty="0">
                <a:effectLst/>
                <a:latin typeface="Calibri Light" panose="020F0302020204030204" pitchFamily="34" charset="0"/>
                <a:ea typeface="Times New Roman" panose="02020603050405020304" pitchFamily="18" charset="0"/>
                <a:cs typeface="Calibri Light" panose="020F0302020204030204" pitchFamily="34" charset="0"/>
              </a:rPr>
            </a:br>
            <a:r>
              <a:rPr lang="pl-PL" spc="10" dirty="0">
                <a:effectLst/>
                <a:latin typeface="Calibri Light" panose="020F0302020204030204" pitchFamily="34" charset="0"/>
                <a:ea typeface="Times New Roman" panose="02020603050405020304" pitchFamily="18" charset="0"/>
                <a:cs typeface="Calibri Light" panose="020F0302020204030204" pitchFamily="34" charset="0"/>
              </a:rPr>
              <a:t>organizacji następujące korzyści</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9C23C7D9-443D-86A2-C0FE-B2C2FE0587CC}"/>
              </a:ext>
            </a:extLst>
          </p:cNvPr>
          <p:cNvSpPr>
            <a:spLocks noGrp="1"/>
          </p:cNvSpPr>
          <p:nvPr>
            <p:ph idx="1"/>
          </p:nvPr>
        </p:nvSpPr>
        <p:spPr>
          <a:xfrm>
            <a:off x="219074" y="1782980"/>
            <a:ext cx="11713953" cy="4922619"/>
          </a:xfrm>
        </p:spPr>
        <p:txBody>
          <a:bodyPr>
            <a:normAutofit fontScale="92500" lnSpcReduction="10000"/>
          </a:bodyPr>
          <a:lstStyle/>
          <a:p>
            <a:pPr marL="342900" lvl="0" indent="-342900">
              <a:spcAft>
                <a:spcPts val="1000"/>
              </a:spcAft>
              <a:buSzPts val="1000"/>
              <a:buFont typeface="Symbol" panose="05050102010706020507" pitchFamily="18" charset="2"/>
              <a:buChar char=""/>
              <a:tabLst>
                <a:tab pos="457200" algn="l"/>
              </a:tabLst>
            </a:pPr>
            <a:r>
              <a:rPr lang="pl-PL" sz="2400" b="1" spc="10" dirty="0">
                <a:effectLst/>
                <a:latin typeface="Calibri" panose="020F0502020204030204" pitchFamily="34" charset="0"/>
                <a:ea typeface="Times New Roman" panose="02020603050405020304" pitchFamily="18" charset="0"/>
                <a:cs typeface="Calibri" panose="020F0502020204030204" pitchFamily="34" charset="0"/>
              </a:rPr>
              <a:t>Ułatwia integralność, dostępność i poufność danych: </a:t>
            </a:r>
            <a:r>
              <a:rPr lang="pl-PL" sz="2400" spc="10" dirty="0">
                <a:effectLst/>
                <a:latin typeface="Calibri" panose="020F0502020204030204" pitchFamily="34" charset="0"/>
                <a:ea typeface="Times New Roman" panose="02020603050405020304" pitchFamily="18" charset="0"/>
                <a:cs typeface="Calibri" panose="020F0502020204030204" pitchFamily="34" charset="0"/>
              </a:rPr>
              <a:t>Skuteczne polityki bezpieczeństwa informacji standaryzują zasady i procesy </a:t>
            </a:r>
          </a:p>
          <a:p>
            <a:pPr marL="342900" lvl="0" indent="-342900">
              <a:spcAft>
                <a:spcPts val="1000"/>
              </a:spcAft>
              <a:buSzPts val="1000"/>
              <a:buFont typeface="Symbol" panose="05050102010706020507" pitchFamily="18" charset="2"/>
              <a:buChar char=""/>
              <a:tabLst>
                <a:tab pos="457200" algn="l"/>
              </a:tabLst>
            </a:pPr>
            <a:r>
              <a:rPr lang="pl-PL" sz="2400" b="1" spc="10" dirty="0">
                <a:effectLst/>
                <a:latin typeface="Calibri" panose="020F0502020204030204" pitchFamily="34" charset="0"/>
                <a:ea typeface="Times New Roman" panose="02020603050405020304" pitchFamily="18" charset="0"/>
                <a:cs typeface="Calibri" panose="020F0502020204030204" pitchFamily="34" charset="0"/>
              </a:rPr>
              <a:t>Chroni dane wrażliwe: </a:t>
            </a:r>
            <a:r>
              <a:rPr lang="pl-PL" sz="2400" spc="10" dirty="0">
                <a:effectLst/>
                <a:latin typeface="Calibri" panose="020F0502020204030204" pitchFamily="34" charset="0"/>
                <a:ea typeface="Times New Roman" panose="02020603050405020304" pitchFamily="18" charset="0"/>
                <a:cs typeface="Calibri" panose="020F0502020204030204" pitchFamily="34" charset="0"/>
              </a:rPr>
              <a:t>Polityki IS nadają priorytet ochronie własności intelektualnej i danych wrażliwych, takich jak informacje umożliwiające identyfikację osób ,</a:t>
            </a:r>
          </a:p>
          <a:p>
            <a:pPr marL="342900" lvl="0" indent="-342900">
              <a:spcAft>
                <a:spcPts val="1000"/>
              </a:spcAft>
              <a:buSzPts val="1000"/>
              <a:buFont typeface="Symbol" panose="05050102010706020507" pitchFamily="18" charset="2"/>
              <a:buChar char=""/>
              <a:tabLst>
                <a:tab pos="457200" algn="l"/>
              </a:tabLst>
            </a:pPr>
            <a:r>
              <a:rPr lang="pl-PL" sz="2400" b="1" spc="10" dirty="0">
                <a:effectLst/>
                <a:latin typeface="Calibri" panose="020F0502020204030204" pitchFamily="34" charset="0"/>
                <a:ea typeface="Times New Roman" panose="02020603050405020304" pitchFamily="18" charset="0"/>
                <a:cs typeface="Calibri" panose="020F0502020204030204" pitchFamily="34" charset="0"/>
              </a:rPr>
              <a:t>Minimalizuje ryzyko wystąpienia incydentów bezpieczeństwa: </a:t>
            </a:r>
            <a:r>
              <a:rPr lang="pl-PL" sz="2400" spc="10" dirty="0">
                <a:effectLst/>
                <a:latin typeface="Calibri" panose="020F0502020204030204" pitchFamily="34" charset="0"/>
                <a:ea typeface="Times New Roman" panose="02020603050405020304" pitchFamily="18" charset="0"/>
                <a:cs typeface="Calibri" panose="020F0502020204030204" pitchFamily="34" charset="0"/>
              </a:rPr>
              <a:t>Polityka IS pomaga organizacjom zdefiniować procedury identyfikacji i ograniczania podatności i ryzyka. </a:t>
            </a:r>
          </a:p>
          <a:p>
            <a:pPr marL="342900" lvl="0" indent="-342900">
              <a:spcAft>
                <a:spcPts val="1000"/>
              </a:spcAft>
              <a:buSzPts val="1000"/>
              <a:buFont typeface="Symbol" panose="05050102010706020507" pitchFamily="18" charset="2"/>
              <a:buChar char=""/>
              <a:tabLst>
                <a:tab pos="457200" algn="l"/>
              </a:tabLst>
            </a:pPr>
            <a:r>
              <a:rPr lang="pl-PL" sz="2400" b="1" spc="10" dirty="0">
                <a:effectLst/>
                <a:latin typeface="Calibri" panose="020F0502020204030204" pitchFamily="34" charset="0"/>
                <a:ea typeface="Times New Roman" panose="02020603050405020304" pitchFamily="18" charset="0"/>
                <a:cs typeface="Calibri" panose="020F0502020204030204" pitchFamily="34" charset="0"/>
              </a:rPr>
              <a:t>Realizuje programy bezpieczeństwa w całej organizacji: </a:t>
            </a:r>
            <a:r>
              <a:rPr lang="pl-PL" sz="2400" spc="10" dirty="0">
                <a:effectLst/>
                <a:latin typeface="Calibri" panose="020F0502020204030204" pitchFamily="34" charset="0"/>
                <a:ea typeface="Times New Roman" panose="02020603050405020304" pitchFamily="18" charset="0"/>
                <a:cs typeface="Calibri" panose="020F0502020204030204" pitchFamily="34" charset="0"/>
              </a:rPr>
              <a:t>Polityki IS zapewniają ramy dla operacjonalizacji procedur. </a:t>
            </a:r>
          </a:p>
          <a:p>
            <a:pPr marL="342900" lvl="0" indent="-342900">
              <a:spcAft>
                <a:spcPts val="1000"/>
              </a:spcAft>
              <a:buSzPts val="1000"/>
              <a:buFont typeface="Symbol" panose="05050102010706020507" pitchFamily="18" charset="2"/>
              <a:buChar char=""/>
              <a:tabLst>
                <a:tab pos="457200" algn="l"/>
              </a:tabLst>
            </a:pPr>
            <a:r>
              <a:rPr lang="pl-PL" sz="2400" b="1" spc="10" dirty="0">
                <a:effectLst/>
                <a:latin typeface="Calibri" panose="020F0502020204030204" pitchFamily="34" charset="0"/>
                <a:ea typeface="Times New Roman" panose="02020603050405020304" pitchFamily="18" charset="0"/>
                <a:cs typeface="Calibri" panose="020F0502020204030204" pitchFamily="34" charset="0"/>
              </a:rPr>
              <a:t>Zapewnia jasną deklarację bezpieczeństwa dla stron trzecich: </a:t>
            </a:r>
            <a:r>
              <a:rPr lang="pl-PL" sz="2400" spc="10" dirty="0">
                <a:effectLst/>
                <a:latin typeface="Calibri" panose="020F0502020204030204" pitchFamily="34" charset="0"/>
                <a:ea typeface="Times New Roman" panose="02020603050405020304" pitchFamily="18" charset="0"/>
                <a:cs typeface="Calibri" panose="020F0502020204030204" pitchFamily="34" charset="0"/>
              </a:rPr>
              <a:t>Polityki IS podsumowują postawę bezpieczeństwa organizacji i wyjaśniają, jak organizacja chroni zasoby i zasoby IT.</a:t>
            </a:r>
          </a:p>
          <a:p>
            <a:pPr marL="342900" lvl="0" indent="-342900">
              <a:spcAft>
                <a:spcPts val="1000"/>
              </a:spcAft>
              <a:buSzPts val="1000"/>
              <a:buFont typeface="Symbol" panose="05050102010706020507" pitchFamily="18" charset="2"/>
              <a:buChar char=""/>
              <a:tabLst>
                <a:tab pos="457200" algn="l"/>
              </a:tabLst>
            </a:pPr>
            <a:r>
              <a:rPr lang="pl-PL" sz="2400" b="1" spc="10" dirty="0">
                <a:effectLst/>
                <a:latin typeface="Calibri" panose="020F0502020204030204" pitchFamily="34" charset="0"/>
                <a:ea typeface="Times New Roman" panose="02020603050405020304" pitchFamily="18" charset="0"/>
                <a:cs typeface="Calibri" panose="020F0502020204030204" pitchFamily="34" charset="0"/>
              </a:rPr>
              <a:t>Pomaga spełnić wymagania prawne: </a:t>
            </a:r>
            <a:r>
              <a:rPr lang="pl-PL" sz="2400" spc="10" dirty="0">
                <a:effectLst/>
                <a:latin typeface="Calibri" panose="020F0502020204030204" pitchFamily="34" charset="0"/>
                <a:ea typeface="Times New Roman" panose="02020603050405020304" pitchFamily="18" charset="0"/>
                <a:cs typeface="Calibri" panose="020F0502020204030204" pitchFamily="34" charset="0"/>
              </a:rPr>
              <a:t>Stworzenie polityki IS może pomóc organizacji w zidentyfikowaniu luk bezpieczeństwa związanych z wymaganiami regulacyjnymi i zajęciu się nimi.</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0" name="Rectangle 16">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18">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Isosceles Triangle 20">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Rectangle 22">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Grafik 4">
            <a:extLst>
              <a:ext uri="{FF2B5EF4-FFF2-40B4-BE49-F238E27FC236}">
                <a16:creationId xmlns:a16="http://schemas.microsoft.com/office/drawing/2014/main" id="{028B6140-37BF-2C19-AF74-27142640F4D4}"/>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80B878E1-69FF-7E66-2708-18060201B03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884930" y="615793"/>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72866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 name="Rectangle 25">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1ECF9B05-2E30-17B2-0B76-1F688D50B4EA}"/>
              </a:ext>
            </a:extLst>
          </p:cNvPr>
          <p:cNvSpPr>
            <a:spLocks noGrp="1"/>
          </p:cNvSpPr>
          <p:nvPr>
            <p:ph type="title"/>
          </p:nvPr>
        </p:nvSpPr>
        <p:spPr>
          <a:xfrm>
            <a:off x="1351363" y="404996"/>
            <a:ext cx="8164111" cy="1135737"/>
          </a:xfrm>
        </p:spPr>
        <p:txBody>
          <a:bodyPr>
            <a:noAutofit/>
          </a:bodyPr>
          <a:lstStyle/>
          <a:p>
            <a:r>
              <a:rPr lang="pl-PL" sz="4000" dirty="0"/>
              <a:t>Co powinno znaleźć się w polityce bezpieczeństwa informacji?</a:t>
            </a:r>
            <a:endParaRPr lang="tr-TR" sz="4000" dirty="0"/>
          </a:p>
        </p:txBody>
      </p:sp>
      <p:sp>
        <p:nvSpPr>
          <p:cNvPr id="3" name="İçerik Yer Tutucusu 2">
            <a:extLst>
              <a:ext uri="{FF2B5EF4-FFF2-40B4-BE49-F238E27FC236}">
                <a16:creationId xmlns:a16="http://schemas.microsoft.com/office/drawing/2014/main" id="{79A78F86-70A3-E9AD-8C44-41A1BAAC9C7D}"/>
              </a:ext>
            </a:extLst>
          </p:cNvPr>
          <p:cNvSpPr>
            <a:spLocks noGrp="1"/>
          </p:cNvSpPr>
          <p:nvPr>
            <p:ph idx="1"/>
          </p:nvPr>
        </p:nvSpPr>
        <p:spPr>
          <a:xfrm>
            <a:off x="643467" y="1782980"/>
            <a:ext cx="10905066" cy="4937415"/>
          </a:xfrm>
        </p:spPr>
        <p:txBody>
          <a:bodyPr>
            <a:normAutofit fontScale="92500" lnSpcReduction="10000"/>
          </a:bodyPr>
          <a:lstStyle/>
          <a:p>
            <a:pPr algn="just"/>
            <a:r>
              <a:rPr lang="pl-PL" sz="1800" b="1" dirty="0"/>
              <a:t>Polityka akceptowalnego użytkowania: </a:t>
            </a:r>
            <a:r>
              <a:rPr lang="pl-PL" sz="1800" dirty="0"/>
              <a:t>Polityka ta określa dopuszczalny sposób korzystania ze sprzętu komputerowego i Internetu w Twojej organizacji.  Polityka akceptowalnego użytkowania powinna określać, za co pracownicy są odpowiedzialni w odniesieniu do ochrony sprzętu firmowego, np. zamykania komputerów na klucz, gdy nie ma ich przy biurku lub zabezpieczania tabletów lub innych urządzeń elektronicznych, które mogą zawierać poufne informacje. Powinny one również określać, jakie są prawa firmy i jakie działania nie są zabronione na firmowym sprzęcie i w sieci.</a:t>
            </a:r>
          </a:p>
          <a:p>
            <a:pPr algn="just"/>
            <a:r>
              <a:rPr lang="pl-PL" sz="1800" b="1" dirty="0"/>
              <a:t>Polityka czystego biurka: </a:t>
            </a:r>
            <a:r>
              <a:rPr lang="pl-PL" sz="1800" dirty="0"/>
              <a:t>Polityka czystego biurka koncentruje się na ochronie zasobów fizycznych i informacji. Polityka ta powinna określać minimalne wymagania dotyczące utrzymania czystego biurka, takie jak miejsce przechowywania i dostępu do poufnych informacji o pracownikach, własności intelektualnej, klientach i sprzedawcach. Powinna również obejmować takie kwestie jak to, jakie rodzaje materiałów muszą być niszczone lub wyrzucane, czy hasła muszą być używane do pobierania dokumentów z drukarki, a także jakie informacje lub własność muszą być zabezpieczone fizycznym zamkiem.</a:t>
            </a:r>
          </a:p>
          <a:p>
            <a:pPr algn="just"/>
            <a:r>
              <a:rPr lang="pl-PL" sz="1800" b="1" dirty="0"/>
              <a:t>Polityka reagowania na naruszenie danych</a:t>
            </a:r>
            <a:r>
              <a:rPr lang="pl-PL" sz="1800" dirty="0"/>
              <a:t>: Jest to również znane jako plan reakcji na incydent. Celem polityki reagowania na naruszenie danych jest ustalenie celów i wizji, w jaki sposób organizacja będzie reagować na naruszenie danych. Plan ten pomoże złagodzić ryzyko bycia ofiarą cyberataku. Polityka ta powinna określać, kogo dotyczy i kiedy wchodzi w życie, w tym definicję naruszenia, role i obowiązki pracowników, standardy i metryki, raportowanie, naprawę i mechanizmy informacji zwrotnej.</a:t>
            </a:r>
          </a:p>
          <a:p>
            <a:pPr algn="just"/>
            <a:r>
              <a:rPr lang="pl-PL" sz="1800" b="1" dirty="0"/>
              <a:t>Polityka planu odzyskiwania danych po awarii: </a:t>
            </a:r>
            <a:r>
              <a:rPr lang="pl-PL" sz="1800" dirty="0"/>
              <a:t>Polityka ta różni się od planu reagowania na naruszenie danych, ponieważ jest to ogólny plan awaryjny dotyczący tego, co należy zrobić w przypadku katastrofy lub jakiegokolwiek zdarzenia, które powoduje przedłużone opóźnienie usług. Polityka ta powinna opisywać proces odzyskiwania systemów, aplikacji i danych w trakcie lub po każdym rodzaju katastrofy, która powoduje poważną awarię. Ten plan odzyskiwania danych po katastrofie powinien być aktualizowany co roku.</a:t>
            </a:r>
          </a:p>
        </p:txBody>
      </p:sp>
      <p:sp>
        <p:nvSpPr>
          <p:cNvPr id="36" name="Rectangle 27">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Isosceles Triangle 29">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Isosceles Triangle 31">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Rectangle 3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Grafik 4">
            <a:extLst>
              <a:ext uri="{FF2B5EF4-FFF2-40B4-BE49-F238E27FC236}">
                <a16:creationId xmlns:a16="http://schemas.microsoft.com/office/drawing/2014/main" id="{769E7E0C-44C9-D050-7DA9-2AD1F7ED3892}"/>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2157AFA5-6A93-D778-09CE-37022043D04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817423" y="537125"/>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14176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A6C32887-1952-D993-83FD-2166EFCE908B}"/>
              </a:ext>
            </a:extLst>
          </p:cNvPr>
          <p:cNvSpPr>
            <a:spLocks noGrp="1"/>
          </p:cNvSpPr>
          <p:nvPr>
            <p:ph type="title"/>
          </p:nvPr>
        </p:nvSpPr>
        <p:spPr>
          <a:xfrm>
            <a:off x="1299064" y="310082"/>
            <a:ext cx="10515600" cy="1325563"/>
          </a:xfrm>
        </p:spPr>
        <p:txBody>
          <a:bodyPr>
            <a:normAutofit/>
          </a:bodyPr>
          <a:lstStyle/>
          <a:p>
            <a:r>
              <a:rPr lang="pl-PL" sz="4000" dirty="0"/>
              <a:t>Co powinno znaleźć się w polityce</a:t>
            </a:r>
            <a:br>
              <a:rPr lang="pl-PL" sz="4000" dirty="0"/>
            </a:br>
            <a:r>
              <a:rPr lang="pl-PL" sz="4000" dirty="0"/>
              <a:t> bezpieczeństwa informacji?</a:t>
            </a:r>
            <a:endParaRPr lang="tr-TR" sz="4000" dirty="0"/>
          </a:p>
        </p:txBody>
      </p:sp>
      <p:sp>
        <p:nvSpPr>
          <p:cNvPr id="3" name="İçerik Yer Tutucusu 2">
            <a:extLst>
              <a:ext uri="{FF2B5EF4-FFF2-40B4-BE49-F238E27FC236}">
                <a16:creationId xmlns:a16="http://schemas.microsoft.com/office/drawing/2014/main" id="{2A8E5A1C-C56A-1088-3870-13581CA086E5}"/>
              </a:ext>
            </a:extLst>
          </p:cNvPr>
          <p:cNvSpPr>
            <a:spLocks noGrp="1"/>
          </p:cNvSpPr>
          <p:nvPr>
            <p:ph idx="1"/>
          </p:nvPr>
        </p:nvSpPr>
        <p:spPr/>
        <p:txBody>
          <a:bodyPr>
            <a:normAutofit fontScale="70000" lnSpcReduction="20000"/>
          </a:bodyPr>
          <a:lstStyle/>
          <a:p>
            <a:r>
              <a:rPr lang="pl-PL" b="1" dirty="0"/>
              <a:t>Polityka dotycząca poczty elektronicznej: </a:t>
            </a:r>
            <a:r>
              <a:rPr lang="pl-PL" dirty="0"/>
              <a:t>Poczta elektroniczna jest krytycznym kanałem komunikacji dla firm wszystkich typów, a niewłaściwe wykorzystanie poczty elektronicznej może stanowić wiele zagrożeń dla bezpieczeństwa firmy, czy to w przypadku pracowników wykorzystujących pocztę elektroniczną do dystrybucji poufnych informacji, czy też nieumyślnego narażenia sieci na działanie wirusa. </a:t>
            </a:r>
          </a:p>
          <a:p>
            <a:endParaRPr lang="pl-PL" b="1" dirty="0"/>
          </a:p>
          <a:p>
            <a:r>
              <a:rPr lang="pl-PL" b="1" dirty="0"/>
              <a:t>Polityka ochrony klucza szyfrującego użytkownika końcowego: </a:t>
            </a:r>
            <a:r>
              <a:rPr lang="pl-PL" dirty="0"/>
              <a:t>Niektóre dokumenty i komunikaty wewnątrz firmy lub dystrybuowane do użytkowników końcowych mogą wymagać szyfrowania ze względów bezpieczeństwa. Należy wprowadzić zasady ochrony tych kluczy szyfrujących, aby nie zostały one ujawnione lub wykorzystane w nieuczciwy sposób.</a:t>
            </a:r>
          </a:p>
          <a:p>
            <a:endParaRPr lang="pl-PL" b="1" dirty="0"/>
          </a:p>
          <a:p>
            <a:r>
              <a:rPr lang="pl-PL" b="1" dirty="0"/>
              <a:t>Polityka ochrony haseł: </a:t>
            </a:r>
            <a:r>
              <a:rPr lang="pl-PL" dirty="0"/>
              <a:t>Twoi pracownicy prawdopodobnie mają niezliczoną ilość haseł, które muszą śledzić i używać na co dzień, a Twoja firma powinna mieć jasne, wyraźne standardy tworzenia silnych haseł do ich komputerów, kont e-mail, urządzeń elektronicznych i wszelkich punktów dostępu do danych lub sieci.</a:t>
            </a:r>
          </a:p>
        </p:txBody>
      </p:sp>
      <p:pic>
        <p:nvPicPr>
          <p:cNvPr id="6" name="Grafik 4">
            <a:extLst>
              <a:ext uri="{FF2B5EF4-FFF2-40B4-BE49-F238E27FC236}">
                <a16:creationId xmlns:a16="http://schemas.microsoft.com/office/drawing/2014/main" id="{69F0A1C3-2996-E376-A6D0-B17792F34F75}"/>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7" name="Picture 2">
            <a:extLst>
              <a:ext uri="{FF2B5EF4-FFF2-40B4-BE49-F238E27FC236}">
                <a16:creationId xmlns:a16="http://schemas.microsoft.com/office/drawing/2014/main" id="{30B675FF-5121-08F6-F204-EE1CC0DA3D0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34655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2D4B2B6-B617-1350-29AD-684335268649}"/>
              </a:ext>
            </a:extLst>
          </p:cNvPr>
          <p:cNvSpPr>
            <a:spLocks noGrp="1"/>
          </p:cNvSpPr>
          <p:nvPr>
            <p:ph type="title"/>
          </p:nvPr>
        </p:nvSpPr>
        <p:spPr>
          <a:xfrm>
            <a:off x="2010053" y="215170"/>
            <a:ext cx="10515600" cy="1325563"/>
          </a:xfrm>
        </p:spPr>
        <p:txBody>
          <a:bodyPr>
            <a:normAutofit fontScale="90000"/>
          </a:bodyPr>
          <a:lstStyle/>
          <a:p>
            <a:r>
              <a:rPr lang="en-US" dirty="0"/>
              <a:t> </a:t>
            </a:r>
            <a:br>
              <a:rPr lang="tr-TR" dirty="0"/>
            </a:br>
            <a:r>
              <a:rPr lang="pl-PL" dirty="0"/>
              <a:t>Ćwiczenia z Polityki </a:t>
            </a:r>
            <a:br>
              <a:rPr lang="pl-PL" dirty="0"/>
            </a:br>
            <a:r>
              <a:rPr lang="pl-PL" dirty="0"/>
              <a:t>Bezpieczeństwa Informacji</a:t>
            </a:r>
            <a:endParaRPr lang="tr-TR" dirty="0"/>
          </a:p>
        </p:txBody>
      </p:sp>
      <p:sp>
        <p:nvSpPr>
          <p:cNvPr id="3" name="İçerik Yer Tutucusu 2">
            <a:extLst>
              <a:ext uri="{FF2B5EF4-FFF2-40B4-BE49-F238E27FC236}">
                <a16:creationId xmlns:a16="http://schemas.microsoft.com/office/drawing/2014/main" id="{7987A42C-5E51-E8A1-1257-7896E9B4EAC6}"/>
              </a:ext>
            </a:extLst>
          </p:cNvPr>
          <p:cNvSpPr>
            <a:spLocks noGrp="1"/>
          </p:cNvSpPr>
          <p:nvPr>
            <p:ph idx="1"/>
          </p:nvPr>
        </p:nvSpPr>
        <p:spPr/>
        <p:txBody>
          <a:bodyPr>
            <a:normAutofit lnSpcReduction="10000"/>
          </a:bodyPr>
          <a:lstStyle/>
          <a:p>
            <a:r>
              <a:rPr lang="en-US" b="1" dirty="0"/>
              <a:t>1. </a:t>
            </a:r>
            <a:r>
              <a:rPr lang="pl-PL" b="1" dirty="0"/>
              <a:t>Zablokuj swoją sesję</a:t>
            </a:r>
            <a:r>
              <a:rPr lang="pl-PL" dirty="0"/>
              <a:t>: Wzmocnij swoje konta internetowe, aktywując najsilniejsze dostępne narzędzia uwierzytelniania, takie jak biometria (mierzalne ślady biologiczne danej osoby), klucze bezpieczeństwa lub unikalny jednorazowy kod generowany przez narzędzie aplikacji na urządzeniu mobilnym. Twoje nazwy użytkownika i hasła mogą nie wystarczyć do ochrony kont takich jak poczta elektroniczna, bankowość i media społecznościowe.</a:t>
            </a:r>
          </a:p>
          <a:p>
            <a:pPr marL="0" indent="0">
              <a:buNone/>
            </a:pPr>
            <a:r>
              <a:rPr lang="pl-PL" b="1" dirty="0">
                <a:solidFill>
                  <a:srgbClr val="FF0000"/>
                </a:solidFill>
              </a:rPr>
              <a:t>Ćwiczenie-1</a:t>
            </a:r>
            <a:r>
              <a:rPr lang="en-US" b="1" dirty="0">
                <a:solidFill>
                  <a:srgbClr val="FF0000"/>
                </a:solidFill>
              </a:rPr>
              <a:t>:</a:t>
            </a:r>
            <a:endParaRPr lang="tr-TR" b="1" dirty="0">
              <a:solidFill>
                <a:srgbClr val="FF0000"/>
              </a:solidFill>
            </a:endParaRPr>
          </a:p>
          <a:p>
            <a:r>
              <a:rPr lang="pl-PL" dirty="0"/>
              <a:t>Aby komputer był blokowany automatycznie po wstaniu od komputera.</a:t>
            </a:r>
          </a:p>
          <a:p>
            <a:r>
              <a:rPr lang="pl-PL" b="1" i="1" dirty="0"/>
              <a:t>Krok-1</a:t>
            </a:r>
            <a:r>
              <a:rPr lang="en-US" b="1" i="1" dirty="0"/>
              <a:t>: </a:t>
            </a:r>
            <a:r>
              <a:rPr lang="pl-PL" dirty="0"/>
              <a:t>Kliknij przycisk Ustawienia systemu Windows.</a:t>
            </a:r>
            <a:endParaRPr lang="tr-TR" dirty="0"/>
          </a:p>
        </p:txBody>
      </p:sp>
      <p:pic>
        <p:nvPicPr>
          <p:cNvPr id="7" name="Resim 6">
            <a:extLst>
              <a:ext uri="{FF2B5EF4-FFF2-40B4-BE49-F238E27FC236}">
                <a16:creationId xmlns:a16="http://schemas.microsoft.com/office/drawing/2014/main" id="{14B2A794-98CE-B741-47E6-484D16CA3ED4}"/>
              </a:ext>
            </a:extLst>
          </p:cNvPr>
          <p:cNvPicPr>
            <a:picLocks noChangeAspect="1"/>
          </p:cNvPicPr>
          <p:nvPr/>
        </p:nvPicPr>
        <p:blipFill rotWithShape="1">
          <a:blip r:embed="rId2">
            <a:extLst>
              <a:ext uri="{28A0092B-C50C-407E-A947-70E740481C1C}">
                <a14:useLocalDpi xmlns:a14="http://schemas.microsoft.com/office/drawing/2010/main" val="0"/>
              </a:ext>
            </a:extLst>
          </a:blip>
          <a:srcRect t="4590" b="7481"/>
          <a:stretch/>
        </p:blipFill>
        <p:spPr>
          <a:xfrm>
            <a:off x="9987380" y="5256067"/>
            <a:ext cx="1499586" cy="1318571"/>
          </a:xfrm>
          <a:prstGeom prst="rect">
            <a:avLst/>
          </a:prstGeom>
        </p:spPr>
      </p:pic>
      <p:pic>
        <p:nvPicPr>
          <p:cNvPr id="6" name="Grafik 4">
            <a:extLst>
              <a:ext uri="{FF2B5EF4-FFF2-40B4-BE49-F238E27FC236}">
                <a16:creationId xmlns:a16="http://schemas.microsoft.com/office/drawing/2014/main" id="{E47A8DA4-C276-5EF8-71E3-3BC70225C07D}"/>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467ECCAB-54EE-D7B0-4B90-AD26D6ECF749}"/>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91578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8A4B07A-1240-1B93-141E-06C061ECD277}"/>
              </a:ext>
            </a:extLst>
          </p:cNvPr>
          <p:cNvSpPr>
            <a:spLocks noGrp="1"/>
          </p:cNvSpPr>
          <p:nvPr>
            <p:ph type="title"/>
          </p:nvPr>
        </p:nvSpPr>
        <p:spPr>
          <a:xfrm>
            <a:off x="1601680" y="310082"/>
            <a:ext cx="10515600" cy="1325563"/>
          </a:xfrm>
        </p:spPr>
        <p:txBody>
          <a:bodyPr/>
          <a:lstStyle/>
          <a:p>
            <a:r>
              <a:rPr lang="pl-PL" sz="4400" spc="10" dirty="0">
                <a:effectLst/>
                <a:latin typeface="Calibri Light" panose="020F0302020204030204" pitchFamily="34" charset="0"/>
                <a:ea typeface="Times New Roman" panose="02020603050405020304" pitchFamily="18" charset="0"/>
                <a:cs typeface="Calibri Light" panose="020F0302020204030204" pitchFamily="34" charset="0"/>
              </a:rPr>
              <a:t>Ćwiczenie-1</a:t>
            </a:r>
            <a: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t> (</a:t>
            </a:r>
            <a:r>
              <a:rPr lang="pl-PL" sz="4400" spc="10" dirty="0">
                <a:effectLst/>
                <a:latin typeface="Calibri Light" panose="020F0302020204030204" pitchFamily="34" charset="0"/>
                <a:ea typeface="Times New Roman" panose="02020603050405020304" pitchFamily="18" charset="0"/>
                <a:cs typeface="Calibri Light" panose="020F0302020204030204" pitchFamily="34" charset="0"/>
              </a:rPr>
              <a:t>kontynuacja</a:t>
            </a:r>
            <a: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42CE36BB-F4C9-4CBB-E662-06AA45877F09}"/>
              </a:ext>
            </a:extLst>
          </p:cNvPr>
          <p:cNvSpPr>
            <a:spLocks noGrp="1"/>
          </p:cNvSpPr>
          <p:nvPr>
            <p:ph idx="1"/>
          </p:nvPr>
        </p:nvSpPr>
        <p:spPr/>
        <p:txBody>
          <a:bodyPr/>
          <a:lstStyle/>
          <a:p>
            <a:r>
              <a:rPr lang="en-US" b="1" i="1" dirty="0"/>
              <a:t>Krok-2: </a:t>
            </a:r>
            <a:r>
              <a:rPr lang="en-US" i="1" dirty="0" err="1"/>
              <a:t>Kliknij</a:t>
            </a:r>
            <a:r>
              <a:rPr lang="en-US" i="1" dirty="0"/>
              <a:t> </a:t>
            </a:r>
            <a:r>
              <a:rPr lang="en-US" i="1" dirty="0" err="1"/>
              <a:t>zakładkę</a:t>
            </a:r>
            <a:r>
              <a:rPr lang="en-US" i="1" dirty="0"/>
              <a:t> </a:t>
            </a:r>
            <a:r>
              <a:rPr lang="pl-PL" b="1" i="1" dirty="0"/>
              <a:t>Konto</a:t>
            </a:r>
            <a:r>
              <a:rPr lang="en-US" b="1" i="1" dirty="0"/>
              <a:t>.</a:t>
            </a:r>
            <a:endParaRPr lang="en-US" dirty="0"/>
          </a:p>
        </p:txBody>
      </p:sp>
      <p:pic>
        <p:nvPicPr>
          <p:cNvPr id="6" name="Resim 5">
            <a:extLst>
              <a:ext uri="{FF2B5EF4-FFF2-40B4-BE49-F238E27FC236}">
                <a16:creationId xmlns:a16="http://schemas.microsoft.com/office/drawing/2014/main" id="{64C6A04D-5D65-E4E9-3CED-375133F8665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43024" y="2510790"/>
            <a:ext cx="8124825" cy="3723430"/>
          </a:xfrm>
          <a:prstGeom prst="rect">
            <a:avLst/>
          </a:prstGeom>
          <a:noFill/>
          <a:ln>
            <a:noFill/>
          </a:ln>
        </p:spPr>
      </p:pic>
      <p:pic>
        <p:nvPicPr>
          <p:cNvPr id="4" name="Grafik 4">
            <a:extLst>
              <a:ext uri="{FF2B5EF4-FFF2-40B4-BE49-F238E27FC236}">
                <a16:creationId xmlns:a16="http://schemas.microsoft.com/office/drawing/2014/main" id="{C4279B76-2887-E286-709E-C65F8DB7D1D7}"/>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ACCBE1AF-0541-38CD-8B69-FFC5F5F2D345}"/>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40407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şlık 4">
            <a:extLst>
              <a:ext uri="{FF2B5EF4-FFF2-40B4-BE49-F238E27FC236}">
                <a16:creationId xmlns:a16="http://schemas.microsoft.com/office/drawing/2014/main" id="{97D07EB2-A4C4-9414-ADC9-CEE3A7E76689}"/>
              </a:ext>
            </a:extLst>
          </p:cNvPr>
          <p:cNvSpPr>
            <a:spLocks noGrp="1"/>
          </p:cNvSpPr>
          <p:nvPr>
            <p:ph type="title"/>
          </p:nvPr>
        </p:nvSpPr>
        <p:spPr>
          <a:xfrm>
            <a:off x="1676400" y="329397"/>
            <a:ext cx="10515600" cy="1325563"/>
          </a:xfrm>
        </p:spPr>
        <p:txBody>
          <a:bodyPr/>
          <a:lstStyle/>
          <a:p>
            <a:r>
              <a:rPr lang="pl-PL" sz="4400" spc="10" dirty="0">
                <a:effectLst/>
                <a:latin typeface="Calibri Light" panose="020F0302020204030204" pitchFamily="34" charset="0"/>
                <a:ea typeface="Times New Roman" panose="02020603050405020304" pitchFamily="18" charset="0"/>
                <a:cs typeface="Calibri Light" panose="020F0302020204030204" pitchFamily="34" charset="0"/>
              </a:rPr>
              <a:t>Ćwiczenie-1</a:t>
            </a:r>
            <a: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t> (</a:t>
            </a:r>
            <a:r>
              <a:rPr lang="pl-PL" sz="4400" spc="10" dirty="0">
                <a:effectLst/>
                <a:latin typeface="Calibri Light" panose="020F0302020204030204" pitchFamily="34" charset="0"/>
                <a:ea typeface="Times New Roman" panose="02020603050405020304" pitchFamily="18" charset="0"/>
                <a:cs typeface="Calibri Light" panose="020F0302020204030204" pitchFamily="34" charset="0"/>
              </a:rPr>
              <a:t>kontynuacja</a:t>
            </a:r>
            <a: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6" name="Metin Yer Tutucusu 5">
            <a:extLst>
              <a:ext uri="{FF2B5EF4-FFF2-40B4-BE49-F238E27FC236}">
                <a16:creationId xmlns:a16="http://schemas.microsoft.com/office/drawing/2014/main" id="{615CF3A6-B8A4-E74B-7857-FD2D7ED6BC7A}"/>
              </a:ext>
            </a:extLst>
          </p:cNvPr>
          <p:cNvSpPr>
            <a:spLocks noGrp="1"/>
          </p:cNvSpPr>
          <p:nvPr>
            <p:ph type="body" idx="1"/>
          </p:nvPr>
        </p:nvSpPr>
        <p:spPr/>
        <p:txBody>
          <a:bodyPr>
            <a:normAutofit/>
          </a:bodyPr>
          <a:lstStyle/>
          <a:p>
            <a:r>
              <a:rPr lang="pl-PL" sz="2000" b="1" i="1" dirty="0">
                <a:effectLst/>
                <a:latin typeface="Calibri" panose="020F0502020204030204" pitchFamily="34" charset="0"/>
                <a:ea typeface="Times New Roman" panose="02020603050405020304" pitchFamily="18" charset="0"/>
              </a:rPr>
              <a:t>Krok-3: </a:t>
            </a:r>
            <a:r>
              <a:rPr lang="pl-PL" sz="2000" b="0" i="1" dirty="0">
                <a:effectLst/>
                <a:latin typeface="Calibri" panose="020F0502020204030204" pitchFamily="34" charset="0"/>
                <a:ea typeface="Times New Roman" panose="02020603050405020304" pitchFamily="18" charset="0"/>
              </a:rPr>
              <a:t>Kliknij na sekcję Opcje logowania</a:t>
            </a:r>
            <a:endParaRPr lang="tr-TR" sz="2000" b="0" dirty="0">
              <a:effectLst/>
              <a:latin typeface="Calibri" panose="020F0502020204030204" pitchFamily="34" charset="0"/>
              <a:ea typeface="Times New Roman" panose="02020603050405020304" pitchFamily="18" charset="0"/>
            </a:endParaRPr>
          </a:p>
        </p:txBody>
      </p:sp>
      <p:sp>
        <p:nvSpPr>
          <p:cNvPr id="7" name="Metin Yer Tutucusu 6">
            <a:extLst>
              <a:ext uri="{FF2B5EF4-FFF2-40B4-BE49-F238E27FC236}">
                <a16:creationId xmlns:a16="http://schemas.microsoft.com/office/drawing/2014/main" id="{23DBB235-6A9E-5BB6-2F1C-5B80FD656CE2}"/>
              </a:ext>
            </a:extLst>
          </p:cNvPr>
          <p:cNvSpPr>
            <a:spLocks noGrp="1"/>
          </p:cNvSpPr>
          <p:nvPr>
            <p:ph type="body" sz="quarter" idx="3"/>
          </p:nvPr>
        </p:nvSpPr>
        <p:spPr/>
        <p:txBody>
          <a:bodyPr>
            <a:normAutofit/>
          </a:bodyPr>
          <a:lstStyle/>
          <a:p>
            <a:r>
              <a:rPr lang="pl-PL" sz="2000" b="1"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Krok-4: </a:t>
            </a:r>
            <a:r>
              <a:rPr lang="pl-PL" sz="2000" b="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Włączenie funkcji Blokada dynamiczna</a:t>
            </a:r>
            <a:endParaRPr lang="tr-TR" sz="2000" b="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İçerik Yer Tutucusu 8">
            <a:extLst>
              <a:ext uri="{FF2B5EF4-FFF2-40B4-BE49-F238E27FC236}">
                <a16:creationId xmlns:a16="http://schemas.microsoft.com/office/drawing/2014/main" id="{D9374F6A-F6EE-09F7-96B3-A7D078CEA266}"/>
              </a:ext>
            </a:extLst>
          </p:cNvPr>
          <p:cNvPicPr>
            <a:picLocks noGrp="1" noChangeAspect="1"/>
          </p:cNvPicPr>
          <p:nvPr>
            <p:ph sz="quarter" idx="4"/>
          </p:nvPr>
        </p:nvPicPr>
        <p:blipFill>
          <a:blip r:embed="rId2">
            <a:extLst>
              <a:ext uri="{28A0092B-C50C-407E-A947-70E740481C1C}">
                <a14:useLocalDpi xmlns:a14="http://schemas.microsoft.com/office/drawing/2010/main" val="0"/>
              </a:ext>
            </a:extLst>
          </a:blip>
          <a:srcRect/>
          <a:stretch>
            <a:fillRect/>
          </a:stretch>
        </p:blipFill>
        <p:spPr bwMode="auto">
          <a:xfrm>
            <a:off x="6287609" y="2651046"/>
            <a:ext cx="5808745" cy="2409225"/>
          </a:xfrm>
          <a:prstGeom prst="rect">
            <a:avLst/>
          </a:prstGeom>
          <a:noFill/>
          <a:ln>
            <a:noFill/>
          </a:ln>
        </p:spPr>
      </p:pic>
      <p:pic>
        <p:nvPicPr>
          <p:cNvPr id="14" name="İçerik Yer Tutucusu 13">
            <a:extLst>
              <a:ext uri="{FF2B5EF4-FFF2-40B4-BE49-F238E27FC236}">
                <a16:creationId xmlns:a16="http://schemas.microsoft.com/office/drawing/2014/main" id="{ECEAC853-6F4A-7871-A777-C3D338BCC0CE}"/>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65163" y="2505075"/>
            <a:ext cx="5157787" cy="2999037"/>
          </a:xfrm>
          <a:prstGeom prst="rect">
            <a:avLst/>
          </a:prstGeom>
          <a:noFill/>
          <a:ln>
            <a:noFill/>
          </a:ln>
        </p:spPr>
      </p:pic>
      <p:pic>
        <p:nvPicPr>
          <p:cNvPr id="2" name="Grafik 4">
            <a:extLst>
              <a:ext uri="{FF2B5EF4-FFF2-40B4-BE49-F238E27FC236}">
                <a16:creationId xmlns:a16="http://schemas.microsoft.com/office/drawing/2014/main" id="{6233F0A2-00D2-B321-9F69-050D21EDDF6D}"/>
              </a:ext>
            </a:extLst>
          </p:cNvPr>
          <p:cNvPicPr>
            <a:picLocks noChangeAspect="1"/>
          </p:cNvPicPr>
          <p:nvPr/>
        </p:nvPicPr>
        <p:blipFill>
          <a:blip r:embed="rId4">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3" name="Picture 2">
            <a:extLst>
              <a:ext uri="{FF2B5EF4-FFF2-40B4-BE49-F238E27FC236}">
                <a16:creationId xmlns:a16="http://schemas.microsoft.com/office/drawing/2014/main" id="{7C51C1E2-4830-CF22-7214-1AC7F15E75E0}"/>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05289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09D1163-1BD7-0F56-6BD2-8F019C1A6570}"/>
              </a:ext>
            </a:extLst>
          </p:cNvPr>
          <p:cNvSpPr>
            <a:spLocks noGrp="1"/>
          </p:cNvSpPr>
          <p:nvPr>
            <p:ph type="title"/>
          </p:nvPr>
        </p:nvSpPr>
        <p:spPr>
          <a:xfrm>
            <a:off x="1676400" y="357616"/>
            <a:ext cx="10515600" cy="1325563"/>
          </a:xfrm>
        </p:spPr>
        <p:txBody>
          <a:bodyPr/>
          <a:lstStyle/>
          <a:p>
            <a:r>
              <a:rPr lang="pl-PL" dirty="0"/>
              <a:t>Ćwiczenia z Polityki </a:t>
            </a:r>
            <a:br>
              <a:rPr lang="pl-PL" dirty="0"/>
            </a:br>
            <a:r>
              <a:rPr lang="pl-PL" dirty="0"/>
              <a:t>Bezpieczeństwa Informacji</a:t>
            </a:r>
            <a:endParaRPr lang="tr-TR" dirty="0"/>
          </a:p>
        </p:txBody>
      </p:sp>
      <p:sp>
        <p:nvSpPr>
          <p:cNvPr id="3" name="İçerik Yer Tutucusu 2">
            <a:extLst>
              <a:ext uri="{FF2B5EF4-FFF2-40B4-BE49-F238E27FC236}">
                <a16:creationId xmlns:a16="http://schemas.microsoft.com/office/drawing/2014/main" id="{078D90FE-C342-33B5-B98A-FE4F349311DC}"/>
              </a:ext>
            </a:extLst>
          </p:cNvPr>
          <p:cNvSpPr>
            <a:spLocks noGrp="1"/>
          </p:cNvSpPr>
          <p:nvPr>
            <p:ph idx="1"/>
          </p:nvPr>
        </p:nvSpPr>
        <p:spPr>
          <a:xfrm>
            <a:off x="838200" y="1825624"/>
            <a:ext cx="10827058" cy="4674759"/>
          </a:xfrm>
        </p:spPr>
        <p:txBody>
          <a:bodyPr>
            <a:noAutofit/>
          </a:bodyPr>
          <a:lstStyle/>
          <a:p>
            <a:r>
              <a:rPr lang="en-US" sz="2400" b="1" dirty="0"/>
              <a:t>2- </a:t>
            </a:r>
            <a:r>
              <a:rPr lang="pl-PL" sz="2400" b="1" dirty="0"/>
              <a:t>Utwórz silne hasło</a:t>
            </a:r>
            <a:r>
              <a:rPr lang="pl-PL" sz="2400" dirty="0"/>
              <a:t>: Hasło zajmuje ważne miejsce w bezpieczeństwie informacji. Słabe hasła można w krótkim czasie rozwiązać za pomocą programów do łamania haseł. Hasła używamy przy zakładaniu konta e-mail, ustalaniu hasła przy logowaniu do komputera. Hasła powinny być tworzone według następujących kryteriów</a:t>
            </a:r>
            <a:r>
              <a:rPr lang="tr-TR" sz="2400" dirty="0"/>
              <a:t>:</a:t>
            </a:r>
          </a:p>
          <a:p>
            <a:pPr lvl="2"/>
            <a:r>
              <a:rPr lang="pl-PL" sz="2400" dirty="0"/>
              <a:t>Hasła muszą mieć co najmniej 8 znaków i zawierać co najmniej jedną wielką literę, jedną małą literę, jedną cyfrę i jeden znak specjalny.</a:t>
            </a:r>
            <a:r>
              <a:rPr lang="tr-TR" sz="2400" dirty="0"/>
              <a:t>(.-+=_,!@$#*%&lt;&gt;[]{}).</a:t>
            </a:r>
          </a:p>
          <a:p>
            <a:pPr lvl="2"/>
            <a:r>
              <a:rPr lang="pl-PL" sz="2400" dirty="0"/>
              <a:t>Nie należy pozostawiać pola hasła pustego lub domyślnego</a:t>
            </a:r>
            <a:r>
              <a:rPr lang="tr-TR" sz="2400" dirty="0"/>
              <a:t>; 123456, 01062022, qwerty, password etc. </a:t>
            </a:r>
            <a:r>
              <a:rPr lang="pl-PL" sz="2400" dirty="0"/>
              <a:t>Hasła nie powinny zawierać danych osobowych (imię i nazwisko dziecka, data urodzenia, nazwa instytucji).</a:t>
            </a:r>
            <a:endParaRPr lang="tr-TR" sz="2400" dirty="0"/>
          </a:p>
          <a:p>
            <a:pPr lvl="2"/>
            <a:r>
              <a:rPr lang="pl-PL" sz="2400" dirty="0"/>
              <a:t>Należy tworzyć różne hasła dla różnych systemów i kont.</a:t>
            </a:r>
          </a:p>
          <a:p>
            <a:pPr lvl="2"/>
            <a:r>
              <a:rPr lang="pl-PL" sz="2400" dirty="0"/>
              <a:t>Hasła powinny być często zmieniane (przynajmniej co 6 miesięcy).</a:t>
            </a:r>
          </a:p>
          <a:p>
            <a:endParaRPr lang="tr-TR" sz="2400" dirty="0"/>
          </a:p>
        </p:txBody>
      </p:sp>
      <p:pic>
        <p:nvPicPr>
          <p:cNvPr id="4" name="Grafik 4">
            <a:extLst>
              <a:ext uri="{FF2B5EF4-FFF2-40B4-BE49-F238E27FC236}">
                <a16:creationId xmlns:a16="http://schemas.microsoft.com/office/drawing/2014/main" id="{E6A3098E-95D8-5C35-C2B6-887CF123C0FB}"/>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8B3F1B07-684B-4F9F-4E2C-5B94E1DAACB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61133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aşlık 1">
            <a:extLst>
              <a:ext uri="{FF2B5EF4-FFF2-40B4-BE49-F238E27FC236}">
                <a16:creationId xmlns:a16="http://schemas.microsoft.com/office/drawing/2014/main" id="{C1B4EEB2-C0E6-F69A-6FC1-D8E962C73C9E}"/>
              </a:ext>
            </a:extLst>
          </p:cNvPr>
          <p:cNvSpPr>
            <a:spLocks noGrp="1"/>
          </p:cNvSpPr>
          <p:nvPr>
            <p:ph type="title"/>
          </p:nvPr>
        </p:nvSpPr>
        <p:spPr>
          <a:xfrm>
            <a:off x="2140140" y="-97173"/>
            <a:ext cx="4818888" cy="1481328"/>
          </a:xfrm>
        </p:spPr>
        <p:txBody>
          <a:bodyPr anchor="b">
            <a:normAutofit/>
          </a:bodyPr>
          <a:lstStyle/>
          <a:p>
            <a:r>
              <a:rPr lang="pl-PL" b="1" i="1" spc="10" dirty="0">
                <a:effectLst/>
                <a:latin typeface="Calibri Light" panose="020F0302020204030204" pitchFamily="34" charset="0"/>
                <a:ea typeface="Times New Roman" panose="02020603050405020304" pitchFamily="18" charset="0"/>
                <a:cs typeface="Calibri Light" panose="020F0302020204030204" pitchFamily="34" charset="0"/>
              </a:rPr>
              <a:t>Ćwiczenie</a:t>
            </a:r>
            <a:r>
              <a:rPr lang="en-US" b="1" i="1" spc="10" dirty="0">
                <a:effectLst/>
                <a:latin typeface="Calibri Light" panose="020F0302020204030204" pitchFamily="34" charset="0"/>
                <a:ea typeface="Times New Roman" panose="02020603050405020304" pitchFamily="18" charset="0"/>
                <a:cs typeface="Calibri Light" panose="020F0302020204030204" pitchFamily="34" charset="0"/>
              </a:rPr>
              <a:t>-2:</a:t>
            </a:r>
            <a:endParaRPr lang="tr-TR" dirty="0">
              <a:latin typeface="Calibri Light" panose="020F0302020204030204" pitchFamily="34" charset="0"/>
              <a:cs typeface="Calibri Light" panose="020F0302020204030204" pitchFamily="34" charset="0"/>
            </a:endParaRPr>
          </a:p>
        </p:txBody>
      </p:sp>
      <p:sp>
        <p:nvSpPr>
          <p:cNvPr id="11"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345E16E5-C830-B6B4-06A2-F164A2D28CF2}"/>
              </a:ext>
            </a:extLst>
          </p:cNvPr>
          <p:cNvSpPr>
            <a:spLocks noGrp="1"/>
          </p:cNvSpPr>
          <p:nvPr>
            <p:ph idx="1"/>
          </p:nvPr>
        </p:nvSpPr>
        <p:spPr>
          <a:xfrm>
            <a:off x="630936" y="2660904"/>
            <a:ext cx="4818888" cy="3547872"/>
          </a:xfrm>
        </p:spPr>
        <p:txBody>
          <a:bodyPr anchor="t">
            <a:normAutofit/>
          </a:bodyPr>
          <a:lstStyle/>
          <a:p>
            <a:pPr>
              <a:spcAft>
                <a:spcPts val="1000"/>
              </a:spcAft>
            </a:pPr>
            <a:r>
              <a:rPr lang="pl-PL" sz="2000" spc="10" dirty="0">
                <a:effectLst/>
                <a:latin typeface="Calibri" panose="020F0502020204030204" pitchFamily="34" charset="0"/>
                <a:ea typeface="Times New Roman" panose="02020603050405020304" pitchFamily="18" charset="0"/>
                <a:cs typeface="Calibri" panose="020F0502020204030204" pitchFamily="34" charset="0"/>
              </a:rPr>
              <a:t>Bezpieczeństwo hasła podczas tworzenia konta e-mail za pośrednictwem firmowego dostawcy usług poczty elektronicznej lub aplikacji albo witryny internetowej publicznego dostawcy usług poczty elektronicznej</a:t>
            </a:r>
          </a:p>
          <a:p>
            <a:pPr>
              <a:spcAft>
                <a:spcPts val="1000"/>
              </a:spcAft>
            </a:pPr>
            <a:r>
              <a:rPr lang="pl-PL" sz="2000" b="1" i="1" spc="10" dirty="0">
                <a:effectLst/>
                <a:latin typeface="Calibri" panose="020F0502020204030204" pitchFamily="34" charset="0"/>
                <a:ea typeface="Times New Roman" panose="02020603050405020304" pitchFamily="18" charset="0"/>
                <a:cs typeface="Calibri" panose="020F0502020204030204" pitchFamily="34" charset="0"/>
              </a:rPr>
              <a:t>Krok-1: </a:t>
            </a:r>
            <a:r>
              <a:rPr lang="pl-PL" sz="2000" i="1" spc="10" dirty="0">
                <a:effectLst/>
                <a:latin typeface="Calibri" panose="020F0502020204030204" pitchFamily="34" charset="0"/>
                <a:ea typeface="Times New Roman" panose="02020603050405020304" pitchFamily="18" charset="0"/>
                <a:cs typeface="Calibri" panose="020F0502020204030204" pitchFamily="34" charset="0"/>
              </a:rPr>
              <a:t>Otwórz stronę internetową lub aplikację.</a:t>
            </a:r>
          </a:p>
          <a:p>
            <a:pPr>
              <a:spcAft>
                <a:spcPts val="1000"/>
              </a:spcAft>
            </a:pPr>
            <a:r>
              <a:rPr lang="pl-PL" sz="2000" b="1" i="1" spc="10" dirty="0">
                <a:effectLst/>
                <a:latin typeface="Calibri" panose="020F0502020204030204" pitchFamily="34" charset="0"/>
                <a:ea typeface="Times New Roman" panose="02020603050405020304" pitchFamily="18" charset="0"/>
                <a:cs typeface="Calibri" panose="020F0502020204030204" pitchFamily="34" charset="0"/>
              </a:rPr>
              <a:t>Krok-2: </a:t>
            </a:r>
            <a:r>
              <a:rPr lang="pl-PL" sz="2000" i="1" spc="10" dirty="0">
                <a:effectLst/>
                <a:latin typeface="Calibri" panose="020F0502020204030204" pitchFamily="34" charset="0"/>
                <a:ea typeface="Times New Roman" panose="02020603050405020304" pitchFamily="18" charset="0"/>
                <a:cs typeface="Calibri" panose="020F0502020204030204" pitchFamily="34" charset="0"/>
              </a:rPr>
              <a:t>Wprowadź swoje dane osobowe, aby utworzyć konto.</a:t>
            </a:r>
            <a:endParaRPr lang="tr-TR" sz="2000" dirty="0"/>
          </a:p>
        </p:txBody>
      </p:sp>
      <p:pic>
        <p:nvPicPr>
          <p:cNvPr id="4" name="Resim 3">
            <a:extLst>
              <a:ext uri="{FF2B5EF4-FFF2-40B4-BE49-F238E27FC236}">
                <a16:creationId xmlns:a16="http://schemas.microsoft.com/office/drawing/2014/main" id="{37C3FDBB-074A-8BDE-4618-FFD745EAF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6099048" y="1395534"/>
            <a:ext cx="5458968" cy="4066931"/>
          </a:xfrm>
          <a:prstGeom prst="rect">
            <a:avLst/>
          </a:prstGeom>
          <a:noFill/>
        </p:spPr>
      </p:pic>
      <p:pic>
        <p:nvPicPr>
          <p:cNvPr id="5" name="Grafik 4">
            <a:extLst>
              <a:ext uri="{FF2B5EF4-FFF2-40B4-BE49-F238E27FC236}">
                <a16:creationId xmlns:a16="http://schemas.microsoft.com/office/drawing/2014/main" id="{D6D9C402-BA16-D204-CA5B-14F917DF493B}"/>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6" name="Picture 2">
            <a:extLst>
              <a:ext uri="{FF2B5EF4-FFF2-40B4-BE49-F238E27FC236}">
                <a16:creationId xmlns:a16="http://schemas.microsoft.com/office/drawing/2014/main" id="{4C834D62-40BE-DAF9-96AB-E36F59C80B28}"/>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46044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BA884C2-CD1A-77D2-BE4B-A7803480A2BE}"/>
              </a:ext>
            </a:extLst>
          </p:cNvPr>
          <p:cNvSpPr>
            <a:spLocks noGrp="1"/>
          </p:cNvSpPr>
          <p:nvPr>
            <p:ph type="title"/>
          </p:nvPr>
        </p:nvSpPr>
        <p:spPr>
          <a:xfrm>
            <a:off x="1800225" y="258216"/>
            <a:ext cx="10515600" cy="1325563"/>
          </a:xfrm>
        </p:spPr>
        <p:txBody>
          <a:bodyPr/>
          <a:lstStyle/>
          <a:p>
            <a:r>
              <a:rPr lang="pl-PL" i="1" spc="10" dirty="0">
                <a:effectLst/>
                <a:latin typeface="Calibri Light" panose="020F0302020204030204" pitchFamily="34" charset="0"/>
                <a:ea typeface="Times New Roman" panose="02020603050405020304" pitchFamily="18" charset="0"/>
                <a:cs typeface="Calibri Light" panose="020F0302020204030204" pitchFamily="34" charset="0"/>
              </a:rPr>
              <a:t>Ćwiczenie</a:t>
            </a:r>
            <a:r>
              <a:rPr lang="en-US" i="1" spc="10" dirty="0">
                <a:effectLst/>
                <a:latin typeface="Calibri Light" panose="020F0302020204030204" pitchFamily="34" charset="0"/>
                <a:ea typeface="Times New Roman" panose="02020603050405020304" pitchFamily="18" charset="0"/>
                <a:cs typeface="Calibri Light" panose="020F0302020204030204" pitchFamily="34" charset="0"/>
              </a:rPr>
              <a:t>-2</a:t>
            </a:r>
            <a:r>
              <a:rPr lang="pl-PL" i="1" spc="10" dirty="0">
                <a:effectLst/>
                <a:latin typeface="Calibri Light" panose="020F0302020204030204" pitchFamily="34" charset="0"/>
                <a:ea typeface="Times New Roman" panose="02020603050405020304" pitchFamily="18" charset="0"/>
                <a:cs typeface="Calibri Light" panose="020F0302020204030204" pitchFamily="34" charset="0"/>
              </a:rPr>
              <a:t> (kontynuacja)</a:t>
            </a:r>
            <a:r>
              <a:rPr lang="en-US" i="1"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p>
        </p:txBody>
      </p:sp>
      <p:sp>
        <p:nvSpPr>
          <p:cNvPr id="3" name="İçerik Yer Tutucusu 2">
            <a:extLst>
              <a:ext uri="{FF2B5EF4-FFF2-40B4-BE49-F238E27FC236}">
                <a16:creationId xmlns:a16="http://schemas.microsoft.com/office/drawing/2014/main" id="{B17960A5-07EA-BAB5-6FCA-0011375497E2}"/>
              </a:ext>
            </a:extLst>
          </p:cNvPr>
          <p:cNvSpPr>
            <a:spLocks noGrp="1"/>
          </p:cNvSpPr>
          <p:nvPr>
            <p:ph idx="1"/>
          </p:nvPr>
        </p:nvSpPr>
        <p:spPr/>
        <p:txBody>
          <a:bodyPr>
            <a:normAutofit lnSpcReduction="10000"/>
          </a:bodyPr>
          <a:lstStyle/>
          <a:p>
            <a:r>
              <a:rPr lang="pl-PL" dirty="0"/>
              <a:t>Krok-3: Tworząc hasło, używaj łącznie kombinacji wielkich liter, małych liter, cyfr, symboli.</a:t>
            </a:r>
          </a:p>
          <a:p>
            <a:pPr lvl="1"/>
            <a:r>
              <a:rPr lang="pl-PL" dirty="0"/>
              <a:t>Można zrobić pewne kodowanie, aby hasło było łatwe do zapamiętania przez użytkownika. Można na przykład napisać zdanie odpowiednie do tematu i użyć pierwszych znaków, cyfr i znaków specjalnych z napisanego zdania.</a:t>
            </a:r>
          </a:p>
          <a:p>
            <a:pPr lvl="1"/>
            <a:r>
              <a:rPr lang="pl-PL" dirty="0"/>
              <a:t>Ten projekt dotyczący cyberbezpieczeństwa jest wspierany przez program Erasmus+ 2021</a:t>
            </a:r>
            <a:endParaRPr lang="tr-TR" dirty="0"/>
          </a:p>
          <a:p>
            <a:r>
              <a:rPr lang="pl-PL" dirty="0"/>
              <a:t>Krok-4: Ustawiamy nasze hasło; TcpisbE+2021</a:t>
            </a:r>
            <a:endParaRPr lang="tr-TR" dirty="0"/>
          </a:p>
          <a:p>
            <a:r>
              <a:rPr lang="pl-PL" dirty="0"/>
              <a:t>Krok-5: Upewnij się, że hasło składa się z co najmniej 8 znaków. Preferowane jest 12 znaków. Można powiedzieć, że używane przez nas hasło jest odpowiednie, ponieważ ma 12 znaków.</a:t>
            </a:r>
          </a:p>
          <a:p>
            <a:endParaRPr lang="tr-TR" dirty="0"/>
          </a:p>
          <a:p>
            <a:endParaRPr lang="tr-TR" dirty="0"/>
          </a:p>
        </p:txBody>
      </p:sp>
      <p:pic>
        <p:nvPicPr>
          <p:cNvPr id="7" name="Grafik 4">
            <a:extLst>
              <a:ext uri="{FF2B5EF4-FFF2-40B4-BE49-F238E27FC236}">
                <a16:creationId xmlns:a16="http://schemas.microsoft.com/office/drawing/2014/main" id="{4497A276-2911-A929-F3BA-289B13E7BF49}"/>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2FA59E31-7DE5-47E4-D039-9570976FB61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83179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590D8B2-9A32-943E-F2E2-AD9403FE27B9}"/>
              </a:ext>
            </a:extLst>
          </p:cNvPr>
          <p:cNvSpPr>
            <a:spLocks noGrp="1"/>
          </p:cNvSpPr>
          <p:nvPr>
            <p:ph type="title"/>
          </p:nvPr>
        </p:nvSpPr>
        <p:spPr>
          <a:xfrm>
            <a:off x="1866900" y="306443"/>
            <a:ext cx="10515600" cy="1325563"/>
          </a:xfrm>
        </p:spPr>
        <p:txBody>
          <a:bodyPr/>
          <a:lstStyle/>
          <a:p>
            <a:r>
              <a:rPr lang="pl-PL" dirty="0"/>
              <a:t>Ćwiczenia z Polityki </a:t>
            </a:r>
            <a:br>
              <a:rPr lang="pl-PL" dirty="0"/>
            </a:br>
            <a:r>
              <a:rPr lang="pl-PL" dirty="0"/>
              <a:t>Bezpieczeństwa Informacji</a:t>
            </a:r>
            <a:endParaRPr lang="tr-TR" dirty="0"/>
          </a:p>
        </p:txBody>
      </p:sp>
      <p:sp>
        <p:nvSpPr>
          <p:cNvPr id="47" name="İçerik Yer Tutucusu 2">
            <a:extLst>
              <a:ext uri="{FF2B5EF4-FFF2-40B4-BE49-F238E27FC236}">
                <a16:creationId xmlns:a16="http://schemas.microsoft.com/office/drawing/2014/main" id="{BB2859F8-2201-9086-1BE3-8B47E1FDEDCB}"/>
              </a:ext>
            </a:extLst>
          </p:cNvPr>
          <p:cNvSpPr>
            <a:spLocks noGrp="1"/>
          </p:cNvSpPr>
          <p:nvPr>
            <p:ph idx="1"/>
          </p:nvPr>
        </p:nvSpPr>
        <p:spPr/>
        <p:txBody>
          <a:bodyPr>
            <a:normAutofit fontScale="92500" lnSpcReduction="20000"/>
          </a:bodyPr>
          <a:lstStyle/>
          <a:p>
            <a:r>
              <a:rPr lang="pl-PL" sz="2400" dirty="0"/>
              <a:t>3- Dostęp do bezpiecznych stron (</a:t>
            </a:r>
            <a:r>
              <a:rPr lang="pl-PL" sz="2400" dirty="0" err="1"/>
              <a:t>Safe</a:t>
            </a:r>
            <a:r>
              <a:rPr lang="pl-PL" sz="2400" dirty="0"/>
              <a:t> </a:t>
            </a:r>
            <a:r>
              <a:rPr lang="pl-PL" sz="2400" dirty="0" err="1"/>
              <a:t>Browser</a:t>
            </a:r>
            <a:r>
              <a:rPr lang="pl-PL" sz="2400" dirty="0"/>
              <a:t>): Kiedy wchodzisz do Internetu, aby zrobić zakupy lub przeczytać wiadomości, używasz przeglądarki. Przeglądarki są jednym z podstawowych sposobów interakcji z Internetem. W związku z tym, przeglądarki są głównym celem cyberataków. Zawsze korzystaj z najnowszej wersji przeglądarki i utrzymuj silną tarczę bezpieczeństwa przed atakami z przeglądarki. </a:t>
            </a:r>
          </a:p>
          <a:p>
            <a:r>
              <a:rPr lang="pl-PL" sz="2400" dirty="0"/>
              <a:t>Zaktualizowane przeglądarki mają najnowsze poprawki bezpieczeństwa i są znacznie trudniejsze do wykorzystania przez cyberataków.</a:t>
            </a:r>
          </a:p>
          <a:p>
            <a:r>
              <a:rPr lang="pl-PL" sz="2400" dirty="0"/>
              <a:t>Nowoczesne przeglądarki potrafią rozpoznać niektóre złośliwe strony internetowe, które mają na celu szkodzenie. Jeśli przeglądarka powiadomi Cię, że strona, którą zamierzasz odwiedzić, jest niebezpieczna, zamknij ją i spróbuj znaleźć informacje, których szukasz, na bezpieczniejszej stronie. </a:t>
            </a:r>
          </a:p>
          <a:p>
            <a:r>
              <a:rPr lang="pl-PL" sz="2400" dirty="0"/>
              <a:t>Przed wysłaniem poufnych informacji online, na przykład podczas wysyłania informacji o karcie kredytowej w celu dokonania zakupów online, upewnij się, że Twoja przeglądarka używa protokołu HTTPS, który jest znakiem szyfrowania. W przypadku bezpiecznego połączenia szukaj znaków szyfrowania, takich jak adres strony internetowe j rozpoczynający się od HTTPS i ikona kłódki na pasku stanu.</a:t>
            </a:r>
            <a:endParaRPr lang="tr-TR" sz="2400" dirty="0"/>
          </a:p>
        </p:txBody>
      </p:sp>
      <p:pic>
        <p:nvPicPr>
          <p:cNvPr id="4" name="Resim 3">
            <a:extLst>
              <a:ext uri="{FF2B5EF4-FFF2-40B4-BE49-F238E27FC236}">
                <a16:creationId xmlns:a16="http://schemas.microsoft.com/office/drawing/2014/main" id="{A299349D-23C7-3F2C-2B0E-D5311296E7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8575233" y="5712855"/>
            <a:ext cx="3240000" cy="928216"/>
          </a:xfrm>
          <a:prstGeom prst="rect">
            <a:avLst/>
          </a:prstGeom>
          <a:noFill/>
        </p:spPr>
      </p:pic>
      <p:pic>
        <p:nvPicPr>
          <p:cNvPr id="6" name="Grafik 4">
            <a:extLst>
              <a:ext uri="{FF2B5EF4-FFF2-40B4-BE49-F238E27FC236}">
                <a16:creationId xmlns:a16="http://schemas.microsoft.com/office/drawing/2014/main" id="{6220B1C7-1689-2879-912D-BEB6E4D62B8D}"/>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7" name="Picture 2">
            <a:extLst>
              <a:ext uri="{FF2B5EF4-FFF2-40B4-BE49-F238E27FC236}">
                <a16:creationId xmlns:a16="http://schemas.microsoft.com/office/drawing/2014/main" id="{114D82E8-3689-49E3-4C3E-B40A9308B08E}"/>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2301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3">
            <a:extLst>
              <a:ext uri="{FF2B5EF4-FFF2-40B4-BE49-F238E27FC236}">
                <a16:creationId xmlns:a16="http://schemas.microsoft.com/office/drawing/2014/main" id="{862E5A21-091D-FAA5-82D4-7AF021F98BA8}"/>
              </a:ext>
            </a:extLst>
          </p:cNvPr>
          <p:cNvSpPr>
            <a:spLocks noGrp="1"/>
          </p:cNvSpPr>
          <p:nvPr>
            <p:ph type="title"/>
          </p:nvPr>
        </p:nvSpPr>
        <p:spPr>
          <a:xfrm>
            <a:off x="1438275" y="404996"/>
            <a:ext cx="10515600" cy="1325563"/>
          </a:xfrm>
        </p:spPr>
        <p:txBody>
          <a:bodyPr/>
          <a:lstStyle/>
          <a:p>
            <a:r>
              <a:rPr lang="pl-PL" dirty="0"/>
              <a:t>Ćwiczenia z Polityki </a:t>
            </a:r>
            <a:br>
              <a:rPr lang="pl-PL" dirty="0"/>
            </a:br>
            <a:r>
              <a:rPr lang="pl-PL" dirty="0"/>
              <a:t>Bezpieczeństwa Informacji</a:t>
            </a:r>
            <a:endParaRPr lang="tr-TR" dirty="0">
              <a:latin typeface="Calibri Light" panose="020F0302020204030204" pitchFamily="34" charset="0"/>
              <a:cs typeface="Calibri Light" panose="020F0302020204030204" pitchFamily="34" charset="0"/>
            </a:endParaRPr>
          </a:p>
        </p:txBody>
      </p:sp>
      <p:pic>
        <p:nvPicPr>
          <p:cNvPr id="7" name="İçerik Yer Tutucusu 6">
            <a:extLst>
              <a:ext uri="{FF2B5EF4-FFF2-40B4-BE49-F238E27FC236}">
                <a16:creationId xmlns:a16="http://schemas.microsoft.com/office/drawing/2014/main" id="{66295552-AF2C-2AA7-8A10-6CEB3148CEE2}"/>
              </a:ext>
            </a:extLst>
          </p:cNvPr>
          <p:cNvPicPr>
            <a:picLocks noGrp="1" noChangeAspect="1"/>
          </p:cNvPicPr>
          <p:nvPr>
            <p:ph sz="half" idx="1"/>
          </p:nvPr>
        </p:nvPicPr>
        <p:blipFill rotWithShape="1">
          <a:blip r:embed="rId2">
            <a:extLst>
              <a:ext uri="{28A0092B-C50C-407E-A947-70E740481C1C}">
                <a14:useLocalDpi xmlns:a14="http://schemas.microsoft.com/office/drawing/2010/main" val="0"/>
              </a:ext>
            </a:extLst>
          </a:blip>
          <a:srcRect l="3035" r="1241"/>
          <a:stretch/>
        </p:blipFill>
        <p:spPr bwMode="auto">
          <a:xfrm>
            <a:off x="770773" y="2320998"/>
            <a:ext cx="5058528" cy="3260652"/>
          </a:xfrm>
          <a:prstGeom prst="rect">
            <a:avLst/>
          </a:prstGeom>
          <a:noFill/>
          <a:ln>
            <a:noFill/>
          </a:ln>
          <a:extLst>
            <a:ext uri="{53640926-AAD7-44D8-BBD7-CCE9431645EC}">
              <a14:shadowObscured xmlns:a14="http://schemas.microsoft.com/office/drawing/2010/main"/>
            </a:ext>
          </a:extLst>
        </p:spPr>
      </p:pic>
      <p:pic>
        <p:nvPicPr>
          <p:cNvPr id="8" name="İçerik Yer Tutucusu 7">
            <a:extLst>
              <a:ext uri="{FF2B5EF4-FFF2-40B4-BE49-F238E27FC236}">
                <a16:creationId xmlns:a16="http://schemas.microsoft.com/office/drawing/2014/main" id="{E1A4EA34-3E8A-F45B-C281-A5DA0A5BD390}"/>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174362" y="2320997"/>
            <a:ext cx="4646037" cy="3205937"/>
          </a:xfrm>
          <a:prstGeom prst="rect">
            <a:avLst/>
          </a:prstGeom>
          <a:noFill/>
          <a:ln>
            <a:noFill/>
          </a:ln>
        </p:spPr>
      </p:pic>
      <p:sp>
        <p:nvSpPr>
          <p:cNvPr id="10" name="Metin kutusu 9">
            <a:extLst>
              <a:ext uri="{FF2B5EF4-FFF2-40B4-BE49-F238E27FC236}">
                <a16:creationId xmlns:a16="http://schemas.microsoft.com/office/drawing/2014/main" id="{23E7F9C7-7326-F6E1-8B03-C0ADD5F6EBC4}"/>
              </a:ext>
            </a:extLst>
          </p:cNvPr>
          <p:cNvSpPr txBox="1"/>
          <p:nvPr/>
        </p:nvSpPr>
        <p:spPr>
          <a:xfrm>
            <a:off x="1090246" y="5685693"/>
            <a:ext cx="3297115" cy="369332"/>
          </a:xfrm>
          <a:prstGeom prst="rect">
            <a:avLst/>
          </a:prstGeom>
          <a:noFill/>
        </p:spPr>
        <p:txBody>
          <a:bodyPr wrap="square">
            <a:spAutoFit/>
          </a:bodyPr>
          <a:lstStyle/>
          <a:p>
            <a:r>
              <a:rPr lang="en-US" sz="1800" spc="10" dirty="0" err="1">
                <a:effectLst/>
                <a:latin typeface="Calibri" panose="020F0502020204030204" pitchFamily="34" charset="0"/>
                <a:ea typeface="Times New Roman" panose="02020603050405020304" pitchFamily="18" charset="0"/>
              </a:rPr>
              <a:t>Bezpieczna</a:t>
            </a:r>
            <a:r>
              <a:rPr lang="en-US" sz="1800" spc="10" dirty="0">
                <a:effectLst/>
                <a:latin typeface="Calibri" panose="020F0502020204030204" pitchFamily="34" charset="0"/>
                <a:ea typeface="Times New Roman" panose="02020603050405020304" pitchFamily="18" charset="0"/>
              </a:rPr>
              <a:t> </a:t>
            </a:r>
            <a:r>
              <a:rPr lang="en-US" sz="1800" spc="10" dirty="0" err="1">
                <a:effectLst/>
                <a:latin typeface="Calibri" panose="020F0502020204030204" pitchFamily="34" charset="0"/>
                <a:ea typeface="Times New Roman" panose="02020603050405020304" pitchFamily="18" charset="0"/>
              </a:rPr>
              <a:t>strona</a:t>
            </a:r>
            <a:r>
              <a:rPr lang="en-US" sz="1800" spc="10" dirty="0">
                <a:effectLst/>
                <a:latin typeface="Calibri" panose="020F0502020204030204" pitchFamily="34" charset="0"/>
                <a:ea typeface="Times New Roman" panose="02020603050405020304" pitchFamily="18" charset="0"/>
              </a:rPr>
              <a:t> </a:t>
            </a:r>
            <a:r>
              <a:rPr lang="en-US" sz="1800" spc="10" dirty="0" err="1">
                <a:effectLst/>
                <a:latin typeface="Calibri" panose="020F0502020204030204" pitchFamily="34" charset="0"/>
                <a:ea typeface="Times New Roman" panose="02020603050405020304" pitchFamily="18" charset="0"/>
              </a:rPr>
              <a:t>internetowa</a:t>
            </a:r>
            <a:endParaRPr lang="tr-TR" dirty="0"/>
          </a:p>
        </p:txBody>
      </p:sp>
      <p:sp>
        <p:nvSpPr>
          <p:cNvPr id="12" name="Metin kutusu 11">
            <a:extLst>
              <a:ext uri="{FF2B5EF4-FFF2-40B4-BE49-F238E27FC236}">
                <a16:creationId xmlns:a16="http://schemas.microsoft.com/office/drawing/2014/main" id="{DB206C75-232E-1F26-E7D7-72C1CF782BCF}"/>
              </a:ext>
            </a:extLst>
          </p:cNvPr>
          <p:cNvSpPr txBox="1"/>
          <p:nvPr/>
        </p:nvSpPr>
        <p:spPr>
          <a:xfrm>
            <a:off x="7044346" y="5685693"/>
            <a:ext cx="3436084" cy="369332"/>
          </a:xfrm>
          <a:prstGeom prst="rect">
            <a:avLst/>
          </a:prstGeom>
          <a:noFill/>
        </p:spPr>
        <p:txBody>
          <a:bodyPr wrap="square">
            <a:spAutoFit/>
          </a:bodyPr>
          <a:lstStyle/>
          <a:p>
            <a:r>
              <a:rPr lang="pl-PL" spc="10" dirty="0">
                <a:latin typeface="Calibri" panose="020F0502020204030204" pitchFamily="34" charset="0"/>
                <a:ea typeface="Times New Roman" panose="02020603050405020304" pitchFamily="18" charset="0"/>
              </a:rPr>
              <a:t>Nieb</a:t>
            </a:r>
            <a:r>
              <a:rPr lang="en-US" sz="1800" spc="10" dirty="0" err="1">
                <a:effectLst/>
                <a:latin typeface="Calibri" panose="020F0502020204030204" pitchFamily="34" charset="0"/>
                <a:ea typeface="Times New Roman" panose="02020603050405020304" pitchFamily="18" charset="0"/>
              </a:rPr>
              <a:t>ezpieczna</a:t>
            </a:r>
            <a:r>
              <a:rPr lang="en-US" sz="1800" spc="10" dirty="0">
                <a:effectLst/>
                <a:latin typeface="Calibri" panose="020F0502020204030204" pitchFamily="34" charset="0"/>
                <a:ea typeface="Times New Roman" panose="02020603050405020304" pitchFamily="18" charset="0"/>
              </a:rPr>
              <a:t> </a:t>
            </a:r>
            <a:r>
              <a:rPr lang="en-US" sz="1800" spc="10" dirty="0" err="1">
                <a:effectLst/>
                <a:latin typeface="Calibri" panose="020F0502020204030204" pitchFamily="34" charset="0"/>
                <a:ea typeface="Times New Roman" panose="02020603050405020304" pitchFamily="18" charset="0"/>
              </a:rPr>
              <a:t>strona</a:t>
            </a:r>
            <a:r>
              <a:rPr lang="en-US" sz="1800" spc="10" dirty="0">
                <a:effectLst/>
                <a:latin typeface="Calibri" panose="020F0502020204030204" pitchFamily="34" charset="0"/>
                <a:ea typeface="Times New Roman" panose="02020603050405020304" pitchFamily="18" charset="0"/>
              </a:rPr>
              <a:t> </a:t>
            </a:r>
            <a:r>
              <a:rPr lang="en-US" sz="1800" spc="10" dirty="0" err="1">
                <a:effectLst/>
                <a:latin typeface="Calibri" panose="020F0502020204030204" pitchFamily="34" charset="0"/>
                <a:ea typeface="Times New Roman" panose="02020603050405020304" pitchFamily="18" charset="0"/>
              </a:rPr>
              <a:t>internetowa</a:t>
            </a:r>
            <a:endParaRPr lang="tr-TR" dirty="0"/>
          </a:p>
        </p:txBody>
      </p:sp>
      <p:pic>
        <p:nvPicPr>
          <p:cNvPr id="2" name="Grafik 4">
            <a:extLst>
              <a:ext uri="{FF2B5EF4-FFF2-40B4-BE49-F238E27FC236}">
                <a16:creationId xmlns:a16="http://schemas.microsoft.com/office/drawing/2014/main" id="{2A03BD0E-B8DA-7C60-8189-D77A3387A20E}"/>
              </a:ext>
            </a:extLst>
          </p:cNvPr>
          <p:cNvPicPr>
            <a:picLocks noChangeAspect="1"/>
          </p:cNvPicPr>
          <p:nvPr/>
        </p:nvPicPr>
        <p:blipFill>
          <a:blip r:embed="rId4">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3" name="Picture 2">
            <a:extLst>
              <a:ext uri="{FF2B5EF4-FFF2-40B4-BE49-F238E27FC236}">
                <a16:creationId xmlns:a16="http://schemas.microsoft.com/office/drawing/2014/main" id="{1E8E8EC9-75A1-83ED-AE15-8975FB696360}"/>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99462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Başlık 7">
            <a:extLst>
              <a:ext uri="{FF2B5EF4-FFF2-40B4-BE49-F238E27FC236}">
                <a16:creationId xmlns:a16="http://schemas.microsoft.com/office/drawing/2014/main" id="{A689865E-F1D3-5009-5DF6-7394F35ACCCA}"/>
              </a:ext>
            </a:extLst>
          </p:cNvPr>
          <p:cNvSpPr>
            <a:spLocks noGrp="1"/>
          </p:cNvSpPr>
          <p:nvPr>
            <p:ph type="title"/>
          </p:nvPr>
        </p:nvSpPr>
        <p:spPr>
          <a:xfrm>
            <a:off x="1752600" y="357616"/>
            <a:ext cx="10515600" cy="1325563"/>
          </a:xfrm>
        </p:spPr>
        <p:txBody>
          <a:bodyPr/>
          <a:lstStyle/>
          <a:p>
            <a:r>
              <a:rPr lang="pl-PL" sz="4400" spc="10" dirty="0">
                <a:effectLst/>
                <a:latin typeface="Calibri Light" panose="020F0302020204030204" pitchFamily="34" charset="0"/>
                <a:ea typeface="Times New Roman" panose="02020603050405020304" pitchFamily="18" charset="0"/>
                <a:cs typeface="Calibri Light" panose="020F0302020204030204" pitchFamily="34" charset="0"/>
              </a:rPr>
              <a:t>Ćwiczenie-3</a:t>
            </a:r>
            <a:r>
              <a:rPr lang="en-US" sz="4400" b="1" spc="10" dirty="0">
                <a:effectLst/>
                <a:latin typeface="Calibri" panose="020F0502020204030204" pitchFamily="34" charset="0"/>
                <a:ea typeface="Times New Roman" panose="02020603050405020304" pitchFamily="18" charset="0"/>
                <a:cs typeface="Calibri" panose="020F0502020204030204" pitchFamily="34" charset="0"/>
              </a:rPr>
              <a:t>:</a:t>
            </a:r>
            <a:endParaRPr lang="tr-TR" dirty="0"/>
          </a:p>
        </p:txBody>
      </p:sp>
      <p:sp>
        <p:nvSpPr>
          <p:cNvPr id="6" name="İçerik Yer Tutucusu 5">
            <a:extLst>
              <a:ext uri="{FF2B5EF4-FFF2-40B4-BE49-F238E27FC236}">
                <a16:creationId xmlns:a16="http://schemas.microsoft.com/office/drawing/2014/main" id="{7DD2FB74-FB1E-16B0-7D6F-28ED8283D69C}"/>
              </a:ext>
            </a:extLst>
          </p:cNvPr>
          <p:cNvSpPr>
            <a:spLocks noGrp="1"/>
          </p:cNvSpPr>
          <p:nvPr>
            <p:ph sz="half" idx="1"/>
          </p:nvPr>
        </p:nvSpPr>
        <p:spPr/>
        <p:txBody>
          <a:bodyPr>
            <a:noAutofit/>
          </a:bodyPr>
          <a:lstStyle/>
          <a:p>
            <a:pPr algn="just">
              <a:lnSpc>
                <a:spcPct val="115000"/>
              </a:lnSpc>
              <a:spcAft>
                <a:spcPts val="1000"/>
              </a:spcAft>
            </a:pPr>
            <a:r>
              <a:rPr lang="pl-PL" sz="24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Wykonaj poniższe kroki, aby edytować wtyczki w przeglądarce internetowej.</a:t>
            </a:r>
          </a:p>
          <a:p>
            <a:pPr algn="just">
              <a:lnSpc>
                <a:spcPct val="115000"/>
              </a:lnSpc>
              <a:spcAft>
                <a:spcPts val="1000"/>
              </a:spcAft>
            </a:pPr>
            <a:r>
              <a:rPr lang="pl-PL" sz="2400" b="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Krok-1: </a:t>
            </a:r>
            <a:r>
              <a:rPr lang="pl-PL" sz="24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Otwórz przeglądarkę internetową i kliknij przycisk „Dostosowywanie i kontrole …" w lewym górnym rogu (1). Kliknij zakładkę "Ustawienia" z rozwijanego menu (2).</a:t>
            </a:r>
            <a:endParaRPr lang="tr-TR" sz="3600" dirty="0"/>
          </a:p>
        </p:txBody>
      </p:sp>
      <p:sp>
        <p:nvSpPr>
          <p:cNvPr id="9" name="İçerik Yer Tutucusu 8">
            <a:extLst>
              <a:ext uri="{FF2B5EF4-FFF2-40B4-BE49-F238E27FC236}">
                <a16:creationId xmlns:a16="http://schemas.microsoft.com/office/drawing/2014/main" id="{3D54DFBE-3CD0-F00C-BD87-F30CD45DAEE4}"/>
              </a:ext>
            </a:extLst>
          </p:cNvPr>
          <p:cNvSpPr>
            <a:spLocks noGrp="1"/>
          </p:cNvSpPr>
          <p:nvPr>
            <p:ph sz="half" idx="2"/>
          </p:nvPr>
        </p:nvSpPr>
        <p:spPr/>
        <p:txBody>
          <a:bodyPr/>
          <a:lstStyle/>
          <a:p>
            <a:endParaRPr lang="tr-TR" dirty="0"/>
          </a:p>
        </p:txBody>
      </p:sp>
      <p:pic>
        <p:nvPicPr>
          <p:cNvPr id="7" name="Resim 6">
            <a:extLst>
              <a:ext uri="{FF2B5EF4-FFF2-40B4-BE49-F238E27FC236}">
                <a16:creationId xmlns:a16="http://schemas.microsoft.com/office/drawing/2014/main" id="{C9999833-8E47-F75E-B45D-8E9FE46BE563}"/>
              </a:ext>
            </a:extLst>
          </p:cNvPr>
          <p:cNvPicPr>
            <a:picLocks noChangeAspect="1"/>
          </p:cNvPicPr>
          <p:nvPr/>
        </p:nvPicPr>
        <p:blipFill rotWithShape="1">
          <a:blip r:embed="rId2">
            <a:extLst>
              <a:ext uri="{28A0092B-C50C-407E-A947-70E740481C1C}">
                <a14:useLocalDpi xmlns:a14="http://schemas.microsoft.com/office/drawing/2010/main" val="0"/>
              </a:ext>
            </a:extLst>
          </a:blip>
          <a:srcRect l="18046"/>
          <a:stretch/>
        </p:blipFill>
        <p:spPr bwMode="auto">
          <a:xfrm>
            <a:off x="6257924" y="2233613"/>
            <a:ext cx="5319950" cy="3224212"/>
          </a:xfrm>
          <a:prstGeom prst="rect">
            <a:avLst/>
          </a:prstGeom>
          <a:noFill/>
          <a:ln>
            <a:noFill/>
          </a:ln>
        </p:spPr>
      </p:pic>
      <p:pic>
        <p:nvPicPr>
          <p:cNvPr id="2" name="Grafik 4">
            <a:extLst>
              <a:ext uri="{FF2B5EF4-FFF2-40B4-BE49-F238E27FC236}">
                <a16:creationId xmlns:a16="http://schemas.microsoft.com/office/drawing/2014/main" id="{823DCF96-06D6-F64E-9814-96700FB872E4}"/>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3" name="Picture 2">
            <a:extLst>
              <a:ext uri="{FF2B5EF4-FFF2-40B4-BE49-F238E27FC236}">
                <a16:creationId xmlns:a16="http://schemas.microsoft.com/office/drawing/2014/main" id="{AD09760A-DF0E-E68E-7693-3599AA38C1D7}"/>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72735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3E9D45F-EC43-5C9F-9214-9FCCCBC8B69F}"/>
              </a:ext>
            </a:extLst>
          </p:cNvPr>
          <p:cNvSpPr>
            <a:spLocks noGrp="1"/>
          </p:cNvSpPr>
          <p:nvPr>
            <p:ph type="title"/>
          </p:nvPr>
        </p:nvSpPr>
        <p:spPr>
          <a:xfrm>
            <a:off x="1676400" y="310082"/>
            <a:ext cx="10515600" cy="1325563"/>
          </a:xfrm>
        </p:spPr>
        <p:txBody>
          <a:bodyPr/>
          <a:lstStyle/>
          <a:p>
            <a:r>
              <a:rPr lang="pl-PL" sz="4400" spc="10" dirty="0">
                <a:effectLst/>
                <a:latin typeface="Calibri Light" panose="020F0302020204030204" pitchFamily="34" charset="0"/>
                <a:ea typeface="Times New Roman" panose="02020603050405020304" pitchFamily="18" charset="0"/>
                <a:cs typeface="Calibri Light" panose="020F0302020204030204" pitchFamily="34" charset="0"/>
              </a:rPr>
              <a:t>Ćwiczenie-3 (kontynuacja)</a:t>
            </a:r>
            <a:r>
              <a:rPr lang="en-US" sz="4400" b="1" spc="10" dirty="0">
                <a:effectLst/>
                <a:latin typeface="Calibri" panose="020F0502020204030204" pitchFamily="34" charset="0"/>
                <a:ea typeface="Times New Roman" panose="02020603050405020304" pitchFamily="18" charset="0"/>
                <a:cs typeface="Calibri" panose="020F05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631C9E72-CFA7-699D-D00A-D60DF7A04E34}"/>
              </a:ext>
            </a:extLst>
          </p:cNvPr>
          <p:cNvSpPr>
            <a:spLocks noGrp="1"/>
          </p:cNvSpPr>
          <p:nvPr>
            <p:ph sz="half" idx="1"/>
          </p:nvPr>
        </p:nvSpPr>
        <p:spPr/>
        <p:txBody>
          <a:bodyPr>
            <a:normAutofit/>
          </a:bodyPr>
          <a:lstStyle/>
          <a:p>
            <a:r>
              <a:rPr lang="pl-PL" sz="2400" b="1" i="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Krok-2: </a:t>
            </a:r>
            <a:r>
              <a:rPr lang="pl-PL" sz="2400" i="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Kliknij przycisk "Rozszerzenia" w oknie, które się pojawi.</a:t>
            </a:r>
            <a:endParaRPr lang="tr-TR" sz="3600" dirty="0"/>
          </a:p>
        </p:txBody>
      </p:sp>
      <p:pic>
        <p:nvPicPr>
          <p:cNvPr id="5" name="İçerik Yer Tutucusu 4">
            <a:extLst>
              <a:ext uri="{FF2B5EF4-FFF2-40B4-BE49-F238E27FC236}">
                <a16:creationId xmlns:a16="http://schemas.microsoft.com/office/drawing/2014/main" id="{CBD17174-53D3-6167-0A78-D7C1B3923A51}"/>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514850" y="2596397"/>
            <a:ext cx="6838950" cy="3951521"/>
          </a:xfrm>
          <a:prstGeom prst="rect">
            <a:avLst/>
          </a:prstGeom>
          <a:noFill/>
          <a:ln>
            <a:noFill/>
          </a:ln>
        </p:spPr>
      </p:pic>
      <p:pic>
        <p:nvPicPr>
          <p:cNvPr id="4" name="Grafik 4">
            <a:extLst>
              <a:ext uri="{FF2B5EF4-FFF2-40B4-BE49-F238E27FC236}">
                <a16:creationId xmlns:a16="http://schemas.microsoft.com/office/drawing/2014/main" id="{EBAF3258-EA4E-E1A1-4750-7591CA866A1E}"/>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6" name="Picture 2">
            <a:extLst>
              <a:ext uri="{FF2B5EF4-FFF2-40B4-BE49-F238E27FC236}">
                <a16:creationId xmlns:a16="http://schemas.microsoft.com/office/drawing/2014/main" id="{C8D658B4-B679-4300-1995-B76B4BDFAF77}"/>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51387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00E0F77-E936-4985-B7B1-B9823486AC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5C8260E-968F-44E8-A823-ABB431311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8658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89" y="0"/>
            <a:ext cx="11231745" cy="458818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Resim 5">
            <a:extLst>
              <a:ext uri="{FF2B5EF4-FFF2-40B4-BE49-F238E27FC236}">
                <a16:creationId xmlns:a16="http://schemas.microsoft.com/office/drawing/2014/main" id="{98188CF3-F61A-9711-9EE1-29955596E8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083030" y="1577585"/>
            <a:ext cx="10369645" cy="2773881"/>
          </a:xfrm>
          <a:prstGeom prst="rect">
            <a:avLst/>
          </a:prstGeom>
          <a:noFill/>
        </p:spPr>
      </p:pic>
      <p:sp>
        <p:nvSpPr>
          <p:cNvPr id="17" name="Rectangle 16">
            <a:extLst>
              <a:ext uri="{FF2B5EF4-FFF2-40B4-BE49-F238E27FC236}">
                <a16:creationId xmlns:a16="http://schemas.microsoft.com/office/drawing/2014/main" id="{FE43805F-24A6-46A4-B19B-54F283473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001107" y="5661132"/>
            <a:ext cx="1463040" cy="457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Grafik 4">
            <a:extLst>
              <a:ext uri="{FF2B5EF4-FFF2-40B4-BE49-F238E27FC236}">
                <a16:creationId xmlns:a16="http://schemas.microsoft.com/office/drawing/2014/main" id="{6713497C-2E29-B422-01D6-A1BD538756A7}"/>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4" name="Picture 2">
            <a:extLst>
              <a:ext uri="{FF2B5EF4-FFF2-40B4-BE49-F238E27FC236}">
                <a16:creationId xmlns:a16="http://schemas.microsoft.com/office/drawing/2014/main" id="{16D7FB74-D2DE-2169-8E17-9B9F9C5507F2}"/>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
        <p:nvSpPr>
          <p:cNvPr id="5" name="Başlık 4">
            <a:extLst>
              <a:ext uri="{FF2B5EF4-FFF2-40B4-BE49-F238E27FC236}">
                <a16:creationId xmlns:a16="http://schemas.microsoft.com/office/drawing/2014/main" id="{7DE4A5D7-A136-3A80-B148-B2FC3BB6E35B}"/>
              </a:ext>
            </a:extLst>
          </p:cNvPr>
          <p:cNvSpPr>
            <a:spLocks noGrp="1"/>
          </p:cNvSpPr>
          <p:nvPr>
            <p:ph type="title"/>
          </p:nvPr>
        </p:nvSpPr>
        <p:spPr>
          <a:xfrm>
            <a:off x="1960685" y="213725"/>
            <a:ext cx="6393200" cy="1556907"/>
          </a:xfrm>
        </p:spPr>
        <p:txBody>
          <a:bodyPr anchor="ctr">
            <a:normAutofit/>
          </a:bodyPr>
          <a:lstStyle/>
          <a:p>
            <a:r>
              <a:rPr lang="pl-PL" sz="4400" spc="10" dirty="0">
                <a:effectLst/>
                <a:latin typeface="Calibri Light" panose="020F0302020204030204" pitchFamily="34" charset="0"/>
                <a:ea typeface="Times New Roman" panose="02020603050405020304" pitchFamily="18" charset="0"/>
                <a:cs typeface="Calibri Light" panose="020F0302020204030204" pitchFamily="34" charset="0"/>
              </a:rPr>
              <a:t>Ćwiczenie-3 (kontynuacja)</a:t>
            </a:r>
            <a:r>
              <a:rPr lang="en-US" sz="4400" b="1" spc="10" dirty="0">
                <a:effectLst/>
                <a:latin typeface="Calibri" panose="020F0502020204030204" pitchFamily="34" charset="0"/>
                <a:ea typeface="Times New Roman" panose="02020603050405020304" pitchFamily="18" charset="0"/>
                <a:cs typeface="Calibri" panose="020F05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8" name="Symbol zastępczy zawartości 7">
            <a:extLst>
              <a:ext uri="{FF2B5EF4-FFF2-40B4-BE49-F238E27FC236}">
                <a16:creationId xmlns:a16="http://schemas.microsoft.com/office/drawing/2014/main" id="{3B97FDDC-9B20-E409-9375-B848046BB5BD}"/>
              </a:ext>
            </a:extLst>
          </p:cNvPr>
          <p:cNvSpPr>
            <a:spLocks noGrp="1"/>
          </p:cNvSpPr>
          <p:nvPr>
            <p:ph idx="1"/>
          </p:nvPr>
        </p:nvSpPr>
        <p:spPr>
          <a:xfrm>
            <a:off x="838200" y="1825625"/>
            <a:ext cx="10515600" cy="2976284"/>
          </a:xfrm>
        </p:spPr>
        <p:txBody>
          <a:bodyPr/>
          <a:lstStyle/>
          <a:p>
            <a:endParaRPr lang="pl-PL" dirty="0"/>
          </a:p>
        </p:txBody>
      </p:sp>
      <p:sp>
        <p:nvSpPr>
          <p:cNvPr id="9" name="pole tekstowe 8">
            <a:extLst>
              <a:ext uri="{FF2B5EF4-FFF2-40B4-BE49-F238E27FC236}">
                <a16:creationId xmlns:a16="http://schemas.microsoft.com/office/drawing/2014/main" id="{E4317E8F-85A6-4198-BE64-3B4B9FE57E13}"/>
              </a:ext>
            </a:extLst>
          </p:cNvPr>
          <p:cNvSpPr txBox="1"/>
          <p:nvPr/>
        </p:nvSpPr>
        <p:spPr>
          <a:xfrm>
            <a:off x="4413738" y="4873076"/>
            <a:ext cx="844062" cy="1713191"/>
          </a:xfrm>
          <a:prstGeom prst="rect">
            <a:avLst/>
          </a:prstGeom>
          <a:solidFill>
            <a:schemeClr val="bg1"/>
          </a:solidFill>
        </p:spPr>
        <p:txBody>
          <a:bodyPr wrap="square" rtlCol="0">
            <a:spAutoFit/>
          </a:bodyPr>
          <a:lstStyle/>
          <a:p>
            <a:endParaRPr lang="pl-PL" dirty="0"/>
          </a:p>
        </p:txBody>
      </p:sp>
      <p:sp>
        <p:nvSpPr>
          <p:cNvPr id="10" name="İçerik Yer Tutucusu 2">
            <a:extLst>
              <a:ext uri="{FF2B5EF4-FFF2-40B4-BE49-F238E27FC236}">
                <a16:creationId xmlns:a16="http://schemas.microsoft.com/office/drawing/2014/main" id="{4AF039CB-F75F-9182-E3A6-CC494FB8298D}"/>
              </a:ext>
            </a:extLst>
          </p:cNvPr>
          <p:cNvSpPr txBox="1">
            <a:spLocks/>
          </p:cNvSpPr>
          <p:nvPr/>
        </p:nvSpPr>
        <p:spPr>
          <a:xfrm>
            <a:off x="1152525" y="4588184"/>
            <a:ext cx="10597109" cy="1852267"/>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pl-PL" sz="2400" b="1" i="1" spc="10">
                <a:latin typeface="Calibri" panose="020F0502020204030204" pitchFamily="34" charset="0"/>
                <a:ea typeface="Times New Roman" panose="02020603050405020304" pitchFamily="18" charset="0"/>
                <a:cs typeface="Calibri" panose="020F0502020204030204" pitchFamily="34" charset="0"/>
              </a:rPr>
              <a:t>Krok-3: </a:t>
            </a:r>
            <a:r>
              <a:rPr lang="pl-PL" sz="2400" i="1" spc="10">
                <a:latin typeface="Calibri" panose="020F0502020204030204" pitchFamily="34" charset="0"/>
                <a:ea typeface="Times New Roman" panose="02020603050405020304" pitchFamily="18" charset="0"/>
                <a:cs typeface="Calibri" panose="020F0502020204030204" pitchFamily="34" charset="0"/>
              </a:rPr>
              <a:t>Na tym ekranie możesz zobaczyć dodatki zainstalowane w przeglądarce. Jeśli chcesz usunąć dodatek, możesz go usunąć (1), naciskając przycisk „Usuń". Jeśli chcesz, aby wtyczka pozostała nieaktywna, możesz ją dezaktywować z przycisku „Włącz-wyłącz" (2).</a:t>
            </a:r>
            <a:endParaRPr lang="tr-TR" sz="2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445696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589F20F-E453-66AF-2A35-727EBE803D26}"/>
              </a:ext>
            </a:extLst>
          </p:cNvPr>
          <p:cNvSpPr>
            <a:spLocks noGrp="1"/>
          </p:cNvSpPr>
          <p:nvPr>
            <p:ph type="title"/>
          </p:nvPr>
        </p:nvSpPr>
        <p:spPr>
          <a:xfrm>
            <a:off x="1676400" y="310082"/>
            <a:ext cx="10515600" cy="1325563"/>
          </a:xfrm>
        </p:spPr>
        <p:txBody>
          <a:bodyPr/>
          <a:lstStyle/>
          <a:p>
            <a:r>
              <a:rPr lang="pl-PL" dirty="0"/>
              <a:t>Ćwiczenia z Polityki </a:t>
            </a:r>
            <a:br>
              <a:rPr lang="pl-PL" dirty="0"/>
            </a:br>
            <a:r>
              <a:rPr lang="pl-PL" dirty="0"/>
              <a:t>Bezpieczeństwa Informacji</a:t>
            </a:r>
            <a:endParaRPr lang="tr-TR" dirty="0"/>
          </a:p>
        </p:txBody>
      </p:sp>
      <p:sp>
        <p:nvSpPr>
          <p:cNvPr id="3" name="İçerik Yer Tutucusu 2">
            <a:extLst>
              <a:ext uri="{FF2B5EF4-FFF2-40B4-BE49-F238E27FC236}">
                <a16:creationId xmlns:a16="http://schemas.microsoft.com/office/drawing/2014/main" id="{98261624-6E7F-7685-7166-5995C0C5320C}"/>
              </a:ext>
            </a:extLst>
          </p:cNvPr>
          <p:cNvSpPr>
            <a:spLocks noGrp="1"/>
          </p:cNvSpPr>
          <p:nvPr>
            <p:ph idx="1"/>
          </p:nvPr>
        </p:nvSpPr>
        <p:spPr/>
        <p:txBody>
          <a:bodyPr>
            <a:normAutofit fontScale="77500" lnSpcReduction="20000"/>
          </a:bodyPr>
          <a:lstStyle/>
          <a:p>
            <a:pPr algn="just"/>
            <a:r>
              <a:rPr lang="pl-PL" b="1" dirty="0"/>
              <a:t>Email, Wiadomości, and </a:t>
            </a:r>
            <a:r>
              <a:rPr lang="pl-PL" b="1" dirty="0" err="1"/>
              <a:t>Phishing</a:t>
            </a:r>
            <a:r>
              <a:rPr lang="pl-PL" b="1" dirty="0"/>
              <a:t>: </a:t>
            </a:r>
            <a:r>
              <a:rPr lang="pl-PL" dirty="0"/>
              <a:t>Odbierz w swojej skrzynce odbiorczej email lub w telefonie wiadomość. "Jest problem z Twoim kontem i należy natychmiast zaktualizować Twoje konto. Wszystko, co musisz zrobić, to kliknąć link". Gdy otrzymasz wiadomość z treścią, zatrzymaj się i pomyśl, zanim klikniesz! </a:t>
            </a:r>
          </a:p>
          <a:p>
            <a:pPr algn="just"/>
            <a:r>
              <a:rPr lang="pl-PL" dirty="0"/>
              <a:t>"</a:t>
            </a:r>
            <a:r>
              <a:rPr lang="pl-PL" dirty="0" err="1"/>
              <a:t>Phishing</a:t>
            </a:r>
            <a:r>
              <a:rPr lang="pl-PL" dirty="0"/>
              <a:t>" to atak socjotechniczny, który wykorzystuje e-maile lub wiadomości jako przynętę, podobny do używania przynęty do łowienia ryb. </a:t>
            </a:r>
            <a:r>
              <a:rPr lang="pl-PL" dirty="0" err="1"/>
              <a:t>Cyberatakujący</a:t>
            </a:r>
            <a:r>
              <a:rPr lang="pl-PL" dirty="0"/>
              <a:t> wysyłają tysiące e-maili w nadziei, że ktoś weźmie przynętę. E-maile zachęcają do podjęcia działania, takiego jak kliknięcie linku, otwarcie załącznika lub wypełnienie formularza. Cyberprzestępcy nie są pewni, kto otrzyma te wiadomości, ale wykonanie jednej z tych pozornie nieszkodliwych czynności może sprawić, że zostaniesz złapany na haczyk. </a:t>
            </a:r>
          </a:p>
          <a:p>
            <a:pPr algn="just"/>
            <a:r>
              <a:rPr lang="pl-PL" dirty="0"/>
              <a:t>Bardziej wyrafinowana forma </a:t>
            </a:r>
            <a:r>
              <a:rPr lang="pl-PL" dirty="0" err="1"/>
              <a:t>phishingu</a:t>
            </a:r>
            <a:r>
              <a:rPr lang="pl-PL" dirty="0"/>
              <a:t> zwana "</a:t>
            </a:r>
            <a:r>
              <a:rPr lang="pl-PL" dirty="0" err="1"/>
              <a:t>Spear</a:t>
            </a:r>
            <a:r>
              <a:rPr lang="pl-PL" dirty="0"/>
              <a:t> </a:t>
            </a:r>
            <a:r>
              <a:rPr lang="pl-PL" dirty="0" err="1"/>
              <a:t>phishing</a:t>
            </a:r>
            <a:r>
              <a:rPr lang="pl-PL" dirty="0"/>
              <a:t>" jest skierowana do konkretnych osób. Na przykład, gdy wszyscy w naszej organizacji otrzymują ogólną wiadomość </a:t>
            </a:r>
            <a:r>
              <a:rPr lang="pl-PL" dirty="0" err="1"/>
              <a:t>phishingową</a:t>
            </a:r>
            <a:r>
              <a:rPr lang="pl-PL" dirty="0"/>
              <a:t> dotyczącą niedostarczonej paczki; jak na przykład pięć osób w naszym dziale zakupów, które są celem fałszywej prośby o wystawienie faktury. </a:t>
            </a:r>
            <a:endParaRPr lang="tr-TR" dirty="0"/>
          </a:p>
        </p:txBody>
      </p:sp>
      <p:pic>
        <p:nvPicPr>
          <p:cNvPr id="4" name="Grafik 4">
            <a:extLst>
              <a:ext uri="{FF2B5EF4-FFF2-40B4-BE49-F238E27FC236}">
                <a16:creationId xmlns:a16="http://schemas.microsoft.com/office/drawing/2014/main" id="{6FB964DC-D9B5-9558-E45B-0FD6E3D1731C}"/>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0B42F33D-2515-BDAF-A3A1-CA502354CF9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09825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8796960-CF2A-4008-7CFA-EC68998A7A15}"/>
              </a:ext>
            </a:extLst>
          </p:cNvPr>
          <p:cNvSpPr>
            <a:spLocks noGrp="1"/>
          </p:cNvSpPr>
          <p:nvPr>
            <p:ph type="title"/>
          </p:nvPr>
        </p:nvSpPr>
        <p:spPr>
          <a:xfrm>
            <a:off x="1610557" y="329397"/>
            <a:ext cx="10515600" cy="1325563"/>
          </a:xfrm>
        </p:spPr>
        <p:txBody>
          <a:bodyPr/>
          <a:lstStyle/>
          <a:p>
            <a:r>
              <a:rPr lang="pl-PL" dirty="0"/>
              <a:t>Ćwiczenia z Polityki </a:t>
            </a:r>
            <a:br>
              <a:rPr lang="pl-PL" dirty="0"/>
            </a:br>
            <a:r>
              <a:rPr lang="pl-PL" dirty="0"/>
              <a:t>Bezpieczeństwa Informacji</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052DDA61-9C71-5ED8-926C-720A0039FC76}"/>
              </a:ext>
            </a:extLst>
          </p:cNvPr>
          <p:cNvSpPr>
            <a:spLocks noGrp="1"/>
          </p:cNvSpPr>
          <p:nvPr>
            <p:ph idx="1"/>
          </p:nvPr>
        </p:nvSpPr>
        <p:spPr/>
        <p:txBody>
          <a:bodyPr>
            <a:normAutofit fontScale="92500" lnSpcReduction="10000"/>
          </a:bodyPr>
          <a:lstStyle/>
          <a:p>
            <a:r>
              <a:rPr lang="pl-PL" dirty="0"/>
              <a:t>Skąd wiemy, czy e-mail lub wiadomość to atak </a:t>
            </a:r>
            <a:r>
              <a:rPr lang="pl-PL" dirty="0" err="1"/>
              <a:t>phishingowy</a:t>
            </a:r>
            <a:r>
              <a:rPr lang="pl-PL" dirty="0"/>
              <a:t>?</a:t>
            </a:r>
            <a:r>
              <a:rPr lang="en-US" dirty="0"/>
              <a:t> </a:t>
            </a:r>
            <a:r>
              <a:rPr lang="pl-PL" dirty="0"/>
              <a:t>Niektóre znaki, których należy szukać:</a:t>
            </a:r>
            <a:endParaRPr lang="en-US" dirty="0"/>
          </a:p>
          <a:p>
            <a:pPr lvl="1"/>
            <a:r>
              <a:rPr lang="pl-PL" dirty="0"/>
              <a:t>Wiadomości zaczynająca się od "</a:t>
            </a:r>
            <a:r>
              <a:rPr lang="pl-PL" b="1" dirty="0">
                <a:solidFill>
                  <a:srgbClr val="FF0000"/>
                </a:solidFill>
              </a:rPr>
              <a:t>Drogi Kliencie</a:t>
            </a:r>
            <a:r>
              <a:rPr lang="pl-PL" dirty="0"/>
              <a:t>" lub inne ogólne wpisy powitalne.</a:t>
            </a:r>
          </a:p>
          <a:p>
            <a:pPr lvl="1"/>
            <a:r>
              <a:rPr lang="pl-PL" dirty="0"/>
              <a:t>Wiadomości, które wymagają </a:t>
            </a:r>
            <a:r>
              <a:rPr lang="pl-PL" b="1" dirty="0">
                <a:solidFill>
                  <a:srgbClr val="FF0000"/>
                </a:solidFill>
              </a:rPr>
              <a:t>natychmiastowego</a:t>
            </a:r>
            <a:r>
              <a:rPr lang="pl-PL" dirty="0"/>
              <a:t> działania lub stwarzają poczucie pilności, takie jak groźba </a:t>
            </a:r>
            <a:r>
              <a:rPr lang="pl-PL" b="1" dirty="0">
                <a:solidFill>
                  <a:srgbClr val="FF0000"/>
                </a:solidFill>
              </a:rPr>
              <a:t>zamknięcia konta</a:t>
            </a:r>
            <a:r>
              <a:rPr lang="en-US" dirty="0"/>
              <a:t>.</a:t>
            </a:r>
          </a:p>
          <a:p>
            <a:pPr lvl="1"/>
            <a:r>
              <a:rPr lang="pl-PL" dirty="0"/>
              <a:t>Wiadomości, które twierdzą, że pochodzą od oficjalnej organizacji, ale mają </a:t>
            </a:r>
            <a:r>
              <a:rPr lang="pl-PL" b="1" dirty="0">
                <a:solidFill>
                  <a:srgbClr val="FF0000"/>
                </a:solidFill>
              </a:rPr>
              <a:t>błędy gramatyczne</a:t>
            </a:r>
            <a:r>
              <a:rPr lang="pl-PL" dirty="0"/>
              <a:t> lub </a:t>
            </a:r>
            <a:r>
              <a:rPr lang="pl-PL" b="1" dirty="0">
                <a:solidFill>
                  <a:srgbClr val="FF0000"/>
                </a:solidFill>
              </a:rPr>
              <a:t>ortograficzne</a:t>
            </a:r>
            <a:r>
              <a:rPr lang="pl-PL" dirty="0"/>
              <a:t> lub używają osobistego adresu e-mail, takiego jak @gmail.com, @yahoo.com lub @hotmail.com.</a:t>
            </a:r>
          </a:p>
          <a:p>
            <a:pPr lvl="1"/>
            <a:r>
              <a:rPr lang="pl-PL" dirty="0"/>
              <a:t>Każda wiadomość, która prosi o podanie </a:t>
            </a:r>
            <a:r>
              <a:rPr lang="pl-PL" b="1" dirty="0">
                <a:solidFill>
                  <a:srgbClr val="FF0000"/>
                </a:solidFill>
              </a:rPr>
              <a:t>bardzo wrażliwych informacji</a:t>
            </a:r>
            <a:r>
              <a:rPr lang="pl-PL" dirty="0"/>
              <a:t>, takich jak </a:t>
            </a:r>
            <a:r>
              <a:rPr lang="pl-PL" b="1" dirty="0">
                <a:solidFill>
                  <a:srgbClr val="FF0000"/>
                </a:solidFill>
              </a:rPr>
              <a:t>numer karty kredytowej </a:t>
            </a:r>
            <a:r>
              <a:rPr lang="pl-PL" dirty="0"/>
              <a:t>lub </a:t>
            </a:r>
            <a:r>
              <a:rPr lang="pl-PL" b="1" dirty="0">
                <a:solidFill>
                  <a:srgbClr val="FF0000"/>
                </a:solidFill>
              </a:rPr>
              <a:t>hasło</a:t>
            </a:r>
            <a:r>
              <a:rPr lang="pl-PL" dirty="0"/>
              <a:t>. Bądź podejrzliwy wobec takich wiadomości. Jeśli ktoś, kogo znasz, np. współpracownik, wysyła Ci wiadomość wymagającą pilnego działania, sięgnij różnymi kanałami, aby zweryfikować, czy to rzeczywiście on wysłał Ci wiadomość, np. poprzez rozmowę telefoniczną Spróbuj potwierdzić, czy wiadomość jest jego autorstwa.</a:t>
            </a:r>
            <a:endParaRPr lang="tr-TR" dirty="0"/>
          </a:p>
        </p:txBody>
      </p:sp>
      <p:pic>
        <p:nvPicPr>
          <p:cNvPr id="4" name="Grafik 4">
            <a:extLst>
              <a:ext uri="{FF2B5EF4-FFF2-40B4-BE49-F238E27FC236}">
                <a16:creationId xmlns:a16="http://schemas.microsoft.com/office/drawing/2014/main" id="{5356671A-A631-7C84-3CB5-CCA05E11B7A5}"/>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C6637E30-8DFF-2BB8-40B5-BF1430EA45A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0265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Başlık 3">
            <a:extLst>
              <a:ext uri="{FF2B5EF4-FFF2-40B4-BE49-F238E27FC236}">
                <a16:creationId xmlns:a16="http://schemas.microsoft.com/office/drawing/2014/main" id="{F698FB4F-7B6F-FE43-38D2-48974C5E9F0C}"/>
              </a:ext>
            </a:extLst>
          </p:cNvPr>
          <p:cNvSpPr>
            <a:spLocks noGrp="1"/>
          </p:cNvSpPr>
          <p:nvPr>
            <p:ph type="title"/>
          </p:nvPr>
        </p:nvSpPr>
        <p:spPr>
          <a:xfrm>
            <a:off x="1676400" y="329397"/>
            <a:ext cx="10515600" cy="1325563"/>
          </a:xfrm>
        </p:spPr>
        <p:txBody>
          <a:bodyPr/>
          <a:lstStyle/>
          <a:p>
            <a:r>
              <a:rPr lang="pl-PL" dirty="0"/>
              <a:t>Przykłady</a:t>
            </a:r>
            <a:r>
              <a:rPr lang="en-US" dirty="0"/>
              <a:t> </a:t>
            </a:r>
            <a:r>
              <a:rPr lang="en-US" dirty="0" err="1"/>
              <a:t>Phishingu</a:t>
            </a:r>
            <a:r>
              <a:rPr lang="en-US" dirty="0"/>
              <a:t> </a:t>
            </a:r>
          </a:p>
        </p:txBody>
      </p:sp>
      <p:sp>
        <p:nvSpPr>
          <p:cNvPr id="3" name="İçerik Yer Tutucusu 2">
            <a:extLst>
              <a:ext uri="{FF2B5EF4-FFF2-40B4-BE49-F238E27FC236}">
                <a16:creationId xmlns:a16="http://schemas.microsoft.com/office/drawing/2014/main" id="{9400C539-74CF-AE1A-63BA-F719824190F2}"/>
              </a:ext>
            </a:extLst>
          </p:cNvPr>
          <p:cNvSpPr>
            <a:spLocks noGrp="1"/>
          </p:cNvSpPr>
          <p:nvPr>
            <p:ph sz="half" idx="1"/>
          </p:nvPr>
        </p:nvSpPr>
        <p:spPr>
          <a:xfrm>
            <a:off x="838200" y="1825625"/>
            <a:ext cx="5632938" cy="4351338"/>
          </a:xfrm>
        </p:spPr>
        <p:txBody>
          <a:bodyPr/>
          <a:lstStyle/>
          <a:p>
            <a:r>
              <a:rPr lang="en-US" dirty="0"/>
              <a:t> </a:t>
            </a:r>
            <a:r>
              <a:rPr lang="pl-PL" b="1" i="1" dirty="0"/>
              <a:t>Przykład-1: </a:t>
            </a:r>
            <a:r>
              <a:rPr lang="pl-PL" sz="2400" i="1" dirty="0"/>
              <a:t>W tym przykładzie e-mail wygląda jak wysłany z PayPal.com, ale jest wysyłany przez fałszywy serwer. Jeśli spojrzymy tylko na adres internetowy, do którego jest kierowany, bez klikania na dany link, możemy wykryć, że jest to e-mail zebrany przez napastnika, który chce uzyskać dane uwierzytelniające.</a:t>
            </a:r>
            <a:endParaRPr lang="en-US" dirty="0"/>
          </a:p>
        </p:txBody>
      </p:sp>
      <p:pic>
        <p:nvPicPr>
          <p:cNvPr id="6" name="İçerik Yer Tutucusu 5">
            <a:extLst>
              <a:ext uri="{FF2B5EF4-FFF2-40B4-BE49-F238E27FC236}">
                <a16:creationId xmlns:a16="http://schemas.microsoft.com/office/drawing/2014/main" id="{B4B6E23B-0F2A-AC19-78E0-9FBBC087C8FD}"/>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021853" y="1825625"/>
            <a:ext cx="3482294" cy="4351338"/>
          </a:xfrm>
        </p:spPr>
      </p:pic>
      <p:pic>
        <p:nvPicPr>
          <p:cNvPr id="8" name="Grafik 4">
            <a:extLst>
              <a:ext uri="{FF2B5EF4-FFF2-40B4-BE49-F238E27FC236}">
                <a16:creationId xmlns:a16="http://schemas.microsoft.com/office/drawing/2014/main" id="{5A006A19-F9A8-4D0D-3BE2-E359B4E26792}"/>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9" name="Picture 2">
            <a:extLst>
              <a:ext uri="{FF2B5EF4-FFF2-40B4-BE49-F238E27FC236}">
                <a16:creationId xmlns:a16="http://schemas.microsoft.com/office/drawing/2014/main" id="{4B311391-3D97-4A4D-C6A3-C4656317B2C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0810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89B0D0F-FD3B-0BCA-5EC5-0E4B93E9EFD2}"/>
              </a:ext>
            </a:extLst>
          </p:cNvPr>
          <p:cNvSpPr>
            <a:spLocks noGrp="1"/>
          </p:cNvSpPr>
          <p:nvPr>
            <p:ph type="title"/>
          </p:nvPr>
        </p:nvSpPr>
        <p:spPr>
          <a:xfrm>
            <a:off x="1495148" y="310082"/>
            <a:ext cx="10515600" cy="1325563"/>
          </a:xfrm>
        </p:spPr>
        <p:txBody>
          <a:bodyPr/>
          <a:lstStyle/>
          <a:p>
            <a:r>
              <a:rPr lang="pl-PL" dirty="0"/>
              <a:t>Przykłady</a:t>
            </a:r>
            <a:r>
              <a:rPr lang="en-US" dirty="0"/>
              <a:t> </a:t>
            </a:r>
            <a:r>
              <a:rPr lang="en-US" dirty="0" err="1"/>
              <a:t>Phishingu</a:t>
            </a:r>
            <a:r>
              <a:rPr lang="en-US" dirty="0"/>
              <a:t> </a:t>
            </a:r>
          </a:p>
        </p:txBody>
      </p:sp>
      <p:sp>
        <p:nvSpPr>
          <p:cNvPr id="3" name="İçerik Yer Tutucusu 2">
            <a:extLst>
              <a:ext uri="{FF2B5EF4-FFF2-40B4-BE49-F238E27FC236}">
                <a16:creationId xmlns:a16="http://schemas.microsoft.com/office/drawing/2014/main" id="{C9157D3B-B1CA-4442-465F-A0AD98097BCA}"/>
              </a:ext>
            </a:extLst>
          </p:cNvPr>
          <p:cNvSpPr>
            <a:spLocks noGrp="1"/>
          </p:cNvSpPr>
          <p:nvPr>
            <p:ph sz="half" idx="1"/>
          </p:nvPr>
        </p:nvSpPr>
        <p:spPr/>
        <p:txBody>
          <a:bodyPr>
            <a:normAutofit/>
          </a:bodyPr>
          <a:lstStyle/>
          <a:p>
            <a:pPr algn="just"/>
            <a:r>
              <a:rPr lang="pl-PL" sz="2000" b="1" i="1" dirty="0"/>
              <a:t>Przykład-2: </a:t>
            </a:r>
            <a:r>
              <a:rPr lang="pl-PL" sz="2000" i="1" dirty="0"/>
              <a:t>W tym przykładzie przychodząca wiadomość e-mail wskazuje, że licencje Office 365 organizacji wygasły. Następnie mail cały czas mówi użytkownikowi, aby zalogował się do Office 365 Admin Center w celu sprawdzenia informacji o płatnościach.</a:t>
            </a:r>
          </a:p>
          <a:p>
            <a:pPr algn="just"/>
            <a:r>
              <a:rPr lang="pl-PL" sz="2000" i="1" dirty="0"/>
              <a:t>Jednak po dokładnym zbadaniu adresu e-mail nadawcy należy zauważyć, że taki adres nie będzie istniał. W skrócie, jest oczywiste, że ten e-mail nie został wysłany przez Office365.</a:t>
            </a:r>
            <a:endParaRPr lang="en-US" sz="2000" dirty="0"/>
          </a:p>
        </p:txBody>
      </p:sp>
      <p:pic>
        <p:nvPicPr>
          <p:cNvPr id="5" name="İçerik Yer Tutucusu 4">
            <a:extLst>
              <a:ext uri="{FF2B5EF4-FFF2-40B4-BE49-F238E27FC236}">
                <a16:creationId xmlns:a16="http://schemas.microsoft.com/office/drawing/2014/main" id="{970DE7D7-4CE4-1B27-AB73-74853E860C24}"/>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172200" y="2221731"/>
            <a:ext cx="5181600" cy="3559125"/>
          </a:xfrm>
        </p:spPr>
      </p:pic>
      <p:pic>
        <p:nvPicPr>
          <p:cNvPr id="8" name="Grafik 4">
            <a:extLst>
              <a:ext uri="{FF2B5EF4-FFF2-40B4-BE49-F238E27FC236}">
                <a16:creationId xmlns:a16="http://schemas.microsoft.com/office/drawing/2014/main" id="{1F658AB3-2894-4506-7A37-85C294087CA1}"/>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9" name="Picture 2">
            <a:extLst>
              <a:ext uri="{FF2B5EF4-FFF2-40B4-BE49-F238E27FC236}">
                <a16:creationId xmlns:a16="http://schemas.microsoft.com/office/drawing/2014/main" id="{CB4C0207-7109-8913-77C7-9343D18BB79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35773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5D643E9-2772-5C59-CA51-C800540AE853}"/>
              </a:ext>
            </a:extLst>
          </p:cNvPr>
          <p:cNvSpPr>
            <a:spLocks noGrp="1"/>
          </p:cNvSpPr>
          <p:nvPr>
            <p:ph type="title"/>
          </p:nvPr>
        </p:nvSpPr>
        <p:spPr>
          <a:xfrm>
            <a:off x="1676400" y="257683"/>
            <a:ext cx="10515600" cy="1325563"/>
          </a:xfrm>
        </p:spPr>
        <p:txBody>
          <a:bodyPr/>
          <a:lstStyle/>
          <a:p>
            <a:r>
              <a:rPr lang="pl-PL" dirty="0"/>
              <a:t>Ćwiczenia z Polityki </a:t>
            </a:r>
            <a:br>
              <a:rPr lang="pl-PL" dirty="0"/>
            </a:br>
            <a:r>
              <a:rPr lang="pl-PL" dirty="0"/>
              <a:t>Bezpieczeństwa Informacji</a:t>
            </a:r>
            <a:endParaRPr lang="tr-TR" dirty="0"/>
          </a:p>
        </p:txBody>
      </p:sp>
      <p:sp>
        <p:nvSpPr>
          <p:cNvPr id="3" name="İçerik Yer Tutucusu 2">
            <a:extLst>
              <a:ext uri="{FF2B5EF4-FFF2-40B4-BE49-F238E27FC236}">
                <a16:creationId xmlns:a16="http://schemas.microsoft.com/office/drawing/2014/main" id="{9645B237-C828-EE71-A217-81F2EF36A148}"/>
              </a:ext>
            </a:extLst>
          </p:cNvPr>
          <p:cNvSpPr>
            <a:spLocks noGrp="1"/>
          </p:cNvSpPr>
          <p:nvPr>
            <p:ph idx="1"/>
          </p:nvPr>
        </p:nvSpPr>
        <p:spPr/>
        <p:txBody>
          <a:bodyPr>
            <a:normAutofit fontScale="77500" lnSpcReduction="20000"/>
          </a:bodyPr>
          <a:lstStyle/>
          <a:p>
            <a:r>
              <a:rPr lang="en-US" b="1" dirty="0"/>
              <a:t>5. </a:t>
            </a:r>
            <a:r>
              <a:rPr lang="en-US" b="1" dirty="0" err="1"/>
              <a:t>Sieci</a:t>
            </a:r>
            <a:r>
              <a:rPr lang="en-US" b="1" dirty="0"/>
              <a:t> </a:t>
            </a:r>
            <a:r>
              <a:rPr lang="en-US" b="1" dirty="0" err="1"/>
              <a:t>społecznościowe</a:t>
            </a:r>
            <a:endParaRPr lang="pl-PL" b="1" dirty="0"/>
          </a:p>
          <a:p>
            <a:r>
              <a:rPr lang="pl-PL" dirty="0"/>
              <a:t>Sieci społecznościowe pomagają nam dzielić się informacjami i komunikować z innymi. Niestety, witryny te ułatwiają również cyberprzestępcom śledzenie Cię i dowiadywanie się, co robisz. Chroń się, zabezpieczając każde konto silnym, unikalnym hasłem. Co więcej, używaj innego hasła dla każdego konta i korzystaj z dwuskładnikowego uwierzytelniania, jeśli jest dostępne. </a:t>
            </a:r>
          </a:p>
          <a:p>
            <a:r>
              <a:rPr lang="pl-PL" dirty="0"/>
              <a:t>Instaluj tylko aplikacje, których potrzebujesz z zaufanych źródeł i tylko. Sprawdź ocenę każdej aplikacji, komentarze i uprawnienia przed jej zainstalowaniem.</a:t>
            </a:r>
          </a:p>
          <a:p>
            <a:r>
              <a:rPr lang="pl-PL" dirty="0"/>
              <a:t>Podobnie jak w przypadku poczty elektronicznej i wiadomości, </a:t>
            </a:r>
            <a:r>
              <a:rPr lang="pl-PL" dirty="0" err="1"/>
              <a:t>cyber</a:t>
            </a:r>
            <a:r>
              <a:rPr lang="pl-PL" dirty="0"/>
              <a:t>-napastnicy mogą próbować oszukać Cię na sieciach społecznościowych. Może wysyłać wiadomości udając, że jest Twoim przyjacielem. Jeśli otrzymasz dziwną lub podejrzaną wiadomość od znajomego, skontaktuj się z nim za pośrednictwem poczty elektronicznej lub telefonu, a nie odpowiadając na wiadomość. Wreszcie, aby chronić naszą instytucję, nie umieszczaj żadnych poufnych informacji o instytucji na żadnej stronie internetowej. Jeśli masz jakiekolwiek pytania dotyczące tego, co możesz opublikować lub udostępnić na temat pracy, zapytaj swojego przełożonego.</a:t>
            </a:r>
            <a:endParaRPr lang="tr-TR" dirty="0"/>
          </a:p>
        </p:txBody>
      </p:sp>
      <p:pic>
        <p:nvPicPr>
          <p:cNvPr id="4" name="Grafik 4">
            <a:extLst>
              <a:ext uri="{FF2B5EF4-FFF2-40B4-BE49-F238E27FC236}">
                <a16:creationId xmlns:a16="http://schemas.microsoft.com/office/drawing/2014/main" id="{59E73C2A-E3BE-9E9E-5BB1-B862A46082D4}"/>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9660A4D1-FC91-D556-6754-230A6D4B7E8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49694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0">
            <a:extLst>
              <a:ext uri="{FF2B5EF4-FFF2-40B4-BE49-F238E27FC236}">
                <a16:creationId xmlns:a16="http://schemas.microsoft.com/office/drawing/2014/main" id="{1A5ACB9A-B0E5-4B85-B616-BAAFCBF066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9" name="Group 12">
            <a:extLst>
              <a:ext uri="{FF2B5EF4-FFF2-40B4-BE49-F238E27FC236}">
                <a16:creationId xmlns:a16="http://schemas.microsoft.com/office/drawing/2014/main" id="{72E88C85-0C12-45AB-AB38-7DD8508C1CC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6" cy="6858000"/>
            <a:chOff x="1" y="0"/>
            <a:chExt cx="12191996" cy="6858000"/>
          </a:xfrm>
        </p:grpSpPr>
        <p:sp>
          <p:nvSpPr>
            <p:cNvPr id="14" name="Rectangle 13">
              <a:extLst>
                <a:ext uri="{FF2B5EF4-FFF2-40B4-BE49-F238E27FC236}">
                  <a16:creationId xmlns:a16="http://schemas.microsoft.com/office/drawing/2014/main" id="{442F1C99-DC89-4C0E-9645-78ED266B8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ltGray">
            <a:xfrm>
              <a:off x="1" y="0"/>
              <a:ext cx="12191996" cy="6858000"/>
            </a:xfrm>
            <a:prstGeom prst="rect">
              <a:avLst/>
            </a:prstGeom>
            <a:solidFill>
              <a:srgbClr val="FFFFFF"/>
            </a:solidFill>
            <a:ln w="0">
              <a:noFill/>
              <a:prstDash val="solid"/>
              <a:round/>
              <a:headEnd/>
              <a:tailEnd/>
            </a:ln>
          </p:spPr>
          <p:txBody>
            <a:bodyPr rtlCol="0" anchor="ctr"/>
            <a:lstStyle/>
            <a:p>
              <a:pPr algn="ctr" defTabSz="457200"/>
              <a:endParaRPr lang="en-US">
                <a:solidFill>
                  <a:schemeClr val="tx1"/>
                </a:solidFill>
              </a:endParaRPr>
            </a:p>
          </p:txBody>
        </p:sp>
        <p:sp>
          <p:nvSpPr>
            <p:cNvPr id="15" name="Rectangle 14">
              <a:extLst>
                <a:ext uri="{FF2B5EF4-FFF2-40B4-BE49-F238E27FC236}">
                  <a16:creationId xmlns:a16="http://schemas.microsoft.com/office/drawing/2014/main" id="{49EB5FB3-6DE8-43D7-9A37-2E1189B12C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ltGray">
            <a:xfrm>
              <a:off x="1" y="0"/>
              <a:ext cx="12191996" cy="6858000"/>
            </a:xfrm>
            <a:prstGeom prst="rect">
              <a:avLst/>
            </a:prstGeom>
            <a:solidFill>
              <a:schemeClr val="accent1">
                <a:lumMod val="50000"/>
                <a:alpha val="25000"/>
              </a:schemeClr>
            </a:solidFill>
            <a:ln w="0">
              <a:noFill/>
              <a:prstDash val="solid"/>
              <a:round/>
              <a:headEnd/>
              <a:tailEnd/>
            </a:ln>
          </p:spPr>
          <p:txBody>
            <a:bodyPr rtlCol="0" anchor="ctr"/>
            <a:lstStyle/>
            <a:p>
              <a:pPr algn="ctr" defTabSz="457200"/>
              <a:endParaRPr lang="en-US" dirty="0">
                <a:solidFill>
                  <a:schemeClr val="tx1"/>
                </a:solidFill>
              </a:endParaRPr>
            </a:p>
          </p:txBody>
        </p:sp>
      </p:grpSp>
      <p:sp useBgFill="1">
        <p:nvSpPr>
          <p:cNvPr id="17" name="Freeform: Shape 16">
            <a:extLst>
              <a:ext uri="{FF2B5EF4-FFF2-40B4-BE49-F238E27FC236}">
                <a16:creationId xmlns:a16="http://schemas.microsoft.com/office/drawing/2014/main" id="{21CD0CBD-C727-43F9-BDFE-34D6D1A97D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91999" cy="6551875"/>
          </a:xfrm>
          <a:custGeom>
            <a:avLst/>
            <a:gdLst>
              <a:gd name="connsiteX0" fmla="*/ 0 w 12191999"/>
              <a:gd name="connsiteY0" fmla="*/ 0 h 6551875"/>
              <a:gd name="connsiteX1" fmla="*/ 12191999 w 12191999"/>
              <a:gd name="connsiteY1" fmla="*/ 0 h 6551875"/>
              <a:gd name="connsiteX2" fmla="*/ 12191999 w 12191999"/>
              <a:gd name="connsiteY2" fmla="*/ 6181404 h 6551875"/>
              <a:gd name="connsiteX3" fmla="*/ 12190147 w 12191999"/>
              <a:gd name="connsiteY3" fmla="*/ 6181361 h 6551875"/>
              <a:gd name="connsiteX4" fmla="*/ 12129821 w 12191999"/>
              <a:gd name="connsiteY4" fmla="*/ 6173424 h 6551875"/>
              <a:gd name="connsiteX5" fmla="*/ 12077433 w 12191999"/>
              <a:gd name="connsiteY5" fmla="*/ 6162311 h 6551875"/>
              <a:gd name="connsiteX6" fmla="*/ 12031397 w 12191999"/>
              <a:gd name="connsiteY6" fmla="*/ 6148023 h 6551875"/>
              <a:gd name="connsiteX7" fmla="*/ 11990121 w 12191999"/>
              <a:gd name="connsiteY7" fmla="*/ 6132148 h 6551875"/>
              <a:gd name="connsiteX8" fmla="*/ 11953609 w 12191999"/>
              <a:gd name="connsiteY8" fmla="*/ 6113098 h 6551875"/>
              <a:gd name="connsiteX9" fmla="*/ 11915509 w 12191999"/>
              <a:gd name="connsiteY9" fmla="*/ 6094048 h 6551875"/>
              <a:gd name="connsiteX10" fmla="*/ 11877409 w 12191999"/>
              <a:gd name="connsiteY10" fmla="*/ 6074998 h 6551875"/>
              <a:gd name="connsiteX11" fmla="*/ 11840897 w 12191999"/>
              <a:gd name="connsiteY11" fmla="*/ 6059123 h 6551875"/>
              <a:gd name="connsiteX12" fmla="*/ 11799621 w 12191999"/>
              <a:gd name="connsiteY12" fmla="*/ 6043248 h 6551875"/>
              <a:gd name="connsiteX13" fmla="*/ 11753583 w 12191999"/>
              <a:gd name="connsiteY13" fmla="*/ 6027373 h 6551875"/>
              <a:gd name="connsiteX14" fmla="*/ 11701197 w 12191999"/>
              <a:gd name="connsiteY14" fmla="*/ 6016261 h 6551875"/>
              <a:gd name="connsiteX15" fmla="*/ 11640871 w 12191999"/>
              <a:gd name="connsiteY15" fmla="*/ 6009911 h 6551875"/>
              <a:gd name="connsiteX16" fmla="*/ 11572609 w 12191999"/>
              <a:gd name="connsiteY16" fmla="*/ 6006736 h 6551875"/>
              <a:gd name="connsiteX17" fmla="*/ 11504347 w 12191999"/>
              <a:gd name="connsiteY17" fmla="*/ 6009911 h 6551875"/>
              <a:gd name="connsiteX18" fmla="*/ 11444021 w 12191999"/>
              <a:gd name="connsiteY18" fmla="*/ 6016261 h 6551875"/>
              <a:gd name="connsiteX19" fmla="*/ 11391633 w 12191999"/>
              <a:gd name="connsiteY19" fmla="*/ 6027373 h 6551875"/>
              <a:gd name="connsiteX20" fmla="*/ 11345597 w 12191999"/>
              <a:gd name="connsiteY20" fmla="*/ 6043248 h 6551875"/>
              <a:gd name="connsiteX21" fmla="*/ 11304321 w 12191999"/>
              <a:gd name="connsiteY21" fmla="*/ 6059123 h 6551875"/>
              <a:gd name="connsiteX22" fmla="*/ 11267809 w 12191999"/>
              <a:gd name="connsiteY22" fmla="*/ 6074998 h 6551875"/>
              <a:gd name="connsiteX23" fmla="*/ 11229709 w 12191999"/>
              <a:gd name="connsiteY23" fmla="*/ 6094048 h 6551875"/>
              <a:gd name="connsiteX24" fmla="*/ 11191609 w 12191999"/>
              <a:gd name="connsiteY24" fmla="*/ 6113098 h 6551875"/>
              <a:gd name="connsiteX25" fmla="*/ 11155097 w 12191999"/>
              <a:gd name="connsiteY25" fmla="*/ 6132148 h 6551875"/>
              <a:gd name="connsiteX26" fmla="*/ 11113821 w 12191999"/>
              <a:gd name="connsiteY26" fmla="*/ 6148023 h 6551875"/>
              <a:gd name="connsiteX27" fmla="*/ 11067783 w 12191999"/>
              <a:gd name="connsiteY27" fmla="*/ 6162311 h 6551875"/>
              <a:gd name="connsiteX28" fmla="*/ 11015397 w 12191999"/>
              <a:gd name="connsiteY28" fmla="*/ 6173423 h 6551875"/>
              <a:gd name="connsiteX29" fmla="*/ 10955071 w 12191999"/>
              <a:gd name="connsiteY29" fmla="*/ 6181361 h 6551875"/>
              <a:gd name="connsiteX30" fmla="*/ 10886809 w 12191999"/>
              <a:gd name="connsiteY30" fmla="*/ 6182948 h 6551875"/>
              <a:gd name="connsiteX31" fmla="*/ 10818547 w 12191999"/>
              <a:gd name="connsiteY31" fmla="*/ 6181361 h 6551875"/>
              <a:gd name="connsiteX32" fmla="*/ 10758221 w 12191999"/>
              <a:gd name="connsiteY32" fmla="*/ 6173423 h 6551875"/>
              <a:gd name="connsiteX33" fmla="*/ 10705833 w 12191999"/>
              <a:gd name="connsiteY33" fmla="*/ 6162311 h 6551875"/>
              <a:gd name="connsiteX34" fmla="*/ 10659797 w 12191999"/>
              <a:gd name="connsiteY34" fmla="*/ 6148023 h 6551875"/>
              <a:gd name="connsiteX35" fmla="*/ 10618521 w 12191999"/>
              <a:gd name="connsiteY35" fmla="*/ 6132148 h 6551875"/>
              <a:gd name="connsiteX36" fmla="*/ 10582009 w 12191999"/>
              <a:gd name="connsiteY36" fmla="*/ 6113098 h 6551875"/>
              <a:gd name="connsiteX37" fmla="*/ 10543909 w 12191999"/>
              <a:gd name="connsiteY37" fmla="*/ 6094048 h 6551875"/>
              <a:gd name="connsiteX38" fmla="*/ 10505809 w 12191999"/>
              <a:gd name="connsiteY38" fmla="*/ 6074998 h 6551875"/>
              <a:gd name="connsiteX39" fmla="*/ 10469297 w 12191999"/>
              <a:gd name="connsiteY39" fmla="*/ 6059123 h 6551875"/>
              <a:gd name="connsiteX40" fmla="*/ 10428021 w 12191999"/>
              <a:gd name="connsiteY40" fmla="*/ 6043248 h 6551875"/>
              <a:gd name="connsiteX41" fmla="*/ 10381983 w 12191999"/>
              <a:gd name="connsiteY41" fmla="*/ 6027373 h 6551875"/>
              <a:gd name="connsiteX42" fmla="*/ 10329597 w 12191999"/>
              <a:gd name="connsiteY42" fmla="*/ 6016261 h 6551875"/>
              <a:gd name="connsiteX43" fmla="*/ 10269271 w 12191999"/>
              <a:gd name="connsiteY43" fmla="*/ 6009911 h 6551875"/>
              <a:gd name="connsiteX44" fmla="*/ 10201009 w 12191999"/>
              <a:gd name="connsiteY44" fmla="*/ 6006736 h 6551875"/>
              <a:gd name="connsiteX45" fmla="*/ 10132747 w 12191999"/>
              <a:gd name="connsiteY45" fmla="*/ 6009911 h 6551875"/>
              <a:gd name="connsiteX46" fmla="*/ 10072421 w 12191999"/>
              <a:gd name="connsiteY46" fmla="*/ 6016261 h 6551875"/>
              <a:gd name="connsiteX47" fmla="*/ 10020033 w 12191999"/>
              <a:gd name="connsiteY47" fmla="*/ 6027373 h 6551875"/>
              <a:gd name="connsiteX48" fmla="*/ 9973997 w 12191999"/>
              <a:gd name="connsiteY48" fmla="*/ 6043248 h 6551875"/>
              <a:gd name="connsiteX49" fmla="*/ 9932721 w 12191999"/>
              <a:gd name="connsiteY49" fmla="*/ 6059123 h 6551875"/>
              <a:gd name="connsiteX50" fmla="*/ 9896209 w 12191999"/>
              <a:gd name="connsiteY50" fmla="*/ 6074998 h 6551875"/>
              <a:gd name="connsiteX51" fmla="*/ 9820009 w 12191999"/>
              <a:gd name="connsiteY51" fmla="*/ 6113098 h 6551875"/>
              <a:gd name="connsiteX52" fmla="*/ 9783497 w 12191999"/>
              <a:gd name="connsiteY52" fmla="*/ 6132148 h 6551875"/>
              <a:gd name="connsiteX53" fmla="*/ 9742221 w 12191999"/>
              <a:gd name="connsiteY53" fmla="*/ 6148023 h 6551875"/>
              <a:gd name="connsiteX54" fmla="*/ 9696183 w 12191999"/>
              <a:gd name="connsiteY54" fmla="*/ 6162311 h 6551875"/>
              <a:gd name="connsiteX55" fmla="*/ 9643797 w 12191999"/>
              <a:gd name="connsiteY55" fmla="*/ 6173423 h 6551875"/>
              <a:gd name="connsiteX56" fmla="*/ 9583471 w 12191999"/>
              <a:gd name="connsiteY56" fmla="*/ 6181361 h 6551875"/>
              <a:gd name="connsiteX57" fmla="*/ 9515209 w 12191999"/>
              <a:gd name="connsiteY57" fmla="*/ 6182948 h 6551875"/>
              <a:gd name="connsiteX58" fmla="*/ 9446947 w 12191999"/>
              <a:gd name="connsiteY58" fmla="*/ 6181361 h 6551875"/>
              <a:gd name="connsiteX59" fmla="*/ 9386621 w 12191999"/>
              <a:gd name="connsiteY59" fmla="*/ 6173423 h 6551875"/>
              <a:gd name="connsiteX60" fmla="*/ 9334233 w 12191999"/>
              <a:gd name="connsiteY60" fmla="*/ 6162311 h 6551875"/>
              <a:gd name="connsiteX61" fmla="*/ 9288197 w 12191999"/>
              <a:gd name="connsiteY61" fmla="*/ 6148023 h 6551875"/>
              <a:gd name="connsiteX62" fmla="*/ 9246921 w 12191999"/>
              <a:gd name="connsiteY62" fmla="*/ 6132148 h 6551875"/>
              <a:gd name="connsiteX63" fmla="*/ 9210409 w 12191999"/>
              <a:gd name="connsiteY63" fmla="*/ 6113098 h 6551875"/>
              <a:gd name="connsiteX64" fmla="*/ 9172309 w 12191999"/>
              <a:gd name="connsiteY64" fmla="*/ 6094048 h 6551875"/>
              <a:gd name="connsiteX65" fmla="*/ 9134209 w 12191999"/>
              <a:gd name="connsiteY65" fmla="*/ 6074998 h 6551875"/>
              <a:gd name="connsiteX66" fmla="*/ 9097697 w 12191999"/>
              <a:gd name="connsiteY66" fmla="*/ 6059123 h 6551875"/>
              <a:gd name="connsiteX67" fmla="*/ 9056421 w 12191999"/>
              <a:gd name="connsiteY67" fmla="*/ 6043248 h 6551875"/>
              <a:gd name="connsiteX68" fmla="*/ 9010383 w 12191999"/>
              <a:gd name="connsiteY68" fmla="*/ 6027373 h 6551875"/>
              <a:gd name="connsiteX69" fmla="*/ 8957997 w 12191999"/>
              <a:gd name="connsiteY69" fmla="*/ 6016261 h 6551875"/>
              <a:gd name="connsiteX70" fmla="*/ 8897671 w 12191999"/>
              <a:gd name="connsiteY70" fmla="*/ 6009911 h 6551875"/>
              <a:gd name="connsiteX71" fmla="*/ 8827821 w 12191999"/>
              <a:gd name="connsiteY71" fmla="*/ 6006736 h 6551875"/>
              <a:gd name="connsiteX72" fmla="*/ 8761147 w 12191999"/>
              <a:gd name="connsiteY72" fmla="*/ 6009911 h 6551875"/>
              <a:gd name="connsiteX73" fmla="*/ 8700821 w 12191999"/>
              <a:gd name="connsiteY73" fmla="*/ 6016261 h 6551875"/>
              <a:gd name="connsiteX74" fmla="*/ 8648433 w 12191999"/>
              <a:gd name="connsiteY74" fmla="*/ 6027373 h 6551875"/>
              <a:gd name="connsiteX75" fmla="*/ 8602397 w 12191999"/>
              <a:gd name="connsiteY75" fmla="*/ 6043248 h 6551875"/>
              <a:gd name="connsiteX76" fmla="*/ 8561121 w 12191999"/>
              <a:gd name="connsiteY76" fmla="*/ 6059123 h 6551875"/>
              <a:gd name="connsiteX77" fmla="*/ 8524609 w 12191999"/>
              <a:gd name="connsiteY77" fmla="*/ 6074998 h 6551875"/>
              <a:gd name="connsiteX78" fmla="*/ 8486509 w 12191999"/>
              <a:gd name="connsiteY78" fmla="*/ 6094048 h 6551875"/>
              <a:gd name="connsiteX79" fmla="*/ 8448409 w 12191999"/>
              <a:gd name="connsiteY79" fmla="*/ 6113098 h 6551875"/>
              <a:gd name="connsiteX80" fmla="*/ 8411897 w 12191999"/>
              <a:gd name="connsiteY80" fmla="*/ 6132148 h 6551875"/>
              <a:gd name="connsiteX81" fmla="*/ 8370622 w 12191999"/>
              <a:gd name="connsiteY81" fmla="*/ 6148023 h 6551875"/>
              <a:gd name="connsiteX82" fmla="*/ 8324584 w 12191999"/>
              <a:gd name="connsiteY82" fmla="*/ 6162311 h 6551875"/>
              <a:gd name="connsiteX83" fmla="*/ 8272197 w 12191999"/>
              <a:gd name="connsiteY83" fmla="*/ 6173423 h 6551875"/>
              <a:gd name="connsiteX84" fmla="*/ 8211872 w 12191999"/>
              <a:gd name="connsiteY84" fmla="*/ 6181361 h 6551875"/>
              <a:gd name="connsiteX85" fmla="*/ 8143609 w 12191999"/>
              <a:gd name="connsiteY85" fmla="*/ 6182948 h 6551875"/>
              <a:gd name="connsiteX86" fmla="*/ 8075347 w 12191999"/>
              <a:gd name="connsiteY86" fmla="*/ 6181361 h 6551875"/>
              <a:gd name="connsiteX87" fmla="*/ 8015022 w 12191999"/>
              <a:gd name="connsiteY87" fmla="*/ 6173423 h 6551875"/>
              <a:gd name="connsiteX88" fmla="*/ 7962634 w 12191999"/>
              <a:gd name="connsiteY88" fmla="*/ 6162311 h 6551875"/>
              <a:gd name="connsiteX89" fmla="*/ 7916597 w 12191999"/>
              <a:gd name="connsiteY89" fmla="*/ 6148023 h 6551875"/>
              <a:gd name="connsiteX90" fmla="*/ 7875322 w 12191999"/>
              <a:gd name="connsiteY90" fmla="*/ 6132148 h 6551875"/>
              <a:gd name="connsiteX91" fmla="*/ 7838809 w 12191999"/>
              <a:gd name="connsiteY91" fmla="*/ 6113098 h 6551875"/>
              <a:gd name="connsiteX92" fmla="*/ 7800709 w 12191999"/>
              <a:gd name="connsiteY92" fmla="*/ 6094048 h 6551875"/>
              <a:gd name="connsiteX93" fmla="*/ 7762609 w 12191999"/>
              <a:gd name="connsiteY93" fmla="*/ 6074998 h 6551875"/>
              <a:gd name="connsiteX94" fmla="*/ 7726097 w 12191999"/>
              <a:gd name="connsiteY94" fmla="*/ 6059123 h 6551875"/>
              <a:gd name="connsiteX95" fmla="*/ 7684822 w 12191999"/>
              <a:gd name="connsiteY95" fmla="*/ 6043248 h 6551875"/>
              <a:gd name="connsiteX96" fmla="*/ 7638784 w 12191999"/>
              <a:gd name="connsiteY96" fmla="*/ 6027373 h 6551875"/>
              <a:gd name="connsiteX97" fmla="*/ 7586397 w 12191999"/>
              <a:gd name="connsiteY97" fmla="*/ 6016261 h 6551875"/>
              <a:gd name="connsiteX98" fmla="*/ 7526072 w 12191999"/>
              <a:gd name="connsiteY98" fmla="*/ 6009911 h 6551875"/>
              <a:gd name="connsiteX99" fmla="*/ 7457809 w 12191999"/>
              <a:gd name="connsiteY99" fmla="*/ 6006736 h 6551875"/>
              <a:gd name="connsiteX100" fmla="*/ 7389547 w 12191999"/>
              <a:gd name="connsiteY100" fmla="*/ 6009911 h 6551875"/>
              <a:gd name="connsiteX101" fmla="*/ 7329222 w 12191999"/>
              <a:gd name="connsiteY101" fmla="*/ 6016261 h 6551875"/>
              <a:gd name="connsiteX102" fmla="*/ 7276834 w 12191999"/>
              <a:gd name="connsiteY102" fmla="*/ 6027373 h 6551875"/>
              <a:gd name="connsiteX103" fmla="*/ 7230797 w 12191999"/>
              <a:gd name="connsiteY103" fmla="*/ 6043248 h 6551875"/>
              <a:gd name="connsiteX104" fmla="*/ 7189522 w 12191999"/>
              <a:gd name="connsiteY104" fmla="*/ 6059123 h 6551875"/>
              <a:gd name="connsiteX105" fmla="*/ 7153009 w 12191999"/>
              <a:gd name="connsiteY105" fmla="*/ 6074998 h 6551875"/>
              <a:gd name="connsiteX106" fmla="*/ 7114909 w 12191999"/>
              <a:gd name="connsiteY106" fmla="*/ 6094048 h 6551875"/>
              <a:gd name="connsiteX107" fmla="*/ 7076809 w 12191999"/>
              <a:gd name="connsiteY107" fmla="*/ 6113098 h 6551875"/>
              <a:gd name="connsiteX108" fmla="*/ 7040297 w 12191999"/>
              <a:gd name="connsiteY108" fmla="*/ 6132148 h 6551875"/>
              <a:gd name="connsiteX109" fmla="*/ 6999022 w 12191999"/>
              <a:gd name="connsiteY109" fmla="*/ 6148023 h 6551875"/>
              <a:gd name="connsiteX110" fmla="*/ 6952984 w 12191999"/>
              <a:gd name="connsiteY110" fmla="*/ 6162311 h 6551875"/>
              <a:gd name="connsiteX111" fmla="*/ 6900597 w 12191999"/>
              <a:gd name="connsiteY111" fmla="*/ 6173423 h 6551875"/>
              <a:gd name="connsiteX112" fmla="*/ 6840272 w 12191999"/>
              <a:gd name="connsiteY112" fmla="*/ 6181361 h 6551875"/>
              <a:gd name="connsiteX113" fmla="*/ 6781800 w 12191999"/>
              <a:gd name="connsiteY113" fmla="*/ 6182721 h 6551875"/>
              <a:gd name="connsiteX114" fmla="*/ 6723328 w 12191999"/>
              <a:gd name="connsiteY114" fmla="*/ 6181361 h 6551875"/>
              <a:gd name="connsiteX115" fmla="*/ 6663003 w 12191999"/>
              <a:gd name="connsiteY115" fmla="*/ 6173423 h 6551875"/>
              <a:gd name="connsiteX116" fmla="*/ 6610615 w 12191999"/>
              <a:gd name="connsiteY116" fmla="*/ 6162311 h 6551875"/>
              <a:gd name="connsiteX117" fmla="*/ 6564578 w 12191999"/>
              <a:gd name="connsiteY117" fmla="*/ 6148023 h 6551875"/>
              <a:gd name="connsiteX118" fmla="*/ 6523303 w 12191999"/>
              <a:gd name="connsiteY118" fmla="*/ 6132148 h 6551875"/>
              <a:gd name="connsiteX119" fmla="*/ 6486790 w 12191999"/>
              <a:gd name="connsiteY119" fmla="*/ 6113098 h 6551875"/>
              <a:gd name="connsiteX120" fmla="*/ 6448690 w 12191999"/>
              <a:gd name="connsiteY120" fmla="*/ 6094048 h 6551875"/>
              <a:gd name="connsiteX121" fmla="*/ 6410590 w 12191999"/>
              <a:gd name="connsiteY121" fmla="*/ 6074998 h 6551875"/>
              <a:gd name="connsiteX122" fmla="*/ 6374078 w 12191999"/>
              <a:gd name="connsiteY122" fmla="*/ 6059123 h 6551875"/>
              <a:gd name="connsiteX123" fmla="*/ 6332803 w 12191999"/>
              <a:gd name="connsiteY123" fmla="*/ 6043248 h 6551875"/>
              <a:gd name="connsiteX124" fmla="*/ 6286765 w 12191999"/>
              <a:gd name="connsiteY124" fmla="*/ 6027373 h 6551875"/>
              <a:gd name="connsiteX125" fmla="*/ 6234378 w 12191999"/>
              <a:gd name="connsiteY125" fmla="*/ 6016261 h 6551875"/>
              <a:gd name="connsiteX126" fmla="*/ 6174053 w 12191999"/>
              <a:gd name="connsiteY126" fmla="*/ 6009911 h 6551875"/>
              <a:gd name="connsiteX127" fmla="*/ 6105790 w 12191999"/>
              <a:gd name="connsiteY127" fmla="*/ 6006736 h 6551875"/>
              <a:gd name="connsiteX128" fmla="*/ 6096000 w 12191999"/>
              <a:gd name="connsiteY128" fmla="*/ 6007191 h 6551875"/>
              <a:gd name="connsiteX129" fmla="*/ 6086211 w 12191999"/>
              <a:gd name="connsiteY129" fmla="*/ 6006736 h 6551875"/>
              <a:gd name="connsiteX130" fmla="*/ 6017949 w 12191999"/>
              <a:gd name="connsiteY130" fmla="*/ 6009911 h 6551875"/>
              <a:gd name="connsiteX131" fmla="*/ 5957622 w 12191999"/>
              <a:gd name="connsiteY131" fmla="*/ 6016261 h 6551875"/>
              <a:gd name="connsiteX132" fmla="*/ 5905235 w 12191999"/>
              <a:gd name="connsiteY132" fmla="*/ 6027373 h 6551875"/>
              <a:gd name="connsiteX133" fmla="*/ 5859197 w 12191999"/>
              <a:gd name="connsiteY133" fmla="*/ 6043248 h 6551875"/>
              <a:gd name="connsiteX134" fmla="*/ 5817922 w 12191999"/>
              <a:gd name="connsiteY134" fmla="*/ 6059123 h 6551875"/>
              <a:gd name="connsiteX135" fmla="*/ 5781409 w 12191999"/>
              <a:gd name="connsiteY135" fmla="*/ 6074998 h 6551875"/>
              <a:gd name="connsiteX136" fmla="*/ 5743309 w 12191999"/>
              <a:gd name="connsiteY136" fmla="*/ 6094048 h 6551875"/>
              <a:gd name="connsiteX137" fmla="*/ 5705211 w 12191999"/>
              <a:gd name="connsiteY137" fmla="*/ 6113098 h 6551875"/>
              <a:gd name="connsiteX138" fmla="*/ 5668697 w 12191999"/>
              <a:gd name="connsiteY138" fmla="*/ 6132148 h 6551875"/>
              <a:gd name="connsiteX139" fmla="*/ 5627422 w 12191999"/>
              <a:gd name="connsiteY139" fmla="*/ 6148023 h 6551875"/>
              <a:gd name="connsiteX140" fmla="*/ 5581384 w 12191999"/>
              <a:gd name="connsiteY140" fmla="*/ 6162311 h 6551875"/>
              <a:gd name="connsiteX141" fmla="*/ 5528997 w 12191999"/>
              <a:gd name="connsiteY141" fmla="*/ 6173423 h 6551875"/>
              <a:gd name="connsiteX142" fmla="*/ 5468672 w 12191999"/>
              <a:gd name="connsiteY142" fmla="*/ 6181361 h 6551875"/>
              <a:gd name="connsiteX143" fmla="*/ 5410200 w 12191999"/>
              <a:gd name="connsiteY143" fmla="*/ 6182721 h 6551875"/>
              <a:gd name="connsiteX144" fmla="*/ 5351728 w 12191999"/>
              <a:gd name="connsiteY144" fmla="*/ 6181361 h 6551875"/>
              <a:gd name="connsiteX145" fmla="*/ 5291402 w 12191999"/>
              <a:gd name="connsiteY145" fmla="*/ 6173423 h 6551875"/>
              <a:gd name="connsiteX146" fmla="*/ 5239015 w 12191999"/>
              <a:gd name="connsiteY146" fmla="*/ 6162311 h 6551875"/>
              <a:gd name="connsiteX147" fmla="*/ 5192979 w 12191999"/>
              <a:gd name="connsiteY147" fmla="*/ 6148023 h 6551875"/>
              <a:gd name="connsiteX148" fmla="*/ 5151703 w 12191999"/>
              <a:gd name="connsiteY148" fmla="*/ 6132148 h 6551875"/>
              <a:gd name="connsiteX149" fmla="*/ 5115190 w 12191999"/>
              <a:gd name="connsiteY149" fmla="*/ 6113098 h 6551875"/>
              <a:gd name="connsiteX150" fmla="*/ 5077092 w 12191999"/>
              <a:gd name="connsiteY150" fmla="*/ 6094048 h 6551875"/>
              <a:gd name="connsiteX151" fmla="*/ 5038990 w 12191999"/>
              <a:gd name="connsiteY151" fmla="*/ 6074998 h 6551875"/>
              <a:gd name="connsiteX152" fmla="*/ 5002479 w 12191999"/>
              <a:gd name="connsiteY152" fmla="*/ 6059123 h 6551875"/>
              <a:gd name="connsiteX153" fmla="*/ 4961203 w 12191999"/>
              <a:gd name="connsiteY153" fmla="*/ 6043248 h 6551875"/>
              <a:gd name="connsiteX154" fmla="*/ 4915166 w 12191999"/>
              <a:gd name="connsiteY154" fmla="*/ 6027373 h 6551875"/>
              <a:gd name="connsiteX155" fmla="*/ 4862778 w 12191999"/>
              <a:gd name="connsiteY155" fmla="*/ 6016261 h 6551875"/>
              <a:gd name="connsiteX156" fmla="*/ 4802454 w 12191999"/>
              <a:gd name="connsiteY156" fmla="*/ 6009911 h 6551875"/>
              <a:gd name="connsiteX157" fmla="*/ 4734190 w 12191999"/>
              <a:gd name="connsiteY157" fmla="*/ 6006736 h 6551875"/>
              <a:gd name="connsiteX158" fmla="*/ 4665929 w 12191999"/>
              <a:gd name="connsiteY158" fmla="*/ 6009911 h 6551875"/>
              <a:gd name="connsiteX159" fmla="*/ 4605603 w 12191999"/>
              <a:gd name="connsiteY159" fmla="*/ 6016261 h 6551875"/>
              <a:gd name="connsiteX160" fmla="*/ 4553217 w 12191999"/>
              <a:gd name="connsiteY160" fmla="*/ 6027373 h 6551875"/>
              <a:gd name="connsiteX161" fmla="*/ 4507178 w 12191999"/>
              <a:gd name="connsiteY161" fmla="*/ 6043248 h 6551875"/>
              <a:gd name="connsiteX162" fmla="*/ 4465903 w 12191999"/>
              <a:gd name="connsiteY162" fmla="*/ 6059123 h 6551875"/>
              <a:gd name="connsiteX163" fmla="*/ 4429390 w 12191999"/>
              <a:gd name="connsiteY163" fmla="*/ 6074998 h 6551875"/>
              <a:gd name="connsiteX164" fmla="*/ 4353190 w 12191999"/>
              <a:gd name="connsiteY164" fmla="*/ 6113098 h 6551875"/>
              <a:gd name="connsiteX165" fmla="*/ 4316678 w 12191999"/>
              <a:gd name="connsiteY165" fmla="*/ 6132148 h 6551875"/>
              <a:gd name="connsiteX166" fmla="*/ 4275403 w 12191999"/>
              <a:gd name="connsiteY166" fmla="*/ 6148023 h 6551875"/>
              <a:gd name="connsiteX167" fmla="*/ 4229365 w 12191999"/>
              <a:gd name="connsiteY167" fmla="*/ 6162311 h 6551875"/>
              <a:gd name="connsiteX168" fmla="*/ 4176978 w 12191999"/>
              <a:gd name="connsiteY168" fmla="*/ 6173423 h 6551875"/>
              <a:gd name="connsiteX169" fmla="*/ 4116653 w 12191999"/>
              <a:gd name="connsiteY169" fmla="*/ 6181361 h 6551875"/>
              <a:gd name="connsiteX170" fmla="*/ 4048390 w 12191999"/>
              <a:gd name="connsiteY170" fmla="*/ 6182948 h 6551875"/>
              <a:gd name="connsiteX171" fmla="*/ 3980128 w 12191999"/>
              <a:gd name="connsiteY171" fmla="*/ 6181361 h 6551875"/>
              <a:gd name="connsiteX172" fmla="*/ 3919803 w 12191999"/>
              <a:gd name="connsiteY172" fmla="*/ 6173423 h 6551875"/>
              <a:gd name="connsiteX173" fmla="*/ 3867415 w 12191999"/>
              <a:gd name="connsiteY173" fmla="*/ 6162311 h 6551875"/>
              <a:gd name="connsiteX174" fmla="*/ 3821378 w 12191999"/>
              <a:gd name="connsiteY174" fmla="*/ 6148023 h 6551875"/>
              <a:gd name="connsiteX175" fmla="*/ 3780103 w 12191999"/>
              <a:gd name="connsiteY175" fmla="*/ 6132148 h 6551875"/>
              <a:gd name="connsiteX176" fmla="*/ 3743590 w 12191999"/>
              <a:gd name="connsiteY176" fmla="*/ 6113098 h 6551875"/>
              <a:gd name="connsiteX177" fmla="*/ 3705490 w 12191999"/>
              <a:gd name="connsiteY177" fmla="*/ 6094048 h 6551875"/>
              <a:gd name="connsiteX178" fmla="*/ 3667390 w 12191999"/>
              <a:gd name="connsiteY178" fmla="*/ 6074998 h 6551875"/>
              <a:gd name="connsiteX179" fmla="*/ 3630878 w 12191999"/>
              <a:gd name="connsiteY179" fmla="*/ 6059123 h 6551875"/>
              <a:gd name="connsiteX180" fmla="*/ 3589603 w 12191999"/>
              <a:gd name="connsiteY180" fmla="*/ 6043248 h 6551875"/>
              <a:gd name="connsiteX181" fmla="*/ 3543565 w 12191999"/>
              <a:gd name="connsiteY181" fmla="*/ 6027373 h 6551875"/>
              <a:gd name="connsiteX182" fmla="*/ 3491178 w 12191999"/>
              <a:gd name="connsiteY182" fmla="*/ 6016261 h 6551875"/>
              <a:gd name="connsiteX183" fmla="*/ 3430853 w 12191999"/>
              <a:gd name="connsiteY183" fmla="*/ 6009911 h 6551875"/>
              <a:gd name="connsiteX184" fmla="*/ 3361003 w 12191999"/>
              <a:gd name="connsiteY184" fmla="*/ 6006736 h 6551875"/>
              <a:gd name="connsiteX185" fmla="*/ 3294328 w 12191999"/>
              <a:gd name="connsiteY185" fmla="*/ 6009911 h 6551875"/>
              <a:gd name="connsiteX186" fmla="*/ 3234003 w 12191999"/>
              <a:gd name="connsiteY186" fmla="*/ 6016261 h 6551875"/>
              <a:gd name="connsiteX187" fmla="*/ 3181615 w 12191999"/>
              <a:gd name="connsiteY187" fmla="*/ 6027373 h 6551875"/>
              <a:gd name="connsiteX188" fmla="*/ 3135578 w 12191999"/>
              <a:gd name="connsiteY188" fmla="*/ 6043248 h 6551875"/>
              <a:gd name="connsiteX189" fmla="*/ 3094303 w 12191999"/>
              <a:gd name="connsiteY189" fmla="*/ 6059123 h 6551875"/>
              <a:gd name="connsiteX190" fmla="*/ 3057790 w 12191999"/>
              <a:gd name="connsiteY190" fmla="*/ 6074998 h 6551875"/>
              <a:gd name="connsiteX191" fmla="*/ 3019690 w 12191999"/>
              <a:gd name="connsiteY191" fmla="*/ 6094048 h 6551875"/>
              <a:gd name="connsiteX192" fmla="*/ 2981590 w 12191999"/>
              <a:gd name="connsiteY192" fmla="*/ 6113098 h 6551875"/>
              <a:gd name="connsiteX193" fmla="*/ 2945078 w 12191999"/>
              <a:gd name="connsiteY193" fmla="*/ 6132148 h 6551875"/>
              <a:gd name="connsiteX194" fmla="*/ 2903803 w 12191999"/>
              <a:gd name="connsiteY194" fmla="*/ 6148023 h 6551875"/>
              <a:gd name="connsiteX195" fmla="*/ 2857765 w 12191999"/>
              <a:gd name="connsiteY195" fmla="*/ 6162311 h 6551875"/>
              <a:gd name="connsiteX196" fmla="*/ 2805378 w 12191999"/>
              <a:gd name="connsiteY196" fmla="*/ 6173423 h 6551875"/>
              <a:gd name="connsiteX197" fmla="*/ 2745053 w 12191999"/>
              <a:gd name="connsiteY197" fmla="*/ 6181361 h 6551875"/>
              <a:gd name="connsiteX198" fmla="*/ 2676790 w 12191999"/>
              <a:gd name="connsiteY198" fmla="*/ 6182948 h 6551875"/>
              <a:gd name="connsiteX199" fmla="*/ 2608528 w 12191999"/>
              <a:gd name="connsiteY199" fmla="*/ 6181361 h 6551875"/>
              <a:gd name="connsiteX200" fmla="*/ 2548203 w 12191999"/>
              <a:gd name="connsiteY200" fmla="*/ 6173423 h 6551875"/>
              <a:gd name="connsiteX201" fmla="*/ 2495815 w 12191999"/>
              <a:gd name="connsiteY201" fmla="*/ 6162311 h 6551875"/>
              <a:gd name="connsiteX202" fmla="*/ 2449778 w 12191999"/>
              <a:gd name="connsiteY202" fmla="*/ 6148023 h 6551875"/>
              <a:gd name="connsiteX203" fmla="*/ 2408503 w 12191999"/>
              <a:gd name="connsiteY203" fmla="*/ 6132148 h 6551875"/>
              <a:gd name="connsiteX204" fmla="*/ 2371990 w 12191999"/>
              <a:gd name="connsiteY204" fmla="*/ 6113098 h 6551875"/>
              <a:gd name="connsiteX205" fmla="*/ 2333890 w 12191999"/>
              <a:gd name="connsiteY205" fmla="*/ 6094048 h 6551875"/>
              <a:gd name="connsiteX206" fmla="*/ 2295790 w 12191999"/>
              <a:gd name="connsiteY206" fmla="*/ 6074998 h 6551875"/>
              <a:gd name="connsiteX207" fmla="*/ 2259278 w 12191999"/>
              <a:gd name="connsiteY207" fmla="*/ 6059123 h 6551875"/>
              <a:gd name="connsiteX208" fmla="*/ 2218003 w 12191999"/>
              <a:gd name="connsiteY208" fmla="*/ 6043248 h 6551875"/>
              <a:gd name="connsiteX209" fmla="*/ 2171965 w 12191999"/>
              <a:gd name="connsiteY209" fmla="*/ 6027373 h 6551875"/>
              <a:gd name="connsiteX210" fmla="*/ 2119578 w 12191999"/>
              <a:gd name="connsiteY210" fmla="*/ 6016261 h 6551875"/>
              <a:gd name="connsiteX211" fmla="*/ 2059253 w 12191999"/>
              <a:gd name="connsiteY211" fmla="*/ 6009911 h 6551875"/>
              <a:gd name="connsiteX212" fmla="*/ 1990990 w 12191999"/>
              <a:gd name="connsiteY212" fmla="*/ 6006736 h 6551875"/>
              <a:gd name="connsiteX213" fmla="*/ 1922728 w 12191999"/>
              <a:gd name="connsiteY213" fmla="*/ 6009911 h 6551875"/>
              <a:gd name="connsiteX214" fmla="*/ 1862403 w 12191999"/>
              <a:gd name="connsiteY214" fmla="*/ 6016261 h 6551875"/>
              <a:gd name="connsiteX215" fmla="*/ 1810015 w 12191999"/>
              <a:gd name="connsiteY215" fmla="*/ 6027373 h 6551875"/>
              <a:gd name="connsiteX216" fmla="*/ 1763978 w 12191999"/>
              <a:gd name="connsiteY216" fmla="*/ 6043248 h 6551875"/>
              <a:gd name="connsiteX217" fmla="*/ 1722703 w 12191999"/>
              <a:gd name="connsiteY217" fmla="*/ 6059123 h 6551875"/>
              <a:gd name="connsiteX218" fmla="*/ 1686190 w 12191999"/>
              <a:gd name="connsiteY218" fmla="*/ 6074998 h 6551875"/>
              <a:gd name="connsiteX219" fmla="*/ 1648090 w 12191999"/>
              <a:gd name="connsiteY219" fmla="*/ 6094048 h 6551875"/>
              <a:gd name="connsiteX220" fmla="*/ 1609990 w 12191999"/>
              <a:gd name="connsiteY220" fmla="*/ 6113098 h 6551875"/>
              <a:gd name="connsiteX221" fmla="*/ 1573478 w 12191999"/>
              <a:gd name="connsiteY221" fmla="*/ 6132148 h 6551875"/>
              <a:gd name="connsiteX222" fmla="*/ 1532203 w 12191999"/>
              <a:gd name="connsiteY222" fmla="*/ 6148023 h 6551875"/>
              <a:gd name="connsiteX223" fmla="*/ 1486165 w 12191999"/>
              <a:gd name="connsiteY223" fmla="*/ 6162311 h 6551875"/>
              <a:gd name="connsiteX224" fmla="*/ 1433778 w 12191999"/>
              <a:gd name="connsiteY224" fmla="*/ 6173423 h 6551875"/>
              <a:gd name="connsiteX225" fmla="*/ 1373453 w 12191999"/>
              <a:gd name="connsiteY225" fmla="*/ 6181361 h 6551875"/>
              <a:gd name="connsiteX226" fmla="*/ 1305190 w 12191999"/>
              <a:gd name="connsiteY226" fmla="*/ 6182948 h 6551875"/>
              <a:gd name="connsiteX227" fmla="*/ 1236928 w 12191999"/>
              <a:gd name="connsiteY227" fmla="*/ 6181361 h 6551875"/>
              <a:gd name="connsiteX228" fmla="*/ 1176603 w 12191999"/>
              <a:gd name="connsiteY228" fmla="*/ 6173423 h 6551875"/>
              <a:gd name="connsiteX229" fmla="*/ 1124215 w 12191999"/>
              <a:gd name="connsiteY229" fmla="*/ 6162311 h 6551875"/>
              <a:gd name="connsiteX230" fmla="*/ 1078178 w 12191999"/>
              <a:gd name="connsiteY230" fmla="*/ 6148023 h 6551875"/>
              <a:gd name="connsiteX231" fmla="*/ 1036903 w 12191999"/>
              <a:gd name="connsiteY231" fmla="*/ 6132148 h 6551875"/>
              <a:gd name="connsiteX232" fmla="*/ 1000390 w 12191999"/>
              <a:gd name="connsiteY232" fmla="*/ 6113098 h 6551875"/>
              <a:gd name="connsiteX233" fmla="*/ 962290 w 12191999"/>
              <a:gd name="connsiteY233" fmla="*/ 6094048 h 6551875"/>
              <a:gd name="connsiteX234" fmla="*/ 924190 w 12191999"/>
              <a:gd name="connsiteY234" fmla="*/ 6074998 h 6551875"/>
              <a:gd name="connsiteX235" fmla="*/ 887678 w 12191999"/>
              <a:gd name="connsiteY235" fmla="*/ 6059123 h 6551875"/>
              <a:gd name="connsiteX236" fmla="*/ 846403 w 12191999"/>
              <a:gd name="connsiteY236" fmla="*/ 6043248 h 6551875"/>
              <a:gd name="connsiteX237" fmla="*/ 800365 w 12191999"/>
              <a:gd name="connsiteY237" fmla="*/ 6027373 h 6551875"/>
              <a:gd name="connsiteX238" fmla="*/ 747978 w 12191999"/>
              <a:gd name="connsiteY238" fmla="*/ 6016261 h 6551875"/>
              <a:gd name="connsiteX239" fmla="*/ 687653 w 12191999"/>
              <a:gd name="connsiteY239" fmla="*/ 6009911 h 6551875"/>
              <a:gd name="connsiteX240" fmla="*/ 619390 w 12191999"/>
              <a:gd name="connsiteY240" fmla="*/ 6006736 h 6551875"/>
              <a:gd name="connsiteX241" fmla="*/ 551128 w 12191999"/>
              <a:gd name="connsiteY241" fmla="*/ 6009911 h 6551875"/>
              <a:gd name="connsiteX242" fmla="*/ 490803 w 12191999"/>
              <a:gd name="connsiteY242" fmla="*/ 6016261 h 6551875"/>
              <a:gd name="connsiteX243" fmla="*/ 438415 w 12191999"/>
              <a:gd name="connsiteY243" fmla="*/ 6027373 h 6551875"/>
              <a:gd name="connsiteX244" fmla="*/ 392378 w 12191999"/>
              <a:gd name="connsiteY244" fmla="*/ 6043248 h 6551875"/>
              <a:gd name="connsiteX245" fmla="*/ 351103 w 12191999"/>
              <a:gd name="connsiteY245" fmla="*/ 6059123 h 6551875"/>
              <a:gd name="connsiteX246" fmla="*/ 314590 w 12191999"/>
              <a:gd name="connsiteY246" fmla="*/ 6074998 h 6551875"/>
              <a:gd name="connsiteX247" fmla="*/ 276490 w 12191999"/>
              <a:gd name="connsiteY247" fmla="*/ 6094048 h 6551875"/>
              <a:gd name="connsiteX248" fmla="*/ 238390 w 12191999"/>
              <a:gd name="connsiteY248" fmla="*/ 6113098 h 6551875"/>
              <a:gd name="connsiteX249" fmla="*/ 201878 w 12191999"/>
              <a:gd name="connsiteY249" fmla="*/ 6132148 h 6551875"/>
              <a:gd name="connsiteX250" fmla="*/ 160603 w 12191999"/>
              <a:gd name="connsiteY250" fmla="*/ 6148023 h 6551875"/>
              <a:gd name="connsiteX251" fmla="*/ 114565 w 12191999"/>
              <a:gd name="connsiteY251" fmla="*/ 6162311 h 6551875"/>
              <a:gd name="connsiteX252" fmla="*/ 62178 w 12191999"/>
              <a:gd name="connsiteY252" fmla="*/ 6173423 h 6551875"/>
              <a:gd name="connsiteX253" fmla="*/ 1853 w 12191999"/>
              <a:gd name="connsiteY253" fmla="*/ 6181361 h 6551875"/>
              <a:gd name="connsiteX254" fmla="*/ 1 w 12191999"/>
              <a:gd name="connsiteY254" fmla="*/ 6181404 h 6551875"/>
              <a:gd name="connsiteX255" fmla="*/ 1 w 12191999"/>
              <a:gd name="connsiteY255" fmla="*/ 6551875 h 6551875"/>
              <a:gd name="connsiteX256" fmla="*/ 0 w 12191999"/>
              <a:gd name="connsiteY256" fmla="*/ 6551875 h 6551875"/>
              <a:gd name="connsiteX257" fmla="*/ 0 w 12191999"/>
              <a:gd name="connsiteY257" fmla="*/ 0 h 6551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12191999" h="6551875">
                <a:moveTo>
                  <a:pt x="0" y="0"/>
                </a:moveTo>
                <a:lnTo>
                  <a:pt x="12191999" y="0"/>
                </a:lnTo>
                <a:lnTo>
                  <a:pt x="12191999" y="6181404"/>
                </a:lnTo>
                <a:lnTo>
                  <a:pt x="12190147" y="6181361"/>
                </a:lnTo>
                <a:lnTo>
                  <a:pt x="12129821" y="6173424"/>
                </a:lnTo>
                <a:lnTo>
                  <a:pt x="12077433" y="6162311"/>
                </a:lnTo>
                <a:lnTo>
                  <a:pt x="12031397" y="6148023"/>
                </a:lnTo>
                <a:lnTo>
                  <a:pt x="11990121" y="6132148"/>
                </a:lnTo>
                <a:lnTo>
                  <a:pt x="11953609" y="6113098"/>
                </a:lnTo>
                <a:lnTo>
                  <a:pt x="11915509" y="6094048"/>
                </a:lnTo>
                <a:lnTo>
                  <a:pt x="11877409" y="6074998"/>
                </a:lnTo>
                <a:lnTo>
                  <a:pt x="11840897" y="6059123"/>
                </a:lnTo>
                <a:lnTo>
                  <a:pt x="11799621" y="6043248"/>
                </a:lnTo>
                <a:lnTo>
                  <a:pt x="11753583" y="6027373"/>
                </a:lnTo>
                <a:lnTo>
                  <a:pt x="11701197" y="6016261"/>
                </a:lnTo>
                <a:lnTo>
                  <a:pt x="11640871" y="6009911"/>
                </a:lnTo>
                <a:lnTo>
                  <a:pt x="11572609" y="6006736"/>
                </a:lnTo>
                <a:lnTo>
                  <a:pt x="11504347" y="6009911"/>
                </a:lnTo>
                <a:lnTo>
                  <a:pt x="11444021" y="6016261"/>
                </a:lnTo>
                <a:lnTo>
                  <a:pt x="11391633" y="6027373"/>
                </a:lnTo>
                <a:lnTo>
                  <a:pt x="11345597" y="6043248"/>
                </a:lnTo>
                <a:lnTo>
                  <a:pt x="11304321" y="6059123"/>
                </a:lnTo>
                <a:lnTo>
                  <a:pt x="11267809" y="6074998"/>
                </a:lnTo>
                <a:lnTo>
                  <a:pt x="11229709" y="6094048"/>
                </a:lnTo>
                <a:lnTo>
                  <a:pt x="11191609" y="6113098"/>
                </a:lnTo>
                <a:lnTo>
                  <a:pt x="11155097" y="6132148"/>
                </a:lnTo>
                <a:lnTo>
                  <a:pt x="11113821" y="6148023"/>
                </a:lnTo>
                <a:lnTo>
                  <a:pt x="11067783" y="6162311"/>
                </a:lnTo>
                <a:lnTo>
                  <a:pt x="11015397" y="6173423"/>
                </a:lnTo>
                <a:lnTo>
                  <a:pt x="10955071" y="6181361"/>
                </a:lnTo>
                <a:lnTo>
                  <a:pt x="10886809" y="6182948"/>
                </a:lnTo>
                <a:lnTo>
                  <a:pt x="10818547" y="6181361"/>
                </a:lnTo>
                <a:lnTo>
                  <a:pt x="10758221" y="6173423"/>
                </a:lnTo>
                <a:lnTo>
                  <a:pt x="10705833" y="6162311"/>
                </a:lnTo>
                <a:lnTo>
                  <a:pt x="10659797" y="6148023"/>
                </a:lnTo>
                <a:lnTo>
                  <a:pt x="10618521" y="6132148"/>
                </a:lnTo>
                <a:lnTo>
                  <a:pt x="10582009" y="6113098"/>
                </a:lnTo>
                <a:lnTo>
                  <a:pt x="10543909" y="6094048"/>
                </a:lnTo>
                <a:lnTo>
                  <a:pt x="10505809" y="6074998"/>
                </a:lnTo>
                <a:lnTo>
                  <a:pt x="10469297" y="6059123"/>
                </a:lnTo>
                <a:lnTo>
                  <a:pt x="10428021" y="6043248"/>
                </a:lnTo>
                <a:lnTo>
                  <a:pt x="10381983" y="6027373"/>
                </a:lnTo>
                <a:lnTo>
                  <a:pt x="10329597" y="6016261"/>
                </a:lnTo>
                <a:lnTo>
                  <a:pt x="10269271" y="6009911"/>
                </a:lnTo>
                <a:lnTo>
                  <a:pt x="10201009" y="6006736"/>
                </a:lnTo>
                <a:lnTo>
                  <a:pt x="10132747" y="6009911"/>
                </a:lnTo>
                <a:lnTo>
                  <a:pt x="10072421" y="6016261"/>
                </a:lnTo>
                <a:lnTo>
                  <a:pt x="10020033" y="6027373"/>
                </a:lnTo>
                <a:lnTo>
                  <a:pt x="9973997" y="6043248"/>
                </a:lnTo>
                <a:lnTo>
                  <a:pt x="9932721" y="6059123"/>
                </a:lnTo>
                <a:lnTo>
                  <a:pt x="9896209" y="6074998"/>
                </a:lnTo>
                <a:lnTo>
                  <a:pt x="9820009" y="6113098"/>
                </a:lnTo>
                <a:lnTo>
                  <a:pt x="9783497" y="6132148"/>
                </a:lnTo>
                <a:lnTo>
                  <a:pt x="9742221" y="6148023"/>
                </a:lnTo>
                <a:lnTo>
                  <a:pt x="9696183" y="6162311"/>
                </a:lnTo>
                <a:lnTo>
                  <a:pt x="9643797" y="6173423"/>
                </a:lnTo>
                <a:lnTo>
                  <a:pt x="9583471" y="6181361"/>
                </a:lnTo>
                <a:lnTo>
                  <a:pt x="9515209" y="6182948"/>
                </a:lnTo>
                <a:lnTo>
                  <a:pt x="9446947" y="6181361"/>
                </a:lnTo>
                <a:lnTo>
                  <a:pt x="9386621" y="6173423"/>
                </a:lnTo>
                <a:lnTo>
                  <a:pt x="9334233" y="6162311"/>
                </a:lnTo>
                <a:lnTo>
                  <a:pt x="9288197" y="6148023"/>
                </a:lnTo>
                <a:lnTo>
                  <a:pt x="9246921" y="6132148"/>
                </a:lnTo>
                <a:lnTo>
                  <a:pt x="9210409" y="6113098"/>
                </a:lnTo>
                <a:lnTo>
                  <a:pt x="9172309" y="6094048"/>
                </a:lnTo>
                <a:lnTo>
                  <a:pt x="9134209" y="6074998"/>
                </a:lnTo>
                <a:lnTo>
                  <a:pt x="9097697" y="6059123"/>
                </a:lnTo>
                <a:lnTo>
                  <a:pt x="9056421" y="6043248"/>
                </a:lnTo>
                <a:lnTo>
                  <a:pt x="9010383" y="6027373"/>
                </a:lnTo>
                <a:lnTo>
                  <a:pt x="8957997" y="6016261"/>
                </a:lnTo>
                <a:lnTo>
                  <a:pt x="8897671" y="6009911"/>
                </a:lnTo>
                <a:lnTo>
                  <a:pt x="8827821" y="6006736"/>
                </a:lnTo>
                <a:lnTo>
                  <a:pt x="8761147" y="6009911"/>
                </a:lnTo>
                <a:lnTo>
                  <a:pt x="8700821" y="6016261"/>
                </a:lnTo>
                <a:lnTo>
                  <a:pt x="8648433" y="6027373"/>
                </a:lnTo>
                <a:lnTo>
                  <a:pt x="8602397" y="6043248"/>
                </a:lnTo>
                <a:lnTo>
                  <a:pt x="8561121" y="6059123"/>
                </a:lnTo>
                <a:lnTo>
                  <a:pt x="8524609" y="6074998"/>
                </a:lnTo>
                <a:lnTo>
                  <a:pt x="8486509" y="6094048"/>
                </a:lnTo>
                <a:lnTo>
                  <a:pt x="8448409" y="6113098"/>
                </a:lnTo>
                <a:lnTo>
                  <a:pt x="8411897" y="6132148"/>
                </a:lnTo>
                <a:lnTo>
                  <a:pt x="8370622" y="6148023"/>
                </a:lnTo>
                <a:lnTo>
                  <a:pt x="8324584" y="6162311"/>
                </a:lnTo>
                <a:lnTo>
                  <a:pt x="8272197" y="6173423"/>
                </a:lnTo>
                <a:lnTo>
                  <a:pt x="8211872" y="6181361"/>
                </a:lnTo>
                <a:lnTo>
                  <a:pt x="8143609" y="6182948"/>
                </a:lnTo>
                <a:lnTo>
                  <a:pt x="8075347" y="6181361"/>
                </a:lnTo>
                <a:lnTo>
                  <a:pt x="8015022" y="6173423"/>
                </a:lnTo>
                <a:lnTo>
                  <a:pt x="7962634" y="6162311"/>
                </a:lnTo>
                <a:lnTo>
                  <a:pt x="7916597" y="6148023"/>
                </a:lnTo>
                <a:lnTo>
                  <a:pt x="7875322" y="6132148"/>
                </a:lnTo>
                <a:lnTo>
                  <a:pt x="7838809" y="6113098"/>
                </a:lnTo>
                <a:lnTo>
                  <a:pt x="7800709" y="6094048"/>
                </a:lnTo>
                <a:lnTo>
                  <a:pt x="7762609" y="6074998"/>
                </a:lnTo>
                <a:lnTo>
                  <a:pt x="7726097" y="6059123"/>
                </a:lnTo>
                <a:lnTo>
                  <a:pt x="7684822" y="6043248"/>
                </a:lnTo>
                <a:lnTo>
                  <a:pt x="7638784" y="6027373"/>
                </a:lnTo>
                <a:lnTo>
                  <a:pt x="7586397" y="6016261"/>
                </a:lnTo>
                <a:lnTo>
                  <a:pt x="7526072" y="6009911"/>
                </a:lnTo>
                <a:lnTo>
                  <a:pt x="7457809" y="6006736"/>
                </a:lnTo>
                <a:lnTo>
                  <a:pt x="7389547" y="6009911"/>
                </a:lnTo>
                <a:lnTo>
                  <a:pt x="7329222" y="6016261"/>
                </a:lnTo>
                <a:lnTo>
                  <a:pt x="7276834" y="6027373"/>
                </a:lnTo>
                <a:lnTo>
                  <a:pt x="7230797" y="6043248"/>
                </a:lnTo>
                <a:lnTo>
                  <a:pt x="7189522" y="6059123"/>
                </a:lnTo>
                <a:lnTo>
                  <a:pt x="7153009" y="6074998"/>
                </a:lnTo>
                <a:lnTo>
                  <a:pt x="7114909" y="6094048"/>
                </a:lnTo>
                <a:lnTo>
                  <a:pt x="7076809" y="6113098"/>
                </a:lnTo>
                <a:lnTo>
                  <a:pt x="7040297" y="6132148"/>
                </a:lnTo>
                <a:lnTo>
                  <a:pt x="6999022" y="6148023"/>
                </a:lnTo>
                <a:lnTo>
                  <a:pt x="6952984" y="6162311"/>
                </a:lnTo>
                <a:lnTo>
                  <a:pt x="6900597" y="6173423"/>
                </a:lnTo>
                <a:lnTo>
                  <a:pt x="6840272" y="6181361"/>
                </a:lnTo>
                <a:lnTo>
                  <a:pt x="6781800" y="6182721"/>
                </a:lnTo>
                <a:lnTo>
                  <a:pt x="6723328" y="6181361"/>
                </a:lnTo>
                <a:lnTo>
                  <a:pt x="6663003" y="6173423"/>
                </a:lnTo>
                <a:lnTo>
                  <a:pt x="6610615" y="6162311"/>
                </a:lnTo>
                <a:lnTo>
                  <a:pt x="6564578" y="6148023"/>
                </a:lnTo>
                <a:lnTo>
                  <a:pt x="6523303" y="6132148"/>
                </a:lnTo>
                <a:lnTo>
                  <a:pt x="6486790" y="6113098"/>
                </a:lnTo>
                <a:lnTo>
                  <a:pt x="6448690" y="6094048"/>
                </a:lnTo>
                <a:lnTo>
                  <a:pt x="6410590" y="6074998"/>
                </a:lnTo>
                <a:lnTo>
                  <a:pt x="6374078" y="6059123"/>
                </a:lnTo>
                <a:lnTo>
                  <a:pt x="6332803" y="6043248"/>
                </a:lnTo>
                <a:lnTo>
                  <a:pt x="6286765" y="6027373"/>
                </a:lnTo>
                <a:lnTo>
                  <a:pt x="6234378" y="6016261"/>
                </a:lnTo>
                <a:lnTo>
                  <a:pt x="6174053" y="6009911"/>
                </a:lnTo>
                <a:lnTo>
                  <a:pt x="6105790" y="6006736"/>
                </a:lnTo>
                <a:lnTo>
                  <a:pt x="6096000" y="6007191"/>
                </a:lnTo>
                <a:lnTo>
                  <a:pt x="6086211" y="6006736"/>
                </a:lnTo>
                <a:lnTo>
                  <a:pt x="6017949" y="6009911"/>
                </a:lnTo>
                <a:lnTo>
                  <a:pt x="5957622" y="6016261"/>
                </a:lnTo>
                <a:lnTo>
                  <a:pt x="5905235" y="6027373"/>
                </a:lnTo>
                <a:lnTo>
                  <a:pt x="5859197" y="6043248"/>
                </a:lnTo>
                <a:lnTo>
                  <a:pt x="5817922" y="6059123"/>
                </a:lnTo>
                <a:lnTo>
                  <a:pt x="5781409" y="6074998"/>
                </a:lnTo>
                <a:lnTo>
                  <a:pt x="5743309" y="6094048"/>
                </a:lnTo>
                <a:lnTo>
                  <a:pt x="5705211" y="6113098"/>
                </a:lnTo>
                <a:lnTo>
                  <a:pt x="5668697" y="6132148"/>
                </a:lnTo>
                <a:lnTo>
                  <a:pt x="5627422" y="6148023"/>
                </a:lnTo>
                <a:lnTo>
                  <a:pt x="5581384" y="6162311"/>
                </a:lnTo>
                <a:lnTo>
                  <a:pt x="5528997" y="6173423"/>
                </a:lnTo>
                <a:lnTo>
                  <a:pt x="5468672" y="6181361"/>
                </a:lnTo>
                <a:lnTo>
                  <a:pt x="5410200" y="6182721"/>
                </a:lnTo>
                <a:lnTo>
                  <a:pt x="5351728" y="6181361"/>
                </a:lnTo>
                <a:lnTo>
                  <a:pt x="5291402" y="6173423"/>
                </a:lnTo>
                <a:lnTo>
                  <a:pt x="5239015" y="6162311"/>
                </a:lnTo>
                <a:lnTo>
                  <a:pt x="5192979" y="6148023"/>
                </a:lnTo>
                <a:lnTo>
                  <a:pt x="5151703" y="6132148"/>
                </a:lnTo>
                <a:lnTo>
                  <a:pt x="5115190" y="6113098"/>
                </a:lnTo>
                <a:lnTo>
                  <a:pt x="5077092" y="6094048"/>
                </a:lnTo>
                <a:lnTo>
                  <a:pt x="5038990" y="6074998"/>
                </a:lnTo>
                <a:lnTo>
                  <a:pt x="5002479" y="6059123"/>
                </a:lnTo>
                <a:lnTo>
                  <a:pt x="4961203" y="6043248"/>
                </a:lnTo>
                <a:lnTo>
                  <a:pt x="4915166" y="6027373"/>
                </a:lnTo>
                <a:lnTo>
                  <a:pt x="4862778" y="6016261"/>
                </a:lnTo>
                <a:lnTo>
                  <a:pt x="4802454" y="6009911"/>
                </a:lnTo>
                <a:lnTo>
                  <a:pt x="4734190" y="6006736"/>
                </a:lnTo>
                <a:lnTo>
                  <a:pt x="4665929" y="6009911"/>
                </a:lnTo>
                <a:lnTo>
                  <a:pt x="4605603" y="6016261"/>
                </a:lnTo>
                <a:lnTo>
                  <a:pt x="4553217" y="6027373"/>
                </a:lnTo>
                <a:lnTo>
                  <a:pt x="4507178" y="6043248"/>
                </a:lnTo>
                <a:lnTo>
                  <a:pt x="4465903" y="6059123"/>
                </a:lnTo>
                <a:lnTo>
                  <a:pt x="4429390" y="6074998"/>
                </a:lnTo>
                <a:lnTo>
                  <a:pt x="4353190" y="6113098"/>
                </a:lnTo>
                <a:lnTo>
                  <a:pt x="4316678" y="6132148"/>
                </a:lnTo>
                <a:lnTo>
                  <a:pt x="4275403" y="6148023"/>
                </a:lnTo>
                <a:lnTo>
                  <a:pt x="4229365" y="6162311"/>
                </a:lnTo>
                <a:lnTo>
                  <a:pt x="4176978" y="6173423"/>
                </a:lnTo>
                <a:lnTo>
                  <a:pt x="4116653" y="6181361"/>
                </a:lnTo>
                <a:lnTo>
                  <a:pt x="4048390" y="6182948"/>
                </a:lnTo>
                <a:lnTo>
                  <a:pt x="3980128" y="6181361"/>
                </a:lnTo>
                <a:lnTo>
                  <a:pt x="3919803" y="6173423"/>
                </a:lnTo>
                <a:lnTo>
                  <a:pt x="3867415" y="6162311"/>
                </a:lnTo>
                <a:lnTo>
                  <a:pt x="3821378" y="6148023"/>
                </a:lnTo>
                <a:lnTo>
                  <a:pt x="3780103" y="6132148"/>
                </a:lnTo>
                <a:lnTo>
                  <a:pt x="3743590" y="6113098"/>
                </a:lnTo>
                <a:lnTo>
                  <a:pt x="3705490" y="6094048"/>
                </a:lnTo>
                <a:lnTo>
                  <a:pt x="3667390" y="6074998"/>
                </a:lnTo>
                <a:lnTo>
                  <a:pt x="3630878" y="6059123"/>
                </a:lnTo>
                <a:lnTo>
                  <a:pt x="3589603" y="6043248"/>
                </a:lnTo>
                <a:lnTo>
                  <a:pt x="3543565" y="6027373"/>
                </a:lnTo>
                <a:lnTo>
                  <a:pt x="3491178" y="6016261"/>
                </a:lnTo>
                <a:lnTo>
                  <a:pt x="3430853" y="6009911"/>
                </a:lnTo>
                <a:lnTo>
                  <a:pt x="3361003" y="6006736"/>
                </a:lnTo>
                <a:lnTo>
                  <a:pt x="3294328" y="6009911"/>
                </a:lnTo>
                <a:lnTo>
                  <a:pt x="3234003" y="6016261"/>
                </a:lnTo>
                <a:lnTo>
                  <a:pt x="3181615" y="6027373"/>
                </a:lnTo>
                <a:lnTo>
                  <a:pt x="3135578" y="6043248"/>
                </a:lnTo>
                <a:lnTo>
                  <a:pt x="3094303" y="6059123"/>
                </a:lnTo>
                <a:lnTo>
                  <a:pt x="3057790" y="6074998"/>
                </a:lnTo>
                <a:lnTo>
                  <a:pt x="3019690" y="6094048"/>
                </a:lnTo>
                <a:lnTo>
                  <a:pt x="2981590" y="6113098"/>
                </a:lnTo>
                <a:lnTo>
                  <a:pt x="2945078" y="6132148"/>
                </a:lnTo>
                <a:lnTo>
                  <a:pt x="2903803" y="6148023"/>
                </a:lnTo>
                <a:lnTo>
                  <a:pt x="2857765" y="6162311"/>
                </a:lnTo>
                <a:lnTo>
                  <a:pt x="2805378" y="6173423"/>
                </a:lnTo>
                <a:lnTo>
                  <a:pt x="2745053" y="6181361"/>
                </a:lnTo>
                <a:lnTo>
                  <a:pt x="2676790" y="6182948"/>
                </a:lnTo>
                <a:lnTo>
                  <a:pt x="2608528" y="6181361"/>
                </a:lnTo>
                <a:lnTo>
                  <a:pt x="2548203" y="6173423"/>
                </a:lnTo>
                <a:lnTo>
                  <a:pt x="2495815" y="6162311"/>
                </a:lnTo>
                <a:lnTo>
                  <a:pt x="2449778" y="6148023"/>
                </a:lnTo>
                <a:lnTo>
                  <a:pt x="2408503" y="6132148"/>
                </a:lnTo>
                <a:lnTo>
                  <a:pt x="2371990" y="6113098"/>
                </a:lnTo>
                <a:lnTo>
                  <a:pt x="2333890" y="6094048"/>
                </a:lnTo>
                <a:lnTo>
                  <a:pt x="2295790" y="6074998"/>
                </a:lnTo>
                <a:lnTo>
                  <a:pt x="2259278" y="6059123"/>
                </a:lnTo>
                <a:lnTo>
                  <a:pt x="2218003" y="6043248"/>
                </a:lnTo>
                <a:lnTo>
                  <a:pt x="2171965" y="6027373"/>
                </a:lnTo>
                <a:lnTo>
                  <a:pt x="2119578" y="6016261"/>
                </a:lnTo>
                <a:lnTo>
                  <a:pt x="2059253" y="6009911"/>
                </a:lnTo>
                <a:lnTo>
                  <a:pt x="1990990" y="6006736"/>
                </a:lnTo>
                <a:lnTo>
                  <a:pt x="1922728" y="6009911"/>
                </a:lnTo>
                <a:lnTo>
                  <a:pt x="1862403" y="6016261"/>
                </a:lnTo>
                <a:lnTo>
                  <a:pt x="1810015" y="6027373"/>
                </a:lnTo>
                <a:lnTo>
                  <a:pt x="1763978" y="6043248"/>
                </a:lnTo>
                <a:lnTo>
                  <a:pt x="1722703" y="6059123"/>
                </a:lnTo>
                <a:lnTo>
                  <a:pt x="1686190" y="6074998"/>
                </a:lnTo>
                <a:lnTo>
                  <a:pt x="1648090" y="6094048"/>
                </a:lnTo>
                <a:lnTo>
                  <a:pt x="1609990" y="6113098"/>
                </a:lnTo>
                <a:lnTo>
                  <a:pt x="1573478" y="6132148"/>
                </a:lnTo>
                <a:lnTo>
                  <a:pt x="1532203" y="6148023"/>
                </a:lnTo>
                <a:lnTo>
                  <a:pt x="1486165" y="6162311"/>
                </a:lnTo>
                <a:lnTo>
                  <a:pt x="1433778" y="6173423"/>
                </a:lnTo>
                <a:lnTo>
                  <a:pt x="1373453" y="6181361"/>
                </a:lnTo>
                <a:lnTo>
                  <a:pt x="1305190" y="6182948"/>
                </a:lnTo>
                <a:lnTo>
                  <a:pt x="1236928" y="6181361"/>
                </a:lnTo>
                <a:lnTo>
                  <a:pt x="1176603" y="6173423"/>
                </a:lnTo>
                <a:lnTo>
                  <a:pt x="1124215" y="6162311"/>
                </a:lnTo>
                <a:lnTo>
                  <a:pt x="1078178" y="6148023"/>
                </a:lnTo>
                <a:lnTo>
                  <a:pt x="1036903" y="6132148"/>
                </a:lnTo>
                <a:lnTo>
                  <a:pt x="1000390" y="6113098"/>
                </a:lnTo>
                <a:lnTo>
                  <a:pt x="962290" y="6094048"/>
                </a:lnTo>
                <a:lnTo>
                  <a:pt x="924190" y="6074998"/>
                </a:lnTo>
                <a:lnTo>
                  <a:pt x="887678" y="6059123"/>
                </a:lnTo>
                <a:lnTo>
                  <a:pt x="846403" y="6043248"/>
                </a:lnTo>
                <a:lnTo>
                  <a:pt x="800365" y="6027373"/>
                </a:lnTo>
                <a:lnTo>
                  <a:pt x="747978" y="6016261"/>
                </a:lnTo>
                <a:lnTo>
                  <a:pt x="687653" y="6009911"/>
                </a:lnTo>
                <a:lnTo>
                  <a:pt x="619390" y="6006736"/>
                </a:lnTo>
                <a:lnTo>
                  <a:pt x="551128" y="6009911"/>
                </a:lnTo>
                <a:lnTo>
                  <a:pt x="490803" y="6016261"/>
                </a:lnTo>
                <a:lnTo>
                  <a:pt x="438415" y="6027373"/>
                </a:lnTo>
                <a:lnTo>
                  <a:pt x="392378" y="6043248"/>
                </a:lnTo>
                <a:lnTo>
                  <a:pt x="351103" y="6059123"/>
                </a:lnTo>
                <a:lnTo>
                  <a:pt x="314590" y="6074998"/>
                </a:lnTo>
                <a:lnTo>
                  <a:pt x="276490" y="6094048"/>
                </a:lnTo>
                <a:lnTo>
                  <a:pt x="238390" y="6113098"/>
                </a:lnTo>
                <a:lnTo>
                  <a:pt x="201878" y="6132148"/>
                </a:lnTo>
                <a:lnTo>
                  <a:pt x="160603" y="6148023"/>
                </a:lnTo>
                <a:lnTo>
                  <a:pt x="114565" y="6162311"/>
                </a:lnTo>
                <a:lnTo>
                  <a:pt x="62178" y="6173423"/>
                </a:lnTo>
                <a:lnTo>
                  <a:pt x="1853" y="6181361"/>
                </a:lnTo>
                <a:lnTo>
                  <a:pt x="1" y="6181404"/>
                </a:lnTo>
                <a:lnTo>
                  <a:pt x="1" y="6551875"/>
                </a:lnTo>
                <a:lnTo>
                  <a:pt x="0" y="6551875"/>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Başlık 3">
            <a:extLst>
              <a:ext uri="{FF2B5EF4-FFF2-40B4-BE49-F238E27FC236}">
                <a16:creationId xmlns:a16="http://schemas.microsoft.com/office/drawing/2014/main" id="{4BFD646E-908B-9526-C111-504EC9AE9DC1}"/>
              </a:ext>
            </a:extLst>
          </p:cNvPr>
          <p:cNvSpPr>
            <a:spLocks noGrp="1"/>
          </p:cNvSpPr>
          <p:nvPr>
            <p:ph type="title"/>
          </p:nvPr>
        </p:nvSpPr>
        <p:spPr>
          <a:xfrm>
            <a:off x="1782815" y="317842"/>
            <a:ext cx="10780830" cy="1494000"/>
          </a:xfrm>
        </p:spPr>
        <p:txBody>
          <a:bodyPr vert="horz" lIns="91440" tIns="45720" rIns="91440" bIns="45720" rtlCol="0" anchor="t">
            <a:normAutofit/>
          </a:bodyPr>
          <a:lstStyle/>
          <a:p>
            <a:r>
              <a:rPr lang="pl-PL" dirty="0"/>
              <a:t>Ćwiczenia z Polityki </a:t>
            </a:r>
            <a:br>
              <a:rPr lang="pl-PL" dirty="0"/>
            </a:br>
            <a:r>
              <a:rPr lang="pl-PL" dirty="0"/>
              <a:t>Bezpieczeństwa Informacji</a:t>
            </a:r>
            <a:endParaRPr lang="en-US" sz="4400" kern="1200" dirty="0">
              <a:solidFill>
                <a:schemeClr val="tx1"/>
              </a:solidFill>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7B36230F-7D11-B79D-F05E-DD5CA1E05323}"/>
              </a:ext>
            </a:extLst>
          </p:cNvPr>
          <p:cNvSpPr>
            <a:spLocks noGrp="1"/>
          </p:cNvSpPr>
          <p:nvPr>
            <p:ph sz="half" idx="1"/>
          </p:nvPr>
        </p:nvSpPr>
        <p:spPr>
          <a:xfrm>
            <a:off x="435006" y="1748901"/>
            <a:ext cx="5557421" cy="4791257"/>
          </a:xfrm>
        </p:spPr>
        <p:txBody>
          <a:bodyPr vert="horz" lIns="91440" tIns="45720" rIns="91440" bIns="45720" rtlCol="0">
            <a:normAutofit fontScale="92500" lnSpcReduction="20000"/>
          </a:bodyPr>
          <a:lstStyle/>
          <a:p>
            <a:pPr algn="just"/>
            <a:r>
              <a:rPr lang="pl-PL" sz="2400" dirty="0">
                <a:solidFill>
                  <a:schemeClr val="tx1">
                    <a:alpha val="60000"/>
                  </a:schemeClr>
                </a:solidFill>
              </a:rPr>
              <a:t>Po włączeniu dwuskładnikowego uwierzytelniania (weryfikacji), kod bezpieczeństwa zostanie wysłany do telefonu lub aplikacji uwierzytelniającej za każdym razem, gdy zalogujesz się na swoje konto z nowego urządzenia lub przeglądarki. Musisz wprowadzić ten kod i będziesz mógł się zalogować. Jeśli cyberprzestępca próbuje zalogować się na Twoje konto, nie może tego zrobić, jeśli nie ma dostępu do Twojego telefonu komórkowego. </a:t>
            </a:r>
          </a:p>
          <a:p>
            <a:pPr algn="just"/>
            <a:r>
              <a:rPr lang="pl-PL" sz="2400" dirty="0">
                <a:solidFill>
                  <a:schemeClr val="tx1">
                    <a:alpha val="60000"/>
                  </a:schemeClr>
                </a:solidFill>
              </a:rPr>
              <a:t>Będziesz mógł również zauważyć próbę zalogowania się na swoje konto, ponieważ otrzymasz powiadomienie z kodem. Nigdy nie dziel się tym kodem z innymi! Osoba atakująca będzie próbowała go przejąć. Jeśli otrzymałeś kod, ale nie próbowałeś się zalogować, usuń wiadomość z kodem i jak najszybciej zmień hasło.</a:t>
            </a:r>
            <a:endParaRPr lang="en-US" sz="2400" dirty="0">
              <a:solidFill>
                <a:schemeClr val="tx1">
                  <a:alpha val="60000"/>
                </a:schemeClr>
              </a:solidFill>
            </a:endParaRPr>
          </a:p>
        </p:txBody>
      </p:sp>
      <p:pic>
        <p:nvPicPr>
          <p:cNvPr id="6" name="Picture 2" descr="İki Faktörlü Kimlik Doğrulama Nedir? İki Faktörlü Kimlik Doğrulama Nedir?">
            <a:extLst>
              <a:ext uri="{FF2B5EF4-FFF2-40B4-BE49-F238E27FC236}">
                <a16:creationId xmlns:a16="http://schemas.microsoft.com/office/drawing/2014/main" id="{54FFF94F-8617-40B1-807B-9357D8B5DA61}"/>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6096000" y="2414853"/>
            <a:ext cx="5451592" cy="3066520"/>
          </a:xfrm>
          <a:prstGeom prst="rect">
            <a:avLst/>
          </a:prstGeom>
          <a:noFill/>
        </p:spPr>
      </p:pic>
      <p:pic>
        <p:nvPicPr>
          <p:cNvPr id="2" name="Grafik 4">
            <a:extLst>
              <a:ext uri="{FF2B5EF4-FFF2-40B4-BE49-F238E27FC236}">
                <a16:creationId xmlns:a16="http://schemas.microsoft.com/office/drawing/2014/main" id="{6C042272-485A-9DDF-24CF-E30EABA01D80}"/>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07E810B7-2819-D24B-587B-9157A97915AB}"/>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77422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Başlık 4">
            <a:extLst>
              <a:ext uri="{FF2B5EF4-FFF2-40B4-BE49-F238E27FC236}">
                <a16:creationId xmlns:a16="http://schemas.microsoft.com/office/drawing/2014/main" id="{BA8344C9-90E8-6A86-A7F4-53BBB0E113F0}"/>
              </a:ext>
            </a:extLst>
          </p:cNvPr>
          <p:cNvSpPr>
            <a:spLocks noGrp="1"/>
          </p:cNvSpPr>
          <p:nvPr>
            <p:ph type="title"/>
          </p:nvPr>
        </p:nvSpPr>
        <p:spPr>
          <a:xfrm>
            <a:off x="2081074" y="338492"/>
            <a:ext cx="10515600" cy="1325563"/>
          </a:xfrm>
        </p:spPr>
        <p:txBody>
          <a:bodyPr/>
          <a:lstStyle/>
          <a:p>
            <a:r>
              <a:rPr lang="pl-PL" dirty="0"/>
              <a:t>Ćwiczenie-4</a:t>
            </a:r>
            <a:r>
              <a:rPr lang="en-US" dirty="0"/>
              <a:t>:</a:t>
            </a:r>
            <a:endParaRPr lang="tr-TR" dirty="0"/>
          </a:p>
        </p:txBody>
      </p:sp>
      <p:sp>
        <p:nvSpPr>
          <p:cNvPr id="6" name="İçerik Yer Tutucusu 5">
            <a:extLst>
              <a:ext uri="{FF2B5EF4-FFF2-40B4-BE49-F238E27FC236}">
                <a16:creationId xmlns:a16="http://schemas.microsoft.com/office/drawing/2014/main" id="{F18A3F3E-EAF4-C5C0-7632-C524A87AC344}"/>
              </a:ext>
            </a:extLst>
          </p:cNvPr>
          <p:cNvSpPr>
            <a:spLocks noGrp="1"/>
          </p:cNvSpPr>
          <p:nvPr>
            <p:ph idx="1"/>
          </p:nvPr>
        </p:nvSpPr>
        <p:spPr/>
        <p:txBody>
          <a:bodyPr>
            <a:normAutofit fontScale="92500" lnSpcReduction="10000"/>
          </a:bodyPr>
          <a:lstStyle/>
          <a:p>
            <a:r>
              <a:rPr lang="pl-PL" dirty="0"/>
              <a:t>Wykonaj dwuskładnikowe uwierzytelnianie-weryfikację, aby uzyskać dostęp do utworzonego konta e-mail. Pierwszy z tych procesów to hasło, którego używasz, aby uzyskać dostęp do konta. Drugim może być kod weryfikacyjny (SMS), który zostanie wysłany na Twój telefon lub link potwierdzający, który zostanie wysłany na inny adres e-mail.</a:t>
            </a:r>
          </a:p>
          <a:p>
            <a:r>
              <a:rPr lang="pl-PL" dirty="0"/>
              <a:t>Poniższy zrzut ekranu pokazuje, jak aktywować funkcję uwierzytelniania dwuczynnikowego na koncie </a:t>
            </a:r>
            <a:r>
              <a:rPr lang="pl-PL" dirty="0" err="1"/>
              <a:t>gmail</a:t>
            </a:r>
            <a:r>
              <a:rPr lang="pl-PL" dirty="0"/>
              <a:t>.</a:t>
            </a:r>
          </a:p>
          <a:p>
            <a:r>
              <a:rPr lang="pl-PL" dirty="0"/>
              <a:t>Zakończ proces i spróbuj ponownie uzyskać dostęp do swojego konta e-mail.</a:t>
            </a:r>
          </a:p>
          <a:p>
            <a:r>
              <a:rPr lang="pl-PL" b="1" dirty="0"/>
              <a:t>Krok-1</a:t>
            </a:r>
            <a:r>
              <a:rPr lang="pl-PL" dirty="0"/>
              <a:t>: Otwórz swoje konto Google.</a:t>
            </a:r>
          </a:p>
          <a:p>
            <a:r>
              <a:rPr lang="pl-PL" b="1" dirty="0"/>
              <a:t>Krok-2</a:t>
            </a:r>
            <a:r>
              <a:rPr lang="pl-PL" dirty="0"/>
              <a:t>: Kliknij, aby przejść do sekcji "Ustawienia".</a:t>
            </a:r>
            <a:endParaRPr lang="tr-TR" dirty="0"/>
          </a:p>
        </p:txBody>
      </p:sp>
      <p:pic>
        <p:nvPicPr>
          <p:cNvPr id="4" name="Grafik 4">
            <a:extLst>
              <a:ext uri="{FF2B5EF4-FFF2-40B4-BE49-F238E27FC236}">
                <a16:creationId xmlns:a16="http://schemas.microsoft.com/office/drawing/2014/main" id="{24270328-C8EF-D944-402A-35457FE0454D}"/>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7" name="Picture 2">
            <a:extLst>
              <a:ext uri="{FF2B5EF4-FFF2-40B4-BE49-F238E27FC236}">
                <a16:creationId xmlns:a16="http://schemas.microsoft.com/office/drawing/2014/main" id="{62BD7DD9-5A7F-B33D-4699-7C878EFA852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32591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9B9A74E-9C08-7C76-DFA2-F88CB901869C}"/>
              </a:ext>
            </a:extLst>
          </p:cNvPr>
          <p:cNvSpPr>
            <a:spLocks noGrp="1"/>
          </p:cNvSpPr>
          <p:nvPr>
            <p:ph type="title"/>
          </p:nvPr>
        </p:nvSpPr>
        <p:spPr>
          <a:xfrm>
            <a:off x="1676400" y="329397"/>
            <a:ext cx="10515600" cy="1325563"/>
          </a:xfrm>
        </p:spPr>
        <p:txBody>
          <a:bodyPr/>
          <a:lstStyle/>
          <a:p>
            <a:r>
              <a:rPr lang="pl-PL" dirty="0"/>
              <a:t>Ćwiczenie-4 (kontynuacja)</a:t>
            </a:r>
            <a:r>
              <a:rPr lang="en-US" dirty="0"/>
              <a:t>:</a:t>
            </a:r>
            <a:endParaRPr lang="tr-TR" dirty="0"/>
          </a:p>
        </p:txBody>
      </p:sp>
      <p:sp>
        <p:nvSpPr>
          <p:cNvPr id="3" name="İçerik Yer Tutucusu 2">
            <a:extLst>
              <a:ext uri="{FF2B5EF4-FFF2-40B4-BE49-F238E27FC236}">
                <a16:creationId xmlns:a16="http://schemas.microsoft.com/office/drawing/2014/main" id="{422645DA-469A-19A8-C17E-153AD22B1E5E}"/>
              </a:ext>
            </a:extLst>
          </p:cNvPr>
          <p:cNvSpPr>
            <a:spLocks noGrp="1"/>
          </p:cNvSpPr>
          <p:nvPr>
            <p:ph idx="1"/>
          </p:nvPr>
        </p:nvSpPr>
        <p:spPr/>
        <p:txBody>
          <a:bodyPr/>
          <a:lstStyle/>
          <a:p>
            <a:r>
              <a:rPr lang="pl-PL" b="1" dirty="0"/>
              <a:t>Krok-3: </a:t>
            </a:r>
            <a:r>
              <a:rPr lang="pl-PL" dirty="0"/>
              <a:t>Wybierz zakładkę "Bezpieczeństwo" z menu po lewej stronie strony, która się otworzy (1). Następnie aktywuj funkcję „Weryfikacja dwuetapowa" w środkowej części strony.</a:t>
            </a:r>
          </a:p>
        </p:txBody>
      </p:sp>
      <p:pic>
        <p:nvPicPr>
          <p:cNvPr id="4" name="Resim 3">
            <a:extLst>
              <a:ext uri="{FF2B5EF4-FFF2-40B4-BE49-F238E27FC236}">
                <a16:creationId xmlns:a16="http://schemas.microsoft.com/office/drawing/2014/main" id="{8758703B-047A-ACE5-9D02-7A55015E7A9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2143956" y="3322468"/>
            <a:ext cx="7904087" cy="2786190"/>
          </a:xfrm>
          <a:prstGeom prst="rect">
            <a:avLst/>
          </a:prstGeom>
          <a:noFill/>
        </p:spPr>
      </p:pic>
      <p:pic>
        <p:nvPicPr>
          <p:cNvPr id="7" name="Grafik 4">
            <a:extLst>
              <a:ext uri="{FF2B5EF4-FFF2-40B4-BE49-F238E27FC236}">
                <a16:creationId xmlns:a16="http://schemas.microsoft.com/office/drawing/2014/main" id="{0C1ADCE5-5909-C1D2-E204-BCD897E46D0C}"/>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BF565345-6802-0532-58C3-F700700C6209}"/>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2003693"/>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22DAAE1-7EC6-479D-AD38-AC482797A439}">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C5A08F76-681D-4429-8F94-1FF70BE8490C}">
  <ds:schemaRefs>
    <ds:schemaRef ds:uri="http://schemas.microsoft.com/sharepoint/v3/contenttype/forms"/>
  </ds:schemaRefs>
</ds:datastoreItem>
</file>

<file path=customXml/itemProps3.xml><?xml version="1.0" encoding="utf-8"?>
<ds:datastoreItem xmlns:ds="http://schemas.openxmlformats.org/officeDocument/2006/customXml" ds:itemID="{2C55BBA8-943D-41F3-8436-59909359A5F1}"/>
</file>

<file path=docProps/app.xml><?xml version="1.0" encoding="utf-8"?>
<Properties xmlns="http://schemas.openxmlformats.org/officeDocument/2006/extended-properties" xmlns:vt="http://schemas.openxmlformats.org/officeDocument/2006/docPropsVTypes">
  <TotalTime>1196</TotalTime>
  <Words>2480</Words>
  <Application>Microsoft Office PowerPoint</Application>
  <PresentationFormat>Panoramiczny</PresentationFormat>
  <Paragraphs>107</Paragraphs>
  <Slides>27</Slides>
  <Notes>0</Notes>
  <HiddenSlides>0</HiddenSlides>
  <MMClips>0</MMClips>
  <ScaleCrop>false</ScaleCrop>
  <HeadingPairs>
    <vt:vector size="6" baseType="variant">
      <vt:variant>
        <vt:lpstr>Używane czcionki</vt:lpstr>
      </vt:variant>
      <vt:variant>
        <vt:i4>5</vt:i4>
      </vt:variant>
      <vt:variant>
        <vt:lpstr>Motyw</vt:lpstr>
      </vt:variant>
      <vt:variant>
        <vt:i4>1</vt:i4>
      </vt:variant>
      <vt:variant>
        <vt:lpstr>Tytuły slajdów</vt:lpstr>
      </vt:variant>
      <vt:variant>
        <vt:i4>27</vt:i4>
      </vt:variant>
    </vt:vector>
  </HeadingPairs>
  <TitlesOfParts>
    <vt:vector size="33" baseType="lpstr">
      <vt:lpstr>Arial</vt:lpstr>
      <vt:lpstr>Calibri</vt:lpstr>
      <vt:lpstr>Calibri Light</vt:lpstr>
      <vt:lpstr>Symbol</vt:lpstr>
      <vt:lpstr>Titillium Web</vt:lpstr>
      <vt:lpstr>Office Teması</vt:lpstr>
      <vt:lpstr>Bezpieczeństwo informacji</vt:lpstr>
      <vt:lpstr>Bezpieczeństwo informacji</vt:lpstr>
      <vt:lpstr>Bezpieczeństwo informacji</vt:lpstr>
      <vt:lpstr>Czym jest polityka bezpieczeństwa informacji?</vt:lpstr>
      <vt:lpstr>Jaki jest cel polityki bezpieczeństwa informacji?</vt:lpstr>
      <vt:lpstr>ICP może przynieść  organizacji następujące korzyści</vt:lpstr>
      <vt:lpstr>Co powinno znaleźć się w polityce bezpieczeństwa informacji?</vt:lpstr>
      <vt:lpstr>Co powinno znaleźć się w polityce  bezpieczeństwa informacji?</vt:lpstr>
      <vt:lpstr>  Ćwiczenia z Polityki  Bezpieczeństwa Informacji</vt:lpstr>
      <vt:lpstr>Ćwiczenie-1 (kontynuacja)</vt:lpstr>
      <vt:lpstr>Ćwiczenie-1 (kontynuacja)</vt:lpstr>
      <vt:lpstr>Ćwiczenia z Polityki  Bezpieczeństwa Informacji</vt:lpstr>
      <vt:lpstr>Ćwiczenie-2:</vt:lpstr>
      <vt:lpstr>Ćwiczenie-2 (kontynuacja):</vt:lpstr>
      <vt:lpstr>Ćwiczenia z Polityki  Bezpieczeństwa Informacji</vt:lpstr>
      <vt:lpstr>Ćwiczenia z Polityki  Bezpieczeństwa Informacji</vt:lpstr>
      <vt:lpstr>Ćwiczenie-3:</vt:lpstr>
      <vt:lpstr>Ćwiczenie-3 (kontynuacja):</vt:lpstr>
      <vt:lpstr>Ćwiczenie-3 (kontynuacja):</vt:lpstr>
      <vt:lpstr>Ćwiczenia z Polityki  Bezpieczeństwa Informacji</vt:lpstr>
      <vt:lpstr>Ćwiczenia z Polityki  Bezpieczeństwa Informacji</vt:lpstr>
      <vt:lpstr>Przykłady Phishingu </vt:lpstr>
      <vt:lpstr>Przykłady Phishingu </vt:lpstr>
      <vt:lpstr>Ćwiczenia z Polityki  Bezpieczeństwa Informacji</vt:lpstr>
      <vt:lpstr>Ćwiczenia z Polityki  Bezpieczeństwa Informacji</vt:lpstr>
      <vt:lpstr>Ćwiczenie-4:</vt:lpstr>
      <vt:lpstr>Ćwiczenie-4 (kontynuacja):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InCyT Project</dc:title>
  <dc:creator>Ali Gokdemir</dc:creator>
  <cp:lastModifiedBy>Bartosz Kowal</cp:lastModifiedBy>
  <cp:revision>63</cp:revision>
  <dcterms:created xsi:type="dcterms:W3CDTF">2022-08-13T06:06:13Z</dcterms:created>
  <dcterms:modified xsi:type="dcterms:W3CDTF">2022-11-23T18:17:11Z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