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3" r:id="rId7"/>
    <p:sldId id="257" r:id="rId8"/>
    <p:sldId id="264" r:id="rId9"/>
    <p:sldId id="266" r:id="rId10"/>
    <p:sldId id="265" r:id="rId11"/>
    <p:sldId id="268" r:id="rId12"/>
    <p:sldId id="269" r:id="rId13"/>
    <p:sldId id="270" r:id="rId14"/>
    <p:sldId id="292" r:id="rId15"/>
    <p:sldId id="293" r:id="rId16"/>
    <p:sldId id="296" r:id="rId17"/>
    <p:sldId id="271" r:id="rId18"/>
    <p:sldId id="297" r:id="rId19"/>
    <p:sldId id="298" r:id="rId20"/>
    <p:sldId id="299" r:id="rId21"/>
    <p:sldId id="300" r:id="rId22"/>
    <p:sldId id="301" r:id="rId23"/>
    <p:sldId id="302" r:id="rId24"/>
    <p:sldId id="303" r:id="rId25"/>
    <p:sldId id="272" r:id="rId26"/>
    <p:sldId id="273" r:id="rId27"/>
    <p:sldId id="310" r:id="rId28"/>
    <p:sldId id="274" r:id="rId29"/>
    <p:sldId id="311" r:id="rId30"/>
    <p:sldId id="304" r:id="rId31"/>
    <p:sldId id="312" r:id="rId32"/>
    <p:sldId id="313" r:id="rId33"/>
    <p:sldId id="314" r:id="rId34"/>
    <p:sldId id="315" r:id="rId35"/>
    <p:sldId id="316" r:id="rId36"/>
    <p:sldId id="317" r:id="rId37"/>
    <p:sldId id="318" r:id="rId38"/>
    <p:sldId id="276" r:id="rId39"/>
    <p:sldId id="319" r:id="rId40"/>
    <p:sldId id="320" r:id="rId41"/>
    <p:sldId id="277" r:id="rId42"/>
    <p:sldId id="278" r:id="rId43"/>
    <p:sldId id="321" r:id="rId44"/>
    <p:sldId id="279" r:id="rId45"/>
    <p:sldId id="322" r:id="rId46"/>
    <p:sldId id="280" r:id="rId47"/>
    <p:sldId id="323" r:id="rId48"/>
    <p:sldId id="281" r:id="rId49"/>
    <p:sldId id="324" r:id="rId50"/>
    <p:sldId id="282" r:id="rId51"/>
    <p:sldId id="326" r:id="rId52"/>
    <p:sldId id="283" r:id="rId53"/>
    <p:sldId id="327" r:id="rId54"/>
    <p:sldId id="285" r:id="rId55"/>
    <p:sldId id="286" r:id="rId56"/>
    <p:sldId id="328" r:id="rId57"/>
    <p:sldId id="287" r:id="rId58"/>
    <p:sldId id="329" r:id="rId59"/>
    <p:sldId id="330" r:id="rId60"/>
    <p:sldId id="288" r:id="rId61"/>
    <p:sldId id="289" r:id="rId62"/>
    <p:sldId id="331" r:id="rId63"/>
    <p:sldId id="290" r:id="rId64"/>
    <p:sldId id="291" r:id="rId65"/>
    <p:sldId id="333" r:id="rId66"/>
    <p:sldId id="332" r:id="rId6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6"/>
    <p:restoredTop sz="86429"/>
  </p:normalViewPr>
  <p:slideViewPr>
    <p:cSldViewPr snapToGrid="0">
      <p:cViewPr varScale="1">
        <p:scale>
          <a:sx n="99" d="100"/>
          <a:sy n="99" d="100"/>
        </p:scale>
        <p:origin x="74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1/10/2023</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1/10/2023</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docs.fortinet.com/forticlient/admin-guides"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vi-VN" b="1" dirty="0">
                <a:ea typeface="+mn-lt"/>
                <a:cs typeface="+mn-lt"/>
              </a:rPr>
              <a:t>Securitate la călătoriile de afaceri</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vi-VN" altLang="pl-PL" b="1" dirty="0">
                <a:latin typeface="Calibri" pitchFamily="34" charset="0"/>
              </a:rPr>
              <a:t>Definiții de bază</a:t>
            </a:r>
            <a:endParaRPr lang="en-US" dirty="0">
              <a:latin typeface="Calibri" pitchFamily="34" charset="0"/>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990523" y="1938436"/>
            <a:ext cx="10266545" cy="4320000"/>
          </a:xfrm>
        </p:spPr>
        <p:txBody>
          <a:bodyPr>
            <a:normAutofit lnSpcReduction="10000"/>
          </a:bodyPr>
          <a:lstStyle/>
          <a:p>
            <a:pPr algn="just">
              <a:spcBef>
                <a:spcPct val="0"/>
              </a:spcBef>
              <a:buClrTx/>
              <a:buSzTx/>
              <a:buNone/>
            </a:pPr>
            <a:r>
              <a:rPr lang="vi-VN" altLang="pl-PL" b="1" dirty="0">
                <a:latin typeface="Calibri" pitchFamily="34" charset="0"/>
              </a:rPr>
              <a:t>Un sistem informatic este un ansamblu de elemente interdependente a căror funcție este de a prelucra date folosind tehnologia computerizată</a:t>
            </a:r>
            <a:r>
              <a:rPr lang="en-US" altLang="pl-PL" b="1" dirty="0">
                <a:latin typeface="Calibri" pitchFamily="34" charset="0"/>
              </a:rPr>
              <a:t>.</a:t>
            </a:r>
            <a:endParaRPr lang="pl-PL" altLang="pl-PL" b="1" dirty="0">
              <a:latin typeface="Calibri" pitchFamily="34" charset="0"/>
            </a:endParaRPr>
          </a:p>
          <a:p>
            <a:pPr algn="just">
              <a:spcBef>
                <a:spcPct val="0"/>
              </a:spcBef>
              <a:buClrTx/>
              <a:buSzTx/>
              <a:buNone/>
            </a:pPr>
            <a:endParaRPr lang="pl-PL" altLang="pl-PL" b="1" dirty="0">
              <a:latin typeface="Calibri" pitchFamily="34" charset="0"/>
            </a:endParaRPr>
          </a:p>
          <a:p>
            <a:pPr algn="just">
              <a:spcBef>
                <a:spcPct val="0"/>
              </a:spcBef>
              <a:buClrTx/>
              <a:buSzTx/>
              <a:buNone/>
            </a:pPr>
            <a:r>
              <a:rPr lang="en-US" altLang="pl-PL" b="1" dirty="0">
                <a:latin typeface="Calibri" pitchFamily="34" charset="0"/>
                <a:cs typeface="Arial"/>
              </a:rPr>
              <a:t>Include:</a:t>
            </a:r>
            <a:endParaRPr lang="pl-PL" altLang="pl-PL" b="1" dirty="0">
              <a:latin typeface="Calibri" pitchFamily="34" charset="0"/>
              <a:cs typeface="Arial"/>
            </a:endParaRPr>
          </a:p>
          <a:p>
            <a:pPr algn="just">
              <a:spcBef>
                <a:spcPct val="0"/>
              </a:spcBef>
              <a:buClrTx/>
              <a:buSzTx/>
              <a:buNone/>
            </a:pPr>
            <a:endParaRPr lang="pl-PL" altLang="pl-PL" b="1" dirty="0">
              <a:latin typeface="Calibri" pitchFamily="34" charset="0"/>
            </a:endParaRPr>
          </a:p>
          <a:p>
            <a:pPr marL="285750" indent="-285750" algn="just">
              <a:spcBef>
                <a:spcPct val="0"/>
              </a:spcBef>
              <a:buClrTx/>
              <a:buSzTx/>
            </a:pPr>
            <a:r>
              <a:rPr lang="en-US" altLang="pl-PL" b="1" dirty="0">
                <a:solidFill>
                  <a:srgbClr val="0070C0"/>
                </a:solidFill>
                <a:latin typeface="Calibri" pitchFamily="34" charset="0"/>
              </a:rPr>
              <a:t>hardware</a:t>
            </a:r>
            <a:r>
              <a:rPr lang="en-US" altLang="pl-PL" b="1" dirty="0">
                <a:latin typeface="Calibri" pitchFamily="34" charset="0"/>
              </a:rPr>
              <a:t> - </a:t>
            </a:r>
            <a:r>
              <a:rPr lang="vi-VN" altLang="pl-PL" b="1" dirty="0">
                <a:latin typeface="Calibri" pitchFamily="34" charset="0"/>
              </a:rPr>
              <a:t>calculatoare, dispozitive pentru stocarea datelor, pentru comunicarea între componentele hardware ale sistemului și oameni și calculatoare, pentru primirea de date din lumea exterioară - nu de la oameni (de exemplu, senzori electronici, camere, scanere), pentru prelucrarea datelor, altele decât computerele</a:t>
            </a:r>
            <a:endParaRPr lang="pl-PL" altLang="pl-PL" b="1" dirty="0">
              <a:latin typeface="Calibri" pitchFamily="34" charset="0"/>
            </a:endParaRPr>
          </a:p>
          <a:p>
            <a:endParaRPr lang="en-US" dirty="0">
              <a:latin typeface="Calibri"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026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Basic </a:t>
            </a:r>
            <a:r>
              <a:rPr lang="en-CA" altLang="pl-PL" b="1" dirty="0">
                <a:latin typeface="+mn-lt"/>
              </a:rPr>
              <a:t>definitions</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55442" y="2063127"/>
            <a:ext cx="10266545" cy="4320000"/>
          </a:xfrm>
        </p:spPr>
        <p:txBody>
          <a:bodyPr>
            <a:normAutofit fontScale="92500"/>
          </a:bodyPr>
          <a:lstStyle/>
          <a:p>
            <a:pPr marL="285750" indent="-285750" algn="just">
              <a:spcBef>
                <a:spcPct val="0"/>
              </a:spcBef>
              <a:buClrTx/>
              <a:buSzTx/>
            </a:pPr>
            <a:r>
              <a:rPr lang="pl-PL" altLang="pl-PL" b="1" dirty="0">
                <a:solidFill>
                  <a:srgbClr val="0070C0"/>
                </a:solidFill>
                <a:cs typeface="Arial"/>
              </a:rPr>
              <a:t>s</a:t>
            </a:r>
            <a:r>
              <a:rPr lang="en-US" altLang="pl-PL" b="1" dirty="0" err="1">
                <a:solidFill>
                  <a:srgbClr val="0070C0"/>
                </a:solidFill>
                <a:cs typeface="Arial"/>
              </a:rPr>
              <a:t>oftware</a:t>
            </a:r>
            <a:r>
              <a:rPr lang="pl-PL" altLang="pl-PL" b="1" dirty="0">
                <a:cs typeface="Arial"/>
              </a:rPr>
              <a:t> - programe de calculator utilizate pentru prelucrarea datelor</a:t>
            </a: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personnel resources</a:t>
            </a:r>
            <a:r>
              <a:rPr lang="en-US" altLang="pl-PL" b="1" dirty="0">
                <a:cs typeface="Arial"/>
              </a:rPr>
              <a:t> </a:t>
            </a:r>
            <a:r>
              <a:rPr lang="en-US" b="1" dirty="0">
                <a:cs typeface="Arial"/>
              </a:rPr>
              <a:t>-</a:t>
            </a:r>
            <a:r>
              <a:rPr lang="en-US" altLang="pl-PL" b="1" dirty="0">
                <a:cs typeface="Arial"/>
              </a:rPr>
              <a:t> </a:t>
            </a:r>
            <a:r>
              <a:rPr lang="vi-VN" altLang="pl-PL" b="1" dirty="0">
                <a:cs typeface="Arial"/>
              </a:rPr>
              <a:t> </a:t>
            </a:r>
            <a:r>
              <a:rPr lang="vi-VN" altLang="pl-PL" b="1" dirty="0">
                <a:latin typeface="Calibri" pitchFamily="34" charset="0"/>
                <a:cs typeface="Arial"/>
              </a:rPr>
              <a:t>toate persoanele care sunt capabile să utilizeze computere (hardware și software) pentru a prelucra datele</a:t>
            </a:r>
            <a:endParaRPr lang="pl-PL" altLang="pl-PL" b="1" dirty="0">
              <a:latin typeface="Calibri" pitchFamily="34" charset="0"/>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organizational elements </a:t>
            </a:r>
            <a:r>
              <a:rPr lang="en-US" altLang="pl-PL" b="1" dirty="0">
                <a:cs typeface="Arial"/>
              </a:rPr>
              <a:t>- </a:t>
            </a:r>
            <a:r>
              <a:rPr lang="vi-VN" altLang="pl-PL" b="1" dirty="0">
                <a:latin typeface="Calibri" pitchFamily="34" charset="0"/>
                <a:cs typeface="Arial"/>
              </a:rPr>
              <a:t>adică proceduri (proceduri organizaționale - termen de management) de utilizare a sistemului informatic, instrucțiuni de lucru etc</a:t>
            </a:r>
            <a:r>
              <a:rPr lang="en-US" altLang="pl-PL" b="1" dirty="0">
                <a:cs typeface="Arial"/>
              </a:rPr>
              <a:t>.</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knowledge bases </a:t>
            </a:r>
            <a:r>
              <a:rPr lang="en-US" altLang="pl-PL" b="1" dirty="0">
                <a:cs typeface="Arial"/>
              </a:rPr>
              <a:t>- de </a:t>
            </a:r>
            <a:r>
              <a:rPr lang="en-US" altLang="pl-PL" b="1" dirty="0" err="1">
                <a:cs typeface="Arial"/>
              </a:rPr>
              <a:t>exemplu</a:t>
            </a:r>
            <a:r>
              <a:rPr lang="en-US" altLang="pl-PL" b="1" dirty="0">
                <a:cs typeface="Arial"/>
              </a:rPr>
              <a:t> un manual </a:t>
            </a:r>
            <a:r>
              <a:rPr lang="en-US" altLang="pl-PL" b="1" dirty="0" err="1">
                <a:cs typeface="Arial"/>
              </a:rPr>
              <a:t>în</a:t>
            </a:r>
            <a:r>
              <a:rPr lang="en-US" altLang="pl-PL" b="1" dirty="0">
                <a:cs typeface="Arial"/>
              </a:rPr>
              <a:t> </a:t>
            </a:r>
            <a:r>
              <a:rPr lang="en-US" altLang="pl-PL" b="1" dirty="0" err="1">
                <a:cs typeface="Arial"/>
              </a:rPr>
              <a:t>cazul</a:t>
            </a:r>
            <a:r>
              <a:rPr lang="en-US" altLang="pl-PL" b="1" dirty="0">
                <a:cs typeface="Arial"/>
              </a:rPr>
              <a:t> </a:t>
            </a:r>
            <a:r>
              <a:rPr lang="en-US" altLang="pl-PL" b="1" dirty="0" err="1">
                <a:cs typeface="Arial"/>
              </a:rPr>
              <a:t>unui</a:t>
            </a:r>
            <a:r>
              <a:rPr lang="en-US" altLang="pl-PL" b="1" dirty="0">
                <a:cs typeface="Arial"/>
              </a:rPr>
              <a:t> </a:t>
            </a:r>
            <a:r>
              <a:rPr lang="en-US" altLang="pl-PL" b="1" dirty="0" err="1">
                <a:cs typeface="Arial"/>
              </a:rPr>
              <a:t>sistem</a:t>
            </a:r>
            <a:r>
              <a:rPr lang="en-US" altLang="pl-PL" b="1" dirty="0">
                <a:cs typeface="Arial"/>
              </a:rPr>
              <a:t> </a:t>
            </a:r>
            <a:r>
              <a:rPr lang="en-US" altLang="pl-PL" b="1" dirty="0" err="1">
                <a:cs typeface="Arial"/>
              </a:rPr>
              <a:t>financiar-contabil</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8631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Securitate – definiție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10164" y="2302119"/>
            <a:ext cx="9671790" cy="3454445"/>
          </a:xfrm>
        </p:spPr>
        <p:txBody>
          <a:bodyPr>
            <a:normAutofit/>
          </a:bodyPr>
          <a:lstStyle/>
          <a:p>
            <a:pPr algn="just">
              <a:spcBef>
                <a:spcPct val="0"/>
              </a:spcBef>
              <a:buClrTx/>
              <a:buSzTx/>
              <a:buNone/>
            </a:pPr>
            <a:r>
              <a:rPr lang="en-US" altLang="pl-PL" b="1" dirty="0">
                <a:cs typeface="Arial"/>
              </a:rPr>
              <a:t>Este un </a:t>
            </a:r>
            <a:r>
              <a:rPr lang="en-US" altLang="pl-PL" b="1" dirty="0" err="1">
                <a:cs typeface="Arial"/>
              </a:rPr>
              <a:t>ansamblu</a:t>
            </a:r>
            <a:r>
              <a:rPr lang="en-US" altLang="pl-PL" b="1" dirty="0">
                <a:cs typeface="Arial"/>
              </a:rPr>
              <a:t> de </a:t>
            </a:r>
            <a:r>
              <a:rPr lang="en-US" altLang="pl-PL" b="1" dirty="0" err="1">
                <a:cs typeface="Arial"/>
              </a:rPr>
              <a:t>probleme</a:t>
            </a:r>
            <a:r>
              <a:rPr lang="en-US" altLang="pl-PL" b="1" dirty="0">
                <a:cs typeface="Arial"/>
              </a:rPr>
              <a:t> din </a:t>
            </a:r>
            <a:r>
              <a:rPr lang="en-US" altLang="pl-PL" b="1" dirty="0" err="1">
                <a:cs typeface="Arial"/>
              </a:rPr>
              <a:t>domeniul</a:t>
            </a:r>
            <a:r>
              <a:rPr lang="en-US" altLang="pl-PL" b="1" dirty="0">
                <a:cs typeface="Arial"/>
              </a:rPr>
              <a:t> </a:t>
            </a:r>
            <a:r>
              <a:rPr lang="en-US" altLang="pl-PL" b="1" dirty="0" err="1">
                <a:cs typeface="Arial"/>
              </a:rPr>
              <a:t>telecomunicatiilor</a:t>
            </a:r>
            <a:r>
              <a:rPr lang="en-US" altLang="pl-PL" b="1" dirty="0">
                <a:cs typeface="Arial"/>
              </a:rPr>
              <a:t> </a:t>
            </a:r>
            <a:r>
              <a:rPr lang="en-US" altLang="pl-PL" b="1" dirty="0" err="1">
                <a:cs typeface="Arial"/>
              </a:rPr>
              <a:t>si</a:t>
            </a:r>
            <a:r>
              <a:rPr lang="en-US" altLang="pl-PL" b="1" dirty="0">
                <a:cs typeface="Arial"/>
              </a:rPr>
              <a:t> IT legate de </a:t>
            </a:r>
            <a:r>
              <a:rPr lang="en-US" altLang="pl-PL" b="1" dirty="0" err="1">
                <a:cs typeface="Arial"/>
              </a:rPr>
              <a:t>estimarea</a:t>
            </a:r>
            <a:r>
              <a:rPr lang="en-US" altLang="pl-PL" b="1" dirty="0">
                <a:cs typeface="Arial"/>
              </a:rPr>
              <a:t> </a:t>
            </a:r>
            <a:r>
              <a:rPr lang="en-US" altLang="pl-PL" b="1" dirty="0" err="1">
                <a:cs typeface="Arial"/>
              </a:rPr>
              <a:t>si</a:t>
            </a:r>
            <a:r>
              <a:rPr lang="en-US" altLang="pl-PL" b="1" dirty="0">
                <a:cs typeface="Arial"/>
              </a:rPr>
              <a:t> </a:t>
            </a:r>
            <a:r>
              <a:rPr lang="en-US" altLang="pl-PL" b="1" dirty="0" err="1">
                <a:cs typeface="Arial"/>
              </a:rPr>
              <a:t>controlul</a:t>
            </a:r>
            <a:r>
              <a:rPr lang="en-US" altLang="pl-PL" b="1" dirty="0">
                <a:cs typeface="Arial"/>
              </a:rPr>
              <a:t> </a:t>
            </a:r>
            <a:r>
              <a:rPr lang="en-US" altLang="pl-PL" b="1" dirty="0" err="1">
                <a:cs typeface="Arial"/>
              </a:rPr>
              <a:t>riscurilor</a:t>
            </a:r>
            <a:r>
              <a:rPr lang="en-US" altLang="pl-PL" b="1" dirty="0">
                <a:cs typeface="Arial"/>
              </a:rPr>
              <a:t> care </a:t>
            </a:r>
            <a:r>
              <a:rPr lang="en-US" altLang="pl-PL" b="1" dirty="0" err="1">
                <a:cs typeface="Arial"/>
              </a:rPr>
              <a:t>decurg</a:t>
            </a:r>
            <a:r>
              <a:rPr lang="en-US" altLang="pl-PL" b="1" dirty="0">
                <a:cs typeface="Arial"/>
              </a:rPr>
              <a:t> din </a:t>
            </a:r>
            <a:r>
              <a:rPr lang="en-US" altLang="pl-PL" b="1" dirty="0" err="1">
                <a:cs typeface="Arial"/>
              </a:rPr>
              <a:t>utilizarea</a:t>
            </a:r>
            <a:r>
              <a:rPr lang="en-US" altLang="pl-PL" b="1" dirty="0">
                <a:cs typeface="Arial"/>
              </a:rPr>
              <a:t> </a:t>
            </a:r>
            <a:r>
              <a:rPr lang="en-US" altLang="pl-PL" b="1" dirty="0" err="1">
                <a:cs typeface="Arial"/>
              </a:rPr>
              <a:t>calculatoarelor</a:t>
            </a:r>
            <a:r>
              <a:rPr lang="en-US" altLang="pl-PL" b="1" dirty="0">
                <a:cs typeface="Arial"/>
              </a:rPr>
              <a:t>, </a:t>
            </a:r>
            <a:r>
              <a:rPr lang="en-US" altLang="pl-PL" b="1" dirty="0" err="1">
                <a:cs typeface="Arial"/>
              </a:rPr>
              <a:t>retelelor</a:t>
            </a:r>
            <a:r>
              <a:rPr lang="en-US" altLang="pl-PL" b="1" dirty="0">
                <a:cs typeface="Arial"/>
              </a:rPr>
              <a:t> de </a:t>
            </a:r>
            <a:r>
              <a:rPr lang="en-US" altLang="pl-PL" b="1" dirty="0" err="1">
                <a:cs typeface="Arial"/>
              </a:rPr>
              <a:t>calculatoare</a:t>
            </a:r>
            <a:r>
              <a:rPr lang="en-US" altLang="pl-PL" b="1" dirty="0">
                <a:cs typeface="Arial"/>
              </a:rPr>
              <a:t> </a:t>
            </a:r>
            <a:r>
              <a:rPr lang="en-US" altLang="pl-PL" b="1" dirty="0" err="1">
                <a:cs typeface="Arial"/>
              </a:rPr>
              <a:t>si</a:t>
            </a:r>
            <a:r>
              <a:rPr lang="en-US" altLang="pl-PL" b="1" dirty="0">
                <a:cs typeface="Arial"/>
              </a:rPr>
              <a:t> </a:t>
            </a:r>
            <a:r>
              <a:rPr lang="en-US" altLang="pl-PL" b="1" dirty="0" err="1">
                <a:cs typeface="Arial"/>
              </a:rPr>
              <a:t>transmiterii</a:t>
            </a:r>
            <a:r>
              <a:rPr lang="en-US" altLang="pl-PL" b="1" dirty="0">
                <a:cs typeface="Arial"/>
              </a:rPr>
              <a:t> </a:t>
            </a:r>
            <a:r>
              <a:rPr lang="en-US" altLang="pl-PL" b="1" dirty="0" err="1">
                <a:cs typeface="Arial"/>
              </a:rPr>
              <a:t>datelor</a:t>
            </a:r>
            <a:r>
              <a:rPr lang="en-US" altLang="pl-PL" b="1" dirty="0">
                <a:cs typeface="Arial"/>
              </a:rPr>
              <a:t> </a:t>
            </a:r>
            <a:r>
              <a:rPr lang="en-US" altLang="pl-PL" b="1" dirty="0" err="1">
                <a:cs typeface="Arial"/>
              </a:rPr>
              <a:t>catre</a:t>
            </a:r>
            <a:r>
              <a:rPr lang="en-US" altLang="pl-PL" b="1" dirty="0">
                <a:cs typeface="Arial"/>
              </a:rPr>
              <a:t> </a:t>
            </a:r>
            <a:r>
              <a:rPr lang="en-US" altLang="pl-PL" b="1" dirty="0" err="1">
                <a:cs typeface="Arial"/>
              </a:rPr>
              <a:t>locatii</a:t>
            </a:r>
            <a:r>
              <a:rPr lang="en-US" altLang="pl-PL" b="1" dirty="0">
                <a:cs typeface="Arial"/>
              </a:rPr>
              <a:t> la </a:t>
            </a:r>
            <a:r>
              <a:rPr lang="en-US" altLang="pl-PL" b="1" dirty="0" err="1">
                <a:cs typeface="Arial"/>
              </a:rPr>
              <a:t>distanta</a:t>
            </a:r>
            <a:r>
              <a:rPr lang="en-US" altLang="pl-PL" b="1" dirty="0">
                <a:cs typeface="Arial"/>
              </a:rPr>
              <a:t>, </a:t>
            </a:r>
            <a:r>
              <a:rPr lang="en-US" altLang="pl-PL" b="1" dirty="0" err="1">
                <a:cs typeface="Arial"/>
              </a:rPr>
              <a:t>luate</a:t>
            </a:r>
            <a:r>
              <a:rPr lang="en-US" altLang="pl-PL" b="1" dirty="0">
                <a:cs typeface="Arial"/>
              </a:rPr>
              <a:t> in </a:t>
            </a:r>
            <a:r>
              <a:rPr lang="en-US" altLang="pl-PL" b="1" dirty="0" err="1">
                <a:cs typeface="Arial"/>
              </a:rPr>
              <a:t>considerare</a:t>
            </a:r>
            <a:r>
              <a:rPr lang="en-US" altLang="pl-PL" b="1" dirty="0">
                <a:cs typeface="Arial"/>
              </a:rPr>
              <a:t> din </a:t>
            </a:r>
            <a:r>
              <a:rPr lang="en-US" altLang="pl-PL" b="1" dirty="0" err="1">
                <a:cs typeface="Arial"/>
              </a:rPr>
              <a:t>perspectiva</a:t>
            </a:r>
            <a:r>
              <a:rPr lang="en-US" altLang="pl-PL" b="1" dirty="0">
                <a:cs typeface="Arial"/>
              </a:rPr>
              <a:t> </a:t>
            </a:r>
            <a:r>
              <a:rPr lang="en-US" altLang="pl-PL" b="1" dirty="0" err="1">
                <a:cs typeface="Arial"/>
              </a:rPr>
              <a:t>confidentialitatii</a:t>
            </a:r>
            <a:r>
              <a:rPr lang="en-US" altLang="pl-PL" b="1" dirty="0">
                <a:cs typeface="Arial"/>
              </a:rPr>
              <a:t>, </a:t>
            </a:r>
            <a:r>
              <a:rPr lang="en-US" altLang="pl-PL" b="1" dirty="0" err="1">
                <a:cs typeface="Arial"/>
              </a:rPr>
              <a:t>integritatii</a:t>
            </a:r>
            <a:r>
              <a:rPr lang="en-US" altLang="pl-PL" b="1" dirty="0">
                <a:cs typeface="Arial"/>
              </a:rPr>
              <a:t> </a:t>
            </a:r>
            <a:r>
              <a:rPr lang="en-US" altLang="pl-PL" b="1" dirty="0" err="1">
                <a:cs typeface="Arial"/>
              </a:rPr>
              <a:t>si</a:t>
            </a:r>
            <a:r>
              <a:rPr lang="en-US" altLang="pl-PL" b="1" dirty="0">
                <a:cs typeface="Arial"/>
              </a:rPr>
              <a:t> </a:t>
            </a:r>
            <a:r>
              <a:rPr lang="en-US" altLang="pl-PL" b="1" dirty="0" err="1">
                <a:cs typeface="Arial"/>
              </a:rPr>
              <a:t>disponibilitatii</a:t>
            </a:r>
            <a:r>
              <a:rPr lang="en-US" altLang="pl-PL" b="1" dirty="0">
                <a:cs typeface="Arial"/>
              </a:rPr>
              <a:t>.</a:t>
            </a:r>
            <a:endParaRPr lang="pl-PL" altLang="pl-PL" b="1"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Securitate – definiție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93292" y="2083910"/>
            <a:ext cx="10547100" cy="4320000"/>
          </a:xfrm>
        </p:spPr>
        <p:txBody>
          <a:bodyPr>
            <a:normAutofit/>
          </a:bodyPr>
          <a:lstStyle/>
          <a:p>
            <a:pPr algn="just">
              <a:spcBef>
                <a:spcPct val="0"/>
              </a:spcBef>
              <a:buClrTx/>
              <a:buSzTx/>
              <a:buNone/>
            </a:pPr>
            <a:r>
              <a:rPr lang="en-US" altLang="pl-PL" b="1" dirty="0">
                <a:solidFill>
                  <a:srgbClr val="0070C0"/>
                </a:solidFill>
              </a:rPr>
              <a:t>Confidentiality</a:t>
            </a:r>
            <a:r>
              <a:rPr lang="en-US" altLang="pl-PL" b="1" dirty="0"/>
              <a:t> - </a:t>
            </a:r>
            <a:r>
              <a:rPr lang="vi-VN" altLang="pl-PL" b="1" dirty="0">
                <a:latin typeface="Calibri" pitchFamily="34" charset="0"/>
              </a:rPr>
              <a:t>protejarea datelor stocate sau transmise de atacurile intrușilor pentru a preveni dezvăluirea conținutului acestora</a:t>
            </a:r>
            <a:r>
              <a:rPr lang="en-US" altLang="pl-PL" b="1" dirty="0"/>
              <a:t>.</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err="1">
                <a:solidFill>
                  <a:srgbClr val="0070C0"/>
                </a:solidFill>
              </a:rPr>
              <a:t>Integritate</a:t>
            </a:r>
            <a:r>
              <a:rPr lang="en-US" altLang="pl-PL" b="1" dirty="0">
                <a:solidFill>
                  <a:srgbClr val="0070C0"/>
                </a:solidFill>
              </a:rPr>
              <a:t> </a:t>
            </a:r>
            <a:r>
              <a:rPr lang="en-US" altLang="pl-PL" b="1" dirty="0"/>
              <a:t>- </a:t>
            </a:r>
            <a:r>
              <a:rPr lang="vi-VN" altLang="pl-PL" b="1" dirty="0">
                <a:latin typeface="Calibri" pitchFamily="34" charset="0"/>
              </a:rPr>
              <a:t>o caracteristică de securitate în care datele nu au fost modificate, adăugate sau eliminate într-un mod neautorizat</a:t>
            </a:r>
            <a:r>
              <a:rPr lang="en-US" altLang="pl-PL" b="1" dirty="0"/>
              <a:t>.</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err="1">
                <a:solidFill>
                  <a:srgbClr val="0070C0"/>
                </a:solidFill>
              </a:rPr>
              <a:t>Disponibilitate</a:t>
            </a:r>
            <a:r>
              <a:rPr lang="en-US" altLang="pl-PL" b="1" dirty="0">
                <a:solidFill>
                  <a:srgbClr val="0070C0"/>
                </a:solidFill>
              </a:rPr>
              <a:t> </a:t>
            </a:r>
            <a:r>
              <a:rPr lang="en-US" altLang="pl-PL" b="1" dirty="0"/>
              <a:t>- </a:t>
            </a:r>
            <a:r>
              <a:rPr lang="vi-VN" altLang="pl-PL" b="1" dirty="0">
                <a:latin typeface="Calibri" pitchFamily="34" charset="0"/>
              </a:rPr>
              <a:t>o caracteristică a informațiilor care înseamnă că numai persoanele autorizate o pot folosi la un anumit loc și timp. Una dintre proprietățile de bază ale securității informațiilor</a:t>
            </a:r>
            <a:r>
              <a:rPr lang="en-US" altLang="pl-PL" b="1" dirty="0">
                <a:latin typeface="Calibri" pitchFamily="34" charset="0"/>
              </a:rPr>
              <a:t>.</a:t>
            </a:r>
            <a:endParaRPr lang="pl-PL" altLang="pl-PL" dirty="0">
              <a:solidFill>
                <a:schemeClr val="accent1"/>
              </a:solidFill>
              <a:latin typeface="Calibri" pitchFamily="34" charset="0"/>
            </a:endParaRPr>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1620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Protocol wireless -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067163" y="2229382"/>
            <a:ext cx="9643091" cy="4320000"/>
          </a:xfrm>
        </p:spPr>
        <p:txBody>
          <a:bodyPr>
            <a:noAutofit/>
          </a:bodyPr>
          <a:lstStyle/>
          <a:p>
            <a:pPr algn="just"/>
            <a:r>
              <a:rPr lang="en-GB" b="1" dirty="0">
                <a:solidFill>
                  <a:srgbClr val="0070C0"/>
                </a:solidFill>
              </a:rPr>
              <a:t>WEP</a:t>
            </a:r>
            <a:r>
              <a:rPr lang="en-GB" dirty="0"/>
              <a:t> (</a:t>
            </a:r>
            <a:r>
              <a:rPr lang="vi-VN" dirty="0">
                <a:latin typeface="Calibri" pitchFamily="34" charset="0"/>
              </a:rPr>
              <a:t>Wired Equivalent Privacy) este unul dintre cele mai vechi standarde de criptare wireless IEEE 802.11. Oferă protecție a informațiilor pe baza utilizării algoritmului RC4</a:t>
            </a:r>
            <a:r>
              <a:rPr lang="en-GB" dirty="0"/>
              <a:t>. </a:t>
            </a:r>
            <a:endParaRPr lang="pl-PL" dirty="0"/>
          </a:p>
          <a:p>
            <a:pPr algn="just"/>
            <a:endParaRPr lang="pl-PL" dirty="0"/>
          </a:p>
          <a:p>
            <a:pPr algn="just"/>
            <a:r>
              <a:rPr lang="vi-VN" dirty="0">
                <a:latin typeface="Calibri" pitchFamily="34" charset="0"/>
              </a:rPr>
              <a:t>Este unul dintre cele mai vechi standarde pentru securizarea rețelelor WLAN (stabilit în 1997). Nu necesită putere mare de calcul a dispozitivelor instalate</a:t>
            </a:r>
            <a:r>
              <a:rPr lang="en-GB" dirty="0">
                <a:latin typeface="Calibri" pitchFamily="34" charset="0"/>
              </a:rPr>
              <a:t>. </a:t>
            </a:r>
            <a:endParaRPr lang="pl-PL" dirty="0">
              <a:latin typeface="Calibri" pitchFamily="34" charset="0"/>
            </a:endParaRPr>
          </a:p>
          <a:p>
            <a:pPr algn="just"/>
            <a:endParaRPr lang="pl-PL"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22860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Protocol wireless -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319318" y="2260555"/>
            <a:ext cx="9934036" cy="4320000"/>
          </a:xfrm>
        </p:spPr>
        <p:txBody>
          <a:bodyPr>
            <a:noAutofit/>
          </a:bodyPr>
          <a:lstStyle/>
          <a:p>
            <a:pPr algn="just"/>
            <a:r>
              <a:rPr lang="vi-VN" dirty="0">
                <a:latin typeface="Calibri" pitchFamily="34" charset="0"/>
              </a:rPr>
              <a:t>Utilizează două metode de autentificare a utilizatorului: Autentificare deschisă și Autentificare cu cheie partajată</a:t>
            </a:r>
            <a:r>
              <a:rPr lang="en-GB" dirty="0">
                <a:latin typeface="Calibri" pitchFamily="34" charset="0"/>
              </a:rPr>
              <a:t>. </a:t>
            </a:r>
            <a:endParaRPr lang="pl-PL" dirty="0">
              <a:latin typeface="Calibri" pitchFamily="34" charset="0"/>
            </a:endParaRPr>
          </a:p>
          <a:p>
            <a:pPr algn="just"/>
            <a:endParaRPr lang="pl-PL" dirty="0">
              <a:latin typeface="Calibri" pitchFamily="34" charset="0"/>
            </a:endParaRPr>
          </a:p>
          <a:p>
            <a:pPr algn="just"/>
            <a:r>
              <a:rPr lang="en-GB" dirty="0" err="1">
                <a:latin typeface="Calibri" pitchFamily="34" charset="0"/>
              </a:rPr>
              <a:t>În</a:t>
            </a:r>
            <a:r>
              <a:rPr lang="en-GB" dirty="0">
                <a:latin typeface="Calibri" pitchFamily="34" charset="0"/>
              </a:rPr>
              <a:t> plus, </a:t>
            </a:r>
            <a:r>
              <a:rPr lang="en-GB" dirty="0" err="1">
                <a:latin typeface="Calibri" pitchFamily="34" charset="0"/>
              </a:rPr>
              <a:t>permite</a:t>
            </a:r>
            <a:r>
              <a:rPr lang="en-GB" dirty="0">
                <a:latin typeface="Calibri" pitchFamily="34" charset="0"/>
              </a:rPr>
              <a:t> </a:t>
            </a:r>
            <a:r>
              <a:rPr lang="en-GB" dirty="0" err="1">
                <a:latin typeface="Calibri" pitchFamily="34" charset="0"/>
              </a:rPr>
              <a:t>verificarea</a:t>
            </a:r>
            <a:r>
              <a:rPr lang="en-GB" dirty="0">
                <a:latin typeface="Calibri" pitchFamily="34" charset="0"/>
              </a:rPr>
              <a:t> </a:t>
            </a:r>
            <a:r>
              <a:rPr lang="en-GB" dirty="0" err="1">
                <a:latin typeface="Calibri" pitchFamily="34" charset="0"/>
              </a:rPr>
              <a:t>utilizatorului</a:t>
            </a:r>
            <a:r>
              <a:rPr lang="en-GB" dirty="0">
                <a:latin typeface="Calibri" pitchFamily="34" charset="0"/>
              </a:rPr>
              <a:t> </a:t>
            </a:r>
            <a:r>
              <a:rPr lang="en-GB" dirty="0" err="1">
                <a:latin typeface="Calibri" pitchFamily="34" charset="0"/>
              </a:rPr>
              <a:t>pe</a:t>
            </a:r>
            <a:r>
              <a:rPr lang="en-GB" dirty="0">
                <a:latin typeface="Calibri" pitchFamily="34" charset="0"/>
              </a:rPr>
              <a:t> </a:t>
            </a:r>
            <a:r>
              <a:rPr lang="en-GB" dirty="0" err="1">
                <a:latin typeface="Calibri" pitchFamily="34" charset="0"/>
              </a:rPr>
              <a:t>baza</a:t>
            </a:r>
            <a:r>
              <a:rPr lang="en-GB" dirty="0">
                <a:latin typeface="Calibri" pitchFamily="34" charset="0"/>
              </a:rPr>
              <a:t> </a:t>
            </a:r>
            <a:r>
              <a:rPr lang="en-GB" dirty="0" err="1">
                <a:latin typeface="Calibri" pitchFamily="34" charset="0"/>
              </a:rPr>
              <a:t>adreselor</a:t>
            </a:r>
            <a:r>
              <a:rPr lang="en-GB" dirty="0">
                <a:latin typeface="Calibri" pitchFamily="34" charset="0"/>
              </a:rPr>
              <a:t> MAC </a:t>
            </a:r>
            <a:r>
              <a:rPr lang="en-GB" dirty="0" err="1">
                <a:latin typeface="Calibri" pitchFamily="34" charset="0"/>
              </a:rPr>
              <a:t>fizice</a:t>
            </a:r>
            <a:r>
              <a:rPr lang="en-GB" dirty="0">
                <a:latin typeface="Calibri" pitchFamily="34" charset="0"/>
              </a:rPr>
              <a:t> </a:t>
            </a:r>
            <a:r>
              <a:rPr lang="en-GB" dirty="0" err="1">
                <a:latin typeface="Calibri" pitchFamily="34" charset="0"/>
              </a:rPr>
              <a:t>folosind</a:t>
            </a:r>
            <a:r>
              <a:rPr lang="en-GB" dirty="0">
                <a:latin typeface="Calibri" pitchFamily="34" charset="0"/>
              </a:rPr>
              <a:t> ACL (Access Control List). </a:t>
            </a:r>
            <a:endParaRPr lang="pl-PL" dirty="0">
              <a:latin typeface="Calibri" pitchFamily="34" charset="0"/>
            </a:endParaRPr>
          </a:p>
          <a:p>
            <a:pPr marL="0" indent="0" algn="just">
              <a:spcBef>
                <a:spcPct val="0"/>
              </a:spcBef>
              <a:buClrTx/>
              <a:buSzTx/>
              <a:buNone/>
            </a:pPr>
            <a:endParaRPr lang="pl-PL" altLang="pl-PL" b="1" dirty="0">
              <a:latin typeface="Calibri" pitchFamily="34" charset="0"/>
            </a:endParaRPr>
          </a:p>
          <a:p>
            <a:endParaRPr lang="en-US" dirty="0">
              <a:latin typeface="Calibri"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175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20557" y="1818089"/>
            <a:ext cx="10463972" cy="3970318"/>
          </a:xfrm>
          <a:prstGeom prst="rect">
            <a:avLst/>
          </a:prstGeom>
        </p:spPr>
        <p:txBody>
          <a:bodyPr wrap="square">
            <a:spAutoFit/>
          </a:bodyPr>
          <a:lstStyle/>
          <a:p>
            <a:pPr algn="just"/>
            <a:r>
              <a:rPr lang="en-GB" sz="2800" dirty="0">
                <a:solidFill>
                  <a:srgbClr val="0070C0"/>
                </a:solidFill>
              </a:rPr>
              <a:t>WPA</a:t>
            </a:r>
            <a:r>
              <a:rPr lang="en-GB" sz="2800" dirty="0"/>
              <a:t> (Wi-Fi Protected Access) </a:t>
            </a:r>
            <a:r>
              <a:rPr lang="en-GB" sz="2800" dirty="0" err="1"/>
              <a:t>este</a:t>
            </a:r>
            <a:r>
              <a:rPr lang="en-GB" sz="2800" dirty="0"/>
              <a:t> un alt standard </a:t>
            </a:r>
            <a:r>
              <a:rPr lang="en-GB" sz="2800" dirty="0" err="1"/>
              <a:t>pentru</a:t>
            </a:r>
            <a:r>
              <a:rPr lang="en-GB" sz="2800" dirty="0"/>
              <a:t> </a:t>
            </a:r>
            <a:r>
              <a:rPr lang="en-GB" sz="2800" dirty="0" err="1"/>
              <a:t>criptarea</a:t>
            </a:r>
            <a:r>
              <a:rPr lang="en-GB" sz="2800" dirty="0"/>
              <a:t> </a:t>
            </a:r>
            <a:r>
              <a:rPr lang="en-GB" sz="2800" dirty="0" err="1"/>
              <a:t>rețelelor</a:t>
            </a:r>
            <a:r>
              <a:rPr lang="en-GB" sz="2800" dirty="0"/>
              <a:t> wireless IEEE 802.11. </a:t>
            </a:r>
            <a:endParaRPr lang="pl-PL" sz="2800" dirty="0"/>
          </a:p>
          <a:p>
            <a:pPr algn="just"/>
            <a:endParaRPr lang="pl-PL" sz="2800" dirty="0"/>
          </a:p>
          <a:p>
            <a:pPr algn="just"/>
            <a:r>
              <a:rPr lang="vi-VN" sz="2800" dirty="0">
                <a:latin typeface="Calibri" pitchFamily="34" charset="0"/>
              </a:rPr>
              <a:t>A fost introdus pentru a îmbunătăți nivelul de securitate al rețelelor WLAN, înlocuind vulnerabilitățile cunoscute în standardul WEP.</a:t>
            </a:r>
            <a:endParaRPr lang="en-US" sz="2800" dirty="0">
              <a:latin typeface="Calibri" pitchFamily="34" charset="0"/>
            </a:endParaRPr>
          </a:p>
          <a:p>
            <a:pPr algn="just"/>
            <a:r>
              <a:rPr lang="vi-VN" sz="2800" dirty="0">
                <a:latin typeface="Calibri" pitchFamily="34" charset="0"/>
              </a:rPr>
              <a:t>Se bazează pe utilizarea protocoalelor: TKIP (Temporal Key Integrity Protocol) și EAP (Extensible Authentication Protocol), standard 802.1x și mecanismul MIC (Message Integrity Check).</a:t>
            </a:r>
            <a:endParaRPr lang="en-US" sz="2800" dirty="0">
              <a:latin typeface="Calibri" pitchFamily="34" charset="0"/>
            </a:endParaRPr>
          </a:p>
          <a:p>
            <a:pPr algn="just"/>
            <a:r>
              <a:rPr lang="vi-VN" sz="2800" dirty="0">
                <a:latin typeface="Calibri" pitchFamily="34" charset="0"/>
              </a:rPr>
              <a:t>Standardul se bazează pe algoritmul RC4</a:t>
            </a:r>
            <a:r>
              <a:rPr lang="en-GB" sz="2800" dirty="0">
                <a:latin typeface="Calibri" pitchFamily="34" charset="0"/>
              </a:rPr>
              <a:t>. </a:t>
            </a:r>
            <a:endParaRPr lang="pl-PL" sz="2800" dirty="0">
              <a:latin typeface="Calibri" pitchFamily="34" charset="0"/>
            </a:endParaRPr>
          </a:p>
        </p:txBody>
      </p:sp>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Protocol wireless - WPA</a:t>
            </a:r>
          </a:p>
        </p:txBody>
      </p:sp>
      <p:pic>
        <p:nvPicPr>
          <p:cNvPr id="8"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428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62742" y="1891488"/>
            <a:ext cx="10255532" cy="3539430"/>
          </a:xfrm>
          <a:prstGeom prst="rect">
            <a:avLst/>
          </a:prstGeom>
        </p:spPr>
        <p:txBody>
          <a:bodyPr wrap="square">
            <a:spAutoFit/>
          </a:bodyPr>
          <a:lstStyle/>
          <a:p>
            <a:pPr algn="just"/>
            <a:r>
              <a:rPr lang="en-GB" sz="2800" b="1" dirty="0">
                <a:solidFill>
                  <a:srgbClr val="0070C0"/>
                </a:solidFill>
              </a:rPr>
              <a:t>WPA2</a:t>
            </a:r>
            <a:r>
              <a:rPr lang="en-GB" sz="2800" dirty="0"/>
              <a:t> </a:t>
            </a:r>
            <a:r>
              <a:rPr lang="vi-VN" sz="2800" dirty="0">
                <a:latin typeface="Calibri" pitchFamily="34" charset="0"/>
              </a:rPr>
              <a:t>(Wi-Fi Protected Access 2) este în prezent cel mai puternic standard de criptare pentru rețelele fără fir (cunoscut și ca 802.11i).</a:t>
            </a:r>
            <a:endParaRPr lang="en-US" sz="2800" dirty="0">
              <a:latin typeface="Calibri" pitchFamily="34" charset="0"/>
            </a:endParaRPr>
          </a:p>
          <a:p>
            <a:pPr algn="just"/>
            <a:r>
              <a:rPr lang="vi-VN" sz="2800" dirty="0">
                <a:latin typeface="Calibri" pitchFamily="34" charset="0"/>
              </a:rPr>
              <a:t>Oferă protecție a informațiilor pe baza utilizării AES (Advanced Encryption Standard).</a:t>
            </a:r>
            <a:endParaRPr lang="en-US" sz="2800" dirty="0">
              <a:latin typeface="Calibri" pitchFamily="34" charset="0"/>
            </a:endParaRPr>
          </a:p>
          <a:p>
            <a:pPr algn="just"/>
            <a:r>
              <a:rPr lang="vi-VN" sz="2800" dirty="0">
                <a:latin typeface="Calibri" pitchFamily="34" charset="0"/>
              </a:rPr>
              <a:t>A fost introdus pentru a îmbunătăți nivelul de securitate al rețelelor WLAN.</a:t>
            </a:r>
            <a:endParaRPr lang="en-US" sz="2800" dirty="0">
              <a:latin typeface="Calibri" pitchFamily="34" charset="0"/>
            </a:endParaRPr>
          </a:p>
          <a:p>
            <a:pPr algn="just"/>
            <a:r>
              <a:rPr lang="vi-VN" sz="2800" dirty="0">
                <a:latin typeface="Calibri" pitchFamily="34" charset="0"/>
              </a:rPr>
              <a:t>Implementează protocolul 802.1x îmbunătățind controlul accesului utilizatorilor la rețea.</a:t>
            </a:r>
            <a:endParaRPr lang="en-GB" sz="2800" dirty="0">
              <a:latin typeface="Calibri" pitchFamily="34" charset="0"/>
            </a:endParaRPr>
          </a:p>
        </p:txBody>
      </p:sp>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Protocol wireless – WPA2</a:t>
            </a: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0382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819" y="2234193"/>
            <a:ext cx="9507682" cy="4278094"/>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err="1">
                <a:solidFill>
                  <a:srgbClr val="0070C0"/>
                </a:solidFill>
              </a:rPr>
              <a:t>Lipsa</a:t>
            </a:r>
            <a:r>
              <a:rPr lang="en-GB" sz="2800" b="1" dirty="0">
                <a:solidFill>
                  <a:srgbClr val="0070C0"/>
                </a:solidFill>
              </a:rPr>
              <a:t> </a:t>
            </a:r>
            <a:r>
              <a:rPr lang="en-GB" sz="2800" b="1" dirty="0" err="1">
                <a:solidFill>
                  <a:srgbClr val="0070C0"/>
                </a:solidFill>
              </a:rPr>
              <a:t>unui</a:t>
            </a:r>
            <a:r>
              <a:rPr lang="en-GB" sz="2800" b="1" dirty="0">
                <a:solidFill>
                  <a:srgbClr val="0070C0"/>
                </a:solidFill>
              </a:rPr>
              <a:t> </a:t>
            </a:r>
            <a:r>
              <a:rPr lang="en-GB" sz="2800" b="1" dirty="0" err="1">
                <a:solidFill>
                  <a:srgbClr val="0070C0"/>
                </a:solidFill>
              </a:rPr>
              <a:t>sistem</a:t>
            </a:r>
            <a:r>
              <a:rPr lang="en-GB" sz="2800" b="1" dirty="0">
                <a:solidFill>
                  <a:srgbClr val="0070C0"/>
                </a:solidFill>
              </a:rPr>
              <a:t> </a:t>
            </a:r>
            <a:r>
              <a:rPr lang="en-GB" sz="2800" b="1" dirty="0" err="1">
                <a:solidFill>
                  <a:srgbClr val="0070C0"/>
                </a:solidFill>
              </a:rPr>
              <a:t>definit</a:t>
            </a:r>
            <a:r>
              <a:rPr lang="en-GB" sz="2800" b="1" dirty="0">
                <a:solidFill>
                  <a:srgbClr val="0070C0"/>
                </a:solidFill>
              </a:rPr>
              <a:t> de management al </a:t>
            </a:r>
            <a:r>
              <a:rPr lang="en-GB" sz="2800" b="1" dirty="0" err="1">
                <a:solidFill>
                  <a:srgbClr val="0070C0"/>
                </a:solidFill>
              </a:rPr>
              <a:t>cheilor</a:t>
            </a:r>
            <a:r>
              <a:rPr lang="en-GB" sz="2800" b="1" dirty="0">
                <a:solidFill>
                  <a:srgbClr val="0070C0"/>
                </a:solidFill>
              </a:rPr>
              <a:t> </a:t>
            </a:r>
            <a:r>
              <a:rPr lang="vi-VN" sz="2800" dirty="0">
                <a:latin typeface="Calibri" pitchFamily="34" charset="0"/>
              </a:rPr>
              <a:t>(adesea o cheie de rețea este utilizată de toate nodurile unei rețele fără fir);</a:t>
            </a:r>
            <a:endParaRPr lang="pl-PL" sz="2800" dirty="0">
              <a:latin typeface="Calibri" pitchFamily="34" charset="0"/>
            </a:endParaRPr>
          </a:p>
          <a:p>
            <a:pPr marL="457200" indent="-457200" algn="just">
              <a:spcAft>
                <a:spcPts val="600"/>
              </a:spcAft>
              <a:buFont typeface="Arial" panose="020B0604020202020204" pitchFamily="34" charset="0"/>
              <a:buChar char="•"/>
            </a:pPr>
            <a:r>
              <a:rPr lang="pt-BR" sz="2800" b="1" dirty="0">
                <a:solidFill>
                  <a:srgbClr val="0070C0"/>
                </a:solidFill>
              </a:rPr>
              <a:t>Dimensiunea de biți insuficientă a cheii de rețea</a:t>
            </a:r>
            <a:r>
              <a:rPr lang="en-GB" sz="2800" dirty="0"/>
              <a:t>(</a:t>
            </a:r>
            <a:r>
              <a:rPr lang="it-IT" sz="2800" dirty="0"/>
              <a:t>prima versiune a standardului WEP introduce chei pe 40 de biți</a:t>
            </a:r>
            <a:r>
              <a:rPr lang="en-GB" sz="2800" dirty="0"/>
              <a:t>);</a:t>
            </a:r>
            <a:r>
              <a:rPr lang="en-GB" sz="2800" b="1" dirty="0">
                <a:solidFill>
                  <a:srgbClr val="0070C0"/>
                </a:solidFill>
              </a:rPr>
              <a:t> </a:t>
            </a:r>
            <a:endParaRPr lang="pl-PL" sz="2800" b="1" dirty="0">
              <a:solidFill>
                <a:srgbClr val="0070C0"/>
              </a:solidFill>
            </a:endParaRPr>
          </a:p>
          <a:p>
            <a:pPr marL="457200" indent="-457200" algn="just">
              <a:spcAft>
                <a:spcPts val="600"/>
              </a:spcAft>
              <a:buFont typeface="Arial" panose="020B0604020202020204" pitchFamily="34" charset="0"/>
              <a:buChar char="•"/>
            </a:pPr>
            <a:r>
              <a:rPr lang="pt-BR" sz="2800" b="1" dirty="0">
                <a:solidFill>
                  <a:srgbClr val="0070C0"/>
                </a:solidFill>
              </a:rPr>
              <a:t>Sistem insuficient de autentificare a utilizatorului </a:t>
            </a:r>
            <a:r>
              <a:rPr lang="en-GB" sz="2800" dirty="0">
                <a:latin typeface="Calibri" pitchFamily="34" charset="0"/>
              </a:rPr>
              <a:t>(</a:t>
            </a:r>
            <a:r>
              <a:rPr lang="vi-VN" sz="2800" dirty="0">
                <a:latin typeface="Calibri" pitchFamily="34" charset="0"/>
              </a:rPr>
              <a:t>există posibilitatea de falsificare a mesajelor de autentificare</a:t>
            </a:r>
            <a:r>
              <a:rPr lang="en-GB" sz="2800" dirty="0">
                <a:latin typeface="Calibri" pitchFamily="34" charset="0"/>
              </a:rPr>
              <a:t>).</a:t>
            </a:r>
            <a:endParaRPr lang="pl-PL" sz="2800" dirty="0">
              <a:latin typeface="Calibri" pitchFamily="34" charset="0"/>
            </a:endParaRPr>
          </a:p>
          <a:p>
            <a:pPr marL="457200" indent="-457200" algn="just">
              <a:spcAft>
                <a:spcPts val="600"/>
              </a:spcAft>
              <a:buFont typeface="Arial" panose="020B0604020202020204" pitchFamily="34" charset="0"/>
              <a:buChar char="•"/>
            </a:pPr>
            <a:endParaRPr lang="pl-PL" sz="2800" dirty="0"/>
          </a:p>
          <a:p>
            <a:pPr marL="285750" indent="-285750" algn="just">
              <a:spcAft>
                <a:spcPts val="600"/>
              </a:spcAft>
              <a:buFont typeface="Arial" panose="020B0604020202020204" pitchFamily="34" charset="0"/>
              <a:buChar char="•"/>
            </a:pP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err="1"/>
              <a:t>Principalele</a:t>
            </a:r>
            <a:r>
              <a:rPr lang="en-GB" b="1" dirty="0"/>
              <a:t> </a:t>
            </a:r>
            <a:r>
              <a:rPr lang="en-GB" b="1" dirty="0" err="1"/>
              <a:t>dezavantaje</a:t>
            </a:r>
            <a:r>
              <a:rPr lang="en-GB" b="1" dirty="0"/>
              <a:t> ale </a:t>
            </a:r>
            <a:r>
              <a:rPr lang="en-GB" b="1" dirty="0" err="1"/>
              <a:t>standardului</a:t>
            </a:r>
            <a:r>
              <a:rPr lang="en-GB" b="1" dirty="0"/>
              <a:t> WEP</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0768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491" y="2182681"/>
            <a:ext cx="9871691" cy="2677656"/>
          </a:xfrm>
          <a:prstGeom prst="rect">
            <a:avLst/>
          </a:prstGeom>
        </p:spPr>
        <p:txBody>
          <a:bodyPr wrap="square">
            <a:spAutoFit/>
          </a:bodyPr>
          <a:lstStyle/>
          <a:p>
            <a:pPr marL="457200" indent="-457200" algn="just">
              <a:spcAft>
                <a:spcPts val="600"/>
              </a:spcAft>
              <a:buFont typeface="Arial" panose="020B0604020202020204" pitchFamily="34" charset="0"/>
              <a:buChar char="•"/>
            </a:pPr>
            <a:r>
              <a:rPr lang="pt-BR" sz="2800" b="1" dirty="0">
                <a:solidFill>
                  <a:srgbClr val="0070C0"/>
                </a:solidFill>
              </a:rPr>
              <a:t>Dimensiunea biților insuficientă a vectorului de inițializare IV </a:t>
            </a:r>
            <a:r>
              <a:rPr lang="vi-VN" sz="2800" dirty="0">
                <a:latin typeface="Calibri" pitchFamily="34" charset="0"/>
              </a:rPr>
              <a:t>(standardul WEP introduce un vector de inițializare pe 24 de biți, care se dovedește a fi insuficient și, din cauza probabilității relativ mari de coliziuni cu un număr mic de pachete recepționate, există posibilitatea unui atac criptografic pentru a obține valoarea Cheie WEP)</a:t>
            </a:r>
            <a:r>
              <a:rPr lang="en-GB" sz="2800" dirty="0">
                <a:latin typeface="Calibri" pitchFamily="34" charset="0"/>
              </a:rPr>
              <a:t>;</a:t>
            </a:r>
            <a:endParaRPr lang="pl-PL" sz="2800" dirty="0">
              <a:latin typeface="Calibri" pitchFamily="34" charset="0"/>
            </a:endParaRPr>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err="1"/>
              <a:t>Principalele</a:t>
            </a:r>
            <a:r>
              <a:rPr lang="en-GB" b="1" dirty="0"/>
              <a:t> </a:t>
            </a:r>
            <a:r>
              <a:rPr lang="en-GB" b="1" dirty="0" err="1"/>
              <a:t>dezavantaje</a:t>
            </a:r>
            <a:r>
              <a:rPr lang="en-GB" b="1" dirty="0"/>
              <a:t> ale </a:t>
            </a:r>
            <a:r>
              <a:rPr lang="en-GB" b="1" dirty="0" err="1"/>
              <a:t>standardului</a:t>
            </a:r>
            <a:r>
              <a:rPr lang="en-GB" b="1" dirty="0"/>
              <a:t> WEP</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71401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08927" y="2182239"/>
            <a:ext cx="9736609" cy="2754600"/>
          </a:xfrm>
          <a:prstGeom prst="rect">
            <a:avLst/>
          </a:prstGeom>
        </p:spPr>
        <p:txBody>
          <a:bodyPr wrap="square">
            <a:spAutoFit/>
          </a:bodyPr>
          <a:lstStyle/>
          <a:p>
            <a:pPr marL="457200" indent="-457200" algn="just">
              <a:spcAft>
                <a:spcPts val="600"/>
              </a:spcAft>
              <a:buFont typeface="Arial" panose="020B0604020202020204" pitchFamily="34" charset="0"/>
              <a:buChar char="•"/>
            </a:pPr>
            <a:r>
              <a:rPr lang="vi-VN" sz="2800" b="1" dirty="0">
                <a:solidFill>
                  <a:srgbClr val="0070C0"/>
                </a:solidFill>
                <a:latin typeface="Calibri" pitchFamily="34" charset="0"/>
              </a:rPr>
              <a:t>Sumă de control ICV slabă bazată pe funcția liniară CRC-32</a:t>
            </a:r>
            <a:r>
              <a:rPr lang="en-US" sz="2800" b="1" dirty="0">
                <a:solidFill>
                  <a:srgbClr val="0070C0"/>
                </a:solidFill>
                <a:latin typeface="Calibri" pitchFamily="34" charset="0"/>
              </a:rPr>
              <a:t> </a:t>
            </a:r>
            <a:r>
              <a:rPr lang="vi-VN" sz="2800" dirty="0">
                <a:latin typeface="Calibri" pitchFamily="34" charset="0"/>
              </a:rPr>
              <a:t>(există posibilitatea modificării inobservabile a informațiilor transmise în rețea);</a:t>
            </a:r>
            <a:endParaRPr lang="pl-PL" sz="2800" dirty="0">
              <a:latin typeface="Calibri" pitchFamily="34" charset="0"/>
            </a:endParaRPr>
          </a:p>
          <a:p>
            <a:pPr marL="457200" indent="-457200" algn="just">
              <a:spcAft>
                <a:spcPts val="600"/>
              </a:spcAft>
              <a:buFont typeface="Arial" panose="020B0604020202020204" pitchFamily="34" charset="0"/>
              <a:buChar char="•"/>
            </a:pPr>
            <a:r>
              <a:rPr lang="en-GB" sz="2800" b="1" dirty="0" err="1">
                <a:solidFill>
                  <a:srgbClr val="0070C0"/>
                </a:solidFill>
                <a:latin typeface="Calibri" pitchFamily="34" charset="0"/>
              </a:rPr>
              <a:t>Algoritm</a:t>
            </a:r>
            <a:r>
              <a:rPr lang="en-GB" sz="2800" b="1" dirty="0">
                <a:solidFill>
                  <a:srgbClr val="0070C0"/>
                </a:solidFill>
                <a:latin typeface="Calibri" pitchFamily="34" charset="0"/>
              </a:rPr>
              <a:t> slab de </a:t>
            </a:r>
            <a:r>
              <a:rPr lang="en-GB" sz="2800" b="1" dirty="0" err="1">
                <a:solidFill>
                  <a:srgbClr val="0070C0"/>
                </a:solidFill>
                <a:latin typeface="Calibri" pitchFamily="34" charset="0"/>
              </a:rPr>
              <a:t>criptare</a:t>
            </a:r>
            <a:r>
              <a:rPr lang="en-GB" sz="2800" b="1" dirty="0">
                <a:solidFill>
                  <a:srgbClr val="0070C0"/>
                </a:solidFill>
                <a:latin typeface="Calibri" pitchFamily="34" charset="0"/>
              </a:rPr>
              <a:t> a </a:t>
            </a:r>
            <a:r>
              <a:rPr lang="en-GB" sz="2800" b="1" dirty="0" err="1">
                <a:solidFill>
                  <a:srgbClr val="0070C0"/>
                </a:solidFill>
                <a:latin typeface="Calibri" pitchFamily="34" charset="0"/>
              </a:rPr>
              <a:t>informațiilor</a:t>
            </a:r>
            <a:r>
              <a:rPr lang="en-GB" sz="2800" b="1" dirty="0">
                <a:solidFill>
                  <a:srgbClr val="0070C0"/>
                </a:solidFill>
                <a:latin typeface="Calibri" pitchFamily="34" charset="0"/>
              </a:rPr>
              <a:t> RC4 </a:t>
            </a:r>
            <a:r>
              <a:rPr lang="en-GB" sz="2800" dirty="0">
                <a:latin typeface="Calibri" pitchFamily="34" charset="0"/>
              </a:rPr>
              <a:t>(</a:t>
            </a:r>
            <a:r>
              <a:rPr lang="vi-VN" sz="2800" dirty="0">
                <a:latin typeface="Calibri" pitchFamily="34" charset="0"/>
              </a:rPr>
              <a:t>există prea multe dependențe între cheia de rețea și rezultatul criptării informațiilor)</a:t>
            </a:r>
            <a:r>
              <a:rPr lang="en-GB" sz="2800" dirty="0">
                <a:latin typeface="Calibri" pitchFamily="34" charset="0"/>
              </a:rPr>
              <a:t>;</a:t>
            </a:r>
            <a:endParaRPr lang="pl-PL" sz="2800" dirty="0">
              <a:latin typeface="Calibri" pitchFamily="34" charset="0"/>
            </a:endParaRPr>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err="1"/>
              <a:t>Principalele</a:t>
            </a:r>
            <a:r>
              <a:rPr lang="en-GB" b="1" dirty="0"/>
              <a:t> </a:t>
            </a:r>
            <a:r>
              <a:rPr lang="en-GB" b="1" dirty="0" err="1"/>
              <a:t>dezavantaje</a:t>
            </a:r>
            <a:r>
              <a:rPr lang="en-GB" b="1" dirty="0"/>
              <a:t> ale </a:t>
            </a:r>
            <a:r>
              <a:rPr lang="en-GB" b="1" dirty="0" err="1"/>
              <a:t>standardului</a:t>
            </a:r>
            <a:r>
              <a:rPr lang="en-GB" b="1" dirty="0"/>
              <a:t> WEP</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91195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675344303"/>
              </p:ext>
            </p:extLst>
          </p:nvPr>
        </p:nvGraphicFramePr>
        <p:xfrm>
          <a:off x="840329" y="2411761"/>
          <a:ext cx="10437521" cy="2886710"/>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err="1">
                          <a:effectLst/>
                        </a:rPr>
                        <a:t>Descrierea</a:t>
                      </a:r>
                      <a:r>
                        <a:rPr lang="en-GB" sz="2800" dirty="0">
                          <a:effectLst/>
                        </a:rPr>
                        <a:t> </a:t>
                      </a:r>
                      <a:r>
                        <a:rPr lang="en-GB" sz="2800" dirty="0" err="1">
                          <a:effectLst/>
                        </a:rPr>
                        <a:t>aplicației</a:t>
                      </a:r>
                      <a:r>
                        <a:rPr lang="en-GB" sz="2800" dirty="0">
                          <a:effectLst/>
                        </a:rPr>
                        <a:t> </a:t>
                      </a:r>
                      <a:r>
                        <a:rPr lang="en-GB" sz="2800" dirty="0" err="1">
                          <a:effectLst/>
                        </a:rPr>
                        <a:t>utilizate</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499211">
                <a:tc>
                  <a:txBody>
                    <a:bodyPr/>
                    <a:lstStyle/>
                    <a:p>
                      <a:pPr algn="just">
                        <a:lnSpc>
                          <a:spcPct val="115000"/>
                        </a:lnSpc>
                        <a:spcBef>
                          <a:spcPts val="600"/>
                        </a:spcBef>
                        <a:spcAft>
                          <a:spcPts val="600"/>
                        </a:spcAft>
                      </a:pPr>
                      <a:r>
                        <a:rPr lang="en-GB" sz="2800" dirty="0" err="1">
                          <a:effectLst/>
                        </a:rPr>
                        <a:t>airmon</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Un instrument care </a:t>
                      </a:r>
                      <a:r>
                        <a:rPr lang="en-GB" sz="2800" dirty="0" err="1">
                          <a:effectLst/>
                        </a:rPr>
                        <a:t>vă</a:t>
                      </a:r>
                      <a:r>
                        <a:rPr lang="en-GB" sz="2800" dirty="0">
                          <a:effectLst/>
                        </a:rPr>
                        <a:t> </a:t>
                      </a:r>
                      <a:r>
                        <a:rPr lang="en-GB" sz="2800" dirty="0" err="1">
                          <a:effectLst/>
                        </a:rPr>
                        <a:t>permite</a:t>
                      </a:r>
                      <a:r>
                        <a:rPr lang="en-GB" sz="2800" dirty="0">
                          <a:effectLst/>
                        </a:rPr>
                        <a:t> </a:t>
                      </a:r>
                      <a:r>
                        <a:rPr lang="en-GB" sz="2800" dirty="0" err="1">
                          <a:effectLst/>
                        </a:rPr>
                        <a:t>să</a:t>
                      </a:r>
                      <a:r>
                        <a:rPr lang="en-GB" sz="2800" dirty="0">
                          <a:effectLst/>
                        </a:rPr>
                        <a:t> </a:t>
                      </a:r>
                      <a:r>
                        <a:rPr lang="en-GB" sz="2800" dirty="0" err="1">
                          <a:effectLst/>
                        </a:rPr>
                        <a:t>porniți</a:t>
                      </a:r>
                      <a:r>
                        <a:rPr lang="en-GB" sz="2800" dirty="0">
                          <a:effectLst/>
                        </a:rPr>
                        <a:t> </a:t>
                      </a:r>
                      <a:r>
                        <a:rPr lang="en-GB" sz="2800" dirty="0" err="1">
                          <a:effectLst/>
                        </a:rPr>
                        <a:t>și</a:t>
                      </a:r>
                      <a:r>
                        <a:rPr lang="en-GB" sz="2800" dirty="0">
                          <a:effectLst/>
                        </a:rPr>
                        <a:t> </a:t>
                      </a:r>
                      <a:r>
                        <a:rPr lang="en-GB" sz="2800" dirty="0" err="1">
                          <a:effectLst/>
                        </a:rPr>
                        <a:t>să</a:t>
                      </a:r>
                      <a:r>
                        <a:rPr lang="en-GB" sz="2800" dirty="0">
                          <a:effectLst/>
                        </a:rPr>
                        <a:t> </a:t>
                      </a:r>
                      <a:r>
                        <a:rPr lang="en-GB" sz="2800" dirty="0" err="1">
                          <a:effectLst/>
                        </a:rPr>
                        <a:t>dezactivați</a:t>
                      </a:r>
                      <a:r>
                        <a:rPr lang="en-GB" sz="2800" dirty="0">
                          <a:effectLst/>
                        </a:rPr>
                        <a:t> </a:t>
                      </a:r>
                      <a:r>
                        <a:rPr lang="en-GB" sz="2800" dirty="0" err="1">
                          <a:effectLst/>
                        </a:rPr>
                        <a:t>modul</a:t>
                      </a:r>
                      <a:r>
                        <a:rPr lang="en-GB" sz="2800" dirty="0">
                          <a:effectLst/>
                        </a:rPr>
                        <a:t> de </a:t>
                      </a:r>
                      <a:r>
                        <a:rPr lang="en-GB" sz="2800" dirty="0" err="1">
                          <a:effectLst/>
                        </a:rPr>
                        <a:t>operare</a:t>
                      </a:r>
                      <a:r>
                        <a:rPr lang="en-GB" sz="2800" dirty="0">
                          <a:effectLst/>
                        </a:rPr>
                        <a:t> RF Monitor pe o </a:t>
                      </a:r>
                      <a:r>
                        <a:rPr lang="en-GB" sz="2800" dirty="0" err="1">
                          <a:effectLst/>
                        </a:rPr>
                        <a:t>interfață</a:t>
                      </a:r>
                      <a:r>
                        <a:rPr lang="en-GB" sz="2800" dirty="0">
                          <a:effectLst/>
                        </a:rPr>
                        <a:t> de </a:t>
                      </a:r>
                      <a:r>
                        <a:rPr lang="en-GB" sz="2800" dirty="0" err="1">
                          <a:effectLst/>
                        </a:rPr>
                        <a:t>rețea</a:t>
                      </a:r>
                      <a:r>
                        <a:rPr lang="en-GB" sz="2800" dirty="0">
                          <a:effectLst/>
                        </a:rPr>
                        <a:t>. Modul de </a:t>
                      </a:r>
                      <a:r>
                        <a:rPr lang="en-GB" sz="2800" dirty="0" err="1">
                          <a:effectLst/>
                        </a:rPr>
                        <a:t>monitorizare</a:t>
                      </a:r>
                      <a:r>
                        <a:rPr lang="en-GB" sz="2800" dirty="0">
                          <a:effectLst/>
                        </a:rPr>
                        <a:t> RF </a:t>
                      </a:r>
                      <a:r>
                        <a:rPr lang="en-GB" sz="2800" dirty="0" err="1">
                          <a:effectLst/>
                        </a:rPr>
                        <a:t>activat</a:t>
                      </a:r>
                      <a:r>
                        <a:rPr lang="en-GB" sz="2800" dirty="0">
                          <a:effectLst/>
                        </a:rPr>
                        <a:t> </a:t>
                      </a:r>
                      <a:r>
                        <a:rPr lang="en-GB" sz="2800" dirty="0" err="1">
                          <a:effectLst/>
                        </a:rPr>
                        <a:t>permite</a:t>
                      </a:r>
                      <a:r>
                        <a:rPr lang="en-GB" sz="2800" dirty="0">
                          <a:effectLst/>
                        </a:rPr>
                        <a:t> </a:t>
                      </a:r>
                      <a:r>
                        <a:rPr lang="en-GB" sz="2800" dirty="0" err="1">
                          <a:effectLst/>
                        </a:rPr>
                        <a:t>interceptarea</a:t>
                      </a:r>
                      <a:r>
                        <a:rPr lang="en-GB" sz="2800" dirty="0">
                          <a:effectLst/>
                        </a:rPr>
                        <a:t> </a:t>
                      </a:r>
                      <a:r>
                        <a:rPr lang="en-GB" sz="2800" dirty="0" err="1">
                          <a:effectLst/>
                        </a:rPr>
                        <a:t>pachetelor</a:t>
                      </a:r>
                      <a:r>
                        <a:rPr lang="en-GB" sz="2800" dirty="0">
                          <a:effectLst/>
                        </a:rPr>
                        <a:t> de </a:t>
                      </a:r>
                      <a:r>
                        <a:rPr lang="en-GB" sz="2800" dirty="0" err="1">
                          <a:effectLst/>
                        </a:rPr>
                        <a:t>rețea</a:t>
                      </a:r>
                      <a:r>
                        <a:rPr lang="en-GB" sz="2800" dirty="0">
                          <a:effectLst/>
                        </a:rPr>
                        <a:t> </a:t>
                      </a:r>
                      <a:r>
                        <a:rPr lang="en-GB" sz="2800" dirty="0" err="1">
                          <a:effectLst/>
                        </a:rPr>
                        <a:t>direcționate</a:t>
                      </a:r>
                      <a:r>
                        <a:rPr lang="en-GB" sz="2800" dirty="0">
                          <a:effectLst/>
                        </a:rPr>
                        <a:t> </a:t>
                      </a:r>
                      <a:r>
                        <a:rPr lang="en-GB" sz="2800" dirty="0" err="1">
                          <a:effectLst/>
                        </a:rPr>
                        <a:t>către</a:t>
                      </a:r>
                      <a:r>
                        <a:rPr lang="en-GB" sz="2800" dirty="0">
                          <a:effectLst/>
                        </a:rPr>
                        <a:t> </a:t>
                      </a:r>
                      <a:r>
                        <a:rPr lang="en-GB" sz="2800" dirty="0" err="1">
                          <a:effectLst/>
                        </a:rPr>
                        <a:t>orice</a:t>
                      </a:r>
                      <a:r>
                        <a:rPr lang="en-GB" sz="2800" dirty="0">
                          <a:effectLst/>
                        </a:rPr>
                        <a:t> </a:t>
                      </a:r>
                      <a:r>
                        <a:rPr lang="en-GB" sz="2800" dirty="0" err="1">
                          <a:effectLst/>
                        </a:rPr>
                        <a:t>adresă</a:t>
                      </a:r>
                      <a:r>
                        <a:rPr lang="en-GB" sz="2800" dirty="0">
                          <a:effectLst/>
                        </a:rPr>
                        <a:t> MAC </a:t>
                      </a:r>
                      <a:r>
                        <a:rPr lang="en-GB" sz="2800" dirty="0" err="1">
                          <a:effectLst/>
                        </a:rPr>
                        <a:t>fizică</a:t>
                      </a:r>
                      <a:r>
                        <a:rPr lang="en-GB" sz="2800" dirty="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1"/>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pt-BR" sz="5400" b="1" dirty="0"/>
              <a:t>KaliLinux – mediu de testare a rezistenței</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4984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566404749"/>
              </p:ext>
            </p:extLst>
          </p:nvPr>
        </p:nvGraphicFramePr>
        <p:xfrm>
          <a:off x="798765" y="2079252"/>
          <a:ext cx="10437521" cy="3868166"/>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err="1">
                          <a:effectLst/>
                        </a:rPr>
                        <a:t>Descrierea</a:t>
                      </a:r>
                      <a:r>
                        <a:rPr lang="en-GB" sz="2800" dirty="0">
                          <a:effectLst/>
                        </a:rPr>
                        <a:t> </a:t>
                      </a:r>
                      <a:r>
                        <a:rPr lang="en-GB" sz="2800" dirty="0" err="1">
                          <a:effectLst/>
                        </a:rPr>
                        <a:t>aplicației</a:t>
                      </a:r>
                      <a:r>
                        <a:rPr lang="en-GB" sz="2800" dirty="0">
                          <a:effectLst/>
                        </a:rPr>
                        <a:t> </a:t>
                      </a:r>
                      <a:r>
                        <a:rPr lang="en-GB" sz="2800" dirty="0" err="1">
                          <a:effectLst/>
                        </a:rPr>
                        <a:t>utilizate</a:t>
                      </a:r>
                      <a:endParaRPr lang="pl-PL" sz="2800" dirty="0">
                        <a:effectLst/>
                        <a:latin typeface="+mn-lt"/>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airodump</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Un instrument care </a:t>
                      </a:r>
                      <a:r>
                        <a:rPr lang="en-GB" sz="2800" dirty="0" err="1">
                          <a:effectLst/>
                        </a:rPr>
                        <a:t>vă</a:t>
                      </a:r>
                      <a:r>
                        <a:rPr lang="en-GB" sz="2800" dirty="0">
                          <a:effectLst/>
                        </a:rPr>
                        <a:t> </a:t>
                      </a:r>
                      <a:r>
                        <a:rPr lang="en-GB" sz="2800" dirty="0" err="1">
                          <a:effectLst/>
                        </a:rPr>
                        <a:t>permite</a:t>
                      </a:r>
                      <a:r>
                        <a:rPr lang="en-GB" sz="2800" dirty="0">
                          <a:effectLst/>
                        </a:rPr>
                        <a:t> </a:t>
                      </a:r>
                      <a:r>
                        <a:rPr lang="en-GB" sz="2800" dirty="0" err="1">
                          <a:effectLst/>
                        </a:rPr>
                        <a:t>să</a:t>
                      </a:r>
                      <a:r>
                        <a:rPr lang="en-GB" sz="2800" dirty="0">
                          <a:effectLst/>
                        </a:rPr>
                        <a:t> </a:t>
                      </a:r>
                      <a:r>
                        <a:rPr lang="en-GB" sz="2800" dirty="0" err="1">
                          <a:effectLst/>
                        </a:rPr>
                        <a:t>capturați</a:t>
                      </a:r>
                      <a:r>
                        <a:rPr lang="en-GB" sz="2800" dirty="0">
                          <a:effectLst/>
                        </a:rPr>
                        <a:t> </a:t>
                      </a:r>
                      <a:r>
                        <a:rPr lang="en-GB" sz="2800" dirty="0" err="1">
                          <a:effectLst/>
                        </a:rPr>
                        <a:t>și</a:t>
                      </a:r>
                      <a:r>
                        <a:rPr lang="en-GB" sz="2800" dirty="0">
                          <a:effectLst/>
                        </a:rPr>
                        <a:t> </a:t>
                      </a:r>
                      <a:r>
                        <a:rPr lang="en-GB" sz="2800" dirty="0" err="1">
                          <a:effectLst/>
                        </a:rPr>
                        <a:t>să</a:t>
                      </a:r>
                      <a:r>
                        <a:rPr lang="en-GB" sz="2800" dirty="0">
                          <a:effectLst/>
                        </a:rPr>
                        <a:t> </a:t>
                      </a:r>
                      <a:r>
                        <a:rPr lang="en-GB" sz="2800" dirty="0" err="1">
                          <a:effectLst/>
                        </a:rPr>
                        <a:t>stocați</a:t>
                      </a:r>
                      <a:r>
                        <a:rPr lang="en-GB" sz="2800" dirty="0">
                          <a:effectLst/>
                        </a:rPr>
                        <a:t> pe </a:t>
                      </a:r>
                      <a:r>
                        <a:rPr lang="en-GB" sz="2800" dirty="0" err="1">
                          <a:effectLst/>
                        </a:rPr>
                        <a:t>dispozitivele</a:t>
                      </a:r>
                      <a:r>
                        <a:rPr lang="en-GB" sz="2800" dirty="0">
                          <a:effectLst/>
                        </a:rPr>
                        <a:t> </a:t>
                      </a:r>
                      <a:r>
                        <a:rPr lang="en-GB" sz="2800" dirty="0" err="1">
                          <a:effectLst/>
                        </a:rPr>
                        <a:t>dvs</a:t>
                      </a:r>
                      <a:r>
                        <a:rPr lang="en-GB" sz="2800" dirty="0">
                          <a:effectLst/>
                        </a:rPr>
                        <a:t>. de </a:t>
                      </a:r>
                      <a:r>
                        <a:rPr lang="en-GB" sz="2800" dirty="0" err="1">
                          <a:effectLst/>
                        </a:rPr>
                        <a:t>stocare</a:t>
                      </a:r>
                      <a:r>
                        <a:rPr lang="en-GB" sz="2800" dirty="0">
                          <a:effectLst/>
                        </a:rPr>
                        <a:t>, </a:t>
                      </a:r>
                      <a:r>
                        <a:rPr lang="en-GB" sz="2800" dirty="0" err="1">
                          <a:effectLst/>
                        </a:rPr>
                        <a:t>printre</a:t>
                      </a:r>
                      <a:r>
                        <a:rPr lang="en-GB" sz="2800" dirty="0">
                          <a:effectLst/>
                        </a:rPr>
                        <a:t> </a:t>
                      </a:r>
                      <a:r>
                        <a:rPr lang="en-GB" sz="2800" dirty="0" err="1">
                          <a:effectLst/>
                        </a:rPr>
                        <a:t>altele</a:t>
                      </a:r>
                      <a:r>
                        <a:rPr lang="en-GB" sz="2800" dirty="0">
                          <a:effectLst/>
                        </a:rPr>
                        <a:t>, </a:t>
                      </a:r>
                      <a:r>
                        <a:rPr lang="en-GB" sz="2800" dirty="0" err="1">
                          <a:effectLst/>
                        </a:rPr>
                        <a:t>pachete</a:t>
                      </a:r>
                      <a:r>
                        <a:rPr lang="en-GB" sz="2800" dirty="0">
                          <a:effectLst/>
                        </a:rPr>
                        <a:t> de </a:t>
                      </a:r>
                      <a:r>
                        <a:rPr lang="en-GB" sz="2800" dirty="0" err="1">
                          <a:effectLst/>
                        </a:rPr>
                        <a:t>rețea</a:t>
                      </a:r>
                      <a:r>
                        <a:rPr lang="en-GB" sz="2800" dirty="0">
                          <a:effectLst/>
                        </a:rPr>
                        <a:t> </a:t>
                      </a:r>
                      <a:r>
                        <a:rPr lang="en-GB" sz="2800" dirty="0" err="1">
                          <a:effectLst/>
                        </a:rPr>
                        <a:t>direcționate</a:t>
                      </a:r>
                      <a:r>
                        <a:rPr lang="en-GB" sz="2800" dirty="0">
                          <a:effectLst/>
                        </a:rPr>
                        <a:t> </a:t>
                      </a:r>
                      <a:r>
                        <a:rPr lang="en-GB" sz="2800" dirty="0" err="1">
                          <a:effectLst/>
                        </a:rPr>
                        <a:t>către</a:t>
                      </a:r>
                      <a:r>
                        <a:rPr lang="en-GB" sz="2800" dirty="0">
                          <a:effectLst/>
                        </a:rPr>
                        <a:t> </a:t>
                      </a:r>
                      <a:r>
                        <a:rPr lang="en-GB" sz="2800" dirty="0" err="1">
                          <a:effectLst/>
                        </a:rPr>
                        <a:t>orice</a:t>
                      </a:r>
                      <a:r>
                        <a:rPr lang="en-GB" sz="2800" dirty="0">
                          <a:effectLst/>
                        </a:rPr>
                        <a:t> </a:t>
                      </a:r>
                      <a:r>
                        <a:rPr lang="en-GB" sz="2800" dirty="0" err="1">
                          <a:effectLst/>
                        </a:rPr>
                        <a:t>adresă</a:t>
                      </a:r>
                      <a:r>
                        <a:rPr lang="en-GB" sz="2800" dirty="0">
                          <a:effectLst/>
                        </a:rPr>
                        <a:t> </a:t>
                      </a:r>
                      <a:r>
                        <a:rPr lang="en-GB" sz="2800" dirty="0" err="1">
                          <a:effectLst/>
                        </a:rPr>
                        <a:t>fizică</a:t>
                      </a:r>
                      <a:r>
                        <a:rPr lang="en-GB" sz="2800" dirty="0">
                          <a:effectLst/>
                        </a:rPr>
                        <a:t> (</a:t>
                      </a:r>
                      <a:r>
                        <a:rPr lang="en-GB" sz="2800" dirty="0" err="1">
                          <a:effectLst/>
                        </a:rPr>
                        <a:t>inclusiv</a:t>
                      </a:r>
                      <a:r>
                        <a:rPr lang="en-GB" sz="2800" dirty="0">
                          <a:effectLst/>
                        </a:rPr>
                        <a:t> o </a:t>
                      </a:r>
                      <a:r>
                        <a:rPr lang="en-GB" sz="2800" dirty="0" err="1">
                          <a:effectLst/>
                        </a:rPr>
                        <a:t>secvență</a:t>
                      </a:r>
                      <a:r>
                        <a:rPr lang="en-GB" sz="2800" dirty="0">
                          <a:effectLst/>
                        </a:rPr>
                        <a:t> de </a:t>
                      </a:r>
                      <a:r>
                        <a:rPr lang="en-GB" sz="2800" dirty="0" err="1">
                          <a:effectLst/>
                        </a:rPr>
                        <a:t>strângere</a:t>
                      </a:r>
                      <a:r>
                        <a:rPr lang="en-GB" sz="2800" dirty="0">
                          <a:effectLst/>
                        </a:rPr>
                        <a:t> de </a:t>
                      </a:r>
                      <a:r>
                        <a:rPr lang="en-GB" sz="2800" dirty="0" err="1">
                          <a:effectLst/>
                        </a:rPr>
                        <a:t>mână</a:t>
                      </a:r>
                      <a:r>
                        <a:rPr lang="en-GB" sz="2800" dirty="0">
                          <a:effectLst/>
                        </a:rPr>
                        <a:t> </a:t>
                      </a:r>
                      <a:r>
                        <a:rPr lang="en-GB" sz="2800" dirty="0" err="1">
                          <a:effectLst/>
                        </a:rPr>
                        <a:t>în</a:t>
                      </a:r>
                      <a:r>
                        <a:rPr lang="en-GB" sz="2800" dirty="0">
                          <a:effectLst/>
                        </a:rPr>
                        <a:t> 4 </a:t>
                      </a:r>
                      <a:r>
                        <a:rPr lang="en-GB" sz="2800" dirty="0" err="1">
                          <a:effectLst/>
                        </a:rPr>
                        <a:t>direcții</a:t>
                      </a:r>
                      <a:r>
                        <a:rPr lang="en-GB" sz="2800" dirty="0">
                          <a:effectLst/>
                        </a:rPr>
                        <a:t>) </a:t>
                      </a:r>
                      <a:r>
                        <a:rPr lang="en-GB" sz="2800" dirty="0" err="1">
                          <a:effectLst/>
                        </a:rPr>
                        <a:t>și</a:t>
                      </a:r>
                      <a:r>
                        <a:rPr lang="en-GB" sz="2800" dirty="0">
                          <a:effectLst/>
                        </a:rPr>
                        <a:t> </a:t>
                      </a:r>
                      <a:r>
                        <a:rPr lang="en-GB" sz="2800" dirty="0" err="1">
                          <a:effectLst/>
                        </a:rPr>
                        <a:t>vectori</a:t>
                      </a:r>
                      <a:r>
                        <a:rPr lang="en-GB" sz="2800" dirty="0">
                          <a:effectLst/>
                        </a:rPr>
                        <a:t> de </a:t>
                      </a:r>
                      <a:r>
                        <a:rPr lang="en-GB" sz="2800" dirty="0" err="1">
                          <a:effectLst/>
                        </a:rPr>
                        <a:t>inițializare</a:t>
                      </a:r>
                      <a:r>
                        <a:rPr lang="en-GB" sz="2800" dirty="0">
                          <a:effectLst/>
                        </a:rPr>
                        <a:t> IV </a:t>
                      </a:r>
                      <a:r>
                        <a:rPr lang="en-GB" sz="2800" dirty="0" err="1">
                          <a:effectLst/>
                        </a:rPr>
                        <a:t>pentru</a:t>
                      </a:r>
                      <a:r>
                        <a:rPr lang="en-GB" sz="2800" dirty="0">
                          <a:effectLst/>
                        </a:rPr>
                        <a:t> </a:t>
                      </a:r>
                      <a:r>
                        <a:rPr lang="en-GB" sz="2800" dirty="0" err="1">
                          <a:effectLst/>
                        </a:rPr>
                        <a:t>algoritmul</a:t>
                      </a:r>
                      <a:r>
                        <a:rPr lang="en-GB" sz="2800" dirty="0">
                          <a:effectLst/>
                        </a:rPr>
                        <a:t> de </a:t>
                      </a:r>
                      <a:r>
                        <a:rPr lang="en-GB" sz="2800" dirty="0" err="1">
                          <a:effectLst/>
                        </a:rPr>
                        <a:t>criptare</a:t>
                      </a:r>
                      <a:r>
                        <a:rPr lang="en-GB" sz="2800" dirty="0">
                          <a:effectLst/>
                        </a:rPr>
                        <a:t> WEP (</a:t>
                      </a:r>
                      <a:r>
                        <a:rPr lang="en-GB" sz="2800" dirty="0" err="1">
                          <a:effectLst/>
                        </a:rPr>
                        <a:t>în</a:t>
                      </a:r>
                      <a:r>
                        <a:rPr lang="en-GB" sz="2800" dirty="0">
                          <a:effectLst/>
                        </a:rPr>
                        <a:t> </a:t>
                      </a:r>
                      <a:r>
                        <a:rPr lang="en-GB" sz="2800" dirty="0" err="1">
                          <a:effectLst/>
                        </a:rPr>
                        <a:t>direcția</a:t>
                      </a:r>
                      <a:r>
                        <a:rPr lang="en-GB" sz="2800" dirty="0">
                          <a:effectLst/>
                        </a:rPr>
                        <a:t> </a:t>
                      </a:r>
                      <a:r>
                        <a:rPr lang="en-GB" sz="2800" dirty="0" err="1">
                          <a:effectLst/>
                        </a:rPr>
                        <a:t>achiziției</a:t>
                      </a:r>
                      <a:r>
                        <a:rPr lang="en-GB" sz="2800" dirty="0">
                          <a:effectLst/>
                        </a:rPr>
                        <a:t> </a:t>
                      </a:r>
                      <a:r>
                        <a:rPr lang="en-GB" sz="2800" dirty="0" err="1">
                          <a:effectLst/>
                        </a:rPr>
                        <a:t>unui</a:t>
                      </a:r>
                      <a:r>
                        <a:rPr lang="en-GB" sz="2800" dirty="0">
                          <a:effectLst/>
                        </a:rPr>
                        <a:t> </a:t>
                      </a:r>
                      <a:r>
                        <a:rPr lang="en-GB" sz="2800" dirty="0" err="1">
                          <a:effectLst/>
                        </a:rPr>
                        <a:t>valoarea</a:t>
                      </a:r>
                      <a:r>
                        <a:rPr lang="en-GB" sz="2800" dirty="0">
                          <a:effectLst/>
                        </a:rPr>
                        <a:t> </a:t>
                      </a:r>
                      <a:r>
                        <a:rPr lang="en-GB" sz="2800" dirty="0" err="1">
                          <a:effectLst/>
                        </a:rPr>
                        <a:t>cheii</a:t>
                      </a:r>
                      <a:r>
                        <a:rPr lang="en-GB" sz="2800" dirty="0">
                          <a:effectLst/>
                        </a:rPr>
                        <a:t> de </a:t>
                      </a:r>
                      <a:r>
                        <a:rPr lang="en-GB" sz="2800" dirty="0" err="1">
                          <a:effectLst/>
                        </a:rPr>
                        <a:t>rețea</a:t>
                      </a:r>
                      <a:r>
                        <a:rPr lang="en-GB" sz="2800" dirty="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pt-BR" sz="5400" b="1" dirty="0"/>
              <a:t>KaliLinux – mediu de testare a rezistenței</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43510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467711758"/>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err="1">
                          <a:effectLst/>
                        </a:rPr>
                        <a:t>Descrierea</a:t>
                      </a:r>
                      <a:r>
                        <a:rPr lang="en-GB" sz="2800" dirty="0">
                          <a:effectLst/>
                        </a:rPr>
                        <a:t> </a:t>
                      </a:r>
                      <a:r>
                        <a:rPr lang="en-GB" sz="2800" dirty="0" err="1">
                          <a:effectLst/>
                        </a:rPr>
                        <a:t>aplicației</a:t>
                      </a:r>
                      <a:r>
                        <a:rPr lang="en-GB" sz="2800" dirty="0">
                          <a:effectLst/>
                        </a:rPr>
                        <a:t> </a:t>
                      </a:r>
                      <a:r>
                        <a:rPr lang="en-GB" sz="2800" dirty="0" err="1">
                          <a:effectLst/>
                        </a:rPr>
                        <a:t>utilizate</a:t>
                      </a:r>
                      <a:endParaRPr lang="pl-PL" sz="2800" dirty="0">
                        <a:effectLst/>
                        <a:latin typeface="+mn-lt"/>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aireplay</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Un instrument care </a:t>
                      </a:r>
                      <a:r>
                        <a:rPr lang="en-GB" sz="2800" dirty="0" err="1">
                          <a:effectLst/>
                        </a:rPr>
                        <a:t>permite</a:t>
                      </a:r>
                      <a:r>
                        <a:rPr lang="en-GB" sz="2800" dirty="0">
                          <a:effectLst/>
                        </a:rPr>
                        <a:t> </a:t>
                      </a:r>
                      <a:r>
                        <a:rPr lang="en-GB" sz="2800" dirty="0" err="1">
                          <a:effectLst/>
                        </a:rPr>
                        <a:t>injectarea</a:t>
                      </a:r>
                      <a:r>
                        <a:rPr lang="en-GB" sz="2800" dirty="0">
                          <a:effectLst/>
                        </a:rPr>
                        <a:t> </a:t>
                      </a:r>
                      <a:r>
                        <a:rPr lang="en-GB" sz="2800" dirty="0" err="1">
                          <a:effectLst/>
                        </a:rPr>
                        <a:t>pachetelor</a:t>
                      </a:r>
                      <a:r>
                        <a:rPr lang="en-GB" sz="2800" dirty="0">
                          <a:effectLst/>
                        </a:rPr>
                        <a:t> </a:t>
                      </a:r>
                      <a:r>
                        <a:rPr lang="en-GB" sz="2800" dirty="0" err="1">
                          <a:effectLst/>
                        </a:rPr>
                        <a:t>în</a:t>
                      </a:r>
                      <a:r>
                        <a:rPr lang="en-GB" sz="2800" dirty="0">
                          <a:effectLst/>
                        </a:rPr>
                        <a:t> </a:t>
                      </a:r>
                      <a:r>
                        <a:rPr lang="en-GB" sz="2800" dirty="0" err="1">
                          <a:effectLst/>
                        </a:rPr>
                        <a:t>rețea</a:t>
                      </a:r>
                      <a:r>
                        <a:rPr lang="en-GB" sz="2800" dirty="0">
                          <a:effectLst/>
                        </a:rPr>
                        <a:t>, </a:t>
                      </a:r>
                      <a:r>
                        <a:rPr lang="en-GB" sz="2800" dirty="0" err="1">
                          <a:effectLst/>
                        </a:rPr>
                        <a:t>generând</a:t>
                      </a:r>
                      <a:r>
                        <a:rPr lang="en-GB" sz="2800" dirty="0">
                          <a:effectLst/>
                        </a:rPr>
                        <a:t> </a:t>
                      </a:r>
                      <a:r>
                        <a:rPr lang="en-GB" sz="2800" dirty="0" err="1">
                          <a:effectLst/>
                        </a:rPr>
                        <a:t>trafic</a:t>
                      </a:r>
                      <a:r>
                        <a:rPr lang="en-GB" sz="2800" dirty="0">
                          <a:effectLst/>
                        </a:rPr>
                        <a:t> de </a:t>
                      </a:r>
                      <a:r>
                        <a:rPr lang="en-GB" sz="2800" dirty="0" err="1">
                          <a:effectLst/>
                        </a:rPr>
                        <a:t>rețea</a:t>
                      </a:r>
                      <a:r>
                        <a:rPr lang="en-GB" sz="2800" dirty="0">
                          <a:effectLst/>
                        </a:rPr>
                        <a:t> </a:t>
                      </a:r>
                      <a:r>
                        <a:rPr lang="en-GB" sz="2800" dirty="0" err="1">
                          <a:effectLst/>
                        </a:rPr>
                        <a:t>necesar</a:t>
                      </a:r>
                      <a:r>
                        <a:rPr lang="en-GB" sz="2800" dirty="0">
                          <a:effectLst/>
                        </a:rPr>
                        <a:t> </a:t>
                      </a:r>
                      <a:r>
                        <a:rPr lang="en-GB" sz="2800" dirty="0" err="1">
                          <a:effectLst/>
                        </a:rPr>
                        <a:t>obținerii</a:t>
                      </a:r>
                      <a:r>
                        <a:rPr lang="en-GB" sz="2800" dirty="0">
                          <a:effectLst/>
                        </a:rPr>
                        <a:t> </a:t>
                      </a:r>
                      <a:r>
                        <a:rPr lang="en-GB" sz="2800" dirty="0" err="1">
                          <a:effectLst/>
                        </a:rPr>
                        <a:t>valorilor</a:t>
                      </a:r>
                      <a:r>
                        <a:rPr lang="en-GB" sz="2800" dirty="0">
                          <a:effectLst/>
                        </a:rPr>
                        <a:t> </a:t>
                      </a:r>
                      <a:r>
                        <a:rPr lang="en-GB" sz="2800" dirty="0" err="1">
                          <a:effectLst/>
                        </a:rPr>
                        <a:t>cheie</a:t>
                      </a:r>
                      <a:r>
                        <a:rPr lang="en-GB" sz="2800" dirty="0">
                          <a:effectLst/>
                        </a:rPr>
                        <a:t> </a:t>
                      </a:r>
                      <a:r>
                        <a:rPr lang="en-GB" sz="2800" dirty="0" err="1">
                          <a:effectLst/>
                        </a:rPr>
                        <a:t>bazate</a:t>
                      </a:r>
                      <a:r>
                        <a:rPr lang="en-GB" sz="2800" dirty="0">
                          <a:effectLst/>
                        </a:rPr>
                        <a:t> pe </a:t>
                      </a:r>
                      <a:r>
                        <a:rPr lang="en-GB" sz="2800" dirty="0" err="1">
                          <a:effectLst/>
                        </a:rPr>
                        <a:t>algoritmul</a:t>
                      </a:r>
                      <a:r>
                        <a:rPr lang="en-GB" sz="2800" dirty="0">
                          <a:effectLst/>
                        </a:rPr>
                        <a:t> WEP </a:t>
                      </a:r>
                      <a:r>
                        <a:rPr lang="en-GB" sz="2800" dirty="0" err="1">
                          <a:effectLst/>
                        </a:rPr>
                        <a:t>și</a:t>
                      </a:r>
                      <a:r>
                        <a:rPr lang="en-GB" sz="2800" dirty="0">
                          <a:effectLst/>
                        </a:rPr>
                        <a:t> WPA-PSK. </a:t>
                      </a:r>
                      <a:r>
                        <a:rPr lang="en-GB" sz="2800" dirty="0" err="1">
                          <a:effectLst/>
                        </a:rPr>
                        <a:t>Aplicația</a:t>
                      </a:r>
                      <a:r>
                        <a:rPr lang="en-GB" sz="2800" dirty="0">
                          <a:effectLst/>
                        </a:rPr>
                        <a:t> </a:t>
                      </a:r>
                      <a:r>
                        <a:rPr lang="en-GB" sz="2800" dirty="0" err="1">
                          <a:effectLst/>
                        </a:rPr>
                        <a:t>este</a:t>
                      </a:r>
                      <a:r>
                        <a:rPr lang="en-GB" sz="2800" dirty="0">
                          <a:effectLst/>
                        </a:rPr>
                        <a:t>, de </a:t>
                      </a:r>
                      <a:r>
                        <a:rPr lang="en-GB" sz="2800" dirty="0" err="1">
                          <a:effectLst/>
                        </a:rPr>
                        <a:t>asemenea</a:t>
                      </a:r>
                      <a:r>
                        <a:rPr lang="en-GB" sz="2800" dirty="0">
                          <a:effectLst/>
                        </a:rPr>
                        <a:t>, </a:t>
                      </a:r>
                      <a:r>
                        <a:rPr lang="en-GB" sz="2800" dirty="0" err="1">
                          <a:effectLst/>
                        </a:rPr>
                        <a:t>utilizată</a:t>
                      </a:r>
                      <a:r>
                        <a:rPr lang="en-GB" sz="2800" dirty="0">
                          <a:effectLst/>
                        </a:rPr>
                        <a:t> </a:t>
                      </a:r>
                      <a:r>
                        <a:rPr lang="en-GB" sz="2800" dirty="0" err="1">
                          <a:effectLst/>
                        </a:rPr>
                        <a:t>pentru</a:t>
                      </a:r>
                      <a:r>
                        <a:rPr lang="en-GB" sz="2800" dirty="0">
                          <a:effectLst/>
                        </a:rPr>
                        <a:t> a </a:t>
                      </a:r>
                      <a:r>
                        <a:rPr lang="en-GB" sz="2800" dirty="0" err="1">
                          <a:effectLst/>
                        </a:rPr>
                        <a:t>intercepta</a:t>
                      </a:r>
                      <a:r>
                        <a:rPr lang="en-GB" sz="2800" dirty="0">
                          <a:effectLst/>
                        </a:rPr>
                        <a:t> </a:t>
                      </a:r>
                      <a:r>
                        <a:rPr lang="en-GB" sz="2800" dirty="0" err="1">
                          <a:effectLst/>
                        </a:rPr>
                        <a:t>secvențe</a:t>
                      </a:r>
                      <a:r>
                        <a:rPr lang="en-GB" sz="2800" dirty="0">
                          <a:effectLst/>
                        </a:rPr>
                        <a:t> de </a:t>
                      </a:r>
                      <a:r>
                        <a:rPr lang="en-GB" sz="2800" dirty="0" err="1">
                          <a:effectLst/>
                        </a:rPr>
                        <a:t>strângere</a:t>
                      </a:r>
                      <a:r>
                        <a:rPr lang="en-GB" sz="2800" dirty="0">
                          <a:effectLst/>
                        </a:rPr>
                        <a:t> de </a:t>
                      </a:r>
                      <a:r>
                        <a:rPr lang="en-GB" sz="2800" dirty="0" err="1">
                          <a:effectLst/>
                        </a:rPr>
                        <a:t>mână</a:t>
                      </a:r>
                      <a:r>
                        <a:rPr lang="en-GB" sz="2800" dirty="0">
                          <a:effectLst/>
                        </a:rPr>
                        <a:t> </a:t>
                      </a:r>
                      <a:r>
                        <a:rPr lang="en-GB" sz="2800" dirty="0" err="1">
                          <a:effectLst/>
                        </a:rPr>
                        <a:t>în</a:t>
                      </a:r>
                      <a:r>
                        <a:rPr lang="en-GB" sz="2800" dirty="0">
                          <a:effectLst/>
                        </a:rPr>
                        <a:t> 4 </a:t>
                      </a:r>
                      <a:r>
                        <a:rPr lang="en-GB" sz="2800" dirty="0" err="1">
                          <a:effectLst/>
                        </a:rPr>
                        <a:t>direcții</a:t>
                      </a:r>
                      <a:r>
                        <a:rPr lang="en-GB" sz="2800" dirty="0">
                          <a:effectLst/>
                        </a:rPr>
                        <a:t> </a:t>
                      </a:r>
                      <a:r>
                        <a:rPr lang="en-GB" sz="2800" dirty="0" err="1">
                          <a:effectLst/>
                        </a:rPr>
                        <a:t>și</a:t>
                      </a:r>
                      <a:r>
                        <a:rPr lang="en-GB" sz="2800" dirty="0">
                          <a:effectLst/>
                        </a:rPr>
                        <a:t> </a:t>
                      </a:r>
                      <a:r>
                        <a:rPr lang="en-GB" sz="2800" dirty="0" err="1">
                          <a:effectLst/>
                        </a:rPr>
                        <a:t>pentru</a:t>
                      </a:r>
                      <a:r>
                        <a:rPr lang="en-GB" sz="2800" dirty="0">
                          <a:effectLst/>
                        </a:rPr>
                        <a:t> a </a:t>
                      </a:r>
                      <a:r>
                        <a:rPr lang="en-GB" sz="2800" dirty="0" err="1">
                          <a:effectLst/>
                        </a:rPr>
                        <a:t>autentifica</a:t>
                      </a:r>
                      <a:r>
                        <a:rPr lang="en-GB" sz="2800" dirty="0">
                          <a:effectLst/>
                        </a:rPr>
                        <a:t> </a:t>
                      </a:r>
                      <a:r>
                        <a:rPr lang="en-GB" sz="2800" dirty="0" err="1">
                          <a:effectLst/>
                        </a:rPr>
                        <a:t>fals</a:t>
                      </a:r>
                      <a:r>
                        <a:rPr lang="en-GB" sz="2800" dirty="0">
                          <a:effectLst/>
                        </a:rPr>
                        <a:t> </a:t>
                      </a:r>
                      <a:r>
                        <a:rPr lang="en-GB" sz="2800" dirty="0" err="1">
                          <a:effectLst/>
                        </a:rPr>
                        <a:t>clienții</a:t>
                      </a:r>
                      <a:r>
                        <a:rPr lang="en-GB" sz="2800" dirty="0">
                          <a:effectLst/>
                        </a:rPr>
                        <a:t> de </a:t>
                      </a:r>
                      <a:r>
                        <a:rPr lang="en-GB" sz="2800" dirty="0" err="1">
                          <a:effectLst/>
                        </a:rPr>
                        <a:t>rețea</a:t>
                      </a:r>
                      <a:r>
                        <a:rPr lang="en-GB" sz="2800" dirty="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pt-BR" sz="5400" b="1" dirty="0"/>
              <a:t>KaliLinux – mediu de testare a rezistenței</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03672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072721078"/>
              </p:ext>
            </p:extLst>
          </p:nvPr>
        </p:nvGraphicFramePr>
        <p:xfrm>
          <a:off x="798765" y="2079252"/>
          <a:ext cx="10437521" cy="2886710"/>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err="1">
                          <a:effectLst/>
                        </a:rPr>
                        <a:t>Descrierea</a:t>
                      </a:r>
                      <a:r>
                        <a:rPr lang="en-GB" sz="2800" dirty="0">
                          <a:effectLst/>
                        </a:rPr>
                        <a:t> </a:t>
                      </a:r>
                      <a:r>
                        <a:rPr lang="en-GB" sz="2800" dirty="0" err="1">
                          <a:effectLst/>
                        </a:rPr>
                        <a:t>aplicației</a:t>
                      </a:r>
                      <a:r>
                        <a:rPr lang="en-GB" sz="2800" dirty="0">
                          <a:effectLst/>
                        </a:rPr>
                        <a:t> </a:t>
                      </a:r>
                      <a:r>
                        <a:rPr lang="en-GB" sz="2800" dirty="0" err="1">
                          <a:effectLst/>
                        </a:rPr>
                        <a:t>utilizate</a:t>
                      </a:r>
                      <a:endParaRPr lang="pl-PL" sz="2800" dirty="0">
                        <a:effectLst/>
                        <a:latin typeface="+mn-lt"/>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Un instrument </a:t>
                      </a:r>
                      <a:r>
                        <a:rPr lang="en-GB" sz="2800" dirty="0" err="1">
                          <a:effectLst/>
                        </a:rPr>
                        <a:t>pentru</a:t>
                      </a:r>
                      <a:r>
                        <a:rPr lang="en-GB" sz="2800" dirty="0">
                          <a:effectLst/>
                        </a:rPr>
                        <a:t> </a:t>
                      </a:r>
                      <a:r>
                        <a:rPr lang="en-GB" sz="2800" dirty="0" err="1">
                          <a:effectLst/>
                        </a:rPr>
                        <a:t>extragerea</a:t>
                      </a:r>
                      <a:r>
                        <a:rPr lang="en-GB" sz="2800" dirty="0">
                          <a:effectLst/>
                        </a:rPr>
                        <a:t> </a:t>
                      </a:r>
                      <a:r>
                        <a:rPr lang="en-GB" sz="2800" dirty="0" err="1">
                          <a:effectLst/>
                        </a:rPr>
                        <a:t>valorilor</a:t>
                      </a:r>
                      <a:r>
                        <a:rPr lang="en-GB" sz="2800" dirty="0">
                          <a:effectLst/>
                        </a:rPr>
                        <a:t> </a:t>
                      </a:r>
                      <a:r>
                        <a:rPr lang="en-GB" sz="2800" dirty="0" err="1">
                          <a:effectLst/>
                        </a:rPr>
                        <a:t>cheilor</a:t>
                      </a:r>
                      <a:r>
                        <a:rPr lang="en-GB" sz="2800" dirty="0">
                          <a:effectLst/>
                        </a:rPr>
                        <a:t> de </a:t>
                      </a:r>
                      <a:r>
                        <a:rPr lang="en-GB" sz="2800" dirty="0" err="1">
                          <a:effectLst/>
                        </a:rPr>
                        <a:t>rețea</a:t>
                      </a:r>
                      <a:r>
                        <a:rPr lang="en-GB" sz="2800" dirty="0">
                          <a:effectLst/>
                        </a:rPr>
                        <a:t> WEP, WPA </a:t>
                      </a:r>
                      <a:r>
                        <a:rPr lang="en-GB" sz="2800" dirty="0" err="1">
                          <a:effectLst/>
                        </a:rPr>
                        <a:t>și</a:t>
                      </a:r>
                      <a:r>
                        <a:rPr lang="en-GB" sz="2800" dirty="0">
                          <a:effectLst/>
                        </a:rPr>
                        <a:t> WPA2. </a:t>
                      </a:r>
                      <a:r>
                        <a:rPr lang="en-GB" sz="2800" dirty="0" err="1">
                          <a:effectLst/>
                        </a:rPr>
                        <a:t>Aplicația</a:t>
                      </a:r>
                      <a:r>
                        <a:rPr lang="en-GB" sz="2800" dirty="0">
                          <a:effectLst/>
                        </a:rPr>
                        <a:t> </a:t>
                      </a:r>
                      <a:r>
                        <a:rPr lang="en-GB" sz="2800" dirty="0" err="1">
                          <a:effectLst/>
                        </a:rPr>
                        <a:t>implementează</a:t>
                      </a:r>
                      <a:r>
                        <a:rPr lang="en-GB" sz="2800" dirty="0">
                          <a:effectLst/>
                        </a:rPr>
                        <a:t> </a:t>
                      </a:r>
                      <a:r>
                        <a:rPr lang="en-GB" sz="2800" dirty="0" err="1">
                          <a:effectLst/>
                        </a:rPr>
                        <a:t>majoritatea</a:t>
                      </a:r>
                      <a:r>
                        <a:rPr lang="en-GB" sz="2800" dirty="0">
                          <a:effectLst/>
                        </a:rPr>
                        <a:t> </a:t>
                      </a:r>
                      <a:r>
                        <a:rPr lang="en-GB" sz="2800" dirty="0" err="1">
                          <a:effectLst/>
                        </a:rPr>
                        <a:t>metodelor</a:t>
                      </a:r>
                      <a:r>
                        <a:rPr lang="en-GB" sz="2800" dirty="0">
                          <a:effectLst/>
                        </a:rPr>
                        <a:t> de </a:t>
                      </a:r>
                      <a:r>
                        <a:rPr lang="en-GB" sz="2800" dirty="0" err="1">
                          <a:effectLst/>
                        </a:rPr>
                        <a:t>generare</a:t>
                      </a:r>
                      <a:r>
                        <a:rPr lang="en-GB" sz="2800" dirty="0">
                          <a:effectLst/>
                        </a:rPr>
                        <a:t> a </a:t>
                      </a:r>
                      <a:r>
                        <a:rPr lang="en-GB" sz="2800" dirty="0" err="1">
                          <a:effectLst/>
                        </a:rPr>
                        <a:t>cheilor</a:t>
                      </a:r>
                      <a:r>
                        <a:rPr lang="en-GB" sz="2800" dirty="0">
                          <a:effectLst/>
                        </a:rPr>
                        <a:t> </a:t>
                      </a:r>
                      <a:r>
                        <a:rPr lang="en-GB" sz="2800" dirty="0" err="1">
                          <a:effectLst/>
                        </a:rPr>
                        <a:t>bazate</a:t>
                      </a:r>
                      <a:r>
                        <a:rPr lang="en-GB" sz="2800" dirty="0">
                          <a:effectLst/>
                        </a:rPr>
                        <a:t> pe WEP, </a:t>
                      </a:r>
                      <a:r>
                        <a:rPr lang="en-GB" sz="2800" dirty="0" err="1">
                          <a:effectLst/>
                        </a:rPr>
                        <a:t>permite</a:t>
                      </a:r>
                      <a:r>
                        <a:rPr lang="en-GB" sz="2800" dirty="0">
                          <a:effectLst/>
                        </a:rPr>
                        <a:t> </a:t>
                      </a:r>
                      <a:r>
                        <a:rPr lang="en-GB" sz="2800" dirty="0" err="1">
                          <a:effectLst/>
                        </a:rPr>
                        <a:t>să</a:t>
                      </a:r>
                      <a:r>
                        <a:rPr lang="en-GB" sz="2800" dirty="0">
                          <a:effectLst/>
                        </a:rPr>
                        <a:t> </a:t>
                      </a:r>
                      <a:r>
                        <a:rPr lang="en-GB" sz="2800" dirty="0" err="1">
                          <a:effectLst/>
                        </a:rPr>
                        <a:t>efectueze</a:t>
                      </a:r>
                      <a:r>
                        <a:rPr lang="en-GB" sz="2800" dirty="0">
                          <a:effectLst/>
                        </a:rPr>
                        <a:t> </a:t>
                      </a:r>
                      <a:r>
                        <a:rPr lang="en-GB" sz="2800" dirty="0" err="1">
                          <a:effectLst/>
                        </a:rPr>
                        <a:t>atacuri</a:t>
                      </a:r>
                      <a:r>
                        <a:rPr lang="en-GB" sz="2800" dirty="0">
                          <a:effectLst/>
                        </a:rPr>
                        <a:t> de </a:t>
                      </a:r>
                      <a:r>
                        <a:rPr lang="en-GB" sz="2800" dirty="0" err="1">
                          <a:effectLst/>
                        </a:rPr>
                        <a:t>dicționar</a:t>
                      </a:r>
                      <a:r>
                        <a:rPr lang="en-GB" sz="2800" dirty="0">
                          <a:effectLst/>
                        </a:rPr>
                        <a:t> </a:t>
                      </a:r>
                      <a:r>
                        <a:rPr lang="en-GB" sz="2800" dirty="0" err="1">
                          <a:effectLst/>
                        </a:rPr>
                        <a:t>și</a:t>
                      </a:r>
                      <a:r>
                        <a:rPr lang="en-GB" sz="2800" dirty="0">
                          <a:effectLst/>
                        </a:rPr>
                        <a:t> </a:t>
                      </a:r>
                      <a:r>
                        <a:rPr lang="en-GB" sz="2800" dirty="0" err="1">
                          <a:effectLst/>
                        </a:rPr>
                        <a:t>forță</a:t>
                      </a:r>
                      <a:r>
                        <a:rPr lang="en-GB" sz="2800" dirty="0">
                          <a:effectLst/>
                        </a:rPr>
                        <a:t> </a:t>
                      </a:r>
                      <a:r>
                        <a:rPr lang="en-GB" sz="2800" dirty="0" err="1">
                          <a:effectLst/>
                        </a:rPr>
                        <a:t>brută</a:t>
                      </a:r>
                      <a:r>
                        <a:rPr lang="en-GB" sz="2800" dirty="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pt-BR" sz="5400" b="1" dirty="0"/>
              <a:t>KaliLinux – mediu de testare a rezistenței</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85505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4129518852"/>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err="1">
                          <a:effectLst/>
                        </a:rPr>
                        <a:t>Descrierea</a:t>
                      </a:r>
                      <a:r>
                        <a:rPr lang="en-GB" sz="2800" dirty="0">
                          <a:effectLst/>
                        </a:rPr>
                        <a:t> </a:t>
                      </a:r>
                      <a:r>
                        <a:rPr lang="en-GB" sz="2800" dirty="0" err="1">
                          <a:effectLst/>
                        </a:rPr>
                        <a:t>aplicației</a:t>
                      </a:r>
                      <a:r>
                        <a:rPr lang="en-GB" sz="2800" dirty="0">
                          <a:effectLst/>
                        </a:rPr>
                        <a:t> </a:t>
                      </a:r>
                      <a:r>
                        <a:rPr lang="en-GB" sz="2800" dirty="0" err="1">
                          <a:effectLst/>
                        </a:rPr>
                        <a:t>utilizate</a:t>
                      </a:r>
                      <a:endParaRPr lang="pl-PL" sz="2800" dirty="0">
                        <a:effectLst/>
                        <a:latin typeface="+mn-lt"/>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a:t>
                      </a:r>
                      <a:r>
                        <a:rPr lang="en-GB" sz="2800" dirty="0">
                          <a:effectLst/>
                        </a:rPr>
                        <a:t>-ng 1.2 RC1 (Windows)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Un instrument </a:t>
                      </a:r>
                      <a:r>
                        <a:rPr lang="en-GB" sz="2800" dirty="0" err="1">
                          <a:effectLst/>
                        </a:rPr>
                        <a:t>pentru</a:t>
                      </a:r>
                      <a:r>
                        <a:rPr lang="en-GB" sz="2800" dirty="0">
                          <a:effectLst/>
                        </a:rPr>
                        <a:t> </a:t>
                      </a:r>
                      <a:r>
                        <a:rPr lang="en-GB" sz="2800" dirty="0" err="1">
                          <a:effectLst/>
                        </a:rPr>
                        <a:t>extragerea</a:t>
                      </a:r>
                      <a:r>
                        <a:rPr lang="en-GB" sz="2800" dirty="0">
                          <a:effectLst/>
                        </a:rPr>
                        <a:t> </a:t>
                      </a:r>
                      <a:r>
                        <a:rPr lang="en-GB" sz="2800" dirty="0" err="1">
                          <a:effectLst/>
                        </a:rPr>
                        <a:t>valorilor</a:t>
                      </a:r>
                      <a:r>
                        <a:rPr lang="en-GB" sz="2800" dirty="0">
                          <a:effectLst/>
                        </a:rPr>
                        <a:t> </a:t>
                      </a:r>
                      <a:r>
                        <a:rPr lang="en-GB" sz="2800" dirty="0" err="1">
                          <a:effectLst/>
                        </a:rPr>
                        <a:t>cheilor</a:t>
                      </a:r>
                      <a:r>
                        <a:rPr lang="en-GB" sz="2800" dirty="0">
                          <a:effectLst/>
                        </a:rPr>
                        <a:t> de </a:t>
                      </a:r>
                      <a:r>
                        <a:rPr lang="en-GB" sz="2800" dirty="0" err="1">
                          <a:effectLst/>
                        </a:rPr>
                        <a:t>rețea</a:t>
                      </a:r>
                      <a:r>
                        <a:rPr lang="en-GB" sz="2800" dirty="0">
                          <a:effectLst/>
                        </a:rPr>
                        <a:t> WEP, WPA </a:t>
                      </a:r>
                      <a:r>
                        <a:rPr lang="en-GB" sz="2800" dirty="0" err="1">
                          <a:effectLst/>
                        </a:rPr>
                        <a:t>și</a:t>
                      </a:r>
                      <a:r>
                        <a:rPr lang="en-GB" sz="2800" dirty="0">
                          <a:effectLst/>
                        </a:rPr>
                        <a:t> WPA2 </a:t>
                      </a:r>
                      <a:r>
                        <a:rPr lang="en-GB" sz="2800" dirty="0" err="1">
                          <a:effectLst/>
                        </a:rPr>
                        <a:t>în</a:t>
                      </a:r>
                      <a:r>
                        <a:rPr lang="en-GB" sz="2800" dirty="0">
                          <a:effectLst/>
                        </a:rPr>
                        <a:t> </a:t>
                      </a:r>
                      <a:r>
                        <a:rPr lang="en-GB" sz="2800" dirty="0" err="1">
                          <a:effectLst/>
                        </a:rPr>
                        <a:t>mediul</a:t>
                      </a:r>
                      <a:r>
                        <a:rPr lang="en-GB" sz="2800" dirty="0">
                          <a:effectLst/>
                        </a:rPr>
                        <a:t> Windows. </a:t>
                      </a:r>
                      <a:r>
                        <a:rPr lang="en-GB" sz="2800" dirty="0" err="1">
                          <a:effectLst/>
                        </a:rPr>
                        <a:t>Aplicația</a:t>
                      </a:r>
                      <a:r>
                        <a:rPr lang="en-GB" sz="2800" dirty="0">
                          <a:effectLst/>
                        </a:rPr>
                        <a:t> are o </a:t>
                      </a:r>
                      <a:r>
                        <a:rPr lang="en-GB" sz="2800" dirty="0" err="1">
                          <a:effectLst/>
                        </a:rPr>
                        <a:t>interfață</a:t>
                      </a:r>
                      <a:r>
                        <a:rPr lang="en-GB" sz="2800" dirty="0">
                          <a:effectLst/>
                        </a:rPr>
                        <a:t> </a:t>
                      </a:r>
                      <a:r>
                        <a:rPr lang="en-GB" sz="2800" dirty="0" err="1">
                          <a:effectLst/>
                        </a:rPr>
                        <a:t>grafică</a:t>
                      </a:r>
                      <a:r>
                        <a:rPr lang="en-GB" sz="2800" dirty="0">
                          <a:effectLst/>
                        </a:rPr>
                        <a:t> cu </a:t>
                      </a:r>
                      <a:r>
                        <a:rPr lang="en-GB" sz="2800" dirty="0" err="1">
                          <a:effectLst/>
                        </a:rPr>
                        <a:t>utilizatorul</a:t>
                      </a:r>
                      <a:r>
                        <a:rPr lang="en-GB" sz="2800" dirty="0">
                          <a:effectLst/>
                        </a:rPr>
                        <a:t>, </a:t>
                      </a:r>
                      <a:r>
                        <a:rPr lang="en-GB" sz="2800" dirty="0" err="1">
                          <a:effectLst/>
                        </a:rPr>
                        <a:t>implementează</a:t>
                      </a:r>
                      <a:r>
                        <a:rPr lang="en-GB" sz="2800" dirty="0">
                          <a:effectLst/>
                        </a:rPr>
                        <a:t> </a:t>
                      </a:r>
                      <a:r>
                        <a:rPr lang="en-GB" sz="2800" dirty="0" err="1">
                          <a:effectLst/>
                        </a:rPr>
                        <a:t>majoritatea</a:t>
                      </a:r>
                      <a:r>
                        <a:rPr lang="en-GB" sz="2800" dirty="0">
                          <a:effectLst/>
                        </a:rPr>
                        <a:t> </a:t>
                      </a:r>
                      <a:r>
                        <a:rPr lang="en-GB" sz="2800" dirty="0" err="1">
                          <a:effectLst/>
                        </a:rPr>
                        <a:t>metodelor</a:t>
                      </a:r>
                      <a:r>
                        <a:rPr lang="en-GB" sz="2800" dirty="0">
                          <a:effectLst/>
                        </a:rPr>
                        <a:t> de </a:t>
                      </a:r>
                      <a:r>
                        <a:rPr lang="en-GB" sz="2800" dirty="0" err="1">
                          <a:effectLst/>
                        </a:rPr>
                        <a:t>generare</a:t>
                      </a:r>
                      <a:r>
                        <a:rPr lang="en-GB" sz="2800" dirty="0">
                          <a:effectLst/>
                        </a:rPr>
                        <a:t> a </a:t>
                      </a:r>
                      <a:r>
                        <a:rPr lang="en-GB" sz="2800" dirty="0" err="1">
                          <a:effectLst/>
                        </a:rPr>
                        <a:t>cheilor</a:t>
                      </a:r>
                      <a:r>
                        <a:rPr lang="en-GB" sz="2800" dirty="0">
                          <a:effectLst/>
                        </a:rPr>
                        <a:t> </a:t>
                      </a:r>
                      <a:r>
                        <a:rPr lang="en-GB" sz="2800" dirty="0" err="1">
                          <a:effectLst/>
                        </a:rPr>
                        <a:t>bazate</a:t>
                      </a:r>
                      <a:r>
                        <a:rPr lang="en-GB" sz="2800" dirty="0">
                          <a:effectLst/>
                        </a:rPr>
                        <a:t> pe WEP </a:t>
                      </a:r>
                      <a:r>
                        <a:rPr lang="en-GB" sz="2800" dirty="0" err="1">
                          <a:effectLst/>
                        </a:rPr>
                        <a:t>și</a:t>
                      </a:r>
                      <a:r>
                        <a:rPr lang="en-GB" sz="2800" dirty="0">
                          <a:effectLst/>
                        </a:rPr>
                        <a:t> </a:t>
                      </a:r>
                      <a:r>
                        <a:rPr lang="en-GB" sz="2800" dirty="0" err="1">
                          <a:effectLst/>
                        </a:rPr>
                        <a:t>permite</a:t>
                      </a:r>
                      <a:r>
                        <a:rPr lang="en-GB" sz="2800" dirty="0">
                          <a:effectLst/>
                        </a:rPr>
                        <a:t> </a:t>
                      </a:r>
                      <a:r>
                        <a:rPr lang="en-GB" sz="2800" dirty="0" err="1">
                          <a:effectLst/>
                        </a:rPr>
                        <a:t>să</a:t>
                      </a:r>
                      <a:r>
                        <a:rPr lang="en-GB" sz="2800" dirty="0">
                          <a:effectLst/>
                        </a:rPr>
                        <a:t> </a:t>
                      </a:r>
                      <a:r>
                        <a:rPr lang="en-GB" sz="2800" dirty="0" err="1">
                          <a:effectLst/>
                        </a:rPr>
                        <a:t>efectueze</a:t>
                      </a:r>
                      <a:r>
                        <a:rPr lang="en-GB" sz="2800" dirty="0">
                          <a:effectLst/>
                        </a:rPr>
                        <a:t> </a:t>
                      </a:r>
                      <a:r>
                        <a:rPr lang="en-GB" sz="2800" dirty="0" err="1">
                          <a:effectLst/>
                        </a:rPr>
                        <a:t>atacuri</a:t>
                      </a:r>
                      <a:r>
                        <a:rPr lang="en-GB" sz="2800" dirty="0">
                          <a:effectLst/>
                        </a:rPr>
                        <a:t> de </a:t>
                      </a:r>
                      <a:r>
                        <a:rPr lang="en-GB" sz="2800" dirty="0" err="1">
                          <a:effectLst/>
                        </a:rPr>
                        <a:t>forță</a:t>
                      </a:r>
                      <a:r>
                        <a:rPr lang="en-GB" sz="2800" dirty="0">
                          <a:effectLst/>
                        </a:rPr>
                        <a:t> </a:t>
                      </a:r>
                      <a:r>
                        <a:rPr lang="en-GB" sz="2800" dirty="0" err="1">
                          <a:effectLst/>
                        </a:rPr>
                        <a:t>brută</a:t>
                      </a:r>
                      <a:r>
                        <a:rPr lang="en-GB" sz="2800" dirty="0">
                          <a:effectLst/>
                        </a:rPr>
                        <a:t> </a:t>
                      </a:r>
                      <a:r>
                        <a:rPr lang="en-GB" sz="2800" dirty="0" err="1">
                          <a:effectLst/>
                        </a:rPr>
                        <a:t>împotriva</a:t>
                      </a:r>
                      <a:r>
                        <a:rPr lang="en-GB" sz="2800" dirty="0">
                          <a:effectLst/>
                        </a:rPr>
                        <a:t> WPA/WPA2.</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pt-BR" sz="5400" b="1" dirty="0"/>
              <a:t>KaliLinux – mediu de testare a rezistenței</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08237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042088179"/>
              </p:ext>
            </p:extLst>
          </p:nvPr>
        </p:nvGraphicFramePr>
        <p:xfrm>
          <a:off x="798766" y="2079252"/>
          <a:ext cx="9924652" cy="2395982"/>
        </p:xfrm>
        <a:graphic>
          <a:graphicData uri="http://schemas.openxmlformats.org/drawingml/2006/table">
            <a:tbl>
              <a:tblPr firstRow="1" firstCol="1" bandRow="1">
                <a:tableStyleId>{5C22544A-7EE6-4342-B048-85BDC9FD1C3A}</a:tableStyleId>
              </a:tblPr>
              <a:tblGrid>
                <a:gridCol w="2518875">
                  <a:extLst>
                    <a:ext uri="{9D8B030D-6E8A-4147-A177-3AD203B41FA5}">
                      <a16:colId xmlns:a16="http://schemas.microsoft.com/office/drawing/2014/main" val="20000"/>
                    </a:ext>
                  </a:extLst>
                </a:gridCol>
                <a:gridCol w="7405777">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err="1">
                          <a:effectLst/>
                        </a:rPr>
                        <a:t>Descrierea</a:t>
                      </a:r>
                      <a:r>
                        <a:rPr lang="en-GB" sz="2800" dirty="0">
                          <a:effectLst/>
                        </a:rPr>
                        <a:t> </a:t>
                      </a:r>
                      <a:r>
                        <a:rPr lang="en-GB" sz="2800" dirty="0" err="1">
                          <a:effectLst/>
                        </a:rPr>
                        <a:t>aplicației</a:t>
                      </a:r>
                      <a:r>
                        <a:rPr lang="en-GB" sz="2800" dirty="0">
                          <a:effectLst/>
                        </a:rPr>
                        <a:t> </a:t>
                      </a:r>
                      <a:r>
                        <a:rPr lang="en-GB" sz="2800" dirty="0" err="1">
                          <a:effectLst/>
                        </a:rPr>
                        <a:t>utilizate</a:t>
                      </a:r>
                      <a:endParaRPr lang="pl-PL" sz="2800" dirty="0">
                        <a:effectLst/>
                        <a:latin typeface="+mn-lt"/>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coWPAtty</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Un instrument care </a:t>
                      </a:r>
                      <a:r>
                        <a:rPr lang="en-GB" sz="2800" dirty="0" err="1">
                          <a:effectLst/>
                        </a:rPr>
                        <a:t>permite</a:t>
                      </a:r>
                      <a:r>
                        <a:rPr lang="en-GB" sz="2800" dirty="0">
                          <a:effectLst/>
                        </a:rPr>
                        <a:t> </a:t>
                      </a:r>
                      <a:r>
                        <a:rPr lang="en-GB" sz="2800" dirty="0" err="1">
                          <a:effectLst/>
                        </a:rPr>
                        <a:t>efectuarea</a:t>
                      </a:r>
                      <a:r>
                        <a:rPr lang="en-GB" sz="2800" dirty="0">
                          <a:effectLst/>
                        </a:rPr>
                        <a:t> </a:t>
                      </a:r>
                      <a:r>
                        <a:rPr lang="en-GB" sz="2800" dirty="0" err="1">
                          <a:effectLst/>
                        </a:rPr>
                        <a:t>procesului</a:t>
                      </a:r>
                      <a:r>
                        <a:rPr lang="en-GB" sz="2800" dirty="0">
                          <a:effectLst/>
                        </a:rPr>
                        <a:t> de </a:t>
                      </a:r>
                      <a:r>
                        <a:rPr lang="en-GB" sz="2800" dirty="0" err="1">
                          <a:effectLst/>
                        </a:rPr>
                        <a:t>achiziție</a:t>
                      </a:r>
                      <a:r>
                        <a:rPr lang="en-GB" sz="2800" dirty="0">
                          <a:effectLst/>
                        </a:rPr>
                        <a:t> a </a:t>
                      </a:r>
                      <a:r>
                        <a:rPr lang="en-GB" sz="2800" dirty="0" err="1">
                          <a:effectLst/>
                        </a:rPr>
                        <a:t>valorilor</a:t>
                      </a:r>
                      <a:r>
                        <a:rPr lang="en-GB" sz="2800" dirty="0">
                          <a:effectLst/>
                        </a:rPr>
                        <a:t> </a:t>
                      </a:r>
                      <a:r>
                        <a:rPr lang="en-GB" sz="2800" dirty="0" err="1">
                          <a:effectLst/>
                        </a:rPr>
                        <a:t>cheilor</a:t>
                      </a:r>
                      <a:r>
                        <a:rPr lang="en-GB" sz="2800" dirty="0">
                          <a:effectLst/>
                        </a:rPr>
                        <a:t> </a:t>
                      </a:r>
                      <a:r>
                        <a:rPr lang="en-GB" sz="2800" dirty="0" err="1">
                          <a:effectLst/>
                        </a:rPr>
                        <a:t>criptografice</a:t>
                      </a:r>
                      <a:r>
                        <a:rPr lang="en-GB" sz="2800" dirty="0">
                          <a:effectLst/>
                        </a:rPr>
                        <a:t>, </a:t>
                      </a:r>
                      <a:r>
                        <a:rPr lang="en-GB" sz="2800" dirty="0" err="1">
                          <a:effectLst/>
                        </a:rPr>
                        <a:t>oferind</a:t>
                      </a:r>
                      <a:r>
                        <a:rPr lang="en-GB" sz="2800" dirty="0">
                          <a:effectLst/>
                        </a:rPr>
                        <a:t> </a:t>
                      </a:r>
                      <a:r>
                        <a:rPr lang="en-GB" sz="2800" dirty="0" err="1">
                          <a:effectLst/>
                        </a:rPr>
                        <a:t>posibilitatea</a:t>
                      </a:r>
                      <a:r>
                        <a:rPr lang="en-GB" sz="2800" dirty="0">
                          <a:effectLst/>
                        </a:rPr>
                        <a:t> </a:t>
                      </a:r>
                      <a:r>
                        <a:rPr lang="en-GB" sz="2800" dirty="0" err="1">
                          <a:effectLst/>
                        </a:rPr>
                        <a:t>efectuării</a:t>
                      </a:r>
                      <a:r>
                        <a:rPr lang="en-GB" sz="2800" dirty="0">
                          <a:effectLst/>
                        </a:rPr>
                        <a:t> </a:t>
                      </a:r>
                      <a:r>
                        <a:rPr lang="en-GB" sz="2800" dirty="0" err="1">
                          <a:effectLst/>
                        </a:rPr>
                        <a:t>unui</a:t>
                      </a:r>
                      <a:r>
                        <a:rPr lang="en-GB" sz="2800" dirty="0">
                          <a:effectLst/>
                        </a:rPr>
                        <a:t> </a:t>
                      </a:r>
                      <a:r>
                        <a:rPr lang="en-GB" sz="2800" dirty="0" err="1">
                          <a:effectLst/>
                        </a:rPr>
                        <a:t>atac</a:t>
                      </a:r>
                      <a:r>
                        <a:rPr lang="en-GB" sz="2800" dirty="0">
                          <a:effectLst/>
                        </a:rPr>
                        <a:t> de </a:t>
                      </a:r>
                      <a:r>
                        <a:rPr lang="en-GB" sz="2800" dirty="0" err="1">
                          <a:effectLst/>
                        </a:rPr>
                        <a:t>dicționar</a:t>
                      </a:r>
                      <a:r>
                        <a:rPr lang="en-GB" sz="2800" dirty="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9957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396476861"/>
              </p:ext>
            </p:extLst>
          </p:nvPr>
        </p:nvGraphicFramePr>
        <p:xfrm>
          <a:off x="798765" y="2079252"/>
          <a:ext cx="10018171" cy="1905254"/>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err="1">
                          <a:effectLst/>
                        </a:rPr>
                        <a:t>Descrierea</a:t>
                      </a:r>
                      <a:r>
                        <a:rPr lang="en-GB" sz="2800" dirty="0">
                          <a:effectLst/>
                        </a:rPr>
                        <a:t> </a:t>
                      </a:r>
                      <a:r>
                        <a:rPr lang="en-GB" sz="2800" dirty="0" err="1">
                          <a:effectLst/>
                        </a:rPr>
                        <a:t>aplicației</a:t>
                      </a:r>
                      <a:r>
                        <a:rPr lang="en-GB" sz="2800" dirty="0">
                          <a:effectLst/>
                        </a:rPr>
                        <a:t> </a:t>
                      </a:r>
                      <a:r>
                        <a:rPr lang="en-GB" sz="2800" dirty="0" err="1">
                          <a:effectLst/>
                        </a:rPr>
                        <a:t>utilizate</a:t>
                      </a:r>
                      <a:endParaRPr lang="pl-PL" sz="2800" dirty="0">
                        <a:effectLst/>
                        <a:latin typeface="+mn-lt"/>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crunch</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Un instrument </a:t>
                      </a:r>
                      <a:r>
                        <a:rPr lang="en-GB" sz="2800" dirty="0" err="1">
                          <a:effectLst/>
                        </a:rPr>
                        <a:t>pentru</a:t>
                      </a:r>
                      <a:r>
                        <a:rPr lang="en-GB" sz="2800" dirty="0">
                          <a:effectLst/>
                        </a:rPr>
                        <a:t> </a:t>
                      </a:r>
                      <a:r>
                        <a:rPr lang="en-GB" sz="2800" dirty="0" err="1">
                          <a:effectLst/>
                        </a:rPr>
                        <a:t>generarea</a:t>
                      </a:r>
                      <a:r>
                        <a:rPr lang="en-GB" sz="2800" dirty="0">
                          <a:effectLst/>
                        </a:rPr>
                        <a:t> </a:t>
                      </a:r>
                      <a:r>
                        <a:rPr lang="en-GB" sz="2800" dirty="0" err="1">
                          <a:effectLst/>
                        </a:rPr>
                        <a:t>unei</a:t>
                      </a:r>
                      <a:r>
                        <a:rPr lang="en-GB" sz="2800" dirty="0">
                          <a:effectLst/>
                        </a:rPr>
                        <a:t> </a:t>
                      </a:r>
                      <a:r>
                        <a:rPr lang="en-GB" sz="2800" dirty="0" err="1">
                          <a:effectLst/>
                        </a:rPr>
                        <a:t>liste</a:t>
                      </a:r>
                      <a:r>
                        <a:rPr lang="en-GB" sz="2800" dirty="0">
                          <a:effectLst/>
                        </a:rPr>
                        <a:t> </a:t>
                      </a:r>
                      <a:r>
                        <a:rPr lang="en-GB" sz="2800" dirty="0" err="1">
                          <a:effectLst/>
                        </a:rPr>
                        <a:t>în</a:t>
                      </a:r>
                      <a:r>
                        <a:rPr lang="en-GB" sz="2800" dirty="0">
                          <a:effectLst/>
                        </a:rPr>
                        <a:t> </a:t>
                      </a:r>
                      <a:r>
                        <a:rPr lang="en-GB" sz="2800" dirty="0" err="1">
                          <a:effectLst/>
                        </a:rPr>
                        <a:t>timp</a:t>
                      </a:r>
                      <a:r>
                        <a:rPr lang="en-GB" sz="2800" dirty="0">
                          <a:effectLst/>
                        </a:rPr>
                        <a:t> real a </a:t>
                      </a:r>
                      <a:r>
                        <a:rPr lang="en-GB" sz="2800" dirty="0" err="1">
                          <a:effectLst/>
                        </a:rPr>
                        <a:t>pozițiilor</a:t>
                      </a:r>
                      <a:r>
                        <a:rPr lang="en-GB" sz="2800" dirty="0">
                          <a:effectLst/>
                        </a:rPr>
                        <a:t> </a:t>
                      </a:r>
                      <a:r>
                        <a:rPr lang="en-GB" sz="2800" dirty="0" err="1">
                          <a:effectLst/>
                        </a:rPr>
                        <a:t>cheie</a:t>
                      </a:r>
                      <a:r>
                        <a:rPr lang="en-GB" sz="2800" dirty="0">
                          <a:effectLst/>
                        </a:rPr>
                        <a:t> ale </a:t>
                      </a:r>
                      <a:r>
                        <a:rPr lang="en-GB" sz="2800" dirty="0" err="1">
                          <a:effectLst/>
                        </a:rPr>
                        <a:t>rețelei</a:t>
                      </a:r>
                      <a:r>
                        <a:rPr lang="en-GB" sz="2800" dirty="0">
                          <a:effectLst/>
                        </a:rPr>
                        <a:t> pe </a:t>
                      </a:r>
                      <a:r>
                        <a:rPr lang="en-GB" sz="2800" dirty="0" err="1">
                          <a:effectLst/>
                        </a:rPr>
                        <a:t>baza</a:t>
                      </a:r>
                      <a:r>
                        <a:rPr lang="en-GB" sz="2800" dirty="0">
                          <a:effectLst/>
                        </a:rPr>
                        <a:t> </a:t>
                      </a:r>
                      <a:r>
                        <a:rPr lang="en-GB" sz="2800" dirty="0" err="1">
                          <a:effectLst/>
                        </a:rPr>
                        <a:t>unui</a:t>
                      </a:r>
                      <a:r>
                        <a:rPr lang="en-GB" sz="2800" dirty="0">
                          <a:effectLst/>
                        </a:rPr>
                        <a:t> </a:t>
                      </a:r>
                      <a:r>
                        <a:rPr lang="en-GB" sz="2800" dirty="0" err="1">
                          <a:effectLst/>
                        </a:rPr>
                        <a:t>criteriu</a:t>
                      </a:r>
                      <a:r>
                        <a:rPr lang="en-GB" sz="2800" dirty="0">
                          <a:effectLst/>
                        </a:rPr>
                        <a:t> </a:t>
                      </a:r>
                      <a:r>
                        <a:rPr lang="en-GB" sz="2800" dirty="0" err="1">
                          <a:effectLst/>
                        </a:rPr>
                        <a:t>și</a:t>
                      </a:r>
                      <a:r>
                        <a:rPr lang="en-GB" sz="2800" dirty="0">
                          <a:effectLst/>
                        </a:rPr>
                        <a:t> </a:t>
                      </a:r>
                      <a:r>
                        <a:rPr lang="en-GB" sz="2800" dirty="0" err="1">
                          <a:effectLst/>
                        </a:rPr>
                        <a:t>spațiu</a:t>
                      </a:r>
                      <a:r>
                        <a:rPr lang="en-GB" sz="2800" dirty="0">
                          <a:effectLst/>
                        </a:rPr>
                        <a:t> de </a:t>
                      </a:r>
                      <a:r>
                        <a:rPr lang="en-GB" sz="2800" dirty="0" err="1">
                          <a:effectLst/>
                        </a:rPr>
                        <a:t>caractere</a:t>
                      </a:r>
                      <a:r>
                        <a:rPr lang="en-GB" sz="2800" dirty="0">
                          <a:effectLst/>
                        </a:rPr>
                        <a:t> </a:t>
                      </a:r>
                      <a:r>
                        <a:rPr lang="en-GB" sz="2800" dirty="0" err="1">
                          <a:effectLst/>
                        </a:rPr>
                        <a:t>specificat</a:t>
                      </a:r>
                      <a:r>
                        <a:rPr lang="en-GB" sz="2800" dirty="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pt-BR" sz="5400" b="1" dirty="0"/>
              <a:t>KaliLinux – mediu de testare a rezistenței</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4372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221960035"/>
              </p:ext>
            </p:extLst>
          </p:nvPr>
        </p:nvGraphicFramePr>
        <p:xfrm>
          <a:off x="798765" y="2079252"/>
          <a:ext cx="10018171" cy="1905254"/>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err="1">
                          <a:effectLst/>
                        </a:rPr>
                        <a:t>Descrierea</a:t>
                      </a:r>
                      <a:r>
                        <a:rPr lang="en-GB" sz="2800" dirty="0">
                          <a:effectLst/>
                        </a:rPr>
                        <a:t> </a:t>
                      </a:r>
                      <a:r>
                        <a:rPr lang="en-GB" sz="2800" dirty="0" err="1">
                          <a:effectLst/>
                        </a:rPr>
                        <a:t>aplicației</a:t>
                      </a:r>
                      <a:r>
                        <a:rPr lang="en-GB" sz="2800" dirty="0">
                          <a:effectLst/>
                        </a:rPr>
                        <a:t> </a:t>
                      </a:r>
                      <a:r>
                        <a:rPr lang="en-GB" sz="2800" dirty="0" err="1">
                          <a:effectLst/>
                        </a:rPr>
                        <a:t>utilizate</a:t>
                      </a:r>
                      <a:endParaRPr lang="pl-PL" sz="2800" dirty="0">
                        <a:effectLst/>
                        <a:latin typeface="+mn-lt"/>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hashcat</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Un instrument </a:t>
                      </a:r>
                      <a:r>
                        <a:rPr lang="en-GB" sz="2800" dirty="0" err="1">
                          <a:effectLst/>
                        </a:rPr>
                        <a:t>pentru</a:t>
                      </a:r>
                      <a:r>
                        <a:rPr lang="en-GB" sz="2800" dirty="0">
                          <a:effectLst/>
                        </a:rPr>
                        <a:t> </a:t>
                      </a:r>
                      <a:r>
                        <a:rPr lang="en-GB" sz="2800" dirty="0" err="1">
                          <a:effectLst/>
                        </a:rPr>
                        <a:t>extragerea</a:t>
                      </a:r>
                      <a:r>
                        <a:rPr lang="en-GB" sz="2800" dirty="0">
                          <a:effectLst/>
                        </a:rPr>
                        <a:t> </a:t>
                      </a:r>
                      <a:r>
                        <a:rPr lang="en-GB" sz="2800" dirty="0" err="1">
                          <a:effectLst/>
                        </a:rPr>
                        <a:t>valorilor</a:t>
                      </a:r>
                      <a:r>
                        <a:rPr lang="en-GB" sz="2800" dirty="0">
                          <a:effectLst/>
                        </a:rPr>
                        <a:t> </a:t>
                      </a:r>
                      <a:r>
                        <a:rPr lang="en-GB" sz="2800" dirty="0" err="1">
                          <a:effectLst/>
                        </a:rPr>
                        <a:t>cheii</a:t>
                      </a:r>
                      <a:r>
                        <a:rPr lang="en-GB" sz="2800" dirty="0">
                          <a:effectLst/>
                        </a:rPr>
                        <a:t> de </a:t>
                      </a:r>
                      <a:r>
                        <a:rPr lang="en-GB" sz="2800" dirty="0" err="1">
                          <a:effectLst/>
                        </a:rPr>
                        <a:t>rețea.Oferă</a:t>
                      </a:r>
                      <a:r>
                        <a:rPr lang="en-GB" sz="2800" dirty="0">
                          <a:effectLst/>
                        </a:rPr>
                        <a:t> o </a:t>
                      </a:r>
                      <a:r>
                        <a:rPr lang="en-GB" sz="2800" dirty="0" err="1">
                          <a:effectLst/>
                        </a:rPr>
                        <a:t>serie</a:t>
                      </a:r>
                      <a:r>
                        <a:rPr lang="en-GB" sz="2800" dirty="0">
                          <a:effectLst/>
                        </a:rPr>
                        <a:t> de </a:t>
                      </a:r>
                      <a:r>
                        <a:rPr lang="en-GB" sz="2800" dirty="0" err="1">
                          <a:effectLst/>
                        </a:rPr>
                        <a:t>categorii</a:t>
                      </a:r>
                      <a:r>
                        <a:rPr lang="en-GB" sz="2800" dirty="0">
                          <a:effectLst/>
                        </a:rPr>
                        <a:t> </a:t>
                      </a:r>
                      <a:r>
                        <a:rPr lang="en-GB" sz="2800" dirty="0" err="1">
                          <a:effectLst/>
                        </a:rPr>
                        <a:t>posibile</a:t>
                      </a:r>
                      <a:r>
                        <a:rPr lang="en-GB" sz="2800" dirty="0">
                          <a:effectLst/>
                        </a:rPr>
                        <a:t> de </a:t>
                      </a:r>
                      <a:r>
                        <a:rPr lang="en-GB" sz="2800" dirty="0" err="1">
                          <a:effectLst/>
                        </a:rPr>
                        <a:t>atac</a:t>
                      </a:r>
                      <a:r>
                        <a:rPr lang="en-GB" sz="2800" dirty="0">
                          <a:effectLst/>
                        </a:rPr>
                        <a:t> care </a:t>
                      </a:r>
                      <a:r>
                        <a:rPr lang="en-GB" sz="2800" dirty="0" err="1">
                          <a:effectLst/>
                        </a:rPr>
                        <a:t>trebuie</a:t>
                      </a:r>
                      <a:r>
                        <a:rPr lang="en-GB" sz="2800" dirty="0">
                          <a:effectLst/>
                        </a:rPr>
                        <a:t> </a:t>
                      </a:r>
                      <a:r>
                        <a:rPr lang="en-GB" sz="2800" dirty="0" err="1">
                          <a:effectLst/>
                        </a:rPr>
                        <a:t>implementate</a:t>
                      </a:r>
                      <a:r>
                        <a:rPr lang="en-GB" sz="2800" dirty="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pt-BR" sz="5400" b="1" dirty="0"/>
              <a:t>KaliLinux – mediu de testare a rezistenței</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64138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761906239"/>
              </p:ext>
            </p:extLst>
          </p:nvPr>
        </p:nvGraphicFramePr>
        <p:xfrm>
          <a:off x="798765" y="2079252"/>
          <a:ext cx="10018171" cy="3868166"/>
        </p:xfrm>
        <a:graphic>
          <a:graphicData uri="http://schemas.openxmlformats.org/drawingml/2006/table">
            <a:tbl>
              <a:tblPr firstRow="1" firstCol="1" bandRow="1">
                <a:tableStyleId>{5C22544A-7EE6-4342-B048-85BDC9FD1C3A}</a:tableStyleId>
              </a:tblPr>
              <a:tblGrid>
                <a:gridCol w="2702971">
                  <a:extLst>
                    <a:ext uri="{9D8B030D-6E8A-4147-A177-3AD203B41FA5}">
                      <a16:colId xmlns:a16="http://schemas.microsoft.com/office/drawing/2014/main" val="20000"/>
                    </a:ext>
                  </a:extLst>
                </a:gridCol>
                <a:gridCol w="731520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err="1">
                          <a:effectLst/>
                        </a:rPr>
                        <a:t>Descrierea</a:t>
                      </a:r>
                      <a:r>
                        <a:rPr lang="en-GB" sz="2800" dirty="0">
                          <a:effectLst/>
                        </a:rPr>
                        <a:t> </a:t>
                      </a:r>
                      <a:r>
                        <a:rPr lang="en-GB" sz="2800" dirty="0" err="1">
                          <a:effectLst/>
                        </a:rPr>
                        <a:t>aplicației</a:t>
                      </a:r>
                      <a:r>
                        <a:rPr lang="en-GB" sz="2800" dirty="0">
                          <a:effectLst/>
                        </a:rPr>
                        <a:t> </a:t>
                      </a:r>
                      <a:r>
                        <a:rPr lang="en-GB" sz="2800" dirty="0" err="1">
                          <a:effectLst/>
                        </a:rPr>
                        <a:t>utilizate</a:t>
                      </a:r>
                      <a:endParaRPr lang="pl-PL" sz="2800" dirty="0">
                        <a:effectLst/>
                        <a:latin typeface="+mn-lt"/>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oclHashcat64.exe</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Un instrument </a:t>
                      </a:r>
                      <a:r>
                        <a:rPr lang="en-GB" sz="2800" dirty="0" err="1">
                          <a:effectLst/>
                        </a:rPr>
                        <a:t>pentru</a:t>
                      </a:r>
                      <a:r>
                        <a:rPr lang="en-GB" sz="2800" dirty="0">
                          <a:effectLst/>
                        </a:rPr>
                        <a:t> </a:t>
                      </a:r>
                      <a:r>
                        <a:rPr lang="en-GB" sz="2800" dirty="0" err="1">
                          <a:effectLst/>
                        </a:rPr>
                        <a:t>extragerea</a:t>
                      </a:r>
                      <a:r>
                        <a:rPr lang="en-GB" sz="2800" dirty="0">
                          <a:effectLst/>
                        </a:rPr>
                        <a:t> </a:t>
                      </a:r>
                      <a:r>
                        <a:rPr lang="en-GB" sz="2800" dirty="0" err="1">
                          <a:effectLst/>
                        </a:rPr>
                        <a:t>valorilor</a:t>
                      </a:r>
                      <a:r>
                        <a:rPr lang="en-GB" sz="2800" dirty="0">
                          <a:effectLst/>
                        </a:rPr>
                        <a:t> </a:t>
                      </a:r>
                      <a:r>
                        <a:rPr lang="en-GB" sz="2800" dirty="0" err="1">
                          <a:effectLst/>
                        </a:rPr>
                        <a:t>cheilor</a:t>
                      </a:r>
                      <a:r>
                        <a:rPr lang="en-GB" sz="2800" dirty="0">
                          <a:effectLst/>
                        </a:rPr>
                        <a:t> de </a:t>
                      </a:r>
                      <a:r>
                        <a:rPr lang="en-GB" sz="2800" dirty="0" err="1">
                          <a:effectLst/>
                        </a:rPr>
                        <a:t>rețea</a:t>
                      </a:r>
                      <a:r>
                        <a:rPr lang="en-GB" sz="2800" dirty="0">
                          <a:effectLst/>
                        </a:rPr>
                        <a:t> </a:t>
                      </a:r>
                      <a:r>
                        <a:rPr lang="en-GB" sz="2800" dirty="0" err="1">
                          <a:effectLst/>
                        </a:rPr>
                        <a:t>într</a:t>
                      </a:r>
                      <a:r>
                        <a:rPr lang="en-GB" sz="2800" dirty="0">
                          <a:effectLst/>
                        </a:rPr>
                        <a:t>-un </a:t>
                      </a:r>
                      <a:r>
                        <a:rPr lang="en-GB" sz="2800" dirty="0" err="1">
                          <a:effectLst/>
                        </a:rPr>
                        <a:t>mediu</a:t>
                      </a:r>
                      <a:r>
                        <a:rPr lang="en-GB" sz="2800" dirty="0">
                          <a:effectLst/>
                        </a:rPr>
                        <a:t> Windows </a:t>
                      </a:r>
                      <a:r>
                        <a:rPr lang="en-GB" sz="2800" dirty="0" err="1">
                          <a:effectLst/>
                        </a:rPr>
                        <a:t>folosind</a:t>
                      </a:r>
                      <a:r>
                        <a:rPr lang="en-GB" sz="2800" dirty="0">
                          <a:effectLst/>
                        </a:rPr>
                        <a:t> </a:t>
                      </a:r>
                      <a:r>
                        <a:rPr lang="en-GB" sz="2800" dirty="0" err="1">
                          <a:effectLst/>
                        </a:rPr>
                        <a:t>puterea</a:t>
                      </a:r>
                      <a:r>
                        <a:rPr lang="en-GB" sz="2800" dirty="0">
                          <a:effectLst/>
                        </a:rPr>
                        <a:t> de </a:t>
                      </a:r>
                      <a:r>
                        <a:rPr lang="en-GB" sz="2800" dirty="0" err="1">
                          <a:effectLst/>
                        </a:rPr>
                        <a:t>calcul</a:t>
                      </a:r>
                      <a:r>
                        <a:rPr lang="en-GB" sz="2800" dirty="0">
                          <a:effectLst/>
                        </a:rPr>
                        <a:t> a </a:t>
                      </a:r>
                      <a:r>
                        <a:rPr lang="en-GB" sz="2800" dirty="0" err="1">
                          <a:effectLst/>
                        </a:rPr>
                        <a:t>plăcilor</a:t>
                      </a:r>
                      <a:r>
                        <a:rPr lang="en-GB" sz="2800" dirty="0">
                          <a:effectLst/>
                        </a:rPr>
                        <a:t> </a:t>
                      </a:r>
                      <a:r>
                        <a:rPr lang="en-GB" sz="2800" dirty="0" err="1">
                          <a:effectLst/>
                        </a:rPr>
                        <a:t>grafice</a:t>
                      </a:r>
                      <a:r>
                        <a:rPr lang="en-GB" sz="2800" dirty="0">
                          <a:effectLst/>
                        </a:rPr>
                        <a:t> AMD (</a:t>
                      </a:r>
                      <a:r>
                        <a:rPr lang="en-GB" sz="2800" dirty="0" err="1">
                          <a:effectLst/>
                        </a:rPr>
                        <a:t>disponibilă</a:t>
                      </a:r>
                      <a:r>
                        <a:rPr lang="en-GB" sz="2800" dirty="0">
                          <a:effectLst/>
                        </a:rPr>
                        <a:t> </a:t>
                      </a:r>
                      <a:r>
                        <a:rPr lang="en-GB" sz="2800" dirty="0" err="1">
                          <a:effectLst/>
                        </a:rPr>
                        <a:t>și</a:t>
                      </a:r>
                      <a:r>
                        <a:rPr lang="en-GB" sz="2800" dirty="0">
                          <a:effectLst/>
                        </a:rPr>
                        <a:t> </a:t>
                      </a:r>
                      <a:r>
                        <a:rPr lang="en-GB" sz="2800" dirty="0" err="1">
                          <a:effectLst/>
                        </a:rPr>
                        <a:t>într</a:t>
                      </a:r>
                      <a:r>
                        <a:rPr lang="en-GB" sz="2800" dirty="0">
                          <a:effectLst/>
                        </a:rPr>
                        <a:t>-o </a:t>
                      </a:r>
                      <a:r>
                        <a:rPr lang="en-GB" sz="2800" dirty="0" err="1">
                          <a:effectLst/>
                        </a:rPr>
                        <a:t>versiune</a:t>
                      </a:r>
                      <a:r>
                        <a:rPr lang="en-GB" sz="2800" dirty="0">
                          <a:effectLst/>
                        </a:rPr>
                        <a:t> </a:t>
                      </a:r>
                      <a:r>
                        <a:rPr lang="en-GB" sz="2800" dirty="0" err="1">
                          <a:effectLst/>
                        </a:rPr>
                        <a:t>optimizată</a:t>
                      </a:r>
                      <a:r>
                        <a:rPr lang="en-GB" sz="2800" dirty="0">
                          <a:effectLst/>
                        </a:rPr>
                        <a:t> </a:t>
                      </a:r>
                      <a:r>
                        <a:rPr lang="en-GB" sz="2800" dirty="0" err="1">
                          <a:effectLst/>
                        </a:rPr>
                        <a:t>pentru</a:t>
                      </a:r>
                      <a:r>
                        <a:rPr lang="en-GB" sz="2800" dirty="0">
                          <a:effectLst/>
                        </a:rPr>
                        <a:t> </a:t>
                      </a:r>
                      <a:r>
                        <a:rPr lang="en-GB" sz="2800" dirty="0" err="1">
                          <a:effectLst/>
                        </a:rPr>
                        <a:t>plăcile</a:t>
                      </a:r>
                      <a:r>
                        <a:rPr lang="en-GB" sz="2800" dirty="0">
                          <a:effectLst/>
                        </a:rPr>
                        <a:t> </a:t>
                      </a:r>
                      <a:r>
                        <a:rPr lang="en-GB" sz="2800" dirty="0" err="1">
                          <a:effectLst/>
                        </a:rPr>
                        <a:t>grafice</a:t>
                      </a:r>
                      <a:r>
                        <a:rPr lang="en-GB" sz="2800" dirty="0">
                          <a:effectLst/>
                        </a:rPr>
                        <a:t> NVIDIA, </a:t>
                      </a:r>
                      <a:r>
                        <a:rPr lang="en-GB" sz="2800" dirty="0" err="1">
                          <a:effectLst/>
                        </a:rPr>
                        <a:t>adică</a:t>
                      </a:r>
                      <a:r>
                        <a:rPr lang="en-GB" sz="2800" dirty="0">
                          <a:effectLst/>
                        </a:rPr>
                        <a:t> cudaHashcat64.exe). </a:t>
                      </a:r>
                      <a:r>
                        <a:rPr lang="en-GB" sz="2800" dirty="0" err="1">
                          <a:effectLst/>
                        </a:rPr>
                        <a:t>Oferă</a:t>
                      </a:r>
                      <a:r>
                        <a:rPr lang="en-GB" sz="2800" dirty="0">
                          <a:effectLst/>
                        </a:rPr>
                        <a:t> o </a:t>
                      </a:r>
                      <a:r>
                        <a:rPr lang="en-GB" sz="2800" dirty="0" err="1">
                          <a:effectLst/>
                        </a:rPr>
                        <a:t>serie</a:t>
                      </a:r>
                      <a:r>
                        <a:rPr lang="en-GB" sz="2800" dirty="0">
                          <a:effectLst/>
                        </a:rPr>
                        <a:t> de </a:t>
                      </a:r>
                      <a:r>
                        <a:rPr lang="en-GB" sz="2800" dirty="0" err="1">
                          <a:effectLst/>
                        </a:rPr>
                        <a:t>categorii</a:t>
                      </a:r>
                      <a:r>
                        <a:rPr lang="en-GB" sz="2800" dirty="0">
                          <a:effectLst/>
                        </a:rPr>
                        <a:t> </a:t>
                      </a:r>
                      <a:r>
                        <a:rPr lang="en-GB" sz="2800" dirty="0" err="1">
                          <a:effectLst/>
                        </a:rPr>
                        <a:t>posibile</a:t>
                      </a:r>
                      <a:r>
                        <a:rPr lang="en-GB" sz="2800" dirty="0">
                          <a:effectLst/>
                        </a:rPr>
                        <a:t> de </a:t>
                      </a:r>
                      <a:r>
                        <a:rPr lang="en-GB" sz="2800" dirty="0" err="1">
                          <a:effectLst/>
                        </a:rPr>
                        <a:t>atac</a:t>
                      </a:r>
                      <a:r>
                        <a:rPr lang="en-GB" sz="2800" dirty="0">
                          <a:effectLst/>
                        </a:rPr>
                        <a:t> care </a:t>
                      </a:r>
                      <a:r>
                        <a:rPr lang="en-GB" sz="2800" dirty="0" err="1">
                          <a:effectLst/>
                        </a:rPr>
                        <a:t>trebuie</a:t>
                      </a:r>
                      <a:r>
                        <a:rPr lang="en-GB" sz="2800" dirty="0">
                          <a:effectLst/>
                        </a:rPr>
                        <a:t> </a:t>
                      </a:r>
                      <a:r>
                        <a:rPr lang="en-GB" sz="2800" dirty="0" err="1">
                          <a:effectLst/>
                        </a:rPr>
                        <a:t>implementate</a:t>
                      </a:r>
                      <a:r>
                        <a:rPr lang="en-GB" sz="2800" dirty="0">
                          <a:effectLst/>
                        </a:rPr>
                        <a:t>.</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pt-BR" sz="5400" b="1" dirty="0"/>
              <a:t>KaliLinux – mediu de testare a rezistenței</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20228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1876575"/>
            <a:ext cx="10753195" cy="3539430"/>
          </a:xfrm>
          <a:prstGeom prst="rect">
            <a:avLst/>
          </a:prstGeom>
        </p:spPr>
        <p:txBody>
          <a:bodyPr wrap="square">
            <a:spAutoFit/>
          </a:bodyPr>
          <a:lstStyle/>
          <a:p>
            <a:r>
              <a:rPr lang="en-GB" sz="2800" b="1" dirty="0">
                <a:solidFill>
                  <a:srgbClr val="0070C0"/>
                </a:solidFill>
              </a:rPr>
              <a:t>Etapa 1 - </a:t>
            </a:r>
            <a:r>
              <a:rPr lang="en-GB" sz="2800" b="1" dirty="0" err="1">
                <a:solidFill>
                  <a:srgbClr val="0070C0"/>
                </a:solidFill>
              </a:rPr>
              <a:t>Utilizarea</a:t>
            </a:r>
            <a:r>
              <a:rPr lang="en-GB" sz="2800" b="1" dirty="0">
                <a:solidFill>
                  <a:srgbClr val="0070C0"/>
                </a:solidFill>
              </a:rPr>
              <a:t> </a:t>
            </a:r>
            <a:r>
              <a:rPr lang="en-GB" sz="2800" b="1" dirty="0" err="1">
                <a:solidFill>
                  <a:srgbClr val="0070C0"/>
                </a:solidFill>
              </a:rPr>
              <a:t>aplicației</a:t>
            </a:r>
            <a:r>
              <a:rPr lang="en-GB" sz="2800" b="1" dirty="0">
                <a:solidFill>
                  <a:srgbClr val="0070C0"/>
                </a:solidFill>
              </a:rPr>
              <a:t> </a:t>
            </a:r>
            <a:r>
              <a:rPr lang="en-GB" sz="2800" b="1" dirty="0" err="1">
                <a:solidFill>
                  <a:srgbClr val="0070C0"/>
                </a:solidFill>
              </a:rPr>
              <a:t>airmon</a:t>
            </a:r>
            <a:r>
              <a:rPr lang="en-GB" sz="2800" b="1" dirty="0">
                <a:solidFill>
                  <a:srgbClr val="0070C0"/>
                </a:solidFill>
              </a:rPr>
              <a:t>-ng</a:t>
            </a:r>
            <a:endParaRPr lang="pl-PL" sz="2800" b="1" dirty="0">
              <a:solidFill>
                <a:srgbClr val="0070C0"/>
              </a:solidFill>
            </a:endParaRPr>
          </a:p>
          <a:p>
            <a:endParaRPr lang="pl-PL" sz="2800" dirty="0"/>
          </a:p>
          <a:p>
            <a:r>
              <a:rPr lang="en-GB" sz="2800" dirty="0" err="1"/>
              <a:t>Sintaxa</a:t>
            </a:r>
            <a:r>
              <a:rPr lang="en-GB" sz="2800" dirty="0"/>
              <a:t> </a:t>
            </a:r>
            <a:r>
              <a:rPr lang="en-GB" sz="2800" dirty="0" err="1"/>
              <a:t>comenzii</a:t>
            </a:r>
            <a:r>
              <a:rPr lang="en-GB" sz="2800" dirty="0"/>
              <a:t>: </a:t>
            </a:r>
            <a:endParaRPr lang="pl-PL" sz="2800" dirty="0"/>
          </a:p>
          <a:p>
            <a:r>
              <a:rPr lang="en-GB" sz="2800" i="1" dirty="0" err="1">
                <a:solidFill>
                  <a:srgbClr val="FF0000"/>
                </a:solidFill>
              </a:rPr>
              <a:t>airmon</a:t>
            </a:r>
            <a:r>
              <a:rPr lang="en-GB" sz="2800" i="1" dirty="0">
                <a:solidFill>
                  <a:srgbClr val="FF0000"/>
                </a:solidFill>
              </a:rPr>
              <a:t>-ng &lt;</a:t>
            </a:r>
            <a:r>
              <a:rPr lang="en-GB" sz="2800" i="1" dirty="0" err="1">
                <a:solidFill>
                  <a:srgbClr val="FF0000"/>
                </a:solidFill>
              </a:rPr>
              <a:t>start|stop</a:t>
            </a:r>
            <a:r>
              <a:rPr lang="en-GB" sz="2800" i="1" dirty="0">
                <a:solidFill>
                  <a:srgbClr val="FF0000"/>
                </a:solidFill>
              </a:rPr>
              <a:t>&gt; interface</a:t>
            </a:r>
            <a:endParaRPr lang="pl-PL" sz="2800" dirty="0">
              <a:solidFill>
                <a:srgbClr val="FF0000"/>
              </a:solidFill>
            </a:endParaRPr>
          </a:p>
          <a:p>
            <a:endParaRPr lang="pl-PL" sz="2800" dirty="0"/>
          </a:p>
          <a:p>
            <a:r>
              <a:rPr lang="en-GB" sz="2800" b="1" dirty="0" err="1"/>
              <a:t>Exemplu</a:t>
            </a:r>
            <a:r>
              <a:rPr lang="en-GB" sz="2800" b="1" dirty="0"/>
              <a:t> de </a:t>
            </a:r>
            <a:r>
              <a:rPr lang="en-GB" sz="2800" b="1" dirty="0" err="1"/>
              <a:t>utilizare</a:t>
            </a:r>
            <a:r>
              <a:rPr lang="en-GB" sz="2800" b="1" dirty="0"/>
              <a:t> </a:t>
            </a:r>
            <a:r>
              <a:rPr lang="en-GB" sz="2800" dirty="0"/>
              <a:t>(</a:t>
            </a:r>
            <a:r>
              <a:rPr lang="en-GB" sz="2800" dirty="0" err="1"/>
              <a:t>pornirea</a:t>
            </a:r>
            <a:r>
              <a:rPr lang="en-GB" sz="2800" dirty="0"/>
              <a:t> </a:t>
            </a:r>
            <a:r>
              <a:rPr lang="en-GB" sz="2800" dirty="0" err="1"/>
              <a:t>modului</a:t>
            </a:r>
            <a:r>
              <a:rPr lang="en-GB" sz="2800" dirty="0"/>
              <a:t> de </a:t>
            </a:r>
            <a:r>
              <a:rPr lang="en-GB" sz="2800" dirty="0" err="1"/>
              <a:t>operare</a:t>
            </a:r>
            <a:r>
              <a:rPr lang="en-GB" sz="2800" dirty="0"/>
              <a:t> RF Monitor </a:t>
            </a:r>
            <a:r>
              <a:rPr lang="en-GB" sz="2800" dirty="0" err="1"/>
              <a:t>pentru</a:t>
            </a:r>
            <a:r>
              <a:rPr lang="en-GB" sz="2800" dirty="0"/>
              <a:t> </a:t>
            </a:r>
            <a:r>
              <a:rPr lang="en-GB" sz="2800" dirty="0" err="1"/>
              <a:t>interfața</a:t>
            </a:r>
            <a:r>
              <a:rPr lang="en-GB" sz="2800" dirty="0"/>
              <a:t> wlan0): </a:t>
            </a:r>
            <a:endParaRPr lang="pl-PL" sz="2800" dirty="0"/>
          </a:p>
          <a:p>
            <a:r>
              <a:rPr lang="en-GB" sz="2800" b="1" i="1" dirty="0" err="1">
                <a:solidFill>
                  <a:srgbClr val="FF0000"/>
                </a:solidFill>
              </a:rPr>
              <a:t>airmon</a:t>
            </a:r>
            <a:r>
              <a:rPr lang="en-GB" sz="2800" b="1" i="1" dirty="0">
                <a:solidFill>
                  <a:srgbClr val="FF0000"/>
                </a:solidFill>
              </a:rPr>
              <a:t>-ng start wlan0</a:t>
            </a:r>
            <a:endParaRPr lang="pl-PL" sz="2800" b="1" dirty="0">
              <a:solidFill>
                <a:srgbClr val="FF0000"/>
              </a:solidFill>
            </a:endParaRPr>
          </a:p>
        </p:txBody>
      </p:sp>
      <p:pic>
        <p:nvPicPr>
          <p:cNvPr id="5" name="Obraz 4" descr="C:\Users\SYSTEM1\Desktop\Dyplomowa\APS_images\01.png"/>
          <p:cNvPicPr/>
          <p:nvPr/>
        </p:nvPicPr>
        <p:blipFill>
          <a:blip r:embed="rId2">
            <a:extLst>
              <a:ext uri="{28A0092B-C50C-407E-A947-70E740481C1C}">
                <a14:useLocalDpi xmlns:a14="http://schemas.microsoft.com/office/drawing/2010/main" val="0"/>
              </a:ext>
            </a:extLst>
          </a:blip>
          <a:stretch>
            <a:fillRect/>
          </a:stretch>
        </p:blipFill>
        <p:spPr bwMode="auto">
          <a:xfrm>
            <a:off x="4534219" y="5471099"/>
            <a:ext cx="7392821" cy="1002321"/>
          </a:xfrm>
          <a:prstGeom prst="rect">
            <a:avLst/>
          </a:prstGeom>
          <a:noFill/>
          <a:ln>
            <a:noFill/>
          </a:ln>
        </p:spPr>
      </p:pic>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500807" y="245699"/>
            <a:ext cx="7143010" cy="1325563"/>
          </a:xfrm>
        </p:spPr>
        <p:txBody>
          <a:bodyPr>
            <a:normAutofit fontScale="90000"/>
          </a:bodyPr>
          <a:lstStyle/>
          <a:p>
            <a:r>
              <a:rPr lang="pt-BR" sz="5400" b="1" dirty="0"/>
              <a:t>KaliLinux – mediu de testare a rezistenței</a:t>
            </a:r>
            <a:endParaRPr lang="pl-PL" b="1"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91428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40000" y="1901586"/>
            <a:ext cx="11233248" cy="3385542"/>
          </a:xfrm>
          <a:prstGeom prst="rect">
            <a:avLst/>
          </a:prstGeom>
        </p:spPr>
        <p:txBody>
          <a:bodyPr wrap="square">
            <a:spAutoFit/>
          </a:bodyPr>
          <a:lstStyle/>
          <a:p>
            <a:r>
              <a:rPr lang="en-GB" sz="2800" b="1" dirty="0">
                <a:solidFill>
                  <a:srgbClr val="0070C0"/>
                </a:solidFill>
              </a:rPr>
              <a:t>Pasul 2 - </a:t>
            </a:r>
            <a:r>
              <a:rPr lang="en-GB" sz="2800" b="1" dirty="0" err="1">
                <a:solidFill>
                  <a:srgbClr val="0070C0"/>
                </a:solidFill>
              </a:rPr>
              <a:t>Utilizarea</a:t>
            </a:r>
            <a:r>
              <a:rPr lang="en-GB" sz="2800" b="1" dirty="0">
                <a:solidFill>
                  <a:srgbClr val="0070C0"/>
                </a:solidFill>
              </a:rPr>
              <a:t> </a:t>
            </a:r>
            <a:r>
              <a:rPr lang="en-GB" sz="2800" b="1" dirty="0" err="1">
                <a:solidFill>
                  <a:srgbClr val="0070C0"/>
                </a:solidFill>
              </a:rPr>
              <a:t>aplicației</a:t>
            </a:r>
            <a:r>
              <a:rPr lang="en-GB" sz="2800" b="1" dirty="0">
                <a:solidFill>
                  <a:srgbClr val="0070C0"/>
                </a:solidFill>
              </a:rPr>
              <a:t> </a:t>
            </a:r>
            <a:r>
              <a:rPr lang="en-GB" sz="2800" b="1" dirty="0" err="1">
                <a:solidFill>
                  <a:srgbClr val="0070C0"/>
                </a:solidFill>
              </a:rPr>
              <a:t>airodump</a:t>
            </a:r>
            <a:r>
              <a:rPr lang="en-GB" sz="2800" b="1" dirty="0">
                <a:solidFill>
                  <a:srgbClr val="0070C0"/>
                </a:solidFill>
              </a:rPr>
              <a:t>-ng</a:t>
            </a:r>
            <a:endParaRPr lang="pl-PL" sz="2800" b="1" dirty="0">
              <a:solidFill>
                <a:srgbClr val="0070C0"/>
              </a:solidFill>
            </a:endParaRPr>
          </a:p>
          <a:p>
            <a:endParaRPr lang="pl-PL" sz="1100" dirty="0"/>
          </a:p>
          <a:p>
            <a:r>
              <a:rPr lang="en-GB" sz="2800" dirty="0" err="1"/>
              <a:t>Sintaxa</a:t>
            </a:r>
            <a:r>
              <a:rPr lang="en-GB" sz="2800" dirty="0"/>
              <a:t> </a:t>
            </a:r>
            <a:r>
              <a:rPr lang="en-GB" sz="2800" dirty="0" err="1"/>
              <a:t>comenzii</a:t>
            </a:r>
            <a:r>
              <a:rPr lang="en-GB" sz="2800" dirty="0"/>
              <a:t>: </a:t>
            </a:r>
            <a:endParaRPr lang="pl-PL" sz="2800" dirty="0"/>
          </a:p>
          <a:p>
            <a:r>
              <a:rPr lang="en-GB" sz="2800" i="1" dirty="0" err="1">
                <a:solidFill>
                  <a:srgbClr val="FF0000"/>
                </a:solidFill>
              </a:rPr>
              <a:t>airmodump</a:t>
            </a:r>
            <a:r>
              <a:rPr lang="en-GB" sz="2800" i="1" dirty="0">
                <a:solidFill>
                  <a:srgbClr val="FF0000"/>
                </a:solidFill>
              </a:rPr>
              <a:t>-ng &lt;options&gt; &lt;interface&gt;[,&lt;interface&gt;,...]</a:t>
            </a:r>
            <a:endParaRPr lang="pl-PL" sz="2800" i="1" dirty="0">
              <a:solidFill>
                <a:srgbClr val="FF0000"/>
              </a:solidFill>
            </a:endParaRPr>
          </a:p>
          <a:p>
            <a:endParaRPr lang="pl-PL" sz="2800" dirty="0"/>
          </a:p>
          <a:p>
            <a:r>
              <a:rPr lang="en-GB" sz="2800" b="1" dirty="0" err="1"/>
              <a:t>Exemplu</a:t>
            </a:r>
            <a:r>
              <a:rPr lang="en-GB" sz="2800" b="1" dirty="0"/>
              <a:t> de </a:t>
            </a:r>
            <a:r>
              <a:rPr lang="en-GB" sz="2800" b="1" dirty="0" err="1"/>
              <a:t>utilizare</a:t>
            </a:r>
            <a:r>
              <a:rPr lang="en-GB" sz="2800" b="1" dirty="0"/>
              <a:t> </a:t>
            </a:r>
            <a:r>
              <a:rPr lang="en-GB" sz="2800" dirty="0"/>
              <a:t>(</a:t>
            </a:r>
            <a:r>
              <a:rPr lang="en-GB" sz="2800" dirty="0" err="1"/>
              <a:t>capturarea</a:t>
            </a:r>
            <a:r>
              <a:rPr lang="en-GB" sz="2800" dirty="0"/>
              <a:t> </a:t>
            </a:r>
            <a:r>
              <a:rPr lang="en-GB" sz="2800" dirty="0" err="1"/>
              <a:t>datelor</a:t>
            </a:r>
            <a:r>
              <a:rPr lang="en-GB" sz="2800" dirty="0"/>
              <a:t> </a:t>
            </a:r>
            <a:r>
              <a:rPr lang="en-GB" sz="2800" dirty="0" err="1"/>
              <a:t>în</a:t>
            </a:r>
            <a:r>
              <a:rPr lang="en-GB" sz="2800" dirty="0"/>
              <a:t> </a:t>
            </a:r>
            <a:r>
              <a:rPr lang="en-GB" sz="2800" dirty="0" err="1"/>
              <a:t>fișier</a:t>
            </a:r>
            <a:r>
              <a:rPr lang="en-GB" sz="2800" dirty="0"/>
              <a:t> </a:t>
            </a:r>
            <a:r>
              <a:rPr lang="en-GB" sz="2800" dirty="0" err="1"/>
              <a:t>folosind</a:t>
            </a:r>
            <a:r>
              <a:rPr lang="en-GB" sz="2800" dirty="0"/>
              <a:t> </a:t>
            </a:r>
            <a:r>
              <a:rPr lang="en-GB" sz="2800" dirty="0" err="1"/>
              <a:t>interfața</a:t>
            </a:r>
            <a:r>
              <a:rPr lang="en-GB" sz="2800" dirty="0"/>
              <a:t> mon0): </a:t>
            </a:r>
            <a:endParaRPr lang="pl-PL" sz="2800" dirty="0"/>
          </a:p>
          <a:p>
            <a:endParaRPr lang="pl-PL" sz="2800" dirty="0"/>
          </a:p>
          <a:p>
            <a:r>
              <a:rPr lang="en-GB" sz="2800" b="1" i="1" dirty="0" err="1">
                <a:solidFill>
                  <a:srgbClr val="FF0000"/>
                </a:solidFill>
              </a:rPr>
              <a:t>airmodump</a:t>
            </a:r>
            <a:r>
              <a:rPr lang="en-GB" sz="2800" b="1" i="1" dirty="0">
                <a:solidFill>
                  <a:srgbClr val="FF0000"/>
                </a:solidFill>
              </a:rPr>
              <a:t>-ng -</a:t>
            </a:r>
            <a:r>
              <a:rPr lang="en-GB" sz="2800" b="1" i="1" dirty="0" err="1">
                <a:solidFill>
                  <a:srgbClr val="FF0000"/>
                </a:solidFill>
              </a:rPr>
              <a:t>bssid</a:t>
            </a:r>
            <a:r>
              <a:rPr lang="en-GB" sz="2800" b="1" i="1" dirty="0">
                <a:solidFill>
                  <a:srgbClr val="FF0000"/>
                </a:solidFill>
              </a:rPr>
              <a:t> 10:FE:ED:90:A9:26 -c 3 -w </a:t>
            </a:r>
            <a:r>
              <a:rPr lang="en-GB" sz="2800" b="1" i="1" dirty="0" err="1">
                <a:solidFill>
                  <a:srgbClr val="FF0000"/>
                </a:solidFill>
              </a:rPr>
              <a:t>file_name</a:t>
            </a:r>
            <a:r>
              <a:rPr lang="en-GB" sz="2800" b="1" i="1" dirty="0">
                <a:solidFill>
                  <a:srgbClr val="FF0000"/>
                </a:solidFill>
              </a:rPr>
              <a:t> mon0</a:t>
            </a:r>
            <a:endParaRPr lang="pl-PL" sz="2800" b="1" i="1" dirty="0">
              <a:solidFill>
                <a:srgbClr val="FF0000"/>
              </a:solidFill>
            </a:endParaRPr>
          </a:p>
        </p:txBody>
      </p:sp>
      <p:pic>
        <p:nvPicPr>
          <p:cNvPr id="6" name="Obraz 5" descr="C:\Users\SYSTEM1\Desktop\Dyplomowa\APS_images\02.png"/>
          <p:cNvPicPr/>
          <p:nvPr/>
        </p:nvPicPr>
        <p:blipFill>
          <a:blip r:embed="rId2">
            <a:extLst>
              <a:ext uri="{28A0092B-C50C-407E-A947-70E740481C1C}">
                <a14:useLocalDpi xmlns:a14="http://schemas.microsoft.com/office/drawing/2010/main" val="0"/>
              </a:ext>
            </a:extLst>
          </a:blip>
          <a:stretch>
            <a:fillRect/>
          </a:stretch>
        </p:blipFill>
        <p:spPr bwMode="auto">
          <a:xfrm>
            <a:off x="4125191" y="5441016"/>
            <a:ext cx="7827460" cy="1308640"/>
          </a:xfrm>
          <a:prstGeom prst="rect">
            <a:avLst/>
          </a:prstGeom>
          <a:noFill/>
          <a:ln>
            <a:noFill/>
          </a:ln>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a:spLocks noGrp="1"/>
          </p:cNvSpPr>
          <p:nvPr>
            <p:ph type="title"/>
          </p:nvPr>
        </p:nvSpPr>
        <p:spPr>
          <a:xfrm>
            <a:off x="1488000" y="266964"/>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2140084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962985588"/>
              </p:ext>
            </p:extLst>
          </p:nvPr>
        </p:nvGraphicFramePr>
        <p:xfrm>
          <a:off x="862118" y="2818952"/>
          <a:ext cx="10609445" cy="1731148"/>
        </p:xfrm>
        <a:graphic>
          <a:graphicData uri="http://schemas.openxmlformats.org/drawingml/2006/table">
            <a:tbl>
              <a:tblPr/>
              <a:tblGrid>
                <a:gridCol w="1078927">
                  <a:extLst>
                    <a:ext uri="{9D8B030D-6E8A-4147-A177-3AD203B41FA5}">
                      <a16:colId xmlns:a16="http://schemas.microsoft.com/office/drawing/2014/main" val="20000"/>
                    </a:ext>
                  </a:extLst>
                </a:gridCol>
                <a:gridCol w="9530518">
                  <a:extLst>
                    <a:ext uri="{9D8B030D-6E8A-4147-A177-3AD203B41FA5}">
                      <a16:colId xmlns:a16="http://schemas.microsoft.com/office/drawing/2014/main" val="20001"/>
                    </a:ext>
                  </a:extLst>
                </a:gridCol>
              </a:tblGrid>
              <a:tr h="147661">
                <a:tc>
                  <a:txBody>
                    <a:bodyPr/>
                    <a:lstStyle/>
                    <a:p>
                      <a:endParaRPr lang="pl-PL" sz="2800" dirty="0"/>
                    </a:p>
                  </a:txBody>
                  <a:tcPr marL="16179" marR="16179" marT="6067" marB="6067" anchor="ctr">
                    <a:lnL>
                      <a:noFill/>
                    </a:lnL>
                    <a:lnR>
                      <a:noFill/>
                    </a:lnR>
                    <a:lnT>
                      <a:noFill/>
                    </a:lnT>
                    <a:lnB>
                      <a:noFill/>
                    </a:lnB>
                  </a:tcPr>
                </a:tc>
                <a:tc>
                  <a:txBody>
                    <a:bodyPr/>
                    <a:lstStyle/>
                    <a:p>
                      <a:endParaRPr lang="pl-PL" sz="2800" dirty="0"/>
                    </a:p>
                  </a:txBody>
                  <a:tcPr marL="16179" marR="16179" marT="6067" marB="6067" anchor="ctr">
                    <a:lnL>
                      <a:noFill/>
                    </a:lnL>
                    <a:lnR>
                      <a:noFill/>
                    </a:lnR>
                    <a:lnT>
                      <a:noFill/>
                    </a:lnT>
                    <a:lnB>
                      <a:noFill/>
                    </a:lnB>
                  </a:tcPr>
                </a:tc>
                <a:extLst>
                  <a:ext uri="{0D108BD9-81ED-4DB2-BD59-A6C34878D82A}">
                    <a16:rowId xmlns:a16="http://schemas.microsoft.com/office/drawing/2014/main" val="10000"/>
                  </a:ext>
                </a:extLst>
              </a:tr>
              <a:tr h="266947">
                <a:tc>
                  <a:txBody>
                    <a:bodyPr/>
                    <a:lstStyle/>
                    <a:p>
                      <a:r>
                        <a:rPr lang="pl-PL" sz="2800" b="1" dirty="0">
                          <a:solidFill>
                            <a:srgbClr val="FF0000"/>
                          </a:solidFill>
                        </a:rPr>
                        <a:t>BSSID</a:t>
                      </a:r>
                    </a:p>
                  </a:txBody>
                  <a:tcPr marL="16179" marR="16179" marT="6067" marB="6067" anchor="ctr">
                    <a:lnL>
                      <a:noFill/>
                    </a:lnL>
                    <a:lnR>
                      <a:noFill/>
                    </a:lnR>
                    <a:lnT>
                      <a:noFill/>
                    </a:lnT>
                    <a:lnB>
                      <a:noFill/>
                    </a:lnB>
                  </a:tcPr>
                </a:tc>
                <a:tc>
                  <a:txBody>
                    <a:bodyPr/>
                    <a:lstStyle/>
                    <a:p>
                      <a:r>
                        <a:rPr lang="en-US" sz="2800" dirty="0" err="1"/>
                        <a:t>adresa</a:t>
                      </a:r>
                      <a:r>
                        <a:rPr lang="en-US" sz="2800" dirty="0"/>
                        <a:t> MAC a </a:t>
                      </a:r>
                      <a:r>
                        <a:rPr lang="en-US" sz="2800" dirty="0" err="1"/>
                        <a:t>punctului</a:t>
                      </a:r>
                      <a:r>
                        <a:rPr lang="en-US" sz="2800" dirty="0"/>
                        <a:t> de </a:t>
                      </a:r>
                      <a:r>
                        <a:rPr lang="en-US" sz="2800" dirty="0" err="1"/>
                        <a:t>acces</a:t>
                      </a:r>
                      <a:r>
                        <a:rPr lang="en-US" sz="2800" dirty="0"/>
                        <a:t>. </a:t>
                      </a:r>
                      <a:r>
                        <a:rPr lang="en-US" sz="2800" dirty="0" err="1"/>
                        <a:t>În</a:t>
                      </a:r>
                      <a:r>
                        <a:rPr lang="en-US" sz="2800" dirty="0"/>
                        <a:t> </a:t>
                      </a:r>
                      <a:r>
                        <a:rPr lang="en-US" sz="2800" dirty="0" err="1"/>
                        <a:t>secțiunea</a:t>
                      </a:r>
                      <a:r>
                        <a:rPr lang="en-US" sz="2800" dirty="0"/>
                        <a:t> Client, un BSSID de „(</a:t>
                      </a:r>
                      <a:r>
                        <a:rPr lang="en-US" sz="2800" dirty="0" err="1"/>
                        <a:t>neassociat</a:t>
                      </a:r>
                      <a:r>
                        <a:rPr lang="en-US" sz="2800" dirty="0"/>
                        <a:t>)” </a:t>
                      </a:r>
                      <a:r>
                        <a:rPr lang="en-US" sz="2800" dirty="0" err="1"/>
                        <a:t>înseamnă</a:t>
                      </a:r>
                      <a:r>
                        <a:rPr lang="en-US" sz="2800" dirty="0"/>
                        <a:t> </a:t>
                      </a:r>
                      <a:r>
                        <a:rPr lang="en-US" sz="2800" dirty="0" err="1"/>
                        <a:t>că</a:t>
                      </a:r>
                      <a:r>
                        <a:rPr lang="en-US" sz="2800" dirty="0"/>
                        <a:t> </a:t>
                      </a:r>
                      <a:r>
                        <a:rPr lang="en-US" sz="2800" dirty="0" err="1"/>
                        <a:t>clientul</a:t>
                      </a:r>
                      <a:r>
                        <a:rPr lang="en-US" sz="2800" dirty="0"/>
                        <a:t> nu </a:t>
                      </a:r>
                      <a:r>
                        <a:rPr lang="en-US" sz="2800" dirty="0" err="1"/>
                        <a:t>este</a:t>
                      </a:r>
                      <a:r>
                        <a:rPr lang="en-US" sz="2800" dirty="0"/>
                        <a:t> </a:t>
                      </a:r>
                      <a:r>
                        <a:rPr lang="en-US" sz="2800" dirty="0" err="1"/>
                        <a:t>asociat</a:t>
                      </a:r>
                      <a:r>
                        <a:rPr lang="en-US" sz="2800" dirty="0"/>
                        <a:t> cu </a:t>
                      </a:r>
                      <a:r>
                        <a:rPr lang="en-US" sz="2800" dirty="0" err="1"/>
                        <a:t>niciun</a:t>
                      </a:r>
                      <a:r>
                        <a:rPr lang="en-US" sz="2800" dirty="0"/>
                        <a:t> AP. </a:t>
                      </a:r>
                      <a:r>
                        <a:rPr lang="en-US" sz="2800" dirty="0" err="1"/>
                        <a:t>În</a:t>
                      </a:r>
                      <a:r>
                        <a:rPr lang="en-US" sz="2800" dirty="0"/>
                        <a:t> </a:t>
                      </a:r>
                      <a:r>
                        <a:rPr lang="en-US" sz="2800" dirty="0" err="1"/>
                        <a:t>această</a:t>
                      </a:r>
                      <a:r>
                        <a:rPr lang="en-US" sz="2800" dirty="0"/>
                        <a:t> stare </a:t>
                      </a:r>
                      <a:r>
                        <a:rPr lang="en-US" sz="2800" dirty="0" err="1"/>
                        <a:t>neasociată</a:t>
                      </a:r>
                      <a:r>
                        <a:rPr lang="en-US" sz="2800" dirty="0"/>
                        <a:t>, </a:t>
                      </a:r>
                      <a:r>
                        <a:rPr lang="en-US" sz="2800" dirty="0" err="1"/>
                        <a:t>caută</a:t>
                      </a:r>
                      <a:r>
                        <a:rPr lang="en-US" sz="2800" dirty="0"/>
                        <a:t> un AP cu care </a:t>
                      </a:r>
                      <a:r>
                        <a:rPr lang="en-US" sz="2800" dirty="0" err="1"/>
                        <a:t>să</a:t>
                      </a:r>
                      <a:r>
                        <a:rPr lang="en-US" sz="2800" dirty="0"/>
                        <a:t> se </a:t>
                      </a:r>
                      <a:r>
                        <a:rPr lang="en-US" sz="2800" dirty="0" err="1"/>
                        <a:t>conecteze</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378936164"/>
              </p:ext>
            </p:extLst>
          </p:nvPr>
        </p:nvGraphicFramePr>
        <p:xfrm>
          <a:off x="1308928" y="2237061"/>
          <a:ext cx="9653482" cy="3425894"/>
        </p:xfrm>
        <a:graphic>
          <a:graphicData uri="http://schemas.openxmlformats.org/drawingml/2006/table">
            <a:tbl>
              <a:tblPr/>
              <a:tblGrid>
                <a:gridCol w="981710">
                  <a:extLst>
                    <a:ext uri="{9D8B030D-6E8A-4147-A177-3AD203B41FA5}">
                      <a16:colId xmlns:a16="http://schemas.microsoft.com/office/drawing/2014/main" val="20000"/>
                    </a:ext>
                  </a:extLst>
                </a:gridCol>
                <a:gridCol w="8671772">
                  <a:extLst>
                    <a:ext uri="{9D8B030D-6E8A-4147-A177-3AD203B41FA5}">
                      <a16:colId xmlns:a16="http://schemas.microsoft.com/office/drawing/2014/main" val="20001"/>
                    </a:ext>
                  </a:extLst>
                </a:gridCol>
              </a:tblGrid>
              <a:tr h="594563">
                <a:tc>
                  <a:txBody>
                    <a:bodyPr/>
                    <a:lstStyle/>
                    <a:p>
                      <a:r>
                        <a:rPr lang="pl-PL" sz="2800" b="1" dirty="0">
                          <a:solidFill>
                            <a:srgbClr val="FF0000"/>
                          </a:solidFill>
                        </a:rPr>
                        <a:t>PWR</a:t>
                      </a:r>
                    </a:p>
                  </a:txBody>
                  <a:tcPr marL="16179" marR="16179" marT="6067" marB="6067" anchor="ctr">
                    <a:lnL>
                      <a:noFill/>
                    </a:lnL>
                    <a:lnR>
                      <a:noFill/>
                    </a:lnR>
                    <a:lnT>
                      <a:noFill/>
                    </a:lnT>
                    <a:lnB>
                      <a:noFill/>
                    </a:lnB>
                  </a:tcPr>
                </a:tc>
                <a:tc>
                  <a:txBody>
                    <a:bodyPr/>
                    <a:lstStyle/>
                    <a:p>
                      <a:r>
                        <a:rPr lang="en-US" sz="2800" dirty="0" err="1"/>
                        <a:t>Nivelul</a:t>
                      </a:r>
                      <a:r>
                        <a:rPr lang="en-US" sz="2800" dirty="0"/>
                        <a:t> </a:t>
                      </a:r>
                      <a:r>
                        <a:rPr lang="en-US" sz="2800" dirty="0" err="1"/>
                        <a:t>semnalului</a:t>
                      </a:r>
                      <a:r>
                        <a:rPr lang="en-US" sz="2800" dirty="0"/>
                        <a:t> </a:t>
                      </a:r>
                      <a:r>
                        <a:rPr lang="en-US" sz="2800" dirty="0" err="1"/>
                        <a:t>raportat</a:t>
                      </a:r>
                      <a:r>
                        <a:rPr lang="en-US" sz="2800" dirty="0"/>
                        <a:t> de card. </a:t>
                      </a:r>
                      <a:r>
                        <a:rPr lang="en-US" sz="2800" dirty="0" err="1"/>
                        <a:t>Semnificația</a:t>
                      </a:r>
                      <a:r>
                        <a:rPr lang="en-US" sz="2800" dirty="0"/>
                        <a:t> </a:t>
                      </a:r>
                      <a:r>
                        <a:rPr lang="en-US" sz="2800" dirty="0" err="1"/>
                        <a:t>sa</a:t>
                      </a:r>
                      <a:r>
                        <a:rPr lang="en-US" sz="2800" dirty="0"/>
                        <a:t> </a:t>
                      </a:r>
                      <a:r>
                        <a:rPr lang="en-US" sz="2800" dirty="0" err="1"/>
                        <a:t>depinde</a:t>
                      </a:r>
                      <a:r>
                        <a:rPr lang="en-US" sz="2800" dirty="0"/>
                        <a:t> de </a:t>
                      </a:r>
                      <a:r>
                        <a:rPr lang="en-US" sz="2800" dirty="0" err="1"/>
                        <a:t>șofer</a:t>
                      </a:r>
                      <a:r>
                        <a:rPr lang="en-US" sz="2800" dirty="0"/>
                        <a:t>, </a:t>
                      </a:r>
                      <a:r>
                        <a:rPr lang="en-US" sz="2800" dirty="0" err="1"/>
                        <a:t>dar</a:t>
                      </a:r>
                      <a:r>
                        <a:rPr lang="en-US" sz="2800" dirty="0"/>
                        <a:t> pe </a:t>
                      </a:r>
                      <a:r>
                        <a:rPr lang="en-US" sz="2800" dirty="0" err="1"/>
                        <a:t>măsură</a:t>
                      </a:r>
                      <a:r>
                        <a:rPr lang="en-US" sz="2800" dirty="0"/>
                        <a:t> </a:t>
                      </a:r>
                      <a:r>
                        <a:rPr lang="en-US" sz="2800" dirty="0" err="1"/>
                        <a:t>ce</a:t>
                      </a:r>
                      <a:r>
                        <a:rPr lang="en-US" sz="2800" dirty="0"/>
                        <a:t> </a:t>
                      </a:r>
                      <a:r>
                        <a:rPr lang="en-US" sz="2800" dirty="0" err="1"/>
                        <a:t>semnalul</a:t>
                      </a:r>
                      <a:r>
                        <a:rPr lang="en-US" sz="2800" dirty="0"/>
                        <a:t> </a:t>
                      </a:r>
                      <a:r>
                        <a:rPr lang="en-US" sz="2800" dirty="0" err="1"/>
                        <a:t>crește</a:t>
                      </a:r>
                      <a:r>
                        <a:rPr lang="en-US" sz="2800" dirty="0"/>
                        <a:t>, </a:t>
                      </a:r>
                      <a:r>
                        <a:rPr lang="en-US" sz="2800" dirty="0" err="1"/>
                        <a:t>te</a:t>
                      </a:r>
                      <a:r>
                        <a:rPr lang="en-US" sz="2800" dirty="0"/>
                        <a:t> </a:t>
                      </a:r>
                      <a:r>
                        <a:rPr lang="en-US" sz="2800" dirty="0" err="1"/>
                        <a:t>apropii</a:t>
                      </a:r>
                      <a:r>
                        <a:rPr lang="en-US" sz="2800" dirty="0"/>
                        <a:t> de AP </a:t>
                      </a:r>
                      <a:r>
                        <a:rPr lang="en-US" sz="2800" dirty="0" err="1"/>
                        <a:t>sau</a:t>
                      </a:r>
                      <a:r>
                        <a:rPr lang="en-US" sz="2800" dirty="0"/>
                        <a:t> de </a:t>
                      </a:r>
                      <a:r>
                        <a:rPr lang="en-US" sz="2800" dirty="0" err="1"/>
                        <a:t>stație</a:t>
                      </a:r>
                      <a:r>
                        <a:rPr lang="en-US" sz="2800" dirty="0"/>
                        <a:t>. </a:t>
                      </a:r>
                      <a:r>
                        <a:rPr lang="en-US" sz="2800" dirty="0" err="1"/>
                        <a:t>Dacă</a:t>
                      </a:r>
                      <a:r>
                        <a:rPr lang="en-US" sz="2800" dirty="0"/>
                        <a:t> BSSID PWR </a:t>
                      </a:r>
                      <a:r>
                        <a:rPr lang="en-US" sz="2800" dirty="0" err="1"/>
                        <a:t>este</a:t>
                      </a:r>
                      <a:r>
                        <a:rPr lang="en-US" sz="2800" dirty="0"/>
                        <a:t> -1, </a:t>
                      </a:r>
                      <a:r>
                        <a:rPr lang="en-US" sz="2800" dirty="0" err="1"/>
                        <a:t>atunci</a:t>
                      </a:r>
                      <a:r>
                        <a:rPr lang="en-US" sz="2800" dirty="0"/>
                        <a:t> </a:t>
                      </a:r>
                      <a:r>
                        <a:rPr lang="en-US" sz="2800" dirty="0" err="1"/>
                        <a:t>driverul</a:t>
                      </a:r>
                      <a:r>
                        <a:rPr lang="en-US" sz="2800" dirty="0"/>
                        <a:t> nu </a:t>
                      </a:r>
                      <a:r>
                        <a:rPr lang="en-US" sz="2800" dirty="0" err="1"/>
                        <a:t>acceptă</a:t>
                      </a:r>
                      <a:r>
                        <a:rPr lang="en-US" sz="2800" dirty="0"/>
                        <a:t> </a:t>
                      </a:r>
                      <a:r>
                        <a:rPr lang="en-US" sz="2800" dirty="0" err="1"/>
                        <a:t>raportarea</a:t>
                      </a:r>
                      <a:r>
                        <a:rPr lang="en-US" sz="2800" dirty="0"/>
                        <a:t> </a:t>
                      </a:r>
                      <a:r>
                        <a:rPr lang="en-US" sz="2800" dirty="0" err="1"/>
                        <a:t>nivelului</a:t>
                      </a:r>
                      <a:r>
                        <a:rPr lang="en-US" sz="2800" dirty="0"/>
                        <a:t> de </a:t>
                      </a:r>
                      <a:r>
                        <a:rPr lang="en-US" sz="2800" dirty="0" err="1"/>
                        <a:t>semnal</a:t>
                      </a:r>
                      <a:r>
                        <a:rPr lang="en-US" sz="2800" dirty="0"/>
                        <a:t>. </a:t>
                      </a:r>
                      <a:r>
                        <a:rPr lang="en-US" sz="2800" dirty="0" err="1"/>
                        <a:t>Dacă</a:t>
                      </a:r>
                      <a:r>
                        <a:rPr lang="en-US" sz="2800" dirty="0"/>
                        <a:t> PWR </a:t>
                      </a:r>
                      <a:r>
                        <a:rPr lang="en-US" sz="2800" dirty="0" err="1"/>
                        <a:t>este</a:t>
                      </a:r>
                      <a:r>
                        <a:rPr lang="en-US" sz="2800" dirty="0"/>
                        <a:t> -1 </a:t>
                      </a:r>
                      <a:r>
                        <a:rPr lang="en-US" sz="2800" dirty="0" err="1"/>
                        <a:t>pentru</a:t>
                      </a:r>
                      <a:r>
                        <a:rPr lang="en-US" sz="2800" dirty="0"/>
                        <a:t> un </a:t>
                      </a:r>
                      <a:r>
                        <a:rPr lang="en-US" sz="2800" dirty="0" err="1"/>
                        <a:t>număr</a:t>
                      </a:r>
                      <a:r>
                        <a:rPr lang="en-US" sz="2800" dirty="0"/>
                        <a:t> </a:t>
                      </a:r>
                      <a:r>
                        <a:rPr lang="en-US" sz="2800" dirty="0" err="1"/>
                        <a:t>limitat</a:t>
                      </a:r>
                      <a:r>
                        <a:rPr lang="en-US" sz="2800" dirty="0"/>
                        <a:t> de </a:t>
                      </a:r>
                      <a:r>
                        <a:rPr lang="en-US" sz="2800" dirty="0" err="1"/>
                        <a:t>stații</a:t>
                      </a:r>
                      <a:r>
                        <a:rPr lang="en-US" sz="2800" dirty="0"/>
                        <a:t>, </a:t>
                      </a:r>
                      <a:r>
                        <a:rPr lang="en-US" sz="2800" dirty="0" err="1"/>
                        <a:t>atunci</a:t>
                      </a:r>
                      <a:r>
                        <a:rPr lang="en-US" sz="2800" dirty="0"/>
                        <a:t> </a:t>
                      </a:r>
                      <a:r>
                        <a:rPr lang="en-US" sz="2800" dirty="0" err="1"/>
                        <a:t>acesta</a:t>
                      </a:r>
                      <a:r>
                        <a:rPr lang="en-US" sz="2800" dirty="0"/>
                        <a:t> </a:t>
                      </a:r>
                      <a:r>
                        <a:rPr lang="en-US" sz="2800" dirty="0" err="1"/>
                        <a:t>este</a:t>
                      </a:r>
                      <a:r>
                        <a:rPr lang="en-US" sz="2800" dirty="0"/>
                        <a:t> </a:t>
                      </a:r>
                      <a:r>
                        <a:rPr lang="en-US" sz="2800" dirty="0" err="1"/>
                        <a:t>pentru</a:t>
                      </a:r>
                      <a:r>
                        <a:rPr lang="en-US" sz="2800" dirty="0"/>
                        <a:t> un </a:t>
                      </a:r>
                      <a:r>
                        <a:rPr lang="en-US" sz="2800" dirty="0" err="1"/>
                        <a:t>pachet</a:t>
                      </a:r>
                      <a:r>
                        <a:rPr lang="en-US" sz="2800" dirty="0"/>
                        <a:t> care a </a:t>
                      </a:r>
                      <a:r>
                        <a:rPr lang="en-US" sz="2800" dirty="0" err="1"/>
                        <a:t>venit</a:t>
                      </a:r>
                      <a:r>
                        <a:rPr lang="en-US" sz="2800" dirty="0"/>
                        <a:t> de la AP la client, </a:t>
                      </a:r>
                      <a:r>
                        <a:rPr lang="en-US" sz="2800" dirty="0" err="1"/>
                        <a:t>dar</a:t>
                      </a:r>
                      <a:r>
                        <a:rPr lang="en-US" sz="2800" dirty="0"/>
                        <a:t> </a:t>
                      </a:r>
                      <a:r>
                        <a:rPr lang="en-US" sz="2800" dirty="0" err="1"/>
                        <a:t>transmisiile</a:t>
                      </a:r>
                      <a:r>
                        <a:rPr lang="en-US" sz="2800" dirty="0"/>
                        <a:t> </a:t>
                      </a:r>
                      <a:r>
                        <a:rPr lang="en-US" sz="2800" dirty="0" err="1"/>
                        <a:t>clientului</a:t>
                      </a:r>
                      <a:r>
                        <a:rPr lang="en-US" sz="2800" dirty="0"/>
                        <a:t> sunt </a:t>
                      </a:r>
                      <a:r>
                        <a:rPr lang="en-US" sz="2800" dirty="0" err="1"/>
                        <a:t>în</a:t>
                      </a:r>
                      <a:r>
                        <a:rPr lang="en-US" sz="2800" dirty="0"/>
                        <a:t> afara </a:t>
                      </a:r>
                      <a:r>
                        <a:rPr lang="en-US" sz="2800" dirty="0" err="1"/>
                        <a:t>intervalului</a:t>
                      </a:r>
                      <a:r>
                        <a:rPr lang="en-US" sz="2800" dirty="0"/>
                        <a:t> </a:t>
                      </a:r>
                      <a:r>
                        <a:rPr lang="en-US" sz="2800" dirty="0" err="1"/>
                        <a:t>pentru</a:t>
                      </a:r>
                      <a:r>
                        <a:rPr lang="en-US" sz="2800" dirty="0"/>
                        <a:t> </a:t>
                      </a:r>
                      <a:r>
                        <a:rPr lang="en-US" sz="2800" dirty="0" err="1"/>
                        <a:t>cardul</a:t>
                      </a:r>
                      <a:r>
                        <a:rPr lang="en-US" sz="2800" dirty="0"/>
                        <a:t> </a:t>
                      </a:r>
                      <a:r>
                        <a:rPr lang="en-US" sz="2800" dirty="0" err="1"/>
                        <a:t>dvs</a:t>
                      </a:r>
                      <a:r>
                        <a:rPr lang="en-US" sz="2800" dirty="0"/>
                        <a:t>. </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1500121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184781974"/>
              </p:ext>
            </p:extLst>
          </p:nvPr>
        </p:nvGraphicFramePr>
        <p:xfrm>
          <a:off x="1067163" y="2060415"/>
          <a:ext cx="10144627" cy="3438028"/>
        </p:xfrm>
        <a:graphic>
          <a:graphicData uri="http://schemas.openxmlformats.org/drawingml/2006/table">
            <a:tbl>
              <a:tblPr/>
              <a:tblGrid>
                <a:gridCol w="1905799">
                  <a:extLst>
                    <a:ext uri="{9D8B030D-6E8A-4147-A177-3AD203B41FA5}">
                      <a16:colId xmlns:a16="http://schemas.microsoft.com/office/drawing/2014/main" val="20000"/>
                    </a:ext>
                  </a:extLst>
                </a:gridCol>
                <a:gridCol w="8238828">
                  <a:extLst>
                    <a:ext uri="{9D8B030D-6E8A-4147-A177-3AD203B41FA5}">
                      <a16:colId xmlns:a16="http://schemas.microsoft.com/office/drawing/2014/main" val="20001"/>
                    </a:ext>
                  </a:extLst>
                </a:gridCol>
              </a:tblGrid>
              <a:tr h="230545">
                <a:tc>
                  <a:txBody>
                    <a:bodyPr/>
                    <a:lstStyle/>
                    <a:p>
                      <a:r>
                        <a:rPr lang="pl-PL" sz="2800" b="1" dirty="0">
                          <a:solidFill>
                            <a:srgbClr val="FF0000"/>
                          </a:solidFill>
                        </a:rPr>
                        <a:t>RXQ</a:t>
                      </a:r>
                    </a:p>
                  </a:txBody>
                  <a:tcPr marL="16179" marR="16179" marT="6067" marB="6067" anchor="ctr">
                    <a:lnL>
                      <a:noFill/>
                    </a:lnL>
                    <a:lnR>
                      <a:noFill/>
                    </a:lnR>
                    <a:lnT>
                      <a:noFill/>
                    </a:lnT>
                    <a:lnB>
                      <a:noFill/>
                    </a:lnB>
                  </a:tcPr>
                </a:tc>
                <a:tc>
                  <a:txBody>
                    <a:bodyPr/>
                    <a:lstStyle/>
                    <a:p>
                      <a:r>
                        <a:rPr lang="en-US" sz="2800" dirty="0" err="1"/>
                        <a:t>Calitatea</a:t>
                      </a:r>
                      <a:r>
                        <a:rPr lang="en-US" sz="2800" dirty="0"/>
                        <a:t> </a:t>
                      </a:r>
                      <a:r>
                        <a:rPr lang="en-US" sz="2800" dirty="0" err="1"/>
                        <a:t>recepționării</a:t>
                      </a:r>
                      <a:r>
                        <a:rPr lang="en-US" sz="2800" dirty="0"/>
                        <a:t>, </a:t>
                      </a:r>
                      <a:r>
                        <a:rPr lang="en-US" sz="2800" dirty="0" err="1"/>
                        <a:t>măsurată</a:t>
                      </a:r>
                      <a:r>
                        <a:rPr lang="en-US" sz="2800" dirty="0"/>
                        <a:t> </a:t>
                      </a:r>
                      <a:r>
                        <a:rPr lang="en-US" sz="2800" dirty="0" err="1"/>
                        <a:t>prin</a:t>
                      </a:r>
                      <a:r>
                        <a:rPr lang="en-US" sz="2800" dirty="0"/>
                        <a:t> </a:t>
                      </a:r>
                      <a:r>
                        <a:rPr lang="en-US" sz="2800" dirty="0" err="1"/>
                        <a:t>procentul</a:t>
                      </a:r>
                      <a:r>
                        <a:rPr lang="en-US" sz="2800" dirty="0"/>
                        <a:t> de </a:t>
                      </a:r>
                      <a:r>
                        <a:rPr lang="en-US" sz="2800" dirty="0" err="1"/>
                        <a:t>pachete</a:t>
                      </a:r>
                      <a:r>
                        <a:rPr lang="en-US" sz="2800" dirty="0"/>
                        <a:t> (cadre de </a:t>
                      </a:r>
                      <a:r>
                        <a:rPr lang="en-US" sz="2800" dirty="0" err="1"/>
                        <a:t>gestionare</a:t>
                      </a:r>
                      <a:r>
                        <a:rPr lang="en-US" sz="2800" dirty="0"/>
                        <a:t> </a:t>
                      </a:r>
                      <a:r>
                        <a:rPr lang="en-US" sz="2800" dirty="0" err="1"/>
                        <a:t>și</a:t>
                      </a:r>
                      <a:r>
                        <a:rPr lang="en-US" sz="2800" dirty="0"/>
                        <a:t> de date) </a:t>
                      </a:r>
                      <a:r>
                        <a:rPr lang="en-US" sz="2800" dirty="0" err="1"/>
                        <a:t>primite</a:t>
                      </a:r>
                      <a:r>
                        <a:rPr lang="en-US" sz="2800" dirty="0"/>
                        <a:t> cu </a:t>
                      </a:r>
                      <a:r>
                        <a:rPr lang="en-US" sz="2800" dirty="0" err="1"/>
                        <a:t>succes</a:t>
                      </a:r>
                      <a:r>
                        <a:rPr lang="en-US" sz="2800" dirty="0"/>
                        <a:t> </a:t>
                      </a:r>
                      <a:r>
                        <a:rPr lang="en-US" sz="2800" dirty="0" err="1"/>
                        <a:t>în</a:t>
                      </a:r>
                      <a:r>
                        <a:rPr lang="en-US" sz="2800" dirty="0"/>
                        <a:t> </a:t>
                      </a:r>
                      <a:r>
                        <a:rPr lang="en-US" sz="2800" dirty="0" err="1"/>
                        <a:t>ultimele</a:t>
                      </a:r>
                      <a:r>
                        <a:rPr lang="en-US" sz="2800" dirty="0"/>
                        <a:t> 10 </a:t>
                      </a:r>
                      <a:r>
                        <a:rPr lang="en-US" sz="2800" dirty="0" err="1"/>
                        <a:t>secunde</a:t>
                      </a:r>
                      <a:r>
                        <a:rPr lang="en-US" sz="2800" dirty="0"/>
                        <a:t>. </a:t>
                      </a:r>
                      <a:r>
                        <a:rPr lang="en-US" sz="2800" dirty="0" err="1"/>
                        <a:t>Consultați</a:t>
                      </a:r>
                      <a:r>
                        <a:rPr lang="en-US" sz="2800" dirty="0"/>
                        <a:t> nota de </a:t>
                      </a:r>
                      <a:r>
                        <a:rPr lang="en-US" sz="2800" dirty="0" err="1"/>
                        <a:t>mai</a:t>
                      </a:r>
                      <a:r>
                        <a:rPr lang="en-US" sz="2800" dirty="0"/>
                        <a:t> </a:t>
                      </a:r>
                      <a:r>
                        <a:rPr lang="en-US" sz="2800" dirty="0" err="1"/>
                        <a:t>jos</a:t>
                      </a:r>
                      <a:r>
                        <a:rPr lang="en-US" sz="2800" dirty="0"/>
                        <a:t> </a:t>
                      </a:r>
                      <a:r>
                        <a:rPr lang="en-US" sz="2800" dirty="0" err="1"/>
                        <a:t>pentru</a:t>
                      </a:r>
                      <a:r>
                        <a:rPr lang="en-US" sz="2800" dirty="0"/>
                        <a:t> o </a:t>
                      </a:r>
                      <a:r>
                        <a:rPr lang="en-US" sz="2800" dirty="0" err="1"/>
                        <a:t>explicație</a:t>
                      </a:r>
                      <a:r>
                        <a:rPr lang="en-US" sz="2800" dirty="0"/>
                        <a:t> </a:t>
                      </a:r>
                      <a:r>
                        <a:rPr lang="en-US" sz="2800" dirty="0" err="1"/>
                        <a:t>mai</a:t>
                      </a:r>
                      <a:r>
                        <a:rPr lang="en-US" sz="2800" dirty="0"/>
                        <a:t> </a:t>
                      </a:r>
                      <a:r>
                        <a:rPr lang="en-US" sz="2800" dirty="0" err="1"/>
                        <a:t>detaliată</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r h="230545">
                <a:tc>
                  <a:txBody>
                    <a:bodyPr/>
                    <a:lstStyle/>
                    <a:p>
                      <a:r>
                        <a:rPr lang="pl-PL" sz="2800" b="1" dirty="0" err="1">
                          <a:solidFill>
                            <a:srgbClr val="FF0000"/>
                          </a:solidFill>
                        </a:rPr>
                        <a:t>Beacons</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err="1"/>
                        <a:t>Numărul</a:t>
                      </a:r>
                      <a:r>
                        <a:rPr lang="en-US" sz="2800" dirty="0"/>
                        <a:t> de </a:t>
                      </a:r>
                      <a:r>
                        <a:rPr lang="en-US" sz="2800" dirty="0" err="1"/>
                        <a:t>pachete</a:t>
                      </a:r>
                      <a:r>
                        <a:rPr lang="en-US" sz="2800" dirty="0"/>
                        <a:t> de </a:t>
                      </a:r>
                      <a:r>
                        <a:rPr lang="en-US" sz="2800" dirty="0" err="1"/>
                        <a:t>anunțuri</a:t>
                      </a:r>
                      <a:r>
                        <a:rPr lang="en-US" sz="2800" dirty="0"/>
                        <a:t> </a:t>
                      </a:r>
                      <a:r>
                        <a:rPr lang="en-US" sz="2800" dirty="0" err="1"/>
                        <a:t>trimise</a:t>
                      </a:r>
                      <a:r>
                        <a:rPr lang="en-US" sz="2800" dirty="0"/>
                        <a:t> de AP. </a:t>
                      </a:r>
                      <a:r>
                        <a:rPr lang="en-US" sz="2800" dirty="0" err="1"/>
                        <a:t>Fiecare</a:t>
                      </a:r>
                      <a:r>
                        <a:rPr lang="en-US" sz="2800" dirty="0"/>
                        <a:t> </a:t>
                      </a:r>
                      <a:r>
                        <a:rPr lang="en-US" sz="2800" dirty="0" err="1"/>
                        <a:t>punct</a:t>
                      </a:r>
                      <a:r>
                        <a:rPr lang="en-US" sz="2800" dirty="0"/>
                        <a:t> de </a:t>
                      </a:r>
                      <a:r>
                        <a:rPr lang="en-US" sz="2800" dirty="0" err="1"/>
                        <a:t>acces</a:t>
                      </a:r>
                      <a:r>
                        <a:rPr lang="en-US" sz="2800" dirty="0"/>
                        <a:t> </a:t>
                      </a:r>
                      <a:r>
                        <a:rPr lang="en-US" sz="2800" dirty="0" err="1"/>
                        <a:t>trimite</a:t>
                      </a:r>
                      <a:r>
                        <a:rPr lang="en-US" sz="2800" dirty="0"/>
                        <a:t> </a:t>
                      </a:r>
                      <a:r>
                        <a:rPr lang="en-US" sz="2800" dirty="0" err="1"/>
                        <a:t>aproximativ</a:t>
                      </a:r>
                      <a:r>
                        <a:rPr lang="en-US" sz="2800" dirty="0"/>
                        <a:t> </a:t>
                      </a:r>
                      <a:r>
                        <a:rPr lang="en-US" sz="2800" dirty="0" err="1"/>
                        <a:t>zece</a:t>
                      </a:r>
                      <a:r>
                        <a:rPr lang="en-US" sz="2800" dirty="0"/>
                        <a:t> </a:t>
                      </a:r>
                      <a:r>
                        <a:rPr lang="en-US" sz="2800" dirty="0" err="1"/>
                        <a:t>balize</a:t>
                      </a:r>
                      <a:r>
                        <a:rPr lang="en-US" sz="2800" dirty="0"/>
                        <a:t> pe </a:t>
                      </a:r>
                      <a:r>
                        <a:rPr lang="en-US" sz="2800" dirty="0" err="1"/>
                        <a:t>secundă</a:t>
                      </a:r>
                      <a:r>
                        <a:rPr lang="en-US" sz="2800" dirty="0"/>
                        <a:t> la </a:t>
                      </a:r>
                      <a:r>
                        <a:rPr lang="en-US" sz="2800" dirty="0" err="1"/>
                        <a:t>cea</a:t>
                      </a:r>
                      <a:r>
                        <a:rPr lang="en-US" sz="2800" dirty="0"/>
                        <a:t> </a:t>
                      </a:r>
                      <a:r>
                        <a:rPr lang="en-US" sz="2800" dirty="0" err="1"/>
                        <a:t>mai</a:t>
                      </a:r>
                      <a:r>
                        <a:rPr lang="en-US" sz="2800" dirty="0"/>
                        <a:t> </a:t>
                      </a:r>
                      <a:r>
                        <a:rPr lang="en-US" sz="2800" dirty="0" err="1"/>
                        <a:t>mică</a:t>
                      </a:r>
                      <a:r>
                        <a:rPr lang="en-US" sz="2800" dirty="0"/>
                        <a:t> </a:t>
                      </a:r>
                      <a:r>
                        <a:rPr lang="en-US" sz="2800" dirty="0" err="1"/>
                        <a:t>rată</a:t>
                      </a:r>
                      <a:r>
                        <a:rPr lang="en-US" sz="2800" dirty="0"/>
                        <a:t> (1M), </a:t>
                      </a:r>
                      <a:r>
                        <a:rPr lang="en-US" sz="2800" dirty="0" err="1"/>
                        <a:t>astfel</a:t>
                      </a:r>
                      <a:r>
                        <a:rPr lang="en-US" sz="2800" dirty="0"/>
                        <a:t> </a:t>
                      </a:r>
                      <a:r>
                        <a:rPr lang="en-US" sz="2800" dirty="0" err="1"/>
                        <a:t>încât</a:t>
                      </a:r>
                      <a:r>
                        <a:rPr lang="en-US" sz="2800" dirty="0"/>
                        <a:t> </a:t>
                      </a:r>
                      <a:r>
                        <a:rPr lang="en-US" sz="2800" dirty="0" err="1"/>
                        <a:t>acestea</a:t>
                      </a:r>
                      <a:r>
                        <a:rPr lang="en-US" sz="2800" dirty="0"/>
                        <a:t> pot fi de </a:t>
                      </a:r>
                      <a:r>
                        <a:rPr lang="en-US" sz="2800" dirty="0" err="1"/>
                        <a:t>obicei</a:t>
                      </a:r>
                      <a:r>
                        <a:rPr lang="en-US" sz="2800" dirty="0"/>
                        <a:t> </a:t>
                      </a:r>
                      <a:r>
                        <a:rPr lang="en-US" sz="2800" dirty="0" err="1"/>
                        <a:t>preluate</a:t>
                      </a:r>
                      <a:r>
                        <a:rPr lang="en-US" sz="2800" dirty="0"/>
                        <a:t> de </a:t>
                      </a:r>
                      <a:r>
                        <a:rPr lang="en-US" sz="2800" dirty="0" err="1"/>
                        <a:t>foarte</a:t>
                      </a:r>
                      <a:r>
                        <a:rPr lang="en-US" sz="2800" dirty="0"/>
                        <a:t> </a:t>
                      </a:r>
                      <a:r>
                        <a:rPr lang="en-US" sz="2800" dirty="0" err="1"/>
                        <a:t>departe</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4"/>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3399310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106796779"/>
              </p:ext>
            </p:extLst>
          </p:nvPr>
        </p:nvGraphicFramePr>
        <p:xfrm>
          <a:off x="976419" y="2392925"/>
          <a:ext cx="10110682" cy="3450162"/>
        </p:xfrm>
        <a:graphic>
          <a:graphicData uri="http://schemas.openxmlformats.org/drawingml/2006/table">
            <a:tbl>
              <a:tblPr/>
              <a:tblGrid>
                <a:gridCol w="1465445">
                  <a:extLst>
                    <a:ext uri="{9D8B030D-6E8A-4147-A177-3AD203B41FA5}">
                      <a16:colId xmlns:a16="http://schemas.microsoft.com/office/drawing/2014/main" val="20000"/>
                    </a:ext>
                  </a:extLst>
                </a:gridCol>
                <a:gridCol w="8645237">
                  <a:extLst>
                    <a:ext uri="{9D8B030D-6E8A-4147-A177-3AD203B41FA5}">
                      <a16:colId xmlns:a16="http://schemas.microsoft.com/office/drawing/2014/main" val="20001"/>
                    </a:ext>
                  </a:extLst>
                </a:gridCol>
              </a:tblGrid>
              <a:tr h="121339">
                <a:tc>
                  <a:txBody>
                    <a:bodyPr/>
                    <a:lstStyle/>
                    <a:p>
                      <a:r>
                        <a:rPr lang="pl-PL" sz="2800" b="1" dirty="0">
                          <a:solidFill>
                            <a:srgbClr val="FF0000"/>
                          </a:solidFill>
                        </a:rPr>
                        <a:t># Data</a:t>
                      </a:r>
                    </a:p>
                  </a:txBody>
                  <a:tcPr marL="16179" marR="16179" marT="6067" marB="6067" anchor="ctr">
                    <a:lnL>
                      <a:noFill/>
                    </a:lnL>
                    <a:lnR>
                      <a:noFill/>
                    </a:lnR>
                    <a:lnT>
                      <a:noFill/>
                    </a:lnT>
                    <a:lnB>
                      <a:noFill/>
                    </a:lnB>
                  </a:tcPr>
                </a:tc>
                <a:tc>
                  <a:txBody>
                    <a:bodyPr/>
                    <a:lstStyle/>
                    <a:p>
                      <a:r>
                        <a:rPr lang="fr-FR" sz="2800" dirty="0" err="1"/>
                        <a:t>Numărul</a:t>
                      </a:r>
                      <a:r>
                        <a:rPr lang="fr-FR" sz="2800" dirty="0"/>
                        <a:t> de </a:t>
                      </a:r>
                      <a:r>
                        <a:rPr lang="fr-FR" sz="2800" dirty="0" err="1"/>
                        <a:t>pachete</a:t>
                      </a:r>
                      <a:r>
                        <a:rPr lang="fr-FR" sz="2800" dirty="0"/>
                        <a:t> de date </a:t>
                      </a:r>
                      <a:r>
                        <a:rPr lang="fr-FR" sz="2800" dirty="0" err="1"/>
                        <a:t>capturate</a:t>
                      </a:r>
                      <a:r>
                        <a:rPr lang="fr-FR" sz="2800" dirty="0"/>
                        <a:t> (</a:t>
                      </a:r>
                      <a:r>
                        <a:rPr lang="fr-FR" sz="2800" dirty="0" err="1"/>
                        <a:t>dacă</a:t>
                      </a:r>
                      <a:r>
                        <a:rPr lang="fr-FR" sz="2800" dirty="0"/>
                        <a:t> WEP, </a:t>
                      </a:r>
                      <a:r>
                        <a:rPr lang="fr-FR" sz="2800" dirty="0" err="1"/>
                        <a:t>număr</a:t>
                      </a:r>
                      <a:r>
                        <a:rPr lang="fr-FR" sz="2800" dirty="0"/>
                        <a:t> </a:t>
                      </a:r>
                      <a:r>
                        <a:rPr lang="fr-FR" sz="2800" dirty="0" err="1"/>
                        <a:t>unic</a:t>
                      </a:r>
                      <a:r>
                        <a:rPr lang="fr-FR" sz="2800" dirty="0"/>
                        <a:t> de IV), </a:t>
                      </a:r>
                      <a:r>
                        <a:rPr lang="fr-FR" sz="2800" dirty="0" err="1"/>
                        <a:t>inclusiv</a:t>
                      </a:r>
                      <a:r>
                        <a:rPr lang="fr-FR" sz="2800" dirty="0"/>
                        <a:t> </a:t>
                      </a:r>
                      <a:r>
                        <a:rPr lang="fr-FR" sz="2800" dirty="0" err="1"/>
                        <a:t>pachetele</a:t>
                      </a:r>
                      <a:r>
                        <a:rPr lang="fr-FR" sz="2800" dirty="0"/>
                        <a:t> de </a:t>
                      </a:r>
                      <a:r>
                        <a:rPr lang="fr-FR" sz="2800" dirty="0" err="1"/>
                        <a:t>transmisie</a:t>
                      </a:r>
                      <a:r>
                        <a:rPr lang="fr-FR" sz="2800" dirty="0"/>
                        <a:t> de date</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5"/>
                  </a:ext>
                </a:extLst>
              </a:tr>
              <a:tr h="121339">
                <a:tc>
                  <a:txBody>
                    <a:bodyPr/>
                    <a:lstStyle/>
                    <a:p>
                      <a:r>
                        <a:rPr lang="pl-PL" sz="2800" b="1" dirty="0">
                          <a:solidFill>
                            <a:srgbClr val="FF0000"/>
                          </a:solidFill>
                        </a:rPr>
                        <a:t>#/s</a:t>
                      </a:r>
                    </a:p>
                  </a:txBody>
                  <a:tcPr marL="16179" marR="16179" marT="6067" marB="6067" anchor="ctr">
                    <a:lnL>
                      <a:noFill/>
                    </a:lnL>
                    <a:lnR>
                      <a:noFill/>
                    </a:lnR>
                    <a:lnT>
                      <a:noFill/>
                    </a:lnT>
                    <a:lnB>
                      <a:noFill/>
                    </a:lnB>
                  </a:tcPr>
                </a:tc>
                <a:tc>
                  <a:txBody>
                    <a:bodyPr/>
                    <a:lstStyle/>
                    <a:p>
                      <a:r>
                        <a:rPr lang="pt-BR" sz="2800" dirty="0"/>
                        <a:t>Numărul de pachete de date pe secundă măsoară în ultimele 10 secunde</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6"/>
                  </a:ext>
                </a:extLst>
              </a:tr>
              <a:tr h="266947">
                <a:tc>
                  <a:txBody>
                    <a:bodyPr/>
                    <a:lstStyle/>
                    <a:p>
                      <a:r>
                        <a:rPr lang="pl-PL" sz="2800" b="1" dirty="0">
                          <a:solidFill>
                            <a:srgbClr val="FF0000"/>
                          </a:solidFill>
                        </a:rPr>
                        <a:t>CH</a:t>
                      </a:r>
                    </a:p>
                  </a:txBody>
                  <a:tcPr marL="16179" marR="16179" marT="6067" marB="6067" anchor="ctr">
                    <a:lnL>
                      <a:noFill/>
                    </a:lnL>
                    <a:lnR>
                      <a:noFill/>
                    </a:lnR>
                    <a:lnT>
                      <a:noFill/>
                    </a:lnT>
                    <a:lnB>
                      <a:noFill/>
                    </a:lnB>
                  </a:tcPr>
                </a:tc>
                <a:tc>
                  <a:txBody>
                    <a:bodyPr/>
                    <a:lstStyle/>
                    <a:p>
                      <a:r>
                        <a:rPr lang="en-US" sz="2800" dirty="0" err="1"/>
                        <a:t>Numărul</a:t>
                      </a:r>
                      <a:r>
                        <a:rPr lang="en-US" sz="2800" dirty="0"/>
                        <a:t> </a:t>
                      </a:r>
                      <a:r>
                        <a:rPr lang="en-US" sz="2800" dirty="0" err="1"/>
                        <a:t>canalului</a:t>
                      </a:r>
                      <a:r>
                        <a:rPr lang="en-US" sz="2800" dirty="0"/>
                        <a:t> (</a:t>
                      </a:r>
                      <a:r>
                        <a:rPr lang="en-US" sz="2800" dirty="0" err="1"/>
                        <a:t>preluat</a:t>
                      </a:r>
                      <a:r>
                        <a:rPr lang="en-US" sz="2800" dirty="0"/>
                        <a:t> din </a:t>
                      </a:r>
                      <a:r>
                        <a:rPr lang="en-US" sz="2800" dirty="0" err="1"/>
                        <a:t>pachetele</a:t>
                      </a:r>
                      <a:r>
                        <a:rPr lang="en-US" sz="2800" dirty="0"/>
                        <a:t> de </a:t>
                      </a:r>
                      <a:r>
                        <a:rPr lang="en-US" sz="2800" dirty="0" err="1"/>
                        <a:t>baliză</a:t>
                      </a:r>
                      <a:r>
                        <a:rPr lang="en-US" sz="2800" dirty="0"/>
                        <a:t>). </a:t>
                      </a:r>
                      <a:r>
                        <a:rPr lang="en-US" sz="2800" dirty="0" err="1"/>
                        <a:t>Notă</a:t>
                      </a:r>
                      <a:r>
                        <a:rPr lang="en-US" sz="2800" dirty="0"/>
                        <a:t>: </a:t>
                      </a:r>
                      <a:r>
                        <a:rPr lang="en-US" sz="2800" dirty="0" err="1"/>
                        <a:t>uneori</a:t>
                      </a:r>
                      <a:r>
                        <a:rPr lang="en-US" sz="2800" dirty="0"/>
                        <a:t>, </a:t>
                      </a:r>
                      <a:r>
                        <a:rPr lang="en-US" sz="2800" dirty="0" err="1"/>
                        <a:t>pachetele</a:t>
                      </a:r>
                      <a:r>
                        <a:rPr lang="en-US" sz="2800" dirty="0"/>
                        <a:t> de pe </a:t>
                      </a:r>
                      <a:r>
                        <a:rPr lang="en-US" sz="2800" dirty="0" err="1"/>
                        <a:t>alte</a:t>
                      </a:r>
                      <a:r>
                        <a:rPr lang="en-US" sz="2800" dirty="0"/>
                        <a:t> </a:t>
                      </a:r>
                      <a:r>
                        <a:rPr lang="en-US" sz="2800" dirty="0" err="1"/>
                        <a:t>canale</a:t>
                      </a:r>
                      <a:r>
                        <a:rPr lang="en-US" sz="2800" dirty="0"/>
                        <a:t> sunt </a:t>
                      </a:r>
                      <a:r>
                        <a:rPr lang="en-US" sz="2800" dirty="0" err="1"/>
                        <a:t>capturate</a:t>
                      </a:r>
                      <a:r>
                        <a:rPr lang="en-US" sz="2800" dirty="0"/>
                        <a:t> </a:t>
                      </a:r>
                      <a:r>
                        <a:rPr lang="en-US" sz="2800" dirty="0" err="1"/>
                        <a:t>chiar</a:t>
                      </a:r>
                      <a:r>
                        <a:rPr lang="en-US" sz="2800" dirty="0"/>
                        <a:t> </a:t>
                      </a:r>
                      <a:r>
                        <a:rPr lang="en-US" sz="2800" dirty="0" err="1"/>
                        <a:t>dacă</a:t>
                      </a:r>
                      <a:r>
                        <a:rPr lang="en-US" sz="2800" dirty="0"/>
                        <a:t> </a:t>
                      </a:r>
                      <a:r>
                        <a:rPr lang="en-US" sz="2800" dirty="0" err="1"/>
                        <a:t>airodump</a:t>
                      </a:r>
                      <a:r>
                        <a:rPr lang="en-US" sz="2800" dirty="0"/>
                        <a:t>-ng nu se </a:t>
                      </a:r>
                      <a:r>
                        <a:rPr lang="en-US" sz="2800" dirty="0" err="1"/>
                        <a:t>ridică</a:t>
                      </a:r>
                      <a:r>
                        <a:rPr lang="en-US" sz="2800" dirty="0"/>
                        <a:t>, din </a:t>
                      </a:r>
                      <a:r>
                        <a:rPr lang="en-US" sz="2800" dirty="0" err="1"/>
                        <a:t>cauza</a:t>
                      </a:r>
                      <a:r>
                        <a:rPr lang="en-US" sz="2800" dirty="0"/>
                        <a:t> </a:t>
                      </a:r>
                      <a:r>
                        <a:rPr lang="en-US" sz="2800" dirty="0" err="1"/>
                        <a:t>interferențelor</a:t>
                      </a:r>
                      <a:r>
                        <a:rPr lang="en-US" sz="2800" dirty="0"/>
                        <a:t> radio </a:t>
                      </a:r>
                      <a:r>
                        <a:rPr lang="en-US" sz="2800" dirty="0" err="1"/>
                        <a:t>sau</a:t>
                      </a:r>
                      <a:r>
                        <a:rPr lang="en-US" sz="2800" dirty="0"/>
                        <a:t> a </a:t>
                      </a:r>
                      <a:r>
                        <a:rPr lang="en-US" sz="2800" dirty="0" err="1"/>
                        <a:t>canalelor</a:t>
                      </a:r>
                      <a:r>
                        <a:rPr lang="en-US" sz="2800" dirty="0"/>
                        <a:t> </a:t>
                      </a:r>
                      <a:r>
                        <a:rPr lang="en-US" sz="2800" dirty="0" err="1"/>
                        <a:t>suprapuse</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617691157"/>
              </p:ext>
            </p:extLst>
          </p:nvPr>
        </p:nvGraphicFramePr>
        <p:xfrm>
          <a:off x="1215409" y="2392925"/>
          <a:ext cx="10152245" cy="257245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MB</a:t>
                      </a:r>
                    </a:p>
                  </a:txBody>
                  <a:tcPr marL="16179" marR="16179" marT="6067" marB="6067" anchor="ctr">
                    <a:lnL>
                      <a:noFill/>
                    </a:lnL>
                    <a:lnR>
                      <a:noFill/>
                    </a:lnR>
                    <a:lnT>
                      <a:noFill/>
                    </a:lnT>
                    <a:lnB>
                      <a:noFill/>
                    </a:lnB>
                  </a:tcPr>
                </a:tc>
                <a:tc>
                  <a:txBody>
                    <a:bodyPr/>
                    <a:lstStyle/>
                    <a:p>
                      <a:r>
                        <a:rPr lang="en-US" sz="2800" dirty="0" err="1"/>
                        <a:t>Viteza</a:t>
                      </a:r>
                      <a:r>
                        <a:rPr lang="en-US" sz="2800" dirty="0"/>
                        <a:t> </a:t>
                      </a:r>
                      <a:r>
                        <a:rPr lang="en-US" sz="2800" dirty="0" err="1"/>
                        <a:t>maximă</a:t>
                      </a:r>
                      <a:r>
                        <a:rPr lang="en-US" sz="2800" dirty="0"/>
                        <a:t> </a:t>
                      </a:r>
                      <a:r>
                        <a:rPr lang="en-US" sz="2800" dirty="0" err="1"/>
                        <a:t>acceptată</a:t>
                      </a:r>
                      <a:r>
                        <a:rPr lang="en-US" sz="2800" dirty="0"/>
                        <a:t> de AP. </a:t>
                      </a:r>
                      <a:r>
                        <a:rPr lang="en-US" sz="2800" dirty="0" err="1"/>
                        <a:t>Dacă</a:t>
                      </a:r>
                      <a:r>
                        <a:rPr lang="en-US" sz="2800" dirty="0"/>
                        <a:t> MB = 11, </a:t>
                      </a:r>
                      <a:r>
                        <a:rPr lang="en-US" sz="2800" dirty="0" err="1"/>
                        <a:t>este</a:t>
                      </a:r>
                      <a:r>
                        <a:rPr lang="en-US" sz="2800" dirty="0"/>
                        <a:t> 802.11b, </a:t>
                      </a:r>
                      <a:r>
                        <a:rPr lang="en-US" sz="2800" dirty="0" err="1"/>
                        <a:t>dacă</a:t>
                      </a:r>
                      <a:r>
                        <a:rPr lang="en-US" sz="2800" dirty="0"/>
                        <a:t> MB = 22 </a:t>
                      </a:r>
                      <a:r>
                        <a:rPr lang="en-US" sz="2800" dirty="0" err="1"/>
                        <a:t>este</a:t>
                      </a:r>
                      <a:r>
                        <a:rPr lang="en-US" sz="2800" dirty="0"/>
                        <a:t> 802.11b+ </a:t>
                      </a:r>
                      <a:r>
                        <a:rPr lang="en-US" sz="2800" dirty="0" err="1"/>
                        <a:t>și</a:t>
                      </a:r>
                      <a:r>
                        <a:rPr lang="en-US" sz="2800" dirty="0"/>
                        <a:t> </a:t>
                      </a:r>
                      <a:r>
                        <a:rPr lang="en-US" sz="2800" dirty="0" err="1"/>
                        <a:t>până</a:t>
                      </a:r>
                      <a:r>
                        <a:rPr lang="en-US" sz="2800" dirty="0"/>
                        <a:t> la 54 sunt 802.11g. </a:t>
                      </a:r>
                      <a:r>
                        <a:rPr lang="en-US" sz="2800" dirty="0" err="1"/>
                        <a:t>Orice</a:t>
                      </a:r>
                      <a:r>
                        <a:rPr lang="en-US" sz="2800" dirty="0"/>
                        <a:t> </a:t>
                      </a:r>
                      <a:r>
                        <a:rPr lang="en-US" sz="2800" dirty="0" err="1"/>
                        <a:t>mai</a:t>
                      </a:r>
                      <a:r>
                        <a:rPr lang="en-US" sz="2800" dirty="0"/>
                        <a:t> mare </a:t>
                      </a:r>
                      <a:r>
                        <a:rPr lang="en-US" sz="2800" dirty="0" err="1"/>
                        <a:t>este</a:t>
                      </a:r>
                      <a:r>
                        <a:rPr lang="en-US" sz="2800" dirty="0"/>
                        <a:t> 802.11n </a:t>
                      </a:r>
                      <a:r>
                        <a:rPr lang="en-US" sz="2800" dirty="0" err="1"/>
                        <a:t>sau</a:t>
                      </a:r>
                      <a:r>
                        <a:rPr lang="en-US" sz="2800" dirty="0"/>
                        <a:t> 802.11ac. </a:t>
                      </a:r>
                      <a:r>
                        <a:rPr lang="en-US" sz="2800" dirty="0" err="1"/>
                        <a:t>Punctul</a:t>
                      </a:r>
                      <a:r>
                        <a:rPr lang="en-US" sz="2800" dirty="0"/>
                        <a:t> (</a:t>
                      </a:r>
                      <a:r>
                        <a:rPr lang="en-US" sz="2800" dirty="0" err="1"/>
                        <a:t>după</a:t>
                      </a:r>
                      <a:r>
                        <a:rPr lang="en-US" sz="2800" dirty="0"/>
                        <a:t> 54 de </a:t>
                      </a:r>
                      <a:r>
                        <a:rPr lang="en-US" sz="2800" dirty="0" err="1"/>
                        <a:t>mai</a:t>
                      </a:r>
                      <a:r>
                        <a:rPr lang="en-US" sz="2800" dirty="0"/>
                        <a:t> sus) </a:t>
                      </a:r>
                      <a:r>
                        <a:rPr lang="en-US" sz="2800" dirty="0" err="1"/>
                        <a:t>indică</a:t>
                      </a:r>
                      <a:r>
                        <a:rPr lang="en-US" sz="2800" dirty="0"/>
                        <a:t> </a:t>
                      </a:r>
                      <a:r>
                        <a:rPr lang="en-US" sz="2800" dirty="0" err="1"/>
                        <a:t>faptul</a:t>
                      </a:r>
                      <a:r>
                        <a:rPr lang="en-US" sz="2800" dirty="0"/>
                        <a:t> </a:t>
                      </a:r>
                      <a:r>
                        <a:rPr lang="en-US" sz="2800" dirty="0" err="1"/>
                        <a:t>că</a:t>
                      </a:r>
                      <a:r>
                        <a:rPr lang="en-US" sz="2800" dirty="0"/>
                        <a:t> </a:t>
                      </a:r>
                      <a:r>
                        <a:rPr lang="en-US" sz="2800" dirty="0" err="1"/>
                        <a:t>preambulul</a:t>
                      </a:r>
                      <a:r>
                        <a:rPr lang="en-US" sz="2800" dirty="0"/>
                        <a:t> </a:t>
                      </a:r>
                      <a:r>
                        <a:rPr lang="en-US" sz="2800" dirty="0" err="1"/>
                        <a:t>scurt</a:t>
                      </a:r>
                      <a:r>
                        <a:rPr lang="en-US" sz="2800" dirty="0"/>
                        <a:t> </a:t>
                      </a:r>
                      <a:r>
                        <a:rPr lang="en-US" sz="2800" dirty="0" err="1"/>
                        <a:t>este</a:t>
                      </a:r>
                      <a:r>
                        <a:rPr lang="en-US" sz="2800" dirty="0"/>
                        <a:t> </a:t>
                      </a:r>
                      <a:r>
                        <a:rPr lang="en-US" sz="2800" dirty="0" err="1"/>
                        <a:t>acceptat</a:t>
                      </a:r>
                      <a:r>
                        <a:rPr lang="en-US" sz="2800" dirty="0"/>
                        <a:t>. </a:t>
                      </a:r>
                      <a:r>
                        <a:rPr lang="en-US" sz="2800" dirty="0" err="1"/>
                        <a:t>Afișează</a:t>
                      </a:r>
                      <a:r>
                        <a:rPr lang="en-US" sz="2800" dirty="0"/>
                        <a:t> „e” </a:t>
                      </a:r>
                      <a:r>
                        <a:rPr lang="en-US" sz="2800" dirty="0" err="1"/>
                        <a:t>după</a:t>
                      </a:r>
                      <a:r>
                        <a:rPr lang="en-US" sz="2800" dirty="0"/>
                        <a:t> </a:t>
                      </a:r>
                      <a:r>
                        <a:rPr lang="en-US" sz="2800" dirty="0" err="1"/>
                        <a:t>valoarea</a:t>
                      </a:r>
                      <a:r>
                        <a:rPr lang="en-US" sz="2800" dirty="0"/>
                        <a:t> </a:t>
                      </a:r>
                      <a:r>
                        <a:rPr lang="en-US" sz="2800" dirty="0" err="1"/>
                        <a:t>vitezei</a:t>
                      </a:r>
                      <a:r>
                        <a:rPr lang="en-US" sz="2800" dirty="0"/>
                        <a:t> MB </a:t>
                      </a:r>
                      <a:r>
                        <a:rPr lang="en-US" sz="2800" dirty="0" err="1"/>
                        <a:t>dacă</a:t>
                      </a:r>
                      <a:r>
                        <a:rPr lang="en-US" sz="2800" dirty="0"/>
                        <a:t> </a:t>
                      </a:r>
                      <a:r>
                        <a:rPr lang="en-US" sz="2800" dirty="0" err="1"/>
                        <a:t>rețeaua</a:t>
                      </a:r>
                      <a:r>
                        <a:rPr lang="en-US" sz="2800" dirty="0"/>
                        <a:t> are QoS </a:t>
                      </a:r>
                      <a:r>
                        <a:rPr lang="en-US" sz="2800" dirty="0" err="1"/>
                        <a:t>activată</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419149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690216238"/>
              </p:ext>
            </p:extLst>
          </p:nvPr>
        </p:nvGraphicFramePr>
        <p:xfrm>
          <a:off x="1215409" y="2392925"/>
          <a:ext cx="10152245" cy="299917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ENC</a:t>
                      </a:r>
                    </a:p>
                  </a:txBody>
                  <a:tcPr marL="16179" marR="16179" marT="6067" marB="6067" anchor="ctr">
                    <a:lnL>
                      <a:noFill/>
                    </a:lnL>
                    <a:lnR>
                      <a:noFill/>
                    </a:lnR>
                    <a:lnT>
                      <a:noFill/>
                    </a:lnT>
                    <a:lnB>
                      <a:noFill/>
                    </a:lnB>
                  </a:tcPr>
                </a:tc>
                <a:tc>
                  <a:txBody>
                    <a:bodyPr/>
                    <a:lstStyle/>
                    <a:p>
                      <a:r>
                        <a:rPr lang="pl-PL" sz="2800" dirty="0"/>
                        <a:t>Algoritm de criptare utilizat. OPN = fără criptare, „WEP?” = WEP sau mai mare (nu sunt suficiente date pentru a alege între WEP și WPA/WPA2), WEP (fără semnul întrebării) indică WEP static sau dinamic și WPA, WPA2 sau WPA3 dacă este prezent TKIP sau CCMP (WPA3 cu TKIP permite WPA sau Asocierea WPA2, WPA3 pur permite doar CCMP). </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3508727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011921096"/>
              </p:ext>
            </p:extLst>
          </p:nvPr>
        </p:nvGraphicFramePr>
        <p:xfrm>
          <a:off x="1215409" y="2392925"/>
          <a:ext cx="9622309" cy="299917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CIPHER</a:t>
                      </a:r>
                    </a:p>
                  </a:txBody>
                  <a:tcPr marL="16179" marR="16179" marT="6067" marB="6067" anchor="ctr">
                    <a:lnL>
                      <a:noFill/>
                    </a:lnL>
                    <a:lnR>
                      <a:noFill/>
                    </a:lnR>
                    <a:lnT>
                      <a:noFill/>
                    </a:lnT>
                    <a:lnB>
                      <a:noFill/>
                    </a:lnB>
                  </a:tcPr>
                </a:tc>
                <a:tc>
                  <a:txBody>
                    <a:bodyPr/>
                    <a:lstStyle/>
                    <a:p>
                      <a:r>
                        <a:rPr lang="en-US" sz="2800" dirty="0" err="1"/>
                        <a:t>Cifrul</a:t>
                      </a:r>
                      <a:r>
                        <a:rPr lang="en-US" sz="2800" dirty="0"/>
                        <a:t> a </a:t>
                      </a:r>
                      <a:r>
                        <a:rPr lang="en-US" sz="2800" dirty="0" err="1"/>
                        <a:t>fost</a:t>
                      </a:r>
                      <a:r>
                        <a:rPr lang="en-US" sz="2800" dirty="0"/>
                        <a:t> </a:t>
                      </a:r>
                      <a:r>
                        <a:rPr lang="en-US" sz="2800" dirty="0" err="1"/>
                        <a:t>detectat</a:t>
                      </a:r>
                      <a:r>
                        <a:rPr lang="en-US" sz="2800" dirty="0"/>
                        <a:t>. </a:t>
                      </a:r>
                      <a:r>
                        <a:rPr lang="en-US" sz="2800" dirty="0" err="1"/>
                        <a:t>Unul</a:t>
                      </a:r>
                      <a:r>
                        <a:rPr lang="en-US" sz="2800" dirty="0"/>
                        <a:t> </a:t>
                      </a:r>
                      <a:r>
                        <a:rPr lang="en-US" sz="2800" dirty="0" err="1"/>
                        <a:t>dintre</a:t>
                      </a:r>
                      <a:r>
                        <a:rPr lang="en-US" sz="2800" dirty="0"/>
                        <a:t> CCMP, WRAP, TKIP, WEP, WEP40 </a:t>
                      </a:r>
                      <a:r>
                        <a:rPr lang="en-US" sz="2800" dirty="0" err="1"/>
                        <a:t>sau</a:t>
                      </a:r>
                      <a:r>
                        <a:rPr lang="en-US" sz="2800" dirty="0"/>
                        <a:t> WEP104. Nu </a:t>
                      </a:r>
                      <a:r>
                        <a:rPr lang="en-US" sz="2800" dirty="0" err="1"/>
                        <a:t>este</a:t>
                      </a:r>
                      <a:r>
                        <a:rPr lang="en-US" sz="2800" dirty="0"/>
                        <a:t> </a:t>
                      </a:r>
                      <a:r>
                        <a:rPr lang="en-US" sz="2800" dirty="0" err="1"/>
                        <a:t>obligatoriu</a:t>
                      </a:r>
                      <a:r>
                        <a:rPr lang="en-US" sz="2800" dirty="0"/>
                        <a:t>, </a:t>
                      </a:r>
                      <a:r>
                        <a:rPr lang="en-US" sz="2800" dirty="0" err="1"/>
                        <a:t>dar</a:t>
                      </a:r>
                      <a:r>
                        <a:rPr lang="en-US" sz="2800" dirty="0"/>
                        <a:t> TKIP </a:t>
                      </a:r>
                      <a:r>
                        <a:rPr lang="en-US" sz="2800" dirty="0" err="1"/>
                        <a:t>este</a:t>
                      </a:r>
                      <a:r>
                        <a:rPr lang="en-US" sz="2800" dirty="0"/>
                        <a:t> </a:t>
                      </a:r>
                      <a:r>
                        <a:rPr lang="en-US" sz="2800" dirty="0" err="1"/>
                        <a:t>utilizat</a:t>
                      </a:r>
                      <a:r>
                        <a:rPr lang="en-US" sz="2800" dirty="0"/>
                        <a:t> de </a:t>
                      </a:r>
                      <a:r>
                        <a:rPr lang="en-US" sz="2800" dirty="0" err="1"/>
                        <a:t>obicei</a:t>
                      </a:r>
                      <a:r>
                        <a:rPr lang="en-US" sz="2800" dirty="0"/>
                        <a:t> cu WPA </a:t>
                      </a:r>
                      <a:r>
                        <a:rPr lang="en-US" sz="2800" dirty="0" err="1"/>
                        <a:t>și</a:t>
                      </a:r>
                      <a:r>
                        <a:rPr lang="en-US" sz="2800" dirty="0"/>
                        <a:t> CCMP </a:t>
                      </a:r>
                      <a:r>
                        <a:rPr lang="en-US" sz="2800" dirty="0" err="1"/>
                        <a:t>este</a:t>
                      </a:r>
                      <a:r>
                        <a:rPr lang="en-US" sz="2800" dirty="0"/>
                        <a:t> </a:t>
                      </a:r>
                      <a:r>
                        <a:rPr lang="en-US" sz="2800" dirty="0" err="1"/>
                        <a:t>utilizat</a:t>
                      </a:r>
                      <a:r>
                        <a:rPr lang="en-US" sz="2800" dirty="0"/>
                        <a:t> de </a:t>
                      </a:r>
                      <a:r>
                        <a:rPr lang="en-US" sz="2800" dirty="0" err="1"/>
                        <a:t>obicei</a:t>
                      </a:r>
                      <a:r>
                        <a:rPr lang="en-US" sz="2800" dirty="0"/>
                        <a:t> cu WPA2. WEP40 </a:t>
                      </a:r>
                      <a:r>
                        <a:rPr lang="en-US" sz="2800" dirty="0" err="1"/>
                        <a:t>este</a:t>
                      </a:r>
                      <a:r>
                        <a:rPr lang="en-US" sz="2800" dirty="0"/>
                        <a:t> </a:t>
                      </a:r>
                      <a:r>
                        <a:rPr lang="en-US" sz="2800" dirty="0" err="1"/>
                        <a:t>afișat</a:t>
                      </a:r>
                      <a:r>
                        <a:rPr lang="en-US" sz="2800" dirty="0"/>
                        <a:t> </a:t>
                      </a:r>
                      <a:r>
                        <a:rPr lang="en-US" sz="2800" dirty="0" err="1"/>
                        <a:t>când</a:t>
                      </a:r>
                      <a:r>
                        <a:rPr lang="en-US" sz="2800" dirty="0"/>
                        <a:t> </a:t>
                      </a:r>
                      <a:r>
                        <a:rPr lang="en-US" sz="2800" dirty="0" err="1"/>
                        <a:t>indexul</a:t>
                      </a:r>
                      <a:r>
                        <a:rPr lang="en-US" sz="2800" dirty="0"/>
                        <a:t> </a:t>
                      </a:r>
                      <a:r>
                        <a:rPr lang="en-US" sz="2800" dirty="0" err="1"/>
                        <a:t>cheii</a:t>
                      </a:r>
                      <a:r>
                        <a:rPr lang="en-US" sz="2800" dirty="0"/>
                        <a:t> </a:t>
                      </a:r>
                      <a:r>
                        <a:rPr lang="en-US" sz="2800" dirty="0" err="1"/>
                        <a:t>este</a:t>
                      </a:r>
                      <a:r>
                        <a:rPr lang="en-US" sz="2800" dirty="0"/>
                        <a:t> </a:t>
                      </a:r>
                      <a:r>
                        <a:rPr lang="en-US" sz="2800" dirty="0" err="1"/>
                        <a:t>mai</a:t>
                      </a:r>
                      <a:r>
                        <a:rPr lang="en-US" sz="2800" dirty="0"/>
                        <a:t> mare </a:t>
                      </a:r>
                      <a:r>
                        <a:rPr lang="en-US" sz="2800" dirty="0" err="1"/>
                        <a:t>decât</a:t>
                      </a:r>
                      <a:r>
                        <a:rPr lang="en-US" sz="2800" dirty="0"/>
                        <a:t> 0. </a:t>
                      </a:r>
                      <a:r>
                        <a:rPr lang="en-US" sz="2800" dirty="0" err="1"/>
                        <a:t>Standardul</a:t>
                      </a:r>
                      <a:r>
                        <a:rPr lang="en-US" sz="2800" dirty="0"/>
                        <a:t> </a:t>
                      </a:r>
                      <a:r>
                        <a:rPr lang="en-US" sz="2800" dirty="0" err="1"/>
                        <a:t>prevede</a:t>
                      </a:r>
                      <a:r>
                        <a:rPr lang="en-US" sz="2800" dirty="0"/>
                        <a:t> </a:t>
                      </a:r>
                      <a:r>
                        <a:rPr lang="en-US" sz="2800" dirty="0" err="1"/>
                        <a:t>că</a:t>
                      </a:r>
                      <a:r>
                        <a:rPr lang="en-US" sz="2800" dirty="0"/>
                        <a:t> </a:t>
                      </a:r>
                      <a:r>
                        <a:rPr lang="en-US" sz="2800" dirty="0" err="1"/>
                        <a:t>indicele</a:t>
                      </a:r>
                      <a:r>
                        <a:rPr lang="en-US" sz="2800" dirty="0"/>
                        <a:t> </a:t>
                      </a:r>
                      <a:r>
                        <a:rPr lang="en-US" sz="2800" dirty="0" err="1"/>
                        <a:t>poate</a:t>
                      </a:r>
                      <a:r>
                        <a:rPr lang="en-US" sz="2800" dirty="0"/>
                        <a:t> fi 0-3 </a:t>
                      </a:r>
                      <a:r>
                        <a:rPr lang="en-US" sz="2800" dirty="0" err="1"/>
                        <a:t>pentru</a:t>
                      </a:r>
                      <a:r>
                        <a:rPr lang="en-US" sz="2800" dirty="0"/>
                        <a:t> 40 de </a:t>
                      </a:r>
                      <a:r>
                        <a:rPr lang="en-US" sz="2800" dirty="0" err="1"/>
                        <a:t>biți</a:t>
                      </a:r>
                      <a:r>
                        <a:rPr lang="en-US" sz="2800" dirty="0"/>
                        <a:t> </a:t>
                      </a:r>
                      <a:r>
                        <a:rPr lang="en-US" sz="2800" dirty="0" err="1"/>
                        <a:t>și</a:t>
                      </a:r>
                      <a:r>
                        <a:rPr lang="en-US" sz="2800" dirty="0"/>
                        <a:t> </a:t>
                      </a:r>
                      <a:r>
                        <a:rPr lang="en-US" sz="2800" dirty="0" err="1"/>
                        <a:t>ar</a:t>
                      </a:r>
                      <a:r>
                        <a:rPr lang="en-US" sz="2800" dirty="0"/>
                        <a:t> </a:t>
                      </a:r>
                      <a:r>
                        <a:rPr lang="en-US" sz="2800" dirty="0" err="1"/>
                        <a:t>trebui</a:t>
                      </a:r>
                      <a:r>
                        <a:rPr lang="en-US" sz="2800" dirty="0"/>
                        <a:t> </a:t>
                      </a:r>
                      <a:r>
                        <a:rPr lang="en-US" sz="2800" dirty="0" err="1"/>
                        <a:t>să</a:t>
                      </a:r>
                      <a:r>
                        <a:rPr lang="en-US" sz="2800" dirty="0"/>
                        <a:t> fie 0 </a:t>
                      </a:r>
                      <a:r>
                        <a:rPr lang="en-US" sz="2800" dirty="0" err="1"/>
                        <a:t>pentru</a:t>
                      </a:r>
                      <a:r>
                        <a:rPr lang="en-US" sz="2800" dirty="0"/>
                        <a:t> 104 de </a:t>
                      </a:r>
                      <a:r>
                        <a:rPr lang="en-US" sz="2800" dirty="0" err="1"/>
                        <a:t>biți</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119766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816369287"/>
              </p:ext>
            </p:extLst>
          </p:nvPr>
        </p:nvGraphicFramePr>
        <p:xfrm>
          <a:off x="1215409" y="2392925"/>
          <a:ext cx="9622309" cy="214573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err="1"/>
                        <a:t>Protocolul</a:t>
                      </a:r>
                      <a:r>
                        <a:rPr lang="en-US" sz="2800" dirty="0"/>
                        <a:t> de </a:t>
                      </a:r>
                      <a:r>
                        <a:rPr lang="en-US" sz="2800" dirty="0" err="1"/>
                        <a:t>autentificare</a:t>
                      </a:r>
                      <a:r>
                        <a:rPr lang="en-US" sz="2800" dirty="0"/>
                        <a:t> </a:t>
                      </a:r>
                      <a:r>
                        <a:rPr lang="en-US" sz="2800" dirty="0" err="1"/>
                        <a:t>utilizat</a:t>
                      </a:r>
                      <a:r>
                        <a:rPr lang="en-US" sz="2800" dirty="0"/>
                        <a:t>. </a:t>
                      </a:r>
                      <a:r>
                        <a:rPr lang="en-US" sz="2800" dirty="0" err="1"/>
                        <a:t>Unul</a:t>
                      </a:r>
                      <a:r>
                        <a:rPr lang="en-US" sz="2800" dirty="0"/>
                        <a:t> </a:t>
                      </a:r>
                      <a:r>
                        <a:rPr lang="en-US" sz="2800" dirty="0" err="1"/>
                        <a:t>dintre</a:t>
                      </a:r>
                      <a:r>
                        <a:rPr lang="en-US" sz="2800" dirty="0"/>
                        <a:t> MGT (WPA/WPA2 </a:t>
                      </a:r>
                      <a:r>
                        <a:rPr lang="en-US" sz="2800" dirty="0" err="1"/>
                        <a:t>folosind</a:t>
                      </a:r>
                      <a:r>
                        <a:rPr lang="en-US" sz="2800" dirty="0"/>
                        <a:t> un server de </a:t>
                      </a:r>
                      <a:r>
                        <a:rPr lang="en-US" sz="2800" dirty="0" err="1"/>
                        <a:t>autentificare</a:t>
                      </a:r>
                      <a:r>
                        <a:rPr lang="en-US" sz="2800" dirty="0"/>
                        <a:t> </a:t>
                      </a:r>
                      <a:r>
                        <a:rPr lang="en-US" sz="2800" dirty="0" err="1"/>
                        <a:t>separat</a:t>
                      </a:r>
                      <a:r>
                        <a:rPr lang="en-US" sz="2800" dirty="0"/>
                        <a:t>), SKA (</a:t>
                      </a:r>
                      <a:r>
                        <a:rPr lang="en-US" sz="2800" dirty="0" err="1"/>
                        <a:t>cheie</a:t>
                      </a:r>
                      <a:r>
                        <a:rPr lang="en-US" sz="2800" dirty="0"/>
                        <a:t> </a:t>
                      </a:r>
                      <a:r>
                        <a:rPr lang="en-US" sz="2800" dirty="0" err="1"/>
                        <a:t>partajată</a:t>
                      </a:r>
                      <a:r>
                        <a:rPr lang="en-US" sz="2800" dirty="0"/>
                        <a:t> </a:t>
                      </a:r>
                      <a:r>
                        <a:rPr lang="en-US" sz="2800" dirty="0" err="1"/>
                        <a:t>pentru</a:t>
                      </a:r>
                      <a:r>
                        <a:rPr lang="en-US" sz="2800" dirty="0"/>
                        <a:t> WEP), PSK (</a:t>
                      </a:r>
                      <a:r>
                        <a:rPr lang="en-US" sz="2800" dirty="0" err="1"/>
                        <a:t>cheie</a:t>
                      </a:r>
                      <a:r>
                        <a:rPr lang="en-US" sz="2800" dirty="0"/>
                        <a:t> pre-</a:t>
                      </a:r>
                      <a:r>
                        <a:rPr lang="en-US" sz="2800" dirty="0" err="1"/>
                        <a:t>partajată</a:t>
                      </a:r>
                      <a:r>
                        <a:rPr lang="en-US" sz="2800" dirty="0"/>
                        <a:t> </a:t>
                      </a:r>
                      <a:r>
                        <a:rPr lang="en-US" sz="2800" dirty="0" err="1"/>
                        <a:t>pentru</a:t>
                      </a:r>
                      <a:r>
                        <a:rPr lang="en-US" sz="2800" dirty="0"/>
                        <a:t> WPA/WPA2) </a:t>
                      </a:r>
                      <a:r>
                        <a:rPr lang="en-US" sz="2800" dirty="0" err="1"/>
                        <a:t>sau</a:t>
                      </a:r>
                      <a:r>
                        <a:rPr lang="en-US" sz="2800" dirty="0"/>
                        <a:t> OPN (</a:t>
                      </a:r>
                      <a:r>
                        <a:rPr lang="en-US" sz="2800" dirty="0" err="1"/>
                        <a:t>deschisă</a:t>
                      </a:r>
                      <a:r>
                        <a:rPr lang="en-US" sz="2800" dirty="0"/>
                        <a:t> </a:t>
                      </a:r>
                      <a:r>
                        <a:rPr lang="en-US" sz="2800" dirty="0" err="1"/>
                        <a:t>pentru</a:t>
                      </a:r>
                      <a:r>
                        <a:rPr lang="en-US" sz="2800" dirty="0"/>
                        <a:t>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1513443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733062336"/>
              </p:ext>
            </p:extLst>
          </p:nvPr>
        </p:nvGraphicFramePr>
        <p:xfrm>
          <a:off x="1215409" y="2392925"/>
          <a:ext cx="9622309" cy="429146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err="1"/>
                        <a:t>Protocolul</a:t>
                      </a:r>
                      <a:r>
                        <a:rPr lang="en-US" sz="2800" dirty="0"/>
                        <a:t> de </a:t>
                      </a:r>
                      <a:r>
                        <a:rPr lang="en-US" sz="2800" dirty="0" err="1"/>
                        <a:t>autentificare</a:t>
                      </a:r>
                      <a:r>
                        <a:rPr lang="en-US" sz="2800" dirty="0"/>
                        <a:t> </a:t>
                      </a:r>
                      <a:r>
                        <a:rPr lang="en-US" sz="2800" dirty="0" err="1"/>
                        <a:t>utilizat</a:t>
                      </a:r>
                      <a:r>
                        <a:rPr lang="en-US" sz="2800" dirty="0"/>
                        <a:t>. </a:t>
                      </a:r>
                      <a:r>
                        <a:rPr lang="en-US" sz="2800" dirty="0" err="1"/>
                        <a:t>Unul</a:t>
                      </a:r>
                      <a:r>
                        <a:rPr lang="en-US" sz="2800" dirty="0"/>
                        <a:t> </a:t>
                      </a:r>
                      <a:r>
                        <a:rPr lang="en-US" sz="2800" dirty="0" err="1"/>
                        <a:t>dintre</a:t>
                      </a:r>
                      <a:r>
                        <a:rPr lang="en-US" sz="2800" dirty="0"/>
                        <a:t> MGT (WPA/WPA2 </a:t>
                      </a:r>
                      <a:r>
                        <a:rPr lang="en-US" sz="2800" dirty="0" err="1"/>
                        <a:t>folosind</a:t>
                      </a:r>
                      <a:r>
                        <a:rPr lang="en-US" sz="2800" dirty="0"/>
                        <a:t> un server de </a:t>
                      </a:r>
                      <a:r>
                        <a:rPr lang="en-US" sz="2800" dirty="0" err="1"/>
                        <a:t>autentificare</a:t>
                      </a:r>
                      <a:r>
                        <a:rPr lang="en-US" sz="2800" dirty="0"/>
                        <a:t> </a:t>
                      </a:r>
                      <a:r>
                        <a:rPr lang="en-US" sz="2800" dirty="0" err="1"/>
                        <a:t>separat</a:t>
                      </a:r>
                      <a:r>
                        <a:rPr lang="en-US" sz="2800" dirty="0"/>
                        <a:t>), SKA (</a:t>
                      </a:r>
                      <a:r>
                        <a:rPr lang="en-US" sz="2800" dirty="0" err="1"/>
                        <a:t>cheie</a:t>
                      </a:r>
                      <a:r>
                        <a:rPr lang="en-US" sz="2800" dirty="0"/>
                        <a:t> </a:t>
                      </a:r>
                      <a:r>
                        <a:rPr lang="en-US" sz="2800" dirty="0" err="1"/>
                        <a:t>partajată</a:t>
                      </a:r>
                      <a:r>
                        <a:rPr lang="en-US" sz="2800" dirty="0"/>
                        <a:t> </a:t>
                      </a:r>
                      <a:r>
                        <a:rPr lang="en-US" sz="2800" dirty="0" err="1"/>
                        <a:t>pentru</a:t>
                      </a:r>
                      <a:r>
                        <a:rPr lang="en-US" sz="2800" dirty="0"/>
                        <a:t> WEP), PSK (</a:t>
                      </a:r>
                      <a:r>
                        <a:rPr lang="en-US" sz="2800" dirty="0" err="1"/>
                        <a:t>cheie</a:t>
                      </a:r>
                      <a:r>
                        <a:rPr lang="en-US" sz="2800" dirty="0"/>
                        <a:t> pre-</a:t>
                      </a:r>
                      <a:r>
                        <a:rPr lang="en-US" sz="2800" dirty="0" err="1"/>
                        <a:t>partajată</a:t>
                      </a:r>
                      <a:r>
                        <a:rPr lang="en-US" sz="2800" dirty="0"/>
                        <a:t> </a:t>
                      </a:r>
                      <a:r>
                        <a:rPr lang="en-US" sz="2800" dirty="0" err="1"/>
                        <a:t>pentru</a:t>
                      </a:r>
                      <a:r>
                        <a:rPr lang="en-US" sz="2800" dirty="0"/>
                        <a:t> WPA/WPA2) </a:t>
                      </a:r>
                      <a:r>
                        <a:rPr lang="en-US" sz="2800" dirty="0" err="1"/>
                        <a:t>sau</a:t>
                      </a:r>
                      <a:r>
                        <a:rPr lang="en-US" sz="2800" dirty="0"/>
                        <a:t> OPN (</a:t>
                      </a:r>
                      <a:r>
                        <a:rPr lang="en-US" sz="2800" dirty="0" err="1"/>
                        <a:t>deschisă</a:t>
                      </a:r>
                      <a:r>
                        <a:rPr lang="en-US" sz="2800" dirty="0"/>
                        <a:t> </a:t>
                      </a:r>
                      <a:r>
                        <a:rPr lang="en-US" sz="2800" dirty="0" err="1"/>
                        <a:t>pentru</a:t>
                      </a:r>
                      <a:r>
                        <a:rPr lang="en-US" sz="2800" dirty="0"/>
                        <a:t>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dirty="0">
                          <a:solidFill>
                            <a:srgbClr val="FF0000"/>
                          </a:solidFill>
                        </a:rPr>
                        <a:t>ESSID</a:t>
                      </a:r>
                    </a:p>
                  </a:txBody>
                  <a:tcPr marL="16179" marR="16179" marT="6067" marB="6067" anchor="ctr">
                    <a:lnL>
                      <a:noFill/>
                    </a:lnL>
                    <a:lnR>
                      <a:noFill/>
                    </a:lnR>
                    <a:lnT>
                      <a:noFill/>
                    </a:lnT>
                    <a:lnB>
                      <a:noFill/>
                    </a:lnB>
                  </a:tcPr>
                </a:tc>
                <a:tc>
                  <a:txBody>
                    <a:bodyPr/>
                    <a:lstStyle/>
                    <a:p>
                      <a:r>
                        <a:rPr lang="en-US" sz="2800" dirty="0" err="1"/>
                        <a:t>Afișează</a:t>
                      </a:r>
                      <a:r>
                        <a:rPr lang="en-US" sz="2800" dirty="0"/>
                        <a:t> </a:t>
                      </a:r>
                      <a:r>
                        <a:rPr lang="en-US" sz="2800" dirty="0" err="1"/>
                        <a:t>numele</a:t>
                      </a:r>
                      <a:r>
                        <a:rPr lang="en-US" sz="2800" dirty="0"/>
                        <a:t> </a:t>
                      </a:r>
                      <a:r>
                        <a:rPr lang="en-US" sz="2800" dirty="0" err="1"/>
                        <a:t>rețelei</a:t>
                      </a:r>
                      <a:r>
                        <a:rPr lang="en-US" sz="2800" dirty="0"/>
                        <a:t> </a:t>
                      </a:r>
                      <a:r>
                        <a:rPr lang="en-US" sz="2800" dirty="0" err="1"/>
                        <a:t>fără</a:t>
                      </a:r>
                      <a:r>
                        <a:rPr lang="en-US" sz="2800" dirty="0"/>
                        <a:t> fir. </a:t>
                      </a:r>
                      <a:r>
                        <a:rPr lang="en-US" sz="2800" dirty="0" err="1"/>
                        <a:t>Așa-numitul</a:t>
                      </a:r>
                      <a:r>
                        <a:rPr lang="en-US" sz="2800" dirty="0"/>
                        <a:t> „SSID”, care </a:t>
                      </a:r>
                      <a:r>
                        <a:rPr lang="en-US" sz="2800" dirty="0" err="1"/>
                        <a:t>poate</a:t>
                      </a:r>
                      <a:r>
                        <a:rPr lang="en-US" sz="2800" dirty="0"/>
                        <a:t> fi </a:t>
                      </a:r>
                      <a:r>
                        <a:rPr lang="en-US" sz="2800" dirty="0" err="1"/>
                        <a:t>gol</a:t>
                      </a:r>
                      <a:r>
                        <a:rPr lang="en-US" sz="2800" dirty="0"/>
                        <a:t> </a:t>
                      </a:r>
                      <a:r>
                        <a:rPr lang="en-US" sz="2800" dirty="0" err="1"/>
                        <a:t>dacă</a:t>
                      </a:r>
                      <a:r>
                        <a:rPr lang="en-US" sz="2800" dirty="0"/>
                        <a:t> </a:t>
                      </a:r>
                      <a:r>
                        <a:rPr lang="en-US" sz="2800" dirty="0" err="1"/>
                        <a:t>este</a:t>
                      </a:r>
                      <a:r>
                        <a:rPr lang="en-US" sz="2800" dirty="0"/>
                        <a:t> </a:t>
                      </a:r>
                      <a:r>
                        <a:rPr lang="en-US" sz="2800" dirty="0" err="1"/>
                        <a:t>activată</a:t>
                      </a:r>
                      <a:r>
                        <a:rPr lang="en-US" sz="2800" dirty="0"/>
                        <a:t> </a:t>
                      </a:r>
                      <a:r>
                        <a:rPr lang="en-US" sz="2800" dirty="0" err="1"/>
                        <a:t>ascunderea</a:t>
                      </a:r>
                      <a:r>
                        <a:rPr lang="en-US" sz="2800" dirty="0"/>
                        <a:t> SSID-</a:t>
                      </a:r>
                      <a:r>
                        <a:rPr lang="en-US" sz="2800" dirty="0" err="1"/>
                        <a:t>ului</a:t>
                      </a:r>
                      <a:r>
                        <a:rPr lang="en-US" sz="2800" dirty="0"/>
                        <a:t>. </a:t>
                      </a:r>
                      <a:r>
                        <a:rPr lang="en-US" sz="2800" dirty="0" err="1"/>
                        <a:t>În</a:t>
                      </a:r>
                      <a:r>
                        <a:rPr lang="en-US" sz="2800" dirty="0"/>
                        <a:t> </a:t>
                      </a:r>
                      <a:r>
                        <a:rPr lang="en-US" sz="2800" dirty="0" err="1"/>
                        <a:t>acest</a:t>
                      </a:r>
                      <a:r>
                        <a:rPr lang="en-US" sz="2800" dirty="0"/>
                        <a:t> </a:t>
                      </a:r>
                      <a:r>
                        <a:rPr lang="en-US" sz="2800" dirty="0" err="1"/>
                        <a:t>caz</a:t>
                      </a:r>
                      <a:r>
                        <a:rPr lang="en-US" sz="2800" dirty="0"/>
                        <a:t>, </a:t>
                      </a:r>
                      <a:r>
                        <a:rPr lang="en-US" sz="2800" dirty="0" err="1"/>
                        <a:t>airodump</a:t>
                      </a:r>
                      <a:r>
                        <a:rPr lang="en-US" sz="2800" dirty="0"/>
                        <a:t>-ng </a:t>
                      </a:r>
                      <a:r>
                        <a:rPr lang="en-US" sz="2800" dirty="0" err="1"/>
                        <a:t>va</a:t>
                      </a:r>
                      <a:r>
                        <a:rPr lang="en-US" sz="2800" dirty="0"/>
                        <a:t> </a:t>
                      </a:r>
                      <a:r>
                        <a:rPr lang="en-US" sz="2800" dirty="0" err="1"/>
                        <a:t>încerca</a:t>
                      </a:r>
                      <a:r>
                        <a:rPr lang="en-US" sz="2800" dirty="0"/>
                        <a:t> </a:t>
                      </a:r>
                      <a:r>
                        <a:rPr lang="en-US" sz="2800" dirty="0" err="1"/>
                        <a:t>să</a:t>
                      </a:r>
                      <a:r>
                        <a:rPr lang="en-US" sz="2800" dirty="0"/>
                        <a:t> </a:t>
                      </a:r>
                      <a:r>
                        <a:rPr lang="en-US" sz="2800" dirty="0" err="1"/>
                        <a:t>recupereze</a:t>
                      </a:r>
                      <a:r>
                        <a:rPr lang="en-US" sz="2800" dirty="0"/>
                        <a:t> SSID-</a:t>
                      </a:r>
                      <a:r>
                        <a:rPr lang="en-US" sz="2800" dirty="0" err="1"/>
                        <a:t>ul</a:t>
                      </a:r>
                      <a:r>
                        <a:rPr lang="en-US" sz="2800" dirty="0"/>
                        <a:t> din </a:t>
                      </a:r>
                      <a:r>
                        <a:rPr lang="en-US" sz="2800" dirty="0" err="1"/>
                        <a:t>răspunsurile</a:t>
                      </a:r>
                      <a:r>
                        <a:rPr lang="en-US" sz="2800" dirty="0"/>
                        <a:t> </a:t>
                      </a:r>
                      <a:r>
                        <a:rPr lang="en-US" sz="2800" dirty="0" err="1"/>
                        <a:t>probei</a:t>
                      </a:r>
                      <a:r>
                        <a:rPr lang="en-US" sz="2800" dirty="0"/>
                        <a:t> </a:t>
                      </a:r>
                      <a:r>
                        <a:rPr lang="en-US" sz="2800" dirty="0" err="1"/>
                        <a:t>și</a:t>
                      </a:r>
                      <a:r>
                        <a:rPr lang="en-US" sz="2800" dirty="0"/>
                        <a:t> </a:t>
                      </a:r>
                      <a:r>
                        <a:rPr lang="en-US" sz="2800" dirty="0" err="1"/>
                        <a:t>solicitările</a:t>
                      </a:r>
                      <a:r>
                        <a:rPr lang="en-US" sz="2800" dirty="0"/>
                        <a:t> de </a:t>
                      </a:r>
                      <a:r>
                        <a:rPr lang="en-US" sz="2800" dirty="0" err="1"/>
                        <a:t>asociere</a:t>
                      </a:r>
                      <a:r>
                        <a:rPr lang="en-US" sz="2800" dirty="0"/>
                        <a:t>. </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18296720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08803493"/>
              </p:ext>
            </p:extLst>
          </p:nvPr>
        </p:nvGraphicFramePr>
        <p:xfrm>
          <a:off x="1215409" y="2392925"/>
          <a:ext cx="9622309" cy="301130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STATION</a:t>
                      </a:r>
                    </a:p>
                  </a:txBody>
                  <a:tcPr marL="16179" marR="16179" marT="6067" marB="6067" anchor="ctr">
                    <a:lnL>
                      <a:noFill/>
                    </a:lnL>
                    <a:lnR>
                      <a:noFill/>
                    </a:lnR>
                    <a:lnT>
                      <a:noFill/>
                    </a:lnT>
                    <a:lnB>
                      <a:noFill/>
                    </a:lnB>
                  </a:tcPr>
                </a:tc>
                <a:tc>
                  <a:txBody>
                    <a:bodyPr/>
                    <a:lstStyle/>
                    <a:p>
                      <a:r>
                        <a:rPr lang="en-US" sz="2800" dirty="0" err="1"/>
                        <a:t>Adresa</a:t>
                      </a:r>
                      <a:r>
                        <a:rPr lang="en-US" sz="2800" dirty="0"/>
                        <a:t> MAC a </a:t>
                      </a:r>
                      <a:r>
                        <a:rPr lang="en-US" sz="2800" dirty="0" err="1"/>
                        <a:t>fiecărei</a:t>
                      </a:r>
                      <a:r>
                        <a:rPr lang="en-US" sz="2800" dirty="0"/>
                        <a:t> </a:t>
                      </a:r>
                      <a:r>
                        <a:rPr lang="en-US" sz="2800" dirty="0" err="1"/>
                        <a:t>stații</a:t>
                      </a:r>
                      <a:r>
                        <a:rPr lang="en-US" sz="2800" dirty="0"/>
                        <a:t> </a:t>
                      </a:r>
                      <a:r>
                        <a:rPr lang="en-US" sz="2800" dirty="0" err="1"/>
                        <a:t>sau</a:t>
                      </a:r>
                      <a:r>
                        <a:rPr lang="en-US" sz="2800" dirty="0"/>
                        <a:t> </a:t>
                      </a:r>
                      <a:r>
                        <a:rPr lang="en-US" sz="2800" dirty="0" err="1"/>
                        <a:t>stații</a:t>
                      </a:r>
                      <a:r>
                        <a:rPr lang="en-US" sz="2800" dirty="0"/>
                        <a:t> </a:t>
                      </a:r>
                      <a:r>
                        <a:rPr lang="en-US" sz="2800" dirty="0" err="1"/>
                        <a:t>asociate</a:t>
                      </a:r>
                      <a:r>
                        <a:rPr lang="en-US" sz="2800" dirty="0"/>
                        <a:t> care </a:t>
                      </a:r>
                      <a:r>
                        <a:rPr lang="en-US" sz="2800" dirty="0" err="1"/>
                        <a:t>caută</a:t>
                      </a:r>
                      <a:r>
                        <a:rPr lang="en-US" sz="2800" dirty="0"/>
                        <a:t> un AP la care </a:t>
                      </a:r>
                      <a:r>
                        <a:rPr lang="en-US" sz="2800" dirty="0" err="1"/>
                        <a:t>să</a:t>
                      </a:r>
                      <a:r>
                        <a:rPr lang="en-US" sz="2800" dirty="0"/>
                        <a:t> se </a:t>
                      </a:r>
                      <a:r>
                        <a:rPr lang="en-US" sz="2800" dirty="0" err="1"/>
                        <a:t>conecteze</a:t>
                      </a:r>
                      <a:r>
                        <a:rPr lang="en-US" sz="2800" dirty="0"/>
                        <a:t>. </a:t>
                      </a:r>
                      <a:r>
                        <a:rPr lang="en-US" sz="2800" dirty="0" err="1"/>
                        <a:t>Clienții</a:t>
                      </a:r>
                      <a:r>
                        <a:rPr lang="en-US" sz="2800" dirty="0"/>
                        <a:t> care nu sunt </a:t>
                      </a:r>
                      <a:r>
                        <a:rPr lang="en-US" sz="2800" dirty="0" err="1"/>
                        <a:t>asociați</a:t>
                      </a:r>
                      <a:r>
                        <a:rPr lang="en-US" sz="2800" dirty="0"/>
                        <a:t> </a:t>
                      </a:r>
                      <a:r>
                        <a:rPr lang="en-US" sz="2800" dirty="0" err="1"/>
                        <a:t>în</a:t>
                      </a:r>
                      <a:r>
                        <a:rPr lang="en-US" sz="2800" dirty="0"/>
                        <a:t> </a:t>
                      </a:r>
                      <a:r>
                        <a:rPr lang="en-US" sz="2800" dirty="0" err="1"/>
                        <a:t>prezent</a:t>
                      </a:r>
                      <a:r>
                        <a:rPr lang="en-US" sz="2800" dirty="0"/>
                        <a:t> cu un AP au un BSSID de „(</a:t>
                      </a:r>
                      <a:r>
                        <a:rPr lang="en-US" sz="2800" dirty="0" err="1"/>
                        <a:t>neassociat</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Rate</a:t>
                      </a:r>
                    </a:p>
                  </a:txBody>
                  <a:tcPr marL="16179" marR="16179" marT="6067" marB="6067" anchor="ctr">
                    <a:lnL>
                      <a:noFill/>
                    </a:lnL>
                    <a:lnR>
                      <a:noFill/>
                    </a:lnR>
                    <a:lnT>
                      <a:noFill/>
                    </a:lnT>
                    <a:lnB>
                      <a:noFill/>
                    </a:lnB>
                  </a:tcPr>
                </a:tc>
                <a:tc>
                  <a:txBody>
                    <a:bodyPr/>
                    <a:lstStyle/>
                    <a:p>
                      <a:r>
                        <a:rPr lang="en-US" sz="2800" dirty="0"/>
                        <a:t>Rata de </a:t>
                      </a:r>
                      <a:r>
                        <a:rPr lang="en-US" sz="2800" dirty="0" err="1"/>
                        <a:t>recepție</a:t>
                      </a:r>
                      <a:r>
                        <a:rPr lang="en-US" sz="2800" dirty="0"/>
                        <a:t> a </a:t>
                      </a:r>
                      <a:r>
                        <a:rPr lang="en-US" sz="2800" dirty="0" err="1"/>
                        <a:t>stației</a:t>
                      </a:r>
                      <a:r>
                        <a:rPr lang="en-US" sz="2800" dirty="0"/>
                        <a:t>, </a:t>
                      </a:r>
                      <a:r>
                        <a:rPr lang="en-US" sz="2800" dirty="0" err="1"/>
                        <a:t>urmată</a:t>
                      </a:r>
                      <a:r>
                        <a:rPr lang="en-US" sz="2800" dirty="0"/>
                        <a:t> de rata de </a:t>
                      </a:r>
                      <a:r>
                        <a:rPr lang="en-US" sz="2800" dirty="0" err="1"/>
                        <a:t>transmisie</a:t>
                      </a:r>
                      <a:r>
                        <a:rPr lang="en-US" sz="2800" dirty="0"/>
                        <a:t>. </a:t>
                      </a:r>
                      <a:r>
                        <a:rPr lang="en-US" sz="2800" dirty="0" err="1"/>
                        <a:t>Afișează</a:t>
                      </a:r>
                      <a:r>
                        <a:rPr lang="en-US" sz="2800" dirty="0"/>
                        <a:t> „e” </a:t>
                      </a:r>
                      <a:r>
                        <a:rPr lang="en-US" sz="2800" dirty="0" err="1"/>
                        <a:t>după</a:t>
                      </a:r>
                      <a:r>
                        <a:rPr lang="en-US" sz="2800" dirty="0"/>
                        <a:t> </a:t>
                      </a:r>
                      <a:r>
                        <a:rPr lang="en-US" sz="2800" dirty="0" err="1"/>
                        <a:t>fiecare</a:t>
                      </a:r>
                      <a:r>
                        <a:rPr lang="en-US" sz="2800" dirty="0"/>
                        <a:t> </a:t>
                      </a:r>
                      <a:r>
                        <a:rPr lang="en-US" sz="2800" dirty="0" err="1"/>
                        <a:t>rată</a:t>
                      </a:r>
                      <a:r>
                        <a:rPr lang="en-US" sz="2800" dirty="0"/>
                        <a:t> </a:t>
                      </a:r>
                      <a:r>
                        <a:rPr lang="en-US" sz="2800" dirty="0" err="1"/>
                        <a:t>dacă</a:t>
                      </a:r>
                      <a:r>
                        <a:rPr lang="en-US" sz="2800" dirty="0"/>
                        <a:t> </a:t>
                      </a:r>
                      <a:r>
                        <a:rPr lang="en-US" sz="2800" dirty="0" err="1"/>
                        <a:t>rețeaua</a:t>
                      </a:r>
                      <a:r>
                        <a:rPr lang="en-US" sz="2800" dirty="0"/>
                        <a:t> are QoS </a:t>
                      </a:r>
                      <a:r>
                        <a:rPr lang="en-US" sz="2800" dirty="0" err="1"/>
                        <a:t>activată</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33962982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918056098"/>
              </p:ext>
            </p:extLst>
          </p:nvPr>
        </p:nvGraphicFramePr>
        <p:xfrm>
          <a:off x="1215409" y="2392925"/>
          <a:ext cx="9892473" cy="3889016"/>
        </p:xfrm>
        <a:graphic>
          <a:graphicData uri="http://schemas.openxmlformats.org/drawingml/2006/table">
            <a:tbl>
              <a:tblPr/>
              <a:tblGrid>
                <a:gridCol w="1678813">
                  <a:extLst>
                    <a:ext uri="{9D8B030D-6E8A-4147-A177-3AD203B41FA5}">
                      <a16:colId xmlns:a16="http://schemas.microsoft.com/office/drawing/2014/main" val="20000"/>
                    </a:ext>
                  </a:extLst>
                </a:gridCol>
                <a:gridCol w="8213660">
                  <a:extLst>
                    <a:ext uri="{9D8B030D-6E8A-4147-A177-3AD203B41FA5}">
                      <a16:colId xmlns:a16="http://schemas.microsoft.com/office/drawing/2014/main" val="20001"/>
                    </a:ext>
                  </a:extLst>
                </a:gridCol>
              </a:tblGrid>
              <a:tr h="339750">
                <a:tc>
                  <a:txBody>
                    <a:bodyPr/>
                    <a:lstStyle/>
                    <a:p>
                      <a:r>
                        <a:rPr lang="pl-PL" sz="2800" b="1" dirty="0">
                          <a:solidFill>
                            <a:srgbClr val="FF0000"/>
                          </a:solidFill>
                        </a:rPr>
                        <a:t>Lost</a:t>
                      </a:r>
                    </a:p>
                  </a:txBody>
                  <a:tcPr marL="16179" marR="16179" marT="6067" marB="6067" anchor="ctr">
                    <a:lnL>
                      <a:noFill/>
                    </a:lnL>
                    <a:lnR>
                      <a:noFill/>
                    </a:lnR>
                    <a:lnT>
                      <a:noFill/>
                    </a:lnT>
                    <a:lnB>
                      <a:noFill/>
                    </a:lnB>
                  </a:tcPr>
                </a:tc>
                <a:tc>
                  <a:txBody>
                    <a:bodyPr/>
                    <a:lstStyle/>
                    <a:p>
                      <a:r>
                        <a:rPr lang="en-US" sz="2800" dirty="0" err="1"/>
                        <a:t>Numărul</a:t>
                      </a:r>
                      <a:r>
                        <a:rPr lang="en-US" sz="2800" dirty="0"/>
                        <a:t> de </a:t>
                      </a:r>
                      <a:r>
                        <a:rPr lang="en-US" sz="2800" dirty="0" err="1"/>
                        <a:t>pachete</a:t>
                      </a:r>
                      <a:r>
                        <a:rPr lang="en-US" sz="2800" dirty="0"/>
                        <a:t> de date </a:t>
                      </a:r>
                      <a:r>
                        <a:rPr lang="en-US" sz="2800" dirty="0" err="1"/>
                        <a:t>pierdute</a:t>
                      </a:r>
                      <a:r>
                        <a:rPr lang="en-US" sz="2800" dirty="0"/>
                        <a:t> </a:t>
                      </a:r>
                      <a:r>
                        <a:rPr lang="en-US" sz="2800" dirty="0" err="1"/>
                        <a:t>în</a:t>
                      </a:r>
                      <a:r>
                        <a:rPr lang="en-US" sz="2800" dirty="0"/>
                        <a:t> </a:t>
                      </a:r>
                      <a:r>
                        <a:rPr lang="en-US" sz="2800" dirty="0" err="1"/>
                        <a:t>ultimele</a:t>
                      </a:r>
                      <a:r>
                        <a:rPr lang="en-US" sz="2800" dirty="0"/>
                        <a:t> 10 </a:t>
                      </a:r>
                      <a:r>
                        <a:rPr lang="en-US" sz="2800" dirty="0" err="1"/>
                        <a:t>secunde</a:t>
                      </a:r>
                      <a:r>
                        <a:rPr lang="en-US" sz="2800" dirty="0"/>
                        <a:t> pe </a:t>
                      </a:r>
                      <a:r>
                        <a:rPr lang="en-US" sz="2800" dirty="0" err="1"/>
                        <a:t>baza</a:t>
                      </a:r>
                      <a:r>
                        <a:rPr lang="en-US" sz="2800" dirty="0"/>
                        <a:t> </a:t>
                      </a:r>
                      <a:r>
                        <a:rPr lang="en-US" sz="2800" dirty="0" err="1"/>
                        <a:t>numărului</a:t>
                      </a:r>
                      <a:r>
                        <a:rPr lang="en-US" sz="2800" dirty="0"/>
                        <a:t> de </a:t>
                      </a:r>
                      <a:r>
                        <a:rPr lang="en-US" sz="2800" dirty="0" err="1"/>
                        <a:t>secvență</a:t>
                      </a:r>
                      <a:r>
                        <a:rPr lang="en-US" sz="2800" dirty="0"/>
                        <a:t>. </a:t>
                      </a:r>
                      <a:r>
                        <a:rPr lang="en-US" sz="2800" dirty="0" err="1"/>
                        <a:t>Consultați</a:t>
                      </a:r>
                      <a:r>
                        <a:rPr lang="en-US" sz="2800" dirty="0"/>
                        <a:t> nota de </a:t>
                      </a:r>
                      <a:r>
                        <a:rPr lang="en-US" sz="2800" dirty="0" err="1"/>
                        <a:t>mai</a:t>
                      </a:r>
                      <a:r>
                        <a:rPr lang="en-US" sz="2800" dirty="0"/>
                        <a:t> </a:t>
                      </a:r>
                      <a:r>
                        <a:rPr lang="en-US" sz="2800" dirty="0" err="1"/>
                        <a:t>jos</a:t>
                      </a:r>
                      <a:r>
                        <a:rPr lang="en-US" sz="2800" dirty="0"/>
                        <a:t> </a:t>
                      </a:r>
                      <a:r>
                        <a:rPr lang="en-US" sz="2800" dirty="0" err="1"/>
                        <a:t>pentru</a:t>
                      </a:r>
                      <a:r>
                        <a:rPr lang="en-US" sz="2800" dirty="0"/>
                        <a:t> o </a:t>
                      </a:r>
                      <a:r>
                        <a:rPr lang="en-US" sz="2800" dirty="0" err="1"/>
                        <a:t>explicație</a:t>
                      </a:r>
                      <a:r>
                        <a:rPr lang="en-US" sz="2800" dirty="0"/>
                        <a:t> </a:t>
                      </a:r>
                      <a:r>
                        <a:rPr lang="en-US" sz="2800" dirty="0" err="1"/>
                        <a:t>mai</a:t>
                      </a:r>
                      <a:r>
                        <a:rPr lang="en-US" sz="2800" dirty="0"/>
                        <a:t> </a:t>
                      </a:r>
                      <a:r>
                        <a:rPr lang="en-US" sz="2800" dirty="0" err="1"/>
                        <a:t>detaliată</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Packets</a:t>
                      </a:r>
                    </a:p>
                  </a:txBody>
                  <a:tcPr marL="16179" marR="16179" marT="6067" marB="6067" anchor="ctr">
                    <a:lnL>
                      <a:noFill/>
                    </a:lnL>
                    <a:lnR>
                      <a:noFill/>
                    </a:lnR>
                    <a:lnT>
                      <a:noFill/>
                    </a:lnT>
                    <a:lnB>
                      <a:noFill/>
                    </a:lnB>
                  </a:tcPr>
                </a:tc>
                <a:tc>
                  <a:txBody>
                    <a:bodyPr/>
                    <a:lstStyle/>
                    <a:p>
                      <a:r>
                        <a:rPr lang="fr-FR" sz="2800" dirty="0" err="1"/>
                        <a:t>Numărul</a:t>
                      </a:r>
                      <a:r>
                        <a:rPr lang="fr-FR" sz="2800" dirty="0"/>
                        <a:t> de </a:t>
                      </a:r>
                      <a:r>
                        <a:rPr lang="fr-FR" sz="2800" dirty="0" err="1"/>
                        <a:t>pachete</a:t>
                      </a:r>
                      <a:r>
                        <a:rPr lang="fr-FR" sz="2800" dirty="0"/>
                        <a:t> de date </a:t>
                      </a:r>
                      <a:r>
                        <a:rPr lang="fr-FR" sz="2800" dirty="0" err="1"/>
                        <a:t>trimise</a:t>
                      </a:r>
                      <a:r>
                        <a:rPr lang="fr-FR" sz="2800" dirty="0"/>
                        <a:t> de client</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r h="339750">
                <a:tc>
                  <a:txBody>
                    <a:bodyPr/>
                    <a:lstStyle/>
                    <a:p>
                      <a:r>
                        <a:rPr lang="pl-PL" sz="2800" b="1" dirty="0">
                          <a:solidFill>
                            <a:srgbClr val="FF0000"/>
                          </a:solidFill>
                        </a:rPr>
                        <a:t>Notes</a:t>
                      </a:r>
                    </a:p>
                  </a:txBody>
                  <a:tcPr marL="16179" marR="16179" marT="6067" marB="6067" anchor="ctr">
                    <a:lnL>
                      <a:noFill/>
                    </a:lnL>
                    <a:lnR>
                      <a:noFill/>
                    </a:lnR>
                    <a:lnT>
                      <a:noFill/>
                    </a:lnT>
                    <a:lnB>
                      <a:noFill/>
                    </a:lnB>
                  </a:tcPr>
                </a:tc>
                <a:tc>
                  <a:txBody>
                    <a:bodyPr/>
                    <a:lstStyle/>
                    <a:p>
                      <a:r>
                        <a:rPr lang="en-US" sz="2800" dirty="0" err="1"/>
                        <a:t>Informații</a:t>
                      </a:r>
                      <a:r>
                        <a:rPr lang="en-US" sz="2800" dirty="0"/>
                        <a:t> </a:t>
                      </a:r>
                      <a:r>
                        <a:rPr lang="en-US" sz="2800" dirty="0" err="1"/>
                        <a:t>suplimentare</a:t>
                      </a:r>
                      <a:r>
                        <a:rPr lang="en-US" sz="2800" dirty="0"/>
                        <a:t> </a:t>
                      </a:r>
                      <a:r>
                        <a:rPr lang="en-US" sz="2800" dirty="0" err="1"/>
                        <a:t>despre</a:t>
                      </a:r>
                      <a:r>
                        <a:rPr lang="en-US" sz="2800" dirty="0"/>
                        <a:t> client, cum </a:t>
                      </a:r>
                      <a:r>
                        <a:rPr lang="en-US" sz="2800" dirty="0" err="1"/>
                        <a:t>ar</a:t>
                      </a:r>
                      <a:r>
                        <a:rPr lang="en-US" sz="2800" dirty="0"/>
                        <a:t> fi EAPOL </a:t>
                      </a:r>
                      <a:r>
                        <a:rPr lang="en-US" sz="2800" dirty="0" err="1"/>
                        <a:t>sau</a:t>
                      </a:r>
                      <a:r>
                        <a:rPr lang="en-US" sz="2800" dirty="0"/>
                        <a:t> PMKID </a:t>
                      </a:r>
                      <a:r>
                        <a:rPr lang="en-US" sz="2800" dirty="0" err="1"/>
                        <a:t>capturat</a:t>
                      </a:r>
                      <a:r>
                        <a:rPr lang="en-US"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r h="339750">
                <a:tc>
                  <a:txBody>
                    <a:bodyPr/>
                    <a:lstStyle/>
                    <a:p>
                      <a:r>
                        <a:rPr lang="pl-PL" sz="2800" b="1" dirty="0" err="1">
                          <a:solidFill>
                            <a:srgbClr val="FF0000"/>
                          </a:solidFill>
                        </a:rPr>
                        <a:t>Probes</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ESSID-urile testate de client. </a:t>
                      </a:r>
                      <a:r>
                        <a:rPr lang="en-US" sz="2800" dirty="0" err="1"/>
                        <a:t>Acestea</a:t>
                      </a:r>
                      <a:r>
                        <a:rPr lang="en-US" sz="2800" dirty="0"/>
                        <a:t> sunt </a:t>
                      </a:r>
                      <a:r>
                        <a:rPr lang="en-US" sz="2800" dirty="0" err="1"/>
                        <a:t>rețelele</a:t>
                      </a:r>
                      <a:r>
                        <a:rPr lang="en-US" sz="2800" dirty="0"/>
                        <a:t> la care </a:t>
                      </a:r>
                      <a:r>
                        <a:rPr lang="en-US" sz="2800" dirty="0" err="1"/>
                        <a:t>clientul</a:t>
                      </a:r>
                      <a:r>
                        <a:rPr lang="en-US" sz="2800" dirty="0"/>
                        <a:t> </a:t>
                      </a:r>
                      <a:r>
                        <a:rPr lang="en-US" sz="2800" dirty="0" err="1"/>
                        <a:t>încearcă</a:t>
                      </a:r>
                      <a:r>
                        <a:rPr lang="en-US" sz="2800" dirty="0"/>
                        <a:t> </a:t>
                      </a:r>
                      <a:r>
                        <a:rPr lang="en-US" sz="2800" dirty="0" err="1"/>
                        <a:t>să</a:t>
                      </a:r>
                      <a:r>
                        <a:rPr lang="en-US" sz="2800" dirty="0"/>
                        <a:t> se </a:t>
                      </a:r>
                      <a:r>
                        <a:rPr lang="en-US" sz="2800" dirty="0" err="1"/>
                        <a:t>conecteze</a:t>
                      </a:r>
                      <a:r>
                        <a:rPr lang="en-US" sz="2800" dirty="0"/>
                        <a:t> </a:t>
                      </a:r>
                      <a:r>
                        <a:rPr lang="en-US" sz="2800" dirty="0" err="1"/>
                        <a:t>dacă</a:t>
                      </a:r>
                      <a:r>
                        <a:rPr lang="en-US" sz="2800" dirty="0"/>
                        <a:t> nu </a:t>
                      </a:r>
                      <a:r>
                        <a:rPr lang="en-US" sz="2800" dirty="0" err="1"/>
                        <a:t>este</a:t>
                      </a:r>
                      <a:r>
                        <a:rPr lang="en-US" sz="2800" dirty="0"/>
                        <a:t> </a:t>
                      </a:r>
                      <a:r>
                        <a:rPr lang="en-US" sz="2800" dirty="0" err="1"/>
                        <a:t>conectat</a:t>
                      </a:r>
                      <a:r>
                        <a:rPr lang="en-US" sz="2800" dirty="0"/>
                        <a:t> </a:t>
                      </a:r>
                      <a:r>
                        <a:rPr lang="en-US" sz="2800" dirty="0" err="1"/>
                        <a:t>în</a:t>
                      </a:r>
                      <a:r>
                        <a:rPr lang="en-US" sz="2800" dirty="0"/>
                        <a:t> </a:t>
                      </a:r>
                      <a:r>
                        <a:rPr lang="en-US" sz="2800" dirty="0" err="1"/>
                        <a:t>prezent</a:t>
                      </a:r>
                      <a:r>
                        <a:rPr lang="en-US" sz="2800" dirty="0"/>
                        <a:t>. </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577621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2055858"/>
            <a:ext cx="11233248" cy="3539430"/>
          </a:xfrm>
          <a:prstGeom prst="rect">
            <a:avLst/>
          </a:prstGeom>
        </p:spPr>
        <p:txBody>
          <a:bodyPr wrap="square">
            <a:spAutoFit/>
          </a:bodyPr>
          <a:lstStyle/>
          <a:p>
            <a:r>
              <a:rPr lang="en-GB" sz="2800" b="1" dirty="0">
                <a:solidFill>
                  <a:srgbClr val="0070C0"/>
                </a:solidFill>
              </a:rPr>
              <a:t>Pasul 3 - </a:t>
            </a:r>
            <a:r>
              <a:rPr lang="en-GB" sz="2800" b="1" dirty="0" err="1">
                <a:solidFill>
                  <a:srgbClr val="0070C0"/>
                </a:solidFill>
              </a:rPr>
              <a:t>Utilizarea</a:t>
            </a:r>
            <a:r>
              <a:rPr lang="en-GB" sz="2800" b="1" dirty="0">
                <a:solidFill>
                  <a:srgbClr val="0070C0"/>
                </a:solidFill>
              </a:rPr>
              <a:t> </a:t>
            </a:r>
            <a:r>
              <a:rPr lang="en-GB" sz="2800" b="1" dirty="0" err="1">
                <a:solidFill>
                  <a:srgbClr val="0070C0"/>
                </a:solidFill>
              </a:rPr>
              <a:t>aplicației</a:t>
            </a:r>
            <a:r>
              <a:rPr lang="en-GB" sz="2800" b="1" dirty="0">
                <a:solidFill>
                  <a:srgbClr val="0070C0"/>
                </a:solidFill>
              </a:rPr>
              <a:t> </a:t>
            </a:r>
            <a:r>
              <a:rPr lang="en-GB" sz="2800" b="1" dirty="0" err="1">
                <a:solidFill>
                  <a:srgbClr val="0070C0"/>
                </a:solidFill>
              </a:rPr>
              <a:t>aireplay</a:t>
            </a:r>
            <a:r>
              <a:rPr lang="en-GB" sz="2800" b="1" dirty="0">
                <a:solidFill>
                  <a:srgbClr val="0070C0"/>
                </a:solidFill>
              </a:rPr>
              <a:t>-ng</a:t>
            </a:r>
            <a:endParaRPr lang="pl-PL" sz="2800" b="1" dirty="0">
              <a:solidFill>
                <a:srgbClr val="0070C0"/>
              </a:solidFill>
            </a:endParaRPr>
          </a:p>
          <a:p>
            <a:endParaRPr lang="pl-PL" sz="2800" dirty="0"/>
          </a:p>
          <a:p>
            <a:r>
              <a:rPr lang="en-GB" sz="2800" dirty="0" err="1"/>
              <a:t>Sintaxa</a:t>
            </a:r>
            <a:r>
              <a:rPr lang="en-GB" sz="2800" dirty="0"/>
              <a:t> </a:t>
            </a:r>
            <a:r>
              <a:rPr lang="en-GB" sz="2800" dirty="0" err="1"/>
              <a:t>comenzii</a:t>
            </a:r>
            <a:r>
              <a:rPr lang="en-GB" sz="2800" dirty="0"/>
              <a:t>: </a:t>
            </a:r>
            <a:endParaRPr lang="pl-PL" sz="2800" dirty="0"/>
          </a:p>
          <a:p>
            <a:r>
              <a:rPr lang="en-GB" sz="2800" i="1" dirty="0" err="1">
                <a:solidFill>
                  <a:srgbClr val="FF0000"/>
                </a:solidFill>
              </a:rPr>
              <a:t>aireplay</a:t>
            </a:r>
            <a:r>
              <a:rPr lang="en-GB" sz="2800" i="1" dirty="0">
                <a:solidFill>
                  <a:srgbClr val="FF0000"/>
                </a:solidFill>
              </a:rPr>
              <a:t>-ng&lt;option&gt;&lt;interface&gt;</a:t>
            </a:r>
            <a:endParaRPr lang="pl-PL" sz="2800" i="1" dirty="0">
              <a:solidFill>
                <a:srgbClr val="FF0000"/>
              </a:solidFill>
            </a:endParaRPr>
          </a:p>
          <a:p>
            <a:endParaRPr lang="pl-PL" sz="2800" dirty="0"/>
          </a:p>
          <a:p>
            <a:r>
              <a:rPr lang="pt-BR" sz="2800" b="1" dirty="0"/>
              <a:t>Exemplu de utilizare </a:t>
            </a:r>
            <a:r>
              <a:rPr lang="pt-BR" sz="2800" dirty="0"/>
              <a:t>(injectarea de trafic artificial în rețeaua WEP</a:t>
            </a:r>
            <a:r>
              <a:rPr lang="en-GB" sz="2800" dirty="0"/>
              <a:t>): </a:t>
            </a:r>
            <a:endParaRPr lang="pl-PL" sz="2800" dirty="0"/>
          </a:p>
          <a:p>
            <a:endParaRPr lang="pl-PL" sz="2800" dirty="0"/>
          </a:p>
          <a:p>
            <a:r>
              <a:rPr lang="en-GB" sz="2800" i="1" dirty="0" err="1">
                <a:solidFill>
                  <a:srgbClr val="FF0000"/>
                </a:solidFill>
              </a:rPr>
              <a:t>aireplay</a:t>
            </a:r>
            <a:r>
              <a:rPr lang="en-GB" sz="2800" i="1" dirty="0">
                <a:solidFill>
                  <a:srgbClr val="FF0000"/>
                </a:solidFill>
              </a:rPr>
              <a:t>-ng -3 -b 10:FE:ED:90:A9:26 -h FF:FF:FF:FF:FF:FF -x 30 mon0</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2544329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descr="C:\Users\SYSTEM1\Desktop\Dyplomowa\APS_images\05.png"/>
          <p:cNvPicPr/>
          <p:nvPr/>
        </p:nvPicPr>
        <p:blipFill>
          <a:blip r:embed="rId2">
            <a:extLst>
              <a:ext uri="{28A0092B-C50C-407E-A947-70E740481C1C}">
                <a14:useLocalDpi xmlns:a14="http://schemas.microsoft.com/office/drawing/2010/main" val="0"/>
              </a:ext>
            </a:extLst>
          </a:blip>
          <a:stretch>
            <a:fillRect/>
          </a:stretch>
        </p:blipFill>
        <p:spPr bwMode="auto">
          <a:xfrm>
            <a:off x="724263" y="2398186"/>
            <a:ext cx="10532805" cy="3753232"/>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3102480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623392" y="2024238"/>
            <a:ext cx="11233248" cy="4401205"/>
          </a:xfrm>
          <a:prstGeom prst="rect">
            <a:avLst/>
          </a:prstGeom>
        </p:spPr>
        <p:txBody>
          <a:bodyPr wrap="square">
            <a:spAutoFit/>
          </a:bodyPr>
          <a:lstStyle/>
          <a:p>
            <a:r>
              <a:rPr lang="en-GB" sz="2800" b="1" dirty="0">
                <a:solidFill>
                  <a:srgbClr val="0070C0"/>
                </a:solidFill>
              </a:rPr>
              <a:t>Pasul 4 - </a:t>
            </a:r>
            <a:r>
              <a:rPr lang="en-GB" sz="2800" b="1" dirty="0" err="1">
                <a:solidFill>
                  <a:srgbClr val="0070C0"/>
                </a:solidFill>
              </a:rPr>
              <a:t>Utilizați</a:t>
            </a:r>
            <a:r>
              <a:rPr lang="en-GB" sz="2800" b="1" dirty="0">
                <a:solidFill>
                  <a:srgbClr val="0070C0"/>
                </a:solidFill>
              </a:rPr>
              <a:t> </a:t>
            </a:r>
            <a:r>
              <a:rPr lang="en-GB" sz="2800" b="1" dirty="0" err="1">
                <a:solidFill>
                  <a:srgbClr val="0070C0"/>
                </a:solidFill>
              </a:rPr>
              <a:t>aplicația</a:t>
            </a:r>
            <a:r>
              <a:rPr lang="en-GB" sz="2800" b="1" dirty="0">
                <a:solidFill>
                  <a:srgbClr val="0070C0"/>
                </a:solidFill>
              </a:rPr>
              <a:t> </a:t>
            </a:r>
            <a:r>
              <a:rPr lang="en-GB" sz="2800" b="1" dirty="0" err="1">
                <a:solidFill>
                  <a:srgbClr val="0070C0"/>
                </a:solidFill>
              </a:rPr>
              <a:t>aircrack</a:t>
            </a:r>
            <a:r>
              <a:rPr lang="en-GB" sz="2800" b="1" dirty="0">
                <a:solidFill>
                  <a:srgbClr val="0070C0"/>
                </a:solidFill>
              </a:rPr>
              <a:t>-ng</a:t>
            </a:r>
            <a:endParaRPr lang="pl-PL" sz="2800" b="1" dirty="0">
              <a:solidFill>
                <a:srgbClr val="0070C0"/>
              </a:solidFill>
            </a:endParaRPr>
          </a:p>
          <a:p>
            <a:endParaRPr lang="pl-PL" sz="2800" dirty="0"/>
          </a:p>
          <a:p>
            <a:r>
              <a:rPr lang="en-GB" sz="2800" dirty="0" err="1"/>
              <a:t>Sintaxa</a:t>
            </a:r>
            <a:r>
              <a:rPr lang="en-GB" sz="2800" dirty="0"/>
              <a:t> </a:t>
            </a:r>
            <a:r>
              <a:rPr lang="en-GB" sz="2800" dirty="0" err="1"/>
              <a:t>comenzii</a:t>
            </a:r>
            <a:r>
              <a:rPr lang="en-GB" sz="2800" dirty="0"/>
              <a:t>: </a:t>
            </a:r>
            <a:endParaRPr lang="pl-PL" sz="2800" dirty="0"/>
          </a:p>
          <a:p>
            <a:r>
              <a:rPr lang="en-GB" sz="2800" i="1" dirty="0" err="1">
                <a:solidFill>
                  <a:srgbClr val="FF0000"/>
                </a:solidFill>
              </a:rPr>
              <a:t>aircrack</a:t>
            </a:r>
            <a:r>
              <a:rPr lang="en-GB" sz="2800" i="1" dirty="0">
                <a:solidFill>
                  <a:srgbClr val="FF0000"/>
                </a:solidFill>
              </a:rPr>
              <a:t>-ng -w </a:t>
            </a:r>
            <a:r>
              <a:rPr lang="en-GB" sz="2800" i="1" dirty="0" err="1">
                <a:solidFill>
                  <a:srgbClr val="FF0000"/>
                </a:solidFill>
              </a:rPr>
              <a:t>dictionary_location</a:t>
            </a:r>
            <a:r>
              <a:rPr lang="en-GB" sz="2800" i="1" dirty="0">
                <a:solidFill>
                  <a:srgbClr val="FF0000"/>
                </a:solidFill>
              </a:rPr>
              <a:t> </a:t>
            </a:r>
            <a:r>
              <a:rPr lang="en-GB" sz="2800" i="1" dirty="0" err="1">
                <a:solidFill>
                  <a:srgbClr val="FF0000"/>
                </a:solidFill>
              </a:rPr>
              <a:t>sequence_location</a:t>
            </a:r>
            <a:endParaRPr lang="pl-PL" sz="2800" i="1" dirty="0">
              <a:solidFill>
                <a:srgbClr val="FF0000"/>
              </a:solidFill>
            </a:endParaRPr>
          </a:p>
          <a:p>
            <a:endParaRPr lang="pl-PL" sz="2800" dirty="0"/>
          </a:p>
          <a:p>
            <a:endParaRPr lang="pl-PL" sz="2800" dirty="0"/>
          </a:p>
          <a:p>
            <a:r>
              <a:rPr lang="en-GB" sz="2800" b="1" dirty="0" err="1"/>
              <a:t>Exemplu</a:t>
            </a:r>
            <a:r>
              <a:rPr lang="en-GB" sz="2800" b="1" dirty="0"/>
              <a:t> de </a:t>
            </a:r>
            <a:r>
              <a:rPr lang="en-GB" sz="2800" b="1" dirty="0" err="1"/>
              <a:t>utilizare</a:t>
            </a:r>
            <a:r>
              <a:rPr lang="en-GB" sz="2800" b="1" dirty="0"/>
              <a:t> </a:t>
            </a:r>
            <a:r>
              <a:rPr lang="en-GB" sz="2800" dirty="0"/>
              <a:t>(</a:t>
            </a:r>
            <a:r>
              <a:rPr lang="en-GB" sz="2800" dirty="0" err="1"/>
              <a:t>obținerea</a:t>
            </a:r>
            <a:r>
              <a:rPr lang="en-GB" sz="2800" dirty="0"/>
              <a:t> </a:t>
            </a:r>
            <a:r>
              <a:rPr lang="en-GB" sz="2800" dirty="0" err="1"/>
              <a:t>valorii</a:t>
            </a:r>
            <a:r>
              <a:rPr lang="en-GB" sz="2800" dirty="0"/>
              <a:t> </a:t>
            </a:r>
            <a:r>
              <a:rPr lang="en-GB" sz="2800" dirty="0" err="1"/>
              <a:t>cheii</a:t>
            </a:r>
            <a:r>
              <a:rPr lang="en-GB" sz="2800" dirty="0"/>
              <a:t> WPA / WPA2 </a:t>
            </a:r>
            <a:r>
              <a:rPr lang="en-GB" sz="2800" dirty="0" err="1"/>
              <a:t>folosind</a:t>
            </a:r>
            <a:r>
              <a:rPr lang="en-GB" sz="2800" dirty="0"/>
              <a:t> un </a:t>
            </a:r>
            <a:r>
              <a:rPr lang="en-GB" sz="2800" dirty="0" err="1"/>
              <a:t>dicționar</a:t>
            </a:r>
            <a:r>
              <a:rPr lang="en-GB" sz="2800" dirty="0"/>
              <a:t>):</a:t>
            </a:r>
            <a:endParaRPr lang="pl-PL" sz="2800" dirty="0"/>
          </a:p>
          <a:p>
            <a:r>
              <a:rPr lang="en-GB" sz="2800" dirty="0"/>
              <a:t> </a:t>
            </a:r>
            <a:endParaRPr lang="pl-PL" sz="2800" dirty="0"/>
          </a:p>
          <a:p>
            <a:r>
              <a:rPr lang="en-GB" sz="2800" i="1" dirty="0" err="1">
                <a:solidFill>
                  <a:srgbClr val="FF0000"/>
                </a:solidFill>
              </a:rPr>
              <a:t>aircrack</a:t>
            </a:r>
            <a:r>
              <a:rPr lang="en-GB" sz="2800" i="1" dirty="0">
                <a:solidFill>
                  <a:srgbClr val="FF0000"/>
                </a:solidFill>
              </a:rPr>
              <a:t>-ng -w /root/dictionary.txt /root/</a:t>
            </a:r>
            <a:r>
              <a:rPr lang="en-GB" sz="2800" i="1" dirty="0" err="1">
                <a:solidFill>
                  <a:srgbClr val="FF0000"/>
                </a:solidFill>
              </a:rPr>
              <a:t>handshake.cap</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1144342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4.png"/>
          <p:cNvPicPr/>
          <p:nvPr/>
        </p:nvPicPr>
        <p:blipFill>
          <a:blip r:embed="rId2">
            <a:extLst>
              <a:ext uri="{28A0092B-C50C-407E-A947-70E740481C1C}">
                <a14:useLocalDpi xmlns:a14="http://schemas.microsoft.com/office/drawing/2010/main" val="0"/>
              </a:ext>
            </a:extLst>
          </a:blip>
          <a:stretch>
            <a:fillRect/>
          </a:stretch>
        </p:blipFill>
        <p:spPr bwMode="auto">
          <a:xfrm>
            <a:off x="1067163" y="2242996"/>
            <a:ext cx="10009546" cy="4126631"/>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889499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366720" y="2171343"/>
            <a:ext cx="11233248" cy="3970318"/>
          </a:xfrm>
          <a:prstGeom prst="rect">
            <a:avLst/>
          </a:prstGeom>
        </p:spPr>
        <p:txBody>
          <a:bodyPr wrap="square">
            <a:spAutoFit/>
          </a:bodyPr>
          <a:lstStyle/>
          <a:p>
            <a:pPr marL="285750" indent="-285750" algn="just">
              <a:buFont typeface="Arial" panose="020B0604020202020204" pitchFamily="34" charset="0"/>
              <a:buChar char="•"/>
            </a:pPr>
            <a:r>
              <a:rPr lang="en-GB" sz="2800" dirty="0"/>
              <a:t>Un program </a:t>
            </a:r>
            <a:r>
              <a:rPr lang="en-GB" sz="2800" dirty="0" err="1"/>
              <a:t>interesant</a:t>
            </a:r>
            <a:r>
              <a:rPr lang="en-GB" sz="2800" dirty="0"/>
              <a:t> </a:t>
            </a:r>
            <a:r>
              <a:rPr lang="en-GB" sz="2800" dirty="0" err="1"/>
              <a:t>este</a:t>
            </a:r>
            <a:r>
              <a:rPr lang="en-GB" sz="2800" dirty="0"/>
              <a:t> </a:t>
            </a:r>
            <a:r>
              <a:rPr lang="en-GB" sz="2800" dirty="0" err="1"/>
              <a:t>aplicația</a:t>
            </a:r>
            <a:r>
              <a:rPr lang="en-GB" sz="2800" dirty="0"/>
              <a:t> </a:t>
            </a:r>
            <a:r>
              <a:rPr lang="en-GB" sz="2800" dirty="0" err="1"/>
              <a:t>numită</a:t>
            </a:r>
            <a:r>
              <a:rPr lang="en-GB" sz="2800" dirty="0"/>
              <a:t> crunch, care </a:t>
            </a:r>
            <a:r>
              <a:rPr lang="en-GB" sz="2800" dirty="0" err="1"/>
              <a:t>vă</a:t>
            </a:r>
            <a:r>
              <a:rPr lang="en-GB" sz="2800" dirty="0"/>
              <a:t> </a:t>
            </a:r>
            <a:r>
              <a:rPr lang="en-GB" sz="2800" dirty="0" err="1"/>
              <a:t>permite</a:t>
            </a:r>
            <a:r>
              <a:rPr lang="en-GB" sz="2800" dirty="0"/>
              <a:t> </a:t>
            </a:r>
            <a:r>
              <a:rPr lang="en-GB" sz="2800" dirty="0" err="1"/>
              <a:t>să</a:t>
            </a:r>
            <a:r>
              <a:rPr lang="en-GB" sz="2800" dirty="0"/>
              <a:t> </a:t>
            </a:r>
            <a:r>
              <a:rPr lang="en-GB" sz="2800" dirty="0" err="1"/>
              <a:t>generați</a:t>
            </a:r>
            <a:r>
              <a:rPr lang="en-GB" sz="2800" dirty="0"/>
              <a:t> o </a:t>
            </a:r>
            <a:r>
              <a:rPr lang="en-GB" sz="2800" dirty="0" err="1"/>
              <a:t>listă</a:t>
            </a:r>
            <a:r>
              <a:rPr lang="en-GB" sz="2800" dirty="0"/>
              <a:t> de </a:t>
            </a:r>
            <a:r>
              <a:rPr lang="en-GB" sz="2800" dirty="0" err="1"/>
              <a:t>poziții</a:t>
            </a:r>
            <a:r>
              <a:rPr lang="en-GB" sz="2800" dirty="0"/>
              <a:t> </a:t>
            </a:r>
            <a:r>
              <a:rPr lang="en-GB" sz="2800" dirty="0" err="1"/>
              <a:t>cheie</a:t>
            </a:r>
            <a:r>
              <a:rPr lang="en-GB" sz="2800" dirty="0"/>
              <a:t> de </a:t>
            </a:r>
            <a:r>
              <a:rPr lang="en-GB" sz="2800" dirty="0" err="1"/>
              <a:t>rețea</a:t>
            </a:r>
            <a:r>
              <a:rPr lang="en-GB" sz="2800" dirty="0"/>
              <a:t> pe </a:t>
            </a:r>
            <a:r>
              <a:rPr lang="en-GB" sz="2800" dirty="0" err="1"/>
              <a:t>baza</a:t>
            </a:r>
            <a:r>
              <a:rPr lang="en-GB" sz="2800" dirty="0"/>
              <a:t> </a:t>
            </a:r>
            <a:r>
              <a:rPr lang="en-GB" sz="2800" dirty="0" err="1"/>
              <a:t>unui</a:t>
            </a:r>
            <a:r>
              <a:rPr lang="en-GB" sz="2800" dirty="0"/>
              <a:t> </a:t>
            </a:r>
            <a:r>
              <a:rPr lang="en-GB" sz="2800" dirty="0" err="1"/>
              <a:t>anumit</a:t>
            </a:r>
            <a:r>
              <a:rPr lang="en-GB" sz="2800" dirty="0"/>
              <a:t> </a:t>
            </a:r>
            <a:r>
              <a:rPr lang="en-GB" sz="2800" dirty="0" err="1"/>
              <a:t>criteriu</a:t>
            </a:r>
            <a:r>
              <a:rPr lang="en-GB" sz="2800" dirty="0"/>
              <a:t> </a:t>
            </a:r>
            <a:r>
              <a:rPr lang="en-GB" sz="2800" dirty="0" err="1"/>
              <a:t>și</a:t>
            </a:r>
            <a:r>
              <a:rPr lang="en-GB" sz="2800" dirty="0"/>
              <a:t> </a:t>
            </a:r>
            <a:r>
              <a:rPr lang="en-GB" sz="2800" dirty="0" err="1"/>
              <a:t>spațiu</a:t>
            </a:r>
            <a:r>
              <a:rPr lang="en-GB" sz="2800" dirty="0"/>
              <a:t> de </a:t>
            </a:r>
            <a:r>
              <a:rPr lang="en-GB" sz="2800" dirty="0" err="1"/>
              <a:t>caractere</a:t>
            </a:r>
            <a:r>
              <a:rPr lang="en-GB" sz="2800" dirty="0"/>
              <a:t>. </a:t>
            </a:r>
            <a:endParaRPr lang="pl-PL" sz="2800" dirty="0"/>
          </a:p>
          <a:p>
            <a:pPr marL="285750" indent="-285750" algn="just">
              <a:buFont typeface="Arial" panose="020B0604020202020204" pitchFamily="34" charset="0"/>
              <a:buChar char="•"/>
            </a:pPr>
            <a:r>
              <a:rPr lang="en-GB" sz="2800" dirty="0"/>
              <a:t>Este </a:t>
            </a:r>
            <a:r>
              <a:rPr lang="en-GB" sz="2800" dirty="0" err="1"/>
              <a:t>adesea</a:t>
            </a:r>
            <a:r>
              <a:rPr lang="en-GB" sz="2800" dirty="0"/>
              <a:t> </a:t>
            </a:r>
            <a:r>
              <a:rPr lang="en-GB" sz="2800" dirty="0" err="1"/>
              <a:t>folosit</a:t>
            </a:r>
            <a:r>
              <a:rPr lang="en-GB" sz="2800" dirty="0"/>
              <a:t> ca </a:t>
            </a:r>
            <a:r>
              <a:rPr lang="en-GB" sz="2800" dirty="0" err="1"/>
              <a:t>sursă</a:t>
            </a:r>
            <a:r>
              <a:rPr lang="en-GB" sz="2800" dirty="0"/>
              <a:t> de </a:t>
            </a:r>
            <a:r>
              <a:rPr lang="en-GB" sz="2800" dirty="0" err="1"/>
              <a:t>intrare</a:t>
            </a:r>
            <a:r>
              <a:rPr lang="en-GB" sz="2800" dirty="0"/>
              <a:t> </a:t>
            </a:r>
            <a:r>
              <a:rPr lang="en-GB" sz="2800" dirty="0" err="1"/>
              <a:t>pentru</a:t>
            </a:r>
            <a:r>
              <a:rPr lang="en-GB" sz="2800" dirty="0"/>
              <a:t> </a:t>
            </a:r>
            <a:r>
              <a:rPr lang="en-GB" sz="2800" dirty="0" err="1"/>
              <a:t>aplicația</a:t>
            </a:r>
            <a:r>
              <a:rPr lang="en-GB" sz="2800" dirty="0"/>
              <a:t> </a:t>
            </a:r>
            <a:r>
              <a:rPr lang="en-GB" sz="2800" dirty="0" err="1"/>
              <a:t>aircrack</a:t>
            </a:r>
            <a:r>
              <a:rPr lang="en-GB" sz="2800" dirty="0"/>
              <a:t>-ng. </a:t>
            </a:r>
            <a:r>
              <a:rPr lang="en-GB" sz="2800" dirty="0" err="1"/>
              <a:t>Exemplu</a:t>
            </a:r>
            <a:r>
              <a:rPr lang="en-GB" sz="2800" dirty="0"/>
              <a:t> de </a:t>
            </a:r>
            <a:r>
              <a:rPr lang="en-GB" sz="2800" dirty="0" err="1"/>
              <a:t>utilizare</a:t>
            </a:r>
            <a:r>
              <a:rPr lang="en-GB" sz="2800" dirty="0"/>
              <a:t> (</a:t>
            </a:r>
            <a:r>
              <a:rPr lang="en-GB" sz="2800" dirty="0" err="1"/>
              <a:t>recuperarea</a:t>
            </a:r>
            <a:r>
              <a:rPr lang="en-GB" sz="2800" dirty="0"/>
              <a:t> </a:t>
            </a:r>
            <a:r>
              <a:rPr lang="en-GB" sz="2800" dirty="0" err="1"/>
              <a:t>forțată</a:t>
            </a:r>
            <a:r>
              <a:rPr lang="en-GB" sz="2800" dirty="0"/>
              <a:t> a </a:t>
            </a:r>
            <a:r>
              <a:rPr lang="en-GB" sz="2800" dirty="0" err="1"/>
              <a:t>valorii</a:t>
            </a:r>
            <a:r>
              <a:rPr lang="en-GB" sz="2800" dirty="0"/>
              <a:t> </a:t>
            </a:r>
            <a:r>
              <a:rPr lang="en-GB" sz="2800" dirty="0" err="1"/>
              <a:t>unei</a:t>
            </a:r>
            <a:r>
              <a:rPr lang="en-GB" sz="2800" dirty="0"/>
              <a:t> </a:t>
            </a:r>
            <a:r>
              <a:rPr lang="en-GB" sz="2800" dirty="0" err="1"/>
              <a:t>chei</a:t>
            </a:r>
            <a:r>
              <a:rPr lang="en-GB" sz="2800" dirty="0"/>
              <a:t> cu 8 </a:t>
            </a:r>
            <a:r>
              <a:rPr lang="en-GB" sz="2800" dirty="0" err="1"/>
              <a:t>caractere</a:t>
            </a:r>
            <a:r>
              <a:rPr lang="en-GB" sz="2800" dirty="0"/>
              <a:t> </a:t>
            </a:r>
            <a:r>
              <a:rPr lang="en-GB" sz="2800" dirty="0" err="1"/>
              <a:t>fără</a:t>
            </a:r>
            <a:r>
              <a:rPr lang="en-GB" sz="2800" dirty="0"/>
              <a:t> a </a:t>
            </a:r>
            <a:r>
              <a:rPr lang="en-GB" sz="2800" dirty="0" err="1"/>
              <a:t>utiliza</a:t>
            </a:r>
            <a:r>
              <a:rPr lang="en-GB" sz="2800" dirty="0"/>
              <a:t> un </a:t>
            </a:r>
            <a:r>
              <a:rPr lang="en-GB" sz="2800" dirty="0" err="1"/>
              <a:t>dicționar</a:t>
            </a:r>
            <a:r>
              <a:rPr lang="en-GB" sz="2800" dirty="0"/>
              <a:t>, pe </a:t>
            </a:r>
            <a:r>
              <a:rPr lang="en-GB" sz="2800" dirty="0" err="1"/>
              <a:t>baza</a:t>
            </a:r>
            <a:r>
              <a:rPr lang="en-GB" sz="2800" dirty="0"/>
              <a:t> </a:t>
            </a:r>
            <a:r>
              <a:rPr lang="en-GB" sz="2800" dirty="0" err="1"/>
              <a:t>spațiului</a:t>
            </a:r>
            <a:r>
              <a:rPr lang="en-GB" sz="2800" dirty="0"/>
              <a:t> de </a:t>
            </a:r>
            <a:r>
              <a:rPr lang="en-GB" sz="2800" dirty="0" err="1"/>
              <a:t>caractere</a:t>
            </a:r>
            <a:r>
              <a:rPr lang="en-GB" sz="2800" dirty="0"/>
              <a:t>: abc0123456789)</a:t>
            </a:r>
            <a:r>
              <a:rPr lang="pl-PL" sz="2800" dirty="0"/>
              <a:t>.</a:t>
            </a:r>
          </a:p>
          <a:p>
            <a:pPr algn="just"/>
            <a:r>
              <a:rPr lang="en-GB" sz="2800" i="1" dirty="0"/>
              <a:t> </a:t>
            </a:r>
            <a:endParaRPr lang="pl-PL" sz="2800" dirty="0"/>
          </a:p>
          <a:p>
            <a:pPr algn="just"/>
            <a:r>
              <a:rPr lang="en-GB" sz="2800" b="1" i="1" dirty="0">
                <a:solidFill>
                  <a:srgbClr val="FF0000"/>
                </a:solidFill>
              </a:rPr>
              <a:t>crunch 8 8 abc0123456789 -t @@@@@@@@ | </a:t>
            </a:r>
            <a:r>
              <a:rPr lang="en-GB" sz="2800" b="1" i="1" dirty="0" err="1">
                <a:solidFill>
                  <a:srgbClr val="FF0000"/>
                </a:solidFill>
              </a:rPr>
              <a:t>aircrack</a:t>
            </a:r>
            <a:r>
              <a:rPr lang="en-GB" sz="2800" b="1" i="1" dirty="0">
                <a:solidFill>
                  <a:srgbClr val="FF0000"/>
                </a:solidFill>
              </a:rPr>
              <a:t>-ng -</a:t>
            </a:r>
            <a:r>
              <a:rPr lang="en-GB" sz="2800" b="1" i="1" dirty="0" err="1">
                <a:solidFill>
                  <a:srgbClr val="FF0000"/>
                </a:solidFill>
              </a:rPr>
              <a:t>bssid</a:t>
            </a:r>
            <a:r>
              <a:rPr lang="en-GB" sz="2800" b="1" i="1" dirty="0">
                <a:solidFill>
                  <a:srgbClr val="FF0000"/>
                </a:solidFill>
              </a:rPr>
              <a:t> 10:FE:ED:90:A9:26 -w- /root/</a:t>
            </a:r>
            <a:r>
              <a:rPr lang="en-GB" sz="2800" b="1" i="1" dirty="0" err="1">
                <a:solidFill>
                  <a:srgbClr val="FF0000"/>
                </a:solidFill>
              </a:rPr>
              <a:t>handshake.cap</a:t>
            </a:r>
            <a:endParaRPr lang="pl-PL" sz="2800" b="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34241463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7.png"/>
          <p:cNvPicPr/>
          <p:nvPr/>
        </p:nvPicPr>
        <p:blipFill>
          <a:blip r:embed="rId2">
            <a:extLst>
              <a:ext uri="{28A0092B-C50C-407E-A947-70E740481C1C}">
                <a14:useLocalDpi xmlns:a14="http://schemas.microsoft.com/office/drawing/2010/main" val="0"/>
              </a:ext>
            </a:extLst>
          </a:blip>
          <a:stretch>
            <a:fillRect/>
          </a:stretch>
        </p:blipFill>
        <p:spPr bwMode="auto">
          <a:xfrm>
            <a:off x="1067163" y="1974272"/>
            <a:ext cx="10387880" cy="4352916"/>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pt-BR" sz="5400" b="1" dirty="0"/>
              <a:t>KaliLinux – mediu de testare a rezistenței</a:t>
            </a:r>
            <a:endParaRPr lang="pl-PL" b="1" dirty="0"/>
          </a:p>
        </p:txBody>
      </p:sp>
    </p:spTree>
    <p:extLst>
      <p:ext uri="{BB962C8B-B14F-4D97-AF65-F5344CB8AC3E}">
        <p14:creationId xmlns:p14="http://schemas.microsoft.com/office/powerpoint/2010/main" val="552191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sp>
        <p:nvSpPr>
          <p:cNvPr id="12292" name="Rectangle 9">
            <a:extLst>
              <a:ext uri="{FF2B5EF4-FFF2-40B4-BE49-F238E27FC236}">
                <a16:creationId xmlns:a16="http://schemas.microsoft.com/office/drawing/2014/main" id="{A33936FF-CCA5-4CF3-B067-E3ED84CEE25D}"/>
              </a:ext>
            </a:extLst>
          </p:cNvPr>
          <p:cNvSpPr>
            <a:spLocks noChangeArrowheads="1"/>
          </p:cNvSpPr>
          <p:nvPr/>
        </p:nvSpPr>
        <p:spPr bwMode="auto">
          <a:xfrm>
            <a:off x="929080" y="2445664"/>
            <a:ext cx="10379637" cy="283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marL="285750" indent="-285750" fontAlgn="base">
              <a:spcAft>
                <a:spcPts val="600"/>
              </a:spcAft>
            </a:pPr>
            <a:r>
              <a:rPr lang="en-GB" sz="2800" dirty="0">
                <a:latin typeface="+mn-lt"/>
              </a:rPr>
              <a:t>O </a:t>
            </a:r>
            <a:r>
              <a:rPr lang="en-GB" sz="2800" b="1" dirty="0" err="1">
                <a:solidFill>
                  <a:srgbClr val="FF0000"/>
                </a:solidFill>
                <a:latin typeface="+mn-lt"/>
              </a:rPr>
              <a:t>rețea</a:t>
            </a:r>
            <a:r>
              <a:rPr lang="en-GB" sz="2800" b="1" dirty="0">
                <a:solidFill>
                  <a:srgbClr val="FF0000"/>
                </a:solidFill>
                <a:latin typeface="+mn-lt"/>
              </a:rPr>
              <a:t> </a:t>
            </a:r>
            <a:r>
              <a:rPr lang="en-GB" sz="2800" b="1" dirty="0" err="1">
                <a:solidFill>
                  <a:srgbClr val="FF0000"/>
                </a:solidFill>
                <a:latin typeface="+mn-lt"/>
              </a:rPr>
              <a:t>privată</a:t>
            </a:r>
            <a:r>
              <a:rPr lang="en-GB" sz="2800" b="1" dirty="0">
                <a:solidFill>
                  <a:srgbClr val="FF0000"/>
                </a:solidFill>
                <a:latin typeface="+mn-lt"/>
              </a:rPr>
              <a:t> </a:t>
            </a:r>
            <a:r>
              <a:rPr lang="en-GB" sz="2800" b="1" dirty="0" err="1">
                <a:solidFill>
                  <a:srgbClr val="FF0000"/>
                </a:solidFill>
                <a:latin typeface="+mn-lt"/>
              </a:rPr>
              <a:t>virtuală</a:t>
            </a:r>
            <a:r>
              <a:rPr lang="en-GB" sz="2800" b="1" dirty="0">
                <a:solidFill>
                  <a:srgbClr val="FF0000"/>
                </a:solidFill>
                <a:latin typeface="+mn-lt"/>
              </a:rPr>
              <a:t> </a:t>
            </a:r>
            <a:r>
              <a:rPr lang="en-GB" sz="2800" dirty="0" err="1">
                <a:latin typeface="+mn-lt"/>
              </a:rPr>
              <a:t>este</a:t>
            </a:r>
            <a:r>
              <a:rPr lang="en-GB" sz="2800" dirty="0">
                <a:latin typeface="+mn-lt"/>
              </a:rPr>
              <a:t> un </a:t>
            </a:r>
            <a:r>
              <a:rPr lang="en-GB" sz="2800" dirty="0" err="1">
                <a:latin typeface="+mn-lt"/>
              </a:rPr>
              <a:t>tunel</a:t>
            </a:r>
            <a:r>
              <a:rPr lang="en-GB" sz="2800" dirty="0">
                <a:latin typeface="+mn-lt"/>
              </a:rPr>
              <a:t> </a:t>
            </a:r>
            <a:r>
              <a:rPr lang="en-GB" sz="2800" dirty="0" err="1">
                <a:latin typeface="+mn-lt"/>
              </a:rPr>
              <a:t>prin</a:t>
            </a:r>
            <a:r>
              <a:rPr lang="en-GB" sz="2800" dirty="0">
                <a:latin typeface="+mn-lt"/>
              </a:rPr>
              <a:t> care </a:t>
            </a:r>
            <a:r>
              <a:rPr lang="en-GB" sz="2800" dirty="0" err="1">
                <a:latin typeface="+mn-lt"/>
              </a:rPr>
              <a:t>traficul</a:t>
            </a:r>
            <a:r>
              <a:rPr lang="en-GB" sz="2800" dirty="0">
                <a:latin typeface="+mn-lt"/>
              </a:rPr>
              <a:t> </a:t>
            </a:r>
            <a:r>
              <a:rPr lang="en-GB" sz="2800" dirty="0" err="1">
                <a:latin typeface="+mn-lt"/>
              </a:rPr>
              <a:t>rețelei</a:t>
            </a:r>
            <a:r>
              <a:rPr lang="en-GB" sz="2800" dirty="0">
                <a:latin typeface="+mn-lt"/>
              </a:rPr>
              <a:t> private </a:t>
            </a:r>
            <a:r>
              <a:rPr lang="en-GB" sz="2800" dirty="0" err="1">
                <a:latin typeface="+mn-lt"/>
              </a:rPr>
              <a:t>circulă</a:t>
            </a:r>
            <a:r>
              <a:rPr lang="en-GB" sz="2800" dirty="0">
                <a:latin typeface="+mn-lt"/>
              </a:rPr>
              <a:t> </a:t>
            </a:r>
            <a:r>
              <a:rPr lang="en-GB" sz="2800" dirty="0" err="1">
                <a:latin typeface="+mn-lt"/>
              </a:rPr>
              <a:t>între</a:t>
            </a:r>
            <a:r>
              <a:rPr lang="en-GB" sz="2800" dirty="0">
                <a:latin typeface="+mn-lt"/>
              </a:rPr>
              <a:t> expeditor </a:t>
            </a:r>
            <a:r>
              <a:rPr lang="en-GB" sz="2800" dirty="0" err="1">
                <a:latin typeface="+mn-lt"/>
              </a:rPr>
              <a:t>și</a:t>
            </a:r>
            <a:r>
              <a:rPr lang="en-GB" sz="2800" dirty="0">
                <a:latin typeface="+mn-lt"/>
              </a:rPr>
              <a:t> </a:t>
            </a:r>
            <a:r>
              <a:rPr lang="en-GB" sz="2800" dirty="0" err="1">
                <a:latin typeface="+mn-lt"/>
              </a:rPr>
              <a:t>destinatar</a:t>
            </a:r>
            <a:r>
              <a:rPr lang="en-GB" sz="2800" dirty="0">
                <a:latin typeface="+mn-lt"/>
              </a:rPr>
              <a:t> </a:t>
            </a:r>
            <a:r>
              <a:rPr lang="en-GB" sz="2800" dirty="0" err="1">
                <a:latin typeface="+mn-lt"/>
              </a:rPr>
              <a:t>printr</a:t>
            </a:r>
            <a:r>
              <a:rPr lang="en-GB" sz="2800" dirty="0">
                <a:latin typeface="+mn-lt"/>
              </a:rPr>
              <a:t>-o </a:t>
            </a:r>
            <a:r>
              <a:rPr lang="en-GB" sz="2800" dirty="0" err="1">
                <a:latin typeface="+mn-lt"/>
              </a:rPr>
              <a:t>rețea</a:t>
            </a:r>
            <a:r>
              <a:rPr lang="en-GB" sz="2800" dirty="0">
                <a:latin typeface="+mn-lt"/>
              </a:rPr>
              <a:t> </a:t>
            </a:r>
            <a:r>
              <a:rPr lang="en-GB" sz="2800" dirty="0" err="1">
                <a:latin typeface="+mn-lt"/>
              </a:rPr>
              <a:t>publică</a:t>
            </a:r>
            <a:r>
              <a:rPr lang="en-GB" sz="2800" dirty="0">
                <a:latin typeface="+mn-lt"/>
              </a:rPr>
              <a:t>. </a:t>
            </a:r>
            <a:endParaRPr lang="pl-PL" sz="2800" dirty="0">
              <a:latin typeface="+mn-lt"/>
            </a:endParaRPr>
          </a:p>
          <a:p>
            <a:pPr marL="285750" indent="-285750" algn="just" fontAlgn="base">
              <a:spcAft>
                <a:spcPts val="600"/>
              </a:spcAft>
            </a:pPr>
            <a:r>
              <a:rPr lang="en-GB" sz="2800" dirty="0">
                <a:latin typeface="+mn-lt"/>
              </a:rPr>
              <a:t>O </a:t>
            </a:r>
            <a:r>
              <a:rPr lang="en-GB" sz="2800" b="1" dirty="0" err="1">
                <a:solidFill>
                  <a:srgbClr val="FF0000"/>
                </a:solidFill>
                <a:latin typeface="+mn-lt"/>
              </a:rPr>
              <a:t>rețea</a:t>
            </a:r>
            <a:r>
              <a:rPr lang="en-GB" sz="2800" b="1" dirty="0">
                <a:solidFill>
                  <a:srgbClr val="FF0000"/>
                </a:solidFill>
                <a:latin typeface="+mn-lt"/>
              </a:rPr>
              <a:t> VPN </a:t>
            </a:r>
            <a:r>
              <a:rPr lang="en-GB" sz="2800" dirty="0" err="1">
                <a:latin typeface="+mn-lt"/>
              </a:rPr>
              <a:t>criptează</a:t>
            </a:r>
            <a:r>
              <a:rPr lang="en-GB" sz="2800" dirty="0">
                <a:latin typeface="+mn-lt"/>
              </a:rPr>
              <a:t> </a:t>
            </a:r>
            <a:r>
              <a:rPr lang="en-GB" sz="2800" dirty="0" err="1">
                <a:latin typeface="+mn-lt"/>
              </a:rPr>
              <a:t>toate</a:t>
            </a:r>
            <a:r>
              <a:rPr lang="en-GB" sz="2800" dirty="0">
                <a:latin typeface="+mn-lt"/>
              </a:rPr>
              <a:t> </a:t>
            </a:r>
            <a:r>
              <a:rPr lang="en-GB" sz="2800" dirty="0" err="1">
                <a:latin typeface="+mn-lt"/>
              </a:rPr>
              <a:t>activitățile</a:t>
            </a:r>
            <a:r>
              <a:rPr lang="en-GB" sz="2800" dirty="0">
                <a:latin typeface="+mn-lt"/>
              </a:rPr>
              <a:t> de pe internet, </a:t>
            </a:r>
            <a:r>
              <a:rPr lang="en-GB" sz="2800" dirty="0" err="1">
                <a:latin typeface="+mn-lt"/>
              </a:rPr>
              <a:t>ascunde</a:t>
            </a:r>
            <a:r>
              <a:rPr lang="en-GB" sz="2800" dirty="0">
                <a:latin typeface="+mn-lt"/>
              </a:rPr>
              <a:t> </a:t>
            </a:r>
            <a:r>
              <a:rPr lang="en-GB" sz="2800" dirty="0" err="1">
                <a:latin typeface="+mn-lt"/>
              </a:rPr>
              <a:t>adresa</a:t>
            </a:r>
            <a:r>
              <a:rPr lang="en-GB" sz="2800" dirty="0">
                <a:latin typeface="+mn-lt"/>
              </a:rPr>
              <a:t> IP, </a:t>
            </a:r>
            <a:r>
              <a:rPr lang="en-GB" sz="2800" dirty="0" err="1">
                <a:latin typeface="+mn-lt"/>
              </a:rPr>
              <a:t>protejând</a:t>
            </a:r>
            <a:r>
              <a:rPr lang="en-GB" sz="2800" dirty="0">
                <a:latin typeface="+mn-lt"/>
              </a:rPr>
              <a:t> </a:t>
            </a:r>
            <a:r>
              <a:rPr lang="en-GB" sz="2800" dirty="0" err="1">
                <a:latin typeface="+mn-lt"/>
              </a:rPr>
              <a:t>identitatea</a:t>
            </a:r>
            <a:r>
              <a:rPr lang="en-GB" sz="2800" dirty="0">
                <a:latin typeface="+mn-lt"/>
              </a:rPr>
              <a:t> </a:t>
            </a:r>
            <a:r>
              <a:rPr lang="en-GB" sz="2800" dirty="0" err="1">
                <a:latin typeface="+mn-lt"/>
              </a:rPr>
              <a:t>utilizatorului</a:t>
            </a:r>
            <a:r>
              <a:rPr lang="en-GB" sz="2800" dirty="0">
                <a:latin typeface="+mn-lt"/>
              </a:rPr>
              <a:t> </a:t>
            </a:r>
            <a:r>
              <a:rPr lang="en-GB" sz="2800" dirty="0" err="1">
                <a:latin typeface="+mn-lt"/>
              </a:rPr>
              <a:t>rețelei</a:t>
            </a:r>
            <a:r>
              <a:rPr lang="en-GB" sz="2800" dirty="0">
                <a:latin typeface="+mn-lt"/>
              </a:rPr>
              <a:t>. O </a:t>
            </a:r>
            <a:r>
              <a:rPr lang="en-GB" sz="2800" dirty="0" err="1">
                <a:latin typeface="+mn-lt"/>
              </a:rPr>
              <a:t>conexiune</a:t>
            </a:r>
            <a:r>
              <a:rPr lang="en-GB" sz="2800" dirty="0">
                <a:latin typeface="+mn-lt"/>
              </a:rPr>
              <a:t> VPN </a:t>
            </a:r>
            <a:r>
              <a:rPr lang="en-GB" sz="2800" dirty="0" err="1">
                <a:latin typeface="+mn-lt"/>
              </a:rPr>
              <a:t>oferă</a:t>
            </a:r>
            <a:r>
              <a:rPr lang="en-GB" sz="2800" dirty="0">
                <a:latin typeface="+mn-lt"/>
              </a:rPr>
              <a:t> </a:t>
            </a:r>
            <a:r>
              <a:rPr lang="en-GB" sz="2800" dirty="0" err="1">
                <a:latin typeface="+mn-lt"/>
              </a:rPr>
              <a:t>acces</a:t>
            </a:r>
            <a:r>
              <a:rPr lang="en-GB" sz="2800" dirty="0">
                <a:latin typeface="+mn-lt"/>
              </a:rPr>
              <a:t> </a:t>
            </a:r>
            <a:r>
              <a:rPr lang="en-GB" sz="2800" dirty="0" err="1">
                <a:latin typeface="+mn-lt"/>
              </a:rPr>
              <a:t>securizat</a:t>
            </a:r>
            <a:r>
              <a:rPr lang="en-GB" sz="2800" dirty="0">
                <a:latin typeface="+mn-lt"/>
              </a:rPr>
              <a:t> la </a:t>
            </a:r>
            <a:r>
              <a:rPr lang="en-GB" sz="2800" dirty="0" err="1">
                <a:latin typeface="+mn-lt"/>
              </a:rPr>
              <a:t>aplicații</a:t>
            </a:r>
            <a:r>
              <a:rPr lang="en-GB" sz="2800" dirty="0">
                <a:latin typeface="+mn-lt"/>
              </a:rPr>
              <a:t>, site-</a:t>
            </a:r>
            <a:r>
              <a:rPr lang="en-GB" sz="2800" dirty="0" err="1">
                <a:latin typeface="+mn-lt"/>
              </a:rPr>
              <a:t>uri</a:t>
            </a:r>
            <a:r>
              <a:rPr lang="en-GB" sz="2800" dirty="0">
                <a:latin typeface="+mn-lt"/>
              </a:rPr>
              <a:t> web </a:t>
            </a:r>
            <a:r>
              <a:rPr lang="en-GB" sz="2800" dirty="0" err="1">
                <a:latin typeface="+mn-lt"/>
              </a:rPr>
              <a:t>și</a:t>
            </a:r>
            <a:r>
              <a:rPr lang="en-GB" sz="2800" dirty="0">
                <a:latin typeface="+mn-lt"/>
              </a:rPr>
              <a:t> </a:t>
            </a:r>
            <a:r>
              <a:rPr lang="en-GB" sz="2800" dirty="0" err="1">
                <a:latin typeface="+mn-lt"/>
              </a:rPr>
              <a:t>platforme</a:t>
            </a:r>
            <a:r>
              <a:rPr lang="en-GB" sz="2800" dirty="0">
                <a:latin typeface="+mn-lt"/>
              </a:rPr>
              <a:t> de </a:t>
            </a:r>
            <a:r>
              <a:rPr lang="en-GB" sz="2800" dirty="0" err="1">
                <a:latin typeface="+mn-lt"/>
              </a:rPr>
              <a:t>divertisment</a:t>
            </a:r>
            <a:r>
              <a:rPr lang="en-GB" sz="2800" dirty="0">
                <a:latin typeface="+mn-lt"/>
              </a:rPr>
              <a:t> de </a:t>
            </a:r>
            <a:r>
              <a:rPr lang="en-GB" sz="2800" dirty="0" err="1">
                <a:latin typeface="+mn-lt"/>
              </a:rPr>
              <a:t>oriunde</a:t>
            </a:r>
            <a:r>
              <a:rPr lang="en-GB" sz="2800" dirty="0">
                <a:latin typeface="+mn-lt"/>
              </a:rPr>
              <a:t> </a:t>
            </a:r>
            <a:r>
              <a:rPr lang="en-GB" sz="2800" dirty="0" err="1">
                <a:latin typeface="+mn-lt"/>
              </a:rPr>
              <a:t>în</a:t>
            </a:r>
            <a:r>
              <a:rPr lang="en-GB" sz="2800" dirty="0">
                <a:latin typeface="+mn-lt"/>
              </a:rPr>
              <a:t> </a:t>
            </a:r>
            <a:r>
              <a:rPr lang="en-GB" sz="2800" dirty="0" err="1">
                <a:latin typeface="+mn-lt"/>
              </a:rPr>
              <a:t>lume</a:t>
            </a:r>
            <a:r>
              <a:rPr lang="en-GB" sz="2800" dirty="0">
                <a:latin typeface="+mn-lt"/>
              </a:rPr>
              <a:t>. </a:t>
            </a:r>
            <a:endParaRPr lang="pl-PL" sz="2800" dirty="0">
              <a:latin typeface="+mn-lt"/>
            </a:endParaRPr>
          </a:p>
        </p:txBody>
      </p:sp>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Tuneluri</a:t>
            </a:r>
            <a:r>
              <a:rPr lang="en-GB" b="1" dirty="0"/>
              <a:t> VPN </a:t>
            </a:r>
            <a:r>
              <a:rPr lang="en-GB" b="1" dirty="0" err="1"/>
              <a:t>virtuale</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64424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pic>
        <p:nvPicPr>
          <p:cNvPr id="1026" name="Picture 2" descr="Co to jest VPN i przed czym chroni? | PrywatnośćwSieci.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345" y="3501798"/>
            <a:ext cx="8780331" cy="3004397"/>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Tuneluri</a:t>
            </a:r>
            <a:r>
              <a:rPr lang="en-GB" b="1" dirty="0"/>
              <a:t> VPN </a:t>
            </a:r>
            <a:r>
              <a:rPr lang="en-GB" b="1" dirty="0" err="1"/>
              <a:t>virtuale</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2" name="Prostokąt 1"/>
          <p:cNvSpPr/>
          <p:nvPr/>
        </p:nvSpPr>
        <p:spPr>
          <a:xfrm>
            <a:off x="911880" y="1932192"/>
            <a:ext cx="10060919" cy="1384995"/>
          </a:xfrm>
          <a:prstGeom prst="rect">
            <a:avLst/>
          </a:prstGeom>
        </p:spPr>
        <p:txBody>
          <a:bodyPr wrap="square">
            <a:spAutoFit/>
          </a:bodyPr>
          <a:lstStyle/>
          <a:p>
            <a:r>
              <a:rPr lang="en-GB" sz="2800" dirty="0" err="1"/>
              <a:t>Opțional</a:t>
            </a:r>
            <a:r>
              <a:rPr lang="en-GB" sz="2800" dirty="0"/>
              <a:t> </a:t>
            </a:r>
            <a:r>
              <a:rPr lang="en-GB" sz="2800" dirty="0" err="1"/>
              <a:t>este</a:t>
            </a:r>
            <a:r>
              <a:rPr lang="en-GB" sz="2800" dirty="0"/>
              <a:t> </a:t>
            </a:r>
            <a:r>
              <a:rPr lang="en-GB" sz="2800" dirty="0" err="1"/>
              <a:t>posibil</a:t>
            </a:r>
            <a:r>
              <a:rPr lang="en-GB" sz="2800" dirty="0"/>
              <a:t> </a:t>
            </a:r>
            <a:r>
              <a:rPr lang="en-GB" sz="2800" dirty="0" err="1"/>
              <a:t>să</a:t>
            </a:r>
            <a:r>
              <a:rPr lang="en-GB" sz="2800" dirty="0"/>
              <a:t> </a:t>
            </a:r>
            <a:r>
              <a:rPr lang="en-GB" sz="2800" dirty="0" err="1"/>
              <a:t>comprimați</a:t>
            </a:r>
            <a:r>
              <a:rPr lang="en-GB" sz="2800" dirty="0"/>
              <a:t> </a:t>
            </a:r>
            <a:r>
              <a:rPr lang="en-GB" sz="2800" dirty="0" err="1"/>
              <a:t>sau</a:t>
            </a:r>
            <a:r>
              <a:rPr lang="en-GB" sz="2800" dirty="0"/>
              <a:t> </a:t>
            </a:r>
            <a:r>
              <a:rPr lang="en-GB" sz="2800" dirty="0" err="1"/>
              <a:t>să</a:t>
            </a:r>
            <a:r>
              <a:rPr lang="en-GB" sz="2800" dirty="0"/>
              <a:t> </a:t>
            </a:r>
            <a:r>
              <a:rPr lang="en-GB" sz="2800" dirty="0" err="1"/>
              <a:t>criptați</a:t>
            </a:r>
            <a:r>
              <a:rPr lang="en-GB" sz="2800" dirty="0"/>
              <a:t> </a:t>
            </a:r>
            <a:r>
              <a:rPr lang="en-GB" sz="2800" dirty="0" err="1"/>
              <a:t>datele</a:t>
            </a:r>
            <a:r>
              <a:rPr lang="en-GB" sz="2800" dirty="0"/>
              <a:t> </a:t>
            </a:r>
            <a:r>
              <a:rPr lang="en-GB" sz="2800" dirty="0" err="1"/>
              <a:t>transmise</a:t>
            </a:r>
            <a:r>
              <a:rPr lang="en-GB" sz="2800" dirty="0"/>
              <a:t> </a:t>
            </a:r>
            <a:r>
              <a:rPr lang="en-GB" sz="2800" dirty="0" err="1"/>
              <a:t>pentru</a:t>
            </a:r>
            <a:r>
              <a:rPr lang="en-GB" sz="2800" dirty="0"/>
              <a:t> a </a:t>
            </a:r>
            <a:r>
              <a:rPr lang="en-GB" sz="2800" dirty="0" err="1"/>
              <a:t>oferi</a:t>
            </a:r>
            <a:r>
              <a:rPr lang="en-GB" sz="2800" dirty="0"/>
              <a:t> o </a:t>
            </a:r>
            <a:r>
              <a:rPr lang="en-GB" sz="2800" dirty="0" err="1"/>
              <a:t>calitate</a:t>
            </a:r>
            <a:r>
              <a:rPr lang="en-GB" sz="2800" dirty="0"/>
              <a:t> </a:t>
            </a:r>
            <a:r>
              <a:rPr lang="en-GB" sz="2800" dirty="0" err="1"/>
              <a:t>mai</a:t>
            </a:r>
            <a:r>
              <a:rPr lang="en-GB" sz="2800" dirty="0"/>
              <a:t> </a:t>
            </a:r>
            <a:r>
              <a:rPr lang="en-GB" sz="2800" dirty="0" err="1"/>
              <a:t>bună</a:t>
            </a:r>
            <a:r>
              <a:rPr lang="en-GB" sz="2800" dirty="0"/>
              <a:t> </a:t>
            </a:r>
            <a:r>
              <a:rPr lang="en-GB" sz="2800" dirty="0" err="1"/>
              <a:t>sau</a:t>
            </a:r>
            <a:r>
              <a:rPr lang="en-GB" sz="2800" dirty="0"/>
              <a:t> un </a:t>
            </a:r>
            <a:r>
              <a:rPr lang="en-GB" sz="2800" dirty="0" err="1"/>
              <a:t>nivel</a:t>
            </a:r>
            <a:r>
              <a:rPr lang="en-GB" sz="2800" dirty="0"/>
              <a:t> </a:t>
            </a:r>
            <a:r>
              <a:rPr lang="en-GB" sz="2800" dirty="0" err="1"/>
              <a:t>mai</a:t>
            </a:r>
            <a:r>
              <a:rPr lang="en-GB" sz="2800" dirty="0"/>
              <a:t> </a:t>
            </a:r>
            <a:r>
              <a:rPr lang="en-GB" sz="2800" dirty="0" err="1"/>
              <a:t>ridicat</a:t>
            </a:r>
            <a:r>
              <a:rPr lang="en-GB" sz="2800" dirty="0"/>
              <a:t> de </a:t>
            </a:r>
            <a:r>
              <a:rPr lang="en-GB" sz="2800" dirty="0" err="1"/>
              <a:t>securitate</a:t>
            </a:r>
            <a:r>
              <a:rPr lang="en-GB" sz="2800" dirty="0"/>
              <a:t>, </a:t>
            </a:r>
            <a:r>
              <a:rPr lang="en-GB" sz="2800" dirty="0" err="1"/>
              <a:t>protejând</a:t>
            </a:r>
            <a:r>
              <a:rPr lang="en-GB" sz="2800" dirty="0"/>
              <a:t> </a:t>
            </a:r>
            <a:r>
              <a:rPr lang="en-GB" sz="2800" dirty="0" err="1"/>
              <a:t>astfel</a:t>
            </a:r>
            <a:r>
              <a:rPr lang="en-GB" sz="2800" dirty="0"/>
              <a:t> </a:t>
            </a:r>
            <a:r>
              <a:rPr lang="en-GB" sz="2800" dirty="0" err="1"/>
              <a:t>confidențialitatea</a:t>
            </a:r>
            <a:r>
              <a:rPr lang="en-GB" sz="2800" dirty="0"/>
              <a:t> </a:t>
            </a:r>
            <a:r>
              <a:rPr lang="en-GB" sz="2800" dirty="0" err="1"/>
              <a:t>în</a:t>
            </a:r>
            <a:r>
              <a:rPr lang="en-GB" sz="2800" dirty="0"/>
              <a:t> </a:t>
            </a:r>
            <a:r>
              <a:rPr lang="en-GB" sz="2800" dirty="0" err="1"/>
              <a:t>rețea</a:t>
            </a:r>
            <a:r>
              <a:rPr lang="en-GB" sz="2800" dirty="0"/>
              <a:t>.</a:t>
            </a:r>
            <a:endParaRPr lang="pl-PL" sz="2800" dirty="0"/>
          </a:p>
        </p:txBody>
      </p:sp>
    </p:spTree>
    <p:extLst>
      <p:ext uri="{BB962C8B-B14F-4D97-AF65-F5344CB8AC3E}">
        <p14:creationId xmlns:p14="http://schemas.microsoft.com/office/powerpoint/2010/main" val="201966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53868" y="2374335"/>
            <a:ext cx="10287759" cy="3970318"/>
          </a:xfrm>
          <a:prstGeom prst="rect">
            <a:avLst/>
          </a:prstGeom>
        </p:spPr>
        <p:txBody>
          <a:bodyPr wrap="square">
            <a:spAutoFit/>
          </a:bodyPr>
          <a:lstStyle/>
          <a:p>
            <a:pPr algn="just"/>
            <a:r>
              <a:rPr lang="en-GB" sz="2800" dirty="0"/>
              <a:t>VPN-urile pot fi </a:t>
            </a:r>
            <a:r>
              <a:rPr lang="en-GB" sz="2800" dirty="0" err="1"/>
              <a:t>împărțite</a:t>
            </a:r>
            <a:r>
              <a:rPr lang="en-GB" sz="2800" dirty="0"/>
              <a:t> </a:t>
            </a:r>
            <a:r>
              <a:rPr lang="en-GB" sz="2800" dirty="0" err="1"/>
              <a:t>în</a:t>
            </a:r>
            <a:r>
              <a:rPr lang="en-GB" sz="2800" dirty="0"/>
              <a:t> </a:t>
            </a:r>
            <a:r>
              <a:rPr lang="en-GB" sz="2800" dirty="0" err="1"/>
              <a:t>două</a:t>
            </a:r>
            <a:r>
              <a:rPr lang="en-GB" sz="2800" dirty="0"/>
              <a:t> </a:t>
            </a:r>
            <a:r>
              <a:rPr lang="en-GB" sz="2800" dirty="0" err="1"/>
              <a:t>categorii</a:t>
            </a:r>
            <a:r>
              <a:rPr lang="en-GB" sz="2800" dirty="0"/>
              <a:t> </a:t>
            </a:r>
            <a:r>
              <a:rPr lang="en-GB" sz="2800" dirty="0" err="1"/>
              <a:t>principale</a:t>
            </a:r>
            <a:r>
              <a:rPr lang="en-GB" sz="2800" dirty="0"/>
              <a:t> : </a:t>
            </a:r>
            <a:endParaRPr lang="pl-PL" sz="2800" dirty="0"/>
          </a:p>
          <a:p>
            <a:pPr algn="just"/>
            <a:endParaRPr lang="pl-PL" sz="2800" dirty="0"/>
          </a:p>
          <a:p>
            <a:pPr marL="285750" indent="-285750" algn="just">
              <a:buFontTx/>
              <a:buChar char="-"/>
            </a:pPr>
            <a:r>
              <a:rPr lang="en-GB" sz="2800" b="1" dirty="0">
                <a:solidFill>
                  <a:srgbClr val="FF0000"/>
                </a:solidFill>
              </a:rPr>
              <a:t>Un VPN cu </a:t>
            </a:r>
            <a:r>
              <a:rPr lang="en-GB" sz="2800" b="1" dirty="0" err="1">
                <a:solidFill>
                  <a:srgbClr val="FF0000"/>
                </a:solidFill>
              </a:rPr>
              <a:t>acces</a:t>
            </a:r>
            <a:r>
              <a:rPr lang="en-GB" sz="2800" b="1" dirty="0">
                <a:solidFill>
                  <a:srgbClr val="FF0000"/>
                </a:solidFill>
              </a:rPr>
              <a:t> la </a:t>
            </a:r>
            <a:r>
              <a:rPr lang="en-GB" sz="2800" b="1" dirty="0" err="1">
                <a:solidFill>
                  <a:srgbClr val="FF0000"/>
                </a:solidFill>
              </a:rPr>
              <a:t>distanță</a:t>
            </a:r>
            <a:r>
              <a:rPr lang="en-GB" sz="2800" b="1" dirty="0">
                <a:solidFill>
                  <a:srgbClr val="FF0000"/>
                </a:solidFill>
              </a:rPr>
              <a:t> </a:t>
            </a:r>
            <a:r>
              <a:rPr lang="en-GB" sz="2800" dirty="0"/>
              <a:t>care </a:t>
            </a:r>
            <a:r>
              <a:rPr lang="en-GB" sz="2800" dirty="0" err="1"/>
              <a:t>permite</a:t>
            </a:r>
            <a:r>
              <a:rPr lang="en-GB" sz="2800" dirty="0"/>
              <a:t> </a:t>
            </a:r>
            <a:r>
              <a:rPr lang="en-GB" sz="2800" dirty="0" err="1"/>
              <a:t>utilizatorilor</a:t>
            </a:r>
            <a:r>
              <a:rPr lang="en-GB" sz="2800" dirty="0"/>
              <a:t> </a:t>
            </a:r>
            <a:r>
              <a:rPr lang="en-GB" sz="2800" dirty="0" err="1"/>
              <a:t>să</a:t>
            </a:r>
            <a:r>
              <a:rPr lang="en-GB" sz="2800" dirty="0"/>
              <a:t> se </a:t>
            </a:r>
            <a:r>
              <a:rPr lang="en-GB" sz="2800" dirty="0" err="1"/>
              <a:t>conecteze</a:t>
            </a:r>
            <a:r>
              <a:rPr lang="en-GB" sz="2800" dirty="0"/>
              <a:t> la o </a:t>
            </a:r>
            <a:r>
              <a:rPr lang="en-GB" sz="2800" dirty="0" err="1"/>
              <a:t>rețea</a:t>
            </a:r>
            <a:r>
              <a:rPr lang="en-GB" sz="2800" dirty="0"/>
              <a:t> de la </a:t>
            </a:r>
            <a:r>
              <a:rPr lang="en-GB" sz="2800" dirty="0" err="1"/>
              <a:t>distanță</a:t>
            </a:r>
            <a:r>
              <a:rPr lang="en-GB" sz="2800" dirty="0"/>
              <a:t>, de </a:t>
            </a:r>
            <a:r>
              <a:rPr lang="en-GB" sz="2800" dirty="0" err="1"/>
              <a:t>obicei</a:t>
            </a:r>
            <a:r>
              <a:rPr lang="en-GB" sz="2800" dirty="0"/>
              <a:t> </a:t>
            </a:r>
            <a:r>
              <a:rPr lang="en-GB" sz="2800" dirty="0" err="1"/>
              <a:t>printr</a:t>
            </a:r>
            <a:r>
              <a:rPr lang="en-GB" sz="2800" dirty="0"/>
              <a:t>-un software special. </a:t>
            </a:r>
            <a:endParaRPr lang="pl-PL" sz="2800" dirty="0"/>
          </a:p>
          <a:p>
            <a:pPr marL="285750" indent="-285750" algn="just">
              <a:buFontTx/>
              <a:buChar char="-"/>
            </a:pPr>
            <a:endParaRPr lang="pl-PL" sz="2800" dirty="0"/>
          </a:p>
          <a:p>
            <a:pPr marL="265113" indent="-265113" algn="just"/>
            <a:r>
              <a:rPr lang="en-GB" sz="2800" dirty="0"/>
              <a:t>- </a:t>
            </a:r>
            <a:r>
              <a:rPr lang="en-GB" sz="2800" b="1" dirty="0">
                <a:solidFill>
                  <a:srgbClr val="FF0000"/>
                </a:solidFill>
              </a:rPr>
              <a:t>VPN-</a:t>
            </a:r>
            <a:r>
              <a:rPr lang="en-GB" sz="2800" b="1" dirty="0" err="1">
                <a:solidFill>
                  <a:srgbClr val="FF0000"/>
                </a:solidFill>
              </a:rPr>
              <a:t>uri</a:t>
            </a:r>
            <a:r>
              <a:rPr lang="en-GB" sz="2800" b="1" dirty="0">
                <a:solidFill>
                  <a:srgbClr val="FF0000"/>
                </a:solidFill>
              </a:rPr>
              <a:t> de la site la site </a:t>
            </a:r>
            <a:r>
              <a:rPr lang="en-GB" sz="2800" dirty="0" err="1"/>
              <a:t>utilizate</a:t>
            </a:r>
            <a:r>
              <a:rPr lang="en-GB" sz="2800" dirty="0"/>
              <a:t> de </a:t>
            </a:r>
            <a:r>
              <a:rPr lang="en-GB" sz="2800" dirty="0" err="1"/>
              <a:t>companii</a:t>
            </a:r>
            <a:r>
              <a:rPr lang="en-GB" sz="2800" dirty="0"/>
              <a:t>, </a:t>
            </a:r>
            <a:r>
              <a:rPr lang="en-GB" sz="2800" dirty="0" err="1"/>
              <a:t>în</a:t>
            </a:r>
            <a:r>
              <a:rPr lang="en-GB" sz="2800" dirty="0"/>
              <a:t> special de </a:t>
            </a:r>
            <a:r>
              <a:rPr lang="en-GB" sz="2800" dirty="0" err="1"/>
              <a:t>marile</a:t>
            </a:r>
            <a:r>
              <a:rPr lang="en-GB" sz="2800" dirty="0"/>
              <a:t> </a:t>
            </a:r>
            <a:r>
              <a:rPr lang="en-GB" sz="2800" dirty="0" err="1"/>
              <a:t>corporații</a:t>
            </a:r>
            <a:r>
              <a:rPr lang="en-GB" sz="2800" dirty="0"/>
              <a:t>. </a:t>
            </a:r>
            <a:r>
              <a:rPr lang="en-GB" sz="2800" dirty="0" err="1"/>
              <a:t>Acestea</a:t>
            </a:r>
            <a:r>
              <a:rPr lang="en-GB" sz="2800" dirty="0"/>
              <a:t> permit </a:t>
            </a:r>
            <a:r>
              <a:rPr lang="en-GB" sz="2800" dirty="0" err="1"/>
              <a:t>utilizatorilor</a:t>
            </a:r>
            <a:r>
              <a:rPr lang="en-GB" sz="2800" dirty="0"/>
              <a:t> din </a:t>
            </a:r>
            <a:r>
              <a:rPr lang="en-GB" sz="2800" dirty="0" err="1"/>
              <a:t>locații</a:t>
            </a:r>
            <a:r>
              <a:rPr lang="en-GB" sz="2800" dirty="0"/>
              <a:t> </a:t>
            </a:r>
            <a:r>
              <a:rPr lang="en-GB" sz="2800" dirty="0" err="1"/>
              <a:t>selectate</a:t>
            </a:r>
            <a:r>
              <a:rPr lang="en-GB" sz="2800" dirty="0"/>
              <a:t> </a:t>
            </a:r>
            <a:r>
              <a:rPr lang="en-GB" sz="2800" dirty="0" err="1"/>
              <a:t>să</a:t>
            </a:r>
            <a:r>
              <a:rPr lang="en-GB" sz="2800" dirty="0"/>
              <a:t> </a:t>
            </a:r>
            <a:r>
              <a:rPr lang="en-GB" sz="2800" dirty="0" err="1"/>
              <a:t>acceseze</a:t>
            </a:r>
            <a:r>
              <a:rPr lang="en-GB" sz="2800" dirty="0"/>
              <a:t> </a:t>
            </a:r>
            <a:r>
              <a:rPr lang="en-GB" sz="2800" dirty="0" err="1"/>
              <a:t>în</a:t>
            </a:r>
            <a:r>
              <a:rPr lang="en-GB" sz="2800" dirty="0"/>
              <a:t> </a:t>
            </a:r>
            <a:r>
              <a:rPr lang="en-GB" sz="2800" dirty="0" err="1"/>
              <a:t>siguranță</a:t>
            </a:r>
            <a:r>
              <a:rPr lang="en-GB" sz="2800" dirty="0"/>
              <a:t> </a:t>
            </a:r>
            <a:r>
              <a:rPr lang="en-GB" sz="2800" dirty="0" err="1"/>
              <a:t>rețelele</a:t>
            </a:r>
            <a:r>
              <a:rPr lang="en-GB" sz="2800" dirty="0"/>
              <a:t> </a:t>
            </a:r>
            <a:r>
              <a:rPr lang="en-GB" sz="2800" dirty="0" err="1"/>
              <a:t>altor</a:t>
            </a:r>
            <a:r>
              <a:rPr lang="en-GB" sz="2800" dirty="0"/>
              <a:t> </a:t>
            </a:r>
            <a:r>
              <a:rPr lang="en-GB" sz="2800" dirty="0" err="1"/>
              <a:t>utilizatori</a:t>
            </a:r>
            <a:r>
              <a:rPr lang="en-GB" sz="2800" dirty="0"/>
              <a:t>.</a:t>
            </a:r>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Tuneluri</a:t>
            </a:r>
            <a:r>
              <a:rPr lang="en-GB" b="1" dirty="0"/>
              <a:t> VPN </a:t>
            </a:r>
            <a:r>
              <a:rPr lang="en-GB" b="1" dirty="0" err="1"/>
              <a:t>virtuale</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14756841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N - jak działa? - PC World - Testy i Ceny sprzętu PC, RTV, Foto, Porady  IT, Download, Aktualnoś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53" y="2050652"/>
            <a:ext cx="11563151" cy="36539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Tuneluri</a:t>
            </a:r>
            <a:r>
              <a:rPr lang="en-GB" b="1" dirty="0"/>
              <a:t> VPN </a:t>
            </a:r>
            <a:r>
              <a:rPr lang="en-GB" b="1" dirty="0" err="1"/>
              <a:t>virtuale</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087524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941117" y="1943713"/>
            <a:ext cx="10281065" cy="3108543"/>
          </a:xfrm>
          <a:prstGeom prst="rect">
            <a:avLst/>
          </a:prstGeom>
        </p:spPr>
        <p:txBody>
          <a:bodyPr wrap="square">
            <a:spAutoFit/>
          </a:bodyPr>
          <a:lstStyle/>
          <a:p>
            <a:pPr algn="just"/>
            <a:r>
              <a:rPr lang="en-GB" sz="2800" dirty="0"/>
              <a:t>Un </a:t>
            </a:r>
            <a:r>
              <a:rPr lang="en-GB" sz="2800" dirty="0" err="1"/>
              <a:t>exemplu</a:t>
            </a:r>
            <a:r>
              <a:rPr lang="en-GB" sz="2800" dirty="0"/>
              <a:t> de software de </a:t>
            </a:r>
            <a:r>
              <a:rPr lang="en-GB" sz="2800" dirty="0" err="1"/>
              <a:t>dezvoltare</a:t>
            </a:r>
            <a:r>
              <a:rPr lang="en-GB" sz="2800" dirty="0"/>
              <a:t> VPN </a:t>
            </a:r>
            <a:r>
              <a:rPr lang="en-GB" sz="2800" dirty="0" err="1"/>
              <a:t>dedicat</a:t>
            </a:r>
            <a:r>
              <a:rPr lang="en-GB" sz="2800" dirty="0"/>
              <a:t> </a:t>
            </a:r>
            <a:r>
              <a:rPr lang="en-GB" sz="2800" dirty="0" err="1"/>
              <a:t>este</a:t>
            </a:r>
            <a:r>
              <a:rPr lang="en-GB" sz="2800" dirty="0"/>
              <a:t> </a:t>
            </a:r>
            <a:r>
              <a:rPr lang="pl-PL" sz="2800" b="1" i="1" dirty="0">
                <a:solidFill>
                  <a:srgbClr val="FF0000"/>
                </a:solidFill>
              </a:rPr>
              <a:t>FortiClient VPN</a:t>
            </a:r>
            <a:r>
              <a:rPr lang="en-GB" sz="2800" dirty="0"/>
              <a:t>. </a:t>
            </a:r>
            <a:r>
              <a:rPr lang="en-US" sz="2800" dirty="0" err="1"/>
              <a:t>Aplicația</a:t>
            </a:r>
            <a:r>
              <a:rPr lang="en-US" sz="2800" dirty="0"/>
              <a:t> VPN </a:t>
            </a:r>
            <a:r>
              <a:rPr lang="en-US" sz="2800" dirty="0" err="1"/>
              <a:t>vă</a:t>
            </a:r>
            <a:r>
              <a:rPr lang="en-US" sz="2800" dirty="0"/>
              <a:t> </a:t>
            </a:r>
            <a:r>
              <a:rPr lang="en-US" sz="2800" dirty="0" err="1"/>
              <a:t>permite</a:t>
            </a:r>
            <a:r>
              <a:rPr lang="en-US" sz="2800" dirty="0"/>
              <a:t> </a:t>
            </a:r>
            <a:r>
              <a:rPr lang="en-US" sz="2800" dirty="0" err="1"/>
              <a:t>să</a:t>
            </a:r>
            <a:r>
              <a:rPr lang="en-US" sz="2800" dirty="0"/>
              <a:t> </a:t>
            </a:r>
            <a:r>
              <a:rPr lang="en-US" sz="2800" dirty="0" err="1"/>
              <a:t>creați</a:t>
            </a:r>
            <a:r>
              <a:rPr lang="en-US" sz="2800" dirty="0"/>
              <a:t> o </a:t>
            </a:r>
            <a:r>
              <a:rPr lang="en-US" sz="2800" dirty="0" err="1"/>
              <a:t>conexiune</a:t>
            </a:r>
            <a:r>
              <a:rPr lang="en-US" sz="2800" dirty="0"/>
              <a:t> de </a:t>
            </a:r>
            <a:r>
              <a:rPr lang="en-US" sz="2800" dirty="0" err="1"/>
              <a:t>rețea</a:t>
            </a:r>
            <a:r>
              <a:rPr lang="en-US" sz="2800" dirty="0"/>
              <a:t> </a:t>
            </a:r>
            <a:r>
              <a:rPr lang="en-US" sz="2800" dirty="0" err="1"/>
              <a:t>privată</a:t>
            </a:r>
            <a:r>
              <a:rPr lang="en-US" sz="2800" dirty="0"/>
              <a:t> </a:t>
            </a:r>
            <a:r>
              <a:rPr lang="en-US" sz="2800" dirty="0" err="1"/>
              <a:t>virtuală</a:t>
            </a:r>
            <a:r>
              <a:rPr lang="en-US" sz="2800" dirty="0"/>
              <a:t> (VPN) </a:t>
            </a:r>
            <a:r>
              <a:rPr lang="en-US" sz="2800" dirty="0" err="1"/>
              <a:t>securizată</a:t>
            </a:r>
            <a:r>
              <a:rPr lang="en-US" sz="2800" dirty="0"/>
              <a:t> </a:t>
            </a:r>
            <a:r>
              <a:rPr lang="en-US" sz="2800" dirty="0" err="1"/>
              <a:t>utilizând</a:t>
            </a:r>
            <a:r>
              <a:rPr lang="en-US" sz="2800" dirty="0"/>
              <a:t> </a:t>
            </a:r>
            <a:r>
              <a:rPr lang="en-US" sz="2800" dirty="0" err="1"/>
              <a:t>conexiuni</a:t>
            </a:r>
            <a:r>
              <a:rPr lang="en-US" sz="2800" dirty="0"/>
              <a:t> </a:t>
            </a:r>
            <a:r>
              <a:rPr lang="en-US" sz="2800" dirty="0" err="1"/>
              <a:t>IPSec</a:t>
            </a:r>
            <a:r>
              <a:rPr lang="en-US" sz="2800" dirty="0"/>
              <a:t> </a:t>
            </a:r>
            <a:r>
              <a:rPr lang="en-US" sz="2800" dirty="0" err="1"/>
              <a:t>sau</a:t>
            </a:r>
            <a:r>
              <a:rPr lang="en-US" sz="2800" dirty="0"/>
              <a:t> SSL VPN „Tunnel Mode” </a:t>
            </a:r>
            <a:r>
              <a:rPr lang="en-US" sz="2800" dirty="0" err="1"/>
              <a:t>între</a:t>
            </a:r>
            <a:r>
              <a:rPr lang="en-US" sz="2800" dirty="0"/>
              <a:t> </a:t>
            </a:r>
            <a:r>
              <a:rPr lang="en-US" sz="2800" dirty="0" err="1"/>
              <a:t>dispozitivul</a:t>
            </a:r>
            <a:r>
              <a:rPr lang="en-US" sz="2800" dirty="0"/>
              <a:t> </a:t>
            </a:r>
            <a:r>
              <a:rPr lang="en-US" sz="2800" dirty="0" err="1"/>
              <a:t>dvs</a:t>
            </a:r>
            <a:r>
              <a:rPr lang="en-US" sz="2800" dirty="0"/>
              <a:t>. Android </a:t>
            </a:r>
            <a:r>
              <a:rPr lang="en-US" sz="2800" dirty="0" err="1"/>
              <a:t>și</a:t>
            </a:r>
            <a:r>
              <a:rPr lang="en-US" sz="2800" dirty="0"/>
              <a:t> FortiGate Firewall. </a:t>
            </a:r>
            <a:r>
              <a:rPr lang="en-US" sz="2800" dirty="0" err="1"/>
              <a:t>Conexiunea</a:t>
            </a:r>
            <a:r>
              <a:rPr lang="en-US" sz="2800" dirty="0"/>
              <a:t> </a:t>
            </a:r>
            <a:r>
              <a:rPr lang="en-US" sz="2800" dirty="0" err="1"/>
              <a:t>dvs</a:t>
            </a:r>
            <a:r>
              <a:rPr lang="en-US" sz="2800" dirty="0"/>
              <a:t>. </a:t>
            </a:r>
            <a:r>
              <a:rPr lang="en-US" sz="2800" dirty="0" err="1"/>
              <a:t>va</a:t>
            </a:r>
            <a:r>
              <a:rPr lang="en-US" sz="2800" dirty="0"/>
              <a:t> fi </a:t>
            </a:r>
            <a:r>
              <a:rPr lang="en-US" sz="2800" dirty="0" err="1"/>
              <a:t>complet</a:t>
            </a:r>
            <a:r>
              <a:rPr lang="en-US" sz="2800" dirty="0"/>
              <a:t> </a:t>
            </a:r>
            <a:r>
              <a:rPr lang="en-US" sz="2800" dirty="0" err="1"/>
              <a:t>criptată</a:t>
            </a:r>
            <a:r>
              <a:rPr lang="en-US" sz="2800" dirty="0"/>
              <a:t> </a:t>
            </a:r>
            <a:r>
              <a:rPr lang="en-US" sz="2800" dirty="0" err="1"/>
              <a:t>și</a:t>
            </a:r>
            <a:r>
              <a:rPr lang="en-US" sz="2800" dirty="0"/>
              <a:t> tot </a:t>
            </a:r>
            <a:r>
              <a:rPr lang="en-US" sz="2800" dirty="0" err="1"/>
              <a:t>traficul</a:t>
            </a:r>
            <a:r>
              <a:rPr lang="en-US" sz="2800" dirty="0"/>
              <a:t> </a:t>
            </a:r>
            <a:r>
              <a:rPr lang="en-US" sz="2800" dirty="0" err="1"/>
              <a:t>va</a:t>
            </a:r>
            <a:r>
              <a:rPr lang="en-US" sz="2800" dirty="0"/>
              <a:t> fi </a:t>
            </a:r>
            <a:r>
              <a:rPr lang="en-US" sz="2800" dirty="0" err="1"/>
              <a:t>trimis</a:t>
            </a:r>
            <a:r>
              <a:rPr lang="en-US" sz="2800" dirty="0"/>
              <a:t> </a:t>
            </a:r>
            <a:r>
              <a:rPr lang="en-US" sz="2800" dirty="0" err="1"/>
              <a:t>prin</a:t>
            </a:r>
            <a:r>
              <a:rPr lang="en-US" sz="2800" dirty="0"/>
              <a:t> </a:t>
            </a:r>
            <a:r>
              <a:rPr lang="en-US" sz="2800" dirty="0" err="1"/>
              <a:t>tunelul</a:t>
            </a:r>
            <a:r>
              <a:rPr lang="en-US" sz="2800" dirty="0"/>
              <a:t> </a:t>
            </a:r>
            <a:r>
              <a:rPr lang="en-US" sz="2800" dirty="0" err="1"/>
              <a:t>securizat</a:t>
            </a:r>
            <a:r>
              <a:rPr lang="en-US" sz="2800" dirty="0"/>
              <a:t>.</a:t>
            </a:r>
            <a:endParaRPr lang="pl-PL" sz="2800" dirty="0"/>
          </a:p>
          <a:p>
            <a:pPr algn="just"/>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Tuneluri</a:t>
            </a:r>
            <a:r>
              <a:rPr lang="en-GB" b="1" dirty="0"/>
              <a:t> VPN </a:t>
            </a:r>
            <a:r>
              <a:rPr lang="en-GB" b="1" dirty="0" err="1"/>
              <a:t>virtuale</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1178183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72836" y="1829413"/>
            <a:ext cx="10937362" cy="1815882"/>
          </a:xfrm>
          <a:prstGeom prst="rect">
            <a:avLst/>
          </a:prstGeom>
        </p:spPr>
        <p:txBody>
          <a:bodyPr wrap="square">
            <a:spAutoFit/>
          </a:bodyPr>
          <a:lstStyle/>
          <a:p>
            <a:pPr algn="just"/>
            <a:r>
              <a:rPr lang="en-US" sz="2800" dirty="0" err="1"/>
              <a:t>Această</a:t>
            </a:r>
            <a:r>
              <a:rPr lang="en-US" sz="2800" dirty="0"/>
              <a:t> </a:t>
            </a:r>
            <a:r>
              <a:rPr lang="en-US" sz="2800" dirty="0" err="1"/>
              <a:t>aplicație</a:t>
            </a:r>
            <a:r>
              <a:rPr lang="en-US" sz="2800" dirty="0"/>
              <a:t> </a:t>
            </a:r>
            <a:r>
              <a:rPr lang="en-US" sz="2800" dirty="0" err="1"/>
              <a:t>ușor</a:t>
            </a:r>
            <a:r>
              <a:rPr lang="en-US" sz="2800" dirty="0"/>
              <a:t> de </a:t>
            </a:r>
            <a:r>
              <a:rPr lang="en-US" sz="2800" dirty="0" err="1"/>
              <a:t>utilizat</a:t>
            </a:r>
            <a:r>
              <a:rPr lang="en-US" sz="2800" dirty="0"/>
              <a:t> </a:t>
            </a:r>
            <a:r>
              <a:rPr lang="en-US" sz="2800" dirty="0" err="1"/>
              <a:t>acceptă</a:t>
            </a:r>
            <a:r>
              <a:rPr lang="en-US" sz="2800" dirty="0"/>
              <a:t> </a:t>
            </a:r>
            <a:r>
              <a:rPr lang="en-US" sz="2800" dirty="0" err="1"/>
              <a:t>atât</a:t>
            </a:r>
            <a:r>
              <a:rPr lang="en-US" sz="2800" dirty="0"/>
              <a:t> VPN SSL, </a:t>
            </a:r>
            <a:r>
              <a:rPr lang="en-US" sz="2800" dirty="0" err="1"/>
              <a:t>cât</a:t>
            </a:r>
            <a:r>
              <a:rPr lang="en-US" sz="2800" dirty="0"/>
              <a:t> </a:t>
            </a:r>
            <a:r>
              <a:rPr lang="en-US" sz="2800" dirty="0" err="1"/>
              <a:t>și</a:t>
            </a:r>
            <a:r>
              <a:rPr lang="en-US" sz="2800" dirty="0"/>
              <a:t> </a:t>
            </a:r>
            <a:r>
              <a:rPr lang="en-US" sz="2800" dirty="0" err="1"/>
              <a:t>IPSec</a:t>
            </a:r>
            <a:r>
              <a:rPr lang="en-US" sz="2800" dirty="0"/>
              <a:t> cu </a:t>
            </a:r>
            <a:r>
              <a:rPr lang="en-US" sz="2800" dirty="0" err="1"/>
              <a:t>suport</a:t>
            </a:r>
            <a:r>
              <a:rPr lang="en-US" sz="2800" dirty="0"/>
              <a:t> </a:t>
            </a:r>
            <a:r>
              <a:rPr lang="en-US" sz="2800" dirty="0" err="1"/>
              <a:t>FortiToken</a:t>
            </a:r>
            <a:r>
              <a:rPr lang="en-US" sz="2800" dirty="0"/>
              <a:t>. </a:t>
            </a:r>
            <a:r>
              <a:rPr lang="en-US" sz="2800" dirty="0" err="1"/>
              <a:t>Caracteristicile</a:t>
            </a:r>
            <a:r>
              <a:rPr lang="en-US" sz="2800" dirty="0"/>
              <a:t> VPN </a:t>
            </a:r>
            <a:r>
              <a:rPr lang="en-US" sz="2800" dirty="0" err="1"/>
              <a:t>incluse</a:t>
            </a:r>
            <a:r>
              <a:rPr lang="en-US" sz="2800" dirty="0"/>
              <a:t> </a:t>
            </a:r>
            <a:r>
              <a:rPr lang="en-US" sz="2800" dirty="0" err="1"/>
              <a:t>în</a:t>
            </a:r>
            <a:r>
              <a:rPr lang="en-US" sz="2800" dirty="0"/>
              <a:t> </a:t>
            </a:r>
            <a:r>
              <a:rPr lang="en-US" sz="2800" dirty="0" err="1"/>
              <a:t>această</a:t>
            </a:r>
            <a:r>
              <a:rPr lang="en-US" sz="2800" dirty="0"/>
              <a:t> </a:t>
            </a:r>
            <a:r>
              <a:rPr lang="en-US" sz="2800" dirty="0" err="1"/>
              <a:t>aplicație</a:t>
            </a:r>
            <a:r>
              <a:rPr lang="en-US" sz="2800" dirty="0"/>
              <a:t> </a:t>
            </a:r>
            <a:r>
              <a:rPr lang="en-US" sz="2800" dirty="0" err="1"/>
              <a:t>gratuită</a:t>
            </a:r>
            <a:r>
              <a:rPr lang="en-US" sz="2800" dirty="0"/>
              <a:t> sunt </a:t>
            </a:r>
            <a:r>
              <a:rPr lang="en-US" sz="2800" dirty="0" err="1"/>
              <a:t>limitate</a:t>
            </a:r>
            <a:r>
              <a:rPr lang="en-US" sz="2800" dirty="0"/>
              <a:t>, </a:t>
            </a:r>
            <a:r>
              <a:rPr lang="en-US" sz="2800" dirty="0" err="1"/>
              <a:t>așa</a:t>
            </a:r>
            <a:r>
              <a:rPr lang="en-US" sz="2800" dirty="0"/>
              <a:t> </a:t>
            </a:r>
            <a:r>
              <a:rPr lang="en-US" sz="2800" dirty="0" err="1"/>
              <a:t>că</a:t>
            </a:r>
            <a:r>
              <a:rPr lang="en-US" sz="2800" dirty="0"/>
              <a:t> </a:t>
            </a:r>
            <a:r>
              <a:rPr lang="en-US" sz="2800" dirty="0" err="1"/>
              <a:t>faceți</a:t>
            </a:r>
            <a:r>
              <a:rPr lang="en-US" sz="2800" dirty="0"/>
              <a:t> upgrade la FortiClient - Fabric Agent </a:t>
            </a:r>
            <a:r>
              <a:rPr lang="en-US" sz="2800" dirty="0" err="1"/>
              <a:t>pentru</a:t>
            </a:r>
            <a:r>
              <a:rPr lang="en-US" sz="2800" dirty="0"/>
              <a:t> </a:t>
            </a:r>
            <a:r>
              <a:rPr lang="en-US" sz="2800" dirty="0" err="1"/>
              <a:t>funcționalitate</a:t>
            </a:r>
            <a:r>
              <a:rPr lang="en-US" sz="2800" dirty="0"/>
              <a:t> </a:t>
            </a:r>
            <a:r>
              <a:rPr lang="en-US" sz="2800" dirty="0" err="1"/>
              <a:t>avansată</a:t>
            </a:r>
            <a:r>
              <a:rPr lang="en-US" sz="2800" dirty="0"/>
              <a:t> </a:t>
            </a:r>
            <a:r>
              <a:rPr lang="en-US" sz="2800" dirty="0" err="1"/>
              <a:t>și</a:t>
            </a:r>
            <a:r>
              <a:rPr lang="en-US" sz="2800" dirty="0"/>
              <a:t> </a:t>
            </a:r>
            <a:r>
              <a:rPr lang="en-US" sz="2800" dirty="0" err="1"/>
              <a:t>suport</a:t>
            </a:r>
            <a:r>
              <a:rPr lang="en-US" sz="2800" dirty="0"/>
              <a:t> </a:t>
            </a:r>
            <a:r>
              <a:rPr lang="en-US" sz="2800" dirty="0" err="1"/>
              <a:t>tehnic</a:t>
            </a:r>
            <a:r>
              <a:rPr lang="en-US" sz="2800" dirty="0"/>
              <a:t>.</a:t>
            </a:r>
            <a:endParaRPr lang="pl-PL" sz="2800" dirty="0"/>
          </a:p>
        </p:txBody>
      </p:sp>
      <p:pic>
        <p:nvPicPr>
          <p:cNvPr id="2" name="Obraz 1">
            <a:extLst>
              <a:ext uri="{FF2B5EF4-FFF2-40B4-BE49-F238E27FC236}">
                <a16:creationId xmlns:a16="http://schemas.microsoft.com/office/drawing/2014/main" id="{93692B2C-10BB-46CE-945B-6C72E5691C75}"/>
              </a:ext>
            </a:extLst>
          </p:cNvPr>
          <p:cNvPicPr>
            <a:picLocks noChangeAspect="1"/>
          </p:cNvPicPr>
          <p:nvPr/>
        </p:nvPicPr>
        <p:blipFill>
          <a:blip r:embed="rId2"/>
          <a:stretch>
            <a:fillRect/>
          </a:stretch>
        </p:blipFill>
        <p:spPr>
          <a:xfrm>
            <a:off x="6561089" y="3527958"/>
            <a:ext cx="5155217" cy="3084343"/>
          </a:xfrm>
          <a:prstGeom prst="rect">
            <a:avLst/>
          </a:prstGeom>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Tuneluri</a:t>
            </a:r>
            <a:r>
              <a:rPr lang="en-GB" b="1" dirty="0"/>
              <a:t> VPN </a:t>
            </a:r>
            <a:r>
              <a:rPr lang="en-GB" b="1" dirty="0" err="1"/>
              <a:t>virtuale</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980811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2246769"/>
          </a:xfrm>
          <a:prstGeom prst="rect">
            <a:avLst/>
          </a:prstGeom>
        </p:spPr>
        <p:txBody>
          <a:bodyPr wrap="square">
            <a:spAutoFit/>
          </a:bodyPr>
          <a:lstStyle/>
          <a:p>
            <a:pPr algn="just"/>
            <a:r>
              <a:rPr lang="pl-PL" sz="2800" dirty="0"/>
              <a:t>După configurarea setărilor, vă puteți conecta la o rețea externă. Pentru a stabili o conexiune, introduceți numele de utilizator și parola, apoi apăsați butonul Conectare. </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Tuneluri</a:t>
            </a:r>
            <a:r>
              <a:rPr lang="en-GB" b="1" dirty="0"/>
              <a:t> VPN </a:t>
            </a:r>
            <a:r>
              <a:rPr lang="en-GB" b="1" dirty="0" err="1"/>
              <a:t>virtuale</a:t>
            </a:r>
            <a:endParaRPr lang="pl-PL" altLang="pl-PL" b="1" dirty="0">
              <a:solidFill>
                <a:schemeClr val="tx2"/>
              </a:solidFill>
              <a:latin typeface="Arial" panose="020B0604020202020204" pitchFamily="34" charset="0"/>
            </a:endParaRPr>
          </a:p>
        </p:txBody>
      </p:sp>
      <p:pic>
        <p:nvPicPr>
          <p:cNvPr id="14" name="Obraz 13">
            <a:extLst>
              <a:ext uri="{FF2B5EF4-FFF2-40B4-BE49-F238E27FC236}">
                <a16:creationId xmlns:a16="http://schemas.microsoft.com/office/drawing/2014/main" id="{2082E4BD-6FC1-4455-99C1-2D0D6D05F840}"/>
              </a:ext>
            </a:extLst>
          </p:cNvPr>
          <p:cNvPicPr>
            <a:picLocks noChangeAspect="1"/>
          </p:cNvPicPr>
          <p:nvPr/>
        </p:nvPicPr>
        <p:blipFill>
          <a:blip r:embed="rId4"/>
          <a:stretch>
            <a:fillRect/>
          </a:stretch>
        </p:blipFill>
        <p:spPr>
          <a:xfrm>
            <a:off x="6468489" y="2001926"/>
            <a:ext cx="5457508" cy="3265202"/>
          </a:xfrm>
          <a:prstGeom prst="rect">
            <a:avLst/>
          </a:prstGeom>
        </p:spPr>
      </p:pic>
    </p:spTree>
    <p:extLst>
      <p:ext uri="{BB962C8B-B14F-4D97-AF65-F5344CB8AC3E}">
        <p14:creationId xmlns:p14="http://schemas.microsoft.com/office/powerpoint/2010/main" val="9761161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954107"/>
          </a:xfrm>
          <a:prstGeom prst="rect">
            <a:avLst/>
          </a:prstGeom>
        </p:spPr>
        <p:txBody>
          <a:bodyPr wrap="square">
            <a:spAutoFit/>
          </a:bodyPr>
          <a:lstStyle/>
          <a:p>
            <a:pPr algn="just"/>
            <a:r>
              <a:rPr lang="pl-PL" sz="2800" dirty="0"/>
              <a:t>După conexiunea cu succes, mesajul și starea conexiunii vor fi afișate.</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Tuneluri</a:t>
            </a:r>
            <a:r>
              <a:rPr lang="en-GB" b="1" dirty="0"/>
              <a:t> VPN </a:t>
            </a:r>
            <a:r>
              <a:rPr lang="en-GB" b="1" dirty="0" err="1"/>
              <a:t>virtuale</a:t>
            </a:r>
            <a:endParaRPr lang="pl-PL" altLang="pl-PL" b="1" dirty="0">
              <a:solidFill>
                <a:schemeClr val="tx2"/>
              </a:solidFill>
              <a:latin typeface="Arial" panose="020B0604020202020204" pitchFamily="34" charset="0"/>
            </a:endParaRPr>
          </a:p>
        </p:txBody>
      </p:sp>
      <p:pic>
        <p:nvPicPr>
          <p:cNvPr id="9" name="Obraz 8">
            <a:extLst>
              <a:ext uri="{FF2B5EF4-FFF2-40B4-BE49-F238E27FC236}">
                <a16:creationId xmlns:a16="http://schemas.microsoft.com/office/drawing/2014/main" id="{8B424A36-8749-46AF-8BA5-7E65876F228D}"/>
              </a:ext>
            </a:extLst>
          </p:cNvPr>
          <p:cNvPicPr>
            <a:picLocks noChangeAspect="1"/>
          </p:cNvPicPr>
          <p:nvPr/>
        </p:nvPicPr>
        <p:blipFill>
          <a:blip r:embed="rId4"/>
          <a:stretch>
            <a:fillRect/>
          </a:stretch>
        </p:blipFill>
        <p:spPr>
          <a:xfrm>
            <a:off x="6306311" y="2131481"/>
            <a:ext cx="5457508" cy="3265202"/>
          </a:xfrm>
          <a:prstGeom prst="rect">
            <a:avLst/>
          </a:prstGeom>
        </p:spPr>
      </p:pic>
    </p:spTree>
    <p:extLst>
      <p:ext uri="{BB962C8B-B14F-4D97-AF65-F5344CB8AC3E}">
        <p14:creationId xmlns:p14="http://schemas.microsoft.com/office/powerpoint/2010/main" val="32944650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9999" y="2364834"/>
            <a:ext cx="10957653"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0701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285750" lvl="0" indent="-285750" eaLnBrk="0" hangingPunct="0">
              <a:buFontTx/>
              <a:buChar char="-"/>
            </a:pPr>
            <a:r>
              <a:rPr lang="pl-PL" sz="2800" dirty="0">
                <a:latin typeface="+mn-lt"/>
              </a:rPr>
              <a:t>„Modul tunel” IPSec și SSLVPN</a:t>
            </a:r>
            <a:endParaRPr lang="en-US" sz="2800" dirty="0">
              <a:latin typeface="+mn-lt"/>
            </a:endParaRPr>
          </a:p>
          <a:p>
            <a:pPr marL="285750" lvl="0" indent="-285750" eaLnBrk="0" hangingPunct="0">
              <a:buFontTx/>
              <a:buChar char="-"/>
            </a:pPr>
            <a:r>
              <a:rPr lang="pl-PL" sz="2800" dirty="0">
                <a:latin typeface="+mn-lt"/>
              </a:rPr>
              <a:t>Autentificare cu doi factori folosind FortiToken</a:t>
            </a:r>
            <a:endParaRPr lang="en-US" sz="2800" dirty="0">
              <a:latin typeface="+mn-lt"/>
            </a:endParaRPr>
          </a:p>
          <a:p>
            <a:pPr marL="285750" lvl="0" indent="-285750" eaLnBrk="0" hangingPunct="0">
              <a:buFontTx/>
              <a:buChar char="-"/>
            </a:pPr>
            <a:r>
              <a:rPr lang="pl-PL" sz="2800" dirty="0">
                <a:latin typeface="+mn-lt"/>
              </a:rPr>
              <a:t>Certificate de client</a:t>
            </a:r>
            <a:endParaRPr lang="en-US" sz="2800" dirty="0">
              <a:latin typeface="+mn-lt"/>
            </a:endParaRPr>
          </a:p>
          <a:p>
            <a:pPr marL="285750" lvl="0" indent="-285750" eaLnBrk="0" hangingPunct="0">
              <a:buFontTx/>
              <a:buChar char="-"/>
            </a:pPr>
            <a:r>
              <a:rPr lang="pl-PL" sz="2800" dirty="0">
                <a:latin typeface="+mn-lt"/>
              </a:rPr>
              <a:t>Asistență în limba engleză, chineză, japoneză și coreeană</a:t>
            </a:r>
            <a:br>
              <a:rPr lang="pl-PL" sz="2800" dirty="0">
                <a:latin typeface="+mn-lt"/>
              </a:rPr>
            </a:br>
            <a:br>
              <a:rPr lang="pl-PL" sz="2800" dirty="0">
                <a:latin typeface="+mn-lt"/>
              </a:rPr>
            </a:br>
            <a:r>
              <a:rPr lang="pl-PL" sz="2800" dirty="0">
                <a:latin typeface="+mn-lt"/>
              </a:rPr>
              <a:t>Link de documentare: </a:t>
            </a:r>
            <a:r>
              <a:rPr lang="pl-PL" sz="2800" dirty="0">
                <a:latin typeface="+mn-lt"/>
                <a:hlinkClick r:id="rId2"/>
              </a:rPr>
              <a:t>http://docs.fortinet.com/forticlient/admin-guides</a:t>
            </a:r>
            <a:endParaRPr lang="pl-PL" sz="2800" dirty="0">
              <a:latin typeface="+mn-lt"/>
            </a:endParaRPr>
          </a:p>
          <a:p>
            <a:pPr marL="285750" lvl="0" indent="-285750" eaLnBrk="0" hangingPunct="0">
              <a:buFontTx/>
              <a:buChar char="-"/>
            </a:pPr>
            <a:endParaRPr kumimoji="0" lang="pl-PL" altLang="pl-PL" sz="2800" b="0" i="0" u="none" strike="noStrike" cap="none" normalizeH="0" baseline="0" dirty="0">
              <a:ln>
                <a:noFill/>
              </a:ln>
              <a:solidFill>
                <a:schemeClr val="tx1"/>
              </a:solidFill>
              <a:effectLst/>
              <a:latin typeface="+mn-lt"/>
            </a:endParaRPr>
          </a:p>
        </p:txBody>
      </p:sp>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1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8" name="Titel 1">
            <a:extLst>
              <a:ext uri="{FF2B5EF4-FFF2-40B4-BE49-F238E27FC236}">
                <a16:creationId xmlns:a16="http://schemas.microsoft.com/office/drawing/2014/main" id="{09C8D736-E157-1E9D-90AB-E016DEF007FC}"/>
              </a:ext>
            </a:extLst>
          </p:cNvPr>
          <p:cNvSpPr txBox="1">
            <a:spLocks/>
          </p:cNvSpPr>
          <p:nvPr/>
        </p:nvSpPr>
        <p:spPr>
          <a:xfrm>
            <a:off x="1976745" y="3980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Tuneluri</a:t>
            </a:r>
            <a:r>
              <a:rPr lang="en-GB" b="1" dirty="0"/>
              <a:t> VPN </a:t>
            </a:r>
            <a:r>
              <a:rPr lang="en-GB" b="1" dirty="0" err="1"/>
              <a:t>virtuale</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376935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092832"/>
            <a:ext cx="10333611" cy="4832092"/>
          </a:xfrm>
          <a:prstGeom prst="rect">
            <a:avLst/>
          </a:prstGeom>
        </p:spPr>
        <p:txBody>
          <a:bodyPr wrap="square">
            <a:spAutoFit/>
          </a:bodyPr>
          <a:lstStyle/>
          <a:p>
            <a:pPr algn="just"/>
            <a:r>
              <a:rPr lang="en-GB" sz="2800" dirty="0" err="1"/>
              <a:t>Unul</a:t>
            </a:r>
            <a:r>
              <a:rPr lang="en-GB" sz="2800" dirty="0"/>
              <a:t> </a:t>
            </a:r>
            <a:r>
              <a:rPr lang="en-GB" sz="2800" dirty="0" err="1"/>
              <a:t>dintre</a:t>
            </a:r>
            <a:r>
              <a:rPr lang="en-GB" sz="2800" dirty="0"/>
              <a:t> </a:t>
            </a:r>
            <a:r>
              <a:rPr lang="en-GB" sz="2800" dirty="0" err="1"/>
              <a:t>cele</a:t>
            </a:r>
            <a:r>
              <a:rPr lang="en-GB" sz="2800" dirty="0"/>
              <a:t> </a:t>
            </a:r>
            <a:r>
              <a:rPr lang="en-GB" sz="2800" dirty="0" err="1"/>
              <a:t>mai</a:t>
            </a:r>
            <a:r>
              <a:rPr lang="en-GB" sz="2800" dirty="0"/>
              <a:t> </a:t>
            </a:r>
            <a:r>
              <a:rPr lang="en-GB" sz="2800" dirty="0" err="1"/>
              <a:t>utilizate</a:t>
            </a:r>
            <a:r>
              <a:rPr lang="en-GB" sz="2800" dirty="0"/>
              <a:t> </a:t>
            </a:r>
            <a:r>
              <a:rPr lang="en-GB" sz="2800" dirty="0" err="1"/>
              <a:t>canale</a:t>
            </a:r>
            <a:r>
              <a:rPr lang="en-GB" sz="2800" dirty="0"/>
              <a:t> de </a:t>
            </a:r>
            <a:r>
              <a:rPr lang="en-GB" sz="2800" dirty="0" err="1"/>
              <a:t>comunicare</a:t>
            </a:r>
            <a:r>
              <a:rPr lang="en-GB" sz="2800" dirty="0"/>
              <a:t> </a:t>
            </a:r>
            <a:r>
              <a:rPr lang="en-GB" sz="2800" dirty="0" err="1"/>
              <a:t>este</a:t>
            </a:r>
            <a:r>
              <a:rPr lang="en-GB" sz="2800" dirty="0"/>
              <a:t> </a:t>
            </a:r>
            <a:r>
              <a:rPr lang="en-GB" sz="2800" dirty="0" err="1"/>
              <a:t>poșta</a:t>
            </a:r>
            <a:r>
              <a:rPr lang="en-GB" sz="2800" dirty="0"/>
              <a:t> </a:t>
            </a:r>
            <a:r>
              <a:rPr lang="en-GB" sz="2800" dirty="0" err="1"/>
              <a:t>electronică</a:t>
            </a:r>
            <a:r>
              <a:rPr lang="en-GB" sz="2800" dirty="0"/>
              <a:t> (e-mail), care </a:t>
            </a:r>
            <a:r>
              <a:rPr lang="en-GB" sz="2800" dirty="0" err="1"/>
              <a:t>devine</a:t>
            </a:r>
            <a:r>
              <a:rPr lang="en-GB" sz="2800" dirty="0"/>
              <a:t> din </a:t>
            </a:r>
            <a:r>
              <a:rPr lang="en-GB" sz="2800" dirty="0" err="1"/>
              <a:t>ce</a:t>
            </a:r>
            <a:r>
              <a:rPr lang="en-GB" sz="2800" dirty="0"/>
              <a:t> </a:t>
            </a:r>
            <a:r>
              <a:rPr lang="en-GB" sz="2800" dirty="0" err="1"/>
              <a:t>în</a:t>
            </a:r>
            <a:r>
              <a:rPr lang="en-GB" sz="2800" dirty="0"/>
              <a:t> </a:t>
            </a:r>
            <a:r>
              <a:rPr lang="en-GB" sz="2800" dirty="0" err="1"/>
              <a:t>ce</a:t>
            </a:r>
            <a:r>
              <a:rPr lang="en-GB" sz="2800" dirty="0"/>
              <a:t> </a:t>
            </a:r>
            <a:r>
              <a:rPr lang="en-GB" sz="2800" dirty="0" err="1"/>
              <a:t>mai</a:t>
            </a:r>
            <a:r>
              <a:rPr lang="en-GB" sz="2800" dirty="0"/>
              <a:t> </a:t>
            </a:r>
            <a:r>
              <a:rPr lang="en-GB" sz="2800" dirty="0" err="1"/>
              <a:t>mult</a:t>
            </a:r>
            <a:r>
              <a:rPr lang="en-GB" sz="2800" dirty="0"/>
              <a:t> o </a:t>
            </a:r>
            <a:r>
              <a:rPr lang="en-GB" sz="2800" dirty="0" err="1"/>
              <a:t>țintă</a:t>
            </a:r>
            <a:r>
              <a:rPr lang="en-GB" sz="2800" dirty="0"/>
              <a:t> a </a:t>
            </a:r>
            <a:r>
              <a:rPr lang="en-GB" sz="2800" dirty="0" err="1"/>
              <a:t>atacurilor</a:t>
            </a:r>
            <a:r>
              <a:rPr lang="en-GB" sz="2800" dirty="0"/>
              <a:t> de tip hacking..</a:t>
            </a:r>
            <a:endParaRPr lang="pl-PL" sz="2800" dirty="0"/>
          </a:p>
          <a:p>
            <a:pPr algn="just"/>
            <a:endParaRPr lang="pl-PL" sz="2800" dirty="0"/>
          </a:p>
          <a:p>
            <a:pPr algn="just"/>
            <a:r>
              <a:rPr lang="en-GB" sz="2800" dirty="0" err="1"/>
              <a:t>Protejarea</a:t>
            </a:r>
            <a:r>
              <a:rPr lang="en-GB" sz="2800" dirty="0"/>
              <a:t> </a:t>
            </a:r>
            <a:r>
              <a:rPr lang="en-GB" sz="2800" dirty="0" err="1"/>
              <a:t>acestui</a:t>
            </a:r>
            <a:r>
              <a:rPr lang="en-GB" sz="2800" dirty="0"/>
              <a:t> element </a:t>
            </a:r>
            <a:r>
              <a:rPr lang="en-GB" sz="2800" dirty="0" err="1"/>
              <a:t>este</a:t>
            </a:r>
            <a:r>
              <a:rPr lang="en-GB" sz="2800" dirty="0"/>
              <a:t> o </a:t>
            </a:r>
            <a:r>
              <a:rPr lang="en-GB" sz="2800" dirty="0" err="1"/>
              <a:t>parte</a:t>
            </a:r>
            <a:r>
              <a:rPr lang="en-GB" sz="2800" dirty="0"/>
              <a:t> </a:t>
            </a:r>
            <a:r>
              <a:rPr lang="en-GB" sz="2800" dirty="0" err="1"/>
              <a:t>importantă</a:t>
            </a:r>
            <a:r>
              <a:rPr lang="en-GB" sz="2800" dirty="0"/>
              <a:t> a </a:t>
            </a:r>
            <a:r>
              <a:rPr lang="en-GB" sz="2800" dirty="0" err="1"/>
              <a:t>unui</a:t>
            </a:r>
            <a:r>
              <a:rPr lang="en-GB" sz="2800" dirty="0"/>
              <a:t> </a:t>
            </a:r>
            <a:r>
              <a:rPr lang="en-GB" sz="2800" dirty="0" err="1"/>
              <a:t>pachet</a:t>
            </a:r>
            <a:r>
              <a:rPr lang="en-GB" sz="2800" dirty="0"/>
              <a:t> de </a:t>
            </a:r>
            <a:r>
              <a:rPr lang="en-GB" sz="2800" dirty="0" err="1"/>
              <a:t>soluții</a:t>
            </a:r>
            <a:r>
              <a:rPr lang="en-GB" sz="2800" dirty="0"/>
              <a:t> de </a:t>
            </a:r>
            <a:r>
              <a:rPr lang="en-GB" sz="2800" dirty="0" err="1"/>
              <a:t>securitate</a:t>
            </a:r>
            <a:r>
              <a:rPr lang="en-GB" sz="2800" dirty="0"/>
              <a:t> </a:t>
            </a:r>
            <a:r>
              <a:rPr lang="en-GB" sz="2800" dirty="0" err="1"/>
              <a:t>cibernetică</a:t>
            </a:r>
            <a:r>
              <a:rPr lang="en-GB" sz="2800" dirty="0"/>
              <a:t>. </a:t>
            </a:r>
            <a:endParaRPr lang="pl-PL" sz="2800" dirty="0"/>
          </a:p>
          <a:p>
            <a:pPr algn="just"/>
            <a:endParaRPr lang="pl-PL" sz="2800" dirty="0"/>
          </a:p>
          <a:p>
            <a:pPr algn="just"/>
            <a:r>
              <a:rPr lang="en-GB" sz="2800" dirty="0" err="1"/>
              <a:t>Protejarea</a:t>
            </a:r>
            <a:r>
              <a:rPr lang="en-GB" sz="2800" dirty="0"/>
              <a:t> e-</a:t>
            </a:r>
            <a:r>
              <a:rPr lang="en-GB" sz="2800" dirty="0" err="1"/>
              <a:t>mailului</a:t>
            </a:r>
            <a:r>
              <a:rPr lang="en-GB" sz="2800" dirty="0"/>
              <a:t> </a:t>
            </a:r>
            <a:r>
              <a:rPr lang="en-GB" sz="2800" dirty="0" err="1"/>
              <a:t>și</a:t>
            </a:r>
            <a:r>
              <a:rPr lang="en-GB" sz="2800" dirty="0"/>
              <a:t> </a:t>
            </a:r>
            <a:r>
              <a:rPr lang="en-GB" sz="2800" dirty="0" err="1"/>
              <a:t>criptarea</a:t>
            </a:r>
            <a:r>
              <a:rPr lang="en-GB" sz="2800" dirty="0"/>
              <a:t> </a:t>
            </a:r>
            <a:r>
              <a:rPr lang="en-GB" sz="2800" dirty="0" err="1"/>
              <a:t>atașamentelor</a:t>
            </a:r>
            <a:r>
              <a:rPr lang="en-GB" sz="2800" dirty="0"/>
              <a:t> sunt </a:t>
            </a:r>
            <a:r>
              <a:rPr lang="en-GB" sz="2800" dirty="0" err="1"/>
              <a:t>două</a:t>
            </a:r>
            <a:r>
              <a:rPr lang="en-GB" sz="2800" dirty="0"/>
              <a:t> </a:t>
            </a:r>
            <a:r>
              <a:rPr lang="en-GB" sz="2800" dirty="0" err="1"/>
              <a:t>probleme</a:t>
            </a:r>
            <a:r>
              <a:rPr lang="en-GB" sz="2800" dirty="0"/>
              <a:t> de </a:t>
            </a:r>
            <a:r>
              <a:rPr lang="en-GB" sz="2800" dirty="0" err="1"/>
              <a:t>securitate</a:t>
            </a:r>
            <a:r>
              <a:rPr lang="en-GB" sz="2800" dirty="0"/>
              <a:t> online </a:t>
            </a:r>
            <a:r>
              <a:rPr lang="en-GB" sz="2800" dirty="0" err="1"/>
              <a:t>foarte</a:t>
            </a:r>
            <a:r>
              <a:rPr lang="en-GB" sz="2800" dirty="0"/>
              <a:t> </a:t>
            </a:r>
            <a:r>
              <a:rPr lang="en-GB" sz="2800" dirty="0" err="1"/>
              <a:t>importante</a:t>
            </a:r>
            <a:r>
              <a:rPr lang="en-GB" sz="2800" dirty="0"/>
              <a:t>. </a:t>
            </a:r>
            <a:r>
              <a:rPr lang="en-GB" sz="2800" dirty="0" err="1"/>
              <a:t>Criptarea</a:t>
            </a:r>
            <a:r>
              <a:rPr lang="en-GB" sz="2800" dirty="0"/>
              <a:t> e-</a:t>
            </a:r>
            <a:r>
              <a:rPr lang="en-GB" sz="2800" dirty="0" err="1"/>
              <a:t>mailului</a:t>
            </a:r>
            <a:r>
              <a:rPr lang="en-GB" sz="2800" dirty="0"/>
              <a:t> nu </a:t>
            </a:r>
            <a:r>
              <a:rPr lang="en-GB" sz="2800" dirty="0" err="1"/>
              <a:t>numai</a:t>
            </a:r>
            <a:r>
              <a:rPr lang="en-GB" sz="2800" dirty="0"/>
              <a:t> </a:t>
            </a:r>
            <a:r>
              <a:rPr lang="en-GB" sz="2800" dirty="0" err="1"/>
              <a:t>că</a:t>
            </a:r>
            <a:r>
              <a:rPr lang="en-GB" sz="2800" dirty="0"/>
              <a:t> </a:t>
            </a:r>
            <a:r>
              <a:rPr lang="en-GB" sz="2800" dirty="0" err="1"/>
              <a:t>minimizează</a:t>
            </a:r>
            <a:r>
              <a:rPr lang="en-GB" sz="2800" dirty="0"/>
              <a:t> </a:t>
            </a:r>
            <a:r>
              <a:rPr lang="en-GB" sz="2800" dirty="0" err="1"/>
              <a:t>riscul</a:t>
            </a:r>
            <a:r>
              <a:rPr lang="en-GB" sz="2800" dirty="0"/>
              <a:t> </a:t>
            </a:r>
            <a:r>
              <a:rPr lang="en-GB" sz="2800" dirty="0" err="1"/>
              <a:t>scurgerii</a:t>
            </a:r>
            <a:r>
              <a:rPr lang="en-GB" sz="2800" dirty="0"/>
              <a:t> de date </a:t>
            </a:r>
            <a:r>
              <a:rPr lang="en-GB" sz="2800" dirty="0" err="1"/>
              <a:t>confidențiale</a:t>
            </a:r>
            <a:r>
              <a:rPr lang="en-GB" sz="2800" dirty="0"/>
              <a:t>, </a:t>
            </a:r>
            <a:r>
              <a:rPr lang="en-GB" sz="2800" dirty="0" err="1"/>
              <a:t>dar</a:t>
            </a:r>
            <a:r>
              <a:rPr lang="en-GB" sz="2800" dirty="0"/>
              <a:t> </a:t>
            </a:r>
            <a:r>
              <a:rPr lang="en-GB" sz="2800" dirty="0" err="1"/>
              <a:t>previne</a:t>
            </a:r>
            <a:r>
              <a:rPr lang="en-GB" sz="2800" dirty="0"/>
              <a:t> </a:t>
            </a:r>
            <a:r>
              <a:rPr lang="en-GB" sz="2800" dirty="0" err="1"/>
              <a:t>interceptarea</a:t>
            </a:r>
            <a:r>
              <a:rPr lang="en-GB" sz="2800" dirty="0"/>
              <a:t> </a:t>
            </a:r>
            <a:r>
              <a:rPr lang="en-GB" sz="2800" dirty="0" err="1"/>
              <a:t>neautorizată</a:t>
            </a:r>
            <a:r>
              <a:rPr lang="en-GB" sz="2800" dirty="0"/>
              <a:t>. </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44193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517" y="1992341"/>
            <a:ext cx="9481555" cy="3970318"/>
          </a:xfrm>
          <a:prstGeom prst="rect">
            <a:avLst/>
          </a:prstGeom>
        </p:spPr>
        <p:txBody>
          <a:bodyPr wrap="square">
            <a:spAutoFit/>
          </a:bodyPr>
          <a:lstStyle/>
          <a:p>
            <a:pPr algn="just"/>
            <a:r>
              <a:rPr lang="en-GB" sz="2800" dirty="0"/>
              <a:t>E-</a:t>
            </a:r>
            <a:r>
              <a:rPr lang="en-GB" sz="2800" dirty="0" err="1"/>
              <a:t>mailul</a:t>
            </a:r>
            <a:r>
              <a:rPr lang="en-GB" sz="2800" dirty="0"/>
              <a:t> </a:t>
            </a:r>
            <a:r>
              <a:rPr lang="en-GB" sz="2800" dirty="0" err="1"/>
              <a:t>și</a:t>
            </a:r>
            <a:r>
              <a:rPr lang="en-GB" sz="2800" dirty="0"/>
              <a:t> </a:t>
            </a:r>
            <a:r>
              <a:rPr lang="en-GB" sz="2800" dirty="0" err="1"/>
              <a:t>atașamentele</a:t>
            </a:r>
            <a:r>
              <a:rPr lang="en-GB" sz="2800" dirty="0"/>
              <a:t> sale nu sunt </a:t>
            </a:r>
            <a:r>
              <a:rPr lang="en-GB" sz="2800" dirty="0" err="1"/>
              <a:t>securizate</a:t>
            </a:r>
            <a:r>
              <a:rPr lang="en-GB" sz="2800" dirty="0"/>
              <a:t> </a:t>
            </a:r>
            <a:r>
              <a:rPr lang="en-GB" sz="2800" dirty="0" err="1"/>
              <a:t>în</a:t>
            </a:r>
            <a:r>
              <a:rPr lang="en-GB" sz="2800" dirty="0"/>
              <a:t> mod implicit cu </a:t>
            </a:r>
            <a:r>
              <a:rPr lang="en-GB" sz="2800" dirty="0" err="1"/>
              <a:t>protocoalele</a:t>
            </a:r>
            <a:r>
              <a:rPr lang="en-GB" sz="2800" dirty="0"/>
              <a:t> SSL </a:t>
            </a:r>
            <a:r>
              <a:rPr lang="en-GB" sz="2800" dirty="0" err="1"/>
              <a:t>și</a:t>
            </a:r>
            <a:r>
              <a:rPr lang="en-GB" sz="2800" dirty="0"/>
              <a:t> TLS, </a:t>
            </a:r>
            <a:r>
              <a:rPr lang="en-GB" sz="2800" dirty="0" err="1"/>
              <a:t>iar</a:t>
            </a:r>
            <a:r>
              <a:rPr lang="en-GB" sz="2800" dirty="0"/>
              <a:t> </a:t>
            </a:r>
            <a:r>
              <a:rPr lang="en-GB" sz="2800" dirty="0" err="1"/>
              <a:t>toate</a:t>
            </a:r>
            <a:r>
              <a:rPr lang="en-GB" sz="2800" dirty="0"/>
              <a:t> </a:t>
            </a:r>
            <a:r>
              <a:rPr lang="en-GB" sz="2800" dirty="0" err="1"/>
              <a:t>mesajele</a:t>
            </a:r>
            <a:r>
              <a:rPr lang="en-GB" sz="2800" dirty="0"/>
              <a:t> sunt </a:t>
            </a:r>
            <a:r>
              <a:rPr lang="en-GB" sz="2800" dirty="0" err="1"/>
              <a:t>trimise</a:t>
            </a:r>
            <a:r>
              <a:rPr lang="en-GB" sz="2800" dirty="0"/>
              <a:t> ca text </a:t>
            </a:r>
            <a:r>
              <a:rPr lang="en-GB" sz="2800" dirty="0" err="1"/>
              <a:t>simplu</a:t>
            </a:r>
            <a:r>
              <a:rPr lang="en-GB" sz="2800" dirty="0"/>
              <a:t>. </a:t>
            </a:r>
            <a:endParaRPr lang="pl-PL" sz="2800" dirty="0"/>
          </a:p>
          <a:p>
            <a:pPr algn="just"/>
            <a:endParaRPr lang="pl-PL" sz="2800" dirty="0"/>
          </a:p>
          <a:p>
            <a:pPr algn="just"/>
            <a:r>
              <a:rPr lang="en-GB" sz="2800" b="1" dirty="0" err="1">
                <a:solidFill>
                  <a:srgbClr val="FF0000"/>
                </a:solidFill>
              </a:rPr>
              <a:t>Algoritmi</a:t>
            </a:r>
            <a:r>
              <a:rPr lang="en-GB" sz="2800" b="1" dirty="0">
                <a:solidFill>
                  <a:srgbClr val="FF0000"/>
                </a:solidFill>
              </a:rPr>
              <a:t> de </a:t>
            </a:r>
            <a:r>
              <a:rPr lang="en-GB" sz="2800" b="1" dirty="0" err="1">
                <a:solidFill>
                  <a:srgbClr val="FF0000"/>
                </a:solidFill>
              </a:rPr>
              <a:t>criptare</a:t>
            </a:r>
            <a:r>
              <a:rPr lang="en-GB" sz="2800" dirty="0"/>
              <a:t>, ca </a:t>
            </a:r>
            <a:r>
              <a:rPr lang="en-GB" sz="2800" dirty="0" err="1"/>
              <a:t>și</a:t>
            </a:r>
            <a:r>
              <a:rPr lang="en-GB" sz="2800" dirty="0"/>
              <a:t> </a:t>
            </a:r>
            <a:r>
              <a:rPr lang="en-GB" sz="2800" dirty="0" err="1"/>
              <a:t>criptografia</a:t>
            </a:r>
            <a:r>
              <a:rPr lang="en-GB" sz="2800" dirty="0"/>
              <a:t>, se </a:t>
            </a:r>
            <a:r>
              <a:rPr lang="en-GB" sz="2800" dirty="0" err="1"/>
              <a:t>încadrează</a:t>
            </a:r>
            <a:r>
              <a:rPr lang="en-GB" sz="2800" dirty="0"/>
              <a:t> </a:t>
            </a:r>
            <a:r>
              <a:rPr lang="en-GB" sz="2800" dirty="0" err="1"/>
              <a:t>în</a:t>
            </a:r>
            <a:r>
              <a:rPr lang="en-GB" sz="2800" dirty="0"/>
              <a:t> </a:t>
            </a:r>
            <a:r>
              <a:rPr lang="en-GB" sz="2800" dirty="0" err="1"/>
              <a:t>două</a:t>
            </a:r>
            <a:r>
              <a:rPr lang="en-GB" sz="2800" dirty="0"/>
              <a:t> </a:t>
            </a:r>
            <a:r>
              <a:rPr lang="en-GB" sz="2800" dirty="0" err="1"/>
              <a:t>categorii</a:t>
            </a:r>
            <a:r>
              <a:rPr lang="en-GB" sz="2800" dirty="0"/>
              <a:t> : </a:t>
            </a:r>
            <a:endParaRPr lang="pl-PL" sz="2800" dirty="0"/>
          </a:p>
          <a:p>
            <a:pPr algn="just"/>
            <a:endParaRPr lang="pl-PL" sz="2800" dirty="0"/>
          </a:p>
          <a:p>
            <a:pPr marL="742950" lvl="1" indent="-285750" algn="just">
              <a:buFont typeface="Arial" panose="020B0604020202020204" pitchFamily="34" charset="0"/>
              <a:buChar char="•"/>
            </a:pPr>
            <a:r>
              <a:rPr lang="en-GB" sz="2800" b="1" dirty="0" err="1"/>
              <a:t>algoritmi</a:t>
            </a:r>
            <a:r>
              <a:rPr lang="en-GB" sz="2800" b="1" dirty="0"/>
              <a:t> </a:t>
            </a:r>
            <a:r>
              <a:rPr lang="en-GB" sz="2800" b="1" dirty="0" err="1"/>
              <a:t>simetrici</a:t>
            </a:r>
            <a:r>
              <a:rPr lang="en-GB" sz="2800" b="1" dirty="0"/>
              <a:t> de </a:t>
            </a:r>
            <a:r>
              <a:rPr lang="en-GB" sz="2800" b="1" dirty="0" err="1"/>
              <a:t>criptare</a:t>
            </a:r>
            <a:r>
              <a:rPr lang="en-GB" sz="2800" b="1" dirty="0"/>
              <a:t>;</a:t>
            </a:r>
            <a:endParaRPr lang="pl-PL" sz="2800" b="1" dirty="0"/>
          </a:p>
          <a:p>
            <a:pPr marL="742950" lvl="1" indent="-285750" algn="just">
              <a:buFont typeface="Arial" panose="020B0604020202020204" pitchFamily="34" charset="0"/>
              <a:buChar char="•"/>
            </a:pPr>
            <a:r>
              <a:rPr lang="en-GB" sz="2800" b="1" dirty="0" err="1"/>
              <a:t>algoritmi</a:t>
            </a:r>
            <a:r>
              <a:rPr lang="en-GB" sz="2800" b="1" dirty="0"/>
              <a:t> de </a:t>
            </a:r>
            <a:r>
              <a:rPr lang="en-GB" sz="2800" b="1" dirty="0" err="1"/>
              <a:t>criptare</a:t>
            </a:r>
            <a:r>
              <a:rPr lang="en-GB" sz="2800" b="1" dirty="0"/>
              <a:t> </a:t>
            </a:r>
            <a:r>
              <a:rPr lang="en-GB" sz="2800" b="1" dirty="0" err="1"/>
              <a:t>asimetrică</a:t>
            </a:r>
            <a:r>
              <a:rPr lang="pl-PL" sz="2800" b="1" dirty="0"/>
              <a:t>.</a:t>
            </a:r>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373121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76460" y="2246991"/>
            <a:ext cx="10006731" cy="3539430"/>
          </a:xfrm>
          <a:prstGeom prst="rect">
            <a:avLst/>
          </a:prstGeom>
        </p:spPr>
        <p:txBody>
          <a:bodyPr wrap="square">
            <a:spAutoFit/>
          </a:bodyPr>
          <a:lstStyle/>
          <a:p>
            <a:pPr algn="just"/>
            <a:r>
              <a:rPr lang="pt-BR" sz="2800" dirty="0"/>
              <a:t>Principala diferență dintre cele două metode de criptare este numărul de chei utilizate</a:t>
            </a:r>
            <a:r>
              <a:rPr lang="en-GB" sz="2800" dirty="0"/>
              <a:t>. </a:t>
            </a:r>
            <a:endParaRPr lang="pl-PL" sz="2800" dirty="0"/>
          </a:p>
          <a:p>
            <a:pPr algn="just"/>
            <a:endParaRPr lang="pl-PL" sz="2800" dirty="0"/>
          </a:p>
          <a:p>
            <a:pPr algn="just"/>
            <a:r>
              <a:rPr lang="en-GB" sz="2800" b="1" dirty="0" err="1"/>
              <a:t>Criptare</a:t>
            </a:r>
            <a:r>
              <a:rPr lang="en-GB" sz="2800" b="1" dirty="0"/>
              <a:t> </a:t>
            </a:r>
            <a:r>
              <a:rPr lang="en-GB" sz="2800" b="1" dirty="0" err="1"/>
              <a:t>simetrică</a:t>
            </a:r>
            <a:r>
              <a:rPr lang="en-GB" sz="2800" b="1" dirty="0"/>
              <a:t> </a:t>
            </a:r>
            <a:r>
              <a:rPr lang="en-GB" sz="2800" dirty="0" err="1"/>
              <a:t>folosește</a:t>
            </a:r>
            <a:r>
              <a:rPr lang="en-GB" sz="2800" dirty="0"/>
              <a:t> o </a:t>
            </a:r>
            <a:r>
              <a:rPr lang="en-GB" sz="2800" dirty="0" err="1"/>
              <a:t>singură</a:t>
            </a:r>
            <a:r>
              <a:rPr lang="en-GB" sz="2800" dirty="0"/>
              <a:t> </a:t>
            </a:r>
            <a:r>
              <a:rPr lang="en-GB" sz="2800" dirty="0" err="1"/>
              <a:t>cheie</a:t>
            </a:r>
            <a:r>
              <a:rPr lang="en-GB" sz="2800" dirty="0"/>
              <a:t>, </a:t>
            </a:r>
            <a:r>
              <a:rPr lang="en-GB" sz="2800" dirty="0" err="1"/>
              <a:t>în</a:t>
            </a:r>
            <a:r>
              <a:rPr lang="en-GB" sz="2800" dirty="0"/>
              <a:t> </a:t>
            </a:r>
            <a:r>
              <a:rPr lang="en-GB" sz="2800" dirty="0" err="1"/>
              <a:t>timp</a:t>
            </a:r>
            <a:r>
              <a:rPr lang="en-GB" sz="2800" dirty="0"/>
              <a:t> </a:t>
            </a:r>
            <a:r>
              <a:rPr lang="en-GB" sz="2800" dirty="0" err="1"/>
              <a:t>ce</a:t>
            </a:r>
            <a:r>
              <a:rPr lang="en-GB" sz="2800" dirty="0"/>
              <a:t> </a:t>
            </a:r>
            <a:r>
              <a:rPr lang="en-GB" sz="2800" dirty="0" err="1"/>
              <a:t>criptarea</a:t>
            </a:r>
            <a:r>
              <a:rPr lang="en-GB" sz="2800" dirty="0"/>
              <a:t> </a:t>
            </a:r>
            <a:r>
              <a:rPr lang="en-GB" sz="2800" dirty="0" err="1"/>
              <a:t>asimetrică</a:t>
            </a:r>
            <a:r>
              <a:rPr lang="en-GB" sz="2800" dirty="0"/>
              <a:t> </a:t>
            </a:r>
            <a:r>
              <a:rPr lang="en-GB" sz="2800" dirty="0" err="1"/>
              <a:t>utilizează</a:t>
            </a:r>
            <a:r>
              <a:rPr lang="en-GB" sz="2800" dirty="0"/>
              <a:t> </a:t>
            </a:r>
            <a:r>
              <a:rPr lang="en-GB" sz="2800" dirty="0" err="1"/>
              <a:t>două</a:t>
            </a:r>
            <a:r>
              <a:rPr lang="en-GB" sz="2800" dirty="0"/>
              <a:t> </a:t>
            </a:r>
            <a:r>
              <a:rPr lang="en-GB" sz="2800" dirty="0" err="1"/>
              <a:t>chei</a:t>
            </a:r>
            <a:r>
              <a:rPr lang="en-GB" sz="2800" dirty="0"/>
              <a:t> </a:t>
            </a:r>
            <a:r>
              <a:rPr lang="en-GB" sz="2800" dirty="0" err="1"/>
              <a:t>diferite</a:t>
            </a:r>
            <a:r>
              <a:rPr lang="en-GB" sz="2800" dirty="0"/>
              <a:t>, </a:t>
            </a:r>
            <a:r>
              <a:rPr lang="en-GB" sz="2800" dirty="0" err="1"/>
              <a:t>dar</a:t>
            </a:r>
            <a:r>
              <a:rPr lang="en-GB" sz="2800" dirty="0"/>
              <a:t> </a:t>
            </a:r>
            <a:r>
              <a:rPr lang="en-GB" sz="2800" dirty="0" err="1"/>
              <a:t>înrudite</a:t>
            </a:r>
            <a:r>
              <a:rPr lang="en-GB" sz="2800" dirty="0"/>
              <a:t>. Una </a:t>
            </a:r>
            <a:r>
              <a:rPr lang="en-GB" sz="2800" dirty="0" err="1"/>
              <a:t>dintre</a:t>
            </a:r>
            <a:r>
              <a:rPr lang="en-GB" sz="2800" dirty="0"/>
              <a:t> </a:t>
            </a:r>
            <a:r>
              <a:rPr lang="en-GB" sz="2800" dirty="0" err="1"/>
              <a:t>chei</a:t>
            </a:r>
            <a:r>
              <a:rPr lang="en-GB" sz="2800" dirty="0"/>
              <a:t> </a:t>
            </a:r>
            <a:r>
              <a:rPr lang="en-GB" sz="2800" dirty="0" err="1"/>
              <a:t>este</a:t>
            </a:r>
            <a:r>
              <a:rPr lang="en-GB" sz="2800" dirty="0"/>
              <a:t> </a:t>
            </a:r>
            <a:r>
              <a:rPr lang="en-GB" sz="2800" dirty="0" err="1"/>
              <a:t>cheia</a:t>
            </a:r>
            <a:r>
              <a:rPr lang="en-GB" sz="2800" dirty="0"/>
              <a:t> </a:t>
            </a:r>
            <a:r>
              <a:rPr lang="en-GB" sz="2800" dirty="0" err="1"/>
              <a:t>privată</a:t>
            </a:r>
            <a:r>
              <a:rPr lang="en-GB" sz="2800" dirty="0"/>
              <a:t>, </a:t>
            </a:r>
            <a:r>
              <a:rPr lang="en-GB" sz="2800" dirty="0" err="1"/>
              <a:t>iar</a:t>
            </a:r>
            <a:r>
              <a:rPr lang="en-GB" sz="2800" dirty="0"/>
              <a:t> </a:t>
            </a:r>
            <a:r>
              <a:rPr lang="en-GB" sz="2800" dirty="0" err="1"/>
              <a:t>cealaltă</a:t>
            </a:r>
            <a:r>
              <a:rPr lang="en-GB" sz="2800" dirty="0"/>
              <a:t> </a:t>
            </a:r>
            <a:r>
              <a:rPr lang="en-GB" sz="2800" dirty="0" err="1"/>
              <a:t>este</a:t>
            </a:r>
            <a:r>
              <a:rPr lang="en-GB" sz="2800" dirty="0"/>
              <a:t> </a:t>
            </a:r>
            <a:r>
              <a:rPr lang="en-GB" sz="2800" dirty="0" err="1"/>
              <a:t>cheia</a:t>
            </a:r>
            <a:r>
              <a:rPr lang="en-GB" sz="2800" dirty="0"/>
              <a:t> </a:t>
            </a:r>
            <a:r>
              <a:rPr lang="en-GB" sz="2800" dirty="0" err="1"/>
              <a:t>publică</a:t>
            </a:r>
            <a:r>
              <a:rPr lang="en-GB" sz="2800" dirty="0"/>
              <a:t>. </a:t>
            </a:r>
            <a:r>
              <a:rPr lang="en-GB" sz="2800" dirty="0" err="1"/>
              <a:t>Algoritmii</a:t>
            </a:r>
            <a:r>
              <a:rPr lang="en-GB" sz="2800" dirty="0"/>
              <a:t> de </a:t>
            </a:r>
            <a:r>
              <a:rPr lang="en-GB" sz="2800" dirty="0" err="1"/>
              <a:t>criptare</a:t>
            </a:r>
            <a:r>
              <a:rPr lang="en-GB" sz="2800" dirty="0"/>
              <a:t> </a:t>
            </a:r>
            <a:r>
              <a:rPr lang="en-GB" sz="2800" dirty="0" err="1"/>
              <a:t>simetrică</a:t>
            </a:r>
            <a:r>
              <a:rPr lang="en-GB" sz="2800" dirty="0"/>
              <a:t> </a:t>
            </a:r>
            <a:r>
              <a:rPr lang="en-GB" sz="2800" dirty="0" err="1"/>
              <a:t>folosesc</a:t>
            </a:r>
            <a:r>
              <a:rPr lang="en-GB" sz="2800" dirty="0"/>
              <a:t> </a:t>
            </a:r>
            <a:r>
              <a:rPr lang="en-GB" sz="2800" dirty="0" err="1"/>
              <a:t>aceeași</a:t>
            </a:r>
            <a:r>
              <a:rPr lang="en-GB" sz="2800" dirty="0"/>
              <a:t> </a:t>
            </a:r>
            <a:r>
              <a:rPr lang="en-GB" sz="2800" dirty="0" err="1"/>
              <a:t>cheie</a:t>
            </a:r>
            <a:r>
              <a:rPr lang="en-GB" sz="2800" dirty="0"/>
              <a:t> </a:t>
            </a:r>
            <a:r>
              <a:rPr lang="en-GB" sz="2800" dirty="0" err="1"/>
              <a:t>pentru</a:t>
            </a:r>
            <a:r>
              <a:rPr lang="en-GB" sz="2800" dirty="0"/>
              <a:t> a </a:t>
            </a:r>
            <a:r>
              <a:rPr lang="en-GB" sz="2800" dirty="0" err="1"/>
              <a:t>efectua</a:t>
            </a:r>
            <a:r>
              <a:rPr lang="en-GB" sz="2800" dirty="0"/>
              <a:t> </a:t>
            </a:r>
            <a:r>
              <a:rPr lang="en-GB" sz="2800" dirty="0" err="1"/>
              <a:t>atât</a:t>
            </a:r>
            <a:r>
              <a:rPr lang="en-GB" sz="2800" dirty="0"/>
              <a:t> </a:t>
            </a:r>
            <a:r>
              <a:rPr lang="en-GB" sz="2800" dirty="0" err="1"/>
              <a:t>funcții</a:t>
            </a:r>
            <a:r>
              <a:rPr lang="en-GB" sz="2800" dirty="0"/>
              <a:t> de </a:t>
            </a:r>
            <a:r>
              <a:rPr lang="en-GB" sz="2800" dirty="0" err="1"/>
              <a:t>criptare</a:t>
            </a:r>
            <a:r>
              <a:rPr lang="en-GB" sz="2800" dirty="0"/>
              <a:t>, </a:t>
            </a:r>
            <a:r>
              <a:rPr lang="en-GB" sz="2800" dirty="0" err="1"/>
              <a:t>cât</a:t>
            </a:r>
            <a:r>
              <a:rPr lang="en-GB" sz="2800" dirty="0"/>
              <a:t> </a:t>
            </a:r>
            <a:r>
              <a:rPr lang="en-GB" sz="2800" dirty="0" err="1"/>
              <a:t>și</a:t>
            </a:r>
            <a:r>
              <a:rPr lang="en-GB" sz="2800" dirty="0"/>
              <a:t> de </a:t>
            </a:r>
            <a:r>
              <a:rPr lang="en-GB" sz="2800" dirty="0" err="1"/>
              <a:t>decriptare</a:t>
            </a:r>
            <a:r>
              <a:rPr lang="en-GB" sz="2800" dirty="0"/>
              <a:t>. </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1059813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6146" name="Picture 2" descr="Symmetric vs. Asymmetric Encryption - What are differe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35" y="1948249"/>
            <a:ext cx="10720233" cy="43938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29210698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82278" y="2529093"/>
            <a:ext cx="9793096" cy="2677656"/>
          </a:xfrm>
          <a:prstGeom prst="rect">
            <a:avLst/>
          </a:prstGeom>
        </p:spPr>
        <p:txBody>
          <a:bodyPr wrap="square">
            <a:spAutoFit/>
          </a:bodyPr>
          <a:lstStyle/>
          <a:p>
            <a:pPr algn="just"/>
            <a:r>
              <a:rPr lang="en-GB" sz="2800" b="1" dirty="0" err="1"/>
              <a:t>Criptarea</a:t>
            </a:r>
            <a:r>
              <a:rPr lang="en-GB" sz="2800" b="1" dirty="0"/>
              <a:t> </a:t>
            </a:r>
            <a:r>
              <a:rPr lang="en-GB" sz="2800" b="1" dirty="0" err="1"/>
              <a:t>asimetrică</a:t>
            </a:r>
            <a:r>
              <a:rPr lang="en-GB" sz="2800" b="1" dirty="0"/>
              <a:t> </a:t>
            </a:r>
            <a:r>
              <a:rPr lang="en-GB" sz="2800" dirty="0" err="1"/>
              <a:t>algoritmul</a:t>
            </a:r>
            <a:r>
              <a:rPr lang="en-GB" sz="2800" dirty="0"/>
              <a:t> </a:t>
            </a:r>
            <a:r>
              <a:rPr lang="en-GB" sz="2800" dirty="0" err="1"/>
              <a:t>folosește</a:t>
            </a:r>
            <a:r>
              <a:rPr lang="en-GB" sz="2800" dirty="0"/>
              <a:t> o </a:t>
            </a:r>
            <a:r>
              <a:rPr lang="en-GB" sz="2800" dirty="0" err="1"/>
              <a:t>cheie</a:t>
            </a:r>
            <a:r>
              <a:rPr lang="en-GB" sz="2800" dirty="0"/>
              <a:t> </a:t>
            </a:r>
            <a:r>
              <a:rPr lang="en-GB" sz="2800" dirty="0" err="1"/>
              <a:t>pentru</a:t>
            </a:r>
            <a:r>
              <a:rPr lang="en-GB" sz="2800" dirty="0"/>
              <a:t> a </a:t>
            </a:r>
            <a:r>
              <a:rPr lang="en-GB" sz="2800" dirty="0" err="1"/>
              <a:t>cripta</a:t>
            </a:r>
            <a:r>
              <a:rPr lang="en-GB" sz="2800" dirty="0"/>
              <a:t> </a:t>
            </a:r>
            <a:r>
              <a:rPr lang="en-GB" sz="2800" dirty="0" err="1"/>
              <a:t>datele</a:t>
            </a:r>
            <a:r>
              <a:rPr lang="en-GB" sz="2800" dirty="0"/>
              <a:t> </a:t>
            </a:r>
            <a:r>
              <a:rPr lang="en-GB" sz="2800" dirty="0" err="1"/>
              <a:t>și</a:t>
            </a:r>
            <a:r>
              <a:rPr lang="en-GB" sz="2800" dirty="0"/>
              <a:t> o </a:t>
            </a:r>
            <a:r>
              <a:rPr lang="en-GB" sz="2800" dirty="0" err="1"/>
              <a:t>altă</a:t>
            </a:r>
            <a:r>
              <a:rPr lang="en-GB" sz="2800" dirty="0"/>
              <a:t> </a:t>
            </a:r>
            <a:r>
              <a:rPr lang="en-GB" sz="2800" dirty="0" err="1"/>
              <a:t>cheie</a:t>
            </a:r>
            <a:r>
              <a:rPr lang="en-GB" sz="2800" dirty="0"/>
              <a:t> </a:t>
            </a:r>
            <a:r>
              <a:rPr lang="en-GB" sz="2800" dirty="0" err="1"/>
              <a:t>pentru</a:t>
            </a:r>
            <a:r>
              <a:rPr lang="en-GB" sz="2800" dirty="0"/>
              <a:t> a le </a:t>
            </a:r>
            <a:r>
              <a:rPr lang="en-GB" sz="2800" dirty="0" err="1"/>
              <a:t>decripta</a:t>
            </a:r>
            <a:r>
              <a:rPr lang="en-GB" sz="2800" dirty="0"/>
              <a:t>. </a:t>
            </a:r>
            <a:endParaRPr lang="pl-PL" sz="2800" dirty="0"/>
          </a:p>
          <a:p>
            <a:pPr algn="just"/>
            <a:endParaRPr lang="pl-PL" sz="2800" dirty="0"/>
          </a:p>
          <a:p>
            <a:pPr algn="just"/>
            <a:r>
              <a:rPr lang="en-GB" sz="2800" dirty="0" err="1"/>
              <a:t>Aceasta</a:t>
            </a:r>
            <a:r>
              <a:rPr lang="en-GB" sz="2800" dirty="0"/>
              <a:t> </a:t>
            </a:r>
            <a:r>
              <a:rPr lang="en-GB" sz="2800" dirty="0" err="1"/>
              <a:t>înseamnă</a:t>
            </a:r>
            <a:r>
              <a:rPr lang="en-GB" sz="2800" dirty="0"/>
              <a:t> </a:t>
            </a:r>
            <a:r>
              <a:rPr lang="en-GB" sz="2800" dirty="0" err="1"/>
              <a:t>că</a:t>
            </a:r>
            <a:r>
              <a:rPr lang="en-GB" sz="2800" dirty="0"/>
              <a:t>, </a:t>
            </a:r>
            <a:r>
              <a:rPr lang="en-GB" sz="2800" dirty="0" err="1"/>
              <a:t>dacă</a:t>
            </a:r>
            <a:r>
              <a:rPr lang="en-GB" sz="2800" dirty="0"/>
              <a:t> </a:t>
            </a:r>
            <a:r>
              <a:rPr lang="en-GB" sz="2800" dirty="0" err="1"/>
              <a:t>dorim</a:t>
            </a:r>
            <a:r>
              <a:rPr lang="en-GB" sz="2800" dirty="0"/>
              <a:t> </a:t>
            </a:r>
            <a:r>
              <a:rPr lang="en-GB" sz="2800" dirty="0" err="1"/>
              <a:t>să</a:t>
            </a:r>
            <a:r>
              <a:rPr lang="en-GB" sz="2800" dirty="0"/>
              <a:t> </a:t>
            </a:r>
            <a:r>
              <a:rPr lang="en-GB" sz="2800" dirty="0" err="1"/>
              <a:t>trimitem</a:t>
            </a:r>
            <a:r>
              <a:rPr lang="en-GB" sz="2800" dirty="0"/>
              <a:t> </a:t>
            </a:r>
            <a:r>
              <a:rPr lang="en-GB" sz="2800" dirty="0" err="1"/>
              <a:t>cuiva</a:t>
            </a:r>
            <a:r>
              <a:rPr lang="en-GB" sz="2800" dirty="0"/>
              <a:t> un </a:t>
            </a:r>
            <a:r>
              <a:rPr lang="en-GB" sz="2800" dirty="0" err="1"/>
              <a:t>mesaj</a:t>
            </a:r>
            <a:r>
              <a:rPr lang="en-GB" sz="2800" dirty="0"/>
              <a:t> </a:t>
            </a:r>
            <a:r>
              <a:rPr lang="en-GB" sz="2800" dirty="0" err="1"/>
              <a:t>criptat</a:t>
            </a:r>
            <a:r>
              <a:rPr lang="en-GB" sz="2800" dirty="0"/>
              <a:t>, </a:t>
            </a:r>
            <a:r>
              <a:rPr lang="en-GB" sz="2800" dirty="0" err="1"/>
              <a:t>îl</a:t>
            </a:r>
            <a:r>
              <a:rPr lang="en-GB" sz="2800" dirty="0"/>
              <a:t> </a:t>
            </a:r>
            <a:r>
              <a:rPr lang="en-GB" sz="2800" dirty="0" err="1"/>
              <a:t>criptăm</a:t>
            </a:r>
            <a:r>
              <a:rPr lang="en-GB" sz="2800" dirty="0"/>
              <a:t> cu </a:t>
            </a:r>
            <a:r>
              <a:rPr lang="en-GB" sz="2800" dirty="0" err="1"/>
              <a:t>cheia</a:t>
            </a:r>
            <a:r>
              <a:rPr lang="en-GB" sz="2800" dirty="0"/>
              <a:t> </a:t>
            </a:r>
            <a:r>
              <a:rPr lang="en-GB" sz="2800" dirty="0" err="1"/>
              <a:t>publică</a:t>
            </a:r>
            <a:r>
              <a:rPr lang="en-GB" sz="2800" dirty="0"/>
              <a:t> a </a:t>
            </a:r>
            <a:r>
              <a:rPr lang="en-GB" sz="2800" dirty="0" err="1"/>
              <a:t>destinatarului</a:t>
            </a:r>
            <a:r>
              <a:rPr lang="en-GB" sz="2800" dirty="0"/>
              <a:t>, </a:t>
            </a:r>
            <a:r>
              <a:rPr lang="en-GB" sz="2800" dirty="0" err="1"/>
              <a:t>iar</a:t>
            </a:r>
            <a:r>
              <a:rPr lang="en-GB" sz="2800" dirty="0"/>
              <a:t> </a:t>
            </a:r>
            <a:r>
              <a:rPr lang="en-GB" sz="2800" dirty="0" err="1"/>
              <a:t>destinatarul</a:t>
            </a:r>
            <a:r>
              <a:rPr lang="en-GB" sz="2800" dirty="0"/>
              <a:t> </a:t>
            </a:r>
            <a:r>
              <a:rPr lang="en-GB" sz="2800" dirty="0" err="1"/>
              <a:t>folosește</a:t>
            </a:r>
            <a:r>
              <a:rPr lang="en-GB" sz="2800" dirty="0"/>
              <a:t> </a:t>
            </a:r>
            <a:r>
              <a:rPr lang="en-GB" sz="2800" dirty="0" err="1"/>
              <a:t>cheia</a:t>
            </a:r>
            <a:r>
              <a:rPr lang="en-GB" sz="2800" dirty="0"/>
              <a:t> </a:t>
            </a:r>
            <a:r>
              <a:rPr lang="en-GB" sz="2800" dirty="0" err="1"/>
              <a:t>sa</a:t>
            </a:r>
            <a:r>
              <a:rPr lang="en-GB" sz="2800" dirty="0"/>
              <a:t> </a:t>
            </a:r>
            <a:r>
              <a:rPr lang="en-GB" sz="2800" dirty="0" err="1"/>
              <a:t>privată</a:t>
            </a:r>
            <a:r>
              <a:rPr lang="en-GB" sz="2800" dirty="0"/>
              <a:t> </a:t>
            </a:r>
            <a:r>
              <a:rPr lang="en-GB" sz="2800" dirty="0" err="1"/>
              <a:t>pentru</a:t>
            </a:r>
            <a:r>
              <a:rPr lang="en-GB" sz="2800" dirty="0"/>
              <a:t> a-l </a:t>
            </a:r>
            <a:r>
              <a:rPr lang="en-GB" sz="2800" dirty="0" err="1"/>
              <a:t>decripta</a:t>
            </a:r>
            <a:r>
              <a:rPr lang="en-GB" sz="2800" dirty="0"/>
              <a:t>.</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14191443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8194" name="Picture 2" descr="Asymmetric encryption using PHP - Stack Overf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69" y="1809750"/>
            <a:ext cx="10735299" cy="43999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18105112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20625" y="2131373"/>
            <a:ext cx="10631394" cy="3970318"/>
          </a:xfrm>
          <a:prstGeom prst="rect">
            <a:avLst/>
          </a:prstGeom>
        </p:spPr>
        <p:txBody>
          <a:bodyPr wrap="square">
            <a:spAutoFit/>
          </a:bodyPr>
          <a:lstStyle/>
          <a:p>
            <a:pPr marL="457200" indent="-457200" algn="just">
              <a:buFont typeface="Arial" panose="020B0604020202020204" pitchFamily="34" charset="0"/>
              <a:buChar char="•"/>
            </a:pPr>
            <a:r>
              <a:rPr lang="en-GB" sz="2800" dirty="0"/>
              <a:t>Un alt </a:t>
            </a:r>
            <a:r>
              <a:rPr lang="en-GB" sz="2800" dirty="0" err="1"/>
              <a:t>criteriu</a:t>
            </a:r>
            <a:r>
              <a:rPr lang="en-GB" sz="2800" dirty="0"/>
              <a:t> de </a:t>
            </a:r>
            <a:r>
              <a:rPr lang="en-GB" sz="2800" dirty="0" err="1"/>
              <a:t>împărțire</a:t>
            </a:r>
            <a:r>
              <a:rPr lang="en-GB" sz="2800" dirty="0"/>
              <a:t> a </a:t>
            </a:r>
            <a:r>
              <a:rPr lang="en-GB" sz="2800" dirty="0" err="1"/>
              <a:t>criptării</a:t>
            </a:r>
            <a:r>
              <a:rPr lang="en-GB" sz="2800" dirty="0"/>
              <a:t> </a:t>
            </a:r>
            <a:r>
              <a:rPr lang="en-GB" sz="2800" dirty="0" err="1"/>
              <a:t>este</a:t>
            </a:r>
            <a:r>
              <a:rPr lang="en-GB" sz="2800" dirty="0"/>
              <a:t> </a:t>
            </a:r>
            <a:r>
              <a:rPr lang="en-GB" sz="2800" dirty="0" err="1"/>
              <a:t>acela</a:t>
            </a:r>
            <a:r>
              <a:rPr lang="en-GB" sz="2800" dirty="0"/>
              <a:t> al </a:t>
            </a:r>
            <a:r>
              <a:rPr lang="en-GB" sz="2800" dirty="0" err="1"/>
              <a:t>lungimii</a:t>
            </a:r>
            <a:r>
              <a:rPr lang="en-GB" sz="2800" dirty="0"/>
              <a:t> </a:t>
            </a:r>
            <a:r>
              <a:rPr lang="en-GB" sz="2800" dirty="0" err="1"/>
              <a:t>cheii</a:t>
            </a:r>
            <a:r>
              <a:rPr lang="en-GB" sz="2800" dirty="0"/>
              <a:t>.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err="1"/>
              <a:t>Lungimea</a:t>
            </a:r>
            <a:r>
              <a:rPr lang="en-GB" sz="2800" dirty="0"/>
              <a:t> </a:t>
            </a:r>
            <a:r>
              <a:rPr lang="en-GB" sz="2800" dirty="0" err="1"/>
              <a:t>cheii</a:t>
            </a:r>
            <a:r>
              <a:rPr lang="en-GB" sz="2800" dirty="0"/>
              <a:t> </a:t>
            </a:r>
            <a:r>
              <a:rPr lang="en-GB" sz="2800" dirty="0" err="1"/>
              <a:t>este</a:t>
            </a:r>
            <a:r>
              <a:rPr lang="en-GB" sz="2800" dirty="0"/>
              <a:t> direct </a:t>
            </a:r>
            <a:r>
              <a:rPr lang="en-GB" sz="2800" dirty="0" err="1"/>
              <a:t>legată</a:t>
            </a:r>
            <a:r>
              <a:rPr lang="en-GB" sz="2800" dirty="0"/>
              <a:t> de </a:t>
            </a:r>
            <a:r>
              <a:rPr lang="en-GB" sz="2800" dirty="0" err="1"/>
              <a:t>nivelul</a:t>
            </a:r>
            <a:r>
              <a:rPr lang="en-GB" sz="2800" dirty="0"/>
              <a:t> de </a:t>
            </a:r>
            <a:r>
              <a:rPr lang="en-GB" sz="2800" dirty="0" err="1"/>
              <a:t>securitate</a:t>
            </a:r>
            <a:r>
              <a:rPr lang="en-GB" sz="2800" dirty="0"/>
              <a:t> </a:t>
            </a:r>
            <a:r>
              <a:rPr lang="en-GB" sz="2800" dirty="0" err="1"/>
              <a:t>oferit</a:t>
            </a:r>
            <a:r>
              <a:rPr lang="en-GB" sz="2800" dirty="0"/>
              <a:t> de </a:t>
            </a:r>
            <a:r>
              <a:rPr lang="en-GB" sz="2800" dirty="0" err="1"/>
              <a:t>fiecare</a:t>
            </a:r>
            <a:r>
              <a:rPr lang="en-GB" sz="2800" dirty="0"/>
              <a:t> </a:t>
            </a:r>
            <a:r>
              <a:rPr lang="en-GB" sz="2800" dirty="0" err="1"/>
              <a:t>dintre</a:t>
            </a:r>
            <a:r>
              <a:rPr lang="en-GB" sz="2800" dirty="0"/>
              <a:t> </a:t>
            </a:r>
            <a:r>
              <a:rPr lang="en-GB" sz="2800" dirty="0" err="1"/>
              <a:t>algoritmii</a:t>
            </a:r>
            <a:r>
              <a:rPr lang="en-GB" sz="2800" dirty="0"/>
              <a:t> </a:t>
            </a:r>
            <a:r>
              <a:rPr lang="en-GB" sz="2800" dirty="0" err="1"/>
              <a:t>criptografici</a:t>
            </a:r>
            <a:r>
              <a:rPr lang="en-GB" sz="2800" dirty="0"/>
              <a:t>.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Cu </a:t>
            </a:r>
            <a:r>
              <a:rPr lang="en-GB" sz="2800" dirty="0" err="1"/>
              <a:t>cât</a:t>
            </a:r>
            <a:r>
              <a:rPr lang="en-GB" sz="2800" dirty="0"/>
              <a:t> </a:t>
            </a:r>
            <a:r>
              <a:rPr lang="en-GB" sz="2800" dirty="0" err="1"/>
              <a:t>cheia</a:t>
            </a:r>
            <a:r>
              <a:rPr lang="en-GB" sz="2800" dirty="0"/>
              <a:t> </a:t>
            </a:r>
            <a:r>
              <a:rPr lang="en-GB" sz="2800" dirty="0" err="1"/>
              <a:t>este</a:t>
            </a:r>
            <a:r>
              <a:rPr lang="en-GB" sz="2800" dirty="0"/>
              <a:t> </a:t>
            </a:r>
            <a:r>
              <a:rPr lang="en-GB" sz="2800" dirty="0" err="1"/>
              <a:t>mai</a:t>
            </a:r>
            <a:r>
              <a:rPr lang="en-GB" sz="2800" dirty="0"/>
              <a:t> </a:t>
            </a:r>
            <a:r>
              <a:rPr lang="en-GB" sz="2800" dirty="0" err="1"/>
              <a:t>lungă</a:t>
            </a:r>
            <a:r>
              <a:rPr lang="en-GB" sz="2800" dirty="0"/>
              <a:t>, cu </a:t>
            </a:r>
            <a:r>
              <a:rPr lang="en-GB" sz="2800" dirty="0" err="1"/>
              <a:t>atât</a:t>
            </a:r>
            <a:r>
              <a:rPr lang="en-GB" sz="2800" dirty="0"/>
              <a:t> </a:t>
            </a:r>
            <a:r>
              <a:rPr lang="en-GB" sz="2800" dirty="0" err="1"/>
              <a:t>datele</a:t>
            </a:r>
            <a:r>
              <a:rPr lang="en-GB" sz="2800" dirty="0"/>
              <a:t> sunt </a:t>
            </a:r>
            <a:r>
              <a:rPr lang="en-GB" sz="2800" dirty="0" err="1"/>
              <a:t>mai</a:t>
            </a:r>
            <a:r>
              <a:rPr lang="en-GB" sz="2800" dirty="0"/>
              <a:t> </a:t>
            </a:r>
            <a:r>
              <a:rPr lang="en-GB" sz="2800" dirty="0" err="1"/>
              <a:t>sigure</a:t>
            </a:r>
            <a:r>
              <a:rPr lang="en-GB" sz="2800" dirty="0"/>
              <a:t>. </a:t>
            </a:r>
            <a:r>
              <a:rPr lang="en-GB" sz="2800" dirty="0" err="1"/>
              <a:t>În</a:t>
            </a:r>
            <a:r>
              <a:rPr lang="en-GB" sz="2800" dirty="0"/>
              <a:t> </a:t>
            </a:r>
            <a:r>
              <a:rPr lang="en-GB" sz="2800" dirty="0" err="1"/>
              <a:t>algoritmii</a:t>
            </a:r>
            <a:r>
              <a:rPr lang="en-GB" sz="2800" dirty="0"/>
              <a:t> </a:t>
            </a:r>
            <a:r>
              <a:rPr lang="en-GB" sz="2800" dirty="0" err="1"/>
              <a:t>simetrici</a:t>
            </a:r>
            <a:r>
              <a:rPr lang="en-GB" sz="2800" dirty="0"/>
              <a:t>, </a:t>
            </a:r>
            <a:r>
              <a:rPr lang="en-GB" sz="2800" dirty="0" err="1"/>
              <a:t>cheile</a:t>
            </a:r>
            <a:r>
              <a:rPr lang="en-GB" sz="2800" dirty="0"/>
              <a:t> sunt </a:t>
            </a:r>
            <a:r>
              <a:rPr lang="en-GB" sz="2800" dirty="0" err="1"/>
              <a:t>selectate</a:t>
            </a:r>
            <a:r>
              <a:rPr lang="en-GB" sz="2800" dirty="0"/>
              <a:t> </a:t>
            </a:r>
            <a:r>
              <a:rPr lang="en-GB" sz="2800" dirty="0" err="1"/>
              <a:t>aleatoriu</a:t>
            </a:r>
            <a:r>
              <a:rPr lang="en-GB" sz="2800" dirty="0"/>
              <a:t> </a:t>
            </a:r>
            <a:r>
              <a:rPr lang="en-GB" sz="2800" dirty="0" err="1"/>
              <a:t>și</a:t>
            </a:r>
            <a:r>
              <a:rPr lang="en-GB" sz="2800" dirty="0"/>
              <a:t> </a:t>
            </a:r>
            <a:r>
              <a:rPr lang="en-GB" sz="2800" dirty="0" err="1"/>
              <a:t>lungimea</a:t>
            </a:r>
            <a:r>
              <a:rPr lang="en-GB" sz="2800" dirty="0"/>
              <a:t> lor </a:t>
            </a:r>
            <a:r>
              <a:rPr lang="en-GB" sz="2800" dirty="0" err="1"/>
              <a:t>este</a:t>
            </a:r>
            <a:r>
              <a:rPr lang="en-GB" sz="2800" dirty="0"/>
              <a:t> de </a:t>
            </a:r>
            <a:r>
              <a:rPr lang="en-GB" sz="2800" dirty="0" err="1"/>
              <a:t>obicei</a:t>
            </a:r>
            <a:r>
              <a:rPr lang="en-GB" sz="2800" dirty="0"/>
              <a:t> de 128 </a:t>
            </a:r>
            <a:r>
              <a:rPr lang="en-GB" sz="2800" dirty="0" err="1"/>
              <a:t>sau</a:t>
            </a:r>
            <a:r>
              <a:rPr lang="en-GB" sz="2800" dirty="0"/>
              <a:t> 256 de </a:t>
            </a:r>
            <a:r>
              <a:rPr lang="en-GB" sz="2800" dirty="0" err="1"/>
              <a:t>biți</a:t>
            </a:r>
            <a:r>
              <a:rPr lang="en-GB" sz="2800" dirty="0"/>
              <a:t>, </a:t>
            </a:r>
            <a:r>
              <a:rPr lang="en-GB" sz="2800" dirty="0" err="1"/>
              <a:t>în</a:t>
            </a:r>
            <a:r>
              <a:rPr lang="en-GB" sz="2800" dirty="0"/>
              <a:t> </a:t>
            </a:r>
            <a:r>
              <a:rPr lang="en-GB" sz="2800" dirty="0" err="1"/>
              <a:t>funcție</a:t>
            </a:r>
            <a:r>
              <a:rPr lang="en-GB" sz="2800" dirty="0"/>
              <a:t> de </a:t>
            </a:r>
            <a:r>
              <a:rPr lang="en-GB" sz="2800" dirty="0" err="1"/>
              <a:t>nivelul</a:t>
            </a:r>
            <a:r>
              <a:rPr lang="en-GB" sz="2800" dirty="0"/>
              <a:t> de </a:t>
            </a:r>
            <a:r>
              <a:rPr lang="en-GB" sz="2800" dirty="0" err="1"/>
              <a:t>securitate</a:t>
            </a:r>
            <a:r>
              <a:rPr lang="en-GB" sz="2800" dirty="0"/>
              <a:t> </a:t>
            </a:r>
            <a:r>
              <a:rPr lang="en-GB" sz="2800" dirty="0" err="1"/>
              <a:t>necesar</a:t>
            </a:r>
            <a:r>
              <a:rPr lang="en-GB" sz="2800" dirty="0"/>
              <a:t>.</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12484371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131373"/>
            <a:ext cx="1039069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O </a:t>
            </a:r>
            <a:r>
              <a:rPr lang="en-GB" sz="2800" dirty="0" err="1"/>
              <a:t>soluție</a:t>
            </a:r>
            <a:r>
              <a:rPr lang="en-GB" sz="2800" dirty="0"/>
              <a:t> </a:t>
            </a:r>
            <a:r>
              <a:rPr lang="en-GB" sz="2800" dirty="0" err="1"/>
              <a:t>este</a:t>
            </a:r>
            <a:r>
              <a:rPr lang="en-GB" sz="2800" dirty="0"/>
              <a:t> </a:t>
            </a:r>
            <a:r>
              <a:rPr lang="en-GB" sz="2800" dirty="0" err="1"/>
              <a:t>standardul</a:t>
            </a:r>
            <a:r>
              <a:rPr lang="en-GB" sz="2800" dirty="0"/>
              <a:t> OpenPGP. </a:t>
            </a:r>
            <a:r>
              <a:rPr lang="en-GB" sz="2800" dirty="0" err="1"/>
              <a:t>Definește</a:t>
            </a:r>
            <a:r>
              <a:rPr lang="en-GB" sz="2800" dirty="0"/>
              <a:t> </a:t>
            </a:r>
            <a:r>
              <a:rPr lang="en-GB" sz="2800" dirty="0" err="1"/>
              <a:t>extensiile</a:t>
            </a:r>
            <a:r>
              <a:rPr lang="en-GB" sz="2800" dirty="0"/>
              <a:t> de e-mail </a:t>
            </a:r>
            <a:r>
              <a:rPr lang="en-GB" sz="2800" dirty="0" err="1"/>
              <a:t>criptografice</a:t>
            </a:r>
            <a:r>
              <a:rPr lang="en-GB" sz="2800" dirty="0"/>
              <a:t> - </a:t>
            </a:r>
            <a:r>
              <a:rPr lang="en-GB" sz="2800" dirty="0" err="1"/>
              <a:t>criptare</a:t>
            </a:r>
            <a:r>
              <a:rPr lang="en-GB" sz="2800" dirty="0"/>
              <a:t> </a:t>
            </a:r>
            <a:r>
              <a:rPr lang="en-GB" sz="2800" dirty="0" err="1"/>
              <a:t>și</a:t>
            </a:r>
            <a:r>
              <a:rPr lang="en-GB" sz="2800" dirty="0"/>
              <a:t> </a:t>
            </a:r>
            <a:r>
              <a:rPr lang="en-GB" sz="2800" dirty="0" err="1"/>
              <a:t>semnături</a:t>
            </a:r>
            <a:r>
              <a:rPr lang="en-GB" sz="2800" dirty="0"/>
              <a:t> </a:t>
            </a:r>
            <a:r>
              <a:rPr lang="en-GB" sz="2800" dirty="0" err="1"/>
              <a:t>digitale</a:t>
            </a:r>
            <a:r>
              <a:rPr lang="en-GB" sz="2800" dirty="0"/>
              <a:t>.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err="1"/>
              <a:t>Standardul</a:t>
            </a:r>
            <a:r>
              <a:rPr lang="en-GB" sz="2800" dirty="0"/>
              <a:t> </a:t>
            </a:r>
            <a:r>
              <a:rPr lang="en-GB" sz="2800" dirty="0" err="1"/>
              <a:t>sa</a:t>
            </a:r>
            <a:r>
              <a:rPr lang="en-GB" sz="2800" dirty="0"/>
              <a:t> </a:t>
            </a:r>
            <a:r>
              <a:rPr lang="en-GB" sz="2800" dirty="0" err="1"/>
              <a:t>bazat</a:t>
            </a:r>
            <a:r>
              <a:rPr lang="en-GB" sz="2800" dirty="0"/>
              <a:t> pe </a:t>
            </a:r>
            <a:r>
              <a:rPr lang="en-GB" sz="2800" dirty="0" err="1"/>
              <a:t>programul</a:t>
            </a:r>
            <a:r>
              <a:rPr lang="en-GB" sz="2800" dirty="0"/>
              <a:t> PGP existent. </a:t>
            </a:r>
            <a:r>
              <a:rPr lang="en-GB" sz="2800" dirty="0" err="1"/>
              <a:t>În</a:t>
            </a:r>
            <a:r>
              <a:rPr lang="en-GB" sz="2800" dirty="0"/>
              <a:t> </a:t>
            </a:r>
            <a:r>
              <a:rPr lang="en-GB" sz="2800" dirty="0" err="1"/>
              <a:t>prezent</a:t>
            </a:r>
            <a:r>
              <a:rPr lang="en-GB" sz="2800" dirty="0"/>
              <a:t>, </a:t>
            </a:r>
            <a:r>
              <a:rPr lang="en-GB" sz="2800" dirty="0" err="1"/>
              <a:t>există</a:t>
            </a:r>
            <a:r>
              <a:rPr lang="en-GB" sz="2800" dirty="0"/>
              <a:t> </a:t>
            </a:r>
            <a:r>
              <a:rPr lang="en-GB" sz="2800" dirty="0" err="1"/>
              <a:t>multe</a:t>
            </a:r>
            <a:r>
              <a:rPr lang="en-GB" sz="2800" dirty="0"/>
              <a:t> </a:t>
            </a:r>
            <a:r>
              <a:rPr lang="en-GB" sz="2800" dirty="0" err="1"/>
              <a:t>implementări</a:t>
            </a:r>
            <a:r>
              <a:rPr lang="en-GB" sz="2800" dirty="0"/>
              <a:t> </a:t>
            </a:r>
            <a:r>
              <a:rPr lang="en-GB" sz="2800" dirty="0" err="1"/>
              <a:t>diferite</a:t>
            </a:r>
            <a:r>
              <a:rPr lang="en-GB" sz="2800" dirty="0"/>
              <a:t>.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err="1"/>
              <a:t>Standardul</a:t>
            </a:r>
            <a:r>
              <a:rPr lang="en-GB" sz="2800" dirty="0"/>
              <a:t> </a:t>
            </a:r>
            <a:r>
              <a:rPr lang="en-GB" sz="2800" dirty="0" err="1"/>
              <a:t>este</a:t>
            </a:r>
            <a:r>
              <a:rPr lang="en-GB" sz="2800" dirty="0"/>
              <a:t> </a:t>
            </a:r>
            <a:r>
              <a:rPr lang="en-GB" sz="2800" dirty="0" err="1"/>
              <a:t>definit</a:t>
            </a:r>
            <a:r>
              <a:rPr lang="en-GB" sz="2800" dirty="0"/>
              <a:t> </a:t>
            </a:r>
            <a:r>
              <a:rPr lang="en-GB" sz="2800" dirty="0" err="1"/>
              <a:t>în</a:t>
            </a:r>
            <a:r>
              <a:rPr lang="en-GB" sz="2800" dirty="0"/>
              <a:t> RFC 4880.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33147194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594326" y="1814900"/>
            <a:ext cx="9416720" cy="3539430"/>
          </a:xfrm>
          <a:prstGeom prst="rect">
            <a:avLst/>
          </a:prstGeom>
        </p:spPr>
        <p:txBody>
          <a:bodyPr wrap="square">
            <a:spAutoFit/>
          </a:bodyPr>
          <a:lstStyle/>
          <a:p>
            <a:pPr algn="just"/>
            <a:r>
              <a:rPr lang="en-GB" sz="2800" dirty="0" err="1"/>
              <a:t>Enigmail</a:t>
            </a:r>
            <a:r>
              <a:rPr lang="en-GB" sz="2800" dirty="0"/>
              <a:t> a </a:t>
            </a:r>
            <a:r>
              <a:rPr lang="en-GB" sz="2800" dirty="0" err="1"/>
              <a:t>folosit</a:t>
            </a:r>
            <a:r>
              <a:rPr lang="en-GB" sz="2800" dirty="0"/>
              <a:t> GnuPG </a:t>
            </a:r>
            <a:r>
              <a:rPr lang="en-GB" sz="2800" dirty="0" err="1"/>
              <a:t>pentru</a:t>
            </a:r>
            <a:r>
              <a:rPr lang="en-GB" sz="2800" dirty="0"/>
              <a:t> a </a:t>
            </a:r>
            <a:r>
              <a:rPr lang="en-GB" sz="2800" dirty="0" err="1"/>
              <a:t>stoca</a:t>
            </a:r>
            <a:r>
              <a:rPr lang="en-GB" sz="2800" dirty="0"/>
              <a:t> </a:t>
            </a:r>
            <a:r>
              <a:rPr lang="en-GB" sz="2800" dirty="0" err="1"/>
              <a:t>și</a:t>
            </a:r>
            <a:r>
              <a:rPr lang="en-GB" sz="2800" dirty="0"/>
              <a:t> </a:t>
            </a:r>
            <a:r>
              <a:rPr lang="en-GB" sz="2800" dirty="0" err="1"/>
              <a:t>gestiona</a:t>
            </a:r>
            <a:r>
              <a:rPr lang="en-GB" sz="2800" dirty="0"/>
              <a:t> </a:t>
            </a:r>
            <a:r>
              <a:rPr lang="en-GB" sz="2800" dirty="0" err="1"/>
              <a:t>toate</a:t>
            </a:r>
            <a:r>
              <a:rPr lang="en-GB" sz="2800" dirty="0"/>
              <a:t> </a:t>
            </a:r>
            <a:r>
              <a:rPr lang="en-GB" sz="2800" dirty="0" err="1"/>
              <a:t>cheile</a:t>
            </a:r>
            <a:r>
              <a:rPr lang="en-GB" sz="2800" dirty="0"/>
              <a:t> </a:t>
            </a:r>
            <a:r>
              <a:rPr lang="en-GB" sz="2800" dirty="0" err="1"/>
              <a:t>și</a:t>
            </a:r>
            <a:r>
              <a:rPr lang="en-GB" sz="2800" dirty="0"/>
              <a:t> </a:t>
            </a:r>
            <a:r>
              <a:rPr lang="en-GB" sz="2800" dirty="0" err="1"/>
              <a:t>setările</a:t>
            </a:r>
            <a:r>
              <a:rPr lang="en-GB" sz="2800" dirty="0"/>
              <a:t> de </a:t>
            </a:r>
            <a:r>
              <a:rPr lang="en-GB" sz="2800" dirty="0" err="1"/>
              <a:t>încredere</a:t>
            </a:r>
            <a:r>
              <a:rPr lang="en-GB" sz="2800" dirty="0"/>
              <a:t>. </a:t>
            </a:r>
            <a:r>
              <a:rPr lang="en-GB" sz="2800" dirty="0" err="1"/>
              <a:t>Puteți</a:t>
            </a:r>
            <a:r>
              <a:rPr lang="en-GB" sz="2800" dirty="0"/>
              <a:t> </a:t>
            </a:r>
            <a:r>
              <a:rPr lang="en-GB" sz="2800" dirty="0" err="1"/>
              <a:t>migra</a:t>
            </a:r>
            <a:r>
              <a:rPr lang="en-GB" sz="2800" dirty="0"/>
              <a:t> </a:t>
            </a:r>
            <a:r>
              <a:rPr lang="en-GB" sz="2800" dirty="0" err="1"/>
              <a:t>și</a:t>
            </a:r>
            <a:r>
              <a:rPr lang="en-GB" sz="2800" dirty="0"/>
              <a:t> </a:t>
            </a:r>
            <a:r>
              <a:rPr lang="en-GB" sz="2800" dirty="0" err="1"/>
              <a:t>Enigmail</a:t>
            </a:r>
            <a:r>
              <a:rPr lang="en-GB" sz="2800" dirty="0"/>
              <a:t> </a:t>
            </a:r>
            <a:r>
              <a:rPr lang="en-GB" sz="2800" dirty="0" err="1"/>
              <a:t>va</a:t>
            </a:r>
            <a:r>
              <a:rPr lang="en-GB" sz="2800" dirty="0"/>
              <a:t> </a:t>
            </a:r>
            <a:r>
              <a:rPr lang="en-GB" sz="2800" dirty="0" err="1"/>
              <a:t>citi</a:t>
            </a:r>
            <a:r>
              <a:rPr lang="en-GB" sz="2800" dirty="0"/>
              <a:t> </a:t>
            </a:r>
            <a:r>
              <a:rPr lang="en-GB" sz="2800" dirty="0" err="1"/>
              <a:t>cheile</a:t>
            </a:r>
            <a:r>
              <a:rPr lang="en-GB" sz="2800" dirty="0"/>
              <a:t> </a:t>
            </a:r>
            <a:r>
              <a:rPr lang="en-GB" sz="2800" dirty="0" err="1"/>
              <a:t>vechi</a:t>
            </a:r>
            <a:r>
              <a:rPr lang="en-GB" sz="2800" dirty="0"/>
              <a:t> din GnuPG </a:t>
            </a:r>
            <a:r>
              <a:rPr lang="en-GB" sz="2800" dirty="0" err="1"/>
              <a:t>și</a:t>
            </a:r>
            <a:r>
              <a:rPr lang="en-GB" sz="2800" dirty="0"/>
              <a:t> le </a:t>
            </a:r>
            <a:r>
              <a:rPr lang="en-GB" sz="2800" dirty="0" err="1"/>
              <a:t>va</a:t>
            </a:r>
            <a:r>
              <a:rPr lang="en-GB" sz="2800" dirty="0"/>
              <a:t> </a:t>
            </a:r>
            <a:r>
              <a:rPr lang="en-GB" sz="2800" dirty="0" err="1"/>
              <a:t>importa</a:t>
            </a:r>
            <a:r>
              <a:rPr lang="en-GB" sz="2800" dirty="0"/>
              <a:t>. Thunderbird 78 </a:t>
            </a:r>
            <a:r>
              <a:rPr lang="en-GB" sz="2800" dirty="0" err="1"/>
              <a:t>folosește</a:t>
            </a:r>
            <a:r>
              <a:rPr lang="en-GB" sz="2800" dirty="0"/>
              <a:t> </a:t>
            </a:r>
            <a:r>
              <a:rPr lang="en-GB" sz="2800" dirty="0" err="1"/>
              <a:t>setări</a:t>
            </a:r>
            <a:r>
              <a:rPr lang="en-GB" sz="2800" dirty="0"/>
              <a:t> </a:t>
            </a:r>
            <a:r>
              <a:rPr lang="en-GB" sz="2800" dirty="0" err="1"/>
              <a:t>diferite</a:t>
            </a:r>
            <a:r>
              <a:rPr lang="en-GB" sz="2800" dirty="0"/>
              <a:t> </a:t>
            </a:r>
            <a:r>
              <a:rPr lang="en-GB" sz="2800" dirty="0" err="1"/>
              <a:t>decât</a:t>
            </a:r>
            <a:r>
              <a:rPr lang="en-GB" sz="2800" dirty="0"/>
              <a:t> </a:t>
            </a:r>
            <a:r>
              <a:rPr lang="en-GB" sz="2800" dirty="0" err="1"/>
              <a:t>Enigmail</a:t>
            </a:r>
            <a:r>
              <a:rPr lang="en-GB" sz="2800" dirty="0"/>
              <a:t>. </a:t>
            </a:r>
            <a:endParaRPr lang="pl-PL" sz="2800" dirty="0"/>
          </a:p>
          <a:p>
            <a:pPr algn="just"/>
            <a:endParaRPr lang="pl-PL" sz="2800" dirty="0"/>
          </a:p>
          <a:p>
            <a:pPr algn="just"/>
            <a:r>
              <a:rPr lang="en-GB" sz="2800" dirty="0"/>
              <a:t>Cu </a:t>
            </a:r>
            <a:r>
              <a:rPr lang="en-GB" sz="2800" dirty="0" err="1"/>
              <a:t>Enigmail</a:t>
            </a:r>
            <a:r>
              <a:rPr lang="en-GB" sz="2800" dirty="0"/>
              <a:t>, a </a:t>
            </a:r>
            <a:r>
              <a:rPr lang="en-GB" sz="2800" dirty="0" err="1"/>
              <a:t>fost</a:t>
            </a:r>
            <a:r>
              <a:rPr lang="en-GB" sz="2800" dirty="0"/>
              <a:t> </a:t>
            </a:r>
            <a:r>
              <a:rPr lang="en-GB" sz="2800" dirty="0" err="1"/>
              <a:t>posibil</a:t>
            </a:r>
            <a:r>
              <a:rPr lang="en-GB" sz="2800" dirty="0"/>
              <a:t> </a:t>
            </a:r>
            <a:r>
              <a:rPr lang="en-GB" sz="2800" dirty="0" err="1"/>
              <a:t>să</a:t>
            </a:r>
            <a:r>
              <a:rPr lang="en-GB" sz="2800" dirty="0"/>
              <a:t> </a:t>
            </a:r>
            <a:r>
              <a:rPr lang="en-GB" sz="2800" dirty="0" err="1"/>
              <a:t>activați</a:t>
            </a:r>
            <a:r>
              <a:rPr lang="en-GB" sz="2800" dirty="0"/>
              <a:t> OpenPGP </a:t>
            </a:r>
            <a:r>
              <a:rPr lang="en-GB" sz="2800" dirty="0" err="1"/>
              <a:t>pentru</a:t>
            </a:r>
            <a:r>
              <a:rPr lang="en-GB" sz="2800" dirty="0"/>
              <a:t> un </a:t>
            </a:r>
            <a:r>
              <a:rPr lang="en-GB" sz="2800" dirty="0" err="1"/>
              <a:t>cont</a:t>
            </a:r>
            <a:r>
              <a:rPr lang="en-GB" sz="2800" dirty="0"/>
              <a:t> de e-mail, </a:t>
            </a:r>
            <a:r>
              <a:rPr lang="en-GB" sz="2800" dirty="0" err="1"/>
              <a:t>dar</a:t>
            </a:r>
            <a:r>
              <a:rPr lang="en-GB" sz="2800" dirty="0"/>
              <a:t> </a:t>
            </a:r>
            <a:r>
              <a:rPr lang="en-GB" sz="2800" dirty="0" err="1"/>
              <a:t>lăsați</a:t>
            </a:r>
            <a:r>
              <a:rPr lang="en-GB" sz="2800" dirty="0"/>
              <a:t>-l </a:t>
            </a:r>
            <a:r>
              <a:rPr lang="en-GB" sz="2800" dirty="0" err="1"/>
              <a:t>să</a:t>
            </a:r>
            <a:r>
              <a:rPr lang="en-GB" sz="2800" dirty="0"/>
              <a:t> </a:t>
            </a:r>
            <a:r>
              <a:rPr lang="en-GB" sz="2800" dirty="0" err="1"/>
              <a:t>aleagă</a:t>
            </a:r>
            <a:r>
              <a:rPr lang="en-GB" sz="2800" dirty="0"/>
              <a:t> automat </a:t>
            </a:r>
            <a:r>
              <a:rPr lang="en-GB" sz="2800" dirty="0" err="1"/>
              <a:t>ce</a:t>
            </a:r>
            <a:r>
              <a:rPr lang="en-GB" sz="2800" dirty="0"/>
              <a:t> </a:t>
            </a:r>
            <a:r>
              <a:rPr lang="en-GB" sz="2800" dirty="0" err="1"/>
              <a:t>cheie</a:t>
            </a:r>
            <a:r>
              <a:rPr lang="en-GB" sz="2800" dirty="0"/>
              <a:t> </a:t>
            </a:r>
            <a:r>
              <a:rPr lang="en-GB" sz="2800" dirty="0" err="1"/>
              <a:t>să</a:t>
            </a:r>
            <a:r>
              <a:rPr lang="en-GB" sz="2800" dirty="0"/>
              <a:t> </a:t>
            </a:r>
            <a:r>
              <a:rPr lang="en-GB" sz="2800" dirty="0" err="1"/>
              <a:t>folosească</a:t>
            </a:r>
            <a:r>
              <a:rPr lang="en-GB" sz="2800" dirty="0"/>
              <a:t>. Thunderbird 78 </a:t>
            </a:r>
            <a:r>
              <a:rPr lang="en-GB" sz="2800" dirty="0" err="1"/>
              <a:t>combină</a:t>
            </a:r>
            <a:r>
              <a:rPr lang="en-GB" sz="2800" dirty="0"/>
              <a:t> </a:t>
            </a:r>
            <a:r>
              <a:rPr lang="en-GB" sz="2800" dirty="0" err="1"/>
              <a:t>aceste</a:t>
            </a:r>
            <a:r>
              <a:rPr lang="en-GB" sz="2800" dirty="0"/>
              <a:t> </a:t>
            </a:r>
            <a:r>
              <a:rPr lang="en-GB" sz="2800" dirty="0" err="1"/>
              <a:t>setări</a:t>
            </a:r>
            <a:r>
              <a:rPr lang="en-GB" sz="2800" dirty="0"/>
              <a:t>.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10076275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821" y="1948250"/>
            <a:ext cx="9832356" cy="3970318"/>
          </a:xfrm>
          <a:prstGeom prst="rect">
            <a:avLst/>
          </a:prstGeom>
        </p:spPr>
        <p:txBody>
          <a:bodyPr wrap="square">
            <a:spAutoFit/>
          </a:bodyPr>
          <a:lstStyle/>
          <a:p>
            <a:pPr algn="just"/>
            <a:r>
              <a:rPr lang="en-GB" sz="2800" dirty="0"/>
              <a:t>Software-</a:t>
            </a:r>
            <a:r>
              <a:rPr lang="en-GB" sz="2800" dirty="0" err="1"/>
              <a:t>ul</a:t>
            </a:r>
            <a:r>
              <a:rPr lang="en-GB" sz="2800" dirty="0"/>
              <a:t> GPG4win </a:t>
            </a:r>
            <a:r>
              <a:rPr lang="en-GB" sz="2800" dirty="0" err="1"/>
              <a:t>va</a:t>
            </a:r>
            <a:r>
              <a:rPr lang="en-GB" sz="2800" dirty="0"/>
              <a:t> fi </a:t>
            </a:r>
            <a:r>
              <a:rPr lang="en-GB" sz="2800" dirty="0" err="1"/>
              <a:t>folosit</a:t>
            </a:r>
            <a:r>
              <a:rPr lang="en-GB" sz="2800" dirty="0"/>
              <a:t> </a:t>
            </a:r>
            <a:r>
              <a:rPr lang="en-GB" sz="2800" dirty="0" err="1"/>
              <a:t>pentru</a:t>
            </a:r>
            <a:r>
              <a:rPr lang="en-GB" sz="2800" dirty="0"/>
              <a:t> </a:t>
            </a:r>
            <a:r>
              <a:rPr lang="en-GB" sz="2800" dirty="0" err="1"/>
              <a:t>criptare</a:t>
            </a:r>
            <a:r>
              <a:rPr lang="en-GB" sz="2800" dirty="0"/>
              <a:t>. Este un set de </a:t>
            </a:r>
            <a:r>
              <a:rPr lang="en-GB" sz="2800" dirty="0" err="1"/>
              <a:t>instrumente</a:t>
            </a:r>
            <a:r>
              <a:rPr lang="en-GB" sz="2800" dirty="0"/>
              <a:t> </a:t>
            </a:r>
            <a:r>
              <a:rPr lang="en-GB" sz="2800" dirty="0" err="1"/>
              <a:t>avansate</a:t>
            </a:r>
            <a:r>
              <a:rPr lang="en-GB" sz="2800" dirty="0"/>
              <a:t> de </a:t>
            </a:r>
            <a:r>
              <a:rPr lang="en-GB" sz="2800" dirty="0" err="1"/>
              <a:t>criptare</a:t>
            </a:r>
            <a:r>
              <a:rPr lang="en-GB" sz="2800" dirty="0"/>
              <a:t> a </a:t>
            </a:r>
            <a:r>
              <a:rPr lang="en-GB" sz="2800" dirty="0" err="1"/>
              <a:t>datelor</a:t>
            </a:r>
            <a:r>
              <a:rPr lang="en-GB" sz="2800" dirty="0"/>
              <a:t>. </a:t>
            </a:r>
            <a:r>
              <a:rPr lang="en-GB" sz="2800" dirty="0" err="1"/>
              <a:t>Permite</a:t>
            </a:r>
            <a:r>
              <a:rPr lang="en-GB" sz="2800" dirty="0"/>
              <a:t> </a:t>
            </a:r>
            <a:r>
              <a:rPr lang="en-GB" sz="2800" dirty="0" err="1"/>
              <a:t>protecție</a:t>
            </a:r>
            <a:r>
              <a:rPr lang="en-GB" sz="2800" dirty="0"/>
              <a:t> </a:t>
            </a:r>
            <a:r>
              <a:rPr lang="en-GB" sz="2800" dirty="0" err="1"/>
              <a:t>împotriva</a:t>
            </a:r>
            <a:r>
              <a:rPr lang="en-GB" sz="2800" dirty="0"/>
              <a:t> </a:t>
            </a:r>
            <a:r>
              <a:rPr lang="en-GB" sz="2800" dirty="0" err="1"/>
              <a:t>accesului</a:t>
            </a:r>
            <a:r>
              <a:rPr lang="en-GB" sz="2800" dirty="0"/>
              <a:t> </a:t>
            </a:r>
            <a:r>
              <a:rPr lang="en-GB" sz="2800" dirty="0" err="1"/>
              <a:t>neautorizat</a:t>
            </a:r>
            <a:r>
              <a:rPr lang="en-GB" sz="2800" dirty="0"/>
              <a:t> nu </a:t>
            </a:r>
            <a:r>
              <a:rPr lang="en-GB" sz="2800" dirty="0" err="1"/>
              <a:t>numai</a:t>
            </a:r>
            <a:r>
              <a:rPr lang="en-GB" sz="2800" dirty="0"/>
              <a:t> la e-mail, ci </a:t>
            </a:r>
            <a:r>
              <a:rPr lang="en-GB" sz="2800" dirty="0" err="1"/>
              <a:t>și</a:t>
            </a:r>
            <a:r>
              <a:rPr lang="en-GB" sz="2800" dirty="0"/>
              <a:t> la </a:t>
            </a:r>
            <a:r>
              <a:rPr lang="en-GB" sz="2800" dirty="0" err="1"/>
              <a:t>fișiere</a:t>
            </a:r>
            <a:r>
              <a:rPr lang="en-GB" sz="2800" dirty="0"/>
              <a:t> </a:t>
            </a:r>
            <a:r>
              <a:rPr lang="en-GB" sz="2800" dirty="0" err="1"/>
              <a:t>și</a:t>
            </a:r>
            <a:r>
              <a:rPr lang="en-GB" sz="2800" dirty="0"/>
              <a:t> </a:t>
            </a:r>
            <a:r>
              <a:rPr lang="en-GB" sz="2800" dirty="0" err="1"/>
              <a:t>foldere</a:t>
            </a:r>
            <a:r>
              <a:rPr lang="en-GB" sz="2800" dirty="0"/>
              <a:t>. </a:t>
            </a:r>
            <a:endParaRPr lang="pl-PL" sz="2800" dirty="0"/>
          </a:p>
          <a:p>
            <a:pPr algn="just"/>
            <a:endParaRPr lang="pl-PL" sz="2800" dirty="0"/>
          </a:p>
          <a:p>
            <a:pPr algn="just"/>
            <a:r>
              <a:rPr lang="en-GB" sz="2800" dirty="0" err="1"/>
              <a:t>Lucrul</a:t>
            </a:r>
            <a:r>
              <a:rPr lang="en-GB" sz="2800" dirty="0"/>
              <a:t> cu Gpg4win se </a:t>
            </a:r>
            <a:r>
              <a:rPr lang="en-GB" sz="2800" dirty="0" err="1"/>
              <a:t>bazează</a:t>
            </a:r>
            <a:r>
              <a:rPr lang="en-GB" sz="2800" dirty="0"/>
              <a:t> pe </a:t>
            </a:r>
            <a:r>
              <a:rPr lang="en-GB" sz="2800" dirty="0" err="1"/>
              <a:t>criptarea</a:t>
            </a:r>
            <a:r>
              <a:rPr lang="en-GB" sz="2800" dirty="0"/>
              <a:t> </a:t>
            </a:r>
            <a:r>
              <a:rPr lang="en-GB" sz="2800" dirty="0" err="1"/>
              <a:t>asimetrică</a:t>
            </a:r>
            <a:r>
              <a:rPr lang="en-GB" sz="2800" dirty="0"/>
              <a:t>, </a:t>
            </a:r>
            <a:r>
              <a:rPr lang="en-GB" sz="2800" dirty="0" err="1"/>
              <a:t>adică</a:t>
            </a:r>
            <a:r>
              <a:rPr lang="en-GB" sz="2800" dirty="0"/>
              <a:t> pe </a:t>
            </a:r>
            <a:r>
              <a:rPr lang="en-GB" sz="2800" dirty="0" err="1"/>
              <a:t>baza</a:t>
            </a:r>
            <a:r>
              <a:rPr lang="en-GB" sz="2800" dirty="0"/>
              <a:t> a </a:t>
            </a:r>
            <a:r>
              <a:rPr lang="en-GB" sz="2800" dirty="0" err="1"/>
              <a:t>două</a:t>
            </a:r>
            <a:r>
              <a:rPr lang="en-GB" sz="2800" dirty="0"/>
              <a:t> </a:t>
            </a:r>
            <a:r>
              <a:rPr lang="en-GB" sz="2800" dirty="0" err="1"/>
              <a:t>chei</a:t>
            </a:r>
            <a:r>
              <a:rPr lang="en-GB" sz="2800" dirty="0"/>
              <a:t> - </a:t>
            </a:r>
            <a:r>
              <a:rPr lang="en-GB" sz="2800" dirty="0" err="1"/>
              <a:t>privată</a:t>
            </a:r>
            <a:r>
              <a:rPr lang="en-GB" sz="2800" dirty="0"/>
              <a:t> </a:t>
            </a:r>
            <a:r>
              <a:rPr lang="en-GB" sz="2800" dirty="0" err="1"/>
              <a:t>și</a:t>
            </a:r>
            <a:r>
              <a:rPr lang="en-GB" sz="2800" dirty="0"/>
              <a:t> </a:t>
            </a:r>
            <a:r>
              <a:rPr lang="en-GB" sz="2800" dirty="0" err="1"/>
              <a:t>publică</a:t>
            </a:r>
            <a:r>
              <a:rPr lang="en-GB" sz="2800" dirty="0"/>
              <a:t>. </a:t>
            </a:r>
            <a:r>
              <a:rPr lang="en-GB" sz="2800" dirty="0" err="1"/>
              <a:t>Primul</a:t>
            </a:r>
            <a:r>
              <a:rPr lang="en-GB" sz="2800" dirty="0"/>
              <a:t> </a:t>
            </a:r>
            <a:r>
              <a:rPr lang="en-GB" sz="2800" dirty="0" err="1"/>
              <a:t>este</a:t>
            </a:r>
            <a:r>
              <a:rPr lang="en-GB" sz="2800" dirty="0"/>
              <a:t> </a:t>
            </a:r>
            <a:r>
              <a:rPr lang="en-GB" sz="2800" dirty="0" err="1"/>
              <a:t>folosit</a:t>
            </a:r>
            <a:r>
              <a:rPr lang="en-GB" sz="2800" dirty="0"/>
              <a:t> </a:t>
            </a:r>
            <a:r>
              <a:rPr lang="en-GB" sz="2800" dirty="0" err="1"/>
              <a:t>pentru</a:t>
            </a:r>
            <a:r>
              <a:rPr lang="en-GB" sz="2800" dirty="0"/>
              <a:t> a </a:t>
            </a:r>
            <a:r>
              <a:rPr lang="en-GB" sz="2800" dirty="0" err="1"/>
              <a:t>cripta</a:t>
            </a:r>
            <a:r>
              <a:rPr lang="en-GB" sz="2800" dirty="0"/>
              <a:t> </a:t>
            </a:r>
            <a:r>
              <a:rPr lang="en-GB" sz="2800" dirty="0" err="1"/>
              <a:t>datele</a:t>
            </a:r>
            <a:r>
              <a:rPr lang="en-GB" sz="2800" dirty="0"/>
              <a:t>, al </a:t>
            </a:r>
            <a:r>
              <a:rPr lang="en-GB" sz="2800" dirty="0" err="1"/>
              <a:t>doilea</a:t>
            </a:r>
            <a:r>
              <a:rPr lang="en-GB" sz="2800" dirty="0"/>
              <a:t> </a:t>
            </a:r>
            <a:r>
              <a:rPr lang="en-GB" sz="2800" dirty="0" err="1"/>
              <a:t>ar</a:t>
            </a:r>
            <a:r>
              <a:rPr lang="en-GB" sz="2800" dirty="0"/>
              <a:t> </a:t>
            </a:r>
            <a:r>
              <a:rPr lang="en-GB" sz="2800" dirty="0" err="1"/>
              <a:t>trebui</a:t>
            </a:r>
            <a:r>
              <a:rPr lang="en-GB" sz="2800" dirty="0"/>
              <a:t> </a:t>
            </a:r>
            <a:r>
              <a:rPr lang="en-GB" sz="2800" dirty="0" err="1"/>
              <a:t>să</a:t>
            </a:r>
            <a:r>
              <a:rPr lang="en-GB" sz="2800" dirty="0"/>
              <a:t> </a:t>
            </a:r>
            <a:r>
              <a:rPr lang="en-GB" sz="2800" dirty="0" err="1"/>
              <a:t>ajungă</a:t>
            </a:r>
            <a:r>
              <a:rPr lang="en-GB" sz="2800" dirty="0"/>
              <a:t> la </a:t>
            </a:r>
            <a:r>
              <a:rPr lang="en-GB" sz="2800" dirty="0" err="1"/>
              <a:t>destinatarii</a:t>
            </a:r>
            <a:r>
              <a:rPr lang="en-GB" sz="2800" dirty="0"/>
              <a:t> </a:t>
            </a:r>
            <a:r>
              <a:rPr lang="en-GB" sz="2800" dirty="0" err="1"/>
              <a:t>mesajului</a:t>
            </a:r>
            <a:r>
              <a:rPr lang="en-GB" sz="2800" dirty="0"/>
              <a:t> care </a:t>
            </a:r>
            <a:r>
              <a:rPr lang="en-GB" sz="2800" dirty="0" err="1"/>
              <a:t>îl</a:t>
            </a:r>
            <a:r>
              <a:rPr lang="en-GB" sz="2800" dirty="0"/>
              <a:t> pot </a:t>
            </a:r>
            <a:r>
              <a:rPr lang="en-GB" sz="2800" dirty="0" err="1"/>
              <a:t>accesa</a:t>
            </a:r>
            <a:r>
              <a:rPr lang="en-GB" sz="2800" dirty="0"/>
              <a:t>. </a:t>
            </a:r>
            <a:r>
              <a:rPr lang="en-GB" sz="2800" dirty="0" err="1"/>
              <a:t>Păstrați</a:t>
            </a:r>
            <a:r>
              <a:rPr lang="en-GB" sz="2800" dirty="0"/>
              <a:t> </a:t>
            </a:r>
            <a:r>
              <a:rPr lang="en-GB" sz="2800" dirty="0" err="1"/>
              <a:t>cheia</a:t>
            </a:r>
            <a:r>
              <a:rPr lang="en-GB" sz="2800" dirty="0"/>
              <a:t> </a:t>
            </a:r>
            <a:r>
              <a:rPr lang="en-GB" sz="2800" dirty="0" err="1"/>
              <a:t>privată</a:t>
            </a:r>
            <a:r>
              <a:rPr lang="en-GB" sz="2800" dirty="0"/>
              <a:t> </a:t>
            </a:r>
            <a:r>
              <a:rPr lang="en-GB" sz="2800" dirty="0" err="1"/>
              <a:t>într</a:t>
            </a:r>
            <a:r>
              <a:rPr lang="en-GB" sz="2800" dirty="0"/>
              <a:t>-un </a:t>
            </a:r>
            <a:r>
              <a:rPr lang="en-GB" sz="2800" dirty="0" err="1"/>
              <a:t>loc</a:t>
            </a:r>
            <a:r>
              <a:rPr lang="en-GB" sz="2800" dirty="0"/>
              <a:t> </a:t>
            </a:r>
            <a:r>
              <a:rPr lang="en-GB" sz="2800" dirty="0" err="1"/>
              <a:t>sigur</a:t>
            </a:r>
            <a:r>
              <a:rPr lang="en-GB" sz="2800" dirty="0"/>
              <a:t>.</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3978464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76312" y="1717739"/>
            <a:ext cx="9848344" cy="2246769"/>
          </a:xfrm>
          <a:prstGeom prst="rect">
            <a:avLst/>
          </a:prstGeom>
        </p:spPr>
        <p:txBody>
          <a:bodyPr wrap="square">
            <a:spAutoFit/>
          </a:bodyPr>
          <a:lstStyle/>
          <a:p>
            <a:pPr algn="just"/>
            <a:r>
              <a:rPr lang="en-GB" sz="2800" dirty="0" err="1"/>
              <a:t>Pachetul</a:t>
            </a:r>
            <a:r>
              <a:rPr lang="en-GB" sz="2800" dirty="0"/>
              <a:t> include </a:t>
            </a:r>
            <a:r>
              <a:rPr lang="en-GB" sz="2800" dirty="0" err="1"/>
              <a:t>elemente</a:t>
            </a:r>
            <a:r>
              <a:rPr lang="en-GB" sz="2800" dirty="0"/>
              <a:t> precum </a:t>
            </a:r>
            <a:r>
              <a:rPr lang="en-GB" sz="2800" dirty="0" err="1"/>
              <a:t>instrumentul</a:t>
            </a:r>
            <a:r>
              <a:rPr lang="en-GB" sz="2800" dirty="0"/>
              <a:t> de </a:t>
            </a:r>
            <a:r>
              <a:rPr lang="en-GB" sz="2800" dirty="0" err="1"/>
              <a:t>criptare</a:t>
            </a:r>
            <a:r>
              <a:rPr lang="en-GB" sz="2800" dirty="0"/>
              <a:t> GnuPG, </a:t>
            </a:r>
            <a:r>
              <a:rPr lang="en-GB" sz="2800" dirty="0" err="1"/>
              <a:t>managerul</a:t>
            </a:r>
            <a:r>
              <a:rPr lang="en-GB" sz="2800" dirty="0"/>
              <a:t> de certificate GPA </a:t>
            </a:r>
            <a:r>
              <a:rPr lang="en-GB" sz="2800" dirty="0" err="1"/>
              <a:t>alternativ</a:t>
            </a:r>
            <a:r>
              <a:rPr lang="en-GB" sz="2800" dirty="0"/>
              <a:t> al </a:t>
            </a:r>
            <a:r>
              <a:rPr lang="en-GB" sz="2800" dirty="0" err="1"/>
              <a:t>managerului</a:t>
            </a:r>
            <a:r>
              <a:rPr lang="en-GB" sz="2800" dirty="0"/>
              <a:t> de certificate </a:t>
            </a:r>
            <a:r>
              <a:rPr lang="en-GB" sz="2800" dirty="0" err="1"/>
              <a:t>Kleopatra</a:t>
            </a:r>
            <a:r>
              <a:rPr lang="en-GB" sz="2800" dirty="0"/>
              <a:t>, </a:t>
            </a:r>
            <a:r>
              <a:rPr lang="en-GB" sz="2800" dirty="0" err="1"/>
              <a:t>clientul</a:t>
            </a:r>
            <a:r>
              <a:rPr lang="en-GB" sz="2800" dirty="0"/>
              <a:t> de e-mail Claws Mail, precum </a:t>
            </a:r>
            <a:r>
              <a:rPr lang="en-GB" sz="2800" dirty="0" err="1"/>
              <a:t>și</a:t>
            </a:r>
            <a:r>
              <a:rPr lang="en-GB" sz="2800" dirty="0"/>
              <a:t> </a:t>
            </a:r>
            <a:r>
              <a:rPr lang="en-GB" sz="2800" dirty="0" err="1"/>
              <a:t>două</a:t>
            </a:r>
            <a:r>
              <a:rPr lang="en-GB" sz="2800" dirty="0"/>
              <a:t> plugin-</a:t>
            </a:r>
            <a:r>
              <a:rPr lang="en-GB" sz="2800" dirty="0" err="1"/>
              <a:t>uri</a:t>
            </a:r>
            <a:r>
              <a:rPr lang="en-GB" sz="2800" dirty="0"/>
              <a:t> care permit </a:t>
            </a:r>
            <a:r>
              <a:rPr lang="en-GB" sz="2800" dirty="0" err="1"/>
              <a:t>integrarea</a:t>
            </a:r>
            <a:r>
              <a:rPr lang="en-GB" sz="2800" dirty="0"/>
              <a:t> cu Microsoft Outlook (</a:t>
            </a:r>
            <a:r>
              <a:rPr lang="en-GB" sz="2800" dirty="0" err="1"/>
              <a:t>în</a:t>
            </a:r>
            <a:r>
              <a:rPr lang="en-GB" sz="2800" dirty="0"/>
              <a:t> </a:t>
            </a:r>
            <a:r>
              <a:rPr lang="en-GB" sz="2800" dirty="0" err="1"/>
              <a:t>versiunile</a:t>
            </a:r>
            <a:r>
              <a:rPr lang="en-GB" sz="2800" dirty="0"/>
              <a:t> 2003, 2007, 2010 </a:t>
            </a:r>
            <a:r>
              <a:rPr lang="en-GB" sz="2800" dirty="0" err="1"/>
              <a:t>și</a:t>
            </a:r>
            <a:r>
              <a:rPr lang="en-GB" sz="2800" dirty="0"/>
              <a:t> 2013) </a:t>
            </a:r>
            <a:r>
              <a:rPr lang="en-GB" sz="2800" dirty="0" err="1"/>
              <a:t>și</a:t>
            </a:r>
            <a:r>
              <a:rPr lang="en-GB" sz="2800" dirty="0"/>
              <a:t> Windows Explorer.. </a:t>
            </a:r>
            <a:endParaRPr lang="pl-PL" sz="2800" dirty="0"/>
          </a:p>
        </p:txBody>
      </p:sp>
      <p:pic>
        <p:nvPicPr>
          <p:cNvPr id="3" name="Obraz 2">
            <a:extLst>
              <a:ext uri="{FF2B5EF4-FFF2-40B4-BE49-F238E27FC236}">
                <a16:creationId xmlns:a16="http://schemas.microsoft.com/office/drawing/2014/main" id="{4AC3E581-D2E1-4EBB-87A8-3F90062907EB}"/>
              </a:ext>
            </a:extLst>
          </p:cNvPr>
          <p:cNvPicPr>
            <a:picLocks noChangeAspect="1"/>
          </p:cNvPicPr>
          <p:nvPr/>
        </p:nvPicPr>
        <p:blipFill>
          <a:blip r:embed="rId2"/>
          <a:stretch>
            <a:fillRect/>
          </a:stretch>
        </p:blipFill>
        <p:spPr>
          <a:xfrm>
            <a:off x="887759" y="3824307"/>
            <a:ext cx="10416480" cy="3033693"/>
          </a:xfrm>
          <a:prstGeom prst="rect">
            <a:avLst/>
          </a:prstGeom>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186332838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848006" y="1809750"/>
            <a:ext cx="9948150" cy="2677656"/>
          </a:xfrm>
          <a:prstGeom prst="rect">
            <a:avLst/>
          </a:prstGeom>
        </p:spPr>
        <p:txBody>
          <a:bodyPr wrap="square">
            <a:spAutoFit/>
          </a:bodyPr>
          <a:lstStyle/>
          <a:p>
            <a:pPr algn="just"/>
            <a:r>
              <a:rPr lang="en-GB" sz="2800" dirty="0" err="1"/>
              <a:t>Odată</a:t>
            </a:r>
            <a:r>
              <a:rPr lang="en-GB" sz="2800" dirty="0"/>
              <a:t> </a:t>
            </a:r>
            <a:r>
              <a:rPr lang="en-GB" sz="2800" dirty="0" err="1"/>
              <a:t>ce</a:t>
            </a:r>
            <a:r>
              <a:rPr lang="en-GB" sz="2800" dirty="0"/>
              <a:t> </a:t>
            </a:r>
            <a:r>
              <a:rPr lang="en-GB" sz="2800" dirty="0" err="1"/>
              <a:t>conturile</a:t>
            </a:r>
            <a:r>
              <a:rPr lang="en-GB" sz="2800" dirty="0"/>
              <a:t> au </a:t>
            </a:r>
            <a:r>
              <a:rPr lang="en-GB" sz="2800" dirty="0" err="1"/>
              <a:t>fost</a:t>
            </a:r>
            <a:r>
              <a:rPr lang="en-GB" sz="2800" dirty="0"/>
              <a:t> configurate </a:t>
            </a:r>
            <a:r>
              <a:rPr lang="en-GB" sz="2800" dirty="0" err="1"/>
              <a:t>în</a:t>
            </a:r>
            <a:r>
              <a:rPr lang="en-GB" sz="2800" dirty="0"/>
              <a:t> Cleopatra, </a:t>
            </a:r>
            <a:r>
              <a:rPr lang="en-GB" sz="2800" dirty="0" err="1"/>
              <a:t>puteți</a:t>
            </a:r>
            <a:r>
              <a:rPr lang="en-GB" sz="2800" dirty="0"/>
              <a:t> </a:t>
            </a:r>
            <a:r>
              <a:rPr lang="en-GB" sz="2800" dirty="0" err="1"/>
              <a:t>utiliza</a:t>
            </a:r>
            <a:r>
              <a:rPr lang="en-GB" sz="2800" dirty="0"/>
              <a:t> direct Thunderbird </a:t>
            </a:r>
            <a:r>
              <a:rPr lang="en-GB" sz="2800" dirty="0" err="1"/>
              <a:t>pentru</a:t>
            </a:r>
            <a:r>
              <a:rPr lang="en-GB" sz="2800" dirty="0"/>
              <a:t> a </a:t>
            </a:r>
            <a:r>
              <a:rPr lang="en-GB" sz="2800" dirty="0" err="1"/>
              <a:t>trimite</a:t>
            </a:r>
            <a:r>
              <a:rPr lang="en-GB" sz="2800" dirty="0"/>
              <a:t> </a:t>
            </a:r>
            <a:r>
              <a:rPr lang="en-GB" sz="2800" dirty="0" err="1"/>
              <a:t>și</a:t>
            </a:r>
            <a:r>
              <a:rPr lang="en-GB" sz="2800" dirty="0"/>
              <a:t> </a:t>
            </a:r>
            <a:r>
              <a:rPr lang="en-GB" sz="2800" dirty="0" err="1"/>
              <a:t>primi</a:t>
            </a:r>
            <a:r>
              <a:rPr lang="en-GB" sz="2800" dirty="0"/>
              <a:t> </a:t>
            </a:r>
            <a:r>
              <a:rPr lang="en-GB" sz="2800" dirty="0" err="1"/>
              <a:t>mesaje</a:t>
            </a:r>
            <a:r>
              <a:rPr lang="en-GB" sz="2800" dirty="0"/>
              <a:t> </a:t>
            </a:r>
            <a:r>
              <a:rPr lang="en-GB" sz="2800" dirty="0" err="1"/>
              <a:t>criptate</a:t>
            </a:r>
            <a:r>
              <a:rPr lang="en-GB" sz="2800" dirty="0"/>
              <a:t> </a:t>
            </a:r>
            <a:r>
              <a:rPr lang="en-GB" sz="2800" dirty="0" err="1"/>
              <a:t>fără</a:t>
            </a:r>
            <a:r>
              <a:rPr lang="en-GB" sz="2800" dirty="0"/>
              <a:t> a </a:t>
            </a:r>
            <a:r>
              <a:rPr lang="en-GB" sz="2800" dirty="0" err="1"/>
              <a:t>utiliza</a:t>
            </a:r>
            <a:r>
              <a:rPr lang="en-GB" sz="2800" dirty="0"/>
              <a:t> un program extern. </a:t>
            </a:r>
            <a:endParaRPr lang="pl-PL" sz="2800" dirty="0"/>
          </a:p>
          <a:p>
            <a:pPr algn="just"/>
            <a:endParaRPr lang="pl-PL" sz="2800" dirty="0"/>
          </a:p>
          <a:p>
            <a:pPr algn="just"/>
            <a:r>
              <a:rPr lang="en-GB" sz="2800" dirty="0"/>
              <a:t>Nu </a:t>
            </a:r>
            <a:r>
              <a:rPr lang="en-GB" sz="2800" dirty="0" err="1"/>
              <a:t>uitați</a:t>
            </a:r>
            <a:r>
              <a:rPr lang="en-GB" sz="2800" dirty="0"/>
              <a:t> </a:t>
            </a:r>
            <a:r>
              <a:rPr lang="en-GB" sz="2800" dirty="0" err="1"/>
              <a:t>să</a:t>
            </a:r>
            <a:r>
              <a:rPr lang="en-GB" sz="2800" dirty="0"/>
              <a:t> </a:t>
            </a:r>
            <a:r>
              <a:rPr lang="en-GB" sz="2800" dirty="0" err="1"/>
              <a:t>trimiteți</a:t>
            </a:r>
            <a:r>
              <a:rPr lang="en-GB" sz="2800" dirty="0"/>
              <a:t> </a:t>
            </a:r>
            <a:r>
              <a:rPr lang="en-GB" sz="2800" dirty="0" err="1"/>
              <a:t>cheia</a:t>
            </a:r>
            <a:r>
              <a:rPr lang="en-GB" sz="2800" dirty="0"/>
              <a:t> </a:t>
            </a:r>
            <a:r>
              <a:rPr lang="en-GB" sz="2800" dirty="0" err="1"/>
              <a:t>publică</a:t>
            </a:r>
            <a:r>
              <a:rPr lang="en-GB" sz="2800" dirty="0"/>
              <a:t> </a:t>
            </a:r>
            <a:r>
              <a:rPr lang="en-GB" sz="2800" dirty="0" err="1"/>
              <a:t>când</a:t>
            </a:r>
            <a:r>
              <a:rPr lang="en-GB" sz="2800" dirty="0"/>
              <a:t> </a:t>
            </a:r>
            <a:r>
              <a:rPr lang="en-GB" sz="2800" dirty="0" err="1"/>
              <a:t>trimiteți</a:t>
            </a:r>
            <a:r>
              <a:rPr lang="en-GB" sz="2800" dirty="0"/>
              <a:t> </a:t>
            </a:r>
            <a:r>
              <a:rPr lang="en-GB" sz="2800" dirty="0" err="1"/>
              <a:t>primul</a:t>
            </a:r>
            <a:r>
              <a:rPr lang="en-GB" sz="2800" dirty="0"/>
              <a:t> </a:t>
            </a:r>
            <a:r>
              <a:rPr lang="en-GB" sz="2800" dirty="0" err="1"/>
              <a:t>mesaj</a:t>
            </a:r>
            <a:r>
              <a:rPr lang="en-GB" sz="2800" dirty="0"/>
              <a:t> </a:t>
            </a:r>
            <a:r>
              <a:rPr lang="en-GB" sz="2800" dirty="0" err="1"/>
              <a:t>către</a:t>
            </a:r>
            <a:r>
              <a:rPr lang="en-GB" sz="2800" dirty="0"/>
              <a:t> un </a:t>
            </a:r>
            <a:r>
              <a:rPr lang="en-GB" sz="2800" dirty="0" err="1"/>
              <a:t>nou</a:t>
            </a:r>
            <a:r>
              <a:rPr lang="en-GB" sz="2800" dirty="0"/>
              <a:t> </a:t>
            </a:r>
            <a:r>
              <a:rPr lang="en-GB" sz="2800" dirty="0" err="1"/>
              <a:t>destinatar</a:t>
            </a:r>
            <a:r>
              <a:rPr lang="pl-PL" sz="2800" dirty="0"/>
              <a:t>. </a:t>
            </a:r>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33261527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34433" y="1638300"/>
            <a:ext cx="11343995" cy="523220"/>
          </a:xfrm>
          <a:prstGeom prst="rect">
            <a:avLst/>
          </a:prstGeom>
        </p:spPr>
        <p:txBody>
          <a:bodyPr wrap="square">
            <a:spAutoFit/>
          </a:bodyPr>
          <a:lstStyle/>
          <a:p>
            <a:pPr algn="just"/>
            <a:r>
              <a:rPr lang="fr-FR" sz="2800" dirty="0"/>
              <a:t>Un </a:t>
            </a:r>
            <a:r>
              <a:rPr lang="fr-FR" sz="2800" dirty="0" err="1"/>
              <a:t>exemplu</a:t>
            </a:r>
            <a:r>
              <a:rPr lang="fr-FR" sz="2800" dirty="0"/>
              <a:t> de </a:t>
            </a:r>
            <a:r>
              <a:rPr lang="fr-FR" sz="2800" dirty="0" err="1"/>
              <a:t>mesaj</a:t>
            </a:r>
            <a:r>
              <a:rPr lang="fr-FR" sz="2800" dirty="0"/>
              <a:t> </a:t>
            </a:r>
            <a:r>
              <a:rPr lang="fr-FR" sz="2800" dirty="0" err="1"/>
              <a:t>criptat</a:t>
            </a:r>
            <a:r>
              <a:rPr lang="fr-FR" sz="2800" dirty="0"/>
              <a:t> este </a:t>
            </a:r>
            <a:r>
              <a:rPr lang="fr-FR" sz="2800" dirty="0" err="1"/>
              <a:t>prezentat</a:t>
            </a:r>
            <a:r>
              <a:rPr lang="fr-FR" sz="2800" dirty="0"/>
              <a:t> </a:t>
            </a:r>
            <a:r>
              <a:rPr lang="fr-FR" sz="2800" dirty="0" err="1"/>
              <a:t>în</a:t>
            </a:r>
            <a:r>
              <a:rPr lang="fr-FR" sz="2800" dirty="0"/>
              <a:t> </a:t>
            </a:r>
            <a:r>
              <a:rPr lang="fr-FR" sz="2800" dirty="0" err="1"/>
              <a:t>Fig</a:t>
            </a:r>
            <a:r>
              <a:rPr lang="pl-PL" sz="2800" dirty="0"/>
              <a:t>.</a:t>
            </a:r>
          </a:p>
        </p:txBody>
      </p:sp>
      <p:pic>
        <p:nvPicPr>
          <p:cNvPr id="10" name="Obraz 9"/>
          <p:cNvPicPr/>
          <p:nvPr/>
        </p:nvPicPr>
        <p:blipFill>
          <a:blip r:embed="rId2" cstate="print">
            <a:extLst>
              <a:ext uri="{28A0092B-C50C-407E-A947-70E740481C1C}">
                <a14:useLocalDpi xmlns:a14="http://schemas.microsoft.com/office/drawing/2010/main" val="0"/>
              </a:ext>
            </a:extLst>
          </a:blip>
          <a:stretch>
            <a:fillRect/>
          </a:stretch>
        </p:blipFill>
        <p:spPr bwMode="auto">
          <a:xfrm>
            <a:off x="4936868" y="2382336"/>
            <a:ext cx="6920698" cy="4308769"/>
          </a:xfrm>
          <a:prstGeom prst="rect">
            <a:avLst/>
          </a:prstGeom>
          <a:noFill/>
          <a:ln>
            <a:noFill/>
          </a:ln>
        </p:spPr>
      </p:pic>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40177805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p:cNvSpPr/>
          <p:nvPr/>
        </p:nvSpPr>
        <p:spPr>
          <a:xfrm>
            <a:off x="820883" y="2470250"/>
            <a:ext cx="993370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Thunderbird </a:t>
            </a:r>
            <a:r>
              <a:rPr lang="en-GB" sz="2800" dirty="0" err="1"/>
              <a:t>decriptează</a:t>
            </a:r>
            <a:r>
              <a:rPr lang="en-GB" sz="2800" dirty="0"/>
              <a:t> automat </a:t>
            </a:r>
            <a:r>
              <a:rPr lang="en-GB" sz="2800" dirty="0" err="1"/>
              <a:t>mesajele</a:t>
            </a:r>
            <a:r>
              <a:rPr lang="en-GB" sz="2800" dirty="0"/>
              <a:t> </a:t>
            </a:r>
            <a:r>
              <a:rPr lang="en-GB" sz="2800" dirty="0" err="1"/>
              <a:t>și</a:t>
            </a:r>
            <a:r>
              <a:rPr lang="en-GB" sz="2800" dirty="0"/>
              <a:t> </a:t>
            </a:r>
            <a:r>
              <a:rPr lang="en-GB" sz="2800" dirty="0" err="1"/>
              <a:t>atașamentele</a:t>
            </a:r>
            <a:r>
              <a:rPr lang="en-GB" sz="2800" dirty="0"/>
              <a:t> </a:t>
            </a:r>
            <a:r>
              <a:rPr lang="en-GB" sz="2800" dirty="0" err="1"/>
              <a:t>trimise</a:t>
            </a:r>
            <a:r>
              <a:rPr lang="en-GB" sz="2800" dirty="0"/>
              <a:t> cu </a:t>
            </a:r>
            <a:r>
              <a:rPr lang="en-GB" sz="2800" dirty="0" err="1"/>
              <a:t>ele</a:t>
            </a:r>
            <a:r>
              <a:rPr lang="en-GB" sz="2800" dirty="0"/>
              <a:t>. </a:t>
            </a:r>
            <a:endParaRPr lang="pl-PL" sz="2800" dirty="0"/>
          </a:p>
          <a:p>
            <a:pPr marL="457200" indent="-457200" algn="just">
              <a:buFont typeface="Arial" panose="020B0604020202020204" pitchFamily="34" charset="0"/>
              <a:buChar char="•"/>
            </a:pPr>
            <a:r>
              <a:rPr lang="en-GB" sz="2800" dirty="0" err="1"/>
              <a:t>Rețineți</a:t>
            </a:r>
            <a:r>
              <a:rPr lang="en-GB" sz="2800" dirty="0"/>
              <a:t> </a:t>
            </a:r>
            <a:r>
              <a:rPr lang="en-GB" sz="2800" dirty="0" err="1"/>
              <a:t>că</a:t>
            </a:r>
            <a:r>
              <a:rPr lang="en-GB" sz="2800" dirty="0"/>
              <a:t> </a:t>
            </a:r>
            <a:r>
              <a:rPr lang="en-GB" sz="2800" dirty="0" err="1"/>
              <a:t>trebuie</a:t>
            </a:r>
            <a:r>
              <a:rPr lang="en-GB" sz="2800" dirty="0"/>
              <a:t> </a:t>
            </a:r>
            <a:r>
              <a:rPr lang="en-GB" sz="2800" dirty="0" err="1"/>
              <a:t>să</a:t>
            </a:r>
            <a:r>
              <a:rPr lang="en-GB" sz="2800" dirty="0"/>
              <a:t> </a:t>
            </a:r>
            <a:r>
              <a:rPr lang="en-GB" sz="2800" dirty="0" err="1"/>
              <a:t>cunoașteți</a:t>
            </a:r>
            <a:r>
              <a:rPr lang="en-GB" sz="2800" dirty="0"/>
              <a:t> </a:t>
            </a:r>
            <a:r>
              <a:rPr lang="en-GB" sz="2800" dirty="0" err="1"/>
              <a:t>cheile</a:t>
            </a:r>
            <a:r>
              <a:rPr lang="en-GB" sz="2800" dirty="0"/>
              <a:t> </a:t>
            </a:r>
            <a:r>
              <a:rPr lang="en-GB" sz="2800" dirty="0" err="1"/>
              <a:t>publice</a:t>
            </a:r>
            <a:r>
              <a:rPr lang="en-GB" sz="2800" dirty="0"/>
              <a:t> ale </a:t>
            </a:r>
            <a:r>
              <a:rPr lang="en-GB" sz="2800" dirty="0" err="1"/>
              <a:t>destinatarilor</a:t>
            </a:r>
            <a:r>
              <a:rPr lang="en-GB" sz="2800" dirty="0"/>
              <a:t> </a:t>
            </a:r>
            <a:r>
              <a:rPr lang="en-GB" sz="2800" dirty="0" err="1"/>
              <a:t>înainte</a:t>
            </a:r>
            <a:r>
              <a:rPr lang="en-GB" sz="2800" dirty="0"/>
              <a:t> de a </a:t>
            </a:r>
            <a:r>
              <a:rPr lang="en-GB" sz="2800" dirty="0" err="1"/>
              <a:t>trimite</a:t>
            </a:r>
            <a:r>
              <a:rPr lang="en-GB" sz="2800" dirty="0"/>
              <a:t> </a:t>
            </a:r>
            <a:r>
              <a:rPr lang="en-GB" sz="2800" dirty="0" err="1"/>
              <a:t>corespondență</a:t>
            </a:r>
            <a:r>
              <a:rPr lang="en-GB" sz="2800" dirty="0"/>
              <a:t> </a:t>
            </a:r>
            <a:r>
              <a:rPr lang="en-GB" sz="2800" dirty="0" err="1"/>
              <a:t>criptată</a:t>
            </a:r>
            <a:r>
              <a:rPr lang="en-GB" sz="2800" dirty="0"/>
              <a:t>. </a:t>
            </a:r>
            <a:endParaRPr lang="pl-PL" sz="2800" dirty="0"/>
          </a:p>
          <a:p>
            <a:pPr marL="457200" indent="-457200" algn="just">
              <a:buFont typeface="Arial" panose="020B0604020202020204" pitchFamily="34" charset="0"/>
              <a:buChar char="•"/>
            </a:pPr>
            <a:r>
              <a:rPr lang="en-GB" sz="2800" dirty="0" err="1"/>
              <a:t>Criptarea</a:t>
            </a:r>
            <a:r>
              <a:rPr lang="en-GB" sz="2800" dirty="0"/>
              <a:t> cu </a:t>
            </a:r>
            <a:r>
              <a:rPr lang="en-GB" sz="2800" dirty="0" err="1"/>
              <a:t>suplimentul</a:t>
            </a:r>
            <a:r>
              <a:rPr lang="en-GB" sz="2800" dirty="0"/>
              <a:t> GPG </a:t>
            </a:r>
            <a:r>
              <a:rPr lang="en-GB" sz="2800" dirty="0" err="1"/>
              <a:t>protejează</a:t>
            </a:r>
            <a:r>
              <a:rPr lang="en-GB" sz="2800" dirty="0"/>
              <a:t> nu </a:t>
            </a:r>
            <a:r>
              <a:rPr lang="en-GB" sz="2800" dirty="0" err="1"/>
              <a:t>numai</a:t>
            </a:r>
            <a:r>
              <a:rPr lang="en-GB" sz="2800" dirty="0"/>
              <a:t> </a:t>
            </a:r>
            <a:r>
              <a:rPr lang="en-GB" sz="2800" dirty="0" err="1"/>
              <a:t>conținutul</a:t>
            </a:r>
            <a:r>
              <a:rPr lang="en-GB" sz="2800" dirty="0"/>
              <a:t>, ci </a:t>
            </a:r>
            <a:r>
              <a:rPr lang="en-GB" sz="2800" dirty="0" err="1"/>
              <a:t>și</a:t>
            </a:r>
            <a:r>
              <a:rPr lang="en-GB" sz="2800" dirty="0"/>
              <a:t> </a:t>
            </a:r>
            <a:r>
              <a:rPr lang="en-GB" sz="2800" dirty="0" err="1"/>
              <a:t>atașamentele</a:t>
            </a:r>
            <a:r>
              <a:rPr lang="en-GB" sz="2800" dirty="0"/>
              <a:t>. </a:t>
            </a:r>
            <a:r>
              <a:rPr lang="en-GB" sz="2800" dirty="0" err="1"/>
              <a:t>Fără</a:t>
            </a:r>
            <a:r>
              <a:rPr lang="en-GB" sz="2800" dirty="0"/>
              <a:t> a </a:t>
            </a:r>
            <a:r>
              <a:rPr lang="en-GB" sz="2800" dirty="0" err="1"/>
              <a:t>cunoaște</a:t>
            </a:r>
            <a:r>
              <a:rPr lang="en-GB" sz="2800" dirty="0"/>
              <a:t> </a:t>
            </a:r>
            <a:r>
              <a:rPr lang="en-GB" sz="2800" dirty="0" err="1"/>
              <a:t>cheia</a:t>
            </a:r>
            <a:r>
              <a:rPr lang="en-GB" sz="2800" dirty="0"/>
              <a:t> </a:t>
            </a:r>
            <a:r>
              <a:rPr lang="en-GB" sz="2800" dirty="0" err="1"/>
              <a:t>destinatarului</a:t>
            </a:r>
            <a:r>
              <a:rPr lang="en-GB" sz="2800" dirty="0"/>
              <a:t>, nu </a:t>
            </a:r>
            <a:r>
              <a:rPr lang="en-GB" sz="2800" dirty="0" err="1"/>
              <a:t>putem</a:t>
            </a:r>
            <a:r>
              <a:rPr lang="en-GB" sz="2800" dirty="0"/>
              <a:t> </a:t>
            </a:r>
            <a:r>
              <a:rPr lang="en-GB" sz="2800" dirty="0" err="1"/>
              <a:t>trimite</a:t>
            </a:r>
            <a:r>
              <a:rPr lang="en-GB" sz="2800" dirty="0"/>
              <a:t> un </a:t>
            </a:r>
            <a:r>
              <a:rPr lang="en-GB" sz="2800" dirty="0" err="1"/>
              <a:t>mesaj</a:t>
            </a:r>
            <a:r>
              <a:rPr lang="en-GB" sz="2800" dirty="0"/>
              <a:t> </a:t>
            </a:r>
            <a:r>
              <a:rPr lang="en-GB" sz="2800" dirty="0" err="1"/>
              <a:t>criptat</a:t>
            </a:r>
            <a:r>
              <a:rPr lang="en-GB" sz="2800" dirty="0"/>
              <a:t>. </a:t>
            </a:r>
            <a:endParaRPr lang="pl-PL" sz="2800" dirty="0"/>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Criptare</a:t>
            </a:r>
            <a:r>
              <a:rPr lang="en-GB" b="1" dirty="0"/>
              <a:t> e-mail</a:t>
            </a:r>
            <a:endParaRPr lang="pl-PL" altLang="pl-PL" b="1" dirty="0">
              <a:latin typeface="+mn-lt"/>
            </a:endParaRPr>
          </a:p>
        </p:txBody>
      </p:sp>
    </p:spTree>
    <p:extLst>
      <p:ext uri="{BB962C8B-B14F-4D97-AF65-F5344CB8AC3E}">
        <p14:creationId xmlns:p14="http://schemas.microsoft.com/office/powerpoint/2010/main" val="27250156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3" ma:contentTypeDescription="Ein neues Dokument erstellen." ma:contentTypeScope="" ma:versionID="8a8b7e4acd0766fdf4aa1d4e6d27832a">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633BE4AD-F467-4269-9B1A-623FDAC749B2}">
  <ds:schemaRefs>
    <ds:schemaRef ds:uri="http://schemas.microsoft.com/sharepoint/v3/contenttype/forms"/>
  </ds:schemaRefs>
</ds:datastoreItem>
</file>

<file path=customXml/itemProps2.xml><?xml version="1.0" encoding="utf-8"?>
<ds:datastoreItem xmlns:ds="http://schemas.openxmlformats.org/officeDocument/2006/customXml" ds:itemID="{120C66D0-CC08-4E2F-9314-4047870562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8793616-9E13-4589-A73C-88FE18474E3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otalTime>390</TotalTime>
  <Words>3422</Words>
  <Application>Microsoft Office PowerPoint</Application>
  <PresentationFormat>Widescreen</PresentationFormat>
  <Paragraphs>300</Paragraphs>
  <Slides>63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63</vt:i4>
      </vt:variant>
    </vt:vector>
  </HeadingPairs>
  <TitlesOfParts>
    <vt:vector size="69" baseType="lpstr">
      <vt:lpstr>Arial</vt:lpstr>
      <vt:lpstr>Calibri</vt:lpstr>
      <vt:lpstr>Calibri Light</vt:lpstr>
      <vt:lpstr>Times New Roman</vt:lpstr>
      <vt:lpstr>Wingdings 2</vt:lpstr>
      <vt:lpstr>Office</vt:lpstr>
      <vt:lpstr>Securitate la călătoriile de afaceri</vt:lpstr>
      <vt:lpstr>Definiții de bază</vt:lpstr>
      <vt:lpstr>Basic definitions</vt:lpstr>
      <vt:lpstr>Securitate – definiție</vt:lpstr>
      <vt:lpstr>Securitate – definiție</vt:lpstr>
      <vt:lpstr>Protocol wireless - WEP</vt:lpstr>
      <vt:lpstr>Protocol wireless - WEP</vt:lpstr>
      <vt:lpstr>Protocol wireless - WPA</vt:lpstr>
      <vt:lpstr>Protocol wireless – WPA2</vt:lpstr>
      <vt:lpstr>Principalele dezavantaje ale standardului WEP</vt:lpstr>
      <vt:lpstr>Principalele dezavantaje ale standardului WEP</vt:lpstr>
      <vt:lpstr>Principalele dezavantaje ale standardului WEP</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The KaliLinux – environment of testing the resistance </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KaliLinux – mediu de testare a rezistenței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Valentin Istratie</cp:lastModifiedBy>
  <cp:revision>122</cp:revision>
  <dcterms:created xsi:type="dcterms:W3CDTF">2022-10-31T15:14:22Z</dcterms:created>
  <dcterms:modified xsi:type="dcterms:W3CDTF">2023-01-10T07:29:21Z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