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6"/>
  </p:notesMasterIdLst>
  <p:handoutMasterIdLst>
    <p:handoutMasterId r:id="rId37"/>
  </p:handoutMasterIdLst>
  <p:sldIdLst>
    <p:sldId id="484" r:id="rId5"/>
    <p:sldId id="328" r:id="rId6"/>
    <p:sldId id="481" r:id="rId7"/>
    <p:sldId id="482" r:id="rId8"/>
    <p:sldId id="447" r:id="rId9"/>
    <p:sldId id="476" r:id="rId10"/>
    <p:sldId id="477" r:id="rId11"/>
    <p:sldId id="333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470" r:id="rId34"/>
    <p:sldId id="472" r:id="rId35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4" autoAdjust="0"/>
    <p:restoredTop sz="94660"/>
  </p:normalViewPr>
  <p:slideViewPr>
    <p:cSldViewPr>
      <p:cViewPr varScale="1">
        <p:scale>
          <a:sx n="53" d="100"/>
          <a:sy n="53" d="100"/>
        </p:scale>
        <p:origin x="36" y="77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0" d="100"/>
          <a:sy n="80" d="100"/>
        </p:scale>
        <p:origin x="4014" y="10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4FCC9DD2-1458-88C2-CFFF-2878E30DFEA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 smtClean="0"/>
              <a:t>Приложение 1</a:t>
            </a:r>
            <a:endParaRPr lang="bg-BG" dirty="0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14B9FDD-4932-F05E-D26C-DE94380170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AAB5E4E-0640-F2FF-8D1A-475D8DC37E8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885FF645-4911-2E0A-67A4-1EA0F200427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ED013E-CB41-456E-B77E-F1D04715CD4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F645534-D1B2-9D7B-29E1-CDB5FBB5D4A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 smtClean="0"/>
              <a:t>Приложение 1</a:t>
            </a:r>
            <a:endParaRPr lang="bg-BG" dirty="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F60E679C-D640-1E23-4221-1D9A22893E2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DC674A4E-B73A-8829-7D36-04788A9A29E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7F2482F6-4484-4CCB-585F-934A1CC5840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Fare clic per modificare gli stili di testo Master</a:t>
            </a:r>
          </a:p>
          <a:p>
            <a:pPr lvl="1"/>
            <a:r>
              <a:rPr lang="bg-BG" noProof="0"/>
              <a:t>Secondo livello</a:t>
            </a:r>
          </a:p>
          <a:p>
            <a:pPr lvl="2"/>
            <a:r>
              <a:rPr lang="bg-BG" noProof="0"/>
              <a:t>Terzo livello</a:t>
            </a:r>
          </a:p>
          <a:p>
            <a:pPr lvl="3"/>
            <a:r>
              <a:rPr lang="bg-BG" noProof="0"/>
              <a:t>Quarto livello</a:t>
            </a:r>
          </a:p>
          <a:p>
            <a:pPr lvl="4"/>
            <a:r>
              <a:rPr lang="bg-BG" noProof="0"/>
              <a:t>Quinto livello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5BDEEB04-E8B8-F13E-D99F-E2246E315F2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E7FFF36A-20F4-B519-FB8D-86FD47F6DA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42910D-DEBF-4730-BCB6-095EC55AAD9B}" type="slidenum">
              <a:rPr lang="bg-BG" altLang="en-US"/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93375D3-F53F-22A1-E432-41048D6A4D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16E27255-786B-8D05-F3A6-69BDAA8D8D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1FDDF87-69D9-F7DC-2C84-B8598FF78C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9840AC7D-F68A-AC64-6860-34B9A00FFB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12923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503F8-DD5E-0B38-9FE2-EF6E16275E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D6217-4D7B-D62B-A713-94C34F6F0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B3E4E-B587-06B5-20AA-648BC748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01EF80C-103B-4BA0-884C-21597303E4B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3544617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E0AA9-7E26-1FDF-1060-58818B15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4B8B1C-BE8F-7494-3B62-9C1DD907D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88786-D97D-D137-FB96-3B641327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0B1523C-C259-463C-87ED-4F615D49C44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6169512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1B1477-2CF9-8C8D-0A53-A7293236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B86179-6C79-957E-3786-F7125D97E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5058A-AAC1-3641-A38E-6F292DB4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7C7CF7F-1EC1-4175-B7C5-D84AA37F800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25082042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B8D3DF-837F-8946-99B0-01A1588A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168FBE-A364-9D4C-2C81-F4C112A5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3A65F0-3D51-D718-EF22-83676F88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59A5190-8874-44DF-8A26-B594556B61E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37434554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CDD2C2-5CDF-59AE-09FE-79ED45C741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C15E7C-9546-53B2-1300-D287C8AC1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FCC8D-24B3-3965-26C0-034692F4F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225D592-8029-481D-837E-D9622BA8A1F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46467929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1C11CF-E17B-F7FF-A3EF-0E4F808B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310337-EE70-ABC2-DF76-AC6FEA5DB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AAA0DF-A3EB-A864-CB26-819643FAC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5A5F2F6-EB42-4438-B844-8C284C11D0F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7295338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5BBDB0-2FDE-3ACA-3DAA-B699EEDC86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626E4-998D-076C-8E28-A811BD4C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D4B871-AD0E-2306-5A52-8784F64E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C249D6B-3DD7-4351-B9C8-15DE73BEAE9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30661071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37F78-1012-8237-179F-7B96C03B35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78D5D-DA3D-A408-883A-CBFAEABB4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554B59-672B-AE1A-8615-740B3AC8E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3C2152B-A014-4E8E-86D1-4E131EFFF3C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71176150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8F276-98A7-B274-59D3-6D60A42767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76130-539A-04CC-7FB9-142DB1543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20968-85DF-6BEC-56FC-2ADE45F07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D4A3443-99AA-4CAD-893B-AB38F98A3B4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1855255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004C9-4F66-F1DD-8750-7039F698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FC29A-BE2E-1BD9-5F70-3B8D78AB9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33F64-80D7-B7C8-FA29-3C9E9F736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BF87928-CF6D-4C52-AAF9-3FF0EF79A76E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078442748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73165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696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4">
            <a:extLst>
              <a:ext uri="{FF2B5EF4-FFF2-40B4-BE49-F238E27FC236}">
                <a16:creationId xmlns:a16="http://schemas.microsoft.com/office/drawing/2014/main" id="{DA3849BC-B46D-23FC-6C83-7636C16677B2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4339" name="Titel 1">
            <a:extLst>
              <a:ext uri="{FF2B5EF4-FFF2-40B4-BE49-F238E27FC236}">
                <a16:creationId xmlns:a16="http://schemas.microsoft.com/office/drawing/2014/main" id="{FA316977-0F93-3072-2F61-6B377BABC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425" y="1347788"/>
            <a:ext cx="6191250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</a:pPr>
            <a:r>
              <a:rPr lang="it-IT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  <a:p>
            <a:pPr algn="ctr" defTabSz="914400" eaLnBrk="1" hangingPunct="1">
              <a:lnSpc>
                <a:spcPct val="90000"/>
              </a:lnSpc>
            </a:pPr>
            <a:r>
              <a:rPr lang="it-IT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 Introduzione</a:t>
            </a:r>
            <a:endParaRPr lang="it-IT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1" name="Grafik 3">
            <a:extLst>
              <a:ext uri="{FF2B5EF4-FFF2-40B4-BE49-F238E27FC236}">
                <a16:creationId xmlns:a16="http://schemas.microsoft.com/office/drawing/2014/main" id="{DCB43B85-718B-4236-D947-A648A4AFA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>
            <a:extLst>
              <a:ext uri="{FF2B5EF4-FFF2-40B4-BE49-F238E27FC236}">
                <a16:creationId xmlns:a16="http://schemas.microsoft.com/office/drawing/2014/main" id="{D67EFE52-9A5A-982E-BCEF-F56F512BB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E44C1-25F3-3431-D2D2-28DCF08897F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9750" y="2062163"/>
            <a:ext cx="11532914" cy="4176712"/>
          </a:xfrm>
          <a:prstGeom prst="rect">
            <a:avLst/>
          </a:prstGeom>
        </p:spPr>
        <p:txBody>
          <a:bodyPr/>
          <a:lstStyle/>
          <a:p>
            <a:r>
              <a:rPr lang="it-IT" dirty="0" smtClean="0"/>
              <a:t>Il progetto sviluppa un quadro di sicurezza informatica per fornire un meccanismo per:​</a:t>
            </a:r>
          </a:p>
          <a:p>
            <a:pPr lvl="1"/>
            <a:r>
              <a:rPr lang="it-IT" dirty="0" smtClean="0"/>
              <a:t>la formazione professionale ed educativa (VET) all'interno delle PMI​</a:t>
            </a:r>
          </a:p>
          <a:p>
            <a:pPr lvl="1"/>
            <a:r>
              <a:rPr lang="it-IT" dirty="0" smtClean="0"/>
              <a:t>descrivere le competenze e le abilità che i professionisti della sicurezza informatica devono possedere per prevenire gli attacchi informatici​</a:t>
            </a:r>
          </a:p>
          <a:p>
            <a:r>
              <a:rPr lang="it-IT" dirty="0" smtClean="0"/>
              <a:t>Tenendo conto dei vantaggi dei programmi di formazione e tutoraggio interdisciplinari, soprattutto nel campo della sicurezza informatica, il progetto sviluppa e verifica programmi di formazione interdisciplinare con supporto digitale e una piattaforma di e-learning collaborativa.​</a:t>
            </a:r>
          </a:p>
          <a:p>
            <a:r>
              <a:rPr lang="it-IT" dirty="0" smtClean="0"/>
              <a:t>Questo programma di formazione è personalizzato per la formazione professionale e lo sviluppo di un modello europeo di trasferibilità.​</a:t>
            </a:r>
            <a:endParaRPr lang="it-IT" dirty="0"/>
          </a:p>
        </p:txBody>
      </p:sp>
      <p:sp>
        <p:nvSpPr>
          <p:cNvPr id="16387" name="Titel 1">
            <a:extLst>
              <a:ext uri="{FF2B5EF4-FFF2-40B4-BE49-F238E27FC236}">
                <a16:creationId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Progetto Erasmus+ InCyT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03EDC-5BF7-016C-2972-2D113245756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525" y="1717675"/>
            <a:ext cx="11664950" cy="4743450"/>
          </a:xfrm>
          <a:prstGeom prst="rect">
            <a:avLst/>
          </a:prstGeom>
        </p:spPr>
        <p:txBody>
          <a:bodyPr/>
          <a:lstStyle/>
          <a:p>
            <a:pPr marL="0" indent="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dirty="0" smtClean="0"/>
              <a:t>Il progetto InCyT realizzerà alcune soluzioni: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Sviluppo di un quadro di riferimento che fornisca un meccanismo per l'istruzione e la formazione professionale e per le aziende per descrivere le competenze e le abilità richieste nel campo della sicurezza informatica per i professionisti e non per evitare gli attacchi informatici, nonché le lacune digitali e altro.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Progetto e realizzazione di programmi di formazione digitale interdisciplinare e una piattaforma di e-learning collaborativa per le PMI, considerando i vantaggi dei programmi di formazione e tutoraggio interdisciplinari, soprattutto nel campo della sicurezza informatica.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Sviluppo di un modello europeo di trasferibilità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Sviluppo e realizzazione di programmi di formazione digitale interdisciplinare supportati da e-mentoring per le PMI e adattamento all'istruzione e alla formazione professionale.</a:t>
            </a:r>
            <a:endParaRPr lang="it-IT" sz="2400" dirty="0"/>
          </a:p>
        </p:txBody>
      </p:sp>
      <p:sp>
        <p:nvSpPr>
          <p:cNvPr id="17411" name="Titel 1">
            <a:extLst>
              <a:ext uri="{FF2B5EF4-FFF2-40B4-BE49-F238E27FC236}">
                <a16:creationId xmlns:a16="http://schemas.microsoft.com/office/drawing/2014/main" id="{3C623902-D2C6-AC5A-B215-04977667F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Obiettivi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3E808-D0CB-04D1-C5F7-68C09597B0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384" y="1628800"/>
            <a:ext cx="11161761" cy="4897438"/>
          </a:xfrm>
          <a:prstGeom prst="rect">
            <a:avLst/>
          </a:prstGeom>
        </p:spPr>
        <p:txBody>
          <a:bodyPr/>
          <a:lstStyle/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it-IT" dirty="0" smtClean="0"/>
              <a:t>I risultati del progetto saranno:</a:t>
            </a:r>
          </a:p>
          <a:p>
            <a:pPr lvl="1"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it-IT" dirty="0" smtClean="0"/>
              <a:t>Un quadro metodologico per l'attuazione.</a:t>
            </a:r>
          </a:p>
          <a:p>
            <a:pPr lvl="1"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it-IT" dirty="0" smtClean="0"/>
              <a:t>Formazione esistente e frequentata (corsi).</a:t>
            </a:r>
          </a:p>
          <a:p>
            <a:pPr lvl="1"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it-IT" dirty="0" smtClean="0"/>
              <a:t>Opportunità di migliorarli attraverso l'uso dell'interdisciplinarità e del tutoraggio.</a:t>
            </a:r>
          </a:p>
          <a:p>
            <a:pPr lvl="1"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it-IT" dirty="0" smtClean="0"/>
              <a:t>Metodologia di apprendimento e tutoraggio.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Prodotti: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dirty="0" smtClean="0"/>
              <a:t>Un quadro di riferimento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dirty="0" smtClean="0"/>
              <a:t>Materiale di formazione digitale interdisciplinare sulla sicurezza informatica per le PMI, supportato da un tutoraggio e da una metodologia adattata a un corso di formazione professionale.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dirty="0" smtClean="0"/>
              <a:t>Una piattaforma digitale a supporto della formazione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dirty="0" smtClean="0"/>
              <a:t>Individuare le competenze interdisciplinari forniscono vantaggi alle PMI.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dirty="0" smtClean="0"/>
              <a:t>Un modello europeo di trasferibilità della formazione interdisciplinare e il tutoraggio</a:t>
            </a:r>
            <a:endParaRPr lang="it-IT" sz="2400" dirty="0"/>
          </a:p>
        </p:txBody>
      </p:sp>
      <p:sp>
        <p:nvSpPr>
          <p:cNvPr id="18435" name="Titel 1">
            <a:extLst>
              <a:ext uri="{FF2B5EF4-FFF2-40B4-BE49-F238E27FC236}">
                <a16:creationId xmlns:a16="http://schemas.microsoft.com/office/drawing/2014/main" id="{7738269D-1377-7D1B-86AB-92D6D15E6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Risultati e prodotti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FD686574-B21D-6502-0082-273D2067C6E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07988" y="1833563"/>
            <a:ext cx="11376025" cy="501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L'economia digitale si basa principalmente sui dati. Nell'era dell'Industria 4.0, dei sistemi cyber-fisici e dell'Internet delle cose, sempre più prodotti e processi sono digitalizzati. La cybersecurity, ovvero la protezione di questi dati e dei relativi sistemi di elaborazione delle informazioni, è più importante oggi che in altri momenti della storia economica.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Se la sincronizzazione dei dati tra i sistemi è interrotta, se i sistemi IT funzionano in modo errato o se falliscono completamente, i processi aziendali possono essere interrotti, rallentati o bloccati, ad es. se i record di dati sono errati, incompleti o non disponibili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Le PMI sono bersaglio particolare di attività criminali legate a questi problemi. A differenza delle grandi aziende, le loro risorse sono limitate e gli hacker lo sanno bene! Ma le PMI sono la spina dorsale dell'economia in Europa.</a:t>
            </a:r>
            <a:endParaRPr lang="it-IT" altLang="en-US" sz="2400" dirty="0"/>
          </a:p>
        </p:txBody>
      </p:sp>
      <p:sp>
        <p:nvSpPr>
          <p:cNvPr id="19459" name="Titel 1">
            <a:extLst>
              <a:ext uri="{FF2B5EF4-FFF2-40B4-BE49-F238E27FC236}">
                <a16:creationId xmlns:a16="http://schemas.microsoft.com/office/drawing/2014/main" id="{C9B000E2-DFCD-8DB4-9A0E-1E34A6FEB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Come proteggersi dagli attacchi informatici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>
            <a:extLst>
              <a:ext uri="{FF2B5EF4-FFF2-40B4-BE49-F238E27FC236}">
                <a16:creationId xmlns:a16="http://schemas.microsoft.com/office/drawing/2014/main" id="{85EBE809-130F-7E7B-5495-3BACB246A8C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07988" y="2073275"/>
            <a:ext cx="11233150" cy="478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La Cybersecurity Education Initiative sottolinea che è necessario compiere un passo fondamentale per affrontare la mancanza di “personale con le conoscenze, le competenze e le abilità necessarie per svolgere le mansioni richieste per la cybersecurity".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Questo gruppo comprende “funzioni tecniche e non tecniche che vengono svolte da dipendenti con conoscenza ed esperienza".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Tuttavia, è difficile creare una forza lavoro con le necessarie competenze interdisciplinari e risolvere il problema della comunicazione tra educatori, ricercatori e persone che utilizzano le tecnologie dell'informazione.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Un problema delle aziende, soprattutto le PMI con minori risorse, è che necessitano di supporto per valutare sia le competenze sia le lacune dei propri dipendenti, utilizzando metodi digitali per migliorare la situazione esistente e organizzando opportunità di formazione per riqualificare i propri dipendenti.</a:t>
            </a:r>
            <a:endParaRPr lang="it-IT" altLang="en-US" sz="2400" dirty="0"/>
          </a:p>
        </p:txBody>
      </p:sp>
      <p:sp>
        <p:nvSpPr>
          <p:cNvPr id="20483" name="Titel 1">
            <a:extLst>
              <a:ext uri="{FF2B5EF4-FFF2-40B4-BE49-F238E27FC236}">
                <a16:creationId xmlns:a16="http://schemas.microsoft.com/office/drawing/2014/main" id="{13EB7D44-06CC-65F7-8E49-6B8CD3830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Come proteggersi dagli attacchi informatici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E6BF5909-B2E8-A44F-8797-5CB0D40C5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1844675"/>
            <a:ext cx="5745162" cy="40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7" name="Titel 1">
            <a:extLst>
              <a:ext uri="{FF2B5EF4-FFF2-40B4-BE49-F238E27FC236}">
                <a16:creationId xmlns:a16="http://schemas.microsoft.com/office/drawing/2014/main" id="{373EF0BE-99B5-B7F8-F18A-5D0C232BE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Attività sostenute dal progetto InCyT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21508" name="TextBox 3">
            <a:extLst>
              <a:ext uri="{FF2B5EF4-FFF2-40B4-BE49-F238E27FC236}">
                <a16:creationId xmlns:a16="http://schemas.microsoft.com/office/drawing/2014/main" id="{35565BBD-E255-2E31-6D39-57A3903C2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081713"/>
            <a:ext cx="106568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it-IT" altLang="en-US" sz="2400" i="1" dirty="0" smtClean="0">
                <a:cs typeface="Arial" panose="020B0604020202020204" pitchFamily="34" charset="0"/>
              </a:rPr>
              <a:t>Figura 1: Attività sostenute dal progetto InCyT</a:t>
            </a:r>
            <a:endParaRPr lang="it-IT" altLang="en-US" sz="2400" i="1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2EEF94A1-551E-4EA0-7D27-B5C16DCA15A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23888" y="1958975"/>
            <a:ext cx="1101725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>
                <a:cs typeface="Calibri" panose="020F0502020204030204" pitchFamily="34" charset="0"/>
              </a:rPr>
              <a:t>Gli imprenditori, compresi quelli del futuro, hanno bisogno di modi di pensare complessi e della capacità di comprendere e integrare conoscenze provenienti da settori diversi, il che richiede un apprendimento interdisciplinare.</a:t>
            </a:r>
            <a:endParaRPr lang="it-IT" alt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>
                <a:cs typeface="Calibri" panose="020F0502020204030204" pitchFamily="34" charset="0"/>
              </a:rPr>
              <a:t>I problemi ingegneristici complessi richiedono la creazione di una situazione interdisciplinare in modo quasi naturale.</a:t>
            </a:r>
            <a:endParaRPr lang="it-IT" alt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>
                <a:cs typeface="Calibri" panose="020F0502020204030204" pitchFamily="34" charset="0"/>
              </a:rPr>
              <a:t>In un approccio interdisciplinare, gli studenti: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000" dirty="0" smtClean="0">
                <a:cs typeface="Calibri" panose="020F0502020204030204" pitchFamily="34" charset="0"/>
              </a:rPr>
              <a:t>devono integrare le informazioni provenienti da diverse discipline e campi</a:t>
            </a:r>
            <a:endParaRPr lang="it-IT" altLang="en-US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000" dirty="0">
                <a:cs typeface="Calibri" panose="020F0502020204030204" pitchFamily="34" charset="0"/>
              </a:rPr>
              <a:t>s</a:t>
            </a:r>
            <a:r>
              <a:rPr lang="it-IT" altLang="en-US" sz="2000" dirty="0" smtClean="0">
                <a:cs typeface="Calibri" panose="020F0502020204030204" pitchFamily="34" charset="0"/>
              </a:rPr>
              <a:t>viluppano una comprensione interdisciplinare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000" dirty="0" smtClean="0">
                <a:cs typeface="Calibri" panose="020F0502020204030204" pitchFamily="34" charset="0"/>
              </a:rPr>
              <a:t>imparano a integrare le aree di competenza e i modi di pensare specifici della disciplina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>
                <a:cs typeface="Calibri" panose="020F0502020204030204" pitchFamily="34" charset="0"/>
              </a:rPr>
              <a:t>In questo modo si incrementano le capacità cognitive e il pensiero critico più che con i singoli mezzi didattici.</a:t>
            </a:r>
            <a:endParaRPr lang="it-IT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531" name="Titel 1">
            <a:extLst>
              <a:ext uri="{FF2B5EF4-FFF2-40B4-BE49-F238E27FC236}">
                <a16:creationId xmlns:a16="http://schemas.microsoft.com/office/drawing/2014/main" id="{CA46D0F2-8D86-B691-7064-C623B9111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Formazione e tutoraggio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918083-51F3-16DD-E8B6-C42B318AD9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67408" y="1916832"/>
            <a:ext cx="10801350" cy="452596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Significa manipolare gli esseri umani (spesso utilizzando metodi psicologici) per ottenere l'accesso a dati, documenti e informazioni di interesse per l'attaccante.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È oggi una delle principali minacce alla sicurezza informatica e rappresenta una forma efficace di criminalità informatica.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Potrebbero avere pericolose ripercussioni, ad esempio la violazione dei dati, più di qualsiasi altro tipo di attacco.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Gli attacchi hanno uno scopo finanziario e quindi le organizzazioni hanno perso notevoli somme di denaro.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È particolarmente pericoloso perché si basa più sull'errore umano che sulle vulnerabilità del software e dei sistemi operativi.</a:t>
            </a:r>
            <a:endParaRPr lang="it-IT" dirty="0">
              <a:cs typeface="Arial" panose="020B0604020202020204" pitchFamily="34" charset="0"/>
            </a:endParaRPr>
          </a:p>
        </p:txBody>
      </p:sp>
      <p:sp>
        <p:nvSpPr>
          <p:cNvPr id="23555" name="Titel 1">
            <a:extLst>
              <a:ext uri="{FF2B5EF4-FFF2-40B4-BE49-F238E27FC236}">
                <a16:creationId xmlns:a16="http://schemas.microsoft.com/office/drawing/2014/main" id="{40520C8A-3100-21F4-AE27-9E69C8695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81F03B-E155-C893-1DE9-963687442E2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11424" y="1988840"/>
            <a:ext cx="10537825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Le aziende: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potrebbero subire una perdita di produttività, un calo del morale dei dipendenti e difficoltà di recupero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hanno un danno di reputazione perché i clienti non sono convinti che l'organizzazione sia in grado di proteggersi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spesso è necessario che utilizzino una risposta agli incidenti già utilizzata in precedenza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dovrebbero essere fornite di un software di sicurezza che aiuti a prevenire attacchi futuri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spesso devono riqualificare i dipendenti per essere pronti agli attacchi</a:t>
            </a:r>
            <a:endParaRPr lang="it-IT" sz="2400" dirty="0"/>
          </a:p>
        </p:txBody>
      </p:sp>
      <p:sp>
        <p:nvSpPr>
          <p:cNvPr id="24579" name="Titel 1">
            <a:extLst>
              <a:ext uri="{FF2B5EF4-FFF2-40B4-BE49-F238E27FC236}">
                <a16:creationId xmlns:a16="http://schemas.microsoft.com/office/drawing/2014/main" id="{6FA462C5-A050-EECC-146F-41E39BB2D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Inhaltsplatzhalter 2">
            <a:extLst>
              <a:ext uri="{FF2B5EF4-FFF2-40B4-BE49-F238E27FC236}">
                <a16:creationId xmlns:a16="http://schemas.microsoft.com/office/drawing/2014/main" id="{0ADA843D-810E-D5AF-6D1C-DE12CE6CA8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550863" y="2205038"/>
            <a:ext cx="11521801" cy="435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Riguarda i dipendenti e i manager per i quali è importante riconoscere gli attacchi di social engineering perché il rischio di diventarne vittima è elevato.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Questi potrebbero essere inclusi in programmi di sensibilizzazione alla sicurezza della comunità, dei singoli e dei cittadini e proteggere gli individui e la loro organizzazione.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È particolarmente carente nelle PMI che dispongono di minori risorse, per cui dovrebbero essere aiutate a prendere sul serio la formazione sulla consapevolezza informatica e a offrire ai dipendenti l'opportunità di seguirla.</a:t>
            </a:r>
            <a:endParaRPr lang="it-IT" altLang="en-US" dirty="0">
              <a:cs typeface="Arial" panose="020B0604020202020204" pitchFamily="34" charset="0"/>
            </a:endParaRPr>
          </a:p>
        </p:txBody>
      </p:sp>
      <p:sp>
        <p:nvSpPr>
          <p:cNvPr id="25603" name="Titel 1">
            <a:extLst>
              <a:ext uri="{FF2B5EF4-FFF2-40B4-BE49-F238E27FC236}">
                <a16:creationId xmlns:a16="http://schemas.microsoft.com/office/drawing/2014/main" id="{E0CB4233-26E2-801F-7CD1-B74C8E674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27459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Formazione sull'ingegneria sociale </a:t>
            </a:r>
            <a:r>
              <a:rPr lang="it-IT" altLang="en-US" sz="2800" dirty="0" smtClean="0">
                <a:latin typeface="Calibri Light" panose="020F0302020204030204" pitchFamily="34" charset="0"/>
              </a:rPr>
              <a:t>(consapevolezza informatica)</a:t>
            </a:r>
            <a:endParaRPr lang="it-IT" altLang="en-US" sz="28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C49C41F-4580-FCFC-66DC-7FB32015577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888" y="2060575"/>
            <a:ext cx="10944225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L’attaccante: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sz="2400" dirty="0" smtClean="0">
                <a:cs typeface="Arial" panose="020B0604020202020204" pitchFamily="34" charset="0"/>
              </a:rPr>
              <a:t>per prima cosa indaga sulla vittima presa di mira per raccogliere le informazioni di base necessarie, come i punti di ingresso e i protocolli di sicurezza deboli, necessari per l'attacco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sz="2400" dirty="0" smtClean="0">
                <a:cs typeface="Arial" panose="020B0604020202020204" pitchFamily="34" charset="0"/>
              </a:rPr>
              <a:t>tentano poi di guadagnare la fiducia della vittima e di incentivare azioni che non sono tipicamente pratiche di sicurezza, come l'acquisizione di informazioni sensibili o la concessione dell'accesso a risorse critiche.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it-IT" dirty="0" smtClean="0">
                <a:cs typeface="Arial" panose="020B0604020202020204" pitchFamily="34" charset="0"/>
              </a:rPr>
              <a:t>La Figura 2 illustra il ciclo di vita di un attacco.</a:t>
            </a:r>
            <a:endParaRPr lang="it-IT" dirty="0">
              <a:cs typeface="Arial" panose="020B0604020202020204" pitchFamily="34" charset="0"/>
            </a:endParaRPr>
          </a:p>
        </p:txBody>
      </p:sp>
      <p:sp>
        <p:nvSpPr>
          <p:cNvPr id="26627" name="Titel 1">
            <a:extLst>
              <a:ext uri="{FF2B5EF4-FFF2-40B4-BE49-F238E27FC236}">
                <a16:creationId xmlns:a16="http://schemas.microsoft.com/office/drawing/2014/main" id="{914A725B-83F9-2E06-0D4B-9FA39DC1E0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Il ciclo di vita degli attacchi di 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5B40671C-8677-D208-B4AA-B030882C8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7651" name="Objekt 5">
            <a:extLst>
              <a:ext uri="{FF2B5EF4-FFF2-40B4-BE49-F238E27FC236}">
                <a16:creationId xmlns:a16="http://schemas.microsoft.com/office/drawing/2014/main" id="{0F01C6E8-F61F-895F-7547-FC99EA2F30FD}"/>
              </a:ext>
            </a:extLst>
          </p:cNvPr>
          <p:cNvGraphicFramePr>
            <a:graphicFrameLocks/>
          </p:cNvGraphicFramePr>
          <p:nvPr/>
        </p:nvGraphicFramePr>
        <p:xfrm>
          <a:off x="2420938" y="1700213"/>
          <a:ext cx="7419975" cy="458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Picture" r:id="rId3" imgW="0" imgH="0" progId="StaticMetafile">
                  <p:embed/>
                </p:oleObj>
              </mc:Choice>
              <mc:Fallback>
                <p:oleObj name="Picture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8" y="1700213"/>
                        <a:ext cx="7419975" cy="45878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2" name="Textfeld 6">
            <a:extLst>
              <a:ext uri="{FF2B5EF4-FFF2-40B4-BE49-F238E27FC236}">
                <a16:creationId xmlns:a16="http://schemas.microsoft.com/office/drawing/2014/main" id="{BB3E41D0-9E9A-2192-0CB8-8872D50D1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181725"/>
            <a:ext cx="108727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it-IT" altLang="en-US" sz="2400" i="1" dirty="0" smtClean="0">
                <a:cs typeface="Calibri" panose="020F0502020204030204" pitchFamily="34" charset="0"/>
              </a:rPr>
              <a:t>Figura 2: Ciclo di vita di un attacco</a:t>
            </a:r>
            <a:endParaRPr lang="it-IT" altLang="en-US" sz="2400" i="1" dirty="0">
              <a:cs typeface="Calibri" panose="020F0502020204030204" pitchFamily="34" charset="0"/>
            </a:endParaRPr>
          </a:p>
        </p:txBody>
      </p:sp>
      <p:sp>
        <p:nvSpPr>
          <p:cNvPr id="2" name="Titel 3">
            <a:extLst>
              <a:ext uri="{FF2B5EF4-FFF2-40B4-BE49-F238E27FC236}">
                <a16:creationId xmlns:a16="http://schemas.microsoft.com/office/drawing/2014/main" id="{7C237E70-A879-39CD-B761-C8445D54FFD6}"/>
              </a:ext>
            </a:extLst>
          </p:cNvPr>
          <p:cNvSpPr txBox="1">
            <a:spLocks/>
          </p:cNvSpPr>
          <p:nvPr/>
        </p:nvSpPr>
        <p:spPr bwMode="auto">
          <a:xfrm>
            <a:off x="2117725" y="7651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it-IT" sz="2200" b="1" dirty="0" smtClean="0">
                <a:cs typeface="Arial" panose="020B0604020202020204" pitchFamily="34" charset="0"/>
              </a:rPr>
              <a:t/>
            </a:r>
            <a:br>
              <a:rPr lang="it-IT" sz="2200" b="1" dirty="0" smtClean="0">
                <a:cs typeface="Arial" panose="020B0604020202020204" pitchFamily="34" charset="0"/>
              </a:rPr>
            </a:br>
            <a:endParaRPr lang="it-IT" sz="36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27654" name="Titel 1">
            <a:extLst>
              <a:ext uri="{FF2B5EF4-FFF2-40B4-BE49-F238E27FC236}">
                <a16:creationId xmlns:a16="http://schemas.microsoft.com/office/drawing/2014/main" id="{3030D0B4-1A19-9826-D8AB-2DA00187F2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Il ciclo di vita degli attacchi di 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4889DE0A-B609-72FA-699E-D864EFE9C71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299349"/>
            <a:ext cx="11233150" cy="2603790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La rete sociale: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è diventata molto popolare negli ultimi anni, offrendo agli utenti una piattaforma per comunicare con la famiglia, gli amici e i colleghi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Si basa suul’uso di Internet per connettersi e comunicare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ha i server in centri dati ubicati in corrispondenza dei principali punti di accesso alla rete Internet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Titel 1">
            <a:extLst>
              <a:ext uri="{FF2B5EF4-FFF2-40B4-BE49-F238E27FC236}">
                <a16:creationId xmlns:a16="http://schemas.microsoft.com/office/drawing/2014/main" id="{9C1A537D-453A-8527-02BC-5110BA7A7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Introduzione alle reti sociali (social media)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C8D8E457-3999-BF7B-3D66-F463F5F0D78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420938"/>
            <a:ext cx="10944225" cy="3354387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 ruoli dei social media (Figura 3) mostrano alcune aree in cui i social media svolgono un ruolo: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</a:t>
            </a: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ntrattenimento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costruzione di un’opportunità di business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facilitazione della carriera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miglioramento delle abilità sociali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</a:t>
            </a: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viluppo di relazioni con altri individui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9699" name="Titel 1">
            <a:extLst>
              <a:ext uri="{FF2B5EF4-FFF2-40B4-BE49-F238E27FC236}">
                <a16:creationId xmlns:a16="http://schemas.microsoft.com/office/drawing/2014/main" id="{E4A28CFC-FF7F-F071-D6EF-E4FCB128B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64389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Reti sociali </a:t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Il ruolo delle 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A9A7B5B5-B02A-EC7D-8F55-FB6092918F9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6092825"/>
            <a:ext cx="10369550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Figura 3: Ruoli nella rete sociale</a:t>
            </a:r>
            <a:endParaRPr lang="it-IT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0723" name="Rectangle 4">
            <a:extLst>
              <a:ext uri="{FF2B5EF4-FFF2-40B4-BE49-F238E27FC236}">
                <a16:creationId xmlns:a16="http://schemas.microsoft.com/office/drawing/2014/main" id="{7FA6E691-F06D-4482-A431-2E2153D28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750" y="1830388"/>
            <a:ext cx="1189513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30724" name="Objekt 8">
            <a:extLst>
              <a:ext uri="{FF2B5EF4-FFF2-40B4-BE49-F238E27FC236}">
                <a16:creationId xmlns:a16="http://schemas.microsoft.com/office/drawing/2014/main" id="{A8246ACA-6623-4B38-24D0-6269DF1C99FB}"/>
              </a:ext>
            </a:extLst>
          </p:cNvPr>
          <p:cNvGraphicFramePr>
            <a:graphicFrameLocks/>
          </p:cNvGraphicFramePr>
          <p:nvPr/>
        </p:nvGraphicFramePr>
        <p:xfrm>
          <a:off x="2782888" y="2492375"/>
          <a:ext cx="6240462" cy="302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Picture" r:id="rId3" imgW="0" imgH="0" progId="StaticMetafile">
                  <p:embed/>
                </p:oleObj>
              </mc:Choice>
              <mc:Fallback>
                <p:oleObj name="Picture" r:id="rId3" imgW="0" imgH="0" progId="StaticMetafile">
                  <p:embed/>
                  <p:pic>
                    <p:nvPicPr>
                      <p:cNvPr id="0" name="Objek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2492375"/>
                        <a:ext cx="6240462" cy="30210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5" name="Titel 1">
            <a:extLst>
              <a:ext uri="{FF2B5EF4-FFF2-40B4-BE49-F238E27FC236}">
                <a16:creationId xmlns:a16="http://schemas.microsoft.com/office/drawing/2014/main" id="{D9BB4AD0-5507-FE65-53C4-28EC8759D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Ruoli nella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B8A1E263-2D3C-C510-1C76-E6B51C8E0C8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87375" y="1989138"/>
            <a:ext cx="11017250" cy="3268662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Rete sociale: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è una base per le aziende che cercano clienti per aumentare il riconoscimento del marchio, promuovere la fedeltà al marchio, migliorare i tassi di conversione, fornire accesso e coinvolgimento con clienti nuovi, recenti e vecchi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permette, attraverso la condivisione di post, immagini, video o commenti sui social network, a più persone di visitare il sito web dell'azienda e diventare clienti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rende difficile stare al passo con i cambiamenti e influisce anche sul tasso di successo del marketing di un'azienda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1747" name="Titel 1">
            <a:extLst>
              <a:ext uri="{FF2B5EF4-FFF2-40B4-BE49-F238E27FC236}">
                <a16:creationId xmlns:a16="http://schemas.microsoft.com/office/drawing/2014/main" id="{E888ADDE-9933-8CCE-069C-8DB814497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Ruoli nella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E26728C7-BBD9-7F5E-E9F0-0D5549F1485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95325" y="1916113"/>
            <a:ext cx="11088688" cy="4656137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 siti di social networking (social media) più popolari in Europa e Stati Uniti sono: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Facebook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Instagram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Twitter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YouTube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WhatsApp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LinkedIn (di stampo più professionale, aiuta a mettere in contatto i professionisti con colleghi, contatti di lavoro e datori di lavoro)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2771" name="Titel 1">
            <a:extLst>
              <a:ext uri="{FF2B5EF4-FFF2-40B4-BE49-F238E27FC236}">
                <a16:creationId xmlns:a16="http://schemas.microsoft.com/office/drawing/2014/main" id="{F24AA005-0DA6-DFEE-EF3E-5DD9FAFEA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Ruoli nella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>
            <a:extLst>
              <a:ext uri="{FF2B5EF4-FFF2-40B4-BE49-F238E27FC236}">
                <a16:creationId xmlns:a16="http://schemas.microsoft.com/office/drawing/2014/main" id="{5D5C010F-2A76-0670-0722-2560CF9DF07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5926138"/>
            <a:ext cx="11280775" cy="87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Figura 4: Numero di utenti sulle piattaforme - 2022</a:t>
            </a: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(https://www.dreamgrow.com/top) </a:t>
            </a:r>
            <a:endParaRPr lang="it-IT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EE47DFB7-0692-8263-E8DA-D7F81C307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33796" name="Objekt 4">
            <a:extLst>
              <a:ext uri="{FF2B5EF4-FFF2-40B4-BE49-F238E27FC236}">
                <a16:creationId xmlns:a16="http://schemas.microsoft.com/office/drawing/2014/main" id="{6A3E213B-EA1D-7C3F-E5A7-0B244C814F44}"/>
              </a:ext>
            </a:extLst>
          </p:cNvPr>
          <p:cNvGraphicFramePr>
            <a:graphicFrameLocks/>
          </p:cNvGraphicFramePr>
          <p:nvPr/>
        </p:nvGraphicFramePr>
        <p:xfrm>
          <a:off x="2782888" y="1690688"/>
          <a:ext cx="6264275" cy="414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1690688"/>
                        <a:ext cx="6264275" cy="41449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7" name="Titel 1">
            <a:extLst>
              <a:ext uri="{FF2B5EF4-FFF2-40B4-BE49-F238E27FC236}">
                <a16:creationId xmlns:a16="http://schemas.microsoft.com/office/drawing/2014/main" id="{69BE414F-75A3-35A1-8CE0-F1A18855C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Ruoli nella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>
            <a:extLst>
              <a:ext uri="{FF2B5EF4-FFF2-40B4-BE49-F238E27FC236}">
                <a16:creationId xmlns:a16="http://schemas.microsoft.com/office/drawing/2014/main" id="{1E6D5F8C-D848-50AF-ADEC-E99632F3384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515938" y="1722706"/>
            <a:ext cx="11160125" cy="50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Il social networking si basa sullo sviluppo e sul mantenimento di relazioni personali e aziendali utilizzando la tecnologia e i siti di social networking che consentono alle persone e alle aziende di connettersi tra loro, sviluppando relazioni, condividendo informazioni, idee e messaggi.</a:t>
            </a: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 membri della famiglia possono rimanere in contatto attraverso social network personali come Facebook, condividere foto e inviare altri messaggi sulla loro vita.</a:t>
            </a: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Le persone possono anche entrare in contatto con altri (sconosciuti) che condividono gli stessi interessi.</a:t>
            </a: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 social media presentano anche degli svantaggi, tra cui la diffusione della disinformazione e gli alti costi di utilizzo e mantenimento dei profili sui social media.</a:t>
            </a:r>
            <a:endParaRPr lang="it-IT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45D9DAB8-091A-B49B-FEAF-F5513FCC8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4820" name="Titel 1">
            <a:extLst>
              <a:ext uri="{FF2B5EF4-FFF2-40B4-BE49-F238E27FC236}">
                <a16:creationId xmlns:a16="http://schemas.microsoft.com/office/drawing/2014/main" id="{D3521380-4EB4-46ED-371A-C6955A486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20303C10-E6D4-EE4F-EF57-42F3700B00C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4350" y="2039129"/>
            <a:ext cx="11161713" cy="3817968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funzionalità delle piattaforme sociali possono essere classificate in:</a:t>
            </a:r>
          </a:p>
          <a:p>
            <a:pPr algn="just">
              <a:spcAft>
                <a:spcPts val="9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Funzioni di rete: servono a promuovere le relazioni sociali tra gli utenti all'interno delle piattaforme virtuali e forniscono funzionalità per la costruzione e il mantenimento del grafo della rete sociale</a:t>
            </a:r>
          </a:p>
          <a:p>
            <a:pPr algn="just">
              <a:spcAft>
                <a:spcPts val="9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Funzioni di dati: sono responsabili della gestione dei contenuti forniti dagli utenti e della comunicazione tra gli utenti, contribuendo a migliorare (estendere) l'interazione con gli utenti e a rendere la piattaforma più attraente</a:t>
            </a:r>
          </a:p>
          <a:p>
            <a:pPr algn="just">
              <a:spcAft>
                <a:spcPts val="9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Funzioni di controllo dell'accesso: mirano a realizzare misure di privacy definite dall'utente e a limitare l'accesso non autorizzato ai dati e alle informazioni fornite dall'utente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070C7BB9-0887-E0C4-F78A-ED00165EC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5844" name="Titel 1">
            <a:extLst>
              <a:ext uri="{FF2B5EF4-FFF2-40B4-BE49-F238E27FC236}">
                <a16:creationId xmlns:a16="http://schemas.microsoft.com/office/drawing/2014/main" id="{C00E8809-B39E-F5F7-6FE5-809236F18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>
            <a:extLst>
              <a:ext uri="{FF2B5EF4-FFF2-40B4-BE49-F238E27FC236}">
                <a16:creationId xmlns:a16="http://schemas.microsoft.com/office/drawing/2014/main" id="{33A0F77E-89E7-0754-6396-0F365752347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335360" y="5157192"/>
            <a:ext cx="10483850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endParaRPr lang="it-IT" altLang="de-DE" sz="2000" i="1" dirty="0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Figura 5: Le principali funzionalità di una tipica piattaforma di social network </a:t>
            </a: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(https://hal.archives-ouvertes.fr/hal-00687145) </a:t>
            </a:r>
            <a:endParaRPr lang="it-IT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916A6A11-04BA-CEC5-3EB0-2BD2064C7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F24D5446-6BB6-0E66-A87E-B14255DEE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36869" name="Objekt 5">
            <a:extLst>
              <a:ext uri="{FF2B5EF4-FFF2-40B4-BE49-F238E27FC236}">
                <a16:creationId xmlns:a16="http://schemas.microsoft.com/office/drawing/2014/main" id="{7E11E0CB-74DF-6BE3-BD7A-193800AE8A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786726"/>
              </p:ext>
            </p:extLst>
          </p:nvPr>
        </p:nvGraphicFramePr>
        <p:xfrm>
          <a:off x="551384" y="1868489"/>
          <a:ext cx="11089232" cy="341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384" y="1868489"/>
                        <a:ext cx="11089232" cy="34163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0" name="Titel 1">
            <a:extLst>
              <a:ext uri="{FF2B5EF4-FFF2-40B4-BE49-F238E27FC236}">
                <a16:creationId xmlns:a16="http://schemas.microsoft.com/office/drawing/2014/main" id="{197E6A8E-3AAF-9733-EA27-BAD16993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>
            <a:extLst>
              <a:ext uri="{FF2B5EF4-FFF2-40B4-BE49-F238E27FC236}">
                <a16:creationId xmlns:a16="http://schemas.microsoft.com/office/drawing/2014/main" id="{8CEE17B3-1FF8-4497-BECF-264CA78AFDC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54050" y="2073212"/>
            <a:ext cx="10883900" cy="26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 siti di social network possono essere </a:t>
            </a:r>
            <a:b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</a:b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classificati in base agli obiettivi: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collegamenti sociali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condivisione multimediale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collegamenti professionali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forum di discussione</a:t>
            </a:r>
            <a:endParaRPr lang="it-IT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922DA6F2-B73D-15DC-6588-07F95761A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DA4BCAE2-E9CF-4D68-8606-2656545B9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pSp>
        <p:nvGrpSpPr>
          <p:cNvPr id="37893" name="Group 36813">
            <a:extLst>
              <a:ext uri="{FF2B5EF4-FFF2-40B4-BE49-F238E27FC236}">
                <a16:creationId xmlns:a16="http://schemas.microsoft.com/office/drawing/2014/main" id="{7B989EE7-040E-CEDA-121D-16B63549248D}"/>
              </a:ext>
            </a:extLst>
          </p:cNvPr>
          <p:cNvGrpSpPr>
            <a:grpSpLocks/>
          </p:cNvGrpSpPr>
          <p:nvPr/>
        </p:nvGrpSpPr>
        <p:grpSpPr bwMode="auto">
          <a:xfrm>
            <a:off x="6960096" y="2133600"/>
            <a:ext cx="3859213" cy="2986088"/>
            <a:chOff x="0" y="-39"/>
            <a:chExt cx="33175" cy="24170"/>
          </a:xfrm>
        </p:grpSpPr>
        <p:pic>
          <p:nvPicPr>
            <p:cNvPr id="37897" name="Picture 46080">
              <a:extLst>
                <a:ext uri="{FF2B5EF4-FFF2-40B4-BE49-F238E27FC236}">
                  <a16:creationId xmlns:a16="http://schemas.microsoft.com/office/drawing/2014/main" id="{9FB993E3-A0DF-0FBE-2D2F-F74800F14E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899" name="Shape 281">
              <a:extLst>
                <a:ext uri="{FF2B5EF4-FFF2-40B4-BE49-F238E27FC236}">
                  <a16:creationId xmlns:a16="http://schemas.microsoft.com/office/drawing/2014/main" id="{97A49E3C-9B23-7821-D637-3E3908A5D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0 h 1074687"/>
                <a:gd name="T2" fmla="*/ 0 w 1067257"/>
                <a:gd name="T3" fmla="*/ 0 h 1074687"/>
                <a:gd name="T4" fmla="*/ 0 w 1067257"/>
                <a:gd name="T5" fmla="*/ 0 h 1074687"/>
                <a:gd name="T6" fmla="*/ 0 w 1067257"/>
                <a:gd name="T7" fmla="*/ 0 h 1074687"/>
                <a:gd name="T8" fmla="*/ 0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03" name="Rectangle 285">
              <a:extLst>
                <a:ext uri="{FF2B5EF4-FFF2-40B4-BE49-F238E27FC236}">
                  <a16:creationId xmlns:a16="http://schemas.microsoft.com/office/drawing/2014/main" id="{02F13043-47EB-99EE-B385-51523247C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1" y="1441"/>
              <a:ext cx="1380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 smtClean="0">
                  <a:ea typeface="DengXian"/>
                  <a:cs typeface="Times New Roman" panose="02020603050405020304" pitchFamily="18" charset="0"/>
                </a:rPr>
                <a:t>Connessione sociale</a:t>
              </a:r>
              <a:endParaRPr lang="de-DE" altLang="en-US" sz="1100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4" name="Rectangle 286">
              <a:extLst>
                <a:ext uri="{FF2B5EF4-FFF2-40B4-BE49-F238E27FC236}">
                  <a16:creationId xmlns:a16="http://schemas.microsoft.com/office/drawing/2014/main" id="{2507FD74-C8FD-2C82-79D1-B11D00A65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0" y="7508"/>
              <a:ext cx="14745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 smtClean="0">
                  <a:ea typeface="DengXian"/>
                  <a:cs typeface="Times New Roman" panose="02020603050405020304" pitchFamily="18" charset="0"/>
                </a:rPr>
                <a:t>Condivisione multimediale</a:t>
              </a:r>
              <a:endParaRPr lang="de-DE" altLang="en-US" sz="1100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5" name="Rectangle 287">
              <a:extLst>
                <a:ext uri="{FF2B5EF4-FFF2-40B4-BE49-F238E27FC236}">
                  <a16:creationId xmlns:a16="http://schemas.microsoft.com/office/drawing/2014/main" id="{80F156D8-0A83-9A3B-9100-62850822E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4" y="14630"/>
              <a:ext cx="9288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ea typeface="DengXian"/>
                  <a:cs typeface="Times New Roman" panose="02020603050405020304" pitchFamily="18" charset="0"/>
                </a:rPr>
                <a:t>Professionale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6" name="Rectangle 288">
              <a:extLst>
                <a:ext uri="{FF2B5EF4-FFF2-40B4-BE49-F238E27FC236}">
                  <a16:creationId xmlns:a16="http://schemas.microsoft.com/office/drawing/2014/main" id="{5D57B018-065A-30C9-F22F-C1A8A9F195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5" y="20249"/>
              <a:ext cx="1441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 smtClean="0">
                  <a:ea typeface="DengXian"/>
                  <a:cs typeface="Times New Roman" panose="02020603050405020304" pitchFamily="18" charset="0"/>
                </a:rPr>
                <a:t>Forum di discussione</a:t>
              </a:r>
              <a:endParaRPr lang="de-DE" altLang="en-US" sz="1100" dirty="0">
                <a:ea typeface="DengXian"/>
                <a:cs typeface="Times New Roman" panose="02020603050405020304" pitchFamily="18" charset="0"/>
              </a:endParaRPr>
            </a:p>
          </p:txBody>
        </p:sp>
      </p:grpSp>
      <p:sp>
        <p:nvSpPr>
          <p:cNvPr id="37894" name="Textfeld 5">
            <a:extLst>
              <a:ext uri="{FF2B5EF4-FFF2-40B4-BE49-F238E27FC236}">
                <a16:creationId xmlns:a16="http://schemas.microsoft.com/office/drawing/2014/main" id="{A6D7AB97-4F40-1F8F-1283-25AE55784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8217" y="5108075"/>
            <a:ext cx="27513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en-US" sz="2400" dirty="0" smtClean="0">
                <a:cs typeface="Calibri" panose="020F0502020204030204" pitchFamily="34" charset="0"/>
              </a:rPr>
              <a:t>Siti di social network</a:t>
            </a:r>
            <a:endParaRPr lang="it-IT" altLang="en-US" sz="2400" i="1" dirty="0">
              <a:cs typeface="Calibri" panose="020F0502020204030204" pitchFamily="34" charset="0"/>
            </a:endParaRPr>
          </a:p>
        </p:txBody>
      </p:sp>
      <p:sp>
        <p:nvSpPr>
          <p:cNvPr id="37895" name="Titel 1">
            <a:extLst>
              <a:ext uri="{FF2B5EF4-FFF2-40B4-BE49-F238E27FC236}">
                <a16:creationId xmlns:a16="http://schemas.microsoft.com/office/drawing/2014/main" id="{8F0A2962-1FBA-44C2-155C-81EC36F22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37896" name="Rectangle 4">
            <a:extLst>
              <a:ext uri="{FF2B5EF4-FFF2-40B4-BE49-F238E27FC236}">
                <a16:creationId xmlns:a16="http://schemas.microsoft.com/office/drawing/2014/main" id="{BEFA8A22-191E-6C8B-EFAD-CD61F0381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5743575"/>
            <a:ext cx="5745163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Figura 6: Funzionalità della rete sociale</a:t>
            </a:r>
            <a:endParaRPr lang="it-IT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081A7F70-191D-EF07-CBB8-63316C3A03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565400"/>
            <a:ext cx="11090275" cy="2239963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it-IT" altLang="de-DE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Vantaggi</a:t>
            </a:r>
          </a:p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 social media permettono alle </a:t>
            </a:r>
            <a:r>
              <a:rPr lang="it-IT" altLang="de-DE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persone</a:t>
            </a: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di:</a:t>
            </a:r>
          </a:p>
          <a:p>
            <a:pPr>
              <a:spcAft>
                <a:spcPts val="9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tenersi in contatto con la famiglia e gli amici</a:t>
            </a:r>
          </a:p>
          <a:p>
            <a:pPr>
              <a:spcAft>
                <a:spcPts val="9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entrare in contatto con altri individui che condividono gli stessi interessi e sviluppare nuove relazioni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4220D16F-D59A-81D4-D7C9-BD9C4350D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8916" name="Rectangle 2">
            <a:extLst>
              <a:ext uri="{FF2B5EF4-FFF2-40B4-BE49-F238E27FC236}">
                <a16:creationId xmlns:a16="http://schemas.microsoft.com/office/drawing/2014/main" id="{AB8F5086-D625-0BFD-C9F9-44EEEB50A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8917" name="Titel 1">
            <a:extLst>
              <a:ext uri="{FF2B5EF4-FFF2-40B4-BE49-F238E27FC236}">
                <a16:creationId xmlns:a16="http://schemas.microsoft.com/office/drawing/2014/main" id="{89989C4A-4733-FD69-62AC-DBF2E4E2D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7562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Vantaggi e </a:t>
            </a:r>
          </a:p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svantaggi dei social network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804CA949-D024-AC33-58AF-84B3C935C68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133600"/>
            <a:ext cx="11160125" cy="4117975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en-US" b="1" dirty="0" smtClean="0">
                <a:latin typeface="+mn-lt"/>
              </a:rPr>
              <a:t>Vantaggi</a:t>
            </a:r>
            <a:endParaRPr lang="it-IT" altLang="de-DE" b="1" dirty="0" smtClean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 social media consentono alle </a:t>
            </a:r>
            <a:r>
              <a:rPr lang="it-IT" altLang="de-DE" b="1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aziende</a:t>
            </a: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di: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entrare in contatto con clienti nuovi ed esistenti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essere in grado di creare, promuovere e aumentare la consapevolezza del marchio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affidarsi alle recensioni e ai commenti dei propri clienti è importante per aumentare le vendite del marchio e il posizionamento sui motori di ricerca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essere in grado di stabilire un nuovo marchio. dimostrare un alto livello di servizio ai propri clienti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essere in grado di migliorare i prodotti e le relazioni con i consumatori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E61EB1F5-D5C9-8103-2BA9-AE6157B0B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9940" name="Titel 1">
            <a:extLst>
              <a:ext uri="{FF2B5EF4-FFF2-40B4-BE49-F238E27FC236}">
                <a16:creationId xmlns:a16="http://schemas.microsoft.com/office/drawing/2014/main" id="{15AAEE4C-DE0C-6716-34F1-530580288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Vantaggi e </a:t>
            </a:r>
          </a:p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svantaggi dei social network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FD5D4E41-4255-E55E-8A4B-43D2B8D76A6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5938" y="2254725"/>
            <a:ext cx="11160125" cy="3145476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Svantaggi</a:t>
            </a: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reti sociali: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possono contribuire alla diffusione della disinformazione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possono </a:t>
            </a: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avere un impatto negativo sulle aziende, perché le critiche a un marchio si diffondono molto rapidamente sui social media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possono richiede </a:t>
            </a: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ore di lavoro e costi settimanali per costruire e mantenere un profilo aziendale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EB4C45FB-4255-7D70-930C-A71C9661F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41202985-4EEF-5AEB-102B-6FA0113A5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0965" name="Titel 1">
            <a:extLst>
              <a:ext uri="{FF2B5EF4-FFF2-40B4-BE49-F238E27FC236}">
                <a16:creationId xmlns:a16="http://schemas.microsoft.com/office/drawing/2014/main" id="{5D0F5AE6-2B2B-58D2-8417-1E98ECB43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Vantaggi e </a:t>
            </a:r>
          </a:p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svantaggi dei social network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3EA530EF-31E7-73CC-D5B6-10251E9D0B8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894221"/>
            <a:ext cx="10944225" cy="3890296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informazioni condivise sui social network e sui media si diffondono molto rapidamente, il che rende interessante per gli aggressori acquisirle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questioni di sicurezza e di privacy relative alle informazioni condivise dall'utente, quando quest'ultimo carica contenuti personali come foto, video e audio, devono essere rispettate perché l'aggressore può utilizzare le informazioni condivise per scopi illegittimi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La mancanza di consapevolezza degli utenti in materia di sicurezza e privacy può potenzialmente portare a vari attacchi informatici attraverso i social media</a:t>
            </a:r>
            <a:endParaRPr lang="it-IT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7CD9F5EE-794D-74A9-C4C6-1A36621B2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C0D835EC-E91D-ACC6-5FC0-1EF55A5C5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39875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1989" name="Titel 1">
            <a:extLst>
              <a:ext uri="{FF2B5EF4-FFF2-40B4-BE49-F238E27FC236}">
                <a16:creationId xmlns:a16="http://schemas.microsoft.com/office/drawing/2014/main" id="{D410A4BA-708B-2AB7-CA1C-3F60258B8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Sicurezza e privacy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>nelle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/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DC6BBC28-A4E3-7EA1-59D2-25041F70B72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133600"/>
            <a:ext cx="11017250" cy="2936875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Le minacce possono essere suddivise in tre categorie: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minacce </a:t>
            </a: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tipiche/convenzionali: </a:t>
            </a: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comprendono quelle che gli utenti hanno incontrato fin dall'inizio del social network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minacce non convenzionali: sono attacchi che utilizzano tecniche avanzate per compromettere gli account utente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attacchi mirati: sono attacchi rivolti a un utente specifico, possono essere commessi da qualsiasi utente per varie vendette personali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7686C7B9-4E8F-7919-25A0-87972D4A6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3012" name="Rectangle 2">
            <a:extLst>
              <a:ext uri="{FF2B5EF4-FFF2-40B4-BE49-F238E27FC236}">
                <a16:creationId xmlns:a16="http://schemas.microsoft.com/office/drawing/2014/main" id="{91F6CEB7-8A93-93A1-EF1E-D30D800C6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3013" name="Titel 1">
            <a:extLst>
              <a:ext uri="{FF2B5EF4-FFF2-40B4-BE49-F238E27FC236}">
                <a16:creationId xmlns:a16="http://schemas.microsoft.com/office/drawing/2014/main" id="{2D515567-B0B0-CE5D-384A-0198FF532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Sicurezza e privacy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>nelle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/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75CF2C16-23B9-B85B-FA31-FE49FA18E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A01452E9-206B-2152-B9B3-B97B84FF5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4036" name="Rectangle 2">
            <a:extLst>
              <a:ext uri="{FF2B5EF4-FFF2-40B4-BE49-F238E27FC236}">
                <a16:creationId xmlns:a16="http://schemas.microsoft.com/office/drawing/2014/main" id="{06742824-D9ED-FE4A-F6BD-44B53BF51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44037" name="Objekt 6">
            <a:extLst>
              <a:ext uri="{FF2B5EF4-FFF2-40B4-BE49-F238E27FC236}">
                <a16:creationId xmlns:a16="http://schemas.microsoft.com/office/drawing/2014/main" id="{8AC2ABD1-1674-7996-1B13-5E724FB429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0092078"/>
              </p:ext>
            </p:extLst>
          </p:nvPr>
        </p:nvGraphicFramePr>
        <p:xfrm>
          <a:off x="3431704" y="1500188"/>
          <a:ext cx="5256584" cy="4953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1704" y="1500188"/>
                        <a:ext cx="5256584" cy="495314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8" name="Textfeld 8">
            <a:extLst>
              <a:ext uri="{FF2B5EF4-FFF2-40B4-BE49-F238E27FC236}">
                <a16:creationId xmlns:a16="http://schemas.microsoft.com/office/drawing/2014/main" id="{A9E3AABF-52BD-5723-BF60-DBACE3F53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6237288"/>
            <a:ext cx="71254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en-US" sz="2400" i="1" dirty="0" smtClean="0">
                <a:cs typeface="Calibri" panose="020F0502020204030204" pitchFamily="34" charset="0"/>
              </a:rPr>
              <a:t>Figura 7: Classificazione delle minacce (Jain et al., 2021)</a:t>
            </a:r>
            <a:endParaRPr lang="it-IT" altLang="en-US" sz="2400" i="1" dirty="0">
              <a:cs typeface="Calibri" panose="020F0502020204030204" pitchFamily="34" charset="0"/>
            </a:endParaRPr>
          </a:p>
        </p:txBody>
      </p:sp>
      <p:sp>
        <p:nvSpPr>
          <p:cNvPr id="44039" name="Titel 1">
            <a:extLst>
              <a:ext uri="{FF2B5EF4-FFF2-40B4-BE49-F238E27FC236}">
                <a16:creationId xmlns:a16="http://schemas.microsoft.com/office/drawing/2014/main" id="{BD3F9C96-0AC1-96CB-5D99-43628152FC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Sicurezza e privacy nei </a:t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3102" y="2663190"/>
            <a:ext cx="562468" cy="23202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5058" name="Rectangle 2">
            <a:extLst>
              <a:ext uri="{FF2B5EF4-FFF2-40B4-BE49-F238E27FC236}">
                <a16:creationId xmlns:a16="http://schemas.microsoft.com/office/drawing/2014/main" id="{AD0E3AC8-8CCE-7BDA-ACE2-87A94D4FA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8F59F10F-DFF9-DC82-9AA9-395386AE3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4611DBB8-2FFE-AF37-D88B-63C85D9B1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5061" name="Textfeld 8">
            <a:extLst>
              <a:ext uri="{FF2B5EF4-FFF2-40B4-BE49-F238E27FC236}">
                <a16:creationId xmlns:a16="http://schemas.microsoft.com/office/drawing/2014/main" id="{1CE07427-8F55-1CFC-C067-43D7CB56F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5" y="6197600"/>
            <a:ext cx="71254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en-US" sz="2400" i="1" dirty="0" smtClean="0">
                <a:cs typeface="Calibri" panose="020F0502020204030204" pitchFamily="34" charset="0"/>
              </a:rPr>
              <a:t>Figura 8: Classificazione delle minacce (Jain et al., 2021)</a:t>
            </a:r>
            <a:endParaRPr lang="it-IT" altLang="en-US" sz="2400" i="1" dirty="0">
              <a:cs typeface="Calibri" panose="020F0502020204030204" pitchFamily="34" charset="0"/>
            </a:endParaRPr>
          </a:p>
        </p:txBody>
      </p:sp>
      <p:grpSp>
        <p:nvGrpSpPr>
          <p:cNvPr id="45062" name="Group 39024">
            <a:extLst>
              <a:ext uri="{FF2B5EF4-FFF2-40B4-BE49-F238E27FC236}">
                <a16:creationId xmlns:a16="http://schemas.microsoft.com/office/drawing/2014/main" id="{E65927F6-2FCD-BA66-111B-E64B92A4D37A}"/>
              </a:ext>
            </a:extLst>
          </p:cNvPr>
          <p:cNvGrpSpPr>
            <a:grpSpLocks/>
          </p:cNvGrpSpPr>
          <p:nvPr/>
        </p:nvGrpSpPr>
        <p:grpSpPr bwMode="auto">
          <a:xfrm>
            <a:off x="2424113" y="2317750"/>
            <a:ext cx="7992338" cy="3109913"/>
            <a:chOff x="-18" y="-44"/>
            <a:chExt cx="48169" cy="19476"/>
          </a:xfrm>
        </p:grpSpPr>
        <p:pic>
          <p:nvPicPr>
            <p:cNvPr id="45064" name="Picture 46084">
              <a:extLst>
                <a:ext uri="{FF2B5EF4-FFF2-40B4-BE49-F238E27FC236}">
                  <a16:creationId xmlns:a16="http://schemas.microsoft.com/office/drawing/2014/main" id="{0A5601A9-42C0-F1E7-4965-D3A58F959C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930" cy="1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65" name="Rectangle 36776">
              <a:extLst>
                <a:ext uri="{FF2B5EF4-FFF2-40B4-BE49-F238E27FC236}">
                  <a16:creationId xmlns:a16="http://schemas.microsoft.com/office/drawing/2014/main" id="{CEA95FBA-356E-10EC-4971-589EFE75F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44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6" name="Rectangle 36777">
              <a:extLst>
                <a:ext uri="{FF2B5EF4-FFF2-40B4-BE49-F238E27FC236}">
                  <a16:creationId xmlns:a16="http://schemas.microsoft.com/office/drawing/2014/main" id="{9A978CCB-2A88-ACF7-C095-574D36BEB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7" name="Rectangle 36778">
              <a:extLst>
                <a:ext uri="{FF2B5EF4-FFF2-40B4-BE49-F238E27FC236}">
                  <a16:creationId xmlns:a16="http://schemas.microsoft.com/office/drawing/2014/main" id="{69C1C06B-5546-1A31-A4E4-6EE1589FD9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30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8" name="Rectangle 36779">
              <a:extLst>
                <a:ext uri="{FF2B5EF4-FFF2-40B4-BE49-F238E27FC236}">
                  <a16:creationId xmlns:a16="http://schemas.microsoft.com/office/drawing/2014/main" id="{A1CFB315-9F3A-8381-B569-7BB309C0CD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9" name="Rectangle 36774">
              <a:extLst>
                <a:ext uri="{FF2B5EF4-FFF2-40B4-BE49-F238E27FC236}">
                  <a16:creationId xmlns:a16="http://schemas.microsoft.com/office/drawing/2014/main" id="{823639AF-D645-D2E2-92E2-5CD5C0AFA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10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0" name="Rectangle 36775">
              <a:extLst>
                <a:ext uri="{FF2B5EF4-FFF2-40B4-BE49-F238E27FC236}">
                  <a16:creationId xmlns:a16="http://schemas.microsoft.com/office/drawing/2014/main" id="{1E3F8E07-4158-5B6D-4A1A-F68B49D3A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1" name="Rectangle 36772">
              <a:extLst>
                <a:ext uri="{FF2B5EF4-FFF2-40B4-BE49-F238E27FC236}">
                  <a16:creationId xmlns:a16="http://schemas.microsoft.com/office/drawing/2014/main" id="{FEF3559F-56FA-0075-768B-2FBCC5DAE9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16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2" name="Rectangle 36773">
              <a:extLst>
                <a:ext uri="{FF2B5EF4-FFF2-40B4-BE49-F238E27FC236}">
                  <a16:creationId xmlns:a16="http://schemas.microsoft.com/office/drawing/2014/main" id="{0276B8EA-0BEE-8E1E-D607-8A895C978E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3" name="Rectangle 587">
              <a:extLst>
                <a:ext uri="{FF2B5EF4-FFF2-40B4-BE49-F238E27FC236}">
                  <a16:creationId xmlns:a16="http://schemas.microsoft.com/office/drawing/2014/main" id="{C2BB84D9-0C61-6FE7-082C-1EB48D762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3080"/>
              <a:ext cx="7229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b="1" dirty="0" err="1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Spionaggio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4" name="Rectangle 588">
              <a:extLst>
                <a:ext uri="{FF2B5EF4-FFF2-40B4-BE49-F238E27FC236}">
                  <a16:creationId xmlns:a16="http://schemas.microsoft.com/office/drawing/2014/main" id="{62F265FC-1A33-F3DF-DA41-7498635CBD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6706"/>
              <a:ext cx="13824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Guadagno</a:t>
              </a:r>
              <a:r>
                <a:rPr lang="en-GB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 </a:t>
              </a: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personale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5" name="Rectangle 589">
              <a:extLst>
                <a:ext uri="{FF2B5EF4-FFF2-40B4-BE49-F238E27FC236}">
                  <a16:creationId xmlns:a16="http://schemas.microsoft.com/office/drawing/2014/main" id="{F916960E-324B-C8E1-F482-4C5F44424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10333"/>
              <a:ext cx="1559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Per </a:t>
              </a: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profitto</a:t>
              </a:r>
              <a:r>
                <a:rPr lang="en-GB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 </a:t>
              </a: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aziendale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6" name="Rectangle 590">
              <a:extLst>
                <a:ext uri="{FF2B5EF4-FFF2-40B4-BE49-F238E27FC236}">
                  <a16:creationId xmlns:a16="http://schemas.microsoft.com/office/drawing/2014/main" id="{8327FFE0-8B8E-22FA-CD77-A5756F37ED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US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Promozione</a:t>
              </a:r>
              <a:r>
                <a:rPr lang="en-US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 di causa </a:t>
              </a:r>
              <a:r>
                <a:rPr lang="en-US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politica</a:t>
              </a:r>
              <a:r>
                <a:rPr lang="en-US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/</a:t>
              </a:r>
              <a:r>
                <a:rPr lang="en-US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sociale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</p:grpSp>
      <p:sp>
        <p:nvSpPr>
          <p:cNvPr id="45063" name="Titel 1">
            <a:extLst>
              <a:ext uri="{FF2B5EF4-FFF2-40B4-BE49-F238E27FC236}">
                <a16:creationId xmlns:a16="http://schemas.microsoft.com/office/drawing/2014/main" id="{664E2618-D4F8-A071-3E0B-5F94AB063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Sicurezza e privacy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>nelle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/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Inhaltsplatzhalter 7">
            <a:extLst>
              <a:ext uri="{FF2B5EF4-FFF2-40B4-BE49-F238E27FC236}">
                <a16:creationId xmlns:a16="http://schemas.microsoft.com/office/drawing/2014/main" id="{E456EE94-7E29-59D0-B654-3A433DA2DEB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23888" y="2133600"/>
            <a:ext cx="1123315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Sono state proposte: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procedure di autenticazione come CAPTCHA, autenticazione a più fattori e identificazione fotografica del viso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dirty="0">
                <a:cs typeface="Arial" panose="020B0604020202020204" pitchFamily="34" charset="0"/>
              </a:rPr>
              <a:t>i</a:t>
            </a:r>
            <a:r>
              <a:rPr lang="it-IT" altLang="en-US" dirty="0" smtClean="0">
                <a:cs typeface="Arial" panose="020B0604020202020204" pitchFamily="34" charset="0"/>
              </a:rPr>
              <a:t>mpostazioni di sicurezza e privacy per consentire al cliente di inserire le informazioni personali da accessi indesiderati da parte di estranei o applicazioni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segnalazioni degli utenti di qualsiasi forma di abuso o di violazione delle norme da parte di qualsiasi utente della loro rete</a:t>
            </a:r>
            <a:endParaRPr lang="it-IT" altLang="en-US" dirty="0">
              <a:cs typeface="Arial" panose="020B0604020202020204" pitchFamily="34" charset="0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BB76FB25-C5A4-52B0-9225-372683A0F6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F4CDD781-8D3E-86BD-48AC-0B2C3F25F1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6085" name="Rectangle 2">
            <a:extLst>
              <a:ext uri="{FF2B5EF4-FFF2-40B4-BE49-F238E27FC236}">
                <a16:creationId xmlns:a16="http://schemas.microsoft.com/office/drawing/2014/main" id="{92A26075-8413-046D-9519-55B89A343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6086" name="Textfeld 6">
            <a:extLst>
              <a:ext uri="{FF2B5EF4-FFF2-40B4-BE49-F238E27FC236}">
                <a16:creationId xmlns:a16="http://schemas.microsoft.com/office/drawing/2014/main" id="{1D7CB75F-7B85-1A14-8B23-B42C9B1A16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24431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6087" name="Rectangle 2">
            <a:extLst>
              <a:ext uri="{FF2B5EF4-FFF2-40B4-BE49-F238E27FC236}">
                <a16:creationId xmlns:a16="http://schemas.microsoft.com/office/drawing/2014/main" id="{FE128CEF-A34A-EC6C-66B6-5F0DF186F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6088" name="Titel 1">
            <a:extLst>
              <a:ext uri="{FF2B5EF4-FFF2-40B4-BE49-F238E27FC236}">
                <a16:creationId xmlns:a16="http://schemas.microsoft.com/office/drawing/2014/main" id="{9A3E9271-83B6-9585-9B30-D0A94B8B0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Soluzioni per gli operatori di social network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0CE1FA9B2DBF24481AA0B0C98AF3289" ma:contentTypeVersion="14" ma:contentTypeDescription="Creare un nuovo documento." ma:contentTypeScope="" ma:versionID="d1ee469f8a433cf2bfb5bfae8491bbf6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703268b800ac88fb25876550e209dbdb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 immagine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3DA530-A6FF-4A53-A204-2A992598A88A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5cd59e47-d6b3-48e0-bf9b-34f99d15e7ba"/>
    <ds:schemaRef ds:uri="181bb22a-d05a-442b-9959-f775302b5272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539BEC2-CDB4-4F41-8C50-DE59504EDE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D233AF-08E3-44AB-8A20-DCB7EE295E1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3447</TotalTime>
  <Words>2189</Words>
  <Application>Microsoft Office PowerPoint</Application>
  <PresentationFormat>Widescreen</PresentationFormat>
  <Paragraphs>178</Paragraphs>
  <Slides>31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Arial</vt:lpstr>
      <vt:lpstr>Calibri</vt:lpstr>
      <vt:lpstr>Calibri Light</vt:lpstr>
      <vt:lpstr>DengXian</vt:lpstr>
      <vt:lpstr>Tahoma</vt:lpstr>
      <vt:lpstr>Times New Roman</vt:lpstr>
      <vt:lpstr>Default Design</vt:lpstr>
      <vt:lpstr>Picture</vt:lpstr>
      <vt:lpstr>Bild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ARR&amp;BC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keywords>, docId:B1DA3C710E567DB22BAC2829B125EF11</cp:keywords>
  <cp:lastModifiedBy>Claudio Fornaro</cp:lastModifiedBy>
  <cp:revision>396</cp:revision>
  <dcterms:created xsi:type="dcterms:W3CDTF">2009-06-01T12:28:12Z</dcterms:created>
  <dcterms:modified xsi:type="dcterms:W3CDTF">2022-11-28T14:34:42Z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