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9"/>
  </p:notesMasterIdLst>
  <p:handoutMasterIdLst>
    <p:handoutMasterId r:id="rId40"/>
  </p:handoutMasterIdLst>
  <p:sldIdLst>
    <p:sldId id="274" r:id="rId2"/>
    <p:sldId id="478" r:id="rId3"/>
    <p:sldId id="481" r:id="rId4"/>
    <p:sldId id="479" r:id="rId5"/>
    <p:sldId id="482" r:id="rId6"/>
    <p:sldId id="480" r:id="rId7"/>
    <p:sldId id="323" r:id="rId8"/>
    <p:sldId id="483" r:id="rId9"/>
    <p:sldId id="324" r:id="rId10"/>
    <p:sldId id="484" r:id="rId11"/>
    <p:sldId id="325" r:id="rId12"/>
    <p:sldId id="326" r:id="rId13"/>
    <p:sldId id="327" r:id="rId14"/>
    <p:sldId id="334" r:id="rId15"/>
    <p:sldId id="485" r:id="rId16"/>
    <p:sldId id="278" r:id="rId17"/>
    <p:sldId id="486" r:id="rId18"/>
    <p:sldId id="280" r:id="rId19"/>
    <p:sldId id="487" r:id="rId20"/>
    <p:sldId id="281" r:id="rId21"/>
    <p:sldId id="488" r:id="rId22"/>
    <p:sldId id="363" r:id="rId23"/>
    <p:sldId id="489" r:id="rId24"/>
    <p:sldId id="364" r:id="rId25"/>
    <p:sldId id="490" r:id="rId26"/>
    <p:sldId id="365" r:id="rId27"/>
    <p:sldId id="491" r:id="rId28"/>
    <p:sldId id="366" r:id="rId29"/>
    <p:sldId id="492" r:id="rId30"/>
    <p:sldId id="367" r:id="rId31"/>
    <p:sldId id="493" r:id="rId32"/>
    <p:sldId id="368" r:id="rId33"/>
    <p:sldId id="369" r:id="rId34"/>
    <p:sldId id="494" r:id="rId35"/>
    <p:sldId id="370" r:id="rId36"/>
    <p:sldId id="495" r:id="rId37"/>
    <p:sldId id="371" r:id="rId38"/>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678" y="10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A91C14A-F012-D5B0-B246-7AD27314F653}"/>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AA3AE83-B956-6D6D-6B9D-E74E55686172}"/>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85519F1-4EBE-3907-DDBD-61EF05ADAA12}"/>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769A71A2-9AE3-9930-DE53-6D91D19D10D4}"/>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8A6F9588-32A2-4F91-A85A-622F890EA8F2}"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FADB8ED-0CD1-CCBD-2F99-2063F1D3F13B}"/>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DABC6446-F043-8A14-9487-2E4308FE9871}"/>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CFF30723-21B1-4CFD-D35A-A57C9FEC817E}"/>
              </a:ext>
            </a:extLst>
          </p:cNvPr>
          <p:cNvSpPr>
            <a:spLocks noRo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1DA372A2-9579-B0B2-67C6-4B11D1B9CD92}"/>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Click to edit Master text styles</a:t>
            </a:r>
          </a:p>
          <a:p>
            <a:pPr lvl="1"/>
            <a:r>
              <a:rPr lang="bg-BG" noProof="0"/>
              <a:t>Second level</a:t>
            </a:r>
          </a:p>
          <a:p>
            <a:pPr lvl="2"/>
            <a:r>
              <a:rPr lang="bg-BG" noProof="0"/>
              <a:t>Third level</a:t>
            </a:r>
          </a:p>
          <a:p>
            <a:pPr lvl="3"/>
            <a:r>
              <a:rPr lang="bg-BG" noProof="0"/>
              <a:t>Fourth level</a:t>
            </a:r>
          </a:p>
          <a:p>
            <a:pPr lvl="4"/>
            <a:r>
              <a:rPr lang="bg-BG" noProof="0"/>
              <a:t>Fifth level</a:t>
            </a:r>
          </a:p>
        </p:txBody>
      </p:sp>
      <p:sp>
        <p:nvSpPr>
          <p:cNvPr id="5126" name="Rectangle 6">
            <a:extLst>
              <a:ext uri="{FF2B5EF4-FFF2-40B4-BE49-F238E27FC236}">
                <a16:creationId xmlns:a16="http://schemas.microsoft.com/office/drawing/2014/main" id="{1C148632-7700-40C5-5248-3A787943B580}"/>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8B5C035-B10A-E3F2-3801-3D4EAC668F02}"/>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035E4DA-3ACB-4C59-930C-7AEAFB182D16}"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EFC81A4-3587-2CD1-F86C-F94E43785F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72F9F631-B1F5-8526-1607-9F8DB6A0382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407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791A46-0D2C-826B-17A5-AA66C3814793}"/>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E4D359F-61DB-AC61-CB9D-8199A469A20A}"/>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8083E8D-3E60-FB60-0DCE-876D35076DA6}"/>
              </a:ext>
            </a:extLst>
          </p:cNvPr>
          <p:cNvSpPr>
            <a:spLocks noGrp="1"/>
          </p:cNvSpPr>
          <p:nvPr>
            <p:ph type="sldNum" sz="quarter" idx="12"/>
          </p:nvPr>
        </p:nvSpPr>
        <p:spPr/>
        <p:txBody>
          <a:bodyPr/>
          <a:lstStyle>
            <a:lvl1pPr>
              <a:defRPr/>
            </a:lvl1pPr>
          </a:lstStyle>
          <a:p>
            <a:pPr>
              <a:defRPr/>
            </a:pPr>
            <a:fld id="{48DCB7E5-C8F9-4343-8D91-3BB30887257B}" type="slidenum">
              <a:rPr lang="bg-BG" altLang="en-US"/>
              <a:pPr>
                <a:defRPr/>
              </a:pPr>
              <a:t>‹#›</a:t>
            </a:fld>
            <a:endParaRPr lang="bg-BG" altLang="en-US"/>
          </a:p>
        </p:txBody>
      </p:sp>
    </p:spTree>
    <p:extLst>
      <p:ext uri="{BB962C8B-B14F-4D97-AF65-F5344CB8AC3E}">
        <p14:creationId xmlns:p14="http://schemas.microsoft.com/office/powerpoint/2010/main" val="399818083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E9FA8B-D075-98F0-8FA5-833D1FD3B58E}"/>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193E533B-CC32-36DB-A7C2-C330DB71EA58}"/>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C5117C3-CF19-FC1C-E1C8-56DAEC97C39D}"/>
              </a:ext>
            </a:extLst>
          </p:cNvPr>
          <p:cNvSpPr>
            <a:spLocks noGrp="1"/>
          </p:cNvSpPr>
          <p:nvPr>
            <p:ph type="sldNum" sz="quarter" idx="12"/>
          </p:nvPr>
        </p:nvSpPr>
        <p:spPr/>
        <p:txBody>
          <a:bodyPr/>
          <a:lstStyle>
            <a:lvl1pPr>
              <a:defRPr/>
            </a:lvl1pPr>
          </a:lstStyle>
          <a:p>
            <a:pPr>
              <a:defRPr/>
            </a:pPr>
            <a:fld id="{7BEEF133-3F98-4EC4-BA4B-430262BC256B}" type="slidenum">
              <a:rPr lang="bg-BG" altLang="en-US"/>
              <a:pPr>
                <a:defRPr/>
              </a:pPr>
              <a:t>‹#›</a:t>
            </a:fld>
            <a:endParaRPr lang="bg-BG" altLang="en-US"/>
          </a:p>
        </p:txBody>
      </p:sp>
    </p:spTree>
    <p:extLst>
      <p:ext uri="{BB962C8B-B14F-4D97-AF65-F5344CB8AC3E}">
        <p14:creationId xmlns:p14="http://schemas.microsoft.com/office/powerpoint/2010/main" val="225476112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48E600AD-DBA9-77B7-DAFC-BA908DE0AC2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3157B07-9C36-DF09-3C34-90CD78F9710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20F4B168-EFA9-C749-FF19-4FEB1C9BEDB2}"/>
              </a:ext>
            </a:extLst>
          </p:cNvPr>
          <p:cNvSpPr>
            <a:spLocks noGrp="1"/>
          </p:cNvSpPr>
          <p:nvPr>
            <p:ph type="sldNum" sz="quarter" idx="12"/>
          </p:nvPr>
        </p:nvSpPr>
        <p:spPr/>
        <p:txBody>
          <a:bodyPr/>
          <a:lstStyle>
            <a:lvl1pPr>
              <a:defRPr/>
            </a:lvl1pPr>
          </a:lstStyle>
          <a:p>
            <a:pPr>
              <a:defRPr/>
            </a:pPr>
            <a:fld id="{81E26A87-3687-4A5F-881C-FB86135997F3}" type="slidenum">
              <a:rPr lang="bg-BG" altLang="en-US"/>
              <a:pPr>
                <a:defRPr/>
              </a:pPr>
              <a:t>‹#›</a:t>
            </a:fld>
            <a:endParaRPr lang="bg-BG" altLang="en-US"/>
          </a:p>
        </p:txBody>
      </p:sp>
    </p:spTree>
    <p:extLst>
      <p:ext uri="{BB962C8B-B14F-4D97-AF65-F5344CB8AC3E}">
        <p14:creationId xmlns:p14="http://schemas.microsoft.com/office/powerpoint/2010/main" val="1372544233"/>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489256F-FA28-7676-70F5-8FD99F48B619}"/>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C03585B-0170-E055-3FF2-9102307C4D5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9F41B501-9894-D396-930A-DDC5EB963A8B}"/>
              </a:ext>
            </a:extLst>
          </p:cNvPr>
          <p:cNvSpPr>
            <a:spLocks noGrp="1"/>
          </p:cNvSpPr>
          <p:nvPr>
            <p:ph type="sldNum" sz="quarter" idx="12"/>
          </p:nvPr>
        </p:nvSpPr>
        <p:spPr/>
        <p:txBody>
          <a:bodyPr/>
          <a:lstStyle>
            <a:lvl1pPr>
              <a:defRPr/>
            </a:lvl1pPr>
          </a:lstStyle>
          <a:p>
            <a:pPr>
              <a:defRPr/>
            </a:pPr>
            <a:fld id="{C8D826F4-619E-4139-B0FF-43FE785CF76B}" type="slidenum">
              <a:rPr lang="bg-BG" altLang="en-US"/>
              <a:pPr>
                <a:defRPr/>
              </a:pPr>
              <a:t>‹#›</a:t>
            </a:fld>
            <a:endParaRPr lang="bg-BG" altLang="en-US"/>
          </a:p>
        </p:txBody>
      </p:sp>
    </p:spTree>
    <p:extLst>
      <p:ext uri="{BB962C8B-B14F-4D97-AF65-F5344CB8AC3E}">
        <p14:creationId xmlns:p14="http://schemas.microsoft.com/office/powerpoint/2010/main" val="89129914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7187EF68-ACF8-BBE4-C139-B6A4A55229C6}"/>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FDEC183E-230D-D212-FD70-60E3362AEBF9}"/>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E7083B44-A850-2D72-5CB1-B5B8A8BF20CD}"/>
              </a:ext>
            </a:extLst>
          </p:cNvPr>
          <p:cNvSpPr>
            <a:spLocks noGrp="1"/>
          </p:cNvSpPr>
          <p:nvPr>
            <p:ph type="sldNum" sz="quarter" idx="12"/>
          </p:nvPr>
        </p:nvSpPr>
        <p:spPr/>
        <p:txBody>
          <a:bodyPr/>
          <a:lstStyle>
            <a:lvl1pPr>
              <a:defRPr/>
            </a:lvl1pPr>
          </a:lstStyle>
          <a:p>
            <a:pPr>
              <a:defRPr/>
            </a:pPr>
            <a:fld id="{1121842A-94F1-4EC1-A611-3F2FF58BE683}" type="slidenum">
              <a:rPr lang="bg-BG" altLang="en-US"/>
              <a:pPr>
                <a:defRPr/>
              </a:pPr>
              <a:t>‹#›</a:t>
            </a:fld>
            <a:endParaRPr lang="bg-BG" altLang="en-US"/>
          </a:p>
        </p:txBody>
      </p:sp>
    </p:spTree>
    <p:extLst>
      <p:ext uri="{BB962C8B-B14F-4D97-AF65-F5344CB8AC3E}">
        <p14:creationId xmlns:p14="http://schemas.microsoft.com/office/powerpoint/2010/main" val="1651354522"/>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4E23C47-1273-4B1B-B578-DD8F202B752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8FC506D8-D775-37B8-62A9-7CD9FC3C8B1E}"/>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6F013128-26E9-A8DF-CF27-8CCC87AA28DA}"/>
              </a:ext>
            </a:extLst>
          </p:cNvPr>
          <p:cNvSpPr>
            <a:spLocks noGrp="1"/>
          </p:cNvSpPr>
          <p:nvPr>
            <p:ph type="sldNum" sz="quarter" idx="12"/>
          </p:nvPr>
        </p:nvSpPr>
        <p:spPr/>
        <p:txBody>
          <a:bodyPr/>
          <a:lstStyle>
            <a:lvl1pPr>
              <a:defRPr/>
            </a:lvl1pPr>
          </a:lstStyle>
          <a:p>
            <a:pPr>
              <a:defRPr/>
            </a:pPr>
            <a:fld id="{59C8772D-25B7-46D8-9454-3035DF90A0AD}" type="slidenum">
              <a:rPr lang="bg-BG" altLang="en-US"/>
              <a:pPr>
                <a:defRPr/>
              </a:pPr>
              <a:t>‹#›</a:t>
            </a:fld>
            <a:endParaRPr lang="bg-BG" altLang="en-US"/>
          </a:p>
        </p:txBody>
      </p:sp>
    </p:spTree>
    <p:extLst>
      <p:ext uri="{BB962C8B-B14F-4D97-AF65-F5344CB8AC3E}">
        <p14:creationId xmlns:p14="http://schemas.microsoft.com/office/powerpoint/2010/main" val="291487461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747AB078-D634-8D4B-06A6-0C703F256930}"/>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46A0E06-2B73-EA83-5B74-9DB518D46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5C473BC3-7B8D-8F5C-EEC1-EE6F6BB5F455}"/>
              </a:ext>
            </a:extLst>
          </p:cNvPr>
          <p:cNvSpPr>
            <a:spLocks noGrp="1"/>
          </p:cNvSpPr>
          <p:nvPr>
            <p:ph type="sldNum" sz="quarter" idx="12"/>
          </p:nvPr>
        </p:nvSpPr>
        <p:spPr/>
        <p:txBody>
          <a:bodyPr/>
          <a:lstStyle>
            <a:lvl1pPr>
              <a:defRPr/>
            </a:lvl1pPr>
          </a:lstStyle>
          <a:p>
            <a:pPr>
              <a:defRPr/>
            </a:pPr>
            <a:fld id="{62B74D15-097D-400F-AC0E-FD41D5F86360}" type="slidenum">
              <a:rPr lang="bg-BG" altLang="en-US"/>
              <a:pPr>
                <a:defRPr/>
              </a:pPr>
              <a:t>‹#›</a:t>
            </a:fld>
            <a:endParaRPr lang="bg-BG" altLang="en-US"/>
          </a:p>
        </p:txBody>
      </p:sp>
    </p:spTree>
    <p:extLst>
      <p:ext uri="{BB962C8B-B14F-4D97-AF65-F5344CB8AC3E}">
        <p14:creationId xmlns:p14="http://schemas.microsoft.com/office/powerpoint/2010/main" val="396459697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0286173-E24E-4650-F616-0560A20B07B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C3554D72-A856-6A29-9E79-37AB65A002B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8DA293F7-D38A-4A3E-1A39-B8F3B68DDC63}"/>
              </a:ext>
            </a:extLst>
          </p:cNvPr>
          <p:cNvSpPr>
            <a:spLocks noGrp="1"/>
          </p:cNvSpPr>
          <p:nvPr>
            <p:ph type="sldNum" sz="quarter" idx="12"/>
          </p:nvPr>
        </p:nvSpPr>
        <p:spPr/>
        <p:txBody>
          <a:bodyPr/>
          <a:lstStyle>
            <a:lvl1pPr>
              <a:defRPr/>
            </a:lvl1pPr>
          </a:lstStyle>
          <a:p>
            <a:pPr>
              <a:defRPr/>
            </a:pPr>
            <a:fld id="{19641E8F-652F-44D8-9729-E1D3448B14D3}" type="slidenum">
              <a:rPr lang="bg-BG" altLang="en-US"/>
              <a:pPr>
                <a:defRPr/>
              </a:pPr>
              <a:t>‹#›</a:t>
            </a:fld>
            <a:endParaRPr lang="bg-BG" altLang="en-US"/>
          </a:p>
        </p:txBody>
      </p:sp>
    </p:spTree>
    <p:extLst>
      <p:ext uri="{BB962C8B-B14F-4D97-AF65-F5344CB8AC3E}">
        <p14:creationId xmlns:p14="http://schemas.microsoft.com/office/powerpoint/2010/main" val="65496341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31B8E5B-306A-B946-0B08-0CD8D6EAC67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7E74607-95A9-D36D-DDCC-6FA60946FD0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C70A975-9CD1-F81A-2FCD-E03B01DA3884}"/>
              </a:ext>
            </a:extLst>
          </p:cNvPr>
          <p:cNvSpPr>
            <a:spLocks noGrp="1"/>
          </p:cNvSpPr>
          <p:nvPr>
            <p:ph type="sldNum" sz="quarter" idx="12"/>
          </p:nvPr>
        </p:nvSpPr>
        <p:spPr/>
        <p:txBody>
          <a:bodyPr/>
          <a:lstStyle>
            <a:lvl1pPr>
              <a:defRPr/>
            </a:lvl1pPr>
          </a:lstStyle>
          <a:p>
            <a:pPr>
              <a:defRPr/>
            </a:pPr>
            <a:fld id="{7F3338CD-5F17-44F3-AF6D-1C78207FA3B9}" type="slidenum">
              <a:rPr lang="bg-BG" altLang="en-US"/>
              <a:pPr>
                <a:defRPr/>
              </a:pPr>
              <a:t>‹#›</a:t>
            </a:fld>
            <a:endParaRPr lang="bg-BG" altLang="en-US"/>
          </a:p>
        </p:txBody>
      </p:sp>
    </p:spTree>
    <p:extLst>
      <p:ext uri="{BB962C8B-B14F-4D97-AF65-F5344CB8AC3E}">
        <p14:creationId xmlns:p14="http://schemas.microsoft.com/office/powerpoint/2010/main" val="4253811798"/>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831E1AC-2317-C6BD-4DCD-1116FB0D7B1B}"/>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0D0A6710-0073-5FE1-51B5-CDCB71E5A9C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6E0F058F-7A97-3020-6428-30922EA20EE6}"/>
              </a:ext>
            </a:extLst>
          </p:cNvPr>
          <p:cNvSpPr>
            <a:spLocks noGrp="1"/>
          </p:cNvSpPr>
          <p:nvPr>
            <p:ph type="sldNum" sz="quarter" idx="12"/>
          </p:nvPr>
        </p:nvSpPr>
        <p:spPr/>
        <p:txBody>
          <a:bodyPr/>
          <a:lstStyle>
            <a:lvl1pPr>
              <a:defRPr/>
            </a:lvl1pPr>
          </a:lstStyle>
          <a:p>
            <a:pPr>
              <a:defRPr/>
            </a:pPr>
            <a:fld id="{33205636-8C47-4483-BA7D-48306C8AAA53}" type="slidenum">
              <a:rPr lang="bg-BG" altLang="en-US"/>
              <a:pPr>
                <a:defRPr/>
              </a:pPr>
              <a:t>‹#›</a:t>
            </a:fld>
            <a:endParaRPr lang="bg-BG" altLang="en-US"/>
          </a:p>
        </p:txBody>
      </p:sp>
    </p:spTree>
    <p:extLst>
      <p:ext uri="{BB962C8B-B14F-4D97-AF65-F5344CB8AC3E}">
        <p14:creationId xmlns:p14="http://schemas.microsoft.com/office/powerpoint/2010/main" val="355446534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8C1982-2DEE-C0C1-EF22-A3C9A028864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550F9B02-A575-2F47-8C26-0AF4C8F2D07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854713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6D2A7BD-D3FF-8AA8-A218-D7E8B606D7F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2858738F-423C-8E22-2C65-9B008991D97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565DC496-61C7-DE7B-846E-FC3BBDD117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67D76748-C5C3-2572-77FE-1AD5579569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1632B24-BE5F-453C-53F6-0FBEED61C3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4DEB26B-282A-44F9-879E-B0F8D87D4FE8}"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1" r:id="rId12"/>
  </p:sldLayoutIdLst>
  <p:transition spd="med">
    <p:fade/>
  </p:transition>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D3C7E708-DD2A-3F57-1220-99E461953B2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26B5963-74BC-AD6E-CBA0-56B9329C991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6148" name="Rectangle 15">
            <a:extLst>
              <a:ext uri="{FF2B5EF4-FFF2-40B4-BE49-F238E27FC236}">
                <a16:creationId xmlns:a16="http://schemas.microsoft.com/office/drawing/2014/main" id="{768B3957-1121-53B7-ECEC-620249960F55}"/>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bg-BG" altLang="bg-BG" sz="1800">
                <a:latin typeface="Arial" panose="020B0604020202020204" pitchFamily="34" charset="0"/>
              </a:rPr>
              <a:t> </a:t>
            </a:r>
          </a:p>
        </p:txBody>
      </p:sp>
      <p:sp>
        <p:nvSpPr>
          <p:cNvPr id="3" name="Rechteck 4">
            <a:extLst>
              <a:ext uri="{FF2B5EF4-FFF2-40B4-BE49-F238E27FC236}">
                <a16:creationId xmlns:a16="http://schemas.microsoft.com/office/drawing/2014/main" id="{F101EF45-E006-4B04-9086-D50860BCC866}"/>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50" name="Titel 1">
            <a:extLst>
              <a:ext uri="{FF2B5EF4-FFF2-40B4-BE49-F238E27FC236}">
                <a16:creationId xmlns:a16="http://schemas.microsoft.com/office/drawing/2014/main" id="{1B580FCC-26B1-AC55-E700-3AD990E9616F}"/>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en-US" altLang="en-US" sz="6000" b="1">
                <a:latin typeface="Arial" panose="020B0604020202020204" pitchFamily="34" charset="0"/>
                <a:cs typeface="Arial" panose="020B0604020202020204" pitchFamily="34" charset="0"/>
              </a:rPr>
              <a:t>Introduction to information security, internal control systems</a:t>
            </a:r>
          </a:p>
        </p:txBody>
      </p:sp>
      <p:sp>
        <p:nvSpPr>
          <p:cNvPr id="6151" name="Untertitel 2">
            <a:extLst>
              <a:ext uri="{FF2B5EF4-FFF2-40B4-BE49-F238E27FC236}">
                <a16:creationId xmlns:a16="http://schemas.microsoft.com/office/drawing/2014/main" id="{0C282E74-B29D-55CA-2B62-D052BB2D027F}"/>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en-US"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en-US" altLang="en-US">
                <a:latin typeface="Arial" panose="020B0604020202020204" pitchFamily="34" charset="0"/>
                <a:cs typeface="Arial" panose="020B0604020202020204" pitchFamily="34" charset="0"/>
              </a:rPr>
              <a:t>Information Security for Managers</a:t>
            </a:r>
          </a:p>
        </p:txBody>
      </p:sp>
      <p:pic>
        <p:nvPicPr>
          <p:cNvPr id="6152" name="Grafik 3">
            <a:extLst>
              <a:ext uri="{FF2B5EF4-FFF2-40B4-BE49-F238E27FC236}">
                <a16:creationId xmlns:a16="http://schemas.microsoft.com/office/drawing/2014/main" id="{414D0658-DEA8-C8D1-2B55-09A554E090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2">
            <a:extLst>
              <a:ext uri="{FF2B5EF4-FFF2-40B4-BE49-F238E27FC236}">
                <a16:creationId xmlns:a16="http://schemas.microsoft.com/office/drawing/2014/main" id="{D7C6F26D-0134-B018-D01D-212D3D1F7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88E89-694F-5434-7240-BE763532F8A2}"/>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en-US" sz="3200" b="1" dirty="0">
                <a:solidFill>
                  <a:schemeClr val="accent6"/>
                </a:solidFill>
              </a:rPr>
              <a:t> </a:t>
            </a:r>
          </a:p>
        </p:txBody>
      </p:sp>
      <p:sp>
        <p:nvSpPr>
          <p:cNvPr id="7171" name="Content Placeholder 2">
            <a:extLst>
              <a:ext uri="{FF2B5EF4-FFF2-40B4-BE49-F238E27FC236}">
                <a16:creationId xmlns:a16="http://schemas.microsoft.com/office/drawing/2014/main" id="{4225D250-9175-DCC0-113B-8091FDF08440}"/>
              </a:ext>
            </a:extLst>
          </p:cNvPr>
          <p:cNvSpPr>
            <a:spLocks noGrp="1" noChangeArrowheads="1"/>
          </p:cNvSpPr>
          <p:nvPr>
            <p:ph idx="4294967295"/>
          </p:nvPr>
        </p:nvSpPr>
        <p:spPr>
          <a:xfrm>
            <a:off x="479425" y="1909763"/>
            <a:ext cx="11377613" cy="4929187"/>
          </a:xfrm>
        </p:spPr>
        <p:txBody>
          <a:bodyPr/>
          <a:lstStyle/>
          <a:p>
            <a:pPr eaLnBrk="1" hangingPunct="1">
              <a:spcBef>
                <a:spcPts val="600"/>
              </a:spcBef>
              <a:spcAft>
                <a:spcPts val="600"/>
              </a:spcAft>
            </a:pPr>
            <a:r>
              <a:rPr lang="en-US" altLang="en-US"/>
              <a:t>Information security deals with protecting information and computer systems from unauthorized access, use, disclosure, interruption, modification or destruction.</a:t>
            </a:r>
            <a:r>
              <a:rPr lang="vi-VN" altLang="en-US"/>
              <a:t>.</a:t>
            </a:r>
          </a:p>
          <a:p>
            <a:pPr eaLnBrk="1" hangingPunct="1">
              <a:spcBef>
                <a:spcPts val="600"/>
              </a:spcBef>
              <a:spcAft>
                <a:spcPts val="600"/>
              </a:spcAft>
            </a:pPr>
            <a:r>
              <a:rPr lang="en-US" altLang="en-US"/>
              <a:t>ISO/IEC 27002/2013 deals with information security through the three main components: confidentiality, integrity and availability.</a:t>
            </a:r>
          </a:p>
          <a:p>
            <a:pPr eaLnBrk="1" hangingPunct="1">
              <a:spcBef>
                <a:spcPts val="600"/>
              </a:spcBef>
              <a:spcAft>
                <a:spcPts val="600"/>
              </a:spcAft>
            </a:pPr>
            <a:r>
              <a:rPr lang="en-US" altLang="en-US"/>
              <a:t>Confidentiality is ensured by encrypting the information. Integrity is achieved through scattering mechanisms and algorithms</a:t>
            </a:r>
            <a:r>
              <a:rPr lang="vi-VN" altLang="en-US"/>
              <a:t>. </a:t>
            </a:r>
            <a:endParaRPr lang="en-US" altLang="en-US"/>
          </a:p>
          <a:p>
            <a:pPr eaLnBrk="1" hangingPunct="1">
              <a:spcBef>
                <a:spcPts val="600"/>
              </a:spcBef>
              <a:spcAft>
                <a:spcPts val="600"/>
              </a:spcAft>
            </a:pPr>
            <a:r>
              <a:rPr lang="en-US" altLang="en-US"/>
              <a:t>Availability is ensured by strengthening the security of the computer system network or networks and providing backups</a:t>
            </a:r>
            <a:r>
              <a:rPr lang="vi-VN" altLang="en-US"/>
              <a:t>.</a:t>
            </a:r>
          </a:p>
        </p:txBody>
      </p:sp>
      <p:sp>
        <p:nvSpPr>
          <p:cNvPr id="7172" name="Titel 1">
            <a:extLst>
              <a:ext uri="{FF2B5EF4-FFF2-40B4-BE49-F238E27FC236}">
                <a16:creationId xmlns:a16="http://schemas.microsoft.com/office/drawing/2014/main" id="{FC7EC75B-12B5-A4E1-0743-2EA15817FC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6E4B9-2512-BF2C-01E4-40FD2ED3416D}"/>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en-US" sz="3200" b="1" dirty="0">
                <a:solidFill>
                  <a:schemeClr val="accent6"/>
                </a:solidFill>
              </a:rPr>
              <a:t> </a:t>
            </a:r>
          </a:p>
        </p:txBody>
      </p:sp>
      <p:sp>
        <p:nvSpPr>
          <p:cNvPr id="8195" name="Content Placeholder 2">
            <a:extLst>
              <a:ext uri="{FF2B5EF4-FFF2-40B4-BE49-F238E27FC236}">
                <a16:creationId xmlns:a16="http://schemas.microsoft.com/office/drawing/2014/main" id="{14DCED54-139F-1061-8143-AE40397D6B7E}"/>
              </a:ext>
            </a:extLst>
          </p:cNvPr>
          <p:cNvSpPr>
            <a:spLocks noGrp="1" noChangeArrowheads="1"/>
          </p:cNvSpPr>
          <p:nvPr>
            <p:ph idx="4294967295"/>
          </p:nvPr>
        </p:nvSpPr>
        <p:spPr>
          <a:xfrm>
            <a:off x="479425" y="1909763"/>
            <a:ext cx="11233150" cy="4929187"/>
          </a:xfrm>
        </p:spPr>
        <p:txBody>
          <a:bodyPr/>
          <a:lstStyle/>
          <a:p>
            <a:pPr eaLnBrk="1" hangingPunct="1">
              <a:spcBef>
                <a:spcPts val="600"/>
              </a:spcBef>
              <a:spcAft>
                <a:spcPts val="600"/>
              </a:spcAft>
            </a:pPr>
            <a:r>
              <a:rPr lang="en-US" altLang="en-US"/>
              <a:t>Information security is a set of practices designed to protect data</a:t>
            </a:r>
            <a:r>
              <a:rPr lang="vi-VN" altLang="en-US"/>
              <a:t>.</a:t>
            </a:r>
          </a:p>
          <a:p>
            <a:pPr eaLnBrk="1" hangingPunct="1">
              <a:spcBef>
                <a:spcPts val="600"/>
              </a:spcBef>
              <a:spcAft>
                <a:spcPts val="600"/>
              </a:spcAft>
            </a:pPr>
            <a:r>
              <a:rPr lang="vi-VN" altLang="en-US"/>
              <a:t>Securitatea informațiilor nu se limitează la sistemele informatice sau la informațiile în forma lor digitală sau electronică. </a:t>
            </a:r>
            <a:endParaRPr lang="en-US" altLang="en-US"/>
          </a:p>
          <a:p>
            <a:pPr eaLnBrk="1" hangingPunct="1">
              <a:spcBef>
                <a:spcPts val="600"/>
              </a:spcBef>
              <a:spcAft>
                <a:spcPts val="600"/>
              </a:spcAft>
            </a:pPr>
            <a:r>
              <a:rPr lang="en-US" altLang="en-US"/>
              <a:t>Rather, it applies to all matters related to the safety, security and protection of data or information, regardless of its form</a:t>
            </a:r>
            <a:r>
              <a:rPr lang="vi-VN" altLang="en-US"/>
              <a:t>.</a:t>
            </a:r>
            <a:endParaRPr lang="en-US" altLang="en-US"/>
          </a:p>
        </p:txBody>
      </p:sp>
      <p:sp>
        <p:nvSpPr>
          <p:cNvPr id="8196" name="Titel 1">
            <a:extLst>
              <a:ext uri="{FF2B5EF4-FFF2-40B4-BE49-F238E27FC236}">
                <a16:creationId xmlns:a16="http://schemas.microsoft.com/office/drawing/2014/main" id="{60A44FAD-ADA5-292B-682C-9DD7AF0492E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C2CF65E8-0D82-B361-62EF-1E487F4BF7C1}"/>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en-US" altLang="en-US"/>
              <a:t>Information security cannot be defined as synonymous with computer security, system and network security, information technology security, information systems or information and communication technology</a:t>
            </a:r>
            <a:r>
              <a:rPr lang="vi-VN" altLang="en-US"/>
              <a:t>.</a:t>
            </a:r>
          </a:p>
          <a:p>
            <a:pPr eaLnBrk="1" hangingPunct="1">
              <a:spcBef>
                <a:spcPts val="600"/>
              </a:spcBef>
              <a:spcAft>
                <a:spcPts val="600"/>
              </a:spcAft>
            </a:pPr>
            <a:r>
              <a:rPr lang="en-US" altLang="en-US"/>
              <a:t>Each of these expressions refers to a different subject, even if the common point refers to information security in some of its forms (here we are talking about its electronic version): therefore, they are all subfields of information security</a:t>
            </a:r>
            <a:r>
              <a:rPr lang="vi-VN" altLang="en-US"/>
              <a:t>.</a:t>
            </a:r>
            <a:endParaRPr lang="en-US" altLang="en-US"/>
          </a:p>
          <a:p>
            <a:pPr eaLnBrk="1" hangingPunct="1">
              <a:spcBef>
                <a:spcPts val="600"/>
              </a:spcBef>
              <a:spcAft>
                <a:spcPts val="600"/>
              </a:spcAft>
            </a:pPr>
            <a:r>
              <a:rPr lang="en-US" altLang="en-US"/>
              <a:t>In the 21st century, most organizations have a computer system connected to the Internet and exchange information through it. Information can be made to pass through an interconnection of networks</a:t>
            </a:r>
            <a:r>
              <a:rPr lang="vi-VN" altLang="en-US"/>
              <a:t>. </a:t>
            </a:r>
            <a:endParaRPr lang="en-US" altLang="en-US"/>
          </a:p>
        </p:txBody>
      </p:sp>
      <p:sp>
        <p:nvSpPr>
          <p:cNvPr id="9219" name="Titel 1">
            <a:extLst>
              <a:ext uri="{FF2B5EF4-FFF2-40B4-BE49-F238E27FC236}">
                <a16:creationId xmlns:a16="http://schemas.microsoft.com/office/drawing/2014/main" id="{A2C20F0B-1665-6DF7-903F-70EF43E35C9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DCFE16B3-0024-F635-1A03-DE8ED75225AA}"/>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en-US" altLang="en-US"/>
              <a:t>Consequently, this interconnection is all the more exposed to malware risks from those who want to get hold of sensitive information, acting from the inside (copying information, using malicious code) or from the outside</a:t>
            </a:r>
            <a:r>
              <a:rPr lang="vi-VN" altLang="en-US"/>
              <a:t>.</a:t>
            </a:r>
            <a:endParaRPr lang="en-US" altLang="en-US"/>
          </a:p>
          <a:p>
            <a:pPr eaLnBrk="1" hangingPunct="1">
              <a:spcBef>
                <a:spcPts val="600"/>
              </a:spcBef>
              <a:spcAft>
                <a:spcPts val="600"/>
              </a:spcAft>
            </a:pPr>
            <a:r>
              <a:rPr lang="en-US" altLang="en-US"/>
              <a:t>To counteract these risks, information security requires the development of concepts such as data tagging, public key encryption (PKI) and multi-level security (MLS).</a:t>
            </a:r>
            <a:endParaRPr lang="vi-VN" altLang="en-US"/>
          </a:p>
          <a:p>
            <a:pPr eaLnBrk="1" hangingPunct="1">
              <a:spcBef>
                <a:spcPts val="600"/>
              </a:spcBef>
              <a:spcAft>
                <a:spcPts val="600"/>
              </a:spcAft>
            </a:pPr>
            <a:r>
              <a:rPr lang="en-US" altLang="en-US"/>
              <a:t>In addition to the problems of connecting networks, it is increasingly easy to move large amounts of information (and this in a way that is relatively difficult to detect in case of hacking), but also to physically transport it via USB sticks or memory cards</a:t>
            </a:r>
            <a:r>
              <a:rPr lang="vi-VN" altLang="en-US"/>
              <a:t>.</a:t>
            </a:r>
          </a:p>
          <a:p>
            <a:pPr eaLnBrk="1" hangingPunct="1">
              <a:spcBef>
                <a:spcPts val="600"/>
              </a:spcBef>
              <a:spcAft>
                <a:spcPts val="600"/>
              </a:spcAft>
            </a:pPr>
            <a:endParaRPr lang="vi-VN" altLang="en-US"/>
          </a:p>
        </p:txBody>
      </p:sp>
      <p:sp>
        <p:nvSpPr>
          <p:cNvPr id="10243" name="Titel 1">
            <a:extLst>
              <a:ext uri="{FF2B5EF4-FFF2-40B4-BE49-F238E27FC236}">
                <a16:creationId xmlns:a16="http://schemas.microsoft.com/office/drawing/2014/main" id="{C19048CE-1350-715C-7E2B-24FC79A347C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D30D169C-002F-5215-CD0B-82F5CA65CFE2}"/>
              </a:ext>
            </a:extLst>
          </p:cNvPr>
          <p:cNvSpPr>
            <a:spLocks noGrp="1" noChangeArrowheads="1"/>
          </p:cNvSpPr>
          <p:nvPr>
            <p:ph idx="4294967295"/>
          </p:nvPr>
        </p:nvSpPr>
        <p:spPr>
          <a:xfrm>
            <a:off x="550863" y="1844675"/>
            <a:ext cx="11161712" cy="5218113"/>
          </a:xfrm>
        </p:spPr>
        <p:txBody>
          <a:bodyPr/>
          <a:lstStyle/>
          <a:p>
            <a:pPr eaLnBrk="1" hangingPunct="1">
              <a:spcBef>
                <a:spcPts val="600"/>
              </a:spcBef>
              <a:spcAft>
                <a:spcPts val="600"/>
              </a:spcAft>
            </a:pPr>
            <a:r>
              <a:rPr lang="en-US" altLang="en-US"/>
              <a:t>Therefore, computer systems containing sensitive information are increasingly designed as a System high mode environment, in many cases in the form of separate networks without connection to other networks and without USB ports</a:t>
            </a:r>
            <a:r>
              <a:rPr lang="vi-VN" altLang="en-US"/>
              <a:t>.</a:t>
            </a:r>
            <a:endParaRPr lang="en-US" altLang="en-US"/>
          </a:p>
          <a:p>
            <a:pPr eaLnBrk="1" hangingPunct="1">
              <a:spcBef>
                <a:spcPts val="600"/>
              </a:spcBef>
              <a:spcAft>
                <a:spcPts val="600"/>
              </a:spcAft>
            </a:pPr>
            <a:r>
              <a:rPr lang="en-US" altLang="en-US"/>
              <a:t>Three information sensitivity criteria are commonly accepted: Availability, Integrity and Confidentiality</a:t>
            </a:r>
            <a:r>
              <a:rPr lang="vi-VN" altLang="en-US"/>
              <a:t>.</a:t>
            </a:r>
          </a:p>
          <a:p>
            <a:pPr eaLnBrk="1" hangingPunct="1">
              <a:spcBef>
                <a:spcPts val="600"/>
              </a:spcBef>
              <a:spcAft>
                <a:spcPts val="600"/>
              </a:spcAft>
            </a:pPr>
            <a:r>
              <a:rPr lang="en-US" altLang="en-US"/>
              <a:t>A fourth is also used quite frequently (under different names): Traceability, Accountability, Auditability (referring to IT audits) or Evidence</a:t>
            </a:r>
            <a:r>
              <a:rPr lang="vi-VN" altLang="en-US"/>
              <a:t>.</a:t>
            </a:r>
          </a:p>
          <a:p>
            <a:pPr eaLnBrk="1" hangingPunct="1">
              <a:spcBef>
                <a:spcPts val="600"/>
              </a:spcBef>
              <a:spcAft>
                <a:spcPts val="600"/>
              </a:spcAft>
            </a:pPr>
            <a:r>
              <a:rPr lang="en-US" altLang="en-US"/>
              <a:t>A fifth criterion is also used: Non-repudiation, which ensures the exchange of messages between the sender and the recipient</a:t>
            </a:r>
            <a:r>
              <a:rPr lang="vi-VN" altLang="en-US"/>
              <a:t>.</a:t>
            </a:r>
          </a:p>
        </p:txBody>
      </p:sp>
      <p:sp>
        <p:nvSpPr>
          <p:cNvPr id="11267" name="Titel 1">
            <a:extLst>
              <a:ext uri="{FF2B5EF4-FFF2-40B4-BE49-F238E27FC236}">
                <a16:creationId xmlns:a16="http://schemas.microsoft.com/office/drawing/2014/main" id="{D09C52DE-F9C2-373C-A0E0-BE2A69342E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 security</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C88832D7-F11C-F191-9BC6-A828EB395BAE}"/>
              </a:ext>
            </a:extLst>
          </p:cNvPr>
          <p:cNvSpPr>
            <a:spLocks noGrp="1" noChangeArrowheads="1"/>
          </p:cNvSpPr>
          <p:nvPr>
            <p:ph idx="4294967295"/>
          </p:nvPr>
        </p:nvSpPr>
        <p:spPr>
          <a:xfrm>
            <a:off x="479425" y="2133600"/>
            <a:ext cx="11233150" cy="4525963"/>
          </a:xfrm>
        </p:spPr>
        <p:txBody>
          <a:bodyPr/>
          <a:lstStyle/>
          <a:p>
            <a:pPr eaLnBrk="1" hangingPunct="1"/>
            <a:r>
              <a:rPr lang="en-US" altLang="en-US"/>
              <a:t>A competency framework is regularly used by companies to understand their skill-based requirements, required competencies, employee skills, and gaps</a:t>
            </a:r>
            <a:r>
              <a:rPr lang="vi-VN" altLang="en-US"/>
              <a:t>. </a:t>
            </a:r>
            <a:endParaRPr lang="en-US" altLang="en-US"/>
          </a:p>
          <a:p>
            <a:pPr eaLnBrk="1" hangingPunct="1"/>
            <a:r>
              <a:rPr lang="en-US" altLang="en-US"/>
              <a:t>When a competency framework is developed taking into account company profile and employee interests, it can improve performance and provide clarity for each individual role requirement and develop talent in the workplace</a:t>
            </a:r>
            <a:r>
              <a:rPr lang="vi-VN" altLang="en-US"/>
              <a:t>.</a:t>
            </a:r>
          </a:p>
          <a:p>
            <a:pPr eaLnBrk="1" hangingPunct="1"/>
            <a:endParaRPr lang="en-US" altLang="en-US"/>
          </a:p>
        </p:txBody>
      </p:sp>
      <p:sp>
        <p:nvSpPr>
          <p:cNvPr id="2" name="Titel 1">
            <a:extLst>
              <a:ext uri="{FF2B5EF4-FFF2-40B4-BE49-F238E27FC236}">
                <a16:creationId xmlns:a16="http://schemas.microsoft.com/office/drawing/2014/main" id="{C163BFD0-1361-2AD4-B0CC-F511C853E880}"/>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 attacks and the competence framework</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960D5FFD-A1E5-2E38-EF7A-037FECFCC813}"/>
              </a:ext>
            </a:extLst>
          </p:cNvPr>
          <p:cNvSpPr>
            <a:spLocks noGrp="1" noChangeArrowheads="1"/>
          </p:cNvSpPr>
          <p:nvPr>
            <p:ph idx="4294967295"/>
          </p:nvPr>
        </p:nvSpPr>
        <p:spPr>
          <a:xfrm>
            <a:off x="550863" y="1844675"/>
            <a:ext cx="11233150" cy="4525963"/>
          </a:xfrm>
        </p:spPr>
        <p:txBody>
          <a:bodyPr/>
          <a:lstStyle/>
          <a:p>
            <a:pPr eaLnBrk="1" hangingPunct="1"/>
            <a:r>
              <a:rPr lang="en-US" altLang="en-US"/>
              <a:t>In recent years, due to many cyber attacks, cyber security frameworks are mainly adopted by large organizations (businesses, NGOs and other entities) or by state actors</a:t>
            </a:r>
            <a:r>
              <a:rPr lang="vi-VN" altLang="en-US"/>
              <a:t>.</a:t>
            </a:r>
          </a:p>
          <a:p>
            <a:pPr eaLnBrk="1" hangingPunct="1"/>
            <a:r>
              <a:rPr lang="en-US" altLang="en-US"/>
              <a:t>A successful cyber attack can cause major damage to a company's business. It can affect its bottom line as well as the company's business status and consumer confidence</a:t>
            </a:r>
            <a:r>
              <a:rPr lang="vi-VN" altLang="en-US"/>
              <a:t>. </a:t>
            </a:r>
            <a:endParaRPr lang="en-US" altLang="en-US"/>
          </a:p>
          <a:p>
            <a:pPr eaLnBrk="1" hangingPunct="1"/>
            <a:r>
              <a:rPr lang="en-US" altLang="en-US"/>
              <a:t>The impact of a security breach can be divided into three categories: financial, reputational and legal</a:t>
            </a:r>
            <a:r>
              <a:rPr lang="vi-VN" altLang="en-US"/>
              <a:t>.</a:t>
            </a:r>
          </a:p>
          <a:p>
            <a:pPr eaLnBrk="1" hangingPunct="1"/>
            <a:endParaRPr lang="en-US" altLang="en-US"/>
          </a:p>
        </p:txBody>
      </p:sp>
      <p:sp>
        <p:nvSpPr>
          <p:cNvPr id="2" name="Titel 1">
            <a:extLst>
              <a:ext uri="{FF2B5EF4-FFF2-40B4-BE49-F238E27FC236}">
                <a16:creationId xmlns:a16="http://schemas.microsoft.com/office/drawing/2014/main" id="{7C6EF685-FCFF-34B1-2EA9-F1296B60EE0E}"/>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a:t>
            </a:r>
            <a:r>
              <a:rPr lang="en-US" altLang="en-US" sz="4400" dirty="0">
                <a:latin typeface="+mn-lt"/>
              </a:rPr>
              <a:t> attacks and the competence framework</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a:extLst>
              <a:ext uri="{FF2B5EF4-FFF2-40B4-BE49-F238E27FC236}">
                <a16:creationId xmlns:a16="http://schemas.microsoft.com/office/drawing/2014/main" id="{4D5CEF34-53A9-BF18-2FF9-5C0C330CFAF9}"/>
              </a:ext>
            </a:extLst>
          </p:cNvPr>
          <p:cNvSpPr>
            <a:spLocks noGrp="1" noChangeArrowheads="1"/>
          </p:cNvSpPr>
          <p:nvPr>
            <p:ph idx="4294967295"/>
          </p:nvPr>
        </p:nvSpPr>
        <p:spPr>
          <a:xfrm>
            <a:off x="550863" y="1855788"/>
            <a:ext cx="11306175" cy="5000625"/>
          </a:xfrm>
        </p:spPr>
        <p:txBody>
          <a:bodyPr/>
          <a:lstStyle/>
          <a:p>
            <a:pPr eaLnBrk="1" hangingPunct="1"/>
            <a:r>
              <a:rPr lang="en-US" altLang="en-US"/>
              <a:t>Cyber-attacks often result in substantial financial loss resulting from the theft of corporate information, financial information (eg bank details or payment card details), money, transaction disruptions (eg inability to transact online), loss of business or of the contract. Businesses that have suffered a cyber breach will generally spend money associated with repairing affected systems, networks and devices</a:t>
            </a:r>
            <a:r>
              <a:rPr lang="vi-VN" altLang="en-US"/>
              <a:t>.</a:t>
            </a:r>
          </a:p>
          <a:p>
            <a:pPr eaLnBrk="1" hangingPunct="1"/>
            <a:r>
              <a:rPr lang="en-US" altLang="en-US"/>
              <a:t>Cyber attacks can damage a company's reputation and the trust customers have in the company. This could lead to lost customers, lost sales and reduced profits</a:t>
            </a:r>
            <a:r>
              <a:rPr lang="vi-VN" altLang="en-US"/>
              <a:t>. </a:t>
            </a:r>
            <a:endParaRPr lang="en-US" altLang="en-US"/>
          </a:p>
        </p:txBody>
      </p:sp>
      <p:sp>
        <p:nvSpPr>
          <p:cNvPr id="2" name="Titel 1">
            <a:extLst>
              <a:ext uri="{FF2B5EF4-FFF2-40B4-BE49-F238E27FC236}">
                <a16:creationId xmlns:a16="http://schemas.microsoft.com/office/drawing/2014/main" id="{1FC9BA09-71FF-DCCC-B774-DA9EF28E0162}"/>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 attacks</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a:extLst>
              <a:ext uri="{FF2B5EF4-FFF2-40B4-BE49-F238E27FC236}">
                <a16:creationId xmlns:a16="http://schemas.microsoft.com/office/drawing/2014/main" id="{4F078041-3270-2D31-9FBB-D9CFAFDB0253}"/>
              </a:ext>
            </a:extLst>
          </p:cNvPr>
          <p:cNvSpPr>
            <a:spLocks noGrp="1" noChangeArrowheads="1"/>
          </p:cNvSpPr>
          <p:nvPr>
            <p:ph idx="4294967295"/>
          </p:nvPr>
        </p:nvSpPr>
        <p:spPr>
          <a:xfrm>
            <a:off x="550863" y="1855788"/>
            <a:ext cx="11306175" cy="5000625"/>
          </a:xfrm>
        </p:spPr>
        <p:txBody>
          <a:bodyPr/>
          <a:lstStyle/>
          <a:p>
            <a:pPr eaLnBrk="1" hangingPunct="1"/>
            <a:r>
              <a:rPr lang="en-US" altLang="en-US"/>
              <a:t>The effect of reputational damage can even affect the company's suppliers or affect relationships with partners, investors and other third parties involved in the company's business</a:t>
            </a:r>
            <a:r>
              <a:rPr lang="vi-VN" altLang="en-US"/>
              <a:t>.</a:t>
            </a:r>
          </a:p>
          <a:p>
            <a:pPr eaLnBrk="1" hangingPunct="1"/>
            <a:r>
              <a:rPr lang="en-US" altLang="en-US"/>
              <a:t>So data protection and privacy laws require managing the security of all personal data held by the company (of its own staff or customers)</a:t>
            </a:r>
            <a:r>
              <a:rPr lang="vi-VN" altLang="en-US"/>
              <a:t>. </a:t>
            </a:r>
            <a:endParaRPr lang="en-US" altLang="en-US"/>
          </a:p>
          <a:p>
            <a:pPr eaLnBrk="1" hangingPunct="1"/>
            <a:r>
              <a:rPr lang="en-US" altLang="en-US"/>
              <a:t>If this data is accidentally or deliberately compromised and the company does not implement adequate security measures, it may face regulatory penalties</a:t>
            </a:r>
            <a:r>
              <a:rPr lang="vi-VN" altLang="en-US"/>
              <a:t>.</a:t>
            </a:r>
          </a:p>
        </p:txBody>
      </p:sp>
      <p:sp>
        <p:nvSpPr>
          <p:cNvPr id="2" name="Titel 1">
            <a:extLst>
              <a:ext uri="{FF2B5EF4-FFF2-40B4-BE49-F238E27FC236}">
                <a16:creationId xmlns:a16="http://schemas.microsoft.com/office/drawing/2014/main" id="{6B436049-4BF1-E8E1-E591-9015E87DC194}"/>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 attacks</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B561AF-A700-8F07-DFAC-71E2039CA961}"/>
              </a:ext>
            </a:extLst>
          </p:cNvPr>
          <p:cNvSpPr>
            <a:spLocks noGrp="1"/>
          </p:cNvSpPr>
          <p:nvPr>
            <p:ph idx="4294967295"/>
          </p:nvPr>
        </p:nvSpPr>
        <p:spPr>
          <a:xfrm>
            <a:off x="550863" y="1844675"/>
            <a:ext cx="11306175" cy="4857750"/>
          </a:xfrm>
        </p:spPr>
        <p:txBody>
          <a:bodyPr rtlCol="0">
            <a:noAutofit/>
          </a:bodyPr>
          <a:lstStyle/>
          <a:p>
            <a:pPr eaLnBrk="1" fontAlgn="auto" hangingPunct="1">
              <a:spcBef>
                <a:spcPts val="600"/>
              </a:spcBef>
              <a:spcAft>
                <a:spcPts val="600"/>
              </a:spcAft>
              <a:defRPr/>
            </a:pPr>
            <a:r>
              <a:rPr lang="en-US" dirty="0"/>
              <a:t>It is important to manage your risks accordingly</a:t>
            </a:r>
            <a:r>
              <a:rPr lang="vi-VN" dirty="0"/>
              <a:t>. </a:t>
            </a:r>
            <a:endParaRPr lang="en-US" dirty="0"/>
          </a:p>
          <a:p>
            <a:pPr eaLnBrk="1" fontAlgn="auto" hangingPunct="1">
              <a:spcBef>
                <a:spcPts val="600"/>
              </a:spcBef>
              <a:spcAft>
                <a:spcPts val="600"/>
              </a:spcAft>
              <a:defRPr/>
            </a:pPr>
            <a:r>
              <a:rPr lang="en-US" dirty="0"/>
              <a:t>After an attack occurs, an effective cyber security tool or incident response plan, i.e. using a cyber consultant, can help </a:t>
            </a:r>
            <a:r>
              <a:rPr lang="vi-VN" dirty="0"/>
              <a:t>:</a:t>
            </a:r>
          </a:p>
          <a:p>
            <a:pPr marL="731520" eaLnBrk="1" fontAlgn="auto" hangingPunct="1">
              <a:spcBef>
                <a:spcPts val="600"/>
              </a:spcBef>
              <a:spcAft>
                <a:spcPts val="600"/>
              </a:spcAft>
              <a:buFont typeface="Wingdings" pitchFamily="2" charset="2"/>
              <a:buChar char="Ø"/>
              <a:defRPr/>
            </a:pPr>
            <a:r>
              <a:rPr lang="en-US" sz="2400" dirty="0"/>
              <a:t>reduce the impact of the attack</a:t>
            </a:r>
          </a:p>
          <a:p>
            <a:pPr marL="731520" eaLnBrk="1" fontAlgn="auto" hangingPunct="1">
              <a:spcBef>
                <a:spcPts val="600"/>
              </a:spcBef>
              <a:spcAft>
                <a:spcPts val="600"/>
              </a:spcAft>
              <a:buFont typeface="Wingdings" pitchFamily="2" charset="2"/>
              <a:buChar char="Ø"/>
              <a:defRPr/>
            </a:pPr>
            <a:r>
              <a:rPr lang="en-US" sz="2400" dirty="0"/>
              <a:t>report the incident to the appropriate authority</a:t>
            </a:r>
          </a:p>
          <a:p>
            <a:pPr marL="731520" eaLnBrk="1" fontAlgn="auto" hangingPunct="1">
              <a:spcBef>
                <a:spcPts val="600"/>
              </a:spcBef>
              <a:spcAft>
                <a:spcPts val="600"/>
              </a:spcAft>
              <a:buFont typeface="Wingdings" pitchFamily="2" charset="2"/>
              <a:buChar char="Ø"/>
              <a:defRPr/>
            </a:pPr>
            <a:r>
              <a:rPr lang="en-US" sz="2400" dirty="0"/>
              <a:t>clean up the affected systems</a:t>
            </a:r>
          </a:p>
          <a:p>
            <a:pPr marL="731520" eaLnBrk="1" fontAlgn="auto" hangingPunct="1">
              <a:spcBef>
                <a:spcPts val="600"/>
              </a:spcBef>
              <a:spcAft>
                <a:spcPts val="600"/>
              </a:spcAft>
              <a:buFont typeface="Wingdings" pitchFamily="2" charset="2"/>
              <a:buChar char="Ø"/>
              <a:defRPr/>
            </a:pPr>
            <a:r>
              <a:rPr lang="en-US" sz="2400" dirty="0"/>
              <a:t>get your company business up and running in the shortest possible time</a:t>
            </a:r>
            <a:r>
              <a:rPr lang="vi-VN" sz="2400" dirty="0"/>
              <a:t>.</a:t>
            </a:r>
          </a:p>
          <a:p>
            <a:pPr eaLnBrk="1" fontAlgn="auto" hangingPunct="1">
              <a:spcBef>
                <a:spcPts val="600"/>
              </a:spcBef>
              <a:spcAft>
                <a:spcPts val="600"/>
              </a:spcAft>
              <a:defRPr/>
            </a:pPr>
            <a:r>
              <a:rPr lang="en-US" dirty="0"/>
              <a:t>It is necessary to invest in training and educating users in the field of cyber security to avoid attacks and continuously develop awareness for a cyber strategy in one's organization</a:t>
            </a:r>
            <a:r>
              <a:rPr lang="vi-VN" dirty="0"/>
              <a:t>.</a:t>
            </a:r>
          </a:p>
        </p:txBody>
      </p:sp>
      <p:sp>
        <p:nvSpPr>
          <p:cNvPr id="16387" name="Titel 1">
            <a:extLst>
              <a:ext uri="{FF2B5EF4-FFF2-40B4-BE49-F238E27FC236}">
                <a16:creationId xmlns:a16="http://schemas.microsoft.com/office/drawing/2014/main" id="{6FE6274E-2175-9A2D-4210-061662546EB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Risks in the company</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2A1D45E9-F15D-E3EB-216A-462808A22152}"/>
              </a:ext>
            </a:extLst>
          </p:cNvPr>
          <p:cNvSpPr>
            <a:spLocks noGrp="1" noChangeArrowheads="1"/>
          </p:cNvSpPr>
          <p:nvPr>
            <p:ph idx="4294967295"/>
          </p:nvPr>
        </p:nvSpPr>
        <p:spPr>
          <a:xfrm>
            <a:off x="479425" y="1773238"/>
            <a:ext cx="11520488" cy="4525962"/>
          </a:xfrm>
        </p:spPr>
        <p:txBody>
          <a:bodyPr/>
          <a:lstStyle/>
          <a:p>
            <a:pPr eaLnBrk="1" hangingPunct="1">
              <a:spcBef>
                <a:spcPts val="600"/>
              </a:spcBef>
              <a:spcAft>
                <a:spcPts val="600"/>
              </a:spcAft>
            </a:pPr>
            <a:r>
              <a:rPr lang="en-US" altLang="en-US"/>
              <a:t>A cybersecurity framework is a set of best practices and documented processes that are used to develop IT security policies within an organization</a:t>
            </a:r>
            <a:r>
              <a:rPr lang="vi-VN" altLang="en-US"/>
              <a:t>.</a:t>
            </a:r>
          </a:p>
          <a:p>
            <a:pPr eaLnBrk="1" hangingPunct="1">
              <a:spcBef>
                <a:spcPts val="600"/>
              </a:spcBef>
              <a:spcAft>
                <a:spcPts val="600"/>
              </a:spcAft>
            </a:pPr>
            <a:r>
              <a:rPr lang="en-US" altLang="en-US"/>
              <a:t>But unlike traditional policy strictly related to the legal domain, a cybersecurity framework should also include documented examples of problems to be avoided by those policies and of the appropriate processes and ways to implement the security policies described in the framework</a:t>
            </a:r>
            <a:r>
              <a:rPr lang="vi-VN" altLang="en-US"/>
              <a:t>. </a:t>
            </a:r>
            <a:endParaRPr lang="en-US" altLang="en-US"/>
          </a:p>
          <a:p>
            <a:pPr eaLnBrk="1" hangingPunct="1">
              <a:spcBef>
                <a:spcPts val="600"/>
              </a:spcBef>
              <a:spcAft>
                <a:spcPts val="600"/>
              </a:spcAft>
            </a:pPr>
            <a:r>
              <a:rPr lang="en-US" altLang="en-US"/>
              <a:t>It is both a guide for employees and users as well as a compelling compendium of security best practices that can be consulted by authorized external parties (such as authorities)</a:t>
            </a:r>
            <a:r>
              <a:rPr lang="vi-VN" altLang="en-US"/>
              <a:t>.</a:t>
            </a:r>
          </a:p>
          <a:p>
            <a:pPr eaLnBrk="1" hangingPunct="1">
              <a:spcBef>
                <a:spcPts val="600"/>
              </a:spcBef>
              <a:spcAft>
                <a:spcPts val="600"/>
              </a:spcAft>
            </a:pPr>
            <a:r>
              <a:rPr lang="en-US" altLang="en-US"/>
              <a:t>A cybersecurity skills framework can also help better assess the skills needed to avoid attacks, gaps and remediation measures</a:t>
            </a:r>
            <a:r>
              <a:rPr lang="vi-VN" altLang="en-US"/>
              <a:t>.</a:t>
            </a:r>
          </a:p>
        </p:txBody>
      </p:sp>
      <p:sp>
        <p:nvSpPr>
          <p:cNvPr id="17411" name="Titel 1">
            <a:extLst>
              <a:ext uri="{FF2B5EF4-FFF2-40B4-BE49-F238E27FC236}">
                <a16:creationId xmlns:a16="http://schemas.microsoft.com/office/drawing/2014/main" id="{30F51252-F61A-B144-3766-2B90BB2A108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Cyber Security Framework </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AEB2111D-CACE-5839-FD8A-DD7DB3525F3E}"/>
              </a:ext>
            </a:extLst>
          </p:cNvPr>
          <p:cNvSpPr>
            <a:spLocks noGrp="1" noChangeArrowheads="1"/>
          </p:cNvSpPr>
          <p:nvPr>
            <p:ph idx="4294967295"/>
          </p:nvPr>
        </p:nvSpPr>
        <p:spPr>
          <a:xfrm>
            <a:off x="119063" y="1716088"/>
            <a:ext cx="11953875" cy="4525962"/>
          </a:xfrm>
        </p:spPr>
        <p:txBody>
          <a:bodyPr/>
          <a:lstStyle/>
          <a:p>
            <a:pPr eaLnBrk="1" hangingPunct="1">
              <a:spcBef>
                <a:spcPts val="600"/>
              </a:spcBef>
              <a:spcAft>
                <a:spcPts val="600"/>
              </a:spcAft>
            </a:pPr>
            <a:r>
              <a:rPr lang="en-US" altLang="en-US"/>
              <a:t>Despite increased awareness and bold efforts, there is a known and growing shortage of cyber security professionals in the European Union and of employee knowledge and skills to avoid cyber-attacks worldwide, and these shortages continue to present major problems for the public and private sector</a:t>
            </a:r>
            <a:r>
              <a:rPr lang="vi-VN" altLang="en-US"/>
              <a:t>. </a:t>
            </a:r>
          </a:p>
          <a:p>
            <a:pPr eaLnBrk="1" hangingPunct="1">
              <a:spcBef>
                <a:spcPts val="600"/>
              </a:spcBef>
              <a:spcAft>
                <a:spcPts val="600"/>
              </a:spcAft>
            </a:pPr>
            <a:r>
              <a:rPr lang="en-US" altLang="en-US"/>
              <a:t>Strategies for Building and Growing Strong Cyber Security Teams (ISC) CYBERSECURITY WORKFORCE 2019 estimates there are 2.8 million cybersecurity professionals globally, while the gap is actually 4.07 million</a:t>
            </a:r>
            <a:r>
              <a:rPr lang="vi-VN" altLang="en-US"/>
              <a:t>. </a:t>
            </a:r>
            <a:endParaRPr lang="en-US" altLang="en-US"/>
          </a:p>
          <a:p>
            <a:pPr eaLnBrk="1" hangingPunct="1">
              <a:spcBef>
                <a:spcPts val="600"/>
              </a:spcBef>
              <a:spcAft>
                <a:spcPts val="600"/>
              </a:spcAft>
            </a:pPr>
            <a:r>
              <a:rPr lang="en-US" altLang="en-US"/>
              <a:t>The study notes that the current gap in Europe is 291,000, and this number has doubled from previous years</a:t>
            </a:r>
            <a:r>
              <a:rPr lang="vi-VN" altLang="en-US"/>
              <a:t>.</a:t>
            </a:r>
            <a:endParaRPr lang="en-US" altLang="en-US"/>
          </a:p>
          <a:p>
            <a:pPr eaLnBrk="1" hangingPunct="1">
              <a:spcBef>
                <a:spcPts val="600"/>
              </a:spcBef>
              <a:spcAft>
                <a:spcPts val="600"/>
              </a:spcAft>
            </a:pPr>
            <a:r>
              <a:rPr lang="en-US" altLang="en-US"/>
              <a:t>Many countries with highly developed expertise prefer to create their own set of regulations and documents, but many countries and small and medium-sized companies (SMEs) need help in this context</a:t>
            </a:r>
            <a:r>
              <a:rPr lang="vi-VN" altLang="en-US"/>
              <a:t>.</a:t>
            </a:r>
          </a:p>
        </p:txBody>
      </p:sp>
      <p:sp>
        <p:nvSpPr>
          <p:cNvPr id="2" name="Titel 1">
            <a:extLst>
              <a:ext uri="{FF2B5EF4-FFF2-40B4-BE49-F238E27FC236}">
                <a16:creationId xmlns:a16="http://schemas.microsoft.com/office/drawing/2014/main" id="{337700EF-9CBE-C72F-E2DC-F24D3EA2B8EF}"/>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 security</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6D1ECDC4-8785-A1F4-9AE2-7E87AABC6B40}"/>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en-US" altLang="en-US"/>
              <a:t>Assessing learners' performance in developing entrepreneurial skills can take a holistic view, including a look at the learning environment and learning outcomes, and facilitate interactive, effective and active learning</a:t>
            </a:r>
            <a:r>
              <a:rPr lang="vi-VN" altLang="en-US"/>
              <a:t>.</a:t>
            </a:r>
          </a:p>
          <a:p>
            <a:pPr eaLnBrk="1" hangingPunct="1">
              <a:spcBef>
                <a:spcPts val="600"/>
              </a:spcBef>
              <a:spcAft>
                <a:spcPts val="600"/>
              </a:spcAft>
            </a:pPr>
            <a:r>
              <a:rPr lang="en-US" altLang="en-US"/>
              <a:t>Mentoring is an experienced way to support more individual learning and to gain personal and career skills for new professions</a:t>
            </a:r>
            <a:r>
              <a:rPr lang="vi-VN" altLang="en-US"/>
              <a:t>. </a:t>
            </a:r>
          </a:p>
          <a:p>
            <a:pPr eaLnBrk="1" hangingPunct="1">
              <a:spcBef>
                <a:spcPts val="600"/>
              </a:spcBef>
              <a:spcAft>
                <a:spcPts val="600"/>
              </a:spcAft>
            </a:pPr>
            <a:r>
              <a:rPr lang="en-US" altLang="en-US"/>
              <a:t>There is research on the outcomes of mentoring in general, but there is little research on mentoring</a:t>
            </a:r>
            <a:r>
              <a:rPr lang="vi-VN" altLang="en-US"/>
              <a:t>. </a:t>
            </a:r>
          </a:p>
        </p:txBody>
      </p:sp>
      <p:sp>
        <p:nvSpPr>
          <p:cNvPr id="19459" name="Titel 1">
            <a:extLst>
              <a:ext uri="{FF2B5EF4-FFF2-40B4-BE49-F238E27FC236}">
                <a16:creationId xmlns:a16="http://schemas.microsoft.com/office/drawing/2014/main" id="{AF6FAEB9-F9CD-C850-F5FF-5DC979F7E99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Entrepreneurial skills and mentoring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E527D13-76C0-93E9-5734-ECB7C5D33EBB}"/>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en-US" altLang="en-US"/>
              <a:t>Mentoring offers a number of benefits for employees who train in companies</a:t>
            </a:r>
            <a:r>
              <a:rPr lang="vi-VN" altLang="en-US"/>
              <a:t>. </a:t>
            </a:r>
          </a:p>
          <a:p>
            <a:pPr eaLnBrk="1" hangingPunct="1">
              <a:spcBef>
                <a:spcPts val="600"/>
              </a:spcBef>
              <a:spcAft>
                <a:spcPts val="600"/>
              </a:spcAft>
            </a:pPr>
            <a:r>
              <a:rPr lang="en-US" altLang="en-US"/>
              <a:t>Interdisciplinary team mentoring has gained importance in recent years, reflecting the need for a change in the orientation of mentoring as different entrepreneurial developments and fields are increasingly multidisciplinary</a:t>
            </a:r>
            <a:r>
              <a:rPr lang="vi-VN" altLang="en-US"/>
              <a:t>. </a:t>
            </a:r>
          </a:p>
          <a:p>
            <a:pPr eaLnBrk="1" hangingPunct="1">
              <a:spcBef>
                <a:spcPts val="600"/>
              </a:spcBef>
              <a:spcAft>
                <a:spcPts val="600"/>
              </a:spcAft>
            </a:pPr>
            <a:r>
              <a:rPr lang="en-US" altLang="en-US"/>
              <a:t>Interdisciplinary mentoring and networks of mentors can produce synergy in groups, generate innovative ideas and complex solutions to challenges, and create opportunities for collaboration and work</a:t>
            </a:r>
            <a:r>
              <a:rPr lang="vi-VN" altLang="en-US"/>
              <a:t>.</a:t>
            </a:r>
          </a:p>
        </p:txBody>
      </p:sp>
      <p:sp>
        <p:nvSpPr>
          <p:cNvPr id="20483" name="Titel 1">
            <a:extLst>
              <a:ext uri="{FF2B5EF4-FFF2-40B4-BE49-F238E27FC236}">
                <a16:creationId xmlns:a16="http://schemas.microsoft.com/office/drawing/2014/main" id="{831B2976-DE93-ABE1-024B-438213D295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Entrepreneurial skills and mentoring</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2D84C8F7-084E-11A4-7BDA-23C2B907DF94}"/>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C31BBE-8F6A-FDA4-A190-769C69FF44F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7634BF3A-DD6D-EBA2-2B6E-4D9927A1771C}"/>
              </a:ext>
            </a:extLst>
          </p:cNvPr>
          <p:cNvSpPr txBox="1">
            <a:spLocks noChangeArrowheads="1"/>
          </p:cNvSpPr>
          <p:nvPr/>
        </p:nvSpPr>
        <p:spPr bwMode="auto">
          <a:xfrm>
            <a:off x="479425" y="1844675"/>
            <a:ext cx="11304588"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en-US" altLang="en-US" dirty="0">
                <a:latin typeface="+mn-lt"/>
              </a:rPr>
              <a:t>The term "</a:t>
            </a:r>
            <a:r>
              <a:rPr lang="en-US" altLang="en-US" b="1" dirty="0">
                <a:latin typeface="+mn-lt"/>
              </a:rPr>
              <a:t>cyberspace</a:t>
            </a:r>
            <a:r>
              <a:rPr lang="en-US" altLang="en-US" dirty="0">
                <a:latin typeface="+mn-lt"/>
              </a:rPr>
              <a:t>" was coined in 1982 by William </a:t>
            </a:r>
            <a:r>
              <a:rPr lang="en-US" altLang="en-US" dirty="0" err="1">
                <a:latin typeface="+mn-lt"/>
              </a:rPr>
              <a:t>GibsonThe</a:t>
            </a:r>
            <a:r>
              <a:rPr lang="en-US" altLang="en-US" dirty="0">
                <a:latin typeface="+mn-lt"/>
              </a:rPr>
              <a:t> term entered everyday life in the 1990s with the advent of the World Wide Web</a:t>
            </a:r>
          </a:p>
          <a:p>
            <a:pPr eaLnBrk="1" hangingPunct="1">
              <a:lnSpc>
                <a:spcPct val="100000"/>
              </a:lnSpc>
              <a:spcBef>
                <a:spcPts val="600"/>
              </a:spcBef>
              <a:buFontTx/>
              <a:buNone/>
              <a:defRPr/>
            </a:pPr>
            <a:r>
              <a:rPr lang="ro-RO" altLang="en-US" b="1" i="1" dirty="0">
                <a:latin typeface="+mn-lt"/>
              </a:rPr>
              <a:t>cyber infrastructures - </a:t>
            </a:r>
            <a:r>
              <a:rPr lang="en-US" altLang="en-US" dirty="0">
                <a:latin typeface="+mn-lt"/>
              </a:rPr>
              <a:t>information and communications technology infrastructures, consisting of computer systems, related applications, networks and electronic communications services</a:t>
            </a:r>
            <a:r>
              <a:rPr lang="ro-RO" altLang="en-US" dirty="0">
                <a:latin typeface="+mn-lt"/>
              </a:rPr>
              <a:t>;</a:t>
            </a:r>
            <a:endParaRPr lang="en-US" altLang="en-US" b="1" i="1" dirty="0">
              <a:latin typeface="+mn-lt"/>
            </a:endParaRPr>
          </a:p>
          <a:p>
            <a:pPr eaLnBrk="1" hangingPunct="1">
              <a:lnSpc>
                <a:spcPct val="100000"/>
              </a:lnSpc>
              <a:spcBef>
                <a:spcPts val="600"/>
              </a:spcBef>
              <a:buFontTx/>
              <a:buNone/>
              <a:defRPr/>
            </a:pPr>
            <a:r>
              <a:rPr lang="ro-RO" altLang="en-US" b="1" i="1" dirty="0">
                <a:latin typeface="+mn-lt"/>
              </a:rPr>
              <a:t>cyberspace </a:t>
            </a:r>
            <a:r>
              <a:rPr lang="ro-RO" altLang="en-US" dirty="0">
                <a:latin typeface="+mn-lt"/>
              </a:rPr>
              <a:t>- </a:t>
            </a:r>
            <a:r>
              <a:rPr lang="en-US" altLang="en-US" dirty="0">
                <a:latin typeface="+mn-lt"/>
              </a:rPr>
              <a:t>the virtual environment, generated by cyber infrastructures, including the information content processed, stored or transmitted, as well as the actions carried out by users in it</a:t>
            </a:r>
            <a:r>
              <a:rPr lang="ro-RO" altLang="en-US" dirty="0">
                <a:latin typeface="+mn-lt"/>
              </a:rPr>
              <a:t>;</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1509" name="Titel 1">
            <a:extLst>
              <a:ext uri="{FF2B5EF4-FFF2-40B4-BE49-F238E27FC236}">
                <a16:creationId xmlns:a16="http://schemas.microsoft.com/office/drawing/2014/main" id="{959CB6BB-FB29-9CC8-68C3-52FF1C62D66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FC416471-13CB-BFC6-0D97-8629FB6E77C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E07BB92-29FD-FE2E-0565-85373A060DE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347CF67D-437B-04B0-D11C-C909FA31DD0E}"/>
              </a:ext>
            </a:extLst>
          </p:cNvPr>
          <p:cNvSpPr txBox="1">
            <a:spLocks noChangeArrowheads="1"/>
          </p:cNvSpPr>
          <p:nvPr/>
        </p:nvSpPr>
        <p:spPr bwMode="auto">
          <a:xfrm>
            <a:off x="479425" y="1844675"/>
            <a:ext cx="11304588"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 security </a:t>
            </a:r>
            <a:r>
              <a:rPr lang="ro-RO" altLang="en-US" dirty="0">
                <a:latin typeface="+mn-lt"/>
              </a:rPr>
              <a:t>- </a:t>
            </a:r>
            <a:r>
              <a:rPr lang="en-US" altLang="en-US" dirty="0">
                <a:latin typeface="+mn-lt"/>
              </a:rPr>
              <a:t>the state of normalcy resulting from the application of a set of proactive and reactive measures that ensure the confidentiality, integrity, availability, authenticity and non-repudiation of information in electronic format, of public or private resources and services, in cyberspace</a:t>
            </a:r>
            <a:r>
              <a:rPr lang="ro-RO" altLang="en-US" dirty="0">
                <a:latin typeface="+mn-lt"/>
              </a:rPr>
              <a:t>. </a:t>
            </a:r>
            <a:endParaRPr lang="en-US" altLang="en-US" dirty="0">
              <a:latin typeface="+mn-lt"/>
            </a:endParaRPr>
          </a:p>
          <a:p>
            <a:pPr eaLnBrk="1" hangingPunct="1">
              <a:lnSpc>
                <a:spcPct val="100000"/>
              </a:lnSpc>
              <a:spcBef>
                <a:spcPts val="600"/>
              </a:spcBef>
              <a:buFontTx/>
              <a:buNone/>
              <a:defRPr/>
            </a:pPr>
            <a:r>
              <a:rPr lang="en-US" altLang="en-US" dirty="0">
                <a:latin typeface="+mn-lt"/>
              </a:rPr>
              <a:t>Proactive and reactive measures may include security policies, concepts, standards and guidelines, risk management, training and awareness activities, implementation of technical solutions to protect cyber infrastructures, identity management, consequence management</a:t>
            </a:r>
            <a:r>
              <a:rPr lang="ro-RO" altLang="en-US" dirty="0">
                <a:latin typeface="+mn-lt"/>
              </a:rPr>
              <a:t>;</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2533" name="Titel 1">
            <a:extLst>
              <a:ext uri="{FF2B5EF4-FFF2-40B4-BE49-F238E27FC236}">
                <a16:creationId xmlns:a16="http://schemas.microsoft.com/office/drawing/2014/main" id="{69233321-90E9-B9A5-66F2-79F4E756AE3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6">
            <a:extLst>
              <a:ext uri="{FF2B5EF4-FFF2-40B4-BE49-F238E27FC236}">
                <a16:creationId xmlns:a16="http://schemas.microsoft.com/office/drawing/2014/main" id="{AF6EBC81-5378-C94A-F5EC-96595BFF653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946798C-03D5-BC65-0FC1-664AEBC25BE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40A9BD27-046F-AC6E-D726-A2E5DB8B2FDE}"/>
              </a:ext>
            </a:extLst>
          </p:cNvPr>
          <p:cNvSpPr txBox="1">
            <a:spLocks noChangeArrowheads="1"/>
          </p:cNvSpPr>
          <p:nvPr/>
        </p:nvSpPr>
        <p:spPr bwMode="auto">
          <a:xfrm>
            <a:off x="550863" y="1844675"/>
            <a:ext cx="11161712"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 defense </a:t>
            </a:r>
            <a:r>
              <a:rPr lang="ro-RO" altLang="en-US" dirty="0">
                <a:latin typeface="+mn-lt"/>
              </a:rPr>
              <a:t>- </a:t>
            </a:r>
            <a:r>
              <a:rPr lang="en-US" altLang="en-US" dirty="0">
                <a:latin typeface="+mn-lt"/>
              </a:rPr>
              <a:t>actions carried out in cyberspace for the purpose of protecting, monitoring, analyzing, detecting, countering aggressions and ensuring a timely response against threats to cyber infrastructures specific to national defense</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operations in computer networks </a:t>
            </a:r>
            <a:r>
              <a:rPr lang="ro-RO" altLang="en-US" dirty="0">
                <a:latin typeface="+mn-lt"/>
              </a:rPr>
              <a:t>- </a:t>
            </a:r>
            <a:r>
              <a:rPr lang="en-US" altLang="en-US" dirty="0">
                <a:latin typeface="+mn-lt"/>
              </a:rPr>
              <a:t>the complex process of planning, coordinating, synchronizing, harmonizing and carrying out actions in cyberspace for the protection, control and use of computer networks in order to obtain informational superiority, simultaneously with the neutralization of the adversary's capabilities</a:t>
            </a:r>
            <a:r>
              <a:rPr lang="ro-RO" altLang="en-US" dirty="0">
                <a:latin typeface="+mn-lt"/>
              </a:rPr>
              <a:t>;</a:t>
            </a:r>
            <a:endParaRPr lang="en-US" altLang="en-US" dirty="0">
              <a:latin typeface="+mn-lt"/>
            </a:endParaRPr>
          </a:p>
        </p:txBody>
      </p:sp>
      <p:sp>
        <p:nvSpPr>
          <p:cNvPr id="23557" name="Titel 1">
            <a:extLst>
              <a:ext uri="{FF2B5EF4-FFF2-40B4-BE49-F238E27FC236}">
                <a16:creationId xmlns:a16="http://schemas.microsoft.com/office/drawing/2014/main" id="{69B8AB3C-B856-C08F-328C-467C196CEC9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010E2A11-9EC7-D359-38BE-CA77D3D98ACF}"/>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C667AF55-0686-662A-9813-4CDE1CB97A82}"/>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E7B0A27D-474A-5F25-A976-3B3A8C0A227E}"/>
              </a:ext>
            </a:extLst>
          </p:cNvPr>
          <p:cNvSpPr txBox="1">
            <a:spLocks noChangeArrowheads="1"/>
          </p:cNvSpPr>
          <p:nvPr/>
        </p:nvSpPr>
        <p:spPr bwMode="auto">
          <a:xfrm>
            <a:off x="550863" y="1844675"/>
            <a:ext cx="11161712" cy="4632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 threat </a:t>
            </a:r>
            <a:r>
              <a:rPr lang="ro-RO" altLang="en-US" dirty="0">
                <a:latin typeface="+mn-lt"/>
              </a:rPr>
              <a:t>- </a:t>
            </a:r>
            <a:r>
              <a:rPr lang="en-US" altLang="en-US" dirty="0">
                <a:latin typeface="+mn-lt"/>
              </a:rPr>
              <a:t>circumstance or event that constitutes a potential danger to cyber security</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 attack </a:t>
            </a:r>
            <a:r>
              <a:rPr lang="ro-RO" altLang="en-US" dirty="0">
                <a:latin typeface="+mn-lt"/>
              </a:rPr>
              <a:t>- </a:t>
            </a:r>
            <a:r>
              <a:rPr lang="en-US" altLang="en-US" dirty="0">
                <a:latin typeface="+mn-lt"/>
              </a:rPr>
              <a:t>hostile action carried out in cyberspace likely to affect cyber security</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 incident </a:t>
            </a:r>
            <a:r>
              <a:rPr lang="ro-RO" altLang="en-US" dirty="0">
                <a:latin typeface="+mn-lt"/>
              </a:rPr>
              <a:t>- </a:t>
            </a:r>
            <a:r>
              <a:rPr lang="en-US" altLang="en-US" dirty="0">
                <a:latin typeface="+mn-lt"/>
              </a:rPr>
              <a:t>event that occurred in cyber space, the consequences of which affect cyber security</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 terrorism </a:t>
            </a:r>
            <a:r>
              <a:rPr lang="ro-RO" altLang="en-US" dirty="0">
                <a:latin typeface="+mn-lt"/>
              </a:rPr>
              <a:t>- </a:t>
            </a:r>
            <a:r>
              <a:rPr lang="en-US" altLang="en-US" dirty="0">
                <a:latin typeface="+mn-lt"/>
              </a:rPr>
              <a:t>the premeditated activities carried out in the cyberspace by politically, ideologically or religiously motivated persons, groups or organizations that can cause material destruction or victims, likely to cause panic or terror</a:t>
            </a:r>
            <a:r>
              <a:rPr lang="ro-RO" altLang="en-US" dirty="0">
                <a:latin typeface="+mn-lt"/>
              </a:rPr>
              <a:t>;</a:t>
            </a:r>
            <a:endParaRPr lang="en-US" altLang="en-US" dirty="0">
              <a:latin typeface="+mn-lt"/>
            </a:endParaRPr>
          </a:p>
        </p:txBody>
      </p:sp>
      <p:sp>
        <p:nvSpPr>
          <p:cNvPr id="24581" name="Titel 1">
            <a:extLst>
              <a:ext uri="{FF2B5EF4-FFF2-40B4-BE49-F238E27FC236}">
                <a16:creationId xmlns:a16="http://schemas.microsoft.com/office/drawing/2014/main" id="{4E0E55B1-1F2A-2374-0134-9FA718F3896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6">
            <a:extLst>
              <a:ext uri="{FF2B5EF4-FFF2-40B4-BE49-F238E27FC236}">
                <a16:creationId xmlns:a16="http://schemas.microsoft.com/office/drawing/2014/main" id="{6909F84B-EDEA-440C-DA3A-54161126E1B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BAA514-7957-102E-C9A6-7F0B455EFC2E}"/>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B050AA28-AFE5-97FF-DF33-159F8FDDB369}"/>
              </a:ext>
            </a:extLst>
          </p:cNvPr>
          <p:cNvSpPr txBox="1">
            <a:spLocks noChangeArrowheads="1"/>
          </p:cNvSpPr>
          <p:nvPr/>
        </p:nvSpPr>
        <p:spPr bwMode="auto">
          <a:xfrm>
            <a:off x="479425" y="1844675"/>
            <a:ext cx="11161713"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 espionage </a:t>
            </a:r>
            <a:r>
              <a:rPr lang="ro-RO" altLang="en-US" dirty="0">
                <a:latin typeface="+mn-lt"/>
              </a:rPr>
              <a:t>- </a:t>
            </a:r>
            <a:r>
              <a:rPr lang="en-US" altLang="en-US" dirty="0">
                <a:latin typeface="+mn-lt"/>
              </a:rPr>
              <a:t>actions carried out in cyberspace, with the aim of obtaining unauthorized confidential information in the interest of a state or non-state entity</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computer crime </a:t>
            </a:r>
            <a:r>
              <a:rPr lang="ro-RO" altLang="en-US" dirty="0">
                <a:latin typeface="+mn-lt"/>
              </a:rPr>
              <a:t>- </a:t>
            </a:r>
            <a:r>
              <a:rPr lang="en-US" altLang="en-US" dirty="0">
                <a:latin typeface="+mn-lt"/>
              </a:rPr>
              <a:t>all the acts provided for by the criminal law or other special laws that present a social danger and are committed with guilt, through or on cyber infrastructures</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vulnerability in cyberspace </a:t>
            </a:r>
            <a:r>
              <a:rPr lang="ro-RO" altLang="en-US" dirty="0">
                <a:latin typeface="+mn-lt"/>
              </a:rPr>
              <a:t>- </a:t>
            </a:r>
            <a:r>
              <a:rPr lang="en-US" altLang="en-US" dirty="0">
                <a:latin typeface="+mn-lt"/>
              </a:rPr>
              <a:t>weakness in the design and implementation of cyber infrastructure or related security measures that can be exploited by a threat</a:t>
            </a:r>
            <a:r>
              <a:rPr lang="ro-RO" altLang="en-US" dirty="0">
                <a:latin typeface="+mn-lt"/>
              </a:rPr>
              <a:t>;</a:t>
            </a:r>
            <a:endParaRPr lang="en-US" altLang="en-US" dirty="0">
              <a:latin typeface="+mn-lt"/>
            </a:endParaRPr>
          </a:p>
        </p:txBody>
      </p:sp>
      <p:sp>
        <p:nvSpPr>
          <p:cNvPr id="25605" name="Titel 1">
            <a:extLst>
              <a:ext uri="{FF2B5EF4-FFF2-40B4-BE49-F238E27FC236}">
                <a16:creationId xmlns:a16="http://schemas.microsoft.com/office/drawing/2014/main" id="{53782B42-CD17-5001-FD28-66B5409121D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6">
            <a:extLst>
              <a:ext uri="{FF2B5EF4-FFF2-40B4-BE49-F238E27FC236}">
                <a16:creationId xmlns:a16="http://schemas.microsoft.com/office/drawing/2014/main" id="{8F578AE8-955B-1B45-551B-2120DC13FA5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421491A-CF6D-9914-04B1-3A53752EDDF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A947F11E-F6B9-3202-A57A-6F57B2032247}"/>
              </a:ext>
            </a:extLst>
          </p:cNvPr>
          <p:cNvSpPr txBox="1">
            <a:spLocks noChangeArrowheads="1"/>
          </p:cNvSpPr>
          <p:nvPr/>
        </p:nvSpPr>
        <p:spPr bwMode="auto">
          <a:xfrm>
            <a:off x="479425" y="1844675"/>
            <a:ext cx="11161713" cy="326231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en-US" altLang="en-US" b="1" i="1" dirty="0">
                <a:latin typeface="+mn-lt"/>
              </a:rPr>
              <a:t>security risk in cyber space </a:t>
            </a:r>
            <a:r>
              <a:rPr lang="ro-RO" altLang="en-US" dirty="0">
                <a:latin typeface="+mn-lt"/>
              </a:rPr>
              <a:t>- </a:t>
            </a:r>
            <a:r>
              <a:rPr lang="en-US" altLang="en-US" dirty="0">
                <a:latin typeface="+mn-lt"/>
              </a:rPr>
              <a:t>the probability that a threat will materialize, exploiting a certain vulnerability specific to cyber infrastructures</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risk management </a:t>
            </a:r>
            <a:r>
              <a:rPr lang="ro-RO" altLang="en-US" dirty="0">
                <a:latin typeface="+mn-lt"/>
              </a:rPr>
              <a:t>- </a:t>
            </a:r>
            <a:r>
              <a:rPr lang="en-US" altLang="en-US" dirty="0">
                <a:latin typeface="+mn-lt"/>
              </a:rPr>
              <a:t>a complex, continuous and flexible process of identifying, evaluating and countering cyber security risks, based on the use of complex techniques and tools, to prevent losses of any kind</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identity management </a:t>
            </a:r>
            <a:r>
              <a:rPr lang="ro-RO" altLang="en-US" dirty="0">
                <a:latin typeface="+mn-lt"/>
              </a:rPr>
              <a:t>- </a:t>
            </a:r>
            <a:r>
              <a:rPr lang="en-US" altLang="en-US" dirty="0">
                <a:latin typeface="+mn-lt"/>
              </a:rPr>
              <a:t>methods of validating the identity of people when they access certain cyber infrastructures</a:t>
            </a:r>
            <a:r>
              <a:rPr lang="ro-RO" altLang="en-US" dirty="0">
                <a:latin typeface="+mn-lt"/>
              </a:rPr>
              <a:t>;</a:t>
            </a:r>
            <a:endParaRPr lang="en-US" altLang="en-US" dirty="0">
              <a:latin typeface="+mn-lt"/>
            </a:endParaRPr>
          </a:p>
        </p:txBody>
      </p:sp>
      <p:sp>
        <p:nvSpPr>
          <p:cNvPr id="26629" name="Titel 1">
            <a:extLst>
              <a:ext uri="{FF2B5EF4-FFF2-40B4-BE49-F238E27FC236}">
                <a16:creationId xmlns:a16="http://schemas.microsoft.com/office/drawing/2014/main" id="{1B52206A-188C-015A-3E28-715D2564430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Concepts, definitions and terms</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B2E4C9-2B1C-E572-9AB1-D3D3717E25A8}"/>
              </a:ext>
            </a:extLst>
          </p:cNvPr>
          <p:cNvSpPr>
            <a:spLocks noGrp="1"/>
          </p:cNvSpPr>
          <p:nvPr>
            <p:ph idx="4294967295"/>
          </p:nvPr>
        </p:nvSpPr>
        <p:spPr>
          <a:xfrm>
            <a:off x="515938" y="1989138"/>
            <a:ext cx="11160125" cy="5329237"/>
          </a:xfrm>
        </p:spPr>
        <p:txBody>
          <a:bodyPr rtlCol="0">
            <a:noAutofit/>
          </a:bodyPr>
          <a:lstStyle/>
          <a:p>
            <a:pPr marL="0" indent="0" eaLnBrk="1" fontAlgn="auto" hangingPunct="1">
              <a:spcBef>
                <a:spcPts val="600"/>
              </a:spcBef>
              <a:spcAft>
                <a:spcPts val="300"/>
              </a:spcAft>
              <a:buFont typeface="Arial" panose="020B0604020202020204" pitchFamily="34" charset="0"/>
              <a:buNone/>
              <a:defRPr/>
            </a:pPr>
            <a:r>
              <a:rPr lang="en-US" dirty="0"/>
              <a:t>According to the INTOSAI GOV 9100 Standard "Guidelines for Internal Control Standards"</a:t>
            </a:r>
            <a:endParaRPr lang="vi-VN" dirty="0"/>
          </a:p>
          <a:p>
            <a:pPr eaLnBrk="1" fontAlgn="auto" hangingPunct="1">
              <a:spcBef>
                <a:spcPts val="600"/>
              </a:spcBef>
              <a:spcAft>
                <a:spcPts val="300"/>
              </a:spcAft>
              <a:defRPr/>
            </a:pPr>
            <a:r>
              <a:rPr lang="en-US" sz="2400" dirty="0"/>
              <a:t>In 2001, at the Congress of the International Organization of Supreme Audit Institutions (INCOSAI), it was decided to update the INTOSAI Guidelines for internal control standards in the public sector, originally issued in 1992, by introducing into the document all aspects of recent developments in the field internal control and to integrate a number of elements of the COSO model (Internal Control – Integrated Framework)</a:t>
            </a:r>
            <a:r>
              <a:rPr lang="vi-VN" sz="2400" dirty="0"/>
              <a:t>.</a:t>
            </a:r>
          </a:p>
        </p:txBody>
      </p:sp>
      <p:sp>
        <p:nvSpPr>
          <p:cNvPr id="27651" name="Titel 1">
            <a:extLst>
              <a:ext uri="{FF2B5EF4-FFF2-40B4-BE49-F238E27FC236}">
                <a16:creationId xmlns:a16="http://schemas.microsoft.com/office/drawing/2014/main" id="{F38DFDC2-53E7-9556-9038-85C17AE8E9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The components of internal control</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9D439FFF-4F2A-0368-0358-5957C8AA4382}"/>
              </a:ext>
            </a:extLst>
          </p:cNvPr>
          <p:cNvSpPr>
            <a:spLocks noGrp="1" noChangeArrowheads="1"/>
          </p:cNvSpPr>
          <p:nvPr>
            <p:ph idx="4294967295"/>
          </p:nvPr>
        </p:nvSpPr>
        <p:spPr>
          <a:xfrm>
            <a:off x="515938" y="1916113"/>
            <a:ext cx="11160125" cy="5329237"/>
          </a:xfrm>
        </p:spPr>
        <p:txBody>
          <a:bodyPr/>
          <a:lstStyle/>
          <a:p>
            <a:pPr eaLnBrk="1" hangingPunct="1">
              <a:spcBef>
                <a:spcPts val="600"/>
              </a:spcBef>
              <a:spcAft>
                <a:spcPts val="300"/>
              </a:spcAft>
            </a:pPr>
            <a:r>
              <a:rPr lang="en-US" altLang="en-US" sz="2400"/>
              <a:t>By integrating it into the Guidelines - an activity carried out by the operative group of the Internal Control Standards Committee of INTOSAI - an attempt was made to obtain a unified understanding of how the new internal control system works, by the representatives of the Supreme Audit Institutions</a:t>
            </a:r>
            <a:r>
              <a:rPr lang="vi-VN" altLang="en-US" sz="2400"/>
              <a:t>.</a:t>
            </a:r>
          </a:p>
          <a:p>
            <a:pPr eaLnBrk="1" hangingPunct="1">
              <a:spcBef>
                <a:spcPts val="600"/>
              </a:spcBef>
              <a:spcAft>
                <a:spcPts val="300"/>
              </a:spcAft>
            </a:pPr>
            <a:r>
              <a:rPr lang="en-US" altLang="en-US" sz="2400"/>
              <a:t>The "INTOSAI Guidelines for Internal Control Standards in the Public Sector" are part of the INTOSAI GOV category (good governance guidance) and are considered extremely useful both for public sector managers who have to implement the internal control system and external public auditors, who must know this system and evaluate it</a:t>
            </a:r>
            <a:r>
              <a:rPr lang="vi-VN" altLang="en-US" sz="2400"/>
              <a:t>.</a:t>
            </a:r>
            <a:endParaRPr lang="en-US" altLang="en-US" sz="2400"/>
          </a:p>
        </p:txBody>
      </p:sp>
      <p:sp>
        <p:nvSpPr>
          <p:cNvPr id="28675" name="Titel 1">
            <a:extLst>
              <a:ext uri="{FF2B5EF4-FFF2-40B4-BE49-F238E27FC236}">
                <a16:creationId xmlns:a16="http://schemas.microsoft.com/office/drawing/2014/main" id="{BD21DD8F-3FE7-29AC-9247-05268E4C4F6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The components of internal control</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57A9A9-BACC-DC08-4988-0C82ED55A36F}"/>
              </a:ext>
            </a:extLst>
          </p:cNvPr>
          <p:cNvSpPr>
            <a:spLocks noGrp="1"/>
          </p:cNvSpPr>
          <p:nvPr>
            <p:ph idx="4294967295"/>
          </p:nvPr>
        </p:nvSpPr>
        <p:spPr>
          <a:xfrm>
            <a:off x="550863" y="1966913"/>
            <a:ext cx="11017250" cy="4525962"/>
          </a:xfrm>
        </p:spPr>
        <p:txBody>
          <a:bodyPr rtlCol="0">
            <a:noAutofit/>
          </a:bodyPr>
          <a:lstStyle/>
          <a:p>
            <a:pPr eaLnBrk="1" fontAlgn="auto" hangingPunct="1">
              <a:spcBef>
                <a:spcPts val="600"/>
              </a:spcBef>
              <a:spcAft>
                <a:spcPts val="600"/>
              </a:spcAft>
              <a:defRPr/>
            </a:pPr>
            <a:r>
              <a:rPr lang="en-US" dirty="0"/>
              <a:t>According to the INTOSAI GOV 9100 Guidelines), internal control consists of five interdependent components (identical to those of the COSO model)</a:t>
            </a:r>
            <a:r>
              <a:rPr lang="vi-VN" dirty="0"/>
              <a:t>:</a:t>
            </a:r>
          </a:p>
          <a:p>
            <a:pPr marL="731520" eaLnBrk="1" fontAlgn="auto" hangingPunct="1">
              <a:spcBef>
                <a:spcPts val="600"/>
              </a:spcBef>
              <a:spcAft>
                <a:spcPts val="600"/>
              </a:spcAft>
              <a:buFont typeface="Wingdings" pitchFamily="2" charset="2"/>
              <a:buChar char="Ø"/>
              <a:defRPr/>
            </a:pPr>
            <a:r>
              <a:rPr lang="vi-VN" sz="2400" dirty="0"/>
              <a:t>Control Environment</a:t>
            </a:r>
            <a:endParaRPr lang="en-US" sz="2400" dirty="0"/>
          </a:p>
          <a:p>
            <a:pPr marL="731520" eaLnBrk="1" fontAlgn="auto" hangingPunct="1">
              <a:spcBef>
                <a:spcPts val="600"/>
              </a:spcBef>
              <a:spcAft>
                <a:spcPts val="600"/>
              </a:spcAft>
              <a:buFont typeface="Wingdings" pitchFamily="2" charset="2"/>
              <a:buChar char="Ø"/>
              <a:defRPr/>
            </a:pPr>
            <a:r>
              <a:rPr lang="en-US" sz="2400" dirty="0"/>
              <a:t>Risk evaluation</a:t>
            </a:r>
          </a:p>
          <a:p>
            <a:pPr marL="731520" eaLnBrk="1" fontAlgn="auto" hangingPunct="1">
              <a:spcBef>
                <a:spcPts val="600"/>
              </a:spcBef>
              <a:spcAft>
                <a:spcPts val="600"/>
              </a:spcAft>
              <a:buFont typeface="Wingdings" pitchFamily="2" charset="2"/>
              <a:buChar char="Ø"/>
              <a:defRPr/>
            </a:pPr>
            <a:r>
              <a:rPr lang="vi-VN" sz="2400" dirty="0"/>
              <a:t>Control activities</a:t>
            </a:r>
            <a:endParaRPr lang="en-US" sz="2400" dirty="0"/>
          </a:p>
          <a:p>
            <a:pPr marL="731520" eaLnBrk="1" fontAlgn="auto" hangingPunct="1">
              <a:spcBef>
                <a:spcPts val="600"/>
              </a:spcBef>
              <a:spcAft>
                <a:spcPts val="600"/>
              </a:spcAft>
              <a:buFont typeface="Wingdings" pitchFamily="2" charset="2"/>
              <a:buChar char="Ø"/>
              <a:defRPr/>
            </a:pPr>
            <a:r>
              <a:rPr lang="vi-VN" sz="2400" dirty="0"/>
              <a:t>Information and communication</a:t>
            </a:r>
            <a:endParaRPr lang="en-US" sz="2400" dirty="0"/>
          </a:p>
          <a:p>
            <a:pPr marL="731520" eaLnBrk="1" fontAlgn="auto" hangingPunct="1">
              <a:spcBef>
                <a:spcPts val="600"/>
              </a:spcBef>
              <a:spcAft>
                <a:spcPts val="600"/>
              </a:spcAft>
              <a:buFont typeface="Wingdings" pitchFamily="2" charset="2"/>
              <a:buChar char="Ø"/>
              <a:defRPr/>
            </a:pPr>
            <a:r>
              <a:rPr lang="en-US" sz="2400" dirty="0"/>
              <a:t>Monitoring</a:t>
            </a:r>
          </a:p>
        </p:txBody>
      </p:sp>
      <p:sp>
        <p:nvSpPr>
          <p:cNvPr id="29699" name="Titel 1">
            <a:extLst>
              <a:ext uri="{FF2B5EF4-FFF2-40B4-BE49-F238E27FC236}">
                <a16:creationId xmlns:a16="http://schemas.microsoft.com/office/drawing/2014/main" id="{1A86CA6B-3277-0868-281F-D84CB3F1418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Internal control standards </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a:extLst>
              <a:ext uri="{FF2B5EF4-FFF2-40B4-BE49-F238E27FC236}">
                <a16:creationId xmlns:a16="http://schemas.microsoft.com/office/drawing/2014/main" id="{851C1E15-15EA-960A-168A-35709177D818}"/>
              </a:ext>
            </a:extLst>
          </p:cNvPr>
          <p:cNvSpPr>
            <a:spLocks noGrp="1" noChangeArrowheads="1"/>
          </p:cNvSpPr>
          <p:nvPr>
            <p:ph idx="4294967295"/>
          </p:nvPr>
        </p:nvSpPr>
        <p:spPr>
          <a:xfrm>
            <a:off x="550863" y="1966913"/>
            <a:ext cx="11017250" cy="4525962"/>
          </a:xfrm>
        </p:spPr>
        <p:txBody>
          <a:bodyPr/>
          <a:lstStyle/>
          <a:p>
            <a:pPr eaLnBrk="1" hangingPunct="1">
              <a:spcBef>
                <a:spcPts val="600"/>
              </a:spcBef>
              <a:spcAft>
                <a:spcPts val="600"/>
              </a:spcAft>
            </a:pPr>
            <a:r>
              <a:rPr lang="en-US" altLang="en-US"/>
              <a:t>Internal control is designed to provide reasonable assurance regarding the achievement of the institution's overall objectives</a:t>
            </a:r>
            <a:r>
              <a:rPr lang="vi-VN" altLang="en-US"/>
              <a:t>. </a:t>
            </a:r>
            <a:endParaRPr lang="en-US" altLang="en-US"/>
          </a:p>
          <a:p>
            <a:pPr eaLnBrk="1" hangingPunct="1">
              <a:spcBef>
                <a:spcPts val="600"/>
              </a:spcBef>
              <a:spcAft>
                <a:spcPts val="600"/>
              </a:spcAft>
            </a:pPr>
            <a:r>
              <a:rPr lang="en-US" altLang="en-US"/>
              <a:t>Objectives clearly established by the heads of the entity and the appropriate planning of the budget are a mandatory condition for an effective internal control</a:t>
            </a:r>
            <a:r>
              <a:rPr lang="vi-VN" altLang="en-US"/>
              <a:t>.</a:t>
            </a:r>
            <a:endParaRPr lang="en-US" altLang="en-US"/>
          </a:p>
        </p:txBody>
      </p:sp>
      <p:sp>
        <p:nvSpPr>
          <p:cNvPr id="30723" name="Titel 1">
            <a:extLst>
              <a:ext uri="{FF2B5EF4-FFF2-40B4-BE49-F238E27FC236}">
                <a16:creationId xmlns:a16="http://schemas.microsoft.com/office/drawing/2014/main" id="{3350B2B1-BD3E-8439-27AE-811B500F8B4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Internal control standards </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a:extLst>
              <a:ext uri="{FF2B5EF4-FFF2-40B4-BE49-F238E27FC236}">
                <a16:creationId xmlns:a16="http://schemas.microsoft.com/office/drawing/2014/main" id="{5CDC51D6-CF97-B976-B7AD-4FE8FA732719}"/>
              </a:ext>
            </a:extLst>
          </p:cNvPr>
          <p:cNvSpPr>
            <a:spLocks noGrp="1" noChangeArrowheads="1"/>
          </p:cNvSpPr>
          <p:nvPr>
            <p:ph idx="4294967295"/>
          </p:nvPr>
        </p:nvSpPr>
        <p:spPr>
          <a:xfrm>
            <a:off x="579438" y="1916113"/>
            <a:ext cx="11061700" cy="5218112"/>
          </a:xfrm>
        </p:spPr>
        <p:txBody>
          <a:bodyPr/>
          <a:lstStyle/>
          <a:p>
            <a:pPr eaLnBrk="1" hangingPunct="1">
              <a:spcBef>
                <a:spcPts val="600"/>
              </a:spcBef>
            </a:pPr>
            <a:r>
              <a:rPr lang="en-US" altLang="en-US"/>
              <a:t>The control environment includes the general attitude, awareness and actions taken by management and those charged with governance regarding the internal control system and its importance within the entity</a:t>
            </a:r>
            <a:r>
              <a:rPr lang="vi-VN" altLang="en-US"/>
              <a:t>.</a:t>
            </a:r>
            <a:endParaRPr lang="en-US" altLang="en-US"/>
          </a:p>
          <a:p>
            <a:pPr eaLnBrk="1" hangingPunct="1">
              <a:spcBef>
                <a:spcPts val="600"/>
              </a:spcBef>
            </a:pPr>
            <a:r>
              <a:rPr lang="en-US" altLang="en-US"/>
              <a:t>The control environment sets the tone of the organization, influencing the control consciousness at the staff level</a:t>
            </a:r>
            <a:r>
              <a:rPr lang="vi-VN" altLang="en-US"/>
              <a:t>.</a:t>
            </a:r>
          </a:p>
          <a:p>
            <a:pPr eaLnBrk="1" hangingPunct="1">
              <a:spcBef>
                <a:spcPts val="600"/>
              </a:spcBef>
            </a:pPr>
            <a:r>
              <a:rPr lang="en-US" altLang="en-US"/>
              <a:t>It represents the basis of all other components of internal control, ensuring a discipline within the organization that must be respected and a structure of the entity, so that the internal control system can be effectively applied</a:t>
            </a:r>
            <a:r>
              <a:rPr lang="vi-VN" altLang="en-US"/>
              <a:t>.</a:t>
            </a:r>
          </a:p>
        </p:txBody>
      </p:sp>
      <p:sp>
        <p:nvSpPr>
          <p:cNvPr id="31747" name="Titel 1">
            <a:extLst>
              <a:ext uri="{FF2B5EF4-FFF2-40B4-BE49-F238E27FC236}">
                <a16:creationId xmlns:a16="http://schemas.microsoft.com/office/drawing/2014/main" id="{8D788778-AD86-9EBD-9F20-71235593CC9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Control environment</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1469C1-E3FB-D41C-C1B9-B52698E9410C}"/>
              </a:ext>
            </a:extLst>
          </p:cNvPr>
          <p:cNvSpPr>
            <a:spLocks noGrp="1"/>
          </p:cNvSpPr>
          <p:nvPr>
            <p:ph idx="4294967295"/>
          </p:nvPr>
        </p:nvSpPr>
        <p:spPr>
          <a:xfrm>
            <a:off x="579438" y="1916113"/>
            <a:ext cx="11061700" cy="5218112"/>
          </a:xfrm>
        </p:spPr>
        <p:txBody>
          <a:bodyPr rtlCol="0">
            <a:noAutofit/>
          </a:bodyPr>
          <a:lstStyle/>
          <a:p>
            <a:pPr eaLnBrk="1" fontAlgn="auto" hangingPunct="1">
              <a:spcBef>
                <a:spcPts val="600"/>
              </a:spcBef>
              <a:spcAft>
                <a:spcPts val="0"/>
              </a:spcAft>
              <a:defRPr/>
            </a:pPr>
            <a:r>
              <a:rPr lang="en-US" dirty="0"/>
              <a:t>The internal control environment is an effective tool in preventing corruption and fraud</a:t>
            </a:r>
            <a:r>
              <a:rPr lang="vi-VN" dirty="0"/>
              <a:t>.</a:t>
            </a:r>
          </a:p>
          <a:p>
            <a:pPr eaLnBrk="1" fontAlgn="auto" hangingPunct="1">
              <a:spcBef>
                <a:spcPts val="600"/>
              </a:spcBef>
              <a:spcAft>
                <a:spcPts val="0"/>
              </a:spcAft>
              <a:defRPr/>
            </a:pPr>
            <a:r>
              <a:rPr lang="en-US" dirty="0"/>
              <a:t>The elements that define the control environment are </a:t>
            </a:r>
            <a:r>
              <a:rPr lang="vi-VN" dirty="0"/>
              <a:t>:</a:t>
            </a:r>
          </a:p>
          <a:p>
            <a:pPr marL="731520" eaLnBrk="1" fontAlgn="auto" hangingPunct="1">
              <a:spcBef>
                <a:spcPts val="600"/>
              </a:spcBef>
              <a:spcAft>
                <a:spcPts val="0"/>
              </a:spcAft>
              <a:buFont typeface="Wingdings" pitchFamily="2" charset="2"/>
              <a:buChar char="Ø"/>
              <a:defRPr/>
            </a:pPr>
            <a:r>
              <a:rPr lang="en-US" sz="2400" dirty="0"/>
              <a:t>personal and professional integrity, the ethical values established by management for all staff, including a permanent supportive attitude towards internal control</a:t>
            </a:r>
            <a:r>
              <a:rPr lang="vi-VN" sz="2400" dirty="0"/>
              <a:t>;</a:t>
            </a:r>
          </a:p>
          <a:p>
            <a:pPr marL="731520" eaLnBrk="1" fontAlgn="auto" hangingPunct="1">
              <a:spcBef>
                <a:spcPts val="600"/>
              </a:spcBef>
              <a:spcAft>
                <a:spcPts val="0"/>
              </a:spcAft>
              <a:buFont typeface="Wingdings" pitchFamily="2" charset="2"/>
              <a:buChar char="Ø"/>
              <a:defRPr/>
            </a:pPr>
            <a:r>
              <a:rPr lang="en-US" sz="2400" dirty="0"/>
              <a:t>an ongoing management concern for staff competence</a:t>
            </a:r>
            <a:r>
              <a:rPr lang="vi-VN" sz="2400" dirty="0"/>
              <a:t>;</a:t>
            </a:r>
          </a:p>
          <a:p>
            <a:pPr marL="731520" eaLnBrk="1" fontAlgn="auto" hangingPunct="1">
              <a:spcBef>
                <a:spcPts val="600"/>
              </a:spcBef>
              <a:spcAft>
                <a:spcPts val="0"/>
              </a:spcAft>
              <a:buFont typeface="Wingdings" pitchFamily="2" charset="2"/>
              <a:buChar char="Ø"/>
              <a:defRPr/>
            </a:pPr>
            <a:r>
              <a:rPr lang="en-US" sz="2400" dirty="0"/>
              <a:t>"the tone set from above" (the management's philosophy and style of activity)</a:t>
            </a:r>
            <a:r>
              <a:rPr lang="vi-VN" sz="2400" dirty="0"/>
              <a:t>;</a:t>
            </a:r>
          </a:p>
          <a:p>
            <a:pPr marL="731520" eaLnBrk="1" fontAlgn="auto" hangingPunct="1">
              <a:spcBef>
                <a:spcPts val="600"/>
              </a:spcBef>
              <a:spcAft>
                <a:spcPts val="0"/>
              </a:spcAft>
              <a:buFont typeface="Wingdings" pitchFamily="2" charset="2"/>
              <a:buChar char="Ø"/>
              <a:defRPr/>
            </a:pPr>
            <a:r>
              <a:rPr lang="en-US" sz="2400" dirty="0"/>
              <a:t>the organizational structure of the entity</a:t>
            </a:r>
            <a:r>
              <a:rPr lang="vi-VN" sz="2400" dirty="0"/>
              <a:t>;</a:t>
            </a:r>
          </a:p>
          <a:p>
            <a:pPr marL="731520" eaLnBrk="1" fontAlgn="auto" hangingPunct="1">
              <a:spcBef>
                <a:spcPts val="600"/>
              </a:spcBef>
              <a:spcAft>
                <a:spcPts val="0"/>
              </a:spcAft>
              <a:buFont typeface="Wingdings" pitchFamily="2" charset="2"/>
              <a:buChar char="Ø"/>
              <a:defRPr/>
            </a:pPr>
            <a:r>
              <a:rPr lang="vi-VN" sz="2400" dirty="0"/>
              <a:t>HR policy and practices.</a:t>
            </a:r>
            <a:endParaRPr lang="en-US" sz="2400" dirty="0"/>
          </a:p>
        </p:txBody>
      </p:sp>
      <p:sp>
        <p:nvSpPr>
          <p:cNvPr id="32771" name="Titel 1">
            <a:extLst>
              <a:ext uri="{FF2B5EF4-FFF2-40B4-BE49-F238E27FC236}">
                <a16:creationId xmlns:a16="http://schemas.microsoft.com/office/drawing/2014/main" id="{49204A8C-CC16-4E4B-7AD3-4336074E85C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Control environment</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4A8EE1EA-A77B-CCCE-BB58-99B81AF46586}"/>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en-US" altLang="en-US"/>
              <a:t>Cybersecurity controls are mechanisms used to prevent, detect and mitigate cyber threats and attacks</a:t>
            </a:r>
            <a:r>
              <a:rPr lang="vi-VN" altLang="en-US"/>
              <a:t>.</a:t>
            </a:r>
            <a:endParaRPr lang="en-US" altLang="en-US"/>
          </a:p>
          <a:p>
            <a:pPr eaLnBrk="1" hangingPunct="1">
              <a:spcBef>
                <a:spcPts val="600"/>
              </a:spcBef>
              <a:spcAft>
                <a:spcPts val="600"/>
              </a:spcAft>
            </a:pPr>
            <a:r>
              <a:rPr lang="en-US" altLang="en-US"/>
              <a:t>Mechanisms range from physical controls such as security guards and surveillance cameras to technical controls including firewalls and multi-factor authentication</a:t>
            </a:r>
            <a:r>
              <a:rPr lang="vi-VN" altLang="en-US"/>
              <a:t>.</a:t>
            </a:r>
          </a:p>
          <a:p>
            <a:pPr eaLnBrk="1" hangingPunct="1">
              <a:spcBef>
                <a:spcPts val="600"/>
              </a:spcBef>
              <a:spcAft>
                <a:spcPts val="600"/>
              </a:spcAft>
            </a:pPr>
            <a:r>
              <a:rPr lang="en-US" altLang="en-US"/>
              <a:t>A one-sided approach to cyber security is simply outdated and ineffective. And because it is impossible to prevent all attacks in today's threat landscape, organizations should evaluate their assets based on their importance to the business and establish controls accordingly</a:t>
            </a:r>
            <a:r>
              <a:rPr lang="vi-VN" altLang="en-US"/>
              <a:t>.</a:t>
            </a:r>
          </a:p>
        </p:txBody>
      </p:sp>
      <p:sp>
        <p:nvSpPr>
          <p:cNvPr id="33795" name="Titel 1">
            <a:extLst>
              <a:ext uri="{FF2B5EF4-FFF2-40B4-BE49-F238E27FC236}">
                <a16:creationId xmlns:a16="http://schemas.microsoft.com/office/drawing/2014/main" id="{CCE06BC3-8E9C-D76A-3236-398B77EF01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Types of Cyber Security Controls</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35151C17-5F69-CFA8-A5C8-B9E2E79DC1B5}"/>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en-US" altLang="en-US"/>
              <a:t>Adding to the challenge is that employees are unlikely to follow compliance rules if stringent controls are implemented across all company assets</a:t>
            </a:r>
            <a:r>
              <a:rPr lang="vi-VN" altLang="en-US"/>
              <a:t>. </a:t>
            </a:r>
            <a:endParaRPr lang="en-US" altLang="en-US"/>
          </a:p>
          <a:p>
            <a:pPr eaLnBrk="1" hangingPunct="1">
              <a:spcBef>
                <a:spcPts val="600"/>
              </a:spcBef>
              <a:spcAft>
                <a:spcPts val="600"/>
              </a:spcAft>
            </a:pPr>
            <a:r>
              <a:rPr lang="en-US" altLang="en-US"/>
              <a:t>The severity of a control should directly reflect the asset and threat landscape</a:t>
            </a:r>
            <a:r>
              <a:rPr lang="vi-VN" altLang="en-US"/>
              <a:t>. </a:t>
            </a:r>
            <a:endParaRPr lang="en-US" altLang="en-US"/>
          </a:p>
          <a:p>
            <a:pPr eaLnBrk="1" hangingPunct="1">
              <a:spcBef>
                <a:spcPts val="600"/>
              </a:spcBef>
              <a:spcAft>
                <a:spcPts val="600"/>
              </a:spcAft>
            </a:pPr>
            <a:r>
              <a:rPr lang="en-US" altLang="en-US"/>
              <a:t>The consequences of a hacker exposing thousands of personal customer data through a cloud database, for example, can be far greater than if an employee's laptop is compromised</a:t>
            </a:r>
            <a:r>
              <a:rPr lang="vi-VN" altLang="en-US"/>
              <a:t>.</a:t>
            </a:r>
          </a:p>
        </p:txBody>
      </p:sp>
      <p:sp>
        <p:nvSpPr>
          <p:cNvPr id="34819" name="Titel 1">
            <a:extLst>
              <a:ext uri="{FF2B5EF4-FFF2-40B4-BE49-F238E27FC236}">
                <a16:creationId xmlns:a16="http://schemas.microsoft.com/office/drawing/2014/main" id="{448CC8BF-19DB-79C3-C754-B9105FBE8F4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Types of Cyber Security Controls</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C701AC65-577D-2D91-1D1E-56466FACD516}"/>
              </a:ext>
            </a:extLst>
          </p:cNvPr>
          <p:cNvSpPr>
            <a:spLocks noGrp="1" noChangeArrowheads="1"/>
          </p:cNvSpPr>
          <p:nvPr>
            <p:ph idx="4294967295"/>
          </p:nvPr>
        </p:nvSpPr>
        <p:spPr>
          <a:xfrm>
            <a:off x="407988" y="1844675"/>
            <a:ext cx="11160125" cy="4784725"/>
          </a:xfrm>
        </p:spPr>
        <p:txBody>
          <a:bodyPr/>
          <a:lstStyle/>
          <a:p>
            <a:pPr marL="0" indent="0" eaLnBrk="1" hangingPunct="1">
              <a:buFont typeface="Arial" panose="020B0604020202020204" pitchFamily="34" charset="0"/>
              <a:buNone/>
            </a:pPr>
            <a:r>
              <a:rPr lang="en-US" altLang="en-US"/>
              <a:t>"There are many different ways to apply controls based on the nature of what you're trying to protect"</a:t>
            </a:r>
            <a:r>
              <a:rPr lang="vi-VN" altLang="en-US"/>
              <a:t>, </a:t>
            </a:r>
            <a:endParaRPr lang="en-US" altLang="en-US"/>
          </a:p>
          <a:p>
            <a:pPr marL="0" indent="0" eaLnBrk="1" hangingPunct="1">
              <a:buFont typeface="Arial" panose="020B0604020202020204" pitchFamily="34" charset="0"/>
              <a:buNone/>
            </a:pPr>
            <a:r>
              <a:rPr lang="en-US" altLang="en-US"/>
              <a:t>said Joseph MacMillan, author of Infosec Strategies and Best Practices and cybersecurity global black belt at Microsoft</a:t>
            </a:r>
            <a:r>
              <a:rPr lang="vi-VN" altLang="en-US"/>
              <a:t>. </a:t>
            </a:r>
            <a:endParaRPr lang="en-US" altLang="en-US"/>
          </a:p>
          <a:p>
            <a:pPr marL="0" indent="0" eaLnBrk="1" hangingPunct="1">
              <a:buFont typeface="Arial" panose="020B0604020202020204" pitchFamily="34" charset="0"/>
              <a:buNone/>
            </a:pPr>
            <a:r>
              <a:rPr lang="vi-VN" altLang="en-US"/>
              <a:t>"</a:t>
            </a:r>
            <a:r>
              <a:rPr lang="en-US" altLang="en-US"/>
              <a:t> What is the nature of the threat you are trying to protect against?</a:t>
            </a:r>
            <a:r>
              <a:rPr lang="vi-VN" altLang="en-US"/>
              <a:t> </a:t>
            </a:r>
            <a:endParaRPr lang="en-US" altLang="en-US"/>
          </a:p>
          <a:p>
            <a:pPr marL="0" indent="0" eaLnBrk="1" hangingPunct="1">
              <a:buFont typeface="Arial" panose="020B0604020202020204" pitchFamily="34" charset="0"/>
              <a:buNone/>
            </a:pPr>
            <a:r>
              <a:rPr lang="en-US" altLang="en-US"/>
              <a:t>Is it a malicious actor?</a:t>
            </a:r>
            <a:r>
              <a:rPr lang="vi-VN" altLang="en-US"/>
              <a:t> </a:t>
            </a:r>
            <a:endParaRPr lang="en-US" altLang="en-US"/>
          </a:p>
          <a:p>
            <a:pPr marL="0" indent="0" eaLnBrk="1" hangingPunct="1">
              <a:buFont typeface="Arial" panose="020B0604020202020204" pitchFamily="34" charset="0"/>
              <a:buNone/>
            </a:pPr>
            <a:r>
              <a:rPr lang="en-US" altLang="en-US"/>
              <a:t>Or is it a devastating attack?”</a:t>
            </a:r>
            <a:endParaRPr lang="vi-VN" altLang="en-US"/>
          </a:p>
        </p:txBody>
      </p:sp>
      <p:sp>
        <p:nvSpPr>
          <p:cNvPr id="35843" name="Titel 1">
            <a:extLst>
              <a:ext uri="{FF2B5EF4-FFF2-40B4-BE49-F238E27FC236}">
                <a16:creationId xmlns:a16="http://schemas.microsoft.com/office/drawing/2014/main" id="{4850DC85-434B-2F5C-830F-181A088E05B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3EEBF6-39A2-351B-B39C-E15F796C97FA}"/>
              </a:ext>
            </a:extLst>
          </p:cNvPr>
          <p:cNvSpPr>
            <a:spLocks noGrp="1"/>
          </p:cNvSpPr>
          <p:nvPr>
            <p:ph idx="4294967295"/>
          </p:nvPr>
        </p:nvSpPr>
        <p:spPr>
          <a:xfrm>
            <a:off x="407988" y="1844675"/>
            <a:ext cx="11160125" cy="4784725"/>
          </a:xfrm>
        </p:spPr>
        <p:txBody>
          <a:bodyPr rtlCol="0">
            <a:noAutofit/>
          </a:bodyPr>
          <a:lstStyle/>
          <a:p>
            <a:pPr marL="0" indent="0" eaLnBrk="1" fontAlgn="auto" hangingPunct="1">
              <a:spcAft>
                <a:spcPts val="0"/>
              </a:spcAft>
              <a:buFont typeface="Arial" panose="020B0604020202020204" pitchFamily="34" charset="0"/>
              <a:buNone/>
              <a:defRPr/>
            </a:pPr>
            <a:endParaRPr lang="vi-VN" dirty="0"/>
          </a:p>
          <a:p>
            <a:pPr marL="0" indent="0" eaLnBrk="1" fontAlgn="auto" hangingPunct="1">
              <a:spcAft>
                <a:spcPts val="0"/>
              </a:spcAft>
              <a:buFont typeface="Arial" panose="020B0604020202020204" pitchFamily="34" charset="0"/>
              <a:buNone/>
              <a:defRPr/>
            </a:pPr>
            <a:r>
              <a:rPr lang="vi-VN" dirty="0"/>
              <a:t>Securing information assets</a:t>
            </a:r>
          </a:p>
          <a:p>
            <a:pPr eaLnBrk="1" fontAlgn="auto" hangingPunct="1">
              <a:spcAft>
                <a:spcPts val="0"/>
              </a:spcAft>
              <a:defRPr/>
            </a:pPr>
            <a:r>
              <a:rPr lang="en-US" sz="2400" dirty="0"/>
              <a:t>It refers to the implementation of appropriate information security controls for assets</a:t>
            </a:r>
            <a:r>
              <a:rPr lang="vi-VN" sz="2400" dirty="0"/>
              <a:t>. </a:t>
            </a:r>
            <a:endParaRPr lang="en-US" sz="2400" dirty="0"/>
          </a:p>
          <a:p>
            <a:pPr eaLnBrk="1" fontAlgn="auto" hangingPunct="1">
              <a:spcAft>
                <a:spcPts val="0"/>
              </a:spcAft>
              <a:defRPr/>
            </a:pPr>
            <a:r>
              <a:rPr lang="en-US" sz="2400" dirty="0"/>
              <a:t>We want to ensure that we focus on strong and effective ideologies to understand in order to select the appropriate controls, which means that the asset is considered "safe enough" based on its criticality and classification</a:t>
            </a:r>
            <a:r>
              <a:rPr lang="vi-VN" sz="2400" dirty="0"/>
              <a:t>.</a:t>
            </a:r>
          </a:p>
        </p:txBody>
      </p:sp>
      <p:sp>
        <p:nvSpPr>
          <p:cNvPr id="36867" name="Titel 1">
            <a:extLst>
              <a:ext uri="{FF2B5EF4-FFF2-40B4-BE49-F238E27FC236}">
                <a16:creationId xmlns:a16="http://schemas.microsoft.com/office/drawing/2014/main" id="{47EA6117-9D35-3721-B115-B5ABB1C9FB5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98A1FA-E974-7D32-46D7-B24A8E6CEDFD}"/>
              </a:ext>
            </a:extLst>
          </p:cNvPr>
          <p:cNvSpPr>
            <a:spLocks noGrp="1"/>
          </p:cNvSpPr>
          <p:nvPr>
            <p:ph idx="4294967295"/>
          </p:nvPr>
        </p:nvSpPr>
        <p:spPr>
          <a:xfrm>
            <a:off x="334963" y="1698625"/>
            <a:ext cx="11664950" cy="4713288"/>
          </a:xfrm>
        </p:spPr>
        <p:txBody>
          <a:bodyPr rtlCol="0">
            <a:noAutofit/>
          </a:bodyPr>
          <a:lstStyle/>
          <a:p>
            <a:pPr marL="0" indent="0" eaLnBrk="1" fontAlgn="auto" hangingPunct="1">
              <a:spcBef>
                <a:spcPts val="600"/>
              </a:spcBef>
              <a:spcAft>
                <a:spcPts val="600"/>
              </a:spcAft>
              <a:buFont typeface="Arial" panose="020B0604020202020204" pitchFamily="34" charset="0"/>
              <a:buNone/>
              <a:defRPr/>
            </a:pPr>
            <a:r>
              <a:rPr lang="en-US" dirty="0"/>
              <a:t>There are different classes that divide the types of controls</a:t>
            </a:r>
            <a:r>
              <a:rPr lang="vi-VN" dirty="0"/>
              <a:t>:</a:t>
            </a:r>
          </a:p>
          <a:p>
            <a:pPr eaLnBrk="1" fontAlgn="auto" hangingPunct="1">
              <a:spcBef>
                <a:spcPts val="600"/>
              </a:spcBef>
              <a:spcAft>
                <a:spcPts val="600"/>
              </a:spcAft>
              <a:defRPr/>
            </a:pPr>
            <a:r>
              <a:rPr lang="en-US" sz="2400" dirty="0"/>
              <a:t>Administrative/managerial controls are the firm's policies and procedures. They're not as "cool" as a new software control, but they exist to provide structure and guidance to individuals and other members of the organization, ensuring that no one gets fined or causes a breach</a:t>
            </a:r>
            <a:r>
              <a:rPr lang="vi-VN" sz="2400" dirty="0"/>
              <a:t>.</a:t>
            </a:r>
          </a:p>
          <a:p>
            <a:pPr eaLnBrk="1" fontAlgn="auto" hangingPunct="1">
              <a:spcBef>
                <a:spcPts val="600"/>
              </a:spcBef>
              <a:spcAft>
                <a:spcPts val="600"/>
              </a:spcAft>
              <a:defRPr/>
            </a:pPr>
            <a:r>
              <a:rPr lang="en-US" sz="2400" b="1" dirty="0"/>
              <a:t>Physical controls </a:t>
            </a:r>
            <a:r>
              <a:rPr lang="en-US" sz="2400" dirty="0"/>
              <a:t>that limit access to systems in a physical way</a:t>
            </a:r>
            <a:r>
              <a:rPr lang="vi-VN" sz="2400" dirty="0"/>
              <a:t>.</a:t>
            </a:r>
          </a:p>
          <a:p>
            <a:pPr eaLnBrk="1" fontAlgn="auto" hangingPunct="1">
              <a:spcBef>
                <a:spcPts val="600"/>
              </a:spcBef>
              <a:spcAft>
                <a:spcPts val="600"/>
              </a:spcAft>
              <a:defRPr/>
            </a:pPr>
            <a:r>
              <a:rPr lang="en-US" sz="2400" b="1" dirty="0"/>
              <a:t>Technical / logical controls </a:t>
            </a:r>
            <a:r>
              <a:rPr lang="en-US" sz="2400" dirty="0"/>
              <a:t>are those that limit access based on hardware or software, such as encryption, fingerprint readers, authentication or trusted platform modules (TPMs)</a:t>
            </a:r>
            <a:r>
              <a:rPr lang="vi-VN" sz="2400" dirty="0"/>
              <a:t>. </a:t>
            </a:r>
            <a:endParaRPr lang="en-US" sz="2400" dirty="0"/>
          </a:p>
          <a:p>
            <a:pPr eaLnBrk="1" fontAlgn="auto" hangingPunct="1">
              <a:spcBef>
                <a:spcPts val="600"/>
              </a:spcBef>
              <a:spcAft>
                <a:spcPts val="600"/>
              </a:spcAft>
              <a:defRPr/>
            </a:pPr>
            <a:r>
              <a:rPr lang="en-US" sz="2400" dirty="0"/>
              <a:t>They do not limit access to physical systems as physical controls do, but rather access to data or content</a:t>
            </a:r>
            <a:r>
              <a:rPr lang="vi-VN" sz="2400" dirty="0"/>
              <a:t>.</a:t>
            </a:r>
          </a:p>
          <a:p>
            <a:pPr eaLnBrk="1" fontAlgn="auto" hangingPunct="1">
              <a:spcBef>
                <a:spcPts val="600"/>
              </a:spcBef>
              <a:spcAft>
                <a:spcPts val="600"/>
              </a:spcAft>
              <a:defRPr/>
            </a:pPr>
            <a:r>
              <a:rPr lang="en-US" sz="2400" b="1" dirty="0"/>
              <a:t>Operational controls </a:t>
            </a:r>
            <a:r>
              <a:rPr lang="en-US" sz="2400" dirty="0"/>
              <a:t>are those that involve people carrying out processes on a day-to-day basis. Examples might include awareness training, asset classification, and log file review</a:t>
            </a:r>
            <a:r>
              <a:rPr lang="vi-VN" sz="2400" dirty="0"/>
              <a:t>.</a:t>
            </a:r>
          </a:p>
        </p:txBody>
      </p:sp>
      <p:sp>
        <p:nvSpPr>
          <p:cNvPr id="37891" name="Titel 1">
            <a:extLst>
              <a:ext uri="{FF2B5EF4-FFF2-40B4-BE49-F238E27FC236}">
                <a16:creationId xmlns:a16="http://schemas.microsoft.com/office/drawing/2014/main" id="{544CBF86-F853-2823-CAA5-FEF6C42298E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Cyber security controls</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a:extLst>
              <a:ext uri="{FF2B5EF4-FFF2-40B4-BE49-F238E27FC236}">
                <a16:creationId xmlns:a16="http://schemas.microsoft.com/office/drawing/2014/main" id="{9E01EEDA-C29C-85F6-05DD-2A3B5A189E19}"/>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en-US" altLang="en-US"/>
              <a:t>Preventive controls exist to prevent an action and include firewalls, fences, and access permissions</a:t>
            </a:r>
            <a:r>
              <a:rPr lang="vi-VN" altLang="en-US"/>
              <a:t>.</a:t>
            </a:r>
          </a:p>
          <a:p>
            <a:pPr eaLnBrk="1" hangingPunct="1">
              <a:spcBef>
                <a:spcPts val="600"/>
              </a:spcBef>
              <a:spcAft>
                <a:spcPts val="600"/>
              </a:spcAft>
            </a:pPr>
            <a:r>
              <a:rPr lang="en-US" altLang="en-US"/>
              <a:t>Detective commands are only triggered during or after an event, such as video surveillance or intrusion detection systems</a:t>
            </a:r>
            <a:r>
              <a:rPr lang="vi-VN" altLang="en-US"/>
              <a:t>.</a:t>
            </a:r>
          </a:p>
          <a:p>
            <a:pPr eaLnBrk="1" hangingPunct="1">
              <a:spcBef>
                <a:spcPts val="600"/>
              </a:spcBef>
              <a:spcAft>
                <a:spcPts val="600"/>
              </a:spcAft>
            </a:pPr>
            <a:r>
              <a:rPr lang="en-US" altLang="en-US"/>
              <a:t>Deterrents deter threats from trying to exploit a vulnerability, such as a "Watchdog" or dogs</a:t>
            </a:r>
            <a:r>
              <a:rPr lang="vi-VN" altLang="en-US"/>
              <a:t>.</a:t>
            </a:r>
          </a:p>
          <a:p>
            <a:pPr eaLnBrk="1" hangingPunct="1">
              <a:spcBef>
                <a:spcPts val="600"/>
              </a:spcBef>
              <a:spcAft>
                <a:spcPts val="600"/>
              </a:spcAft>
            </a:pPr>
            <a:r>
              <a:rPr lang="en-US" altLang="en-US"/>
              <a:t>Corrective controls are capable of taking action from one state to another</a:t>
            </a:r>
            <a:r>
              <a:rPr lang="vi-VN" altLang="en-US"/>
              <a:t>. </a:t>
            </a:r>
            <a:endParaRPr lang="en-US" altLang="en-US"/>
          </a:p>
          <a:p>
            <a:pPr eaLnBrk="1" hangingPunct="1">
              <a:spcBef>
                <a:spcPts val="600"/>
              </a:spcBef>
              <a:spcAft>
                <a:spcPts val="600"/>
              </a:spcAft>
            </a:pPr>
            <a:r>
              <a:rPr lang="en-US" altLang="en-US"/>
              <a:t>The fail open and fail closed commands are addressed here</a:t>
            </a:r>
            <a:r>
              <a:rPr lang="vi-VN" altLang="en-US"/>
              <a:t>.</a:t>
            </a:r>
          </a:p>
        </p:txBody>
      </p:sp>
      <p:sp>
        <p:nvSpPr>
          <p:cNvPr id="38915" name="Titel 1">
            <a:extLst>
              <a:ext uri="{FF2B5EF4-FFF2-40B4-BE49-F238E27FC236}">
                <a16:creationId xmlns:a16="http://schemas.microsoft.com/office/drawing/2014/main" id="{1BCFB571-D811-E76B-C35D-49956A4D1D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Types of controls</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a:extLst>
              <a:ext uri="{FF2B5EF4-FFF2-40B4-BE49-F238E27FC236}">
                <a16:creationId xmlns:a16="http://schemas.microsoft.com/office/drawing/2014/main" id="{6633E085-47C4-6741-023C-AC1D9794C9BA}"/>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en-US" altLang="en-US"/>
              <a:t>Recovery commands get something back from a loss, such as recovering a hard drive</a:t>
            </a:r>
            <a:r>
              <a:rPr lang="vi-VN" altLang="en-US"/>
              <a:t>.</a:t>
            </a:r>
          </a:p>
          <a:p>
            <a:pPr eaLnBrk="1" hangingPunct="1">
              <a:spcBef>
                <a:spcPts val="600"/>
              </a:spcBef>
              <a:spcAft>
                <a:spcPts val="600"/>
              </a:spcAft>
            </a:pPr>
            <a:r>
              <a:rPr lang="en-US" altLang="en-US"/>
              <a:t>Compensating controls are those that attempt to compensate for deficiencies in other controls, such as regularly reviewing access logs</a:t>
            </a:r>
            <a:r>
              <a:rPr lang="vi-VN" altLang="en-US"/>
              <a:t>. </a:t>
            </a:r>
            <a:endParaRPr lang="en-US" altLang="en-US"/>
          </a:p>
          <a:p>
            <a:pPr eaLnBrk="1" hangingPunct="1">
              <a:spcBef>
                <a:spcPts val="600"/>
              </a:spcBef>
              <a:spcAft>
                <a:spcPts val="600"/>
              </a:spcAft>
            </a:pPr>
            <a:r>
              <a:rPr lang="en-US" altLang="en-US"/>
              <a:t>This example is also a detective control, but compensation controls can be of different types</a:t>
            </a:r>
            <a:r>
              <a:rPr lang="vi-VN" altLang="en-US"/>
              <a:t>.</a:t>
            </a:r>
          </a:p>
        </p:txBody>
      </p:sp>
      <p:sp>
        <p:nvSpPr>
          <p:cNvPr id="39939" name="Titel 1">
            <a:extLst>
              <a:ext uri="{FF2B5EF4-FFF2-40B4-BE49-F238E27FC236}">
                <a16:creationId xmlns:a16="http://schemas.microsoft.com/office/drawing/2014/main" id="{298D1EB5-C213-BEDD-4A6E-85B3EE6A19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Types of controls</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a:extLst>
              <a:ext uri="{FF2B5EF4-FFF2-40B4-BE49-F238E27FC236}">
                <a16:creationId xmlns:a16="http://schemas.microsoft.com/office/drawing/2014/main" id="{97BDBCEA-95AB-17E0-FE38-EDB46A8E3E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en-US" altLang="en-US"/>
              <a:t>It discourages actors from trying to access something they shouldn't be</a:t>
            </a:r>
            <a:r>
              <a:rPr lang="vi-VN" altLang="en-US"/>
              <a:t>.</a:t>
            </a:r>
          </a:p>
          <a:p>
            <a:pPr eaLnBrk="1" hangingPunct="1">
              <a:spcBef>
                <a:spcPts val="600"/>
              </a:spcBef>
              <a:spcAft>
                <a:spcPts val="600"/>
              </a:spcAft>
            </a:pPr>
            <a:r>
              <a:rPr lang="en-US" altLang="en-US"/>
              <a:t>Deny/Prevent Access through a preventive control such as access permissions or authentication</a:t>
            </a:r>
            <a:r>
              <a:rPr lang="vi-VN" altLang="en-US"/>
              <a:t>.</a:t>
            </a:r>
          </a:p>
          <a:p>
            <a:pPr eaLnBrk="1" hangingPunct="1">
              <a:spcBef>
                <a:spcPts val="600"/>
              </a:spcBef>
              <a:spcAft>
                <a:spcPts val="600"/>
              </a:spcAft>
            </a:pPr>
            <a:r>
              <a:rPr lang="en-US" altLang="en-US"/>
              <a:t>Detect risk by ensuring you record detection, such as with endpoint protection software</a:t>
            </a:r>
            <a:r>
              <a:rPr lang="vi-VN" altLang="en-US"/>
              <a:t>.</a:t>
            </a:r>
          </a:p>
          <a:p>
            <a:pPr eaLnBrk="1" hangingPunct="1">
              <a:spcBef>
                <a:spcPts val="600"/>
              </a:spcBef>
              <a:spcAft>
                <a:spcPts val="600"/>
              </a:spcAft>
            </a:pPr>
            <a:r>
              <a:rPr lang="en-US" altLang="en-US"/>
              <a:t>Delay the risk from reoccurring, such as with a "too many attempts" feature for entering a password</a:t>
            </a:r>
            <a:r>
              <a:rPr lang="vi-VN" altLang="en-US"/>
              <a:t>.</a:t>
            </a:r>
          </a:p>
        </p:txBody>
      </p:sp>
      <p:sp>
        <p:nvSpPr>
          <p:cNvPr id="40963" name="Titel 1">
            <a:extLst>
              <a:ext uri="{FF2B5EF4-FFF2-40B4-BE49-F238E27FC236}">
                <a16:creationId xmlns:a16="http://schemas.microsoft.com/office/drawing/2014/main" id="{F76B7D41-AC3A-63BC-5F7A-5CAD2DEC8B1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Order of controls</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a:extLst>
              <a:ext uri="{FF2B5EF4-FFF2-40B4-BE49-F238E27FC236}">
                <a16:creationId xmlns:a16="http://schemas.microsoft.com/office/drawing/2014/main" id="{EBCB7F0D-206D-AAAF-34F6-56A91A7828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en-US" altLang="en-US"/>
              <a:t>Correct the situation by responding to the compromise, such as with an incident response plan</a:t>
            </a:r>
            <a:r>
              <a:rPr lang="vi-VN" altLang="en-US"/>
              <a:t>.</a:t>
            </a:r>
          </a:p>
          <a:p>
            <a:pPr eaLnBrk="1" hangingPunct="1">
              <a:spcBef>
                <a:spcPts val="600"/>
              </a:spcBef>
              <a:spcAft>
                <a:spcPts val="600"/>
              </a:spcAft>
            </a:pPr>
            <a:r>
              <a:rPr lang="en-US" altLang="en-US"/>
              <a:t>Recover from a compromised state, such as a backup generator that restores availability to a server</a:t>
            </a:r>
            <a:r>
              <a:rPr lang="vi-VN" altLang="en-US"/>
              <a:t>.</a:t>
            </a:r>
          </a:p>
          <a:p>
            <a:pPr eaLnBrk="1" hangingPunct="1">
              <a:spcBef>
                <a:spcPts val="600"/>
              </a:spcBef>
              <a:spcAft>
                <a:spcPts val="600"/>
              </a:spcAft>
            </a:pPr>
            <a:r>
              <a:rPr lang="en-US" altLang="en-US"/>
              <a:t>In addition, in the field of continuous improvement, we should monitor the value of each asset for any changes. The reason is that we may need to rethink our controls for protecting those assets if they become more or less valuable over time or during certain major events in your organization</a:t>
            </a:r>
            <a:r>
              <a:rPr lang="vi-VN" altLang="en-US"/>
              <a:t>.</a:t>
            </a:r>
          </a:p>
        </p:txBody>
      </p:sp>
      <p:sp>
        <p:nvSpPr>
          <p:cNvPr id="41987" name="Titel 1">
            <a:extLst>
              <a:ext uri="{FF2B5EF4-FFF2-40B4-BE49-F238E27FC236}">
                <a16:creationId xmlns:a16="http://schemas.microsoft.com/office/drawing/2014/main" id="{BC0F1F4D-CA57-50D1-6A11-11040F32263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Order of controls</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F199535A-C79D-BFF5-15D4-77BAB457ABF4}"/>
              </a:ext>
            </a:extLst>
          </p:cNvPr>
          <p:cNvSpPr>
            <a:spLocks noGrp="1" noChangeArrowheads="1"/>
          </p:cNvSpPr>
          <p:nvPr>
            <p:ph idx="4294967295"/>
          </p:nvPr>
        </p:nvSpPr>
        <p:spPr>
          <a:xfrm>
            <a:off x="407988" y="1916113"/>
            <a:ext cx="11304587" cy="4525962"/>
          </a:xfrm>
        </p:spPr>
        <p:txBody>
          <a:bodyPr/>
          <a:lstStyle/>
          <a:p>
            <a:pPr eaLnBrk="1" hangingPunct="1">
              <a:spcBef>
                <a:spcPts val="600"/>
              </a:spcBef>
              <a:spcAft>
                <a:spcPts val="600"/>
              </a:spcAft>
            </a:pPr>
            <a:r>
              <a:rPr lang="en-US" altLang="en-US"/>
              <a:t>When we look at controls we should also think about recovery, we want to be able to recover from any adverse situations or changes in assets and their value</a:t>
            </a:r>
            <a:r>
              <a:rPr lang="vi-VN" altLang="en-US"/>
              <a:t>. </a:t>
            </a:r>
            <a:endParaRPr lang="en-US" altLang="en-US"/>
          </a:p>
          <a:p>
            <a:pPr eaLnBrk="1" hangingPunct="1">
              <a:spcBef>
                <a:spcPts val="600"/>
              </a:spcBef>
              <a:spcAft>
                <a:spcPts val="600"/>
              </a:spcAft>
            </a:pPr>
            <a:r>
              <a:rPr lang="en-US" altLang="en-US"/>
              <a:t>Just as examples, we are talking about backups, redundancy, restoration processes and the like</a:t>
            </a:r>
            <a:r>
              <a:rPr lang="vi-VN" altLang="en-US"/>
              <a:t>.</a:t>
            </a:r>
          </a:p>
          <a:p>
            <a:pPr eaLnBrk="1" hangingPunct="1">
              <a:spcBef>
                <a:spcPts val="600"/>
              </a:spcBef>
              <a:spcAft>
                <a:spcPts val="600"/>
              </a:spcAft>
            </a:pPr>
            <a:r>
              <a:rPr lang="en-US" altLang="en-US"/>
              <a:t>A concept to remember, especially in the era of cloud, SaaS, PaaS, IaaS, third-party solutions and all other forms of "someone else's computer" is to ensure that Service Level Agreements (SLAs) are clearly defined and have maximum allowable downtime agreements, as well as penalties for non-compliance with these agreements</a:t>
            </a:r>
            <a:r>
              <a:rPr lang="vi-VN" altLang="en-US"/>
              <a:t>. </a:t>
            </a:r>
            <a:endParaRPr lang="en-US" altLang="en-US"/>
          </a:p>
          <a:p>
            <a:pPr eaLnBrk="1" hangingPunct="1">
              <a:spcBef>
                <a:spcPts val="600"/>
              </a:spcBef>
              <a:spcAft>
                <a:spcPts val="600"/>
              </a:spcAft>
            </a:pPr>
            <a:r>
              <a:rPr lang="en-US" altLang="en-US"/>
              <a:t>This is an example of compensatory control</a:t>
            </a:r>
            <a:r>
              <a:rPr lang="vi-VN" altLang="en-US"/>
              <a:t>.</a:t>
            </a:r>
          </a:p>
          <a:p>
            <a:pPr eaLnBrk="1" hangingPunct="1"/>
            <a:endParaRPr lang="en-US" altLang="en-US"/>
          </a:p>
        </p:txBody>
      </p:sp>
      <p:sp>
        <p:nvSpPr>
          <p:cNvPr id="43011" name="Titel 1">
            <a:extLst>
              <a:ext uri="{FF2B5EF4-FFF2-40B4-BE49-F238E27FC236}">
                <a16:creationId xmlns:a16="http://schemas.microsoft.com/office/drawing/2014/main" id="{62635E29-8720-AF7E-7A65-84ABA75480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Controls and recovery</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86253711-312E-4D20-A416-4FFCF6332464}"/>
</file>

<file path=customXml/itemProps2.xml><?xml version="1.0" encoding="utf-8"?>
<ds:datastoreItem xmlns:ds="http://schemas.openxmlformats.org/officeDocument/2006/customXml" ds:itemID="{1047D3FE-413E-4F42-A095-124D28AD097B}"/>
</file>

<file path=customXml/itemProps3.xml><?xml version="1.0" encoding="utf-8"?>
<ds:datastoreItem xmlns:ds="http://schemas.openxmlformats.org/officeDocument/2006/customXml" ds:itemID="{EF6EE059-C935-4ECF-8017-6B34C4C26A4E}"/>
</file>

<file path=docProps/app.xml><?xml version="1.0" encoding="utf-8"?>
<Properties xmlns="http://schemas.openxmlformats.org/officeDocument/2006/extended-properties" xmlns:vt="http://schemas.openxmlformats.org/officeDocument/2006/docPropsVTypes">
  <Template>Office Theme</Template>
  <TotalTime>2611</TotalTime>
  <Words>3200</Words>
  <Application>Microsoft Office PowerPoint</Application>
  <PresentationFormat>Widescreen</PresentationFormat>
  <Paragraphs>175</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Calibri</vt:lpstr>
      <vt:lpstr>Arial</vt:lpstr>
      <vt:lpstr>Calibri Light</vt:lpstr>
      <vt:lpstr>Wingdings</vt:lpstr>
      <vt:lpstr>Default Design</vt:lpstr>
      <vt:lpstr>PowerPoint Presentation</vt:lpstr>
      <vt:lpstr>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Valentin Istratie</cp:lastModifiedBy>
  <cp:revision>349</cp:revision>
  <dcterms:created xsi:type="dcterms:W3CDTF">2009-06-01T12:28:12Z</dcterms:created>
  <dcterms:modified xsi:type="dcterms:W3CDTF">2022-11-16T09:52:36Z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