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1" r:id="rId6"/>
    <p:sldId id="262" r:id="rId7"/>
    <p:sldId id="263" r:id="rId8"/>
    <p:sldId id="265" r:id="rId9"/>
    <p:sldId id="266" r:id="rId10"/>
    <p:sldId id="267" r:id="rId11"/>
    <p:sldId id="268" r:id="rId12"/>
    <p:sldId id="269" r:id="rId13"/>
    <p:sldId id="341" r:id="rId14"/>
    <p:sldId id="270" r:id="rId15"/>
    <p:sldId id="342" r:id="rId16"/>
    <p:sldId id="272" r:id="rId17"/>
    <p:sldId id="273" r:id="rId18"/>
    <p:sldId id="274" r:id="rId19"/>
    <p:sldId id="275" r:id="rId20"/>
    <p:sldId id="276" r:id="rId21"/>
    <p:sldId id="277" r:id="rId22"/>
    <p:sldId id="278" r:id="rId23"/>
    <p:sldId id="282" r:id="rId24"/>
    <p:sldId id="283" r:id="rId25"/>
    <p:sldId id="284" r:id="rId26"/>
    <p:sldId id="286" r:id="rId27"/>
    <p:sldId id="289" r:id="rId28"/>
    <p:sldId id="290" r:id="rId29"/>
    <p:sldId id="291" r:id="rId30"/>
    <p:sldId id="294" r:id="rId31"/>
    <p:sldId id="296" r:id="rId32"/>
    <p:sldId id="298" r:id="rId33"/>
    <p:sldId id="300" r:id="rId34"/>
    <p:sldId id="302" r:id="rId35"/>
    <p:sldId id="303" r:id="rId36"/>
    <p:sldId id="304" r:id="rId37"/>
    <p:sldId id="305" r:id="rId38"/>
    <p:sldId id="306" r:id="rId39"/>
    <p:sldId id="307" r:id="rId40"/>
    <p:sldId id="308" r:id="rId41"/>
    <p:sldId id="309" r:id="rId42"/>
    <p:sldId id="310" r:id="rId43"/>
    <p:sldId id="311" r:id="rId44"/>
    <p:sldId id="312" r:id="rId45"/>
    <p:sldId id="313" r:id="rId46"/>
    <p:sldId id="315" r:id="rId47"/>
    <p:sldId id="316" r:id="rId48"/>
    <p:sldId id="317" r:id="rId49"/>
    <p:sldId id="318" r:id="rId50"/>
    <p:sldId id="320" r:id="rId51"/>
    <p:sldId id="322" r:id="rId52"/>
    <p:sldId id="323" r:id="rId53"/>
    <p:sldId id="325" r:id="rId54"/>
    <p:sldId id="326" r:id="rId55"/>
    <p:sldId id="327" r:id="rId56"/>
    <p:sldId id="329" r:id="rId57"/>
    <p:sldId id="330" r:id="rId58"/>
    <p:sldId id="331" r:id="rId59"/>
    <p:sldId id="332" r:id="rId60"/>
    <p:sldId id="333" r:id="rId61"/>
    <p:sldId id="334" r:id="rId62"/>
    <p:sldId id="335" r:id="rId63"/>
    <p:sldId id="337" r:id="rId64"/>
    <p:sldId id="339" r:id="rId65"/>
    <p:sldId id="340" r:id="rId66"/>
  </p:sldIdLst>
  <p:sldSz cx="12192000" cy="6858000"/>
  <p:notesSz cx="6858000" cy="9144000"/>
  <p:defaultTextStyle>
    <a:defPPr>
      <a:defRPr lang="t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54"/>
    <p:restoredTop sz="96327"/>
  </p:normalViewPr>
  <p:slideViewPr>
    <p:cSldViewPr snapToGrid="0">
      <p:cViewPr varScale="1">
        <p:scale>
          <a:sx n="86" d="100"/>
          <a:sy n="86" d="100"/>
        </p:scale>
        <p:origin x="39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Rechteck 4">
            <a:extLst>
              <a:ext uri="{FF2B5EF4-FFF2-40B4-BE49-F238E27FC236}">
                <a16:creationId xmlns:a16="http://schemas.microsoft.com/office/drawing/2014/main" id="{13952F13-258D-4D51-2C9F-702E7A04CC08}"/>
              </a:ext>
            </a:extLst>
          </p:cNvPr>
          <p:cNvSpPr/>
          <p:nvPr userDrawn="1"/>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fik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a:prstGeom prst="rect">
            <a:avLst/>
          </a:prstGeom>
        </p:spPr>
        <p:txBody>
          <a:bodyPr>
            <a:normAutofit/>
          </a:bodyPr>
          <a:lstStyle/>
          <a:p>
            <a:r>
              <a:rPr lang="en-US" dirty="0"/>
              <a:t>Title</a:t>
            </a:r>
            <a:br>
              <a:rPr lang="en-US" dirty="0"/>
            </a:br>
            <a:r>
              <a:rPr lang="en-US" dirty="0"/>
              <a:t>centered</a:t>
            </a:r>
            <a:br>
              <a:rPr lang="en-US" dirty="0"/>
            </a:br>
            <a:r>
              <a:rPr lang="en-US" dirty="0"/>
              <a:t>Arial 60</a:t>
            </a:r>
          </a:p>
        </p:txBody>
      </p:sp>
      <p:sp>
        <p:nvSpPr>
          <p:cNvPr id="9"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a:prstGeom prst="rect">
            <a:avLst/>
          </a:prstGeom>
        </p:spPr>
        <p:txBody>
          <a:bodyPr>
            <a:normAutofit/>
          </a:bodyPr>
          <a:lstStyle/>
          <a:p>
            <a:r>
              <a:rPr lang="en-US" dirty="0"/>
              <a:t>Optional Subtitle</a:t>
            </a:r>
          </a:p>
          <a:p>
            <a:r>
              <a:rPr lang="en-US" dirty="0"/>
              <a:t>centered, Arial 28</a:t>
            </a:r>
          </a:p>
        </p:txBody>
      </p:sp>
    </p:spTree>
    <p:extLst>
      <p:ext uri="{BB962C8B-B14F-4D97-AF65-F5344CB8AC3E}">
        <p14:creationId xmlns:p14="http://schemas.microsoft.com/office/powerpoint/2010/main" val="3496763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9"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592800" y="1980000"/>
            <a:ext cx="11006400" cy="4320000"/>
          </a:xfrm>
          <a:prstGeom prst="rect">
            <a:avLst/>
          </a:prstGeom>
        </p:spPr>
        <p:txBody>
          <a:bodyPr>
            <a:normAutofit/>
          </a:bodyPr>
          <a:lstStyle/>
          <a:p>
            <a:pPr lvl="0"/>
            <a:r>
              <a:rPr lang="en-US"/>
              <a:t>Edit Master text styles</a:t>
            </a:r>
          </a:p>
          <a:p>
            <a:pPr lvl="1"/>
            <a:r>
              <a:rPr lang="en-US"/>
              <a:t>Second level</a:t>
            </a:r>
          </a:p>
        </p:txBody>
      </p:sp>
    </p:spTree>
    <p:extLst>
      <p:ext uri="{BB962C8B-B14F-4D97-AF65-F5344CB8AC3E}">
        <p14:creationId xmlns:p14="http://schemas.microsoft.com/office/powerpoint/2010/main" val="3195021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27868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 Calibri Light 44</a:t>
            </a:r>
            <a:br>
              <a:rPr lang="en-US" dirty="0"/>
            </a:br>
            <a:r>
              <a:rPr lang="en-US" dirty="0"/>
              <a:t>left justified, 1 or 2 lines</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a:prstGeom prst="rect">
            <a:avLst/>
          </a:prstGeom>
        </p:spPr>
        <p:txBody>
          <a:bodyPr>
            <a:normAutofit/>
          </a:bodyPr>
          <a:lstStyle/>
          <a:p>
            <a:r>
              <a:rPr lang="en-US" dirty="0"/>
              <a:t>Main lines: Calibri 28 (or bigger)</a:t>
            </a:r>
          </a:p>
          <a:p>
            <a:pPr lvl="1"/>
            <a:r>
              <a:rPr lang="en-US" dirty="0"/>
              <a:t>sublines: Calibri 24 (or bigger)</a:t>
            </a:r>
          </a:p>
          <a:p>
            <a:r>
              <a:rPr lang="en-US" dirty="0"/>
              <a:t>Only one idea (concept) per page</a:t>
            </a:r>
          </a:p>
          <a:p>
            <a:r>
              <a:rPr lang="en-US" dirty="0"/>
              <a:t>Not more than 7 lines (7 bullets)</a:t>
            </a:r>
          </a:p>
          <a:p>
            <a:pPr lvl="1"/>
            <a:r>
              <a:rPr lang="en-US" dirty="0"/>
              <a:t>Page title does not count to these lines</a:t>
            </a:r>
          </a:p>
          <a:p>
            <a:pPr lvl="1"/>
            <a:r>
              <a:rPr lang="en-US" dirty="0"/>
              <a:t>Occasional exceptions are allowed</a:t>
            </a:r>
          </a:p>
          <a:p>
            <a:r>
              <a:rPr lang="en-US" dirty="0"/>
              <a:t>Not more than 7 words per line</a:t>
            </a:r>
          </a:p>
          <a:p>
            <a:pPr lvl="1"/>
            <a:r>
              <a:rPr lang="en-US" dirty="0"/>
              <a:t>Occasional exceptions are allowed</a:t>
            </a:r>
          </a:p>
          <a:p>
            <a:r>
              <a:rPr lang="en-US" dirty="0"/>
              <a:t>At least one image (diagram) per page</a:t>
            </a:r>
          </a:p>
          <a:p>
            <a:endParaRPr lang="en-US" dirty="0"/>
          </a:p>
        </p:txBody>
      </p:sp>
    </p:spTree>
    <p:extLst>
      <p:ext uri="{BB962C8B-B14F-4D97-AF65-F5344CB8AC3E}">
        <p14:creationId xmlns:p14="http://schemas.microsoft.com/office/powerpoint/2010/main" val="4146806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9213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4912800" y="1980000"/>
            <a:ext cx="6686400" cy="4320000"/>
          </a:xfrm>
          <a:prstGeom prst="rect">
            <a:avLst/>
          </a:prstGeom>
        </p:spPr>
        <p:txBody>
          <a:bodyPr>
            <a:normAutofit/>
          </a:bodyPr>
          <a:lstStyle/>
          <a:p>
            <a:r>
              <a:rPr lang="en-US" dirty="0"/>
              <a:t>Image can be left or right</a:t>
            </a:r>
          </a:p>
          <a:p>
            <a:r>
              <a:rPr lang="en-US" dirty="0"/>
              <a:t>There is no optimal number of slides</a:t>
            </a:r>
          </a:p>
          <a:p>
            <a:r>
              <a:rPr lang="en-US" dirty="0"/>
              <a:t>Bigger text is allowed to fill empty spaces</a:t>
            </a:r>
          </a:p>
          <a:p>
            <a:r>
              <a:rPr lang="en-US" dirty="0"/>
              <a:t>Be creative</a:t>
            </a:r>
          </a:p>
          <a:p>
            <a:pPr lvl="1"/>
            <a:r>
              <a:rPr lang="en-US" dirty="0"/>
              <a:t>These are guidelines, not </a:t>
            </a:r>
            <a:r>
              <a:rPr lang="en-US"/>
              <a:t>a law</a:t>
            </a:r>
            <a:endParaRPr lang="en-US" dirty="0"/>
          </a:p>
        </p:txBody>
      </p:sp>
    </p:spTree>
    <p:extLst>
      <p:ext uri="{BB962C8B-B14F-4D97-AF65-F5344CB8AC3E}">
        <p14:creationId xmlns:p14="http://schemas.microsoft.com/office/powerpoint/2010/main" val="129294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a:prstGeom prst="rect">
            <a:avLst/>
          </a:prstGeo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FE4C5FE-7C8F-4167-8246-F672C3B5AC54}" type="datetimeFigureOut">
              <a:rPr lang="en-US"/>
              <a:pPr>
                <a:defRPr/>
              </a:pPr>
              <a:t>11/25/2022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F577B39-0C1D-4613-8441-7A21F7561E0A}" type="slidenum">
              <a:rPr lang="en-US"/>
              <a:pPr>
                <a:defRPr/>
              </a:pPr>
              <a:t>‹#›</a:t>
            </a:fld>
            <a:endParaRPr lang="en-US"/>
          </a:p>
        </p:txBody>
      </p:sp>
    </p:spTree>
    <p:extLst>
      <p:ext uri="{BB962C8B-B14F-4D97-AF65-F5344CB8AC3E}">
        <p14:creationId xmlns:p14="http://schemas.microsoft.com/office/powerpoint/2010/main" val="4241538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744BAFE-E6C6-4E30-8D50-48AC50E4F8CB}" type="datetimeFigureOut">
              <a:rPr lang="en-US"/>
              <a:pPr>
                <a:defRPr/>
              </a:pPr>
              <a:t>11/25/2022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F226A13-8563-4A56-83F2-6F135E127B9A}" type="slidenum">
              <a:rPr lang="en-US"/>
              <a:pPr>
                <a:defRPr/>
              </a:pPr>
              <a:t>‹#›</a:t>
            </a:fld>
            <a:endParaRPr lang="en-US"/>
          </a:p>
        </p:txBody>
      </p:sp>
    </p:spTree>
    <p:extLst>
      <p:ext uri="{BB962C8B-B14F-4D97-AF65-F5344CB8AC3E}">
        <p14:creationId xmlns:p14="http://schemas.microsoft.com/office/powerpoint/2010/main" val="3487201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DFDA9C3-E717-4AFA-A954-AD1615EAC9C3}" type="datetimeFigureOut">
              <a:rPr lang="en-US"/>
              <a:pPr>
                <a:defRPr/>
              </a:pPr>
              <a:t>11/25/2022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DB0D9D9-7AE0-4D3A-96C7-1D32F0EC486F}" type="slidenum">
              <a:rPr lang="en-US"/>
              <a:pPr>
                <a:defRPr/>
              </a:pPr>
              <a:t>‹#›</a:t>
            </a:fld>
            <a:endParaRPr lang="en-US"/>
          </a:p>
        </p:txBody>
      </p:sp>
    </p:spTree>
    <p:extLst>
      <p:ext uri="{BB962C8B-B14F-4D97-AF65-F5344CB8AC3E}">
        <p14:creationId xmlns:p14="http://schemas.microsoft.com/office/powerpoint/2010/main" val="472310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812580F-F013-467E-B07E-8EF700A8E34B}" type="datetimeFigureOut">
              <a:rPr lang="en-US"/>
              <a:pPr>
                <a:defRPr/>
              </a:pPr>
              <a:t>11/25/2022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7834D54-EB8D-41ED-8E68-542BC03CFA80}" type="slidenum">
              <a:rPr lang="en-US"/>
              <a:pPr>
                <a:defRPr/>
              </a:pPr>
              <a:t>‹#›</a:t>
            </a:fld>
            <a:endParaRPr lang="en-US"/>
          </a:p>
        </p:txBody>
      </p:sp>
    </p:spTree>
    <p:extLst>
      <p:ext uri="{BB962C8B-B14F-4D97-AF65-F5344CB8AC3E}">
        <p14:creationId xmlns:p14="http://schemas.microsoft.com/office/powerpoint/2010/main" val="218309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C91579F-EC60-4820-9933-C65DDF88775B}" type="datetimeFigureOut">
              <a:rPr lang="en-US"/>
              <a:pPr>
                <a:defRPr/>
              </a:pPr>
              <a:t>11/25/2022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E9820FD-8EAB-4E7A-828C-141417193571}" type="slidenum">
              <a:rPr lang="en-US"/>
              <a:pPr>
                <a:defRPr/>
              </a:pPr>
              <a:t>‹#›</a:t>
            </a:fld>
            <a:endParaRPr lang="en-US"/>
          </a:p>
        </p:txBody>
      </p:sp>
    </p:spTree>
    <p:extLst>
      <p:ext uri="{BB962C8B-B14F-4D97-AF65-F5344CB8AC3E}">
        <p14:creationId xmlns:p14="http://schemas.microsoft.com/office/powerpoint/2010/main" val="2160345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a:xfrm>
            <a:off x="838200" y="1825625"/>
            <a:ext cx="10515600" cy="43513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53C0B7E-7CDC-4AE0-BAE5-377A91B8AEA9}" type="datetimeFigureOut">
              <a:rPr lang="en-US"/>
              <a:pPr>
                <a:defRPr/>
              </a:pPr>
              <a:t>11/25/2022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205EA2E-79AF-4BB0-B652-D331698FB6A7}" type="slidenum">
              <a:rPr lang="en-US"/>
              <a:pPr>
                <a:defRPr/>
              </a:pPr>
              <a:t>‹#›</a:t>
            </a:fld>
            <a:endParaRPr lang="en-US"/>
          </a:p>
        </p:txBody>
      </p:sp>
    </p:spTree>
    <p:extLst>
      <p:ext uri="{BB962C8B-B14F-4D97-AF65-F5344CB8AC3E}">
        <p14:creationId xmlns:p14="http://schemas.microsoft.com/office/powerpoint/2010/main" val="1042532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a:prstGeom prst="rect">
            <a:avLst/>
          </a:prstGeo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3C10C54-2A3F-4CF4-9302-9457106173CD}" type="datetimeFigureOut">
              <a:rPr lang="en-US"/>
              <a:pPr>
                <a:defRPr/>
              </a:pPr>
              <a:t>11/25/2022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14A842A-178E-426C-8F00-896882B5CA14}" type="slidenum">
              <a:rPr lang="en-US"/>
              <a:pPr>
                <a:defRPr/>
              </a:pPr>
              <a:t>‹#›</a:t>
            </a:fld>
            <a:endParaRPr lang="en-US"/>
          </a:p>
        </p:txBody>
      </p:sp>
    </p:spTree>
    <p:extLst>
      <p:ext uri="{BB962C8B-B14F-4D97-AF65-F5344CB8AC3E}">
        <p14:creationId xmlns:p14="http://schemas.microsoft.com/office/powerpoint/2010/main" val="9699738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ytuł i zawartość">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335360" y="1481328"/>
            <a:ext cx="11521280" cy="4926616"/>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ytuł 6"/>
          <p:cNvSpPr>
            <a:spLocks noGrp="1"/>
          </p:cNvSpPr>
          <p:nvPr>
            <p:ph type="title"/>
          </p:nvPr>
        </p:nvSpPr>
        <p:spPr>
          <a:xfrm>
            <a:off x="335360" y="274638"/>
            <a:ext cx="11521280" cy="1143000"/>
          </a:xfrm>
        </p:spPr>
        <p:txBody>
          <a:bodyPr rtlCol="0">
            <a:normAutofit/>
          </a:bodyPr>
          <a:lstStyle>
            <a:lvl1pPr>
              <a:defRPr sz="4000">
                <a:latin typeface="Segoe UI Black" panose="020B0A02040204020203" pitchFamily="34" charset="0"/>
                <a:ea typeface="Segoe UI Black" panose="020B0A02040204020203" pitchFamily="34" charset="0"/>
              </a:defRPr>
            </a:lvl1pPr>
          </a:lstStyle>
          <a:p>
            <a:r>
              <a:rPr lang="en-US"/>
              <a:t>Click to edit Master title style</a:t>
            </a:r>
            <a:endParaRPr lang="en-US" dirty="0"/>
          </a:p>
        </p:txBody>
      </p:sp>
      <p:sp>
        <p:nvSpPr>
          <p:cNvPr id="4" name="Symbol zastępczy numeru slajdu 5"/>
          <p:cNvSpPr>
            <a:spLocks noGrp="1"/>
          </p:cNvSpPr>
          <p:nvPr>
            <p:ph type="sldNum" sz="quarter" idx="10"/>
          </p:nvPr>
        </p:nvSpPr>
        <p:spPr>
          <a:xfrm>
            <a:off x="0" y="0"/>
            <a:ext cx="0" cy="0"/>
          </a:xfrm>
        </p:spPr>
        <p:txBody>
          <a:bodyPr/>
          <a:lstStyle>
            <a:lvl1pPr eaLnBrk="1" fontAlgn="auto" hangingPunct="1">
              <a:spcBef>
                <a:spcPts val="0"/>
              </a:spcBef>
              <a:spcAft>
                <a:spcPts val="0"/>
              </a:spcAft>
              <a:defRPr>
                <a:latin typeface="+mn-lt"/>
              </a:defRPr>
            </a:lvl1pPr>
          </a:lstStyle>
          <a:p>
            <a:pPr>
              <a:defRPr/>
            </a:pPr>
            <a:fld id="{E8ADDCF1-653B-4DD5-96E4-61785BBA37D3}" type="slidenum">
              <a:rPr lang="pl-PL"/>
              <a:pPr>
                <a:defRPr/>
              </a:pPr>
              <a:t>‹#›</a:t>
            </a:fld>
            <a:endParaRPr lang="pl-PL"/>
          </a:p>
        </p:txBody>
      </p:sp>
    </p:spTree>
    <p:extLst>
      <p:ext uri="{BB962C8B-B14F-4D97-AF65-F5344CB8AC3E}">
        <p14:creationId xmlns:p14="http://schemas.microsoft.com/office/powerpoint/2010/main" val="1410288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3315" name="Titel 1"/>
          <p:cNvSpPr>
            <a:spLocks noGrp="1"/>
          </p:cNvSpPr>
          <p:nvPr>
            <p:ph type="ctrTitle"/>
          </p:nvPr>
        </p:nvSpPr>
        <p:spPr bwMode="auto">
          <a:xfrm>
            <a:off x="5305425" y="1123950"/>
            <a:ext cx="5762625" cy="27289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sz="6000" b="1">
                <a:latin typeface="Arial" panose="020B0604020202020204" pitchFamily="34" charset="0"/>
                <a:cs typeface="Arial" panose="020B0604020202020204" pitchFamily="34" charset="0"/>
              </a:rPr>
              <a:t>Kriptografiye Giriş</a:t>
            </a:r>
          </a:p>
        </p:txBody>
      </p:sp>
      <p:pic>
        <p:nvPicPr>
          <p:cNvPr id="13316" name="Grafik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kriptografi</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Bir mesajın içeriğinin diğer varlıklardan gizlendiği mekanizma</a:t>
            </a:r>
          </a:p>
          <a:p>
            <a:pPr marL="566928" indent="-457200" eaLnBrk="1" fontAlgn="auto" hangingPunct="1">
              <a:spcAft>
                <a:spcPts val="0"/>
              </a:spcAft>
              <a:defRPr/>
            </a:pPr>
            <a:r>
              <a:rPr lang="tr" dirty="0"/>
              <a:t>Şifreleme , mesajları şifrelemek ve mesajın içeriğini anlaşılmaz hale getirmekle ilgilenir.</a:t>
            </a:r>
            <a:endParaRPr lang="en-US" dirty="0"/>
          </a:p>
          <a:p>
            <a:pPr eaLnBrk="1" fontAlgn="auto" hangingPunct="1">
              <a:spcAft>
                <a:spcPts val="0"/>
              </a:spcAft>
              <a:defRPr/>
            </a:pPr>
            <a:endParaRPr lang="it-IT" dirty="0"/>
          </a:p>
        </p:txBody>
      </p:sp>
      <p:pic>
        <p:nvPicPr>
          <p:cNvPr id="14340" name="Picture 2"/>
          <p:cNvPicPr>
            <a:picLocks noChangeAspect="1"/>
          </p:cNvPicPr>
          <p:nvPr/>
        </p:nvPicPr>
        <p:blipFill>
          <a:blip r:embed="rId2">
            <a:extLst>
              <a:ext uri="{28A0092B-C50C-407E-A947-70E740481C1C}">
                <a14:useLocalDpi xmlns:a14="http://schemas.microsoft.com/office/drawing/2010/main" val="0"/>
              </a:ext>
            </a:extLst>
          </a:blip>
          <a:srcRect t="18137" b="13000"/>
          <a:stretch>
            <a:fillRect/>
          </a:stretch>
        </p:blipFill>
        <p:spPr bwMode="auto">
          <a:xfrm>
            <a:off x="1831975" y="4257675"/>
            <a:ext cx="7956550"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Kriptanaliz</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Anahtarı bilmeden mesajın şifresi nasıl çözülür?</a:t>
            </a:r>
          </a:p>
          <a:p>
            <a:pPr marL="566928" indent="-457200" eaLnBrk="1" fontAlgn="auto" hangingPunct="1">
              <a:spcAft>
                <a:spcPts val="0"/>
              </a:spcAft>
              <a:defRPr/>
            </a:pPr>
            <a:r>
              <a:rPr lang="tr" dirty="0"/>
              <a:t>Kriptograflar ve kriptanalistler aslında aynı kişilerdir .</a:t>
            </a:r>
          </a:p>
          <a:p>
            <a:pPr eaLnBrk="1" fontAlgn="auto" hangingPunct="1">
              <a:spcAft>
                <a:spcPts val="0"/>
              </a:spcAft>
              <a:defRPr/>
            </a:pP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fazlalık</a:t>
            </a:r>
          </a:p>
        </p:txBody>
      </p:sp>
      <p:sp>
        <p:nvSpPr>
          <p:cNvPr id="1638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Mesajlardaki bilgiler genellikle gereksizdir</a:t>
            </a:r>
          </a:p>
          <a:p>
            <a:pPr marL="566738" indent="-457200" eaLnBrk="1" hangingPunct="1"/>
            <a:r>
              <a:rPr lang="tr" altLang="en-US"/>
              <a:t>Bilgi fazlalığı kriptanalizi kolaylaştırır</a:t>
            </a:r>
          </a:p>
          <a:p>
            <a:pPr marL="566738" indent="-457200" eaLnBrk="1" hangingPunct="1"/>
            <a:r>
              <a:rPr lang="tr" altLang="en-US"/>
              <a:t>Gerçek bilgi taşımayanları atarak geçerli mesajları tanımlamayı mümkün kılar.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fazlalık</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tr" dirty="0"/>
              <a:t>SARI </a:t>
            </a:r>
            <a:endParaRPr lang="en-US" dirty="0"/>
          </a:p>
          <a:p>
            <a:pPr marL="109728" indent="0" eaLnBrk="1" fontAlgn="auto" hangingPunct="1">
              <a:spcAft>
                <a:spcPts val="0"/>
              </a:spcAft>
              <a:buFont typeface="Arial" panose="020B0604020202020204" pitchFamily="34" charset="0"/>
              <a:buNone/>
              <a:defRPr/>
            </a:pPr>
            <a:r>
              <a:rPr lang="tr" dirty="0"/>
              <a:t>Bunlar kodlanabilir:</a:t>
            </a:r>
          </a:p>
          <a:p>
            <a:pPr marL="914400" lvl="1" indent="-457200" eaLnBrk="1" fontAlgn="auto" hangingPunct="1">
              <a:spcAft>
                <a:spcPts val="0"/>
              </a:spcAft>
              <a:buFont typeface="+mj-lt"/>
              <a:buAutoNum type="arabicPeriod"/>
              <a:defRPr/>
            </a:pPr>
            <a:r>
              <a:rPr lang="tr" dirty="0"/>
              <a:t>2 bit ile (00, 01, 10, 11)</a:t>
            </a:r>
            <a:endParaRPr lang="en-US" dirty="0"/>
          </a:p>
          <a:p>
            <a:pPr marL="914400" lvl="1" indent="-457200" eaLnBrk="1" fontAlgn="auto" hangingPunct="1">
              <a:spcAft>
                <a:spcPts val="0"/>
              </a:spcAft>
              <a:buFont typeface="+mj-lt"/>
              <a:buAutoNum type="arabicPeriod"/>
              <a:defRPr/>
            </a:pPr>
            <a:r>
              <a:rPr lang="tr" dirty="0"/>
              <a:t>4 farklı büyük harf olarak</a:t>
            </a:r>
          </a:p>
          <a:p>
            <a:pPr marL="914400" lvl="1" indent="-457200" eaLnBrk="1" fontAlgn="auto" hangingPunct="1">
              <a:spcAft>
                <a:spcPts val="0"/>
              </a:spcAft>
              <a:buFont typeface="+mj-lt"/>
              <a:buAutoNum type="arabicPeriod"/>
              <a:defRPr/>
            </a:pPr>
            <a:r>
              <a:rPr lang="tr" dirty="0"/>
              <a:t>renk adlarını şifreleme</a:t>
            </a:r>
          </a:p>
          <a:p>
            <a:pPr eaLnBrk="1" fontAlgn="auto" hangingPunct="1">
              <a:spcAft>
                <a:spcPts val="0"/>
              </a:spcAft>
              <a:defRPr/>
            </a:pPr>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fazlalık</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tr" dirty="0"/>
              <a:t>İlk vaka</a:t>
            </a:r>
          </a:p>
          <a:p>
            <a:pPr marL="566928" indent="-457200" eaLnBrk="1" fontAlgn="auto" hangingPunct="1">
              <a:spcAft>
                <a:spcPts val="0"/>
              </a:spcAft>
              <a:defRPr/>
            </a:pPr>
            <a:r>
              <a:rPr lang="tr" dirty="0"/>
              <a:t>Minimum varlık sayısı (bit) kullanılır</a:t>
            </a:r>
          </a:p>
          <a:p>
            <a:pPr marL="566928" indent="-457200" eaLnBrk="1" fontAlgn="auto" hangingPunct="1">
              <a:spcAft>
                <a:spcPts val="0"/>
              </a:spcAft>
              <a:defRPr/>
            </a:pPr>
            <a:r>
              <a:rPr lang="tr" dirty="0"/>
              <a:t>Her renk adını karşılık gelen 2 bit ile değiştirmek , orijinal diziyi gizler</a:t>
            </a:r>
          </a:p>
          <a:p>
            <a:pPr marL="566928" indent="-457200" eaLnBrk="1" fontAlgn="auto" hangingPunct="1">
              <a:spcAft>
                <a:spcPts val="0"/>
              </a:spcAft>
              <a:defRPr/>
            </a:pPr>
            <a:r>
              <a:rPr lang="tr" dirty="0"/>
              <a:t>Varlıkların sırası aynıdır</a:t>
            </a:r>
          </a:p>
          <a:p>
            <a:pPr marL="566928" indent="-457200" eaLnBrk="1" fontAlgn="auto" hangingPunct="1">
              <a:spcAft>
                <a:spcPts val="0"/>
              </a:spcAft>
              <a:defRPr/>
            </a:pPr>
            <a:r>
              <a:rPr lang="tr" dirty="0"/>
              <a:t>Renk ve değerler ilişkilendirilemez</a:t>
            </a:r>
            <a:endParaRPr lang="en-US" dirty="0"/>
          </a:p>
          <a:p>
            <a:pPr eaLnBrk="1" fontAlgn="auto" hangingPunct="1">
              <a:spcAft>
                <a:spcPts val="0"/>
              </a:spcAft>
              <a:defRPr/>
            </a:pPr>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fazlalık</a:t>
            </a:r>
          </a:p>
        </p:txBody>
      </p:sp>
      <p:sp>
        <p:nvSpPr>
          <p:cNvPr id="23555" name="Content Placeholder 1"/>
          <p:cNvSpPr>
            <a:spLocks noGrp="1"/>
          </p:cNvSpPr>
          <p:nvPr>
            <p:ph idx="4294967295"/>
          </p:nvPr>
        </p:nvSpPr>
        <p:spPr bwMode="auto">
          <a:xfrm>
            <a:off x="592138" y="1979613"/>
            <a:ext cx="11007725" cy="43211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eaLnBrk="1" hangingPunct="1">
              <a:buFont typeface="Arial" panose="020B0604020202020204" pitchFamily="34" charset="0"/>
              <a:buNone/>
              <a:defRPr/>
            </a:pPr>
            <a:r>
              <a:rPr lang="tr" altLang="en-US" dirty="0"/>
              <a:t>İkinci durum</a:t>
            </a:r>
          </a:p>
          <a:p>
            <a:pPr marL="566738" indent="-457200" eaLnBrk="1" hangingPunct="1">
              <a:defRPr/>
            </a:pPr>
            <a:r>
              <a:rPr lang="tr" altLang="en-US" dirty="0"/>
              <a:t>Sekans tanımlanabilir</a:t>
            </a:r>
          </a:p>
          <a:p>
            <a:pPr marL="109538" indent="0" eaLnBrk="1" hangingPunct="1">
              <a:buFont typeface="Arial" panose="020B0604020202020204" pitchFamily="34" charset="0"/>
              <a:buNone/>
              <a:defRPr/>
            </a:pPr>
            <a:r>
              <a:rPr lang="tr" altLang="en-US" dirty="0"/>
              <a:t>Üçüncü durum</a:t>
            </a:r>
          </a:p>
          <a:p>
            <a:pPr marL="566738" indent="-457200" eaLnBrk="1" hangingPunct="1">
              <a:defRPr/>
            </a:pPr>
            <a:r>
              <a:rPr lang="tr" altLang="en-US" dirty="0"/>
              <a:t>Eğer kelimeler de biliniyorsa sadece harf sayısını saymak orijinal kelimeleri belirlemek için yeterlidir.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fazlalık</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Bir şifreleme algoritması, gereksiz bilgileri de gizler</a:t>
            </a:r>
          </a:p>
          <a:p>
            <a:pPr marL="566928" indent="-457200" eaLnBrk="1" fontAlgn="auto" hangingPunct="1">
              <a:spcAft>
                <a:spcPts val="0"/>
              </a:spcAft>
              <a:defRPr/>
            </a:pPr>
            <a:r>
              <a:rPr lang="tr" dirty="0"/>
              <a:t>uygulamak , sıkıştırma oranını azaltacağından pek bir avantaj sağlamaz.</a:t>
            </a:r>
          </a:p>
          <a:p>
            <a:pPr marL="566928" indent="-457200" eaLnBrk="1" fontAlgn="auto" hangingPunct="1">
              <a:spcAft>
                <a:spcPts val="0"/>
              </a:spcAft>
              <a:defRPr/>
            </a:pPr>
            <a:r>
              <a:rPr lang="tr" dirty="0"/>
              <a:t>ve şifrelemeyi uygun şekilde kullanmak için : sıkıştırma, ardından şifreleme</a:t>
            </a:r>
            <a:endParaRPr lang="en-US" dirty="0"/>
          </a:p>
          <a:p>
            <a:pPr eaLnBrk="1" fontAlgn="auto" hangingPunct="1">
              <a:spcAft>
                <a:spcPts val="0"/>
              </a:spcAft>
              <a:defRPr/>
            </a:pPr>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fazlalık</a:t>
            </a:r>
          </a:p>
        </p:txBody>
      </p:sp>
      <p:sp>
        <p:nvSpPr>
          <p:cNvPr id="2150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Bazı kriptografik saldırı türleri ve algoritmalar, metnin bir kısmını bilmeye dayanır.</a:t>
            </a:r>
          </a:p>
          <a:p>
            <a:pPr marL="566738" indent="-457200" eaLnBrk="1" hangingPunct="1"/>
            <a:r>
              <a:rPr lang="tr" altLang="en-US"/>
              <a:t>Metnin bir kısmını bilmek, anahtarın izini sürmeyi ve ardından metnin geri kalanına erişmeyi mümkün kılabilir.</a:t>
            </a:r>
          </a:p>
          <a:p>
            <a:pPr marL="566738" indent="-457200" eaLnBrk="1" hangingPunct="1"/>
            <a:r>
              <a:rPr lang="tr" altLang="en-US"/>
              <a:t>Önemli örnek: ağ paketleri, başlık gönderici ve alıcı adreslerini içerir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Cesar'ın Şifresi</a:t>
            </a:r>
          </a:p>
        </p:txBody>
      </p:sp>
      <p:sp>
        <p:nvSpPr>
          <p:cNvPr id="2253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Her harf daha sonra alfabede bir başkasıyla değiştirilir.</a:t>
            </a:r>
          </a:p>
          <a:p>
            <a:pPr marL="566738" indent="-457200" eaLnBrk="1" hangingPunct="1"/>
            <a:r>
              <a:rPr lang="tr" altLang="en-US"/>
              <a:t>Örneğin, onları 3 kaydırırsak, tüm 'A'lar 'D' olur, tüm 'B'ler 'E' olur, vb.</a:t>
            </a:r>
          </a:p>
          <a:p>
            <a:pPr marL="566738" indent="-457200" eaLnBrk="1" hangingPunct="1"/>
            <a:r>
              <a:rPr lang="tr" altLang="en-US"/>
              <a:t>Çok basit şifre, bugün hala naif uygulamalarda kullanılıyor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EXOR mantık operatörünün özellikleri</a:t>
            </a:r>
            <a:endParaRPr lang="it-IT" altLang="en-US"/>
          </a:p>
        </p:txBody>
      </p:sp>
      <p:sp>
        <p:nvSpPr>
          <p:cNvPr id="2355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sz="2700"/>
              <a:t>ÖZEL OR </a:t>
            </a:r>
            <a:r>
              <a:rPr lang="tr" altLang="en-US" sz="2700">
                <a:sym typeface="Symbol" panose="05050102010706020507" pitchFamily="18" charset="2"/>
              </a:rPr>
              <a:t> </a:t>
            </a:r>
            <a:r>
              <a:rPr lang="tr" altLang="en-US" sz="2700"/>
              <a:t>(EXOR) mantıksal işleci, iki mantıksal işlenene uygulanır</a:t>
            </a:r>
          </a:p>
          <a:p>
            <a:pPr marL="566738" indent="-457200" eaLnBrk="1" hangingPunct="1"/>
            <a:r>
              <a:rPr lang="tr" altLang="en-US" sz="2700"/>
              <a:t>Mantıksal işlenenler True ve False değerleridir.</a:t>
            </a:r>
          </a:p>
          <a:p>
            <a:pPr marL="566738" indent="-457200" eaLnBrk="1" hangingPunct="1"/>
            <a:r>
              <a:rPr lang="tr" altLang="en-US" sz="2700"/>
              <a:t>EXOR işlenenleri, yalnızca iki işlenen farklıysa bir True sonuç üretir.</a:t>
            </a:r>
          </a:p>
          <a:p>
            <a:pPr marL="566738" indent="-457200" eaLnBrk="1" hangingPunct="1"/>
            <a:r>
              <a:rPr lang="tr" altLang="en-US" sz="2700"/>
              <a:t>True=1 ve False=0 ikili aritmetiğinde </a:t>
            </a:r>
            <a:br>
              <a:rPr lang="en-US" altLang="en-US" sz="2700"/>
            </a:br>
            <a:r>
              <a:rPr lang="tr" altLang="en-US" sz="2700"/>
              <a:t>, EXOR </a:t>
            </a:r>
            <a:r>
              <a:rPr lang="tr" altLang="en-US" sz="2700" i="1"/>
              <a:t>doğruluk tablosu </a:t>
            </a:r>
            <a:r>
              <a:rPr lang="tr" altLang="en-US" sz="2700"/>
              <a:t>sağda gösterilmektedir:</a:t>
            </a:r>
          </a:p>
          <a:p>
            <a:pPr marL="566738" indent="-457200" eaLnBrk="1" hangingPunct="1"/>
            <a:r>
              <a:rPr lang="tr" altLang="en-US"/>
              <a:t>EXOR'un Özellikleri</a:t>
            </a:r>
          </a:p>
          <a:p>
            <a:pPr marL="566738" lvl="1" indent="0" eaLnBrk="1" hangingPunct="1">
              <a:buFont typeface="Arial" panose="020B0604020202020204" pitchFamily="34" charset="0"/>
              <a:buNone/>
            </a:pPr>
            <a:r>
              <a:rPr lang="tr" altLang="en-US"/>
              <a:t>X </a:t>
            </a:r>
            <a:r>
              <a:rPr lang="tr" altLang="en-US">
                <a:sym typeface="Symbol" panose="05050102010706020507" pitchFamily="18" charset="2"/>
              </a:rPr>
              <a:t> </a:t>
            </a:r>
            <a:r>
              <a:rPr lang="tr" altLang="en-US"/>
              <a:t>Y </a:t>
            </a:r>
            <a:r>
              <a:rPr lang="tr" altLang="en-US">
                <a:sym typeface="Wingdings" panose="05000000000000000000" pitchFamily="2" charset="2"/>
              </a:rPr>
              <a:t> </a:t>
            </a:r>
            <a:r>
              <a:rPr lang="tr" altLang="en-US"/>
              <a:t>Z ise </a:t>
            </a:r>
            <a:br>
              <a:rPr lang="en-US" altLang="en-US"/>
            </a:br>
            <a:r>
              <a:rPr lang="tr" altLang="en-US"/>
              <a:t>Z </a:t>
            </a:r>
            <a:r>
              <a:rPr lang="tr" altLang="en-US">
                <a:sym typeface="Symbol" panose="05050102010706020507" pitchFamily="18" charset="2"/>
              </a:rPr>
              <a:t> </a:t>
            </a:r>
            <a:r>
              <a:rPr lang="tr" altLang="en-US"/>
              <a:t>Y </a:t>
            </a:r>
            <a:r>
              <a:rPr lang="tr" altLang="en-US">
                <a:sym typeface="Wingdings" panose="05000000000000000000" pitchFamily="2" charset="2"/>
              </a:rPr>
              <a:t> </a:t>
            </a:r>
            <a:r>
              <a:rPr lang="tr" altLang="en-US"/>
              <a:t>X </a:t>
            </a:r>
            <a:br>
              <a:rPr lang="en-US" altLang="en-US"/>
            </a:br>
            <a:r>
              <a:rPr lang="tr" altLang="en-US"/>
              <a:t>Z </a:t>
            </a:r>
            <a:r>
              <a:rPr lang="tr" altLang="en-US">
                <a:sym typeface="Symbol" panose="05050102010706020507" pitchFamily="18" charset="2"/>
              </a:rPr>
              <a:t> </a:t>
            </a:r>
            <a:r>
              <a:rPr lang="tr" altLang="en-US"/>
              <a:t>X </a:t>
            </a:r>
            <a:r>
              <a:rPr lang="tr" altLang="en-US">
                <a:sym typeface="Wingdings" panose="05000000000000000000" pitchFamily="2" charset="2"/>
              </a:rPr>
              <a:t> </a:t>
            </a:r>
            <a:r>
              <a:rPr lang="tr" altLang="en-US"/>
              <a:t>Y ise</a:t>
            </a:r>
          </a:p>
          <a:p>
            <a:pPr marL="566738" indent="-457200" eaLnBrk="1" hangingPunct="1"/>
            <a:endParaRPr lang="en-US" altLang="en-US" sz="2700"/>
          </a:p>
        </p:txBody>
      </p:sp>
      <p:sp>
        <p:nvSpPr>
          <p:cNvPr id="23556" name="TextBox 3"/>
          <p:cNvSpPr txBox="1">
            <a:spLocks noChangeArrowheads="1"/>
          </p:cNvSpPr>
          <p:nvPr/>
        </p:nvSpPr>
        <p:spPr bwMode="auto">
          <a:xfrm>
            <a:off x="8286750" y="3913188"/>
            <a:ext cx="2676525"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 altLang="en-US" sz="4000">
                <a:cs typeface="Calibri" panose="020F0502020204030204" pitchFamily="34" charset="0"/>
              </a:rPr>
              <a:t>0 </a:t>
            </a:r>
            <a:r>
              <a:rPr lang="tr" altLang="en-US" sz="4000">
                <a:cs typeface="Calibri" panose="020F0502020204030204" pitchFamily="34" charset="0"/>
                <a:sym typeface="Symbol" panose="05050102010706020507" pitchFamily="18" charset="2"/>
              </a:rPr>
              <a:t> </a:t>
            </a:r>
            <a:r>
              <a:rPr lang="tr" altLang="en-US" sz="4000">
                <a:cs typeface="Calibri" panose="020F0502020204030204" pitchFamily="34" charset="0"/>
              </a:rPr>
              <a:t>0 = 0</a:t>
            </a:r>
          </a:p>
          <a:p>
            <a:pPr eaLnBrk="1" hangingPunct="1"/>
            <a:r>
              <a:rPr lang="tr" altLang="en-US" sz="4000">
                <a:cs typeface="Calibri" panose="020F0502020204030204" pitchFamily="34" charset="0"/>
              </a:rPr>
              <a:t>0 </a:t>
            </a:r>
            <a:r>
              <a:rPr lang="tr" altLang="en-US" sz="4000">
                <a:cs typeface="Calibri" panose="020F0502020204030204" pitchFamily="34" charset="0"/>
                <a:sym typeface="Symbol" panose="05050102010706020507" pitchFamily="18" charset="2"/>
              </a:rPr>
              <a:t> </a:t>
            </a:r>
            <a:r>
              <a:rPr lang="tr" altLang="en-US" sz="4000">
                <a:cs typeface="Calibri" panose="020F0502020204030204" pitchFamily="34" charset="0"/>
              </a:rPr>
              <a:t>1 = 1</a:t>
            </a:r>
          </a:p>
          <a:p>
            <a:pPr eaLnBrk="1" hangingPunct="1"/>
            <a:r>
              <a:rPr lang="tr" altLang="en-US" sz="4000">
                <a:cs typeface="Calibri" panose="020F0502020204030204" pitchFamily="34" charset="0"/>
              </a:rPr>
              <a:t>1 </a:t>
            </a:r>
            <a:r>
              <a:rPr lang="tr" altLang="en-US" sz="4000">
                <a:cs typeface="Calibri" panose="020F0502020204030204" pitchFamily="34" charset="0"/>
                <a:sym typeface="Symbol" panose="05050102010706020507" pitchFamily="18" charset="2"/>
              </a:rPr>
              <a:t> </a:t>
            </a:r>
            <a:r>
              <a:rPr lang="tr" altLang="en-US" sz="4000">
                <a:cs typeface="Calibri" panose="020F0502020204030204" pitchFamily="34" charset="0"/>
              </a:rPr>
              <a:t>0 = 1</a:t>
            </a:r>
          </a:p>
          <a:p>
            <a:pPr eaLnBrk="1" hangingPunct="1"/>
            <a:r>
              <a:rPr lang="tr" altLang="en-US" sz="4000">
                <a:cs typeface="Calibri" panose="020F0502020204030204" pitchFamily="34" charset="0"/>
              </a:rPr>
              <a:t>1 </a:t>
            </a:r>
            <a:r>
              <a:rPr lang="tr" altLang="en-US" sz="4000">
                <a:cs typeface="Calibri" panose="020F0502020204030204" pitchFamily="34" charset="0"/>
                <a:sym typeface="Symbol" panose="05050102010706020507" pitchFamily="18" charset="2"/>
              </a:rPr>
              <a:t> </a:t>
            </a:r>
            <a:r>
              <a:rPr lang="tr" altLang="en-US" sz="4000">
                <a:cs typeface="Calibri" panose="020F0502020204030204" pitchFamily="34" charset="0"/>
              </a:rPr>
              <a:t>1 = 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Kez Ped Algoritması</a:t>
            </a:r>
            <a:endParaRPr lang="it-IT" altLang="en-US"/>
          </a:p>
        </p:txBody>
      </p:sp>
      <p:sp>
        <p:nvSpPr>
          <p:cNvPr id="24579" name="Content Placeholder 1"/>
          <p:cNvSpPr>
            <a:spLocks noGrp="1"/>
          </p:cNvSpPr>
          <p:nvPr>
            <p:ph idx="4294967295"/>
          </p:nvPr>
        </p:nvSpPr>
        <p:spPr bwMode="auto">
          <a:xfrm>
            <a:off x="592138" y="1979613"/>
            <a:ext cx="1119187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Çok basit şifreleme algoritması</a:t>
            </a:r>
          </a:p>
          <a:p>
            <a:pPr marL="566738" indent="-457200" eaLnBrk="1" hangingPunct="1"/>
            <a:r>
              <a:rPr lang="tr" altLang="en-US"/>
              <a:t>Çok basit ve hızlı uygulama</a:t>
            </a:r>
          </a:p>
          <a:p>
            <a:pPr marL="566738" indent="-457200" eaLnBrk="1" hangingPunct="1"/>
            <a:r>
              <a:rPr lang="tr" altLang="en-US"/>
              <a:t>"Mükemmel": anahtarı bilmeden orijinal metne geri dönmenin imkansız olduğu kanıtlanmıştır.</a:t>
            </a:r>
          </a:p>
          <a:p>
            <a:pPr marL="566738" indent="-457200" eaLnBrk="1" hangingPunct="1"/>
            <a:r>
              <a:rPr lang="tr" altLang="en-US" sz="2700"/>
              <a:t>ÖZEL VEYA </a:t>
            </a:r>
            <a:r>
              <a:rPr lang="tr" altLang="en-US" sz="2700">
                <a:sym typeface="Symbol" panose="05050102010706020507" pitchFamily="18" charset="2"/>
              </a:rPr>
              <a:t> </a:t>
            </a:r>
            <a:r>
              <a:rPr lang="tr" altLang="en-US" sz="2700"/>
              <a:t>(XOR) mantıksal işlevine dayalı</a:t>
            </a:r>
          </a:p>
          <a:p>
            <a:pPr marL="566738" indent="-457200" eaLnBrk="1" hangingPunct="1"/>
            <a:r>
              <a:rPr lang="tr" altLang="en-US" sz="2700"/>
              <a:t>İki taraftan (Alice A ve Bob B) bir mesajı (Düz Metin) aktarmak için kullanılır</a:t>
            </a:r>
          </a:p>
          <a:p>
            <a:pPr marL="566738" indent="-457200" eaLnBrk="1" hangingPunct="1"/>
            <a:endParaRPr lang="en-US" altLang="en-US" sz="27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Kez Ped Algoritması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tr" dirty="0"/>
              <a:t>Kurulum aşaması:</a:t>
            </a:r>
          </a:p>
          <a:p>
            <a:pPr marL="566928" indent="-457200" eaLnBrk="1" fontAlgn="auto" hangingPunct="1">
              <a:spcAft>
                <a:spcPts val="0"/>
              </a:spcAft>
              <a:defRPr/>
            </a:pPr>
            <a:r>
              <a:rPr lang="tr" dirty="0"/>
              <a:t>Tam olarak </a:t>
            </a:r>
            <a:r>
              <a:rPr lang="tr" i="1" dirty="0"/>
              <a:t>n </a:t>
            </a:r>
            <a:r>
              <a:rPr lang="tr" dirty="0"/>
              <a:t>baytlık rastgele bir dizi oluşturulur (bu , </a:t>
            </a:r>
            <a:r>
              <a:rPr lang="tr" i="1" dirty="0"/>
              <a:t>Tek Seferlik Ped'dir </a:t>
            </a:r>
            <a:r>
              <a:rPr lang="tr" dirty="0"/>
              <a:t>(OTP) veya sadece </a:t>
            </a:r>
            <a:r>
              <a:rPr lang="tr" i="1" dirty="0"/>
              <a:t>Anahtar'dır)</a:t>
            </a:r>
            <a:endParaRPr lang="en-US" dirty="0"/>
          </a:p>
          <a:p>
            <a:pPr marL="566928" indent="-457200" eaLnBrk="1" fontAlgn="auto" hangingPunct="1">
              <a:spcAft>
                <a:spcPts val="0"/>
              </a:spcAft>
              <a:defRPr/>
            </a:pPr>
            <a:r>
              <a:rPr lang="tr" dirty="0"/>
              <a:t>OTP bir şekilde iki taraf arasında güvenli bir </a:t>
            </a:r>
            <a:r>
              <a:rPr lang="tr" u="sng" dirty="0"/>
              <a:t>şekilde paylaşılır </a:t>
            </a:r>
            <a:r>
              <a:rPr lang="tr" dirty="0"/>
              <a:t>( önceden verilir, zaten güvenli bir kanalda gönderilir vb .)</a:t>
            </a:r>
            <a:endParaRPr lang="en-US" dirty="0"/>
          </a:p>
          <a:p>
            <a:pPr eaLnBrk="1" fontAlgn="auto" hangingPunct="1">
              <a:spcAft>
                <a:spcPts val="0"/>
              </a:spcAft>
              <a:defRPr/>
            </a:pPr>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Kez Ped Algoritması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Her iki taraf da anahtara sahip olduğunda, bunu mesajları iletmek için kullanabilirler.</a:t>
            </a:r>
          </a:p>
          <a:p>
            <a:pPr marL="566928" indent="-457200" eaLnBrk="1" fontAlgn="auto" hangingPunct="1">
              <a:spcAft>
                <a:spcPts val="0"/>
              </a:spcAft>
              <a:defRPr/>
            </a:pPr>
            <a:r>
              <a:rPr lang="tr" dirty="0"/>
              <a:t>, Bob'a bir mesaj göndermek isterse:</a:t>
            </a:r>
          </a:p>
          <a:p>
            <a:pPr lvl="1" eaLnBrk="1" fontAlgn="auto" hangingPunct="1">
              <a:spcAft>
                <a:spcPts val="0"/>
              </a:spcAft>
              <a:defRPr/>
            </a:pPr>
            <a:r>
              <a:rPr lang="tr" dirty="0"/>
              <a:t>Alice , </a:t>
            </a:r>
            <a:r>
              <a:rPr lang="tr" i="1" dirty="0"/>
              <a:t>Anahtar </a:t>
            </a:r>
            <a:r>
              <a:rPr lang="tr" dirty="0"/>
              <a:t>ile Düz Metin'in ÖZEL </a:t>
            </a:r>
            <a:r>
              <a:rPr lang="tr" i="1" dirty="0" err="1"/>
              <a:t>VEYA'sını </a:t>
            </a:r>
            <a:r>
              <a:rPr lang="tr" i="1" dirty="0"/>
              <a:t>bit parça hesaplar </a:t>
            </a:r>
            <a:r>
              <a:rPr lang="tr" dirty="0"/>
              <a:t>:</a:t>
            </a:r>
            <a:endParaRPr lang="en-US" dirty="0"/>
          </a:p>
          <a:p>
            <a:pPr marL="566928" lvl="1" indent="0" eaLnBrk="1" fontAlgn="auto" hangingPunct="1">
              <a:spcAft>
                <a:spcPts val="0"/>
              </a:spcAft>
              <a:buFont typeface="Arial" panose="020B0604020202020204" pitchFamily="34" charset="0"/>
              <a:buNone/>
              <a:defRPr/>
            </a:pPr>
            <a:r>
              <a:rPr lang="tr" b="1" dirty="0"/>
              <a:t>şifreleme:</a:t>
            </a:r>
            <a:r>
              <a:rPr lang="tr" dirty="0"/>
              <a:t> </a:t>
            </a:r>
            <a:r>
              <a:rPr lang="tr" dirty="0" err="1"/>
              <a:t>Düz Metin</a:t>
            </a:r>
            <a:r>
              <a:rPr lang="tr" dirty="0"/>
              <a:t> </a:t>
            </a:r>
            <a:r>
              <a:rPr lang="tr" dirty="0">
                <a:sym typeface="Symbol" panose="05050102010706020507" pitchFamily="18" charset="2"/>
              </a:rPr>
              <a:t> </a:t>
            </a:r>
            <a:r>
              <a:rPr lang="tr" dirty="0"/>
              <a:t>Anahtar </a:t>
            </a:r>
            <a:r>
              <a:rPr lang="tr" dirty="0">
                <a:sym typeface="Wingdings" panose="05000000000000000000" pitchFamily="2" charset="2"/>
              </a:rPr>
              <a:t></a:t>
            </a:r>
            <a:r>
              <a:rPr lang="tr" dirty="0"/>
              <a:t> </a:t>
            </a:r>
            <a:r>
              <a:rPr lang="tr" dirty="0" err="1"/>
              <a:t>Şifreli Metin</a:t>
            </a:r>
            <a:endParaRPr lang="en-US" dirty="0"/>
          </a:p>
          <a:p>
            <a:pPr lvl="1" eaLnBrk="1" fontAlgn="auto" hangingPunct="1">
              <a:spcAft>
                <a:spcPts val="0"/>
              </a:spcAft>
              <a:defRPr/>
            </a:pPr>
            <a:r>
              <a:rPr lang="tr" i="1" dirty="0" err="1"/>
              <a:t>Şifreli Metin</a:t>
            </a:r>
            <a:r>
              <a:rPr lang="tr" dirty="0"/>
              <a:t> muhtemelen güvenli olmayan bir kanal üzerinden Bob'a iletilir</a:t>
            </a:r>
          </a:p>
          <a:p>
            <a:pPr lvl="1" eaLnBrk="1" fontAlgn="auto" hangingPunct="1">
              <a:spcAft>
                <a:spcPts val="0"/>
              </a:spcAft>
              <a:defRPr/>
            </a:pPr>
            <a:r>
              <a:rPr lang="tr" dirty="0"/>
              <a:t>Bob , </a:t>
            </a:r>
            <a:r>
              <a:rPr lang="tr" i="1" dirty="0" err="1"/>
              <a:t>CypherText </a:t>
            </a:r>
            <a:r>
              <a:rPr lang="tr" dirty="0"/>
              <a:t>ve </a:t>
            </a:r>
            <a:r>
              <a:rPr lang="tr" i="1" dirty="0"/>
              <a:t>Key'in </a:t>
            </a:r>
            <a:r>
              <a:rPr lang="tr" dirty="0"/>
              <a:t>ÖZEL VEYA'sını </a:t>
            </a:r>
            <a:r>
              <a:rPr lang="tr" i="1" dirty="0"/>
              <a:t>bit parça hesaplar </a:t>
            </a:r>
            <a:r>
              <a:rPr lang="tr" dirty="0"/>
              <a:t>:</a:t>
            </a:r>
            <a:endParaRPr lang="en-US" dirty="0"/>
          </a:p>
          <a:p>
            <a:pPr marL="566928" lvl="1" indent="0" eaLnBrk="1" fontAlgn="auto" hangingPunct="1">
              <a:spcAft>
                <a:spcPts val="0"/>
              </a:spcAft>
              <a:buFont typeface="Arial" panose="020B0604020202020204" pitchFamily="34" charset="0"/>
              <a:buNone/>
              <a:defRPr/>
            </a:pPr>
            <a:r>
              <a:rPr lang="tr" b="1" dirty="0"/>
              <a:t>Şifre çözme: </a:t>
            </a:r>
            <a:r>
              <a:rPr lang="tr" dirty="0" err="1"/>
              <a:t>CypherText</a:t>
            </a:r>
            <a:r>
              <a:rPr lang="tr" dirty="0"/>
              <a:t> </a:t>
            </a:r>
            <a:r>
              <a:rPr lang="tr" dirty="0">
                <a:sym typeface="Symbol" panose="05050102010706020507" pitchFamily="18" charset="2"/>
              </a:rPr>
              <a:t> </a:t>
            </a:r>
            <a:r>
              <a:rPr lang="tr" dirty="0"/>
              <a:t>Anahtar </a:t>
            </a:r>
            <a:r>
              <a:rPr lang="tr" dirty="0">
                <a:sym typeface="Wingdings" panose="05000000000000000000" pitchFamily="2" charset="2"/>
              </a:rPr>
              <a:t></a:t>
            </a:r>
            <a:r>
              <a:rPr lang="tr" dirty="0"/>
              <a:t> </a:t>
            </a:r>
            <a:r>
              <a:rPr lang="tr" dirty="0" err="1"/>
              <a:t>Düz Metin</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Kez Ped Algoritması</a:t>
            </a:r>
            <a:endParaRPr lang="it-IT" altLang="en-US"/>
          </a:p>
        </p:txBody>
      </p:sp>
      <p:sp>
        <p:nvSpPr>
          <p:cNvPr id="2765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eaLnBrk="1" hangingPunct="1">
              <a:buFont typeface="Arial" panose="020B0604020202020204" pitchFamily="34" charset="0"/>
              <a:buNone/>
            </a:pPr>
            <a:r>
              <a:rPr lang="tr" altLang="en-US" b="1"/>
              <a:t>Örnek</a:t>
            </a:r>
            <a:endParaRPr lang="en-US" altLang="en-US"/>
          </a:p>
          <a:p>
            <a:pPr marL="109538" indent="0" eaLnBrk="1" hangingPunct="1">
              <a:buFont typeface="Arial" panose="020B0604020202020204" pitchFamily="34" charset="0"/>
              <a:buNone/>
            </a:pPr>
            <a:r>
              <a:rPr lang="tr" altLang="en-US"/>
              <a:t>Alice ve Bob zaten rastgele bir OTP ( </a:t>
            </a:r>
            <a:r>
              <a:rPr lang="tr" altLang="en-US" i="1"/>
              <a:t>Anahtar </a:t>
            </a:r>
            <a:r>
              <a:rPr lang="tr" altLang="en-US"/>
              <a:t>) üzerinde anlaşmışlardır.</a:t>
            </a:r>
          </a:p>
          <a:p>
            <a:pPr marL="109538" indent="0" eaLnBrk="1" hangingPunct="1">
              <a:buFont typeface="Arial" panose="020B0604020202020204" pitchFamily="34" charset="0"/>
              <a:buNone/>
            </a:pPr>
            <a:r>
              <a:rPr lang="tr" altLang="en-US" b="1"/>
              <a:t>Alice </a:t>
            </a:r>
            <a:r>
              <a:rPr lang="tr" altLang="en-US"/>
              <a:t>, Bob'a "Merhaba" göndermek istiyor (ASCII Kodunda, okuma kolaylığı için burada boşluklar verilmiştir):</a:t>
            </a:r>
          </a:p>
          <a:p>
            <a:pPr marL="109538" indent="0" eaLnBrk="1" hangingPunct="1">
              <a:buFont typeface="Arial" panose="020B0604020202020204" pitchFamily="34" charset="0"/>
              <a:buNone/>
            </a:pPr>
            <a:r>
              <a:rPr lang="tr" altLang="en-US" sz="2400"/>
              <a:t>                               </a:t>
            </a:r>
            <a:r>
              <a:rPr lang="tr" altLang="en-US" sz="2400" b="1"/>
              <a:t>MERHABA</a:t>
            </a:r>
            <a:endParaRPr lang="en-US" altLang="en-US" sz="2400"/>
          </a:p>
          <a:p>
            <a:pPr marL="109538" indent="0" eaLnBrk="1" hangingPunct="1">
              <a:buFont typeface="Arial" panose="020B0604020202020204" pitchFamily="34" charset="0"/>
              <a:buNone/>
            </a:pPr>
            <a:r>
              <a:rPr lang="tr" altLang="en-US" sz="2400"/>
              <a:t>: 01001000 </a:t>
            </a:r>
            <a:r>
              <a:rPr lang="tr" altLang="en-US" sz="2400" i="1"/>
              <a:t>01000101 </a:t>
            </a:r>
            <a:r>
              <a:rPr lang="tr" altLang="en-US" sz="2000"/>
              <a:t>01001100 01001100 01001111</a:t>
            </a:r>
          </a:p>
          <a:p>
            <a:pPr marL="109538" indent="0" eaLnBrk="1" hangingPunct="1">
              <a:buFont typeface="Arial" panose="020B0604020202020204" pitchFamily="34" charset="0"/>
              <a:buNone/>
            </a:pPr>
            <a:r>
              <a:rPr lang="tr" altLang="en-US" sz="2400">
                <a:sym typeface="Symbol" panose="05050102010706020507" pitchFamily="18" charset="2"/>
              </a:rPr>
              <a:t></a:t>
            </a:r>
            <a:endParaRPr lang="en-US" altLang="en-US" sz="2400"/>
          </a:p>
          <a:p>
            <a:pPr marL="109538" indent="0" eaLnBrk="1" hangingPunct="1">
              <a:buFont typeface="Arial" panose="020B0604020202020204" pitchFamily="34" charset="0"/>
              <a:buNone/>
            </a:pPr>
            <a:r>
              <a:rPr lang="tr" altLang="en-US" sz="2400" i="1"/>
              <a:t>Anahtar </a:t>
            </a:r>
            <a:r>
              <a:rPr lang="tr" altLang="en-US" sz="2400"/>
              <a:t>: </a:t>
            </a:r>
            <a:r>
              <a:rPr lang="tr" altLang="en-US" sz="2000"/>
              <a:t>10101001 01110010 10110010 10000110 11000110</a:t>
            </a:r>
          </a:p>
          <a:p>
            <a:pPr marL="109538" indent="0" eaLnBrk="1" hangingPunct="1">
              <a:buFont typeface="Arial" panose="020B0604020202020204" pitchFamily="34" charset="0"/>
              <a:buNone/>
            </a:pPr>
            <a:r>
              <a:rPr lang="tr" altLang="en-US" sz="2400"/>
              <a:t>=</a:t>
            </a:r>
          </a:p>
          <a:p>
            <a:pPr marL="109538" indent="0" eaLnBrk="1" hangingPunct="1">
              <a:buFont typeface="Arial" panose="020B0604020202020204" pitchFamily="34" charset="0"/>
              <a:buNone/>
            </a:pPr>
            <a:r>
              <a:rPr lang="tr" altLang="en-US" sz="2400" i="1"/>
              <a:t>CypherText </a:t>
            </a:r>
            <a:r>
              <a:rPr lang="tr" altLang="en-US" sz="2400"/>
              <a:t>: </a:t>
            </a:r>
            <a:r>
              <a:rPr lang="tr" altLang="en-US" sz="2000"/>
              <a:t>11100001 00110111 11111110 11001010 10001001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Kez Ped Algoritması</a:t>
            </a:r>
            <a:endParaRPr lang="it-IT" altLang="en-US"/>
          </a:p>
        </p:txBody>
      </p:sp>
      <p:sp>
        <p:nvSpPr>
          <p:cNvPr id="2867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eaLnBrk="1" hangingPunct="1">
              <a:buFont typeface="Arial" panose="020B0604020202020204" pitchFamily="34" charset="0"/>
              <a:buNone/>
            </a:pPr>
            <a:r>
              <a:rPr lang="tr" altLang="en-US" b="1"/>
              <a:t>Örnek (devamı)</a:t>
            </a:r>
            <a:endParaRPr lang="en-US" altLang="en-US"/>
          </a:p>
          <a:p>
            <a:pPr marL="109538" indent="0" eaLnBrk="1" hangingPunct="1">
              <a:buFont typeface="Arial" panose="020B0604020202020204" pitchFamily="34" charset="0"/>
              <a:buNone/>
            </a:pPr>
            <a:r>
              <a:rPr lang="tr" altLang="en-US" b="1"/>
              <a:t>Bob , </a:t>
            </a:r>
            <a:r>
              <a:rPr lang="tr" altLang="en-US" i="1"/>
              <a:t>CypherText'i </a:t>
            </a:r>
            <a:r>
              <a:rPr lang="tr" altLang="en-US"/>
              <a:t>alır ve </a:t>
            </a:r>
            <a:r>
              <a:rPr lang="tr" altLang="en-US" i="1"/>
              <a:t>Key'i </a:t>
            </a:r>
            <a:r>
              <a:rPr lang="tr" altLang="en-US"/>
              <a:t>uygular :</a:t>
            </a:r>
          </a:p>
          <a:p>
            <a:pPr marL="109538" indent="0" eaLnBrk="1" hangingPunct="1">
              <a:buFont typeface="Arial" panose="020B0604020202020204" pitchFamily="34" charset="0"/>
              <a:buNone/>
            </a:pPr>
            <a:endParaRPr lang="en-US" altLang="en-US" sz="2400" i="1"/>
          </a:p>
          <a:p>
            <a:pPr marL="109538" indent="0" eaLnBrk="1" hangingPunct="1">
              <a:buFont typeface="Arial" panose="020B0604020202020204" pitchFamily="34" charset="0"/>
              <a:buNone/>
            </a:pPr>
            <a:r>
              <a:rPr lang="tr" altLang="en-US" sz="2000"/>
              <a:t>Metin </a:t>
            </a:r>
            <a:r>
              <a:rPr lang="tr" altLang="en-US" sz="2400"/>
              <a:t>: </a:t>
            </a:r>
            <a:r>
              <a:rPr lang="tr" altLang="en-US" sz="2400" i="1"/>
              <a:t>11100001</a:t>
            </a:r>
            <a:r>
              <a:rPr lang="tr" altLang="en-US" sz="2400"/>
              <a:t>   </a:t>
            </a:r>
            <a:r>
              <a:rPr lang="tr" altLang="en-US" sz="2000"/>
              <a:t>00110111</a:t>
            </a:r>
            <a:r>
              <a:rPr lang="tr" altLang="en-US" sz="2400"/>
              <a:t>   </a:t>
            </a:r>
            <a:r>
              <a:rPr lang="tr" altLang="en-US" sz="2000"/>
              <a:t>11111110</a:t>
            </a:r>
            <a:r>
              <a:rPr lang="tr" altLang="en-US" sz="2400"/>
              <a:t>   </a:t>
            </a:r>
            <a:r>
              <a:rPr lang="tr" altLang="en-US" sz="2000"/>
              <a:t>11001010</a:t>
            </a:r>
            <a:r>
              <a:rPr lang="tr" altLang="en-US" sz="2400"/>
              <a:t>   </a:t>
            </a:r>
            <a:r>
              <a:rPr lang="tr" altLang="en-US" sz="2000"/>
              <a:t>10001001</a:t>
            </a:r>
          </a:p>
          <a:p>
            <a:pPr marL="109538" indent="0" eaLnBrk="1" hangingPunct="1">
              <a:buFont typeface="Arial" panose="020B0604020202020204" pitchFamily="34" charset="0"/>
              <a:buNone/>
            </a:pPr>
            <a:r>
              <a:rPr lang="tr" altLang="en-US" sz="2400">
                <a:sym typeface="Symbol" panose="05050102010706020507" pitchFamily="18" charset="2"/>
              </a:rPr>
              <a:t></a:t>
            </a:r>
            <a:endParaRPr lang="en-US" altLang="en-US" sz="2400"/>
          </a:p>
          <a:p>
            <a:pPr marL="109538" indent="0" eaLnBrk="1" hangingPunct="1">
              <a:buFont typeface="Arial" panose="020B0604020202020204" pitchFamily="34" charset="0"/>
              <a:buNone/>
            </a:pPr>
            <a:r>
              <a:rPr lang="tr" altLang="en-US" sz="2400" i="1"/>
              <a:t>Anahtar </a:t>
            </a:r>
            <a:r>
              <a:rPr lang="tr" altLang="en-US" sz="2400"/>
              <a:t>: </a:t>
            </a:r>
            <a:r>
              <a:rPr lang="tr" altLang="en-US" sz="2000"/>
              <a:t>10101001 01110010 10110010 10000110 11000110</a:t>
            </a:r>
          </a:p>
          <a:p>
            <a:pPr marL="109538" indent="0" eaLnBrk="1" hangingPunct="1">
              <a:buFont typeface="Arial" panose="020B0604020202020204" pitchFamily="34" charset="0"/>
              <a:buNone/>
            </a:pPr>
            <a:r>
              <a:rPr lang="tr" altLang="en-US" sz="2400"/>
              <a:t>=</a:t>
            </a:r>
          </a:p>
          <a:p>
            <a:pPr marL="109538" indent="0" eaLnBrk="1" hangingPunct="1">
              <a:buFont typeface="Arial" panose="020B0604020202020204" pitchFamily="34" charset="0"/>
              <a:buNone/>
            </a:pPr>
            <a:r>
              <a:rPr lang="tr" altLang="en-US" sz="2400" i="1"/>
              <a:t>Düz Metin </a:t>
            </a:r>
            <a:r>
              <a:rPr lang="tr" altLang="en-US" sz="2400"/>
              <a:t>: </a:t>
            </a:r>
            <a:r>
              <a:rPr lang="tr" altLang="en-US" sz="2000"/>
              <a:t>01001000</a:t>
            </a:r>
            <a:r>
              <a:rPr lang="tr" altLang="en-US" sz="2400"/>
              <a:t>   </a:t>
            </a:r>
            <a:r>
              <a:rPr lang="tr" altLang="en-US" sz="2000"/>
              <a:t>01000101</a:t>
            </a:r>
            <a:r>
              <a:rPr lang="tr" altLang="en-US" sz="2400"/>
              <a:t>   </a:t>
            </a:r>
            <a:r>
              <a:rPr lang="tr" altLang="en-US" sz="2000"/>
              <a:t>01001100</a:t>
            </a:r>
            <a:r>
              <a:rPr lang="tr" altLang="en-US" sz="2400"/>
              <a:t>   </a:t>
            </a:r>
            <a:r>
              <a:rPr lang="tr" altLang="en-US" sz="2000"/>
              <a:t>01001100</a:t>
            </a:r>
            <a:r>
              <a:rPr lang="tr" altLang="en-US" sz="2400"/>
              <a:t>   </a:t>
            </a:r>
            <a:r>
              <a:rPr lang="tr" altLang="en-US" sz="2000"/>
              <a:t>01001111</a:t>
            </a:r>
          </a:p>
          <a:p>
            <a:pPr marL="109538" indent="0" eaLnBrk="1" hangingPunct="1">
              <a:buFont typeface="Arial" panose="020B0604020202020204" pitchFamily="34" charset="0"/>
              <a:buNone/>
            </a:pPr>
            <a:r>
              <a:rPr lang="tr" altLang="en-US" sz="2000"/>
              <a:t>           </a:t>
            </a:r>
            <a:r>
              <a:rPr lang="tr" altLang="en-US" sz="2400" b="1"/>
              <a:t>MERHABA</a:t>
            </a:r>
          </a:p>
          <a:p>
            <a:pPr marL="109538" indent="0" eaLnBrk="1" hangingPunct="1">
              <a:buFont typeface="Arial" panose="020B0604020202020204" pitchFamily="34" charset="0"/>
              <a:buNone/>
            </a:pPr>
            <a:r>
              <a:rPr lang="tr" altLang="en-US"/>
              <a:t>Düz </a:t>
            </a:r>
            <a:r>
              <a:rPr lang="tr" altLang="en-US" i="1"/>
              <a:t>Metin </a:t>
            </a:r>
            <a:r>
              <a:rPr lang="tr" altLang="en-US"/>
              <a:t>kurtarıldı.</a:t>
            </a:r>
          </a:p>
          <a:p>
            <a:pPr marL="109538" indent="0" eaLnBrk="1" hangingPunct="1">
              <a:buFont typeface="Arial" panose="020B0604020202020204" pitchFamily="34" charset="0"/>
              <a:buNone/>
            </a:pPr>
            <a:endParaRPr lang="en-US" altLang="en-US"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Kez Ped Algoritması</a:t>
            </a:r>
            <a:endParaRPr lang="it-IT" altLang="en-US"/>
          </a:p>
        </p:txBody>
      </p:sp>
      <p:sp>
        <p:nvSpPr>
          <p:cNvPr id="29699"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Anahtar rastgele bir dizidir, dizinin belirli bir bitinin '0' mı yoksa '1' mi olduğunu bilmenin bir yolu yoktur </a:t>
            </a:r>
            <a:r>
              <a:rPr lang="tr" altLang="en-US" i="1"/>
              <a:t>.</a:t>
            </a:r>
          </a:p>
          <a:p>
            <a:pPr marL="566738" indent="-457200" eaLnBrk="1" hangingPunct="1"/>
            <a:r>
              <a:rPr lang="tr" altLang="en-US" i="1"/>
              <a:t>Anahtar </a:t>
            </a:r>
            <a:r>
              <a:rPr lang="tr" altLang="en-US"/>
              <a:t>olmadan, bir </a:t>
            </a:r>
            <a:r>
              <a:rPr lang="tr" altLang="en-US" i="1"/>
              <a:t>CypherText </a:t>
            </a:r>
            <a:r>
              <a:rPr lang="tr" altLang="en-US"/>
              <a:t>biti verildiğinde, orijinal biti tahmin etmek imkansızdır.</a:t>
            </a:r>
          </a:p>
          <a:p>
            <a:pPr marL="566738" indent="-457200" eaLnBrk="1" hangingPunct="1"/>
            <a:r>
              <a:rPr lang="tr" altLang="en-US"/>
              <a:t>Bu, tek bitler için, mesajın tamamı için, mesajımızın herhangi bir parçası için geçerlidir.</a:t>
            </a:r>
          </a:p>
          <a:p>
            <a:pPr marL="566738" indent="-457200" eaLnBrk="1" hangingPunct="1"/>
            <a:r>
              <a:rPr lang="tr" altLang="en-US" i="1"/>
              <a:t>Anahtarın </a:t>
            </a:r>
            <a:r>
              <a:rPr lang="tr" altLang="en-US"/>
              <a:t>bir kısmı biliniyorsa, karşılık gelen kısmı yalnızca </a:t>
            </a:r>
            <a:r>
              <a:rPr lang="tr" altLang="en-US" i="1"/>
              <a:t>Düz Metin'de </a:t>
            </a:r>
            <a:r>
              <a:rPr lang="tr" altLang="en-US"/>
              <a:t>kurtarmak mümkündür.</a:t>
            </a:r>
          </a:p>
          <a:p>
            <a:pPr marL="566738" indent="-457200" eaLnBrk="1" hangingPunct="1"/>
            <a:r>
              <a:rPr lang="tr" altLang="en-US"/>
              <a:t>Orijinal mesajın geri kalan kısmını keşfetmek için </a:t>
            </a:r>
            <a:r>
              <a:rPr lang="tr" altLang="en-US" i="1"/>
              <a:t>Anahtarın kalan kısmına </a:t>
            </a:r>
            <a:r>
              <a:rPr lang="tr" altLang="en-US"/>
              <a:t>ihtiyaç vardır.</a:t>
            </a:r>
            <a:endParaRPr lang="it-IT"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Seferlik Ped Sorunları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OTP'nin iletimi, mesajla aynı sorunlara sahip</a:t>
            </a:r>
          </a:p>
          <a:p>
            <a:pPr marL="566928" indent="-457200" eaLnBrk="1" fontAlgn="auto" hangingPunct="1">
              <a:spcAft>
                <a:spcPts val="0"/>
              </a:spcAft>
              <a:defRPr/>
            </a:pPr>
            <a:r>
              <a:rPr lang="tr" dirty="0"/>
              <a:t>Bazı durumlarda bu sorun kolayca çözülür ( bir elçiliğe verilen çok uzun bir anahtar içeren bir kurdele ile diplomatik bir evrak çantası )</a:t>
            </a:r>
          </a:p>
          <a:p>
            <a:pPr marL="566928" indent="-457200" eaLnBrk="1" fontAlgn="auto" hangingPunct="1">
              <a:spcAft>
                <a:spcPts val="0"/>
              </a:spcAft>
              <a:defRPr/>
            </a:pPr>
            <a:r>
              <a:rPr lang="tr" dirty="0"/>
              <a:t>Çok tuhaf kullanımlar, ancak oldukça etkili</a:t>
            </a:r>
            <a:endParaRPr lang="en-US" dirty="0"/>
          </a:p>
          <a:p>
            <a:pPr eaLnBrk="1" fontAlgn="auto" hangingPunct="1">
              <a:spcAft>
                <a:spcPts val="0"/>
              </a:spcAft>
              <a:defRPr/>
            </a:pPr>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Bir Seferlik Ped Sorunları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Ağ iletişiminde, One Time Pad'in gerçek kullanımları çok sınırlıdır.</a:t>
            </a:r>
            <a:endParaRPr lang="en-US" dirty="0"/>
          </a:p>
          <a:p>
            <a:pPr marL="1024128" lvl="1" indent="-457200" eaLnBrk="1" fontAlgn="auto" hangingPunct="1">
              <a:spcAft>
                <a:spcPts val="0"/>
              </a:spcAft>
              <a:defRPr/>
            </a:pPr>
            <a:r>
              <a:rPr lang="tr" b="1" u="sng" dirty="0"/>
              <a:t>Tek seferlik kullanım </a:t>
            </a:r>
            <a:r>
              <a:rPr lang="tr" b="1" dirty="0"/>
              <a:t>: </a:t>
            </a:r>
            <a:r>
              <a:rPr lang="tr" dirty="0"/>
              <a:t>anahtarın birden fazla kullanılması yöntemin güvenliğini zayıflatır</a:t>
            </a:r>
          </a:p>
          <a:p>
            <a:pPr marL="1024128" lvl="1" indent="-457200" eaLnBrk="1" fontAlgn="auto" hangingPunct="1">
              <a:spcAft>
                <a:spcPts val="0"/>
              </a:spcAft>
              <a:defRPr/>
            </a:pPr>
            <a:r>
              <a:rPr lang="tr" b="1" u="sng" dirty="0"/>
              <a:t>Önceden çevrimdışı iletim </a:t>
            </a:r>
            <a:r>
              <a:rPr lang="tr" b="1" dirty="0"/>
              <a:t>: </a:t>
            </a:r>
            <a:r>
              <a:rPr lang="tr" dirty="0"/>
              <a:t>anahtar anlaşma , kriptografi kullanmanın en önemli sorunudur</a:t>
            </a:r>
          </a:p>
          <a:p>
            <a:pPr marL="1024128" lvl="1" indent="-457200" eaLnBrk="1" fontAlgn="auto" hangingPunct="1">
              <a:spcAft>
                <a:spcPts val="0"/>
              </a:spcAft>
              <a:defRPr/>
            </a:pPr>
            <a:r>
              <a:rPr lang="tr" altLang="en-US" b="1" u="sng" dirty="0"/>
              <a:t>Deterministik bir sistemde rasgele sayılar üretmek çok zordur </a:t>
            </a:r>
            <a:r>
              <a:rPr lang="tr" altLang="en-US" b="1" dirty="0"/>
              <a:t>: </a:t>
            </a:r>
            <a:r>
              <a:rPr lang="tr" altLang="en-US" dirty="0"/>
              <a:t>bilgisayarlar deterministik makinelerdir, yalnızca </a:t>
            </a:r>
            <a:r>
              <a:rPr lang="tr" altLang="en-US" i="1" dirty="0"/>
              <a:t>sözde rasgele </a:t>
            </a:r>
            <a:r>
              <a:rPr lang="tr" altLang="en-US" dirty="0"/>
              <a:t>sayılar üretilebilir</a:t>
            </a:r>
            <a:endParaRPr lang="en-US" dirty="0"/>
          </a:p>
          <a:p>
            <a:pPr marL="1024128" lvl="1" indent="-457200" eaLnBrk="1" fontAlgn="auto" hangingPunct="1">
              <a:spcAft>
                <a:spcPts val="0"/>
              </a:spcAft>
              <a:defRPr/>
            </a:pPr>
            <a:endParaRPr lang="en-US" dirty="0"/>
          </a:p>
          <a:p>
            <a:pPr marL="1024128" lvl="1" indent="-457200" eaLnBrk="1" fontAlgn="auto" hangingPunct="1">
              <a:spcAft>
                <a:spcPts val="0"/>
              </a:spcAft>
              <a:defRPr/>
            </a:pPr>
            <a:endParaRPr lang="en-US" dirty="0"/>
          </a:p>
          <a:p>
            <a:pPr eaLnBrk="1" fontAlgn="auto" hangingPunct="1">
              <a:spcAft>
                <a:spcPts val="0"/>
              </a:spcAft>
              <a:defRPr/>
            </a:pPr>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OTP dışındaki algoritmalar</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Diğer algoritmalar sabit uzunlukta anahtarlar kullanır.</a:t>
            </a:r>
          </a:p>
          <a:p>
            <a:pPr marL="566928" indent="-457200" eaLnBrk="1" fontAlgn="auto" hangingPunct="1">
              <a:spcAft>
                <a:spcPts val="0"/>
              </a:spcAft>
              <a:defRPr/>
            </a:pPr>
            <a:r>
              <a:rPr lang="tr" dirty="0"/>
              <a:t>Bir </a:t>
            </a:r>
            <a:r>
              <a:rPr lang="tr" i="1" dirty="0"/>
              <a:t>n </a:t>
            </a:r>
            <a:r>
              <a:rPr lang="tr" dirty="0"/>
              <a:t>bit dizisi, 2 </a:t>
            </a:r>
            <a:r>
              <a:rPr lang="tr" i="1" baseline="30000" dirty="0"/>
              <a:t>n </a:t>
            </a:r>
            <a:r>
              <a:rPr lang="tr" dirty="0"/>
              <a:t>farklı anahtara sahip olmayı sağlar</a:t>
            </a:r>
          </a:p>
          <a:p>
            <a:pPr marL="566928" indent="-457200" eaLnBrk="1" fontAlgn="auto" hangingPunct="1">
              <a:spcAft>
                <a:spcPts val="0"/>
              </a:spcAft>
              <a:defRPr/>
            </a:pPr>
            <a:r>
              <a:rPr lang="tr" i="1" dirty="0"/>
              <a:t>n'nin </a:t>
            </a:r>
            <a:r>
              <a:rPr lang="tr" dirty="0"/>
              <a:t>değeri yeterince büyükse kaba kuvvet </a:t>
            </a:r>
            <a:r>
              <a:rPr lang="tr" i="1" dirty="0"/>
              <a:t>saldırısı ( </a:t>
            </a:r>
            <a:r>
              <a:rPr lang="tr" dirty="0"/>
              <a:t>olası tüm anahtarları denemek ) çok fazla zaman gerektirir .</a:t>
            </a:r>
          </a:p>
          <a:p>
            <a:pPr marL="566928" indent="-457200" eaLnBrk="1" fontAlgn="auto" hangingPunct="1">
              <a:spcAft>
                <a:spcPts val="0"/>
              </a:spcAft>
              <a:defRPr/>
            </a:pPr>
            <a:r>
              <a:rPr lang="tr" dirty="0"/>
              <a:t>Örneğin , mevcut en hızlı süper bilgisayarlardan biriyle, 256 bitlik bir anahtarın kontrol edilmesi 3,67×10 </a:t>
            </a:r>
            <a:r>
              <a:rPr lang="tr" baseline="30000" dirty="0"/>
              <a:t>55 </a:t>
            </a:r>
            <a:r>
              <a:rPr lang="tr" dirty="0"/>
              <a:t>yıl gerektirir.</a:t>
            </a:r>
          </a:p>
          <a:p>
            <a:pPr marL="566928" indent="-457200" eaLnBrk="1" fontAlgn="auto" hangingPunct="1">
              <a:spcAft>
                <a:spcPts val="0"/>
              </a:spcAft>
              <a:defRPr/>
            </a:pPr>
            <a:r>
              <a:rPr lang="tr" dirty="0"/>
              <a:t>ve Asimetrik algoritmalar </a:t>
            </a:r>
            <a:endParaRPr lang="en-US" dirty="0"/>
          </a:p>
          <a:p>
            <a:pPr eaLnBrk="1" fontAlgn="auto" hangingPunct="1">
              <a:spcAft>
                <a:spcPts val="0"/>
              </a:spcAft>
              <a:defRPr/>
            </a:pPr>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Simetrik Algoritmalar</a:t>
            </a:r>
            <a:endParaRPr lang="it-IT" altLang="en-US"/>
          </a:p>
        </p:txBody>
      </p:sp>
      <p:sp>
        <p:nvSpPr>
          <p:cNvPr id="3379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En tipik ve eski kriptografik algoritma ailesi</a:t>
            </a:r>
          </a:p>
          <a:p>
            <a:pPr marL="566738" indent="-457200" eaLnBrk="1" hangingPunct="1"/>
            <a:r>
              <a:rPr lang="tr" altLang="en-US"/>
              <a:t>Şifreleme ve şifre çözme işlemlerinin simetrisinden sonra çağrılır</a:t>
            </a:r>
          </a:p>
          <a:p>
            <a:pPr marL="566738" indent="-457200" eaLnBrk="1" hangingPunct="1"/>
            <a:r>
              <a:rPr lang="tr" altLang="en-US"/>
              <a:t>Tek anahtar kullanıyorlar</a:t>
            </a:r>
          </a:p>
          <a:p>
            <a:pPr marL="566738" indent="-457200" eaLnBrk="1" hangingPunct="1"/>
            <a:r>
              <a:rPr lang="tr" altLang="en-US"/>
              <a:t>Hem gönderen hem de alıcı tarafından bilinmesi gereken anahtar</a:t>
            </a:r>
          </a:p>
          <a:p>
            <a:pPr marL="566738" indent="-457200" eaLnBrk="1" hangingPunct="1"/>
            <a:r>
              <a:rPr lang="tr" altLang="en-US"/>
              <a:t>Anahtar, bir mesajı şifrelemek ve ardından şifresini çözmek için kullanılır.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Simetrik Algoritmalar</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Basit bir simetrik şema, OTP ile aynı olabilir</a:t>
            </a:r>
          </a:p>
          <a:p>
            <a:pPr marL="566928" indent="-457200" eaLnBrk="1" fontAlgn="auto" hangingPunct="1">
              <a:spcAft>
                <a:spcPts val="0"/>
              </a:spcAft>
              <a:defRPr/>
            </a:pPr>
            <a:r>
              <a:rPr lang="tr" dirty="0"/>
              <a:t>OTP ile arasındaki fark , </a:t>
            </a:r>
            <a:r>
              <a:rPr lang="tr" i="1" dirty="0"/>
              <a:t>Anahtarın </a:t>
            </a:r>
            <a:r>
              <a:rPr lang="tr" dirty="0"/>
              <a:t>sabit bir uzunluğa sahip olmasıdır (örn. 256 bit) ve bir şekilde, muhtemelen her seferinde bazı karmaşık değişikliklerden sonra tekrarlanır :</a:t>
            </a:r>
          </a:p>
          <a:p>
            <a:pPr lvl="1" eaLnBrk="1" fontAlgn="auto" hangingPunct="1">
              <a:spcAft>
                <a:spcPts val="0"/>
              </a:spcAft>
              <a:defRPr/>
            </a:pPr>
            <a:r>
              <a:rPr lang="tr" b="1" dirty="0"/>
              <a:t>Şifreleme: </a:t>
            </a:r>
            <a:br>
              <a:rPr lang="en-US" b="1" dirty="0"/>
            </a:br>
            <a:r>
              <a:rPr lang="tr" i="1" dirty="0" err="1"/>
              <a:t>cryption_function </a:t>
            </a:r>
            <a:r>
              <a:rPr lang="tr" dirty="0"/>
              <a:t>( </a:t>
            </a:r>
            <a:r>
              <a:rPr lang="tr" dirty="0" err="1"/>
              <a:t>Düz Metin </a:t>
            </a:r>
            <a:r>
              <a:rPr lang="tr" dirty="0"/>
              <a:t>, Anahtar) </a:t>
            </a:r>
            <a:r>
              <a:rPr lang="tr" dirty="0">
                <a:sym typeface="Wingdings" panose="05000000000000000000" pitchFamily="2" charset="2"/>
              </a:rPr>
              <a:t></a:t>
            </a:r>
            <a:r>
              <a:rPr lang="tr" dirty="0"/>
              <a:t> </a:t>
            </a:r>
            <a:r>
              <a:rPr lang="tr" dirty="0" err="1"/>
              <a:t>Şifreli Metin</a:t>
            </a:r>
            <a:endParaRPr lang="en-US" dirty="0"/>
          </a:p>
          <a:p>
            <a:pPr lvl="1" eaLnBrk="1" fontAlgn="auto" hangingPunct="1">
              <a:spcAft>
                <a:spcPts val="0"/>
              </a:spcAft>
              <a:defRPr/>
            </a:pPr>
            <a:r>
              <a:rPr lang="tr" b="1" dirty="0"/>
              <a:t>Şifre çözme: </a:t>
            </a:r>
            <a:br>
              <a:rPr lang="en-US" b="1" dirty="0"/>
            </a:br>
            <a:r>
              <a:rPr lang="tr" i="1" dirty="0" err="1"/>
              <a:t>decryption_function </a:t>
            </a:r>
            <a:r>
              <a:rPr lang="tr" dirty="0"/>
              <a:t>( </a:t>
            </a:r>
            <a:r>
              <a:rPr lang="tr" dirty="0" err="1"/>
              <a:t>CypherText </a:t>
            </a:r>
            <a:r>
              <a:rPr lang="tr" dirty="0"/>
              <a:t>, Key) </a:t>
            </a:r>
            <a:r>
              <a:rPr lang="tr" dirty="0">
                <a:sym typeface="Wingdings" panose="05000000000000000000" pitchFamily="2" charset="2"/>
              </a:rPr>
              <a:t></a:t>
            </a:r>
            <a:r>
              <a:rPr lang="tr" dirty="0"/>
              <a:t> </a:t>
            </a:r>
            <a:r>
              <a:rPr lang="tr" dirty="0" err="1"/>
              <a:t>Düz Metin</a:t>
            </a:r>
            <a:endParaRPr lang="en-US" dirty="0"/>
          </a:p>
          <a:p>
            <a:pPr marL="566928" indent="-457200" eaLnBrk="1" fontAlgn="auto" hangingPunct="1">
              <a:spcAft>
                <a:spcPts val="0"/>
              </a:spcAft>
              <a:defRPr/>
            </a:pPr>
            <a:r>
              <a:rPr lang="tr" altLang="en-US" i="1" dirty="0"/>
              <a:t>Anahtar aynı </a:t>
            </a:r>
            <a:r>
              <a:rPr lang="tr" altLang="en-US" dirty="0"/>
              <a:t>olsa bile, şifreyi çözmek için kullanılan işlev, şifrelemek için kullanılanla aynı olmak zorunda değildir (örneğin, Sezar'ın şifresinde kaydırma tersine çevrilir ancak anahtar aynıdır: sayı 3).</a:t>
            </a:r>
            <a:endParaRPr lang="en-US" dirty="0"/>
          </a:p>
          <a:p>
            <a:pPr eaLnBrk="1" fontAlgn="auto" hangingPunct="1">
              <a:spcAft>
                <a:spcPts val="0"/>
              </a:spcAft>
              <a:defRPr/>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Bazı Önemli Simetrik Anahtar Algoritmaları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tr" i="1" dirty="0"/>
              <a:t>DES (Veri Şifreleme Standardı )</a:t>
            </a:r>
          </a:p>
          <a:p>
            <a:pPr marL="566928" indent="-457200" eaLnBrk="1" fontAlgn="auto" hangingPunct="1">
              <a:spcAft>
                <a:spcPts val="0"/>
              </a:spcAft>
              <a:defRPr/>
            </a:pPr>
            <a:r>
              <a:rPr lang="tr" dirty="0"/>
              <a:t>Bu tarihsel algoritma, artık eski</a:t>
            </a:r>
          </a:p>
          <a:p>
            <a:pPr marL="566928" indent="-457200" eaLnBrk="1" fontAlgn="auto" hangingPunct="1">
              <a:spcAft>
                <a:spcPts val="0"/>
              </a:spcAft>
              <a:defRPr/>
            </a:pPr>
            <a:r>
              <a:rPr lang="tr" dirty="0"/>
              <a:t>1970'lerin sonlarında (algoritma geliştirildiğinde) birçok kullanım için kesinlikle yeterli olan 56 bitlik bir anahtar kullanır</a:t>
            </a:r>
          </a:p>
          <a:p>
            <a:pPr marL="566928" indent="-457200" eaLnBrk="1" fontAlgn="auto" hangingPunct="1">
              <a:spcAft>
                <a:spcPts val="0"/>
              </a:spcAft>
              <a:defRPr/>
            </a:pPr>
            <a:r>
              <a:rPr lang="tr" dirty="0"/>
              <a:t>Bugün DES algoritması, bir ev bilgisayarının birkaç dakikasını bile sürmez.</a:t>
            </a:r>
          </a:p>
          <a:p>
            <a:pPr marL="566928" indent="-457200" eaLnBrk="1" fontAlgn="auto" hangingPunct="1">
              <a:spcAft>
                <a:spcPts val="0"/>
              </a:spcAft>
              <a:defRPr/>
            </a:pPr>
            <a:r>
              <a:rPr lang="tr" dirty="0"/>
              <a:t>Çok önemli husus: anahtarın uzunluğu, mevcut </a:t>
            </a:r>
            <a:r>
              <a:rPr lang="tr" i="1" dirty="0"/>
              <a:t>gerçek </a:t>
            </a:r>
            <a:r>
              <a:rPr lang="tr" dirty="0"/>
              <a:t>bilgi işlem yeteneklerine </a:t>
            </a:r>
            <a:endParaRPr lang="en-US" dirty="0"/>
          </a:p>
          <a:p>
            <a:pPr marL="566928" indent="-457200" eaLnBrk="1" fontAlgn="auto" hangingPunct="1">
              <a:spcAft>
                <a:spcPts val="0"/>
              </a:spcAft>
              <a:defRPr/>
            </a:pPr>
            <a:endParaRPr lang="en-US" i="1" dirty="0"/>
          </a:p>
          <a:p>
            <a:pPr marL="566928" indent="-457200" eaLnBrk="1" fontAlgn="auto" hangingPunct="1">
              <a:spcAft>
                <a:spcPts val="0"/>
              </a:spcAft>
              <a:defRPr/>
            </a:pPr>
            <a:endParaRPr lang="en-US" dirty="0"/>
          </a:p>
          <a:p>
            <a:pPr marL="109728" indent="0" eaLnBrk="1" fontAlgn="auto" hangingPunct="1">
              <a:spcAft>
                <a:spcPts val="0"/>
              </a:spcAft>
              <a:buFont typeface="Arial" panose="020B0604020202020204" pitchFamily="34" charset="0"/>
              <a:buNone/>
              <a:defRPr/>
            </a:pPr>
            <a:endParaRPr lang="en-US" dirty="0"/>
          </a:p>
          <a:p>
            <a:pPr marL="109728" indent="0" eaLnBrk="1" fontAlgn="auto" hangingPunct="1">
              <a:spcAft>
                <a:spcPts val="0"/>
              </a:spcAft>
              <a:buFont typeface="Arial" panose="020B0604020202020204" pitchFamily="34" charset="0"/>
              <a:buNone/>
              <a:defRPr/>
            </a:pPr>
            <a:endParaRPr lang="it-I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Bazı Önemli Simetrik Anahtar Algoritmaları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tr" i="1" dirty="0"/>
              <a:t>AES (Gelişmiş Şifreleme Standardı, orijinal adı </a:t>
            </a:r>
            <a:r>
              <a:rPr lang="tr" i="1" dirty="0" err="1"/>
              <a:t>Rijndael </a:t>
            </a:r>
            <a:r>
              <a:rPr lang="tr" i="1" dirty="0"/>
              <a:t>)</a:t>
            </a:r>
          </a:p>
          <a:p>
            <a:pPr marL="566928" indent="-457200" eaLnBrk="1" fontAlgn="auto" hangingPunct="1">
              <a:spcAft>
                <a:spcPts val="0"/>
              </a:spcAft>
              <a:defRPr/>
            </a:pPr>
            <a:r>
              <a:rPr lang="tr" dirty="0"/>
              <a:t>Yalnızca sağlamlığa değil, aynı zamanda tipik mimarilerde uygulama verimliliğine dayalı seçimler</a:t>
            </a:r>
          </a:p>
          <a:p>
            <a:pPr marL="566928" indent="-457200" eaLnBrk="1" fontAlgn="auto" hangingPunct="1">
              <a:spcAft>
                <a:spcPts val="0"/>
              </a:spcAft>
              <a:defRPr/>
            </a:pPr>
            <a:r>
              <a:rPr lang="tr" dirty="0"/>
              <a:t>Güvenli ancak çok yavaş, bilgi işlem kaynakları açısından çok pahalı olan bir algoritma kullanılamaz .</a:t>
            </a:r>
          </a:p>
          <a:p>
            <a:pPr marL="566928" indent="-457200" eaLnBrk="1" fontAlgn="auto" hangingPunct="1">
              <a:spcAft>
                <a:spcPts val="0"/>
              </a:spcAft>
              <a:defRPr/>
            </a:pPr>
            <a:r>
              <a:rPr lang="tr" dirty="0"/>
              <a:t>Bu kısıtlama, sağlamlık ile karşılaştırıldığında rakiplerin üstesinden gelmesi en zor olan kısıtlama olarak belirlendi.</a:t>
            </a:r>
          </a:p>
          <a:p>
            <a:pPr marL="566928" indent="-457200" eaLnBrk="1" fontAlgn="auto" hangingPunct="1">
              <a:spcAft>
                <a:spcPts val="0"/>
              </a:spcAft>
              <a:defRPr/>
            </a:pPr>
            <a:r>
              <a:rPr lang="tr" dirty="0"/>
              <a:t>Anahtar uzunluğu: 128 , 192 veya 256 bit</a:t>
            </a:r>
          </a:p>
          <a:p>
            <a:pPr marL="566928" indent="-457200" eaLnBrk="1" fontAlgn="auto" hangingPunct="1">
              <a:spcAft>
                <a:spcPts val="0"/>
              </a:spcAft>
              <a:defRPr/>
            </a:pPr>
            <a:endParaRPr lang="en-US" dirty="0"/>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Asimetrik </a:t>
            </a:r>
            <a:br>
              <a:rPr lang="en-US" altLang="en-US"/>
            </a:br>
            <a:r>
              <a:rPr lang="tr" altLang="en-US"/>
              <a:t>(veya Genel Anahtar) Algoritmalar</a:t>
            </a:r>
            <a:endParaRPr lang="it-IT" altLang="en-US"/>
          </a:p>
        </p:txBody>
      </p:sp>
      <p:sp>
        <p:nvSpPr>
          <p:cNvPr id="3789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Sadece bir anahtar değil, iki anahtar kullanın.</a:t>
            </a:r>
          </a:p>
          <a:p>
            <a:pPr marL="566738" indent="-457200" eaLnBrk="1" hangingPunct="1"/>
            <a:r>
              <a:rPr lang="tr" altLang="en-US"/>
              <a:t>Bir anahtar şifrelemek için, diğeri şifreyi çözmek için kullanılır</a:t>
            </a:r>
          </a:p>
          <a:p>
            <a:pPr marL="566738" indent="-457200" eaLnBrk="1" hangingPunct="1"/>
            <a:r>
              <a:rPr lang="tr" altLang="en-US"/>
              <a:t>Bu anahtarlar çiftler halinde oluşturulur ve yönetilir</a:t>
            </a:r>
          </a:p>
          <a:p>
            <a:pPr marL="566738" indent="-457200" eaLnBrk="1" hangingPunct="1"/>
            <a:r>
              <a:rPr lang="tr" altLang="en-US"/>
              <a:t>Bir anahtarın (çiftten herhangi birinin) şifrelediği şey, yalnızca çiftin diğer anahtarı tarafından çözülebilir.</a:t>
            </a:r>
          </a:p>
          <a:p>
            <a:pPr marL="566738" indent="-457200" eaLnBrk="1" hangingPunct="1"/>
            <a:r>
              <a:rPr lang="tr" altLang="en-US"/>
              <a:t>Anahtarları oluşturan özne genellikle bir özel/gizli ( </a:t>
            </a:r>
            <a:r>
              <a:rPr lang="tr" altLang="en-US" i="1"/>
              <a:t>özel anahtar </a:t>
            </a:r>
            <a:r>
              <a:rPr lang="tr" altLang="en-US"/>
              <a:t>) tutar ve diğerini genel ( </a:t>
            </a:r>
            <a:r>
              <a:rPr lang="tr" altLang="en-US" i="1"/>
              <a:t>ortak anahtar </a:t>
            </a:r>
            <a:r>
              <a:rPr lang="tr" altLang="en-US"/>
              <a:t>) yapar.</a:t>
            </a:r>
          </a:p>
          <a:p>
            <a:pPr marL="566738" indent="-457200" eaLnBrk="1" hangingPunct="1"/>
            <a:r>
              <a:rPr lang="tr" altLang="en-US"/>
              <a:t>İki anahtar o kadar matematiksel özelliklere sahiptir ki, bir anahtarı diğerinden keşfetmek oldukça karmaşıktır ve muazzam bir zaman gerektirir.</a:t>
            </a:r>
            <a:endParaRPr lang="it-IT" altLang="en-US"/>
          </a:p>
          <a:p>
            <a:pPr marL="566738" indent="-457200" eaLnBrk="1" hangingPunct="1"/>
            <a:endParaRPr lang="en-US"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Asimetrik </a:t>
            </a:r>
            <a:br>
              <a:rPr lang="en-US" altLang="en-US"/>
            </a:br>
            <a:r>
              <a:rPr lang="tr" altLang="en-US"/>
              <a:t>(veya Genel Anahtar) Algoritmalar</a:t>
            </a:r>
            <a:endParaRPr lang="it-IT" altLang="en-US"/>
          </a:p>
        </p:txBody>
      </p:sp>
      <p:sp>
        <p:nvSpPr>
          <p:cNvPr id="2" name="Content Placeholder 1"/>
          <p:cNvSpPr>
            <a:spLocks noGrp="1" noRot="1" noChangeAspect="1" noMove="1" noResize="1" noEditPoints="1" noAdjustHandles="1" noChangeArrowheads="1" noChangeShapeType="1" noTextEdit="1"/>
          </p:cNvSpPr>
          <p:nvPr>
            <p:ph idx="4294967295"/>
          </p:nvPr>
        </p:nvSpPr>
        <p:spPr>
          <a:xfrm>
            <a:off x="592138" y="1979613"/>
            <a:ext cx="11007725" cy="4321175"/>
          </a:xfrm>
          <a:prstGeom prst="rect">
            <a:avLst/>
          </a:prstGeom>
          <a:blipFill>
            <a:blip r:embed="rId2"/>
            <a:stretch>
              <a:fillRect t="-2398" r="-221"/>
            </a:stretch>
          </a:blipFill>
        </p:spPr>
        <p:txBody>
          <a:bodyPr/>
          <a:lstStyle/>
          <a:p>
            <a:r>
              <a:rPr lang="tr">
                <a:noFill/>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Asimetrik </a:t>
            </a:r>
            <a:br>
              <a:rPr lang="en-US" altLang="en-US"/>
            </a:br>
            <a:r>
              <a:rPr lang="tr" altLang="en-US"/>
              <a:t>(veya Genel Anahtar) Algoritmalar</a:t>
            </a:r>
            <a:endParaRPr lang="it-IT" altLang="en-US"/>
          </a:p>
        </p:txBody>
      </p:sp>
      <p:sp>
        <p:nvSpPr>
          <p:cNvPr id="3993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Asimetrik şema simetrik şemaya benzer, ancak kullanılan anahtarlar çift olarak oluşturulan iki anahtardır:</a:t>
            </a:r>
          </a:p>
          <a:p>
            <a:pPr lvl="1" eaLnBrk="1" hangingPunct="1"/>
            <a:r>
              <a:rPr lang="tr" altLang="en-US" b="1"/>
              <a:t>Şifreleme: </a:t>
            </a:r>
            <a:r>
              <a:rPr lang="tr" altLang="en-US" sz="2000" i="1"/>
              <a:t>şifreleme_işlevi </a:t>
            </a:r>
            <a:r>
              <a:rPr lang="tr" altLang="en-US" sz="2000"/>
              <a:t>( </a:t>
            </a:r>
            <a:r>
              <a:rPr lang="tr" altLang="en-US" sz="2000" b="1" i="1"/>
              <a:t>Düz Metin </a:t>
            </a:r>
            <a:r>
              <a:rPr lang="tr" altLang="en-US" sz="2000"/>
              <a:t>, </a:t>
            </a:r>
            <a:r>
              <a:rPr lang="tr" altLang="en-US" sz="2000" i="1"/>
              <a:t>Anahtar1 </a:t>
            </a:r>
            <a:r>
              <a:rPr lang="tr" altLang="en-US" sz="2000"/>
              <a:t>) </a:t>
            </a:r>
            <a:r>
              <a:rPr lang="tr" altLang="en-US" sz="2000">
                <a:sym typeface="Wingdings" panose="05000000000000000000" pitchFamily="2" charset="2"/>
              </a:rPr>
              <a:t></a:t>
            </a:r>
            <a:r>
              <a:rPr lang="tr" altLang="en-US" sz="2000"/>
              <a:t> </a:t>
            </a:r>
            <a:r>
              <a:rPr lang="tr" altLang="en-US" sz="2000" i="1"/>
              <a:t>Şifreli Metin</a:t>
            </a:r>
            <a:endParaRPr lang="en-US" altLang="en-US" sz="2000"/>
          </a:p>
          <a:p>
            <a:pPr lvl="1" eaLnBrk="1" hangingPunct="1"/>
            <a:r>
              <a:rPr lang="tr" altLang="en-US" b="1"/>
              <a:t>Şifre çözme: </a:t>
            </a:r>
            <a:r>
              <a:rPr lang="tr" altLang="en-US" sz="2000" i="1"/>
              <a:t>decryption_function </a:t>
            </a:r>
            <a:r>
              <a:rPr lang="tr" altLang="en-US" sz="2000"/>
              <a:t>( </a:t>
            </a:r>
            <a:r>
              <a:rPr lang="tr" altLang="en-US" sz="2000" i="1"/>
              <a:t>CypherText </a:t>
            </a:r>
            <a:r>
              <a:rPr lang="tr" altLang="en-US" sz="2000"/>
              <a:t>, </a:t>
            </a:r>
            <a:r>
              <a:rPr lang="tr" altLang="en-US" sz="2000" b="1" i="1"/>
              <a:t>Key2 </a:t>
            </a:r>
            <a:r>
              <a:rPr lang="tr" altLang="en-US" sz="2000"/>
              <a:t>) </a:t>
            </a:r>
            <a:r>
              <a:rPr lang="tr" altLang="en-US" sz="2000">
                <a:sym typeface="Wingdings" panose="05000000000000000000" pitchFamily="2" charset="2"/>
              </a:rPr>
              <a:t></a:t>
            </a:r>
            <a:r>
              <a:rPr lang="tr" altLang="en-US" sz="2000"/>
              <a:t> </a:t>
            </a:r>
            <a:r>
              <a:rPr lang="tr" altLang="en-US" sz="2000" i="1"/>
              <a:t>Düz Metin</a:t>
            </a:r>
            <a:endParaRPr lang="en-US" altLang="en-US"/>
          </a:p>
          <a:p>
            <a:pPr marL="566738" indent="-457200" eaLnBrk="1" hangingPunct="1"/>
            <a:r>
              <a:rPr lang="tr" altLang="en-US" i="1"/>
              <a:t>EncryptionKey </a:t>
            </a:r>
            <a:r>
              <a:rPr lang="tr" altLang="en-US"/>
              <a:t>ve </a:t>
            </a:r>
            <a:r>
              <a:rPr lang="tr" altLang="en-US" i="1"/>
              <a:t>DecryptionKey yerine </a:t>
            </a:r>
            <a:r>
              <a:rPr lang="tr" altLang="en-US" b="1" i="1"/>
              <a:t>Key1 </a:t>
            </a:r>
            <a:r>
              <a:rPr lang="tr" altLang="en-US"/>
              <a:t>ve </a:t>
            </a:r>
            <a:r>
              <a:rPr lang="tr" altLang="en-US" b="1" i="1"/>
              <a:t>Key2 </a:t>
            </a:r>
            <a:r>
              <a:rPr lang="tr" altLang="en-US"/>
              <a:t>kullanılmıştır, çünkü iki anahtar işlevsel olarak birbirinin yerine kullanılabilir</a:t>
            </a:r>
          </a:p>
          <a:p>
            <a:pPr marL="566738" indent="-457200" eaLnBrk="1" hangingPunct="1"/>
            <a:r>
              <a:rPr lang="tr" altLang="en-US" i="1"/>
              <a:t>n </a:t>
            </a:r>
            <a:r>
              <a:rPr lang="tr" altLang="en-US"/>
              <a:t>kişi birbiriyle sadece 2∙ </a:t>
            </a:r>
            <a:r>
              <a:rPr lang="tr" altLang="en-US" i="1"/>
              <a:t>n </a:t>
            </a:r>
            <a:r>
              <a:rPr lang="tr" altLang="en-US"/>
              <a:t>tuşla iletişim kurabilir: ~ </a:t>
            </a:r>
            <a:r>
              <a:rPr lang="tr" altLang="en-US" i="1"/>
              <a:t>n , </a:t>
            </a:r>
            <a:r>
              <a:rPr lang="tr" altLang="en-US"/>
              <a:t>simetrik algoritmalardaki gibi ~ </a:t>
            </a:r>
            <a:r>
              <a:rPr lang="tr" altLang="en-US" i="1"/>
              <a:t>n </a:t>
            </a:r>
            <a:r>
              <a:rPr lang="tr" altLang="en-US" baseline="30000"/>
              <a:t>2 değil</a:t>
            </a:r>
          </a:p>
          <a:p>
            <a:pPr marL="566738" indent="-457200" eaLnBrk="1" hangingPunct="1"/>
            <a:endParaRPr lang="en-US"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Asimetrik Algoritma Kullanımları</a:t>
            </a:r>
            <a:endParaRPr lang="it-IT" altLang="en-US"/>
          </a:p>
        </p:txBody>
      </p:sp>
      <p:sp>
        <p:nvSpPr>
          <p:cNvPr id="40963"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Gizlilik:</a:t>
            </a:r>
          </a:p>
          <a:p>
            <a:pPr marL="1023938" lvl="1" indent="-457200" eaLnBrk="1" hangingPunct="1"/>
            <a:r>
              <a:rPr lang="tr" altLang="en-US" i="1"/>
              <a:t>genel anahtar </a:t>
            </a:r>
            <a:r>
              <a:rPr lang="tr" altLang="en-US"/>
              <a:t>herkese açıktır ve sahibi ilgili özel anahtarı bilen tek kişidir.</a:t>
            </a:r>
          </a:p>
          <a:p>
            <a:pPr marL="1023938" lvl="1" indent="-457200" eaLnBrk="1" hangingPunct="1"/>
            <a:r>
              <a:rPr lang="tr" altLang="en-US"/>
              <a:t>herkes bir mesajı şifrelemek için kullanabilir</a:t>
            </a:r>
          </a:p>
          <a:p>
            <a:pPr marL="1023938" lvl="1" indent="-457200" eaLnBrk="1" hangingPunct="1"/>
            <a:r>
              <a:rPr lang="tr" altLang="en-US"/>
              <a:t>yalnızca ilgili özel anahtarın sahibi mesajın şifresini çözebilir</a:t>
            </a:r>
          </a:p>
          <a:p>
            <a:pPr marL="566738" indent="-457200" eaLnBrk="1" hangingPunct="1"/>
            <a:r>
              <a:rPr lang="tr" altLang="en-US"/>
              <a:t>Herkesin bir konuya gizli bir mesaj göndermesi için yalnızca bir anahtar (alıcının genel anahtarı) gereklidir.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Asimetrik Algoritma Kullanımları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İnkar etmeme:</a:t>
            </a:r>
          </a:p>
          <a:p>
            <a:pPr marL="1024128" lvl="1" indent="-457200" eaLnBrk="1" fontAlgn="auto" hangingPunct="1">
              <a:spcAft>
                <a:spcPts val="0"/>
              </a:spcAft>
              <a:defRPr/>
            </a:pPr>
            <a:r>
              <a:rPr lang="tr" dirty="0"/>
              <a:t>özne, özel (gizli) bir anahtarın tek sahibidir</a:t>
            </a:r>
          </a:p>
          <a:p>
            <a:pPr marL="1024128" lvl="1" indent="-457200" eaLnBrk="1" fontAlgn="auto" hangingPunct="1">
              <a:spcAft>
                <a:spcPts val="0"/>
              </a:spcAft>
              <a:defRPr/>
            </a:pPr>
            <a:r>
              <a:rPr lang="tr" dirty="0"/>
              <a:t>konunun özel anahtarıyla şifrelenmiş mesajları herkes doğrulayabilir (şifresini çözebilir)</a:t>
            </a:r>
          </a:p>
          <a:p>
            <a:pPr marL="1024128" lvl="1" indent="-457200" eaLnBrk="1" fontAlgn="auto" hangingPunct="1">
              <a:spcAft>
                <a:spcPts val="0"/>
              </a:spcAft>
              <a:defRPr/>
            </a:pPr>
            <a:r>
              <a:rPr lang="tr" dirty="0"/>
              <a:t>yalnızca o özel anahtara sahip olan kişi mesajı şifrelemiş olabilir</a:t>
            </a:r>
          </a:p>
          <a:p>
            <a:pPr marL="1024128" lvl="1" indent="-457200" eaLnBrk="1" fontAlgn="auto" hangingPunct="1">
              <a:spcAft>
                <a:spcPts val="0"/>
              </a:spcAft>
              <a:defRPr/>
            </a:pPr>
            <a:r>
              <a:rPr lang="tr" dirty="0"/>
              <a:t>gereken bir sorun : bir genel anahtarın meşru konu ile gerçekten ilişkilendirilmesini sağlamak : Bir </a:t>
            </a:r>
            <a:r>
              <a:rPr lang="tr" i="1" dirty="0"/>
              <a:t>Açık Anahtar </a:t>
            </a:r>
            <a:r>
              <a:rPr lang="tr" i="1" dirty="0" err="1"/>
              <a:t>Altyapısı</a:t>
            </a:r>
            <a:endParaRPr lang="en-US" dirty="0"/>
          </a:p>
          <a:p>
            <a:pPr eaLnBrk="1" fontAlgn="auto" hangingPunct="1">
              <a:spcAft>
                <a:spcPts val="0"/>
              </a:spcAft>
              <a:defRPr/>
            </a:pPr>
            <a:endParaRPr lang="it-I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Asimetrik Algoritmaların </a:t>
            </a:r>
            <a:br>
              <a:rPr lang="en-US" altLang="en-US"/>
            </a:br>
            <a:r>
              <a:rPr lang="tr" altLang="en-US" sz="3600"/>
              <a:t>Avantajları ve Dezavantajları</a:t>
            </a:r>
            <a:br>
              <a:rPr lang="en-US" altLang="en-US"/>
            </a:br>
            <a:endParaRPr lang="it-IT" altLang="en-US"/>
          </a:p>
        </p:txBody>
      </p:sp>
      <p:sp>
        <p:nvSpPr>
          <p:cNvPr id="57347" name="Content Placeholder 5"/>
          <p:cNvSpPr>
            <a:spLocks noGrp="1"/>
          </p:cNvSpPr>
          <p:nvPr>
            <p:ph idx="4294967295"/>
          </p:nvPr>
        </p:nvSpPr>
        <p:spPr bwMode="auto">
          <a:xfrm>
            <a:off x="592138" y="1949450"/>
            <a:ext cx="11007725" cy="43211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defRPr/>
            </a:pPr>
            <a:r>
              <a:rPr lang="tr" altLang="en-US" dirty="0"/>
              <a:t>Toplam anahtar sayısı önemli ölçüde azaltıldı</a:t>
            </a:r>
          </a:p>
          <a:p>
            <a:pPr marL="566738" indent="-457200" eaLnBrk="1" hangingPunct="1">
              <a:defRPr/>
            </a:pPr>
            <a:r>
              <a:rPr lang="tr" altLang="en-US" dirty="0"/>
              <a:t>Açık anahtarlar herkese açık olduğundan, farklı konular arasında önceden anlaşma yapılmasına gerek yoktur.</a:t>
            </a:r>
          </a:p>
          <a:p>
            <a:pPr marL="566738" indent="-457200" eaLnBrk="1" hangingPunct="1">
              <a:defRPr/>
            </a:pPr>
            <a:r>
              <a:rPr lang="tr" altLang="en-US" dirty="0"/>
              <a:t>Açık anahtarlar e-ticarette çok önemlidir: Müşteriler, satıcının müşterilerle a priori bir anlaşması olmasını talep edemez.</a:t>
            </a:r>
          </a:p>
          <a:p>
            <a:pPr marL="566928" indent="-457200" eaLnBrk="1" fontAlgn="auto" hangingPunct="1">
              <a:spcAft>
                <a:spcPts val="0"/>
              </a:spcAft>
              <a:defRPr/>
            </a:pPr>
            <a:r>
              <a:rPr lang="tr" dirty="0"/>
              <a:t>Asimetrik algoritmalar, matematiksel problemler açısından simetrik algoritmalardan çok daha karmaşıktır.</a:t>
            </a:r>
          </a:p>
          <a:p>
            <a:pPr marL="566928" indent="-457200" eaLnBrk="1" fontAlgn="auto" hangingPunct="1">
              <a:spcAft>
                <a:spcPts val="0"/>
              </a:spcAft>
              <a:defRPr/>
            </a:pPr>
            <a:r>
              <a:rPr lang="tr" dirty="0"/>
              <a:t>Bu matematiksel problemler, temelde simetrik algoritmalardan daha yavaş algoritmalar ve daha uzun anahtarların kullanılmasını gerektirir.</a:t>
            </a:r>
          </a:p>
          <a:p>
            <a:pPr marL="566928" indent="-457200" eaLnBrk="1" fontAlgn="auto" hangingPunct="1">
              <a:spcAft>
                <a:spcPts val="0"/>
              </a:spcAft>
              <a:defRPr/>
            </a:pPr>
            <a:r>
              <a:rPr lang="tr" dirty="0"/>
              <a:t>kaynakları </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2"/>
          <p:cNvSpPr>
            <a:spLocks noGrp="1"/>
          </p:cNvSpPr>
          <p:nvPr>
            <p:ph type="title"/>
          </p:nvPr>
        </p:nvSpPr>
        <p:spPr bwMode="auto">
          <a:xfrm>
            <a:off x="2125663" y="365125"/>
            <a:ext cx="6343650"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Bazı Önemli Asimetrik Anahtar Algoritmaları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tr" b="1" i="1" dirty="0"/>
              <a:t>RSA </a:t>
            </a:r>
            <a:r>
              <a:rPr lang="tr" i="1" dirty="0"/>
              <a:t>( Ronald </a:t>
            </a:r>
            <a:r>
              <a:rPr lang="tr" b="1" i="1" dirty="0" err="1"/>
              <a:t>Rivest'in baş </a:t>
            </a:r>
            <a:r>
              <a:rPr lang="tr" i="1" dirty="0" err="1"/>
              <a:t>harflerinden </a:t>
            </a:r>
            <a:r>
              <a:rPr lang="tr" i="1" dirty="0"/>
              <a:t>, </a:t>
            </a:r>
            <a:r>
              <a:rPr lang="tr" i="1" dirty="0" err="1"/>
              <a:t>Adi</a:t>
            </a:r>
            <a:r>
              <a:rPr lang="tr" i="1" dirty="0"/>
              <a:t> </a:t>
            </a:r>
            <a:r>
              <a:rPr lang="tr" b="1" i="1" dirty="0"/>
              <a:t>Şamir </a:t>
            </a:r>
            <a:r>
              <a:rPr lang="tr" i="1" dirty="0"/>
              <a:t>ve </a:t>
            </a:r>
            <a:r>
              <a:rPr lang="tr" i="1" dirty="0" err="1"/>
              <a:t>Leonard </a:t>
            </a:r>
            <a:r>
              <a:rPr lang="tr" b="1" i="1" dirty="0" err="1"/>
              <a:t>Adelman </a:t>
            </a:r>
            <a:r>
              <a:rPr lang="tr" i="1" dirty="0"/>
              <a:t>)</a:t>
            </a:r>
            <a:endParaRPr lang="en-US" dirty="0"/>
          </a:p>
          <a:p>
            <a:pPr marL="566928" indent="-457200" eaLnBrk="1" fontAlgn="auto" hangingPunct="1">
              <a:spcAft>
                <a:spcPts val="0"/>
              </a:spcAft>
              <a:defRPr/>
            </a:pPr>
            <a:r>
              <a:rPr lang="tr" dirty="0"/>
              <a:t>Asal çarpanlara ayırmanın karmaşıklığına bağlı olarak : sonuçtan iki asal sayıyı bulmak için karmaşık/zor</a:t>
            </a:r>
          </a:p>
          <a:p>
            <a:pPr marL="566928" indent="-457200" eaLnBrk="1" fontAlgn="auto" hangingPunct="1">
              <a:spcAft>
                <a:spcPts val="0"/>
              </a:spcAft>
              <a:defRPr/>
            </a:pPr>
            <a:r>
              <a:rPr lang="tr" dirty="0"/>
              <a:t>Çok yüksek asal sayıları bulmak kolay değil</a:t>
            </a:r>
          </a:p>
          <a:p>
            <a:pPr marL="566928" indent="-457200" eaLnBrk="1" fontAlgn="auto" hangingPunct="1">
              <a:spcAft>
                <a:spcPts val="0"/>
              </a:spcAft>
              <a:defRPr/>
            </a:pPr>
            <a:r>
              <a:rPr lang="tr" dirty="0"/>
              <a:t>Meşru işlemler sınırlı bilgi işlem kaynaklarıyla yapılabilir</a:t>
            </a:r>
            <a:endParaRPr lang="en-US"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
          <p:cNvSpPr>
            <a:spLocks noGrp="1"/>
          </p:cNvSpPr>
          <p:nvPr>
            <p:ph type="title"/>
          </p:nvPr>
        </p:nvSpPr>
        <p:spPr bwMode="auto">
          <a:xfrm>
            <a:off x="2125663" y="365125"/>
            <a:ext cx="632936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Bazı Önemli Asimetrik Anahtar Algoritmaları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tr" b="1" i="1" dirty="0"/>
              <a:t>Eliptik Kriptografi </a:t>
            </a:r>
            <a:r>
              <a:rPr lang="tr" i="1" dirty="0"/>
              <a:t>(ECC - Eliptik Eğri Kriptografi)</a:t>
            </a:r>
            <a:endParaRPr lang="en-US" dirty="0"/>
          </a:p>
          <a:p>
            <a:pPr marL="566928" indent="-457200" eaLnBrk="1" fontAlgn="auto" hangingPunct="1">
              <a:spcAft>
                <a:spcPts val="0"/>
              </a:spcAft>
              <a:defRPr/>
            </a:pPr>
            <a:r>
              <a:rPr lang="tr" dirty="0"/>
              <a:t>karmaşıklığına dayalıdır (sonlu bir alanda)</a:t>
            </a:r>
          </a:p>
          <a:p>
            <a:pPr marL="566928" indent="-457200" eaLnBrk="1" fontAlgn="auto" hangingPunct="1">
              <a:spcAft>
                <a:spcPts val="0"/>
              </a:spcAft>
              <a:defRPr/>
            </a:pPr>
            <a:r>
              <a:rPr lang="tr" dirty="0"/>
              <a:t>çarpanlara ayırmadan daha karmaşıktır</a:t>
            </a:r>
          </a:p>
          <a:p>
            <a:pPr marL="566928" indent="-457200" eaLnBrk="1" fontAlgn="auto" hangingPunct="1">
              <a:spcAft>
                <a:spcPts val="0"/>
              </a:spcAft>
              <a:defRPr/>
            </a:pPr>
            <a:r>
              <a:rPr lang="tr" dirty="0"/>
              <a:t>Aynı güvenlik , RSA'dan daha kısa anahtarlarla sağlanır.</a:t>
            </a:r>
          </a:p>
          <a:p>
            <a:pPr marL="566928" indent="-457200" eaLnBrk="1" fontAlgn="auto" hangingPunct="1">
              <a:spcAft>
                <a:spcPts val="0"/>
              </a:spcAft>
              <a:defRPr/>
            </a:pPr>
            <a:r>
              <a:rPr lang="tr" dirty="0"/>
              <a:t>ECC algoritmaları RSA'dan daha hızlıdır</a:t>
            </a:r>
          </a:p>
          <a:p>
            <a:pPr marL="109728" indent="0" eaLnBrk="1" fontAlgn="auto" hangingPunct="1">
              <a:spcAft>
                <a:spcPts val="0"/>
              </a:spcAft>
              <a:buFont typeface="Arial" panose="020B0604020202020204" pitchFamily="34" charset="0"/>
              <a:buNone/>
              <a:defRPr/>
            </a:pP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2"/>
          <p:cNvSpPr>
            <a:spLocks noGrp="1"/>
          </p:cNvSpPr>
          <p:nvPr>
            <p:ph type="title"/>
          </p:nvPr>
        </p:nvSpPr>
        <p:spPr bwMode="auto">
          <a:xfrm>
            <a:off x="2125663" y="365125"/>
            <a:ext cx="6388100"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Simetrik ve Asimetrik Algoritmaların Karşılaştırılması</a:t>
            </a:r>
            <a:endParaRPr lang="it-IT" altLang="en-US"/>
          </a:p>
        </p:txBody>
      </p:sp>
      <p:sp>
        <p:nvSpPr>
          <p:cNvPr id="46083"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Asimetrik algoritmalar, simetrik kriptografi dışındaki matematiksel problemlerden yararlanır.</a:t>
            </a:r>
          </a:p>
          <a:p>
            <a:pPr marL="566738" indent="-457200" eaLnBrk="1" hangingPunct="1"/>
            <a:r>
              <a:rPr lang="tr" altLang="en-US"/>
              <a:t>Anahtarların uzunlukları simetrik kriptografi ile karşılaştırılamaz.</a:t>
            </a:r>
          </a:p>
          <a:p>
            <a:pPr marL="566738" indent="-457200" eaLnBrk="1" hangingPunct="1"/>
            <a:r>
              <a:rPr lang="tr" altLang="en-US"/>
              <a:t>Simetrik şifrelemede, anahtar, bir anahtarla eşleşebilecek tüm olası sayıların denenmesini önleyecek kadar uzun olmalıdır.</a:t>
            </a:r>
          </a:p>
          <a:p>
            <a:pPr marL="566738" indent="-457200" eaLnBrk="1" hangingPunct="1"/>
            <a:r>
              <a:rPr lang="tr" altLang="en-US"/>
              <a:t>Günümüzün simetrik algoritmaları tipik olarak 128-, 256- ve bazen 512-bit anahtarlar kullanır.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p:cNvSpPr>
          <p:nvPr>
            <p:ph type="title"/>
          </p:nvPr>
        </p:nvSpPr>
        <p:spPr bwMode="auto">
          <a:xfrm>
            <a:off x="2125663" y="365125"/>
            <a:ext cx="6388100"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Simetrik ve Asimetrik Algoritmaların Karşılaştırılması</a:t>
            </a:r>
            <a:endParaRPr lang="it-IT" altLang="en-US"/>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Asimetrik algoritmalar için tüm anahtarlar mümkün değildir, çünkü bunlar bazı özelliklerle ilişkilidir (örneğin, tüm sayılar asal değildir) .</a:t>
            </a:r>
          </a:p>
          <a:p>
            <a:pPr marL="566928" indent="-457200" eaLnBrk="1" fontAlgn="auto" hangingPunct="1">
              <a:spcAft>
                <a:spcPts val="0"/>
              </a:spcAft>
              <a:defRPr/>
            </a:pPr>
            <a:r>
              <a:rPr lang="tr" dirty="0"/>
              <a:t>ile aynı algoritma sağlamlığına ( hesaplama açısından zorluk ) sahip olmak için , RSA algoritmasının 1024 bitlik bir anahtara ihtiyacı vardır.</a:t>
            </a:r>
          </a:p>
          <a:p>
            <a:pPr marL="566928" indent="-457200" eaLnBrk="1" fontAlgn="auto" hangingPunct="1">
              <a:spcAft>
                <a:spcPts val="0"/>
              </a:spcAft>
              <a:defRPr/>
            </a:pPr>
            <a:r>
              <a:rPr lang="tr" dirty="0"/>
              <a:t>Günümüzün asimetrik algoritmaları genellikle 1024, 2048 ve 4096 bitlik anahtarlar kullanır.</a:t>
            </a:r>
            <a:endParaRPr lang="en-US" dirty="0"/>
          </a:p>
          <a:p>
            <a:pPr eaLnBrk="1" fontAlgn="auto" hangingPunct="1">
              <a:spcAft>
                <a:spcPts val="0"/>
              </a:spcAft>
              <a:defRPr/>
            </a:pPr>
            <a:endParaRPr lang="it-IT"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Hash Fonksiyonları</a:t>
            </a:r>
            <a:endParaRPr lang="it-IT" altLang="en-US"/>
          </a:p>
        </p:txBody>
      </p:sp>
      <p:sp>
        <p:nvSpPr>
          <p:cNvPr id="4813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Hash işlevleri, keyfi uzunlukta bir metnin kısa bir sabit uzunluk özetini hesaplar</a:t>
            </a:r>
          </a:p>
          <a:p>
            <a:pPr marL="566738" indent="-457200" eaLnBrk="1" hangingPunct="1"/>
            <a:r>
              <a:rPr lang="tr" altLang="en-US" i="1"/>
              <a:t>özet </a:t>
            </a:r>
            <a:endParaRPr lang="en-US" altLang="en-US"/>
          </a:p>
          <a:p>
            <a:pPr marL="566738" indent="-457200" eaLnBrk="1" hangingPunct="1"/>
            <a:r>
              <a:rPr lang="tr" altLang="en-US"/>
              <a:t>Bir hash fonksiyonunun hesaplanması basit ve hızlı olmalıdır.</a:t>
            </a:r>
          </a:p>
          <a:p>
            <a:pPr marL="566738" indent="-457200" eaLnBrk="1" hangingPunct="1"/>
            <a:r>
              <a:rPr lang="tr" altLang="en-US"/>
              <a:t>Karma işlevler "tek yönlü işlevlerdir": onu oluşturan </a:t>
            </a:r>
            <a:r>
              <a:rPr lang="tr" altLang="en-US" i="1"/>
              <a:t>olası bir </a:t>
            </a:r>
            <a:r>
              <a:rPr lang="tr" altLang="en-US"/>
              <a:t>metni kurtarmak çok karmaşıktır ve özetten yavaştır</a:t>
            </a:r>
          </a:p>
          <a:p>
            <a:pPr marL="566738" indent="-457200" eaLnBrk="1" hangingPunct="1"/>
            <a:r>
              <a:rPr lang="tr" altLang="en-US"/>
              <a:t>Bir metnin verilen özete sahip olduğu bulunsa bile, orijinal metin olma olasılığı son derece düşüktür ve hatta mantıklıdır.</a:t>
            </a:r>
            <a:endParaRPr lang="it-IT"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Bütünlük Kontrolü Olarak Hash İşlevi</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Bir M mesajı verildiğinde, onun özet D'si bir hash fonksiyonu H ile hesaplanır: D = H(M)</a:t>
            </a:r>
          </a:p>
          <a:p>
            <a:pPr marL="566928" indent="-457200" eaLnBrk="1" fontAlgn="auto" hangingPunct="1">
              <a:spcAft>
                <a:spcPts val="0"/>
              </a:spcAft>
              <a:defRPr/>
            </a:pPr>
            <a:r>
              <a:rPr lang="tr" dirty="0"/>
              <a:t>Özet D'nin güvenli bir şekilde iletilmesi, M mesajının doğru olmasını sağlar:</a:t>
            </a:r>
          </a:p>
          <a:p>
            <a:pPr marL="1024128" lvl="1" indent="-457200" eaLnBrk="1" fontAlgn="auto" hangingPunct="1">
              <a:spcAft>
                <a:spcPts val="0"/>
              </a:spcAft>
              <a:defRPr/>
            </a:pPr>
            <a:r>
              <a:rPr lang="tr" dirty="0"/>
              <a:t>bunun özetini hesaplar ve aldığı (D) ile karşılaştırır.</a:t>
            </a:r>
          </a:p>
          <a:p>
            <a:pPr marL="1024128" lvl="1" indent="-457200" eaLnBrk="1" fontAlgn="auto" hangingPunct="1">
              <a:spcAft>
                <a:spcPts val="0"/>
              </a:spcAft>
              <a:defRPr/>
            </a:pPr>
            <a:r>
              <a:rPr lang="tr" dirty="0"/>
              <a:t>aynıysa, mesaj değiştirilmemiştir</a:t>
            </a:r>
          </a:p>
          <a:p>
            <a:pPr marL="1024128" lvl="1" indent="-457200" eaLnBrk="1" fontAlgn="auto" hangingPunct="1">
              <a:spcAft>
                <a:spcPts val="0"/>
              </a:spcAft>
              <a:defRPr/>
            </a:pPr>
            <a:r>
              <a:rPr lang="tr" dirty="0"/>
              <a:t>bir şekilde </a:t>
            </a:r>
            <a:endParaRPr lang="en-US" dirty="0"/>
          </a:p>
          <a:p>
            <a:pPr marL="566928" indent="-457200" eaLnBrk="1" fontAlgn="auto" hangingPunct="1">
              <a:spcAft>
                <a:spcPts val="0"/>
              </a:spcAft>
              <a:defRPr/>
            </a:pPr>
            <a:r>
              <a:rPr lang="tr" dirty="0"/>
              <a:t>CRC'ler ( Cyclic Redundancy Checks ) </a:t>
            </a:r>
            <a:endParaRPr lang="en-US" dirty="0"/>
          </a:p>
          <a:p>
            <a:pPr eaLnBrk="1" fontAlgn="auto" hangingPunct="1">
              <a:spcAft>
                <a:spcPts val="0"/>
              </a:spcAft>
              <a:defRPr/>
            </a:pPr>
            <a:endParaRPr lang="it-I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Bazı Önemli Karma Algoritmalar</a:t>
            </a:r>
            <a:endParaRPr lang="it-IT" altLang="en-US"/>
          </a:p>
        </p:txBody>
      </p:sp>
      <p:sp>
        <p:nvSpPr>
          <p:cNvPr id="6" name="Content Placeholder 5"/>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tr" i="1" dirty="0"/>
              <a:t>MD5 (Mesaj Özeti #5, 1991)</a:t>
            </a:r>
            <a:endParaRPr lang="en-US" dirty="0"/>
          </a:p>
          <a:p>
            <a:pPr marL="566928" indent="-457200" eaLnBrk="1" fontAlgn="auto" hangingPunct="1">
              <a:spcAft>
                <a:spcPts val="0"/>
              </a:spcAft>
              <a:defRPr/>
            </a:pPr>
            <a:r>
              <a:rPr lang="tr" dirty="0"/>
              <a:t>Düşük hesaplama gücü</a:t>
            </a:r>
          </a:p>
          <a:p>
            <a:pPr marL="566928" indent="-457200" eaLnBrk="1" fontAlgn="auto" hangingPunct="1">
              <a:spcAft>
                <a:spcPts val="0"/>
              </a:spcAft>
              <a:defRPr/>
            </a:pPr>
            <a:r>
              <a:rPr lang="tr" dirty="0"/>
              <a:t>128-bit hash </a:t>
            </a:r>
            <a:br>
              <a:rPr lang="en-US" dirty="0"/>
            </a:br>
            <a:r>
              <a:rPr lang="tr" dirty="0"/>
              <a:t>Zamanla , güvenlik amaçları için tamamen güvenilmez olacak şekilde kademeli olarak zayıflamıştır.</a:t>
            </a:r>
          </a:p>
          <a:p>
            <a:pPr marL="566928" indent="-457200" eaLnBrk="1" fontAlgn="auto" hangingPunct="1">
              <a:spcAft>
                <a:spcPts val="0"/>
              </a:spcAft>
              <a:defRPr/>
            </a:pPr>
            <a:r>
              <a:rPr lang="tr" dirty="0"/>
              <a:t>Kriptografik olmayan uygulamalarda hala yararlıdır (CRC-32 yerine)</a:t>
            </a:r>
            <a:endParaRPr lang="it-IT"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Bazı Önemli Karma Algoritmalar</a:t>
            </a:r>
            <a:endParaRPr lang="it-IT" altLang="en-US"/>
          </a:p>
        </p:txBody>
      </p:sp>
      <p:sp>
        <p:nvSpPr>
          <p:cNvPr id="6" name="Content Placeholder 5"/>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tr" i="1" dirty="0"/>
              <a:t>SHA-3 (Güvenli Karma Algoritma #3, 2015)</a:t>
            </a:r>
            <a:endParaRPr lang="en-US" dirty="0"/>
          </a:p>
          <a:p>
            <a:pPr marL="566928" indent="-457200" eaLnBrk="1" fontAlgn="auto" hangingPunct="1">
              <a:spcAft>
                <a:spcPts val="0"/>
              </a:spcAft>
              <a:defRPr/>
            </a:pPr>
            <a:r>
              <a:rPr lang="tr" dirty="0"/>
              <a:t>SHA aslında bir güvenli hash algoritmaları ailesidir.</a:t>
            </a:r>
          </a:p>
          <a:p>
            <a:pPr marL="566928" indent="-457200" eaLnBrk="1" fontAlgn="auto" hangingPunct="1">
              <a:spcAft>
                <a:spcPts val="0"/>
              </a:spcAft>
              <a:defRPr/>
            </a:pPr>
            <a:r>
              <a:rPr lang="tr" dirty="0"/>
              <a:t>SHA-3 son sürümdür</a:t>
            </a:r>
          </a:p>
          <a:p>
            <a:pPr marL="566928" indent="-457200" eaLnBrk="1" fontAlgn="auto" hangingPunct="1">
              <a:spcAft>
                <a:spcPts val="0"/>
              </a:spcAft>
              <a:defRPr/>
            </a:pPr>
            <a:r>
              <a:rPr lang="tr" dirty="0"/>
              <a:t>SHA-3, kriptograflar arasındaki bir rekabetin sonucudur</a:t>
            </a:r>
          </a:p>
          <a:p>
            <a:pPr marL="566928" indent="-457200" eaLnBrk="1" fontAlgn="auto" hangingPunct="1">
              <a:spcAft>
                <a:spcPts val="0"/>
              </a:spcAft>
              <a:defRPr/>
            </a:pPr>
            <a:r>
              <a:rPr lang="tr" dirty="0"/>
              <a:t>Hız ile güvenliği dengeleyerek ayarlanabilir</a:t>
            </a:r>
          </a:p>
          <a:p>
            <a:pPr marL="566928" indent="-457200" eaLnBrk="1" fontAlgn="auto" hangingPunct="1">
              <a:spcAft>
                <a:spcPts val="0"/>
              </a:spcAft>
              <a:defRPr/>
            </a:pPr>
            <a:r>
              <a:rPr lang="tr" dirty="0"/>
              <a:t>224, 256, 334 ve 512 bitlik hash değerleri</a:t>
            </a:r>
          </a:p>
          <a:p>
            <a:pPr marL="566928" indent="-457200" eaLnBrk="1" fontAlgn="auto" hangingPunct="1">
              <a:spcAft>
                <a:spcPts val="0"/>
              </a:spcAft>
              <a:defRPr/>
            </a:pPr>
            <a:r>
              <a:rPr lang="tr" dirty="0"/>
              <a:t>MD5'ten 2-3 kat daha yavaş</a:t>
            </a:r>
          </a:p>
          <a:p>
            <a:pPr marL="566928" indent="-457200" eaLnBrk="1" fontAlgn="auto" hangingPunct="1">
              <a:spcAft>
                <a:spcPts val="0"/>
              </a:spcAft>
              <a:defRPr/>
            </a:pPr>
            <a:r>
              <a:rPr lang="tr" dirty="0"/>
              <a:t>ana kadar </a:t>
            </a:r>
            <a:endParaRPr lang="it-IT"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imzalar</a:t>
            </a:r>
            <a:endParaRPr lang="it-IT" altLang="en-US"/>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ülkelerin mevzuatında </a:t>
            </a:r>
            <a:r>
              <a:rPr lang="tr" i="1" dirty="0"/>
              <a:t>elektronik imza</a:t>
            </a:r>
          </a:p>
          <a:p>
            <a:pPr marL="566928" indent="-457200" eaLnBrk="1" fontAlgn="auto" hangingPunct="1">
              <a:spcAft>
                <a:spcPts val="0"/>
              </a:spcAft>
              <a:defRPr/>
            </a:pPr>
            <a:r>
              <a:rPr lang="tr" dirty="0"/>
              <a:t>Bir mesajın karmasını hesaplayın ve asimetrik bir algoritmanın </a:t>
            </a:r>
            <a:r>
              <a:rPr lang="tr" dirty="0">
                <a:sym typeface="Wingdings" panose="05000000000000000000" pitchFamily="2" charset="2"/>
              </a:rPr>
              <a:t> </a:t>
            </a:r>
            <a:r>
              <a:rPr lang="tr" i="1" dirty="0"/>
              <a:t>imzasının </a:t>
            </a:r>
            <a:r>
              <a:rPr lang="tr" dirty="0"/>
              <a:t>gizli anahtarıyla şifreleyin</a:t>
            </a:r>
          </a:p>
          <a:p>
            <a:pPr marL="566928" indent="-457200" eaLnBrk="1" fontAlgn="auto" hangingPunct="1">
              <a:spcAft>
                <a:spcPts val="0"/>
              </a:spcAft>
              <a:defRPr/>
            </a:pPr>
            <a:r>
              <a:rPr lang="tr" dirty="0"/>
              <a:t>bir dijital imza orijinal mesajı şifrelemez, sadece karşılık gelen metnin değiştirilmediğini garanti eder.</a:t>
            </a:r>
          </a:p>
          <a:p>
            <a:pPr marL="566928" indent="-457200" eaLnBrk="1" fontAlgn="auto" hangingPunct="1">
              <a:spcAft>
                <a:spcPts val="0"/>
              </a:spcAft>
              <a:defRPr/>
            </a:pPr>
            <a:r>
              <a:rPr lang="tr" i="1" dirty="0"/>
              <a:t>Reddetmemeyi </a:t>
            </a:r>
            <a:r>
              <a:rPr lang="tr" dirty="0"/>
              <a:t>sağlar</a:t>
            </a:r>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it-IT"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imzalar</a:t>
            </a:r>
            <a:endParaRPr lang="it-IT" altLang="en-US"/>
          </a:p>
        </p:txBody>
      </p:sp>
      <p:sp>
        <p:nvSpPr>
          <p:cNvPr id="5325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i="1"/>
              <a:t>Mesaj Kimlik Doğrulama Kodları </a:t>
            </a:r>
            <a:r>
              <a:rPr lang="tr" altLang="en-US"/>
              <a:t>(MAC'ler) dijital imzalara benzer</a:t>
            </a:r>
          </a:p>
          <a:p>
            <a:pPr marL="566738" indent="-457200" eaLnBrk="1" hangingPunct="1"/>
            <a:r>
              <a:rPr lang="tr" altLang="en-US"/>
              <a:t>Bunlar, bir mesajın bütünlüğünü ve orijinalliğini sağlar</a:t>
            </a:r>
          </a:p>
          <a:p>
            <a:pPr marL="566738" indent="-457200" eaLnBrk="1" hangingPunct="1"/>
            <a:r>
              <a:rPr lang="tr" altLang="en-US"/>
              <a:t>Korunacak metnin ve </a:t>
            </a:r>
            <a:r>
              <a:rPr lang="tr" altLang="en-US" i="1"/>
              <a:t>simetrik bir algoritma </a:t>
            </a:r>
            <a:r>
              <a:rPr lang="tr" altLang="en-US"/>
              <a:t>anahtarının bilgisayarlı özetini özetleme</a:t>
            </a:r>
          </a:p>
          <a:p>
            <a:pPr marL="566738" indent="-457200" eaLnBrk="1" hangingPunct="1"/>
            <a:r>
              <a:rPr lang="tr" altLang="en-US"/>
              <a:t>Reddedilmeme garantisi yok</a:t>
            </a:r>
          </a:p>
          <a:p>
            <a:pPr marL="566738" indent="-457200" eaLnBrk="1" hangingPunct="1"/>
            <a:r>
              <a:rPr lang="tr" altLang="en-US"/>
              <a:t>Örnek: HMAC: Anahtarlı karma MAC</a:t>
            </a:r>
            <a:endParaRPr lang="it-IT" alt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Ortak Anahtar Altyapıları</a:t>
            </a:r>
            <a:endParaRPr lang="it-IT" altLang="en-US"/>
          </a:p>
        </p:txBody>
      </p:sp>
      <p:sp>
        <p:nvSpPr>
          <p:cNvPr id="6" name="Content Placeholder 5"/>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Mesajların gizliliği , bütünlüğü ve orijinalliği ile dijital imza işlemleri için gereklidir.</a:t>
            </a:r>
          </a:p>
          <a:p>
            <a:pPr marL="566928" indent="-457200" eaLnBrk="1" fontAlgn="auto" hangingPunct="1">
              <a:spcAft>
                <a:spcPts val="0"/>
              </a:spcAft>
              <a:defRPr/>
            </a:pPr>
            <a:r>
              <a:rPr lang="tr" dirty="0"/>
              <a:t>Bunlar , açık anahtarın sahibinin gerçekliğini garanti eder, böylece ilgili taraflar arasında bir güven ilişkisi kurar.</a:t>
            </a:r>
          </a:p>
          <a:p>
            <a:pPr marL="566928" indent="-457200" eaLnBrk="1" fontAlgn="auto" hangingPunct="1">
              <a:spcAft>
                <a:spcPts val="0"/>
              </a:spcAft>
              <a:defRPr/>
            </a:pPr>
            <a:r>
              <a:rPr lang="tr" dirty="0"/>
              <a:t>Bir </a:t>
            </a:r>
            <a:r>
              <a:rPr lang="tr" i="1" dirty="0"/>
              <a:t>Sertifika Yetkilisi </a:t>
            </a:r>
            <a:r>
              <a:rPr lang="tr" dirty="0"/>
              <a:t>( CA):</a:t>
            </a:r>
          </a:p>
          <a:p>
            <a:pPr marL="1024128" lvl="1" indent="-457200" eaLnBrk="1" fontAlgn="auto" hangingPunct="1">
              <a:spcAft>
                <a:spcPts val="0"/>
              </a:spcAft>
              <a:defRPr/>
            </a:pPr>
            <a:r>
              <a:rPr lang="tr" dirty="0"/>
              <a:t>kullanıcının kimliğini garanti eden hiyerarşik bir güven modelinin bir parçasıdır</a:t>
            </a:r>
          </a:p>
          <a:p>
            <a:pPr marL="1024128" lvl="1" indent="-457200" eaLnBrk="1" fontAlgn="auto" hangingPunct="1">
              <a:spcAft>
                <a:spcPts val="0"/>
              </a:spcAft>
              <a:defRPr/>
            </a:pPr>
            <a:r>
              <a:rPr lang="tr" dirty="0"/>
              <a:t>kuruluşlar tarafından "güvenilir" olarak kabul edilmelidir</a:t>
            </a:r>
          </a:p>
          <a:p>
            <a:pPr marL="566928" indent="-457200" eaLnBrk="1" fontAlgn="auto" hangingPunct="1">
              <a:spcAft>
                <a:spcPts val="0"/>
              </a:spcAft>
              <a:defRPr/>
            </a:pPr>
            <a:r>
              <a:rPr lang="tr" dirty="0"/>
              <a:t>Bir CA , konuyu genel anahtarına bağlayan bir </a:t>
            </a:r>
            <a:r>
              <a:rPr lang="tr" i="1" dirty="0"/>
              <a:t>dijital sertifikayı </a:t>
            </a:r>
            <a:r>
              <a:rPr lang="tr" dirty="0"/>
              <a:t>kendi özel anahtarıyla imzalar.</a:t>
            </a:r>
          </a:p>
          <a:p>
            <a:pPr marL="566928" indent="-457200" eaLnBrk="1" fontAlgn="auto" hangingPunct="1">
              <a:spcAft>
                <a:spcPts val="0"/>
              </a:spcAft>
              <a:defRPr/>
            </a:pPr>
            <a:r>
              <a:rPr lang="tr" dirty="0"/>
              <a:t>anahtarı </a:t>
            </a:r>
            <a:endParaRPr lang="en-US" dirty="0"/>
          </a:p>
          <a:p>
            <a:pPr marL="1024128" lvl="1" indent="-457200" eaLnBrk="1" fontAlgn="auto" hangingPunct="1">
              <a:spcAft>
                <a:spcPts val="0"/>
              </a:spcAft>
              <a:defRPr/>
            </a:pPr>
            <a:endParaRPr lang="en-US" dirty="0"/>
          </a:p>
          <a:p>
            <a:pPr eaLnBrk="1" fontAlgn="auto" hangingPunct="1">
              <a:spcAft>
                <a:spcPts val="0"/>
              </a:spcAft>
              <a:defRPr/>
            </a:pPr>
            <a:endParaRPr lang="it-IT"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Ortak Anahtar Altyapıları</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Açık </a:t>
            </a:r>
            <a:r>
              <a:rPr lang="tr" i="1" dirty="0"/>
              <a:t>Anahtar Altyapısı (PKI), </a:t>
            </a:r>
            <a:r>
              <a:rPr lang="tr" dirty="0" err="1"/>
              <a:t>Cas'in </a:t>
            </a:r>
            <a:endParaRPr lang="en-US" dirty="0"/>
          </a:p>
          <a:p>
            <a:pPr marL="566928" indent="-457200" eaLnBrk="1" fontAlgn="auto" hangingPunct="1">
              <a:spcAft>
                <a:spcPts val="0"/>
              </a:spcAft>
              <a:defRPr/>
            </a:pPr>
            <a:r>
              <a:rPr lang="tr" dirty="0"/>
              <a:t>Her CA, önceki düzey CA tarafından imzalanmış kendi genel anahtarına sahiptir .</a:t>
            </a:r>
          </a:p>
          <a:p>
            <a:pPr marL="566928" indent="-457200" eaLnBrk="1" fontAlgn="auto" hangingPunct="1">
              <a:spcAft>
                <a:spcPts val="0"/>
              </a:spcAft>
              <a:defRPr/>
            </a:pPr>
            <a:r>
              <a:rPr lang="tr" dirty="0"/>
              <a:t>Kök </a:t>
            </a:r>
            <a:r>
              <a:rPr lang="tr" i="1" dirty="0"/>
              <a:t>Sertifika Yetkilisi</a:t>
            </a:r>
            <a:r>
              <a:rPr lang="tr" dirty="0"/>
              <a:t> en üst düzey CA'dır</a:t>
            </a:r>
          </a:p>
          <a:p>
            <a:pPr marL="566928" indent="-457200" eaLnBrk="1" fontAlgn="auto" hangingPunct="1">
              <a:spcAft>
                <a:spcPts val="0"/>
              </a:spcAft>
              <a:defRPr/>
            </a:pPr>
            <a:r>
              <a:rPr lang="tr" dirty="0"/>
              <a:t>Kök CA sertifikası otomatik olarak imzalanır</a:t>
            </a:r>
          </a:p>
          <a:p>
            <a:pPr marL="566928" indent="-457200" eaLnBrk="1" fontAlgn="auto" hangingPunct="1">
              <a:spcAft>
                <a:spcPts val="0"/>
              </a:spcAft>
              <a:defRPr/>
            </a:pPr>
            <a:r>
              <a:rPr lang="tr" dirty="0"/>
              <a:t>Kök CA sertifikası, sahte bir sertifikayla değiştirilmesini imkansız kılmak için birçok güvenilir yerde ve şekilde halka açık hale getirilmelidir.</a:t>
            </a:r>
          </a:p>
          <a:p>
            <a:pPr marL="566928" indent="-457200" eaLnBrk="1" fontAlgn="auto" hangingPunct="1">
              <a:spcAft>
                <a:spcPts val="0"/>
              </a:spcAft>
              <a:defRPr/>
            </a:pPr>
            <a:r>
              <a:rPr lang="tr" dirty="0"/>
              <a:t>İşletim Sistemleri , bir dizi kök ve güvenilir ara Cas </a:t>
            </a:r>
            <a:r>
              <a:rPr lang="tr" dirty="0" err="1"/>
              <a:t>sertifikasıyla </a:t>
            </a:r>
            <a:r>
              <a:rPr lang="tr" dirty="0"/>
              <a:t>gönderilir. Aşağıdaki Şekil, bir MS Windows 10 işletim sisteminden Kök Sertifikalar listesinin bir bölümünü göstermektedir.</a:t>
            </a:r>
          </a:p>
          <a:p>
            <a:pPr marL="566928" indent="-457200" eaLnBrk="1" fontAlgn="auto" hangingPunct="1">
              <a:spcAft>
                <a:spcPts val="0"/>
              </a:spcAft>
              <a:defRPr/>
            </a:pPr>
            <a:endParaRPr lang="en-US" dirty="0"/>
          </a:p>
          <a:p>
            <a:pPr eaLnBrk="1" fontAlgn="auto" hangingPunct="1">
              <a:spcAft>
                <a:spcPts val="0"/>
              </a:spcAft>
              <a:defRPr/>
            </a:pPr>
            <a:endParaRPr lang="it-IT"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Ortak Anahtar Altyapıları</a:t>
            </a:r>
            <a:endParaRPr lang="it-IT" altLang="en-US"/>
          </a:p>
        </p:txBody>
      </p:sp>
      <p:pic>
        <p:nvPicPr>
          <p:cNvPr id="56323" name="Content Placeholder 3"/>
          <p:cNvPicPr>
            <a:picLocks noGrp="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1724025" y="1690688"/>
            <a:ext cx="8455025" cy="44592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4"/>
          <p:cNvSpPr>
            <a:spLocks noChangeArrowheads="1"/>
          </p:cNvSpPr>
          <p:nvPr/>
        </p:nvSpPr>
        <p:spPr bwMode="auto">
          <a:xfrm>
            <a:off x="4168775" y="6149975"/>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 altLang="en-US">
                <a:ea typeface="Calibri" panose="020F0502020204030204" pitchFamily="34" charset="0"/>
                <a:cs typeface="Times New Roman" panose="02020603050405020304" pitchFamily="18" charset="0"/>
              </a:rPr>
              <a:t>Windows 10 Sertifika Yöneticisi</a:t>
            </a:r>
            <a:endParaRPr lang="it-IT" altLang="en-US">
              <a:ea typeface="Calibri" panose="020F0502020204030204" pitchFamily="34" charset="0"/>
              <a:cs typeface="Times New Roman" panose="02020603050405020304"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Ortak Anahtar Altyapı </a:t>
            </a:r>
            <a:br>
              <a:rPr lang="en-US" altLang="en-US"/>
            </a:br>
            <a:r>
              <a:rPr lang="tr" altLang="en-US"/>
              <a:t>Bileşenleri</a:t>
            </a:r>
            <a:endParaRPr lang="it-IT" altLang="en-US"/>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b="1" dirty="0"/>
              <a:t>Sertifika Yetkilisi (CA ) </a:t>
            </a:r>
            <a:r>
              <a:rPr lang="tr" dirty="0"/>
              <a:t>:</a:t>
            </a:r>
          </a:p>
          <a:p>
            <a:pPr marL="1024128" lvl="1" indent="-457200" eaLnBrk="1" fontAlgn="auto" hangingPunct="1">
              <a:spcAft>
                <a:spcPts val="0"/>
              </a:spcAft>
              <a:defRPr/>
            </a:pPr>
            <a:r>
              <a:rPr lang="tr" dirty="0"/>
              <a:t>PKI'nın şifreleme anahtarlarını ve sertifikalarını yönetir</a:t>
            </a:r>
          </a:p>
          <a:p>
            <a:pPr marL="1024128" lvl="1" indent="-457200" eaLnBrk="1" fontAlgn="auto" hangingPunct="1">
              <a:spcAft>
                <a:spcPts val="0"/>
              </a:spcAft>
              <a:defRPr/>
            </a:pPr>
            <a:r>
              <a:rPr lang="tr" dirty="0"/>
              <a:t>gerçek anahtarları tutar</a:t>
            </a:r>
          </a:p>
          <a:p>
            <a:pPr marL="1024128" lvl="1" indent="-457200" eaLnBrk="1" fontAlgn="auto" hangingPunct="1">
              <a:spcAft>
                <a:spcPts val="0"/>
              </a:spcAft>
              <a:defRPr/>
            </a:pPr>
            <a:r>
              <a:rPr lang="tr" dirty="0"/>
              <a:t>kriptografik işlemleri gerçekleştirir</a:t>
            </a:r>
          </a:p>
          <a:p>
            <a:pPr marL="1024128" lvl="1" indent="-457200" eaLnBrk="1" fontAlgn="auto" hangingPunct="1">
              <a:spcAft>
                <a:spcPts val="0"/>
              </a:spcAft>
              <a:defRPr/>
            </a:pPr>
            <a:r>
              <a:rPr lang="tr" dirty="0"/>
              <a:t>ayrıca sertifika yetkilisinin </a:t>
            </a:r>
            <a:endParaRPr lang="en-US" dirty="0"/>
          </a:p>
          <a:p>
            <a:pPr marL="566928" indent="-457200" eaLnBrk="1" fontAlgn="auto" hangingPunct="1">
              <a:spcAft>
                <a:spcPts val="0"/>
              </a:spcAft>
              <a:defRPr/>
            </a:pPr>
            <a:r>
              <a:rPr lang="tr" b="1" dirty="0"/>
              <a:t>Sertifika Sunucusu:</a:t>
            </a:r>
            <a:endParaRPr lang="en-US" dirty="0"/>
          </a:p>
          <a:p>
            <a:pPr marL="1024128" lvl="1" indent="-457200" eaLnBrk="1" fontAlgn="auto" hangingPunct="1">
              <a:spcAft>
                <a:spcPts val="0"/>
              </a:spcAft>
              <a:defRPr/>
            </a:pPr>
            <a:r>
              <a:rPr lang="tr" dirty="0"/>
              <a:t>kullanıcı sertifikalarının yayınlandığı ve aranabilir hale getirildiği dizin</a:t>
            </a:r>
          </a:p>
          <a:p>
            <a:pPr marL="1024128" lvl="1" indent="-457200" eaLnBrk="1" fontAlgn="auto" hangingPunct="1">
              <a:spcAft>
                <a:spcPts val="0"/>
              </a:spcAft>
              <a:defRPr/>
            </a:pPr>
            <a:r>
              <a:rPr lang="tr" dirty="0"/>
              <a:t>dizin X.500 standardına uygundur</a:t>
            </a:r>
          </a:p>
          <a:p>
            <a:pPr marL="1024128" lvl="1" indent="-457200" eaLnBrk="1" fontAlgn="auto" hangingPunct="1">
              <a:spcAft>
                <a:spcPts val="0"/>
              </a:spcAft>
              <a:defRPr/>
            </a:pPr>
            <a:r>
              <a:rPr lang="tr" dirty="0"/>
              <a:t>LDAP protokolü kullanılarak </a:t>
            </a:r>
            <a:endParaRPr lang="en-US" dirty="0"/>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it-IT"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Ortak Anahtar Altyapı </a:t>
            </a:r>
            <a:br>
              <a:rPr lang="en-US" altLang="en-US"/>
            </a:br>
            <a:r>
              <a:rPr lang="tr" altLang="en-US"/>
              <a:t>Bileşenleri</a:t>
            </a:r>
            <a:endParaRPr lang="it-IT" altLang="en-US"/>
          </a:p>
        </p:txBody>
      </p:sp>
      <p:sp>
        <p:nvSpPr>
          <p:cNvPr id="5837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b="1"/>
              <a:t>Kayıt Otoritesi (RA):</a:t>
            </a:r>
          </a:p>
          <a:p>
            <a:pPr marL="1023938" lvl="1" indent="-457200" eaLnBrk="1" hangingPunct="1"/>
            <a:r>
              <a:rPr lang="tr" altLang="en-US"/>
              <a:t>sertifika isteklerini yönetir ve verilen sertifikaları sağlar</a:t>
            </a:r>
          </a:p>
          <a:p>
            <a:pPr marL="1023938" lvl="1" indent="-457200" eaLnBrk="1" hangingPunct="1"/>
            <a:r>
              <a:rPr lang="tr" altLang="en-US"/>
              <a:t>kriptografik belirteçlerin ve yazılımın dağıtımı ile ilgilenir (CA'nın ön yüzüdür)</a:t>
            </a:r>
          </a:p>
          <a:p>
            <a:pPr marL="1023938" lvl="1" indent="-457200" eaLnBrk="1" hangingPunct="1"/>
            <a:r>
              <a:rPr lang="tr" altLang="en-US"/>
              <a:t>fiziksel bir sayaç veya bir web sitesi olabilir</a:t>
            </a:r>
          </a:p>
          <a:p>
            <a:pPr marL="1023938" lvl="1" indent="-457200" eaLnBrk="1" hangingPunct="1"/>
            <a:r>
              <a:rPr lang="tr" altLang="en-US"/>
              <a:t>tür, farklı güvenlik düzeyleriyle ilişkilendirilir</a:t>
            </a:r>
          </a:p>
          <a:p>
            <a:pPr marL="1023938" lvl="1" indent="-457200" eaLnBrk="1" hangingPunct="1"/>
            <a:r>
              <a:rPr lang="tr" altLang="en-US"/>
              <a:t>ayrıca kullanıcıya anahtar çifti oluşturma ve bu sertifikaları güvenli bir şekilde yönetme konusunda yardımcı olabilir.</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Sayısal sertifika yapısı ve formatı ITU-T X.509 standardı ile açıklanmıştır (Uluslararası Telekomünikasyon Birliği'nin X.509 numaralı standardıdır).</a:t>
            </a:r>
          </a:p>
          <a:p>
            <a:pPr marL="566928" indent="-457200" eaLnBrk="1" fontAlgn="auto" hangingPunct="1">
              <a:spcAft>
                <a:spcPts val="0"/>
              </a:spcAft>
              <a:defRPr/>
            </a:pPr>
            <a:r>
              <a:rPr lang="tr" dirty="0"/>
              <a:t>Bir X.509 dijital sertifikası en azından aşağıdaki alanları içermelidir:</a:t>
            </a:r>
          </a:p>
          <a:p>
            <a:pPr lvl="1" eaLnBrk="1" fontAlgn="auto" hangingPunct="1">
              <a:spcAft>
                <a:spcPts val="0"/>
              </a:spcAft>
              <a:defRPr/>
            </a:pPr>
            <a:r>
              <a:rPr lang="tr" b="1" dirty="0"/>
              <a:t>DN </a:t>
            </a:r>
            <a:r>
              <a:rPr lang="tr" dirty="0"/>
              <a:t>( belirgin ad) kullanıcı: Gaius Julius Caesar</a:t>
            </a:r>
          </a:p>
          <a:p>
            <a:pPr lvl="1" eaLnBrk="1" fontAlgn="auto" hangingPunct="1">
              <a:spcAft>
                <a:spcPts val="0"/>
              </a:spcAft>
              <a:defRPr/>
            </a:pPr>
            <a:r>
              <a:rPr lang="tr" b="1" dirty="0"/>
              <a:t>CN </a:t>
            </a:r>
            <a:r>
              <a:rPr lang="tr" dirty="0"/>
              <a:t>(ortak ad): Julius Caesar</a:t>
            </a:r>
          </a:p>
          <a:p>
            <a:pPr lvl="1" eaLnBrk="1" fontAlgn="auto" hangingPunct="1">
              <a:spcAft>
                <a:spcPts val="0"/>
              </a:spcAft>
              <a:defRPr/>
            </a:pPr>
            <a:r>
              <a:rPr lang="tr" b="1" dirty="0"/>
              <a:t>O </a:t>
            </a:r>
            <a:r>
              <a:rPr lang="tr" dirty="0"/>
              <a:t>(kuruluş): Devlet</a:t>
            </a:r>
            <a:endParaRPr lang="en-US" dirty="0"/>
          </a:p>
          <a:p>
            <a:pPr lvl="1" eaLnBrk="1" fontAlgn="auto" hangingPunct="1">
              <a:spcAft>
                <a:spcPts val="0"/>
              </a:spcAft>
              <a:defRPr/>
            </a:pPr>
            <a:r>
              <a:rPr lang="tr" b="1" dirty="0"/>
              <a:t>OU </a:t>
            </a:r>
            <a:r>
              <a:rPr lang="tr" dirty="0"/>
              <a:t>(kuruluş birliği): Senato</a:t>
            </a:r>
          </a:p>
          <a:p>
            <a:pPr lvl="1" eaLnBrk="1" fontAlgn="auto" hangingPunct="1">
              <a:spcAft>
                <a:spcPts val="0"/>
              </a:spcAft>
              <a:defRPr/>
            </a:pPr>
            <a:r>
              <a:rPr lang="tr" b="1" dirty="0"/>
              <a:t>C </a:t>
            </a:r>
            <a:r>
              <a:rPr lang="tr" dirty="0"/>
              <a:t>(ülke): Roma İmparatorluğu</a:t>
            </a:r>
          </a:p>
          <a:p>
            <a:pPr lvl="1" eaLnBrk="1" fontAlgn="auto" hangingPunct="1">
              <a:spcAft>
                <a:spcPts val="0"/>
              </a:spcAft>
              <a:defRPr/>
            </a:pPr>
            <a:r>
              <a:rPr lang="tr" altLang="en-US" dirty="0"/>
              <a:t>Bir X.500 Dizin yoluna karşılık gelen bir IP adresi veya URL olabilir (örn. LDAP – Hafif Dizin Erişim Protokolü ): </a:t>
            </a:r>
            <a:br>
              <a:rPr lang="en-US" altLang="en-US" dirty="0"/>
            </a:br>
            <a:r>
              <a:rPr lang="tr" altLang="en-US" dirty="0"/>
              <a:t>BT / Roma İmparatorluğu / Hükümet / Julius Caesar / Gaius Julius Caesar</a:t>
            </a:r>
          </a:p>
          <a:p>
            <a:pPr eaLnBrk="1" fontAlgn="auto" hangingPunct="1">
              <a:spcAft>
                <a:spcPts val="0"/>
              </a:spcAft>
              <a:defRPr/>
            </a:pPr>
            <a:endParaRPr lang="en-US" dirty="0"/>
          </a:p>
          <a:p>
            <a:pPr marL="109728" indent="0" eaLnBrk="1" fontAlgn="auto" hangingPunct="1">
              <a:spcAft>
                <a:spcPts val="0"/>
              </a:spcAft>
              <a:buFont typeface="Arial" panose="020B0604020202020204" pitchFamily="34" charset="0"/>
              <a:buNone/>
              <a:defRPr/>
            </a:pPr>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a:t>
            </a:r>
          </a:p>
        </p:txBody>
      </p:sp>
      <p:sp>
        <p:nvSpPr>
          <p:cNvPr id="60419" name="Content Placeholder 1"/>
          <p:cNvSpPr>
            <a:spLocks noGrp="1"/>
          </p:cNvSpPr>
          <p:nvPr>
            <p:ph idx="4294967295"/>
          </p:nvPr>
        </p:nvSpPr>
        <p:spPr bwMode="auto">
          <a:xfrm>
            <a:off x="592138" y="1979613"/>
            <a:ext cx="11295062"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Bir X.509 dijital sertifikası ayrıca en azından aşağıdaki alanları içermelidir:</a:t>
            </a:r>
          </a:p>
          <a:p>
            <a:pPr lvl="1" eaLnBrk="1" hangingPunct="1"/>
            <a:r>
              <a:rPr lang="tr" altLang="en-US" b="1"/>
              <a:t>DN Düzenleyen </a:t>
            </a:r>
            <a:r>
              <a:rPr lang="tr" altLang="en-US"/>
              <a:t>: Otoritenin X.500 biçimindeki adı</a:t>
            </a:r>
          </a:p>
          <a:p>
            <a:pPr lvl="1" eaLnBrk="1" hangingPunct="1"/>
            <a:r>
              <a:rPr lang="tr" altLang="en-US" b="1"/>
              <a:t>Seri Numarası </a:t>
            </a:r>
            <a:r>
              <a:rPr lang="tr" altLang="en-US"/>
              <a:t>: kendisine yetkili tarafından atanan, benzersiz bir sertifikayı tanımlar</a:t>
            </a:r>
          </a:p>
          <a:p>
            <a:pPr lvl="1" eaLnBrk="1" hangingPunct="1"/>
            <a:r>
              <a:rPr lang="tr" altLang="en-US" b="1"/>
              <a:t>NotBefore </a:t>
            </a:r>
            <a:r>
              <a:rPr lang="tr" altLang="en-US"/>
              <a:t>: aktivasyon tarihi</a:t>
            </a:r>
          </a:p>
          <a:p>
            <a:pPr lvl="1" eaLnBrk="1" hangingPunct="1"/>
            <a:r>
              <a:rPr lang="tr" altLang="en-US" b="1"/>
              <a:t>NotAfter </a:t>
            </a:r>
            <a:r>
              <a:rPr lang="tr" altLang="en-US"/>
              <a:t>: son kullanma tarihi</a:t>
            </a:r>
          </a:p>
          <a:p>
            <a:pPr lvl="1" eaLnBrk="1" hangingPunct="1"/>
            <a:r>
              <a:rPr lang="tr" altLang="en-US" b="1"/>
              <a:t>Genel Anahtar </a:t>
            </a:r>
            <a:r>
              <a:rPr lang="tr" altLang="en-US"/>
              <a:t>: Sertifikalı öznenin genel anahtarı (sertifika kişisel verileri ve genel anahtarı içerir)</a:t>
            </a:r>
          </a:p>
          <a:p>
            <a:pPr lvl="1" eaLnBrk="1" hangingPunct="1"/>
            <a:r>
              <a:rPr lang="tr" altLang="en-US" b="1"/>
              <a:t>Açık Anahtar Algoritması </a:t>
            </a:r>
            <a:r>
              <a:rPr lang="tr" altLang="en-US"/>
              <a:t>: açık anahtarın uygun olduğu algoritma</a:t>
            </a:r>
          </a:p>
          <a:p>
            <a:pPr lvl="1" eaLnBrk="1" hangingPunct="1"/>
            <a:r>
              <a:rPr lang="tr" altLang="en-US" b="1"/>
              <a:t>İmza Algoritması </a:t>
            </a:r>
            <a:r>
              <a:rPr lang="tr" altLang="en-US"/>
              <a:t>: Yetkili tarafından Sertifikayı imzalamak için kullanılan algoritma</a:t>
            </a:r>
          </a:p>
          <a:p>
            <a:pPr lvl="1" eaLnBrk="1" hangingPunct="1"/>
            <a:r>
              <a:rPr lang="tr" altLang="en-US" b="1"/>
              <a:t>İmza </a:t>
            </a:r>
            <a:r>
              <a:rPr lang="tr" altLang="en-US"/>
              <a:t>: Sertifika Yetkilisi tarafından Sertifikaya atılan imza (sertifikanın gerçekliğini garanti eden unsur)</a:t>
            </a:r>
          </a:p>
          <a:p>
            <a:pPr lvl="1" eaLnBrk="1" hangingPunct="1"/>
            <a:r>
              <a:rPr lang="tr" altLang="en-US" b="1"/>
              <a:t>KeyUsage </a:t>
            </a:r>
            <a:r>
              <a:rPr lang="tr" altLang="en-US"/>
              <a:t>: anahtarın kullanılabileceği amaçlar</a:t>
            </a:r>
          </a:p>
          <a:p>
            <a:pPr lvl="1" eaLnBrk="1" hangingPunct="1"/>
            <a:endParaRPr lang="en-US"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 </a:t>
            </a:r>
            <a:br>
              <a:rPr lang="en-US" altLang="en-US"/>
            </a:br>
            <a:r>
              <a:rPr lang="tr" altLang="en-US"/>
              <a:t>Üretimi ve İptali</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 PKCS # 10'dan) </a:t>
            </a:r>
            <a:r>
              <a:rPr lang="tr" i="1" dirty="0" err="1"/>
              <a:t>sertifika </a:t>
            </a:r>
            <a:r>
              <a:rPr lang="tr" dirty="0"/>
              <a:t>İsteğinin biçimini tanımlar İleti</a:t>
            </a:r>
          </a:p>
          <a:p>
            <a:pPr marL="566928" indent="-457200" eaLnBrk="1" fontAlgn="auto" hangingPunct="1">
              <a:spcAft>
                <a:spcPts val="0"/>
              </a:spcAft>
              <a:defRPr/>
            </a:pPr>
            <a:r>
              <a:rPr lang="tr" dirty="0"/>
              <a:t>İstek , başvuru sahibinin genel anahtarını ve verilerini içerir (her ikisi de bir KO'ya verilir )</a:t>
            </a:r>
          </a:p>
          <a:p>
            <a:pPr marL="566928" indent="-457200" eaLnBrk="1" fontAlgn="auto" hangingPunct="1">
              <a:spcAft>
                <a:spcPts val="0"/>
              </a:spcAft>
              <a:defRPr/>
            </a:pPr>
            <a:r>
              <a:rPr lang="tr" dirty="0"/>
              <a:t>İstek mesajı , özel anahtarın sözde </a:t>
            </a:r>
            <a:r>
              <a:rPr lang="tr" i="1" dirty="0"/>
              <a:t>mülkiyet kanıtını gerektirir:</a:t>
            </a:r>
          </a:p>
          <a:p>
            <a:pPr marL="1024128" lvl="1" indent="-457200" eaLnBrk="1" fontAlgn="auto" hangingPunct="1">
              <a:spcAft>
                <a:spcPts val="0"/>
              </a:spcAft>
              <a:defRPr/>
            </a:pPr>
            <a:r>
              <a:rPr lang="tr" dirty="0" err="1"/>
              <a:t>sertifika İsteği mesajı </a:t>
            </a:r>
            <a:r>
              <a:rPr lang="tr" dirty="0"/>
              <a:t>, başvuranın özel anahtarıyla imzalanmalıdır.</a:t>
            </a:r>
          </a:p>
          <a:p>
            <a:pPr marL="1024128" lvl="1" indent="-457200" eaLnBrk="1" fontAlgn="auto" hangingPunct="1">
              <a:spcAft>
                <a:spcPts val="0"/>
              </a:spcAft>
              <a:defRPr/>
            </a:pPr>
            <a:r>
              <a:rPr lang="tr" dirty="0"/>
              <a:t>yetkili makam, bu imzayı doğrulayarak, başvuru sahibinin bu anahtara gerçekten sahip olduğunu önemli ölçüde doğrular.</a:t>
            </a:r>
            <a:endParaRPr lang="en-US" dirty="0"/>
          </a:p>
          <a:p>
            <a:pPr eaLnBrk="1" fontAlgn="auto" hangingPunct="1">
              <a:spcAft>
                <a:spcPts val="0"/>
              </a:spcAft>
              <a:defRPr/>
            </a:pPr>
            <a:endParaRPr lang="en-US" b="1"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2"/>
          <p:cNvSpPr>
            <a:spLocks noGrp="1"/>
          </p:cNvSpPr>
          <p:nvPr>
            <p:ph type="title"/>
          </p:nvPr>
        </p:nvSpPr>
        <p:spPr bwMode="auto">
          <a:xfrm>
            <a:off x="2125663" y="365125"/>
            <a:ext cx="632936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 </a:t>
            </a:r>
            <a:br>
              <a:rPr lang="en-US" altLang="en-US"/>
            </a:br>
            <a:r>
              <a:rPr lang="tr" altLang="en-US"/>
              <a:t>Üretimi ve İptali</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Sertifika, " </a:t>
            </a:r>
            <a:r>
              <a:rPr lang="tr" dirty="0" err="1"/>
              <a:t>notAfter </a:t>
            </a:r>
            <a:r>
              <a:rPr lang="tr" dirty="0"/>
              <a:t>" özniteliğine karşılık gelen tarihte " süresi dolmuş" olarak kabul edilir</a:t>
            </a:r>
          </a:p>
          <a:p>
            <a:pPr marL="566928" indent="-457200" eaLnBrk="1" fontAlgn="auto" hangingPunct="1">
              <a:spcAft>
                <a:spcPts val="0"/>
              </a:spcAft>
              <a:defRPr/>
            </a:pPr>
            <a:r>
              <a:rPr lang="tr" dirty="0"/>
              <a:t>Sona erme ayrıca bir sertifikanın kullanım süresini sınırlamaya da hizmet eder.</a:t>
            </a:r>
          </a:p>
          <a:p>
            <a:pPr marL="566928" indent="-457200" eaLnBrk="1" fontAlgn="auto" hangingPunct="1">
              <a:spcAft>
                <a:spcPts val="0"/>
              </a:spcAft>
              <a:defRPr/>
            </a:pPr>
            <a:r>
              <a:rPr lang="tr" dirty="0"/>
              <a:t>Son kullanma tarihi anlamlara gelebilir:</a:t>
            </a:r>
          </a:p>
          <a:p>
            <a:pPr lvl="1" eaLnBrk="1" fontAlgn="auto" hangingPunct="1">
              <a:spcAft>
                <a:spcPts val="0"/>
              </a:spcAft>
              <a:defRPr/>
            </a:pPr>
            <a:r>
              <a:rPr lang="tr" sz="2600" dirty="0"/>
              <a:t>sertifika </a:t>
            </a:r>
            <a:endParaRPr lang="en-US" sz="2600" dirty="0"/>
          </a:p>
          <a:p>
            <a:pPr lvl="1" eaLnBrk="1" fontAlgn="auto" hangingPunct="1">
              <a:spcAft>
                <a:spcPts val="0"/>
              </a:spcAft>
              <a:defRPr/>
            </a:pPr>
            <a:r>
              <a:rPr lang="tr" sz="2600" dirty="0"/>
              <a:t>ilişkili anahtarlar</a:t>
            </a:r>
          </a:p>
          <a:p>
            <a:pPr marL="539750" indent="-449263" eaLnBrk="1" fontAlgn="auto" hangingPunct="1">
              <a:spcAft>
                <a:spcPts val="0"/>
              </a:spcAft>
              <a:defRPr/>
            </a:pPr>
            <a:r>
              <a:rPr lang="tr" dirty="0"/>
              <a:t>Süresi dolmuş bir sertifika sahibi tarafından kullanılamaz.</a:t>
            </a:r>
          </a:p>
          <a:p>
            <a:pPr marL="539750" indent="-449263" eaLnBrk="1" fontAlgn="auto" hangingPunct="1">
              <a:spcAft>
                <a:spcPts val="0"/>
              </a:spcAft>
              <a:defRPr/>
            </a:pPr>
            <a:r>
              <a:rPr lang="tr" dirty="0"/>
              <a:t>Sertifika, son kullanma tarihinden önce yayınlanan mesajları doğrulamak ve şifresini çözmek için kullanılabilir .</a:t>
            </a:r>
          </a:p>
          <a:p>
            <a:pPr marL="539750" indent="-449263" eaLnBrk="1" fontAlgn="auto" hangingPunct="1">
              <a:spcAft>
                <a:spcPts val="0"/>
              </a:spcAft>
              <a:defRPr/>
            </a:pPr>
            <a:r>
              <a:rPr lang="tr" dirty="0"/>
              <a:t>Bazı durumlarda, bir sertifikayı </a:t>
            </a:r>
            <a:endParaRPr lang="en-US" dirty="0"/>
          </a:p>
          <a:p>
            <a:pPr marL="0" indent="0" eaLnBrk="1" fontAlgn="auto" hangingPunct="1">
              <a:spcAft>
                <a:spcPts val="0"/>
              </a:spcAft>
              <a:buFont typeface="Arial" panose="020B0604020202020204" pitchFamily="34" charset="0"/>
              <a:buNone/>
              <a:defRPr/>
            </a:pPr>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 </a:t>
            </a:r>
            <a:br>
              <a:rPr lang="en-US" altLang="en-US"/>
            </a:br>
            <a:r>
              <a:rPr lang="tr" altLang="en-US"/>
              <a:t>Üretimi ve İptali</a:t>
            </a:r>
          </a:p>
        </p:txBody>
      </p:sp>
      <p:sp>
        <p:nvSpPr>
          <p:cNvPr id="6349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i="1"/>
              <a:t>iptal </a:t>
            </a:r>
            <a:r>
              <a:rPr lang="tr" altLang="en-US"/>
              <a:t>yoluyla sona ermeden önce geçersiz kılınabilir</a:t>
            </a:r>
          </a:p>
          <a:p>
            <a:pPr marL="566738" indent="-457200" eaLnBrk="1" hangingPunct="1"/>
            <a:r>
              <a:rPr lang="tr" altLang="en-US"/>
              <a:t>Bunun nedeni, örneğin şunlar olabilir:</a:t>
            </a:r>
          </a:p>
          <a:p>
            <a:pPr marL="1023938" lvl="1" indent="-457200" eaLnBrk="1" hangingPunct="1"/>
            <a:r>
              <a:rPr lang="tr" altLang="en-US"/>
              <a:t>sertifikayla ilişkili anahtarın güvenliği ihlal edildi,</a:t>
            </a:r>
          </a:p>
          <a:p>
            <a:pPr marL="1023938" lvl="1" indent="-457200" eaLnBrk="1" hangingPunct="1"/>
            <a:r>
              <a:rPr lang="tr" altLang="en-US"/>
              <a:t>konu artık şirket veya değiştirilen birim ile ilişkili değil,</a:t>
            </a:r>
          </a:p>
          <a:p>
            <a:pPr marL="1023938" lvl="1" indent="-457200" eaLnBrk="1" hangingPunct="1"/>
            <a:r>
              <a:rPr lang="tr" altLang="en-US"/>
              <a:t>sertifikayı veren CA'nın (veya daha yüksek düzey CA'larından birinin) güvenliği ihlal edildi</a:t>
            </a:r>
          </a:p>
          <a:p>
            <a:pPr marL="566738" indent="-457200" eaLnBrk="1" hangingPunct="1"/>
            <a:r>
              <a:rPr lang="tr" altLang="en-US"/>
              <a:t>İptal edilmiş bir sertifika, "beklemede" tutulduğu durumlar dışında artık kullanılamaz.</a:t>
            </a:r>
            <a:endParaRPr lang="en-US" altLang="en-US" b="1"/>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 </a:t>
            </a:r>
            <a:br>
              <a:rPr lang="en-US" altLang="en-US"/>
            </a:br>
            <a:r>
              <a:rPr lang="tr" altLang="en-US"/>
              <a:t>Üretimi ve İptali</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"Beklemede" olan bir sertifika, belirli nedenlerden dolayı geçici olarak Sertifika İptal Listesine (CRL) eklenir , örneğin:</a:t>
            </a:r>
          </a:p>
          <a:p>
            <a:pPr marL="1024128" lvl="1" indent="-457200" eaLnBrk="1" fontAlgn="auto" hangingPunct="1">
              <a:spcAft>
                <a:spcPts val="0"/>
              </a:spcAft>
              <a:defRPr/>
            </a:pPr>
            <a:r>
              <a:rPr lang="tr" dirty="0"/>
              <a:t>olası anahtar uzlaşma</a:t>
            </a:r>
          </a:p>
          <a:p>
            <a:pPr marL="1024128" lvl="1" indent="-457200" eaLnBrk="1" fontAlgn="auto" hangingPunct="1">
              <a:spcAft>
                <a:spcPts val="0"/>
              </a:spcAft>
              <a:defRPr/>
            </a:pPr>
            <a:r>
              <a:rPr lang="tr" dirty="0"/>
              <a:t>sahibinden başka bir kişinin iptal talebi</a:t>
            </a:r>
          </a:p>
          <a:p>
            <a:pPr marL="1024128" lvl="1" indent="-457200" eaLnBrk="1" fontAlgn="auto" hangingPunct="1">
              <a:spcAft>
                <a:spcPts val="0"/>
              </a:spcAft>
              <a:defRPr/>
            </a:pPr>
            <a:r>
              <a:rPr lang="tr" dirty="0"/>
              <a:t>sertifikanın geçici olarak kullanılmaması</a:t>
            </a:r>
          </a:p>
          <a:p>
            <a:pPr marL="566928" indent="-457200" eaLnBrk="1" fontAlgn="auto" hangingPunct="1">
              <a:spcAft>
                <a:spcPts val="0"/>
              </a:spcAft>
              <a:defRPr/>
            </a:pPr>
            <a:r>
              <a:rPr lang="tr" dirty="0"/>
              <a:t>Geçerliliği daha sonra geri yüklenebilir</a:t>
            </a:r>
          </a:p>
          <a:p>
            <a:pPr marL="566928" indent="-457200" eaLnBrk="1" fontAlgn="auto" hangingPunct="1">
              <a:spcAft>
                <a:spcPts val="0"/>
              </a:spcAft>
              <a:defRPr/>
            </a:pPr>
            <a:r>
              <a:rPr lang="tr" dirty="0"/>
              <a:t>Askıdan "yeniden etkinleştirme" durumunda, CRL'ye özel bir neden koduyla yeni bir giriş eklenir: </a:t>
            </a:r>
            <a:r>
              <a:rPr lang="tr" i="1" dirty="0" err="1"/>
              <a:t>removeFromCRL</a:t>
            </a:r>
            <a:endParaRPr lang="en-US" dirty="0"/>
          </a:p>
          <a:p>
            <a:pPr eaLnBrk="1" fontAlgn="auto" hangingPunct="1">
              <a:spcAft>
                <a:spcPts val="0"/>
              </a:spcAft>
              <a:defRPr/>
            </a:pPr>
            <a:endParaRPr lang="en-US" b="1"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 </a:t>
            </a:r>
            <a:br>
              <a:rPr lang="en-US" altLang="en-US"/>
            </a:br>
            <a:r>
              <a:rPr lang="tr" altLang="en-US"/>
              <a:t>Üretimi ve İptali</a:t>
            </a:r>
          </a:p>
        </p:txBody>
      </p:sp>
      <p:sp>
        <p:nvSpPr>
          <p:cNvPr id="6553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i="1"/>
              <a:t>Sertifika İptal Listesi </a:t>
            </a:r>
            <a:r>
              <a:rPr lang="tr" altLang="en-US"/>
              <a:t>(CRL), geçerliliğini yitiren sertifikaları listeler.</a:t>
            </a:r>
          </a:p>
          <a:p>
            <a:pPr marL="566738" indent="-457200" eaLnBrk="1" hangingPunct="1"/>
            <a:r>
              <a:rPr lang="tr" altLang="en-US"/>
              <a:t>Düzenleyici Sertifika Yetkilisi tarafından periyodik olarak yayınlanır ve tüm kullanıcılara (aktif veya pasif olarak) yayılır</a:t>
            </a:r>
          </a:p>
          <a:p>
            <a:pPr marL="566738" indent="-457200" eaLnBrk="1" hangingPunct="1"/>
            <a:r>
              <a:rPr lang="tr" altLang="en-US"/>
              <a:t>CA tarafından periyodik olarak imzalanır</a:t>
            </a:r>
          </a:p>
          <a:p>
            <a:pPr marL="566738" indent="-457200" eaLnBrk="1" hangingPunct="1"/>
            <a:r>
              <a:rPr lang="tr" altLang="en-US"/>
              <a:t>Yeni Sertifika İptal Listesinin kullanıma sunulacağı tarih ve saati içeren "sonraki Güncelleme" adlı bir alan içerir.</a:t>
            </a:r>
          </a:p>
          <a:p>
            <a:pPr marL="566738" indent="-457200" eaLnBrk="1" hangingPunct="1"/>
            <a:r>
              <a:rPr lang="tr" altLang="en-US"/>
              <a:t>nextUpdate tarihi geçmişe ait ise SİL “süresi dolmuş” demektir.</a:t>
            </a:r>
          </a:p>
          <a:p>
            <a:pPr marL="566738" indent="-457200" eaLnBrk="1" hangingPunct="1"/>
            <a:r>
              <a:rPr lang="tr" altLang="en-US"/>
              <a:t>İptal edilen her sertifika iptal nedenini içerir</a:t>
            </a:r>
          </a:p>
          <a:p>
            <a:pPr marL="566738" indent="-457200" eaLnBrk="1" hangingPunct="1"/>
            <a:r>
              <a:rPr lang="tr" altLang="en-US"/>
              <a:t>CRL, LDAP protokolü aracılığıyla bir hizmet olarak sağlanır</a:t>
            </a:r>
          </a:p>
          <a:p>
            <a:pPr marL="566738" indent="-457200" eaLnBrk="1" hangingPunct="1"/>
            <a:endParaRPr lang="en-US" altLang="en-US" b="1"/>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2"/>
          <p:cNvSpPr>
            <a:spLocks noGrp="1"/>
          </p:cNvSpPr>
          <p:nvPr>
            <p:ph type="title"/>
          </p:nvPr>
        </p:nvSpPr>
        <p:spPr bwMode="auto">
          <a:xfrm>
            <a:off x="2125663" y="365125"/>
            <a:ext cx="6283325"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Dijital Sertifika </a:t>
            </a:r>
            <a:br>
              <a:rPr lang="en-US" altLang="en-US"/>
            </a:br>
            <a:r>
              <a:rPr lang="tr" altLang="en-US"/>
              <a:t>Üretimi ve İptali</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Büyük CRL'ler bölümlenebilir</a:t>
            </a:r>
          </a:p>
          <a:p>
            <a:pPr marL="566928" indent="-457200" eaLnBrk="1" fontAlgn="auto" hangingPunct="1">
              <a:spcAft>
                <a:spcPts val="0"/>
              </a:spcAft>
              <a:defRPr/>
            </a:pPr>
            <a:r>
              <a:rPr lang="tr" dirty="0"/>
              <a:t>, yalnızca Sertifika İptal Listesinin parçalarını sağlar, örneğin belirli bir süreye atıfta bulunur</a:t>
            </a:r>
          </a:p>
          <a:p>
            <a:pPr marL="566928" indent="-457200" eaLnBrk="1" fontAlgn="auto" hangingPunct="1">
              <a:spcAft>
                <a:spcPts val="0"/>
              </a:spcAft>
              <a:defRPr/>
            </a:pPr>
            <a:r>
              <a:rPr lang="tr" dirty="0"/>
              <a:t>Yalnızca ilgilenilen CRL parçası indirilir</a:t>
            </a:r>
          </a:p>
          <a:p>
            <a:pPr marL="566928" indent="-457200" eaLnBrk="1" fontAlgn="auto" hangingPunct="1">
              <a:spcAft>
                <a:spcPts val="0"/>
              </a:spcAft>
              <a:defRPr/>
            </a:pPr>
            <a:r>
              <a:rPr lang="tr" dirty="0"/>
              <a:t>Alternatif olarak, </a:t>
            </a:r>
            <a:r>
              <a:rPr lang="tr" i="1" dirty="0"/>
              <a:t>Çevrimiçi Sertifika Durum Protokolü </a:t>
            </a:r>
            <a:r>
              <a:rPr lang="tr" dirty="0"/>
              <a:t>( OCSP) hizmeti, belirli bir sertifika numarasının CRL'de olup olmadığını bulmak için kullanılabilir.</a:t>
            </a:r>
          </a:p>
          <a:p>
            <a:pPr marL="566928" indent="-457200" eaLnBrk="1" fontAlgn="auto" hangingPunct="1">
              <a:spcAft>
                <a:spcPts val="0"/>
              </a:spcAft>
              <a:defRPr/>
            </a:pPr>
            <a:r>
              <a:rPr lang="tr" dirty="0"/>
              <a:t>OCSP sunucularının yanıtları , güvenilir </a:t>
            </a:r>
            <a:endParaRPr lang="en-US" dirty="0"/>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en-US" b="1"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Güven Zinciri</a:t>
            </a:r>
          </a:p>
        </p:txBody>
      </p:sp>
      <p:sp>
        <p:nvSpPr>
          <p:cNvPr id="6758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Bir sertifikanın doğrulanması, güvenilir bir sertifikadan başlayarak ara CA'ların tüm zincirinin, muhtemelen kök CA'nın doğrulanmasını gerektirir.</a:t>
            </a:r>
          </a:p>
          <a:p>
            <a:pPr marL="566738" indent="-457200" eaLnBrk="1" hangingPunct="1"/>
            <a:r>
              <a:rPr lang="tr" altLang="en-US"/>
              <a:t>İlk önce kontrol edilecek sertifika sertifika veren CA'ya göre doğrulanır, ardından CA sertifikası üst CA'ya göre doğrulanır ve bu, ara güvenilir (kullanıcı tarafından) CA'ya veya kök CA'nın kendisine kadar devam eder.</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Anahtar Kullanımı</a:t>
            </a:r>
          </a:p>
        </p:txBody>
      </p:sp>
      <p:sp>
        <p:nvSpPr>
          <p:cNvPr id="6861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Anahtarlar farklı amaçlar için kullanılabilir ve bir sertifika izin verilen kullanımları belirtir:</a:t>
            </a:r>
          </a:p>
          <a:p>
            <a:pPr lvl="1" eaLnBrk="1" hangingPunct="1"/>
            <a:r>
              <a:rPr lang="tr" altLang="en-US" sz="2600" b="1"/>
              <a:t>nonRepudiation </a:t>
            </a:r>
            <a:r>
              <a:rPr lang="tr" altLang="en-US" sz="2600"/>
              <a:t>: anahtar bir imza oluşturmak için kullanılabilir</a:t>
            </a:r>
          </a:p>
          <a:p>
            <a:pPr lvl="1" eaLnBrk="1" hangingPunct="1"/>
            <a:r>
              <a:rPr lang="tr" altLang="en-US" sz="2600" b="1"/>
              <a:t>dataEncipherment: </a:t>
            </a:r>
            <a:r>
              <a:rPr lang="tr" altLang="en-US" sz="2600"/>
              <a:t>anahtar verileri şifrelemek için kullanılabilir</a:t>
            </a:r>
          </a:p>
          <a:p>
            <a:pPr lvl="1" eaLnBrk="1" hangingPunct="1"/>
            <a:r>
              <a:rPr lang="tr" altLang="en-US" sz="2600" b="1"/>
              <a:t>keyAgreement: </a:t>
            </a:r>
            <a:r>
              <a:rPr lang="tr" altLang="en-US" sz="2600"/>
              <a:t>anahtar, anahtarları güvenli bir şekilde değiştirmek için kullanılabilir</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Zaman damgası</a:t>
            </a:r>
          </a:p>
        </p:txBody>
      </p:sp>
      <p:sp>
        <p:nvSpPr>
          <p:cNvPr id="6963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Bir PKI, belgelere zaman damgası vurmak için de kullanılabilir</a:t>
            </a:r>
          </a:p>
          <a:p>
            <a:pPr marL="566738" indent="-457200" eaLnBrk="1" hangingPunct="1"/>
            <a:r>
              <a:rPr lang="tr" altLang="en-US"/>
              <a:t>Belge zaman damgası, geçmişte bir noktada varlığını kanıtlıyor</a:t>
            </a:r>
          </a:p>
          <a:p>
            <a:pPr marL="566738" indent="-457200" eaLnBrk="1" hangingPunct="1"/>
            <a:r>
              <a:rPr lang="tr" altLang="en-US"/>
              <a:t>Bir CA belgeyi imzalar ve geçici bir işaret içerir</a:t>
            </a:r>
          </a:p>
          <a:p>
            <a:pPr marL="566738" indent="-457200" eaLnBrk="1" hangingPunct="1"/>
            <a:r>
              <a:rPr lang="tr" altLang="en-US"/>
              <a:t>İmza ayrıca, zaman damgası eklendikten sonra belgenin değiştirilmediğinden emin olur.</a:t>
            </a:r>
          </a:p>
          <a:p>
            <a:pPr marL="566738" indent="-457200" eaLnBrk="1" hangingPunct="1"/>
            <a:r>
              <a:rPr lang="tr" altLang="en-US"/>
              <a:t>Bir Zaman Damgası, bir elektronik imzanın geçerliliğini, kullanılan anahtarlarla ilişkili dijital sertifikanın ömrünün ötesine uzatabilir.</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Standart Mekanizmalar ve Formatlar</a:t>
            </a:r>
          </a:p>
        </p:txBody>
      </p:sp>
      <p:sp>
        <p:nvSpPr>
          <p:cNvPr id="2" name="Content Placeholder 1"/>
          <p:cNvSpPr>
            <a:spLocks noGrp="1"/>
          </p:cNvSpPr>
          <p:nvPr>
            <p:ph idx="4294967295"/>
          </p:nvPr>
        </p:nvSpPr>
        <p:spPr>
          <a:xfrm>
            <a:off x="592138" y="1979613"/>
            <a:ext cx="11039475" cy="4321175"/>
          </a:xfrm>
          <a:prstGeom prst="rect">
            <a:avLst/>
          </a:prstGeom>
        </p:spPr>
        <p:txBody>
          <a:bodyPr/>
          <a:lstStyle/>
          <a:p>
            <a:pPr marL="0" indent="0" eaLnBrk="1" fontAlgn="auto" hangingPunct="1">
              <a:spcAft>
                <a:spcPts val="0"/>
              </a:spcAft>
              <a:buFont typeface="Arial" panose="020B0604020202020204" pitchFamily="34" charset="0"/>
              <a:buNone/>
              <a:defRPr/>
            </a:pPr>
            <a:r>
              <a:rPr lang="tr" i="1" dirty="0"/>
              <a:t>PKCS #7 - Açık anahtar şifreleme standardı #7</a:t>
            </a:r>
            <a:endParaRPr lang="en-US" dirty="0"/>
          </a:p>
          <a:p>
            <a:pPr marL="566928" indent="-457200" eaLnBrk="1" fontAlgn="auto" hangingPunct="1">
              <a:spcAft>
                <a:spcPts val="0"/>
              </a:spcAft>
              <a:defRPr/>
            </a:pPr>
            <a:r>
              <a:rPr lang="tr" dirty="0"/>
              <a:t>algoritmalarla) ve MAC tarafından doğrulanabilir (sindirilmiş veriler) mesajların/dosyaların formatını açıklar .</a:t>
            </a:r>
          </a:p>
          <a:p>
            <a:pPr marL="0" indent="0" eaLnBrk="1" fontAlgn="auto" hangingPunct="1">
              <a:spcAft>
                <a:spcPts val="0"/>
              </a:spcAft>
              <a:buFont typeface="Arial" panose="020B0604020202020204" pitchFamily="34" charset="0"/>
              <a:buNone/>
              <a:defRPr/>
            </a:pPr>
            <a:r>
              <a:rPr lang="tr" i="1" dirty="0"/>
              <a:t>S/MIME - Güvenli Çok Amaçlı Posta Uzantısı</a:t>
            </a:r>
            <a:endParaRPr lang="en-US" dirty="0"/>
          </a:p>
          <a:p>
            <a:pPr marL="566928" indent="-457200" eaLnBrk="1" fontAlgn="auto" hangingPunct="1">
              <a:spcAft>
                <a:spcPts val="0"/>
              </a:spcAft>
              <a:defRPr/>
            </a:pPr>
            <a:r>
              <a:rPr lang="tr" dirty="0"/>
              <a:t>MIME standardının uzantısı</a:t>
            </a:r>
          </a:p>
          <a:p>
            <a:pPr marL="566928" indent="-457200" eaLnBrk="1" fontAlgn="auto" hangingPunct="1">
              <a:spcAft>
                <a:spcPts val="0"/>
              </a:spcAft>
              <a:defRPr/>
            </a:pPr>
            <a:r>
              <a:rPr lang="tr" dirty="0"/>
              <a:t>mesajlarının şifrelenmesini açıklar</a:t>
            </a:r>
          </a:p>
          <a:p>
            <a:pPr marL="566928" indent="-457200" eaLnBrk="1" fontAlgn="auto" hangingPunct="1">
              <a:spcAft>
                <a:spcPts val="0"/>
              </a:spcAft>
              <a:defRPr/>
            </a:pPr>
            <a:r>
              <a:rPr lang="tr" dirty="0"/>
              <a:t>PKCS #7 varlıkları büyük ölçüde yeni MIME varlıklarına </a:t>
            </a:r>
            <a:endParaRPr lang="en-US"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Değişim ve Depolama Biçimleri</a:t>
            </a:r>
            <a:endParaRPr lang="it-IT" altLang="en-US"/>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tr" i="1" dirty="0"/>
              <a:t>PKCS #12 - Kişisel Bilgi Değişimi Söz Dizimi Standardı # 12</a:t>
            </a:r>
          </a:p>
          <a:p>
            <a:pPr marL="566928" indent="-457200" eaLnBrk="1" fontAlgn="auto" hangingPunct="1">
              <a:spcAft>
                <a:spcPts val="0"/>
              </a:spcAft>
              <a:defRPr/>
            </a:pPr>
            <a:r>
              <a:rPr lang="tr" dirty="0"/>
              <a:t>sertifikaların değiş tokuşu ve güvenli depolanması (dosya üzerinde) için bir format tanımlar</a:t>
            </a:r>
          </a:p>
          <a:p>
            <a:pPr marL="566928" indent="-457200" eaLnBrk="1" fontAlgn="auto" hangingPunct="1">
              <a:spcAft>
                <a:spcPts val="0"/>
              </a:spcAft>
              <a:defRPr/>
            </a:pPr>
            <a:r>
              <a:rPr lang="tr" dirty="0"/>
              <a:t>Depolama güvenlidir çünkü hem anahtarların hem de sertifikaların ve bir öznenin güvenmeyi seçtiği tüm sertifika zincirinin şifrelenmesine dayanır.</a:t>
            </a:r>
          </a:p>
          <a:p>
            <a:pPr marL="566928" indent="-457200" eaLnBrk="1" fontAlgn="auto" hangingPunct="1">
              <a:spcAft>
                <a:spcPts val="0"/>
              </a:spcAft>
              <a:defRPr/>
            </a:pPr>
            <a:r>
              <a:rPr lang="tr" dirty="0"/>
              <a:t>tarafından bir kullanıcı bir imza ve şifreleme anahtarı ile bir sertifikayı dışa aktardığında kullanılan biçimdir.</a:t>
            </a:r>
          </a:p>
          <a:p>
            <a:pPr marL="566928" indent="-457200" eaLnBrk="1" fontAlgn="auto" hangingPunct="1">
              <a:spcAft>
                <a:spcPts val="0"/>
              </a:spcAft>
              <a:defRPr/>
            </a:pPr>
            <a:r>
              <a:rPr lang="tr" dirty="0"/>
              <a:t>Bir PKCS #12 mesajı, verileri, anahtarı kullanıcı tarafından sağlanan bir paroladan türetilen simetrik bir algoritma ile şifreler.</a:t>
            </a:r>
          </a:p>
          <a:p>
            <a:pPr marL="566928" indent="-457200" eaLnBrk="1" fontAlgn="auto" hangingPunct="1">
              <a:spcAft>
                <a:spcPts val="0"/>
              </a:spcAft>
              <a:defRPr/>
            </a:pPr>
            <a:endParaRPr lang="en-US" dirty="0"/>
          </a:p>
          <a:p>
            <a:pPr eaLnBrk="1" fontAlgn="auto" hangingPunct="1">
              <a:spcAft>
                <a:spcPts val="0"/>
              </a:spcAft>
              <a:defRPr/>
            </a:pPr>
            <a:endParaRPr lang="it-IT"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Değişim ve Depolama Biçimleri</a:t>
            </a:r>
            <a:endParaRPr lang="it-IT" altLang="en-US"/>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tr" dirty="0"/>
              <a:t>İçeriğin bütünlüğünü HMAC veya dijital imza aracılığıyla garanti eder.</a:t>
            </a:r>
          </a:p>
          <a:p>
            <a:pPr marL="566928" indent="-457200" eaLnBrk="1" fontAlgn="auto" hangingPunct="1">
              <a:spcAft>
                <a:spcPts val="0"/>
              </a:spcAft>
              <a:defRPr/>
            </a:pPr>
            <a:r>
              <a:rPr lang="tr" dirty="0"/>
              <a:t>PKCS #12 kullanmanın avantajları şunları içerir:</a:t>
            </a:r>
          </a:p>
          <a:p>
            <a:pPr marL="1024128" lvl="1" indent="-457200" eaLnBrk="1" fontAlgn="auto" hangingPunct="1">
              <a:spcAft>
                <a:spcPts val="0"/>
              </a:spcAft>
              <a:defRPr/>
            </a:pPr>
            <a:r>
              <a:rPr lang="tr" dirty="0"/>
              <a:t>uygulama maliyeti yok (biçim birçok kitaplıkta bulunur)</a:t>
            </a:r>
          </a:p>
          <a:p>
            <a:pPr marL="1024128" lvl="1" indent="-457200" eaLnBrk="1" fontAlgn="auto" hangingPunct="1">
              <a:spcAft>
                <a:spcPts val="0"/>
              </a:spcAft>
              <a:defRPr/>
            </a:pPr>
            <a:r>
              <a:rPr lang="tr" dirty="0"/>
              <a:t>çoğu işletim sistemi ve yazılım tarafından zaten mevcut olan destek</a:t>
            </a:r>
          </a:p>
          <a:p>
            <a:pPr marL="1024128" lvl="1" indent="-457200" eaLnBrk="1" fontAlgn="auto" hangingPunct="1">
              <a:spcAft>
                <a:spcPts val="0"/>
              </a:spcAft>
              <a:defRPr/>
            </a:pPr>
            <a:r>
              <a:rPr lang="tr" dirty="0"/>
              <a:t>“güçlü ” simetrik algoritmaların kullanımı</a:t>
            </a:r>
            <a:endParaRPr lang="en-US" dirty="0"/>
          </a:p>
          <a:p>
            <a:pPr marL="1024128" lvl="1" indent="-457200" eaLnBrk="1" fontAlgn="auto" hangingPunct="1">
              <a:spcAft>
                <a:spcPts val="0"/>
              </a:spcAft>
              <a:defRPr/>
            </a:pPr>
            <a:r>
              <a:rPr lang="tr" dirty="0"/>
              <a:t>farklı cihazlarda taşınabilirlik</a:t>
            </a:r>
          </a:p>
          <a:p>
            <a:pPr marL="566928" indent="-457200" eaLnBrk="1" fontAlgn="auto" hangingPunct="1">
              <a:spcAft>
                <a:spcPts val="0"/>
              </a:spcAft>
              <a:defRPr/>
            </a:pPr>
            <a:r>
              <a:rPr lang="tr" dirty="0"/>
              <a:t>PKCS #12 kullanmanın dezavantajları şunları içerir:</a:t>
            </a:r>
          </a:p>
          <a:p>
            <a:pPr marL="1024128" lvl="1" indent="-457200" eaLnBrk="1" fontAlgn="auto" hangingPunct="1">
              <a:spcAft>
                <a:spcPts val="0"/>
              </a:spcAft>
              <a:defRPr/>
            </a:pPr>
            <a:r>
              <a:rPr lang="tr" dirty="0"/>
              <a:t>silinebilir, kopyalanabilir, iletilebilir</a:t>
            </a:r>
          </a:p>
          <a:p>
            <a:pPr marL="1024128" lvl="1" indent="-457200" eaLnBrk="1" fontAlgn="auto" hangingPunct="1">
              <a:spcAft>
                <a:spcPts val="0"/>
              </a:spcAft>
              <a:defRPr/>
            </a:pPr>
            <a:r>
              <a:rPr lang="tr" dirty="0"/>
              <a:t>özel anahtar doğrudan imzalama/şifre çözme yazılımı tarafından kullanılmalıdır.</a:t>
            </a:r>
          </a:p>
          <a:p>
            <a:pPr marL="1024128" lvl="1" indent="-457200" eaLnBrk="1" fontAlgn="auto" hangingPunct="1">
              <a:spcAft>
                <a:spcPts val="0"/>
              </a:spcAft>
              <a:defRPr/>
            </a:pPr>
            <a:r>
              <a:rPr lang="tr" dirty="0"/>
              <a:t>kaba kuvvet saldırıları gerçekleştirmek mümkün</a:t>
            </a:r>
            <a:endParaRPr lang="en-US" dirty="0"/>
          </a:p>
          <a:p>
            <a:pPr eaLnBrk="1" fontAlgn="auto" hangingPunct="1">
              <a:spcAft>
                <a:spcPts val="0"/>
              </a:spcAft>
              <a:defRPr/>
            </a:pPr>
            <a:endParaRPr lang="it-IT"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Kriptografik Jetonlar</a:t>
            </a:r>
          </a:p>
        </p:txBody>
      </p:sp>
      <p:sp>
        <p:nvSpPr>
          <p:cNvPr id="7373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Şifreleme algoritmalarını yerel olarak uygulayan donanım cihazları</a:t>
            </a:r>
          </a:p>
          <a:p>
            <a:pPr marL="566738" indent="-457200" eaLnBrk="1" hangingPunct="1"/>
            <a:r>
              <a:rPr lang="tr" altLang="en-US"/>
              <a:t>Dışarıdan kriptografik malzemeye doğrudan erişime izin vermeyin, anahtara erişme ve anahtarı kullanma yetkisi yalnızca onlardadır.</a:t>
            </a:r>
          </a:p>
          <a:p>
            <a:pPr marL="566738" indent="-457200" eaLnBrk="1" hangingPunct="1"/>
            <a:r>
              <a:rPr lang="tr" altLang="en-US"/>
              <a:t>Bu işlemler genellikle yalnızca kullanıcı, örneğin bir PIN girerek belirteç üzerinde kimlik doğrulaması yaptıktan sonra yürütülebilir.</a:t>
            </a:r>
          </a:p>
          <a:p>
            <a:pPr marL="566738" indent="-457200" eaLnBrk="1" hangingPunct="1"/>
            <a:r>
              <a:rPr lang="tr" altLang="en-US"/>
              <a:t>Belirteçler, kullanıcının anahtar oluşturma, şifreleme ve veri imzalama işlemlerini talep ettiği küçük bir İşletim Sistemine sahip olabilir.</a:t>
            </a:r>
          </a:p>
          <a:p>
            <a:pPr marL="566738" indent="-457200" eaLnBrk="1" hangingPunct="1"/>
            <a:r>
              <a:rPr lang="tr" altLang="en-US"/>
              <a:t>Jetonun güvenli bir şekilde yok edilmesi, genellikle sadece iptali değil, aynı zamanda anahtarın yazıldığı hafıza alanlarına erişilememesini de gerektirir.</a:t>
            </a:r>
            <a:endParaRPr lang="it-IT" alt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Meydan Okuma-Yanıt Mekanizması</a:t>
            </a:r>
            <a:endParaRPr lang="it-IT" altLang="en-US"/>
          </a:p>
        </p:txBody>
      </p:sp>
      <p:sp>
        <p:nvSpPr>
          <p:cNvPr id="74755"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tr" altLang="en-US"/>
              <a:t>İki tarafın, iletişim kanalında faydalı bilgileri ifşa etmeden kimlik doğrulaması yapmasına izin verir</a:t>
            </a:r>
          </a:p>
          <a:p>
            <a:pPr marL="566738" indent="-457200" eaLnBrk="1" hangingPunct="1"/>
            <a:r>
              <a:rPr lang="tr" altLang="en-US"/>
              <a:t>Mekanizma aşağıdaki gibidir:</a:t>
            </a:r>
          </a:p>
          <a:p>
            <a:pPr marL="1023938" lvl="1" indent="-457200" eaLnBrk="1" hangingPunct="1"/>
            <a:r>
              <a:rPr lang="tr" altLang="en-US"/>
              <a:t>A taraflarından biri, diğer taraf B'yi kendi anahtarıyla, örneğin Tek Yönlü H işleviyle rastgele bir sayı ( </a:t>
            </a:r>
            <a:r>
              <a:rPr lang="tr" altLang="en-US" i="1"/>
              <a:t>nonce olarak adlandırılır) üzerinde işlem yapması için "zorluyor"</a:t>
            </a:r>
          </a:p>
          <a:p>
            <a:pPr marL="1023938" lvl="1" indent="-457200" eaLnBrk="1" hangingPunct="1"/>
            <a:r>
              <a:rPr lang="tr" altLang="en-US"/>
              <a:t>sonra B, A'ya N=H( </a:t>
            </a:r>
            <a:r>
              <a:rPr lang="tr" altLang="en-US" i="1"/>
              <a:t>nonce </a:t>
            </a:r>
            <a:r>
              <a:rPr lang="tr" altLang="en-US"/>
              <a:t>) döndürür</a:t>
            </a:r>
          </a:p>
          <a:p>
            <a:pPr marL="1023938" lvl="1" indent="-457200" eaLnBrk="1" hangingPunct="1"/>
            <a:r>
              <a:rPr lang="tr" altLang="en-US"/>
              <a:t>B, A'nın beklediğini verirse, A, B'nin kimliğinden emindir.</a:t>
            </a:r>
          </a:p>
          <a:p>
            <a:pPr marL="566738" indent="-457200" eaLnBrk="1" hangingPunct="1"/>
            <a:r>
              <a:rPr lang="tr" altLang="en-US"/>
              <a:t>Basit örnek: B, nonce'ı A tarafından bilinen gizli bir anahtarla şifreler.</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r" altLang="en-US"/>
              <a:t>Meydan Okuma-Yanıt Mekanizması</a:t>
            </a:r>
            <a:endParaRPr lang="it-IT" altLang="en-US"/>
          </a:p>
        </p:txBody>
      </p:sp>
      <p:sp>
        <p:nvSpPr>
          <p:cNvPr id="5" name="Content Placeholder 4"/>
          <p:cNvSpPr>
            <a:spLocks noGrp="1"/>
          </p:cNvSpPr>
          <p:nvPr>
            <p:ph idx="4294967295"/>
          </p:nvPr>
        </p:nvSpPr>
        <p:spPr>
          <a:xfrm>
            <a:off x="592138" y="1979613"/>
            <a:ext cx="11007725" cy="4321175"/>
          </a:xfrm>
          <a:prstGeom prst="rect">
            <a:avLst/>
          </a:prstGeom>
        </p:spPr>
        <p:txBody>
          <a:bodyPr>
            <a:normAutofit lnSpcReduction="10000"/>
          </a:bodyPr>
          <a:lstStyle/>
          <a:p>
            <a:pPr marL="566420" indent="-457200" eaLnBrk="1" fontAlgn="auto" hangingPunct="1">
              <a:lnSpc>
                <a:spcPct val="100000"/>
              </a:lnSpc>
              <a:spcAft>
                <a:spcPts val="0"/>
              </a:spcAft>
              <a:defRPr/>
            </a:pPr>
            <a:r>
              <a:rPr lang="tr" dirty="0">
                <a:cs typeface="Calibri"/>
              </a:rPr>
              <a:t>Kanal üzerinden gönderilmemiş bir şifreye dayalı kimlik doğrulama , bu nedenle anahtarın izlenmesi mümkün değildir.</a:t>
            </a:r>
          </a:p>
          <a:p>
            <a:pPr marL="566420" indent="-457200" eaLnBrk="1" fontAlgn="auto" hangingPunct="1">
              <a:lnSpc>
                <a:spcPct val="100000"/>
              </a:lnSpc>
              <a:spcAft>
                <a:spcPts val="0"/>
              </a:spcAft>
              <a:defRPr/>
            </a:pPr>
            <a:r>
              <a:rPr lang="tr" dirty="0">
                <a:cs typeface="Calibri"/>
              </a:rPr>
              <a:t>kılan , rastgele sayının her oturum için farklı olmasıdır.</a:t>
            </a:r>
          </a:p>
          <a:p>
            <a:pPr marL="566420" indent="-457200" eaLnBrk="1" fontAlgn="auto" hangingPunct="1">
              <a:lnSpc>
                <a:spcPct val="100000"/>
              </a:lnSpc>
              <a:spcAft>
                <a:spcPts val="0"/>
              </a:spcAft>
              <a:defRPr/>
            </a:pPr>
            <a:r>
              <a:rPr lang="tr" dirty="0">
                <a:cs typeface="Calibri"/>
              </a:rPr>
              <a:t>olduğu için sonraki kimlik doğrulaması için kullanışlı değildir.</a:t>
            </a:r>
          </a:p>
          <a:p>
            <a:pPr marL="566420" indent="-457200" eaLnBrk="1" fontAlgn="auto" hangingPunct="1">
              <a:lnSpc>
                <a:spcPct val="100000"/>
              </a:lnSpc>
              <a:spcAft>
                <a:spcPts val="0"/>
              </a:spcAft>
              <a:defRPr/>
            </a:pPr>
            <a:r>
              <a:rPr lang="tr" dirty="0">
                <a:cs typeface="Calibri"/>
              </a:rPr>
              <a:t>Senkronizasyon gerekmez (OTP mekanizmasından farklı olarak )</a:t>
            </a:r>
          </a:p>
          <a:p>
            <a:pPr marL="566420" indent="-457200" eaLnBrk="1" fontAlgn="auto" hangingPunct="1">
              <a:lnSpc>
                <a:spcPct val="100000"/>
              </a:lnSpc>
              <a:spcAft>
                <a:spcPts val="0"/>
              </a:spcAft>
              <a:defRPr/>
            </a:pPr>
            <a:r>
              <a:rPr lang="tr" dirty="0">
                <a:cs typeface="Calibri"/>
              </a:rPr>
              <a:t>İnsanlar tarafından kullanılması kolay değildir, tipik olarak makineden makineye kimlik doğrulamada kullanılır</a:t>
            </a:r>
          </a:p>
          <a:p>
            <a:pPr marL="566420" indent="-457200" eaLnBrk="1" fontAlgn="auto" hangingPunct="1">
              <a:lnSpc>
                <a:spcPct val="100000"/>
              </a:lnSpc>
              <a:spcAft>
                <a:spcPts val="0"/>
              </a:spcAft>
              <a:defRPr/>
            </a:pPr>
            <a:r>
              <a:rPr lang="tr" dirty="0">
                <a:cs typeface="Calibri"/>
              </a:rPr>
              <a:t>Sağlayıcı </a:t>
            </a:r>
            <a:r>
              <a:rPr lang="tr">
                <a:cs typeface="Calibri"/>
              </a:rPr>
              <a:t>kimlik doğrulama sunucusuna </a:t>
            </a:r>
            <a:endParaRPr lang="it-IT" dirty="0"/>
          </a:p>
          <a:p>
            <a:pPr eaLnBrk="1" fontAlgn="auto" hangingPunct="1">
              <a:spcAft>
                <a:spcPts val="0"/>
              </a:spcAft>
              <a:defRPr/>
            </a:pPr>
            <a:endParaRPr lang="it-IT" dirty="0"/>
          </a:p>
        </p:txBody>
      </p:sp>
    </p:spTree>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08DBBF-CBE9-4FCD-A982-3B29F5DD4CDA}">
  <ds:schemaRefs>
    <ds:schemaRef ds:uri="http://schemas.microsoft.com/sharepoint/v3/contenttype/forms"/>
  </ds:schemaRefs>
</ds:datastoreItem>
</file>

<file path=customXml/itemProps2.xml><?xml version="1.0" encoding="utf-8"?>
<ds:datastoreItem xmlns:ds="http://schemas.openxmlformats.org/officeDocument/2006/customXml" ds:itemID="{4C858DC5-FC04-4CA4-B404-95CECD5F5070}">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01814A54-2F96-451A-A791-938500C7C010}"/>
</file>

<file path=docProps/app.xml><?xml version="1.0" encoding="utf-8"?>
<Properties xmlns="http://schemas.openxmlformats.org/officeDocument/2006/extended-properties" xmlns:vt="http://schemas.openxmlformats.org/officeDocument/2006/docPropsVTypes">
  <TotalTime>435</TotalTime>
  <Words>3518</Words>
  <Application>Microsoft Office PowerPoint</Application>
  <PresentationFormat>Geniş ekran</PresentationFormat>
  <Paragraphs>386</Paragraphs>
  <Slides>62</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62</vt:i4>
      </vt:variant>
    </vt:vector>
  </HeadingPairs>
  <TitlesOfParts>
    <vt:vector size="67" baseType="lpstr">
      <vt:lpstr>Arial</vt:lpstr>
      <vt:lpstr>Calibri</vt:lpstr>
      <vt:lpstr>Calibri Light</vt:lpstr>
      <vt:lpstr>Segoe UI Black</vt:lpstr>
      <vt:lpstr>Office</vt:lpstr>
      <vt:lpstr>Kriptografiye Giriş</vt:lpstr>
      <vt:lpstr>kriptografi</vt:lpstr>
      <vt:lpstr>Kriptanaliz</vt:lpstr>
      <vt:lpstr>fazlalık</vt:lpstr>
      <vt:lpstr>fazlalık</vt:lpstr>
      <vt:lpstr>fazlalık</vt:lpstr>
      <vt:lpstr>fazlalık</vt:lpstr>
      <vt:lpstr>fazlalık</vt:lpstr>
      <vt:lpstr>fazlalık</vt:lpstr>
      <vt:lpstr>Cesar'ın Şifresi</vt:lpstr>
      <vt:lpstr>EXOR mantık operatörünün özellikleri</vt:lpstr>
      <vt:lpstr>Bir Kez Ped Algoritması</vt:lpstr>
      <vt:lpstr>Bir Kez Ped Algoritması</vt:lpstr>
      <vt:lpstr>Bir Kez Ped Algoritması</vt:lpstr>
      <vt:lpstr>Bir Kez Ped Algoritması</vt:lpstr>
      <vt:lpstr>Bir Kez Ped Algoritması</vt:lpstr>
      <vt:lpstr>Bir Kez Ped Algoritması</vt:lpstr>
      <vt:lpstr>Bir Seferlik Ped Sorunları</vt:lpstr>
      <vt:lpstr>Bir Seferlik Ped Sorunları</vt:lpstr>
      <vt:lpstr>OTP dışındaki algoritmalar</vt:lpstr>
      <vt:lpstr>Simetrik Algoritmalar</vt:lpstr>
      <vt:lpstr>Simetrik Algoritmalar</vt:lpstr>
      <vt:lpstr>Bazı Önemli Simetrik Anahtar Algoritmaları</vt:lpstr>
      <vt:lpstr>Bazı Önemli Simetrik Anahtar Algoritmaları</vt:lpstr>
      <vt:lpstr>Asimetrik  (veya Genel Anahtar) Algoritmalar</vt:lpstr>
      <vt:lpstr>Asimetrik  (veya Genel Anahtar) Algoritmalar</vt:lpstr>
      <vt:lpstr>Asimetrik  (veya Genel Anahtar) Algoritmalar</vt:lpstr>
      <vt:lpstr>Asimetrik Algoritma Kullanımları</vt:lpstr>
      <vt:lpstr>Asimetrik Algoritma Kullanımları</vt:lpstr>
      <vt:lpstr>Asimetrik Algoritmaların  Avantajları ve Dezavantajları </vt:lpstr>
      <vt:lpstr>Bazı Önemli Asimetrik Anahtar Algoritmaları</vt:lpstr>
      <vt:lpstr>Bazı Önemli Asimetrik Anahtar Algoritmaları</vt:lpstr>
      <vt:lpstr>Simetrik ve Asimetrik Algoritmaların Karşılaştırılması</vt:lpstr>
      <vt:lpstr>Simetrik ve Asimetrik Algoritmaların Karşılaştırılması</vt:lpstr>
      <vt:lpstr>Hash Fonksiyonları</vt:lpstr>
      <vt:lpstr>Bütünlük Kontrolü Olarak Hash İşlevi</vt:lpstr>
      <vt:lpstr>Bazı Önemli Karma Algoritmalar</vt:lpstr>
      <vt:lpstr>Bazı Önemli Karma Algoritmalar</vt:lpstr>
      <vt:lpstr>(Dijital imzalar</vt:lpstr>
      <vt:lpstr>(Dijital imzalar</vt:lpstr>
      <vt:lpstr>Ortak Anahtar Altyapıları</vt:lpstr>
      <vt:lpstr>Ortak Anahtar Altyapıları</vt:lpstr>
      <vt:lpstr>Ortak Anahtar Altyapıları</vt:lpstr>
      <vt:lpstr>Ortak Anahtar Altyapı  Bileşenleri</vt:lpstr>
      <vt:lpstr>Ortak Anahtar Altyapı  Bileşenleri</vt:lpstr>
      <vt:lpstr>Dijital Sertifika</vt:lpstr>
      <vt:lpstr>Dijital Sertifika</vt:lpstr>
      <vt:lpstr>Dijital Sertifika  Üretimi ve İptali</vt:lpstr>
      <vt:lpstr>Dijital Sertifika  Üretimi ve İptali</vt:lpstr>
      <vt:lpstr>Dijital Sertifika  Üretimi ve İptali</vt:lpstr>
      <vt:lpstr>Dijital Sertifika  Üretimi ve İptali</vt:lpstr>
      <vt:lpstr>Dijital Sertifika  Üretimi ve İptali</vt:lpstr>
      <vt:lpstr>Dijital Sertifika  Üretimi ve İptali</vt:lpstr>
      <vt:lpstr>Güven Zinciri</vt:lpstr>
      <vt:lpstr>Anahtar Kullanımı</vt:lpstr>
      <vt:lpstr>Zaman damgası</vt:lpstr>
      <vt:lpstr>Standart Mekanizmalar ve Formatlar</vt:lpstr>
      <vt:lpstr>Değişim ve Depolama Biçimleri</vt:lpstr>
      <vt:lpstr>Değişim ve Depolama Biçimleri</vt:lpstr>
      <vt:lpstr>Kriptografik Jetonlar</vt:lpstr>
      <vt:lpstr>Meydan Okuma-Yanıt Mekanizması</vt:lpstr>
      <vt:lpstr>Meydan Okuma-Yanıt Mekanizması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Ali Gokdemir</cp:lastModifiedBy>
  <cp:revision>86</cp:revision>
  <dcterms:created xsi:type="dcterms:W3CDTF">2022-10-31T15:14:22Z</dcterms:created>
  <dcterms:modified xsi:type="dcterms:W3CDTF">2022-11-25T07:57:37Z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