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9" r:id="rId20"/>
    <p:sldId id="280" r:id="rId21"/>
    <p:sldId id="281" r:id="rId22"/>
    <p:sldId id="282" r:id="rId23"/>
    <p:sldId id="283" r:id="rId24"/>
    <p:sldId id="285" r:id="rId25"/>
    <p:sldId id="287" r:id="rId26"/>
    <p:sldId id="288" r:id="rId27"/>
    <p:sldId id="289" r:id="rId28"/>
    <p:sldId id="290" r:id="rId29"/>
    <p:sldId id="291" r:id="rId30"/>
    <p:sldId id="293" r:id="rId31"/>
    <p:sldId id="295" r:id="rId32"/>
    <p:sldId id="296" r:id="rId33"/>
    <p:sldId id="297" r:id="rId34"/>
    <p:sldId id="298" r:id="rId35"/>
    <p:sldId id="299" r:id="rId36"/>
    <p:sldId id="300" r:id="rId37"/>
    <p:sldId id="301" r:id="rId38"/>
    <p:sldId id="302" r:id="rId39"/>
    <p:sldId id="303" r:id="rId40"/>
    <p:sldId id="305" r:id="rId41"/>
    <p:sldId id="306" r:id="rId42"/>
    <p:sldId id="307" r:id="rId43"/>
    <p:sldId id="308" r:id="rId44"/>
    <p:sldId id="309" r:id="rId45"/>
    <p:sldId id="310" r:id="rId46"/>
    <p:sldId id="311" r:id="rId47"/>
  </p:sldIdLst>
  <p:sldSz cx="12192000" cy="6858000"/>
  <p:notesSz cx="6858000" cy="9144000"/>
  <p:defaultTextStyle>
    <a:defPPr>
      <a:defRPr lang="de-D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54"/>
    <p:restoredTop sz="96327"/>
  </p:normalViewPr>
  <p:slideViewPr>
    <p:cSldViewPr snapToGrid="0">
      <p:cViewPr varScale="1">
        <p:scale>
          <a:sx n="114" d="100"/>
          <a:sy n="114" d="100"/>
        </p:scale>
        <p:origin x="27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Rechteck 4">
            <a:extLst>
              <a:ext uri="{FF2B5EF4-FFF2-40B4-BE49-F238E27FC236}">
                <a16:creationId xmlns:a16="http://schemas.microsoft.com/office/drawing/2014/main" id="{13952F13-258D-4D51-2C9F-702E7A04CC08}"/>
              </a:ext>
            </a:extLst>
          </p:cNvPr>
          <p:cNvSpPr/>
          <p:nvPr userDrawn="1"/>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fik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a:prstGeom prst="rect">
            <a:avLst/>
          </a:prstGeom>
        </p:spPr>
        <p:txBody>
          <a:bodyPr>
            <a:normAutofit/>
          </a:bodyPr>
          <a:lstStyle/>
          <a:p>
            <a:r>
              <a:rPr lang="en-US" dirty="0"/>
              <a:t>Title</a:t>
            </a:r>
            <a:br>
              <a:rPr lang="en-US" dirty="0"/>
            </a:br>
            <a:r>
              <a:rPr lang="en-US" dirty="0"/>
              <a:t>centered</a:t>
            </a:r>
            <a:br>
              <a:rPr lang="en-US" dirty="0"/>
            </a:br>
            <a:r>
              <a:rPr lang="en-US" dirty="0"/>
              <a:t>Arial 60</a:t>
            </a:r>
          </a:p>
        </p:txBody>
      </p:sp>
      <p:sp>
        <p:nvSpPr>
          <p:cNvPr id="9"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a:prstGeom prst="rect">
            <a:avLst/>
          </a:prstGeom>
        </p:spPr>
        <p:txBody>
          <a:bodyPr>
            <a:normAutofit/>
          </a:bodyPr>
          <a:lstStyle/>
          <a:p>
            <a:r>
              <a:rPr lang="en-US" dirty="0"/>
              <a:t>Optional Subtitle</a:t>
            </a:r>
          </a:p>
          <a:p>
            <a:r>
              <a:rPr lang="en-US" dirty="0"/>
              <a:t>centered, Arial 28</a:t>
            </a:r>
          </a:p>
        </p:txBody>
      </p:sp>
    </p:spTree>
    <p:extLst>
      <p:ext uri="{BB962C8B-B14F-4D97-AF65-F5344CB8AC3E}">
        <p14:creationId xmlns:p14="http://schemas.microsoft.com/office/powerpoint/2010/main" val="1911890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9"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592800" y="1980000"/>
            <a:ext cx="11006400" cy="4320000"/>
          </a:xfrm>
          <a:prstGeom prst="rect">
            <a:avLst/>
          </a:prstGeom>
        </p:spPr>
        <p:txBody>
          <a:bodyPr>
            <a:normAutofit/>
          </a:bodyPr>
          <a:lstStyle/>
          <a:p>
            <a:pPr lvl="0"/>
            <a:r>
              <a:rPr lang="en-US"/>
              <a:t>Edit Master text styles</a:t>
            </a:r>
          </a:p>
          <a:p>
            <a:pPr lvl="1"/>
            <a:r>
              <a:rPr lang="en-US"/>
              <a:t>Second level</a:t>
            </a:r>
          </a:p>
        </p:txBody>
      </p:sp>
    </p:spTree>
    <p:extLst>
      <p:ext uri="{BB962C8B-B14F-4D97-AF65-F5344CB8AC3E}">
        <p14:creationId xmlns:p14="http://schemas.microsoft.com/office/powerpoint/2010/main" val="3235694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27868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 Calibri Light 44</a:t>
            </a:r>
            <a:br>
              <a:rPr lang="en-US" dirty="0"/>
            </a:br>
            <a:r>
              <a:rPr lang="en-US" dirty="0"/>
              <a:t>left justified, 1 or 2 lines</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a:prstGeom prst="rect">
            <a:avLst/>
          </a:prstGeom>
        </p:spPr>
        <p:txBody>
          <a:bodyPr>
            <a:normAutofit/>
          </a:bodyPr>
          <a:lstStyle/>
          <a:p>
            <a:r>
              <a:rPr lang="en-US" dirty="0"/>
              <a:t>Main lines: Calibri 28 (or bigger)</a:t>
            </a:r>
          </a:p>
          <a:p>
            <a:pPr lvl="1"/>
            <a:r>
              <a:rPr lang="en-US" dirty="0"/>
              <a:t>sublines: Calibri 24 (or bigger)</a:t>
            </a:r>
          </a:p>
          <a:p>
            <a:r>
              <a:rPr lang="en-US" dirty="0"/>
              <a:t>Only one idea (concept) per page</a:t>
            </a:r>
          </a:p>
          <a:p>
            <a:r>
              <a:rPr lang="en-US" dirty="0"/>
              <a:t>Not more than 7 lines (7 bullets)</a:t>
            </a:r>
          </a:p>
          <a:p>
            <a:pPr lvl="1"/>
            <a:r>
              <a:rPr lang="en-US" dirty="0"/>
              <a:t>Page title does not count to these lines</a:t>
            </a:r>
          </a:p>
          <a:p>
            <a:pPr lvl="1"/>
            <a:r>
              <a:rPr lang="en-US" dirty="0"/>
              <a:t>Occasional exceptions are allowed</a:t>
            </a:r>
          </a:p>
          <a:p>
            <a:r>
              <a:rPr lang="en-US" dirty="0"/>
              <a:t>Not more than 7 words per line</a:t>
            </a:r>
          </a:p>
          <a:p>
            <a:pPr lvl="1"/>
            <a:r>
              <a:rPr lang="en-US" dirty="0"/>
              <a:t>Occasional exceptions are allowed</a:t>
            </a:r>
          </a:p>
          <a:p>
            <a:r>
              <a:rPr lang="en-US" dirty="0"/>
              <a:t>At least one image (diagram) per page</a:t>
            </a:r>
          </a:p>
          <a:p>
            <a:endParaRPr lang="en-US" dirty="0"/>
          </a:p>
        </p:txBody>
      </p:sp>
    </p:spTree>
    <p:extLst>
      <p:ext uri="{BB962C8B-B14F-4D97-AF65-F5344CB8AC3E}">
        <p14:creationId xmlns:p14="http://schemas.microsoft.com/office/powerpoint/2010/main" val="3561351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9213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4912800" y="1980000"/>
            <a:ext cx="6686400" cy="4320000"/>
          </a:xfrm>
          <a:prstGeom prst="rect">
            <a:avLst/>
          </a:prstGeom>
        </p:spPr>
        <p:txBody>
          <a:bodyPr>
            <a:normAutofit/>
          </a:bodyPr>
          <a:lstStyle/>
          <a:p>
            <a:r>
              <a:rPr lang="en-US" dirty="0"/>
              <a:t>Image can be left or right</a:t>
            </a:r>
          </a:p>
          <a:p>
            <a:r>
              <a:rPr lang="en-US" dirty="0"/>
              <a:t>There is no optimal number of slides</a:t>
            </a:r>
          </a:p>
          <a:p>
            <a:r>
              <a:rPr lang="en-US" dirty="0"/>
              <a:t>Bigger text is allowed to fill empty spaces</a:t>
            </a:r>
          </a:p>
          <a:p>
            <a:r>
              <a:rPr lang="en-US" dirty="0"/>
              <a:t>Be creative</a:t>
            </a:r>
          </a:p>
          <a:p>
            <a:pPr lvl="1"/>
            <a:r>
              <a:rPr lang="en-US" dirty="0"/>
              <a:t>These are guidelines, not </a:t>
            </a:r>
            <a:r>
              <a:rPr lang="en-US"/>
              <a:t>a law</a:t>
            </a:r>
            <a:endParaRPr lang="en-US" dirty="0"/>
          </a:p>
        </p:txBody>
      </p:sp>
    </p:spTree>
    <p:extLst>
      <p:ext uri="{BB962C8B-B14F-4D97-AF65-F5344CB8AC3E}">
        <p14:creationId xmlns:p14="http://schemas.microsoft.com/office/powerpoint/2010/main" val="294136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a:prstGeom prst="rect">
            <a:avLst/>
          </a:prstGeo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D01AB16B-B152-4F28-8FBC-31B5F06E23CE}" type="datetimeFigureOut">
              <a:rPr lang="en-US"/>
              <a:pPr>
                <a:defRPr/>
              </a:pPr>
              <a:t>2/10/2023</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16487D3-6E32-4CCA-A804-5CF69B887446}" type="slidenum">
              <a:rPr lang="en-US"/>
              <a:pPr>
                <a:defRPr/>
              </a:pPr>
              <a:t>‹#›</a:t>
            </a:fld>
            <a:endParaRPr lang="en-US"/>
          </a:p>
        </p:txBody>
      </p:sp>
    </p:spTree>
    <p:extLst>
      <p:ext uri="{BB962C8B-B14F-4D97-AF65-F5344CB8AC3E}">
        <p14:creationId xmlns:p14="http://schemas.microsoft.com/office/powerpoint/2010/main" val="2472557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7029D8A-8A4C-4E7C-BEC2-8049C4D29B92}" type="datetimeFigureOut">
              <a:rPr lang="en-US"/>
              <a:pPr>
                <a:defRPr/>
              </a:pPr>
              <a:t>2/10/2023</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E7B1F7E-E0D1-4B56-AC6D-1041B428B1AC}" type="slidenum">
              <a:rPr lang="en-US"/>
              <a:pPr>
                <a:defRPr/>
              </a:pPr>
              <a:t>‹#›</a:t>
            </a:fld>
            <a:endParaRPr lang="en-US"/>
          </a:p>
        </p:txBody>
      </p:sp>
    </p:spTree>
    <p:extLst>
      <p:ext uri="{BB962C8B-B14F-4D97-AF65-F5344CB8AC3E}">
        <p14:creationId xmlns:p14="http://schemas.microsoft.com/office/powerpoint/2010/main" val="222088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01385DF-D899-45B0-AA04-49CB578D4F88}" type="datetimeFigureOut">
              <a:rPr lang="en-US"/>
              <a:pPr>
                <a:defRPr/>
              </a:pPr>
              <a:t>2/10/2023</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30C0285-2D6E-4C7A-AF3E-8B8B7B6F92D0}" type="slidenum">
              <a:rPr lang="en-US"/>
              <a:pPr>
                <a:defRPr/>
              </a:pPr>
              <a:t>‹#›</a:t>
            </a:fld>
            <a:endParaRPr lang="en-US"/>
          </a:p>
        </p:txBody>
      </p:sp>
    </p:spTree>
    <p:extLst>
      <p:ext uri="{BB962C8B-B14F-4D97-AF65-F5344CB8AC3E}">
        <p14:creationId xmlns:p14="http://schemas.microsoft.com/office/powerpoint/2010/main" val="1857788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316210F9-E01A-49C2-BEE9-A92DED21945C}" type="datetimeFigureOut">
              <a:rPr lang="en-US"/>
              <a:pPr>
                <a:defRPr/>
              </a:pPr>
              <a:t>2/10/2023</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D47C011-F062-464A-B0AC-A3CE8A1070FD}" type="slidenum">
              <a:rPr lang="en-US"/>
              <a:pPr>
                <a:defRPr/>
              </a:pPr>
              <a:t>‹#›</a:t>
            </a:fld>
            <a:endParaRPr lang="en-US"/>
          </a:p>
        </p:txBody>
      </p:sp>
    </p:spTree>
    <p:extLst>
      <p:ext uri="{BB962C8B-B14F-4D97-AF65-F5344CB8AC3E}">
        <p14:creationId xmlns:p14="http://schemas.microsoft.com/office/powerpoint/2010/main" val="3813165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30BBD24-20EA-43D1-8DCC-FBDAC8AF022E}" type="datetimeFigureOut">
              <a:rPr lang="en-US"/>
              <a:pPr>
                <a:defRPr/>
              </a:pPr>
              <a:t>2/10/2023</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822BF38-1FD3-4E74-88F2-8E7790A387DC}" type="slidenum">
              <a:rPr lang="en-US"/>
              <a:pPr>
                <a:defRPr/>
              </a:pPr>
              <a:t>‹#›</a:t>
            </a:fld>
            <a:endParaRPr lang="en-US"/>
          </a:p>
        </p:txBody>
      </p:sp>
    </p:spTree>
    <p:extLst>
      <p:ext uri="{BB962C8B-B14F-4D97-AF65-F5344CB8AC3E}">
        <p14:creationId xmlns:p14="http://schemas.microsoft.com/office/powerpoint/2010/main" val="440296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a:xfrm>
            <a:off x="838200" y="1825625"/>
            <a:ext cx="10515600" cy="43513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63A9398-DE4C-4E1B-AF5E-75CF02309B18}" type="datetimeFigureOut">
              <a:rPr lang="en-US"/>
              <a:pPr>
                <a:defRPr/>
              </a:pPr>
              <a:t>2/10/2023</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FEF487B-B570-4F7A-BBBE-A133240A67FF}" type="slidenum">
              <a:rPr lang="en-US"/>
              <a:pPr>
                <a:defRPr/>
              </a:pPr>
              <a:t>‹#›</a:t>
            </a:fld>
            <a:endParaRPr lang="en-US"/>
          </a:p>
        </p:txBody>
      </p:sp>
    </p:spTree>
    <p:extLst>
      <p:ext uri="{BB962C8B-B14F-4D97-AF65-F5344CB8AC3E}">
        <p14:creationId xmlns:p14="http://schemas.microsoft.com/office/powerpoint/2010/main" val="3776042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a:prstGeom prst="rect">
            <a:avLst/>
          </a:prstGeo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64D8B7C-8D25-4319-BA82-46497F94BDE4}" type="datetimeFigureOut">
              <a:rPr lang="en-US"/>
              <a:pPr>
                <a:defRPr/>
              </a:pPr>
              <a:t>2/10/2023</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39EC709-6984-47AE-916A-A44061201ED9}" type="slidenum">
              <a:rPr lang="en-US"/>
              <a:pPr>
                <a:defRPr/>
              </a:pPr>
              <a:t>‹#›</a:t>
            </a:fld>
            <a:endParaRPr lang="en-US"/>
          </a:p>
        </p:txBody>
      </p:sp>
    </p:spTree>
    <p:extLst>
      <p:ext uri="{BB962C8B-B14F-4D97-AF65-F5344CB8AC3E}">
        <p14:creationId xmlns:p14="http://schemas.microsoft.com/office/powerpoint/2010/main" val="3757627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291" name="Titel 1"/>
          <p:cNvSpPr>
            <a:spLocks noGrp="1"/>
          </p:cNvSpPr>
          <p:nvPr>
            <p:ph type="ctrTitle"/>
          </p:nvPr>
        </p:nvSpPr>
        <p:spPr bwMode="auto">
          <a:xfrm>
            <a:off x="5305425" y="1123950"/>
            <a:ext cx="5762625" cy="27289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it-IT" altLang="en-US" sz="6000" b="1" dirty="0">
                <a:latin typeface="Arial" panose="020B0604020202020204" pitchFamily="34" charset="0"/>
                <a:cs typeface="Arial" panose="020B0604020202020204" pitchFamily="34" charset="0"/>
              </a:rPr>
              <a:t>Programe malware și cele mai frecvente atacuri</a:t>
            </a:r>
            <a:endParaRPr lang="en-US" altLang="en-US" sz="6000" b="1" dirty="0">
              <a:latin typeface="Arial" panose="020B0604020202020204" pitchFamily="34" charset="0"/>
              <a:cs typeface="Arial" panose="020B0604020202020204" pitchFamily="34" charset="0"/>
            </a:endParaRPr>
          </a:p>
        </p:txBody>
      </p:sp>
      <p:pic>
        <p:nvPicPr>
          <p:cNvPr id="12292" name="Grafik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Introducere</a:t>
            </a:r>
            <a:r>
              <a:rPr lang="en-US" altLang="en-US" dirty="0"/>
              <a:t> </a:t>
            </a:r>
            <a:r>
              <a:rPr lang="en-US" altLang="en-US" dirty="0" err="1"/>
              <a:t>în</a:t>
            </a:r>
            <a:r>
              <a:rPr lang="en-US" altLang="en-US" dirty="0"/>
              <a:t> malware</a:t>
            </a:r>
            <a:endParaRPr lang="it-IT" altLang="en-US" dirty="0"/>
          </a:p>
        </p:txBody>
      </p:sp>
      <p:sp>
        <p:nvSpPr>
          <p:cNvPr id="2" name="Content Placeholder 1"/>
          <p:cNvSpPr>
            <a:spLocks noGrp="1"/>
          </p:cNvSpPr>
          <p:nvPr>
            <p:ph idx="4294967295"/>
          </p:nvPr>
        </p:nvSpPr>
        <p:spPr>
          <a:xfrm>
            <a:off x="592138" y="1979613"/>
            <a:ext cx="11007725" cy="4321175"/>
          </a:xfrm>
          <a:prstGeom prst="rect">
            <a:avLst/>
          </a:prstGeom>
        </p:spPr>
        <p:txBody>
          <a:bodyPr>
            <a:normAutofit/>
          </a:bodyPr>
          <a:lstStyle/>
          <a:p>
            <a:pPr marL="566420" indent="-457200" fontAlgn="auto">
              <a:spcAft>
                <a:spcPts val="0"/>
              </a:spcAft>
              <a:defRPr/>
            </a:pPr>
            <a:r>
              <a:rPr lang="vi-VN" altLang="en-US" dirty="0">
                <a:latin typeface="Calibri" pitchFamily="34" charset="0"/>
              </a:rPr>
              <a:t>Acronim pentru „software rău intenționat”</a:t>
            </a:r>
            <a:endParaRPr lang="en-US" dirty="0">
              <a:latin typeface="Calibri" pitchFamily="34" charset="0"/>
              <a:cs typeface="Calibri"/>
            </a:endParaRPr>
          </a:p>
          <a:p>
            <a:pPr marL="566420" indent="-457200" fontAlgn="auto">
              <a:spcAft>
                <a:spcPts val="0"/>
              </a:spcAft>
              <a:defRPr/>
            </a:pPr>
            <a:r>
              <a:rPr lang="en-US" dirty="0">
                <a:latin typeface="Calibri" pitchFamily="34" charset="0"/>
                <a:cs typeface="Calibri"/>
              </a:rPr>
              <a:t>Software </a:t>
            </a:r>
            <a:r>
              <a:rPr lang="en-US" dirty="0" err="1">
                <a:latin typeface="Calibri" pitchFamily="34" charset="0"/>
                <a:cs typeface="Calibri"/>
              </a:rPr>
              <a:t>conceput</a:t>
            </a:r>
            <a:r>
              <a:rPr lang="en-US" dirty="0">
                <a:latin typeface="Calibri" pitchFamily="34" charset="0"/>
                <a:cs typeface="Calibri"/>
              </a:rPr>
              <a:t> </a:t>
            </a:r>
            <a:r>
              <a:rPr lang="en-US" dirty="0" err="1">
                <a:latin typeface="Calibri" pitchFamily="34" charset="0"/>
                <a:cs typeface="Calibri"/>
              </a:rPr>
              <a:t>în</a:t>
            </a:r>
            <a:r>
              <a:rPr lang="en-US" dirty="0">
                <a:latin typeface="Calibri" pitchFamily="34" charset="0"/>
                <a:cs typeface="Calibri"/>
              </a:rPr>
              <a:t> mod </a:t>
            </a:r>
            <a:r>
              <a:rPr lang="en-US" dirty="0" err="1">
                <a:latin typeface="Calibri" pitchFamily="34" charset="0"/>
                <a:cs typeface="Calibri"/>
              </a:rPr>
              <a:t>intenționat</a:t>
            </a:r>
            <a:r>
              <a:rPr lang="en-US" dirty="0">
                <a:latin typeface="Calibri" pitchFamily="34" charset="0"/>
                <a:cs typeface="Calibri"/>
              </a:rPr>
              <a:t> </a:t>
            </a:r>
            <a:r>
              <a:rPr lang="en-US" dirty="0" err="1">
                <a:latin typeface="Calibri" pitchFamily="34" charset="0"/>
                <a:cs typeface="Calibri"/>
              </a:rPr>
              <a:t>pentru</a:t>
            </a:r>
            <a:r>
              <a:rPr lang="en-US" dirty="0">
                <a:latin typeface="Calibri" pitchFamily="34" charset="0"/>
                <a:cs typeface="Calibri"/>
              </a:rPr>
              <a:t> a </a:t>
            </a:r>
            <a:r>
              <a:rPr lang="en-US" dirty="0" err="1">
                <a:latin typeface="Calibri" pitchFamily="34" charset="0"/>
                <a:cs typeface="Calibri"/>
              </a:rPr>
              <a:t>provoca</a:t>
            </a:r>
            <a:r>
              <a:rPr lang="en-US" dirty="0">
                <a:latin typeface="Calibri" pitchFamily="34" charset="0"/>
                <a:cs typeface="Calibri"/>
              </a:rPr>
              <a:t> </a:t>
            </a:r>
            <a:r>
              <a:rPr lang="en-US" dirty="0" err="1">
                <a:latin typeface="Calibri" pitchFamily="34" charset="0"/>
                <a:cs typeface="Calibri"/>
              </a:rPr>
              <a:t>daune</a:t>
            </a:r>
            <a:r>
              <a:rPr lang="en-US" dirty="0">
                <a:latin typeface="Calibri" pitchFamily="34" charset="0"/>
                <a:cs typeface="Calibri"/>
              </a:rPr>
              <a:t> de </a:t>
            </a:r>
            <a:r>
              <a:rPr lang="en-US" dirty="0" err="1">
                <a:latin typeface="Calibri" pitchFamily="34" charset="0"/>
                <a:cs typeface="Calibri"/>
              </a:rPr>
              <a:t>diferite</a:t>
            </a:r>
            <a:r>
              <a:rPr lang="en-US" dirty="0">
                <a:latin typeface="Calibri" pitchFamily="34" charset="0"/>
                <a:cs typeface="Calibri"/>
              </a:rPr>
              <a:t> </a:t>
            </a:r>
            <a:r>
              <a:rPr lang="en-US" dirty="0" err="1">
                <a:latin typeface="Calibri" pitchFamily="34" charset="0"/>
                <a:cs typeface="Calibri"/>
              </a:rPr>
              <a:t>tipuri</a:t>
            </a:r>
            <a:r>
              <a:rPr lang="en-US" dirty="0">
                <a:latin typeface="Calibri" pitchFamily="34" charset="0"/>
                <a:cs typeface="Calibri"/>
              </a:rPr>
              <a:t>, de ex.:</a:t>
            </a:r>
          </a:p>
          <a:p>
            <a:pPr marL="1023620" lvl="1" indent="-457200" fontAlgn="auto">
              <a:spcAft>
                <a:spcPts val="0"/>
              </a:spcAft>
              <a:defRPr/>
            </a:pPr>
            <a:r>
              <a:rPr lang="vi-VN" dirty="0">
                <a:latin typeface="Calibri" pitchFamily="34" charset="0"/>
                <a:cs typeface="Calibri"/>
              </a:rPr>
              <a:t>blocarea serviciilor și comunicațiilor</a:t>
            </a:r>
            <a:endParaRPr lang="en-US" dirty="0">
              <a:latin typeface="Calibri" pitchFamily="34" charset="0"/>
              <a:cs typeface="Calibri"/>
            </a:endParaRPr>
          </a:p>
          <a:p>
            <a:pPr marL="1023620" lvl="1" indent="-457200" fontAlgn="auto">
              <a:spcAft>
                <a:spcPts val="0"/>
              </a:spcAft>
              <a:defRPr/>
            </a:pPr>
            <a:r>
              <a:rPr lang="vi-VN" dirty="0">
                <a:latin typeface="Calibri" pitchFamily="34" charset="0"/>
                <a:cs typeface="Calibri"/>
              </a:rPr>
              <a:t>interceptarea transmisiilor</a:t>
            </a:r>
            <a:endParaRPr lang="en-US" dirty="0">
              <a:latin typeface="Calibri" pitchFamily="34" charset="0"/>
              <a:cs typeface="Calibri"/>
            </a:endParaRPr>
          </a:p>
          <a:p>
            <a:pPr marL="1023620" lvl="1" indent="-457200" fontAlgn="auto">
              <a:spcAft>
                <a:spcPts val="0"/>
              </a:spcAft>
              <a:defRPr/>
            </a:pPr>
            <a:r>
              <a:rPr lang="vi-VN" dirty="0">
                <a:latin typeface="Calibri" pitchFamily="34" charset="0"/>
                <a:cs typeface="Calibri"/>
              </a:rPr>
              <a:t>furtul de informații private (personale, corporative sau guvernamentale) și de identități personale</a:t>
            </a:r>
            <a:endParaRPr lang="en-US" dirty="0">
              <a:latin typeface="Calibri" pitchFamily="34" charset="0"/>
              <a:cs typeface="Calibri"/>
            </a:endParaRPr>
          </a:p>
          <a:p>
            <a:pPr marL="1023620" lvl="1" indent="-457200" fontAlgn="auto">
              <a:spcAft>
                <a:spcPts val="0"/>
              </a:spcAft>
              <a:defRPr/>
            </a:pPr>
            <a:r>
              <a:rPr lang="vi-VN" dirty="0">
                <a:latin typeface="Calibri" pitchFamily="34" charset="0"/>
                <a:cs typeface="Calibri"/>
              </a:rPr>
              <a:t>acces neautorizat la informații sau sisteme</a:t>
            </a:r>
            <a:endParaRPr lang="en-US" dirty="0">
              <a:latin typeface="Calibri" pitchFamily="34" charset="0"/>
              <a:cs typeface="Calibri"/>
            </a:endParaRPr>
          </a:p>
          <a:p>
            <a:pPr marL="1023620" lvl="1" indent="-457200" fontAlgn="auto">
              <a:spcAft>
                <a:spcPts val="0"/>
              </a:spcAft>
              <a:defRPr/>
            </a:pPr>
            <a:r>
              <a:rPr lang="vi-VN" dirty="0">
                <a:latin typeface="Calibri" pitchFamily="34" charset="0"/>
                <a:cs typeface="Calibri"/>
              </a:rPr>
              <a:t>privarea utilizatorilor de acces la informații</a:t>
            </a:r>
            <a:r>
              <a:rPr lang="en-US" dirty="0">
                <a:latin typeface="Calibri" pitchFamily="34" charset="0"/>
                <a:cs typeface="Calibri"/>
              </a:rPr>
              <a:t>.</a:t>
            </a:r>
            <a:endParaRPr lang="it-IT" dirty="0">
              <a:latin typeface="Calibri" pitchFamily="34" charset="0"/>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Hackeri</a:t>
            </a:r>
            <a:r>
              <a:rPr lang="en-US" altLang="en-US" dirty="0"/>
              <a:t> </a:t>
            </a:r>
            <a:r>
              <a:rPr lang="en-US" altLang="en-US" dirty="0" err="1"/>
              <a:t>și</a:t>
            </a:r>
            <a:r>
              <a:rPr lang="en-US" altLang="en-US" dirty="0"/>
              <a:t> Cracker</a:t>
            </a:r>
            <a:endParaRPr lang="it-IT" altLang="en-US" dirty="0"/>
          </a:p>
        </p:txBody>
      </p:sp>
      <p:sp>
        <p:nvSpPr>
          <p:cNvPr id="1536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În informatică, „hacker” și „cracker” sunt doi termeni care sunt folosiți pentru a indica persoanele cu cunoștințe mari de sisteme informatice.</a:t>
            </a:r>
            <a:endParaRPr lang="en-US" altLang="en-US" dirty="0">
              <a:latin typeface="Calibri" pitchFamily="34" charset="0"/>
            </a:endParaRPr>
          </a:p>
          <a:p>
            <a:pPr marL="566738" indent="-457200"/>
            <a:r>
              <a:rPr lang="vi-VN" altLang="en-US" dirty="0">
                <a:latin typeface="Calibri" pitchFamily="34" charset="0"/>
              </a:rPr>
              <a:t>Principala diferență dintre cei doi constă în atitudinea cu care acţionează</a:t>
            </a:r>
            <a:endParaRPr lang="en-US" altLang="en-US" dirty="0">
              <a:latin typeface="Calibri" pitchFamily="34" charset="0"/>
            </a:endParaRPr>
          </a:p>
          <a:p>
            <a:pPr marL="566738" indent="-457200"/>
            <a:r>
              <a:rPr lang="vi-VN" altLang="en-US" dirty="0">
                <a:latin typeface="Calibri" pitchFamily="34" charset="0"/>
              </a:rPr>
              <a:t>Un </a:t>
            </a:r>
            <a:r>
              <a:rPr lang="vi-VN" altLang="en-US" b="1" dirty="0">
                <a:latin typeface="Calibri" pitchFamily="34" charset="0"/>
              </a:rPr>
              <a:t>hacker</a:t>
            </a:r>
            <a:r>
              <a:rPr lang="vi-VN" altLang="en-US" dirty="0">
                <a:latin typeface="Calibri" pitchFamily="34" charset="0"/>
              </a:rPr>
              <a:t> acționează prin explorarea sistemelor pentru a înțelege mai bine cum funcționează acestea și încercând să descopere noi defecte</a:t>
            </a:r>
            <a:endParaRPr lang="en-US" altLang="en-US" dirty="0">
              <a:latin typeface="Calibri" pitchFamily="34" charset="0"/>
            </a:endParaRPr>
          </a:p>
          <a:p>
            <a:pPr marL="566738" indent="-457200"/>
            <a:r>
              <a:rPr lang="vi-VN" altLang="en-US" dirty="0">
                <a:latin typeface="Calibri" pitchFamily="34" charset="0"/>
              </a:rPr>
              <a:t>Un </a:t>
            </a:r>
            <a:r>
              <a:rPr lang="vi-VN" altLang="en-US" b="1" dirty="0">
                <a:latin typeface="Calibri" pitchFamily="34" charset="0"/>
              </a:rPr>
              <a:t>cracker</a:t>
            </a:r>
            <a:r>
              <a:rPr lang="vi-VN" altLang="en-US" dirty="0">
                <a:latin typeface="Calibri" pitchFamily="34" charset="0"/>
              </a:rPr>
              <a:t> își folosește abilitățile în mod ilegal încercând să pătrundă în sisteme pentru a profita furând date sau într-un mod distructiv</a:t>
            </a:r>
            <a:endParaRPr lang="en-US" altLang="en-US" dirty="0">
              <a:latin typeface="Calibri"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Hackerii</a:t>
            </a:r>
            <a:endParaRPr lang="it-IT" altLang="en-US" dirty="0"/>
          </a:p>
        </p:txBody>
      </p:sp>
      <p:sp>
        <p:nvSpPr>
          <p:cNvPr id="1638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Hackerii încearcă în mod constant să dobândească noi cunoștințe despre sistemele informatice pentru a le înțelege mai bine sau pentru a le îmbunătăți funcțiile, performanța și securitatea</a:t>
            </a:r>
            <a:endParaRPr lang="en-US" altLang="en-US" dirty="0">
              <a:latin typeface="Calibri" pitchFamily="34" charset="0"/>
            </a:endParaRPr>
          </a:p>
          <a:p>
            <a:pPr marL="566738" indent="-457200"/>
            <a:r>
              <a:rPr lang="vi-VN" altLang="en-US" dirty="0">
                <a:latin typeface="Calibri" pitchFamily="34" charset="0"/>
              </a:rPr>
              <a:t>Unii dintre ei se angajează și în acțiuni demonstrative și etice, dar niciodată pentru profit</a:t>
            </a:r>
            <a:endParaRPr lang="en-US" altLang="en-US" dirty="0">
              <a:latin typeface="Calibri" pitchFamily="34" charset="0"/>
            </a:endParaRPr>
          </a:p>
          <a:p>
            <a:pPr marL="566738" indent="-457200"/>
            <a:r>
              <a:rPr lang="vi-VN" altLang="en-US" dirty="0">
                <a:latin typeface="Calibri" pitchFamily="34" charset="0"/>
              </a:rPr>
              <a:t>Acțiunile hackerilor sunt efectuate aproape întotdeauna fără nicio permisiune, așa că Legea le pedepsește (cu mari diferențe între țări)</a:t>
            </a:r>
            <a:endParaRPr lang="en-US" altLang="en-US" dirty="0">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Hackerii</a:t>
            </a:r>
            <a:endParaRPr lang="it-IT" altLang="en-US" dirty="0"/>
          </a:p>
        </p:txBody>
      </p:sp>
      <p:sp>
        <p:nvSpPr>
          <p:cNvPr id="1741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i="1" dirty="0">
                <a:latin typeface="Calibri" pitchFamily="34" charset="0"/>
              </a:rPr>
              <a:t>Hackerii adevărați au o reputație de experți și sunt foarte respectați în comunitatea lor</a:t>
            </a:r>
            <a:endParaRPr lang="en-US" altLang="en-US" i="1" dirty="0">
              <a:latin typeface="Calibri" pitchFamily="34" charset="0"/>
            </a:endParaRPr>
          </a:p>
          <a:p>
            <a:pPr marL="566738" indent="-457200"/>
            <a:r>
              <a:rPr lang="vi-VN" altLang="en-US" i="1" dirty="0">
                <a:latin typeface="Calibri" pitchFamily="34" charset="0"/>
              </a:rPr>
              <a:t>Competițiile sunt organizate cu scopul de a „pierce” un sistem sau program în cel mai scurt timp posibil</a:t>
            </a:r>
            <a:endParaRPr lang="en-US" altLang="en-US" i="1" dirty="0">
              <a:latin typeface="Calibri" pitchFamily="34" charset="0"/>
            </a:endParaRPr>
          </a:p>
          <a:p>
            <a:pPr marL="566738" indent="-457200"/>
            <a:r>
              <a:rPr lang="vi-VN" altLang="en-US" i="1" dirty="0">
                <a:latin typeface="Calibri" pitchFamily="34" charset="0"/>
              </a:rPr>
              <a:t>Aceste competiții se numesc hackathon-uri și sunt adesea sponsorizate de giganții industriei computerelor</a:t>
            </a:r>
            <a:endParaRPr lang="en-US" altLang="en-US" dirty="0">
              <a:latin typeface="Calibri"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400" dirty="0"/>
              <a:t>C</a:t>
            </a:r>
            <a:r>
              <a:rPr lang="vi-VN" altLang="en-US" sz="4400" dirty="0"/>
              <a:t>racker</a:t>
            </a:r>
            <a:endParaRPr lang="it-IT" altLang="en-US" dirty="0"/>
          </a:p>
        </p:txBody>
      </p:sp>
      <p:sp>
        <p:nvSpPr>
          <p:cNvPr id="1843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sz="2400" dirty="0"/>
              <a:t>Termenul „cracker” este atribuit lui Richard Stallman</a:t>
            </a:r>
            <a:endParaRPr lang="en-US" altLang="en-US" sz="2400" dirty="0"/>
          </a:p>
          <a:p>
            <a:pPr marL="566738" indent="-457200"/>
            <a:r>
              <a:rPr lang="vi-VN" altLang="en-US" sz="2400" dirty="0"/>
              <a:t>Un cracker este un criminal cibernetic care încearcă să atace sistemele informatice într-un mod neautorizat și ilegal</a:t>
            </a:r>
            <a:endParaRPr lang="en-US" altLang="en-US" sz="2400" dirty="0"/>
          </a:p>
          <a:p>
            <a:pPr marL="566738" indent="-457200"/>
            <a:r>
              <a:rPr lang="vi-VN" altLang="en-US" sz="2400" dirty="0"/>
              <a:t>Crackerii încearcă să profite în mod fraudulos de sisteme exploatând vulnerabilități necunoscute și rezolvate încă</a:t>
            </a:r>
            <a:endParaRPr lang="en-US" altLang="en-US" sz="2400" dirty="0"/>
          </a:p>
          <a:p>
            <a:pPr marL="566738" indent="-457200"/>
            <a:r>
              <a:rPr lang="vi-VN" altLang="en-US" sz="2400" dirty="0"/>
              <a:t>Crackerii sunt adesea implicați în spionaj industrial, furt de date și blocarea rețelelor și site-urilor web, vandalism etc.</a:t>
            </a:r>
            <a:endParaRPr lang="en-US" alt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Hackeri</a:t>
            </a:r>
            <a:r>
              <a:rPr lang="en-US" altLang="en-US" dirty="0"/>
              <a:t> </a:t>
            </a:r>
            <a:r>
              <a:rPr lang="en-US" altLang="en-US" dirty="0" err="1"/>
              <a:t>și</a:t>
            </a:r>
            <a:r>
              <a:rPr lang="en-US" altLang="en-US" dirty="0"/>
              <a:t> Cracker</a:t>
            </a:r>
            <a:endParaRPr lang="it-IT" altLang="en-US" dirty="0"/>
          </a:p>
        </p:txBody>
      </p:sp>
      <p:sp>
        <p:nvSpPr>
          <p:cNvPr id="1945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Termenii hacker și cracker au limite subtile care îi împart</a:t>
            </a:r>
            <a:endParaRPr lang="en-US" altLang="en-US" dirty="0">
              <a:latin typeface="Calibri" pitchFamily="34" charset="0"/>
            </a:endParaRPr>
          </a:p>
          <a:p>
            <a:pPr marL="566738" indent="-457200"/>
            <a:r>
              <a:rPr lang="vi-VN" altLang="en-US" dirty="0">
                <a:latin typeface="Calibri" pitchFamily="34" charset="0"/>
              </a:rPr>
              <a:t>O intruziune poate fi considerată un act ilegal pentru unii oameni și nu pentru alții, iar Legea reflectă aceste opinii</a:t>
            </a:r>
            <a:endParaRPr lang="en-US" altLang="en-US" dirty="0">
              <a:latin typeface="Calibri" pitchFamily="34" charset="0"/>
            </a:endParaRPr>
          </a:p>
          <a:p>
            <a:pPr marL="566738" indent="-457200"/>
            <a:r>
              <a:rPr lang="vi-VN" altLang="en-US" dirty="0">
                <a:latin typeface="Calibri" pitchFamily="34" charset="0"/>
              </a:rPr>
              <a:t>Astăzi, din păcate, cei doi termeni sunt considerați sinonimi</a:t>
            </a:r>
            <a:endParaRPr lang="en-US" altLang="en-US" dirty="0">
              <a:latin typeface="Calibri" pitchFamily="34" charset="0"/>
            </a:endParaRPr>
          </a:p>
          <a:p>
            <a:pPr marL="109538" indent="0">
              <a:buNone/>
            </a:pPr>
            <a:r>
              <a:rPr lang="vi-VN" altLang="en-US" b="1" dirty="0">
                <a:latin typeface="Calibri" pitchFamily="34" charset="0"/>
              </a:rPr>
              <a:t>În acest document, vom folosi cu nefericire termenul mai comun și mai folosit hacker pentru ambele categorii, fiind siguri că cititorul înțelept va fi destul de capabil să distingă între un hacker și un cracker.</a:t>
            </a:r>
            <a:endParaRPr lang="en-US" altLang="en-US" dirty="0">
              <a:latin typeface="Calibri"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Categorii</a:t>
            </a:r>
            <a:r>
              <a:rPr lang="en-US" altLang="en-US" dirty="0"/>
              <a:t> de </a:t>
            </a:r>
            <a:r>
              <a:rPr lang="en-US" altLang="en-US" dirty="0" err="1"/>
              <a:t>hackeri</a:t>
            </a:r>
            <a:endParaRPr lang="it-IT" altLang="en-US" dirty="0"/>
          </a:p>
        </p:txBody>
      </p:sp>
      <p:sp>
        <p:nvSpPr>
          <p:cNvPr id="20483" name="Content Placeholder 1"/>
          <p:cNvSpPr>
            <a:spLocks noGrp="1"/>
          </p:cNvSpPr>
          <p:nvPr>
            <p:ph idx="4294967295"/>
          </p:nvPr>
        </p:nvSpPr>
        <p:spPr bwMode="auto">
          <a:xfrm>
            <a:off x="592138" y="1867853"/>
            <a:ext cx="11457622"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b="1" dirty="0">
                <a:latin typeface="Calibri" pitchFamily="34" charset="0"/>
              </a:rPr>
              <a:t>Hackerii cu pălărie neagră</a:t>
            </a:r>
            <a:br>
              <a:rPr lang="en-US" altLang="en-US" dirty="0">
                <a:latin typeface="Calibri" pitchFamily="34" charset="0"/>
              </a:rPr>
            </a:br>
            <a:r>
              <a:rPr lang="vi-VN" altLang="en-US" dirty="0">
                <a:latin typeface="Calibri" pitchFamily="34" charset="0"/>
              </a:rPr>
              <a:t>să-și folosească cunoștințele în scopuri rău intenționate sau criminale</a:t>
            </a:r>
            <a:endParaRPr lang="en-US" altLang="en-US" dirty="0">
              <a:latin typeface="Calibri" pitchFamily="34" charset="0"/>
            </a:endParaRPr>
          </a:p>
          <a:p>
            <a:pPr marL="566738" indent="-457200"/>
            <a:r>
              <a:rPr lang="vi-VN" altLang="en-US" b="1" dirty="0">
                <a:latin typeface="Calibri" pitchFamily="34" charset="0"/>
              </a:rPr>
              <a:t>Hackerii cu pălărie albă</a:t>
            </a:r>
            <a:br>
              <a:rPr lang="en-US" altLang="en-US" b="1" dirty="0">
                <a:latin typeface="Calibri" pitchFamily="34" charset="0"/>
              </a:rPr>
            </a:br>
            <a:r>
              <a:rPr lang="vi-VN" altLang="en-US" dirty="0">
                <a:latin typeface="Calibri" pitchFamily="34" charset="0"/>
              </a:rPr>
              <a:t>sistemele de testare în scopul identificării posibilelor vulnerabilități sunt adesea experți în securitate plătiți în acest scop</a:t>
            </a:r>
            <a:endParaRPr lang="en-US" altLang="en-US" dirty="0">
              <a:latin typeface="Calibri" pitchFamily="34" charset="0"/>
            </a:endParaRPr>
          </a:p>
          <a:p>
            <a:pPr marL="566738" indent="-457200"/>
            <a:r>
              <a:rPr lang="vi-VN" altLang="en-US" b="1" dirty="0">
                <a:latin typeface="Calibri" pitchFamily="34" charset="0"/>
              </a:rPr>
              <a:t>Hackerii cu pălărie gri</a:t>
            </a:r>
            <a:br>
              <a:rPr lang="en-US" altLang="en-US" b="1" dirty="0">
                <a:latin typeface="Calibri" pitchFamily="34" charset="0"/>
              </a:rPr>
            </a:br>
            <a:r>
              <a:rPr lang="vi-VN" altLang="en-US" dirty="0">
                <a:latin typeface="Calibri" pitchFamily="34" charset="0"/>
              </a:rPr>
              <a:t>similar cu pălăriile albe, dar deseori funcționează fără autorizație impune adesea vânzătorilor să remedieze problemele găsite, de obicei gratuit unii vânzători îi răsplătesc cu bani, alții îi pun în judecată</a:t>
            </a:r>
            <a:endParaRPr lang="en-US" altLang="en-US" dirty="0">
              <a:latin typeface="Calibri"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Categorii</a:t>
            </a:r>
            <a:r>
              <a:rPr lang="en-US" altLang="en-US" dirty="0"/>
              <a:t> de </a:t>
            </a:r>
            <a:r>
              <a:rPr lang="en-US" altLang="en-US" dirty="0" err="1"/>
              <a:t>hackeri</a:t>
            </a:r>
            <a:endParaRPr lang="it-IT" altLang="en-US" dirty="0"/>
          </a:p>
        </p:txBody>
      </p:sp>
      <p:sp>
        <p:nvSpPr>
          <p:cNvPr id="2150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a:buNone/>
            </a:pPr>
            <a:r>
              <a:rPr lang="en-US" altLang="en-US" b="1" dirty="0" err="1">
                <a:latin typeface="Calibri" pitchFamily="34" charset="0"/>
              </a:rPr>
              <a:t>Hackerii</a:t>
            </a:r>
            <a:r>
              <a:rPr lang="en-US" altLang="en-US" b="1" dirty="0">
                <a:latin typeface="Calibri" pitchFamily="34" charset="0"/>
              </a:rPr>
              <a:t> </a:t>
            </a:r>
            <a:r>
              <a:rPr lang="en-US" altLang="en-US" b="1" dirty="0" err="1">
                <a:latin typeface="Calibri" pitchFamily="34" charset="0"/>
              </a:rPr>
              <a:t>sinucigași</a:t>
            </a:r>
            <a:br>
              <a:rPr lang="en-US" altLang="en-US" dirty="0">
                <a:latin typeface="Calibri" pitchFamily="34" charset="0"/>
              </a:rPr>
            </a:br>
            <a:r>
              <a:rPr lang="vi-VN" altLang="en-US" dirty="0">
                <a:latin typeface="Calibri" pitchFamily="34" charset="0"/>
              </a:rPr>
              <a:t>de obicei, mai puțin competente decât pălăriile negre/albe acționează din motive ideologice și nu au niciun interes să-și ascundă identitatea</a:t>
            </a:r>
            <a:endParaRPr lang="en-US" altLang="en-US" dirty="0">
              <a:latin typeface="Calibri" pitchFamily="34" charset="0"/>
            </a:endParaRPr>
          </a:p>
          <a:p>
            <a:pPr marL="109538" indent="0">
              <a:buNone/>
            </a:pPr>
            <a:r>
              <a:rPr lang="en-US" altLang="en-US" b="1" dirty="0" err="1">
                <a:latin typeface="Calibri" pitchFamily="34" charset="0"/>
              </a:rPr>
              <a:t>Hackerii</a:t>
            </a:r>
            <a:r>
              <a:rPr lang="en-US" altLang="en-US" b="1" dirty="0">
                <a:latin typeface="Calibri" pitchFamily="34" charset="0"/>
              </a:rPr>
              <a:t> </a:t>
            </a:r>
            <a:r>
              <a:rPr lang="en-US" altLang="en-US" b="1" dirty="0" err="1">
                <a:latin typeface="Calibri" pitchFamily="34" charset="0"/>
              </a:rPr>
              <a:t>sponsorizați</a:t>
            </a:r>
            <a:r>
              <a:rPr lang="en-US" altLang="en-US" b="1" dirty="0">
                <a:latin typeface="Calibri" pitchFamily="34" charset="0"/>
              </a:rPr>
              <a:t> de stat</a:t>
            </a:r>
            <a:br>
              <a:rPr lang="en-US" altLang="en-US" b="1" dirty="0">
                <a:latin typeface="Calibri" pitchFamily="34" charset="0"/>
              </a:rPr>
            </a:br>
            <a:r>
              <a:rPr lang="vi-VN" altLang="en-US" dirty="0">
                <a:latin typeface="Calibri" pitchFamily="34" charset="0"/>
              </a:rPr>
              <a:t>plătit de un guvern pentru a lansa atacuri cibernetice împotriva unei alte țări; aceste acțiuni sunt considerate adevărate acțiuni de război</a:t>
            </a:r>
            <a:endParaRPr lang="en-US" altLang="en-US" dirty="0">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Categorii</a:t>
            </a:r>
            <a:r>
              <a:rPr lang="en-US" altLang="en-US" dirty="0"/>
              <a:t> de </a:t>
            </a:r>
            <a:r>
              <a:rPr lang="en-US" altLang="en-US" dirty="0" err="1"/>
              <a:t>hackeri</a:t>
            </a:r>
            <a:endParaRPr lang="it-IT" altLang="en-US" dirty="0"/>
          </a:p>
        </p:txBody>
      </p:sp>
      <p:sp>
        <p:nvSpPr>
          <p:cNvPr id="2253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a:buNone/>
            </a:pPr>
            <a:r>
              <a:rPr lang="en-US" altLang="en-US" b="1" dirty="0" err="1">
                <a:latin typeface="Calibri" pitchFamily="34" charset="0"/>
              </a:rPr>
              <a:t>Copii</a:t>
            </a:r>
            <a:r>
              <a:rPr lang="en-US" altLang="en-US" b="1" dirty="0">
                <a:latin typeface="Calibri" pitchFamily="34" charset="0"/>
              </a:rPr>
              <a:t> de </a:t>
            </a:r>
            <a:r>
              <a:rPr lang="en-US" altLang="en-US" b="1" dirty="0" err="1">
                <a:latin typeface="Calibri" pitchFamily="34" charset="0"/>
              </a:rPr>
              <a:t>scenariu</a:t>
            </a:r>
            <a:br>
              <a:rPr lang="en-US" altLang="en-US" b="1" dirty="0">
                <a:latin typeface="Calibri" pitchFamily="34" charset="0"/>
              </a:rPr>
            </a:br>
            <a:r>
              <a:rPr lang="vi-VN" altLang="en-US" dirty="0">
                <a:latin typeface="Calibri" pitchFamily="34" charset="0"/>
              </a:rPr>
              <a:t>nu au sau nu au dobândit încă abilități mari, de obicei, folosesc scripturi și instrumente create de alți hackeri</a:t>
            </a:r>
            <a:endParaRPr lang="en-US" altLang="en-US" dirty="0">
              <a:latin typeface="Calibri" pitchFamily="34" charset="0"/>
            </a:endParaRPr>
          </a:p>
          <a:p>
            <a:pPr marL="109538" indent="0">
              <a:buNone/>
            </a:pPr>
            <a:r>
              <a:rPr lang="en-US" altLang="en-US" b="1" dirty="0" err="1">
                <a:latin typeface="Calibri" pitchFamily="34" charset="0"/>
              </a:rPr>
              <a:t>Terorişti</a:t>
            </a:r>
            <a:r>
              <a:rPr lang="en-US" altLang="en-US" b="1" dirty="0">
                <a:latin typeface="Calibri" pitchFamily="34" charset="0"/>
              </a:rPr>
              <a:t> </a:t>
            </a:r>
            <a:r>
              <a:rPr lang="en-US" altLang="en-US" b="1" dirty="0" err="1">
                <a:latin typeface="Calibri" pitchFamily="34" charset="0"/>
              </a:rPr>
              <a:t>cibernetici</a:t>
            </a:r>
            <a:br>
              <a:rPr lang="en-US" altLang="en-US" b="1" dirty="0">
                <a:latin typeface="Calibri" pitchFamily="34" charset="0"/>
              </a:rPr>
            </a:br>
            <a:r>
              <a:rPr lang="vi-VN" altLang="en-US" dirty="0">
                <a:latin typeface="Calibri" pitchFamily="34" charset="0"/>
              </a:rPr>
              <a:t>indivizi sau grupuri cu intenții ostile care, în general, urmăresc să creeze haos într-o țară similară cu hackerii sponsorizați de stat, dar nesponsorizat de guvern</a:t>
            </a:r>
            <a:endParaRPr lang="en-US" altLang="en-US" dirty="0">
              <a:latin typeface="Calibr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Cai</a:t>
            </a:r>
            <a:r>
              <a:rPr lang="en-US" altLang="en-US" dirty="0"/>
              <a:t> </a:t>
            </a:r>
            <a:r>
              <a:rPr lang="en-US" altLang="en-US" dirty="0" err="1"/>
              <a:t>troieni</a:t>
            </a:r>
            <a:endParaRPr lang="en-US" altLang="en-US" dirty="0"/>
          </a:p>
        </p:txBody>
      </p:sp>
      <p:sp>
        <p:nvSpPr>
          <p:cNvPr id="23555" name="Content Placeholder 1"/>
          <p:cNvSpPr>
            <a:spLocks noGrp="1"/>
          </p:cNvSpPr>
          <p:nvPr>
            <p:ph idx="4294967295"/>
          </p:nvPr>
        </p:nvSpPr>
        <p:spPr bwMode="auto">
          <a:xfrm>
            <a:off x="162560" y="1756093"/>
            <a:ext cx="11907520"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Programe care acționează ca software util, dar poartă și o funcție rău intenționată ascunsă și se execută în paralel</a:t>
            </a:r>
            <a:endParaRPr lang="en-US" altLang="en-US" dirty="0">
              <a:latin typeface="Calibri" pitchFamily="34" charset="0"/>
            </a:endParaRPr>
          </a:p>
          <a:p>
            <a:pPr marL="566738" indent="-457200"/>
            <a:r>
              <a:rPr lang="en-US" altLang="en-US" dirty="0" err="1">
                <a:latin typeface="Calibri" pitchFamily="34" charset="0"/>
                <a:cs typeface="Arial" pitchFamily="34" charset="0"/>
              </a:rPr>
              <a:t>Adesea</a:t>
            </a:r>
            <a:r>
              <a:rPr lang="en-US" altLang="en-US" dirty="0">
                <a:latin typeface="Calibri" pitchFamily="34" charset="0"/>
                <a:cs typeface="Arial" pitchFamily="34" charset="0"/>
              </a:rPr>
              <a:t>, </a:t>
            </a:r>
            <a:r>
              <a:rPr lang="en-US" altLang="en-US" dirty="0" err="1">
                <a:latin typeface="Calibri" pitchFamily="34" charset="0"/>
                <a:cs typeface="Arial" pitchFamily="34" charset="0"/>
              </a:rPr>
              <a:t>programele</a:t>
            </a:r>
            <a:r>
              <a:rPr lang="en-US" altLang="en-US" dirty="0">
                <a:latin typeface="Calibri" pitchFamily="34" charset="0"/>
                <a:cs typeface="Arial" pitchFamily="34" charset="0"/>
              </a:rPr>
              <a:t> shareware </a:t>
            </a:r>
            <a:r>
              <a:rPr lang="en-US" altLang="en-US" dirty="0" err="1">
                <a:latin typeface="Calibri" pitchFamily="34" charset="0"/>
                <a:cs typeface="Arial" pitchFamily="34" charset="0"/>
              </a:rPr>
              <a:t>sau</a:t>
            </a:r>
            <a:r>
              <a:rPr lang="en-US" altLang="en-US" dirty="0">
                <a:latin typeface="Calibri" pitchFamily="34" charset="0"/>
                <a:cs typeface="Arial" pitchFamily="34" charset="0"/>
              </a:rPr>
              <a:t> </a:t>
            </a:r>
            <a:r>
              <a:rPr lang="en-US" altLang="en-US" dirty="0" err="1">
                <a:latin typeface="Calibri" pitchFamily="34" charset="0"/>
                <a:cs typeface="Arial" pitchFamily="34" charset="0"/>
              </a:rPr>
              <a:t>programele</a:t>
            </a:r>
            <a:r>
              <a:rPr lang="en-US" altLang="en-US" dirty="0">
                <a:latin typeface="Calibri" pitchFamily="34" charset="0"/>
                <a:cs typeface="Arial" pitchFamily="34" charset="0"/>
              </a:rPr>
              <a:t> </a:t>
            </a:r>
            <a:r>
              <a:rPr lang="en-US" altLang="en-US" dirty="0" err="1">
                <a:latin typeface="Calibri" pitchFamily="34" charset="0"/>
                <a:cs typeface="Arial" pitchFamily="34" charset="0"/>
              </a:rPr>
              <a:t>sparte</a:t>
            </a:r>
            <a:r>
              <a:rPr lang="en-US" altLang="en-US" dirty="0">
                <a:latin typeface="Calibri" pitchFamily="34" charset="0"/>
                <a:cs typeface="Arial" pitchFamily="34" charset="0"/>
              </a:rPr>
              <a:t> care </a:t>
            </a:r>
            <a:r>
              <a:rPr lang="en-US" altLang="en-US" dirty="0" err="1">
                <a:latin typeface="Calibri" pitchFamily="34" charset="0"/>
                <a:cs typeface="Arial" pitchFamily="34" charset="0"/>
              </a:rPr>
              <a:t>sunt</a:t>
            </a:r>
            <a:r>
              <a:rPr lang="en-US" altLang="en-US" dirty="0">
                <a:latin typeface="Calibri" pitchFamily="34" charset="0"/>
                <a:cs typeface="Arial" pitchFamily="34" charset="0"/>
              </a:rPr>
              <a:t> </a:t>
            </a:r>
            <a:r>
              <a:rPr lang="en-US" altLang="en-US" dirty="0" err="1">
                <a:latin typeface="Calibri" pitchFamily="34" charset="0"/>
                <a:cs typeface="Arial" pitchFamily="34" charset="0"/>
              </a:rPr>
              <a:t>distribuite</a:t>
            </a:r>
            <a:r>
              <a:rPr lang="en-US" altLang="en-US" dirty="0">
                <a:latin typeface="Calibri" pitchFamily="34" charset="0"/>
                <a:cs typeface="Arial" pitchFamily="34" charset="0"/>
              </a:rPr>
              <a:t> </a:t>
            </a:r>
            <a:r>
              <a:rPr lang="en-US" altLang="en-US" dirty="0" err="1">
                <a:latin typeface="Calibri" pitchFamily="34" charset="0"/>
                <a:cs typeface="Arial" pitchFamily="34" charset="0"/>
              </a:rPr>
              <a:t>sunt</a:t>
            </a:r>
            <a:r>
              <a:rPr lang="en-US" altLang="en-US" dirty="0">
                <a:latin typeface="Calibri" pitchFamily="34" charset="0"/>
                <a:cs typeface="Arial" pitchFamily="34" charset="0"/>
              </a:rPr>
              <a:t> </a:t>
            </a:r>
            <a:r>
              <a:rPr lang="en-US" altLang="en-US" dirty="0" err="1">
                <a:latin typeface="Calibri" pitchFamily="34" charset="0"/>
                <a:cs typeface="Arial" pitchFamily="34" charset="0"/>
              </a:rPr>
              <a:t>modificate</a:t>
            </a:r>
            <a:r>
              <a:rPr lang="en-US" altLang="en-US" dirty="0">
                <a:latin typeface="Calibri" pitchFamily="34" charset="0"/>
                <a:cs typeface="Arial" pitchFamily="34" charset="0"/>
              </a:rPr>
              <a:t> </a:t>
            </a:r>
            <a:r>
              <a:rPr lang="en-US" altLang="en-US" dirty="0" err="1">
                <a:latin typeface="Calibri" pitchFamily="34" charset="0"/>
                <a:cs typeface="Arial" pitchFamily="34" charset="0"/>
              </a:rPr>
              <a:t>pentru</a:t>
            </a:r>
            <a:r>
              <a:rPr lang="en-US" altLang="en-US" dirty="0">
                <a:latin typeface="Calibri" pitchFamily="34" charset="0"/>
                <a:cs typeface="Arial" pitchFamily="34" charset="0"/>
              </a:rPr>
              <a:t> a </a:t>
            </a:r>
            <a:r>
              <a:rPr lang="en-US" altLang="en-US" dirty="0" err="1">
                <a:latin typeface="Calibri" pitchFamily="34" charset="0"/>
                <a:cs typeface="Arial" pitchFamily="34" charset="0"/>
              </a:rPr>
              <a:t>transporta</a:t>
            </a:r>
            <a:r>
              <a:rPr lang="en-US" altLang="en-US" dirty="0">
                <a:latin typeface="Calibri" pitchFamily="34" charset="0"/>
                <a:cs typeface="Arial" pitchFamily="34" charset="0"/>
              </a:rPr>
              <a:t> </a:t>
            </a:r>
            <a:r>
              <a:rPr lang="en-US" altLang="en-US" dirty="0" err="1">
                <a:latin typeface="Calibri" pitchFamily="34" charset="0"/>
                <a:cs typeface="Arial" pitchFamily="34" charset="0"/>
              </a:rPr>
              <a:t>calul</a:t>
            </a:r>
            <a:r>
              <a:rPr lang="en-US" altLang="en-US" dirty="0">
                <a:latin typeface="Calibri" pitchFamily="34" charset="0"/>
                <a:cs typeface="Arial" pitchFamily="34" charset="0"/>
              </a:rPr>
              <a:t> </a:t>
            </a:r>
            <a:r>
              <a:rPr lang="en-US" altLang="en-US" dirty="0" err="1">
                <a:latin typeface="Calibri" pitchFamily="34" charset="0"/>
                <a:cs typeface="Arial" pitchFamily="34" charset="0"/>
              </a:rPr>
              <a:t>troian</a:t>
            </a:r>
            <a:endParaRPr lang="en-US" altLang="en-US" dirty="0">
              <a:latin typeface="Calibri" pitchFamily="34" charset="0"/>
              <a:cs typeface="Arial" pitchFamily="34" charset="0"/>
            </a:endParaRPr>
          </a:p>
          <a:p>
            <a:pPr marL="566738" indent="-457200"/>
            <a:r>
              <a:rPr lang="vi-VN" altLang="en-US" dirty="0">
                <a:latin typeface="Calibri" pitchFamily="34" charset="0"/>
              </a:rPr>
              <a:t>Adesea răspândit prin e-mailuri sau prin descărcarea de programe prin Web</a:t>
            </a:r>
            <a:endParaRPr lang="en-US" altLang="en-US" dirty="0">
              <a:latin typeface="Calibri" pitchFamily="34" charset="0"/>
            </a:endParaRPr>
          </a:p>
          <a:p>
            <a:pPr marL="566738" indent="-457200"/>
            <a:r>
              <a:rPr lang="en-US" altLang="en-US" dirty="0" err="1">
                <a:latin typeface="Calibri" pitchFamily="34" charset="0"/>
              </a:rPr>
              <a:t>Exemple</a:t>
            </a:r>
            <a:r>
              <a:rPr lang="en-US" altLang="en-US" dirty="0">
                <a:latin typeface="Calibri" pitchFamily="34" charset="0"/>
              </a:rPr>
              <a:t>:</a:t>
            </a:r>
          </a:p>
          <a:p>
            <a:pPr marL="1023938" lvl="1" indent="-457200"/>
            <a:r>
              <a:rPr lang="en-US" altLang="en-US" i="1" dirty="0" err="1">
                <a:latin typeface="Calibri" pitchFamily="34" charset="0"/>
              </a:rPr>
              <a:t>keyloggers</a:t>
            </a:r>
            <a:r>
              <a:rPr lang="en-US" altLang="en-US" dirty="0">
                <a:latin typeface="Calibri" pitchFamily="34" charset="0"/>
              </a:rPr>
              <a:t> - </a:t>
            </a:r>
            <a:r>
              <a:rPr lang="vi-VN" altLang="en-US" dirty="0">
                <a:latin typeface="Calibri" pitchFamily="34" charset="0"/>
              </a:rPr>
              <a:t>programe care fură parole și le trimit hackerului</a:t>
            </a:r>
            <a:endParaRPr lang="en-US" altLang="en-US" dirty="0">
              <a:latin typeface="Calibri" pitchFamily="34" charset="0"/>
            </a:endParaRPr>
          </a:p>
          <a:p>
            <a:pPr marL="1023938" lvl="1" indent="-457200"/>
            <a:r>
              <a:rPr lang="en-US" altLang="en-US" i="1" dirty="0">
                <a:latin typeface="Calibri" pitchFamily="34" charset="0"/>
              </a:rPr>
              <a:t>backdoors</a:t>
            </a:r>
            <a:r>
              <a:rPr lang="en-US" altLang="en-US" dirty="0">
                <a:latin typeface="Calibri" pitchFamily="34" charset="0"/>
              </a:rPr>
              <a:t> - </a:t>
            </a:r>
            <a:r>
              <a:rPr lang="vi-VN" altLang="en-US" dirty="0">
                <a:latin typeface="Calibri" pitchFamily="34" charset="0"/>
              </a:rPr>
              <a:t>programe care funcționează ca un server terminal și permit hackerului de la distanță să acceseze computerul ocolind autentificarea normală</a:t>
            </a:r>
            <a:endParaRPr lang="en-US" altLang="en-US" dirty="0">
              <a:latin typeface="Calibri" pitchFamily="34" charset="0"/>
            </a:endParaRPr>
          </a:p>
          <a:p>
            <a:pPr marL="1023938" lvl="1" indent="-457200"/>
            <a:r>
              <a:rPr lang="en-US" altLang="en-US" i="1" dirty="0" err="1">
                <a:latin typeface="Calibri" pitchFamily="34" charset="0"/>
              </a:rPr>
              <a:t>cryptominers</a:t>
            </a:r>
            <a:r>
              <a:rPr lang="en-US" altLang="en-US" dirty="0">
                <a:latin typeface="Calibri" pitchFamily="34" charset="0"/>
              </a:rPr>
              <a:t> - </a:t>
            </a:r>
            <a:r>
              <a:rPr lang="vi-VN" altLang="en-US" dirty="0">
                <a:latin typeface="Calibri" pitchFamily="34" charset="0"/>
              </a:rPr>
              <a:t>programe care minează criptomonede</a:t>
            </a:r>
            <a:endParaRPr lang="en-US" altLang="en-US" dirty="0">
              <a:latin typeface="Calibri" pitchFamily="34" charset="0"/>
            </a:endParaRPr>
          </a:p>
          <a:p>
            <a:pPr marL="1023938" lvl="1" indent="-457200"/>
            <a:r>
              <a:rPr lang="en-US" altLang="en-US" i="1" dirty="0">
                <a:latin typeface="Calibri" pitchFamily="34" charset="0"/>
              </a:rPr>
              <a:t>bots</a:t>
            </a:r>
            <a:r>
              <a:rPr lang="en-US" altLang="en-US" dirty="0">
                <a:latin typeface="Calibri" pitchFamily="34" charset="0"/>
              </a:rPr>
              <a:t> - </a:t>
            </a:r>
            <a:r>
              <a:rPr lang="en-US" altLang="en-US" dirty="0" err="1">
                <a:latin typeface="Calibri" pitchFamily="34" charset="0"/>
              </a:rPr>
              <a:t>programe</a:t>
            </a:r>
            <a:r>
              <a:rPr lang="en-US" altLang="en-US" dirty="0">
                <a:latin typeface="Calibri" pitchFamily="34" charset="0"/>
              </a:rPr>
              <a:t> automate </a:t>
            </a:r>
            <a:r>
              <a:rPr lang="en-US" altLang="en-US" dirty="0" err="1">
                <a:latin typeface="Calibri" pitchFamily="34" charset="0"/>
              </a:rPr>
              <a:t>utilizate</a:t>
            </a:r>
            <a:r>
              <a:rPr lang="en-US" altLang="en-US" dirty="0">
                <a:latin typeface="Calibri" pitchFamily="34" charset="0"/>
              </a:rPr>
              <a:t> de </a:t>
            </a:r>
            <a:r>
              <a:rPr lang="en-US" altLang="en-US" dirty="0" err="1">
                <a:latin typeface="Calibri" pitchFamily="34" charset="0"/>
              </a:rPr>
              <a:t>exemplu</a:t>
            </a:r>
            <a:r>
              <a:rPr lang="en-US" altLang="en-US" dirty="0">
                <a:latin typeface="Calibri" pitchFamily="34" charset="0"/>
              </a:rPr>
              <a:t> </a:t>
            </a:r>
            <a:r>
              <a:rPr lang="en-US" altLang="en-US" dirty="0" err="1">
                <a:latin typeface="Calibri" pitchFamily="34" charset="0"/>
              </a:rPr>
              <a:t>pentru</a:t>
            </a:r>
            <a:r>
              <a:rPr lang="en-US" altLang="en-US" dirty="0">
                <a:latin typeface="Calibri" pitchFamily="34" charset="0"/>
              </a:rPr>
              <a:t> un </a:t>
            </a:r>
            <a:r>
              <a:rPr lang="en-US" altLang="en-US" dirty="0" err="1">
                <a:latin typeface="Calibri" pitchFamily="34" charset="0"/>
              </a:rPr>
              <a:t>atac</a:t>
            </a:r>
            <a:r>
              <a:rPr lang="en-US" altLang="en-US" dirty="0">
                <a:latin typeface="Calibri" pitchFamily="34" charset="0"/>
              </a:rPr>
              <a:t> </a:t>
            </a:r>
            <a:r>
              <a:rPr lang="en-US" altLang="en-US" dirty="0" err="1">
                <a:latin typeface="Calibri" pitchFamily="34" charset="0"/>
              </a:rPr>
              <a:t>DDoS</a:t>
            </a:r>
            <a:endParaRPr lang="en-US" altLang="en-US" dirty="0">
              <a:latin typeface="Calibri"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Rootkit-</a:t>
            </a:r>
            <a:r>
              <a:rPr lang="en-US" altLang="en-US" dirty="0" err="1"/>
              <a:t>uri</a:t>
            </a:r>
            <a:endParaRPr lang="en-US" altLang="en-US" dirty="0"/>
          </a:p>
        </p:txBody>
      </p:sp>
      <p:sp>
        <p:nvSpPr>
          <p:cNvPr id="2457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Software conceput pentru a permite accesul la un computer sau la o zonă a software-ului acestuia care nu este altfel permisăInstalat de alte programe malware</a:t>
            </a:r>
            <a:endParaRPr lang="en-US" altLang="en-US" dirty="0">
              <a:latin typeface="Calibri" pitchFamily="34" charset="0"/>
            </a:endParaRPr>
          </a:p>
          <a:p>
            <a:pPr marL="566738" indent="-457200"/>
            <a:r>
              <a:rPr lang="vi-VN" altLang="en-US" dirty="0">
                <a:latin typeface="Calibri" pitchFamily="34" charset="0"/>
              </a:rPr>
              <a:t>Încercați să ascundeți prezența unui malware în sine de la detectare</a:t>
            </a:r>
            <a:endParaRPr lang="en-US" altLang="en-US" dirty="0">
              <a:latin typeface="Calibri" pitchFamily="34" charset="0"/>
            </a:endParaRPr>
          </a:p>
          <a:p>
            <a:pPr marL="566738" indent="-457200"/>
            <a:r>
              <a:rPr lang="vi-VN" altLang="en-US" dirty="0">
                <a:latin typeface="Calibri" pitchFamily="34" charset="0"/>
              </a:rPr>
              <a:t>Modificați sistemele de operare, adesea la pornire</a:t>
            </a:r>
            <a:endParaRPr lang="en-US" altLang="en-US" dirty="0">
              <a:latin typeface="Calibr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Viruși</a:t>
            </a:r>
            <a:r>
              <a:rPr lang="en-US" altLang="en-US" dirty="0"/>
              <a:t> </a:t>
            </a:r>
            <a:r>
              <a:rPr lang="en-US" altLang="en-US" dirty="0" err="1"/>
              <a:t>și</a:t>
            </a:r>
            <a:r>
              <a:rPr lang="en-US" altLang="en-US" dirty="0"/>
              <a:t> </a:t>
            </a:r>
            <a:r>
              <a:rPr lang="en-US" altLang="en-US" dirty="0" err="1"/>
              <a:t>viermi</a:t>
            </a:r>
            <a:endParaRPr lang="en-US" altLang="en-US" dirty="0"/>
          </a:p>
        </p:txBody>
      </p:sp>
      <p:sp>
        <p:nvSpPr>
          <p:cNvPr id="2560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Software autonom care funcționează pe un computer și infectează alte programe software și computere</a:t>
            </a:r>
            <a:endParaRPr lang="en-US" altLang="en-US" dirty="0">
              <a:latin typeface="Calibri" pitchFamily="34" charset="0"/>
            </a:endParaRPr>
          </a:p>
          <a:p>
            <a:pPr marL="566738" indent="-457200"/>
            <a:r>
              <a:rPr lang="en-US" altLang="en-US" b="1" dirty="0">
                <a:latin typeface="Calibri" pitchFamily="34" charset="0"/>
              </a:rPr>
              <a:t>Virus</a:t>
            </a:r>
          </a:p>
          <a:p>
            <a:pPr marL="1023938" lvl="1" indent="-457200"/>
            <a:r>
              <a:rPr lang="vi-VN" altLang="en-US" dirty="0">
                <a:latin typeface="Calibri" pitchFamily="34" charset="0"/>
              </a:rPr>
              <a:t>asemănător calului troian</a:t>
            </a:r>
            <a:endParaRPr lang="en-US" altLang="en-US" dirty="0">
              <a:latin typeface="Calibri" pitchFamily="34" charset="0"/>
            </a:endParaRPr>
          </a:p>
          <a:p>
            <a:pPr marL="1023938" lvl="1" indent="-457200"/>
            <a:r>
              <a:rPr lang="vi-VN" altLang="en-US" dirty="0">
                <a:latin typeface="Calibri" pitchFamily="34" charset="0"/>
              </a:rPr>
              <a:t>poate produce copii ale lui însuși infectând (introducându-se în) alt software</a:t>
            </a:r>
            <a:endParaRPr lang="en-US" altLang="en-US" dirty="0">
              <a:latin typeface="Calibri" pitchFamily="34" charset="0"/>
            </a:endParaRPr>
          </a:p>
          <a:p>
            <a:pPr marL="1023938" lvl="1" indent="-457200"/>
            <a:r>
              <a:rPr lang="vi-VN" altLang="en-US" dirty="0">
                <a:latin typeface="Calibri" pitchFamily="34" charset="0"/>
              </a:rPr>
              <a:t>răspândit la alte sisteme atunci când software-ul infectat este copiat și rulat pe ele</a:t>
            </a:r>
            <a:r>
              <a:rPr lang="en-US" altLang="en-US" dirty="0">
                <a:latin typeface="Calibri" pitchFamily="34" charset="0"/>
              </a:rPr>
              <a:t>.</a:t>
            </a:r>
          </a:p>
          <a:p>
            <a:pPr marL="566738" indent="-457200"/>
            <a:r>
              <a:rPr lang="en-US" altLang="en-US" b="1" dirty="0">
                <a:latin typeface="Calibri" pitchFamily="34" charset="0"/>
              </a:rPr>
              <a:t>Worm</a:t>
            </a:r>
          </a:p>
          <a:p>
            <a:pPr marL="1023938" lvl="1" indent="-457200"/>
            <a:r>
              <a:rPr lang="vi-VN" altLang="en-US" dirty="0">
                <a:latin typeface="Calibri" pitchFamily="34" charset="0"/>
              </a:rPr>
              <a:t>asemănător unui virus</a:t>
            </a:r>
            <a:endParaRPr lang="en-US" altLang="en-US" dirty="0">
              <a:latin typeface="Calibri" pitchFamily="34" charset="0"/>
            </a:endParaRPr>
          </a:p>
          <a:p>
            <a:pPr marL="1023938" lvl="1" indent="-457200"/>
            <a:r>
              <a:rPr lang="vi-VN" altLang="en-US" dirty="0">
                <a:latin typeface="Calibri" pitchFamily="34" charset="0"/>
              </a:rPr>
              <a:t>infectează alte computere prin intermediul rețelei fără a infecta fișierele</a:t>
            </a:r>
            <a:endParaRPr lang="en-US" altLang="en-US" dirty="0">
              <a:latin typeface="Calibri"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Ransomware </a:t>
            </a:r>
          </a:p>
        </p:txBody>
      </p:sp>
      <p:sp>
        <p:nvSpPr>
          <p:cNvPr id="26627" name="Content Placeholder 1"/>
          <p:cNvSpPr>
            <a:spLocks noGrp="1"/>
          </p:cNvSpPr>
          <p:nvPr>
            <p:ph idx="4294967295"/>
          </p:nvPr>
        </p:nvSpPr>
        <p:spPr bwMode="auto">
          <a:xfrm>
            <a:off x="325120" y="1745933"/>
            <a:ext cx="11511280"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Programe malware care restricționează accesul la dispozitivul pe care îl infectează</a:t>
            </a:r>
            <a:endParaRPr lang="en-US" altLang="en-US" dirty="0">
              <a:latin typeface="Calibri" pitchFamily="34" charset="0"/>
            </a:endParaRPr>
          </a:p>
          <a:p>
            <a:pPr marL="566738" indent="-457200"/>
            <a:r>
              <a:rPr lang="vi-VN" altLang="en-US" dirty="0">
                <a:latin typeface="Calibri" pitchFamily="34" charset="0"/>
              </a:rPr>
              <a:t>Necesită să fie plătită o răscumpărare pentru a elimina restricția</a:t>
            </a:r>
            <a:endParaRPr lang="en-US" altLang="en-US" dirty="0">
              <a:latin typeface="Calibri" pitchFamily="34" charset="0"/>
            </a:endParaRPr>
          </a:p>
          <a:p>
            <a:pPr marL="566738" indent="-457200"/>
            <a:r>
              <a:rPr lang="vi-VN" altLang="en-US" dirty="0">
                <a:latin typeface="Calibri" pitchFamily="34" charset="0"/>
              </a:rPr>
              <a:t>Principalele tipuri </a:t>
            </a:r>
            <a:r>
              <a:rPr lang="en-US" altLang="en-US" dirty="0">
                <a:latin typeface="Calibri" pitchFamily="34" charset="0"/>
              </a:rPr>
              <a:t>:</a:t>
            </a:r>
          </a:p>
          <a:p>
            <a:pPr marL="1023938" lvl="1" indent="-457200"/>
            <a:r>
              <a:rPr lang="en-US" altLang="en-US" i="1" dirty="0">
                <a:latin typeface="Calibri" pitchFamily="34" charset="0"/>
              </a:rPr>
              <a:t>Screen-locking ransomware</a:t>
            </a:r>
            <a:r>
              <a:rPr lang="en-US" altLang="en-US" dirty="0">
                <a:latin typeface="Calibri" pitchFamily="34" charset="0"/>
              </a:rPr>
              <a:t> - </a:t>
            </a:r>
            <a:r>
              <a:rPr lang="vi-VN" altLang="en-US" dirty="0">
                <a:latin typeface="Calibri" pitchFamily="34" charset="0"/>
              </a:rPr>
              <a:t>blochează ecranele cu o acuzație intimidantă de comportament ilegal și cerând victimelor să plătească o taxă</a:t>
            </a:r>
            <a:r>
              <a:rPr lang="en-US" altLang="en-US" dirty="0">
                <a:latin typeface="Calibri" pitchFamily="34" charset="0"/>
              </a:rPr>
              <a:t>.</a:t>
            </a:r>
          </a:p>
          <a:p>
            <a:pPr marL="1023938" lvl="1" indent="-457200"/>
            <a:r>
              <a:rPr lang="en-US" altLang="en-US" i="1" dirty="0">
                <a:latin typeface="Calibri" pitchFamily="34" charset="0"/>
              </a:rPr>
              <a:t>Encryption-based ransomware </a:t>
            </a:r>
            <a:r>
              <a:rPr lang="en-US" altLang="en-US" dirty="0">
                <a:latin typeface="Calibri" pitchFamily="34" charset="0"/>
              </a:rPr>
              <a:t>(e.g. </a:t>
            </a:r>
            <a:r>
              <a:rPr lang="en-US" altLang="en-US" dirty="0" err="1">
                <a:latin typeface="Calibri" pitchFamily="34" charset="0"/>
              </a:rPr>
              <a:t>CryptoLocker</a:t>
            </a:r>
            <a:r>
              <a:rPr lang="en-US" altLang="en-US" dirty="0">
                <a:latin typeface="Calibri" pitchFamily="34" charset="0"/>
              </a:rPr>
              <a:t> and </a:t>
            </a:r>
            <a:r>
              <a:rPr lang="en-US" altLang="en-US" dirty="0" err="1">
                <a:latin typeface="Calibri" pitchFamily="34" charset="0"/>
              </a:rPr>
              <a:t>WannaCry</a:t>
            </a:r>
            <a:r>
              <a:rPr lang="en-US" altLang="en-US" dirty="0">
                <a:latin typeface="Calibri" pitchFamily="34" charset="0"/>
              </a:rPr>
              <a:t>) - </a:t>
            </a:r>
            <a:r>
              <a:rPr lang="vi-VN" altLang="en-US" dirty="0">
                <a:latin typeface="Calibri" pitchFamily="34" charset="0"/>
              </a:rPr>
              <a:t>criptează un anumit tip de fișiere (imagini, documente) sau toate fișierele, când se realizează criptarea completă, un pop-up informează de obicei utilizatorul că (toate) fișierele au fost criptate și că trebuie plătită o taxă pentru a le recupera, de obicei în criptomoneda</a:t>
            </a:r>
            <a:r>
              <a:rPr lang="en-US" altLang="en-US" dirty="0">
                <a:latin typeface="Calibri" pitchFamily="34" charset="0"/>
              </a:rPr>
              <a:t>.</a:t>
            </a:r>
          </a:p>
          <a:p>
            <a:pPr marL="566738" indent="-457200"/>
            <a:r>
              <a:rPr lang="en-US" altLang="en-US" b="1" dirty="0">
                <a:latin typeface="Calibri" pitchFamily="34" charset="0"/>
              </a:rPr>
              <a:t>Wiper</a:t>
            </a:r>
            <a:r>
              <a:rPr lang="en-US" altLang="en-US" dirty="0">
                <a:latin typeface="Calibri" pitchFamily="34" charset="0"/>
              </a:rPr>
              <a:t>: </a:t>
            </a:r>
            <a:r>
              <a:rPr lang="vi-VN" altLang="en-US" dirty="0">
                <a:latin typeface="Calibri" pitchFamily="34" charset="0"/>
              </a:rPr>
              <a:t>arată ca un ransomware, dar distruge datele, chiar dacă adesea este necesară o plată</a:t>
            </a:r>
            <a:r>
              <a:rPr lang="en-US" altLang="en-US" dirty="0">
                <a:latin typeface="Calibri" pitchFamily="34"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Greyware</a:t>
            </a:r>
            <a:endParaRPr lang="it-IT" altLang="en-US" dirty="0"/>
          </a:p>
        </p:txBody>
      </p:sp>
      <p:sp>
        <p:nvSpPr>
          <p:cNvPr id="27651" name="Content Placeholder 1"/>
          <p:cNvSpPr>
            <a:spLocks noGrp="1"/>
          </p:cNvSpPr>
          <p:nvPr>
            <p:ph idx="4294967295"/>
          </p:nvPr>
        </p:nvSpPr>
        <p:spPr bwMode="auto">
          <a:xfrm>
            <a:off x="592138" y="1904662"/>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Poate înrăutăți performanța computerelor și poate cauza riscuri de securitate</a:t>
            </a:r>
            <a:r>
              <a:rPr lang="en-US" altLang="en-US" dirty="0">
                <a:latin typeface="Calibri" pitchFamily="34" charset="0"/>
              </a:rPr>
              <a:t>.</a:t>
            </a:r>
          </a:p>
          <a:p>
            <a:pPr marL="566738" indent="-457200"/>
            <a:r>
              <a:rPr lang="vi-VN" altLang="en-US" dirty="0">
                <a:latin typeface="Calibri" pitchFamily="34" charset="0"/>
              </a:rPr>
              <a:t>Comportați-vă într-un mod enervant sau nedorit, dar de obicei sunt mai puțin periculoase</a:t>
            </a:r>
            <a:r>
              <a:rPr lang="en-US" altLang="en-US" dirty="0">
                <a:latin typeface="Calibri" pitchFamily="34" charset="0"/>
              </a:rPr>
              <a:t>.</a:t>
            </a:r>
          </a:p>
          <a:p>
            <a:pPr marL="566738" indent="-457200"/>
            <a:r>
              <a:rPr lang="en-US" altLang="en-US" dirty="0" err="1"/>
              <a:t>Exemple</a:t>
            </a:r>
            <a:r>
              <a:rPr lang="en-US" altLang="en-US" dirty="0"/>
              <a:t>:</a:t>
            </a:r>
          </a:p>
          <a:p>
            <a:pPr marL="1023938" lvl="1" indent="-457200"/>
            <a:r>
              <a:rPr lang="en-US" altLang="en-US" dirty="0"/>
              <a:t>spyware - de ex. </a:t>
            </a:r>
            <a:r>
              <a:rPr lang="en-US" altLang="en-US" dirty="0" err="1"/>
              <a:t>keyloggers</a:t>
            </a:r>
            <a:endParaRPr lang="en-US" altLang="en-US" dirty="0"/>
          </a:p>
          <a:p>
            <a:pPr marL="1023938" lvl="1" indent="-457200"/>
            <a:r>
              <a:rPr lang="en-US" altLang="en-US" dirty="0"/>
              <a:t>adware – de ex. </a:t>
            </a:r>
            <a:r>
              <a:rPr lang="en-US" altLang="en-US" dirty="0" err="1"/>
              <a:t>ferestre</a:t>
            </a:r>
            <a:r>
              <a:rPr lang="en-US" altLang="en-US" dirty="0"/>
              <a:t> de </a:t>
            </a:r>
            <a:r>
              <a:rPr lang="en-US" altLang="en-US" dirty="0" err="1"/>
              <a:t>reclame</a:t>
            </a:r>
            <a:r>
              <a:rPr lang="en-US" altLang="en-US" dirty="0"/>
              <a:t> </a:t>
            </a:r>
            <a:r>
              <a:rPr lang="en-US" altLang="en-US" dirty="0" err="1"/>
              <a:t>pe</a:t>
            </a:r>
            <a:r>
              <a:rPr lang="en-US" altLang="en-US" dirty="0"/>
              <a:t> </a:t>
            </a:r>
            <a:r>
              <a:rPr lang="en-US" altLang="en-US" dirty="0" err="1"/>
              <a:t>ecran</a:t>
            </a:r>
            <a:r>
              <a:rPr lang="en-US" altLang="en-US" dirty="0"/>
              <a:t> </a:t>
            </a:r>
            <a:r>
              <a:rPr lang="en-US" altLang="en-US" dirty="0" err="1"/>
              <a:t>sau</a:t>
            </a:r>
            <a:r>
              <a:rPr lang="en-US" altLang="en-US" dirty="0"/>
              <a:t> </a:t>
            </a:r>
            <a:r>
              <a:rPr lang="en-US" altLang="en-US" dirty="0" err="1"/>
              <a:t>în</a:t>
            </a:r>
            <a:r>
              <a:rPr lang="en-US" altLang="en-US" dirty="0"/>
              <a:t> browser, </a:t>
            </a:r>
            <a:r>
              <a:rPr lang="en-US" altLang="en-US" dirty="0" err="1"/>
              <a:t>dialere</a:t>
            </a:r>
            <a:r>
              <a:rPr lang="en-US" altLang="en-US" dirty="0"/>
              <a:t> </a:t>
            </a:r>
            <a:r>
              <a:rPr lang="en-US" altLang="en-US" dirty="0" err="1"/>
              <a:t>frauduloase</a:t>
            </a:r>
            <a:r>
              <a:rPr lang="en-US" altLang="en-US" dirty="0"/>
              <a:t> etc.)</a:t>
            </a:r>
          </a:p>
          <a:p>
            <a:pPr marL="1023938" lvl="1" indent="-457200"/>
            <a:r>
              <a:rPr lang="vi-VN" altLang="en-US" dirty="0">
                <a:latin typeface="Calibri" pitchFamily="34" charset="0"/>
              </a:rPr>
              <a:t>Programe potențial nedorite (PUP) de ex. aplicațiile instalate din greșeală instalate de către doar din cauza unei greșeli într-un acord în timpul instalării unui alt program</a:t>
            </a:r>
            <a:r>
              <a:rPr lang="en-US" altLang="en-US" dirty="0"/>
              <a:t>.</a:t>
            </a:r>
          </a:p>
          <a:p>
            <a:pPr marL="566738" indent="-457200"/>
            <a:r>
              <a:rPr lang="vi-VN" altLang="en-US" dirty="0">
                <a:latin typeface="Calibri" pitchFamily="34" charset="0"/>
              </a:rPr>
              <a:t>Uneori doar schimbați setările browserelor și ale altor programe</a:t>
            </a:r>
            <a:endParaRPr lang="it-IT" altLang="en-US" dirty="0">
              <a:latin typeface="Calibri"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vi-VN" altLang="en-US" i="1" dirty="0">
                <a:latin typeface="Calibri" pitchFamily="34" charset="0"/>
              </a:rPr>
              <a:t>Malware fără fișiere</a:t>
            </a:r>
            <a:endParaRPr lang="it-IT" altLang="en-US" dirty="0">
              <a:latin typeface="Calibri" pitchFamily="34" charset="0"/>
            </a:endParaRPr>
          </a:p>
        </p:txBody>
      </p:sp>
      <p:sp>
        <p:nvSpPr>
          <p:cNvPr id="30723"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Cunoscute și sub denumirea de amenințări volatile avansate</a:t>
            </a:r>
            <a:endParaRPr lang="en-US" altLang="en-US" dirty="0">
              <a:latin typeface="Calibri" pitchFamily="34" charset="0"/>
            </a:endParaRPr>
          </a:p>
          <a:p>
            <a:pPr marL="566738" indent="-457200"/>
            <a:r>
              <a:rPr lang="vi-VN" altLang="en-US" dirty="0">
                <a:latin typeface="Calibri" pitchFamily="34" charset="0"/>
              </a:rPr>
              <a:t>Rulează în memorie și nu necesită un fișier pentru a funcționa</a:t>
            </a:r>
            <a:endParaRPr lang="en-US" altLang="en-US" dirty="0">
              <a:latin typeface="Calibri" pitchFamily="34" charset="0"/>
            </a:endParaRPr>
          </a:p>
          <a:p>
            <a:pPr marL="566738" indent="-457200"/>
            <a:r>
              <a:rPr lang="vi-VN" altLang="en-US" dirty="0">
                <a:latin typeface="Calibri" pitchFamily="34" charset="0"/>
              </a:rPr>
              <a:t>Utilizează instrumentele de sistem existente pentru a-și desfășura activitatea</a:t>
            </a:r>
            <a:endParaRPr lang="en-US" altLang="en-US" dirty="0">
              <a:latin typeface="Calibri" pitchFamily="34" charset="0"/>
            </a:endParaRPr>
          </a:p>
          <a:p>
            <a:pPr marL="566738" indent="-457200"/>
            <a:r>
              <a:rPr lang="vi-VN" altLang="en-US" dirty="0">
                <a:latin typeface="Calibri" pitchFamily="34" charset="0"/>
              </a:rPr>
              <a:t>Absența oricărui fișier în sistemul de fișiere le face destul de dificil de detectat și analizat</a:t>
            </a:r>
            <a:endParaRPr lang="en-US" altLang="en-US" dirty="0">
              <a:latin typeface="Calibri"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Riscuri</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dirty="0">
                <a:latin typeface="Calibri" pitchFamily="34" charset="0"/>
              </a:rPr>
              <a:t>Software-ul vulnerabil poate fi exploatat pentru a obține privilegii sau pentru a ocoli apărarea, până când problema este corectată</a:t>
            </a:r>
            <a:endParaRPr lang="en-US" dirty="0">
              <a:latin typeface="Calibri" pitchFamily="34" charset="0"/>
            </a:endParaRPr>
          </a:p>
          <a:p>
            <a:pPr marL="566928" indent="-457200" fontAlgn="auto">
              <a:spcAft>
                <a:spcPts val="0"/>
              </a:spcAft>
              <a:defRPr/>
            </a:pPr>
            <a:r>
              <a:rPr lang="vi-VN" dirty="0">
                <a:latin typeface="Calibri" pitchFamily="34" charset="0"/>
              </a:rPr>
              <a:t>Software-ul ar trebui să fie actualizat, în special sistemul de operare</a:t>
            </a:r>
            <a:endParaRPr lang="en-US" dirty="0">
              <a:latin typeface="Calibri" pitchFamily="34" charset="0"/>
            </a:endParaRPr>
          </a:p>
          <a:p>
            <a:pPr marL="566928" indent="-457200" fontAlgn="auto">
              <a:spcAft>
                <a:spcPts val="0"/>
              </a:spcAft>
              <a:defRPr/>
            </a:pPr>
            <a:r>
              <a:rPr lang="vi-VN" dirty="0">
                <a:latin typeface="Calibri" pitchFamily="34" charset="0"/>
              </a:rPr>
              <a:t>Firewall-urile și sistemele de detectare a intruziunilor ar trebui să monitorizeze tiparele de trafic pe LAN</a:t>
            </a:r>
            <a:endParaRPr lang="en-US" dirty="0">
              <a:latin typeface="Calibri" pitchFamily="34" charset="0"/>
            </a:endParaRPr>
          </a:p>
          <a:p>
            <a:pPr marL="566928" indent="-457200" fontAlgn="auto">
              <a:spcAft>
                <a:spcPts val="0"/>
              </a:spcAft>
              <a:defRPr/>
            </a:pPr>
            <a:r>
              <a:rPr lang="vi-VN" dirty="0">
                <a:latin typeface="Calibri" pitchFamily="34" charset="0"/>
              </a:rPr>
              <a:t>Regula celui mai mic privilegiu: utilizatorii și programele nu ar trebui să aibă mai multe privilegii decât au nevoie</a:t>
            </a:r>
            <a:endParaRPr lang="it-IT" dirty="0">
              <a:latin typeface="Calibri"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Atenuarea riscurilor</a:t>
            </a:r>
          </a:p>
        </p:txBody>
      </p:sp>
      <p:sp>
        <p:nvSpPr>
          <p:cNvPr id="3277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i="1" dirty="0">
                <a:latin typeface="Calibri" pitchFamily="34" charset="0"/>
              </a:rPr>
              <a:t>Software-ul antivirus blochează și, eventual, elimină unele tipuri de malware</a:t>
            </a:r>
            <a:r>
              <a:rPr lang="en-US" altLang="en-US" dirty="0">
                <a:latin typeface="Calibri" pitchFamily="34" charset="0"/>
              </a:rPr>
              <a:t>:</a:t>
            </a:r>
          </a:p>
          <a:p>
            <a:pPr marL="1023938" lvl="1" indent="-457200"/>
            <a:r>
              <a:rPr lang="vi-VN" altLang="en-US" dirty="0">
                <a:latin typeface="Calibri" pitchFamily="34" charset="0"/>
              </a:rPr>
              <a:t>protecție în timp real împotriva instalării de software malware pe un computer</a:t>
            </a:r>
            <a:endParaRPr lang="en-US" altLang="en-US" dirty="0">
              <a:latin typeface="Calibri" pitchFamily="34" charset="0"/>
            </a:endParaRPr>
          </a:p>
          <a:p>
            <a:pPr marL="1023938" lvl="1" indent="-457200"/>
            <a:r>
              <a:rPr lang="vi-VN" altLang="en-US" dirty="0">
                <a:latin typeface="Calibri" pitchFamily="34" charset="0"/>
              </a:rPr>
              <a:t>scanarea completă a fișierelor și a configurației (de exemplu, registrul Windows) în căutarea potențialelor amenințări</a:t>
            </a:r>
            <a:r>
              <a:rPr lang="en-US" altLang="en-US" dirty="0">
                <a:latin typeface="Calibri" pitchFamily="34" charset="0"/>
              </a:rPr>
              <a:t>. </a:t>
            </a:r>
          </a:p>
          <a:p>
            <a:pPr marL="566738" indent="-457200"/>
            <a:r>
              <a:rPr lang="vi-VN" altLang="en-US" dirty="0">
                <a:latin typeface="Calibri" pitchFamily="34" charset="0"/>
              </a:rPr>
              <a:t>Firewall-urile personale analizează orice conexiune la rețea și pot identifica activități neobișnuite</a:t>
            </a:r>
            <a:r>
              <a:rPr lang="en-US" altLang="en-US" dirty="0">
                <a:latin typeface="Calibri" pitchFamily="34" charset="0"/>
              </a:rPr>
              <a:t>.</a:t>
            </a:r>
          </a:p>
          <a:p>
            <a:pPr marL="566738" indent="-457200"/>
            <a:r>
              <a:rPr lang="vi-VN" altLang="en-US" dirty="0">
                <a:latin typeface="Calibri" pitchFamily="34" charset="0"/>
              </a:rPr>
              <a:t>Sandboxing rulează o aplicație izolată de restul sistemului </a:t>
            </a:r>
            <a:r>
              <a:rPr lang="en-US" altLang="en-US" dirty="0">
                <a:latin typeface="Calibri" pitchFamily="34" charset="0"/>
              </a:rPr>
              <a:t>:</a:t>
            </a:r>
          </a:p>
          <a:p>
            <a:pPr marL="1023938" lvl="1" indent="-457200"/>
            <a:r>
              <a:rPr lang="en-US" altLang="en-US" dirty="0" err="1">
                <a:latin typeface="Calibri" pitchFamily="34" charset="0"/>
              </a:rPr>
              <a:t>Aplicații</a:t>
            </a:r>
            <a:r>
              <a:rPr lang="en-US" altLang="en-US" dirty="0">
                <a:latin typeface="Calibri" pitchFamily="34" charset="0"/>
              </a:rPr>
              <a:t> de tip Sandboxing</a:t>
            </a:r>
          </a:p>
          <a:p>
            <a:pPr marL="1023938" lvl="1" indent="-457200"/>
            <a:r>
              <a:rPr lang="en-US" altLang="en-US" dirty="0" err="1">
                <a:latin typeface="Calibri" pitchFamily="34" charset="0"/>
              </a:rPr>
              <a:t>Mașini</a:t>
            </a:r>
            <a:r>
              <a:rPr lang="en-US" altLang="en-US" dirty="0">
                <a:latin typeface="Calibri" pitchFamily="34" charset="0"/>
              </a:rPr>
              <a:t> </a:t>
            </a:r>
            <a:r>
              <a:rPr lang="en-US" altLang="en-US" dirty="0" err="1">
                <a:latin typeface="Calibri" pitchFamily="34" charset="0"/>
              </a:rPr>
              <a:t>virtuale</a:t>
            </a:r>
            <a:endParaRPr lang="en-US" altLang="en-US" dirty="0">
              <a:latin typeface="Calibri"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Atenuarea riscurilor</a:t>
            </a:r>
          </a:p>
        </p:txBody>
      </p:sp>
      <p:sp>
        <p:nvSpPr>
          <p:cNvPr id="3379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i="1" dirty="0">
                <a:latin typeface="Calibri" pitchFamily="34" charset="0"/>
              </a:rPr>
              <a:t>Scanere de vulnerabilități ale site-urilor web</a:t>
            </a:r>
            <a:br>
              <a:rPr lang="en-US" altLang="en-US" i="1" dirty="0">
                <a:latin typeface="Calibri" pitchFamily="34" charset="0"/>
              </a:rPr>
            </a:br>
            <a:r>
              <a:rPr lang="vi-VN" altLang="en-US" dirty="0">
                <a:latin typeface="Calibri" pitchFamily="34" charset="0"/>
              </a:rPr>
              <a:t>scanarea efectuată de unele programe antivirus împotriva unei liste de site-uri periculoase cunoscute și împiedică conectarea la acestea</a:t>
            </a:r>
            <a:endParaRPr lang="en-US" altLang="en-US" dirty="0">
              <a:latin typeface="Calibri" pitchFamily="34" charset="0"/>
            </a:endParaRPr>
          </a:p>
          <a:p>
            <a:pPr marL="566738" indent="-457200"/>
            <a:r>
              <a:rPr lang="pt-BR" altLang="en-US" i="1" dirty="0">
                <a:latin typeface="Calibri" pitchFamily="34" charset="0"/>
              </a:rPr>
              <a:t>Scheme de segregare a rețelei</a:t>
            </a:r>
            <a:br>
              <a:rPr lang="en-US" altLang="en-US" dirty="0">
                <a:latin typeface="Calibri" pitchFamily="34" charset="0"/>
              </a:rPr>
            </a:br>
            <a:r>
              <a:rPr lang="vi-VN" altLang="en-US" dirty="0">
                <a:latin typeface="Calibri" pitchFamily="34" charset="0"/>
              </a:rPr>
              <a:t>împărțiți o rețea în părți și permiteți doar traficul legitim între ele (previne răspândirea software-ului rău intenționat) </a:t>
            </a:r>
            <a:endParaRPr lang="en-US" altLang="en-US" dirty="0">
              <a:latin typeface="Calibri" pitchFamily="34" charset="0"/>
            </a:endParaRPr>
          </a:p>
          <a:p>
            <a:pPr marL="109538" indent="0">
              <a:buNone/>
            </a:pPr>
            <a:r>
              <a:rPr lang="vi-VN" altLang="en-US" dirty="0">
                <a:latin typeface="Calibri" pitchFamily="34" charset="0"/>
              </a:rPr>
              <a:t>Tehnicile moderne de rețele definite de software sunt capabile să o implementeze</a:t>
            </a:r>
            <a:endParaRPr lang="en-US" altLang="en-US" dirty="0">
              <a:latin typeface="Calibri"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Atenuarea riscurilor</a:t>
            </a:r>
          </a:p>
        </p:txBody>
      </p:sp>
      <p:sp>
        <p:nvSpPr>
          <p:cNvPr id="3481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i="1" dirty="0">
                <a:latin typeface="Calibri" pitchFamily="34" charset="0"/>
              </a:rPr>
              <a:t>Izolarea spațiului de aer sau scheme de rețea paralelă</a:t>
            </a:r>
            <a:br>
              <a:rPr lang="en-US" altLang="en-US" dirty="0">
                <a:latin typeface="Calibri" pitchFamily="34" charset="0"/>
              </a:rPr>
            </a:br>
            <a:r>
              <a:rPr lang="vi-VN" altLang="en-US" dirty="0">
                <a:latin typeface="Calibri" pitchFamily="34" charset="0"/>
              </a:rPr>
              <a:t>izolarea completă a unei părți a rețelei și furnizarea de controale îmbunătățite asupra intrării și ieșirii de software și date. Nu este o soluție definitivă</a:t>
            </a:r>
            <a:r>
              <a:rPr lang="en-US" altLang="en-US" dirty="0">
                <a:latin typeface="Calibri" pitchFamily="34" charset="0"/>
              </a:rPr>
              <a:t>:</a:t>
            </a:r>
          </a:p>
          <a:p>
            <a:pPr marL="1023938" lvl="1" indent="-457200"/>
            <a:r>
              <a:rPr lang="vi-VN" altLang="en-US" dirty="0">
                <a:latin typeface="Calibri" pitchFamily="34" charset="0"/>
              </a:rPr>
              <a:t>software-ul și datele trebuie să intre în sistemul izolat, de exemplu pentru corecție</a:t>
            </a:r>
            <a:endParaRPr lang="en-US" altLang="en-US" dirty="0">
              <a:latin typeface="Calibri" pitchFamily="34" charset="0"/>
            </a:endParaRPr>
          </a:p>
          <a:p>
            <a:pPr marL="1023938" lvl="1" indent="-457200"/>
            <a:r>
              <a:rPr lang="vi-VN" altLang="en-US" dirty="0">
                <a:latin typeface="Calibri" pitchFamily="34" charset="0"/>
              </a:rPr>
              <a:t>exemplu binecunoscut: Stuxnet - malware care a fost introdus în mediul țintă prin intermediul unităților USB uitate „ocazional” în apropiere, preluat de personalul fabricii și introdus în computerele fabricii pentru a vedea conținutul</a:t>
            </a:r>
            <a:endParaRPr lang="en-US" altLang="en-US" dirty="0">
              <a:latin typeface="Calibri" pitchFamily="34" charset="0"/>
            </a:endParaRPr>
          </a:p>
          <a:p>
            <a:pPr marL="1023938" lvl="1" indent="-457200"/>
            <a:r>
              <a:rPr lang="vi-VN" altLang="en-US" dirty="0">
                <a:latin typeface="Calibri" pitchFamily="34" charset="0"/>
              </a:rPr>
              <a:t>multe moduri de traversare a golurilor de aer: de ex. prin analiza emisiilor electromagnetice, termice si acustice</a:t>
            </a:r>
            <a:endParaRPr lang="en-US" altLang="en-US" dirty="0">
              <a:latin typeface="Calibri"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a:t>
            </a:r>
            <a:r>
              <a:rPr lang="en-US" altLang="en-US" dirty="0"/>
              <a:t> de phishing</a:t>
            </a:r>
            <a:endParaRPr lang="it-IT" altLang="en-US" dirty="0"/>
          </a:p>
        </p:txBody>
      </p:sp>
      <p:sp>
        <p:nvSpPr>
          <p:cNvPr id="5" name="Content Placeholder 4"/>
          <p:cNvSpPr>
            <a:spLocks noGrp="1"/>
          </p:cNvSpPr>
          <p:nvPr>
            <p:ph idx="4294967295"/>
          </p:nvPr>
        </p:nvSpPr>
        <p:spPr>
          <a:xfrm>
            <a:off x="592138" y="1979613"/>
            <a:ext cx="11474944" cy="4321175"/>
          </a:xfrm>
          <a:prstGeom prst="rect">
            <a:avLst/>
          </a:prstGeom>
        </p:spPr>
        <p:txBody>
          <a:bodyPr/>
          <a:lstStyle/>
          <a:p>
            <a:pPr marL="566928" indent="-457200" fontAlgn="auto">
              <a:spcAft>
                <a:spcPts val="0"/>
              </a:spcAft>
              <a:defRPr/>
            </a:pPr>
            <a:r>
              <a:rPr lang="vi-VN" dirty="0">
                <a:latin typeface="Calibri" pitchFamily="34" charset="0"/>
              </a:rPr>
              <a:t>Foarte comun și ușor de executat</a:t>
            </a:r>
            <a:endParaRPr lang="en-US" dirty="0">
              <a:latin typeface="Calibri" pitchFamily="34" charset="0"/>
            </a:endParaRPr>
          </a:p>
          <a:p>
            <a:pPr marL="566928" indent="-457200" fontAlgn="auto">
              <a:spcAft>
                <a:spcPts val="0"/>
              </a:spcAft>
              <a:defRPr/>
            </a:pPr>
            <a:r>
              <a:rPr lang="vi-VN" dirty="0">
                <a:latin typeface="Calibri" pitchFamily="34" charset="0"/>
              </a:rPr>
              <a:t>Constă în trimiterea de e-mailuri care par să provină de la un expeditor de încredere, cu scopul de a păcăli victima să facă un anumit tip de operațiune (de exemplu, introducerea acreditărilor)</a:t>
            </a:r>
            <a:endParaRPr lang="en-US" dirty="0">
              <a:latin typeface="Calibri" pitchFamily="34" charset="0"/>
            </a:endParaRPr>
          </a:p>
          <a:p>
            <a:pPr marL="566928" indent="-457200" fontAlgn="auto">
              <a:spcAft>
                <a:spcPts val="0"/>
              </a:spcAft>
              <a:defRPr/>
            </a:pPr>
            <a:r>
              <a:rPr lang="vi-VN" dirty="0">
                <a:latin typeface="Calibri" pitchFamily="34" charset="0"/>
              </a:rPr>
              <a:t>Tehnica ingineriei sociale</a:t>
            </a:r>
            <a:endParaRPr lang="en-US" dirty="0">
              <a:latin typeface="Calibri" pitchFamily="34" charset="0"/>
            </a:endParaRPr>
          </a:p>
          <a:p>
            <a:pPr marL="566928" indent="-457200" fontAlgn="auto">
              <a:spcAft>
                <a:spcPts val="0"/>
              </a:spcAft>
              <a:defRPr/>
            </a:pPr>
            <a:r>
              <a:rPr lang="vi-VN" dirty="0">
                <a:latin typeface="Calibri" pitchFamily="34" charset="0"/>
              </a:rPr>
              <a:t>Exemplu: adrese URL ușor diferite de cele legitime (este aproape imposibil să se facă distincția între L „l” minuscul, un I „I” majuscul și cifra „1”)</a:t>
            </a:r>
            <a:endParaRPr lang="en-US" dirty="0">
              <a:latin typeface="Calibri" pitchFamily="34" charset="0"/>
            </a:endParaRPr>
          </a:p>
          <a:p>
            <a:pPr marL="566928" indent="-457200" fontAlgn="auto">
              <a:spcAft>
                <a:spcPts val="0"/>
              </a:spcAft>
              <a:defRPr/>
            </a:pPr>
            <a:r>
              <a:rPr lang="vi-VN" dirty="0">
                <a:latin typeface="Calibri" pitchFamily="34" charset="0"/>
              </a:rPr>
              <a:t>Companiile serioase nu pun niciodată link-uri în e-mailul lor care să aducă la o pagină de conectare</a:t>
            </a:r>
            <a:endParaRPr lang="en-US" dirty="0">
              <a:latin typeface="Calibri" pitchFamily="34" charset="0"/>
            </a:endParaRPr>
          </a:p>
          <a:p>
            <a:pPr fontAlgn="auto">
              <a:spcAft>
                <a:spcPts val="0"/>
              </a:spcAft>
              <a:defRPr/>
            </a:pPr>
            <a:endParaRPr lang="it-IT" dirty="0">
              <a:latin typeface="Calibri"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Atacurile cu parole</a:t>
            </a:r>
          </a:p>
        </p:txBody>
      </p:sp>
      <p:sp>
        <p:nvSpPr>
          <p:cNvPr id="2" name="Content Placeholder 1"/>
          <p:cNvSpPr>
            <a:spLocks noGrp="1"/>
          </p:cNvSpPr>
          <p:nvPr>
            <p:ph idx="4294967295"/>
          </p:nvPr>
        </p:nvSpPr>
        <p:spPr>
          <a:xfrm>
            <a:off x="142240" y="1934643"/>
            <a:ext cx="11826240" cy="4321175"/>
          </a:xfrm>
          <a:prstGeom prst="rect">
            <a:avLst/>
          </a:prstGeom>
        </p:spPr>
        <p:txBody>
          <a:bodyPr/>
          <a:lstStyle/>
          <a:p>
            <a:pPr marL="566928" indent="-457200" fontAlgn="auto">
              <a:spcAft>
                <a:spcPts val="0"/>
              </a:spcAft>
              <a:defRPr/>
            </a:pPr>
            <a:r>
              <a:rPr lang="en-US" dirty="0" err="1">
                <a:latin typeface="Calibri" pitchFamily="34" charset="0"/>
              </a:rPr>
              <a:t>Parolele</a:t>
            </a:r>
            <a:r>
              <a:rPr lang="en-US" dirty="0">
                <a:latin typeface="Calibri" pitchFamily="34" charset="0"/>
              </a:rPr>
              <a:t> </a:t>
            </a:r>
            <a:r>
              <a:rPr lang="en-US" dirty="0" err="1">
                <a:latin typeface="Calibri" pitchFamily="34" charset="0"/>
              </a:rPr>
              <a:t>sunt</a:t>
            </a:r>
            <a:r>
              <a:rPr lang="en-US" dirty="0">
                <a:latin typeface="Calibri" pitchFamily="34" charset="0"/>
              </a:rPr>
              <a:t> de </a:t>
            </a:r>
            <a:r>
              <a:rPr lang="en-US" dirty="0" err="1">
                <a:latin typeface="Calibri" pitchFamily="34" charset="0"/>
              </a:rPr>
              <a:t>obicei</a:t>
            </a:r>
            <a:r>
              <a:rPr lang="en-US" dirty="0">
                <a:latin typeface="Calibri" pitchFamily="34" charset="0"/>
              </a:rPr>
              <a:t> </a:t>
            </a:r>
            <a:r>
              <a:rPr lang="en-US" dirty="0" err="1">
                <a:latin typeface="Calibri" pitchFamily="34" charset="0"/>
              </a:rPr>
              <a:t>stocate</a:t>
            </a:r>
            <a:r>
              <a:rPr lang="en-US" dirty="0">
                <a:latin typeface="Calibri" pitchFamily="34" charset="0"/>
              </a:rPr>
              <a:t> </a:t>
            </a:r>
            <a:r>
              <a:rPr lang="en-US" dirty="0" err="1">
                <a:latin typeface="Calibri" pitchFamily="34" charset="0"/>
              </a:rPr>
              <a:t>ca</a:t>
            </a:r>
            <a:r>
              <a:rPr lang="en-US" dirty="0">
                <a:latin typeface="Calibri" pitchFamily="34" charset="0"/>
              </a:rPr>
              <a:t> </a:t>
            </a:r>
            <a:r>
              <a:rPr lang="en-US" dirty="0" err="1">
                <a:latin typeface="Calibri" pitchFamily="34" charset="0"/>
              </a:rPr>
              <a:t>hashuri</a:t>
            </a:r>
            <a:r>
              <a:rPr lang="en-US" dirty="0">
                <a:latin typeface="Calibri" pitchFamily="34" charset="0"/>
              </a:rPr>
              <a:t>, </a:t>
            </a:r>
            <a:r>
              <a:rPr lang="en-US" dirty="0" err="1">
                <a:latin typeface="Calibri" pitchFamily="34" charset="0"/>
              </a:rPr>
              <a:t>foarte</a:t>
            </a:r>
            <a:r>
              <a:rPr lang="en-US" dirty="0">
                <a:latin typeface="Calibri" pitchFamily="34" charset="0"/>
              </a:rPr>
              <a:t> </a:t>
            </a:r>
            <a:r>
              <a:rPr lang="en-US" dirty="0" err="1">
                <a:latin typeface="Calibri" pitchFamily="34" charset="0"/>
              </a:rPr>
              <a:t>greu</a:t>
            </a:r>
            <a:r>
              <a:rPr lang="en-US" dirty="0">
                <a:latin typeface="Calibri" pitchFamily="34" charset="0"/>
              </a:rPr>
              <a:t> de </a:t>
            </a:r>
            <a:r>
              <a:rPr lang="en-US" dirty="0" err="1">
                <a:latin typeface="Calibri" pitchFamily="34" charset="0"/>
              </a:rPr>
              <a:t>inversat</a:t>
            </a:r>
            <a:endParaRPr lang="en-US" dirty="0">
              <a:latin typeface="Calibri" pitchFamily="34" charset="0"/>
            </a:endParaRPr>
          </a:p>
          <a:p>
            <a:pPr marL="566928" indent="-457200" fontAlgn="auto">
              <a:spcAft>
                <a:spcPts val="0"/>
              </a:spcAft>
              <a:defRPr/>
            </a:pPr>
            <a:r>
              <a:rPr lang="vi-VN" dirty="0">
                <a:latin typeface="Calibri" pitchFamily="34" charset="0"/>
              </a:rPr>
              <a:t>Metode de atac prin parolă</a:t>
            </a:r>
            <a:r>
              <a:rPr lang="en-US" dirty="0">
                <a:latin typeface="Calibri" pitchFamily="34" charset="0"/>
              </a:rPr>
              <a:t>:</a:t>
            </a:r>
          </a:p>
          <a:p>
            <a:pPr lvl="1" fontAlgn="auto">
              <a:spcAft>
                <a:spcPts val="0"/>
              </a:spcAft>
              <a:defRPr/>
            </a:pPr>
            <a:r>
              <a:rPr lang="vi-VN" b="1" dirty="0">
                <a:latin typeface="Calibri" pitchFamily="34" charset="0"/>
              </a:rPr>
              <a:t>Atacul de forță brută</a:t>
            </a:r>
            <a:r>
              <a:rPr lang="en-US" b="1" dirty="0">
                <a:latin typeface="Calibri" pitchFamily="34" charset="0"/>
              </a:rPr>
              <a:t>:</a:t>
            </a:r>
            <a:r>
              <a:rPr lang="en-US" dirty="0">
                <a:latin typeface="Calibri" pitchFamily="34" charset="0"/>
              </a:rPr>
              <a:t> </a:t>
            </a:r>
            <a:r>
              <a:rPr lang="it-IT" dirty="0">
                <a:latin typeface="Calibri" pitchFamily="34" charset="0"/>
              </a:rPr>
              <a:t>programul va încerca toate combinațiile posibile de caractere dintr-un set din fișierul cu parole</a:t>
            </a:r>
            <a:endParaRPr lang="en-US" dirty="0">
              <a:latin typeface="Calibri" pitchFamily="34" charset="0"/>
            </a:endParaRPr>
          </a:p>
          <a:p>
            <a:pPr lvl="1" fontAlgn="auto">
              <a:spcAft>
                <a:spcPts val="0"/>
              </a:spcAft>
              <a:defRPr/>
            </a:pPr>
            <a:r>
              <a:rPr lang="vi-VN" b="1" dirty="0">
                <a:latin typeface="Calibri" pitchFamily="34" charset="0"/>
              </a:rPr>
              <a:t>Atacă cu dicționar</a:t>
            </a:r>
            <a:r>
              <a:rPr lang="en-US" b="1" dirty="0">
                <a:latin typeface="Calibri" pitchFamily="34" charset="0"/>
              </a:rPr>
              <a:t>:</a:t>
            </a:r>
            <a:r>
              <a:rPr lang="en-US" dirty="0">
                <a:latin typeface="Calibri" pitchFamily="34" charset="0"/>
              </a:rPr>
              <a:t> </a:t>
            </a:r>
            <a:r>
              <a:rPr lang="vi-VN" dirty="0">
                <a:latin typeface="Calibri" pitchFamily="34" charset="0"/>
              </a:rPr>
              <a:t>programul va testa o secvență de parole utilizate în mod obișnuit (dicționar)</a:t>
            </a:r>
            <a:endParaRPr lang="en-US" dirty="0">
              <a:latin typeface="Calibri" pitchFamily="34" charset="0"/>
            </a:endParaRPr>
          </a:p>
          <a:p>
            <a:pPr lvl="1" fontAlgn="auto">
              <a:spcAft>
                <a:spcPts val="0"/>
              </a:spcAft>
              <a:defRPr/>
            </a:pPr>
            <a:r>
              <a:rPr lang="vi-VN" b="1" dirty="0">
                <a:latin typeface="Calibri" pitchFamily="34" charset="0"/>
              </a:rPr>
              <a:t>Atacă cu fișiere curcubeu</a:t>
            </a:r>
            <a:r>
              <a:rPr lang="en-US" b="1" dirty="0">
                <a:latin typeface="Calibri" pitchFamily="34" charset="0"/>
              </a:rPr>
              <a:t>:</a:t>
            </a:r>
            <a:r>
              <a:rPr lang="en-US" dirty="0">
                <a:latin typeface="Calibri" pitchFamily="34" charset="0"/>
              </a:rPr>
              <a:t> </a:t>
            </a:r>
            <a:r>
              <a:rPr lang="vi-VN" dirty="0">
                <a:latin typeface="Calibri" pitchFamily="34" charset="0"/>
              </a:rPr>
              <a:t>un tabel curcubeu este un tabel precalculat care listează ieșirea funcțiilor hash ale parolei</a:t>
            </a:r>
            <a:endParaRPr lang="en-US" dirty="0">
              <a:latin typeface="Calibri" pitchFamily="34" charset="0"/>
            </a:endParaRPr>
          </a:p>
          <a:p>
            <a:pPr fontAlgn="auto">
              <a:spcAft>
                <a:spcPts val="0"/>
              </a:spcAft>
              <a:defRPr/>
            </a:pPr>
            <a:r>
              <a:rPr lang="vi-VN" dirty="0">
                <a:latin typeface="Calibri" pitchFamily="34" charset="0"/>
              </a:rPr>
              <a:t>Dacă parolele criptate sunt disponibile, aceste atacuri pot fi efectuate offline la viteză maximă</a:t>
            </a:r>
            <a:endParaRPr lang="en-US" dirty="0">
              <a:latin typeface="Calibri" pitchFamily="34" charset="0"/>
            </a:endParaRPr>
          </a:p>
          <a:p>
            <a:pPr fontAlgn="auto">
              <a:spcAft>
                <a:spcPts val="0"/>
              </a:spcAft>
              <a:defRPr/>
            </a:pPr>
            <a:r>
              <a:rPr lang="vi-VN" dirty="0">
                <a:latin typeface="Calibri" pitchFamily="34" charset="0"/>
              </a:rPr>
              <a:t>În caz contrar, în cazul eșecului parolei, este oportun să adoptați o politică de blocare a contului sau de întârziere la următoarea încercare</a:t>
            </a:r>
            <a:endParaRPr lang="en-US" dirty="0">
              <a:latin typeface="Calibri" pitchFamily="34" charset="0"/>
            </a:endParaRPr>
          </a:p>
          <a:p>
            <a:pPr marL="109728" indent="0" fontAlgn="auto">
              <a:spcAft>
                <a:spcPts val="0"/>
              </a:spcAft>
              <a:buFont typeface="Arial" panose="020B0604020202020204" pitchFamily="34" charset="0"/>
              <a:buNone/>
              <a:defRPr/>
            </a:pPr>
            <a:endParaRPr lang="en-US" dirty="0">
              <a:latin typeface="Calibri" pitchFamily="34" charset="0"/>
            </a:endParaRPr>
          </a:p>
          <a:p>
            <a:pPr fontAlgn="auto">
              <a:spcAft>
                <a:spcPts val="0"/>
              </a:spcAft>
              <a:defRPr/>
            </a:pPr>
            <a:endParaRPr lang="it-IT" dirty="0">
              <a:latin typeface="Calibri"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it-IT" altLang="en-US" dirty="0"/>
              <a:t>Atacurile cu parole</a:t>
            </a:r>
          </a:p>
        </p:txBody>
      </p:sp>
      <p:sp>
        <p:nvSpPr>
          <p:cNvPr id="3993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Managerii de sistem ar trebui să testeze fișierele cu parole ale utilizatorilor sistemelor lor în mod regulat cu programe capabile să efectueze atacuri cu parole (forță brută și prin dicționar).</a:t>
            </a:r>
            <a:r>
              <a:rPr lang="en-US" altLang="en-US" dirty="0">
                <a:latin typeface="Calibri" pitchFamily="34" charset="0"/>
              </a:rPr>
              <a:t>)</a:t>
            </a:r>
          </a:p>
          <a:p>
            <a:pPr marL="566738" indent="-457200"/>
            <a:r>
              <a:rPr lang="vi-VN" altLang="en-US" dirty="0">
                <a:latin typeface="Calibri" pitchFamily="34" charset="0"/>
              </a:rPr>
              <a:t>Un sistem de parole ar trebui să verifice calitatea parolei înainte de a permite utilizatorului să o seteze </a:t>
            </a:r>
            <a:r>
              <a:rPr lang="en-US" altLang="en-US" dirty="0">
                <a:latin typeface="Calibri" pitchFamily="34" charset="0"/>
              </a:rPr>
              <a:t>:</a:t>
            </a:r>
          </a:p>
          <a:p>
            <a:pPr marL="1023938" lvl="1" indent="-457200"/>
            <a:r>
              <a:rPr lang="vi-VN" altLang="en-US" dirty="0">
                <a:latin typeface="Calibri" pitchFamily="34" charset="0"/>
              </a:rPr>
              <a:t>utilizarea unui număr minim de caractere</a:t>
            </a:r>
            <a:endParaRPr lang="en-US" altLang="en-US" dirty="0">
              <a:latin typeface="Calibri" pitchFamily="34" charset="0"/>
            </a:endParaRPr>
          </a:p>
          <a:p>
            <a:pPr marL="1023938" lvl="1" indent="-457200"/>
            <a:r>
              <a:rPr lang="vi-VN" altLang="en-US" dirty="0">
                <a:latin typeface="Calibri" pitchFamily="34" charset="0"/>
              </a:rPr>
              <a:t>utilizați caractere din seturi diferite (litere mari și mici, cifre, caractere de punctuație</a:t>
            </a:r>
            <a:r>
              <a:rPr lang="en-US" altLang="en-US" dirty="0">
                <a:latin typeface="Calibri" pitchFamily="34" charset="0"/>
              </a:rPr>
              <a:t>)</a:t>
            </a:r>
            <a:endParaRPr lang="it-IT" altLang="en-US" dirty="0">
              <a:latin typeface="Calibri"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Atacul</a:t>
            </a:r>
            <a:r>
              <a:rPr lang="en-US" altLang="en-US" dirty="0"/>
              <a:t> Buffer Overflow</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dirty="0">
                <a:latin typeface="Calibri" pitchFamily="34" charset="0"/>
              </a:rPr>
              <a:t>Apare atunci când într-un buffer sunt trimiși mai mulți octeți decât poate stoca acesta</a:t>
            </a:r>
            <a:endParaRPr lang="en-US" dirty="0">
              <a:latin typeface="Calibri" pitchFamily="34" charset="0"/>
            </a:endParaRPr>
          </a:p>
          <a:p>
            <a:pPr marL="566928" indent="-457200" fontAlgn="auto">
              <a:spcAft>
                <a:spcPts val="0"/>
              </a:spcAft>
              <a:defRPr/>
            </a:pPr>
            <a:r>
              <a:rPr lang="vi-VN" dirty="0">
                <a:latin typeface="Calibri" pitchFamily="34" charset="0"/>
              </a:rPr>
              <a:t>Acești octeți în exces depășesc memoria tampon destinată să-i rețină și să modifice alți octeți sau, în funcție de sistemul de operare și tipul de fișier, chiar injectează cod de mașină executabil</a:t>
            </a:r>
            <a:endParaRPr lang="en-US" dirty="0">
              <a:latin typeface="Calibri" pitchFamily="34" charset="0"/>
            </a:endParaRPr>
          </a:p>
          <a:p>
            <a:pPr marL="566928" indent="-457200" fontAlgn="auto">
              <a:spcAft>
                <a:spcPts val="0"/>
              </a:spcAft>
              <a:defRPr/>
            </a:pPr>
            <a:r>
              <a:rPr lang="vi-VN" dirty="0">
                <a:latin typeface="Calibri" pitchFamily="34" charset="0"/>
              </a:rPr>
              <a:t>Sistemele de operare moderne pot împiedica rularea unui fișier executabil cu date și cod mixte</a:t>
            </a:r>
            <a:endParaRPr lang="en-US" dirty="0">
              <a:latin typeface="Calibri" pitchFamily="34" charset="0"/>
            </a:endParaRPr>
          </a:p>
          <a:p>
            <a:pPr marL="566928" indent="-457200" fontAlgn="auto">
              <a:spcAft>
                <a:spcPts val="0"/>
              </a:spcAft>
              <a:defRPr/>
            </a:pPr>
            <a:r>
              <a:rPr lang="vi-VN" dirty="0">
                <a:latin typeface="Calibri" pitchFamily="34" charset="0"/>
              </a:rPr>
              <a:t>Sistemele de operare mai simple sau absența unuia (cum se găsește adesea în sistemele încorporate) nu au o astfel de protecție ușor disponibilă</a:t>
            </a:r>
            <a:endParaRPr lang="it-IT" dirty="0">
              <a:latin typeface="Calibri"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a:t>
            </a:r>
            <a:r>
              <a:rPr lang="en-US" altLang="en-US" dirty="0"/>
              <a:t> </a:t>
            </a:r>
            <a:r>
              <a:rPr lang="en-US" altLang="en-US" dirty="0" err="1"/>
              <a:t>prin</a:t>
            </a:r>
            <a:r>
              <a:rPr lang="en-US" altLang="en-US" dirty="0"/>
              <a:t> </a:t>
            </a:r>
            <a:r>
              <a:rPr lang="en-US" altLang="en-US" dirty="0" err="1"/>
              <a:t>injecție</a:t>
            </a:r>
            <a:r>
              <a:rPr lang="en-US" altLang="en-US" dirty="0"/>
              <a:t> SQL</a:t>
            </a:r>
            <a:endParaRPr lang="it-IT" altLang="en-US" dirty="0"/>
          </a:p>
        </p:txBody>
      </p:sp>
      <p:sp>
        <p:nvSpPr>
          <p:cNvPr id="7" name="Content Placeholder 6"/>
          <p:cNvSpPr>
            <a:spLocks noGrp="1"/>
          </p:cNvSpPr>
          <p:nvPr>
            <p:ph idx="4294967295"/>
          </p:nvPr>
        </p:nvSpPr>
        <p:spPr>
          <a:xfrm>
            <a:off x="592138" y="1979613"/>
            <a:ext cx="11467782" cy="4321175"/>
          </a:xfrm>
          <a:prstGeom prst="rect">
            <a:avLst/>
          </a:prstGeom>
        </p:spPr>
        <p:txBody>
          <a:bodyPr/>
          <a:lstStyle/>
          <a:p>
            <a:pPr marL="566928" indent="-457200" fontAlgn="auto">
              <a:spcAft>
                <a:spcPts val="0"/>
              </a:spcAft>
              <a:defRPr/>
            </a:pPr>
            <a:r>
              <a:rPr lang="vi-VN" dirty="0">
                <a:latin typeface="Calibri" pitchFamily="34" charset="0"/>
              </a:rPr>
              <a:t>Limbajul SQL este folosit în bazele de date relaționale</a:t>
            </a:r>
            <a:endParaRPr lang="en-US" dirty="0">
              <a:latin typeface="Calibri" pitchFamily="34" charset="0"/>
            </a:endParaRPr>
          </a:p>
          <a:p>
            <a:pPr marL="566928" indent="-457200" fontAlgn="auto">
              <a:spcAft>
                <a:spcPts val="0"/>
              </a:spcAft>
              <a:defRPr/>
            </a:pPr>
            <a:r>
              <a:rPr lang="vi-VN" dirty="0">
                <a:latin typeface="Calibri" pitchFamily="34" charset="0"/>
              </a:rPr>
              <a:t>Datorită naturii interpretate a interogării SQL, codul SQL rău intenționat este trimis către o pagină web despre care se știe că folosește o interogare SQL pentru a aduna date pentru a le prezenta utilizatorului.</a:t>
            </a:r>
            <a:endParaRPr lang="en-US" dirty="0">
              <a:latin typeface="Calibri" pitchFamily="34" charset="0"/>
            </a:endParaRPr>
          </a:p>
          <a:p>
            <a:pPr marL="566928" indent="-457200" fontAlgn="auto">
              <a:spcAft>
                <a:spcPts val="0"/>
              </a:spcAft>
              <a:defRPr/>
            </a:pPr>
            <a:r>
              <a:rPr lang="vi-VN" dirty="0">
                <a:latin typeface="Calibri" pitchFamily="34" charset="0"/>
              </a:rPr>
              <a:t>Codul SQL rău intenționat modifică (uneori doar adăugând alte părți sintactice) interogarea SQL predefinită care rezultă este o interogare modificată care expune alte date decât cele pentru care a fost scrisă interogarea originală</a:t>
            </a:r>
            <a:endParaRPr lang="en-US" dirty="0">
              <a:latin typeface="Calibri" pitchFamily="34" charset="0"/>
            </a:endParaRPr>
          </a:p>
          <a:p>
            <a:pPr marL="566928" indent="-457200" fontAlgn="auto">
              <a:spcAft>
                <a:spcPts val="0"/>
              </a:spcAft>
              <a:defRPr/>
            </a:pPr>
            <a:r>
              <a:rPr lang="vi-VN" dirty="0">
                <a:latin typeface="Calibri" pitchFamily="34" charset="0"/>
              </a:rPr>
              <a:t>Prevenirea acestui tip de atacuri nu este complexă (de exemplu împiedicarea accesului la alte tabele ale bazei de date în afară de cele necesare pentru a efectua interogarea inițială</a:t>
            </a:r>
            <a:r>
              <a:rPr lang="en-US" dirty="0">
                <a:latin typeface="Calibri" pitchFamily="34" charset="0"/>
              </a:rPr>
              <a:t>)</a:t>
            </a:r>
          </a:p>
          <a:p>
            <a:pPr fontAlgn="auto">
              <a:spcAft>
                <a:spcPts val="0"/>
              </a:spcAft>
              <a:defRPr/>
            </a:pPr>
            <a:endParaRPr lang="it-IT" dirty="0">
              <a:latin typeface="Calibri"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a:t>
            </a:r>
            <a:r>
              <a:rPr lang="en-US" altLang="en-US" dirty="0"/>
              <a:t> XSS (cross-site Scripting)</a:t>
            </a:r>
            <a:endParaRPr lang="it-IT" altLang="en-US" dirty="0"/>
          </a:p>
        </p:txBody>
      </p:sp>
      <p:sp>
        <p:nvSpPr>
          <p:cNvPr id="4301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Scripturile executabile rău intenționate sunt injectate în codul unei aplicații web de încredere (plugin) sau al unei pagini de site web</a:t>
            </a:r>
            <a:endParaRPr lang="en-US" altLang="en-US" dirty="0">
              <a:latin typeface="Calibri" pitchFamily="34" charset="0"/>
            </a:endParaRPr>
          </a:p>
          <a:p>
            <a:pPr marL="566738" indent="-457200"/>
            <a:r>
              <a:rPr lang="vi-VN" altLang="en-US" dirty="0">
                <a:latin typeface="Calibri" pitchFamily="34" charset="0"/>
              </a:rPr>
              <a:t>Când este descărcat de alte persoane (spectatori), browserul web al utilizatorului consideră că a fost livrat dintr-o sursă de încredere, iar apoi codul injectat nu este identificat ca fiind rău intenționat</a:t>
            </a:r>
            <a:endParaRPr lang="en-US" altLang="en-US" dirty="0">
              <a:latin typeface="Calibri" pitchFamily="34" charset="0"/>
            </a:endParaRPr>
          </a:p>
          <a:p>
            <a:pPr marL="566738" indent="-457200"/>
            <a:r>
              <a:rPr lang="vi-VN" altLang="en-US" dirty="0">
                <a:latin typeface="Calibri" pitchFamily="34" charset="0"/>
              </a:rPr>
              <a:t>Conținutul activ permite de obicei unui atacator să obțină acces la conținutul paginii sensibile, module cookie de sesiune sau alte informații pe care browserul le păstrează în numele utilizatorului</a:t>
            </a:r>
            <a:endParaRPr lang="en-US" altLang="en-US" dirty="0">
              <a:latin typeface="Calibri" pitchFamily="34" charset="0"/>
            </a:endParaRPr>
          </a:p>
          <a:p>
            <a:pPr marL="566738" indent="-457200"/>
            <a:r>
              <a:rPr lang="vi-VN" altLang="en-US" dirty="0">
                <a:latin typeface="Calibri" pitchFamily="34" charset="0"/>
              </a:rPr>
              <a:t>De exemplu, furtul SESSIONID al unei sesiuni de site ar putea permite unui impostor să ocolească faza de conectare și să opereze ilicit în numele utilizatorului</a:t>
            </a:r>
            <a:endParaRPr lang="it-IT" altLang="en-US" dirty="0">
              <a:latin typeface="Calibri"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a:t>
            </a:r>
            <a:r>
              <a:rPr lang="en-US" altLang="en-US" dirty="0"/>
              <a:t> de </a:t>
            </a:r>
            <a:r>
              <a:rPr lang="en-US" altLang="en-US" dirty="0" err="1"/>
              <a:t>falsificare</a:t>
            </a:r>
            <a:r>
              <a:rPr lang="en-US" altLang="en-US" dirty="0"/>
              <a:t> a </a:t>
            </a:r>
            <a:r>
              <a:rPr lang="en-US" altLang="en-US" dirty="0" err="1"/>
              <a:t>cererii</a:t>
            </a:r>
            <a:r>
              <a:rPr lang="en-US" altLang="en-US" dirty="0"/>
              <a:t> </a:t>
            </a:r>
            <a:r>
              <a:rPr lang="en-US" altLang="en-US" dirty="0" err="1"/>
              <a:t>pe</a:t>
            </a:r>
            <a:r>
              <a:rPr lang="en-US" altLang="en-US" dirty="0"/>
              <a:t> site-</a:t>
            </a:r>
            <a:r>
              <a:rPr lang="en-US" altLang="en-US" dirty="0" err="1"/>
              <a:t>uri</a:t>
            </a:r>
            <a:r>
              <a:rPr lang="en-US" altLang="en-US" dirty="0"/>
              <a:t> (CSRF)</a:t>
            </a:r>
            <a:endParaRPr lang="it-IT" altLang="en-US" dirty="0"/>
          </a:p>
        </p:txBody>
      </p:sp>
      <p:sp>
        <p:nvSpPr>
          <p:cNvPr id="45059" name="Content Placeholder 6"/>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Solicitare http involuntară (programată de atacator) către un site web efectuată de un utilizator deja autentificat la acel site web</a:t>
            </a:r>
            <a:endParaRPr lang="en-US" altLang="en-US" dirty="0">
              <a:latin typeface="Calibri" pitchFamily="34" charset="0"/>
            </a:endParaRPr>
          </a:p>
          <a:p>
            <a:pPr marL="566738" indent="-457200"/>
            <a:r>
              <a:rPr lang="vi-VN" altLang="en-US" dirty="0">
                <a:latin typeface="Calibri" pitchFamily="34" charset="0"/>
              </a:rPr>
              <a:t>Site-ul web va executa cererea fără alte verificări, permițând atacatorului să-și efectueze atacul</a:t>
            </a:r>
            <a:endParaRPr lang="en-US" altLang="en-US" dirty="0">
              <a:latin typeface="Calibri" pitchFamily="34" charset="0"/>
            </a:endParaRPr>
          </a:p>
          <a:p>
            <a:pPr marL="566738" indent="-457200"/>
            <a:r>
              <a:rPr lang="vi-VN" altLang="en-US" dirty="0">
                <a:latin typeface="Calibri" pitchFamily="34" charset="0"/>
              </a:rPr>
              <a:t>Acest tip de atac permite modificarea datelor utilizatorului sau efectuarea de tranzacții nedorite, cum ar fi achiziții nedorite, dacă ar fi de exemplu un site de comerț electronic</a:t>
            </a:r>
            <a:endParaRPr lang="en-US" altLang="en-US" dirty="0">
              <a:latin typeface="Calibri" pitchFamily="34" charset="0"/>
            </a:endParaRPr>
          </a:p>
          <a:p>
            <a:pPr marL="566738" indent="-457200"/>
            <a:r>
              <a:rPr lang="vi-VN" altLang="en-US" dirty="0">
                <a:latin typeface="Calibri" pitchFamily="34" charset="0"/>
              </a:rPr>
              <a:t>Exemplu: schimbarea adresei URL într-o solicitare http GET </a:t>
            </a:r>
            <a:endParaRPr lang="en-US" altLang="en-US" dirty="0">
              <a:latin typeface="Calibri" pitchFamily="34" charset="0"/>
            </a:endParaRPr>
          </a:p>
          <a:p>
            <a:pPr marL="566738" indent="-457200"/>
            <a:r>
              <a:rPr lang="vi-VN" altLang="en-US" dirty="0">
                <a:latin typeface="Calibri" pitchFamily="34" charset="0"/>
              </a:rPr>
              <a:t>„Schimbare parolă”.Metodele bune de schimbare a parolei solicită introducerea parolei vechi și utilizarea unei metode CAPTCHA</a:t>
            </a:r>
            <a:endParaRPr lang="en-US" altLang="en-US" dirty="0">
              <a:latin typeface="Calibri"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Atacurile</a:t>
            </a:r>
            <a:r>
              <a:rPr lang="en-US" altLang="en-US" dirty="0"/>
              <a:t> legate de </a:t>
            </a:r>
            <a:r>
              <a:rPr lang="en-US" altLang="en-US" dirty="0" err="1"/>
              <a:t>fișiere</a:t>
            </a:r>
            <a:endParaRPr lang="it-IT" altLang="en-US" dirty="0"/>
          </a:p>
        </p:txBody>
      </p:sp>
      <p:sp>
        <p:nvSpPr>
          <p:cNvPr id="47107" name="Content Placeholder 4"/>
          <p:cNvSpPr>
            <a:spLocks noGrp="1"/>
          </p:cNvSpPr>
          <p:nvPr>
            <p:ph idx="4294967295"/>
          </p:nvPr>
        </p:nvSpPr>
        <p:spPr bwMode="auto">
          <a:xfrm>
            <a:off x="264160" y="1570381"/>
            <a:ext cx="11612880"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it-IT" altLang="en-US" dirty="0">
                <a:latin typeface="Calibri" pitchFamily="34" charset="0"/>
              </a:rPr>
              <a:t>Cele mai frecvente atacuri sunt</a:t>
            </a:r>
            <a:r>
              <a:rPr lang="en-US" altLang="en-US" dirty="0">
                <a:latin typeface="Calibri" pitchFamily="34" charset="0"/>
              </a:rPr>
              <a:t>:</a:t>
            </a:r>
          </a:p>
          <a:p>
            <a:pPr marL="1023938" lvl="1" indent="-457200"/>
            <a:r>
              <a:rPr lang="it-IT" altLang="en-US" b="1" dirty="0">
                <a:latin typeface="Calibri" pitchFamily="34" charset="0"/>
              </a:rPr>
              <a:t>Referințe nesigure la obiecte directe</a:t>
            </a:r>
            <a:r>
              <a:rPr lang="en-US" altLang="en-US" b="1" dirty="0">
                <a:latin typeface="Calibri" pitchFamily="34" charset="0"/>
              </a:rPr>
              <a:t>:</a:t>
            </a:r>
            <a:r>
              <a:rPr lang="en-US" altLang="en-US" dirty="0">
                <a:latin typeface="Calibri" pitchFamily="34" charset="0"/>
              </a:rPr>
              <a:t> </a:t>
            </a:r>
            <a:r>
              <a:rPr lang="vi-VN" altLang="en-US" dirty="0">
                <a:latin typeface="Calibri" pitchFamily="34" charset="0"/>
              </a:rPr>
              <a:t>o aplicație solicită o resursă de la un server apelând-o după numele său, numele este modificat pentru a solicita o altă resursă</a:t>
            </a:r>
            <a:endParaRPr lang="en-US" altLang="en-US" dirty="0">
              <a:latin typeface="Calibri" pitchFamily="34" charset="0"/>
            </a:endParaRPr>
          </a:p>
          <a:p>
            <a:pPr marL="1023938" lvl="1" indent="-457200"/>
            <a:r>
              <a:rPr lang="en-US" altLang="en-US" b="1" dirty="0">
                <a:latin typeface="Calibri" pitchFamily="34" charset="0"/>
              </a:rPr>
              <a:t>Local File Inclusion (LFI):</a:t>
            </a:r>
            <a:r>
              <a:rPr lang="en-US" altLang="en-US" dirty="0">
                <a:latin typeface="Calibri" pitchFamily="34" charset="0"/>
              </a:rPr>
              <a:t> </a:t>
            </a:r>
            <a:r>
              <a:rPr lang="vi-VN" altLang="en-US" dirty="0">
                <a:latin typeface="Calibri" pitchFamily="34" charset="0"/>
              </a:rPr>
              <a:t>vulnerabilitatea funcțiilor GET și POST ale limbajului PHP care inserează fișiere rău intenționate în cod</a:t>
            </a:r>
            <a:endParaRPr lang="en-US" altLang="en-US" dirty="0">
              <a:latin typeface="Calibri" pitchFamily="34" charset="0"/>
            </a:endParaRPr>
          </a:p>
          <a:p>
            <a:pPr marL="1023938" lvl="1" indent="-457200"/>
            <a:r>
              <a:rPr lang="vi-VN" altLang="en-US" b="1" dirty="0">
                <a:latin typeface="Calibri" pitchFamily="34" charset="0"/>
              </a:rPr>
              <a:t>Traversarea căii</a:t>
            </a:r>
            <a:r>
              <a:rPr lang="en-US" altLang="en-US" b="1" dirty="0">
                <a:latin typeface="Calibri" pitchFamily="34" charset="0"/>
              </a:rPr>
              <a:t>:</a:t>
            </a:r>
            <a:r>
              <a:rPr lang="en-US" altLang="en-US" dirty="0">
                <a:latin typeface="Calibri" pitchFamily="34" charset="0"/>
              </a:rPr>
              <a:t> </a:t>
            </a:r>
            <a:r>
              <a:rPr lang="vi-VN" altLang="en-US" dirty="0">
                <a:latin typeface="Calibri" pitchFamily="34" charset="0"/>
              </a:rPr>
              <a:t>executarea comenzilor de la un utilizator rău intenționat pentru a accesa directoare cu acces limitat. Deseori efectuată în urma unui LFI pentru a pătrunde adânc în sistem și pentru a obține privilegiile necesare</a:t>
            </a:r>
            <a:endParaRPr lang="en-US" altLang="en-US" dirty="0">
              <a:latin typeface="Calibri" pitchFamily="34" charset="0"/>
            </a:endParaRPr>
          </a:p>
          <a:p>
            <a:pPr marL="566738" indent="-457200"/>
            <a:r>
              <a:rPr lang="pt-BR" altLang="en-US" dirty="0">
                <a:latin typeface="Calibri" pitchFamily="34" charset="0"/>
              </a:rPr>
              <a:t>Pentru a vă proteja împotriva acestor tipuri de atacuri</a:t>
            </a:r>
            <a:r>
              <a:rPr lang="en-US" altLang="en-US" dirty="0">
                <a:latin typeface="Calibri" pitchFamily="34" charset="0"/>
              </a:rPr>
              <a:t>:</a:t>
            </a:r>
          </a:p>
          <a:p>
            <a:pPr marL="1023938" lvl="1" indent="-457200"/>
            <a:r>
              <a:rPr lang="vi-VN" altLang="en-US" dirty="0">
                <a:latin typeface="Calibri" pitchFamily="34" charset="0"/>
              </a:rPr>
              <a:t>împiedică încărcarea fișierelor pe servere</a:t>
            </a:r>
            <a:endParaRPr lang="en-US" altLang="en-US" dirty="0">
              <a:latin typeface="Calibri" pitchFamily="34" charset="0"/>
            </a:endParaRPr>
          </a:p>
          <a:p>
            <a:pPr marL="1023938" lvl="1" indent="-457200"/>
            <a:r>
              <a:rPr lang="vi-VN" altLang="en-US" dirty="0">
                <a:latin typeface="Calibri" pitchFamily="34" charset="0"/>
              </a:rPr>
              <a:t>dezactivați execuția codului de la distanță</a:t>
            </a:r>
            <a:endParaRPr lang="en-US" altLang="en-US" dirty="0">
              <a:latin typeface="Calibri" pitchFamily="34" charset="0"/>
            </a:endParaRPr>
          </a:p>
          <a:p>
            <a:pPr marL="1023938" lvl="1" indent="-457200"/>
            <a:r>
              <a:rPr lang="vi-VN" altLang="en-US" dirty="0">
                <a:latin typeface="Calibri" pitchFamily="34" charset="0"/>
              </a:rPr>
              <a:t>restricționați accesul PHP la sistemul de fișiere</a:t>
            </a:r>
            <a:endParaRPr lang="en-US" altLang="en-US" dirty="0">
              <a:latin typeface="Calibri" pitchFamily="34" charset="0"/>
            </a:endParaRPr>
          </a:p>
          <a:p>
            <a:pPr marL="1023938" lvl="1" indent="-457200"/>
            <a:r>
              <a:rPr lang="vi-VN" altLang="en-US" dirty="0">
                <a:latin typeface="Calibri" pitchFamily="34" charset="0"/>
              </a:rPr>
              <a:t>actualizează programul</a:t>
            </a:r>
            <a:endParaRPr lang="en-US" altLang="en-US" dirty="0">
              <a:latin typeface="Calibri" pitchFamily="34" charset="0"/>
            </a:endParaRPr>
          </a:p>
          <a:p>
            <a:pPr marL="566738" indent="-457200"/>
            <a:endParaRPr lang="en-US" altLang="en-US" dirty="0">
              <a:latin typeface="Calibri" pitchFamily="34" charset="0"/>
            </a:endParaRPr>
          </a:p>
          <a:p>
            <a:endParaRPr lang="en-US" altLang="en-US" dirty="0">
              <a:latin typeface="Calibri" pitchFamily="34" charset="0"/>
            </a:endParaRPr>
          </a:p>
          <a:p>
            <a:endParaRPr lang="en-US" altLang="en-US" dirty="0">
              <a:latin typeface="Calibri" pitchFamily="34" charset="0"/>
            </a:endParaRPr>
          </a:p>
          <a:p>
            <a:endParaRPr lang="en-US" altLang="en-US" dirty="0">
              <a:latin typeface="Calibri" pitchFamily="34" charset="0"/>
            </a:endParaRPr>
          </a:p>
          <a:p>
            <a:endParaRPr lang="it-IT" altLang="en-US" dirty="0">
              <a:latin typeface="Calibri"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2"/>
          <p:cNvSpPr>
            <a:spLocks noGrp="1"/>
          </p:cNvSpPr>
          <p:nvPr>
            <p:ph type="title"/>
          </p:nvPr>
        </p:nvSpPr>
        <p:spPr bwMode="auto">
          <a:xfrm>
            <a:off x="2125663" y="365125"/>
            <a:ext cx="624248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Atacurile</a:t>
            </a:r>
            <a:r>
              <a:rPr lang="en-US" altLang="en-US" dirty="0"/>
              <a:t> Denial of Service (</a:t>
            </a:r>
            <a:r>
              <a:rPr lang="en-US" altLang="en-US" dirty="0" err="1"/>
              <a:t>DoS</a:t>
            </a:r>
            <a:r>
              <a:rPr lang="en-US" altLang="en-US" dirty="0"/>
              <a:t>)</a:t>
            </a:r>
            <a:endParaRPr lang="it-IT" altLang="en-US" dirty="0"/>
          </a:p>
        </p:txBody>
      </p:sp>
      <p:sp>
        <p:nvSpPr>
          <p:cNvPr id="2" name="Content Placeholder 1"/>
          <p:cNvSpPr>
            <a:spLocks noGrp="1"/>
          </p:cNvSpPr>
          <p:nvPr>
            <p:ph idx="4294967295"/>
          </p:nvPr>
        </p:nvSpPr>
        <p:spPr>
          <a:xfrm>
            <a:off x="577148" y="1904662"/>
            <a:ext cx="11007725" cy="4321175"/>
          </a:xfrm>
          <a:prstGeom prst="rect">
            <a:avLst/>
          </a:prstGeom>
        </p:spPr>
        <p:txBody>
          <a:bodyPr/>
          <a:lstStyle/>
          <a:p>
            <a:pPr marL="566928" indent="-457200" fontAlgn="auto">
              <a:spcAft>
                <a:spcPts val="0"/>
              </a:spcAft>
              <a:defRPr/>
            </a:pPr>
            <a:r>
              <a:rPr lang="vi-VN" dirty="0">
                <a:latin typeface="Calibri" pitchFamily="34" charset="0"/>
              </a:rPr>
              <a:t>Atacurile DoS constau practic in trimiterea multor pachete pentru a bloca posibilitatea de a primi alte pachete</a:t>
            </a:r>
            <a:endParaRPr lang="en-US" dirty="0">
              <a:latin typeface="Calibri" pitchFamily="34" charset="0"/>
            </a:endParaRPr>
          </a:p>
          <a:p>
            <a:pPr marL="566928" indent="-457200" fontAlgn="auto">
              <a:spcAft>
                <a:spcPts val="0"/>
              </a:spcAft>
              <a:defRPr/>
            </a:pPr>
            <a:r>
              <a:rPr lang="vi-VN" dirty="0">
                <a:latin typeface="Calibri" pitchFamily="34" charset="0"/>
              </a:rPr>
              <a:t>Acest lucru împiedică accesul la aparat pentru utilizatorii obișnuiți, blocând serviciile oferite</a:t>
            </a:r>
            <a:endParaRPr lang="en-US" dirty="0">
              <a:latin typeface="Calibri" pitchFamily="34" charset="0"/>
            </a:endParaRPr>
          </a:p>
          <a:p>
            <a:pPr marL="566928" indent="-457200" fontAlgn="auto">
              <a:spcAft>
                <a:spcPts val="0"/>
              </a:spcAft>
              <a:defRPr/>
            </a:pPr>
            <a:r>
              <a:rPr lang="vi-VN" dirty="0">
                <a:latin typeface="Calibri" pitchFamily="34" charset="0"/>
              </a:rPr>
              <a:t>Într-un atac DoS, o singură gazdă este folosită pentru a efectua atacul</a:t>
            </a:r>
            <a:endParaRPr lang="en-US" dirty="0">
              <a:latin typeface="Calibri" pitchFamily="34" charset="0"/>
            </a:endParaRPr>
          </a:p>
          <a:p>
            <a:pPr marL="566928" indent="-457200" fontAlgn="auto">
              <a:spcAft>
                <a:spcPts val="0"/>
              </a:spcAft>
              <a:defRPr/>
            </a:pPr>
            <a:r>
              <a:rPr lang="vi-VN" dirty="0">
                <a:latin typeface="Calibri" pitchFamily="34" charset="0"/>
              </a:rPr>
              <a:t>Într-un DDoS atacul este efectuat folosind mai multe gazde (chiar mii sau milioane) în același timp</a:t>
            </a:r>
            <a:endParaRPr lang="en-US" dirty="0">
              <a:latin typeface="Calibri" pitchFamily="34" charset="0"/>
            </a:endParaRPr>
          </a:p>
          <a:p>
            <a:pPr marL="566928" indent="-457200" fontAlgn="auto">
              <a:spcAft>
                <a:spcPts val="0"/>
              </a:spcAft>
              <a:defRPr/>
            </a:pPr>
            <a:r>
              <a:rPr lang="vi-VN" dirty="0">
                <a:latin typeface="Calibri" pitchFamily="34" charset="0"/>
              </a:rPr>
              <a:t>Gazdele au fost infectate anterior cu un malware și sunt organizate într-un Botnet</a:t>
            </a:r>
            <a:endParaRPr lang="en-US" dirty="0">
              <a:latin typeface="Calibri" pitchFamily="34" charset="0"/>
            </a:endParaRPr>
          </a:p>
          <a:p>
            <a:pPr marL="566928" indent="-457200" fontAlgn="auto">
              <a:spcAft>
                <a:spcPts val="0"/>
              </a:spcAft>
              <a:defRPr/>
            </a:pPr>
            <a:r>
              <a:rPr lang="vi-VN" dirty="0">
                <a:latin typeface="Calibri" pitchFamily="34" charset="0"/>
              </a:rPr>
              <a:t>Gazdele dintr-o rețea bot încep conexiuni sincronizate cu mașina victimă (de exemplu, execută un atac Syn-Flood)</a:t>
            </a:r>
            <a:endParaRPr lang="en-US" dirty="0">
              <a:latin typeface="Calibri" pitchFamily="34" charset="0"/>
            </a:endParaRPr>
          </a:p>
          <a:p>
            <a:pPr fontAlgn="auto">
              <a:spcAft>
                <a:spcPts val="0"/>
              </a:spcAft>
              <a:defRPr/>
            </a:pPr>
            <a:endParaRPr lang="it-IT" dirty="0">
              <a:latin typeface="Calibri"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bwMode="auto">
          <a:xfrm>
            <a:off x="2125663" y="365125"/>
            <a:ext cx="627019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Atacurile</a:t>
            </a:r>
            <a:r>
              <a:rPr lang="en-US" altLang="en-US" dirty="0"/>
              <a:t> de </a:t>
            </a:r>
            <a:r>
              <a:rPr lang="en-US" altLang="en-US" dirty="0" err="1"/>
              <a:t>refuzare</a:t>
            </a:r>
            <a:r>
              <a:rPr lang="en-US" altLang="en-US" dirty="0"/>
              <a:t> a </a:t>
            </a:r>
            <a:r>
              <a:rPr lang="en-US" altLang="en-US" dirty="0" err="1"/>
              <a:t>serviciului</a:t>
            </a:r>
            <a:r>
              <a:rPr lang="en-US" altLang="en-US" dirty="0"/>
              <a:t>: </a:t>
            </a:r>
            <a:r>
              <a:rPr lang="en-US" altLang="en-US" dirty="0" err="1"/>
              <a:t>Syn</a:t>
            </a:r>
            <a:r>
              <a:rPr lang="en-US" altLang="en-US" dirty="0"/>
              <a:t>-Flood</a:t>
            </a:r>
            <a:endParaRPr lang="it-IT" altLang="en-US" dirty="0"/>
          </a:p>
        </p:txBody>
      </p:sp>
      <p:sp>
        <p:nvSpPr>
          <p:cNvPr id="4915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O cantitate mare de cereri de conectare este trimisă în același timp către o mașină victimă</a:t>
            </a:r>
            <a:endParaRPr lang="en-US" altLang="en-US" dirty="0">
              <a:latin typeface="Calibri" pitchFamily="34" charset="0"/>
            </a:endParaRPr>
          </a:p>
          <a:p>
            <a:pPr marL="566738" indent="-457200"/>
            <a:r>
              <a:rPr lang="vi-VN" altLang="en-US" dirty="0">
                <a:latin typeface="Calibri" pitchFamily="34" charset="0"/>
              </a:rPr>
              <a:t>Victima care primește o solicitare (un pachet SYN) va răspunde clientului prin trimiterea unui mesaj, alocarea unor resurse pentru această conexiune și așteptarea pachetului de confirmare.</a:t>
            </a:r>
            <a:endParaRPr lang="en-US" altLang="en-US" dirty="0">
              <a:latin typeface="Calibri" pitchFamily="34" charset="0"/>
            </a:endParaRPr>
          </a:p>
          <a:p>
            <a:pPr marL="566738" indent="-457200"/>
            <a:r>
              <a:rPr lang="vi-VN" altLang="en-US" dirty="0">
                <a:latin typeface="Calibri" pitchFamily="34" charset="0"/>
              </a:rPr>
              <a:t>Pachetul ACK nu va ajunge niciodată, iar cererea de conectare rămâne activă până când apare un timeout</a:t>
            </a:r>
            <a:endParaRPr lang="en-US" altLang="en-US" dirty="0">
              <a:latin typeface="Calibri" pitchFamily="34" charset="0"/>
            </a:endParaRPr>
          </a:p>
          <a:p>
            <a:pPr marL="566738" indent="-457200"/>
            <a:r>
              <a:rPr lang="vi-VN" altLang="en-US" dirty="0">
                <a:latin typeface="Calibri" pitchFamily="34" charset="0"/>
              </a:rPr>
              <a:t>Dacă toate conexiunile posibile au fost activate, serviciul furnizat de aparat nu va mai fi disponibil</a:t>
            </a:r>
            <a:endParaRPr lang="en-US" altLang="en-US" dirty="0">
              <a:latin typeface="Calibri" pitchFamily="34" charset="0"/>
            </a:endParaRPr>
          </a:p>
          <a:p>
            <a:pPr marL="566738" indent="-457200"/>
            <a:r>
              <a:rPr lang="vi-VN" altLang="en-US" dirty="0">
                <a:latin typeface="Calibri" pitchFamily="34" charset="0"/>
              </a:rPr>
              <a:t>Timeout-ul are loc în câteva secunde, dar rata uriașă de solicitări menține mașina înfundată</a:t>
            </a:r>
            <a:endParaRPr lang="en-US" altLang="en-US" dirty="0">
              <a:latin typeface="Calibri"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2"/>
          <p:cNvSpPr>
            <a:spLocks noGrp="1"/>
          </p:cNvSpPr>
          <p:nvPr>
            <p:ph type="title"/>
          </p:nvPr>
        </p:nvSpPr>
        <p:spPr bwMode="auto">
          <a:xfrm>
            <a:off x="2125663" y="365125"/>
            <a:ext cx="6339464"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Atacurile</a:t>
            </a:r>
            <a:r>
              <a:rPr lang="en-US" altLang="en-US" dirty="0"/>
              <a:t> de </a:t>
            </a:r>
            <a:r>
              <a:rPr lang="en-US" altLang="en-US" dirty="0" err="1"/>
              <a:t>refuzare</a:t>
            </a:r>
            <a:r>
              <a:rPr lang="en-US" altLang="en-US" dirty="0"/>
              <a:t> a </a:t>
            </a:r>
            <a:r>
              <a:rPr lang="en-US" altLang="en-US" dirty="0" err="1"/>
              <a:t>serviciului</a:t>
            </a:r>
            <a:r>
              <a:rPr lang="en-US" altLang="en-US" dirty="0"/>
              <a:t>: Smurf</a:t>
            </a:r>
            <a:endParaRPr lang="it-IT" altLang="en-US" dirty="0"/>
          </a:p>
        </p:txBody>
      </p:sp>
      <p:sp>
        <p:nvSpPr>
          <p:cNvPr id="5017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Este o combinație de falsificare IP și solicitări ICMP</a:t>
            </a:r>
            <a:endParaRPr lang="en-US" altLang="en-US" dirty="0">
              <a:latin typeface="Calibri" pitchFamily="34" charset="0"/>
            </a:endParaRPr>
          </a:p>
          <a:p>
            <a:pPr marL="566738" indent="-457200"/>
            <a:r>
              <a:rPr lang="vi-VN" altLang="en-US" dirty="0">
                <a:latin typeface="Calibri" pitchFamily="34" charset="0"/>
              </a:rPr>
              <a:t>IP spoofing se referă la trimiterea unui pachet IP în care IP-ul expeditorului este falsificat</a:t>
            </a:r>
            <a:endParaRPr lang="en-US" altLang="en-US" dirty="0">
              <a:latin typeface="Calibri" pitchFamily="34" charset="0"/>
            </a:endParaRPr>
          </a:p>
          <a:p>
            <a:pPr marL="566738" indent="-457200"/>
            <a:r>
              <a:rPr lang="vi-VN" altLang="en-US" dirty="0">
                <a:latin typeface="Calibri" pitchFamily="34" charset="0"/>
              </a:rPr>
              <a:t>Pachetele de solicitări de eco ICMP sunt create cu adresa IP a expeditorului schimbată cu cea a victimei</a:t>
            </a:r>
            <a:endParaRPr lang="en-US" altLang="en-US" dirty="0">
              <a:latin typeface="Calibri" pitchFamily="34" charset="0"/>
            </a:endParaRPr>
          </a:p>
          <a:p>
            <a:pPr marL="566738" indent="-457200"/>
            <a:r>
              <a:rPr lang="vi-VN" altLang="en-US" dirty="0">
                <a:latin typeface="Calibri" pitchFamily="34" charset="0"/>
              </a:rPr>
              <a:t>Aceste pachete sunt trimise la adrese IP de difuzare: victima va primi un răspuns pentru fiecare solicitare de la orice gazdă activă în rețea (inundare)</a:t>
            </a:r>
            <a:endParaRPr lang="en-US" altLang="en-US" dirty="0">
              <a:latin typeface="Calibri" pitchFamily="34" charset="0"/>
            </a:endParaRPr>
          </a:p>
          <a:p>
            <a:pPr marL="566738" indent="-457200"/>
            <a:r>
              <a:rPr lang="vi-VN" altLang="en-US" dirty="0">
                <a:latin typeface="Calibri" pitchFamily="34" charset="0"/>
              </a:rPr>
              <a:t>Prevenire: dezactivați redirecționarea adreselor IP de difuzare în routere</a:t>
            </a:r>
            <a:endParaRPr lang="en-US" altLang="en-US" dirty="0">
              <a:latin typeface="Calibri"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2"/>
          <p:cNvSpPr>
            <a:spLocks noGrp="1"/>
          </p:cNvSpPr>
          <p:nvPr>
            <p:ph type="title"/>
          </p:nvPr>
        </p:nvSpPr>
        <p:spPr bwMode="auto">
          <a:xfrm>
            <a:off x="2125663" y="365125"/>
            <a:ext cx="6311755"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en-US" dirty="0"/>
              <a:t>Atacurile de refuzare a serviciului: Ping de moarte</a:t>
            </a:r>
            <a:endParaRPr lang="it-IT" altLang="en-US" dirty="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dirty="0">
                <a:latin typeface="Calibri" pitchFamily="34" charset="0"/>
              </a:rPr>
              <a:t>Configurația firewall-urilor fără stat include de obicei respingerea pachetelor IP prea mari</a:t>
            </a:r>
            <a:endParaRPr lang="en-US" dirty="0">
              <a:latin typeface="Calibri" pitchFamily="34" charset="0"/>
            </a:endParaRPr>
          </a:p>
          <a:p>
            <a:pPr marL="566928" indent="-457200" fontAlgn="auto">
              <a:spcAft>
                <a:spcPts val="0"/>
              </a:spcAft>
              <a:defRPr/>
            </a:pPr>
            <a:r>
              <a:rPr lang="vi-VN" dirty="0">
                <a:latin typeface="Calibri" pitchFamily="34" charset="0"/>
              </a:rPr>
              <a:t>Un pachet IP fragmentat cu o dimensiune totală mai mare decât maximul permis este trimis către mașina victimă</a:t>
            </a:r>
            <a:endParaRPr lang="en-US" dirty="0">
              <a:latin typeface="Calibri" pitchFamily="34" charset="0"/>
            </a:endParaRPr>
          </a:p>
          <a:p>
            <a:pPr marL="566928" indent="-457200" fontAlgn="auto">
              <a:spcAft>
                <a:spcPts val="0"/>
              </a:spcAft>
              <a:defRPr/>
            </a:pPr>
            <a:r>
              <a:rPr lang="vi-VN" dirty="0">
                <a:latin typeface="Calibri" pitchFamily="34" charset="0"/>
              </a:rPr>
              <a:t>Odată ce mașina reasambla pachetul, poate provoca depășiri de bufferFirewall-urile cu inspecție de stat pot identifica această amenințare</a:t>
            </a:r>
            <a:endParaRPr lang="it-IT" dirty="0">
              <a:latin typeface="Calibri"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2"/>
          <p:cNvSpPr>
            <a:spLocks noGrp="1"/>
          </p:cNvSpPr>
          <p:nvPr>
            <p:ph type="title"/>
          </p:nvPr>
        </p:nvSpPr>
        <p:spPr bwMode="auto">
          <a:xfrm>
            <a:off x="2125663" y="365125"/>
            <a:ext cx="6228628"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sv-SE" altLang="en-US" dirty="0"/>
              <a:t>Omul din mijloc (MITM) Attack</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dirty="0">
                <a:latin typeface="Calibri" pitchFamily="34" charset="0"/>
              </a:rPr>
              <a:t>O terță parte este pusă între două capete care comunică</a:t>
            </a:r>
            <a:endParaRPr lang="en-US" dirty="0">
              <a:latin typeface="Calibri" pitchFamily="34" charset="0"/>
            </a:endParaRPr>
          </a:p>
          <a:p>
            <a:pPr marL="566928" indent="-457200" fontAlgn="auto">
              <a:spcAft>
                <a:spcPts val="0"/>
              </a:spcAft>
              <a:defRPr/>
            </a:pPr>
            <a:r>
              <a:rPr lang="vi-VN" dirty="0">
                <a:latin typeface="Calibri" pitchFamily="34" charset="0"/>
              </a:rPr>
              <a:t>Această a treia parte este neobservată de cele două capete de comunicare: ei cred că comunică direct unul cu celălalt.</a:t>
            </a:r>
            <a:endParaRPr lang="en-US" dirty="0">
              <a:latin typeface="Calibri" pitchFamily="34" charset="0"/>
            </a:endParaRPr>
          </a:p>
          <a:p>
            <a:pPr marL="566928" indent="-457200" fontAlgn="auto">
              <a:spcAft>
                <a:spcPts val="0"/>
              </a:spcAft>
              <a:defRPr/>
            </a:pPr>
            <a:r>
              <a:rPr lang="vi-VN" dirty="0">
                <a:latin typeface="Calibri" pitchFamily="34" charset="0"/>
              </a:rPr>
              <a:t>De obicei, se efectuează folosind IP spoofing: expeditorul trimite date atacatorului care, la rândul său, le va retrimite destinatarului și invers.</a:t>
            </a:r>
            <a:endParaRPr lang="en-US" dirty="0">
              <a:latin typeface="Calibri" pitchFamily="34" charset="0"/>
            </a:endParaRPr>
          </a:p>
          <a:p>
            <a:pPr marL="566928" indent="-457200" fontAlgn="auto">
              <a:spcAft>
                <a:spcPts val="0"/>
              </a:spcAft>
              <a:defRPr/>
            </a:pPr>
            <a:r>
              <a:rPr lang="vi-VN" dirty="0">
                <a:latin typeface="Calibri" pitchFamily="34" charset="0"/>
              </a:rPr>
              <a:t>Terțul interceptează, analizează, modifică și retransmite pachetele unei comunicări</a:t>
            </a:r>
            <a:endParaRPr lang="en-US" dirty="0">
              <a:latin typeface="Calibri" pitchFamily="34" charset="0"/>
            </a:endParaRPr>
          </a:p>
          <a:p>
            <a:pPr marL="566928" indent="-457200" fontAlgn="auto">
              <a:spcAft>
                <a:spcPts val="0"/>
              </a:spcAft>
              <a:defRPr/>
            </a:pPr>
            <a:r>
              <a:rPr lang="vi-VN" dirty="0">
                <a:latin typeface="Calibri" pitchFamily="34" charset="0"/>
              </a:rPr>
              <a:t>Contramăsuri: criptare end-to-end</a:t>
            </a:r>
            <a:endParaRPr lang="it-IT" dirty="0">
              <a:latin typeface="Calibri"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ARP Spoofing/Poisoning Attack</a:t>
            </a:r>
            <a:endParaRPr lang="it-IT" altLang="en-US" dirty="0"/>
          </a:p>
        </p:txBody>
      </p:sp>
      <p:sp>
        <p:nvSpPr>
          <p:cNvPr id="5325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Protocolul de rezoluție a adresei (ARP) permite comunicațiilor de rețea să ajungă la un anumit dispozitiv din rețeaua locală</a:t>
            </a:r>
            <a:endParaRPr lang="en-US" altLang="en-US" dirty="0">
              <a:latin typeface="Calibri" pitchFamily="34" charset="0"/>
            </a:endParaRPr>
          </a:p>
          <a:p>
            <a:pPr marL="566738" indent="-457200"/>
            <a:r>
              <a:rPr lang="vi-VN" altLang="en-US" dirty="0">
                <a:latin typeface="Calibri" pitchFamily="34" charset="0"/>
              </a:rPr>
              <a:t>ARP asociază adresele IP cu adresele de control al accesului media (MAC) ale interfețelor de rețea (folosite pentru a identifica gazdele pe o rețea LAN)</a:t>
            </a:r>
            <a:endParaRPr lang="en-US" altLang="en-US" dirty="0">
              <a:latin typeface="Calibri" pitchFamily="34" charset="0"/>
            </a:endParaRPr>
          </a:p>
          <a:p>
            <a:pPr marL="566738" indent="-457200"/>
            <a:r>
              <a:rPr lang="vi-VN" altLang="en-US" dirty="0">
                <a:latin typeface="Calibri" pitchFamily="34" charset="0"/>
              </a:rPr>
              <a:t>O gazdă trebuie să folosească protocolul ARP pentru a cunoaște adresa MAC a routerului/gateway-ului pentru a se conecta la Internet</a:t>
            </a:r>
            <a:endParaRPr lang="en-US" altLang="en-US" dirty="0">
              <a:latin typeface="Calibri" pitchFamily="34" charset="0"/>
            </a:endParaRPr>
          </a:p>
          <a:p>
            <a:pPr marL="566738" indent="-457200"/>
            <a:r>
              <a:rPr lang="vi-VN" altLang="en-US" dirty="0">
                <a:latin typeface="Calibri" pitchFamily="34" charset="0"/>
              </a:rPr>
              <a:t>Fiecare gazdă menține un cache ARP pentru a mapa perechea IP/MAC deja solicitată și cunoscută</a:t>
            </a:r>
            <a:endParaRPr lang="en-US" altLang="en-US" dirty="0">
              <a:latin typeface="Calibri"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ARP Spoofing/Poisoning Attack</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altLang="en-US" dirty="0">
                <a:latin typeface="Calibri" pitchFamily="34" charset="0"/>
              </a:rPr>
              <a:t>Dacă gazda nu știe adresa MAC pentru o anumită adresă IP locală</a:t>
            </a:r>
            <a:r>
              <a:rPr lang="en-US" altLang="en-US" dirty="0">
                <a:latin typeface="Calibri" pitchFamily="34" charset="0"/>
              </a:rPr>
              <a:t>:</a:t>
            </a:r>
          </a:p>
          <a:p>
            <a:pPr marL="1024128" lvl="1" indent="-457200" fontAlgn="auto">
              <a:spcAft>
                <a:spcPts val="0"/>
              </a:spcAft>
              <a:defRPr/>
            </a:pPr>
            <a:r>
              <a:rPr lang="vi-VN" altLang="en-US" dirty="0">
                <a:latin typeface="Calibri" pitchFamily="34" charset="0"/>
              </a:rPr>
              <a:t>gazda trimite un pachet de solicitare ARP de difuzare solicitând tuturor celorlalte gazde din rețeaua locală care au adresa IP</a:t>
            </a:r>
            <a:endParaRPr lang="en-US" altLang="en-US" dirty="0">
              <a:latin typeface="Calibri" pitchFamily="34" charset="0"/>
            </a:endParaRPr>
          </a:p>
          <a:p>
            <a:pPr marL="1024128" lvl="1" indent="-457200" fontAlgn="auto">
              <a:spcAft>
                <a:spcPts val="0"/>
              </a:spcAft>
              <a:defRPr/>
            </a:pPr>
            <a:r>
              <a:rPr lang="vi-VN" altLang="en-US" dirty="0">
                <a:latin typeface="Calibri" pitchFamily="34" charset="0"/>
              </a:rPr>
              <a:t>gazda cu acea adresă IP va răspunde, furnizând astfel adresa MAC</a:t>
            </a:r>
            <a:r>
              <a:rPr lang="en-US" altLang="en-US" dirty="0">
                <a:latin typeface="Calibri" pitchFamily="34" charset="0"/>
              </a:rPr>
              <a:t>s</a:t>
            </a:r>
          </a:p>
          <a:p>
            <a:pPr marL="566928" indent="-457200" fontAlgn="auto">
              <a:spcAft>
                <a:spcPts val="0"/>
              </a:spcAft>
              <a:defRPr/>
            </a:pPr>
            <a:r>
              <a:rPr lang="vi-VN" dirty="0">
                <a:latin typeface="Calibri" pitchFamily="34" charset="0"/>
              </a:rPr>
              <a:t>Un atac de falsificare/otrăvire ARP poate fi clasificat ca un atac MITM de rețea locală</a:t>
            </a:r>
            <a:endParaRPr lang="it-IT" dirty="0">
              <a:latin typeface="Calibri"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a:t>
            </a:r>
            <a:r>
              <a:rPr lang="en-US" altLang="en-US" dirty="0"/>
              <a:t> de </a:t>
            </a:r>
            <a:r>
              <a:rPr lang="en-US" altLang="en-US" dirty="0" err="1"/>
              <a:t>falsificare</a:t>
            </a:r>
            <a:r>
              <a:rPr lang="en-US" altLang="en-US" dirty="0"/>
              <a:t> DNS</a:t>
            </a:r>
            <a:endParaRPr lang="it-IT" altLang="en-US" dirty="0"/>
          </a:p>
        </p:txBody>
      </p:sp>
      <p:sp>
        <p:nvSpPr>
          <p:cNvPr id="55299" name="Content Placeholder 4"/>
          <p:cNvSpPr>
            <a:spLocks noGrp="1"/>
          </p:cNvSpPr>
          <p:nvPr>
            <p:ph idx="4294967295"/>
          </p:nvPr>
        </p:nvSpPr>
        <p:spPr bwMode="auto">
          <a:xfrm>
            <a:off x="213360" y="1889672"/>
            <a:ext cx="11978640"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Sistemul de nume de domeniu (DNS) este sistemul de denumire utilizat pentru a converti numele de Internet (mai corect FQDN - Nume distincte complet calificate, de exemplu, www.server.net) în adresa IP corespunzătoare</a:t>
            </a:r>
            <a:endParaRPr lang="en-US" altLang="en-US" dirty="0">
              <a:latin typeface="Calibri" pitchFamily="34" charset="0"/>
            </a:endParaRPr>
          </a:p>
          <a:p>
            <a:pPr marL="566738" indent="-457200"/>
            <a:r>
              <a:rPr lang="vi-VN" altLang="en-US" dirty="0">
                <a:latin typeface="Calibri" pitchFamily="34" charset="0"/>
              </a:rPr>
              <a:t>Sistemul este ierarhic și descentralizat cu servere de nivel superior</a:t>
            </a:r>
            <a:endParaRPr lang="en-US" altLang="en-US" dirty="0">
              <a:latin typeface="Calibri" pitchFamily="34" charset="0"/>
            </a:endParaRPr>
          </a:p>
          <a:p>
            <a:pPr marL="566738" indent="-457200"/>
            <a:r>
              <a:rPr lang="vi-VN" altLang="en-US" dirty="0">
                <a:latin typeface="Calibri" pitchFamily="34" charset="0"/>
              </a:rPr>
              <a:t>De fiecare dată când un sistem încearcă să ajungă la o resursă de rețea, se realizează o conexiune la un server DNS</a:t>
            </a:r>
            <a:endParaRPr lang="en-US" altLang="en-US" dirty="0">
              <a:latin typeface="Calibri" pitchFamily="34" charset="0"/>
            </a:endParaRPr>
          </a:p>
          <a:p>
            <a:pPr marL="566738" indent="-457200"/>
            <a:r>
              <a:rPr lang="vi-VN" altLang="en-US" dirty="0">
                <a:latin typeface="Calibri" pitchFamily="34" charset="0"/>
              </a:rPr>
              <a:t>Prin modificarea înregistrărilor DNS, traficul este trimis către un site web fals sau „falsificat” în locul celui legitim</a:t>
            </a:r>
            <a:endParaRPr lang="en-US" altLang="en-US" dirty="0">
              <a:latin typeface="Calibri" pitchFamily="34" charset="0"/>
            </a:endParaRPr>
          </a:p>
          <a:p>
            <a:pPr marL="566738" indent="-457200"/>
            <a:r>
              <a:rPr lang="vi-VN" altLang="en-US" dirty="0">
                <a:latin typeface="Calibri" pitchFamily="34" charset="0"/>
              </a:rPr>
              <a:t>Mașina falsificată ar putea apoi să facă atacuri MITM, falsificare etc.</a:t>
            </a:r>
            <a:endParaRPr lang="en-US" altLang="en-US" dirty="0">
              <a:latin typeface="Calibri" pitchFamily="34" charset="0"/>
            </a:endParaRPr>
          </a:p>
          <a:p>
            <a:pPr marL="566738" indent="-457200"/>
            <a:r>
              <a:rPr lang="vi-VN" altLang="en-US" dirty="0">
                <a:latin typeface="Calibri" pitchFamily="34" charset="0"/>
              </a:rPr>
              <a:t>Prevenire: serverele DNS trebuie menținute la zi și să utilizeze metode bazate pe semnăturile digitale ale înregistrărilor</a:t>
            </a:r>
            <a:endParaRPr lang="en-US" dirty="0">
              <a:latin typeface="Calibri"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Atacul</a:t>
            </a:r>
            <a:r>
              <a:rPr lang="en-US" altLang="en-US" dirty="0"/>
              <a:t> Drive-by</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dirty="0">
                <a:latin typeface="Calibri" pitchFamily="34" charset="0"/>
              </a:rPr>
              <a:t>Cod rău intenționat este încorporat într-un site web nesigur</a:t>
            </a:r>
            <a:endParaRPr lang="en-US" dirty="0">
              <a:latin typeface="Calibri" pitchFamily="34" charset="0"/>
            </a:endParaRPr>
          </a:p>
          <a:p>
            <a:pPr marL="566928" indent="-457200" fontAlgn="auto">
              <a:spcAft>
                <a:spcPts val="0"/>
              </a:spcAft>
              <a:defRPr/>
            </a:pPr>
            <a:r>
              <a:rPr lang="vi-VN" dirty="0">
                <a:latin typeface="Calibri" pitchFamily="34" charset="0"/>
              </a:rPr>
              <a:t>Când pagina infectată este vizitată, scriptul este executat automat pe computerul victimei și îl compromite</a:t>
            </a:r>
            <a:endParaRPr lang="en-US" dirty="0">
              <a:latin typeface="Calibri" pitchFamily="34" charset="0"/>
            </a:endParaRPr>
          </a:p>
          <a:p>
            <a:pPr marL="566928" indent="-457200" fontAlgn="auto">
              <a:spcAft>
                <a:spcPts val="0"/>
              </a:spcAft>
              <a:defRPr/>
            </a:pPr>
            <a:r>
              <a:rPr lang="vi-VN" dirty="0">
                <a:latin typeface="Calibri" pitchFamily="34" charset="0"/>
              </a:rPr>
              <a:t>Nu este nevoie să faceți nimic pe site sau să introduceți informații</a:t>
            </a:r>
            <a:endParaRPr lang="en-US" dirty="0">
              <a:latin typeface="Calibri" pitchFamily="34" charset="0"/>
            </a:endParaRPr>
          </a:p>
          <a:p>
            <a:pPr marL="566928" indent="-457200" fontAlgn="auto">
              <a:spcAft>
                <a:spcPts val="0"/>
              </a:spcAft>
              <a:defRPr/>
            </a:pPr>
            <a:r>
              <a:rPr lang="vi-VN" dirty="0">
                <a:latin typeface="Calibri" pitchFamily="34" charset="0"/>
              </a:rPr>
              <a:t>Prevenire: antivirus recent și decent actualizat și/sau firewall personal pentru a verifica reputația site-ului într-o bază de date înainte ca un utilizator să îl viziteze</a:t>
            </a:r>
            <a:endParaRPr lang="it-IT" dirty="0">
              <a:latin typeface="Calibri"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en-US" dirty="0"/>
              <a:t>Atac de reutilizare a acreditărilor</a:t>
            </a:r>
            <a:endParaRPr lang="it-IT" altLang="en-US" dirty="0"/>
          </a:p>
        </p:txBody>
      </p:sp>
      <p:sp>
        <p:nvSpPr>
          <p:cNvPr id="7" name="Content Placeholder 6"/>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dirty="0">
                <a:latin typeface="Calibri" pitchFamily="34" charset="0"/>
              </a:rPr>
              <a:t>Utilizatorii tind să folosească aceeași parolă pentru mai multe servere</a:t>
            </a:r>
            <a:endParaRPr lang="en-US" dirty="0">
              <a:latin typeface="Calibri" pitchFamily="34" charset="0"/>
            </a:endParaRPr>
          </a:p>
          <a:p>
            <a:pPr marL="566928" indent="-457200" fontAlgn="auto">
              <a:spcAft>
                <a:spcPts val="0"/>
              </a:spcAft>
              <a:defRPr/>
            </a:pPr>
            <a:r>
              <a:rPr lang="vi-VN" dirty="0">
                <a:latin typeface="Calibri" pitchFamily="34" charset="0"/>
              </a:rPr>
              <a:t>Un cont compromis (de exemplu, obținut de pe Dark Web) mărește posibilitatea de a accesa diverse sisteme</a:t>
            </a:r>
            <a:endParaRPr lang="en-US" dirty="0">
              <a:latin typeface="Calibri" pitchFamily="34" charset="0"/>
            </a:endParaRPr>
          </a:p>
          <a:p>
            <a:pPr marL="566928" indent="-457200" fontAlgn="auto">
              <a:spcAft>
                <a:spcPts val="0"/>
              </a:spcAft>
              <a:defRPr/>
            </a:pPr>
            <a:r>
              <a:rPr lang="vi-VN" dirty="0">
                <a:latin typeface="Calibri" pitchFamily="34" charset="0"/>
              </a:rPr>
              <a:t>Contramăsuri </a:t>
            </a:r>
            <a:r>
              <a:rPr lang="en-US" dirty="0">
                <a:latin typeface="Calibri" pitchFamily="34" charset="0"/>
              </a:rPr>
              <a:t>:</a:t>
            </a:r>
          </a:p>
          <a:p>
            <a:pPr marL="1024128" lvl="1" indent="-457200" fontAlgn="auto">
              <a:spcAft>
                <a:spcPts val="0"/>
              </a:spcAft>
              <a:defRPr/>
            </a:pPr>
            <a:r>
              <a:rPr lang="vi-VN" dirty="0">
                <a:latin typeface="Calibri" pitchFamily="34" charset="0"/>
              </a:rPr>
              <a:t>aceleași contramăsuri adoptate pentru a contracara atacurile cu parole</a:t>
            </a:r>
            <a:endParaRPr lang="en-US" dirty="0">
              <a:latin typeface="Calibri" pitchFamily="34" charset="0"/>
            </a:endParaRPr>
          </a:p>
          <a:p>
            <a:pPr marL="1024128" lvl="1" indent="-457200" fontAlgn="auto">
              <a:spcAft>
                <a:spcPts val="0"/>
              </a:spcAft>
              <a:defRPr/>
            </a:pPr>
            <a:r>
              <a:rPr lang="vi-VN" dirty="0">
                <a:latin typeface="Calibri" pitchFamily="34" charset="0"/>
              </a:rPr>
              <a:t>În cazul în care sunt necesare multe parole, managerii de parole ar putea fi folositori</a:t>
            </a:r>
            <a:endParaRPr lang="it-IT" dirty="0">
              <a:latin typeface="Calibri"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en-US" dirty="0"/>
              <a:t>Atacul de deturnare a sesiunii web</a:t>
            </a:r>
            <a:endParaRPr lang="it-IT" altLang="en-US" dirty="0"/>
          </a:p>
        </p:txBody>
      </p:sp>
      <p:sp>
        <p:nvSpPr>
          <p:cNvPr id="59395"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Exploatarea token-urilor de sesiune, utilizate de browserul web ca mecanisme de control al sesiunii</a:t>
            </a:r>
            <a:endParaRPr lang="en-US" altLang="en-US" dirty="0">
              <a:latin typeface="Calibri" pitchFamily="34" charset="0"/>
            </a:endParaRPr>
          </a:p>
          <a:p>
            <a:pPr marL="566738" indent="-457200"/>
            <a:r>
              <a:rPr lang="vi-VN" altLang="en-US" dirty="0">
                <a:latin typeface="Calibri" pitchFamily="34" charset="0"/>
              </a:rPr>
              <a:t>Serverul web trebuie să relaționeze diferite conexiuni de la același utilizator, cea mai utilizată metodă se bazează pe un token pe care serverul web îl trimite browserului client după o autentificare cu succes a clientului</a:t>
            </a:r>
            <a:endParaRPr lang="en-US" altLang="en-US" dirty="0">
              <a:latin typeface="Calibri" pitchFamily="34" charset="0"/>
            </a:endParaRPr>
          </a:p>
          <a:p>
            <a:pPr marL="566738" indent="-457200"/>
            <a:r>
              <a:rPr lang="vi-VN" altLang="en-US" dirty="0">
                <a:latin typeface="Calibri" pitchFamily="34" charset="0"/>
              </a:rPr>
              <a:t>Un token de sesiune este doar un identificator și poate fi folosit pentru a evita necesitatea efectuării unei proceduri de autentificare pentru fiecare conexiune</a:t>
            </a:r>
            <a:endParaRPr lang="en-US" altLang="en-US" dirty="0">
              <a:latin typeface="Calibri" pitchFamily="34" charset="0"/>
            </a:endParaRPr>
          </a:p>
          <a:p>
            <a:pPr marL="566738" indent="-457200"/>
            <a:r>
              <a:rPr lang="vi-VN" altLang="en-US" dirty="0">
                <a:latin typeface="Calibri" pitchFamily="34" charset="0"/>
              </a:rPr>
              <a:t>Acest atac este efectuat prin furtul sau prezicerea unui token de sesiune valid pentru a obține acces neautorizat la serverul web</a:t>
            </a:r>
            <a:endParaRPr lang="en-US" altLang="en-US" dirty="0">
              <a:latin typeface="Calibri"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en-US" dirty="0"/>
              <a:t>Atacul de deturnare a sesiunii TCP</a:t>
            </a:r>
            <a:endParaRPr lang="it-IT" altLang="en-US" dirty="0"/>
          </a:p>
        </p:txBody>
      </p:sp>
      <p:sp>
        <p:nvSpPr>
          <p:cNvPr id="60419"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Pachetele de confirmare și numerele de secvență prin protocolul TCP/IP pentru a garanta livrarea corectă a pachetelor</a:t>
            </a:r>
            <a:endParaRPr lang="en-US" altLang="en-US" dirty="0">
              <a:latin typeface="Calibri" pitchFamily="34" charset="0"/>
            </a:endParaRPr>
          </a:p>
          <a:p>
            <a:pPr marL="566738" indent="-457200"/>
            <a:r>
              <a:rPr lang="vi-VN" altLang="en-US" dirty="0">
                <a:latin typeface="Calibri" pitchFamily="34" charset="0"/>
              </a:rPr>
              <a:t>Pachetele de confirmare sunt doar numere care sunt incrementate într-un fel după strângerea de mână inițială în trei căi</a:t>
            </a:r>
            <a:endParaRPr lang="en-US" altLang="en-US" dirty="0">
              <a:latin typeface="Calibri" pitchFamily="34" charset="0"/>
            </a:endParaRPr>
          </a:p>
          <a:p>
            <a:pPr marL="566738" indent="-457200"/>
            <a:r>
              <a:rPr lang="vi-VN" altLang="en-US" dirty="0">
                <a:latin typeface="Calibri" pitchFamily="34" charset="0"/>
              </a:rPr>
              <a:t>Un hijacker de sesiune TCP </a:t>
            </a:r>
            <a:r>
              <a:rPr lang="en-US" altLang="en-US" dirty="0">
                <a:latin typeface="Calibri" pitchFamily="34" charset="0"/>
              </a:rPr>
              <a:t>:</a:t>
            </a:r>
          </a:p>
          <a:p>
            <a:pPr marL="1023938" lvl="1" indent="-457200"/>
            <a:r>
              <a:rPr lang="vi-VN" altLang="en-US" dirty="0">
                <a:latin typeface="Calibri" pitchFamily="34" charset="0"/>
              </a:rPr>
              <a:t>încearcă să prezică următorul număr de confirmare</a:t>
            </a:r>
            <a:endParaRPr lang="en-US" altLang="en-US" dirty="0">
              <a:latin typeface="Calibri" pitchFamily="34" charset="0"/>
            </a:endParaRPr>
          </a:p>
          <a:p>
            <a:pPr marL="1023938" lvl="1" indent="-457200"/>
            <a:r>
              <a:rPr lang="vi-VN" altLang="en-US" dirty="0">
                <a:latin typeface="Calibri" pitchFamily="34" charset="0"/>
              </a:rPr>
              <a:t>face ca clientul și serverul să nu poată face schimb de date</a:t>
            </a:r>
            <a:endParaRPr lang="en-US" altLang="en-US" dirty="0">
              <a:latin typeface="Calibri" pitchFamily="34" charset="0"/>
            </a:endParaRPr>
          </a:p>
          <a:p>
            <a:pPr marL="1023938" lvl="1" indent="-457200"/>
            <a:r>
              <a:rPr lang="vi-VN" altLang="en-US" dirty="0">
                <a:latin typeface="Calibri" pitchFamily="34" charset="0"/>
              </a:rPr>
              <a:t>falsificați pachete acceptabile pentru ambele capete (MiTM</a:t>
            </a:r>
            <a:r>
              <a:rPr lang="en-US" altLang="en-US" dirty="0">
                <a:latin typeface="Calibri" pitchFamily="34" charset="0"/>
              </a:rPr>
              <a:t>)</a:t>
            </a:r>
          </a:p>
          <a:p>
            <a:pPr marL="566738" indent="-457200"/>
            <a:r>
              <a:rPr lang="en-US" altLang="en-US" dirty="0" err="1">
                <a:latin typeface="Calibri" pitchFamily="34" charset="0"/>
              </a:rPr>
              <a:t>Atacatorul</a:t>
            </a:r>
            <a:r>
              <a:rPr lang="en-US" altLang="en-US" dirty="0">
                <a:latin typeface="Calibri" pitchFamily="34" charset="0"/>
              </a:rPr>
              <a:t> </a:t>
            </a:r>
            <a:r>
              <a:rPr lang="en-US" altLang="en-US" dirty="0" err="1">
                <a:latin typeface="Calibri" pitchFamily="34" charset="0"/>
              </a:rPr>
              <a:t>poate</a:t>
            </a:r>
            <a:r>
              <a:rPr lang="en-US" altLang="en-US" dirty="0">
                <a:latin typeface="Calibri" pitchFamily="34" charset="0"/>
              </a:rPr>
              <a:t> </a:t>
            </a:r>
            <a:r>
              <a:rPr lang="en-US" altLang="en-US" dirty="0" err="1">
                <a:latin typeface="Calibri" pitchFamily="34" charset="0"/>
              </a:rPr>
              <a:t>obține</a:t>
            </a:r>
            <a:r>
              <a:rPr lang="en-US" altLang="en-US" dirty="0">
                <a:latin typeface="Calibri" pitchFamily="34" charset="0"/>
              </a:rPr>
              <a:t> </a:t>
            </a:r>
            <a:r>
              <a:rPr lang="en-US" altLang="en-US" dirty="0" err="1">
                <a:latin typeface="Calibri" pitchFamily="34" charset="0"/>
              </a:rPr>
              <a:t>controlul</a:t>
            </a:r>
            <a:r>
              <a:rPr lang="en-US" altLang="en-US" dirty="0">
                <a:latin typeface="Calibri" pitchFamily="34" charset="0"/>
              </a:rPr>
              <a:t> </a:t>
            </a:r>
            <a:r>
              <a:rPr lang="en-US" altLang="en-US" dirty="0" err="1">
                <a:latin typeface="Calibri" pitchFamily="34" charset="0"/>
              </a:rPr>
              <a:t>asupra</a:t>
            </a:r>
            <a:r>
              <a:rPr lang="en-US" altLang="en-US" dirty="0">
                <a:latin typeface="Calibri" pitchFamily="34" charset="0"/>
              </a:rPr>
              <a:t> </a:t>
            </a:r>
            <a:r>
              <a:rPr lang="en-US" altLang="en-US" dirty="0" err="1">
                <a:latin typeface="Calibri" pitchFamily="34" charset="0"/>
              </a:rPr>
              <a:t>sesiunii</a:t>
            </a:r>
            <a:endParaRPr lang="it-IT" altLang="en-US" dirty="0">
              <a:latin typeface="Calibri"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Atac</a:t>
            </a:r>
            <a:r>
              <a:rPr lang="en-US" altLang="en-US" dirty="0"/>
              <a:t> de </a:t>
            </a:r>
            <a:r>
              <a:rPr lang="en-US" altLang="en-US" dirty="0" err="1"/>
              <a:t>falsificare</a:t>
            </a:r>
            <a:r>
              <a:rPr lang="en-US" altLang="en-US" dirty="0"/>
              <a:t> IP</a:t>
            </a:r>
            <a:endParaRPr lang="it-IT" altLang="en-US" dirty="0"/>
          </a:p>
        </p:txBody>
      </p:sp>
      <p:sp>
        <p:nvSpPr>
          <p:cNvPr id="61443"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Un atac DoS este folosit pentru a bloca un server legitim</a:t>
            </a:r>
            <a:endParaRPr lang="en-US" altLang="en-US" dirty="0">
              <a:latin typeface="Calibri" pitchFamily="34" charset="0"/>
            </a:endParaRPr>
          </a:p>
          <a:p>
            <a:pPr marL="566738" indent="-457200"/>
            <a:r>
              <a:rPr lang="vi-VN" altLang="en-US" dirty="0">
                <a:latin typeface="Calibri" pitchFamily="34" charset="0"/>
              </a:rPr>
              <a:t>Un server fals își setează adresa IP cu cea a serverului legitim</a:t>
            </a:r>
            <a:endParaRPr lang="en-US" altLang="en-US" dirty="0">
              <a:latin typeface="Calibri" pitchFamily="34" charset="0"/>
            </a:endParaRPr>
          </a:p>
          <a:p>
            <a:pPr marL="566738" indent="-457200"/>
            <a:r>
              <a:rPr lang="vi-VN" altLang="en-US" dirty="0">
                <a:latin typeface="Calibri" pitchFamily="34" charset="0"/>
              </a:rPr>
              <a:t>Dacă rutarea sursei este dezactivată, hijackerul de sesiune poate folosi și blind hijacking</a:t>
            </a:r>
            <a:r>
              <a:rPr lang="en-US" altLang="en-US" dirty="0">
                <a:latin typeface="Calibri" pitchFamily="34" charset="0"/>
              </a:rPr>
              <a:t>: </a:t>
            </a:r>
            <a:r>
              <a:rPr lang="vi-VN" altLang="en-US" dirty="0">
                <a:latin typeface="Calibri" pitchFamily="34" charset="0"/>
              </a:rPr>
              <a:t>datele rău intenționate sunt injectate în comunicațiile interceptate în sesiunea TCP</a:t>
            </a:r>
            <a:endParaRPr lang="en-US" altLang="en-US" dirty="0">
              <a:latin typeface="Calibri" pitchFamily="34" charset="0"/>
            </a:endParaRPr>
          </a:p>
          <a:p>
            <a:pPr marL="566738" indent="-457200"/>
            <a:r>
              <a:rPr lang="vi-VN" altLang="en-US" dirty="0">
                <a:latin typeface="Calibri" pitchFamily="34" charset="0"/>
              </a:rPr>
              <a:t>În blind hijacking, atacatorul nu poate vedea răspunsul, ci doar ghicește răspunsurile clientului și serverului</a:t>
            </a:r>
            <a:endParaRPr lang="it-IT" altLang="en-US" dirty="0">
              <a:latin typeface="Calibri"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en-US" dirty="0"/>
              <a:t>Atacul cu exploatare de zi zero</a:t>
            </a:r>
            <a:endParaRPr lang="it-IT" altLang="en-US" dirty="0"/>
          </a:p>
        </p:txBody>
      </p:sp>
      <p:sp>
        <p:nvSpPr>
          <p:cNvPr id="62467"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a:r>
              <a:rPr lang="vi-VN" altLang="en-US" dirty="0">
                <a:latin typeface="Calibri" pitchFamily="34" charset="0"/>
              </a:rPr>
              <a:t>Nu un atac anume în sine</a:t>
            </a:r>
            <a:endParaRPr lang="en-US" altLang="en-US" dirty="0">
              <a:latin typeface="Calibri" pitchFamily="34" charset="0"/>
            </a:endParaRPr>
          </a:p>
          <a:p>
            <a:pPr marL="566738" indent="-457200"/>
            <a:r>
              <a:rPr lang="vi-VN" altLang="en-US" dirty="0">
                <a:latin typeface="Calibri" pitchFamily="34" charset="0"/>
              </a:rPr>
              <a:t>Criminalii cibernetici află despre o vulnerabilitate care tocmai a fost descoperită în anumite programe software și sisteme de operare și apoi vizează organizațiile care folosesc acel software înainte ca o remediere să devină disponibilă</a:t>
            </a:r>
            <a:endParaRPr lang="it-IT" altLang="en-US" dirty="0">
              <a:latin typeface="Calibri"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err="1"/>
              <a:t>Scurgere</a:t>
            </a:r>
            <a:r>
              <a:rPr lang="en-US" altLang="en-US" dirty="0"/>
              <a:t> de </a:t>
            </a:r>
            <a:r>
              <a:rPr lang="en-US" altLang="en-US" dirty="0" err="1"/>
              <a:t>atac</a:t>
            </a:r>
            <a:r>
              <a:rPr lang="en-US" altLang="en-US" dirty="0"/>
              <a:t> de cod</a:t>
            </a:r>
            <a:endParaRPr lang="it-IT" altLang="en-US" dirty="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fontAlgn="auto">
              <a:spcAft>
                <a:spcPts val="0"/>
              </a:spcAft>
              <a:defRPr/>
            </a:pPr>
            <a:r>
              <a:rPr lang="vi-VN" dirty="0">
                <a:latin typeface="Calibri" pitchFamily="34" charset="0"/>
              </a:rPr>
              <a:t>Codul sursă al aplicațiilor scurs este analizat pentru a găsi informații sensibile și pentru a oferi informații valoroase pentru un atac cibernetic</a:t>
            </a:r>
            <a:endParaRPr lang="en-US" dirty="0">
              <a:latin typeface="Calibri" pitchFamily="34" charset="0"/>
            </a:endParaRPr>
          </a:p>
          <a:p>
            <a:pPr marL="566928" indent="-457200" fontAlgn="auto">
              <a:spcAft>
                <a:spcPts val="0"/>
              </a:spcAft>
              <a:defRPr/>
            </a:pPr>
            <a:r>
              <a:rPr lang="vi-VN" dirty="0">
                <a:latin typeface="Calibri" pitchFamily="34" charset="0"/>
              </a:rPr>
              <a:t>Scurgerea codului nu este doar o pierdere de valoare economică pentru dezvăluirea codului</a:t>
            </a:r>
            <a:endParaRPr lang="it-IT" dirty="0">
              <a:latin typeface="Calibri" pitchFamily="34" charset="0"/>
            </a:endParaRPr>
          </a:p>
        </p:txBody>
      </p:sp>
    </p:spTree>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B0CE1FA9B2DBF24481AA0B0C98AF3289" ma:contentTypeVersion="13" ma:contentTypeDescription="Creare un nuovo documento." ma:contentTypeScope="" ma:versionID="4cb45201b72ec9a6c34dfd0cc047f1f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703268b800ac88fb25876550e209dbdb"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Tag immagine"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C9B26C-BBFA-49FC-90F2-34103BC32588}">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2C67D500-8B6D-458D-B6DE-8480AF6AB3E9}">
  <ds:schemaRefs>
    <ds:schemaRef ds:uri="http://schemas.microsoft.com/sharepoint/v3/contenttype/forms"/>
  </ds:schemaRefs>
</ds:datastoreItem>
</file>

<file path=customXml/itemProps3.xml><?xml version="1.0" encoding="utf-8"?>
<ds:datastoreItem xmlns:ds="http://schemas.openxmlformats.org/officeDocument/2006/customXml" ds:itemID="{57ABD8A9-80F1-49FD-8B8A-D5A7FC9040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390</TotalTime>
  <Words>3439</Words>
  <Application>Microsoft Office PowerPoint</Application>
  <PresentationFormat>Widescreen</PresentationFormat>
  <Paragraphs>240</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Times New Roman</vt:lpstr>
      <vt:lpstr>Office</vt:lpstr>
      <vt:lpstr>Programe malware și cele mai frecvente atacuri</vt:lpstr>
      <vt:lpstr>Introducere în malware</vt:lpstr>
      <vt:lpstr>Hackeri și Cracker</vt:lpstr>
      <vt:lpstr>Hackerii</vt:lpstr>
      <vt:lpstr>Hackerii</vt:lpstr>
      <vt:lpstr>Cracker</vt:lpstr>
      <vt:lpstr>Hackeri și Cracker</vt:lpstr>
      <vt:lpstr>Categorii de hackeri</vt:lpstr>
      <vt:lpstr>Categorii de hackeri</vt:lpstr>
      <vt:lpstr>Categorii de hackeri</vt:lpstr>
      <vt:lpstr>Cai troieni</vt:lpstr>
      <vt:lpstr>Rootkit-uri</vt:lpstr>
      <vt:lpstr>Viruși și viermi</vt:lpstr>
      <vt:lpstr>Ransomware </vt:lpstr>
      <vt:lpstr>Greyware</vt:lpstr>
      <vt:lpstr>Malware fără fișiere</vt:lpstr>
      <vt:lpstr>Riscuri</vt:lpstr>
      <vt:lpstr>Atenuarea riscurilor</vt:lpstr>
      <vt:lpstr>Atenuarea riscurilor</vt:lpstr>
      <vt:lpstr>Atenuarea riscurilor</vt:lpstr>
      <vt:lpstr>Atac de phishing</vt:lpstr>
      <vt:lpstr>Atacurile cu parole</vt:lpstr>
      <vt:lpstr>Atacurile cu parole</vt:lpstr>
      <vt:lpstr>Atacul Buffer Overflow</vt:lpstr>
      <vt:lpstr>Atac prin injecție SQL</vt:lpstr>
      <vt:lpstr>Atac XSS (cross-site Scripting)</vt:lpstr>
      <vt:lpstr>Atac de falsificare a cererii pe site-uri (CSRF)</vt:lpstr>
      <vt:lpstr>Atacurile legate de fișiere</vt:lpstr>
      <vt:lpstr>Atacurile Denial of Service (DoS)</vt:lpstr>
      <vt:lpstr>Atacurile de refuzare a serviciului: Syn-Flood</vt:lpstr>
      <vt:lpstr>Atacurile de refuzare a serviciului: Smurf</vt:lpstr>
      <vt:lpstr>Atacurile de refuzare a serviciului: Ping de moarte</vt:lpstr>
      <vt:lpstr>Omul din mijloc (MITM) Attack</vt:lpstr>
      <vt:lpstr>ARP Spoofing/Poisoning Attack</vt:lpstr>
      <vt:lpstr>ARP Spoofing/Poisoning Attack</vt:lpstr>
      <vt:lpstr>Atac de falsificare DNS</vt:lpstr>
      <vt:lpstr>Atacul Drive-by</vt:lpstr>
      <vt:lpstr>Atac de reutilizare a acreditărilor</vt:lpstr>
      <vt:lpstr>Atacul de deturnare a sesiunii web</vt:lpstr>
      <vt:lpstr>Atacul de deturnare a sesiunii TCP</vt:lpstr>
      <vt:lpstr>Atac de falsificare IP</vt:lpstr>
      <vt:lpstr>Atacul cu exploatare de zi zero</vt:lpstr>
      <vt:lpstr>Scurgere de atac de cod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Valentin Istratie</cp:lastModifiedBy>
  <cp:revision>101</cp:revision>
  <dcterms:created xsi:type="dcterms:W3CDTF">2022-10-31T15:14:22Z</dcterms:created>
  <dcterms:modified xsi:type="dcterms:W3CDTF">2023-02-10T09:54:44Z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