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>
        <p:scale>
          <a:sx n="100" d="100"/>
          <a:sy n="100" d="100"/>
        </p:scale>
        <p:origin x="786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81372" y="2004043"/>
            <a:ext cx="6010876" cy="2729609"/>
          </a:xfrm>
        </p:spPr>
        <p:txBody>
          <a:bodyPr>
            <a:normAutofit fontScale="90000"/>
          </a:bodyPr>
          <a:lstStyle/>
          <a:p>
            <a: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  <a:t>Modulul </a:t>
            </a:r>
            <a:b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  <a:t>Confidențialitate și protecție a datelor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Agendă</a:t>
            </a:r>
            <a:r>
              <a:rPr lang="en-US" dirty="0"/>
              <a:t> 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1. </a:t>
            </a:r>
            <a:r>
              <a:rPr lang="en-US" sz="3600" dirty="0" err="1"/>
              <a:t>Criptarea</a:t>
            </a:r>
            <a:r>
              <a:rPr lang="en-US" sz="3600" dirty="0"/>
              <a:t> </a:t>
            </a:r>
            <a:r>
              <a:rPr lang="en-US" sz="3600" dirty="0" err="1"/>
              <a:t>discurilor</a:t>
            </a:r>
            <a:r>
              <a:rPr lang="en-US" sz="3600" dirty="0"/>
              <a:t> </a:t>
            </a:r>
            <a:r>
              <a:rPr lang="en-US" sz="3600" dirty="0" err="1"/>
              <a:t>și</a:t>
            </a:r>
            <a:r>
              <a:rPr lang="en-US" sz="3600" dirty="0"/>
              <a:t> a </a:t>
            </a:r>
            <a:r>
              <a:rPr lang="en-US" sz="3600" dirty="0" err="1"/>
              <a:t>partițiilor</a:t>
            </a:r>
            <a:r>
              <a:rPr lang="en-US" sz="3600" dirty="0"/>
              <a:t>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Baze</a:t>
            </a:r>
            <a:r>
              <a:rPr lang="en-US" sz="3200" dirty="0"/>
              <a:t> </a:t>
            </a:r>
            <a:r>
              <a:rPr lang="en-US" sz="3200" dirty="0" err="1"/>
              <a:t>teoretice</a:t>
            </a:r>
            <a:r>
              <a:rPr lang="en-US" sz="3200" dirty="0"/>
              <a:t>: </a:t>
            </a:r>
            <a:r>
              <a:rPr lang="en-US" sz="3200" dirty="0" err="1"/>
              <a:t>principiu</a:t>
            </a:r>
            <a:r>
              <a:rPr lang="en-US" sz="3200" dirty="0"/>
              <a:t> de </a:t>
            </a:r>
            <a:r>
              <a:rPr lang="en-US" sz="3200" dirty="0" err="1"/>
              <a:t>funcționare</a:t>
            </a:r>
            <a:r>
              <a:rPr lang="en-US" sz="3200" dirty="0"/>
              <a:t>, </a:t>
            </a:r>
            <a:r>
              <a:rPr lang="en-US" sz="3200" dirty="0" err="1"/>
              <a:t>algoritmi</a:t>
            </a:r>
            <a:r>
              <a:rPr lang="en-US" sz="3200" dirty="0"/>
              <a:t> de </a:t>
            </a:r>
            <a:r>
              <a:rPr lang="en-US" sz="3200" dirty="0" err="1"/>
              <a:t>criptare</a:t>
            </a:r>
            <a:r>
              <a:rPr lang="en-US" sz="3200" dirty="0"/>
              <a:t>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it-IT" sz="3200" dirty="0"/>
              <a:t>Instalarea programului (configurare, definirea discului, alegerea parametrilor, generarea cheilor</a:t>
            </a:r>
            <a:r>
              <a:rPr lang="en-US" sz="3200" dirty="0"/>
              <a:t>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2. </a:t>
            </a:r>
            <a:r>
              <a:rPr lang="en-US" sz="3600" dirty="0" err="1"/>
              <a:t>Criptografia</a:t>
            </a:r>
            <a:r>
              <a:rPr lang="en-US" sz="3600" dirty="0"/>
              <a:t> – </a:t>
            </a:r>
            <a:r>
              <a:rPr lang="en-US" sz="3600" dirty="0" err="1"/>
              <a:t>introducere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</a:t>
            </a:r>
            <a:r>
              <a:rPr lang="en-US" sz="3200" dirty="0"/>
              <a:t> </a:t>
            </a:r>
            <a:r>
              <a:rPr lang="en-US" sz="3200" dirty="0" err="1"/>
              <a:t>este</a:t>
            </a:r>
            <a:r>
              <a:rPr lang="en-US" sz="3200" dirty="0"/>
              <a:t> un software </a:t>
            </a:r>
            <a:r>
              <a:rPr lang="en-US" sz="3200" dirty="0" err="1"/>
              <a:t>gratuit</a:t>
            </a:r>
            <a:r>
              <a:rPr lang="en-US" sz="3200" dirty="0"/>
              <a:t> de </a:t>
            </a:r>
            <a:r>
              <a:rPr lang="en-US" sz="3200" dirty="0" err="1"/>
              <a:t>criptare</a:t>
            </a:r>
            <a:r>
              <a:rPr lang="en-US" sz="3200" dirty="0"/>
              <a:t> a </a:t>
            </a:r>
            <a:r>
              <a:rPr lang="en-US" sz="3200" dirty="0" err="1"/>
              <a:t>discurilor</a:t>
            </a:r>
            <a:r>
              <a:rPr lang="en-US" sz="3200" dirty="0"/>
              <a:t> open source </a:t>
            </a:r>
            <a:r>
              <a:rPr lang="en-US" sz="3200" dirty="0" err="1"/>
              <a:t>pentru</a:t>
            </a:r>
            <a:r>
              <a:rPr lang="en-US" sz="3200" dirty="0"/>
              <a:t> Windows, Mac OSX </a:t>
            </a:r>
            <a:r>
              <a:rPr lang="en-US" sz="3200" dirty="0" err="1"/>
              <a:t>și</a:t>
            </a:r>
            <a:r>
              <a:rPr lang="en-US" sz="3200" dirty="0"/>
              <a:t> Linux. 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pl-PL" sz="3200" dirty="0"/>
              <a:t>este oferit de IDRIX (https://www.idrix.fr) și bazat pe TrueCrypt 7.1a</a:t>
            </a:r>
            <a:r>
              <a:rPr lang="en-US" sz="3200" dirty="0"/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 err="1"/>
              <a:t>caracteristici</a:t>
            </a:r>
            <a:r>
              <a:rPr lang="en-US" sz="3200" dirty="0"/>
              <a:t> </a:t>
            </a:r>
            <a:r>
              <a:rPr lang="en-US" sz="3200" dirty="0" err="1"/>
              <a:t>principale</a:t>
            </a:r>
            <a:r>
              <a:rPr lang="en-US" sz="3200" dirty="0"/>
              <a:t>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Creează</a:t>
            </a:r>
            <a:r>
              <a:rPr lang="en-US" sz="3200" dirty="0"/>
              <a:t> un disc virtual </a:t>
            </a:r>
            <a:r>
              <a:rPr lang="en-US" sz="3200" dirty="0" err="1"/>
              <a:t>criptat</a:t>
            </a:r>
            <a:r>
              <a:rPr lang="en-US" sz="3200" dirty="0"/>
              <a:t> </a:t>
            </a:r>
            <a:r>
              <a:rPr lang="en-US" sz="3200" dirty="0" err="1"/>
              <a:t>într</a:t>
            </a:r>
            <a:r>
              <a:rPr lang="en-US" sz="3200" dirty="0"/>
              <a:t>-un </a:t>
            </a:r>
            <a:r>
              <a:rPr lang="en-US" sz="3200" dirty="0" err="1"/>
              <a:t>fișier</a:t>
            </a:r>
            <a:r>
              <a:rPr lang="en-US" sz="3200" dirty="0"/>
              <a:t> </a:t>
            </a:r>
            <a:r>
              <a:rPr lang="en-US" sz="3200" dirty="0" err="1"/>
              <a:t>și</a:t>
            </a:r>
            <a:r>
              <a:rPr lang="en-US" sz="3200" dirty="0"/>
              <a:t> </a:t>
            </a:r>
            <a:r>
              <a:rPr lang="en-US" sz="3200" dirty="0" err="1"/>
              <a:t>îl</a:t>
            </a:r>
            <a:r>
              <a:rPr lang="en-US" sz="3200" dirty="0"/>
              <a:t> </a:t>
            </a:r>
            <a:r>
              <a:rPr lang="en-US" sz="3200" dirty="0" err="1"/>
              <a:t>montează</a:t>
            </a:r>
            <a:r>
              <a:rPr lang="en-US" sz="3200" dirty="0"/>
              <a:t> ca un disc real.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Criptează</a:t>
            </a:r>
            <a:r>
              <a:rPr lang="en-US" sz="3200" dirty="0"/>
              <a:t> o </a:t>
            </a:r>
            <a:r>
              <a:rPr lang="en-US" sz="3200" dirty="0" err="1"/>
              <a:t>întreagă</a:t>
            </a:r>
            <a:r>
              <a:rPr lang="en-US" sz="3200" dirty="0"/>
              <a:t> </a:t>
            </a:r>
            <a:r>
              <a:rPr lang="en-US" sz="3200" dirty="0" err="1"/>
              <a:t>partiție</a:t>
            </a:r>
            <a:r>
              <a:rPr lang="en-US" sz="3200" dirty="0"/>
              <a:t> </a:t>
            </a:r>
            <a:r>
              <a:rPr lang="en-US" sz="3200" dirty="0" err="1"/>
              <a:t>sau</a:t>
            </a:r>
            <a:r>
              <a:rPr lang="en-US" sz="3200" dirty="0"/>
              <a:t> un </a:t>
            </a:r>
            <a:r>
              <a:rPr lang="en-US" sz="3200" dirty="0" err="1"/>
              <a:t>dispozitiv</a:t>
            </a:r>
            <a:r>
              <a:rPr lang="en-US" sz="3200" dirty="0"/>
              <a:t> de </a:t>
            </a:r>
            <a:r>
              <a:rPr lang="en-US" sz="3200" dirty="0" err="1"/>
              <a:t>stocare</a:t>
            </a:r>
            <a:r>
              <a:rPr lang="en-US" sz="3200" dirty="0"/>
              <a:t>, cum </a:t>
            </a:r>
            <a:r>
              <a:rPr lang="en-US" sz="3200" dirty="0" err="1"/>
              <a:t>ar</a:t>
            </a:r>
            <a:r>
              <a:rPr lang="en-US" sz="3200" dirty="0"/>
              <a:t> fi o </a:t>
            </a:r>
            <a:r>
              <a:rPr lang="en-US" sz="3200" dirty="0" err="1"/>
              <a:t>unitate</a:t>
            </a:r>
            <a:r>
              <a:rPr lang="en-US" sz="3200" dirty="0"/>
              <a:t> flash USB </a:t>
            </a:r>
            <a:r>
              <a:rPr lang="en-US" sz="3200" dirty="0" err="1"/>
              <a:t>sau</a:t>
            </a:r>
            <a:r>
              <a:rPr lang="en-US" sz="3200" dirty="0"/>
              <a:t> un hard disk.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 err="1"/>
              <a:t>caracteristici</a:t>
            </a:r>
            <a:r>
              <a:rPr lang="en-US" sz="3200" dirty="0"/>
              <a:t> </a:t>
            </a:r>
            <a:r>
              <a:rPr lang="en-US" sz="3200" dirty="0" err="1"/>
              <a:t>principale</a:t>
            </a:r>
            <a:r>
              <a:rPr lang="en-US" sz="3200" dirty="0"/>
              <a:t>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Criptează</a:t>
            </a:r>
            <a:r>
              <a:rPr lang="en-US" sz="3200" dirty="0"/>
              <a:t> o </a:t>
            </a:r>
            <a:r>
              <a:rPr lang="en-US" sz="3200" dirty="0" err="1"/>
              <a:t>partiție</a:t>
            </a:r>
            <a:r>
              <a:rPr lang="en-US" sz="3200" dirty="0"/>
              <a:t> </a:t>
            </a:r>
            <a:r>
              <a:rPr lang="en-US" sz="3200" dirty="0" err="1"/>
              <a:t>sau</a:t>
            </a:r>
            <a:r>
              <a:rPr lang="en-US" sz="3200" dirty="0"/>
              <a:t> o </a:t>
            </a:r>
            <a:r>
              <a:rPr lang="en-US" sz="3200" dirty="0" err="1"/>
              <a:t>unitate</a:t>
            </a:r>
            <a:r>
              <a:rPr lang="en-US" sz="3200" dirty="0"/>
              <a:t> </a:t>
            </a:r>
            <a:r>
              <a:rPr lang="en-US" sz="3200" dirty="0" err="1"/>
              <a:t>în</a:t>
            </a:r>
            <a:r>
              <a:rPr lang="en-US" sz="3200" dirty="0"/>
              <a:t> care </a:t>
            </a:r>
            <a:r>
              <a:rPr lang="en-US" sz="3200" dirty="0" err="1"/>
              <a:t>este</a:t>
            </a:r>
            <a:r>
              <a:rPr lang="en-US" sz="3200" dirty="0"/>
              <a:t> </a:t>
            </a:r>
            <a:r>
              <a:rPr lang="en-US" sz="3200" dirty="0" err="1"/>
              <a:t>instalat</a:t>
            </a:r>
            <a:r>
              <a:rPr lang="en-US" sz="3200" dirty="0"/>
              <a:t> Windows (</a:t>
            </a:r>
            <a:r>
              <a:rPr lang="en-US" sz="3200" dirty="0" err="1"/>
              <a:t>autentificare</a:t>
            </a:r>
            <a:r>
              <a:rPr lang="en-US" sz="3200" dirty="0"/>
              <a:t> </a:t>
            </a:r>
            <a:r>
              <a:rPr lang="en-US" sz="3200" dirty="0" err="1"/>
              <a:t>înainte</a:t>
            </a:r>
            <a:r>
              <a:rPr lang="en-US" sz="3200" dirty="0"/>
              <a:t> de </a:t>
            </a:r>
            <a:r>
              <a:rPr lang="en-US" sz="3200" dirty="0" err="1"/>
              <a:t>pornire</a:t>
            </a:r>
            <a:r>
              <a:rPr lang="en-US" sz="3200" dirty="0"/>
              <a:t>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Criptarea</a:t>
            </a:r>
            <a:r>
              <a:rPr lang="en-US" sz="3200" dirty="0"/>
              <a:t> </a:t>
            </a:r>
            <a:r>
              <a:rPr lang="en-US" sz="3200" dirty="0" err="1"/>
              <a:t>este</a:t>
            </a:r>
            <a:r>
              <a:rPr lang="en-US" sz="3200" dirty="0"/>
              <a:t> </a:t>
            </a:r>
            <a:r>
              <a:rPr lang="en-US" sz="3200" dirty="0" err="1"/>
              <a:t>automată</a:t>
            </a:r>
            <a:r>
              <a:rPr lang="en-US" sz="3200" dirty="0"/>
              <a:t>,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timp</a:t>
            </a:r>
            <a:r>
              <a:rPr lang="en-US" sz="3200" dirty="0"/>
              <a:t> real (din </a:t>
            </a:r>
            <a:r>
              <a:rPr lang="en-US" sz="3200" dirty="0" err="1"/>
              <a:t>mers</a:t>
            </a:r>
            <a:r>
              <a:rPr lang="en-US" sz="3200" dirty="0"/>
              <a:t>) </a:t>
            </a:r>
            <a:r>
              <a:rPr lang="en-US" sz="3200" dirty="0" err="1"/>
              <a:t>și</a:t>
            </a:r>
            <a:r>
              <a:rPr lang="en-US" sz="3200" dirty="0"/>
              <a:t> </a:t>
            </a:r>
            <a:r>
              <a:rPr lang="en-US" sz="3200" dirty="0" err="1"/>
              <a:t>transparentă</a:t>
            </a:r>
            <a:r>
              <a:rPr lang="en-US" sz="3200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Paralelizarea</a:t>
            </a:r>
            <a:r>
              <a:rPr lang="en-US" sz="3200" dirty="0"/>
              <a:t> </a:t>
            </a:r>
            <a:r>
              <a:rPr lang="en-US" sz="3200" dirty="0" err="1"/>
              <a:t>și</a:t>
            </a:r>
            <a:r>
              <a:rPr lang="en-US" sz="3200" dirty="0"/>
              <a:t> </a:t>
            </a:r>
            <a:r>
              <a:rPr lang="en-US" sz="3200" dirty="0" err="1"/>
              <a:t>pipeliningul</a:t>
            </a:r>
            <a:r>
              <a:rPr lang="en-US" sz="3200" dirty="0"/>
              <a:t> permit </a:t>
            </a:r>
            <a:r>
              <a:rPr lang="en-US" sz="3200" dirty="0" err="1"/>
              <a:t>citirea</a:t>
            </a:r>
            <a:r>
              <a:rPr lang="en-US" sz="3200" dirty="0"/>
              <a:t> </a:t>
            </a:r>
            <a:r>
              <a:rPr lang="en-US" sz="3200" dirty="0" err="1"/>
              <a:t>și</a:t>
            </a:r>
            <a:r>
              <a:rPr lang="en-US" sz="3200" dirty="0"/>
              <a:t> </a:t>
            </a:r>
            <a:r>
              <a:rPr lang="en-US" sz="3200" dirty="0" err="1"/>
              <a:t>scrierea</a:t>
            </a:r>
            <a:r>
              <a:rPr lang="en-US" sz="3200" dirty="0"/>
              <a:t> </a:t>
            </a:r>
            <a:r>
              <a:rPr lang="en-US" sz="3200" dirty="0" err="1"/>
              <a:t>datelor</a:t>
            </a:r>
            <a:r>
              <a:rPr lang="en-US" sz="3200" dirty="0"/>
              <a:t> la </a:t>
            </a:r>
            <a:r>
              <a:rPr lang="en-US" sz="3200" dirty="0" err="1"/>
              <a:t>fel</a:t>
            </a:r>
            <a:r>
              <a:rPr lang="en-US" sz="3200" dirty="0"/>
              <a:t> de rapid ca </a:t>
            </a:r>
            <a:r>
              <a:rPr lang="en-US" sz="3200" dirty="0" err="1"/>
              <a:t>și</a:t>
            </a:r>
            <a:r>
              <a:rPr lang="en-US" sz="3200" dirty="0"/>
              <a:t> cum </a:t>
            </a:r>
            <a:r>
              <a:rPr lang="en-US" sz="3200" dirty="0" err="1"/>
              <a:t>unitatea</a:t>
            </a:r>
            <a:r>
              <a:rPr lang="en-US" sz="3200" dirty="0"/>
              <a:t> nu </a:t>
            </a:r>
            <a:r>
              <a:rPr lang="en-US" sz="3200" dirty="0" err="1"/>
              <a:t>ar</a:t>
            </a:r>
            <a:r>
              <a:rPr lang="en-US" sz="3200" dirty="0"/>
              <a:t> fi </a:t>
            </a:r>
            <a:r>
              <a:rPr lang="en-US" sz="3200" dirty="0" err="1"/>
              <a:t>criptată</a:t>
            </a:r>
            <a:r>
              <a:rPr lang="en-US" sz="3200" dirty="0"/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 err="1"/>
              <a:t>caracteristici</a:t>
            </a:r>
            <a:r>
              <a:rPr lang="en-US" sz="3200" dirty="0"/>
              <a:t> </a:t>
            </a:r>
            <a:r>
              <a:rPr lang="en-US" sz="3200" dirty="0" err="1"/>
              <a:t>principale</a:t>
            </a:r>
            <a:r>
              <a:rPr lang="en-US" sz="3200" dirty="0"/>
              <a:t>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Criptarea</a:t>
            </a:r>
            <a:r>
              <a:rPr lang="en-US" sz="3200" dirty="0"/>
              <a:t> </a:t>
            </a:r>
            <a:r>
              <a:rPr lang="en-US" sz="3200" dirty="0" err="1"/>
              <a:t>poate</a:t>
            </a:r>
            <a:r>
              <a:rPr lang="en-US" sz="3200" dirty="0"/>
              <a:t> fi </a:t>
            </a:r>
            <a:r>
              <a:rPr lang="en-US" sz="3200" dirty="0" err="1"/>
              <a:t>accelerată</a:t>
            </a:r>
            <a:r>
              <a:rPr lang="en-US" sz="3200" dirty="0"/>
              <a:t> hardware pe </a:t>
            </a:r>
            <a:r>
              <a:rPr lang="en-US" sz="3200" dirty="0" err="1"/>
              <a:t>procesoarele</a:t>
            </a:r>
            <a:r>
              <a:rPr lang="en-US" sz="3200" dirty="0"/>
              <a:t> </a:t>
            </a:r>
            <a:r>
              <a:rPr lang="en-US" sz="3200" dirty="0" err="1"/>
              <a:t>moderne</a:t>
            </a:r>
            <a:r>
              <a:rPr lang="en-US" sz="3200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 err="1"/>
              <a:t>Oferă</a:t>
            </a:r>
            <a:r>
              <a:rPr lang="en-US" sz="3200" dirty="0"/>
              <a:t> o </a:t>
            </a:r>
            <a:r>
              <a:rPr lang="en-US" sz="3200" dirty="0" err="1"/>
              <a:t>negație</a:t>
            </a:r>
            <a:r>
              <a:rPr lang="en-US" sz="3200" dirty="0"/>
              <a:t> </a:t>
            </a:r>
            <a:r>
              <a:rPr lang="en-US" sz="3200" dirty="0" err="1"/>
              <a:t>plauzibilă</a:t>
            </a:r>
            <a:r>
              <a:rPr lang="en-US" sz="3200" dirty="0"/>
              <a:t>,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cazul</a:t>
            </a:r>
            <a:r>
              <a:rPr lang="en-US" sz="3200" dirty="0"/>
              <a:t> </a:t>
            </a:r>
            <a:r>
              <a:rPr lang="en-US" sz="3200" dirty="0" err="1"/>
              <a:t>în</a:t>
            </a:r>
            <a:r>
              <a:rPr lang="en-US" sz="3200" dirty="0"/>
              <a:t> care un </a:t>
            </a:r>
            <a:r>
              <a:rPr lang="en-US" sz="3200" dirty="0" err="1"/>
              <a:t>adversar</a:t>
            </a:r>
            <a:r>
              <a:rPr lang="en-US" sz="3200" dirty="0"/>
              <a:t> </a:t>
            </a:r>
            <a:r>
              <a:rPr lang="en-US" sz="3200" dirty="0" err="1"/>
              <a:t>vă</a:t>
            </a:r>
            <a:r>
              <a:rPr lang="en-US" sz="3200" dirty="0"/>
              <a:t> </a:t>
            </a:r>
            <a:r>
              <a:rPr lang="en-US" sz="3200" dirty="0" err="1"/>
              <a:t>obligă</a:t>
            </a:r>
            <a:r>
              <a:rPr lang="en-US" sz="3200" dirty="0"/>
              <a:t> </a:t>
            </a:r>
            <a:r>
              <a:rPr lang="en-US" sz="3200" dirty="0" err="1"/>
              <a:t>să</a:t>
            </a:r>
            <a:r>
              <a:rPr lang="en-US" sz="3200" dirty="0"/>
              <a:t> </a:t>
            </a:r>
            <a:r>
              <a:rPr lang="en-US" sz="3200" dirty="0" err="1"/>
              <a:t>dezvăluiți</a:t>
            </a:r>
            <a:r>
              <a:rPr lang="en-US" sz="3200" dirty="0"/>
              <a:t> </a:t>
            </a:r>
            <a:r>
              <a:rPr lang="en-US" sz="3200" dirty="0" err="1"/>
              <a:t>parola</a:t>
            </a:r>
            <a:r>
              <a:rPr lang="en-US" sz="3200" dirty="0"/>
              <a:t>: </a:t>
            </a:r>
            <a:r>
              <a:rPr lang="en-US" sz="3200" dirty="0" err="1"/>
              <a:t>volum</a:t>
            </a:r>
            <a:r>
              <a:rPr lang="en-US" sz="3200" dirty="0"/>
              <a:t> </a:t>
            </a:r>
            <a:r>
              <a:rPr lang="en-US" sz="3200" dirty="0" err="1"/>
              <a:t>ascuns</a:t>
            </a:r>
            <a:r>
              <a:rPr lang="en-US" sz="3200" dirty="0"/>
              <a:t> (</a:t>
            </a:r>
            <a:r>
              <a:rPr lang="en-US" sz="3200" dirty="0" err="1"/>
              <a:t>steganografie</a:t>
            </a:r>
            <a:r>
              <a:rPr lang="en-US" sz="3200" dirty="0"/>
              <a:t>) </a:t>
            </a:r>
            <a:r>
              <a:rPr lang="en-US" sz="3200" dirty="0" err="1"/>
              <a:t>și</a:t>
            </a:r>
            <a:r>
              <a:rPr lang="en-US" sz="3200" dirty="0"/>
              <a:t> </a:t>
            </a:r>
            <a:r>
              <a:rPr lang="en-US" sz="3200" dirty="0" err="1"/>
              <a:t>sistem</a:t>
            </a:r>
            <a:r>
              <a:rPr lang="en-US" sz="3200" dirty="0"/>
              <a:t> de </a:t>
            </a:r>
            <a:r>
              <a:rPr lang="en-US" sz="3200" dirty="0" err="1"/>
              <a:t>operare</a:t>
            </a:r>
            <a:r>
              <a:rPr lang="en-US" sz="3200" dirty="0"/>
              <a:t> </a:t>
            </a:r>
            <a:r>
              <a:rPr lang="en-US" sz="3200" dirty="0" err="1"/>
              <a:t>ascuns</a:t>
            </a:r>
            <a:r>
              <a:rPr lang="en-US" sz="3200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Mai </a:t>
            </a:r>
            <a:r>
              <a:rPr lang="en-US" sz="3200" dirty="0" err="1"/>
              <a:t>multe</a:t>
            </a:r>
            <a:r>
              <a:rPr lang="en-US" sz="3200" dirty="0"/>
              <a:t> </a:t>
            </a:r>
            <a:r>
              <a:rPr lang="en-US" sz="3200" dirty="0" err="1"/>
              <a:t>informații</a:t>
            </a:r>
            <a:r>
              <a:rPr lang="en-US" sz="3200" dirty="0"/>
              <a:t> </a:t>
            </a:r>
            <a:r>
              <a:rPr lang="en-US" sz="3200" dirty="0" err="1"/>
              <a:t>despre</a:t>
            </a:r>
            <a:r>
              <a:rPr lang="en-US" sz="3200" dirty="0"/>
              <a:t> </a:t>
            </a:r>
            <a:r>
              <a:rPr lang="en-US" sz="3200" dirty="0" err="1"/>
              <a:t>caracteristicile</a:t>
            </a:r>
            <a:r>
              <a:rPr lang="en-US" sz="3200" dirty="0"/>
              <a:t> VeraCrypt pot fi </a:t>
            </a:r>
            <a:r>
              <a:rPr lang="en-US" sz="3200" dirty="0" err="1"/>
              <a:t>găsite</a:t>
            </a:r>
            <a:r>
              <a:rPr lang="en-US" sz="3200" dirty="0"/>
              <a:t>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documentație</a:t>
            </a:r>
            <a:endParaRPr lang="en-US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>
                <a:hlinkClick r:id="rId2"/>
              </a:rPr>
              <a:t>https://www.veracrypt.fr/en/Home.html</a:t>
            </a:r>
            <a:r>
              <a:rPr lang="pl-PL" sz="3200" dirty="0"/>
              <a:t> 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VeraCrypt </a:t>
            </a:r>
            <a:r>
              <a:rPr lang="en-US" sz="3600" dirty="0" err="1"/>
              <a:t>permite</a:t>
            </a:r>
            <a:r>
              <a:rPr lang="en-US" sz="3600" dirty="0"/>
              <a:t> </a:t>
            </a:r>
            <a:r>
              <a:rPr lang="en-US" sz="3600" dirty="0" err="1"/>
              <a:t>criptarea</a:t>
            </a:r>
            <a:r>
              <a:rPr lang="en-US" sz="3600" dirty="0"/>
              <a:t> </a:t>
            </a:r>
            <a:r>
              <a:rPr lang="en-US" sz="3600" dirty="0" err="1"/>
              <a:t>folosind</a:t>
            </a:r>
            <a:r>
              <a:rPr lang="en-US" sz="3600" dirty="0"/>
              <a:t> </a:t>
            </a:r>
            <a:r>
              <a:rPr lang="en-US" sz="3600" dirty="0" err="1"/>
              <a:t>următorii</a:t>
            </a:r>
            <a:r>
              <a:rPr lang="en-US" sz="3600" dirty="0"/>
              <a:t> </a:t>
            </a:r>
            <a:r>
              <a:rPr lang="en-US" sz="3600" dirty="0" err="1"/>
              <a:t>algoritmi</a:t>
            </a:r>
            <a:r>
              <a:rPr lang="en-US" sz="3600" dirty="0"/>
              <a:t>: AES, Camellia, </a:t>
            </a:r>
            <a:r>
              <a:rPr lang="en-US" sz="3600" dirty="0" err="1"/>
              <a:t>Kuznyechik</a:t>
            </a:r>
            <a:r>
              <a:rPr lang="en-US" sz="3600" dirty="0"/>
              <a:t>, Serpent </a:t>
            </a:r>
            <a:r>
              <a:rPr lang="en-US" sz="3600" dirty="0" err="1"/>
              <a:t>și</a:t>
            </a:r>
            <a:r>
              <a:rPr lang="en-US" sz="3600" dirty="0"/>
              <a:t> </a:t>
            </a:r>
            <a:r>
              <a:rPr lang="en-US" sz="3600" dirty="0" err="1"/>
              <a:t>Twofish</a:t>
            </a:r>
            <a:r>
              <a:rPr lang="en-US" sz="3600" dirty="0"/>
              <a:t>; precum </a:t>
            </a:r>
            <a:r>
              <a:rPr lang="en-US" sz="3600" dirty="0" err="1"/>
              <a:t>și</a:t>
            </a:r>
            <a:r>
              <a:rPr lang="en-US" sz="3600" dirty="0"/>
              <a:t> </a:t>
            </a:r>
            <a:r>
              <a:rPr lang="en-US" sz="3600" dirty="0" err="1"/>
              <a:t>criptare</a:t>
            </a:r>
            <a:r>
              <a:rPr lang="en-US" sz="3600" dirty="0"/>
              <a:t> </a:t>
            </a:r>
            <a:r>
              <a:rPr lang="en-US" sz="3600" dirty="0" err="1"/>
              <a:t>multiplă</a:t>
            </a:r>
            <a:r>
              <a:rPr lang="en-US" sz="3600" dirty="0"/>
              <a:t> cu: AES-</a:t>
            </a:r>
            <a:r>
              <a:rPr lang="en-US" sz="3600" dirty="0" err="1"/>
              <a:t>Twofish</a:t>
            </a:r>
            <a:r>
              <a:rPr lang="en-US" sz="3600" dirty="0"/>
              <a:t>, AES-</a:t>
            </a:r>
            <a:r>
              <a:rPr lang="en-US" sz="3600" dirty="0" err="1"/>
              <a:t>Twofish</a:t>
            </a:r>
            <a:r>
              <a:rPr lang="en-US" sz="3600" dirty="0"/>
              <a:t>-Serpent, Serpent-AES, Serpent-</a:t>
            </a:r>
            <a:r>
              <a:rPr lang="en-US" sz="3600" dirty="0" err="1"/>
              <a:t>Twofish</a:t>
            </a:r>
            <a:r>
              <a:rPr lang="en-US" sz="3600" dirty="0"/>
              <a:t>-AES, </a:t>
            </a:r>
            <a:r>
              <a:rPr lang="en-US" sz="3600" dirty="0" err="1"/>
              <a:t>Twofish</a:t>
            </a:r>
            <a:r>
              <a:rPr lang="en-US" sz="3600" dirty="0"/>
              <a:t>-Serpent.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1 </a:t>
            </a:r>
            <a:r>
              <a:rPr lang="en-US" sz="3600" dirty="0"/>
              <a:t>– </a:t>
            </a:r>
            <a:r>
              <a:rPr lang="en-US" sz="3600" dirty="0" err="1"/>
              <a:t>Deschideți</a:t>
            </a:r>
            <a:r>
              <a:rPr lang="en-US" sz="3600" dirty="0"/>
              <a:t> </a:t>
            </a:r>
            <a:r>
              <a:rPr lang="en-US" sz="3600" dirty="0" err="1"/>
              <a:t>Expertul</a:t>
            </a:r>
            <a:r>
              <a:rPr lang="en-US" sz="3600" dirty="0"/>
              <a:t> de </a:t>
            </a:r>
            <a:r>
              <a:rPr lang="en-US" sz="3600" dirty="0" err="1"/>
              <a:t>creare</a:t>
            </a:r>
            <a:r>
              <a:rPr lang="en-US" sz="3600" dirty="0"/>
              <a:t> a </a:t>
            </a:r>
            <a:r>
              <a:rPr lang="en-US" sz="3600" dirty="0" err="1"/>
              <a:t>volumului</a:t>
            </a:r>
            <a:r>
              <a:rPr lang="en-US" sz="3600" dirty="0"/>
              <a:t> </a:t>
            </a:r>
            <a:r>
              <a:rPr lang="en-US" sz="3600" dirty="0" err="1"/>
              <a:t>și</a:t>
            </a:r>
            <a:r>
              <a:rPr lang="en-US" sz="3600" dirty="0"/>
              <a:t> </a:t>
            </a:r>
            <a:r>
              <a:rPr lang="en-US" sz="3600" dirty="0" err="1"/>
              <a:t>selectați</a:t>
            </a:r>
            <a:r>
              <a:rPr lang="en-US" sz="3600" dirty="0"/>
              <a:t> </a:t>
            </a:r>
            <a:r>
              <a:rPr lang="en-US" sz="3600" dirty="0" err="1"/>
              <a:t>opțiunea</a:t>
            </a:r>
            <a:r>
              <a:rPr lang="en-US" sz="3600" dirty="0"/>
              <a:t> „</a:t>
            </a:r>
            <a:r>
              <a:rPr lang="en-US" sz="3600" dirty="0" err="1"/>
              <a:t>Creați</a:t>
            </a:r>
            <a:r>
              <a:rPr lang="en-US" sz="3600" dirty="0"/>
              <a:t> un container de </a:t>
            </a:r>
            <a:r>
              <a:rPr lang="en-US" sz="3600" dirty="0" err="1"/>
              <a:t>fișiere</a:t>
            </a:r>
            <a:r>
              <a:rPr lang="en-US" sz="3600" dirty="0"/>
              <a:t> </a:t>
            </a:r>
            <a:r>
              <a:rPr lang="en-US" sz="3600" dirty="0" err="1"/>
              <a:t>criptat</a:t>
            </a:r>
            <a:r>
              <a:rPr lang="en-US" sz="3600" dirty="0"/>
              <a:t>”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2</a:t>
            </a:r>
            <a:r>
              <a:rPr lang="en-US" sz="3600" dirty="0"/>
              <a:t>– </a:t>
            </a:r>
            <a:r>
              <a:rPr lang="en-US" sz="3600" dirty="0" err="1"/>
              <a:t>Selectați</a:t>
            </a:r>
            <a:r>
              <a:rPr lang="en-US" sz="3600" dirty="0"/>
              <a:t> </a:t>
            </a:r>
            <a:r>
              <a:rPr lang="en-US" sz="3600" dirty="0" err="1"/>
              <a:t>opțiunea</a:t>
            </a:r>
            <a:r>
              <a:rPr lang="en-US" sz="3600" dirty="0"/>
              <a:t> „</a:t>
            </a:r>
            <a:r>
              <a:rPr lang="en-US" sz="3600" dirty="0" err="1"/>
              <a:t>Volum</a:t>
            </a:r>
            <a:r>
              <a:rPr lang="en-US" sz="3600" dirty="0"/>
              <a:t> VeraCrypt standard” 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3 </a:t>
            </a:r>
            <a:r>
              <a:rPr lang="en-US" sz="3600" dirty="0"/>
              <a:t>– </a:t>
            </a:r>
            <a:r>
              <a:rPr lang="en-US" sz="3600" dirty="0" err="1"/>
              <a:t>Specificați</a:t>
            </a:r>
            <a:r>
              <a:rPr lang="en-US" sz="3600" dirty="0"/>
              <a:t> </a:t>
            </a:r>
            <a:r>
              <a:rPr lang="en-US" sz="3600" dirty="0" err="1"/>
              <a:t>locația</a:t>
            </a:r>
            <a:r>
              <a:rPr lang="en-US" sz="3600" dirty="0"/>
              <a:t> </a:t>
            </a:r>
            <a:r>
              <a:rPr lang="en-US" sz="3600" dirty="0" err="1"/>
              <a:t>volumului</a:t>
            </a:r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4 </a:t>
            </a:r>
            <a:r>
              <a:rPr lang="en-US" sz="3600" dirty="0"/>
              <a:t>– </a:t>
            </a:r>
            <a:r>
              <a:rPr lang="es-ES" sz="3600" dirty="0" err="1"/>
              <a:t>Selectați</a:t>
            </a:r>
            <a:r>
              <a:rPr lang="es-ES" sz="3600" dirty="0"/>
              <a:t> un </a:t>
            </a:r>
            <a:r>
              <a:rPr lang="es-ES" sz="3600" dirty="0" err="1"/>
              <a:t>algoritm</a:t>
            </a:r>
            <a:r>
              <a:rPr lang="es-ES" sz="3600" dirty="0"/>
              <a:t> de </a:t>
            </a:r>
            <a:r>
              <a:rPr lang="es-ES" sz="3600" dirty="0" err="1"/>
              <a:t>criptare</a:t>
            </a:r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5 </a:t>
            </a:r>
            <a:r>
              <a:rPr lang="en-US" sz="3600" dirty="0"/>
              <a:t>– </a:t>
            </a:r>
            <a:r>
              <a:rPr lang="en-US" sz="3600" dirty="0" err="1"/>
              <a:t>Specificați</a:t>
            </a:r>
            <a:r>
              <a:rPr lang="en-US" sz="3600" dirty="0"/>
              <a:t> </a:t>
            </a:r>
            <a:r>
              <a:rPr lang="en-US" sz="3600" dirty="0" err="1"/>
              <a:t>dimensiunea</a:t>
            </a:r>
            <a:r>
              <a:rPr lang="en-US" sz="3600" dirty="0"/>
              <a:t> </a:t>
            </a:r>
            <a:r>
              <a:rPr lang="en-US" sz="3600" dirty="0" err="1"/>
              <a:t>volumului</a:t>
            </a:r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6 </a:t>
            </a:r>
            <a:r>
              <a:rPr lang="en-US" sz="3600" dirty="0"/>
              <a:t>– </a:t>
            </a:r>
            <a:r>
              <a:rPr lang="en-US" sz="3600" dirty="0" err="1"/>
              <a:t>Creați</a:t>
            </a:r>
            <a:r>
              <a:rPr lang="en-US" sz="3600" dirty="0"/>
              <a:t> </a:t>
            </a:r>
            <a:r>
              <a:rPr lang="en-US" sz="3600" dirty="0" err="1"/>
              <a:t>parola</a:t>
            </a:r>
            <a:r>
              <a:rPr lang="en-US" sz="3600" dirty="0"/>
              <a:t> de </a:t>
            </a:r>
            <a:r>
              <a:rPr lang="en-US" sz="3600" dirty="0" err="1"/>
              <a:t>volum</a:t>
            </a:r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7 </a:t>
            </a:r>
            <a:r>
              <a:rPr lang="en-US" sz="3600" dirty="0"/>
              <a:t>– </a:t>
            </a:r>
            <a:r>
              <a:rPr lang="en-US" sz="3600" dirty="0" err="1"/>
              <a:t>Formatare</a:t>
            </a:r>
            <a:r>
              <a:rPr lang="en-US" sz="3600" dirty="0"/>
              <a:t> </a:t>
            </a:r>
            <a:r>
              <a:rPr lang="en-US" sz="3600" dirty="0" err="1"/>
              <a:t>volum</a:t>
            </a:r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Pasul 8 </a:t>
            </a:r>
            <a:r>
              <a:rPr lang="en-US" sz="3600" dirty="0"/>
              <a:t>– </a:t>
            </a:r>
            <a:r>
              <a:rPr lang="pt-BR" sz="3600" dirty="0"/>
              <a:t>Monitor final – Volum gata de utilizare</a:t>
            </a:r>
            <a:r>
              <a:rPr lang="en-US" sz="3600" dirty="0"/>
              <a:t>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 err="1"/>
              <a:t>Vizualizați</a:t>
            </a:r>
            <a:r>
              <a:rPr lang="en-US" sz="3600" b="1" dirty="0"/>
              <a:t> </a:t>
            </a:r>
            <a:r>
              <a:rPr lang="en-US" sz="3600" b="1" dirty="0" err="1"/>
              <a:t>fișierul</a:t>
            </a:r>
            <a:r>
              <a:rPr lang="en-US" sz="3600" b="1" dirty="0"/>
              <a:t> „test” </a:t>
            </a:r>
            <a:r>
              <a:rPr lang="en-US" sz="3600" b="1" dirty="0" err="1"/>
              <a:t>în</a:t>
            </a:r>
            <a:r>
              <a:rPr lang="en-US" sz="3600" b="1" dirty="0"/>
              <a:t> notepad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Cum se utilizează VeraCrypt?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Pasul 1 </a:t>
            </a:r>
            <a:r>
              <a:rPr lang="pl-PL" sz="3600" dirty="0"/>
              <a:t>– Selectați fișierul – conatiner VeraCrypt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Pasul 2 </a:t>
            </a:r>
            <a:r>
              <a:rPr lang="pl-PL" sz="3600" dirty="0"/>
              <a:t>– Selectați unitatea (de exemplu litera K) și apăsați butonul „Montare” </a:t>
            </a:r>
          </a:p>
          <a:p>
            <a:endParaRPr lang="pl-PL" sz="3600" dirty="0"/>
          </a:p>
          <a:p>
            <a:r>
              <a:rPr lang="pl-PL" sz="3600" b="1" dirty="0"/>
              <a:t>Pasul 3 </a:t>
            </a:r>
            <a:r>
              <a:rPr lang="pl-PL" sz="3600" dirty="0"/>
              <a:t>– Introduceți parola corectă și apăsați butonul OK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Pasul 4 </a:t>
            </a:r>
            <a:r>
              <a:rPr lang="pl-PL" sz="3600" dirty="0"/>
              <a:t>– </a:t>
            </a:r>
            <a:r>
              <a:rPr lang="pt-BR" sz="3600" dirty="0"/>
              <a:t>Volumul conectat corect – gata de utilizare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962276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Pasul 5 </a:t>
            </a:r>
            <a:r>
              <a:rPr lang="pl-PL" sz="3600" dirty="0"/>
              <a:t>– Acum aveți un disc virtual nou în sistemul de fișiere al dvs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lnSpcReduction="10000"/>
          </a:bodyPr>
          <a:lstStyle/>
          <a:p>
            <a:r>
              <a:rPr lang="pl-PL" sz="3600" b="1" dirty="0"/>
              <a:t>Pasul 6 </a:t>
            </a:r>
            <a:r>
              <a:rPr lang="pl-PL" sz="3600" dirty="0"/>
              <a:t>– </a:t>
            </a:r>
            <a:r>
              <a:rPr lang="pl-PL" sz="3500" dirty="0"/>
              <a:t>În containerul VeraCrypt creat, puteți crea foldere noi și orice fișiere, amintindu-vă doar să limitați dimensiunea containerului creat.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092" y="3290558"/>
            <a:ext cx="3172396" cy="351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discurilor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partițiilor</a:t>
            </a:r>
            <a:r>
              <a:rPr lang="en-US" dirty="0"/>
              <a:t> – pas cu pas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Pasul 7 </a:t>
            </a:r>
            <a:r>
              <a:rPr lang="pl-PL" sz="3600" dirty="0"/>
              <a:t>– </a:t>
            </a:r>
            <a:r>
              <a:rPr lang="en-US" sz="3600" dirty="0" err="1"/>
              <a:t>Încetarea</a:t>
            </a:r>
            <a:r>
              <a:rPr lang="en-US" sz="3600" dirty="0"/>
              <a:t> </a:t>
            </a:r>
            <a:r>
              <a:rPr lang="en-US" sz="3600" dirty="0" err="1"/>
              <a:t>în</a:t>
            </a:r>
            <a:r>
              <a:rPr lang="en-US" sz="3600" dirty="0"/>
              <a:t> </a:t>
            </a:r>
            <a:r>
              <a:rPr lang="en-US" sz="3600" dirty="0" err="1"/>
              <a:t>siguranță</a:t>
            </a:r>
            <a:r>
              <a:rPr lang="en-US" sz="3600" dirty="0"/>
              <a:t> a </a:t>
            </a:r>
            <a:r>
              <a:rPr lang="en-US" sz="3600" dirty="0" err="1"/>
              <a:t>lucrului</a:t>
            </a:r>
            <a:r>
              <a:rPr lang="en-US" sz="3600" dirty="0"/>
              <a:t> cu </a:t>
            </a:r>
            <a:r>
              <a:rPr lang="en-US" sz="3600" dirty="0" err="1"/>
              <a:t>fișierul</a:t>
            </a:r>
            <a:r>
              <a:rPr lang="en-US" sz="3600" dirty="0"/>
              <a:t> VeraCrypt – disc Dismount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/>
              <a:t>Pasul 8 </a:t>
            </a:r>
            <a:r>
              <a:rPr lang="pl-PL" sz="3600" dirty="0"/>
              <a:t>– </a:t>
            </a:r>
            <a:r>
              <a:rPr lang="en-US" sz="3600" dirty="0" err="1"/>
              <a:t>Apăsați</a:t>
            </a:r>
            <a:r>
              <a:rPr lang="en-US" sz="3600" dirty="0"/>
              <a:t> </a:t>
            </a:r>
            <a:r>
              <a:rPr lang="en-US" sz="3600" dirty="0" err="1"/>
              <a:t>butonul</a:t>
            </a:r>
            <a:r>
              <a:rPr lang="en-US" sz="3600" dirty="0"/>
              <a:t> Exit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Criptografia</a:t>
            </a:r>
            <a:r>
              <a:rPr lang="en-US" dirty="0"/>
              <a:t> - </a:t>
            </a:r>
            <a:r>
              <a:rPr lang="en-US" dirty="0" err="1"/>
              <a:t>definiții</a:t>
            </a:r>
            <a:r>
              <a:rPr lang="en-US" dirty="0"/>
              <a:t> de </a:t>
            </a:r>
            <a:r>
              <a:rPr lang="en-US" dirty="0" err="1"/>
              <a:t>bază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Cryptography</a:t>
            </a:r>
            <a:r>
              <a:rPr lang="en-US" sz="3200" dirty="0"/>
              <a:t> - </a:t>
            </a:r>
            <a:r>
              <a:rPr lang="en-US" sz="3200" dirty="0" err="1"/>
              <a:t>arta</a:t>
            </a:r>
            <a:r>
              <a:rPr lang="en-US" sz="3200" dirty="0"/>
              <a:t> </a:t>
            </a:r>
            <a:r>
              <a:rPr lang="en-US" sz="3200" dirty="0" err="1"/>
              <a:t>protecției</a:t>
            </a:r>
            <a:r>
              <a:rPr lang="en-US" sz="3200" dirty="0"/>
              <a:t> </a:t>
            </a:r>
            <a:r>
              <a:rPr lang="en-US" sz="3200" dirty="0" err="1"/>
              <a:t>datelor</a:t>
            </a:r>
            <a:r>
              <a:rPr lang="en-US" sz="3200" dirty="0"/>
              <a:t>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așa</a:t>
            </a:r>
            <a:r>
              <a:rPr lang="en-US" sz="3200" dirty="0"/>
              <a:t> </a:t>
            </a:r>
            <a:r>
              <a:rPr lang="en-US" sz="3200" dirty="0" err="1"/>
              <a:t>fel</a:t>
            </a:r>
            <a:r>
              <a:rPr lang="en-US" sz="3200" dirty="0"/>
              <a:t> </a:t>
            </a:r>
            <a:r>
              <a:rPr lang="en-US" sz="3200" dirty="0" err="1"/>
              <a:t>încât</a:t>
            </a:r>
            <a:r>
              <a:rPr lang="en-US" sz="3200" dirty="0"/>
              <a:t> </a:t>
            </a:r>
            <a:r>
              <a:rPr lang="en-US" sz="3200" dirty="0" err="1"/>
              <a:t>doar</a:t>
            </a:r>
            <a:r>
              <a:rPr lang="en-US" sz="3200" dirty="0"/>
              <a:t> o </a:t>
            </a:r>
            <a:r>
              <a:rPr lang="en-US" sz="3200" dirty="0" err="1"/>
              <a:t>persoană</a:t>
            </a:r>
            <a:r>
              <a:rPr lang="en-US" sz="3200" dirty="0"/>
              <a:t> </a:t>
            </a:r>
            <a:r>
              <a:rPr lang="en-US" sz="3200" dirty="0" err="1"/>
              <a:t>desemnată</a:t>
            </a:r>
            <a:r>
              <a:rPr lang="en-US" sz="3200" dirty="0"/>
              <a:t> </a:t>
            </a:r>
            <a:r>
              <a:rPr lang="en-US" sz="3200" dirty="0" err="1"/>
              <a:t>să</a:t>
            </a:r>
            <a:r>
              <a:rPr lang="en-US" sz="3200" dirty="0"/>
              <a:t> o </a:t>
            </a:r>
            <a:r>
              <a:rPr lang="en-US" sz="3200" dirty="0" err="1"/>
              <a:t>poată</a:t>
            </a:r>
            <a:r>
              <a:rPr lang="en-US" sz="3200" dirty="0"/>
              <a:t> </a:t>
            </a:r>
            <a:r>
              <a:rPr lang="en-US" sz="3200" dirty="0" err="1"/>
              <a:t>citi</a:t>
            </a:r>
            <a:r>
              <a:rPr lang="en-US" sz="3200" dirty="0"/>
              <a:t>. Este </a:t>
            </a:r>
            <a:r>
              <a:rPr lang="en-US" sz="3200" dirty="0" err="1"/>
              <a:t>implementat</a:t>
            </a:r>
            <a:r>
              <a:rPr lang="en-US" sz="3200" dirty="0"/>
              <a:t> </a:t>
            </a:r>
            <a:r>
              <a:rPr lang="en-US" sz="3200" dirty="0" err="1"/>
              <a:t>folosind</a:t>
            </a:r>
            <a:r>
              <a:rPr lang="en-US" sz="3200" dirty="0"/>
              <a:t> </a:t>
            </a:r>
            <a:r>
              <a:rPr lang="en-US" sz="3200" dirty="0" err="1"/>
              <a:t>criptarea</a:t>
            </a:r>
            <a:r>
              <a:rPr lang="en-US" sz="3200" dirty="0"/>
              <a:t>. </a:t>
            </a:r>
            <a:r>
              <a:rPr lang="en-US" sz="3200" dirty="0" err="1"/>
              <a:t>Procesul</a:t>
            </a:r>
            <a:r>
              <a:rPr lang="en-US" sz="3200" dirty="0"/>
              <a:t> invers la </a:t>
            </a:r>
            <a:r>
              <a:rPr lang="en-US" sz="3200" dirty="0" err="1"/>
              <a:t>criptare</a:t>
            </a:r>
            <a:r>
              <a:rPr lang="en-US" sz="3200" dirty="0"/>
              <a:t> se </a:t>
            </a:r>
            <a:r>
              <a:rPr lang="en-US" sz="3200" dirty="0" err="1"/>
              <a:t>numește</a:t>
            </a:r>
            <a:r>
              <a:rPr lang="en-US" sz="3200" dirty="0"/>
              <a:t> </a:t>
            </a:r>
            <a:r>
              <a:rPr lang="en-US" sz="3200" dirty="0" err="1"/>
              <a:t>decriptare</a:t>
            </a:r>
            <a:r>
              <a:rPr lang="en-US" sz="3200" dirty="0"/>
              <a:t>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Cryptanalysis</a:t>
            </a:r>
            <a:r>
              <a:rPr lang="en-US" sz="3200" dirty="0"/>
              <a:t> - </a:t>
            </a:r>
            <a:r>
              <a:rPr lang="en-US" sz="3200" dirty="0" err="1"/>
              <a:t>arta</a:t>
            </a:r>
            <a:r>
              <a:rPr lang="en-US" sz="3200" dirty="0"/>
              <a:t> de a </a:t>
            </a:r>
            <a:r>
              <a:rPr lang="en-US" sz="3200" dirty="0" err="1"/>
              <a:t>citi</a:t>
            </a:r>
            <a:r>
              <a:rPr lang="en-US" sz="3200" dirty="0"/>
              <a:t> </a:t>
            </a:r>
            <a:r>
              <a:rPr lang="en-US" sz="3200" dirty="0" err="1"/>
              <a:t>mesaje</a:t>
            </a:r>
            <a:r>
              <a:rPr lang="en-US" sz="3200" dirty="0"/>
              <a:t> </a:t>
            </a:r>
            <a:r>
              <a:rPr lang="en-US" sz="3200" dirty="0" err="1"/>
              <a:t>criptate</a:t>
            </a:r>
            <a:r>
              <a:rPr lang="en-US" sz="3200" dirty="0"/>
              <a:t> </a:t>
            </a:r>
            <a:r>
              <a:rPr lang="en-US" sz="3200" dirty="0" err="1"/>
              <a:t>fără</a:t>
            </a:r>
            <a:r>
              <a:rPr lang="en-US" sz="3200" dirty="0"/>
              <a:t> a </a:t>
            </a:r>
            <a:r>
              <a:rPr lang="en-US" sz="3200" dirty="0" err="1"/>
              <a:t>avea</a:t>
            </a:r>
            <a:r>
              <a:rPr lang="en-US" sz="3200" dirty="0"/>
              <a:t> </a:t>
            </a:r>
            <a:r>
              <a:rPr lang="en-US" sz="3200" dirty="0" err="1"/>
              <a:t>permisiunile</a:t>
            </a:r>
            <a:r>
              <a:rPr lang="en-US" sz="3200" dirty="0"/>
              <a:t> </a:t>
            </a:r>
            <a:r>
              <a:rPr lang="en-US" sz="3200" dirty="0" err="1"/>
              <a:t>corespunzătoare</a:t>
            </a:r>
            <a:r>
              <a:rPr lang="en-US" sz="3200" dirty="0"/>
              <a:t> (</a:t>
            </a:r>
            <a:r>
              <a:rPr lang="en-US" sz="3200" dirty="0" err="1"/>
              <a:t>cheie</a:t>
            </a:r>
            <a:r>
              <a:rPr lang="en-US" sz="3200" dirty="0"/>
              <a:t>, </a:t>
            </a:r>
            <a:r>
              <a:rPr lang="en-US" sz="3200" dirty="0" err="1"/>
              <a:t>algoritm</a:t>
            </a:r>
            <a:r>
              <a:rPr lang="en-US" sz="3200" dirty="0"/>
              <a:t>) - </a:t>
            </a:r>
            <a:r>
              <a:rPr lang="en-US" sz="3200" dirty="0" err="1"/>
              <a:t>spargerea</a:t>
            </a:r>
            <a:r>
              <a:rPr lang="en-US" sz="3200" dirty="0"/>
              <a:t> </a:t>
            </a:r>
            <a:r>
              <a:rPr lang="en-US" sz="3200" dirty="0" err="1"/>
              <a:t>codurilor</a:t>
            </a:r>
            <a:r>
              <a:rPr lang="en-US" sz="3200" dirty="0"/>
              <a:t>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Cryptology</a:t>
            </a:r>
            <a:r>
              <a:rPr lang="en-US" sz="3200" dirty="0"/>
              <a:t> - o </a:t>
            </a:r>
            <a:r>
              <a:rPr lang="en-US" sz="3200" dirty="0" err="1"/>
              <a:t>combinație</a:t>
            </a:r>
            <a:r>
              <a:rPr lang="en-US" sz="3200" dirty="0"/>
              <a:t> de </a:t>
            </a:r>
            <a:r>
              <a:rPr lang="en-US" sz="3200" dirty="0" err="1"/>
              <a:t>criptografie</a:t>
            </a:r>
            <a:r>
              <a:rPr lang="en-US" sz="3200" dirty="0"/>
              <a:t> </a:t>
            </a:r>
            <a:r>
              <a:rPr lang="en-US" sz="3200" dirty="0" err="1"/>
              <a:t>și</a:t>
            </a:r>
            <a:r>
              <a:rPr lang="en-US" sz="3200" dirty="0"/>
              <a:t> </a:t>
            </a:r>
            <a:r>
              <a:rPr lang="en-US" sz="3200" dirty="0" err="1"/>
              <a:t>criptoanaliza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Criptografia</a:t>
            </a:r>
            <a:r>
              <a:rPr lang="en-US" dirty="0"/>
              <a:t> - </a:t>
            </a:r>
            <a:r>
              <a:rPr lang="en-US" dirty="0" err="1"/>
              <a:t>definiții</a:t>
            </a:r>
            <a:r>
              <a:rPr lang="en-US" dirty="0"/>
              <a:t> de </a:t>
            </a:r>
            <a:r>
              <a:rPr lang="en-US" dirty="0" err="1"/>
              <a:t>bază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Cryptogram</a:t>
            </a:r>
            <a:r>
              <a:rPr lang="en-US" sz="3200" dirty="0"/>
              <a:t> (</a:t>
            </a:r>
            <a:r>
              <a:rPr lang="en-US" sz="3200" dirty="0" err="1"/>
              <a:t>informații</a:t>
            </a:r>
            <a:r>
              <a:rPr lang="en-US" sz="3200" dirty="0"/>
              <a:t> </a:t>
            </a:r>
            <a:r>
              <a:rPr lang="en-US" sz="3200" dirty="0" err="1"/>
              <a:t>criptate</a:t>
            </a:r>
            <a:r>
              <a:rPr lang="en-US" sz="3200" dirty="0"/>
              <a:t>) - </a:t>
            </a:r>
            <a:r>
              <a:rPr lang="en-US" sz="3200" dirty="0" err="1"/>
              <a:t>este</a:t>
            </a:r>
            <a:r>
              <a:rPr lang="en-US" sz="3200" dirty="0"/>
              <a:t> o </a:t>
            </a:r>
            <a:r>
              <a:rPr lang="en-US" sz="3200" dirty="0" err="1"/>
              <a:t>informație</a:t>
            </a:r>
            <a:r>
              <a:rPr lang="en-US" sz="3200" dirty="0"/>
              <a:t> </a:t>
            </a:r>
            <a:r>
              <a:rPr lang="en-US" sz="3200" dirty="0" err="1"/>
              <a:t>obișnuită</a:t>
            </a:r>
            <a:r>
              <a:rPr lang="en-US" sz="3200" dirty="0"/>
              <a:t> (</a:t>
            </a:r>
            <a:r>
              <a:rPr lang="en-US" sz="3200" dirty="0" err="1"/>
              <a:t>așa-numita</a:t>
            </a:r>
            <a:r>
              <a:rPr lang="en-US" sz="3200" dirty="0"/>
              <a:t> </a:t>
            </a:r>
            <a:r>
              <a:rPr lang="en-US" sz="3200" dirty="0" err="1"/>
              <a:t>publică</a:t>
            </a:r>
            <a:r>
              <a:rPr lang="en-US" sz="3200" dirty="0"/>
              <a:t>) </a:t>
            </a:r>
            <a:r>
              <a:rPr lang="en-US" sz="3200" dirty="0" err="1"/>
              <a:t>procesată</a:t>
            </a:r>
            <a:r>
              <a:rPr lang="en-US" sz="3200" dirty="0"/>
              <a:t> de </a:t>
            </a:r>
            <a:r>
              <a:rPr lang="en-US" sz="3200" dirty="0" err="1"/>
              <a:t>funcția</a:t>
            </a:r>
            <a:r>
              <a:rPr lang="en-US" sz="3200" dirty="0"/>
              <a:t> de </a:t>
            </a:r>
            <a:r>
              <a:rPr lang="en-US" sz="3200" dirty="0" err="1"/>
              <a:t>criptare</a:t>
            </a:r>
            <a:r>
              <a:rPr lang="en-US" sz="3200" dirty="0"/>
              <a:t> </a:t>
            </a:r>
            <a:r>
              <a:rPr lang="en-US" sz="3200" dirty="0" err="1"/>
              <a:t>într</a:t>
            </a:r>
            <a:r>
              <a:rPr lang="en-US" sz="3200" dirty="0"/>
              <a:t>-o </a:t>
            </a:r>
            <a:r>
              <a:rPr lang="en-US" sz="3200" dirty="0" err="1"/>
              <a:t>formă</a:t>
            </a:r>
            <a:r>
              <a:rPr lang="en-US" sz="3200" dirty="0"/>
              <a:t> </a:t>
            </a:r>
            <a:r>
              <a:rPr lang="en-US" sz="3200" dirty="0" err="1"/>
              <a:t>ilizibilă</a:t>
            </a:r>
            <a:r>
              <a:rPr lang="en-US" sz="3200" dirty="0"/>
              <a:t>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Encryption function </a:t>
            </a:r>
            <a:r>
              <a:rPr lang="en-US" sz="3200" dirty="0"/>
              <a:t>(E) - </a:t>
            </a:r>
            <a:r>
              <a:rPr lang="en-US" sz="3200" dirty="0" err="1"/>
              <a:t>convertește</a:t>
            </a:r>
            <a:r>
              <a:rPr lang="en-US" sz="3200" dirty="0"/>
              <a:t> </a:t>
            </a:r>
            <a:r>
              <a:rPr lang="en-US" sz="3200" dirty="0" err="1"/>
              <a:t>informații</a:t>
            </a:r>
            <a:r>
              <a:rPr lang="en-US" sz="3200" dirty="0"/>
              <a:t> (</a:t>
            </a:r>
            <a:r>
              <a:rPr lang="en-US" sz="3200" dirty="0" err="1"/>
              <a:t>explicite</a:t>
            </a:r>
            <a:r>
              <a:rPr lang="en-US" sz="3200" dirty="0"/>
              <a:t>) (M)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ilizibile</a:t>
            </a:r>
            <a:r>
              <a:rPr lang="en-US" sz="3200" dirty="0"/>
              <a:t> (</a:t>
            </a:r>
            <a:r>
              <a:rPr lang="en-US" sz="3200" dirty="0" err="1"/>
              <a:t>criptate</a:t>
            </a:r>
            <a:r>
              <a:rPr lang="en-US" sz="3200" dirty="0"/>
              <a:t>) (C)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Decryption function </a:t>
            </a:r>
            <a:r>
              <a:rPr lang="en-US" sz="3200" dirty="0"/>
              <a:t>(D) - </a:t>
            </a:r>
            <a:r>
              <a:rPr lang="en-US" sz="3200" dirty="0" err="1"/>
              <a:t>convertește</a:t>
            </a:r>
            <a:r>
              <a:rPr lang="en-US" sz="3200" dirty="0"/>
              <a:t> </a:t>
            </a:r>
            <a:r>
              <a:rPr lang="en-US" sz="3200" dirty="0" err="1"/>
              <a:t>informații</a:t>
            </a:r>
            <a:r>
              <a:rPr lang="en-US" sz="3200" dirty="0"/>
              <a:t> </a:t>
            </a:r>
            <a:r>
              <a:rPr lang="en-US" sz="3200" dirty="0" err="1"/>
              <a:t>criptate</a:t>
            </a:r>
            <a:r>
              <a:rPr lang="en-US" sz="3200" dirty="0"/>
              <a:t> (</a:t>
            </a:r>
            <a:r>
              <a:rPr lang="en-US" sz="3200" dirty="0" err="1"/>
              <a:t>izibile</a:t>
            </a:r>
            <a:r>
              <a:rPr lang="en-US" sz="3200" dirty="0"/>
              <a:t>) (C)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informații</a:t>
            </a:r>
            <a:r>
              <a:rPr lang="en-US" sz="3200" dirty="0"/>
              <a:t> </a:t>
            </a:r>
            <a:r>
              <a:rPr lang="en-US" sz="3200" dirty="0" err="1"/>
              <a:t>explicite</a:t>
            </a:r>
            <a:r>
              <a:rPr lang="en-US" sz="3200" dirty="0"/>
              <a:t> (</a:t>
            </a:r>
            <a:r>
              <a:rPr lang="en-US" sz="3200" dirty="0" err="1"/>
              <a:t>decriptate</a:t>
            </a:r>
            <a:r>
              <a:rPr lang="en-US" sz="3200" dirty="0"/>
              <a:t>).(M).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200" dirty="0"/>
              <a:t>E(M) = C</a:t>
            </a:r>
            <a:r>
              <a:rPr lang="pl-PL" sz="3200" dirty="0"/>
              <a:t>,    </a:t>
            </a:r>
            <a:r>
              <a:rPr lang="en-US" sz="3200" dirty="0"/>
              <a:t>D(C) = M</a:t>
            </a:r>
            <a:r>
              <a:rPr lang="pl-PL" sz="3200" dirty="0"/>
              <a:t>,    </a:t>
            </a:r>
            <a:r>
              <a:rPr lang="en-US" sz="3200" dirty="0"/>
              <a:t>D(E(M))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Principiile</a:t>
            </a:r>
            <a:r>
              <a:rPr lang="fr-FR" dirty="0"/>
              <a:t> de </a:t>
            </a:r>
            <a:r>
              <a:rPr lang="fr-FR" dirty="0" err="1"/>
              <a:t>bază</a:t>
            </a:r>
            <a:r>
              <a:rPr lang="fr-FR" dirty="0"/>
              <a:t> ale </a:t>
            </a:r>
            <a:r>
              <a:rPr lang="fr-FR" dirty="0" err="1"/>
              <a:t>criptografiei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Adversarul</a:t>
            </a:r>
            <a:r>
              <a:rPr lang="en-US" altLang="pl-PL" sz="3200" dirty="0"/>
              <a:t> nu </a:t>
            </a:r>
            <a:r>
              <a:rPr lang="en-US" altLang="pl-PL" sz="3200" dirty="0" err="1"/>
              <a:t>trebuie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subestimat</a:t>
            </a:r>
            <a:r>
              <a:rPr lang="en-US" altLang="pl-PL" sz="3200" dirty="0"/>
              <a:t>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Securitatea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sistemului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criptografic</a:t>
            </a:r>
            <a:r>
              <a:rPr lang="en-US" altLang="pl-PL" sz="3200" dirty="0"/>
              <a:t> nu </a:t>
            </a:r>
            <a:r>
              <a:rPr lang="en-US" altLang="pl-PL" sz="3200" dirty="0" err="1"/>
              <a:t>trebuie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să</a:t>
            </a:r>
            <a:r>
              <a:rPr lang="en-US" altLang="pl-PL" sz="3200" dirty="0"/>
              <a:t> se </a:t>
            </a:r>
            <a:r>
              <a:rPr lang="en-US" altLang="pl-PL" sz="3200" dirty="0" err="1"/>
              <a:t>bazeze</a:t>
            </a:r>
            <a:r>
              <a:rPr lang="en-US" altLang="pl-PL" sz="3200" dirty="0"/>
              <a:t> pe </a:t>
            </a:r>
            <a:r>
              <a:rPr lang="en-US" altLang="pl-PL" sz="3200" dirty="0" err="1"/>
              <a:t>secretul</a:t>
            </a:r>
            <a:r>
              <a:rPr lang="en-US" altLang="pl-PL" sz="3200" dirty="0"/>
              <a:t> </a:t>
            </a:r>
            <a:r>
              <a:rPr lang="en-US" altLang="pl-PL" sz="3200" dirty="0" err="1"/>
              <a:t>algoritmului</a:t>
            </a:r>
            <a:r>
              <a:rPr lang="en-US" altLang="pl-PL" sz="3200" dirty="0"/>
              <a:t>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Sistemele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criptografice</a:t>
            </a:r>
            <a:r>
              <a:rPr lang="en-US" altLang="pl-PL" sz="3200" dirty="0"/>
              <a:t> de </a:t>
            </a:r>
            <a:r>
              <a:rPr lang="en-US" altLang="pl-PL" sz="3200" dirty="0" err="1"/>
              <a:t>succes</a:t>
            </a:r>
            <a:r>
              <a:rPr lang="en-US" altLang="pl-PL" sz="3200" dirty="0"/>
              <a:t> nu </a:t>
            </a:r>
            <a:r>
              <a:rPr lang="en-US" altLang="pl-PL" sz="3200" dirty="0" err="1"/>
              <a:t>trebuie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modificate</a:t>
            </a:r>
            <a:r>
              <a:rPr lang="en-US" altLang="pl-PL" sz="3200" dirty="0"/>
              <a:t>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Principiile</a:t>
            </a:r>
            <a:r>
              <a:rPr lang="fr-FR" dirty="0"/>
              <a:t> de </a:t>
            </a:r>
            <a:r>
              <a:rPr lang="fr-FR" dirty="0" err="1"/>
              <a:t>bază</a:t>
            </a:r>
            <a:r>
              <a:rPr lang="fr-FR" dirty="0"/>
              <a:t> ale </a:t>
            </a:r>
            <a:r>
              <a:rPr lang="fr-FR" dirty="0" err="1"/>
              <a:t>criptografiei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Luați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în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considerare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întotdeauna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posibilitatea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erorilor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criptografice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sau</a:t>
            </a:r>
            <a:r>
              <a:rPr lang="en-US" altLang="pl-PL" sz="3200" dirty="0"/>
              <a:t> a </a:t>
            </a:r>
            <a:r>
              <a:rPr lang="en-US" altLang="pl-PL" sz="3200" dirty="0" err="1"/>
              <a:t>încălcării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disciplinei</a:t>
            </a:r>
            <a:r>
              <a:rPr lang="en-US" altLang="pl-PL" sz="3200" dirty="0"/>
              <a:t> de </a:t>
            </a:r>
            <a:r>
              <a:rPr lang="en-US" altLang="pl-PL" sz="3200" dirty="0" err="1"/>
              <a:t>criptare</a:t>
            </a:r>
            <a:r>
              <a:rPr lang="en-US" altLang="pl-PL" sz="3200" dirty="0"/>
              <a:t>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Utilizarea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corectă</a:t>
            </a:r>
            <a:r>
              <a:rPr lang="en-US" altLang="pl-PL" sz="3200" dirty="0"/>
              <a:t> a </a:t>
            </a:r>
            <a:r>
              <a:rPr lang="en-US" altLang="pl-PL" sz="3200" dirty="0" err="1"/>
              <a:t>sistemului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criptografic</a:t>
            </a:r>
            <a:r>
              <a:rPr lang="en-US" altLang="pl-PL" sz="3200" dirty="0"/>
              <a:t> nu </a:t>
            </a:r>
            <a:r>
              <a:rPr lang="en-US" altLang="pl-PL" sz="3200" dirty="0" err="1"/>
              <a:t>scutește</a:t>
            </a:r>
            <a:r>
              <a:rPr lang="en-US" altLang="pl-PL" sz="3200" dirty="0"/>
              <a:t> de </a:t>
            </a:r>
            <a:r>
              <a:rPr lang="en-US" altLang="pl-PL" sz="3200" dirty="0" err="1"/>
              <a:t>utilizarea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altor</a:t>
            </a:r>
            <a:r>
              <a:rPr lang="en-US" altLang="pl-PL" sz="3200" dirty="0"/>
              <a:t> </a:t>
            </a:r>
            <a:r>
              <a:rPr lang="en-US" altLang="pl-PL" sz="3200" dirty="0" err="1"/>
              <a:t>măsuri</a:t>
            </a:r>
            <a:r>
              <a:rPr lang="en-US" altLang="pl-PL" sz="3200" dirty="0"/>
              <a:t> de </a:t>
            </a:r>
            <a:r>
              <a:rPr lang="en-US" altLang="pl-PL" sz="3200" dirty="0" err="1"/>
              <a:t>securitate</a:t>
            </a:r>
            <a:r>
              <a:rPr lang="en-US" altLang="pl-PL" sz="3200" dirty="0"/>
              <a:t>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Erori</a:t>
            </a:r>
            <a:r>
              <a:rPr lang="en-US" dirty="0"/>
              <a:t> de </a:t>
            </a:r>
            <a:r>
              <a:rPr lang="en-US" dirty="0" err="1"/>
              <a:t>criptare</a:t>
            </a:r>
            <a:r>
              <a:rPr lang="en-US" dirty="0"/>
              <a:t> de </a:t>
            </a:r>
            <a:r>
              <a:rPr lang="en-US" dirty="0" err="1"/>
              <a:t>bază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pt-BR" altLang="pl-PL" sz="3200" dirty="0"/>
              <a:t>Transmiterea simultană a textului secret și deschis</a:t>
            </a:r>
            <a:r>
              <a:rPr lang="en-US" altLang="pl-PL" sz="3200" dirty="0"/>
              <a:t>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it-IT" altLang="pl-PL" sz="3200" dirty="0"/>
              <a:t>Folosind aceeași cheie pentru a cripta două texte clare diferite</a:t>
            </a:r>
            <a:r>
              <a:rPr lang="en-US" altLang="pl-PL" sz="3200" dirty="0"/>
              <a:t>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Folosind</a:t>
            </a:r>
            <a:r>
              <a:rPr lang="en-US" altLang="pl-PL" sz="3200" dirty="0"/>
              <a:t> </a:t>
            </a:r>
            <a:r>
              <a:rPr lang="en-US" altLang="pl-PL" sz="3200" dirty="0" err="1"/>
              <a:t>două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chei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diferite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pentru</a:t>
            </a:r>
            <a:r>
              <a:rPr lang="en-US" altLang="pl-PL" sz="3200" dirty="0"/>
              <a:t> a </a:t>
            </a:r>
            <a:r>
              <a:rPr lang="en-US" altLang="pl-PL" sz="3200" dirty="0" err="1"/>
              <a:t>cripta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același</a:t>
            </a:r>
            <a:r>
              <a:rPr lang="en-US" altLang="pl-PL" sz="3200" dirty="0"/>
              <a:t> text </a:t>
            </a:r>
            <a:r>
              <a:rPr lang="en-US" altLang="pl-PL" sz="3200" dirty="0" err="1"/>
              <a:t>simplu</a:t>
            </a:r>
            <a:r>
              <a:rPr lang="en-US" altLang="pl-PL" sz="3200" dirty="0"/>
              <a:t>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 err="1"/>
              <a:t>Repetarea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unor</a:t>
            </a:r>
            <a:r>
              <a:rPr lang="en-US" altLang="pl-PL" sz="3200" dirty="0"/>
              <a:t> </a:t>
            </a:r>
            <a:r>
              <a:rPr lang="en-US" altLang="pl-PL" sz="3200" dirty="0" err="1"/>
              <a:t>fraze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stereotipe</a:t>
            </a:r>
            <a:r>
              <a:rPr lang="en-US" altLang="pl-PL" sz="3200" dirty="0"/>
              <a:t> </a:t>
            </a:r>
            <a:r>
              <a:rPr lang="en-US" altLang="pl-PL" sz="3200" dirty="0" err="1"/>
              <a:t>în</a:t>
            </a:r>
            <a:r>
              <a:rPr lang="en-US" altLang="pl-PL" sz="3200" dirty="0"/>
              <a:t> text </a:t>
            </a:r>
            <a:r>
              <a:rPr lang="en-US" altLang="pl-PL" sz="3200" dirty="0" err="1"/>
              <a:t>criptat</a:t>
            </a:r>
            <a:r>
              <a:rPr lang="en-US" altLang="pl-PL" sz="3200" dirty="0"/>
              <a:t>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Erori</a:t>
            </a:r>
            <a:r>
              <a:rPr lang="en-US" dirty="0"/>
              <a:t> de </a:t>
            </a:r>
            <a:r>
              <a:rPr lang="en-US" dirty="0" err="1"/>
              <a:t>criptare</a:t>
            </a:r>
            <a:r>
              <a:rPr lang="en-US" dirty="0"/>
              <a:t> de </a:t>
            </a:r>
            <a:r>
              <a:rPr lang="en-US" dirty="0" err="1"/>
              <a:t>bază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it-IT" altLang="pl-PL" sz="3200" dirty="0"/>
              <a:t>Folosind parole și chei simple</a:t>
            </a:r>
            <a:r>
              <a:rPr lang="en-US" altLang="pl-PL" sz="3200" dirty="0"/>
              <a:t>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 err="1"/>
              <a:t>Utilizarea</a:t>
            </a:r>
            <a:r>
              <a:rPr lang="en-US" altLang="pl-PL" sz="3200" dirty="0"/>
              <a:t> de parole </a:t>
            </a:r>
            <a:r>
              <a:rPr lang="en-US" altLang="pl-PL" sz="3200" dirty="0" err="1"/>
              <a:t>și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chei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scurte</a:t>
            </a:r>
            <a:r>
              <a:rPr lang="en-US" altLang="pl-PL" sz="3200" dirty="0"/>
              <a:t>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 err="1"/>
              <a:t>Utilizarea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semnelor</a:t>
            </a:r>
            <a:r>
              <a:rPr lang="en-US" altLang="pl-PL" sz="3200" dirty="0"/>
              <a:t> de </a:t>
            </a:r>
            <a:r>
              <a:rPr lang="en-US" altLang="pl-PL" sz="3200" dirty="0" err="1"/>
              <a:t>punctuație</a:t>
            </a:r>
            <a:r>
              <a:rPr lang="en-US" altLang="pl-PL" sz="3200" dirty="0"/>
              <a:t>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en-US" altLang="pl-PL" sz="2800" dirty="0" err="1"/>
              <a:t>Frecvența</a:t>
            </a:r>
            <a:r>
              <a:rPr lang="en-US" altLang="pl-PL" sz="2800" dirty="0"/>
              <a:t> </a:t>
            </a:r>
            <a:r>
              <a:rPr lang="en-US" altLang="pl-PL" sz="2800" dirty="0" err="1"/>
              <a:t>spațiilor</a:t>
            </a:r>
            <a:r>
              <a:rPr lang="en-US" altLang="pl-PL" sz="2800" dirty="0"/>
              <a:t> </a:t>
            </a:r>
            <a:r>
              <a:rPr lang="en-US" altLang="pl-PL" sz="2800" dirty="0" err="1"/>
              <a:t>este</a:t>
            </a:r>
            <a:r>
              <a:rPr lang="en-US" altLang="pl-PL" sz="2800" dirty="0"/>
              <a:t> de </a:t>
            </a:r>
            <a:r>
              <a:rPr lang="en-US" altLang="pl-PL" sz="2800" dirty="0" err="1"/>
              <a:t>cel</a:t>
            </a:r>
            <a:r>
              <a:rPr lang="en-US" altLang="pl-PL" sz="2800" dirty="0"/>
              <a:t> </a:t>
            </a:r>
            <a:r>
              <a:rPr lang="en-US" altLang="pl-PL" sz="2800" dirty="0" err="1"/>
              <a:t>puțin</a:t>
            </a:r>
            <a:r>
              <a:rPr lang="en-US" altLang="pl-PL" sz="2800" dirty="0"/>
              <a:t> </a:t>
            </a:r>
            <a:r>
              <a:rPr lang="en-US" altLang="pl-PL" sz="2800" dirty="0" err="1"/>
              <a:t>două</a:t>
            </a:r>
            <a:r>
              <a:rPr lang="en-US" altLang="pl-PL" sz="2800" dirty="0"/>
              <a:t> </a:t>
            </a:r>
            <a:r>
              <a:rPr lang="en-US" altLang="pl-PL" sz="2800" dirty="0" err="1"/>
              <a:t>ori</a:t>
            </a:r>
            <a:r>
              <a:rPr lang="en-US" altLang="pl-PL" sz="2800" dirty="0"/>
              <a:t> </a:t>
            </a:r>
            <a:r>
              <a:rPr lang="en-US" altLang="pl-PL" sz="2800" dirty="0" err="1"/>
              <a:t>frecvența</a:t>
            </a:r>
            <a:r>
              <a:rPr lang="en-US" altLang="pl-PL" sz="2800" dirty="0"/>
              <a:t> </a:t>
            </a:r>
            <a:r>
              <a:rPr lang="en-US" altLang="pl-PL" sz="2800" dirty="0" err="1"/>
              <a:t>celei</a:t>
            </a:r>
            <a:r>
              <a:rPr lang="en-US" altLang="pl-PL" sz="2800" dirty="0"/>
              <a:t> </a:t>
            </a:r>
            <a:r>
              <a:rPr lang="en-US" altLang="pl-PL" sz="2800" dirty="0" err="1"/>
              <a:t>mai</a:t>
            </a:r>
            <a:r>
              <a:rPr lang="en-US" altLang="pl-PL" sz="2800" dirty="0"/>
              <a:t> </a:t>
            </a:r>
            <a:r>
              <a:rPr lang="en-US" altLang="pl-PL" sz="2800" dirty="0" err="1"/>
              <a:t>comune</a:t>
            </a:r>
            <a:r>
              <a:rPr lang="en-US" altLang="pl-PL" sz="2800" dirty="0"/>
              <a:t> </a:t>
            </a:r>
            <a:r>
              <a:rPr lang="en-US" altLang="pl-PL" sz="2800" dirty="0" err="1"/>
              <a:t>vocale</a:t>
            </a:r>
            <a:endParaRPr lang="en-US" altLang="pl-PL" sz="28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 err="1"/>
              <a:t>Corectitudinea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stilistică</a:t>
            </a:r>
            <a:r>
              <a:rPr lang="en-US" altLang="pl-PL" sz="3200" dirty="0"/>
              <a:t> </a:t>
            </a:r>
            <a:r>
              <a:rPr lang="en-US" altLang="pl-PL" sz="3200" dirty="0" err="1"/>
              <a:t>și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ortografică</a:t>
            </a:r>
            <a:r>
              <a:rPr lang="en-US" altLang="pl-PL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3" ma:contentTypeDescription="Utwórz nowy dokument." ma:contentTypeScope="" ma:versionID="4905e4bdb51dee7417c9c4b96a84296f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F0D16D-DE6E-480A-A734-7128038F17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957</Words>
  <Application>Microsoft Office PowerPoint</Application>
  <PresentationFormat>Widescreen</PresentationFormat>
  <Paragraphs>98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</vt:lpstr>
      <vt:lpstr>Modulul  Confidențialitate și protecție a datelor</vt:lpstr>
      <vt:lpstr>Agendă :</vt:lpstr>
      <vt:lpstr>Criptarea discurilor și a partițiilor</vt:lpstr>
      <vt:lpstr>Criptarea discurilor și a partițiilor</vt:lpstr>
      <vt:lpstr>Criptarea discurilor și a partițiilor</vt:lpstr>
      <vt:lpstr>Criptarea discurilor și a partițiilor</vt:lpstr>
      <vt:lpstr>Criptarea discurilor și a partițiilor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Criptarea discurilor și a partițiilor – pas cu pas</vt:lpstr>
      <vt:lpstr>Criptografia - definiții de bază</vt:lpstr>
      <vt:lpstr>Criptografia - definiții de bază</vt:lpstr>
      <vt:lpstr>Principiile de bază ale criptografiei</vt:lpstr>
      <vt:lpstr>Principiile de bază ale criptografiei</vt:lpstr>
      <vt:lpstr>Erori de criptare de bază</vt:lpstr>
      <vt:lpstr>Erori de criptare de bază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Valentin Istratie</cp:lastModifiedBy>
  <cp:revision>36</cp:revision>
  <dcterms:created xsi:type="dcterms:W3CDTF">2022-10-31T15:14:22Z</dcterms:created>
  <dcterms:modified xsi:type="dcterms:W3CDTF">2023-01-10T07:50:50Z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