
<file path=[Content_Types].xml><?xml version="1.0" encoding="utf-8"?>
<Types xmlns="http://schemas.openxmlformats.org/package/2006/content-types">
  <Default Extension="bin" ContentType="application/vnd.openxmlformats-officedocument.oleObject"/>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60" r:id="rId7"/>
    <p:sldId id="263" r:id="rId8"/>
    <p:sldId id="261" r:id="rId9"/>
    <p:sldId id="285" r:id="rId10"/>
    <p:sldId id="283" r:id="rId11"/>
    <p:sldId id="264" r:id="rId12"/>
    <p:sldId id="284" r:id="rId13"/>
    <p:sldId id="266" r:id="rId14"/>
    <p:sldId id="267" r:id="rId15"/>
    <p:sldId id="268" r:id="rId16"/>
    <p:sldId id="286" r:id="rId17"/>
    <p:sldId id="287" r:id="rId18"/>
    <p:sldId id="288" r:id="rId19"/>
    <p:sldId id="289" r:id="rId20"/>
    <p:sldId id="290" r:id="rId21"/>
    <p:sldId id="291" r:id="rId22"/>
    <p:sldId id="292" r:id="rId23"/>
    <p:sldId id="293" r:id="rId24"/>
    <p:sldId id="294" r:id="rId25"/>
    <p:sldId id="295" r:id="rId26"/>
    <p:sldId id="296" r:id="rId27"/>
  </p:sldIdLst>
  <p:sldSz cx="12192000" cy="6858000"/>
  <p:notesSz cx="6858000" cy="9144000"/>
  <p:defaultTextStyle>
    <a:defPPr>
      <a:defRPr lang="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6327"/>
  </p:normalViewPr>
  <p:slideViewPr>
    <p:cSldViewPr snapToGrid="0">
      <p:cViewPr varScale="1">
        <p:scale>
          <a:sx n="86" d="100"/>
          <a:sy n="86" d="100"/>
        </p:scale>
        <p:origin x="51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
              <a:t>Ana başlık formatı yanlış</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
              <a:t>Mastertextformat ayıklandı</a:t>
            </a:r>
          </a:p>
          <a:p>
            <a:pPr lvl="1"/>
            <a:r>
              <a:rPr lang="tr"/>
              <a:t>Zweite Ebene</a:t>
            </a:r>
          </a:p>
          <a:p>
            <a:pPr lvl="2"/>
            <a:r>
              <a:rPr lang="tr"/>
              <a:t>Dritte Ebene</a:t>
            </a:r>
          </a:p>
          <a:p>
            <a:pPr lvl="3"/>
            <a:r>
              <a:rPr lang="tr"/>
              <a:t>Vierte Ebene</a:t>
            </a:r>
          </a:p>
          <a:p>
            <a:pPr lvl="4"/>
            <a:r>
              <a:rPr lang="tr"/>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oleObject" Target="../embeddings/oleObject3.bin"/></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oleObject" Target="../embeddings/oleObject4.bin"/></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oleObject" Target="../embeddings/oleObject5.bin"/></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bookdown.org/omarlizardo/_main/1-2-what-is-a" TargetMode="External"/><Relationship Id="rId5" Type="http://schemas.openxmlformats.org/officeDocument/2006/relationships/image" Target="../media/image10.png"/><Relationship Id="rId4" Type="http://schemas.openxmlformats.org/officeDocument/2006/relationships/oleObject" Target="../embeddings/oleObject6.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 b="1" dirty="0">
                <a:latin typeface="Arial" panose="020B0604020202020204" pitchFamily="34" charset="0"/>
                <a:cs typeface="Arial" panose="020B0604020202020204" pitchFamily="34" charset="0"/>
              </a:rPr>
              <a:t>Sosyal Ağ</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Giriş</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lvl="0" indent="0" eaLnBrk="0" fontAlgn="base" hangingPunct="0">
              <a:lnSpc>
                <a:spcPct val="100000"/>
              </a:lnSpc>
              <a:spcBef>
                <a:spcPct val="0"/>
              </a:spcBef>
              <a:spcAft>
                <a:spcPts val="900"/>
              </a:spcAft>
              <a:buNone/>
              <a:tabLst>
                <a:tab pos="5754688" algn="r"/>
              </a:tabLst>
            </a:pPr>
            <a:r>
              <a:rPr lang="tr" altLang="de-DE" dirty="0">
                <a:latin typeface="+mj-lt"/>
                <a:ea typeface="Tahoma" panose="020B0604030504040204" pitchFamily="34" charset="0"/>
                <a:cs typeface="Arial" panose="020B0604020202020204" pitchFamily="34" charset="0"/>
              </a:rPr>
              <a:t>Sosyal ağlar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son birkaç yılda çok popüler oldu ve kullanıcılara aileleri, arkadaşları ve meslektaşları ile iletişim kurmaları için bir platform sağladı.</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ve Sosyal ağ, arkadaşlar, aile, meslektaşlar, müşteriler veya müşterilerle bağlantı ve iletişim için internet tabanlı sosyal medya sitelerinin kullanılması anlamına gelir.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sunucularını büyük İnternet Ağ Erişim Noktaları (NAP'ler) ile aynı yerde bulunan veri </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ağ rolleri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lvl="0" indent="0" eaLnBrk="0" fontAlgn="base" hangingPunct="0">
              <a:lnSpc>
                <a:spcPct val="100000"/>
              </a:lnSpc>
              <a:spcBef>
                <a:spcPct val="0"/>
              </a:spcBef>
              <a:spcAft>
                <a:spcPts val="900"/>
              </a:spcAft>
              <a:buNone/>
              <a:tabLst>
                <a:tab pos="5754688" algn="r"/>
              </a:tabLst>
            </a:pPr>
            <a:r>
              <a:rPr lang="tr" altLang="de-DE" dirty="0">
                <a:latin typeface="+mj-lt"/>
                <a:ea typeface="Tahoma" panose="020B0604030504040204" pitchFamily="34" charset="0"/>
                <a:cs typeface="Arial" panose="020B0604020202020204" pitchFamily="34" charset="0"/>
              </a:rPr>
              <a:t>Sosyal ağ rolleri Şekil 1, sosyal ağların rol oynadığı bazı alanları göstermektedir: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Eğlence</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iş fırsatları oluşturmak</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kariyer yapmak,</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sosyal becerileri geliştirmek</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diğer bireylerle ilişkiler geliştirmek</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0795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ağ rolleri</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1E1E4265-326F-EAA6-B50D-6DC268426234}"/>
              </a:ext>
            </a:extLst>
          </p:cNvPr>
          <p:cNvGraphicFramePr>
            <a:graphicFrameLocks noGrp="1"/>
          </p:cNvGraphicFramePr>
          <p:nvPr>
            <p:ph idx="1"/>
            <p:extLst>
              <p:ext uri="{D42A27DB-BD31-4B8C-83A1-F6EECF244321}">
                <p14:modId xmlns:p14="http://schemas.microsoft.com/office/powerpoint/2010/main" val="2451879839"/>
              </p:ext>
            </p:extLst>
          </p:nvPr>
        </p:nvGraphicFramePr>
        <p:xfrm>
          <a:off x="540000" y="2277980"/>
          <a:ext cx="7599070" cy="2764589"/>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9" name="Objekt 8">
                        <a:extLst>
                          <a:ext uri="{FF2B5EF4-FFF2-40B4-BE49-F238E27FC236}">
                            <a16:creationId xmlns:a16="http://schemas.microsoft.com/office/drawing/2014/main" id="{1E1E4265-326F-EAA6-B50D-6DC268426234}"/>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000" y="2277980"/>
                        <a:ext cx="7599070" cy="2764589"/>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564775"/>
            <a:ext cx="2892587" cy="369332"/>
          </a:xfrm>
          <a:prstGeom prst="rect">
            <a:avLst/>
          </a:prstGeom>
          <a:noFill/>
        </p:spPr>
        <p:txBody>
          <a:bodyPr wrap="none" rtlCol="0">
            <a:spAutoFit/>
          </a:bodyPr>
          <a:lstStyle/>
          <a:p>
            <a:r>
              <a:rPr lang="tr" altLang="de-DE" i="1" dirty="0" err="1">
                <a:latin typeface="+mj-lt"/>
                <a:ea typeface="Tahoma" panose="020B0604030504040204" pitchFamily="34" charset="0"/>
                <a:cs typeface="Arial" panose="020B0604020202020204" pitchFamily="34" charset="0"/>
              </a:rPr>
              <a:t>Şekil </a:t>
            </a:r>
            <a:r>
              <a:rPr lang="tr" altLang="de-DE" i="1" dirty="0">
                <a:latin typeface="+mj-lt"/>
                <a:ea typeface="Tahoma" panose="020B0604030504040204" pitchFamily="34" charset="0"/>
                <a:cs typeface="Arial" panose="020B0604020202020204" pitchFamily="34" charset="0"/>
              </a:rPr>
              <a:t>1: </a:t>
            </a:r>
            <a:r>
              <a:rPr lang="tr" altLang="de-DE" i="1" dirty="0" err="1">
                <a:latin typeface="+mj-lt"/>
                <a:ea typeface="Tahoma" panose="020B0604030504040204" pitchFamily="34" charset="0"/>
                <a:cs typeface="Arial" panose="020B0604020202020204" pitchFamily="34" charset="0"/>
              </a:rPr>
              <a:t>Sosyal</a:t>
            </a:r>
            <a:r>
              <a:rPr lang="tr" altLang="de-DE" i="1" dirty="0">
                <a:latin typeface="+mj-lt"/>
                <a:ea typeface="Tahoma" panose="020B0604030504040204" pitchFamily="34" charset="0"/>
                <a:cs typeface="Arial" panose="020B0604020202020204" pitchFamily="34" charset="0"/>
              </a:rPr>
              <a:t> </a:t>
            </a:r>
            <a:r>
              <a:rPr lang="tr" altLang="de-DE" i="1" dirty="0" err="1">
                <a:latin typeface="+mj-lt"/>
                <a:ea typeface="Tahoma" panose="020B0604030504040204" pitchFamily="34" charset="0"/>
                <a:cs typeface="Arial" panose="020B0604020202020204" pitchFamily="34" charset="0"/>
              </a:rPr>
              <a:t>ağ</a:t>
            </a:r>
            <a:r>
              <a:rPr lang="tr" altLang="de-DE" i="1" dirty="0">
                <a:latin typeface="+mj-lt"/>
                <a:ea typeface="Tahoma" panose="020B0604030504040204" pitchFamily="34" charset="0"/>
                <a:cs typeface="Arial" panose="020B0604020202020204" pitchFamily="34" charset="0"/>
              </a:rPr>
              <a:t> </a:t>
            </a:r>
            <a:r>
              <a:rPr lang="tr" altLang="de-DE" i="1" dirty="0" err="1">
                <a:latin typeface="+mj-lt"/>
                <a:ea typeface="Tahoma" panose="020B0604030504040204" pitchFamily="34" charset="0"/>
                <a:cs typeface="Arial" panose="020B0604020202020204" pitchFamily="34" charset="0"/>
              </a:rPr>
              <a:t>roller</a:t>
            </a:r>
            <a:endParaRPr lang="de-DE" altLang="de-DE" i="1" dirty="0">
              <a:latin typeface="+mj-lt"/>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207062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ağ rolleri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lvl="0" indent="0" eaLnBrk="0" fontAlgn="base" hangingPunct="0">
              <a:lnSpc>
                <a:spcPct val="100000"/>
              </a:lnSpc>
              <a:spcBef>
                <a:spcPct val="0"/>
              </a:spcBef>
              <a:spcAft>
                <a:spcPts val="900"/>
              </a:spcAft>
              <a:buNone/>
              <a:tabLst>
                <a:tab pos="5754688" algn="r"/>
              </a:tabLst>
            </a:pPr>
            <a:r>
              <a:rPr lang="tr" altLang="de-DE" dirty="0">
                <a:latin typeface="+mj-lt"/>
                <a:ea typeface="Tahoma" panose="020B0604030504040204" pitchFamily="34" charset="0"/>
                <a:cs typeface="Arial" panose="020B0604020202020204" pitchFamily="34" charset="0"/>
              </a:rPr>
              <a:t>Sosyal ağ:</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müşteri arayan pazarlamacılar için marka bilinirliğini artırmak, marka sadakatini teşvik etmek, dönüşüm oranlarını iyileştirmek, yeni, yeni ve eski müşterilere erişim ve onlarla etkileşim sağlamak için bir temeldir.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 resimler, videolar veya yorumlar paylaşarak daha fazla kişinin şirketin web sitesini ziyaret etmesini ve müşteri olmasını sağlar.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değişikliklere ayak uydurmayı zorlaştırır ve aynı zamanda bir şirketin pazarlama başarı oranını da etkiler.</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98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ağ rolleri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marL="0" lvl="0" indent="0" eaLnBrk="0" fontAlgn="base" hangingPunct="0">
              <a:lnSpc>
                <a:spcPct val="100000"/>
              </a:lnSpc>
              <a:spcBef>
                <a:spcPct val="0"/>
              </a:spcBef>
              <a:spcAft>
                <a:spcPts val="900"/>
              </a:spcAft>
              <a:buNone/>
              <a:tabLst>
                <a:tab pos="5754688" algn="r"/>
              </a:tabLst>
            </a:pPr>
            <a:r>
              <a:rPr lang="tr" altLang="de-DE" dirty="0">
                <a:latin typeface="+mj-lt"/>
                <a:ea typeface="Tahoma" panose="020B0604030504040204" pitchFamily="34" charset="0"/>
                <a:cs typeface="Arial" panose="020B0604020202020204" pitchFamily="34" charset="0"/>
              </a:rPr>
              <a:t>Amerika Birleşik Devletleri ve Avrupa'daki en popüler sosyal ağ siteleri şunlardır: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Facebook</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Instagram</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Twitter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Youtube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WhatsApp</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Profesyonellerin iş arkadaşları, iş bağlantıları ve işverenlerle bağlantı kurmasına yardımcı olan LinkedIn.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37326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ağ rolleri</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0A31F91C-9419-F9A1-5EBA-1DE8B36FB25D}"/>
              </a:ext>
            </a:extLst>
          </p:cNvPr>
          <p:cNvGraphicFramePr>
            <a:graphicFrameLocks noGrp="1"/>
          </p:cNvGraphicFramePr>
          <p:nvPr>
            <p:ph idx="1"/>
            <p:extLst>
              <p:ext uri="{D42A27DB-BD31-4B8C-83A1-F6EECF244321}">
                <p14:modId xmlns:p14="http://schemas.microsoft.com/office/powerpoint/2010/main" val="3596851936"/>
              </p:ext>
            </p:extLst>
          </p:nvPr>
        </p:nvGraphicFramePr>
        <p:xfrm>
          <a:off x="540000" y="1685563"/>
          <a:ext cx="7086600" cy="3543300"/>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5" name="Objekt 4">
                        <a:extLst>
                          <a:ext uri="{FF2B5EF4-FFF2-40B4-BE49-F238E27FC236}">
                            <a16:creationId xmlns:a16="http://schemas.microsoft.com/office/drawing/2014/main" id="{0A31F91C-9419-F9A1-5EBA-1DE8B36FB25D}"/>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000" y="1685563"/>
                        <a:ext cx="7086600" cy="3543300"/>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743073"/>
            <a:ext cx="7160037" cy="369332"/>
          </a:xfrm>
          <a:prstGeom prst="rect">
            <a:avLst/>
          </a:prstGeom>
          <a:noFill/>
        </p:spPr>
        <p:txBody>
          <a:bodyPr wrap="none" rtlCol="0">
            <a:spAutoFit/>
          </a:bodyPr>
          <a:lstStyle/>
          <a:p>
            <a:pPr lvl="0" eaLnBrk="0" fontAlgn="base" hangingPunct="0">
              <a:spcBef>
                <a:spcPct val="0"/>
              </a:spcBef>
              <a:spcAft>
                <a:spcPts val="900"/>
              </a:spcAft>
              <a:tabLst>
                <a:tab pos="5754688" algn="r"/>
              </a:tabLst>
            </a:pPr>
            <a:r>
              <a:rPr lang="tr" altLang="de-DE" i="1" dirty="0">
                <a:ea typeface="Tahoma" panose="020B0604030504040204" pitchFamily="34" charset="0"/>
                <a:cs typeface="Arial" panose="020B0604020202020204" pitchFamily="34" charset="0"/>
              </a:rPr>
              <a:t>Şekil 2: Platformlardaki kullanıcı sayısı (https://www.dreamgrow.com/top</a:t>
            </a:r>
            <a:endParaRPr lang="de-DE" altLang="de-DE" i="1" dirty="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613240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Ağın İşlevselliği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a:lnSpc>
                <a:spcPct val="100000"/>
              </a:lnSpc>
              <a:spcAft>
                <a:spcPts val="900"/>
              </a:spcAft>
            </a:pPr>
            <a:r>
              <a:rPr lang="tr" altLang="de-DE" dirty="0">
                <a:latin typeface="+mj-lt"/>
                <a:ea typeface="Tahoma" panose="020B0604030504040204" pitchFamily="34" charset="0"/>
                <a:cs typeface="Arial" panose="020B0604020202020204" pitchFamily="34" charset="0"/>
              </a:rPr>
              <a:t>Sosyal ağ, insanların ve şirketlerin birbirleriyle bağlantı kurmasına, ilişkiler geliştirmesine, bilgi, fikir ve mesaj paylaşmasına olanak tanıyan teknoloji ve sosyal ağ sitelerini kullanarak kişisel ve iş ilişkilerinin geliştirilmesi ve sürdürülmesine dayanır.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Aile üyeleri, Facebook gibi kişisel sosyal ağ siteleri aracılığıyla bağlantıda kalabilir, fotoğraf paylaşabilir ve hayatlarından başka mesajlar gönderebilir.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İnsanlar ayrıca aynı ilgi alanlarını paylaşan başkalarıyla (yabancılarla) bağlantı kurabilir.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Yanlış bilgilerin yayılması ve sosyal ağ profillerini kullanmanın ve sürdürmenin yüksek maliyeti dahil olmak üzere sosyal medyayla ilgili dezavantajlar da vardır.</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10495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Ağın İşlevselliği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pPr>
              <a:lnSpc>
                <a:spcPct val="100000"/>
              </a:lnSpc>
              <a:spcAft>
                <a:spcPts val="900"/>
              </a:spcAft>
            </a:pPr>
            <a:r>
              <a:rPr lang="tr" altLang="de-DE" dirty="0">
                <a:latin typeface="+mj-lt"/>
                <a:ea typeface="Tahoma" panose="020B0604030504040204" pitchFamily="34" charset="0"/>
                <a:cs typeface="Arial" panose="020B0604020202020204" pitchFamily="34" charset="0"/>
              </a:rPr>
              <a:t>Sosyal platformların işlevselliği şu şekilde sınıflandırılabilir: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Ağ oluşturma işlevleri, sanal platformlar içindeki kullanıcılar arasındaki sosyal ilişkileri güçlendirmeye hizmet eder ve sosyal ağ grafiğini oluşturmak ve sürdürmek için işlevsellik sağlar.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Veri işlevleri, kullanıcı tarafından sağlanan içeriğin yönetiminden ve kullanıcılar arasındaki iletişimden sorumludur ve kullanıcıların etkileşiminin geliştirilmesine (genişletilmesine) katkıda bulunur ve platformu daha çekici hale getirir.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Erişim kontrol işlevleri, kullanıcı tanımlı gizlilik önlemlerini uygulamayı ve kullanıcı tarafından sağlanan veri ve bilgilere yetkisiz erişimi kısıtlamayı amaçlar.</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146404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Ağın İşlevselliği</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33084E3E-A586-3FAB-5C6F-02DFE0B3D555}"/>
              </a:ext>
            </a:extLst>
          </p:cNvPr>
          <p:cNvGraphicFramePr>
            <a:graphicFrameLocks noGrp="1"/>
          </p:cNvGraphicFramePr>
          <p:nvPr>
            <p:ph idx="1"/>
            <p:extLst>
              <p:ext uri="{D42A27DB-BD31-4B8C-83A1-F6EECF244321}">
                <p14:modId xmlns:p14="http://schemas.microsoft.com/office/powerpoint/2010/main" val="1787575815"/>
              </p:ext>
            </p:extLst>
          </p:nvPr>
        </p:nvGraphicFramePr>
        <p:xfrm>
          <a:off x="540000" y="1685563"/>
          <a:ext cx="11060113" cy="3324200"/>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6" name="Objekt 5">
                        <a:extLst>
                          <a:ext uri="{FF2B5EF4-FFF2-40B4-BE49-F238E27FC236}">
                            <a16:creationId xmlns:a16="http://schemas.microsoft.com/office/drawing/2014/main" id="{33084E3E-A586-3FAB-5C6F-02DFE0B3D55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000" y="1685563"/>
                        <a:ext cx="11060113" cy="3324200"/>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284875"/>
            <a:ext cx="6470939" cy="761747"/>
          </a:xfrm>
          <a:prstGeom prst="rect">
            <a:avLst/>
          </a:prstGeom>
          <a:noFill/>
        </p:spPr>
        <p:txBody>
          <a:bodyPr wrap="none" rtlCol="0">
            <a:spAutoFit/>
          </a:bodyPr>
          <a:lstStyle/>
          <a:p>
            <a:pPr>
              <a:spcAft>
                <a:spcPts val="900"/>
              </a:spcAft>
            </a:pPr>
            <a:r>
              <a:rPr lang="tr" altLang="de-DE" i="1" dirty="0">
                <a:ea typeface="Tahoma" panose="020B0604030504040204" pitchFamily="34" charset="0"/>
                <a:cs typeface="Arial" panose="020B0604020202020204" pitchFamily="34" charset="0"/>
              </a:rPr>
              <a:t>Şekil 3: Tipik bir sosyal ağ platformunun temel işlevleri</a:t>
            </a:r>
          </a:p>
          <a:p>
            <a:pPr>
              <a:spcAft>
                <a:spcPts val="900"/>
              </a:spcAft>
            </a:pPr>
            <a:r>
              <a:rPr lang="tr" altLang="de-DE" i="1" dirty="0">
                <a:ea typeface="Tahoma" panose="020B0604030504040204" pitchFamily="34" charset="0"/>
                <a:cs typeface="Arial" panose="020B0604020202020204" pitchFamily="34" charset="0"/>
              </a:rPr>
              <a:t>(https://hal.archives-ouvertes.fr/hal-00687145)</a:t>
            </a:r>
            <a:endParaRPr lang="de-DE" dirty="0"/>
          </a:p>
        </p:txBody>
      </p:sp>
    </p:spTree>
    <p:extLst>
      <p:ext uri="{BB962C8B-B14F-4D97-AF65-F5344CB8AC3E}">
        <p14:creationId xmlns:p14="http://schemas.microsoft.com/office/powerpoint/2010/main" val="2476456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nSpc>
                <a:spcPct val="100000"/>
              </a:lnSpc>
              <a:spcAft>
                <a:spcPts val="900"/>
              </a:spcAft>
              <a:buNone/>
            </a:pPr>
            <a:r>
              <a:rPr lang="tr" altLang="de-DE" dirty="0">
                <a:latin typeface="+mj-lt"/>
                <a:ea typeface="Tahoma" panose="020B0604030504040204" pitchFamily="34" charset="0"/>
                <a:cs typeface="Arial" panose="020B0604020202020204" pitchFamily="34" charset="0"/>
              </a:rPr>
              <a:t>Sosyal ağ siteleri </a:t>
            </a:r>
            <a:br>
              <a:rPr lang="en-US" altLang="de-DE" dirty="0">
                <a:latin typeface="+mj-lt"/>
                <a:ea typeface="Tahoma" panose="020B0604030504040204" pitchFamily="34" charset="0"/>
                <a:cs typeface="Arial" panose="020B0604020202020204" pitchFamily="34" charset="0"/>
              </a:rPr>
            </a:br>
            <a:r>
              <a:rPr lang="tr" altLang="de-DE" dirty="0">
                <a:latin typeface="+mj-lt"/>
                <a:ea typeface="Tahoma" panose="020B0604030504040204" pitchFamily="34" charset="0"/>
                <a:cs typeface="Arial" panose="020B0604020202020204" pitchFamily="34" charset="0"/>
              </a:rPr>
              <a:t>amaçlara göre sınıflandırılabilir: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sosyal bağlantılar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multimedya paylaşımı</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Profesyonel</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tartışma forumları</a:t>
            </a: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pSp>
        <p:nvGrpSpPr>
          <p:cNvPr id="6" name="Group 36813">
            <a:extLst>
              <a:ext uri="{FF2B5EF4-FFF2-40B4-BE49-F238E27FC236}">
                <a16:creationId xmlns:a16="http://schemas.microsoft.com/office/drawing/2014/main" id="{55E55C78-DB13-76A7-79BB-3EB8FC45447E}"/>
              </a:ext>
            </a:extLst>
          </p:cNvPr>
          <p:cNvGrpSpPr>
            <a:grpSpLocks/>
          </p:cNvGrpSpPr>
          <p:nvPr/>
        </p:nvGrpSpPr>
        <p:grpSpPr bwMode="auto">
          <a:xfrm>
            <a:off x="6772518" y="1980000"/>
            <a:ext cx="4003827" cy="2985772"/>
            <a:chOff x="0" y="-39"/>
            <a:chExt cx="33175" cy="24170"/>
          </a:xfrm>
        </p:grpSpPr>
        <p:pic>
          <p:nvPicPr>
            <p:cNvPr id="7" name="Picture 46080">
              <a:extLst>
                <a:ext uri="{FF2B5EF4-FFF2-40B4-BE49-F238E27FC236}">
                  <a16:creationId xmlns:a16="http://schemas.microsoft.com/office/drawing/2014/main" id="{50F6675B-CD83-4A41-D5A2-06426EE23AE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extLst>
              <a:ext uri="{909E8E84-426E-40DD-AFC4-6F175D3DCCD1}">
                <a14:hiddenFill xmlns:a14="http://schemas.microsoft.com/office/drawing/2010/main">
                  <a:solidFill>
                    <a:srgbClr val="FFFFFF"/>
                  </a:solidFill>
                </a14:hiddenFill>
              </a:ext>
            </a:extLst>
          </p:spPr>
        </p:pic>
        <p:sp>
          <p:nvSpPr>
            <p:cNvPr id="8" name="Shape 280">
              <a:extLst>
                <a:ext uri="{FF2B5EF4-FFF2-40B4-BE49-F238E27FC236}">
                  <a16:creationId xmlns:a16="http://schemas.microsoft.com/office/drawing/2014/main" id="{BBD985B2-C1A0-46FD-A0D6-44CB6607A5E0}"/>
                </a:ext>
              </a:extLst>
            </p:cNvPr>
            <p:cNvSpPr>
              <a:spLocks/>
            </p:cNvSpPr>
            <p:nvPr/>
          </p:nvSpPr>
          <p:spPr bwMode="auto">
            <a:xfrm>
              <a:off x="0" y="6465"/>
              <a:ext cx="10672" cy="10747"/>
            </a:xfrm>
            <a:custGeom>
              <a:avLst/>
              <a:gdLst>
                <a:gd name="T0" fmla="*/ 533718 w 1067257"/>
                <a:gd name="T1" fmla="*/ 0 h 1074687"/>
                <a:gd name="T2" fmla="*/ 1067257 w 1067257"/>
                <a:gd name="T3" fmla="*/ 537273 h 1074687"/>
                <a:gd name="T4" fmla="*/ 533718 w 1067257"/>
                <a:gd name="T5" fmla="*/ 1074687 h 1074687"/>
                <a:gd name="T6" fmla="*/ 0 w 1067257"/>
                <a:gd name="T7" fmla="*/ 537273 h 1074687"/>
                <a:gd name="T8" fmla="*/ 533718 w 1067257"/>
                <a:gd name="T9" fmla="*/ 0 h 1074687"/>
                <a:gd name="T10" fmla="*/ 0 w 1067257"/>
                <a:gd name="T11" fmla="*/ 0 h 1074687"/>
                <a:gd name="T12" fmla="*/ 1067257 w 1067257"/>
                <a:gd name="T13" fmla="*/ 1074687 h 1074687"/>
              </a:gdLst>
              <a:ahLst/>
              <a:cxnLst>
                <a:cxn ang="0">
                  <a:pos x="T0" y="T1"/>
                </a:cxn>
                <a:cxn ang="0">
                  <a:pos x="T2" y="T3"/>
                </a:cxn>
                <a:cxn ang="0">
                  <a:pos x="T4" y="T5"/>
                </a:cxn>
                <a:cxn ang="0">
                  <a:pos x="T6" y="T7"/>
                </a:cxn>
                <a:cxn ang="0">
                  <a:pos x="T8" y="T9"/>
                </a:cxn>
              </a:cxnLst>
              <a:rect l="T10" t="T11" r="T12" b="T13"/>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endParaRPr lang="de-DE"/>
            </a:p>
          </p:txBody>
        </p:sp>
        <p:sp>
          <p:nvSpPr>
            <p:cNvPr id="9" name="Shape 281">
              <a:extLst>
                <a:ext uri="{FF2B5EF4-FFF2-40B4-BE49-F238E27FC236}">
                  <a16:creationId xmlns:a16="http://schemas.microsoft.com/office/drawing/2014/main" id="{0EF50654-7D4D-A658-D0F8-A0CDF3DD1F5B}"/>
                </a:ext>
              </a:extLst>
            </p:cNvPr>
            <p:cNvSpPr>
              <a:spLocks/>
            </p:cNvSpPr>
            <p:nvPr/>
          </p:nvSpPr>
          <p:spPr bwMode="auto">
            <a:xfrm>
              <a:off x="0" y="6465"/>
              <a:ext cx="10672" cy="10747"/>
            </a:xfrm>
            <a:custGeom>
              <a:avLst/>
              <a:gdLst>
                <a:gd name="T0" fmla="*/ 0 w 1067257"/>
                <a:gd name="T1" fmla="*/ 537273 h 1074687"/>
                <a:gd name="T2" fmla="*/ 533718 w 1067257"/>
                <a:gd name="T3" fmla="*/ 0 h 1074687"/>
                <a:gd name="T4" fmla="*/ 1067257 w 1067257"/>
                <a:gd name="T5" fmla="*/ 537273 h 1074687"/>
                <a:gd name="T6" fmla="*/ 533718 w 1067257"/>
                <a:gd name="T7" fmla="*/ 1074687 h 1074687"/>
                <a:gd name="T8" fmla="*/ 0 w 1067257"/>
                <a:gd name="T9" fmla="*/ 537273 h 1074687"/>
                <a:gd name="T10" fmla="*/ 0 w 1067257"/>
                <a:gd name="T11" fmla="*/ 0 h 1074687"/>
                <a:gd name="T12" fmla="*/ 1067257 w 1067257"/>
                <a:gd name="T13" fmla="*/ 1074687 h 1074687"/>
              </a:gdLst>
              <a:ahLst/>
              <a:cxnLst>
                <a:cxn ang="0">
                  <a:pos x="T0" y="T1"/>
                </a:cxn>
                <a:cxn ang="0">
                  <a:pos x="T2" y="T3"/>
                </a:cxn>
                <a:cxn ang="0">
                  <a:pos x="T4" y="T5"/>
                </a:cxn>
                <a:cxn ang="0">
                  <a:pos x="T6" y="T7"/>
                </a:cxn>
                <a:cxn ang="0">
                  <a:pos x="T8" y="T9"/>
                </a:cxn>
              </a:cxnLst>
              <a:rect l="T10" t="T11" r="T12" b="T13"/>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de-DE"/>
            </a:p>
          </p:txBody>
        </p:sp>
        <p:sp>
          <p:nvSpPr>
            <p:cNvPr id="10" name="Rectangle 282">
              <a:extLst>
                <a:ext uri="{FF2B5EF4-FFF2-40B4-BE49-F238E27FC236}">
                  <a16:creationId xmlns:a16="http://schemas.microsoft.com/office/drawing/2014/main" id="{1017167E-293C-BB93-E7F1-ED95DA1DD244}"/>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Sosyal</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1" name="Rectangle 283">
              <a:extLst>
                <a:ext uri="{FF2B5EF4-FFF2-40B4-BE49-F238E27FC236}">
                  <a16:creationId xmlns:a16="http://schemas.microsoft.com/office/drawing/2014/main" id="{4C6054DD-D968-8867-675F-C3F99D640233}"/>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100"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ağ oluşturma</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2" name="Rectangle 284">
              <a:extLst>
                <a:ext uri="{FF2B5EF4-FFF2-40B4-BE49-F238E27FC236}">
                  <a16:creationId xmlns:a16="http://schemas.microsoft.com/office/drawing/2014/main" id="{0DAC7BDC-2BEE-12F1-5574-FD3C7A84E798}"/>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Siteler</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3" name="Rectangle 285">
              <a:extLst>
                <a:ext uri="{FF2B5EF4-FFF2-40B4-BE49-F238E27FC236}">
                  <a16:creationId xmlns:a16="http://schemas.microsoft.com/office/drawing/2014/main" id="{649244BD-A73F-F4B0-8AA3-4AC70A33CD5D}"/>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100" dirty="0">
                  <a:effectLst/>
                  <a:latin typeface="Calibri" panose="020F0502020204030204" pitchFamily="34" charset="0"/>
                  <a:ea typeface="DengXian" panose="02010600030101010101" pitchFamily="2" charset="-122"/>
                  <a:cs typeface="Times New Roman" panose="02020603050405020304" pitchFamily="18" charset="0"/>
                </a:rPr>
                <a:t>Sosyal Bağlantı</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4" name="Rectangle 286">
              <a:extLst>
                <a:ext uri="{FF2B5EF4-FFF2-40B4-BE49-F238E27FC236}">
                  <a16:creationId xmlns:a16="http://schemas.microsoft.com/office/drawing/2014/main" id="{16A5F4FA-2816-98BA-FB6D-11B2F68CDFE3}"/>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100" dirty="0">
                  <a:effectLst/>
                  <a:latin typeface="Calibri" panose="020F0502020204030204" pitchFamily="34" charset="0"/>
                  <a:ea typeface="DengXian" panose="02010600030101010101" pitchFamily="2" charset="-122"/>
                  <a:cs typeface="Times New Roman" panose="02020603050405020304" pitchFamily="18" charset="0"/>
                </a:rPr>
                <a:t>multimedya paylaşımı</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5" name="Rectangle 287">
              <a:extLst>
                <a:ext uri="{FF2B5EF4-FFF2-40B4-BE49-F238E27FC236}">
                  <a16:creationId xmlns:a16="http://schemas.microsoft.com/office/drawing/2014/main" id="{BD5E9FAC-1430-9A20-08FF-3CB5487D9D26}"/>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100">
                  <a:effectLst/>
                  <a:latin typeface="Calibri" panose="020F0502020204030204" pitchFamily="34" charset="0"/>
                  <a:ea typeface="DengXian" panose="02010600030101010101" pitchFamily="2" charset="-122"/>
                  <a:cs typeface="Times New Roman" panose="02020603050405020304" pitchFamily="18" charset="0"/>
                </a:rPr>
                <a:t>Profesyonel</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6" name="Rectangle 288">
              <a:extLst>
                <a:ext uri="{FF2B5EF4-FFF2-40B4-BE49-F238E27FC236}">
                  <a16:creationId xmlns:a16="http://schemas.microsoft.com/office/drawing/2014/main" id="{F42C659C-23C4-E9A7-68D7-6BE42737A7EC}"/>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100">
                  <a:effectLst/>
                  <a:latin typeface="Calibri" panose="020F0502020204030204" pitchFamily="34" charset="0"/>
                  <a:ea typeface="DengXian" panose="02010600030101010101" pitchFamily="2" charset="-122"/>
                  <a:cs typeface="Times New Roman" panose="02020603050405020304" pitchFamily="18" charset="0"/>
                </a:rPr>
                <a:t>Tartışma forumları</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grpSp>
      <p:sp>
        <p:nvSpPr>
          <p:cNvPr id="17" name="Textfeld 16"/>
          <p:cNvSpPr txBox="1"/>
          <p:nvPr/>
        </p:nvSpPr>
        <p:spPr>
          <a:xfrm>
            <a:off x="6772518" y="5501362"/>
            <a:ext cx="4658327" cy="646331"/>
          </a:xfrm>
          <a:prstGeom prst="rect">
            <a:avLst/>
          </a:prstGeom>
          <a:noFill/>
        </p:spPr>
        <p:txBody>
          <a:bodyPr wrap="none" rtlCol="0">
            <a:spAutoFit/>
          </a:bodyPr>
          <a:lstStyle/>
          <a:p>
            <a:r>
              <a:rPr lang="tr" i="1" dirty="0" err="1">
                <a:latin typeface="+mj-lt"/>
                <a:cs typeface="Arial" panose="020B0604020202020204" pitchFamily="34" charset="0"/>
              </a:rPr>
              <a:t>Şekil </a:t>
            </a:r>
            <a:r>
              <a:rPr lang="tr" i="1" dirty="0">
                <a:latin typeface="+mj-lt"/>
                <a:cs typeface="Arial" panose="020B0604020202020204" pitchFamily="34" charset="0"/>
              </a:rPr>
              <a:t>4: </a:t>
            </a:r>
            <a:r>
              <a:rPr lang="tr" i="1" dirty="0" err="1">
                <a:latin typeface="+mj-lt"/>
                <a:cs typeface="Arial" panose="020B0604020202020204" pitchFamily="34" charset="0"/>
              </a:rPr>
              <a:t>Sosyal</a:t>
            </a:r>
            <a:r>
              <a:rPr lang="tr" i="1" dirty="0">
                <a:latin typeface="+mj-lt"/>
                <a:cs typeface="Arial" panose="020B0604020202020204" pitchFamily="34" charset="0"/>
              </a:rPr>
              <a:t> </a:t>
            </a:r>
            <a:r>
              <a:rPr lang="tr" i="1" dirty="0" err="1">
                <a:latin typeface="+mj-lt"/>
                <a:cs typeface="Arial" panose="020B0604020202020204" pitchFamily="34" charset="0"/>
              </a:rPr>
              <a:t>ağ oluşturma</a:t>
            </a:r>
            <a:r>
              <a:rPr lang="tr" i="1" dirty="0">
                <a:latin typeface="+mj-lt"/>
                <a:cs typeface="Arial" panose="020B0604020202020204" pitchFamily="34" charset="0"/>
              </a:rPr>
              <a:t> </a:t>
            </a:r>
            <a:r>
              <a:rPr lang="tr" i="1" dirty="0" err="1">
                <a:latin typeface="+mj-lt"/>
                <a:cs typeface="Arial" panose="020B0604020202020204" pitchFamily="34" charset="0"/>
              </a:rPr>
              <a:t>siteler </a:t>
            </a:r>
            <a:r>
              <a:rPr lang="tr" i="1" dirty="0">
                <a:latin typeface="+mj-lt"/>
                <a:cs typeface="Arial" panose="020B0604020202020204" pitchFamily="34" charset="0"/>
              </a:rPr>
              <a:t>(Jain ve diğerleri, 2021</a:t>
            </a:r>
          </a:p>
          <a:p>
            <a:endParaRPr lang="de-DE" dirty="0"/>
          </a:p>
        </p:txBody>
      </p:sp>
    </p:spTree>
    <p:extLst>
      <p:ext uri="{BB962C8B-B14F-4D97-AF65-F5344CB8AC3E}">
        <p14:creationId xmlns:p14="http://schemas.microsoft.com/office/powerpoint/2010/main" val="40330744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tr" dirty="0"/>
              <a:t>Sosyal Ağların Avantajları ve Dezavantajları</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nSpc>
                <a:spcPct val="100000"/>
              </a:lnSpc>
              <a:spcAft>
                <a:spcPts val="900"/>
              </a:spcAft>
              <a:buNone/>
            </a:pPr>
            <a:r>
              <a:rPr lang="tr" altLang="de-DE" b="1" dirty="0">
                <a:latin typeface="+mj-lt"/>
                <a:ea typeface="Tahoma" panose="020B0604030504040204" pitchFamily="34" charset="0"/>
                <a:cs typeface="Arial" panose="020B0604020202020204" pitchFamily="34" charset="0"/>
              </a:rPr>
              <a:t>Avantajlar</a:t>
            </a:r>
          </a:p>
          <a:p>
            <a:pPr marL="0" indent="0">
              <a:lnSpc>
                <a:spcPct val="100000"/>
              </a:lnSpc>
              <a:spcAft>
                <a:spcPts val="900"/>
              </a:spcAft>
              <a:buNone/>
            </a:pPr>
            <a:r>
              <a:rPr lang="tr" altLang="de-DE" dirty="0">
                <a:latin typeface="+mj-lt"/>
                <a:ea typeface="Tahoma" panose="020B0604030504040204" pitchFamily="34" charset="0"/>
                <a:cs typeface="Arial" panose="020B0604020202020204" pitchFamily="34" charset="0"/>
              </a:rPr>
              <a:t>Sosyal ağ bireylere şunları sağlar: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aile ve arkadaşlarla iletişim halinde olmak için</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aynı ilgi alanlarını paylaşan diğer bireylerle bağlantı kurmak ve yeni ilişkiler geliştirmek.</a:t>
            </a: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18962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tr" dirty="0"/>
              <a:t>Sosyal Ağların Avantajları ve Dezavantajları</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r>
              <a:rPr lang="tr" altLang="de-DE" b="1" dirty="0">
                <a:latin typeface="+mj-lt"/>
                <a:ea typeface="Tahoma" panose="020B0604030504040204" pitchFamily="34" charset="0"/>
                <a:cs typeface="Arial" panose="020B0604020202020204" pitchFamily="34" charset="0"/>
              </a:rPr>
              <a:t>Dezavantajları</a:t>
            </a:r>
            <a:endParaRPr lang="en-US" altLang="de-DE" b="1" dirty="0">
              <a:latin typeface="+mj-lt"/>
              <a:ea typeface="Tahoma" panose="020B0604030504040204" pitchFamily="34" charset="0"/>
              <a:cs typeface="Arial" panose="020B0604020202020204" pitchFamily="34" charset="0"/>
            </a:endParaRPr>
          </a:p>
          <a:p>
            <a:pPr marL="0" indent="0">
              <a:lnSpc>
                <a:spcPct val="100000"/>
              </a:lnSpc>
              <a:spcAft>
                <a:spcPts val="900"/>
              </a:spcAft>
              <a:buNone/>
            </a:pPr>
            <a:r>
              <a:rPr lang="tr" altLang="de-DE" dirty="0">
                <a:latin typeface="+mj-lt"/>
                <a:ea typeface="Tahoma" panose="020B0604030504040204" pitchFamily="34" charset="0"/>
                <a:cs typeface="Arial" panose="020B0604020202020204" pitchFamily="34" charset="0"/>
              </a:rPr>
              <a:t>Sosyal ağ:</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Yanlış bilgilerin yayılmasına katkıda bulunabilir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Bir markaya yönelik eleştiri sosyal medyada çok hızlı yayıldığı için şirketler üzerinde zararlı etkileri olabilir.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bir şirket profili oluşturmak ve sürdürmek için her hafta çalışma saati ve maliyet </a:t>
            </a: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38907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tr" dirty="0"/>
              <a:t>Sosyal ağlarda güvenlik ve gizlilik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a:lnSpc>
                <a:spcPct val="100000"/>
              </a:lnSpc>
              <a:spcAft>
                <a:spcPts val="900"/>
              </a:spcAft>
            </a:pPr>
            <a:r>
              <a:rPr lang="tr" altLang="de-DE" dirty="0">
                <a:latin typeface="+mj-lt"/>
                <a:ea typeface="Tahoma" panose="020B0604030504040204" pitchFamily="34" charset="0"/>
                <a:cs typeface="Arial" panose="020B0604020202020204" pitchFamily="34" charset="0"/>
              </a:rPr>
              <a:t>Sosyal ağlarda ve medyada paylaşılan bilgiler çok hızlı yayılıyor ve bu da saldırganların bu bilgileri ele geçirmesini cazip hale getiriyor.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Bir kullanıcı fotoğraf, video ve ses gibi kişisel içerikler yüklediğinde, kullanıcının paylaşılan bilgileriyle ilgili güvenlik ve gizlilik sorunlarına saygı gösterilmelidir çünkü saldırgan, paylaşılan bilgileri gayri meşru amaçlarla kötü amaçlarla kullanabilir.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eksikliği , sosyal medya aracılığıyla çeşitli siber saldırılara yol açma potansiyeline sahiptir.</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39130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tr" dirty="0"/>
              <a:t>Sosyal ağlarda güvenlik ve gizlilik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r>
              <a:rPr lang="tr" altLang="de-DE" dirty="0">
                <a:latin typeface="+mj-lt"/>
                <a:ea typeface="Tahoma" panose="020B0604030504040204" pitchFamily="34" charset="0"/>
                <a:cs typeface="Arial" panose="020B0604020202020204" pitchFamily="34" charset="0"/>
              </a:rPr>
              <a:t>Tehditler üç kategoriye ayrılabilir: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Geleneksel tehditler, kullanıcıların sosyal ağın başından beri deneyimledikleri tehditleri içerir.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Modern tehditler, kullanıcıların hesaplarını tehlikeye atmak için gelişmiş teknikler kullanan saldırılardır.</a:t>
            </a:r>
          </a:p>
          <a:p>
            <a:pPr>
              <a:lnSpc>
                <a:spcPct val="100000"/>
              </a:lnSpc>
              <a:spcAft>
                <a:spcPts val="900"/>
              </a:spcAft>
            </a:pPr>
            <a:r>
              <a:rPr lang="tr" altLang="de-DE" dirty="0">
                <a:latin typeface="+mj-lt"/>
                <a:ea typeface="Tahoma" panose="020B0604030504040204" pitchFamily="34" charset="0"/>
                <a:cs typeface="Arial" panose="020B0604020202020204" pitchFamily="34" charset="0"/>
              </a:rPr>
              <a:t>Hedefli saldırılar, belirli bir kullanıcıyı hedef alan ve herhangi bir kullanıcı tarafından çeşitli kişisel kan davaları için gerçekleştirilebilen saldırılardır.</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11396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tr" dirty="0"/>
              <a:t>Sosyal ağlarda güvenlik ve gizlilik</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8C5021FF-7DB1-8D66-DD70-1DEF4F2FDE91}"/>
              </a:ext>
            </a:extLst>
          </p:cNvPr>
          <p:cNvGraphicFramePr>
            <a:graphicFrameLocks/>
          </p:cNvGraphicFramePr>
          <p:nvPr>
            <p:extLst>
              <p:ext uri="{D42A27DB-BD31-4B8C-83A1-F6EECF244321}">
                <p14:modId xmlns:p14="http://schemas.microsoft.com/office/powerpoint/2010/main" val="1284450111"/>
              </p:ext>
            </p:extLst>
          </p:nvPr>
        </p:nvGraphicFramePr>
        <p:xfrm>
          <a:off x="542925" y="1706935"/>
          <a:ext cx="5809604" cy="4602426"/>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7" name="Objekt 6">
                        <a:extLst>
                          <a:ext uri="{FF2B5EF4-FFF2-40B4-BE49-F238E27FC236}">
                            <a16:creationId xmlns:a16="http://schemas.microsoft.com/office/drawing/2014/main" id="{8C5021FF-7DB1-8D66-DD70-1DEF4F2FDE91}"/>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2925" y="1706935"/>
                        <a:ext cx="5809604" cy="4602426"/>
                      </a:xfrm>
                      <a:prstGeom prst="rect">
                        <a:avLst/>
                      </a:prstGeom>
                      <a:solidFill>
                        <a:srgbClr val="FFFFFF"/>
                      </a:solidFill>
                      <a:ln>
                        <a:noFill/>
                      </a:ln>
                    </p:spPr>
                  </p:pic>
                </p:oleObj>
              </mc:Fallback>
            </mc:AlternateContent>
          </a:graphicData>
        </a:graphic>
      </p:graphicFrame>
      <p:sp>
        <p:nvSpPr>
          <p:cNvPr id="8" name="Textfeld 7"/>
          <p:cNvSpPr txBox="1"/>
          <p:nvPr/>
        </p:nvSpPr>
        <p:spPr>
          <a:xfrm>
            <a:off x="5212810" y="5823284"/>
            <a:ext cx="4853508" cy="646331"/>
          </a:xfrm>
          <a:prstGeom prst="rect">
            <a:avLst/>
          </a:prstGeom>
          <a:noFill/>
        </p:spPr>
        <p:txBody>
          <a:bodyPr wrap="none" rtlCol="0">
            <a:spAutoFit/>
          </a:bodyPr>
          <a:lstStyle/>
          <a:p>
            <a:r>
              <a:rPr lang="tr" i="1" dirty="0" err="1">
                <a:latin typeface="+mj-lt"/>
                <a:cs typeface="Arial" panose="020B0604020202020204" pitchFamily="34" charset="0"/>
              </a:rPr>
              <a:t>Şekil </a:t>
            </a:r>
            <a:r>
              <a:rPr lang="tr" i="1" dirty="0">
                <a:latin typeface="+mj-lt"/>
                <a:cs typeface="Arial" panose="020B0604020202020204" pitchFamily="34" charset="0"/>
              </a:rPr>
              <a:t>5: </a:t>
            </a:r>
            <a:r>
              <a:rPr lang="tr" i="1" dirty="0" err="1">
                <a:latin typeface="+mj-lt"/>
                <a:cs typeface="Arial" panose="020B0604020202020204" pitchFamily="34" charset="0"/>
              </a:rPr>
              <a:t>Sınıflandırma</a:t>
            </a:r>
            <a:r>
              <a:rPr lang="tr" i="1" dirty="0">
                <a:latin typeface="+mj-lt"/>
                <a:cs typeface="Arial" panose="020B0604020202020204" pitchFamily="34" charset="0"/>
              </a:rPr>
              <a:t> </a:t>
            </a:r>
            <a:r>
              <a:rPr lang="tr" i="1" dirty="0" err="1">
                <a:latin typeface="+mj-lt"/>
                <a:cs typeface="Arial" panose="020B0604020202020204" pitchFamily="34" charset="0"/>
              </a:rPr>
              <a:t>nın-nin</a:t>
            </a:r>
            <a:r>
              <a:rPr lang="tr" i="1" dirty="0">
                <a:latin typeface="+mj-lt"/>
                <a:cs typeface="Arial" panose="020B0604020202020204" pitchFamily="34" charset="0"/>
              </a:rPr>
              <a:t> </a:t>
            </a:r>
            <a:r>
              <a:rPr lang="tr" i="1" dirty="0" err="1">
                <a:latin typeface="+mj-lt"/>
                <a:cs typeface="Arial" panose="020B0604020202020204" pitchFamily="34" charset="0"/>
              </a:rPr>
              <a:t>tehditler </a:t>
            </a:r>
            <a:r>
              <a:rPr lang="tr" i="1" dirty="0">
                <a:latin typeface="+mj-lt"/>
                <a:cs typeface="Arial" panose="020B0604020202020204" pitchFamily="34" charset="0"/>
              </a:rPr>
              <a:t>(Jain ve diğerleri, 2021)</a:t>
            </a:r>
          </a:p>
          <a:p>
            <a:endParaRPr lang="de-DE" dirty="0"/>
          </a:p>
        </p:txBody>
      </p:sp>
    </p:spTree>
    <p:extLst>
      <p:ext uri="{BB962C8B-B14F-4D97-AF65-F5344CB8AC3E}">
        <p14:creationId xmlns:p14="http://schemas.microsoft.com/office/powerpoint/2010/main" val="259688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tr" dirty="0"/>
              <a:t>Sosyal ağlarda güvenlik ve gizlilik</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xtfeld 7"/>
          <p:cNvSpPr txBox="1"/>
          <p:nvPr/>
        </p:nvSpPr>
        <p:spPr>
          <a:xfrm>
            <a:off x="540000" y="5801126"/>
            <a:ext cx="5391219" cy="369332"/>
          </a:xfrm>
          <a:prstGeom prst="rect">
            <a:avLst/>
          </a:prstGeom>
          <a:noFill/>
        </p:spPr>
        <p:txBody>
          <a:bodyPr wrap="none" rtlCol="0">
            <a:spAutoFit/>
          </a:bodyPr>
          <a:lstStyle/>
          <a:p>
            <a:r>
              <a:rPr lang="tr" i="1" dirty="0" err="1">
                <a:latin typeface="Arial" panose="020B0604020202020204" pitchFamily="34" charset="0"/>
                <a:cs typeface="Arial" panose="020B0604020202020204" pitchFamily="34" charset="0"/>
              </a:rPr>
              <a:t>Şekil </a:t>
            </a:r>
            <a:r>
              <a:rPr lang="tr" i="1" dirty="0">
                <a:latin typeface="Arial" panose="020B0604020202020204" pitchFamily="34" charset="0"/>
                <a:cs typeface="Arial" panose="020B0604020202020204" pitchFamily="34" charset="0"/>
              </a:rPr>
              <a:t>6 : </a:t>
            </a:r>
            <a:r>
              <a:rPr lang="tr" i="1" dirty="0" err="1">
                <a:latin typeface="Arial" panose="020B0604020202020204" pitchFamily="34" charset="0"/>
                <a:cs typeface="Arial" panose="020B0604020202020204" pitchFamily="34" charset="0"/>
              </a:rPr>
              <a:t>Sınıflandırma</a:t>
            </a:r>
            <a:r>
              <a:rPr lang="tr" i="1" dirty="0">
                <a:latin typeface="Arial" panose="020B0604020202020204" pitchFamily="34" charset="0"/>
                <a:cs typeface="Arial" panose="020B0604020202020204" pitchFamily="34" charset="0"/>
              </a:rPr>
              <a:t> </a:t>
            </a:r>
            <a:r>
              <a:rPr lang="tr" i="1" dirty="0" err="1">
                <a:latin typeface="Arial" panose="020B0604020202020204" pitchFamily="34" charset="0"/>
                <a:cs typeface="Arial" panose="020B0604020202020204" pitchFamily="34" charset="0"/>
              </a:rPr>
              <a:t>nın-nin</a:t>
            </a:r>
            <a:r>
              <a:rPr lang="tr" i="1" dirty="0">
                <a:latin typeface="Arial" panose="020B0604020202020204" pitchFamily="34" charset="0"/>
                <a:cs typeface="Arial" panose="020B0604020202020204" pitchFamily="34" charset="0"/>
              </a:rPr>
              <a:t> </a:t>
            </a:r>
            <a:r>
              <a:rPr lang="tr" i="1" dirty="0" err="1">
                <a:latin typeface="Arial" panose="020B0604020202020204" pitchFamily="34" charset="0"/>
                <a:cs typeface="Arial" panose="020B0604020202020204" pitchFamily="34" charset="0"/>
              </a:rPr>
              <a:t>tehditler </a:t>
            </a:r>
            <a:r>
              <a:rPr lang="tr" i="1" dirty="0">
                <a:latin typeface="Arial" panose="020B0604020202020204" pitchFamily="34" charset="0"/>
                <a:cs typeface="Arial" panose="020B0604020202020204" pitchFamily="34" charset="0"/>
              </a:rPr>
              <a:t>(Jain ve diğerleri, 2021 )</a:t>
            </a:r>
            <a:endParaRPr lang="de-DE" i="1" dirty="0">
              <a:latin typeface="Arial" panose="020B0604020202020204" pitchFamily="34" charset="0"/>
              <a:cs typeface="Arial" panose="020B0604020202020204" pitchFamily="34" charset="0"/>
            </a:endParaRPr>
          </a:p>
        </p:txBody>
      </p:sp>
      <p:grpSp>
        <p:nvGrpSpPr>
          <p:cNvPr id="7" name="Group 39024">
            <a:extLst>
              <a:ext uri="{FF2B5EF4-FFF2-40B4-BE49-F238E27FC236}">
                <a16:creationId xmlns:a16="http://schemas.microsoft.com/office/drawing/2014/main" id="{83F25C86-D4D7-CE1C-6611-807DC6D67051}"/>
              </a:ext>
            </a:extLst>
          </p:cNvPr>
          <p:cNvGrpSpPr>
            <a:grpSpLocks/>
          </p:cNvGrpSpPr>
          <p:nvPr/>
        </p:nvGrpSpPr>
        <p:grpSpPr bwMode="auto">
          <a:xfrm>
            <a:off x="1417320" y="1954073"/>
            <a:ext cx="8343900" cy="3395167"/>
            <a:chOff x="-18" y="-44"/>
            <a:chExt cx="47274" cy="19476"/>
          </a:xfrm>
        </p:grpSpPr>
        <p:pic>
          <p:nvPicPr>
            <p:cNvPr id="9" name="Picture 46084">
              <a:extLst>
                <a:ext uri="{FF2B5EF4-FFF2-40B4-BE49-F238E27FC236}">
                  <a16:creationId xmlns:a16="http://schemas.microsoft.com/office/drawing/2014/main" id="{E440C798-314C-5BF2-AB77-9648DB045A3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6776">
              <a:extLst>
                <a:ext uri="{FF2B5EF4-FFF2-40B4-BE49-F238E27FC236}">
                  <a16:creationId xmlns:a16="http://schemas.microsoft.com/office/drawing/2014/main" id="{5D09DB1D-069B-8F37-8004-2371560F9DE1}"/>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44</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1" name="Rectangle 36777">
              <a:extLst>
                <a:ext uri="{FF2B5EF4-FFF2-40B4-BE49-F238E27FC236}">
                  <a16:creationId xmlns:a16="http://schemas.microsoft.com/office/drawing/2014/main" id="{15478788-FD4E-B3C1-F594-D0023C806BD2}"/>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2" name="Rectangle 36778">
              <a:extLst>
                <a:ext uri="{FF2B5EF4-FFF2-40B4-BE49-F238E27FC236}">
                  <a16:creationId xmlns:a16="http://schemas.microsoft.com/office/drawing/2014/main" id="{47BD73E8-E114-A4AA-534D-FF649F86B2E4}"/>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30</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3" name="Rectangle 36779">
              <a:extLst>
                <a:ext uri="{FF2B5EF4-FFF2-40B4-BE49-F238E27FC236}">
                  <a16:creationId xmlns:a16="http://schemas.microsoft.com/office/drawing/2014/main" id="{209A5C21-3CBF-C79C-4B6A-FB296BBEB39E}"/>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4" name="Rectangle 36774">
              <a:extLst>
                <a:ext uri="{FF2B5EF4-FFF2-40B4-BE49-F238E27FC236}">
                  <a16:creationId xmlns:a16="http://schemas.microsoft.com/office/drawing/2014/main" id="{CB13686D-A657-B1B0-6817-3AD259B64A8A}"/>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10</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5" name="Rectangle 36775">
              <a:extLst>
                <a:ext uri="{FF2B5EF4-FFF2-40B4-BE49-F238E27FC236}">
                  <a16:creationId xmlns:a16="http://schemas.microsoft.com/office/drawing/2014/main" id="{D410FD96-87D6-434A-2C81-DBBFCE6337C2}"/>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6" name="Rectangle 36772">
              <a:extLst>
                <a:ext uri="{FF2B5EF4-FFF2-40B4-BE49-F238E27FC236}">
                  <a16:creationId xmlns:a16="http://schemas.microsoft.com/office/drawing/2014/main" id="{A93A82BF-5C7C-7E1D-E2B8-1F6A6E981330}"/>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16</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7" name="Rectangle 36773">
              <a:extLst>
                <a:ext uri="{FF2B5EF4-FFF2-40B4-BE49-F238E27FC236}">
                  <a16:creationId xmlns:a16="http://schemas.microsoft.com/office/drawing/2014/main" id="{53024DCB-9948-4A3D-0510-5C1992659C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8" name="Rectangle 587">
              <a:extLst>
                <a:ext uri="{FF2B5EF4-FFF2-40B4-BE49-F238E27FC236}">
                  <a16:creationId xmlns:a16="http://schemas.microsoft.com/office/drawing/2014/main" id="{7CBC3B21-A0AF-719A-0DE1-BAE4C448C05C}"/>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Casusluk</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9" name="Rectangle 588">
              <a:extLst>
                <a:ext uri="{FF2B5EF4-FFF2-40B4-BE49-F238E27FC236}">
                  <a16:creationId xmlns:a16="http://schemas.microsoft.com/office/drawing/2014/main" id="{7BBDD31E-C196-E605-223F-2B7DD873AC3A}"/>
                </a:ext>
              </a:extLst>
            </p:cNvPr>
            <p:cNvSpPr>
              <a:spLocks noChangeArrowheads="1"/>
            </p:cNvSpPr>
            <p:nvPr/>
          </p:nvSpPr>
          <p:spPr bwMode="auto">
            <a:xfrm>
              <a:off x="23563" y="6706"/>
              <a:ext cx="12382"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kişisel çıkar için</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20" name="Rectangle 589">
              <a:extLst>
                <a:ext uri="{FF2B5EF4-FFF2-40B4-BE49-F238E27FC236}">
                  <a16:creationId xmlns:a16="http://schemas.microsoft.com/office/drawing/2014/main" id="{39A55A64-B7CD-B439-6A29-0AB4BDD2DABC}"/>
                </a:ext>
              </a:extLst>
            </p:cNvPr>
            <p:cNvSpPr>
              <a:spLocks noChangeArrowheads="1"/>
            </p:cNvSpPr>
            <p:nvPr/>
          </p:nvSpPr>
          <p:spPr bwMode="auto">
            <a:xfrm>
              <a:off x="23563" y="10333"/>
              <a:ext cx="13046"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kurumsal kazanç için</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21" name="Rectangle 590">
              <a:extLst>
                <a:ext uri="{FF2B5EF4-FFF2-40B4-BE49-F238E27FC236}">
                  <a16:creationId xmlns:a16="http://schemas.microsoft.com/office/drawing/2014/main" id="{E7E65A19-4D58-19E5-36A6-3123E1A664C1}"/>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tr"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Politik veya sosyal amacı desteklemek için</a:t>
              </a:r>
              <a:endParaRPr lang="de-DE" b="1" dirty="0">
                <a:effectLst/>
                <a:latin typeface="Calibri" panose="020F0502020204030204" pitchFamily="34" charset="0"/>
                <a:ea typeface="DengXian" panose="02010600030101010101" pitchFamily="2" charset="-122"/>
                <a:cs typeface="Times New Roman" panose="02020603050405020304" pitchFamily="18" charset="0"/>
              </a:endParaRPr>
            </a:p>
          </p:txBody>
        </p:sp>
      </p:grpSp>
    </p:spTree>
    <p:extLst>
      <p:ext uri="{BB962C8B-B14F-4D97-AF65-F5344CB8AC3E}">
        <p14:creationId xmlns:p14="http://schemas.microsoft.com/office/powerpoint/2010/main" val="4054342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tr" dirty="0"/>
              <a:t>Tehditlerin çözümü</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buNone/>
            </a:pPr>
            <a:r>
              <a:rPr lang="tr" dirty="0">
                <a:latin typeface="+mj-lt"/>
                <a:cs typeface="Arial" panose="020B0604020202020204" pitchFamily="34" charset="0"/>
              </a:rPr>
              <a:t>Çözümler ve bazı yaklaşımlar önerilmiştir ve şu şekilde sınıflandırılabilir:</a:t>
            </a:r>
          </a:p>
          <a:p>
            <a:r>
              <a:rPr lang="tr" dirty="0">
                <a:latin typeface="+mj-lt"/>
                <a:cs typeface="Arial" panose="020B0604020202020204" pitchFamily="34" charset="0"/>
              </a:rPr>
              <a:t>sosyal ağ operatörü çözümleri,</a:t>
            </a:r>
          </a:p>
          <a:p>
            <a:r>
              <a:rPr lang="tr" dirty="0">
                <a:latin typeface="+mj-lt"/>
                <a:cs typeface="Arial" panose="020B0604020202020204" pitchFamily="34" charset="0"/>
              </a:rPr>
              <a:t>akademik çözümler.</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gn="r">
              <a:buNone/>
            </a:pPr>
            <a:r>
              <a:rPr lang="tr" sz="1400" i="1" dirty="0" err="1">
                <a:latin typeface="+mj-lt"/>
                <a:cs typeface="Arial" panose="020B0604020202020204" pitchFamily="34" charset="0"/>
              </a:rPr>
              <a:t>Figür</a:t>
            </a:r>
            <a:r>
              <a:rPr lang="tr" sz="1400" i="1" dirty="0">
                <a:latin typeface="+mj-lt"/>
                <a:cs typeface="Arial" panose="020B0604020202020204" pitchFamily="34" charset="0"/>
              </a:rPr>
              <a:t> 7: </a:t>
            </a:r>
            <a:r>
              <a:rPr lang="tr" sz="1400" i="1" dirty="0" err="1">
                <a:latin typeface="+mj-lt"/>
                <a:cs typeface="Arial" panose="020B0604020202020204" pitchFamily="34" charset="0"/>
              </a:rPr>
              <a:t>Sınıflandırma</a:t>
            </a:r>
            <a:r>
              <a:rPr lang="tr" sz="1400" i="1" dirty="0">
                <a:latin typeface="+mj-lt"/>
                <a:cs typeface="Arial" panose="020B0604020202020204" pitchFamily="34" charset="0"/>
              </a:rPr>
              <a:t> </a:t>
            </a:r>
            <a:r>
              <a:rPr lang="tr" sz="1400" i="1" dirty="0" err="1">
                <a:latin typeface="+mj-lt"/>
                <a:cs typeface="Arial" panose="020B0604020202020204" pitchFamily="34" charset="0"/>
              </a:rPr>
              <a:t>nın-nin</a:t>
            </a:r>
            <a:r>
              <a:rPr lang="tr" sz="1400" i="1" dirty="0">
                <a:latin typeface="+mj-lt"/>
                <a:cs typeface="Arial" panose="020B0604020202020204" pitchFamily="34" charset="0"/>
              </a:rPr>
              <a:t> </a:t>
            </a:r>
            <a:r>
              <a:rPr lang="tr" sz="1400" i="1" dirty="0" err="1">
                <a:latin typeface="+mj-lt"/>
                <a:cs typeface="Arial" panose="020B0604020202020204" pitchFamily="34" charset="0"/>
              </a:rPr>
              <a:t>çözümler</a:t>
            </a:r>
            <a:r>
              <a:rPr lang="tr" sz="1400" i="1" dirty="0">
                <a:latin typeface="+mj-lt"/>
                <a:cs typeface="Arial" panose="020B0604020202020204" pitchFamily="34" charset="0"/>
              </a:rPr>
              <a:t> </a:t>
            </a:r>
            <a:r>
              <a:rPr lang="tr" sz="1400" i="1" dirty="0" err="1">
                <a:latin typeface="+mj-lt"/>
                <a:cs typeface="Arial" panose="020B0604020202020204" pitchFamily="34" charset="0"/>
              </a:rPr>
              <a:t>nın-nin</a:t>
            </a:r>
            <a:r>
              <a:rPr lang="tr" sz="1400" i="1" dirty="0">
                <a:latin typeface="+mj-lt"/>
                <a:cs typeface="Arial" panose="020B0604020202020204" pitchFamily="34" charset="0"/>
              </a:rPr>
              <a:t> </a:t>
            </a:r>
            <a:r>
              <a:rPr lang="tr" sz="1400" i="1" dirty="0" err="1">
                <a:latin typeface="+mj-lt"/>
                <a:cs typeface="Arial" panose="020B0604020202020204" pitchFamily="34" charset="0"/>
              </a:rPr>
              <a:t>tehditler</a:t>
            </a:r>
            <a:r>
              <a:rPr lang="tr" sz="1400" i="1" dirty="0">
                <a:latin typeface="+mj-lt"/>
                <a:cs typeface="Arial" panose="020B0604020202020204" pitchFamily="34" charset="0"/>
              </a:rPr>
              <a:t> ( Jain ve diğerleri, 2021)</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2208E6CC-6C17-2724-F9F2-555B500EF428}"/>
              </a:ext>
            </a:extLst>
          </p:cNvPr>
          <p:cNvGraphicFramePr>
            <a:graphicFrameLocks/>
          </p:cNvGraphicFramePr>
          <p:nvPr>
            <p:extLst>
              <p:ext uri="{D42A27DB-BD31-4B8C-83A1-F6EECF244321}">
                <p14:modId xmlns:p14="http://schemas.microsoft.com/office/powerpoint/2010/main" val="925946599"/>
              </p:ext>
            </p:extLst>
          </p:nvPr>
        </p:nvGraphicFramePr>
        <p:xfrm>
          <a:off x="6624429" y="2641111"/>
          <a:ext cx="4974771" cy="2259874"/>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25" name="Objekt 24">
                        <a:extLst>
                          <a:ext uri="{FF2B5EF4-FFF2-40B4-BE49-F238E27FC236}">
                            <a16:creationId xmlns:a16="http://schemas.microsoft.com/office/drawing/2014/main" id="{2208E6CC-6C17-2724-F9F2-555B500EF428}"/>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4429" y="2641111"/>
                        <a:ext cx="4974771" cy="2259874"/>
                      </a:xfrm>
                      <a:prstGeom prst="rect">
                        <a:avLst/>
                      </a:prstGeom>
                      <a:solidFill>
                        <a:srgbClr val="FFFFFF"/>
                      </a:solidFill>
                      <a:ln>
                        <a:noFill/>
                      </a:ln>
                    </p:spPr>
                  </p:pic>
                </p:oleObj>
              </mc:Fallback>
            </mc:AlternateContent>
          </a:graphicData>
        </a:graphic>
      </p:graphicFrame>
    </p:spTree>
    <p:extLst>
      <p:ext uri="{BB962C8B-B14F-4D97-AF65-F5344CB8AC3E}">
        <p14:creationId xmlns:p14="http://schemas.microsoft.com/office/powerpoint/2010/main" val="14854817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tr" dirty="0"/>
              <a:t>Sosyal ağ operatörü çözümleri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tr" dirty="0">
                <a:latin typeface="+mj-lt"/>
                <a:cs typeface="Arial" panose="020B0604020202020204" pitchFamily="34" charset="0"/>
              </a:rPr>
              <a:t>CAPTCHA, çok faktörlü kimlik doğrulama ve arkadaş fotoğraflarıyla kimlik doğrulama gibi kimlik doğrulama prosedürleri önerilmiştir.</a:t>
            </a:r>
          </a:p>
          <a:p>
            <a:r>
              <a:rPr lang="tr" dirty="0">
                <a:latin typeface="+mj-lt"/>
                <a:cs typeface="Arial" panose="020B0604020202020204" pitchFamily="34" charset="0"/>
              </a:rPr>
              <a:t>İstemciye, kişisel bilgileri yabancıların veya uygulamaların istenmeyen erişiminden koruma yetkisi veren güvenlik ve gizlilik ayarı.</a:t>
            </a:r>
          </a:p>
          <a:p>
            <a:r>
              <a:rPr lang="tr" dirty="0">
                <a:latin typeface="+mj-lt"/>
                <a:cs typeface="Arial" panose="020B0604020202020204" pitchFamily="34" charset="0"/>
              </a:rPr>
              <a:t>Kullanıcıların, ağlarındaki herhangi bir kullanıcı tarafından gerçekleştirilen herhangi bir kötüye kullanım veya politika ihlaliyle ilgili bildirimleri. yani, Facebook bir kullanıcı raporu aldığında, Facebook topluluk standartlarına göre incelenir ve kaldırılır.</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6152146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tr" dirty="0"/>
              <a:t>Akademik araştırmaya dayalı çözümler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tr" dirty="0">
                <a:latin typeface="+mj-lt"/>
                <a:cs typeface="Arial" panose="020B0604020202020204" pitchFamily="34" charset="0"/>
              </a:rPr>
              <a:t>Twitter'da meydana gelen kimlik avı saldırılarının gerçek zamanlı olarak tanımlanması için </a:t>
            </a:r>
            <a:r>
              <a:rPr lang="tr" dirty="0" err="1">
                <a:latin typeface="+mj-lt"/>
                <a:cs typeface="Arial" panose="020B0604020202020204" pitchFamily="34" charset="0"/>
              </a:rPr>
              <a:t>PhishAri tekniği </a:t>
            </a:r>
            <a:r>
              <a:rPr lang="tr" dirty="0">
                <a:latin typeface="+mj-lt"/>
                <a:cs typeface="Arial" panose="020B0604020202020204" pitchFamily="34" charset="0"/>
              </a:rPr>
              <a:t>gibi kimlik avı önleme teknikleri kullanılarak kimlik avı tespiti.</a:t>
            </a:r>
          </a:p>
          <a:p>
            <a:r>
              <a:rPr lang="tr" dirty="0">
                <a:latin typeface="+mj-lt"/>
                <a:cs typeface="Arial" panose="020B0604020202020204" pitchFamily="34" charset="0"/>
              </a:rPr>
              <a:t>Siber zorbalık, bir kişiyi baskı altına almak için e-postalar, sohbetler, telefon konuşmaları ve çevrimiçi sosyal ağlar gibi elektronik ortamların kullanılması anlamına gelir. Siber zorbalığı tespit etmek için makine öğrenimi teknikleri uygulanabilir.</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21857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tr" dirty="0"/>
              <a:t>Akademik araştırmaya dayalı çözümler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tr" dirty="0">
                <a:latin typeface="+mj-lt"/>
                <a:cs typeface="Arial" panose="020B0604020202020204" pitchFamily="34" charset="0"/>
              </a:rPr>
              <a:t>Çakışan tıklanabilir öğeleri algılayabilen bir koddan oluşan web sayfalarını korumak için </a:t>
            </a:r>
            <a:r>
              <a:rPr lang="tr" dirty="0" err="1">
                <a:latin typeface="+mj-lt"/>
                <a:cs typeface="Arial" panose="020B0604020202020204" pitchFamily="34" charset="0"/>
              </a:rPr>
              <a:t>analiz </a:t>
            </a:r>
            <a:r>
              <a:rPr lang="tr" dirty="0">
                <a:latin typeface="+mj-lt"/>
                <a:cs typeface="Arial" panose="020B0604020202020204" pitchFamily="34" charset="0"/>
              </a:rPr>
              <a:t>edebilen otomatik bir sistem kullanarak tıklama hırsızlığı tespiti . Anti-clickjacking özelliğine sahip </a:t>
            </a:r>
            <a:r>
              <a:rPr lang="tr" dirty="0" err="1">
                <a:latin typeface="+mj-lt"/>
                <a:cs typeface="Arial" panose="020B0604020202020204" pitchFamily="34" charset="0"/>
              </a:rPr>
              <a:t>NoScript </a:t>
            </a:r>
            <a:r>
              <a:rPr lang="tr" dirty="0">
                <a:latin typeface="+mj-lt"/>
                <a:cs typeface="Arial" panose="020B0604020202020204" pitchFamily="34" charset="0"/>
              </a:rPr>
              <a:t>aracı kullanılabilir.</a:t>
            </a:r>
          </a:p>
          <a:p>
            <a:r>
              <a:rPr lang="tr" dirty="0">
                <a:latin typeface="+mj-lt"/>
                <a:cs typeface="Arial" panose="020B0604020202020204" pitchFamily="34" charset="0"/>
              </a:rPr>
              <a:t>Android ve iOS'un son sürümlerindeki cihazlar için mevcut olan şifreleme teknikleriyle desteklenen siber taciz tespiti. Bir cihaz çalınırsa, şifreleme etkinleştirilmişse hırsız içeriği okuyamaz. Akıllı telefon parmak izi kilidi gibi takipçilere karşı kullanılabilecek çeşitli teknolojiler var.</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83779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tr" dirty="0"/>
              <a:t>Sosyal ağlarda </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buNone/>
            </a:pPr>
            <a:r>
              <a:rPr lang="tr" dirty="0">
                <a:latin typeface="+mj-lt"/>
                <a:cs typeface="Arial" panose="020B0604020202020204" pitchFamily="34" charset="0"/>
              </a:rPr>
              <a:t>Sosyal ağlara atıfta bulunan disiplinler arası alan sosyal ağ analizi (SNA):</a:t>
            </a:r>
          </a:p>
          <a:p>
            <a:r>
              <a:rPr lang="tr" dirty="0">
                <a:latin typeface="+mj-lt"/>
                <a:cs typeface="Arial" panose="020B0604020202020204" pitchFamily="34" charset="0"/>
              </a:rPr>
              <a:t>sosyoloji, antropoloji, psikoloji, iletişim gibi diğer sosyal bilim disiplinlerinden içgörüler içerir.</a:t>
            </a:r>
          </a:p>
          <a:p>
            <a:r>
              <a:rPr lang="tr" dirty="0">
                <a:latin typeface="+mj-lt"/>
                <a:cs typeface="Arial" panose="020B0604020202020204" pitchFamily="34" charset="0"/>
              </a:rPr>
              <a:t>fizik, bilgisayar bilimi, veri bilimi, biyoloji, mühendislik, matematik ve diğer alanlardaki çalışmaları içeren ağ bilimi adı verilen tüm ağ türlerini incelemekten sorumlu daha da geniş disiplinler arası bir alanın parçasıdır.</a:t>
            </a:r>
          </a:p>
          <a:p>
            <a:r>
              <a:rPr lang="tr" dirty="0">
                <a:latin typeface="+mj-lt"/>
                <a:cs typeface="Arial" panose="020B0604020202020204" pitchFamily="34" charset="0"/>
              </a:rPr>
              <a:t>Şekil 8'de gösterilmektedir (https://bookdown.org/omarlizardo/_main/1-2-what-is-a-social-network.html).</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78760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tr" dirty="0"/>
              <a:t>Sosyal ağlarda </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9369930D-0A7C-F3DB-92E7-5F7328441F0C}"/>
              </a:ext>
            </a:extLst>
          </p:cNvPr>
          <p:cNvGraphicFramePr>
            <a:graphicFrameLocks/>
          </p:cNvGraphicFramePr>
          <p:nvPr>
            <p:extLst>
              <p:ext uri="{D42A27DB-BD31-4B8C-83A1-F6EECF244321}">
                <p14:modId xmlns:p14="http://schemas.microsoft.com/office/powerpoint/2010/main" val="1178308965"/>
              </p:ext>
            </p:extLst>
          </p:nvPr>
        </p:nvGraphicFramePr>
        <p:xfrm>
          <a:off x="838200" y="1954073"/>
          <a:ext cx="7414260" cy="3768546"/>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11" name="Objekt 10">
                        <a:extLst>
                          <a:ext uri="{FF2B5EF4-FFF2-40B4-BE49-F238E27FC236}">
                            <a16:creationId xmlns:a16="http://schemas.microsoft.com/office/drawing/2014/main" id="{9369930D-0A7C-F3DB-92E7-5F7328441F0C}"/>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1954073"/>
                        <a:ext cx="7414260" cy="3768546"/>
                      </a:xfrm>
                      <a:prstGeom prst="rect">
                        <a:avLst/>
                      </a:prstGeom>
                      <a:solidFill>
                        <a:srgbClr val="FFFFFF"/>
                      </a:solidFill>
                      <a:ln>
                        <a:noFill/>
                      </a:ln>
                    </p:spPr>
                  </p:pic>
                </p:oleObj>
              </mc:Fallback>
            </mc:AlternateContent>
          </a:graphicData>
        </a:graphic>
      </p:graphicFrame>
      <p:sp>
        <p:nvSpPr>
          <p:cNvPr id="7" name="Textfeld 6"/>
          <p:cNvSpPr txBox="1"/>
          <p:nvPr/>
        </p:nvSpPr>
        <p:spPr>
          <a:xfrm>
            <a:off x="838200" y="6026711"/>
            <a:ext cx="7483202" cy="646331"/>
          </a:xfrm>
          <a:prstGeom prst="rect">
            <a:avLst/>
          </a:prstGeom>
          <a:noFill/>
        </p:spPr>
        <p:txBody>
          <a:bodyPr wrap="none" rtlCol="0">
            <a:spAutoFit/>
          </a:bodyPr>
          <a:lstStyle/>
          <a:p>
            <a:r>
              <a:rPr lang="tr" i="1" dirty="0" err="1"/>
              <a:t>Şekil </a:t>
            </a:r>
            <a:r>
              <a:rPr lang="tr" i="1" dirty="0"/>
              <a:t>8: </a:t>
            </a:r>
            <a:r>
              <a:rPr lang="tr" i="1" dirty="0" err="1"/>
              <a:t>İlişkiler</a:t>
            </a:r>
            <a:r>
              <a:rPr lang="tr" i="1" dirty="0"/>
              <a:t> </a:t>
            </a:r>
            <a:r>
              <a:rPr lang="tr" i="1" dirty="0" err="1"/>
              <a:t>arasında</a:t>
            </a:r>
            <a:r>
              <a:rPr lang="tr" i="1" dirty="0"/>
              <a:t> SNA'daki </a:t>
            </a:r>
            <a:r>
              <a:rPr lang="tr" i="1" dirty="0" err="1"/>
              <a:t>alan</a:t>
            </a:r>
          </a:p>
          <a:p>
            <a:r>
              <a:rPr lang="tr" i="1" dirty="0"/>
              <a:t>( </a:t>
            </a:r>
            <a:r>
              <a:rPr lang="tr" i="1" dirty="0">
                <a:hlinkClick r:id="rId6"/>
              </a:rPr>
              <a:t>https://bookdown.org/omarlizardo/_main/1-2-what-is-a </a:t>
            </a:r>
            <a:r>
              <a:rPr lang="tr" i="1" dirty="0"/>
              <a:t>-social-network.html</a:t>
            </a:r>
            <a:endParaRPr lang="de-DE" i="1" dirty="0"/>
          </a:p>
        </p:txBody>
      </p:sp>
    </p:spTree>
    <p:extLst>
      <p:ext uri="{BB962C8B-B14F-4D97-AF65-F5344CB8AC3E}">
        <p14:creationId xmlns:p14="http://schemas.microsoft.com/office/powerpoint/2010/main" val="133005526"/>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C07E267-A127-496F-A293-5613F9B3C0DB}"/>
</file>

<file path=customXml/itemProps2.xml><?xml version="1.0" encoding="utf-8"?>
<ds:datastoreItem xmlns:ds="http://schemas.openxmlformats.org/officeDocument/2006/customXml" ds:itemID="{6A675181-E785-483B-9D54-078DC85F6EFD}">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9FC5A08A-396C-4A69-89CE-036AFF8A6AB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TotalTime>
  <Words>1090</Words>
  <Application>Microsoft Office PowerPoint</Application>
  <PresentationFormat>Geniş ekran</PresentationFormat>
  <Paragraphs>118</Paragraphs>
  <Slides>23</Slides>
  <Notes>0</Notes>
  <HiddenSlides>0</HiddenSlides>
  <MMClips>0</MMClips>
  <ScaleCrop>false</ScaleCrop>
  <HeadingPairs>
    <vt:vector size="8" baseType="variant">
      <vt:variant>
        <vt:lpstr>Kullanılan Yazı Tipleri</vt:lpstr>
      </vt:variant>
      <vt:variant>
        <vt:i4>3</vt:i4>
      </vt:variant>
      <vt:variant>
        <vt:lpstr>Tema</vt:lpstr>
      </vt:variant>
      <vt:variant>
        <vt:i4>1</vt:i4>
      </vt:variant>
      <vt:variant>
        <vt:lpstr>Eklenmiş OLE Hizmet Programları</vt:lpstr>
      </vt:variant>
      <vt:variant>
        <vt:i4>1</vt:i4>
      </vt:variant>
      <vt:variant>
        <vt:lpstr>Slayt Başlıkları</vt:lpstr>
      </vt:variant>
      <vt:variant>
        <vt:i4>23</vt:i4>
      </vt:variant>
    </vt:vector>
  </HeadingPairs>
  <TitlesOfParts>
    <vt:vector size="28" baseType="lpstr">
      <vt:lpstr>Arial</vt:lpstr>
      <vt:lpstr>Calibri</vt:lpstr>
      <vt:lpstr>Calibri Light</vt:lpstr>
      <vt:lpstr>Office</vt:lpstr>
      <vt:lpstr>Bild</vt:lpstr>
      <vt:lpstr>Sosyal Ağ</vt:lpstr>
      <vt:lpstr>Giriş</vt:lpstr>
      <vt:lpstr>Sosyal ağ rolleri</vt:lpstr>
      <vt:lpstr>Sosyal ağ rolleri</vt:lpstr>
      <vt:lpstr>Sosyal ağ rolleri</vt:lpstr>
      <vt:lpstr>Sosyal ağ rolleri</vt:lpstr>
      <vt:lpstr>Sosyal ağ rolleri</vt:lpstr>
      <vt:lpstr>Sosyal Ağın İşlevselliği</vt:lpstr>
      <vt:lpstr>Sosyal Ağın İşlevselliği</vt:lpstr>
      <vt:lpstr>Sosyal Ağın İşlevselliği</vt:lpstr>
      <vt:lpstr>Sosyal mühendislik saldırı teknikleri</vt:lpstr>
      <vt:lpstr>Sosyal Ağların Avantajları ve Dezavantajları</vt:lpstr>
      <vt:lpstr>Sosyal Ağların Avantajları ve Dezavantajları</vt:lpstr>
      <vt:lpstr>Sosyal ağlarda güvenlik ve gizlilik</vt:lpstr>
      <vt:lpstr>Sosyal ağlarda güvenlik ve gizlilik</vt:lpstr>
      <vt:lpstr>Sosyal ağlarda güvenlik ve gizlilik</vt:lpstr>
      <vt:lpstr>Sosyal ağlarda güvenlik ve gizlilik</vt:lpstr>
      <vt:lpstr>Tehditlerin çözümü</vt:lpstr>
      <vt:lpstr>Sosyal ağ operatörü çözümleri</vt:lpstr>
      <vt:lpstr>Akademik araştırmaya dayalı çözümler</vt:lpstr>
      <vt:lpstr>Akademik araştırmaya dayalı çözümler</vt:lpstr>
      <vt:lpstr>Sosyal ağlarda </vt:lpstr>
      <vt:lpstr>Sosyal ağlarda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Ali Gokdemir</cp:lastModifiedBy>
  <cp:revision>11</cp:revision>
  <dcterms:created xsi:type="dcterms:W3CDTF">2022-10-31T15:14:22Z</dcterms:created>
  <dcterms:modified xsi:type="dcterms:W3CDTF">2022-11-25T09:01:47Z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