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341" r:id="rId14"/>
    <p:sldId id="270" r:id="rId15"/>
    <p:sldId id="34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4" r:id="rId26"/>
    <p:sldId id="286" r:id="rId27"/>
    <p:sldId id="289" r:id="rId28"/>
    <p:sldId id="290" r:id="rId29"/>
    <p:sldId id="291" r:id="rId30"/>
    <p:sldId id="294" r:id="rId31"/>
    <p:sldId id="296" r:id="rId32"/>
    <p:sldId id="298" r:id="rId33"/>
    <p:sldId id="300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5" r:id="rId47"/>
    <p:sldId id="316" r:id="rId48"/>
    <p:sldId id="317" r:id="rId49"/>
    <p:sldId id="318" r:id="rId50"/>
    <p:sldId id="320" r:id="rId51"/>
    <p:sldId id="322" r:id="rId52"/>
    <p:sldId id="323" r:id="rId53"/>
    <p:sldId id="325" r:id="rId54"/>
    <p:sldId id="326" r:id="rId55"/>
    <p:sldId id="327" r:id="rId56"/>
    <p:sldId id="329" r:id="rId57"/>
    <p:sldId id="330" r:id="rId58"/>
    <p:sldId id="331" r:id="rId59"/>
    <p:sldId id="332" r:id="rId60"/>
    <p:sldId id="333" r:id="rId61"/>
    <p:sldId id="334" r:id="rId62"/>
    <p:sldId id="335" r:id="rId63"/>
    <p:sldId id="337" r:id="rId64"/>
    <p:sldId id="339" r:id="rId65"/>
    <p:sldId id="340" r:id="rId66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75" d="100"/>
          <a:sy n="75" d="100"/>
        </p:scale>
        <p:origin x="3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3496763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19502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80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94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E4C5FE-7C8F-4167-8246-F672C3B5AC54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577B39-0C1D-4613-8441-7A21F7561E0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5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44BAFE-E6C6-4E30-8D50-48AC50E4F8C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226A13-8563-4A56-83F2-6F135E127B9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0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FDA9C3-E717-4AFA-A954-AD1615EAC9C3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B0D9D9-7AE0-4D3A-96C7-1D32F0EC486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1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12580F-F013-467E-B07E-8EF700A8E34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7834D54-EB8D-41ED-8E68-542BC03CFA8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91579F-EC60-4820-9933-C65DDF88775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9820FD-8EAB-4E7A-828C-14141719357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4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53C0B7E-7CDC-4AE0-BAE5-377A91B8AEA9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205EA2E-79AF-4BB0-B652-D331698FB6A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53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C10C54-2A3F-4CF4-9302-9457106173CD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14A842A-178E-426C-8F00-896882B5CA1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7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ADDCF1-653B-4DD5-96E4-61785BBA37D3}" type="slidenum">
              <a:rPr lang="pl-PL"/>
              <a:pPr>
                <a:defRPr/>
              </a:pPr>
              <a:t>‹Nr.›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28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6000" b="1">
                <a:latin typeface="Arial" panose="020B0604020202020204" pitchFamily="34" charset="0"/>
                <a:cs typeface="Arial" panose="020B0604020202020204" pitchFamily="34" charset="0"/>
              </a:rPr>
              <a:t>Einführung in die Kryptographie</a:t>
            </a: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Kryptographie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Mechanismus, durch den der Inhalt einer Nachricht vor anderen Stellen verborgen wird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der Verschlüsselung geht es darum, Nachrichten zu verschlüsseln und den Inhalt der Nachricht unverständlich zu machen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7" b="13000"/>
          <a:stretch>
            <a:fillRect/>
          </a:stretch>
        </p:blipFill>
        <p:spPr bwMode="auto">
          <a:xfrm>
            <a:off x="1831975" y="4257675"/>
            <a:ext cx="7956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Kryptoanalyse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Wie entschlüsselt man die Nachricht, ohne den Schlüssel zu kennen?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Kryptographen und Kryptoanalytiker sind eigentlich dieselben Personen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Informationen in Nachrichten sind im Allgemeinen redundant</a:t>
            </a:r>
          </a:p>
          <a:p>
            <a:pPr marL="566738" indent="-457200" eaLnBrk="1" hangingPunct="1"/>
            <a:r>
              <a:rPr lang="en-US" altLang="en-US"/>
              <a:t>Die Redundanz der Informationen erleichtert die Kryptoanalyse</a:t>
            </a:r>
          </a:p>
          <a:p>
            <a:pPr marL="566738" indent="-457200" eaLnBrk="1" hangingPunct="1"/>
            <a:r>
              <a:rPr lang="en-US" altLang="en-US"/>
              <a:t>Sie ermöglicht es, gültige Nachrichten zu identifizieren, indem sie diejenigen verwirft, die keine echten Informationen enthalten.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Beispiel: Codierung einer Folge der vier Farben BLAU, GRÜN, ROT und GELB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Diese können kodiert werden: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mit 2 Bits (00, 01, 10, 11)</a:t>
            </a:r>
            <a:endParaRPr lang="en-US" dirty="0"/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als 4 verschiedene Großbuchstaben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die Verschlüsselung der Farbnamen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Erster Fall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die minimale Anzahl von Einheiten (Bits) verwendet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Ersetzt man jeden Farbnamen durch die entsprechenden 2 Bits, wird die ursprüngliche Sequenz verborgen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Reihenfolge der Entitäten ist dieselbe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Farbe und Werte sind nicht assoziierbar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Zweiter Fall</a:t>
            </a:r>
          </a:p>
          <a:p>
            <a:pPr marL="566738" indent="-457200" eaLnBrk="1" hangingPunct="1">
              <a:defRPr/>
            </a:pPr>
            <a:r>
              <a:rPr lang="en-US" altLang="en-US" dirty="0"/>
              <a:t>Die Sequenz kann identifiziert werden</a:t>
            </a:r>
          </a:p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Dritter Fall</a:t>
            </a:r>
          </a:p>
          <a:p>
            <a:pPr marL="566738" indent="-457200" eaLnBrk="1" hangingPunct="1">
              <a:defRPr/>
            </a:pPr>
            <a:r>
              <a:rPr lang="en-US" altLang="en-US" dirty="0"/>
              <a:t>Wenn die Wörter auch bekannt sind, reicht es aus, die Anzahl der Buchstaben zu zählen, um die ursprünglichen Wörter zu identifizieren.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Verschlüsselungsalgorithmus verbirgt auch redundante Informationen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Anwendung eines Komprimierungsalgorithmus auf eine verschlüsselte Nachricht bringt keine großen Vorteile mit sich, da die Komprimierungsrate dadurch verringert würde 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So verwenden Sie Komprimierung und Verschlüsselung richtig: erst Komprimierung, dann Verschlüsselung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Einige Arten von kryptografischen Angriffen und Algorithmen beruhen auf der Kenntnis eines Teils des Textes</a:t>
            </a:r>
          </a:p>
          <a:p>
            <a:pPr marL="566738" indent="-457200" eaLnBrk="1" hangingPunct="1"/>
            <a:r>
              <a:rPr lang="en-US" altLang="en-US"/>
              <a:t>Wenn man einen Teil des Textes kennt, kann man den Schlüssel zurückverfolgen und dann auf den Rest des Textes zugreifen</a:t>
            </a:r>
          </a:p>
          <a:p>
            <a:pPr marL="566738" indent="-457200" eaLnBrk="1" hangingPunct="1"/>
            <a:r>
              <a:rPr lang="en-US" altLang="en-US"/>
              <a:t>Signifikantes Beispiel: Netzwerkpakete, der Header enthält die Absender- und Empfängeradresse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Cesarsche Chiffre</a:t>
            </a:r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Jeder Buchstabe wird durch einen anderen Buchstaben im Alphabet ersetzt</a:t>
            </a:r>
          </a:p>
          <a:p>
            <a:pPr marL="566738" indent="-457200" eaLnBrk="1" hangingPunct="1"/>
            <a:r>
              <a:rPr lang="en-US" altLang="en-US"/>
              <a:t>Wenn wir sie zum Beispiel um 3 verschieben, werden alle A's zu D's, alle B's zu E's, und so weiter</a:t>
            </a:r>
          </a:p>
          <a:p>
            <a:pPr marL="566738" indent="-457200" eaLnBrk="1" hangingPunct="1"/>
            <a:r>
              <a:rPr lang="en-US" altLang="en-US"/>
              <a:t>Sehr einfache Chiffre, die auch heute noch in naiven Anwendungen verwendet wird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Eigenschaften des logischen EXOR-Operators</a:t>
            </a:r>
            <a:endParaRPr lang="it-IT" altLang="en-US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000" dirty="0"/>
              <a:t>Der </a:t>
            </a:r>
            <a:r>
              <a:rPr lang="en-US" altLang="en-US" sz="2000" dirty="0" err="1"/>
              <a:t>logische</a:t>
            </a:r>
            <a:r>
              <a:rPr lang="en-US" altLang="en-US" sz="2000" dirty="0"/>
              <a:t> Operator EXCLUSIVE OR </a:t>
            </a:r>
            <a:r>
              <a:rPr lang="en-US" altLang="en-US" sz="2000" dirty="0">
                <a:sym typeface="Symbol" panose="05050102010706020507" pitchFamily="18" charset="2"/>
              </a:rPr>
              <a:t>(</a:t>
            </a:r>
            <a:r>
              <a:rPr lang="en-US" altLang="en-US" sz="2000" dirty="0"/>
              <a:t>EXOR) </a:t>
            </a:r>
            <a:r>
              <a:rPr lang="en-US" altLang="en-US" sz="2000" dirty="0" err="1"/>
              <a:t>wird</a:t>
            </a:r>
            <a:r>
              <a:rPr lang="en-US" altLang="en-US" sz="2000" dirty="0"/>
              <a:t> auf </a:t>
            </a:r>
            <a:r>
              <a:rPr lang="en-US" altLang="en-US" sz="2000" dirty="0" err="1"/>
              <a:t>zwei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logische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angewendet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 err="1"/>
              <a:t>Logische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sind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Werte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</a:t>
            </a:r>
            <a:r>
              <a:rPr lang="en-US" altLang="en-US" sz="2000" dirty="0"/>
              <a:t> und </a:t>
            </a:r>
            <a:r>
              <a:rPr lang="en-US" altLang="en-US" sz="2000" dirty="0" err="1"/>
              <a:t>Falsch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/>
              <a:t>Der EXOR-Operand </a:t>
            </a:r>
            <a:r>
              <a:rPr lang="en-US" altLang="en-US" sz="2000" dirty="0" err="1"/>
              <a:t>liefert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nur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dann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wahres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Ergebnis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wenn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beiden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unterschiedlich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sind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/>
              <a:t>In der </a:t>
            </a:r>
            <a:r>
              <a:rPr lang="en-US" altLang="en-US" sz="2000" dirty="0" err="1"/>
              <a:t>binären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Arithmetik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ist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</a:t>
            </a:r>
            <a:r>
              <a:rPr lang="en-US" altLang="en-US" sz="2000" dirty="0"/>
              <a:t>=1 und </a:t>
            </a:r>
            <a:r>
              <a:rPr lang="en-US" altLang="en-US" sz="2000" dirty="0" err="1"/>
              <a:t>Falsch</a:t>
            </a:r>
            <a:r>
              <a:rPr lang="en-US" altLang="en-US" sz="2000" dirty="0"/>
              <a:t>=0, </a:t>
            </a:r>
            <a:br>
              <a:rPr lang="en-US" altLang="en-US" sz="2000" dirty="0"/>
            </a:br>
            <a:r>
              <a:rPr lang="en-US" altLang="en-US" sz="2000" i="1" dirty="0"/>
              <a:t>Die EXOR-</a:t>
            </a:r>
            <a:r>
              <a:rPr lang="en-US" altLang="en-US" sz="2000" i="1" dirty="0" err="1"/>
              <a:t>Wahrheitstabelle</a:t>
            </a:r>
            <a:r>
              <a:rPr lang="en-US" altLang="en-US" sz="2000" i="1" dirty="0"/>
              <a:t> </a:t>
            </a:r>
          </a:p>
          <a:p>
            <a:pPr marL="566738" indent="-457200" eaLnBrk="1" hangingPunct="1"/>
            <a:r>
              <a:rPr lang="en-US" altLang="en-US" sz="2000" dirty="0" err="1"/>
              <a:t>ist</a:t>
            </a:r>
            <a:r>
              <a:rPr lang="en-US" altLang="en-US" sz="2000" dirty="0"/>
              <a:t> auf der </a:t>
            </a:r>
            <a:r>
              <a:rPr lang="en-US" altLang="en-US" sz="2000" dirty="0" err="1"/>
              <a:t>rechten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Seite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dargestellt</a:t>
            </a:r>
            <a:r>
              <a:rPr lang="en-US" altLang="en-US" sz="2000" dirty="0"/>
              <a:t>:</a:t>
            </a:r>
          </a:p>
          <a:p>
            <a:pPr marL="566738" indent="-457200" eaLnBrk="1" hangingPunct="1"/>
            <a:r>
              <a:rPr lang="en-US" altLang="en-US" sz="2000" dirty="0" err="1"/>
              <a:t>Eigenschaften</a:t>
            </a:r>
            <a:r>
              <a:rPr lang="en-US" altLang="en-US" sz="2000" dirty="0"/>
              <a:t> des EXOR</a:t>
            </a:r>
          </a:p>
          <a:p>
            <a:pPr marL="566738" lvl="1" indent="0" eaLnBrk="1" hangingPunct="1">
              <a:buFont typeface="Arial" panose="020B0604020202020204" pitchFamily="34" charset="0"/>
              <a:buNone/>
            </a:pPr>
            <a:r>
              <a:rPr lang="en-US" altLang="en-US" sz="2000" dirty="0" err="1"/>
              <a:t>wenn</a:t>
            </a:r>
            <a:r>
              <a:rPr lang="en-US" altLang="en-US" sz="2000" dirty="0"/>
              <a:t> X Y Z </a:t>
            </a:r>
            <a:r>
              <a:rPr lang="en-US" altLang="en-US" sz="2000" dirty="0" err="1"/>
              <a:t>dann</a:t>
            </a:r>
            <a:r>
              <a:rPr lang="en-US" altLang="en-US" sz="2000" dirty="0"/>
              <a:t> </a:t>
            </a:r>
            <a:br>
              <a:rPr lang="en-US" altLang="en-US" sz="2000" dirty="0"/>
            </a:br>
            <a:r>
              <a:rPr lang="en-US" altLang="en-US" sz="2000" dirty="0"/>
              <a:t>      Z Y X</a:t>
            </a:r>
            <a:br>
              <a:rPr lang="en-US" altLang="en-US" sz="2000" dirty="0"/>
            </a:br>
            <a:r>
              <a:rPr lang="en-US" altLang="en-US" sz="2000" dirty="0"/>
              <a:t>      Z X Y</a:t>
            </a:r>
          </a:p>
          <a:p>
            <a:pPr marL="566738" indent="-457200" eaLnBrk="1" hangingPunct="1"/>
            <a:endParaRPr lang="en-US" altLang="en-US" sz="2700" dirty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8286750" y="3913188"/>
            <a:ext cx="26765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0 = 0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1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0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1 = 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19187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Sehr einfacher Verschlüsselungsalgorithmus</a:t>
            </a:r>
          </a:p>
          <a:p>
            <a:pPr marL="566738" indent="-457200" eaLnBrk="1" hangingPunct="1"/>
            <a:r>
              <a:rPr lang="en-US" altLang="en-US"/>
              <a:t>Sehr einfache und schnelle Implementierung</a:t>
            </a:r>
          </a:p>
          <a:p>
            <a:pPr marL="566738" indent="-457200" eaLnBrk="1" hangingPunct="1"/>
            <a:r>
              <a:rPr lang="en-US" altLang="en-US"/>
              <a:t>"Perfekt": Es ist erwiesen, dass es ohne Kenntnis des Schlüssels unmöglich ist, zum Originaltext zurückzukehren.</a:t>
            </a:r>
          </a:p>
          <a:p>
            <a:pPr marL="566738" indent="-457200" eaLnBrk="1" hangingPunct="1"/>
            <a:r>
              <a:rPr lang="en-US" altLang="en-US" sz="2700"/>
              <a:t>Basierend auf der logischen Funktion EXCLUSIVE OR </a:t>
            </a:r>
            <a:r>
              <a:rPr lang="en-US" altLang="en-US" sz="2700">
                <a:sym typeface="Symbol" panose="05050102010706020507" pitchFamily="18" charset="2"/>
              </a:rPr>
              <a:t>(</a:t>
            </a:r>
            <a:r>
              <a:rPr lang="en-US" altLang="en-US" sz="2700"/>
              <a:t>XOR)</a:t>
            </a:r>
          </a:p>
          <a:p>
            <a:pPr marL="566738" indent="-457200" eaLnBrk="1" hangingPunct="1"/>
            <a:r>
              <a:rPr lang="en-US" altLang="en-US" sz="2700"/>
              <a:t>Dient der Übermittlung einer Nachricht (PlainText) zwischen zwei Parteien (Alice A und Bob B)</a:t>
            </a:r>
          </a:p>
          <a:p>
            <a:pPr marL="566738" indent="-457200"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Einrichtungsphase: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eine Zufallsfolge von genau </a:t>
            </a:r>
            <a:r>
              <a:rPr lang="en-US" i="1" dirty="0"/>
              <a:t>n </a:t>
            </a:r>
            <a:r>
              <a:rPr lang="en-US" dirty="0"/>
              <a:t>Bytes erzeugt (dies ist das </a:t>
            </a:r>
            <a:r>
              <a:rPr lang="en-US" i="1" dirty="0"/>
              <a:t>One Time Pad </a:t>
            </a:r>
            <a:r>
              <a:rPr lang="en-US" dirty="0"/>
              <a:t>(OTP) oder einfach der </a:t>
            </a:r>
            <a:r>
              <a:rPr lang="en-US" i="1" dirty="0"/>
              <a:t>Schlüssel)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OTP wird auf irgendeine Weise </a:t>
            </a:r>
            <a:r>
              <a:rPr lang="en-US" u="sng" dirty="0"/>
              <a:t>sicher </a:t>
            </a:r>
            <a:r>
              <a:rPr lang="en-US" dirty="0"/>
              <a:t>zwischen den beiden Teilen ausgetauscht (im Voraus gegeben, über einen bereits gesicherten Kanal gesendet usw.)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beide Parteien den Schlüssel haben, können sie ihn zur Übermittlung von Nachrichten verwenden.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Für den Fall, dass Alice eine Nachricht an Bob senden möchte: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Alice berechnet ein </a:t>
            </a:r>
            <a:r>
              <a:rPr lang="en-US" i="1" dirty="0"/>
              <a:t>bitweises </a:t>
            </a:r>
            <a:r>
              <a:rPr lang="en-US" dirty="0"/>
              <a:t>EXKLUSIVES ODER des </a:t>
            </a:r>
            <a:r>
              <a:rPr lang="en-US" i="1" dirty="0" err="1"/>
              <a:t>Klartextes </a:t>
            </a:r>
            <a:r>
              <a:rPr lang="en-US" dirty="0"/>
              <a:t>mit dem </a:t>
            </a:r>
            <a:r>
              <a:rPr lang="en-US" i="1" dirty="0"/>
              <a:t>Schlüssel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Verschlüsselung: </a:t>
            </a:r>
            <a:r>
              <a:rPr lang="en-US" dirty="0" err="1"/>
              <a:t>PlainText </a:t>
            </a:r>
            <a:r>
              <a:rPr lang="en-US" dirty="0"/>
              <a:t>Schlüssel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dirty="0" err="1"/>
              <a:t>CypherText </a:t>
            </a:r>
            <a:r>
              <a:rPr lang="en-US" dirty="0"/>
              <a:t>wird über einen möglicherweise unsicheren Kanal an Bob übermittelt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Bob berechnet das </a:t>
            </a:r>
            <a:r>
              <a:rPr lang="en-US" i="1" dirty="0"/>
              <a:t>bitweise </a:t>
            </a:r>
            <a:r>
              <a:rPr lang="en-US" dirty="0"/>
              <a:t>EXKLUSIVE ODER des </a:t>
            </a:r>
            <a:r>
              <a:rPr lang="en-US" i="1" dirty="0" err="1"/>
              <a:t>CypherTextes </a:t>
            </a:r>
            <a:r>
              <a:rPr lang="en-US" dirty="0"/>
              <a:t>und des </a:t>
            </a:r>
            <a:r>
              <a:rPr lang="en-US" i="1" dirty="0"/>
              <a:t>Schlüssels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Entschlüsselung: </a:t>
            </a:r>
            <a:r>
              <a:rPr lang="en-US" dirty="0" err="1"/>
              <a:t>CypherText </a:t>
            </a:r>
            <a:r>
              <a:rPr lang="en-US" dirty="0"/>
              <a:t>Schlüssel </a:t>
            </a:r>
            <a:r>
              <a:rPr lang="en-US" dirty="0" err="1"/>
              <a:t>PlainText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Beispiel</a:t>
            </a:r>
            <a:endParaRPr lang="en-US" altLang="en-US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Alice und Bob haben sich bereits auf ein zufälliges OTP (</a:t>
            </a:r>
            <a:r>
              <a:rPr lang="en-US" altLang="en-US" i="1"/>
              <a:t>Schlüssel</a:t>
            </a:r>
            <a:r>
              <a:rPr lang="en-US" altLang="en-US"/>
              <a:t>) geeinigt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Alice </a:t>
            </a:r>
            <a:r>
              <a:rPr lang="en-US" altLang="en-US"/>
              <a:t>möchte "HELLO" an Bob senden (in ASCII-Code, Leerzeichen sind hier der besseren Lesbarkeit halber eingefügt):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b="1"/>
              <a:t>                               H E L L O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Klartext</a:t>
            </a:r>
            <a:r>
              <a:rPr lang="en-US" altLang="en-US" sz="2400"/>
              <a:t>:</a:t>
            </a:r>
            <a:r>
              <a:rPr lang="en-US" altLang="en-US" sz="2000"/>
              <a:t> 	01001000 01000101 01001100 01001100 01001111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>
                <a:sym typeface="Symbol" panose="05050102010706020507" pitchFamily="18" charset="2"/>
              </a:rPr>
              <a:t>					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Schlüssel</a:t>
            </a:r>
            <a:r>
              <a:rPr lang="en-US" altLang="en-US" sz="2400"/>
              <a:t>: </a:t>
            </a:r>
            <a:r>
              <a:rPr lang="en-US" altLang="en-US" sz="2000"/>
              <a:t>10101001 01110010 10110010 10000110 11000110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CypherText</a:t>
            </a:r>
            <a:r>
              <a:rPr lang="en-US" altLang="en-US" sz="2400"/>
              <a:t>: </a:t>
            </a:r>
            <a:r>
              <a:rPr lang="en-US" altLang="en-US" sz="2000"/>
              <a:t>11100001 00110111 11111110 11001010 10001001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867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Beispiel (Fortsetzung)</a:t>
            </a:r>
            <a:endParaRPr lang="en-US" altLang="en-US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Bob </a:t>
            </a:r>
            <a:r>
              <a:rPr lang="en-US" altLang="en-US"/>
              <a:t>erhält den </a:t>
            </a:r>
            <a:r>
              <a:rPr lang="en-US" altLang="en-US" i="1"/>
              <a:t>CypherText </a:t>
            </a:r>
            <a:r>
              <a:rPr lang="en-US" altLang="en-US"/>
              <a:t>und wendet den </a:t>
            </a:r>
            <a:r>
              <a:rPr lang="en-US" altLang="en-US" i="1"/>
              <a:t>Schlüssel </a:t>
            </a:r>
            <a:r>
              <a:rPr lang="en-US" altLang="en-US"/>
              <a:t>an: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i="1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CypherText</a:t>
            </a:r>
            <a:r>
              <a:rPr lang="en-US" altLang="en-US" sz="2400"/>
              <a:t>: </a:t>
            </a:r>
            <a:r>
              <a:rPr lang="en-US" altLang="en-US" sz="2000"/>
              <a:t>11100001 00110111 11111110 11001010 10001001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>
                <a:sym typeface="Symbol" panose="05050102010706020507" pitchFamily="18" charset="2"/>
              </a:rPr>
              <a:t>					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Schlüssel</a:t>
            </a:r>
            <a:r>
              <a:rPr lang="en-US" altLang="en-US" sz="2400"/>
              <a:t>: </a:t>
            </a:r>
            <a:r>
              <a:rPr lang="en-US" altLang="en-US" sz="2000"/>
              <a:t>10101001 01110010 10110010 10000110 11000110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Klartext</a:t>
            </a:r>
            <a:r>
              <a:rPr lang="en-US" altLang="en-US" sz="2400"/>
              <a:t>: 	</a:t>
            </a:r>
            <a:r>
              <a:rPr lang="en-US" altLang="en-US" sz="2000"/>
              <a:t>01001000 01000101 01001100 01001100 01001111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b="1"/>
              <a:t> 		        H E L L O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Der </a:t>
            </a:r>
            <a:r>
              <a:rPr lang="en-US" altLang="en-US" i="1"/>
              <a:t>PlainText </a:t>
            </a:r>
            <a:r>
              <a:rPr lang="en-US" altLang="en-US"/>
              <a:t>wurde wiederhergestellt.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96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Der </a:t>
            </a:r>
            <a:r>
              <a:rPr lang="en-US" altLang="en-US" i="1"/>
              <a:t>Schlüssel </a:t>
            </a:r>
            <a:r>
              <a:rPr lang="en-US" altLang="en-US"/>
              <a:t>ist eine Zufallssequenz, es gibt keine Möglichkeit zu wissen, ob ein bestimmtes Bit der Sequenz '0' oder '1' ist.</a:t>
            </a:r>
          </a:p>
          <a:p>
            <a:pPr marL="566738" indent="-457200" eaLnBrk="1" hangingPunct="1"/>
            <a:r>
              <a:rPr lang="en-US" altLang="en-US"/>
              <a:t>Ohne den </a:t>
            </a:r>
            <a:r>
              <a:rPr lang="en-US" altLang="en-US" i="1"/>
              <a:t>Schlüssel ist es </a:t>
            </a:r>
            <a:r>
              <a:rPr lang="en-US" altLang="en-US"/>
              <a:t>bei einem CypherText-Bit unmöglich, das ursprüngliche Bit zu erraten.</a:t>
            </a:r>
          </a:p>
          <a:p>
            <a:pPr marL="566738" indent="-457200" eaLnBrk="1" hangingPunct="1"/>
            <a:r>
              <a:rPr lang="en-US" altLang="en-US"/>
              <a:t>Dies gilt für einzelne Bits, für die gesamte Nachricht, für jedes Fragment unserer Nachricht</a:t>
            </a:r>
          </a:p>
          <a:p>
            <a:pPr marL="566738" indent="-457200" eaLnBrk="1" hangingPunct="1"/>
            <a:r>
              <a:rPr lang="en-US" altLang="en-US"/>
              <a:t>Wenn ein Teil des </a:t>
            </a:r>
            <a:r>
              <a:rPr lang="en-US" altLang="en-US" i="1"/>
              <a:t>Schlüssels </a:t>
            </a:r>
            <a:r>
              <a:rPr lang="en-US" altLang="en-US"/>
              <a:t>bekannt ist, ist es möglich, nur den entsprechenden Teil im </a:t>
            </a:r>
            <a:r>
              <a:rPr lang="en-US" altLang="en-US" i="1"/>
              <a:t>Klartext </a:t>
            </a:r>
            <a:r>
              <a:rPr lang="en-US" altLang="en-US"/>
              <a:t>wiederherzustellen</a:t>
            </a:r>
          </a:p>
          <a:p>
            <a:pPr marL="566738" indent="-457200" eaLnBrk="1" hangingPunct="1"/>
            <a:r>
              <a:rPr lang="en-US" altLang="en-US"/>
              <a:t>Um den verbleibenden Teil der ursprünglichen Nachricht zu ermitteln, wird der verbleibende Teil des </a:t>
            </a:r>
            <a:r>
              <a:rPr lang="en-US" altLang="en-US" i="1"/>
              <a:t>Schlüssels </a:t>
            </a:r>
            <a:r>
              <a:rPr lang="en-US" altLang="en-US"/>
              <a:t>benötigt</a:t>
            </a:r>
            <a:endParaRPr lang="it-IT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Einmalige Pad-Probleme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der Übermittlung des OTP treten die gleichen Probleme auf wie bei der Nachricht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In einigen Fällen ist dieses Problem leicht zu lösen (ein Diplomatenkoffer mit einem Band, das einen sehr langen Schlüssel enthält, wird einer Botschaft zur Verfügung gestellt).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Sehr eigenartige Anwendungen, aber sehr effektiv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Einmalige Pad-Probleme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In der Netzwerkkommunikation ist der tatsächliche Nutzen des One Time Pads sehr begrenzt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/>
              <a:t>Einmalige Verwendung</a:t>
            </a:r>
            <a:r>
              <a:rPr lang="en-US" b="1" dirty="0"/>
              <a:t>: Die mehrmalige </a:t>
            </a:r>
            <a:r>
              <a:rPr lang="en-US" dirty="0"/>
              <a:t>Verwendung des Schlüssels würde die Sicherheit der Methode beeinträchtigen.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/>
              <a:t>Offline-Übertragung im Voraus</a:t>
            </a:r>
            <a:r>
              <a:rPr lang="en-US" b="1" dirty="0"/>
              <a:t>: Die </a:t>
            </a:r>
            <a:r>
              <a:rPr lang="en-US" dirty="0"/>
              <a:t>Schlüsselvereinbarung ist das wichtigste Problem bei der Anwendung der Kryptografie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altLang="en-US" b="1" u="sng" dirty="0"/>
              <a:t>Die Erzeugung von Zufallszahlen in einem deterministischen System ist sehr schwierig</a:t>
            </a:r>
            <a:r>
              <a:rPr lang="en-US" altLang="en-US" b="1" dirty="0"/>
              <a:t>: </a:t>
            </a:r>
            <a:r>
              <a:rPr lang="en-US" altLang="en-US" dirty="0"/>
              <a:t>Computer sind deterministische Maschinen, es können nur Pseudozufallszahlen erzeugt werden.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Andere Algorithmen als OTP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anderen Algorithmen verwenden Schlüssel fester Länge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n-Bit-Sequenz erlaubt 2</a:t>
            </a:r>
            <a:r>
              <a:rPr lang="en-US" i="1" baseline="30000" dirty="0"/>
              <a:t>n</a:t>
            </a:r>
            <a:r>
              <a:rPr lang="en-US" dirty="0"/>
              <a:t> verschiedene Schlüssel zu haben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der Wert von </a:t>
            </a:r>
            <a:r>
              <a:rPr lang="en-US" i="1" dirty="0"/>
              <a:t>n </a:t>
            </a:r>
            <a:r>
              <a:rPr lang="en-US" dirty="0"/>
              <a:t>groß genug ist, würde ein </a:t>
            </a:r>
            <a:r>
              <a:rPr lang="en-US" i="1" dirty="0"/>
              <a:t>Brute-Force-Angriff </a:t>
            </a:r>
            <a:r>
              <a:rPr lang="en-US" dirty="0"/>
              <a:t>(Ausprobieren aller möglichen Schlüssel) übermäßig viel Zeit in Anspruch nehmen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Mit einem der schnellsten verfügbaren Supercomputer würde die Überprüfung eines 256-Bit-Schlüssels beispielsweise 3,67×10</a:t>
            </a:r>
            <a:r>
              <a:rPr lang="en-US" baseline="30000" dirty="0"/>
              <a:t>55 </a:t>
            </a:r>
            <a:r>
              <a:rPr lang="en-US" dirty="0"/>
              <a:t> Jahre dauern.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Algorithmen werden in symmetrische und asymmetrische Algorithmen unterteilt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Symmetrische Algorithmen</a:t>
            </a:r>
            <a:endParaRPr lang="it-IT" altLang="en-US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Die typischste und älteste Familie kryptographischer Algorithmen</a:t>
            </a:r>
          </a:p>
          <a:p>
            <a:pPr marL="566738" indent="-457200" eaLnBrk="1" hangingPunct="1"/>
            <a:r>
              <a:rPr lang="en-US" altLang="en-US"/>
              <a:t>Aufgerufen nach der Symmetrie der Ver- und Entschlüsselungsvorgänge</a:t>
            </a:r>
          </a:p>
          <a:p>
            <a:pPr marL="566738" indent="-457200" eaLnBrk="1" hangingPunct="1"/>
            <a:r>
              <a:rPr lang="en-US" altLang="en-US"/>
              <a:t>Sie verwenden einen einzigen Schlüssel</a:t>
            </a:r>
          </a:p>
          <a:p>
            <a:pPr marL="566738" indent="-457200" eaLnBrk="1" hangingPunct="1"/>
            <a:r>
              <a:rPr lang="en-US" altLang="en-US"/>
              <a:t>Der Schlüssel, der sowohl dem Absender als auch dem Empfänger bekannt sein muss</a:t>
            </a:r>
          </a:p>
          <a:p>
            <a:pPr marL="566738" indent="-457200" eaLnBrk="1" hangingPunct="1"/>
            <a:r>
              <a:rPr lang="en-US" altLang="en-US"/>
              <a:t>Der Schlüssel wird verwendet, um eine Nachricht zu verschlüsseln und dann zu entschlüsseln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Symmetrische Algorithmen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einfaches symmetrisches Schema könnte das gleiche sein wie das OTP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Unterschied zu OTP besteht darin, dass der </a:t>
            </a:r>
            <a:r>
              <a:rPr lang="en-US" i="1" dirty="0"/>
              <a:t>Schlüssel </a:t>
            </a:r>
            <a:r>
              <a:rPr lang="en-US" dirty="0"/>
              <a:t>eine feste Länge hat (z. B. 256 Bits) und auf irgendeine Weise wiederholt wird, möglicherweise nach einer komplexen Änderung jedes Mal: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Verschlüsselung: </a:t>
            </a:r>
            <a:br>
              <a:rPr lang="en-US" b="1" dirty="0"/>
            </a:br>
            <a:r>
              <a:rPr lang="en-US" i="1" dirty="0" err="1"/>
              <a:t>encryption_function</a:t>
            </a:r>
            <a:r>
              <a:rPr lang="en-US" dirty="0"/>
              <a:t>(</a:t>
            </a:r>
            <a:r>
              <a:rPr lang="en-US" dirty="0" err="1"/>
              <a:t>Klartext</a:t>
            </a:r>
            <a:r>
              <a:rPr lang="en-US" dirty="0"/>
              <a:t>, Schlüssel)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Entschlüsselung:</a:t>
            </a:r>
            <a:br>
              <a:rPr lang="en-US" b="1" dirty="0"/>
            </a:br>
            <a:r>
              <a:rPr lang="en-US" i="1" dirty="0" err="1"/>
              <a:t>decryption_function</a:t>
            </a:r>
            <a:r>
              <a:rPr lang="en-US" dirty="0"/>
              <a:t>(</a:t>
            </a:r>
            <a:r>
              <a:rPr lang="en-US" dirty="0" err="1"/>
              <a:t>CypherText</a:t>
            </a:r>
            <a:r>
              <a:rPr lang="en-US" dirty="0"/>
              <a:t>, Key) </a:t>
            </a:r>
            <a:r>
              <a:rPr lang="en-US" dirty="0" err="1"/>
              <a:t>PlainText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Auch wenn der </a:t>
            </a:r>
            <a:r>
              <a:rPr lang="en-US" altLang="en-US" i="1" dirty="0"/>
              <a:t>Schlüssel </a:t>
            </a:r>
            <a:r>
              <a:rPr lang="en-US" altLang="en-US" dirty="0"/>
              <a:t>derselbe ist, ist die Funktion, die zum Entschlüsseln verwendet wird, nicht notwendigerweise dieselbe wie die zum Verschlüsseln (z. B. ist bei der Cäsar-Chiffre die Verschiebung umgekehrt, aber der Schlüssel ist derselbe: Nummer 3).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DES (Datenverschlüsselungsstandard)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Dieser historische, inzwischen überholte Algorithmus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Verwendet einen 56-Bit-Schlüssel, der in den späten 1970er Jahren (als der Algorithmus entwickelt wurde) für viele Anwendungen absolut ausreichend war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Heute würde der DES-Algorithmus nicht einmal ein paar Minuten auf einem Heimcomputer überleben.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Sehr wichtiger Aspekt: Die Länge des Schlüssels muss auf der Grundlage der </a:t>
            </a:r>
            <a:r>
              <a:rPr lang="en-US" i="1" dirty="0"/>
              <a:t>tatsächlich </a:t>
            </a:r>
            <a:r>
              <a:rPr lang="en-US" dirty="0"/>
              <a:t>verfügbaren Rechenkapazitäten gewählt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i="1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AES (Advanced Encryption Standard, ursprünglicher Name </a:t>
            </a:r>
            <a:r>
              <a:rPr lang="en-US" i="1" dirty="0" err="1"/>
              <a:t>Rijndael</a:t>
            </a:r>
            <a:r>
              <a:rPr lang="en-US" i="1" dirty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Auswahl basiert nicht nur auf Robustheit, sondern auch auf der Effizienz der Implementierung in typischen Architekturen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Algorithmus, der zwar sicher, aber zu langsam und zu teuer in Bezug auf die Rechenleistung ist, wäre nicht verwendbar.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Dieses Hindernis war für die Wettbewerber am schwierigsten zu überwinden, verglichen mit dem der Robustheit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Schlüssellänge: 128, 192 oder 256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378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Verwenden Sie nicht nur eine Taste, sondern zwei</a:t>
            </a:r>
          </a:p>
          <a:p>
            <a:pPr marL="566738" indent="-457200" eaLnBrk="1" hangingPunct="1"/>
            <a:r>
              <a:rPr lang="en-US" altLang="en-US"/>
              <a:t>Ein Schlüssel wird zum Verschlüsseln und der andere zum Entschlüsseln verwendet</a:t>
            </a:r>
          </a:p>
          <a:p>
            <a:pPr marL="566738" indent="-457200" eaLnBrk="1" hangingPunct="1"/>
            <a:r>
              <a:rPr lang="en-US" altLang="en-US"/>
              <a:t>Diese Schlüssel werden in Paaren erzeugt und verwaltet</a:t>
            </a:r>
          </a:p>
          <a:p>
            <a:pPr marL="566738" indent="-457200" eaLnBrk="1" hangingPunct="1"/>
            <a:r>
              <a:rPr lang="en-US" altLang="en-US"/>
              <a:t>Was ein Schlüssel (irgendeiner des Paares) verschlüsselt, kann nur durch den anderen Schlüssel des Paares entschlüsselt werden</a:t>
            </a:r>
          </a:p>
          <a:p>
            <a:pPr marL="566738" indent="-457200" eaLnBrk="1" hangingPunct="1"/>
            <a:r>
              <a:rPr lang="en-US" altLang="en-US"/>
              <a:t>Das Subjekt, das die Schlüssel generiert, behält im Allgemeinen einen privat/geheim (</a:t>
            </a:r>
            <a:r>
              <a:rPr lang="en-US" altLang="en-US" i="1"/>
              <a:t>privater Schlüssel</a:t>
            </a:r>
            <a:r>
              <a:rPr lang="en-US" altLang="en-US"/>
              <a:t>) und macht den anderen öffentlich (</a:t>
            </a:r>
            <a:r>
              <a:rPr lang="en-US" altLang="en-US" i="1"/>
              <a:t>öffentlicher Schlüssel</a:t>
            </a:r>
            <a:r>
              <a:rPr lang="en-US" altLang="en-US"/>
              <a:t>)</a:t>
            </a:r>
          </a:p>
          <a:p>
            <a:pPr marL="566738" indent="-457200" eaLnBrk="1" hangingPunct="1"/>
            <a:r>
              <a:rPr lang="en-US" altLang="en-US"/>
              <a:t>Die beiden Schlüssel haben derartige mathematische Eigenschaften, dass es sehr kompliziert und zeitaufwändig ist, einen Schlüssel vom anderen zu unterscheiden.</a:t>
            </a:r>
            <a:endParaRPr lang="it-IT" altLang="en-US"/>
          </a:p>
          <a:p>
            <a:pPr marL="566738" indent="-457200" eaLnBrk="1" hangingPunct="1"/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  <a:blipFill>
            <a:blip r:embed="rId2"/>
            <a:stretch>
              <a:fillRect t="-2398" r="-221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Das asymmetrische Schema ähnelt dem symmetrischen, aber die verwendeten Schlüssel sind die beiden, die paarweise erzeugt werden: </a:t>
            </a:r>
          </a:p>
          <a:p>
            <a:pPr lvl="1" eaLnBrk="1" hangingPunct="1"/>
            <a:r>
              <a:rPr lang="en-US" altLang="en-US" b="1"/>
              <a:t>Verschlüsselung: </a:t>
            </a:r>
            <a:r>
              <a:rPr lang="en-US" altLang="en-US" sz="2000" i="1"/>
              <a:t>encryption_function</a:t>
            </a:r>
            <a:r>
              <a:rPr lang="en-US" altLang="en-US" sz="2000"/>
              <a:t>(</a:t>
            </a:r>
            <a:r>
              <a:rPr lang="en-US" altLang="en-US" sz="2000" i="1"/>
              <a:t>PlainText</a:t>
            </a:r>
            <a:r>
              <a:rPr lang="en-US" altLang="en-US" sz="2000"/>
              <a:t>, </a:t>
            </a:r>
            <a:r>
              <a:rPr lang="en-US" altLang="en-US" sz="2000" b="1" i="1"/>
              <a:t>Key1</a:t>
            </a:r>
            <a:r>
              <a:rPr lang="en-US" altLang="en-US" sz="2000"/>
              <a:t>) </a:t>
            </a:r>
            <a:r>
              <a:rPr lang="en-US" altLang="en-US" sz="2000" i="1"/>
              <a:t>CypherText</a:t>
            </a:r>
            <a:endParaRPr lang="en-US" altLang="en-US" sz="2000"/>
          </a:p>
          <a:p>
            <a:pPr lvl="1" eaLnBrk="1" hangingPunct="1"/>
            <a:r>
              <a:rPr lang="en-US" altLang="en-US" b="1"/>
              <a:t>Entschlüsselung: </a:t>
            </a:r>
            <a:r>
              <a:rPr lang="en-US" altLang="en-US" sz="2000" i="1"/>
              <a:t>decryption_function</a:t>
            </a:r>
            <a:r>
              <a:rPr lang="en-US" altLang="en-US" sz="2000"/>
              <a:t>(</a:t>
            </a:r>
            <a:r>
              <a:rPr lang="en-US" altLang="en-US" sz="2000" i="1"/>
              <a:t>CypherText</a:t>
            </a:r>
            <a:r>
              <a:rPr lang="en-US" altLang="en-US" sz="2000"/>
              <a:t>, </a:t>
            </a:r>
            <a:r>
              <a:rPr lang="en-US" altLang="en-US" sz="2000" b="1" i="1"/>
              <a:t>Key2</a:t>
            </a:r>
            <a:r>
              <a:rPr lang="en-US" altLang="en-US" sz="2000"/>
              <a:t>) </a:t>
            </a:r>
            <a:r>
              <a:rPr lang="en-US" altLang="en-US" sz="2000" i="1"/>
              <a:t>PlainText</a:t>
            </a:r>
            <a:endParaRPr lang="en-US" altLang="en-US"/>
          </a:p>
          <a:p>
            <a:pPr marL="566738" indent="-457200" eaLnBrk="1" hangingPunct="1"/>
            <a:r>
              <a:rPr lang="en-US" altLang="en-US" b="1" i="1"/>
              <a:t>Key1 </a:t>
            </a:r>
            <a:r>
              <a:rPr lang="en-US" altLang="en-US"/>
              <a:t>und </a:t>
            </a:r>
            <a:r>
              <a:rPr lang="en-US" altLang="en-US" b="1" i="1"/>
              <a:t>Key2 </a:t>
            </a:r>
            <a:r>
              <a:rPr lang="en-US" altLang="en-US"/>
              <a:t>wurden anstelle von </a:t>
            </a:r>
            <a:r>
              <a:rPr lang="en-US" altLang="en-US" i="1"/>
              <a:t>EncryptionKey </a:t>
            </a:r>
            <a:r>
              <a:rPr lang="en-US" altLang="en-US"/>
              <a:t>und </a:t>
            </a:r>
            <a:r>
              <a:rPr lang="en-US" altLang="en-US" i="1"/>
              <a:t>DecryptionKey </a:t>
            </a:r>
            <a:r>
              <a:rPr lang="en-US" altLang="en-US"/>
              <a:t>verwendet, da die beiden Schlüssel in der Praxis austauschbar sind.</a:t>
            </a:r>
          </a:p>
          <a:p>
            <a:pPr marL="566738" indent="-457200" eaLnBrk="1" hangingPunct="1"/>
            <a:r>
              <a:rPr lang="en-US" altLang="en-US" i="1"/>
              <a:t>n </a:t>
            </a:r>
            <a:r>
              <a:rPr lang="en-US" altLang="en-US"/>
              <a:t>Personen können mit nur 2∙n Schlüsseln miteinander kommunizieren: ~n, nicht ~n</a:t>
            </a:r>
            <a:r>
              <a:rPr lang="en-US" altLang="en-US" baseline="30000"/>
              <a:t>2</a:t>
            </a:r>
            <a:r>
              <a:rPr lang="en-US" altLang="en-US"/>
              <a:t> wie bei symmetrischen Algorithmen</a:t>
            </a:r>
          </a:p>
          <a:p>
            <a:pPr marL="566738" indent="-457200" eaLnBrk="1" hangingPunct="1"/>
            <a:endParaRPr lang="en-US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asymmetrische Algorithmus verwendet</a:t>
            </a:r>
            <a:endParaRPr lang="it-IT" altLang="en-US"/>
          </a:p>
        </p:txBody>
      </p:sp>
      <p:sp>
        <p:nvSpPr>
          <p:cNvPr id="4096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Vertraulichkeit:</a:t>
            </a:r>
          </a:p>
          <a:p>
            <a:pPr marL="1023938" lvl="1" indent="-457200" eaLnBrk="1" hangingPunct="1"/>
            <a:r>
              <a:rPr lang="en-US" altLang="en-US" i="1"/>
              <a:t>der öffentliche Schlüssel </a:t>
            </a:r>
            <a:r>
              <a:rPr lang="en-US" altLang="en-US"/>
              <a:t>ist öffentlich zugänglich und sein Besitzer ist der einzige, der den entsprechenden privaten Schlüssel kennt</a:t>
            </a:r>
          </a:p>
          <a:p>
            <a:pPr marL="1023938" lvl="1" indent="-457200" eaLnBrk="1" hangingPunct="1"/>
            <a:r>
              <a:rPr lang="en-US" altLang="en-US"/>
              <a:t>jeder kann sie zur Verschlüsselung einer Nachricht verwenden</a:t>
            </a:r>
          </a:p>
          <a:p>
            <a:pPr marL="1023938" lvl="1" indent="-457200" eaLnBrk="1" hangingPunct="1"/>
            <a:r>
              <a:rPr lang="en-US" altLang="en-US"/>
              <a:t>nur der Besitzer des entsprechenden privaten Schlüssels kann die Nachricht entschlüsseln</a:t>
            </a:r>
          </a:p>
          <a:p>
            <a:pPr marL="566738" indent="-457200" eaLnBrk="1" hangingPunct="1"/>
            <a:r>
              <a:rPr lang="en-US" altLang="en-US"/>
              <a:t>Es wird nur ein Schlüssel (der öffentliche Schlüssel des Empfängers) benötigt, um eine vertrauliche Nachricht an ein Subjekt zu senden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asymmetrische Algorithmus verwendet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Nicht-Ablehnung: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Subjekt ist der einzige Besitzer eines privaten (geheimen) Schlüssels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jeder kann mit dem privaten Schlüssel des Subjekts verschlüsselte Nachrichten verifizieren (entschlüsseln)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nur das Subjekt, das diesen privaten Schlüssel besitzt, kann die Nachricht verschlüsselt haben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zu lösendes Problem: Sicherstellen, dass ein öffentlicher Schlüssel wirklich mit dem rechtmäßigen Subjekt verbunden ist: eine </a:t>
            </a:r>
            <a:r>
              <a:rPr lang="en-US" i="1" dirty="0"/>
              <a:t>Public Key </a:t>
            </a:r>
            <a:r>
              <a:rPr lang="en-US" i="1" dirty="0" err="1"/>
              <a:t>Infrastucture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200" dirty="0" err="1"/>
              <a:t>Asymmetrische</a:t>
            </a:r>
            <a:r>
              <a:rPr lang="en-US" altLang="en-US" sz="3200" dirty="0"/>
              <a:t> </a:t>
            </a:r>
            <a:r>
              <a:rPr lang="en-US" altLang="en-US" sz="3200" dirty="0" err="1"/>
              <a:t>Algorithmen</a:t>
            </a:r>
            <a:br>
              <a:rPr lang="en-US" altLang="en-US" sz="3200" dirty="0"/>
            </a:br>
            <a:r>
              <a:rPr lang="en-US" altLang="en-US" sz="3200" dirty="0" err="1"/>
              <a:t>Vorteile</a:t>
            </a:r>
            <a:r>
              <a:rPr lang="en-US" altLang="en-US" sz="3200" dirty="0"/>
              <a:t> und </a:t>
            </a:r>
            <a:r>
              <a:rPr lang="en-US" altLang="en-US" sz="3200" dirty="0" err="1"/>
              <a:t>Benachteiligungen</a:t>
            </a:r>
            <a:br>
              <a:rPr lang="en-US" altLang="en-US" dirty="0"/>
            </a:br>
            <a:endParaRPr lang="it-IT" altLang="en-US" dirty="0"/>
          </a:p>
        </p:txBody>
      </p:sp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450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>
              <a:defRPr/>
            </a:pPr>
            <a:r>
              <a:rPr lang="en-US" altLang="en-US" sz="2100" dirty="0"/>
              <a:t>Die Gesamtzahl der Schlüssel wird deutlich verringert</a:t>
            </a:r>
          </a:p>
          <a:p>
            <a:pPr marL="566738" indent="-457200" eaLnBrk="1" hangingPunct="1">
              <a:defRPr/>
            </a:pPr>
            <a:r>
              <a:rPr lang="en-US" altLang="en-US" sz="2100" dirty="0"/>
              <a:t>Da die öffentlichen Schlüssel öffentlich zugänglich gemacht werden, sind keine vorherigen Vereinbarungen zwischen verschiedenen Subjekten erforderlich.</a:t>
            </a:r>
          </a:p>
          <a:p>
            <a:pPr marL="566738" indent="-457200" eaLnBrk="1" hangingPunct="1">
              <a:defRPr/>
            </a:pPr>
            <a:r>
              <a:rPr lang="en-US" altLang="en-US" sz="2100" dirty="0"/>
              <a:t>Öffentliche Schlüssel sind im elektronischen Geschäftsverkehr sehr wichtig: Kunden können nicht verlangen, dass es eine vorherige Vereinbarung zwischen dem Verkäufer und den Kunden gibt.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Asymmetrische Algorithmen sind in Bezug auf die mathematischen Probleme viel komplexer als symmetrische Algorithmen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Diese mathematischen Probleme erfordern im Wesentlichen langsamere Algorithmen als symmetrische Algorithmen und die Verwendung von längeren Schlüsseln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Auf der einen Seite sind sie flexibler, auf der anderen Seite sind sie aufwändiger in Bezug auf die Computerressourcen.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asymmetrische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RSA </a:t>
            </a:r>
            <a:r>
              <a:rPr lang="en-US" i="1" dirty="0"/>
              <a:t>(aus den Anfangsbuchstaben von Ronald </a:t>
            </a:r>
            <a:r>
              <a:rPr lang="en-US" i="1" dirty="0" err="1"/>
              <a:t>Rivest</a:t>
            </a:r>
            <a:r>
              <a:rPr lang="en-US" i="1" dirty="0"/>
              <a:t>, </a:t>
            </a:r>
            <a:r>
              <a:rPr lang="en-US" i="1" dirty="0" err="1"/>
              <a:t>Adi </a:t>
            </a:r>
            <a:r>
              <a:rPr lang="en-US" i="1" dirty="0"/>
              <a:t>Shamir und Leonard </a:t>
            </a:r>
            <a:r>
              <a:rPr lang="en-US" i="1" dirty="0" err="1"/>
              <a:t>Adleman</a:t>
            </a:r>
            <a:r>
              <a:rPr lang="en-US" i="1" dirty="0"/>
              <a:t>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Basierend auf der Komplexität der Primfaktorzerlegung: komplex/intraktabel, um die beiden Primzahlen aus dem Ergebnis zu finden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nicht leicht, sehr hohe Primzahlen zu finden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Legitime Vorgänge können mit begrenzten Computerressourcen durchgeführt werden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asymmetrische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Elliptische Kryptographie </a:t>
            </a:r>
            <a:r>
              <a:rPr lang="en-US" i="1" dirty="0"/>
              <a:t>(ECC - Elliptic Curve Cryptography)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Ausgehend von der Komplexität der Berechnung des diskreten Logarithmus (in einem endlichen Feld)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ECC-Problem ist komplexer als die Primfaktorzerlegung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gleiche Sicherheit wird mit kürzeren Schlüsseln als bei RSA erreicht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ECC-Algorithmen sind schneller als RSA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Vergleich</a:t>
            </a:r>
            <a:r>
              <a:rPr lang="en-US" altLang="en-US" sz="3600" dirty="0"/>
              <a:t> von </a:t>
            </a:r>
            <a:r>
              <a:rPr lang="en-US" altLang="en-US" sz="3600" dirty="0" err="1"/>
              <a:t>symmetrischen</a:t>
            </a:r>
            <a:r>
              <a:rPr lang="en-US" altLang="en-US" sz="3600" dirty="0"/>
              <a:t> und </a:t>
            </a:r>
            <a:r>
              <a:rPr lang="en-US" altLang="en-US" sz="3600" dirty="0" err="1"/>
              <a:t>asymmetrischen</a:t>
            </a:r>
            <a:r>
              <a:rPr lang="en-US" altLang="en-US" sz="3600" dirty="0"/>
              <a:t> </a:t>
            </a:r>
            <a:r>
              <a:rPr lang="en-US" altLang="en-US" sz="3600" dirty="0" err="1"/>
              <a:t>Algorithmen</a:t>
            </a:r>
            <a:endParaRPr lang="it-IT" altLang="en-US" sz="3600" dirty="0"/>
          </a:p>
        </p:txBody>
      </p:sp>
      <p:sp>
        <p:nvSpPr>
          <p:cNvPr id="460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Asymmetrische</a:t>
            </a:r>
            <a:r>
              <a:rPr lang="en-US" altLang="en-US" dirty="0"/>
              <a:t> </a:t>
            </a:r>
            <a:r>
              <a:rPr lang="en-US" altLang="en-US" dirty="0" err="1"/>
              <a:t>Algorithmen</a:t>
            </a:r>
            <a:r>
              <a:rPr lang="en-US" altLang="en-US" dirty="0"/>
              <a:t> </a:t>
            </a:r>
            <a:r>
              <a:rPr lang="en-US" altLang="en-US" dirty="0" err="1"/>
              <a:t>nutzen</a:t>
            </a:r>
            <a:r>
              <a:rPr lang="en-US" altLang="en-US" dirty="0"/>
              <a:t> </a:t>
            </a:r>
            <a:r>
              <a:rPr lang="en-US" altLang="en-US" dirty="0" err="1"/>
              <a:t>andere</a:t>
            </a:r>
            <a:r>
              <a:rPr lang="en-US" altLang="en-US" dirty="0"/>
              <a:t> </a:t>
            </a:r>
            <a:r>
              <a:rPr lang="en-US" altLang="en-US" dirty="0" err="1"/>
              <a:t>mathematische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als</a:t>
            </a:r>
            <a:r>
              <a:rPr lang="en-US" altLang="en-US" dirty="0"/>
              <a:t> die der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Kryptographie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Die </a:t>
            </a:r>
            <a:r>
              <a:rPr lang="en-US" altLang="en-US" dirty="0" err="1"/>
              <a:t>Längen</a:t>
            </a:r>
            <a:r>
              <a:rPr lang="en-US" altLang="en-US" dirty="0"/>
              <a:t> der </a:t>
            </a:r>
            <a:r>
              <a:rPr lang="en-US" altLang="en-US" dirty="0" err="1"/>
              <a:t>Schlüssel</a:t>
            </a:r>
            <a:r>
              <a:rPr lang="en-US" altLang="en-US" dirty="0"/>
              <a:t> </a:t>
            </a:r>
            <a:r>
              <a:rPr lang="en-US" altLang="en-US" dirty="0" err="1"/>
              <a:t>sind</a:t>
            </a:r>
            <a:r>
              <a:rPr lang="en-US" altLang="en-US" dirty="0"/>
              <a:t> </a:t>
            </a:r>
            <a:r>
              <a:rPr lang="en-US" altLang="en-US" dirty="0" err="1"/>
              <a:t>nicht</a:t>
            </a:r>
            <a:r>
              <a:rPr lang="en-US" altLang="en-US" dirty="0"/>
              <a:t> </a:t>
            </a:r>
            <a:r>
              <a:rPr lang="en-US" altLang="en-US" dirty="0" err="1"/>
              <a:t>mit</a:t>
            </a:r>
            <a:r>
              <a:rPr lang="en-US" altLang="en-US" dirty="0"/>
              <a:t> </a:t>
            </a:r>
            <a:r>
              <a:rPr lang="en-US" altLang="en-US" dirty="0" err="1"/>
              <a:t>denen</a:t>
            </a:r>
            <a:r>
              <a:rPr lang="en-US" altLang="en-US" dirty="0"/>
              <a:t> der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Kryptographie</a:t>
            </a:r>
            <a:r>
              <a:rPr lang="en-US" altLang="en-US" dirty="0"/>
              <a:t> </a:t>
            </a:r>
            <a:r>
              <a:rPr lang="en-US" altLang="en-US" dirty="0" err="1"/>
              <a:t>vergleichbar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Bei </a:t>
            </a:r>
            <a:r>
              <a:rPr lang="en-US" altLang="en-US" dirty="0" err="1"/>
              <a:t>symmetrischer</a:t>
            </a:r>
            <a:r>
              <a:rPr lang="en-US" altLang="en-US" dirty="0"/>
              <a:t> </a:t>
            </a:r>
            <a:r>
              <a:rPr lang="en-US" altLang="en-US" dirty="0" err="1"/>
              <a:t>Verschlüsselung</a:t>
            </a:r>
            <a:r>
              <a:rPr lang="en-US" altLang="en-US" dirty="0"/>
              <a:t> </a:t>
            </a:r>
            <a:r>
              <a:rPr lang="en-US" altLang="en-US" dirty="0" err="1"/>
              <a:t>sollte</a:t>
            </a:r>
            <a:r>
              <a:rPr lang="en-US" altLang="en-US" dirty="0"/>
              <a:t> der </a:t>
            </a:r>
            <a:r>
              <a:rPr lang="en-US" altLang="en-US" dirty="0" err="1"/>
              <a:t>Schlüssel</a:t>
            </a:r>
            <a:r>
              <a:rPr lang="en-US" altLang="en-US" dirty="0"/>
              <a:t> lang </a:t>
            </a:r>
            <a:r>
              <a:rPr lang="en-US" altLang="en-US" dirty="0" err="1"/>
              <a:t>genug</a:t>
            </a:r>
            <a:r>
              <a:rPr lang="en-US" altLang="en-US" dirty="0"/>
              <a:t> sein, um </a:t>
            </a:r>
            <a:r>
              <a:rPr lang="en-US" altLang="en-US" dirty="0" err="1"/>
              <a:t>zu</a:t>
            </a:r>
            <a:r>
              <a:rPr lang="en-US" altLang="en-US" dirty="0"/>
              <a:t> </a:t>
            </a:r>
            <a:r>
              <a:rPr lang="en-US" altLang="en-US" dirty="0" err="1"/>
              <a:t>verhindern</a:t>
            </a:r>
            <a:r>
              <a:rPr lang="en-US" altLang="en-US" dirty="0"/>
              <a:t>, </a:t>
            </a:r>
            <a:r>
              <a:rPr lang="en-US" altLang="en-US" dirty="0" err="1"/>
              <a:t>dass</a:t>
            </a:r>
            <a:r>
              <a:rPr lang="en-US" altLang="en-US" dirty="0"/>
              <a:t> alle </a:t>
            </a:r>
            <a:r>
              <a:rPr lang="en-US" altLang="en-US" dirty="0" err="1"/>
              <a:t>möglichen</a:t>
            </a:r>
            <a:r>
              <a:rPr lang="en-US" altLang="en-US" dirty="0"/>
              <a:t> </a:t>
            </a:r>
            <a:r>
              <a:rPr lang="en-US" altLang="en-US" dirty="0" err="1"/>
              <a:t>Zahlen</a:t>
            </a:r>
            <a:r>
              <a:rPr lang="en-US" altLang="en-US" dirty="0"/>
              <a:t> </a:t>
            </a:r>
            <a:r>
              <a:rPr lang="en-US" altLang="en-US" dirty="0" err="1"/>
              <a:t>ausprobiert</a:t>
            </a:r>
            <a:r>
              <a:rPr lang="en-US" altLang="en-US" dirty="0"/>
              <a:t> </a:t>
            </a:r>
            <a:r>
              <a:rPr lang="en-US" altLang="en-US" dirty="0" err="1"/>
              <a:t>werden</a:t>
            </a:r>
            <a:r>
              <a:rPr lang="en-US" altLang="en-US" dirty="0"/>
              <a:t>, die </a:t>
            </a:r>
            <a:r>
              <a:rPr lang="en-US" altLang="en-US" dirty="0" err="1"/>
              <a:t>zu</a:t>
            </a:r>
            <a:r>
              <a:rPr lang="en-US" altLang="en-US" dirty="0"/>
              <a:t> </a:t>
            </a:r>
            <a:r>
              <a:rPr lang="en-US" altLang="en-US" dirty="0" err="1"/>
              <a:t>einem</a:t>
            </a:r>
            <a:r>
              <a:rPr lang="en-US" altLang="en-US" dirty="0"/>
              <a:t> </a:t>
            </a:r>
            <a:r>
              <a:rPr lang="en-US" altLang="en-US" dirty="0" err="1"/>
              <a:t>Schlüssel</a:t>
            </a:r>
            <a:r>
              <a:rPr lang="en-US" altLang="en-US" dirty="0"/>
              <a:t> </a:t>
            </a:r>
            <a:r>
              <a:rPr lang="en-US" altLang="en-US" dirty="0" err="1"/>
              <a:t>passen</a:t>
            </a:r>
            <a:r>
              <a:rPr lang="en-US" altLang="en-US" dirty="0"/>
              <a:t> </a:t>
            </a:r>
            <a:r>
              <a:rPr lang="en-US" altLang="en-US" dirty="0" err="1"/>
              <a:t>könnten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Die </a:t>
            </a:r>
            <a:r>
              <a:rPr lang="en-US" altLang="en-US" dirty="0" err="1"/>
              <a:t>heutigen</a:t>
            </a:r>
            <a:r>
              <a:rPr lang="en-US" altLang="en-US" dirty="0"/>
              <a:t>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Algorithmen</a:t>
            </a:r>
            <a:r>
              <a:rPr lang="en-US" altLang="en-US" dirty="0"/>
              <a:t> </a:t>
            </a:r>
            <a:r>
              <a:rPr lang="en-US" altLang="en-US" dirty="0" err="1"/>
              <a:t>verwenden</a:t>
            </a:r>
            <a:r>
              <a:rPr lang="en-US" altLang="en-US" dirty="0"/>
              <a:t> in der Regel 128-, 256- und </a:t>
            </a:r>
            <a:r>
              <a:rPr lang="en-US" altLang="en-US" dirty="0" err="1"/>
              <a:t>manchmal</a:t>
            </a:r>
            <a:r>
              <a:rPr lang="en-US" altLang="en-US" dirty="0"/>
              <a:t> 512-Bit-Schlüssel.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Vergleich</a:t>
            </a:r>
            <a:r>
              <a:rPr lang="en-US" altLang="en-US" sz="3600" dirty="0"/>
              <a:t> von </a:t>
            </a:r>
            <a:r>
              <a:rPr lang="en-US" altLang="en-US" sz="3600" dirty="0" err="1"/>
              <a:t>symmetrischen</a:t>
            </a:r>
            <a:r>
              <a:rPr lang="en-US" altLang="en-US" sz="3600" dirty="0"/>
              <a:t> und </a:t>
            </a:r>
            <a:r>
              <a:rPr lang="en-US" altLang="en-US" sz="3600" dirty="0" err="1"/>
              <a:t>asymmetrischen</a:t>
            </a:r>
            <a:r>
              <a:rPr lang="en-US" altLang="en-US" sz="3600" dirty="0"/>
              <a:t> </a:t>
            </a:r>
            <a:r>
              <a:rPr lang="en-US" altLang="en-US" sz="3600" dirty="0" err="1"/>
              <a:t>Algorithmen</a:t>
            </a:r>
            <a:endParaRPr lang="it-IT" alt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asymmetrischen Algorithmen sind nicht alle Schlüssel möglich, da sie mit einem Merkmal verbunden sind (z. B. sind nicht alle Zahlen Primzahlen).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Um die gleiche Robustheit des Algorithmus (Schwierigkeit aus rechnerischer Sicht) wie ein symmetrischer 128-Bit-Algorithmus zu erreichen, benötigt der RSA-Algorithmus einen Schlüssel in der Größenordnung von 1024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heutigen asymmetrischen Algorithmen verwenden in der Regel 1024, 2048 und 4096 Bit lange Schlüssel.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Hash-Funktionen</a:t>
            </a:r>
            <a:endParaRPr lang="it-IT" altLang="en-US"/>
          </a:p>
        </p:txBody>
      </p:sp>
      <p:sp>
        <p:nvSpPr>
          <p:cNvPr id="481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Hash-Funktionen berechnen eine kurze Zusammenfassung eines Textes von beliebiger Länge mit fester Länge</a:t>
            </a:r>
          </a:p>
          <a:p>
            <a:pPr marL="566738" indent="-457200" eaLnBrk="1" hangingPunct="1"/>
            <a:r>
              <a:rPr lang="en-US" altLang="en-US"/>
              <a:t>Diese Zusammenfassung wird als </a:t>
            </a:r>
            <a:r>
              <a:rPr lang="en-US" altLang="en-US" i="1"/>
              <a:t>Digest bezeichnet</a:t>
            </a:r>
            <a:endParaRPr lang="en-US" altLang="en-US"/>
          </a:p>
          <a:p>
            <a:pPr marL="566738" indent="-457200" eaLnBrk="1" hangingPunct="1"/>
            <a:r>
              <a:rPr lang="en-US" altLang="en-US"/>
              <a:t>Eine Hash-Funktion muss einfach und schnell zu berechnen sein.</a:t>
            </a:r>
          </a:p>
          <a:p>
            <a:pPr marL="566738" indent="-457200" eaLnBrk="1" hangingPunct="1"/>
            <a:r>
              <a:rPr lang="en-US" altLang="en-US"/>
              <a:t>Hash-Funktionen sind "Einwegfunktionen": Es ist sehr komplex und langsam, aus dem Digest einen </a:t>
            </a:r>
            <a:r>
              <a:rPr lang="en-US" altLang="en-US" i="1"/>
              <a:t>möglichen </a:t>
            </a:r>
            <a:r>
              <a:rPr lang="en-US" altLang="en-US"/>
              <a:t>Text wiederherzustellen, der ihn erzeugt.</a:t>
            </a:r>
          </a:p>
          <a:p>
            <a:pPr marL="566738" indent="-457200" eaLnBrk="1" hangingPunct="1"/>
            <a:r>
              <a:rPr lang="en-US" altLang="en-US"/>
              <a:t>Selbst wenn ein Text mit der angegebenen Zusammenfassung gefunden wird, ist es äußerst unwahrscheinlich, dass es sich um den Originaltext handelt oder dass er überhaupt einen Sinn ergibt.</a:t>
            </a:r>
            <a:endParaRPr lang="it-IT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Hash-Funktion als Integritätsprüfung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einer Nachricht M wird ihr Digest D mit Hilfe einer Hash-Funktion H berechnet: D = H(M)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Durch eine sichere Übermittlung von Digest D kann sichergestellt werden, dass die Nachricht M korrekt ist: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Empfänger der Nachricht M berechnet den Digest und vergleicht ihn mit dem empfangenen Digest (D)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sie identisch sind, wurde die Nachricht nicht geändert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wichtig, dass die Zusammenfassung auf sichere Weise übermittelt wird.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Wird auch verwendet, um anstelle von CRCs (Cyclic Redundancy Checks) zu prüfen, ob eine Datei oder eine Übertragung Änderungen erfahren hat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Einige wichtige Hash-Algorithmen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MD5 (Message Digest #5, 1991)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Geringe Rechenleistung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128-Bit-Hash</a:t>
            </a:r>
            <a:br>
              <a:rPr lang="en-US" dirty="0"/>
            </a:br>
            <a:r>
              <a:rPr lang="en-US" dirty="0"/>
              <a:t>Im Laufe der Zeit wurde er immer weiter abgeschwächt, so dass er für Sicherheitszwecke völlig unzuverlässig ist.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Immer noch nützlich in nicht kryptografischen Anwendungen (anstelle von CRC-32)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Einige wichtige Hash-Algorithmen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SHA-3 (Sicherer Hash-Algorithmus #3, 2015)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 sind eigentlich eine Familie von sicheren Hash-Algorithmen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ist die letzte Version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ist das Ergebnis eines Wettbewerbs zwischen Kryptographen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Kann so eingestellt werden, dass Sicherheit und Geschwindigkeit ausgeglichen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Hash-Werte von 224, 256, 334 und 512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2-3 mal langsamer als MD5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Bislang wurden keine Schwachstellen gefunden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(Digitale) Signaturen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i="1" dirty="0"/>
              <a:t>Die elektronische Signatur </a:t>
            </a:r>
            <a:r>
              <a:rPr lang="en-US" dirty="0"/>
              <a:t>in der Gesetzgebung einiger Länder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Berechnung eines Hashwerts einer Nachricht und Verschlüsselung mit dem geheimen Schlüssel eines asymmetrischen </a:t>
            </a:r>
            <a:r>
              <a:rPr lang="en-US" i="1" dirty="0"/>
              <a:t>Signaturalgorithmus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digitale Signatur verschlüsselt also nicht die ursprüngliche Nachricht, sondern garantiert nur, dass der entsprechende Text nicht verändert wurde.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Bietet </a:t>
            </a:r>
            <a:r>
              <a:rPr lang="en-US" i="1" dirty="0"/>
              <a:t>Nicht-Abstreitbarkeit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(Digitale) Signaturen</a:t>
            </a:r>
            <a:endParaRPr lang="it-IT" altLang="en-US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/>
              <a:t>Message Authentication Codes </a:t>
            </a:r>
            <a:r>
              <a:rPr lang="en-US" altLang="en-US"/>
              <a:t>(MACs) sind ähnlich wie digitale Signaturen</a:t>
            </a:r>
          </a:p>
          <a:p>
            <a:pPr marL="566738" indent="-457200" eaLnBrk="1" hangingPunct="1"/>
            <a:r>
              <a:rPr lang="en-US" altLang="en-US"/>
              <a:t>Diese gewährleisten die Integrität und Authentizität einer Nachricht</a:t>
            </a:r>
          </a:p>
          <a:p>
            <a:pPr marL="566738" indent="-457200" eaLnBrk="1" hangingPunct="1"/>
            <a:r>
              <a:rPr lang="en-US" altLang="en-US"/>
              <a:t>Digest, berechnet durch Hashing des zu schützenden Textes und eines </a:t>
            </a:r>
            <a:r>
              <a:rPr lang="en-US" altLang="en-US" i="1"/>
              <a:t>symmetrischen </a:t>
            </a:r>
            <a:r>
              <a:rPr lang="en-US" altLang="en-US"/>
              <a:t>Algorithmus-Schlüssels</a:t>
            </a:r>
          </a:p>
          <a:p>
            <a:pPr marL="566738" indent="-457200" eaLnBrk="1" hangingPunct="1"/>
            <a:r>
              <a:rPr lang="en-US" altLang="en-US"/>
              <a:t>Keine Zusicherung der Nichtabstreitbarkeit</a:t>
            </a:r>
          </a:p>
          <a:p>
            <a:pPr marL="566738" indent="-457200" eaLnBrk="1" hangingPunct="1"/>
            <a:r>
              <a:rPr lang="en-US" altLang="en-US"/>
              <a:t>Beispiel: HMAC: Keyed-hash MAC</a:t>
            </a:r>
            <a:endParaRPr lang="it-IT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Erforderlich für die Vertraulichkeit, Integrität und Authentizität von Nachrichten sowie für digitale Signaturen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Sie gewährleisten die Authentizität des Besitzers eines öffentlichen Schlüssels und schaffen so ein Vertrauensverhältnis zwischen den beteiligten Parteien.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</a:t>
            </a:r>
            <a:r>
              <a:rPr lang="en-US" sz="2200" i="1" dirty="0"/>
              <a:t>Zertifizierungsstelle </a:t>
            </a:r>
            <a:r>
              <a:rPr lang="en-US" sz="2200" dirty="0"/>
              <a:t>(CA):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ist Teil eines hierarchischen Vertrauensmodells, das die Identität des Nutzers garantiert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sie muss von allen Stellen als "vertrauenswürdig" anerkannt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CA signiert mit ihrem eigenen privaten Schlüssel ein </a:t>
            </a:r>
            <a:r>
              <a:rPr lang="en-US" sz="2200" i="1" dirty="0"/>
              <a:t>digitales Zertifikat</a:t>
            </a:r>
            <a:r>
              <a:rPr lang="en-US" sz="2200" dirty="0"/>
              <a:t>, das den Betreff mit ihrem öffentlichen Schlüssel verbindet.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digitale Zertifikat kann mit dem öffentlichen Schlüssel der CA validiert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</a:t>
            </a:r>
            <a:r>
              <a:rPr lang="en-US" sz="2200" i="1" dirty="0"/>
              <a:t>Public Key Infrastructure </a:t>
            </a:r>
            <a:r>
              <a:rPr lang="en-US" sz="2200" dirty="0"/>
              <a:t>(PKI) ist eine hierarchische Struktur von </a:t>
            </a:r>
            <a:r>
              <a:rPr lang="en-US" sz="2200" dirty="0" err="1"/>
              <a:t>Cas</a:t>
            </a:r>
            <a:endParaRPr lang="en-US" sz="2200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Jede CA lässt ihren öffentlichen Schlüssel von der vorgelagerten CA signieren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Die </a:t>
            </a:r>
            <a:r>
              <a:rPr lang="en-US" sz="2200" i="1" dirty="0"/>
              <a:t>Root-Zertifizierungsstelle </a:t>
            </a:r>
            <a:r>
              <a:rPr lang="en-US" sz="2200" dirty="0"/>
              <a:t>ist die oberste CA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Root-CA-Zertifikat ist selbstsigniert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Root-CA-Zertifikat muss an vielen vertrauenswürdigen Stellen und auf verschiedene Weise veröffentlicht werden, damit es nicht durch ein gefälschtes Zertifikat ersetzt werden kann.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Die Betriebssysteme werden mit einem Satz von Stamm- und vertrauenswürdigen Zwischenzertifikaten </a:t>
            </a:r>
            <a:r>
              <a:rPr lang="en-US" sz="2200" dirty="0" err="1"/>
              <a:t>von Cas </a:t>
            </a:r>
            <a:r>
              <a:rPr lang="en-US" sz="2200" dirty="0"/>
              <a:t>ausgeliefert. Die folgende Abbildung zeigt einen Auszug aus der Liste der Root-Zertifikate eines MS Windows 10-Betriebssystems.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pic>
        <p:nvPicPr>
          <p:cNvPr id="56323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690688"/>
            <a:ext cx="8455025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168775" y="6149975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>
                <a:ea typeface="Calibri" panose="020F0502020204030204" pitchFamily="34" charset="0"/>
                <a:cs typeface="Times New Roman" panose="02020603050405020304" pitchFamily="18" charset="0"/>
              </a:rPr>
              <a:t>Windows 10 Zertifikat-Manager</a:t>
            </a:r>
            <a:endParaRPr lang="it-IT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Infrastrukturen</a:t>
            </a:r>
            <a:r>
              <a:rPr lang="en-US" altLang="en-US" sz="3600" dirty="0"/>
              <a:t> für </a:t>
            </a:r>
            <a:r>
              <a:rPr lang="en-US" altLang="en-US" sz="3600" dirty="0" err="1"/>
              <a:t>öffentliche</a:t>
            </a:r>
            <a:r>
              <a:rPr lang="en-US" altLang="en-US" sz="3600" dirty="0"/>
              <a:t> </a:t>
            </a:r>
            <a:r>
              <a:rPr lang="en-US" altLang="en-US" sz="3600" dirty="0" err="1"/>
              <a:t>Schlüssel</a:t>
            </a:r>
            <a:br>
              <a:rPr lang="en-US" altLang="en-US" sz="3600" dirty="0"/>
            </a:br>
            <a:r>
              <a:rPr lang="en-US" altLang="en-US" sz="3600" dirty="0" err="1"/>
              <a:t>Komponenten</a:t>
            </a:r>
            <a:endParaRPr lang="it-IT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Zertifizierungsstelle (CA)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verwaltet die kryptografischen Schlüssel und Zertifikate der PKI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hat die wahren Schlüssel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führt die kryptographischen Operationen durch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auch das wichtigste Element der Zertifizierungsstelle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Zertifikat-Server: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Verzeichnis, in dem die Benutzerzertifikate veröffentlicht und durchsuchbar gemacht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Verzeichnis entspricht dem X.500-Standard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mit Hilfe des LDAP-Protokolls abgefragt werden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Infrastrukturen</a:t>
            </a:r>
            <a:r>
              <a:rPr lang="en-US" altLang="en-US" sz="3600" dirty="0"/>
              <a:t> für </a:t>
            </a:r>
            <a:r>
              <a:rPr lang="en-US" altLang="en-US" sz="3600" dirty="0" err="1"/>
              <a:t>öffentliche</a:t>
            </a:r>
            <a:r>
              <a:rPr lang="en-US" altLang="en-US" sz="3600" dirty="0"/>
              <a:t> </a:t>
            </a:r>
            <a:r>
              <a:rPr lang="en-US" altLang="en-US" sz="3600" dirty="0" err="1"/>
              <a:t>Schlüssel</a:t>
            </a:r>
            <a:br>
              <a:rPr lang="en-US" altLang="en-US" sz="3600" dirty="0"/>
            </a:br>
            <a:r>
              <a:rPr lang="en-US" altLang="en-US" sz="3600" dirty="0" err="1"/>
              <a:t>Komponenten</a:t>
            </a:r>
            <a:endParaRPr lang="it-IT" altLang="en-US" sz="3600" dirty="0"/>
          </a:p>
        </p:txBody>
      </p:sp>
      <p:sp>
        <p:nvSpPr>
          <p:cNvPr id="583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b="1"/>
              <a:t>Registrierungsbehörde (RA):</a:t>
            </a:r>
          </a:p>
          <a:p>
            <a:pPr marL="1023938" lvl="1" indent="-457200" eaLnBrk="1" hangingPunct="1"/>
            <a:r>
              <a:rPr lang="en-US" altLang="en-US"/>
              <a:t>verwaltet Zertifikatsanträge und stellt ausgestellte Zertifikate bereit</a:t>
            </a:r>
          </a:p>
          <a:p>
            <a:pPr marL="1023938" lvl="1" indent="-457200" eaLnBrk="1" hangingPunct="1"/>
            <a:r>
              <a:rPr lang="en-US" altLang="en-US"/>
              <a:t>befasst sich mit der Verteilung von kryptografischen Token und Software (es ist das Front-End der CA)</a:t>
            </a:r>
          </a:p>
          <a:p>
            <a:pPr marL="1023938" lvl="1" indent="-457200" eaLnBrk="1" hangingPunct="1"/>
            <a:r>
              <a:rPr lang="en-US" altLang="en-US"/>
              <a:t>kann ein physischer Schalter oder eine Website sein</a:t>
            </a:r>
          </a:p>
          <a:p>
            <a:pPr marL="1023938" lvl="1" indent="-457200" eaLnBrk="1" hangingPunct="1"/>
            <a:r>
              <a:rPr lang="en-US" altLang="en-US"/>
              <a:t>der Typ ist mit verschiedenen Sicherheitsstufen verbunden</a:t>
            </a:r>
          </a:p>
          <a:p>
            <a:pPr marL="1023938" lvl="1" indent="-457200" eaLnBrk="1" hangingPunct="1"/>
            <a:r>
              <a:rPr lang="en-US" altLang="en-US"/>
              <a:t>kann den Nutzer auch bei der Erstellung des Schlüsselpaars und der sicheren Verwaltung dieser Zertifikate unterstützen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000" dirty="0"/>
              <a:t>Die Struktur und das Format digitaler Zertifikate werden in der ITU-T-Norm X.509 beschrieben (es handelt sich um eine Norm der Internationalen Fernmeldeunion mit der Nummer X.509).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000" dirty="0"/>
              <a:t>Ein digitales X.509-Zertifikat muss mindestens die folgenden Felder enthalten: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DN </a:t>
            </a:r>
            <a:r>
              <a:rPr lang="en-US" sz="2000" dirty="0"/>
              <a:t>(Distinguished Name) Benutzer: Gaius Julius Cäsar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CN </a:t>
            </a:r>
            <a:r>
              <a:rPr lang="en-US" sz="2000" dirty="0"/>
              <a:t>(allgemeiner Name): Julius Caesar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/>
              <a:t>O </a:t>
            </a:r>
            <a:r>
              <a:rPr lang="en-GB" sz="2000" dirty="0"/>
              <a:t>(Organisation): Regierung</a:t>
            </a:r>
            <a:endParaRPr lang="en-US" sz="2000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OE </a:t>
            </a:r>
            <a:r>
              <a:rPr lang="en-US" sz="2000" dirty="0"/>
              <a:t>(Organisationseinheit): Senat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C </a:t>
            </a:r>
            <a:r>
              <a:rPr lang="en-US" sz="2000" dirty="0"/>
              <a:t>(Land): Römisches Reich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altLang="en-US" sz="2000" dirty="0"/>
              <a:t>Es kann sich um eine IP-Adresse oder eine URL handeln, die einem X.500-Verzeichnispfad entspricht (z. B. LDAP - Lightweight Directory Access Protocol):</a:t>
            </a:r>
            <a:br>
              <a:rPr lang="en-US" altLang="en-US" sz="2000" dirty="0"/>
            </a:br>
            <a:r>
              <a:rPr lang="en-US" altLang="en-US" sz="2000" dirty="0"/>
              <a:t>IT / Römisches Reich / Regierung / Julius Caesar / Gaius Julius Caesar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000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</a:p>
        </p:txBody>
      </p:sp>
      <p:sp>
        <p:nvSpPr>
          <p:cNvPr id="604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29506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000" dirty="0"/>
              <a:t>Ein </a:t>
            </a:r>
            <a:r>
              <a:rPr lang="en-US" altLang="en-US" sz="2000" dirty="0" err="1"/>
              <a:t>digitales</a:t>
            </a:r>
            <a:r>
              <a:rPr lang="en-US" altLang="en-US" sz="2000" dirty="0"/>
              <a:t> X.509-Zertifikat muss </a:t>
            </a:r>
            <a:r>
              <a:rPr lang="en-US" altLang="en-US" sz="2000" dirty="0" err="1"/>
              <a:t>außerdem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mindestens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folgenden</a:t>
            </a:r>
            <a:r>
              <a:rPr lang="en-US" altLang="en-US" sz="2000" dirty="0"/>
              <a:t> Felder </a:t>
            </a:r>
            <a:r>
              <a:rPr lang="en-US" altLang="en-US" sz="2000" dirty="0" err="1"/>
              <a:t>enthalten</a:t>
            </a:r>
            <a:r>
              <a:rPr lang="en-US" altLang="en-US" sz="2000" dirty="0"/>
              <a:t>:</a:t>
            </a:r>
          </a:p>
          <a:p>
            <a:pPr lvl="1" eaLnBrk="1" hangingPunct="1"/>
            <a:r>
              <a:rPr lang="en-US" altLang="en-US" sz="2000" b="1" dirty="0"/>
              <a:t>DN Issuer</a:t>
            </a:r>
            <a:r>
              <a:rPr lang="en-US" altLang="en-US" sz="2000" dirty="0"/>
              <a:t>: Name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im</a:t>
            </a:r>
            <a:r>
              <a:rPr lang="en-US" altLang="en-US" sz="2000" dirty="0"/>
              <a:t> X.500-Format </a:t>
            </a:r>
          </a:p>
          <a:p>
            <a:pPr lvl="1" eaLnBrk="1" hangingPunct="1"/>
            <a:r>
              <a:rPr lang="en-US" altLang="en-US" sz="2000" b="1" dirty="0" err="1"/>
              <a:t>Seriennummer</a:t>
            </a:r>
            <a:r>
              <a:rPr lang="en-US" altLang="en-US" sz="2000" dirty="0"/>
              <a:t>: </a:t>
            </a:r>
            <a:r>
              <a:rPr lang="en-US" altLang="en-US" sz="2000" dirty="0" err="1"/>
              <a:t>wird</a:t>
            </a:r>
            <a:r>
              <a:rPr lang="en-US" altLang="en-US" sz="2000" dirty="0"/>
              <a:t> von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zugewiesen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identifiziert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eindeutig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NotBefore</a:t>
            </a:r>
            <a:r>
              <a:rPr lang="en-US" altLang="en-US" sz="2000" dirty="0"/>
              <a:t>: Datum der </a:t>
            </a:r>
            <a:r>
              <a:rPr lang="en-US" altLang="en-US" sz="2000" dirty="0" err="1"/>
              <a:t>Aktivierung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NotAfter</a:t>
            </a:r>
            <a:r>
              <a:rPr lang="en-US" altLang="en-US" sz="2000" dirty="0"/>
              <a:t>: </a:t>
            </a:r>
            <a:r>
              <a:rPr lang="en-US" altLang="en-US" sz="2000" dirty="0" err="1"/>
              <a:t>Verfallsdatum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Öffentlicher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Schlüssel</a:t>
            </a:r>
            <a:r>
              <a:rPr lang="en-US" altLang="en-US" sz="2000" dirty="0"/>
              <a:t>: der </a:t>
            </a:r>
            <a:r>
              <a:rPr lang="en-US" altLang="en-US" sz="2000" dirty="0" err="1"/>
              <a:t>öffentliche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der </a:t>
            </a:r>
            <a:r>
              <a:rPr lang="en-US" altLang="en-US" sz="2000" dirty="0" err="1"/>
              <a:t>zertifizierten</a:t>
            </a:r>
            <a:r>
              <a:rPr lang="en-US" altLang="en-US" sz="2000" dirty="0"/>
              <a:t> Person (das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enthält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persönliche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Daten</a:t>
            </a:r>
            <a:r>
              <a:rPr lang="en-US" altLang="en-US" sz="2000" dirty="0"/>
              <a:t> und den </a:t>
            </a:r>
            <a:r>
              <a:rPr lang="en-US" altLang="en-US" sz="2000" dirty="0" err="1"/>
              <a:t>öffentlichen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)</a:t>
            </a:r>
          </a:p>
          <a:p>
            <a:pPr lvl="1" eaLnBrk="1" hangingPunct="1"/>
            <a:r>
              <a:rPr lang="en-US" altLang="en-US" sz="2000" b="1" dirty="0" err="1"/>
              <a:t>Algorithmus</a:t>
            </a:r>
            <a:r>
              <a:rPr lang="en-US" altLang="en-US" sz="2000" b="1" dirty="0"/>
              <a:t> des </a:t>
            </a:r>
            <a:r>
              <a:rPr lang="en-US" altLang="en-US" sz="2000" b="1" dirty="0" err="1"/>
              <a:t>öffentlichen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Schlüssels</a:t>
            </a:r>
            <a:r>
              <a:rPr lang="en-US" altLang="en-US" sz="2000" dirty="0"/>
              <a:t>: der </a:t>
            </a:r>
            <a:r>
              <a:rPr lang="en-US" altLang="en-US" sz="2000" dirty="0" err="1"/>
              <a:t>Algorithmus</a:t>
            </a:r>
            <a:r>
              <a:rPr lang="en-US" altLang="en-US" sz="2000" dirty="0"/>
              <a:t>, für den der </a:t>
            </a:r>
            <a:r>
              <a:rPr lang="en-US" altLang="en-US" sz="2000" dirty="0" err="1"/>
              <a:t>öffentliche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geeignet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ist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Signaturalgorithmus</a:t>
            </a:r>
            <a:r>
              <a:rPr lang="en-US" altLang="en-US" sz="2000" dirty="0"/>
              <a:t>: der von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verwendete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Algorithmus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zum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Signieren</a:t>
            </a:r>
            <a:r>
              <a:rPr lang="en-US" altLang="en-US" sz="2000" dirty="0"/>
              <a:t> des </a:t>
            </a:r>
            <a:r>
              <a:rPr lang="en-US" altLang="en-US" sz="2000" dirty="0" err="1"/>
              <a:t>Zertifikats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Signatur</a:t>
            </a:r>
            <a:r>
              <a:rPr lang="en-US" altLang="en-US" sz="2000" dirty="0"/>
              <a:t>: die von der </a:t>
            </a:r>
            <a:r>
              <a:rPr lang="en-US" altLang="en-US" sz="2000" dirty="0" err="1"/>
              <a:t>Zertifizierungsstelle</a:t>
            </a:r>
            <a:r>
              <a:rPr lang="en-US" altLang="en-US" sz="2000" dirty="0"/>
              <a:t> auf dem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angebrachte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Unterschrift</a:t>
            </a:r>
            <a:r>
              <a:rPr lang="en-US" altLang="en-US" sz="2000" dirty="0"/>
              <a:t> (das Element, das die </a:t>
            </a:r>
            <a:r>
              <a:rPr lang="en-US" altLang="en-US" sz="2000" dirty="0" err="1"/>
              <a:t>Authentizität</a:t>
            </a:r>
            <a:r>
              <a:rPr lang="en-US" altLang="en-US" sz="2000" dirty="0"/>
              <a:t> des </a:t>
            </a:r>
            <a:r>
              <a:rPr lang="en-US" altLang="en-US" sz="2000" dirty="0" err="1"/>
              <a:t>Zertifikats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selbst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garantiert</a:t>
            </a:r>
            <a:r>
              <a:rPr lang="en-US" altLang="en-US" sz="2000" dirty="0"/>
              <a:t>)</a:t>
            </a:r>
          </a:p>
          <a:p>
            <a:pPr lvl="1" eaLnBrk="1" hangingPunct="1"/>
            <a:r>
              <a:rPr lang="en-US" altLang="en-US" sz="2000" b="1" dirty="0" err="1"/>
              <a:t>KeyUsage</a:t>
            </a:r>
            <a:r>
              <a:rPr lang="en-US" altLang="en-US" sz="2000" dirty="0"/>
              <a:t>: die </a:t>
            </a:r>
            <a:r>
              <a:rPr lang="en-US" altLang="en-US" sz="2000" dirty="0" err="1"/>
              <a:t>Zwecke</a:t>
            </a:r>
            <a:r>
              <a:rPr lang="en-US" altLang="en-US" sz="2000" dirty="0"/>
              <a:t>, für die der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verwendet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werden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kann</a:t>
            </a:r>
            <a:endParaRPr lang="en-US" altLang="en-US" sz="2000" dirty="0"/>
          </a:p>
          <a:p>
            <a:pPr lvl="1"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Standard RFC 2314 (aus PKCS # 10) definiert das Format der certificateRequest-Nachricht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Antrag enthält den öffentlichen Schlüssel und die Daten des Antragstellers (beides an eine RA gegeben)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Anforderungsnachricht erfordert den so genannten </a:t>
            </a:r>
            <a:r>
              <a:rPr lang="en-US" i="1" dirty="0"/>
              <a:t>Nachweis des Besitzes </a:t>
            </a:r>
            <a:r>
              <a:rPr lang="en-US" dirty="0"/>
              <a:t>des privaten Schlüssels: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certificateRequest-Nachricht muss mit dem privaten Schlüssel des Antragstellers signiert sein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Behörde durch die Prüfung dieser Unterschrift im Wesentlichen bestätigt, dass der Antragsteller tatsächlich im Besitz dieses Schlüssels ist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Zertifikat gilt an dem Datum, das dem Attribut "</a:t>
            </a:r>
            <a:r>
              <a:rPr lang="en-US" dirty="0" err="1"/>
              <a:t>notAfter</a:t>
            </a:r>
            <a:r>
              <a:rPr lang="en-US" dirty="0"/>
              <a:t>" entspricht, als "abgelaufen".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Verfallsdatum dient auch dazu, die Nutzungsdauer eines Zertifikats zu begrenzen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Verfall kann sich beziehen auf: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das Zertifikat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die zugehörigen Schlüssel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Ein abgelaufenes Zertifikat kann von seinem Besitzer nicht mehr verwendet werden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Das Zertifikat ist verfügbar, um Nachrichten zu überprüfen und zu entschlüsseln, die vor Ablauf der Gültigkeit ausgestellt wurden.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In einigen Fällen ist es möglich, ein Zertifikat zu "erneuern".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634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 Zertifikat kann vor Ablauf der Gültigkeit durch </a:t>
            </a:r>
            <a:r>
              <a:rPr lang="en-US" altLang="en-US" i="1"/>
              <a:t>Widerruf </a:t>
            </a:r>
            <a:r>
              <a:rPr lang="en-US" altLang="en-US"/>
              <a:t>ungültig gemacht werden</a:t>
            </a:r>
          </a:p>
          <a:p>
            <a:pPr marL="566738" indent="-457200" eaLnBrk="1" hangingPunct="1"/>
            <a:r>
              <a:rPr lang="en-US" altLang="en-US"/>
              <a:t>Der Grund könnte zum Beispiel sein:</a:t>
            </a:r>
          </a:p>
          <a:p>
            <a:pPr marL="1023938" lvl="1" indent="-457200" eaLnBrk="1" hangingPunct="1"/>
            <a:r>
              <a:rPr lang="en-US" altLang="en-US"/>
              <a:t>der mit dem Zertifikat verbundene Schlüssel kompromittiert wurde, </a:t>
            </a:r>
          </a:p>
          <a:p>
            <a:pPr marL="1023938" lvl="1" indent="-457200" eaLnBrk="1" hangingPunct="1"/>
            <a:r>
              <a:rPr lang="en-US" altLang="en-US"/>
              <a:t>der Betreff ist nicht mehr mit dem Unternehmen oder der geänderten Einheit verbunden, </a:t>
            </a:r>
          </a:p>
          <a:p>
            <a:pPr marL="1023938" lvl="1" indent="-457200" eaLnBrk="1" hangingPunct="1"/>
            <a:r>
              <a:rPr lang="en-US" altLang="en-US"/>
              <a:t>die CA, die das Zertifikat ausgestellt hat (oder eine ihrer übergeordneten CAs), wurde kompromittiert</a:t>
            </a:r>
          </a:p>
          <a:p>
            <a:pPr marL="566738" indent="-457200" eaLnBrk="1" hangingPunct="1"/>
            <a:r>
              <a:rPr lang="en-US" altLang="en-US"/>
              <a:t>Ein widerrufenes Zertifikat kann nicht mehr verwendet werden, es sei denn, es wird nur "in Wartestellung" gehalten.</a:t>
            </a:r>
            <a:endParaRPr lang="en-US" altLang="en-US" b="1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"On-Hold"-Zertifikat wird beispielsweise aus bestimmten Gründen vorübergehend in die Certificate Revocation List (CRL) aufgenommen: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möglicher Schlüsselkompromiss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Antrag auf Widerruf durch eine andere Person als den Eigentümer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vorübergehende Nichtverwendung des Zertifikats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Ihre Gültigkeit könnte später wiederhergestellt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Im Falle einer "Reaktivierung" nach einer Aussetzung wird ein neuer Eintrag in die GRL mit einem speziellen Grundcode eingefügt: </a:t>
            </a:r>
            <a:r>
              <a:rPr lang="en-US" i="1" dirty="0" err="1"/>
              <a:t>removeFromCRL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655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/>
              <a:t>Zertifikatswiderrufsliste </a:t>
            </a:r>
            <a:r>
              <a:rPr lang="en-US" altLang="en-US"/>
              <a:t>(CRL) listet die Zertifikate auf, die ihre Gültigkeit verloren haben</a:t>
            </a:r>
          </a:p>
          <a:p>
            <a:pPr marL="566738" indent="-457200" eaLnBrk="1" hangingPunct="1"/>
            <a:r>
              <a:rPr lang="en-US" altLang="en-US"/>
              <a:t>Regelmäßig von der ausstellenden Zertifizierungsstelle ausgestellt und (aktiv oder passiv) an alle Nutzer weitergegeben</a:t>
            </a:r>
          </a:p>
          <a:p>
            <a:pPr marL="566738" indent="-457200" eaLnBrk="1" hangingPunct="1"/>
            <a:r>
              <a:rPr lang="en-US" altLang="en-US"/>
              <a:t>Regelmäßige Unterzeichnung durch die zuständige Behörde</a:t>
            </a:r>
          </a:p>
          <a:p>
            <a:pPr marL="566738" indent="-457200" eaLnBrk="1" hangingPunct="1"/>
            <a:r>
              <a:rPr lang="en-US" altLang="en-US"/>
              <a:t>Enthält ein Feld mit der Bezeichnung "nextUpdate", das das Datum und die Uhrzeit enthält, zu der die neue Zertifikatssperrliste verfügbar sein wird</a:t>
            </a:r>
          </a:p>
          <a:p>
            <a:pPr marL="566738" indent="-457200" eaLnBrk="1" hangingPunct="1"/>
            <a:r>
              <a:rPr lang="en-US" altLang="en-US"/>
              <a:t>Wenn das nextUpdate-Datum in der Vergangenheit liegt, bedeutet dies, dass die CRL "abgelaufen" ist.</a:t>
            </a:r>
          </a:p>
          <a:p>
            <a:pPr marL="566738" indent="-457200" eaLnBrk="1" hangingPunct="1"/>
            <a:r>
              <a:rPr lang="en-US" altLang="en-US"/>
              <a:t>Jedes gesperrte Zertifikat enthält den Grund für die Sperrung</a:t>
            </a:r>
          </a:p>
          <a:p>
            <a:pPr marL="566738" indent="-457200" eaLnBrk="1" hangingPunct="1"/>
            <a:r>
              <a:rPr lang="en-US" altLang="en-US"/>
              <a:t>Die CRL wird als Dienst über das LDAP-Protokoll bereitgestellt</a:t>
            </a:r>
          </a:p>
          <a:p>
            <a:pPr marL="566738" indent="-457200" eaLnBrk="1" hangingPunct="1"/>
            <a:endParaRPr lang="en-US" altLang="en-US" b="1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3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Große GRLs können aufgeteilt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CA stellt nur Teile der Zertifikatswiderrufsliste zur Verfügung, die sich z. B. auf einen bestimmten Zeitraum beziehen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nur der Teil der CRL heruntergeladen, der von Interesse ist.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Alternativ kann der </a:t>
            </a:r>
            <a:r>
              <a:rPr lang="en-US" i="1" dirty="0"/>
              <a:t>Online Certificate Status Protocol </a:t>
            </a:r>
            <a:r>
              <a:rPr lang="en-US" dirty="0"/>
              <a:t>(OCSP)-Dienst verwendet werden, um herauszufinden, ob eine bestimmte Zertifikatsnummer in der CRL enthalten ist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OCSP-Server-Antworten werden von der Zertifizierungsstelle signiert, um vertrauenswürdig zu sein.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Die Kette des Vertrauens</a:t>
            </a:r>
          </a:p>
        </p:txBody>
      </p:sp>
      <p:sp>
        <p:nvSpPr>
          <p:cNvPr id="675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Die Überprüfung eines Zertifikats erfordert, dass die gesamte Kette der zwischengeschalteten CAs, ausgehend von einer vertrauenswürdigen CA, überprüft wird, möglicherweise die Root-CA</a:t>
            </a:r>
          </a:p>
          <a:p>
            <a:pPr marL="566738" indent="-457200" eaLnBrk="1" hangingPunct="1"/>
            <a:r>
              <a:rPr lang="en-US" altLang="en-US"/>
              <a:t>Zunächst wird das zu prüfende Zertifikat mit der ausstellenden CA abgeglichen, dann wird das CA-Zertifikat mit der übergeordneten CA abgeglichen und so weiter bis hin zu einer zwischengeschalteten vertrauenswürdigen (vom Benutzer) CA oder der Stamm-CA selbst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KeyUsage</a:t>
            </a:r>
          </a:p>
        </p:txBody>
      </p:sp>
      <p:sp>
        <p:nvSpPr>
          <p:cNvPr id="686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Schlüssel können für verschiedene Zwecke verwendet werden, und in einem Zertifikat sind unter anderem die zulässigen Verwendungszwecke angegeben:</a:t>
            </a:r>
          </a:p>
          <a:p>
            <a:pPr lvl="1" eaLnBrk="1" hangingPunct="1"/>
            <a:r>
              <a:rPr lang="en-US" altLang="en-US" sz="2600" b="1"/>
              <a:t>nonRepudiation</a:t>
            </a:r>
            <a:r>
              <a:rPr lang="en-US" altLang="en-US" sz="2600"/>
              <a:t>: der Schlüssel kann zur Erstellung einer Signatur verwendet werden</a:t>
            </a:r>
          </a:p>
          <a:p>
            <a:pPr lvl="1" eaLnBrk="1" hangingPunct="1"/>
            <a:r>
              <a:rPr lang="en-US" altLang="en-US" sz="2600" b="1"/>
              <a:t>dataEncipherment: </a:t>
            </a:r>
            <a:r>
              <a:rPr lang="en-US" altLang="en-US" sz="2600"/>
              <a:t>der Schlüssel kann zur Verschlüsselung von Daten verwendet werden</a:t>
            </a:r>
          </a:p>
          <a:p>
            <a:pPr lvl="1" eaLnBrk="1" hangingPunct="1"/>
            <a:r>
              <a:rPr lang="en-US" altLang="en-US" sz="2600" b="1"/>
              <a:t>keyAgreement: </a:t>
            </a:r>
            <a:r>
              <a:rPr lang="en-US" altLang="en-US" sz="2600"/>
              <a:t>der Schlüssel kann für den sicheren Austausch von Schlüsseln verwendet werden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Zeitstempelung</a:t>
            </a:r>
          </a:p>
        </p:txBody>
      </p:sp>
      <p:sp>
        <p:nvSpPr>
          <p:cNvPr id="696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Eine PKI kann auch zur Zeitstempelung von Dokumenten verwendet werden</a:t>
            </a:r>
          </a:p>
          <a:p>
            <a:pPr marL="566738" indent="-457200" eaLnBrk="1" hangingPunct="1"/>
            <a:r>
              <a:rPr lang="en-US" altLang="en-US"/>
              <a:t>Der Zeitstempel eines Dokuments beweist seine Existenz zu einem Zeitpunkt in der Vergangenheit</a:t>
            </a:r>
          </a:p>
          <a:p>
            <a:pPr marL="566738" indent="-457200" eaLnBrk="1" hangingPunct="1"/>
            <a:r>
              <a:rPr lang="en-US" altLang="en-US"/>
              <a:t>Eine zuständige Behörde unterzeichnet das Dokument und versieht es mit einem Zeitstempel.</a:t>
            </a:r>
          </a:p>
          <a:p>
            <a:pPr marL="566738" indent="-457200" eaLnBrk="1" hangingPunct="1"/>
            <a:r>
              <a:rPr lang="en-US" altLang="en-US"/>
              <a:t>Die Unterschrift stellt auch sicher, dass das Dokument nach dem Anbringen des Zeitstempels nicht mehr verändert wurde.</a:t>
            </a:r>
          </a:p>
          <a:p>
            <a:pPr marL="566738" indent="-457200" eaLnBrk="1" hangingPunct="1"/>
            <a:r>
              <a:rPr lang="en-US" altLang="en-US"/>
              <a:t>Ein Zeitstempel kann die Gültigkeit einer elektronischen Signatur über die Lebensdauer des mit den verwendeten Schlüsseln verbundenen digitalen Zertifikats hinaus verlängern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Standardmechanismen und -formate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3947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#7 - Kryptografiestandard für öffentliche Schlüssel #7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beschreibt das Format von Nachrichten/Dateien, die signiert, verschlüsselt (mit symmetrischen und asymmetrischen Algorithmen) und durch MAC (digested data) verifizierbar sind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S/MIME - Sichere Mehrzweck-Mail-Erweiterung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Erweiterung des MIME-Standards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beschreibt die Verschlüsselung von E-Mail-Nachrichten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PKCS #7 Entitäten werden im Wesentlichen in neue MIME Entitäten übersetzt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Austausch- und Speicherformate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#12 - Personal Information Exchange Syntax Standard #12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Definiert ein Format für den Austausch und die sichere Speicherung (in Dateien) von kryptografischen Schlüsseln und digitalen Zertifikaten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Speicherung ist sicher, weil sie auf der Verschlüsselung sowohl der Schlüssel als auch der Zertifikate und der gesamten Kette von Zertifikaten beruht, die ein Subjekt als vertrauenswürdig einstuft.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das Format, das von Browsern, E-Mail-Clients und Betriebssystemen verwendet wird, wenn ein Benutzer eine Signatur und einen Verschlüsselungsschlüssel sowie ein Zertifikat exportiert.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PKCS #12-Nachricht verschlüsselt die Daten mit einem symmetrischen Algorithmus, dessen Schlüssel aus einem vom Benutzer angegebenen Passwort abgeleitet wird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Austausch- und Speicherformate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garantiert die Integrität des Inhalts durch HMAC oder durch eine digitale Signatur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 Zu den Vorteilen der Verwendung von PKCS #12 gehören: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keine Implementierungskosten (das Format ist in vielen Bibliotheken verfügbar)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bereits vorhandene Unterstützung durch die meisten Betriebssysteme und Software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Verwendung von "starken" symmetrischen Algorithmen 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Übertragbarkeit auf verschiedene Geräte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Zu den Nachteilen der Verwendung von PKCS #12 gehören: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können gelöscht, kopiert, übertragen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private Schlüssel muss direkt von der Software zum Signieren/Entschlüsseln verwendet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möglich, Brute-Force-Angriffe durchzuführen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Kryptographische Token</a:t>
            </a:r>
          </a:p>
        </p:txBody>
      </p:sp>
      <p:sp>
        <p:nvSpPr>
          <p:cNvPr id="737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400" dirty="0"/>
              <a:t>Hardware-</a:t>
            </a:r>
            <a:r>
              <a:rPr lang="en-US" altLang="en-US" sz="2400" dirty="0" err="1"/>
              <a:t>Geräte</a:t>
            </a:r>
            <a:r>
              <a:rPr lang="en-US" altLang="en-US" sz="2400" dirty="0"/>
              <a:t>, die </a:t>
            </a:r>
            <a:r>
              <a:rPr lang="en-US" altLang="en-US" sz="2400" dirty="0" err="1"/>
              <a:t>Verschlüsselungsalgorithmen</a:t>
            </a:r>
            <a:r>
              <a:rPr lang="en-US" altLang="en-US" sz="2400" dirty="0"/>
              <a:t> von Haus </a:t>
            </a:r>
            <a:r>
              <a:rPr lang="en-US" altLang="en-US" sz="2400" dirty="0" err="1"/>
              <a:t>aus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implementieren</a:t>
            </a:r>
            <a:endParaRPr lang="en-US" altLang="en-US" sz="2400" dirty="0"/>
          </a:p>
          <a:p>
            <a:pPr marL="566738" indent="-457200" eaLnBrk="1" hangingPunct="1"/>
            <a:r>
              <a:rPr lang="en-US" altLang="en-US" sz="2400" dirty="0" err="1"/>
              <a:t>Erlauben</a:t>
            </a:r>
            <a:r>
              <a:rPr lang="en-US" altLang="en-US" sz="2400" dirty="0"/>
              <a:t> Sie </a:t>
            </a:r>
            <a:r>
              <a:rPr lang="en-US" altLang="en-US" sz="2400" dirty="0" err="1"/>
              <a:t>keinen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direkten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Zugang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kryptographischem</a:t>
            </a:r>
            <a:r>
              <a:rPr lang="en-US" altLang="en-US" sz="2400" dirty="0"/>
              <a:t> Material von </a:t>
            </a:r>
            <a:r>
              <a:rPr lang="en-US" altLang="en-US" sz="2400" dirty="0" err="1"/>
              <a:t>außen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sind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einzigen</a:t>
            </a:r>
            <a:r>
              <a:rPr lang="en-US" altLang="en-US" sz="2400" dirty="0"/>
              <a:t>, die den </a:t>
            </a:r>
            <a:r>
              <a:rPr lang="en-US" altLang="en-US" sz="2400" dirty="0" err="1"/>
              <a:t>Zugang</a:t>
            </a:r>
            <a:r>
              <a:rPr lang="en-US" altLang="en-US" sz="2400" dirty="0"/>
              <a:t> und die </a:t>
            </a:r>
            <a:r>
              <a:rPr lang="en-US" altLang="en-US" sz="2400" dirty="0" err="1"/>
              <a:t>Verwendung</a:t>
            </a:r>
            <a:r>
              <a:rPr lang="en-US" altLang="en-US" sz="2400" dirty="0"/>
              <a:t> des </a:t>
            </a:r>
            <a:r>
              <a:rPr lang="en-US" altLang="en-US" sz="2400" dirty="0" err="1"/>
              <a:t>Schlüssels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ermöglichen</a:t>
            </a:r>
            <a:endParaRPr lang="en-US" altLang="en-US" sz="2400" dirty="0"/>
          </a:p>
          <a:p>
            <a:pPr marL="566738" indent="-457200" eaLnBrk="1" hangingPunct="1"/>
            <a:r>
              <a:rPr lang="en-US" altLang="en-US" sz="2400" dirty="0" err="1"/>
              <a:t>Diese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Vorgänge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können</a:t>
            </a:r>
            <a:r>
              <a:rPr lang="en-US" altLang="en-US" sz="2400" dirty="0"/>
              <a:t> in der Regel erst </a:t>
            </a:r>
            <a:r>
              <a:rPr lang="en-US" altLang="en-US" sz="2400" dirty="0" err="1"/>
              <a:t>ausgeführt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werden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nachdem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sich</a:t>
            </a:r>
            <a:r>
              <a:rPr lang="en-US" altLang="en-US" sz="2400" dirty="0"/>
              <a:t> der </a:t>
            </a:r>
            <a:r>
              <a:rPr lang="en-US" altLang="en-US" sz="2400" dirty="0" err="1"/>
              <a:t>Benutzer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gegenüber</a:t>
            </a:r>
            <a:r>
              <a:rPr lang="en-US" altLang="en-US" sz="2400" dirty="0"/>
              <a:t> dem Token </a:t>
            </a:r>
            <a:r>
              <a:rPr lang="en-US" altLang="en-US" sz="2400" dirty="0" err="1"/>
              <a:t>authentifiziert</a:t>
            </a:r>
            <a:r>
              <a:rPr lang="en-US" altLang="en-US" sz="2400" dirty="0"/>
              <a:t> hat, z. B. </a:t>
            </a:r>
            <a:r>
              <a:rPr lang="en-US" altLang="en-US" sz="2400" dirty="0" err="1"/>
              <a:t>durch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Eingabe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einer</a:t>
            </a:r>
            <a:r>
              <a:rPr lang="en-US" altLang="en-US" sz="2400" dirty="0"/>
              <a:t> PIN</a:t>
            </a:r>
          </a:p>
          <a:p>
            <a:pPr marL="566738" indent="-457200" eaLnBrk="1" hangingPunct="1"/>
            <a:r>
              <a:rPr lang="en-US" altLang="en-US" sz="2400" dirty="0"/>
              <a:t>Token </a:t>
            </a:r>
            <a:r>
              <a:rPr lang="en-US" altLang="en-US" sz="2400" dirty="0" err="1"/>
              <a:t>können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über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kleines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Betriebssystem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verfügen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über</a:t>
            </a:r>
            <a:r>
              <a:rPr lang="en-US" altLang="en-US" sz="2400" dirty="0"/>
              <a:t> das der </a:t>
            </a:r>
            <a:r>
              <a:rPr lang="en-US" altLang="en-US" sz="2400" dirty="0" err="1"/>
              <a:t>Nutzer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Schlüsselgenerierung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Verschlüsselung</a:t>
            </a:r>
            <a:r>
              <a:rPr lang="en-US" altLang="en-US" sz="2400" dirty="0"/>
              <a:t> und </a:t>
            </a:r>
            <a:r>
              <a:rPr lang="en-US" altLang="en-US" sz="2400" dirty="0" err="1"/>
              <a:t>Datensignaturoperationen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anfordert</a:t>
            </a:r>
            <a:r>
              <a:rPr lang="en-US" altLang="en-US" sz="2400" dirty="0"/>
              <a:t>. </a:t>
            </a:r>
          </a:p>
          <a:p>
            <a:pPr marL="566738" indent="-457200" eaLnBrk="1" hangingPunct="1"/>
            <a:r>
              <a:rPr lang="en-US" altLang="en-US" sz="2400" dirty="0"/>
              <a:t>Die </a:t>
            </a:r>
            <a:r>
              <a:rPr lang="en-US" altLang="en-US" sz="2400" dirty="0" err="1"/>
              <a:t>sichere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Zerstörung</a:t>
            </a:r>
            <a:r>
              <a:rPr lang="en-US" altLang="en-US" sz="2400" dirty="0"/>
              <a:t> des Tokens </a:t>
            </a:r>
            <a:r>
              <a:rPr lang="en-US" altLang="en-US" sz="2400" dirty="0" err="1"/>
              <a:t>erfordert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häufig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nicht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nur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Löschung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sondern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auch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Unmöglichkeit</a:t>
            </a:r>
            <a:r>
              <a:rPr lang="en-US" altLang="en-US" sz="2400" dirty="0"/>
              <a:t>, auf die </a:t>
            </a:r>
            <a:r>
              <a:rPr lang="en-US" altLang="en-US" sz="2400" dirty="0" err="1"/>
              <a:t>Speicherbereiche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zuzugreifen</a:t>
            </a:r>
            <a:r>
              <a:rPr lang="en-US" altLang="en-US" sz="2400" dirty="0"/>
              <a:t>, in die der </a:t>
            </a:r>
            <a:r>
              <a:rPr lang="en-US" altLang="en-US" sz="2400" dirty="0" err="1"/>
              <a:t>Schlüssel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geschrieben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wurde</a:t>
            </a:r>
            <a:endParaRPr lang="it-IT" altLang="en-US" sz="24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Challenge-Response-Mechanismus</a:t>
            </a:r>
            <a:endParaRPr lang="it-IT" altLang="en-US"/>
          </a:p>
        </p:txBody>
      </p:sp>
      <p:sp>
        <p:nvSpPr>
          <p:cNvPr id="7475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Ermöglicht es zwei Parteien, sich zu authentifizieren, ohne nützliche Informationen über den Kommunikationskanal preiszugeben</a:t>
            </a:r>
          </a:p>
          <a:p>
            <a:pPr marL="566738" indent="-457200" eaLnBrk="1" hangingPunct="1"/>
            <a:r>
              <a:rPr lang="en-US" altLang="en-US"/>
              <a:t>Der Mechanismus ist wie folgt:</a:t>
            </a:r>
          </a:p>
          <a:p>
            <a:pPr marL="1023938" lvl="1" indent="-457200" eaLnBrk="1" hangingPunct="1"/>
            <a:r>
              <a:rPr lang="en-US" altLang="en-US"/>
              <a:t>eine Partei A "fordert" die andere Partei B auf, eine Zufallszahl (</a:t>
            </a:r>
            <a:r>
              <a:rPr lang="en-US" altLang="en-US" i="1"/>
              <a:t>Nonce </a:t>
            </a:r>
            <a:r>
              <a:rPr lang="en-US" altLang="en-US"/>
              <a:t>genannt) mit ihrem eigenen Schlüssel zu bearbeiten, zum Beispiel mit einer Einwegfunktion H</a:t>
            </a:r>
          </a:p>
          <a:p>
            <a:pPr marL="1023938" lvl="1" indent="-457200" eaLnBrk="1" hangingPunct="1"/>
            <a:r>
              <a:rPr lang="en-US" altLang="en-US"/>
              <a:t>dann gibt B N=H(</a:t>
            </a:r>
            <a:r>
              <a:rPr lang="en-US" altLang="en-US" i="1"/>
              <a:t>nonce</a:t>
            </a:r>
            <a:r>
              <a:rPr lang="en-US" altLang="en-US"/>
              <a:t>) an A zurück</a:t>
            </a:r>
          </a:p>
          <a:p>
            <a:pPr marL="1023938" lvl="1" indent="-457200" eaLnBrk="1" hangingPunct="1"/>
            <a:r>
              <a:rPr lang="en-US" altLang="en-US"/>
              <a:t>Wenn B das zurückgibt, was A erwartet, ist A sich der Identität von B sicher.</a:t>
            </a:r>
          </a:p>
          <a:p>
            <a:pPr marL="566738" indent="-457200" eaLnBrk="1" hangingPunct="1"/>
            <a:r>
              <a:rPr lang="en-US" altLang="en-US"/>
              <a:t>Einfaches Beispiel: B verschlüsselt die Nonce mit einem geheimen Schlüssel, der A bekannt ist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Challenge-Response-Mechanismus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Authentifizierung auf der Grundlage eines Passworts, das nicht über den Kanal gesendet wurde, so dass es nicht möglich ist, den Schlüssel zurückzuverfolgen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Der Mechanismus ist deshalb so effektiv, weil die Zufallszahl bei jeder Sitzung anders ist.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Da die auf dem Kanal gelesenen Informationen bei jeder Sitzung anders sind, sind sie für eine spätere Authentifizierung nicht nützlich.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Es ist keine Synchronisierung erforderlich (anders als beim OTP-Mechanismus)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Von Menschen nicht zu gebrauchen, typischerweise in der Maschine-zu-Maschine-Authentifizierung verwendet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Gefunden in den Netzauthentifizierungsmechanismen von ADSL-Routern gegenüber dem </a:t>
            </a:r>
            <a:r>
              <a:rPr lang="en-US" sz="2400" dirty="0" err="1">
                <a:cs typeface="Calibri"/>
              </a:rPr>
              <a:t>Authentifizierungsserver</a:t>
            </a:r>
            <a:r>
              <a:rPr lang="en-US" sz="2400" dirty="0">
                <a:cs typeface="Calibri"/>
              </a:rPr>
              <a:t> des Anbieters</a:t>
            </a:r>
            <a:endParaRPr lang="it-IT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5" ma:contentTypeDescription="Ein neues Dokument erstellen." ma:contentTypeScope="" ma:versionID="55c45eafe9694635c3d02b0646482474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9c16406ff7928467c6cd9dd278177b14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08DBBF-CBE9-4FCD-A982-3B29F5DD4C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858DC5-FC04-4CA4-B404-95CECD5F5070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7E9FD858-94AF-4163-9A6D-67538C5B5B6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4388</Words>
  <Application>Microsoft Office PowerPoint</Application>
  <PresentationFormat>Breitbild</PresentationFormat>
  <Paragraphs>387</Paragraphs>
  <Slides>62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Segoe UI Black</vt:lpstr>
      <vt:lpstr>Office</vt:lpstr>
      <vt:lpstr>Einführung in die Kryptographie</vt:lpstr>
      <vt:lpstr>Kryptographie</vt:lpstr>
      <vt:lpstr>Kryptoanalyse</vt:lpstr>
      <vt:lpstr>Redundanz</vt:lpstr>
      <vt:lpstr>Redundanz</vt:lpstr>
      <vt:lpstr>Redundanz</vt:lpstr>
      <vt:lpstr>Redundanz</vt:lpstr>
      <vt:lpstr>Redundanz</vt:lpstr>
      <vt:lpstr>Redundanz</vt:lpstr>
      <vt:lpstr>Cesarsche Chiffre</vt:lpstr>
      <vt:lpstr>Eigenschaften des logischen EXOR-Operators</vt:lpstr>
      <vt:lpstr>Der One-Time-Pad-Algorithmus</vt:lpstr>
      <vt:lpstr>Der One-Time-Pad-Algorithmus</vt:lpstr>
      <vt:lpstr>Der One-Time-Pad-Algorithmus</vt:lpstr>
      <vt:lpstr>Der One-Time-Pad-Algorithmus</vt:lpstr>
      <vt:lpstr>Der One-Time-Pad-Algorithmus</vt:lpstr>
      <vt:lpstr>Der One-Time-Pad-Algorithmus</vt:lpstr>
      <vt:lpstr>Einmalige Pad-Probleme</vt:lpstr>
      <vt:lpstr>Einmalige Pad-Probleme</vt:lpstr>
      <vt:lpstr>Andere Algorithmen als OTP</vt:lpstr>
      <vt:lpstr>Symmetrische Algorithmen</vt:lpstr>
      <vt:lpstr>Symmetrische Algorithmen</vt:lpstr>
      <vt:lpstr>Einige wichtige symmetrische Schlüsselalgorithmen</vt:lpstr>
      <vt:lpstr>Einige wichtige symmetrische Schlüsselalgorithmen</vt:lpstr>
      <vt:lpstr>Asymmetrische (oder Public Key) Algorithmen</vt:lpstr>
      <vt:lpstr>Asymmetrische (oder Public Key) Algorithmen</vt:lpstr>
      <vt:lpstr>Asymmetrische (oder Public Key) Algorithmen</vt:lpstr>
      <vt:lpstr>Der asymmetrische Algorithmus verwendet</vt:lpstr>
      <vt:lpstr>Der asymmetrische Algorithmus verwendet</vt:lpstr>
      <vt:lpstr>Asymmetrische Algorithmen Vorteile und Benachteiligungen </vt:lpstr>
      <vt:lpstr>Einige wichtige asymmetrische Schlüsselalgorithmen</vt:lpstr>
      <vt:lpstr>Einige wichtige asymmetrische Schlüsselalgorithmen</vt:lpstr>
      <vt:lpstr>Vergleich von symmetrischen und asymmetrischen Algorithmen</vt:lpstr>
      <vt:lpstr>Vergleich von symmetrischen und asymmetrischen Algorithmen</vt:lpstr>
      <vt:lpstr>Hash-Funktionen</vt:lpstr>
      <vt:lpstr>Hash-Funktion als Integritätsprüfung</vt:lpstr>
      <vt:lpstr>Einige wichtige Hash-Algorithmen</vt:lpstr>
      <vt:lpstr>Einige wichtige Hash-Algorithmen</vt:lpstr>
      <vt:lpstr>(Digitale) Signaturen</vt:lpstr>
      <vt:lpstr>(Digitale) Signaturen</vt:lpstr>
      <vt:lpstr>Infrastrukturen für öffentliche Schlüssel</vt:lpstr>
      <vt:lpstr>Infrastrukturen für öffentliche Schlüssel</vt:lpstr>
      <vt:lpstr>Infrastrukturen für öffentliche Schlüssel</vt:lpstr>
      <vt:lpstr>Infrastrukturen für öffentliche Schlüssel Komponenten</vt:lpstr>
      <vt:lpstr>Infrastrukturen für öffentliche Schlüssel Komponenten</vt:lpstr>
      <vt:lpstr>Das digitale Zertifikat</vt:lpstr>
      <vt:lpstr>Das digitale Zertifikat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Die Kette des Vertrauens</vt:lpstr>
      <vt:lpstr>KeyUsage</vt:lpstr>
      <vt:lpstr>Zeitstempelung</vt:lpstr>
      <vt:lpstr>Standardmechanismen und -formate</vt:lpstr>
      <vt:lpstr>Austausch- und Speicherformate</vt:lpstr>
      <vt:lpstr>Austausch- und Speicherformate</vt:lpstr>
      <vt:lpstr>Kryptographische Token</vt:lpstr>
      <vt:lpstr>Der Challenge-Response-Mechanismus</vt:lpstr>
      <vt:lpstr>Der Challenge-Response-Mechanismus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docId:3168FADF95CFA390D6312CB5AD138D87</cp:keywords>
  <cp:lastModifiedBy>Sommer, David</cp:lastModifiedBy>
  <cp:revision>87</cp:revision>
  <dcterms:created xsi:type="dcterms:W3CDTF">2022-10-31T15:14:22Z</dcterms:created>
  <dcterms:modified xsi:type="dcterms:W3CDTF">2022-12-07T19:18:48Z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