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notesMasterIdLst>
    <p:notesMasterId r:id="rId37"/>
  </p:notesMasterIdLst>
  <p:handoutMasterIdLst>
    <p:handoutMasterId r:id="rId38"/>
  </p:handoutMasterIdLst>
  <p:sldIdLst>
    <p:sldId id="274" r:id="rId5"/>
    <p:sldId id="328" r:id="rId6"/>
    <p:sldId id="481" r:id="rId7"/>
    <p:sldId id="482" r:id="rId8"/>
    <p:sldId id="484" r:id="rId9"/>
    <p:sldId id="485" r:id="rId10"/>
    <p:sldId id="476" r:id="rId11"/>
    <p:sldId id="477" r:id="rId12"/>
    <p:sldId id="333" r:id="rId13"/>
    <p:sldId id="486" r:id="rId14"/>
    <p:sldId id="487" r:id="rId15"/>
    <p:sldId id="488" r:id="rId16"/>
    <p:sldId id="489" r:id="rId17"/>
    <p:sldId id="453" r:id="rId18"/>
    <p:sldId id="490" r:id="rId19"/>
    <p:sldId id="491" r:id="rId20"/>
    <p:sldId id="456" r:id="rId21"/>
    <p:sldId id="457" r:id="rId22"/>
    <p:sldId id="492" r:id="rId23"/>
    <p:sldId id="459" r:id="rId24"/>
    <p:sldId id="493" r:id="rId25"/>
    <p:sldId id="461" r:id="rId26"/>
    <p:sldId id="494" r:id="rId27"/>
    <p:sldId id="495" r:id="rId28"/>
    <p:sldId id="464" r:id="rId29"/>
    <p:sldId id="465" r:id="rId30"/>
    <p:sldId id="496" r:id="rId31"/>
    <p:sldId id="467" r:id="rId32"/>
    <p:sldId id="468" r:id="rId33"/>
    <p:sldId id="469" r:id="rId34"/>
    <p:sldId id="497" r:id="rId35"/>
    <p:sldId id="472" r:id="rId36"/>
  </p:sldIdLst>
  <p:sldSz cx="12192000" cy="6858000"/>
  <p:notesSz cx="6797675" cy="9928225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>
          <p15:clr>
            <a:srgbClr val="A4A3A4"/>
          </p15:clr>
        </p15:guide>
        <p15:guide id="2" pos="2142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42" y="57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0416"/>
    </p:cViewPr>
  </p:sorterViewPr>
  <p:notesViewPr>
    <p:cSldViewPr>
      <p:cViewPr varScale="1">
        <p:scale>
          <a:sx n="83" d="100"/>
          <a:sy n="83" d="100"/>
        </p:scale>
        <p:origin x="-1374" y="-78"/>
      </p:cViewPr>
      <p:guideLst>
        <p:guide orient="horz" pos="3127"/>
        <p:guide pos="214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notesMaster" Target="notesMasters/notesMaster1.xml"/><Relationship Id="rId40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>
            <a:extLst>
              <a:ext uri="{FF2B5EF4-FFF2-40B4-BE49-F238E27FC236}">
                <a16:creationId xmlns:a16="http://schemas.microsoft.com/office/drawing/2014/main" id="{BB5F53C1-4E96-4053-29AD-4B8103988B9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813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r>
              <a:rPr lang="bg-BG"/>
              <a:t>Приложение 1</a:t>
            </a:r>
          </a:p>
        </p:txBody>
      </p:sp>
      <p:sp>
        <p:nvSpPr>
          <p:cNvPr id="31747" name="Rectangle 3">
            <a:extLst>
              <a:ext uri="{FF2B5EF4-FFF2-40B4-BE49-F238E27FC236}">
                <a16:creationId xmlns:a16="http://schemas.microsoft.com/office/drawing/2014/main" id="{35FB9430-2489-810F-8DBD-FAD4AAAC7A2B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275" y="0"/>
            <a:ext cx="2944813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31748" name="Rectangle 4">
            <a:extLst>
              <a:ext uri="{FF2B5EF4-FFF2-40B4-BE49-F238E27FC236}">
                <a16:creationId xmlns:a16="http://schemas.microsoft.com/office/drawing/2014/main" id="{259EE11B-E0D2-7E5F-B52A-EF5CA9D8B42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9750"/>
            <a:ext cx="2944813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31749" name="Rectangle 5">
            <a:extLst>
              <a:ext uri="{FF2B5EF4-FFF2-40B4-BE49-F238E27FC236}">
                <a16:creationId xmlns:a16="http://schemas.microsoft.com/office/drawing/2014/main" id="{C68D213C-4132-A664-80D5-4FACF0F873B0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275" y="9429750"/>
            <a:ext cx="2944813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AF53980-39A5-4D16-9909-52B7A5B28508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9C7354B6-1A74-8B92-A4A4-1EB4BBF9B89E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813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r>
              <a:rPr lang="bg-BG"/>
              <a:t>Приложение 1</a:t>
            </a:r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5780E374-3509-D374-7A51-CB1E877932ED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51275" y="0"/>
            <a:ext cx="2944813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3076" name="Rectangle 4">
            <a:extLst>
              <a:ext uri="{FF2B5EF4-FFF2-40B4-BE49-F238E27FC236}">
                <a16:creationId xmlns:a16="http://schemas.microsoft.com/office/drawing/2014/main" id="{CC66AA32-A706-6197-8C68-C0C1D12ED31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2075" y="744538"/>
            <a:ext cx="6615113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id="{47AB525D-119E-434A-3FC6-6BB02441AC36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16463"/>
            <a:ext cx="5438775" cy="44672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bg-BG" noProof="0"/>
              <a:t>Fare clic per modificare gli stili di testo Master</a:t>
            </a:r>
          </a:p>
          <a:p>
            <a:pPr lvl="1"/>
            <a:r>
              <a:rPr lang="bg-BG" noProof="0"/>
              <a:t>Secondo livello</a:t>
            </a:r>
          </a:p>
          <a:p>
            <a:pPr lvl="2"/>
            <a:r>
              <a:rPr lang="bg-BG" noProof="0"/>
              <a:t>Terzo livello</a:t>
            </a:r>
          </a:p>
          <a:p>
            <a:pPr lvl="3"/>
            <a:r>
              <a:rPr lang="bg-BG" noProof="0"/>
              <a:t>Quarto livello</a:t>
            </a:r>
          </a:p>
          <a:p>
            <a:pPr lvl="4"/>
            <a:r>
              <a:rPr lang="bg-BG" noProof="0"/>
              <a:t>Quinto livello</a:t>
            </a:r>
          </a:p>
        </p:txBody>
      </p:sp>
      <p:sp>
        <p:nvSpPr>
          <p:cNvPr id="5126" name="Rectangle 6">
            <a:extLst>
              <a:ext uri="{FF2B5EF4-FFF2-40B4-BE49-F238E27FC236}">
                <a16:creationId xmlns:a16="http://schemas.microsoft.com/office/drawing/2014/main" id="{F06B79CC-510E-40B4-AA57-4B49F22DA436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9750"/>
            <a:ext cx="2944813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5127" name="Rectangle 7">
            <a:extLst>
              <a:ext uri="{FF2B5EF4-FFF2-40B4-BE49-F238E27FC236}">
                <a16:creationId xmlns:a16="http://schemas.microsoft.com/office/drawing/2014/main" id="{4F6CD769-B3A7-0A50-DCDA-3465BFBCBBD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1275" y="9429750"/>
            <a:ext cx="2944813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BF4B170-FAC6-44B3-8C76-1E2768FC717E}" type="slidenum">
              <a:rPr lang="bg-BG" altLang="en-US"/>
              <a:t>‹#›</a:t>
            </a:fld>
            <a:endParaRPr lang="bg-BG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B056CF-DF83-E252-531E-F05116CA06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32FD9C-946A-D865-B9E2-801108CD4C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5F2871-69A7-581C-AC02-96C4572BC9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425351-91BD-4BD6-87CC-45136E1E4CF1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1878214802"/>
      </p:ext>
    </p:extLst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A5A16E-D535-A3C7-8E35-FF18A971FB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73384D-62EF-6720-CF88-95E57E01CC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C87A35-708F-DFBA-F42B-DBA0C3BFC8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858620-6BBE-471D-B8A3-A39EB82DB004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641487795"/>
      </p:ext>
    </p:extLst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5FFF17-3D9B-5485-8FE9-C96362E1F4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0813DF-8D66-4F0D-0F4F-0B95B8509C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FE709B-5358-354A-3BF1-AF507F4B31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E85D67-C669-4EE3-BC94-EF616AF5D9C1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2754560433"/>
      </p:ext>
    </p:extLst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80847D38-F6B2-456F-1C21-8A71057B2B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39279798-C738-DAED-3930-29756CE9CB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E0965072-FB66-8591-67F8-576BA748D8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16B121-9ECD-46DD-AF79-1E99F22E0056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1175660520"/>
      </p:ext>
    </p:extLst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FF3CEC03-4A09-BE6E-6384-ED338A7C4C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E32AB8F4-09A4-0DF7-C561-BA22567D6D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B1595785-9161-95FE-6495-429FF90848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5BD197-6572-4571-ACA3-08C775E17D28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820814931"/>
      </p:ext>
    </p:extLst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EC69A9F3-A97D-9524-38CB-5E0E624AA2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8C45F5D5-6D40-5AEA-3EEF-D125FC24E4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9A07525B-9373-A644-2576-485D79D5AD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8385BD-0171-4DA0-82B3-1393FC5F68D5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2468197728"/>
      </p:ext>
    </p:extLst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2FB792B0-DB53-F989-9D4D-022FEB1647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CE9E9377-A749-CF56-22B1-C70B6C095F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DB79BB1-37E1-4289-1770-51B676C996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92A03A-FE58-4559-99D7-0BA84F3F1923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943623153"/>
      </p:ext>
    </p:extLst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393F91A8-6493-C557-503E-53DC0C54D2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D4EC9C4-B59E-C48C-40AA-3C9D87B601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BB4ED7B0-2B14-0D21-B68B-E893C00730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AB6E32-9DDE-4969-A7A7-A76CE428636D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972059427"/>
      </p:ext>
    </p:extLst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85705ACF-8E0B-856A-CF01-665D0E8B5F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AE2DC17-3E8B-DBDF-B9B9-0786D68CA8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4E50C80-6180-409D-4967-66F974E6C4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32DB68-C39F-4E85-B8E3-2D5C556B9C5C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3002787110"/>
      </p:ext>
    </p:extLst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393720-F380-65B5-0270-B00FCEF3B7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F34E3B-BE71-61FA-81B7-27ACA6B08A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8772B4-1892-AD8C-AAE5-564B481884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CB0ED4-526F-4B1F-89CC-1BE95D2F7214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3236433023"/>
      </p:ext>
    </p:extLst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C56E07-1AD2-1688-DCA5-A62A27D697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168D0B-5CF7-A23C-4AC1-C72827B4AB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5CBD85-E60B-A402-DF3D-389F2BE1E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A8BB1B-975B-4CAD-B22B-52EF9461881C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2459009070"/>
      </p:ext>
    </p:extLst>
  </p:cSld>
  <p:clrMapOvr>
    <a:masterClrMapping/>
  </p:clrMapOvr>
  <p:transition spd="med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98A7DECE-23AD-E466-9174-41AB0A9F655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813" y="360363"/>
            <a:ext cx="3067050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Grafik 4">
            <a:extLst>
              <a:ext uri="{FF2B5EF4-FFF2-40B4-BE49-F238E27FC236}">
                <a16:creationId xmlns:a16="http://schemas.microsoft.com/office/drawing/2014/main" id="{BBAFD8FA-1D44-3F6D-0C69-C045DBB491A1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360363"/>
            <a:ext cx="1054100" cy="132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77198610"/>
      </p:ext>
    </p:extLst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40BC73FC-9C02-8980-1AF2-595A9570361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Fare clic per modificare lo stile del titolo Master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3A0B36F4-4DFF-918B-32FF-595A72017B1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Fare clic per modificare gli stili di testo Master</a:t>
            </a:r>
          </a:p>
          <a:p>
            <a:pPr lvl="1"/>
            <a:r>
              <a:rPr lang="en-US" altLang="en-US"/>
              <a:t>Secondo livello</a:t>
            </a:r>
          </a:p>
          <a:p>
            <a:pPr lvl="2"/>
            <a:r>
              <a:rPr lang="en-US" altLang="en-US"/>
              <a:t>Terzo livello</a:t>
            </a:r>
          </a:p>
          <a:p>
            <a:pPr lvl="3"/>
            <a:r>
              <a:rPr lang="en-US" altLang="en-US"/>
              <a:t>Quarto livello</a:t>
            </a:r>
          </a:p>
          <a:p>
            <a:pPr lvl="4"/>
            <a:r>
              <a:rPr lang="en-US" altLang="en-US"/>
              <a:t>Quinto livello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CFE6EA-DD51-E678-BEF4-52DE0C25D42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B6F169-AB5D-CE4B-4D7A-3C19113AF96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720D84-DBC3-27F4-AB86-D901751270D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F9EAE2C-4FC5-4DA5-986F-E531D685B0E7}" type="slidenum">
              <a:rPr lang="bg-BG" altLang="en-US"/>
              <a:t>‹#›</a:t>
            </a:fld>
            <a:endParaRPr lang="bg-BG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7" r:id="rId12"/>
  </p:sldLayoutIdLst>
  <p:transition spd="med">
    <p:fade/>
  </p:transition>
  <p:hf hdr="0" ftr="0" dt="0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7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9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6">
            <a:extLst>
              <a:ext uri="{FF2B5EF4-FFF2-40B4-BE49-F238E27FC236}">
                <a16:creationId xmlns:a16="http://schemas.microsoft.com/office/drawing/2014/main" id="{B3CB98C9-A44B-0C8D-5382-79432839A5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63975" y="2852738"/>
            <a:ext cx="3168650" cy="273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en-US" altLang="bg-BG" sz="1800">
                <a:solidFill>
                  <a:schemeClr val="tx2"/>
                </a:solidFill>
                <a:latin typeface="Arial" panose="020B0604020202020204" pitchFamily="34" charset="0"/>
              </a:rPr>
              <a:t/>
            </a:r>
            <a:br>
              <a:rPr lang="en-US" altLang="bg-BG" sz="1800">
                <a:solidFill>
                  <a:schemeClr val="tx2"/>
                </a:solidFill>
                <a:latin typeface="Arial" panose="020B0604020202020204" pitchFamily="34" charset="0"/>
              </a:rPr>
            </a:br>
            <a:endParaRPr lang="bg-BG" altLang="bg-BG" sz="180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sp>
        <p:nvSpPr>
          <p:cNvPr id="25611" name="Text Box 11">
            <a:extLst>
              <a:ext uri="{FF2B5EF4-FFF2-40B4-BE49-F238E27FC236}">
                <a16:creationId xmlns:a16="http://schemas.microsoft.com/office/drawing/2014/main" id="{B94179B4-7004-1693-E5B9-13B2D33C56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35413" y="2708275"/>
            <a:ext cx="388937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bg-BG" sz="1800">
              <a:latin typeface="Arial" panose="020B0604020202020204" pitchFamily="34" charset="0"/>
            </a:endParaRPr>
          </a:p>
        </p:txBody>
      </p:sp>
      <p:sp>
        <p:nvSpPr>
          <p:cNvPr id="2" name="Rechteck 4">
            <a:extLst>
              <a:ext uri="{FF2B5EF4-FFF2-40B4-BE49-F238E27FC236}">
                <a16:creationId xmlns:a16="http://schemas.microsoft.com/office/drawing/2014/main" id="{8CFCF5EC-408A-4582-E327-599CF25746A0}"/>
              </a:ext>
            </a:extLst>
          </p:cNvPr>
          <p:cNvSpPr/>
          <p:nvPr/>
        </p:nvSpPr>
        <p:spPr>
          <a:xfrm>
            <a:off x="5022850" y="992188"/>
            <a:ext cx="6264275" cy="46101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125" name="Titel 1">
            <a:extLst>
              <a:ext uri="{FF2B5EF4-FFF2-40B4-BE49-F238E27FC236}">
                <a16:creationId xmlns:a16="http://schemas.microsoft.com/office/drawing/2014/main" id="{5833C00D-B614-CE00-8129-0F3BF80EB2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95875" y="1217613"/>
            <a:ext cx="6191250" cy="272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buFontTx/>
              <a:buNone/>
            </a:pPr>
            <a:r>
              <a:rPr lang="en-US" altLang="en-US" sz="6000" b="1" dirty="0">
                <a:latin typeface="Arial" panose="020B0604020202020204" pitchFamily="34" charset="0"/>
                <a:cs typeface="Arial" panose="020B0604020202020204" pitchFamily="34" charset="0"/>
              </a:rPr>
              <a:t>Webinar</a:t>
            </a:r>
          </a:p>
          <a:p>
            <a:pPr algn="ctr" defTabSz="914400" eaLnBrk="1" hangingPunct="1">
              <a:spcBef>
                <a:spcPct val="0"/>
              </a:spcBef>
              <a:buFontTx/>
              <a:buNone/>
            </a:pPr>
            <a:r>
              <a:rPr lang="en-US" altLang="en-US" sz="6000" b="1" dirty="0">
                <a:latin typeface="Arial" panose="020B0604020202020204" pitchFamily="34" charset="0"/>
                <a:cs typeface="Arial" panose="020B0604020202020204" pitchFamily="34" charset="0"/>
              </a:rPr>
              <a:t>di </a:t>
            </a:r>
            <a:r>
              <a:rPr lang="en-US" altLang="en-US" sz="6000" b="1" smtClean="0">
                <a:latin typeface="Arial" panose="020B0604020202020204" pitchFamily="34" charset="0"/>
                <a:cs typeface="Arial" panose="020B0604020202020204" pitchFamily="34" charset="0"/>
              </a:rPr>
              <a:t>introduzione</a:t>
            </a:r>
            <a:endParaRPr lang="en-US" altLang="en-US" sz="6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127" name="Grafik 3">
            <a:extLst>
              <a:ext uri="{FF2B5EF4-FFF2-40B4-BE49-F238E27FC236}">
                <a16:creationId xmlns:a16="http://schemas.microsoft.com/office/drawing/2014/main" id="{270F4E19-6B14-DDC6-3139-482697E912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993775"/>
            <a:ext cx="3057525" cy="384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8" name="Picture 5">
            <a:extLst>
              <a:ext uri="{FF2B5EF4-FFF2-40B4-BE49-F238E27FC236}">
                <a16:creationId xmlns:a16="http://schemas.microsoft.com/office/drawing/2014/main" id="{608C8EB4-558B-C965-7714-E59DD15CD5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875" y="4973638"/>
            <a:ext cx="3067050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ntr" presetSubtype="0" accel="10000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25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>
            <a:extLst>
              <a:ext uri="{FF2B5EF4-FFF2-40B4-BE49-F238E27FC236}">
                <a16:creationId xmlns:a16="http://schemas.microsoft.com/office/drawing/2014/main" id="{C0662A93-D77D-29F4-987E-15E07543CBAB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0" y="1268413"/>
            <a:ext cx="8229600" cy="1143000"/>
          </a:xfrm>
        </p:spPr>
        <p:txBody>
          <a:bodyPr/>
          <a:lstStyle/>
          <a:p>
            <a:r>
              <a:rPr lang="en-US" altLang="en-US" sz="3200" b="1">
                <a:solidFill>
                  <a:srgbClr val="7030A0"/>
                </a:solidFill>
              </a:rPr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61D299-34A4-B6EC-0C7A-3AC11B8E19CC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550863" y="1839913"/>
            <a:ext cx="11233150" cy="4525962"/>
          </a:xfrm>
        </p:spPr>
        <p:txBody>
          <a:bodyPr rtlCol="0">
            <a:normAutofit lnSpcReduction="10000"/>
          </a:bodyPr>
          <a:lstStyle/>
          <a:p>
            <a:r>
              <a:rPr lang="it-IT" dirty="0"/>
              <a:t>Il progetto sviluppa un quadro di sicurezza informatica per fornire un meccanismo per:​</a:t>
            </a:r>
          </a:p>
          <a:p>
            <a:pPr lvl="1"/>
            <a:r>
              <a:rPr lang="it-IT" dirty="0"/>
              <a:t>la formazione professionale ed educativa (VET) all'interno delle PMI​</a:t>
            </a:r>
          </a:p>
          <a:p>
            <a:pPr lvl="1"/>
            <a:r>
              <a:rPr lang="it-IT" dirty="0"/>
              <a:t>descrivere le competenze e le abilità che i professionisti della sicurezza informatica devono possedere per prevenire gli attacchi informatici​</a:t>
            </a:r>
          </a:p>
          <a:p>
            <a:r>
              <a:rPr lang="it-IT" dirty="0"/>
              <a:t>Tenendo conto dei vantaggi dei programmi di formazione e tutoraggio interdisciplinari, soprattutto nel campo della sicurezza informatica, il progetto sviluppa e verifica programmi di formazione interdisciplinare con supporto digitale e una piattaforma di e-learning collaborativa.​</a:t>
            </a:r>
          </a:p>
          <a:p>
            <a:r>
              <a:rPr lang="it-IT" dirty="0"/>
              <a:t>Questo programma di formazione è personalizzato per la formazione professionale e lo sviluppo di un modello europeo di</a:t>
            </a:r>
            <a:endParaRPr lang="en-US" dirty="0"/>
          </a:p>
        </p:txBody>
      </p:sp>
      <p:sp>
        <p:nvSpPr>
          <p:cNvPr id="6148" name="Titel 1">
            <a:extLst>
              <a:ext uri="{FF2B5EF4-FFF2-40B4-BE49-F238E27FC236}">
                <a16:creationId xmlns:a16="http://schemas.microsoft.com/office/drawing/2014/main" id="{749C9F03-B375-4C9C-4605-D50907BCAE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FontTx/>
              <a:buNone/>
            </a:pPr>
            <a:r>
              <a:rPr lang="en-US" altLang="en-US" sz="4400">
                <a:latin typeface="Calibri Light" panose="020F0302020204030204" pitchFamily="34" charset="0"/>
              </a:rPr>
              <a:t>Progetto Erasmus+ InCyT</a:t>
            </a:r>
          </a:p>
        </p:txBody>
      </p:sp>
    </p:spTree>
  </p:cSld>
  <p:clrMapOvr>
    <a:masterClrMapping/>
  </p:clrMapOvr>
  <p:transition spd="med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F718CD-D2B3-17C8-7BFB-13E2096EB9CF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407988" y="1784350"/>
            <a:ext cx="11712575" cy="5073650"/>
          </a:xfrm>
        </p:spPr>
        <p:txBody>
          <a:bodyPr rtlCol="0">
            <a:noAutofit/>
          </a:bodyPr>
          <a:lstStyle/>
          <a:p>
            <a:pPr marL="0" indent="0" algn="just" fontAlgn="auto">
              <a:spcBef>
                <a:spcPts val="600"/>
              </a:spcBef>
              <a:spcAft>
                <a:spcPts val="600"/>
              </a:spcAft>
              <a:buNone/>
              <a:defRPr/>
            </a:pPr>
            <a:r>
              <a:rPr lang="it-IT" dirty="0"/>
              <a:t>Il progetto InCyT realizzerà alcune soluzioni:</a:t>
            </a:r>
          </a:p>
          <a:p>
            <a:pPr marL="265113" lvl="1" algn="just" fontAlgn="auto">
              <a:spcBef>
                <a:spcPts val="600"/>
              </a:spcBef>
              <a:spcAft>
                <a:spcPts val="600"/>
              </a:spcAft>
              <a:defRPr/>
            </a:pPr>
            <a:r>
              <a:rPr lang="it-IT" dirty="0"/>
              <a:t>Sviluppo di un quadro di riferimento che fornisca un meccanismo per l'istruzione e la formazione professionale e per le aziende per descrivere le competenze e le abilità richieste nel campo della sicurezza informatica per i professionisti e non per evitare gli attacchi informatici, nonché le lacune digitali e altro.</a:t>
            </a:r>
          </a:p>
          <a:p>
            <a:pPr marL="265113" lvl="1" algn="just" fontAlgn="auto">
              <a:spcBef>
                <a:spcPts val="600"/>
              </a:spcBef>
              <a:spcAft>
                <a:spcPts val="600"/>
              </a:spcAft>
              <a:defRPr/>
            </a:pPr>
            <a:r>
              <a:rPr lang="it-IT" dirty="0"/>
              <a:t>Progetto e realizzazione di programmi di formazione digitale interdisciplinare e una piattaforma di e-learning collaborativa per le PMI, considerando i vantaggi dei programmi di formazione e tutoraggio interdisciplinari, soprattutto nel campo della sicurezza informatica.</a:t>
            </a:r>
          </a:p>
          <a:p>
            <a:pPr marL="265113" lvl="1" algn="just" fontAlgn="auto">
              <a:spcBef>
                <a:spcPts val="600"/>
              </a:spcBef>
              <a:spcAft>
                <a:spcPts val="600"/>
              </a:spcAft>
              <a:defRPr/>
            </a:pPr>
            <a:r>
              <a:rPr lang="it-IT" dirty="0"/>
              <a:t>Sviluppo di un modello europeo di trasferibilità</a:t>
            </a:r>
          </a:p>
          <a:p>
            <a:pPr marL="265113" lvl="1" algn="just" fontAlgn="auto">
              <a:spcBef>
                <a:spcPts val="600"/>
              </a:spcBef>
              <a:spcAft>
                <a:spcPts val="600"/>
              </a:spcAft>
              <a:defRPr/>
            </a:pPr>
            <a:r>
              <a:rPr lang="it-IT" dirty="0"/>
              <a:t>Sviluppo e realizzazione di programmi di formazione digitale interdisciplinare supportati da e-mentoring per le PMI e adattamento all'istruzione e alla formazione</a:t>
            </a:r>
            <a:endParaRPr lang="en-US" sz="2000" dirty="0"/>
          </a:p>
        </p:txBody>
      </p:sp>
      <p:sp>
        <p:nvSpPr>
          <p:cNvPr id="7171" name="Titel 1">
            <a:extLst>
              <a:ext uri="{FF2B5EF4-FFF2-40B4-BE49-F238E27FC236}">
                <a16:creationId xmlns:a16="http://schemas.microsoft.com/office/drawing/2014/main" id="{4DFC2EC7-3BA1-E6C9-680A-272279B0C4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FontTx/>
              <a:buNone/>
            </a:pPr>
            <a:r>
              <a:rPr lang="en-US" altLang="en-US" sz="4400">
                <a:latin typeface="Calibri Light" panose="020F0302020204030204" pitchFamily="34" charset="0"/>
              </a:rPr>
              <a:t>Obiettivi</a:t>
            </a:r>
          </a:p>
        </p:txBody>
      </p:sp>
    </p:spTree>
  </p:cSld>
  <p:clrMapOvr>
    <a:masterClrMapping/>
  </p:clrMapOvr>
  <p:transition spd="med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itel 1">
            <a:extLst>
              <a:ext uri="{FF2B5EF4-FFF2-40B4-BE49-F238E27FC236}">
                <a16:creationId xmlns:a16="http://schemas.microsoft.com/office/drawing/2014/main" id="{F530173C-6858-84B5-959F-300A070E11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68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FontTx/>
              <a:buNone/>
            </a:pPr>
            <a:r>
              <a:rPr lang="en-US" altLang="en-US" sz="4400">
                <a:latin typeface="Calibri Light" panose="020F0302020204030204" pitchFamily="34" charset="0"/>
              </a:rPr>
              <a:t>Risultati e prodotti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3AE3E808-D0CB-04D1-C5F7-68C09597B08D}"/>
              </a:ext>
            </a:extLst>
          </p:cNvPr>
          <p:cNvSpPr txBox="1">
            <a:spLocks/>
          </p:cNvSpPr>
          <p:nvPr/>
        </p:nvSpPr>
        <p:spPr bwMode="auto">
          <a:xfrm>
            <a:off x="551384" y="1628800"/>
            <a:ext cx="11161761" cy="4897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28600" indent="-22860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defTabSz="914400" eaLnBrk="1" fontAlgn="auto" hangingPunct="1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it-IT" smtClean="0"/>
              <a:t>I risultati del progetto saranno:</a:t>
            </a:r>
          </a:p>
          <a:p>
            <a:pPr lvl="1" algn="just" defTabSz="914400" eaLnBrk="1" fontAlgn="auto" hangingPunct="1">
              <a:spcBef>
                <a:spcPts val="600"/>
              </a:spcBef>
              <a:spcAft>
                <a:spcPts val="0"/>
              </a:spcAft>
              <a:defRPr/>
            </a:pPr>
            <a:r>
              <a:rPr lang="it-IT" smtClean="0"/>
              <a:t>Un quadro metodologico per l'attuazione.</a:t>
            </a:r>
          </a:p>
          <a:p>
            <a:pPr lvl="1" algn="just" defTabSz="914400" eaLnBrk="1" fontAlgn="auto" hangingPunct="1">
              <a:spcBef>
                <a:spcPts val="600"/>
              </a:spcBef>
              <a:spcAft>
                <a:spcPts val="0"/>
              </a:spcAft>
              <a:defRPr/>
            </a:pPr>
            <a:r>
              <a:rPr lang="it-IT" smtClean="0"/>
              <a:t>Formazione esistente e frequentata (corsi).</a:t>
            </a:r>
          </a:p>
          <a:p>
            <a:pPr lvl="1" algn="just" defTabSz="914400" eaLnBrk="1" fontAlgn="auto" hangingPunct="1">
              <a:spcBef>
                <a:spcPts val="600"/>
              </a:spcBef>
              <a:spcAft>
                <a:spcPts val="0"/>
              </a:spcAft>
              <a:defRPr/>
            </a:pPr>
            <a:r>
              <a:rPr lang="it-IT" smtClean="0"/>
              <a:t>Opportunità di migliorarli attraverso l'uso dell'interdisciplinarità e del tutoraggio.</a:t>
            </a:r>
          </a:p>
          <a:p>
            <a:pPr lvl="1" algn="just" defTabSz="914400" eaLnBrk="1" fontAlgn="auto" hangingPunct="1">
              <a:spcBef>
                <a:spcPts val="600"/>
              </a:spcBef>
              <a:spcAft>
                <a:spcPts val="0"/>
              </a:spcAft>
              <a:defRPr/>
            </a:pPr>
            <a:r>
              <a:rPr lang="it-IT" smtClean="0"/>
              <a:t>Metodologia di apprendimento e tutoraggio.</a:t>
            </a:r>
          </a:p>
          <a:p>
            <a:pPr marL="0" indent="0" algn="just" defTabSz="914400" eaLnBrk="1" fontAlgn="auto" hangingPunct="1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it-IT" smtClean="0">
                <a:latin typeface="Calibri" panose="020F0502020204030204" pitchFamily="34" charset="0"/>
                <a:cs typeface="Calibri" panose="020F0502020204030204" pitchFamily="34" charset="0"/>
              </a:rPr>
              <a:t>Prodotti:</a:t>
            </a:r>
          </a:p>
          <a:p>
            <a:pPr marL="457200" indent="-457200" algn="just" defTabSz="914400" eaLnBrk="1" fontAlgn="auto" hangingPunct="1">
              <a:spcBef>
                <a:spcPts val="60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it-IT" sz="2400" smtClean="0"/>
              <a:t>Un quadro di riferimento</a:t>
            </a:r>
          </a:p>
          <a:p>
            <a:pPr marL="457200" indent="-457200" algn="just" defTabSz="914400" eaLnBrk="1" fontAlgn="auto" hangingPunct="1">
              <a:spcBef>
                <a:spcPts val="60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it-IT" sz="2400" smtClean="0"/>
              <a:t>Materiale di formazione digitale interdisciplinare sulla sicurezza informatica per le PMI, supportato da un tutoraggio e da una metodologia adattata a un corso di formazione professionale.</a:t>
            </a:r>
          </a:p>
          <a:p>
            <a:pPr marL="457200" indent="-457200" algn="just" defTabSz="914400" eaLnBrk="1" fontAlgn="auto" hangingPunct="1">
              <a:spcBef>
                <a:spcPts val="60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it-IT" sz="2400" smtClean="0"/>
              <a:t>Una piattaforma digitale a supporto della formazione</a:t>
            </a:r>
          </a:p>
          <a:p>
            <a:pPr marL="457200" indent="-457200" algn="just" defTabSz="914400" eaLnBrk="1" fontAlgn="auto" hangingPunct="1">
              <a:spcBef>
                <a:spcPts val="60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it-IT" sz="2400" smtClean="0"/>
              <a:t>Individuare le competenze interdisciplinari forniscono vantaggi alle PMI.</a:t>
            </a:r>
          </a:p>
          <a:p>
            <a:pPr marL="457200" indent="-457200" algn="just" defTabSz="914400" eaLnBrk="1" fontAlgn="auto" hangingPunct="1">
              <a:spcBef>
                <a:spcPts val="60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it-IT" sz="2400" smtClean="0"/>
              <a:t>Un modello europeo di trasferibilità della formazione interdisciplinare e il tutoraggio</a:t>
            </a:r>
            <a:endParaRPr lang="it-IT" sz="2400" dirty="0"/>
          </a:p>
        </p:txBody>
      </p:sp>
    </p:spTree>
  </p:cSld>
  <p:clrMapOvr>
    <a:masterClrMapping/>
  </p:clrMapOvr>
  <p:transition spd="med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Content Placeholder 2">
            <a:extLst>
              <a:ext uri="{FF2B5EF4-FFF2-40B4-BE49-F238E27FC236}">
                <a16:creationId xmlns:a16="http://schemas.microsoft.com/office/drawing/2014/main" id="{FD686574-B21D-6502-0082-273D2067C6EB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 bwMode="auto">
          <a:xfrm>
            <a:off x="407988" y="1833563"/>
            <a:ext cx="11376025" cy="501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it-IT" altLang="en-US" sz="2400" dirty="0" smtClean="0"/>
              <a:t>L'economia digitale si basa principalmente sui dati. Nell'era dell'Industria 4.0, dei sistemi cyber-fisici e dell'Internet delle cose, sempre più prodotti e processi sono digitalizzati. La cybersecurity, ovvero la protezione di questi dati e dei relativi sistemi di elaborazione delle informazioni, è più importante oggi che in altri momenti della storia economica.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it-IT" altLang="en-US" sz="2400" dirty="0" smtClean="0"/>
              <a:t>Se la sincronizzazione dei dati tra i sistemi è interrotta, se i sistemi IT funzionano in modo errato o se falliscono completamente, i processi aziendali possono essere interrotti, rallentati o bloccati, ad es. se i record di dati sono errati, incompleti o non disponibili 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it-IT" altLang="en-US" sz="2400" dirty="0" smtClean="0"/>
              <a:t>Le PMI sono bersaglio particolare di attività criminali legate a questi problemi. A differenza delle grandi aziende, le loro risorse sono limitate e gli hacker lo sanno bene! Ma le PMI sono la spina dorsale dell'economia in Europa.</a:t>
            </a:r>
            <a:endParaRPr lang="it-IT" altLang="en-US" sz="2400" dirty="0"/>
          </a:p>
        </p:txBody>
      </p:sp>
      <p:sp>
        <p:nvSpPr>
          <p:cNvPr id="19459" name="Titel 1">
            <a:extLst>
              <a:ext uri="{FF2B5EF4-FFF2-40B4-BE49-F238E27FC236}">
                <a16:creationId xmlns:a16="http://schemas.microsoft.com/office/drawing/2014/main" id="{C9B000E2-DFCD-8DB4-9A0E-1E34A6FEBE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it-IT" altLang="en-US" sz="4400" dirty="0" smtClean="0">
                <a:latin typeface="Calibri Light" panose="020F0302020204030204" pitchFamily="34" charset="0"/>
              </a:rPr>
              <a:t>Come proteggersi dagli attacchi informatici</a:t>
            </a:r>
            <a:endParaRPr lang="it-IT" altLang="en-US" sz="4400" dirty="0">
              <a:latin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2552124"/>
      </p:ext>
    </p:extLst>
  </p:cSld>
  <p:clrMapOvr>
    <a:masterClrMapping/>
  </p:clrMapOvr>
  <p:transition spd="med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Titel 1">
            <a:extLst>
              <a:ext uri="{FF2B5EF4-FFF2-40B4-BE49-F238E27FC236}">
                <a16:creationId xmlns:a16="http://schemas.microsoft.com/office/drawing/2014/main" id="{13EB7D44-06CC-65F7-8E49-6B8CD3830E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it-IT" altLang="en-US" sz="4400" dirty="0" smtClean="0">
                <a:latin typeface="Calibri Light" panose="020F0302020204030204" pitchFamily="34" charset="0"/>
              </a:rPr>
              <a:t>Come proteggersi dagli attacchi informatici</a:t>
            </a:r>
            <a:endParaRPr lang="it-IT" altLang="en-US" sz="4400" dirty="0">
              <a:latin typeface="Calibri Light" panose="020F0302020204030204" pitchFamily="34" charset="0"/>
            </a:endParaRP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85EBE809-130F-7E7B-5495-3BACB246A8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7988" y="2073275"/>
            <a:ext cx="11233150" cy="4784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28600" indent="-22860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it-IT" altLang="en-US" sz="2400" smtClean="0"/>
              <a:t>La Cybersecurity Education Initiative sottolinea che è necessario compiere un passo fondamentale per affrontare la mancanza di “personale con le conoscenze, le competenze e le abilità necessarie per svolgere le mansioni richieste per la cybersecurity".</a:t>
            </a:r>
          </a:p>
          <a:p>
            <a:pPr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it-IT" altLang="en-US" sz="2400" smtClean="0"/>
              <a:t>Questo gruppo comprende “funzioni tecniche e non tecniche che vengono svolte da dipendenti con conoscenza ed esperienza".</a:t>
            </a:r>
          </a:p>
          <a:p>
            <a:pPr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it-IT" altLang="en-US" sz="2400" smtClean="0"/>
              <a:t>Tuttavia, è difficile creare una forza lavoro con le necessarie competenze interdisciplinari e risolvere il problema della comunicazione tra educatori, ricercatori e persone che utilizzano le tecnologie dell'informazione.</a:t>
            </a:r>
          </a:p>
          <a:p>
            <a:pPr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it-IT" altLang="en-US" sz="2400" smtClean="0"/>
              <a:t>Un problema delle aziende, soprattutto le PMI con minori risorse, è che necessitano di supporto per valutare sia le competenze sia le lacune dei propri dipendenti, utilizzando metodi digitali per migliorare la situazione esistente e organizzando opportunità di formazione per riqualificare i propri dipendenti.</a:t>
            </a:r>
            <a:endParaRPr lang="it-IT" altLang="en-US" sz="2400" dirty="0"/>
          </a:p>
        </p:txBody>
      </p:sp>
    </p:spTree>
    <p:extLst>
      <p:ext uri="{BB962C8B-B14F-4D97-AF65-F5344CB8AC3E}">
        <p14:creationId xmlns:p14="http://schemas.microsoft.com/office/powerpoint/2010/main" val="3690553289"/>
      </p:ext>
    </p:extLst>
  </p:cSld>
  <p:clrMapOvr>
    <a:masterClrMapping/>
  </p:clrMapOvr>
  <p:transition spd="med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Content Placeholder 2">
            <a:extLst>
              <a:ext uri="{FF2B5EF4-FFF2-40B4-BE49-F238E27FC236}">
                <a16:creationId xmlns:a16="http://schemas.microsoft.com/office/drawing/2014/main" id="{318D0C2B-D324-B0BE-5B99-DF3752AD64D9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479425" y="1844675"/>
            <a:ext cx="11233150" cy="4784725"/>
          </a:xfrm>
        </p:spPr>
        <p:txBody>
          <a:bodyPr/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/>
              <a:t>Tale gruppo comprende "funzioni tecniche e non tecniche che vengono svolte da dipendenti con conoscenze ed esperienze"</a:t>
            </a:r>
            <a:r>
              <a:rPr lang="vi-VN" altLang="en-US"/>
              <a:t>. </a:t>
            </a:r>
            <a:endParaRPr lang="en-US" altLang="en-US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/>
              <a:t>Tuttavia, è difficile creare una forza lavoro con le necessarie competenze interdisciplinari e risolvere il problema della comunicazione tra educatori, ricercatori e persone che utilizzano le tecnologie dell'informazione</a:t>
            </a:r>
            <a:r>
              <a:rPr lang="vi-VN" altLang="en-US"/>
              <a:t>. </a:t>
            </a:r>
            <a:endParaRPr lang="en-US" altLang="en-US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/>
              <a:t>È necessaria la cooperazione e la comunicazione tra questi gruppi</a:t>
            </a:r>
            <a:r>
              <a:rPr lang="vi-VN" altLang="en-US"/>
              <a:t>.</a:t>
            </a:r>
            <a:endParaRPr lang="en-US" altLang="en-US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/>
              <a:t>Un problema è che le aziende, soprattutto le PMI con minori risorse, hanno bisogno di aiuto per valutare le competenze e le lacune dei propri dipendenti, utilizzando metodi digitali per migliorare la situazione esistente e organizzando opportunità di formazione per riqualificare i propri dipendenti</a:t>
            </a:r>
            <a:r>
              <a:rPr lang="vi-VN" altLang="en-US"/>
              <a:t>.</a:t>
            </a:r>
          </a:p>
        </p:txBody>
      </p:sp>
      <p:sp>
        <p:nvSpPr>
          <p:cNvPr id="11267" name="Titel 1">
            <a:extLst>
              <a:ext uri="{FF2B5EF4-FFF2-40B4-BE49-F238E27FC236}">
                <a16:creationId xmlns:a16="http://schemas.microsoft.com/office/drawing/2014/main" id="{BAEFDC74-E8B2-BC86-C7F1-8CB89FA282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FontTx/>
              <a:buNone/>
            </a:pPr>
            <a:r>
              <a:rPr lang="en-US" altLang="en-US" sz="4400">
                <a:latin typeface="Calibri Light" panose="020F0302020204030204" pitchFamily="34" charset="0"/>
              </a:rPr>
              <a:t>Come proteggersi </a:t>
            </a:r>
            <a:br>
              <a:rPr lang="en-US" altLang="en-US" sz="4400">
                <a:latin typeface="Calibri Light" panose="020F0302020204030204" pitchFamily="34" charset="0"/>
              </a:rPr>
            </a:br>
            <a:r>
              <a:rPr lang="en-US" altLang="en-US" sz="4400">
                <a:latin typeface="Calibri Light" panose="020F0302020204030204" pitchFamily="34" charset="0"/>
              </a:rPr>
              <a:t>dagli attacchi informatici</a:t>
            </a:r>
          </a:p>
        </p:txBody>
      </p:sp>
    </p:spTree>
  </p:cSld>
  <p:clrMapOvr>
    <a:masterClrMapping/>
  </p:clrMapOvr>
  <p:transition spd="med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>
            <a:extLst>
              <a:ext uri="{FF2B5EF4-FFF2-40B4-BE49-F238E27FC236}">
                <a16:creationId xmlns:a16="http://schemas.microsoft.com/office/drawing/2014/main" id="{384C9650-569B-A068-4131-483884C685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0038" y="1844675"/>
            <a:ext cx="5745162" cy="4078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291" name="Titel 1">
            <a:extLst>
              <a:ext uri="{FF2B5EF4-FFF2-40B4-BE49-F238E27FC236}">
                <a16:creationId xmlns:a16="http://schemas.microsoft.com/office/drawing/2014/main" id="{D49AD17E-BE91-8A4C-4FF6-26CFC9E9F8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FontTx/>
              <a:buNone/>
            </a:pPr>
            <a:r>
              <a:rPr lang="en-US" altLang="en-US" sz="4400">
                <a:latin typeface="Calibri Light" panose="020F0302020204030204" pitchFamily="34" charset="0"/>
              </a:rPr>
              <a:t>Attività sostenute dal progetto InCyT</a:t>
            </a:r>
          </a:p>
        </p:txBody>
      </p:sp>
      <p:sp>
        <p:nvSpPr>
          <p:cNvPr id="12292" name="TextBox 3">
            <a:extLst>
              <a:ext uri="{FF2B5EF4-FFF2-40B4-BE49-F238E27FC236}">
                <a16:creationId xmlns:a16="http://schemas.microsoft.com/office/drawing/2014/main" id="{B233C6DA-D0D7-21D8-038F-D2D3CF329B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5325" y="6081713"/>
            <a:ext cx="1065688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de-DE" altLang="en-US" sz="2400" i="1">
                <a:cs typeface="Arial" panose="020B0604020202020204" pitchFamily="34" charset="0"/>
              </a:rPr>
              <a:t>Figura 1: </a:t>
            </a:r>
            <a:r>
              <a:rPr lang="en-US" altLang="en-US" sz="2400" i="1">
                <a:cs typeface="Arial" panose="020B0604020202020204" pitchFamily="34" charset="0"/>
              </a:rPr>
              <a:t>Attività sostenute dal progetto InCyT</a:t>
            </a:r>
          </a:p>
        </p:txBody>
      </p:sp>
    </p:spTree>
  </p:cSld>
  <p:clrMapOvr>
    <a:masterClrMapping/>
  </p:clrMapOvr>
  <p:transition spd="med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Titel 1">
            <a:extLst>
              <a:ext uri="{FF2B5EF4-FFF2-40B4-BE49-F238E27FC236}">
                <a16:creationId xmlns:a16="http://schemas.microsoft.com/office/drawing/2014/main" id="{923286EA-9FAE-CED4-20C5-4200DD198A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FontTx/>
              <a:buNone/>
            </a:pPr>
            <a:r>
              <a:rPr lang="en-US" altLang="en-US" sz="4400">
                <a:latin typeface="Calibri Light" panose="020F0302020204030204" pitchFamily="34" charset="0"/>
              </a:rPr>
              <a:t>Formazione e tutoraggio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2EEF94A1-551E-4EA0-7D27-B5C16DCA15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3888" y="1958975"/>
            <a:ext cx="1101725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28600" indent="-22860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it-IT" altLang="en-US" sz="2400" smtClean="0">
                <a:cs typeface="Calibri" panose="020F0502020204030204" pitchFamily="34" charset="0"/>
              </a:rPr>
              <a:t>Gli imprenditori, compresi quelli del futuro, hanno bisogno di modi di pensare complessi e della capacità di comprendere e integrare conoscenze provenienti da settori diversi, il che richiede un apprendimento interdisciplinare.</a:t>
            </a:r>
            <a:endParaRPr lang="it-IT" altLang="en-US" sz="240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it-IT" altLang="en-US" sz="2400" smtClean="0">
                <a:cs typeface="Calibri" panose="020F0502020204030204" pitchFamily="34" charset="0"/>
              </a:rPr>
              <a:t>I problemi ingegneristici complessi richiedono la creazione di una situazione interdisciplinare in modo quasi naturale.</a:t>
            </a:r>
            <a:endParaRPr lang="it-IT" altLang="en-US" sz="240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it-IT" altLang="en-US" sz="2400" smtClean="0">
                <a:cs typeface="Calibri" panose="020F0502020204030204" pitchFamily="34" charset="0"/>
              </a:rPr>
              <a:t>In un approccio interdisciplinare, gli studenti:</a:t>
            </a:r>
          </a:p>
          <a:p>
            <a:pPr lvl="1"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it-IT" altLang="en-US" sz="2000" smtClean="0">
                <a:cs typeface="Calibri" panose="020F0502020204030204" pitchFamily="34" charset="0"/>
              </a:rPr>
              <a:t>devono integrare le informazioni provenienti da diverse discipline e campi</a:t>
            </a:r>
            <a:endParaRPr lang="it-IT" altLang="en-US" sz="200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1"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it-IT" altLang="en-US" sz="2000" smtClean="0">
                <a:cs typeface="Calibri" panose="020F0502020204030204" pitchFamily="34" charset="0"/>
              </a:rPr>
              <a:t>sviluppano una comprensione interdisciplinare</a:t>
            </a:r>
          </a:p>
          <a:p>
            <a:pPr lvl="1"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it-IT" altLang="en-US" sz="2000" smtClean="0">
                <a:cs typeface="Calibri" panose="020F0502020204030204" pitchFamily="34" charset="0"/>
              </a:rPr>
              <a:t>imparano a integrare le aree di competenza e i modi di pensare specifici della disciplina</a:t>
            </a:r>
          </a:p>
          <a:p>
            <a:pPr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it-IT" altLang="en-US" sz="2400" smtClean="0">
                <a:cs typeface="Calibri" panose="020F0502020204030204" pitchFamily="34" charset="0"/>
              </a:rPr>
              <a:t>In questo modo si incrementano le capacità cognitive e il pensiero critico più che con i singoli mezzi didattici.</a:t>
            </a:r>
            <a:endParaRPr lang="it-IT" alt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B2918083-51F3-16DD-E8B6-C42B318AD9B3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767408" y="1916832"/>
            <a:ext cx="10801350" cy="4525962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algn="just" fontAlgn="auto">
              <a:spcAft>
                <a:spcPts val="0"/>
              </a:spcAft>
              <a:defRPr/>
            </a:pPr>
            <a:r>
              <a:rPr lang="it-IT" dirty="0" smtClean="0">
                <a:cs typeface="Arial" panose="020B0604020202020204" pitchFamily="34" charset="0"/>
              </a:rPr>
              <a:t>Significa manipolare gli esseri umani (spesso utilizzando metodi psicologici) per ottenere l'accesso a dati, documenti e informazioni di interesse per l'attaccante.</a:t>
            </a:r>
          </a:p>
          <a:p>
            <a:pPr algn="just" fontAlgn="auto">
              <a:spcAft>
                <a:spcPts val="0"/>
              </a:spcAft>
              <a:defRPr/>
            </a:pPr>
            <a:r>
              <a:rPr lang="it-IT" dirty="0" smtClean="0">
                <a:cs typeface="Arial" panose="020B0604020202020204" pitchFamily="34" charset="0"/>
              </a:rPr>
              <a:t>È oggi una delle principali minacce alla sicurezza informatica e rappresenta una forma efficace di criminalità informatica.</a:t>
            </a:r>
          </a:p>
          <a:p>
            <a:pPr algn="just" fontAlgn="auto">
              <a:spcAft>
                <a:spcPts val="0"/>
              </a:spcAft>
              <a:defRPr/>
            </a:pPr>
            <a:r>
              <a:rPr lang="it-IT" dirty="0" smtClean="0">
                <a:cs typeface="Arial" panose="020B0604020202020204" pitchFamily="34" charset="0"/>
              </a:rPr>
              <a:t>Potrebbero avere pericolose ripercussioni, ad esempio la violazione dei dati, più di qualsiasi altro tipo di attacco.</a:t>
            </a:r>
          </a:p>
          <a:p>
            <a:pPr algn="just" fontAlgn="auto">
              <a:spcAft>
                <a:spcPts val="0"/>
              </a:spcAft>
              <a:defRPr/>
            </a:pPr>
            <a:r>
              <a:rPr lang="it-IT" dirty="0" smtClean="0">
                <a:cs typeface="Arial" panose="020B0604020202020204" pitchFamily="34" charset="0"/>
              </a:rPr>
              <a:t>Gli attacchi hanno uno scopo finanziario e quindi le organizzazioni hanno perso notevoli somme di denaro.</a:t>
            </a:r>
          </a:p>
          <a:p>
            <a:pPr algn="just" fontAlgn="auto">
              <a:spcAft>
                <a:spcPts val="0"/>
              </a:spcAft>
              <a:defRPr/>
            </a:pPr>
            <a:r>
              <a:rPr lang="it-IT" dirty="0" smtClean="0">
                <a:cs typeface="Arial" panose="020B0604020202020204" pitchFamily="34" charset="0"/>
              </a:rPr>
              <a:t>È particolarmente pericoloso perché si basa più sull'errore umano che sulle vulnerabilità del software e dei sistemi operativi.</a:t>
            </a:r>
            <a:endParaRPr lang="it-IT" dirty="0">
              <a:cs typeface="Arial" panose="020B0604020202020204" pitchFamily="34" charset="0"/>
            </a:endParaRPr>
          </a:p>
        </p:txBody>
      </p:sp>
      <p:sp>
        <p:nvSpPr>
          <p:cNvPr id="23555" name="Titel 1">
            <a:extLst>
              <a:ext uri="{FF2B5EF4-FFF2-40B4-BE49-F238E27FC236}">
                <a16:creationId xmlns:a16="http://schemas.microsoft.com/office/drawing/2014/main" id="{40520C8A-3100-21F4-AE27-9E69C86955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it-IT" altLang="en-US" sz="4400" dirty="0" smtClean="0">
                <a:latin typeface="Calibri Light" panose="020F0302020204030204" pitchFamily="34" charset="0"/>
              </a:rPr>
              <a:t>Ingegneria sociale</a:t>
            </a:r>
            <a:endParaRPr lang="it-IT" altLang="en-US" sz="4400" dirty="0">
              <a:latin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326099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081F03B-E155-C893-1DE9-963687442E29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911424" y="1988840"/>
            <a:ext cx="10537825" cy="4525963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 fontAlgn="auto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/>
            </a:pPr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Le aziende:</a:t>
            </a:r>
          </a:p>
          <a:p>
            <a:pPr algn="just" fontAlgn="auto">
              <a:spcBef>
                <a:spcPts val="600"/>
              </a:spcBef>
              <a:spcAft>
                <a:spcPts val="600"/>
              </a:spcAft>
              <a:defRPr/>
            </a:pPr>
            <a:r>
              <a:rPr lang="it-IT" sz="2400" dirty="0" smtClean="0"/>
              <a:t>potrebbero subire una perdita di produttività, un calo del morale dei dipendenti e difficoltà di recupero</a:t>
            </a:r>
          </a:p>
          <a:p>
            <a:pPr algn="just" fontAlgn="auto">
              <a:spcBef>
                <a:spcPts val="600"/>
              </a:spcBef>
              <a:spcAft>
                <a:spcPts val="600"/>
              </a:spcAft>
              <a:defRPr/>
            </a:pPr>
            <a:r>
              <a:rPr lang="it-IT" sz="2400" dirty="0" smtClean="0"/>
              <a:t>hanno un danno di reputazione perché i clienti non sono convinti che l'organizzazione sia in grado di proteggersi</a:t>
            </a:r>
          </a:p>
          <a:p>
            <a:pPr algn="just" fontAlgn="auto">
              <a:spcBef>
                <a:spcPts val="600"/>
              </a:spcBef>
              <a:spcAft>
                <a:spcPts val="600"/>
              </a:spcAft>
              <a:defRPr/>
            </a:pPr>
            <a:r>
              <a:rPr lang="it-IT" sz="2400" dirty="0" smtClean="0"/>
              <a:t>spesso è necessario che utilizzino una risposta agli incidenti già utilizzata in precedenza</a:t>
            </a:r>
          </a:p>
          <a:p>
            <a:pPr algn="just" fontAlgn="auto">
              <a:spcBef>
                <a:spcPts val="600"/>
              </a:spcBef>
              <a:spcAft>
                <a:spcPts val="600"/>
              </a:spcAft>
              <a:defRPr/>
            </a:pPr>
            <a:r>
              <a:rPr lang="it-IT" sz="2400" dirty="0" smtClean="0"/>
              <a:t>dovrebbero essere fornite di un software di sicurezza che aiuti a prevenire attacchi futuri</a:t>
            </a:r>
          </a:p>
          <a:p>
            <a:pPr algn="just" fontAlgn="auto">
              <a:spcBef>
                <a:spcPts val="600"/>
              </a:spcBef>
              <a:spcAft>
                <a:spcPts val="600"/>
              </a:spcAft>
              <a:defRPr/>
            </a:pPr>
            <a:r>
              <a:rPr lang="it-IT" sz="2400" dirty="0" smtClean="0"/>
              <a:t>spesso devono riqualificare i dipendenti per essere pronti agli attacchi</a:t>
            </a:r>
            <a:endParaRPr lang="it-IT" sz="2400" dirty="0"/>
          </a:p>
        </p:txBody>
      </p:sp>
      <p:sp>
        <p:nvSpPr>
          <p:cNvPr id="24579" name="Titel 1">
            <a:extLst>
              <a:ext uri="{FF2B5EF4-FFF2-40B4-BE49-F238E27FC236}">
                <a16:creationId xmlns:a16="http://schemas.microsoft.com/office/drawing/2014/main" id="{6FA462C5-A050-EECC-146F-41E39BB2DC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it-IT" altLang="en-US" sz="4400" dirty="0" smtClean="0">
                <a:latin typeface="Calibri Light" panose="020F0302020204030204" pitchFamily="34" charset="0"/>
              </a:rPr>
              <a:t>Ingegneria sociale</a:t>
            </a:r>
            <a:endParaRPr lang="it-IT" altLang="en-US" sz="4400" dirty="0">
              <a:latin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8619261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Inhaltsplatzhalter 2">
            <a:extLst>
              <a:ext uri="{FF2B5EF4-FFF2-40B4-BE49-F238E27FC236}">
                <a16:creationId xmlns:a16="http://schemas.microsoft.com/office/drawing/2014/main" id="{0ADA843D-810E-D5AF-6D1C-DE12CE6CA8D9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 bwMode="auto">
          <a:xfrm>
            <a:off x="550863" y="2205038"/>
            <a:ext cx="11521801" cy="4351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just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it-IT" altLang="en-US" dirty="0" smtClean="0">
                <a:cs typeface="Arial" panose="020B0604020202020204" pitchFamily="34" charset="0"/>
              </a:rPr>
              <a:t>Riguarda i dipendenti e i manager per i quali è importante riconoscere gli attacchi di social engineering perché il rischio di diventarne vittima è elevato.</a:t>
            </a:r>
          </a:p>
          <a:p>
            <a:pPr lvl="1" algn="just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it-IT" altLang="en-US" dirty="0" smtClean="0">
                <a:cs typeface="Arial" panose="020B0604020202020204" pitchFamily="34" charset="0"/>
              </a:rPr>
              <a:t>Questi potrebbero essere inclusi in programmi di sensibilizzazione alla sicurezza della comunità, dei singoli e dei cittadini e proteggere gli individui e la loro organizzazione.</a:t>
            </a:r>
          </a:p>
          <a:p>
            <a:pPr algn="just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it-IT" altLang="en-US" dirty="0" smtClean="0">
                <a:cs typeface="Arial" panose="020B0604020202020204" pitchFamily="34" charset="0"/>
              </a:rPr>
              <a:t>È particolarmente carente nelle PMI che dispongono di minori risorse, per cui dovrebbero essere aiutate a prendere sul serio la formazione sulla consapevolezza informatica e a offrire ai dipendenti l'opportunità di seguirla.</a:t>
            </a:r>
            <a:endParaRPr lang="it-IT" altLang="en-US" dirty="0">
              <a:cs typeface="Arial" panose="020B0604020202020204" pitchFamily="34" charset="0"/>
            </a:endParaRPr>
          </a:p>
        </p:txBody>
      </p:sp>
      <p:sp>
        <p:nvSpPr>
          <p:cNvPr id="25603" name="Titel 1">
            <a:extLst>
              <a:ext uri="{FF2B5EF4-FFF2-40B4-BE49-F238E27FC236}">
                <a16:creationId xmlns:a16="http://schemas.microsoft.com/office/drawing/2014/main" id="{E0CB4233-26E2-801F-7CD1-B74C8E674A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274593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it-IT" altLang="en-US" sz="4400" dirty="0" smtClean="0">
                <a:latin typeface="Calibri Light" panose="020F0302020204030204" pitchFamily="34" charset="0"/>
              </a:rPr>
              <a:t>Formazione sull'ingegneria sociale </a:t>
            </a:r>
            <a:r>
              <a:rPr lang="it-IT" altLang="en-US" sz="2800" dirty="0" smtClean="0">
                <a:latin typeface="Calibri Light" panose="020F0302020204030204" pitchFamily="34" charset="0"/>
              </a:rPr>
              <a:t>(consapevolezza informatica)</a:t>
            </a:r>
            <a:endParaRPr lang="it-IT" altLang="en-US" sz="2800" dirty="0">
              <a:latin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8677348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3C49C41F-4580-FCFC-66DC-7FB320155775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623888" y="2060575"/>
            <a:ext cx="10944225" cy="4351338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L’attaccante:</a:t>
            </a:r>
          </a:p>
          <a:p>
            <a:pPr algn="just" fontAlgn="auto">
              <a:spcAft>
                <a:spcPts val="0"/>
              </a:spcAft>
              <a:defRPr/>
            </a:pPr>
            <a:r>
              <a:rPr lang="it-IT" sz="2400" dirty="0" smtClean="0">
                <a:cs typeface="Arial" panose="020B0604020202020204" pitchFamily="34" charset="0"/>
              </a:rPr>
              <a:t>per prima cosa indaga sulla vittima presa di mira per raccogliere le informazioni di base necessarie, come i punti di ingresso e i protocolli di sicurezza deboli, necessari per l'attacco</a:t>
            </a:r>
          </a:p>
          <a:p>
            <a:pPr algn="just" fontAlgn="auto">
              <a:spcAft>
                <a:spcPts val="0"/>
              </a:spcAft>
              <a:defRPr/>
            </a:pPr>
            <a:r>
              <a:rPr lang="it-IT" sz="2400" dirty="0" smtClean="0">
                <a:cs typeface="Arial" panose="020B0604020202020204" pitchFamily="34" charset="0"/>
              </a:rPr>
              <a:t>tentano poi di guadagnare la fiducia della vittima e di incentivare azioni che non sono tipicamente pratiche di sicurezza, come l'acquisizione di informazioni sensibili o la concessione dell'accesso a risorse critiche.</a:t>
            </a:r>
          </a:p>
          <a:p>
            <a:pPr marL="0" indent="0" algn="just" fontAlgn="auto">
              <a:spcAft>
                <a:spcPts val="0"/>
              </a:spcAft>
              <a:buNone/>
              <a:defRPr/>
            </a:pPr>
            <a:r>
              <a:rPr lang="it-IT" dirty="0" smtClean="0">
                <a:cs typeface="Arial" panose="020B0604020202020204" pitchFamily="34" charset="0"/>
              </a:rPr>
              <a:t>La Figura 2 illustra il ciclo di vita di un attacco.</a:t>
            </a:r>
            <a:endParaRPr lang="it-IT" dirty="0">
              <a:cs typeface="Arial" panose="020B0604020202020204" pitchFamily="34" charset="0"/>
            </a:endParaRPr>
          </a:p>
        </p:txBody>
      </p:sp>
      <p:sp>
        <p:nvSpPr>
          <p:cNvPr id="26627" name="Titel 1">
            <a:extLst>
              <a:ext uri="{FF2B5EF4-FFF2-40B4-BE49-F238E27FC236}">
                <a16:creationId xmlns:a16="http://schemas.microsoft.com/office/drawing/2014/main" id="{914A725B-83F9-2E06-0D4B-9FA39DC1E0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it-IT" altLang="en-US" sz="4400" dirty="0" smtClean="0">
                <a:latin typeface="Calibri Light" panose="020F0302020204030204" pitchFamily="34" charset="0"/>
              </a:rPr>
              <a:t>Il ciclo di vita degli attacchi di ingegneria sociale</a:t>
            </a:r>
            <a:endParaRPr lang="it-IT" altLang="en-US" sz="4400" dirty="0">
              <a:latin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1806782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>
            <a:extLst>
              <a:ext uri="{FF2B5EF4-FFF2-40B4-BE49-F238E27FC236}">
                <a16:creationId xmlns:a16="http://schemas.microsoft.com/office/drawing/2014/main" id="{9928A0A0-C03A-4496-0D81-70BFCACCAD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de-DE" altLang="en-US" sz="1800">
              <a:latin typeface="Arial" panose="020B0604020202020204" pitchFamily="34" charset="0"/>
            </a:endParaRPr>
          </a:p>
        </p:txBody>
      </p:sp>
      <p:graphicFrame>
        <p:nvGraphicFramePr>
          <p:cNvPr id="18435" name="Objekt 5">
            <a:extLst>
              <a:ext uri="{FF2B5EF4-FFF2-40B4-BE49-F238E27FC236}">
                <a16:creationId xmlns:a16="http://schemas.microsoft.com/office/drawing/2014/main" id="{D0555D12-D6A2-0AB7-605D-033F19E63F69}"/>
              </a:ext>
            </a:extLst>
          </p:cNvPr>
          <p:cNvGraphicFramePr>
            <a:graphicFrameLocks/>
          </p:cNvGraphicFramePr>
          <p:nvPr/>
        </p:nvGraphicFramePr>
        <p:xfrm>
          <a:off x="2420938" y="1700213"/>
          <a:ext cx="7419975" cy="4587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5" name="Picture" r:id="rId3" imgW="0" imgH="0" progId="StaticMetafile">
                  <p:embed/>
                </p:oleObj>
              </mc:Choice>
              <mc:Fallback>
                <p:oleObj name="Picture" r:id="rId3" imgW="0" imgH="0" progId="StaticMetafile">
                  <p:embed/>
                  <p:pic>
                    <p:nvPicPr>
                      <p:cNvPr id="0" name="Objekt 5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20938" y="1700213"/>
                        <a:ext cx="7419975" cy="4587875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436" name="Textfeld 6">
            <a:extLst>
              <a:ext uri="{FF2B5EF4-FFF2-40B4-BE49-F238E27FC236}">
                <a16:creationId xmlns:a16="http://schemas.microsoft.com/office/drawing/2014/main" id="{617AA93A-D006-A84E-8CC7-A2BF668C6C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5325" y="6181725"/>
            <a:ext cx="1087278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de-DE" altLang="en-US" sz="2400" i="1">
                <a:cs typeface="Calibri" panose="020F0502020204030204" pitchFamily="34" charset="0"/>
              </a:rPr>
              <a:t>Figura 2: </a:t>
            </a:r>
            <a:r>
              <a:rPr lang="en-US" altLang="en-US" sz="2400" i="1">
                <a:cs typeface="Calibri" panose="020F0502020204030204" pitchFamily="34" charset="0"/>
              </a:rPr>
              <a:t>Ciclo di vita di un attacco</a:t>
            </a:r>
            <a:endParaRPr lang="de-DE" altLang="en-US" sz="2400" i="1">
              <a:cs typeface="Calibri" panose="020F0502020204030204" pitchFamily="34" charset="0"/>
            </a:endParaRPr>
          </a:p>
        </p:txBody>
      </p:sp>
      <p:sp>
        <p:nvSpPr>
          <p:cNvPr id="18437" name="Titel 1">
            <a:extLst>
              <a:ext uri="{FF2B5EF4-FFF2-40B4-BE49-F238E27FC236}">
                <a16:creationId xmlns:a16="http://schemas.microsoft.com/office/drawing/2014/main" id="{FD80EF27-6982-C54E-1B03-8BD4B1040D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FontTx/>
              <a:buNone/>
            </a:pPr>
            <a:r>
              <a:rPr lang="en-US" altLang="en-US" sz="4400">
                <a:latin typeface="Calibri Light" panose="020F0302020204030204" pitchFamily="34" charset="0"/>
              </a:rPr>
              <a:t>Il ciclo di vita degli attacchi di ingegneria sociale</a:t>
            </a:r>
          </a:p>
        </p:txBody>
      </p:sp>
    </p:spTree>
  </p:cSld>
  <p:clrMapOvr>
    <a:masterClrMapping/>
  </p:clrMapOvr>
  <p:transition spd="med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4">
            <a:extLst>
              <a:ext uri="{FF2B5EF4-FFF2-40B4-BE49-F238E27FC236}">
                <a16:creationId xmlns:a16="http://schemas.microsoft.com/office/drawing/2014/main" id="{4889DE0A-B609-72FA-699E-D864EFE9C711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479425" y="2299349"/>
            <a:ext cx="11233150" cy="2603790"/>
          </a:xfrm>
          <a:prstGeom prst="rect">
            <a:avLst/>
          </a:prstGeom>
        </p:spPr>
        <p:txBody>
          <a:bodyPr anchor="ctr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indent="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/>
            </a:pPr>
            <a:r>
              <a:rPr lang="it-IT" altLang="de-DE" dirty="0" smtClean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La rete sociale: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  <a:defRPr/>
            </a:pPr>
            <a:r>
              <a:rPr lang="it-IT" altLang="de-DE" sz="2400" dirty="0" smtClean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è diventata molto popolare negli ultimi anni, offrendo agli utenti una piattaforma per comunicare con la famiglia, gli amici e i colleghi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  <a:defRPr/>
            </a:pPr>
            <a:r>
              <a:rPr lang="it-IT" altLang="de-DE" sz="2400" dirty="0" smtClean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Si basa suul’uso di Internet per connettersi e comunicare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  <a:defRPr/>
            </a:pPr>
            <a:r>
              <a:rPr lang="it-IT" altLang="de-DE" sz="2400" dirty="0" smtClean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ha i server in centri dati ubicati in corrispondenza dei principali punti di accesso alla rete Internet</a:t>
            </a:r>
            <a:endParaRPr lang="it-IT" altLang="de-DE" sz="2400" dirty="0">
              <a:latin typeface="+mn-lt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28675" name="Titel 1">
            <a:extLst>
              <a:ext uri="{FF2B5EF4-FFF2-40B4-BE49-F238E27FC236}">
                <a16:creationId xmlns:a16="http://schemas.microsoft.com/office/drawing/2014/main" id="{9C1A537D-453A-8527-02BC-5110BA7A72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it-IT" altLang="en-US" sz="4400" dirty="0" smtClean="0">
                <a:latin typeface="Calibri Light" panose="020F0302020204030204" pitchFamily="34" charset="0"/>
              </a:rPr>
              <a:t>Introduzione alle reti sociali (social media)</a:t>
            </a:r>
            <a:endParaRPr lang="it-IT" altLang="en-US" sz="4400" dirty="0">
              <a:latin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1139508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4">
            <a:extLst>
              <a:ext uri="{FF2B5EF4-FFF2-40B4-BE49-F238E27FC236}">
                <a16:creationId xmlns:a16="http://schemas.microsoft.com/office/drawing/2014/main" id="{C8D8E457-3999-BF7B-3D66-F463F5F0D78A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623888" y="2420938"/>
            <a:ext cx="10944225" cy="3354387"/>
          </a:xfrm>
          <a:prstGeom prst="rect">
            <a:avLst/>
          </a:prstGeom>
        </p:spPr>
        <p:txBody>
          <a:bodyPr anchor="ctr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indent="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/>
            </a:pPr>
            <a:r>
              <a:rPr lang="it-IT" altLang="de-DE" dirty="0" smtClean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I ruoli dei social media </a:t>
            </a:r>
            <a:r>
              <a:rPr lang="it-IT" altLang="de-DE" dirty="0" smtClean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(figura 3) </a:t>
            </a:r>
            <a:r>
              <a:rPr lang="it-IT" altLang="de-DE" dirty="0" smtClean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mostrano alcune aree in cui i social media svolgono un ruolo:</a:t>
            </a:r>
          </a:p>
          <a:p>
            <a:pPr>
              <a:spcBef>
                <a:spcPts val="600"/>
              </a:spcBef>
              <a:spcAft>
                <a:spcPts val="600"/>
              </a:spcAft>
              <a:defRPr/>
            </a:pPr>
            <a:r>
              <a:rPr lang="it-IT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i</a:t>
            </a:r>
            <a:r>
              <a:rPr lang="it-IT" altLang="de-DE" sz="2400" dirty="0" smtClean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ntrattenimento</a:t>
            </a:r>
          </a:p>
          <a:p>
            <a:pPr>
              <a:spcBef>
                <a:spcPts val="600"/>
              </a:spcBef>
              <a:spcAft>
                <a:spcPts val="600"/>
              </a:spcAft>
              <a:defRPr/>
            </a:pPr>
            <a:r>
              <a:rPr lang="it-IT" altLang="de-DE" sz="2400" dirty="0" smtClean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costruzione di un’opportunità di business</a:t>
            </a:r>
          </a:p>
          <a:p>
            <a:pPr>
              <a:spcBef>
                <a:spcPts val="600"/>
              </a:spcBef>
              <a:spcAft>
                <a:spcPts val="600"/>
              </a:spcAft>
              <a:defRPr/>
            </a:pPr>
            <a:r>
              <a:rPr lang="it-IT" altLang="de-DE" sz="2400" dirty="0" smtClean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facilitazione della carriera</a:t>
            </a:r>
          </a:p>
          <a:p>
            <a:pPr>
              <a:spcBef>
                <a:spcPts val="600"/>
              </a:spcBef>
              <a:spcAft>
                <a:spcPts val="600"/>
              </a:spcAft>
              <a:defRPr/>
            </a:pPr>
            <a:r>
              <a:rPr lang="it-IT" altLang="de-DE" sz="2400" dirty="0" smtClean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miglioramento delle abilità sociali</a:t>
            </a:r>
          </a:p>
          <a:p>
            <a:pPr>
              <a:spcBef>
                <a:spcPts val="600"/>
              </a:spcBef>
              <a:spcAft>
                <a:spcPts val="600"/>
              </a:spcAft>
              <a:defRPr/>
            </a:pPr>
            <a:r>
              <a:rPr lang="it-IT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s</a:t>
            </a:r>
            <a:r>
              <a:rPr lang="it-IT" altLang="de-DE" sz="2400" dirty="0" smtClean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viluppo di relazioni con altri individui</a:t>
            </a:r>
            <a:endParaRPr lang="it-IT" altLang="de-DE" sz="2400" dirty="0"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  <p:sp>
        <p:nvSpPr>
          <p:cNvPr id="29699" name="Titel 1">
            <a:extLst>
              <a:ext uri="{FF2B5EF4-FFF2-40B4-BE49-F238E27FC236}">
                <a16:creationId xmlns:a16="http://schemas.microsoft.com/office/drawing/2014/main" id="{E4A28CFC-FF7F-F071-D6EF-E4FCB128B7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7850" y="365125"/>
            <a:ext cx="64389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it-IT" altLang="en-US" sz="4400" dirty="0" smtClean="0">
                <a:latin typeface="Calibri Light" panose="020F0302020204030204" pitchFamily="34" charset="0"/>
              </a:rPr>
              <a:t>Reti sociali </a:t>
            </a:r>
            <a:br>
              <a:rPr lang="it-IT" altLang="en-US" sz="4400" dirty="0" smtClean="0">
                <a:latin typeface="Calibri Light" panose="020F0302020204030204" pitchFamily="34" charset="0"/>
              </a:rPr>
            </a:br>
            <a:r>
              <a:rPr lang="it-IT" altLang="en-US" sz="4400" dirty="0" smtClean="0">
                <a:latin typeface="Calibri Light" panose="020F0302020204030204" pitchFamily="34" charset="0"/>
              </a:rPr>
              <a:t>Il ruolo delle reti sociali</a:t>
            </a:r>
            <a:endParaRPr lang="it-IT" altLang="en-US" sz="4400" dirty="0">
              <a:latin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3148099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4">
            <a:extLst>
              <a:ext uri="{FF2B5EF4-FFF2-40B4-BE49-F238E27FC236}">
                <a16:creationId xmlns:a16="http://schemas.microsoft.com/office/drawing/2014/main" id="{17B211D1-C39B-D332-D09B-2C179008D5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44750" y="1830388"/>
            <a:ext cx="11895138" cy="36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de-DE" altLang="en-US" sz="1800">
              <a:latin typeface="Arial" panose="020B0604020202020204" pitchFamily="34" charset="0"/>
            </a:endParaRPr>
          </a:p>
        </p:txBody>
      </p:sp>
      <p:sp>
        <p:nvSpPr>
          <p:cNvPr id="21507" name="Rectangle 4">
            <a:extLst>
              <a:ext uri="{FF2B5EF4-FFF2-40B4-BE49-F238E27FC236}">
                <a16:creationId xmlns:a16="http://schemas.microsoft.com/office/drawing/2014/main" id="{F3FB3E90-9421-4999-53FD-318FE37A09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9138" y="6067425"/>
            <a:ext cx="10369550" cy="425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5754688" algn="r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754688" algn="r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754688" algn="r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754688" algn="r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754688" algn="r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spcAft>
                <a:spcPts val="900"/>
              </a:spcAft>
              <a:buFont typeface="Arial" panose="020B0604020202020204" pitchFamily="34" charset="0"/>
              <a:buNone/>
            </a:pPr>
            <a:r>
              <a:rPr lang="en-US" altLang="de-DE" sz="2400" i="1" dirty="0" err="1">
                <a:ea typeface="Tahoma" panose="020B0604030504040204" pitchFamily="34" charset="0"/>
                <a:cs typeface="Arial" panose="020B0604020202020204" pitchFamily="34" charset="0"/>
              </a:rPr>
              <a:t>Figura</a:t>
            </a:r>
            <a:r>
              <a:rPr lang="en-US" altLang="de-DE" sz="2400" i="1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i="1" dirty="0" smtClean="0">
                <a:ea typeface="Tahoma" panose="020B0604030504040204" pitchFamily="34" charset="0"/>
                <a:cs typeface="Arial" panose="020B0604020202020204" pitchFamily="34" charset="0"/>
              </a:rPr>
              <a:t>3: </a:t>
            </a:r>
            <a:r>
              <a:rPr lang="en-US" altLang="de-DE" sz="2400" i="1" dirty="0" err="1">
                <a:ea typeface="Tahoma" panose="020B0604030504040204" pitchFamily="34" charset="0"/>
                <a:cs typeface="Arial" panose="020B0604020202020204" pitchFamily="34" charset="0"/>
              </a:rPr>
              <a:t>Ruoli</a:t>
            </a:r>
            <a:r>
              <a:rPr lang="en-US" altLang="de-DE" sz="2400" i="1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i="1" dirty="0" err="1">
                <a:ea typeface="Tahoma" panose="020B0604030504040204" pitchFamily="34" charset="0"/>
                <a:cs typeface="Arial" panose="020B0604020202020204" pitchFamily="34" charset="0"/>
              </a:rPr>
              <a:t>nella</a:t>
            </a:r>
            <a:r>
              <a:rPr lang="en-US" altLang="de-DE" sz="2400" i="1" dirty="0">
                <a:ea typeface="Tahoma" panose="020B0604030504040204" pitchFamily="34" charset="0"/>
                <a:cs typeface="Arial" panose="020B0604020202020204" pitchFamily="34" charset="0"/>
              </a:rPr>
              <a:t> rete </a:t>
            </a:r>
            <a:r>
              <a:rPr lang="en-US" altLang="de-DE" sz="2400" i="1" dirty="0" err="1">
                <a:ea typeface="Tahoma" panose="020B0604030504040204" pitchFamily="34" charset="0"/>
                <a:cs typeface="Arial" panose="020B0604020202020204" pitchFamily="34" charset="0"/>
              </a:rPr>
              <a:t>sociale</a:t>
            </a:r>
            <a:endParaRPr lang="de-DE" altLang="de-DE" sz="2400" i="1" dirty="0"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21508" name="Objekt 8">
            <a:extLst>
              <a:ext uri="{FF2B5EF4-FFF2-40B4-BE49-F238E27FC236}">
                <a16:creationId xmlns:a16="http://schemas.microsoft.com/office/drawing/2014/main" id="{3B205C77-CBC6-9E1D-7720-BB44BBFA7B7E}"/>
              </a:ext>
            </a:extLst>
          </p:cNvPr>
          <p:cNvGraphicFramePr>
            <a:graphicFrameLocks/>
          </p:cNvGraphicFramePr>
          <p:nvPr/>
        </p:nvGraphicFramePr>
        <p:xfrm>
          <a:off x="2782888" y="2492375"/>
          <a:ext cx="6240462" cy="3021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9" name="Picture" r:id="rId3" imgW="0" imgH="0" progId="StaticMetafile">
                  <p:embed/>
                </p:oleObj>
              </mc:Choice>
              <mc:Fallback>
                <p:oleObj name="Picture" r:id="rId3" imgW="0" imgH="0" progId="StaticMetafile">
                  <p:embed/>
                  <p:pic>
                    <p:nvPicPr>
                      <p:cNvPr id="0" name="Objekt 8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82888" y="2492375"/>
                        <a:ext cx="6240462" cy="3021013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509" name="Titel 1">
            <a:extLst>
              <a:ext uri="{FF2B5EF4-FFF2-40B4-BE49-F238E27FC236}">
                <a16:creationId xmlns:a16="http://schemas.microsoft.com/office/drawing/2014/main" id="{AE79C9E0-DBA3-C9FB-CFA8-1DB22B63FD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9288" y="365125"/>
            <a:ext cx="6367462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FontTx/>
              <a:buNone/>
            </a:pPr>
            <a:r>
              <a:rPr lang="en-US" altLang="en-US" sz="4400">
                <a:latin typeface="Calibri Light" panose="020F0302020204030204" pitchFamily="34" charset="0"/>
              </a:rPr>
              <a:t>Ruoli nella rete sociale</a:t>
            </a:r>
          </a:p>
        </p:txBody>
      </p:sp>
    </p:spTree>
  </p:cSld>
  <p:clrMapOvr>
    <a:masterClrMapping/>
  </p:clrMapOvr>
  <p:transition spd="med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4">
            <a:extLst>
              <a:ext uri="{FF2B5EF4-FFF2-40B4-BE49-F238E27FC236}">
                <a16:creationId xmlns:a16="http://schemas.microsoft.com/office/drawing/2014/main" id="{B9D1EB39-1B95-F1E7-A6AF-26D09D5B42B3}"/>
              </a:ext>
            </a:extLst>
          </p:cNvPr>
          <p:cNvSpPr txBox="1">
            <a:spLocks noChangeArrowheads="1"/>
          </p:cNvSpPr>
          <p:nvPr/>
        </p:nvSpPr>
        <p:spPr>
          <a:xfrm>
            <a:off x="587375" y="1989138"/>
            <a:ext cx="11017250" cy="3268662"/>
          </a:xfrm>
          <a:prstGeom prst="rect">
            <a:avLst/>
          </a:prstGeom>
        </p:spPr>
        <p:txBody>
          <a:bodyPr anchor="ctr">
            <a:spAutoFit/>
          </a:bodyPr>
          <a:lstStyle>
            <a:lvl1pPr marL="2286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6858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indent="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/>
            </a:pPr>
            <a:r>
              <a:rPr lang="vi-VN" altLang="de-DE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Rete sociale: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altLang="de-DE" sz="240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è una base per i marketer che cercano clienti per aumentare il riconoscimento del marchio, promuovere la fedeltà al marchio, migliorare i tassi di conversione, fornire l'accesso e il coinvolgimento di nuovi, recenti e vecchi clienti.</a:t>
            </a:r>
            <a:endParaRPr lang="vi-VN" altLang="de-DE" sz="2400">
              <a:latin typeface="+mn-lt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 algn="just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altLang="de-DE" sz="240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rendere possibile, attraverso la condivisione di post, immagini, video o commenti sui social network, che più persone visitino il sito web dell'azienda e diventino clienti.</a:t>
            </a:r>
            <a:endParaRPr lang="vi-VN" altLang="de-DE" sz="2400">
              <a:latin typeface="+mn-lt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 algn="just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altLang="de-DE" sz="240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rende difficile stare al passo con i cambiamenti e influisce anche sul tasso di successo del marketing di un'azienda.</a:t>
            </a:r>
            <a:endParaRPr lang="de-DE" altLang="de-DE" sz="2400" dirty="0">
              <a:latin typeface="+mn-lt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22531" name="Titel 1">
            <a:extLst>
              <a:ext uri="{FF2B5EF4-FFF2-40B4-BE49-F238E27FC236}">
                <a16:creationId xmlns:a16="http://schemas.microsoft.com/office/drawing/2014/main" id="{4DDA0B94-2802-9E33-5915-AF30D74156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92313" y="365125"/>
            <a:ext cx="629443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FontTx/>
              <a:buNone/>
            </a:pPr>
            <a:r>
              <a:rPr lang="en-US" altLang="en-US" sz="4400">
                <a:latin typeface="Calibri Light" panose="020F0302020204030204" pitchFamily="34" charset="0"/>
              </a:rPr>
              <a:t>Ruoli nella rete sociale</a:t>
            </a:r>
          </a:p>
        </p:txBody>
      </p:sp>
    </p:spTree>
  </p:cSld>
  <p:clrMapOvr>
    <a:masterClrMapping/>
  </p:clrMapOvr>
  <p:transition spd="med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4">
            <a:extLst>
              <a:ext uri="{FF2B5EF4-FFF2-40B4-BE49-F238E27FC236}">
                <a16:creationId xmlns:a16="http://schemas.microsoft.com/office/drawing/2014/main" id="{E26728C7-BBD9-7F5E-E9F0-0D5549F14851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695325" y="1916113"/>
            <a:ext cx="11088688" cy="4656137"/>
          </a:xfrm>
          <a:prstGeom prst="rect">
            <a:avLst/>
          </a:prstGeom>
        </p:spPr>
        <p:txBody>
          <a:bodyPr anchor="ctr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indent="0" algn="just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None/>
              <a:defRPr/>
            </a:pPr>
            <a:r>
              <a:rPr lang="it-IT" altLang="de-DE" dirty="0" smtClean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I siti di social networking (social media) più popolari in Europa e Stati Uniti sono:</a:t>
            </a:r>
          </a:p>
          <a:p>
            <a:pPr algn="just">
              <a:spcBef>
                <a:spcPts val="1200"/>
              </a:spcBef>
              <a:spcAft>
                <a:spcPts val="600"/>
              </a:spcAft>
              <a:defRPr/>
            </a:pPr>
            <a:r>
              <a:rPr lang="it-IT" altLang="de-DE" sz="2400" dirty="0" smtClean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Facebook</a:t>
            </a:r>
          </a:p>
          <a:p>
            <a:pPr algn="just">
              <a:spcBef>
                <a:spcPts val="1200"/>
              </a:spcBef>
              <a:spcAft>
                <a:spcPts val="600"/>
              </a:spcAft>
              <a:defRPr/>
            </a:pPr>
            <a:r>
              <a:rPr lang="it-IT" altLang="de-DE" sz="2400" dirty="0" smtClean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Instagram</a:t>
            </a:r>
          </a:p>
          <a:p>
            <a:pPr algn="just">
              <a:spcBef>
                <a:spcPts val="1200"/>
              </a:spcBef>
              <a:spcAft>
                <a:spcPts val="600"/>
              </a:spcAft>
              <a:defRPr/>
            </a:pPr>
            <a:r>
              <a:rPr lang="it-IT" altLang="de-DE" sz="2400" dirty="0" smtClean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Twitter</a:t>
            </a:r>
          </a:p>
          <a:p>
            <a:pPr algn="just">
              <a:spcBef>
                <a:spcPts val="1200"/>
              </a:spcBef>
              <a:spcAft>
                <a:spcPts val="600"/>
              </a:spcAft>
              <a:defRPr/>
            </a:pPr>
            <a:r>
              <a:rPr lang="it-IT" altLang="de-DE" sz="2400" dirty="0" smtClean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YouTube</a:t>
            </a:r>
          </a:p>
          <a:p>
            <a:pPr algn="just">
              <a:spcBef>
                <a:spcPts val="1200"/>
              </a:spcBef>
              <a:spcAft>
                <a:spcPts val="600"/>
              </a:spcAft>
              <a:defRPr/>
            </a:pPr>
            <a:r>
              <a:rPr lang="it-IT" altLang="de-DE" sz="2400" dirty="0" smtClean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WhatsApp</a:t>
            </a:r>
          </a:p>
          <a:p>
            <a:pPr algn="just">
              <a:spcBef>
                <a:spcPts val="1200"/>
              </a:spcBef>
              <a:spcAft>
                <a:spcPts val="600"/>
              </a:spcAft>
              <a:defRPr/>
            </a:pPr>
            <a:r>
              <a:rPr lang="it-IT" altLang="de-DE" sz="2400" dirty="0" smtClean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LinkedIn (di stampo più professionale, aiuta a mettere in contatto i professionisti con colleghi, contatti di lavoro e datori di lavoro)</a:t>
            </a:r>
            <a:endParaRPr lang="it-IT" altLang="de-DE" sz="2400" dirty="0"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  <p:sp>
        <p:nvSpPr>
          <p:cNvPr id="32771" name="Titel 1">
            <a:extLst>
              <a:ext uri="{FF2B5EF4-FFF2-40B4-BE49-F238E27FC236}">
                <a16:creationId xmlns:a16="http://schemas.microsoft.com/office/drawing/2014/main" id="{F24AA005-0DA6-DFEE-EF3E-5DD9FAFEAF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92313" y="365125"/>
            <a:ext cx="629443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it-IT" altLang="en-US" sz="4400" dirty="0" smtClean="0">
                <a:latin typeface="Calibri Light" panose="020F0302020204030204" pitchFamily="34" charset="0"/>
              </a:rPr>
              <a:t>Ruoli nella rete sociale</a:t>
            </a:r>
            <a:endParaRPr lang="it-IT" altLang="en-US" sz="4400" dirty="0">
              <a:latin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3317091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>
            <a:extLst>
              <a:ext uri="{FF2B5EF4-FFF2-40B4-BE49-F238E27FC236}">
                <a16:creationId xmlns:a16="http://schemas.microsoft.com/office/drawing/2014/main" id="{844F2647-637B-A9F4-A7F6-D68F917FDF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de-DE" altLang="en-US" sz="1800">
              <a:latin typeface="Arial" panose="020B0604020202020204" pitchFamily="34" charset="0"/>
            </a:endParaRPr>
          </a:p>
        </p:txBody>
      </p:sp>
      <p:sp>
        <p:nvSpPr>
          <p:cNvPr id="24579" name="Rectangle 4">
            <a:extLst>
              <a:ext uri="{FF2B5EF4-FFF2-40B4-BE49-F238E27FC236}">
                <a16:creationId xmlns:a16="http://schemas.microsoft.com/office/drawing/2014/main" id="{7DCB2256-F9BE-7BF1-E64F-1DF63EE8B7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5926138"/>
            <a:ext cx="11280775" cy="873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5754688" algn="r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754688" algn="r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754688" algn="r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754688" algn="r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754688" algn="r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spcAft>
                <a:spcPts val="900"/>
              </a:spcAft>
              <a:buFont typeface="Arial" panose="020B0604020202020204" pitchFamily="34" charset="0"/>
              <a:buNone/>
            </a:pPr>
            <a:r>
              <a:rPr lang="en-US" altLang="de-DE" sz="2400" i="1">
                <a:ea typeface="Tahoma" panose="020B0604030504040204" pitchFamily="34" charset="0"/>
                <a:cs typeface="Arial" panose="020B0604020202020204" pitchFamily="34" charset="0"/>
              </a:rPr>
              <a:t>Figura 4: Numero di utenti sulle piattaforme</a:t>
            </a:r>
          </a:p>
          <a:p>
            <a:pPr algn="ctr" defTabSz="914400" eaLnBrk="1" hangingPunct="1">
              <a:spcBef>
                <a:spcPct val="0"/>
              </a:spcBef>
              <a:spcAft>
                <a:spcPts val="900"/>
              </a:spcAft>
              <a:buFont typeface="Arial" panose="020B0604020202020204" pitchFamily="34" charset="0"/>
              <a:buNone/>
            </a:pPr>
            <a:r>
              <a:rPr lang="en-US" altLang="de-DE" sz="2400" i="1">
                <a:ea typeface="Tahoma" panose="020B0604030504040204" pitchFamily="34" charset="0"/>
                <a:cs typeface="Arial" panose="020B0604020202020204" pitchFamily="34" charset="0"/>
              </a:rPr>
              <a:t>(https://www.dreamgrow.com/top) </a:t>
            </a:r>
            <a:endParaRPr lang="de-DE" altLang="de-DE" sz="2400" i="1"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24580" name="Objekt 4">
            <a:extLst>
              <a:ext uri="{FF2B5EF4-FFF2-40B4-BE49-F238E27FC236}">
                <a16:creationId xmlns:a16="http://schemas.microsoft.com/office/drawing/2014/main" id="{14F5B098-44A4-4DC4-F3A9-A4298E6F0005}"/>
              </a:ext>
            </a:extLst>
          </p:cNvPr>
          <p:cNvGraphicFramePr>
            <a:graphicFrameLocks/>
          </p:cNvGraphicFramePr>
          <p:nvPr/>
        </p:nvGraphicFramePr>
        <p:xfrm>
          <a:off x="2782888" y="1690688"/>
          <a:ext cx="6264275" cy="4144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Bild" r:id="rId3" imgW="0" imgH="0" progId="StaticMetafile">
                  <p:embed/>
                </p:oleObj>
              </mc:Choice>
              <mc:Fallback>
                <p:oleObj name="Bild" r:id="rId3" imgW="0" imgH="0" progId="StaticMetafile">
                  <p:embed/>
                  <p:pic>
                    <p:nvPicPr>
                      <p:cNvPr id="0" name="Objekt 4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82888" y="1690688"/>
                        <a:ext cx="6264275" cy="4144962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581" name="Titel 1">
            <a:extLst>
              <a:ext uri="{FF2B5EF4-FFF2-40B4-BE49-F238E27FC236}">
                <a16:creationId xmlns:a16="http://schemas.microsoft.com/office/drawing/2014/main" id="{0D116C57-12FB-DAF1-705E-F404D95C28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9288" y="365125"/>
            <a:ext cx="6367462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FontTx/>
              <a:buNone/>
            </a:pPr>
            <a:r>
              <a:rPr lang="en-US" altLang="en-US" sz="4400">
                <a:latin typeface="Calibri Light" panose="020F0302020204030204" pitchFamily="34" charset="0"/>
              </a:rPr>
              <a:t>Ruoli nella rete sociale</a:t>
            </a:r>
          </a:p>
        </p:txBody>
      </p:sp>
    </p:spTree>
  </p:cSld>
  <p:clrMapOvr>
    <a:masterClrMapping/>
  </p:clrMapOvr>
  <p:transition spd="med"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4">
            <a:extLst>
              <a:ext uri="{FF2B5EF4-FFF2-40B4-BE49-F238E27FC236}">
                <a16:creationId xmlns:a16="http://schemas.microsoft.com/office/drawing/2014/main" id="{1E6D5F8C-D848-50AF-ADEC-E99632F33848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 bwMode="auto">
          <a:xfrm>
            <a:off x="515938" y="1722706"/>
            <a:ext cx="11160125" cy="5092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just">
              <a:spcBef>
                <a:spcPct val="0"/>
              </a:spcBef>
              <a:spcAft>
                <a:spcPts val="900"/>
              </a:spcAft>
              <a:tabLst>
                <a:tab pos="5754688" algn="r"/>
              </a:tabLst>
            </a:pPr>
            <a:r>
              <a:rPr lang="it-IT" altLang="de-DE" dirty="0" smtClean="0">
                <a:ea typeface="Tahoma" panose="020B0604030504040204" pitchFamily="34" charset="0"/>
                <a:cs typeface="Arial" panose="020B0604020202020204" pitchFamily="34" charset="0"/>
              </a:rPr>
              <a:t>Il social networking si basa sullo sviluppo e sul mantenimento di relazioni personali e aziendali utilizzando la tecnologia e i siti di social networking che consentono alle persone e alle aziende di connettersi tra loro, sviluppando relazioni, condividendo informazioni, idee e messaggi.</a:t>
            </a:r>
          </a:p>
          <a:p>
            <a:pPr algn="just">
              <a:spcBef>
                <a:spcPct val="0"/>
              </a:spcBef>
              <a:spcAft>
                <a:spcPts val="900"/>
              </a:spcAft>
              <a:tabLst>
                <a:tab pos="5754688" algn="r"/>
              </a:tabLst>
            </a:pPr>
            <a:r>
              <a:rPr lang="it-IT" altLang="de-DE" dirty="0" smtClean="0">
                <a:ea typeface="Tahoma" panose="020B0604030504040204" pitchFamily="34" charset="0"/>
                <a:cs typeface="Arial" panose="020B0604020202020204" pitchFamily="34" charset="0"/>
              </a:rPr>
              <a:t>I membri della famiglia possono rimanere in contatto attraverso social network personali come Facebook, condividere foto e inviare altri messaggi sulla loro vita.</a:t>
            </a:r>
          </a:p>
          <a:p>
            <a:pPr algn="just">
              <a:spcBef>
                <a:spcPct val="0"/>
              </a:spcBef>
              <a:spcAft>
                <a:spcPts val="900"/>
              </a:spcAft>
              <a:tabLst>
                <a:tab pos="5754688" algn="r"/>
              </a:tabLst>
            </a:pPr>
            <a:r>
              <a:rPr lang="it-IT" altLang="de-DE" dirty="0" smtClean="0">
                <a:ea typeface="Tahoma" panose="020B0604030504040204" pitchFamily="34" charset="0"/>
                <a:cs typeface="Arial" panose="020B0604020202020204" pitchFamily="34" charset="0"/>
              </a:rPr>
              <a:t>Le persone possono anche entrare in contatto con altri (sconosciuti) che condividono gli stessi interessi.</a:t>
            </a:r>
          </a:p>
          <a:p>
            <a:pPr algn="just">
              <a:spcBef>
                <a:spcPct val="0"/>
              </a:spcBef>
              <a:spcAft>
                <a:spcPts val="900"/>
              </a:spcAft>
              <a:tabLst>
                <a:tab pos="5754688" algn="r"/>
              </a:tabLst>
            </a:pPr>
            <a:r>
              <a:rPr lang="it-IT" altLang="de-DE" dirty="0" smtClean="0">
                <a:ea typeface="Tahoma" panose="020B0604030504040204" pitchFamily="34" charset="0"/>
                <a:cs typeface="Arial" panose="020B0604020202020204" pitchFamily="34" charset="0"/>
              </a:rPr>
              <a:t>I social media presentano anche degli svantaggi, tra cui la diffusione della disinformazione e gli alti costi di utilizzo e mantenimento dei profili sui social media.</a:t>
            </a:r>
            <a:endParaRPr lang="it-IT" altLang="de-DE" dirty="0"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34819" name="Rectangle 2">
            <a:extLst>
              <a:ext uri="{FF2B5EF4-FFF2-40B4-BE49-F238E27FC236}">
                <a16:creationId xmlns:a16="http://schemas.microsoft.com/office/drawing/2014/main" id="{45D9DAB8-091A-B49B-FEAF-F5513FCC8A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it-IT" altLang="en-US" dirty="0">
              <a:latin typeface="Arial" panose="020B0604020202020204" pitchFamily="34" charset="0"/>
            </a:endParaRPr>
          </a:p>
        </p:txBody>
      </p:sp>
      <p:sp>
        <p:nvSpPr>
          <p:cNvPr id="34820" name="Titel 1">
            <a:extLst>
              <a:ext uri="{FF2B5EF4-FFF2-40B4-BE49-F238E27FC236}">
                <a16:creationId xmlns:a16="http://schemas.microsoft.com/office/drawing/2014/main" id="{D3521380-4EB4-46ED-371A-C6955A486E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it-IT" altLang="en-US" sz="4400" dirty="0" smtClean="0">
                <a:latin typeface="Calibri Light" panose="020F0302020204030204" pitchFamily="34" charset="0"/>
              </a:rPr>
              <a:t>Funzionalità della rete sociale</a:t>
            </a:r>
            <a:endParaRPr lang="it-IT" altLang="en-US" sz="4400" dirty="0">
              <a:latin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8492640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4">
            <a:extLst>
              <a:ext uri="{FF2B5EF4-FFF2-40B4-BE49-F238E27FC236}">
                <a16:creationId xmlns:a16="http://schemas.microsoft.com/office/drawing/2014/main" id="{B1F8A395-930F-7D90-76DA-1D7B682AE78A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514350" y="2205038"/>
            <a:ext cx="11161713" cy="3486150"/>
          </a:xfrm>
        </p:spPr>
        <p:txBody>
          <a:bodyPr rtlCol="0" anchor="ctr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indent="0" algn="just">
              <a:spcAft>
                <a:spcPts val="900"/>
              </a:spcAft>
              <a:buFont typeface="Arial" panose="020B0604020202020204" pitchFamily="34" charset="0"/>
              <a:buNone/>
              <a:defRPr/>
            </a:pPr>
            <a:r>
              <a:rPr lang="en-US" altLang="de-DE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Le funzionalità delle piattaforme sociali possono essere classificate in:</a:t>
            </a:r>
            <a:endParaRPr lang="vi-VN" altLang="de-DE" dirty="0"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algn="just">
              <a:spcAft>
                <a:spcPts val="900"/>
              </a:spcAft>
              <a:defRPr/>
            </a:pP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Le funzioni di rete servono a promuovere le relazioni sociali tra gli utenti all'interno delle piattaforme virtuali e forniscono funzionalità per la costruzione e il mantenimento del grafo della rete sociale.</a:t>
            </a:r>
            <a:endParaRPr lang="vi-VN" altLang="de-DE" sz="2400" dirty="0"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algn="just">
              <a:spcAft>
                <a:spcPts val="900"/>
              </a:spcAft>
              <a:defRPr/>
            </a:pP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Le funzioni dati sono responsabili della gestione dei contenuti forniti dagli utenti e della comunicazione tra gli utenti, contribuendo a migliorare (estendere) l'interazione con gli utenti e a rendere la piattaforma più attraente.</a:t>
            </a:r>
            <a:endParaRPr lang="vi-VN" altLang="de-DE" sz="2400" dirty="0"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algn="just">
              <a:spcAft>
                <a:spcPts val="900"/>
              </a:spcAft>
              <a:defRPr/>
            </a:pP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Le funzioni di controllo dell'accesso mirano a implementare misure di privacy definite dall'utente e a limitare l'accesso non autorizzato ai dati e alle informazioni fornite dall'utente.</a:t>
            </a:r>
            <a:endParaRPr lang="de-DE" altLang="de-DE" sz="2400" dirty="0"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  <p:sp>
        <p:nvSpPr>
          <p:cNvPr id="26627" name="Rectangle 2">
            <a:extLst>
              <a:ext uri="{FF2B5EF4-FFF2-40B4-BE49-F238E27FC236}">
                <a16:creationId xmlns:a16="http://schemas.microsoft.com/office/drawing/2014/main" id="{1169FECB-BC67-4D2C-6B97-109369AC48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de-DE" altLang="en-US" sz="1800">
              <a:latin typeface="Arial" panose="020B0604020202020204" pitchFamily="34" charset="0"/>
            </a:endParaRPr>
          </a:p>
        </p:txBody>
      </p:sp>
      <p:sp>
        <p:nvSpPr>
          <p:cNvPr id="26628" name="Titel 1">
            <a:extLst>
              <a:ext uri="{FF2B5EF4-FFF2-40B4-BE49-F238E27FC236}">
                <a16:creationId xmlns:a16="http://schemas.microsoft.com/office/drawing/2014/main" id="{E81E6D8B-7E1A-830E-282A-B3D5F4AAC6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FontTx/>
              <a:buNone/>
            </a:pPr>
            <a:r>
              <a:rPr lang="en-US" altLang="en-US" sz="4400">
                <a:latin typeface="Calibri Light" panose="020F0302020204030204" pitchFamily="34" charset="0"/>
              </a:rPr>
              <a:t>Funzionalità della rete sociale</a:t>
            </a:r>
          </a:p>
        </p:txBody>
      </p:sp>
    </p:spTree>
  </p:cSld>
  <p:clrMapOvr>
    <a:masterClrMapping/>
  </p:clrMapOvr>
  <p:transition spd="med"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4">
            <a:extLst>
              <a:ext uri="{FF2B5EF4-FFF2-40B4-BE49-F238E27FC236}">
                <a16:creationId xmlns:a16="http://schemas.microsoft.com/office/drawing/2014/main" id="{33A0F77E-89E7-0754-6396-0F3657523477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 bwMode="auto">
          <a:xfrm>
            <a:off x="335360" y="5157192"/>
            <a:ext cx="10483850" cy="1263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marL="0" indent="0">
              <a:spcBef>
                <a:spcPct val="0"/>
              </a:spcBef>
              <a:spcAft>
                <a:spcPts val="900"/>
              </a:spcAft>
              <a:buFont typeface="Arial" panose="020B0604020202020204" pitchFamily="34" charset="0"/>
              <a:buNone/>
              <a:tabLst>
                <a:tab pos="5754688" algn="r"/>
              </a:tabLst>
            </a:pPr>
            <a:endParaRPr lang="it-IT" altLang="de-DE" sz="2000" i="1" dirty="0" smtClean="0">
              <a:ea typeface="Tahoma" panose="020B0604030504040204" pitchFamily="34" charset="0"/>
              <a:cs typeface="Arial" panose="020B0604020202020204" pitchFamily="34" charset="0"/>
            </a:endParaRPr>
          </a:p>
          <a:p>
            <a:pPr marL="0" indent="0" algn="ctr">
              <a:spcBef>
                <a:spcPct val="0"/>
              </a:spcBef>
              <a:spcAft>
                <a:spcPts val="900"/>
              </a:spcAft>
              <a:buFont typeface="Arial" panose="020B0604020202020204" pitchFamily="34" charset="0"/>
              <a:buNone/>
              <a:tabLst>
                <a:tab pos="5754688" algn="r"/>
              </a:tabLst>
            </a:pPr>
            <a:r>
              <a:rPr lang="it-IT" altLang="de-DE" sz="2400" i="1" dirty="0" smtClean="0">
                <a:ea typeface="Tahoma" panose="020B0604030504040204" pitchFamily="34" charset="0"/>
                <a:cs typeface="Arial" panose="020B0604020202020204" pitchFamily="34" charset="0"/>
              </a:rPr>
              <a:t>Figura 5: Le principali funzionalità di una tipica piattaforma di social network </a:t>
            </a:r>
          </a:p>
          <a:p>
            <a:pPr marL="0" indent="0" algn="ctr">
              <a:spcBef>
                <a:spcPct val="0"/>
              </a:spcBef>
              <a:spcAft>
                <a:spcPts val="900"/>
              </a:spcAft>
              <a:buFont typeface="Arial" panose="020B0604020202020204" pitchFamily="34" charset="0"/>
              <a:buNone/>
              <a:tabLst>
                <a:tab pos="5754688" algn="r"/>
              </a:tabLst>
            </a:pPr>
            <a:r>
              <a:rPr lang="it-IT" altLang="de-DE" sz="2400" i="1" dirty="0" smtClean="0">
                <a:ea typeface="Tahoma" panose="020B0604030504040204" pitchFamily="34" charset="0"/>
                <a:cs typeface="Arial" panose="020B0604020202020204" pitchFamily="34" charset="0"/>
              </a:rPr>
              <a:t>(https://hal.archives-ouvertes.fr/hal-00687145) </a:t>
            </a:r>
            <a:endParaRPr lang="it-IT" altLang="de-DE" sz="2400" i="1" dirty="0"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36867" name="Rectangle 2">
            <a:extLst>
              <a:ext uri="{FF2B5EF4-FFF2-40B4-BE49-F238E27FC236}">
                <a16:creationId xmlns:a16="http://schemas.microsoft.com/office/drawing/2014/main" id="{916A6A11-04BA-CEC5-3EB0-2BD2064C7D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it-IT" altLang="en-US" dirty="0">
              <a:latin typeface="Arial" panose="020B0604020202020204" pitchFamily="34" charset="0"/>
            </a:endParaRPr>
          </a:p>
        </p:txBody>
      </p:sp>
      <p:sp>
        <p:nvSpPr>
          <p:cNvPr id="36868" name="Rectangle 2">
            <a:extLst>
              <a:ext uri="{FF2B5EF4-FFF2-40B4-BE49-F238E27FC236}">
                <a16:creationId xmlns:a16="http://schemas.microsoft.com/office/drawing/2014/main" id="{F24D5446-6BB6-0E66-A87E-B14255DEEE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52650" y="1500188"/>
            <a:ext cx="14906625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it-IT" altLang="en-US" dirty="0">
              <a:latin typeface="Arial" panose="020B0604020202020204" pitchFamily="34" charset="0"/>
            </a:endParaRPr>
          </a:p>
        </p:txBody>
      </p:sp>
      <p:graphicFrame>
        <p:nvGraphicFramePr>
          <p:cNvPr id="36869" name="Objekt 5">
            <a:extLst>
              <a:ext uri="{FF2B5EF4-FFF2-40B4-BE49-F238E27FC236}">
                <a16:creationId xmlns:a16="http://schemas.microsoft.com/office/drawing/2014/main" id="{7E11E0CB-74DF-6BE3-BD7A-193800AE8A9C}"/>
              </a:ext>
            </a:extLst>
          </p:cNvPr>
          <p:cNvGraphicFramePr>
            <a:graphicFrameLocks/>
          </p:cNvGraphicFramePr>
          <p:nvPr>
            <p:extLst/>
          </p:nvPr>
        </p:nvGraphicFramePr>
        <p:xfrm>
          <a:off x="551384" y="1868489"/>
          <a:ext cx="11089232" cy="3416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7" name="Bild" r:id="rId3" imgW="0" imgH="0" progId="StaticMetafile">
                  <p:embed/>
                </p:oleObj>
              </mc:Choice>
              <mc:Fallback>
                <p:oleObj name="Bild" r:id="rId3" imgW="0" imgH="0" progId="StaticMetafile">
                  <p:embed/>
                  <p:pic>
                    <p:nvPicPr>
                      <p:cNvPr id="36869" name="Objekt 5">
                        <a:extLst>
                          <a:ext uri="{FF2B5EF4-FFF2-40B4-BE49-F238E27FC236}">
                            <a16:creationId xmlns:a16="http://schemas.microsoft.com/office/drawing/2014/main" id="{7E11E0CB-74DF-6BE3-BD7A-193800AE8A9C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1384" y="1868489"/>
                        <a:ext cx="11089232" cy="3416300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6870" name="Titel 1">
            <a:extLst>
              <a:ext uri="{FF2B5EF4-FFF2-40B4-BE49-F238E27FC236}">
                <a16:creationId xmlns:a16="http://schemas.microsoft.com/office/drawing/2014/main" id="{197E6A8E-3AAF-9733-EA27-BAD16993EA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it-IT" altLang="en-US" sz="4400" dirty="0" smtClean="0">
                <a:latin typeface="Calibri Light" panose="020F0302020204030204" pitchFamily="34" charset="0"/>
              </a:rPr>
              <a:t>Funzionalità della rete sociale</a:t>
            </a:r>
            <a:endParaRPr lang="it-IT" altLang="en-US" sz="4400" dirty="0">
              <a:latin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2314603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4">
            <a:extLst>
              <a:ext uri="{FF2B5EF4-FFF2-40B4-BE49-F238E27FC236}">
                <a16:creationId xmlns:a16="http://schemas.microsoft.com/office/drawing/2014/main" id="{8CEE17B3-1FF8-4497-BECF-264CA78AFDC4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 bwMode="auto">
          <a:xfrm>
            <a:off x="654050" y="2073212"/>
            <a:ext cx="10883900" cy="2659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>
              <a:spcBef>
                <a:spcPct val="0"/>
              </a:spcBef>
              <a:spcAft>
                <a:spcPts val="900"/>
              </a:spcAft>
              <a:tabLst>
                <a:tab pos="5754688" algn="r"/>
              </a:tabLst>
            </a:pPr>
            <a:r>
              <a:rPr lang="it-IT" altLang="de-DE" dirty="0" smtClean="0">
                <a:ea typeface="Tahoma" panose="020B0604030504040204" pitchFamily="34" charset="0"/>
                <a:cs typeface="Arial" panose="020B0604020202020204" pitchFamily="34" charset="0"/>
              </a:rPr>
              <a:t>I siti di social network possono essere </a:t>
            </a:r>
            <a:br>
              <a:rPr lang="it-IT" altLang="de-DE" dirty="0" smtClean="0">
                <a:ea typeface="Tahoma" panose="020B0604030504040204" pitchFamily="34" charset="0"/>
                <a:cs typeface="Arial" panose="020B0604020202020204" pitchFamily="34" charset="0"/>
              </a:rPr>
            </a:br>
            <a:r>
              <a:rPr lang="it-IT" altLang="de-DE" dirty="0" smtClean="0">
                <a:ea typeface="Tahoma" panose="020B0604030504040204" pitchFamily="34" charset="0"/>
                <a:cs typeface="Arial" panose="020B0604020202020204" pitchFamily="34" charset="0"/>
              </a:rPr>
              <a:t>classificati in base agli obiettivi:</a:t>
            </a:r>
          </a:p>
          <a:p>
            <a:pPr lvl="1">
              <a:spcBef>
                <a:spcPct val="0"/>
              </a:spcBef>
              <a:spcAft>
                <a:spcPts val="900"/>
              </a:spcAft>
              <a:tabLst>
                <a:tab pos="5754688" algn="r"/>
              </a:tabLst>
            </a:pPr>
            <a:r>
              <a:rPr lang="it-IT" altLang="de-DE" dirty="0" smtClean="0">
                <a:ea typeface="Tahoma" panose="020B0604030504040204" pitchFamily="34" charset="0"/>
                <a:cs typeface="Arial" panose="020B0604020202020204" pitchFamily="34" charset="0"/>
              </a:rPr>
              <a:t>collegamenti sociali</a:t>
            </a:r>
          </a:p>
          <a:p>
            <a:pPr lvl="1">
              <a:spcBef>
                <a:spcPct val="0"/>
              </a:spcBef>
              <a:spcAft>
                <a:spcPts val="900"/>
              </a:spcAft>
              <a:tabLst>
                <a:tab pos="5754688" algn="r"/>
              </a:tabLst>
            </a:pPr>
            <a:r>
              <a:rPr lang="it-IT" altLang="de-DE" dirty="0" smtClean="0">
                <a:ea typeface="Tahoma" panose="020B0604030504040204" pitchFamily="34" charset="0"/>
                <a:cs typeface="Arial" panose="020B0604020202020204" pitchFamily="34" charset="0"/>
              </a:rPr>
              <a:t>condivisione multimediale</a:t>
            </a:r>
          </a:p>
          <a:p>
            <a:pPr lvl="1">
              <a:spcBef>
                <a:spcPct val="0"/>
              </a:spcBef>
              <a:spcAft>
                <a:spcPts val="900"/>
              </a:spcAft>
              <a:tabLst>
                <a:tab pos="5754688" algn="r"/>
              </a:tabLst>
            </a:pPr>
            <a:r>
              <a:rPr lang="it-IT" altLang="de-DE" dirty="0" smtClean="0">
                <a:ea typeface="Tahoma" panose="020B0604030504040204" pitchFamily="34" charset="0"/>
                <a:cs typeface="Arial" panose="020B0604020202020204" pitchFamily="34" charset="0"/>
              </a:rPr>
              <a:t>collegamenti professionali</a:t>
            </a:r>
          </a:p>
          <a:p>
            <a:pPr lvl="1">
              <a:spcBef>
                <a:spcPct val="0"/>
              </a:spcBef>
              <a:spcAft>
                <a:spcPts val="900"/>
              </a:spcAft>
              <a:tabLst>
                <a:tab pos="5754688" algn="r"/>
              </a:tabLst>
            </a:pPr>
            <a:r>
              <a:rPr lang="it-IT" altLang="de-DE" dirty="0" smtClean="0">
                <a:ea typeface="Tahoma" panose="020B0604030504040204" pitchFamily="34" charset="0"/>
                <a:cs typeface="Arial" panose="020B0604020202020204" pitchFamily="34" charset="0"/>
              </a:rPr>
              <a:t>forum di discussione</a:t>
            </a:r>
            <a:endParaRPr lang="it-IT" altLang="de-DE" dirty="0"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37891" name="Rectangle 2">
            <a:extLst>
              <a:ext uri="{FF2B5EF4-FFF2-40B4-BE49-F238E27FC236}">
                <a16:creationId xmlns:a16="http://schemas.microsoft.com/office/drawing/2014/main" id="{922DA6F2-B73D-15DC-6588-07F95761A1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it-IT" altLang="en-US" dirty="0">
              <a:latin typeface="Arial" panose="020B0604020202020204" pitchFamily="34" charset="0"/>
            </a:endParaRPr>
          </a:p>
        </p:txBody>
      </p:sp>
      <p:sp>
        <p:nvSpPr>
          <p:cNvPr id="37892" name="Rectangle 2">
            <a:extLst>
              <a:ext uri="{FF2B5EF4-FFF2-40B4-BE49-F238E27FC236}">
                <a16:creationId xmlns:a16="http://schemas.microsoft.com/office/drawing/2014/main" id="{DA4BCAE2-E9CF-4D68-8606-2656545B96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52650" y="1500188"/>
            <a:ext cx="14906625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it-IT" altLang="en-US" dirty="0">
              <a:latin typeface="Arial" panose="020B0604020202020204" pitchFamily="34" charset="0"/>
            </a:endParaRPr>
          </a:p>
        </p:txBody>
      </p:sp>
      <p:grpSp>
        <p:nvGrpSpPr>
          <p:cNvPr id="37893" name="Group 36813">
            <a:extLst>
              <a:ext uri="{FF2B5EF4-FFF2-40B4-BE49-F238E27FC236}">
                <a16:creationId xmlns:a16="http://schemas.microsoft.com/office/drawing/2014/main" id="{7B989EE7-040E-CEDA-121D-16B63549248D}"/>
              </a:ext>
            </a:extLst>
          </p:cNvPr>
          <p:cNvGrpSpPr>
            <a:grpSpLocks/>
          </p:cNvGrpSpPr>
          <p:nvPr/>
        </p:nvGrpSpPr>
        <p:grpSpPr bwMode="auto">
          <a:xfrm>
            <a:off x="6960096" y="2133600"/>
            <a:ext cx="3859213" cy="2986088"/>
            <a:chOff x="0" y="-39"/>
            <a:chExt cx="33175" cy="24170"/>
          </a:xfrm>
        </p:grpSpPr>
        <p:pic>
          <p:nvPicPr>
            <p:cNvPr id="37897" name="Picture 46080">
              <a:extLst>
                <a:ext uri="{FF2B5EF4-FFF2-40B4-BE49-F238E27FC236}">
                  <a16:creationId xmlns:a16="http://schemas.microsoft.com/office/drawing/2014/main" id="{9FB993E3-A0DF-0FBE-2D2F-F74800F14E1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75" y="-39"/>
              <a:ext cx="12253" cy="241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7899" name="Shape 281">
              <a:extLst>
                <a:ext uri="{FF2B5EF4-FFF2-40B4-BE49-F238E27FC236}">
                  <a16:creationId xmlns:a16="http://schemas.microsoft.com/office/drawing/2014/main" id="{97A49E3C-9B23-7821-D637-3E3908A5D563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6465"/>
              <a:ext cx="10672" cy="10747"/>
            </a:xfrm>
            <a:custGeom>
              <a:avLst/>
              <a:gdLst>
                <a:gd name="T0" fmla="*/ 0 w 1067257"/>
                <a:gd name="T1" fmla="*/ 0 h 1074687"/>
                <a:gd name="T2" fmla="*/ 0 w 1067257"/>
                <a:gd name="T3" fmla="*/ 0 h 1074687"/>
                <a:gd name="T4" fmla="*/ 0 w 1067257"/>
                <a:gd name="T5" fmla="*/ 0 h 1074687"/>
                <a:gd name="T6" fmla="*/ 0 w 1067257"/>
                <a:gd name="T7" fmla="*/ 0 h 1074687"/>
                <a:gd name="T8" fmla="*/ 0 w 1067257"/>
                <a:gd name="T9" fmla="*/ 0 h 107468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67257"/>
                <a:gd name="T16" fmla="*/ 0 h 1074687"/>
                <a:gd name="T17" fmla="*/ 1067257 w 1067257"/>
                <a:gd name="T18" fmla="*/ 1074687 h 107468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67257" h="1074687">
                  <a:moveTo>
                    <a:pt x="0" y="537273"/>
                  </a:moveTo>
                  <a:cubicBezTo>
                    <a:pt x="0" y="240487"/>
                    <a:pt x="239027" y="0"/>
                    <a:pt x="533718" y="0"/>
                  </a:cubicBezTo>
                  <a:cubicBezTo>
                    <a:pt x="828358" y="0"/>
                    <a:pt x="1067257" y="240487"/>
                    <a:pt x="1067257" y="537273"/>
                  </a:cubicBezTo>
                  <a:cubicBezTo>
                    <a:pt x="1067257" y="834072"/>
                    <a:pt x="828358" y="1074687"/>
                    <a:pt x="533718" y="1074687"/>
                  </a:cubicBezTo>
                  <a:cubicBezTo>
                    <a:pt x="239027" y="1074687"/>
                    <a:pt x="0" y="834072"/>
                    <a:pt x="0" y="537273"/>
                  </a:cubicBezTo>
                  <a:close/>
                </a:path>
              </a:pathLst>
            </a:custGeom>
            <a:noFill/>
            <a:ln w="14084">
              <a:solidFill>
                <a:srgbClr val="FFFFFF"/>
              </a:solidFill>
              <a:miter lim="127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7903" name="Rectangle 285">
              <a:extLst>
                <a:ext uri="{FF2B5EF4-FFF2-40B4-BE49-F238E27FC236}">
                  <a16:creationId xmlns:a16="http://schemas.microsoft.com/office/drawing/2014/main" id="{02F13043-47EB-99EE-B385-51523247CA2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571" y="1441"/>
              <a:ext cx="13805" cy="24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7000"/>
                </a:lnSpc>
                <a:spcAft>
                  <a:spcPts val="800"/>
                </a:spcAft>
              </a:pPr>
              <a:r>
                <a:rPr lang="en-GB" altLang="en-US" sz="1100" smtClean="0">
                  <a:ea typeface="DengXian"/>
                  <a:cs typeface="Times New Roman" panose="02020603050405020304" pitchFamily="18" charset="0"/>
                </a:rPr>
                <a:t>Connessione sociale</a:t>
              </a:r>
              <a:endParaRPr lang="de-DE" altLang="en-US" sz="1100" dirty="0">
                <a:ea typeface="DengXian"/>
                <a:cs typeface="Times New Roman" panose="02020603050405020304" pitchFamily="18" charset="0"/>
              </a:endParaRPr>
            </a:p>
          </p:txBody>
        </p:sp>
        <p:sp>
          <p:nvSpPr>
            <p:cNvPr id="37904" name="Rectangle 286">
              <a:extLst>
                <a:ext uri="{FF2B5EF4-FFF2-40B4-BE49-F238E27FC236}">
                  <a16:creationId xmlns:a16="http://schemas.microsoft.com/office/drawing/2014/main" id="{2507FD74-C8FD-2C82-79D1-B11D00A6507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30" y="7508"/>
              <a:ext cx="14745" cy="24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7000"/>
                </a:lnSpc>
                <a:spcAft>
                  <a:spcPts val="800"/>
                </a:spcAft>
              </a:pPr>
              <a:r>
                <a:rPr lang="en-GB" altLang="en-US" sz="1100" smtClean="0">
                  <a:ea typeface="DengXian"/>
                  <a:cs typeface="Times New Roman" panose="02020603050405020304" pitchFamily="18" charset="0"/>
                </a:rPr>
                <a:t>Condivisione multimediale</a:t>
              </a:r>
              <a:endParaRPr lang="de-DE" altLang="en-US" sz="1100" dirty="0">
                <a:ea typeface="DengXian"/>
                <a:cs typeface="Times New Roman" panose="02020603050405020304" pitchFamily="18" charset="0"/>
              </a:endParaRPr>
            </a:p>
          </p:txBody>
        </p:sp>
        <p:sp>
          <p:nvSpPr>
            <p:cNvPr id="37905" name="Rectangle 287">
              <a:extLst>
                <a:ext uri="{FF2B5EF4-FFF2-40B4-BE49-F238E27FC236}">
                  <a16:creationId xmlns:a16="http://schemas.microsoft.com/office/drawing/2014/main" id="{80F156D8-0A83-9A3B-9100-62850822E4F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354" y="14630"/>
              <a:ext cx="9288" cy="24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7000"/>
                </a:lnSpc>
                <a:spcAft>
                  <a:spcPts val="800"/>
                </a:spcAft>
              </a:pPr>
              <a:r>
                <a:rPr lang="en-GB" altLang="en-US" sz="1100">
                  <a:ea typeface="DengXian"/>
                  <a:cs typeface="Times New Roman" panose="02020603050405020304" pitchFamily="18" charset="0"/>
                </a:rPr>
                <a:t>Professionale</a:t>
              </a:r>
              <a:endParaRPr lang="de-DE" altLang="en-US" sz="1100">
                <a:ea typeface="DengXian"/>
                <a:cs typeface="Times New Roman" panose="02020603050405020304" pitchFamily="18" charset="0"/>
              </a:endParaRPr>
            </a:p>
          </p:txBody>
        </p:sp>
        <p:sp>
          <p:nvSpPr>
            <p:cNvPr id="37906" name="Rectangle 288">
              <a:extLst>
                <a:ext uri="{FF2B5EF4-FFF2-40B4-BE49-F238E27FC236}">
                  <a16:creationId xmlns:a16="http://schemas.microsoft.com/office/drawing/2014/main" id="{5D57B018-065A-30C9-F22F-C1A8A9F195F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065" y="20249"/>
              <a:ext cx="14414" cy="24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7000"/>
                </a:lnSpc>
                <a:spcAft>
                  <a:spcPts val="800"/>
                </a:spcAft>
              </a:pPr>
              <a:r>
                <a:rPr lang="en-GB" altLang="en-US" sz="1100" smtClean="0">
                  <a:ea typeface="DengXian"/>
                  <a:cs typeface="Times New Roman" panose="02020603050405020304" pitchFamily="18" charset="0"/>
                </a:rPr>
                <a:t>Forum di discussione</a:t>
              </a:r>
              <a:endParaRPr lang="de-DE" altLang="en-US" sz="1100" dirty="0">
                <a:ea typeface="DengXian"/>
                <a:cs typeface="Times New Roman" panose="02020603050405020304" pitchFamily="18" charset="0"/>
              </a:endParaRPr>
            </a:p>
          </p:txBody>
        </p:sp>
      </p:grpSp>
      <p:sp>
        <p:nvSpPr>
          <p:cNvPr id="37894" name="Textfeld 5">
            <a:extLst>
              <a:ext uri="{FF2B5EF4-FFF2-40B4-BE49-F238E27FC236}">
                <a16:creationId xmlns:a16="http://schemas.microsoft.com/office/drawing/2014/main" id="{A6D7AB97-4F40-1F8F-1283-25AE557841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88217" y="5108075"/>
            <a:ext cx="27513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it-IT" altLang="en-US" sz="2400" dirty="0" smtClean="0">
                <a:cs typeface="Calibri" panose="020F0502020204030204" pitchFamily="34" charset="0"/>
              </a:rPr>
              <a:t>Siti di social network</a:t>
            </a:r>
            <a:endParaRPr lang="it-IT" altLang="en-US" sz="2400" i="1" dirty="0">
              <a:cs typeface="Calibri" panose="020F0502020204030204" pitchFamily="34" charset="0"/>
            </a:endParaRPr>
          </a:p>
        </p:txBody>
      </p:sp>
      <p:sp>
        <p:nvSpPr>
          <p:cNvPr id="37895" name="Titel 1">
            <a:extLst>
              <a:ext uri="{FF2B5EF4-FFF2-40B4-BE49-F238E27FC236}">
                <a16:creationId xmlns:a16="http://schemas.microsoft.com/office/drawing/2014/main" id="{8F0A2962-1FBA-44C2-155C-81EC36F22B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it-IT" altLang="en-US" sz="4400" dirty="0" smtClean="0">
                <a:latin typeface="Calibri Light" panose="020F0302020204030204" pitchFamily="34" charset="0"/>
              </a:rPr>
              <a:t>Funzionalità della rete sociale</a:t>
            </a:r>
            <a:endParaRPr lang="it-IT" altLang="en-US" sz="4400" dirty="0">
              <a:latin typeface="Calibri Light" panose="020F0302020204030204" pitchFamily="34" charset="0"/>
            </a:endParaRPr>
          </a:p>
        </p:txBody>
      </p:sp>
      <p:sp>
        <p:nvSpPr>
          <p:cNvPr id="37896" name="Rectangle 4">
            <a:extLst>
              <a:ext uri="{FF2B5EF4-FFF2-40B4-BE49-F238E27FC236}">
                <a16:creationId xmlns:a16="http://schemas.microsoft.com/office/drawing/2014/main" id="{BEFA8A22-191E-6C8B-EFAD-CD61F03817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89625" y="5743575"/>
            <a:ext cx="5745163" cy="423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tabLst>
                <a:tab pos="5754688" algn="r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tabLst>
                <a:tab pos="5754688" algn="r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tabLst>
                <a:tab pos="5754688" algn="r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tabLst>
                <a:tab pos="5754688" algn="r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tabLst>
                <a:tab pos="5754688" algn="r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914400" eaLnBrk="1" hangingPunct="1">
              <a:lnSpc>
                <a:spcPct val="90000"/>
              </a:lnSpc>
              <a:spcAft>
                <a:spcPts val="900"/>
              </a:spcAft>
              <a:buFont typeface="Arial" panose="020B0604020202020204" pitchFamily="34" charset="0"/>
              <a:buNone/>
            </a:pPr>
            <a:r>
              <a:rPr lang="it-IT" altLang="de-DE" sz="2400" i="1" dirty="0" smtClean="0">
                <a:ea typeface="Tahoma" panose="020B0604030504040204" pitchFamily="34" charset="0"/>
                <a:cs typeface="Arial" panose="020B0604020202020204" pitchFamily="34" charset="0"/>
              </a:rPr>
              <a:t>Figura 6: Funzionalità della rete sociale</a:t>
            </a:r>
            <a:endParaRPr lang="it-IT" altLang="de-DE" sz="2400" i="1" dirty="0"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2619107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4">
            <a:extLst>
              <a:ext uri="{FF2B5EF4-FFF2-40B4-BE49-F238E27FC236}">
                <a16:creationId xmlns:a16="http://schemas.microsoft.com/office/drawing/2014/main" id="{FD950DD2-4922-DF7A-47AE-B4584114693F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623888" y="2565400"/>
            <a:ext cx="11090275" cy="2239963"/>
          </a:xfrm>
        </p:spPr>
        <p:txBody>
          <a:bodyPr rtlCol="0" anchor="ctr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indent="0">
              <a:spcAft>
                <a:spcPts val="900"/>
              </a:spcAft>
              <a:buFont typeface="Arial" panose="020B0604020202020204" pitchFamily="34" charset="0"/>
              <a:buNone/>
              <a:defRPr/>
            </a:pPr>
            <a:r>
              <a:rPr lang="en-US" altLang="de-DE" b="1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Vantaggi</a:t>
            </a:r>
          </a:p>
          <a:p>
            <a:pPr marL="0" indent="0">
              <a:spcAft>
                <a:spcPts val="900"/>
              </a:spcAft>
              <a:buFont typeface="Arial" panose="020B0604020202020204" pitchFamily="34" charset="0"/>
              <a:buNone/>
              <a:defRPr/>
            </a:pPr>
            <a:r>
              <a:rPr lang="en-US" altLang="de-DE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I social media permettono alle </a:t>
            </a:r>
            <a:r>
              <a:rPr lang="en-US" altLang="de-DE" b="1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persone</a:t>
            </a:r>
            <a:r>
              <a:rPr lang="en-US" altLang="de-DE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di:</a:t>
            </a:r>
          </a:p>
          <a:p>
            <a:pPr>
              <a:spcAft>
                <a:spcPts val="900"/>
              </a:spcAft>
              <a:defRPr/>
            </a:pP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Per tenersi in contatto con la famiglia e gli amici.</a:t>
            </a:r>
          </a:p>
          <a:p>
            <a:pPr>
              <a:spcAft>
                <a:spcPts val="900"/>
              </a:spcAft>
              <a:defRPr/>
            </a:pP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Per entrare in contatto con altri individui che condividono gli stessi interessi e sviluppare nuove relazioni.</a:t>
            </a:r>
          </a:p>
        </p:txBody>
      </p:sp>
      <p:sp>
        <p:nvSpPr>
          <p:cNvPr id="29699" name="Rectangle 2">
            <a:extLst>
              <a:ext uri="{FF2B5EF4-FFF2-40B4-BE49-F238E27FC236}">
                <a16:creationId xmlns:a16="http://schemas.microsoft.com/office/drawing/2014/main" id="{7F3A9589-08EA-BB14-CD7D-A0340AD549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de-DE" altLang="en-US" sz="1800">
              <a:latin typeface="Arial" panose="020B0604020202020204" pitchFamily="34" charset="0"/>
            </a:endParaRPr>
          </a:p>
        </p:txBody>
      </p:sp>
      <p:sp>
        <p:nvSpPr>
          <p:cNvPr id="29700" name="Rectangle 2">
            <a:extLst>
              <a:ext uri="{FF2B5EF4-FFF2-40B4-BE49-F238E27FC236}">
                <a16:creationId xmlns:a16="http://schemas.microsoft.com/office/drawing/2014/main" id="{43B94EE6-F4DA-A1C4-BDFA-1B699CFEB0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52650" y="1500188"/>
            <a:ext cx="14906625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de-DE" altLang="en-US" sz="1800">
              <a:latin typeface="Arial" panose="020B0604020202020204" pitchFamily="34" charset="0"/>
            </a:endParaRPr>
          </a:p>
        </p:txBody>
      </p:sp>
      <p:sp>
        <p:nvSpPr>
          <p:cNvPr id="29701" name="Titel 1">
            <a:extLst>
              <a:ext uri="{FF2B5EF4-FFF2-40B4-BE49-F238E27FC236}">
                <a16:creationId xmlns:a16="http://schemas.microsoft.com/office/drawing/2014/main" id="{C32FDE76-989C-4417-C799-0E45E8F7DB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7850" y="365125"/>
            <a:ext cx="756285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FontTx/>
              <a:buNone/>
            </a:pPr>
            <a:r>
              <a:rPr lang="en-US" altLang="en-US" sz="4400">
                <a:latin typeface="Calibri Light" panose="020F0302020204030204" pitchFamily="34" charset="0"/>
              </a:rPr>
              <a:t>Vantaggi e </a:t>
            </a:r>
          </a:p>
          <a:p>
            <a:pPr defTabSz="914400" eaLnBrk="1" hangingPunct="1">
              <a:spcBef>
                <a:spcPct val="0"/>
              </a:spcBef>
              <a:buFontTx/>
              <a:buNone/>
            </a:pPr>
            <a:r>
              <a:rPr lang="en-US" altLang="en-US" sz="4400">
                <a:latin typeface="Calibri Light" panose="020F0302020204030204" pitchFamily="34" charset="0"/>
              </a:rPr>
              <a:t>svantaggi dei social network</a:t>
            </a:r>
          </a:p>
        </p:txBody>
      </p:sp>
    </p:spTree>
  </p:cSld>
  <p:clrMapOvr>
    <a:masterClrMapping/>
  </p:clrMapOvr>
  <p:transition spd="med">
    <p:fad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Rectangle 2">
            <a:extLst>
              <a:ext uri="{FF2B5EF4-FFF2-40B4-BE49-F238E27FC236}">
                <a16:creationId xmlns:a16="http://schemas.microsoft.com/office/drawing/2014/main" id="{A1E866D1-C940-43B7-CCEC-F9C36BF29F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de-DE" altLang="en-US" sz="1800">
              <a:latin typeface="Arial" panose="020B0604020202020204" pitchFamily="34" charset="0"/>
            </a:endParaRPr>
          </a:p>
        </p:txBody>
      </p:sp>
      <p:sp>
        <p:nvSpPr>
          <p:cNvPr id="30724" name="Titel 1">
            <a:extLst>
              <a:ext uri="{FF2B5EF4-FFF2-40B4-BE49-F238E27FC236}">
                <a16:creationId xmlns:a16="http://schemas.microsoft.com/office/drawing/2014/main" id="{348FBD20-3B40-8BE7-60CD-1F405E261A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857885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FontTx/>
              <a:buNone/>
            </a:pPr>
            <a:r>
              <a:rPr lang="en-US" altLang="en-US" sz="4400">
                <a:latin typeface="Calibri Light" panose="020F0302020204030204" pitchFamily="34" charset="0"/>
              </a:rPr>
              <a:t>Vantaggi e </a:t>
            </a:r>
          </a:p>
          <a:p>
            <a:pPr defTabSz="914400" eaLnBrk="1" hangingPunct="1">
              <a:spcBef>
                <a:spcPct val="0"/>
              </a:spcBef>
              <a:buFontTx/>
              <a:buNone/>
            </a:pPr>
            <a:r>
              <a:rPr lang="en-US" altLang="en-US" sz="4400">
                <a:latin typeface="Calibri Light" panose="020F0302020204030204" pitchFamily="34" charset="0"/>
              </a:rPr>
              <a:t>svantaggi dei social network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04CA949-D024-AC33-58AF-84B3C935C6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3888" y="2133600"/>
            <a:ext cx="11160125" cy="411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marL="2286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indent="0" algn="just" defTabSz="9144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/>
            </a:pPr>
            <a:r>
              <a:rPr lang="it-IT" altLang="en-US" b="1" smtClean="0">
                <a:latin typeface="+mn-lt"/>
              </a:rPr>
              <a:t>Vantaggi</a:t>
            </a:r>
            <a:endParaRPr lang="it-IT" altLang="de-DE" b="1" smtClean="0">
              <a:latin typeface="+mn-lt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 marL="0" indent="0" algn="just" defTabSz="9144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/>
            </a:pPr>
            <a:r>
              <a:rPr lang="it-IT" altLang="de-DE" smtClean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I social media consentono alle </a:t>
            </a:r>
            <a:r>
              <a:rPr lang="it-IT" altLang="de-DE" b="1" smtClean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aziende</a:t>
            </a:r>
            <a:r>
              <a:rPr lang="it-IT" altLang="de-DE" smtClean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di:</a:t>
            </a:r>
          </a:p>
          <a:p>
            <a:pPr algn="just" defTabSz="914400">
              <a:spcBef>
                <a:spcPts val="600"/>
              </a:spcBef>
              <a:spcAft>
                <a:spcPts val="600"/>
              </a:spcAft>
              <a:defRPr/>
            </a:pPr>
            <a:r>
              <a:rPr lang="it-IT" altLang="de-DE" sz="2400" smtClean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entrare in contatto con clienti nuovi ed esistenti</a:t>
            </a:r>
          </a:p>
          <a:p>
            <a:pPr algn="just" defTabSz="914400">
              <a:spcBef>
                <a:spcPts val="600"/>
              </a:spcBef>
              <a:spcAft>
                <a:spcPts val="600"/>
              </a:spcAft>
              <a:defRPr/>
            </a:pPr>
            <a:r>
              <a:rPr lang="it-IT" altLang="de-DE" sz="2400" smtClean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essere in grado di creare, promuovere e aumentare la consapevolezza del marchio</a:t>
            </a:r>
          </a:p>
          <a:p>
            <a:pPr algn="just" defTabSz="914400">
              <a:spcBef>
                <a:spcPts val="600"/>
              </a:spcBef>
              <a:spcAft>
                <a:spcPts val="600"/>
              </a:spcAft>
              <a:defRPr/>
            </a:pPr>
            <a:r>
              <a:rPr lang="it-IT" altLang="de-DE" sz="2400" smtClean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affidarsi alle recensioni e ai commenti dei propri clienti è importante per aumentare le vendite del marchio e il posizionamento sui motori di ricerca</a:t>
            </a:r>
          </a:p>
          <a:p>
            <a:pPr algn="just" defTabSz="914400">
              <a:spcBef>
                <a:spcPts val="600"/>
              </a:spcBef>
              <a:spcAft>
                <a:spcPts val="600"/>
              </a:spcAft>
              <a:defRPr/>
            </a:pPr>
            <a:r>
              <a:rPr lang="it-IT" altLang="de-DE" sz="2400" smtClean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essere in grado di stabilire un nuovo marchio. dimostrare un alto livello di servizio ai propri clienti</a:t>
            </a:r>
          </a:p>
          <a:p>
            <a:pPr algn="just" defTabSz="914400">
              <a:spcBef>
                <a:spcPts val="600"/>
              </a:spcBef>
              <a:spcAft>
                <a:spcPts val="600"/>
              </a:spcAft>
              <a:defRPr/>
            </a:pPr>
            <a:r>
              <a:rPr lang="it-IT" altLang="de-DE" sz="2400" smtClean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essere in grado di migliorare i prodotti e le relazioni con i consumatori</a:t>
            </a:r>
            <a:endParaRPr lang="it-IT" altLang="de-DE" sz="2400" dirty="0">
              <a:latin typeface="+mn-lt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4">
            <a:extLst>
              <a:ext uri="{FF2B5EF4-FFF2-40B4-BE49-F238E27FC236}">
                <a16:creationId xmlns:a16="http://schemas.microsoft.com/office/drawing/2014/main" id="{FD5D4E41-4255-E55E-8A4B-43D2B8D76A69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515938" y="2254725"/>
            <a:ext cx="11160125" cy="3145476"/>
          </a:xfrm>
          <a:prstGeom prst="rect">
            <a:avLst/>
          </a:prstGeom>
        </p:spPr>
        <p:txBody>
          <a:bodyPr anchor="ctr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indent="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/>
            </a:pPr>
            <a:r>
              <a:rPr lang="it-IT" altLang="de-DE" b="1" dirty="0" smtClean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Svantaggi</a:t>
            </a:r>
          </a:p>
          <a:p>
            <a:pPr marL="0" indent="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/>
            </a:pPr>
            <a:r>
              <a:rPr lang="it-IT" altLang="de-DE" dirty="0" smtClean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Le reti sociali: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  <a:defRPr/>
            </a:pPr>
            <a:r>
              <a:rPr lang="it-IT" altLang="de-DE" sz="2400" dirty="0" smtClean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possono contribuire alla diffusione della disinformazione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  <a:defRPr/>
            </a:pPr>
            <a:r>
              <a:rPr lang="it-IT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possono </a:t>
            </a:r>
            <a:r>
              <a:rPr lang="it-IT" altLang="de-DE" sz="2400" dirty="0" smtClean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avere un impatto negativo sulle aziende, perché le critiche a un marchio si diffondono molto rapidamente sui social media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  <a:defRPr/>
            </a:pPr>
            <a:r>
              <a:rPr lang="it-IT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possono richiede </a:t>
            </a:r>
            <a:r>
              <a:rPr lang="it-IT" altLang="de-DE" sz="2400" dirty="0" smtClean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ore di lavoro e costi settimanali per costruire e mantenere un profilo aziendale</a:t>
            </a:r>
            <a:endParaRPr lang="it-IT" altLang="de-DE" sz="2400" dirty="0"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  <p:sp>
        <p:nvSpPr>
          <p:cNvPr id="40963" name="Rectangle 2">
            <a:extLst>
              <a:ext uri="{FF2B5EF4-FFF2-40B4-BE49-F238E27FC236}">
                <a16:creationId xmlns:a16="http://schemas.microsoft.com/office/drawing/2014/main" id="{EB4C45FB-4255-7D70-930C-A71C9661FB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it-IT" altLang="en-US" dirty="0">
              <a:latin typeface="Arial" panose="020B0604020202020204" pitchFamily="34" charset="0"/>
            </a:endParaRPr>
          </a:p>
        </p:txBody>
      </p:sp>
      <p:sp>
        <p:nvSpPr>
          <p:cNvPr id="40964" name="Rectangle 2">
            <a:extLst>
              <a:ext uri="{FF2B5EF4-FFF2-40B4-BE49-F238E27FC236}">
                <a16:creationId xmlns:a16="http://schemas.microsoft.com/office/drawing/2014/main" id="{41202985-4EEF-5AEB-102B-6FA0113A50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52650" y="1500188"/>
            <a:ext cx="14906625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it-IT" altLang="en-US" dirty="0">
              <a:latin typeface="Arial" panose="020B0604020202020204" pitchFamily="34" charset="0"/>
            </a:endParaRPr>
          </a:p>
        </p:txBody>
      </p:sp>
      <p:sp>
        <p:nvSpPr>
          <p:cNvPr id="40965" name="Titel 1">
            <a:extLst>
              <a:ext uri="{FF2B5EF4-FFF2-40B4-BE49-F238E27FC236}">
                <a16:creationId xmlns:a16="http://schemas.microsoft.com/office/drawing/2014/main" id="{5D0F5AE6-2B2B-58D2-8417-1E98ECB430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857885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it-IT" altLang="en-US" sz="4400" dirty="0" smtClean="0">
                <a:latin typeface="Calibri Light" panose="020F0302020204030204" pitchFamily="34" charset="0"/>
              </a:rPr>
              <a:t>Vantaggi e </a:t>
            </a:r>
          </a:p>
          <a:p>
            <a:pPr defTabSz="914400" eaLnBrk="1" hangingPunct="1">
              <a:lnSpc>
                <a:spcPct val="90000"/>
              </a:lnSpc>
            </a:pPr>
            <a:r>
              <a:rPr lang="it-IT" altLang="en-US" sz="4400" dirty="0" smtClean="0">
                <a:latin typeface="Calibri Light" panose="020F0302020204030204" pitchFamily="34" charset="0"/>
              </a:rPr>
              <a:t>svantaggi dei social network</a:t>
            </a:r>
            <a:endParaRPr lang="it-IT" altLang="en-US" sz="4400" dirty="0">
              <a:latin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8917731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1" name="Rectangle 2">
            <a:extLst>
              <a:ext uri="{FF2B5EF4-FFF2-40B4-BE49-F238E27FC236}">
                <a16:creationId xmlns:a16="http://schemas.microsoft.com/office/drawing/2014/main" id="{828F7381-CE8F-272E-3CE8-20BC20AEA2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de-DE" altLang="en-US" sz="1800">
              <a:latin typeface="Arial" panose="020B0604020202020204" pitchFamily="34" charset="0"/>
            </a:endParaRPr>
          </a:p>
        </p:txBody>
      </p:sp>
      <p:sp>
        <p:nvSpPr>
          <p:cNvPr id="32772" name="Rectangle 2">
            <a:extLst>
              <a:ext uri="{FF2B5EF4-FFF2-40B4-BE49-F238E27FC236}">
                <a16:creationId xmlns:a16="http://schemas.microsoft.com/office/drawing/2014/main" id="{5A720845-52CC-8198-72BF-ECFF838486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52650" y="1539875"/>
            <a:ext cx="14906625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de-DE" altLang="en-US" sz="1800">
              <a:latin typeface="Arial" panose="020B0604020202020204" pitchFamily="34" charset="0"/>
            </a:endParaRPr>
          </a:p>
        </p:txBody>
      </p:sp>
      <p:sp>
        <p:nvSpPr>
          <p:cNvPr id="32773" name="Titel 1">
            <a:extLst>
              <a:ext uri="{FF2B5EF4-FFF2-40B4-BE49-F238E27FC236}">
                <a16:creationId xmlns:a16="http://schemas.microsoft.com/office/drawing/2014/main" id="{199B8CB2-7ACA-8A52-5CB9-5F9FDD761D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FontTx/>
              <a:buNone/>
            </a:pPr>
            <a:r>
              <a:rPr lang="en-US" altLang="en-US" sz="4400" dirty="0" err="1">
                <a:latin typeface="Calibri Light" panose="020F0302020204030204" pitchFamily="34" charset="0"/>
              </a:rPr>
              <a:t>Sicurezza</a:t>
            </a:r>
            <a:r>
              <a:rPr lang="en-US" altLang="en-US" sz="4400" dirty="0">
                <a:latin typeface="Calibri Light" panose="020F0302020204030204" pitchFamily="34" charset="0"/>
              </a:rPr>
              <a:t> e privacy </a:t>
            </a:r>
            <a:r>
              <a:rPr lang="en-US" altLang="en-US" sz="4400" dirty="0" err="1" smtClean="0">
                <a:latin typeface="Calibri Light" panose="020F0302020204030204" pitchFamily="34" charset="0"/>
              </a:rPr>
              <a:t>nelle</a:t>
            </a:r>
            <a:r>
              <a:rPr lang="en-US" altLang="en-US" sz="4400" dirty="0" smtClean="0">
                <a:latin typeface="Calibri Light" panose="020F0302020204030204" pitchFamily="34" charset="0"/>
              </a:rPr>
              <a:t> </a:t>
            </a:r>
            <a:r>
              <a:rPr lang="en-US" altLang="en-US" sz="4400" dirty="0">
                <a:latin typeface="Calibri Light" panose="020F0302020204030204" pitchFamily="34" charset="0"/>
              </a:rPr>
              <a:t/>
            </a:r>
            <a:br>
              <a:rPr lang="en-US" altLang="en-US" sz="4400" dirty="0">
                <a:latin typeface="Calibri Light" panose="020F0302020204030204" pitchFamily="34" charset="0"/>
              </a:rPr>
            </a:br>
            <a:r>
              <a:rPr lang="en-US" altLang="en-US" sz="4400" dirty="0" err="1">
                <a:latin typeface="Calibri Light" panose="020F0302020204030204" pitchFamily="34" charset="0"/>
              </a:rPr>
              <a:t>reti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sociali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3EA530EF-31E7-73CC-D5B6-10251E9D0B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9425" y="1894221"/>
            <a:ext cx="10944225" cy="38902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marL="2286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400">
              <a:spcBef>
                <a:spcPts val="600"/>
              </a:spcBef>
              <a:spcAft>
                <a:spcPts val="600"/>
              </a:spcAft>
              <a:defRPr/>
            </a:pPr>
            <a:r>
              <a:rPr lang="it-IT" altLang="de-DE" smtClean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Le informazioni condivise sui social network e sui media si diffondono molto rapidamente, il che rende interessante per gli aggressori acquisirle</a:t>
            </a:r>
          </a:p>
          <a:p>
            <a:pPr defTabSz="914400">
              <a:spcBef>
                <a:spcPts val="600"/>
              </a:spcBef>
              <a:spcAft>
                <a:spcPts val="600"/>
              </a:spcAft>
              <a:defRPr/>
            </a:pPr>
            <a:r>
              <a:rPr lang="it-IT" altLang="de-DE" smtClean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Le questioni di sicurezza e di privacy relative alle informazioni condivise dall'utente, quando quest'ultimo carica contenuti personali come foto, video e audio, devono essere rispettate perché l'aggressore può utilizzare le informazioni condivise per scopi illegittimi</a:t>
            </a:r>
          </a:p>
          <a:p>
            <a:pPr defTabSz="914400">
              <a:spcBef>
                <a:spcPts val="600"/>
              </a:spcBef>
              <a:spcAft>
                <a:spcPts val="600"/>
              </a:spcAft>
              <a:defRPr/>
            </a:pPr>
            <a:r>
              <a:rPr lang="it-IT" altLang="de-DE" smtClean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La mancanza di consapevolezza degli utenti in materia di sicurezza e privacy può potenzialmente portare a vari attacchi informatici attraverso i social media</a:t>
            </a:r>
            <a:endParaRPr lang="it-IT" altLang="de-DE" dirty="0"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Rectangle 2">
            <a:extLst>
              <a:ext uri="{FF2B5EF4-FFF2-40B4-BE49-F238E27FC236}">
                <a16:creationId xmlns:a16="http://schemas.microsoft.com/office/drawing/2014/main" id="{D9D91B5C-7A20-660A-5ED4-F3EDC24720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de-DE" altLang="en-US" sz="1800">
              <a:latin typeface="Arial" panose="020B0604020202020204" pitchFamily="34" charset="0"/>
            </a:endParaRPr>
          </a:p>
        </p:txBody>
      </p:sp>
      <p:sp>
        <p:nvSpPr>
          <p:cNvPr id="33796" name="Rectangle 2">
            <a:extLst>
              <a:ext uri="{FF2B5EF4-FFF2-40B4-BE49-F238E27FC236}">
                <a16:creationId xmlns:a16="http://schemas.microsoft.com/office/drawing/2014/main" id="{3A76CF06-CBDA-EB00-DD06-F93CE3BB91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52650" y="1500188"/>
            <a:ext cx="14906625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de-DE" altLang="en-US" sz="1800">
              <a:latin typeface="Arial" panose="020B0604020202020204" pitchFamily="34" charset="0"/>
            </a:endParaRPr>
          </a:p>
        </p:txBody>
      </p:sp>
      <p:sp>
        <p:nvSpPr>
          <p:cNvPr id="33797" name="Titel 1">
            <a:extLst>
              <a:ext uri="{FF2B5EF4-FFF2-40B4-BE49-F238E27FC236}">
                <a16:creationId xmlns:a16="http://schemas.microsoft.com/office/drawing/2014/main" id="{D07A2382-CA7E-D52E-B81D-A3C5C1A760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FontTx/>
              <a:buNone/>
            </a:pPr>
            <a:r>
              <a:rPr lang="en-US" altLang="en-US" sz="4400" dirty="0" err="1">
                <a:latin typeface="Calibri Light" panose="020F0302020204030204" pitchFamily="34" charset="0"/>
              </a:rPr>
              <a:t>Sicurezza</a:t>
            </a:r>
            <a:r>
              <a:rPr lang="en-US" altLang="en-US" sz="4400" dirty="0">
                <a:latin typeface="Calibri Light" panose="020F0302020204030204" pitchFamily="34" charset="0"/>
              </a:rPr>
              <a:t> e privacy </a:t>
            </a:r>
            <a:r>
              <a:rPr lang="en-US" altLang="en-US" sz="4400" dirty="0" err="1" smtClean="0">
                <a:latin typeface="Calibri Light" panose="020F0302020204030204" pitchFamily="34" charset="0"/>
              </a:rPr>
              <a:t>nelle</a:t>
            </a:r>
            <a:r>
              <a:rPr lang="en-US" altLang="en-US" sz="4400" dirty="0" smtClean="0">
                <a:latin typeface="Calibri Light" panose="020F0302020204030204" pitchFamily="34" charset="0"/>
              </a:rPr>
              <a:t> </a:t>
            </a:r>
            <a:r>
              <a:rPr lang="en-US" altLang="en-US" sz="4400" dirty="0">
                <a:latin typeface="Calibri Light" panose="020F0302020204030204" pitchFamily="34" charset="0"/>
              </a:rPr>
              <a:t/>
            </a:r>
            <a:br>
              <a:rPr lang="en-US" altLang="en-US" sz="4400" dirty="0">
                <a:latin typeface="Calibri Light" panose="020F0302020204030204" pitchFamily="34" charset="0"/>
              </a:rPr>
            </a:br>
            <a:r>
              <a:rPr lang="en-US" altLang="en-US" sz="4400" dirty="0" err="1">
                <a:latin typeface="Calibri Light" panose="020F0302020204030204" pitchFamily="34" charset="0"/>
              </a:rPr>
              <a:t>reti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sociali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DC6BBC28-A4E3-7EA1-59D2-25041F70B7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9425" y="2133600"/>
            <a:ext cx="11017250" cy="293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marL="2286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indent="0" defTabSz="9144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/>
            </a:pPr>
            <a:r>
              <a:rPr lang="it-IT" altLang="de-DE" smtClean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Le minacce possono essere suddivise in tre categorie:</a:t>
            </a:r>
          </a:p>
          <a:p>
            <a:pPr defTabSz="914400">
              <a:spcBef>
                <a:spcPts val="600"/>
              </a:spcBef>
              <a:spcAft>
                <a:spcPts val="600"/>
              </a:spcAft>
              <a:defRPr/>
            </a:pPr>
            <a:r>
              <a:rPr lang="it-IT" altLang="de-DE" sz="2400" smtClean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minacce tipiche/convenzionali: comprendono quelle che gli utenti hanno incontrato fin dall'inizio del social network</a:t>
            </a:r>
          </a:p>
          <a:p>
            <a:pPr defTabSz="914400">
              <a:spcBef>
                <a:spcPts val="600"/>
              </a:spcBef>
              <a:spcAft>
                <a:spcPts val="600"/>
              </a:spcAft>
              <a:defRPr/>
            </a:pPr>
            <a:r>
              <a:rPr lang="it-IT" altLang="de-DE" sz="2400" smtClean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minacce non convenzionali: sono attacchi che utilizzano tecniche avanzate per compromettere gli account utente</a:t>
            </a:r>
          </a:p>
          <a:p>
            <a:pPr defTabSz="914400">
              <a:spcBef>
                <a:spcPts val="600"/>
              </a:spcBef>
              <a:spcAft>
                <a:spcPts val="600"/>
              </a:spcAft>
              <a:defRPr/>
            </a:pPr>
            <a:r>
              <a:rPr lang="it-IT" altLang="de-DE" sz="2400" smtClean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attacchi mirati: sono attacchi rivolti a un utente specifico, possono essere commessi da qualsiasi utente per varie vendette personali</a:t>
            </a:r>
            <a:endParaRPr lang="it-IT" altLang="de-DE" sz="2400" dirty="0">
              <a:latin typeface="+mn-lt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>
            <a:extLst>
              <a:ext uri="{FF2B5EF4-FFF2-40B4-BE49-F238E27FC236}">
                <a16:creationId xmlns:a16="http://schemas.microsoft.com/office/drawing/2014/main" id="{C854CF45-F7CF-4CD1-5BB3-DFB3FB49FB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de-DE" altLang="en-US" sz="1800">
              <a:latin typeface="Arial" panose="020B0604020202020204" pitchFamily="34" charset="0"/>
            </a:endParaRPr>
          </a:p>
        </p:txBody>
      </p:sp>
      <p:sp>
        <p:nvSpPr>
          <p:cNvPr id="34819" name="Rectangle 2">
            <a:extLst>
              <a:ext uri="{FF2B5EF4-FFF2-40B4-BE49-F238E27FC236}">
                <a16:creationId xmlns:a16="http://schemas.microsoft.com/office/drawing/2014/main" id="{00B7FCD8-972A-F118-8ABA-ECB1EE5A4A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52650" y="1500188"/>
            <a:ext cx="14906625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de-DE" altLang="en-US" sz="1800">
              <a:latin typeface="Arial" panose="020B0604020202020204" pitchFamily="34" charset="0"/>
            </a:endParaRPr>
          </a:p>
        </p:txBody>
      </p:sp>
      <p:sp>
        <p:nvSpPr>
          <p:cNvPr id="34820" name="Rectangle 2">
            <a:extLst>
              <a:ext uri="{FF2B5EF4-FFF2-40B4-BE49-F238E27FC236}">
                <a16:creationId xmlns:a16="http://schemas.microsoft.com/office/drawing/2014/main" id="{D3193B53-2BCC-2299-585E-71D8338C9C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de-DE" altLang="en-US" sz="1800">
              <a:latin typeface="Arial" panose="020B0604020202020204" pitchFamily="34" charset="0"/>
            </a:endParaRPr>
          </a:p>
        </p:txBody>
      </p:sp>
      <p:sp>
        <p:nvSpPr>
          <p:cNvPr id="34823" name="Titel 1">
            <a:extLst>
              <a:ext uri="{FF2B5EF4-FFF2-40B4-BE49-F238E27FC236}">
                <a16:creationId xmlns:a16="http://schemas.microsoft.com/office/drawing/2014/main" id="{9A92C1C3-A018-4EAF-EA45-F29734D062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FontTx/>
              <a:buNone/>
            </a:pPr>
            <a:r>
              <a:rPr lang="en-US" altLang="en-US" sz="4400">
                <a:latin typeface="Calibri Light" panose="020F0302020204030204" pitchFamily="34" charset="0"/>
              </a:rPr>
              <a:t>Sicurezza e privacy nei </a:t>
            </a:r>
            <a:br>
              <a:rPr lang="en-US" altLang="en-US" sz="4400">
                <a:latin typeface="Calibri Light" panose="020F0302020204030204" pitchFamily="34" charset="0"/>
              </a:rPr>
            </a:br>
            <a:r>
              <a:rPr lang="en-US" altLang="en-US" sz="4400">
                <a:latin typeface="Calibri Light" panose="020F0302020204030204" pitchFamily="34" charset="0"/>
              </a:rPr>
              <a:t>reti sociali</a:t>
            </a:r>
          </a:p>
        </p:txBody>
      </p:sp>
      <p:graphicFrame>
        <p:nvGraphicFramePr>
          <p:cNvPr id="8" name="Objekt 6">
            <a:extLst>
              <a:ext uri="{FF2B5EF4-FFF2-40B4-BE49-F238E27FC236}">
                <a16:creationId xmlns:a16="http://schemas.microsoft.com/office/drawing/2014/main" id="{8AC2ABD1-1674-7996-1B13-5E724FB4299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81943852"/>
              </p:ext>
            </p:extLst>
          </p:nvPr>
        </p:nvGraphicFramePr>
        <p:xfrm>
          <a:off x="3431704" y="1500188"/>
          <a:ext cx="5256584" cy="49531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1" name="Bild" r:id="rId3" imgW="0" imgH="0" progId="StaticMetafile">
                  <p:embed/>
                </p:oleObj>
              </mc:Choice>
              <mc:Fallback>
                <p:oleObj name="Bild" r:id="rId3" imgW="0" imgH="0" progId="StaticMetafile">
                  <p:embed/>
                  <p:pic>
                    <p:nvPicPr>
                      <p:cNvPr id="44037" name="Objekt 6">
                        <a:extLst>
                          <a:ext uri="{FF2B5EF4-FFF2-40B4-BE49-F238E27FC236}">
                            <a16:creationId xmlns:a16="http://schemas.microsoft.com/office/drawing/2014/main" id="{8AC2ABD1-1674-7996-1B13-5E724FB42999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31704" y="1500188"/>
                        <a:ext cx="5256584" cy="4953148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4822" name="Textfeld 8">
            <a:extLst>
              <a:ext uri="{FF2B5EF4-FFF2-40B4-BE49-F238E27FC236}">
                <a16:creationId xmlns:a16="http://schemas.microsoft.com/office/drawing/2014/main" id="{0165B296-29CF-5C10-DCC9-41D2C6AF23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71813" y="6237288"/>
            <a:ext cx="64706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i="1">
                <a:cs typeface="Calibri" panose="020F0502020204030204" pitchFamily="34" charset="0"/>
              </a:rPr>
              <a:t>Figura</a:t>
            </a:r>
            <a:r>
              <a:rPr lang="en-US" altLang="en-US" sz="2400" i="1" dirty="0">
                <a:cs typeface="Calibri" panose="020F0502020204030204" pitchFamily="34" charset="0"/>
              </a:rPr>
              <a:t> 7: </a:t>
            </a:r>
            <a:r>
              <a:rPr lang="en-US" altLang="en-US" sz="2400" i="1" dirty="0" err="1">
                <a:cs typeface="Calibri" panose="020F0502020204030204" pitchFamily="34" charset="0"/>
              </a:rPr>
              <a:t>Classificazione</a:t>
            </a:r>
            <a:r>
              <a:rPr lang="en-US" altLang="en-US" sz="2400" i="1" dirty="0">
                <a:cs typeface="Calibri" panose="020F0502020204030204" pitchFamily="34" charset="0"/>
              </a:rPr>
              <a:t> </a:t>
            </a:r>
            <a:r>
              <a:rPr lang="en-US" altLang="en-US" sz="2400" i="1" dirty="0" err="1">
                <a:cs typeface="Calibri" panose="020F0502020204030204" pitchFamily="34" charset="0"/>
              </a:rPr>
              <a:t>delle</a:t>
            </a:r>
            <a:r>
              <a:rPr lang="en-US" altLang="en-US" sz="2400" i="1" dirty="0">
                <a:cs typeface="Calibri" panose="020F0502020204030204" pitchFamily="34" charset="0"/>
              </a:rPr>
              <a:t> </a:t>
            </a:r>
            <a:r>
              <a:rPr lang="en-US" altLang="en-US" sz="2400" i="1" dirty="0" err="1">
                <a:cs typeface="Calibri" panose="020F0502020204030204" pitchFamily="34" charset="0"/>
              </a:rPr>
              <a:t>minacce</a:t>
            </a:r>
            <a:r>
              <a:rPr lang="en-US" altLang="en-US" sz="2400" i="1" dirty="0">
                <a:cs typeface="Calibri" panose="020F0502020204030204" pitchFamily="34" charset="0"/>
              </a:rPr>
              <a:t> (Jain et al., 2021)</a:t>
            </a:r>
            <a:endParaRPr lang="de-DE" altLang="en-US" sz="2400" i="1" dirty="0">
              <a:cs typeface="Calibri" panose="020F05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713102" y="2663190"/>
            <a:ext cx="562468" cy="232029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45058" name="Rectangle 2">
            <a:extLst>
              <a:ext uri="{FF2B5EF4-FFF2-40B4-BE49-F238E27FC236}">
                <a16:creationId xmlns:a16="http://schemas.microsoft.com/office/drawing/2014/main" id="{AD0E3AC8-8CCE-7BDA-ACE2-87A94D4FA2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it-IT" altLang="en-US" dirty="0">
              <a:latin typeface="Arial" panose="020B0604020202020204" pitchFamily="34" charset="0"/>
            </a:endParaRPr>
          </a:p>
        </p:txBody>
      </p:sp>
      <p:sp>
        <p:nvSpPr>
          <p:cNvPr id="45059" name="Rectangle 2">
            <a:extLst>
              <a:ext uri="{FF2B5EF4-FFF2-40B4-BE49-F238E27FC236}">
                <a16:creationId xmlns:a16="http://schemas.microsoft.com/office/drawing/2014/main" id="{8F59F10F-DFF9-DC82-9AA9-395386AE3C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52650" y="1500188"/>
            <a:ext cx="14906625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it-IT" altLang="en-US" dirty="0">
              <a:latin typeface="Arial" panose="020B0604020202020204" pitchFamily="34" charset="0"/>
            </a:endParaRPr>
          </a:p>
        </p:txBody>
      </p:sp>
      <p:sp>
        <p:nvSpPr>
          <p:cNvPr id="45060" name="Rectangle 2">
            <a:extLst>
              <a:ext uri="{FF2B5EF4-FFF2-40B4-BE49-F238E27FC236}">
                <a16:creationId xmlns:a16="http://schemas.microsoft.com/office/drawing/2014/main" id="{4611DBB8-2FFE-AF37-D88B-63C85D9B15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it-IT" altLang="en-US" dirty="0">
              <a:latin typeface="Arial" panose="020B0604020202020204" pitchFamily="34" charset="0"/>
            </a:endParaRPr>
          </a:p>
        </p:txBody>
      </p:sp>
      <p:sp>
        <p:nvSpPr>
          <p:cNvPr id="45061" name="Textfeld 8">
            <a:extLst>
              <a:ext uri="{FF2B5EF4-FFF2-40B4-BE49-F238E27FC236}">
                <a16:creationId xmlns:a16="http://schemas.microsoft.com/office/drawing/2014/main" id="{1CE07427-8F55-1CFC-C067-43D7CB56F8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87625" y="6197600"/>
            <a:ext cx="712547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it-IT" altLang="en-US" sz="2400" i="1" dirty="0" smtClean="0">
                <a:cs typeface="Calibri" panose="020F0502020204030204" pitchFamily="34" charset="0"/>
              </a:rPr>
              <a:t>Figura 8: Classificazione delle minacce (Jain et al., 2021)</a:t>
            </a:r>
            <a:endParaRPr lang="it-IT" altLang="en-US" sz="2400" i="1" dirty="0">
              <a:cs typeface="Calibri" panose="020F0502020204030204" pitchFamily="34" charset="0"/>
            </a:endParaRPr>
          </a:p>
        </p:txBody>
      </p:sp>
      <p:grpSp>
        <p:nvGrpSpPr>
          <p:cNvPr id="45062" name="Group 39024">
            <a:extLst>
              <a:ext uri="{FF2B5EF4-FFF2-40B4-BE49-F238E27FC236}">
                <a16:creationId xmlns:a16="http://schemas.microsoft.com/office/drawing/2014/main" id="{E65927F6-2FCD-BA66-111B-E64B92A4D37A}"/>
              </a:ext>
            </a:extLst>
          </p:cNvPr>
          <p:cNvGrpSpPr>
            <a:grpSpLocks/>
          </p:cNvGrpSpPr>
          <p:nvPr/>
        </p:nvGrpSpPr>
        <p:grpSpPr bwMode="auto">
          <a:xfrm>
            <a:off x="2424113" y="2317750"/>
            <a:ext cx="7992338" cy="3109913"/>
            <a:chOff x="-18" y="-44"/>
            <a:chExt cx="48169" cy="19476"/>
          </a:xfrm>
        </p:grpSpPr>
        <p:pic>
          <p:nvPicPr>
            <p:cNvPr id="45064" name="Picture 46084">
              <a:extLst>
                <a:ext uri="{FF2B5EF4-FFF2-40B4-BE49-F238E27FC236}">
                  <a16:creationId xmlns:a16="http://schemas.microsoft.com/office/drawing/2014/main" id="{0A5601A9-42C0-F1E7-4965-D3A58F959CE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8" y="-44"/>
              <a:ext cx="43930" cy="194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5065" name="Rectangle 36776">
              <a:extLst>
                <a:ext uri="{FF2B5EF4-FFF2-40B4-BE49-F238E27FC236}">
                  <a16:creationId xmlns:a16="http://schemas.microsoft.com/office/drawing/2014/main" id="{CEA95FBA-356E-10EC-4971-589EFE75FC0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529" y="7091"/>
              <a:ext cx="1657" cy="22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7000"/>
                </a:lnSpc>
                <a:spcAft>
                  <a:spcPts val="800"/>
                </a:spcAft>
              </a:pPr>
              <a:r>
                <a:rPr lang="en-GB" altLang="en-US" sz="1600" b="1">
                  <a:solidFill>
                    <a:srgbClr val="FFFFFF"/>
                  </a:solidFill>
                  <a:ea typeface="DengXian"/>
                  <a:cs typeface="Times New Roman" panose="02020603050405020304" pitchFamily="18" charset="0"/>
                </a:rPr>
                <a:t>44</a:t>
              </a:r>
              <a:endParaRPr lang="de-DE" altLang="en-US" sz="1600">
                <a:ea typeface="DengXian"/>
                <a:cs typeface="Times New Roman" panose="02020603050405020304" pitchFamily="18" charset="0"/>
              </a:endParaRPr>
            </a:p>
          </p:txBody>
        </p:sp>
        <p:sp>
          <p:nvSpPr>
            <p:cNvPr id="45066" name="Rectangle 36777">
              <a:extLst>
                <a:ext uri="{FF2B5EF4-FFF2-40B4-BE49-F238E27FC236}">
                  <a16:creationId xmlns:a16="http://schemas.microsoft.com/office/drawing/2014/main" id="{9A978CCB-2A88-ACF7-C095-574D36BEBD2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778" y="7091"/>
              <a:ext cx="1654" cy="22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7000"/>
                </a:lnSpc>
                <a:spcAft>
                  <a:spcPts val="800"/>
                </a:spcAft>
              </a:pPr>
              <a:r>
                <a:rPr lang="en-GB" altLang="en-US" sz="1600" b="1">
                  <a:solidFill>
                    <a:srgbClr val="FFFFFF"/>
                  </a:solidFill>
                  <a:ea typeface="DengXian"/>
                  <a:cs typeface="Times New Roman" panose="02020603050405020304" pitchFamily="18" charset="0"/>
                </a:rPr>
                <a:t>%</a:t>
              </a:r>
              <a:endParaRPr lang="de-DE" altLang="en-US" sz="1600">
                <a:ea typeface="DengXian"/>
                <a:cs typeface="Times New Roman" panose="02020603050405020304" pitchFamily="18" charset="0"/>
              </a:endParaRPr>
            </a:p>
          </p:txBody>
        </p:sp>
        <p:sp>
          <p:nvSpPr>
            <p:cNvPr id="45067" name="Rectangle 36778">
              <a:extLst>
                <a:ext uri="{FF2B5EF4-FFF2-40B4-BE49-F238E27FC236}">
                  <a16:creationId xmlns:a16="http://schemas.microsoft.com/office/drawing/2014/main" id="{69C1C06B-5546-1A31-A4E4-6EE1589FD97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70" y="14538"/>
              <a:ext cx="1657" cy="22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7000"/>
                </a:lnSpc>
                <a:spcAft>
                  <a:spcPts val="800"/>
                </a:spcAft>
              </a:pPr>
              <a:r>
                <a:rPr lang="en-GB" altLang="en-US" sz="1600" b="1">
                  <a:solidFill>
                    <a:srgbClr val="FFFFFF"/>
                  </a:solidFill>
                  <a:ea typeface="DengXian"/>
                  <a:cs typeface="Times New Roman" panose="02020603050405020304" pitchFamily="18" charset="0"/>
                </a:rPr>
                <a:t>30</a:t>
              </a:r>
              <a:endParaRPr lang="de-DE" altLang="en-US" sz="1600">
                <a:ea typeface="DengXian"/>
                <a:cs typeface="Times New Roman" panose="02020603050405020304" pitchFamily="18" charset="0"/>
              </a:endParaRPr>
            </a:p>
          </p:txBody>
        </p:sp>
        <p:sp>
          <p:nvSpPr>
            <p:cNvPr id="45068" name="Rectangle 36779">
              <a:extLst>
                <a:ext uri="{FF2B5EF4-FFF2-40B4-BE49-F238E27FC236}">
                  <a16:creationId xmlns:a16="http://schemas.microsoft.com/office/drawing/2014/main" id="{A1CFB315-9F3A-8381-B569-7BB309C0CD7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18" y="14538"/>
              <a:ext cx="1654" cy="22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7000"/>
                </a:lnSpc>
                <a:spcAft>
                  <a:spcPts val="800"/>
                </a:spcAft>
              </a:pPr>
              <a:r>
                <a:rPr lang="en-GB" altLang="en-US" sz="1600" b="1">
                  <a:solidFill>
                    <a:srgbClr val="FFFFFF"/>
                  </a:solidFill>
                  <a:ea typeface="DengXian"/>
                  <a:cs typeface="Times New Roman" panose="02020603050405020304" pitchFamily="18" charset="0"/>
                </a:rPr>
                <a:t>%</a:t>
              </a:r>
              <a:endParaRPr lang="de-DE" altLang="en-US" sz="1600">
                <a:ea typeface="DengXian"/>
                <a:cs typeface="Times New Roman" panose="02020603050405020304" pitchFamily="18" charset="0"/>
              </a:endParaRPr>
            </a:p>
          </p:txBody>
        </p:sp>
        <p:sp>
          <p:nvSpPr>
            <p:cNvPr id="45069" name="Rectangle 36774">
              <a:extLst>
                <a:ext uri="{FF2B5EF4-FFF2-40B4-BE49-F238E27FC236}">
                  <a16:creationId xmlns:a16="http://schemas.microsoft.com/office/drawing/2014/main" id="{823639AF-D645-D2E2-92E2-5CD5C0AFA1C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71" y="7463"/>
              <a:ext cx="1657" cy="22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7000"/>
                </a:lnSpc>
                <a:spcAft>
                  <a:spcPts val="800"/>
                </a:spcAft>
              </a:pPr>
              <a:r>
                <a:rPr lang="en-GB" altLang="en-US" sz="1600" b="1">
                  <a:solidFill>
                    <a:srgbClr val="FFFFFF"/>
                  </a:solidFill>
                  <a:ea typeface="DengXian"/>
                  <a:cs typeface="Times New Roman" panose="02020603050405020304" pitchFamily="18" charset="0"/>
                </a:rPr>
                <a:t>10</a:t>
              </a:r>
              <a:endParaRPr lang="de-DE" altLang="en-US" sz="1600">
                <a:ea typeface="DengXian"/>
                <a:cs typeface="Times New Roman" panose="02020603050405020304" pitchFamily="18" charset="0"/>
              </a:endParaRPr>
            </a:p>
          </p:txBody>
        </p:sp>
        <p:sp>
          <p:nvSpPr>
            <p:cNvPr id="45070" name="Rectangle 36775">
              <a:extLst>
                <a:ext uri="{FF2B5EF4-FFF2-40B4-BE49-F238E27FC236}">
                  <a16:creationId xmlns:a16="http://schemas.microsoft.com/office/drawing/2014/main" id="{1E3F8E07-4158-5B6D-4A1A-F68B49D3AD6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19" y="7463"/>
              <a:ext cx="1654" cy="22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7000"/>
                </a:lnSpc>
                <a:spcAft>
                  <a:spcPts val="800"/>
                </a:spcAft>
              </a:pPr>
              <a:r>
                <a:rPr lang="en-GB" altLang="en-US" sz="1600" b="1">
                  <a:solidFill>
                    <a:srgbClr val="FFFFFF"/>
                  </a:solidFill>
                  <a:ea typeface="DengXian"/>
                  <a:cs typeface="Times New Roman" panose="02020603050405020304" pitchFamily="18" charset="0"/>
                </a:rPr>
                <a:t>%</a:t>
              </a:r>
              <a:endParaRPr lang="de-DE" altLang="en-US" sz="1600">
                <a:ea typeface="DengXian"/>
                <a:cs typeface="Times New Roman" panose="02020603050405020304" pitchFamily="18" charset="0"/>
              </a:endParaRPr>
            </a:p>
          </p:txBody>
        </p:sp>
        <p:sp>
          <p:nvSpPr>
            <p:cNvPr id="45071" name="Rectangle 36772">
              <a:extLst>
                <a:ext uri="{FF2B5EF4-FFF2-40B4-BE49-F238E27FC236}">
                  <a16:creationId xmlns:a16="http://schemas.microsoft.com/office/drawing/2014/main" id="{FEF3559F-56FA-0075-768B-2FBCC5DAE98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08" y="2436"/>
              <a:ext cx="1657" cy="22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7000"/>
                </a:lnSpc>
                <a:spcAft>
                  <a:spcPts val="800"/>
                </a:spcAft>
              </a:pPr>
              <a:r>
                <a:rPr lang="en-GB" altLang="en-US" sz="1600" b="1">
                  <a:solidFill>
                    <a:srgbClr val="FFFFFF"/>
                  </a:solidFill>
                  <a:ea typeface="DengXian"/>
                  <a:cs typeface="Times New Roman" panose="02020603050405020304" pitchFamily="18" charset="0"/>
                </a:rPr>
                <a:t>16</a:t>
              </a:r>
              <a:endParaRPr lang="de-DE" altLang="en-US" sz="1600">
                <a:ea typeface="DengXian"/>
                <a:cs typeface="Times New Roman" panose="02020603050405020304" pitchFamily="18" charset="0"/>
              </a:endParaRPr>
            </a:p>
          </p:txBody>
        </p:sp>
        <p:sp>
          <p:nvSpPr>
            <p:cNvPr id="45072" name="Rectangle 36773">
              <a:extLst>
                <a:ext uri="{FF2B5EF4-FFF2-40B4-BE49-F238E27FC236}">
                  <a16:creationId xmlns:a16="http://schemas.microsoft.com/office/drawing/2014/main" id="{0276B8EA-0BEE-8E1E-D607-8A895C978E3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56" y="2436"/>
              <a:ext cx="1654" cy="22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7000"/>
                </a:lnSpc>
                <a:spcAft>
                  <a:spcPts val="800"/>
                </a:spcAft>
              </a:pPr>
              <a:r>
                <a:rPr lang="en-GB" altLang="en-US" sz="1600" b="1">
                  <a:solidFill>
                    <a:srgbClr val="FFFFFF"/>
                  </a:solidFill>
                  <a:ea typeface="DengXian"/>
                  <a:cs typeface="Times New Roman" panose="02020603050405020304" pitchFamily="18" charset="0"/>
                </a:rPr>
                <a:t>%</a:t>
              </a:r>
              <a:endParaRPr lang="de-DE" altLang="en-US" sz="1600">
                <a:ea typeface="DengXian"/>
                <a:cs typeface="Times New Roman" panose="02020603050405020304" pitchFamily="18" charset="0"/>
              </a:endParaRPr>
            </a:p>
          </p:txBody>
        </p:sp>
        <p:sp>
          <p:nvSpPr>
            <p:cNvPr id="45073" name="Rectangle 587">
              <a:extLst>
                <a:ext uri="{FF2B5EF4-FFF2-40B4-BE49-F238E27FC236}">
                  <a16:creationId xmlns:a16="http://schemas.microsoft.com/office/drawing/2014/main" id="{C2BB84D9-0C61-6FE7-082C-1EB48D762A3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458" y="3080"/>
              <a:ext cx="7229" cy="2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7000"/>
                </a:lnSpc>
                <a:spcAft>
                  <a:spcPts val="800"/>
                </a:spcAft>
              </a:pPr>
              <a:r>
                <a:rPr lang="en-GB" altLang="en-US" b="1" dirty="0" err="1">
                  <a:solidFill>
                    <a:srgbClr val="404040"/>
                  </a:solidFill>
                  <a:ea typeface="DengXian"/>
                  <a:cs typeface="Times New Roman" panose="02020603050405020304" pitchFamily="18" charset="0"/>
                </a:rPr>
                <a:t>Spionaggio</a:t>
              </a:r>
              <a:endParaRPr lang="de-DE" altLang="en-US" b="1" dirty="0">
                <a:ea typeface="DengXian"/>
                <a:cs typeface="Times New Roman" panose="02020603050405020304" pitchFamily="18" charset="0"/>
              </a:endParaRPr>
            </a:p>
          </p:txBody>
        </p:sp>
        <p:sp>
          <p:nvSpPr>
            <p:cNvPr id="45074" name="Rectangle 588">
              <a:extLst>
                <a:ext uri="{FF2B5EF4-FFF2-40B4-BE49-F238E27FC236}">
                  <a16:creationId xmlns:a16="http://schemas.microsoft.com/office/drawing/2014/main" id="{62F265FC-1A33-F3DF-DA41-7498635CBDD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458" y="6706"/>
              <a:ext cx="13824" cy="2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7000"/>
                </a:lnSpc>
                <a:spcAft>
                  <a:spcPts val="800"/>
                </a:spcAft>
              </a:pPr>
              <a:r>
                <a:rPr lang="en-GB" altLang="en-US" b="1" dirty="0" err="1" smtClean="0">
                  <a:solidFill>
                    <a:srgbClr val="404040"/>
                  </a:solidFill>
                  <a:ea typeface="DengXian"/>
                  <a:cs typeface="Times New Roman" panose="02020603050405020304" pitchFamily="18" charset="0"/>
                </a:rPr>
                <a:t>Guadagno</a:t>
              </a:r>
              <a:r>
                <a:rPr lang="en-GB" altLang="en-US" b="1" dirty="0" smtClean="0">
                  <a:solidFill>
                    <a:srgbClr val="404040"/>
                  </a:solidFill>
                  <a:ea typeface="DengXian"/>
                  <a:cs typeface="Times New Roman" panose="02020603050405020304" pitchFamily="18" charset="0"/>
                </a:rPr>
                <a:t> </a:t>
              </a:r>
              <a:r>
                <a:rPr lang="en-GB" altLang="en-US" b="1" dirty="0" err="1" smtClean="0">
                  <a:solidFill>
                    <a:srgbClr val="404040"/>
                  </a:solidFill>
                  <a:ea typeface="DengXian"/>
                  <a:cs typeface="Times New Roman" panose="02020603050405020304" pitchFamily="18" charset="0"/>
                </a:rPr>
                <a:t>personale</a:t>
              </a:r>
              <a:endParaRPr lang="de-DE" altLang="en-US" b="1" dirty="0">
                <a:ea typeface="DengXian"/>
                <a:cs typeface="Times New Roman" panose="02020603050405020304" pitchFamily="18" charset="0"/>
              </a:endParaRPr>
            </a:p>
          </p:txBody>
        </p:sp>
        <p:sp>
          <p:nvSpPr>
            <p:cNvPr id="45075" name="Rectangle 589">
              <a:extLst>
                <a:ext uri="{FF2B5EF4-FFF2-40B4-BE49-F238E27FC236}">
                  <a16:creationId xmlns:a16="http://schemas.microsoft.com/office/drawing/2014/main" id="{F916960E-324B-C8E1-F482-4C5F444248A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458" y="10333"/>
              <a:ext cx="15598" cy="2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7000"/>
                </a:lnSpc>
                <a:spcAft>
                  <a:spcPts val="800"/>
                </a:spcAft>
              </a:pPr>
              <a:r>
                <a:rPr lang="en-GB" altLang="en-US" b="1" dirty="0" smtClean="0">
                  <a:solidFill>
                    <a:srgbClr val="404040"/>
                  </a:solidFill>
                  <a:ea typeface="DengXian"/>
                  <a:cs typeface="Times New Roman" panose="02020603050405020304" pitchFamily="18" charset="0"/>
                </a:rPr>
                <a:t>Per </a:t>
              </a:r>
              <a:r>
                <a:rPr lang="en-GB" altLang="en-US" b="1" dirty="0" err="1" smtClean="0">
                  <a:solidFill>
                    <a:srgbClr val="404040"/>
                  </a:solidFill>
                  <a:ea typeface="DengXian"/>
                  <a:cs typeface="Times New Roman" panose="02020603050405020304" pitchFamily="18" charset="0"/>
                </a:rPr>
                <a:t>profitto</a:t>
              </a:r>
              <a:r>
                <a:rPr lang="en-GB" altLang="en-US" b="1" dirty="0" smtClean="0">
                  <a:solidFill>
                    <a:srgbClr val="404040"/>
                  </a:solidFill>
                  <a:ea typeface="DengXian"/>
                  <a:cs typeface="Times New Roman" panose="02020603050405020304" pitchFamily="18" charset="0"/>
                </a:rPr>
                <a:t> </a:t>
              </a:r>
              <a:r>
                <a:rPr lang="en-GB" altLang="en-US" b="1" dirty="0" err="1" smtClean="0">
                  <a:solidFill>
                    <a:srgbClr val="404040"/>
                  </a:solidFill>
                  <a:ea typeface="DengXian"/>
                  <a:cs typeface="Times New Roman" panose="02020603050405020304" pitchFamily="18" charset="0"/>
                </a:rPr>
                <a:t>aziendale</a:t>
              </a:r>
              <a:endParaRPr lang="de-DE" altLang="en-US" b="1" dirty="0">
                <a:ea typeface="DengXian"/>
                <a:cs typeface="Times New Roman" panose="02020603050405020304" pitchFamily="18" charset="0"/>
              </a:endParaRPr>
            </a:p>
          </p:txBody>
        </p:sp>
        <p:sp>
          <p:nvSpPr>
            <p:cNvPr id="45076" name="Rectangle 590">
              <a:extLst>
                <a:ext uri="{FF2B5EF4-FFF2-40B4-BE49-F238E27FC236}">
                  <a16:creationId xmlns:a16="http://schemas.microsoft.com/office/drawing/2014/main" id="{8327FFE0-8B8E-22FA-CD77-A5756F37EDA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458" y="13959"/>
              <a:ext cx="23693" cy="2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7000"/>
                </a:lnSpc>
                <a:spcAft>
                  <a:spcPts val="800"/>
                </a:spcAft>
              </a:pPr>
              <a:r>
                <a:rPr lang="en-US" altLang="en-US" b="1" dirty="0" err="1" smtClean="0">
                  <a:solidFill>
                    <a:srgbClr val="404040"/>
                  </a:solidFill>
                  <a:ea typeface="DengXian"/>
                  <a:cs typeface="Times New Roman" panose="02020603050405020304" pitchFamily="18" charset="0"/>
                </a:rPr>
                <a:t>Promozione</a:t>
              </a:r>
              <a:r>
                <a:rPr lang="en-US" altLang="en-US" b="1" dirty="0" smtClean="0">
                  <a:solidFill>
                    <a:srgbClr val="404040"/>
                  </a:solidFill>
                  <a:ea typeface="DengXian"/>
                  <a:cs typeface="Times New Roman" panose="02020603050405020304" pitchFamily="18" charset="0"/>
                </a:rPr>
                <a:t> di causa </a:t>
              </a:r>
              <a:r>
                <a:rPr lang="en-US" altLang="en-US" b="1" dirty="0" err="1" smtClean="0">
                  <a:solidFill>
                    <a:srgbClr val="404040"/>
                  </a:solidFill>
                  <a:ea typeface="DengXian"/>
                  <a:cs typeface="Times New Roman" panose="02020603050405020304" pitchFamily="18" charset="0"/>
                </a:rPr>
                <a:t>politica</a:t>
              </a:r>
              <a:r>
                <a:rPr lang="en-US" altLang="en-US" b="1" dirty="0" smtClean="0">
                  <a:solidFill>
                    <a:srgbClr val="404040"/>
                  </a:solidFill>
                  <a:ea typeface="DengXian"/>
                  <a:cs typeface="Times New Roman" panose="02020603050405020304" pitchFamily="18" charset="0"/>
                </a:rPr>
                <a:t>/</a:t>
              </a:r>
              <a:r>
                <a:rPr lang="en-US" altLang="en-US" b="1" dirty="0" err="1" smtClean="0">
                  <a:solidFill>
                    <a:srgbClr val="404040"/>
                  </a:solidFill>
                  <a:ea typeface="DengXian"/>
                  <a:cs typeface="Times New Roman" panose="02020603050405020304" pitchFamily="18" charset="0"/>
                </a:rPr>
                <a:t>sociale</a:t>
              </a:r>
              <a:endParaRPr lang="de-DE" altLang="en-US" b="1" dirty="0">
                <a:ea typeface="DengXian"/>
                <a:cs typeface="Times New Roman" panose="02020603050405020304" pitchFamily="18" charset="0"/>
              </a:endParaRPr>
            </a:p>
          </p:txBody>
        </p:sp>
      </p:grpSp>
      <p:sp>
        <p:nvSpPr>
          <p:cNvPr id="45063" name="Titel 1">
            <a:extLst>
              <a:ext uri="{FF2B5EF4-FFF2-40B4-BE49-F238E27FC236}">
                <a16:creationId xmlns:a16="http://schemas.microsoft.com/office/drawing/2014/main" id="{664E2618-D4F8-A071-3E0B-5F94AB0637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it-IT" altLang="en-US" sz="4400" dirty="0" smtClean="0">
                <a:latin typeface="Calibri Light" panose="020F0302020204030204" pitchFamily="34" charset="0"/>
              </a:rPr>
              <a:t>Sicurezza e privacy </a:t>
            </a:r>
            <a:r>
              <a:rPr lang="it-IT" altLang="en-US" sz="4400" dirty="0" smtClean="0">
                <a:latin typeface="Calibri Light" panose="020F0302020204030204" pitchFamily="34" charset="0"/>
              </a:rPr>
              <a:t>nelle </a:t>
            </a:r>
            <a:r>
              <a:rPr lang="it-IT" altLang="en-US" sz="4400" dirty="0" smtClean="0">
                <a:latin typeface="Calibri Light" panose="020F0302020204030204" pitchFamily="34" charset="0"/>
              </a:rPr>
              <a:t/>
            </a:r>
            <a:br>
              <a:rPr lang="it-IT" altLang="en-US" sz="4400" dirty="0" smtClean="0">
                <a:latin typeface="Calibri Light" panose="020F0302020204030204" pitchFamily="34" charset="0"/>
              </a:rPr>
            </a:br>
            <a:r>
              <a:rPr lang="it-IT" altLang="en-US" sz="4400" dirty="0" smtClean="0">
                <a:latin typeface="Calibri Light" panose="020F0302020204030204" pitchFamily="34" charset="0"/>
              </a:rPr>
              <a:t>reti sociali</a:t>
            </a:r>
            <a:endParaRPr lang="it-IT" altLang="en-US" sz="4400" dirty="0">
              <a:latin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4873982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Rectangle 2">
            <a:extLst>
              <a:ext uri="{FF2B5EF4-FFF2-40B4-BE49-F238E27FC236}">
                <a16:creationId xmlns:a16="http://schemas.microsoft.com/office/drawing/2014/main" id="{E17B0F9A-9162-8965-6C08-56869B7999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de-DE" altLang="en-US" sz="1800">
              <a:latin typeface="Arial" panose="020B0604020202020204" pitchFamily="34" charset="0"/>
            </a:endParaRPr>
          </a:p>
        </p:txBody>
      </p:sp>
      <p:sp>
        <p:nvSpPr>
          <p:cNvPr id="36868" name="Rectangle 2">
            <a:extLst>
              <a:ext uri="{FF2B5EF4-FFF2-40B4-BE49-F238E27FC236}">
                <a16:creationId xmlns:a16="http://schemas.microsoft.com/office/drawing/2014/main" id="{1FFE04CE-E26F-9116-CBA3-DFAD061282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52650" y="1500188"/>
            <a:ext cx="14906625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de-DE" altLang="en-US" sz="1800">
              <a:latin typeface="Arial" panose="020B0604020202020204" pitchFamily="34" charset="0"/>
            </a:endParaRPr>
          </a:p>
        </p:txBody>
      </p:sp>
      <p:sp>
        <p:nvSpPr>
          <p:cNvPr id="36869" name="Rectangle 2">
            <a:extLst>
              <a:ext uri="{FF2B5EF4-FFF2-40B4-BE49-F238E27FC236}">
                <a16:creationId xmlns:a16="http://schemas.microsoft.com/office/drawing/2014/main" id="{653C87C4-4C68-5BB0-262F-E2F5CDE9BD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de-DE" altLang="en-US" sz="1800">
              <a:latin typeface="Arial" panose="020B0604020202020204" pitchFamily="34" charset="0"/>
            </a:endParaRPr>
          </a:p>
        </p:txBody>
      </p:sp>
      <p:sp>
        <p:nvSpPr>
          <p:cNvPr id="36870" name="Textfeld 6">
            <a:extLst>
              <a:ext uri="{FF2B5EF4-FFF2-40B4-BE49-F238E27FC236}">
                <a16:creationId xmlns:a16="http://schemas.microsoft.com/office/drawing/2014/main" id="{1CAFD79E-A27B-D01F-DB2B-4680DE7408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54338" y="2443163"/>
            <a:ext cx="1841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de-DE" altLang="en-US" sz="1800">
              <a:latin typeface="Arial" panose="020B0604020202020204" pitchFamily="34" charset="0"/>
            </a:endParaRPr>
          </a:p>
        </p:txBody>
      </p:sp>
      <p:sp>
        <p:nvSpPr>
          <p:cNvPr id="36871" name="Rectangle 2">
            <a:extLst>
              <a:ext uri="{FF2B5EF4-FFF2-40B4-BE49-F238E27FC236}">
                <a16:creationId xmlns:a16="http://schemas.microsoft.com/office/drawing/2014/main" id="{E112B4DF-4346-49DA-DC62-53A0A96F05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de-DE" altLang="en-US" sz="1800">
              <a:latin typeface="Arial" panose="020B0604020202020204" pitchFamily="34" charset="0"/>
            </a:endParaRPr>
          </a:p>
        </p:txBody>
      </p:sp>
      <p:sp>
        <p:nvSpPr>
          <p:cNvPr id="36872" name="Titel 1">
            <a:extLst>
              <a:ext uri="{FF2B5EF4-FFF2-40B4-BE49-F238E27FC236}">
                <a16:creationId xmlns:a16="http://schemas.microsoft.com/office/drawing/2014/main" id="{425C1BC9-728B-EEC5-5957-1438BE56D8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FontTx/>
              <a:buNone/>
            </a:pPr>
            <a:r>
              <a:rPr lang="en-US" altLang="en-US" sz="4400">
                <a:latin typeface="Calibri Light" panose="020F0302020204030204" pitchFamily="34" charset="0"/>
              </a:rPr>
              <a:t>Soluzioni per gli operatori di social network</a:t>
            </a:r>
          </a:p>
        </p:txBody>
      </p:sp>
      <p:sp>
        <p:nvSpPr>
          <p:cNvPr id="9" name="Inhaltsplatzhalter 7">
            <a:extLst>
              <a:ext uri="{FF2B5EF4-FFF2-40B4-BE49-F238E27FC236}">
                <a16:creationId xmlns:a16="http://schemas.microsoft.com/office/drawing/2014/main" id="{E456EE94-7E29-59D0-B654-3A433DA2DE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3888" y="2133600"/>
            <a:ext cx="1123315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28600" indent="-22860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it-IT" altLang="en-US" smtClean="0">
                <a:cs typeface="Arial" panose="020B0604020202020204" pitchFamily="34" charset="0"/>
              </a:rPr>
              <a:t>Sono state proposte:</a:t>
            </a:r>
          </a:p>
          <a:p>
            <a:pPr lvl="1"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it-IT" altLang="en-US" smtClean="0">
                <a:cs typeface="Arial" panose="020B0604020202020204" pitchFamily="34" charset="0"/>
              </a:rPr>
              <a:t>procedure di autenticazione come CAPTCHA, autenticazione a più fattori e identificazione fotografica del viso</a:t>
            </a:r>
          </a:p>
          <a:p>
            <a:pPr lvl="1"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it-IT" altLang="en-US" smtClean="0">
                <a:cs typeface="Arial" panose="020B0604020202020204" pitchFamily="34" charset="0"/>
              </a:rPr>
              <a:t>impostazioni di sicurezza e privacy per consentire al cliente di inserire le informazioni personali da accessi indesiderati da parte di estranei o applicazioni</a:t>
            </a:r>
          </a:p>
          <a:p>
            <a:pPr lvl="1"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it-IT" altLang="en-US" smtClean="0">
                <a:cs typeface="Arial" panose="020B0604020202020204" pitchFamily="34" charset="0"/>
              </a:rPr>
              <a:t>segnalazioni degli utenti di qualsiasi forma di abuso o di violazione delle norme da parte di qualsiasi utente della loro rete</a:t>
            </a:r>
            <a:endParaRPr lang="it-IT" altLang="en-US" dirty="0"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theme/theme1.xml><?xml version="1.0" encoding="utf-8"?>
<a:theme xmlns:a="http://schemas.openxmlformats.org/drawingml/2006/main" name="Default Design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cd59e47-d6b3-48e0-bf9b-34f99d15e7ba">
      <Terms xmlns="http://schemas.microsoft.com/office/infopath/2007/PartnerControls"/>
    </lcf76f155ced4ddcb4097134ff3c332f>
    <TaxCatchAll xmlns="181bb22a-d05a-442b-9959-f775302b5272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B0CE1FA9B2DBF24481AA0B0C98AF3289" ma:contentTypeVersion="14" ma:contentTypeDescription="Creare un nuovo documento." ma:contentTypeScope="" ma:versionID="d1ee469f8a433cf2bfb5bfae8491bbf6">
  <xsd:schema xmlns:xsd="http://www.w3.org/2001/XMLSchema" xmlns:xs="http://www.w3.org/2001/XMLSchema" xmlns:p="http://schemas.microsoft.com/office/2006/metadata/properties" xmlns:ns2="5cd59e47-d6b3-48e0-bf9b-34f99d15e7ba" xmlns:ns3="181bb22a-d05a-442b-9959-f775302b5272" targetNamespace="http://schemas.microsoft.com/office/2006/metadata/properties" ma:root="true" ma:fieldsID="703268b800ac88fb25876550e209dbdb" ns2:_="" ns3:_="">
    <xsd:import namespace="5cd59e47-d6b3-48e0-bf9b-34f99d15e7ba"/>
    <xsd:import namespace="181bb22a-d05a-442b-9959-f775302b527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d59e47-d6b3-48e0-bf9b-34f99d15e7b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9" nillable="true" ma:taxonomy="true" ma:internalName="lcf76f155ced4ddcb4097134ff3c332f" ma:taxonomyFieldName="MediaServiceImageTags" ma:displayName="Tag immagine" ma:readOnly="false" ma:fieldId="{5cf76f15-5ced-4ddc-b409-7134ff3c332f}" ma:taxonomyMulti="true" ma:sspId="a84640ab-69e5-4507-afc1-7da4bb7a5f7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81bb22a-d05a-442b-9959-f775302b5272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8cf45fc0-8956-488d-a923-ee4d2078b09f}" ma:internalName="TaxCatchAll" ma:showField="CatchAllData" ma:web="181bb22a-d05a-442b-9959-f775302b527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i contenuto"/>
        <xsd:element ref="dc:title" minOccurs="0" maxOccurs="1" ma:index="4" ma:displayName="Tito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B34F022-DC3C-46E0-A62F-B6BE54695F95}">
  <ds:schemaRefs>
    <ds:schemaRef ds:uri="http://schemas.microsoft.com/office/2006/metadata/properties"/>
    <ds:schemaRef ds:uri="http://schemas.microsoft.com/office/infopath/2007/PartnerControls"/>
    <ds:schemaRef ds:uri="5cd59e47-d6b3-48e0-bf9b-34f99d15e7ba"/>
    <ds:schemaRef ds:uri="181bb22a-d05a-442b-9959-f775302b5272"/>
  </ds:schemaRefs>
</ds:datastoreItem>
</file>

<file path=customXml/itemProps2.xml><?xml version="1.0" encoding="utf-8"?>
<ds:datastoreItem xmlns:ds="http://schemas.openxmlformats.org/officeDocument/2006/customXml" ds:itemID="{BCF54364-843D-4C23-907B-0A7618783D98}"/>
</file>

<file path=customXml/itemProps3.xml><?xml version="1.0" encoding="utf-8"?>
<ds:datastoreItem xmlns:ds="http://schemas.openxmlformats.org/officeDocument/2006/customXml" ds:itemID="{D2F93562-5092-4D89-85C4-A9C65FFCCE9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2760</TotalTime>
  <Words>2309</Words>
  <Application>Microsoft Office PowerPoint</Application>
  <PresentationFormat>Widescreen</PresentationFormat>
  <Paragraphs>184</Paragraphs>
  <Slides>32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32</vt:i4>
      </vt:variant>
    </vt:vector>
  </HeadingPairs>
  <TitlesOfParts>
    <vt:vector size="41" baseType="lpstr">
      <vt:lpstr>Arial</vt:lpstr>
      <vt:lpstr>Calibri</vt:lpstr>
      <vt:lpstr>Calibri Light</vt:lpstr>
      <vt:lpstr>DengXian</vt:lpstr>
      <vt:lpstr>Tahoma</vt:lpstr>
      <vt:lpstr>Times New Roman</vt:lpstr>
      <vt:lpstr>Default Design</vt:lpstr>
      <vt:lpstr>Picture</vt:lpstr>
      <vt:lpstr>Bild</vt:lpstr>
      <vt:lpstr>PowerPoint Presentation</vt:lpstr>
      <vt:lpstr>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ARR&amp;BC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Project name: Danube Velo Route  Lead Partner: Agency for Regional Development and Business Center - Vidin  Partner 1: Romanian Association for Electronic and Software Industry Oltenia Subsidiary  Partner 2: The Local Employers' Association for Small and Middle Enterprises  Donor: Cross-Border Cooperation Programme 2007-2013 Romania - Bulgaria</dc:title>
  <dc:creator>E. Stefanov</dc:creator>
  <cp:keywords>, docId:1309B948C1C08220146DC27B7F804BC0</cp:keywords>
  <cp:lastModifiedBy>Claudio Fornaro</cp:lastModifiedBy>
  <cp:revision>376</cp:revision>
  <dcterms:created xsi:type="dcterms:W3CDTF">2009-06-01T12:28:12Z</dcterms:created>
  <dcterms:modified xsi:type="dcterms:W3CDTF">2022-11-28T14:34:34Z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0x010100B0CE1FA9B2DBF24481AA0B0C98AF3289</vt:lpwstr>
  </property>
</Properties>
</file>