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0"/>
  </p:notesMasterIdLst>
  <p:sldIdLst>
    <p:sldId id="256" r:id="rId5"/>
    <p:sldId id="271" r:id="rId6"/>
    <p:sldId id="257" r:id="rId7"/>
    <p:sldId id="272" r:id="rId8"/>
    <p:sldId id="273" r:id="rId9"/>
    <p:sldId id="274" r:id="rId10"/>
    <p:sldId id="275" r:id="rId11"/>
    <p:sldId id="276" r:id="rId12"/>
    <p:sldId id="277" r:id="rId13"/>
    <p:sldId id="279" r:id="rId14"/>
    <p:sldId id="280" r:id="rId15"/>
    <p:sldId id="281" r:id="rId16"/>
    <p:sldId id="282" r:id="rId17"/>
    <p:sldId id="283" r:id="rId18"/>
    <p:sldId id="278" r:id="rId19"/>
    <p:sldId id="284" r:id="rId20"/>
    <p:sldId id="285" r:id="rId21"/>
    <p:sldId id="286" r:id="rId22"/>
    <p:sldId id="295" r:id="rId23"/>
    <p:sldId id="296" r:id="rId24"/>
    <p:sldId id="297" r:id="rId25"/>
    <p:sldId id="298" r:id="rId26"/>
    <p:sldId id="299" r:id="rId27"/>
    <p:sldId id="300" r:id="rId28"/>
    <p:sldId id="301" r:id="rId29"/>
    <p:sldId id="303" r:id="rId30"/>
    <p:sldId id="302" r:id="rId31"/>
    <p:sldId id="304" r:id="rId32"/>
    <p:sldId id="305" r:id="rId33"/>
    <p:sldId id="306" r:id="rId34"/>
    <p:sldId id="307" r:id="rId35"/>
    <p:sldId id="308" r:id="rId36"/>
    <p:sldId id="309" r:id="rId37"/>
    <p:sldId id="310" r:id="rId38"/>
    <p:sldId id="311" r:id="rId3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33"/>
    <p:restoredTop sz="58297"/>
  </p:normalViewPr>
  <p:slideViewPr>
    <p:cSldViewPr snapToGrid="0">
      <p:cViewPr varScale="1">
        <p:scale>
          <a:sx n="66" d="100"/>
          <a:sy n="66" d="100"/>
        </p:scale>
        <p:origin x="19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8F8AC-B4FE-0B44-990A-5BC1C0A4CA0F}" type="datetimeFigureOut">
              <a:rPr lang="en-US" smtClean="0"/>
              <a:t>3/10/2023</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B440EB-C5CD-7245-AE6D-83AAE35B2981}" type="slidenum">
              <a:rPr lang="en-US" smtClean="0"/>
              <a:t>‹#›</a:t>
            </a:fld>
            <a:endParaRPr lang="en-US"/>
          </a:p>
        </p:txBody>
      </p:sp>
    </p:spTree>
    <p:extLst>
      <p:ext uri="{BB962C8B-B14F-4D97-AF65-F5344CB8AC3E}">
        <p14:creationId xmlns:p14="http://schemas.microsoft.com/office/powerpoint/2010/main" val="1924120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viewers, welcome to this module on risk management. Risk management is a central task of every entrepreneurial activity. As more and more business tasks depend on the functionality of IT services, information security risk management gets more and more important.</a:t>
            </a:r>
          </a:p>
        </p:txBody>
      </p:sp>
      <p:sp>
        <p:nvSpPr>
          <p:cNvPr id="4" name="Foliennummernplatzhalter 3"/>
          <p:cNvSpPr>
            <a:spLocks noGrp="1"/>
          </p:cNvSpPr>
          <p:nvPr>
            <p:ph type="sldNum" sz="quarter" idx="5"/>
          </p:nvPr>
        </p:nvSpPr>
        <p:spPr/>
        <p:txBody>
          <a:bodyPr/>
          <a:lstStyle/>
          <a:p>
            <a:fld id="{56B440EB-C5CD-7245-AE6D-83AAE35B2981}" type="slidenum">
              <a:rPr lang="en-US" smtClean="0"/>
              <a:t>1</a:t>
            </a:fld>
            <a:endParaRPr lang="en-US"/>
          </a:p>
        </p:txBody>
      </p:sp>
    </p:spTree>
    <p:extLst>
      <p:ext uri="{BB962C8B-B14F-4D97-AF65-F5344CB8AC3E}">
        <p14:creationId xmlns:p14="http://schemas.microsoft.com/office/powerpoint/2010/main" val="1316123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protecting an organization, it is essential to implement safeguards, which are specifically appropriate for the organization. Risk management supports this endeavor by assessing the risks with regards to the organizations assets and threat landscape. It therefore lays the foundation for an Internal control system, which helps to prevent fraud and ensures the security of products, services and activities</a:t>
            </a:r>
          </a:p>
          <a:p>
            <a:endParaRPr lang="en-US" dirty="0"/>
          </a:p>
          <a:p>
            <a:r>
              <a:rPr lang="en-US" dirty="0"/>
              <a:t>What might happen? What could be causes? What would be the impacts? How could we mitigate the impacts? Are typical questions we are addressed by risk management approaches</a:t>
            </a:r>
          </a:p>
          <a:p>
            <a:endParaRPr lang="en-US" dirty="0"/>
          </a:p>
          <a:p>
            <a:r>
              <a:rPr lang="en-US" dirty="0"/>
              <a:t>Risk management is often a requirement by law … however good risk management can bring significant value for the organization. </a:t>
            </a:r>
          </a:p>
          <a:p>
            <a:endParaRPr lang="en-US" dirty="0"/>
          </a:p>
          <a:p>
            <a:r>
              <a:rPr lang="en-US" dirty="0"/>
              <a:t>Especially when it comes to the questions which investments to make or how much security is enough, risk management plays an essential role</a:t>
            </a:r>
          </a:p>
          <a:p>
            <a:endParaRPr lang="en-US" dirty="0"/>
          </a:p>
          <a:p>
            <a:endParaRPr lang="en-US" dirty="0"/>
          </a:p>
          <a:p>
            <a:r>
              <a:rPr lang="en-US" dirty="0"/>
              <a:t>Last but not least risk management is a way to deal with uncertainty in a structured way</a:t>
            </a:r>
          </a:p>
          <a:p>
            <a:endParaRPr lang="en-US" dirty="0"/>
          </a:p>
          <a:p>
            <a:r>
              <a:rPr lang="en-US" dirty="0"/>
              <a:t>One of the most important objectives is to prevent damage and to lay the foundation for informed decisions regarding security spendings	</a:t>
            </a:r>
          </a:p>
        </p:txBody>
      </p:sp>
      <p:sp>
        <p:nvSpPr>
          <p:cNvPr id="4" name="Foliennummernplatzhalter 3"/>
          <p:cNvSpPr>
            <a:spLocks noGrp="1"/>
          </p:cNvSpPr>
          <p:nvPr>
            <p:ph type="sldNum" sz="quarter" idx="5"/>
          </p:nvPr>
        </p:nvSpPr>
        <p:spPr/>
        <p:txBody>
          <a:bodyPr/>
          <a:lstStyle/>
          <a:p>
            <a:fld id="{56B440EB-C5CD-7245-AE6D-83AAE35B2981}" type="slidenum">
              <a:rPr lang="en-US" smtClean="0"/>
              <a:t>3</a:t>
            </a:fld>
            <a:endParaRPr lang="en-US"/>
          </a:p>
        </p:txBody>
      </p:sp>
    </p:spTree>
    <p:extLst>
      <p:ext uri="{BB962C8B-B14F-4D97-AF65-F5344CB8AC3E}">
        <p14:creationId xmlns:p14="http://schemas.microsoft.com/office/powerpoint/2010/main" val="2959430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But what is risk? It is important to stress that risk is always connected with uncertainty, which means it is not already known. </a:t>
            </a:r>
          </a:p>
          <a:p>
            <a:endParaRPr lang="en-US" dirty="0"/>
          </a:p>
          <a:p>
            <a:r>
              <a:rPr lang="en-US" dirty="0"/>
              <a:t>This makes it sometimes difficult to assess and evaluate risks. Furthermore, risk associated with an organization has a certain probability of occurrence,</a:t>
            </a:r>
          </a:p>
          <a:p>
            <a:endParaRPr lang="en-US" dirty="0"/>
          </a:p>
          <a:p>
            <a:r>
              <a:rPr lang="en-US" dirty="0"/>
              <a:t>If positive </a:t>
            </a:r>
          </a:p>
          <a:p>
            <a:endParaRPr lang="en-US" dirty="0"/>
          </a:p>
          <a:p>
            <a:pPr lvl="2"/>
            <a:r>
              <a:rPr lang="en-GB" dirty="0">
                <a:sym typeface="Wingdings" panose="05000000000000000000" pitchFamily="2" charset="2"/>
              </a:rPr>
              <a:t>Uncertainty  event with unknown outcome</a:t>
            </a:r>
            <a:endParaRPr lang="en-GB" dirty="0"/>
          </a:p>
          <a:p>
            <a:pPr lvl="2"/>
            <a:r>
              <a:rPr lang="en-GB" dirty="0"/>
              <a:t>Likelihood </a:t>
            </a:r>
            <a:r>
              <a:rPr lang="en-GB" dirty="0">
                <a:sym typeface="Wingdings" panose="05000000000000000000" pitchFamily="2" charset="2"/>
              </a:rPr>
              <a:t> probability of occurrence</a:t>
            </a:r>
            <a:endParaRPr lang="en-GB" dirty="0"/>
          </a:p>
          <a:p>
            <a:pPr lvl="2"/>
            <a:r>
              <a:rPr lang="en-GB" dirty="0"/>
              <a:t>Threat </a:t>
            </a:r>
            <a:r>
              <a:rPr lang="en-GB" dirty="0">
                <a:sym typeface="Wingdings" panose="05000000000000000000" pitchFamily="2" charset="2"/>
              </a:rPr>
              <a:t> potential source of harm</a:t>
            </a:r>
          </a:p>
          <a:p>
            <a:endParaRPr lang="en-US" dirty="0"/>
          </a:p>
          <a:p>
            <a:pPr lvl="2"/>
            <a:r>
              <a:rPr lang="en-GB" dirty="0"/>
              <a:t>Can be positive or negative</a:t>
            </a:r>
          </a:p>
          <a:p>
            <a:pPr lvl="2"/>
            <a:r>
              <a:rPr lang="en-GB" dirty="0"/>
              <a:t>Are often measured by impact and likelihood</a:t>
            </a:r>
          </a:p>
          <a:p>
            <a:pPr lvl="2"/>
            <a:r>
              <a:rPr lang="en-GB" dirty="0"/>
              <a:t>Will cause damage if they occur</a:t>
            </a:r>
          </a:p>
          <a:p>
            <a:pPr lvl="2"/>
            <a:r>
              <a:rPr lang="en-GB" dirty="0"/>
              <a:t>Are caused and increased by risk factors</a:t>
            </a:r>
          </a:p>
          <a:p>
            <a:pPr lvl="2"/>
            <a:r>
              <a:rPr lang="en-GB" dirty="0"/>
              <a:t>Can and should be managed</a:t>
            </a:r>
          </a:p>
          <a:p>
            <a:pPr lvl="2"/>
            <a:r>
              <a:rPr lang="en-GB" dirty="0"/>
              <a:t>Are reduced by mitigation techniques</a:t>
            </a:r>
          </a:p>
        </p:txBody>
      </p:sp>
      <p:sp>
        <p:nvSpPr>
          <p:cNvPr id="4" name="Foliennummernplatzhalter 3"/>
          <p:cNvSpPr>
            <a:spLocks noGrp="1"/>
          </p:cNvSpPr>
          <p:nvPr>
            <p:ph type="sldNum" sz="quarter" idx="5"/>
          </p:nvPr>
        </p:nvSpPr>
        <p:spPr/>
        <p:txBody>
          <a:bodyPr/>
          <a:lstStyle/>
          <a:p>
            <a:fld id="{56B440EB-C5CD-7245-AE6D-83AAE35B2981}" type="slidenum">
              <a:rPr lang="en-US" smtClean="0"/>
              <a:t>4</a:t>
            </a:fld>
            <a:endParaRPr lang="en-US"/>
          </a:p>
        </p:txBody>
      </p:sp>
    </p:spTree>
    <p:extLst>
      <p:ext uri="{BB962C8B-B14F-4D97-AF65-F5344CB8AC3E}">
        <p14:creationId xmlns:p14="http://schemas.microsoft.com/office/powerpoint/2010/main" val="20319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914400" marR="0" lvl="2" indent="0" algn="l" defTabSz="914400" rtl="0" eaLnBrk="1" fontAlgn="auto" latinLnBrk="0" hangingPunct="1">
              <a:lnSpc>
                <a:spcPct val="100000"/>
              </a:lnSpc>
              <a:spcBef>
                <a:spcPts val="0"/>
              </a:spcBef>
              <a:spcAft>
                <a:spcPts val="0"/>
              </a:spcAft>
              <a:buClrTx/>
              <a:buSzTx/>
              <a:buFontTx/>
              <a:buNone/>
              <a:tabLst/>
              <a:defRPr/>
            </a:pPr>
            <a:r>
              <a:rPr lang="en-GB" dirty="0"/>
              <a:t>Threat </a:t>
            </a:r>
            <a:r>
              <a:rPr lang="en-GB" dirty="0">
                <a:sym typeface="Wingdings" panose="05000000000000000000" pitchFamily="2" charset="2"/>
              </a:rPr>
              <a:t> potential source of harm, negative event -&gt; malicious, accidental events, natural disasters, …</a:t>
            </a:r>
          </a:p>
          <a:p>
            <a:pPr lvl="2"/>
            <a:r>
              <a:rPr lang="en-GB" dirty="0"/>
              <a:t>Likelihood </a:t>
            </a:r>
            <a:r>
              <a:rPr lang="en-GB" dirty="0">
                <a:sym typeface="Wingdings" panose="05000000000000000000" pitchFamily="2" charset="2"/>
              </a:rPr>
              <a:t> probability that a threat materializes</a:t>
            </a:r>
          </a:p>
          <a:p>
            <a:pPr lvl="2"/>
            <a:r>
              <a:rPr lang="en-GB" dirty="0">
                <a:sym typeface="Wingdings" panose="05000000000000000000" pitchFamily="2" charset="2"/>
              </a:rPr>
              <a:t>Impact -&gt; consequences that arise when an asset is affected by a certain threat … impacts can be measured qualitatively or quantitively</a:t>
            </a:r>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5</a:t>
            </a:fld>
            <a:endParaRPr lang="en-US"/>
          </a:p>
        </p:txBody>
      </p:sp>
    </p:spTree>
    <p:extLst>
      <p:ext uri="{BB962C8B-B14F-4D97-AF65-F5344CB8AC3E}">
        <p14:creationId xmlns:p14="http://schemas.microsoft.com/office/powerpoint/2010/main" val="272999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2769451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202124"/>
                </a:solidFill>
                <a:effectLst/>
                <a:latin typeface="arial" panose="020B0604020202020204" pitchFamily="34" charset="0"/>
              </a:rPr>
              <a:t>Information security risks are those risk which might effect the security protection goals, this includes attacks against information systems but also risks such as human error or natural disasters</a:t>
            </a:r>
            <a:endParaRPr lang="en-GB" sz="1200" dirty="0"/>
          </a:p>
          <a:p>
            <a:pPr lvl="1"/>
            <a:endParaRPr lang="en-US" b="1" i="0" dirty="0">
              <a:solidFill>
                <a:srgbClr val="202124"/>
              </a:solidFill>
              <a:effectLst/>
              <a:latin typeface="arial" panose="020B0604020202020204" pitchFamily="34" charset="0"/>
            </a:endParaRPr>
          </a:p>
          <a:p>
            <a:pPr lvl="1"/>
            <a:endParaRPr lang="en-US" b="1" i="0" dirty="0">
              <a:solidFill>
                <a:srgbClr val="202124"/>
              </a:solidFill>
              <a:effectLst/>
              <a:latin typeface="arial" panose="020B0604020202020204" pitchFamily="34" charset="0"/>
            </a:endParaRPr>
          </a:p>
          <a:p>
            <a:pPr lvl="1"/>
            <a:endParaRPr lang="en-GB" sz="1200" dirty="0"/>
          </a:p>
          <a:p>
            <a:pPr lvl="1"/>
            <a:r>
              <a:rPr lang="en-GB" sz="1200" dirty="0"/>
              <a:t>IS Risks can affect IT operations, assets, individuals, and the entire organisation</a:t>
            </a:r>
          </a:p>
          <a:p>
            <a:pPr lvl="1"/>
            <a:r>
              <a:rPr lang="en-GB" sz="1200" dirty="0"/>
              <a:t>Far-reaching consequences (financial penalties, loss of reputation/partners, …)</a:t>
            </a:r>
          </a:p>
        </p:txBody>
      </p:sp>
      <p:sp>
        <p:nvSpPr>
          <p:cNvPr id="4" name="Foliennummernplatzhalter 3"/>
          <p:cNvSpPr>
            <a:spLocks noGrp="1"/>
          </p:cNvSpPr>
          <p:nvPr>
            <p:ph type="sldNum" sz="quarter" idx="5"/>
          </p:nvPr>
        </p:nvSpPr>
        <p:spPr/>
        <p:txBody>
          <a:bodyPr/>
          <a:lstStyle/>
          <a:p>
            <a:fld id="{56B440EB-C5CD-7245-AE6D-83AAE35B2981}" type="slidenum">
              <a:rPr lang="en-US" smtClean="0"/>
              <a:t>7</a:t>
            </a:fld>
            <a:endParaRPr lang="en-US"/>
          </a:p>
        </p:txBody>
      </p:sp>
    </p:spTree>
    <p:extLst>
      <p:ext uri="{BB962C8B-B14F-4D97-AF65-F5344CB8AC3E}">
        <p14:creationId xmlns:p14="http://schemas.microsoft.com/office/powerpoint/2010/main" val="2472586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US" b="0" i="0" dirty="0">
                <a:solidFill>
                  <a:srgbClr val="202124"/>
                </a:solidFill>
                <a:effectLst/>
                <a:latin typeface="arial" panose="020B0604020202020204" pitchFamily="34" charset="0"/>
              </a:rPr>
              <a:t>. IT risk encompasses a wide range of potential events, including data breaches, regulatory enforcement actions, financial costs, reputational damage, and more.</a:t>
            </a:r>
            <a:endParaRPr lang="en-GB" dirty="0"/>
          </a:p>
          <a:p>
            <a:pPr lvl="2"/>
            <a:endParaRPr lang="en-GB" dirty="0"/>
          </a:p>
          <a:p>
            <a:pPr lvl="2"/>
            <a:r>
              <a:rPr lang="en-GB" dirty="0"/>
              <a:t>Attacks against network</a:t>
            </a:r>
          </a:p>
          <a:p>
            <a:pPr lvl="2"/>
            <a:r>
              <a:rPr lang="en-GB" dirty="0"/>
              <a:t>Insider Threats</a:t>
            </a:r>
          </a:p>
          <a:p>
            <a:pPr lvl="2"/>
            <a:r>
              <a:rPr lang="en-GB" dirty="0"/>
              <a:t>Social Engineering</a:t>
            </a:r>
          </a:p>
          <a:p>
            <a:pPr lvl="2"/>
            <a:r>
              <a:rPr lang="en-GB" dirty="0"/>
              <a:t>Malware/Ransomware</a:t>
            </a:r>
          </a:p>
          <a:p>
            <a:pPr lvl="2"/>
            <a:r>
              <a:rPr lang="en-GB" dirty="0"/>
              <a:t>Phishing</a:t>
            </a:r>
          </a:p>
          <a:p>
            <a:pPr lvl="2"/>
            <a:r>
              <a:rPr lang="en-GB" dirty="0"/>
              <a:t>DDoS</a:t>
            </a:r>
          </a:p>
          <a:p>
            <a:pPr lvl="2"/>
            <a:r>
              <a:rPr lang="en-GB" dirty="0"/>
              <a:t>Supply Chain Attacks</a:t>
            </a:r>
          </a:p>
          <a:p>
            <a:pPr lvl="2"/>
            <a:r>
              <a:rPr lang="en-GB" dirty="0"/>
              <a:t>Injection Attacks</a:t>
            </a:r>
          </a:p>
        </p:txBody>
      </p:sp>
      <p:sp>
        <p:nvSpPr>
          <p:cNvPr id="4" name="Foliennummernplatzhalter 3"/>
          <p:cNvSpPr>
            <a:spLocks noGrp="1"/>
          </p:cNvSpPr>
          <p:nvPr>
            <p:ph type="sldNum" sz="quarter" idx="5"/>
          </p:nvPr>
        </p:nvSpPr>
        <p:spPr/>
        <p:txBody>
          <a:bodyPr/>
          <a:lstStyle/>
          <a:p>
            <a:fld id="{56B440EB-C5CD-7245-AE6D-83AAE35B2981}" type="slidenum">
              <a:rPr lang="en-US" smtClean="0"/>
              <a:t>8</a:t>
            </a:fld>
            <a:endParaRPr lang="en-US"/>
          </a:p>
        </p:txBody>
      </p:sp>
    </p:spTree>
    <p:extLst>
      <p:ext uri="{BB962C8B-B14F-4D97-AF65-F5344CB8AC3E}">
        <p14:creationId xmlns:p14="http://schemas.microsoft.com/office/powerpoint/2010/main" val="2124501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418167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GB" dirty="0"/>
              <a:t>Systematic approach to assess risk in a way that results are comparable over time</a:t>
            </a:r>
          </a:p>
          <a:p>
            <a:pPr lvl="0"/>
            <a:endParaRPr lang="en-GB" dirty="0"/>
          </a:p>
          <a:p>
            <a:pPr lvl="0"/>
            <a:r>
              <a:rPr lang="en-GB" dirty="0"/>
              <a:t>The results are vital to define how much money and resources should be spend on security </a:t>
            </a:r>
          </a:p>
          <a:p>
            <a:pPr lvl="0"/>
            <a:endParaRPr lang="en-GB" dirty="0"/>
          </a:p>
          <a:p>
            <a:pPr lvl="0"/>
            <a:r>
              <a:rPr lang="en-GB" dirty="0"/>
              <a:t>Good risk management has to be tailored to the organization’s needs and threat landscape</a:t>
            </a:r>
          </a:p>
          <a:p>
            <a:pPr lvl="0"/>
            <a:endParaRPr lang="en-GB" dirty="0"/>
          </a:p>
          <a:p>
            <a:pPr lvl="0"/>
            <a:r>
              <a:rPr lang="en-GB" dirty="0"/>
              <a:t>To be successful it is necessary to promote the importance of risk management within the organization</a:t>
            </a:r>
          </a:p>
          <a:p>
            <a:pPr lvl="0"/>
            <a:endParaRPr lang="en-GB" dirty="0"/>
          </a:p>
          <a:p>
            <a:pPr lvl="0"/>
            <a:endParaRPr lang="en-GB" dirty="0"/>
          </a:p>
          <a:p>
            <a:pPr lvl="0"/>
            <a:endParaRPr lang="en-GB" dirty="0"/>
          </a:p>
          <a:p>
            <a:pPr lvl="0"/>
            <a:endParaRPr lang="en-GB" dirty="0"/>
          </a:p>
          <a:p>
            <a:pPr lvl="2"/>
            <a:r>
              <a:rPr lang="en-GB" dirty="0"/>
              <a:t>Increases business success rates</a:t>
            </a:r>
          </a:p>
          <a:p>
            <a:pPr lvl="2"/>
            <a:r>
              <a:rPr lang="en-GB" dirty="0"/>
              <a:t>Improves corporate governance, product quality, compliance, …</a:t>
            </a:r>
          </a:p>
          <a:p>
            <a:endParaRPr lang="en-US" dirty="0"/>
          </a:p>
          <a:p>
            <a:pPr lvl="2"/>
            <a:r>
              <a:rPr lang="en-GB" dirty="0"/>
              <a:t>Not a separated activity</a:t>
            </a:r>
          </a:p>
          <a:p>
            <a:pPr lvl="2"/>
            <a:r>
              <a:rPr lang="en-GB" dirty="0"/>
              <a:t>Deeply linked to the main activities and processes</a:t>
            </a:r>
          </a:p>
          <a:p>
            <a:endParaRPr lang="en-US" dirty="0"/>
          </a:p>
          <a:p>
            <a:r>
              <a:rPr lang="en-GB" dirty="0"/>
              <a:t>Creates value</a:t>
            </a:r>
          </a:p>
          <a:p>
            <a:endParaRPr lang="en-GB" dirty="0"/>
          </a:p>
          <a:p>
            <a:r>
              <a:rPr lang="en-GB" dirty="0"/>
              <a:t>Integral part of organisational processes</a:t>
            </a:r>
          </a:p>
          <a:p>
            <a:pPr lvl="1"/>
            <a:endParaRPr lang="en-GB" dirty="0"/>
          </a:p>
          <a:p>
            <a:pPr lvl="1"/>
            <a:r>
              <a:rPr lang="en-GB" dirty="0"/>
              <a:t>Requires a systematic process </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10</a:t>
            </a:fld>
            <a:endParaRPr lang="en-US"/>
          </a:p>
        </p:txBody>
      </p:sp>
    </p:spTree>
    <p:extLst>
      <p:ext uri="{BB962C8B-B14F-4D97-AF65-F5344CB8AC3E}">
        <p14:creationId xmlns:p14="http://schemas.microsoft.com/office/powerpoint/2010/main" val="149865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Checklists, Interviews, …</a:t>
            </a:r>
          </a:p>
          <a:p>
            <a:endParaRPr lang="en-GB" dirty="0"/>
          </a:p>
          <a:p>
            <a:endParaRPr lang="en-GB" dirty="0"/>
          </a:p>
          <a:p>
            <a:endParaRPr lang="en-GB" dirty="0"/>
          </a:p>
          <a:p>
            <a:endParaRPr lang="en-GB" dirty="0"/>
          </a:p>
          <a:p>
            <a:endParaRPr lang="en-GB" dirty="0"/>
          </a:p>
          <a:p>
            <a:r>
              <a:rPr lang="en-GB" dirty="0"/>
              <a:t>Risk sources can be internal or external</a:t>
            </a:r>
          </a:p>
          <a:p>
            <a:r>
              <a:rPr lang="en-GB" dirty="0"/>
              <a:t>Risk sources can be in our control or outside of it</a:t>
            </a:r>
          </a:p>
          <a:p>
            <a:r>
              <a:rPr lang="en-GB" dirty="0"/>
              <a:t>All possible risks and risk sources should be gathered during the identification process </a:t>
            </a:r>
          </a:p>
          <a:p>
            <a:r>
              <a:rPr lang="en-GB" dirty="0"/>
              <a:t>Identified risks should be assigned to risk owners</a:t>
            </a:r>
          </a:p>
          <a:p>
            <a:r>
              <a:rPr lang="en-GB" dirty="0"/>
              <a:t>Risks should be linked to affected assets</a:t>
            </a:r>
          </a:p>
          <a:p>
            <a:r>
              <a:rPr lang="en-GB" dirty="0"/>
              <a:t>Threats and vulnerabilities should be identified and catalogued</a:t>
            </a:r>
          </a:p>
          <a:p>
            <a:r>
              <a:rPr lang="en-GB" dirty="0"/>
              <a:t>Existing controls and mitigations should be identified</a:t>
            </a:r>
          </a:p>
          <a:p>
            <a:r>
              <a:rPr lang="en-GB" dirty="0"/>
              <a:t>Consequences and effects of the occurrence of risks should be identified</a:t>
            </a:r>
          </a:p>
        </p:txBody>
      </p:sp>
      <p:sp>
        <p:nvSpPr>
          <p:cNvPr id="4" name="Foliennummernplatzhalter 3"/>
          <p:cNvSpPr>
            <a:spLocks noGrp="1"/>
          </p:cNvSpPr>
          <p:nvPr>
            <p:ph type="sldNum" sz="quarter" idx="5"/>
          </p:nvPr>
        </p:nvSpPr>
        <p:spPr/>
        <p:txBody>
          <a:bodyPr/>
          <a:lstStyle/>
          <a:p>
            <a:fld id="{56B440EB-C5CD-7245-AE6D-83AAE35B2981}" type="slidenum">
              <a:rPr lang="en-US" smtClean="0"/>
              <a:t>11</a:t>
            </a:fld>
            <a:endParaRPr lang="en-US"/>
          </a:p>
        </p:txBody>
      </p:sp>
    </p:spTree>
    <p:extLst>
      <p:ext uri="{BB962C8B-B14F-4D97-AF65-F5344CB8AC3E}">
        <p14:creationId xmlns:p14="http://schemas.microsoft.com/office/powerpoint/2010/main" val="3315338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Level of detail of the analysis should be done according to:</a:t>
            </a:r>
          </a:p>
          <a:p>
            <a:pPr lvl="2"/>
            <a:r>
              <a:rPr lang="en-GB" dirty="0"/>
              <a:t>The criticality of the affected asset</a:t>
            </a:r>
          </a:p>
          <a:p>
            <a:pPr lvl="2"/>
            <a:r>
              <a:rPr lang="en-GB" dirty="0"/>
              <a:t>The magnitude of the known vulnerability</a:t>
            </a:r>
          </a:p>
          <a:p>
            <a:pPr lvl="2"/>
            <a:r>
              <a:rPr lang="en-GB" dirty="0"/>
              <a:t>The likelihood of the occurrence of the risk event</a:t>
            </a:r>
          </a:p>
          <a:p>
            <a:pPr lvl="1"/>
            <a:r>
              <a:rPr lang="en-GB" dirty="0"/>
              <a:t>Qualitative Risk Analysis:</a:t>
            </a:r>
          </a:p>
          <a:p>
            <a:pPr lvl="2"/>
            <a:r>
              <a:rPr lang="en-GB" dirty="0"/>
              <a:t>Describes risk potential with attributes (i.e. low, medium high)</a:t>
            </a:r>
          </a:p>
          <a:p>
            <a:pPr lvl="2"/>
            <a:r>
              <a:rPr lang="en-GB" dirty="0"/>
              <a:t>Good overview, but highly subjective</a:t>
            </a:r>
          </a:p>
          <a:p>
            <a:pPr lvl="1"/>
            <a:r>
              <a:rPr lang="en-GB" dirty="0"/>
              <a:t>Quantitative Risk Analysis:</a:t>
            </a:r>
          </a:p>
          <a:p>
            <a:pPr lvl="2"/>
            <a:r>
              <a:rPr lang="en-GB" dirty="0"/>
              <a:t>Describes risk potential with numerical values based on existing data</a:t>
            </a:r>
          </a:p>
          <a:p>
            <a:pPr lvl="2"/>
            <a:r>
              <a:rPr lang="en-GB" dirty="0"/>
              <a:t>Struggles with new risks without sufficient historical data</a:t>
            </a:r>
          </a:p>
        </p:txBody>
      </p:sp>
      <p:sp>
        <p:nvSpPr>
          <p:cNvPr id="4" name="Foliennummernplatzhalter 3"/>
          <p:cNvSpPr>
            <a:spLocks noGrp="1"/>
          </p:cNvSpPr>
          <p:nvPr>
            <p:ph type="sldNum" sz="quarter" idx="5"/>
          </p:nvPr>
        </p:nvSpPr>
        <p:spPr/>
        <p:txBody>
          <a:bodyPr/>
          <a:lstStyle/>
          <a:p>
            <a:fld id="{56B440EB-C5CD-7245-AE6D-83AAE35B2981}" type="slidenum">
              <a:rPr lang="en-US" smtClean="0"/>
              <a:t>12</a:t>
            </a:fld>
            <a:endParaRPr lang="en-US"/>
          </a:p>
        </p:txBody>
      </p:sp>
    </p:spTree>
    <p:extLst>
      <p:ext uri="{BB962C8B-B14F-4D97-AF65-F5344CB8AC3E}">
        <p14:creationId xmlns:p14="http://schemas.microsoft.com/office/powerpoint/2010/main" val="2043675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The previously defined risk evaluation criteria are used in this phase</a:t>
            </a:r>
          </a:p>
          <a:p>
            <a:r>
              <a:rPr lang="en-GB" dirty="0"/>
              <a:t>Consistency of the evaluation criteria during this process is important</a:t>
            </a:r>
          </a:p>
          <a:p>
            <a:r>
              <a:rPr lang="en-GB" dirty="0"/>
              <a:t>Risk acceptance is possible, but accepting many risks can multiply existing problems.</a:t>
            </a:r>
          </a:p>
          <a:p>
            <a:r>
              <a:rPr lang="en-GB" dirty="0"/>
              <a:t>Context of the organisation and its stakeholders should be considered</a:t>
            </a:r>
          </a:p>
          <a:p>
            <a:r>
              <a:rPr lang="en-GB" dirty="0"/>
              <a:t>Results of the risk evaluation:</a:t>
            </a:r>
          </a:p>
          <a:p>
            <a:pPr lvl="2"/>
            <a:r>
              <a:rPr lang="en-GB" dirty="0"/>
              <a:t>Decision whether any activity is needed for the evaluated risk</a:t>
            </a:r>
          </a:p>
          <a:p>
            <a:pPr lvl="2"/>
            <a:r>
              <a:rPr lang="en-GB" dirty="0"/>
              <a:t>Prioritised list for risk treatment activities</a:t>
            </a:r>
          </a:p>
        </p:txBody>
      </p:sp>
      <p:sp>
        <p:nvSpPr>
          <p:cNvPr id="4" name="Foliennummernplatzhalter 3"/>
          <p:cNvSpPr>
            <a:spLocks noGrp="1"/>
          </p:cNvSpPr>
          <p:nvPr>
            <p:ph type="sldNum" sz="quarter" idx="5"/>
          </p:nvPr>
        </p:nvSpPr>
        <p:spPr/>
        <p:txBody>
          <a:bodyPr/>
          <a:lstStyle/>
          <a:p>
            <a:fld id="{56B440EB-C5CD-7245-AE6D-83AAE35B2981}" type="slidenum">
              <a:rPr lang="en-US" smtClean="0"/>
              <a:t>13</a:t>
            </a:fld>
            <a:endParaRPr lang="en-US"/>
          </a:p>
        </p:txBody>
      </p:sp>
    </p:spTree>
    <p:extLst>
      <p:ext uri="{BB962C8B-B14F-4D97-AF65-F5344CB8AC3E}">
        <p14:creationId xmlns:p14="http://schemas.microsoft.com/office/powerpoint/2010/main" val="57645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14</a:t>
            </a:fld>
            <a:endParaRPr lang="en-US"/>
          </a:p>
        </p:txBody>
      </p:sp>
    </p:spTree>
    <p:extLst>
      <p:ext uri="{BB962C8B-B14F-4D97-AF65-F5344CB8AC3E}">
        <p14:creationId xmlns:p14="http://schemas.microsoft.com/office/powerpoint/2010/main" val="180636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Offer a guiding approach towards assessing and managing risks for organisations</a:t>
            </a:r>
          </a:p>
          <a:p>
            <a:endParaRPr lang="en-US" dirty="0"/>
          </a:p>
          <a:p>
            <a:pPr lvl="2"/>
            <a:r>
              <a:rPr lang="en-GB" dirty="0"/>
              <a:t>Include set procedure on how to identify, analyse, evaluate and sometimes mitigate risks</a:t>
            </a:r>
          </a:p>
          <a:p>
            <a:pPr lvl="2"/>
            <a:r>
              <a:rPr lang="en-GB" dirty="0"/>
              <a:t>Present information in a way that is understandable for non-technical personnel</a:t>
            </a:r>
          </a:p>
          <a:p>
            <a:pPr lvl="2"/>
            <a:r>
              <a:rPr lang="en-GB" dirty="0"/>
              <a:t>Include templates and best practice guidelines</a:t>
            </a:r>
          </a:p>
          <a:p>
            <a:pPr lvl="2"/>
            <a:r>
              <a:rPr lang="en-GB" dirty="0"/>
              <a:t>Include objective evaluation and assessment criteria</a:t>
            </a:r>
          </a:p>
          <a:p>
            <a:pPr lvl="2"/>
            <a:r>
              <a:rPr lang="en-GB" dirty="0"/>
              <a:t>Help organisations to prioritise risks and risk treatment</a:t>
            </a:r>
          </a:p>
        </p:txBody>
      </p:sp>
      <p:sp>
        <p:nvSpPr>
          <p:cNvPr id="4" name="Foliennummernplatzhalter 3"/>
          <p:cNvSpPr>
            <a:spLocks noGrp="1"/>
          </p:cNvSpPr>
          <p:nvPr>
            <p:ph type="sldNum" sz="quarter" idx="5"/>
          </p:nvPr>
        </p:nvSpPr>
        <p:spPr/>
        <p:txBody>
          <a:bodyPr/>
          <a:lstStyle/>
          <a:p>
            <a:fld id="{56B440EB-C5CD-7245-AE6D-83AAE35B2981}" type="slidenum">
              <a:rPr lang="en-US" smtClean="0"/>
              <a:t>15</a:t>
            </a:fld>
            <a:endParaRPr lang="en-US"/>
          </a:p>
        </p:txBody>
      </p:sp>
    </p:spTree>
    <p:extLst>
      <p:ext uri="{BB962C8B-B14F-4D97-AF65-F5344CB8AC3E}">
        <p14:creationId xmlns:p14="http://schemas.microsoft.com/office/powerpoint/2010/main" val="3703507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837086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Information Asset is in the center of the method OCTAVE Allegro</a:t>
            </a:r>
          </a:p>
          <a:p>
            <a:endParaRPr lang="en-US" dirty="0"/>
          </a:p>
          <a:p>
            <a:endParaRPr lang="en-US" dirty="0"/>
          </a:p>
          <a:p>
            <a:r>
              <a:rPr lang="en-GB" dirty="0"/>
              <a:t>Methodology to support assessing information security risks</a:t>
            </a:r>
          </a:p>
          <a:p>
            <a:endParaRPr lang="en-GB" dirty="0"/>
          </a:p>
          <a:p>
            <a:r>
              <a:rPr lang="en-US" b="1" dirty="0"/>
              <a:t>focusing primarily on information assets </a:t>
            </a:r>
            <a:r>
              <a:rPr lang="en-US" dirty="0"/>
              <a:t>in the context of how they are used, where they are stored, transported, and processed, and how they are exposed to threats, vulnerabilities, and disruptions as a result.</a:t>
            </a:r>
            <a:endParaRPr lang="en-GB" dirty="0"/>
          </a:p>
          <a:p>
            <a:endParaRPr lang="en-GB" dirty="0"/>
          </a:p>
          <a:p>
            <a:r>
              <a:rPr lang="en-GB" dirty="0"/>
              <a:t>Supports the creation of risk evaluation criteria</a:t>
            </a:r>
          </a:p>
          <a:p>
            <a:r>
              <a:rPr lang="en-GB" dirty="0"/>
              <a:t>Highlights organisation’s risk tolerance levels</a:t>
            </a:r>
          </a:p>
          <a:p>
            <a:r>
              <a:rPr lang="en-GB" dirty="0"/>
              <a:t>Strong focus on organisational assets</a:t>
            </a:r>
          </a:p>
          <a:p>
            <a:r>
              <a:rPr lang="en-GB" dirty="0"/>
              <a:t>Allocates risks to threats and vulnerabilities</a:t>
            </a:r>
          </a:p>
          <a:p>
            <a:r>
              <a:rPr lang="en-GB" dirty="0"/>
              <a:t>Assesses possible impacts and consequences</a:t>
            </a:r>
          </a:p>
          <a:p>
            <a:r>
              <a:rPr lang="en-GB" dirty="0"/>
              <a:t>Supports risk mitigation strategy development</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17</a:t>
            </a:fld>
            <a:endParaRPr lang="en-US"/>
          </a:p>
        </p:txBody>
      </p:sp>
    </p:spTree>
    <p:extLst>
      <p:ext uri="{BB962C8B-B14F-4D97-AF65-F5344CB8AC3E}">
        <p14:creationId xmlns:p14="http://schemas.microsoft.com/office/powerpoint/2010/main" val="4257761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18</a:t>
            </a:fld>
            <a:endParaRPr lang="en-US"/>
          </a:p>
        </p:txBody>
      </p:sp>
    </p:spTree>
    <p:extLst>
      <p:ext uri="{BB962C8B-B14F-4D97-AF65-F5344CB8AC3E}">
        <p14:creationId xmlns:p14="http://schemas.microsoft.com/office/powerpoint/2010/main" val="27071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OCTAVE Allegro uses qualitative risk measurement criteria as a foundation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also suggests to assess different impact areas, such as financial, reputation or legal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It is important to stress that the impact areas and criteria should be well elaborated as those should be used throughout all assessments in order to make results comparable amongst each other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all impact areas are defined, it is recommended to prioritize and weight the individual impact areas </a:t>
            </a:r>
          </a:p>
        </p:txBody>
      </p:sp>
      <p:sp>
        <p:nvSpPr>
          <p:cNvPr id="4" name="Foliennummernplatzhalter 3"/>
          <p:cNvSpPr>
            <a:spLocks noGrp="1"/>
          </p:cNvSpPr>
          <p:nvPr>
            <p:ph type="sldNum" sz="quarter" idx="5"/>
          </p:nvPr>
        </p:nvSpPr>
        <p:spPr/>
        <p:txBody>
          <a:bodyPr/>
          <a:lstStyle/>
          <a:p>
            <a:fld id="{56B440EB-C5CD-7245-AE6D-83AAE35B2981}" type="slidenum">
              <a:rPr lang="en-US" smtClean="0"/>
              <a:t>19</a:t>
            </a:fld>
            <a:endParaRPr lang="en-US"/>
          </a:p>
        </p:txBody>
      </p:sp>
    </p:spTree>
    <p:extLst>
      <p:ext uri="{BB962C8B-B14F-4D97-AF65-F5344CB8AC3E}">
        <p14:creationId xmlns:p14="http://schemas.microsoft.com/office/powerpoint/2010/main" val="2595878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20</a:t>
            </a:fld>
            <a:endParaRPr lang="en-US"/>
          </a:p>
        </p:txBody>
      </p:sp>
    </p:spTree>
    <p:extLst>
      <p:ext uri="{BB962C8B-B14F-4D97-AF65-F5344CB8AC3E}">
        <p14:creationId xmlns:p14="http://schemas.microsoft.com/office/powerpoint/2010/main" val="24773439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Typical questions in this step are “which information are of most value for your organization” or “which information is required to perform our main business processes”</a:t>
            </a:r>
          </a:p>
          <a:p>
            <a:endParaRPr lang="en-US" dirty="0"/>
          </a:p>
          <a:p>
            <a:r>
              <a:rPr lang="en-US" sz="1200" dirty="0"/>
              <a:t>Identification and collection of information assets</a:t>
            </a:r>
          </a:p>
          <a:p>
            <a:r>
              <a:rPr lang="en-US" sz="1200" dirty="0"/>
              <a:t>Focus on the most important/critical assets</a:t>
            </a:r>
          </a:p>
          <a:p>
            <a:r>
              <a:rPr lang="en-US" sz="1200" dirty="0"/>
              <a:t>Creation of information asset profiles describing the characteristics and security requirements</a:t>
            </a:r>
          </a:p>
          <a:p>
            <a:r>
              <a:rPr lang="en-US" sz="1200" dirty="0"/>
              <a:t>Descriptions must be clear and consistent</a:t>
            </a:r>
          </a:p>
          <a:p>
            <a:r>
              <a:rPr lang="en-US" sz="1200" dirty="0"/>
              <a:t>Assign owners to critical assets</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21</a:t>
            </a:fld>
            <a:endParaRPr lang="en-US"/>
          </a:p>
        </p:txBody>
      </p:sp>
    </p:spTree>
    <p:extLst>
      <p:ext uri="{BB962C8B-B14F-4D97-AF65-F5344CB8AC3E}">
        <p14:creationId xmlns:p14="http://schemas.microsoft.com/office/powerpoint/2010/main" val="29396864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22</a:t>
            </a:fld>
            <a:endParaRPr lang="en-US"/>
          </a:p>
        </p:txBody>
      </p:sp>
    </p:spTree>
    <p:extLst>
      <p:ext uri="{BB962C8B-B14F-4D97-AF65-F5344CB8AC3E}">
        <p14:creationId xmlns:p14="http://schemas.microsoft.com/office/powerpoint/2010/main" val="10484734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23</a:t>
            </a:fld>
            <a:endParaRPr lang="en-US"/>
          </a:p>
        </p:txBody>
      </p:sp>
    </p:spTree>
    <p:extLst>
      <p:ext uri="{BB962C8B-B14F-4D97-AF65-F5344CB8AC3E}">
        <p14:creationId xmlns:p14="http://schemas.microsoft.com/office/powerpoint/2010/main" val="42186645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3000" dirty="0"/>
              <a:t>Containers outline where information assets are</a:t>
            </a:r>
          </a:p>
          <a:p>
            <a:pPr lvl="2"/>
            <a:r>
              <a:rPr lang="en-US" sz="3000" dirty="0"/>
              <a:t>Stored</a:t>
            </a:r>
          </a:p>
          <a:p>
            <a:pPr lvl="2"/>
            <a:r>
              <a:rPr lang="en-US" sz="3000" dirty="0"/>
              <a:t>Transported </a:t>
            </a:r>
          </a:p>
          <a:p>
            <a:pPr lvl="2"/>
            <a:r>
              <a:rPr lang="en-US" sz="3000" dirty="0"/>
              <a:t>Processed</a:t>
            </a:r>
          </a:p>
          <a:p>
            <a:pPr lvl="1"/>
            <a:endParaRPr lang="en-US" sz="3000" dirty="0"/>
          </a:p>
          <a:p>
            <a:pPr lvl="0"/>
            <a:r>
              <a:rPr lang="en-US" sz="4400" dirty="0"/>
              <a:t>Points of vulnerability and threats that put the information asset at risk</a:t>
            </a:r>
            <a:endParaRPr lang="en-US" sz="3000" dirty="0"/>
          </a:p>
          <a:p>
            <a:pPr lvl="1"/>
            <a:endParaRPr lang="en-US" sz="3000" dirty="0"/>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3200" dirty="0"/>
              <a:t>e.g. software, hardware, network, people</a:t>
            </a:r>
          </a:p>
          <a:p>
            <a:pPr lvl="1"/>
            <a:endParaRPr lang="en-US" sz="3000" dirty="0"/>
          </a:p>
          <a:p>
            <a:pPr lvl="1"/>
            <a:r>
              <a:rPr lang="en-US" sz="4400" dirty="0"/>
              <a:t>owner of the container often takes custodianship of your information asset -&gt; helps to identify appropriate risk mitigation measures</a:t>
            </a:r>
            <a:endParaRPr lang="en-US" sz="3000" dirty="0"/>
          </a:p>
          <a:p>
            <a:pPr lvl="1"/>
            <a:endParaRPr lang="en-US" sz="3000" dirty="0"/>
          </a:p>
          <a:p>
            <a:pPr lvl="1"/>
            <a:r>
              <a:rPr lang="en-US" sz="3000" dirty="0"/>
              <a:t>Information asset containers can include</a:t>
            </a:r>
          </a:p>
          <a:p>
            <a:pPr lvl="2"/>
            <a:r>
              <a:rPr lang="en-US" sz="3000" dirty="0"/>
              <a:t>Technology and technical assets</a:t>
            </a:r>
          </a:p>
          <a:p>
            <a:pPr lvl="2"/>
            <a:r>
              <a:rPr lang="en-US" sz="3000" dirty="0"/>
              <a:t>Written assets and documentation</a:t>
            </a:r>
          </a:p>
          <a:p>
            <a:pPr lvl="2"/>
            <a:r>
              <a:rPr lang="en-US" sz="3000" dirty="0"/>
              <a:t>Knowledge and competency assets of people</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24</a:t>
            </a:fld>
            <a:endParaRPr lang="en-US"/>
          </a:p>
        </p:txBody>
      </p:sp>
    </p:spTree>
    <p:extLst>
      <p:ext uri="{BB962C8B-B14F-4D97-AF65-F5344CB8AC3E}">
        <p14:creationId xmlns:p14="http://schemas.microsoft.com/office/powerpoint/2010/main" val="21670941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25</a:t>
            </a:fld>
            <a:endParaRPr lang="en-US"/>
          </a:p>
        </p:txBody>
      </p:sp>
    </p:spTree>
    <p:extLst>
      <p:ext uri="{BB962C8B-B14F-4D97-AF65-F5344CB8AC3E}">
        <p14:creationId xmlns:p14="http://schemas.microsoft.com/office/powerpoint/2010/main" val="729198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Area </a:t>
            </a:r>
            <a:r>
              <a:rPr lang="de-DE" dirty="0" err="1"/>
              <a:t>of</a:t>
            </a:r>
            <a:r>
              <a:rPr lang="de-DE" dirty="0"/>
              <a:t> </a:t>
            </a:r>
            <a:r>
              <a:rPr lang="de-DE" dirty="0" err="1"/>
              <a:t>concern</a:t>
            </a:r>
            <a:r>
              <a:rPr lang="de-DE" dirty="0"/>
              <a:t> </a:t>
            </a:r>
            <a:r>
              <a:rPr lang="de-DE" dirty="0" err="1"/>
              <a:t>is</a:t>
            </a:r>
            <a:r>
              <a:rPr lang="de-DE" dirty="0"/>
              <a:t> a </a:t>
            </a:r>
            <a:r>
              <a:rPr lang="de-DE" dirty="0" err="1"/>
              <a:t>statement</a:t>
            </a:r>
            <a:r>
              <a:rPr lang="de-DE" dirty="0"/>
              <a:t> </a:t>
            </a:r>
            <a:r>
              <a:rPr lang="de-DE" dirty="0" err="1"/>
              <a:t>about</a:t>
            </a:r>
            <a:r>
              <a:rPr lang="de-DE" dirty="0"/>
              <a:t> an </a:t>
            </a:r>
            <a:r>
              <a:rPr lang="de-DE" dirty="0" err="1"/>
              <a:t>event</a:t>
            </a:r>
            <a:r>
              <a:rPr lang="de-DE" dirty="0"/>
              <a:t> </a:t>
            </a:r>
            <a:r>
              <a:rPr lang="de-DE" dirty="0" err="1"/>
              <a:t>that</a:t>
            </a:r>
            <a:r>
              <a:rPr lang="de-DE" dirty="0"/>
              <a:t> </a:t>
            </a:r>
            <a:r>
              <a:rPr lang="de-DE" dirty="0" err="1"/>
              <a:t>could</a:t>
            </a:r>
            <a:r>
              <a:rPr lang="de-DE" dirty="0"/>
              <a:t> </a:t>
            </a:r>
            <a:r>
              <a:rPr lang="de-DE" dirty="0" err="1"/>
              <a:t>impact</a:t>
            </a:r>
            <a:r>
              <a:rPr lang="de-DE" dirty="0"/>
              <a:t> an </a:t>
            </a:r>
            <a:r>
              <a:rPr lang="de-DE" dirty="0" err="1"/>
              <a:t>identified</a:t>
            </a:r>
            <a:r>
              <a:rPr lang="de-DE" dirty="0"/>
              <a:t> </a:t>
            </a:r>
            <a:r>
              <a:rPr lang="de-DE" dirty="0" err="1"/>
              <a:t>information</a:t>
            </a:r>
            <a:r>
              <a:rPr lang="de-DE" dirty="0"/>
              <a:t> </a:t>
            </a:r>
            <a:r>
              <a:rPr lang="de-DE" dirty="0" err="1"/>
              <a:t>asset</a:t>
            </a:r>
            <a:r>
              <a:rPr lang="de-DE" dirty="0"/>
              <a:t> – so in </a:t>
            </a:r>
            <a:r>
              <a:rPr lang="de-DE" dirty="0" err="1"/>
              <a:t>this</a:t>
            </a:r>
            <a:r>
              <a:rPr lang="de-DE" dirty="0"/>
              <a:t> </a:t>
            </a:r>
            <a:r>
              <a:rPr lang="de-DE" dirty="0" err="1"/>
              <a:t>step</a:t>
            </a:r>
            <a:r>
              <a:rPr lang="de-DE" dirty="0"/>
              <a:t> possible </a:t>
            </a:r>
            <a:r>
              <a:rPr lang="de-DE" dirty="0" err="1"/>
              <a:t>threats</a:t>
            </a:r>
            <a:r>
              <a:rPr lang="de-DE" dirty="0"/>
              <a:t> </a:t>
            </a:r>
            <a:r>
              <a:rPr lang="de-DE" dirty="0" err="1"/>
              <a:t>are</a:t>
            </a:r>
            <a:r>
              <a:rPr lang="de-DE" dirty="0"/>
              <a:t> </a:t>
            </a:r>
            <a:r>
              <a:rPr lang="de-DE" dirty="0" err="1"/>
              <a:t>identified</a:t>
            </a:r>
            <a:r>
              <a:rPr lang="de-DE" dirty="0"/>
              <a:t> and </a:t>
            </a:r>
            <a:r>
              <a:rPr lang="de-DE" dirty="0" err="1"/>
              <a:t>documented</a:t>
            </a:r>
            <a:endParaRPr lang="de-DE" dirty="0"/>
          </a:p>
          <a:p>
            <a:endParaRPr lang="de-DE" dirty="0"/>
          </a:p>
          <a:p>
            <a:r>
              <a:rPr lang="de-DE" dirty="0" err="1"/>
              <a:t>It</a:t>
            </a:r>
            <a:r>
              <a:rPr lang="de-DE" dirty="0"/>
              <a:t> </a:t>
            </a:r>
            <a:r>
              <a:rPr lang="de-DE" dirty="0" err="1"/>
              <a:t>is</a:t>
            </a:r>
            <a:r>
              <a:rPr lang="de-DE" dirty="0"/>
              <a:t> </a:t>
            </a:r>
            <a:r>
              <a:rPr lang="de-DE" dirty="0" err="1"/>
              <a:t>suggested</a:t>
            </a:r>
            <a:r>
              <a:rPr lang="de-DE" dirty="0"/>
              <a:t> </a:t>
            </a:r>
            <a:r>
              <a:rPr lang="de-DE" dirty="0" err="1"/>
              <a:t>to</a:t>
            </a:r>
            <a:r>
              <a:rPr lang="de-DE" dirty="0"/>
              <a:t> </a:t>
            </a:r>
            <a:r>
              <a:rPr lang="de-DE" dirty="0" err="1"/>
              <a:t>identify</a:t>
            </a:r>
            <a:r>
              <a:rPr lang="de-DE" dirty="0"/>
              <a:t> possible </a:t>
            </a:r>
            <a:r>
              <a:rPr lang="de-DE" dirty="0" err="1"/>
              <a:t>threats</a:t>
            </a:r>
            <a:r>
              <a:rPr lang="de-DE" dirty="0"/>
              <a:t> </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Areas of concern form the foundation for the upcoming steps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purpose of this step is </a:t>
            </a:r>
            <a:r>
              <a:rPr lang="en-US" b="1" dirty="0"/>
              <a:t>not to capture a complete list </a:t>
            </a:r>
            <a:r>
              <a:rPr lang="en-US" dirty="0"/>
              <a:t>of all possible threat scenarios for an information asset; instead, the idea is </a:t>
            </a:r>
            <a:r>
              <a:rPr lang="en-US" b="1" dirty="0"/>
              <a:t>to quickly capture those situations or conditions that come immediately to mind </a:t>
            </a:r>
            <a:r>
              <a:rPr lang="en-US" dirty="0"/>
              <a:t>that could affect your asset and record them.</a:t>
            </a:r>
            <a:endParaRPr lang="en-US" sz="1200" dirty="0"/>
          </a:p>
          <a:p>
            <a:endParaRPr lang="de-DE" dirty="0"/>
          </a:p>
          <a:p>
            <a:r>
              <a:rPr lang="en-US" sz="2800" dirty="0"/>
              <a:t>Brainstorming about </a:t>
            </a:r>
          </a:p>
          <a:p>
            <a:pPr lvl="2"/>
            <a:r>
              <a:rPr lang="en-US" sz="2800" dirty="0"/>
              <a:t>Possible conditions threatening the information asset</a:t>
            </a:r>
          </a:p>
          <a:p>
            <a:pPr lvl="2"/>
            <a:r>
              <a:rPr lang="en-US" sz="2800" dirty="0"/>
              <a:t>Possible consequences </a:t>
            </a:r>
          </a:p>
          <a:p>
            <a:endParaRPr lang="de-DE" dirty="0"/>
          </a:p>
          <a:p>
            <a:endParaRPr lang="de-DE" dirty="0"/>
          </a:p>
          <a:p>
            <a:r>
              <a:rPr lang="en-US" dirty="0"/>
              <a:t>Consider the various actors, motives, and outcomes inherent in the area of concern. Keep in mind the security requirements that you have set for your information asset and how they might be compromised</a:t>
            </a:r>
            <a:endParaRPr lang="de-DE" dirty="0"/>
          </a:p>
        </p:txBody>
      </p:sp>
      <p:sp>
        <p:nvSpPr>
          <p:cNvPr id="4" name="Foliennummernplatzhalter 3"/>
          <p:cNvSpPr>
            <a:spLocks noGrp="1"/>
          </p:cNvSpPr>
          <p:nvPr>
            <p:ph type="sldNum" sz="quarter" idx="5"/>
          </p:nvPr>
        </p:nvSpPr>
        <p:spPr/>
        <p:txBody>
          <a:bodyPr/>
          <a:lstStyle/>
          <a:p>
            <a:fld id="{56B440EB-C5CD-7245-AE6D-83AAE35B2981}" type="slidenum">
              <a:rPr lang="en-US" smtClean="0"/>
              <a:t>26</a:t>
            </a:fld>
            <a:endParaRPr lang="en-US"/>
          </a:p>
        </p:txBody>
      </p:sp>
    </p:spTree>
    <p:extLst>
      <p:ext uri="{BB962C8B-B14F-4D97-AF65-F5344CB8AC3E}">
        <p14:creationId xmlns:p14="http://schemas.microsoft.com/office/powerpoint/2010/main" val="436517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27</a:t>
            </a:fld>
            <a:endParaRPr lang="en-US"/>
          </a:p>
        </p:txBody>
      </p:sp>
    </p:spTree>
    <p:extLst>
      <p:ext uri="{BB962C8B-B14F-4D97-AF65-F5344CB8AC3E}">
        <p14:creationId xmlns:p14="http://schemas.microsoft.com/office/powerpoint/2010/main" val="35412203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areas of concern are expanded into threat scenarios that further detail the properties of a threat</a:t>
            </a:r>
          </a:p>
          <a:p>
            <a:endParaRPr lang="en-US" dirty="0"/>
          </a:p>
          <a:p>
            <a:r>
              <a:rPr lang="en-US" dirty="0"/>
              <a:t>Asset – something of value to the enterprise </a:t>
            </a:r>
          </a:p>
          <a:p>
            <a:r>
              <a:rPr lang="en-US" dirty="0"/>
              <a:t>Access/means – how the asset is accessed by an actor (technical means, physical access). Access applies only to human actors. </a:t>
            </a:r>
          </a:p>
          <a:p>
            <a:r>
              <a:rPr lang="en-US" dirty="0"/>
              <a:t>Actor – who or what may violate the security requirements (confidentiality, integrity, availability) of an asset </a:t>
            </a:r>
          </a:p>
          <a:p>
            <a:r>
              <a:rPr lang="en-US" dirty="0"/>
              <a:t>Motive – the intent of an actor (e.g., deliberate or accidental). Motive applies only to human actors. </a:t>
            </a:r>
          </a:p>
          <a:p>
            <a:r>
              <a:rPr lang="en-US" dirty="0"/>
              <a:t>Outcome – the immediate result (disclosure, modification, destruction, loss, interruption) of violating the security requirements of an asset</a:t>
            </a:r>
          </a:p>
          <a:p>
            <a:endParaRPr lang="en-US" dirty="0"/>
          </a:p>
          <a:p>
            <a:r>
              <a:rPr lang="en-US" dirty="0"/>
              <a:t>Areas of concerned are expended into threat scenarios (trees)</a:t>
            </a:r>
          </a:p>
          <a:p>
            <a:pPr lvl="2"/>
            <a:r>
              <a:rPr lang="en-US" dirty="0"/>
              <a:t>Human actors using technical means</a:t>
            </a:r>
          </a:p>
          <a:p>
            <a:pPr lvl="2"/>
            <a:r>
              <a:rPr lang="en-US" dirty="0"/>
              <a:t>Human actors using physical access</a:t>
            </a:r>
          </a:p>
          <a:p>
            <a:pPr lvl="2"/>
            <a:r>
              <a:rPr lang="de-DE" dirty="0"/>
              <a:t>Technical </a:t>
            </a:r>
            <a:r>
              <a:rPr lang="de-DE" dirty="0" err="1"/>
              <a:t>problems</a:t>
            </a:r>
            <a:r>
              <a:rPr lang="de-DE" dirty="0"/>
              <a:t> (</a:t>
            </a:r>
            <a:r>
              <a:rPr lang="de-DE" dirty="0" err="1"/>
              <a:t>software</a:t>
            </a:r>
            <a:r>
              <a:rPr lang="de-DE" dirty="0"/>
              <a:t> </a:t>
            </a:r>
            <a:r>
              <a:rPr lang="de-DE" dirty="0" err="1"/>
              <a:t>crashes</a:t>
            </a:r>
            <a:r>
              <a:rPr lang="de-DE" dirty="0"/>
              <a:t>, </a:t>
            </a:r>
            <a:r>
              <a:rPr lang="de-DE" dirty="0" err="1"/>
              <a:t>hardware</a:t>
            </a:r>
            <a:r>
              <a:rPr lang="de-DE" dirty="0"/>
              <a:t> </a:t>
            </a:r>
            <a:r>
              <a:rPr lang="de-DE" dirty="0" err="1"/>
              <a:t>defects</a:t>
            </a:r>
            <a:r>
              <a:rPr lang="de-DE" dirty="0"/>
              <a:t>, </a:t>
            </a:r>
            <a:r>
              <a:rPr lang="de-DE" dirty="0" err="1"/>
              <a:t>malicious</a:t>
            </a:r>
            <a:r>
              <a:rPr lang="de-DE" dirty="0"/>
              <a:t> code)</a:t>
            </a:r>
            <a:endParaRPr lang="en-US" dirty="0"/>
          </a:p>
          <a:p>
            <a:pPr lvl="2"/>
            <a:r>
              <a:rPr lang="de-DE" dirty="0"/>
              <a:t>Other </a:t>
            </a:r>
            <a:r>
              <a:rPr lang="de-DE" dirty="0" err="1"/>
              <a:t>problems</a:t>
            </a:r>
            <a:r>
              <a:rPr lang="de-DE" dirty="0"/>
              <a:t> (</a:t>
            </a:r>
            <a:r>
              <a:rPr lang="en-US" dirty="0"/>
              <a:t>natural disasters, third part</a:t>
            </a:r>
            <a:r>
              <a:rPr lang="de-DE" dirty="0" err="1"/>
              <a:t>y</a:t>
            </a:r>
            <a:r>
              <a:rPr lang="de-DE" dirty="0"/>
              <a:t> </a:t>
            </a:r>
            <a:r>
              <a:rPr lang="de-DE" dirty="0" err="1"/>
              <a:t>disruptions</a:t>
            </a:r>
            <a:r>
              <a:rPr lang="de-DE" dirty="0"/>
              <a:t>, power </a:t>
            </a:r>
            <a:r>
              <a:rPr lang="de-DE" dirty="0" err="1"/>
              <a:t>supply</a:t>
            </a:r>
            <a:r>
              <a:rPr lang="de-DE" dirty="0"/>
              <a:t>)</a:t>
            </a:r>
            <a:endParaRPr lang="en-US" dirty="0"/>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28</a:t>
            </a:fld>
            <a:endParaRPr lang="en-US"/>
          </a:p>
        </p:txBody>
      </p:sp>
    </p:spTree>
    <p:extLst>
      <p:ext uri="{BB962C8B-B14F-4D97-AF65-F5344CB8AC3E}">
        <p14:creationId xmlns:p14="http://schemas.microsoft.com/office/powerpoint/2010/main" val="34489927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29</a:t>
            </a:fld>
            <a:endParaRPr lang="en-US"/>
          </a:p>
        </p:txBody>
      </p:sp>
    </p:spTree>
    <p:extLst>
      <p:ext uri="{BB962C8B-B14F-4D97-AF65-F5344CB8AC3E}">
        <p14:creationId xmlns:p14="http://schemas.microsoft.com/office/powerpoint/2010/main" val="37488170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Starting from the threat scenario and consequences of the previous step an impact value is assigned for each impact area. The upcoming risk score helps to prioritize in the later steps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qualitative value assigned to describe the extent of impact to an organization when a threat scenario and resulting impact is realized. The impact value is derived from the risk measurement criteria.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Impact </a:t>
            </a:r>
            <a:r>
              <a:rPr lang="en-US" dirty="0" err="1"/>
              <a:t>Example</a:t>
            </a:r>
            <a:r>
              <a:rPr lang="en-US" sz="1200" dirty="0" err="1"/>
              <a:t>Define</a:t>
            </a:r>
            <a:r>
              <a:rPr lang="en-US" sz="1200" dirty="0"/>
              <a:t> what levels of impact mean in the context of the organization</a:t>
            </a:r>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30</a:t>
            </a:fld>
            <a:endParaRPr lang="en-US"/>
          </a:p>
        </p:txBody>
      </p:sp>
    </p:spTree>
    <p:extLst>
      <p:ext uri="{BB962C8B-B14F-4D97-AF65-F5344CB8AC3E}">
        <p14:creationId xmlns:p14="http://schemas.microsoft.com/office/powerpoint/2010/main" val="15738589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As a </a:t>
            </a:r>
            <a:r>
              <a:rPr lang="de-DE" dirty="0" err="1"/>
              <a:t>result</a:t>
            </a:r>
            <a:r>
              <a:rPr lang="de-DE" dirty="0"/>
              <a:t> </a:t>
            </a:r>
            <a:r>
              <a:rPr lang="de-DE" dirty="0" err="1"/>
              <a:t>you</a:t>
            </a:r>
            <a:r>
              <a:rPr lang="de-DE" dirty="0"/>
              <a:t> </a:t>
            </a:r>
            <a:r>
              <a:rPr lang="de-DE" dirty="0" err="1"/>
              <a:t>now</a:t>
            </a:r>
            <a:r>
              <a:rPr lang="de-DE" dirty="0"/>
              <a:t> </a:t>
            </a:r>
            <a:r>
              <a:rPr lang="de-DE" dirty="0" err="1"/>
              <a:t>get</a:t>
            </a:r>
            <a:r>
              <a:rPr lang="de-DE" dirty="0"/>
              <a:t> a a </a:t>
            </a:r>
            <a:r>
              <a:rPr lang="de-DE" dirty="0" err="1"/>
              <a:t>good</a:t>
            </a:r>
            <a:r>
              <a:rPr lang="de-DE" dirty="0"/>
              <a:t> </a:t>
            </a:r>
            <a:r>
              <a:rPr lang="de-DE" dirty="0" err="1"/>
              <a:t>information</a:t>
            </a:r>
            <a:r>
              <a:rPr lang="de-DE" dirty="0"/>
              <a:t> </a:t>
            </a:r>
            <a:r>
              <a:rPr lang="de-DE" dirty="0" err="1"/>
              <a:t>asset</a:t>
            </a:r>
            <a:r>
              <a:rPr lang="de-DE" dirty="0"/>
              <a:t> </a:t>
            </a:r>
            <a:r>
              <a:rPr lang="de-DE" dirty="0" err="1"/>
              <a:t>risk</a:t>
            </a:r>
            <a:r>
              <a:rPr lang="de-DE" dirty="0"/>
              <a:t> </a:t>
            </a:r>
            <a:r>
              <a:rPr lang="de-DE" dirty="0" err="1"/>
              <a:t>profile</a:t>
            </a:r>
            <a:r>
              <a:rPr lang="de-DE" dirty="0"/>
              <a:t> </a:t>
            </a:r>
            <a:r>
              <a:rPr lang="de-DE" dirty="0" err="1"/>
              <a:t>for</a:t>
            </a:r>
            <a:r>
              <a:rPr lang="de-DE" dirty="0"/>
              <a:t> </a:t>
            </a:r>
            <a:r>
              <a:rPr lang="de-DE" dirty="0" err="1"/>
              <a:t>each</a:t>
            </a:r>
            <a:r>
              <a:rPr lang="de-DE" dirty="0"/>
              <a:t> </a:t>
            </a:r>
            <a:r>
              <a:rPr lang="de-DE" dirty="0" err="1"/>
              <a:t>asset</a:t>
            </a:r>
            <a:r>
              <a:rPr lang="de-DE" dirty="0"/>
              <a:t> </a:t>
            </a:r>
            <a:r>
              <a:rPr lang="de-DE" dirty="0" err="1"/>
              <a:t>as</a:t>
            </a:r>
            <a:r>
              <a:rPr lang="de-DE" dirty="0"/>
              <a:t> </a:t>
            </a:r>
            <a:r>
              <a:rPr lang="de-DE" dirty="0" err="1"/>
              <a:t>seen</a:t>
            </a:r>
            <a:r>
              <a:rPr lang="de-DE" dirty="0"/>
              <a:t> in </a:t>
            </a:r>
            <a:r>
              <a:rPr lang="de-DE" dirty="0" err="1"/>
              <a:t>the</a:t>
            </a:r>
            <a:r>
              <a:rPr lang="de-DE" dirty="0"/>
              <a:t> </a:t>
            </a:r>
            <a:r>
              <a:rPr lang="de-DE" dirty="0" err="1"/>
              <a:t>example</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31</a:t>
            </a:fld>
            <a:endParaRPr lang="en-US"/>
          </a:p>
        </p:txBody>
      </p:sp>
    </p:spTree>
    <p:extLst>
      <p:ext uri="{BB962C8B-B14F-4D97-AF65-F5344CB8AC3E}">
        <p14:creationId xmlns:p14="http://schemas.microsoft.com/office/powerpoint/2010/main" val="34861493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Select mitigation approach</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32</a:t>
            </a:fld>
            <a:endParaRPr lang="en-US"/>
          </a:p>
        </p:txBody>
      </p:sp>
    </p:spTree>
    <p:extLst>
      <p:ext uri="{BB962C8B-B14F-4D97-AF65-F5344CB8AC3E}">
        <p14:creationId xmlns:p14="http://schemas.microsoft.com/office/powerpoint/2010/main" val="9181246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33</a:t>
            </a:fld>
            <a:endParaRPr lang="en-US"/>
          </a:p>
        </p:txBody>
      </p:sp>
    </p:spTree>
    <p:extLst>
      <p:ext uri="{BB962C8B-B14F-4D97-AF65-F5344CB8AC3E}">
        <p14:creationId xmlns:p14="http://schemas.microsoft.com/office/powerpoint/2010/main" val="20457332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34</a:t>
            </a:fld>
            <a:endParaRPr lang="en-US"/>
          </a:p>
        </p:txBody>
      </p:sp>
    </p:spTree>
    <p:extLst>
      <p:ext uri="{BB962C8B-B14F-4D97-AF65-F5344CB8AC3E}">
        <p14:creationId xmlns:p14="http://schemas.microsoft.com/office/powerpoint/2010/main" val="7684258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35</a:t>
            </a:fld>
            <a:endParaRPr lang="en-US"/>
          </a:p>
        </p:txBody>
      </p:sp>
    </p:spTree>
    <p:extLst>
      <p:ext uri="{BB962C8B-B14F-4D97-AF65-F5344CB8AC3E}">
        <p14:creationId xmlns:p14="http://schemas.microsoft.com/office/powerpoint/2010/main" val="236585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3243318"/>
          </a:xfrm>
        </p:spPr>
        <p:txBody>
          <a:bodyPr>
            <a:normAutofit/>
          </a:bodyPr>
          <a:lstStyle/>
          <a:p>
            <a:r>
              <a:rPr lang="en-US" b="1" dirty="0" err="1">
                <a:latin typeface="Arial" panose="020B0604020202020204" pitchFamily="34" charset="0"/>
                <a:cs typeface="Arial" panose="020B0604020202020204" pitchFamily="34" charset="0"/>
              </a:rPr>
              <a:t>Managementul</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riscurilor</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err="1"/>
              <a:t>Fundații</a:t>
            </a:r>
            <a:endParaRPr lang="en-US" sz="6000" b="1"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Motivația</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err="1"/>
              <a:t>Creează</a:t>
            </a:r>
            <a:r>
              <a:rPr lang="en-US" sz="4000" dirty="0"/>
              <a:t> </a:t>
            </a:r>
            <a:r>
              <a:rPr lang="en-US" sz="4000" dirty="0" err="1"/>
              <a:t>valoare</a:t>
            </a:r>
            <a:r>
              <a:rPr lang="en-US" sz="4000" dirty="0"/>
              <a:t> </a:t>
            </a:r>
            <a:r>
              <a:rPr lang="en-US" sz="4000" dirty="0" err="1"/>
              <a:t>pentru</a:t>
            </a:r>
            <a:r>
              <a:rPr lang="en-US" sz="4000" dirty="0"/>
              <a:t> </a:t>
            </a:r>
            <a:r>
              <a:rPr lang="en-US" sz="4000" dirty="0" err="1"/>
              <a:t>organizație</a:t>
            </a:r>
            <a:endParaRPr lang="en-US" sz="4000" dirty="0"/>
          </a:p>
          <a:p>
            <a:endParaRPr lang="en-US" sz="4000" dirty="0"/>
          </a:p>
          <a:p>
            <a:r>
              <a:rPr lang="en-US" sz="4000" dirty="0" err="1"/>
              <a:t>Esențial</a:t>
            </a:r>
            <a:r>
              <a:rPr lang="en-US" sz="4000" dirty="0"/>
              <a:t> </a:t>
            </a:r>
            <a:r>
              <a:rPr lang="en-US" sz="4000" dirty="0" err="1"/>
              <a:t>pentru</a:t>
            </a:r>
            <a:r>
              <a:rPr lang="en-US" sz="4000" dirty="0"/>
              <a:t> a </a:t>
            </a:r>
            <a:r>
              <a:rPr lang="en-US" sz="4000" dirty="0" err="1"/>
              <a:t>lua</a:t>
            </a:r>
            <a:r>
              <a:rPr lang="en-US" sz="4000" dirty="0"/>
              <a:t> </a:t>
            </a:r>
            <a:r>
              <a:rPr lang="en-US" sz="4000" dirty="0" err="1"/>
              <a:t>decizii</a:t>
            </a:r>
            <a:endParaRPr lang="en-US" sz="4000" dirty="0"/>
          </a:p>
          <a:p>
            <a:endParaRPr lang="en-US" sz="4000" dirty="0"/>
          </a:p>
          <a:p>
            <a:r>
              <a:rPr lang="en-US" sz="4000" dirty="0" err="1"/>
              <a:t>Ajută</a:t>
            </a:r>
            <a:r>
              <a:rPr lang="en-US" sz="4000" dirty="0"/>
              <a:t> la </a:t>
            </a:r>
            <a:r>
              <a:rPr lang="en-US" sz="4000" dirty="0" err="1"/>
              <a:t>tratarea</a:t>
            </a:r>
            <a:r>
              <a:rPr lang="en-US" sz="4000" dirty="0"/>
              <a:t> </a:t>
            </a:r>
            <a:r>
              <a:rPr lang="en-US" sz="4000" dirty="0" err="1"/>
              <a:t>incertitudinii</a:t>
            </a:r>
            <a:endParaRPr lang="en-US" sz="4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Definirea</a:t>
            </a:r>
            <a:r>
              <a:rPr lang="en-US" dirty="0"/>
              <a:t> </a:t>
            </a:r>
            <a:r>
              <a:rPr lang="en-US" dirty="0" err="1"/>
              <a:t>riscului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645664"/>
            <a:ext cx="11059200" cy="3654336"/>
          </a:xfrm>
        </p:spPr>
        <p:txBody>
          <a:bodyPr>
            <a:normAutofit/>
          </a:bodyPr>
          <a:lstStyle/>
          <a:p>
            <a:r>
              <a:rPr lang="en-US" sz="4000" b="1" dirty="0">
                <a:solidFill>
                  <a:schemeClr val="accent1">
                    <a:lumMod val="75000"/>
                  </a:schemeClr>
                </a:solidFill>
              </a:rPr>
              <a:t>“</a:t>
            </a:r>
            <a:r>
              <a:rPr lang="en-US" sz="4000" b="1" dirty="0" err="1">
                <a:solidFill>
                  <a:schemeClr val="accent1">
                    <a:lumMod val="75000"/>
                  </a:schemeClr>
                </a:solidFill>
              </a:rPr>
              <a:t>Efectul</a:t>
            </a:r>
            <a:r>
              <a:rPr lang="en-US" sz="4000" b="1" dirty="0">
                <a:solidFill>
                  <a:schemeClr val="accent1">
                    <a:lumMod val="75000"/>
                  </a:schemeClr>
                </a:solidFill>
              </a:rPr>
              <a:t> </a:t>
            </a:r>
            <a:r>
              <a:rPr lang="en-US" sz="4000" b="1" dirty="0" err="1">
                <a:solidFill>
                  <a:schemeClr val="accent1">
                    <a:lumMod val="75000"/>
                  </a:schemeClr>
                </a:solidFill>
              </a:rPr>
              <a:t>incertitudinii</a:t>
            </a:r>
            <a:r>
              <a:rPr lang="en-US" sz="4000" b="1" dirty="0">
                <a:solidFill>
                  <a:schemeClr val="accent1">
                    <a:lumMod val="75000"/>
                  </a:schemeClr>
                </a:solidFill>
              </a:rPr>
              <a:t> </a:t>
            </a:r>
            <a:r>
              <a:rPr lang="en-US" sz="4000" b="1" dirty="0" err="1">
                <a:solidFill>
                  <a:schemeClr val="accent1">
                    <a:lumMod val="75000"/>
                  </a:schemeClr>
                </a:solidFill>
              </a:rPr>
              <a:t>asupra</a:t>
            </a:r>
            <a:r>
              <a:rPr lang="en-US" sz="4000" b="1" dirty="0">
                <a:solidFill>
                  <a:schemeClr val="accent1">
                    <a:lumMod val="75000"/>
                  </a:schemeClr>
                </a:solidFill>
              </a:rPr>
              <a:t> </a:t>
            </a:r>
            <a:r>
              <a:rPr lang="en-US" sz="4000" b="1" dirty="0" err="1">
                <a:solidFill>
                  <a:schemeClr val="accent1">
                    <a:lumMod val="75000"/>
                  </a:schemeClr>
                </a:solidFill>
              </a:rPr>
              <a:t>obiectivelor</a:t>
            </a:r>
            <a:r>
              <a:rPr lang="en-US" sz="4000" b="1" dirty="0">
                <a:solidFill>
                  <a:schemeClr val="accent1">
                    <a:lumMod val="75000"/>
                  </a:schemeClr>
                </a:solidFill>
              </a:rPr>
              <a:t>”</a:t>
            </a:r>
            <a:r>
              <a:rPr lang="en-US" sz="4000" dirty="0"/>
              <a:t> (ISO 31000)</a:t>
            </a:r>
          </a:p>
          <a:p>
            <a:endParaRPr lang="en-US" sz="4000" dirty="0"/>
          </a:p>
          <a:p>
            <a:r>
              <a:rPr lang="en-US" sz="4000" dirty="0" err="1"/>
              <a:t>Rezultatele</a:t>
            </a:r>
            <a:r>
              <a:rPr lang="en-US" sz="4000" dirty="0"/>
              <a:t> pot fi negative </a:t>
            </a:r>
            <a:r>
              <a:rPr lang="en-US" sz="4000" dirty="0" err="1"/>
              <a:t>sau</a:t>
            </a:r>
            <a:r>
              <a:rPr lang="en-US" sz="4000" dirty="0"/>
              <a:t> </a:t>
            </a:r>
            <a:r>
              <a:rPr lang="en-US" sz="4000" dirty="0" err="1"/>
              <a:t>pozitive</a:t>
            </a:r>
            <a:endParaRPr lang="en-US" sz="4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9987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Definirea riscului – Termeni de bază</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err="1"/>
              <a:t>Amenințare</a:t>
            </a:r>
            <a:endParaRPr lang="en-US" sz="4000" dirty="0"/>
          </a:p>
          <a:p>
            <a:r>
              <a:rPr lang="en-US" sz="4000" dirty="0" err="1"/>
              <a:t>Probabilitate</a:t>
            </a:r>
            <a:endParaRPr lang="en-US" sz="4000" dirty="0"/>
          </a:p>
          <a:p>
            <a:r>
              <a:rPr lang="en-US" sz="4000" dirty="0"/>
              <a:t>Impact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12547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err="1"/>
              <a:t>Riscuri</a:t>
            </a:r>
            <a:r>
              <a:rPr lang="en-US" sz="6000" b="1" dirty="0"/>
              <a:t> de </a:t>
            </a:r>
            <a:r>
              <a:rPr lang="en-US" sz="6000" b="1" dirty="0" err="1"/>
              <a:t>securitate</a:t>
            </a:r>
            <a:r>
              <a:rPr lang="en-US" sz="6000" b="1" dirty="0"/>
              <a:t> a </a:t>
            </a:r>
            <a:r>
              <a:rPr lang="en-US" sz="6000" b="1" dirty="0" err="1"/>
              <a:t>informațiilor</a:t>
            </a:r>
            <a:endParaRPr lang="en-US" sz="6000" b="1"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6340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Risc de securitate a informațiilor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err="1"/>
              <a:t>Periclitați</a:t>
            </a:r>
            <a:r>
              <a:rPr lang="en-US" sz="4000" dirty="0"/>
              <a:t> </a:t>
            </a:r>
            <a:r>
              <a:rPr lang="en-US" sz="4000" dirty="0" err="1"/>
              <a:t>obiectivele</a:t>
            </a:r>
            <a:r>
              <a:rPr lang="en-US" sz="4000" dirty="0"/>
              <a:t> de </a:t>
            </a:r>
            <a:r>
              <a:rPr lang="en-US" sz="4000" dirty="0" err="1"/>
              <a:t>securitate</a:t>
            </a:r>
            <a:r>
              <a:rPr lang="en-US" sz="4000" dirty="0"/>
              <a:t> a </a:t>
            </a:r>
            <a:r>
              <a:rPr lang="en-US" sz="4000" dirty="0" err="1"/>
              <a:t>informațiilor</a:t>
            </a:r>
            <a:r>
              <a:rPr lang="en-US" sz="4000" dirty="0"/>
              <a:t> :</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05D6A910-4A8C-57F5-458E-19ABB910FD6E}"/>
              </a:ext>
            </a:extLst>
          </p:cNvPr>
          <p:cNvSpPr txBox="1">
            <a:spLocks/>
          </p:cNvSpPr>
          <p:nvPr/>
        </p:nvSpPr>
        <p:spPr>
          <a:xfrm>
            <a:off x="340425" y="3417229"/>
            <a:ext cx="6221512" cy="26878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en-US" sz="5400" dirty="0" err="1"/>
              <a:t>Confidențialitatea</a:t>
            </a:r>
            <a:endParaRPr lang="en-US" sz="5400" dirty="0"/>
          </a:p>
          <a:p>
            <a:pPr marL="457200" lvl="1" indent="0">
              <a:buNone/>
            </a:pPr>
            <a:r>
              <a:rPr lang="en-US" sz="5400" dirty="0" err="1"/>
              <a:t>integritate</a:t>
            </a:r>
            <a:endParaRPr lang="en-US" sz="5400" dirty="0"/>
          </a:p>
          <a:p>
            <a:pPr marL="457200" lvl="1" indent="0">
              <a:buNone/>
            </a:pPr>
            <a:r>
              <a:rPr lang="en-US" sz="5400" dirty="0" err="1"/>
              <a:t>disponibilitate</a:t>
            </a:r>
            <a:endParaRPr lang="en-US" sz="5400" dirty="0"/>
          </a:p>
        </p:txBody>
      </p:sp>
    </p:spTree>
    <p:extLst>
      <p:ext uri="{BB962C8B-B14F-4D97-AF65-F5344CB8AC3E}">
        <p14:creationId xmlns:p14="http://schemas.microsoft.com/office/powerpoint/2010/main" val="2810161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Risc de securitate a informațiilor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36064"/>
            <a:ext cx="11059200" cy="4263936"/>
          </a:xfrm>
        </p:spPr>
        <p:txBody>
          <a:bodyPr>
            <a:normAutofit/>
          </a:bodyPr>
          <a:lstStyle/>
          <a:p>
            <a:r>
              <a:rPr lang="it-IT" sz="4000" dirty="0"/>
              <a:t>Amenințări comune la securitatea informațiilor</a:t>
            </a:r>
          </a:p>
          <a:p>
            <a:endParaRPr lang="en-US" sz="4000" dirty="0"/>
          </a:p>
          <a:p>
            <a:r>
              <a:rPr lang="en-US" sz="4000" dirty="0" err="1"/>
              <a:t>Surse</a:t>
            </a:r>
            <a:r>
              <a:rPr lang="en-US" sz="4000" dirty="0"/>
              <a:t> </a:t>
            </a:r>
            <a:r>
              <a:rPr lang="en-US" sz="4000" dirty="0" err="1"/>
              <a:t>valoroase</a:t>
            </a:r>
            <a:r>
              <a:rPr lang="en-US" sz="4000" dirty="0"/>
              <a:t>.</a:t>
            </a:r>
          </a:p>
          <a:p>
            <a:pPr lvl="1"/>
            <a:r>
              <a:rPr lang="en-US" sz="3600" dirty="0"/>
              <a:t>BSI </a:t>
            </a:r>
            <a:r>
              <a:rPr lang="en-US" sz="3600" dirty="0" err="1"/>
              <a:t>Amenințările</a:t>
            </a:r>
            <a:r>
              <a:rPr lang="en-US" sz="3600" dirty="0"/>
              <a:t> </a:t>
            </a:r>
            <a:r>
              <a:rPr lang="en-US" sz="3600" dirty="0" err="1"/>
              <a:t>elementare</a:t>
            </a:r>
            <a:r>
              <a:rPr lang="en-US" sz="3600" dirty="0"/>
              <a:t> ale IT-</a:t>
            </a:r>
            <a:r>
              <a:rPr lang="en-US" sz="3600" dirty="0" err="1"/>
              <a:t>Grundschutz</a:t>
            </a:r>
            <a:r>
              <a:rPr lang="en-US" sz="3600" dirty="0"/>
              <a:t>-</a:t>
            </a:r>
            <a:r>
              <a:rPr lang="en-US" sz="3600" dirty="0" err="1"/>
              <a:t>Compendiu</a:t>
            </a:r>
            <a:endParaRPr lang="en-US" sz="3600" dirty="0"/>
          </a:p>
          <a:p>
            <a:pPr lvl="1"/>
            <a:r>
              <a:rPr lang="en-US" sz="3600" dirty="0"/>
              <a:t>ISO 27005 – </a:t>
            </a:r>
            <a:r>
              <a:rPr lang="en-US" sz="3600" dirty="0" err="1"/>
              <a:t>Anexa</a:t>
            </a:r>
            <a:r>
              <a:rPr lang="en-US" sz="3600" dirty="0"/>
              <a:t> C</a:t>
            </a:r>
          </a:p>
          <a:p>
            <a:pPr lvl="1"/>
            <a:r>
              <a:rPr lang="en-US" sz="3600" dirty="0" err="1"/>
              <a:t>Scenarii</a:t>
            </a:r>
            <a:r>
              <a:rPr lang="en-US" sz="3600" dirty="0"/>
              <a:t> de </a:t>
            </a:r>
            <a:r>
              <a:rPr lang="en-US" sz="3600" dirty="0" err="1"/>
              <a:t>risc</a:t>
            </a:r>
            <a:r>
              <a:rPr lang="en-US" sz="3600" dirty="0"/>
              <a:t> COBIT…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2414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err="1"/>
              <a:t>Abordarea</a:t>
            </a:r>
            <a:r>
              <a:rPr lang="en-US" sz="6000" b="1" dirty="0"/>
              <a:t> </a:t>
            </a:r>
            <a:r>
              <a:rPr lang="en-US" sz="6000" b="1" dirty="0" err="1"/>
              <a:t>managementului</a:t>
            </a:r>
            <a:r>
              <a:rPr lang="en-US" sz="6000" b="1" dirty="0"/>
              <a:t> </a:t>
            </a:r>
            <a:r>
              <a:rPr lang="en-US" sz="6000" b="1" dirty="0" err="1"/>
              <a:t>riscului</a:t>
            </a:r>
            <a:endParaRPr lang="en-US" sz="6000" b="1"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773204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Managementul</a:t>
            </a:r>
            <a:r>
              <a:rPr lang="en-US" dirty="0"/>
              <a:t> </a:t>
            </a:r>
            <a:r>
              <a:rPr lang="en-US" dirty="0" err="1"/>
              <a:t>riscurilor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err="1"/>
              <a:t>Abordare</a:t>
            </a:r>
            <a:r>
              <a:rPr lang="en-US" sz="4000" dirty="0"/>
              <a:t> </a:t>
            </a:r>
            <a:r>
              <a:rPr lang="en-US" sz="4000" dirty="0" err="1"/>
              <a:t>sistematica</a:t>
            </a:r>
            <a:endParaRPr lang="en-US" sz="4000" dirty="0"/>
          </a:p>
          <a:p>
            <a:r>
              <a:rPr lang="en-US" sz="4000" dirty="0" err="1"/>
              <a:t>Adaptat</a:t>
            </a:r>
            <a:r>
              <a:rPr lang="en-US" sz="4000" dirty="0"/>
              <a:t> </a:t>
            </a:r>
            <a:r>
              <a:rPr lang="en-US" sz="4000" dirty="0" err="1"/>
              <a:t>organizației</a:t>
            </a:r>
            <a:endParaRPr lang="en-US" sz="4000" dirty="0"/>
          </a:p>
          <a:p>
            <a:r>
              <a:rPr lang="en-US" sz="4000" dirty="0" err="1"/>
              <a:t>Necesită</a:t>
            </a:r>
            <a:r>
              <a:rPr lang="en-US" sz="4000" dirty="0"/>
              <a:t> </a:t>
            </a:r>
            <a:r>
              <a:rPr lang="en-US" sz="4000" dirty="0" err="1"/>
              <a:t>acceptarea</a:t>
            </a:r>
            <a:r>
              <a:rPr lang="en-US" sz="4000" dirty="0"/>
              <a:t> </a:t>
            </a:r>
            <a:r>
              <a:rPr lang="en-US" sz="4000" dirty="0" err="1"/>
              <a:t>managementului</a:t>
            </a:r>
            <a:endParaRPr lang="en-US" sz="4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81495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Identificarea</a:t>
            </a:r>
            <a:r>
              <a:rPr lang="en-US" dirty="0"/>
              <a:t> </a:t>
            </a:r>
            <a:r>
              <a:rPr lang="en-US" dirty="0" err="1"/>
              <a:t>riscului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Picture 2" descr="Free vector graphics of Magnifying glass">
            <a:extLst>
              <a:ext uri="{FF2B5EF4-FFF2-40B4-BE49-F238E27FC236}">
                <a16:creationId xmlns:a16="http://schemas.microsoft.com/office/drawing/2014/main" id="{A8F682E7-1ADA-521F-7B48-78E59EECD7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3945" y="1844824"/>
            <a:ext cx="4401399" cy="45728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A4E4C36-2EE7-BCB9-196A-92A583DC90BF}"/>
              </a:ext>
            </a:extLst>
          </p:cNvPr>
          <p:cNvSpPr txBox="1"/>
          <p:nvPr/>
        </p:nvSpPr>
        <p:spPr>
          <a:xfrm>
            <a:off x="4047744" y="2865120"/>
            <a:ext cx="1567902" cy="923330"/>
          </a:xfrm>
          <a:prstGeom prst="rect">
            <a:avLst/>
          </a:prstGeom>
          <a:noFill/>
        </p:spPr>
        <p:txBody>
          <a:bodyPr wrap="square" rtlCol="0">
            <a:spAutoFit/>
          </a:bodyPr>
          <a:lstStyle/>
          <a:p>
            <a:r>
              <a:rPr lang="en-US" sz="5400" b="1" dirty="0"/>
              <a:t>RISK</a:t>
            </a:r>
          </a:p>
        </p:txBody>
      </p:sp>
    </p:spTree>
    <p:extLst>
      <p:ext uri="{BB962C8B-B14F-4D97-AF65-F5344CB8AC3E}">
        <p14:creationId xmlns:p14="http://schemas.microsoft.com/office/powerpoint/2010/main" val="1713530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Analiza</a:t>
            </a:r>
            <a:r>
              <a:rPr lang="en-US" dirty="0"/>
              <a:t> de </a:t>
            </a:r>
            <a:r>
              <a:rPr lang="en-US" dirty="0" err="1"/>
              <a:t>risc</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Picture 2" descr="Free vector graphics of Risk">
            <a:extLst>
              <a:ext uri="{FF2B5EF4-FFF2-40B4-BE49-F238E27FC236}">
                <a16:creationId xmlns:a16="http://schemas.microsoft.com/office/drawing/2014/main" id="{00B0A3BC-8541-2C3A-45F1-7CE732119E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672" y="2105273"/>
            <a:ext cx="4005064"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675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Evaluarea</a:t>
            </a:r>
            <a:r>
              <a:rPr lang="en-US" dirty="0"/>
              <a:t> </a:t>
            </a:r>
            <a:r>
              <a:rPr lang="en-US" dirty="0" err="1"/>
              <a:t>riscurilor</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vector graphics of Checklist">
            <a:extLst>
              <a:ext uri="{FF2B5EF4-FFF2-40B4-BE49-F238E27FC236}">
                <a16:creationId xmlns:a16="http://schemas.microsoft.com/office/drawing/2014/main" id="{7990A05E-22FC-8A06-A570-D6C83EB81B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900" y="1844823"/>
            <a:ext cx="4525964" cy="452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1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Tratamentul</a:t>
            </a:r>
            <a:r>
              <a:rPr lang="en-US" dirty="0"/>
              <a:t> </a:t>
            </a:r>
            <a:r>
              <a:rPr lang="en-US" dirty="0" err="1"/>
              <a:t>riscului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photos of Bandage">
            <a:extLst>
              <a:ext uri="{FF2B5EF4-FFF2-40B4-BE49-F238E27FC236}">
                <a16:creationId xmlns:a16="http://schemas.microsoft.com/office/drawing/2014/main" id="{7915B7E5-829A-55AE-666F-69EA1C418E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0078" y="1554242"/>
            <a:ext cx="7454540" cy="493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854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dirty="0"/>
              <a:t>Cadre de </a:t>
            </a:r>
            <a:r>
              <a:rPr lang="en-GB" dirty="0" err="1"/>
              <a:t>evaluare</a:t>
            </a:r>
            <a:r>
              <a:rPr lang="en-GB" dirty="0"/>
              <a:t> a </a:t>
            </a:r>
            <a:r>
              <a:rPr lang="en-GB" dirty="0" err="1"/>
              <a:t>riscurilor</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Inhaltsplatzhalter 2">
            <a:extLst>
              <a:ext uri="{FF2B5EF4-FFF2-40B4-BE49-F238E27FC236}">
                <a16:creationId xmlns:a16="http://schemas.microsoft.com/office/drawing/2014/main" id="{9D2C16B8-F22E-FF0F-22B2-B5314F18110A}"/>
              </a:ext>
            </a:extLst>
          </p:cNvPr>
          <p:cNvSpPr>
            <a:spLocks noGrp="1"/>
          </p:cNvSpPr>
          <p:nvPr>
            <p:ph idx="1"/>
          </p:nvPr>
        </p:nvSpPr>
        <p:spPr>
          <a:xfrm>
            <a:off x="539999" y="2163336"/>
            <a:ext cx="11447561" cy="4136663"/>
          </a:xfrm>
        </p:spPr>
        <p:txBody>
          <a:bodyPr>
            <a:normAutofit/>
          </a:bodyPr>
          <a:lstStyle/>
          <a:p>
            <a:r>
              <a:rPr lang="en-US" sz="3200" dirty="0"/>
              <a:t>Cadre </a:t>
            </a:r>
            <a:r>
              <a:rPr lang="en-US" sz="3200" dirty="0" err="1"/>
              <a:t>comune</a:t>
            </a:r>
            <a:r>
              <a:rPr lang="en-US" sz="3200" dirty="0"/>
              <a:t> de </a:t>
            </a:r>
            <a:r>
              <a:rPr lang="en-US" sz="3200" dirty="0" err="1"/>
              <a:t>evaluare</a:t>
            </a:r>
            <a:r>
              <a:rPr lang="en-US" sz="3200" dirty="0"/>
              <a:t> a </a:t>
            </a:r>
            <a:r>
              <a:rPr lang="en-US" sz="3200" dirty="0" err="1"/>
              <a:t>riscurilor</a:t>
            </a:r>
            <a:r>
              <a:rPr lang="en-US" sz="3200" dirty="0"/>
              <a:t> :</a:t>
            </a:r>
          </a:p>
          <a:p>
            <a:pPr lvl="1"/>
            <a:r>
              <a:rPr lang="en-US" sz="2800" dirty="0" err="1"/>
              <a:t>Evaluarea</a:t>
            </a:r>
            <a:r>
              <a:rPr lang="en-US" sz="2800" dirty="0"/>
              <a:t> </a:t>
            </a:r>
            <a:r>
              <a:rPr lang="en-US" sz="2800" dirty="0" err="1"/>
              <a:t>amenințărilor</a:t>
            </a:r>
            <a:r>
              <a:rPr lang="en-US" sz="2800" dirty="0"/>
              <a:t> </a:t>
            </a:r>
            <a:r>
              <a:rPr lang="en-US" sz="2800" dirty="0" err="1"/>
              <a:t>critice</a:t>
            </a:r>
            <a:r>
              <a:rPr lang="en-US" sz="2800" dirty="0"/>
              <a:t> </a:t>
            </a:r>
            <a:r>
              <a:rPr lang="en-US" sz="2800" dirty="0" err="1"/>
              <a:t>operaționale</a:t>
            </a:r>
            <a:r>
              <a:rPr lang="en-US" sz="2800" dirty="0"/>
              <a:t>, a </a:t>
            </a:r>
            <a:r>
              <a:rPr lang="en-US" sz="2800" dirty="0" err="1"/>
              <a:t>activelor</a:t>
            </a:r>
            <a:r>
              <a:rPr lang="en-US" sz="2800" dirty="0"/>
              <a:t> </a:t>
            </a:r>
            <a:r>
              <a:rPr lang="en-US" sz="2800" dirty="0" err="1"/>
              <a:t>și</a:t>
            </a:r>
            <a:r>
              <a:rPr lang="en-US" sz="2800" dirty="0"/>
              <a:t> a </a:t>
            </a:r>
            <a:r>
              <a:rPr lang="en-US" sz="2800" dirty="0" err="1"/>
              <a:t>vulnerabilităților</a:t>
            </a:r>
            <a:r>
              <a:rPr lang="en-US" sz="2800" dirty="0"/>
              <a:t> (OCTAVE)</a:t>
            </a:r>
          </a:p>
          <a:p>
            <a:pPr lvl="1"/>
            <a:r>
              <a:rPr lang="en-US" sz="2800" dirty="0" err="1"/>
              <a:t>Analiza</a:t>
            </a:r>
            <a:r>
              <a:rPr lang="en-US" sz="2800" dirty="0"/>
              <a:t> </a:t>
            </a:r>
            <a:r>
              <a:rPr lang="en-US" sz="2800" dirty="0" err="1"/>
              <a:t>factorială</a:t>
            </a:r>
            <a:r>
              <a:rPr lang="en-US" sz="2800" dirty="0"/>
              <a:t> a </a:t>
            </a:r>
            <a:r>
              <a:rPr lang="en-US" sz="2800" dirty="0" err="1"/>
              <a:t>riscului</a:t>
            </a:r>
            <a:r>
              <a:rPr lang="en-US" sz="2800" dirty="0"/>
              <a:t> </a:t>
            </a:r>
            <a:r>
              <a:rPr lang="en-US" sz="2800" dirty="0" err="1"/>
              <a:t>informațional</a:t>
            </a:r>
            <a:r>
              <a:rPr lang="en-US" sz="2800" dirty="0"/>
              <a:t> (FAIR)</a:t>
            </a:r>
          </a:p>
          <a:p>
            <a:pPr lvl="1"/>
            <a:r>
              <a:rPr lang="en-US" sz="2800" dirty="0" err="1"/>
              <a:t>Cadrul</a:t>
            </a:r>
            <a:r>
              <a:rPr lang="en-US" sz="2800" dirty="0"/>
              <a:t> de management al </a:t>
            </a:r>
            <a:r>
              <a:rPr lang="en-US" sz="2800" dirty="0" err="1"/>
              <a:t>riscului</a:t>
            </a:r>
            <a:r>
              <a:rPr lang="en-US" sz="2800" dirty="0"/>
              <a:t> NIST (NIST-RMF)</a:t>
            </a:r>
          </a:p>
          <a:p>
            <a:pPr lvl="1"/>
            <a:r>
              <a:rPr lang="en-US" sz="2800" dirty="0" err="1"/>
              <a:t>Evaluarea</a:t>
            </a:r>
            <a:r>
              <a:rPr lang="en-US" sz="2800" dirty="0"/>
              <a:t> </a:t>
            </a:r>
            <a:r>
              <a:rPr lang="en-US" sz="2800" dirty="0" err="1"/>
              <a:t>riscului</a:t>
            </a:r>
            <a:r>
              <a:rPr lang="en-US" sz="2800" dirty="0"/>
              <a:t> </a:t>
            </a:r>
            <a:r>
              <a:rPr lang="en-US" sz="2800" dirty="0" err="1"/>
              <a:t>agentului</a:t>
            </a:r>
            <a:r>
              <a:rPr lang="en-US" sz="2800" dirty="0"/>
              <a:t> de </a:t>
            </a:r>
            <a:r>
              <a:rPr lang="en-US" sz="2800" dirty="0" err="1"/>
              <a:t>amenințare</a:t>
            </a:r>
            <a:r>
              <a:rPr lang="en-US" sz="2800" dirty="0"/>
              <a:t> (TARA)</a:t>
            </a:r>
          </a:p>
          <a:p>
            <a:pPr lvl="1"/>
            <a:r>
              <a:rPr lang="en-US" sz="2800" dirty="0"/>
              <a:t>COSO Enterprise Risk Management (COSO ERM)</a:t>
            </a:r>
          </a:p>
          <a:p>
            <a:pPr lvl="1"/>
            <a:r>
              <a:rPr lang="en-US" sz="2800" dirty="0"/>
              <a:t>ISO 31000 </a:t>
            </a:r>
            <a:r>
              <a:rPr lang="en-US" sz="2800" dirty="0" err="1"/>
              <a:t>Managementul</a:t>
            </a:r>
            <a:r>
              <a:rPr lang="en-US" sz="2800" dirty="0"/>
              <a:t> </a:t>
            </a:r>
            <a:r>
              <a:rPr lang="en-US" sz="2800" dirty="0" err="1"/>
              <a:t>riscurilorISO</a:t>
            </a:r>
            <a:r>
              <a:rPr lang="en-US" sz="2800" dirty="0"/>
              <a:t> 27005 </a:t>
            </a:r>
            <a:r>
              <a:rPr lang="en-US" sz="2800" dirty="0" err="1"/>
              <a:t>Managementul</a:t>
            </a:r>
            <a:r>
              <a:rPr lang="en-US" sz="2800" dirty="0"/>
              <a:t> </a:t>
            </a:r>
            <a:r>
              <a:rPr lang="en-US" sz="2800" dirty="0" err="1"/>
              <a:t>riscurilor</a:t>
            </a:r>
            <a:r>
              <a:rPr lang="en-US" sz="2800" dirty="0"/>
              <a:t> de </a:t>
            </a:r>
            <a:r>
              <a:rPr lang="en-US" sz="2800" dirty="0" err="1"/>
              <a:t>securitate</a:t>
            </a:r>
            <a:r>
              <a:rPr lang="en-US" sz="2800" dirty="0"/>
              <a:t> a </a:t>
            </a:r>
            <a:r>
              <a:rPr lang="en-US" sz="2800" dirty="0" err="1"/>
              <a:t>informațiilor</a:t>
            </a:r>
            <a:endParaRPr lang="en-US" sz="2800" dirty="0"/>
          </a:p>
        </p:txBody>
      </p:sp>
    </p:spTree>
    <p:extLst>
      <p:ext uri="{BB962C8B-B14F-4D97-AF65-F5344CB8AC3E}">
        <p14:creationId xmlns:p14="http://schemas.microsoft.com/office/powerpoint/2010/main" val="3350849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7494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3337"/>
            <a:ext cx="7109737" cy="4136663"/>
          </a:xfrm>
        </p:spPr>
        <p:txBody>
          <a:bodyPr>
            <a:normAutofit/>
          </a:bodyPr>
          <a:lstStyle/>
          <a:p>
            <a:r>
              <a:rPr lang="en-US" sz="4000" dirty="0" err="1"/>
              <a:t>Abordare</a:t>
            </a:r>
            <a:r>
              <a:rPr lang="en-US" sz="4000" dirty="0"/>
              <a:t> </a:t>
            </a:r>
            <a:r>
              <a:rPr lang="en-US" sz="4000" dirty="0" err="1"/>
              <a:t>bazată</a:t>
            </a:r>
            <a:r>
              <a:rPr lang="en-US" sz="4000" dirty="0"/>
              <a:t> pe </a:t>
            </a:r>
            <a:r>
              <a:rPr lang="en-US" sz="4000" dirty="0" err="1"/>
              <a:t>activele</a:t>
            </a:r>
            <a:r>
              <a:rPr lang="en-US" sz="4000" dirty="0"/>
              <a:t> </a:t>
            </a:r>
            <a:r>
              <a:rPr lang="en-US" sz="4000" dirty="0" err="1"/>
              <a:t>informaționale</a:t>
            </a:r>
            <a:endParaRPr lang="en-US" sz="4000" dirty="0"/>
          </a:p>
          <a:p>
            <a:r>
              <a:rPr lang="en-US" sz="4000" dirty="0" err="1"/>
              <a:t>Ușor</a:t>
            </a:r>
            <a:r>
              <a:rPr lang="en-US" sz="4000" dirty="0"/>
              <a:t> de </a:t>
            </a:r>
            <a:r>
              <a:rPr lang="en-US" sz="4000" dirty="0" err="1"/>
              <a:t>folosit</a:t>
            </a:r>
            <a:endParaRPr lang="en-US" sz="4000" dirty="0"/>
          </a:p>
          <a:p>
            <a:r>
              <a:rPr lang="en-US" sz="4000" dirty="0" err="1"/>
              <a:t>Potrivit</a:t>
            </a:r>
            <a:r>
              <a:rPr lang="en-US" sz="4000" dirty="0"/>
              <a:t> </a:t>
            </a:r>
            <a:r>
              <a:rPr lang="en-US" sz="4000" dirty="0" err="1"/>
              <a:t>pentru</a:t>
            </a:r>
            <a:r>
              <a:rPr lang="en-US" sz="4000" dirty="0"/>
              <a:t> </a:t>
            </a:r>
            <a:r>
              <a:rPr lang="en-US" sz="4000" dirty="0" err="1"/>
              <a:t>companii</a:t>
            </a:r>
            <a:r>
              <a:rPr lang="en-US" sz="4000" dirty="0"/>
              <a:t> </a:t>
            </a:r>
            <a:r>
              <a:rPr lang="en-US" sz="4000" dirty="0" err="1"/>
              <a:t>mici</a:t>
            </a:r>
            <a:endParaRPr lang="en-US" sz="4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0F2D973-BA04-7AFB-7C44-7529D5DE30DA}"/>
              </a:ext>
            </a:extLst>
          </p:cNvPr>
          <p:cNvPicPr>
            <a:picLocks noChangeAspect="1"/>
          </p:cNvPicPr>
          <p:nvPr/>
        </p:nvPicPr>
        <p:blipFill>
          <a:blip r:embed="rId5"/>
          <a:stretch>
            <a:fillRect/>
          </a:stretch>
        </p:blipFill>
        <p:spPr>
          <a:xfrm>
            <a:off x="7876751" y="1494262"/>
            <a:ext cx="3723217" cy="4805737"/>
          </a:xfrm>
          <a:prstGeom prst="rect">
            <a:avLst/>
          </a:prstGeom>
        </p:spPr>
      </p:pic>
    </p:spTree>
    <p:extLst>
      <p:ext uri="{BB962C8B-B14F-4D97-AF65-F5344CB8AC3E}">
        <p14:creationId xmlns:p14="http://schemas.microsoft.com/office/powerpoint/2010/main" val="81650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Stabilirea</a:t>
            </a:r>
            <a:r>
              <a:rPr lang="en-US" sz="2133" dirty="0"/>
              <a:t> </a:t>
            </a:r>
            <a:r>
              <a:rPr lang="en-US" sz="2133" dirty="0" err="1"/>
              <a:t>directiilor</a:t>
            </a:r>
            <a:endParaRPr lang="en-US" sz="2133" dirty="0"/>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600" dirty="0"/>
              <a:t>Pasul 1 - Stabiliți criteriile de măsurare a riscului</a:t>
            </a:r>
            <a:endParaRPr lang="en-US" sz="1600" dirty="0"/>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Active de </a:t>
            </a:r>
            <a:r>
              <a:rPr lang="en-US" sz="2133" dirty="0" err="1"/>
              <a:t>profil</a:t>
            </a:r>
            <a:endParaRPr lang="en-US" sz="2133" dirty="0"/>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Pasul 2 - </a:t>
            </a:r>
            <a:r>
              <a:rPr lang="en-US" sz="1600" dirty="0" err="1"/>
              <a:t>Dezvoltați</a:t>
            </a:r>
            <a:r>
              <a:rPr lang="en-US" sz="1600" dirty="0"/>
              <a:t> un </a:t>
            </a:r>
            <a:r>
              <a:rPr lang="en-US" sz="1600" dirty="0" err="1"/>
              <a:t>profil</a:t>
            </a:r>
            <a:r>
              <a:rPr lang="en-US" sz="1600" dirty="0"/>
              <a:t> de active de </a:t>
            </a:r>
            <a:r>
              <a:rPr lang="en-US" sz="1600" dirty="0" err="1"/>
              <a:t>informații</a:t>
            </a:r>
            <a:endParaRPr lang="en-US" sz="1600" dirty="0"/>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Pasul 3 - </a:t>
            </a:r>
            <a:r>
              <a:rPr lang="en-US" sz="1600" dirty="0" err="1"/>
              <a:t>Identificați</a:t>
            </a:r>
            <a:r>
              <a:rPr lang="en-US" sz="1600" dirty="0"/>
              <a:t> </a:t>
            </a:r>
            <a:r>
              <a:rPr lang="en-US" sz="1600" dirty="0" err="1"/>
              <a:t>containerele</a:t>
            </a:r>
            <a:r>
              <a:rPr lang="en-US" sz="1600" dirty="0"/>
              <a:t> de active de </a:t>
            </a:r>
            <a:r>
              <a:rPr lang="en-US" sz="1600" dirty="0" err="1"/>
              <a:t>informații</a:t>
            </a:r>
            <a:endParaRPr lang="en-US" sz="1600" dirty="0"/>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Identificați</a:t>
            </a:r>
            <a:r>
              <a:rPr lang="en-US" sz="2133" dirty="0"/>
              <a:t> </a:t>
            </a:r>
            <a:r>
              <a:rPr lang="en-US" sz="2133" dirty="0" err="1"/>
              <a:t>amenințările</a:t>
            </a:r>
            <a:endParaRPr lang="en-US" sz="2133" dirty="0"/>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Pasul 4 - </a:t>
            </a:r>
            <a:r>
              <a:rPr lang="en-US" sz="1600" dirty="0" err="1"/>
              <a:t>Identificați</a:t>
            </a:r>
            <a:r>
              <a:rPr lang="en-US" sz="1600" dirty="0"/>
              <a:t> </a:t>
            </a:r>
            <a:r>
              <a:rPr lang="en-US" sz="1600" dirty="0" err="1"/>
              <a:t>zonele</a:t>
            </a:r>
            <a:r>
              <a:rPr lang="en-US" sz="1600" dirty="0"/>
              <a:t> de </a:t>
            </a:r>
            <a:r>
              <a:rPr lang="en-US" sz="1600" dirty="0" err="1"/>
              <a:t>îngrijorare</a:t>
            </a:r>
            <a:endParaRPr lang="en-US" sz="1600" dirty="0"/>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sz="1600" dirty="0"/>
              <a:t>Pasul 5 - Identificați scenariile de amenințare</a:t>
            </a:r>
            <a:endParaRPr lang="en-US" sz="1600" dirty="0"/>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Identificați</a:t>
            </a:r>
            <a:r>
              <a:rPr lang="en-US" sz="2133" dirty="0"/>
              <a:t>/</a:t>
            </a:r>
            <a:r>
              <a:rPr lang="en-US" sz="2133" dirty="0" err="1"/>
              <a:t>Reduceți</a:t>
            </a:r>
            <a:r>
              <a:rPr lang="en-US" sz="2133" dirty="0"/>
              <a:t> </a:t>
            </a:r>
            <a:r>
              <a:rPr lang="en-US" sz="2133" dirty="0" err="1"/>
              <a:t>Riscurile</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Pasul 6 - </a:t>
            </a:r>
            <a:r>
              <a:rPr lang="en-US" sz="1600" dirty="0" err="1"/>
              <a:t>Identificați</a:t>
            </a:r>
            <a:r>
              <a:rPr lang="en-US" sz="1600" dirty="0"/>
              <a:t> </a:t>
            </a:r>
            <a:r>
              <a:rPr lang="en-US" sz="1600" dirty="0" err="1"/>
              <a:t>riscurile</a:t>
            </a:r>
            <a:endParaRPr lang="en-US" sz="1600" dirty="0"/>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Pasul 7 - </a:t>
            </a:r>
            <a:r>
              <a:rPr lang="en-US" sz="1600" dirty="0" err="1"/>
              <a:t>Analizați</a:t>
            </a:r>
            <a:r>
              <a:rPr lang="en-US" sz="1600" dirty="0"/>
              <a:t> </a:t>
            </a:r>
            <a:r>
              <a:rPr lang="en-US" sz="1600" dirty="0" err="1"/>
              <a:t>riscurile</a:t>
            </a:r>
            <a:endParaRPr lang="en-US" sz="1600" dirty="0"/>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Pasul 8 - </a:t>
            </a:r>
            <a:r>
              <a:rPr lang="en-US" sz="1600" dirty="0" err="1"/>
              <a:t>Selectați</a:t>
            </a:r>
            <a:r>
              <a:rPr lang="en-US" sz="1600" dirty="0"/>
              <a:t> </a:t>
            </a:r>
            <a:r>
              <a:rPr lang="en-US" sz="1600" dirty="0" err="1"/>
              <a:t>abordarea</a:t>
            </a:r>
            <a:r>
              <a:rPr lang="en-US" sz="1600" dirty="0"/>
              <a:t> de </a:t>
            </a:r>
            <a:r>
              <a:rPr lang="en-US" sz="1600" dirty="0" err="1"/>
              <a:t>atenuare</a:t>
            </a:r>
            <a:endParaRPr lang="en-US" sz="1600" dirty="0"/>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50791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Pasul 1 – Stabiliți criteriile de măsurare a riscului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it-IT" sz="3200" dirty="0"/>
              <a:t>Criterii calitative de măsurare a riscului</a:t>
            </a:r>
          </a:p>
          <a:p>
            <a:endParaRPr lang="en-US" dirty="0"/>
          </a:p>
          <a:p>
            <a:r>
              <a:rPr lang="en-US" sz="3200" dirty="0" err="1"/>
              <a:t>Luarea</a:t>
            </a:r>
            <a:r>
              <a:rPr lang="en-US" sz="3200" dirty="0"/>
              <a:t> </a:t>
            </a:r>
            <a:r>
              <a:rPr lang="en-US" sz="3200" dirty="0" err="1"/>
              <a:t>în</a:t>
            </a:r>
            <a:r>
              <a:rPr lang="en-US" sz="3200" dirty="0"/>
              <a:t> </a:t>
            </a:r>
            <a:r>
              <a:rPr lang="en-US" sz="3200" dirty="0" err="1"/>
              <a:t>considerare</a:t>
            </a:r>
            <a:r>
              <a:rPr lang="en-US" sz="3200" dirty="0"/>
              <a:t> a </a:t>
            </a:r>
            <a:r>
              <a:rPr lang="en-US" sz="3200" dirty="0" err="1"/>
              <a:t>diferitelor</a:t>
            </a:r>
            <a:r>
              <a:rPr lang="en-US" sz="3200" dirty="0"/>
              <a:t> zone de impact, cum </a:t>
            </a:r>
            <a:r>
              <a:rPr lang="en-US" sz="3200" dirty="0" err="1"/>
              <a:t>ar</a:t>
            </a:r>
            <a:r>
              <a:rPr lang="en-US" sz="3200" dirty="0"/>
              <a:t> fi :</a:t>
            </a:r>
          </a:p>
          <a:p>
            <a:pPr lvl="1"/>
            <a:r>
              <a:rPr lang="it-IT" sz="2800" dirty="0"/>
              <a:t>Reputație/încrederea clientului</a:t>
            </a:r>
          </a:p>
          <a:p>
            <a:pPr lvl="1"/>
            <a:r>
              <a:rPr lang="it-IT" sz="2800" dirty="0"/>
              <a:t>Financiar</a:t>
            </a:r>
          </a:p>
          <a:p>
            <a:pPr lvl="1"/>
            <a:r>
              <a:rPr lang="it-IT" sz="2800" dirty="0"/>
              <a:t>Productivitate</a:t>
            </a:r>
          </a:p>
          <a:p>
            <a:pPr lvl="1"/>
            <a:r>
              <a:rPr lang="it-IT" sz="2800" dirty="0"/>
              <a:t>Securitate si sanatate</a:t>
            </a:r>
          </a:p>
          <a:p>
            <a:pPr lvl="1"/>
            <a:r>
              <a:rPr lang="it-IT" sz="2800" dirty="0"/>
              <a:t>Amenzi/ sancțiuni legale</a:t>
            </a:r>
            <a:r>
              <a:rPr lang="en-US" sz="28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67671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Pasul 1 – Stabiliți criteriile de măsurare a riscului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Grafik 7">
            <a:extLst>
              <a:ext uri="{FF2B5EF4-FFF2-40B4-BE49-F238E27FC236}">
                <a16:creationId xmlns:a16="http://schemas.microsoft.com/office/drawing/2014/main" id="{6EBCCE7E-7D0D-918C-BA89-A979835E2496}"/>
              </a:ext>
            </a:extLst>
          </p:cNvPr>
          <p:cNvPicPr>
            <a:picLocks noChangeAspect="1"/>
          </p:cNvPicPr>
          <p:nvPr/>
        </p:nvPicPr>
        <p:blipFill>
          <a:blip r:embed="rId5"/>
          <a:stretch>
            <a:fillRect/>
          </a:stretch>
        </p:blipFill>
        <p:spPr>
          <a:xfrm>
            <a:off x="1393605" y="1916482"/>
            <a:ext cx="9404789" cy="4576393"/>
          </a:xfrm>
          <a:prstGeom prst="rect">
            <a:avLst/>
          </a:prstGeom>
        </p:spPr>
      </p:pic>
      <p:sp>
        <p:nvSpPr>
          <p:cNvPr id="10" name="Textfeld 9">
            <a:extLst>
              <a:ext uri="{FF2B5EF4-FFF2-40B4-BE49-F238E27FC236}">
                <a16:creationId xmlns:a16="http://schemas.microsoft.com/office/drawing/2014/main" id="{22E88FE2-D192-2245-196D-C45AA0ED5D1E}"/>
              </a:ext>
            </a:extLst>
          </p:cNvPr>
          <p:cNvSpPr txBox="1"/>
          <p:nvPr/>
        </p:nvSpPr>
        <p:spPr>
          <a:xfrm>
            <a:off x="10609544" y="6185098"/>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1343513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Pasul 2 – </a:t>
            </a:r>
            <a:r>
              <a:rPr lang="en-US" dirty="0" err="1"/>
              <a:t>Dezvoltați</a:t>
            </a:r>
            <a:r>
              <a:rPr lang="en-US" dirty="0"/>
              <a:t> un </a:t>
            </a:r>
            <a:r>
              <a:rPr lang="en-US" dirty="0" err="1"/>
              <a:t>profil</a:t>
            </a:r>
            <a:r>
              <a:rPr lang="en-US" dirty="0"/>
              <a:t> de active de </a:t>
            </a:r>
            <a:r>
              <a:rPr lang="en-US" dirty="0" err="1"/>
              <a:t>informații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38516"/>
            <a:ext cx="11059200" cy="4354358"/>
          </a:xfrm>
        </p:spPr>
        <p:txBody>
          <a:bodyPr>
            <a:normAutofit/>
          </a:bodyPr>
          <a:lstStyle/>
          <a:p>
            <a:r>
              <a:rPr lang="it-IT" sz="3200" dirty="0"/>
              <a:t>Identificarea bunurilor informaționale</a:t>
            </a:r>
          </a:p>
          <a:p>
            <a:r>
              <a:rPr lang="it-IT" sz="3200" dirty="0"/>
              <a:t>Concentrați-vă pe cele mai critice active</a:t>
            </a:r>
          </a:p>
          <a:p>
            <a:r>
              <a:rPr lang="it-IT" sz="3200" dirty="0"/>
              <a:t>Crearea profilurilor de active informative</a:t>
            </a:r>
          </a:p>
          <a:p>
            <a:r>
              <a:rPr lang="it-IT" sz="3200" dirty="0"/>
              <a:t>Atribuiți proprietari la activele critice</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12094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Pasul 2 – </a:t>
            </a:r>
            <a:r>
              <a:rPr lang="en-US" dirty="0" err="1"/>
              <a:t>Dezvoltați</a:t>
            </a:r>
            <a:r>
              <a:rPr lang="en-US" dirty="0"/>
              <a:t> un </a:t>
            </a:r>
            <a:r>
              <a:rPr lang="en-US" dirty="0" err="1"/>
              <a:t>profil</a:t>
            </a:r>
            <a:r>
              <a:rPr lang="en-US" dirty="0"/>
              <a:t> de active de </a:t>
            </a:r>
            <a:r>
              <a:rPr lang="en-US" dirty="0" err="1"/>
              <a:t>informații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025473" y="1877345"/>
            <a:ext cx="7682197"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dirty="0" err="1"/>
              <a:t>Sursă</a:t>
            </a:r>
            <a:r>
              <a:rPr lang="en-US" sz="1400" dirty="0"/>
              <a:t> : SEI 2007</a:t>
            </a:r>
          </a:p>
        </p:txBody>
      </p:sp>
    </p:spTree>
    <p:extLst>
      <p:ext uri="{BB962C8B-B14F-4D97-AF65-F5344CB8AC3E}">
        <p14:creationId xmlns:p14="http://schemas.microsoft.com/office/powerpoint/2010/main" val="2738585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Pasul 2 – </a:t>
            </a:r>
            <a:r>
              <a:rPr lang="en-US" dirty="0" err="1"/>
              <a:t>Dezvoltați</a:t>
            </a:r>
            <a:r>
              <a:rPr lang="en-US" dirty="0"/>
              <a:t> un </a:t>
            </a:r>
            <a:r>
              <a:rPr lang="en-US" dirty="0" err="1"/>
              <a:t>profil</a:t>
            </a:r>
            <a:r>
              <a:rPr lang="en-US" dirty="0"/>
              <a:t> de active de </a:t>
            </a:r>
            <a:r>
              <a:rPr lang="en-US" dirty="0" err="1"/>
              <a:t>informații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55F603A3-36E2-70B9-504A-F786A76C9962}"/>
              </a:ext>
            </a:extLst>
          </p:cNvPr>
          <p:cNvPicPr>
            <a:picLocks noChangeAspect="1"/>
          </p:cNvPicPr>
          <p:nvPr/>
        </p:nvPicPr>
        <p:blipFill>
          <a:blip r:embed="rId5"/>
          <a:stretch>
            <a:fillRect/>
          </a:stretch>
        </p:blipFill>
        <p:spPr>
          <a:xfrm>
            <a:off x="898933" y="2254685"/>
            <a:ext cx="10159565" cy="3874935"/>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9643057" y="6058856"/>
            <a:ext cx="1415441" cy="307777"/>
          </a:xfrm>
          <a:prstGeom prst="rect">
            <a:avLst/>
          </a:prstGeom>
          <a:noFill/>
        </p:spPr>
        <p:txBody>
          <a:bodyPr wrap="square" rtlCol="0">
            <a:spAutoFit/>
          </a:bodyPr>
          <a:lstStyle/>
          <a:p>
            <a:r>
              <a:rPr lang="en-US" sz="1400" dirty="0" err="1"/>
              <a:t>Sursă</a:t>
            </a:r>
            <a:r>
              <a:rPr lang="en-US" sz="1400" dirty="0"/>
              <a:t> : SEI 2007</a:t>
            </a:r>
          </a:p>
        </p:txBody>
      </p:sp>
    </p:spTree>
    <p:extLst>
      <p:ext uri="{BB962C8B-B14F-4D97-AF65-F5344CB8AC3E}">
        <p14:creationId xmlns:p14="http://schemas.microsoft.com/office/powerpoint/2010/main" val="2202457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Pasul 3 – </a:t>
            </a:r>
            <a:r>
              <a:rPr lang="en-US" dirty="0" err="1"/>
              <a:t>Identificați</a:t>
            </a:r>
            <a:r>
              <a:rPr lang="en-US" dirty="0"/>
              <a:t> </a:t>
            </a:r>
            <a:r>
              <a:rPr lang="en-US" dirty="0" err="1"/>
              <a:t>containerele</a:t>
            </a:r>
            <a:r>
              <a:rPr lang="en-US" dirty="0"/>
              <a:t> de active de </a:t>
            </a:r>
            <a:r>
              <a:rPr lang="en-US" dirty="0" err="1"/>
              <a:t>informații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404997"/>
            <a:ext cx="11059200" cy="4087877"/>
          </a:xfrm>
        </p:spPr>
        <p:txBody>
          <a:bodyPr>
            <a:normAutofit/>
          </a:bodyPr>
          <a:lstStyle/>
          <a:p>
            <a:r>
              <a:rPr lang="en-US" sz="4400" dirty="0" err="1"/>
              <a:t>Containere</a:t>
            </a:r>
            <a:r>
              <a:rPr lang="en-US" sz="4400" dirty="0"/>
              <a:t> de active informative</a:t>
            </a:r>
            <a:endParaRPr lang="en-US" sz="3400" dirty="0"/>
          </a:p>
          <a:p>
            <a:pPr lvl="1"/>
            <a:r>
              <a:rPr lang="en-US" sz="4000" b="1" dirty="0" err="1">
                <a:solidFill>
                  <a:schemeClr val="accent1">
                    <a:lumMod val="75000"/>
                  </a:schemeClr>
                </a:solidFill>
              </a:rPr>
              <a:t>stocarea</a:t>
            </a:r>
            <a:r>
              <a:rPr lang="en-US" sz="4000" b="1" dirty="0">
                <a:solidFill>
                  <a:schemeClr val="accent1">
                    <a:lumMod val="75000"/>
                  </a:schemeClr>
                </a:solidFill>
              </a:rPr>
              <a:t>, </a:t>
            </a:r>
            <a:r>
              <a:rPr lang="en-US" sz="4000" b="1" dirty="0" err="1">
                <a:solidFill>
                  <a:schemeClr val="accent1">
                    <a:lumMod val="75000"/>
                  </a:schemeClr>
                </a:solidFill>
              </a:rPr>
              <a:t>transportarea</a:t>
            </a:r>
            <a:r>
              <a:rPr lang="en-US" sz="4000" b="1" dirty="0">
                <a:solidFill>
                  <a:schemeClr val="accent1">
                    <a:lumMod val="75000"/>
                  </a:schemeClr>
                </a:solidFill>
              </a:rPr>
              <a:t>, </a:t>
            </a:r>
            <a:r>
              <a:rPr lang="en-US" sz="4000" b="1" dirty="0" err="1">
                <a:solidFill>
                  <a:schemeClr val="accent1">
                    <a:lumMod val="75000"/>
                  </a:schemeClr>
                </a:solidFill>
              </a:rPr>
              <a:t>procesarea</a:t>
            </a:r>
            <a:r>
              <a:rPr lang="en-US" sz="4000" b="1" dirty="0">
                <a:solidFill>
                  <a:schemeClr val="accent1">
                    <a:lumMod val="75000"/>
                  </a:schemeClr>
                </a:solidFill>
              </a:rPr>
              <a:t> </a:t>
            </a:r>
            <a:r>
              <a:rPr lang="en-US" sz="4000" b="1" dirty="0" err="1">
                <a:solidFill>
                  <a:schemeClr val="accent1">
                    <a:lumMod val="75000"/>
                  </a:schemeClr>
                </a:solidFill>
              </a:rPr>
              <a:t>informațiilor</a:t>
            </a:r>
            <a:endParaRPr lang="en-US" sz="4000" b="1" dirty="0">
              <a:solidFill>
                <a:schemeClr val="accent1">
                  <a:lumMod val="75000"/>
                </a:schemeClr>
              </a:solidFill>
            </a:endParaRPr>
          </a:p>
          <a:p>
            <a:pPr lvl="1"/>
            <a:r>
              <a:rPr lang="en-US" sz="4000" b="1" dirty="0" err="1">
                <a:solidFill>
                  <a:schemeClr val="accent1">
                    <a:lumMod val="75000"/>
                  </a:schemeClr>
                </a:solidFill>
              </a:rPr>
              <a:t>tehnice</a:t>
            </a:r>
            <a:r>
              <a:rPr lang="en-US" sz="4000" b="1" dirty="0">
                <a:solidFill>
                  <a:schemeClr val="accent1">
                    <a:lumMod val="75000"/>
                  </a:schemeClr>
                </a:solidFill>
              </a:rPr>
              <a:t>, </a:t>
            </a:r>
            <a:r>
              <a:rPr lang="en-US" sz="4000" b="1" dirty="0" err="1">
                <a:solidFill>
                  <a:schemeClr val="accent1">
                    <a:lumMod val="75000"/>
                  </a:schemeClr>
                </a:solidFill>
              </a:rPr>
              <a:t>fizice</a:t>
            </a:r>
            <a:r>
              <a:rPr lang="en-US" sz="4000" b="1" dirty="0">
                <a:solidFill>
                  <a:schemeClr val="accent1">
                    <a:lumMod val="75000"/>
                  </a:schemeClr>
                </a:solidFill>
              </a:rPr>
              <a:t> </a:t>
            </a:r>
            <a:r>
              <a:rPr lang="en-US" sz="4000" b="1" dirty="0" err="1">
                <a:solidFill>
                  <a:schemeClr val="accent1">
                    <a:lumMod val="75000"/>
                  </a:schemeClr>
                </a:solidFill>
              </a:rPr>
              <a:t>și</a:t>
            </a:r>
            <a:r>
              <a:rPr lang="en-US" sz="4000" b="1" dirty="0">
                <a:solidFill>
                  <a:schemeClr val="accent1">
                    <a:lumMod val="75000"/>
                  </a:schemeClr>
                </a:solidFill>
              </a:rPr>
              <a:t> de </a:t>
            </a:r>
            <a:r>
              <a:rPr lang="en-US" sz="4000" b="1" dirty="0" err="1">
                <a:solidFill>
                  <a:schemeClr val="accent1">
                    <a:lumMod val="75000"/>
                  </a:schemeClr>
                </a:solidFill>
              </a:rPr>
              <a:t>oameni</a:t>
            </a:r>
            <a:endParaRPr lang="en-US" sz="3600" b="1" dirty="0">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93115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Pasul 3 – </a:t>
            </a:r>
            <a:r>
              <a:rPr lang="en-US" dirty="0" err="1"/>
              <a:t>Identificați</a:t>
            </a:r>
            <a:r>
              <a:rPr lang="en-US" dirty="0"/>
              <a:t> </a:t>
            </a:r>
            <a:r>
              <a:rPr lang="en-US" dirty="0" err="1"/>
              <a:t>containerele</a:t>
            </a:r>
            <a:r>
              <a:rPr lang="en-US" dirty="0"/>
              <a:t> de active de </a:t>
            </a:r>
            <a:r>
              <a:rPr lang="en-US" dirty="0" err="1"/>
              <a:t>informații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rcRect/>
          <a:stretch/>
        </p:blipFill>
        <p:spPr>
          <a:xfrm>
            <a:off x="2256085" y="1877345"/>
            <a:ext cx="7220973"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dirty="0" err="1"/>
              <a:t>Sursă</a:t>
            </a:r>
            <a:r>
              <a:rPr lang="en-US" sz="1400" dirty="0"/>
              <a:t> : SEI 2007</a:t>
            </a:r>
          </a:p>
        </p:txBody>
      </p:sp>
    </p:spTree>
    <p:extLst>
      <p:ext uri="{BB962C8B-B14F-4D97-AF65-F5344CB8AC3E}">
        <p14:creationId xmlns:p14="http://schemas.microsoft.com/office/powerpoint/2010/main" val="3972873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4 – </a:t>
            </a:r>
            <a:r>
              <a:rPr lang="en-US" dirty="0" err="1"/>
              <a:t>Identificați</a:t>
            </a:r>
            <a:r>
              <a:rPr lang="en-US" dirty="0"/>
              <a:t> </a:t>
            </a:r>
            <a:r>
              <a:rPr lang="en-US" dirty="0" err="1"/>
              <a:t>zonele</a:t>
            </a:r>
            <a:r>
              <a:rPr lang="en-US" dirty="0"/>
              <a:t> de </a:t>
            </a:r>
            <a:r>
              <a:rPr lang="en-US" dirty="0" err="1"/>
              <a:t>îngrijorare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en-US" sz="3200" dirty="0" err="1"/>
              <a:t>Primul</a:t>
            </a:r>
            <a:r>
              <a:rPr lang="en-US" sz="3200" dirty="0"/>
              <a:t> pas </a:t>
            </a:r>
            <a:r>
              <a:rPr lang="en-US" sz="3200" dirty="0" err="1"/>
              <a:t>în</a:t>
            </a:r>
            <a:r>
              <a:rPr lang="en-US" sz="3200" dirty="0"/>
              <a:t> </a:t>
            </a:r>
            <a:r>
              <a:rPr lang="en-US" sz="3200" dirty="0" err="1"/>
              <a:t>identificarea</a:t>
            </a:r>
            <a:r>
              <a:rPr lang="en-US" sz="3200" dirty="0"/>
              <a:t> </a:t>
            </a:r>
            <a:r>
              <a:rPr lang="en-US" sz="3200" dirty="0" err="1"/>
              <a:t>riscului</a:t>
            </a:r>
            <a:endParaRPr lang="en-US" sz="3200" dirty="0"/>
          </a:p>
          <a:p>
            <a:r>
              <a:rPr lang="en-US" sz="3200" dirty="0"/>
              <a:t>Brainstorming </a:t>
            </a:r>
            <a:r>
              <a:rPr lang="en-US" sz="3200" dirty="0" err="1"/>
              <a:t>despre</a:t>
            </a:r>
            <a:r>
              <a:rPr lang="en-US" sz="3200" dirty="0"/>
              <a:t> </a:t>
            </a:r>
            <a:r>
              <a:rPr lang="en-US" sz="3200" dirty="0" err="1"/>
              <a:t>posibile</a:t>
            </a:r>
            <a:r>
              <a:rPr lang="en-US" sz="3200" dirty="0"/>
              <a:t> </a:t>
            </a:r>
            <a:r>
              <a:rPr lang="en-US" sz="3200" dirty="0" err="1"/>
              <a:t>amenințări</a:t>
            </a:r>
            <a:r>
              <a:rPr lang="en-US" sz="3200" dirty="0"/>
              <a:t> </a:t>
            </a:r>
            <a:r>
              <a:rPr lang="en-US" sz="3200" dirty="0" err="1"/>
              <a:t>și</a:t>
            </a:r>
            <a:r>
              <a:rPr lang="en-US" sz="3200" dirty="0"/>
              <a:t> </a:t>
            </a:r>
            <a:r>
              <a:rPr lang="en-US" sz="3200" dirty="0" err="1"/>
              <a:t>consecințe</a:t>
            </a:r>
            <a:endParaRPr lang="en-US" sz="3200" dirty="0"/>
          </a:p>
          <a:p>
            <a:r>
              <a:rPr lang="en-US" sz="3200" dirty="0" err="1"/>
              <a:t>Luați</a:t>
            </a:r>
            <a:r>
              <a:rPr lang="en-US" sz="3200" dirty="0"/>
              <a:t> </a:t>
            </a:r>
            <a:r>
              <a:rPr lang="en-US" sz="3200" dirty="0" err="1"/>
              <a:t>în</a:t>
            </a:r>
            <a:r>
              <a:rPr lang="en-US" sz="3200" dirty="0"/>
              <a:t> </a:t>
            </a:r>
            <a:r>
              <a:rPr lang="en-US" sz="3200" dirty="0" err="1"/>
              <a:t>considerare</a:t>
            </a:r>
            <a:r>
              <a:rPr lang="en-US" sz="3200" dirty="0"/>
              <a:t> </a:t>
            </a:r>
            <a:r>
              <a:rPr lang="en-US" sz="3200" dirty="0" err="1"/>
              <a:t>cerințele</a:t>
            </a:r>
            <a:r>
              <a:rPr lang="en-US" sz="3200" dirty="0"/>
              <a:t> de </a:t>
            </a:r>
            <a:r>
              <a:rPr lang="en-US" sz="3200" dirty="0" err="1"/>
              <a:t>securitate</a:t>
            </a:r>
            <a:r>
              <a:rPr lang="en-US" sz="3200" dirty="0"/>
              <a:t> </a:t>
            </a:r>
            <a:r>
              <a:rPr lang="en-US" sz="3200" dirty="0" err="1"/>
              <a:t>și</a:t>
            </a:r>
            <a:r>
              <a:rPr lang="en-US" sz="3200" dirty="0"/>
              <a:t> </a:t>
            </a:r>
            <a:r>
              <a:rPr lang="en-US" sz="3200" dirty="0" err="1"/>
              <a:t>fiți</a:t>
            </a:r>
            <a:r>
              <a:rPr lang="en-US" sz="3200" dirty="0"/>
              <a:t> specific</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293097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4 – </a:t>
            </a:r>
            <a:r>
              <a:rPr lang="en-US" dirty="0" err="1"/>
              <a:t>Identificați</a:t>
            </a:r>
            <a:r>
              <a:rPr lang="en-US" dirty="0"/>
              <a:t> </a:t>
            </a:r>
            <a:r>
              <a:rPr lang="en-US" dirty="0" err="1"/>
              <a:t>zonele</a:t>
            </a:r>
            <a:r>
              <a:rPr lang="en-US" dirty="0"/>
              <a:t> de </a:t>
            </a:r>
            <a:r>
              <a:rPr lang="en-US" dirty="0" err="1"/>
              <a:t>îngrijorare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949071" y="6046330"/>
            <a:ext cx="1415441" cy="307777"/>
          </a:xfrm>
          <a:prstGeom prst="rect">
            <a:avLst/>
          </a:prstGeom>
          <a:noFill/>
        </p:spPr>
        <p:txBody>
          <a:bodyPr wrap="square" rtlCol="0">
            <a:spAutoFit/>
          </a:bodyPr>
          <a:lstStyle/>
          <a:p>
            <a:r>
              <a:rPr lang="en-US" sz="1400" dirty="0" err="1"/>
              <a:t>Sursă</a:t>
            </a:r>
            <a:r>
              <a:rPr lang="en-US" sz="1400" dirty="0"/>
              <a:t> :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395992" y="1823349"/>
            <a:ext cx="6553079" cy="4807312"/>
          </a:xfrm>
          <a:prstGeom prst="rect">
            <a:avLst/>
          </a:prstGeom>
        </p:spPr>
      </p:pic>
    </p:spTree>
    <p:extLst>
      <p:ext uri="{BB962C8B-B14F-4D97-AF65-F5344CB8AC3E}">
        <p14:creationId xmlns:p14="http://schemas.microsoft.com/office/powerpoint/2010/main" val="528910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Pasul 5 – Identificați scenariile de amenințare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19313" y="1799771"/>
            <a:ext cx="11625943" cy="4500229"/>
          </a:xfrm>
        </p:spPr>
        <p:txBody>
          <a:bodyPr>
            <a:normAutofit/>
          </a:bodyPr>
          <a:lstStyle/>
          <a:p>
            <a:r>
              <a:rPr lang="it-IT" sz="3600" dirty="0"/>
              <a:t>Domeniile în cauză sunt detaliate în </a:t>
            </a:r>
          </a:p>
          <a:p>
            <a:pPr marL="0" indent="0">
              <a:buNone/>
            </a:pPr>
            <a:r>
              <a:rPr lang="it-IT" sz="3600" dirty="0"/>
              <a:t>continuare</a:t>
            </a:r>
            <a:endParaRPr lang="en-US" sz="3600" dirty="0"/>
          </a:p>
          <a:p>
            <a:pPr lvl="1"/>
            <a:r>
              <a:rPr lang="en-US" sz="3200" dirty="0" err="1"/>
              <a:t>Actori</a:t>
            </a:r>
            <a:r>
              <a:rPr lang="en-US" sz="3200" dirty="0"/>
              <a:t> </a:t>
            </a:r>
            <a:r>
              <a:rPr lang="en-US" sz="3200" dirty="0" err="1"/>
              <a:t>umani</a:t>
            </a:r>
            <a:r>
              <a:rPr lang="en-US" sz="3200" dirty="0"/>
              <a:t> care </a:t>
            </a:r>
            <a:r>
              <a:rPr lang="en-US" sz="3200" dirty="0" err="1"/>
              <a:t>folosesc</a:t>
            </a:r>
            <a:r>
              <a:rPr lang="en-US" sz="3200" dirty="0"/>
              <a:t> </a:t>
            </a:r>
            <a:r>
              <a:rPr lang="en-US" sz="3200" dirty="0" err="1"/>
              <a:t>mijloace</a:t>
            </a:r>
            <a:r>
              <a:rPr lang="en-US" sz="3200" dirty="0"/>
              <a:t> </a:t>
            </a:r>
            <a:r>
              <a:rPr lang="en-US" sz="3200" dirty="0" err="1"/>
              <a:t>tehnice</a:t>
            </a:r>
            <a:endParaRPr lang="en-US" sz="3200" dirty="0"/>
          </a:p>
          <a:p>
            <a:pPr lvl="1"/>
            <a:r>
              <a:rPr lang="en-US" sz="3200" dirty="0" err="1"/>
              <a:t>Actori</a:t>
            </a:r>
            <a:r>
              <a:rPr lang="en-US" sz="3200" dirty="0"/>
              <a:t> </a:t>
            </a:r>
            <a:r>
              <a:rPr lang="en-US" sz="3200" dirty="0" err="1"/>
              <a:t>umani</a:t>
            </a:r>
            <a:r>
              <a:rPr lang="en-US" sz="3200" dirty="0"/>
              <a:t> care </a:t>
            </a:r>
            <a:r>
              <a:rPr lang="en-US" sz="3200" dirty="0" err="1"/>
              <a:t>folosesc</a:t>
            </a:r>
            <a:r>
              <a:rPr lang="en-US" sz="3200" dirty="0"/>
              <a:t> </a:t>
            </a:r>
            <a:r>
              <a:rPr lang="en-US" sz="3200" dirty="0" err="1"/>
              <a:t>accesul</a:t>
            </a:r>
            <a:r>
              <a:rPr lang="en-US" sz="3200" dirty="0"/>
              <a:t> </a:t>
            </a:r>
            <a:r>
              <a:rPr lang="en-US" sz="3200" dirty="0" err="1"/>
              <a:t>fizic</a:t>
            </a:r>
            <a:endParaRPr lang="en-US" sz="3200" dirty="0"/>
          </a:p>
          <a:p>
            <a:pPr lvl="1"/>
            <a:r>
              <a:rPr lang="en-US" sz="3200" dirty="0" err="1"/>
              <a:t>Probleme</a:t>
            </a:r>
            <a:r>
              <a:rPr lang="en-US" sz="3200" dirty="0"/>
              <a:t> </a:t>
            </a:r>
            <a:r>
              <a:rPr lang="en-US" sz="3200" dirty="0" err="1"/>
              <a:t>tehnice</a:t>
            </a:r>
            <a:endParaRPr lang="en-US" sz="3200" dirty="0"/>
          </a:p>
          <a:p>
            <a:pPr lvl="1"/>
            <a:r>
              <a:rPr lang="en-US" sz="3200" dirty="0"/>
              <a:t>Alte </a:t>
            </a:r>
            <a:r>
              <a:rPr lang="en-US" sz="3200" dirty="0" err="1"/>
              <a:t>probleme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8876415" y="1446288"/>
            <a:ext cx="3160558" cy="5051712"/>
          </a:xfrm>
          <a:prstGeom prst="rect">
            <a:avLst/>
          </a:prstGeom>
        </p:spPr>
      </p:pic>
    </p:spTree>
    <p:extLst>
      <p:ext uri="{BB962C8B-B14F-4D97-AF65-F5344CB8AC3E}">
        <p14:creationId xmlns:p14="http://schemas.microsoft.com/office/powerpoint/2010/main" val="40756484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6 – </a:t>
            </a:r>
            <a:r>
              <a:rPr lang="en-US" dirty="0" err="1"/>
              <a:t>Identificați</a:t>
            </a:r>
            <a:r>
              <a:rPr lang="en-US" dirty="0"/>
              <a:t> </a:t>
            </a:r>
            <a:r>
              <a:rPr lang="en-US" dirty="0" err="1"/>
              <a:t>riscurile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dirty="0" err="1"/>
              <a:t>Creați</a:t>
            </a:r>
            <a:r>
              <a:rPr lang="en-US" sz="3600" dirty="0"/>
              <a:t> </a:t>
            </a:r>
            <a:r>
              <a:rPr lang="en-US" sz="3600" dirty="0" err="1"/>
              <a:t>declarații</a:t>
            </a:r>
            <a:r>
              <a:rPr lang="en-US" sz="3600" dirty="0"/>
              <a:t> de impact </a:t>
            </a:r>
            <a:r>
              <a:rPr lang="en-US" sz="3600" dirty="0" err="1"/>
              <a:t>detaliate</a:t>
            </a:r>
            <a:endParaRPr lang="en-US" sz="3600" dirty="0"/>
          </a:p>
          <a:p>
            <a:endParaRPr lang="en-US" sz="3600" dirty="0"/>
          </a:p>
          <a:p>
            <a:r>
              <a:rPr lang="en-US" sz="3600" dirty="0" err="1"/>
              <a:t>Definirea</a:t>
            </a:r>
            <a:r>
              <a:rPr lang="en-US" sz="3600" dirty="0"/>
              <a:t> </a:t>
            </a:r>
            <a:r>
              <a:rPr lang="en-US" sz="3600" dirty="0" err="1"/>
              <a:t>consecințelor</a:t>
            </a:r>
            <a:r>
              <a:rPr lang="en-US" sz="3600" dirty="0"/>
              <a:t> </a:t>
            </a:r>
            <a:r>
              <a:rPr lang="en-US" sz="3600" dirty="0" err="1"/>
              <a:t>anumitor</a:t>
            </a:r>
            <a:r>
              <a:rPr lang="en-US" sz="3600" dirty="0"/>
              <a:t> </a:t>
            </a:r>
            <a:r>
              <a:rPr lang="en-US" sz="3600" dirty="0" err="1"/>
              <a:t>scenarii</a:t>
            </a:r>
            <a:r>
              <a:rPr lang="en-US" sz="3600" dirty="0"/>
              <a:t> de </a:t>
            </a:r>
            <a:r>
              <a:rPr lang="en-US" sz="3600" dirty="0" err="1"/>
              <a:t>amenințare</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1512842"/>
            <a:ext cx="5537651" cy="4662490"/>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6190223"/>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5348198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7 – </a:t>
            </a:r>
            <a:r>
              <a:rPr lang="en-US" dirty="0" err="1"/>
              <a:t>Analizați</a:t>
            </a:r>
            <a:r>
              <a:rPr lang="en-US" dirty="0"/>
              <a:t> </a:t>
            </a:r>
            <a:r>
              <a:rPr lang="en-US" dirty="0" err="1"/>
              <a:t>riscurile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it-IT" sz="3600" dirty="0"/>
              <a:t>Evaluarea riscurilor în termeni calitativi</a:t>
            </a:r>
            <a:endParaRPr lang="en-US" sz="3600" dirty="0"/>
          </a:p>
          <a:p>
            <a:pPr lvl="1"/>
            <a:r>
              <a:rPr lang="en-US" sz="3200" dirty="0"/>
              <a:t>Impact</a:t>
            </a:r>
          </a:p>
          <a:p>
            <a:pPr lvl="1"/>
            <a:r>
              <a:rPr lang="en-US" sz="3200" dirty="0" err="1"/>
              <a:t>Probabilitate</a:t>
            </a:r>
            <a:endParaRPr lang="en-US" sz="3200" dirty="0"/>
          </a:p>
          <a:p>
            <a:r>
              <a:rPr lang="it-IT" sz="3600" dirty="0"/>
              <a:t>Scorurile de risc susțin prioritizarea</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2203903"/>
            <a:ext cx="5537651"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23032661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7 – </a:t>
            </a:r>
            <a:r>
              <a:rPr lang="en-US" dirty="0" err="1"/>
              <a:t>Analizați</a:t>
            </a:r>
            <a:r>
              <a:rPr lang="en-US" dirty="0"/>
              <a:t> </a:t>
            </a:r>
            <a:r>
              <a:rPr lang="en-US" dirty="0" err="1"/>
              <a:t>riscurile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6151133" y="2203903"/>
            <a:ext cx="5054196"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dirty="0" err="1"/>
              <a:t>Sursă</a:t>
            </a:r>
            <a:r>
              <a:rPr lang="en-US" sz="1400" dirty="0"/>
              <a:t> : SEI 2007</a:t>
            </a:r>
          </a:p>
        </p:txBody>
      </p:sp>
      <p:pic>
        <p:nvPicPr>
          <p:cNvPr id="10" name="Grafik 9">
            <a:extLst>
              <a:ext uri="{FF2B5EF4-FFF2-40B4-BE49-F238E27FC236}">
                <a16:creationId xmlns:a16="http://schemas.microsoft.com/office/drawing/2014/main" id="{C2C7D05B-EA93-F53A-93E9-4FEEC26DD0D0}"/>
              </a:ext>
            </a:extLst>
          </p:cNvPr>
          <p:cNvPicPr>
            <a:picLocks noChangeAspect="1"/>
          </p:cNvPicPr>
          <p:nvPr/>
        </p:nvPicPr>
        <p:blipFill rotWithShape="1">
          <a:blip r:embed="rId6"/>
          <a:srcRect b="50000"/>
          <a:stretch/>
        </p:blipFill>
        <p:spPr>
          <a:xfrm>
            <a:off x="540000" y="2055271"/>
            <a:ext cx="5288643" cy="3429000"/>
          </a:xfrm>
          <a:prstGeom prst="rect">
            <a:avLst/>
          </a:prstGeom>
        </p:spPr>
      </p:pic>
    </p:spTree>
    <p:extLst>
      <p:ext uri="{BB962C8B-B14F-4D97-AF65-F5344CB8AC3E}">
        <p14:creationId xmlns:p14="http://schemas.microsoft.com/office/powerpoint/2010/main" val="2567496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8 – </a:t>
            </a:r>
            <a:r>
              <a:rPr lang="en-US" dirty="0" err="1"/>
              <a:t>Selectați</a:t>
            </a:r>
            <a:r>
              <a:rPr lang="en-US" dirty="0"/>
              <a:t> </a:t>
            </a:r>
            <a:r>
              <a:rPr lang="en-US" dirty="0" err="1"/>
              <a:t>abordarea</a:t>
            </a:r>
            <a:r>
              <a:rPr lang="en-US" dirty="0"/>
              <a:t> de </a:t>
            </a:r>
            <a:r>
              <a:rPr lang="en-US" dirty="0" err="1"/>
              <a:t>atenuare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fontScale="85000" lnSpcReduction="10000"/>
          </a:bodyPr>
          <a:lstStyle/>
          <a:p>
            <a:r>
              <a:rPr lang="en-US" sz="3600" dirty="0" err="1"/>
              <a:t>Determinarea</a:t>
            </a:r>
            <a:r>
              <a:rPr lang="en-US" sz="3600" dirty="0"/>
              <a:t> </a:t>
            </a:r>
            <a:r>
              <a:rPr lang="en-US" sz="3600" dirty="0" err="1"/>
              <a:t>strategiei</a:t>
            </a:r>
            <a:r>
              <a:rPr lang="en-US" sz="3600" dirty="0"/>
              <a:t> de </a:t>
            </a:r>
            <a:r>
              <a:rPr lang="en-US" sz="3600" dirty="0" err="1"/>
              <a:t>risc</a:t>
            </a:r>
            <a:r>
              <a:rPr lang="en-US" sz="3600" dirty="0"/>
              <a:t>.</a:t>
            </a:r>
          </a:p>
          <a:p>
            <a:pPr lvl="1"/>
            <a:r>
              <a:rPr lang="en-US" sz="3200" b="1" dirty="0">
                <a:solidFill>
                  <a:schemeClr val="accent1">
                    <a:lumMod val="75000"/>
                  </a:schemeClr>
                </a:solidFill>
              </a:rPr>
              <a:t>Accept</a:t>
            </a:r>
          </a:p>
          <a:p>
            <a:pPr lvl="1"/>
            <a:r>
              <a:rPr lang="en-US" sz="3200" b="1" dirty="0" err="1">
                <a:solidFill>
                  <a:schemeClr val="accent1">
                    <a:lumMod val="75000"/>
                  </a:schemeClr>
                </a:solidFill>
              </a:rPr>
              <a:t>Amâna</a:t>
            </a:r>
            <a:endParaRPr lang="en-US" sz="3200" b="1" dirty="0">
              <a:solidFill>
                <a:schemeClr val="accent1">
                  <a:lumMod val="75000"/>
                </a:schemeClr>
              </a:solidFill>
            </a:endParaRPr>
          </a:p>
          <a:p>
            <a:pPr lvl="1"/>
            <a:r>
              <a:rPr lang="en-US" sz="3200" b="1" dirty="0" err="1">
                <a:solidFill>
                  <a:schemeClr val="accent1">
                    <a:lumMod val="75000"/>
                  </a:schemeClr>
                </a:solidFill>
              </a:rPr>
              <a:t>Atenuează</a:t>
            </a:r>
            <a:endParaRPr lang="en-US" sz="3200" b="1" dirty="0">
              <a:solidFill>
                <a:schemeClr val="accent1">
                  <a:lumMod val="75000"/>
                </a:schemeClr>
              </a:solidFill>
            </a:endParaRPr>
          </a:p>
          <a:p>
            <a:pPr lvl="1"/>
            <a:r>
              <a:rPr lang="en-US" sz="3200" b="1" dirty="0">
                <a:solidFill>
                  <a:schemeClr val="accent1">
                    <a:lumMod val="75000"/>
                  </a:schemeClr>
                </a:solidFill>
              </a:rPr>
              <a:t>Transfer</a:t>
            </a:r>
          </a:p>
          <a:p>
            <a:pPr lvl="1"/>
            <a:endParaRPr lang="en-US" sz="3600" dirty="0"/>
          </a:p>
          <a:p>
            <a:r>
              <a:rPr lang="en-US" sz="4000" dirty="0" err="1"/>
              <a:t>Determinarea</a:t>
            </a:r>
            <a:r>
              <a:rPr lang="en-US" sz="4000" dirty="0"/>
              <a:t> </a:t>
            </a:r>
            <a:r>
              <a:rPr lang="en-US" sz="4000" dirty="0" err="1"/>
              <a:t>controalelor</a:t>
            </a:r>
            <a:r>
              <a:rPr lang="en-US" sz="4000" dirty="0"/>
              <a:t>.</a:t>
            </a:r>
          </a:p>
          <a:p>
            <a:r>
              <a:rPr lang="en-US" sz="3600" dirty="0" err="1"/>
              <a:t>Evaluați</a:t>
            </a:r>
            <a:r>
              <a:rPr lang="en-US" sz="3600" dirty="0"/>
              <a:t> </a:t>
            </a:r>
            <a:r>
              <a:rPr lang="en-US" sz="3600" dirty="0" err="1"/>
              <a:t>riscul</a:t>
            </a:r>
            <a:r>
              <a:rPr lang="en-US" sz="3600" dirty="0"/>
              <a:t> </a:t>
            </a:r>
            <a:r>
              <a:rPr lang="en-US" sz="3600" dirty="0" err="1"/>
              <a:t>rezidual</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7114784" y="1841044"/>
            <a:ext cx="4485184" cy="4458956"/>
          </a:xfrm>
          <a:prstGeom prst="rect">
            <a:avLst/>
          </a:prstGeom>
        </p:spPr>
      </p:pic>
    </p:spTree>
    <p:extLst>
      <p:ext uri="{BB962C8B-B14F-4D97-AF65-F5344CB8AC3E}">
        <p14:creationId xmlns:p14="http://schemas.microsoft.com/office/powerpoint/2010/main" val="29982137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Pasul 8 – </a:t>
            </a:r>
            <a:r>
              <a:rPr lang="en-US" dirty="0" err="1"/>
              <a:t>Selectați</a:t>
            </a:r>
            <a:r>
              <a:rPr lang="en-US" dirty="0"/>
              <a:t> </a:t>
            </a:r>
            <a:r>
              <a:rPr lang="en-US" dirty="0" err="1"/>
              <a:t>abordarea</a:t>
            </a:r>
            <a:r>
              <a:rPr lang="en-US" dirty="0"/>
              <a:t> de </a:t>
            </a:r>
            <a:r>
              <a:rPr lang="en-US" dirty="0" err="1"/>
              <a:t>atenuare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410722" y="6190223"/>
            <a:ext cx="1415441" cy="307777"/>
          </a:xfrm>
          <a:prstGeom prst="rect">
            <a:avLst/>
          </a:prstGeom>
          <a:noFill/>
        </p:spPr>
        <p:txBody>
          <a:bodyPr wrap="square" rtlCol="0">
            <a:spAutoFit/>
          </a:bodyPr>
          <a:lstStyle/>
          <a:p>
            <a:r>
              <a:rPr lang="en-US" sz="1400" dirty="0" err="1"/>
              <a:t>Sursă</a:t>
            </a:r>
            <a:r>
              <a:rPr lang="en-US" sz="1400" dirty="0"/>
              <a:t> :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rcRect/>
          <a:stretch/>
        </p:blipFill>
        <p:spPr>
          <a:xfrm>
            <a:off x="2865910" y="1823349"/>
            <a:ext cx="5613243" cy="4807312"/>
          </a:xfrm>
          <a:prstGeom prst="rect">
            <a:avLst/>
          </a:prstGeom>
        </p:spPr>
      </p:pic>
    </p:spTree>
    <p:extLst>
      <p:ext uri="{BB962C8B-B14F-4D97-AF65-F5344CB8AC3E}">
        <p14:creationId xmlns:p14="http://schemas.microsoft.com/office/powerpoint/2010/main" val="3721481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err="1"/>
              <a:t>Vă</a:t>
            </a:r>
            <a:r>
              <a:rPr lang="en-US" sz="6000" b="1" dirty="0"/>
              <a:t> </a:t>
            </a:r>
            <a:r>
              <a:rPr lang="en-US" sz="6000" b="1" dirty="0" err="1"/>
              <a:t>mulțumim</a:t>
            </a:r>
            <a:r>
              <a:rPr lang="en-US" sz="6000" b="1" dirty="0"/>
              <a:t> </a:t>
            </a:r>
            <a:r>
              <a:rPr lang="en-US" sz="6000" b="1" dirty="0" err="1"/>
              <a:t>pentru</a:t>
            </a:r>
            <a:r>
              <a:rPr lang="en-US" sz="6000" b="1" dirty="0"/>
              <a:t> </a:t>
            </a:r>
            <a:r>
              <a:rPr lang="en-US" sz="6000" b="1" dirty="0" err="1"/>
              <a:t>atenție</a:t>
            </a:r>
            <a:endParaRPr lang="en-US" sz="6000" b="1" dirty="0">
              <a:solidFill>
                <a:schemeClr val="bg1">
                  <a:lumMod val="50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4422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096000" y="3277383"/>
            <a:ext cx="6095999" cy="1217141"/>
          </a:xfrm>
        </p:spPr>
        <p:txBody>
          <a:bodyPr>
            <a:normAutofit/>
          </a:bodyPr>
          <a:lstStyle/>
          <a:p>
            <a:pPr marL="0" indent="0">
              <a:buNone/>
            </a:pPr>
            <a:r>
              <a:rPr lang="en-US" sz="3600" dirty="0"/>
              <a:t>FH-Prof. Mag. Dr. Simon </a:t>
            </a:r>
            <a:r>
              <a:rPr lang="en-US" sz="3600" dirty="0" err="1"/>
              <a:t>Tjoa</a:t>
            </a:r>
            <a:endParaRPr lang="en-US" sz="3600" dirty="0"/>
          </a:p>
          <a:p>
            <a:pPr marL="0" indent="0">
              <a:buNone/>
            </a:pPr>
            <a:r>
              <a:rPr lang="en-US" sz="3600" dirty="0" err="1"/>
              <a:t>simon.tjoa@fhstp.ac.at</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1664643" y="1291650"/>
            <a:ext cx="4229530" cy="5188608"/>
          </a:xfrm>
          <a:prstGeom prst="rect">
            <a:avLst/>
          </a:prstGeom>
        </p:spPr>
      </p:pic>
    </p:spTree>
    <p:extLst>
      <p:ext uri="{BB962C8B-B14F-4D97-AF65-F5344CB8AC3E}">
        <p14:creationId xmlns:p14="http://schemas.microsoft.com/office/powerpoint/2010/main" val="169806426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3" ma:contentTypeDescription="Ein neues Dokument erstellen." ma:contentTypeScope="" ma:versionID="8a8b7e4acd0766fdf4aa1d4e6d27832a">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29463A-B53A-4D63-A594-C3529899302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B2E06A90-E676-4E60-A355-F1B2634DB012}">
  <ds:schemaRefs>
    <ds:schemaRef ds:uri="http://schemas.microsoft.com/sharepoint/v3/contenttype/forms"/>
  </ds:schemaRefs>
</ds:datastoreItem>
</file>

<file path=customXml/itemProps3.xml><?xml version="1.0" encoding="utf-8"?>
<ds:datastoreItem xmlns:ds="http://schemas.openxmlformats.org/officeDocument/2006/customXml" ds:itemID="{9C2115DE-C593-4F8F-9BC5-F135EE9AD5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TotalTime>
  <Words>2197</Words>
  <Application>Microsoft Office PowerPoint</Application>
  <PresentationFormat>Widescreen</PresentationFormat>
  <Paragraphs>350</Paragraphs>
  <Slides>35</Slides>
  <Notes>35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Arial</vt:lpstr>
      <vt:lpstr>Calibri</vt:lpstr>
      <vt:lpstr>Calibri Light</vt:lpstr>
      <vt:lpstr>Office</vt:lpstr>
      <vt:lpstr>Managementul riscurilor</vt:lpstr>
      <vt:lpstr>Fundații</vt:lpstr>
      <vt:lpstr>Motivația</vt:lpstr>
      <vt:lpstr>Definirea riscului</vt:lpstr>
      <vt:lpstr>Definirea riscului – Termeni de bază</vt:lpstr>
      <vt:lpstr>Riscuri de securitate a informațiilor</vt:lpstr>
      <vt:lpstr>Risc de securitate a informațiilor</vt:lpstr>
      <vt:lpstr>Risc de securitate a informațiilor</vt:lpstr>
      <vt:lpstr>Abordarea managementului riscului</vt:lpstr>
      <vt:lpstr>Managementul riscurilor</vt:lpstr>
      <vt:lpstr>Identificarea riscului</vt:lpstr>
      <vt:lpstr>Analiza de risc</vt:lpstr>
      <vt:lpstr>Evaluarea riscurilor</vt:lpstr>
      <vt:lpstr>Tratamentul riscului</vt:lpstr>
      <vt:lpstr>Cadre de evaluare a riscurilor</vt:lpstr>
      <vt:lpstr>OCTAVE Allegro</vt:lpstr>
      <vt:lpstr>OCTAVE Allegro</vt:lpstr>
      <vt:lpstr>OCTAVE Allegro</vt:lpstr>
      <vt:lpstr>Pasul 1 – Stabiliți criteriile de măsurare a riscului</vt:lpstr>
      <vt:lpstr>Pasul 1 – Stabiliți criteriile de măsurare a riscului</vt:lpstr>
      <vt:lpstr>Pasul 2 – Dezvoltați un profil de active de informații</vt:lpstr>
      <vt:lpstr>Pasul 2 – Dezvoltați un profil de active de informații</vt:lpstr>
      <vt:lpstr>Pasul 2 – Dezvoltați un profil de active de informații</vt:lpstr>
      <vt:lpstr>Pasul 3 – Identificați containerele de active de informații</vt:lpstr>
      <vt:lpstr>Pasul 3 – Identificați containerele de active de informații</vt:lpstr>
      <vt:lpstr>Pasul 4 – Identificați zonele de îngrijorare</vt:lpstr>
      <vt:lpstr>Pasul 4 – Identificați zonele de îngrijorare</vt:lpstr>
      <vt:lpstr>Pasul 5 – Identificați scenariile de amenințare</vt:lpstr>
      <vt:lpstr>Pasul 6 – Identificați riscurile</vt:lpstr>
      <vt:lpstr>Pasul 7 – Analizați riscurile</vt:lpstr>
      <vt:lpstr>Pasul 7 – Analizați riscurile</vt:lpstr>
      <vt:lpstr>Pasul 8 – Selectați abordarea de atenuare</vt:lpstr>
      <vt:lpstr>Pasul 8 – Selectați abordarea de atenuare</vt:lpstr>
      <vt:lpstr>Vă mulțumim pentru atenție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Ayen4</cp:lastModifiedBy>
  <cp:revision>12</cp:revision>
  <dcterms:created xsi:type="dcterms:W3CDTF">2022-10-31T15:14:22Z</dcterms:created>
  <dcterms:modified xsi:type="dcterms:W3CDTF">2023-03-10T09:38:21Z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