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3" r:id="rId7"/>
    <p:sldId id="257" r:id="rId8"/>
    <p:sldId id="264" r:id="rId9"/>
    <p:sldId id="266" r:id="rId10"/>
    <p:sldId id="265" r:id="rId11"/>
    <p:sldId id="267" r:id="rId12"/>
    <p:sldId id="268" r:id="rId13"/>
    <p:sldId id="269" r:id="rId14"/>
    <p:sldId id="270" r:id="rId15"/>
    <p:sldId id="292" r:id="rId16"/>
    <p:sldId id="293" r:id="rId17"/>
    <p:sldId id="296" r:id="rId18"/>
    <p:sldId id="271" r:id="rId19"/>
    <p:sldId id="297" r:id="rId20"/>
    <p:sldId id="298" r:id="rId21"/>
    <p:sldId id="299" r:id="rId22"/>
    <p:sldId id="300" r:id="rId23"/>
    <p:sldId id="301" r:id="rId24"/>
    <p:sldId id="302" r:id="rId25"/>
    <p:sldId id="303" r:id="rId26"/>
    <p:sldId id="272" r:id="rId27"/>
    <p:sldId id="273" r:id="rId28"/>
    <p:sldId id="310" r:id="rId29"/>
    <p:sldId id="274" r:id="rId30"/>
    <p:sldId id="311" r:id="rId31"/>
    <p:sldId id="304" r:id="rId32"/>
    <p:sldId id="312" r:id="rId33"/>
    <p:sldId id="313" r:id="rId34"/>
    <p:sldId id="314" r:id="rId35"/>
    <p:sldId id="315" r:id="rId36"/>
    <p:sldId id="316" r:id="rId37"/>
    <p:sldId id="317" r:id="rId38"/>
    <p:sldId id="318" r:id="rId39"/>
    <p:sldId id="276" r:id="rId40"/>
    <p:sldId id="319" r:id="rId41"/>
    <p:sldId id="320" r:id="rId42"/>
    <p:sldId id="277" r:id="rId43"/>
    <p:sldId id="278" r:id="rId44"/>
    <p:sldId id="321" r:id="rId45"/>
    <p:sldId id="279" r:id="rId46"/>
    <p:sldId id="322" r:id="rId47"/>
    <p:sldId id="280" r:id="rId48"/>
    <p:sldId id="323" r:id="rId49"/>
    <p:sldId id="281" r:id="rId50"/>
    <p:sldId id="324" r:id="rId51"/>
    <p:sldId id="282" r:id="rId52"/>
    <p:sldId id="326" r:id="rId53"/>
    <p:sldId id="283" r:id="rId54"/>
    <p:sldId id="327" r:id="rId55"/>
    <p:sldId id="285" r:id="rId56"/>
    <p:sldId id="286" r:id="rId57"/>
    <p:sldId id="328" r:id="rId58"/>
    <p:sldId id="287" r:id="rId59"/>
    <p:sldId id="329" r:id="rId60"/>
    <p:sldId id="330" r:id="rId61"/>
    <p:sldId id="288" r:id="rId62"/>
    <p:sldId id="289" r:id="rId63"/>
    <p:sldId id="331" r:id="rId64"/>
    <p:sldId id="290" r:id="rId65"/>
    <p:sldId id="291" r:id="rId66"/>
    <p:sldId id="333" r:id="rId67"/>
    <p:sldId id="332" r:id="rId68"/>
  </p:sldIdLst>
  <p:sldSz cx="12192000" cy="6858000"/>
  <p:notesSz cx="6858000" cy="9144000"/>
  <p:defaultTextStyle>
    <a:defPPr>
      <a:defRPr lang="d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54"/>
    <p:restoredTop sz="96327"/>
  </p:normalViewPr>
  <p:slideViewPr>
    <p:cSldViewPr snapToGrid="0">
      <p:cViewPr varScale="1">
        <p:scale>
          <a:sx n="86" d="100"/>
          <a:sy n="86" d="100"/>
        </p:scale>
        <p:origin x="398"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
              <a:t>Mastertekstformat bearbeiten</a:t>
            </a:r>
          </a:p>
          <a:p>
            <a:pPr lvl="1"/>
            <a:r>
              <a:rPr lang="da"/>
              <a:t>Zweite Ebene</a:t>
            </a:r>
          </a:p>
          <a:p>
            <a:pPr lvl="2"/>
            <a:r>
              <a:rPr lang="da"/>
              <a:t>Dritte Ebene</a:t>
            </a:r>
          </a:p>
          <a:p>
            <a:pPr lvl="3"/>
            <a:r>
              <a:rPr lang="da"/>
              <a:t>Vierte Ebene</a:t>
            </a:r>
          </a:p>
          <a:p>
            <a:pPr lvl="4"/>
            <a:r>
              <a:rPr lang="da"/>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docs.fortinet.com/forticlient/admin-guides"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da" b="1" dirty="0">
                <a:ea typeface="+mn-lt"/>
                <a:cs typeface="+mn-lt"/>
              </a:rPr>
              <a:t>Sikkerhed </a:t>
            </a:r>
            <a:r>
              <a:rPr lang="da" b="1" dirty="0" err="1">
                <a:ea typeface="+mn-lt"/>
                <a:cs typeface="+mn-lt"/>
              </a:rPr>
              <a:t>ved </a:t>
            </a:r>
            <a:r>
              <a:rPr lang="da" b="1" dirty="0">
                <a:ea typeface="+mn-lt"/>
                <a:cs typeface="+mn-lt"/>
              </a:rPr>
              <a:t>forretningsrejser </a:t>
            </a:r>
            <a:r>
              <a:rPr lang="da" b="1" dirty="0" err="1">
                <a:ea typeface="+mn-lt"/>
                <a:cs typeface="+mn-lt"/>
              </a:rPr>
              <a:t>_</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da" altLang="pl-PL" b="1" dirty="0">
                <a:latin typeface="+mn-lt"/>
              </a:rPr>
              <a:t>Grundlæggende definitioner</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990523" y="1938436"/>
            <a:ext cx="10266545" cy="4320000"/>
          </a:xfrm>
        </p:spPr>
        <p:txBody>
          <a:bodyPr>
            <a:normAutofit/>
          </a:bodyPr>
          <a:lstStyle/>
          <a:p>
            <a:pPr algn="just">
              <a:spcBef>
                <a:spcPct val="0"/>
              </a:spcBef>
              <a:buClrTx/>
              <a:buSzTx/>
              <a:buNone/>
            </a:pPr>
            <a:r>
              <a:rPr lang="da" altLang="pl-PL" b="1" dirty="0"/>
              <a:t>Et IT-system er et sæt af indbyrdes forbundne elementer, hvis funktion er at behandle data ved hjælp af computerteknologi.</a:t>
            </a:r>
            <a:endParaRPr lang="pl-PL" altLang="pl-PL" b="1" dirty="0"/>
          </a:p>
          <a:p>
            <a:pPr algn="just">
              <a:spcBef>
                <a:spcPct val="0"/>
              </a:spcBef>
              <a:buClrTx/>
              <a:buSzTx/>
              <a:buNone/>
            </a:pPr>
            <a:endParaRPr lang="pl-PL" altLang="pl-PL" b="1" dirty="0"/>
          </a:p>
          <a:p>
            <a:pPr algn="just">
              <a:spcBef>
                <a:spcPct val="0"/>
              </a:spcBef>
              <a:buClrTx/>
              <a:buSzTx/>
              <a:buNone/>
            </a:pPr>
            <a:r>
              <a:rPr lang="da" altLang="pl-PL" b="1" dirty="0">
                <a:cs typeface="Arial"/>
              </a:rPr>
              <a:t>Det omfatter:</a:t>
            </a:r>
            <a:endParaRPr lang="pl-PL" altLang="pl-PL" b="1" dirty="0">
              <a:cs typeface="Arial"/>
            </a:endParaRPr>
          </a:p>
          <a:p>
            <a:pPr algn="just">
              <a:spcBef>
                <a:spcPct val="0"/>
              </a:spcBef>
              <a:buClrTx/>
              <a:buSzTx/>
              <a:buNone/>
            </a:pPr>
            <a:endParaRPr lang="pl-PL" altLang="pl-PL" b="1" dirty="0"/>
          </a:p>
          <a:p>
            <a:pPr marL="285750" indent="-285750" algn="just">
              <a:spcBef>
                <a:spcPct val="0"/>
              </a:spcBef>
              <a:buClrTx/>
              <a:buSzTx/>
            </a:pPr>
            <a:r>
              <a:rPr lang="da" altLang="pl-PL" b="1" dirty="0">
                <a:solidFill>
                  <a:srgbClr val="0070C0"/>
                </a:solidFill>
              </a:rPr>
              <a:t>hardware </a:t>
            </a:r>
            <a:r>
              <a:rPr lang="da" altLang="pl-PL" b="1" dirty="0"/>
              <a:t>- computere, enheder til datalagring, til kommunikation mellem hardwarekomponenter i systemet og mennesker og computere, til modtagelse af data fra omverdenen - ikke fra mennesker (f.eks. elektroniske sensorer, kameraer, scannere), til anden databehandling end computere</a:t>
            </a: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026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da" altLang="pl-PL" b="1" dirty="0">
                <a:latin typeface="+mn-lt"/>
              </a:rPr>
              <a:t>Grundlæggende definitioner</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55442" y="2063127"/>
            <a:ext cx="10266545" cy="4320000"/>
          </a:xfrm>
        </p:spPr>
        <p:txBody>
          <a:bodyPr>
            <a:normAutofit/>
          </a:bodyPr>
          <a:lstStyle/>
          <a:p>
            <a:pPr marL="285750" indent="-285750" algn="just">
              <a:spcBef>
                <a:spcPct val="0"/>
              </a:spcBef>
              <a:buClrTx/>
              <a:buSzTx/>
            </a:pPr>
            <a:r>
              <a:rPr lang="da" altLang="pl-PL" b="1" dirty="0" err="1">
                <a:solidFill>
                  <a:srgbClr val="0070C0"/>
                </a:solidFill>
                <a:cs typeface="Arial"/>
              </a:rPr>
              <a:t>software </a:t>
            </a:r>
            <a:r>
              <a:rPr lang="da" altLang="pl-PL" b="1" dirty="0">
                <a:cs typeface="Arial"/>
              </a:rPr>
              <a:t>- </a:t>
            </a:r>
            <a:r>
              <a:rPr lang="da" altLang="pl-PL" b="1" dirty="0" err="1">
                <a:cs typeface="Arial"/>
              </a:rPr>
              <a:t>computer </a:t>
            </a:r>
            <a:r>
              <a:rPr lang="da" altLang="pl-PL" b="1" dirty="0">
                <a:solidFill>
                  <a:srgbClr val="0070C0"/>
                </a:solidFill>
                <a:cs typeface="Arial"/>
              </a:rPr>
              <a:t>_</a:t>
            </a:r>
            <a:r>
              <a:rPr lang="da" altLang="pl-PL" b="1" dirty="0">
                <a:cs typeface="Arial"/>
              </a:rPr>
              <a:t> </a:t>
            </a:r>
            <a:r>
              <a:rPr lang="da" altLang="pl-PL" b="1" dirty="0" err="1">
                <a:cs typeface="Arial"/>
              </a:rPr>
              <a:t>programmer</a:t>
            </a:r>
            <a:r>
              <a:rPr lang="da" altLang="pl-PL" b="1" dirty="0">
                <a:cs typeface="Arial"/>
              </a:rPr>
              <a:t> </a:t>
            </a:r>
            <a:r>
              <a:rPr lang="da" altLang="pl-PL" b="1" dirty="0" err="1">
                <a:cs typeface="Arial"/>
              </a:rPr>
              <a:t>bruges </a:t>
            </a:r>
            <a:r>
              <a:rPr lang="da" altLang="pl-PL" b="1" dirty="0">
                <a:cs typeface="Arial"/>
              </a:rPr>
              <a:t>til </a:t>
            </a:r>
            <a:r>
              <a:rPr lang="da" altLang="pl-PL" b="1" dirty="0" err="1">
                <a:cs typeface="Arial"/>
              </a:rPr>
              <a:t>databehandling</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da" altLang="pl-PL" b="1" dirty="0">
                <a:solidFill>
                  <a:srgbClr val="0070C0"/>
                </a:solidFill>
                <a:cs typeface="Arial"/>
              </a:rPr>
              <a:t>personaleressourcer</a:t>
            </a:r>
            <a:r>
              <a:rPr lang="da" altLang="pl-PL" b="1" dirty="0">
                <a:cs typeface="Arial"/>
              </a:rPr>
              <a:t> </a:t>
            </a:r>
            <a:r>
              <a:rPr lang="da" b="1" dirty="0">
                <a:cs typeface="Arial"/>
              </a:rPr>
              <a:t>- </a:t>
            </a:r>
            <a:r>
              <a:rPr lang="da" altLang="pl-PL" b="1" dirty="0">
                <a:cs typeface="Arial"/>
              </a:rPr>
              <a:t>alle personer, der er i stand til at bruge computere (hardware og software) til at behandle dataene</a:t>
            </a:r>
            <a:endParaRPr lang="pl-PL" altLang="pl-PL" b="1" dirty="0"/>
          </a:p>
          <a:p>
            <a:pPr marL="285750" indent="-285750" algn="just">
              <a:spcBef>
                <a:spcPct val="0"/>
              </a:spcBef>
              <a:buClrTx/>
              <a:buSzTx/>
            </a:pPr>
            <a:endParaRPr lang="pl-PL" altLang="pl-PL" b="1" dirty="0"/>
          </a:p>
          <a:p>
            <a:pPr marL="285750" indent="-285750" algn="just">
              <a:spcBef>
                <a:spcPct val="0"/>
              </a:spcBef>
              <a:buClrTx/>
              <a:buSzTx/>
            </a:pPr>
            <a:r>
              <a:rPr lang="da" altLang="pl-PL" b="1" dirty="0">
                <a:solidFill>
                  <a:srgbClr val="0070C0"/>
                </a:solidFill>
                <a:cs typeface="Arial"/>
              </a:rPr>
              <a:t>organisatoriske elementer </a:t>
            </a:r>
            <a:r>
              <a:rPr lang="da" altLang="pl-PL" b="1" dirty="0">
                <a:cs typeface="Arial"/>
              </a:rPr>
              <a:t>- altså procedurer (organisatoriske procedurer - ledelsesfrist) for brug af it-systemet, arbejdsinstruktioner mv.</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da" altLang="pl-PL" b="1" dirty="0">
                <a:solidFill>
                  <a:srgbClr val="0070C0"/>
                </a:solidFill>
                <a:cs typeface="Arial"/>
              </a:rPr>
              <a:t>vidensbaser </a:t>
            </a:r>
            <a:r>
              <a:rPr lang="da" altLang="pl-PL" b="1" dirty="0">
                <a:cs typeface="Arial"/>
              </a:rPr>
              <a:t>- for eksempel en manual i tilfælde af et økonomi- og regnskabssystem</a:t>
            </a:r>
            <a:endParaRPr lang="pl-PL" altLang="pl-PL" b="1" dirty="0">
              <a:cs typeface="Arial"/>
            </a:endParaRP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8631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da" altLang="pl-PL" b="1" dirty="0">
                <a:latin typeface="+mn-lt"/>
              </a:rPr>
              <a:t>Sikkerhed - </a:t>
            </a:r>
            <a:r>
              <a:rPr lang="da"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10164" y="2302119"/>
            <a:ext cx="9671790" cy="3454445"/>
          </a:xfrm>
        </p:spPr>
        <p:txBody>
          <a:bodyPr>
            <a:normAutofit/>
          </a:bodyPr>
          <a:lstStyle/>
          <a:p>
            <a:pPr algn="just">
              <a:spcBef>
                <a:spcPct val="0"/>
              </a:spcBef>
              <a:buClrTx/>
              <a:buSzTx/>
              <a:buNone/>
            </a:pPr>
            <a:r>
              <a:rPr lang="da" altLang="pl-PL" b="1" dirty="0">
                <a:cs typeface="Arial"/>
              </a:rPr>
              <a:t>Det er et sæt spørgsmål inden for telekommunikation og IT relateret til estimering og kontrol af risici, der opstår ved brug af computere, computernetværk og datatransmission til fjerntliggende steder, betragtet ud fra et perspektiv af fortrolighed, integritet og tilgængelighed .</a:t>
            </a:r>
            <a:endParaRPr lang="pl-PL" altLang="pl-PL" b="1"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da" altLang="pl-PL" b="1" dirty="0">
                <a:latin typeface="+mn-lt"/>
              </a:rPr>
              <a:t>Sikkerhed - </a:t>
            </a:r>
            <a:r>
              <a:rPr lang="da"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93292" y="2083910"/>
            <a:ext cx="10547100" cy="4320000"/>
          </a:xfrm>
        </p:spPr>
        <p:txBody>
          <a:bodyPr>
            <a:normAutofit/>
          </a:bodyPr>
          <a:lstStyle/>
          <a:p>
            <a:pPr algn="just">
              <a:spcBef>
                <a:spcPct val="0"/>
              </a:spcBef>
              <a:buClrTx/>
              <a:buSzTx/>
              <a:buNone/>
            </a:pPr>
            <a:r>
              <a:rPr lang="da" altLang="pl-PL" b="1" dirty="0">
                <a:solidFill>
                  <a:srgbClr val="0070C0"/>
                </a:solidFill>
              </a:rPr>
              <a:t>Fortrolighed </a:t>
            </a:r>
            <a:r>
              <a:rPr lang="da" altLang="pl-PL" b="1" dirty="0"/>
              <a:t>- beskyttelse af lagrede eller overførte data mod angreb fra ubudne gæster for at forhindre offentliggørelse af deres indhold.</a:t>
            </a:r>
            <a:endParaRPr lang="pl-PL" altLang="pl-PL" b="1" dirty="0"/>
          </a:p>
          <a:p>
            <a:pPr algn="just">
              <a:spcBef>
                <a:spcPct val="0"/>
              </a:spcBef>
              <a:buClrTx/>
              <a:buSzTx/>
              <a:buNone/>
            </a:pPr>
            <a:endParaRPr lang="pl-PL" altLang="pl-PL" b="1" dirty="0"/>
          </a:p>
          <a:p>
            <a:pPr algn="just">
              <a:spcBef>
                <a:spcPct val="0"/>
              </a:spcBef>
              <a:buClrTx/>
              <a:buSzTx/>
              <a:buNone/>
            </a:pPr>
            <a:r>
              <a:rPr lang="da" altLang="pl-PL" b="1" dirty="0">
                <a:solidFill>
                  <a:srgbClr val="0070C0"/>
                </a:solidFill>
              </a:rPr>
              <a:t>Integritet </a:t>
            </a:r>
            <a:r>
              <a:rPr lang="da" altLang="pl-PL" b="1" dirty="0"/>
              <a:t>- en sikkerhedsfunktion, hvor data ikke er blevet ændret, tilføjet eller fjernet på en uautoriseret måde.</a:t>
            </a:r>
            <a:endParaRPr lang="pl-PL" altLang="pl-PL" b="1" dirty="0"/>
          </a:p>
          <a:p>
            <a:pPr algn="just">
              <a:spcBef>
                <a:spcPct val="0"/>
              </a:spcBef>
              <a:buClrTx/>
              <a:buSzTx/>
              <a:buNone/>
            </a:pPr>
            <a:endParaRPr lang="pl-PL" altLang="pl-PL" b="1" dirty="0"/>
          </a:p>
          <a:p>
            <a:pPr algn="just">
              <a:spcBef>
                <a:spcPct val="0"/>
              </a:spcBef>
              <a:buClrTx/>
              <a:buSzTx/>
              <a:buNone/>
            </a:pPr>
            <a:r>
              <a:rPr lang="da" altLang="pl-PL" b="1" dirty="0">
                <a:solidFill>
                  <a:srgbClr val="0070C0"/>
                </a:solidFill>
              </a:rPr>
              <a:t>Tilgængelighed </a:t>
            </a:r>
            <a:r>
              <a:rPr lang="da" altLang="pl-PL" b="1" dirty="0"/>
              <a:t>- en funktion af information, som betyder, at kun autoriserede personer kan bruge dem på et givet sted og tidspunkt. En af de grundlæggende egenskaber ved informationssikkerhed.</a:t>
            </a:r>
            <a:endParaRPr lang="pl-PL" altLang="pl-PL" dirty="0">
              <a:solidFill>
                <a:schemeClr val="accent1"/>
              </a:solidFill>
            </a:endParaRPr>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1620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da" altLang="pl-PL" b="1" dirty="0">
                <a:latin typeface="+mn-lt"/>
              </a:rPr>
              <a:t>Trådløs </a:t>
            </a:r>
            <a:r>
              <a:rPr lang="da" altLang="pl-PL" b="1" dirty="0" err="1">
                <a:latin typeface="+mn-lt"/>
              </a:rPr>
              <a:t>protokol </a:t>
            </a:r>
            <a:r>
              <a:rPr lang="da" altLang="pl-PL" b="1" dirty="0">
                <a:latin typeface="+mn-lt"/>
              </a:rPr>
              <a:t>- WEP</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614401" y="2042951"/>
            <a:ext cx="10012169" cy="4320000"/>
          </a:xfrm>
        </p:spPr>
        <p:txBody>
          <a:bodyPr>
            <a:noAutofit/>
          </a:bodyPr>
          <a:lstStyle/>
          <a:p>
            <a:r>
              <a:rPr lang="da" b="1" dirty="0">
                <a:solidFill>
                  <a:srgbClr val="0070C0"/>
                </a:solidFill>
              </a:rPr>
              <a:t>WEP </a:t>
            </a:r>
            <a:r>
              <a:rPr lang="da" dirty="0"/>
              <a:t>(Wired Equivalent Privacy) er en af de ældste IEEE 802.11 trådløse krypteringsstandarder. Det giver informationsbeskyttelse baseret på brugen af RC4-algoritmen.</a:t>
            </a:r>
            <a:endParaRPr lang="pl-PL" dirty="0"/>
          </a:p>
          <a:p>
            <a:pPr algn="just"/>
            <a:endParaRPr lang="pl-PL" dirty="0"/>
          </a:p>
          <a:p>
            <a:pPr algn="just"/>
            <a:r>
              <a:rPr lang="da" dirty="0"/>
              <a:t>Det er en af de ældste standarder for sikring af WLAN-netværk (etableret i 1997). Det kræver ikke høj computerkraft af de installerede enheder.</a:t>
            </a:r>
            <a:endParaRPr lang="pl-PL" dirty="0"/>
          </a:p>
          <a:p>
            <a:pPr algn="just"/>
            <a:endParaRPr lang="pl-PL"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22860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da" altLang="pl-PL" b="1" dirty="0">
                <a:latin typeface="+mn-lt"/>
              </a:rPr>
              <a:t>Trådløs </a:t>
            </a:r>
            <a:r>
              <a:rPr lang="da" altLang="pl-PL" b="1" dirty="0" err="1">
                <a:latin typeface="+mn-lt"/>
              </a:rPr>
              <a:t>protokol </a:t>
            </a:r>
            <a:r>
              <a:rPr lang="da" altLang="pl-PL" b="1" dirty="0">
                <a:latin typeface="+mn-lt"/>
              </a:rPr>
              <a:t>- WEP</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319318" y="2260555"/>
            <a:ext cx="9934036" cy="4320000"/>
          </a:xfrm>
        </p:spPr>
        <p:txBody>
          <a:bodyPr>
            <a:noAutofit/>
          </a:bodyPr>
          <a:lstStyle/>
          <a:p>
            <a:pPr algn="just"/>
            <a:r>
              <a:rPr lang="da" dirty="0"/>
              <a:t>Den bruger to brugergodkendelsesmetoder: Åben godkendelse og delt nøglegodkendelse.</a:t>
            </a:r>
            <a:endParaRPr lang="pl-PL" dirty="0"/>
          </a:p>
          <a:p>
            <a:pPr algn="just"/>
            <a:endParaRPr lang="pl-PL" dirty="0"/>
          </a:p>
          <a:p>
            <a:pPr algn="just"/>
            <a:r>
              <a:rPr lang="da" dirty="0"/>
              <a:t>Derudover muliggør den brugerverifikation baseret på fysiske MAC-adresser ved hjælp af ACL (Access Control List).</a:t>
            </a:r>
            <a:endParaRPr lang="pl-PL" dirty="0"/>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175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da" altLang="pl-PL" b="1" dirty="0">
                <a:latin typeface="+mn-lt"/>
              </a:rPr>
              <a:t>Trådløs </a:t>
            </a:r>
            <a:r>
              <a:rPr lang="da" altLang="pl-PL" b="1" dirty="0" err="1">
                <a:latin typeface="+mn-lt"/>
              </a:rPr>
              <a:t>protokol </a:t>
            </a:r>
            <a:r>
              <a:rPr lang="da" altLang="pl-PL" b="1" dirty="0">
                <a:latin typeface="+mn-lt"/>
              </a:rPr>
              <a:t>- WEP</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319318" y="2260555"/>
            <a:ext cx="9934036" cy="4320000"/>
          </a:xfrm>
        </p:spPr>
        <p:txBody>
          <a:bodyPr>
            <a:noAutofit/>
          </a:bodyPr>
          <a:lstStyle/>
          <a:p>
            <a:pPr algn="just"/>
            <a:r>
              <a:rPr lang="da" dirty="0"/>
              <a:t>Den bruger to brugergodkendelsesmetoder: Åben godkendelse og delt nøglegodkendelse.</a:t>
            </a:r>
            <a:endParaRPr lang="pl-PL" dirty="0"/>
          </a:p>
          <a:p>
            <a:pPr algn="just"/>
            <a:endParaRPr lang="pl-PL" dirty="0"/>
          </a:p>
          <a:p>
            <a:pPr algn="just"/>
            <a:r>
              <a:rPr lang="da" dirty="0"/>
              <a:t>Derudover muliggør den brugerverifikation baseret på fysiske MAC-adresser ved hjælp af ACL (Access Control List).</a:t>
            </a:r>
            <a:endParaRPr lang="pl-PL" dirty="0"/>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9944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20557" y="1818089"/>
            <a:ext cx="10463972" cy="4832092"/>
          </a:xfrm>
          <a:prstGeom prst="rect">
            <a:avLst/>
          </a:prstGeom>
        </p:spPr>
        <p:txBody>
          <a:bodyPr wrap="square">
            <a:spAutoFit/>
          </a:bodyPr>
          <a:lstStyle/>
          <a:p>
            <a:pPr algn="just"/>
            <a:r>
              <a:rPr lang="da" sz="2800" dirty="0">
                <a:solidFill>
                  <a:srgbClr val="0070C0"/>
                </a:solidFill>
              </a:rPr>
              <a:t>WPA </a:t>
            </a:r>
            <a:r>
              <a:rPr lang="da" sz="2800" dirty="0"/>
              <a:t>(Wi-Fi Protected Access) er en anden standard for kryptering af IEEE 802.11 trådløse netværk.</a:t>
            </a:r>
            <a:endParaRPr lang="pl-PL" sz="2800" dirty="0"/>
          </a:p>
          <a:p>
            <a:pPr algn="just"/>
            <a:endParaRPr lang="pl-PL" sz="2800" dirty="0"/>
          </a:p>
          <a:p>
            <a:pPr algn="just"/>
            <a:r>
              <a:rPr lang="da" sz="2800" dirty="0"/>
              <a:t>Det blev introduceret for at forbedre sikkerhedsniveauet for WLAN-netværk og erstatte kendte sårbarheder i WEP-standarden.</a:t>
            </a:r>
            <a:endParaRPr lang="pl-PL" sz="2800" dirty="0"/>
          </a:p>
          <a:p>
            <a:pPr algn="just"/>
            <a:endParaRPr lang="pl-PL" sz="2800" dirty="0"/>
          </a:p>
          <a:p>
            <a:pPr algn="just"/>
            <a:r>
              <a:rPr lang="da" sz="2800" dirty="0"/>
              <a:t>Den er baseret på brugen af protokoller: TKIP (Temporal Key Integrity Protocol) og EAP (Extensible Authentication Protocol), 802.1x-standarden og MIC-mekanismen (Message Integrity Check).</a:t>
            </a:r>
            <a:endParaRPr lang="pl-PL" sz="2800" dirty="0"/>
          </a:p>
          <a:p>
            <a:pPr algn="just"/>
            <a:endParaRPr lang="pl-PL" sz="2800" dirty="0"/>
          </a:p>
          <a:p>
            <a:pPr algn="just"/>
            <a:r>
              <a:rPr lang="da" sz="2800" dirty="0"/>
              <a:t>Standarden er baseret på RC4-algoritmen.</a:t>
            </a:r>
            <a:endParaRPr lang="pl-PL" sz="2800" dirty="0"/>
          </a:p>
        </p:txBody>
      </p:sp>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da" altLang="pl-PL" b="1" dirty="0">
                <a:latin typeface="+mn-lt"/>
              </a:rPr>
              <a:t>Trådløs </a:t>
            </a:r>
            <a:r>
              <a:rPr lang="da" altLang="pl-PL" b="1" dirty="0" err="1">
                <a:latin typeface="+mn-lt"/>
              </a:rPr>
              <a:t>protokol </a:t>
            </a:r>
            <a:r>
              <a:rPr lang="da" altLang="pl-PL" b="1" dirty="0">
                <a:latin typeface="+mn-lt"/>
              </a:rPr>
              <a:t>- WPA</a:t>
            </a:r>
            <a:endParaRPr lang="pl-PL" altLang="pl-PL" b="1" dirty="0">
              <a:latin typeface="+mn-lt"/>
            </a:endParaRPr>
          </a:p>
        </p:txBody>
      </p:sp>
      <p:pic>
        <p:nvPicPr>
          <p:cNvPr id="8"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4282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62742" y="1891488"/>
            <a:ext cx="10255532" cy="4832092"/>
          </a:xfrm>
          <a:prstGeom prst="rect">
            <a:avLst/>
          </a:prstGeom>
        </p:spPr>
        <p:txBody>
          <a:bodyPr wrap="square">
            <a:spAutoFit/>
          </a:bodyPr>
          <a:lstStyle/>
          <a:p>
            <a:pPr algn="just"/>
            <a:r>
              <a:rPr lang="da" sz="2800" b="1" dirty="0">
                <a:solidFill>
                  <a:srgbClr val="0070C0"/>
                </a:solidFill>
              </a:rPr>
              <a:t>WPA2 </a:t>
            </a:r>
            <a:r>
              <a:rPr lang="da" sz="2800" dirty="0"/>
              <a:t>(Wi-Fi Protected Access 2) er i øjeblikket den mest kraftfulde krypteringsstandard for trådløse netværk (også kendt som 802.11i).</a:t>
            </a:r>
            <a:endParaRPr lang="pl-PL" sz="2800" dirty="0"/>
          </a:p>
          <a:p>
            <a:pPr algn="just"/>
            <a:endParaRPr lang="pl-PL" sz="2800" dirty="0"/>
          </a:p>
          <a:p>
            <a:pPr algn="just"/>
            <a:r>
              <a:rPr lang="da" sz="2800" dirty="0"/>
              <a:t>Det giver informationsbeskyttelse baseret på brugen af AES (Advanced Encryption Standard).</a:t>
            </a:r>
            <a:endParaRPr lang="pl-PL" sz="2800" dirty="0"/>
          </a:p>
          <a:p>
            <a:pPr algn="just"/>
            <a:endParaRPr lang="pl-PL" sz="2800" dirty="0"/>
          </a:p>
          <a:p>
            <a:pPr algn="just"/>
            <a:r>
              <a:rPr lang="da" sz="2800" dirty="0"/>
              <a:t>Det blev introduceret for at forbedre sikkerhedsniveauet for WLAN- netværk .</a:t>
            </a:r>
            <a:endParaRPr lang="pl-PL" sz="2800" dirty="0"/>
          </a:p>
          <a:p>
            <a:pPr algn="just"/>
            <a:endParaRPr lang="pl-PL" sz="2800" dirty="0"/>
          </a:p>
          <a:p>
            <a:pPr algn="just"/>
            <a:r>
              <a:rPr lang="da" sz="2800" dirty="0"/>
              <a:t>Den implementerer 802.1x-protokollen, der forbedrer kontrollen af brugeradgang til netværket.</a:t>
            </a:r>
            <a:endParaRPr lang="pl-PL" sz="2800" dirty="0"/>
          </a:p>
          <a:p>
            <a:pPr algn="just"/>
            <a:endParaRPr lang="en-GB" sz="2800" dirty="0"/>
          </a:p>
        </p:txBody>
      </p:sp>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da" altLang="pl-PL" b="1" dirty="0">
                <a:latin typeface="+mn-lt"/>
              </a:rPr>
              <a:t>Trådløs </a:t>
            </a:r>
            <a:r>
              <a:rPr lang="da" altLang="pl-PL" b="1" dirty="0" err="1">
                <a:latin typeface="+mn-lt"/>
              </a:rPr>
              <a:t>protokol</a:t>
            </a:r>
            <a:r>
              <a:rPr lang="da" altLang="pl-PL" b="1" dirty="0">
                <a:latin typeface="+mn-lt"/>
              </a:rPr>
              <a:t> – WPA2</a:t>
            </a:r>
            <a:endParaRPr lang="pl-PL" altLang="pl-PL" b="1" dirty="0">
              <a:latin typeface="+mn-lt"/>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0382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819" y="2234193"/>
            <a:ext cx="9507682" cy="3847207"/>
          </a:xfrm>
          <a:prstGeom prst="rect">
            <a:avLst/>
          </a:prstGeom>
        </p:spPr>
        <p:txBody>
          <a:bodyPr wrap="square">
            <a:spAutoFit/>
          </a:bodyPr>
          <a:lstStyle/>
          <a:p>
            <a:pPr marL="457200" indent="-457200" algn="just">
              <a:spcAft>
                <a:spcPts val="600"/>
              </a:spcAft>
              <a:buFont typeface="Arial" panose="020B0604020202020204" pitchFamily="34" charset="0"/>
              <a:buChar char="•"/>
            </a:pPr>
            <a:r>
              <a:rPr lang="da" sz="2800" b="1" dirty="0">
                <a:solidFill>
                  <a:srgbClr val="0070C0"/>
                </a:solidFill>
              </a:rPr>
              <a:t>Mangel på et defineret nøglestyringssystem </a:t>
            </a:r>
            <a:r>
              <a:rPr lang="da" sz="2800" dirty="0"/>
              <a:t>(ofte bruges én netværksnøgle af alle noder i et trådløst netværk );</a:t>
            </a:r>
            <a:endParaRPr lang="pl-PL" sz="2800" dirty="0"/>
          </a:p>
          <a:p>
            <a:pPr marL="457200" indent="-457200" algn="just">
              <a:spcAft>
                <a:spcPts val="600"/>
              </a:spcAft>
              <a:buFont typeface="Arial" panose="020B0604020202020204" pitchFamily="34" charset="0"/>
              <a:buChar char="•"/>
            </a:pPr>
            <a:r>
              <a:rPr lang="da" sz="2800" b="1" dirty="0">
                <a:solidFill>
                  <a:srgbClr val="0070C0"/>
                </a:solidFill>
              </a:rPr>
              <a:t>Utilstrækkelig bitstørrelse af netværksnøglen </a:t>
            </a:r>
            <a:r>
              <a:rPr lang="da" sz="2800" dirty="0"/>
              <a:t>(den første version af WEP-standarden introducerer 40-bit nøgler );</a:t>
            </a:r>
            <a:r>
              <a:rPr lang="da" sz="2800" b="1" dirty="0">
                <a:solidFill>
                  <a:srgbClr val="0070C0"/>
                </a:solidFill>
              </a:rPr>
              <a:t> </a:t>
            </a:r>
            <a:endParaRPr lang="pl-PL" sz="2800" b="1" dirty="0">
              <a:solidFill>
                <a:srgbClr val="0070C0"/>
              </a:solidFill>
            </a:endParaRPr>
          </a:p>
          <a:p>
            <a:pPr marL="457200" indent="-457200" algn="just">
              <a:spcAft>
                <a:spcPts val="600"/>
              </a:spcAft>
              <a:buFont typeface="Arial" panose="020B0604020202020204" pitchFamily="34" charset="0"/>
              <a:buChar char="•"/>
            </a:pPr>
            <a:r>
              <a:rPr lang="da" sz="2800" b="1" dirty="0">
                <a:solidFill>
                  <a:srgbClr val="0070C0"/>
                </a:solidFill>
              </a:rPr>
              <a:t>Utilstrækkeligt brugergodkendelsessystem </a:t>
            </a:r>
            <a:r>
              <a:rPr lang="da" sz="2800" dirty="0"/>
              <a:t>(der er mulighed for at forfalske godkendelsesmeddelelser).</a:t>
            </a:r>
            <a:endParaRPr lang="pl-PL" sz="2800" dirty="0"/>
          </a:p>
          <a:p>
            <a:pPr marL="457200" indent="-457200" algn="just">
              <a:spcAft>
                <a:spcPts val="600"/>
              </a:spcAft>
              <a:buFont typeface="Arial" panose="020B0604020202020204" pitchFamily="34" charset="0"/>
              <a:buChar char="•"/>
            </a:pPr>
            <a:endParaRPr lang="pl-PL" sz="2800" dirty="0"/>
          </a:p>
          <a:p>
            <a:pPr marL="285750" indent="-285750" algn="just">
              <a:spcAft>
                <a:spcPts val="600"/>
              </a:spcAft>
              <a:buFont typeface="Arial" panose="020B0604020202020204" pitchFamily="34" charset="0"/>
              <a:buChar char="•"/>
            </a:pP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da" b="1" dirty="0"/>
              <a:t>De vigtigste ulemper ved WEP- standarden</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0768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491" y="2182681"/>
            <a:ext cx="9871691" cy="2677656"/>
          </a:xfrm>
          <a:prstGeom prst="rect">
            <a:avLst/>
          </a:prstGeom>
        </p:spPr>
        <p:txBody>
          <a:bodyPr wrap="square">
            <a:spAutoFit/>
          </a:bodyPr>
          <a:lstStyle/>
          <a:p>
            <a:pPr marL="457200" indent="-457200" algn="just">
              <a:spcAft>
                <a:spcPts val="600"/>
              </a:spcAft>
              <a:buFont typeface="Arial" panose="020B0604020202020204" pitchFamily="34" charset="0"/>
              <a:buChar char="•"/>
            </a:pPr>
            <a:r>
              <a:rPr lang="da" sz="2800" b="1" dirty="0">
                <a:solidFill>
                  <a:srgbClr val="0070C0"/>
                </a:solidFill>
              </a:rPr>
              <a:t>Utilstrækkelig bitstørrelse af IV -initieringsvektoren </a:t>
            </a:r>
            <a:r>
              <a:rPr lang="da" sz="2800" dirty="0"/>
              <a:t>(WEP-standarden introducerer en 24-bit initialiseringsvektor, som viser sig at være utilstrækkelig, og på grund af den relativt høje sandsynlighed for kollisioner med et lille antal modtagne pakker er der mulighed for en kryptografisk angreb for at opnå værdien af WEP-nøglen );</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da" b="1" dirty="0"/>
              <a:t>De vigtigste ulemper ved WEP- standarden</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71401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08927" y="2182239"/>
            <a:ext cx="9736609" cy="2754600"/>
          </a:xfrm>
          <a:prstGeom prst="rect">
            <a:avLst/>
          </a:prstGeom>
        </p:spPr>
        <p:txBody>
          <a:bodyPr wrap="square">
            <a:spAutoFit/>
          </a:bodyPr>
          <a:lstStyle/>
          <a:p>
            <a:pPr marL="457200" indent="-457200" algn="just">
              <a:spcAft>
                <a:spcPts val="600"/>
              </a:spcAft>
              <a:buFont typeface="Arial" panose="020B0604020202020204" pitchFamily="34" charset="0"/>
              <a:buChar char="•"/>
            </a:pPr>
            <a:r>
              <a:rPr lang="da" sz="2800" b="1" dirty="0">
                <a:solidFill>
                  <a:srgbClr val="0070C0"/>
                </a:solidFill>
              </a:rPr>
              <a:t>Svag ICV-kontrolsum baseret på CRC-32 lineær funktion </a:t>
            </a:r>
            <a:r>
              <a:rPr lang="da" sz="2800" dirty="0"/>
              <a:t>(der er mulighed for umærkelig ændring af informationen sendt i netværket );</a:t>
            </a:r>
            <a:endParaRPr lang="pl-PL" sz="2800" dirty="0"/>
          </a:p>
          <a:p>
            <a:pPr marL="457200" indent="-457200" algn="just">
              <a:spcAft>
                <a:spcPts val="600"/>
              </a:spcAft>
              <a:buFont typeface="Arial" panose="020B0604020202020204" pitchFamily="34" charset="0"/>
              <a:buChar char="•"/>
            </a:pPr>
            <a:r>
              <a:rPr lang="da" sz="2800" b="1" dirty="0">
                <a:solidFill>
                  <a:srgbClr val="0070C0"/>
                </a:solidFill>
              </a:rPr>
              <a:t>Svag RC4 informationskrypteringsalgoritme </a:t>
            </a:r>
            <a:r>
              <a:rPr lang="da" sz="2800" dirty="0"/>
              <a:t>(der er for mange afhængigheder mellem netværksnøglen og resultatet af informationskryptering );</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da" b="1" dirty="0"/>
              <a:t>De vigtigste ulemper ved WEP- standarden</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91195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909359996"/>
              </p:ext>
            </p:extLst>
          </p:nvPr>
        </p:nvGraphicFramePr>
        <p:xfrm>
          <a:off x="840329" y="2411761"/>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da"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da" sz="2800" dirty="0">
                          <a:effectLst/>
                        </a:rPr>
                        <a:t>Beskrivelse af den anvendte applikation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499211">
                <a:tc>
                  <a:txBody>
                    <a:bodyPr/>
                    <a:lstStyle/>
                    <a:p>
                      <a:pPr algn="just">
                        <a:lnSpc>
                          <a:spcPct val="115000"/>
                        </a:lnSpc>
                        <a:spcBef>
                          <a:spcPts val="600"/>
                        </a:spcBef>
                        <a:spcAft>
                          <a:spcPts val="600"/>
                        </a:spcAft>
                      </a:pPr>
                      <a:r>
                        <a:rPr lang="da" sz="2800" dirty="0" err="1">
                          <a:effectLst/>
                        </a:rPr>
                        <a:t>airmon </a:t>
                      </a:r>
                      <a:r>
                        <a:rPr lang="da"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da" sz="2800" dirty="0">
                          <a:effectLst/>
                        </a:rPr>
                        <a:t>Et værktøj, der giver dig mulighed for at starte og deaktivere RF Monitor-driftstilstanden på en netværksgrænseflade. Den aktiverede RF Monitor-tilstand giver mulighed for at opsnappe netværkspakker, der er dirigeret til enhver fysisk MAC-adresse.</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1"/>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49844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04028955"/>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da"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da" sz="2800" dirty="0">
                          <a:effectLst/>
                        </a:rPr>
                        <a:t>Beskrivelse af den anvendte applikation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da" sz="2800" dirty="0" err="1">
                          <a:effectLst/>
                        </a:rPr>
                        <a:t>airodump </a:t>
                      </a:r>
                      <a:r>
                        <a:rPr lang="da"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da" sz="2800" dirty="0">
                          <a:effectLst/>
                        </a:rPr>
                        <a:t>Et værktøj, der giver dig mulighed for at fange og gemme på dine lagerenheder, blandt andet netværkspakker rettet til enhver fysisk adresse (inklusive en 4-vejs håndtryksekvens) og IV initialiseringsvektorer til WEP-krypteringsalgoritmen (i retning af at erhverve en netværksnøgleværdi).</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43510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670129914"/>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da"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da" sz="2800" dirty="0">
                          <a:effectLst/>
                        </a:rPr>
                        <a:t>Beskrivelse af den anvendte applikation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da" sz="2800" dirty="0" err="1">
                          <a:effectLst/>
                        </a:rPr>
                        <a:t>aireplay </a:t>
                      </a:r>
                      <a:r>
                        <a:rPr lang="da"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da" sz="2800" dirty="0">
                          <a:effectLst/>
                        </a:rPr>
                        <a:t>Et værktøj, der gør det muligt at injicere pakker i netværket og generere netværkstrafik, der kræves for at opnå nøgleværdier baseret på WEP- og WPA-PSK-algoritmen. Applikationen bruges også til at opsnappe 4-vejs håndtryksekvenser og fejlagtigt autentificere netværksklienter.</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03672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72084947"/>
              </p:ext>
            </p:extLst>
          </p:nvPr>
        </p:nvGraphicFramePr>
        <p:xfrm>
          <a:off x="798765" y="2079252"/>
          <a:ext cx="10437521" cy="2886710"/>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da"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da" sz="2800" dirty="0">
                          <a:effectLst/>
                        </a:rPr>
                        <a:t>Beskrivelse af den anvendte applikation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da" sz="2800" dirty="0" err="1">
                          <a:effectLst/>
                        </a:rPr>
                        <a:t>aircrack </a:t>
                      </a:r>
                      <a:r>
                        <a:rPr lang="da"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da" sz="2800" dirty="0">
                          <a:effectLst/>
                        </a:rPr>
                        <a:t>Et værktøj til at udtrække WEP-, WPA- og WPA2-netværksnøgleværdier. Applikationen implementerer størstedelen af WEP-baserede nøglegenereringsmetoder, gør det muligt at udføre ordbogs- og brute-force-angreb.</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855053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668581869"/>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da"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da" sz="2800" dirty="0">
                          <a:effectLst/>
                        </a:rPr>
                        <a:t>Beskrivelse af den anvendte applikation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da" sz="2800" dirty="0" err="1">
                          <a:effectLst/>
                        </a:rPr>
                        <a:t>aircrack </a:t>
                      </a:r>
                      <a:r>
                        <a:rPr lang="da" sz="2800" dirty="0">
                          <a:effectLst/>
                        </a:rPr>
                        <a:t>-ng 1.2 RC1 (Windows)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da" sz="2800" dirty="0">
                          <a:effectLst/>
                        </a:rPr>
                        <a:t>Et værktøj til at udtrække WEP-, WPA- og WPA2-netværksnøgleværdier i Windows-miljø. Applikationen har en grafisk brugergrænseflade, implementerer de fleste af de WEP-baserede nøglegenereringsmetoder og gør det muligt at udføre brute-force-angreb mod WPA/WPA2.</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08237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538055209"/>
              </p:ext>
            </p:extLst>
          </p:nvPr>
        </p:nvGraphicFramePr>
        <p:xfrm>
          <a:off x="798766" y="2079252"/>
          <a:ext cx="9924652" cy="2395982"/>
        </p:xfrm>
        <a:graphic>
          <a:graphicData uri="http://schemas.openxmlformats.org/drawingml/2006/table">
            <a:tbl>
              <a:tblPr firstRow="1" firstCol="1" bandRow="1">
                <a:tableStyleId>{5C22544A-7EE6-4342-B048-85BDC9FD1C3A}</a:tableStyleId>
              </a:tblPr>
              <a:tblGrid>
                <a:gridCol w="2518875">
                  <a:extLst>
                    <a:ext uri="{9D8B030D-6E8A-4147-A177-3AD203B41FA5}">
                      <a16:colId xmlns:a16="http://schemas.microsoft.com/office/drawing/2014/main" val="20000"/>
                    </a:ext>
                  </a:extLst>
                </a:gridCol>
                <a:gridCol w="7405777">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da"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da" sz="2800" dirty="0">
                          <a:effectLst/>
                        </a:rPr>
                        <a:t>Beskrivelse af den anvendte applikation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da" sz="2800" dirty="0" err="1">
                          <a:effectLst/>
                        </a:rPr>
                        <a:t>coWPAtty</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da" sz="2800" dirty="0">
                          <a:effectLst/>
                        </a:rPr>
                        <a:t>Et værktøj, der gør det muligt at udføre processen med at erhverve kryptografiske nøgleværdier, hvilket giver mulighed for at udføre et ordbogsangreb.</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99575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382961428"/>
              </p:ext>
            </p:extLst>
          </p:nvPr>
        </p:nvGraphicFramePr>
        <p:xfrm>
          <a:off x="798765" y="2079252"/>
          <a:ext cx="10018171" cy="1905254"/>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da"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da" sz="2800" dirty="0">
                          <a:effectLst/>
                        </a:rPr>
                        <a:t>Beskrivelse af den anvendte applikation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da" sz="2800" dirty="0">
                          <a:effectLst/>
                        </a:rPr>
                        <a:t>knas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da" sz="2800" dirty="0">
                          <a:effectLst/>
                        </a:rPr>
                        <a:t>Et værktøj til at generere en realtidsliste over netværksnøglepositioner baseret på et specificeret kriterium og tegnrum.</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43726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865198704"/>
              </p:ext>
            </p:extLst>
          </p:nvPr>
        </p:nvGraphicFramePr>
        <p:xfrm>
          <a:off x="798765" y="2079252"/>
          <a:ext cx="10018171" cy="2057654"/>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da"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da" sz="2800" dirty="0">
                          <a:effectLst/>
                        </a:rPr>
                        <a:t>Beskrivelse af den anvendte applikation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da" sz="2800" dirty="0" err="1">
                          <a:effectLst/>
                        </a:rPr>
                        <a:t>hashcat</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da" sz="2800" dirty="0">
                          <a:effectLst/>
                        </a:rPr>
                        <a:t>Et værktøj til at udtrække netværksnøgleværdier.</a:t>
                      </a:r>
                      <a:endParaRPr lang="pl-PL" sz="2800" dirty="0">
                        <a:effectLst/>
                      </a:endParaRPr>
                    </a:p>
                    <a:p>
                      <a:pPr algn="just">
                        <a:lnSpc>
                          <a:spcPct val="115000"/>
                        </a:lnSpc>
                        <a:spcBef>
                          <a:spcPts val="600"/>
                        </a:spcBef>
                        <a:spcAft>
                          <a:spcPts val="600"/>
                        </a:spcAft>
                      </a:pPr>
                      <a:r>
                        <a:rPr lang="da" sz="2800" dirty="0">
                          <a:effectLst/>
                        </a:rPr>
                        <a:t>Det tilbyder en række mulige angrebskategorier, der skal implementeres.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64138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917128252"/>
              </p:ext>
            </p:extLst>
          </p:nvPr>
        </p:nvGraphicFramePr>
        <p:xfrm>
          <a:off x="798765" y="2079252"/>
          <a:ext cx="10018171" cy="3868166"/>
        </p:xfrm>
        <a:graphic>
          <a:graphicData uri="http://schemas.openxmlformats.org/drawingml/2006/table">
            <a:tbl>
              <a:tblPr firstRow="1" firstCol="1" bandRow="1">
                <a:tableStyleId>{5C22544A-7EE6-4342-B048-85BDC9FD1C3A}</a:tableStyleId>
              </a:tblPr>
              <a:tblGrid>
                <a:gridCol w="2702971">
                  <a:extLst>
                    <a:ext uri="{9D8B030D-6E8A-4147-A177-3AD203B41FA5}">
                      <a16:colId xmlns:a16="http://schemas.microsoft.com/office/drawing/2014/main" val="20000"/>
                    </a:ext>
                  </a:extLst>
                </a:gridCol>
                <a:gridCol w="731520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da"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da" sz="2800" dirty="0">
                          <a:effectLst/>
                        </a:rPr>
                        <a:t>Beskrivelse af den anvendte applikation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da" sz="2800" dirty="0">
                          <a:effectLst/>
                        </a:rPr>
                        <a:t>oclHashcat64.exe</a:t>
                      </a:r>
                      <a:endParaRPr lang="pl-PL" sz="2800" dirty="0">
                        <a:effectLst/>
                        <a:latin typeface="Calibri"/>
                        <a:ea typeface="Calibri"/>
                        <a:cs typeface="Times New Roman"/>
                      </a:endParaRPr>
                    </a:p>
                  </a:txBody>
                  <a:tcPr marL="46893" marR="46893" marT="0" marB="0"/>
                </a:tc>
                <a:tc>
                  <a:txBody>
                    <a:bodyPr/>
                    <a:lstStyle/>
                    <a:p>
                      <a:pPr algn="l">
                        <a:lnSpc>
                          <a:spcPct val="115000"/>
                        </a:lnSpc>
                        <a:spcBef>
                          <a:spcPts val="600"/>
                        </a:spcBef>
                        <a:spcAft>
                          <a:spcPts val="600"/>
                        </a:spcAft>
                      </a:pPr>
                      <a:r>
                        <a:rPr lang="da" sz="2800" dirty="0">
                          <a:effectLst/>
                        </a:rPr>
                        <a:t>Et værktøj til at udtrække netværksnøgleværdier i et Windows-miljø ved hjælp af computerkraften fra AMD-grafikkort (også tilgængelig i en version optimeret til NVIDIA-grafikkort, dvs. cudaHashcat64.exe). Det tilbyder en række mulige angrebskategorier, der skal implementeres.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202283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1876575"/>
            <a:ext cx="10753195" cy="3539430"/>
          </a:xfrm>
          <a:prstGeom prst="rect">
            <a:avLst/>
          </a:prstGeom>
        </p:spPr>
        <p:txBody>
          <a:bodyPr wrap="square">
            <a:spAutoFit/>
          </a:bodyPr>
          <a:lstStyle/>
          <a:p>
            <a:r>
              <a:rPr lang="da" sz="2800" b="1" dirty="0">
                <a:solidFill>
                  <a:srgbClr val="0070C0"/>
                </a:solidFill>
              </a:rPr>
              <a:t>Trin 1 - Brug af </a:t>
            </a:r>
            <a:r>
              <a:rPr lang="da" sz="2800" b="1" dirty="0" err="1">
                <a:solidFill>
                  <a:srgbClr val="0070C0"/>
                </a:solidFill>
              </a:rPr>
              <a:t>airmon </a:t>
            </a:r>
            <a:r>
              <a:rPr lang="da" sz="2800" b="1" dirty="0">
                <a:solidFill>
                  <a:srgbClr val="0070C0"/>
                </a:solidFill>
              </a:rPr>
              <a:t>-ng-applikationen</a:t>
            </a:r>
            <a:endParaRPr lang="pl-PL" sz="2800" b="1" dirty="0">
              <a:solidFill>
                <a:srgbClr val="0070C0"/>
              </a:solidFill>
            </a:endParaRPr>
          </a:p>
          <a:p>
            <a:endParaRPr lang="pl-PL" sz="2800" dirty="0"/>
          </a:p>
          <a:p>
            <a:r>
              <a:rPr lang="da" sz="2800" dirty="0"/>
              <a:t>Kommandosyntaks:</a:t>
            </a:r>
            <a:endParaRPr lang="pl-PL" sz="2800" dirty="0"/>
          </a:p>
          <a:p>
            <a:r>
              <a:rPr lang="da" sz="2800" i="1" dirty="0" err="1">
                <a:solidFill>
                  <a:srgbClr val="FF0000"/>
                </a:solidFill>
              </a:rPr>
              <a:t>airmon </a:t>
            </a:r>
            <a:r>
              <a:rPr lang="da" sz="2800" i="1" dirty="0">
                <a:solidFill>
                  <a:srgbClr val="FF0000"/>
                </a:solidFill>
              </a:rPr>
              <a:t>-ng &lt; </a:t>
            </a:r>
            <a:r>
              <a:rPr lang="da" sz="2800" i="1" dirty="0" err="1">
                <a:solidFill>
                  <a:srgbClr val="FF0000"/>
                </a:solidFill>
              </a:rPr>
              <a:t>start|stop </a:t>
            </a:r>
            <a:r>
              <a:rPr lang="da" sz="2800" i="1" dirty="0">
                <a:solidFill>
                  <a:srgbClr val="FF0000"/>
                </a:solidFill>
              </a:rPr>
              <a:t>&gt; grænseflade</a:t>
            </a:r>
            <a:endParaRPr lang="pl-PL" sz="2800" dirty="0">
              <a:solidFill>
                <a:srgbClr val="FF0000"/>
              </a:solidFill>
            </a:endParaRPr>
          </a:p>
          <a:p>
            <a:endParaRPr lang="pl-PL" sz="2800" dirty="0"/>
          </a:p>
          <a:p>
            <a:r>
              <a:rPr lang="da" sz="2800" b="1" dirty="0"/>
              <a:t>Brugseksempel </a:t>
            </a:r>
            <a:r>
              <a:rPr lang="da" sz="2800" dirty="0"/>
              <a:t>(start af RF-monitorens driftstilstand for wlan0-grænsefladen):</a:t>
            </a:r>
            <a:endParaRPr lang="pl-PL" sz="2800" dirty="0"/>
          </a:p>
          <a:p>
            <a:r>
              <a:rPr lang="da" sz="2800" b="1" i="1" dirty="0" err="1">
                <a:solidFill>
                  <a:srgbClr val="FF0000"/>
                </a:solidFill>
              </a:rPr>
              <a:t>airmon </a:t>
            </a:r>
            <a:r>
              <a:rPr lang="da" sz="2800" b="1" i="1" dirty="0">
                <a:solidFill>
                  <a:srgbClr val="FF0000"/>
                </a:solidFill>
              </a:rPr>
              <a:t>-ng start wlan0</a:t>
            </a:r>
            <a:endParaRPr lang="pl-PL" sz="2800" b="1" dirty="0">
              <a:solidFill>
                <a:srgbClr val="FF0000"/>
              </a:solidFill>
            </a:endParaRPr>
          </a:p>
        </p:txBody>
      </p:sp>
      <p:pic>
        <p:nvPicPr>
          <p:cNvPr id="5" name="Obraz 4" descr="C:\Users\SYSTEM1\Desktop\Dyplomowa\APS_images\01.png"/>
          <p:cNvPicPr/>
          <p:nvPr/>
        </p:nvPicPr>
        <p:blipFill>
          <a:blip r:embed="rId2">
            <a:extLst>
              <a:ext uri="{28A0092B-C50C-407E-A947-70E740481C1C}">
                <a14:useLocalDpi xmlns:a14="http://schemas.microsoft.com/office/drawing/2010/main" val="0"/>
              </a:ext>
            </a:extLst>
          </a:blip>
          <a:stretch>
            <a:fillRect/>
          </a:stretch>
        </p:blipFill>
        <p:spPr bwMode="auto">
          <a:xfrm>
            <a:off x="4534219" y="5471099"/>
            <a:ext cx="7392821" cy="1002321"/>
          </a:xfrm>
          <a:prstGeom prst="rect">
            <a:avLst/>
          </a:prstGeom>
          <a:noFill/>
          <a:ln>
            <a:noFill/>
          </a:ln>
        </p:spPr>
      </p:pic>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500807"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914281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40000" y="1901586"/>
            <a:ext cx="11233248" cy="3385542"/>
          </a:xfrm>
          <a:prstGeom prst="rect">
            <a:avLst/>
          </a:prstGeom>
        </p:spPr>
        <p:txBody>
          <a:bodyPr wrap="square">
            <a:spAutoFit/>
          </a:bodyPr>
          <a:lstStyle/>
          <a:p>
            <a:r>
              <a:rPr lang="da" sz="2800" b="1" dirty="0">
                <a:solidFill>
                  <a:srgbClr val="0070C0"/>
                </a:solidFill>
              </a:rPr>
              <a:t>Trin 2 - Brug af applikationen </a:t>
            </a:r>
            <a:r>
              <a:rPr lang="da" sz="2800" b="1" dirty="0" err="1">
                <a:solidFill>
                  <a:srgbClr val="0070C0"/>
                </a:solidFill>
              </a:rPr>
              <a:t>airodump </a:t>
            </a:r>
            <a:r>
              <a:rPr lang="da" sz="2800" b="1" dirty="0">
                <a:solidFill>
                  <a:srgbClr val="0070C0"/>
                </a:solidFill>
              </a:rPr>
              <a:t>-ng</a:t>
            </a:r>
            <a:endParaRPr lang="pl-PL" sz="2800" b="1" dirty="0">
              <a:solidFill>
                <a:srgbClr val="0070C0"/>
              </a:solidFill>
            </a:endParaRPr>
          </a:p>
          <a:p>
            <a:endParaRPr lang="pl-PL" sz="1100" dirty="0"/>
          </a:p>
          <a:p>
            <a:r>
              <a:rPr lang="da" sz="2800" dirty="0"/>
              <a:t>Kommandosyntaks:</a:t>
            </a:r>
            <a:endParaRPr lang="pl-PL" sz="2800" dirty="0"/>
          </a:p>
          <a:p>
            <a:r>
              <a:rPr lang="da" sz="2800" i="1" dirty="0" err="1">
                <a:solidFill>
                  <a:srgbClr val="FF0000"/>
                </a:solidFill>
              </a:rPr>
              <a:t>airmodump </a:t>
            </a:r>
            <a:r>
              <a:rPr lang="da" sz="2800" i="1" dirty="0">
                <a:solidFill>
                  <a:srgbClr val="FF0000"/>
                </a:solidFill>
              </a:rPr>
              <a:t>-ng &lt;indstillinger&gt; &lt;grænseflade&gt;[,&lt;grænseflade&gt;,...]</a:t>
            </a:r>
            <a:endParaRPr lang="pl-PL" sz="2800" i="1" dirty="0">
              <a:solidFill>
                <a:srgbClr val="FF0000"/>
              </a:solidFill>
            </a:endParaRPr>
          </a:p>
          <a:p>
            <a:endParaRPr lang="pl-PL" sz="2800" dirty="0"/>
          </a:p>
          <a:p>
            <a:r>
              <a:rPr lang="da" sz="2800" b="1" dirty="0"/>
              <a:t>Brugseksempel </a:t>
            </a:r>
            <a:r>
              <a:rPr lang="da" sz="2800" dirty="0"/>
              <a:t>(opsamling af data til fil ved hjælp af mon0-grænseflade):</a:t>
            </a:r>
            <a:endParaRPr lang="pl-PL" sz="2800" dirty="0"/>
          </a:p>
          <a:p>
            <a:endParaRPr lang="pl-PL" sz="2800" dirty="0"/>
          </a:p>
          <a:p>
            <a:r>
              <a:rPr lang="da" sz="2800" b="1" i="1" dirty="0" err="1">
                <a:solidFill>
                  <a:srgbClr val="FF0000"/>
                </a:solidFill>
              </a:rPr>
              <a:t>airmodump </a:t>
            </a:r>
            <a:r>
              <a:rPr lang="da" sz="2800" b="1" i="1" dirty="0">
                <a:solidFill>
                  <a:srgbClr val="FF0000"/>
                </a:solidFill>
              </a:rPr>
              <a:t>-ng - </a:t>
            </a:r>
            <a:r>
              <a:rPr lang="da" sz="2800" b="1" i="1" dirty="0" err="1">
                <a:solidFill>
                  <a:srgbClr val="FF0000"/>
                </a:solidFill>
              </a:rPr>
              <a:t>bssid </a:t>
            </a:r>
            <a:r>
              <a:rPr lang="da" sz="2800" b="1" i="1" dirty="0">
                <a:solidFill>
                  <a:srgbClr val="FF0000"/>
                </a:solidFill>
              </a:rPr>
              <a:t>10:FE:ED:90:A9:26 -c 3 -w </a:t>
            </a:r>
            <a:r>
              <a:rPr lang="da" sz="2800" b="1" i="1" dirty="0" err="1">
                <a:solidFill>
                  <a:srgbClr val="FF0000"/>
                </a:solidFill>
              </a:rPr>
              <a:t>filnavn </a:t>
            </a:r>
            <a:r>
              <a:rPr lang="da" sz="2800" b="1" i="1" dirty="0">
                <a:solidFill>
                  <a:srgbClr val="FF0000"/>
                </a:solidFill>
              </a:rPr>
              <a:t>mon0</a:t>
            </a:r>
            <a:endParaRPr lang="pl-PL" sz="2800" b="1" i="1" dirty="0">
              <a:solidFill>
                <a:srgbClr val="FF0000"/>
              </a:solidFill>
            </a:endParaRPr>
          </a:p>
        </p:txBody>
      </p:sp>
      <p:pic>
        <p:nvPicPr>
          <p:cNvPr id="6" name="Obraz 5" descr="C:\Users\SYSTEM1\Desktop\Dyplomowa\APS_images\02.png"/>
          <p:cNvPicPr/>
          <p:nvPr/>
        </p:nvPicPr>
        <p:blipFill>
          <a:blip r:embed="rId2">
            <a:extLst>
              <a:ext uri="{28A0092B-C50C-407E-A947-70E740481C1C}">
                <a14:useLocalDpi xmlns:a14="http://schemas.microsoft.com/office/drawing/2010/main" val="0"/>
              </a:ext>
            </a:extLst>
          </a:blip>
          <a:stretch>
            <a:fillRect/>
          </a:stretch>
        </p:blipFill>
        <p:spPr bwMode="auto">
          <a:xfrm>
            <a:off x="4125191" y="5441016"/>
            <a:ext cx="7827460" cy="1308640"/>
          </a:xfrm>
          <a:prstGeom prst="rect">
            <a:avLst/>
          </a:prstGeom>
          <a:noFill/>
          <a:ln>
            <a:noFill/>
          </a:ln>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a:spLocks noGrp="1"/>
          </p:cNvSpPr>
          <p:nvPr>
            <p:ph type="title"/>
          </p:nvPr>
        </p:nvSpPr>
        <p:spPr>
          <a:xfrm>
            <a:off x="1488000" y="266964"/>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2140084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29250248"/>
              </p:ext>
            </p:extLst>
          </p:nvPr>
        </p:nvGraphicFramePr>
        <p:xfrm>
          <a:off x="862118" y="2818952"/>
          <a:ext cx="10609445" cy="2157868"/>
        </p:xfrm>
        <a:graphic>
          <a:graphicData uri="http://schemas.openxmlformats.org/drawingml/2006/table">
            <a:tbl>
              <a:tblPr/>
              <a:tblGrid>
                <a:gridCol w="1078927">
                  <a:extLst>
                    <a:ext uri="{9D8B030D-6E8A-4147-A177-3AD203B41FA5}">
                      <a16:colId xmlns:a16="http://schemas.microsoft.com/office/drawing/2014/main" val="20000"/>
                    </a:ext>
                  </a:extLst>
                </a:gridCol>
                <a:gridCol w="9530518">
                  <a:extLst>
                    <a:ext uri="{9D8B030D-6E8A-4147-A177-3AD203B41FA5}">
                      <a16:colId xmlns:a16="http://schemas.microsoft.com/office/drawing/2014/main" val="20001"/>
                    </a:ext>
                  </a:extLst>
                </a:gridCol>
              </a:tblGrid>
              <a:tr h="147661">
                <a:tc>
                  <a:txBody>
                    <a:bodyPr/>
                    <a:lstStyle/>
                    <a:p>
                      <a:endParaRPr lang="pl-PL" sz="2800" dirty="0"/>
                    </a:p>
                  </a:txBody>
                  <a:tcPr marL="16179" marR="16179" marT="6067" marB="6067" anchor="ctr">
                    <a:lnL>
                      <a:noFill/>
                    </a:lnL>
                    <a:lnR>
                      <a:noFill/>
                    </a:lnR>
                    <a:lnT>
                      <a:noFill/>
                    </a:lnT>
                    <a:lnB>
                      <a:noFill/>
                    </a:lnB>
                  </a:tcPr>
                </a:tc>
                <a:tc>
                  <a:txBody>
                    <a:bodyPr/>
                    <a:lstStyle/>
                    <a:p>
                      <a:endParaRPr lang="pl-PL" sz="2800" dirty="0"/>
                    </a:p>
                  </a:txBody>
                  <a:tcPr marL="16179" marR="16179" marT="6067" marB="6067" anchor="ctr">
                    <a:lnL>
                      <a:noFill/>
                    </a:lnL>
                    <a:lnR>
                      <a:noFill/>
                    </a:lnR>
                    <a:lnT>
                      <a:noFill/>
                    </a:lnT>
                    <a:lnB>
                      <a:noFill/>
                    </a:lnB>
                  </a:tcPr>
                </a:tc>
                <a:extLst>
                  <a:ext uri="{0D108BD9-81ED-4DB2-BD59-A6C34878D82A}">
                    <a16:rowId xmlns:a16="http://schemas.microsoft.com/office/drawing/2014/main" val="10000"/>
                  </a:ext>
                </a:extLst>
              </a:tr>
              <a:tr h="266947">
                <a:tc>
                  <a:txBody>
                    <a:bodyPr/>
                    <a:lstStyle/>
                    <a:p>
                      <a:r>
                        <a:rPr lang="da" sz="2800" b="1" dirty="0">
                          <a:solidFill>
                            <a:srgbClr val="FF0000"/>
                          </a:solidFill>
                        </a:rPr>
                        <a:t>BSSID</a:t>
                      </a:r>
                    </a:p>
                  </a:txBody>
                  <a:tcPr marL="16179" marR="16179" marT="6067" marB="6067" anchor="ctr">
                    <a:lnL>
                      <a:noFill/>
                    </a:lnL>
                    <a:lnR>
                      <a:noFill/>
                    </a:lnR>
                    <a:lnT>
                      <a:noFill/>
                    </a:lnT>
                    <a:lnB>
                      <a:noFill/>
                    </a:lnB>
                  </a:tcPr>
                </a:tc>
                <a:tc>
                  <a:txBody>
                    <a:bodyPr/>
                    <a:lstStyle/>
                    <a:p>
                      <a:r>
                        <a:rPr lang="da" sz="2800" dirty="0"/>
                        <a:t>MAC-adressen på adgangspunktet. I klientsektionen betyder et BSSID på "(ikke tilknyttet)", at klienten ikke er knyttet til nogen AP. I denne ikke-associerede tilstand søger den efter et AP at oprette forbindelse til.</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685901585"/>
              </p:ext>
            </p:extLst>
          </p:nvPr>
        </p:nvGraphicFramePr>
        <p:xfrm>
          <a:off x="1308928" y="2237061"/>
          <a:ext cx="9653482" cy="3425894"/>
        </p:xfrm>
        <a:graphic>
          <a:graphicData uri="http://schemas.openxmlformats.org/drawingml/2006/table">
            <a:tbl>
              <a:tblPr/>
              <a:tblGrid>
                <a:gridCol w="981710">
                  <a:extLst>
                    <a:ext uri="{9D8B030D-6E8A-4147-A177-3AD203B41FA5}">
                      <a16:colId xmlns:a16="http://schemas.microsoft.com/office/drawing/2014/main" val="20000"/>
                    </a:ext>
                  </a:extLst>
                </a:gridCol>
                <a:gridCol w="8671772">
                  <a:extLst>
                    <a:ext uri="{9D8B030D-6E8A-4147-A177-3AD203B41FA5}">
                      <a16:colId xmlns:a16="http://schemas.microsoft.com/office/drawing/2014/main" val="20001"/>
                    </a:ext>
                  </a:extLst>
                </a:gridCol>
              </a:tblGrid>
              <a:tr h="594563">
                <a:tc>
                  <a:txBody>
                    <a:bodyPr/>
                    <a:lstStyle/>
                    <a:p>
                      <a:r>
                        <a:rPr lang="da" sz="2800" b="1" dirty="0">
                          <a:solidFill>
                            <a:srgbClr val="FF0000"/>
                          </a:solidFill>
                        </a:rPr>
                        <a:t>PWR</a:t>
                      </a:r>
                    </a:p>
                  </a:txBody>
                  <a:tcPr marL="16179" marR="16179" marT="6067" marB="6067" anchor="ctr">
                    <a:lnL>
                      <a:noFill/>
                    </a:lnL>
                    <a:lnR>
                      <a:noFill/>
                    </a:lnR>
                    <a:lnT>
                      <a:noFill/>
                    </a:lnT>
                    <a:lnB>
                      <a:noFill/>
                    </a:lnB>
                  </a:tcPr>
                </a:tc>
                <a:tc>
                  <a:txBody>
                    <a:bodyPr/>
                    <a:lstStyle/>
                    <a:p>
                      <a:r>
                        <a:rPr lang="da" sz="2800" dirty="0"/>
                        <a:t>Signalniveau rapporteret af kortet. Dens betydning afhænger af føreren, men efterhånden som signalet bliver højere, kommer du tættere på AP eller stationen. Hvis BSSID PWR er -1, understøtter driveren ikke rapportering af signalniveau. Hvis PWR er -1 for et begrænset antal stationer, er dette for en pakke, der kom fra AP'en til klienten, men klienttransmissionerne er uden for rækkevidde for dit kort.</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15001217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42237791"/>
              </p:ext>
            </p:extLst>
          </p:nvPr>
        </p:nvGraphicFramePr>
        <p:xfrm>
          <a:off x="1067163" y="2060415"/>
          <a:ext cx="10144627" cy="3438028"/>
        </p:xfrm>
        <a:graphic>
          <a:graphicData uri="http://schemas.openxmlformats.org/drawingml/2006/table">
            <a:tbl>
              <a:tblPr/>
              <a:tblGrid>
                <a:gridCol w="1905799">
                  <a:extLst>
                    <a:ext uri="{9D8B030D-6E8A-4147-A177-3AD203B41FA5}">
                      <a16:colId xmlns:a16="http://schemas.microsoft.com/office/drawing/2014/main" val="20000"/>
                    </a:ext>
                  </a:extLst>
                </a:gridCol>
                <a:gridCol w="8238828">
                  <a:extLst>
                    <a:ext uri="{9D8B030D-6E8A-4147-A177-3AD203B41FA5}">
                      <a16:colId xmlns:a16="http://schemas.microsoft.com/office/drawing/2014/main" val="20001"/>
                    </a:ext>
                  </a:extLst>
                </a:gridCol>
              </a:tblGrid>
              <a:tr h="230545">
                <a:tc>
                  <a:txBody>
                    <a:bodyPr/>
                    <a:lstStyle/>
                    <a:p>
                      <a:r>
                        <a:rPr lang="da" sz="2800" b="1" dirty="0">
                          <a:solidFill>
                            <a:srgbClr val="FF0000"/>
                          </a:solidFill>
                        </a:rPr>
                        <a:t>RXQ</a:t>
                      </a:r>
                    </a:p>
                  </a:txBody>
                  <a:tcPr marL="16179" marR="16179" marT="6067" marB="6067" anchor="ctr">
                    <a:lnL>
                      <a:noFill/>
                    </a:lnL>
                    <a:lnR>
                      <a:noFill/>
                    </a:lnR>
                    <a:lnT>
                      <a:noFill/>
                    </a:lnT>
                    <a:lnB>
                      <a:noFill/>
                    </a:lnB>
                  </a:tcPr>
                </a:tc>
                <a:tc>
                  <a:txBody>
                    <a:bodyPr/>
                    <a:lstStyle/>
                    <a:p>
                      <a:r>
                        <a:rPr lang="da" sz="2800" dirty="0"/>
                        <a:t>Modtagelseskvalitet målt ved procentdelen af pakker (styrings- og datarammer), der er modtaget i løbet af de sidste 10 sekunder. Se noten nedenfor for en mere detaljeret forklaring.</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r h="230545">
                <a:tc>
                  <a:txBody>
                    <a:bodyPr/>
                    <a:lstStyle/>
                    <a:p>
                      <a:r>
                        <a:rPr lang="da" sz="2800" b="1" dirty="0" err="1">
                          <a:solidFill>
                            <a:srgbClr val="FF0000"/>
                          </a:solidFill>
                        </a:rPr>
                        <a:t>Beacons</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da" sz="2800" dirty="0"/>
                        <a:t>Antal meddelelsespakker sendt af AP. Hvert adgangspunkt sender omkring ti beacons i sekundet med den laveste hastighed (1M), så de kan normalt hentes meget langt fra.</a:t>
                      </a:r>
                    </a:p>
                  </a:txBody>
                  <a:tcPr marL="16179" marR="16179" marT="6067" marB="6067" anchor="ctr">
                    <a:lnL>
                      <a:noFill/>
                    </a:lnL>
                    <a:lnR>
                      <a:noFill/>
                    </a:lnR>
                    <a:lnT>
                      <a:noFill/>
                    </a:lnT>
                    <a:lnB>
                      <a:noFill/>
                    </a:lnB>
                  </a:tcPr>
                </a:tc>
                <a:extLst>
                  <a:ext uri="{0D108BD9-81ED-4DB2-BD59-A6C34878D82A}">
                    <a16:rowId xmlns:a16="http://schemas.microsoft.com/office/drawing/2014/main" val="10004"/>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33993105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78388202"/>
              </p:ext>
            </p:extLst>
          </p:nvPr>
        </p:nvGraphicFramePr>
        <p:xfrm>
          <a:off x="976419" y="2392925"/>
          <a:ext cx="10110682" cy="3450162"/>
        </p:xfrm>
        <a:graphic>
          <a:graphicData uri="http://schemas.openxmlformats.org/drawingml/2006/table">
            <a:tbl>
              <a:tblPr/>
              <a:tblGrid>
                <a:gridCol w="1465445">
                  <a:extLst>
                    <a:ext uri="{9D8B030D-6E8A-4147-A177-3AD203B41FA5}">
                      <a16:colId xmlns:a16="http://schemas.microsoft.com/office/drawing/2014/main" val="20000"/>
                    </a:ext>
                  </a:extLst>
                </a:gridCol>
                <a:gridCol w="8645237">
                  <a:extLst>
                    <a:ext uri="{9D8B030D-6E8A-4147-A177-3AD203B41FA5}">
                      <a16:colId xmlns:a16="http://schemas.microsoft.com/office/drawing/2014/main" val="20001"/>
                    </a:ext>
                  </a:extLst>
                </a:gridCol>
              </a:tblGrid>
              <a:tr h="121339">
                <a:tc>
                  <a:txBody>
                    <a:bodyPr/>
                    <a:lstStyle/>
                    <a:p>
                      <a:r>
                        <a:rPr lang="da" sz="2800" b="1" dirty="0">
                          <a:solidFill>
                            <a:srgbClr val="FF0000"/>
                          </a:solidFill>
                        </a:rPr>
                        <a:t># Data</a:t>
                      </a:r>
                    </a:p>
                  </a:txBody>
                  <a:tcPr marL="16179" marR="16179" marT="6067" marB="6067" anchor="ctr">
                    <a:lnL>
                      <a:noFill/>
                    </a:lnL>
                    <a:lnR>
                      <a:noFill/>
                    </a:lnR>
                    <a:lnT>
                      <a:noFill/>
                    </a:lnT>
                    <a:lnB>
                      <a:noFill/>
                    </a:lnB>
                  </a:tcPr>
                </a:tc>
                <a:tc>
                  <a:txBody>
                    <a:bodyPr/>
                    <a:lstStyle/>
                    <a:p>
                      <a:r>
                        <a:rPr lang="da" sz="2800" dirty="0"/>
                        <a:t>Antal registrerede datapakker (hvis WEP, unikt IV-antal), inklusive dataudsendelsespakker.</a:t>
                      </a:r>
                    </a:p>
                  </a:txBody>
                  <a:tcPr marL="16179" marR="16179" marT="6067" marB="6067" anchor="ctr">
                    <a:lnL>
                      <a:noFill/>
                    </a:lnL>
                    <a:lnR>
                      <a:noFill/>
                    </a:lnR>
                    <a:lnT>
                      <a:noFill/>
                    </a:lnT>
                    <a:lnB>
                      <a:noFill/>
                    </a:lnB>
                  </a:tcPr>
                </a:tc>
                <a:extLst>
                  <a:ext uri="{0D108BD9-81ED-4DB2-BD59-A6C34878D82A}">
                    <a16:rowId xmlns:a16="http://schemas.microsoft.com/office/drawing/2014/main" val="10005"/>
                  </a:ext>
                </a:extLst>
              </a:tr>
              <a:tr h="121339">
                <a:tc>
                  <a:txBody>
                    <a:bodyPr/>
                    <a:lstStyle/>
                    <a:p>
                      <a:r>
                        <a:rPr lang="da" sz="2800" b="1" dirty="0">
                          <a:solidFill>
                            <a:srgbClr val="FF0000"/>
                          </a:solidFill>
                        </a:rPr>
                        <a:t>#/s</a:t>
                      </a:r>
                    </a:p>
                  </a:txBody>
                  <a:tcPr marL="16179" marR="16179" marT="6067" marB="6067" anchor="ctr">
                    <a:lnL>
                      <a:noFill/>
                    </a:lnL>
                    <a:lnR>
                      <a:noFill/>
                    </a:lnR>
                    <a:lnT>
                      <a:noFill/>
                    </a:lnT>
                    <a:lnB>
                      <a:noFill/>
                    </a:lnB>
                  </a:tcPr>
                </a:tc>
                <a:tc>
                  <a:txBody>
                    <a:bodyPr/>
                    <a:lstStyle/>
                    <a:p>
                      <a:r>
                        <a:rPr lang="da" sz="2800" dirty="0"/>
                        <a:t>Antal datapakker pr. sekund måler over de sidste 10 sekunder.</a:t>
                      </a:r>
                    </a:p>
                  </a:txBody>
                  <a:tcPr marL="16179" marR="16179" marT="6067" marB="6067" anchor="ctr">
                    <a:lnL>
                      <a:noFill/>
                    </a:lnL>
                    <a:lnR>
                      <a:noFill/>
                    </a:lnR>
                    <a:lnT>
                      <a:noFill/>
                    </a:lnT>
                    <a:lnB>
                      <a:noFill/>
                    </a:lnB>
                  </a:tcPr>
                </a:tc>
                <a:extLst>
                  <a:ext uri="{0D108BD9-81ED-4DB2-BD59-A6C34878D82A}">
                    <a16:rowId xmlns:a16="http://schemas.microsoft.com/office/drawing/2014/main" val="10006"/>
                  </a:ext>
                </a:extLst>
              </a:tr>
              <a:tr h="266947">
                <a:tc>
                  <a:txBody>
                    <a:bodyPr/>
                    <a:lstStyle/>
                    <a:p>
                      <a:r>
                        <a:rPr lang="da" sz="2800" b="1" dirty="0">
                          <a:solidFill>
                            <a:srgbClr val="FF0000"/>
                          </a:solidFill>
                        </a:rPr>
                        <a:t>CH</a:t>
                      </a:r>
                    </a:p>
                  </a:txBody>
                  <a:tcPr marL="16179" marR="16179" marT="6067" marB="6067" anchor="ctr">
                    <a:lnL>
                      <a:noFill/>
                    </a:lnL>
                    <a:lnR>
                      <a:noFill/>
                    </a:lnR>
                    <a:lnT>
                      <a:noFill/>
                    </a:lnT>
                    <a:lnB>
                      <a:noFill/>
                    </a:lnB>
                  </a:tcPr>
                </a:tc>
                <a:tc>
                  <a:txBody>
                    <a:bodyPr/>
                    <a:lstStyle/>
                    <a:p>
                      <a:r>
                        <a:rPr lang="da" sz="2800" dirty="0"/>
                        <a:t>Kanalnummer (taget fra beacon-pakker). </a:t>
                      </a:r>
                      <a:br>
                        <a:rPr lang="en-US" sz="2800" dirty="0"/>
                      </a:br>
                      <a:r>
                        <a:rPr lang="da" sz="2800" dirty="0"/>
                        <a:t>Bemærk: nogle gange fanges pakker fra andre kanaler, selvom </a:t>
                      </a:r>
                      <a:r>
                        <a:rPr lang="da" sz="2800" dirty="0" err="1"/>
                        <a:t>airodump </a:t>
                      </a:r>
                      <a:r>
                        <a:rPr lang="da" sz="2800" dirty="0"/>
                        <a:t>-ng ikke hopper på grund af radiointerferens eller overlappende kanaler.</a:t>
                      </a:r>
                    </a:p>
                  </a:txBody>
                  <a:tcPr marL="16179" marR="16179" marT="6067" marB="6067"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608636084"/>
              </p:ext>
            </p:extLst>
          </p:nvPr>
        </p:nvGraphicFramePr>
        <p:xfrm>
          <a:off x="1215409" y="2392925"/>
          <a:ext cx="10152245" cy="257245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da" sz="2800" b="1" dirty="0">
                          <a:solidFill>
                            <a:srgbClr val="FF0000"/>
                          </a:solidFill>
                        </a:rPr>
                        <a:t>MB</a:t>
                      </a:r>
                    </a:p>
                  </a:txBody>
                  <a:tcPr marL="16179" marR="16179" marT="6067" marB="6067" anchor="ctr">
                    <a:lnL>
                      <a:noFill/>
                    </a:lnL>
                    <a:lnR>
                      <a:noFill/>
                    </a:lnR>
                    <a:lnT>
                      <a:noFill/>
                    </a:lnT>
                    <a:lnB>
                      <a:noFill/>
                    </a:lnB>
                  </a:tcPr>
                </a:tc>
                <a:tc>
                  <a:txBody>
                    <a:bodyPr/>
                    <a:lstStyle/>
                    <a:p>
                      <a:r>
                        <a:rPr lang="da" sz="2800" dirty="0"/>
                        <a:t>Maksimal hastighed understøttet af AP. Hvis MB = 11, er det 802.11b, hvis MB = 22 er det 802.11b+ og op til 54 er 802.11g. Alt højere er 802.11n eller 802.11ac. Prikken (efter 54 ovenfor) angiver, at kort præamble er understøttet. Viser "e" efter MB-hastighedsværdien, hvis netværket har </a:t>
                      </a:r>
                      <a:r>
                        <a:rPr lang="da" sz="2800" dirty="0" err="1"/>
                        <a:t>QoS </a:t>
                      </a:r>
                      <a:r>
                        <a:rPr lang="da" sz="2800" dirty="0"/>
                        <a:t>aktiveret.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4191498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304159179"/>
              </p:ext>
            </p:extLst>
          </p:nvPr>
        </p:nvGraphicFramePr>
        <p:xfrm>
          <a:off x="1215409" y="2392925"/>
          <a:ext cx="10152245" cy="299917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da" sz="2800" b="1" dirty="0">
                          <a:solidFill>
                            <a:srgbClr val="FF0000"/>
                          </a:solidFill>
                        </a:rPr>
                        <a:t>ENC</a:t>
                      </a:r>
                    </a:p>
                  </a:txBody>
                  <a:tcPr marL="16179" marR="16179" marT="6067" marB="6067" anchor="ctr">
                    <a:lnL>
                      <a:noFill/>
                    </a:lnL>
                    <a:lnR>
                      <a:noFill/>
                    </a:lnR>
                    <a:lnT>
                      <a:noFill/>
                    </a:lnT>
                    <a:lnB>
                      <a:noFill/>
                    </a:lnB>
                  </a:tcPr>
                </a:tc>
                <a:tc>
                  <a:txBody>
                    <a:bodyPr/>
                    <a:lstStyle/>
                    <a:p>
                      <a:r>
                        <a:rPr lang="da" sz="2800" dirty="0" err="1"/>
                        <a:t>Kryptering</a:t>
                      </a:r>
                      <a:r>
                        <a:rPr lang="da" sz="2800" dirty="0"/>
                        <a:t> </a:t>
                      </a:r>
                      <a:r>
                        <a:rPr lang="da" sz="2800" dirty="0" err="1"/>
                        <a:t>algoritme </a:t>
                      </a:r>
                      <a:r>
                        <a:rPr lang="da" sz="2800" dirty="0"/>
                        <a:t>i </a:t>
                      </a:r>
                      <a:r>
                        <a:rPr lang="da" sz="2800" dirty="0" err="1"/>
                        <a:t>brug </a:t>
                      </a:r>
                      <a:r>
                        <a:rPr lang="da" sz="2800" dirty="0"/>
                        <a:t>. OPN = ingen </a:t>
                      </a:r>
                      <a:r>
                        <a:rPr lang="da" sz="2800" dirty="0" err="1"/>
                        <a:t>kryptering </a:t>
                      </a:r>
                      <a:r>
                        <a:rPr lang="da" sz="2800" dirty="0"/>
                        <a:t>"WEP?" = WEP </a:t>
                      </a:r>
                      <a:r>
                        <a:rPr lang="da" sz="2800" dirty="0" err="1"/>
                        <a:t>eller</a:t>
                      </a:r>
                      <a:r>
                        <a:rPr lang="da" sz="2800" dirty="0"/>
                        <a:t> </a:t>
                      </a:r>
                      <a:r>
                        <a:rPr lang="da" sz="2800" dirty="0" err="1"/>
                        <a:t>højere </a:t>
                      </a:r>
                      <a:r>
                        <a:rPr lang="da" sz="2800" dirty="0"/>
                        <a:t>(ikke </a:t>
                      </a:r>
                      <a:r>
                        <a:rPr lang="da" sz="2800" dirty="0" err="1"/>
                        <a:t>nok </a:t>
                      </a:r>
                      <a:r>
                        <a:rPr lang="da" sz="2800" dirty="0"/>
                        <a:t>data til at </a:t>
                      </a:r>
                      <a:r>
                        <a:rPr lang="da" sz="2800" dirty="0" err="1"/>
                        <a:t>vælge</a:t>
                      </a:r>
                      <a:r>
                        <a:rPr lang="da" sz="2800" dirty="0"/>
                        <a:t> </a:t>
                      </a:r>
                      <a:r>
                        <a:rPr lang="da" sz="2800" dirty="0" err="1"/>
                        <a:t>mellem </a:t>
                      </a:r>
                      <a:r>
                        <a:rPr lang="da" sz="2800" dirty="0"/>
                        <a:t>WEP og WPA/WPA2), WEP </a:t>
                      </a:r>
                      <a:r>
                        <a:rPr lang="da" sz="2800" dirty="0" err="1"/>
                        <a:t>( uden </a:t>
                      </a:r>
                      <a:r>
                        <a:rPr lang="da" sz="2800" dirty="0"/>
                        <a:t>spørgsmålet </a:t>
                      </a:r>
                      <a:r>
                        <a:rPr lang="da" sz="2800" dirty="0" err="1"/>
                        <a:t>mærke </a:t>
                      </a:r>
                      <a:r>
                        <a:rPr lang="da" sz="2800" dirty="0"/>
                        <a:t>) </a:t>
                      </a:r>
                      <a:r>
                        <a:rPr lang="da" sz="2800" dirty="0" err="1"/>
                        <a:t>angiver</a:t>
                      </a:r>
                      <a:r>
                        <a:rPr lang="da" sz="2800" dirty="0"/>
                        <a:t> </a:t>
                      </a:r>
                      <a:r>
                        <a:rPr lang="da" sz="2800" dirty="0" err="1"/>
                        <a:t>statisk</a:t>
                      </a:r>
                      <a:r>
                        <a:rPr lang="da" sz="2800" dirty="0"/>
                        <a:t> </a:t>
                      </a:r>
                      <a:r>
                        <a:rPr lang="da" sz="2800" dirty="0" err="1"/>
                        <a:t>eller</a:t>
                      </a:r>
                      <a:r>
                        <a:rPr lang="da" sz="2800" dirty="0"/>
                        <a:t> </a:t>
                      </a:r>
                      <a:r>
                        <a:rPr lang="da" sz="2800" dirty="0" err="1"/>
                        <a:t>dynamisk </a:t>
                      </a:r>
                      <a:r>
                        <a:rPr lang="da" sz="2800" dirty="0"/>
                        <a:t>WEP og WPA, WPA2 </a:t>
                      </a:r>
                      <a:r>
                        <a:rPr lang="da" sz="2800" dirty="0" err="1"/>
                        <a:t>eller </a:t>
                      </a:r>
                      <a:r>
                        <a:rPr lang="da" sz="2800" dirty="0"/>
                        <a:t>WPA3 , </a:t>
                      </a:r>
                      <a:r>
                        <a:rPr lang="da" sz="2800" dirty="0" err="1"/>
                        <a:t>hvis </a:t>
                      </a:r>
                      <a:r>
                        <a:rPr lang="da" sz="2800" dirty="0"/>
                        <a:t>TKIP </a:t>
                      </a:r>
                      <a:r>
                        <a:rPr lang="da" sz="2800" dirty="0" err="1"/>
                        <a:t>eller </a:t>
                      </a:r>
                      <a:r>
                        <a:rPr lang="da" sz="2800" dirty="0"/>
                        <a:t>CCMP </a:t>
                      </a:r>
                      <a:r>
                        <a:rPr lang="da" sz="2800" dirty="0" err="1"/>
                        <a:t>er det</a:t>
                      </a:r>
                      <a:r>
                        <a:rPr lang="da" sz="2800" dirty="0"/>
                        <a:t> </a:t>
                      </a:r>
                      <a:r>
                        <a:rPr lang="da" sz="2800" dirty="0" err="1"/>
                        <a:t>til stede </a:t>
                      </a:r>
                      <a:r>
                        <a:rPr lang="da" sz="2800" dirty="0"/>
                        <a:t>(WPA3 med TKIP </a:t>
                      </a:r>
                      <a:r>
                        <a:rPr lang="da" sz="2800" dirty="0" err="1"/>
                        <a:t>tillader </a:t>
                      </a:r>
                      <a:r>
                        <a:rPr lang="da" sz="2800" dirty="0"/>
                        <a:t>WPA- </a:t>
                      </a:r>
                      <a:r>
                        <a:rPr lang="da" sz="2800" dirty="0" err="1"/>
                        <a:t>eller </a:t>
                      </a:r>
                      <a:r>
                        <a:rPr lang="da" sz="2800" dirty="0"/>
                        <a:t>WPA2 - </a:t>
                      </a:r>
                      <a:r>
                        <a:rPr lang="da" sz="2800" dirty="0" err="1"/>
                        <a:t>tilknytning </a:t>
                      </a:r>
                      <a:r>
                        <a:rPr lang="da" sz="2800" dirty="0"/>
                        <a:t>, </a:t>
                      </a:r>
                      <a:r>
                        <a:rPr lang="da" sz="2800" dirty="0" err="1"/>
                        <a:t>kun ren </a:t>
                      </a:r>
                      <a:r>
                        <a:rPr lang="da" sz="2800" dirty="0"/>
                        <a:t>WPA3 </a:t>
                      </a:r>
                      <a:r>
                        <a:rPr lang="da" sz="2800" dirty="0" err="1"/>
                        <a:t>tillader </a:t>
                      </a:r>
                      <a:r>
                        <a:rPr lang="da" sz="2800" dirty="0"/>
                        <a:t>CCMP).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35087275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592096204"/>
              </p:ext>
            </p:extLst>
          </p:nvPr>
        </p:nvGraphicFramePr>
        <p:xfrm>
          <a:off x="1215409" y="2392925"/>
          <a:ext cx="9622309" cy="257245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da" sz="2800" b="1" dirty="0">
                          <a:solidFill>
                            <a:srgbClr val="FF0000"/>
                          </a:solidFill>
                        </a:rPr>
                        <a:t>CIFFER</a:t>
                      </a:r>
                    </a:p>
                  </a:txBody>
                  <a:tcPr marL="16179" marR="16179" marT="6067" marB="6067" anchor="ctr">
                    <a:lnL>
                      <a:noFill/>
                    </a:lnL>
                    <a:lnR>
                      <a:noFill/>
                    </a:lnR>
                    <a:lnT>
                      <a:noFill/>
                    </a:lnT>
                    <a:lnB>
                      <a:noFill/>
                    </a:lnB>
                  </a:tcPr>
                </a:tc>
                <a:tc>
                  <a:txBody>
                    <a:bodyPr/>
                    <a:lstStyle/>
                    <a:p>
                      <a:r>
                        <a:rPr lang="da" sz="2800" dirty="0"/>
                        <a:t>Chifferen opdaget. En af CCMP, WRAP, TKIP, WEP, WEP40 eller WEP104. Ikke obligatorisk, men TKIP bruges typisk med WPA og CCMP bruges typisk med WPA2. WEP40 vises, når nøgleindekset er større end 0. Standarden siger, at indekset kan være 0-3 for 40 bit og skal være 0 for 104 bit.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1197669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219595412"/>
              </p:ext>
            </p:extLst>
          </p:nvPr>
        </p:nvGraphicFramePr>
        <p:xfrm>
          <a:off x="1215409" y="2392925"/>
          <a:ext cx="9622309" cy="214573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da" sz="2800" b="1" dirty="0">
                          <a:solidFill>
                            <a:srgbClr val="FF0000"/>
                          </a:solidFill>
                        </a:rPr>
                        <a:t>AUTH</a:t>
                      </a:r>
                    </a:p>
                  </a:txBody>
                  <a:tcPr marL="16179" marR="16179" marT="6067" marB="6067" anchor="ctr">
                    <a:lnL>
                      <a:noFill/>
                    </a:lnL>
                    <a:lnR>
                      <a:noFill/>
                    </a:lnR>
                    <a:lnT>
                      <a:noFill/>
                    </a:lnT>
                    <a:lnB>
                      <a:noFill/>
                    </a:lnB>
                  </a:tcPr>
                </a:tc>
                <a:tc>
                  <a:txBody>
                    <a:bodyPr/>
                    <a:lstStyle/>
                    <a:p>
                      <a:r>
                        <a:rPr lang="da" sz="2800" dirty="0"/>
                        <a:t>Den anvendte godkendelsesprotokol. En af MGT (WPA/WPA2 ved hjælp af en separat godkendelsesserver), SKA (delt nøgle til WEP), PSK (forhåndsdelt nøgle til WPA/WPA2) eller OPN (åben for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15134431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774551501"/>
              </p:ext>
            </p:extLst>
          </p:nvPr>
        </p:nvGraphicFramePr>
        <p:xfrm>
          <a:off x="1215409" y="2392925"/>
          <a:ext cx="9622309" cy="429146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da" sz="2800" b="1" dirty="0">
                          <a:solidFill>
                            <a:srgbClr val="FF0000"/>
                          </a:solidFill>
                        </a:rPr>
                        <a:t>AUTH</a:t>
                      </a:r>
                    </a:p>
                  </a:txBody>
                  <a:tcPr marL="16179" marR="16179" marT="6067" marB="6067" anchor="ctr">
                    <a:lnL>
                      <a:noFill/>
                    </a:lnL>
                    <a:lnR>
                      <a:noFill/>
                    </a:lnR>
                    <a:lnT>
                      <a:noFill/>
                    </a:lnT>
                    <a:lnB>
                      <a:noFill/>
                    </a:lnB>
                  </a:tcPr>
                </a:tc>
                <a:tc>
                  <a:txBody>
                    <a:bodyPr/>
                    <a:lstStyle/>
                    <a:p>
                      <a:r>
                        <a:rPr lang="da" sz="2800" dirty="0"/>
                        <a:t>Den anvendte godkendelsesprotokol. En af MGT (WPA/WPA2 ved hjælp af en separat godkendelsesserver), SKA (delt nøgle til WEP), PSK (forhåndsdelt nøgle til WPA/WPA2) eller OPN (åben for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da" sz="2800" b="1" dirty="0">
                          <a:solidFill>
                            <a:srgbClr val="FF0000"/>
                          </a:solidFill>
                        </a:rPr>
                        <a:t>ESSID</a:t>
                      </a:r>
                    </a:p>
                  </a:txBody>
                  <a:tcPr marL="16179" marR="16179" marT="6067" marB="6067" anchor="ctr">
                    <a:lnL>
                      <a:noFill/>
                    </a:lnL>
                    <a:lnR>
                      <a:noFill/>
                    </a:lnR>
                    <a:lnT>
                      <a:noFill/>
                    </a:lnT>
                    <a:lnB>
                      <a:noFill/>
                    </a:lnB>
                  </a:tcPr>
                </a:tc>
                <a:tc>
                  <a:txBody>
                    <a:bodyPr/>
                    <a:lstStyle/>
                    <a:p>
                      <a:r>
                        <a:rPr lang="da" sz="2800" dirty="0"/>
                        <a:t>Viser navnet på det trådløse netværk. Det såkaldte "SSID", som kan være tomt, hvis SSID-skjulning er aktiveret. I dette tilfælde vil </a:t>
                      </a:r>
                      <a:r>
                        <a:rPr lang="da" sz="2800" dirty="0" err="1"/>
                        <a:t>airodump </a:t>
                      </a:r>
                      <a:r>
                        <a:rPr lang="da" sz="2800" dirty="0"/>
                        <a:t>-ng forsøge at gendanne SSID'et fra probesvar og tilknytningsanmodninger.</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18296720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04280694"/>
              </p:ext>
            </p:extLst>
          </p:nvPr>
        </p:nvGraphicFramePr>
        <p:xfrm>
          <a:off x="1215409" y="2392925"/>
          <a:ext cx="9622309" cy="301130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da" sz="2800" b="1" dirty="0">
                          <a:solidFill>
                            <a:srgbClr val="FF0000"/>
                          </a:solidFill>
                        </a:rPr>
                        <a:t>STATION</a:t>
                      </a:r>
                    </a:p>
                  </a:txBody>
                  <a:tcPr marL="16179" marR="16179" marT="6067" marB="6067" anchor="ctr">
                    <a:lnL>
                      <a:noFill/>
                    </a:lnL>
                    <a:lnR>
                      <a:noFill/>
                    </a:lnR>
                    <a:lnT>
                      <a:noFill/>
                    </a:lnT>
                    <a:lnB>
                      <a:noFill/>
                    </a:lnB>
                  </a:tcPr>
                </a:tc>
                <a:tc>
                  <a:txBody>
                    <a:bodyPr/>
                    <a:lstStyle/>
                    <a:p>
                      <a:r>
                        <a:rPr lang="da" sz="2800" dirty="0"/>
                        <a:t>MAC-adressen for hver tilknyttet station eller stationer, der søger efter et AP at oprette forbindelse til. Klienter, der ikke i øjeblikket er tilknyttet et AP, har et BSSID på "(ikke tilknyttet)".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da" sz="2800" b="1">
                          <a:solidFill>
                            <a:srgbClr val="FF0000"/>
                          </a:solidFill>
                        </a:rPr>
                        <a:t>Sats</a:t>
                      </a:r>
                    </a:p>
                  </a:txBody>
                  <a:tcPr marL="16179" marR="16179" marT="6067" marB="6067" anchor="ctr">
                    <a:lnL>
                      <a:noFill/>
                    </a:lnL>
                    <a:lnR>
                      <a:noFill/>
                    </a:lnR>
                    <a:lnT>
                      <a:noFill/>
                    </a:lnT>
                    <a:lnB>
                      <a:noFill/>
                    </a:lnB>
                  </a:tcPr>
                </a:tc>
                <a:tc>
                  <a:txBody>
                    <a:bodyPr/>
                    <a:lstStyle/>
                    <a:p>
                      <a:r>
                        <a:rPr lang="da" sz="2800" dirty="0"/>
                        <a:t>Stationens modtagehastighed efterfulgt af transmissionshastighed. Viser "e" efter hver hastighed, hvis netværket har </a:t>
                      </a:r>
                      <a:r>
                        <a:rPr lang="da" sz="2800" dirty="0" err="1"/>
                        <a:t>QoS </a:t>
                      </a:r>
                      <a:r>
                        <a:rPr lang="da" sz="2800" dirty="0"/>
                        <a:t>aktiveret.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33962982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004139739"/>
              </p:ext>
            </p:extLst>
          </p:nvPr>
        </p:nvGraphicFramePr>
        <p:xfrm>
          <a:off x="1215409" y="2392925"/>
          <a:ext cx="9892473" cy="3889016"/>
        </p:xfrm>
        <a:graphic>
          <a:graphicData uri="http://schemas.openxmlformats.org/drawingml/2006/table">
            <a:tbl>
              <a:tblPr/>
              <a:tblGrid>
                <a:gridCol w="1678813">
                  <a:extLst>
                    <a:ext uri="{9D8B030D-6E8A-4147-A177-3AD203B41FA5}">
                      <a16:colId xmlns:a16="http://schemas.microsoft.com/office/drawing/2014/main" val="20000"/>
                    </a:ext>
                  </a:extLst>
                </a:gridCol>
                <a:gridCol w="8213660">
                  <a:extLst>
                    <a:ext uri="{9D8B030D-6E8A-4147-A177-3AD203B41FA5}">
                      <a16:colId xmlns:a16="http://schemas.microsoft.com/office/drawing/2014/main" val="20001"/>
                    </a:ext>
                  </a:extLst>
                </a:gridCol>
              </a:tblGrid>
              <a:tr h="339750">
                <a:tc>
                  <a:txBody>
                    <a:bodyPr/>
                    <a:lstStyle/>
                    <a:p>
                      <a:r>
                        <a:rPr lang="da" sz="2800" b="1" dirty="0">
                          <a:solidFill>
                            <a:srgbClr val="FF0000"/>
                          </a:solidFill>
                        </a:rPr>
                        <a:t>Faret vild</a:t>
                      </a:r>
                    </a:p>
                  </a:txBody>
                  <a:tcPr marL="16179" marR="16179" marT="6067" marB="6067" anchor="ctr">
                    <a:lnL>
                      <a:noFill/>
                    </a:lnL>
                    <a:lnR>
                      <a:noFill/>
                    </a:lnR>
                    <a:lnT>
                      <a:noFill/>
                    </a:lnT>
                    <a:lnB>
                      <a:noFill/>
                    </a:lnB>
                  </a:tcPr>
                </a:tc>
                <a:tc>
                  <a:txBody>
                    <a:bodyPr/>
                    <a:lstStyle/>
                    <a:p>
                      <a:r>
                        <a:rPr lang="da" sz="2800" dirty="0"/>
                        <a:t>Antallet af tabte datapakker i løbet af de sidste 10 sekunder baseret på sekvensnummeret. Se noten nedenfor for en mere detaljeret forklaring.</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da" sz="2800" b="1">
                          <a:solidFill>
                            <a:srgbClr val="FF0000"/>
                          </a:solidFill>
                        </a:rPr>
                        <a:t>Pakker</a:t>
                      </a:r>
                    </a:p>
                  </a:txBody>
                  <a:tcPr marL="16179" marR="16179" marT="6067" marB="6067" anchor="ctr">
                    <a:lnL>
                      <a:noFill/>
                    </a:lnL>
                    <a:lnR>
                      <a:noFill/>
                    </a:lnR>
                    <a:lnT>
                      <a:noFill/>
                    </a:lnT>
                    <a:lnB>
                      <a:noFill/>
                    </a:lnB>
                  </a:tcPr>
                </a:tc>
                <a:tc>
                  <a:txBody>
                    <a:bodyPr/>
                    <a:lstStyle/>
                    <a:p>
                      <a:r>
                        <a:rPr lang="da" sz="2800" dirty="0"/>
                        <a:t>Antallet af datapakker sendt af klienten.</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r h="339750">
                <a:tc>
                  <a:txBody>
                    <a:bodyPr/>
                    <a:lstStyle/>
                    <a:p>
                      <a:r>
                        <a:rPr lang="da" sz="2800" b="1" dirty="0">
                          <a:solidFill>
                            <a:srgbClr val="FF0000"/>
                          </a:solidFill>
                        </a:rPr>
                        <a:t>Noter</a:t>
                      </a:r>
                    </a:p>
                  </a:txBody>
                  <a:tcPr marL="16179" marR="16179" marT="6067" marB="6067" anchor="ctr">
                    <a:lnL>
                      <a:noFill/>
                    </a:lnL>
                    <a:lnR>
                      <a:noFill/>
                    </a:lnR>
                    <a:lnT>
                      <a:noFill/>
                    </a:lnT>
                    <a:lnB>
                      <a:noFill/>
                    </a:lnB>
                  </a:tcPr>
                </a:tc>
                <a:tc>
                  <a:txBody>
                    <a:bodyPr/>
                    <a:lstStyle/>
                    <a:p>
                      <a:r>
                        <a:rPr lang="da" sz="2800" dirty="0"/>
                        <a:t>Yderligere oplysninger om klienten, såsom indfanget EAPOL eller PMKID.</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r h="339750">
                <a:tc>
                  <a:txBody>
                    <a:bodyPr/>
                    <a:lstStyle/>
                    <a:p>
                      <a:r>
                        <a:rPr lang="da" sz="2800" b="1" dirty="0" err="1">
                          <a:solidFill>
                            <a:srgbClr val="FF0000"/>
                          </a:solidFill>
                        </a:rPr>
                        <a:t>Sonder</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da" sz="2800" dirty="0"/>
                        <a:t>ESSID'erne undersøgt af klienten. Det er de netværk, som klienten forsøger at oprette forbindelse til, hvis den ikke er tilsluttet i øjeblikket.</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5776210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2055858"/>
            <a:ext cx="11233248" cy="3539430"/>
          </a:xfrm>
          <a:prstGeom prst="rect">
            <a:avLst/>
          </a:prstGeom>
        </p:spPr>
        <p:txBody>
          <a:bodyPr wrap="square">
            <a:spAutoFit/>
          </a:bodyPr>
          <a:lstStyle/>
          <a:p>
            <a:r>
              <a:rPr lang="da" sz="2800" b="1" dirty="0">
                <a:solidFill>
                  <a:srgbClr val="0070C0"/>
                </a:solidFill>
              </a:rPr>
              <a:t>Trin 3 - Brug af </a:t>
            </a:r>
            <a:r>
              <a:rPr lang="da" sz="2800" b="1" dirty="0" err="1">
                <a:solidFill>
                  <a:srgbClr val="0070C0"/>
                </a:solidFill>
              </a:rPr>
              <a:t>aireplay </a:t>
            </a:r>
            <a:r>
              <a:rPr lang="da" sz="2800" b="1" dirty="0">
                <a:solidFill>
                  <a:srgbClr val="0070C0"/>
                </a:solidFill>
              </a:rPr>
              <a:t>-ng-applikationen</a:t>
            </a:r>
            <a:endParaRPr lang="pl-PL" sz="2800" b="1" dirty="0">
              <a:solidFill>
                <a:srgbClr val="0070C0"/>
              </a:solidFill>
            </a:endParaRPr>
          </a:p>
          <a:p>
            <a:endParaRPr lang="pl-PL" sz="2800" dirty="0"/>
          </a:p>
          <a:p>
            <a:r>
              <a:rPr lang="da" sz="2800" dirty="0"/>
              <a:t>Kommandosyntaks:</a:t>
            </a:r>
            <a:endParaRPr lang="pl-PL" sz="2800" dirty="0"/>
          </a:p>
          <a:p>
            <a:r>
              <a:rPr lang="da" sz="2800" i="1" dirty="0" err="1">
                <a:solidFill>
                  <a:srgbClr val="FF0000"/>
                </a:solidFill>
              </a:rPr>
              <a:t>aireplay </a:t>
            </a:r>
            <a:r>
              <a:rPr lang="da" sz="2800" i="1" dirty="0">
                <a:solidFill>
                  <a:srgbClr val="FF0000"/>
                </a:solidFill>
              </a:rPr>
              <a:t>-ng&lt;option&gt;&lt;interface&gt;</a:t>
            </a:r>
            <a:endParaRPr lang="pl-PL" sz="2800" i="1" dirty="0">
              <a:solidFill>
                <a:srgbClr val="FF0000"/>
              </a:solidFill>
            </a:endParaRPr>
          </a:p>
          <a:p>
            <a:endParaRPr lang="pl-PL" sz="2800" dirty="0"/>
          </a:p>
          <a:p>
            <a:r>
              <a:rPr lang="da" sz="2800" b="1" dirty="0"/>
              <a:t>Eksempel på brug </a:t>
            </a:r>
            <a:r>
              <a:rPr lang="da" sz="2800" dirty="0"/>
              <a:t>(injektion af kunstig trafik i WEP-netværk):</a:t>
            </a:r>
            <a:endParaRPr lang="pl-PL" sz="2800" dirty="0"/>
          </a:p>
          <a:p>
            <a:endParaRPr lang="pl-PL" sz="2800" dirty="0"/>
          </a:p>
          <a:p>
            <a:r>
              <a:rPr lang="da" sz="2800" i="1" dirty="0" err="1">
                <a:solidFill>
                  <a:srgbClr val="FF0000"/>
                </a:solidFill>
              </a:rPr>
              <a:t>aireplay </a:t>
            </a:r>
            <a:r>
              <a:rPr lang="da" sz="2800" i="1" dirty="0">
                <a:solidFill>
                  <a:srgbClr val="FF0000"/>
                </a:solidFill>
              </a:rPr>
              <a:t>-ng -3 -b 10:FE:ED:90:A9:26 -h FF:FF:FF:FF:FF:FF -x 30 mon0</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25443292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descr="C:\Users\SYSTEM1\Desktop\Dyplomowa\APS_images\05.png"/>
          <p:cNvPicPr/>
          <p:nvPr/>
        </p:nvPicPr>
        <p:blipFill>
          <a:blip r:embed="rId2">
            <a:extLst>
              <a:ext uri="{28A0092B-C50C-407E-A947-70E740481C1C}">
                <a14:useLocalDpi xmlns:a14="http://schemas.microsoft.com/office/drawing/2010/main" val="0"/>
              </a:ext>
            </a:extLst>
          </a:blip>
          <a:stretch>
            <a:fillRect/>
          </a:stretch>
        </p:blipFill>
        <p:spPr bwMode="auto">
          <a:xfrm>
            <a:off x="724263" y="2398186"/>
            <a:ext cx="10532805" cy="3753232"/>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31024802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623392" y="2024238"/>
            <a:ext cx="11233248" cy="3970318"/>
          </a:xfrm>
          <a:prstGeom prst="rect">
            <a:avLst/>
          </a:prstGeom>
        </p:spPr>
        <p:txBody>
          <a:bodyPr wrap="square">
            <a:spAutoFit/>
          </a:bodyPr>
          <a:lstStyle/>
          <a:p>
            <a:r>
              <a:rPr lang="da" sz="2800" b="1" dirty="0">
                <a:solidFill>
                  <a:srgbClr val="0070C0"/>
                </a:solidFill>
              </a:rPr>
              <a:t>Trin 4 - Brug </a:t>
            </a:r>
            <a:r>
              <a:rPr lang="da" sz="2800" b="1" dirty="0" err="1">
                <a:solidFill>
                  <a:srgbClr val="0070C0"/>
                </a:solidFill>
              </a:rPr>
              <a:t>aircrack </a:t>
            </a:r>
            <a:r>
              <a:rPr lang="da" sz="2800" b="1" dirty="0">
                <a:solidFill>
                  <a:srgbClr val="0070C0"/>
                </a:solidFill>
              </a:rPr>
              <a:t>-ng-applikationen</a:t>
            </a:r>
            <a:endParaRPr lang="pl-PL" sz="2800" b="1" dirty="0">
              <a:solidFill>
                <a:srgbClr val="0070C0"/>
              </a:solidFill>
            </a:endParaRPr>
          </a:p>
          <a:p>
            <a:endParaRPr lang="pl-PL" sz="2800" dirty="0"/>
          </a:p>
          <a:p>
            <a:r>
              <a:rPr lang="da" sz="2800" dirty="0"/>
              <a:t>Kommandosyntaks:</a:t>
            </a:r>
            <a:endParaRPr lang="pl-PL" sz="2800" dirty="0"/>
          </a:p>
          <a:p>
            <a:r>
              <a:rPr lang="da" sz="2800" i="1" dirty="0" err="1">
                <a:solidFill>
                  <a:srgbClr val="FF0000"/>
                </a:solidFill>
              </a:rPr>
              <a:t>aircrack </a:t>
            </a:r>
            <a:r>
              <a:rPr lang="da" sz="2800" i="1" dirty="0">
                <a:solidFill>
                  <a:srgbClr val="FF0000"/>
                </a:solidFill>
              </a:rPr>
              <a:t>-ng -w </a:t>
            </a:r>
            <a:r>
              <a:rPr lang="da" sz="2800" i="1" dirty="0" err="1">
                <a:solidFill>
                  <a:srgbClr val="FF0000"/>
                </a:solidFill>
              </a:rPr>
              <a:t>ordbog_placering</a:t>
            </a:r>
            <a:r>
              <a:rPr lang="da" sz="2800" i="1" dirty="0">
                <a:solidFill>
                  <a:srgbClr val="FF0000"/>
                </a:solidFill>
              </a:rPr>
              <a:t> </a:t>
            </a:r>
            <a:r>
              <a:rPr lang="da" sz="2800" i="1" dirty="0" err="1">
                <a:solidFill>
                  <a:srgbClr val="FF0000"/>
                </a:solidFill>
              </a:rPr>
              <a:t>sekvens_placering</a:t>
            </a:r>
            <a:endParaRPr lang="pl-PL" sz="2800" i="1" dirty="0">
              <a:solidFill>
                <a:srgbClr val="FF0000"/>
              </a:solidFill>
            </a:endParaRPr>
          </a:p>
          <a:p>
            <a:endParaRPr lang="pl-PL" sz="2800" dirty="0"/>
          </a:p>
          <a:p>
            <a:endParaRPr lang="pl-PL" sz="2800" dirty="0"/>
          </a:p>
          <a:p>
            <a:r>
              <a:rPr lang="da" sz="2800" b="1" dirty="0"/>
              <a:t>Eksempel på brug </a:t>
            </a:r>
            <a:r>
              <a:rPr lang="da" sz="2800" dirty="0"/>
              <a:t>(henter WPA / WPA2 nøgleværdi ved hjælp af en ordbog):</a:t>
            </a:r>
            <a:endParaRPr lang="pl-PL" sz="2800" dirty="0"/>
          </a:p>
          <a:p>
            <a:r>
              <a:rPr lang="da" sz="2800" dirty="0"/>
              <a:t> </a:t>
            </a:r>
            <a:endParaRPr lang="pl-PL" sz="2800" dirty="0"/>
          </a:p>
          <a:p>
            <a:r>
              <a:rPr lang="da" sz="2800" i="1" dirty="0" err="1">
                <a:solidFill>
                  <a:srgbClr val="FF0000"/>
                </a:solidFill>
              </a:rPr>
              <a:t>aircrack </a:t>
            </a:r>
            <a:r>
              <a:rPr lang="da" sz="2800" i="1" dirty="0">
                <a:solidFill>
                  <a:srgbClr val="FF0000"/>
                </a:solidFill>
              </a:rPr>
              <a:t>-ng -w /root/dictionary.txt /root/ </a:t>
            </a:r>
            <a:r>
              <a:rPr lang="da" sz="2800" i="1" dirty="0" err="1">
                <a:solidFill>
                  <a:srgbClr val="FF0000"/>
                </a:solidFill>
              </a:rPr>
              <a:t>handshake.cap</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11443428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4.png"/>
          <p:cNvPicPr/>
          <p:nvPr/>
        </p:nvPicPr>
        <p:blipFill>
          <a:blip r:embed="rId2">
            <a:extLst>
              <a:ext uri="{28A0092B-C50C-407E-A947-70E740481C1C}">
                <a14:useLocalDpi xmlns:a14="http://schemas.microsoft.com/office/drawing/2010/main" val="0"/>
              </a:ext>
            </a:extLst>
          </a:blip>
          <a:stretch>
            <a:fillRect/>
          </a:stretch>
        </p:blipFill>
        <p:spPr bwMode="auto">
          <a:xfrm>
            <a:off x="1067163" y="2242996"/>
            <a:ext cx="10009546" cy="4126631"/>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8894997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366720" y="2171343"/>
            <a:ext cx="11233248" cy="3970318"/>
          </a:xfrm>
          <a:prstGeom prst="rect">
            <a:avLst/>
          </a:prstGeom>
        </p:spPr>
        <p:txBody>
          <a:bodyPr wrap="square">
            <a:spAutoFit/>
          </a:bodyPr>
          <a:lstStyle/>
          <a:p>
            <a:pPr marL="285750" indent="-285750" algn="just">
              <a:buFont typeface="Arial" panose="020B0604020202020204" pitchFamily="34" charset="0"/>
              <a:buChar char="•"/>
            </a:pPr>
            <a:r>
              <a:rPr lang="da" sz="2800" dirty="0"/>
              <a:t>Et interessant program er applikationen kaldet </a:t>
            </a:r>
            <a:r>
              <a:rPr lang="da" sz="2800" i="1" dirty="0"/>
              <a:t>crunch </a:t>
            </a:r>
            <a:r>
              <a:rPr lang="da" sz="2800" dirty="0"/>
              <a:t>, som giver dig mulighed for at generere en liste over netværksnøglepositioner baseret på et specifikt kriterium og tegnrum.</a:t>
            </a:r>
            <a:endParaRPr lang="pl-PL" sz="2800" dirty="0"/>
          </a:p>
          <a:p>
            <a:pPr marL="285750" indent="-285750" algn="just">
              <a:buFont typeface="Arial" panose="020B0604020202020204" pitchFamily="34" charset="0"/>
              <a:buChar char="•"/>
            </a:pPr>
            <a:r>
              <a:rPr lang="da" sz="2800" dirty="0"/>
              <a:t>Det bruges ofte som inputkilde til </a:t>
            </a:r>
            <a:r>
              <a:rPr lang="da" sz="2800" dirty="0" err="1"/>
              <a:t>aircrack- </a:t>
            </a:r>
            <a:r>
              <a:rPr lang="da" sz="2800" dirty="0"/>
              <a:t>ng-applikationen. Brugseksempel (tvangshentning af værdien af en 8-tegns nøgle uden at bruge en ordbog, baseret på tegnrummet: abc0123456789 ) .</a:t>
            </a:r>
            <a:endParaRPr lang="pl-PL" sz="2800" dirty="0"/>
          </a:p>
          <a:p>
            <a:pPr algn="just"/>
            <a:r>
              <a:rPr lang="da" sz="2800" i="1" dirty="0"/>
              <a:t> </a:t>
            </a:r>
            <a:endParaRPr lang="pl-PL" sz="2800" dirty="0"/>
          </a:p>
          <a:p>
            <a:pPr algn="just"/>
            <a:r>
              <a:rPr lang="da" sz="2800" b="1" i="1" dirty="0">
                <a:solidFill>
                  <a:srgbClr val="FF0000"/>
                </a:solidFill>
              </a:rPr>
              <a:t>knas 8 8 abc0123456789 -t @@@@@@@@@ | </a:t>
            </a:r>
            <a:r>
              <a:rPr lang="da" sz="2800" b="1" i="1" dirty="0" err="1">
                <a:solidFill>
                  <a:srgbClr val="FF0000"/>
                </a:solidFill>
              </a:rPr>
              <a:t>aircrack </a:t>
            </a:r>
            <a:r>
              <a:rPr lang="da" sz="2800" b="1" i="1" dirty="0">
                <a:solidFill>
                  <a:srgbClr val="FF0000"/>
                </a:solidFill>
              </a:rPr>
              <a:t>-ng - </a:t>
            </a:r>
            <a:r>
              <a:rPr lang="da" sz="2800" b="1" i="1" dirty="0" err="1">
                <a:solidFill>
                  <a:srgbClr val="FF0000"/>
                </a:solidFill>
              </a:rPr>
              <a:t>bssid </a:t>
            </a:r>
            <a:r>
              <a:rPr lang="da" sz="2800" b="1" i="1" dirty="0">
                <a:solidFill>
                  <a:srgbClr val="FF0000"/>
                </a:solidFill>
              </a:rPr>
              <a:t>10:FE:ED:90:A9:26 -w- /root/ </a:t>
            </a:r>
            <a:r>
              <a:rPr lang="da" sz="2800" b="1" i="1" dirty="0" err="1">
                <a:solidFill>
                  <a:srgbClr val="FF0000"/>
                </a:solidFill>
              </a:rPr>
              <a:t>handshake.cap</a:t>
            </a:r>
            <a:endParaRPr lang="pl-PL" sz="2800" b="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34241463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7.png"/>
          <p:cNvPicPr/>
          <p:nvPr/>
        </p:nvPicPr>
        <p:blipFill>
          <a:blip r:embed="rId2">
            <a:extLst>
              <a:ext uri="{28A0092B-C50C-407E-A947-70E740481C1C}">
                <a14:useLocalDpi xmlns:a14="http://schemas.microsoft.com/office/drawing/2010/main" val="0"/>
              </a:ext>
            </a:extLst>
          </a:blip>
          <a:stretch>
            <a:fillRect/>
          </a:stretch>
        </p:blipFill>
        <p:spPr bwMode="auto">
          <a:xfrm>
            <a:off x="1067163" y="1974272"/>
            <a:ext cx="10387880" cy="4352916"/>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da" sz="5400" b="1" dirty="0" err="1"/>
              <a:t>KaliLinux </a:t>
            </a:r>
            <a:r>
              <a:rPr lang="da" sz="5400" b="1" dirty="0"/>
              <a:t>_ – </a:t>
            </a:r>
            <a:r>
              <a:rPr lang="da" b="1" dirty="0"/>
              <a:t>miljø at teste modstanden</a:t>
            </a:r>
            <a:endParaRPr lang="pl-PL" b="1" dirty="0"/>
          </a:p>
        </p:txBody>
      </p:sp>
    </p:spTree>
    <p:extLst>
      <p:ext uri="{BB962C8B-B14F-4D97-AF65-F5344CB8AC3E}">
        <p14:creationId xmlns:p14="http://schemas.microsoft.com/office/powerpoint/2010/main" val="5521914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sp>
        <p:nvSpPr>
          <p:cNvPr id="12292" name="Rectangle 9">
            <a:extLst>
              <a:ext uri="{FF2B5EF4-FFF2-40B4-BE49-F238E27FC236}">
                <a16:creationId xmlns:a16="http://schemas.microsoft.com/office/drawing/2014/main" id="{A33936FF-CCA5-4CF3-B067-E3ED84CEE25D}"/>
              </a:ext>
            </a:extLst>
          </p:cNvPr>
          <p:cNvSpPr>
            <a:spLocks noChangeArrowheads="1"/>
          </p:cNvSpPr>
          <p:nvPr/>
        </p:nvSpPr>
        <p:spPr bwMode="auto">
          <a:xfrm>
            <a:off x="929080" y="2230220"/>
            <a:ext cx="10379637"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marL="285750" indent="-285750" fontAlgn="base">
              <a:spcAft>
                <a:spcPts val="600"/>
              </a:spcAft>
            </a:pPr>
            <a:r>
              <a:rPr lang="da" sz="2800" dirty="0">
                <a:latin typeface="+mn-lt"/>
              </a:rPr>
              <a:t>Et </a:t>
            </a:r>
            <a:r>
              <a:rPr lang="da" sz="2800" b="1" dirty="0">
                <a:solidFill>
                  <a:srgbClr val="FF0000"/>
                </a:solidFill>
                <a:latin typeface="+mn-lt"/>
              </a:rPr>
              <a:t>virtuelt privat netværk </a:t>
            </a:r>
            <a:r>
              <a:rPr lang="da" sz="2800" dirty="0">
                <a:latin typeface="+mn-lt"/>
              </a:rPr>
              <a:t>er en tunnel, hvorigennem privat netværkstrafik flyder mellem afsender og modtager over et offentligt netværk.</a:t>
            </a:r>
            <a:endParaRPr lang="pl-PL" sz="2800" dirty="0">
              <a:latin typeface="+mn-lt"/>
            </a:endParaRPr>
          </a:p>
          <a:p>
            <a:pPr marL="285750" indent="-285750" algn="just" fontAlgn="base">
              <a:spcAft>
                <a:spcPts val="600"/>
              </a:spcAft>
            </a:pPr>
            <a:r>
              <a:rPr lang="da" sz="2800" dirty="0">
                <a:latin typeface="+mn-lt"/>
              </a:rPr>
              <a:t>Et </a:t>
            </a:r>
            <a:r>
              <a:rPr lang="da" sz="2800" b="1" dirty="0">
                <a:solidFill>
                  <a:srgbClr val="FF0000"/>
                </a:solidFill>
                <a:latin typeface="+mn-lt"/>
              </a:rPr>
              <a:t>VPN-netværk </a:t>
            </a:r>
            <a:r>
              <a:rPr lang="da" sz="2800" dirty="0">
                <a:latin typeface="+mn-lt"/>
              </a:rPr>
              <a:t>krypterer alle aktiviteter på internettet, skjuler IP-adressen og beskytter netværksbrugerens identitet. En VPN-forbindelse giver sikker adgang til applikationer, websteder og underholdningsplatforme fra hvor som helst i verden.</a:t>
            </a:r>
            <a:endParaRPr lang="pl-PL" sz="2800" dirty="0">
              <a:latin typeface="+mn-lt"/>
            </a:endParaRPr>
          </a:p>
        </p:txBody>
      </p:sp>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Virtuelle VPN-tunneler</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644241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pic>
        <p:nvPicPr>
          <p:cNvPr id="1026" name="Picture 2" descr="Co to jest VPN i przed czym chroni? | PrywatnośćwSieci.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345" y="3501798"/>
            <a:ext cx="8780331" cy="3004397"/>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Virtuelle VPN-tunneler</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2" name="Prostokąt 1"/>
          <p:cNvSpPr/>
          <p:nvPr/>
        </p:nvSpPr>
        <p:spPr>
          <a:xfrm>
            <a:off x="911880" y="1932192"/>
            <a:ext cx="10060919" cy="1384995"/>
          </a:xfrm>
          <a:prstGeom prst="rect">
            <a:avLst/>
          </a:prstGeom>
        </p:spPr>
        <p:txBody>
          <a:bodyPr wrap="square">
            <a:spAutoFit/>
          </a:bodyPr>
          <a:lstStyle/>
          <a:p>
            <a:r>
              <a:rPr lang="da" sz="2800" dirty="0"/>
              <a:t>Det er muligt valgfrit at komprimere eller kryptere overførte data for at give bedre kvalitet eller et højere sikkerhedsniveau og dermed beskytte privatlivets fred i netværket.</a:t>
            </a:r>
            <a:endParaRPr lang="pl-PL" sz="2800" dirty="0"/>
          </a:p>
        </p:txBody>
      </p:sp>
    </p:spTree>
    <p:extLst>
      <p:ext uri="{BB962C8B-B14F-4D97-AF65-F5344CB8AC3E}">
        <p14:creationId xmlns:p14="http://schemas.microsoft.com/office/powerpoint/2010/main" val="2019665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53868" y="2374335"/>
            <a:ext cx="10287759" cy="3539430"/>
          </a:xfrm>
          <a:prstGeom prst="rect">
            <a:avLst/>
          </a:prstGeom>
        </p:spPr>
        <p:txBody>
          <a:bodyPr wrap="square">
            <a:spAutoFit/>
          </a:bodyPr>
          <a:lstStyle/>
          <a:p>
            <a:pPr algn="just"/>
            <a:r>
              <a:rPr lang="da" sz="2800" dirty="0"/>
              <a:t>VPN'er kan opdeles i to hovedkategorier:</a:t>
            </a:r>
            <a:endParaRPr lang="pl-PL" sz="2800" dirty="0"/>
          </a:p>
          <a:p>
            <a:pPr algn="just"/>
            <a:endParaRPr lang="pl-PL" sz="2800" dirty="0"/>
          </a:p>
          <a:p>
            <a:pPr marL="285750" indent="-285750" algn="just">
              <a:buFontTx/>
              <a:buChar char="-"/>
            </a:pPr>
            <a:r>
              <a:rPr lang="da" sz="2800" b="1" dirty="0">
                <a:solidFill>
                  <a:srgbClr val="FF0000"/>
                </a:solidFill>
              </a:rPr>
              <a:t>En fjernadgangs-VPN </a:t>
            </a:r>
            <a:r>
              <a:rPr lang="da" sz="2800" dirty="0"/>
              <a:t>, der giver brugerne mulighed for at oprette forbindelse til et fjernnetværk, normalt gennem speciel software.</a:t>
            </a:r>
            <a:endParaRPr lang="pl-PL" sz="2800" dirty="0"/>
          </a:p>
          <a:p>
            <a:pPr marL="285750" indent="-285750" algn="just">
              <a:buFontTx/>
              <a:buChar char="-"/>
            </a:pPr>
            <a:endParaRPr lang="pl-PL" sz="2800" dirty="0"/>
          </a:p>
          <a:p>
            <a:pPr marL="265113" indent="-265113" algn="just"/>
            <a:r>
              <a:rPr lang="da" sz="2800" dirty="0"/>
              <a:t>- </a:t>
            </a:r>
            <a:r>
              <a:rPr lang="da" sz="2800" b="1" dirty="0">
                <a:solidFill>
                  <a:srgbClr val="FF0000"/>
                </a:solidFill>
              </a:rPr>
              <a:t>Site-to-site VPN'er </a:t>
            </a:r>
            <a:r>
              <a:rPr lang="da" sz="2800" dirty="0"/>
              <a:t>, der bruges af virksomheder, især store virksomheder. De giver brugere på udvalgte steder mulighed for sikker adgang til andre brugeres netværk.</a:t>
            </a:r>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Virtuelle VPN-tunneler</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14756841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N - jak działa? - PC World - Testy i Ceny sprzętu PC, RTV, Foto, Porady  IT, Download, Aktualnoś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53" y="2050652"/>
            <a:ext cx="11563151" cy="36539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Virtuelle VPN-tunneler</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0875245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941117" y="1943713"/>
            <a:ext cx="10281065" cy="3108543"/>
          </a:xfrm>
          <a:prstGeom prst="rect">
            <a:avLst/>
          </a:prstGeom>
        </p:spPr>
        <p:txBody>
          <a:bodyPr wrap="square">
            <a:spAutoFit/>
          </a:bodyPr>
          <a:lstStyle/>
          <a:p>
            <a:pPr algn="just"/>
            <a:r>
              <a:rPr lang="da" sz="2800" dirty="0"/>
              <a:t>Et eksempel på en dedikeret VPN-udviklingssoftware er </a:t>
            </a:r>
            <a:r>
              <a:rPr lang="da" sz="2800" b="1" i="1" dirty="0" err="1">
                <a:solidFill>
                  <a:srgbClr val="FF0000"/>
                </a:solidFill>
              </a:rPr>
              <a:t>FortiClient </a:t>
            </a:r>
            <a:r>
              <a:rPr lang="da" sz="2800" b="1" i="1" dirty="0">
                <a:solidFill>
                  <a:srgbClr val="FF0000"/>
                </a:solidFill>
              </a:rPr>
              <a:t>VPN </a:t>
            </a:r>
            <a:r>
              <a:rPr lang="da" sz="2800" dirty="0"/>
              <a:t>. VPN-applikation </a:t>
            </a:r>
            <a:r>
              <a:rPr lang="da" sz="2800" dirty="0" err="1"/>
              <a:t>giver </a:t>
            </a:r>
            <a:r>
              <a:rPr lang="da" sz="2800" dirty="0"/>
              <a:t>dig mulighed for at oprette en sikker VPN-forbindelse (Virtual Private Network) ved hjælp af IPSec eller SSL VPN "Tunnel Mode"-forbindelser mellem din Android-enhed og FortiGate Firewall. Din forbindelse vil være fuldt krypteret, og al trafik vil blive sendt over den sikre tunnel .</a:t>
            </a:r>
            <a:endParaRPr lang="pl-PL" sz="2800" dirty="0"/>
          </a:p>
          <a:p>
            <a:pPr algn="just"/>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Virtuelle VPN-tunneler</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1178183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475694" y="1685563"/>
            <a:ext cx="9746673" cy="1815882"/>
          </a:xfrm>
          <a:prstGeom prst="rect">
            <a:avLst/>
          </a:prstGeom>
        </p:spPr>
        <p:txBody>
          <a:bodyPr wrap="square">
            <a:spAutoFit/>
          </a:bodyPr>
          <a:lstStyle/>
          <a:p>
            <a:pPr algn="just"/>
            <a:r>
              <a:rPr lang="da" sz="2800" dirty="0"/>
              <a:t>Denne brugervenlige app understøtter både SSL og </a:t>
            </a:r>
            <a:r>
              <a:rPr lang="da" sz="2800" dirty="0" err="1"/>
              <a:t>IPSec </a:t>
            </a:r>
            <a:r>
              <a:rPr lang="da" sz="2800" dirty="0"/>
              <a:t>VPN med </a:t>
            </a:r>
            <a:r>
              <a:rPr lang="da" sz="2800" dirty="0" err="1"/>
              <a:t>FortiToken- </a:t>
            </a:r>
            <a:r>
              <a:rPr lang="da" sz="2800" dirty="0"/>
              <a:t>understøttelse. VPN-funktionerne inkluderet i denne gratis app er begrænsede, så opgrader til </a:t>
            </a:r>
            <a:r>
              <a:rPr lang="da" sz="2800" dirty="0" err="1"/>
              <a:t>FortiClient </a:t>
            </a:r>
            <a:r>
              <a:rPr lang="da" sz="2800" dirty="0"/>
              <a:t>- Fabric Agent for avanceret funktionalitet og teknisk support.</a:t>
            </a:r>
            <a:endParaRPr lang="pl-PL" sz="2800" dirty="0"/>
          </a:p>
        </p:txBody>
      </p:sp>
      <p:pic>
        <p:nvPicPr>
          <p:cNvPr id="2" name="Obraz 1">
            <a:extLst>
              <a:ext uri="{FF2B5EF4-FFF2-40B4-BE49-F238E27FC236}">
                <a16:creationId xmlns:a16="http://schemas.microsoft.com/office/drawing/2014/main" id="{93692B2C-10BB-46CE-945B-6C72E5691C75}"/>
              </a:ext>
            </a:extLst>
          </p:cNvPr>
          <p:cNvPicPr>
            <a:picLocks noChangeAspect="1"/>
          </p:cNvPicPr>
          <p:nvPr/>
        </p:nvPicPr>
        <p:blipFill>
          <a:blip r:embed="rId2"/>
          <a:stretch>
            <a:fillRect/>
          </a:stretch>
        </p:blipFill>
        <p:spPr>
          <a:xfrm>
            <a:off x="6543334" y="3630265"/>
            <a:ext cx="5155217" cy="3084343"/>
          </a:xfrm>
          <a:prstGeom prst="rect">
            <a:avLst/>
          </a:prstGeom>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Virtuelle VPN-tunneler</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980811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2677656"/>
          </a:xfrm>
          <a:prstGeom prst="rect">
            <a:avLst/>
          </a:prstGeom>
        </p:spPr>
        <p:txBody>
          <a:bodyPr wrap="square">
            <a:spAutoFit/>
          </a:bodyPr>
          <a:lstStyle/>
          <a:p>
            <a:r>
              <a:rPr lang="da" sz="2800" dirty="0" err="1"/>
              <a:t>Efter</a:t>
            </a:r>
            <a:r>
              <a:rPr lang="da" sz="2800" dirty="0"/>
              <a:t> </a:t>
            </a:r>
            <a:r>
              <a:rPr lang="da" sz="2800" dirty="0" err="1"/>
              <a:t>konfigurere </a:t>
            </a:r>
            <a:r>
              <a:rPr lang="da" sz="2800" dirty="0"/>
              <a:t>indstillingerne </a:t>
            </a:r>
            <a:r>
              <a:rPr lang="da" sz="2800" dirty="0" err="1"/>
              <a:t>, </a:t>
            </a:r>
            <a:r>
              <a:rPr lang="da" sz="2800" dirty="0"/>
              <a:t>kan </a:t>
            </a:r>
            <a:r>
              <a:rPr lang="da" sz="2800" dirty="0" err="1"/>
              <a:t>du </a:t>
            </a:r>
            <a:r>
              <a:rPr lang="da" sz="2800" dirty="0"/>
              <a:t>oprette </a:t>
            </a:r>
            <a:r>
              <a:rPr lang="da" sz="2800" dirty="0" err="1"/>
              <a:t>forbindelse </a:t>
            </a:r>
            <a:r>
              <a:rPr lang="da" sz="2800" dirty="0"/>
              <a:t>til </a:t>
            </a:r>
            <a:r>
              <a:rPr lang="da" sz="2800" dirty="0" err="1"/>
              <a:t>en</a:t>
            </a:r>
            <a:r>
              <a:rPr lang="da" sz="2800" dirty="0"/>
              <a:t> </a:t>
            </a:r>
            <a:r>
              <a:rPr lang="da" sz="2800" dirty="0" err="1"/>
              <a:t>eksternt </a:t>
            </a:r>
            <a:r>
              <a:rPr lang="da" sz="2800" dirty="0"/>
              <a:t>netværk. </a:t>
            </a:r>
            <a:r>
              <a:rPr lang="da" sz="2800" dirty="0" err="1"/>
              <a:t>Indtast </a:t>
            </a:r>
            <a:r>
              <a:rPr lang="da" sz="2800" dirty="0"/>
              <a:t>brugeren </a:t>
            </a:r>
            <a:r>
              <a:rPr lang="da" sz="2800" dirty="0" err="1"/>
              <a:t>for </a:t>
            </a:r>
            <a:r>
              <a:rPr lang="da" sz="2800" dirty="0"/>
              <a:t>at </a:t>
            </a:r>
            <a:r>
              <a:rPr lang="da" sz="2800" dirty="0" err="1"/>
              <a:t>etablere </a:t>
            </a:r>
            <a:r>
              <a:rPr lang="da" sz="2800" dirty="0"/>
              <a:t>en </a:t>
            </a:r>
            <a:r>
              <a:rPr lang="da" sz="2800" dirty="0" err="1"/>
              <a:t>forbindelse </a:t>
            </a:r>
            <a:r>
              <a:rPr lang="da" sz="2800" dirty="0"/>
              <a:t>_ </a:t>
            </a:r>
            <a:r>
              <a:rPr lang="da" sz="2800" dirty="0" err="1"/>
              <a:t>navn </a:t>
            </a:r>
            <a:r>
              <a:rPr lang="da" sz="2800" dirty="0"/>
              <a:t>og </a:t>
            </a:r>
            <a:r>
              <a:rPr lang="da" sz="2800" dirty="0" err="1"/>
              <a:t>adgangskode </a:t>
            </a:r>
            <a:r>
              <a:rPr lang="da" sz="2800" dirty="0"/>
              <a:t>, og </a:t>
            </a:r>
            <a:r>
              <a:rPr lang="da" sz="2800" dirty="0" err="1"/>
              <a:t>derefter</a:t>
            </a:r>
            <a:r>
              <a:rPr lang="da" sz="2800" dirty="0"/>
              <a:t> </a:t>
            </a:r>
            <a:r>
              <a:rPr lang="da" sz="2800" dirty="0" err="1"/>
              <a:t>tryk på knappen </a:t>
            </a:r>
            <a:r>
              <a:rPr lang="da" sz="2800" dirty="0"/>
              <a:t>Tilslut .</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Virtuelle VPN-tunneler</a:t>
            </a:r>
            <a:endParaRPr lang="pl-PL" altLang="pl-PL" b="1" dirty="0">
              <a:solidFill>
                <a:schemeClr val="tx2"/>
              </a:solidFill>
              <a:latin typeface="Arial" panose="020B0604020202020204" pitchFamily="34" charset="0"/>
            </a:endParaRPr>
          </a:p>
        </p:txBody>
      </p:sp>
      <p:pic>
        <p:nvPicPr>
          <p:cNvPr id="14" name="Obraz 13">
            <a:extLst>
              <a:ext uri="{FF2B5EF4-FFF2-40B4-BE49-F238E27FC236}">
                <a16:creationId xmlns:a16="http://schemas.microsoft.com/office/drawing/2014/main" id="{2082E4BD-6FC1-4455-99C1-2D0D6D05F840}"/>
              </a:ext>
            </a:extLst>
          </p:cNvPr>
          <p:cNvPicPr>
            <a:picLocks noChangeAspect="1"/>
          </p:cNvPicPr>
          <p:nvPr/>
        </p:nvPicPr>
        <p:blipFill>
          <a:blip r:embed="rId4"/>
          <a:stretch>
            <a:fillRect/>
          </a:stretch>
        </p:blipFill>
        <p:spPr>
          <a:xfrm>
            <a:off x="6468489" y="2001926"/>
            <a:ext cx="5457508" cy="3265202"/>
          </a:xfrm>
          <a:prstGeom prst="rect">
            <a:avLst/>
          </a:prstGeom>
        </p:spPr>
      </p:pic>
    </p:spTree>
    <p:extLst>
      <p:ext uri="{BB962C8B-B14F-4D97-AF65-F5344CB8AC3E}">
        <p14:creationId xmlns:p14="http://schemas.microsoft.com/office/powerpoint/2010/main" val="9761161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85547" y="2206112"/>
            <a:ext cx="5919947" cy="1384995"/>
          </a:xfrm>
          <a:prstGeom prst="rect">
            <a:avLst/>
          </a:prstGeom>
        </p:spPr>
        <p:txBody>
          <a:bodyPr wrap="square">
            <a:spAutoFit/>
          </a:bodyPr>
          <a:lstStyle/>
          <a:p>
            <a:r>
              <a:rPr lang="da" sz="2800" dirty="0"/>
              <a:t>Efter vellykket forbindelse , vil meddelelsen og forbindelsesstatus blive vist .</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Virtuelle VPN-tunneler</a:t>
            </a:r>
            <a:endParaRPr lang="pl-PL" altLang="pl-PL" b="1" dirty="0">
              <a:solidFill>
                <a:schemeClr val="tx2"/>
              </a:solidFill>
              <a:latin typeface="Arial" panose="020B0604020202020204" pitchFamily="34" charset="0"/>
            </a:endParaRPr>
          </a:p>
        </p:txBody>
      </p:sp>
      <p:pic>
        <p:nvPicPr>
          <p:cNvPr id="9" name="Obraz 8">
            <a:extLst>
              <a:ext uri="{FF2B5EF4-FFF2-40B4-BE49-F238E27FC236}">
                <a16:creationId xmlns:a16="http://schemas.microsoft.com/office/drawing/2014/main" id="{8B424A36-8749-46AF-8BA5-7E65876F228D}"/>
              </a:ext>
            </a:extLst>
          </p:cNvPr>
          <p:cNvPicPr>
            <a:picLocks noChangeAspect="1"/>
          </p:cNvPicPr>
          <p:nvPr/>
        </p:nvPicPr>
        <p:blipFill>
          <a:blip r:embed="rId4"/>
          <a:stretch>
            <a:fillRect/>
          </a:stretch>
        </p:blipFill>
        <p:spPr>
          <a:xfrm>
            <a:off x="6306311" y="2131481"/>
            <a:ext cx="5457508" cy="3265202"/>
          </a:xfrm>
          <a:prstGeom prst="rect">
            <a:avLst/>
          </a:prstGeom>
        </p:spPr>
      </p:pic>
    </p:spTree>
    <p:extLst>
      <p:ext uri="{BB962C8B-B14F-4D97-AF65-F5344CB8AC3E}">
        <p14:creationId xmlns:p14="http://schemas.microsoft.com/office/powerpoint/2010/main" val="32944650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9999" y="2364834"/>
            <a:ext cx="10957653"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0701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285750" lvl="0" indent="-285750" eaLnBrk="0" hangingPunct="0">
              <a:buFontTx/>
              <a:buChar char="-"/>
            </a:pPr>
            <a:r>
              <a:rPr lang="da" sz="2800" dirty="0" err="1">
                <a:latin typeface="+mn-lt"/>
              </a:rPr>
              <a:t>IPSec </a:t>
            </a:r>
            <a:r>
              <a:rPr lang="da" sz="2800" dirty="0">
                <a:latin typeface="+mn-lt"/>
              </a:rPr>
              <a:t>og SSLVPN “ </a:t>
            </a:r>
            <a:r>
              <a:rPr lang="da" sz="2800" dirty="0" err="1">
                <a:latin typeface="+mn-lt"/>
              </a:rPr>
              <a:t>Tunnel</a:t>
            </a:r>
            <a:r>
              <a:rPr lang="da" sz="2800" dirty="0">
                <a:latin typeface="+mn-lt"/>
              </a:rPr>
              <a:t> </a:t>
            </a:r>
            <a:r>
              <a:rPr lang="da" sz="2800" dirty="0" err="1">
                <a:latin typeface="+mn-lt"/>
              </a:rPr>
              <a:t>tilstand </a:t>
            </a:r>
            <a:r>
              <a:rPr lang="da" sz="2800" dirty="0">
                <a:latin typeface="+mn-lt"/>
              </a:rPr>
              <a:t>”</a:t>
            </a:r>
          </a:p>
          <a:p>
            <a:pPr marL="285750" lvl="0" indent="-285750" eaLnBrk="0" hangingPunct="0">
              <a:buFontTx/>
              <a:buChar char="-"/>
            </a:pPr>
            <a:r>
              <a:rPr lang="da" sz="2800" dirty="0" err="1">
                <a:latin typeface="+mn-lt"/>
              </a:rPr>
              <a:t>To-faktor</a:t>
            </a:r>
            <a:r>
              <a:rPr lang="da" sz="2800" dirty="0">
                <a:latin typeface="+mn-lt"/>
              </a:rPr>
              <a:t> </a:t>
            </a:r>
            <a:r>
              <a:rPr lang="da" sz="2800" dirty="0" err="1">
                <a:latin typeface="+mn-lt"/>
              </a:rPr>
              <a:t>Godkendelse</a:t>
            </a:r>
            <a:r>
              <a:rPr lang="da" sz="2800" dirty="0">
                <a:latin typeface="+mn-lt"/>
              </a:rPr>
              <a:t> </a:t>
            </a:r>
            <a:r>
              <a:rPr lang="da" sz="2800" dirty="0" err="1">
                <a:latin typeface="+mn-lt"/>
              </a:rPr>
              <a:t>ved brug af</a:t>
            </a:r>
            <a:r>
              <a:rPr lang="da" sz="2800" dirty="0">
                <a:latin typeface="+mn-lt"/>
              </a:rPr>
              <a:t> </a:t>
            </a:r>
            <a:r>
              <a:rPr lang="da" sz="2800" dirty="0" err="1">
                <a:latin typeface="+mn-lt"/>
              </a:rPr>
              <a:t>FortiToken</a:t>
            </a:r>
            <a:endParaRPr lang="pl-PL" sz="2800" dirty="0">
              <a:latin typeface="+mn-lt"/>
            </a:endParaRPr>
          </a:p>
          <a:p>
            <a:pPr marL="285750" lvl="0" indent="-285750" eaLnBrk="0" hangingPunct="0">
              <a:buFontTx/>
              <a:buChar char="-"/>
            </a:pPr>
            <a:r>
              <a:rPr lang="da" sz="2800" dirty="0">
                <a:latin typeface="+mn-lt"/>
              </a:rPr>
              <a:t>Kundecertifikater </a:t>
            </a:r>
            <a:r>
              <a:rPr lang="da" sz="2800" dirty="0" err="1">
                <a:latin typeface="+mn-lt"/>
              </a:rPr>
              <a:t>_</a:t>
            </a:r>
            <a:endParaRPr lang="pl-PL" sz="2800" dirty="0">
              <a:latin typeface="+mn-lt"/>
            </a:endParaRPr>
          </a:p>
          <a:p>
            <a:pPr marL="285750" lvl="0" indent="-285750" eaLnBrk="0" hangingPunct="0">
              <a:buFontTx/>
              <a:buChar char="-"/>
            </a:pPr>
            <a:r>
              <a:rPr lang="da" sz="2800" dirty="0">
                <a:latin typeface="+mn-lt"/>
              </a:rPr>
              <a:t>Engelsk </a:t>
            </a:r>
            <a:r>
              <a:rPr lang="da" sz="2800" dirty="0" err="1">
                <a:latin typeface="+mn-lt"/>
              </a:rPr>
              <a:t>, kinesisk </a:t>
            </a:r>
            <a:r>
              <a:rPr lang="da" sz="2800" dirty="0">
                <a:latin typeface="+mn-lt"/>
              </a:rPr>
              <a:t>, </a:t>
            </a:r>
            <a:r>
              <a:rPr lang="da" sz="2800" dirty="0" err="1">
                <a:latin typeface="+mn-lt"/>
              </a:rPr>
              <a:t>japansk </a:t>
            </a:r>
            <a:r>
              <a:rPr lang="da" sz="2800" dirty="0">
                <a:latin typeface="+mn-lt"/>
              </a:rPr>
              <a:t>og </a:t>
            </a:r>
            <a:r>
              <a:rPr lang="da" sz="2800" dirty="0" err="1">
                <a:latin typeface="+mn-lt"/>
              </a:rPr>
              <a:t>koreansk </a:t>
            </a:r>
            <a:r>
              <a:rPr lang="da" sz="2800" dirty="0">
                <a:latin typeface="+mn-lt"/>
              </a:rPr>
              <a:t>sprogsupport</a:t>
            </a:r>
            <a:br>
              <a:rPr lang="pl-PL" sz="2800" dirty="0">
                <a:latin typeface="+mn-lt"/>
              </a:rPr>
            </a:br>
            <a:r>
              <a:rPr lang="da" sz="2800" dirty="0">
                <a:latin typeface="+mn-lt"/>
              </a:rPr>
              <a:t> </a:t>
            </a:r>
            <a:br>
              <a:rPr lang="pl-PL" sz="2800" dirty="0">
                <a:latin typeface="+mn-lt"/>
              </a:rPr>
            </a:br>
            <a:r>
              <a:rPr lang="da" sz="2800" dirty="0" err="1">
                <a:latin typeface="+mn-lt"/>
              </a:rPr>
              <a:t>Dokumentationslink </a:t>
            </a:r>
            <a:r>
              <a:rPr lang="da" sz="2800" dirty="0">
                <a:latin typeface="+mn-lt"/>
              </a:rPr>
              <a:t>: </a:t>
            </a:r>
            <a:r>
              <a:rPr lang="da" sz="2800" dirty="0">
                <a:latin typeface="+mn-lt"/>
                <a:hlinkClick r:id="rId2"/>
              </a:rPr>
              <a:t>http://docs.fortinet.com/forticlient/admin-guides</a:t>
            </a:r>
            <a:endParaRPr lang="pl-PL" sz="2800" dirty="0">
              <a:latin typeface="+mn-lt"/>
            </a:endParaRPr>
          </a:p>
          <a:p>
            <a:pPr marL="285750" lvl="0" indent="-285750" eaLnBrk="0" hangingPunct="0">
              <a:buFontTx/>
              <a:buChar char="-"/>
            </a:pPr>
            <a:endParaRPr kumimoji="0" lang="pl-PL" altLang="pl-PL" sz="2800" b="0" i="0" u="none" strike="noStrike" cap="none" normalizeH="0" baseline="0" dirty="0">
              <a:ln>
                <a:noFill/>
              </a:ln>
              <a:solidFill>
                <a:schemeClr val="tx1"/>
              </a:solidFill>
              <a:effectLst/>
              <a:latin typeface="+mn-lt"/>
            </a:endParaRPr>
          </a:p>
        </p:txBody>
      </p:sp>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1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8" name="Titel 1">
            <a:extLst>
              <a:ext uri="{FF2B5EF4-FFF2-40B4-BE49-F238E27FC236}">
                <a16:creationId xmlns:a16="http://schemas.microsoft.com/office/drawing/2014/main" id="{09C8D736-E157-1E9D-90AB-E016DEF007FC}"/>
              </a:ext>
            </a:extLst>
          </p:cNvPr>
          <p:cNvSpPr txBox="1">
            <a:spLocks/>
          </p:cNvSpPr>
          <p:nvPr/>
        </p:nvSpPr>
        <p:spPr>
          <a:xfrm>
            <a:off x="1976745" y="3980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Virtuelle VPN-tunneler</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376935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092832"/>
            <a:ext cx="10333611" cy="4401205"/>
          </a:xfrm>
          <a:prstGeom prst="rect">
            <a:avLst/>
          </a:prstGeom>
        </p:spPr>
        <p:txBody>
          <a:bodyPr wrap="square">
            <a:spAutoFit/>
          </a:bodyPr>
          <a:lstStyle/>
          <a:p>
            <a:pPr algn="just"/>
            <a:r>
              <a:rPr lang="da" sz="2800" dirty="0"/>
              <a:t>En af de mest brugte kommunikationskanaler er elektronisk post (e-mail), som i stigende grad bliver et mål for hackingangreb.</a:t>
            </a:r>
            <a:endParaRPr lang="pl-PL" sz="2800" dirty="0"/>
          </a:p>
          <a:p>
            <a:pPr algn="just"/>
            <a:endParaRPr lang="pl-PL" sz="2800" dirty="0"/>
          </a:p>
          <a:p>
            <a:pPr algn="just"/>
            <a:r>
              <a:rPr lang="da" sz="2800" dirty="0"/>
              <a:t>Beskyttelse af dette element er en vigtig del af en cybersikkerhedsløsningspakke.</a:t>
            </a:r>
            <a:endParaRPr lang="pl-PL" sz="2800" dirty="0"/>
          </a:p>
          <a:p>
            <a:pPr algn="just"/>
            <a:endParaRPr lang="pl-PL" sz="2800" dirty="0"/>
          </a:p>
          <a:p>
            <a:pPr algn="just"/>
            <a:r>
              <a:rPr lang="da" sz="2800" dirty="0"/>
              <a:t>Beskyttelse af e-mail og kryptering af vedhæftede filer er to meget vigtige online sikkerhedsproblemer. E-mail-kryptering minimerer ikke kun risikoen for, at fortrolige data lækker, men forhindrer uautoriseret aflytning.</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44193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517" y="1992341"/>
            <a:ext cx="9481555" cy="3539430"/>
          </a:xfrm>
          <a:prstGeom prst="rect">
            <a:avLst/>
          </a:prstGeom>
        </p:spPr>
        <p:txBody>
          <a:bodyPr wrap="square">
            <a:spAutoFit/>
          </a:bodyPr>
          <a:lstStyle/>
          <a:p>
            <a:pPr algn="just"/>
            <a:r>
              <a:rPr lang="da" sz="2800" dirty="0"/>
              <a:t>mail og dens vedhæftede filer er ikke sikret som standard med SSL- og TLS-protokoller, og alle meddelelser sendes som almindelig tekst.</a:t>
            </a:r>
            <a:endParaRPr lang="pl-PL" sz="2800" dirty="0"/>
          </a:p>
          <a:p>
            <a:pPr algn="just"/>
            <a:endParaRPr lang="pl-PL" sz="2800" dirty="0"/>
          </a:p>
          <a:p>
            <a:pPr algn="just"/>
            <a:r>
              <a:rPr lang="da" sz="2800" b="1" dirty="0">
                <a:solidFill>
                  <a:srgbClr val="FF0000"/>
                </a:solidFill>
              </a:rPr>
              <a:t>Krypteringsalgoritmer </a:t>
            </a:r>
            <a:r>
              <a:rPr lang="da" sz="2800" dirty="0"/>
              <a:t>falder ligesom kryptografi i to kategorier:</a:t>
            </a:r>
            <a:endParaRPr lang="pl-PL" sz="2800" dirty="0"/>
          </a:p>
          <a:p>
            <a:pPr algn="just"/>
            <a:endParaRPr lang="pl-PL" sz="2800" dirty="0"/>
          </a:p>
          <a:p>
            <a:pPr marL="742950" lvl="1" indent="-285750" algn="just">
              <a:buFont typeface="Arial" panose="020B0604020202020204" pitchFamily="34" charset="0"/>
              <a:buChar char="•"/>
            </a:pPr>
            <a:r>
              <a:rPr lang="da" sz="2800" b="1" dirty="0"/>
              <a:t>symmetriske krypteringsalgoritmer;</a:t>
            </a:r>
            <a:endParaRPr lang="pl-PL" sz="2800" b="1" dirty="0"/>
          </a:p>
          <a:p>
            <a:pPr marL="742950" lvl="1" indent="-285750" algn="just">
              <a:buFont typeface="Arial" panose="020B0604020202020204" pitchFamily="34" charset="0"/>
              <a:buChar char="•"/>
            </a:pPr>
            <a:r>
              <a:rPr lang="da" sz="2800" b="1" dirty="0"/>
              <a:t>asymmetriske krypteringsalgoritmer .</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373121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76460" y="2246991"/>
            <a:ext cx="10006731" cy="3539430"/>
          </a:xfrm>
          <a:prstGeom prst="rect">
            <a:avLst/>
          </a:prstGeom>
        </p:spPr>
        <p:txBody>
          <a:bodyPr wrap="square">
            <a:spAutoFit/>
          </a:bodyPr>
          <a:lstStyle/>
          <a:p>
            <a:pPr algn="just"/>
            <a:r>
              <a:rPr lang="da" sz="2800" dirty="0"/>
              <a:t>Den største forskel mellem de to krypteringsmetoder er antallet af anvendte nøgler.</a:t>
            </a:r>
            <a:endParaRPr lang="pl-PL" sz="2800" dirty="0"/>
          </a:p>
          <a:p>
            <a:pPr algn="just"/>
            <a:endParaRPr lang="pl-PL" sz="2800" dirty="0"/>
          </a:p>
          <a:p>
            <a:pPr algn="just"/>
            <a:r>
              <a:rPr lang="da" sz="2800" b="1" dirty="0"/>
              <a:t>Symmetrisk kryptering </a:t>
            </a:r>
            <a:r>
              <a:rPr lang="da" sz="2800" dirty="0"/>
              <a:t>bruger en enkelt nøgle, mens asymmetrisk kryptering bruger to forskellige, men relaterede nøgler. En af nøglerne er den private nøgle, og den anden er den offentlige nøgle. Symmetriske krypteringsalgoritmer bruger den samme nøgle til at udføre både krypterings- og dekrypteringsfunktioner.</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10598134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6146" name="Picture 2" descr="Symmetric vs. Asymmetric Encryption - What are differe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35" y="1948249"/>
            <a:ext cx="10720233" cy="43938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29210698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82278" y="2529093"/>
            <a:ext cx="9793096" cy="2677656"/>
          </a:xfrm>
          <a:prstGeom prst="rect">
            <a:avLst/>
          </a:prstGeom>
        </p:spPr>
        <p:txBody>
          <a:bodyPr wrap="square">
            <a:spAutoFit/>
          </a:bodyPr>
          <a:lstStyle/>
          <a:p>
            <a:pPr algn="just"/>
            <a:r>
              <a:rPr lang="da" sz="2800" b="1" dirty="0"/>
              <a:t>Den asymmetriske krypteringsalgoritme </a:t>
            </a:r>
            <a:r>
              <a:rPr lang="da" sz="2800" dirty="0"/>
              <a:t>bruger én nøgle til at kryptere data og en anden nøgle til at dekryptere dem.</a:t>
            </a:r>
            <a:endParaRPr lang="pl-PL" sz="2800" dirty="0"/>
          </a:p>
          <a:p>
            <a:pPr algn="just"/>
            <a:endParaRPr lang="pl-PL" sz="2800" dirty="0"/>
          </a:p>
          <a:p>
            <a:pPr algn="just"/>
            <a:r>
              <a:rPr lang="da" sz="2800" dirty="0"/>
              <a:t>Det betyder, at hvis vi ønsker at sende en krypteret besked til nogen, krypterer vi den med modtagerens offentlige nøgle, og modtageren bruger sin private nøgle til at dekryptere den.</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141914431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8194" name="Picture 2" descr="Asymmetric encryption using PHP - Stack Overf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69" y="1809750"/>
            <a:ext cx="10735299" cy="43999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18105112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20625" y="2131373"/>
            <a:ext cx="10631394" cy="3539430"/>
          </a:xfrm>
          <a:prstGeom prst="rect">
            <a:avLst/>
          </a:prstGeom>
        </p:spPr>
        <p:txBody>
          <a:bodyPr wrap="square">
            <a:spAutoFit/>
          </a:bodyPr>
          <a:lstStyle/>
          <a:p>
            <a:pPr marL="457200" indent="-457200" algn="just">
              <a:buFont typeface="Arial" panose="020B0604020202020204" pitchFamily="34" charset="0"/>
              <a:buChar char="•"/>
            </a:pPr>
            <a:r>
              <a:rPr lang="da" sz="2800" dirty="0"/>
              <a:t>Et andet kriterium for opdeling af kryptering er nøglelængden.</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da" sz="2800" dirty="0"/>
              <a:t>Nøglens længde er direkte relateret til det sikkerhedsniveau, der leveres af hver af de kryptografiske algoritmer.</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da" sz="2800" dirty="0"/>
              <a:t>Jo længere nøglen er, jo sikrere data. I symmetriske algoritmer er nøglerne tilfældigt udvalgt, og deres længde er typisk 128 eller 256 bit, afhængigt af det nødvendige sikkerhedsniveau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12484371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131373"/>
            <a:ext cx="10390698" cy="3108543"/>
          </a:xfrm>
          <a:prstGeom prst="rect">
            <a:avLst/>
          </a:prstGeom>
        </p:spPr>
        <p:txBody>
          <a:bodyPr wrap="square">
            <a:spAutoFit/>
          </a:bodyPr>
          <a:lstStyle/>
          <a:p>
            <a:pPr marL="457200" indent="-457200" algn="just">
              <a:buFont typeface="Arial" panose="020B0604020202020204" pitchFamily="34" charset="0"/>
              <a:buChar char="•"/>
            </a:pPr>
            <a:r>
              <a:rPr lang="da" sz="2800" dirty="0"/>
              <a:t>En løsning er </a:t>
            </a:r>
            <a:r>
              <a:rPr lang="da" sz="2800" dirty="0" err="1"/>
              <a:t>OpenPGP- </a:t>
            </a:r>
            <a:r>
              <a:rPr lang="da" sz="2800" dirty="0"/>
              <a:t>standarden. Definerer kryptografiske e-mail-udvidelser - kryptering og digitale signaturer.</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da" sz="2800" dirty="0"/>
              <a:t>Standarden var baseret på det eksisterende PGP-program. I øjeblikket er der mange forskellige implementeringer.</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da" sz="2800" dirty="0"/>
              <a:t>Standarden er defineret i RFC 4880.</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33147194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594326" y="1814900"/>
            <a:ext cx="9416720" cy="3539430"/>
          </a:xfrm>
          <a:prstGeom prst="rect">
            <a:avLst/>
          </a:prstGeom>
        </p:spPr>
        <p:txBody>
          <a:bodyPr wrap="square">
            <a:spAutoFit/>
          </a:bodyPr>
          <a:lstStyle/>
          <a:p>
            <a:pPr algn="just"/>
            <a:r>
              <a:rPr lang="da" sz="2800" dirty="0" err="1"/>
              <a:t>Enigmail </a:t>
            </a:r>
            <a:r>
              <a:rPr lang="da" sz="2800" dirty="0"/>
              <a:t>brugte </a:t>
            </a:r>
            <a:r>
              <a:rPr lang="da" sz="2800" dirty="0" err="1"/>
              <a:t>GnuPG </a:t>
            </a:r>
            <a:r>
              <a:rPr lang="da" sz="2800" dirty="0"/>
              <a:t>til at gemme og administrere alle nøgler og betroede indstillinger. Du kan migrere, og </a:t>
            </a:r>
            <a:r>
              <a:rPr lang="da" sz="2800" dirty="0" err="1"/>
              <a:t>Enigmail </a:t>
            </a:r>
            <a:r>
              <a:rPr lang="da" sz="2800" dirty="0"/>
              <a:t>vil læse de gamle nøgler fra </a:t>
            </a:r>
            <a:r>
              <a:rPr lang="da" sz="2800" dirty="0" err="1"/>
              <a:t>GnuPG </a:t>
            </a:r>
            <a:r>
              <a:rPr lang="da" sz="2800" dirty="0"/>
              <a:t>og importere dem. Thunderbird 78 bruger andre indstillinger end </a:t>
            </a:r>
            <a:r>
              <a:rPr lang="da" sz="2800" dirty="0" err="1"/>
              <a:t>Enigmail </a:t>
            </a:r>
            <a:r>
              <a:rPr lang="da" sz="2800" dirty="0"/>
              <a:t>.</a:t>
            </a:r>
            <a:endParaRPr lang="pl-PL" sz="2800" dirty="0"/>
          </a:p>
          <a:p>
            <a:pPr algn="just"/>
            <a:endParaRPr lang="pl-PL" sz="2800" dirty="0"/>
          </a:p>
          <a:p>
            <a:pPr algn="just"/>
            <a:r>
              <a:rPr lang="da" sz="2800" dirty="0"/>
              <a:t>Med </a:t>
            </a:r>
            <a:r>
              <a:rPr lang="da" sz="2800" dirty="0" err="1"/>
              <a:t>Enigmail </a:t>
            </a:r>
            <a:r>
              <a:rPr lang="da" sz="2800" dirty="0"/>
              <a:t>var det muligt at aktivere </a:t>
            </a:r>
            <a:r>
              <a:rPr lang="da" sz="2800" dirty="0" err="1"/>
              <a:t>OpenPGP </a:t>
            </a:r>
            <a:r>
              <a:rPr lang="da" sz="2800" dirty="0"/>
              <a:t>for en e-mail-konto, men lade den automatisk vælge, hvilken nøgle der skulle bruges. Thunderbird 78 kombinerer disse indstillinger.</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10076275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821" y="1948250"/>
            <a:ext cx="9832356" cy="3539430"/>
          </a:xfrm>
          <a:prstGeom prst="rect">
            <a:avLst/>
          </a:prstGeom>
        </p:spPr>
        <p:txBody>
          <a:bodyPr wrap="square">
            <a:spAutoFit/>
          </a:bodyPr>
          <a:lstStyle/>
          <a:p>
            <a:pPr algn="just"/>
            <a:r>
              <a:rPr lang="da" sz="2800" dirty="0"/>
              <a:t>GPG4win software vil blive brugt til kryptering. Det er et sæt avancerede datakrypteringsværktøjer. Det muliggør beskyttelse mod uautoriseret adgang, ikke kun til e-mail, men også til filer og mapper.</a:t>
            </a:r>
            <a:endParaRPr lang="pl-PL" sz="2800" dirty="0"/>
          </a:p>
          <a:p>
            <a:pPr algn="just"/>
            <a:endParaRPr lang="pl-PL" sz="2800" dirty="0"/>
          </a:p>
          <a:p>
            <a:pPr algn="just"/>
            <a:r>
              <a:rPr lang="da" sz="2800" dirty="0"/>
              <a:t>Arbejdet med Gpg4win er baseret på asymmetrisk kryptering, altså på basis af to nøgler - private og offentlige. Den første bruges til at kryptere data, den anden skal nå frem til modtagerne af beskeden, som kan få adgang til den. Opbevar den private nøgle et sikkert sted.</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3978464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76312" y="1717739"/>
            <a:ext cx="9848344" cy="2246769"/>
          </a:xfrm>
          <a:prstGeom prst="rect">
            <a:avLst/>
          </a:prstGeom>
        </p:spPr>
        <p:txBody>
          <a:bodyPr wrap="square">
            <a:spAutoFit/>
          </a:bodyPr>
          <a:lstStyle/>
          <a:p>
            <a:pPr algn="just"/>
            <a:r>
              <a:rPr lang="da" sz="2800" dirty="0"/>
              <a:t>Pakken indeholder elementer som </a:t>
            </a:r>
            <a:r>
              <a:rPr lang="da" sz="2800" dirty="0" err="1"/>
              <a:t>GnuPG - </a:t>
            </a:r>
            <a:r>
              <a:rPr lang="da" sz="2800" dirty="0"/>
              <a:t>krypteringsværktøjet, </a:t>
            </a:r>
            <a:r>
              <a:rPr lang="da" sz="2800" dirty="0" err="1"/>
              <a:t>Kleopatra- </a:t>
            </a:r>
            <a:r>
              <a:rPr lang="da" sz="2800" dirty="0"/>
              <a:t>certifikatmanager alternativ GPA-certifikatmanager, Claws Mail-e-mail-klient, samt to plugins, der tillader integration med Microsoft Outlook (i versionerne 2003, 2007, 2010 og 2013) og Windows Stifinder.</a:t>
            </a:r>
            <a:endParaRPr lang="pl-PL" sz="2800" dirty="0"/>
          </a:p>
        </p:txBody>
      </p:sp>
      <p:pic>
        <p:nvPicPr>
          <p:cNvPr id="3" name="Obraz 2">
            <a:extLst>
              <a:ext uri="{FF2B5EF4-FFF2-40B4-BE49-F238E27FC236}">
                <a16:creationId xmlns:a16="http://schemas.microsoft.com/office/drawing/2014/main" id="{4AC3E581-D2E1-4EBB-87A8-3F90062907EB}"/>
              </a:ext>
            </a:extLst>
          </p:cNvPr>
          <p:cNvPicPr>
            <a:picLocks noChangeAspect="1"/>
          </p:cNvPicPr>
          <p:nvPr/>
        </p:nvPicPr>
        <p:blipFill>
          <a:blip r:embed="rId2"/>
          <a:stretch>
            <a:fillRect/>
          </a:stretch>
        </p:blipFill>
        <p:spPr>
          <a:xfrm>
            <a:off x="887759" y="3824307"/>
            <a:ext cx="10416480" cy="3033693"/>
          </a:xfrm>
          <a:prstGeom prst="rect">
            <a:avLst/>
          </a:prstGeom>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18633283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848006" y="1809750"/>
            <a:ext cx="9948150" cy="2677656"/>
          </a:xfrm>
          <a:prstGeom prst="rect">
            <a:avLst/>
          </a:prstGeom>
        </p:spPr>
        <p:txBody>
          <a:bodyPr wrap="square">
            <a:spAutoFit/>
          </a:bodyPr>
          <a:lstStyle/>
          <a:p>
            <a:pPr algn="just"/>
            <a:r>
              <a:rPr lang="da" sz="2800" dirty="0"/>
              <a:t>Når konti er blevet konfigureret i Cleopatra, kan du direkte bruge Thunderbird til at sende og modtage krypterede beskeder uden at bruge et eksternt program.</a:t>
            </a:r>
            <a:endParaRPr lang="pl-PL" sz="2800" dirty="0"/>
          </a:p>
          <a:p>
            <a:pPr algn="just"/>
            <a:endParaRPr lang="pl-PL" sz="2800" dirty="0"/>
          </a:p>
          <a:p>
            <a:pPr algn="just"/>
            <a:r>
              <a:rPr lang="da" sz="2800" dirty="0"/>
              <a:t>Husk at sende din offentlige nøgle, når du sender din første besked til en ny modtager .</a:t>
            </a:r>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332615273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34433" y="1638300"/>
            <a:ext cx="11343995" cy="523220"/>
          </a:xfrm>
          <a:prstGeom prst="rect">
            <a:avLst/>
          </a:prstGeom>
        </p:spPr>
        <p:txBody>
          <a:bodyPr wrap="square">
            <a:spAutoFit/>
          </a:bodyPr>
          <a:lstStyle/>
          <a:p>
            <a:pPr algn="just"/>
            <a:r>
              <a:rPr lang="da" sz="2800" dirty="0"/>
              <a:t>Et eksempel på en krypteret besked er vist i fig .</a:t>
            </a:r>
          </a:p>
        </p:txBody>
      </p:sp>
      <p:pic>
        <p:nvPicPr>
          <p:cNvPr id="10" name="Obraz 9"/>
          <p:cNvPicPr/>
          <p:nvPr/>
        </p:nvPicPr>
        <p:blipFill>
          <a:blip r:embed="rId2" cstate="print">
            <a:extLst>
              <a:ext uri="{28A0092B-C50C-407E-A947-70E740481C1C}">
                <a14:useLocalDpi xmlns:a14="http://schemas.microsoft.com/office/drawing/2010/main" val="0"/>
              </a:ext>
            </a:extLst>
          </a:blip>
          <a:stretch>
            <a:fillRect/>
          </a:stretch>
        </p:blipFill>
        <p:spPr bwMode="auto">
          <a:xfrm>
            <a:off x="4936868" y="2382336"/>
            <a:ext cx="6920698" cy="4308769"/>
          </a:xfrm>
          <a:prstGeom prst="rect">
            <a:avLst/>
          </a:prstGeom>
          <a:noFill/>
          <a:ln>
            <a:noFill/>
          </a:ln>
        </p:spPr>
      </p:pic>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401778052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da"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p:cNvSpPr/>
          <p:nvPr/>
        </p:nvSpPr>
        <p:spPr>
          <a:xfrm>
            <a:off x="820883" y="2470250"/>
            <a:ext cx="9933708" cy="3108543"/>
          </a:xfrm>
          <a:prstGeom prst="rect">
            <a:avLst/>
          </a:prstGeom>
        </p:spPr>
        <p:txBody>
          <a:bodyPr wrap="square">
            <a:spAutoFit/>
          </a:bodyPr>
          <a:lstStyle/>
          <a:p>
            <a:pPr marL="457200" indent="-457200" algn="just">
              <a:buFont typeface="Arial" panose="020B0604020202020204" pitchFamily="34" charset="0"/>
              <a:buChar char="•"/>
            </a:pPr>
            <a:r>
              <a:rPr lang="da" sz="2800" dirty="0"/>
              <a:t>Thunderbird dekrypterer automatisk meddelelser og vedhæftede filer, der sendes med dem.</a:t>
            </a:r>
            <a:endParaRPr lang="pl-PL" sz="2800" dirty="0"/>
          </a:p>
          <a:p>
            <a:pPr marL="457200" indent="-457200" algn="just">
              <a:buFont typeface="Arial" panose="020B0604020202020204" pitchFamily="34" charset="0"/>
              <a:buChar char="•"/>
            </a:pPr>
            <a:r>
              <a:rPr lang="da" sz="2800" dirty="0"/>
              <a:t>Husk , at du skal kende modtagernes offentlige nøgler, før du sender krypteret korrespondance.</a:t>
            </a:r>
            <a:endParaRPr lang="pl-PL" sz="2800" dirty="0"/>
          </a:p>
          <a:p>
            <a:pPr marL="457200" indent="-457200" algn="just">
              <a:buFont typeface="Arial" panose="020B0604020202020204" pitchFamily="34" charset="0"/>
              <a:buChar char="•"/>
            </a:pPr>
            <a:r>
              <a:rPr lang="da" sz="2800" dirty="0"/>
              <a:t>Kryptering med GPG-tilføjelsen beskytter ikke kun indholdet, men også de vedhæftede filer. Uden at kende modtagerens nøgle, er vi ikke i stand til at sende en krypteret besked.</a:t>
            </a:r>
            <a:endParaRPr lang="pl-PL" sz="2800" dirty="0"/>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da" b="1" dirty="0"/>
              <a:t>Email kryptering</a:t>
            </a:r>
            <a:endParaRPr lang="pl-PL" altLang="pl-PL" b="1" dirty="0">
              <a:latin typeface="+mn-lt"/>
            </a:endParaRPr>
          </a:p>
        </p:txBody>
      </p:sp>
    </p:spTree>
    <p:extLst>
      <p:ext uri="{BB962C8B-B14F-4D97-AF65-F5344CB8AC3E}">
        <p14:creationId xmlns:p14="http://schemas.microsoft.com/office/powerpoint/2010/main" val="27250156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793616-9E13-4589-A73C-88FE18474E3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F07235C6-1BFC-4113-88CF-C95E613B5531}"/>
</file>

<file path=customXml/itemProps3.xml><?xml version="1.0" encoding="utf-8"?>
<ds:datastoreItem xmlns:ds="http://schemas.openxmlformats.org/officeDocument/2006/customXml" ds:itemID="{633BE4AD-F467-4269-9B1A-623FDAC749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66</TotalTime>
  <Words>3240</Words>
  <Application>Microsoft Office PowerPoint</Application>
  <PresentationFormat>Widescreen</PresentationFormat>
  <Paragraphs>310</Paragraphs>
  <Slides>64</Slides>
  <Notes>0</Notes>
  <HiddenSlides>0</HiddenSlides>
  <MMClips>0</MMClips>
  <ScaleCrop>false</ScaleCrop>
  <HeadingPairs>
    <vt:vector size="6" baseType="variant">
      <vt:variant>
        <vt:lpstr>Benyttede skrifttyper</vt:lpstr>
      </vt:variant>
      <vt:variant>
        <vt:i4>4</vt:i4>
      </vt:variant>
      <vt:variant>
        <vt:lpstr>Tema</vt:lpstr>
      </vt:variant>
      <vt:variant>
        <vt:i4>1</vt:i4>
      </vt:variant>
      <vt:variant>
        <vt:lpstr>Slidetitler</vt:lpstr>
      </vt:variant>
      <vt:variant>
        <vt:i4>64</vt:i4>
      </vt:variant>
    </vt:vector>
  </HeadingPairs>
  <TitlesOfParts>
    <vt:vector size="69" baseType="lpstr">
      <vt:lpstr>Arial</vt:lpstr>
      <vt:lpstr>Calibri</vt:lpstr>
      <vt:lpstr>Calibri Light</vt:lpstr>
      <vt:lpstr>Wingdings 2</vt:lpstr>
      <vt:lpstr>Office</vt:lpstr>
      <vt:lpstr>Sikkerhed ved forretningsrejser _</vt:lpstr>
      <vt:lpstr>Grundlæggende definitioner</vt:lpstr>
      <vt:lpstr>Grundlæggende definitioner</vt:lpstr>
      <vt:lpstr>Sikkerhed - definition</vt:lpstr>
      <vt:lpstr>Sikkerhed - definition</vt:lpstr>
      <vt:lpstr>Trådløs protokol - WEP</vt:lpstr>
      <vt:lpstr>Trådløs protokol - WEP</vt:lpstr>
      <vt:lpstr>Trådløs protokol - WEP</vt:lpstr>
      <vt:lpstr>Trådløs protokol - WPA</vt:lpstr>
      <vt:lpstr>Trådløs protokol – WPA2</vt:lpstr>
      <vt:lpstr>De vigtigste ulemper ved WEP- standarden</vt:lpstr>
      <vt:lpstr>De vigtigste ulemper ved WEP- standarden</vt:lpstr>
      <vt:lpstr>De vigtigste ulemper ved WEP- standarden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KaliLinux _ – miljø at teste modstanden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Henrik Petersen</cp:lastModifiedBy>
  <cp:revision>90</cp:revision>
  <dcterms:created xsi:type="dcterms:W3CDTF">2022-10-31T15:14:22Z</dcterms:created>
  <dcterms:modified xsi:type="dcterms:W3CDTF">2022-11-19T13:40:13Z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