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57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64" r:id="rId20"/>
    <p:sldId id="278" r:id="rId21"/>
    <p:sldId id="279" r:id="rId22"/>
    <p:sldId id="280" r:id="rId23"/>
    <p:sldId id="281" r:id="rId24"/>
    <p:sldId id="277" r:id="rId25"/>
    <p:sldId id="283" r:id="rId26"/>
    <p:sldId id="284" r:id="rId27"/>
    <p:sldId id="285" r:id="rId28"/>
    <p:sldId id="286" r:id="rId29"/>
    <p:sldId id="282" r:id="rId3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54" d="100"/>
          <a:sy n="54" d="100"/>
        </p:scale>
        <p:origin x="62" y="5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Module Privacy &amp; Data Protection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Agenda: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Encryption of disks and partitions.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Theoretical basics: principle of operation, encryption algorithms.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Installing the </a:t>
            </a:r>
            <a:r>
              <a:rPr lang="en-US" sz="3200" dirty="0" err="1"/>
              <a:t>programme</a:t>
            </a:r>
            <a:r>
              <a:rPr lang="en-US" sz="3200" dirty="0"/>
              <a:t> (configuration, defining the disk, choosing parameters, generating keys).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Cryptography – introduction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</a:t>
            </a:r>
            <a:r>
              <a:rPr lang="en-US" sz="3200" dirty="0"/>
              <a:t> is a free open source disk encryption software for Windows, Mac OSX and Linux. 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pl-PL" sz="3200" dirty="0" err="1"/>
              <a:t>is</a:t>
            </a:r>
            <a:r>
              <a:rPr lang="pl-PL" sz="3200" dirty="0"/>
              <a:t> b</a:t>
            </a:r>
            <a:r>
              <a:rPr lang="en-US" sz="3200" dirty="0" err="1"/>
              <a:t>rought</a:t>
            </a:r>
            <a:r>
              <a:rPr lang="en-US" sz="3200" dirty="0"/>
              <a:t> to you by IDRIX (https://www.idrix.fr) and based on TrueCrypt 7.1a.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Creates a virtual encrypted disk within a file and mounts it as a real disk.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Encrypts an entire partition or storage device such as USB flash drive or hard drive.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Encrypts a partition or drive where Windows is installed (pre-boot authentication).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Encryption is automatic, real-time</a:t>
            </a:r>
            <a:r>
              <a:rPr lang="pl-PL" sz="3200" dirty="0"/>
              <a:t> </a:t>
            </a:r>
            <a:r>
              <a:rPr lang="en-US" sz="3200" dirty="0"/>
              <a:t>(on-the-fly) and transparent.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Parallelization and pipelining allow data to be read and written as fast as if the drive was not encrypted.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Encryption can be hardware-accelerated on modern processors.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Provides plausible deniability, in case an adversary forces you to reveal the password: Hidden volume (steganography) and hidden operating system.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More information about the features of VeraCrypt may be found in the documentation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>
                <a:hlinkClick r:id="rId2"/>
              </a:rPr>
              <a:t>https://www.veracrypt.fr/en/Home.html</a:t>
            </a:r>
            <a:r>
              <a:rPr lang="pl-PL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enables encryption using the following algorithms: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and </a:t>
            </a:r>
            <a:r>
              <a:rPr lang="en-US" sz="3600" dirty="0" err="1"/>
              <a:t>Twofish</a:t>
            </a:r>
            <a:r>
              <a:rPr lang="en-US" sz="3600" dirty="0"/>
              <a:t>; as well as multiple encryption with: AES-</a:t>
            </a:r>
            <a:r>
              <a:rPr lang="en-US" sz="3600" dirty="0" err="1"/>
              <a:t>Twofish</a:t>
            </a:r>
            <a:r>
              <a:rPr lang="en-US" sz="3600" dirty="0"/>
              <a:t>, AES-</a:t>
            </a:r>
            <a:r>
              <a:rPr lang="en-US" sz="3600" dirty="0" err="1"/>
              <a:t>Twofish</a:t>
            </a:r>
            <a:r>
              <a:rPr lang="en-US" sz="3600" dirty="0"/>
              <a:t>-Serpent, Serpent-AES, Serpent-</a:t>
            </a:r>
            <a:r>
              <a:rPr lang="en-US" sz="3600" dirty="0" err="1"/>
              <a:t>Twofish</a:t>
            </a:r>
            <a:r>
              <a:rPr lang="en-US" sz="3600" dirty="0"/>
              <a:t>-AES, </a:t>
            </a:r>
            <a:r>
              <a:rPr lang="en-US" sz="3600" dirty="0" err="1"/>
              <a:t>Twofish</a:t>
            </a:r>
            <a:r>
              <a:rPr lang="en-US" sz="3600" dirty="0"/>
              <a:t>-Serpent.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1 </a:t>
            </a:r>
            <a:r>
              <a:rPr lang="en-US" sz="3600" dirty="0"/>
              <a:t>– Open Volume Creation Wizard and select option „Create an encrypted file container”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2 </a:t>
            </a:r>
            <a:r>
              <a:rPr lang="en-US" sz="3600" dirty="0"/>
              <a:t>– Select option „Standard VeraCrypt volume” 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3</a:t>
            </a:r>
            <a:r>
              <a:rPr lang="en-US" sz="3600" b="1" dirty="0"/>
              <a:t> </a:t>
            </a:r>
            <a:r>
              <a:rPr lang="en-US" sz="3600" dirty="0"/>
              <a:t>– Specify Volume location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4</a:t>
            </a:r>
            <a:r>
              <a:rPr lang="en-US" sz="3600" b="1" dirty="0"/>
              <a:t> </a:t>
            </a:r>
            <a:r>
              <a:rPr lang="en-US" sz="3600" dirty="0"/>
              <a:t>– Select an encryption algorithm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5</a:t>
            </a:r>
            <a:r>
              <a:rPr lang="en-US" sz="3600" b="1" dirty="0"/>
              <a:t> </a:t>
            </a:r>
            <a:r>
              <a:rPr lang="en-US" sz="3600" dirty="0"/>
              <a:t>– Specify Volume Size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6</a:t>
            </a:r>
            <a:r>
              <a:rPr lang="en-US" sz="3600" b="1" dirty="0"/>
              <a:t> </a:t>
            </a:r>
            <a:r>
              <a:rPr lang="en-US" sz="3600" dirty="0"/>
              <a:t>– Create Volume Password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7</a:t>
            </a:r>
            <a:r>
              <a:rPr lang="en-US" sz="3600" b="1" dirty="0"/>
              <a:t> </a:t>
            </a:r>
            <a:r>
              <a:rPr lang="en-US" sz="3600" dirty="0"/>
              <a:t>– Format Volume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8</a:t>
            </a:r>
            <a:r>
              <a:rPr lang="en-US" sz="3600" b="1" dirty="0"/>
              <a:t> </a:t>
            </a:r>
            <a:r>
              <a:rPr lang="en-US" sz="3600" dirty="0"/>
              <a:t>– Final </a:t>
            </a:r>
            <a:r>
              <a:rPr lang="en-US" sz="3600" dirty="0" err="1"/>
              <a:t>monit</a:t>
            </a:r>
            <a:r>
              <a:rPr lang="en-US" sz="3600" dirty="0"/>
              <a:t> –Volume ready to use.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View the "test" file in notepad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How to </a:t>
            </a:r>
            <a:r>
              <a:rPr lang="pl-PL" sz="3600" b="1" dirty="0" err="1"/>
              <a:t>use</a:t>
            </a:r>
            <a:r>
              <a:rPr lang="pl-PL" sz="3600" b="1" dirty="0"/>
              <a:t> </a:t>
            </a:r>
            <a:r>
              <a:rPr lang="pl-PL" sz="3600" b="1" dirty="0" err="1"/>
              <a:t>VeraCrypt</a:t>
            </a:r>
            <a:r>
              <a:rPr lang="pl-PL" sz="3600" b="1" dirty="0"/>
              <a:t>?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1 </a:t>
            </a:r>
            <a:r>
              <a:rPr lang="pl-PL" sz="3600" dirty="0"/>
              <a:t>– Select file – </a:t>
            </a:r>
            <a:r>
              <a:rPr lang="pl-PL" sz="3600" dirty="0" err="1"/>
              <a:t>conatiner</a:t>
            </a:r>
            <a:r>
              <a:rPr lang="pl-PL" sz="3600" dirty="0"/>
              <a:t> </a:t>
            </a:r>
            <a:r>
              <a:rPr lang="pl-PL" sz="3600" dirty="0" err="1"/>
              <a:t>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2 </a:t>
            </a:r>
            <a:r>
              <a:rPr lang="pl-PL" sz="3600" dirty="0"/>
              <a:t>– Select the Drive (for </a:t>
            </a:r>
            <a:r>
              <a:rPr lang="pl-PL" sz="3600" dirty="0" err="1"/>
              <a:t>example</a:t>
            </a:r>
            <a:r>
              <a:rPr lang="pl-PL" sz="3600" dirty="0"/>
              <a:t> </a:t>
            </a:r>
            <a:r>
              <a:rPr lang="pl-PL" sz="3600" dirty="0" err="1"/>
              <a:t>letter</a:t>
            </a:r>
            <a:r>
              <a:rPr lang="pl-PL" sz="3600" dirty="0"/>
              <a:t> K) and </a:t>
            </a:r>
            <a:r>
              <a:rPr lang="pl-PL" sz="3600" dirty="0" err="1"/>
              <a:t>press</a:t>
            </a:r>
            <a:r>
              <a:rPr lang="pl-PL" sz="3600" dirty="0"/>
              <a:t> buton „Mount” </a:t>
            </a:r>
          </a:p>
          <a:p>
            <a:endParaRPr lang="pl-PL" sz="3600" dirty="0"/>
          </a:p>
          <a:p>
            <a:r>
              <a:rPr lang="pl-PL" sz="3600" b="1" dirty="0"/>
              <a:t>Step 3 </a:t>
            </a:r>
            <a:r>
              <a:rPr lang="pl-PL" sz="3600" dirty="0"/>
              <a:t>– </a:t>
            </a:r>
            <a:r>
              <a:rPr lang="pl-PL" sz="3600" dirty="0" err="1"/>
              <a:t>Put</a:t>
            </a:r>
            <a:r>
              <a:rPr lang="pl-PL" sz="3600" dirty="0"/>
              <a:t> </a:t>
            </a:r>
            <a:r>
              <a:rPr lang="pl-PL" sz="3600" dirty="0" err="1"/>
              <a:t>correct</a:t>
            </a:r>
            <a:r>
              <a:rPr lang="pl-PL" sz="3600" dirty="0"/>
              <a:t> </a:t>
            </a:r>
            <a:r>
              <a:rPr lang="pl-PL" sz="3600" dirty="0" err="1"/>
              <a:t>password</a:t>
            </a:r>
            <a:r>
              <a:rPr lang="pl-PL" sz="3600" dirty="0"/>
              <a:t> and </a:t>
            </a:r>
            <a:r>
              <a:rPr lang="pl-PL" sz="3600" dirty="0" err="1"/>
              <a:t>press</a:t>
            </a:r>
            <a:r>
              <a:rPr lang="pl-PL" sz="3600" dirty="0"/>
              <a:t> OK </a:t>
            </a:r>
            <a:r>
              <a:rPr lang="pl-PL" sz="3600" dirty="0" err="1"/>
              <a:t>button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4 </a:t>
            </a:r>
            <a:r>
              <a:rPr lang="pl-PL" sz="3600" dirty="0"/>
              <a:t>– Volume </a:t>
            </a:r>
            <a:r>
              <a:rPr lang="pl-PL" sz="3600" dirty="0" err="1"/>
              <a:t>correctly</a:t>
            </a:r>
            <a:r>
              <a:rPr lang="pl-PL" sz="3600" dirty="0"/>
              <a:t> </a:t>
            </a:r>
            <a:r>
              <a:rPr lang="pl-PL" sz="3600" dirty="0" err="1"/>
              <a:t>connected</a:t>
            </a:r>
            <a:r>
              <a:rPr lang="pl-PL" sz="3600" dirty="0"/>
              <a:t> – </a:t>
            </a:r>
            <a:r>
              <a:rPr lang="pl-PL" sz="3600" dirty="0" err="1"/>
              <a:t>ready</a:t>
            </a:r>
            <a:r>
              <a:rPr lang="pl-PL" sz="3600" dirty="0"/>
              <a:t> to </a:t>
            </a:r>
            <a:r>
              <a:rPr lang="pl-PL" sz="3600" dirty="0" err="1"/>
              <a:t>use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962276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5 </a:t>
            </a:r>
            <a:r>
              <a:rPr lang="pl-PL" sz="3600" dirty="0"/>
              <a:t>– </a:t>
            </a:r>
            <a:r>
              <a:rPr lang="pl-PL" sz="3600" dirty="0" err="1"/>
              <a:t>Now</a:t>
            </a:r>
            <a:r>
              <a:rPr lang="pl-PL" sz="3600" dirty="0"/>
              <a:t> </a:t>
            </a:r>
            <a:r>
              <a:rPr lang="pl-PL" sz="3600" dirty="0" err="1"/>
              <a:t>You</a:t>
            </a:r>
            <a:r>
              <a:rPr lang="pl-PL" sz="3600" dirty="0"/>
              <a:t> </a:t>
            </a:r>
            <a:r>
              <a:rPr lang="pl-PL" sz="3600" dirty="0" err="1"/>
              <a:t>have</a:t>
            </a:r>
            <a:r>
              <a:rPr lang="pl-PL" sz="3600" dirty="0"/>
              <a:t> </a:t>
            </a:r>
            <a:r>
              <a:rPr lang="pl-PL" sz="3600" dirty="0" err="1"/>
              <a:t>new</a:t>
            </a:r>
            <a:r>
              <a:rPr lang="pl-PL" sz="3600" dirty="0"/>
              <a:t> </a:t>
            </a:r>
            <a:r>
              <a:rPr lang="pl-PL" sz="3600" dirty="0" err="1"/>
              <a:t>virtual</a:t>
            </a:r>
            <a:r>
              <a:rPr lang="pl-PL" sz="3600" dirty="0"/>
              <a:t> </a:t>
            </a:r>
            <a:r>
              <a:rPr lang="pl-PL" sz="3600" dirty="0" err="1"/>
              <a:t>disk</a:t>
            </a:r>
            <a:r>
              <a:rPr lang="pl-PL" sz="3600" dirty="0"/>
              <a:t> in </a:t>
            </a:r>
            <a:r>
              <a:rPr lang="pl-PL" sz="3600" dirty="0" err="1"/>
              <a:t>Yours</a:t>
            </a:r>
            <a:r>
              <a:rPr lang="pl-PL" sz="3600" dirty="0"/>
              <a:t> file system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pl-PL" sz="3600" b="1" dirty="0"/>
              <a:t>Step 6 </a:t>
            </a:r>
            <a:r>
              <a:rPr lang="pl-PL" sz="3600" dirty="0"/>
              <a:t>– </a:t>
            </a:r>
            <a:r>
              <a:rPr lang="pl-PL" sz="3500" dirty="0"/>
              <a:t>In the </a:t>
            </a:r>
            <a:r>
              <a:rPr lang="pl-PL" sz="3500" dirty="0" err="1"/>
              <a:t>created</a:t>
            </a:r>
            <a:r>
              <a:rPr lang="pl-PL" sz="3500" dirty="0"/>
              <a:t> </a:t>
            </a:r>
            <a:r>
              <a:rPr lang="pl-PL" sz="3500" dirty="0" err="1"/>
              <a:t>VeraCrypt</a:t>
            </a:r>
            <a:r>
              <a:rPr lang="pl-PL" sz="3500" dirty="0"/>
              <a:t> </a:t>
            </a:r>
            <a:r>
              <a:rPr lang="pl-PL" sz="3500" dirty="0" err="1"/>
              <a:t>container</a:t>
            </a:r>
            <a:r>
              <a:rPr lang="pl-PL" sz="3500" dirty="0"/>
              <a:t>, </a:t>
            </a:r>
            <a:r>
              <a:rPr lang="pl-PL" sz="3500" dirty="0" err="1"/>
              <a:t>you</a:t>
            </a:r>
            <a:r>
              <a:rPr lang="pl-PL" sz="3500" dirty="0"/>
              <a:t> </a:t>
            </a:r>
            <a:r>
              <a:rPr lang="pl-PL" sz="3500" dirty="0" err="1"/>
              <a:t>can</a:t>
            </a:r>
            <a:r>
              <a:rPr lang="pl-PL" sz="3500" dirty="0"/>
              <a:t> </a:t>
            </a:r>
            <a:r>
              <a:rPr lang="pl-PL" sz="3500" dirty="0" err="1"/>
              <a:t>create</a:t>
            </a:r>
            <a:r>
              <a:rPr lang="pl-PL" sz="3500" dirty="0"/>
              <a:t> </a:t>
            </a:r>
            <a:r>
              <a:rPr lang="pl-PL" sz="3500" dirty="0" err="1"/>
              <a:t>new</a:t>
            </a:r>
            <a:r>
              <a:rPr lang="pl-PL" sz="3500" dirty="0"/>
              <a:t> </a:t>
            </a:r>
            <a:r>
              <a:rPr lang="pl-PL" sz="3500" dirty="0" err="1"/>
              <a:t>folders</a:t>
            </a:r>
            <a:r>
              <a:rPr lang="pl-PL" sz="3500" dirty="0"/>
              <a:t> and </a:t>
            </a:r>
            <a:r>
              <a:rPr lang="pl-PL" sz="3500" dirty="0" err="1"/>
              <a:t>any</a:t>
            </a:r>
            <a:r>
              <a:rPr lang="pl-PL" sz="3500" dirty="0"/>
              <a:t> </a:t>
            </a:r>
            <a:r>
              <a:rPr lang="pl-PL" sz="3500" dirty="0" err="1"/>
              <a:t>files</a:t>
            </a:r>
            <a:r>
              <a:rPr lang="pl-PL" sz="3500" dirty="0"/>
              <a:t>, </a:t>
            </a:r>
            <a:r>
              <a:rPr lang="pl-PL" sz="3500" dirty="0" err="1"/>
              <a:t>remembering</a:t>
            </a:r>
            <a:r>
              <a:rPr lang="pl-PL" sz="3500" dirty="0"/>
              <a:t> </a:t>
            </a:r>
            <a:r>
              <a:rPr lang="pl-PL" sz="3500" dirty="0" err="1"/>
              <a:t>only</a:t>
            </a:r>
            <a:r>
              <a:rPr lang="pl-PL" sz="3500" dirty="0"/>
              <a:t> to limit the </a:t>
            </a:r>
            <a:r>
              <a:rPr lang="pl-PL" sz="3500" dirty="0" err="1"/>
              <a:t>size</a:t>
            </a:r>
            <a:r>
              <a:rPr lang="pl-PL" sz="3500" dirty="0"/>
              <a:t> of the </a:t>
            </a:r>
            <a:r>
              <a:rPr lang="pl-PL" sz="3500" dirty="0" err="1"/>
              <a:t>created</a:t>
            </a:r>
            <a:r>
              <a:rPr lang="pl-PL" sz="3500" dirty="0"/>
              <a:t> </a:t>
            </a:r>
            <a:r>
              <a:rPr lang="pl-PL" sz="3500" dirty="0" err="1"/>
              <a:t>container</a:t>
            </a:r>
            <a:r>
              <a:rPr lang="pl-PL" sz="3500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092" y="3290558"/>
            <a:ext cx="3172396" cy="35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7 </a:t>
            </a:r>
            <a:r>
              <a:rPr lang="pl-PL" sz="3600" dirty="0"/>
              <a:t>– </a:t>
            </a:r>
            <a:r>
              <a:rPr lang="en-US" sz="3600" dirty="0"/>
              <a:t>Safe termination of work with the VeraCrypt file – disk</a:t>
            </a:r>
            <a:r>
              <a:rPr lang="pl-PL" sz="3600" dirty="0"/>
              <a:t> </a:t>
            </a:r>
            <a:r>
              <a:rPr lang="pl-PL" sz="3600" i="1" dirty="0" err="1"/>
              <a:t>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Step 8 </a:t>
            </a:r>
            <a:r>
              <a:rPr lang="pl-PL" sz="3600" dirty="0"/>
              <a:t>– </a:t>
            </a:r>
            <a:r>
              <a:rPr lang="en-US" sz="3600" dirty="0"/>
              <a:t>Press the but</a:t>
            </a:r>
            <a:r>
              <a:rPr lang="pl-PL" sz="3600" dirty="0"/>
              <a:t>t</a:t>
            </a:r>
            <a:r>
              <a:rPr lang="en-US" sz="3600" dirty="0"/>
              <a:t>on Exit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Cryptography - basic definitions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Cryptography</a:t>
            </a:r>
            <a:r>
              <a:rPr lang="en-US" sz="3200" dirty="0"/>
              <a:t> - the art of data protection in such a way that only a designated person can read it. It is implemented using encryption. The reverse process to encryption is called decryption.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Cryptanalysis</a:t>
            </a:r>
            <a:r>
              <a:rPr lang="en-US" sz="3200" dirty="0"/>
              <a:t> - the art of reading encrypted messages without having the appropriate permissions (key, algorithm) - breaking codes.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Cryptology</a:t>
            </a:r>
            <a:r>
              <a:rPr lang="en-US" sz="3200" dirty="0"/>
              <a:t> - a combination of cryptography and cryptanalysis.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Cryptography - basic definitions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Cryptogram</a:t>
            </a:r>
            <a:r>
              <a:rPr lang="en-US" sz="3200" dirty="0"/>
              <a:t> (encrypted information) - it is ordinary information (so-called public) processed by the encryption function into an illegible form.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Encryption function </a:t>
            </a:r>
            <a:r>
              <a:rPr lang="en-US" sz="3200" dirty="0"/>
              <a:t>(E) - converts (explicit) information (M) into unreadable (encrypted) (C)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Decryption function </a:t>
            </a:r>
            <a:r>
              <a:rPr lang="en-US" sz="3200" dirty="0"/>
              <a:t>(D) - converts encrypted (unreadable) information (C) into explicit (decrypted) information (M).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200" dirty="0"/>
              <a:t>E(M) = C</a:t>
            </a:r>
            <a:r>
              <a:rPr lang="pl-PL" sz="3200" dirty="0"/>
              <a:t>,    </a:t>
            </a:r>
            <a:r>
              <a:rPr lang="en-US" sz="3200" dirty="0"/>
              <a:t>D(C) = M</a:t>
            </a:r>
            <a:r>
              <a:rPr lang="pl-PL" sz="3200" dirty="0"/>
              <a:t>,    </a:t>
            </a:r>
            <a:r>
              <a:rPr lang="en-US" sz="3200" dirty="0"/>
              <a:t>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principles of cryptography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The opponent should not be underestimated.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The security of the cryptographic system must not be </a:t>
            </a:r>
            <a:r>
              <a:rPr lang="pl-PL" altLang="pl-PL" sz="3200" dirty="0"/>
              <a:t> </a:t>
            </a:r>
            <a:r>
              <a:rPr lang="en-US" altLang="pl-PL" sz="3200" dirty="0"/>
              <a:t>based on the secrecy of the algorithm.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Successful cryptographic systems should not be tweaked.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principles of cryptography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Always consider the possibility of cryptographic errors or violating encryption discipline.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Correct use of the cryptographic system does not exempt from the use of other security measures.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encryption errors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Simultaneous transmission of secret and open 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Using the same key to encrypt two different plaintexts.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Using two different keys to encrypt the same plaintext.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Repeating stereotypical phrases in encrypted text.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encryption errors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Using simple passwords and keys.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Use of short passwords and keys.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Use of punctuation marks.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en-US" altLang="pl-PL" sz="2800" dirty="0"/>
              <a:t>The frequency of spaces is at least twice the frequency of the most common vowel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Stylistic and spelling correctness.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3" ma:contentTypeDescription="Utwórz nowy dokument." ma:contentTypeScope="" ma:versionID="4905e4bdb51dee7417c9c4b96a84296f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85F0D16D-DE6E-480A-A734-7128038F179A}"/>
</file>

<file path=customXml/itemProps2.xml><?xml version="1.0" encoding="utf-8"?>
<ds:datastoreItem xmlns:ds="http://schemas.openxmlformats.org/officeDocument/2006/customXml" ds:itemID="{43571CAA-E8F5-4EDF-B726-B236F89DFDE5}"/>
</file>

<file path=customXml/itemProps3.xml><?xml version="1.0" encoding="utf-8"?>
<ds:datastoreItem xmlns:ds="http://schemas.openxmlformats.org/officeDocument/2006/customXml" ds:itemID="{AEDE84E1-0A02-4F65-967C-E4F1B10B6B9E}"/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920</Words>
  <Application>Microsoft Office PowerPoint</Application>
  <PresentationFormat>Panoramiczny</PresentationFormat>
  <Paragraphs>98</Paragraphs>
  <Slides>29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Module Privacy &amp; Data Protection</vt:lpstr>
      <vt:lpstr>Agenda:</vt:lpstr>
      <vt:lpstr>Encryption of disks and partitions</vt:lpstr>
      <vt:lpstr>Encryption of disks and partitions</vt:lpstr>
      <vt:lpstr>Encryption of disks and partitions</vt:lpstr>
      <vt:lpstr>Encryption of disks and partitions</vt:lpstr>
      <vt:lpstr>Encryption of disks and partitions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Cryptography - basic definitions</vt:lpstr>
      <vt:lpstr>Cryptography - basic definitions</vt:lpstr>
      <vt:lpstr>Basic principles of cryptography</vt:lpstr>
      <vt:lpstr>Basic principles of cryptography</vt:lpstr>
      <vt:lpstr>Basic encryption errors</vt:lpstr>
      <vt:lpstr>Basic encryption errors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24</cp:revision>
  <dcterms:created xsi:type="dcterms:W3CDTF">2022-10-31T15:14:22Z</dcterms:created>
  <dcterms:modified xsi:type="dcterms:W3CDTF">2022-11-02T12:15:54Z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