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83" r:id="rId5"/>
    <p:sldId id="257" r:id="rId6"/>
    <p:sldId id="258" r:id="rId7"/>
    <p:sldId id="259" r:id="rId8"/>
    <p:sldId id="284" r:id="rId9"/>
    <p:sldId id="285" r:id="rId10"/>
    <p:sldId id="287" r:id="rId11"/>
    <p:sldId id="286" r:id="rId12"/>
    <p:sldId id="288" r:id="rId13"/>
    <p:sldId id="289" r:id="rId14"/>
    <p:sldId id="290" r:id="rId15"/>
    <p:sldId id="291" r:id="rId16"/>
    <p:sldId id="292" r:id="rId17"/>
    <p:sldId id="293" r:id="rId18"/>
    <p:sldId id="264" r:id="rId19"/>
    <p:sldId id="265" r:id="rId20"/>
    <p:sldId id="266" r:id="rId21"/>
    <p:sldId id="267" r:id="rId22"/>
    <p:sldId id="268" r:id="rId23"/>
    <p:sldId id="269" r:id="rId24"/>
    <p:sldId id="270" r:id="rId25"/>
    <p:sldId id="294" r:id="rId26"/>
    <p:sldId id="271" r:id="rId27"/>
    <p:sldId id="272" r:id="rId28"/>
    <p:sldId id="273" r:id="rId29"/>
    <p:sldId id="274" r:id="rId30"/>
    <p:sldId id="275" r:id="rId31"/>
    <p:sldId id="295" r:id="rId32"/>
    <p:sldId id="276" r:id="rId33"/>
    <p:sldId id="277" r:id="rId34"/>
    <p:sldId id="278" r:id="rId35"/>
    <p:sldId id="279" r:id="rId36"/>
    <p:sldId id="296" r:id="rId37"/>
    <p:sldId id="297" r:id="rId38"/>
    <p:sldId id="298" r:id="rId39"/>
    <p:sldId id="281" r:id="rId40"/>
    <p:sldId id="282" r:id="rId41"/>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4" d="100"/>
          <a:sy n="74" d="100"/>
        </p:scale>
        <p:origin x="78" y="4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BA4BE80-C4B2-1A0B-27F2-64A17670E5C0}"/>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BC0EF3C7-9EFE-0A94-7434-431F944B59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FD5ACA74-1C3E-B40A-80FD-0D9400A2276D}"/>
              </a:ext>
            </a:extLst>
          </p:cNvPr>
          <p:cNvSpPr>
            <a:spLocks noGrp="1"/>
          </p:cNvSpPr>
          <p:nvPr>
            <p:ph type="dt" sz="half" idx="10"/>
          </p:nvPr>
        </p:nvSpPr>
        <p:spPr/>
        <p:txBody>
          <a:bodyPr/>
          <a:lstStyle/>
          <a:p>
            <a:fld id="{48C0F4D9-F14D-4340-ADE9-8610FC70D4B7}" type="datetimeFigureOut">
              <a:rPr lang="tr-TR" smtClean="0"/>
              <a:t>28.11.2022</a:t>
            </a:fld>
            <a:endParaRPr lang="tr-TR"/>
          </a:p>
        </p:txBody>
      </p:sp>
      <p:sp>
        <p:nvSpPr>
          <p:cNvPr id="5" name="Alt Bilgi Yer Tutucusu 4">
            <a:extLst>
              <a:ext uri="{FF2B5EF4-FFF2-40B4-BE49-F238E27FC236}">
                <a16:creationId xmlns:a16="http://schemas.microsoft.com/office/drawing/2014/main" id="{D9BDDA5B-A355-51E6-8268-F980EFB3E89E}"/>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7A40ADB6-96DC-0C6E-A30F-BEA174822E06}"/>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2884416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5704158-3A82-20E0-BEA9-49BA3633178F}"/>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295C27C0-ABDD-3105-DE7A-4B0CC8335431}"/>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84F692A-627F-A13D-9118-8B9755A3F687}"/>
              </a:ext>
            </a:extLst>
          </p:cNvPr>
          <p:cNvSpPr>
            <a:spLocks noGrp="1"/>
          </p:cNvSpPr>
          <p:nvPr>
            <p:ph type="dt" sz="half" idx="10"/>
          </p:nvPr>
        </p:nvSpPr>
        <p:spPr/>
        <p:txBody>
          <a:bodyPr/>
          <a:lstStyle/>
          <a:p>
            <a:fld id="{48C0F4D9-F14D-4340-ADE9-8610FC70D4B7}" type="datetimeFigureOut">
              <a:rPr lang="tr-TR" smtClean="0"/>
              <a:t>28.11.2022</a:t>
            </a:fld>
            <a:endParaRPr lang="tr-TR"/>
          </a:p>
        </p:txBody>
      </p:sp>
      <p:sp>
        <p:nvSpPr>
          <p:cNvPr id="5" name="Alt Bilgi Yer Tutucusu 4">
            <a:extLst>
              <a:ext uri="{FF2B5EF4-FFF2-40B4-BE49-F238E27FC236}">
                <a16:creationId xmlns:a16="http://schemas.microsoft.com/office/drawing/2014/main" id="{4DA991B9-0303-3CDA-F1C2-125C7905A958}"/>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75C80899-FEB6-9C36-C1B9-60C811F123B1}"/>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1872337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1D294E4-E93B-A358-7DDD-3F1CBBD1E227}"/>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7551FE3F-1E5A-5B5E-C0C3-0E98A3F167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E4573CF6-4E17-CC79-FC90-805495853695}"/>
              </a:ext>
            </a:extLst>
          </p:cNvPr>
          <p:cNvSpPr>
            <a:spLocks noGrp="1"/>
          </p:cNvSpPr>
          <p:nvPr>
            <p:ph type="dt" sz="half" idx="10"/>
          </p:nvPr>
        </p:nvSpPr>
        <p:spPr/>
        <p:txBody>
          <a:bodyPr/>
          <a:lstStyle/>
          <a:p>
            <a:fld id="{48C0F4D9-F14D-4340-ADE9-8610FC70D4B7}" type="datetimeFigureOut">
              <a:rPr lang="tr-TR" smtClean="0"/>
              <a:t>28.11.2022</a:t>
            </a:fld>
            <a:endParaRPr lang="tr-TR"/>
          </a:p>
        </p:txBody>
      </p:sp>
      <p:sp>
        <p:nvSpPr>
          <p:cNvPr id="5" name="Alt Bilgi Yer Tutucusu 4">
            <a:extLst>
              <a:ext uri="{FF2B5EF4-FFF2-40B4-BE49-F238E27FC236}">
                <a16:creationId xmlns:a16="http://schemas.microsoft.com/office/drawing/2014/main" id="{22257529-43D9-A632-4A0E-6F423073AAD8}"/>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46AA7BC3-BC60-E50D-B719-00F8EB66D174}"/>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4047208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54E8F30-3FAF-E55E-3C5A-820F379D7590}"/>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11731455-4E28-96EE-ACD4-5FFA6BA7D63B}"/>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A345A00E-0D90-20B9-B1CC-163C28173704}"/>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43D59AAB-F5C0-6CAC-988D-AAED52F821E1}"/>
              </a:ext>
            </a:extLst>
          </p:cNvPr>
          <p:cNvSpPr>
            <a:spLocks noGrp="1"/>
          </p:cNvSpPr>
          <p:nvPr>
            <p:ph type="dt" sz="half" idx="10"/>
          </p:nvPr>
        </p:nvSpPr>
        <p:spPr/>
        <p:txBody>
          <a:bodyPr/>
          <a:lstStyle/>
          <a:p>
            <a:fld id="{48C0F4D9-F14D-4340-ADE9-8610FC70D4B7}" type="datetimeFigureOut">
              <a:rPr lang="tr-TR" smtClean="0"/>
              <a:t>28.11.2022</a:t>
            </a:fld>
            <a:endParaRPr lang="tr-TR"/>
          </a:p>
        </p:txBody>
      </p:sp>
      <p:sp>
        <p:nvSpPr>
          <p:cNvPr id="6" name="Alt Bilgi Yer Tutucusu 5">
            <a:extLst>
              <a:ext uri="{FF2B5EF4-FFF2-40B4-BE49-F238E27FC236}">
                <a16:creationId xmlns:a16="http://schemas.microsoft.com/office/drawing/2014/main" id="{1C307707-C768-473E-6C47-6205D61BB9F3}"/>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49631C10-8DAF-DCCA-394C-5D749155A2CE}"/>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915603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D3D3E9A-C073-E294-252F-C9EDDB612EB4}"/>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5DE80806-C1A1-653B-E483-2202A459F1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0C0CDC01-342E-3C1E-A17D-352BD92961C0}"/>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EB104A2A-E339-9792-B08F-4F49C39063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DCF61AE3-E454-FC7C-AA77-F53B6A11BE1C}"/>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4570E287-3DA7-CB17-9BD6-15C591C5569B}"/>
              </a:ext>
            </a:extLst>
          </p:cNvPr>
          <p:cNvSpPr>
            <a:spLocks noGrp="1"/>
          </p:cNvSpPr>
          <p:nvPr>
            <p:ph type="dt" sz="half" idx="10"/>
          </p:nvPr>
        </p:nvSpPr>
        <p:spPr/>
        <p:txBody>
          <a:bodyPr/>
          <a:lstStyle/>
          <a:p>
            <a:fld id="{48C0F4D9-F14D-4340-ADE9-8610FC70D4B7}" type="datetimeFigureOut">
              <a:rPr lang="tr-TR" smtClean="0"/>
              <a:t>28.11.2022</a:t>
            </a:fld>
            <a:endParaRPr lang="tr-TR"/>
          </a:p>
        </p:txBody>
      </p:sp>
      <p:sp>
        <p:nvSpPr>
          <p:cNvPr id="8" name="Alt Bilgi Yer Tutucusu 7">
            <a:extLst>
              <a:ext uri="{FF2B5EF4-FFF2-40B4-BE49-F238E27FC236}">
                <a16:creationId xmlns:a16="http://schemas.microsoft.com/office/drawing/2014/main" id="{01DA8862-3FDB-5378-7EC4-902F56D2F110}"/>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F9FBBAAE-8BA6-FECA-1EC6-E0E1F5F617BC}"/>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850238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2534C80-CD75-D35F-05DB-D65062F3B919}"/>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6312ACAC-6BDD-8317-D4A4-ECF7B311695C}"/>
              </a:ext>
            </a:extLst>
          </p:cNvPr>
          <p:cNvSpPr>
            <a:spLocks noGrp="1"/>
          </p:cNvSpPr>
          <p:nvPr>
            <p:ph type="dt" sz="half" idx="10"/>
          </p:nvPr>
        </p:nvSpPr>
        <p:spPr/>
        <p:txBody>
          <a:bodyPr/>
          <a:lstStyle/>
          <a:p>
            <a:fld id="{48C0F4D9-F14D-4340-ADE9-8610FC70D4B7}" type="datetimeFigureOut">
              <a:rPr lang="tr-TR" smtClean="0"/>
              <a:t>28.11.2022</a:t>
            </a:fld>
            <a:endParaRPr lang="tr-TR"/>
          </a:p>
        </p:txBody>
      </p:sp>
      <p:sp>
        <p:nvSpPr>
          <p:cNvPr id="4" name="Alt Bilgi Yer Tutucusu 3">
            <a:extLst>
              <a:ext uri="{FF2B5EF4-FFF2-40B4-BE49-F238E27FC236}">
                <a16:creationId xmlns:a16="http://schemas.microsoft.com/office/drawing/2014/main" id="{78A299C3-74AA-01C6-A144-20A159B49F36}"/>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5F4B9439-41D7-D322-1358-840FD9B7B190}"/>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3452633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79AFAA1C-A301-DDFC-35D5-1633D091C87E}"/>
              </a:ext>
            </a:extLst>
          </p:cNvPr>
          <p:cNvSpPr>
            <a:spLocks noGrp="1"/>
          </p:cNvSpPr>
          <p:nvPr>
            <p:ph type="dt" sz="half" idx="10"/>
          </p:nvPr>
        </p:nvSpPr>
        <p:spPr/>
        <p:txBody>
          <a:bodyPr/>
          <a:lstStyle/>
          <a:p>
            <a:fld id="{48C0F4D9-F14D-4340-ADE9-8610FC70D4B7}" type="datetimeFigureOut">
              <a:rPr lang="tr-TR" smtClean="0"/>
              <a:t>28.11.2022</a:t>
            </a:fld>
            <a:endParaRPr lang="tr-TR"/>
          </a:p>
        </p:txBody>
      </p:sp>
      <p:sp>
        <p:nvSpPr>
          <p:cNvPr id="3" name="Alt Bilgi Yer Tutucusu 2">
            <a:extLst>
              <a:ext uri="{FF2B5EF4-FFF2-40B4-BE49-F238E27FC236}">
                <a16:creationId xmlns:a16="http://schemas.microsoft.com/office/drawing/2014/main" id="{F03560A7-2A8A-4855-3A23-A7152B7EED0B}"/>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F8D130F2-5DC6-3A9A-5AC2-0E4C97353612}"/>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3074233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51AAB7C-3D9F-AFFA-832B-26DB90BEB520}"/>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DE1B82F7-BDB7-F228-FFB7-B28DE23B66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E04BCEF1-2151-A270-A82C-A9417D5645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0D0F1BB3-794C-D31C-ECFB-FE5ED497DC16}"/>
              </a:ext>
            </a:extLst>
          </p:cNvPr>
          <p:cNvSpPr>
            <a:spLocks noGrp="1"/>
          </p:cNvSpPr>
          <p:nvPr>
            <p:ph type="dt" sz="half" idx="10"/>
          </p:nvPr>
        </p:nvSpPr>
        <p:spPr/>
        <p:txBody>
          <a:bodyPr/>
          <a:lstStyle/>
          <a:p>
            <a:fld id="{48C0F4D9-F14D-4340-ADE9-8610FC70D4B7}" type="datetimeFigureOut">
              <a:rPr lang="tr-TR" smtClean="0"/>
              <a:t>28.11.2022</a:t>
            </a:fld>
            <a:endParaRPr lang="tr-TR"/>
          </a:p>
        </p:txBody>
      </p:sp>
      <p:sp>
        <p:nvSpPr>
          <p:cNvPr id="6" name="Alt Bilgi Yer Tutucusu 5">
            <a:extLst>
              <a:ext uri="{FF2B5EF4-FFF2-40B4-BE49-F238E27FC236}">
                <a16:creationId xmlns:a16="http://schemas.microsoft.com/office/drawing/2014/main" id="{B5C9E45B-8EE9-3ABE-F967-2F66F84A7D03}"/>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887C904-1060-A8B5-C62E-AAED11D32B2D}"/>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2670015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6E121B6-A33F-8D86-25DA-0E00E73529C6}"/>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1A118BA4-5FA7-7221-0A56-ACFAF8CE22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BBF0FA41-45A7-39C2-9A96-4F0F6E0075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7C1C285E-08AA-754B-4DF1-80185D3558A0}"/>
              </a:ext>
            </a:extLst>
          </p:cNvPr>
          <p:cNvSpPr>
            <a:spLocks noGrp="1"/>
          </p:cNvSpPr>
          <p:nvPr>
            <p:ph type="dt" sz="half" idx="10"/>
          </p:nvPr>
        </p:nvSpPr>
        <p:spPr/>
        <p:txBody>
          <a:bodyPr/>
          <a:lstStyle/>
          <a:p>
            <a:fld id="{48C0F4D9-F14D-4340-ADE9-8610FC70D4B7}" type="datetimeFigureOut">
              <a:rPr lang="tr-TR" smtClean="0"/>
              <a:t>28.11.2022</a:t>
            </a:fld>
            <a:endParaRPr lang="tr-TR"/>
          </a:p>
        </p:txBody>
      </p:sp>
      <p:sp>
        <p:nvSpPr>
          <p:cNvPr id="6" name="Alt Bilgi Yer Tutucusu 5">
            <a:extLst>
              <a:ext uri="{FF2B5EF4-FFF2-40B4-BE49-F238E27FC236}">
                <a16:creationId xmlns:a16="http://schemas.microsoft.com/office/drawing/2014/main" id="{9B576F1E-1600-4432-4BA7-AFD966CDC8FB}"/>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8A9050A5-C09A-E565-9D55-10F4D1BA9934}"/>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1328914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A9566B1-E3F4-B7B4-09ED-9701DBFD0B9A}"/>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48F687C7-D685-57A7-A52C-157128EE3224}"/>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750A45CC-E736-29D1-AE70-07068FF1DC9C}"/>
              </a:ext>
            </a:extLst>
          </p:cNvPr>
          <p:cNvSpPr>
            <a:spLocks noGrp="1"/>
          </p:cNvSpPr>
          <p:nvPr>
            <p:ph type="dt" sz="half" idx="10"/>
          </p:nvPr>
        </p:nvSpPr>
        <p:spPr/>
        <p:txBody>
          <a:bodyPr/>
          <a:lstStyle/>
          <a:p>
            <a:fld id="{48C0F4D9-F14D-4340-ADE9-8610FC70D4B7}" type="datetimeFigureOut">
              <a:rPr lang="tr-TR" smtClean="0"/>
              <a:t>28.11.2022</a:t>
            </a:fld>
            <a:endParaRPr lang="tr-TR"/>
          </a:p>
        </p:txBody>
      </p:sp>
      <p:sp>
        <p:nvSpPr>
          <p:cNvPr id="5" name="Alt Bilgi Yer Tutucusu 4">
            <a:extLst>
              <a:ext uri="{FF2B5EF4-FFF2-40B4-BE49-F238E27FC236}">
                <a16:creationId xmlns:a16="http://schemas.microsoft.com/office/drawing/2014/main" id="{FD81680C-D9FF-DAE2-7A70-A49E980EB6BE}"/>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D2D84D36-D59C-12FC-5D03-F993A3B0687B}"/>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1063921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72981B64-61EB-C939-6455-96981A6E7C83}"/>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503A25F7-D7DE-91F1-2EA3-EDC6FECB860E}"/>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E6BCF1E-9E9C-31FA-DF9B-2B218EBDE288}"/>
              </a:ext>
            </a:extLst>
          </p:cNvPr>
          <p:cNvSpPr>
            <a:spLocks noGrp="1"/>
          </p:cNvSpPr>
          <p:nvPr>
            <p:ph type="dt" sz="half" idx="10"/>
          </p:nvPr>
        </p:nvSpPr>
        <p:spPr/>
        <p:txBody>
          <a:bodyPr/>
          <a:lstStyle/>
          <a:p>
            <a:fld id="{48C0F4D9-F14D-4340-ADE9-8610FC70D4B7}" type="datetimeFigureOut">
              <a:rPr lang="tr-TR" smtClean="0"/>
              <a:t>28.11.2022</a:t>
            </a:fld>
            <a:endParaRPr lang="tr-TR"/>
          </a:p>
        </p:txBody>
      </p:sp>
      <p:sp>
        <p:nvSpPr>
          <p:cNvPr id="5" name="Alt Bilgi Yer Tutucusu 4">
            <a:extLst>
              <a:ext uri="{FF2B5EF4-FFF2-40B4-BE49-F238E27FC236}">
                <a16:creationId xmlns:a16="http://schemas.microsoft.com/office/drawing/2014/main" id="{4CE3C175-7148-217A-93AB-C6ED0C6518DA}"/>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F82C99A0-4F61-88F3-D565-F660E208B7EA}"/>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32424744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A5EE2CBE-C7A0-9DE2-5E48-8875E7D5DF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I modelli di stilini di Asıl başlık sono stati realizzati in modo tale da poter essere utilizzati in modo corretto.</a:t>
            </a:r>
          </a:p>
        </p:txBody>
      </p:sp>
      <p:sp>
        <p:nvSpPr>
          <p:cNvPr id="3" name="Metin Yer Tutucusu 2">
            <a:extLst>
              <a:ext uri="{FF2B5EF4-FFF2-40B4-BE49-F238E27FC236}">
                <a16:creationId xmlns:a16="http://schemas.microsoft.com/office/drawing/2014/main" id="{6F0FDF58-34E8-8AF4-F3B8-3B3B18D41F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C74A3DC8-5E9D-127E-25F8-A000DAD4D0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C0F4D9-F14D-4340-ADE9-8610FC70D4B7}" type="datetimeFigureOut">
              <a:rPr lang="tr-TR" smtClean="0"/>
              <a:t>28.11.2022</a:t>
            </a:fld>
            <a:endParaRPr lang="tr-TR"/>
          </a:p>
        </p:txBody>
      </p:sp>
      <p:sp>
        <p:nvSpPr>
          <p:cNvPr id="5" name="Alt Bilgi Yer Tutucusu 4">
            <a:extLst>
              <a:ext uri="{FF2B5EF4-FFF2-40B4-BE49-F238E27FC236}">
                <a16:creationId xmlns:a16="http://schemas.microsoft.com/office/drawing/2014/main" id="{B335C071-EE5B-4323-3CF2-AA76465686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9F094E03-980C-E6DD-9C09-8F34BBEFBE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04D67D-B529-4031-BA9F-EC68A8BE1174}" type="slidenum">
              <a:rPr lang="tr-TR" smtClean="0"/>
              <a:t>‹#›</a:t>
            </a:fld>
            <a:endParaRPr lang="tr-TR"/>
          </a:p>
        </p:txBody>
      </p:sp>
    </p:spTree>
    <p:extLst>
      <p:ext uri="{BB962C8B-B14F-4D97-AF65-F5344CB8AC3E}">
        <p14:creationId xmlns:p14="http://schemas.microsoft.com/office/powerpoint/2010/main" val="2267129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5" Type="http://schemas.openxmlformats.org/officeDocument/2006/relationships/image" Target="../media/image2.pn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image" Target="../media/image2.png"/><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it-IT" b="1" dirty="0" smtClean="0">
                <a:latin typeface="Arial" panose="020B0604020202020204" pitchFamily="34" charset="0"/>
                <a:ea typeface="+mn-ea"/>
                <a:cs typeface="Arial" panose="020B0604020202020204" pitchFamily="34" charset="0"/>
              </a:rPr>
              <a:t>Sicurezza delle informazioni</a:t>
            </a:r>
            <a:endParaRPr lang="it-IT" b="1" dirty="0">
              <a:latin typeface="Arial" panose="020B0604020202020204" pitchFamily="34" charset="0"/>
              <a:ea typeface="+mn-ea"/>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732EC5D-9B2C-9882-FEF2-34ACD18E5AA4}"/>
              </a:ext>
            </a:extLst>
          </p:cNvPr>
          <p:cNvSpPr>
            <a:spLocks noGrp="1"/>
          </p:cNvSpPr>
          <p:nvPr>
            <p:ph type="title"/>
          </p:nvPr>
        </p:nvSpPr>
        <p:spPr>
          <a:xfrm>
            <a:off x="1486392" y="365125"/>
            <a:ext cx="9867407" cy="1325563"/>
          </a:xfrm>
        </p:spPr>
        <p:txBody>
          <a:bodyPr/>
          <a:lstStyle/>
          <a:p>
            <a:r>
              <a:rPr lang="it-IT" dirty="0" smtClean="0"/>
              <a:t>Sicurezza delle informazioni</a:t>
            </a:r>
            <a:endParaRPr lang="it-IT" dirty="0"/>
          </a:p>
        </p:txBody>
      </p:sp>
      <p:sp>
        <p:nvSpPr>
          <p:cNvPr id="3" name="İçerik Yer Tutucusu 2">
            <a:extLst>
              <a:ext uri="{FF2B5EF4-FFF2-40B4-BE49-F238E27FC236}">
                <a16:creationId xmlns:a16="http://schemas.microsoft.com/office/drawing/2014/main" id="{5DE58E58-BADD-EA25-9BCB-8D68B4749961}"/>
              </a:ext>
            </a:extLst>
          </p:cNvPr>
          <p:cNvSpPr>
            <a:spLocks noGrp="1"/>
          </p:cNvSpPr>
          <p:nvPr>
            <p:ph idx="1"/>
          </p:nvPr>
        </p:nvSpPr>
        <p:spPr>
          <a:xfrm>
            <a:off x="4122056" y="1825625"/>
            <a:ext cx="7231743" cy="4351338"/>
          </a:xfrm>
        </p:spPr>
        <p:txBody>
          <a:bodyPr/>
          <a:lstStyle/>
          <a:p>
            <a:pPr marL="0" indent="0">
              <a:buNone/>
            </a:pPr>
            <a:r>
              <a:rPr lang="it-IT" dirty="0" smtClean="0"/>
              <a:t>La sicurezza delle informazioni consiste nel prevenire l'accesso, l'uso, la modifica, la divulgazione, la distruzione, la sostituzione e il danneggiamento non autorizzati o non consentiti delle informazioni.</a:t>
            </a:r>
          </a:p>
          <a:p>
            <a:pPr marL="0" indent="0">
              <a:buNone/>
            </a:pPr>
            <a:r>
              <a:rPr lang="it-IT" dirty="0" smtClean="0"/>
              <a:t>Si compone di tre elementi fondamentali: </a:t>
            </a:r>
            <a:r>
              <a:rPr lang="it-IT" i="1" dirty="0" smtClean="0"/>
              <a:t>riservatezza</a:t>
            </a:r>
            <a:r>
              <a:rPr lang="it-IT" dirty="0" smtClean="0"/>
              <a:t>, </a:t>
            </a:r>
            <a:r>
              <a:rPr lang="it-IT" i="1" dirty="0" smtClean="0"/>
              <a:t>integrità</a:t>
            </a:r>
            <a:r>
              <a:rPr lang="it-IT" dirty="0" smtClean="0"/>
              <a:t> e </a:t>
            </a:r>
            <a:r>
              <a:rPr lang="it-IT" i="1" dirty="0" smtClean="0"/>
              <a:t>accessibilità</a:t>
            </a:r>
            <a:r>
              <a:rPr lang="it-IT" dirty="0" smtClean="0"/>
              <a:t>.</a:t>
            </a:r>
          </a:p>
          <a:p>
            <a:pPr marL="0" indent="0">
              <a:buNone/>
            </a:pPr>
            <a:r>
              <a:rPr lang="it-IT" dirty="0" smtClean="0"/>
              <a:t>Se uno di questi tre elementi di base viene danneggiato, si verifica una vulnerabilità della sicurezza.</a:t>
            </a:r>
          </a:p>
          <a:p>
            <a:endParaRPr lang="it-IT" dirty="0"/>
          </a:p>
        </p:txBody>
      </p:sp>
      <p:pic>
        <p:nvPicPr>
          <p:cNvPr id="5" name="Picture 4" descr="Transparent padlock">
            <a:extLst>
              <a:ext uri="{FF2B5EF4-FFF2-40B4-BE49-F238E27FC236}">
                <a16:creationId xmlns:a16="http://schemas.microsoft.com/office/drawing/2014/main" id="{C418CDFE-80DC-9E67-EFD9-1C5AFCB6DA57}"/>
              </a:ext>
            </a:extLst>
          </p:cNvPr>
          <p:cNvPicPr>
            <a:picLocks noChangeAspect="1"/>
          </p:cNvPicPr>
          <p:nvPr/>
        </p:nvPicPr>
        <p:blipFill rotWithShape="1">
          <a:blip r:embed="rId2"/>
          <a:srcRect l="14937" r="40790" b="2"/>
          <a:stretch/>
        </p:blipFill>
        <p:spPr>
          <a:xfrm>
            <a:off x="772878" y="1915428"/>
            <a:ext cx="2781692" cy="4115311"/>
          </a:xfrm>
          <a:prstGeom prst="rect">
            <a:avLst/>
          </a:prstGeom>
          <a:effectLst/>
        </p:spPr>
      </p:pic>
      <p:pic>
        <p:nvPicPr>
          <p:cNvPr id="4" name="Picture 2">
            <a:extLst>
              <a:ext uri="{FF2B5EF4-FFF2-40B4-BE49-F238E27FC236}">
                <a16:creationId xmlns:a16="http://schemas.microsoft.com/office/drawing/2014/main" id="{5B779EB1-A3AD-231E-D67C-BFE74B8359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32583" y="429579"/>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2042FD9B-2DE5-6872-CE83-7C48F653A0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32067" y="237414"/>
            <a:ext cx="1054326" cy="1325563"/>
          </a:xfrm>
          <a:prstGeom prst="rect">
            <a:avLst/>
          </a:prstGeom>
        </p:spPr>
      </p:pic>
    </p:spTree>
    <p:extLst>
      <p:ext uri="{BB962C8B-B14F-4D97-AF65-F5344CB8AC3E}">
        <p14:creationId xmlns:p14="http://schemas.microsoft.com/office/powerpoint/2010/main" val="3367155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8A82A423-3042-227C-354C-0304475F9785}"/>
              </a:ext>
            </a:extLst>
          </p:cNvPr>
          <p:cNvSpPr>
            <a:spLocks noGrp="1"/>
          </p:cNvSpPr>
          <p:nvPr>
            <p:ph type="title"/>
          </p:nvPr>
        </p:nvSpPr>
        <p:spPr>
          <a:xfrm>
            <a:off x="1484432" y="365125"/>
            <a:ext cx="9869367" cy="1325563"/>
          </a:xfrm>
        </p:spPr>
        <p:txBody>
          <a:bodyPr/>
          <a:lstStyle/>
          <a:p>
            <a:r>
              <a:rPr lang="it-IT" b="1" dirty="0" smtClean="0"/>
              <a:t>Sicurezza delle informazioni</a:t>
            </a:r>
            <a:endParaRPr lang="it-IT" dirty="0"/>
          </a:p>
        </p:txBody>
      </p:sp>
      <p:sp>
        <p:nvSpPr>
          <p:cNvPr id="3" name="İçerik Yer Tutucusu 2">
            <a:extLst>
              <a:ext uri="{FF2B5EF4-FFF2-40B4-BE49-F238E27FC236}">
                <a16:creationId xmlns:a16="http://schemas.microsoft.com/office/drawing/2014/main" id="{7D82DEF2-32CC-3E82-F41A-F4C4678989EC}"/>
              </a:ext>
            </a:extLst>
          </p:cNvPr>
          <p:cNvSpPr>
            <a:spLocks noGrp="1"/>
          </p:cNvSpPr>
          <p:nvPr>
            <p:ph idx="1"/>
          </p:nvPr>
        </p:nvSpPr>
        <p:spPr>
          <a:xfrm>
            <a:off x="838200" y="1825625"/>
            <a:ext cx="6680200" cy="4351338"/>
          </a:xfrm>
        </p:spPr>
        <p:txBody>
          <a:bodyPr/>
          <a:lstStyle/>
          <a:p>
            <a:pPr marL="342900" lvl="0" indent="-342900" algn="just">
              <a:lnSpc>
                <a:spcPct val="115000"/>
              </a:lnSpc>
              <a:spcAft>
                <a:spcPts val="1800"/>
              </a:spcAft>
              <a:buFont typeface="Titillium Web" panose="00000500000000000000" pitchFamily="2" charset="-94"/>
              <a:buChar char="•"/>
            </a:pPr>
            <a:r>
              <a:rPr lang="it-IT" b="1" spc="10" dirty="0" smtClea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Riservatezza: </a:t>
            </a:r>
            <a:r>
              <a:rPr lang="it-IT" spc="10" dirty="0" smtClea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È la protezione delle informazioni da accessi non autorizzati e da accessi non consentiti.</a:t>
            </a:r>
            <a:endParaRPr lang="it-IT" dirty="0" smtClean="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1800"/>
              </a:spcAft>
              <a:buFont typeface="Titillium Web" panose="00000500000000000000" pitchFamily="2" charset="-94"/>
              <a:buChar char="•"/>
            </a:pPr>
            <a:r>
              <a:rPr lang="it-IT" b="1" spc="10" dirty="0" smtClea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Integrità</a:t>
            </a:r>
            <a:r>
              <a:rPr lang="it-IT" spc="10" dirty="0" smtClea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Le informazioni non vengono modificate da persone non autorizzate.</a:t>
            </a:r>
            <a:endParaRPr lang="it-IT" dirty="0" smtClean="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1800"/>
              </a:spcAft>
              <a:buFont typeface="Titillium Web" panose="00000500000000000000" pitchFamily="2" charset="-94"/>
              <a:buChar char="•"/>
            </a:pPr>
            <a:r>
              <a:rPr lang="it-IT" b="1" spc="10" dirty="0" smtClea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Accessibilità</a:t>
            </a:r>
            <a:r>
              <a:rPr lang="it-IT" spc="10" dirty="0" smtClea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Le informazioni sono accessibili e utilizzabili quando necessario dalle persone autorizzate.</a:t>
            </a:r>
            <a:endParaRPr lang="it-IT" dirty="0" smtClean="0">
              <a:effectLst/>
              <a:latin typeface="Calibri" panose="020F0502020204030204" pitchFamily="34" charset="0"/>
              <a:ea typeface="Times New Roman" panose="02020603050405020304" pitchFamily="18" charset="0"/>
              <a:cs typeface="Times New Roman" panose="02020603050405020304" pitchFamily="18" charset="0"/>
            </a:endParaRPr>
          </a:p>
          <a:p>
            <a:endParaRPr lang="it-IT" dirty="0"/>
          </a:p>
        </p:txBody>
      </p:sp>
      <p:pic>
        <p:nvPicPr>
          <p:cNvPr id="4" name="Resim 3">
            <a:extLst>
              <a:ext uri="{FF2B5EF4-FFF2-40B4-BE49-F238E27FC236}">
                <a16:creationId xmlns:a16="http://schemas.microsoft.com/office/drawing/2014/main" id="{3BCCF318-7839-8DC2-9E9F-922D41B3EF7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5965" y="1690688"/>
            <a:ext cx="3814959" cy="3461883"/>
          </a:xfrm>
          <a:prstGeom prst="rect">
            <a:avLst/>
          </a:prstGeom>
          <a:noFill/>
          <a:ln>
            <a:noFill/>
          </a:ln>
        </p:spPr>
      </p:pic>
      <p:pic>
        <p:nvPicPr>
          <p:cNvPr id="2" name="Picture 2">
            <a:extLst>
              <a:ext uri="{FF2B5EF4-FFF2-40B4-BE49-F238E27FC236}">
                <a16:creationId xmlns:a16="http://schemas.microsoft.com/office/drawing/2014/main" id="{BF4E3E7F-6378-E943-B3A7-D42D9C9207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3624" y="442106"/>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2892E28-EF5F-8A36-9BF0-5AC49DC2F29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30107" y="235238"/>
            <a:ext cx="1054326" cy="1325563"/>
          </a:xfrm>
          <a:prstGeom prst="rect">
            <a:avLst/>
          </a:prstGeom>
        </p:spPr>
      </p:pic>
    </p:spTree>
    <p:extLst>
      <p:ext uri="{BB962C8B-B14F-4D97-AF65-F5344CB8AC3E}">
        <p14:creationId xmlns:p14="http://schemas.microsoft.com/office/powerpoint/2010/main" val="2739188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8D7F665-4BC8-4DD0-60EF-0C1A265B24EF}"/>
              </a:ext>
            </a:extLst>
          </p:cNvPr>
          <p:cNvSpPr>
            <a:spLocks noGrp="1"/>
          </p:cNvSpPr>
          <p:nvPr>
            <p:ph type="title"/>
          </p:nvPr>
        </p:nvSpPr>
        <p:spPr>
          <a:xfrm>
            <a:off x="1393370" y="365125"/>
            <a:ext cx="7349461" cy="1325563"/>
          </a:xfrm>
        </p:spPr>
        <p:txBody>
          <a:bodyPr/>
          <a:lstStyle/>
          <a:p>
            <a:r>
              <a:rPr lang="it-IT" dirty="0" smtClean="0"/>
              <a:t>La policy di sicurezza delle informazioni</a:t>
            </a:r>
            <a:endParaRPr lang="it-IT" dirty="0"/>
          </a:p>
        </p:txBody>
      </p:sp>
      <p:sp>
        <p:nvSpPr>
          <p:cNvPr id="3" name="İçerik Yer Tutucusu 2">
            <a:extLst>
              <a:ext uri="{FF2B5EF4-FFF2-40B4-BE49-F238E27FC236}">
                <a16:creationId xmlns:a16="http://schemas.microsoft.com/office/drawing/2014/main" id="{7C2E21BB-1637-C34C-780D-292C1A215BC4}"/>
              </a:ext>
            </a:extLst>
          </p:cNvPr>
          <p:cNvSpPr>
            <a:spLocks noGrp="1"/>
          </p:cNvSpPr>
          <p:nvPr>
            <p:ph idx="1"/>
          </p:nvPr>
        </p:nvSpPr>
        <p:spPr/>
        <p:txBody>
          <a:bodyPr/>
          <a:lstStyle/>
          <a:p>
            <a:r>
              <a:rPr lang="it-IT" dirty="0" smtClean="0"/>
              <a:t>Una Information Security Policy (ISP) è un insieme di regole, politiche e procedure progettate per garantire che tutti gli utenti finali e le reti di un'organizzazione soddisfino i requisiti minimi di sicurezza informatica e di protezione dei dati.</a:t>
            </a:r>
          </a:p>
          <a:p>
            <a:r>
              <a:rPr lang="it-IT" dirty="0" smtClean="0"/>
              <a:t>Una ISP consente di coordinare e applicare un programma di sicurezza e di comunicare le misure di sicurezza a terzi e a revisori esterni.</a:t>
            </a:r>
          </a:p>
          <a:p>
            <a:endParaRPr lang="it-IT" dirty="0"/>
          </a:p>
        </p:txBody>
      </p:sp>
      <p:pic>
        <p:nvPicPr>
          <p:cNvPr id="5" name="Grafik 4">
            <a:extLst>
              <a:ext uri="{FF2B5EF4-FFF2-40B4-BE49-F238E27FC236}">
                <a16:creationId xmlns:a16="http://schemas.microsoft.com/office/drawing/2014/main" id="{0BFFCE4F-F109-CA6B-FF1A-F3E9E8C9672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A07278DE-7565-B1CF-1FC8-1F53929A7A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845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8D7F665-4BC8-4DD0-60EF-0C1A265B24EF}"/>
              </a:ext>
            </a:extLst>
          </p:cNvPr>
          <p:cNvSpPr>
            <a:spLocks noGrp="1"/>
          </p:cNvSpPr>
          <p:nvPr>
            <p:ph type="title"/>
          </p:nvPr>
        </p:nvSpPr>
        <p:spPr>
          <a:xfrm>
            <a:off x="1393370" y="365125"/>
            <a:ext cx="7349461" cy="1325563"/>
          </a:xfrm>
        </p:spPr>
        <p:txBody>
          <a:bodyPr/>
          <a:lstStyle/>
          <a:p>
            <a:r>
              <a:rPr lang="it-IT" dirty="0" smtClean="0">
                <a:latin typeface="Calibri Light" panose="020F0302020204030204" pitchFamily="34" charset="0"/>
                <a:ea typeface="Times New Roman" panose="02020603050405020304" pitchFamily="18" charset="0"/>
                <a:cs typeface="Calibri Light" panose="020F0302020204030204" pitchFamily="34" charset="0"/>
              </a:rPr>
              <a:t>Qual è lo scopo di una ISP?</a:t>
            </a:r>
            <a:endParaRPr lang="it-IT" dirty="0"/>
          </a:p>
        </p:txBody>
      </p:sp>
      <p:pic>
        <p:nvPicPr>
          <p:cNvPr id="5" name="Grafik 4">
            <a:extLst>
              <a:ext uri="{FF2B5EF4-FFF2-40B4-BE49-F238E27FC236}">
                <a16:creationId xmlns:a16="http://schemas.microsoft.com/office/drawing/2014/main" id="{0BFFCE4F-F109-CA6B-FF1A-F3E9E8C9672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A07278DE-7565-B1CF-1FC8-1F53929A7A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
        <p:nvSpPr>
          <p:cNvPr id="7" name="İçerik Yer Tutucusu 2">
            <a:extLst>
              <a:ext uri="{FF2B5EF4-FFF2-40B4-BE49-F238E27FC236}">
                <a16:creationId xmlns:a16="http://schemas.microsoft.com/office/drawing/2014/main" id="{88EB5F1D-047C-FDFE-2FFE-09973AE1ABE2}"/>
              </a:ext>
            </a:extLst>
          </p:cNvPr>
          <p:cNvSpPr>
            <a:spLocks noGrp="1"/>
          </p:cNvSpPr>
          <p:nvPr>
            <p:ph idx="1"/>
          </p:nvPr>
        </p:nvSpPr>
        <p:spPr>
          <a:xfrm>
            <a:off x="883521" y="1953881"/>
            <a:ext cx="5719508" cy="4393982"/>
          </a:xfrm>
        </p:spPr>
        <p:txBody>
          <a:bodyPr>
            <a:normAutofit/>
          </a:bodyPr>
          <a:lstStyle/>
          <a:p>
            <a:r>
              <a:rPr lang="it-IT" dirty="0" smtClean="0"/>
              <a:t>Approccio generale alla sicurezza delle informazioni</a:t>
            </a:r>
          </a:p>
          <a:p>
            <a:r>
              <a:rPr lang="it-IT" dirty="0" smtClean="0"/>
              <a:t>Realizzazione di misure di sicurezza</a:t>
            </a:r>
          </a:p>
          <a:p>
            <a:r>
              <a:rPr lang="it-IT" dirty="0" smtClean="0"/>
              <a:t>Applicazione di politiche di controllo dell'accesso degli utenti</a:t>
            </a:r>
          </a:p>
          <a:p>
            <a:r>
              <a:rPr lang="it-IT" dirty="0" smtClean="0"/>
              <a:t>Rilevamento e riduzione al minimo dell'impatto sulle risorse informative compromesse.</a:t>
            </a:r>
          </a:p>
          <a:p>
            <a:r>
              <a:rPr lang="it-IT" dirty="0" smtClean="0"/>
              <a:t>Protezione della reputazione</a:t>
            </a:r>
          </a:p>
          <a:p>
            <a:endParaRPr lang="it-IT" dirty="0"/>
          </a:p>
        </p:txBody>
      </p:sp>
      <p:pic>
        <p:nvPicPr>
          <p:cNvPr id="8" name="Picture 7" descr="Padlock on computer motherboard">
            <a:extLst>
              <a:ext uri="{FF2B5EF4-FFF2-40B4-BE49-F238E27FC236}">
                <a16:creationId xmlns:a16="http://schemas.microsoft.com/office/drawing/2014/main" id="{A2100827-8E9F-9A1B-848D-F6FC026D29ED}"/>
              </a:ext>
            </a:extLst>
          </p:cNvPr>
          <p:cNvPicPr>
            <a:picLocks noChangeAspect="1"/>
          </p:cNvPicPr>
          <p:nvPr/>
        </p:nvPicPr>
        <p:blipFill rotWithShape="1">
          <a:blip r:embed="rId4"/>
          <a:srcRect l="4847" r="28200" b="-1"/>
          <a:stretch/>
        </p:blipFill>
        <p:spPr>
          <a:xfrm>
            <a:off x="7192863" y="1883464"/>
            <a:ext cx="4375115" cy="4361892"/>
          </a:xfrm>
          <a:prstGeom prst="rect">
            <a:avLst/>
          </a:prstGeom>
        </p:spPr>
      </p:pic>
    </p:spTree>
    <p:extLst>
      <p:ext uri="{BB962C8B-B14F-4D97-AF65-F5344CB8AC3E}">
        <p14:creationId xmlns:p14="http://schemas.microsoft.com/office/powerpoint/2010/main" val="874666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8D7F665-4BC8-4DD0-60EF-0C1A265B24EF}"/>
              </a:ext>
            </a:extLst>
          </p:cNvPr>
          <p:cNvSpPr>
            <a:spLocks noGrp="1"/>
          </p:cNvSpPr>
          <p:nvPr>
            <p:ph type="title"/>
          </p:nvPr>
        </p:nvSpPr>
        <p:spPr>
          <a:xfrm>
            <a:off x="1393370" y="365125"/>
            <a:ext cx="7349461" cy="1325563"/>
          </a:xfrm>
        </p:spPr>
        <p:txBody>
          <a:bodyPr/>
          <a:lstStyle/>
          <a:p>
            <a:r>
              <a:rPr lang="it-IT" dirty="0" smtClean="0"/>
              <a:t>Vantaggi di una ISP per un’organizzazione</a:t>
            </a:r>
            <a:endParaRPr lang="it-IT" dirty="0"/>
          </a:p>
        </p:txBody>
      </p:sp>
      <p:sp>
        <p:nvSpPr>
          <p:cNvPr id="3" name="İçerik Yer Tutucusu 2">
            <a:extLst>
              <a:ext uri="{FF2B5EF4-FFF2-40B4-BE49-F238E27FC236}">
                <a16:creationId xmlns:a16="http://schemas.microsoft.com/office/drawing/2014/main" id="{7C2E21BB-1637-C34C-780D-292C1A215BC4}"/>
              </a:ext>
            </a:extLst>
          </p:cNvPr>
          <p:cNvSpPr>
            <a:spLocks noGrp="1"/>
          </p:cNvSpPr>
          <p:nvPr>
            <p:ph idx="1"/>
          </p:nvPr>
        </p:nvSpPr>
        <p:spPr/>
        <p:txBody>
          <a:bodyPr/>
          <a:lstStyle/>
          <a:p>
            <a:r>
              <a:rPr lang="it-IT" dirty="0"/>
              <a:t>Facilita l'integrità, la disponibilità e la riservatezza dei dati: Politiche efficaci di sicurezza delle informazioni standardizzano regole e processi. </a:t>
            </a:r>
          </a:p>
          <a:p>
            <a:r>
              <a:rPr lang="it-IT" dirty="0"/>
              <a:t>Protezione dei dati sensibili: Le politiche IS danno priorità alla protezione della proprietà intellettuale e dei dati sensibili, come le informazioni di identificazione personale,</a:t>
            </a:r>
          </a:p>
          <a:p>
            <a:r>
              <a:rPr lang="it-IT" dirty="0" smtClean="0"/>
              <a:t>Riduzione </a:t>
            </a:r>
            <a:r>
              <a:rPr lang="it-IT" dirty="0"/>
              <a:t>al minimo il rischio di incidenti di sicurezza: </a:t>
            </a:r>
            <a:r>
              <a:rPr lang="it-IT" dirty="0" smtClean="0"/>
              <a:t>una </a:t>
            </a:r>
            <a:r>
              <a:rPr lang="it-IT" dirty="0"/>
              <a:t>policy IS aiuta le organizzazioni a definire le procedure per identificare e mitigare le vulnerabilità e i rischi. </a:t>
            </a:r>
          </a:p>
        </p:txBody>
      </p:sp>
      <p:pic>
        <p:nvPicPr>
          <p:cNvPr id="5" name="Grafik 4">
            <a:extLst>
              <a:ext uri="{FF2B5EF4-FFF2-40B4-BE49-F238E27FC236}">
                <a16:creationId xmlns:a16="http://schemas.microsoft.com/office/drawing/2014/main" id="{0BFFCE4F-F109-CA6B-FF1A-F3E9E8C9672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A07278DE-7565-B1CF-1FC8-1F53929A7A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8989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8D7F665-4BC8-4DD0-60EF-0C1A265B24EF}"/>
              </a:ext>
            </a:extLst>
          </p:cNvPr>
          <p:cNvSpPr>
            <a:spLocks noGrp="1"/>
          </p:cNvSpPr>
          <p:nvPr>
            <p:ph type="title"/>
          </p:nvPr>
        </p:nvSpPr>
        <p:spPr>
          <a:xfrm>
            <a:off x="1393370" y="365125"/>
            <a:ext cx="7349461" cy="1325563"/>
          </a:xfrm>
        </p:spPr>
        <p:txBody>
          <a:bodyPr/>
          <a:lstStyle/>
          <a:p>
            <a:r>
              <a:rPr lang="it-IT" dirty="0" smtClean="0"/>
              <a:t>Vantaggi di una ISP per un’organizzazione</a:t>
            </a:r>
            <a:endParaRPr lang="it-IT" dirty="0"/>
          </a:p>
        </p:txBody>
      </p:sp>
      <p:sp>
        <p:nvSpPr>
          <p:cNvPr id="3" name="İçerik Yer Tutucusu 2">
            <a:extLst>
              <a:ext uri="{FF2B5EF4-FFF2-40B4-BE49-F238E27FC236}">
                <a16:creationId xmlns:a16="http://schemas.microsoft.com/office/drawing/2014/main" id="{7C2E21BB-1637-C34C-780D-292C1A215BC4}"/>
              </a:ext>
            </a:extLst>
          </p:cNvPr>
          <p:cNvSpPr>
            <a:spLocks noGrp="1"/>
          </p:cNvSpPr>
          <p:nvPr>
            <p:ph idx="1"/>
          </p:nvPr>
        </p:nvSpPr>
        <p:spPr/>
        <p:txBody>
          <a:bodyPr/>
          <a:lstStyle/>
          <a:p>
            <a:r>
              <a:rPr lang="it-IT" dirty="0" smtClean="0"/>
              <a:t>Esecuzione di programmi di sicurezza in tutta l'organizzazione: le politiche IS forniscono il quadro di riferimento per l'operatività delle procedure. </a:t>
            </a:r>
          </a:p>
          <a:p>
            <a:r>
              <a:rPr lang="it-IT" dirty="0" smtClean="0"/>
              <a:t>Dimostrazione di una chiara dichiarazione di sicurezza a terzi: le politiche IS riassumono la posizione di sicurezza dell'organizzazione e spiegano come l'organizzazione protegge le risorse e gli asset IT.</a:t>
            </a:r>
          </a:p>
          <a:p>
            <a:r>
              <a:rPr lang="it-IT" dirty="0" smtClean="0"/>
              <a:t>Aiuto nel soddisfare i requisiti normativi: la creazione di una policy IS può aiutare le organizzazioni a identificare le lacune di sicurezza relative ai requisiti normativi e ad affrontarle.</a:t>
            </a:r>
          </a:p>
          <a:p>
            <a:endParaRPr lang="it-IT" dirty="0" smtClean="0"/>
          </a:p>
          <a:p>
            <a:endParaRPr lang="it-IT" dirty="0"/>
          </a:p>
        </p:txBody>
      </p:sp>
      <p:pic>
        <p:nvPicPr>
          <p:cNvPr id="5" name="Grafik 4">
            <a:extLst>
              <a:ext uri="{FF2B5EF4-FFF2-40B4-BE49-F238E27FC236}">
                <a16:creationId xmlns:a16="http://schemas.microsoft.com/office/drawing/2014/main" id="{0BFFCE4F-F109-CA6B-FF1A-F3E9E8C9672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A07278DE-7565-B1CF-1FC8-1F53929A7A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065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8D7F665-4BC8-4DD0-60EF-0C1A265B24EF}"/>
              </a:ext>
            </a:extLst>
          </p:cNvPr>
          <p:cNvSpPr>
            <a:spLocks noGrp="1"/>
          </p:cNvSpPr>
          <p:nvPr>
            <p:ph type="title"/>
          </p:nvPr>
        </p:nvSpPr>
        <p:spPr>
          <a:xfrm>
            <a:off x="1274990" y="365125"/>
            <a:ext cx="7467841" cy="1325563"/>
          </a:xfrm>
        </p:spPr>
        <p:txBody>
          <a:bodyPr/>
          <a:lstStyle/>
          <a:p>
            <a:r>
              <a:rPr lang="it-IT" dirty="0" smtClean="0"/>
              <a:t>Che cosa dovrebbe contenere una ISP</a:t>
            </a:r>
            <a:endParaRPr lang="it-IT" dirty="0"/>
          </a:p>
        </p:txBody>
      </p:sp>
      <p:sp>
        <p:nvSpPr>
          <p:cNvPr id="3" name="İçerik Yer Tutucusu 2">
            <a:extLst>
              <a:ext uri="{FF2B5EF4-FFF2-40B4-BE49-F238E27FC236}">
                <a16:creationId xmlns:a16="http://schemas.microsoft.com/office/drawing/2014/main" id="{7C2E21BB-1637-C34C-780D-292C1A215BC4}"/>
              </a:ext>
            </a:extLst>
          </p:cNvPr>
          <p:cNvSpPr>
            <a:spLocks noGrp="1"/>
          </p:cNvSpPr>
          <p:nvPr>
            <p:ph idx="1"/>
          </p:nvPr>
        </p:nvSpPr>
        <p:spPr/>
        <p:txBody>
          <a:bodyPr/>
          <a:lstStyle/>
          <a:p>
            <a:r>
              <a:rPr lang="it-IT" b="1" dirty="0" smtClean="0"/>
              <a:t>Policy di utilizzo accettabile</a:t>
            </a:r>
            <a:endParaRPr lang="it-IT" dirty="0" smtClean="0"/>
          </a:p>
          <a:p>
            <a:pPr marL="261938" indent="0">
              <a:buNone/>
            </a:pPr>
            <a:r>
              <a:rPr lang="it-IT" dirty="0" smtClean="0"/>
              <a:t>Questa policy definisce l'uso accettabile delle apparecchiature informatiche e di Internet all'interno dell'azienda.  Una policy di utilizzo accettabile deve indicare quali sono le responsabilità dei dipendenti per quanto riguarda la protezione delle apparecchiature aziendali, come ad esempio chiudere a chiave i computer quando non sono alla scrivania o salvaguardare i tablet o altri dispositivi elettronici che potrebbero contenere informazioni sensibili. Deve inoltre indicare quali sono i diritti dell'azienda e quali attività non sono vietate sulle apparecchiature e sulla rete aziendale.</a:t>
            </a:r>
            <a:endParaRPr lang="it-IT" dirty="0" smtClean="0"/>
          </a:p>
        </p:txBody>
      </p:sp>
      <p:pic>
        <p:nvPicPr>
          <p:cNvPr id="5" name="Grafik 4">
            <a:extLst>
              <a:ext uri="{FF2B5EF4-FFF2-40B4-BE49-F238E27FC236}">
                <a16:creationId xmlns:a16="http://schemas.microsoft.com/office/drawing/2014/main" id="{0BFFCE4F-F109-CA6B-FF1A-F3E9E8C9672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A07278DE-7565-B1CF-1FC8-1F53929A7A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46878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8D7F665-4BC8-4DD0-60EF-0C1A265B24EF}"/>
              </a:ext>
            </a:extLst>
          </p:cNvPr>
          <p:cNvSpPr>
            <a:spLocks noGrp="1"/>
          </p:cNvSpPr>
          <p:nvPr>
            <p:ph type="title"/>
          </p:nvPr>
        </p:nvSpPr>
        <p:spPr>
          <a:xfrm>
            <a:off x="1274990" y="365125"/>
            <a:ext cx="7467841" cy="1325563"/>
          </a:xfrm>
        </p:spPr>
        <p:txBody>
          <a:bodyPr/>
          <a:lstStyle/>
          <a:p>
            <a:r>
              <a:rPr lang="it-IT" dirty="0" smtClean="0"/>
              <a:t>Che cosa dovrebbe contenere una ISP</a:t>
            </a:r>
            <a:endParaRPr lang="it-IT" dirty="0"/>
          </a:p>
        </p:txBody>
      </p:sp>
      <p:sp>
        <p:nvSpPr>
          <p:cNvPr id="3" name="İçerik Yer Tutucusu 2">
            <a:extLst>
              <a:ext uri="{FF2B5EF4-FFF2-40B4-BE49-F238E27FC236}">
                <a16:creationId xmlns:a16="http://schemas.microsoft.com/office/drawing/2014/main" id="{7C2E21BB-1637-C34C-780D-292C1A215BC4}"/>
              </a:ext>
            </a:extLst>
          </p:cNvPr>
          <p:cNvSpPr>
            <a:spLocks noGrp="1"/>
          </p:cNvSpPr>
          <p:nvPr>
            <p:ph idx="1"/>
          </p:nvPr>
        </p:nvSpPr>
        <p:spPr/>
        <p:txBody>
          <a:bodyPr/>
          <a:lstStyle/>
          <a:p>
            <a:r>
              <a:rPr lang="it-IT" b="1" dirty="0" smtClean="0"/>
              <a:t>Policy di pulizia del desktop</a:t>
            </a:r>
            <a:endParaRPr lang="it-IT" dirty="0" smtClean="0"/>
          </a:p>
          <a:p>
            <a:pPr marL="261938" indent="0">
              <a:buNone/>
            </a:pPr>
            <a:r>
              <a:rPr lang="it-IT" dirty="0" smtClean="0"/>
              <a:t>Una policy di pulizia del desktop si concentra sulla protezione delle risorse fisiche e delle informazioni. Questa policy deve stabilire i requisiti minimi per mantenere una scrivania pulita, come ad esempio dove possono essere archiviate e accessibili le informazioni sensibili su dipendenti, proprietà intellettuale, clienti e fornitori. Dovrebbe inoltre indicare quali tipi di materiali devono essere distrutti o gettati via, se è necessario utilizzare una password per recuperare i documenti da una stampante e quali informazioni o proprietà devono essere protette con un lucchetto fisico.</a:t>
            </a:r>
            <a:endParaRPr lang="it-IT" dirty="0" smtClean="0"/>
          </a:p>
        </p:txBody>
      </p:sp>
      <p:pic>
        <p:nvPicPr>
          <p:cNvPr id="5" name="Grafik 4">
            <a:extLst>
              <a:ext uri="{FF2B5EF4-FFF2-40B4-BE49-F238E27FC236}">
                <a16:creationId xmlns:a16="http://schemas.microsoft.com/office/drawing/2014/main" id="{0BFFCE4F-F109-CA6B-FF1A-F3E9E8C9672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A07278DE-7565-B1CF-1FC8-1F53929A7A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0946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8D7F665-4BC8-4DD0-60EF-0C1A265B24EF}"/>
              </a:ext>
            </a:extLst>
          </p:cNvPr>
          <p:cNvSpPr>
            <a:spLocks noGrp="1"/>
          </p:cNvSpPr>
          <p:nvPr>
            <p:ph type="title"/>
          </p:nvPr>
        </p:nvSpPr>
        <p:spPr>
          <a:xfrm>
            <a:off x="1274990" y="365125"/>
            <a:ext cx="7467841" cy="1325563"/>
          </a:xfrm>
        </p:spPr>
        <p:txBody>
          <a:bodyPr/>
          <a:lstStyle/>
          <a:p>
            <a:r>
              <a:rPr lang="it-IT" dirty="0" smtClean="0"/>
              <a:t>Che cosa dovrebbe contenere una ISP</a:t>
            </a:r>
            <a:endParaRPr lang="it-IT" dirty="0"/>
          </a:p>
        </p:txBody>
      </p:sp>
      <p:sp>
        <p:nvSpPr>
          <p:cNvPr id="3" name="İçerik Yer Tutucusu 2">
            <a:extLst>
              <a:ext uri="{FF2B5EF4-FFF2-40B4-BE49-F238E27FC236}">
                <a16:creationId xmlns:a16="http://schemas.microsoft.com/office/drawing/2014/main" id="{7C2E21BB-1637-C34C-780D-292C1A215BC4}"/>
              </a:ext>
            </a:extLst>
          </p:cNvPr>
          <p:cNvSpPr>
            <a:spLocks noGrp="1"/>
          </p:cNvSpPr>
          <p:nvPr>
            <p:ph idx="1"/>
          </p:nvPr>
        </p:nvSpPr>
        <p:spPr/>
        <p:txBody>
          <a:bodyPr/>
          <a:lstStyle/>
          <a:p>
            <a:r>
              <a:rPr lang="it-IT" b="1" dirty="0" smtClean="0"/>
              <a:t>Policy di risposta alle violazioni dei dati</a:t>
            </a:r>
            <a:endParaRPr lang="it-IT" dirty="0" smtClean="0"/>
          </a:p>
          <a:p>
            <a:pPr marL="261938" indent="0">
              <a:buNone/>
            </a:pPr>
            <a:r>
              <a:rPr lang="it-IT" dirty="0" smtClean="0"/>
              <a:t>È nota anche come piano di risposta agli incidenti. Lo scopo di una policy di risposta alla violazione dei dati è stabilire gli obiettivi e la visione di come l'organizzazione risponderà a una violazione dei dati. Questo piano aiuterà a mitigare i rischi di essere vittima di un attacco informatico. Questa policy deve definire a chi si applica e quando entra in vigore, compresa la definizione di violazione, i ruoli e le responsabilità del personale, gli standard e le metriche, i meccanismi di reporting, di rimedio e di feedback.</a:t>
            </a:r>
            <a:endParaRPr lang="it-IT" dirty="0" smtClean="0"/>
          </a:p>
        </p:txBody>
      </p:sp>
      <p:pic>
        <p:nvPicPr>
          <p:cNvPr id="5" name="Grafik 4">
            <a:extLst>
              <a:ext uri="{FF2B5EF4-FFF2-40B4-BE49-F238E27FC236}">
                <a16:creationId xmlns:a16="http://schemas.microsoft.com/office/drawing/2014/main" id="{0BFFCE4F-F109-CA6B-FF1A-F3E9E8C9672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A07278DE-7565-B1CF-1FC8-1F53929A7A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90130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8D7F665-4BC8-4DD0-60EF-0C1A265B24EF}"/>
              </a:ext>
            </a:extLst>
          </p:cNvPr>
          <p:cNvSpPr>
            <a:spLocks noGrp="1"/>
          </p:cNvSpPr>
          <p:nvPr>
            <p:ph type="title"/>
          </p:nvPr>
        </p:nvSpPr>
        <p:spPr>
          <a:xfrm>
            <a:off x="1274990" y="365125"/>
            <a:ext cx="7467841" cy="1325563"/>
          </a:xfrm>
        </p:spPr>
        <p:txBody>
          <a:bodyPr/>
          <a:lstStyle/>
          <a:p>
            <a:r>
              <a:rPr lang="it-IT" dirty="0" smtClean="0"/>
              <a:t>Che cosa dovrebbe contenere una ISP</a:t>
            </a:r>
            <a:endParaRPr lang="it-IT" dirty="0"/>
          </a:p>
        </p:txBody>
      </p:sp>
      <p:sp>
        <p:nvSpPr>
          <p:cNvPr id="3" name="İçerik Yer Tutucusu 2">
            <a:extLst>
              <a:ext uri="{FF2B5EF4-FFF2-40B4-BE49-F238E27FC236}">
                <a16:creationId xmlns:a16="http://schemas.microsoft.com/office/drawing/2014/main" id="{7C2E21BB-1637-C34C-780D-292C1A215BC4}"/>
              </a:ext>
            </a:extLst>
          </p:cNvPr>
          <p:cNvSpPr>
            <a:spLocks noGrp="1"/>
          </p:cNvSpPr>
          <p:nvPr>
            <p:ph idx="1"/>
          </p:nvPr>
        </p:nvSpPr>
        <p:spPr/>
        <p:txBody>
          <a:bodyPr/>
          <a:lstStyle/>
          <a:p>
            <a:r>
              <a:rPr lang="it-IT" b="1" dirty="0" smtClean="0"/>
              <a:t>Policy del piano di ripristino in caso di disastro</a:t>
            </a:r>
            <a:endParaRPr lang="it-IT" dirty="0" smtClean="0"/>
          </a:p>
          <a:p>
            <a:pPr marL="261938" indent="0">
              <a:buNone/>
            </a:pPr>
            <a:r>
              <a:rPr lang="it-IT" dirty="0" smtClean="0"/>
              <a:t>Questa policy è diversa da un piano di risposta alle violazioni dei dati perché si tratta di un piano di emergenza generale per le azioni da intraprendere in caso di disastro o di qualsiasi evento che provochi un ritardo prolungato del servizio. Questa policy deve descrivere il processo di recupero dei sistemi, delle applicazioni e dei dati durante o dopo qualsiasi tipo di disastro che provochi un'interruzione importante. Il piano di disaster recovery deve essere aggiornato annualmente.</a:t>
            </a:r>
            <a:endParaRPr lang="it-IT" dirty="0" smtClean="0"/>
          </a:p>
        </p:txBody>
      </p:sp>
      <p:pic>
        <p:nvPicPr>
          <p:cNvPr id="5" name="Grafik 4">
            <a:extLst>
              <a:ext uri="{FF2B5EF4-FFF2-40B4-BE49-F238E27FC236}">
                <a16:creationId xmlns:a16="http://schemas.microsoft.com/office/drawing/2014/main" id="{0BFFCE4F-F109-CA6B-FF1A-F3E9E8C9672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A07278DE-7565-B1CF-1FC8-1F53929A7A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50892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8D7F665-4BC8-4DD0-60EF-0C1A265B24EF}"/>
              </a:ext>
            </a:extLst>
          </p:cNvPr>
          <p:cNvSpPr>
            <a:spLocks noGrp="1"/>
          </p:cNvSpPr>
          <p:nvPr>
            <p:ph type="title"/>
          </p:nvPr>
        </p:nvSpPr>
        <p:spPr>
          <a:xfrm>
            <a:off x="1274990" y="365125"/>
            <a:ext cx="7467841" cy="1325563"/>
          </a:xfrm>
        </p:spPr>
        <p:txBody>
          <a:bodyPr/>
          <a:lstStyle/>
          <a:p>
            <a:r>
              <a:rPr lang="it-IT" dirty="0" smtClean="0"/>
              <a:t>Che cosa dovrebbe contenere una ISP</a:t>
            </a:r>
            <a:endParaRPr lang="it-IT" dirty="0"/>
          </a:p>
        </p:txBody>
      </p:sp>
      <p:sp>
        <p:nvSpPr>
          <p:cNvPr id="3" name="İçerik Yer Tutucusu 2">
            <a:extLst>
              <a:ext uri="{FF2B5EF4-FFF2-40B4-BE49-F238E27FC236}">
                <a16:creationId xmlns:a16="http://schemas.microsoft.com/office/drawing/2014/main" id="{7C2E21BB-1637-C34C-780D-292C1A215BC4}"/>
              </a:ext>
            </a:extLst>
          </p:cNvPr>
          <p:cNvSpPr>
            <a:spLocks noGrp="1"/>
          </p:cNvSpPr>
          <p:nvPr>
            <p:ph idx="1"/>
          </p:nvPr>
        </p:nvSpPr>
        <p:spPr/>
        <p:txBody>
          <a:bodyPr/>
          <a:lstStyle/>
          <a:p>
            <a:r>
              <a:rPr lang="it-IT" b="1" dirty="0" smtClean="0"/>
              <a:t>Policy sulla posta elettronica</a:t>
            </a:r>
            <a:endParaRPr lang="it-IT" dirty="0" smtClean="0"/>
          </a:p>
          <a:p>
            <a:pPr marL="261938" indent="0">
              <a:buNone/>
            </a:pPr>
            <a:r>
              <a:rPr lang="it-IT" dirty="0" smtClean="0"/>
              <a:t>L'e-mail è un canale di comunicazione fondamentale per le aziende di tutti i tipi e il suo uso improprio può rappresentare una minaccia per la sicurezza dell'azienda, sia che si tratti di dipendenti che utilizzano l'e-mail per distribuire informazioni riservate o che espongano inavvertitamente la rete a un virus.</a:t>
            </a:r>
            <a:endParaRPr lang="it-IT" dirty="0" smtClean="0"/>
          </a:p>
        </p:txBody>
      </p:sp>
      <p:pic>
        <p:nvPicPr>
          <p:cNvPr id="5" name="Grafik 4">
            <a:extLst>
              <a:ext uri="{FF2B5EF4-FFF2-40B4-BE49-F238E27FC236}">
                <a16:creationId xmlns:a16="http://schemas.microsoft.com/office/drawing/2014/main" id="{0BFFCE4F-F109-CA6B-FF1A-F3E9E8C9672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A07278DE-7565-B1CF-1FC8-1F53929A7A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65451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8D7F665-4BC8-4DD0-60EF-0C1A265B24EF}"/>
              </a:ext>
            </a:extLst>
          </p:cNvPr>
          <p:cNvSpPr>
            <a:spLocks noGrp="1"/>
          </p:cNvSpPr>
          <p:nvPr>
            <p:ph type="title"/>
          </p:nvPr>
        </p:nvSpPr>
        <p:spPr>
          <a:xfrm>
            <a:off x="1274990" y="365125"/>
            <a:ext cx="7467841" cy="1325563"/>
          </a:xfrm>
        </p:spPr>
        <p:txBody>
          <a:bodyPr/>
          <a:lstStyle/>
          <a:p>
            <a:r>
              <a:rPr lang="it-IT" dirty="0" smtClean="0"/>
              <a:t>Che cosa dovrebbe contenere una ISP</a:t>
            </a:r>
            <a:endParaRPr lang="it-IT" dirty="0"/>
          </a:p>
        </p:txBody>
      </p:sp>
      <p:sp>
        <p:nvSpPr>
          <p:cNvPr id="3" name="İçerik Yer Tutucusu 2">
            <a:extLst>
              <a:ext uri="{FF2B5EF4-FFF2-40B4-BE49-F238E27FC236}">
                <a16:creationId xmlns:a16="http://schemas.microsoft.com/office/drawing/2014/main" id="{7C2E21BB-1637-C34C-780D-292C1A215BC4}"/>
              </a:ext>
            </a:extLst>
          </p:cNvPr>
          <p:cNvSpPr>
            <a:spLocks noGrp="1"/>
          </p:cNvSpPr>
          <p:nvPr>
            <p:ph idx="1"/>
          </p:nvPr>
        </p:nvSpPr>
        <p:spPr/>
        <p:txBody>
          <a:bodyPr/>
          <a:lstStyle/>
          <a:p>
            <a:r>
              <a:rPr lang="it-IT" b="1" dirty="0" smtClean="0"/>
              <a:t>Politica di protezione delle chiavi di crittografia per gli utenti finali</a:t>
            </a:r>
            <a:endParaRPr lang="it-IT" dirty="0" smtClean="0"/>
          </a:p>
          <a:p>
            <a:pPr marL="261938" indent="0">
              <a:buNone/>
            </a:pPr>
            <a:r>
              <a:rPr lang="it-IT" dirty="0" smtClean="0"/>
              <a:t>Alcuni documenti e comunicazioni all'interno dell'azienda o distribuiti agli utenti finali potrebbero dover essere crittografati per motivi di sicurezza. È necessario adottare una policy di protezione delle chiavi di crittografia, in modo che non vengano divulgate o utilizzate in modo fraudolento.</a:t>
            </a:r>
            <a:endParaRPr lang="it-IT" dirty="0" smtClean="0"/>
          </a:p>
        </p:txBody>
      </p:sp>
      <p:pic>
        <p:nvPicPr>
          <p:cNvPr id="5" name="Grafik 4">
            <a:extLst>
              <a:ext uri="{FF2B5EF4-FFF2-40B4-BE49-F238E27FC236}">
                <a16:creationId xmlns:a16="http://schemas.microsoft.com/office/drawing/2014/main" id="{0BFFCE4F-F109-CA6B-FF1A-F3E9E8C9672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A07278DE-7565-B1CF-1FC8-1F53929A7A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56646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8D7F665-4BC8-4DD0-60EF-0C1A265B24EF}"/>
              </a:ext>
            </a:extLst>
          </p:cNvPr>
          <p:cNvSpPr>
            <a:spLocks noGrp="1"/>
          </p:cNvSpPr>
          <p:nvPr>
            <p:ph type="title"/>
          </p:nvPr>
        </p:nvSpPr>
        <p:spPr>
          <a:xfrm>
            <a:off x="1274990" y="365125"/>
            <a:ext cx="7467841" cy="1325563"/>
          </a:xfrm>
        </p:spPr>
        <p:txBody>
          <a:bodyPr/>
          <a:lstStyle/>
          <a:p>
            <a:r>
              <a:rPr lang="it-IT" dirty="0" smtClean="0"/>
              <a:t>Che cosa dovrebbe contenere una ISP</a:t>
            </a:r>
            <a:endParaRPr lang="it-IT" dirty="0"/>
          </a:p>
        </p:txBody>
      </p:sp>
      <p:sp>
        <p:nvSpPr>
          <p:cNvPr id="3" name="İçerik Yer Tutucusu 2">
            <a:extLst>
              <a:ext uri="{FF2B5EF4-FFF2-40B4-BE49-F238E27FC236}">
                <a16:creationId xmlns:a16="http://schemas.microsoft.com/office/drawing/2014/main" id="{7C2E21BB-1637-C34C-780D-292C1A215BC4}"/>
              </a:ext>
            </a:extLst>
          </p:cNvPr>
          <p:cNvSpPr>
            <a:spLocks noGrp="1"/>
          </p:cNvSpPr>
          <p:nvPr>
            <p:ph idx="1"/>
          </p:nvPr>
        </p:nvSpPr>
        <p:spPr/>
        <p:txBody>
          <a:bodyPr/>
          <a:lstStyle/>
          <a:p>
            <a:r>
              <a:rPr lang="it-IT" b="1" dirty="0" smtClean="0"/>
              <a:t>Policy di protezione delle password</a:t>
            </a:r>
          </a:p>
          <a:p>
            <a:pPr marL="261938" indent="0">
              <a:buNone/>
            </a:pPr>
            <a:r>
              <a:rPr lang="it-IT" dirty="0" smtClean="0"/>
              <a:t>I vostri dipendenti hanno probabilmente una miriade di password da tenere sotto controllo e da utilizzare quotidianamente e la vostra azienda dovrebbe avere standard chiari ed espliciti per la creazione di password forti per i loro computer, account di posta elettronica, dispositivi elettronici e qualsiasi punto di accesso ai vostri dati o alla vostra rete.</a:t>
            </a:r>
          </a:p>
          <a:p>
            <a:endParaRPr lang="it-IT" dirty="0"/>
          </a:p>
        </p:txBody>
      </p:sp>
      <p:pic>
        <p:nvPicPr>
          <p:cNvPr id="5" name="Grafik 4">
            <a:extLst>
              <a:ext uri="{FF2B5EF4-FFF2-40B4-BE49-F238E27FC236}">
                <a16:creationId xmlns:a16="http://schemas.microsoft.com/office/drawing/2014/main" id="{0BFFCE4F-F109-CA6B-FF1A-F3E9E8C9672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A07278DE-7565-B1CF-1FC8-1F53929A7A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19643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2D4B2B6-B617-1350-29AD-684335268649}"/>
              </a:ext>
            </a:extLst>
          </p:cNvPr>
          <p:cNvSpPr>
            <a:spLocks noGrp="1"/>
          </p:cNvSpPr>
          <p:nvPr>
            <p:ph type="title"/>
          </p:nvPr>
        </p:nvSpPr>
        <p:spPr>
          <a:xfrm>
            <a:off x="2010053" y="215170"/>
            <a:ext cx="10515600" cy="1325563"/>
          </a:xfrm>
        </p:spPr>
        <p:txBody>
          <a:bodyPr>
            <a:normAutofit fontScale="90000"/>
          </a:bodyPr>
          <a:lstStyle/>
          <a:p>
            <a:r>
              <a:rPr lang="it-IT" dirty="0" smtClean="0"/>
              <a:t> </a:t>
            </a:r>
            <a:br>
              <a:rPr lang="it-IT" dirty="0" smtClean="0"/>
            </a:br>
            <a:r>
              <a:rPr lang="it-IT" dirty="0" smtClean="0"/>
              <a:t>Esercizi di informazione </a:t>
            </a:r>
            <a:br>
              <a:rPr lang="it-IT" dirty="0" smtClean="0"/>
            </a:br>
            <a:r>
              <a:rPr lang="it-IT" dirty="0" smtClean="0"/>
              <a:t>Politica di sicurezza</a:t>
            </a:r>
            <a:endParaRPr lang="it-IT" dirty="0"/>
          </a:p>
        </p:txBody>
      </p:sp>
      <p:sp>
        <p:nvSpPr>
          <p:cNvPr id="3" name="İçerik Yer Tutucusu 2">
            <a:extLst>
              <a:ext uri="{FF2B5EF4-FFF2-40B4-BE49-F238E27FC236}">
                <a16:creationId xmlns:a16="http://schemas.microsoft.com/office/drawing/2014/main" id="{7987A42C-5E51-E8A1-1257-7896E9B4EAC6}"/>
              </a:ext>
            </a:extLst>
          </p:cNvPr>
          <p:cNvSpPr>
            <a:spLocks noGrp="1"/>
          </p:cNvSpPr>
          <p:nvPr>
            <p:ph idx="1"/>
          </p:nvPr>
        </p:nvSpPr>
        <p:spPr/>
        <p:txBody>
          <a:bodyPr/>
          <a:lstStyle/>
          <a:p>
            <a:pPr marL="355600" indent="-355600">
              <a:buNone/>
            </a:pPr>
            <a:r>
              <a:rPr lang="it-IT" b="1" dirty="0" smtClean="0"/>
              <a:t>1. Bloccate la vostra sessione: </a:t>
            </a:r>
            <a:r>
              <a:rPr lang="it-IT" dirty="0" smtClean="0"/>
              <a:t>Rafforzate i vostri account online attivando gli strumenti di autenticazione più forti disponibili, come la biometria (tracce biologiche misurabili di una persona), le chiavi di sicurezza o un codice unico generato da uno strumento applicativo sul vostro dispositivo mobile. I vostri nomi utente e le vostre password potrebbero non essere sufficienti per proteggere account come quelli di e-mail, banche e social media.</a:t>
            </a:r>
          </a:p>
          <a:p>
            <a:r>
              <a:rPr lang="it-IT" b="1" dirty="0" smtClean="0">
                <a:solidFill>
                  <a:srgbClr val="FF0000"/>
                </a:solidFill>
              </a:rPr>
              <a:t>Esercizi-1:</a:t>
            </a:r>
          </a:p>
          <a:p>
            <a:r>
              <a:rPr lang="it-IT" dirty="0" smtClean="0"/>
              <a:t>Per far sì che il computer si blocchi automaticamente quando ci si alza dal computer.</a:t>
            </a:r>
          </a:p>
          <a:p>
            <a:r>
              <a:rPr lang="it-IT" b="1" i="1" dirty="0" smtClean="0"/>
              <a:t>Fase 1: </a:t>
            </a:r>
            <a:r>
              <a:rPr lang="it-IT" dirty="0" smtClean="0"/>
              <a:t>fare clic sul pulsante Impostazioni di Windows.</a:t>
            </a:r>
          </a:p>
          <a:p>
            <a:endParaRPr lang="it-IT" dirty="0"/>
          </a:p>
        </p:txBody>
      </p:sp>
      <p:pic>
        <p:nvPicPr>
          <p:cNvPr id="7" name="Resim 6">
            <a:extLst>
              <a:ext uri="{FF2B5EF4-FFF2-40B4-BE49-F238E27FC236}">
                <a16:creationId xmlns:a16="http://schemas.microsoft.com/office/drawing/2014/main" id="{14B2A794-98CE-B741-47E6-484D16CA3ED4}"/>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t="4590" b="7481"/>
          <a:stretch/>
        </p:blipFill>
        <p:spPr>
          <a:xfrm>
            <a:off x="9013371" y="5976071"/>
            <a:ext cx="748435" cy="658091"/>
          </a:xfrm>
          <a:prstGeom prst="rect">
            <a:avLst/>
          </a:prstGeom>
        </p:spPr>
      </p:pic>
      <p:pic>
        <p:nvPicPr>
          <p:cNvPr id="6" name="Grafik 4">
            <a:extLst>
              <a:ext uri="{FF2B5EF4-FFF2-40B4-BE49-F238E27FC236}">
                <a16:creationId xmlns:a16="http://schemas.microsoft.com/office/drawing/2014/main" id="{E47A8DA4-C276-5EF8-71E3-3BC70225C07D}"/>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467ECCAB-54EE-D7B0-4B90-AD26D6ECF74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1578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8A4B07A-1240-1B93-141E-06C061ECD277}"/>
              </a:ext>
            </a:extLst>
          </p:cNvPr>
          <p:cNvSpPr>
            <a:spLocks noGrp="1"/>
          </p:cNvSpPr>
          <p:nvPr>
            <p:ph type="title"/>
          </p:nvPr>
        </p:nvSpPr>
        <p:spPr>
          <a:xfrm>
            <a:off x="1601680" y="310082"/>
            <a:ext cx="10515600" cy="1325563"/>
          </a:xfrm>
        </p:spPr>
        <p:txBody>
          <a:bodyPr/>
          <a:lstStyle/>
          <a:p>
            <a:r>
              <a:rPr lang="it-IT" sz="4400" spc="10" dirty="0" smtClean="0">
                <a:effectLst/>
                <a:latin typeface="Calibri Light" panose="020F0302020204030204" pitchFamily="34" charset="0"/>
                <a:ea typeface="Times New Roman" panose="02020603050405020304" pitchFamily="18" charset="0"/>
                <a:cs typeface="Calibri Light" panose="020F0302020204030204" pitchFamily="34" charset="0"/>
              </a:rPr>
              <a:t>Campione-1 (continua)</a:t>
            </a:r>
            <a:endParaRPr lang="it-IT"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42CE36BB-F4C9-4CBB-E662-06AA45877F09}"/>
              </a:ext>
            </a:extLst>
          </p:cNvPr>
          <p:cNvSpPr>
            <a:spLocks noGrp="1"/>
          </p:cNvSpPr>
          <p:nvPr>
            <p:ph idx="1"/>
          </p:nvPr>
        </p:nvSpPr>
        <p:spPr/>
        <p:txBody>
          <a:bodyPr/>
          <a:lstStyle/>
          <a:p>
            <a:r>
              <a:rPr lang="it-IT" b="1" i="1" dirty="0" smtClean="0"/>
              <a:t>Fase 2: </a:t>
            </a:r>
            <a:r>
              <a:rPr lang="it-IT" dirty="0" smtClean="0"/>
              <a:t>fare clic sulla scheda Account.</a:t>
            </a:r>
          </a:p>
          <a:p>
            <a:pPr marL="0" indent="0">
              <a:buNone/>
            </a:pPr>
            <a:endParaRPr lang="it-IT" dirty="0"/>
          </a:p>
        </p:txBody>
      </p:sp>
      <p:pic>
        <p:nvPicPr>
          <p:cNvPr id="6" name="Resim 5">
            <a:extLst>
              <a:ext uri="{FF2B5EF4-FFF2-40B4-BE49-F238E27FC236}">
                <a16:creationId xmlns:a16="http://schemas.microsoft.com/office/drawing/2014/main" id="{64C6A04D-5D65-E4E9-3CED-375133F8665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43024" y="2510790"/>
            <a:ext cx="8124825" cy="3723430"/>
          </a:xfrm>
          <a:prstGeom prst="rect">
            <a:avLst/>
          </a:prstGeom>
          <a:noFill/>
          <a:ln>
            <a:noFill/>
          </a:ln>
        </p:spPr>
      </p:pic>
      <p:pic>
        <p:nvPicPr>
          <p:cNvPr id="4" name="Grafik 4">
            <a:extLst>
              <a:ext uri="{FF2B5EF4-FFF2-40B4-BE49-F238E27FC236}">
                <a16:creationId xmlns:a16="http://schemas.microsoft.com/office/drawing/2014/main" id="{C4279B76-2887-E286-709E-C65F8DB7D1D7}"/>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ACCBE1AF-0541-38CD-8B69-FFC5F5F2D34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40407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97D07EB2-A4C4-9414-ADC9-CEE3A7E76689}"/>
              </a:ext>
            </a:extLst>
          </p:cNvPr>
          <p:cNvSpPr>
            <a:spLocks noGrp="1"/>
          </p:cNvSpPr>
          <p:nvPr>
            <p:ph type="title"/>
          </p:nvPr>
        </p:nvSpPr>
        <p:spPr>
          <a:xfrm>
            <a:off x="1676400" y="329397"/>
            <a:ext cx="10515600" cy="1325563"/>
          </a:xfrm>
        </p:spPr>
        <p:txBody>
          <a:bodyPr/>
          <a:lstStyle/>
          <a:p>
            <a:r>
              <a:rPr lang="it-IT" sz="4400" b="1" spc="10" dirty="0" smtClean="0">
                <a:effectLst/>
                <a:latin typeface="Calibri Light" panose="020F0302020204030204" pitchFamily="34" charset="0"/>
                <a:ea typeface="Times New Roman" panose="02020603050405020304" pitchFamily="18" charset="0"/>
                <a:cs typeface="Calibri Light" panose="020F0302020204030204" pitchFamily="34" charset="0"/>
              </a:rPr>
              <a:t>Campione-1 (continua)</a:t>
            </a:r>
            <a:endParaRPr lang="it-IT" dirty="0">
              <a:latin typeface="Calibri Light" panose="020F0302020204030204" pitchFamily="34" charset="0"/>
              <a:cs typeface="Calibri Light" panose="020F0302020204030204" pitchFamily="34" charset="0"/>
            </a:endParaRPr>
          </a:p>
        </p:txBody>
      </p:sp>
      <p:sp>
        <p:nvSpPr>
          <p:cNvPr id="6" name="Metin Yer Tutucusu 5">
            <a:extLst>
              <a:ext uri="{FF2B5EF4-FFF2-40B4-BE49-F238E27FC236}">
                <a16:creationId xmlns:a16="http://schemas.microsoft.com/office/drawing/2014/main" id="{615CF3A6-B8A4-E74B-7857-FD2D7ED6BC7A}"/>
              </a:ext>
            </a:extLst>
          </p:cNvPr>
          <p:cNvSpPr>
            <a:spLocks noGrp="1"/>
          </p:cNvSpPr>
          <p:nvPr>
            <p:ph type="body" idx="1"/>
          </p:nvPr>
        </p:nvSpPr>
        <p:spPr/>
        <p:txBody>
          <a:bodyPr>
            <a:noAutofit/>
          </a:bodyPr>
          <a:lstStyle/>
          <a:p>
            <a:r>
              <a:rPr lang="it-IT" sz="2800" i="1" dirty="0" smtClean="0"/>
              <a:t>Fase 3: </a:t>
            </a:r>
            <a:r>
              <a:rPr lang="it-IT" sz="2800" b="0" dirty="0" smtClean="0"/>
              <a:t>Fare clic sulla sezione Accedi</a:t>
            </a:r>
            <a:endParaRPr lang="it-IT" sz="2800" b="0" dirty="0"/>
          </a:p>
        </p:txBody>
      </p:sp>
      <p:sp>
        <p:nvSpPr>
          <p:cNvPr id="7" name="Metin Yer Tutucusu 6">
            <a:extLst>
              <a:ext uri="{FF2B5EF4-FFF2-40B4-BE49-F238E27FC236}">
                <a16:creationId xmlns:a16="http://schemas.microsoft.com/office/drawing/2014/main" id="{23DBB235-6A9E-5BB6-2F1C-5B80FD656CE2}"/>
              </a:ext>
            </a:extLst>
          </p:cNvPr>
          <p:cNvSpPr>
            <a:spLocks noGrp="1"/>
          </p:cNvSpPr>
          <p:nvPr>
            <p:ph type="body" sz="quarter" idx="3"/>
          </p:nvPr>
        </p:nvSpPr>
        <p:spPr/>
        <p:txBody>
          <a:bodyPr>
            <a:noAutofit/>
          </a:bodyPr>
          <a:lstStyle/>
          <a:p>
            <a:r>
              <a:rPr lang="it-IT" sz="2800" i="1" dirty="0" smtClean="0"/>
              <a:t>Fase 4: </a:t>
            </a:r>
            <a:r>
              <a:rPr lang="it-IT" sz="2800" b="0" dirty="0" smtClean="0"/>
              <a:t>Abilitazione alla funzione di blocco dinamico</a:t>
            </a:r>
            <a:endParaRPr lang="it-IT" sz="2800" b="0" dirty="0"/>
          </a:p>
        </p:txBody>
      </p:sp>
      <p:pic>
        <p:nvPicPr>
          <p:cNvPr id="9" name="İçerik Yer Tutucusu 8">
            <a:extLst>
              <a:ext uri="{FF2B5EF4-FFF2-40B4-BE49-F238E27FC236}">
                <a16:creationId xmlns:a16="http://schemas.microsoft.com/office/drawing/2014/main" id="{D9374F6A-F6EE-09F7-96B3-A7D078CEA266}"/>
              </a:ext>
            </a:extLst>
          </p:cNvPr>
          <p:cNvPicPr>
            <a:picLocks noGrp="1" noChangeAspect="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6287609" y="2651046"/>
            <a:ext cx="5808745" cy="2409225"/>
          </a:xfrm>
          <a:prstGeom prst="rect">
            <a:avLst/>
          </a:prstGeom>
          <a:noFill/>
          <a:ln>
            <a:noFill/>
          </a:ln>
        </p:spPr>
      </p:pic>
      <p:pic>
        <p:nvPicPr>
          <p:cNvPr id="14" name="İçerik Yer Tutucusu 13">
            <a:extLst>
              <a:ext uri="{FF2B5EF4-FFF2-40B4-BE49-F238E27FC236}">
                <a16:creationId xmlns:a16="http://schemas.microsoft.com/office/drawing/2014/main" id="{ECEAC853-6F4A-7871-A777-C3D338BCC0CE}"/>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65163" y="2505075"/>
            <a:ext cx="5157787" cy="2999037"/>
          </a:xfrm>
          <a:prstGeom prst="rect">
            <a:avLst/>
          </a:prstGeom>
          <a:noFill/>
          <a:ln>
            <a:noFill/>
          </a:ln>
        </p:spPr>
      </p:pic>
      <p:pic>
        <p:nvPicPr>
          <p:cNvPr id="2" name="Grafik 4">
            <a:extLst>
              <a:ext uri="{FF2B5EF4-FFF2-40B4-BE49-F238E27FC236}">
                <a16:creationId xmlns:a16="http://schemas.microsoft.com/office/drawing/2014/main" id="{6233F0A2-00D2-B321-9F69-050D21EDDF6D}"/>
              </a:ext>
            </a:extLst>
          </p:cNvPr>
          <p:cNvPicPr>
            <a:picLocks noChangeAspect="1"/>
          </p:cNvPicPr>
          <p:nvPr/>
        </p:nvPicPr>
        <p:blipFill>
          <a:blip r:embed="rId4">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7C51C1E2-4830-CF22-7214-1AC7F15E75E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05289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09D1163-1BD7-0F56-6BD2-8F019C1A6570}"/>
              </a:ext>
            </a:extLst>
          </p:cNvPr>
          <p:cNvSpPr>
            <a:spLocks noGrp="1"/>
          </p:cNvSpPr>
          <p:nvPr>
            <p:ph type="title"/>
          </p:nvPr>
        </p:nvSpPr>
        <p:spPr>
          <a:xfrm>
            <a:off x="1676400" y="357616"/>
            <a:ext cx="10515600" cy="1325563"/>
          </a:xfrm>
        </p:spPr>
        <p:txBody>
          <a:bodyPr/>
          <a:lstStyle/>
          <a:p>
            <a:r>
              <a:rPr lang="it-IT" dirty="0" smtClean="0"/>
              <a:t>Esercizi di informazione </a:t>
            </a:r>
            <a:br>
              <a:rPr lang="it-IT" dirty="0" smtClean="0"/>
            </a:br>
            <a:r>
              <a:rPr lang="it-IT" dirty="0" smtClean="0"/>
              <a:t>Politica di sicurezza</a:t>
            </a:r>
            <a:endParaRPr lang="it-IT" dirty="0"/>
          </a:p>
        </p:txBody>
      </p:sp>
      <p:sp>
        <p:nvSpPr>
          <p:cNvPr id="3" name="İçerik Yer Tutucusu 2">
            <a:extLst>
              <a:ext uri="{FF2B5EF4-FFF2-40B4-BE49-F238E27FC236}">
                <a16:creationId xmlns:a16="http://schemas.microsoft.com/office/drawing/2014/main" id="{078D90FE-C342-33B5-B98A-FE4F349311DC}"/>
              </a:ext>
            </a:extLst>
          </p:cNvPr>
          <p:cNvSpPr>
            <a:spLocks noGrp="1"/>
          </p:cNvSpPr>
          <p:nvPr>
            <p:ph idx="1"/>
          </p:nvPr>
        </p:nvSpPr>
        <p:spPr>
          <a:xfrm>
            <a:off x="823319" y="1626742"/>
            <a:ext cx="10827058" cy="4674759"/>
          </a:xfrm>
        </p:spPr>
        <p:txBody>
          <a:bodyPr>
            <a:noAutofit/>
          </a:bodyPr>
          <a:lstStyle/>
          <a:p>
            <a:pPr marL="355600" indent="-355600">
              <a:buNone/>
            </a:pPr>
            <a:r>
              <a:rPr lang="it-IT" b="1" dirty="0" smtClean="0"/>
              <a:t>2. Creare una password forte: </a:t>
            </a:r>
            <a:r>
              <a:rPr lang="it-IT" dirty="0" smtClean="0"/>
              <a:t>le password deboli possono essere individuate in breve tempo con programmi di cracking delle password. Utilizziamo una password quando creiamo un account di posta elettronica e per l'accesso al computer. Le password dovrebbero essere create secondo i seguenti criteri:</a:t>
            </a:r>
          </a:p>
          <a:p>
            <a:pPr lvl="2"/>
            <a:r>
              <a:rPr lang="it-IT" sz="2400" dirty="0" smtClean="0"/>
              <a:t>Le password devono essere lunghe almeno 8 caratteri e contenere almeno una lettera maiuscola, una lettera minuscola, un numero e un carattere speciale (.-+=_,!@$#*%&lt;&gt;[]{}).</a:t>
            </a:r>
          </a:p>
          <a:p>
            <a:pPr lvl="2"/>
            <a:r>
              <a:rPr lang="it-IT" sz="2400" dirty="0" smtClean="0"/>
              <a:t>Il campo della password non deve essere lasciato vuoto o predefinito; 123456, 01062022, qwerty, password ecc. Le password non devono contenere informazioni personali (nome del figlio, data di nascita o nome dell'istituto).</a:t>
            </a:r>
          </a:p>
          <a:p>
            <a:pPr lvl="2"/>
            <a:r>
              <a:rPr lang="it-IT" sz="2400" dirty="0" smtClean="0"/>
              <a:t>È necessario creare password diverse per sistemi e account diversi.</a:t>
            </a:r>
          </a:p>
          <a:p>
            <a:pPr lvl="2"/>
            <a:r>
              <a:rPr lang="it-IT" sz="2400" dirty="0" smtClean="0"/>
              <a:t>Le password devono essere cambiate frequentemente (almeno ogni 6 mesi).</a:t>
            </a:r>
          </a:p>
          <a:p>
            <a:endParaRPr lang="it-IT" sz="2400" dirty="0"/>
          </a:p>
        </p:txBody>
      </p:sp>
      <p:pic>
        <p:nvPicPr>
          <p:cNvPr id="4" name="Grafik 4">
            <a:extLst>
              <a:ext uri="{FF2B5EF4-FFF2-40B4-BE49-F238E27FC236}">
                <a16:creationId xmlns:a16="http://schemas.microsoft.com/office/drawing/2014/main" id="{E6A3098E-95D8-5C35-C2B6-887CF123C0FB}"/>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8B3F1B07-684B-4F9F-4E2C-5B94E1DAACB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1133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1B4EEB2-C0E6-F69A-6FC1-D8E962C73C9E}"/>
              </a:ext>
            </a:extLst>
          </p:cNvPr>
          <p:cNvSpPr>
            <a:spLocks noGrp="1"/>
          </p:cNvSpPr>
          <p:nvPr>
            <p:ph type="title"/>
          </p:nvPr>
        </p:nvSpPr>
        <p:spPr>
          <a:xfrm>
            <a:off x="1274990" y="365125"/>
            <a:ext cx="10078810" cy="1325563"/>
          </a:xfrm>
        </p:spPr>
        <p:txBody>
          <a:bodyPr/>
          <a:lstStyle/>
          <a:p>
            <a:r>
              <a:rPr lang="it-IT" dirty="0" smtClean="0"/>
              <a:t>Esercizi-2:</a:t>
            </a:r>
            <a:endParaRPr lang="it-IT" dirty="0"/>
          </a:p>
        </p:txBody>
      </p:sp>
      <p:sp>
        <p:nvSpPr>
          <p:cNvPr id="3" name="İçerik Yer Tutucusu 2">
            <a:extLst>
              <a:ext uri="{FF2B5EF4-FFF2-40B4-BE49-F238E27FC236}">
                <a16:creationId xmlns:a16="http://schemas.microsoft.com/office/drawing/2014/main" id="{345E16E5-C830-B6B4-06A2-F164A2D28CF2}"/>
              </a:ext>
            </a:extLst>
          </p:cNvPr>
          <p:cNvSpPr>
            <a:spLocks noGrp="1"/>
          </p:cNvSpPr>
          <p:nvPr>
            <p:ph idx="1"/>
          </p:nvPr>
        </p:nvSpPr>
        <p:spPr>
          <a:xfrm>
            <a:off x="838200" y="1825625"/>
            <a:ext cx="5260848" cy="4351338"/>
          </a:xfrm>
        </p:spPr>
        <p:txBody>
          <a:bodyPr/>
          <a:lstStyle/>
          <a:p>
            <a:pPr marL="0" indent="0">
              <a:buNone/>
            </a:pPr>
            <a:r>
              <a:rPr lang="it-IT" dirty="0" smtClean="0"/>
              <a:t>Sicurezza della password quando si crea un account di posta elettronica tramite il provider di servizi di posta elettronica aziendale o un'applicazione o un sito web di un provider di servizi di posta elettronica pubblico.</a:t>
            </a:r>
          </a:p>
          <a:p>
            <a:r>
              <a:rPr lang="it-IT" b="1" i="1" dirty="0" smtClean="0"/>
              <a:t>Fase 1:</a:t>
            </a:r>
            <a:r>
              <a:rPr lang="it-IT" b="1" dirty="0" smtClean="0"/>
              <a:t> </a:t>
            </a:r>
            <a:r>
              <a:rPr lang="it-IT" dirty="0" smtClean="0"/>
              <a:t>aprire il sito web o l'applicazione.</a:t>
            </a:r>
          </a:p>
          <a:p>
            <a:r>
              <a:rPr lang="it-IT" b="1" i="1" dirty="0" smtClean="0"/>
              <a:t>Fase 2: </a:t>
            </a:r>
            <a:r>
              <a:rPr lang="it-IT" dirty="0" smtClean="0"/>
              <a:t>Inserire le informazioni personali per creare un account.</a:t>
            </a:r>
          </a:p>
          <a:p>
            <a:endParaRPr lang="it-IT" dirty="0"/>
          </a:p>
        </p:txBody>
      </p:sp>
      <p:pic>
        <p:nvPicPr>
          <p:cNvPr id="4" name="Resim 3">
            <a:extLst>
              <a:ext uri="{FF2B5EF4-FFF2-40B4-BE49-F238E27FC236}">
                <a16:creationId xmlns:a16="http://schemas.microsoft.com/office/drawing/2014/main" id="{37C3FDBB-074A-8BDE-4618-FFD745EAF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369154" y="1825625"/>
            <a:ext cx="5179379" cy="3858637"/>
          </a:xfrm>
          <a:prstGeom prst="rect">
            <a:avLst/>
          </a:prstGeom>
          <a:noFill/>
        </p:spPr>
      </p:pic>
      <p:pic>
        <p:nvPicPr>
          <p:cNvPr id="5" name="Grafik 4">
            <a:extLst>
              <a:ext uri="{FF2B5EF4-FFF2-40B4-BE49-F238E27FC236}">
                <a16:creationId xmlns:a16="http://schemas.microsoft.com/office/drawing/2014/main" id="{D6D9C402-BA16-D204-CA5B-14F917DF493B}"/>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4C834D62-40BE-DAF9-96AB-E36F59C80B28}"/>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46044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BA884C2-CD1A-77D2-BE4B-A7803480A2BE}"/>
              </a:ext>
            </a:extLst>
          </p:cNvPr>
          <p:cNvSpPr>
            <a:spLocks noGrp="1"/>
          </p:cNvSpPr>
          <p:nvPr>
            <p:ph type="title"/>
          </p:nvPr>
        </p:nvSpPr>
        <p:spPr>
          <a:xfrm>
            <a:off x="1800225" y="258216"/>
            <a:ext cx="10515600" cy="1325563"/>
          </a:xfrm>
        </p:spPr>
        <p:txBody>
          <a:bodyPr/>
          <a:lstStyle/>
          <a:p>
            <a:r>
              <a:rPr lang="it-IT" dirty="0" smtClean="0"/>
              <a:t>Esercizi-2 (continua)</a:t>
            </a:r>
            <a:endParaRPr lang="it-IT" dirty="0"/>
          </a:p>
        </p:txBody>
      </p:sp>
      <p:sp>
        <p:nvSpPr>
          <p:cNvPr id="3" name="İçerik Yer Tutucusu 2">
            <a:extLst>
              <a:ext uri="{FF2B5EF4-FFF2-40B4-BE49-F238E27FC236}">
                <a16:creationId xmlns:a16="http://schemas.microsoft.com/office/drawing/2014/main" id="{B17960A5-07EA-BAB5-6FCA-0011375497E2}"/>
              </a:ext>
            </a:extLst>
          </p:cNvPr>
          <p:cNvSpPr>
            <a:spLocks noGrp="1"/>
          </p:cNvSpPr>
          <p:nvPr>
            <p:ph idx="1"/>
          </p:nvPr>
        </p:nvSpPr>
        <p:spPr/>
        <p:txBody>
          <a:bodyPr>
            <a:normAutofit lnSpcReduction="10000"/>
          </a:bodyPr>
          <a:lstStyle/>
          <a:p>
            <a:r>
              <a:rPr lang="it-IT" b="1" i="1" dirty="0" smtClean="0"/>
              <a:t>Fase 3:</a:t>
            </a:r>
            <a:r>
              <a:rPr lang="it-IT" dirty="0" smtClean="0"/>
              <a:t> quando si crea una password, utilizzare combinazioni di maiuscole, minuscole, cifre e simboli.</a:t>
            </a:r>
          </a:p>
          <a:p>
            <a:pPr lvl="1"/>
            <a:r>
              <a:rPr lang="it-IT" dirty="0" smtClean="0"/>
              <a:t>Per rendere la password facile da ricordare per l'utente, si possono fare alcune codifiche. Ad esempio, si può scrivere una frase adatta all'argomento e utilizzare i primi caratteri, i numeri e i caratteri speciali della frase scritta.</a:t>
            </a:r>
          </a:p>
          <a:p>
            <a:pPr marL="457200" lvl="1" indent="0">
              <a:buNone/>
            </a:pPr>
            <a:r>
              <a:rPr lang="it-IT" dirty="0" smtClean="0"/>
              <a:t>Es. </a:t>
            </a:r>
            <a:r>
              <a:rPr lang="it-IT" b="1" i="1" dirty="0" smtClean="0"/>
              <a:t>Q</a:t>
            </a:r>
            <a:r>
              <a:rPr lang="it-IT" i="1" dirty="0" smtClean="0"/>
              <a:t>uesto </a:t>
            </a:r>
            <a:r>
              <a:rPr lang="it-IT" b="1" i="1" dirty="0" smtClean="0"/>
              <a:t>p</a:t>
            </a:r>
            <a:r>
              <a:rPr lang="it-IT" i="1" dirty="0" smtClean="0"/>
              <a:t>rogetto </a:t>
            </a:r>
            <a:r>
              <a:rPr lang="it-IT" b="1" i="1" dirty="0" smtClean="0"/>
              <a:t>d</a:t>
            </a:r>
            <a:r>
              <a:rPr lang="it-IT" i="1" dirty="0" smtClean="0"/>
              <a:t>i </a:t>
            </a:r>
            <a:r>
              <a:rPr lang="it-IT" b="1" i="1" dirty="0" smtClean="0"/>
              <a:t>c</a:t>
            </a:r>
            <a:r>
              <a:rPr lang="it-IT" i="1" dirty="0" smtClean="0"/>
              <a:t>ybersecurity è </a:t>
            </a:r>
            <a:r>
              <a:rPr lang="it-IT" b="1" i="1" dirty="0" smtClean="0"/>
              <a:t>s</a:t>
            </a:r>
            <a:r>
              <a:rPr lang="it-IT" i="1" dirty="0" smtClean="0"/>
              <a:t>ostenuto </a:t>
            </a:r>
            <a:r>
              <a:rPr lang="it-IT" b="1" i="1" dirty="0" smtClean="0"/>
              <a:t>d</a:t>
            </a:r>
            <a:r>
              <a:rPr lang="it-IT" i="1" dirty="0" smtClean="0"/>
              <a:t>al </a:t>
            </a:r>
            <a:r>
              <a:rPr lang="it-IT" b="1" i="1" dirty="0" smtClean="0"/>
              <a:t>p</a:t>
            </a:r>
            <a:r>
              <a:rPr lang="it-IT" i="1" dirty="0" smtClean="0"/>
              <a:t>rogramma </a:t>
            </a:r>
            <a:r>
              <a:rPr lang="it-IT" b="1" i="1" dirty="0" smtClean="0"/>
              <a:t>E</a:t>
            </a:r>
            <a:r>
              <a:rPr lang="it-IT" i="1" dirty="0" smtClean="0"/>
              <a:t>rasmus</a:t>
            </a:r>
            <a:r>
              <a:rPr lang="it-IT" b="1" i="1" dirty="0" smtClean="0"/>
              <a:t>+</a:t>
            </a:r>
            <a:r>
              <a:rPr lang="it-IT" i="1" dirty="0" smtClean="0"/>
              <a:t> </a:t>
            </a:r>
            <a:r>
              <a:rPr lang="it-IT" b="1" i="1" dirty="0" smtClean="0"/>
              <a:t>2021</a:t>
            </a:r>
            <a:r>
              <a:rPr lang="it-IT" dirty="0" smtClean="0"/>
              <a:t>.</a:t>
            </a:r>
          </a:p>
          <a:p>
            <a:r>
              <a:rPr lang="it-IT" b="1" i="1" dirty="0" smtClean="0"/>
              <a:t>Fase 4:</a:t>
            </a:r>
            <a:r>
              <a:rPr lang="it-IT" dirty="0" smtClean="0"/>
              <a:t> Impostiamo la nostra password: </a:t>
            </a:r>
            <a:r>
              <a:rPr lang="it-IT" i="1" dirty="0" smtClean="0"/>
              <a:t>QpdcsdpE+2021</a:t>
            </a:r>
          </a:p>
          <a:p>
            <a:r>
              <a:rPr lang="it-IT" b="1" i="1" dirty="0" smtClean="0"/>
              <a:t>Fase 5:</a:t>
            </a:r>
            <a:r>
              <a:rPr lang="it-IT" dirty="0" smtClean="0"/>
              <a:t> Assicurarsi che la password sia composta da almeno 8 caratteri. Sono preferibili 12 caratteri. Si può dire che la password che utilizziamo è adatta perché ha 13 caratteri.</a:t>
            </a:r>
          </a:p>
          <a:p>
            <a:endParaRPr lang="it-IT" dirty="0"/>
          </a:p>
        </p:txBody>
      </p:sp>
      <p:pic>
        <p:nvPicPr>
          <p:cNvPr id="7" name="Grafik 4">
            <a:extLst>
              <a:ext uri="{FF2B5EF4-FFF2-40B4-BE49-F238E27FC236}">
                <a16:creationId xmlns:a16="http://schemas.microsoft.com/office/drawing/2014/main" id="{4497A276-2911-A929-F3BA-289B13E7BF49}"/>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2FA59E31-7DE5-47E4-D039-9570976FB61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3179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90D8B2-9A32-943E-F2E2-AD9403FE27B9}"/>
              </a:ext>
            </a:extLst>
          </p:cNvPr>
          <p:cNvSpPr>
            <a:spLocks noGrp="1"/>
          </p:cNvSpPr>
          <p:nvPr>
            <p:ph type="title"/>
          </p:nvPr>
        </p:nvSpPr>
        <p:spPr>
          <a:xfrm>
            <a:off x="1274990" y="365125"/>
            <a:ext cx="10078810" cy="1325563"/>
          </a:xfrm>
        </p:spPr>
        <p:txBody>
          <a:bodyPr/>
          <a:lstStyle/>
          <a:p>
            <a:r>
              <a:rPr lang="it-IT" dirty="0" smtClean="0"/>
              <a:t>Esercizi di informazione </a:t>
            </a:r>
            <a:br>
              <a:rPr lang="it-IT" dirty="0" smtClean="0"/>
            </a:br>
            <a:r>
              <a:rPr lang="it-IT" dirty="0" smtClean="0"/>
              <a:t>Politica di sicurezza</a:t>
            </a:r>
            <a:endParaRPr lang="it-IT" dirty="0"/>
          </a:p>
        </p:txBody>
      </p:sp>
      <p:sp>
        <p:nvSpPr>
          <p:cNvPr id="47" name="İçerik Yer Tutucusu 2">
            <a:extLst>
              <a:ext uri="{FF2B5EF4-FFF2-40B4-BE49-F238E27FC236}">
                <a16:creationId xmlns:a16="http://schemas.microsoft.com/office/drawing/2014/main" id="{BB2859F8-2201-9086-1BE3-8B47E1FDEDCB}"/>
              </a:ext>
            </a:extLst>
          </p:cNvPr>
          <p:cNvSpPr>
            <a:spLocks noGrp="1"/>
          </p:cNvSpPr>
          <p:nvPr>
            <p:ph idx="1"/>
          </p:nvPr>
        </p:nvSpPr>
        <p:spPr/>
        <p:txBody>
          <a:bodyPr/>
          <a:lstStyle/>
          <a:p>
            <a:pPr marL="266700" indent="-266700">
              <a:buNone/>
            </a:pPr>
            <a:r>
              <a:rPr lang="it-IT" b="1" dirty="0" smtClean="0"/>
              <a:t>3. Accesso a siti sicuri (Safe Browser):</a:t>
            </a:r>
            <a:r>
              <a:rPr lang="it-IT" dirty="0" smtClean="0"/>
              <a:t> quando si va online per fare acquisti o leggere notizie, si utilizza un browser. I browser sono uno dei modi principali per interagire con Internet. Di conseguenza, i browser sono i principali obiettivi degli aggressori informatici. Utilizzate sempre la versione più recente del vostro browser e mantenete il vostro scudo di sicurezza contro gli attacchi del browser. </a:t>
            </a:r>
          </a:p>
          <a:p>
            <a:r>
              <a:rPr lang="it-IT" dirty="0" smtClean="0"/>
              <a:t>I browser aggiornati dispongono delle ultime patch di sicurezza e sono molto più difficili da sfruttare per i cyber-attaccanti.</a:t>
            </a:r>
            <a:endParaRPr lang="it-IT" dirty="0" smtClean="0"/>
          </a:p>
        </p:txBody>
      </p:sp>
      <p:pic>
        <p:nvPicPr>
          <p:cNvPr id="6" name="Grafik 4">
            <a:extLst>
              <a:ext uri="{FF2B5EF4-FFF2-40B4-BE49-F238E27FC236}">
                <a16:creationId xmlns:a16="http://schemas.microsoft.com/office/drawing/2014/main" id="{6220B1C7-1689-2879-912D-BEB6E4D62B8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114D82E8-3689-49E3-4C3E-B40A9308B08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2301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90D8B2-9A32-943E-F2E2-AD9403FE27B9}"/>
              </a:ext>
            </a:extLst>
          </p:cNvPr>
          <p:cNvSpPr>
            <a:spLocks noGrp="1"/>
          </p:cNvSpPr>
          <p:nvPr>
            <p:ph type="title"/>
          </p:nvPr>
        </p:nvSpPr>
        <p:spPr>
          <a:xfrm>
            <a:off x="1274990" y="365125"/>
            <a:ext cx="10078810" cy="1325563"/>
          </a:xfrm>
        </p:spPr>
        <p:txBody>
          <a:bodyPr/>
          <a:lstStyle/>
          <a:p>
            <a:r>
              <a:rPr lang="it-IT" dirty="0" smtClean="0"/>
              <a:t>Esercizi di informazione </a:t>
            </a:r>
            <a:br>
              <a:rPr lang="it-IT" dirty="0" smtClean="0"/>
            </a:br>
            <a:r>
              <a:rPr lang="it-IT" dirty="0" smtClean="0"/>
              <a:t>Politica di sicurezza</a:t>
            </a:r>
            <a:endParaRPr lang="it-IT" dirty="0"/>
          </a:p>
        </p:txBody>
      </p:sp>
      <p:pic>
        <p:nvPicPr>
          <p:cNvPr id="4" name="Resim 3">
            <a:extLst>
              <a:ext uri="{FF2B5EF4-FFF2-40B4-BE49-F238E27FC236}">
                <a16:creationId xmlns:a16="http://schemas.microsoft.com/office/drawing/2014/main" id="{A299349D-23C7-3F2C-2B0E-D5311296E7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8792947" y="5646057"/>
            <a:ext cx="3240000" cy="1129951"/>
          </a:xfrm>
          <a:prstGeom prst="rect">
            <a:avLst/>
          </a:prstGeom>
          <a:noFill/>
        </p:spPr>
      </p:pic>
      <p:pic>
        <p:nvPicPr>
          <p:cNvPr id="6" name="Grafik 4">
            <a:extLst>
              <a:ext uri="{FF2B5EF4-FFF2-40B4-BE49-F238E27FC236}">
                <a16:creationId xmlns:a16="http://schemas.microsoft.com/office/drawing/2014/main" id="{6220B1C7-1689-2879-912D-BEB6E4D62B8D}"/>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114D82E8-3689-49E3-4C3E-B40A9308B08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
        <p:nvSpPr>
          <p:cNvPr id="47" name="İçerik Yer Tutucusu 2">
            <a:extLst>
              <a:ext uri="{FF2B5EF4-FFF2-40B4-BE49-F238E27FC236}">
                <a16:creationId xmlns:a16="http://schemas.microsoft.com/office/drawing/2014/main" id="{BB2859F8-2201-9086-1BE3-8B47E1FDEDCB}"/>
              </a:ext>
            </a:extLst>
          </p:cNvPr>
          <p:cNvSpPr>
            <a:spLocks noGrp="1"/>
          </p:cNvSpPr>
          <p:nvPr>
            <p:ph idx="1"/>
          </p:nvPr>
        </p:nvSpPr>
        <p:spPr>
          <a:xfrm>
            <a:off x="838200" y="1690688"/>
            <a:ext cx="10515600" cy="4351338"/>
          </a:xfrm>
        </p:spPr>
        <p:txBody>
          <a:bodyPr/>
          <a:lstStyle/>
          <a:p>
            <a:r>
              <a:rPr lang="it-IT" dirty="0" smtClean="0"/>
              <a:t>I browser moderni sono in grado di riconoscere alcuni siti web dannosi che sono progettati per nuocere. Se il vostro browser vi segnala che il sito che state per visitare è pericoloso, chiudete la pagina web e cercate di trovare le informazioni che state cercando su un sito più sicuro. </a:t>
            </a:r>
          </a:p>
          <a:p>
            <a:r>
              <a:rPr lang="it-IT" dirty="0" smtClean="0"/>
              <a:t>Prima di inviare informazioni sensibili online, ad esempio i dati della carta di credito per gli acquisti online, assicuratevi che il vostro browser utilizzi il protocollo HTTPS, che è un segno di crittografia. Per una connessione sicura, cercate i segni di crittografia, come l'indirizzo del sito web che inizia con HTTPS e l'icona di un lucchetto nella barra di stato.</a:t>
            </a:r>
            <a:endParaRPr lang="it-IT" dirty="0"/>
          </a:p>
        </p:txBody>
      </p:sp>
    </p:spTree>
    <p:extLst>
      <p:ext uri="{BB962C8B-B14F-4D97-AF65-F5344CB8AC3E}">
        <p14:creationId xmlns:p14="http://schemas.microsoft.com/office/powerpoint/2010/main" val="38354167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a:extLst>
              <a:ext uri="{FF2B5EF4-FFF2-40B4-BE49-F238E27FC236}">
                <a16:creationId xmlns:a16="http://schemas.microsoft.com/office/drawing/2014/main" id="{862E5A21-091D-FAA5-82D4-7AF021F98BA8}"/>
              </a:ext>
            </a:extLst>
          </p:cNvPr>
          <p:cNvSpPr>
            <a:spLocks noGrp="1"/>
          </p:cNvSpPr>
          <p:nvPr>
            <p:ph type="title"/>
          </p:nvPr>
        </p:nvSpPr>
        <p:spPr>
          <a:xfrm>
            <a:off x="1438275" y="404996"/>
            <a:ext cx="10515600" cy="1325563"/>
          </a:xfrm>
        </p:spPr>
        <p:txBody>
          <a:bodyPr/>
          <a:lstStyle/>
          <a:p>
            <a:r>
              <a:rPr lang="it-IT" sz="4400" spc="10" dirty="0" smtClean="0">
                <a:effectLst/>
                <a:latin typeface="Calibri Light" panose="020F0302020204030204" pitchFamily="34" charset="0"/>
                <a:ea typeface="Times New Roman" panose="02020603050405020304" pitchFamily="18" charset="0"/>
                <a:cs typeface="Calibri Light" panose="020F0302020204030204" pitchFamily="34" charset="0"/>
              </a:rPr>
              <a:t>Esercizi di informazione </a:t>
            </a:r>
            <a:br>
              <a:rPr lang="it-IT" sz="4400" spc="10" dirty="0" smtClean="0">
                <a:effectLst/>
                <a:latin typeface="Calibri Light" panose="020F0302020204030204" pitchFamily="34" charset="0"/>
                <a:ea typeface="Times New Roman" panose="02020603050405020304" pitchFamily="18" charset="0"/>
                <a:cs typeface="Calibri Light" panose="020F0302020204030204" pitchFamily="34" charset="0"/>
              </a:rPr>
            </a:br>
            <a:r>
              <a:rPr lang="it-IT" sz="4400" spc="10" dirty="0" smtClean="0">
                <a:effectLst/>
                <a:latin typeface="Calibri Light" panose="020F0302020204030204" pitchFamily="34" charset="0"/>
                <a:ea typeface="Times New Roman" panose="02020603050405020304" pitchFamily="18" charset="0"/>
                <a:cs typeface="Calibri Light" panose="020F0302020204030204" pitchFamily="34" charset="0"/>
              </a:rPr>
              <a:t>Politica di sicurezza</a:t>
            </a:r>
            <a:endParaRPr lang="it-IT" dirty="0">
              <a:latin typeface="Calibri Light" panose="020F0302020204030204" pitchFamily="34" charset="0"/>
              <a:cs typeface="Calibri Light" panose="020F0302020204030204" pitchFamily="34" charset="0"/>
            </a:endParaRPr>
          </a:p>
        </p:txBody>
      </p:sp>
      <p:pic>
        <p:nvPicPr>
          <p:cNvPr id="7" name="İçerik Yer Tutucusu 6">
            <a:extLst>
              <a:ext uri="{FF2B5EF4-FFF2-40B4-BE49-F238E27FC236}">
                <a16:creationId xmlns:a16="http://schemas.microsoft.com/office/drawing/2014/main" id="{66295552-AF2C-2AA7-8A10-6CEB3148CEE2}"/>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l="3035" r="1241"/>
          <a:stretch/>
        </p:blipFill>
        <p:spPr bwMode="auto">
          <a:xfrm>
            <a:off x="570115" y="2191657"/>
            <a:ext cx="5259186" cy="3389993"/>
          </a:xfrm>
          <a:prstGeom prst="rect">
            <a:avLst/>
          </a:prstGeom>
          <a:noFill/>
          <a:ln>
            <a:noFill/>
          </a:ln>
          <a:extLst>
            <a:ext uri="{53640926-AAD7-44D8-BBD7-CCE9431645EC}">
              <a14:shadowObscured xmlns:a14="http://schemas.microsoft.com/office/drawing/2010/main"/>
            </a:ext>
          </a:extLst>
        </p:spPr>
      </p:pic>
      <p:pic>
        <p:nvPicPr>
          <p:cNvPr id="8" name="İçerik Yer Tutucusu 7">
            <a:extLst>
              <a:ext uri="{FF2B5EF4-FFF2-40B4-BE49-F238E27FC236}">
                <a16:creationId xmlns:a16="http://schemas.microsoft.com/office/drawing/2014/main" id="{E1A4EA34-3E8A-F45B-C281-A5DA0A5BD390}"/>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174362" y="2191657"/>
            <a:ext cx="4833476" cy="3335277"/>
          </a:xfrm>
          <a:prstGeom prst="rect">
            <a:avLst/>
          </a:prstGeom>
          <a:noFill/>
          <a:ln>
            <a:noFill/>
          </a:ln>
        </p:spPr>
      </p:pic>
      <p:sp>
        <p:nvSpPr>
          <p:cNvPr id="10" name="Metin kutusu 9">
            <a:extLst>
              <a:ext uri="{FF2B5EF4-FFF2-40B4-BE49-F238E27FC236}">
                <a16:creationId xmlns:a16="http://schemas.microsoft.com/office/drawing/2014/main" id="{23E7F9C7-7326-F6E1-8B03-C0ADD5F6EBC4}"/>
              </a:ext>
            </a:extLst>
          </p:cNvPr>
          <p:cNvSpPr txBox="1"/>
          <p:nvPr/>
        </p:nvSpPr>
        <p:spPr>
          <a:xfrm>
            <a:off x="1991557" y="5685693"/>
            <a:ext cx="1754820" cy="369332"/>
          </a:xfrm>
          <a:prstGeom prst="rect">
            <a:avLst/>
          </a:prstGeom>
          <a:noFill/>
        </p:spPr>
        <p:txBody>
          <a:bodyPr wrap="square">
            <a:spAutoFit/>
          </a:bodyPr>
          <a:lstStyle/>
          <a:p>
            <a:r>
              <a:rPr lang="it-IT" sz="1800" spc="10" dirty="0" smtClean="0">
                <a:effectLst/>
                <a:latin typeface="Calibri" panose="020F0502020204030204" pitchFamily="34" charset="0"/>
                <a:ea typeface="Times New Roman" panose="02020603050405020304" pitchFamily="18" charset="0"/>
              </a:rPr>
              <a:t>Sito web sicuro</a:t>
            </a:r>
            <a:endParaRPr lang="it-IT" dirty="0"/>
          </a:p>
        </p:txBody>
      </p:sp>
      <p:sp>
        <p:nvSpPr>
          <p:cNvPr id="12" name="Metin kutusu 11">
            <a:extLst>
              <a:ext uri="{FF2B5EF4-FFF2-40B4-BE49-F238E27FC236}">
                <a16:creationId xmlns:a16="http://schemas.microsoft.com/office/drawing/2014/main" id="{DB206C75-232E-1F26-E7D7-72C1CF782BCF}"/>
              </a:ext>
            </a:extLst>
          </p:cNvPr>
          <p:cNvSpPr txBox="1"/>
          <p:nvPr/>
        </p:nvSpPr>
        <p:spPr>
          <a:xfrm>
            <a:off x="7264154" y="5685693"/>
            <a:ext cx="2119544" cy="369332"/>
          </a:xfrm>
          <a:prstGeom prst="rect">
            <a:avLst/>
          </a:prstGeom>
          <a:noFill/>
        </p:spPr>
        <p:txBody>
          <a:bodyPr wrap="square">
            <a:spAutoFit/>
          </a:bodyPr>
          <a:lstStyle/>
          <a:p>
            <a:r>
              <a:rPr lang="it-IT" sz="1800" spc="10" dirty="0" smtClean="0">
                <a:effectLst/>
                <a:latin typeface="Calibri" panose="020F0502020204030204" pitchFamily="34" charset="0"/>
                <a:ea typeface="Times New Roman" panose="02020603050405020304" pitchFamily="18" charset="0"/>
              </a:rPr>
              <a:t>Sito web non sicuro</a:t>
            </a:r>
            <a:endParaRPr lang="it-IT" dirty="0"/>
          </a:p>
        </p:txBody>
      </p:sp>
      <p:pic>
        <p:nvPicPr>
          <p:cNvPr id="2" name="Grafik 4">
            <a:extLst>
              <a:ext uri="{FF2B5EF4-FFF2-40B4-BE49-F238E27FC236}">
                <a16:creationId xmlns:a16="http://schemas.microsoft.com/office/drawing/2014/main" id="{2A03BD0E-B8DA-7C60-8189-D77A3387A20E}"/>
              </a:ext>
            </a:extLst>
          </p:cNvPr>
          <p:cNvPicPr>
            <a:picLocks noChangeAspect="1"/>
          </p:cNvPicPr>
          <p:nvPr/>
        </p:nvPicPr>
        <p:blipFill>
          <a:blip r:embed="rId4">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1E8E8EC9-75A1-83ED-AE15-8975FB69636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9462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Başlık 7">
            <a:extLst>
              <a:ext uri="{FF2B5EF4-FFF2-40B4-BE49-F238E27FC236}">
                <a16:creationId xmlns:a16="http://schemas.microsoft.com/office/drawing/2014/main" id="{A689865E-F1D3-5009-5DF6-7394F35ACCCA}"/>
              </a:ext>
            </a:extLst>
          </p:cNvPr>
          <p:cNvSpPr>
            <a:spLocks noGrp="1"/>
          </p:cNvSpPr>
          <p:nvPr>
            <p:ph type="title"/>
          </p:nvPr>
        </p:nvSpPr>
        <p:spPr>
          <a:xfrm>
            <a:off x="1274990" y="365125"/>
            <a:ext cx="10078810" cy="1325563"/>
          </a:xfrm>
        </p:spPr>
        <p:txBody>
          <a:bodyPr/>
          <a:lstStyle/>
          <a:p>
            <a:r>
              <a:rPr lang="it-IT" dirty="0" smtClean="0"/>
              <a:t>Esercizi-3:</a:t>
            </a:r>
            <a:endParaRPr lang="it-IT" dirty="0"/>
          </a:p>
        </p:txBody>
      </p:sp>
      <p:sp>
        <p:nvSpPr>
          <p:cNvPr id="6" name="İçerik Yer Tutucusu 5">
            <a:extLst>
              <a:ext uri="{FF2B5EF4-FFF2-40B4-BE49-F238E27FC236}">
                <a16:creationId xmlns:a16="http://schemas.microsoft.com/office/drawing/2014/main" id="{7DD2FB74-FB1E-16B0-7D6F-28ED8283D69C}"/>
              </a:ext>
            </a:extLst>
          </p:cNvPr>
          <p:cNvSpPr>
            <a:spLocks noGrp="1"/>
          </p:cNvSpPr>
          <p:nvPr>
            <p:ph sz="half" idx="1"/>
          </p:nvPr>
        </p:nvSpPr>
        <p:spPr/>
        <p:txBody>
          <a:bodyPr/>
          <a:lstStyle/>
          <a:p>
            <a:pPr marL="0" indent="0">
              <a:buNone/>
            </a:pPr>
            <a:r>
              <a:rPr lang="it-IT" dirty="0" smtClean="0"/>
              <a:t>Per modificare i plug-in nel browser web, procedere come segue.</a:t>
            </a:r>
          </a:p>
          <a:p>
            <a:r>
              <a:rPr lang="it-IT" b="1" i="1" dirty="0" smtClean="0"/>
              <a:t>Fase 1: </a:t>
            </a:r>
            <a:r>
              <a:rPr lang="it-IT" dirty="0" smtClean="0"/>
              <a:t>aprire il browser Web e fare clic sul pulsante "Costume e controllo..." nell'angolo superiore sinistro (1). Fare clic sulla scheda "Impostazioni" dal menu a discesa (2).</a:t>
            </a:r>
          </a:p>
          <a:p>
            <a:endParaRPr lang="it-IT" dirty="0"/>
          </a:p>
        </p:txBody>
      </p:sp>
      <p:pic>
        <p:nvPicPr>
          <p:cNvPr id="7" name="Resim 6">
            <a:extLst>
              <a:ext uri="{FF2B5EF4-FFF2-40B4-BE49-F238E27FC236}">
                <a16:creationId xmlns:a16="http://schemas.microsoft.com/office/drawing/2014/main" id="{C9999833-8E47-F75E-B45D-8E9FE46BE563}"/>
              </a:ext>
            </a:extLst>
          </p:cNvPr>
          <p:cNvPicPr>
            <a:picLocks noChangeAspect="1"/>
          </p:cNvPicPr>
          <p:nvPr/>
        </p:nvPicPr>
        <p:blipFill rotWithShape="1">
          <a:blip r:embed="rId2">
            <a:extLst>
              <a:ext uri="{28A0092B-C50C-407E-A947-70E740481C1C}">
                <a14:useLocalDpi xmlns:a14="http://schemas.microsoft.com/office/drawing/2010/main" val="0"/>
              </a:ext>
            </a:extLst>
          </a:blip>
          <a:srcRect l="18046"/>
          <a:stretch/>
        </p:blipFill>
        <p:spPr bwMode="auto">
          <a:xfrm>
            <a:off x="5832169" y="1975580"/>
            <a:ext cx="6056287" cy="4201383"/>
          </a:xfrm>
          <a:prstGeom prst="rect">
            <a:avLst/>
          </a:prstGeom>
          <a:noFill/>
          <a:ln>
            <a:noFill/>
          </a:ln>
        </p:spPr>
      </p:pic>
      <p:pic>
        <p:nvPicPr>
          <p:cNvPr id="2" name="Grafik 4">
            <a:extLst>
              <a:ext uri="{FF2B5EF4-FFF2-40B4-BE49-F238E27FC236}">
                <a16:creationId xmlns:a16="http://schemas.microsoft.com/office/drawing/2014/main" id="{823DCF96-06D6-F64E-9814-96700FB872E4}"/>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AD09760A-DF0E-E68E-7693-3599AA38C1D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72735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3E9D45F-EC43-5C9F-9214-9FCCCBC8B69F}"/>
              </a:ext>
            </a:extLst>
          </p:cNvPr>
          <p:cNvSpPr>
            <a:spLocks noGrp="1"/>
          </p:cNvSpPr>
          <p:nvPr>
            <p:ph type="title"/>
          </p:nvPr>
        </p:nvSpPr>
        <p:spPr>
          <a:xfrm>
            <a:off x="1676400" y="310082"/>
            <a:ext cx="10515600" cy="1325563"/>
          </a:xfrm>
        </p:spPr>
        <p:txBody>
          <a:bodyPr/>
          <a:lstStyle/>
          <a:p>
            <a:r>
              <a:rPr lang="it-IT" sz="4400" spc="10" dirty="0" smtClean="0">
                <a:effectLst/>
                <a:latin typeface="Calibri Light" panose="020F0302020204030204" pitchFamily="34" charset="0"/>
                <a:ea typeface="Times New Roman" panose="02020603050405020304" pitchFamily="18" charset="0"/>
                <a:cs typeface="Calibri Light" panose="020F0302020204030204" pitchFamily="34" charset="0"/>
              </a:rPr>
              <a:t>Esercizi-3 (continua):</a:t>
            </a:r>
            <a:endParaRPr lang="it-IT"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631C9E72-CFA7-699D-D00A-D60DF7A04E34}"/>
              </a:ext>
            </a:extLst>
          </p:cNvPr>
          <p:cNvSpPr>
            <a:spLocks noGrp="1"/>
          </p:cNvSpPr>
          <p:nvPr>
            <p:ph sz="half" idx="1"/>
          </p:nvPr>
        </p:nvSpPr>
        <p:spPr>
          <a:xfrm>
            <a:off x="838200" y="1825625"/>
            <a:ext cx="10515600" cy="4351338"/>
          </a:xfrm>
        </p:spPr>
        <p:txBody>
          <a:bodyPr>
            <a:normAutofit/>
          </a:bodyPr>
          <a:lstStyle/>
          <a:p>
            <a:r>
              <a:rPr lang="it-IT" b="1" i="1" dirty="0" smtClean="0"/>
              <a:t>Fase 2: </a:t>
            </a:r>
            <a:r>
              <a:rPr lang="it-IT" dirty="0" smtClean="0"/>
              <a:t>Fare clic sul pulsante "Estensioni" nella finestra che si apre</a:t>
            </a:r>
            <a:r>
              <a:rPr lang="it-IT" sz="2400" spc="10" dirty="0" smtClea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it-IT" sz="2400" dirty="0" smtClean="0">
              <a:effectLst/>
              <a:latin typeface="Calibri" panose="020F0502020204030204" pitchFamily="34" charset="0"/>
              <a:ea typeface="Calibri" panose="020F0502020204030204" pitchFamily="34" charset="0"/>
              <a:cs typeface="Times New Roman" panose="02020603050405020304" pitchFamily="18" charset="0"/>
            </a:endParaRPr>
          </a:p>
          <a:p>
            <a:endParaRPr lang="it-IT" sz="3600" dirty="0"/>
          </a:p>
        </p:txBody>
      </p:sp>
      <p:pic>
        <p:nvPicPr>
          <p:cNvPr id="5" name="İçerik Yer Tutucusu 4">
            <a:extLst>
              <a:ext uri="{FF2B5EF4-FFF2-40B4-BE49-F238E27FC236}">
                <a16:creationId xmlns:a16="http://schemas.microsoft.com/office/drawing/2014/main" id="{CBD17174-53D3-6167-0A78-D7C1B3923A51}"/>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2036248" y="2394857"/>
            <a:ext cx="7601238" cy="4391968"/>
          </a:xfrm>
          <a:prstGeom prst="rect">
            <a:avLst/>
          </a:prstGeom>
          <a:noFill/>
          <a:ln>
            <a:noFill/>
          </a:ln>
        </p:spPr>
      </p:pic>
      <p:pic>
        <p:nvPicPr>
          <p:cNvPr id="4" name="Grafik 4">
            <a:extLst>
              <a:ext uri="{FF2B5EF4-FFF2-40B4-BE49-F238E27FC236}">
                <a16:creationId xmlns:a16="http://schemas.microsoft.com/office/drawing/2014/main" id="{EBAF3258-EA4E-E1A1-4750-7591CA866A1E}"/>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C8D658B4-B679-4300-1995-B76B4BDFAF7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51387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Resim 5">
            <a:extLst>
              <a:ext uri="{FF2B5EF4-FFF2-40B4-BE49-F238E27FC236}">
                <a16:creationId xmlns:a16="http://schemas.microsoft.com/office/drawing/2014/main" id="{98188CF3-F61A-9711-9EE1-29955596E8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823319" y="4001294"/>
            <a:ext cx="10369645" cy="2773881"/>
          </a:xfrm>
          <a:prstGeom prst="rect">
            <a:avLst/>
          </a:prstGeom>
          <a:noFill/>
        </p:spPr>
      </p:pic>
      <p:sp>
        <p:nvSpPr>
          <p:cNvPr id="5" name="Başlık 4">
            <a:extLst>
              <a:ext uri="{FF2B5EF4-FFF2-40B4-BE49-F238E27FC236}">
                <a16:creationId xmlns:a16="http://schemas.microsoft.com/office/drawing/2014/main" id="{7DE4A5D7-A136-3A80-B148-B2FC3BB6E35B}"/>
              </a:ext>
            </a:extLst>
          </p:cNvPr>
          <p:cNvSpPr>
            <a:spLocks noGrp="1"/>
          </p:cNvSpPr>
          <p:nvPr>
            <p:ph type="title"/>
          </p:nvPr>
        </p:nvSpPr>
        <p:spPr>
          <a:xfrm>
            <a:off x="1712686" y="365125"/>
            <a:ext cx="9641114" cy="1325563"/>
          </a:xfrm>
        </p:spPr>
        <p:txBody>
          <a:bodyPr/>
          <a:lstStyle/>
          <a:p>
            <a:r>
              <a:rPr lang="it-IT" dirty="0" smtClean="0"/>
              <a:t>Esercizi-3 (continua)</a:t>
            </a:r>
            <a:endParaRPr lang="it-IT" dirty="0"/>
          </a:p>
        </p:txBody>
      </p:sp>
      <p:sp>
        <p:nvSpPr>
          <p:cNvPr id="3" name="İçerik Yer Tutucusu 2">
            <a:extLst>
              <a:ext uri="{FF2B5EF4-FFF2-40B4-BE49-F238E27FC236}">
                <a16:creationId xmlns:a16="http://schemas.microsoft.com/office/drawing/2014/main" id="{53964929-4C3B-0C7D-3C4D-B1682CB070E4}"/>
              </a:ext>
            </a:extLst>
          </p:cNvPr>
          <p:cNvSpPr>
            <a:spLocks noGrp="1"/>
          </p:cNvSpPr>
          <p:nvPr>
            <p:ph idx="1"/>
          </p:nvPr>
        </p:nvSpPr>
        <p:spPr/>
        <p:txBody>
          <a:bodyPr/>
          <a:lstStyle/>
          <a:p>
            <a:r>
              <a:rPr lang="it-IT" b="1" i="1" dirty="0" smtClean="0"/>
              <a:t>Fase 3: </a:t>
            </a:r>
            <a:r>
              <a:rPr lang="it-IT" dirty="0" smtClean="0"/>
              <a:t>In questa schermata è possibile vedere i componenti aggiuntivi installati nel browser. Se si desidera eliminare un componente aggiuntivo, è possibile cancellarlo (1) premendo il pulsante "Remove". Se si desidera che il plugin rimanga inattivo, è possibile disattivarlo dal pulsante "On-Off" (2).</a:t>
            </a:r>
            <a:endParaRPr lang="it-IT" dirty="0"/>
          </a:p>
        </p:txBody>
      </p:sp>
      <p:pic>
        <p:nvPicPr>
          <p:cNvPr id="2" name="Grafik 4">
            <a:extLst>
              <a:ext uri="{FF2B5EF4-FFF2-40B4-BE49-F238E27FC236}">
                <a16:creationId xmlns:a16="http://schemas.microsoft.com/office/drawing/2014/main" id="{6713497C-2E29-B422-01D6-A1BD538756A7}"/>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16D7FB74-D2DE-2169-8E17-9B9F9C5507F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45696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589F20F-E453-66AF-2A35-727EBE803D26}"/>
              </a:ext>
            </a:extLst>
          </p:cNvPr>
          <p:cNvSpPr>
            <a:spLocks noGrp="1"/>
          </p:cNvSpPr>
          <p:nvPr>
            <p:ph type="title"/>
          </p:nvPr>
        </p:nvSpPr>
        <p:spPr>
          <a:xfrm>
            <a:off x="1274990" y="365125"/>
            <a:ext cx="10078810" cy="1325563"/>
          </a:xfrm>
        </p:spPr>
        <p:txBody>
          <a:bodyPr/>
          <a:lstStyle/>
          <a:p>
            <a:r>
              <a:rPr lang="it-IT" dirty="0" smtClean="0"/>
              <a:t>Esercizi di informazione </a:t>
            </a:r>
            <a:br>
              <a:rPr lang="it-IT" dirty="0" smtClean="0"/>
            </a:br>
            <a:r>
              <a:rPr lang="it-IT" dirty="0" smtClean="0"/>
              <a:t>Politica di sicurezza</a:t>
            </a:r>
            <a:endParaRPr lang="it-IT" dirty="0"/>
          </a:p>
        </p:txBody>
      </p:sp>
      <p:sp>
        <p:nvSpPr>
          <p:cNvPr id="3" name="İçerik Yer Tutucusu 2">
            <a:extLst>
              <a:ext uri="{FF2B5EF4-FFF2-40B4-BE49-F238E27FC236}">
                <a16:creationId xmlns:a16="http://schemas.microsoft.com/office/drawing/2014/main" id="{98261624-6E7F-7685-7166-5995C0C5320C}"/>
              </a:ext>
            </a:extLst>
          </p:cNvPr>
          <p:cNvSpPr>
            <a:spLocks noGrp="1"/>
          </p:cNvSpPr>
          <p:nvPr>
            <p:ph idx="1"/>
          </p:nvPr>
        </p:nvSpPr>
        <p:spPr/>
        <p:txBody>
          <a:bodyPr/>
          <a:lstStyle/>
          <a:p>
            <a:pPr marL="266700" indent="-266700">
              <a:buNone/>
            </a:pPr>
            <a:r>
              <a:rPr lang="it-IT" b="1" dirty="0" smtClean="0"/>
              <a:t>4. Email, messaggistica e phishing:</a:t>
            </a:r>
            <a:r>
              <a:rPr lang="it-IT" dirty="0" smtClean="0"/>
              <a:t> un'email nella casella di posta o un messaggio sul telefono dice "C'è un problema con il vostro account e il vostro account deve essere aggiornato immediatamente. Tutto ciò che deve fare è cliccare su un link".</a:t>
            </a:r>
          </a:p>
          <a:p>
            <a:r>
              <a:rPr lang="it-IT" dirty="0" smtClean="0"/>
              <a:t>Quando ricevete un messaggio con un contenuto simile, fermatevi a pensare prima di cliccare! Il "phishing" è un attacco di ingegneria sociale che utilizza le e-mail o la messaggistica come esca, in modo simile all'utilizzo di esche per la pesca. </a:t>
            </a:r>
          </a:p>
          <a:p>
            <a:r>
              <a:rPr lang="it-IT" dirty="0" smtClean="0"/>
              <a:t>Gli aggressori informatici inviano migliaia di e-mail nella speranza che qualcuno abbocchi. Le e-mail invitano a compiere un'azione, come cliccare su un link, aprire un allegato o compilare un modulo.</a:t>
            </a:r>
            <a:endParaRPr lang="it-IT" dirty="0" smtClean="0"/>
          </a:p>
        </p:txBody>
      </p:sp>
      <p:pic>
        <p:nvPicPr>
          <p:cNvPr id="4" name="Grafik 4">
            <a:extLst>
              <a:ext uri="{FF2B5EF4-FFF2-40B4-BE49-F238E27FC236}">
                <a16:creationId xmlns:a16="http://schemas.microsoft.com/office/drawing/2014/main" id="{6FB964DC-D9B5-9558-E45B-0FD6E3D1731C}"/>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0B42F33D-2515-BDAF-A3A1-CA502354CF9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09825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589F20F-E453-66AF-2A35-727EBE803D26}"/>
              </a:ext>
            </a:extLst>
          </p:cNvPr>
          <p:cNvSpPr>
            <a:spLocks noGrp="1"/>
          </p:cNvSpPr>
          <p:nvPr>
            <p:ph type="title"/>
          </p:nvPr>
        </p:nvSpPr>
        <p:spPr>
          <a:xfrm>
            <a:off x="1274990" y="365125"/>
            <a:ext cx="10078810" cy="1325563"/>
          </a:xfrm>
        </p:spPr>
        <p:txBody>
          <a:bodyPr/>
          <a:lstStyle/>
          <a:p>
            <a:r>
              <a:rPr lang="it-IT" dirty="0" smtClean="0"/>
              <a:t>Esercizi di informazione </a:t>
            </a:r>
            <a:br>
              <a:rPr lang="it-IT" dirty="0" smtClean="0"/>
            </a:br>
            <a:r>
              <a:rPr lang="it-IT" dirty="0" smtClean="0"/>
              <a:t>Politica di sicurezza</a:t>
            </a:r>
            <a:endParaRPr lang="it-IT" dirty="0"/>
          </a:p>
        </p:txBody>
      </p:sp>
      <p:sp>
        <p:nvSpPr>
          <p:cNvPr id="3" name="İçerik Yer Tutucusu 2">
            <a:extLst>
              <a:ext uri="{FF2B5EF4-FFF2-40B4-BE49-F238E27FC236}">
                <a16:creationId xmlns:a16="http://schemas.microsoft.com/office/drawing/2014/main" id="{98261624-6E7F-7685-7166-5995C0C5320C}"/>
              </a:ext>
            </a:extLst>
          </p:cNvPr>
          <p:cNvSpPr>
            <a:spLocks noGrp="1"/>
          </p:cNvSpPr>
          <p:nvPr>
            <p:ph idx="1"/>
          </p:nvPr>
        </p:nvSpPr>
        <p:spPr/>
        <p:txBody>
          <a:bodyPr/>
          <a:lstStyle/>
          <a:p>
            <a:r>
              <a:rPr lang="it-IT" dirty="0" smtClean="0"/>
              <a:t>Gli aggressori informatici non sanno esattamente chi riceverà queste e-mail, ma l'esecuzione di una di queste azioni apparentemente innocue potrebbe farvi abboccare.</a:t>
            </a:r>
          </a:p>
          <a:p>
            <a:r>
              <a:rPr lang="it-IT" dirty="0" smtClean="0"/>
              <a:t>Una forma più sofisticata di phishing, chiamata "Spear phishing", prende di mira individui specifici. Ad esempio, quando tutti i membri della nostra organizzazione ricevono un'e-mail di phishing generica relativa a un pacco non consegnato, come cinque persone della nostra unità acquisti che vengono prese di mira con una falsa richiesta di fattura. </a:t>
            </a:r>
            <a:endParaRPr lang="it-IT" dirty="0"/>
          </a:p>
        </p:txBody>
      </p:sp>
      <p:pic>
        <p:nvPicPr>
          <p:cNvPr id="4" name="Grafik 4">
            <a:extLst>
              <a:ext uri="{FF2B5EF4-FFF2-40B4-BE49-F238E27FC236}">
                <a16:creationId xmlns:a16="http://schemas.microsoft.com/office/drawing/2014/main" id="{6FB964DC-D9B5-9558-E45B-0FD6E3D1731C}"/>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0B42F33D-2515-BDAF-A3A1-CA502354CF9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68984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8796960-CF2A-4008-7CFA-EC68998A7A15}"/>
              </a:ext>
            </a:extLst>
          </p:cNvPr>
          <p:cNvSpPr>
            <a:spLocks noGrp="1"/>
          </p:cNvSpPr>
          <p:nvPr>
            <p:ph type="title"/>
          </p:nvPr>
        </p:nvSpPr>
        <p:spPr>
          <a:xfrm>
            <a:off x="1553028" y="365125"/>
            <a:ext cx="9800771" cy="1325563"/>
          </a:xfrm>
        </p:spPr>
        <p:txBody>
          <a:bodyPr/>
          <a:lstStyle/>
          <a:p>
            <a:r>
              <a:rPr lang="it-IT" dirty="0" smtClean="0"/>
              <a:t>Esercizi di informazione </a:t>
            </a:r>
            <a:br>
              <a:rPr lang="it-IT" dirty="0" smtClean="0"/>
            </a:br>
            <a:r>
              <a:rPr lang="it-IT" dirty="0" smtClean="0"/>
              <a:t>Politica di sicurezza</a:t>
            </a:r>
            <a:endParaRPr lang="it-IT" dirty="0"/>
          </a:p>
        </p:txBody>
      </p:sp>
      <p:sp>
        <p:nvSpPr>
          <p:cNvPr id="3" name="İçerik Yer Tutucusu 2">
            <a:extLst>
              <a:ext uri="{FF2B5EF4-FFF2-40B4-BE49-F238E27FC236}">
                <a16:creationId xmlns:a16="http://schemas.microsoft.com/office/drawing/2014/main" id="{052DDA61-9C71-5ED8-926C-720A0039FC76}"/>
              </a:ext>
            </a:extLst>
          </p:cNvPr>
          <p:cNvSpPr>
            <a:spLocks noGrp="1"/>
          </p:cNvSpPr>
          <p:nvPr>
            <p:ph idx="1"/>
          </p:nvPr>
        </p:nvSpPr>
        <p:spPr/>
        <p:txBody>
          <a:bodyPr/>
          <a:lstStyle/>
          <a:p>
            <a:r>
              <a:rPr lang="it-IT" dirty="0" smtClean="0"/>
              <a:t>Per identificare un'e-mail o un messaggio di phishing ci sono alcuni segnali:</a:t>
            </a:r>
          </a:p>
          <a:p>
            <a:pPr lvl="1"/>
            <a:r>
              <a:rPr lang="it-IT" dirty="0" smtClean="0"/>
              <a:t>Messaggi che iniziano con "Gentile cliente" o altre voci di saluto generali.</a:t>
            </a:r>
          </a:p>
          <a:p>
            <a:pPr lvl="1"/>
            <a:r>
              <a:rPr lang="it-IT" dirty="0" smtClean="0"/>
              <a:t>Messaggi che richiedono un'azione immediata o che creano un senso di urgenza, come la minaccia di chiudere l'account.</a:t>
            </a:r>
          </a:p>
          <a:p>
            <a:pPr lvl="1"/>
            <a:r>
              <a:rPr lang="it-IT" dirty="0" smtClean="0"/>
              <a:t>Messaggi che affermano di provenire da un'organizzazione ufficiale ma che presentano errori grammaticali o di ortografia o che utilizzano un indirizzo e-mail personale come @gmail.com, @yahoo.com o @hotmail.com.</a:t>
            </a:r>
          </a:p>
          <a:p>
            <a:pPr lvl="1"/>
            <a:r>
              <a:rPr lang="it-IT" dirty="0" smtClean="0"/>
              <a:t>Qualsiasi messaggio che richieda informazioni altamente sensibili, come il numero della carta di credito o la password. Se qualcuno che conoscete, ad esempio un collega, vi invia un messaggio che richiede un'azione urgente, contattatelo attraverso diversi canali per verificare che sia davvero lui a inviarvelo, ad esempio con una telefonata.</a:t>
            </a:r>
            <a:endParaRPr lang="it-IT" dirty="0"/>
          </a:p>
        </p:txBody>
      </p:sp>
      <p:pic>
        <p:nvPicPr>
          <p:cNvPr id="4" name="Grafik 4">
            <a:extLst>
              <a:ext uri="{FF2B5EF4-FFF2-40B4-BE49-F238E27FC236}">
                <a16:creationId xmlns:a16="http://schemas.microsoft.com/office/drawing/2014/main" id="{5356671A-A631-7C84-3CB5-CCA05E11B7A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C6637E30-8DFF-2BB8-40B5-BF1430EA45A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0265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Başlık 3">
            <a:extLst>
              <a:ext uri="{FF2B5EF4-FFF2-40B4-BE49-F238E27FC236}">
                <a16:creationId xmlns:a16="http://schemas.microsoft.com/office/drawing/2014/main" id="{F698FB4F-7B6F-FE43-38D2-48974C5E9F0C}"/>
              </a:ext>
            </a:extLst>
          </p:cNvPr>
          <p:cNvSpPr>
            <a:spLocks noGrp="1"/>
          </p:cNvSpPr>
          <p:nvPr>
            <p:ph type="title"/>
          </p:nvPr>
        </p:nvSpPr>
        <p:spPr>
          <a:xfrm>
            <a:off x="1676400" y="329397"/>
            <a:ext cx="10515600" cy="1325563"/>
          </a:xfrm>
        </p:spPr>
        <p:txBody>
          <a:bodyPr/>
          <a:lstStyle/>
          <a:p>
            <a:r>
              <a:rPr lang="it-IT" dirty="0" smtClean="0"/>
              <a:t>Esempi di phishing </a:t>
            </a:r>
            <a:endParaRPr lang="it-IT" dirty="0"/>
          </a:p>
        </p:txBody>
      </p:sp>
      <p:sp>
        <p:nvSpPr>
          <p:cNvPr id="3" name="İçerik Yer Tutucusu 2">
            <a:extLst>
              <a:ext uri="{FF2B5EF4-FFF2-40B4-BE49-F238E27FC236}">
                <a16:creationId xmlns:a16="http://schemas.microsoft.com/office/drawing/2014/main" id="{9400C539-74CF-AE1A-63BA-F719824190F2}"/>
              </a:ext>
            </a:extLst>
          </p:cNvPr>
          <p:cNvSpPr>
            <a:spLocks noGrp="1"/>
          </p:cNvSpPr>
          <p:nvPr>
            <p:ph sz="half" idx="1"/>
          </p:nvPr>
        </p:nvSpPr>
        <p:spPr/>
        <p:txBody>
          <a:bodyPr/>
          <a:lstStyle/>
          <a:p>
            <a:r>
              <a:rPr lang="it-IT" b="1" i="1" dirty="0" smtClean="0"/>
              <a:t> Esempio-1: </a:t>
            </a:r>
            <a:r>
              <a:rPr lang="it-IT" dirty="0" smtClean="0"/>
              <a:t>in questo esempio, l'e-mail sembra inviata da PayPal.com, ma è inviata attraverso un server falso. Se osserviamo solo l'indirizzo web a cui è indirizzata, senza cliccare sul link indicato, possiamo rilevare che si tratta di un'e-mail raccolta da un aggressore che vuole ottenere le credenziali.</a:t>
            </a:r>
          </a:p>
          <a:p>
            <a:endParaRPr lang="it-IT" dirty="0"/>
          </a:p>
        </p:txBody>
      </p:sp>
      <p:pic>
        <p:nvPicPr>
          <p:cNvPr id="6" name="İçerik Yer Tutucusu 5">
            <a:extLst>
              <a:ext uri="{FF2B5EF4-FFF2-40B4-BE49-F238E27FC236}">
                <a16:creationId xmlns:a16="http://schemas.microsoft.com/office/drawing/2014/main" id="{B4B6E23B-0F2A-AC19-78E0-9FBBC087C8FD}"/>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934200" y="1389639"/>
            <a:ext cx="4314371" cy="5391069"/>
          </a:xfrm>
        </p:spPr>
      </p:pic>
      <p:pic>
        <p:nvPicPr>
          <p:cNvPr id="8" name="Grafik 4">
            <a:extLst>
              <a:ext uri="{FF2B5EF4-FFF2-40B4-BE49-F238E27FC236}">
                <a16:creationId xmlns:a16="http://schemas.microsoft.com/office/drawing/2014/main" id="{5A006A19-F9A8-4D0D-3BE2-E359B4E26792}"/>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4B311391-3D97-4A4D-C6A3-C4656317B2C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10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89B0D0F-FD3B-0BCA-5EC5-0E4B93E9EFD2}"/>
              </a:ext>
            </a:extLst>
          </p:cNvPr>
          <p:cNvSpPr>
            <a:spLocks noGrp="1"/>
          </p:cNvSpPr>
          <p:nvPr>
            <p:ph type="title"/>
          </p:nvPr>
        </p:nvSpPr>
        <p:spPr>
          <a:xfrm>
            <a:off x="1274990" y="365125"/>
            <a:ext cx="10078810" cy="1325563"/>
          </a:xfrm>
        </p:spPr>
        <p:txBody>
          <a:bodyPr/>
          <a:lstStyle/>
          <a:p>
            <a:r>
              <a:rPr lang="it-IT" dirty="0" smtClean="0"/>
              <a:t>Esempi di phishing</a:t>
            </a:r>
            <a:endParaRPr lang="it-IT" dirty="0"/>
          </a:p>
        </p:txBody>
      </p:sp>
      <p:sp>
        <p:nvSpPr>
          <p:cNvPr id="3" name="İçerik Yer Tutucusu 2">
            <a:extLst>
              <a:ext uri="{FF2B5EF4-FFF2-40B4-BE49-F238E27FC236}">
                <a16:creationId xmlns:a16="http://schemas.microsoft.com/office/drawing/2014/main" id="{C9157D3B-B1CA-4442-465F-A0AD98097BCA}"/>
              </a:ext>
            </a:extLst>
          </p:cNvPr>
          <p:cNvSpPr>
            <a:spLocks noGrp="1"/>
          </p:cNvSpPr>
          <p:nvPr>
            <p:ph sz="half" idx="1"/>
          </p:nvPr>
        </p:nvSpPr>
        <p:spPr>
          <a:xfrm>
            <a:off x="823318" y="1744506"/>
            <a:ext cx="5181600" cy="4351338"/>
          </a:xfrm>
        </p:spPr>
        <p:txBody>
          <a:bodyPr/>
          <a:lstStyle/>
          <a:p>
            <a:r>
              <a:rPr lang="it-IT" dirty="0" smtClean="0"/>
              <a:t>Esempio-2: in questo esempio, un'e-mail in arrivo indica che le licenze Office 365 di un'organizzazione sono scadute. L'e-mail continua a dire all'utente di accedere a Office 365 Admin Center per controllare le informazioni di pagamento.</a:t>
            </a:r>
            <a:endParaRPr lang="it-IT" dirty="0" smtClean="0"/>
          </a:p>
        </p:txBody>
      </p:sp>
      <p:pic>
        <p:nvPicPr>
          <p:cNvPr id="5" name="İçerik Yer Tutucusu 4">
            <a:extLst>
              <a:ext uri="{FF2B5EF4-FFF2-40B4-BE49-F238E27FC236}">
                <a16:creationId xmlns:a16="http://schemas.microsoft.com/office/drawing/2014/main" id="{970DE7D7-4CE4-1B27-AB73-74853E860C2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867400" y="1744506"/>
            <a:ext cx="5681133" cy="3902243"/>
          </a:xfrm>
        </p:spPr>
      </p:pic>
      <p:pic>
        <p:nvPicPr>
          <p:cNvPr id="8" name="Grafik 4">
            <a:extLst>
              <a:ext uri="{FF2B5EF4-FFF2-40B4-BE49-F238E27FC236}">
                <a16:creationId xmlns:a16="http://schemas.microsoft.com/office/drawing/2014/main" id="{1F658AB3-2894-4506-7A37-85C294087CA1}"/>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CB4C0207-7109-8913-77C7-9343D18BB79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
        <p:nvSpPr>
          <p:cNvPr id="10" name="İçerik Yer Tutucusu 2">
            <a:extLst>
              <a:ext uri="{FF2B5EF4-FFF2-40B4-BE49-F238E27FC236}">
                <a16:creationId xmlns:a16="http://schemas.microsoft.com/office/drawing/2014/main" id="{C9157D3B-B1CA-4442-465F-A0AD98097BCA}"/>
              </a:ext>
            </a:extLst>
          </p:cNvPr>
          <p:cNvSpPr txBox="1">
            <a:spLocks/>
          </p:cNvSpPr>
          <p:nvPr/>
        </p:nvSpPr>
        <p:spPr>
          <a:xfrm>
            <a:off x="838200" y="5355889"/>
            <a:ext cx="10617200" cy="1616411"/>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t-IT" dirty="0" smtClean="0"/>
              <a:t>Tuttavia, esaminando </a:t>
            </a:r>
            <a:br>
              <a:rPr lang="it-IT" dirty="0" smtClean="0"/>
            </a:br>
            <a:r>
              <a:rPr lang="it-IT" dirty="0" smtClean="0"/>
              <a:t>attentamente l'indirizzo e-mail del mittente, si nota che tale indirizzo non esiste. In breve, è evidente che questa e-mail non è stata inviata da Office365.</a:t>
            </a:r>
          </a:p>
          <a:p>
            <a:endParaRPr lang="it-IT" dirty="0"/>
          </a:p>
        </p:txBody>
      </p:sp>
    </p:spTree>
    <p:extLst>
      <p:ext uri="{BB962C8B-B14F-4D97-AF65-F5344CB8AC3E}">
        <p14:creationId xmlns:p14="http://schemas.microsoft.com/office/powerpoint/2010/main" val="36135773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5D643E9-2772-5C59-CA51-C800540AE853}"/>
              </a:ext>
            </a:extLst>
          </p:cNvPr>
          <p:cNvSpPr>
            <a:spLocks noGrp="1"/>
          </p:cNvSpPr>
          <p:nvPr>
            <p:ph type="title"/>
          </p:nvPr>
        </p:nvSpPr>
        <p:spPr>
          <a:xfrm>
            <a:off x="1498600" y="365125"/>
            <a:ext cx="9855200" cy="1325563"/>
          </a:xfrm>
        </p:spPr>
        <p:txBody>
          <a:bodyPr/>
          <a:lstStyle/>
          <a:p>
            <a:r>
              <a:rPr lang="it-IT" dirty="0" smtClean="0"/>
              <a:t>Esercizi di informazione </a:t>
            </a:r>
            <a:br>
              <a:rPr lang="it-IT" dirty="0" smtClean="0"/>
            </a:br>
            <a:r>
              <a:rPr lang="it-IT" dirty="0" smtClean="0"/>
              <a:t>Politica di sicurezza</a:t>
            </a:r>
            <a:endParaRPr lang="it-IT" dirty="0"/>
          </a:p>
        </p:txBody>
      </p:sp>
      <p:sp>
        <p:nvSpPr>
          <p:cNvPr id="3" name="İçerik Yer Tutucusu 2">
            <a:extLst>
              <a:ext uri="{FF2B5EF4-FFF2-40B4-BE49-F238E27FC236}">
                <a16:creationId xmlns:a16="http://schemas.microsoft.com/office/drawing/2014/main" id="{9645B237-C828-EE71-A217-81F2EF36A148}"/>
              </a:ext>
            </a:extLst>
          </p:cNvPr>
          <p:cNvSpPr>
            <a:spLocks noGrp="1"/>
          </p:cNvSpPr>
          <p:nvPr>
            <p:ph idx="1"/>
          </p:nvPr>
        </p:nvSpPr>
        <p:spPr/>
        <p:txBody>
          <a:bodyPr/>
          <a:lstStyle/>
          <a:p>
            <a:pPr marL="266700" indent="-266700">
              <a:buNone/>
            </a:pPr>
            <a:r>
              <a:rPr lang="it-IT" b="1" dirty="0" smtClean="0"/>
              <a:t>5. Reti sociali: </a:t>
            </a:r>
            <a:r>
              <a:rPr lang="it-IT" dirty="0" smtClean="0"/>
              <a:t>i siti di social network ci aiutano a condividere informazioni e a comunicare con gli altri. Purtroppo, questi siti rendono anche più facile per i cyber-attaccanti rintracciarvi e scoprire cosa state facendo. Proteggetevi proteggendo ogni account con una password forte e unica. Meglio ancora, usate una password diversa per ogni account e utilizzate l'autenticazione a due fattori, se disponibile. </a:t>
            </a:r>
          </a:p>
          <a:p>
            <a:r>
              <a:rPr lang="it-IT" dirty="0" smtClean="0"/>
              <a:t>Installate solo le app di cui avete bisogno e solo da fonti affidabili. Controllate la valutazione, i commenti e i permessi di ogni app prima di installarla.</a:t>
            </a:r>
            <a:endParaRPr lang="it-IT" dirty="0" smtClean="0"/>
          </a:p>
        </p:txBody>
      </p:sp>
      <p:pic>
        <p:nvPicPr>
          <p:cNvPr id="4" name="Grafik 4">
            <a:extLst>
              <a:ext uri="{FF2B5EF4-FFF2-40B4-BE49-F238E27FC236}">
                <a16:creationId xmlns:a16="http://schemas.microsoft.com/office/drawing/2014/main" id="{59E73C2A-E3BE-9E9E-5BB1-B862A46082D4}"/>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9660A4D1-FC91-D556-6754-230A6D4B7E8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49694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5D643E9-2772-5C59-CA51-C800540AE853}"/>
              </a:ext>
            </a:extLst>
          </p:cNvPr>
          <p:cNvSpPr>
            <a:spLocks noGrp="1"/>
          </p:cNvSpPr>
          <p:nvPr>
            <p:ph type="title"/>
          </p:nvPr>
        </p:nvSpPr>
        <p:spPr>
          <a:xfrm>
            <a:off x="1498600" y="365125"/>
            <a:ext cx="9855200" cy="1325563"/>
          </a:xfrm>
        </p:spPr>
        <p:txBody>
          <a:bodyPr/>
          <a:lstStyle/>
          <a:p>
            <a:r>
              <a:rPr lang="it-IT" dirty="0" smtClean="0"/>
              <a:t>Esercizi di informazione </a:t>
            </a:r>
            <a:br>
              <a:rPr lang="it-IT" dirty="0" smtClean="0"/>
            </a:br>
            <a:r>
              <a:rPr lang="it-IT" dirty="0" smtClean="0"/>
              <a:t>Politica di sicurezza</a:t>
            </a:r>
            <a:endParaRPr lang="it-IT" dirty="0"/>
          </a:p>
        </p:txBody>
      </p:sp>
      <p:sp>
        <p:nvSpPr>
          <p:cNvPr id="3" name="İçerik Yer Tutucusu 2">
            <a:extLst>
              <a:ext uri="{FF2B5EF4-FFF2-40B4-BE49-F238E27FC236}">
                <a16:creationId xmlns:a16="http://schemas.microsoft.com/office/drawing/2014/main" id="{9645B237-C828-EE71-A217-81F2EF36A148}"/>
              </a:ext>
            </a:extLst>
          </p:cNvPr>
          <p:cNvSpPr>
            <a:spLocks noGrp="1"/>
          </p:cNvSpPr>
          <p:nvPr>
            <p:ph idx="1"/>
          </p:nvPr>
        </p:nvSpPr>
        <p:spPr/>
        <p:txBody>
          <a:bodyPr/>
          <a:lstStyle/>
          <a:p>
            <a:r>
              <a:rPr lang="it-IT" dirty="0" smtClean="0"/>
              <a:t>Proprio come la posta elettronica e la messaggistica, i cyber-attaccanti possono tentare di truffarvi sui siti di social network. Può inviare messaggi fingendo di essere un vostro amico. </a:t>
            </a:r>
          </a:p>
          <a:p>
            <a:r>
              <a:rPr lang="it-IT" dirty="0" smtClean="0"/>
              <a:t>Se ricevete un messaggio strano o sospetto da un amico, contattatelo via e-mail o telefono, non rispondendo al messaggio.</a:t>
            </a:r>
          </a:p>
          <a:p>
            <a:r>
              <a:rPr lang="it-IT" dirty="0" smtClean="0"/>
              <a:t>Infine, per proteggere la nostra Istituzione, non pubblicate informazioni riservate sulla nostra Istituzione su nessun sito web. Se avete domande su ciò che potete pubblicare o condividere sul lavoro, chiedete al vostro supervisore.</a:t>
            </a:r>
          </a:p>
          <a:p>
            <a:endParaRPr lang="it-IT" dirty="0"/>
          </a:p>
        </p:txBody>
      </p:sp>
      <p:pic>
        <p:nvPicPr>
          <p:cNvPr id="4" name="Grafik 4">
            <a:extLst>
              <a:ext uri="{FF2B5EF4-FFF2-40B4-BE49-F238E27FC236}">
                <a16:creationId xmlns:a16="http://schemas.microsoft.com/office/drawing/2014/main" id="{59E73C2A-E3BE-9E9E-5BB1-B862A46082D4}"/>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9660A4D1-FC91-D556-6754-230A6D4B7E8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18343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5D643E9-2772-5C59-CA51-C800540AE853}"/>
              </a:ext>
            </a:extLst>
          </p:cNvPr>
          <p:cNvSpPr>
            <a:spLocks noGrp="1"/>
          </p:cNvSpPr>
          <p:nvPr>
            <p:ph type="title"/>
          </p:nvPr>
        </p:nvSpPr>
        <p:spPr>
          <a:xfrm>
            <a:off x="1274990" y="365125"/>
            <a:ext cx="10078810" cy="1325563"/>
          </a:xfrm>
        </p:spPr>
        <p:txBody>
          <a:bodyPr/>
          <a:lstStyle/>
          <a:p>
            <a:r>
              <a:rPr lang="it-IT" dirty="0" smtClean="0"/>
              <a:t>Esercizi di informazione </a:t>
            </a:r>
            <a:br>
              <a:rPr lang="it-IT" dirty="0" smtClean="0"/>
            </a:br>
            <a:r>
              <a:rPr lang="it-IT" dirty="0" smtClean="0"/>
              <a:t>Politica di sicurezza</a:t>
            </a:r>
            <a:endParaRPr lang="it-IT" dirty="0"/>
          </a:p>
        </p:txBody>
      </p:sp>
      <p:sp>
        <p:nvSpPr>
          <p:cNvPr id="3" name="İçerik Yer Tutucusu 2">
            <a:extLst>
              <a:ext uri="{FF2B5EF4-FFF2-40B4-BE49-F238E27FC236}">
                <a16:creationId xmlns:a16="http://schemas.microsoft.com/office/drawing/2014/main" id="{9645B237-C828-EE71-A217-81F2EF36A148}"/>
              </a:ext>
            </a:extLst>
          </p:cNvPr>
          <p:cNvSpPr>
            <a:spLocks noGrp="1"/>
          </p:cNvSpPr>
          <p:nvPr>
            <p:ph idx="1"/>
          </p:nvPr>
        </p:nvSpPr>
        <p:spPr>
          <a:xfrm>
            <a:off x="838200" y="1825625"/>
            <a:ext cx="5346700" cy="4351338"/>
          </a:xfrm>
        </p:spPr>
        <p:txBody>
          <a:bodyPr/>
          <a:lstStyle/>
          <a:p>
            <a:r>
              <a:rPr lang="it-IT" dirty="0" smtClean="0"/>
              <a:t>Dopo aver abilitato </a:t>
            </a:r>
            <a:r>
              <a:rPr lang="it-IT" b="1" dirty="0" smtClean="0"/>
              <a:t>l'autenticazione a due fattori </a:t>
            </a:r>
            <a:r>
              <a:rPr lang="it-IT" dirty="0" smtClean="0"/>
              <a:t>(verifica), un codice di sicurezza verrà inviato al telefono o all'app di autenticazione ogni volta che si accede al proprio account da un nuovo dispositivo o browser. È necessario inserire questo codice per poter effettuare l'accesso. Se un criminale informatico cerca di accedere al vostro account, non può farlo se non ha accesso al vostro telefono cellulare. </a:t>
            </a:r>
            <a:endParaRPr lang="it-IT" dirty="0" smtClean="0"/>
          </a:p>
        </p:txBody>
      </p:sp>
      <p:pic>
        <p:nvPicPr>
          <p:cNvPr id="4" name="Grafik 4">
            <a:extLst>
              <a:ext uri="{FF2B5EF4-FFF2-40B4-BE49-F238E27FC236}">
                <a16:creationId xmlns:a16="http://schemas.microsoft.com/office/drawing/2014/main" id="{59E73C2A-E3BE-9E9E-5BB1-B862A46082D4}"/>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9660A4D1-FC91-D556-6754-230A6D4B7E8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İki Faktörlü Kimlik Doğrulama Nedir? İki Faktörlü Kimlik Doğrulama Nedir?">
            <a:extLst>
              <a:ext uri="{FF2B5EF4-FFF2-40B4-BE49-F238E27FC236}">
                <a16:creationId xmlns:a16="http://schemas.microsoft.com/office/drawing/2014/main" id="{54FFF94F-8617-40B1-807B-9357D8B5DA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6282265" y="1825624"/>
            <a:ext cx="5266267" cy="2962275"/>
          </a:xfrm>
          <a:prstGeom prst="rect">
            <a:avLst/>
          </a:prstGeom>
          <a:noFill/>
        </p:spPr>
      </p:pic>
    </p:spTree>
    <p:extLst>
      <p:ext uri="{BB962C8B-B14F-4D97-AF65-F5344CB8AC3E}">
        <p14:creationId xmlns:p14="http://schemas.microsoft.com/office/powerpoint/2010/main" val="7577445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5D643E9-2772-5C59-CA51-C800540AE853}"/>
              </a:ext>
            </a:extLst>
          </p:cNvPr>
          <p:cNvSpPr>
            <a:spLocks noGrp="1"/>
          </p:cNvSpPr>
          <p:nvPr>
            <p:ph type="title"/>
          </p:nvPr>
        </p:nvSpPr>
        <p:spPr>
          <a:xfrm>
            <a:off x="1274990" y="365125"/>
            <a:ext cx="10078810" cy="1325563"/>
          </a:xfrm>
        </p:spPr>
        <p:txBody>
          <a:bodyPr/>
          <a:lstStyle/>
          <a:p>
            <a:r>
              <a:rPr lang="it-IT" dirty="0" smtClean="0"/>
              <a:t>Esercizi di informazione </a:t>
            </a:r>
            <a:br>
              <a:rPr lang="it-IT" dirty="0" smtClean="0"/>
            </a:br>
            <a:r>
              <a:rPr lang="it-IT" dirty="0" smtClean="0"/>
              <a:t>Politica di sicurezza</a:t>
            </a:r>
            <a:endParaRPr lang="it-IT" dirty="0"/>
          </a:p>
        </p:txBody>
      </p:sp>
      <p:sp>
        <p:nvSpPr>
          <p:cNvPr id="3" name="İçerik Yer Tutucusu 2">
            <a:extLst>
              <a:ext uri="{FF2B5EF4-FFF2-40B4-BE49-F238E27FC236}">
                <a16:creationId xmlns:a16="http://schemas.microsoft.com/office/drawing/2014/main" id="{9645B237-C828-EE71-A217-81F2EF36A148}"/>
              </a:ext>
            </a:extLst>
          </p:cNvPr>
          <p:cNvSpPr>
            <a:spLocks noGrp="1"/>
          </p:cNvSpPr>
          <p:nvPr>
            <p:ph idx="1"/>
          </p:nvPr>
        </p:nvSpPr>
        <p:spPr>
          <a:xfrm>
            <a:off x="838200" y="1825625"/>
            <a:ext cx="5346700" cy="4351338"/>
          </a:xfrm>
        </p:spPr>
        <p:txBody>
          <a:bodyPr/>
          <a:lstStyle/>
          <a:p>
            <a:r>
              <a:rPr lang="it-IT" dirty="0" smtClean="0"/>
              <a:t>Potrete anche accorgervi di un tentativo di accesso al vostro account, poiché riceverete una notifica con un codice. Non condividete mai questo codice con altri! Un malintenzionato cercherà di appropriarsene. Se avete ricevuto il codice ma non avete provato ad accedere, cancellate il messaggio del codice e cambiate la password il prima possibile.</a:t>
            </a:r>
            <a:endParaRPr lang="it-IT" dirty="0"/>
          </a:p>
        </p:txBody>
      </p:sp>
      <p:pic>
        <p:nvPicPr>
          <p:cNvPr id="4" name="Grafik 4">
            <a:extLst>
              <a:ext uri="{FF2B5EF4-FFF2-40B4-BE49-F238E27FC236}">
                <a16:creationId xmlns:a16="http://schemas.microsoft.com/office/drawing/2014/main" id="{59E73C2A-E3BE-9E9E-5BB1-B862A46082D4}"/>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9660A4D1-FC91-D556-6754-230A6D4B7E8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İki Faktörlü Kimlik Doğrulama Nedir? İki Faktörlü Kimlik Doğrulama Nedir?">
            <a:extLst>
              <a:ext uri="{FF2B5EF4-FFF2-40B4-BE49-F238E27FC236}">
                <a16:creationId xmlns:a16="http://schemas.microsoft.com/office/drawing/2014/main" id="{54FFF94F-8617-40B1-807B-9357D8B5DA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6282265" y="1825624"/>
            <a:ext cx="5266267" cy="2962275"/>
          </a:xfrm>
          <a:prstGeom prst="rect">
            <a:avLst/>
          </a:prstGeom>
          <a:noFill/>
        </p:spPr>
      </p:pic>
    </p:spTree>
    <p:extLst>
      <p:ext uri="{BB962C8B-B14F-4D97-AF65-F5344CB8AC3E}">
        <p14:creationId xmlns:p14="http://schemas.microsoft.com/office/powerpoint/2010/main" val="20948895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BA8344C9-90E8-6A86-A7F4-53BBB0E113F0}"/>
              </a:ext>
            </a:extLst>
          </p:cNvPr>
          <p:cNvSpPr>
            <a:spLocks noGrp="1"/>
          </p:cNvSpPr>
          <p:nvPr>
            <p:ph type="title"/>
          </p:nvPr>
        </p:nvSpPr>
        <p:spPr>
          <a:xfrm>
            <a:off x="2081074" y="338492"/>
            <a:ext cx="10515600" cy="1325563"/>
          </a:xfrm>
        </p:spPr>
        <p:txBody>
          <a:bodyPr/>
          <a:lstStyle/>
          <a:p>
            <a:r>
              <a:rPr lang="it-IT" dirty="0" smtClean="0"/>
              <a:t>Esercizi 4:</a:t>
            </a:r>
            <a:endParaRPr lang="it-IT" dirty="0"/>
          </a:p>
        </p:txBody>
      </p:sp>
      <p:sp>
        <p:nvSpPr>
          <p:cNvPr id="6" name="İçerik Yer Tutucusu 5">
            <a:extLst>
              <a:ext uri="{FF2B5EF4-FFF2-40B4-BE49-F238E27FC236}">
                <a16:creationId xmlns:a16="http://schemas.microsoft.com/office/drawing/2014/main" id="{F18A3F3E-EAF4-C5C0-7632-C524A87AC344}"/>
              </a:ext>
            </a:extLst>
          </p:cNvPr>
          <p:cNvSpPr>
            <a:spLocks noGrp="1"/>
          </p:cNvSpPr>
          <p:nvPr>
            <p:ph idx="1"/>
          </p:nvPr>
        </p:nvSpPr>
        <p:spPr/>
        <p:txBody>
          <a:bodyPr>
            <a:normAutofit lnSpcReduction="10000"/>
          </a:bodyPr>
          <a:lstStyle/>
          <a:p>
            <a:r>
              <a:rPr lang="it-IT" dirty="0" smtClean="0"/>
              <a:t>Eseguire l'autenticazione a due fattori - verificare per accedere all'account e-mail creato. Il primo di questi processi è la password che si utilizza per accedere all'account. L'altro può essere un codice di verifica (SMS) da inviare al telefono o un link di conferma da inviare a un altro indirizzo e-mail.</a:t>
            </a:r>
          </a:p>
          <a:p>
            <a:r>
              <a:rPr lang="it-IT" dirty="0" smtClean="0"/>
              <a:t>La schermata seguente mostra come attivare la funzione di autenticazione a due fattori dell'account Gmail.</a:t>
            </a:r>
          </a:p>
          <a:p>
            <a:r>
              <a:rPr lang="it-IT" dirty="0" smtClean="0"/>
              <a:t>Completate la procedura e provate ad accedere nuovamente al vostro account e-mail.</a:t>
            </a:r>
          </a:p>
          <a:p>
            <a:r>
              <a:rPr lang="it-IT" b="1" i="1" dirty="0" smtClean="0"/>
              <a:t>Fase 1: </a:t>
            </a:r>
            <a:r>
              <a:rPr lang="it-IT" dirty="0" smtClean="0"/>
              <a:t>aprire l'account Google.</a:t>
            </a:r>
          </a:p>
          <a:p>
            <a:r>
              <a:rPr lang="it-IT" b="1" i="1" dirty="0" smtClean="0"/>
              <a:t>Fase 2: </a:t>
            </a:r>
            <a:r>
              <a:rPr lang="it-IT" dirty="0" smtClean="0"/>
              <a:t>Fare clic sulla sezione "Impostazioni".</a:t>
            </a:r>
            <a:endParaRPr lang="it-IT" dirty="0"/>
          </a:p>
        </p:txBody>
      </p:sp>
      <p:pic>
        <p:nvPicPr>
          <p:cNvPr id="4" name="Grafik 4">
            <a:extLst>
              <a:ext uri="{FF2B5EF4-FFF2-40B4-BE49-F238E27FC236}">
                <a16:creationId xmlns:a16="http://schemas.microsoft.com/office/drawing/2014/main" id="{24270328-C8EF-D944-402A-35457FE0454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62BD7DD9-5A7F-B33D-4699-7C878EFA852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32591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9B9A74E-9C08-7C76-DFA2-F88CB901869C}"/>
              </a:ext>
            </a:extLst>
          </p:cNvPr>
          <p:cNvSpPr>
            <a:spLocks noGrp="1"/>
          </p:cNvSpPr>
          <p:nvPr>
            <p:ph type="title"/>
          </p:nvPr>
        </p:nvSpPr>
        <p:spPr>
          <a:xfrm>
            <a:off x="1676400" y="329397"/>
            <a:ext cx="10515600" cy="1325563"/>
          </a:xfrm>
        </p:spPr>
        <p:txBody>
          <a:bodyPr/>
          <a:lstStyle/>
          <a:p>
            <a:r>
              <a:rPr lang="it-IT" dirty="0" smtClean="0"/>
              <a:t>Esercizi-4 (continua):</a:t>
            </a:r>
            <a:endParaRPr lang="it-IT" dirty="0"/>
          </a:p>
        </p:txBody>
      </p:sp>
      <p:sp>
        <p:nvSpPr>
          <p:cNvPr id="3" name="İçerik Yer Tutucusu 2">
            <a:extLst>
              <a:ext uri="{FF2B5EF4-FFF2-40B4-BE49-F238E27FC236}">
                <a16:creationId xmlns:a16="http://schemas.microsoft.com/office/drawing/2014/main" id="{422645DA-469A-19A8-C17E-153AD22B1E5E}"/>
              </a:ext>
            </a:extLst>
          </p:cNvPr>
          <p:cNvSpPr>
            <a:spLocks noGrp="1"/>
          </p:cNvSpPr>
          <p:nvPr>
            <p:ph idx="1"/>
          </p:nvPr>
        </p:nvSpPr>
        <p:spPr/>
        <p:txBody>
          <a:bodyPr/>
          <a:lstStyle/>
          <a:p>
            <a:r>
              <a:rPr lang="it-IT" b="1" i="1" dirty="0" smtClean="0"/>
              <a:t>Fase 3: </a:t>
            </a:r>
            <a:r>
              <a:rPr lang="it-IT" dirty="0" smtClean="0"/>
              <a:t>selezionare la scheda "Sicurezza" dal menu a sinistra della pagina che si apre (1). Attivare quindi la funzione "Verifica in 2 fasi" al centro della pagina.</a:t>
            </a:r>
          </a:p>
          <a:p>
            <a:endParaRPr lang="it-IT" dirty="0"/>
          </a:p>
        </p:txBody>
      </p:sp>
      <p:pic>
        <p:nvPicPr>
          <p:cNvPr id="4" name="Resim 3">
            <a:extLst>
              <a:ext uri="{FF2B5EF4-FFF2-40B4-BE49-F238E27FC236}">
                <a16:creationId xmlns:a16="http://schemas.microsoft.com/office/drawing/2014/main" id="{8758703B-047A-ACE5-9D02-7A55015E7A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1131738" y="3066096"/>
            <a:ext cx="9928524" cy="3499804"/>
          </a:xfrm>
          <a:prstGeom prst="rect">
            <a:avLst/>
          </a:prstGeom>
          <a:noFill/>
        </p:spPr>
      </p:pic>
      <p:pic>
        <p:nvPicPr>
          <p:cNvPr id="7" name="Grafik 4">
            <a:extLst>
              <a:ext uri="{FF2B5EF4-FFF2-40B4-BE49-F238E27FC236}">
                <a16:creationId xmlns:a16="http://schemas.microsoft.com/office/drawing/2014/main" id="{0C1ADCE5-5909-C1D2-E204-BCD897E46D0C}"/>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BF565345-6802-0532-58C3-F700700C620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2003693"/>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Belge" ma:contentTypeID="0x010100B0CE1FA9B2DBF24481AA0B0C98AF3289" ma:contentTypeVersion="13" ma:contentTypeDescription="Yeni belge oluşturun." ma:contentTypeScope="" ma:versionID="ced19757cb1aa0daf9ddbdac6f3b6140">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30aab6c1f66fd9edf65395e71c9e25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Resim Etiketleri"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çerik Türü"/>
        <xsd:element ref="dc:title" minOccurs="0" maxOccurs="1" ma:index="4" ma:displayName="Başlı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C5A08F76-681D-4429-8F94-1FF70BE8490C}">
  <ds:schemaRefs>
    <ds:schemaRef ds:uri="http://schemas.microsoft.com/sharepoint/v3/contenttype/forms"/>
  </ds:schemaRefs>
</ds:datastoreItem>
</file>

<file path=customXml/itemProps2.xml><?xml version="1.0" encoding="utf-8"?>
<ds:datastoreItem xmlns:ds="http://schemas.openxmlformats.org/officeDocument/2006/customXml" ds:itemID="{CCD6FDB3-5745-43B5-A99C-B040FF8B19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22DAAE1-7EC6-479D-AD38-AC482797A439}">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docProps/app.xml><?xml version="1.0" encoding="utf-8"?>
<Properties xmlns="http://schemas.openxmlformats.org/officeDocument/2006/extended-properties" xmlns:vt="http://schemas.openxmlformats.org/officeDocument/2006/docPropsVTypes">
  <TotalTime>1277</TotalTime>
  <Words>2841</Words>
  <Application>Microsoft Office PowerPoint</Application>
  <PresentationFormat>Widescreen</PresentationFormat>
  <Paragraphs>126</Paragraphs>
  <Slides>37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Arial</vt:lpstr>
      <vt:lpstr>Calibri</vt:lpstr>
      <vt:lpstr>Calibri Light</vt:lpstr>
      <vt:lpstr>Times New Roman</vt:lpstr>
      <vt:lpstr>Titillium Web</vt:lpstr>
      <vt:lpstr>Office Teması</vt:lpstr>
      <vt:lpstr>Sicurezza delle informazioni</vt:lpstr>
      <vt:lpstr>Sicurezza delle informazioni</vt:lpstr>
      <vt:lpstr>Sicurezza delle informazioni</vt:lpstr>
      <vt:lpstr>La policy di sicurezza delle informazioni</vt:lpstr>
      <vt:lpstr>Qual è lo scopo di una ISP?</vt:lpstr>
      <vt:lpstr>Vantaggi di una ISP per un’organizzazione</vt:lpstr>
      <vt:lpstr>Vantaggi di una ISP per un’organizzazione</vt:lpstr>
      <vt:lpstr>Che cosa dovrebbe contenere una ISP</vt:lpstr>
      <vt:lpstr>Che cosa dovrebbe contenere una ISP</vt:lpstr>
      <vt:lpstr>Che cosa dovrebbe contenere una ISP</vt:lpstr>
      <vt:lpstr>Che cosa dovrebbe contenere una ISP</vt:lpstr>
      <vt:lpstr>Che cosa dovrebbe contenere una ISP</vt:lpstr>
      <vt:lpstr>Che cosa dovrebbe contenere una ISP</vt:lpstr>
      <vt:lpstr>Che cosa dovrebbe contenere una ISP</vt:lpstr>
      <vt:lpstr>  Esercizi di informazione  Politica di sicurezza</vt:lpstr>
      <vt:lpstr>Campione-1 (continua)</vt:lpstr>
      <vt:lpstr>Campione-1 (continua)</vt:lpstr>
      <vt:lpstr>Esercizi di informazione  Politica di sicurezza</vt:lpstr>
      <vt:lpstr>Esercizi-2:</vt:lpstr>
      <vt:lpstr>Esercizi-2 (continua)</vt:lpstr>
      <vt:lpstr>Esercizi di informazione  Politica di sicurezza</vt:lpstr>
      <vt:lpstr>Esercizi di informazione  Politica di sicurezza</vt:lpstr>
      <vt:lpstr>Esercizi di informazione  Politica di sicurezza</vt:lpstr>
      <vt:lpstr>Esercizi-3:</vt:lpstr>
      <vt:lpstr>Esercizi-3 (continua):</vt:lpstr>
      <vt:lpstr>Esercizi-3 (continua)</vt:lpstr>
      <vt:lpstr>Esercizi di informazione  Politica di sicurezza</vt:lpstr>
      <vt:lpstr>Esercizi di informazione  Politica di sicurezza</vt:lpstr>
      <vt:lpstr>Esercizi di informazione  Politica di sicurezza</vt:lpstr>
      <vt:lpstr>Esempi di phishing </vt:lpstr>
      <vt:lpstr>Esempi di phishing</vt:lpstr>
      <vt:lpstr>Esercizi di informazione  Politica di sicurezza</vt:lpstr>
      <vt:lpstr>Esercizi di informazione  Politica di sicurezza</vt:lpstr>
      <vt:lpstr>Esercizi di informazione  Politica di sicurezza</vt:lpstr>
      <vt:lpstr>Esercizi di informazione  Politica di sicurezza</vt:lpstr>
      <vt:lpstr>Esercizi 4:</vt:lpstr>
      <vt:lpstr>Esercizi-4 (continua):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InCyT Project</dc:title>
  <dc:creator>Ali Gokdemir</dc:creator>
  <cp:keywords>, docId:64F11B02E9D017781B08D9E8D7A76C3B</cp:keywords>
  <cp:lastModifiedBy>Claudio Fornaro</cp:lastModifiedBy>
  <cp:revision>46</cp:revision>
  <dcterms:created xsi:type="dcterms:W3CDTF">2022-08-13T06:06:13Z</dcterms:created>
  <dcterms:modified xsi:type="dcterms:W3CDTF">2022-11-28T21:06:07Z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