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0" r:id="rId7"/>
    <p:sldId id="263" r:id="rId8"/>
    <p:sldId id="261" r:id="rId9"/>
    <p:sldId id="285" r:id="rId10"/>
    <p:sldId id="283" r:id="rId11"/>
    <p:sldId id="264" r:id="rId12"/>
    <p:sldId id="284" r:id="rId13"/>
    <p:sldId id="266" r:id="rId14"/>
    <p:sldId id="267" r:id="rId15"/>
    <p:sldId id="268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327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oleObject" Target="../embeddings/oleObject4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ookdown.org/omarlizardo/_main/1-2-what-is-a" TargetMode="Externa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Rețele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sociale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Introducere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900"/>
              </a:spcAft>
              <a:buNone/>
              <a:tabLst>
                <a:tab pos="5754688" algn="r"/>
              </a:tabLs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Retele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devenit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foarte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populară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ultimii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ani,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oferind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o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platformă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comunicare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familia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prietenii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colegii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.. 	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referă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site-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urilor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social media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bazate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pe internet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conectarea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comunicarea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prietenii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familia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colegii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sau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au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serverele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lor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centre de date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amplasate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împreună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cu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principalele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puncte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acces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fr-FR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rețea</a:t>
            </a:r>
            <a:r>
              <a:rPr lang="fr-FR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internet (NAP)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Roluri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rețelele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900"/>
              </a:spcAft>
              <a:buNone/>
              <a:tabLst>
                <a:tab pos="5754688" algn="r"/>
              </a:tabLs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Roluri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1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prezintă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câteva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domenii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joacă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rol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: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Divertisment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construirea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oportunitati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afaceri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făcând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o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carieră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îmbunătățirea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abilităților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dezvoltarea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relațiilor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alți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indivizi</a:t>
            </a:r>
            <a:endParaRPr lang="de-DE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57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Roluri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rețelele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1E1E4265-326F-EAA6-B50D-6DC2684262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879839"/>
              </p:ext>
            </p:extLst>
          </p:nvPr>
        </p:nvGraphicFramePr>
        <p:xfrm>
          <a:off x="540000" y="2277980"/>
          <a:ext cx="7599070" cy="27645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9" name="Objekt 8">
                        <a:extLst>
                          <a:ext uri="{FF2B5EF4-FFF2-40B4-BE49-F238E27FC236}">
                            <a16:creationId xmlns:a16="http://schemas.microsoft.com/office/drawing/2014/main" id="{1E1E4265-326F-EAA6-B50D-6DC26842623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00" y="2277980"/>
                        <a:ext cx="7599070" cy="2764589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5564775"/>
            <a:ext cx="3265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altLang="de-DE" i="1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Figura 1: Rolurile rețelelor sociale</a:t>
            </a:r>
            <a:endParaRPr lang="de-DE" altLang="de-DE" i="1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623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Roluri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rețelele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lnSpcReduction="1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900"/>
              </a:spcAft>
              <a:buNone/>
              <a:tabLst>
                <a:tab pos="5754688" algn="r"/>
              </a:tabLs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: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este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o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bază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marketerii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caută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clienți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creșterea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recunoașterii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încurajarea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loialității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îmbunătățirea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ratelor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conversie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oferirea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acces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interacțiune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noi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recenti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vechi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face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posibil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prin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partajarea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postărilor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blog,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imagini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videoclipuri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sau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comentarii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ca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mai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mulți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oameni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viziteze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site-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companiei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devină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clienți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face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dificil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pasul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schimbările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asemenea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influențează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rata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succes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marketing 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unei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companii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3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Roluri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rețelele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900"/>
              </a:spcAft>
              <a:buNone/>
              <a:tabLst>
                <a:tab pos="5754688" algn="r"/>
              </a:tabLst>
            </a:pPr>
            <a:r>
              <a:rPr lang="it-IT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Cele mai populare site-uri de rețele sociale din Statele Unite și Europa sunt 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: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Facebook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Instagram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Twitter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YouTube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WhatsApp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LinkedIn care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ajută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conectarea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profesioniștilor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colegii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muncă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contactele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afaceri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angajatorii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326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Roluri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rețelele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0A31F91C-9419-F9A1-5EBA-1DE8B36FB2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6851936"/>
              </p:ext>
            </p:extLst>
          </p:nvPr>
        </p:nvGraphicFramePr>
        <p:xfrm>
          <a:off x="540000" y="1685563"/>
          <a:ext cx="7086600" cy="354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5" name="Objekt 4">
                        <a:extLst>
                          <a:ext uri="{FF2B5EF4-FFF2-40B4-BE49-F238E27FC236}">
                            <a16:creationId xmlns:a16="http://schemas.microsoft.com/office/drawing/2014/main" id="{0A31F91C-9419-F9A1-5EBA-1DE8B36FB25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00" y="1685563"/>
                        <a:ext cx="7086600" cy="35433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5743073"/>
            <a:ext cx="7678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2: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Numărul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utilizatori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platforme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(https://www.dreamgrow.com/top</a:t>
            </a:r>
            <a:endParaRPr lang="de-DE" altLang="de-DE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240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Funcționalitatea</a:t>
            </a:r>
            <a:r>
              <a:rPr lang="en-US" dirty="0"/>
              <a:t> </a:t>
            </a:r>
            <a:r>
              <a:rPr lang="en-US" dirty="0" err="1"/>
              <a:t>rețelelor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bazează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dezvoltarea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menținerea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relațiilor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afaceri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folosind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tehnologia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site-urile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care permit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oamenilor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corporațiilor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conecteze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între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dezvoltând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relații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partajând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informații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idei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mesaje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Membrii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familiei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rămâne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conectați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prin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intermediul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cum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fi Facebook,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partajeze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fotografii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trimită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alte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mesaje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din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viața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lor.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Oamenii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se pot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conecta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alții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(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străini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) care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împărtășesc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aceleași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interese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Există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asemenea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dezavantaje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legate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inclusiv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răspândirea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dezinformării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costul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ridicat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al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utilizării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menținerii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profilurilor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95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Funcționalitatea</a:t>
            </a:r>
            <a:r>
              <a:rPr lang="en-US" dirty="0"/>
              <a:t> </a:t>
            </a:r>
            <a:r>
              <a:rPr lang="en-US" dirty="0" err="1"/>
              <a:t>rețelelor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Funcționalitatea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platformelor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fi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clasificată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: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Funcțiile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servesc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stimularea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relațiilor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între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cadrul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platformelor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virtuale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oferă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funcționalitate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construirea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întreținerea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graficului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Funcțiile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date sunt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responsabile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gestionarea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conținutului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furnizat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comunicării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între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contribuind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îmbunătățirea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(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extinsă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)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interacțiunii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a face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platforma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mai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atractivă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Funcțiile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control al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accesului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urmăresc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implementeze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măsurile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confidențialitate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definite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restricționeze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accesul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neautorizat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datele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informațiile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furnizate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04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Funcționalitatea</a:t>
            </a:r>
            <a:r>
              <a:rPr lang="en-US" dirty="0"/>
              <a:t> </a:t>
            </a:r>
            <a:r>
              <a:rPr lang="en-US" dirty="0" err="1"/>
              <a:t>rețelelor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33084E3E-A586-3FAB-5C6F-02DFE0B3D5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7575815"/>
              </p:ext>
            </p:extLst>
          </p:nvPr>
        </p:nvGraphicFramePr>
        <p:xfrm>
          <a:off x="540000" y="1685563"/>
          <a:ext cx="11060113" cy="33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6" name="Objekt 5">
                        <a:extLst>
                          <a:ext uri="{FF2B5EF4-FFF2-40B4-BE49-F238E27FC236}">
                            <a16:creationId xmlns:a16="http://schemas.microsoft.com/office/drawing/2014/main" id="{33084E3E-A586-3FAB-5C6F-02DFE0B3D55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00" y="1685563"/>
                        <a:ext cx="11060113" cy="33242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5284875"/>
            <a:ext cx="7346242" cy="7617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900"/>
              </a:spcAft>
            </a:pP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3: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Funcționalitatea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principală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unei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platforme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tipice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i="1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>
              <a:spcAft>
                <a:spcPts val="900"/>
              </a:spcAft>
            </a:pPr>
            <a:r>
              <a:rPr lang="en-US" altLang="de-DE" i="1" dirty="0">
                <a:ea typeface="Tahoma" panose="020B0604030504040204" pitchFamily="34" charset="0"/>
                <a:cs typeface="Arial" panose="020B0604020202020204" pitchFamily="34" charset="0"/>
              </a:rPr>
              <a:t>(https://hal.archives-ouvertes.fr/hal-00687145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76456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Site-urile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pot fi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clasificate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obiective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conexiuni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partajarea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multimedia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Profesional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forumuri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discuții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6" name="Group 36813">
            <a:extLst>
              <a:ext uri="{FF2B5EF4-FFF2-40B4-BE49-F238E27FC236}">
                <a16:creationId xmlns:a16="http://schemas.microsoft.com/office/drawing/2014/main" id="{55E55C78-DB13-76A7-79BB-3EB8FC45447E}"/>
              </a:ext>
            </a:extLst>
          </p:cNvPr>
          <p:cNvGrpSpPr>
            <a:grpSpLocks/>
          </p:cNvGrpSpPr>
          <p:nvPr/>
        </p:nvGrpSpPr>
        <p:grpSpPr bwMode="auto">
          <a:xfrm>
            <a:off x="6772518" y="1980000"/>
            <a:ext cx="4003827" cy="2985772"/>
            <a:chOff x="0" y="-39"/>
            <a:chExt cx="33175" cy="24170"/>
          </a:xfrm>
        </p:grpSpPr>
        <p:pic>
          <p:nvPicPr>
            <p:cNvPr id="7" name="Picture 46080">
              <a:extLst>
                <a:ext uri="{FF2B5EF4-FFF2-40B4-BE49-F238E27FC236}">
                  <a16:creationId xmlns:a16="http://schemas.microsoft.com/office/drawing/2014/main" id="{50F6675B-CD83-4A41-D5A2-06426EE23A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5" y="-39"/>
              <a:ext cx="12253" cy="24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Shape 280">
              <a:extLst>
                <a:ext uri="{FF2B5EF4-FFF2-40B4-BE49-F238E27FC236}">
                  <a16:creationId xmlns:a16="http://schemas.microsoft.com/office/drawing/2014/main" id="{BBD985B2-C1A0-46FD-A0D6-44CB6607A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533718 w 1067257"/>
                <a:gd name="T1" fmla="*/ 0 h 1074687"/>
                <a:gd name="T2" fmla="*/ 1067257 w 1067257"/>
                <a:gd name="T3" fmla="*/ 537273 h 1074687"/>
                <a:gd name="T4" fmla="*/ 533718 w 1067257"/>
                <a:gd name="T5" fmla="*/ 1074687 h 1074687"/>
                <a:gd name="T6" fmla="*/ 0 w 1067257"/>
                <a:gd name="T7" fmla="*/ 537273 h 1074687"/>
                <a:gd name="T8" fmla="*/ 533718 w 1067257"/>
                <a:gd name="T9" fmla="*/ 0 h 1074687"/>
                <a:gd name="T10" fmla="*/ 0 w 1067257"/>
                <a:gd name="T11" fmla="*/ 0 h 1074687"/>
                <a:gd name="T12" fmla="*/ 1067257 w 1067257"/>
                <a:gd name="T13" fmla="*/ 1074687 h 1074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067257" h="1074687">
                  <a:moveTo>
                    <a:pt x="533718" y="0"/>
                  </a:move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ubicBezTo>
                    <a:pt x="0" y="240487"/>
                    <a:pt x="239027" y="0"/>
                    <a:pt x="53371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de-DE"/>
            </a:p>
          </p:txBody>
        </p:sp>
        <p:sp>
          <p:nvSpPr>
            <p:cNvPr id="9" name="Shape 281">
              <a:extLst>
                <a:ext uri="{FF2B5EF4-FFF2-40B4-BE49-F238E27FC236}">
                  <a16:creationId xmlns:a16="http://schemas.microsoft.com/office/drawing/2014/main" id="{0EF50654-7D4D-A658-D0F8-A0CDF3DD1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537273 h 1074687"/>
                <a:gd name="T2" fmla="*/ 533718 w 1067257"/>
                <a:gd name="T3" fmla="*/ 0 h 1074687"/>
                <a:gd name="T4" fmla="*/ 1067257 w 1067257"/>
                <a:gd name="T5" fmla="*/ 537273 h 1074687"/>
                <a:gd name="T6" fmla="*/ 533718 w 1067257"/>
                <a:gd name="T7" fmla="*/ 1074687 h 1074687"/>
                <a:gd name="T8" fmla="*/ 0 w 1067257"/>
                <a:gd name="T9" fmla="*/ 537273 h 1074687"/>
                <a:gd name="T10" fmla="*/ 0 w 1067257"/>
                <a:gd name="T11" fmla="*/ 0 h 1074687"/>
                <a:gd name="T12" fmla="*/ 1067257 w 1067257"/>
                <a:gd name="T13" fmla="*/ 1074687 h 1074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067257" h="1074687">
                  <a:moveTo>
                    <a:pt x="0" y="537273"/>
                  </a:moveTo>
                  <a:cubicBezTo>
                    <a:pt x="0" y="240487"/>
                    <a:pt x="239027" y="0"/>
                    <a:pt x="533718" y="0"/>
                  </a:cubicBez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lose/>
                </a:path>
              </a:pathLst>
            </a:custGeom>
            <a:noFill/>
            <a:ln w="14084">
              <a:solidFill>
                <a:srgbClr val="FFFFFF"/>
              </a:solidFill>
              <a:miter lim="127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de-DE"/>
            </a:p>
          </p:txBody>
        </p:sp>
        <p:sp>
          <p:nvSpPr>
            <p:cNvPr id="10" name="Rectangle 282">
              <a:extLst>
                <a:ext uri="{FF2B5EF4-FFF2-40B4-BE49-F238E27FC236}">
                  <a16:creationId xmlns:a16="http://schemas.microsoft.com/office/drawing/2014/main" id="{1017167E-293C-BB93-E7F1-ED95DA1DD2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" y="9385"/>
              <a:ext cx="5157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Social </a:t>
              </a:r>
              <a:endParaRPr lang="de-DE" sz="1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283">
              <a:extLst>
                <a:ext uri="{FF2B5EF4-FFF2-40B4-BE49-F238E27FC236}">
                  <a16:creationId xmlns:a16="http://schemas.microsoft.com/office/drawing/2014/main" id="{4C6054DD-D968-8867-675F-C3F99D6402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1" y="10848"/>
              <a:ext cx="945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Networking </a:t>
              </a:r>
              <a:endParaRPr lang="de-DE" sz="1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Rectangle 284">
              <a:extLst>
                <a:ext uri="{FF2B5EF4-FFF2-40B4-BE49-F238E27FC236}">
                  <a16:creationId xmlns:a16="http://schemas.microsoft.com/office/drawing/2014/main" id="{0DAC7BDC-2BEE-12F1-5574-FD3C7A84E7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12303"/>
              <a:ext cx="3330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sites</a:t>
              </a:r>
              <a:endParaRPr lang="de-DE" sz="1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285">
              <a:extLst>
                <a:ext uri="{FF2B5EF4-FFF2-40B4-BE49-F238E27FC236}">
                  <a16:creationId xmlns:a16="http://schemas.microsoft.com/office/drawing/2014/main" id="{649244BD-A73F-F4B0-8AA3-4AC70A33CD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1" y="1441"/>
              <a:ext cx="1380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Social Connection</a:t>
              </a:r>
              <a:endParaRPr lang="de-DE" sz="1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Rectangle 286">
              <a:extLst>
                <a:ext uri="{FF2B5EF4-FFF2-40B4-BE49-F238E27FC236}">
                  <a16:creationId xmlns:a16="http://schemas.microsoft.com/office/drawing/2014/main" id="{16A5F4FA-2816-98BA-FB6D-11B2F68CDF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0" y="7508"/>
              <a:ext cx="14745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Multimedia sharing</a:t>
              </a:r>
              <a:endParaRPr lang="de-DE" sz="1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287">
              <a:extLst>
                <a:ext uri="{FF2B5EF4-FFF2-40B4-BE49-F238E27FC236}">
                  <a16:creationId xmlns:a16="http://schemas.microsoft.com/office/drawing/2014/main" id="{BD5E9FAC-1430-9A20-08FF-3CB5487D9D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4" y="14630"/>
              <a:ext cx="9288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Professional</a:t>
              </a:r>
              <a:endParaRPr lang="de-DE" sz="1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288">
              <a:extLst>
                <a:ext uri="{FF2B5EF4-FFF2-40B4-BE49-F238E27FC236}">
                  <a16:creationId xmlns:a16="http://schemas.microsoft.com/office/drawing/2014/main" id="{F42C659C-23C4-E9A7-68D7-6BE42737A7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5" y="20249"/>
              <a:ext cx="14414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Discussion Forums</a:t>
              </a:r>
              <a:endParaRPr lang="de-DE" sz="1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7" name="Textfeld 16"/>
          <p:cNvSpPr txBox="1"/>
          <p:nvPr/>
        </p:nvSpPr>
        <p:spPr>
          <a:xfrm>
            <a:off x="6772518" y="5501362"/>
            <a:ext cx="4770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i="1" dirty="0">
                <a:latin typeface="+mj-lt"/>
                <a:cs typeface="Arial" panose="020B0604020202020204" pitchFamily="34" charset="0"/>
              </a:rPr>
              <a:t>Figura 4: Site-uri de rețele sociale </a:t>
            </a:r>
            <a:r>
              <a:rPr lang="de-DE" i="1" dirty="0">
                <a:latin typeface="+mj-lt"/>
                <a:cs typeface="Arial" panose="020B0604020202020204" pitchFamily="34" charset="0"/>
              </a:rPr>
              <a:t>(Jain et al, 2021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3074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es-ES" dirty="0" err="1"/>
              <a:t>Avantajele</a:t>
            </a:r>
            <a:r>
              <a:rPr lang="es-ES" dirty="0"/>
              <a:t> </a:t>
            </a:r>
            <a:r>
              <a:rPr lang="es-ES" dirty="0" err="1"/>
              <a:t>și</a:t>
            </a:r>
            <a:r>
              <a:rPr lang="es-ES" dirty="0"/>
              <a:t> </a:t>
            </a:r>
            <a:r>
              <a:rPr lang="es-ES" dirty="0" err="1"/>
              <a:t>dezavantajele</a:t>
            </a:r>
            <a:r>
              <a:rPr lang="es-ES" dirty="0"/>
              <a:t> </a:t>
            </a:r>
            <a:r>
              <a:rPr lang="es-ES" dirty="0" err="1"/>
              <a:t>rețelelor</a:t>
            </a:r>
            <a:r>
              <a:rPr lang="es-ES" dirty="0"/>
              <a:t> </a:t>
            </a:r>
            <a:r>
              <a:rPr lang="es-E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b="1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Avantaje</a:t>
            </a:r>
            <a:endParaRPr lang="en-US" altLang="de-DE" b="1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permit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indivizilor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it-IT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 a păstra legătura cu familia și prietenii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conecteze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alți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indivizi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împărtășesc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aceleași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interese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dezvolte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noi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relații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962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es-ES" dirty="0" err="1"/>
              <a:t>Avantajele</a:t>
            </a:r>
            <a:r>
              <a:rPr lang="es-ES" dirty="0"/>
              <a:t> </a:t>
            </a:r>
            <a:r>
              <a:rPr lang="es-ES" dirty="0" err="1"/>
              <a:t>și</a:t>
            </a:r>
            <a:r>
              <a:rPr lang="es-ES" dirty="0"/>
              <a:t> </a:t>
            </a:r>
            <a:r>
              <a:rPr lang="es-ES" dirty="0" err="1"/>
              <a:t>dezavantajele</a:t>
            </a:r>
            <a:r>
              <a:rPr lang="es-ES" dirty="0"/>
              <a:t> </a:t>
            </a:r>
            <a:r>
              <a:rPr lang="es-ES" dirty="0" err="1"/>
              <a:t>rețelelor</a:t>
            </a:r>
            <a:r>
              <a:rPr lang="es-ES" dirty="0"/>
              <a:t> </a:t>
            </a:r>
            <a:r>
              <a:rPr lang="es-E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b="1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Dezavantaje</a:t>
            </a:r>
            <a:endParaRPr lang="en-US" altLang="de-DE" b="1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it-IT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poate contribui la răspândirea dezinformării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avea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un impact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negativ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asupra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companiilor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deoarece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critica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adresa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unui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brand s-a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răspândit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foarte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repede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socializare</a:t>
            </a: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necesită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construirea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menținerea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unui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profil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companie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oră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lucru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costuri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fiecare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săptămână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07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it-IT" dirty="0"/>
              <a:t>Securitate și confidențialitate în rețelele 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Informațiile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partajate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media se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răspândesc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foarte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rapid,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ceea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face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atractivă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atacatori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câștige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Problemele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securitate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confidențialitate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legate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informațiile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partajate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atunci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când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încarcă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conținut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personal, cum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fi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fotografii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videoclipuri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sunet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trebui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respectate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deoarece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atacatorul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folosi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mod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rău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intenționat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informațiile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partajate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scopuri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nelegitime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Lipsa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conștientizare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privire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securitate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confidențialitate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potențialul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a duce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diferite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atacuri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cibernetice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prin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intermediul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30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it-IT" dirty="0"/>
              <a:t>Securitate și confidențialitate în rețelele 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pot fi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împărțite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trei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categorii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: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convenționale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includ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pe care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utilizatorii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le-au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întâmpinat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încă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la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începutul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rețelei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moderne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sunt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atacuri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folosesc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tehnici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avansate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compromite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conturile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utilizatorilor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Atacurile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direcționate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sunt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atacuri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vizează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anumit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, care pot fi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comise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orice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diverse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vendete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dirty="0"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..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3969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it-IT" dirty="0"/>
              <a:t>Securitate și confidențialitate în rețelele sociale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8C5021FF-7DB1-8D66-DD70-1DEF4F2FDE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4450111"/>
              </p:ext>
            </p:extLst>
          </p:nvPr>
        </p:nvGraphicFramePr>
        <p:xfrm>
          <a:off x="542925" y="1706935"/>
          <a:ext cx="5809604" cy="46024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7" name="Objekt 6">
                        <a:extLst>
                          <a:ext uri="{FF2B5EF4-FFF2-40B4-BE49-F238E27FC236}">
                            <a16:creationId xmlns:a16="http://schemas.microsoft.com/office/drawing/2014/main" id="{8C5021FF-7DB1-8D66-DD70-1DEF4F2FDE9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" y="1706935"/>
                        <a:ext cx="5809604" cy="460242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feld 7"/>
          <p:cNvSpPr txBox="1"/>
          <p:nvPr/>
        </p:nvSpPr>
        <p:spPr>
          <a:xfrm>
            <a:off x="5212810" y="5823284"/>
            <a:ext cx="50763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>
                <a:latin typeface="+mj-lt"/>
                <a:cs typeface="Arial" panose="020B0604020202020204" pitchFamily="34" charset="0"/>
              </a:rPr>
              <a:t>Figura 5: Clasificarea amenințărilor (Jain et al., 2021)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96882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it-IT" dirty="0"/>
              <a:t>Securitate și confidențialitate în rețelele sociale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40000" y="5801126"/>
            <a:ext cx="5609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>
                <a:latin typeface="Arial" panose="020B0604020202020204" pitchFamily="34" charset="0"/>
                <a:cs typeface="Arial" panose="020B0604020202020204" pitchFamily="34" charset="0"/>
              </a:rPr>
              <a:t>Figura 6: Clasificarea amenințărilor (Jain et al., 2021)</a:t>
            </a:r>
          </a:p>
        </p:txBody>
      </p:sp>
      <p:grpSp>
        <p:nvGrpSpPr>
          <p:cNvPr id="7" name="Group 39024">
            <a:extLst>
              <a:ext uri="{FF2B5EF4-FFF2-40B4-BE49-F238E27FC236}">
                <a16:creationId xmlns:a16="http://schemas.microsoft.com/office/drawing/2014/main" id="{83F25C86-D4D7-CE1C-6611-807DC6D67051}"/>
              </a:ext>
            </a:extLst>
          </p:cNvPr>
          <p:cNvGrpSpPr>
            <a:grpSpLocks/>
          </p:cNvGrpSpPr>
          <p:nvPr/>
        </p:nvGrpSpPr>
        <p:grpSpPr bwMode="auto">
          <a:xfrm>
            <a:off x="1417320" y="1954073"/>
            <a:ext cx="8343900" cy="3395167"/>
            <a:chOff x="-18" y="-44"/>
            <a:chExt cx="47274" cy="19476"/>
          </a:xfrm>
        </p:grpSpPr>
        <p:pic>
          <p:nvPicPr>
            <p:cNvPr id="9" name="Picture 46084">
              <a:extLst>
                <a:ext uri="{FF2B5EF4-FFF2-40B4-BE49-F238E27FC236}">
                  <a16:creationId xmlns:a16="http://schemas.microsoft.com/office/drawing/2014/main" id="{E440C798-314C-5BF2-AB77-9648DB045A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" y="-44"/>
              <a:ext cx="43311" cy="19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36776">
              <a:extLst>
                <a:ext uri="{FF2B5EF4-FFF2-40B4-BE49-F238E27FC236}">
                  <a16:creationId xmlns:a16="http://schemas.microsoft.com/office/drawing/2014/main" id="{5D09DB1D-069B-8F37-8004-2371560F9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29" y="7091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44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36777">
              <a:extLst>
                <a:ext uri="{FF2B5EF4-FFF2-40B4-BE49-F238E27FC236}">
                  <a16:creationId xmlns:a16="http://schemas.microsoft.com/office/drawing/2014/main" id="{15478788-FD4E-B3C1-F594-D0023C806B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8" y="7091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Rectangle 36778">
              <a:extLst>
                <a:ext uri="{FF2B5EF4-FFF2-40B4-BE49-F238E27FC236}">
                  <a16:creationId xmlns:a16="http://schemas.microsoft.com/office/drawing/2014/main" id="{47BD73E8-E114-A4AA-534D-FF649F86B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14538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30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36779">
              <a:extLst>
                <a:ext uri="{FF2B5EF4-FFF2-40B4-BE49-F238E27FC236}">
                  <a16:creationId xmlns:a16="http://schemas.microsoft.com/office/drawing/2014/main" id="{209A5C21-3CBF-C79C-4B6A-FB296BBEB3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8" y="14538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Rectangle 36774">
              <a:extLst>
                <a:ext uri="{FF2B5EF4-FFF2-40B4-BE49-F238E27FC236}">
                  <a16:creationId xmlns:a16="http://schemas.microsoft.com/office/drawing/2014/main" id="{CB13686D-A657-B1B0-6817-3AD259B64A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1" y="7463"/>
              <a:ext cx="1657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10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36775">
              <a:extLst>
                <a:ext uri="{FF2B5EF4-FFF2-40B4-BE49-F238E27FC236}">
                  <a16:creationId xmlns:a16="http://schemas.microsoft.com/office/drawing/2014/main" id="{D410FD96-87D6-434A-2C81-DBBFCE6337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9" y="7463"/>
              <a:ext cx="1654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36772">
              <a:extLst>
                <a:ext uri="{FF2B5EF4-FFF2-40B4-BE49-F238E27FC236}">
                  <a16:creationId xmlns:a16="http://schemas.microsoft.com/office/drawing/2014/main" id="{A93A82BF-5C7C-7E1D-E2B8-1F6A6E9813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8" y="2436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16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Rectangle 36773">
              <a:extLst>
                <a:ext uri="{FF2B5EF4-FFF2-40B4-BE49-F238E27FC236}">
                  <a16:creationId xmlns:a16="http://schemas.microsoft.com/office/drawing/2014/main" id="{53024DCB-9948-4A3D-0510-5C1992659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56" y="2436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8" name="Rectangle 587">
              <a:extLst>
                <a:ext uri="{FF2B5EF4-FFF2-40B4-BE49-F238E27FC236}">
                  <a16:creationId xmlns:a16="http://schemas.microsoft.com/office/drawing/2014/main" id="{7CBC3B21-A0AF-719A-0DE1-BAE4C448C0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3080"/>
              <a:ext cx="6878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b="1" dirty="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Espionage</a:t>
              </a:r>
              <a:endParaRPr lang="de-DE" sz="20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588">
              <a:extLst>
                <a:ext uri="{FF2B5EF4-FFF2-40B4-BE49-F238E27FC236}">
                  <a16:creationId xmlns:a16="http://schemas.microsoft.com/office/drawing/2014/main" id="{7BBDD31E-C196-E605-223F-2B7DD873AC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6706"/>
              <a:ext cx="12382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b="1" dirty="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For personal profit</a:t>
              </a:r>
              <a:endParaRPr lang="de-DE" sz="20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0" name="Rectangle 589">
              <a:extLst>
                <a:ext uri="{FF2B5EF4-FFF2-40B4-BE49-F238E27FC236}">
                  <a16:creationId xmlns:a16="http://schemas.microsoft.com/office/drawing/2014/main" id="{39A55A64-B7CD-B439-6A29-0AB4BDD2DA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10333"/>
              <a:ext cx="13046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b="1" dirty="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For corporate profit</a:t>
              </a:r>
              <a:endParaRPr lang="de-DE" sz="20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1" name="Rectangle 590">
              <a:extLst>
                <a:ext uri="{FF2B5EF4-FFF2-40B4-BE49-F238E27FC236}">
                  <a16:creationId xmlns:a16="http://schemas.microsoft.com/office/drawing/2014/main" id="{E7E65A19-4D58-19E5-36A6-3123E1A66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13959"/>
              <a:ext cx="23693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b="1" dirty="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To promote political or social cause</a:t>
              </a:r>
              <a:endParaRPr lang="de-DE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4342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dirty="0" err="1"/>
              <a:t>Rezolvarea</a:t>
            </a:r>
            <a:r>
              <a:rPr lang="en-US" dirty="0"/>
              <a:t> </a:t>
            </a:r>
            <a:r>
              <a:rPr lang="en-US" dirty="0" err="1"/>
              <a:t>amenințărilor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latin typeface="+mj-lt"/>
                <a:cs typeface="Arial" panose="020B0604020202020204" pitchFamily="34" charset="0"/>
              </a:rPr>
              <a:t>Au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fost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propuse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soluții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abordări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putea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clasificate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: </a:t>
            </a:r>
          </a:p>
          <a:p>
            <a:r>
              <a:rPr lang="it-IT" dirty="0">
                <a:latin typeface="+mj-lt"/>
                <a:cs typeface="Arial" panose="020B0604020202020204" pitchFamily="34" charset="0"/>
              </a:rPr>
              <a:t>soluții pentru operatorii de rețele sociale</a:t>
            </a:r>
            <a:r>
              <a:rPr lang="en-US" dirty="0">
                <a:latin typeface="+mj-lt"/>
                <a:cs typeface="Arial" panose="020B0604020202020204" pitchFamily="34" charset="0"/>
              </a:rPr>
              <a:t>,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soluții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academice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de-DE" sz="1400" i="1" dirty="0">
                <a:latin typeface="+mj-lt"/>
                <a:cs typeface="Arial" panose="020B0604020202020204" pitchFamily="34" charset="0"/>
              </a:rPr>
              <a:t>Figura 7: Clasificarea soluțiilor amenințărilor (Jain et al, 2021)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2208E6CC-6C17-2724-F9F2-555B500EF4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5946599"/>
              </p:ext>
            </p:extLst>
          </p:nvPr>
        </p:nvGraphicFramePr>
        <p:xfrm>
          <a:off x="6624429" y="2641111"/>
          <a:ext cx="4974771" cy="2259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25" name="Objekt 24">
                        <a:extLst>
                          <a:ext uri="{FF2B5EF4-FFF2-40B4-BE49-F238E27FC236}">
                            <a16:creationId xmlns:a16="http://schemas.microsoft.com/office/drawing/2014/main" id="{2208E6CC-6C17-2724-F9F2-555B500EF42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4429" y="2641111"/>
                        <a:ext cx="4974771" cy="2259874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5481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it-IT" dirty="0"/>
              <a:t>Soluții pentru operatori de rețele 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r>
              <a:rPr lang="en-US" dirty="0">
                <a:latin typeface="+mj-lt"/>
                <a:cs typeface="Arial" panose="020B0604020202020204" pitchFamily="34" charset="0"/>
              </a:rPr>
              <a:t>Au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fost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propuse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proceduri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autentificare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precum CAPTCHA,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autentificare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mulți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factori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identificarea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fotografiile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prieten</a:t>
            </a:r>
            <a:r>
              <a:rPr lang="en-US" dirty="0">
                <a:latin typeface="+mj-lt"/>
                <a:cs typeface="Arial" panose="020B0604020202020204" pitchFamily="34" charset="0"/>
              </a:rPr>
              <a:t>..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Setări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securitate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confidențialitate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permite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clientului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introducă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personale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la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accesul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nedorit</a:t>
            </a:r>
            <a:r>
              <a:rPr lang="en-US" dirty="0">
                <a:latin typeface="+mj-lt"/>
                <a:cs typeface="Arial" panose="020B0604020202020204" pitchFamily="34" charset="0"/>
              </a:rPr>
              <a:t> al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din exterior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al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aplicațiilor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Rapoartele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despre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orice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formă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abuz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încălcări</a:t>
            </a:r>
            <a:r>
              <a:rPr lang="en-US" dirty="0">
                <a:latin typeface="+mj-lt"/>
                <a:cs typeface="Arial" panose="020B0604020202020204" pitchFamily="34" charset="0"/>
              </a:rPr>
              <a:t> ale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politicii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către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orice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</a:t>
            </a:r>
            <a:r>
              <a:rPr lang="en-US" dirty="0">
                <a:latin typeface="+mj-lt"/>
                <a:cs typeface="Arial" panose="020B0604020202020204" pitchFamily="34" charset="0"/>
              </a:rPr>
              <a:t> din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rețeaua</a:t>
            </a:r>
            <a:r>
              <a:rPr lang="en-US" dirty="0">
                <a:latin typeface="+mj-lt"/>
                <a:cs typeface="Arial" panose="020B0604020202020204" pitchFamily="34" charset="0"/>
              </a:rPr>
              <a:t> lor.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atunci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când</a:t>
            </a:r>
            <a:r>
              <a:rPr lang="en-US" dirty="0">
                <a:latin typeface="+mj-lt"/>
                <a:cs typeface="Arial" panose="020B0604020202020204" pitchFamily="34" charset="0"/>
              </a:rPr>
              <a:t> Facebook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primește</a:t>
            </a:r>
            <a:r>
              <a:rPr lang="en-US" dirty="0">
                <a:latin typeface="+mj-lt"/>
                <a:cs typeface="Arial" panose="020B0604020202020204" pitchFamily="34" charset="0"/>
              </a:rPr>
              <a:t>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raport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acesta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revizuit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eliminat</a:t>
            </a:r>
            <a:r>
              <a:rPr lang="en-US" dirty="0">
                <a:latin typeface="+mj-lt"/>
                <a:cs typeface="Arial" panose="020B0604020202020204" pitchFamily="34" charset="0"/>
              </a:rPr>
              <a:t> conform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standardelor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comunității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Facebook.</a:t>
            </a:r>
            <a:endParaRPr lang="de-DE" dirty="0">
              <a:latin typeface="+mj-lt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14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it-IT" dirty="0"/>
              <a:t>Soluții bazate pe cercetare academică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r>
              <a:rPr lang="en-US" dirty="0" err="1">
                <a:latin typeface="+mj-lt"/>
                <a:cs typeface="Arial" panose="020B0604020202020204" pitchFamily="34" charset="0"/>
              </a:rPr>
              <a:t>Detectarea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phishing-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ului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tehnicilor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anti-phishing, cum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tehnica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PhishAri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identificarea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timp</a:t>
            </a:r>
            <a:r>
              <a:rPr lang="en-US" dirty="0">
                <a:latin typeface="+mj-lt"/>
                <a:cs typeface="Arial" panose="020B0604020202020204" pitchFamily="34" charset="0"/>
              </a:rPr>
              <a:t> real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atacurilor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phishing care au loc pe Twitter.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Hărțuirea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cibernetică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înseamnă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mijloacelor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media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electronice</a:t>
            </a:r>
            <a:r>
              <a:rPr lang="en-US" dirty="0">
                <a:latin typeface="+mj-lt"/>
                <a:cs typeface="Arial" panose="020B0604020202020204" pitchFamily="34" charset="0"/>
              </a:rPr>
              <a:t>, cum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mailurile</a:t>
            </a:r>
            <a:r>
              <a:rPr lang="en-US" dirty="0">
                <a:latin typeface="+mj-lt"/>
                <a:cs typeface="Arial" panose="020B0604020202020204" pitchFamily="34" charset="0"/>
              </a:rPr>
              <a:t>, chat-urile,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conversațiile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telefonice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rețelele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sociale</a:t>
            </a:r>
            <a:r>
              <a:rPr lang="en-US" dirty="0">
                <a:latin typeface="+mj-lt"/>
                <a:cs typeface="Arial" panose="020B0604020202020204" pitchFamily="34" charset="0"/>
              </a:rPr>
              <a:t> online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oprima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persoană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Tehnicile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învățare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automată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pot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aplicate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detecta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hărțuirea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cibernetică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572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it-IT" dirty="0"/>
              <a:t>Soluții bazate pe cercetare academică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r>
              <a:rPr lang="en-US" dirty="0" err="1">
                <a:latin typeface="+mj-lt"/>
                <a:cs typeface="Arial" panose="020B0604020202020204" pitchFamily="34" charset="0"/>
              </a:rPr>
              <a:t>Detectarea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clicurilor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sistem</a:t>
            </a:r>
            <a:r>
              <a:rPr lang="en-US" dirty="0">
                <a:latin typeface="+mj-lt"/>
                <a:cs typeface="Arial" panose="020B0604020202020204" pitchFamily="34" charset="0"/>
              </a:rPr>
              <a:t> automat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analiza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paginile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web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proteja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constând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dintr</a:t>
            </a:r>
            <a:r>
              <a:rPr lang="en-US" dirty="0">
                <a:latin typeface="+mj-lt"/>
                <a:cs typeface="Arial" panose="020B0604020202020204" pitchFamily="34" charset="0"/>
              </a:rPr>
              <a:t>-un cod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detecta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elemente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se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suprapun</a:t>
            </a:r>
            <a:r>
              <a:rPr lang="en-US" dirty="0">
                <a:latin typeface="+mj-lt"/>
                <a:cs typeface="Arial" panose="020B0604020202020204" pitchFamily="34" charset="0"/>
              </a:rPr>
              <a:t> pe care se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face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clic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folosit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instrumentul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NoScript</a:t>
            </a:r>
            <a:r>
              <a:rPr lang="en-US" dirty="0">
                <a:latin typeface="+mj-lt"/>
                <a:cs typeface="Arial" panose="020B0604020202020204" pitchFamily="34" charset="0"/>
              </a:rPr>
              <a:t>, care are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caracteristică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anti-clickjacking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inclusă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Detectarea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cyberstalking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susținută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tehnici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criptare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disponibile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dispozitivele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pe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versiunile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recente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Android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iOS.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Dacă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dispozitiv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furat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hoțul</a:t>
            </a:r>
            <a:r>
              <a:rPr lang="en-US" dirty="0">
                <a:latin typeface="+mj-lt"/>
                <a:cs typeface="Arial" panose="020B0604020202020204" pitchFamily="34" charset="0"/>
              </a:rPr>
              <a:t> nu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citi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conținutul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dacă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criptarea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activată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Există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diverse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tehnologii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pot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folosite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împotriva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urmăritorilor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, cum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blocarea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amprentă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a smartphone-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ului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7791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dirty="0" err="1"/>
              <a:t>Interdisciplinaritatea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rețelele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dirty="0">
                <a:latin typeface="+mj-lt"/>
                <a:cs typeface="Arial" panose="020B0604020202020204" pitchFamily="34" charset="0"/>
              </a:rPr>
              <a:t>Domeniul interdisciplinar Analiza rețelelor sociale (SNA) referitor la rețelele sociale </a:t>
            </a:r>
            <a:r>
              <a:rPr lang="en-US" dirty="0">
                <a:latin typeface="+mj-lt"/>
                <a:cs typeface="Arial" panose="020B0604020202020204" pitchFamily="34" charset="0"/>
              </a:rPr>
              <a:t>: </a:t>
            </a:r>
          </a:p>
          <a:p>
            <a:r>
              <a:rPr lang="it-IT" dirty="0">
                <a:latin typeface="+mj-lt"/>
                <a:cs typeface="Arial" panose="020B0604020202020204" pitchFamily="34" charset="0"/>
              </a:rPr>
              <a:t>include perspective din alte discipline ale științelor sociale, cum ar fi sociologia, antropologia, psihologia, comunicarea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face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parte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dintr</a:t>
            </a:r>
            <a:r>
              <a:rPr lang="en-US" dirty="0">
                <a:latin typeface="+mj-lt"/>
                <a:cs typeface="Arial" panose="020B0604020202020204" pitchFamily="34" charset="0"/>
              </a:rPr>
              <a:t>-un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domeniu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interdisciplinar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amplu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responsabil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studierea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tuturor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tipurilor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rețele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numite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știința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rețelelor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, care include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lucrări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fizică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informatică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știința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datelor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biologie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inginerie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matematică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alte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domenii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prezentat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figura</a:t>
            </a:r>
            <a:r>
              <a:rPr lang="en-US" dirty="0">
                <a:latin typeface="+mj-lt"/>
                <a:cs typeface="Arial" panose="020B0604020202020204" pitchFamily="34" charset="0"/>
              </a:rPr>
              <a:t> 8 (https://bookdown.org/omarlizardo/_main/1-2-what-is-a-social-network.html).</a:t>
            </a:r>
            <a:endParaRPr lang="de-DE" dirty="0">
              <a:latin typeface="+mj-lt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7602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dirty="0" err="1"/>
              <a:t>Interdisciplinaritatea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rețelele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US" altLang="de-DE" dirty="0">
              <a:latin typeface="+mj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9369930D-0A7C-F3DB-92E7-5F7328441F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8308965"/>
              </p:ext>
            </p:extLst>
          </p:nvPr>
        </p:nvGraphicFramePr>
        <p:xfrm>
          <a:off x="838200" y="1954073"/>
          <a:ext cx="7414260" cy="3768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11" name="Objekt 10">
                        <a:extLst>
                          <a:ext uri="{FF2B5EF4-FFF2-40B4-BE49-F238E27FC236}">
                            <a16:creationId xmlns:a16="http://schemas.microsoft.com/office/drawing/2014/main" id="{9369930D-0A7C-F3DB-92E7-5F7328441F0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954073"/>
                        <a:ext cx="7414260" cy="376854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838200" y="6026711"/>
            <a:ext cx="74832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i="1" dirty="0"/>
              <a:t>Figura 8: Relații între domeniul în SNA </a:t>
            </a:r>
          </a:p>
          <a:p>
            <a:r>
              <a:rPr lang="de-DE" i="1" dirty="0"/>
              <a:t>(</a:t>
            </a:r>
            <a:r>
              <a:rPr lang="de-DE" i="1" dirty="0">
                <a:hlinkClick r:id="rId6"/>
              </a:rPr>
              <a:t>https://bookdown.org/omarlizardo/_main/1-2-what-is-a</a:t>
            </a:r>
            <a:r>
              <a:rPr lang="de-DE" i="1" dirty="0"/>
              <a:t>-social-network.html</a:t>
            </a:r>
          </a:p>
        </p:txBody>
      </p:sp>
    </p:spTree>
    <p:extLst>
      <p:ext uri="{BB962C8B-B14F-4D97-AF65-F5344CB8AC3E}">
        <p14:creationId xmlns:p14="http://schemas.microsoft.com/office/powerpoint/2010/main" val="133005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3" ma:contentTypeDescription="Ein neues Dokument erstellen." ma:contentTypeScope="" ma:versionID="8a8b7e4acd0766fdf4aa1d4e6d27832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675181-E785-483B-9D54-078DC85F6EFD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9FC5A08A-396C-4A69-89CE-036AFF8A6A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35074D-B952-4A61-8486-87513FA05D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1306</Words>
  <Application>Microsoft Office PowerPoint</Application>
  <PresentationFormat>Widescreen</PresentationFormat>
  <Paragraphs>119</Paragraphs>
  <Slides>23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Office</vt:lpstr>
      <vt:lpstr>Bild</vt:lpstr>
      <vt:lpstr>Rețele sociale</vt:lpstr>
      <vt:lpstr>Introducere</vt:lpstr>
      <vt:lpstr>Roluri în rețelele sociale</vt:lpstr>
      <vt:lpstr>Roluri în rețelele sociale</vt:lpstr>
      <vt:lpstr>Roluri în rețelele sociale</vt:lpstr>
      <vt:lpstr>Roluri în rețelele sociale</vt:lpstr>
      <vt:lpstr>Roluri în rețelele sociale</vt:lpstr>
      <vt:lpstr>Funcționalitatea rețelelor sociale</vt:lpstr>
      <vt:lpstr>Funcționalitatea rețelelor sociale</vt:lpstr>
      <vt:lpstr>Funcționalitatea rețelelor sociale</vt:lpstr>
      <vt:lpstr>Tehnici de atac de inginerie socială</vt:lpstr>
      <vt:lpstr>Avantajele și dezavantajele rețelelor sociale</vt:lpstr>
      <vt:lpstr>Avantajele și dezavantajele rețelelor sociale</vt:lpstr>
      <vt:lpstr>Securitate și confidențialitate în rețelele sociale</vt:lpstr>
      <vt:lpstr>Securitate și confidențialitate în rețelele sociale</vt:lpstr>
      <vt:lpstr>Securitate și confidențialitate în rețelele sociale</vt:lpstr>
      <vt:lpstr>Securitate și confidențialitate în rețelele sociale</vt:lpstr>
      <vt:lpstr>Rezolvarea amenințărilor</vt:lpstr>
      <vt:lpstr>Soluții pentru operatori de rețele sociale</vt:lpstr>
      <vt:lpstr>Soluții bazate pe cercetare academică</vt:lpstr>
      <vt:lpstr>Soluții bazate pe cercetare academică</vt:lpstr>
      <vt:lpstr>Interdisciplinaritatea în rețelele sociale</vt:lpstr>
      <vt:lpstr>Interdisciplinaritatea în rețelele sociale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Valentin Istratie</cp:lastModifiedBy>
  <cp:revision>27</cp:revision>
  <dcterms:created xsi:type="dcterms:W3CDTF">2022-10-31T15:14:22Z</dcterms:created>
  <dcterms:modified xsi:type="dcterms:W3CDTF">2023-01-10T08:35:09Z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