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424" autoAdjust="0"/>
  </p:normalViewPr>
  <p:slideViewPr>
    <p:cSldViewPr snapToGrid="0">
      <p:cViewPr varScale="1">
        <p:scale>
          <a:sx n="102" d="100"/>
          <a:sy n="102" d="100"/>
        </p:scale>
        <p:origin x="9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EE4D2-9278-48DF-A367-E76F9939F461}" type="datetimeFigureOut">
              <a:rPr lang="pl-PL" smtClean="0"/>
              <a:t>23.11.2022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1B44F2-66F8-49B4-9D7D-BFABA0CACA2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3042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1B44F2-66F8-49B4-9D7D-BFABA0CACA2E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6501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1B44F2-66F8-49B4-9D7D-BFABA0CACA2E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231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98A6754-0B14-E1C5-C617-604D7D5EC3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AAE22383-315F-27D4-E9AF-3103AEA7BE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5B25C3F-01D2-AFF4-2A80-C5FD45681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04E8112-3C85-A4C2-6DB2-22F2944D0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577151C-3EE2-920E-686F-393C0A561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41905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4A640DB-B909-A743-F461-0C6245B4A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7DF0B0B-60E6-BA0D-DBA6-6A0A0BD1C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C38620C-3492-6D80-6412-49BBCB329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77E95F0-299E-AE29-EADA-27585EE49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8FAEC72-CCA4-77D1-AEBF-F8D191BA7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1030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0A34B93-8D7E-4908-6855-EE05D12CB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E3D7E7F-A8FB-7539-B784-AAD0C62090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0C8B618-F363-1E90-0CC5-15E1EB8D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88B27F1-C9E5-BD2C-2277-E1741865D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078A1C49-D342-E59E-4EBB-3E4921D8A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3021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F63993D-601F-BBF3-F2CD-ED4B81EC5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561BB22-73A8-8874-6C0D-B615EB80E8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79597C5A-2353-8D49-3574-6EB8E98316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DBEBFFF7-2DFD-48E4-AA6C-4474FC442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595C454D-AA93-31D3-938A-811D6D7C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ED13D0AA-5545-5F86-97F9-D180DEB26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3025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D18BB96-C602-0D23-E4CE-547DD63149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50408BE-670F-D5B6-55F6-5DDCE939F6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A0086CA8-464E-F17B-81B0-6283D50252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6940B32D-EB5E-4532-D532-DD6BC6031B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A81E4105-CD2E-ADD3-455A-33A33A2A84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45FF6E47-B658-79AB-5859-20E56D84B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CFF25154-E5C7-DA4E-B6C1-68676F84B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03A59DDF-B10C-2512-1381-251110461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21506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9CE5455-4491-48F1-E20C-FB5B71823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C6404D01-DDEF-E776-54A1-EF5FED633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82E2510C-6D13-A5E1-5E43-6E2933128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9206D34D-CDE3-C7E7-318E-D80102A75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5033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C029176C-7A16-1CB6-94A5-AD7EE8B47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5DB53FC6-C25B-1D38-9264-7E7159C30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9A1105AB-9E71-6326-3EB9-F35ACEEFC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02011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B12E187-B00B-5F59-25FB-8B3C2A0AC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2E63A66-D26A-B85B-BB3A-567BA988F3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F282D21B-5A03-8042-8C91-680A60FA98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B536B355-D7B4-584B-EFC0-E20D13375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01C613F9-33C1-3087-A2DB-1551900A4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66D8C589-892B-F064-A6B4-6E79B4DF9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5816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403C5F8-35BF-704C-A301-EA75A2C8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B203FF0D-B507-9E18-B8F3-D59211F02F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12911B70-48E4-5893-B6C1-22537602EC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4676665A-86F9-9F59-E3AB-100226FA6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4F4E069-BD3F-2EE9-C326-8B2054D4B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82FE288-F643-856C-7F2A-BAE9B143B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41369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17C3766-A51E-39D9-728E-2EDA4C21D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BBEEAC76-9318-E885-5C94-5489259239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6B51690-02BC-D328-3904-C9F7E508E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3B2CFAF-2BC9-B13C-A18C-B408A80CC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EDE3427-8FD0-58D8-D67B-D6F90CEB3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72744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E980EA9C-71D4-813D-35AA-A033865207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97CC7958-E7B4-E467-1FE9-BB2F6DB1BB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26C8958-E6D7-C312-1D92-A7E2BF37B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25D1260-2A16-43CB-30D6-F3F6C1A02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997B59B-D368-B15D-2C04-25106CDB1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99255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481EA4B9-AC9B-8A33-2020-0E04DC7EF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A458A2C-D0F7-FC73-E26D-68240F0F34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6BBDBE4-A944-A24A-C7CD-ADA3485181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C5A45-F7A7-4808-9FE2-6566F7632215}" type="datetimeFigureOut">
              <a:rPr lang="tr-TR" smtClean="0"/>
              <a:t>23.11.2022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A2126AD-6527-B42C-0A0B-02E7D4DCBE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C0D5CFE-18B6-23F0-7BBA-59FF04E6AA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7796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167618" y="1123200"/>
            <a:ext cx="5901181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7121" y="1123199"/>
            <a:ext cx="5901181" cy="2729609"/>
          </a:xfrm>
        </p:spPr>
        <p:txBody>
          <a:bodyPr>
            <a:normAutofit/>
          </a:bodyPr>
          <a:lstStyle/>
          <a:p>
            <a:r>
              <a:rPr lang="tr-TR" sz="5800" b="1" dirty="0">
                <a:latin typeface="Arial" panose="020B0604020202020204" pitchFamily="34" charset="0"/>
                <a:cs typeface="Arial" panose="020B0604020202020204" pitchFamily="34" charset="0"/>
              </a:rPr>
              <a:t>Bezpieczeństwo informacji</a:t>
            </a:r>
            <a:endParaRPr lang="en-US" sz="5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r>
              <a:rPr lang="pl-PL" sz="2800" dirty="0">
                <a:latin typeface="Arial" panose="020B0604020202020204" pitchFamily="34" charset="0"/>
                <a:cs typeface="Arial" panose="020B0604020202020204" pitchFamily="34" charset="0"/>
              </a:rPr>
              <a:t>Część 2</a:t>
            </a: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l-PL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2800" dirty="0">
                <a:latin typeface="Arial" panose="020B0604020202020204" pitchFamily="34" charset="0"/>
                <a:cs typeface="Arial" panose="020B0604020202020204" pitchFamily="34" charset="0"/>
              </a:rPr>
              <a:t>Tydzień</a:t>
            </a:r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-4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E3C27F7-67DE-4FFD-EC29-9BD38629C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557" y="310082"/>
            <a:ext cx="10515600" cy="1325563"/>
          </a:xfrm>
        </p:spPr>
        <p:txBody>
          <a:bodyPr/>
          <a:lstStyle/>
          <a:p>
            <a:r>
              <a:rPr lang="tr-TR" dirty="0"/>
              <a:t>1- Ocena zarządzania </a:t>
            </a:r>
            <a:br>
              <a:rPr lang="pl-PL" dirty="0"/>
            </a:br>
            <a:r>
              <a:rPr lang="tr-TR" dirty="0"/>
              <a:t>bezpieczeństwem informacji</a:t>
            </a:r>
          </a:p>
        </p:txBody>
      </p:sp>
      <p:sp>
        <p:nvSpPr>
          <p:cNvPr id="46" name="İçerik Yer Tutucusu 2">
            <a:extLst>
              <a:ext uri="{FF2B5EF4-FFF2-40B4-BE49-F238E27FC236}">
                <a16:creationId xmlns:a16="http://schemas.microsoft.com/office/drawing/2014/main" id="{9245BBBA-74DD-A5FF-6D46-EBF2647E3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W pierwszym etapie zarządzania majątkiem warto byłoby najpierw ujawnić i wymienić, jaki majątek posiadamy. To, co instytucja posiada lub nie posiada, powinno być znane w pierwszej kolejności. Następnie należy określić ich własność. Żadna sprawa czy transakcja nie powinna być pozostawiona bez nadzoru. Następnie należy określić zasady korzystania z tych zasobów.</a:t>
            </a:r>
          </a:p>
          <a:p>
            <a:r>
              <a:rPr lang="pl-PL" dirty="0"/>
              <a:t>Aby poznać szczegóły tego tematu, należy zapoznać się z normą ISO27002. Oczekiwania dotyczące zarządzania zasobami w ISO27002 zawarte są w 8 artykule normy.</a:t>
            </a:r>
          </a:p>
          <a:p>
            <a:r>
              <a:rPr lang="pl-PL" dirty="0"/>
              <a:t>Zarządzanie zasobami i odpowiedzialność za zasoby</a:t>
            </a:r>
          </a:p>
          <a:p>
            <a:r>
              <a:rPr lang="pl-PL" dirty="0"/>
              <a:t>Cel: Identyfikacja zasobów organizacji i określenie odpowiedniej odpowiedzialności za ochronę.</a:t>
            </a:r>
            <a:endParaRPr lang="tr-TR" dirty="0"/>
          </a:p>
        </p:txBody>
      </p:sp>
      <p:pic>
        <p:nvPicPr>
          <p:cNvPr id="7" name="Grafik 4">
            <a:extLst>
              <a:ext uri="{FF2B5EF4-FFF2-40B4-BE49-F238E27FC236}">
                <a16:creationId xmlns:a16="http://schemas.microsoft.com/office/drawing/2014/main" id="{A7961C33-1D69-1951-6276-450BA65F8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439B5458-2E8A-DF1B-1B1B-2F0EE0635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472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60F33A4-4A83-B51C-814A-537975853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29397"/>
            <a:ext cx="10515600" cy="1325563"/>
          </a:xfrm>
        </p:spPr>
        <p:txBody>
          <a:bodyPr/>
          <a:lstStyle/>
          <a:p>
            <a:r>
              <a:rPr lang="tr-TR" dirty="0"/>
              <a:t>A-</a:t>
            </a:r>
            <a:r>
              <a:rPr lang="en-US" dirty="0"/>
              <a:t> </a:t>
            </a:r>
            <a:r>
              <a:rPr lang="en-US" dirty="0" err="1"/>
              <a:t>Inwentaryzacja</a:t>
            </a:r>
            <a:r>
              <a:rPr lang="en-US" dirty="0"/>
              <a:t> </a:t>
            </a:r>
            <a:r>
              <a:rPr lang="en-US" dirty="0" err="1"/>
              <a:t>majątku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686BE5-5C75-20DA-814E-B3E645BCA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02978"/>
          </a:xfrm>
        </p:spPr>
        <p:txBody>
          <a:bodyPr>
            <a:normAutofit fontScale="85000" lnSpcReduction="10000"/>
          </a:bodyPr>
          <a:lstStyle/>
          <a:p>
            <a:r>
              <a:rPr lang="pl-PL" sz="2400" b="1" dirty="0"/>
              <a:t>Kontrola</a:t>
            </a:r>
            <a:r>
              <a:rPr lang="pl-PL" sz="2400" dirty="0"/>
              <a:t>: Należy zidentyfikować zasoby związane z informacjami i urządzeniami do przetwarzania informacji oraz sporządzić i utrzymywać inwentarz tych zasobów.</a:t>
            </a:r>
          </a:p>
          <a:p>
            <a:r>
              <a:rPr lang="pl-PL" sz="2400" dirty="0"/>
              <a:t>Przewodnik stosowania: Organizacja powinna zidentyfikować odpowiednie zasoby w cyklu życia informacji i udokumentować ich znaczenie. Cykl życia informacji powinien obejmować tworzenie, przetwarzanie, przechowywanie, przekazywanie, usuwanie i niszczenie. Dokumentacja powinna być utrzymywana zgodnie z istniejącymi inwentarzami lub w szczególności.</a:t>
            </a:r>
          </a:p>
          <a:p>
            <a:r>
              <a:rPr lang="pl-PL" sz="2400" dirty="0"/>
              <a:t>Inwentaryzacja zasobów; musi być aktualna, spójna, dokładna i zgodna z innymi inwentaryzacjami.</a:t>
            </a:r>
          </a:p>
          <a:p>
            <a:r>
              <a:rPr lang="pl-PL" sz="2400" dirty="0"/>
              <a:t>Własność zasobów powinna być przypisana do każdego zidentyfikowanego składnika zasobów (patrz art. 2) i należy określić jego klasę.</a:t>
            </a:r>
          </a:p>
          <a:p>
            <a:r>
              <a:rPr lang="pl-PL" sz="2400" b="1" dirty="0"/>
              <a:t>Inne informacje</a:t>
            </a:r>
            <a:r>
              <a:rPr lang="pl-PL" sz="2400" dirty="0"/>
              <a:t>: Inwentaryzacja zasobów pomaga w zapewnieniu skutecznej ochrony i może być również niezbędna do innych celów, takich jak zdrowie i bezpieczeństwo, ubezpieczenia lub względy finansowe (zarządzanie zasobów).</a:t>
            </a:r>
          </a:p>
          <a:p>
            <a:r>
              <a:rPr lang="pl-PL" sz="2400" dirty="0"/>
              <a:t>Norma ISO/IEC 27005[11] podaje przykłady aktywów, które mogą wymagać rozważenia przez organizację podczas identyfikacji zasobów. Proces kompilacji inwentarza zasobów jest ważnym warunkiem wstępnym zarządzania ryzykiem (patrz ISO/IEC 27000 i ISO/IEC 27005[11]).</a:t>
            </a:r>
            <a:endParaRPr lang="tr-TR" sz="2400" dirty="0"/>
          </a:p>
        </p:txBody>
      </p:sp>
      <p:pic>
        <p:nvPicPr>
          <p:cNvPr id="8" name="Grafik 4">
            <a:extLst>
              <a:ext uri="{FF2B5EF4-FFF2-40B4-BE49-F238E27FC236}">
                <a16:creationId xmlns:a16="http://schemas.microsoft.com/office/drawing/2014/main" id="{BDCA12FD-BF5D-8074-8F2A-36A61DA0D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D128B2B2-F30C-2156-278E-3803A900F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423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798579F-BA47-12A3-F453-EA92DBD7D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536" y="310082"/>
            <a:ext cx="10515600" cy="1325563"/>
          </a:xfrm>
        </p:spPr>
        <p:txBody>
          <a:bodyPr/>
          <a:lstStyle/>
          <a:p>
            <a:r>
              <a:rPr lang="tr-TR" dirty="0"/>
              <a:t>B- </a:t>
            </a:r>
            <a:r>
              <a:rPr lang="pl-PL" dirty="0"/>
              <a:t>Właściciele zasobów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0B7EC77-7BF5-F207-0236-DF0791343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1505"/>
          </a:xfrm>
        </p:spPr>
        <p:txBody>
          <a:bodyPr>
            <a:normAutofit fontScale="70000" lnSpcReduction="20000"/>
          </a:bodyPr>
          <a:lstStyle/>
          <a:p>
            <a:r>
              <a:rPr lang="pl-PL" b="1" dirty="0"/>
              <a:t>Kontrola: </a:t>
            </a:r>
            <a:r>
              <a:rPr lang="pl-PL" dirty="0"/>
              <a:t>Przypisanie właściciela musi nastąpić dla wszystkich zasobów przechowywanych w magazynie.</a:t>
            </a:r>
          </a:p>
          <a:p>
            <a:r>
              <a:rPr lang="pl-PL" dirty="0"/>
              <a:t>Przewodnik stosowania: Osoby fizyczne i inne jednostki z zatwierdzoną odpowiedzialnością za zarządzanie cyklem życia zasobów kwalifikują się do wyznaczenia ich jako właścicieli.</a:t>
            </a:r>
          </a:p>
          <a:p>
            <a:r>
              <a:rPr lang="pl-PL" dirty="0"/>
              <a:t>Często stosuje się proces, który zapewnia, że własność zasobów jest określana w odpowiednim czasie. Własność musi być określona, gdy zasoby są tworzone lub przekazywane do organizacji. Właściciel zasobu powinien być odpowiedzialny za właściwe zarządzanie nim w całym cyklu życia zasobu.</a:t>
            </a:r>
          </a:p>
          <a:p>
            <a:r>
              <a:rPr lang="en-US" dirty="0" err="1"/>
              <a:t>Właściciel</a:t>
            </a:r>
            <a:r>
              <a:rPr lang="en-US" dirty="0"/>
              <a:t> </a:t>
            </a:r>
            <a:r>
              <a:rPr lang="en-US" dirty="0" err="1"/>
              <a:t>zasobów</a:t>
            </a:r>
            <a:r>
              <a:rPr lang="en-US" dirty="0"/>
              <a:t>: </a:t>
            </a:r>
            <a:endParaRPr lang="pl-PL" dirty="0"/>
          </a:p>
          <a:p>
            <a:pPr marL="914400" lvl="1" indent="-457200">
              <a:buFont typeface="+mj-lt"/>
              <a:buAutoNum type="alphaLcParenR"/>
            </a:pPr>
            <a:r>
              <a:rPr lang="pl-PL" dirty="0"/>
              <a:t>Zapewnia, że inwentaryzacja zasobów jest rejestrowana,</a:t>
            </a:r>
          </a:p>
          <a:p>
            <a:pPr marL="914400" lvl="1" indent="-457200">
              <a:buFont typeface="+mj-lt"/>
              <a:buAutoNum type="alphaLcParenR"/>
            </a:pPr>
            <a:r>
              <a:rPr lang="pl-PL" dirty="0"/>
              <a:t>Zapewnia, że zasoby są właściwie sklasyfikowane i chronione,</a:t>
            </a:r>
          </a:p>
          <a:p>
            <a:pPr marL="914400" lvl="1" indent="-457200">
              <a:buFont typeface="+mj-lt"/>
              <a:buAutoNum type="alphaLcParenR"/>
            </a:pPr>
            <a:r>
              <a:rPr lang="pl-PL" dirty="0"/>
              <a:t>Określa i dokonuje okresowego przeglądu ograniczeń w dostępie do istotnych zasobów oraz ich klasyfikacji, z uwzględnieniem obowiązującej polityki kontroli dostępu,</a:t>
            </a:r>
          </a:p>
          <a:p>
            <a:pPr marL="914400" lvl="1" indent="-457200">
              <a:buFont typeface="+mj-lt"/>
              <a:buAutoNum type="alphaLcParenR"/>
            </a:pPr>
            <a:r>
              <a:rPr lang="pl-PL" dirty="0"/>
              <a:t>Zapewnia podjęcia odpowiednich działań przy usuwaniu lub niszczeniu zasobów.</a:t>
            </a:r>
            <a:endParaRPr lang="en-US" dirty="0"/>
          </a:p>
          <a:p>
            <a:r>
              <a:rPr lang="pl-PL" b="1" dirty="0"/>
              <a:t>Inne informacje: </a:t>
            </a:r>
            <a:r>
              <a:rPr lang="pl-PL" dirty="0"/>
              <a:t>Może to być osoba fizyczna lub jednostka posiadająca zgodę na odpowiedzialność za zarządzanie w celu kontrolowania zasobu w całym jego cyklu życia. Zidentyfikowany właściciel nie ma udziałów własnościowych w zasobach. Rutynowe zadania mogą być delegowane, ale odpowiedzialność spoczywa na właścicielu zasobu.</a:t>
            </a:r>
            <a:endParaRPr lang="en-US" dirty="0"/>
          </a:p>
          <a:p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6C42E029-6750-6E67-3A33-781DC3934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89DD813-7533-0DF9-A091-5AC9434E8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75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9000">
        <p15:prstTrans prst="pageCurlDouble"/>
      </p:transition>
    </mc:Choice>
    <mc:Fallback xmlns="">
      <p:transition spd="slow" advClick="0" advTm="1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2B1FD68-0B44-4013-4842-5C6775C26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9738" y="310082"/>
            <a:ext cx="10515600" cy="1325563"/>
          </a:xfrm>
        </p:spPr>
        <p:txBody>
          <a:bodyPr/>
          <a:lstStyle/>
          <a:p>
            <a:r>
              <a:rPr lang="tr-TR" dirty="0"/>
              <a:t>C- </a:t>
            </a:r>
            <a:r>
              <a:rPr lang="en-US" dirty="0" err="1"/>
              <a:t>Dopuszczalne</a:t>
            </a:r>
            <a:r>
              <a:rPr lang="en-US" dirty="0"/>
              <a:t> </a:t>
            </a:r>
            <a:r>
              <a:rPr lang="en-US" dirty="0" err="1"/>
              <a:t>wykorzystanie</a:t>
            </a:r>
            <a:br>
              <a:rPr lang="pl-PL" dirty="0"/>
            </a:br>
            <a:r>
              <a:rPr lang="en-US" dirty="0"/>
              <a:t> </a:t>
            </a:r>
            <a:r>
              <a:rPr lang="en-US" dirty="0" err="1"/>
              <a:t>zasobów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E701558-CF93-6A04-8059-71BAF57AE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b="1" dirty="0"/>
              <a:t>Kontrola: </a:t>
            </a:r>
            <a:r>
              <a:rPr lang="pl-PL" dirty="0"/>
              <a:t>Należy określić, udokumentować i wdrożyć zasady dotyczące dopuszczalnego wykorzystania informacji i zasobów związanych z obiektami przetwarzania informacji.</a:t>
            </a:r>
          </a:p>
          <a:p>
            <a:r>
              <a:rPr lang="pl-PL" b="1" dirty="0"/>
              <a:t>Przewodnik stosowania: </a:t>
            </a:r>
            <a:r>
              <a:rPr lang="pl-PL" dirty="0"/>
              <a:t>Pracownicy i użytkownicy zewnętrzni, którzy korzystają z zasobów organizacji lub mają do nich dostęp, powinni być świadomi wymagań dotyczących bezpieczeństwa informacji w odniesieniu do zasobów organizacji związanych z obiektami i zasobami przetwarzania informacji. Użytkownicy ci powinni być odpowiedzialni za wykorzystanie wszystkich zasobów przetwarzania informacji oraz za każde wykorzystanie, które ma miejsce na ich własną odpowiedzialność.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22D3BDD3-2AFE-B31D-1D50-3FBA978201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DDE6C671-D106-1907-E251-3A6A5A48C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9721" y="681037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20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E38FFAF-C62B-173A-D923-458BC236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1781" y="357616"/>
            <a:ext cx="10515600" cy="1325563"/>
          </a:xfrm>
        </p:spPr>
        <p:txBody>
          <a:bodyPr/>
          <a:lstStyle/>
          <a:p>
            <a:r>
              <a:rPr lang="tr-TR" dirty="0"/>
              <a:t>D- </a:t>
            </a:r>
            <a:r>
              <a:rPr lang="en-US" dirty="0" err="1"/>
              <a:t>Zwrot</a:t>
            </a:r>
            <a:r>
              <a:rPr lang="en-US" dirty="0"/>
              <a:t> </a:t>
            </a:r>
            <a:r>
              <a:rPr lang="en-US" dirty="0" err="1"/>
              <a:t>zasobów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6AE33F1-7BA9-BF5B-EA57-F3809E5484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27379"/>
          </a:xfrm>
        </p:spPr>
        <p:txBody>
          <a:bodyPr>
            <a:normAutofit fontScale="85000" lnSpcReduction="20000"/>
          </a:bodyPr>
          <a:lstStyle/>
          <a:p>
            <a:r>
              <a:rPr lang="pl-PL" b="1" dirty="0"/>
              <a:t>Kontrola: </a:t>
            </a:r>
            <a:r>
              <a:rPr lang="pl-PL" dirty="0"/>
              <a:t>Wszyscy pracownicy i użytkownicy zewnętrzni muszą zwrócić wszystkie zasoby korporacyjne będące w ich posiadaniu po zakończeniu zatrudnienia, umowy lub porozumienia.</a:t>
            </a:r>
          </a:p>
          <a:p>
            <a:r>
              <a:rPr lang="pl-PL" b="1" dirty="0"/>
              <a:t>Wskazówka dotycząca zastosowania: </a:t>
            </a:r>
            <a:r>
              <a:rPr lang="pl-PL" dirty="0"/>
              <a:t>Proces rozwiązania umowy powinien być sformułowany tak, aby obejmował zwrot własności wszystkich wcześniej przyznanych fizycznych i elektronicznych zasobów lub eskpozycji organizacji.</a:t>
            </a:r>
          </a:p>
          <a:p>
            <a:r>
              <a:rPr lang="pl-PL" dirty="0"/>
              <a:t>Gdy pracownik lub użytkownik zewnętrzny nabywa lub wykorzystuje sprzęt organizacji, przestrzegane są procedury zapewniające, że wszystkie istotne informacje są przekazywane do organizacji i bezpiecznie usuwane ze sprzętu.</a:t>
            </a:r>
          </a:p>
          <a:p>
            <a:r>
              <a:rPr lang="pl-PL" dirty="0"/>
              <a:t>W przypadku, gdy pracownik lub użytkownik zewnętrzny posiada informacje, które są ważne dla bieżących operacji, informacje te muszą być udokumentowane i przekazane organizacji.</a:t>
            </a:r>
          </a:p>
          <a:p>
            <a:r>
              <a:rPr lang="pl-PL" dirty="0"/>
              <a:t>Podczas okresu wypowiedzenia organizacja; kontroluje nieautoryzowane kopiowanie powiązanych informacji, takich jak własność intelektualna, przez zwolnionych pracowników i wykonawców.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5C753C8C-C511-BB71-5CA9-1D51F166D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25C6570-9473-6732-F874-1C3B5F861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436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8000">
        <p15:prstTrans prst="pageCurlDouble"/>
      </p:transition>
    </mc:Choice>
    <mc:Fallback xmlns=""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50068DD-44B2-D0A5-0D5C-3AF79D9D2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4990" y="310082"/>
            <a:ext cx="10515600" cy="1325563"/>
          </a:xfrm>
        </p:spPr>
        <p:txBody>
          <a:bodyPr/>
          <a:lstStyle/>
          <a:p>
            <a:r>
              <a:rPr lang="tr-TR" dirty="0"/>
              <a:t> </a:t>
            </a:r>
            <a:r>
              <a:rPr lang="en-US" dirty="0"/>
              <a:t>2.</a:t>
            </a:r>
            <a:r>
              <a:rPr lang="tr-TR" dirty="0"/>
              <a:t> </a:t>
            </a:r>
            <a:r>
              <a:rPr lang="pl-PL" dirty="0"/>
              <a:t>Ocena oraz zarządzanie </a:t>
            </a:r>
            <a:br>
              <a:rPr lang="pl-PL" dirty="0"/>
            </a:br>
            <a:r>
              <a:rPr lang="pl-PL" dirty="0"/>
              <a:t>zagrożeniami i podatnościami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F96D647-9CD7-5F5D-8580-C2604B01F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27379"/>
          </a:xfrm>
        </p:spPr>
        <p:txBody>
          <a:bodyPr>
            <a:normAutofit fontScale="92500" lnSpcReduction="20000"/>
          </a:bodyPr>
          <a:lstStyle/>
          <a:p>
            <a:r>
              <a:rPr lang="pl-PL" sz="2400" dirty="0"/>
              <a:t>Prawie każda organizacja posiada wrażliwe i cenne zasoby, które wymagają ochrony. Jednak nie każda organizacja posiada kompleksową i w pełni przemyślaną strategię ochrony tych zasobów. W cyberbezpieczeństwie, strategie zarządzania podatnościami są podstawą silnej obrony. Zazwyczaj strategie zarządzania podatnościami są zaprojektowane tak, aby pomóc organizacjom w ich systemach, sieciach, aplikacjach itp. Przyjmuje holistyczne i ciągłe podejście do zarządzania podatnościami bezpieczeństwa w tych podatnościach są następnie identyfikowane, oceniane i naprawiane tak szybko, jak to możliwe.</a:t>
            </a:r>
          </a:p>
          <a:p>
            <a:r>
              <a:rPr lang="pl-PL" sz="2400" dirty="0"/>
              <a:t>Aby zidentyfikować wszystkie potencjalne cele naruszenia lub ataku, należy najpierw ograniczyć jego ryzyko poprzez przeprowadzenie inwentaryzacji zasobów. Następnie cele muszą zostać sklasyfikowane i stale monitorowane pod kątem nowych potencjalnych podatności. Następnie należy opracować i przetestować model zagrożeń, który identyfikuje najcenniejsze zasoby organizacji o wysokim stopniu ryzyka. </a:t>
            </a:r>
          </a:p>
          <a:p>
            <a:r>
              <a:rPr lang="pl-PL" sz="2400" dirty="0"/>
              <a:t>Podstawowym celem procesu badania zagrożeń i podatności (oceny) jest jak najlepsze zrozumienie krytyczności zasobów, podatności na te zasoby oraz ograniczenie niezbędnych środków do skutecznej ochrony tych zasobów</a:t>
            </a:r>
            <a:endParaRPr lang="en-US" sz="2400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7D43B773-A8B1-0138-32E2-94298E0CB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A048209B-6CAF-C382-89C7-A10FC81DB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736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9000">
        <p15:prstTrans prst="pageCurlDouble"/>
      </p:transition>
    </mc:Choice>
    <mc:Fallback xmlns="">
      <p:transition spd="slow" advClick="0" advTm="1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EBD5AE6-C98A-AA6A-7A3D-2EC3D8960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6887" y="357616"/>
            <a:ext cx="10515600" cy="1325563"/>
          </a:xfrm>
        </p:spPr>
        <p:txBody>
          <a:bodyPr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2.1.	</a:t>
            </a:r>
            <a:r>
              <a:rPr lang="pl-PL" b="0" i="0" dirty="0">
                <a:solidFill>
                  <a:srgbClr val="1B1E25"/>
                </a:solidFill>
                <a:effectLst/>
                <a:latin typeface="-apple-system"/>
              </a:rPr>
              <a:t> </a:t>
            </a:r>
            <a:r>
              <a:rPr lang="pl-PL" i="0" dirty="0">
                <a:solidFill>
                  <a:srgbClr val="1B1E25"/>
                </a:solidFill>
                <a:effectLst/>
              </a:rPr>
              <a:t>Czym jest ocena </a:t>
            </a:r>
            <a:br>
              <a:rPr lang="pl-PL" i="0" dirty="0">
                <a:solidFill>
                  <a:srgbClr val="1B1E25"/>
                </a:solidFill>
                <a:effectLst/>
              </a:rPr>
            </a:br>
            <a:r>
              <a:rPr lang="pl-PL" i="0" dirty="0">
                <a:solidFill>
                  <a:srgbClr val="1B1E25"/>
                </a:solidFill>
                <a:effectLst/>
              </a:rPr>
              <a:t>podatności?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A5C1EFF-237D-228F-E187-72A3933840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Ocena podatności jest procesem identyfikowania, określania, klasyfikowania i szeregowania podatności w systemach komputerowych, aplikacjach i infrastrukturze sieciowej.</a:t>
            </a:r>
          </a:p>
          <a:p>
            <a:r>
              <a:rPr lang="pl-PL" dirty="0"/>
              <a:t>Proces oceny podatności ma na celu identyfikację zagrożeń i ryzyka, jakie one stwarzają. Często wykorzystuje się do tego celu zautomatyzowane narzędzia testujące, takie jak skanery bezpieczeństwa sieciowego, których wyniki są umieszczane w raporcie z oceny podatności.</a:t>
            </a:r>
          </a:p>
          <a:p>
            <a:r>
              <a:rPr lang="pl-PL" dirty="0"/>
              <a:t>Ponieważ luki mogą umożliwić hakerom uzyskanie dostępu do systemów i aplikacji informatycznych, dla organizacji krytyczna jest identyfikacja i usuwanie luk zanim zostaną one wykorzystane. Kompleksowa ocena podatności połączona z programem zarządzania może pomóc firmom w poprawie bezpieczeństwa ich systemów.</a:t>
            </a:r>
          </a:p>
          <a:p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4CE3EE16-3136-B1E4-651F-376CE717B4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F4CEB4A8-E927-D02E-40C8-1D238C3C0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691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7000">
        <p15:prstTrans prst="pageCurlDouble"/>
      </p:transition>
    </mc:Choice>
    <mc:Fallback xmlns=""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56D7D77-C6F0-3540-BD26-BEC1853BB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3621" y="310082"/>
            <a:ext cx="10515600" cy="1325563"/>
          </a:xfrm>
        </p:spPr>
        <p:txBody>
          <a:bodyPr/>
          <a:lstStyle/>
          <a:p>
            <a:r>
              <a:rPr lang="en-US" dirty="0"/>
              <a:t>2.2.	</a:t>
            </a:r>
            <a:r>
              <a:rPr lang="pl-PL" dirty="0"/>
              <a:t>Znaczenie oceny </a:t>
            </a:r>
            <a:br>
              <a:rPr lang="pl-PL" dirty="0"/>
            </a:br>
            <a:r>
              <a:rPr lang="pl-PL" dirty="0"/>
              <a:t>podatności na zagrożenia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181884B-D815-5585-3EDC-3DF29A262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l-PL" sz="2400" dirty="0"/>
              <a:t>Aby lepiej naświetlić znaczenie oceny podatności, spójrzmy na nią oczami właściciela nieruchomości. Jeśli jesteś właścicielem wartościowego budynku, prawdopodobnie podejmujesz szereg działań w celu jego ochrony: Utrzymujesz go, ubezpieczasz i upewniasz się, że drzwi, okna, są zamknięte, a alarmy włączone. Wszystkie te kroki można określić jako zarządzanie ryzykiem dla nieruchomości i jej zawartości.</a:t>
            </a:r>
          </a:p>
          <a:p>
            <a:pPr algn="just"/>
            <a:r>
              <a:rPr lang="pl-PL" sz="2400" dirty="0"/>
              <a:t>A co by było, gdybyś mógł zatrudnić kogoś do testowania i raportowania swoich alarmów i zewnętrznych zabezpieczeń? W podobny sposób podchodzi się do podatności w cyberbezpieczeństwie. Zarządzanie podatnościami jest nadrzędną i ciągłą strategią, podczas gdy ocena podatności jest specyficznym narzędziem wykorzystywanym w tej szerszej strategii zarządzania.</a:t>
            </a:r>
          </a:p>
          <a:p>
            <a:pPr algn="just"/>
            <a:r>
              <a:rPr lang="pl-PL" sz="2400" dirty="0"/>
              <a:t>Ocena podatności dostarcza organizacji szczegółowych informacji o wszelkich słabościach bezpieczeństwa w jej środowisku. Dostarcza również wskazówek jak ocenić ryzyko związane z tymi słabościami. Proces ten zapewnia organizacji lepsze zrozumienie jej zasobów, wad bezpieczeństwa i ogólnego ryzyka, zmniejszając prawdopodobieństwo włamania się cyberprzestępcy do systemów i zaskoczenia firmy.</a:t>
            </a:r>
            <a:endParaRPr lang="en-US" sz="2400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8977CF7D-81D7-EC64-8EA2-6E1053F5B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D78AA27-C282-DAC0-82CC-039DC2B7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787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9696994-BD11-09BF-EAA8-C1D5E0C0B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29397"/>
            <a:ext cx="10515600" cy="1325563"/>
          </a:xfrm>
        </p:spPr>
        <p:txBody>
          <a:bodyPr/>
          <a:lstStyle/>
          <a:p>
            <a:r>
              <a:rPr lang="pl-PL" dirty="0"/>
              <a:t>Rodzaje oceny podatności </a:t>
            </a:r>
            <a:br>
              <a:rPr lang="pl-PL" dirty="0"/>
            </a:br>
            <a:r>
              <a:rPr lang="pl-PL" dirty="0"/>
              <a:t>na zagrożenia</a:t>
            </a:r>
            <a:endParaRPr lang="en-US" dirty="0"/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A17F395E-EE50-7B76-62B8-378B0E438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920" y="1825625"/>
            <a:ext cx="8524160" cy="4351338"/>
          </a:xfrm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50DE7DC8-CEB3-8208-6A83-EF13DE0236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EE4E3E1C-019A-8838-145D-2C3C91F56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257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26CE255-6A27-9E81-101F-0480841BE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6270" y="357616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3.</a:t>
            </a:r>
            <a:r>
              <a:rPr lang="tr-TR" dirty="0"/>
              <a:t> </a:t>
            </a:r>
            <a:r>
              <a:rPr lang="en-US" dirty="0" err="1"/>
              <a:t>Cybernetyczna</a:t>
            </a:r>
            <a:r>
              <a:rPr lang="en-US" dirty="0"/>
              <a:t> </a:t>
            </a:r>
            <a:r>
              <a:rPr lang="en-US" dirty="0" err="1"/>
              <a:t>ciągłość</a:t>
            </a:r>
            <a:r>
              <a:rPr lang="en-US" dirty="0"/>
              <a:t> </a:t>
            </a:r>
            <a:br>
              <a:rPr lang="pl-PL" dirty="0"/>
            </a:br>
            <a:r>
              <a:rPr lang="en-US" dirty="0" err="1"/>
              <a:t>działania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6910897-F4F6-0884-B879-E66FF6581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21062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 </a:t>
            </a:r>
            <a:r>
              <a:rPr lang="pl-PL" dirty="0"/>
              <a:t>W przypadku ataku cybernetycznego wiele dotkniętych nim jurysdykcji stwierdza, że ich podstawowe plany COOP nie wytrzymują. O ile plany te są odpowiednie do przeniesienia się do alternatywnego miejsca pracy, mają one znacznie mniej do zaoferowania, jeśli chodzi o pracę bez dostępu do systemów i danych, których pracownicy potrzebują do wykonywania swoich istotnych funkcji.</a:t>
            </a:r>
            <a:endParaRPr lang="tr-TR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D14AE69F-265E-1049-A124-5743A7C328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8442" y="2232192"/>
            <a:ext cx="5628018" cy="2799938"/>
          </a:xfrm>
          <a:prstGeom prst="rect">
            <a:avLst/>
          </a:prstGeom>
          <a:noFill/>
        </p:spPr>
      </p:pic>
      <p:pic>
        <p:nvPicPr>
          <p:cNvPr id="9" name="Grafik 4">
            <a:extLst>
              <a:ext uri="{FF2B5EF4-FFF2-40B4-BE49-F238E27FC236}">
                <a16:creationId xmlns:a16="http://schemas.microsoft.com/office/drawing/2014/main" id="{A33E9E76-3BFF-924A-BBBF-E8D43F76B8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F6DA0D9E-67E0-5A1F-25E0-1273DB22B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321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28400A8-0B69-9AB7-1FAA-6D1D9EA2C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458" y="357616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4.	</a:t>
            </a:r>
            <a:r>
              <a:rPr lang="pl-PL" dirty="0"/>
              <a:t> Zarządzanie zasobami cybernetycznymi, zmianami i konfiguracją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B58E932-C6EC-9AD5-7F2B-D9702CED2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416" y="1825624"/>
            <a:ext cx="10803384" cy="4841505"/>
          </a:xfrm>
        </p:spPr>
        <p:txBody>
          <a:bodyPr>
            <a:normAutofit fontScale="92500"/>
          </a:bodyPr>
          <a:lstStyle/>
          <a:p>
            <a:pPr algn="just"/>
            <a:r>
              <a:rPr lang="pl-PL" sz="2000" b="1" dirty="0"/>
              <a:t>Zasób</a:t>
            </a:r>
            <a:r>
              <a:rPr lang="pl-PL" sz="2000" dirty="0"/>
              <a:t>: Zacznijmy od definicji zasobu. Słownikowa definicja zasobu to użyteczna lub cenna rzecz lub osoba. </a:t>
            </a:r>
          </a:p>
          <a:p>
            <a:pPr algn="just"/>
            <a:r>
              <a:rPr lang="pl-PL" sz="2000" b="1" dirty="0"/>
              <a:t>Pozycja konfiguracyjna </a:t>
            </a:r>
            <a:r>
              <a:rPr lang="pl-PL" sz="2000" dirty="0"/>
              <a:t>: pozycja konfiguracyjna jest oznaczana skrótem CI, a pozycja konfiguracyjna to każdy element, który musi być zarządzany w celu dostarczenia Usługi IT. Przykładami pozycji konfiguracyjnych są usługi IT, sprzęt, oprogramowanie, budynki, ludzie i formalna dokumentacja. Krótko mówiąc, każdy komponent lub element, który pomaga w dostarczeniu usługi IT do klienta jest klasyfikowany jako Element Konfiguracyjny.</a:t>
            </a:r>
          </a:p>
          <a:p>
            <a:pPr algn="just"/>
            <a:r>
              <a:rPr lang="pl-PL" sz="2000" b="1" dirty="0"/>
              <a:t>Baza danych zarządzania konfiguracją</a:t>
            </a:r>
            <a:r>
              <a:rPr lang="pl-PL" sz="2000" dirty="0"/>
              <a:t>: Baza danych zarządzania konfiguracją jest określana skrótem CMDB. CMDB jest bazą danych używaną do przechowywania zapisów konfiguracji w całym cyklu ich życia. CMDB przechowuje informacje o IK, z których każda jest wyróżniona unikalnym identyfikatorem, w tym informacje identyfikujące, takie jak numer seryjny, adres MAC lub adres IP; aktualna wersja; lokalizacja; oraz informacje o dostawcy i sprzedawcy.</a:t>
            </a:r>
          </a:p>
          <a:p>
            <a:pPr algn="just"/>
            <a:r>
              <a:rPr lang="pl-PL" sz="2000" b="1" dirty="0"/>
              <a:t>System Zarządzania Konfiguracją</a:t>
            </a:r>
            <a:r>
              <a:rPr lang="pl-PL" sz="2000" dirty="0"/>
              <a:t>: System Zarządzania Konfiguracją jest oznaczany skrótem CMS i jest to zestaw narzędzi i baz danych, które są używane do zarządzania danymi konfiguracyjnymi dostawcy usług IT. Dane o elementach konfiguracji są przechowywane w rekordach konfiguracji, a rekordy konfiguracji są zawarte w bazach danych systemu zarządzania konfiguracją.  CMDB dostawcy usług IT do zarządzania danymi konfiguracyjnymi jest włączone w proces zarządzania zasobami usług i konfiguracją</a:t>
            </a:r>
          </a:p>
          <a:p>
            <a:pPr algn="just"/>
            <a:endParaRPr lang="en-US" sz="2000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11B95358-DB0E-A8A4-82FD-1043A14BC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04FD37CD-81BD-593F-3E10-6251A61D3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67007" y="985803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27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2000">
        <p15:prstTrans prst="pageCurlDouble"/>
      </p:transition>
    </mc:Choice>
    <mc:Fallback xmlns="">
      <p:transition spd="slow" advClick="0" advTm="2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6082484-1D63-86AD-D1AC-1149C7839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751" y="357616"/>
            <a:ext cx="10515600" cy="1325563"/>
          </a:xfrm>
        </p:spPr>
        <p:txBody>
          <a:bodyPr/>
          <a:lstStyle/>
          <a:p>
            <a:r>
              <a:rPr lang="tr-TR" dirty="0"/>
              <a:t>5. Ocena skuteczności polityki cyberbezpieczeństwa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6955E49-1D61-5971-6181-CE33B1681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b="1" dirty="0"/>
              <a:t>Ocena ryzyka </a:t>
            </a:r>
            <a:r>
              <a:rPr lang="pl-PL" dirty="0"/>
              <a:t>związanego z bezpieczeństwem: Ryzyko jest definiowane jako kombinacja prawdopodobieństwa wystąpienia zdarzenia i jego wyniku. Ocena ryzyka, będąca etapem zarządzania ryzykiem, jest procesem, w którym definiuje się ryzyko oraz określa skutki i priorytety tego zidentyfikowanego ryzyka. Zarządzanie ryzykiem polega na określeniu akceptowalnego poziomu ryzyka, ocenie aktualnego ryzyka, podjęciu niezbędnych działań w celu zmniejszenia tego ryzyka do akceptowalnego poziomu oraz utrzymaniu tego poziomu ryzyka. </a:t>
            </a:r>
          </a:p>
          <a:p>
            <a:r>
              <a:rPr lang="pl-PL" dirty="0"/>
              <a:t>Ocena ryzyka, po ustaleniu, które zasoby informacyjne będą chronione, wybiera się metodę oceny ryzyka i określa ryzyko. Zgodnie z wybraną metodą oceny ryzyka, zasoby informacyjne są pozycjonowane na mapie ryzyka. Po dokonaniu oceny, mapa oceny ryzyka obejmuje procesy doskonalenia i kontroli ryzyka dla zagrożeń o dużym wpływie i prawdopodobieństwie.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DAAD0B1D-8D89-E7CD-8730-616A7DC81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BC46C0F-DEC5-B06D-3BEC-C1B14F504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631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4C7DDF0-AE04-794E-C2B6-FC803F859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5047" y="257683"/>
            <a:ext cx="10515600" cy="1325563"/>
          </a:xfrm>
        </p:spPr>
        <p:txBody>
          <a:bodyPr/>
          <a:lstStyle/>
          <a:p>
            <a:r>
              <a:rPr lang="tr-TR" dirty="0"/>
              <a:t>Idealna konfiguracja </a:t>
            </a:r>
            <a:br>
              <a:rPr lang="pl-PL" dirty="0"/>
            </a:br>
            <a:r>
              <a:rPr lang="tr-TR" dirty="0"/>
              <a:t>bezpieczeństwa informacji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8406734-1F81-FAF1-1A18-6C9B82124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b="1" dirty="0"/>
              <a:t>Zapobieganie: </a:t>
            </a:r>
            <a:r>
              <a:rPr lang="pl-PL" dirty="0"/>
              <a:t>Jest to proces, na którym systemy bezpieczeństwa skupiają się i działają najbardziej. Opracowywane są różne środki mające na celu izolację systemu przed zagrożeniami i atakami na systemy komputerowe, podobnie jak środki bezpieczeństwa stosowane w życiu codziennym, takie jak ogrodzenie ogrodu domu czy zastosowanie stalowych drzwi. </a:t>
            </a:r>
          </a:p>
          <a:p>
            <a:pPr lvl="1"/>
            <a:r>
              <a:rPr lang="pl-PL" dirty="0"/>
              <a:t>Okresowe przeglądanie „service </a:t>
            </a:r>
            <a:r>
              <a:rPr lang="pl-PL" dirty="0" err="1"/>
              <a:t>packów</a:t>
            </a:r>
            <a:r>
              <a:rPr lang="pl-PL" dirty="0"/>
              <a:t>” i aktualizacji systemu operacyjnego i oprogramowania,</a:t>
            </a:r>
          </a:p>
          <a:p>
            <a:pPr lvl="1"/>
            <a:r>
              <a:rPr lang="pl-PL" dirty="0"/>
              <a:t>Ograniczanie do minimum uprawnień użytkowników, nie uruchamianie nieużywanych protokołów, usług, komponentów i procesów,</a:t>
            </a:r>
          </a:p>
          <a:p>
            <a:pPr lvl="1"/>
            <a:r>
              <a:rPr lang="pl-PL" dirty="0"/>
              <a:t>Techniki szyfrowania w transmisji danych, skanery podatności,</a:t>
            </a:r>
          </a:p>
          <a:p>
            <a:pPr lvl="1"/>
            <a:r>
              <a:rPr lang="pl-PL" dirty="0"/>
              <a:t>Wykorzystanie Wirtualnej Sieci Prywatnej (VPN),</a:t>
            </a:r>
          </a:p>
          <a:p>
            <a:pPr lvl="1"/>
            <a:r>
              <a:rPr lang="pl-PL" dirty="0"/>
              <a:t>Wykorzystanie infrastruktury klucza publicznego i e-podpisu,</a:t>
            </a:r>
          </a:p>
          <a:p>
            <a:pPr lvl="1"/>
            <a:r>
              <a:rPr lang="pl-PL" dirty="0"/>
              <a:t>Stosowanie na komputerze wygaszacza ekranu chronionego hasłem.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69270D3B-7BE4-4A57-4D38-9DD7A7489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0AB2D08B-5C38-3A3D-C18A-3CE591CB9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444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8000">
        <p15:prstTrans prst="pageCurlDouble"/>
      </p:transition>
    </mc:Choice>
    <mc:Fallback xmlns=""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5B30EA4-1838-2F9F-FB78-4FA08F207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925" y="357616"/>
            <a:ext cx="10515600" cy="1325563"/>
          </a:xfrm>
        </p:spPr>
        <p:txBody>
          <a:bodyPr/>
          <a:lstStyle/>
          <a:p>
            <a:r>
              <a:rPr lang="tr-TR" dirty="0"/>
              <a:t>Idealna konfiguracja </a:t>
            </a:r>
            <a:br>
              <a:rPr lang="pl-PL" dirty="0"/>
            </a:br>
            <a:r>
              <a:rPr lang="tr-TR" dirty="0"/>
              <a:t>bezpieczeństwa informacji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9F23DEA-C6A2-B1E4-47F6-999FC249B5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b="1" dirty="0"/>
              <a:t>Determinacja</a:t>
            </a:r>
            <a:r>
              <a:rPr lang="pl-PL" dirty="0"/>
              <a:t>: Bezpieczeństwo to nie tylko kwestia zapobiegania. Na przykład fakt, że jakieś muzeum jest dobrze chronione, że muzeum jest otoczone płotami, że drzwi są zamknięte i zaryglowane, nie powoduje konieczności stosowania w tym muzeum strażników w nocy. W ten sam sposób zwiększa się zastosowanie metod wykrywania prób ataków na systemy komputerowe. Zapobieganie to budowanie bariery, która albo wzmacnia ataki (ale nie uniemożliwia), albo zniechęca (ale nie niszczy) napastników. </a:t>
            </a:r>
          </a:p>
          <a:p>
            <a:r>
              <a:rPr lang="pl-PL" dirty="0"/>
              <a:t>Pierwszym i najbardziej podstawowym krokiem w wykrywaniu jest monitorowanie całego stanu i ruchu systemu oraz zapisywanie tych informacji. W ten sposób gromadzone są również dane i dowody do analizy po ataku. Zapory ogniowe, systemy wykrywania włamań, monitory ruchu sieciowego, skanery portów, wykorzystanie </a:t>
            </a:r>
            <a:r>
              <a:rPr lang="pl-PL" dirty="0" err="1"/>
              <a:t>honeypotów</a:t>
            </a:r>
            <a:r>
              <a:rPr lang="pl-PL" dirty="0"/>
              <a:t>, narzędzia do ochrony w czasie rzeczywistym przed wirusami i programami szpiegującymi, programy do kontroli sum kontrolnych plików oraz czujniki sieciowe typu </a:t>
            </a:r>
            <a:r>
              <a:rPr lang="pl-PL" dirty="0" err="1"/>
              <a:t>Sniffer</a:t>
            </a:r>
            <a:r>
              <a:rPr lang="pl-PL" dirty="0"/>
              <a:t> to jedne z najczęściej stosowanych metod w procesie wykrywania.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EB6904B6-9153-6685-F602-DE422F862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82589FFA-0634-7E74-000B-F18FCEF6C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471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625D438-78A0-8B11-67DE-6BA67119D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57616"/>
            <a:ext cx="10515600" cy="1325563"/>
          </a:xfrm>
        </p:spPr>
        <p:txBody>
          <a:bodyPr/>
          <a:lstStyle/>
          <a:p>
            <a:r>
              <a:rPr lang="tr-TR" dirty="0"/>
              <a:t>Idealna konfiguracja </a:t>
            </a:r>
            <a:br>
              <a:rPr lang="pl-PL" dirty="0"/>
            </a:br>
            <a:r>
              <a:rPr lang="tr-TR" dirty="0"/>
              <a:t>bezpieczeństwa informacji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180AE3E-685D-5AE8-8572-21F0CA03A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pl-PL" b="1" dirty="0"/>
              <a:t>Odpowiedź</a:t>
            </a:r>
            <a:r>
              <a:rPr lang="pl-PL" dirty="0"/>
              <a:t>: Szybka reakcja pojawia się jako istotny element uzupełniający system bezpieczeństwa w celu odparcia tych ataków. Reakcję można zdefiniować jako wykonanie działań, które natychmiast lub tak szybko jak to możliwe odpowiedzą na próby ataków, z którymi nie poradzą sobie procesy zapobiegania i które zostaną zdeterminowane przez procesy wykrywania. Systemy wykrywania włamań mogą mieć sens, jeśli jest ktoś lub system, który na to wykrywanie odpowie. W przeciwnym razie sytuacja ta nie wykracza poza korzyści wynikające z alarmu samochodowego, którego nikt nie słyszy i nie przejmuje się nim. W tym względzie wzajemność jest ważnym ogniwem, które dopełnia proces bezpieczeństwa. Nawet jeśli nie uda się całkowicie zapobiec atakowi; Pozwala ona na powrót systemu do normalnego stanu, zidentyfikowanie przyczyn ataku, złapanie napastnika, gdy jest to konieczne, zidentyfikowanie podatności systemu bezpieczeństwa oraz reorganizację procesów zapobiegania, wykrywania i reagowania. Wcześniejsze zaplanowanie działań, które zostaną podjęte po wykryciu ataku, zapewni, że proces ten będzie działał efektywnie i nie spowoduje straty czasu i pieniędzy. Odzyskiwanie danych po katastrofie znajduje się na czele głównych planów najgorszych przypadków podejmowanych w tej fazie.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0DC4B458-A105-81F5-D803-846A603E9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C9451FD0-7086-DF52-EE83-FED91F13E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1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0D6BB4-DFF9-40BA-B128-04D86B031F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64C381-CEFD-4B79-A5E7-CDA5ADAA4D68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2B3E902E-6E6F-4F11-B0AF-3DE650B5B338}"/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2107</Words>
  <Application>Microsoft Office PowerPoint</Application>
  <PresentationFormat>Panoramiczny</PresentationFormat>
  <Paragraphs>72</Paragraphs>
  <Slides>16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1" baseType="lpstr">
      <vt:lpstr>-apple-system</vt:lpstr>
      <vt:lpstr>Arial</vt:lpstr>
      <vt:lpstr>Calibri</vt:lpstr>
      <vt:lpstr>Calibri Light</vt:lpstr>
      <vt:lpstr>Office Teması</vt:lpstr>
      <vt:lpstr>Bezpieczeństwo informacji</vt:lpstr>
      <vt:lpstr>1- Ocena zarządzania  bezpieczeństwem informacji</vt:lpstr>
      <vt:lpstr>A- Inwentaryzacja majątku</vt:lpstr>
      <vt:lpstr>B- Właściciele zasobów</vt:lpstr>
      <vt:lpstr>C- Dopuszczalne wykorzystanie  zasobów</vt:lpstr>
      <vt:lpstr>D- Zwrot zasobów</vt:lpstr>
      <vt:lpstr> 2. Ocena oraz zarządzanie  zagrożeniami i podatnościami</vt:lpstr>
      <vt:lpstr>2.1.  Czym jest ocena  podatności?</vt:lpstr>
      <vt:lpstr>2.2. Znaczenie oceny  podatności na zagrożenia</vt:lpstr>
      <vt:lpstr>Rodzaje oceny podatności  na zagrożenia</vt:lpstr>
      <vt:lpstr>3. Cybernetyczna ciągłość  działania</vt:lpstr>
      <vt:lpstr>4.  Zarządzanie zasobami cybernetycznymi, zmianami i konfiguracją</vt:lpstr>
      <vt:lpstr>5. Ocena skuteczności polityki cyberbezpieczeństwa</vt:lpstr>
      <vt:lpstr>Idealna konfiguracja  bezpieczeństwa informacji</vt:lpstr>
      <vt:lpstr>Idealna konfiguracja  bezpieczeństwa informacji</vt:lpstr>
      <vt:lpstr>Idealna konfiguracja  bezpieczeństwa informacji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InCyT Project</dc:title>
  <dc:creator>Ali Gokdemir</dc:creator>
  <cp:lastModifiedBy>Bartosz Kowal</cp:lastModifiedBy>
  <cp:revision>37</cp:revision>
  <dcterms:created xsi:type="dcterms:W3CDTF">2022-08-13T07:46:02Z</dcterms:created>
  <dcterms:modified xsi:type="dcterms:W3CDTF">2022-11-23T17:26:20Z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