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57" r:id="rId6"/>
    <p:sldId id="260" r:id="rId7"/>
    <p:sldId id="263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327"/>
  </p:normalViewPr>
  <p:slideViewPr>
    <p:cSldViewPr snapToGrid="0">
      <p:cViewPr varScale="1">
        <p:scale>
          <a:sx n="67" d="100"/>
          <a:sy n="67" d="100"/>
        </p:scale>
        <p:origin x="72" y="1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56D9A8-215E-AF72-2BA6-6042C2B5C5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6B77B0F-08AC-703E-DA63-2234CEDFB4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B814C74-321A-CD4E-D621-40C0C687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5577425-E60F-1CC0-4034-E3E9E9D6B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7CFA677-EA43-60E8-F702-98C3BA83C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69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79C7EF-1BF2-F277-02DF-1796C8E57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36A5CF8-4266-5CCA-2EE8-95AE5770F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2F2B9A8-E607-717A-C510-751B63174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AEE6B10-447E-678C-52C9-DC5B7AF03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76192C8-CF37-14B2-E2EE-CDC29F0A5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561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5E4997-EEDB-10B6-8177-CE8800093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F790240-45D5-85DE-5160-0F1004E3B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C4B72E4-FAC5-6957-F711-096A59119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B5EF02-D961-786C-40BB-AF82F1025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BDFD9C-F513-65A7-0011-8F0214CED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6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A73FFA-742E-ED92-1AAB-AC7913E22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E965222-89B5-154B-7DDC-ED66DB37A9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29C66E7-ECAB-7AD2-0C6B-F2658F074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6E2CF52-4205-A855-8D0A-F1E133982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F6ACB7B-04B5-AF8B-EB36-DEBE355DB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6E2CDF9-7C6F-0D7E-0A33-DF9D8DEC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608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422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9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98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0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9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506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05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31FEDEA-841C-5E3F-BA21-4CC848ADBA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44DD227-AFD2-3E57-626A-6543E96743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FA3681-6721-CD81-98D8-5419AC2F80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64F010-D765-3742-B1BE-090DA5D5B25D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010C26A-1BF1-3B10-B107-79DB8AF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921CE8-5A9D-D95F-6C17-3E0FD4301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D1D24-8592-8C4E-ADCB-0F95CB683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285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iacpcybercenter.org/resource-center/what-is-cyber-crime/cyber-attack-lifecycle/" TargetMode="External"/><Relationship Id="rId5" Type="http://schemas.openxmlformats.org/officeDocument/2006/relationships/image" Target="../media/image3.png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oleObject" Target="../embeddings/oleObject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oleObject" Target="../embeddings/oleObject3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4822" y="1123200"/>
            <a:ext cx="5763977" cy="461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</p:spPr>
        <p:txBody>
          <a:bodyPr>
            <a:normAutofit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Inżynieria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społeczna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7B6CC219-9B19-FE19-77C0-65BA2EDF4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3200" y="1123200"/>
            <a:ext cx="3058424" cy="384523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085AA7F9-3B95-C1E7-1686-69CA38277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4" y="510409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3034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Inżynieria</a:t>
            </a:r>
            <a:r>
              <a:rPr lang="en-US" dirty="0"/>
              <a:t> </a:t>
            </a:r>
            <a:r>
              <a:rPr lang="en-US" dirty="0" err="1"/>
              <a:t>społeczna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10000"/>
          </a:bodyPr>
          <a:lstStyle/>
          <a:p>
            <a:r>
              <a:rPr lang="pl-PL" dirty="0">
                <a:latin typeface="+mj-lt"/>
                <a:cs typeface="Arial" panose="020B0604020202020204" pitchFamily="34" charset="0"/>
              </a:rPr>
              <a:t>oznacza manipulowanie ludźmi, (często) z wykorzystaniem metod psychologicznych, w celu uzyskania dostępu do interesujących atakującego danych, dokumentów i informacji.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jest jednym z głównych zagrożeń dla bezpieczeństwa informacji w dzisiejszych czasach i stanowi skuteczną formę cyberprzestępczości.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może mieć niebezpieczne reperkusje, tj. naruszenie danych, bardziej niż jakikolwiek inny rodzaj ataku.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ataki mają wymiar finansowy, przez co organizacje tracą znaczne kwoty pieniężne.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jest szczególnie niebezpieczny, ponieważ opiera się bardziej na błędach ludzkich, a nie na lukach w oprogramowaniu i systemach operacyjnych</a:t>
            </a:r>
            <a:endParaRPr lang="en-US" sz="3000" dirty="0">
              <a:latin typeface="+mj-lt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6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Inżynieria</a:t>
            </a:r>
            <a:r>
              <a:rPr lang="en-US" dirty="0"/>
              <a:t> </a:t>
            </a:r>
            <a:r>
              <a:rPr lang="en-US" dirty="0" err="1"/>
              <a:t>społeczna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err="1">
                <a:latin typeface="+mj-lt"/>
                <a:cs typeface="Arial" panose="020B0604020202020204" pitchFamily="34" charset="0"/>
              </a:rPr>
              <a:t>Firmy</a:t>
            </a:r>
            <a:r>
              <a:rPr lang="en-US" dirty="0">
                <a:latin typeface="+mj-lt"/>
                <a:cs typeface="Arial" panose="020B0604020202020204" pitchFamily="34" charset="0"/>
              </a:rPr>
              <a:t>: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mogą doznać utraty produktywności, spadku morale pracowników i trudności w odzyskaniu sprawności.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mieć uszkodzoną reputację, ponieważ klienci nie są przekonani, że organizacja może się zabezpieczyć.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często muszą zwalniać starych pracowników reagujących na incydenty.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powinna zapewnić oprogramowanie zabezpieczające, które pomoże zapobiec przyszłym atakom.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często powinny przekwalifikować pracowników, aby byli przygotowani na ataki.</a:t>
            </a:r>
            <a:endParaRPr lang="de-DE" dirty="0">
              <a:latin typeface="+mj-lt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957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Inżynieria</a:t>
            </a:r>
            <a:r>
              <a:rPr lang="en-US" dirty="0"/>
              <a:t> </a:t>
            </a:r>
            <a:r>
              <a:rPr lang="en-US" dirty="0" err="1"/>
              <a:t>społeczna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r>
              <a:rPr lang="pl-PL" dirty="0">
                <a:latin typeface="+mj-lt"/>
                <a:cs typeface="Arial" panose="020B0604020202020204" pitchFamily="34" charset="0"/>
              </a:rPr>
              <a:t>pracowników i menedżerów jest ważne, aby rozpoznać ataki inżynierii społecznej, ponieważ ryzyko stania się ofiarą jest duże.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może być włączony do programów świadomości bezpieczeństwa i chronić jednostki i ich organizacje.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brakuje ich zwłaszcza w małych i średnich przedsiębiorstwach, które dysponują mniejszymi zasobami, dlatego należy im pomóc w poważnym potraktowaniu szkoleń z zakresu świadomości cybernetycznej i zaoferować pracownikom możliwość skorzystania z nich.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6233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Cykl</a:t>
            </a:r>
            <a:r>
              <a:rPr lang="en-US" dirty="0"/>
              <a:t> </a:t>
            </a:r>
            <a:r>
              <a:rPr lang="en-US" dirty="0" err="1"/>
              <a:t>życia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>
                <a:latin typeface="+mj-lt"/>
                <a:cs typeface="Arial" panose="020B0604020202020204" pitchFamily="34" charset="0"/>
              </a:rPr>
              <a:t>Atakujący</a:t>
            </a:r>
            <a:r>
              <a:rPr lang="en-US" dirty="0">
                <a:latin typeface="+mj-lt"/>
                <a:cs typeface="Arial" panose="020B0604020202020204" pitchFamily="34" charset="0"/>
              </a:rPr>
              <a:t>: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najpierw bada zamierzoną ofiarę, aby zebrać niezbędne informacje ogólne, takie jak punkty wejścia i słabe protokoły bezpieczeństwa, które są potrzebne do ataku.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następnie próbuje zdobyć zaufanie ofiary i dostarczyć bodźców do działań, które zazwyczaj nie są praktykami bezpieczeństwa, takich jak uzyskanie wrażliwych informacji lub udzielenie dostępu do krytycznych zasobów. Rysunek 1 wyjaśnia cykl życia ataku.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830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Cykl</a:t>
            </a:r>
            <a:r>
              <a:rPr lang="en-US" dirty="0"/>
              <a:t> </a:t>
            </a:r>
            <a:r>
              <a:rPr lang="en-US" dirty="0" err="1"/>
              <a:t>życia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Inhaltsplatzhalter 5">
            <a:extLst>
              <a:ext uri="{FF2B5EF4-FFF2-40B4-BE49-F238E27FC236}">
                <a16:creationId xmlns:a16="http://schemas.microsoft.com/office/drawing/2014/main" id="{2B268696-12EF-8BE8-73A2-C1E329AAD8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5017581"/>
              </p:ext>
            </p:extLst>
          </p:nvPr>
        </p:nvGraphicFramePr>
        <p:xfrm>
          <a:off x="1067163" y="1685563"/>
          <a:ext cx="7129520" cy="432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4" imgW="0" imgH="0" progId="StaticMetafile">
                  <p:embed/>
                </p:oleObj>
              </mc:Choice>
              <mc:Fallback>
                <p:oleObj name="Bild" r:id="rId4" imgW="0" imgH="0" progId="StaticMetafile">
                  <p:embed/>
                  <p:pic>
                    <p:nvPicPr>
                      <p:cNvPr id="6" name="Objekt 5">
                        <a:extLst>
                          <a:ext uri="{FF2B5EF4-FFF2-40B4-BE49-F238E27FC236}">
                            <a16:creationId xmlns:a16="http://schemas.microsoft.com/office/drawing/2014/main" id="{2B268696-12EF-8BE8-73A2-C1E329AAD8B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7163" y="1685563"/>
                        <a:ext cx="7129520" cy="432117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feld 6"/>
          <p:cNvSpPr txBox="1"/>
          <p:nvPr/>
        </p:nvSpPr>
        <p:spPr>
          <a:xfrm>
            <a:off x="540000" y="6242447"/>
            <a:ext cx="10157524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i="1" dirty="0">
                <a:latin typeface="+mj-lt"/>
                <a:cs typeface="Arial" panose="020B0604020202020204" pitchFamily="34" charset="0"/>
              </a:rPr>
              <a:t>Rysunek 1: Cykl życia ataku </a:t>
            </a:r>
            <a:r>
              <a:rPr lang="en-GB" sz="1600" i="1" dirty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en-GB" sz="1600" i="1" u="sng" dirty="0">
                <a:solidFill>
                  <a:srgbClr val="0000FF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https://www.iacpcybercenter.org/resource-center/what-is-cyber-crime/cyber-attack-lifecycle/</a:t>
            </a:r>
            <a:r>
              <a:rPr lang="en-GB" sz="1600" i="1" dirty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endParaRPr lang="de-DE" sz="1600" i="1" dirty="0">
              <a:latin typeface="+mj-lt"/>
              <a:cs typeface="Arial" panose="020B0604020202020204" pitchFamily="34" charset="0"/>
            </a:endParaRP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392525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Atak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przynętą</a:t>
            </a:r>
            <a:r>
              <a:rPr lang="pl-PL" b="1" dirty="0">
                <a:latin typeface="+mj-lt"/>
                <a:cs typeface="Arial" panose="020B0604020202020204" pitchFamily="34" charset="0"/>
              </a:rPr>
              <a:t> (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Baiting attack</a:t>
            </a:r>
            <a:r>
              <a:rPr lang="pl-PL" b="1" dirty="0">
                <a:latin typeface="+mj-lt"/>
                <a:cs typeface="Arial" panose="020B0604020202020204" pitchFamily="34" charset="0"/>
              </a:rPr>
              <a:t>)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próbuje osiągnąć ciekawość ofiary, wciągając użytkowników w pułapkę kradnącą ich dane osobowe lub infekując ich systemy złośliwym oprogramowaniem.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często wykorzystuje fizyczne nośniki do rozprzestrzeniania złośliwego oprogramowania (tj. zainfekowane złośliwym oprogramowaniem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pendrive'y</a:t>
            </a:r>
            <a:r>
              <a:rPr lang="pl-PL" dirty="0">
                <a:latin typeface="+mj-lt"/>
                <a:cs typeface="Arial" panose="020B0604020202020204" pitchFamily="34" charset="0"/>
              </a:rPr>
              <a:t>, np. w windach, na parkingu docelowej firmy).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online polega na kuszących reklamach prowadzących do złośliwych witryn, które zachęcają użytkowników do pobrania zainfekowanej złośliwym oprogramowaniem aplikacji.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95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Atak zastraszający (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Scareware</a:t>
            </a:r>
            <a:r>
              <a:rPr lang="pl-PL" b="1" dirty="0">
                <a:latin typeface="+mj-lt"/>
                <a:cs typeface="Arial" panose="020B0604020202020204" pitchFamily="34" charset="0"/>
              </a:rPr>
              <a:t>)</a:t>
            </a:r>
            <a:endParaRPr lang="en-US" b="1" dirty="0">
              <a:latin typeface="+mj-lt"/>
              <a:cs typeface="Arial" panose="020B0604020202020204" pitchFamily="34" charset="0"/>
            </a:endParaRP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wykorzystuje fałszywe alarmy i fikcyjne zagrożenia przekonując użytkowników, że ich system jest zainfekowany złośliwym oprogramowaniem i muszą zainstalować oprogramowanie bez korzyści lub złośliwe oprogramowanie.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jest uważany za oprogramowanie wprowadzające w błąd, nieuczciwe oprogramowanie skanujące i oszustwo.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jest również dystrybuowany za pośrednictwem spamu, który oferuje użytkownikom zakup bezwartościowych/szkodliwych usług.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826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Atak typu 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Pretexting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wykorzystuje oszustwo (wyłudzenie) często inicjowane przez sprawcę, który twierdzi, że potrzebuje od ofiary poufnych informacji, aby wykonać zadanie o znaczeniu krytycznym.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zaczyna od nawiązania zaufania z ofiarą, podszywając się pod współpracowników, policję, urzędników bankowych i podatkowych lub inne osoby, które mają prawo wiedzieć.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wykorzystuje pytania, które są wymagane do potwierdzenia tożsamości ofiary, dzięki którym zbiera ważne dane osobowe.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4567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b="1" dirty="0">
                <a:latin typeface="+mj-lt"/>
                <a:cs typeface="Arial" panose="020B0604020202020204" pitchFamily="34" charset="0"/>
              </a:rPr>
              <a:t>Atak typu 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Phishing</a:t>
            </a:r>
          </a:p>
          <a:p>
            <a:r>
              <a:rPr lang="pl-PL" sz="3000" dirty="0">
                <a:latin typeface="+mj-lt"/>
                <a:cs typeface="Arial" panose="020B0604020202020204" pitchFamily="34" charset="0"/>
              </a:rPr>
              <a:t>to jeden z najpopularniejszych typów ataków socjotechnicznych wykorzystujących oszustwa (wyłudzenia) </a:t>
            </a:r>
            <a:r>
              <a:rPr lang="pl-PL" sz="3000" dirty="0" err="1">
                <a:latin typeface="+mj-lt"/>
                <a:cs typeface="Arial" panose="020B0604020202020204" pitchFamily="34" charset="0"/>
              </a:rPr>
              <a:t>phishingowe</a:t>
            </a:r>
            <a:r>
              <a:rPr lang="pl-PL" sz="3000" dirty="0">
                <a:latin typeface="+mj-lt"/>
                <a:cs typeface="Arial" panose="020B0604020202020204" pitchFamily="34" charset="0"/>
              </a:rPr>
              <a:t>, czyli kampanie e-mailowe i </a:t>
            </a:r>
            <a:r>
              <a:rPr lang="pl-PL" sz="3000" dirty="0" err="1">
                <a:latin typeface="+mj-lt"/>
                <a:cs typeface="Arial" panose="020B0604020202020204" pitchFamily="34" charset="0"/>
              </a:rPr>
              <a:t>smsowe</a:t>
            </a:r>
            <a:r>
              <a:rPr lang="pl-PL" sz="3000" dirty="0">
                <a:latin typeface="+mj-lt"/>
                <a:cs typeface="Arial" panose="020B0604020202020204" pitchFamily="34" charset="0"/>
              </a:rPr>
              <a:t>.</a:t>
            </a:r>
          </a:p>
          <a:p>
            <a:r>
              <a:rPr lang="pl-PL" sz="3000" dirty="0">
                <a:latin typeface="+mj-lt"/>
                <a:cs typeface="Arial" panose="020B0604020202020204" pitchFamily="34" charset="0"/>
              </a:rPr>
              <a:t>mają na celu wywołanie u ofiar ciekawości lub strachu i zachęcenie ich do podania wrażliwych informacji, kliknięcia w linki do złośliwych stron internetowych lub otwarcia załączników zawierających złośliwe oprogramowanie.</a:t>
            </a:r>
          </a:p>
          <a:p>
            <a:r>
              <a:rPr lang="pl-PL" sz="3000" dirty="0">
                <a:latin typeface="+mj-lt"/>
                <a:cs typeface="Arial" panose="020B0604020202020204" pitchFamily="34" charset="0"/>
              </a:rPr>
              <a:t>mogą być łatwiej wykrywane i blokowane w przypadku serwerów pocztowych mających dostęp do platform udostępniania zagrożeń (ze względu na identyczne lub prawie identyczne wiadomości wysyłane do wielu użytkowników w kampaniach </a:t>
            </a:r>
            <a:r>
              <a:rPr lang="pl-PL" sz="3000" dirty="0" err="1">
                <a:latin typeface="+mj-lt"/>
                <a:cs typeface="Arial" panose="020B0604020202020204" pitchFamily="34" charset="0"/>
              </a:rPr>
              <a:t>phishingowych</a:t>
            </a:r>
            <a:r>
              <a:rPr lang="pl-PL" sz="3000" dirty="0">
                <a:latin typeface="+mj-lt"/>
                <a:cs typeface="Arial" panose="020B0604020202020204" pitchFamily="34" charset="0"/>
              </a:rPr>
              <a:t>).</a:t>
            </a:r>
            <a:endParaRPr lang="de-DE" sz="3000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074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Spear phishing (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wyłudzanie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informacji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)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jest szczególną formą ataku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phishingowego</a:t>
            </a:r>
            <a:r>
              <a:rPr lang="pl-PL" dirty="0">
                <a:latin typeface="+mj-lt"/>
                <a:cs typeface="Arial" panose="020B0604020202020204" pitchFamily="34" charset="0"/>
              </a:rPr>
              <a:t>, ponieważ atakujący wybiera konkretne osoby lub przedsiębiorstwa.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wykorzystuje wiadomości dostosowane do cech, stanowisk i kontaktów swoich ofiar, aby uczynić swój atak mniej widocznym.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wymaga więcej wysiłku od sprawcy (osoby, która popełnia nielegalny czyn), a jego przygotowanie może zająć tygodnie i miesiące.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jest znacznie trudniejszy do wykrycia niż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phishing</a:t>
            </a:r>
            <a:r>
              <a:rPr lang="pl-PL" dirty="0">
                <a:latin typeface="+mj-lt"/>
                <a:cs typeface="Arial" panose="020B0604020202020204" pitchFamily="34" charset="0"/>
              </a:rPr>
              <a:t> i ma lepsze wskaźniki sukcesu.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962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Jak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wykryć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Phishing</a:t>
            </a:r>
          </a:p>
          <a:p>
            <a:pPr marL="0" indent="0">
              <a:buNone/>
            </a:pPr>
            <a:r>
              <a:rPr lang="pl-PL" dirty="0">
                <a:latin typeface="+mj-lt"/>
                <a:cs typeface="Arial" panose="020B0604020202020204" pitchFamily="34" charset="0"/>
              </a:rPr>
              <a:t>Oszuści (ludzie robiący nieuczciwe interesy, </a:t>
            </a:r>
            <a:r>
              <a:rPr lang="en-US" dirty="0">
                <a:latin typeface="+mj-lt"/>
                <a:cs typeface="Arial" panose="020B0604020202020204" pitchFamily="34" charset="0"/>
              </a:rPr>
              <a:t>Scammers</a:t>
            </a:r>
            <a:r>
              <a:rPr lang="pl-PL" dirty="0">
                <a:latin typeface="+mj-lt"/>
                <a:cs typeface="Arial" panose="020B0604020202020204" pitchFamily="34" charset="0"/>
              </a:rPr>
              <a:t>)</a:t>
            </a:r>
            <a:endParaRPr lang="en-US" dirty="0">
              <a:latin typeface="+mj-lt"/>
              <a:cs typeface="Arial" panose="020B0604020202020204" pitchFamily="34" charset="0"/>
            </a:endParaRP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wykorzystują wiadomości e-mail lub tekstowe, aby oszukać osoby do przekazania ich danych osobowych, próbują wykraść hasła, numery kont lub numery ubezpieczenia społecznego.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uruchamiają tysiące ataków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phishingowych</a:t>
            </a:r>
            <a:r>
              <a:rPr lang="pl-PL" dirty="0">
                <a:latin typeface="+mj-lt"/>
                <a:cs typeface="Arial" panose="020B0604020202020204" pitchFamily="34" charset="0"/>
              </a:rPr>
              <a:t> jak co dzień - i często są one udane.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często aktualizują swoją taktykę, ale istnieją pewne znaki, które pomagają ofiarom rozpoznać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phishingową</a:t>
            </a:r>
            <a:r>
              <a:rPr lang="pl-PL" dirty="0">
                <a:latin typeface="+mj-lt"/>
                <a:cs typeface="Arial" panose="020B0604020202020204" pitchFamily="34" charset="0"/>
              </a:rPr>
              <a:t> wiadomość e-mail lub wiadomość tekstową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797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Jak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wykryć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Phishing</a:t>
            </a:r>
          </a:p>
          <a:p>
            <a:pPr marL="0" indent="0">
              <a:buNone/>
            </a:pPr>
            <a:r>
              <a:rPr lang="pl-PL" dirty="0">
                <a:latin typeface="+mj-lt"/>
                <a:cs typeface="Arial" panose="020B0604020202020204" pitchFamily="34" charset="0"/>
              </a:rPr>
              <a:t>Wiadomości e-mail i SMS-y typu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phishing</a:t>
            </a:r>
            <a:endParaRPr lang="en-US" dirty="0">
              <a:latin typeface="+mj-lt"/>
              <a:cs typeface="Arial" panose="020B0604020202020204" pitchFamily="34" charset="0"/>
            </a:endParaRP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mogą wyglądać jak z firmy, którą znasz lub której ufasz.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lub wyglądać jak z banku, firmy obsługującej karty kredytowe, portalu społecznościowego, strony internetowej lub aplikacji do płatności online, lub sklepu internetowego.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często opowiadają historię, aby zmusić ofiary do kliknięcia na link osoby lub otwarcia załącznika, np. twierdząc, że jest problem z kontem lub informacjami o płatności.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5668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+mj-lt"/>
                <a:cs typeface="Arial" panose="020B0604020202020204" pitchFamily="34" charset="0"/>
              </a:rPr>
              <a:t>Jak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wykryć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Phishing</a:t>
            </a:r>
          </a:p>
          <a:p>
            <a:pPr marL="0" indent="0">
              <a:buNone/>
            </a:pPr>
            <a:r>
              <a:rPr lang="pl-PL" dirty="0">
                <a:latin typeface="+mj-lt"/>
                <a:cs typeface="Arial" panose="020B0604020202020204" pitchFamily="34" charset="0"/>
              </a:rPr>
              <a:t>Wiadomości e-mail i SMS-y typu </a:t>
            </a:r>
            <a:r>
              <a:rPr lang="pl-PL" dirty="0" err="1">
                <a:latin typeface="+mj-lt"/>
                <a:cs typeface="Arial" panose="020B0604020202020204" pitchFamily="34" charset="0"/>
              </a:rPr>
              <a:t>phishing</a:t>
            </a:r>
            <a:endParaRPr lang="en-US" dirty="0">
              <a:latin typeface="+mj-lt"/>
              <a:cs typeface="Arial" panose="020B0604020202020204" pitchFamily="34" charset="0"/>
            </a:endParaRP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powiedzieć, że dana osoba musi potwierdzić pewne dane osobowe,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zawierają fałszywą fakturę, w której osoba ma kliknąć na link, aby dokonać płatności.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powiedz, że dana osoba kwalifikuje się do zarejestrowania się w celu otrzymania rządowego zwrotu pieniędzy itp.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6057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400" dirty="0">
                <a:latin typeface="+mj-lt"/>
                <a:cs typeface="Arial" panose="020B0604020202020204" pitchFamily="34" charset="0"/>
              </a:rPr>
              <a:t>Rysunek 2 przedstawia rzeczywisty przykład </a:t>
            </a:r>
            <a:r>
              <a:rPr lang="pl-PL" sz="2400" dirty="0" err="1">
                <a:latin typeface="+mj-lt"/>
                <a:cs typeface="Arial" panose="020B0604020202020204" pitchFamily="34" charset="0"/>
              </a:rPr>
              <a:t>phishingu</a:t>
            </a:r>
            <a:endParaRPr lang="de-DE" sz="2400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D77C6E7D-4A75-FACA-0B7D-50738CA864B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6871163"/>
              </p:ext>
            </p:extLst>
          </p:nvPr>
        </p:nvGraphicFramePr>
        <p:xfrm>
          <a:off x="838200" y="2423160"/>
          <a:ext cx="7299960" cy="37538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4" imgW="0" imgH="0" progId="StaticMetafile">
                  <p:embed/>
                </p:oleObj>
              </mc:Choice>
              <mc:Fallback>
                <p:oleObj name="Bild" r:id="rId4" imgW="0" imgH="0" progId="StaticMetafile">
                  <p:embed/>
                  <p:pic>
                    <p:nvPicPr>
                      <p:cNvPr id="7" name="Objekt 6">
                        <a:extLst>
                          <a:ext uri="{FF2B5EF4-FFF2-40B4-BE49-F238E27FC236}">
                            <a16:creationId xmlns:a16="http://schemas.microsoft.com/office/drawing/2014/main" id="{D77C6E7D-4A75-FACA-0B7D-50738CA864B7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2423160"/>
                        <a:ext cx="7299960" cy="3753803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9325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err="1">
                <a:latin typeface="+mj-lt"/>
                <a:cs typeface="Arial" panose="020B0604020202020204" pitchFamily="34" charset="0"/>
              </a:rPr>
              <a:t>Ochrona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przed</a:t>
            </a:r>
            <a:r>
              <a:rPr lang="en-US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+mj-lt"/>
                <a:cs typeface="Arial" panose="020B0604020202020204" pitchFamily="34" charset="0"/>
              </a:rPr>
              <a:t>phishingiem</a:t>
            </a:r>
            <a:endParaRPr lang="en-US" b="1" dirty="0">
              <a:latin typeface="+mj-lt"/>
              <a:cs typeface="Arial" panose="020B0604020202020204" pitchFamily="34" charset="0"/>
            </a:endParaRP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chronić własny komputer poprzez stosowanie oprogramowania zabezpieczającego, a oprogramowanie powinno być aktualizowane automatycznie w celu przeciwdziałania zagrożeniom bezpieczeństwa.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chronić własny telefon komórkowy, a oprogramowanie powinno być aktualizowane automatycznie.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chronić własne konta, tzn. należy stosować uwierzytelnianie wieloczynnikowe, które utrudnia oszustom logowanie się na inne konta, jeśli zdobędą odpowiednią nazwę użytkownika i hasło. </a:t>
            </a:r>
          </a:p>
          <a:p>
            <a:r>
              <a:rPr lang="pl-PL" dirty="0">
                <a:latin typeface="+mj-lt"/>
                <a:cs typeface="Arial" panose="020B0604020202020204" pitchFamily="34" charset="0"/>
              </a:rPr>
              <a:t>chronić własne dane poprzez kopie zapasowe, które nie są podłączone do własnej sieci domowej. Pliki z własnego komputera powinny być kopiowane na zewnętrzny dysk twardy lub do magazynu w chmurze. Również dane z własnego telefonu powinny być kopiowane.</a:t>
            </a:r>
            <a:endParaRPr lang="de-DE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845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894271"/>
            <a:ext cx="11475788" cy="467083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0"/>
              </a:spcBef>
              <a:buNone/>
            </a:pPr>
            <a:r>
              <a:rPr lang="pl-PL" b="1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Postępowanie w przypadku podejrzenia ataku </a:t>
            </a:r>
            <a:r>
              <a:rPr lang="pl-PL" b="1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phishingowego</a:t>
            </a:r>
            <a:endParaRPr lang="pl-PL" b="1" dirty="0">
              <a:solidFill>
                <a:srgbClr val="000000"/>
              </a:solidFill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marL="0" indent="0" algn="just">
              <a:lnSpc>
                <a:spcPct val="107000"/>
              </a:lnSpc>
              <a:spcBef>
                <a:spcPts val="0"/>
              </a:spcBef>
              <a:buNone/>
            </a:pPr>
            <a:endParaRPr lang="de-DE" sz="600" dirty="0">
              <a:latin typeface="Calibri Light" panose="020F0302020204030204" pitchFamily="34" charset="0"/>
              <a:ea typeface="DengXian" panose="02010600030101010101" pitchFamily="2" charset="-122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Bef>
                <a:spcPts val="0"/>
              </a:spcBef>
            </a:pPr>
            <a:r>
              <a:rPr lang="pl-PL" sz="2600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Jeśli przychodzi e-mail lub SMS z prośbą o kliknięcie w link lub otwarcie załącznika, zapytaj: Czy mam konto w tej firmie lub znam osobę, która się ze mną skontaktowała?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</a:pPr>
            <a:endParaRPr lang="pl-PL" sz="500" dirty="0">
              <a:solidFill>
                <a:srgbClr val="000000"/>
              </a:solidFill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Bef>
                <a:spcPts val="0"/>
              </a:spcBef>
            </a:pPr>
            <a:r>
              <a:rPr lang="pl-PL" sz="2600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Jeśli odpowiedź brzmi "Nie", może to być oszustwo typu </a:t>
            </a:r>
            <a:r>
              <a:rPr lang="pl-PL" sz="2600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phishing</a:t>
            </a:r>
            <a:r>
              <a:rPr lang="pl-PL" sz="2600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. Należy przejrzeć wskazówki w Jak rozpoznać </a:t>
            </a:r>
            <a:r>
              <a:rPr lang="pl-PL" sz="2600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phishing</a:t>
            </a:r>
            <a:r>
              <a:rPr lang="pl-PL" sz="2600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, poszukać oznak oszustwa </a:t>
            </a:r>
            <a:r>
              <a:rPr lang="pl-PL" sz="2600" dirty="0" err="1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phishingowego</a:t>
            </a:r>
            <a:r>
              <a:rPr lang="pl-PL" sz="2600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, zgłosić wiadomość, a następnie ją usunąć.</a:t>
            </a:r>
          </a:p>
          <a:p>
            <a:pPr algn="just">
              <a:lnSpc>
                <a:spcPct val="107000"/>
              </a:lnSpc>
              <a:spcBef>
                <a:spcPts val="0"/>
              </a:spcBef>
            </a:pPr>
            <a:endParaRPr lang="pl-PL" sz="400" dirty="0">
              <a:solidFill>
                <a:srgbClr val="000000"/>
              </a:solidFill>
              <a:latin typeface="Calibri Light" panose="020F0302020204030204" pitchFamily="34" charset="0"/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algn="just">
              <a:lnSpc>
                <a:spcPct val="107000"/>
              </a:lnSpc>
              <a:spcBef>
                <a:spcPts val="0"/>
              </a:spcBef>
            </a:pPr>
            <a:r>
              <a:rPr lang="pl-PL" sz="2600" dirty="0">
                <a:solidFill>
                  <a:srgbClr val="000000"/>
                </a:solidFill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Jeśli odpowiedź brzmi "Tak", skontaktuj się z firmą, korzystając z numeru telefonu lub prawdziwej strony internetowej, nie umieszczając informacji w wiadomości e-mail, ponieważ załączniki i linki mogą zainstalować szkodliwe złośliwe oprogramowanie.</a:t>
            </a:r>
            <a:endParaRPr lang="de-DE" sz="2600" dirty="0">
              <a:latin typeface="Calibri Light" panose="020F0302020204030204" pitchFamily="34" charset="0"/>
              <a:ea typeface="DengXian" panose="02010600030101010101" pitchFamily="2" charset="-122"/>
              <a:cs typeface="Calibri Light" panose="020F030202020403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4717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Odpowiedź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na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wiadomość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phishingową</a:t>
            </a:r>
            <a:endParaRPr lang="en-US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Istnieją konkretne kroki, które należy podjąć w oparciu o utracone informacje</a:t>
            </a:r>
            <a:endParaRPr lang="en-US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Uruchom skanowanie. 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Jeśli otrzymasz </a:t>
            </a:r>
            <a:r>
              <a:rPr lang="pl-PL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phishingową</a:t>
            </a: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wiadomość e-mail lub SMS, zgłoś to.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6063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>
            <a:normAutofit fontScale="90000"/>
          </a:bodyPr>
          <a:lstStyle/>
          <a:p>
            <a:r>
              <a:rPr lang="pl-PL" dirty="0"/>
              <a:t>Inżynieria społeczna w ujęciu interdyscyplinarnym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Ze względu na wszechobecność techniki stosowanej przez hakerów, konieczne jest zastosowanie interdyscyplinarnego podejścia do zrozumienia inżynierii społecznej związanej z innymi dyscyplinami tj. informatyka, psychologia, biznes i etyka.</a:t>
            </a:r>
            <a:endParaRPr lang="en-US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6829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pl-PL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Perspektywa informatyczna</a:t>
            </a:r>
            <a:endParaRPr lang="en-US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Inżynieria społeczna powinna być omawiana w kontekście rzeczywistych systemów informatycznych i ich zabezpieczeń jako forma ograniczania ryzyka.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Wieloczynnikowe uwierzytelnianie jest powszechnym i często skutecznym sposobem potwierdzania przez organizacje, że osoba uzyskująca dostęp do systemów rzeczywiście powinna mieć ten dostęp.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Dodatkowym czynnikiem może być wykorzystanie wirtualnej sieci prywatnej (VPN), czyli logowania, w celu dalszej weryfikacji użytkownika.</a:t>
            </a:r>
            <a:endParaRPr lang="de-DE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4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Perspektywa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pl-PL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psychologiczna</a:t>
            </a:r>
            <a:endParaRPr lang="en-US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jest niezbędne do zrozumienia koncepcji oraz uchwycenia myśli i </a:t>
            </a:r>
            <a:r>
              <a:rPr lang="pl-PL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zachowań</a:t>
            </a: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zarówno atakującego, jak i ofiary.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metody są ważne dla inżynierii społecznej, ponieważ są używane do obejścia zabezpieczeń, które mogą być na miejscu, takich jak zapory i systemy używane do identyfikacji intruzów.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pomaga zrozumieć działania pracowników, które są jedną z głównych przyczyn naruszeń danych.</a:t>
            </a:r>
            <a:endParaRPr lang="de-DE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5227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400" y="1901419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Perspektywa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biznesowa</a:t>
            </a:r>
            <a:endParaRPr lang="en-US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sz="2600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jest ważne, ponieważ inżynieria społeczna może wpływać na kilka rodzajów przedsiębiorstw i mieć wpływ na sposób, w jaki organizacje są zorganizowane i zarządzane.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sz="2600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pomaga określić czynniki, które wpływają na ataki inżynierii społecznej i jest korzystne, jeśli jest rozpatrywane w bardziej szczegółowych kategoriach związanych z następującymi obszarami działalności: szkolenia i rozwój, udokumentowane polityki, procedury audytu wewnętrznego, budżety i kultura organizacyjna.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sz="2600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może wykryć braki w każdym z obszarów, które mogą przyczynić się do ataków.</a:t>
            </a:r>
            <a:endParaRPr lang="de-DE" sz="2600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481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Perspektywa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etyczna</a:t>
            </a:r>
            <a:endParaRPr lang="en-US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jest ważne w kontekście inżynierii społecznej i związanych z nią badań na ten temat, ponieważ idea manipulowania innym człowiekiem narusza wiele zasad etycznych.</a:t>
            </a:r>
          </a:p>
          <a:p>
            <a:pPr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pomaga, w przypadku wystąpienia socjotechniki, w traktowaniu ofiar.</a:t>
            </a:r>
            <a:endParaRPr lang="de-DE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686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Perspektywa</a:t>
            </a:r>
            <a:r>
              <a:rPr lang="en-US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etyczna</a:t>
            </a:r>
            <a:endParaRPr lang="en-US" b="1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  <p:graphicFrame>
        <p:nvGraphicFramePr>
          <p:cNvPr id="6" name="Objekt 5">
            <a:extLst>
              <a:ext uri="{FF2B5EF4-FFF2-40B4-BE49-F238E27FC236}">
                <a16:creationId xmlns:a16="http://schemas.microsoft.com/office/drawing/2014/main" id="{05006243-54A3-8C99-FA87-AC5CA4FC028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45292621"/>
              </p:ext>
            </p:extLst>
          </p:nvPr>
        </p:nvGraphicFramePr>
        <p:xfrm>
          <a:off x="1316467" y="2518052"/>
          <a:ext cx="4046220" cy="36091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ld" r:id="rId4" imgW="0" imgH="0" progId="StaticMetafile">
                  <p:embed/>
                </p:oleObj>
              </mc:Choice>
              <mc:Fallback>
                <p:oleObj name="Bild" r:id="rId4" imgW="0" imgH="0" progId="StaticMetafile">
                  <p:embed/>
                  <p:pic>
                    <p:nvPicPr>
                      <p:cNvPr id="8" name="Objekt 7">
                        <a:extLst>
                          <a:ext uri="{FF2B5EF4-FFF2-40B4-BE49-F238E27FC236}">
                            <a16:creationId xmlns:a16="http://schemas.microsoft.com/office/drawing/2014/main" id="{05006243-54A3-8C99-FA87-AC5CA4FC028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6467" y="2518052"/>
                        <a:ext cx="4046220" cy="3609182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feld 7"/>
          <p:cNvSpPr txBox="1"/>
          <p:nvPr/>
        </p:nvSpPr>
        <p:spPr>
          <a:xfrm>
            <a:off x="540000" y="6217106"/>
            <a:ext cx="719087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Rysunek 3: Inżynieria społeczna w ujęciu interdyscyplinarnym (</a:t>
            </a:r>
            <a:r>
              <a:rPr lang="pl-PL" sz="1600" i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Washo</a:t>
            </a:r>
            <a:r>
              <a:rPr lang="pl-PL" sz="16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2021)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99356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</p:spPr>
        <p:txBody>
          <a:bodyPr/>
          <a:lstStyle/>
          <a:p>
            <a:r>
              <a:rPr lang="en-US" dirty="0" err="1"/>
              <a:t>Techniki</a:t>
            </a:r>
            <a:r>
              <a:rPr lang="en-US" dirty="0"/>
              <a:t> </a:t>
            </a:r>
            <a:r>
              <a:rPr lang="en-US" dirty="0" err="1"/>
              <a:t>ataków</a:t>
            </a:r>
            <a:r>
              <a:rPr lang="en-US" dirty="0"/>
              <a:t> </a:t>
            </a:r>
            <a:r>
              <a:rPr lang="en-US" dirty="0" err="1"/>
              <a:t>socjotechnicznych</a:t>
            </a:r>
            <a:endParaRPr lang="en-US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pl-PL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Ważne jest, aby wziąć pod uwagę:</a:t>
            </a:r>
            <a:endParaRPr lang="de-DE" b="1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każdej dyscypliny, dostarczając informacji o tym, jak rozumieć i interpretować temat, chronić się przed różnymi rodzajami ataków i rozumieć wpływ inżynierii społecznej zarówno z punktu widzenia człowieka, jak i organizacji. </a:t>
            </a:r>
          </a:p>
          <a:p>
            <a:pPr marL="342900" lvl="0" indent="-342900" algn="just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l-PL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że interpretacja tematu przez każdą dyscyplinę jest użyteczna tylko wtedy, gdy jest rozpatrywana w kontekście innych dyscyplin.</a:t>
            </a:r>
            <a:endParaRPr lang="de-DE" dirty="0"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BE90A197-D289-477E-9D18-FE2722489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668" y="360000"/>
            <a:ext cx="3067300" cy="669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CF326FA-E94E-5C31-D8A0-443A1E6D6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0000" y="360000"/>
            <a:ext cx="1054326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9117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Utwórz nowy dokument." ma:contentTypeScope="" ma:versionID="e132b3eb607b24907557a092f0f94f7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e6ddc3f6a959fe2e511d4553d719bfa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i obrazów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155455-F581-4870-9D15-6F1B5C9C81F2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2.xml><?xml version="1.0" encoding="utf-8"?>
<ds:datastoreItem xmlns:ds="http://schemas.openxmlformats.org/officeDocument/2006/customXml" ds:itemID="{8241BE87-8119-485D-9476-FFE5B2FB35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047C7BB-08FF-4A9D-8950-D41CDD4A91E2}"/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1568</Words>
  <Application>Microsoft Office PowerPoint</Application>
  <PresentationFormat>Panoramiczny</PresentationFormat>
  <Paragraphs>117</Paragraphs>
  <Slides>25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Symbol</vt:lpstr>
      <vt:lpstr>Office</vt:lpstr>
      <vt:lpstr>Bild</vt:lpstr>
      <vt:lpstr>Inżynieria społeczna</vt:lpstr>
      <vt:lpstr>Inżynieria społeczna</vt:lpstr>
      <vt:lpstr>Inżynieria społeczna</vt:lpstr>
      <vt:lpstr>Inżynieria społeczna</vt:lpstr>
      <vt:lpstr>Cykl życia ataków socjotechnicznych</vt:lpstr>
      <vt:lpstr>Cykl życia ataków socjotechnicznych</vt:lpstr>
      <vt:lpstr>Techniki ataków socjotechnicznych</vt:lpstr>
      <vt:lpstr>Techniki ataków socjotechnicznych</vt:lpstr>
      <vt:lpstr>Techniki ataków socjotechnicznych</vt:lpstr>
      <vt:lpstr>Techniki ataków socjotechnicznych</vt:lpstr>
      <vt:lpstr>Techniki ataków socjotechnicznych</vt:lpstr>
      <vt:lpstr>Techniki ataków socjotechnicznych</vt:lpstr>
      <vt:lpstr>Techniki ataków socjotechnicznych</vt:lpstr>
      <vt:lpstr>Techniki ataków socjotechnicznych</vt:lpstr>
      <vt:lpstr>Techniki ataków socjotechnicznych</vt:lpstr>
      <vt:lpstr>Techniki ataków socjotechnicznych</vt:lpstr>
      <vt:lpstr>Techniki ataków socjotechnicznych</vt:lpstr>
      <vt:lpstr>Techniki ataków socjotechnicznych</vt:lpstr>
      <vt:lpstr>Inżynieria społeczna w ujęciu interdyscyplinarnym</vt:lpstr>
      <vt:lpstr>Techniki ataków socjotechnicznych</vt:lpstr>
      <vt:lpstr>Techniki ataków socjotechnicznych</vt:lpstr>
      <vt:lpstr>Techniki ataków socjotechnicznych</vt:lpstr>
      <vt:lpstr>Techniki ataków socjotechnicznych</vt:lpstr>
      <vt:lpstr>Techniki ataków socjotechnicznych</vt:lpstr>
      <vt:lpstr>Techniki ataków socjotechnicznych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Paweł Dymora</cp:lastModifiedBy>
  <cp:revision>32</cp:revision>
  <dcterms:created xsi:type="dcterms:W3CDTF">2022-10-31T15:14:22Z</dcterms:created>
  <dcterms:modified xsi:type="dcterms:W3CDTF">2022-11-30T12:59:17Z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