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6" r:id="rId5"/>
    <p:sldId id="260" r:id="rId6"/>
    <p:sldId id="261" r:id="rId7"/>
    <p:sldId id="262" r:id="rId8"/>
    <p:sldId id="263" r:id="rId9"/>
    <p:sldId id="257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64" r:id="rId23"/>
    <p:sldId id="278" r:id="rId24"/>
    <p:sldId id="279" r:id="rId25"/>
    <p:sldId id="280" r:id="rId26"/>
    <p:sldId id="281" r:id="rId27"/>
    <p:sldId id="277" r:id="rId28"/>
    <p:sldId id="283" r:id="rId29"/>
    <p:sldId id="284" r:id="rId30"/>
    <p:sldId id="285" r:id="rId31"/>
    <p:sldId id="286" r:id="rId32"/>
    <p:sldId id="282" r:id="rId33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554"/>
    <p:restoredTop sz="96327"/>
  </p:normalViewPr>
  <p:slideViewPr>
    <p:cSldViewPr snapToGrid="0">
      <p:cViewPr varScale="1">
        <p:scale>
          <a:sx n="73" d="100"/>
          <a:sy n="73" d="100"/>
        </p:scale>
        <p:origin x="27" y="9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D56D9A8-215E-AF72-2BA6-6042C2B5C5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26B77B0F-08AC-703E-DA63-2234CEDFB4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B814C74-321A-CD4E-D621-40C0C68707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5577425-E60F-1CC0-4034-E3E9E9D6BD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7CFA677-EA43-60E8-F702-98C3BA83C4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66922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E79C7EF-1BF2-F277-02DF-1796C8E570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36A5CF8-4266-5CCA-2EE8-95AE5770F5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2F2B9A8-E607-717A-C510-751B63174F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AEE6B10-447E-678C-52C9-DC5B7AF034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D76192C8-CF37-14B2-E2EE-CDC29F0A55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55612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65E4997-EEDB-10B6-8177-CE8800093F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1F790240-45D5-85DE-5160-0F1004E3B2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C4B72E4-FAC5-6957-F711-096A59119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AB5EF02-D961-786C-40BB-AF82F10250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BBDFD9C-F513-65A7-0011-8F0214CED7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83658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EA73FFA-742E-ED92-1AAB-AC7913E22E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E965222-89B5-154B-7DDC-ED66DB37A9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229C66E7-ECAB-7AD2-0C6B-F2658F0745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06E2CF52-4205-A855-8D0A-F1E1339820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FF6ACB7B-04B5-AF8B-EB36-DEBE355DBC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B6E2CDF9-7C6F-0D7E-0A33-DF9D8DECE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608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C978AD8-0E85-07EF-DDEB-AE04DE7B2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D3D594E-B662-6287-B81E-EE155177AA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C27888A0-828C-4A82-47CD-E05BB7994D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D9F2BAA0-7B6A-CCCE-FCB3-7B2C5D89D4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A160988D-6E7A-4C01-6978-A0D1CD4004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00603075-00CD-8F70-8412-67FCC7CB44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F7400E99-A24B-6EA2-56E3-C6982F9BD8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147335A1-2090-8967-19BE-D7A76E9720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4227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CF044E2-E33B-3568-BED5-B8B70C80DE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EF92078B-2712-6F80-D971-269193B10A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90B98438-AC93-D716-EC70-CD47B679EC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08AC9625-4CAF-4E54-2A2D-2CDF6A3D0A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7997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2F980167-6E5F-CD28-AF06-C6A91211ED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87E51C59-E1A1-049F-46B9-2927265302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B017AE66-4EA5-916A-8F4C-D415B7BBF2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5986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D9F6A74-0C9D-B5ED-DDFE-FC6F280B3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D9AF7F9-473A-F493-8F1F-0541A1F035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B25DD012-31F3-7CDB-ACAE-C770A16883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9B092E83-A734-1C44-CAB7-298D244FC9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9C992C97-26E4-FAE4-21B0-896ADE8FE5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E80B6B3B-A74E-B91C-1957-A317A1BD0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5016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0E7DE0-FCCD-7383-BCD8-9C144EC3A4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D528A19A-B797-B3F3-7757-369ADC5020C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1E51EA2F-B315-256B-B304-D761FEEBB9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B3CCCC55-4B9F-EA91-75E5-27C68079BD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2EF3CABB-5CD9-0C3D-34D7-22DE3A859B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96CADFCC-043A-A082-4A60-799E566F6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97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0977038-9336-C7EA-75B7-437A2BEDBD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D1C5A30B-E7B2-0BB6-DB4C-44B4C155CD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A817A34-CF60-4A13-FCDB-A53866C03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48230EB-112B-9BC4-2847-765E1F3D9D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3DA3261-84DE-88FE-68C6-0D5102D41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05060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CD56FC56-FAF7-393A-627E-77250F9461B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0255F929-28DC-DC77-DFC1-24EEEAEC33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65C2AA4-5E9A-B17E-B2BE-7CC8D35FE9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823AFFE-0C08-A485-B3E2-41291A215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D2518E6-97FF-E724-4C8B-5C8EC13255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40582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231FEDEA-841C-5E3F-BA21-4CC848ADBA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44DD227-AFD2-3E57-626A-6543E96743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BFA3681-6721-CD81-98D8-5419AC2F80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010C26A-1BF1-3B10-B107-79DB8AFF41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6921CE8-5A9D-D95F-6C17-3E0FD430154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2858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veracrypt.fr/en/Home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>
            <a:extLst>
              <a:ext uri="{FF2B5EF4-FFF2-40B4-BE49-F238E27FC236}">
                <a16:creationId xmlns:a16="http://schemas.microsoft.com/office/drawing/2014/main" id="{13952F13-258D-4D51-2C9F-702E7A04CC08}"/>
              </a:ext>
            </a:extLst>
          </p:cNvPr>
          <p:cNvSpPr/>
          <p:nvPr/>
        </p:nvSpPr>
        <p:spPr>
          <a:xfrm>
            <a:off x="5304822" y="1123200"/>
            <a:ext cx="5763977" cy="4611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5B0B4BF5-D9CC-C422-9CF1-0CDA0813FD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90520" y="1123199"/>
            <a:ext cx="6010876" cy="2729609"/>
          </a:xfrm>
        </p:spPr>
        <p:txBody>
          <a:bodyPr>
            <a:normAutofit fontScale="90000"/>
          </a:bodyPr>
          <a:lstStyle/>
          <a:p>
            <a:r>
              <a:rPr lang="pl-PL" b="1" dirty="0">
                <a:latin typeface="Arial" panose="020B0604020202020204" pitchFamily="34" charset="0"/>
                <a:cs typeface="Arial" panose="020B0604020202020204" pitchFamily="34" charset="0"/>
              </a:rPr>
              <a:t>Moduł Prywatność i Ochrona danych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7B6CC219-9B19-FE19-77C0-65BA2EDF46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23200" y="1123200"/>
            <a:ext cx="3058424" cy="3845239"/>
          </a:xfrm>
          <a:prstGeom prst="rect">
            <a:avLst/>
          </a:prstGeom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085AA7F9-3B95-C1E7-1686-69CA382770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324" y="510409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30342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Agenda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9987" y="2380050"/>
            <a:ext cx="11059200" cy="4320000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sz="3600" dirty="0"/>
              <a:t>1. </a:t>
            </a:r>
            <a:r>
              <a:rPr lang="en-US" sz="3600" dirty="0" err="1"/>
              <a:t>Szyfrowanie</a:t>
            </a:r>
            <a:r>
              <a:rPr lang="en-US" sz="3600" dirty="0"/>
              <a:t> </a:t>
            </a:r>
            <a:r>
              <a:rPr lang="en-US" sz="3600" dirty="0" err="1"/>
              <a:t>dysków</a:t>
            </a:r>
            <a:r>
              <a:rPr lang="en-US" sz="3600" dirty="0"/>
              <a:t> </a:t>
            </a:r>
            <a:r>
              <a:rPr lang="en-US" sz="3600" dirty="0" err="1"/>
              <a:t>i</a:t>
            </a:r>
            <a:r>
              <a:rPr lang="en-US" sz="3600" dirty="0"/>
              <a:t> </a:t>
            </a:r>
            <a:r>
              <a:rPr lang="en-US" sz="3600" dirty="0" err="1"/>
              <a:t>partycji</a:t>
            </a:r>
            <a:r>
              <a:rPr lang="en-US" sz="3600" dirty="0"/>
              <a:t>.</a:t>
            </a:r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pl-PL" sz="3200" dirty="0"/>
              <a:t>Podstawy teoretyczne: zasada działania, algorytmy szyfrowania. </a:t>
            </a:r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pl-PL" sz="3200" dirty="0"/>
              <a:t>Instalacja programu (konfiguracja, definiowanie dysku, wybór parametrów, generowanie kluczy).</a:t>
            </a:r>
            <a:endParaRPr lang="en-US" sz="3200" dirty="0"/>
          </a:p>
          <a:p>
            <a:pPr marL="0" indent="0" algn="just"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sz="3600" dirty="0"/>
              <a:t>2. </a:t>
            </a:r>
            <a:r>
              <a:rPr lang="en-US" sz="3600" dirty="0" err="1"/>
              <a:t>Kryptografia</a:t>
            </a:r>
            <a:r>
              <a:rPr lang="en-US" sz="3600" dirty="0"/>
              <a:t> - </a:t>
            </a:r>
            <a:r>
              <a:rPr lang="en-US" sz="3600" dirty="0" err="1"/>
              <a:t>wprowadzenie</a:t>
            </a:r>
            <a:endParaRPr lang="en-US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1701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Szyfrowanie</a:t>
            </a:r>
            <a:r>
              <a:rPr lang="en-US" dirty="0"/>
              <a:t> </a:t>
            </a:r>
            <a:r>
              <a:rPr lang="en-US" dirty="0" err="1"/>
              <a:t>dysków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partycji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538000"/>
            <a:ext cx="11059200" cy="4320000"/>
          </a:xfrm>
        </p:spPr>
        <p:txBody>
          <a:bodyPr>
            <a:norm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pl-PL" sz="3200" b="1" dirty="0" err="1">
                <a:solidFill>
                  <a:srgbClr val="0070C0"/>
                </a:solidFill>
              </a:rPr>
              <a:t>VeraCrypt</a:t>
            </a:r>
            <a:r>
              <a:rPr lang="pl-PL" sz="3200" b="1" dirty="0">
                <a:solidFill>
                  <a:srgbClr val="0070C0"/>
                </a:solidFill>
              </a:rPr>
              <a:t> </a:t>
            </a:r>
            <a:r>
              <a:rPr lang="pl-PL" sz="3200" dirty="0"/>
              <a:t>to darmowe oprogramowanie open </a:t>
            </a:r>
            <a:r>
              <a:rPr lang="pl-PL" sz="3200" dirty="0" err="1"/>
              <a:t>source</a:t>
            </a:r>
            <a:r>
              <a:rPr lang="pl-PL" sz="3200" dirty="0"/>
              <a:t> do szyfrowania dysków dla systemów Windows, Mac OSX i Linux. </a:t>
            </a:r>
          </a:p>
          <a:p>
            <a:pPr algn="just">
              <a:spcBef>
                <a:spcPts val="1200"/>
              </a:spcBef>
              <a:spcAft>
                <a:spcPts val="1200"/>
              </a:spcAft>
            </a:pPr>
            <a:endParaRPr lang="pl-PL" sz="3200" dirty="0"/>
          </a:p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pl-PL" sz="3200" b="1" dirty="0" err="1"/>
              <a:t>VeraCrypt</a:t>
            </a:r>
            <a:r>
              <a:rPr lang="pl-PL" sz="3200" b="1" dirty="0"/>
              <a:t> </a:t>
            </a:r>
            <a:r>
              <a:rPr lang="pl-PL" sz="3200" dirty="0"/>
              <a:t>jest dostarczany przez IDRIX (https://www.idrix.fr) i oparty na </a:t>
            </a:r>
            <a:r>
              <a:rPr lang="pl-PL" sz="3200" dirty="0" err="1"/>
              <a:t>TrueCrypt</a:t>
            </a:r>
            <a:r>
              <a:rPr lang="pl-PL" sz="3200" dirty="0"/>
              <a:t> 7.1a.</a:t>
            </a:r>
            <a:endParaRPr lang="en-US" sz="32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1392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Szyfrowanie</a:t>
            </a:r>
            <a:r>
              <a:rPr lang="en-US" dirty="0"/>
              <a:t> </a:t>
            </a:r>
            <a:r>
              <a:rPr lang="en-US" dirty="0" err="1"/>
              <a:t>dysków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partycji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538000"/>
            <a:ext cx="11059200" cy="4320000"/>
          </a:xfrm>
        </p:spPr>
        <p:txBody>
          <a:bodyPr>
            <a:norm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pl-PL" sz="3200" dirty="0"/>
              <a:t>Główne cechy </a:t>
            </a:r>
            <a:r>
              <a:rPr lang="en-US" sz="3200" b="1" dirty="0"/>
              <a:t>VeraCrypt</a:t>
            </a:r>
            <a:r>
              <a:rPr lang="en-US" sz="3200" dirty="0"/>
              <a:t>: </a:t>
            </a:r>
            <a:endParaRPr lang="pl-PL" sz="3200" dirty="0"/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pl-PL" sz="3200" dirty="0"/>
              <a:t>Tworzy wirtualny dysk zaszyfrowany w pliku i montuje go jako prawdziwy dysk. </a:t>
            </a:r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pl-PL" sz="3200" dirty="0"/>
              <a:t>Szyfruje całą partycję lub urządzenie pamięci masowej, takie jak dysk </a:t>
            </a:r>
            <a:r>
              <a:rPr lang="pl-PL" sz="3200" dirty="0" err="1"/>
              <a:t>flash</a:t>
            </a:r>
            <a:r>
              <a:rPr lang="pl-PL" sz="3200" dirty="0"/>
              <a:t> USB lub dysk twardy.</a:t>
            </a:r>
            <a:endParaRPr lang="en-US" sz="32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6111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Szyfrowanie</a:t>
            </a:r>
            <a:r>
              <a:rPr lang="en-US" dirty="0"/>
              <a:t> </a:t>
            </a:r>
            <a:r>
              <a:rPr lang="en-US" dirty="0" err="1"/>
              <a:t>dysków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partycji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538000"/>
            <a:ext cx="11059200" cy="4320000"/>
          </a:xfrm>
        </p:spPr>
        <p:txBody>
          <a:bodyPr>
            <a:normAutofit lnSpcReduction="10000"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pl-PL" sz="3200" dirty="0"/>
              <a:t>Główne cechy </a:t>
            </a:r>
            <a:r>
              <a:rPr lang="en-US" sz="3200" b="1" dirty="0"/>
              <a:t>VeraCrypt</a:t>
            </a:r>
            <a:r>
              <a:rPr lang="en-US" sz="3200" dirty="0"/>
              <a:t>: </a:t>
            </a:r>
            <a:endParaRPr lang="pl-PL" sz="3200" dirty="0"/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pl-PL" sz="3200" dirty="0"/>
              <a:t>Szyfruje partycję lub dysk, na którym zainstalowany jest system Windows (uwierzytelnianie przed uruchomieniem systemu).</a:t>
            </a:r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pl-PL" sz="3200" dirty="0"/>
              <a:t>Szyfrowanie jest automatyczne, odbywa się w czasie rzeczywistym (w locie) i jest transparentne.</a:t>
            </a:r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pl-PL" sz="3200" dirty="0"/>
              <a:t>Zrównoleglanie i potokowe łączenie umożliwiają odczyt i zapis danych tak szybko, jak gdyby dysk nie był zaszyfrowany.</a:t>
            </a:r>
            <a:endParaRPr lang="en-US" sz="32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9280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Szyfrowanie</a:t>
            </a:r>
            <a:r>
              <a:rPr lang="en-US" dirty="0"/>
              <a:t> </a:t>
            </a:r>
            <a:r>
              <a:rPr lang="en-US" dirty="0" err="1"/>
              <a:t>dysków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partycji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538000"/>
            <a:ext cx="11059200" cy="4320000"/>
          </a:xfrm>
        </p:spPr>
        <p:txBody>
          <a:bodyPr>
            <a:normAutofit fontScale="92500" lnSpcReduction="20000"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pl-PL" sz="3200" dirty="0"/>
              <a:t>Główne cechy </a:t>
            </a:r>
            <a:r>
              <a:rPr lang="en-US" sz="3200" b="1" dirty="0"/>
              <a:t>VeraCrypt</a:t>
            </a:r>
            <a:r>
              <a:rPr lang="en-US" sz="3200" dirty="0"/>
              <a:t>: </a:t>
            </a:r>
            <a:endParaRPr lang="pl-PL" sz="3200" dirty="0"/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pl-PL" sz="3200" dirty="0"/>
              <a:t>Szyfrowanie może być sprzętowo przyspieszone na nowoczesnych procesorach.</a:t>
            </a:r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pl-PL" sz="3200" dirty="0"/>
              <a:t>Zapewnia wiarygodne zaprzeczenie, w przypadku gdy przeciwnik zmusi Cię do ujawnienia hasła: ukryty wolumin (</a:t>
            </a:r>
            <a:r>
              <a:rPr lang="pl-PL" sz="3200" dirty="0" err="1"/>
              <a:t>steganografia</a:t>
            </a:r>
            <a:r>
              <a:rPr lang="pl-PL" sz="3200" dirty="0"/>
              <a:t>) i ukryty system operacyjny.</a:t>
            </a:r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pl-PL" sz="3200" dirty="0"/>
              <a:t>Więcej informacji o funkcjach </a:t>
            </a:r>
            <a:r>
              <a:rPr lang="pl-PL" sz="3200" dirty="0" err="1"/>
              <a:t>VeraCrypt</a:t>
            </a:r>
            <a:r>
              <a:rPr lang="pl-PL" sz="3200" dirty="0"/>
              <a:t> można znaleźć w dokumentacji</a:t>
            </a:r>
            <a:endParaRPr lang="en-US" sz="3200" dirty="0"/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en-US" sz="3200" dirty="0">
                <a:hlinkClick r:id="rId2"/>
              </a:rPr>
              <a:t>https://www.veracrypt.fr/en/Home.html</a:t>
            </a:r>
            <a:r>
              <a:rPr lang="pl-PL" sz="3200" dirty="0"/>
              <a:t> </a:t>
            </a:r>
            <a:endParaRPr lang="en-US" sz="32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8763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Szyfrowanie</a:t>
            </a:r>
            <a:r>
              <a:rPr lang="en-US" dirty="0"/>
              <a:t> </a:t>
            </a:r>
            <a:r>
              <a:rPr lang="en-US" dirty="0" err="1"/>
              <a:t>dysków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partycji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05600" y="2049515"/>
            <a:ext cx="6686400" cy="4320000"/>
          </a:xfrm>
        </p:spPr>
        <p:txBody>
          <a:bodyPr>
            <a:normAutofit/>
          </a:bodyPr>
          <a:lstStyle/>
          <a:p>
            <a:r>
              <a:rPr lang="en-US" sz="3600" dirty="0"/>
              <a:t>VeraCrypt </a:t>
            </a:r>
            <a:r>
              <a:rPr lang="en-US" sz="3600" dirty="0" err="1"/>
              <a:t>umożliwia</a:t>
            </a:r>
            <a:r>
              <a:rPr lang="en-US" sz="3600" dirty="0"/>
              <a:t> </a:t>
            </a:r>
            <a:r>
              <a:rPr lang="en-US" sz="3600" dirty="0" err="1"/>
              <a:t>szyfrowanie</a:t>
            </a:r>
            <a:r>
              <a:rPr lang="en-US" sz="3600" dirty="0"/>
              <a:t> </a:t>
            </a:r>
            <a:r>
              <a:rPr lang="en-US" sz="3600" dirty="0" err="1"/>
              <a:t>przy</a:t>
            </a:r>
            <a:r>
              <a:rPr lang="en-US" sz="3600" dirty="0"/>
              <a:t> </a:t>
            </a:r>
            <a:r>
              <a:rPr lang="en-US" sz="3600" dirty="0" err="1"/>
              <a:t>użyciu</a:t>
            </a:r>
            <a:r>
              <a:rPr lang="en-US" sz="3600" dirty="0"/>
              <a:t> </a:t>
            </a:r>
            <a:r>
              <a:rPr lang="en-US" sz="3600" dirty="0" err="1"/>
              <a:t>następujących</a:t>
            </a:r>
            <a:r>
              <a:rPr lang="en-US" sz="3600" dirty="0"/>
              <a:t> </a:t>
            </a:r>
            <a:r>
              <a:rPr lang="en-US" sz="3600" dirty="0" err="1"/>
              <a:t>algorytmów</a:t>
            </a:r>
            <a:r>
              <a:rPr lang="en-US" sz="3600" dirty="0"/>
              <a:t>: AES, Camellia, </a:t>
            </a:r>
            <a:r>
              <a:rPr lang="en-US" sz="3600" dirty="0" err="1"/>
              <a:t>Kuznyechik</a:t>
            </a:r>
            <a:r>
              <a:rPr lang="en-US" sz="3600" dirty="0"/>
              <a:t>, Serpent </a:t>
            </a:r>
            <a:r>
              <a:rPr lang="en-US" sz="3600" dirty="0" err="1"/>
              <a:t>i</a:t>
            </a:r>
            <a:r>
              <a:rPr lang="en-US" sz="3600" dirty="0"/>
              <a:t> </a:t>
            </a:r>
            <a:r>
              <a:rPr lang="en-US" sz="3600" dirty="0" err="1"/>
              <a:t>Twofish</a:t>
            </a:r>
            <a:r>
              <a:rPr lang="en-US" sz="3600" dirty="0"/>
              <a:t>; a </a:t>
            </a:r>
            <a:r>
              <a:rPr lang="en-US" sz="3600" dirty="0" err="1"/>
              <a:t>także</a:t>
            </a:r>
            <a:r>
              <a:rPr lang="en-US" sz="3600" dirty="0"/>
              <a:t> </a:t>
            </a:r>
            <a:r>
              <a:rPr lang="en-US" sz="3600" dirty="0" err="1"/>
              <a:t>szyfrowanie</a:t>
            </a:r>
            <a:r>
              <a:rPr lang="en-US" sz="3600" dirty="0"/>
              <a:t> </a:t>
            </a:r>
            <a:r>
              <a:rPr lang="en-US" sz="3600" dirty="0" err="1"/>
              <a:t>wielokrotne</a:t>
            </a:r>
            <a:r>
              <a:rPr lang="en-US" sz="3600" dirty="0"/>
              <a:t> z: AES-</a:t>
            </a:r>
            <a:r>
              <a:rPr lang="en-US" sz="3600" dirty="0" err="1"/>
              <a:t>Twofish</a:t>
            </a:r>
            <a:r>
              <a:rPr lang="en-US" sz="3600" dirty="0"/>
              <a:t>, AES-</a:t>
            </a:r>
            <a:r>
              <a:rPr lang="en-US" sz="3600" dirty="0" err="1"/>
              <a:t>Twofish</a:t>
            </a:r>
            <a:r>
              <a:rPr lang="en-US" sz="3600" dirty="0"/>
              <a:t>-Serpent, Serpent-AES, Serpent-</a:t>
            </a:r>
            <a:r>
              <a:rPr lang="en-US" sz="3600" dirty="0" err="1"/>
              <a:t>Twofish</a:t>
            </a:r>
            <a:r>
              <a:rPr lang="en-US" sz="3600" dirty="0"/>
              <a:t>-AES, </a:t>
            </a:r>
            <a:r>
              <a:rPr lang="en-US" sz="3600" dirty="0" err="1"/>
              <a:t>Twofish</a:t>
            </a:r>
            <a:r>
              <a:rPr lang="en-US" sz="3600" dirty="0"/>
              <a:t>-Serpent.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FDA08487-4A34-80BB-7391-A878BCEBC6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960" y="1974874"/>
            <a:ext cx="5235814" cy="451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0712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Szyfrowanie</a:t>
            </a:r>
            <a:r>
              <a:rPr lang="en-US" dirty="0"/>
              <a:t> </a:t>
            </a:r>
            <a:r>
              <a:rPr lang="en-US" dirty="0" err="1"/>
              <a:t>dysków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partycji</a:t>
            </a:r>
            <a:r>
              <a:rPr lang="pl-PL" dirty="0"/>
              <a:t> </a:t>
            </a:r>
            <a:r>
              <a:rPr lang="en-US" dirty="0"/>
              <a:t>– </a:t>
            </a:r>
            <a:r>
              <a:rPr lang="pl-PL" dirty="0"/>
              <a:t>krok po kroku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pl-PL" sz="3600" b="1" dirty="0"/>
              <a:t>Krok</a:t>
            </a:r>
            <a:r>
              <a:rPr lang="en-US" sz="3600" b="1" dirty="0"/>
              <a:t> 1 </a:t>
            </a:r>
            <a:r>
              <a:rPr lang="en-US" sz="3600" dirty="0"/>
              <a:t>– </a:t>
            </a:r>
            <a:r>
              <a:rPr lang="pl-PL" sz="3600" dirty="0"/>
              <a:t>Otwórz Kreator tworzenia wolumenów i wybierz opcję "Utwórz zaszyfrowany kontener plików"</a:t>
            </a:r>
            <a:endParaRPr lang="en-US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8" name="Obraz 7">
            <a:extLst>
              <a:ext uri="{FF2B5EF4-FFF2-40B4-BE49-F238E27FC236}">
                <a16:creationId xmlns:a16="http://schemas.microsoft.com/office/drawing/2014/main" id="{4F48B950-766A-3158-0CE9-0EEA3DC23A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64" y="2115225"/>
            <a:ext cx="6959352" cy="4485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2267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Szyfrowanie</a:t>
            </a:r>
            <a:r>
              <a:rPr lang="en-US" dirty="0"/>
              <a:t> </a:t>
            </a:r>
            <a:r>
              <a:rPr lang="en-US" dirty="0" err="1"/>
              <a:t>dysków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partycji</a:t>
            </a:r>
            <a:r>
              <a:rPr lang="pl-PL" dirty="0"/>
              <a:t> </a:t>
            </a:r>
            <a:r>
              <a:rPr lang="en-US" dirty="0"/>
              <a:t>– </a:t>
            </a:r>
            <a:r>
              <a:rPr lang="pl-PL" dirty="0"/>
              <a:t>krok po kroku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pl-PL" sz="3600" b="1" dirty="0"/>
              <a:t>Krok</a:t>
            </a:r>
            <a:r>
              <a:rPr lang="en-US" sz="3600" b="1" dirty="0"/>
              <a:t> 2 </a:t>
            </a:r>
            <a:r>
              <a:rPr lang="en-US" sz="3600" dirty="0"/>
              <a:t>– </a:t>
            </a:r>
            <a:r>
              <a:rPr lang="pl-PL" sz="3600" dirty="0"/>
              <a:t>Wybierz opcję "Standardowy wolumen </a:t>
            </a:r>
            <a:r>
              <a:rPr lang="pl-PL" sz="3600" dirty="0" err="1"/>
              <a:t>VeraCrypt</a:t>
            </a:r>
            <a:r>
              <a:rPr lang="pl-PL" sz="3600" dirty="0"/>
              <a:t>"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6" name="Obraz 5">
            <a:extLst>
              <a:ext uri="{FF2B5EF4-FFF2-40B4-BE49-F238E27FC236}">
                <a16:creationId xmlns:a16="http://schemas.microsoft.com/office/drawing/2014/main" id="{5CCA157D-906C-C362-95DB-87438A7628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142" y="2120955"/>
            <a:ext cx="6814165" cy="4371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7105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Szyfrowanie</a:t>
            </a:r>
            <a:r>
              <a:rPr lang="en-US" dirty="0"/>
              <a:t> </a:t>
            </a:r>
            <a:r>
              <a:rPr lang="en-US" dirty="0" err="1"/>
              <a:t>dysków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partycji</a:t>
            </a:r>
            <a:r>
              <a:rPr lang="pl-PL" dirty="0"/>
              <a:t> </a:t>
            </a:r>
            <a:r>
              <a:rPr lang="en-US" dirty="0"/>
              <a:t>– </a:t>
            </a:r>
            <a:r>
              <a:rPr lang="pl-PL" dirty="0"/>
              <a:t>krok po kroku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pl-PL" sz="3600" b="1" dirty="0"/>
              <a:t>Krok</a:t>
            </a:r>
            <a:r>
              <a:rPr lang="en-US" sz="3600" b="1" dirty="0"/>
              <a:t> </a:t>
            </a:r>
            <a:r>
              <a:rPr lang="pl-PL" sz="3600" b="1" dirty="0"/>
              <a:t>3</a:t>
            </a:r>
            <a:r>
              <a:rPr lang="en-US" sz="3600" b="1" dirty="0"/>
              <a:t> </a:t>
            </a:r>
            <a:r>
              <a:rPr lang="en-US" sz="3600" dirty="0"/>
              <a:t>– </a:t>
            </a:r>
            <a:r>
              <a:rPr lang="en-US" sz="3600" dirty="0" err="1"/>
              <a:t>Określ</a:t>
            </a:r>
            <a:r>
              <a:rPr lang="en-US" sz="3600" dirty="0"/>
              <a:t> </a:t>
            </a:r>
            <a:r>
              <a:rPr lang="en-US" sz="3600" dirty="0" err="1"/>
              <a:t>lokalizację</a:t>
            </a:r>
            <a:r>
              <a:rPr lang="en-US" sz="3600" dirty="0"/>
              <a:t> </a:t>
            </a:r>
            <a:r>
              <a:rPr lang="pl-PL" sz="3600" dirty="0"/>
              <a:t>wolumenu</a:t>
            </a:r>
          </a:p>
          <a:p>
            <a:endParaRPr lang="en-US" sz="3600" dirty="0"/>
          </a:p>
          <a:p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9" name="Obraz 8">
            <a:extLst>
              <a:ext uri="{FF2B5EF4-FFF2-40B4-BE49-F238E27FC236}">
                <a16:creationId xmlns:a16="http://schemas.microsoft.com/office/drawing/2014/main" id="{79DD3420-A1EF-E3F7-F817-9A7272517D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964" y="2135243"/>
            <a:ext cx="6838760" cy="4394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77877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Szyfrowanie</a:t>
            </a:r>
            <a:r>
              <a:rPr lang="en-US" dirty="0"/>
              <a:t> </a:t>
            </a:r>
            <a:r>
              <a:rPr lang="en-US" dirty="0" err="1"/>
              <a:t>dysków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partycji</a:t>
            </a:r>
            <a:r>
              <a:rPr lang="pl-PL" dirty="0"/>
              <a:t> </a:t>
            </a:r>
            <a:r>
              <a:rPr lang="en-US" dirty="0"/>
              <a:t>– </a:t>
            </a:r>
            <a:r>
              <a:rPr lang="pl-PL" dirty="0"/>
              <a:t>krok po kroku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pl-PL" sz="3600" b="1" dirty="0"/>
              <a:t>Krok</a:t>
            </a:r>
            <a:r>
              <a:rPr lang="en-US" sz="3600" b="1" dirty="0"/>
              <a:t> </a:t>
            </a:r>
            <a:r>
              <a:rPr lang="pl-PL" sz="3600" b="1" dirty="0"/>
              <a:t>4</a:t>
            </a:r>
            <a:r>
              <a:rPr lang="en-US" sz="3600" b="1" dirty="0"/>
              <a:t> </a:t>
            </a:r>
            <a:r>
              <a:rPr lang="en-US" sz="3600" dirty="0"/>
              <a:t>– </a:t>
            </a:r>
            <a:r>
              <a:rPr lang="en-US" sz="3600" dirty="0" err="1"/>
              <a:t>Wybierz</a:t>
            </a:r>
            <a:r>
              <a:rPr lang="en-US" sz="3600" dirty="0"/>
              <a:t> </a:t>
            </a:r>
            <a:r>
              <a:rPr lang="en-US" sz="3600" dirty="0" err="1"/>
              <a:t>algorytm</a:t>
            </a:r>
            <a:r>
              <a:rPr lang="en-US" sz="3600" dirty="0"/>
              <a:t> </a:t>
            </a:r>
            <a:r>
              <a:rPr lang="en-US" sz="3600" dirty="0" err="1"/>
              <a:t>szyfrowania</a:t>
            </a:r>
            <a:endParaRPr lang="en-US" sz="3600" dirty="0"/>
          </a:p>
          <a:p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0" name="Obraz 9">
            <a:extLst>
              <a:ext uri="{FF2B5EF4-FFF2-40B4-BE49-F238E27FC236}">
                <a16:creationId xmlns:a16="http://schemas.microsoft.com/office/drawing/2014/main" id="{27D4CF90-DC7C-12FB-47DC-3ECEA0445D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134" y="2092857"/>
            <a:ext cx="6846710" cy="4400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2594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Szyfrowanie</a:t>
            </a:r>
            <a:r>
              <a:rPr lang="en-US" dirty="0"/>
              <a:t> </a:t>
            </a:r>
            <a:r>
              <a:rPr lang="en-US" dirty="0" err="1"/>
              <a:t>dysków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partycji</a:t>
            </a:r>
            <a:r>
              <a:rPr lang="pl-PL" dirty="0"/>
              <a:t> </a:t>
            </a:r>
            <a:r>
              <a:rPr lang="en-US" dirty="0"/>
              <a:t>– </a:t>
            </a:r>
            <a:r>
              <a:rPr lang="pl-PL" dirty="0"/>
              <a:t>krok po kroku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pl-PL" sz="3600" b="1" dirty="0"/>
              <a:t>Krok</a:t>
            </a:r>
            <a:r>
              <a:rPr lang="en-US" sz="3600" b="1" dirty="0"/>
              <a:t> </a:t>
            </a:r>
            <a:r>
              <a:rPr lang="pl-PL" sz="3600" b="1" dirty="0"/>
              <a:t>5</a:t>
            </a:r>
            <a:r>
              <a:rPr lang="en-US" sz="3600" b="1" dirty="0"/>
              <a:t> </a:t>
            </a:r>
            <a:r>
              <a:rPr lang="en-US" sz="3600" dirty="0"/>
              <a:t>– </a:t>
            </a:r>
            <a:r>
              <a:rPr lang="en-US" sz="3600" dirty="0" err="1"/>
              <a:t>Określ</a:t>
            </a:r>
            <a:r>
              <a:rPr lang="en-US" sz="3600" dirty="0"/>
              <a:t> </a:t>
            </a:r>
            <a:r>
              <a:rPr lang="en-US" sz="3600" dirty="0" err="1"/>
              <a:t>rozmiar</a:t>
            </a:r>
            <a:r>
              <a:rPr lang="en-US" sz="3600" dirty="0"/>
              <a:t> </a:t>
            </a:r>
            <a:r>
              <a:rPr lang="pl-PL" sz="3600" dirty="0"/>
              <a:t>wolumenu</a:t>
            </a:r>
          </a:p>
          <a:p>
            <a:endParaRPr lang="en-US" sz="3600" dirty="0"/>
          </a:p>
          <a:p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1" name="Obraz 10">
            <a:extLst>
              <a:ext uri="{FF2B5EF4-FFF2-40B4-BE49-F238E27FC236}">
                <a16:creationId xmlns:a16="http://schemas.microsoft.com/office/drawing/2014/main" id="{12BAFD93-5071-4EE5-4DD9-54C3C02094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18" y="2120955"/>
            <a:ext cx="6812991" cy="4371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6985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Szyfrowanie</a:t>
            </a:r>
            <a:r>
              <a:rPr lang="en-US" dirty="0"/>
              <a:t> </a:t>
            </a:r>
            <a:r>
              <a:rPr lang="en-US" dirty="0" err="1"/>
              <a:t>dysków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partycji</a:t>
            </a:r>
            <a:r>
              <a:rPr lang="pl-PL" dirty="0"/>
              <a:t> </a:t>
            </a:r>
            <a:r>
              <a:rPr lang="en-US" dirty="0"/>
              <a:t>– </a:t>
            </a:r>
            <a:r>
              <a:rPr lang="pl-PL" dirty="0"/>
              <a:t>krok po kroku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pl-PL" sz="3600" b="1" dirty="0"/>
              <a:t>Krok</a:t>
            </a:r>
            <a:r>
              <a:rPr lang="en-US" sz="3600" b="1" dirty="0"/>
              <a:t> </a:t>
            </a:r>
            <a:r>
              <a:rPr lang="pl-PL" sz="3600" b="1" dirty="0"/>
              <a:t>6</a:t>
            </a:r>
            <a:r>
              <a:rPr lang="en-US" sz="3600" b="1" dirty="0"/>
              <a:t> </a:t>
            </a:r>
            <a:r>
              <a:rPr lang="en-US" sz="3600" dirty="0"/>
              <a:t>– </a:t>
            </a:r>
            <a:r>
              <a:rPr lang="en-US" sz="3600" dirty="0" err="1"/>
              <a:t>Utwórz</a:t>
            </a:r>
            <a:r>
              <a:rPr lang="en-US" sz="3600" dirty="0"/>
              <a:t> </a:t>
            </a:r>
            <a:r>
              <a:rPr lang="en-US" sz="3600" dirty="0" err="1"/>
              <a:t>hasło</a:t>
            </a:r>
            <a:r>
              <a:rPr lang="en-US" sz="3600" dirty="0"/>
              <a:t> do </a:t>
            </a:r>
            <a:r>
              <a:rPr lang="pl-PL" sz="3600" dirty="0"/>
              <a:t>wolumenu</a:t>
            </a:r>
          </a:p>
          <a:p>
            <a:endParaRPr lang="en-US" sz="3600" dirty="0"/>
          </a:p>
          <a:p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2" name="Obraz 11">
            <a:extLst>
              <a:ext uri="{FF2B5EF4-FFF2-40B4-BE49-F238E27FC236}">
                <a16:creationId xmlns:a16="http://schemas.microsoft.com/office/drawing/2014/main" id="{5081C088-9993-E418-70B4-DA57B27887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18" y="2120955"/>
            <a:ext cx="6814164" cy="4371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1641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Szyfrowanie</a:t>
            </a:r>
            <a:r>
              <a:rPr lang="en-US" dirty="0"/>
              <a:t> </a:t>
            </a:r>
            <a:r>
              <a:rPr lang="en-US" dirty="0" err="1"/>
              <a:t>dysków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partycji</a:t>
            </a:r>
            <a:r>
              <a:rPr lang="pl-PL" dirty="0"/>
              <a:t> </a:t>
            </a:r>
            <a:r>
              <a:rPr lang="en-US" dirty="0"/>
              <a:t>– </a:t>
            </a:r>
            <a:r>
              <a:rPr lang="pl-PL" dirty="0"/>
              <a:t>krok po kroku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pl-PL" sz="3600" b="1" dirty="0"/>
              <a:t>Krok</a:t>
            </a:r>
            <a:r>
              <a:rPr lang="en-US" sz="3600" b="1" dirty="0"/>
              <a:t> </a:t>
            </a:r>
            <a:r>
              <a:rPr lang="pl-PL" sz="3600" b="1" dirty="0"/>
              <a:t>7</a:t>
            </a:r>
            <a:r>
              <a:rPr lang="en-US" sz="3600" b="1" dirty="0"/>
              <a:t> </a:t>
            </a:r>
            <a:r>
              <a:rPr lang="en-US" sz="3600" dirty="0"/>
              <a:t>– Format</a:t>
            </a:r>
            <a:r>
              <a:rPr lang="pl-PL" sz="3600" dirty="0" err="1"/>
              <a:t>uj</a:t>
            </a:r>
            <a:r>
              <a:rPr lang="en-US" sz="3600" dirty="0"/>
              <a:t> </a:t>
            </a:r>
            <a:r>
              <a:rPr lang="pl-PL" sz="3600" dirty="0"/>
              <a:t>wolumen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3" name="Obraz 12">
            <a:extLst>
              <a:ext uri="{FF2B5EF4-FFF2-40B4-BE49-F238E27FC236}">
                <a16:creationId xmlns:a16="http://schemas.microsoft.com/office/drawing/2014/main" id="{C78971F6-3257-2CAE-60FB-56EE26727A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759" y="2120955"/>
            <a:ext cx="6791912" cy="4371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7561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Szyfrowanie</a:t>
            </a:r>
            <a:r>
              <a:rPr lang="en-US" dirty="0"/>
              <a:t> </a:t>
            </a:r>
            <a:r>
              <a:rPr lang="en-US" dirty="0" err="1"/>
              <a:t>dysków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partycji</a:t>
            </a:r>
            <a:r>
              <a:rPr lang="pl-PL" dirty="0"/>
              <a:t> </a:t>
            </a:r>
            <a:r>
              <a:rPr lang="en-US" dirty="0"/>
              <a:t>– </a:t>
            </a:r>
            <a:r>
              <a:rPr lang="pl-PL" dirty="0"/>
              <a:t>krok po kroku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pl-PL" sz="3600" b="1" dirty="0"/>
              <a:t>Krok</a:t>
            </a:r>
            <a:r>
              <a:rPr lang="en-US" sz="3600" b="1" dirty="0"/>
              <a:t> </a:t>
            </a:r>
            <a:r>
              <a:rPr lang="pl-PL" sz="3600" b="1" dirty="0"/>
              <a:t>8</a:t>
            </a:r>
            <a:r>
              <a:rPr lang="en-US" sz="3600" b="1" dirty="0"/>
              <a:t> </a:t>
            </a:r>
            <a:r>
              <a:rPr lang="en-US" sz="3600" dirty="0"/>
              <a:t>– </a:t>
            </a:r>
            <a:r>
              <a:rPr lang="pl-PL" sz="3600" dirty="0"/>
              <a:t>Monitor końcowy - Wolumen gotowy do użycia.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4" name="Obraz 13">
            <a:extLst>
              <a:ext uri="{FF2B5EF4-FFF2-40B4-BE49-F238E27FC236}">
                <a16:creationId xmlns:a16="http://schemas.microsoft.com/office/drawing/2014/main" id="{0F9D54DB-5BFB-DB83-513D-8BCEA8ADCC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054949"/>
            <a:ext cx="6915852" cy="4437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3244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Szyfrowanie</a:t>
            </a:r>
            <a:r>
              <a:rPr lang="en-US" dirty="0"/>
              <a:t> </a:t>
            </a:r>
            <a:r>
              <a:rPr lang="en-US" dirty="0" err="1"/>
              <a:t>dysków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partycji</a:t>
            </a:r>
            <a:r>
              <a:rPr lang="pl-PL" dirty="0"/>
              <a:t> </a:t>
            </a:r>
            <a:r>
              <a:rPr lang="en-US" dirty="0"/>
              <a:t>– </a:t>
            </a:r>
            <a:r>
              <a:rPr lang="pl-PL" dirty="0"/>
              <a:t>krok po kroku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pl-PL" sz="3600" b="1" dirty="0"/>
              <a:t>Wyświetlenie pliku "test" w notatniku</a:t>
            </a:r>
            <a:endParaRPr lang="en-US" sz="3600" b="1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5" name="Obraz 14">
            <a:extLst>
              <a:ext uri="{FF2B5EF4-FFF2-40B4-BE49-F238E27FC236}">
                <a16:creationId xmlns:a16="http://schemas.microsoft.com/office/drawing/2014/main" id="{A3F88B2A-4092-14BD-1C78-F7655EC044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80803" y="1885237"/>
            <a:ext cx="4438974" cy="4806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6653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Szyfrowanie</a:t>
            </a:r>
            <a:r>
              <a:rPr lang="en-US" dirty="0"/>
              <a:t> </a:t>
            </a:r>
            <a:r>
              <a:rPr lang="en-US" dirty="0" err="1"/>
              <a:t>dysków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partycji</a:t>
            </a:r>
            <a:r>
              <a:rPr lang="pl-PL" dirty="0"/>
              <a:t> </a:t>
            </a:r>
            <a:r>
              <a:rPr lang="en-US" dirty="0"/>
              <a:t>– </a:t>
            </a:r>
            <a:r>
              <a:rPr lang="pl-PL" dirty="0"/>
              <a:t>krok po kroku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pl-PL" sz="3600" b="1" dirty="0"/>
              <a:t>Jak używać </a:t>
            </a:r>
            <a:r>
              <a:rPr lang="pl-PL" sz="3600" b="1" dirty="0" err="1"/>
              <a:t>VeraCrypt</a:t>
            </a:r>
            <a:r>
              <a:rPr lang="pl-PL" sz="3600" b="1" dirty="0"/>
              <a:t>?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6" name="Obraz 15">
            <a:extLst>
              <a:ext uri="{FF2B5EF4-FFF2-40B4-BE49-F238E27FC236}">
                <a16:creationId xmlns:a16="http://schemas.microsoft.com/office/drawing/2014/main" id="{FBEC8B9B-DCF6-9184-1745-671B3AFB74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809750"/>
            <a:ext cx="6667500" cy="504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449684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Szyfrowanie</a:t>
            </a:r>
            <a:r>
              <a:rPr lang="en-US" dirty="0"/>
              <a:t> </a:t>
            </a:r>
            <a:r>
              <a:rPr lang="en-US" dirty="0" err="1"/>
              <a:t>dysków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partycji</a:t>
            </a:r>
            <a:r>
              <a:rPr lang="pl-PL" dirty="0"/>
              <a:t> </a:t>
            </a:r>
            <a:r>
              <a:rPr lang="en-US" dirty="0"/>
              <a:t>– </a:t>
            </a:r>
            <a:r>
              <a:rPr lang="pl-PL" dirty="0"/>
              <a:t>krok po kroku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pl-PL" sz="3600" b="1" dirty="0"/>
              <a:t>Krok 1 </a:t>
            </a:r>
            <a:r>
              <a:rPr lang="pl-PL" sz="3600" dirty="0"/>
              <a:t>– Wybierz plik - kontener </a:t>
            </a:r>
            <a:r>
              <a:rPr lang="pl-PL" sz="3600" dirty="0" err="1"/>
              <a:t>VeraCrypt</a:t>
            </a:r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7" name="Obraz 16">
            <a:extLst>
              <a:ext uri="{FF2B5EF4-FFF2-40B4-BE49-F238E27FC236}">
                <a16:creationId xmlns:a16="http://schemas.microsoft.com/office/drawing/2014/main" id="{7B11BB33-B10B-DDD2-E281-83895857A4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8606" y="1975574"/>
            <a:ext cx="5644995" cy="4882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1317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Szyfrowanie</a:t>
            </a:r>
            <a:r>
              <a:rPr lang="en-US" dirty="0"/>
              <a:t> </a:t>
            </a:r>
            <a:r>
              <a:rPr lang="en-US" dirty="0" err="1"/>
              <a:t>dysków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partycji</a:t>
            </a:r>
            <a:r>
              <a:rPr lang="pl-PL" dirty="0"/>
              <a:t> </a:t>
            </a:r>
            <a:r>
              <a:rPr lang="en-US" dirty="0"/>
              <a:t>– </a:t>
            </a:r>
            <a:r>
              <a:rPr lang="pl-PL" dirty="0"/>
              <a:t>krok po kroku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pl-PL" sz="3600" b="1" dirty="0"/>
              <a:t>Krok 2 </a:t>
            </a:r>
            <a:r>
              <a:rPr lang="pl-PL" sz="3600" dirty="0"/>
              <a:t>– Wybierz napęd (np. litera K) i naciśnij przycisk „Mount” </a:t>
            </a:r>
          </a:p>
          <a:p>
            <a:endParaRPr lang="pl-PL" sz="3600" dirty="0"/>
          </a:p>
          <a:p>
            <a:r>
              <a:rPr lang="pl-PL" sz="3600" b="1" dirty="0"/>
              <a:t>Krok 3 </a:t>
            </a:r>
            <a:r>
              <a:rPr lang="pl-PL" sz="3600" dirty="0"/>
              <a:t>– Wpisz poprawne hasło i naciśnij przycisk OK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8" name="Obraz 17">
            <a:extLst>
              <a:ext uri="{FF2B5EF4-FFF2-40B4-BE49-F238E27FC236}">
                <a16:creationId xmlns:a16="http://schemas.microsoft.com/office/drawing/2014/main" id="{1FCC784A-266A-B82B-285C-CA080220AB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1337" y="3429000"/>
            <a:ext cx="6436185" cy="2571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17760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Szyfrowanie</a:t>
            </a:r>
            <a:r>
              <a:rPr lang="en-US" dirty="0"/>
              <a:t> </a:t>
            </a:r>
            <a:r>
              <a:rPr lang="en-US" dirty="0" err="1"/>
              <a:t>dysków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partycji</a:t>
            </a:r>
            <a:r>
              <a:rPr lang="pl-PL" dirty="0"/>
              <a:t> </a:t>
            </a:r>
            <a:r>
              <a:rPr lang="en-US" dirty="0"/>
              <a:t>– </a:t>
            </a:r>
            <a:r>
              <a:rPr lang="pl-PL" dirty="0"/>
              <a:t>krok po kroku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pl-PL" sz="3600" b="1" dirty="0"/>
              <a:t>Krok 4 </a:t>
            </a:r>
            <a:r>
              <a:rPr lang="pl-PL" sz="3600" dirty="0"/>
              <a:t>– Wolumen prawidłowo podłączony - gotowy do użycia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6" name="Obraz 5">
            <a:extLst>
              <a:ext uri="{FF2B5EF4-FFF2-40B4-BE49-F238E27FC236}">
                <a16:creationId xmlns:a16="http://schemas.microsoft.com/office/drawing/2014/main" id="{05168ABB-F287-A0CA-08F9-4D94D145DF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489" y="1870182"/>
            <a:ext cx="5652095" cy="4885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48760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Szyfrowanie</a:t>
            </a:r>
            <a:r>
              <a:rPr lang="en-US" dirty="0"/>
              <a:t> </a:t>
            </a:r>
            <a:r>
              <a:rPr lang="en-US" dirty="0" err="1"/>
              <a:t>dysków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partycji</a:t>
            </a:r>
            <a:r>
              <a:rPr lang="pl-PL" dirty="0"/>
              <a:t> </a:t>
            </a:r>
            <a:r>
              <a:rPr lang="en-US" dirty="0"/>
              <a:t>– </a:t>
            </a:r>
            <a:r>
              <a:rPr lang="pl-PL" dirty="0"/>
              <a:t>krok po kroku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86875" y="2120955"/>
            <a:ext cx="2962276" cy="4320000"/>
          </a:xfrm>
        </p:spPr>
        <p:txBody>
          <a:bodyPr>
            <a:normAutofit/>
          </a:bodyPr>
          <a:lstStyle/>
          <a:p>
            <a:r>
              <a:rPr lang="pl-PL" sz="3600" b="1" dirty="0"/>
              <a:t>Krok 5 </a:t>
            </a:r>
            <a:r>
              <a:rPr lang="pl-PL" sz="3600" dirty="0"/>
              <a:t>– Teraz masz nowy wirtualny dysk w swoim systemie plików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5BD0F404-3FCC-939F-B942-C45E22092F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3063" y="2120955"/>
            <a:ext cx="9382455" cy="4012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74560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Szyfrowanie</a:t>
            </a:r>
            <a:r>
              <a:rPr lang="en-US" dirty="0"/>
              <a:t> </a:t>
            </a:r>
            <a:r>
              <a:rPr lang="en-US" dirty="0" err="1"/>
              <a:t>dysków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partycji</a:t>
            </a:r>
            <a:r>
              <a:rPr lang="pl-PL" dirty="0"/>
              <a:t> </a:t>
            </a:r>
            <a:r>
              <a:rPr lang="en-US" dirty="0"/>
              <a:t>– </a:t>
            </a:r>
            <a:r>
              <a:rPr lang="pl-PL" dirty="0"/>
              <a:t>krok po kroku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29588" y="2120955"/>
            <a:ext cx="4119563" cy="4320000"/>
          </a:xfrm>
        </p:spPr>
        <p:txBody>
          <a:bodyPr>
            <a:normAutofit fontScale="92500" lnSpcReduction="10000"/>
          </a:bodyPr>
          <a:lstStyle/>
          <a:p>
            <a:r>
              <a:rPr lang="pl-PL" sz="3600" b="1" dirty="0"/>
              <a:t>Krok 6 </a:t>
            </a:r>
            <a:r>
              <a:rPr lang="pl-PL" sz="3600" dirty="0"/>
              <a:t>– </a:t>
            </a:r>
            <a:r>
              <a:rPr lang="pl-PL" sz="3500" dirty="0"/>
              <a:t>W utworzonym kontenerze </a:t>
            </a:r>
            <a:r>
              <a:rPr lang="pl-PL" sz="3500" dirty="0" err="1"/>
              <a:t>VeraCrypt</a:t>
            </a:r>
            <a:r>
              <a:rPr lang="pl-PL" sz="3500" dirty="0"/>
              <a:t> można tworzyć nowe foldery i dowolne pliki, pamiętając jedynie o ograniczeniu rozmiaru utworzonego kontenera.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8" name="Obraz 7">
            <a:extLst>
              <a:ext uri="{FF2B5EF4-FFF2-40B4-BE49-F238E27FC236}">
                <a16:creationId xmlns:a16="http://schemas.microsoft.com/office/drawing/2014/main" id="{CE5E9E22-6E13-01A8-2C2D-5095D4DAF7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802" y="1844823"/>
            <a:ext cx="7502829" cy="4484539"/>
          </a:xfrm>
          <a:prstGeom prst="rect">
            <a:avLst/>
          </a:prstGeom>
        </p:spPr>
      </p:pic>
      <p:pic>
        <p:nvPicPr>
          <p:cNvPr id="9" name="Obraz 8">
            <a:extLst>
              <a:ext uri="{FF2B5EF4-FFF2-40B4-BE49-F238E27FC236}">
                <a16:creationId xmlns:a16="http://schemas.microsoft.com/office/drawing/2014/main" id="{C0908F5B-D3E6-D964-0A89-29E5285C136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57092" y="3290558"/>
            <a:ext cx="3172396" cy="3515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121268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Szyfrowanie</a:t>
            </a:r>
            <a:r>
              <a:rPr lang="en-US" dirty="0"/>
              <a:t> </a:t>
            </a:r>
            <a:r>
              <a:rPr lang="en-US" dirty="0" err="1"/>
              <a:t>dysków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partycji</a:t>
            </a:r>
            <a:r>
              <a:rPr lang="pl-PL" dirty="0"/>
              <a:t> </a:t>
            </a:r>
            <a:r>
              <a:rPr lang="en-US" dirty="0"/>
              <a:t>– </a:t>
            </a:r>
            <a:r>
              <a:rPr lang="pl-PL" dirty="0"/>
              <a:t>krok po kroku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900" y="1949505"/>
            <a:ext cx="11534068" cy="4320000"/>
          </a:xfrm>
        </p:spPr>
        <p:txBody>
          <a:bodyPr>
            <a:normAutofit/>
          </a:bodyPr>
          <a:lstStyle/>
          <a:p>
            <a:r>
              <a:rPr lang="pl-PL" sz="3600" b="1" dirty="0"/>
              <a:t>Krok 7 </a:t>
            </a:r>
            <a:r>
              <a:rPr lang="pl-PL" sz="3600" dirty="0"/>
              <a:t>– Bezpieczne zakończenie pracy z plikiem </a:t>
            </a:r>
            <a:r>
              <a:rPr lang="pl-PL" sz="3600" dirty="0" err="1"/>
              <a:t>VeraCrypt</a:t>
            </a:r>
            <a:r>
              <a:rPr lang="pl-PL" sz="3600" dirty="0"/>
              <a:t> - dysk </a:t>
            </a:r>
            <a:r>
              <a:rPr lang="pl-PL" sz="3600" i="1" dirty="0" err="1"/>
              <a:t>Dismount</a:t>
            </a:r>
            <a:endParaRPr lang="pl-PL" sz="3600" i="1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0" name="Obraz 9">
            <a:extLst>
              <a:ext uri="{FF2B5EF4-FFF2-40B4-BE49-F238E27FC236}">
                <a16:creationId xmlns:a16="http://schemas.microsoft.com/office/drawing/2014/main" id="{B6A36B85-4205-CA79-0554-12C652DE3B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000589"/>
            <a:ext cx="12132186" cy="3870633"/>
          </a:xfrm>
          <a:prstGeom prst="rect">
            <a:avLst/>
          </a:prstGeom>
        </p:spPr>
      </p:pic>
      <p:sp>
        <p:nvSpPr>
          <p:cNvPr id="11" name="Inhaltsplatzhalter 2">
            <a:extLst>
              <a:ext uri="{FF2B5EF4-FFF2-40B4-BE49-F238E27FC236}">
                <a16:creationId xmlns:a16="http://schemas.microsoft.com/office/drawing/2014/main" id="{89D9CA2D-860C-DDB9-9AE7-86D8C3472B42}"/>
              </a:ext>
            </a:extLst>
          </p:cNvPr>
          <p:cNvSpPr txBox="1">
            <a:spLocks/>
          </p:cNvSpPr>
          <p:nvPr/>
        </p:nvSpPr>
        <p:spPr>
          <a:xfrm>
            <a:off x="7723195" y="5471982"/>
            <a:ext cx="4271285" cy="12288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3600" b="1" dirty="0"/>
              <a:t>Krok 8 </a:t>
            </a:r>
            <a:r>
              <a:rPr lang="pl-PL" sz="3600" dirty="0"/>
              <a:t>– </a:t>
            </a:r>
            <a:r>
              <a:rPr lang="en-US" sz="3600" dirty="0" err="1"/>
              <a:t>Naciśnij</a:t>
            </a:r>
            <a:r>
              <a:rPr lang="en-US" sz="3600" dirty="0"/>
              <a:t> </a:t>
            </a:r>
            <a:r>
              <a:rPr lang="en-US" sz="3600" dirty="0" err="1"/>
              <a:t>przycisk</a:t>
            </a:r>
            <a:r>
              <a:rPr lang="en-US" sz="3600" dirty="0"/>
              <a:t> Exit</a:t>
            </a:r>
            <a:endParaRPr lang="pl-PL" sz="3600" dirty="0"/>
          </a:p>
        </p:txBody>
      </p:sp>
    </p:spTree>
    <p:extLst>
      <p:ext uri="{BB962C8B-B14F-4D97-AF65-F5344CB8AC3E}">
        <p14:creationId xmlns:p14="http://schemas.microsoft.com/office/powerpoint/2010/main" val="175936501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Kryptografia</a:t>
            </a:r>
            <a:r>
              <a:rPr lang="en-US" dirty="0"/>
              <a:t> - </a:t>
            </a:r>
            <a:r>
              <a:rPr lang="en-US" dirty="0" err="1"/>
              <a:t>podstawowe</a:t>
            </a:r>
            <a:r>
              <a:rPr lang="en-US" dirty="0"/>
              <a:t> </a:t>
            </a:r>
            <a:r>
              <a:rPr lang="en-US" dirty="0" err="1"/>
              <a:t>definicje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7" name="Inhaltsplatzhalter 2">
            <a:extLst>
              <a:ext uri="{FF2B5EF4-FFF2-40B4-BE49-F238E27FC236}">
                <a16:creationId xmlns:a16="http://schemas.microsoft.com/office/drawing/2014/main" id="{FAE13D4C-55D2-1A85-FA79-D14F9C8111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538000"/>
            <a:ext cx="11059200" cy="4320000"/>
          </a:xfrm>
        </p:spPr>
        <p:txBody>
          <a:bodyPr>
            <a:norm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US" sz="3200" b="1" dirty="0" err="1"/>
              <a:t>Kryptografia</a:t>
            </a:r>
            <a:r>
              <a:rPr lang="en-US" sz="3200" dirty="0"/>
              <a:t> - </a:t>
            </a:r>
            <a:r>
              <a:rPr lang="pl-PL" sz="3200" dirty="0"/>
              <a:t>sztuka ochrony danych osobowych w taki sposób, aby tylko wyznaczona osoba mogła je odczytać. Realizuje się ją za pomocą szyfrowania. Proces odwrotny do szyfrowania nazywany jest deszyfrowaniem.</a:t>
            </a:r>
          </a:p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US" sz="3200" b="1" dirty="0" err="1"/>
              <a:t>Kryptoanaliza</a:t>
            </a:r>
            <a:r>
              <a:rPr lang="en-US" sz="3200" dirty="0"/>
              <a:t> - </a:t>
            </a:r>
            <a:r>
              <a:rPr lang="pl-PL" sz="3200" dirty="0"/>
              <a:t>sztuka odczytywania zaszyfrowanych wiadomości bez posiadania odpowiednich uprawnień (klucza, algorytmu) - łamanie szyfrów.</a:t>
            </a:r>
          </a:p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US" sz="3200" b="1" dirty="0" err="1"/>
              <a:t>Kryptologia</a:t>
            </a:r>
            <a:r>
              <a:rPr lang="en-US" sz="3200" dirty="0"/>
              <a:t> - </a:t>
            </a:r>
            <a:r>
              <a:rPr lang="en-US" sz="3200" dirty="0" err="1"/>
              <a:t>połączenie</a:t>
            </a:r>
            <a:r>
              <a:rPr lang="en-US" sz="3200" dirty="0"/>
              <a:t> </a:t>
            </a:r>
            <a:r>
              <a:rPr lang="en-US" sz="3200" dirty="0" err="1"/>
              <a:t>kryptografii</a:t>
            </a:r>
            <a:r>
              <a:rPr lang="en-US" sz="3200" dirty="0"/>
              <a:t> </a:t>
            </a:r>
            <a:r>
              <a:rPr lang="en-US" sz="3200" dirty="0" err="1"/>
              <a:t>i</a:t>
            </a:r>
            <a:r>
              <a:rPr lang="en-US" sz="3200" dirty="0"/>
              <a:t> </a:t>
            </a:r>
            <a:r>
              <a:rPr lang="en-US" sz="3200" dirty="0" err="1"/>
              <a:t>kryptoanalizy</a:t>
            </a:r>
            <a:r>
              <a:rPr lang="en-US" sz="3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0369494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Kryptografia</a:t>
            </a:r>
            <a:r>
              <a:rPr lang="en-US" dirty="0"/>
              <a:t> - </a:t>
            </a:r>
            <a:r>
              <a:rPr lang="en-US" dirty="0" err="1"/>
              <a:t>podstawowe</a:t>
            </a:r>
            <a:r>
              <a:rPr lang="en-US" dirty="0"/>
              <a:t> </a:t>
            </a:r>
            <a:r>
              <a:rPr lang="en-US" dirty="0" err="1"/>
              <a:t>definicje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7" name="Inhaltsplatzhalter 2">
            <a:extLst>
              <a:ext uri="{FF2B5EF4-FFF2-40B4-BE49-F238E27FC236}">
                <a16:creationId xmlns:a16="http://schemas.microsoft.com/office/drawing/2014/main" id="{FAE13D4C-55D2-1A85-FA79-D14F9C8111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172874"/>
            <a:ext cx="11059200" cy="4685125"/>
          </a:xfrm>
        </p:spPr>
        <p:txBody>
          <a:bodyPr>
            <a:no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US" sz="3200" b="1" dirty="0" err="1"/>
              <a:t>Kryptogram</a:t>
            </a:r>
            <a:r>
              <a:rPr lang="en-US" sz="3200" dirty="0"/>
              <a:t> </a:t>
            </a:r>
            <a:r>
              <a:rPr lang="pl-PL" sz="3200" dirty="0"/>
              <a:t>(informacja zaszyfrowana) - jest to zwykła informacja (tzw. publiczna) przetworzona przez funkcję szyfrowania do postaci nieczytelnej.</a:t>
            </a:r>
          </a:p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US" sz="3200" b="1" dirty="0" err="1"/>
              <a:t>Funkcja</a:t>
            </a:r>
            <a:r>
              <a:rPr lang="en-US" sz="3200" b="1" dirty="0"/>
              <a:t> </a:t>
            </a:r>
            <a:r>
              <a:rPr lang="en-US" sz="3200" b="1" dirty="0" err="1"/>
              <a:t>szyfrowania</a:t>
            </a:r>
            <a:r>
              <a:rPr lang="pl-PL" sz="3200" b="1" dirty="0"/>
              <a:t> </a:t>
            </a:r>
            <a:r>
              <a:rPr lang="en-US" sz="3200" dirty="0"/>
              <a:t>(E) - </a:t>
            </a:r>
            <a:r>
              <a:rPr lang="pl-PL" sz="3200" dirty="0"/>
              <a:t>zamienia (jawną) informację (M) na nieczytelną (zaszyfrowaną) (C)</a:t>
            </a:r>
          </a:p>
          <a:p>
            <a:pPr algn="just">
              <a:spcBef>
                <a:spcPts val="1200"/>
              </a:spcBef>
            </a:pPr>
            <a:r>
              <a:rPr lang="en-US" sz="3200" b="1" dirty="0" err="1"/>
              <a:t>Funkcja</a:t>
            </a:r>
            <a:r>
              <a:rPr lang="en-US" sz="3200" b="1" dirty="0"/>
              <a:t> </a:t>
            </a:r>
            <a:r>
              <a:rPr lang="en-US" sz="3200" b="1" dirty="0" err="1"/>
              <a:t>deszyfrowania</a:t>
            </a:r>
            <a:r>
              <a:rPr lang="pl-PL" sz="3200" b="1" dirty="0"/>
              <a:t> </a:t>
            </a:r>
            <a:r>
              <a:rPr lang="en-US" sz="3200" dirty="0"/>
              <a:t>(D) - </a:t>
            </a:r>
            <a:r>
              <a:rPr lang="pl-PL" sz="3200" dirty="0"/>
              <a:t>przekształca zaszyfrowaną (nieczytelną) informację (C) w jawną (odszyfrowaną) informację (M).</a:t>
            </a:r>
          </a:p>
          <a:p>
            <a:pPr marL="0" indent="0" algn="ctr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3200" dirty="0"/>
              <a:t>E(M) = C</a:t>
            </a:r>
            <a:r>
              <a:rPr lang="pl-PL" sz="3200" dirty="0"/>
              <a:t>,    </a:t>
            </a:r>
            <a:r>
              <a:rPr lang="en-US" sz="3200" dirty="0"/>
              <a:t>D(C) = M</a:t>
            </a:r>
            <a:r>
              <a:rPr lang="pl-PL" sz="3200" dirty="0"/>
              <a:t>,    </a:t>
            </a:r>
            <a:r>
              <a:rPr lang="en-US" sz="3200" dirty="0"/>
              <a:t>D(E(M)) = M</a:t>
            </a:r>
          </a:p>
        </p:txBody>
      </p:sp>
    </p:spTree>
    <p:extLst>
      <p:ext uri="{BB962C8B-B14F-4D97-AF65-F5344CB8AC3E}">
        <p14:creationId xmlns:p14="http://schemas.microsoft.com/office/powerpoint/2010/main" val="50081331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Kryptografia</a:t>
            </a:r>
            <a:r>
              <a:rPr lang="en-US" dirty="0"/>
              <a:t> - </a:t>
            </a:r>
            <a:r>
              <a:rPr lang="en-US" dirty="0" err="1"/>
              <a:t>podstawowe</a:t>
            </a:r>
            <a:r>
              <a:rPr lang="en-US" dirty="0"/>
              <a:t> </a:t>
            </a:r>
            <a:r>
              <a:rPr lang="en-US" dirty="0" err="1"/>
              <a:t>definicje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7" name="Inhaltsplatzhalter 2">
            <a:extLst>
              <a:ext uri="{FF2B5EF4-FFF2-40B4-BE49-F238E27FC236}">
                <a16:creationId xmlns:a16="http://schemas.microsoft.com/office/drawing/2014/main" id="{FAE13D4C-55D2-1A85-FA79-D14F9C8111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743200"/>
            <a:ext cx="11059200" cy="4114799"/>
          </a:xfrm>
        </p:spPr>
        <p:txBody>
          <a:bodyPr>
            <a:noAutofit/>
          </a:bodyPr>
          <a:lstStyle/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r>
              <a:rPr lang="pl-PL" altLang="pl-PL" sz="3200" dirty="0"/>
              <a:t> Nie należy lekceważyć przeciwnika. </a:t>
            </a:r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r>
              <a:rPr lang="pl-PL" altLang="pl-PL" sz="3200" dirty="0"/>
              <a:t>Bezpieczeństwo systemu kryptograficznego nie może opierać się na tajności algorytmu. </a:t>
            </a:r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r>
              <a:rPr lang="pl-PL" altLang="pl-PL" sz="3200" dirty="0"/>
              <a:t>Skuteczne systemy kryptograficzne nie powinny być </a:t>
            </a:r>
            <a:r>
              <a:rPr lang="pl-PL" altLang="pl-PL" sz="3200" dirty="0" err="1"/>
              <a:t>podrasowywane</a:t>
            </a:r>
            <a:r>
              <a:rPr lang="pl-PL" altLang="pl-PL" sz="3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4933366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Kryptografia</a:t>
            </a:r>
            <a:r>
              <a:rPr lang="en-US" dirty="0"/>
              <a:t> - </a:t>
            </a:r>
            <a:r>
              <a:rPr lang="en-US" dirty="0" err="1"/>
              <a:t>podstawowe</a:t>
            </a:r>
            <a:r>
              <a:rPr lang="en-US" dirty="0"/>
              <a:t> </a:t>
            </a:r>
            <a:r>
              <a:rPr lang="en-US" dirty="0" err="1"/>
              <a:t>definicje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7" name="Inhaltsplatzhalter 2">
            <a:extLst>
              <a:ext uri="{FF2B5EF4-FFF2-40B4-BE49-F238E27FC236}">
                <a16:creationId xmlns:a16="http://schemas.microsoft.com/office/drawing/2014/main" id="{FAE13D4C-55D2-1A85-FA79-D14F9C8111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743200"/>
            <a:ext cx="11059200" cy="4114799"/>
          </a:xfrm>
        </p:spPr>
        <p:txBody>
          <a:bodyPr>
            <a:noAutofit/>
          </a:bodyPr>
          <a:lstStyle/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4"/>
              <a:defRPr/>
            </a:pPr>
            <a:r>
              <a:rPr lang="pl-PL" altLang="pl-PL" sz="3200" dirty="0"/>
              <a:t>Zawsze należy brać pod uwagę możliwość wystąpienia błędów kryptograficznych lub naruszenia dyscypliny szyfrowania. </a:t>
            </a:r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4"/>
              <a:defRPr/>
            </a:pPr>
            <a:endParaRPr lang="pl-PL" altLang="pl-PL" sz="3200" dirty="0"/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4"/>
              <a:defRPr/>
            </a:pPr>
            <a:r>
              <a:rPr lang="pl-PL" altLang="pl-PL" sz="3200" dirty="0"/>
              <a:t>Prawidłowe korzystanie z systemu kryptograficznego nie zwalnia od stosowania innych środków bezpieczeństwa.</a:t>
            </a:r>
          </a:p>
        </p:txBody>
      </p:sp>
    </p:spTree>
    <p:extLst>
      <p:ext uri="{BB962C8B-B14F-4D97-AF65-F5344CB8AC3E}">
        <p14:creationId xmlns:p14="http://schemas.microsoft.com/office/powerpoint/2010/main" val="183455461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Podstawowe</a:t>
            </a:r>
            <a:r>
              <a:rPr lang="en-US" dirty="0"/>
              <a:t> </a:t>
            </a:r>
            <a:r>
              <a:rPr lang="en-US" dirty="0" err="1"/>
              <a:t>błędy</a:t>
            </a:r>
            <a:r>
              <a:rPr lang="en-US" dirty="0"/>
              <a:t> w </a:t>
            </a:r>
            <a:r>
              <a:rPr lang="en-US" dirty="0" err="1"/>
              <a:t>szyfrowaniu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7" name="Inhaltsplatzhalter 2">
            <a:extLst>
              <a:ext uri="{FF2B5EF4-FFF2-40B4-BE49-F238E27FC236}">
                <a16:creationId xmlns:a16="http://schemas.microsoft.com/office/drawing/2014/main" id="{FAE13D4C-55D2-1A85-FA79-D14F9C8111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338252"/>
            <a:ext cx="11059200" cy="4519748"/>
          </a:xfrm>
        </p:spPr>
        <p:txBody>
          <a:bodyPr>
            <a:noAutofit/>
          </a:bodyPr>
          <a:lstStyle/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r>
              <a:rPr lang="pl-PL" altLang="pl-PL" sz="3200" dirty="0"/>
              <a:t>Jednoczesne przesyłanie tekstu tajnego i jawnego. </a:t>
            </a:r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r>
              <a:rPr lang="pl-PL" altLang="pl-PL" sz="3200" dirty="0"/>
              <a:t>Używanie tego samego klucza do szyfrowania dwóch różnych tekstów jawnych. </a:t>
            </a:r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r>
              <a:rPr lang="pl-PL" altLang="pl-PL" sz="3200" dirty="0"/>
              <a:t>Używanie dwóch różnych kluczy do szyfrowania tego samego tekstu jawnego. </a:t>
            </a:r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r>
              <a:rPr lang="pl-PL" altLang="pl-PL" sz="3200" dirty="0"/>
              <a:t>Powtarzanie stereotypowych zwrotów w zaszyfrowanym tekście.</a:t>
            </a:r>
          </a:p>
        </p:txBody>
      </p:sp>
    </p:spTree>
    <p:extLst>
      <p:ext uri="{BB962C8B-B14F-4D97-AF65-F5344CB8AC3E}">
        <p14:creationId xmlns:p14="http://schemas.microsoft.com/office/powerpoint/2010/main" val="119854774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Podstawowe</a:t>
            </a:r>
            <a:r>
              <a:rPr lang="en-US" dirty="0"/>
              <a:t> </a:t>
            </a:r>
            <a:r>
              <a:rPr lang="en-US" dirty="0" err="1"/>
              <a:t>błędy</a:t>
            </a:r>
            <a:r>
              <a:rPr lang="en-US" dirty="0"/>
              <a:t> w </a:t>
            </a:r>
            <a:r>
              <a:rPr lang="en-US" dirty="0" err="1"/>
              <a:t>szyfrowaniu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7" name="Inhaltsplatzhalter 2">
            <a:extLst>
              <a:ext uri="{FF2B5EF4-FFF2-40B4-BE49-F238E27FC236}">
                <a16:creationId xmlns:a16="http://schemas.microsoft.com/office/drawing/2014/main" id="{FAE13D4C-55D2-1A85-FA79-D14F9C8111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378076"/>
            <a:ext cx="11059200" cy="4114799"/>
          </a:xfrm>
        </p:spPr>
        <p:txBody>
          <a:bodyPr>
            <a:noAutofit/>
          </a:bodyPr>
          <a:lstStyle/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5"/>
              <a:defRPr/>
            </a:pPr>
            <a:r>
              <a:rPr lang="pl-PL" altLang="pl-PL" sz="3200" dirty="0"/>
              <a:t>Stosowanie prostych haseł i kluczy.</a:t>
            </a:r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5"/>
              <a:defRPr/>
            </a:pPr>
            <a:endParaRPr lang="pl-PL" altLang="pl-PL" sz="3200" dirty="0"/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5"/>
              <a:defRPr/>
            </a:pPr>
            <a:r>
              <a:rPr lang="pl-PL" altLang="pl-PL" sz="3200" dirty="0"/>
              <a:t>Stosowanie krótkich haseł i kluczy.</a:t>
            </a:r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5"/>
              <a:defRPr/>
            </a:pPr>
            <a:endParaRPr lang="pl-PL" altLang="pl-PL" sz="3200" dirty="0"/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5"/>
              <a:defRPr/>
            </a:pPr>
            <a:r>
              <a:rPr lang="pl-PL" altLang="pl-PL" sz="3200" dirty="0"/>
              <a:t>Stosowanie znaków interpunkcyjnych.</a:t>
            </a:r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5"/>
              <a:defRPr/>
            </a:pPr>
            <a:endParaRPr lang="pl-PL" altLang="pl-PL" sz="3200" dirty="0"/>
          </a:p>
          <a:p>
            <a:pPr lvl="1" algn="just">
              <a:spcBef>
                <a:spcPct val="0"/>
              </a:spcBef>
              <a:defRPr/>
            </a:pPr>
            <a:r>
              <a:rPr lang="pl-PL" altLang="pl-PL" sz="2800" dirty="0"/>
              <a:t>Częstotliwość występowania spacji jest co najmniej dwukrotnie większa niż częstotliwość występowania najczęstszej samogłoski</a:t>
            </a:r>
            <a:endParaRPr lang="en-US" altLang="pl-PL" sz="2800" dirty="0"/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5"/>
              <a:defRPr/>
            </a:pPr>
            <a:endParaRPr lang="en-US" altLang="pl-PL" sz="3200" dirty="0"/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5"/>
              <a:defRPr/>
            </a:pPr>
            <a:r>
              <a:rPr lang="en-US" altLang="pl-PL" sz="3200" dirty="0" err="1"/>
              <a:t>Poprawność</a:t>
            </a:r>
            <a:r>
              <a:rPr lang="en-US" altLang="pl-PL" sz="3200" dirty="0"/>
              <a:t> </a:t>
            </a:r>
            <a:r>
              <a:rPr lang="en-US" altLang="pl-PL" sz="3200" dirty="0" err="1"/>
              <a:t>stylistyczna</a:t>
            </a:r>
            <a:r>
              <a:rPr lang="en-US" altLang="pl-PL" sz="3200" dirty="0"/>
              <a:t> </a:t>
            </a:r>
            <a:r>
              <a:rPr lang="en-US" altLang="pl-PL" sz="3200" dirty="0" err="1"/>
              <a:t>i</a:t>
            </a:r>
            <a:r>
              <a:rPr lang="en-US" altLang="pl-PL" sz="3200" dirty="0"/>
              <a:t> </a:t>
            </a:r>
            <a:r>
              <a:rPr lang="en-US" altLang="pl-PL" sz="3200" dirty="0" err="1"/>
              <a:t>ortograficzna</a:t>
            </a:r>
            <a:r>
              <a:rPr lang="en-US" altLang="pl-PL" sz="3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282373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cd59e47-d6b3-48e0-bf9b-34f99d15e7ba">
      <Terms xmlns="http://schemas.microsoft.com/office/infopath/2007/PartnerControls"/>
    </lcf76f155ced4ddcb4097134ff3c332f>
    <TaxCatchAll xmlns="181bb22a-d05a-442b-9959-f775302b5272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B0CE1FA9B2DBF24481AA0B0C98AF3289" ma:contentTypeVersion="14" ma:contentTypeDescription="Utwórz nowy dokument." ma:contentTypeScope="" ma:versionID="e132b3eb607b24907557a092f0f94f7a">
  <xsd:schema xmlns:xsd="http://www.w3.org/2001/XMLSchema" xmlns:xs="http://www.w3.org/2001/XMLSchema" xmlns:p="http://schemas.microsoft.com/office/2006/metadata/properties" xmlns:ns2="5cd59e47-d6b3-48e0-bf9b-34f99d15e7ba" xmlns:ns3="181bb22a-d05a-442b-9959-f775302b5272" targetNamespace="http://schemas.microsoft.com/office/2006/metadata/properties" ma:root="true" ma:fieldsID="e6ddc3f6a959fe2e511d4553d719bfa9" ns2:_="" ns3:_="">
    <xsd:import namespace="5cd59e47-d6b3-48e0-bf9b-34f99d15e7ba"/>
    <xsd:import namespace="181bb22a-d05a-442b-9959-f775302b527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d59e47-d6b3-48e0-bf9b-34f99d15e7b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Tagi obrazów" ma:readOnly="false" ma:fieldId="{5cf76f15-5ced-4ddc-b409-7134ff3c332f}" ma:taxonomyMulti="true" ma:sspId="a84640ab-69e5-4507-afc1-7da4bb7a5f7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1bb22a-d05a-442b-9959-f775302b5272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8cf45fc0-8956-488d-a923-ee4d2078b09f}" ma:internalName="TaxCatchAll" ma:showField="CatchAllData" ma:web="181bb22a-d05a-442b-9959-f775302b527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zawartości"/>
        <xsd:element ref="dc:title" minOccurs="0" maxOccurs="1" ma:index="4" ma:displayName="Tytuł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EDE84E1-0A02-4F65-967C-E4F1B10B6B9E}">
  <ds:schemaRefs>
    <ds:schemaRef ds:uri="http://schemas.microsoft.com/office/2006/metadata/properties"/>
    <ds:schemaRef ds:uri="http://schemas.microsoft.com/office/infopath/2007/PartnerControls"/>
    <ds:schemaRef ds:uri="5cd59e47-d6b3-48e0-bf9b-34f99d15e7ba"/>
    <ds:schemaRef ds:uri="181bb22a-d05a-442b-9959-f775302b5272"/>
  </ds:schemaRefs>
</ds:datastoreItem>
</file>

<file path=customXml/itemProps2.xml><?xml version="1.0" encoding="utf-8"?>
<ds:datastoreItem xmlns:ds="http://schemas.openxmlformats.org/officeDocument/2006/customXml" ds:itemID="{43571CAA-E8F5-4EDF-B726-B236F89DFDE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A8B679A-2450-4311-A6DC-5CCFB452C5DA}"/>
</file>

<file path=docProps/app.xml><?xml version="1.0" encoding="utf-8"?>
<Properties xmlns="http://schemas.openxmlformats.org/officeDocument/2006/extended-properties" xmlns:vt="http://schemas.openxmlformats.org/officeDocument/2006/docPropsVTypes">
  <TotalTime>150</TotalTime>
  <Words>884</Words>
  <Application>Microsoft Office PowerPoint</Application>
  <PresentationFormat>Panoramiczny</PresentationFormat>
  <Paragraphs>99</Paragraphs>
  <Slides>29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29</vt:i4>
      </vt:variant>
    </vt:vector>
  </HeadingPairs>
  <TitlesOfParts>
    <vt:vector size="33" baseType="lpstr">
      <vt:lpstr>Arial</vt:lpstr>
      <vt:lpstr>Calibri</vt:lpstr>
      <vt:lpstr>Calibri Light</vt:lpstr>
      <vt:lpstr>Office</vt:lpstr>
      <vt:lpstr>Moduł Prywatność i Ochrona danych</vt:lpstr>
      <vt:lpstr>Agenda</vt:lpstr>
      <vt:lpstr>Szyfrowanie dysków i partycji</vt:lpstr>
      <vt:lpstr>Szyfrowanie dysków i partycji</vt:lpstr>
      <vt:lpstr>Szyfrowanie dysków i partycji</vt:lpstr>
      <vt:lpstr>Szyfrowanie dysków i partycji</vt:lpstr>
      <vt:lpstr>Szyfrowanie dysków i partycji</vt:lpstr>
      <vt:lpstr>Szyfrowanie dysków i partycji – krok po kroku</vt:lpstr>
      <vt:lpstr>Szyfrowanie dysków i partycji – krok po kroku</vt:lpstr>
      <vt:lpstr>Szyfrowanie dysków i partycji – krok po kroku</vt:lpstr>
      <vt:lpstr>Szyfrowanie dysków i partycji – krok po kroku</vt:lpstr>
      <vt:lpstr>Szyfrowanie dysków i partycji – krok po kroku</vt:lpstr>
      <vt:lpstr>Szyfrowanie dysków i partycji – krok po kroku</vt:lpstr>
      <vt:lpstr>Szyfrowanie dysków i partycji – krok po kroku</vt:lpstr>
      <vt:lpstr>Szyfrowanie dysków i partycji – krok po kroku</vt:lpstr>
      <vt:lpstr>Szyfrowanie dysków i partycji – krok po kroku</vt:lpstr>
      <vt:lpstr>Szyfrowanie dysków i partycji – krok po kroku</vt:lpstr>
      <vt:lpstr>Szyfrowanie dysków i partycji – krok po kroku</vt:lpstr>
      <vt:lpstr>Szyfrowanie dysków i partycji – krok po kroku</vt:lpstr>
      <vt:lpstr>Szyfrowanie dysków i partycji – krok po kroku</vt:lpstr>
      <vt:lpstr>Szyfrowanie dysków i partycji – krok po kroku</vt:lpstr>
      <vt:lpstr>Szyfrowanie dysków i partycji – krok po kroku</vt:lpstr>
      <vt:lpstr>Szyfrowanie dysków i partycji – krok po kroku</vt:lpstr>
      <vt:lpstr>Kryptografia - podstawowe definicje</vt:lpstr>
      <vt:lpstr>Kryptografia - podstawowe definicje</vt:lpstr>
      <vt:lpstr>Kryptografia - podstawowe definicje</vt:lpstr>
      <vt:lpstr>Kryptografia - podstawowe definicje</vt:lpstr>
      <vt:lpstr>Podstawowe błędy w szyfrowaniu</vt:lpstr>
      <vt:lpstr>Podstawowe błędy w szyfrowaniu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centered Arial 60</dc:title>
  <dc:creator>Schölnast Hubert</dc:creator>
  <cp:lastModifiedBy>Paweł Dymora</cp:lastModifiedBy>
  <cp:revision>42</cp:revision>
  <dcterms:created xsi:type="dcterms:W3CDTF">2022-10-31T15:14:22Z</dcterms:created>
  <dcterms:modified xsi:type="dcterms:W3CDTF">2022-11-30T12:14:41Z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0x010100B0CE1FA9B2DBF24481AA0B0C98AF3289</vt:lpwstr>
  </property>
</Properties>
</file>