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8"/>
  </p:notesMasterIdLst>
  <p:sldIdLst>
    <p:sldId id="256" r:id="rId5"/>
    <p:sldId id="271" r:id="rId6"/>
    <p:sldId id="257" r:id="rId7"/>
    <p:sldId id="272" r:id="rId8"/>
    <p:sldId id="273" r:id="rId9"/>
    <p:sldId id="274" r:id="rId10"/>
    <p:sldId id="275" r:id="rId11"/>
    <p:sldId id="276" r:id="rId12"/>
    <p:sldId id="277" r:id="rId13"/>
    <p:sldId id="279" r:id="rId14"/>
    <p:sldId id="280" r:id="rId15"/>
    <p:sldId id="281" r:id="rId16"/>
    <p:sldId id="282" r:id="rId17"/>
    <p:sldId id="283" r:id="rId18"/>
    <p:sldId id="278" r:id="rId19"/>
    <p:sldId id="284" r:id="rId20"/>
    <p:sldId id="285" r:id="rId21"/>
    <p:sldId id="286" r:id="rId22"/>
    <p:sldId id="287" r:id="rId23"/>
    <p:sldId id="295" r:id="rId24"/>
    <p:sldId id="296" r:id="rId25"/>
    <p:sldId id="288" r:id="rId26"/>
    <p:sldId id="297" r:id="rId27"/>
    <p:sldId id="298" r:id="rId28"/>
    <p:sldId id="299" r:id="rId29"/>
    <p:sldId id="289" r:id="rId30"/>
    <p:sldId id="300" r:id="rId31"/>
    <p:sldId id="301" r:id="rId32"/>
    <p:sldId id="290" r:id="rId33"/>
    <p:sldId id="303" r:id="rId34"/>
    <p:sldId id="302" r:id="rId35"/>
    <p:sldId id="291" r:id="rId36"/>
    <p:sldId id="304" r:id="rId37"/>
    <p:sldId id="292" r:id="rId38"/>
    <p:sldId id="305" r:id="rId39"/>
    <p:sldId id="293" r:id="rId40"/>
    <p:sldId id="306" r:id="rId41"/>
    <p:sldId id="307" r:id="rId42"/>
    <p:sldId id="294" r:id="rId43"/>
    <p:sldId id="308" r:id="rId44"/>
    <p:sldId id="309" r:id="rId45"/>
    <p:sldId id="310" r:id="rId46"/>
    <p:sldId id="311" r:id="rId47"/>
  </p:sldIdLst>
  <p:sldSz cx="12192000" cy="6858000"/>
  <p:notesSz cx="6858000" cy="9144000"/>
  <p:custDataLst>
    <p:tags r:id="rId49"/>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755"/>
    <p:restoredTop sz="66430"/>
  </p:normalViewPr>
  <p:slideViewPr>
    <p:cSldViewPr snapToGrid="0">
      <p:cViewPr varScale="1">
        <p:scale>
          <a:sx n="109" d="100"/>
          <a:sy n="109" d="100"/>
        </p:scale>
        <p:origin x="736" y="184"/>
      </p:cViewPr>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8F8AC-B4FE-0B44-990A-5BC1C0A4CA0F}" type="datetimeFigureOut">
              <a:rPr lang="en-US" smtClean="0"/>
              <a:t>12/9/22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B440EB-C5CD-7245-AE6D-83AAE35B2981}" type="slidenum">
              <a:rPr lang="en-US" smtClean="0"/>
              <a:t>‹Nr.›</a:t>
            </a:fld>
            <a:endParaRPr lang="en-US"/>
          </a:p>
        </p:txBody>
      </p:sp>
    </p:spTree>
    <p:extLst>
      <p:ext uri="{BB962C8B-B14F-4D97-AF65-F5344CB8AC3E}">
        <p14:creationId xmlns:p14="http://schemas.microsoft.com/office/powerpoint/2010/main" val="1924120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Hallo liebe Zuschauer, herzlich willkommen zu diesem Modul über Risikomanagement. Risikomanagement ist eine zentrale Aufgabe jeder unternehmerischen Tätigkeit. Da immer mehr Geschäftsaufgaben von der Funktionalität von IT-Diensten abhängen, wird das Risikomanagement der Informationssicherheit immer wichtiger.</a:t>
            </a:r>
          </a:p>
        </p:txBody>
      </p:sp>
      <p:sp>
        <p:nvSpPr>
          <p:cNvPr id="4" name="Foliennummernplatzhalter 3"/>
          <p:cNvSpPr>
            <a:spLocks noGrp="1"/>
          </p:cNvSpPr>
          <p:nvPr>
            <p:ph type="sldNum" sz="quarter" idx="5"/>
          </p:nvPr>
        </p:nvSpPr>
        <p:spPr/>
        <p:txBody>
          <a:bodyPr/>
          <a:lstStyle/>
          <a:p>
            <a:fld id="{56B440EB-C5CD-7245-AE6D-83AAE35B2981}" type="slidenum">
              <a:rPr lang="en-US" smtClean="0"/>
              <a:t>1</a:t>
            </a:fld>
            <a:endParaRPr lang="en-US"/>
          </a:p>
        </p:txBody>
      </p:sp>
    </p:spTree>
    <p:extLst>
      <p:ext uri="{BB962C8B-B14F-4D97-AF65-F5344CB8AC3E}">
        <p14:creationId xmlns:p14="http://schemas.microsoft.com/office/powerpoint/2010/main" val="1316123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Beim Schutz einer Organisation ist es wichtig, Schutzmaßnahmen zu ergreifen, die speziell auf die Organisation zugeschnitten sind. Das Risikomanagement unterstützt dieses Bestreben, indem es die Risiken in Bezug auf die Vermögenswerte und die Bedrohungslage der Organisation bewertet. Es legt somit den Grundstein für ein internes Kontrollsystem, das hilft, Betrug zu verhindern und die Sicherheit von Produkten, Dienstleistungen und Aktivitäten zu gewährleisten.</a:t>
            </a:r>
          </a:p>
          <a:p>
            <a:endParaRPr lang="en-US"/>
          </a:p>
          <a:p>
            <a:r>
              <a:rPr lang="en-US"/>
              <a:t>Was könnte passieren? Was könnten die Ursachen sein? Was wären die Auswirkungen? Wie könnten wir die Auswirkungen abmildern? Dies sind typische Fragen, mit denen sich das Risikomanagement befasst</a:t>
            </a:r>
          </a:p>
          <a:p>
            <a:endParaRPr lang="en-US"/>
          </a:p>
          <a:p>
            <a:r>
              <a:rPr lang="en-US"/>
              <a:t>Risikomanagement ist oft gesetzlich vorgeschrieben ... ein gutes Risikomanagement kann jedoch einen erheblichen Nutzen für die Organisation bringen. </a:t>
            </a:r>
          </a:p>
          <a:p>
            <a:endParaRPr lang="en-US"/>
          </a:p>
          <a:p>
            <a:r>
              <a:rPr lang="en-US"/>
              <a:t>Gerade wenn es um die Frage geht, welche Investitionen zu tätigen sind oder wie viel Sicherheit ausreicht, spielt das Risikomanagement eine wesentliche Rolle</a:t>
            </a:r>
          </a:p>
          <a:p>
            <a:endParaRPr lang="en-US"/>
          </a:p>
          <a:p>
            <a:endParaRPr lang="en-US"/>
          </a:p>
          <a:p>
            <a:r>
              <a:rPr lang="en-US"/>
              <a:t>Nicht zuletzt ist das Risikomanagement eine Möglichkeit, mit Ungewissheit auf strukturierte Weise umzugehen.</a:t>
            </a:r>
          </a:p>
          <a:p>
            <a:endParaRPr lang="en-US"/>
          </a:p>
          <a:p>
            <a:r>
              <a:rPr lang="en-US"/>
              <a:t>Eines der wichtigsten Ziele ist es, Schäden zu verhindern und die Grundlage für fundierte Entscheidungen über Sicherheitsinvestitionen zu schaffen.</a:t>
            </a:r>
          </a:p>
        </p:txBody>
      </p:sp>
      <p:sp>
        <p:nvSpPr>
          <p:cNvPr id="4" name="Foliennummernplatzhalter 3"/>
          <p:cNvSpPr>
            <a:spLocks noGrp="1"/>
          </p:cNvSpPr>
          <p:nvPr>
            <p:ph type="sldNum" sz="quarter" idx="5"/>
          </p:nvPr>
        </p:nvSpPr>
        <p:spPr/>
        <p:txBody>
          <a:bodyPr/>
          <a:lstStyle/>
          <a:p>
            <a:fld id="{56B440EB-C5CD-7245-AE6D-83AAE35B2981}" type="slidenum">
              <a:rPr lang="en-US" smtClean="0"/>
              <a:t>3</a:t>
            </a:fld>
            <a:endParaRPr lang="en-US"/>
          </a:p>
        </p:txBody>
      </p:sp>
    </p:spTree>
    <p:extLst>
      <p:ext uri="{BB962C8B-B14F-4D97-AF65-F5344CB8AC3E}">
        <p14:creationId xmlns:p14="http://schemas.microsoft.com/office/powerpoint/2010/main" val="2959430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Was aber ist Risiko? Es ist wichtig zu betonen, dass Risiko immer mit Ungewissheit verbunden ist, d.h. es ist noch nicht bekannt. </a:t>
            </a:r>
          </a:p>
          <a:p>
            <a:endParaRPr lang="en-US"/>
          </a:p>
          <a:p>
            <a:r>
              <a:rPr lang="en-US"/>
              <a:t>Dies macht es mitunter schwierig, Risiken abzuschätzen und zu bewerten. Außerdem haben die mit einer Organisation verbundenen Risiken eine gewisse Eintrittswahrscheinlichkeit,</a:t>
            </a:r>
          </a:p>
          <a:p>
            <a:endParaRPr lang="en-US"/>
          </a:p>
          <a:p>
            <a:r>
              <a:rPr lang="en-US"/>
              <a:t>Wenn positiv </a:t>
            </a:r>
          </a:p>
          <a:p>
            <a:endParaRPr lang="en-US"/>
          </a:p>
          <a:p>
            <a:pPr lvl="2"/>
            <a:r>
              <a:rPr lang="en-GB">
                <a:sym typeface="Wingdings" panose="05000000000000000000" pitchFamily="2" charset="2"/>
              </a:rPr>
              <a:t>Ungewisses Ereignis mit unbekanntem Ausgang</a:t>
            </a:r>
            <a:endParaRPr lang="en-GB"/>
          </a:p>
          <a:p>
            <a:pPr lvl="2"/>
            <a:r>
              <a:rPr lang="en-GB"/>
              <a:t>Eintrittswahrscheinlichkeit </a:t>
            </a:r>
            <a:r>
              <a:rPr lang="en-GB">
                <a:sym typeface="Wingdings" panose="05000000000000000000" pitchFamily="2" charset="2"/>
              </a:rPr>
              <a:t>Wahrscheinlichkeit des Auftretens</a:t>
            </a:r>
            <a:endParaRPr lang="en-GB"/>
          </a:p>
          <a:p>
            <a:pPr lvl="2"/>
            <a:r>
              <a:rPr lang="en-GB">
                <a:sym typeface="Wingdings" panose="05000000000000000000" pitchFamily="2" charset="2"/>
              </a:rPr>
              <a:t>Potenzielle Schadensquelle der </a:t>
            </a:r>
            <a:r>
              <a:rPr lang="en-GB"/>
              <a:t>Bedrohung</a:t>
            </a:r>
          </a:p>
          <a:p>
            <a:endParaRPr lang="en-US"/>
          </a:p>
          <a:p>
            <a:pPr lvl="2"/>
            <a:r>
              <a:rPr lang="en-GB"/>
              <a:t>Kann positiv oder negativ sein</a:t>
            </a:r>
          </a:p>
          <a:p>
            <a:pPr lvl="2"/>
            <a:r>
              <a:rPr lang="en-GB"/>
              <a:t>werden oft an den Auswirkungen und der Wahrscheinlichkeit gemessen</a:t>
            </a:r>
          </a:p>
          <a:p>
            <a:pPr lvl="2"/>
            <a:r>
              <a:rPr lang="en-GB"/>
              <a:t>Verursachen Schäden, wenn sie auftreten</a:t>
            </a:r>
          </a:p>
          <a:p>
            <a:pPr lvl="2"/>
            <a:r>
              <a:rPr lang="en-GB"/>
              <a:t>werden durch Risikofaktoren verursacht und verstärkt</a:t>
            </a:r>
          </a:p>
          <a:p>
            <a:pPr lvl="2"/>
            <a:r>
              <a:rPr lang="en-GB"/>
              <a:t>Kann und sollte verwaltet werden</a:t>
            </a:r>
          </a:p>
          <a:p>
            <a:pPr lvl="2"/>
            <a:r>
              <a:rPr lang="en-GB"/>
              <a:t>werden durch Abschwächungstechniken reduziert</a:t>
            </a:r>
          </a:p>
        </p:txBody>
      </p:sp>
      <p:sp>
        <p:nvSpPr>
          <p:cNvPr id="4" name="Foliennummernplatzhalter 3"/>
          <p:cNvSpPr>
            <a:spLocks noGrp="1"/>
          </p:cNvSpPr>
          <p:nvPr>
            <p:ph type="sldNum" sz="quarter" idx="5"/>
          </p:nvPr>
        </p:nvSpPr>
        <p:spPr/>
        <p:txBody>
          <a:bodyPr/>
          <a:lstStyle/>
          <a:p>
            <a:fld id="{56B440EB-C5CD-7245-AE6D-83AAE35B2981}" type="slidenum">
              <a:rPr lang="en-US" smtClean="0"/>
              <a:t>4</a:t>
            </a:fld>
            <a:endParaRPr lang="en-US"/>
          </a:p>
        </p:txBody>
      </p:sp>
    </p:spTree>
    <p:extLst>
      <p:ext uri="{BB962C8B-B14F-4D97-AF65-F5344CB8AC3E}">
        <p14:creationId xmlns:p14="http://schemas.microsoft.com/office/powerpoint/2010/main" val="203194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914400" marR="0" lvl="2" indent="0" algn="l" defTabSz="914400" rtl="0" eaLnBrk="1" fontAlgn="auto" latinLnBrk="0" hangingPunct="1">
              <a:lnSpc>
                <a:spcPct val="100000"/>
              </a:lnSpc>
              <a:spcBef>
                <a:spcPct val="0"/>
              </a:spcBef>
              <a:spcAft>
                <a:spcPct val="0"/>
              </a:spcAft>
              <a:buClrTx/>
              <a:buSzTx/>
              <a:buFontTx/>
              <a:buNone/>
              <a:defRPr/>
            </a:pPr>
            <a:r>
              <a:rPr lang="en-GB"/>
              <a:t>Bedrohung </a:t>
            </a:r>
            <a:r>
              <a:rPr lang="en-GB">
                <a:sym typeface="Wingdings" panose="05000000000000000000" pitchFamily="2" charset="2"/>
              </a:rPr>
              <a:t>potenzielle Schadensquelle, negatives Ereignis -&gt; böswillige, zufällige Ereignisse, Naturkatastrophen, ...</a:t>
            </a:r>
          </a:p>
          <a:p>
            <a:pPr lvl="2"/>
            <a:r>
              <a:rPr lang="en-GB"/>
              <a:t>Wahrscheinlichkeit </a:t>
            </a:r>
            <a:r>
              <a:rPr lang="en-GB">
                <a:sym typeface="Wingdings" panose="05000000000000000000" pitchFamily="2" charset="2"/>
              </a:rPr>
              <a:t>Wahrscheinlichkeit, dass eine Bedrohung eintritt</a:t>
            </a:r>
          </a:p>
          <a:p>
            <a:pPr lvl="2"/>
            <a:r>
              <a:rPr lang="en-GB">
                <a:sym typeface="Wingdings" panose="05000000000000000000" pitchFamily="2" charset="2"/>
              </a:rPr>
              <a:t>Auswirkungen -&gt; Folgen, die sich ergeben, wenn ein Vermögenswert von einer bestimmten Bedrohung betroffen ist ... Auswirkungen können qualitativ oder quantitativ gemessen werden</a:t>
            </a:r>
            <a:endParaRPr lang="en-GB"/>
          </a:p>
        </p:txBody>
      </p:sp>
      <p:sp>
        <p:nvSpPr>
          <p:cNvPr id="4" name="Foliennummernplatzhalter 3"/>
          <p:cNvSpPr>
            <a:spLocks noGrp="1"/>
          </p:cNvSpPr>
          <p:nvPr>
            <p:ph type="sldNum" sz="quarter" idx="5"/>
          </p:nvPr>
        </p:nvSpPr>
        <p:spPr/>
        <p:txBody>
          <a:bodyPr/>
          <a:lstStyle/>
          <a:p>
            <a:fld id="{56B440EB-C5CD-7245-AE6D-83AAE35B2981}" type="slidenum">
              <a:rPr lang="en-US" smtClean="0"/>
              <a:t>5</a:t>
            </a:fld>
            <a:endParaRPr lang="en-US"/>
          </a:p>
        </p:txBody>
      </p:sp>
    </p:spTree>
    <p:extLst>
      <p:ext uri="{BB962C8B-B14F-4D97-AF65-F5344CB8AC3E}">
        <p14:creationId xmlns:p14="http://schemas.microsoft.com/office/powerpoint/2010/main" val="272999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2769451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457200" marR="0" lvl="1" indent="0" algn="l" defTabSz="914400" rtl="0" eaLnBrk="1" fontAlgn="auto" latinLnBrk="0" hangingPunct="1">
              <a:lnSpc>
                <a:spcPct val="100000"/>
              </a:lnSpc>
              <a:spcBef>
                <a:spcPct val="0"/>
              </a:spcBef>
              <a:spcAft>
                <a:spcPct val="0"/>
              </a:spcAft>
              <a:buClrTx/>
              <a:buSzTx/>
              <a:buFontTx/>
              <a:buNone/>
              <a:defRPr/>
            </a:pPr>
            <a:r>
              <a:rPr lang="en-US" b="1" i="0">
                <a:solidFill>
                  <a:srgbClr val="202124"/>
                </a:solidFill>
                <a:effectLst/>
                <a:latin typeface="arial" panose="020B0604020202020204" pitchFamily="34" charset="0"/>
              </a:rPr>
              <a:t>Informationssicherheitsrisiken sind Risiken, die sich auf die Sicherheitsziele auswirken könnten. Dazu gehören Angriffe auf Informationssysteme, aber auch Risiken wie menschliches Versagen oder Naturkatastrophen.</a:t>
            </a:r>
            <a:endParaRPr lang="en-GB" sz="1200"/>
          </a:p>
          <a:p>
            <a:pPr lvl="1"/>
            <a:endParaRPr lang="en-US" b="1" i="0">
              <a:solidFill>
                <a:srgbClr val="202124"/>
              </a:solidFill>
              <a:effectLst/>
              <a:latin typeface="arial" panose="020B0604020202020204" pitchFamily="34" charset="0"/>
            </a:endParaRPr>
          </a:p>
          <a:p>
            <a:pPr lvl="1"/>
            <a:endParaRPr lang="en-US" b="1" i="0">
              <a:solidFill>
                <a:srgbClr val="202124"/>
              </a:solidFill>
              <a:effectLst/>
              <a:latin typeface="arial" panose="020B0604020202020204" pitchFamily="34" charset="0"/>
            </a:endParaRPr>
          </a:p>
          <a:p>
            <a:pPr lvl="1"/>
            <a:endParaRPr lang="en-GB" sz="1200"/>
          </a:p>
          <a:p>
            <a:pPr lvl="1"/>
            <a:r>
              <a:rPr lang="en-GB" sz="1200"/>
              <a:t>IS-Risiken können den IT-Betrieb, Vermögenswerte, Einzelpersonen und die gesamte Organisation betreffen.</a:t>
            </a:r>
          </a:p>
          <a:p>
            <a:pPr lvl="1"/>
            <a:r>
              <a:rPr lang="en-GB" sz="1200"/>
              <a:t>Weitreichende Folgen (finanzielle Sanktionen, Verlust von Ansehen/Partnern, ...)</a:t>
            </a:r>
          </a:p>
        </p:txBody>
      </p:sp>
      <p:sp>
        <p:nvSpPr>
          <p:cNvPr id="4" name="Foliennummernplatzhalter 3"/>
          <p:cNvSpPr>
            <a:spLocks noGrp="1"/>
          </p:cNvSpPr>
          <p:nvPr>
            <p:ph type="sldNum" sz="quarter" idx="5"/>
          </p:nvPr>
        </p:nvSpPr>
        <p:spPr/>
        <p:txBody>
          <a:bodyPr/>
          <a:lstStyle/>
          <a:p>
            <a:fld id="{56B440EB-C5CD-7245-AE6D-83AAE35B2981}" type="slidenum">
              <a:rPr lang="en-US" smtClean="0"/>
              <a:t>7</a:t>
            </a:fld>
            <a:endParaRPr lang="en-US"/>
          </a:p>
        </p:txBody>
      </p:sp>
    </p:spTree>
    <p:extLst>
      <p:ext uri="{BB962C8B-B14F-4D97-AF65-F5344CB8AC3E}">
        <p14:creationId xmlns:p14="http://schemas.microsoft.com/office/powerpoint/2010/main" val="2472586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US" b="0" i="0">
                <a:solidFill>
                  <a:srgbClr val="202124"/>
                </a:solidFill>
                <a:effectLst/>
                <a:latin typeface="arial" panose="020B0604020202020204" pitchFamily="34" charset="0"/>
              </a:rPr>
              <a:t>. IT-Risiken umfassen ein breites Spektrum potenzieller Ereignisse, darunter Datenschutzverletzungen, behördliche Durchsetzungsmaßnahmen, finanzielle Kosten, Rufschädigung und vieles mehr.</a:t>
            </a:r>
            <a:endParaRPr lang="en-GB"/>
          </a:p>
          <a:p>
            <a:pPr lvl="2"/>
            <a:endParaRPr lang="en-GB"/>
          </a:p>
          <a:p>
            <a:pPr lvl="2"/>
            <a:r>
              <a:rPr lang="en-GB"/>
              <a:t>Angriffe auf das Netzwerk</a:t>
            </a:r>
          </a:p>
          <a:p>
            <a:pPr lvl="2"/>
            <a:r>
              <a:rPr lang="en-GB"/>
              <a:t>Insider-Bedrohungen</a:t>
            </a:r>
          </a:p>
          <a:p>
            <a:pPr lvl="2"/>
            <a:r>
              <a:rPr lang="en-GB"/>
              <a:t>Sozialtechnik</a:t>
            </a:r>
          </a:p>
          <a:p>
            <a:pPr lvl="2"/>
            <a:r>
              <a:rPr lang="en-GB"/>
              <a:t>Malware/Ransomware</a:t>
            </a:r>
          </a:p>
          <a:p>
            <a:pPr lvl="2"/>
            <a:r>
              <a:rPr lang="en-GB"/>
              <a:t>Phishing</a:t>
            </a:r>
          </a:p>
          <a:p>
            <a:pPr lvl="2"/>
            <a:r>
              <a:rPr lang="en-GB"/>
              <a:t>DDoS</a:t>
            </a:r>
          </a:p>
          <a:p>
            <a:pPr lvl="2"/>
            <a:r>
              <a:rPr lang="en-GB"/>
              <a:t>Angriffe auf die Lieferkette</a:t>
            </a:r>
          </a:p>
          <a:p>
            <a:pPr lvl="2"/>
            <a:r>
              <a:rPr lang="en-GB"/>
              <a:t>Injektionsangriffe</a:t>
            </a:r>
          </a:p>
        </p:txBody>
      </p:sp>
      <p:sp>
        <p:nvSpPr>
          <p:cNvPr id="4" name="Foliennummernplatzhalter 3"/>
          <p:cNvSpPr>
            <a:spLocks noGrp="1"/>
          </p:cNvSpPr>
          <p:nvPr>
            <p:ph type="sldNum" sz="quarter" idx="5"/>
          </p:nvPr>
        </p:nvSpPr>
        <p:spPr/>
        <p:txBody>
          <a:bodyPr/>
          <a:lstStyle/>
          <a:p>
            <a:fld id="{56B440EB-C5CD-7245-AE6D-83AAE35B2981}" type="slidenum">
              <a:rPr lang="en-US" smtClean="0"/>
              <a:t>8</a:t>
            </a:fld>
            <a:endParaRPr lang="en-US"/>
          </a:p>
        </p:txBody>
      </p:sp>
    </p:spTree>
    <p:extLst>
      <p:ext uri="{BB962C8B-B14F-4D97-AF65-F5344CB8AC3E}">
        <p14:creationId xmlns:p14="http://schemas.microsoft.com/office/powerpoint/2010/main" val="2124501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418167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GB" dirty="0" err="1"/>
              <a:t>Systematischer</a:t>
            </a:r>
            <a:r>
              <a:rPr lang="en-GB" dirty="0"/>
              <a:t> Ansatz </a:t>
            </a:r>
            <a:r>
              <a:rPr lang="en-GB" dirty="0" err="1"/>
              <a:t>zur</a:t>
            </a:r>
            <a:r>
              <a:rPr lang="en-GB" dirty="0"/>
              <a:t> </a:t>
            </a:r>
            <a:r>
              <a:rPr lang="en-GB" dirty="0" err="1"/>
              <a:t>Risikobewertung</a:t>
            </a:r>
            <a:r>
              <a:rPr lang="en-GB" dirty="0"/>
              <a:t>, so </a:t>
            </a:r>
            <a:r>
              <a:rPr lang="en-GB" dirty="0" err="1"/>
              <a:t>dass</a:t>
            </a:r>
            <a:r>
              <a:rPr lang="en-GB" dirty="0"/>
              <a:t> die </a:t>
            </a:r>
            <a:r>
              <a:rPr lang="en-GB" dirty="0" err="1"/>
              <a:t>Ergebnisse</a:t>
            </a:r>
            <a:r>
              <a:rPr lang="en-GB" dirty="0"/>
              <a:t> </a:t>
            </a:r>
            <a:r>
              <a:rPr lang="en-GB" dirty="0" err="1"/>
              <a:t>im</a:t>
            </a:r>
            <a:r>
              <a:rPr lang="en-GB" dirty="0"/>
              <a:t> </a:t>
            </a:r>
            <a:r>
              <a:rPr lang="en-GB" dirty="0" err="1"/>
              <a:t>Laufe</a:t>
            </a:r>
            <a:r>
              <a:rPr lang="en-GB" dirty="0"/>
              <a:t> der Zeit </a:t>
            </a:r>
            <a:r>
              <a:rPr lang="en-GB" dirty="0" err="1"/>
              <a:t>vergleichbar</a:t>
            </a:r>
            <a:r>
              <a:rPr lang="en-GB" dirty="0"/>
              <a:t> </a:t>
            </a:r>
            <a:r>
              <a:rPr lang="en-GB" dirty="0" err="1"/>
              <a:t>sind</a:t>
            </a:r>
            <a:endParaRPr lang="en-GB" dirty="0"/>
          </a:p>
          <a:p>
            <a:pPr lvl="0"/>
            <a:endParaRPr lang="en-GB" dirty="0"/>
          </a:p>
          <a:p>
            <a:pPr lvl="0"/>
            <a:r>
              <a:rPr lang="en-GB" dirty="0"/>
              <a:t>Die </a:t>
            </a:r>
            <a:r>
              <a:rPr lang="en-GB" dirty="0" err="1"/>
              <a:t>Ergebnisse</a:t>
            </a:r>
            <a:r>
              <a:rPr lang="en-GB" dirty="0"/>
              <a:t> </a:t>
            </a:r>
            <a:r>
              <a:rPr lang="en-GB" dirty="0" err="1"/>
              <a:t>sind</a:t>
            </a:r>
            <a:r>
              <a:rPr lang="en-GB" dirty="0"/>
              <a:t> </a:t>
            </a:r>
            <a:r>
              <a:rPr lang="en-GB" dirty="0" err="1"/>
              <a:t>wichtig</a:t>
            </a:r>
            <a:r>
              <a:rPr lang="en-GB" dirty="0"/>
              <a:t>, um </a:t>
            </a:r>
            <a:r>
              <a:rPr lang="en-GB" dirty="0" err="1"/>
              <a:t>festzulegen</a:t>
            </a:r>
            <a:r>
              <a:rPr lang="en-GB" dirty="0"/>
              <a:t>, </a:t>
            </a:r>
            <a:r>
              <a:rPr lang="en-GB" dirty="0" err="1"/>
              <a:t>wie</a:t>
            </a:r>
            <a:r>
              <a:rPr lang="en-GB" dirty="0"/>
              <a:t> </a:t>
            </a:r>
            <a:r>
              <a:rPr lang="en-GB" dirty="0" err="1"/>
              <a:t>viel</a:t>
            </a:r>
            <a:r>
              <a:rPr lang="en-GB" dirty="0"/>
              <a:t> Geld und </a:t>
            </a:r>
            <a:r>
              <a:rPr lang="en-GB" dirty="0" err="1"/>
              <a:t>Ressourcen</a:t>
            </a:r>
            <a:r>
              <a:rPr lang="en-GB" dirty="0"/>
              <a:t> für die </a:t>
            </a:r>
            <a:r>
              <a:rPr lang="en-GB" dirty="0" err="1"/>
              <a:t>Sicherheit</a:t>
            </a:r>
            <a:r>
              <a:rPr lang="en-GB" dirty="0"/>
              <a:t> </a:t>
            </a:r>
            <a:r>
              <a:rPr lang="en-GB" dirty="0" err="1"/>
              <a:t>ausgegeben</a:t>
            </a:r>
            <a:r>
              <a:rPr lang="en-GB" dirty="0"/>
              <a:t> </a:t>
            </a:r>
            <a:r>
              <a:rPr lang="en-GB" dirty="0" err="1"/>
              <a:t>werden</a:t>
            </a:r>
            <a:r>
              <a:rPr lang="en-GB" dirty="0"/>
              <a:t> </a:t>
            </a:r>
            <a:r>
              <a:rPr lang="en-GB" dirty="0" err="1"/>
              <a:t>sollten</a:t>
            </a:r>
            <a:r>
              <a:rPr lang="en-GB" dirty="0"/>
              <a:t>. </a:t>
            </a:r>
          </a:p>
          <a:p>
            <a:pPr lvl="0"/>
            <a:endParaRPr lang="en-GB" dirty="0"/>
          </a:p>
          <a:p>
            <a:pPr lvl="0"/>
            <a:r>
              <a:rPr lang="en-GB" dirty="0"/>
              <a:t>Ein </a:t>
            </a:r>
            <a:r>
              <a:rPr lang="en-GB" dirty="0" err="1"/>
              <a:t>gutes</a:t>
            </a:r>
            <a:r>
              <a:rPr lang="en-GB" dirty="0"/>
              <a:t> </a:t>
            </a:r>
            <a:r>
              <a:rPr lang="en-GB" dirty="0" err="1"/>
              <a:t>Risikomanagement</a:t>
            </a:r>
            <a:r>
              <a:rPr lang="en-GB" dirty="0"/>
              <a:t> muss auf die </a:t>
            </a:r>
            <a:r>
              <a:rPr lang="en-GB" dirty="0" err="1"/>
              <a:t>Bedürfnisse</a:t>
            </a:r>
            <a:r>
              <a:rPr lang="en-GB" dirty="0"/>
              <a:t> des </a:t>
            </a:r>
            <a:r>
              <a:rPr lang="en-GB" dirty="0" err="1"/>
              <a:t>Unternehmens</a:t>
            </a:r>
            <a:r>
              <a:rPr lang="en-GB" dirty="0"/>
              <a:t> und die </a:t>
            </a:r>
            <a:r>
              <a:rPr lang="en-GB" dirty="0" err="1"/>
              <a:t>Bedrohungslage</a:t>
            </a:r>
            <a:r>
              <a:rPr lang="en-GB" dirty="0"/>
              <a:t> </a:t>
            </a:r>
            <a:r>
              <a:rPr lang="en-GB" dirty="0" err="1"/>
              <a:t>zugeschnitten</a:t>
            </a:r>
            <a:r>
              <a:rPr lang="en-GB" dirty="0"/>
              <a:t> sein.</a:t>
            </a:r>
          </a:p>
          <a:p>
            <a:pPr lvl="0"/>
            <a:endParaRPr lang="en-GB" dirty="0"/>
          </a:p>
          <a:p>
            <a:pPr lvl="0"/>
            <a:r>
              <a:rPr lang="en-GB" dirty="0"/>
              <a:t>Um </a:t>
            </a:r>
            <a:r>
              <a:rPr lang="en-GB" dirty="0" err="1"/>
              <a:t>erfolgreich</a:t>
            </a:r>
            <a:r>
              <a:rPr lang="en-GB" dirty="0"/>
              <a:t> </a:t>
            </a:r>
            <a:r>
              <a:rPr lang="en-GB" dirty="0" err="1"/>
              <a:t>zu</a:t>
            </a:r>
            <a:r>
              <a:rPr lang="en-GB" dirty="0"/>
              <a:t> sein, </a:t>
            </a:r>
            <a:r>
              <a:rPr lang="en-GB" dirty="0" err="1"/>
              <a:t>ist</a:t>
            </a:r>
            <a:r>
              <a:rPr lang="en-GB" dirty="0"/>
              <a:t> es </a:t>
            </a:r>
            <a:r>
              <a:rPr lang="en-GB" dirty="0" err="1"/>
              <a:t>notwendig</a:t>
            </a:r>
            <a:r>
              <a:rPr lang="en-GB" dirty="0"/>
              <a:t>, die </a:t>
            </a:r>
            <a:r>
              <a:rPr lang="en-GB" dirty="0" err="1"/>
              <a:t>Bedeutung</a:t>
            </a:r>
            <a:r>
              <a:rPr lang="en-GB" dirty="0"/>
              <a:t> des </a:t>
            </a:r>
            <a:r>
              <a:rPr lang="en-GB" dirty="0" err="1"/>
              <a:t>Risikomanagements</a:t>
            </a:r>
            <a:r>
              <a:rPr lang="en-GB" dirty="0"/>
              <a:t> </a:t>
            </a:r>
            <a:r>
              <a:rPr lang="en-GB" dirty="0" err="1"/>
              <a:t>innerhalb</a:t>
            </a:r>
            <a:r>
              <a:rPr lang="en-GB" dirty="0"/>
              <a:t> der Organisation </a:t>
            </a:r>
            <a:r>
              <a:rPr lang="en-GB" dirty="0" err="1"/>
              <a:t>zu</a:t>
            </a:r>
            <a:r>
              <a:rPr lang="en-GB" dirty="0"/>
              <a:t> </a:t>
            </a:r>
            <a:r>
              <a:rPr lang="en-GB" dirty="0" err="1"/>
              <a:t>fördern</a:t>
            </a:r>
            <a:r>
              <a:rPr lang="en-GB" dirty="0"/>
              <a:t>.</a:t>
            </a:r>
          </a:p>
          <a:p>
            <a:pPr lvl="0"/>
            <a:endParaRPr lang="en-GB" dirty="0"/>
          </a:p>
          <a:p>
            <a:pPr lvl="0"/>
            <a:endParaRPr lang="en-GB" dirty="0"/>
          </a:p>
          <a:p>
            <a:pPr lvl="0"/>
            <a:endParaRPr lang="en-GB" dirty="0"/>
          </a:p>
          <a:p>
            <a:pPr lvl="0"/>
            <a:endParaRPr lang="en-GB" dirty="0"/>
          </a:p>
          <a:p>
            <a:pPr lvl="2"/>
            <a:r>
              <a:rPr lang="en-GB" dirty="0" err="1"/>
              <a:t>Erhöht</a:t>
            </a:r>
            <a:r>
              <a:rPr lang="en-GB" dirty="0"/>
              <a:t> die </a:t>
            </a:r>
            <a:r>
              <a:rPr lang="en-GB" dirty="0" err="1"/>
              <a:t>Erfolgsquote</a:t>
            </a:r>
            <a:r>
              <a:rPr lang="en-GB" dirty="0"/>
              <a:t> von </a:t>
            </a:r>
            <a:r>
              <a:rPr lang="en-GB" dirty="0" err="1"/>
              <a:t>Unternehmen</a:t>
            </a:r>
            <a:endParaRPr lang="en-GB" dirty="0"/>
          </a:p>
          <a:p>
            <a:pPr lvl="2"/>
            <a:r>
              <a:rPr lang="en-GB" dirty="0" err="1"/>
              <a:t>Verbessert</a:t>
            </a:r>
            <a:r>
              <a:rPr lang="en-GB" dirty="0"/>
              <a:t> die </a:t>
            </a:r>
            <a:r>
              <a:rPr lang="en-GB" dirty="0" err="1"/>
              <a:t>Unternehmensführung</a:t>
            </a:r>
            <a:r>
              <a:rPr lang="en-GB" dirty="0"/>
              <a:t>, die </a:t>
            </a:r>
            <a:r>
              <a:rPr lang="en-GB" dirty="0" err="1"/>
              <a:t>Produktqualität</a:t>
            </a:r>
            <a:r>
              <a:rPr lang="en-GB" dirty="0"/>
              <a:t>, die </a:t>
            </a:r>
            <a:r>
              <a:rPr lang="en-GB" dirty="0" err="1"/>
              <a:t>Einhaltung</a:t>
            </a:r>
            <a:r>
              <a:rPr lang="en-GB" dirty="0"/>
              <a:t> von </a:t>
            </a:r>
            <a:r>
              <a:rPr lang="en-GB" dirty="0" err="1"/>
              <a:t>Vorschriften</a:t>
            </a:r>
            <a:r>
              <a:rPr lang="en-GB" dirty="0"/>
              <a:t>, ...</a:t>
            </a:r>
          </a:p>
          <a:p>
            <a:endParaRPr lang="en-US" dirty="0"/>
          </a:p>
          <a:p>
            <a:pPr lvl="2"/>
            <a:r>
              <a:rPr lang="en-GB" dirty="0" err="1"/>
              <a:t>Keine</a:t>
            </a:r>
            <a:r>
              <a:rPr lang="en-GB" dirty="0"/>
              <a:t> </a:t>
            </a:r>
            <a:r>
              <a:rPr lang="en-GB" dirty="0" err="1"/>
              <a:t>getrennte</a:t>
            </a:r>
            <a:r>
              <a:rPr lang="en-GB" dirty="0"/>
              <a:t> </a:t>
            </a:r>
            <a:r>
              <a:rPr lang="en-GB" dirty="0" err="1"/>
              <a:t>Tätigkeit</a:t>
            </a:r>
            <a:endParaRPr lang="en-GB" dirty="0"/>
          </a:p>
          <a:p>
            <a:pPr lvl="2"/>
            <a:r>
              <a:rPr lang="en-GB" dirty="0" err="1"/>
              <a:t>Eng</a:t>
            </a:r>
            <a:r>
              <a:rPr lang="en-GB" dirty="0"/>
              <a:t> </a:t>
            </a:r>
            <a:r>
              <a:rPr lang="en-GB" dirty="0" err="1"/>
              <a:t>mit</a:t>
            </a:r>
            <a:r>
              <a:rPr lang="en-GB" dirty="0"/>
              <a:t> den </a:t>
            </a:r>
            <a:r>
              <a:rPr lang="en-GB" dirty="0" err="1"/>
              <a:t>wichtigsten</a:t>
            </a:r>
            <a:r>
              <a:rPr lang="en-GB" dirty="0"/>
              <a:t> </a:t>
            </a:r>
            <a:r>
              <a:rPr lang="en-GB" dirty="0" err="1"/>
              <a:t>Aktivitäten</a:t>
            </a:r>
            <a:r>
              <a:rPr lang="en-GB" dirty="0"/>
              <a:t> und </a:t>
            </a:r>
            <a:r>
              <a:rPr lang="en-GB" dirty="0" err="1"/>
              <a:t>Prozessen</a:t>
            </a:r>
            <a:r>
              <a:rPr lang="en-GB" dirty="0"/>
              <a:t> </a:t>
            </a:r>
            <a:r>
              <a:rPr lang="en-GB" dirty="0" err="1"/>
              <a:t>verbunden</a:t>
            </a:r>
            <a:endParaRPr lang="en-GB" dirty="0"/>
          </a:p>
          <a:p>
            <a:endParaRPr lang="en-US" dirty="0"/>
          </a:p>
          <a:p>
            <a:r>
              <a:rPr lang="en-GB" dirty="0" err="1"/>
              <a:t>Schafft</a:t>
            </a:r>
            <a:r>
              <a:rPr lang="en-GB" dirty="0"/>
              <a:t> Wert</a:t>
            </a:r>
          </a:p>
          <a:p>
            <a:endParaRPr lang="en-GB" dirty="0"/>
          </a:p>
          <a:p>
            <a:r>
              <a:rPr lang="en-GB" dirty="0" err="1"/>
              <a:t>Integraler</a:t>
            </a:r>
            <a:r>
              <a:rPr lang="en-GB" dirty="0"/>
              <a:t> </a:t>
            </a:r>
            <a:r>
              <a:rPr lang="en-GB" dirty="0" err="1"/>
              <a:t>Bestandteil</a:t>
            </a:r>
            <a:r>
              <a:rPr lang="en-GB" dirty="0"/>
              <a:t> der </a:t>
            </a:r>
            <a:r>
              <a:rPr lang="en-GB" dirty="0" err="1"/>
              <a:t>Organisationsprozesse</a:t>
            </a:r>
            <a:endParaRPr lang="en-GB" dirty="0"/>
          </a:p>
          <a:p>
            <a:pPr lvl="1"/>
            <a:endParaRPr lang="en-GB" dirty="0"/>
          </a:p>
          <a:p>
            <a:pPr lvl="1"/>
            <a:r>
              <a:rPr lang="en-GB" dirty="0" err="1"/>
              <a:t>Erfordert</a:t>
            </a:r>
            <a:r>
              <a:rPr lang="en-GB" dirty="0"/>
              <a:t> </a:t>
            </a:r>
            <a:r>
              <a:rPr lang="en-GB" dirty="0" err="1"/>
              <a:t>einen</a:t>
            </a:r>
            <a:r>
              <a:rPr lang="en-GB" dirty="0"/>
              <a:t> </a:t>
            </a:r>
            <a:r>
              <a:rPr lang="en-GB" dirty="0" err="1"/>
              <a:t>systematischen</a:t>
            </a:r>
            <a:r>
              <a:rPr lang="en-GB" dirty="0"/>
              <a:t> </a:t>
            </a:r>
            <a:r>
              <a:rPr lang="en-GB" dirty="0" err="1"/>
              <a:t>Prozess</a:t>
            </a:r>
            <a:r>
              <a:rPr lang="en-GB" dirty="0"/>
              <a:t> </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10</a:t>
            </a:fld>
            <a:endParaRPr lang="en-US"/>
          </a:p>
        </p:txBody>
      </p:sp>
    </p:spTree>
    <p:extLst>
      <p:ext uri="{BB962C8B-B14F-4D97-AF65-F5344CB8AC3E}">
        <p14:creationId xmlns:p14="http://schemas.microsoft.com/office/powerpoint/2010/main" val="1498656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err="1"/>
              <a:t>Checklisten</a:t>
            </a:r>
            <a:r>
              <a:rPr lang="en-GB" dirty="0"/>
              <a:t>, Interviews, ...</a:t>
            </a:r>
          </a:p>
          <a:p>
            <a:endParaRPr lang="en-GB" dirty="0"/>
          </a:p>
          <a:p>
            <a:endParaRPr lang="en-GB" dirty="0"/>
          </a:p>
          <a:p>
            <a:endParaRPr lang="en-GB" dirty="0"/>
          </a:p>
          <a:p>
            <a:endParaRPr lang="en-GB" dirty="0"/>
          </a:p>
          <a:p>
            <a:endParaRPr lang="en-GB" dirty="0"/>
          </a:p>
          <a:p>
            <a:r>
              <a:rPr lang="en-GB" dirty="0" err="1"/>
              <a:t>Risikoquellen</a:t>
            </a:r>
            <a:r>
              <a:rPr lang="en-GB" dirty="0"/>
              <a:t> </a:t>
            </a:r>
            <a:r>
              <a:rPr lang="en-GB" dirty="0" err="1"/>
              <a:t>können</a:t>
            </a:r>
            <a:r>
              <a:rPr lang="en-GB" dirty="0"/>
              <a:t> intern </a:t>
            </a:r>
            <a:r>
              <a:rPr lang="en-GB" dirty="0" err="1"/>
              <a:t>oder</a:t>
            </a:r>
            <a:r>
              <a:rPr lang="en-GB" dirty="0"/>
              <a:t> extern sein</a:t>
            </a:r>
          </a:p>
          <a:p>
            <a:r>
              <a:rPr lang="en-GB" dirty="0" err="1"/>
              <a:t>Risikoquellen</a:t>
            </a:r>
            <a:r>
              <a:rPr lang="en-GB" dirty="0"/>
              <a:t> </a:t>
            </a:r>
            <a:r>
              <a:rPr lang="en-GB" dirty="0" err="1"/>
              <a:t>können</a:t>
            </a:r>
            <a:r>
              <a:rPr lang="en-GB" dirty="0"/>
              <a:t> </a:t>
            </a:r>
            <a:r>
              <a:rPr lang="en-GB" dirty="0" err="1"/>
              <a:t>innerhalb</a:t>
            </a:r>
            <a:r>
              <a:rPr lang="en-GB" dirty="0"/>
              <a:t> </a:t>
            </a:r>
            <a:r>
              <a:rPr lang="en-GB" dirty="0" err="1"/>
              <a:t>oder</a:t>
            </a:r>
            <a:r>
              <a:rPr lang="en-GB" dirty="0"/>
              <a:t> </a:t>
            </a:r>
            <a:r>
              <a:rPr lang="en-GB" dirty="0" err="1"/>
              <a:t>außerhalb</a:t>
            </a:r>
            <a:r>
              <a:rPr lang="en-GB" dirty="0"/>
              <a:t> </a:t>
            </a:r>
            <a:r>
              <a:rPr lang="en-GB" dirty="0" err="1"/>
              <a:t>unserer</a:t>
            </a:r>
            <a:r>
              <a:rPr lang="en-GB" dirty="0"/>
              <a:t> </a:t>
            </a:r>
            <a:r>
              <a:rPr lang="en-GB" dirty="0" err="1"/>
              <a:t>Kontrolle</a:t>
            </a:r>
            <a:r>
              <a:rPr lang="en-GB" dirty="0"/>
              <a:t> </a:t>
            </a:r>
            <a:r>
              <a:rPr lang="en-GB" dirty="0" err="1"/>
              <a:t>liegen</a:t>
            </a:r>
            <a:endParaRPr lang="en-GB" dirty="0"/>
          </a:p>
          <a:p>
            <a:r>
              <a:rPr lang="en-GB" dirty="0"/>
              <a:t>Alle </a:t>
            </a:r>
            <a:r>
              <a:rPr lang="en-GB" dirty="0" err="1"/>
              <a:t>möglichen</a:t>
            </a:r>
            <a:r>
              <a:rPr lang="en-GB" dirty="0"/>
              <a:t> </a:t>
            </a:r>
            <a:r>
              <a:rPr lang="en-GB" dirty="0" err="1"/>
              <a:t>Risiken</a:t>
            </a:r>
            <a:r>
              <a:rPr lang="en-GB" dirty="0"/>
              <a:t> und </a:t>
            </a:r>
            <a:r>
              <a:rPr lang="en-GB" dirty="0" err="1"/>
              <a:t>Risikoquellen</a:t>
            </a:r>
            <a:r>
              <a:rPr lang="en-GB" dirty="0"/>
              <a:t> </a:t>
            </a:r>
            <a:r>
              <a:rPr lang="en-GB" dirty="0" err="1"/>
              <a:t>sollten</a:t>
            </a:r>
            <a:r>
              <a:rPr lang="en-GB" dirty="0"/>
              <a:t> </a:t>
            </a:r>
            <a:r>
              <a:rPr lang="en-GB" dirty="0" err="1"/>
              <a:t>während</a:t>
            </a:r>
            <a:r>
              <a:rPr lang="en-GB" dirty="0"/>
              <a:t> des </a:t>
            </a:r>
            <a:r>
              <a:rPr lang="en-GB" dirty="0" err="1"/>
              <a:t>Identifizierungsprozesses</a:t>
            </a:r>
            <a:r>
              <a:rPr lang="en-GB" dirty="0"/>
              <a:t> </a:t>
            </a:r>
            <a:r>
              <a:rPr lang="en-GB" dirty="0" err="1"/>
              <a:t>erfasst</a:t>
            </a:r>
            <a:r>
              <a:rPr lang="en-GB" dirty="0"/>
              <a:t> </a:t>
            </a:r>
            <a:r>
              <a:rPr lang="en-GB" dirty="0" err="1"/>
              <a:t>werden</a:t>
            </a:r>
            <a:r>
              <a:rPr lang="en-GB" dirty="0"/>
              <a:t>. </a:t>
            </a:r>
          </a:p>
          <a:p>
            <a:r>
              <a:rPr lang="en-GB" dirty="0"/>
              <a:t>Die </a:t>
            </a:r>
            <a:r>
              <a:rPr lang="en-GB" dirty="0" err="1"/>
              <a:t>identifizierten</a:t>
            </a:r>
            <a:r>
              <a:rPr lang="en-GB" dirty="0"/>
              <a:t> </a:t>
            </a:r>
            <a:r>
              <a:rPr lang="en-GB" dirty="0" err="1"/>
              <a:t>Risiken</a:t>
            </a:r>
            <a:r>
              <a:rPr lang="en-GB" dirty="0"/>
              <a:t> </a:t>
            </a:r>
            <a:r>
              <a:rPr lang="en-GB" dirty="0" err="1"/>
              <a:t>sollten</a:t>
            </a:r>
            <a:r>
              <a:rPr lang="en-GB" dirty="0"/>
              <a:t> den </a:t>
            </a:r>
            <a:r>
              <a:rPr lang="en-GB" dirty="0" err="1"/>
              <a:t>Risikoverantwortlichen</a:t>
            </a:r>
            <a:r>
              <a:rPr lang="en-GB" dirty="0"/>
              <a:t> </a:t>
            </a:r>
            <a:r>
              <a:rPr lang="en-GB" dirty="0" err="1"/>
              <a:t>zugeordnet</a:t>
            </a:r>
            <a:r>
              <a:rPr lang="en-GB" dirty="0"/>
              <a:t> </a:t>
            </a:r>
            <a:r>
              <a:rPr lang="en-GB" dirty="0" err="1"/>
              <a:t>werden</a:t>
            </a:r>
            <a:r>
              <a:rPr lang="en-GB" dirty="0"/>
              <a:t>.</a:t>
            </a:r>
          </a:p>
          <a:p>
            <a:r>
              <a:rPr lang="en-GB" dirty="0" err="1"/>
              <a:t>Risiken</a:t>
            </a:r>
            <a:r>
              <a:rPr lang="en-GB" dirty="0"/>
              <a:t> </a:t>
            </a:r>
            <a:r>
              <a:rPr lang="en-GB" dirty="0" err="1"/>
              <a:t>sollten</a:t>
            </a:r>
            <a:r>
              <a:rPr lang="en-GB" dirty="0"/>
              <a:t> </a:t>
            </a:r>
            <a:r>
              <a:rPr lang="en-GB" dirty="0" err="1"/>
              <a:t>mit</a:t>
            </a:r>
            <a:r>
              <a:rPr lang="en-GB" dirty="0"/>
              <a:t> den </a:t>
            </a:r>
            <a:r>
              <a:rPr lang="en-GB" dirty="0" err="1"/>
              <a:t>betroffenen</a:t>
            </a:r>
            <a:r>
              <a:rPr lang="en-GB" dirty="0"/>
              <a:t> </a:t>
            </a:r>
            <a:r>
              <a:rPr lang="en-GB" dirty="0" err="1"/>
              <a:t>Vermögenswerten</a:t>
            </a:r>
            <a:r>
              <a:rPr lang="en-GB" dirty="0"/>
              <a:t> </a:t>
            </a:r>
            <a:r>
              <a:rPr lang="en-GB" dirty="0" err="1"/>
              <a:t>verknüpft</a:t>
            </a:r>
            <a:r>
              <a:rPr lang="en-GB" dirty="0"/>
              <a:t> </a:t>
            </a:r>
            <a:r>
              <a:rPr lang="en-GB" dirty="0" err="1"/>
              <a:t>werden</a:t>
            </a:r>
            <a:endParaRPr lang="en-GB" dirty="0"/>
          </a:p>
          <a:p>
            <a:r>
              <a:rPr lang="en-GB" dirty="0" err="1"/>
              <a:t>Bedrohungen</a:t>
            </a:r>
            <a:r>
              <a:rPr lang="en-GB" dirty="0"/>
              <a:t> und </a:t>
            </a:r>
            <a:r>
              <a:rPr lang="en-GB" dirty="0" err="1"/>
              <a:t>Schwachstellen</a:t>
            </a:r>
            <a:r>
              <a:rPr lang="en-GB" dirty="0"/>
              <a:t> </a:t>
            </a:r>
            <a:r>
              <a:rPr lang="en-GB" dirty="0" err="1"/>
              <a:t>sollten</a:t>
            </a:r>
            <a:r>
              <a:rPr lang="en-GB" dirty="0"/>
              <a:t> </a:t>
            </a:r>
            <a:r>
              <a:rPr lang="en-GB" dirty="0" err="1"/>
              <a:t>identifiziert</a:t>
            </a:r>
            <a:r>
              <a:rPr lang="en-GB" dirty="0"/>
              <a:t> und </a:t>
            </a:r>
            <a:r>
              <a:rPr lang="en-GB" dirty="0" err="1"/>
              <a:t>katalogisiert</a:t>
            </a:r>
            <a:r>
              <a:rPr lang="en-GB" dirty="0"/>
              <a:t> </a:t>
            </a:r>
            <a:r>
              <a:rPr lang="en-GB" dirty="0" err="1"/>
              <a:t>werden</a:t>
            </a:r>
            <a:endParaRPr lang="en-GB" dirty="0"/>
          </a:p>
          <a:p>
            <a:r>
              <a:rPr lang="en-GB" dirty="0" err="1"/>
              <a:t>Vorhandene</a:t>
            </a:r>
            <a:r>
              <a:rPr lang="en-GB" dirty="0"/>
              <a:t> </a:t>
            </a:r>
            <a:r>
              <a:rPr lang="en-GB" dirty="0" err="1"/>
              <a:t>Kontrollen</a:t>
            </a:r>
            <a:r>
              <a:rPr lang="en-GB" dirty="0"/>
              <a:t> und </a:t>
            </a:r>
            <a:r>
              <a:rPr lang="en-GB" dirty="0" err="1"/>
              <a:t>Abhilfemaßnahmen</a:t>
            </a:r>
            <a:r>
              <a:rPr lang="en-GB" dirty="0"/>
              <a:t> </a:t>
            </a:r>
            <a:r>
              <a:rPr lang="en-GB" dirty="0" err="1"/>
              <a:t>sollten</a:t>
            </a:r>
            <a:r>
              <a:rPr lang="en-GB" dirty="0"/>
              <a:t> </a:t>
            </a:r>
            <a:r>
              <a:rPr lang="en-GB" dirty="0" err="1"/>
              <a:t>ermittelt</a:t>
            </a:r>
            <a:r>
              <a:rPr lang="en-GB" dirty="0"/>
              <a:t> </a:t>
            </a:r>
            <a:r>
              <a:rPr lang="en-GB" dirty="0" err="1"/>
              <a:t>werden</a:t>
            </a:r>
            <a:r>
              <a:rPr lang="en-GB" dirty="0"/>
              <a:t>.</a:t>
            </a:r>
          </a:p>
          <a:p>
            <a:r>
              <a:rPr lang="en-GB" dirty="0"/>
              <a:t>Die </a:t>
            </a:r>
            <a:r>
              <a:rPr lang="en-GB" dirty="0" err="1"/>
              <a:t>Folgen</a:t>
            </a:r>
            <a:r>
              <a:rPr lang="en-GB" dirty="0"/>
              <a:t> und </a:t>
            </a:r>
            <a:r>
              <a:rPr lang="en-GB" dirty="0" err="1"/>
              <a:t>Auswirkungen</a:t>
            </a:r>
            <a:r>
              <a:rPr lang="en-GB" dirty="0"/>
              <a:t> des </a:t>
            </a:r>
            <a:r>
              <a:rPr lang="en-GB" dirty="0" err="1"/>
              <a:t>Auftretens</a:t>
            </a:r>
            <a:r>
              <a:rPr lang="en-GB" dirty="0"/>
              <a:t> von </a:t>
            </a:r>
            <a:r>
              <a:rPr lang="en-GB" dirty="0" err="1"/>
              <a:t>Risiken</a:t>
            </a:r>
            <a:r>
              <a:rPr lang="en-GB" dirty="0"/>
              <a:t> </a:t>
            </a:r>
            <a:r>
              <a:rPr lang="en-GB" dirty="0" err="1"/>
              <a:t>sollten</a:t>
            </a:r>
            <a:r>
              <a:rPr lang="en-GB" dirty="0"/>
              <a:t> </a:t>
            </a:r>
            <a:r>
              <a:rPr lang="en-GB" dirty="0" err="1"/>
              <a:t>ermittelt</a:t>
            </a:r>
            <a:r>
              <a:rPr lang="en-GB" dirty="0"/>
              <a:t> </a:t>
            </a:r>
            <a:r>
              <a:rPr lang="en-GB" dirty="0" err="1"/>
              <a:t>werden</a:t>
            </a:r>
            <a:r>
              <a:rPr lang="en-GB" dirty="0"/>
              <a:t>.</a:t>
            </a:r>
          </a:p>
        </p:txBody>
      </p:sp>
      <p:sp>
        <p:nvSpPr>
          <p:cNvPr id="4" name="Foliennummernplatzhalter 3"/>
          <p:cNvSpPr>
            <a:spLocks noGrp="1"/>
          </p:cNvSpPr>
          <p:nvPr>
            <p:ph type="sldNum" sz="quarter" idx="5"/>
          </p:nvPr>
        </p:nvSpPr>
        <p:spPr/>
        <p:txBody>
          <a:bodyPr/>
          <a:lstStyle/>
          <a:p>
            <a:fld id="{56B440EB-C5CD-7245-AE6D-83AAE35B2981}" type="slidenum">
              <a:rPr lang="en-US" smtClean="0"/>
              <a:t>11</a:t>
            </a:fld>
            <a:endParaRPr lang="en-US"/>
          </a:p>
        </p:txBody>
      </p:sp>
    </p:spTree>
    <p:extLst>
      <p:ext uri="{BB962C8B-B14F-4D97-AF65-F5344CB8AC3E}">
        <p14:creationId xmlns:p14="http://schemas.microsoft.com/office/powerpoint/2010/main" val="3315338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Der Detaillierungsgrad der Analyse sollte entsprechend erfolgen:</a:t>
            </a:r>
          </a:p>
          <a:p>
            <a:pPr lvl="2"/>
            <a:r>
              <a:rPr lang="en-GB"/>
              <a:t>Die Kritikalität der betroffenen Anlage</a:t>
            </a:r>
          </a:p>
          <a:p>
            <a:pPr lvl="2"/>
            <a:r>
              <a:rPr lang="en-GB"/>
              <a:t>Das Ausmaß der bekannten Schwachstelle</a:t>
            </a:r>
          </a:p>
          <a:p>
            <a:pPr lvl="2"/>
            <a:r>
              <a:rPr lang="en-GB"/>
              <a:t>Wahrscheinlichkeit des Eintretens des Risikoereignisses</a:t>
            </a:r>
          </a:p>
          <a:p>
            <a:pPr lvl="1"/>
            <a:r>
              <a:rPr lang="en-GB"/>
              <a:t>Qualitative Risikoanalyse:</a:t>
            </a:r>
          </a:p>
          <a:p>
            <a:pPr lvl="2"/>
            <a:r>
              <a:rPr lang="en-GB"/>
              <a:t>Beschreibt das Risikopotenzial mit Attributen (z. B. niedrig, mittelhoch)</a:t>
            </a:r>
          </a:p>
          <a:p>
            <a:pPr lvl="2"/>
            <a:r>
              <a:rPr lang="en-GB"/>
              <a:t>Guter Überblick, aber sehr subjektiv</a:t>
            </a:r>
          </a:p>
          <a:p>
            <a:pPr lvl="1"/>
            <a:r>
              <a:rPr lang="en-GB"/>
              <a:t>Quantitative Risikoanalyse:</a:t>
            </a:r>
          </a:p>
          <a:p>
            <a:pPr lvl="2"/>
            <a:r>
              <a:rPr lang="en-GB"/>
              <a:t>Beschreibt das Risikopotenzial mit numerischen Werten auf der Grundlage vorhandener Daten</a:t>
            </a:r>
          </a:p>
          <a:p>
            <a:pPr lvl="2"/>
            <a:r>
              <a:rPr lang="en-GB"/>
              <a:t>Kämpft mit neuen Risiken ohne ausreichende historische Daten</a:t>
            </a:r>
          </a:p>
        </p:txBody>
      </p:sp>
      <p:sp>
        <p:nvSpPr>
          <p:cNvPr id="4" name="Foliennummernplatzhalter 3"/>
          <p:cNvSpPr>
            <a:spLocks noGrp="1"/>
          </p:cNvSpPr>
          <p:nvPr>
            <p:ph type="sldNum" sz="quarter" idx="5"/>
          </p:nvPr>
        </p:nvSpPr>
        <p:spPr/>
        <p:txBody>
          <a:bodyPr/>
          <a:lstStyle/>
          <a:p>
            <a:fld id="{56B440EB-C5CD-7245-AE6D-83AAE35B2981}" type="slidenum">
              <a:rPr lang="en-US" smtClean="0"/>
              <a:t>12</a:t>
            </a:fld>
            <a:endParaRPr lang="en-US"/>
          </a:p>
        </p:txBody>
      </p:sp>
    </p:spTree>
    <p:extLst>
      <p:ext uri="{BB962C8B-B14F-4D97-AF65-F5344CB8AC3E}">
        <p14:creationId xmlns:p14="http://schemas.microsoft.com/office/powerpoint/2010/main" val="2043675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In dieser Phase werden die zuvor festgelegten Kriterien zur Risikobewertung verwendet</a:t>
            </a:r>
          </a:p>
          <a:p>
            <a:r>
              <a:rPr lang="en-GB"/>
              <a:t>Die Kohärenz der Bewertungskriterien während dieses Prozesses ist wichtig</a:t>
            </a:r>
          </a:p>
          <a:p>
            <a:r>
              <a:rPr lang="en-GB"/>
              <a:t>Risikoakzeptanz ist möglich, aber die Akzeptanz vieler Risiken kann bestehende Probleme verstärken.</a:t>
            </a:r>
          </a:p>
          <a:p>
            <a:r>
              <a:rPr lang="en-GB"/>
              <a:t>Der Kontext der Organisation und ihrer Interessengruppen sollte berücksichtigt werden.</a:t>
            </a:r>
          </a:p>
          <a:p>
            <a:r>
              <a:rPr lang="en-GB"/>
              <a:t>Ergebnisse der Risikobewertung:</a:t>
            </a:r>
          </a:p>
          <a:p>
            <a:pPr lvl="2"/>
            <a:r>
              <a:rPr lang="en-GB"/>
              <a:t>Entscheidung, ob für das bewertete Risiko eine Maßnahme erforderlich ist</a:t>
            </a:r>
          </a:p>
          <a:p>
            <a:pPr lvl="2"/>
            <a:r>
              <a:rPr lang="en-GB"/>
              <a:t>Prioritätenliste für Maßnahmen zur Risikobehandlung</a:t>
            </a:r>
          </a:p>
        </p:txBody>
      </p:sp>
      <p:sp>
        <p:nvSpPr>
          <p:cNvPr id="4" name="Foliennummernplatzhalter 3"/>
          <p:cNvSpPr>
            <a:spLocks noGrp="1"/>
          </p:cNvSpPr>
          <p:nvPr>
            <p:ph type="sldNum" sz="quarter" idx="5"/>
          </p:nvPr>
        </p:nvSpPr>
        <p:spPr/>
        <p:txBody>
          <a:bodyPr/>
          <a:lstStyle/>
          <a:p>
            <a:fld id="{56B440EB-C5CD-7245-AE6D-83AAE35B2981}" type="slidenum">
              <a:rPr lang="en-US" smtClean="0"/>
              <a:t>13</a:t>
            </a:fld>
            <a:endParaRPr lang="en-US"/>
          </a:p>
        </p:txBody>
      </p:sp>
    </p:spTree>
    <p:extLst>
      <p:ext uri="{BB962C8B-B14F-4D97-AF65-F5344CB8AC3E}">
        <p14:creationId xmlns:p14="http://schemas.microsoft.com/office/powerpoint/2010/main" val="576456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56B440EB-C5CD-7245-AE6D-83AAE35B2981}" type="slidenum">
              <a:rPr lang="en-US" smtClean="0"/>
              <a:t>14</a:t>
            </a:fld>
            <a:endParaRPr lang="en-US"/>
          </a:p>
        </p:txBody>
      </p:sp>
    </p:spTree>
    <p:extLst>
      <p:ext uri="{BB962C8B-B14F-4D97-AF65-F5344CB8AC3E}">
        <p14:creationId xmlns:p14="http://schemas.microsoft.com/office/powerpoint/2010/main" val="180636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GB"/>
              <a:t>einen Leitfaden für die Bewertung und das Management von Risiken für Organisationen bieten</a:t>
            </a:r>
          </a:p>
          <a:p>
            <a:endParaRPr lang="en-US"/>
          </a:p>
          <a:p>
            <a:pPr lvl="2"/>
            <a:r>
              <a:rPr lang="en-GB"/>
              <a:t>Einschließlich festgelegter Verfahren zur Ermittlung, Analyse, Bewertung und gegebenenfalls Abschwächung von Risiken</a:t>
            </a:r>
          </a:p>
          <a:p>
            <a:pPr lvl="2"/>
            <a:r>
              <a:rPr lang="en-GB"/>
              <a:t>Informationen so präsentieren, dass sie auch für nichttechnisches Personal verständlich sind</a:t>
            </a:r>
          </a:p>
          <a:p>
            <a:pPr lvl="2"/>
            <a:r>
              <a:rPr lang="en-GB"/>
              <a:t>Vorlagen und Leitlinien für bewährte Verfahren enthalten</a:t>
            </a:r>
          </a:p>
          <a:p>
            <a:pPr lvl="2"/>
            <a:r>
              <a:rPr lang="en-GB"/>
              <a:t>Objektive Bewertungs- und Beurteilungskriterien einbeziehen</a:t>
            </a:r>
          </a:p>
          <a:p>
            <a:pPr lvl="2"/>
            <a:r>
              <a:rPr lang="en-GB"/>
              <a:t>Unterstützung von Organisationen bei der Priorisierung von Risiken und der Risikobehandlung</a:t>
            </a:r>
          </a:p>
        </p:txBody>
      </p:sp>
      <p:sp>
        <p:nvSpPr>
          <p:cNvPr id="4" name="Foliennummernplatzhalter 3"/>
          <p:cNvSpPr>
            <a:spLocks noGrp="1"/>
          </p:cNvSpPr>
          <p:nvPr>
            <p:ph type="sldNum" sz="quarter" idx="5"/>
          </p:nvPr>
        </p:nvSpPr>
        <p:spPr/>
        <p:txBody>
          <a:bodyPr/>
          <a:lstStyle/>
          <a:p>
            <a:fld id="{56B440EB-C5CD-7245-AE6D-83AAE35B2981}" type="slidenum">
              <a:rPr lang="en-US" smtClean="0"/>
              <a:t>15</a:t>
            </a:fld>
            <a:endParaRPr lang="en-US"/>
          </a:p>
        </p:txBody>
      </p:sp>
    </p:spTree>
    <p:extLst>
      <p:ext uri="{BB962C8B-B14F-4D97-AF65-F5344CB8AC3E}">
        <p14:creationId xmlns:p14="http://schemas.microsoft.com/office/powerpoint/2010/main" val="3703507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837086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Information Asset </a:t>
            </a:r>
            <a:r>
              <a:rPr lang="en-US" dirty="0" err="1"/>
              <a:t>steht</a:t>
            </a:r>
            <a:r>
              <a:rPr lang="en-US" dirty="0"/>
              <a:t> </a:t>
            </a:r>
            <a:r>
              <a:rPr lang="en-US" dirty="0" err="1"/>
              <a:t>im</a:t>
            </a:r>
            <a:r>
              <a:rPr lang="en-US" dirty="0"/>
              <a:t> </a:t>
            </a:r>
            <a:r>
              <a:rPr lang="en-US" dirty="0" err="1"/>
              <a:t>Mittelpunkt</a:t>
            </a:r>
            <a:r>
              <a:rPr lang="en-US" dirty="0"/>
              <a:t> der </a:t>
            </a:r>
            <a:r>
              <a:rPr lang="en-US" dirty="0" err="1"/>
              <a:t>Methode</a:t>
            </a:r>
            <a:r>
              <a:rPr lang="en-US" dirty="0"/>
              <a:t> OCTAVE Allegro</a:t>
            </a:r>
          </a:p>
          <a:p>
            <a:endParaRPr lang="en-US" dirty="0"/>
          </a:p>
          <a:p>
            <a:endParaRPr lang="en-US" dirty="0"/>
          </a:p>
          <a:p>
            <a:r>
              <a:rPr lang="en-GB" dirty="0" err="1"/>
              <a:t>Methodik</a:t>
            </a:r>
            <a:r>
              <a:rPr lang="en-GB" dirty="0"/>
              <a:t> </a:t>
            </a:r>
            <a:r>
              <a:rPr lang="en-GB" dirty="0" err="1"/>
              <a:t>zur</a:t>
            </a:r>
            <a:r>
              <a:rPr lang="en-GB" dirty="0"/>
              <a:t> </a:t>
            </a:r>
            <a:r>
              <a:rPr lang="en-GB" dirty="0" err="1"/>
              <a:t>Unterstützung</a:t>
            </a:r>
            <a:r>
              <a:rPr lang="en-GB" dirty="0"/>
              <a:t> der </a:t>
            </a:r>
            <a:r>
              <a:rPr lang="en-GB" dirty="0" err="1"/>
              <a:t>Bewertung</a:t>
            </a:r>
            <a:r>
              <a:rPr lang="en-GB" dirty="0"/>
              <a:t> von </a:t>
            </a:r>
            <a:r>
              <a:rPr lang="en-GB" dirty="0" err="1"/>
              <a:t>Informationssicherheitsrisiken</a:t>
            </a:r>
            <a:endParaRPr lang="en-GB" dirty="0"/>
          </a:p>
          <a:p>
            <a:endParaRPr lang="en-GB" dirty="0"/>
          </a:p>
          <a:p>
            <a:r>
              <a:rPr lang="en-US" b="1" dirty="0"/>
              <a:t>die </a:t>
            </a:r>
            <a:r>
              <a:rPr lang="en-US" b="1" dirty="0" err="1"/>
              <a:t>sich</a:t>
            </a:r>
            <a:r>
              <a:rPr lang="en-US" b="1" dirty="0"/>
              <a:t> in </a:t>
            </a:r>
            <a:r>
              <a:rPr lang="en-US" b="1" dirty="0" err="1"/>
              <a:t>erster</a:t>
            </a:r>
            <a:r>
              <a:rPr lang="en-US" b="1" dirty="0"/>
              <a:t> </a:t>
            </a:r>
            <a:r>
              <a:rPr lang="en-US" b="1" dirty="0" err="1"/>
              <a:t>Linie</a:t>
            </a:r>
            <a:r>
              <a:rPr lang="en-US" b="1" dirty="0"/>
              <a:t> auf die </a:t>
            </a:r>
            <a:r>
              <a:rPr lang="en-US" b="1" dirty="0" err="1"/>
              <a:t>Informationswerte</a:t>
            </a:r>
            <a:r>
              <a:rPr lang="en-US" b="1" dirty="0"/>
              <a:t> </a:t>
            </a:r>
            <a:r>
              <a:rPr lang="en-US" b="1" dirty="0" err="1"/>
              <a:t>konzentrieren</a:t>
            </a:r>
            <a:r>
              <a:rPr lang="en-US" dirty="0"/>
              <a:t>, und </a:t>
            </a:r>
            <a:r>
              <a:rPr lang="en-US" dirty="0" err="1"/>
              <a:t>zwar</a:t>
            </a:r>
            <a:r>
              <a:rPr lang="en-US" dirty="0"/>
              <a:t> </a:t>
            </a:r>
            <a:r>
              <a:rPr lang="en-US" dirty="0" err="1"/>
              <a:t>im</a:t>
            </a:r>
            <a:r>
              <a:rPr lang="en-US" dirty="0"/>
              <a:t> </a:t>
            </a:r>
            <a:r>
              <a:rPr lang="en-US" dirty="0" err="1"/>
              <a:t>Zusammenhang</a:t>
            </a:r>
            <a:r>
              <a:rPr lang="en-US" dirty="0"/>
              <a:t> </a:t>
            </a:r>
            <a:r>
              <a:rPr lang="en-US" dirty="0" err="1"/>
              <a:t>mit</a:t>
            </a:r>
            <a:r>
              <a:rPr lang="en-US" dirty="0"/>
              <a:t> der Art und Weise, </a:t>
            </a:r>
            <a:r>
              <a:rPr lang="en-US" dirty="0" err="1"/>
              <a:t>wie</a:t>
            </a:r>
            <a:r>
              <a:rPr lang="en-US" dirty="0"/>
              <a:t> </a:t>
            </a:r>
            <a:r>
              <a:rPr lang="en-US" dirty="0" err="1"/>
              <a:t>sie</a:t>
            </a:r>
            <a:r>
              <a:rPr lang="en-US" dirty="0"/>
              <a:t> </a:t>
            </a:r>
            <a:r>
              <a:rPr lang="en-US" dirty="0" err="1"/>
              <a:t>genutzt</a:t>
            </a:r>
            <a:r>
              <a:rPr lang="en-US" dirty="0"/>
              <a:t> </a:t>
            </a:r>
            <a:r>
              <a:rPr lang="en-US" dirty="0" err="1"/>
              <a:t>werden</a:t>
            </a:r>
            <a:r>
              <a:rPr lang="en-US" dirty="0"/>
              <a:t>, wo </a:t>
            </a:r>
            <a:r>
              <a:rPr lang="en-US" dirty="0" err="1"/>
              <a:t>sie</a:t>
            </a:r>
            <a:r>
              <a:rPr lang="en-US" dirty="0"/>
              <a:t> </a:t>
            </a:r>
            <a:r>
              <a:rPr lang="en-US" dirty="0" err="1"/>
              <a:t>gespeichert</a:t>
            </a:r>
            <a:r>
              <a:rPr lang="en-US" dirty="0"/>
              <a:t>, </a:t>
            </a:r>
            <a:r>
              <a:rPr lang="en-US" dirty="0" err="1"/>
              <a:t>transportiert</a:t>
            </a:r>
            <a:r>
              <a:rPr lang="en-US" dirty="0"/>
              <a:t> und </a:t>
            </a:r>
            <a:r>
              <a:rPr lang="en-US" dirty="0" err="1"/>
              <a:t>verarbeitet</a:t>
            </a:r>
            <a:r>
              <a:rPr lang="en-US" dirty="0"/>
              <a:t> </a:t>
            </a:r>
            <a:r>
              <a:rPr lang="en-US" dirty="0" err="1"/>
              <a:t>werden</a:t>
            </a:r>
            <a:r>
              <a:rPr lang="en-US" dirty="0"/>
              <a:t> und </a:t>
            </a:r>
            <a:r>
              <a:rPr lang="en-US" dirty="0" err="1"/>
              <a:t>wie</a:t>
            </a:r>
            <a:r>
              <a:rPr lang="en-US" dirty="0"/>
              <a:t> </a:t>
            </a:r>
            <a:r>
              <a:rPr lang="en-US" dirty="0" err="1"/>
              <a:t>sie</a:t>
            </a:r>
            <a:r>
              <a:rPr lang="en-US" dirty="0"/>
              <a:t> </a:t>
            </a:r>
            <a:r>
              <a:rPr lang="en-US" dirty="0" err="1"/>
              <a:t>infolgedessen</a:t>
            </a:r>
            <a:r>
              <a:rPr lang="en-US" dirty="0"/>
              <a:t> </a:t>
            </a:r>
            <a:r>
              <a:rPr lang="en-US" dirty="0" err="1"/>
              <a:t>Bedrohungen</a:t>
            </a:r>
            <a:r>
              <a:rPr lang="en-US" dirty="0"/>
              <a:t>, </a:t>
            </a:r>
            <a:r>
              <a:rPr lang="en-US" dirty="0" err="1"/>
              <a:t>Schwachstellen</a:t>
            </a:r>
            <a:r>
              <a:rPr lang="en-US" dirty="0"/>
              <a:t> und </a:t>
            </a:r>
            <a:r>
              <a:rPr lang="en-US" dirty="0" err="1"/>
              <a:t>Unterbrechungen</a:t>
            </a:r>
            <a:r>
              <a:rPr lang="en-US" dirty="0"/>
              <a:t> </a:t>
            </a:r>
            <a:r>
              <a:rPr lang="en-US" dirty="0" err="1"/>
              <a:t>ausgesetzt</a:t>
            </a:r>
            <a:r>
              <a:rPr lang="en-US" dirty="0"/>
              <a:t> </a:t>
            </a:r>
            <a:r>
              <a:rPr lang="en-US" dirty="0" err="1"/>
              <a:t>sind</a:t>
            </a:r>
            <a:r>
              <a:rPr lang="en-US" dirty="0"/>
              <a:t>.</a:t>
            </a:r>
            <a:endParaRPr lang="en-GB" dirty="0"/>
          </a:p>
          <a:p>
            <a:endParaRPr lang="en-GB" dirty="0"/>
          </a:p>
          <a:p>
            <a:r>
              <a:rPr lang="en-GB" dirty="0" err="1"/>
              <a:t>Unterstützt</a:t>
            </a:r>
            <a:r>
              <a:rPr lang="en-GB" dirty="0"/>
              <a:t> die </a:t>
            </a:r>
            <a:r>
              <a:rPr lang="en-GB" dirty="0" err="1"/>
              <a:t>Erstellung</a:t>
            </a:r>
            <a:r>
              <a:rPr lang="en-GB" dirty="0"/>
              <a:t> von </a:t>
            </a:r>
            <a:r>
              <a:rPr lang="en-GB" dirty="0" err="1"/>
              <a:t>Risikobewertungskriterien</a:t>
            </a:r>
            <a:endParaRPr lang="en-GB" dirty="0"/>
          </a:p>
          <a:p>
            <a:r>
              <a:rPr lang="en-GB" dirty="0" err="1"/>
              <a:t>Aufzeigen</a:t>
            </a:r>
            <a:r>
              <a:rPr lang="en-GB" dirty="0"/>
              <a:t> der </a:t>
            </a:r>
            <a:r>
              <a:rPr lang="en-GB" dirty="0" err="1"/>
              <a:t>Risikotoleranz</a:t>
            </a:r>
            <a:r>
              <a:rPr lang="en-GB" dirty="0"/>
              <a:t> der Organisation</a:t>
            </a:r>
          </a:p>
          <a:p>
            <a:r>
              <a:rPr lang="en-GB" dirty="0"/>
              <a:t>Starker </a:t>
            </a:r>
            <a:r>
              <a:rPr lang="en-GB" dirty="0" err="1"/>
              <a:t>Fokus</a:t>
            </a:r>
            <a:r>
              <a:rPr lang="en-GB" dirty="0"/>
              <a:t> auf </a:t>
            </a:r>
            <a:r>
              <a:rPr lang="en-GB" dirty="0" err="1"/>
              <a:t>organisatorisches</a:t>
            </a:r>
            <a:r>
              <a:rPr lang="en-GB" dirty="0"/>
              <a:t> </a:t>
            </a:r>
            <a:r>
              <a:rPr lang="en-GB" dirty="0" err="1"/>
              <a:t>Vermögen</a:t>
            </a:r>
            <a:endParaRPr lang="en-GB" dirty="0"/>
          </a:p>
          <a:p>
            <a:r>
              <a:rPr lang="en-GB" dirty="0" err="1"/>
              <a:t>Zuordnung</a:t>
            </a:r>
            <a:r>
              <a:rPr lang="en-GB" dirty="0"/>
              <a:t> von </a:t>
            </a:r>
            <a:r>
              <a:rPr lang="en-GB" dirty="0" err="1"/>
              <a:t>Risiken</a:t>
            </a:r>
            <a:r>
              <a:rPr lang="en-GB" dirty="0"/>
              <a:t> </a:t>
            </a:r>
            <a:r>
              <a:rPr lang="en-GB" dirty="0" err="1"/>
              <a:t>zu</a:t>
            </a:r>
            <a:r>
              <a:rPr lang="en-GB" dirty="0"/>
              <a:t> </a:t>
            </a:r>
            <a:r>
              <a:rPr lang="en-GB" dirty="0" err="1"/>
              <a:t>Bedrohungen</a:t>
            </a:r>
            <a:r>
              <a:rPr lang="en-GB" dirty="0"/>
              <a:t> und </a:t>
            </a:r>
            <a:r>
              <a:rPr lang="en-GB" dirty="0" err="1"/>
              <a:t>Schwachstellen</a:t>
            </a:r>
            <a:endParaRPr lang="en-GB" dirty="0"/>
          </a:p>
          <a:p>
            <a:r>
              <a:rPr lang="en-GB" dirty="0" err="1"/>
              <a:t>Bewertet</a:t>
            </a:r>
            <a:r>
              <a:rPr lang="en-GB" dirty="0"/>
              <a:t> </a:t>
            </a:r>
            <a:r>
              <a:rPr lang="en-GB" dirty="0" err="1"/>
              <a:t>mögliche</a:t>
            </a:r>
            <a:r>
              <a:rPr lang="en-GB" dirty="0"/>
              <a:t> </a:t>
            </a:r>
            <a:r>
              <a:rPr lang="en-GB" dirty="0" err="1"/>
              <a:t>Auswirkungen</a:t>
            </a:r>
            <a:r>
              <a:rPr lang="en-GB" dirty="0"/>
              <a:t> und </a:t>
            </a:r>
            <a:r>
              <a:rPr lang="en-GB" dirty="0" err="1"/>
              <a:t>Folgen</a:t>
            </a:r>
            <a:endParaRPr lang="en-GB" dirty="0"/>
          </a:p>
          <a:p>
            <a:r>
              <a:rPr lang="en-GB" dirty="0" err="1"/>
              <a:t>Unterstützt</a:t>
            </a:r>
            <a:r>
              <a:rPr lang="en-GB" dirty="0"/>
              <a:t> die </a:t>
            </a:r>
            <a:r>
              <a:rPr lang="en-GB" dirty="0" err="1"/>
              <a:t>Entwicklung</a:t>
            </a:r>
            <a:r>
              <a:rPr lang="en-GB" dirty="0"/>
              <a:t> von </a:t>
            </a:r>
            <a:r>
              <a:rPr lang="en-GB" dirty="0" err="1"/>
              <a:t>Strategien</a:t>
            </a:r>
            <a:r>
              <a:rPr lang="en-GB" dirty="0"/>
              <a:t> </a:t>
            </a:r>
            <a:r>
              <a:rPr lang="en-GB" dirty="0" err="1"/>
              <a:t>zur</a:t>
            </a:r>
            <a:r>
              <a:rPr lang="en-GB" dirty="0"/>
              <a:t> </a:t>
            </a:r>
            <a:r>
              <a:rPr lang="en-GB" dirty="0" err="1"/>
              <a:t>Risikominderung</a:t>
            </a:r>
            <a:endParaRPr lang="en-GB"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17</a:t>
            </a:fld>
            <a:endParaRPr lang="en-US"/>
          </a:p>
        </p:txBody>
      </p:sp>
    </p:spTree>
    <p:extLst>
      <p:ext uri="{BB962C8B-B14F-4D97-AF65-F5344CB8AC3E}">
        <p14:creationId xmlns:p14="http://schemas.microsoft.com/office/powerpoint/2010/main" val="4257761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18</a:t>
            </a:fld>
            <a:endParaRPr lang="en-US"/>
          </a:p>
        </p:txBody>
      </p:sp>
    </p:spTree>
    <p:extLst>
      <p:ext uri="{BB962C8B-B14F-4D97-AF65-F5344CB8AC3E}">
        <p14:creationId xmlns:p14="http://schemas.microsoft.com/office/powerpoint/2010/main" val="2707145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Der erste Schritt ist der Risikomessung gewidmet, d.h. es werden Kriterien ausgearbeitet, die zur Bewertung der Risiken verwendet werden</a:t>
            </a:r>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19</a:t>
            </a:fld>
            <a:endParaRPr lang="en-US"/>
          </a:p>
        </p:txBody>
      </p:sp>
    </p:spTree>
    <p:extLst>
      <p:ext uri="{BB962C8B-B14F-4D97-AF65-F5344CB8AC3E}">
        <p14:creationId xmlns:p14="http://schemas.microsoft.com/office/powerpoint/2010/main" val="32628117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dirty="0"/>
              <a:t>OCTAVE Allegro </a:t>
            </a:r>
            <a:r>
              <a:rPr lang="en-US" dirty="0" err="1"/>
              <a:t>verwendet</a:t>
            </a:r>
            <a:r>
              <a:rPr lang="en-US" dirty="0"/>
              <a:t> qualitative </a:t>
            </a:r>
            <a:r>
              <a:rPr lang="en-US" dirty="0" err="1"/>
              <a:t>Kriterien</a:t>
            </a:r>
            <a:r>
              <a:rPr lang="en-US" dirty="0"/>
              <a:t> </a:t>
            </a:r>
            <a:r>
              <a:rPr lang="en-US" dirty="0" err="1"/>
              <a:t>zur</a:t>
            </a:r>
            <a:r>
              <a:rPr lang="en-US" dirty="0"/>
              <a:t> </a:t>
            </a:r>
            <a:r>
              <a:rPr lang="en-US" dirty="0" err="1"/>
              <a:t>Risikomessung</a:t>
            </a:r>
            <a:r>
              <a:rPr lang="en-US" dirty="0"/>
              <a:t> </a:t>
            </a:r>
            <a:r>
              <a:rPr lang="en-US" dirty="0" err="1"/>
              <a:t>als</a:t>
            </a:r>
            <a:r>
              <a:rPr lang="en-US" dirty="0"/>
              <a:t> </a:t>
            </a:r>
            <a:r>
              <a:rPr lang="en-US" dirty="0" err="1"/>
              <a:t>Grundlage</a:t>
            </a:r>
            <a:r>
              <a:rPr lang="en-US" dirty="0"/>
              <a:t> </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a:t>Es </a:t>
            </a:r>
            <a:r>
              <a:rPr lang="en-US" dirty="0" err="1"/>
              <a:t>wird</a:t>
            </a:r>
            <a:r>
              <a:rPr lang="en-US" dirty="0"/>
              <a:t> </a:t>
            </a:r>
            <a:r>
              <a:rPr lang="en-US" dirty="0" err="1"/>
              <a:t>auch</a:t>
            </a:r>
            <a:r>
              <a:rPr lang="en-US" dirty="0"/>
              <a:t> </a:t>
            </a:r>
            <a:r>
              <a:rPr lang="en-US" dirty="0" err="1"/>
              <a:t>vorgeschlagen</a:t>
            </a:r>
            <a:r>
              <a:rPr lang="en-US" dirty="0"/>
              <a:t>, </a:t>
            </a:r>
            <a:r>
              <a:rPr lang="en-US" dirty="0" err="1"/>
              <a:t>verschiedene</a:t>
            </a:r>
            <a:r>
              <a:rPr lang="en-US" dirty="0"/>
              <a:t> </a:t>
            </a:r>
            <a:r>
              <a:rPr lang="en-US" dirty="0" err="1"/>
              <a:t>Auswirkungen</a:t>
            </a:r>
            <a:r>
              <a:rPr lang="en-US" dirty="0"/>
              <a:t> </a:t>
            </a:r>
            <a:r>
              <a:rPr lang="en-US" dirty="0" err="1"/>
              <a:t>zu</a:t>
            </a:r>
            <a:r>
              <a:rPr lang="en-US" dirty="0"/>
              <a:t> </a:t>
            </a:r>
            <a:r>
              <a:rPr lang="en-US" dirty="0" err="1"/>
              <a:t>bewerten</a:t>
            </a:r>
            <a:r>
              <a:rPr lang="en-US" dirty="0"/>
              <a:t>, </a:t>
            </a:r>
            <a:r>
              <a:rPr lang="en-US" dirty="0" err="1"/>
              <a:t>wie</a:t>
            </a:r>
            <a:r>
              <a:rPr lang="en-US" dirty="0"/>
              <a:t> z. B. </a:t>
            </a:r>
            <a:r>
              <a:rPr lang="en-US" dirty="0" err="1"/>
              <a:t>finanzielle</a:t>
            </a:r>
            <a:r>
              <a:rPr lang="en-US" dirty="0"/>
              <a:t> </a:t>
            </a:r>
            <a:r>
              <a:rPr lang="en-US" dirty="0" err="1"/>
              <a:t>Auswirkungen</a:t>
            </a:r>
            <a:r>
              <a:rPr lang="en-US" dirty="0"/>
              <a:t>, Reputation </a:t>
            </a:r>
            <a:r>
              <a:rPr lang="en-US" dirty="0" err="1"/>
              <a:t>oder</a:t>
            </a:r>
            <a:r>
              <a:rPr lang="en-US" dirty="0"/>
              <a:t> </a:t>
            </a:r>
            <a:r>
              <a:rPr lang="en-US" dirty="0" err="1"/>
              <a:t>rechtliche</a:t>
            </a:r>
            <a:r>
              <a:rPr lang="en-US" dirty="0"/>
              <a:t> </a:t>
            </a:r>
            <a:r>
              <a:rPr lang="en-US" dirty="0" err="1"/>
              <a:t>Auswirkungen</a:t>
            </a:r>
            <a:r>
              <a:rPr lang="en-US" dirty="0"/>
              <a:t>.</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a:t>Es </a:t>
            </a:r>
            <a:r>
              <a:rPr lang="en-US" dirty="0" err="1"/>
              <a:t>ist</a:t>
            </a:r>
            <a:r>
              <a:rPr lang="en-US" dirty="0"/>
              <a:t> </a:t>
            </a:r>
            <a:r>
              <a:rPr lang="en-US" dirty="0" err="1"/>
              <a:t>wichtig</a:t>
            </a:r>
            <a:r>
              <a:rPr lang="en-US" dirty="0"/>
              <a:t> </a:t>
            </a:r>
            <a:r>
              <a:rPr lang="en-US" dirty="0" err="1"/>
              <a:t>zu</a:t>
            </a:r>
            <a:r>
              <a:rPr lang="en-US" dirty="0"/>
              <a:t> </a:t>
            </a:r>
            <a:r>
              <a:rPr lang="en-US" dirty="0" err="1"/>
              <a:t>betonen</a:t>
            </a:r>
            <a:r>
              <a:rPr lang="en-US" dirty="0"/>
              <a:t>, </a:t>
            </a:r>
            <a:r>
              <a:rPr lang="en-US" dirty="0" err="1"/>
              <a:t>dass</a:t>
            </a:r>
            <a:r>
              <a:rPr lang="en-US" dirty="0"/>
              <a:t> die </a:t>
            </a:r>
            <a:r>
              <a:rPr lang="en-US" dirty="0" err="1"/>
              <a:t>Wirkungsbereiche</a:t>
            </a:r>
            <a:r>
              <a:rPr lang="en-US" dirty="0"/>
              <a:t> und </a:t>
            </a:r>
            <a:r>
              <a:rPr lang="en-US" dirty="0" err="1"/>
              <a:t>Kriterien</a:t>
            </a:r>
            <a:r>
              <a:rPr lang="en-US" dirty="0"/>
              <a:t> gut </a:t>
            </a:r>
            <a:r>
              <a:rPr lang="en-US" dirty="0" err="1"/>
              <a:t>ausgearbeitet</a:t>
            </a:r>
            <a:r>
              <a:rPr lang="en-US" dirty="0"/>
              <a:t> sein </a:t>
            </a:r>
            <a:r>
              <a:rPr lang="en-US" dirty="0" err="1"/>
              <a:t>sollten</a:t>
            </a:r>
            <a:r>
              <a:rPr lang="en-US" dirty="0"/>
              <a:t>, da </a:t>
            </a:r>
            <a:r>
              <a:rPr lang="en-US" dirty="0" err="1"/>
              <a:t>sie</a:t>
            </a:r>
            <a:r>
              <a:rPr lang="en-US" dirty="0"/>
              <a:t> in </a:t>
            </a:r>
            <a:r>
              <a:rPr lang="en-US" dirty="0" err="1"/>
              <a:t>allen</a:t>
            </a:r>
            <a:r>
              <a:rPr lang="en-US" dirty="0"/>
              <a:t> </a:t>
            </a:r>
            <a:r>
              <a:rPr lang="en-US" dirty="0" err="1"/>
              <a:t>Bewertungen</a:t>
            </a:r>
            <a:r>
              <a:rPr lang="en-US" dirty="0"/>
              <a:t> </a:t>
            </a:r>
            <a:r>
              <a:rPr lang="en-US" dirty="0" err="1"/>
              <a:t>verwendet</a:t>
            </a:r>
            <a:r>
              <a:rPr lang="en-US" dirty="0"/>
              <a:t> </a:t>
            </a:r>
            <a:r>
              <a:rPr lang="en-US" dirty="0" err="1"/>
              <a:t>werden</a:t>
            </a:r>
            <a:r>
              <a:rPr lang="en-US" dirty="0"/>
              <a:t> </a:t>
            </a:r>
            <a:r>
              <a:rPr lang="en-US" dirty="0" err="1"/>
              <a:t>sollten</a:t>
            </a:r>
            <a:r>
              <a:rPr lang="en-US" dirty="0"/>
              <a:t>, um die </a:t>
            </a:r>
            <a:r>
              <a:rPr lang="en-US" dirty="0" err="1"/>
              <a:t>Ergebnisse</a:t>
            </a:r>
            <a:r>
              <a:rPr lang="en-US" dirty="0"/>
              <a:t> </a:t>
            </a:r>
            <a:r>
              <a:rPr lang="en-US" dirty="0" err="1"/>
              <a:t>untereinander</a:t>
            </a:r>
            <a:r>
              <a:rPr lang="en-US" dirty="0"/>
              <a:t> </a:t>
            </a:r>
            <a:r>
              <a:rPr lang="en-US" dirty="0" err="1"/>
              <a:t>vergleichbar</a:t>
            </a:r>
            <a:r>
              <a:rPr lang="en-US" dirty="0"/>
              <a:t> </a:t>
            </a:r>
            <a:r>
              <a:rPr lang="en-US" dirty="0" err="1"/>
              <a:t>zu</a:t>
            </a:r>
            <a:r>
              <a:rPr lang="en-US" dirty="0"/>
              <a:t> </a:t>
            </a:r>
            <a:r>
              <a:rPr lang="en-US" dirty="0" err="1"/>
              <a:t>machen</a:t>
            </a:r>
            <a:r>
              <a:rPr lang="en-US" dirty="0"/>
              <a:t>.</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err="1"/>
              <a:t>Wenn</a:t>
            </a:r>
            <a:r>
              <a:rPr lang="en-US" dirty="0"/>
              <a:t> alle </a:t>
            </a:r>
            <a:r>
              <a:rPr lang="en-US" dirty="0" err="1"/>
              <a:t>Wirkungsbereiche</a:t>
            </a:r>
            <a:r>
              <a:rPr lang="en-US" dirty="0"/>
              <a:t> </a:t>
            </a:r>
            <a:r>
              <a:rPr lang="en-US" dirty="0" err="1"/>
              <a:t>definiert</a:t>
            </a:r>
            <a:r>
              <a:rPr lang="en-US" dirty="0"/>
              <a:t> </a:t>
            </a:r>
            <a:r>
              <a:rPr lang="en-US" dirty="0" err="1"/>
              <a:t>sind</a:t>
            </a:r>
            <a:r>
              <a:rPr lang="en-US" dirty="0"/>
              <a:t>, </a:t>
            </a:r>
            <a:r>
              <a:rPr lang="en-US" dirty="0" err="1"/>
              <a:t>empfiehlt</a:t>
            </a:r>
            <a:r>
              <a:rPr lang="en-US" dirty="0"/>
              <a:t> es </a:t>
            </a:r>
            <a:r>
              <a:rPr lang="en-US" dirty="0" err="1"/>
              <a:t>sich</a:t>
            </a:r>
            <a:r>
              <a:rPr lang="en-US" dirty="0"/>
              <a:t>, die </a:t>
            </a:r>
            <a:r>
              <a:rPr lang="en-US" dirty="0" err="1"/>
              <a:t>einzelnen</a:t>
            </a:r>
            <a:r>
              <a:rPr lang="en-US" dirty="0"/>
              <a:t> </a:t>
            </a:r>
            <a:r>
              <a:rPr lang="en-US" dirty="0" err="1"/>
              <a:t>Wirkungsbereiche</a:t>
            </a:r>
            <a:r>
              <a:rPr lang="en-US" dirty="0"/>
              <a:t> </a:t>
            </a:r>
            <a:r>
              <a:rPr lang="en-US" dirty="0" err="1"/>
              <a:t>zu</a:t>
            </a:r>
            <a:r>
              <a:rPr lang="en-US" dirty="0"/>
              <a:t> </a:t>
            </a:r>
            <a:r>
              <a:rPr lang="en-US" dirty="0" err="1"/>
              <a:t>priorisieren</a:t>
            </a:r>
            <a:r>
              <a:rPr lang="en-US" dirty="0"/>
              <a:t> und </a:t>
            </a:r>
            <a:r>
              <a:rPr lang="en-US" dirty="0" err="1"/>
              <a:t>zu</a:t>
            </a:r>
            <a:r>
              <a:rPr lang="en-US" dirty="0"/>
              <a:t> </a:t>
            </a:r>
            <a:r>
              <a:rPr lang="en-US" dirty="0" err="1"/>
              <a:t>gewichten</a:t>
            </a:r>
            <a:r>
              <a:rPr lang="en-US" dirty="0"/>
              <a:t> </a:t>
            </a:r>
          </a:p>
        </p:txBody>
      </p:sp>
      <p:sp>
        <p:nvSpPr>
          <p:cNvPr id="4" name="Foliennummernplatzhalter 3"/>
          <p:cNvSpPr>
            <a:spLocks noGrp="1"/>
          </p:cNvSpPr>
          <p:nvPr>
            <p:ph type="sldNum" sz="quarter" idx="5"/>
          </p:nvPr>
        </p:nvSpPr>
        <p:spPr/>
        <p:txBody>
          <a:bodyPr/>
          <a:lstStyle/>
          <a:p>
            <a:fld id="{56B440EB-C5CD-7245-AE6D-83AAE35B2981}" type="slidenum">
              <a:rPr lang="en-US" smtClean="0"/>
              <a:t>20</a:t>
            </a:fld>
            <a:endParaRPr lang="en-US"/>
          </a:p>
        </p:txBody>
      </p:sp>
    </p:spTree>
    <p:extLst>
      <p:ext uri="{BB962C8B-B14F-4D97-AF65-F5344CB8AC3E}">
        <p14:creationId xmlns:p14="http://schemas.microsoft.com/office/powerpoint/2010/main" val="2595878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21</a:t>
            </a:fld>
            <a:endParaRPr lang="en-US"/>
          </a:p>
        </p:txBody>
      </p:sp>
    </p:spTree>
    <p:extLst>
      <p:ext uri="{BB962C8B-B14F-4D97-AF65-F5344CB8AC3E}">
        <p14:creationId xmlns:p14="http://schemas.microsoft.com/office/powerpoint/2010/main" val="2477343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Nachdem die Kriterien für die Risikomessung festgelegt wurden, besteht der nächste Schritt darin, die Informationswerte zu ermitteln. Als Informationswerte gelten alle Daten oder Informationen, die für die Organisation von Wert sind, unabhängig von ihrer Form.</a:t>
            </a:r>
          </a:p>
        </p:txBody>
      </p:sp>
      <p:sp>
        <p:nvSpPr>
          <p:cNvPr id="4" name="Foliennummernplatzhalter 3"/>
          <p:cNvSpPr>
            <a:spLocks noGrp="1"/>
          </p:cNvSpPr>
          <p:nvPr>
            <p:ph type="sldNum" sz="quarter" idx="5"/>
          </p:nvPr>
        </p:nvSpPr>
        <p:spPr/>
        <p:txBody>
          <a:bodyPr/>
          <a:lstStyle/>
          <a:p>
            <a:fld id="{56B440EB-C5CD-7245-AE6D-83AAE35B2981}" type="slidenum">
              <a:rPr lang="en-US" smtClean="0"/>
              <a:t>22</a:t>
            </a:fld>
            <a:endParaRPr lang="en-US"/>
          </a:p>
        </p:txBody>
      </p:sp>
    </p:spTree>
    <p:extLst>
      <p:ext uri="{BB962C8B-B14F-4D97-AF65-F5344CB8AC3E}">
        <p14:creationId xmlns:p14="http://schemas.microsoft.com/office/powerpoint/2010/main" val="2890014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Typische Fragen in diesem Schritt sind "welche Informationen sind für Ihr Unternehmen am wertvollsten" oder "welche Informationen werden für die Durchführung unserer wichtigsten Geschäftsprozesse benötigt".</a:t>
            </a:r>
          </a:p>
          <a:p>
            <a:endParaRPr lang="en-US"/>
          </a:p>
          <a:p>
            <a:r>
              <a:rPr lang="en-US" sz="1200"/>
              <a:t>Identifizierung und Sammlung von Informationsbeständen</a:t>
            </a:r>
          </a:p>
          <a:p>
            <a:r>
              <a:rPr lang="en-US" sz="1200"/>
              <a:t>Konzentration auf die wichtigsten/kritischsten Vermögenswerte</a:t>
            </a:r>
          </a:p>
          <a:p>
            <a:r>
              <a:rPr lang="en-US" sz="1200"/>
              <a:t>Erstellung von Profilen für Informationsbestände, die die Merkmale und Sicherheitsanforderungen beschreiben</a:t>
            </a:r>
          </a:p>
          <a:p>
            <a:r>
              <a:rPr lang="en-US" sz="1200"/>
              <a:t>Die Beschreibungen müssen klar und konsistent sein</a:t>
            </a:r>
          </a:p>
          <a:p>
            <a:r>
              <a:rPr lang="en-US" sz="1200"/>
              <a:t>Zuweisung von Eigentümern zu kritischen Vermögenswerten</a:t>
            </a:r>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23</a:t>
            </a:fld>
            <a:endParaRPr lang="en-US"/>
          </a:p>
        </p:txBody>
      </p:sp>
    </p:spTree>
    <p:extLst>
      <p:ext uri="{BB962C8B-B14F-4D97-AF65-F5344CB8AC3E}">
        <p14:creationId xmlns:p14="http://schemas.microsoft.com/office/powerpoint/2010/main" val="2939686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24</a:t>
            </a:fld>
            <a:endParaRPr lang="en-US"/>
          </a:p>
        </p:txBody>
      </p:sp>
    </p:spTree>
    <p:extLst>
      <p:ext uri="{BB962C8B-B14F-4D97-AF65-F5344CB8AC3E}">
        <p14:creationId xmlns:p14="http://schemas.microsoft.com/office/powerpoint/2010/main" val="1048473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25</a:t>
            </a:fld>
            <a:endParaRPr lang="en-US"/>
          </a:p>
        </p:txBody>
      </p:sp>
    </p:spTree>
    <p:extLst>
      <p:ext uri="{BB962C8B-B14F-4D97-AF65-F5344CB8AC3E}">
        <p14:creationId xmlns:p14="http://schemas.microsoft.com/office/powerpoint/2010/main" val="4218664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In Schritt 3 werden die Behälter für Informationswerte bestimmt. Ein Container ist alles, wo die Informationswerte gespeichert, transportiert oder verarbeitet werden.</a:t>
            </a:r>
          </a:p>
        </p:txBody>
      </p:sp>
      <p:sp>
        <p:nvSpPr>
          <p:cNvPr id="4" name="Foliennummernplatzhalter 3"/>
          <p:cNvSpPr>
            <a:spLocks noGrp="1"/>
          </p:cNvSpPr>
          <p:nvPr>
            <p:ph type="sldNum" sz="quarter" idx="5"/>
          </p:nvPr>
        </p:nvSpPr>
        <p:spPr/>
        <p:txBody>
          <a:bodyPr/>
          <a:lstStyle/>
          <a:p>
            <a:fld id="{56B440EB-C5CD-7245-AE6D-83AAE35B2981}" type="slidenum">
              <a:rPr lang="en-US" smtClean="0"/>
              <a:t>26</a:t>
            </a:fld>
            <a:endParaRPr lang="en-US"/>
          </a:p>
        </p:txBody>
      </p:sp>
    </p:spTree>
    <p:extLst>
      <p:ext uri="{BB962C8B-B14F-4D97-AF65-F5344CB8AC3E}">
        <p14:creationId xmlns:p14="http://schemas.microsoft.com/office/powerpoint/2010/main" val="3803329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3000"/>
              <a:t>Container zeigen auf, wo sich Informationsbestände befinden</a:t>
            </a:r>
          </a:p>
          <a:p>
            <a:pPr lvl="2"/>
            <a:r>
              <a:rPr lang="en-US" sz="3000"/>
              <a:t>Gespeicherte</a:t>
            </a:r>
          </a:p>
          <a:p>
            <a:pPr lvl="2"/>
            <a:r>
              <a:rPr lang="en-US" sz="3000"/>
              <a:t>Transportiert </a:t>
            </a:r>
          </a:p>
          <a:p>
            <a:pPr lvl="2"/>
            <a:r>
              <a:rPr lang="en-US" sz="3000"/>
              <a:t>Verarbeitet</a:t>
            </a:r>
          </a:p>
          <a:p>
            <a:pPr lvl="1"/>
            <a:endParaRPr lang="en-US" sz="3000"/>
          </a:p>
          <a:p>
            <a:pPr lvl="0"/>
            <a:r>
              <a:rPr lang="en-US" sz="4400"/>
              <a:t>Schwachstellen und Bedrohungen, die den Informationsbestand gefährden</a:t>
            </a:r>
            <a:endParaRPr lang="en-US" sz="3000"/>
          </a:p>
          <a:p>
            <a:pPr lvl="1"/>
            <a:endParaRPr lang="en-US" sz="3000"/>
          </a:p>
          <a:p>
            <a:pPr marL="457200" marR="0" lvl="1" indent="0" algn="l" defTabSz="914400" rtl="0" eaLnBrk="1" fontAlgn="auto" latinLnBrk="0" hangingPunct="1">
              <a:lnSpc>
                <a:spcPct val="100000"/>
              </a:lnSpc>
              <a:spcBef>
                <a:spcPct val="0"/>
              </a:spcBef>
              <a:spcAft>
                <a:spcPct val="0"/>
              </a:spcAft>
              <a:buClrTx/>
              <a:buSzTx/>
              <a:buFontTx/>
              <a:buNone/>
              <a:defRPr/>
            </a:pPr>
            <a:r>
              <a:rPr lang="en-US" sz="3200"/>
              <a:t>z.B. Software, Hardware, Netzwerk, Menschen</a:t>
            </a:r>
          </a:p>
          <a:p>
            <a:pPr lvl="1"/>
            <a:endParaRPr lang="en-US" sz="3000"/>
          </a:p>
          <a:p>
            <a:pPr lvl="1"/>
            <a:r>
              <a:rPr lang="en-US" sz="4400"/>
              <a:t>Der Eigentümer des Containers übernimmt oft die Verantwortung für Ihren Informationsbestand -&gt; hilft bei der Ermittlung geeigneter Maßnahmen zur Risikominderung</a:t>
            </a:r>
            <a:endParaRPr lang="en-US" sz="3000"/>
          </a:p>
          <a:p>
            <a:pPr lvl="1"/>
            <a:endParaRPr lang="en-US" sz="3000"/>
          </a:p>
          <a:p>
            <a:pPr lvl="1"/>
            <a:r>
              <a:rPr lang="en-US" sz="3000"/>
              <a:t>Container für Informationsbestände können umfassen</a:t>
            </a:r>
          </a:p>
          <a:p>
            <a:pPr lvl="2"/>
            <a:r>
              <a:rPr lang="en-US" sz="3000"/>
              <a:t>Technologie und technische Anlagen</a:t>
            </a:r>
          </a:p>
          <a:p>
            <a:pPr lvl="2"/>
            <a:r>
              <a:rPr lang="en-US" sz="3000"/>
              <a:t>Schriftliches Vermögen und Dokumentation</a:t>
            </a:r>
          </a:p>
          <a:p>
            <a:pPr lvl="2"/>
            <a:r>
              <a:rPr lang="en-US" sz="3000"/>
              <a:t>Wissen und Kompetenzen der Menschen</a:t>
            </a: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27</a:t>
            </a:fld>
            <a:endParaRPr lang="en-US"/>
          </a:p>
        </p:txBody>
      </p:sp>
    </p:spTree>
    <p:extLst>
      <p:ext uri="{BB962C8B-B14F-4D97-AF65-F5344CB8AC3E}">
        <p14:creationId xmlns:p14="http://schemas.microsoft.com/office/powerpoint/2010/main" val="21670941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28</a:t>
            </a:fld>
            <a:endParaRPr lang="en-US"/>
          </a:p>
        </p:txBody>
      </p:sp>
    </p:spTree>
    <p:extLst>
      <p:ext uri="{BB962C8B-B14F-4D97-AF65-F5344CB8AC3E}">
        <p14:creationId xmlns:p14="http://schemas.microsoft.com/office/powerpoint/2010/main" val="72919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29</a:t>
            </a:fld>
            <a:endParaRPr lang="en-US"/>
          </a:p>
        </p:txBody>
      </p:sp>
    </p:spTree>
    <p:extLst>
      <p:ext uri="{BB962C8B-B14F-4D97-AF65-F5344CB8AC3E}">
        <p14:creationId xmlns:p14="http://schemas.microsoft.com/office/powerpoint/2010/main" val="3992883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err="1"/>
              <a:t>Ein besorgniserregender Bereich ist eine Aussage über ein Ereignis, das sich auf einen identifizierten Informationswert auswirken könnte - in diesem Schritt werden also mögliche Bedrohungen identifiziert und dokumentiert</a:t>
            </a:r>
            <a:endParaRPr lang="de-DE"/>
          </a:p>
          <a:p>
            <a:endParaRPr lang="de-DE"/>
          </a:p>
          <a:p>
            <a:r>
              <a:rPr lang="de-DE" err="1"/>
              <a:t>Es wird vorgeschlagen, mögliche Bedrohungen zu identifizieren </a:t>
            </a:r>
          </a:p>
          <a:p>
            <a:endParaRPr lang="de-DE"/>
          </a:p>
          <a:p>
            <a:pPr marL="0" marR="0" lvl="0" indent="0" algn="l" defTabSz="914400" rtl="0" eaLnBrk="1" fontAlgn="auto" latinLnBrk="0" hangingPunct="1">
              <a:lnSpc>
                <a:spcPct val="100000"/>
              </a:lnSpc>
              <a:spcBef>
                <a:spcPct val="0"/>
              </a:spcBef>
              <a:spcAft>
                <a:spcPct val="0"/>
              </a:spcAft>
              <a:buClrTx/>
              <a:buSzTx/>
              <a:buFontTx/>
              <a:buNone/>
              <a:defRPr/>
            </a:pPr>
            <a:r>
              <a:rPr lang="en-US" sz="1200"/>
              <a:t>Die Bereiche, die Anlass zur Sorge geben, bilden die Grundlage für die nächsten Schritte</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a:p>
          <a:p>
            <a:pPr marL="0" marR="0" lvl="0" indent="0" algn="l" defTabSz="914400" rtl="0" eaLnBrk="1" fontAlgn="auto" latinLnBrk="0" hangingPunct="1">
              <a:lnSpc>
                <a:spcPct val="100000"/>
              </a:lnSpc>
              <a:spcBef>
                <a:spcPct val="0"/>
              </a:spcBef>
              <a:spcAft>
                <a:spcPct val="0"/>
              </a:spcAft>
              <a:buClrTx/>
              <a:buSzTx/>
              <a:buFontTx/>
              <a:buNone/>
              <a:defRPr/>
            </a:pPr>
            <a:r>
              <a:rPr lang="en-US"/>
              <a:t>Bei diesem Schritt geht es </a:t>
            </a:r>
            <a:r>
              <a:rPr lang="en-US" b="1"/>
              <a:t>nicht darum, eine vollständige Liste </a:t>
            </a:r>
            <a:r>
              <a:rPr lang="en-US"/>
              <a:t>aller möglichen Bedrohungsszenarien für ein Informationsgut </a:t>
            </a:r>
            <a:r>
              <a:rPr lang="en-US" b="1"/>
              <a:t>zu erstellen</a:t>
            </a:r>
            <a:r>
              <a:rPr lang="en-US"/>
              <a:t>, sondern vielmehr darum, </a:t>
            </a:r>
            <a:r>
              <a:rPr lang="en-US" b="1"/>
              <a:t>schnell die Situationen oder Bedingungen zu erfassen, die einem sofort in den Sinn kommen </a:t>
            </a:r>
            <a:r>
              <a:rPr lang="en-US"/>
              <a:t>und Ihr Gut betreffen könnten, und diese aufzuzeichnen.</a:t>
            </a:r>
            <a:endParaRPr lang="en-US" sz="1200"/>
          </a:p>
          <a:p>
            <a:endParaRPr lang="de-DE"/>
          </a:p>
          <a:p>
            <a:r>
              <a:rPr lang="en-US" sz="2800"/>
              <a:t>Brainstorming über </a:t>
            </a:r>
          </a:p>
          <a:p>
            <a:pPr lvl="2"/>
            <a:r>
              <a:rPr lang="en-US" sz="2800"/>
              <a:t>Mögliche Bedingungen, die den Informationswert bedrohen</a:t>
            </a:r>
          </a:p>
          <a:p>
            <a:pPr lvl="2"/>
            <a:r>
              <a:rPr lang="en-US" sz="2800"/>
              <a:t>Mögliche Folgen </a:t>
            </a:r>
          </a:p>
          <a:p>
            <a:endParaRPr lang="de-DE"/>
          </a:p>
          <a:p>
            <a:endParaRPr lang="de-DE"/>
          </a:p>
          <a:p>
            <a:r>
              <a:rPr lang="en-US"/>
              <a:t>Berücksichtigen Sie die verschiedenen Akteure, Motive und Folgen, die mit dem betreffenden Bereich verbunden sind. Denken Sie an die Sicherheitsanforderungen, die Sie für Ihr Informationsgut festgelegt haben, und daran, wie diese gefährdet werden könnten</a:t>
            </a:r>
            <a:endParaRPr lang="de-DE"/>
          </a:p>
        </p:txBody>
      </p:sp>
      <p:sp>
        <p:nvSpPr>
          <p:cNvPr id="4" name="Foliennummernplatzhalter 3"/>
          <p:cNvSpPr>
            <a:spLocks noGrp="1"/>
          </p:cNvSpPr>
          <p:nvPr>
            <p:ph type="sldNum" sz="quarter" idx="5"/>
          </p:nvPr>
        </p:nvSpPr>
        <p:spPr/>
        <p:txBody>
          <a:bodyPr/>
          <a:lstStyle/>
          <a:p>
            <a:fld id="{56B440EB-C5CD-7245-AE6D-83AAE35B2981}" type="slidenum">
              <a:rPr lang="en-US" smtClean="0"/>
              <a:t>30</a:t>
            </a:fld>
            <a:endParaRPr lang="en-US"/>
          </a:p>
        </p:txBody>
      </p:sp>
    </p:spTree>
    <p:extLst>
      <p:ext uri="{BB962C8B-B14F-4D97-AF65-F5344CB8AC3E}">
        <p14:creationId xmlns:p14="http://schemas.microsoft.com/office/powerpoint/2010/main" val="436517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31</a:t>
            </a:fld>
            <a:endParaRPr lang="en-US"/>
          </a:p>
        </p:txBody>
      </p:sp>
    </p:spTree>
    <p:extLst>
      <p:ext uri="{BB962C8B-B14F-4D97-AF65-F5344CB8AC3E}">
        <p14:creationId xmlns:p14="http://schemas.microsoft.com/office/powerpoint/2010/main" val="35412203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32</a:t>
            </a:fld>
            <a:endParaRPr lang="en-US"/>
          </a:p>
        </p:txBody>
      </p:sp>
    </p:spTree>
    <p:extLst>
      <p:ext uri="{BB962C8B-B14F-4D97-AF65-F5344CB8AC3E}">
        <p14:creationId xmlns:p14="http://schemas.microsoft.com/office/powerpoint/2010/main" val="10044596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Bereiche, die Anlass zur Besorgnis geben, werden zu Bedrohungsszenarien erweitert, die die Eigenschaften einer Bedrohung genauer beschreiben</a:t>
            </a:r>
          </a:p>
          <a:p>
            <a:endParaRPr lang="en-US"/>
          </a:p>
          <a:p>
            <a:r>
              <a:rPr lang="en-US"/>
              <a:t>Asset - etwas von Wert für das Unternehmen </a:t>
            </a:r>
          </a:p>
          <a:p>
            <a:r>
              <a:rPr lang="en-US"/>
              <a:t>Zugang/Mittel - wie ein Akteur Zugang zum Vermögenswert erhält (technische Mittel, physischer Zugang). Der Zugang gilt nur für menschliche Akteure. </a:t>
            </a:r>
          </a:p>
          <a:p>
            <a:r>
              <a:rPr lang="en-US"/>
              <a:t>Akteur - wer oder was kann die Sicherheitsanforderungen (Vertraulichkeit, Integrität, Verfügbarkeit) eines Gutes verletzen </a:t>
            </a:r>
          </a:p>
          <a:p>
            <a:r>
              <a:rPr lang="en-US"/>
              <a:t>Motiv - die Absicht eines Akteurs (z. B. vorsätzlich oder zufällig). Das Motiv gilt nur für menschliche Akteure. </a:t>
            </a:r>
          </a:p>
          <a:p>
            <a:r>
              <a:rPr lang="en-US"/>
              <a:t>Ergebnis - die unmittelbare Folge (Offenlegung, Veränderung, Zerstörung, Verlust, Unterbrechung) einer Verletzung der Sicherheitsanforderungen eines Vermögenswertes</a:t>
            </a:r>
          </a:p>
          <a:p>
            <a:endParaRPr lang="en-US"/>
          </a:p>
          <a:p>
            <a:r>
              <a:rPr lang="en-US"/>
              <a:t>Betroffene Bereiche werden zu Bedrohungsszenarien (Bäumen) erweitert</a:t>
            </a:r>
          </a:p>
          <a:p>
            <a:pPr lvl="2"/>
            <a:r>
              <a:rPr lang="en-US"/>
              <a:t>Menschliche Akteure mit technischen Mitteln</a:t>
            </a:r>
          </a:p>
          <a:p>
            <a:pPr lvl="2"/>
            <a:r>
              <a:rPr lang="en-US"/>
              <a:t>Menschliche Akteure mit physischem Zugang</a:t>
            </a:r>
          </a:p>
          <a:p>
            <a:pPr lvl="2"/>
            <a:r>
              <a:rPr lang="de-DE"/>
              <a:t>Technische Probleme (Software-Abstürze, Hardware-Defekte, bösartiger Code)</a:t>
            </a:r>
            <a:endParaRPr lang="en-US"/>
          </a:p>
          <a:p>
            <a:pPr lvl="2"/>
            <a:r>
              <a:rPr lang="de-DE"/>
              <a:t>Sonstige Probleme (</a:t>
            </a:r>
            <a:r>
              <a:rPr lang="en-US"/>
              <a:t>Naturkatastrophen, </a:t>
            </a:r>
            <a:r>
              <a:rPr lang="de-DE" err="1"/>
              <a:t>Störungen durch Dritte, Stromversorgungsschwierigkeiten)</a:t>
            </a:r>
            <a:endParaRPr lang="en-US"/>
          </a:p>
          <a:p>
            <a:endParaRPr lang="en-US"/>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33</a:t>
            </a:fld>
            <a:endParaRPr lang="en-US"/>
          </a:p>
        </p:txBody>
      </p:sp>
    </p:spTree>
    <p:extLst>
      <p:ext uri="{BB962C8B-B14F-4D97-AF65-F5344CB8AC3E}">
        <p14:creationId xmlns:p14="http://schemas.microsoft.com/office/powerpoint/2010/main" val="34489927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de-DE"/>
              <a:t>In diesem Schritt werden aus den Bedrohungsszenarien Konsequenzen abgeleitet, um Risiken zu identifizieren</a:t>
            </a: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34</a:t>
            </a:fld>
            <a:endParaRPr lang="en-US"/>
          </a:p>
        </p:txBody>
      </p:sp>
    </p:spTree>
    <p:extLst>
      <p:ext uri="{BB962C8B-B14F-4D97-AF65-F5344CB8AC3E}">
        <p14:creationId xmlns:p14="http://schemas.microsoft.com/office/powerpoint/2010/main" val="822050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35</a:t>
            </a:fld>
            <a:endParaRPr lang="en-US"/>
          </a:p>
        </p:txBody>
      </p:sp>
    </p:spTree>
    <p:extLst>
      <p:ext uri="{BB962C8B-B14F-4D97-AF65-F5344CB8AC3E}">
        <p14:creationId xmlns:p14="http://schemas.microsoft.com/office/powerpoint/2010/main" val="37488170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Qualitative Bestimmung des Ausmaßes, in dem die Organisation von einer Bedrohung betroffen ist, durch Berechnung einer Risikobewertung für alle identifizierten Risiken</a:t>
            </a:r>
          </a:p>
        </p:txBody>
      </p:sp>
      <p:sp>
        <p:nvSpPr>
          <p:cNvPr id="4" name="Foliennummernplatzhalter 3"/>
          <p:cNvSpPr>
            <a:spLocks noGrp="1"/>
          </p:cNvSpPr>
          <p:nvPr>
            <p:ph type="sldNum" sz="quarter" idx="5"/>
          </p:nvPr>
        </p:nvSpPr>
        <p:spPr/>
        <p:txBody>
          <a:bodyPr/>
          <a:lstStyle/>
          <a:p>
            <a:fld id="{56B440EB-C5CD-7245-AE6D-83AAE35B2981}" type="slidenum">
              <a:rPr lang="en-US" smtClean="0"/>
              <a:t>36</a:t>
            </a:fld>
            <a:endParaRPr lang="en-US"/>
          </a:p>
        </p:txBody>
      </p:sp>
    </p:spTree>
    <p:extLst>
      <p:ext uri="{BB962C8B-B14F-4D97-AF65-F5344CB8AC3E}">
        <p14:creationId xmlns:p14="http://schemas.microsoft.com/office/powerpoint/2010/main" val="3830176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dirty="0" err="1"/>
              <a:t>Ausgehend</a:t>
            </a:r>
            <a:r>
              <a:rPr lang="en-US" dirty="0"/>
              <a:t> von dem </a:t>
            </a:r>
            <a:r>
              <a:rPr lang="en-US" dirty="0" err="1"/>
              <a:t>Bedrohungsszenario</a:t>
            </a:r>
            <a:r>
              <a:rPr lang="en-US" dirty="0"/>
              <a:t> und den </a:t>
            </a:r>
            <a:r>
              <a:rPr lang="en-US" dirty="0" err="1"/>
              <a:t>Folgen</a:t>
            </a:r>
            <a:r>
              <a:rPr lang="en-US" dirty="0"/>
              <a:t> des </a:t>
            </a:r>
            <a:r>
              <a:rPr lang="en-US" dirty="0" err="1"/>
              <a:t>vorherigen</a:t>
            </a:r>
            <a:r>
              <a:rPr lang="en-US" dirty="0"/>
              <a:t> </a:t>
            </a:r>
            <a:r>
              <a:rPr lang="en-US" dirty="0" err="1"/>
              <a:t>Schritts</a:t>
            </a:r>
            <a:r>
              <a:rPr lang="en-US" dirty="0"/>
              <a:t> </a:t>
            </a:r>
            <a:r>
              <a:rPr lang="en-US" dirty="0" err="1"/>
              <a:t>wird</a:t>
            </a:r>
            <a:r>
              <a:rPr lang="en-US" dirty="0"/>
              <a:t> für </a:t>
            </a:r>
            <a:r>
              <a:rPr lang="en-US" dirty="0" err="1"/>
              <a:t>jeden</a:t>
            </a:r>
            <a:r>
              <a:rPr lang="en-US" dirty="0"/>
              <a:t> </a:t>
            </a:r>
            <a:r>
              <a:rPr lang="en-US" dirty="0" err="1"/>
              <a:t>Auswirkungsbereich</a:t>
            </a:r>
            <a:r>
              <a:rPr lang="en-US" dirty="0"/>
              <a:t> </a:t>
            </a:r>
            <a:r>
              <a:rPr lang="en-US" dirty="0" err="1"/>
              <a:t>ein</a:t>
            </a:r>
            <a:r>
              <a:rPr lang="en-US" dirty="0"/>
              <a:t> </a:t>
            </a:r>
            <a:r>
              <a:rPr lang="en-US" dirty="0" err="1"/>
              <a:t>Auswirkungswert</a:t>
            </a:r>
            <a:r>
              <a:rPr lang="en-US" dirty="0"/>
              <a:t> </a:t>
            </a:r>
            <a:r>
              <a:rPr lang="en-US" dirty="0" err="1"/>
              <a:t>zugewiesen</a:t>
            </a:r>
            <a:r>
              <a:rPr lang="en-US" dirty="0"/>
              <a:t>. Der </a:t>
            </a:r>
            <a:r>
              <a:rPr lang="en-US" dirty="0" err="1"/>
              <a:t>entstehende</a:t>
            </a:r>
            <a:r>
              <a:rPr lang="en-US" dirty="0"/>
              <a:t> </a:t>
            </a:r>
            <a:r>
              <a:rPr lang="en-US" dirty="0" err="1"/>
              <a:t>Risikowert</a:t>
            </a:r>
            <a:r>
              <a:rPr lang="en-US" dirty="0"/>
              <a:t> </a:t>
            </a:r>
            <a:r>
              <a:rPr lang="en-US" dirty="0" err="1"/>
              <a:t>hilft</a:t>
            </a:r>
            <a:r>
              <a:rPr lang="en-US" dirty="0"/>
              <a:t> </a:t>
            </a:r>
            <a:r>
              <a:rPr lang="en-US" dirty="0" err="1"/>
              <a:t>bei</a:t>
            </a:r>
            <a:r>
              <a:rPr lang="en-US" dirty="0"/>
              <a:t> der </a:t>
            </a:r>
            <a:r>
              <a:rPr lang="en-US" dirty="0" err="1"/>
              <a:t>Priorisierung</a:t>
            </a:r>
            <a:r>
              <a:rPr lang="en-US" dirty="0"/>
              <a:t> in den </a:t>
            </a:r>
            <a:r>
              <a:rPr lang="en-US" dirty="0" err="1"/>
              <a:t>späteren</a:t>
            </a:r>
            <a:r>
              <a:rPr lang="en-US" dirty="0"/>
              <a:t> </a:t>
            </a:r>
            <a:r>
              <a:rPr lang="en-US" dirty="0" err="1"/>
              <a:t>Schritten</a:t>
            </a:r>
            <a:endParaRPr lang="en-US" dirty="0"/>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a:t>Ein </a:t>
            </a:r>
            <a:r>
              <a:rPr lang="en-US" dirty="0" err="1"/>
              <a:t>qualitativer</a:t>
            </a:r>
            <a:r>
              <a:rPr lang="en-US" dirty="0"/>
              <a:t> Wert, der </a:t>
            </a:r>
            <a:r>
              <a:rPr lang="en-US" dirty="0" err="1"/>
              <a:t>zugewiesen</a:t>
            </a:r>
            <a:r>
              <a:rPr lang="en-US" dirty="0"/>
              <a:t> </a:t>
            </a:r>
            <a:r>
              <a:rPr lang="en-US" dirty="0" err="1"/>
              <a:t>wird</a:t>
            </a:r>
            <a:r>
              <a:rPr lang="en-US" dirty="0"/>
              <a:t>, um das </a:t>
            </a:r>
            <a:r>
              <a:rPr lang="en-US" dirty="0" err="1"/>
              <a:t>Ausmaß</a:t>
            </a:r>
            <a:r>
              <a:rPr lang="en-US" dirty="0"/>
              <a:t> der </a:t>
            </a:r>
            <a:r>
              <a:rPr lang="en-US" dirty="0" err="1"/>
              <a:t>Auswirkungen</a:t>
            </a:r>
            <a:r>
              <a:rPr lang="en-US" dirty="0"/>
              <a:t> auf </a:t>
            </a:r>
            <a:r>
              <a:rPr lang="en-US" dirty="0" err="1"/>
              <a:t>eine</a:t>
            </a:r>
            <a:r>
              <a:rPr lang="en-US" dirty="0"/>
              <a:t> </a:t>
            </a:r>
            <a:r>
              <a:rPr lang="en-US" dirty="0" err="1"/>
              <a:t>Organisation</a:t>
            </a:r>
            <a:r>
              <a:rPr lang="en-US" dirty="0"/>
              <a:t> </a:t>
            </a:r>
            <a:r>
              <a:rPr lang="en-US" dirty="0" err="1"/>
              <a:t>zu</a:t>
            </a:r>
            <a:r>
              <a:rPr lang="en-US" dirty="0"/>
              <a:t> </a:t>
            </a:r>
            <a:r>
              <a:rPr lang="en-US" dirty="0" err="1"/>
              <a:t>beschreiben</a:t>
            </a:r>
            <a:r>
              <a:rPr lang="en-US" dirty="0"/>
              <a:t>, </a:t>
            </a:r>
            <a:r>
              <a:rPr lang="en-US" dirty="0" err="1"/>
              <a:t>wenn</a:t>
            </a:r>
            <a:r>
              <a:rPr lang="en-US" dirty="0"/>
              <a:t> </a:t>
            </a:r>
            <a:r>
              <a:rPr lang="en-US" dirty="0" err="1"/>
              <a:t>ein</a:t>
            </a:r>
            <a:r>
              <a:rPr lang="en-US" dirty="0"/>
              <a:t> </a:t>
            </a:r>
            <a:r>
              <a:rPr lang="en-US" dirty="0" err="1"/>
              <a:t>Bedrohungsszenario</a:t>
            </a:r>
            <a:r>
              <a:rPr lang="en-US" dirty="0"/>
              <a:t> und die </a:t>
            </a:r>
            <a:r>
              <a:rPr lang="en-US" dirty="0" err="1"/>
              <a:t>daraus</a:t>
            </a:r>
            <a:r>
              <a:rPr lang="en-US" dirty="0"/>
              <a:t> </a:t>
            </a:r>
            <a:r>
              <a:rPr lang="en-US" dirty="0" err="1"/>
              <a:t>resultierenden</a:t>
            </a:r>
            <a:r>
              <a:rPr lang="en-US" dirty="0"/>
              <a:t> </a:t>
            </a:r>
            <a:r>
              <a:rPr lang="en-US" dirty="0" err="1"/>
              <a:t>Auswirkungen</a:t>
            </a:r>
            <a:r>
              <a:rPr lang="en-US" dirty="0"/>
              <a:t> </a:t>
            </a:r>
            <a:r>
              <a:rPr lang="en-US" dirty="0" err="1"/>
              <a:t>realisiert</a:t>
            </a:r>
            <a:r>
              <a:rPr lang="en-US" dirty="0"/>
              <a:t> </a:t>
            </a:r>
            <a:r>
              <a:rPr lang="en-US" dirty="0" err="1"/>
              <a:t>werden</a:t>
            </a:r>
            <a:r>
              <a:rPr lang="en-US" dirty="0"/>
              <a:t>. Der </a:t>
            </a:r>
            <a:r>
              <a:rPr lang="en-US" dirty="0" err="1"/>
              <a:t>Auswirkungswert</a:t>
            </a:r>
            <a:r>
              <a:rPr lang="en-US" dirty="0"/>
              <a:t> </a:t>
            </a:r>
            <a:r>
              <a:rPr lang="en-US" dirty="0" err="1"/>
              <a:t>wird</a:t>
            </a:r>
            <a:r>
              <a:rPr lang="en-US" dirty="0"/>
              <a:t> von den </a:t>
            </a:r>
            <a:r>
              <a:rPr lang="en-US" dirty="0" err="1"/>
              <a:t>Kriterien</a:t>
            </a:r>
            <a:r>
              <a:rPr lang="en-US" dirty="0"/>
              <a:t> </a:t>
            </a:r>
            <a:r>
              <a:rPr lang="en-US" dirty="0" err="1"/>
              <a:t>zur</a:t>
            </a:r>
            <a:r>
              <a:rPr lang="en-US" dirty="0"/>
              <a:t> </a:t>
            </a:r>
            <a:r>
              <a:rPr lang="en-US" dirty="0" err="1"/>
              <a:t>Risikomessung</a:t>
            </a:r>
            <a:r>
              <a:rPr lang="en-US" dirty="0"/>
              <a:t> </a:t>
            </a:r>
            <a:r>
              <a:rPr lang="en-US" dirty="0" err="1"/>
              <a:t>abgeleitet</a:t>
            </a:r>
            <a:r>
              <a:rPr lang="en-US" dirty="0"/>
              <a:t>. </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err="1"/>
              <a:t>Beispiel</a:t>
            </a:r>
            <a:r>
              <a:rPr lang="en-US" dirty="0"/>
              <a:t> für </a:t>
            </a:r>
            <a:r>
              <a:rPr lang="en-US" dirty="0" err="1"/>
              <a:t>Auswirkungen</a:t>
            </a:r>
            <a:r>
              <a:rPr lang="en-US" dirty="0"/>
              <a:t> </a:t>
            </a:r>
            <a:r>
              <a:rPr lang="en-US" dirty="0" err="1"/>
              <a:t>Definieren</a:t>
            </a:r>
            <a:r>
              <a:rPr lang="en-US" dirty="0"/>
              <a:t> Sie</a:t>
            </a:r>
            <a:r>
              <a:rPr lang="en-US" sz="1200" dirty="0"/>
              <a:t>, was die </a:t>
            </a:r>
            <a:r>
              <a:rPr lang="en-US" sz="1200" dirty="0" err="1"/>
              <a:t>Auswirkungen</a:t>
            </a:r>
            <a:r>
              <a:rPr lang="en-US" sz="1200" dirty="0"/>
              <a:t> </a:t>
            </a:r>
            <a:r>
              <a:rPr lang="en-US" sz="1200" dirty="0" err="1"/>
              <a:t>im</a:t>
            </a:r>
            <a:r>
              <a:rPr lang="en-US" sz="1200" dirty="0"/>
              <a:t> </a:t>
            </a:r>
            <a:r>
              <a:rPr lang="en-US" sz="1200" dirty="0" err="1"/>
              <a:t>Kontext</a:t>
            </a:r>
            <a:r>
              <a:rPr lang="en-US" sz="1200" dirty="0"/>
              <a:t> der </a:t>
            </a:r>
            <a:r>
              <a:rPr lang="en-US" sz="1200" dirty="0" err="1"/>
              <a:t>Organisation</a:t>
            </a:r>
            <a:r>
              <a:rPr lang="en-US" sz="1200" dirty="0"/>
              <a:t> </a:t>
            </a:r>
            <a:r>
              <a:rPr lang="en-US" sz="1200" dirty="0" err="1"/>
              <a:t>bedeuten</a:t>
            </a:r>
            <a:r>
              <a:rPr lang="en-US" sz="1200" dirty="0"/>
              <a:t>.</a:t>
            </a:r>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37</a:t>
            </a:fld>
            <a:endParaRPr lang="en-US"/>
          </a:p>
        </p:txBody>
      </p:sp>
    </p:spTree>
    <p:extLst>
      <p:ext uri="{BB962C8B-B14F-4D97-AF65-F5344CB8AC3E}">
        <p14:creationId xmlns:p14="http://schemas.microsoft.com/office/powerpoint/2010/main" val="1573858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Als Ergebnis erhalten Sie nun ein aussagekräftiges Risikoprofil für jeden Vermögenswert, wie in diesem Beispiel dargestellt</a:t>
            </a: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38</a:t>
            </a:fld>
            <a:endParaRPr lang="en-US"/>
          </a:p>
        </p:txBody>
      </p:sp>
    </p:spTree>
    <p:extLst>
      <p:ext uri="{BB962C8B-B14F-4D97-AF65-F5344CB8AC3E}">
        <p14:creationId xmlns:p14="http://schemas.microsoft.com/office/powerpoint/2010/main" val="34861493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39</a:t>
            </a:fld>
            <a:endParaRPr lang="en-US"/>
          </a:p>
        </p:txBody>
      </p:sp>
    </p:spTree>
    <p:extLst>
      <p:ext uri="{BB962C8B-B14F-4D97-AF65-F5344CB8AC3E}">
        <p14:creationId xmlns:p14="http://schemas.microsoft.com/office/powerpoint/2010/main" val="869860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Wählen Sie einen Minderungsansatz</a:t>
            </a:r>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40</a:t>
            </a:fld>
            <a:endParaRPr lang="en-US"/>
          </a:p>
        </p:txBody>
      </p:sp>
    </p:spTree>
    <p:extLst>
      <p:ext uri="{BB962C8B-B14F-4D97-AF65-F5344CB8AC3E}">
        <p14:creationId xmlns:p14="http://schemas.microsoft.com/office/powerpoint/2010/main" val="9181246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41</a:t>
            </a:fld>
            <a:endParaRPr lang="en-US"/>
          </a:p>
        </p:txBody>
      </p:sp>
    </p:spTree>
    <p:extLst>
      <p:ext uri="{BB962C8B-B14F-4D97-AF65-F5344CB8AC3E}">
        <p14:creationId xmlns:p14="http://schemas.microsoft.com/office/powerpoint/2010/main" val="20457332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42</a:t>
            </a:fld>
            <a:endParaRPr lang="en-US"/>
          </a:p>
        </p:txBody>
      </p:sp>
    </p:spTree>
    <p:extLst>
      <p:ext uri="{BB962C8B-B14F-4D97-AF65-F5344CB8AC3E}">
        <p14:creationId xmlns:p14="http://schemas.microsoft.com/office/powerpoint/2010/main" val="7684258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43</a:t>
            </a:fld>
            <a:endParaRPr lang="en-US"/>
          </a:p>
        </p:txBody>
      </p:sp>
    </p:spTree>
    <p:extLst>
      <p:ext uri="{BB962C8B-B14F-4D97-AF65-F5344CB8AC3E}">
        <p14:creationId xmlns:p14="http://schemas.microsoft.com/office/powerpoint/2010/main" val="236585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3243318"/>
          </a:xfrm>
        </p:spPr>
        <p:txBody>
          <a:bodyPr>
            <a:normAutofit/>
          </a:bodyPr>
          <a:lstStyle/>
          <a:p>
            <a:r>
              <a:rPr lang="en-US" b="1" dirty="0" err="1">
                <a:latin typeface="Arial" panose="020B0604020202020204" pitchFamily="34" charset="0"/>
                <a:cs typeface="Arial" panose="020B0604020202020204" pitchFamily="34" charset="0"/>
              </a:rPr>
              <a:t>Risiko</a:t>
            </a:r>
            <a:r>
              <a:rPr lang="en-US" b="1" dirty="0">
                <a:latin typeface="Arial" panose="020B0604020202020204" pitchFamily="34" charset="0"/>
                <a:cs typeface="Arial" panose="020B0604020202020204" pitchFamily="34" charset="0"/>
              </a:rPr>
              <a:t>-Management</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err="1"/>
              <a:t>Grundlagen</a:t>
            </a:r>
            <a:endParaRPr lang="en-US" sz="6000" b="1"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Motivation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a:t>Schafft Wert für die Organisation</a:t>
            </a:r>
          </a:p>
          <a:p>
            <a:endParaRPr lang="en-US" sz="4000"/>
          </a:p>
          <a:p>
            <a:r>
              <a:rPr lang="en-US" sz="4000"/>
              <a:t>Wesentlich für die Entscheidungsfindung</a:t>
            </a:r>
          </a:p>
          <a:p>
            <a:endParaRPr lang="en-US" sz="4000"/>
          </a:p>
          <a:p>
            <a:r>
              <a:rPr lang="en-US" sz="4000"/>
              <a:t>Hilft, mit Unsicherheit umzugehen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Definition des Risikos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645664"/>
            <a:ext cx="11059200" cy="3654336"/>
          </a:xfrm>
        </p:spPr>
        <p:txBody>
          <a:bodyPr>
            <a:normAutofit/>
          </a:bodyPr>
          <a:lstStyle/>
          <a:p>
            <a:r>
              <a:rPr lang="en-US" sz="4000" b="1" dirty="0">
                <a:solidFill>
                  <a:schemeClr val="accent1">
                    <a:lumMod val="75000"/>
                  </a:schemeClr>
                </a:solidFill>
              </a:rPr>
              <a:t>»</a:t>
            </a:r>
            <a:r>
              <a:rPr lang="en-US" sz="4000" b="1" dirty="0" err="1">
                <a:solidFill>
                  <a:schemeClr val="accent1">
                    <a:lumMod val="75000"/>
                  </a:schemeClr>
                </a:solidFill>
              </a:rPr>
              <a:t>Auswirkung</a:t>
            </a:r>
            <a:r>
              <a:rPr lang="en-US" sz="4000" b="1" dirty="0">
                <a:solidFill>
                  <a:schemeClr val="accent1">
                    <a:lumMod val="75000"/>
                  </a:schemeClr>
                </a:solidFill>
              </a:rPr>
              <a:t> der </a:t>
            </a:r>
            <a:r>
              <a:rPr lang="en-US" sz="4000" b="1" dirty="0" err="1">
                <a:solidFill>
                  <a:schemeClr val="accent1">
                    <a:lumMod val="75000"/>
                  </a:schemeClr>
                </a:solidFill>
              </a:rPr>
              <a:t>Unsicherheit</a:t>
            </a:r>
            <a:r>
              <a:rPr lang="en-US" sz="4000" b="1" dirty="0">
                <a:solidFill>
                  <a:schemeClr val="accent1">
                    <a:lumMod val="75000"/>
                  </a:schemeClr>
                </a:solidFill>
              </a:rPr>
              <a:t> auf die </a:t>
            </a:r>
            <a:r>
              <a:rPr lang="en-US" sz="4000" b="1" dirty="0" err="1">
                <a:solidFill>
                  <a:schemeClr val="accent1">
                    <a:lumMod val="75000"/>
                  </a:schemeClr>
                </a:solidFill>
              </a:rPr>
              <a:t>Ziele</a:t>
            </a:r>
            <a:r>
              <a:rPr lang="en-US" sz="4000" b="1" dirty="0">
                <a:solidFill>
                  <a:schemeClr val="accent1">
                    <a:lumMod val="75000"/>
                  </a:schemeClr>
                </a:solidFill>
              </a:rPr>
              <a:t>« </a:t>
            </a:r>
            <a:r>
              <a:rPr lang="en-US" sz="4000" dirty="0"/>
              <a:t>(ISO 31000)</a:t>
            </a:r>
          </a:p>
          <a:p>
            <a:endParaRPr lang="en-US" sz="4000" dirty="0"/>
          </a:p>
          <a:p>
            <a:r>
              <a:rPr lang="en-US" sz="4000" dirty="0"/>
              <a:t>Die </a:t>
            </a:r>
            <a:r>
              <a:rPr lang="en-US" sz="4000" dirty="0" err="1"/>
              <a:t>Ergebnisse</a:t>
            </a:r>
            <a:r>
              <a:rPr lang="en-US" sz="4000" dirty="0"/>
              <a:t> </a:t>
            </a:r>
            <a:r>
              <a:rPr lang="en-US" sz="4000" dirty="0" err="1"/>
              <a:t>können</a:t>
            </a:r>
            <a:r>
              <a:rPr lang="en-US" sz="4000" dirty="0"/>
              <a:t> </a:t>
            </a:r>
            <a:r>
              <a:rPr lang="en-US" sz="4000" dirty="0" err="1"/>
              <a:t>negativ</a:t>
            </a:r>
            <a:r>
              <a:rPr lang="en-US" sz="4000" dirty="0"/>
              <a:t> </a:t>
            </a:r>
            <a:r>
              <a:rPr lang="en-US" sz="4000" dirty="0" err="1"/>
              <a:t>oder</a:t>
            </a:r>
            <a:r>
              <a:rPr lang="en-US" sz="4000" dirty="0"/>
              <a:t> </a:t>
            </a:r>
            <a:r>
              <a:rPr lang="en-US" sz="4000" dirty="0" err="1"/>
              <a:t>positiv</a:t>
            </a:r>
            <a:r>
              <a:rPr lang="en-US" sz="4000" dirty="0"/>
              <a:t> sein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199875061"/>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Risikodefinition - Kernbegriffe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a:t>Bedrohung</a:t>
            </a:r>
          </a:p>
          <a:p>
            <a:endParaRPr lang="en-US" sz="4000"/>
          </a:p>
          <a:p>
            <a:r>
              <a:rPr lang="en-US" sz="4000"/>
              <a:t>Wahrscheinlichkeiten</a:t>
            </a:r>
          </a:p>
          <a:p>
            <a:endParaRPr lang="en-US" sz="4000"/>
          </a:p>
          <a:p>
            <a:r>
              <a:rPr lang="en-US" sz="4000"/>
              <a:t>Auswirkungen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81254717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Risiken für die Informationssicherheit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97634053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 der Informationssicherheit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err="1"/>
              <a:t>Gefährdung</a:t>
            </a:r>
            <a:r>
              <a:rPr lang="en-US" sz="4000" dirty="0"/>
              <a:t> der </a:t>
            </a:r>
            <a:r>
              <a:rPr lang="en-US" sz="4000" dirty="0" err="1"/>
              <a:t>Ziele</a:t>
            </a:r>
            <a:r>
              <a:rPr lang="en-US" sz="4000" dirty="0"/>
              <a:t> der </a:t>
            </a:r>
            <a:r>
              <a:rPr lang="en-US" sz="4000" dirty="0" err="1"/>
              <a:t>Informationssicherheit</a:t>
            </a:r>
            <a:r>
              <a:rPr lang="en-US" sz="4000" dirty="0"/>
              <a:t>:</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C</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I</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05D6A910-4A8C-57F5-458E-19ABB910FD6E}"/>
              </a:ext>
            </a:extLst>
          </p:cNvPr>
          <p:cNvSpPr txBox="1"/>
          <p:nvPr/>
        </p:nvSpPr>
        <p:spPr>
          <a:xfrm>
            <a:off x="1397000" y="2984501"/>
            <a:ext cx="9937750" cy="26878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en-US" sz="5400" dirty="0" err="1"/>
              <a:t>onfidentiality</a:t>
            </a:r>
            <a:r>
              <a:rPr lang="en-US" sz="5400" dirty="0"/>
              <a:t> (</a:t>
            </a:r>
            <a:r>
              <a:rPr lang="en-US" sz="5400" dirty="0" err="1"/>
              <a:t>Vertraulichkeit</a:t>
            </a:r>
            <a:r>
              <a:rPr lang="en-US" sz="5400" dirty="0"/>
              <a:t>)</a:t>
            </a:r>
          </a:p>
          <a:p>
            <a:pPr marL="457200" lvl="1" indent="0">
              <a:buNone/>
            </a:pPr>
            <a:r>
              <a:rPr lang="en-US" sz="5400" dirty="0" err="1"/>
              <a:t>ntegrity</a:t>
            </a:r>
            <a:r>
              <a:rPr lang="en-US" sz="5400" dirty="0"/>
              <a:t> (</a:t>
            </a:r>
            <a:r>
              <a:rPr lang="en-US" sz="5400" dirty="0" err="1"/>
              <a:t>Integrität</a:t>
            </a:r>
            <a:r>
              <a:rPr lang="en-US" sz="5400" dirty="0"/>
              <a:t>)</a:t>
            </a:r>
          </a:p>
          <a:p>
            <a:pPr marL="457200" lvl="1" indent="0">
              <a:buNone/>
            </a:pPr>
            <a:r>
              <a:rPr lang="en-US" sz="5400" dirty="0" err="1"/>
              <a:t>vailability</a:t>
            </a:r>
            <a:r>
              <a:rPr lang="en-US" sz="5400" dirty="0"/>
              <a:t> (</a:t>
            </a:r>
            <a:r>
              <a:rPr lang="en-US" sz="5400" dirty="0" err="1"/>
              <a:t>Verfügbarkeit</a:t>
            </a:r>
            <a:r>
              <a:rPr lang="en-US" sz="5400" dirty="0"/>
              <a:t>)</a:t>
            </a:r>
          </a:p>
        </p:txBody>
      </p:sp>
    </p:spTree>
    <p:extLst>
      <p:ext uri="{BB962C8B-B14F-4D97-AF65-F5344CB8AC3E}">
        <p14:creationId xmlns:p14="http://schemas.microsoft.com/office/powerpoint/2010/main" val="281016130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 der Informationssicherheit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36064"/>
            <a:ext cx="11059200" cy="4263936"/>
          </a:xfrm>
        </p:spPr>
        <p:txBody>
          <a:bodyPr>
            <a:normAutofit fontScale="92500"/>
          </a:bodyPr>
          <a:lstStyle/>
          <a:p>
            <a:r>
              <a:rPr lang="en-US" sz="4000"/>
              <a:t>Allgemeine Bedrohungen der Informationssicherheit</a:t>
            </a:r>
          </a:p>
          <a:p>
            <a:endParaRPr lang="en-US" sz="4000"/>
          </a:p>
          <a:p>
            <a:r>
              <a:rPr lang="en-US" sz="4000"/>
              <a:t>Wertvolle Quellen</a:t>
            </a:r>
          </a:p>
          <a:p>
            <a:pPr lvl="1"/>
            <a:r>
              <a:rPr lang="en-US" sz="3600"/>
              <a:t>BSI-Elementarbedrohungen des IT-Grundschutz-Kompendiums</a:t>
            </a:r>
          </a:p>
          <a:p>
            <a:pPr lvl="1"/>
            <a:r>
              <a:rPr lang="en-US" sz="3600"/>
              <a:t>ISO 27005 - Anhang C</a:t>
            </a:r>
          </a:p>
          <a:p>
            <a:pPr lvl="1"/>
            <a:r>
              <a:rPr lang="en-US" sz="3600"/>
              <a:t>COBIT Risiko-Szenarien</a:t>
            </a:r>
          </a:p>
          <a:p>
            <a:pPr lvl="1"/>
            <a:r>
              <a:rPr lang="en-US" sz="360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472414486"/>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Ansatz für das Risikomanagement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77320482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Risikomanagement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a:t>Systematischer Ansatz</a:t>
            </a:r>
          </a:p>
          <a:p>
            <a:endParaRPr lang="en-US" sz="4000"/>
          </a:p>
          <a:p>
            <a:r>
              <a:rPr lang="en-US" sz="4000"/>
              <a:t>Auf die Organisation zugeschnitten</a:t>
            </a:r>
          </a:p>
          <a:p>
            <a:endParaRPr lang="en-US" sz="4000"/>
          </a:p>
          <a:p>
            <a:r>
              <a:rPr lang="en-US" sz="4000"/>
              <a:t>Erfordert die Zustimmung des Managements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481495290"/>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Identifizierung von Risiken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9" name="Picture 2" descr="Free vector graphics of Magnifying glass">
            <a:extLst>
              <a:ext uri="{FF2B5EF4-FFF2-40B4-BE49-F238E27FC236}">
                <a16:creationId xmlns:a16="http://schemas.microsoft.com/office/drawing/2014/main" id="{A8F682E7-1ADA-521F-7B48-78E59EECD7AD}"/>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303945" y="1844824"/>
            <a:ext cx="4401399" cy="4572882"/>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6A4E4C36-2EE7-BCB9-196A-92A583DC90BF}"/>
              </a:ext>
            </a:extLst>
          </p:cNvPr>
          <p:cNvSpPr txBox="1"/>
          <p:nvPr/>
        </p:nvSpPr>
        <p:spPr>
          <a:xfrm>
            <a:off x="3751384" y="2967335"/>
            <a:ext cx="2133600" cy="923330"/>
          </a:xfrm>
          <a:prstGeom prst="rect">
            <a:avLst/>
          </a:prstGeom>
          <a:noFill/>
        </p:spPr>
        <p:txBody>
          <a:bodyPr wrap="square" rtlCol="0">
            <a:spAutoFit/>
          </a:bodyPr>
          <a:lstStyle/>
          <a:p>
            <a:r>
              <a:rPr lang="en-US" sz="5400" b="1" dirty="0"/>
              <a:t>RISIKO</a:t>
            </a:r>
          </a:p>
        </p:txBody>
      </p:sp>
    </p:spTree>
    <p:extLst>
      <p:ext uri="{BB962C8B-B14F-4D97-AF65-F5344CB8AC3E}">
        <p14:creationId xmlns:p14="http://schemas.microsoft.com/office/powerpoint/2010/main" val="1713530143"/>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Risikoanalyse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Picture 2" descr="Free vector graphics of Risk">
            <a:extLst>
              <a:ext uri="{FF2B5EF4-FFF2-40B4-BE49-F238E27FC236}">
                <a16:creationId xmlns:a16="http://schemas.microsoft.com/office/drawing/2014/main" id="{00B0A3BC-8541-2C3A-45F1-7CE732119E4E}"/>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354672" y="2105273"/>
            <a:ext cx="4005064" cy="400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675930"/>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Risikobewertung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Picture 2" descr="Free vector graphics of Checklist">
            <a:extLst>
              <a:ext uri="{FF2B5EF4-FFF2-40B4-BE49-F238E27FC236}">
                <a16:creationId xmlns:a16="http://schemas.microsoft.com/office/drawing/2014/main" id="{7990A05E-22FC-8A06-A570-D6C83EB81B2B}"/>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418900" y="1844823"/>
            <a:ext cx="4525964" cy="4525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518030"/>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Risikobehandlung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Picture 2" descr="Free photos of Bandage">
            <a:extLst>
              <a:ext uri="{FF2B5EF4-FFF2-40B4-BE49-F238E27FC236}">
                <a16:creationId xmlns:a16="http://schemas.microsoft.com/office/drawing/2014/main" id="{7915B7E5-829A-55AE-666F-69EA1C418E15}"/>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020078" y="1554242"/>
            <a:ext cx="7454540" cy="493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854535"/>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a:t>Rahmen für die Risikobewertung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9" name="Inhaltsplatzhalter 2">
            <a:extLst>
              <a:ext uri="{FF2B5EF4-FFF2-40B4-BE49-F238E27FC236}">
                <a16:creationId xmlns:a16="http://schemas.microsoft.com/office/drawing/2014/main" id="{9D2C16B8-F22E-FF0F-22B2-B5314F18110A}"/>
              </a:ext>
            </a:extLst>
          </p:cNvPr>
          <p:cNvSpPr>
            <a:spLocks noGrp="1"/>
          </p:cNvSpPr>
          <p:nvPr>
            <p:ph idx="1"/>
          </p:nvPr>
        </p:nvSpPr>
        <p:spPr>
          <a:xfrm>
            <a:off x="539999" y="2163336"/>
            <a:ext cx="11447561" cy="4136663"/>
          </a:xfrm>
        </p:spPr>
        <p:txBody>
          <a:bodyPr>
            <a:normAutofit fontScale="92500" lnSpcReduction="10000"/>
          </a:bodyPr>
          <a:lstStyle/>
          <a:p>
            <a:r>
              <a:rPr lang="en-US" sz="3200" dirty="0" err="1"/>
              <a:t>Gemeinsame</a:t>
            </a:r>
            <a:r>
              <a:rPr lang="en-US" sz="3200" dirty="0"/>
              <a:t> </a:t>
            </a:r>
            <a:r>
              <a:rPr lang="en-US" sz="3200" dirty="0" err="1"/>
              <a:t>Rahmen</a:t>
            </a:r>
            <a:r>
              <a:rPr lang="en-US" sz="3200" dirty="0"/>
              <a:t> für die </a:t>
            </a:r>
            <a:r>
              <a:rPr lang="en-US" sz="3200" dirty="0" err="1"/>
              <a:t>Risikobewertung</a:t>
            </a:r>
            <a:r>
              <a:rPr lang="en-US" sz="3200" dirty="0"/>
              <a:t>:</a:t>
            </a:r>
          </a:p>
          <a:p>
            <a:pPr lvl="1"/>
            <a:r>
              <a:rPr lang="en-US" sz="2800" dirty="0"/>
              <a:t>OCTAVE (Operationally Critical Threat, Asset and Vulnerability Evaluation)</a:t>
            </a:r>
          </a:p>
          <a:p>
            <a:pPr lvl="2"/>
            <a:r>
              <a:rPr lang="en-US" sz="2400" dirty="0" err="1"/>
              <a:t>Bewertung</a:t>
            </a:r>
            <a:r>
              <a:rPr lang="en-US" sz="2400" dirty="0"/>
              <a:t> von </a:t>
            </a:r>
            <a:r>
              <a:rPr lang="en-US" sz="2400" dirty="0" err="1"/>
              <a:t>Bedrohungen</a:t>
            </a:r>
            <a:r>
              <a:rPr lang="en-US" sz="2400" dirty="0"/>
              <a:t>, </a:t>
            </a:r>
            <a:r>
              <a:rPr lang="en-US" sz="2400" dirty="0" err="1"/>
              <a:t>Vermögenswerten</a:t>
            </a:r>
            <a:r>
              <a:rPr lang="en-US" sz="2400" dirty="0"/>
              <a:t> und </a:t>
            </a:r>
            <a:r>
              <a:rPr lang="en-US" sz="2400" dirty="0" err="1"/>
              <a:t>Schwachstellen</a:t>
            </a:r>
            <a:r>
              <a:rPr lang="en-US" sz="2400" dirty="0"/>
              <a:t>, die für den </a:t>
            </a:r>
            <a:r>
              <a:rPr lang="en-US" sz="2400" dirty="0" err="1"/>
              <a:t>Betrieb</a:t>
            </a:r>
            <a:r>
              <a:rPr lang="en-US" sz="2400" dirty="0"/>
              <a:t> </a:t>
            </a:r>
            <a:r>
              <a:rPr lang="en-US" sz="2400" dirty="0" err="1"/>
              <a:t>kritisch</a:t>
            </a:r>
            <a:r>
              <a:rPr lang="en-US" sz="2400" dirty="0"/>
              <a:t> </a:t>
            </a:r>
            <a:r>
              <a:rPr lang="en-US" sz="2400" dirty="0" err="1"/>
              <a:t>sind</a:t>
            </a:r>
            <a:endParaRPr lang="en-US" sz="2400" dirty="0"/>
          </a:p>
          <a:p>
            <a:pPr lvl="1"/>
            <a:r>
              <a:rPr lang="en-US" sz="2800" dirty="0"/>
              <a:t>FAIR (Factor Analysis of Information Risk) </a:t>
            </a:r>
          </a:p>
          <a:p>
            <a:pPr lvl="2"/>
            <a:r>
              <a:rPr lang="en-US" sz="2400" dirty="0" err="1"/>
              <a:t>Faktoranalyse</a:t>
            </a:r>
            <a:r>
              <a:rPr lang="en-US" sz="2400" dirty="0"/>
              <a:t> des </a:t>
            </a:r>
            <a:r>
              <a:rPr lang="en-US" sz="2400" dirty="0" err="1"/>
              <a:t>Informationsrisikos</a:t>
            </a:r>
            <a:endParaRPr lang="en-US" sz="2400" dirty="0"/>
          </a:p>
          <a:p>
            <a:pPr lvl="1"/>
            <a:r>
              <a:rPr lang="en-US" sz="2800" dirty="0"/>
              <a:t>NIST-RMF (NIST-</a:t>
            </a:r>
            <a:r>
              <a:rPr lang="en-US" sz="2800" dirty="0" err="1"/>
              <a:t>Risikomanagement</a:t>
            </a:r>
            <a:r>
              <a:rPr lang="en-US" sz="2800" dirty="0"/>
              <a:t>-Framework)</a:t>
            </a:r>
          </a:p>
          <a:p>
            <a:pPr lvl="1"/>
            <a:r>
              <a:rPr lang="en-US" sz="2800" dirty="0"/>
              <a:t>TARA (Threat Agent Risk Assessment) </a:t>
            </a:r>
            <a:r>
              <a:rPr lang="en-US" dirty="0" err="1"/>
              <a:t>Risikobewertung</a:t>
            </a:r>
            <a:r>
              <a:rPr lang="en-US" dirty="0"/>
              <a:t> für </a:t>
            </a:r>
            <a:r>
              <a:rPr lang="en-US" dirty="0" err="1"/>
              <a:t>Bedrohungsfaktoren</a:t>
            </a:r>
            <a:endParaRPr lang="en-US" dirty="0"/>
          </a:p>
          <a:p>
            <a:pPr lvl="1"/>
            <a:r>
              <a:rPr lang="en-US" sz="2800" dirty="0"/>
              <a:t>COSO ERM (COSO Enterprise Risk Management)</a:t>
            </a:r>
          </a:p>
          <a:p>
            <a:pPr lvl="1"/>
            <a:r>
              <a:rPr lang="en-US" sz="2800" dirty="0"/>
              <a:t>ISO 31000 </a:t>
            </a:r>
            <a:r>
              <a:rPr lang="en-US" sz="2800" dirty="0" err="1"/>
              <a:t>Risikomanagement</a:t>
            </a:r>
            <a:endParaRPr lang="en-US" sz="2800" dirty="0"/>
          </a:p>
          <a:p>
            <a:pPr lvl="1"/>
            <a:r>
              <a:rPr lang="en-US" sz="2800" dirty="0"/>
              <a:t>ISO 27005 </a:t>
            </a:r>
            <a:r>
              <a:rPr lang="en-US" sz="2800" dirty="0" err="1"/>
              <a:t>Informationssicherheits-Risikomanagement</a:t>
            </a:r>
            <a:endParaRPr lang="en-US" sz="2800" dirty="0"/>
          </a:p>
        </p:txBody>
      </p:sp>
    </p:spTree>
    <p:extLst>
      <p:ext uri="{BB962C8B-B14F-4D97-AF65-F5344CB8AC3E}">
        <p14:creationId xmlns:p14="http://schemas.microsoft.com/office/powerpoint/2010/main" val="335084966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87494456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3337"/>
            <a:ext cx="7109737" cy="4136663"/>
          </a:xfrm>
        </p:spPr>
        <p:txBody>
          <a:bodyPr>
            <a:normAutofit lnSpcReduction="10000"/>
          </a:bodyPr>
          <a:lstStyle/>
          <a:p>
            <a:r>
              <a:rPr lang="en-US" sz="4000" dirty="0"/>
              <a:t>Auf </a:t>
            </a:r>
            <a:r>
              <a:rPr lang="en-US" sz="4000" dirty="0" err="1"/>
              <a:t>Informationswerten</a:t>
            </a:r>
            <a:r>
              <a:rPr lang="en-US" sz="4000" dirty="0"/>
              <a:t> </a:t>
            </a:r>
            <a:r>
              <a:rPr lang="en-US" sz="4000" dirty="0" err="1"/>
              <a:t>basierender</a:t>
            </a:r>
            <a:r>
              <a:rPr lang="en-US" sz="4000" dirty="0"/>
              <a:t> Ansatz</a:t>
            </a:r>
          </a:p>
          <a:p>
            <a:pPr lvl="1"/>
            <a:endParaRPr lang="en-US" sz="3600" dirty="0"/>
          </a:p>
          <a:p>
            <a:r>
              <a:rPr lang="en-US" sz="4000" dirty="0" err="1"/>
              <a:t>Leicht</a:t>
            </a:r>
            <a:r>
              <a:rPr lang="en-US" sz="4000" dirty="0"/>
              <a:t> </a:t>
            </a:r>
            <a:r>
              <a:rPr lang="en-US" sz="4000" dirty="0" err="1"/>
              <a:t>zu</a:t>
            </a:r>
            <a:r>
              <a:rPr lang="en-US" sz="4000" dirty="0"/>
              <a:t> </a:t>
            </a:r>
            <a:r>
              <a:rPr lang="en-US" sz="4000" dirty="0" err="1"/>
              <a:t>bedienen</a:t>
            </a:r>
            <a:endParaRPr lang="en-US" sz="4000" dirty="0"/>
          </a:p>
          <a:p>
            <a:pPr lvl="1"/>
            <a:endParaRPr lang="en-US" sz="3600" dirty="0"/>
          </a:p>
          <a:p>
            <a:r>
              <a:rPr lang="en-US" sz="4000" dirty="0"/>
              <a:t>Gut </a:t>
            </a:r>
            <a:r>
              <a:rPr lang="en-US" sz="4000" dirty="0" err="1"/>
              <a:t>geeignet</a:t>
            </a:r>
            <a:r>
              <a:rPr lang="en-US" sz="4000" dirty="0"/>
              <a:t> für </a:t>
            </a:r>
            <a:r>
              <a:rPr lang="en-US" sz="4000" dirty="0" err="1"/>
              <a:t>kleine</a:t>
            </a:r>
            <a:r>
              <a:rPr lang="en-US" sz="4000" dirty="0"/>
              <a:t> </a:t>
            </a:r>
            <a:r>
              <a:rPr lang="en-US" sz="4000" dirty="0" err="1"/>
              <a:t>Unternehmen</a:t>
            </a:r>
            <a:endParaRPr lang="en-US" sz="4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0F2D973-BA04-7AFB-7C44-7529D5DE30DA}"/>
              </a:ext>
            </a:extLst>
          </p:cNvPr>
          <p:cNvPicPr>
            <a:picLocks noChangeAspect="1"/>
          </p:cNvPicPr>
          <p:nvPr/>
        </p:nvPicPr>
        <p:blipFill>
          <a:blip r:embed="rId5"/>
          <a:stretch>
            <a:fillRect/>
          </a:stretch>
        </p:blipFill>
        <p:spPr>
          <a:xfrm>
            <a:off x="7876751" y="1494262"/>
            <a:ext cx="3723217" cy="4805737"/>
          </a:xfrm>
          <a:prstGeom prst="rect">
            <a:avLst/>
          </a:prstGeom>
        </p:spPr>
      </p:pic>
    </p:spTree>
    <p:extLst>
      <p:ext uri="{BB962C8B-B14F-4D97-AF65-F5344CB8AC3E}">
        <p14:creationId xmlns:p14="http://schemas.microsoft.com/office/powerpoint/2010/main" val="81650829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5079183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05829039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1 - Festlegung von Kriterien für die Risikobewertung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6400" y="2167568"/>
            <a:ext cx="11059200" cy="4512875"/>
          </a:xfrm>
        </p:spPr>
        <p:txBody>
          <a:bodyPr>
            <a:normAutofit/>
          </a:bodyPr>
          <a:lstStyle/>
          <a:p>
            <a:r>
              <a:rPr lang="en-US" sz="3200" dirty="0"/>
              <a:t>Qualitative </a:t>
            </a:r>
            <a:r>
              <a:rPr lang="en-US" sz="3200" dirty="0" err="1"/>
              <a:t>Kriterien</a:t>
            </a:r>
            <a:r>
              <a:rPr lang="en-US" sz="3200" dirty="0"/>
              <a:t> für die </a:t>
            </a:r>
            <a:r>
              <a:rPr lang="en-US" sz="3200" dirty="0" err="1"/>
              <a:t>Risikomessung</a:t>
            </a:r>
            <a:endParaRPr lang="en-US" sz="3200" dirty="0"/>
          </a:p>
          <a:p>
            <a:pPr lvl="1"/>
            <a:endParaRPr lang="en-US" dirty="0"/>
          </a:p>
          <a:p>
            <a:r>
              <a:rPr lang="en-US" sz="3200" dirty="0" err="1"/>
              <a:t>Berücksichtigung</a:t>
            </a:r>
            <a:r>
              <a:rPr lang="en-US" sz="3200" dirty="0"/>
              <a:t> </a:t>
            </a:r>
            <a:r>
              <a:rPr lang="en-US" sz="3200" dirty="0" err="1"/>
              <a:t>verschiedener</a:t>
            </a:r>
            <a:r>
              <a:rPr lang="en-US" sz="3200" dirty="0"/>
              <a:t> </a:t>
            </a:r>
            <a:r>
              <a:rPr lang="en-US" sz="3200" dirty="0" err="1"/>
              <a:t>Wirkungsbereiche</a:t>
            </a:r>
            <a:r>
              <a:rPr lang="en-US" sz="3200" dirty="0"/>
              <a:t>, </a:t>
            </a:r>
            <a:r>
              <a:rPr lang="en-US" sz="3200" dirty="0" err="1"/>
              <a:t>wie</a:t>
            </a:r>
            <a:r>
              <a:rPr lang="en-US" sz="3200" dirty="0"/>
              <a:t> z. B.:</a:t>
            </a:r>
          </a:p>
          <a:p>
            <a:pPr lvl="1"/>
            <a:r>
              <a:rPr lang="en-US" sz="2800" dirty="0"/>
              <a:t>Reputation/</a:t>
            </a:r>
            <a:r>
              <a:rPr lang="en-US" sz="2800" dirty="0" err="1"/>
              <a:t>Vertrauen</a:t>
            </a:r>
            <a:r>
              <a:rPr lang="en-US" sz="2800" dirty="0"/>
              <a:t> der </a:t>
            </a:r>
            <a:r>
              <a:rPr lang="en-US" sz="2800" dirty="0" err="1"/>
              <a:t>Kunden</a:t>
            </a:r>
            <a:endParaRPr lang="en-US" sz="2800" dirty="0"/>
          </a:p>
          <a:p>
            <a:pPr lvl="1"/>
            <a:r>
              <a:rPr lang="en-US" sz="2800" dirty="0" err="1"/>
              <a:t>Finanzen</a:t>
            </a:r>
            <a:endParaRPr lang="en-US" sz="2800" dirty="0"/>
          </a:p>
          <a:p>
            <a:pPr lvl="1"/>
            <a:r>
              <a:rPr lang="en-US" sz="2800" dirty="0" err="1"/>
              <a:t>Produktivität</a:t>
            </a:r>
            <a:endParaRPr lang="en-US" sz="2800" dirty="0"/>
          </a:p>
          <a:p>
            <a:pPr lvl="1"/>
            <a:r>
              <a:rPr lang="en-US" sz="2800" dirty="0" err="1"/>
              <a:t>Sicherheit</a:t>
            </a:r>
            <a:r>
              <a:rPr lang="en-US" sz="2800" dirty="0"/>
              <a:t> und Gesundheit</a:t>
            </a:r>
          </a:p>
          <a:p>
            <a:pPr lvl="1"/>
            <a:r>
              <a:rPr lang="en-US" sz="2800" dirty="0" err="1"/>
              <a:t>Geldbußen</a:t>
            </a:r>
            <a:r>
              <a:rPr lang="en-US" sz="2800" dirty="0"/>
              <a:t>/</a:t>
            </a:r>
            <a:r>
              <a:rPr lang="en-US" sz="2800" dirty="0" err="1"/>
              <a:t>strafrechtliche</a:t>
            </a:r>
            <a:r>
              <a:rPr lang="en-US" sz="2800" dirty="0"/>
              <a:t> </a:t>
            </a:r>
            <a:r>
              <a:rPr lang="en-US" sz="2800" dirty="0" err="1"/>
              <a:t>Sanktionen</a:t>
            </a:r>
            <a:endParaRPr lang="en-US" sz="2800" dirty="0"/>
          </a:p>
          <a:p>
            <a:pPr lvl="1"/>
            <a:r>
              <a:rPr lang="en-US" sz="28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406767155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1 - Festlegung von Kriterien für die Risikobewertung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8" name="Grafik 7">
            <a:extLst>
              <a:ext uri="{FF2B5EF4-FFF2-40B4-BE49-F238E27FC236}">
                <a16:creationId xmlns:a16="http://schemas.microsoft.com/office/drawing/2014/main" id="{6EBCCE7E-7D0D-918C-BA89-A979835E2496}"/>
              </a:ext>
            </a:extLst>
          </p:cNvPr>
          <p:cNvPicPr>
            <a:picLocks noChangeAspect="1"/>
          </p:cNvPicPr>
          <p:nvPr/>
        </p:nvPicPr>
        <p:blipFill>
          <a:blip r:embed="rId5"/>
          <a:stretch>
            <a:fillRect/>
          </a:stretch>
        </p:blipFill>
        <p:spPr>
          <a:xfrm>
            <a:off x="1393605" y="1916482"/>
            <a:ext cx="9404789" cy="4576393"/>
          </a:xfrm>
          <a:prstGeom prst="rect">
            <a:avLst/>
          </a:prstGeom>
        </p:spPr>
      </p:pic>
      <p:sp>
        <p:nvSpPr>
          <p:cNvPr id="10" name="Textfeld 9">
            <a:extLst>
              <a:ext uri="{FF2B5EF4-FFF2-40B4-BE49-F238E27FC236}">
                <a16:creationId xmlns:a16="http://schemas.microsoft.com/office/drawing/2014/main" id="{22E88FE2-D192-2245-196D-C45AA0ED5D1E}"/>
              </a:ext>
            </a:extLst>
          </p:cNvPr>
          <p:cNvSpPr txBox="1"/>
          <p:nvPr/>
        </p:nvSpPr>
        <p:spPr>
          <a:xfrm>
            <a:off x="10609544" y="6185098"/>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1343513039"/>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714105926"/>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Schritt 2 - </a:t>
            </a:r>
            <a:r>
              <a:rPr lang="en-US" dirty="0" err="1"/>
              <a:t>Entwickeln</a:t>
            </a:r>
            <a:r>
              <a:rPr lang="en-US" dirty="0"/>
              <a:t> </a:t>
            </a:r>
            <a:r>
              <a:rPr lang="en-US" dirty="0" err="1"/>
              <a:t>eines</a:t>
            </a:r>
            <a:r>
              <a:rPr lang="en-US" dirty="0"/>
              <a:t> </a:t>
            </a:r>
            <a:r>
              <a:rPr lang="en-US" dirty="0" err="1"/>
              <a:t>Informationsbestandsprofils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38516"/>
            <a:ext cx="11059200" cy="4354358"/>
          </a:xfrm>
        </p:spPr>
        <p:txBody>
          <a:bodyPr>
            <a:normAutofit/>
          </a:bodyPr>
          <a:lstStyle/>
          <a:p>
            <a:r>
              <a:rPr lang="en-US" sz="3200" dirty="0" err="1"/>
              <a:t>Identifizierung</a:t>
            </a:r>
            <a:r>
              <a:rPr lang="en-US" sz="3200" dirty="0"/>
              <a:t> von </a:t>
            </a:r>
            <a:r>
              <a:rPr lang="en-US" sz="3200" dirty="0" err="1"/>
              <a:t>Informationswerten</a:t>
            </a:r>
            <a:endParaRPr lang="en-US" sz="3200" dirty="0"/>
          </a:p>
          <a:p>
            <a:endParaRPr lang="en-US" sz="3200" dirty="0"/>
          </a:p>
          <a:p>
            <a:r>
              <a:rPr lang="en-US" sz="3200" dirty="0" err="1"/>
              <a:t>Konzentration</a:t>
            </a:r>
            <a:r>
              <a:rPr lang="en-US" sz="3200" dirty="0"/>
              <a:t> auf die </a:t>
            </a:r>
            <a:r>
              <a:rPr lang="en-US" sz="3200" dirty="0" err="1"/>
              <a:t>wichtigsten</a:t>
            </a:r>
            <a:r>
              <a:rPr lang="en-US" sz="3200" dirty="0"/>
              <a:t> </a:t>
            </a:r>
            <a:r>
              <a:rPr lang="en-US" sz="3200" dirty="0" err="1"/>
              <a:t>Vermögenswerte</a:t>
            </a:r>
            <a:endParaRPr lang="en-US" sz="3200" dirty="0"/>
          </a:p>
          <a:p>
            <a:endParaRPr lang="en-US" sz="3200" dirty="0"/>
          </a:p>
          <a:p>
            <a:r>
              <a:rPr lang="en-US" sz="3200" dirty="0" err="1"/>
              <a:t>Erstellung</a:t>
            </a:r>
            <a:r>
              <a:rPr lang="en-US" sz="3200" dirty="0"/>
              <a:t> von </a:t>
            </a:r>
            <a:r>
              <a:rPr lang="en-US" sz="3200" dirty="0" err="1"/>
              <a:t>Informationsbestandsprofilen</a:t>
            </a:r>
            <a:r>
              <a:rPr lang="en-US" sz="3200" dirty="0"/>
              <a:t> </a:t>
            </a:r>
          </a:p>
          <a:p>
            <a:endParaRPr lang="en-US" sz="3200" dirty="0"/>
          </a:p>
          <a:p>
            <a:r>
              <a:rPr lang="en-US" sz="3200" dirty="0" err="1"/>
              <a:t>Zuweisung</a:t>
            </a:r>
            <a:r>
              <a:rPr lang="en-US" sz="3200" dirty="0"/>
              <a:t> von </a:t>
            </a:r>
            <a:r>
              <a:rPr lang="en-US" sz="3200" dirty="0" err="1"/>
              <a:t>Eigentümern</a:t>
            </a:r>
            <a:r>
              <a:rPr lang="en-US" sz="3200" dirty="0"/>
              <a:t> </a:t>
            </a:r>
            <a:r>
              <a:rPr lang="en-US" sz="3200" dirty="0" err="1"/>
              <a:t>zu</a:t>
            </a:r>
            <a:r>
              <a:rPr lang="en-US" sz="3200" dirty="0"/>
              <a:t> </a:t>
            </a:r>
            <a:r>
              <a:rPr lang="en-US" sz="3200" dirty="0" err="1"/>
              <a:t>kritischen</a:t>
            </a:r>
            <a:r>
              <a:rPr lang="en-US" sz="3200" dirty="0"/>
              <a:t> </a:t>
            </a:r>
            <a:r>
              <a:rPr lang="en-US" sz="3200" dirty="0" err="1"/>
              <a:t>Vermögenswerten</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912094766"/>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Schritt 2 - </a:t>
            </a:r>
            <a:r>
              <a:rPr lang="en-US" dirty="0" err="1"/>
              <a:t>Entwickeln</a:t>
            </a:r>
            <a:r>
              <a:rPr lang="en-US" dirty="0"/>
              <a:t> </a:t>
            </a:r>
            <a:r>
              <a:rPr lang="en-US" dirty="0" err="1"/>
              <a:t>eines</a:t>
            </a:r>
            <a:r>
              <a:rPr lang="en-US" dirty="0"/>
              <a:t> </a:t>
            </a:r>
            <a:r>
              <a:rPr lang="en-US" dirty="0" err="1"/>
              <a:t>Informationsbestandsprofils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025473" y="1877345"/>
            <a:ext cx="7682197"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273858542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Schritt 2 - </a:t>
            </a:r>
            <a:r>
              <a:rPr lang="en-US" dirty="0" err="1"/>
              <a:t>Entwickeln</a:t>
            </a:r>
            <a:r>
              <a:rPr lang="en-US" dirty="0"/>
              <a:t> </a:t>
            </a:r>
            <a:r>
              <a:rPr lang="en-US" dirty="0" err="1"/>
              <a:t>eines</a:t>
            </a:r>
            <a:r>
              <a:rPr lang="en-US" dirty="0"/>
              <a:t> </a:t>
            </a:r>
            <a:r>
              <a:rPr lang="en-US" dirty="0" err="1"/>
              <a:t>Informationsbestandsprofils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55F603A3-36E2-70B9-504A-F786A76C9962}"/>
              </a:ext>
            </a:extLst>
          </p:cNvPr>
          <p:cNvPicPr>
            <a:picLocks noChangeAspect="1"/>
          </p:cNvPicPr>
          <p:nvPr/>
        </p:nvPicPr>
        <p:blipFill>
          <a:blip r:embed="rId5"/>
          <a:stretch>
            <a:fillRect/>
          </a:stretch>
        </p:blipFill>
        <p:spPr>
          <a:xfrm>
            <a:off x="898933" y="2254685"/>
            <a:ext cx="10159565" cy="3874935"/>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9643057" y="6058856"/>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220245716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870848897"/>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a:t>Schritt 3 - Identifizierung von Informationsbehältern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404997"/>
            <a:ext cx="11059200" cy="4087877"/>
          </a:xfrm>
        </p:spPr>
        <p:txBody>
          <a:bodyPr>
            <a:normAutofit/>
          </a:bodyPr>
          <a:lstStyle/>
          <a:p>
            <a:r>
              <a:rPr lang="en-US" sz="4400"/>
              <a:t>Container für Informationsgüter</a:t>
            </a:r>
          </a:p>
          <a:p>
            <a:pPr lvl="3"/>
            <a:endParaRPr lang="en-US" sz="3400"/>
          </a:p>
          <a:p>
            <a:pPr lvl="1"/>
            <a:r>
              <a:rPr lang="en-US" sz="4000"/>
              <a:t>Informationen </a:t>
            </a:r>
            <a:r>
              <a:rPr lang="en-US" sz="4000" b="1">
                <a:solidFill>
                  <a:schemeClr val="accent1">
                    <a:lumMod val="75000"/>
                  </a:schemeClr>
                </a:solidFill>
              </a:rPr>
              <a:t>speichern, transportieren, verarbeiten</a:t>
            </a:r>
          </a:p>
          <a:p>
            <a:pPr lvl="4"/>
            <a:endParaRPr lang="en-US" sz="3400"/>
          </a:p>
          <a:p>
            <a:pPr lvl="1"/>
            <a:r>
              <a:rPr lang="en-US" sz="4000" b="1">
                <a:solidFill>
                  <a:schemeClr val="accent1">
                    <a:lumMod val="75000"/>
                  </a:schemeClr>
                </a:solidFill>
              </a:rPr>
              <a:t>technisch, physisch </a:t>
            </a:r>
            <a:r>
              <a:rPr lang="en-US" sz="4000"/>
              <a:t>und </a:t>
            </a:r>
            <a:r>
              <a:rPr lang="en-US" sz="4000" b="1">
                <a:solidFill>
                  <a:schemeClr val="accent1">
                    <a:lumMod val="75000"/>
                  </a:schemeClr>
                </a:solidFill>
              </a:rPr>
              <a:t>menschlich</a:t>
            </a:r>
            <a:endParaRPr lang="en-US" sz="3600" b="1">
              <a:solidFill>
                <a:schemeClr val="accent1">
                  <a:lumMod val="75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193115640"/>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a:t>Schritt 3 - Identifizierung von Informationsbehältern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256085" y="1877345"/>
            <a:ext cx="7220973"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3972873208"/>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3507049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4 - Identifizierung von Problembereichen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en-US" sz="3200"/>
              <a:t>Erster Schritt der </a:t>
            </a:r>
            <a:r>
              <a:rPr lang="en-US" sz="3200" b="1">
                <a:solidFill>
                  <a:schemeClr val="accent1">
                    <a:lumMod val="75000"/>
                  </a:schemeClr>
                </a:solidFill>
              </a:rPr>
              <a:t>Risikoermittlung</a:t>
            </a:r>
          </a:p>
          <a:p>
            <a:endParaRPr lang="en-US" sz="3200"/>
          </a:p>
          <a:p>
            <a:r>
              <a:rPr lang="en-US" sz="3200"/>
              <a:t>Brainstorming über mögliche </a:t>
            </a:r>
            <a:r>
              <a:rPr lang="en-US" sz="3200" b="1">
                <a:solidFill>
                  <a:schemeClr val="accent1">
                    <a:lumMod val="75000"/>
                  </a:schemeClr>
                </a:solidFill>
              </a:rPr>
              <a:t>Bedrohungen und Konsequenzen</a:t>
            </a:r>
          </a:p>
          <a:p>
            <a:endParaRPr lang="en-US" sz="3200"/>
          </a:p>
          <a:p>
            <a:r>
              <a:rPr lang="en-US" sz="3200"/>
              <a:t>Sicherheitsanforderungen berücksichtigen und spezifisch sein</a:t>
            </a:r>
            <a:endParaRPr lang="en-US" sz="28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82930972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4 - Identifizierung von Problembereichen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949071" y="6046330"/>
            <a:ext cx="1415441" cy="307777"/>
          </a:xfrm>
          <a:prstGeom prst="rect">
            <a:avLst/>
          </a:prstGeom>
          <a:noFill/>
        </p:spPr>
        <p:txBody>
          <a:bodyPr wrap="square" rtlCol="0">
            <a:spAutoFit/>
          </a:bodyPr>
          <a:lstStyle/>
          <a:p>
            <a:r>
              <a:rPr lang="en-US" sz="1400"/>
              <a:t>Quelle: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395992" y="1823349"/>
            <a:ext cx="6553079" cy="4807312"/>
          </a:xfrm>
          <a:prstGeom prst="rect">
            <a:avLst/>
          </a:prstGeom>
        </p:spPr>
      </p:pic>
    </p:spTree>
    <p:extLst>
      <p:ext uri="{BB962C8B-B14F-4D97-AF65-F5344CB8AC3E}">
        <p14:creationId xmlns:p14="http://schemas.microsoft.com/office/powerpoint/2010/main" val="528910981"/>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129645869"/>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5 - Identifizierung von Bedrohungsszenarien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530258"/>
            <a:ext cx="11059200" cy="3769742"/>
          </a:xfrm>
        </p:spPr>
        <p:txBody>
          <a:bodyPr>
            <a:normAutofit/>
          </a:bodyPr>
          <a:lstStyle/>
          <a:p>
            <a:r>
              <a:rPr lang="en-US" sz="3600"/>
              <a:t>Die betroffenen Bereiche werden näher erläutert</a:t>
            </a:r>
          </a:p>
          <a:p>
            <a:pPr lvl="1"/>
            <a:r>
              <a:rPr lang="en-US" sz="3200"/>
              <a:t>Menschliche Akteure mit technischen Mitteln</a:t>
            </a:r>
          </a:p>
          <a:p>
            <a:pPr lvl="1"/>
            <a:r>
              <a:rPr lang="en-US" sz="3200"/>
              <a:t>Menschliche Akteure mit physischem Zugang</a:t>
            </a:r>
          </a:p>
          <a:p>
            <a:pPr lvl="1"/>
            <a:r>
              <a:rPr lang="en-US" sz="3200"/>
              <a:t>Technische Probleme</a:t>
            </a:r>
          </a:p>
          <a:p>
            <a:pPr lvl="1"/>
            <a:r>
              <a:rPr lang="en-US" sz="3200"/>
              <a:t>Andere Probleme</a:t>
            </a:r>
          </a:p>
          <a:p>
            <a:endParaRPr lang="en-US"/>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8286499" y="1441163"/>
            <a:ext cx="3160558" cy="5051712"/>
          </a:xfrm>
          <a:prstGeom prst="rect">
            <a:avLst/>
          </a:prstGeom>
        </p:spPr>
      </p:pic>
    </p:spTree>
    <p:extLst>
      <p:ext uri="{BB962C8B-B14F-4D97-AF65-F5344CB8AC3E}">
        <p14:creationId xmlns:p14="http://schemas.microsoft.com/office/powerpoint/2010/main" val="4075648402"/>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76884128"/>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6 - Identifizierung von Risiken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en-US" sz="3600"/>
              <a:t>Detaillierte Folgenabschätzungen erstellen</a:t>
            </a:r>
          </a:p>
          <a:p>
            <a:endParaRPr lang="en-US" sz="3600"/>
          </a:p>
          <a:p>
            <a:r>
              <a:rPr lang="en-US" sz="3600"/>
              <a:t>Definition der Folgen bestimmter Bedrohungsszenarien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5909406" y="1512842"/>
            <a:ext cx="5537651" cy="4662490"/>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6190223"/>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534819833"/>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6518513"/>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7 - Analyse der Risiken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en-US" sz="3600"/>
              <a:t>Bewertung der Risiken in qualitativer Hinsicht</a:t>
            </a:r>
          </a:p>
          <a:p>
            <a:pPr lvl="1"/>
            <a:r>
              <a:rPr lang="en-US" sz="3200"/>
              <a:t>Auswirkungen </a:t>
            </a:r>
          </a:p>
          <a:p>
            <a:pPr lvl="1"/>
            <a:r>
              <a:rPr lang="en-US" sz="3200"/>
              <a:t>Wahrscheinlichkeit </a:t>
            </a:r>
          </a:p>
          <a:p>
            <a:pPr lvl="1"/>
            <a:endParaRPr lang="en-US" sz="3200"/>
          </a:p>
          <a:p>
            <a:r>
              <a:rPr lang="en-US" sz="3600"/>
              <a:t>Risikobewertungen unterstützen die Prioritätensetzung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5909406" y="2203903"/>
            <a:ext cx="5537651"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2303266158"/>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7 - Analyse der Risiken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6151133" y="2203903"/>
            <a:ext cx="5054196"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a:t>Quelle: SEI 2007</a:t>
            </a:r>
          </a:p>
        </p:txBody>
      </p:sp>
      <p:pic>
        <p:nvPicPr>
          <p:cNvPr id="10" name="Grafik 9">
            <a:extLst>
              <a:ext uri="{FF2B5EF4-FFF2-40B4-BE49-F238E27FC236}">
                <a16:creationId xmlns:a16="http://schemas.microsoft.com/office/drawing/2014/main" id="{C2C7D05B-EA93-F53A-93E9-4FEEC26DD0D0}"/>
              </a:ext>
            </a:extLst>
          </p:cNvPr>
          <p:cNvPicPr>
            <a:picLocks noChangeAspect="1"/>
          </p:cNvPicPr>
          <p:nvPr/>
        </p:nvPicPr>
        <p:blipFill>
          <a:blip r:embed="rId6"/>
          <a:srcRect b="50000"/>
          <a:stretch>
            <a:fillRect/>
          </a:stretch>
        </p:blipFill>
        <p:spPr>
          <a:xfrm>
            <a:off x="540000" y="2055271"/>
            <a:ext cx="5288643" cy="3429000"/>
          </a:xfrm>
          <a:prstGeom prst="rect">
            <a:avLst/>
          </a:prstGeom>
        </p:spPr>
      </p:pic>
    </p:spTree>
    <p:extLst>
      <p:ext uri="{BB962C8B-B14F-4D97-AF65-F5344CB8AC3E}">
        <p14:creationId xmlns:p14="http://schemas.microsoft.com/office/powerpoint/2010/main" val="256749611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15339112"/>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8 - Auswahl eines Minderungsansatzes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lnSpcReduction="10000"/>
          </a:bodyPr>
          <a:lstStyle/>
          <a:p>
            <a:r>
              <a:rPr lang="en-US" sz="3600"/>
              <a:t>Festlegung der Risikostrategie</a:t>
            </a:r>
          </a:p>
          <a:p>
            <a:pPr lvl="1"/>
            <a:r>
              <a:rPr lang="en-US" sz="3200" b="1">
                <a:solidFill>
                  <a:schemeClr val="accent1">
                    <a:lumMod val="75000"/>
                  </a:schemeClr>
                </a:solidFill>
              </a:rPr>
              <a:t>Akzeptieren</a:t>
            </a:r>
          </a:p>
          <a:p>
            <a:pPr lvl="1"/>
            <a:r>
              <a:rPr lang="en-US" sz="3200" b="1">
                <a:solidFill>
                  <a:schemeClr val="accent1">
                    <a:lumMod val="75000"/>
                  </a:schemeClr>
                </a:solidFill>
              </a:rPr>
              <a:t>Aufschieben</a:t>
            </a:r>
          </a:p>
          <a:p>
            <a:pPr lvl="1"/>
            <a:r>
              <a:rPr lang="en-US" sz="3200" b="1">
                <a:solidFill>
                  <a:schemeClr val="accent1">
                    <a:lumMod val="75000"/>
                  </a:schemeClr>
                </a:solidFill>
              </a:rPr>
              <a:t>Entschärfen Sie</a:t>
            </a:r>
          </a:p>
          <a:p>
            <a:pPr lvl="1"/>
            <a:r>
              <a:rPr lang="en-US" sz="3200" b="1">
                <a:solidFill>
                  <a:schemeClr val="accent1">
                    <a:lumMod val="75000"/>
                  </a:schemeClr>
                </a:solidFill>
              </a:rPr>
              <a:t>Übertragung</a:t>
            </a:r>
          </a:p>
          <a:p>
            <a:r>
              <a:rPr lang="en-US" sz="3600"/>
              <a:t>Festlegung der Kontrollen</a:t>
            </a:r>
          </a:p>
          <a:p>
            <a:r>
              <a:rPr lang="en-US" sz="3600"/>
              <a:t>Bewertung des Restrisikos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7114784" y="1841044"/>
            <a:ext cx="4485184" cy="4458956"/>
          </a:xfrm>
          <a:prstGeom prst="rect">
            <a:avLst/>
          </a:prstGeom>
        </p:spPr>
      </p:pic>
    </p:spTree>
    <p:extLst>
      <p:ext uri="{BB962C8B-B14F-4D97-AF65-F5344CB8AC3E}">
        <p14:creationId xmlns:p14="http://schemas.microsoft.com/office/powerpoint/2010/main" val="2998213768"/>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8 - Auswahl eines Minderungsansatzes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410722" y="6190223"/>
            <a:ext cx="1415441" cy="307777"/>
          </a:xfrm>
          <a:prstGeom prst="rect">
            <a:avLst/>
          </a:prstGeom>
          <a:noFill/>
        </p:spPr>
        <p:txBody>
          <a:bodyPr wrap="square" rtlCol="0">
            <a:spAutoFit/>
          </a:bodyPr>
          <a:lstStyle/>
          <a:p>
            <a:r>
              <a:rPr lang="en-US" sz="1400"/>
              <a:t>Quelle: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865910" y="1823349"/>
            <a:ext cx="5613243" cy="4807312"/>
          </a:xfrm>
          <a:prstGeom prst="rect">
            <a:avLst/>
          </a:prstGeom>
        </p:spPr>
      </p:pic>
    </p:spTree>
    <p:extLst>
      <p:ext uri="{BB962C8B-B14F-4D97-AF65-F5344CB8AC3E}">
        <p14:creationId xmlns:p14="http://schemas.microsoft.com/office/powerpoint/2010/main" val="3721481821"/>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Ich danke Ihnen</a:t>
            </a:r>
            <a:br>
              <a:rPr lang="en-US" sz="6000" b="1"/>
            </a:br>
            <a:r>
              <a:rPr lang="en-US" sz="6000" b="1">
                <a:solidFill>
                  <a:schemeClr val="bg1">
                    <a:lumMod val="50000"/>
                  </a:schemeClr>
                </a:solidFill>
              </a:rPr>
              <a:t>für Ihre Aufmerksamkeit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84442296"/>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6096000" y="3277383"/>
            <a:ext cx="6095999" cy="1217141"/>
          </a:xfrm>
        </p:spPr>
        <p:txBody>
          <a:bodyPr>
            <a:normAutofit/>
          </a:bodyPr>
          <a:lstStyle/>
          <a:p>
            <a:pPr marL="0" indent="0">
              <a:buNone/>
            </a:pPr>
            <a:r>
              <a:rPr lang="en-US" sz="3600"/>
              <a:t>FH-Prof. Mag. Dr. Simon Tjoa</a:t>
            </a:r>
          </a:p>
          <a:p>
            <a:pPr marL="0" indent="0">
              <a:buNone/>
            </a:pPr>
            <a:r>
              <a:rPr lang="en-US" sz="3600" err="1"/>
              <a:t>simon.tjoa@fhstp.ac.at</a:t>
            </a:r>
            <a:endParaRPr lang="en-US" sz="36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1664643" y="1291650"/>
            <a:ext cx="4229530" cy="5188608"/>
          </a:xfrm>
          <a:prstGeom prst="rect">
            <a:avLst/>
          </a:prstGeom>
        </p:spPr>
      </p:pic>
    </p:spTree>
    <p:extLst>
      <p:ext uri="{BB962C8B-B14F-4D97-AF65-F5344CB8AC3E}">
        <p14:creationId xmlns:p14="http://schemas.microsoft.com/office/powerpoint/2010/main" val="1698064267"/>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6.0.8"/>
  <p:tag name="AS_OS" val="Unix 5.15.0.1015"/>
  <p:tag name="AS_RELEASE_DATE" val="2022.10.14"/>
  <p:tag name="AS_TITLE" val="Aspose.Slides for .NET5"/>
  <p:tag name="AS_VERSION" val="22.10"/>
</p:tagLst>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29463A-B53A-4D63-A594-C3529899302C}">
  <ds:schemaRefs/>
</ds:datastoreItem>
</file>

<file path=customXml/itemProps2.xml><?xml version="1.0" encoding="utf-8"?>
<ds:datastoreItem xmlns:ds="http://schemas.openxmlformats.org/officeDocument/2006/customXml" ds:itemID="{7664A3CE-E0D8-4526-A9B1-B6CB3DDE3AB7}">
  <ds:schemaRefs/>
</ds:datastoreItem>
</file>

<file path=customXml/itemProps3.xml><?xml version="1.0" encoding="utf-8"?>
<ds:datastoreItem xmlns:ds="http://schemas.openxmlformats.org/officeDocument/2006/customXml" ds:itemID="{B2E06A90-E676-4E60-A355-F1B2634DB012}">
  <ds:schemaRefs/>
</ds:datastoreItem>
</file>

<file path=docProps/app.xml><?xml version="1.0" encoding="utf-8"?>
<Properties xmlns="http://schemas.openxmlformats.org/officeDocument/2006/extended-properties" xmlns:vt="http://schemas.openxmlformats.org/officeDocument/2006/docPropsVTypes">
  <TotalTime>0</TotalTime>
  <Words>2809</Words>
  <Application>Microsoft Macintosh PowerPoint</Application>
  <PresentationFormat>Breitbild</PresentationFormat>
  <Paragraphs>487</Paragraphs>
  <Slides>43</Slides>
  <Notes>43</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43</vt:i4>
      </vt:variant>
    </vt:vector>
  </HeadingPairs>
  <TitlesOfParts>
    <vt:vector size="49" baseType="lpstr">
      <vt:lpstr>arial</vt:lpstr>
      <vt:lpstr>arial</vt:lpstr>
      <vt:lpstr>Calibri</vt:lpstr>
      <vt:lpstr>Calibri Light</vt:lpstr>
      <vt:lpstr>Courier New</vt:lpstr>
      <vt:lpstr>Office</vt:lpstr>
      <vt:lpstr>Risiko-Management</vt:lpstr>
      <vt:lpstr>Grundlagen</vt:lpstr>
      <vt:lpstr>Motivation</vt:lpstr>
      <vt:lpstr>Definition des Risikos</vt:lpstr>
      <vt:lpstr>Risikodefinition - Kernbegriffe</vt:lpstr>
      <vt:lpstr>Risiken für die Informationssicherheit</vt:lpstr>
      <vt:lpstr>Risiko der Informationssicherheit</vt:lpstr>
      <vt:lpstr>Risiko der Informationssicherheit</vt:lpstr>
      <vt:lpstr>Ansatz für das Risikomanagement</vt:lpstr>
      <vt:lpstr>Risikomanagement</vt:lpstr>
      <vt:lpstr>Identifizierung von Risiken</vt:lpstr>
      <vt:lpstr>Risikoanalyse</vt:lpstr>
      <vt:lpstr>Risikobewertung</vt:lpstr>
      <vt:lpstr>Risikobehandlung</vt:lpstr>
      <vt:lpstr>Rahmen für die Risikobewertung</vt:lpstr>
      <vt:lpstr>OCTAVE Allegro</vt:lpstr>
      <vt:lpstr>OCTAVE Allegro</vt:lpstr>
      <vt:lpstr>OCTAVE Allegro</vt:lpstr>
      <vt:lpstr>OCTAVE Allegro</vt:lpstr>
      <vt:lpstr>Schritt 1 - Festlegung von Kriterien für die Risikobewertung</vt:lpstr>
      <vt:lpstr>Schritt 1 - Festlegung von Kriterien für die Risikobewertung</vt:lpstr>
      <vt:lpstr>OCTAVE Allegro</vt:lpstr>
      <vt:lpstr>Schritt 2 - Entwickeln eines Informationsbestandsprofils</vt:lpstr>
      <vt:lpstr>Schritt 2 - Entwickeln eines Informationsbestandsprofils</vt:lpstr>
      <vt:lpstr>Schritt 2 - Entwickeln eines Informationsbestandsprofils</vt:lpstr>
      <vt:lpstr>OCTAVE Allegro</vt:lpstr>
      <vt:lpstr>Schritt 3 - Identifizierung von Informationsbehältern</vt:lpstr>
      <vt:lpstr>Schritt 3 - Identifizierung von Informationsbehältern</vt:lpstr>
      <vt:lpstr>OCTAVE Allegro</vt:lpstr>
      <vt:lpstr>Schritt 4 - Identifizierung von Problembereichen</vt:lpstr>
      <vt:lpstr>Schritt 4 - Identifizierung von Problembereichen</vt:lpstr>
      <vt:lpstr>OCTAVE Allegro</vt:lpstr>
      <vt:lpstr>Schritt 5 - Identifizierung von Bedrohungsszenarien</vt:lpstr>
      <vt:lpstr>OCTAVE Allegro</vt:lpstr>
      <vt:lpstr>Schritt 6 - Identifizierung von Risiken</vt:lpstr>
      <vt:lpstr>OCTAVE Allegro</vt:lpstr>
      <vt:lpstr>Schritt 7 - Analyse der Risiken</vt:lpstr>
      <vt:lpstr>Schritt 7 - Analyse der Risiken</vt:lpstr>
      <vt:lpstr>OCTAVE Allegro</vt:lpstr>
      <vt:lpstr>Schritt 8 - Auswahl eines Minderungsansatzes</vt:lpstr>
      <vt:lpstr>Schritt 8 - Auswahl eines Minderungsansatzes</vt:lpstr>
      <vt:lpstr>Ich danke Ihnen für Ihre Aufmerksamkeit</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docId:FF1CE9E71575282BFB092A74D0AEDB50</cp:keywords>
  <cp:lastModifiedBy>Schölnast Hubert</cp:lastModifiedBy>
  <cp:revision>7</cp:revision>
  <dcterms:created xsi:type="dcterms:W3CDTF">2022-10-31T15:14:22Z</dcterms:created>
  <dcterms:modified xsi:type="dcterms:W3CDTF">2022-12-09T14:09:26Z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