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0"/>
  </p:notesMasterIdLst>
  <p:handoutMasterIdLst>
    <p:handoutMasterId r:id="rId41"/>
  </p:handoutMasterIdLst>
  <p:sldIdLst>
    <p:sldId id="256" r:id="rId5"/>
    <p:sldId id="328" r:id="rId6"/>
    <p:sldId id="410" r:id="rId7"/>
    <p:sldId id="401" r:id="rId8"/>
    <p:sldId id="411" r:id="rId9"/>
    <p:sldId id="402" r:id="rId10"/>
    <p:sldId id="403" r:id="rId11"/>
    <p:sldId id="412" r:id="rId12"/>
    <p:sldId id="413" r:id="rId13"/>
    <p:sldId id="404" r:id="rId14"/>
    <p:sldId id="414" r:id="rId15"/>
    <p:sldId id="415" r:id="rId16"/>
    <p:sldId id="416" r:id="rId17"/>
    <p:sldId id="405" r:id="rId18"/>
    <p:sldId id="417" r:id="rId19"/>
    <p:sldId id="406" r:id="rId20"/>
    <p:sldId id="418" r:id="rId21"/>
    <p:sldId id="419" r:id="rId22"/>
    <p:sldId id="420" r:id="rId23"/>
    <p:sldId id="421" r:id="rId24"/>
    <p:sldId id="422" r:id="rId25"/>
    <p:sldId id="407" r:id="rId26"/>
    <p:sldId id="423" r:id="rId27"/>
    <p:sldId id="408" r:id="rId28"/>
    <p:sldId id="409" r:id="rId29"/>
    <p:sldId id="424" r:id="rId30"/>
    <p:sldId id="425" r:id="rId31"/>
    <p:sldId id="426" r:id="rId32"/>
    <p:sldId id="427" r:id="rId33"/>
    <p:sldId id="428" r:id="rId34"/>
    <p:sldId id="429" r:id="rId35"/>
    <p:sldId id="430" r:id="rId36"/>
    <p:sldId id="431" r:id="rId37"/>
    <p:sldId id="432" r:id="rId38"/>
    <p:sldId id="433" r:id="rId39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276" y="19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46"/>
    </p:cViewPr>
  </p:sorterViewPr>
  <p:notesViewPr>
    <p:cSldViewPr>
      <p:cViewPr varScale="1">
        <p:scale>
          <a:sx n="83" d="100"/>
          <a:sy n="83" d="100"/>
        </p:scale>
        <p:origin x="-1374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xmlns="" id="{5C97DB03-508B-A46F-6EA8-C62650E9D0C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xmlns="" id="{277556B8-2627-578E-1E77-220370F9878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xmlns="" id="{2FD23A3B-DC06-467B-1464-868B70FD2A5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xmlns="" id="{F5272B1C-D9BF-5C7C-BA43-266ABD5F98A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7AD74B-C840-49D1-AEC4-0C4B4D1755C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008816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3F05DAD1-08EB-CA98-E733-ACBED3244EA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B3CD85B3-8319-0DE7-D482-0F0A39936BC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xmlns="" id="{8637D32C-E644-2E39-55D6-1EE306E3F66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DEE651E3-9D29-C129-24A3-579C9606428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xmlns="" id="{993E2889-E77A-DF80-5B3E-DD911F0338A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xmlns="" id="{31E27AEC-2D03-DD6F-74E3-3D05F67185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1483C7-B69B-4C8E-8E78-35E1976CCA0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3043551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xmlns="" id="{3909AE17-8CC5-68D7-BB1A-1EC4A3D29C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xmlns="" id="{32C449D6-588E-5E14-BF94-EE7B9BC31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9FF61E2C-3F5C-9B38-03BC-31920A31F4D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xmlns="" id="{46EC2A2B-2909-03B1-9C4C-E99BB94CBA7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76539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542EFD-1194-62C4-4FA7-9DBE9D0AA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E4B3055-2D38-22C4-5316-1C25D70A1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4DE1915-7959-C659-DC1B-B2B0E7046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9D134-451C-490E-B6E2-CFBAB765986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573650192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48E16A-7CF3-9C71-7C35-31E009120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D44D14-F040-4D0A-0159-B2E75E6C8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1981CC-4BEC-1FBC-46B3-CC12B7C2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0C965-68EF-420C-9F52-8382A6D3876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834792834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793B5B1-4425-A606-6EE6-7393FCAC2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6848463F-11E1-CC73-59F3-326A446C3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AE4AB341-8ADB-368B-343F-B3388320A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CBD6E-8F3A-4C55-B738-84647EFF65B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04494207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641B3BC5-3279-30F4-7755-38582C4C6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702BC378-F67B-F0BF-F8EE-6EE6CB1AE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326DE1AA-4302-6FC7-62A3-1847E121A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7C8F4-3302-44AA-B7CA-2E6811BEE10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81563509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5C714362-EDD8-7A12-9075-1BE052E3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E5A3004C-2109-2441-8D76-1E0F96459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6D9E69D6-FC89-CB99-CC35-9AA5ACFC2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5F084-970C-4D6C-852F-8782095DABD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7698886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5E461F8E-0AD9-362C-50DD-88D564C70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BE6E335E-E9E8-BE87-5C8A-EEB859C69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8BAD14F1-5687-644B-F25A-44D8A811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08376-C4C0-41DB-8573-8017F622DBA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2020743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37B6F283-3682-9FAB-ECBA-7544CAC8E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E1E4E7A7-203D-4883-63C3-574A772B9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A06D1AED-D90A-316E-45A7-08CB7E181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99B19-4CBE-4762-8FF9-6FF15FD8D6B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423843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B463376-9682-4893-F340-7AE9DF980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2175F575-5ECD-342F-B7FB-447A943D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989C3495-54C8-D679-CE65-C2D00F473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7C25C-E0AE-4357-87CF-BEDCE0166D6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58156288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F8EC8DB-052C-EA48-CC17-7C3C546C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219B5D-50FE-057C-4ECA-05AE9A50E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E8302E4-6E96-A4D8-6E3E-74A95A984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C67AB-109B-443F-9743-55A82D34106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38451709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561FF8-5AB6-7990-D30E-79FEF2A5F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CB1EC3-2CB7-EB27-87D2-0670F4A8D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DAA5D0-AD8F-85EE-9871-57E5E6660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CFAF-68F4-46D2-84EF-3EAF4360977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28207977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xmlns="" id="{0EAE7FFB-3538-49ED-5C60-EACFEF9211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352425"/>
            <a:ext cx="408940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xmlns="" id="{97BB6D3B-35BC-1447-BFD9-35381DEE1CF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44450"/>
            <a:ext cx="14065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288140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A11FA8EF-CC57-BCAD-4E7E-ACCDA0D180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33F9DCB9-E059-07B8-DA66-B037FB14E5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41FB11-A0E1-CB52-EBC2-0C707C7BE2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CC03AF-4AB9-95CC-3476-35060558B7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BE45375-5B89-715B-2B88-88D628CD3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2D1930-A375-4B24-A71D-F4AC6181507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8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5">
            <a:extLst>
              <a:ext uri="{FF2B5EF4-FFF2-40B4-BE49-F238E27FC236}">
                <a16:creationId xmlns:a16="http://schemas.microsoft.com/office/drawing/2014/main" xmlns="" id="{EAE7203E-27EB-5837-6BDA-83A551E97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0350" y="274638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18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Rechteck 4">
            <a:extLst>
              <a:ext uri="{FF2B5EF4-FFF2-40B4-BE49-F238E27FC236}">
                <a16:creationId xmlns:a16="http://schemas.microsoft.com/office/drawing/2014/main" xmlns="" id="{B5FA3139-8F84-29A1-A2BB-FD443A78A470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48" name="Titel 1">
            <a:extLst>
              <a:ext uri="{FF2B5EF4-FFF2-40B4-BE49-F238E27FC236}">
                <a16:creationId xmlns:a16="http://schemas.microsoft.com/office/drawing/2014/main" xmlns="" id="{39266457-3561-3D48-B371-B0E82B3CE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1763" y="1052513"/>
            <a:ext cx="6192837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>
              <a:buFontTx/>
              <a:buNone/>
            </a:pPr>
            <a:r>
              <a:rPr lang="pl-PL" altLang="pl-PL" sz="6000" b="1" dirty="0"/>
              <a:t>Wprowadzenie do bezpieczeństwa informacji, systemy kontroli wewnętrznej</a:t>
            </a:r>
            <a:endParaRPr lang="en-US" altLang="pl-PL" sz="6000" b="1" dirty="0"/>
          </a:p>
        </p:txBody>
      </p:sp>
      <p:sp>
        <p:nvSpPr>
          <p:cNvPr id="6149" name="Untertitel 2">
            <a:extLst>
              <a:ext uri="{FF2B5EF4-FFF2-40B4-BE49-F238E27FC236}">
                <a16:creationId xmlns:a16="http://schemas.microsoft.com/office/drawing/2014/main" xmlns="" id="{9C5794BA-E1AE-7626-582C-4D476DB81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7768" y="5877272"/>
            <a:ext cx="7776864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None/>
            </a:pPr>
            <a:r>
              <a:rPr lang="pl-PL" altLang="bg-BG" b="1" dirty="0"/>
              <a:t>Szkolenie z bezpieczeństwa </a:t>
            </a:r>
            <a:r>
              <a:rPr lang="pl-PL" altLang="bg-BG" b="1" dirty="0" smtClean="0"/>
              <a:t>dla </a:t>
            </a:r>
            <a:r>
              <a:rPr lang="pl-PL" altLang="bg-BG" b="1" dirty="0"/>
              <a:t>pracowników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0" name="Grafik 3">
            <a:extLst>
              <a:ext uri="{FF2B5EF4-FFF2-40B4-BE49-F238E27FC236}">
                <a16:creationId xmlns:a16="http://schemas.microsoft.com/office/drawing/2014/main" xmlns="" id="{011B0BD5-3151-161A-8333-27C7189EB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2">
            <a:extLst>
              <a:ext uri="{FF2B5EF4-FFF2-40B4-BE49-F238E27FC236}">
                <a16:creationId xmlns:a16="http://schemas.microsoft.com/office/drawing/2014/main" xmlns="" id="{B5A17BB4-2E56-D59D-E1BD-EE9443B38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altLang="en-US" sz="4400" b="1" dirty="0" smtClean="0">
                <a:latin typeface="Calibri Light" panose="020F0302020204030204" pitchFamily="34" charset="0"/>
              </a:rPr>
              <a:t>Projekt </a:t>
            </a:r>
            <a:r>
              <a:rPr lang="en-US" altLang="en-US" sz="4400" b="1" dirty="0" smtClean="0">
                <a:latin typeface="Calibri Light" panose="020F0302020204030204" pitchFamily="34" charset="0"/>
              </a:rPr>
              <a:t>Erasmus</a:t>
            </a:r>
            <a:r>
              <a:rPr lang="en-US" altLang="en-US" sz="4400" b="1" dirty="0">
                <a:latin typeface="Calibri Light" panose="020F0302020204030204" pitchFamily="34" charset="0"/>
              </a:rPr>
              <a:t>+ </a:t>
            </a:r>
            <a:r>
              <a:rPr lang="en-US" altLang="en-US" sz="4400" b="1" dirty="0" err="1" smtClean="0">
                <a:latin typeface="Calibri Light" panose="020F0302020204030204" pitchFamily="34" charset="0"/>
              </a:rPr>
              <a:t>InCy</a:t>
            </a:r>
            <a:r>
              <a:rPr lang="pl-PL" altLang="en-US" sz="4400" b="1" dirty="0" smtClean="0">
                <a:latin typeface="Calibri Light" panose="020F0302020204030204" pitchFamily="34" charset="0"/>
              </a:rPr>
              <a:t>T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95400" y="198884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smtClean="0"/>
              <a:t>Projekt rozwija ramy bezpieczeństwa cybernetycznego, aby zapewnić mechanizm: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szkoleń zawodowych i edukacyjnych (VET) w przedsiębiorstwach, MŚP;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opisuje kompetencje i umiejętności, które muszą posiadać specjaliści ds. cyberbezpieczeństwa, aby zapobiegać cyberatakom.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smtClean="0"/>
              <a:t>Biorąc pod uwagę zalety interdyscyplinarnych programów szkoleniowych i mentoringowych, zwłaszcza w zakresie cyberbezpieczeństwa, zespół projektu opracowuje i testuje wspierane cyfrowo interdyscyplinarne programy szkoleniowe oraz platformę e-learningową współpracy dla MŚP. Program szkoleniowy zostanie dostosowany do szkolenia zawodowego i opracowania europejskiego modelu przenoszenia</a:t>
            </a:r>
            <a:endParaRPr lang="en-US" altLang="pl-PL" sz="4800" dirty="0" smtClean="0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44624"/>
            <a:ext cx="748883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Cyberataki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ramy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kompetencji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060848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/>
            <a:r>
              <a:rPr lang="pl-PL" altLang="pl-PL" dirty="0" smtClean="0"/>
              <a:t>Ramy kompetencji są regularnie używane przez firmy, aby zrozumieć ich wymagania oparte na umiejętnościach, wymagane kompetencje, umiejętności pracowników i luki.</a:t>
            </a:r>
          </a:p>
          <a:p>
            <a:pPr algn="just" defTabSz="914400" eaLnBrk="1" hangingPunct="1"/>
            <a:r>
              <a:rPr lang="pl-PL" altLang="pl-PL" dirty="0" smtClean="0"/>
              <a:t>Kiedy ramy kompetencji są opracowywane z uwzględnieniem profilu firmy i zainteresowań pracowników, mogą poprawić wydajność i zapewnić jasność dla każdego indywidualnego wymagania ról oraz rozwijać umiejętności w miejscu pracy.</a:t>
            </a:r>
          </a:p>
          <a:p>
            <a:pPr algn="just" defTabSz="914400" eaLnBrk="1" hangingPunct="1"/>
            <a:r>
              <a:rPr lang="pl-PL" altLang="pl-PL" dirty="0" smtClean="0"/>
              <a:t>W ostatnich latach, z powodu wielu cyberataków, ramy bezpieczeństwa cybernetycznego są przyjmowane zwłaszcza przez duże organizacje (przedsiębiorstwa, organizacje pozarządowe i inne podmioty) lub podmioty państwowe.</a:t>
            </a:r>
          </a:p>
        </p:txBody>
      </p:sp>
    </p:spTree>
    <p:extLst>
      <p:ext uri="{BB962C8B-B14F-4D97-AF65-F5344CB8AC3E}">
        <p14:creationId xmlns:p14="http://schemas.microsoft.com/office/powerpoint/2010/main" val="304258372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188640"/>
            <a:ext cx="748883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Cyberataki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74176" y="2060847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altLang="pl-PL" dirty="0"/>
              <a:t>Cyberataki często skutkują znacznymi stratami finansowymi wynikającymi z kradzieży informacji korporacyjnych, informacji finansowych (np. danych bankowych lub danych karty płatniczej), pieniędzy, zakłóceń transakcji (np. brak możliwości zawarcia transakcji online), utraty działalności lub umowy.</a:t>
            </a:r>
          </a:p>
          <a:p>
            <a:pPr algn="just"/>
            <a:r>
              <a:rPr lang="pl-PL" altLang="pl-PL" dirty="0"/>
              <a:t>Firmy, które ucierpiały w cyberprzestrzeni, zazwyczaj wydają pieniądze związane z naprawą dotkniętych systemów, sieci i urządzeń.</a:t>
            </a:r>
          </a:p>
          <a:p>
            <a:pPr algn="just"/>
            <a:r>
              <a:rPr lang="pl-PL" altLang="pl-PL" dirty="0"/>
              <a:t>Ataki cybernetyczne mogą zaszkodzić reputacji firmy i zaufaniu, jakie klienci mają do firmy. Może to prowadzić do utraty klientów, utraty sprzedaży i zmniejszenia zysków.</a:t>
            </a:r>
          </a:p>
        </p:txBody>
      </p:sp>
    </p:spTree>
    <p:extLst>
      <p:ext uri="{BB962C8B-B14F-4D97-AF65-F5344CB8AC3E}">
        <p14:creationId xmlns:p14="http://schemas.microsoft.com/office/powerpoint/2010/main" val="4195573640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188640"/>
            <a:ext cx="748883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Cyberataki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74176" y="2060847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altLang="pl-PL" dirty="0"/>
              <a:t>Skutki utraty reputacji mogą mieć wpływ nawet na dostawców firmy lub na relacje z partnerami, inwestorami i innymi stronami trzecimi zaangażowanymi w działalność firmy.</a:t>
            </a:r>
          </a:p>
          <a:p>
            <a:pPr algn="just"/>
            <a:r>
              <a:rPr lang="pl-PL" altLang="pl-PL" dirty="0"/>
              <a:t>Przepisy dotyczące ochrony danych i prywatności wymagają zarządzania bezpieczeństwem wszystkich danych osobowych przechowywanych przez firmę (własnego personelu lub klientów).</a:t>
            </a:r>
          </a:p>
          <a:p>
            <a:pPr algn="just"/>
            <a:r>
              <a:rPr lang="pl-PL" altLang="pl-PL" dirty="0"/>
              <a:t>Jeśli dane te zostaną przypadkowo lub celowo naruszone, a firma nie wdroży odpowiednich środków bezpieczeństwa, mogą zostać nałożone na nią kary regulacyjne.</a:t>
            </a:r>
            <a:endParaRPr lang="vi-VN" altLang="pl-PL" dirty="0"/>
          </a:p>
        </p:txBody>
      </p:sp>
    </p:spTree>
    <p:extLst>
      <p:ext uri="{BB962C8B-B14F-4D97-AF65-F5344CB8AC3E}">
        <p14:creationId xmlns:p14="http://schemas.microsoft.com/office/powerpoint/2010/main" val="588003111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Ryzyka</a:t>
            </a:r>
            <a:r>
              <a:rPr lang="en-US" altLang="pl-PL" sz="4400" b="1" dirty="0"/>
              <a:t> w </a:t>
            </a:r>
            <a:r>
              <a:rPr lang="en-US" altLang="pl-PL" sz="4400" b="1" dirty="0" err="1"/>
              <a:t>firmie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772816"/>
            <a:ext cx="11255424" cy="4857750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Ważne jest odpowiednie zarządzanie ryzykiem.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Po ataku skuteczne narzędzie cyberbezpieczeństwa lub plan reagowania na incydenty, tj. skorzystanie z konsultanta cybernetycznego, może pomóc: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zmniejszyć wpływ ataku;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zgłosić incydent do odpowiedniego organu;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oczyścić systemy, których dotyczy problem;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wznowić działalność swojej w możliwie najkrótszym czasie.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Niezbędne jest inwestowanie w szkolenia i edukację użytkowników w zakresie cyberbezpieczeństwa w celu unikania ataków i ciągłego rozwijania świadomości na temat strategii cybernetycznej w swojej organizacji.</a:t>
            </a:r>
            <a:endParaRPr lang="vi-VN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Ramy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51384" y="2348880"/>
            <a:ext cx="113052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Ramy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to zestaw najlepszych praktyk i udokumentowanych procesów, które są wykorzystywane do opracowywania polityk bezpieczeństwa IT w organizacji.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Jednak w przeciwieństwie do tradycyjnej polityki ściśle związanej z dziedziną prawną, ramy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powinny również zawierać udokumentowane przykłady problemów, których te polityki mają unikać, oraz odpowiednie procesy i sposoby wdrażania polityk bezpieczeństwa opisanych w tych ramach.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Cyberbezpieczeństwo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51384" y="2348880"/>
            <a:ext cx="1130525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Pomimo zwiększonej świadomości, w Unii Europejskiej istnieje znany i rosnący niedobór specjalistów ds.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oraz wiedzy i umiejętności pracowników, aby uniknąć cyberataków na całym świecie, a niedobory te nadal stanowią poważne problemy dla sektora publicznego i prywatnego.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Badanie 2019 CYBERSECURITY WORKFORCE 2019 </a:t>
            </a:r>
            <a:r>
              <a:rPr lang="pl-PL" altLang="pl-PL" sz="2800" dirty="0" err="1"/>
              <a:t>Strategies</a:t>
            </a:r>
            <a:r>
              <a:rPr lang="pl-PL" altLang="pl-PL" sz="2800" dirty="0"/>
              <a:t> for </a:t>
            </a:r>
            <a:r>
              <a:rPr lang="pl-PL" altLang="pl-PL" sz="2800" dirty="0" err="1"/>
              <a:t>Building</a:t>
            </a:r>
            <a:r>
              <a:rPr lang="pl-PL" altLang="pl-PL" sz="2800" dirty="0"/>
              <a:t> and </a:t>
            </a:r>
            <a:r>
              <a:rPr lang="pl-PL" altLang="pl-PL" sz="2800" dirty="0" err="1"/>
              <a:t>Growing</a:t>
            </a:r>
            <a:r>
              <a:rPr lang="pl-PL" altLang="pl-PL" sz="2800" dirty="0"/>
              <a:t> </a:t>
            </a:r>
            <a:r>
              <a:rPr lang="pl-PL" altLang="pl-PL" sz="2800" dirty="0" err="1"/>
              <a:t>Strong</a:t>
            </a:r>
            <a:r>
              <a:rPr lang="pl-PL" altLang="pl-PL" sz="2800" dirty="0"/>
              <a:t> </a:t>
            </a:r>
            <a:r>
              <a:rPr lang="pl-PL" altLang="pl-PL" sz="2800" dirty="0" err="1"/>
              <a:t>Cyber</a:t>
            </a:r>
            <a:r>
              <a:rPr lang="pl-PL" altLang="pl-PL" sz="2800" dirty="0"/>
              <a:t> ​​Security </a:t>
            </a:r>
            <a:r>
              <a:rPr lang="pl-PL" altLang="pl-PL" sz="2800" dirty="0" err="1"/>
              <a:t>Teams</a:t>
            </a:r>
            <a:r>
              <a:rPr lang="pl-PL" altLang="pl-PL" sz="2800" dirty="0"/>
              <a:t> (ISC) szacuje, że na całym świecie jest 2,8 miliona specjalistów ds.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, podczas gdy różnica ta wynosi w rzeczywistości 4,07 miliona.</a:t>
            </a:r>
          </a:p>
        </p:txBody>
      </p:sp>
    </p:spTree>
    <p:extLst>
      <p:ext uri="{BB962C8B-B14F-4D97-AF65-F5344CB8AC3E}">
        <p14:creationId xmlns:p14="http://schemas.microsoft.com/office/powerpoint/2010/main" val="2570315190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Cyberbezpieczeństwo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51384" y="2348880"/>
            <a:ext cx="1130525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W badaniu zauważono, że obecna luka w Europie wynosi 291 000, a liczba ta podwoiła się w porównaniu z poprzednimi latami.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Wiele krajów o wysoko rozwiniętej wiedzy specjalistycznej woli tworzyć własne przepisy i dokumenty, zaś wiele krajów oraz małych i średnich przedsiębiorstw (MŚP) potrzebuje pomocy w tym kontekście.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407428120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altLang="pl-PL" sz="4400" b="1" dirty="0" err="1">
                <a:cs typeface="Arial" pitchFamily="34" charset="0"/>
              </a:rPr>
              <a:t>Inżynieria</a:t>
            </a:r>
            <a:r>
              <a:rPr lang="de-DE" altLang="pl-PL" sz="4400" b="1" dirty="0">
                <a:cs typeface="Arial" pitchFamily="34" charset="0"/>
              </a:rPr>
              <a:t> </a:t>
            </a:r>
            <a:r>
              <a:rPr lang="de-DE" altLang="pl-PL" sz="4400" b="1" dirty="0" err="1">
                <a:cs typeface="Arial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2132856"/>
            <a:ext cx="1101722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oznacza manipulowanie ludźmi (często przy użyciu metod psychologicznych) w celu uzyskania dostępu do danych, dokumentów i informacji interesujących napastnika.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jest obecnie jednym z głównych zagrożeń dla bezpieczeństwa informacji i jest skuteczną formą cyberprzestępczości.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może mieć niebezpieczne reperkusje, na przykład naruszenia danych, bardziej niż jakikolwiek inny rodzaj ataku.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altLang="pl-PL" sz="4400" b="1" dirty="0" err="1">
                <a:cs typeface="Arial" pitchFamily="34" charset="0"/>
              </a:rPr>
              <a:t>Inżynieria</a:t>
            </a:r>
            <a:r>
              <a:rPr lang="de-DE" altLang="pl-PL" sz="4400" b="1" dirty="0">
                <a:cs typeface="Arial" pitchFamily="34" charset="0"/>
              </a:rPr>
              <a:t> </a:t>
            </a:r>
            <a:r>
              <a:rPr lang="de-DE" altLang="pl-PL" sz="4400" b="1" dirty="0" err="1">
                <a:cs typeface="Arial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2132856"/>
            <a:ext cx="1101722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ataki mają cel finansowy, a tym samym organizacje straciły znaczne kwoty pieniędzy.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jest szczególnie niebezpieczny, ponieważ opiera się bardziej na błędach ludzkich niż na lukach w oprogramowaniu i systemach operacyjnych.</a:t>
            </a:r>
            <a:endParaRPr lang="vi-VN" altLang="pl-PL" sz="32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136987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altLang="pl-PL" sz="4400" b="1" dirty="0" err="1">
                <a:cs typeface="Arial" pitchFamily="34" charset="0"/>
              </a:rPr>
              <a:t>Inżynieria</a:t>
            </a:r>
            <a:r>
              <a:rPr lang="de-DE" altLang="pl-PL" sz="4400" b="1" dirty="0">
                <a:cs typeface="Arial" pitchFamily="34" charset="0"/>
              </a:rPr>
              <a:t> </a:t>
            </a:r>
            <a:r>
              <a:rPr lang="de-DE" altLang="pl-PL" sz="4400" b="1" dirty="0" err="1">
                <a:cs typeface="Arial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Inhaltsplatzhalt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57200" y="1916832"/>
            <a:ext cx="11255424" cy="45259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buFontTx/>
              <a:buNone/>
              <a:defRPr/>
            </a:pPr>
            <a:r>
              <a:rPr lang="pl-PL" b="1" dirty="0" smtClean="0"/>
              <a:t>Firmy: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mogą cierpieć z powodu utraty produktywności, spadku morale pracowników i trudności w powrocie do zdrowia.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mają uszczerbek na reputacji, ponieważ klienci nie są przekonani, że organizacja może się chronić.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często trzeba wyzwolić starą reakcję na incydent.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powinien zapewnić oprogramowanie zabezpieczające, które pomoże zapobiegać przyszłym atakom.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często musieli przekwalifikować pracowników, aby byli gotowi na ataki.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8832865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Szkolenia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704849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/>
            <a:r>
              <a:rPr lang="pl-PL" altLang="pl-PL" smtClean="0"/>
              <a:t>Przedsiębiorcy, w tym przyszli, potrzebują złożonych sposobów myślenia oraz umiejętności rozumienia i integrowania wiedzy z różnych sektorów, co wymaga interdyscyplinarnego uczenia się.</a:t>
            </a:r>
          </a:p>
          <a:p>
            <a:pPr algn="just" defTabSz="914400" eaLnBrk="1" hangingPunct="1"/>
            <a:r>
              <a:rPr lang="pl-PL" altLang="pl-PL" smtClean="0"/>
              <a:t>Złożone problemy inżynierskie wymagają stworzenia sytuacji interdyscyplinarnej w niemal naturalny sposób.</a:t>
            </a:r>
          </a:p>
          <a:p>
            <a:pPr algn="just" defTabSz="914400" eaLnBrk="1" hangingPunct="1"/>
            <a:r>
              <a:rPr lang="pl-PL" altLang="pl-PL" smtClean="0"/>
              <a:t>W podejściu interdyscyplinarnym uczący się powinni integrować informacje z różnych dyscyplin i dziedzin.</a:t>
            </a:r>
          </a:p>
          <a:p>
            <a:pPr algn="just" defTabSz="914400" eaLnBrk="1" hangingPunct="1"/>
            <a:r>
              <a:rPr lang="pl-PL" altLang="pl-PL" smtClean="0"/>
              <a:t>Rozwijają interdyscyplinarne zrozumienie, uczą się integrować obszary wiedzy i specyficzne dla dyscypliny sposoby myślenia.</a:t>
            </a:r>
          </a:p>
          <a:p>
            <a:pPr algn="just" defTabSz="914400" eaLnBrk="1" hangingPunct="1"/>
            <a:r>
              <a:rPr lang="pl-PL" altLang="pl-PL" smtClean="0"/>
              <a:t>Zwiększa to umiejętności poznawcze i krytyczne myślenie bardziej niż za pomocą pojedynczych środków dyscyplinarnych.</a:t>
            </a:r>
            <a:endParaRPr lang="vi-VN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1942728670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116632"/>
            <a:ext cx="771475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Umiejętności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przedsiębiorcze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82450"/>
            <a:ext cx="110892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Ocena wyników uczestników szkoleń w rozwijaniu umiejętności w zakresie przedsiębiorczości może mieć całościowe spojrzenie, w tym na środowisko uczenia się i efekty uczenia się oraz ułatwiać interaktywne, efektywne i aktywne uczenie się.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Mentoring to doświadczona metoda wspierania bardziej indywidualnego uczenia się oraz zdobywania umiejętności osobistych i zawodowych w nowych zawodach.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Prowadzone są ogólne badania nad wynikami mentoringu, ale niewiele jest badań na temat mentoringu.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116632"/>
            <a:ext cx="771475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Umiejętności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przedsiębiorcze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82450"/>
            <a:ext cx="110892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Mentoring oferuje szereg korzyści dla pracowników szkolących się w firmach.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Interdyscyplinarny mentoring zespołowy zyskał na znaczeniu w ostatnich latach, odzwierciedlając potrzebę zmiany orientacji mentoringu, ponieważ różne kierunki i dziedziny przedsiębiorczości stają się coraz bardziej </a:t>
            </a:r>
            <a:r>
              <a:rPr lang="pl-PL" altLang="pl-PL" sz="2800" dirty="0" err="1"/>
              <a:t>multidyscyplinarne</a:t>
            </a:r>
            <a:r>
              <a:rPr lang="pl-PL" altLang="pl-PL" sz="2800" dirty="0"/>
              <a:t>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Interdyscyplinarny mentoring i sieci mentorów mogą tworzyć synergię w grupach, generować innowacyjne pomysły i kompleksowe rozwiązania wyzwań oraz stwarzać możliwości współpracy i pracy.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947311073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Termin „</a:t>
            </a:r>
            <a:r>
              <a:rPr lang="pl-PL" altLang="pl-PL" sz="2800" b="1" dirty="0"/>
              <a:t>cyberprzestrzeń</a:t>
            </a:r>
            <a:r>
              <a:rPr lang="pl-PL" altLang="pl-PL" sz="2800" dirty="0"/>
              <a:t>” został zdefiniowany w 1982 roku przez Williama Gibsona.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Termin ten wszedł do codziennego użycia w latach 90. wraz z nadejściem World </a:t>
            </a:r>
            <a:r>
              <a:rPr lang="pl-PL" altLang="pl-PL" sz="2800" dirty="0" err="1"/>
              <a:t>Wide</a:t>
            </a:r>
            <a:r>
              <a:rPr lang="pl-PL" altLang="pl-PL" sz="2800" dirty="0"/>
              <a:t> Web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dirty="0"/>
              <a:t>infrastruktury cybernetyczne </a:t>
            </a:r>
            <a:r>
              <a:rPr lang="pl-PL" altLang="pl-PL" sz="2800" dirty="0"/>
              <a:t>- infrastruktury teleinformatyczne, składające się z systemów komputerowych, powiązanych aplikacji, sieci i usług łączności elektronicznej;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dirty="0"/>
              <a:t>cyberprzestrzeń </a:t>
            </a:r>
            <a:r>
              <a:rPr lang="pl-PL" altLang="pl-PL" sz="2800" dirty="0"/>
              <a:t>– środowisko wirtualne, generowane przez infrastruktury cybernetyczne, w tym treści informacyjne przetwarzane, przechowywane lub przesyłane, a także działania prowadzone w nim przez użytkowników;</a:t>
            </a:r>
            <a:endParaRPr lang="pl-PL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dirty="0" err="1"/>
              <a:t>cyberbezpieczeństwo</a:t>
            </a:r>
            <a:r>
              <a:rPr lang="pl-PL" altLang="pl-PL" sz="2800" dirty="0"/>
              <a:t> - stan normalności wynikający ze stosowania zestawu proaktywnych i reaktywnych środków zapewniających poufność, integralność, dostępność, autentyczność i niezaprzeczalność informacji w formie elektronicznej, zasobów i usług publicznych lub prywatnych, w cyberprzestrzeni.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Środki proaktywne i reaktywne mogą obejmować polityki bezpieczeństwa, koncepcje, standardy i wytyczne, zarządzanie ryzykiem, szkolenia i działania uświadamiające, wdrażanie rozwiązań technicznych w celu ochrony infrastruktury cybernetycznej, zarządzanie tożsamością, zarządzanie konsekwencjami;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991780066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 err="1"/>
              <a:t>cyberobrona</a:t>
            </a:r>
            <a:r>
              <a:rPr lang="pl-PL" altLang="pl-PL" sz="2800" b="1" i="1" dirty="0"/>
              <a:t> – </a:t>
            </a:r>
            <a:r>
              <a:rPr lang="pl-PL" altLang="pl-PL" sz="2800" dirty="0"/>
              <a:t>działania prowadzone w cyberprzestrzeni w celu ochrony, monitorowania, analizowania, wykrywania, zwalczania agresji oraz zapewnienia terminowej reakcji na zagrożenia dla infrastruktury cybernetycznej specyficzne dla obronności państwa;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operacje w sieciach komputerowych </a:t>
            </a:r>
            <a:r>
              <a:rPr lang="pl-PL" altLang="pl-PL" sz="2800" dirty="0"/>
              <a:t>- złożony proces planowania, koordynowania, synchronizacji, harmonizowania i prowadzenia działań w cyberprzestrzeni w celu ochrony, kontroli i użytkowania sieci komputerowych w celu uzyskania przewagi informacyjnej z jednoczesnym neutralizacją możliwości przeciwnika;</a:t>
            </a:r>
            <a:endParaRPr lang="pl-PL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618113520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 err="1"/>
              <a:t>cyberzagrożenie</a:t>
            </a:r>
            <a:r>
              <a:rPr lang="pl-PL" altLang="pl-PL" sz="2800" i="1" dirty="0"/>
              <a:t> – </a:t>
            </a:r>
            <a:r>
              <a:rPr lang="pl-PL" altLang="pl-PL" sz="2800" dirty="0"/>
              <a:t>okoliczność lub zdarzenie stanowiące potencjalne zagrożenie dla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cyberatak</a:t>
            </a:r>
            <a:r>
              <a:rPr lang="pl-PL" altLang="pl-PL" sz="2800" i="1" dirty="0"/>
              <a:t> – </a:t>
            </a:r>
            <a:r>
              <a:rPr lang="pl-PL" altLang="pl-PL" sz="2800" dirty="0"/>
              <a:t>wrogie działanie prowadzone w cyberprzestrzeni mogące wpłynąć na </a:t>
            </a:r>
            <a:r>
              <a:rPr lang="pl-PL" altLang="pl-PL" sz="2800" dirty="0" err="1"/>
              <a:t>cyberbezpieczeństwo</a:t>
            </a:r>
            <a:r>
              <a:rPr lang="pl-PL" altLang="pl-PL" sz="2800" dirty="0"/>
              <a:t>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incydent cybernetyczny </a:t>
            </a:r>
            <a:r>
              <a:rPr lang="pl-PL" altLang="pl-PL" sz="2800" i="1" dirty="0"/>
              <a:t>- </a:t>
            </a:r>
            <a:r>
              <a:rPr lang="pl-PL" altLang="pl-PL" sz="2800" dirty="0"/>
              <a:t>zdarzenie mające miejsce w cyberprzestrzeni, którego konsekwencje wpływają na </a:t>
            </a:r>
            <a:r>
              <a:rPr lang="pl-PL" altLang="pl-PL" sz="2800" dirty="0" err="1"/>
              <a:t>cyberbezpieczeństwo</a:t>
            </a:r>
            <a:r>
              <a:rPr lang="pl-PL" altLang="pl-PL" sz="2800" dirty="0"/>
              <a:t>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cyberterroryzm</a:t>
            </a:r>
            <a:r>
              <a:rPr lang="pl-PL" altLang="pl-PL" sz="2800" i="1" dirty="0"/>
              <a:t> – </a:t>
            </a:r>
            <a:r>
              <a:rPr lang="pl-PL" altLang="pl-PL" sz="2800" dirty="0"/>
              <a:t>działania z premedytacją prowadzone w cyberprzestrzeni przez osoby, grupy lub organizacje motywowane politycznie, ideologicznie lub religijnie, które mogą spowodować materialne zniszczenia lub ofiary, mogące wywołać panikę lub terror;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729073285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 err="1"/>
              <a:t>cyberszpiegostwo</a:t>
            </a:r>
            <a:r>
              <a:rPr lang="pl-PL" altLang="pl-PL" sz="2800" b="1" i="1" dirty="0"/>
              <a:t> </a:t>
            </a:r>
            <a:r>
              <a:rPr lang="pl-PL" altLang="pl-PL" sz="2800" i="1" dirty="0"/>
              <a:t>– </a:t>
            </a:r>
            <a:r>
              <a:rPr lang="pl-PL" altLang="pl-PL" sz="2800" dirty="0"/>
              <a:t>działania prowadzone w cyberprzestrzeni, mające na celu pozyskanie nieuprawnionych informacji poufnych w interesie państwa lub podmiotu niepaństwowego;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przestępstwo komputerowe </a:t>
            </a:r>
            <a:r>
              <a:rPr lang="pl-PL" altLang="pl-PL" sz="2800" dirty="0"/>
              <a:t>– wszelkie czyny przewidziane prawem karnym lub innymi przepisami szczególnymi, które stanowią zagrożenie społeczne i są popełniane z winy za pośrednictwem lub na infrastrukturze cybernetycznej;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podatność w cyberprzestrzeni </a:t>
            </a:r>
            <a:r>
              <a:rPr lang="pl-PL" altLang="pl-PL" sz="2800" dirty="0"/>
              <a:t>– słabość w projektowaniu i wdrażaniu infrastruktury cybernetycznej lub powiązanych środków bezpieczeństwa, które mogą być wykorzystane przez zagrożenie;</a:t>
            </a:r>
            <a:endParaRPr lang="pl-PL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865440446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ryzyko bezpieczeństwa w cyberprzestrzeni </a:t>
            </a:r>
            <a:r>
              <a:rPr lang="pl-PL" altLang="pl-PL" sz="2800" dirty="0"/>
              <a:t>– prawdopodobieństwo, że zagrożenie zmaterializuje się, wykorzystując konkretną podatność charakterystyczną dla infrastruktur cybernetycznych;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zarządzanie ryzykiem </a:t>
            </a:r>
            <a:r>
              <a:rPr lang="pl-PL" altLang="pl-PL" sz="2800" dirty="0"/>
              <a:t>– złożony, ciągły i elastyczny proces identyfikacji, oceny i przeciwdziałania zagrożeniom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, oparty na wykorzystaniu złożonych technik i narzędzi, w celu zapobiegania wszelkiego rodzaju stratom;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zarządzanie tożsamością </a:t>
            </a:r>
            <a:r>
              <a:rPr lang="pl-PL" altLang="pl-PL" sz="2800" dirty="0"/>
              <a:t>– metody walidacji tożsamości osób, które uzyskują dostęp do niektórych infrastruktur cybernetycznych;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513747055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pl-PL" sz="4400" b="1" dirty="0" smtClean="0"/>
              <a:t>Elementy kontroli wewnętrznej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1940131"/>
            <a:ext cx="11161240" cy="4085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ts val="600"/>
              </a:spcBef>
              <a:spcAft>
                <a:spcPts val="300"/>
              </a:spcAft>
              <a:buFontTx/>
              <a:buNone/>
              <a:defRPr/>
            </a:pPr>
            <a:r>
              <a:rPr lang="pl-PL" sz="2800" dirty="0"/>
              <a:t>Zgodnie ze standardem INTOSAI GOV 9100 „Wytyczne dotyczące standardów kontroli wewnętrznej”:</a:t>
            </a:r>
          </a:p>
          <a:p>
            <a:pPr marL="457200" indent="-457200" algn="just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pl-PL" sz="2800" dirty="0"/>
              <a:t>W 2001 roku na Kongresie Międzynarodowej Organizacji Najwyższych Organów Kontroli (INCOSAI) podjęto decyzję o aktualizacji Wytycznych INTOSAI dotyczących standardów kontroli wewnętrznej w sektorze publicznym, wydanych pierwotnie w 1992 roku, poprzez wprowadzenie do dokumentu wszystkich aspektów ostatnich zmian w zakresie kontroli wewnętrznej w terenie oraz zintegrować szereg elementów modelu COSO (Kontrola Wewnętrzna – </a:t>
            </a:r>
            <a:r>
              <a:rPr lang="pl-PL" sz="2800" dirty="0" err="1"/>
              <a:t>Integrated</a:t>
            </a:r>
            <a:r>
              <a:rPr lang="pl-PL" sz="2800" dirty="0"/>
              <a:t> Framework).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pl-PL" sz="4400" b="1" dirty="0" smtClean="0"/>
              <a:t>Elementy kontroli wewnętrznej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1940131"/>
            <a:ext cx="11161240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pl-PL" sz="2800" dirty="0" smtClean="0"/>
              <a:t>Integrując </a:t>
            </a:r>
            <a:r>
              <a:rPr lang="pl-PL" sz="2800" dirty="0"/>
              <a:t>je z Wytycznymi – działanie grupy operacyjnej Komitetu Standardów Kontroli Wewnętrznej INTOSAI – podjęto próbę uzyskania jednolitego zrozumienia działania nowego systemu kontroli wewnętrznej przez przedstawicieli Najwyższych Organów Kontroli.</a:t>
            </a:r>
          </a:p>
          <a:p>
            <a:pPr marL="457200" indent="-457200" algn="just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pl-PL" sz="2800" dirty="0"/>
              <a:t>„Wytyczne INTOSAI dotyczące standardów kontroli wewnętrznej w sektorze publicznym” są częścią kategorii INTOSAI GOV (wytyczne dotyczące dobrego zarządzania) i są uważane za niezwykle przydatne zarówno dla menedżerów sektora publicznego, którzy muszą wdrożyć system kontroli wewnętrznej, jak i zewnętrznych audytorów publicznych, którzy muszą znać ten system i oceniać go.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0658196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Standardy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kontroli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wewnętrznej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51384" y="1844824"/>
            <a:ext cx="11233248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Zgodnie z Wytycznymi INTOSAI GOV 9100, kontrola wewnętrzna składa się z pięciu współzależnych elementów (identycznych jak w modelu COSO):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Kontrola środowiskowa;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Ocena ryzyka;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Działania kontrolne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Informacja i komunikacja;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Monitorowanie.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Kontrola wewnętrzna ma na celu zapewnienie wystarczającej pewności co do osiągnięcia ogólnych celów instytucji.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Jasno postawione przez kierowników jednostki cele oraz odpowiednie zaplanowanie budżetu są niezbędnym warunkiem skutecznej kontroli wewnętrznej.</a:t>
            </a:r>
            <a:endParaRPr lang="en-US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Kontrol</a:t>
            </a:r>
            <a:r>
              <a:rPr lang="pl-PL" altLang="pl-PL" sz="4400" b="1" dirty="0" smtClean="0"/>
              <a:t>a</a:t>
            </a:r>
            <a:r>
              <a:rPr lang="en-US" altLang="pl-PL" sz="4400" b="1" dirty="0" smtClean="0"/>
              <a:t> </a:t>
            </a:r>
            <a:r>
              <a:rPr lang="en-US" altLang="pl-PL" sz="4400" b="1" dirty="0" err="1" smtClean="0"/>
              <a:t>środowisk</a:t>
            </a:r>
            <a:r>
              <a:rPr lang="pl-PL" altLang="pl-PL" sz="4400" b="1" dirty="0" smtClean="0"/>
              <a:t>owa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Kontrola środowiskowa obejmuje ogólne nastawienie, świadomość i działania podejmowane przez kierownictwo i osoby sprawujące nadzór w odniesieniu do systemu kontroli wewnętrznej i jego znaczenia w jednostce.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Kontrola środowiskowa nadaje ton organizacji, wpływając na świadomość kontroli na poziomie pracowników.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Stanowi podstawę wszystkich innych elementów kontroli wewnętrznej, zapewniając dyscyplinę wewnątrz organizacji, której należy przestrzegać, oraz strukturę jednostki, aby system kontroli wewnętrznej mógł być skutecznie stosowany.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Kontrol</a:t>
            </a:r>
            <a:r>
              <a:rPr lang="pl-PL" altLang="pl-PL" sz="4400" b="1" dirty="0" smtClean="0"/>
              <a:t>a</a:t>
            </a:r>
            <a:r>
              <a:rPr lang="en-US" altLang="pl-PL" sz="4400" b="1" dirty="0" smtClean="0"/>
              <a:t> </a:t>
            </a:r>
            <a:r>
              <a:rPr lang="en-US" altLang="pl-PL" sz="4400" b="1" dirty="0" err="1" smtClean="0"/>
              <a:t>środowisk</a:t>
            </a:r>
            <a:r>
              <a:rPr lang="pl-PL" altLang="pl-PL" sz="4400" b="1" dirty="0" smtClean="0"/>
              <a:t>owa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Wewnętrzna kontrola środowiskowa jest skutecznym narzędziem zapobiegania korupcji i oszustwom.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Elementy definiujące środowisko kontroli to: </a:t>
            </a:r>
          </a:p>
          <a:p>
            <a:pPr marL="914400" lvl="1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uczciwość osobista i zawodowa, wartości etyczne ustalone przez kierownictwo dla wszystkich pracowników, w tym stałe wspierające podejście do kontroli wewnętrznej;</a:t>
            </a:r>
          </a:p>
          <a:p>
            <a:pPr marL="914400" lvl="1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ciągła troska kierownictwa o kompetencje personelu;</a:t>
            </a:r>
          </a:p>
          <a:p>
            <a:pPr marL="914400" lvl="1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„ton nadany z góry” (filozofia i styl działania zarządzania);struktura organizacyjna podmiotu; Polityka i praktyki HR.</a:t>
            </a:r>
            <a:endParaRPr lang="en-US" altLang="pl-PL" sz="2000" dirty="0"/>
          </a:p>
        </p:txBody>
      </p:sp>
    </p:spTree>
    <p:extLst>
      <p:ext uri="{BB962C8B-B14F-4D97-AF65-F5344CB8AC3E}">
        <p14:creationId xmlns:p14="http://schemas.microsoft.com/office/powerpoint/2010/main" val="1554321270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/>
              <a:t>Rodzaje kontroli </a:t>
            </a:r>
            <a:endParaRPr lang="pl-PL" altLang="pl-PL" sz="4400" b="1" dirty="0" smtClean="0"/>
          </a:p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 smtClean="0"/>
              <a:t>bezpieczeństwa </a:t>
            </a:r>
            <a:r>
              <a:rPr lang="vi-VN" altLang="pl-PL" sz="4400" b="1" dirty="0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Kontrole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to mechanizmy stosowane do zapobiegania, wykrywania i łagodzenia </a:t>
            </a:r>
            <a:r>
              <a:rPr lang="pl-PL" altLang="pl-PL" sz="2800" dirty="0" err="1"/>
              <a:t>cyberzagrożeń</a:t>
            </a:r>
            <a:r>
              <a:rPr lang="pl-PL" altLang="pl-PL" sz="2800" dirty="0"/>
              <a:t> i ataków.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Mechanizmy obejmują zarówno kontrole fizyczne, takie jak ochrona i kamery monitorujące, jak i kontrole techniczne, w tym zapory ogniowe i uwierzytelnianie wieloskładnikowe.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Jednostronne podejście do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jest po prostu przestarzałe i nieskuteczne. A ponieważ niemożliwe jest zapobieganie wszystkim atakom w dzisiejszym krajobrazie zagrożeń, organizacje powinny oceniać swoje zasoby w oparciu o ich znaczenie dla firmy i odpowiednio wprowadzać mechanizmy kontroli.</a:t>
            </a:r>
          </a:p>
        </p:txBody>
      </p:sp>
    </p:spTree>
    <p:extLst>
      <p:ext uri="{BB962C8B-B14F-4D97-AF65-F5344CB8AC3E}">
        <p14:creationId xmlns:p14="http://schemas.microsoft.com/office/powerpoint/2010/main" val="2756736496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/>
              <a:t>Rodzaje kontroli </a:t>
            </a:r>
            <a:endParaRPr lang="pl-PL" altLang="pl-PL" sz="4400" b="1" dirty="0" smtClean="0"/>
          </a:p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 smtClean="0"/>
              <a:t>bezpieczeństwa </a:t>
            </a:r>
            <a:r>
              <a:rPr lang="vi-VN" altLang="pl-PL" sz="4400" b="1" dirty="0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Dodatkowym wyzwaniem jest to, że pracownicy prawdopodobnie nie będą przestrzegać zasad zgodności, jeśli zostaną wdrożone rygorystyczne kontrole we wszystkich aktywach firmy.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Powaga kontroli powinna bezpośrednio odzwierciedlać zasoby aktywów i zagrożeń.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Konsekwencje ujawnienia przez hakera tysięcy osobistych danych klientów za pośrednictwem bazy danych w chmurze mogą być znacznie większe niż w przypadku naruszenia bezpieczeństwa laptopa pracownika.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094028440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Kontrole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FontTx/>
              <a:buNone/>
            </a:pPr>
            <a:r>
              <a:rPr lang="pl-PL" altLang="pl-PL" sz="2400" dirty="0"/>
              <a:t>„Istnieje wiele różnych sposobów stosowania kontroli w zależności od charakteru tego, co próbujesz chronić” powiedział Joseph MacMillan, autor </a:t>
            </a:r>
            <a:r>
              <a:rPr lang="pl-PL" altLang="pl-PL" sz="2400" dirty="0" err="1"/>
              <a:t>Infosec</a:t>
            </a:r>
            <a:r>
              <a:rPr lang="pl-PL" altLang="pl-PL" sz="2400" dirty="0"/>
              <a:t> </a:t>
            </a:r>
            <a:r>
              <a:rPr lang="pl-PL" altLang="pl-PL" sz="2400" dirty="0" err="1"/>
              <a:t>Strategies</a:t>
            </a:r>
            <a:r>
              <a:rPr lang="pl-PL" altLang="pl-PL" sz="2400" dirty="0"/>
              <a:t> and Best </a:t>
            </a:r>
            <a:r>
              <a:rPr lang="pl-PL" altLang="pl-PL" sz="2400" dirty="0" err="1"/>
              <a:t>Practices</a:t>
            </a:r>
            <a:r>
              <a:rPr lang="pl-PL" altLang="pl-PL" sz="2400" dirty="0"/>
              <a:t>.</a:t>
            </a:r>
          </a:p>
          <a:p>
            <a:pPr marL="0" indent="0" algn="just">
              <a:buFontTx/>
              <a:buNone/>
            </a:pPr>
            <a:r>
              <a:rPr lang="pl-PL" altLang="pl-PL" sz="2400" dirty="0"/>
              <a:t>„Jaka jest natura zagrożenia, przed którym próbujesz się chronić?</a:t>
            </a:r>
          </a:p>
          <a:p>
            <a:pPr marL="0" indent="0" algn="just">
              <a:buFontTx/>
              <a:buNone/>
            </a:pPr>
            <a:r>
              <a:rPr lang="pl-PL" altLang="pl-PL" sz="2400" dirty="0"/>
              <a:t>Czy to złośliwy aktor? A może to niszczycielski atak?”</a:t>
            </a:r>
          </a:p>
          <a:p>
            <a:pPr marL="0" indent="0" algn="just">
              <a:buFontTx/>
              <a:buNone/>
            </a:pPr>
            <a:endParaRPr lang="pl-PL" altLang="pl-PL" sz="2400" dirty="0"/>
          </a:p>
          <a:p>
            <a:pPr marL="0" indent="0" algn="just">
              <a:buFontTx/>
              <a:buNone/>
            </a:pPr>
            <a:r>
              <a:rPr lang="pl-PL" altLang="pl-PL" sz="2400" dirty="0"/>
              <a:t>Zabezpieczanie zasobów informacyjnych odnosi się do wdrożenia odpowiednich mechanizmów kontroli bezpieczeństwa informacji dla aktywów.</a:t>
            </a:r>
          </a:p>
          <a:p>
            <a:pPr marL="0" indent="0" algn="just">
              <a:buFontTx/>
              <a:buNone/>
            </a:pPr>
            <a:endParaRPr lang="pl-PL" altLang="pl-PL" sz="2400" dirty="0"/>
          </a:p>
          <a:p>
            <a:pPr marL="0" indent="0" algn="just">
              <a:buFontTx/>
              <a:buNone/>
            </a:pPr>
            <a:r>
              <a:rPr lang="pl-PL" altLang="pl-PL" sz="2400" dirty="0"/>
              <a:t>Chcemy mieć pewność, że skupimy się na silnych i skutecznych ideologiach, aby zrozumieć i wybrać odpowiednie kontrole, co oznacza, że ​​zasób jest uważany za „wystarczająco bezpieczny” w oparciu o jego krytyczność i klasyfikację.</a:t>
            </a:r>
            <a:endParaRPr lang="vi-VN" altLang="pl-PL" sz="2400" dirty="0"/>
          </a:p>
        </p:txBody>
      </p:sp>
    </p:spTree>
    <p:extLst>
      <p:ext uri="{BB962C8B-B14F-4D97-AF65-F5344CB8AC3E}">
        <p14:creationId xmlns:p14="http://schemas.microsoft.com/office/powerpoint/2010/main" val="3380489931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Kontrole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sz="3200" dirty="0"/>
              <a:t>Istnieją różne klasy, które dzielą typy kontroli: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/>
              <a:t>Kontrole administracyjne/zarządcze to zasady i procedury firmy. Nie są tak skuteczne jak nowa kontrola oprogramowania, ale istnieją po to, aby zapewnić strukturę i wskazówki osobom i innym członkom organizacji, upewniając się, że nikt nie zostanie ukarany grzywną lub nie spowoduje naruszenia.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/>
              <a:t>Kontrole fizyczne, które ograniczają dostęp do systemów w sposób fizyczny.</a:t>
            </a:r>
          </a:p>
        </p:txBody>
      </p:sp>
    </p:spTree>
    <p:extLst>
      <p:ext uri="{BB962C8B-B14F-4D97-AF65-F5344CB8AC3E}">
        <p14:creationId xmlns:p14="http://schemas.microsoft.com/office/powerpoint/2010/main" val="292794695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Kontrole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 smtClean="0"/>
              <a:t>Kontrole </a:t>
            </a:r>
            <a:r>
              <a:rPr lang="pl-PL" sz="3200" dirty="0"/>
              <a:t>techniczne/logiczne to te, które ograniczają dostęp w oparciu o sprzęt lub oprogramowanie, takie jak szyfrowanie, czytniki linii papilarnych, uwierzytelnianie lub moduły zaufanej platformy (TPM</a:t>
            </a:r>
            <a:r>
              <a:rPr lang="pl-PL" sz="3200" dirty="0" smtClean="0"/>
              <a:t>). Nie </a:t>
            </a:r>
            <a:r>
              <a:rPr lang="pl-PL" sz="3200" dirty="0"/>
              <a:t>ograniczają dostępu do systemów fizycznych, jak to robią fizyczne kontrole, ale raczej dostęp do danych lub treści.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/>
              <a:t>Kontrole operacyjne to takie, które na co dzień angażują osoby wykonujące procesy. Przykłady mogą obejmować szkolenia uświadamiające, klasyfikację zasobów i przegląd plików dziennika.</a:t>
            </a:r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2610831179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Rodzaje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kontroli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28769" y="2060848"/>
            <a:ext cx="1152128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Istnieją kontrole zapobiegawcze, które zapobiegają działaniu i obejmują zapory, ograniczenia i uprawnienia dostępu.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Polecenia reakcji na incydent są wyzwalane tylko podczas lub po zdarzeniu, takim jak monitoring wideo lub systemy wykrywania włamań.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Środki odstraszające zniechęcają zagrożenia do prób wykorzystania luki w zabezpieczeniach, takiej jak znak „</a:t>
            </a:r>
            <a:r>
              <a:rPr lang="pl-PL" altLang="pl-PL" sz="2800" dirty="0" err="1"/>
              <a:t>Watchdog</a:t>
            </a:r>
            <a:r>
              <a:rPr lang="pl-PL" altLang="pl-PL" sz="2800" dirty="0"/>
              <a:t>”.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Kontrole naprawcze są w stanie podejmować działania z jednego stanu do drugiego.</a:t>
            </a:r>
          </a:p>
        </p:txBody>
      </p:sp>
    </p:spTree>
    <p:extLst>
      <p:ext uri="{BB962C8B-B14F-4D97-AF65-F5344CB8AC3E}">
        <p14:creationId xmlns:p14="http://schemas.microsoft.com/office/powerpoint/2010/main" val="4002565217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Kolejność</a:t>
            </a:r>
            <a:r>
              <a:rPr lang="en-US" altLang="pl-PL" sz="4400" b="1" dirty="0" smtClean="0"/>
              <a:t> </a:t>
            </a:r>
            <a:r>
              <a:rPr lang="en-US" altLang="pl-PL" sz="4400" b="1" dirty="0" err="1" smtClean="0"/>
              <a:t>kontroli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9336" y="1772816"/>
            <a:ext cx="11953327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Zniechęca intruzów do prób uzyskania dostępu do czegoś, czym nie powinni być.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Odmowa dostępu poprzez kontrolę prewencyjną, taką jak uprawnienia dostępu lub uwierzytelnianie.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Wykrywaj ryzyko, upewniając się, że rejestrujesz wykrycie, na przykład za pomocą oprogramowania do ochrony punktów końcowych.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Opóźnij proces przed ponownym powtórzeniem ryzyka, na przykład w przypadku funkcji „zbyt wielu prób” wprowadzenia hasła.</a:t>
            </a:r>
          </a:p>
        </p:txBody>
      </p:sp>
    </p:spTree>
    <p:extLst>
      <p:ext uri="{BB962C8B-B14F-4D97-AF65-F5344CB8AC3E}">
        <p14:creationId xmlns:p14="http://schemas.microsoft.com/office/powerpoint/2010/main" val="3190802238"/>
      </p:ext>
    </p:extLst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Kolejność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kontroli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9336" y="1772816"/>
            <a:ext cx="1195332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Popraw sytuację, reagując na incydent, na przykład za pomocą planu reagowania na incydenty.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Odzyskaj dane z kopii bezpieczeństwa, która przywróci dostępność systemu.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Dodatkowo w zakresie ciągłego doskonalenia powinniśmy monitorować wartość każdego aktywa pod kątem ewentualnych zmian. Powodem jest to, że być może będziemy musieli przemyśleć nasze mechanizmy kontrolne w celu ochrony tych zasobów, jeśli z czasem staną się one bardziej lub mniej wartościowe lub podczas niektórych ważnych wydarzeń w Twojej organizacji.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53752565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:a16="http://schemas.microsoft.com/office/drawing/2014/main" xmlns="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pl-PL" sz="4400" b="1" dirty="0"/>
              <a:t>Kontrole i odzyskiwanie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9336" y="1772816"/>
            <a:ext cx="1195332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Patrząc na kontrole, powinniśmy również pomyśleć o odzyskaniu, chcemy mieć możliwość odzyskania z wszelkich niekorzystnych sytuacji lub zmian aktywów i ich wartości.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Jako przykłady mówimy o kopiach zapasowych, redundancji, procesach przywracania i tym podobnych.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Koncepcją do zapamiętania, szczególnie w erze chmury, SaaS, PaaS, IaaS, rozwiązań innych firm i wszelkich innych form „komputera kogoś innego” jest zapewnienie, że umowy dotyczące poziomu usług (SLA) są jasno zdefiniowane i mają maksymalny dopuszczalny czas przestoju umowy, a także kary za nieprzestrzeganie tych </a:t>
            </a:r>
            <a:r>
              <a:rPr lang="pl-PL" altLang="pl-PL" sz="2800" dirty="0" smtClean="0"/>
              <a:t>umów (jest to przykład </a:t>
            </a:r>
            <a:r>
              <a:rPr lang="pl-PL" altLang="pl-PL" sz="2800" dirty="0"/>
              <a:t>kontroli </a:t>
            </a:r>
            <a:r>
              <a:rPr lang="pl-PL" altLang="pl-PL" sz="2800" dirty="0" smtClean="0"/>
              <a:t>kompensacyjnej).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712221786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179455E-42CD-48E7-A0B7-435F5605A3C7}"/>
</file>

<file path=customXml/itemProps2.xml><?xml version="1.0" encoding="utf-8"?>
<ds:datastoreItem xmlns:ds="http://schemas.openxmlformats.org/officeDocument/2006/customXml" ds:itemID="{3C12FA35-B706-4C17-A666-C3D6CC5B35BD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181bb22a-d05a-442b-9959-f775302b5272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5cd59e47-d6b3-48e0-bf9b-34f99d15e7ba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F1425D2-DE10-4C94-A26A-57155A837B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2710</TotalTime>
  <Words>2625</Words>
  <Application>Microsoft Office PowerPoint</Application>
  <PresentationFormat>Niestandardowy</PresentationFormat>
  <Paragraphs>157</Paragraphs>
  <Slides>35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35</vt:i4>
      </vt:variant>
    </vt:vector>
  </HeadingPairs>
  <TitlesOfParts>
    <vt:vector size="36" baseType="lpstr">
      <vt:lpstr>Default Design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ARR&amp;BC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Użytkownik systemu Windows</cp:lastModifiedBy>
  <cp:revision>380</cp:revision>
  <dcterms:created xsi:type="dcterms:W3CDTF">2009-06-01T12:28:12Z</dcterms:created>
  <dcterms:modified xsi:type="dcterms:W3CDTF">2022-11-30T13:56:21Z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