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2"/>
  </p:notesMasterIdLst>
  <p:handoutMasterIdLst>
    <p:handoutMasterId r:id="rId43"/>
  </p:handoutMasterIdLst>
  <p:sldIdLst>
    <p:sldId id="274" r:id="rId5"/>
    <p:sldId id="478" r:id="rId6"/>
    <p:sldId id="481" r:id="rId7"/>
    <p:sldId id="479" r:id="rId8"/>
    <p:sldId id="482" r:id="rId9"/>
    <p:sldId id="480" r:id="rId10"/>
    <p:sldId id="323" r:id="rId11"/>
    <p:sldId id="483" r:id="rId12"/>
    <p:sldId id="324" r:id="rId13"/>
    <p:sldId id="484" r:id="rId14"/>
    <p:sldId id="325" r:id="rId15"/>
    <p:sldId id="326" r:id="rId16"/>
    <p:sldId id="327" r:id="rId17"/>
    <p:sldId id="334" r:id="rId18"/>
    <p:sldId id="485" r:id="rId19"/>
    <p:sldId id="278" r:id="rId20"/>
    <p:sldId id="486" r:id="rId21"/>
    <p:sldId id="280" r:id="rId22"/>
    <p:sldId id="487" r:id="rId23"/>
    <p:sldId id="281" r:id="rId24"/>
    <p:sldId id="488" r:id="rId25"/>
    <p:sldId id="363" r:id="rId26"/>
    <p:sldId id="489" r:id="rId27"/>
    <p:sldId id="364" r:id="rId28"/>
    <p:sldId id="490" r:id="rId29"/>
    <p:sldId id="365" r:id="rId30"/>
    <p:sldId id="491" r:id="rId31"/>
    <p:sldId id="366" r:id="rId32"/>
    <p:sldId id="492" r:id="rId33"/>
    <p:sldId id="367" r:id="rId34"/>
    <p:sldId id="493" r:id="rId35"/>
    <p:sldId id="368" r:id="rId36"/>
    <p:sldId id="369" r:id="rId37"/>
    <p:sldId id="494" r:id="rId38"/>
    <p:sldId id="370" r:id="rId39"/>
    <p:sldId id="495" r:id="rId40"/>
    <p:sldId id="371" r:id="rId41"/>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1" d="100"/>
          <a:sy n="71" d="100"/>
        </p:scale>
        <p:origin x="672" y="60"/>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91C14A-F012-D5B0-B246-7AD27314F653}"/>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0AA3AE83-B956-6D6D-6B9D-E74E55686172}"/>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85519F1-4EBE-3907-DDBD-61EF05ADAA12}"/>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769A71A2-9AE3-9930-DE53-6D91D19D10D4}"/>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8A6F9588-32A2-4F91-A85A-622F890EA8F2}"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FADB8ED-0CD1-CCBD-2F99-2063F1D3F13B}"/>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DABC6446-F043-8A14-9487-2E4308FE9871}"/>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CFF30723-21B1-4CFD-D35A-A57C9FEC817E}"/>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1DA372A2-9579-B0B2-67C6-4B11D1B9CD92}"/>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1C148632-7700-40C5-5248-3A787943B580}"/>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8B5C035-B10A-E3F2-3801-3D4EAC668F02}"/>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E035E4DA-3ACB-4C59-930C-7AEAFB182D16}"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FEFC81A4-3587-2CD1-F86C-F94E43785F8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72F9F631-B1F5-8526-1607-9F8DB6A0382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407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791A46-0D2C-826B-17A5-AA66C3814793}"/>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E4D359F-61DB-AC61-CB9D-8199A469A20A}"/>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8083E8D-3E60-FB60-0DCE-876D35076DA6}"/>
              </a:ext>
            </a:extLst>
          </p:cNvPr>
          <p:cNvSpPr>
            <a:spLocks noGrp="1"/>
          </p:cNvSpPr>
          <p:nvPr>
            <p:ph type="sldNum" sz="quarter" idx="12"/>
          </p:nvPr>
        </p:nvSpPr>
        <p:spPr/>
        <p:txBody>
          <a:bodyPr/>
          <a:lstStyle>
            <a:lvl1pPr>
              <a:defRPr/>
            </a:lvl1pPr>
          </a:lstStyle>
          <a:p>
            <a:pPr>
              <a:defRPr/>
            </a:pPr>
            <a:fld id="{48DCB7E5-C8F9-4343-8D91-3BB30887257B}" type="slidenum">
              <a:rPr lang="bg-BG" altLang="en-US"/>
              <a:pPr>
                <a:defRPr/>
              </a:pPr>
              <a:t>‹Nr.›</a:t>
            </a:fld>
            <a:endParaRPr lang="bg-BG" altLang="en-US"/>
          </a:p>
        </p:txBody>
      </p:sp>
    </p:spTree>
    <p:extLst>
      <p:ext uri="{BB962C8B-B14F-4D97-AF65-F5344CB8AC3E}">
        <p14:creationId xmlns:p14="http://schemas.microsoft.com/office/powerpoint/2010/main" val="399818083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E9FA8B-D075-98F0-8FA5-833D1FD3B58E}"/>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193E533B-CC32-36DB-A7C2-C330DB71EA58}"/>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0C5117C3-CF19-FC1C-E1C8-56DAEC97C39D}"/>
              </a:ext>
            </a:extLst>
          </p:cNvPr>
          <p:cNvSpPr>
            <a:spLocks noGrp="1"/>
          </p:cNvSpPr>
          <p:nvPr>
            <p:ph type="sldNum" sz="quarter" idx="12"/>
          </p:nvPr>
        </p:nvSpPr>
        <p:spPr/>
        <p:txBody>
          <a:bodyPr/>
          <a:lstStyle>
            <a:lvl1pPr>
              <a:defRPr/>
            </a:lvl1pPr>
          </a:lstStyle>
          <a:p>
            <a:pPr>
              <a:defRPr/>
            </a:pPr>
            <a:fld id="{7BEEF133-3F98-4EC4-BA4B-430262BC256B}" type="slidenum">
              <a:rPr lang="bg-BG" altLang="en-US"/>
              <a:pPr>
                <a:defRPr/>
              </a:pPr>
              <a:t>‹Nr.›</a:t>
            </a:fld>
            <a:endParaRPr lang="bg-BG" altLang="en-US"/>
          </a:p>
        </p:txBody>
      </p:sp>
    </p:spTree>
    <p:extLst>
      <p:ext uri="{BB962C8B-B14F-4D97-AF65-F5344CB8AC3E}">
        <p14:creationId xmlns:p14="http://schemas.microsoft.com/office/powerpoint/2010/main" val="225476112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48E600AD-DBA9-77B7-DAFC-BA908DE0AC2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3157B07-9C36-DF09-3C34-90CD78F97109}"/>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20F4B168-EFA9-C749-FF19-4FEB1C9BEDB2}"/>
              </a:ext>
            </a:extLst>
          </p:cNvPr>
          <p:cNvSpPr>
            <a:spLocks noGrp="1"/>
          </p:cNvSpPr>
          <p:nvPr>
            <p:ph type="sldNum" sz="quarter" idx="12"/>
          </p:nvPr>
        </p:nvSpPr>
        <p:spPr/>
        <p:txBody>
          <a:bodyPr/>
          <a:lstStyle>
            <a:lvl1pPr>
              <a:defRPr/>
            </a:lvl1pPr>
          </a:lstStyle>
          <a:p>
            <a:pPr>
              <a:defRPr/>
            </a:pPr>
            <a:fld id="{81E26A87-3687-4A5F-881C-FB86135997F3}" type="slidenum">
              <a:rPr lang="bg-BG" altLang="en-US"/>
              <a:pPr>
                <a:defRPr/>
              </a:pPr>
              <a:t>‹Nr.›</a:t>
            </a:fld>
            <a:endParaRPr lang="bg-BG" altLang="en-US"/>
          </a:p>
        </p:txBody>
      </p:sp>
    </p:spTree>
    <p:extLst>
      <p:ext uri="{BB962C8B-B14F-4D97-AF65-F5344CB8AC3E}">
        <p14:creationId xmlns:p14="http://schemas.microsoft.com/office/powerpoint/2010/main" val="1372544233"/>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489256F-FA28-7676-70F5-8FD99F48B619}"/>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EC03585B-0170-E055-3FF2-9102307C4D5B}"/>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9F41B501-9894-D396-930A-DDC5EB963A8B}"/>
              </a:ext>
            </a:extLst>
          </p:cNvPr>
          <p:cNvSpPr>
            <a:spLocks noGrp="1"/>
          </p:cNvSpPr>
          <p:nvPr>
            <p:ph type="sldNum" sz="quarter" idx="12"/>
          </p:nvPr>
        </p:nvSpPr>
        <p:spPr/>
        <p:txBody>
          <a:bodyPr/>
          <a:lstStyle>
            <a:lvl1pPr>
              <a:defRPr/>
            </a:lvl1pPr>
          </a:lstStyle>
          <a:p>
            <a:pPr>
              <a:defRPr/>
            </a:pPr>
            <a:fld id="{C8D826F4-619E-4139-B0FF-43FE785CF76B}" type="slidenum">
              <a:rPr lang="bg-BG" altLang="en-US"/>
              <a:pPr>
                <a:defRPr/>
              </a:pPr>
              <a:t>‹Nr.›</a:t>
            </a:fld>
            <a:endParaRPr lang="bg-BG" altLang="en-US"/>
          </a:p>
        </p:txBody>
      </p:sp>
    </p:spTree>
    <p:extLst>
      <p:ext uri="{BB962C8B-B14F-4D97-AF65-F5344CB8AC3E}">
        <p14:creationId xmlns:p14="http://schemas.microsoft.com/office/powerpoint/2010/main" val="891299147"/>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7187EF68-ACF8-BBE4-C139-B6A4A55229C6}"/>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FDEC183E-230D-D212-FD70-60E3362AEBF9}"/>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E7083B44-A850-2D72-5CB1-B5B8A8BF20CD}"/>
              </a:ext>
            </a:extLst>
          </p:cNvPr>
          <p:cNvSpPr>
            <a:spLocks noGrp="1"/>
          </p:cNvSpPr>
          <p:nvPr>
            <p:ph type="sldNum" sz="quarter" idx="12"/>
          </p:nvPr>
        </p:nvSpPr>
        <p:spPr/>
        <p:txBody>
          <a:bodyPr/>
          <a:lstStyle>
            <a:lvl1pPr>
              <a:defRPr/>
            </a:lvl1pPr>
          </a:lstStyle>
          <a:p>
            <a:pPr>
              <a:defRPr/>
            </a:pPr>
            <a:fld id="{1121842A-94F1-4EC1-A611-3F2FF58BE683}" type="slidenum">
              <a:rPr lang="bg-BG" altLang="en-US"/>
              <a:pPr>
                <a:defRPr/>
              </a:pPr>
              <a:t>‹Nr.›</a:t>
            </a:fld>
            <a:endParaRPr lang="bg-BG" altLang="en-US"/>
          </a:p>
        </p:txBody>
      </p:sp>
    </p:spTree>
    <p:extLst>
      <p:ext uri="{BB962C8B-B14F-4D97-AF65-F5344CB8AC3E}">
        <p14:creationId xmlns:p14="http://schemas.microsoft.com/office/powerpoint/2010/main" val="1651354522"/>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44E23C47-1273-4B1B-B578-DD8F202B7528}"/>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8FC506D8-D775-37B8-62A9-7CD9FC3C8B1E}"/>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6F013128-26E9-A8DF-CF27-8CCC87AA28DA}"/>
              </a:ext>
            </a:extLst>
          </p:cNvPr>
          <p:cNvSpPr>
            <a:spLocks noGrp="1"/>
          </p:cNvSpPr>
          <p:nvPr>
            <p:ph type="sldNum" sz="quarter" idx="12"/>
          </p:nvPr>
        </p:nvSpPr>
        <p:spPr/>
        <p:txBody>
          <a:bodyPr/>
          <a:lstStyle>
            <a:lvl1pPr>
              <a:defRPr/>
            </a:lvl1pPr>
          </a:lstStyle>
          <a:p>
            <a:pPr>
              <a:defRPr/>
            </a:pPr>
            <a:fld id="{59C8772D-25B7-46D8-9454-3035DF90A0AD}" type="slidenum">
              <a:rPr lang="bg-BG" altLang="en-US"/>
              <a:pPr>
                <a:defRPr/>
              </a:pPr>
              <a:t>‹Nr.›</a:t>
            </a:fld>
            <a:endParaRPr lang="bg-BG" altLang="en-US"/>
          </a:p>
        </p:txBody>
      </p:sp>
    </p:spTree>
    <p:extLst>
      <p:ext uri="{BB962C8B-B14F-4D97-AF65-F5344CB8AC3E}">
        <p14:creationId xmlns:p14="http://schemas.microsoft.com/office/powerpoint/2010/main" val="291487461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747AB078-D634-8D4B-06A6-0C703F256930}"/>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346A0E06-2B73-EA83-5B74-9DB518D4686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5C473BC3-7B8D-8F5C-EEC1-EE6F6BB5F455}"/>
              </a:ext>
            </a:extLst>
          </p:cNvPr>
          <p:cNvSpPr>
            <a:spLocks noGrp="1"/>
          </p:cNvSpPr>
          <p:nvPr>
            <p:ph type="sldNum" sz="quarter" idx="12"/>
          </p:nvPr>
        </p:nvSpPr>
        <p:spPr/>
        <p:txBody>
          <a:bodyPr/>
          <a:lstStyle>
            <a:lvl1pPr>
              <a:defRPr/>
            </a:lvl1pPr>
          </a:lstStyle>
          <a:p>
            <a:pPr>
              <a:defRPr/>
            </a:pPr>
            <a:fld id="{62B74D15-097D-400F-AC0E-FD41D5F86360}" type="slidenum">
              <a:rPr lang="bg-BG" altLang="en-US"/>
              <a:pPr>
                <a:defRPr/>
              </a:pPr>
              <a:t>‹Nr.›</a:t>
            </a:fld>
            <a:endParaRPr lang="bg-BG" altLang="en-US"/>
          </a:p>
        </p:txBody>
      </p:sp>
    </p:spTree>
    <p:extLst>
      <p:ext uri="{BB962C8B-B14F-4D97-AF65-F5344CB8AC3E}">
        <p14:creationId xmlns:p14="http://schemas.microsoft.com/office/powerpoint/2010/main" val="3964596971"/>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0286173-E24E-4650-F616-0560A20B07B5}"/>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C3554D72-A856-6A29-9E79-37AB65A002B5}"/>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8DA293F7-D38A-4A3E-1A39-B8F3B68DDC63}"/>
              </a:ext>
            </a:extLst>
          </p:cNvPr>
          <p:cNvSpPr>
            <a:spLocks noGrp="1"/>
          </p:cNvSpPr>
          <p:nvPr>
            <p:ph type="sldNum" sz="quarter" idx="12"/>
          </p:nvPr>
        </p:nvSpPr>
        <p:spPr/>
        <p:txBody>
          <a:bodyPr/>
          <a:lstStyle>
            <a:lvl1pPr>
              <a:defRPr/>
            </a:lvl1pPr>
          </a:lstStyle>
          <a:p>
            <a:pPr>
              <a:defRPr/>
            </a:pPr>
            <a:fld id="{19641E8F-652F-44D8-9729-E1D3448B14D3}" type="slidenum">
              <a:rPr lang="bg-BG" altLang="en-US"/>
              <a:pPr>
                <a:defRPr/>
              </a:pPr>
              <a:t>‹Nr.›</a:t>
            </a:fld>
            <a:endParaRPr lang="bg-BG" altLang="en-US"/>
          </a:p>
        </p:txBody>
      </p:sp>
    </p:spTree>
    <p:extLst>
      <p:ext uri="{BB962C8B-B14F-4D97-AF65-F5344CB8AC3E}">
        <p14:creationId xmlns:p14="http://schemas.microsoft.com/office/powerpoint/2010/main" val="65496341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31B8E5B-306A-B946-0B08-0CD8D6EAC670}"/>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7E74607-95A9-D36D-DDCC-6FA60946FD0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C70A975-9CD1-F81A-2FCD-E03B01DA3884}"/>
              </a:ext>
            </a:extLst>
          </p:cNvPr>
          <p:cNvSpPr>
            <a:spLocks noGrp="1"/>
          </p:cNvSpPr>
          <p:nvPr>
            <p:ph type="sldNum" sz="quarter" idx="12"/>
          </p:nvPr>
        </p:nvSpPr>
        <p:spPr/>
        <p:txBody>
          <a:bodyPr/>
          <a:lstStyle>
            <a:lvl1pPr>
              <a:defRPr/>
            </a:lvl1pPr>
          </a:lstStyle>
          <a:p>
            <a:pPr>
              <a:defRPr/>
            </a:pPr>
            <a:fld id="{7F3338CD-5F17-44F3-AF6D-1C78207FA3B9}" type="slidenum">
              <a:rPr lang="bg-BG" altLang="en-US"/>
              <a:pPr>
                <a:defRPr/>
              </a:pPr>
              <a:t>‹Nr.›</a:t>
            </a:fld>
            <a:endParaRPr lang="bg-BG" altLang="en-US"/>
          </a:p>
        </p:txBody>
      </p:sp>
    </p:spTree>
    <p:extLst>
      <p:ext uri="{BB962C8B-B14F-4D97-AF65-F5344CB8AC3E}">
        <p14:creationId xmlns:p14="http://schemas.microsoft.com/office/powerpoint/2010/main" val="4253811798"/>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831E1AC-2317-C6BD-4DCD-1116FB0D7B1B}"/>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0D0A6710-0073-5FE1-51B5-CDCB71E5A9C7}"/>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6E0F058F-7A97-3020-6428-30922EA20EE6}"/>
              </a:ext>
            </a:extLst>
          </p:cNvPr>
          <p:cNvSpPr>
            <a:spLocks noGrp="1"/>
          </p:cNvSpPr>
          <p:nvPr>
            <p:ph type="sldNum" sz="quarter" idx="12"/>
          </p:nvPr>
        </p:nvSpPr>
        <p:spPr/>
        <p:txBody>
          <a:bodyPr/>
          <a:lstStyle>
            <a:lvl1pPr>
              <a:defRPr/>
            </a:lvl1pPr>
          </a:lstStyle>
          <a:p>
            <a:pPr>
              <a:defRPr/>
            </a:pPr>
            <a:fld id="{33205636-8C47-4483-BA7D-48306C8AAA53}" type="slidenum">
              <a:rPr lang="bg-BG" altLang="en-US"/>
              <a:pPr>
                <a:defRPr/>
              </a:pPr>
              <a:t>‹Nr.›</a:t>
            </a:fld>
            <a:endParaRPr lang="bg-BG" altLang="en-US"/>
          </a:p>
        </p:txBody>
      </p:sp>
    </p:spTree>
    <p:extLst>
      <p:ext uri="{BB962C8B-B14F-4D97-AF65-F5344CB8AC3E}">
        <p14:creationId xmlns:p14="http://schemas.microsoft.com/office/powerpoint/2010/main" val="3554465344"/>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48C1982-2DEE-C0C1-EF22-A3C9A028864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550F9B02-A575-2F47-8C26-0AF4C8F2D07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8547132"/>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D2A7BD-D3FF-8AA8-A218-D7E8B606D7F1}"/>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Klicken Sie hier, um den Master-Titelstil zu bearbeiten</a:t>
            </a:r>
          </a:p>
        </p:txBody>
      </p:sp>
      <p:sp>
        <p:nvSpPr>
          <p:cNvPr id="1027" name="Text Placeholder 2">
            <a:extLst>
              <a:ext uri="{FF2B5EF4-FFF2-40B4-BE49-F238E27FC236}">
                <a16:creationId xmlns:a16="http://schemas.microsoft.com/office/drawing/2014/main" id="{2858738F-423C-8E22-2C65-9B008991D97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Klicken Sie auf , um Mastertextstile zu bearbeiten</a:t>
            </a:r>
          </a:p>
          <a:p>
            <a:pPr lvl="1"/>
            <a:r>
              <a:rPr lang="en-US" altLang="en-US"/>
              <a:t>Zweite Ebene</a:t>
            </a:r>
          </a:p>
          <a:p>
            <a:pPr lvl="2"/>
            <a:r>
              <a:rPr lang="en-US" altLang="en-US"/>
              <a:t>Dritte Ebene</a:t>
            </a:r>
          </a:p>
          <a:p>
            <a:pPr lvl="3"/>
            <a:r>
              <a:rPr lang="en-US" altLang="en-US"/>
              <a:t>Vierte Ebene</a:t>
            </a:r>
          </a:p>
          <a:p>
            <a:pPr lvl="4"/>
            <a:r>
              <a:rPr lang="en-US" altLang="en-US"/>
              <a:t>Fünfte Ebene</a:t>
            </a:r>
          </a:p>
        </p:txBody>
      </p:sp>
      <p:sp>
        <p:nvSpPr>
          <p:cNvPr id="4" name="Date Placeholder 3">
            <a:extLst>
              <a:ext uri="{FF2B5EF4-FFF2-40B4-BE49-F238E27FC236}">
                <a16:creationId xmlns:a16="http://schemas.microsoft.com/office/drawing/2014/main" id="{565DC496-61C7-DE7B-846E-FC3BBDD11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67D76748-C5C3-2572-77FE-1AD5579569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1632B24-BE5F-453C-53F6-0FBEED61C3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54DEB26B-282A-44F9-879E-B0F8D87D4FE8}" type="slidenum">
              <a:rPr lang="bg-BG" altLang="en-US"/>
              <a:t>‹Nr.›</a:t>
            </a:fld>
            <a:endParaRPr lang="bg-BG" altLang="en-US"/>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1" r:id="rId12"/>
  </p:sldLayoutIdLst>
  <p:transition spd="med">
    <p:fade/>
  </p:transition>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D3C7E708-DD2A-3F57-1220-99E461953B2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26B5963-74BC-AD6E-CBA0-56B9329C991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6148" name="Rectangle 15">
            <a:extLst>
              <a:ext uri="{FF2B5EF4-FFF2-40B4-BE49-F238E27FC236}">
                <a16:creationId xmlns:a16="http://schemas.microsoft.com/office/drawing/2014/main" id="{768B3957-1121-53B7-ECEC-620249960F55}"/>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3" name="Rechteck 4">
            <a:extLst>
              <a:ext uri="{FF2B5EF4-FFF2-40B4-BE49-F238E27FC236}">
                <a16:creationId xmlns:a16="http://schemas.microsoft.com/office/drawing/2014/main" id="{F101EF45-E006-4B04-9086-D50860BCC866}"/>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50" name="Titel 1">
            <a:extLst>
              <a:ext uri="{FF2B5EF4-FFF2-40B4-BE49-F238E27FC236}">
                <a16:creationId xmlns:a16="http://schemas.microsoft.com/office/drawing/2014/main" id="{1B580FCC-26B1-AC55-E700-3AD990E9616F}"/>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914400" eaLnBrk="1" hangingPunct="1">
              <a:spcBef>
                <a:spcPct val="0"/>
              </a:spcBef>
              <a:buFontTx/>
              <a:buNone/>
            </a:pPr>
            <a:r>
              <a:rPr lang="en-US" altLang="en-US" sz="4000" b="1" dirty="0" err="1">
                <a:latin typeface="Arial" panose="020B0604020202020204" pitchFamily="34" charset="0"/>
                <a:cs typeface="Arial" panose="020B0604020202020204" pitchFamily="34" charset="0"/>
              </a:rPr>
              <a:t>Einführung</a:t>
            </a:r>
            <a:r>
              <a:rPr lang="en-US" altLang="en-US" sz="4000" b="1" dirty="0">
                <a:latin typeface="Arial" panose="020B0604020202020204" pitchFamily="34" charset="0"/>
                <a:cs typeface="Arial" panose="020B0604020202020204" pitchFamily="34" charset="0"/>
              </a:rPr>
              <a:t> in die </a:t>
            </a:r>
            <a:r>
              <a:rPr lang="en-US" altLang="en-US" sz="4000" b="1" dirty="0" err="1">
                <a:latin typeface="Arial" panose="020B0604020202020204" pitchFamily="34" charset="0"/>
                <a:cs typeface="Arial" panose="020B0604020202020204" pitchFamily="34" charset="0"/>
              </a:rPr>
              <a:t>Informationssicherheit</a:t>
            </a:r>
            <a:r>
              <a:rPr lang="en-US" altLang="en-US" sz="4000" b="1" dirty="0">
                <a:latin typeface="Arial" panose="020B0604020202020204" pitchFamily="34" charset="0"/>
                <a:cs typeface="Arial" panose="020B0604020202020204" pitchFamily="34" charset="0"/>
              </a:rPr>
              <a:t>, interne </a:t>
            </a:r>
            <a:r>
              <a:rPr lang="en-US" altLang="en-US" sz="4000" b="1" dirty="0" err="1">
                <a:latin typeface="Arial" panose="020B0604020202020204" pitchFamily="34" charset="0"/>
                <a:cs typeface="Arial" panose="020B0604020202020204" pitchFamily="34" charset="0"/>
              </a:rPr>
              <a:t>Kontrollsysteme</a:t>
            </a:r>
            <a:endParaRPr lang="en-US" altLang="en-US" sz="4000" b="1" dirty="0">
              <a:latin typeface="Arial" panose="020B0604020202020204" pitchFamily="34" charset="0"/>
              <a:cs typeface="Arial" panose="020B0604020202020204" pitchFamily="34" charset="0"/>
            </a:endParaRPr>
          </a:p>
        </p:txBody>
      </p:sp>
      <p:sp>
        <p:nvSpPr>
          <p:cNvPr id="6151" name="Untertitel 2">
            <a:extLst>
              <a:ext uri="{FF2B5EF4-FFF2-40B4-BE49-F238E27FC236}">
                <a16:creationId xmlns:a16="http://schemas.microsoft.com/office/drawing/2014/main" id="{0C282E74-B29D-55CA-2B62-D052BB2D027F}"/>
              </a:ext>
            </a:extLst>
          </p:cNvPr>
          <p:cNvSpPr txBox="1">
            <a:spLocks noChangeArrowheads="1"/>
          </p:cNvSpPr>
          <p:nvPr/>
        </p:nvSpPr>
        <p:spPr bwMode="auto">
          <a:xfrm>
            <a:off x="5313362" y="4498041"/>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dirty="0">
                <a:latin typeface="Arial" panose="020B0604020202020204" pitchFamily="34" charset="0"/>
                <a:cs typeface="Arial" panose="020B0604020202020204" pitchFamily="34" charset="0"/>
              </a:rPr>
              <a:t> </a:t>
            </a:r>
            <a:br>
              <a:rPr lang="en-US" altLang="en-US" dirty="0">
                <a:latin typeface="Arial" panose="020B0604020202020204" pitchFamily="34" charset="0"/>
                <a:cs typeface="Arial" panose="020B0604020202020204" pitchFamily="34" charset="0"/>
              </a:rPr>
            </a:br>
            <a:r>
              <a:rPr lang="en-US" altLang="en-US" dirty="0" err="1">
                <a:latin typeface="Arial" panose="020B0604020202020204" pitchFamily="34" charset="0"/>
                <a:cs typeface="Arial" panose="020B0604020202020204" pitchFamily="34" charset="0"/>
              </a:rPr>
              <a:t>Informationssicherheit</a:t>
            </a:r>
            <a:r>
              <a:rPr lang="en-US" altLang="en-US" dirty="0">
                <a:latin typeface="Arial" panose="020B0604020202020204" pitchFamily="34" charset="0"/>
                <a:cs typeface="Arial" panose="020B0604020202020204" pitchFamily="34" charset="0"/>
              </a:rPr>
              <a:t> für </a:t>
            </a:r>
            <a:r>
              <a:rPr lang="en-US" altLang="en-US" dirty="0" err="1">
                <a:latin typeface="Arial" panose="020B0604020202020204" pitchFamily="34" charset="0"/>
                <a:cs typeface="Arial" panose="020B0604020202020204" pitchFamily="34" charset="0"/>
              </a:rPr>
              <a:t>Führungskräfte</a:t>
            </a:r>
            <a:endParaRPr lang="en-US" altLang="en-US" dirty="0">
              <a:latin typeface="Arial" panose="020B0604020202020204" pitchFamily="34" charset="0"/>
              <a:cs typeface="Arial" panose="020B0604020202020204" pitchFamily="34" charset="0"/>
            </a:endParaRPr>
          </a:p>
        </p:txBody>
      </p:sp>
      <p:pic>
        <p:nvPicPr>
          <p:cNvPr id="6152" name="Grafik 3">
            <a:extLst>
              <a:ext uri="{FF2B5EF4-FFF2-40B4-BE49-F238E27FC236}">
                <a16:creationId xmlns:a16="http://schemas.microsoft.com/office/drawing/2014/main" id="{414D0658-DEA8-C8D1-2B55-09A554E090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2">
            <a:extLst>
              <a:ext uri="{FF2B5EF4-FFF2-40B4-BE49-F238E27FC236}">
                <a16:creationId xmlns:a16="http://schemas.microsoft.com/office/drawing/2014/main" id="{D7C6F26D-0134-B018-D01D-212D3D1F7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88E89-694F-5434-7240-BE763532F8A2}"/>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7171" name="Content Placeholder 2">
            <a:extLst>
              <a:ext uri="{FF2B5EF4-FFF2-40B4-BE49-F238E27FC236}">
                <a16:creationId xmlns:a16="http://schemas.microsoft.com/office/drawing/2014/main" id="{4225D250-9175-DCC0-113B-8091FDF08440}"/>
              </a:ext>
            </a:extLst>
          </p:cNvPr>
          <p:cNvSpPr>
            <a:spLocks noGrp="1" noChangeArrowheads="1"/>
          </p:cNvSpPr>
          <p:nvPr>
            <p:ph idx="4294967295"/>
          </p:nvPr>
        </p:nvSpPr>
        <p:spPr>
          <a:xfrm>
            <a:off x="479425" y="1909763"/>
            <a:ext cx="11377613" cy="4929187"/>
          </a:xfrm>
        </p:spPr>
        <p:txBody>
          <a:bodyPr/>
          <a:lstStyle/>
          <a:p>
            <a:pPr eaLnBrk="1" hangingPunct="1">
              <a:spcBef>
                <a:spcPts val="600"/>
              </a:spcBef>
              <a:spcAft>
                <a:spcPts val="600"/>
              </a:spcAft>
            </a:pPr>
            <a:r>
              <a:rPr lang="en-US" altLang="en-US"/>
              <a:t>Die Informationssicherheit befasst sich mit dem Schutz von Informationen und Computersystemen vor unbefugtem Zugriff, unbefugter Nutzung, Offenlegung, Unterbrechung, Änderung oder Zerstörung</a:t>
            </a:r>
            <a:r>
              <a:rPr lang="vi-VN" altLang="en-US"/>
              <a:t>.</a:t>
            </a:r>
          </a:p>
          <a:p>
            <a:pPr eaLnBrk="1" hangingPunct="1">
              <a:spcBef>
                <a:spcPts val="600"/>
              </a:spcBef>
              <a:spcAft>
                <a:spcPts val="600"/>
              </a:spcAft>
            </a:pPr>
            <a:r>
              <a:rPr lang="en-US" altLang="en-US"/>
              <a:t>ISO/IEC 27002/2013 befasst sich mit der Informationssicherheit anhand der drei Hauptkomponenten: Vertraulichkeit, Integrität und Verfügbarkeit.</a:t>
            </a:r>
          </a:p>
          <a:p>
            <a:pPr eaLnBrk="1" hangingPunct="1">
              <a:spcBef>
                <a:spcPts val="600"/>
              </a:spcBef>
              <a:spcAft>
                <a:spcPts val="600"/>
              </a:spcAft>
            </a:pPr>
            <a:r>
              <a:rPr lang="en-US" altLang="en-US"/>
              <a:t>Die Vertraulichkeit wird durch Verschlüsselung der Informationen gewährleistet. Die Integrität wird durch Streuungsmechanismen und Algorithmen erreicht</a:t>
            </a:r>
            <a:r>
              <a:rPr lang="vi-VN" altLang="en-US"/>
              <a:t>. </a:t>
            </a:r>
            <a:endParaRPr lang="en-US" altLang="en-US"/>
          </a:p>
          <a:p>
            <a:pPr eaLnBrk="1" hangingPunct="1">
              <a:spcBef>
                <a:spcPts val="600"/>
              </a:spcBef>
              <a:spcAft>
                <a:spcPts val="600"/>
              </a:spcAft>
            </a:pPr>
            <a:r>
              <a:rPr lang="en-US" altLang="en-US"/>
              <a:t>Die Verfügbarkeit wird durch die Verstärkung der Sicherheit des Netzes oder der Netze des Computersystems und durch die Bereitstellung von Backups gewährleistet</a:t>
            </a:r>
            <a:r>
              <a:rPr lang="vi-VN" altLang="en-US"/>
              <a:t>.</a:t>
            </a:r>
          </a:p>
        </p:txBody>
      </p:sp>
      <p:sp>
        <p:nvSpPr>
          <p:cNvPr id="7172" name="Titel 1">
            <a:extLst>
              <a:ext uri="{FF2B5EF4-FFF2-40B4-BE49-F238E27FC236}">
                <a16:creationId xmlns:a16="http://schemas.microsoft.com/office/drawing/2014/main" id="{FC7EC75B-12B5-A4E1-0743-2EA15817FC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6E4B9-2512-BF2C-01E4-40FD2ED3416D}"/>
              </a:ext>
            </a:extLst>
          </p:cNvPr>
          <p:cNvSpPr>
            <a:spLocks noGrp="1"/>
          </p:cNvSpPr>
          <p:nvPr>
            <p:ph type="title" idx="4294967295"/>
          </p:nvPr>
        </p:nvSpPr>
        <p:spPr>
          <a:xfrm>
            <a:off x="0" y="908050"/>
            <a:ext cx="8229600" cy="1143000"/>
          </a:xfrm>
        </p:spPr>
        <p:txBody>
          <a:bodyPr rtlCol="0">
            <a:normAutofit/>
          </a:bodyPr>
          <a:lstStyle/>
          <a:p>
            <a:pPr eaLnBrk="1" fontAlgn="auto" hangingPunct="1">
              <a:spcAft>
                <a:spcPts val="0"/>
              </a:spcAft>
              <a:defRPr/>
            </a:pPr>
            <a:r>
              <a:rPr lang="en-US" sz="3200" b="1" dirty="0">
                <a:solidFill>
                  <a:schemeClr val="accent6"/>
                </a:solidFill>
              </a:rPr>
              <a:t> </a:t>
            </a:r>
          </a:p>
        </p:txBody>
      </p:sp>
      <p:sp>
        <p:nvSpPr>
          <p:cNvPr id="8195" name="Content Placeholder 2">
            <a:extLst>
              <a:ext uri="{FF2B5EF4-FFF2-40B4-BE49-F238E27FC236}">
                <a16:creationId xmlns:a16="http://schemas.microsoft.com/office/drawing/2014/main" id="{14DCED54-139F-1061-8143-AE40397D6B7E}"/>
              </a:ext>
            </a:extLst>
          </p:cNvPr>
          <p:cNvSpPr>
            <a:spLocks noGrp="1" noChangeArrowheads="1"/>
          </p:cNvSpPr>
          <p:nvPr>
            <p:ph idx="4294967295"/>
          </p:nvPr>
        </p:nvSpPr>
        <p:spPr>
          <a:xfrm>
            <a:off x="479425" y="1909763"/>
            <a:ext cx="11233150" cy="4929187"/>
          </a:xfrm>
        </p:spPr>
        <p:txBody>
          <a:bodyPr/>
          <a:lstStyle/>
          <a:p>
            <a:pPr eaLnBrk="1" hangingPunct="1">
              <a:spcBef>
                <a:spcPts val="600"/>
              </a:spcBef>
              <a:spcAft>
                <a:spcPts val="600"/>
              </a:spcAft>
            </a:pPr>
            <a:r>
              <a:rPr lang="en-US" altLang="en-US" dirty="0" err="1"/>
              <a:t>Informationssicherheit</a:t>
            </a:r>
            <a:r>
              <a:rPr lang="en-US" altLang="en-US" dirty="0"/>
              <a:t> </a:t>
            </a:r>
            <a:r>
              <a:rPr lang="en-US" altLang="en-US" dirty="0" err="1"/>
              <a:t>ist</a:t>
            </a:r>
            <a:r>
              <a:rPr lang="en-US" altLang="en-US" dirty="0"/>
              <a:t> </a:t>
            </a:r>
            <a:r>
              <a:rPr lang="en-US" altLang="en-US" dirty="0" err="1"/>
              <a:t>eine</a:t>
            </a:r>
            <a:r>
              <a:rPr lang="en-US" altLang="en-US" dirty="0"/>
              <a:t> </a:t>
            </a:r>
            <a:r>
              <a:rPr lang="en-US" altLang="en-US" dirty="0" err="1"/>
              <a:t>Reihe</a:t>
            </a:r>
            <a:r>
              <a:rPr lang="en-US" altLang="en-US" dirty="0"/>
              <a:t> von </a:t>
            </a:r>
            <a:r>
              <a:rPr lang="en-US" altLang="en-US" dirty="0" err="1"/>
              <a:t>Praktiken</a:t>
            </a:r>
            <a:r>
              <a:rPr lang="en-US" altLang="en-US" dirty="0"/>
              <a:t>, die dem Schutz von </a:t>
            </a:r>
            <a:r>
              <a:rPr lang="en-US" altLang="en-US" dirty="0" err="1"/>
              <a:t>Daten</a:t>
            </a:r>
            <a:r>
              <a:rPr lang="en-US" altLang="en-US" dirty="0"/>
              <a:t> </a:t>
            </a:r>
            <a:r>
              <a:rPr lang="en-US" altLang="en-US" dirty="0" err="1"/>
              <a:t>dienen</a:t>
            </a:r>
            <a:r>
              <a:rPr lang="vi-VN" altLang="en-US" dirty="0"/>
              <a:t>.</a:t>
            </a:r>
          </a:p>
          <a:p>
            <a:pPr eaLnBrk="1" hangingPunct="1">
              <a:spcBef>
                <a:spcPts val="600"/>
              </a:spcBef>
              <a:spcAft>
                <a:spcPts val="600"/>
              </a:spcAft>
            </a:pPr>
            <a:r>
              <a:rPr lang="vi-VN" altLang="en-US" dirty="0"/>
              <a:t>Securitatea informațiilor nu se limitează la sistemele informatice sau la informațiile în forma lor digitală sau electronică. </a:t>
            </a:r>
            <a:r>
              <a:rPr lang="de-DE" altLang="en-US" dirty="0"/>
              <a:t>(?)</a:t>
            </a:r>
            <a:endParaRPr lang="en-US" altLang="en-US" dirty="0"/>
          </a:p>
          <a:p>
            <a:pPr eaLnBrk="1" hangingPunct="1">
              <a:spcBef>
                <a:spcPts val="600"/>
              </a:spcBef>
              <a:spcAft>
                <a:spcPts val="600"/>
              </a:spcAft>
            </a:pPr>
            <a:r>
              <a:rPr lang="en-US" altLang="en-US" dirty="0" err="1"/>
              <a:t>Vielmehr</a:t>
            </a:r>
            <a:r>
              <a:rPr lang="en-US" altLang="en-US" dirty="0"/>
              <a:t> gilt </a:t>
            </a:r>
            <a:r>
              <a:rPr lang="en-US" altLang="en-US" dirty="0" err="1"/>
              <a:t>sie</a:t>
            </a:r>
            <a:r>
              <a:rPr lang="en-US" altLang="en-US" dirty="0"/>
              <a:t> für alle </a:t>
            </a:r>
            <a:r>
              <a:rPr lang="en-US" altLang="en-US" dirty="0" err="1"/>
              <a:t>Fragen</a:t>
            </a:r>
            <a:r>
              <a:rPr lang="en-US" altLang="en-US" dirty="0"/>
              <a:t> </a:t>
            </a:r>
            <a:r>
              <a:rPr lang="en-US" altLang="en-US" dirty="0" err="1"/>
              <a:t>im</a:t>
            </a:r>
            <a:r>
              <a:rPr lang="en-US" altLang="en-US" dirty="0"/>
              <a:t> </a:t>
            </a:r>
            <a:r>
              <a:rPr lang="en-US" altLang="en-US" dirty="0" err="1"/>
              <a:t>Zusammenhang</a:t>
            </a:r>
            <a:r>
              <a:rPr lang="en-US" altLang="en-US" dirty="0"/>
              <a:t> </a:t>
            </a:r>
            <a:r>
              <a:rPr lang="en-US" altLang="en-US" dirty="0" err="1"/>
              <a:t>mit</a:t>
            </a:r>
            <a:r>
              <a:rPr lang="en-US" altLang="en-US" dirty="0"/>
              <a:t> der </a:t>
            </a:r>
            <a:r>
              <a:rPr lang="en-US" altLang="en-US" dirty="0" err="1"/>
              <a:t>Sicherheit</a:t>
            </a:r>
            <a:r>
              <a:rPr lang="en-US" altLang="en-US" dirty="0"/>
              <a:t> und dem Schutz von </a:t>
            </a:r>
            <a:r>
              <a:rPr lang="en-US" altLang="en-US" dirty="0" err="1"/>
              <a:t>Daten</a:t>
            </a:r>
            <a:r>
              <a:rPr lang="en-US" altLang="en-US" dirty="0"/>
              <a:t> und </a:t>
            </a:r>
            <a:r>
              <a:rPr lang="en-US" altLang="en-US" dirty="0" err="1"/>
              <a:t>Informationen</a:t>
            </a:r>
            <a:r>
              <a:rPr lang="en-US" altLang="en-US" dirty="0"/>
              <a:t>, </a:t>
            </a:r>
            <a:r>
              <a:rPr lang="en-US" altLang="en-US" dirty="0" err="1"/>
              <a:t>unabhängig</a:t>
            </a:r>
            <a:r>
              <a:rPr lang="en-US" altLang="en-US" dirty="0"/>
              <a:t> von </a:t>
            </a:r>
            <a:r>
              <a:rPr lang="en-US" altLang="en-US" dirty="0" err="1"/>
              <a:t>ihrer</a:t>
            </a:r>
            <a:r>
              <a:rPr lang="en-US" altLang="en-US" dirty="0"/>
              <a:t> Form</a:t>
            </a:r>
            <a:r>
              <a:rPr lang="vi-VN" altLang="en-US" dirty="0"/>
              <a:t>.</a:t>
            </a:r>
            <a:endParaRPr lang="en-US" altLang="en-US" dirty="0"/>
          </a:p>
        </p:txBody>
      </p:sp>
      <p:sp>
        <p:nvSpPr>
          <p:cNvPr id="8196" name="Titel 1">
            <a:extLst>
              <a:ext uri="{FF2B5EF4-FFF2-40B4-BE49-F238E27FC236}">
                <a16:creationId xmlns:a16="http://schemas.microsoft.com/office/drawing/2014/main" id="{60A44FAD-ADA5-292B-682C-9DD7AF0492E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C2CF65E8-0D82-B361-62EF-1E487F4BF7C1}"/>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sz="2400" dirty="0" err="1"/>
              <a:t>Informationssicherheit</a:t>
            </a:r>
            <a:r>
              <a:rPr lang="en-US" altLang="en-US" sz="2400" dirty="0"/>
              <a:t> </a:t>
            </a:r>
            <a:r>
              <a:rPr lang="en-US" altLang="en-US" sz="2400" dirty="0" err="1"/>
              <a:t>kann</a:t>
            </a:r>
            <a:r>
              <a:rPr lang="en-US" altLang="en-US" sz="2400" dirty="0"/>
              <a:t> </a:t>
            </a:r>
            <a:r>
              <a:rPr lang="en-US" altLang="en-US" sz="2400" dirty="0" err="1"/>
              <a:t>nicht</a:t>
            </a:r>
            <a:r>
              <a:rPr lang="en-US" altLang="en-US" sz="2400" dirty="0"/>
              <a:t> </a:t>
            </a:r>
            <a:r>
              <a:rPr lang="en-US" altLang="en-US" sz="2400" dirty="0" err="1"/>
              <a:t>als</a:t>
            </a:r>
            <a:r>
              <a:rPr lang="en-US" altLang="en-US" sz="2400" dirty="0"/>
              <a:t> Synonym für </a:t>
            </a:r>
            <a:r>
              <a:rPr lang="en-US" altLang="en-US" sz="2400" dirty="0" err="1"/>
              <a:t>Computersicherheit</a:t>
            </a:r>
            <a:r>
              <a:rPr lang="en-US" altLang="en-US" sz="2400" dirty="0"/>
              <a:t>, System- und </a:t>
            </a:r>
            <a:r>
              <a:rPr lang="en-US" altLang="en-US" sz="2400" dirty="0" err="1"/>
              <a:t>Netzsicherheit</a:t>
            </a:r>
            <a:r>
              <a:rPr lang="en-US" altLang="en-US" sz="2400" dirty="0"/>
              <a:t>, </a:t>
            </a:r>
            <a:r>
              <a:rPr lang="en-US" altLang="en-US" sz="2400" dirty="0" err="1"/>
              <a:t>Sicherheit</a:t>
            </a:r>
            <a:r>
              <a:rPr lang="en-US" altLang="en-US" sz="2400" dirty="0"/>
              <a:t> der </a:t>
            </a:r>
            <a:r>
              <a:rPr lang="en-US" altLang="en-US" sz="2400" dirty="0" err="1"/>
              <a:t>Informationstechnologie</a:t>
            </a:r>
            <a:r>
              <a:rPr lang="en-US" altLang="en-US" sz="2400" dirty="0"/>
              <a:t>, </a:t>
            </a:r>
            <a:r>
              <a:rPr lang="en-US" altLang="en-US" sz="2400" dirty="0" err="1"/>
              <a:t>Informationssysteme</a:t>
            </a:r>
            <a:r>
              <a:rPr lang="en-US" altLang="en-US" sz="2400" dirty="0"/>
              <a:t> </a:t>
            </a:r>
            <a:r>
              <a:rPr lang="en-US" altLang="en-US" sz="2400" dirty="0" err="1"/>
              <a:t>oder</a:t>
            </a:r>
            <a:r>
              <a:rPr lang="en-US" altLang="en-US" sz="2400" dirty="0"/>
              <a:t> </a:t>
            </a:r>
            <a:r>
              <a:rPr lang="en-US" altLang="en-US" sz="2400" dirty="0" err="1"/>
              <a:t>Informations</a:t>
            </a:r>
            <a:r>
              <a:rPr lang="en-US" altLang="en-US" sz="2400" dirty="0"/>
              <a:t>- und </a:t>
            </a:r>
            <a:r>
              <a:rPr lang="en-US" altLang="en-US" sz="2400" dirty="0" err="1"/>
              <a:t>Kommunikationstechnologie</a:t>
            </a:r>
            <a:r>
              <a:rPr lang="en-US" altLang="en-US" sz="2400" dirty="0"/>
              <a:t> </a:t>
            </a:r>
            <a:r>
              <a:rPr lang="en-US" altLang="en-US" sz="2400" dirty="0" err="1"/>
              <a:t>definiert</a:t>
            </a:r>
            <a:r>
              <a:rPr lang="en-US" altLang="en-US" sz="2400" dirty="0"/>
              <a:t> </a:t>
            </a:r>
            <a:r>
              <a:rPr lang="en-US" altLang="en-US" sz="2400" dirty="0" err="1"/>
              <a:t>werden</a:t>
            </a:r>
            <a:r>
              <a:rPr lang="vi-VN" altLang="en-US" sz="2400" dirty="0"/>
              <a:t>.</a:t>
            </a:r>
          </a:p>
          <a:p>
            <a:pPr eaLnBrk="1" hangingPunct="1">
              <a:spcBef>
                <a:spcPts val="600"/>
              </a:spcBef>
              <a:spcAft>
                <a:spcPts val="600"/>
              </a:spcAft>
            </a:pPr>
            <a:r>
              <a:rPr lang="en-US" altLang="en-US" sz="2400" dirty="0" err="1"/>
              <a:t>Jeder</a:t>
            </a:r>
            <a:r>
              <a:rPr lang="en-US" altLang="en-US" sz="2400" dirty="0"/>
              <a:t> </a:t>
            </a:r>
            <a:r>
              <a:rPr lang="en-US" altLang="en-US" sz="2400" dirty="0" err="1"/>
              <a:t>dieser</a:t>
            </a:r>
            <a:r>
              <a:rPr lang="en-US" altLang="en-US" sz="2400" dirty="0"/>
              <a:t> </a:t>
            </a:r>
            <a:r>
              <a:rPr lang="en-US" altLang="en-US" sz="2400" dirty="0" err="1"/>
              <a:t>Ausdrücke</a:t>
            </a:r>
            <a:r>
              <a:rPr lang="en-US" altLang="en-US" sz="2400" dirty="0"/>
              <a:t> </a:t>
            </a:r>
            <a:r>
              <a:rPr lang="en-US" altLang="en-US" sz="2400" dirty="0" err="1"/>
              <a:t>bezieht</a:t>
            </a:r>
            <a:r>
              <a:rPr lang="en-US" altLang="en-US" sz="2400" dirty="0"/>
              <a:t> </a:t>
            </a:r>
            <a:r>
              <a:rPr lang="en-US" altLang="en-US" sz="2400" dirty="0" err="1"/>
              <a:t>sich</a:t>
            </a:r>
            <a:r>
              <a:rPr lang="en-US" altLang="en-US" sz="2400" dirty="0"/>
              <a:t> auf </a:t>
            </a:r>
            <a:r>
              <a:rPr lang="en-US" altLang="en-US" sz="2400" dirty="0" err="1"/>
              <a:t>ein</a:t>
            </a:r>
            <a:r>
              <a:rPr lang="en-US" altLang="en-US" sz="2400" dirty="0"/>
              <a:t> </a:t>
            </a:r>
            <a:r>
              <a:rPr lang="en-US" altLang="en-US" sz="2400" dirty="0" err="1"/>
              <a:t>anderes</a:t>
            </a:r>
            <a:r>
              <a:rPr lang="en-US" altLang="en-US" sz="2400" dirty="0"/>
              <a:t> Thema, </a:t>
            </a:r>
            <a:r>
              <a:rPr lang="en-US" altLang="en-US" sz="2400" dirty="0" err="1"/>
              <a:t>auch</a:t>
            </a:r>
            <a:r>
              <a:rPr lang="en-US" altLang="en-US" sz="2400" dirty="0"/>
              <a:t> </a:t>
            </a:r>
            <a:r>
              <a:rPr lang="en-US" altLang="en-US" sz="2400" dirty="0" err="1"/>
              <a:t>wenn</a:t>
            </a:r>
            <a:r>
              <a:rPr lang="en-US" altLang="en-US" sz="2400" dirty="0"/>
              <a:t> </a:t>
            </a:r>
            <a:r>
              <a:rPr lang="en-US" altLang="en-US" sz="2400" dirty="0" err="1"/>
              <a:t>sich</a:t>
            </a:r>
            <a:r>
              <a:rPr lang="en-US" altLang="en-US" sz="2400" dirty="0"/>
              <a:t> der </a:t>
            </a:r>
            <a:r>
              <a:rPr lang="en-US" altLang="en-US" sz="2400" dirty="0" err="1"/>
              <a:t>gemeinsame</a:t>
            </a:r>
            <a:r>
              <a:rPr lang="en-US" altLang="en-US" sz="2400" dirty="0"/>
              <a:t> </a:t>
            </a:r>
            <a:r>
              <a:rPr lang="en-US" altLang="en-US" sz="2400" dirty="0" err="1"/>
              <a:t>Punkt</a:t>
            </a:r>
            <a:r>
              <a:rPr lang="en-US" altLang="en-US" sz="2400" dirty="0"/>
              <a:t> auf die </a:t>
            </a:r>
            <a:r>
              <a:rPr lang="en-US" altLang="en-US" sz="2400" dirty="0" err="1"/>
              <a:t>Informationssicherheit</a:t>
            </a:r>
            <a:r>
              <a:rPr lang="en-US" altLang="en-US" sz="2400" dirty="0"/>
              <a:t> in </a:t>
            </a:r>
            <a:r>
              <a:rPr lang="en-US" altLang="en-US" sz="2400" dirty="0" err="1"/>
              <a:t>einigen</a:t>
            </a:r>
            <a:r>
              <a:rPr lang="en-US" altLang="en-US" sz="2400" dirty="0"/>
              <a:t> </a:t>
            </a:r>
            <a:r>
              <a:rPr lang="en-US" altLang="en-US" sz="2400" dirty="0" err="1"/>
              <a:t>ihrer</a:t>
            </a:r>
            <a:r>
              <a:rPr lang="en-US" altLang="en-US" sz="2400" dirty="0"/>
              <a:t> </a:t>
            </a:r>
            <a:r>
              <a:rPr lang="en-US" altLang="en-US" sz="2400" dirty="0" err="1"/>
              <a:t>Formen</a:t>
            </a:r>
            <a:r>
              <a:rPr lang="en-US" altLang="en-US" sz="2400" dirty="0"/>
              <a:t> </a:t>
            </a:r>
            <a:r>
              <a:rPr lang="en-US" altLang="en-US" sz="2400" dirty="0" err="1"/>
              <a:t>bezieht</a:t>
            </a:r>
            <a:r>
              <a:rPr lang="en-US" altLang="en-US" sz="2400" dirty="0"/>
              <a:t> (</a:t>
            </a:r>
            <a:r>
              <a:rPr lang="en-US" altLang="en-US" sz="2400" dirty="0" err="1"/>
              <a:t>hier</a:t>
            </a:r>
            <a:r>
              <a:rPr lang="en-US" altLang="en-US" sz="2400" dirty="0"/>
              <a:t> </a:t>
            </a:r>
            <a:r>
              <a:rPr lang="en-US" altLang="en-US" sz="2400" dirty="0" err="1"/>
              <a:t>sprechen</a:t>
            </a:r>
            <a:r>
              <a:rPr lang="en-US" altLang="en-US" sz="2400" dirty="0"/>
              <a:t> </a:t>
            </a:r>
            <a:r>
              <a:rPr lang="en-US" altLang="en-US" sz="2400" dirty="0" err="1"/>
              <a:t>wir</a:t>
            </a:r>
            <a:r>
              <a:rPr lang="en-US" altLang="en-US" sz="2400" dirty="0"/>
              <a:t> </a:t>
            </a:r>
            <a:r>
              <a:rPr lang="en-US" altLang="en-US" sz="2400" dirty="0" err="1"/>
              <a:t>über</a:t>
            </a:r>
            <a:r>
              <a:rPr lang="en-US" altLang="en-US" sz="2400" dirty="0"/>
              <a:t> </a:t>
            </a:r>
            <a:r>
              <a:rPr lang="en-US" altLang="en-US" sz="2400" dirty="0" err="1"/>
              <a:t>ihre</a:t>
            </a:r>
            <a:r>
              <a:rPr lang="en-US" altLang="en-US" sz="2400" dirty="0"/>
              <a:t> </a:t>
            </a:r>
            <a:r>
              <a:rPr lang="en-US" altLang="en-US" sz="2400" dirty="0" err="1"/>
              <a:t>elektronische</a:t>
            </a:r>
            <a:r>
              <a:rPr lang="en-US" altLang="en-US" sz="2400" dirty="0"/>
              <a:t> Version): </a:t>
            </a:r>
            <a:r>
              <a:rPr lang="en-US" altLang="en-US" sz="2400" dirty="0" err="1"/>
              <a:t>daher</a:t>
            </a:r>
            <a:r>
              <a:rPr lang="en-US" altLang="en-US" sz="2400" dirty="0"/>
              <a:t> </a:t>
            </a:r>
            <a:r>
              <a:rPr lang="en-US" altLang="en-US" sz="2400" dirty="0" err="1"/>
              <a:t>sind</a:t>
            </a:r>
            <a:r>
              <a:rPr lang="en-US" altLang="en-US" sz="2400" dirty="0"/>
              <a:t> </a:t>
            </a:r>
            <a:r>
              <a:rPr lang="en-US" altLang="en-US" sz="2400" dirty="0" err="1"/>
              <a:t>sie</a:t>
            </a:r>
            <a:r>
              <a:rPr lang="en-US" altLang="en-US" sz="2400" dirty="0"/>
              <a:t> alle </a:t>
            </a:r>
            <a:r>
              <a:rPr lang="en-US" altLang="en-US" sz="2400" dirty="0" err="1"/>
              <a:t>Teilbereiche</a:t>
            </a:r>
            <a:r>
              <a:rPr lang="en-US" altLang="en-US" sz="2400" dirty="0"/>
              <a:t> der </a:t>
            </a:r>
            <a:r>
              <a:rPr lang="en-US" altLang="en-US" sz="2400" dirty="0" err="1"/>
              <a:t>Informationssicherheit</a:t>
            </a:r>
            <a:r>
              <a:rPr lang="vi-VN" altLang="en-US" sz="2400" dirty="0"/>
              <a:t>.</a:t>
            </a:r>
            <a:endParaRPr lang="en-US" altLang="en-US" sz="2400" dirty="0"/>
          </a:p>
          <a:p>
            <a:pPr eaLnBrk="1" hangingPunct="1">
              <a:spcBef>
                <a:spcPts val="600"/>
              </a:spcBef>
              <a:spcAft>
                <a:spcPts val="600"/>
              </a:spcAft>
            </a:pPr>
            <a:r>
              <a:rPr lang="en-US" altLang="en-US" sz="2400" dirty="0" err="1"/>
              <a:t>Im</a:t>
            </a:r>
            <a:r>
              <a:rPr lang="en-US" altLang="en-US" sz="2400" dirty="0"/>
              <a:t> 21. </a:t>
            </a:r>
            <a:r>
              <a:rPr lang="en-US" altLang="en-US" sz="2400" dirty="0" err="1"/>
              <a:t>Jahrhundert</a:t>
            </a:r>
            <a:r>
              <a:rPr lang="en-US" altLang="en-US" sz="2400" dirty="0"/>
              <a:t> </a:t>
            </a:r>
            <a:r>
              <a:rPr lang="en-US" altLang="en-US" sz="2400" dirty="0" err="1"/>
              <a:t>haben</a:t>
            </a:r>
            <a:r>
              <a:rPr lang="en-US" altLang="en-US" sz="2400" dirty="0"/>
              <a:t> die </a:t>
            </a:r>
            <a:r>
              <a:rPr lang="en-US" altLang="en-US" sz="2400" dirty="0" err="1"/>
              <a:t>meisten</a:t>
            </a:r>
            <a:r>
              <a:rPr lang="en-US" altLang="en-US" sz="2400" dirty="0"/>
              <a:t> </a:t>
            </a:r>
            <a:r>
              <a:rPr lang="en-US" altLang="en-US" sz="2400" dirty="0" err="1"/>
              <a:t>Unternehmen</a:t>
            </a:r>
            <a:r>
              <a:rPr lang="en-US" altLang="en-US" sz="2400" dirty="0"/>
              <a:t> </a:t>
            </a:r>
            <a:r>
              <a:rPr lang="en-US" altLang="en-US" sz="2400" dirty="0" err="1"/>
              <a:t>ein</a:t>
            </a:r>
            <a:r>
              <a:rPr lang="en-US" altLang="en-US" sz="2400" dirty="0"/>
              <a:t> </a:t>
            </a:r>
            <a:r>
              <a:rPr lang="en-US" altLang="en-US" sz="2400" dirty="0" err="1"/>
              <a:t>Computersystem</a:t>
            </a:r>
            <a:r>
              <a:rPr lang="en-US" altLang="en-US" sz="2400" dirty="0"/>
              <a:t>, das </a:t>
            </a:r>
            <a:r>
              <a:rPr lang="en-US" altLang="en-US" sz="2400" dirty="0" err="1"/>
              <a:t>mit</a:t>
            </a:r>
            <a:r>
              <a:rPr lang="en-US" altLang="en-US" sz="2400" dirty="0"/>
              <a:t> dem Internet </a:t>
            </a:r>
            <a:r>
              <a:rPr lang="en-US" altLang="en-US" sz="2400" dirty="0" err="1"/>
              <a:t>verbunden</a:t>
            </a:r>
            <a:r>
              <a:rPr lang="en-US" altLang="en-US" sz="2400" dirty="0"/>
              <a:t> </a:t>
            </a:r>
            <a:r>
              <a:rPr lang="en-US" altLang="en-US" sz="2400" dirty="0" err="1"/>
              <a:t>ist</a:t>
            </a:r>
            <a:r>
              <a:rPr lang="en-US" altLang="en-US" sz="2400" dirty="0"/>
              <a:t> und </a:t>
            </a:r>
            <a:r>
              <a:rPr lang="en-US" altLang="en-US" sz="2400" dirty="0" err="1"/>
              <a:t>über</a:t>
            </a:r>
            <a:r>
              <a:rPr lang="en-US" altLang="en-US" sz="2400" dirty="0"/>
              <a:t> das </a:t>
            </a:r>
            <a:r>
              <a:rPr lang="en-US" altLang="en-US" sz="2400" dirty="0" err="1"/>
              <a:t>sie</a:t>
            </a:r>
            <a:r>
              <a:rPr lang="en-US" altLang="en-US" sz="2400" dirty="0"/>
              <a:t> </a:t>
            </a:r>
            <a:r>
              <a:rPr lang="en-US" altLang="en-US" sz="2400" dirty="0" err="1"/>
              <a:t>Informationen</a:t>
            </a:r>
            <a:r>
              <a:rPr lang="en-US" altLang="en-US" sz="2400" dirty="0"/>
              <a:t> </a:t>
            </a:r>
            <a:r>
              <a:rPr lang="en-US" altLang="en-US" sz="2400" dirty="0" err="1"/>
              <a:t>austauschen</a:t>
            </a:r>
            <a:r>
              <a:rPr lang="en-US" altLang="en-US" sz="2400" dirty="0"/>
              <a:t>. </a:t>
            </a:r>
            <a:r>
              <a:rPr lang="en-US" altLang="en-US" sz="2400" dirty="0" err="1"/>
              <a:t>Informationen</a:t>
            </a:r>
            <a:r>
              <a:rPr lang="en-US" altLang="en-US" sz="2400" dirty="0"/>
              <a:t> </a:t>
            </a:r>
            <a:r>
              <a:rPr lang="en-US" altLang="en-US" sz="2400" dirty="0" err="1"/>
              <a:t>können</a:t>
            </a:r>
            <a:r>
              <a:rPr lang="en-US" altLang="en-US" sz="2400" dirty="0"/>
              <a:t> </a:t>
            </a:r>
            <a:r>
              <a:rPr lang="en-US" altLang="en-US" sz="2400" dirty="0" err="1"/>
              <a:t>durch</a:t>
            </a:r>
            <a:r>
              <a:rPr lang="en-US" altLang="en-US" sz="2400" dirty="0"/>
              <a:t> </a:t>
            </a:r>
            <a:r>
              <a:rPr lang="en-US" altLang="en-US" sz="2400" dirty="0" err="1"/>
              <a:t>eine</a:t>
            </a:r>
            <a:r>
              <a:rPr lang="en-US" altLang="en-US" sz="2400" dirty="0"/>
              <a:t> </a:t>
            </a:r>
            <a:r>
              <a:rPr lang="en-US" altLang="en-US" sz="2400" dirty="0" err="1"/>
              <a:t>Verbindung</a:t>
            </a:r>
            <a:r>
              <a:rPr lang="en-US" altLang="en-US" sz="2400" dirty="0"/>
              <a:t> von </a:t>
            </a:r>
            <a:r>
              <a:rPr lang="en-US" altLang="en-US" sz="2400" dirty="0" err="1"/>
              <a:t>Netzen</a:t>
            </a:r>
            <a:r>
              <a:rPr lang="en-US" altLang="en-US" sz="2400" dirty="0"/>
              <a:t> </a:t>
            </a:r>
            <a:r>
              <a:rPr lang="en-US" altLang="en-US" sz="2400" dirty="0" err="1"/>
              <a:t>weitergeleitet</a:t>
            </a:r>
            <a:r>
              <a:rPr lang="en-US" altLang="en-US" sz="2400" dirty="0"/>
              <a:t> </a:t>
            </a:r>
            <a:r>
              <a:rPr lang="en-US" altLang="en-US" sz="2400" dirty="0" err="1"/>
              <a:t>werden</a:t>
            </a:r>
            <a:r>
              <a:rPr lang="vi-VN" altLang="en-US" sz="2400" dirty="0"/>
              <a:t>. </a:t>
            </a:r>
            <a:endParaRPr lang="en-US" altLang="en-US" sz="2400" dirty="0"/>
          </a:p>
        </p:txBody>
      </p:sp>
      <p:sp>
        <p:nvSpPr>
          <p:cNvPr id="9219" name="Titel 1">
            <a:extLst>
              <a:ext uri="{FF2B5EF4-FFF2-40B4-BE49-F238E27FC236}">
                <a16:creationId xmlns:a16="http://schemas.microsoft.com/office/drawing/2014/main" id="{A2C20F0B-1665-6DF7-903F-70EF43E35C9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DCFE16B3-0024-F635-1A03-DE8ED75225AA}"/>
              </a:ext>
            </a:extLst>
          </p:cNvPr>
          <p:cNvSpPr>
            <a:spLocks noGrp="1" noChangeArrowheads="1"/>
          </p:cNvSpPr>
          <p:nvPr>
            <p:ph idx="4294967295"/>
          </p:nvPr>
        </p:nvSpPr>
        <p:spPr>
          <a:xfrm>
            <a:off x="550863" y="2060575"/>
            <a:ext cx="11233150" cy="4713288"/>
          </a:xfrm>
        </p:spPr>
        <p:txBody>
          <a:bodyPr/>
          <a:lstStyle/>
          <a:p>
            <a:pPr eaLnBrk="1" hangingPunct="1">
              <a:spcBef>
                <a:spcPts val="600"/>
              </a:spcBef>
              <a:spcAft>
                <a:spcPts val="600"/>
              </a:spcAft>
            </a:pPr>
            <a:r>
              <a:rPr lang="en-US" altLang="en-US"/>
              <a:t>Folglich ist diese Verbindung umso mehr dem Risiko von Malware ausgesetzt, die von innen (Kopieren von Informationen, Verwendung von bösartigem Code) oder von außen in den Besitz sensibler Informationen gelangen will</a:t>
            </a:r>
            <a:r>
              <a:rPr lang="vi-VN" altLang="en-US"/>
              <a:t>.</a:t>
            </a:r>
            <a:endParaRPr lang="en-US" altLang="en-US"/>
          </a:p>
          <a:p>
            <a:pPr eaLnBrk="1" hangingPunct="1">
              <a:spcBef>
                <a:spcPts val="600"/>
              </a:spcBef>
              <a:spcAft>
                <a:spcPts val="600"/>
              </a:spcAft>
            </a:pPr>
            <a:r>
              <a:rPr lang="en-US" altLang="en-US"/>
              <a:t>Um diesen Risiken entgegenzuwirken, erfordert die Informationssicherheit die Entwicklung von Konzepten wie Data Tagging, Public Key Encryption (PKI) und Multi-Level-Security (MLS).</a:t>
            </a:r>
            <a:endParaRPr lang="vi-VN" altLang="en-US"/>
          </a:p>
          <a:p>
            <a:pPr eaLnBrk="1" hangingPunct="1">
              <a:spcBef>
                <a:spcPts val="600"/>
              </a:spcBef>
              <a:spcAft>
                <a:spcPts val="600"/>
              </a:spcAft>
            </a:pPr>
            <a:r>
              <a:rPr lang="en-US" altLang="en-US"/>
              <a:t>Zusätzlich zu den Problemen bei der Verbindung von Netzen ist es immer einfacher, große Mengen an Informationen zu transportieren (und zwar auf eine Weise, die im Falle eines Hackerangriffs relativ schwer zu erkennen ist), aber auch physisch über USB-Sticks oder Speicherkarten</a:t>
            </a:r>
            <a:r>
              <a:rPr lang="vi-VN" altLang="en-US"/>
              <a:t>.</a:t>
            </a:r>
          </a:p>
          <a:p>
            <a:pPr eaLnBrk="1" hangingPunct="1">
              <a:spcBef>
                <a:spcPts val="600"/>
              </a:spcBef>
              <a:spcAft>
                <a:spcPts val="600"/>
              </a:spcAft>
            </a:pPr>
            <a:endParaRPr lang="vi-VN" altLang="en-US"/>
          </a:p>
        </p:txBody>
      </p:sp>
      <p:sp>
        <p:nvSpPr>
          <p:cNvPr id="10243" name="Titel 1">
            <a:extLst>
              <a:ext uri="{FF2B5EF4-FFF2-40B4-BE49-F238E27FC236}">
                <a16:creationId xmlns:a16="http://schemas.microsoft.com/office/drawing/2014/main" id="{C19048CE-1350-715C-7E2B-24FC79A347C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a:extLst>
              <a:ext uri="{FF2B5EF4-FFF2-40B4-BE49-F238E27FC236}">
                <a16:creationId xmlns:a16="http://schemas.microsoft.com/office/drawing/2014/main" id="{D30D169C-002F-5215-CD0B-82F5CA65CFE2}"/>
              </a:ext>
            </a:extLst>
          </p:cNvPr>
          <p:cNvSpPr>
            <a:spLocks noGrp="1" noChangeArrowheads="1"/>
          </p:cNvSpPr>
          <p:nvPr>
            <p:ph idx="4294967295"/>
          </p:nvPr>
        </p:nvSpPr>
        <p:spPr>
          <a:xfrm>
            <a:off x="550863" y="1844675"/>
            <a:ext cx="11161712" cy="5218113"/>
          </a:xfrm>
        </p:spPr>
        <p:txBody>
          <a:bodyPr/>
          <a:lstStyle/>
          <a:p>
            <a:pPr eaLnBrk="1" hangingPunct="1">
              <a:spcBef>
                <a:spcPts val="600"/>
              </a:spcBef>
              <a:spcAft>
                <a:spcPts val="600"/>
              </a:spcAft>
            </a:pPr>
            <a:r>
              <a:rPr lang="en-US" altLang="en-US" sz="2400" dirty="0"/>
              <a:t>Daher </a:t>
            </a:r>
            <a:r>
              <a:rPr lang="en-US" altLang="en-US" sz="2400" dirty="0" err="1"/>
              <a:t>werden</a:t>
            </a:r>
            <a:r>
              <a:rPr lang="en-US" altLang="en-US" sz="2400" dirty="0"/>
              <a:t> </a:t>
            </a:r>
            <a:r>
              <a:rPr lang="en-US" altLang="en-US" sz="2400" dirty="0" err="1"/>
              <a:t>Computersysteme</a:t>
            </a:r>
            <a:r>
              <a:rPr lang="en-US" altLang="en-US" sz="2400" dirty="0"/>
              <a:t>, die sensible </a:t>
            </a:r>
            <a:r>
              <a:rPr lang="en-US" altLang="en-US" sz="2400" dirty="0" err="1"/>
              <a:t>Informationen</a:t>
            </a:r>
            <a:r>
              <a:rPr lang="en-US" altLang="en-US" sz="2400" dirty="0"/>
              <a:t> </a:t>
            </a:r>
            <a:r>
              <a:rPr lang="en-US" altLang="en-US" sz="2400" dirty="0" err="1"/>
              <a:t>enthalten</a:t>
            </a:r>
            <a:r>
              <a:rPr lang="en-US" altLang="en-US" sz="2400" dirty="0"/>
              <a:t>, </a:t>
            </a:r>
            <a:r>
              <a:rPr lang="en-US" altLang="en-US" sz="2400" dirty="0" err="1"/>
              <a:t>zunehmend</a:t>
            </a:r>
            <a:r>
              <a:rPr lang="en-US" altLang="en-US" sz="2400" dirty="0"/>
              <a:t> </a:t>
            </a:r>
            <a:r>
              <a:rPr lang="en-US" altLang="en-US" sz="2400" dirty="0" err="1"/>
              <a:t>als</a:t>
            </a:r>
            <a:r>
              <a:rPr lang="en-US" altLang="en-US" sz="2400" dirty="0"/>
              <a:t> System-High-Mode-</a:t>
            </a:r>
            <a:r>
              <a:rPr lang="en-US" altLang="en-US" sz="2400" dirty="0" err="1"/>
              <a:t>Umgebung</a:t>
            </a:r>
            <a:r>
              <a:rPr lang="en-US" altLang="en-US" sz="2400" dirty="0"/>
              <a:t> </a:t>
            </a:r>
            <a:r>
              <a:rPr lang="en-US" altLang="en-US" sz="2400" dirty="0" err="1"/>
              <a:t>konzipiert</a:t>
            </a:r>
            <a:r>
              <a:rPr lang="en-US" altLang="en-US" sz="2400" dirty="0"/>
              <a:t>, in </a:t>
            </a:r>
            <a:r>
              <a:rPr lang="en-US" altLang="en-US" sz="2400" dirty="0" err="1"/>
              <a:t>vielen</a:t>
            </a:r>
            <a:r>
              <a:rPr lang="en-US" altLang="en-US" sz="2400" dirty="0"/>
              <a:t> </a:t>
            </a:r>
            <a:r>
              <a:rPr lang="en-US" altLang="en-US" sz="2400" dirty="0" err="1"/>
              <a:t>Fällen</a:t>
            </a:r>
            <a:r>
              <a:rPr lang="en-US" altLang="en-US" sz="2400" dirty="0"/>
              <a:t> in Form von </a:t>
            </a:r>
            <a:r>
              <a:rPr lang="en-US" altLang="en-US" sz="2400" dirty="0" err="1"/>
              <a:t>separaten</a:t>
            </a:r>
            <a:r>
              <a:rPr lang="en-US" altLang="en-US" sz="2400" dirty="0"/>
              <a:t> </a:t>
            </a:r>
            <a:r>
              <a:rPr lang="en-US" altLang="en-US" sz="2400" dirty="0" err="1"/>
              <a:t>Netzen</a:t>
            </a:r>
            <a:r>
              <a:rPr lang="en-US" altLang="en-US" sz="2400" dirty="0"/>
              <a:t> </a:t>
            </a:r>
            <a:r>
              <a:rPr lang="en-US" altLang="en-US" sz="2400" dirty="0" err="1"/>
              <a:t>ohne</a:t>
            </a:r>
            <a:r>
              <a:rPr lang="en-US" altLang="en-US" sz="2400" dirty="0"/>
              <a:t> </a:t>
            </a:r>
            <a:r>
              <a:rPr lang="en-US" altLang="en-US" sz="2400" dirty="0" err="1"/>
              <a:t>Verbindung</a:t>
            </a:r>
            <a:r>
              <a:rPr lang="en-US" altLang="en-US" sz="2400" dirty="0"/>
              <a:t> </a:t>
            </a:r>
            <a:r>
              <a:rPr lang="en-US" altLang="en-US" sz="2400" dirty="0" err="1"/>
              <a:t>zu</a:t>
            </a:r>
            <a:r>
              <a:rPr lang="en-US" altLang="en-US" sz="2400" dirty="0"/>
              <a:t> </a:t>
            </a:r>
            <a:r>
              <a:rPr lang="en-US" altLang="en-US" sz="2400" dirty="0" err="1"/>
              <a:t>anderen</a:t>
            </a:r>
            <a:r>
              <a:rPr lang="en-US" altLang="en-US" sz="2400" dirty="0"/>
              <a:t> </a:t>
            </a:r>
            <a:r>
              <a:rPr lang="en-US" altLang="en-US" sz="2400" dirty="0" err="1"/>
              <a:t>Netzen</a:t>
            </a:r>
            <a:r>
              <a:rPr lang="en-US" altLang="en-US" sz="2400" dirty="0"/>
              <a:t> und </a:t>
            </a:r>
            <a:r>
              <a:rPr lang="en-US" altLang="en-US" sz="2400" dirty="0" err="1"/>
              <a:t>ohne</a:t>
            </a:r>
            <a:r>
              <a:rPr lang="en-US" altLang="en-US" sz="2400" dirty="0"/>
              <a:t> USB-</a:t>
            </a:r>
            <a:r>
              <a:rPr lang="en-US" altLang="en-US" sz="2400" dirty="0" err="1"/>
              <a:t>Anschlüsse</a:t>
            </a:r>
            <a:r>
              <a:rPr lang="vi-VN" altLang="en-US" sz="2400" dirty="0"/>
              <a:t>.</a:t>
            </a:r>
            <a:endParaRPr lang="en-US" altLang="en-US" sz="2400" dirty="0"/>
          </a:p>
          <a:p>
            <a:pPr eaLnBrk="1" hangingPunct="1">
              <a:spcBef>
                <a:spcPts val="600"/>
              </a:spcBef>
              <a:spcAft>
                <a:spcPts val="600"/>
              </a:spcAft>
            </a:pPr>
            <a:r>
              <a:rPr lang="en-US" altLang="en-US" sz="2400" dirty="0" err="1"/>
              <a:t>Drei</a:t>
            </a:r>
            <a:r>
              <a:rPr lang="en-US" altLang="en-US" sz="2400" dirty="0"/>
              <a:t> </a:t>
            </a:r>
            <a:r>
              <a:rPr lang="en-US" altLang="en-US" sz="2400" dirty="0" err="1"/>
              <a:t>Kriterien</a:t>
            </a:r>
            <a:r>
              <a:rPr lang="en-US" altLang="en-US" sz="2400" dirty="0"/>
              <a:t> für die </a:t>
            </a:r>
            <a:r>
              <a:rPr lang="en-US" altLang="en-US" sz="2400" dirty="0" err="1"/>
              <a:t>Sensibilität</a:t>
            </a:r>
            <a:r>
              <a:rPr lang="en-US" altLang="en-US" sz="2400" dirty="0"/>
              <a:t> von </a:t>
            </a:r>
            <a:r>
              <a:rPr lang="en-US" altLang="en-US" sz="2400" dirty="0" err="1"/>
              <a:t>Informationen</a:t>
            </a:r>
            <a:r>
              <a:rPr lang="en-US" altLang="en-US" sz="2400" dirty="0"/>
              <a:t> </a:t>
            </a:r>
            <a:r>
              <a:rPr lang="en-US" altLang="en-US" sz="2400" dirty="0" err="1"/>
              <a:t>sind</a:t>
            </a:r>
            <a:r>
              <a:rPr lang="en-US" altLang="en-US" sz="2400" dirty="0"/>
              <a:t> </a:t>
            </a:r>
            <a:r>
              <a:rPr lang="en-US" altLang="en-US" sz="2400" dirty="0" err="1"/>
              <a:t>allgemein</a:t>
            </a:r>
            <a:r>
              <a:rPr lang="en-US" altLang="en-US" sz="2400" dirty="0"/>
              <a:t> </a:t>
            </a:r>
            <a:r>
              <a:rPr lang="en-US" altLang="en-US" sz="2400" dirty="0" err="1"/>
              <a:t>anerkannt</a:t>
            </a:r>
            <a:r>
              <a:rPr lang="en-US" altLang="en-US" sz="2400" dirty="0"/>
              <a:t>: </a:t>
            </a:r>
            <a:r>
              <a:rPr lang="en-US" altLang="en-US" sz="2400" dirty="0" err="1"/>
              <a:t>Verfügbarkeit</a:t>
            </a:r>
            <a:r>
              <a:rPr lang="en-US" altLang="en-US" sz="2400" dirty="0"/>
              <a:t>, </a:t>
            </a:r>
            <a:r>
              <a:rPr lang="en-US" altLang="en-US" sz="2400" dirty="0" err="1"/>
              <a:t>Integrität</a:t>
            </a:r>
            <a:r>
              <a:rPr lang="en-US" altLang="en-US" sz="2400" dirty="0"/>
              <a:t> und </a:t>
            </a:r>
            <a:r>
              <a:rPr lang="en-US" altLang="en-US" sz="2400" dirty="0" err="1"/>
              <a:t>Vertraulichkeit</a:t>
            </a:r>
            <a:r>
              <a:rPr lang="vi-VN" altLang="en-US" sz="2400" dirty="0"/>
              <a:t>.</a:t>
            </a:r>
          </a:p>
          <a:p>
            <a:pPr eaLnBrk="1" hangingPunct="1">
              <a:spcBef>
                <a:spcPts val="600"/>
              </a:spcBef>
              <a:spcAft>
                <a:spcPts val="600"/>
              </a:spcAft>
            </a:pPr>
            <a:r>
              <a:rPr lang="en-US" altLang="en-US" sz="2400" dirty="0"/>
              <a:t>Ein </a:t>
            </a:r>
            <a:r>
              <a:rPr lang="en-US" altLang="en-US" sz="2400" dirty="0" err="1"/>
              <a:t>vierter</a:t>
            </a:r>
            <a:r>
              <a:rPr lang="en-US" altLang="en-US" sz="2400" dirty="0"/>
              <a:t> </a:t>
            </a:r>
            <a:r>
              <a:rPr lang="en-US" altLang="en-US" sz="2400" dirty="0" err="1"/>
              <a:t>Begriff</a:t>
            </a:r>
            <a:r>
              <a:rPr lang="en-US" altLang="en-US" sz="2400" dirty="0"/>
              <a:t> </a:t>
            </a:r>
            <a:r>
              <a:rPr lang="en-US" altLang="en-US" sz="2400" dirty="0" err="1"/>
              <a:t>wird</a:t>
            </a:r>
            <a:r>
              <a:rPr lang="en-US" altLang="en-US" sz="2400" dirty="0"/>
              <a:t> </a:t>
            </a:r>
            <a:r>
              <a:rPr lang="en-US" altLang="en-US" sz="2400" dirty="0" err="1"/>
              <a:t>ebenfalls</a:t>
            </a:r>
            <a:r>
              <a:rPr lang="en-US" altLang="en-US" sz="2400" dirty="0"/>
              <a:t> </a:t>
            </a:r>
            <a:r>
              <a:rPr lang="en-US" altLang="en-US" sz="2400" dirty="0" err="1"/>
              <a:t>recht</a:t>
            </a:r>
            <a:r>
              <a:rPr lang="en-US" altLang="en-US" sz="2400" dirty="0"/>
              <a:t> </a:t>
            </a:r>
            <a:r>
              <a:rPr lang="en-US" altLang="en-US" sz="2400" dirty="0" err="1"/>
              <a:t>häufig</a:t>
            </a:r>
            <a:r>
              <a:rPr lang="en-US" altLang="en-US" sz="2400" dirty="0"/>
              <a:t> </a:t>
            </a:r>
            <a:r>
              <a:rPr lang="en-US" altLang="en-US" sz="2400" dirty="0" err="1"/>
              <a:t>verwendet</a:t>
            </a:r>
            <a:r>
              <a:rPr lang="en-US" altLang="en-US" sz="2400" dirty="0"/>
              <a:t> (</a:t>
            </a:r>
            <a:r>
              <a:rPr lang="en-US" altLang="en-US" sz="2400" dirty="0" err="1"/>
              <a:t>unter</a:t>
            </a:r>
            <a:r>
              <a:rPr lang="en-US" altLang="en-US" sz="2400" dirty="0"/>
              <a:t> </a:t>
            </a:r>
            <a:r>
              <a:rPr lang="en-US" altLang="en-US" sz="2400" dirty="0" err="1"/>
              <a:t>verschiedenen</a:t>
            </a:r>
            <a:r>
              <a:rPr lang="en-US" altLang="en-US" sz="2400" dirty="0"/>
              <a:t> </a:t>
            </a:r>
            <a:r>
              <a:rPr lang="en-US" altLang="en-US" sz="2400" dirty="0" err="1"/>
              <a:t>Bezeichnungen</a:t>
            </a:r>
            <a:r>
              <a:rPr lang="en-US" altLang="en-US" sz="2400" dirty="0"/>
              <a:t>): </a:t>
            </a:r>
            <a:r>
              <a:rPr lang="en-US" altLang="en-US" sz="2400" dirty="0" err="1"/>
              <a:t>Rückverfolgbarkeit</a:t>
            </a:r>
            <a:r>
              <a:rPr lang="en-US" altLang="en-US" sz="2400" dirty="0"/>
              <a:t>, </a:t>
            </a:r>
            <a:r>
              <a:rPr lang="en-US" altLang="en-US" sz="2400" dirty="0" err="1"/>
              <a:t>Nachvollziehbarkeit</a:t>
            </a:r>
            <a:r>
              <a:rPr lang="en-US" altLang="en-US" sz="2400" dirty="0"/>
              <a:t>, </a:t>
            </a:r>
            <a:r>
              <a:rPr lang="en-US" altLang="en-US" sz="2400" dirty="0" err="1"/>
              <a:t>Auditierbarkeit</a:t>
            </a:r>
            <a:r>
              <a:rPr lang="en-US" altLang="en-US" sz="2400" dirty="0"/>
              <a:t> (in </a:t>
            </a:r>
            <a:r>
              <a:rPr lang="en-US" altLang="en-US" sz="2400" dirty="0" err="1"/>
              <a:t>Bezug</a:t>
            </a:r>
            <a:r>
              <a:rPr lang="en-US" altLang="en-US" sz="2400" dirty="0"/>
              <a:t> auf IT-Audits) </a:t>
            </a:r>
            <a:r>
              <a:rPr lang="en-US" altLang="en-US" sz="2400" dirty="0" err="1"/>
              <a:t>oder</a:t>
            </a:r>
            <a:r>
              <a:rPr lang="en-US" altLang="en-US" sz="2400" dirty="0"/>
              <a:t> </a:t>
            </a:r>
            <a:r>
              <a:rPr lang="en-US" altLang="en-US" sz="2400" dirty="0" err="1"/>
              <a:t>Beweisbarkeit</a:t>
            </a:r>
            <a:r>
              <a:rPr lang="vi-VN" altLang="en-US" sz="2400" dirty="0"/>
              <a:t>.</a:t>
            </a:r>
          </a:p>
          <a:p>
            <a:pPr eaLnBrk="1" hangingPunct="1">
              <a:spcBef>
                <a:spcPts val="600"/>
              </a:spcBef>
              <a:spcAft>
                <a:spcPts val="600"/>
              </a:spcAft>
            </a:pPr>
            <a:r>
              <a:rPr lang="en-US" altLang="en-US" sz="2400" dirty="0"/>
              <a:t>Ein </a:t>
            </a:r>
            <a:r>
              <a:rPr lang="en-US" altLang="en-US" sz="2400" dirty="0" err="1"/>
              <a:t>fünftes</a:t>
            </a:r>
            <a:r>
              <a:rPr lang="en-US" altLang="en-US" sz="2400" dirty="0"/>
              <a:t> </a:t>
            </a:r>
            <a:r>
              <a:rPr lang="en-US" altLang="en-US" sz="2400" dirty="0" err="1"/>
              <a:t>Kriterium</a:t>
            </a:r>
            <a:r>
              <a:rPr lang="en-US" altLang="en-US" sz="2400" dirty="0"/>
              <a:t> </a:t>
            </a:r>
            <a:r>
              <a:rPr lang="en-US" altLang="en-US" sz="2400" dirty="0" err="1"/>
              <a:t>wird</a:t>
            </a:r>
            <a:r>
              <a:rPr lang="en-US" altLang="en-US" sz="2400" dirty="0"/>
              <a:t> </a:t>
            </a:r>
            <a:r>
              <a:rPr lang="en-US" altLang="en-US" sz="2400" dirty="0" err="1"/>
              <a:t>ebenfalls</a:t>
            </a:r>
            <a:r>
              <a:rPr lang="en-US" altLang="en-US" sz="2400" dirty="0"/>
              <a:t> </a:t>
            </a:r>
            <a:r>
              <a:rPr lang="en-US" altLang="en-US" sz="2400" dirty="0" err="1"/>
              <a:t>verwendet</a:t>
            </a:r>
            <a:r>
              <a:rPr lang="en-US" altLang="en-US" sz="2400" dirty="0"/>
              <a:t>: Die </a:t>
            </a:r>
            <a:r>
              <a:rPr lang="en-US" altLang="en-US" sz="2400" dirty="0" err="1"/>
              <a:t>Nichtabstreitbarkeit</a:t>
            </a:r>
            <a:r>
              <a:rPr lang="en-US" altLang="en-US" sz="2400" dirty="0"/>
              <a:t>, die den </a:t>
            </a:r>
            <a:r>
              <a:rPr lang="en-US" altLang="en-US" sz="2400" dirty="0" err="1"/>
              <a:t>Austausch</a:t>
            </a:r>
            <a:r>
              <a:rPr lang="en-US" altLang="en-US" sz="2400" dirty="0"/>
              <a:t> von </a:t>
            </a:r>
            <a:r>
              <a:rPr lang="en-US" altLang="en-US" sz="2400" dirty="0" err="1"/>
              <a:t>Nachrichten</a:t>
            </a:r>
            <a:r>
              <a:rPr lang="en-US" altLang="en-US" sz="2400" dirty="0"/>
              <a:t> </a:t>
            </a:r>
            <a:r>
              <a:rPr lang="en-US" altLang="en-US" sz="2400" dirty="0" err="1"/>
              <a:t>zwischen</a:t>
            </a:r>
            <a:r>
              <a:rPr lang="en-US" altLang="en-US" sz="2400" dirty="0"/>
              <a:t> </a:t>
            </a:r>
            <a:r>
              <a:rPr lang="en-US" altLang="en-US" sz="2400" dirty="0" err="1"/>
              <a:t>Absender</a:t>
            </a:r>
            <a:r>
              <a:rPr lang="en-US" altLang="en-US" sz="2400" dirty="0"/>
              <a:t> und </a:t>
            </a:r>
            <a:r>
              <a:rPr lang="en-US" altLang="en-US" sz="2400" dirty="0" err="1"/>
              <a:t>Empfänger</a:t>
            </a:r>
            <a:r>
              <a:rPr lang="en-US" altLang="en-US" sz="2400" dirty="0"/>
              <a:t> </a:t>
            </a:r>
            <a:r>
              <a:rPr lang="en-US" altLang="en-US" sz="2400" dirty="0" err="1"/>
              <a:t>gewährleistet</a:t>
            </a:r>
            <a:r>
              <a:rPr lang="vi-VN" altLang="en-US" sz="2400" dirty="0"/>
              <a:t>.</a:t>
            </a:r>
          </a:p>
        </p:txBody>
      </p:sp>
      <p:sp>
        <p:nvSpPr>
          <p:cNvPr id="11267" name="Titel 1">
            <a:extLst>
              <a:ext uri="{FF2B5EF4-FFF2-40B4-BE49-F238E27FC236}">
                <a16:creationId xmlns:a16="http://schemas.microsoft.com/office/drawing/2014/main" id="{D09C52DE-F9C2-373C-A0E0-BE2A69342E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Informationssicherheit</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C88832D7-F11C-F191-9BC6-A828EB395BAE}"/>
              </a:ext>
            </a:extLst>
          </p:cNvPr>
          <p:cNvSpPr>
            <a:spLocks noGrp="1" noChangeArrowheads="1"/>
          </p:cNvSpPr>
          <p:nvPr>
            <p:ph idx="4294967295"/>
          </p:nvPr>
        </p:nvSpPr>
        <p:spPr>
          <a:xfrm>
            <a:off x="479425" y="2133600"/>
            <a:ext cx="11233150" cy="4525963"/>
          </a:xfrm>
        </p:spPr>
        <p:txBody>
          <a:bodyPr/>
          <a:lstStyle/>
          <a:p>
            <a:pPr eaLnBrk="1" hangingPunct="1"/>
            <a:r>
              <a:rPr lang="en-US" altLang="en-US"/>
              <a:t>Ein Kompetenzrahmen wird von Unternehmen regelmäßig verwendet, um ihre Qualifikationsanforderungen, erforderlichen Kompetenzen, Mitarbeiterfähigkeiten und Lücken zu verstehen</a:t>
            </a:r>
            <a:r>
              <a:rPr lang="vi-VN" altLang="en-US"/>
              <a:t>. </a:t>
            </a:r>
            <a:endParaRPr lang="en-US" altLang="en-US"/>
          </a:p>
          <a:p>
            <a:pPr eaLnBrk="1" hangingPunct="1"/>
            <a:r>
              <a:rPr lang="en-US" altLang="en-US"/>
              <a:t>Wenn ein Kompetenzrahmen unter Berücksichtigung des Unternehmensprofils und der Mitarbeiterinteressen entwickelt wird, kann er die Leistung verbessern, Klarheit für jede einzelne Rollenanforderung schaffen und Talente am Arbeitsplatz entwickeln</a:t>
            </a:r>
            <a:r>
              <a:rPr lang="vi-VN" altLang="en-US"/>
              <a:t>.</a:t>
            </a:r>
          </a:p>
          <a:p>
            <a:pPr eaLnBrk="1" hangingPunct="1"/>
            <a:endParaRPr lang="en-US" altLang="en-US"/>
          </a:p>
        </p:txBody>
      </p:sp>
      <p:sp>
        <p:nvSpPr>
          <p:cNvPr id="2" name="Titel 1">
            <a:extLst>
              <a:ext uri="{FF2B5EF4-FFF2-40B4-BE49-F238E27FC236}">
                <a16:creationId xmlns:a16="http://schemas.microsoft.com/office/drawing/2014/main" id="{C163BFD0-1361-2AD4-B0CC-F511C853E880}"/>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Cyberangriffe und der Kompetenzrahmen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960D5FFD-A1E5-2E38-EF7A-037FECFCC813}"/>
              </a:ext>
            </a:extLst>
          </p:cNvPr>
          <p:cNvSpPr>
            <a:spLocks noGrp="1" noChangeArrowheads="1"/>
          </p:cNvSpPr>
          <p:nvPr>
            <p:ph idx="4294967295"/>
          </p:nvPr>
        </p:nvSpPr>
        <p:spPr>
          <a:xfrm>
            <a:off x="550863" y="1844675"/>
            <a:ext cx="11233150" cy="4525963"/>
          </a:xfrm>
        </p:spPr>
        <p:txBody>
          <a:bodyPr/>
          <a:lstStyle/>
          <a:p>
            <a:pPr eaLnBrk="1" hangingPunct="1"/>
            <a:r>
              <a:rPr lang="en-US" altLang="en-US"/>
              <a:t>In den letzten Jahren wurden aufgrund zahlreicher Cyberangriffe Rahmenregelungen für die Cybersicherheit hauptsächlich von großen Organisationen (Unternehmen, NROs und anderen Einrichtungen) oder von staatlichen Akteuren eingeführt</a:t>
            </a:r>
            <a:r>
              <a:rPr lang="vi-VN" altLang="en-US"/>
              <a:t>.</a:t>
            </a:r>
          </a:p>
          <a:p>
            <a:pPr eaLnBrk="1" hangingPunct="1"/>
            <a:r>
              <a:rPr lang="en-US" altLang="en-US"/>
              <a:t>Ein erfolgreicher Cyberangriff kann dem Geschäft eines Unternehmens großen Schaden zufügen. Er kann sich sowohl auf den Gewinn als auch auf den Geschäftsstatus des Unternehmens und das Vertrauen der Verbraucher auswirken</a:t>
            </a:r>
            <a:r>
              <a:rPr lang="vi-VN" altLang="en-US"/>
              <a:t>. </a:t>
            </a:r>
            <a:endParaRPr lang="en-US" altLang="en-US"/>
          </a:p>
          <a:p>
            <a:pPr eaLnBrk="1" hangingPunct="1"/>
            <a:r>
              <a:rPr lang="en-US" altLang="en-US"/>
              <a:t>Die Auswirkungen einer Sicherheitsverletzung lassen sich in drei Kategorien einteilen: finanziell, den Ruf betreffend und rechtlich</a:t>
            </a:r>
            <a:r>
              <a:rPr lang="vi-VN" altLang="en-US"/>
              <a:t>.</a:t>
            </a:r>
          </a:p>
          <a:p>
            <a:pPr eaLnBrk="1" hangingPunct="1"/>
            <a:endParaRPr lang="en-US" altLang="en-US"/>
          </a:p>
        </p:txBody>
      </p:sp>
      <p:sp>
        <p:nvSpPr>
          <p:cNvPr id="2" name="Titel 1">
            <a:extLst>
              <a:ext uri="{FF2B5EF4-FFF2-40B4-BE49-F238E27FC236}">
                <a16:creationId xmlns:a16="http://schemas.microsoft.com/office/drawing/2014/main" id="{7C6EF685-FCFF-34B1-2EA9-F1296B60EE0E}"/>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n-lt"/>
              </a:rPr>
              <a:t>Cyberangriffe und der Kompetenzrahmen</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a:extLst>
              <a:ext uri="{FF2B5EF4-FFF2-40B4-BE49-F238E27FC236}">
                <a16:creationId xmlns:a16="http://schemas.microsoft.com/office/drawing/2014/main" id="{4D5CEF34-53A9-BF18-2FF9-5C0C330CFAF9}"/>
              </a:ext>
            </a:extLst>
          </p:cNvPr>
          <p:cNvSpPr>
            <a:spLocks noGrp="1" noChangeArrowheads="1"/>
          </p:cNvSpPr>
          <p:nvPr>
            <p:ph idx="4294967295"/>
          </p:nvPr>
        </p:nvSpPr>
        <p:spPr>
          <a:xfrm>
            <a:off x="550863" y="1855788"/>
            <a:ext cx="11306175" cy="5000625"/>
          </a:xfrm>
        </p:spPr>
        <p:txBody>
          <a:bodyPr/>
          <a:lstStyle/>
          <a:p>
            <a:pPr eaLnBrk="1" hangingPunct="1"/>
            <a:r>
              <a:rPr lang="en-US" altLang="en-US"/>
              <a:t>Cyberangriffe führen oft zu erheblichen finanziellen Verlusten durch den Diebstahl von Unternehmensdaten, Finanzinformationen (z. B. Bank- oder Zahlungskartendaten), Geld, Transaktionsunterbrechungen (z. B. Unfähigkeit, Online-Transaktionen durchzuführen), Verlust des Geschäfts oder des Vertrags. Unternehmen, die von einem Cyberangriff betroffen sind, geben in der Regel Geld für die Reparatur der betroffenen Systeme, Netzwerke und Geräte aus</a:t>
            </a:r>
            <a:r>
              <a:rPr lang="vi-VN" altLang="en-US"/>
              <a:t>.</a:t>
            </a:r>
          </a:p>
          <a:p>
            <a:pPr eaLnBrk="1" hangingPunct="1"/>
            <a:r>
              <a:rPr lang="en-US" altLang="en-US"/>
              <a:t>Cyberangriffe können den Ruf eines Unternehmens und das Vertrauen der Kunden in das Unternehmen schädigen. Dies kann zu Kundenverlusten, Umsatzeinbußen und Gewinneinbußen führen</a:t>
            </a:r>
            <a:r>
              <a:rPr lang="vi-VN" altLang="en-US"/>
              <a:t>. </a:t>
            </a:r>
            <a:endParaRPr lang="en-US" altLang="en-US"/>
          </a:p>
        </p:txBody>
      </p:sp>
      <p:sp>
        <p:nvSpPr>
          <p:cNvPr id="2" name="Titel 1">
            <a:extLst>
              <a:ext uri="{FF2B5EF4-FFF2-40B4-BE49-F238E27FC236}">
                <a16:creationId xmlns:a16="http://schemas.microsoft.com/office/drawing/2014/main" id="{1FC9BA09-71FF-DCCC-B774-DA9EF28E0162}"/>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Cyber-Angriffe</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a:extLst>
              <a:ext uri="{FF2B5EF4-FFF2-40B4-BE49-F238E27FC236}">
                <a16:creationId xmlns:a16="http://schemas.microsoft.com/office/drawing/2014/main" id="{4F078041-3270-2D31-9FBB-D9CFAFDB0253}"/>
              </a:ext>
            </a:extLst>
          </p:cNvPr>
          <p:cNvSpPr>
            <a:spLocks noGrp="1" noChangeArrowheads="1"/>
          </p:cNvSpPr>
          <p:nvPr>
            <p:ph idx="4294967295"/>
          </p:nvPr>
        </p:nvSpPr>
        <p:spPr>
          <a:xfrm>
            <a:off x="550863" y="1855788"/>
            <a:ext cx="11306175" cy="5000625"/>
          </a:xfrm>
        </p:spPr>
        <p:txBody>
          <a:bodyPr/>
          <a:lstStyle/>
          <a:p>
            <a:pPr eaLnBrk="1" hangingPunct="1"/>
            <a:r>
              <a:rPr lang="en-US" altLang="en-US"/>
              <a:t>Die Auswirkungen der Rufschädigung können sich sogar auf die Zulieferer des Unternehmens auswirken oder die Beziehungen zu Partnern, Investoren und anderen an der Geschäftstätigkeit des Unternehmens beteiligten Dritten beeinträchtigen</a:t>
            </a:r>
            <a:r>
              <a:rPr lang="vi-VN" altLang="en-US"/>
              <a:t>.</a:t>
            </a:r>
          </a:p>
          <a:p>
            <a:pPr eaLnBrk="1" hangingPunct="1"/>
            <a:r>
              <a:rPr lang="en-US" altLang="en-US"/>
              <a:t>Die Gesetze zum Datenschutz und zum Schutz der Privatsphäre verlangen daher, dass die Sicherheit aller personenbezogenen Daten, die sich im Besitz des Unternehmens (der eigenen Mitarbeiter oder Kunden) befinden, gewährleistet ist</a:t>
            </a:r>
            <a:r>
              <a:rPr lang="vi-VN" altLang="en-US"/>
              <a:t>. </a:t>
            </a:r>
            <a:endParaRPr lang="en-US" altLang="en-US"/>
          </a:p>
          <a:p>
            <a:pPr eaLnBrk="1" hangingPunct="1"/>
            <a:r>
              <a:rPr lang="en-US" altLang="en-US"/>
              <a:t>Wenn diese Daten versehentlich oder absichtlich kompromittiert werden und das Unternehmen keine angemessenen Sicherheitsmaßnahmen ergreift, kann es mit behördlichen Strafen belegt werden</a:t>
            </a:r>
            <a:r>
              <a:rPr lang="vi-VN" altLang="en-US"/>
              <a:t>.</a:t>
            </a:r>
          </a:p>
        </p:txBody>
      </p:sp>
      <p:sp>
        <p:nvSpPr>
          <p:cNvPr id="2" name="Titel 1">
            <a:extLst>
              <a:ext uri="{FF2B5EF4-FFF2-40B4-BE49-F238E27FC236}">
                <a16:creationId xmlns:a16="http://schemas.microsoft.com/office/drawing/2014/main" id="{6B436049-4BF1-E8E1-E591-9015E87DC194}"/>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Cyber-Angriffe</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B561AF-A700-8F07-DFAC-71E2039CA961}"/>
              </a:ext>
            </a:extLst>
          </p:cNvPr>
          <p:cNvSpPr>
            <a:spLocks noGrp="1"/>
          </p:cNvSpPr>
          <p:nvPr>
            <p:ph idx="4294967295"/>
          </p:nvPr>
        </p:nvSpPr>
        <p:spPr>
          <a:xfrm>
            <a:off x="550863" y="1844675"/>
            <a:ext cx="11306175" cy="4857750"/>
          </a:xfrm>
        </p:spPr>
        <p:txBody>
          <a:bodyPr rtlCol="0">
            <a:noAutofit/>
          </a:bodyPr>
          <a:lstStyle/>
          <a:p>
            <a:pPr eaLnBrk="1" fontAlgn="auto" hangingPunct="1">
              <a:spcBef>
                <a:spcPts val="600"/>
              </a:spcBef>
              <a:spcAft>
                <a:spcPts val="600"/>
              </a:spcAft>
              <a:defRPr/>
            </a:pPr>
            <a:r>
              <a:rPr lang="en-US" sz="2400" dirty="0"/>
              <a:t>Es ist wichtig, dass Sie Ihre Risiken entsprechend steuern</a:t>
            </a:r>
            <a:r>
              <a:rPr lang="vi-VN" sz="2400" dirty="0"/>
              <a:t>. </a:t>
            </a:r>
            <a:endParaRPr lang="en-US" sz="2400" dirty="0"/>
          </a:p>
          <a:p>
            <a:pPr eaLnBrk="1" fontAlgn="auto" hangingPunct="1">
              <a:spcBef>
                <a:spcPts val="600"/>
              </a:spcBef>
              <a:spcAft>
                <a:spcPts val="600"/>
              </a:spcAft>
              <a:defRPr/>
            </a:pPr>
            <a:r>
              <a:rPr lang="en-US" sz="2400" dirty="0"/>
              <a:t>Nach einem Angriff kann ein wirksames Cybersicherheitsinstrument oder ein Plan zur Reaktion auf einen Vorfall, z. B. durch einen Cyberberater, helfen</a:t>
            </a:r>
            <a:r>
              <a:rPr lang="vi-VN" sz="2400" dirty="0"/>
              <a:t>:</a:t>
            </a:r>
          </a:p>
          <a:p>
            <a:pPr marL="731520" eaLnBrk="1" fontAlgn="auto" hangingPunct="1">
              <a:spcBef>
                <a:spcPts val="600"/>
              </a:spcBef>
              <a:spcAft>
                <a:spcPts val="600"/>
              </a:spcAft>
              <a:buFont typeface="Wingdings" pitchFamily="2" charset="2"/>
              <a:buChar char="Ø"/>
              <a:defRPr/>
            </a:pPr>
            <a:r>
              <a:rPr lang="en-US" sz="2400" dirty="0"/>
              <a:t>die Auswirkungen des Angriffs zu verringern</a:t>
            </a:r>
          </a:p>
          <a:p>
            <a:pPr marL="731520" eaLnBrk="1" fontAlgn="auto" hangingPunct="1">
              <a:spcBef>
                <a:spcPts val="600"/>
              </a:spcBef>
              <a:spcAft>
                <a:spcPts val="600"/>
              </a:spcAft>
              <a:buFont typeface="Wingdings" pitchFamily="2" charset="2"/>
              <a:buChar char="Ø"/>
              <a:defRPr/>
            </a:pPr>
            <a:r>
              <a:rPr lang="en-US" sz="2400" dirty="0"/>
              <a:t>Meldung des Vorfalls an die zuständige Behörde</a:t>
            </a:r>
          </a:p>
          <a:p>
            <a:pPr marL="731520" eaLnBrk="1" fontAlgn="auto" hangingPunct="1">
              <a:spcBef>
                <a:spcPts val="600"/>
              </a:spcBef>
              <a:spcAft>
                <a:spcPts val="600"/>
              </a:spcAft>
              <a:buFont typeface="Wingdings" pitchFamily="2" charset="2"/>
              <a:buChar char="Ø"/>
              <a:defRPr/>
            </a:pPr>
            <a:r>
              <a:rPr lang="en-US" sz="2400" dirty="0"/>
              <a:t>die betroffenen Systeme zu bereinigen</a:t>
            </a:r>
          </a:p>
          <a:p>
            <a:pPr marL="731520" eaLnBrk="1" fontAlgn="auto" hangingPunct="1">
              <a:spcBef>
                <a:spcPts val="600"/>
              </a:spcBef>
              <a:spcAft>
                <a:spcPts val="600"/>
              </a:spcAft>
              <a:buFont typeface="Wingdings" pitchFamily="2" charset="2"/>
              <a:buChar char="Ø"/>
              <a:defRPr/>
            </a:pPr>
            <a:r>
              <a:rPr lang="en-US" sz="2400" dirty="0"/>
              <a:t>Ihr Unternehmen in kürzester Zeit wieder zum Laufen zu bringen</a:t>
            </a:r>
            <a:r>
              <a:rPr lang="vi-VN" sz="2400" dirty="0"/>
              <a:t>.</a:t>
            </a:r>
          </a:p>
          <a:p>
            <a:pPr eaLnBrk="1" fontAlgn="auto" hangingPunct="1">
              <a:spcBef>
                <a:spcPts val="600"/>
              </a:spcBef>
              <a:spcAft>
                <a:spcPts val="600"/>
              </a:spcAft>
              <a:defRPr/>
            </a:pPr>
            <a:r>
              <a:rPr lang="en-US" sz="2400" dirty="0"/>
              <a:t>Es ist notwendig, in die Ausbildung und Schulung von Nutzern im Bereich der Cybersicherheit zu investieren, um Angriffe zu vermeiden und ein kontinuierliches Bewusstsein für eine Cyberstrategie in der eigenen Organisation zu entwickeln</a:t>
            </a:r>
            <a:r>
              <a:rPr lang="vi-VN" sz="2400" dirty="0"/>
              <a:t>.</a:t>
            </a:r>
          </a:p>
        </p:txBody>
      </p:sp>
      <p:sp>
        <p:nvSpPr>
          <p:cNvPr id="16387" name="Titel 1">
            <a:extLst>
              <a:ext uri="{FF2B5EF4-FFF2-40B4-BE49-F238E27FC236}">
                <a16:creationId xmlns:a16="http://schemas.microsoft.com/office/drawing/2014/main" id="{6FE6274E-2175-9A2D-4210-061662546EB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Risiken im Unternehmen</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2A1D45E9-F15D-E3EB-216A-462808A22152}"/>
              </a:ext>
            </a:extLst>
          </p:cNvPr>
          <p:cNvSpPr>
            <a:spLocks noGrp="1" noChangeArrowheads="1"/>
          </p:cNvSpPr>
          <p:nvPr>
            <p:ph idx="4294967295"/>
          </p:nvPr>
        </p:nvSpPr>
        <p:spPr>
          <a:xfrm>
            <a:off x="479425" y="1773238"/>
            <a:ext cx="11520488" cy="4525962"/>
          </a:xfrm>
        </p:spPr>
        <p:txBody>
          <a:bodyPr/>
          <a:lstStyle/>
          <a:p>
            <a:pPr eaLnBrk="1" hangingPunct="1">
              <a:spcBef>
                <a:spcPts val="600"/>
              </a:spcBef>
              <a:spcAft>
                <a:spcPts val="600"/>
              </a:spcAft>
            </a:pPr>
            <a:r>
              <a:rPr lang="en-US" altLang="en-US" sz="2200" dirty="0"/>
              <a:t>Ein </a:t>
            </a:r>
            <a:r>
              <a:rPr lang="en-US" altLang="en-US" sz="2200" dirty="0" err="1"/>
              <a:t>Rahmenwerk</a:t>
            </a:r>
            <a:r>
              <a:rPr lang="en-US" altLang="en-US" sz="2200" dirty="0"/>
              <a:t> für </a:t>
            </a:r>
            <a:r>
              <a:rPr lang="en-US" altLang="en-US" sz="2200" dirty="0" err="1"/>
              <a:t>Cybersicherheit</a:t>
            </a:r>
            <a:r>
              <a:rPr lang="en-US" altLang="en-US" sz="2200" dirty="0"/>
              <a:t> </a:t>
            </a:r>
            <a:r>
              <a:rPr lang="en-US" altLang="en-US" sz="2200" dirty="0" err="1"/>
              <a:t>ist</a:t>
            </a:r>
            <a:r>
              <a:rPr lang="en-US" altLang="en-US" sz="2200" dirty="0"/>
              <a:t> </a:t>
            </a:r>
            <a:r>
              <a:rPr lang="en-US" altLang="en-US" sz="2200" dirty="0" err="1"/>
              <a:t>eine</a:t>
            </a:r>
            <a:r>
              <a:rPr lang="en-US" altLang="en-US" sz="2200" dirty="0"/>
              <a:t> </a:t>
            </a:r>
            <a:r>
              <a:rPr lang="en-US" altLang="en-US" sz="2200" dirty="0" err="1"/>
              <a:t>Reihe</a:t>
            </a:r>
            <a:r>
              <a:rPr lang="en-US" altLang="en-US" sz="2200" dirty="0"/>
              <a:t> von </a:t>
            </a:r>
            <a:r>
              <a:rPr lang="en-US" altLang="en-US" sz="2200" dirty="0" err="1"/>
              <a:t>bewährten</a:t>
            </a:r>
            <a:r>
              <a:rPr lang="en-US" altLang="en-US" sz="2200" dirty="0"/>
              <a:t> </a:t>
            </a:r>
            <a:r>
              <a:rPr lang="en-US" altLang="en-US" sz="2200" dirty="0" err="1"/>
              <a:t>Verfahren</a:t>
            </a:r>
            <a:r>
              <a:rPr lang="en-US" altLang="en-US" sz="2200" dirty="0"/>
              <a:t> und </a:t>
            </a:r>
            <a:r>
              <a:rPr lang="en-US" altLang="en-US" sz="2200" dirty="0" err="1"/>
              <a:t>dokumentierten</a:t>
            </a:r>
            <a:r>
              <a:rPr lang="en-US" altLang="en-US" sz="2200" dirty="0"/>
              <a:t> </a:t>
            </a:r>
            <a:r>
              <a:rPr lang="en-US" altLang="en-US" sz="2200" dirty="0" err="1"/>
              <a:t>Prozessen</a:t>
            </a:r>
            <a:r>
              <a:rPr lang="en-US" altLang="en-US" sz="2200" dirty="0"/>
              <a:t>, die </a:t>
            </a:r>
            <a:r>
              <a:rPr lang="en-US" altLang="en-US" sz="2200" dirty="0" err="1"/>
              <a:t>zur</a:t>
            </a:r>
            <a:r>
              <a:rPr lang="en-US" altLang="en-US" sz="2200" dirty="0"/>
              <a:t> </a:t>
            </a:r>
            <a:r>
              <a:rPr lang="en-US" altLang="en-US" sz="2200" dirty="0" err="1"/>
              <a:t>Entwicklung</a:t>
            </a:r>
            <a:r>
              <a:rPr lang="en-US" altLang="en-US" sz="2200" dirty="0"/>
              <a:t> von IT-</a:t>
            </a:r>
            <a:r>
              <a:rPr lang="en-US" altLang="en-US" sz="2200" dirty="0" err="1"/>
              <a:t>Sicherheitsrichtlinien</a:t>
            </a:r>
            <a:r>
              <a:rPr lang="en-US" altLang="en-US" sz="2200" dirty="0"/>
              <a:t> </a:t>
            </a:r>
            <a:r>
              <a:rPr lang="en-US" altLang="en-US" sz="2200" dirty="0" err="1"/>
              <a:t>innerhalb</a:t>
            </a:r>
            <a:r>
              <a:rPr lang="en-US" altLang="en-US" sz="2200" dirty="0"/>
              <a:t> </a:t>
            </a:r>
            <a:r>
              <a:rPr lang="en-US" altLang="en-US" sz="2200" dirty="0" err="1"/>
              <a:t>einer</a:t>
            </a:r>
            <a:r>
              <a:rPr lang="en-US" altLang="en-US" sz="2200" dirty="0"/>
              <a:t> </a:t>
            </a:r>
            <a:r>
              <a:rPr lang="en-US" altLang="en-US" sz="2200" dirty="0" err="1"/>
              <a:t>Organisation</a:t>
            </a:r>
            <a:r>
              <a:rPr lang="en-US" altLang="en-US" sz="2200" dirty="0"/>
              <a:t> </a:t>
            </a:r>
            <a:r>
              <a:rPr lang="en-US" altLang="en-US" sz="2200" dirty="0" err="1"/>
              <a:t>verwendet</a:t>
            </a:r>
            <a:r>
              <a:rPr lang="en-US" altLang="en-US" sz="2200" dirty="0"/>
              <a:t> </a:t>
            </a:r>
            <a:r>
              <a:rPr lang="en-US" altLang="en-US" sz="2200" dirty="0" err="1"/>
              <a:t>werden</a:t>
            </a:r>
            <a:r>
              <a:rPr lang="vi-VN" altLang="en-US" sz="2200" dirty="0"/>
              <a:t>.</a:t>
            </a:r>
          </a:p>
          <a:p>
            <a:pPr eaLnBrk="1" hangingPunct="1">
              <a:spcBef>
                <a:spcPts val="600"/>
              </a:spcBef>
              <a:spcAft>
                <a:spcPts val="600"/>
              </a:spcAft>
            </a:pPr>
            <a:r>
              <a:rPr lang="en-US" altLang="en-US" sz="2200" dirty="0" err="1"/>
              <a:t>Doch</a:t>
            </a:r>
            <a:r>
              <a:rPr lang="en-US" altLang="en-US" sz="2200" dirty="0"/>
              <a:t> </a:t>
            </a:r>
            <a:r>
              <a:rPr lang="en-US" altLang="en-US" sz="2200" dirty="0" err="1"/>
              <a:t>im</a:t>
            </a:r>
            <a:r>
              <a:rPr lang="en-US" altLang="en-US" sz="2200" dirty="0"/>
              <a:t> </a:t>
            </a:r>
            <a:r>
              <a:rPr lang="en-US" altLang="en-US" sz="2200" dirty="0" err="1"/>
              <a:t>Gegensatz</a:t>
            </a:r>
            <a:r>
              <a:rPr lang="en-US" altLang="en-US" sz="2200" dirty="0"/>
              <a:t> </a:t>
            </a:r>
            <a:r>
              <a:rPr lang="en-US" altLang="en-US" sz="2200" dirty="0" err="1"/>
              <a:t>zu</a:t>
            </a:r>
            <a:r>
              <a:rPr lang="en-US" altLang="en-US" sz="2200" dirty="0"/>
              <a:t> </a:t>
            </a:r>
            <a:r>
              <a:rPr lang="en-US" altLang="en-US" sz="2200" dirty="0" err="1"/>
              <a:t>herkömmlichen</a:t>
            </a:r>
            <a:r>
              <a:rPr lang="en-US" altLang="en-US" sz="2200" dirty="0"/>
              <a:t>, rein auf den </a:t>
            </a:r>
            <a:r>
              <a:rPr lang="en-US" altLang="en-US" sz="2200" dirty="0" err="1"/>
              <a:t>rechtlichen</a:t>
            </a:r>
            <a:r>
              <a:rPr lang="en-US" altLang="en-US" sz="2200" dirty="0"/>
              <a:t> </a:t>
            </a:r>
            <a:r>
              <a:rPr lang="en-US" altLang="en-US" sz="2200" dirty="0" err="1"/>
              <a:t>Bereich</a:t>
            </a:r>
            <a:r>
              <a:rPr lang="en-US" altLang="en-US" sz="2200" dirty="0"/>
              <a:t> </a:t>
            </a:r>
            <a:r>
              <a:rPr lang="en-US" altLang="en-US" sz="2200" dirty="0" err="1"/>
              <a:t>bezogenen</a:t>
            </a:r>
            <a:r>
              <a:rPr lang="en-US" altLang="en-US" sz="2200" dirty="0"/>
              <a:t> </a:t>
            </a:r>
            <a:r>
              <a:rPr lang="en-US" altLang="en-US" sz="2200" dirty="0" err="1"/>
              <a:t>Maßnahmen</a:t>
            </a:r>
            <a:r>
              <a:rPr lang="en-US" altLang="en-US" sz="2200" dirty="0"/>
              <a:t> </a:t>
            </a:r>
            <a:r>
              <a:rPr lang="en-US" altLang="en-US" sz="2200" dirty="0" err="1"/>
              <a:t>sollte</a:t>
            </a:r>
            <a:r>
              <a:rPr lang="en-US" altLang="en-US" sz="2200" dirty="0"/>
              <a:t> </a:t>
            </a:r>
            <a:r>
              <a:rPr lang="en-US" altLang="en-US" sz="2200" dirty="0" err="1"/>
              <a:t>ein</a:t>
            </a:r>
            <a:r>
              <a:rPr lang="en-US" altLang="en-US" sz="2200" dirty="0"/>
              <a:t> </a:t>
            </a:r>
            <a:r>
              <a:rPr lang="en-US" altLang="en-US" sz="2200" dirty="0" err="1"/>
              <a:t>Rahmen</a:t>
            </a:r>
            <a:r>
              <a:rPr lang="en-US" altLang="en-US" sz="2200" dirty="0"/>
              <a:t> für die </a:t>
            </a:r>
            <a:r>
              <a:rPr lang="en-US" altLang="en-US" sz="2200" dirty="0" err="1"/>
              <a:t>Cybersicherheit</a:t>
            </a:r>
            <a:r>
              <a:rPr lang="en-US" altLang="en-US" sz="2200" dirty="0"/>
              <a:t> </a:t>
            </a:r>
            <a:r>
              <a:rPr lang="en-US" altLang="en-US" sz="2200" dirty="0" err="1"/>
              <a:t>auch</a:t>
            </a:r>
            <a:r>
              <a:rPr lang="en-US" altLang="en-US" sz="2200" dirty="0"/>
              <a:t> </a:t>
            </a:r>
            <a:r>
              <a:rPr lang="en-US" altLang="en-US" sz="2200" dirty="0" err="1"/>
              <a:t>dokumentierte</a:t>
            </a:r>
            <a:r>
              <a:rPr lang="en-US" altLang="en-US" sz="2200" dirty="0"/>
              <a:t> </a:t>
            </a:r>
            <a:r>
              <a:rPr lang="en-US" altLang="en-US" sz="2200" dirty="0" err="1"/>
              <a:t>Beispiele</a:t>
            </a:r>
            <a:r>
              <a:rPr lang="en-US" altLang="en-US" sz="2200" dirty="0"/>
              <a:t> für </a:t>
            </a:r>
            <a:r>
              <a:rPr lang="en-US" altLang="en-US" sz="2200" dirty="0" err="1"/>
              <a:t>Probleme</a:t>
            </a:r>
            <a:r>
              <a:rPr lang="en-US" altLang="en-US" sz="2200" dirty="0"/>
              <a:t> </a:t>
            </a:r>
            <a:r>
              <a:rPr lang="en-US" altLang="en-US" sz="2200" dirty="0" err="1"/>
              <a:t>enthalten</a:t>
            </a:r>
            <a:r>
              <a:rPr lang="en-US" altLang="en-US" sz="2200" dirty="0"/>
              <a:t>, die </a:t>
            </a:r>
            <a:r>
              <a:rPr lang="en-US" altLang="en-US" sz="2200" dirty="0" err="1"/>
              <a:t>durch</a:t>
            </a:r>
            <a:r>
              <a:rPr lang="en-US" altLang="en-US" sz="2200" dirty="0"/>
              <a:t> </a:t>
            </a:r>
            <a:r>
              <a:rPr lang="en-US" altLang="en-US" sz="2200" dirty="0" err="1"/>
              <a:t>diese</a:t>
            </a:r>
            <a:r>
              <a:rPr lang="en-US" altLang="en-US" sz="2200" dirty="0"/>
              <a:t> </a:t>
            </a:r>
            <a:r>
              <a:rPr lang="en-US" altLang="en-US" sz="2200" dirty="0" err="1"/>
              <a:t>Maßnahmen</a:t>
            </a:r>
            <a:r>
              <a:rPr lang="en-US" altLang="en-US" sz="2200" dirty="0"/>
              <a:t> </a:t>
            </a:r>
            <a:r>
              <a:rPr lang="en-US" altLang="en-US" sz="2200" dirty="0" err="1"/>
              <a:t>zu</a:t>
            </a:r>
            <a:r>
              <a:rPr lang="en-US" altLang="en-US" sz="2200" dirty="0"/>
              <a:t> </a:t>
            </a:r>
            <a:r>
              <a:rPr lang="en-US" altLang="en-US" sz="2200" dirty="0" err="1"/>
              <a:t>vermeiden</a:t>
            </a:r>
            <a:r>
              <a:rPr lang="en-US" altLang="en-US" sz="2200" dirty="0"/>
              <a:t> </a:t>
            </a:r>
            <a:r>
              <a:rPr lang="en-US" altLang="en-US" sz="2200" dirty="0" err="1"/>
              <a:t>sind</a:t>
            </a:r>
            <a:r>
              <a:rPr lang="en-US" altLang="en-US" sz="2200" dirty="0"/>
              <a:t>, </a:t>
            </a:r>
            <a:r>
              <a:rPr lang="en-US" altLang="en-US" sz="2200" dirty="0" err="1"/>
              <a:t>sowie</a:t>
            </a:r>
            <a:r>
              <a:rPr lang="en-US" altLang="en-US" sz="2200" dirty="0"/>
              <a:t> für die </a:t>
            </a:r>
            <a:r>
              <a:rPr lang="en-US" altLang="en-US" sz="2200" dirty="0" err="1"/>
              <a:t>geeigneten</a:t>
            </a:r>
            <a:r>
              <a:rPr lang="en-US" altLang="en-US" sz="2200" dirty="0"/>
              <a:t> </a:t>
            </a:r>
            <a:r>
              <a:rPr lang="en-US" altLang="en-US" sz="2200" dirty="0" err="1"/>
              <a:t>Verfahren</a:t>
            </a:r>
            <a:r>
              <a:rPr lang="en-US" altLang="en-US" sz="2200" dirty="0"/>
              <a:t> und </a:t>
            </a:r>
            <a:r>
              <a:rPr lang="en-US" altLang="en-US" sz="2200" dirty="0" err="1"/>
              <a:t>Wege</a:t>
            </a:r>
            <a:r>
              <a:rPr lang="en-US" altLang="en-US" sz="2200" dirty="0"/>
              <a:t> </a:t>
            </a:r>
            <a:r>
              <a:rPr lang="en-US" altLang="en-US" sz="2200" dirty="0" err="1"/>
              <a:t>zur</a:t>
            </a:r>
            <a:r>
              <a:rPr lang="en-US" altLang="en-US" sz="2200" dirty="0"/>
              <a:t> </a:t>
            </a:r>
            <a:r>
              <a:rPr lang="en-US" altLang="en-US" sz="2200" dirty="0" err="1"/>
              <a:t>Umsetzung</a:t>
            </a:r>
            <a:r>
              <a:rPr lang="en-US" altLang="en-US" sz="2200" dirty="0"/>
              <a:t> der </a:t>
            </a:r>
            <a:r>
              <a:rPr lang="en-US" altLang="en-US" sz="2200" dirty="0" err="1"/>
              <a:t>im</a:t>
            </a:r>
            <a:r>
              <a:rPr lang="en-US" altLang="en-US" sz="2200" dirty="0"/>
              <a:t> </a:t>
            </a:r>
            <a:r>
              <a:rPr lang="en-US" altLang="en-US" sz="2200" dirty="0" err="1"/>
              <a:t>Rahmen</a:t>
            </a:r>
            <a:r>
              <a:rPr lang="en-US" altLang="en-US" sz="2200" dirty="0"/>
              <a:t> </a:t>
            </a:r>
            <a:r>
              <a:rPr lang="en-US" altLang="en-US" sz="2200" dirty="0" err="1"/>
              <a:t>beschriebenen</a:t>
            </a:r>
            <a:r>
              <a:rPr lang="en-US" altLang="en-US" sz="2200" dirty="0"/>
              <a:t> </a:t>
            </a:r>
            <a:r>
              <a:rPr lang="en-US" altLang="en-US" sz="2200" dirty="0" err="1"/>
              <a:t>Sicherheitsmaßnahmen</a:t>
            </a:r>
            <a:r>
              <a:rPr lang="vi-VN" altLang="en-US" sz="2200" dirty="0"/>
              <a:t>. </a:t>
            </a:r>
            <a:endParaRPr lang="en-US" altLang="en-US" sz="2200" dirty="0"/>
          </a:p>
          <a:p>
            <a:pPr eaLnBrk="1" hangingPunct="1">
              <a:spcBef>
                <a:spcPts val="600"/>
              </a:spcBef>
              <a:spcAft>
                <a:spcPts val="600"/>
              </a:spcAft>
            </a:pPr>
            <a:r>
              <a:rPr lang="en-US" altLang="en-US" sz="2200" dirty="0"/>
              <a:t>Es </a:t>
            </a:r>
            <a:r>
              <a:rPr lang="en-US" altLang="en-US" sz="2200" dirty="0" err="1"/>
              <a:t>ist</a:t>
            </a:r>
            <a:r>
              <a:rPr lang="en-US" altLang="en-US" sz="2200" dirty="0"/>
              <a:t> </a:t>
            </a:r>
            <a:r>
              <a:rPr lang="en-US" altLang="en-US" sz="2200" dirty="0" err="1"/>
              <a:t>sowohl</a:t>
            </a:r>
            <a:r>
              <a:rPr lang="en-US" altLang="en-US" sz="2200" dirty="0"/>
              <a:t> </a:t>
            </a:r>
            <a:r>
              <a:rPr lang="en-US" altLang="en-US" sz="2200" dirty="0" err="1"/>
              <a:t>ein</a:t>
            </a:r>
            <a:r>
              <a:rPr lang="en-US" altLang="en-US" sz="2200" dirty="0"/>
              <a:t> </a:t>
            </a:r>
            <a:r>
              <a:rPr lang="en-US" altLang="en-US" sz="2200" dirty="0" err="1"/>
              <a:t>Leitfaden</a:t>
            </a:r>
            <a:r>
              <a:rPr lang="en-US" altLang="en-US" sz="2200" dirty="0"/>
              <a:t> für Mitarbeiter und </a:t>
            </a:r>
            <a:r>
              <a:rPr lang="en-US" altLang="en-US" sz="2200" dirty="0" err="1"/>
              <a:t>Benutzer</a:t>
            </a:r>
            <a:r>
              <a:rPr lang="en-US" altLang="en-US" sz="2200" dirty="0"/>
              <a:t> </a:t>
            </a:r>
            <a:r>
              <a:rPr lang="en-US" altLang="en-US" sz="2200" dirty="0" err="1"/>
              <a:t>als</a:t>
            </a:r>
            <a:r>
              <a:rPr lang="en-US" altLang="en-US" sz="2200" dirty="0"/>
              <a:t> </a:t>
            </a:r>
            <a:r>
              <a:rPr lang="en-US" altLang="en-US" sz="2200" dirty="0" err="1"/>
              <a:t>auch</a:t>
            </a:r>
            <a:r>
              <a:rPr lang="en-US" altLang="en-US" sz="2200" dirty="0"/>
              <a:t> </a:t>
            </a:r>
            <a:r>
              <a:rPr lang="en-US" altLang="en-US" sz="2200" dirty="0" err="1"/>
              <a:t>ein</a:t>
            </a:r>
            <a:r>
              <a:rPr lang="en-US" altLang="en-US" sz="2200" dirty="0"/>
              <a:t> </a:t>
            </a:r>
            <a:r>
              <a:rPr lang="en-US" altLang="en-US" sz="2200" dirty="0" err="1"/>
              <a:t>überzeugendes</a:t>
            </a:r>
            <a:r>
              <a:rPr lang="en-US" altLang="en-US" sz="2200" dirty="0"/>
              <a:t> </a:t>
            </a:r>
            <a:r>
              <a:rPr lang="en-US" altLang="en-US" sz="2200" dirty="0" err="1"/>
              <a:t>Kompendium</a:t>
            </a:r>
            <a:r>
              <a:rPr lang="en-US" altLang="en-US" sz="2200" dirty="0"/>
              <a:t> </a:t>
            </a:r>
            <a:r>
              <a:rPr lang="en-US" altLang="en-US" sz="2200" dirty="0" err="1"/>
              <a:t>bewährter</a:t>
            </a:r>
            <a:r>
              <a:rPr lang="en-US" altLang="en-US" sz="2200" dirty="0"/>
              <a:t> </a:t>
            </a:r>
            <a:r>
              <a:rPr lang="en-US" altLang="en-US" sz="2200" dirty="0" err="1"/>
              <a:t>Sicherheitspraktiken</a:t>
            </a:r>
            <a:r>
              <a:rPr lang="en-US" altLang="en-US" sz="2200" dirty="0"/>
              <a:t>, das von </a:t>
            </a:r>
            <a:r>
              <a:rPr lang="en-US" altLang="en-US" sz="2200" dirty="0" err="1"/>
              <a:t>autorisierten</a:t>
            </a:r>
            <a:r>
              <a:rPr lang="en-US" altLang="en-US" sz="2200" dirty="0"/>
              <a:t> </a:t>
            </a:r>
            <a:r>
              <a:rPr lang="en-US" altLang="en-US" sz="2200" dirty="0" err="1"/>
              <a:t>externen</a:t>
            </a:r>
            <a:r>
              <a:rPr lang="en-US" altLang="en-US" sz="2200" dirty="0"/>
              <a:t> </a:t>
            </a:r>
            <a:r>
              <a:rPr lang="en-US" altLang="en-US" sz="2200" dirty="0" err="1"/>
              <a:t>Parteien</a:t>
            </a:r>
            <a:r>
              <a:rPr lang="en-US" altLang="en-US" sz="2200" dirty="0"/>
              <a:t> (z. B. </a:t>
            </a:r>
            <a:r>
              <a:rPr lang="en-US" altLang="en-US" sz="2200" dirty="0" err="1"/>
              <a:t>Behörden</a:t>
            </a:r>
            <a:r>
              <a:rPr lang="en-US" altLang="en-US" sz="2200" dirty="0"/>
              <a:t>) </a:t>
            </a:r>
            <a:r>
              <a:rPr lang="en-US" altLang="en-US" sz="2200" dirty="0" err="1"/>
              <a:t>konsultiert</a:t>
            </a:r>
            <a:r>
              <a:rPr lang="en-US" altLang="en-US" sz="2200" dirty="0"/>
              <a:t> </a:t>
            </a:r>
            <a:r>
              <a:rPr lang="en-US" altLang="en-US" sz="2200" dirty="0" err="1"/>
              <a:t>werden</a:t>
            </a:r>
            <a:r>
              <a:rPr lang="en-US" altLang="en-US" sz="2200" dirty="0"/>
              <a:t> </a:t>
            </a:r>
            <a:r>
              <a:rPr lang="en-US" altLang="en-US" sz="2200" dirty="0" err="1"/>
              <a:t>kann</a:t>
            </a:r>
            <a:r>
              <a:rPr lang="vi-VN" altLang="en-US" sz="2200" dirty="0"/>
              <a:t>.</a:t>
            </a:r>
          </a:p>
          <a:p>
            <a:pPr eaLnBrk="1" hangingPunct="1">
              <a:spcBef>
                <a:spcPts val="600"/>
              </a:spcBef>
              <a:spcAft>
                <a:spcPts val="600"/>
              </a:spcAft>
            </a:pPr>
            <a:r>
              <a:rPr lang="en-US" altLang="en-US" sz="2200" dirty="0"/>
              <a:t>Ein </a:t>
            </a:r>
            <a:r>
              <a:rPr lang="en-US" altLang="en-US" sz="2200" dirty="0" err="1"/>
              <a:t>Rahmen</a:t>
            </a:r>
            <a:r>
              <a:rPr lang="en-US" altLang="en-US" sz="2200" dirty="0"/>
              <a:t> für </a:t>
            </a:r>
            <a:r>
              <a:rPr lang="en-US" altLang="en-US" sz="2200" dirty="0" err="1"/>
              <a:t>Cybersicherheitsfähigkeiten</a:t>
            </a:r>
            <a:r>
              <a:rPr lang="en-US" altLang="en-US" sz="2200" dirty="0"/>
              <a:t> </a:t>
            </a:r>
            <a:r>
              <a:rPr lang="en-US" altLang="en-US" sz="2200" dirty="0" err="1"/>
              <a:t>kann</a:t>
            </a:r>
            <a:r>
              <a:rPr lang="en-US" altLang="en-US" sz="2200" dirty="0"/>
              <a:t> </a:t>
            </a:r>
            <a:r>
              <a:rPr lang="en-US" altLang="en-US" sz="2200" dirty="0" err="1"/>
              <a:t>auch</a:t>
            </a:r>
            <a:r>
              <a:rPr lang="en-US" altLang="en-US" sz="2200" dirty="0"/>
              <a:t> </a:t>
            </a:r>
            <a:r>
              <a:rPr lang="en-US" altLang="en-US" sz="2200" dirty="0" err="1"/>
              <a:t>dazu</a:t>
            </a:r>
            <a:r>
              <a:rPr lang="en-US" altLang="en-US" sz="2200" dirty="0"/>
              <a:t> </a:t>
            </a:r>
            <a:r>
              <a:rPr lang="en-US" altLang="en-US" sz="2200" dirty="0" err="1"/>
              <a:t>beitragen</a:t>
            </a:r>
            <a:r>
              <a:rPr lang="en-US" altLang="en-US" sz="2200" dirty="0"/>
              <a:t>, die </a:t>
            </a:r>
            <a:r>
              <a:rPr lang="en-US" altLang="en-US" sz="2200" dirty="0" err="1"/>
              <a:t>zur</a:t>
            </a:r>
            <a:r>
              <a:rPr lang="en-US" altLang="en-US" sz="2200" dirty="0"/>
              <a:t> </a:t>
            </a:r>
            <a:r>
              <a:rPr lang="en-US" altLang="en-US" sz="2200" dirty="0" err="1"/>
              <a:t>Vermeidung</a:t>
            </a:r>
            <a:r>
              <a:rPr lang="en-US" altLang="en-US" sz="2200" dirty="0"/>
              <a:t> von </a:t>
            </a:r>
            <a:r>
              <a:rPr lang="en-US" altLang="en-US" sz="2200" dirty="0" err="1"/>
              <a:t>Angriffen</a:t>
            </a:r>
            <a:r>
              <a:rPr lang="en-US" altLang="en-US" sz="2200" dirty="0"/>
              <a:t> </a:t>
            </a:r>
            <a:r>
              <a:rPr lang="en-US" altLang="en-US" sz="2200" dirty="0" err="1"/>
              <a:t>erforderlichen</a:t>
            </a:r>
            <a:r>
              <a:rPr lang="en-US" altLang="en-US" sz="2200" dirty="0"/>
              <a:t> </a:t>
            </a:r>
            <a:r>
              <a:rPr lang="en-US" altLang="en-US" sz="2200" dirty="0" err="1"/>
              <a:t>Fähigkeiten</a:t>
            </a:r>
            <a:r>
              <a:rPr lang="en-US" altLang="en-US" sz="2200" dirty="0"/>
              <a:t>, </a:t>
            </a:r>
            <a:r>
              <a:rPr lang="en-US" altLang="en-US" sz="2200" dirty="0" err="1"/>
              <a:t>Lücken</a:t>
            </a:r>
            <a:r>
              <a:rPr lang="en-US" altLang="en-US" sz="2200" dirty="0"/>
              <a:t> und </a:t>
            </a:r>
            <a:r>
              <a:rPr lang="en-US" altLang="en-US" sz="2200" dirty="0" err="1"/>
              <a:t>Abhilfemaßnahmen</a:t>
            </a:r>
            <a:r>
              <a:rPr lang="en-US" altLang="en-US" sz="2200" dirty="0"/>
              <a:t> </a:t>
            </a:r>
            <a:r>
              <a:rPr lang="en-US" altLang="en-US" sz="2200" dirty="0" err="1"/>
              <a:t>besser</a:t>
            </a:r>
            <a:r>
              <a:rPr lang="en-US" altLang="en-US" sz="2200" dirty="0"/>
              <a:t> </a:t>
            </a:r>
            <a:r>
              <a:rPr lang="en-US" altLang="en-US" sz="2200" dirty="0" err="1"/>
              <a:t>zu</a:t>
            </a:r>
            <a:r>
              <a:rPr lang="en-US" altLang="en-US" sz="2200" dirty="0"/>
              <a:t> </a:t>
            </a:r>
            <a:r>
              <a:rPr lang="en-US" altLang="en-US" sz="2200" dirty="0" err="1"/>
              <a:t>bewerten</a:t>
            </a:r>
            <a:r>
              <a:rPr lang="vi-VN" altLang="en-US" sz="2200" dirty="0"/>
              <a:t>.</a:t>
            </a:r>
          </a:p>
        </p:txBody>
      </p:sp>
      <p:sp>
        <p:nvSpPr>
          <p:cNvPr id="17411" name="Titel 1">
            <a:extLst>
              <a:ext uri="{FF2B5EF4-FFF2-40B4-BE49-F238E27FC236}">
                <a16:creationId xmlns:a16="http://schemas.microsoft.com/office/drawing/2014/main" id="{30F51252-F61A-B144-3766-2B90BB2A108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Rahmen für Cybersicherheit </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AEB2111D-CACE-5839-FD8A-DD7DB3525F3E}"/>
              </a:ext>
            </a:extLst>
          </p:cNvPr>
          <p:cNvSpPr>
            <a:spLocks noGrp="1" noChangeArrowheads="1"/>
          </p:cNvSpPr>
          <p:nvPr>
            <p:ph idx="4294967295"/>
          </p:nvPr>
        </p:nvSpPr>
        <p:spPr>
          <a:xfrm>
            <a:off x="119063" y="1716088"/>
            <a:ext cx="11953875" cy="4525962"/>
          </a:xfrm>
        </p:spPr>
        <p:txBody>
          <a:bodyPr/>
          <a:lstStyle/>
          <a:p>
            <a:pPr eaLnBrk="1" hangingPunct="1">
              <a:spcBef>
                <a:spcPts val="600"/>
              </a:spcBef>
              <a:spcAft>
                <a:spcPts val="600"/>
              </a:spcAft>
            </a:pPr>
            <a:r>
              <a:rPr lang="en-US" altLang="en-US" sz="2400" dirty="0" err="1"/>
              <a:t>Trotz</a:t>
            </a:r>
            <a:r>
              <a:rPr lang="en-US" altLang="en-US" sz="2400" dirty="0"/>
              <a:t> des </a:t>
            </a:r>
            <a:r>
              <a:rPr lang="en-US" altLang="en-US" sz="2400" dirty="0" err="1"/>
              <a:t>gestiegenen</a:t>
            </a:r>
            <a:r>
              <a:rPr lang="en-US" altLang="en-US" sz="2400" dirty="0"/>
              <a:t> </a:t>
            </a:r>
            <a:r>
              <a:rPr lang="en-US" altLang="en-US" sz="2400" dirty="0" err="1"/>
              <a:t>Bewusstseins</a:t>
            </a:r>
            <a:r>
              <a:rPr lang="en-US" altLang="en-US" sz="2400" dirty="0"/>
              <a:t> und der </a:t>
            </a:r>
            <a:r>
              <a:rPr lang="en-US" altLang="en-US" sz="2400" dirty="0" err="1"/>
              <a:t>mutigen</a:t>
            </a:r>
            <a:r>
              <a:rPr lang="en-US" altLang="en-US" sz="2400" dirty="0"/>
              <a:t> </a:t>
            </a:r>
            <a:r>
              <a:rPr lang="en-US" altLang="en-US" sz="2400" dirty="0" err="1"/>
              <a:t>Bemühungen</a:t>
            </a:r>
            <a:r>
              <a:rPr lang="en-US" altLang="en-US" sz="2400" dirty="0"/>
              <a:t> </a:t>
            </a:r>
            <a:r>
              <a:rPr lang="en-US" altLang="en-US" sz="2400" dirty="0" err="1"/>
              <a:t>gibt</a:t>
            </a:r>
            <a:r>
              <a:rPr lang="en-US" altLang="en-US" sz="2400" dirty="0"/>
              <a:t> es in der </a:t>
            </a:r>
            <a:r>
              <a:rPr lang="en-US" altLang="en-US" sz="2400" dirty="0" err="1"/>
              <a:t>Europäischen</a:t>
            </a:r>
            <a:r>
              <a:rPr lang="en-US" altLang="en-US" sz="2400" dirty="0"/>
              <a:t> Union </a:t>
            </a:r>
            <a:r>
              <a:rPr lang="en-US" altLang="en-US" sz="2400" dirty="0" err="1"/>
              <a:t>einen</a:t>
            </a:r>
            <a:r>
              <a:rPr lang="en-US" altLang="en-US" sz="2400" dirty="0"/>
              <a:t> </a:t>
            </a:r>
            <a:r>
              <a:rPr lang="en-US" altLang="en-US" sz="2400" dirty="0" err="1"/>
              <a:t>bekannten</a:t>
            </a:r>
            <a:r>
              <a:rPr lang="en-US" altLang="en-US" sz="2400" dirty="0"/>
              <a:t> und </a:t>
            </a:r>
            <a:r>
              <a:rPr lang="en-US" altLang="en-US" sz="2400" dirty="0" err="1"/>
              <a:t>zunehmenden</a:t>
            </a:r>
            <a:r>
              <a:rPr lang="en-US" altLang="en-US" sz="2400" dirty="0"/>
              <a:t> </a:t>
            </a:r>
            <a:r>
              <a:rPr lang="en-US" altLang="en-US" sz="2400" dirty="0" err="1"/>
              <a:t>Mangel</a:t>
            </a:r>
            <a:r>
              <a:rPr lang="en-US" altLang="en-US" sz="2400" dirty="0"/>
              <a:t> an </a:t>
            </a:r>
            <a:r>
              <a:rPr lang="en-US" altLang="en-US" sz="2400" dirty="0" err="1"/>
              <a:t>Fachleuten</a:t>
            </a:r>
            <a:r>
              <a:rPr lang="en-US" altLang="en-US" sz="2400" dirty="0"/>
              <a:t> für </a:t>
            </a:r>
            <a:r>
              <a:rPr lang="en-US" altLang="en-US" sz="2400" dirty="0" err="1"/>
              <a:t>Cybersicherheit</a:t>
            </a:r>
            <a:r>
              <a:rPr lang="en-US" altLang="en-US" sz="2400" dirty="0"/>
              <a:t> </a:t>
            </a:r>
            <a:r>
              <a:rPr lang="en-US" altLang="en-US" sz="2400" dirty="0" err="1"/>
              <a:t>sowie</a:t>
            </a:r>
            <a:r>
              <a:rPr lang="en-US" altLang="en-US" sz="2400" dirty="0"/>
              <a:t> an </a:t>
            </a:r>
            <a:r>
              <a:rPr lang="en-US" altLang="en-US" sz="2400" dirty="0" err="1"/>
              <a:t>Kenntnissen</a:t>
            </a:r>
            <a:r>
              <a:rPr lang="en-US" altLang="en-US" sz="2400" dirty="0"/>
              <a:t> und </a:t>
            </a:r>
            <a:r>
              <a:rPr lang="en-US" altLang="en-US" sz="2400" dirty="0" err="1"/>
              <a:t>Fähigkeiten</a:t>
            </a:r>
            <a:r>
              <a:rPr lang="en-US" altLang="en-US" sz="2400" dirty="0"/>
              <a:t> der </a:t>
            </a:r>
            <a:r>
              <a:rPr lang="en-US" altLang="en-US" sz="2400" dirty="0" err="1"/>
              <a:t>Arbeitnehmer</a:t>
            </a:r>
            <a:r>
              <a:rPr lang="en-US" altLang="en-US" sz="2400" dirty="0"/>
              <a:t> </a:t>
            </a:r>
            <a:r>
              <a:rPr lang="en-US" altLang="en-US" sz="2400" dirty="0" err="1"/>
              <a:t>zur</a:t>
            </a:r>
            <a:r>
              <a:rPr lang="en-US" altLang="en-US" sz="2400" dirty="0"/>
              <a:t> </a:t>
            </a:r>
            <a:r>
              <a:rPr lang="en-US" altLang="en-US" sz="2400" dirty="0" err="1"/>
              <a:t>Vermeidung</a:t>
            </a:r>
            <a:r>
              <a:rPr lang="en-US" altLang="en-US" sz="2400" dirty="0"/>
              <a:t> von </a:t>
            </a:r>
            <a:r>
              <a:rPr lang="en-US" altLang="en-US" sz="2400" dirty="0" err="1"/>
              <a:t>Cyberangriffen</a:t>
            </a:r>
            <a:r>
              <a:rPr lang="en-US" altLang="en-US" sz="2400" dirty="0"/>
              <a:t> </a:t>
            </a:r>
            <a:r>
              <a:rPr lang="en-US" altLang="en-US" sz="2400" dirty="0" err="1"/>
              <a:t>weltweit</a:t>
            </a:r>
            <a:r>
              <a:rPr lang="en-US" altLang="en-US" sz="2400" dirty="0"/>
              <a:t>, und </a:t>
            </a:r>
            <a:r>
              <a:rPr lang="en-US" altLang="en-US" sz="2400" dirty="0" err="1"/>
              <a:t>dieser</a:t>
            </a:r>
            <a:r>
              <a:rPr lang="en-US" altLang="en-US" sz="2400" dirty="0"/>
              <a:t> </a:t>
            </a:r>
            <a:r>
              <a:rPr lang="en-US" altLang="en-US" sz="2400" dirty="0" err="1"/>
              <a:t>Mangel</a:t>
            </a:r>
            <a:r>
              <a:rPr lang="en-US" altLang="en-US" sz="2400" dirty="0"/>
              <a:t> </a:t>
            </a:r>
            <a:r>
              <a:rPr lang="en-US" altLang="en-US" sz="2400" dirty="0" err="1"/>
              <a:t>stellt</a:t>
            </a:r>
            <a:r>
              <a:rPr lang="en-US" altLang="en-US" sz="2400" dirty="0"/>
              <a:t> den </a:t>
            </a:r>
            <a:r>
              <a:rPr lang="en-US" altLang="en-US" sz="2400" dirty="0" err="1"/>
              <a:t>öffentlichen</a:t>
            </a:r>
            <a:r>
              <a:rPr lang="en-US" altLang="en-US" sz="2400" dirty="0"/>
              <a:t> und </a:t>
            </a:r>
            <a:r>
              <a:rPr lang="en-US" altLang="en-US" sz="2400" dirty="0" err="1"/>
              <a:t>privaten</a:t>
            </a:r>
            <a:r>
              <a:rPr lang="en-US" altLang="en-US" sz="2400" dirty="0"/>
              <a:t> </a:t>
            </a:r>
            <a:r>
              <a:rPr lang="en-US" altLang="en-US" sz="2400" dirty="0" err="1"/>
              <a:t>Sektor</a:t>
            </a:r>
            <a:r>
              <a:rPr lang="en-US" altLang="en-US" sz="2400" dirty="0"/>
              <a:t> </a:t>
            </a:r>
            <a:r>
              <a:rPr lang="en-US" altLang="en-US" sz="2400" dirty="0" err="1"/>
              <a:t>weiterhin</a:t>
            </a:r>
            <a:r>
              <a:rPr lang="en-US" altLang="en-US" sz="2400" dirty="0"/>
              <a:t> </a:t>
            </a:r>
            <a:r>
              <a:rPr lang="en-US" altLang="en-US" sz="2400" dirty="0" err="1"/>
              <a:t>vor</a:t>
            </a:r>
            <a:r>
              <a:rPr lang="en-US" altLang="en-US" sz="2400" dirty="0"/>
              <a:t> </a:t>
            </a:r>
            <a:r>
              <a:rPr lang="en-US" altLang="en-US" sz="2400" dirty="0" err="1"/>
              <a:t>große</a:t>
            </a:r>
            <a:r>
              <a:rPr lang="en-US" altLang="en-US" sz="2400" dirty="0"/>
              <a:t> </a:t>
            </a:r>
            <a:r>
              <a:rPr lang="en-US" altLang="en-US" sz="2400" dirty="0" err="1"/>
              <a:t>Probleme</a:t>
            </a:r>
            <a:r>
              <a:rPr lang="vi-VN" altLang="en-US" sz="2400" dirty="0"/>
              <a:t>. </a:t>
            </a:r>
          </a:p>
          <a:p>
            <a:pPr eaLnBrk="1" hangingPunct="1">
              <a:spcBef>
                <a:spcPts val="600"/>
              </a:spcBef>
              <a:spcAft>
                <a:spcPts val="600"/>
              </a:spcAft>
            </a:pPr>
            <a:r>
              <a:rPr lang="en-US" altLang="en-US" sz="2400" dirty="0" err="1"/>
              <a:t>Strategien</a:t>
            </a:r>
            <a:r>
              <a:rPr lang="en-US" altLang="en-US" sz="2400" dirty="0"/>
              <a:t> für den Aufbau und das </a:t>
            </a:r>
            <a:r>
              <a:rPr lang="en-US" altLang="en-US" sz="2400" dirty="0" err="1"/>
              <a:t>Wachstum</a:t>
            </a:r>
            <a:r>
              <a:rPr lang="en-US" altLang="en-US" sz="2400" dirty="0"/>
              <a:t> starker </a:t>
            </a:r>
            <a:r>
              <a:rPr lang="en-US" altLang="en-US" sz="2400" dirty="0" err="1"/>
              <a:t>Cybersicherheitsteams</a:t>
            </a:r>
            <a:r>
              <a:rPr lang="en-US" altLang="en-US" sz="2400" dirty="0"/>
              <a:t> (ISC) CYBERSECURITY WORKFORCE 2019 </a:t>
            </a:r>
            <a:r>
              <a:rPr lang="en-US" altLang="en-US" sz="2400" dirty="0" err="1"/>
              <a:t>schätzt</a:t>
            </a:r>
            <a:r>
              <a:rPr lang="en-US" altLang="en-US" sz="2400" dirty="0"/>
              <a:t>, </a:t>
            </a:r>
            <a:r>
              <a:rPr lang="en-US" altLang="en-US" sz="2400" dirty="0" err="1"/>
              <a:t>dass</a:t>
            </a:r>
            <a:r>
              <a:rPr lang="en-US" altLang="en-US" sz="2400" dirty="0"/>
              <a:t> es </a:t>
            </a:r>
            <a:r>
              <a:rPr lang="en-US" altLang="en-US" sz="2400" dirty="0" err="1"/>
              <a:t>weltweit</a:t>
            </a:r>
            <a:r>
              <a:rPr lang="en-US" altLang="en-US" sz="2400" dirty="0"/>
              <a:t> 2,8 </a:t>
            </a:r>
            <a:r>
              <a:rPr lang="en-US" altLang="en-US" sz="2400" dirty="0" err="1"/>
              <a:t>Millionen</a:t>
            </a:r>
            <a:r>
              <a:rPr lang="en-US" altLang="en-US" sz="2400" dirty="0"/>
              <a:t> </a:t>
            </a:r>
            <a:r>
              <a:rPr lang="en-US" altLang="en-US" sz="2400" dirty="0" err="1"/>
              <a:t>Cybersicherheitsexperten</a:t>
            </a:r>
            <a:r>
              <a:rPr lang="en-US" altLang="en-US" sz="2400" dirty="0"/>
              <a:t> </a:t>
            </a:r>
            <a:r>
              <a:rPr lang="en-US" altLang="en-US" sz="2400" dirty="0" err="1"/>
              <a:t>gibt</a:t>
            </a:r>
            <a:r>
              <a:rPr lang="en-US" altLang="en-US" sz="2400" dirty="0"/>
              <a:t>, </a:t>
            </a:r>
            <a:r>
              <a:rPr lang="en-US" altLang="en-US" sz="2400" dirty="0" err="1"/>
              <a:t>während</a:t>
            </a:r>
            <a:r>
              <a:rPr lang="en-US" altLang="en-US" sz="2400" dirty="0"/>
              <a:t> die </a:t>
            </a:r>
            <a:r>
              <a:rPr lang="en-US" altLang="en-US" sz="2400" dirty="0" err="1"/>
              <a:t>Lücke</a:t>
            </a:r>
            <a:r>
              <a:rPr lang="en-US" altLang="en-US" sz="2400" dirty="0"/>
              <a:t> </a:t>
            </a:r>
            <a:r>
              <a:rPr lang="en-US" altLang="en-US" sz="2400" dirty="0" err="1"/>
              <a:t>tatsächlich</a:t>
            </a:r>
            <a:r>
              <a:rPr lang="en-US" altLang="en-US" sz="2400" dirty="0"/>
              <a:t> 4,07 </a:t>
            </a:r>
            <a:r>
              <a:rPr lang="en-US" altLang="en-US" sz="2400" dirty="0" err="1"/>
              <a:t>Millionen</a:t>
            </a:r>
            <a:r>
              <a:rPr lang="en-US" altLang="en-US" sz="2400" dirty="0"/>
              <a:t> </a:t>
            </a:r>
            <a:r>
              <a:rPr lang="en-US" altLang="en-US" sz="2400" dirty="0" err="1"/>
              <a:t>beträgt</a:t>
            </a:r>
            <a:r>
              <a:rPr lang="vi-VN" altLang="en-US" sz="2400" dirty="0"/>
              <a:t>. </a:t>
            </a:r>
            <a:endParaRPr lang="en-US" altLang="en-US" sz="2400" dirty="0"/>
          </a:p>
          <a:p>
            <a:pPr eaLnBrk="1" hangingPunct="1">
              <a:spcBef>
                <a:spcPts val="600"/>
              </a:spcBef>
              <a:spcAft>
                <a:spcPts val="600"/>
              </a:spcAft>
            </a:pPr>
            <a:r>
              <a:rPr lang="en-US" altLang="en-US" sz="2400" dirty="0"/>
              <a:t>Die </a:t>
            </a:r>
            <a:r>
              <a:rPr lang="en-US" altLang="en-US" sz="2400" dirty="0" err="1"/>
              <a:t>Studie</a:t>
            </a:r>
            <a:r>
              <a:rPr lang="en-US" altLang="en-US" sz="2400" dirty="0"/>
              <a:t> </a:t>
            </a:r>
            <a:r>
              <a:rPr lang="en-US" altLang="en-US" sz="2400" dirty="0" err="1"/>
              <a:t>stellt</a:t>
            </a:r>
            <a:r>
              <a:rPr lang="en-US" altLang="en-US" sz="2400" dirty="0"/>
              <a:t> fest, </a:t>
            </a:r>
            <a:r>
              <a:rPr lang="en-US" altLang="en-US" sz="2400" dirty="0" err="1"/>
              <a:t>dass</a:t>
            </a:r>
            <a:r>
              <a:rPr lang="en-US" altLang="en-US" sz="2400" dirty="0"/>
              <a:t> die </a:t>
            </a:r>
            <a:r>
              <a:rPr lang="en-US" altLang="en-US" sz="2400" dirty="0" err="1"/>
              <a:t>aktuelle</a:t>
            </a:r>
            <a:r>
              <a:rPr lang="en-US" altLang="en-US" sz="2400" dirty="0"/>
              <a:t> </a:t>
            </a:r>
            <a:r>
              <a:rPr lang="en-US" altLang="en-US" sz="2400" dirty="0" err="1"/>
              <a:t>Lücke</a:t>
            </a:r>
            <a:r>
              <a:rPr lang="en-US" altLang="en-US" sz="2400" dirty="0"/>
              <a:t> in Europa 291.000 </a:t>
            </a:r>
            <a:r>
              <a:rPr lang="en-US" altLang="en-US" sz="2400" dirty="0" err="1"/>
              <a:t>beträgt</a:t>
            </a:r>
            <a:r>
              <a:rPr lang="en-US" altLang="en-US" sz="2400" dirty="0"/>
              <a:t>, und </a:t>
            </a:r>
            <a:r>
              <a:rPr lang="en-US" altLang="en-US" sz="2400" dirty="0" err="1"/>
              <a:t>diese</a:t>
            </a:r>
            <a:r>
              <a:rPr lang="en-US" altLang="en-US" sz="2400" dirty="0"/>
              <a:t> </a:t>
            </a:r>
            <a:r>
              <a:rPr lang="en-US" altLang="en-US" sz="2400" dirty="0" err="1"/>
              <a:t>Zahl</a:t>
            </a:r>
            <a:r>
              <a:rPr lang="en-US" altLang="en-US" sz="2400" dirty="0"/>
              <a:t> hat </a:t>
            </a:r>
            <a:r>
              <a:rPr lang="en-US" altLang="en-US" sz="2400" dirty="0" err="1"/>
              <a:t>sich</a:t>
            </a:r>
            <a:r>
              <a:rPr lang="en-US" altLang="en-US" sz="2400" dirty="0"/>
              <a:t> </a:t>
            </a:r>
            <a:r>
              <a:rPr lang="en-US" altLang="en-US" sz="2400" dirty="0" err="1"/>
              <a:t>gegenüber</a:t>
            </a:r>
            <a:r>
              <a:rPr lang="en-US" altLang="en-US" sz="2400" dirty="0"/>
              <a:t> den </a:t>
            </a:r>
            <a:r>
              <a:rPr lang="en-US" altLang="en-US" sz="2400" dirty="0" err="1"/>
              <a:t>Vorjahren</a:t>
            </a:r>
            <a:r>
              <a:rPr lang="en-US" altLang="en-US" sz="2400" dirty="0"/>
              <a:t> </a:t>
            </a:r>
            <a:r>
              <a:rPr lang="en-US" altLang="en-US" sz="2400" dirty="0" err="1"/>
              <a:t>verdoppelt</a:t>
            </a:r>
            <a:r>
              <a:rPr lang="vi-VN" altLang="en-US" sz="2400" dirty="0"/>
              <a:t>.</a:t>
            </a:r>
            <a:endParaRPr lang="en-US" altLang="en-US" sz="2400" dirty="0"/>
          </a:p>
          <a:p>
            <a:pPr eaLnBrk="1" hangingPunct="1">
              <a:spcBef>
                <a:spcPts val="600"/>
              </a:spcBef>
              <a:spcAft>
                <a:spcPts val="600"/>
              </a:spcAft>
            </a:pPr>
            <a:r>
              <a:rPr lang="en-US" altLang="en-US" sz="2400" dirty="0" err="1"/>
              <a:t>Viele</a:t>
            </a:r>
            <a:r>
              <a:rPr lang="en-US" altLang="en-US" sz="2400" dirty="0"/>
              <a:t> Länder </a:t>
            </a:r>
            <a:r>
              <a:rPr lang="en-US" altLang="en-US" sz="2400" dirty="0" err="1"/>
              <a:t>mit</a:t>
            </a:r>
            <a:r>
              <a:rPr lang="en-US" altLang="en-US" sz="2400" dirty="0"/>
              <a:t> </a:t>
            </a:r>
            <a:r>
              <a:rPr lang="en-US" altLang="en-US" sz="2400" dirty="0" err="1"/>
              <a:t>hoch</a:t>
            </a:r>
            <a:r>
              <a:rPr lang="en-US" altLang="en-US" sz="2400" dirty="0"/>
              <a:t> </a:t>
            </a:r>
            <a:r>
              <a:rPr lang="en-US" altLang="en-US" sz="2400" dirty="0" err="1"/>
              <a:t>entwickeltem</a:t>
            </a:r>
            <a:r>
              <a:rPr lang="en-US" altLang="en-US" sz="2400" dirty="0"/>
              <a:t> </a:t>
            </a:r>
            <a:r>
              <a:rPr lang="en-US" altLang="en-US" sz="2400" dirty="0" err="1"/>
              <a:t>Fachwissen</a:t>
            </a:r>
            <a:r>
              <a:rPr lang="en-US" altLang="en-US" sz="2400" dirty="0"/>
              <a:t> </a:t>
            </a:r>
            <a:r>
              <a:rPr lang="en-US" altLang="en-US" sz="2400" dirty="0" err="1"/>
              <a:t>ziehen</a:t>
            </a:r>
            <a:r>
              <a:rPr lang="en-US" altLang="en-US" sz="2400" dirty="0"/>
              <a:t> es </a:t>
            </a:r>
            <a:r>
              <a:rPr lang="en-US" altLang="en-US" sz="2400" dirty="0" err="1"/>
              <a:t>vor</a:t>
            </a:r>
            <a:r>
              <a:rPr lang="en-US" altLang="en-US" sz="2400" dirty="0"/>
              <a:t>, </a:t>
            </a:r>
            <a:r>
              <a:rPr lang="en-US" altLang="en-US" sz="2400" dirty="0" err="1"/>
              <a:t>ihre</a:t>
            </a:r>
            <a:r>
              <a:rPr lang="en-US" altLang="en-US" sz="2400" dirty="0"/>
              <a:t> </a:t>
            </a:r>
            <a:r>
              <a:rPr lang="en-US" altLang="en-US" sz="2400" dirty="0" err="1"/>
              <a:t>eigenen</a:t>
            </a:r>
            <a:r>
              <a:rPr lang="en-US" altLang="en-US" sz="2400" dirty="0"/>
              <a:t> </a:t>
            </a:r>
            <a:r>
              <a:rPr lang="en-US" altLang="en-US" sz="2400" dirty="0" err="1"/>
              <a:t>Vorschriften</a:t>
            </a:r>
            <a:r>
              <a:rPr lang="en-US" altLang="en-US" sz="2400" dirty="0"/>
              <a:t> und </a:t>
            </a:r>
            <a:r>
              <a:rPr lang="en-US" altLang="en-US" sz="2400" dirty="0" err="1"/>
              <a:t>Dokumente</a:t>
            </a:r>
            <a:r>
              <a:rPr lang="en-US" altLang="en-US" sz="2400" dirty="0"/>
              <a:t> </a:t>
            </a:r>
            <a:r>
              <a:rPr lang="en-US" altLang="en-US" sz="2400" dirty="0" err="1"/>
              <a:t>zu</a:t>
            </a:r>
            <a:r>
              <a:rPr lang="en-US" altLang="en-US" sz="2400" dirty="0"/>
              <a:t> </a:t>
            </a:r>
            <a:r>
              <a:rPr lang="en-US" altLang="en-US" sz="2400" dirty="0" err="1"/>
              <a:t>erstellen</a:t>
            </a:r>
            <a:r>
              <a:rPr lang="en-US" altLang="en-US" sz="2400" dirty="0"/>
              <a:t>, </a:t>
            </a:r>
            <a:r>
              <a:rPr lang="en-US" altLang="en-US" sz="2400" dirty="0" err="1"/>
              <a:t>aber</a:t>
            </a:r>
            <a:r>
              <a:rPr lang="en-US" altLang="en-US" sz="2400" dirty="0"/>
              <a:t> </a:t>
            </a:r>
            <a:r>
              <a:rPr lang="en-US" altLang="en-US" sz="2400" dirty="0" err="1"/>
              <a:t>viele</a:t>
            </a:r>
            <a:r>
              <a:rPr lang="en-US" altLang="en-US" sz="2400" dirty="0"/>
              <a:t> Länder und </a:t>
            </a:r>
            <a:r>
              <a:rPr lang="en-US" altLang="en-US" sz="2400" dirty="0" err="1"/>
              <a:t>kleine</a:t>
            </a:r>
            <a:r>
              <a:rPr lang="en-US" altLang="en-US" sz="2400" dirty="0"/>
              <a:t> und </a:t>
            </a:r>
            <a:r>
              <a:rPr lang="en-US" altLang="en-US" sz="2400" dirty="0" err="1"/>
              <a:t>mittlere</a:t>
            </a:r>
            <a:r>
              <a:rPr lang="en-US" altLang="en-US" sz="2400" dirty="0"/>
              <a:t> </a:t>
            </a:r>
            <a:r>
              <a:rPr lang="en-US" altLang="en-US" sz="2400" dirty="0" err="1"/>
              <a:t>Unternehmen</a:t>
            </a:r>
            <a:r>
              <a:rPr lang="en-US" altLang="en-US" sz="2400" dirty="0"/>
              <a:t> (KMU) </a:t>
            </a:r>
            <a:r>
              <a:rPr lang="en-US" altLang="en-US" sz="2400" dirty="0" err="1"/>
              <a:t>benötigen</a:t>
            </a:r>
            <a:r>
              <a:rPr lang="en-US" altLang="en-US" sz="2400" dirty="0"/>
              <a:t> in </a:t>
            </a:r>
            <a:r>
              <a:rPr lang="en-US" altLang="en-US" sz="2400" dirty="0" err="1"/>
              <a:t>diesem</a:t>
            </a:r>
            <a:r>
              <a:rPr lang="en-US" altLang="en-US" sz="2400" dirty="0"/>
              <a:t> </a:t>
            </a:r>
            <a:r>
              <a:rPr lang="en-US" altLang="en-US" sz="2400" dirty="0" err="1"/>
              <a:t>Zusammenhang</a:t>
            </a:r>
            <a:r>
              <a:rPr lang="en-US" altLang="en-US" sz="2400" dirty="0"/>
              <a:t> </a:t>
            </a:r>
            <a:r>
              <a:rPr lang="en-US" altLang="en-US" sz="2400" dirty="0" err="1"/>
              <a:t>Hilfe</a:t>
            </a:r>
            <a:r>
              <a:rPr lang="vi-VN" altLang="en-US" sz="2400" dirty="0"/>
              <a:t>.</a:t>
            </a:r>
          </a:p>
        </p:txBody>
      </p:sp>
      <p:sp>
        <p:nvSpPr>
          <p:cNvPr id="2" name="Titel 1">
            <a:extLst>
              <a:ext uri="{FF2B5EF4-FFF2-40B4-BE49-F238E27FC236}">
                <a16:creationId xmlns:a16="http://schemas.microsoft.com/office/drawing/2014/main" id="{337700EF-9CBE-C72F-E2DC-F24D3EA2B8EF}"/>
              </a:ext>
            </a:extLst>
          </p:cNvPr>
          <p:cNvSpPr txBox="1">
            <a:spLocks noChangeArrowheads="1"/>
          </p:cNvSpPr>
          <p:nvPr/>
        </p:nvSpPr>
        <p:spPr bwMode="auto">
          <a:xfrm>
            <a:off x="2125663" y="365125"/>
            <a:ext cx="6161087" cy="1325563"/>
          </a:xfrm>
          <a:prstGeom prst="rect">
            <a:avLst/>
          </a:prstGeom>
          <a:noFill/>
          <a:ln>
            <a:noFill/>
          </a:ln>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defRPr/>
            </a:pPr>
            <a:r>
              <a:rPr lang="en-US" altLang="en-US" sz="4400" dirty="0">
                <a:latin typeface="+mj-lt"/>
              </a:rPr>
              <a:t>Cyber-Sicherheit</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6D1ECDC4-8785-A1F4-9AE2-7E87AABC6B40}"/>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Die Bewertung der Leistungen der Lernenden bei der Entwicklung unternehmerischer Fähigkeiten kann eine ganzheitliche Sichtweise einnehmen, die auch das Lernumfeld und die Lernergebnisse berücksichtigt und interaktives, effektives und aktives Lernen erleichtert</a:t>
            </a:r>
            <a:r>
              <a:rPr lang="vi-VN" altLang="en-US"/>
              <a:t>.</a:t>
            </a:r>
          </a:p>
          <a:p>
            <a:pPr eaLnBrk="1" hangingPunct="1">
              <a:spcBef>
                <a:spcPts val="600"/>
              </a:spcBef>
              <a:spcAft>
                <a:spcPts val="600"/>
              </a:spcAft>
            </a:pPr>
            <a:r>
              <a:rPr lang="en-US" altLang="en-US"/>
              <a:t>Mentoring ist ein erfahrener Weg, um individuelles Lernen zu unterstützen und persönliche und berufliche Fähigkeiten für neue Berufe zu erwerben</a:t>
            </a:r>
            <a:r>
              <a:rPr lang="vi-VN" altLang="en-US"/>
              <a:t>. </a:t>
            </a:r>
          </a:p>
          <a:p>
            <a:pPr eaLnBrk="1" hangingPunct="1">
              <a:spcBef>
                <a:spcPts val="600"/>
              </a:spcBef>
              <a:spcAft>
                <a:spcPts val="600"/>
              </a:spcAft>
            </a:pPr>
            <a:r>
              <a:rPr lang="en-US" altLang="en-US"/>
              <a:t>Es gibt zwar Untersuchungen zu den Ergebnissen des Mentoring im Allgemeinen, aber nur wenige Untersuchungen zum Mentoring</a:t>
            </a:r>
            <a:r>
              <a:rPr lang="vi-VN" altLang="en-US"/>
              <a:t>. </a:t>
            </a:r>
          </a:p>
        </p:txBody>
      </p:sp>
      <p:sp>
        <p:nvSpPr>
          <p:cNvPr id="19459" name="Titel 1">
            <a:extLst>
              <a:ext uri="{FF2B5EF4-FFF2-40B4-BE49-F238E27FC236}">
                <a16:creationId xmlns:a16="http://schemas.microsoft.com/office/drawing/2014/main" id="{AF6FAEB9-F9CD-C850-F5FF-5DC979F7E99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000" dirty="0" err="1">
                <a:latin typeface="Calibri Light" panose="020F0302020204030204" pitchFamily="34" charset="0"/>
              </a:rPr>
              <a:t>Unternehmerische</a:t>
            </a:r>
            <a:r>
              <a:rPr lang="en-US" altLang="en-US" sz="4000" dirty="0">
                <a:latin typeface="Calibri Light" panose="020F0302020204030204" pitchFamily="34" charset="0"/>
              </a:rPr>
              <a:t> </a:t>
            </a:r>
            <a:r>
              <a:rPr lang="en-US" altLang="en-US" sz="4000" dirty="0" err="1">
                <a:latin typeface="Calibri Light" panose="020F0302020204030204" pitchFamily="34" charset="0"/>
              </a:rPr>
              <a:t>Fähigkeiten</a:t>
            </a:r>
            <a:r>
              <a:rPr lang="en-US" altLang="en-US" sz="4000" dirty="0">
                <a:latin typeface="Calibri Light" panose="020F0302020204030204" pitchFamily="34" charset="0"/>
              </a:rPr>
              <a:t> und Mentoring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E527D13-76C0-93E9-5734-ECB7C5D33EBB}"/>
              </a:ext>
            </a:extLst>
          </p:cNvPr>
          <p:cNvSpPr>
            <a:spLocks noGrp="1" noChangeArrowheads="1"/>
          </p:cNvSpPr>
          <p:nvPr>
            <p:ph idx="4294967295"/>
          </p:nvPr>
        </p:nvSpPr>
        <p:spPr>
          <a:xfrm>
            <a:off x="334963" y="1844675"/>
            <a:ext cx="11449050" cy="4857750"/>
          </a:xfrm>
        </p:spPr>
        <p:txBody>
          <a:bodyPr/>
          <a:lstStyle/>
          <a:p>
            <a:pPr eaLnBrk="1" hangingPunct="1">
              <a:spcBef>
                <a:spcPts val="600"/>
              </a:spcBef>
              <a:spcAft>
                <a:spcPts val="600"/>
              </a:spcAft>
            </a:pPr>
            <a:r>
              <a:rPr lang="en-US" altLang="en-US"/>
              <a:t>Mentoring bietet eine Reihe von Vorteilen für Arbeitnehmer, die in Unternehmen ausbilden</a:t>
            </a:r>
            <a:r>
              <a:rPr lang="vi-VN" altLang="en-US"/>
              <a:t>. </a:t>
            </a:r>
          </a:p>
          <a:p>
            <a:pPr eaLnBrk="1" hangingPunct="1">
              <a:spcBef>
                <a:spcPts val="600"/>
              </a:spcBef>
              <a:spcAft>
                <a:spcPts val="600"/>
              </a:spcAft>
            </a:pPr>
            <a:r>
              <a:rPr lang="en-US" altLang="en-US"/>
              <a:t>Interdisziplinäres Team-Mentoring hat in den letzten Jahren an Bedeutung gewonnen und spiegelt die Notwendigkeit einer veränderten Ausrichtung des Mentoring wider, da verschiedene unternehmerische Entwicklungen und Bereiche zunehmend multidisziplinär sind</a:t>
            </a:r>
            <a:r>
              <a:rPr lang="vi-VN" altLang="en-US"/>
              <a:t>. </a:t>
            </a:r>
          </a:p>
          <a:p>
            <a:pPr eaLnBrk="1" hangingPunct="1">
              <a:spcBef>
                <a:spcPts val="600"/>
              </a:spcBef>
              <a:spcAft>
                <a:spcPts val="600"/>
              </a:spcAft>
            </a:pPr>
            <a:r>
              <a:rPr lang="en-US" altLang="en-US"/>
              <a:t>Interdisziplinäres Mentoring und Mentorennetzwerke können in Gruppen Synergieeffekte erzeugen, innovative Ideen und komplexe Lösungen für Herausforderungen hervorbringen und Möglichkeiten für Zusammenarbeit und Arbeit schaffen</a:t>
            </a:r>
            <a:r>
              <a:rPr lang="vi-VN" altLang="en-US"/>
              <a:t>.</a:t>
            </a:r>
          </a:p>
        </p:txBody>
      </p:sp>
      <p:sp>
        <p:nvSpPr>
          <p:cNvPr id="20483" name="Titel 1">
            <a:extLst>
              <a:ext uri="{FF2B5EF4-FFF2-40B4-BE49-F238E27FC236}">
                <a16:creationId xmlns:a16="http://schemas.microsoft.com/office/drawing/2014/main" id="{831B2976-DE93-ABE1-024B-438213D2958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000" dirty="0" err="1">
                <a:latin typeface="Calibri Light" panose="020F0302020204030204" pitchFamily="34" charset="0"/>
              </a:rPr>
              <a:t>Unternehmerische</a:t>
            </a:r>
            <a:r>
              <a:rPr lang="en-US" altLang="en-US" sz="4000" dirty="0">
                <a:latin typeface="Calibri Light" panose="020F0302020204030204" pitchFamily="34" charset="0"/>
              </a:rPr>
              <a:t> </a:t>
            </a:r>
            <a:r>
              <a:rPr lang="en-US" altLang="en-US" sz="4000" dirty="0" err="1">
                <a:latin typeface="Calibri Light" panose="020F0302020204030204" pitchFamily="34" charset="0"/>
              </a:rPr>
              <a:t>Fähigkeiten</a:t>
            </a:r>
            <a:r>
              <a:rPr lang="en-US" altLang="en-US" sz="4000" dirty="0">
                <a:latin typeface="Calibri Light" panose="020F0302020204030204" pitchFamily="34" charset="0"/>
              </a:rPr>
              <a:t> und Mentoring</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2D84C8F7-084E-11A4-7BDA-23C2B907DF94}"/>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C31BBE-8F6A-FDA4-A190-769C69FF44F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7634BF3A-DD6D-EBA2-2B6E-4D9927A1771C}"/>
              </a:ext>
            </a:extLst>
          </p:cNvPr>
          <p:cNvSpPr txBox="1">
            <a:spLocks noChangeArrowheads="1"/>
          </p:cNvSpPr>
          <p:nvPr/>
        </p:nvSpPr>
        <p:spPr bwMode="auto">
          <a:xfrm>
            <a:off x="479425" y="1844675"/>
            <a:ext cx="11304588"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dirty="0">
                <a:latin typeface="+mn-lt"/>
              </a:rPr>
              <a:t>Der Begriff "</a:t>
            </a:r>
            <a:r>
              <a:rPr lang="en-US" altLang="en-US" b="1" dirty="0">
                <a:latin typeface="+mn-lt"/>
              </a:rPr>
              <a:t>Cyberspace</a:t>
            </a:r>
            <a:r>
              <a:rPr lang="en-US" altLang="en-US" dirty="0">
                <a:latin typeface="+mn-lt"/>
              </a:rPr>
              <a:t>" wurde 1982 von William </a:t>
            </a:r>
            <a:r>
              <a:rPr lang="en-US" altLang="en-US" dirty="0" err="1">
                <a:latin typeface="+mn-lt"/>
              </a:rPr>
              <a:t>Gibson </a:t>
            </a:r>
            <a:r>
              <a:rPr lang="en-US" altLang="en-US" dirty="0">
                <a:latin typeface="+mn-lt"/>
              </a:rPr>
              <a:t>geprägt. Der Begriff wurde in den 1990er Jahren mit dem Aufkommen des World Wide Web alltäglich</a:t>
            </a:r>
          </a:p>
          <a:p>
            <a:pPr eaLnBrk="1" hangingPunct="1">
              <a:lnSpc>
                <a:spcPct val="100000"/>
              </a:lnSpc>
              <a:spcBef>
                <a:spcPts val="600"/>
              </a:spcBef>
              <a:buFontTx/>
              <a:buNone/>
              <a:defRPr/>
            </a:pPr>
            <a:r>
              <a:rPr lang="ro-RO" altLang="en-US" b="1" i="1" dirty="0">
                <a:latin typeface="+mn-lt"/>
              </a:rPr>
              <a:t>Cyber-Infrastrukturen - </a:t>
            </a:r>
            <a:r>
              <a:rPr lang="en-US" altLang="en-US" dirty="0">
                <a:latin typeface="+mn-lt"/>
              </a:rPr>
              <a:t>Informations- und Kommunikationstechnologie-Infrastrukturen, die aus Computersystemen, zugehörigen Anwendungen, Netzen und elektronischen Kommunikationsdiensten bestehen</a:t>
            </a:r>
            <a:r>
              <a:rPr lang="ro-RO" altLang="en-US" dirty="0">
                <a:latin typeface="+mn-lt"/>
              </a:rPr>
              <a:t>;</a:t>
            </a:r>
            <a:endParaRPr lang="en-US" altLang="en-US" b="1" i="1" dirty="0">
              <a:latin typeface="+mn-lt"/>
            </a:endParaRPr>
          </a:p>
          <a:p>
            <a:pPr eaLnBrk="1" hangingPunct="1">
              <a:lnSpc>
                <a:spcPct val="100000"/>
              </a:lnSpc>
              <a:spcBef>
                <a:spcPts val="600"/>
              </a:spcBef>
              <a:buFontTx/>
              <a:buNone/>
              <a:defRPr/>
            </a:pPr>
            <a:r>
              <a:rPr lang="ro-RO" altLang="en-US" b="1" i="1" dirty="0">
                <a:latin typeface="+mn-lt"/>
              </a:rPr>
              <a:t>Cyberspace </a:t>
            </a:r>
            <a:r>
              <a:rPr lang="ro-RO" altLang="en-US" dirty="0">
                <a:latin typeface="+mn-lt"/>
              </a:rPr>
              <a:t>- </a:t>
            </a:r>
            <a:r>
              <a:rPr lang="en-US" altLang="en-US" dirty="0">
                <a:latin typeface="+mn-lt"/>
              </a:rPr>
              <a:t>die virtuelle Umgebung, die durch Cyber-Infrastrukturen geschaffen wird, einschließlich der verarbeiteten, gespeicherten oder übertragenen Informationsinhalte sowie der von den Nutzern durchgeführten Aktionen</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1509" name="Titel 1">
            <a:extLst>
              <a:ext uri="{FF2B5EF4-FFF2-40B4-BE49-F238E27FC236}">
                <a16:creationId xmlns:a16="http://schemas.microsoft.com/office/drawing/2014/main" id="{959CB6BB-FB29-9CC8-68C3-52FF1C62D66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FC416471-13CB-BFC6-0D97-8629FB6E77C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E07BB92-29FD-FE2E-0565-85373A060DE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19460" name="TextBox 1">
            <a:extLst>
              <a:ext uri="{FF2B5EF4-FFF2-40B4-BE49-F238E27FC236}">
                <a16:creationId xmlns:a16="http://schemas.microsoft.com/office/drawing/2014/main" id="{347CF67D-437B-04B0-D11C-C909FA31DD0E}"/>
              </a:ext>
            </a:extLst>
          </p:cNvPr>
          <p:cNvSpPr txBox="1">
            <a:spLocks noChangeArrowheads="1"/>
          </p:cNvSpPr>
          <p:nvPr/>
        </p:nvSpPr>
        <p:spPr bwMode="auto">
          <a:xfrm>
            <a:off x="479425" y="1844675"/>
            <a:ext cx="11304588"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Cybersicherheit </a:t>
            </a:r>
            <a:r>
              <a:rPr lang="ro-RO" altLang="en-US" dirty="0">
                <a:latin typeface="+mn-lt"/>
              </a:rPr>
              <a:t>- </a:t>
            </a:r>
            <a:r>
              <a:rPr lang="en-US" altLang="en-US" dirty="0">
                <a:latin typeface="+mn-lt"/>
              </a:rPr>
              <a:t>der Zustand der Normalität, der sich aus der Anwendung einer Reihe von proaktiven und reaktiven Maßnahmen ergibt, die die Vertraulichkeit, Integrität, Verfügbarkeit, Authentizität und Nichtabstreitbarkeit von Informationen in elektronischem Format, von öffentlichen oder privaten Ressourcen und Diensten im Cyberspace gewährleisten</a:t>
            </a:r>
            <a:r>
              <a:rPr lang="ro-RO" altLang="en-US" dirty="0">
                <a:latin typeface="+mn-lt"/>
              </a:rPr>
              <a:t>. </a:t>
            </a:r>
            <a:endParaRPr lang="en-US" altLang="en-US" dirty="0">
              <a:latin typeface="+mn-lt"/>
            </a:endParaRPr>
          </a:p>
          <a:p>
            <a:pPr eaLnBrk="1" hangingPunct="1">
              <a:lnSpc>
                <a:spcPct val="100000"/>
              </a:lnSpc>
              <a:spcBef>
                <a:spcPts val="600"/>
              </a:spcBef>
              <a:buFontTx/>
              <a:buNone/>
              <a:defRPr/>
            </a:pPr>
            <a:r>
              <a:rPr lang="en-US" altLang="en-US" dirty="0">
                <a:latin typeface="+mn-lt"/>
              </a:rPr>
              <a:t>Zu den proaktiven und reaktiven Maßnahmen können Sicherheitsstrategien, -konzepte, -standards und -leitlinien, Risikomanagement, Schulungs- und Sensibilisierungsmaßnahmen, die Umsetzung technischer Lösungen zum Schutz von Cyber-Infrastrukturen, Identitätsmanagement und Folgenmanagement gehören</a:t>
            </a:r>
            <a:r>
              <a:rPr lang="ro-RO" altLang="en-US" dirty="0">
                <a:latin typeface="+mn-lt"/>
              </a:rPr>
              <a:t>;</a:t>
            </a:r>
            <a:endParaRPr lang="en-US" altLang="en-US" dirty="0">
              <a:latin typeface="+mn-lt"/>
            </a:endParaRPr>
          </a:p>
          <a:p>
            <a:pPr eaLnBrk="1" hangingPunct="1">
              <a:lnSpc>
                <a:spcPct val="100000"/>
              </a:lnSpc>
              <a:spcBef>
                <a:spcPct val="0"/>
              </a:spcBef>
              <a:buFontTx/>
              <a:buNone/>
              <a:defRPr/>
            </a:pPr>
            <a:endParaRPr lang="en-US" altLang="en-US" dirty="0">
              <a:latin typeface="+mn-lt"/>
            </a:endParaRPr>
          </a:p>
        </p:txBody>
      </p:sp>
      <p:sp>
        <p:nvSpPr>
          <p:cNvPr id="22533" name="Titel 1">
            <a:extLst>
              <a:ext uri="{FF2B5EF4-FFF2-40B4-BE49-F238E27FC236}">
                <a16:creationId xmlns:a16="http://schemas.microsoft.com/office/drawing/2014/main" id="{69233321-90E9-B9A5-66F2-79F4E756AE3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6">
            <a:extLst>
              <a:ext uri="{FF2B5EF4-FFF2-40B4-BE49-F238E27FC236}">
                <a16:creationId xmlns:a16="http://schemas.microsoft.com/office/drawing/2014/main" id="{AF6EBC81-5378-C94A-F5EC-96595BFF653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946798C-03D5-BC65-0FC1-664AEBC25BE3}"/>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40A9BD27-046F-AC6E-D726-A2E5DB8B2FDE}"/>
              </a:ext>
            </a:extLst>
          </p:cNvPr>
          <p:cNvSpPr txBox="1">
            <a:spLocks noChangeArrowheads="1"/>
          </p:cNvSpPr>
          <p:nvPr/>
        </p:nvSpPr>
        <p:spPr bwMode="auto">
          <a:xfrm>
            <a:off x="550863" y="1844675"/>
            <a:ext cx="11161712" cy="40481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Cyberverteidigung </a:t>
            </a:r>
            <a:r>
              <a:rPr lang="ro-RO" altLang="en-US" dirty="0">
                <a:latin typeface="+mn-lt"/>
              </a:rPr>
              <a:t>- </a:t>
            </a:r>
            <a:r>
              <a:rPr lang="en-US" altLang="en-US" dirty="0">
                <a:latin typeface="+mn-lt"/>
              </a:rPr>
              <a:t>Maßnahmen im Cyberspace zum Schutz, zur Überwachung, zur Analyse, zur Aufdeckung, zur Abwehr von Angriffen und zur Sicherstellung einer rechtzeitigen Reaktion auf Bedrohungen von Cyberinfrastrukturen, die der Landesverteidigung dienen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Operationen in Computernetzen </a:t>
            </a:r>
            <a:r>
              <a:rPr lang="ro-RO" altLang="en-US" dirty="0">
                <a:latin typeface="+mn-lt"/>
              </a:rPr>
              <a:t>- </a:t>
            </a:r>
            <a:r>
              <a:rPr lang="en-US" altLang="en-US" dirty="0">
                <a:latin typeface="+mn-lt"/>
              </a:rPr>
              <a:t>der komplexe Prozess der Planung, Koordinierung, Synchronisierung, Harmonisierung und Durchführung von Aktionen im Cyberspace zum Schutz, zur Kontrolle und zur Nutzung von Computernetzen mit dem Ziel, eine Informationsüberlegenheit zu erlangen und gleichzeitig die Fähigkeiten des Gegners zu neutralisieren</a:t>
            </a:r>
            <a:r>
              <a:rPr lang="ro-RO" altLang="en-US" dirty="0">
                <a:latin typeface="+mn-lt"/>
              </a:rPr>
              <a:t>;</a:t>
            </a:r>
            <a:endParaRPr lang="en-US" altLang="en-US" dirty="0">
              <a:latin typeface="+mn-lt"/>
            </a:endParaRPr>
          </a:p>
        </p:txBody>
      </p:sp>
      <p:sp>
        <p:nvSpPr>
          <p:cNvPr id="23557" name="Titel 1">
            <a:extLst>
              <a:ext uri="{FF2B5EF4-FFF2-40B4-BE49-F238E27FC236}">
                <a16:creationId xmlns:a16="http://schemas.microsoft.com/office/drawing/2014/main" id="{69B8AB3C-B856-C08F-328C-467C196CEC9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010E2A11-9EC7-D359-38BE-CA77D3D98ACF}"/>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C667AF55-0686-662A-9813-4CDE1CB97A82}"/>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0484" name="TextBox 1">
            <a:extLst>
              <a:ext uri="{FF2B5EF4-FFF2-40B4-BE49-F238E27FC236}">
                <a16:creationId xmlns:a16="http://schemas.microsoft.com/office/drawing/2014/main" id="{E7B0A27D-474A-5F25-A976-3B3A8C0A227E}"/>
              </a:ext>
            </a:extLst>
          </p:cNvPr>
          <p:cNvSpPr txBox="1">
            <a:spLocks noChangeArrowheads="1"/>
          </p:cNvSpPr>
          <p:nvPr/>
        </p:nvSpPr>
        <p:spPr bwMode="auto">
          <a:xfrm>
            <a:off x="550863" y="1844675"/>
            <a:ext cx="11161712" cy="4632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Cyber-Bedrohung </a:t>
            </a:r>
            <a:r>
              <a:rPr lang="ro-RO" altLang="en-US" dirty="0">
                <a:latin typeface="+mn-lt"/>
              </a:rPr>
              <a:t>- </a:t>
            </a:r>
            <a:r>
              <a:rPr lang="en-US" altLang="en-US" dirty="0">
                <a:latin typeface="+mn-lt"/>
              </a:rPr>
              <a:t>Umstand oder Ereignis, das eine potenzielle Gefahr für die Cybersicherheit darstellt</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Cyberangriff </a:t>
            </a:r>
            <a:r>
              <a:rPr lang="ro-RO" altLang="en-US" dirty="0">
                <a:latin typeface="+mn-lt"/>
              </a:rPr>
              <a:t>- </a:t>
            </a:r>
            <a:r>
              <a:rPr lang="en-US" altLang="en-US" dirty="0">
                <a:latin typeface="+mn-lt"/>
              </a:rPr>
              <a:t>feindliche Handlung im Cyberspace, die die Cybersicherheit beeinträchtigen kann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Cybervorfall </a:t>
            </a:r>
            <a:r>
              <a:rPr lang="ro-RO" altLang="en-US" dirty="0">
                <a:latin typeface="+mn-lt"/>
              </a:rPr>
              <a:t>- </a:t>
            </a:r>
            <a:r>
              <a:rPr lang="en-US" altLang="en-US" dirty="0">
                <a:latin typeface="+mn-lt"/>
              </a:rPr>
              <a:t>Ereignis im Cyberspace, dessen Folgen die Cybersicherheit beeinträchtigen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Cyber-Terrorismus </a:t>
            </a:r>
            <a:r>
              <a:rPr lang="ro-RO" altLang="en-US" dirty="0">
                <a:latin typeface="+mn-lt"/>
              </a:rPr>
              <a:t>- </a:t>
            </a:r>
            <a:r>
              <a:rPr lang="en-US" altLang="en-US" dirty="0">
                <a:latin typeface="+mn-lt"/>
              </a:rPr>
              <a:t>die von politisch, ideologisch oder religiös motivierten Personen, Gruppen oder Organisationen im Cyber-Raum durchgeführten vorsätzlichen Aktivitäten, die materielle Zerstörung oder Opfer verursachen können und geeignet sind, Panik oder Terror auszulösen</a:t>
            </a:r>
            <a:r>
              <a:rPr lang="ro-RO" altLang="en-US" dirty="0">
                <a:latin typeface="+mn-lt"/>
              </a:rPr>
              <a:t>;</a:t>
            </a:r>
            <a:endParaRPr lang="en-US" altLang="en-US" dirty="0">
              <a:latin typeface="+mn-lt"/>
            </a:endParaRPr>
          </a:p>
        </p:txBody>
      </p:sp>
      <p:sp>
        <p:nvSpPr>
          <p:cNvPr id="24581" name="Titel 1">
            <a:extLst>
              <a:ext uri="{FF2B5EF4-FFF2-40B4-BE49-F238E27FC236}">
                <a16:creationId xmlns:a16="http://schemas.microsoft.com/office/drawing/2014/main" id="{4E0E55B1-1F2A-2374-0134-9FA718F3896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6">
            <a:extLst>
              <a:ext uri="{FF2B5EF4-FFF2-40B4-BE49-F238E27FC236}">
                <a16:creationId xmlns:a16="http://schemas.microsoft.com/office/drawing/2014/main" id="{6909F84B-EDEA-440C-DA3A-54161126E1B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6DBAA514-7957-102E-C9A6-7F0B455EFC2E}"/>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B050AA28-AFE5-97FF-DF33-159F8FDDB369}"/>
              </a:ext>
            </a:extLst>
          </p:cNvPr>
          <p:cNvSpPr txBox="1">
            <a:spLocks noChangeArrowheads="1"/>
          </p:cNvSpPr>
          <p:nvPr/>
        </p:nvSpPr>
        <p:spPr bwMode="auto">
          <a:xfrm>
            <a:off x="479425" y="1844675"/>
            <a:ext cx="11161713" cy="4124325"/>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ro-RO" altLang="en-US" b="1" i="1" dirty="0">
                <a:latin typeface="+mn-lt"/>
              </a:rPr>
              <a:t>Cyberspionage </a:t>
            </a:r>
            <a:r>
              <a:rPr lang="ro-RO" altLang="en-US" dirty="0">
                <a:latin typeface="+mn-lt"/>
              </a:rPr>
              <a:t>- </a:t>
            </a:r>
            <a:r>
              <a:rPr lang="en-US" altLang="en-US" dirty="0">
                <a:latin typeface="+mn-lt"/>
              </a:rPr>
              <a:t>Handlungen, die im Cyberspace mit dem Ziel durchgeführt werden, unbefugt vertrauliche Informationen im Interesse einer staatlichen oder nichtstaatlichen Einrichtung zu erlangen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Computerkriminalität </a:t>
            </a:r>
            <a:r>
              <a:rPr lang="ro-RO" altLang="en-US" dirty="0">
                <a:latin typeface="+mn-lt"/>
              </a:rPr>
              <a:t>- </a:t>
            </a:r>
            <a:r>
              <a:rPr lang="en-US" altLang="en-US" dirty="0">
                <a:latin typeface="+mn-lt"/>
              </a:rPr>
              <a:t>alle im Strafrecht oder in anderen Sondergesetzen vorgesehenen Handlungen, die eine soziale Gefahr darstellen und schuldhaft über oder an Cyber-Infrastrukturen begangen werden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Schwachstelle im Cyberspace </a:t>
            </a:r>
            <a:r>
              <a:rPr lang="ro-RO" altLang="en-US" dirty="0">
                <a:latin typeface="+mn-lt"/>
              </a:rPr>
              <a:t>- </a:t>
            </a:r>
            <a:r>
              <a:rPr lang="en-US" altLang="en-US" dirty="0">
                <a:latin typeface="+mn-lt"/>
              </a:rPr>
              <a:t>Schwachstelle in der Konzeption und Umsetzung der Cyber-Infrastruktur oder der entsprechenden Sicherheitsmaßnahmen, die von einer Bedrohung ausgenutzt werden kann</a:t>
            </a:r>
            <a:r>
              <a:rPr lang="ro-RO" altLang="en-US" dirty="0">
                <a:latin typeface="+mn-lt"/>
              </a:rPr>
              <a:t>;</a:t>
            </a:r>
            <a:endParaRPr lang="en-US" altLang="en-US" dirty="0">
              <a:latin typeface="+mn-lt"/>
            </a:endParaRPr>
          </a:p>
        </p:txBody>
      </p:sp>
      <p:sp>
        <p:nvSpPr>
          <p:cNvPr id="25605" name="Titel 1">
            <a:extLst>
              <a:ext uri="{FF2B5EF4-FFF2-40B4-BE49-F238E27FC236}">
                <a16:creationId xmlns:a16="http://schemas.microsoft.com/office/drawing/2014/main" id="{53782B42-CD17-5001-FD28-66B5409121D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6">
            <a:extLst>
              <a:ext uri="{FF2B5EF4-FFF2-40B4-BE49-F238E27FC236}">
                <a16:creationId xmlns:a16="http://schemas.microsoft.com/office/drawing/2014/main" id="{8F578AE8-955B-1B45-551B-2120DC13FA58}"/>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9421491A-CF6D-9914-04B1-3A53752EDDF7}"/>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A947F11E-F6B9-3202-A57A-6F57B2032247}"/>
              </a:ext>
            </a:extLst>
          </p:cNvPr>
          <p:cNvSpPr txBox="1">
            <a:spLocks noChangeArrowheads="1"/>
          </p:cNvSpPr>
          <p:nvPr/>
        </p:nvSpPr>
        <p:spPr bwMode="auto">
          <a:xfrm>
            <a:off x="479425" y="1844675"/>
            <a:ext cx="11161713" cy="3262313"/>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defRPr/>
            </a:pPr>
            <a:r>
              <a:rPr lang="en-US" altLang="en-US" b="1" i="1" dirty="0">
                <a:latin typeface="+mn-lt"/>
              </a:rPr>
              <a:t>Sicherheitsrisiko im Cyberspace </a:t>
            </a:r>
            <a:r>
              <a:rPr lang="ro-RO" altLang="en-US" dirty="0">
                <a:latin typeface="+mn-lt"/>
              </a:rPr>
              <a:t>- </a:t>
            </a:r>
            <a:r>
              <a:rPr lang="en-US" altLang="en-US" dirty="0">
                <a:latin typeface="+mn-lt"/>
              </a:rPr>
              <a:t>die Wahrscheinlichkeit, dass eine Bedrohung eintritt, die eine bestimmte Schwachstelle von Cyberinfrastrukturen ausnutzt</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Risikomanagement </a:t>
            </a:r>
            <a:r>
              <a:rPr lang="ro-RO" altLang="en-US" dirty="0">
                <a:latin typeface="+mn-lt"/>
              </a:rPr>
              <a:t>- </a:t>
            </a:r>
            <a:r>
              <a:rPr lang="en-US" altLang="en-US" dirty="0">
                <a:latin typeface="+mn-lt"/>
              </a:rPr>
              <a:t>ein komplexer, kontinuierlicher und flexibler Prozess der Identifizierung, Bewertung und Bekämpfung von Cybersicherheitsrisiken, der auf dem Einsatz komplexer Techniken und Instrumente beruht, um Verluste jeglicher Art zu verhindern</a:t>
            </a:r>
            <a:r>
              <a:rPr lang="ro-RO" altLang="en-US" dirty="0">
                <a:latin typeface="+mn-lt"/>
              </a:rPr>
              <a:t>;</a:t>
            </a:r>
            <a:endParaRPr lang="en-US" altLang="en-US" dirty="0">
              <a:latin typeface="+mn-lt"/>
            </a:endParaRPr>
          </a:p>
          <a:p>
            <a:pPr eaLnBrk="1" hangingPunct="1">
              <a:lnSpc>
                <a:spcPct val="100000"/>
              </a:lnSpc>
              <a:spcBef>
                <a:spcPts val="600"/>
              </a:spcBef>
              <a:buFontTx/>
              <a:buNone/>
              <a:defRPr/>
            </a:pPr>
            <a:r>
              <a:rPr lang="ro-RO" altLang="en-US" b="1" i="1" dirty="0">
                <a:latin typeface="+mn-lt"/>
              </a:rPr>
              <a:t>Identitätsmanagement </a:t>
            </a:r>
            <a:r>
              <a:rPr lang="ro-RO" altLang="en-US" dirty="0">
                <a:latin typeface="+mn-lt"/>
              </a:rPr>
              <a:t>- </a:t>
            </a:r>
            <a:r>
              <a:rPr lang="en-US" altLang="en-US" dirty="0">
                <a:latin typeface="+mn-lt"/>
              </a:rPr>
              <a:t>Methoden zur Validierung der Identität von Personen beim Zugang zu bestimmten Cyber-Infrastrukturen</a:t>
            </a:r>
            <a:r>
              <a:rPr lang="ro-RO" altLang="en-US" dirty="0">
                <a:latin typeface="+mn-lt"/>
              </a:rPr>
              <a:t>;</a:t>
            </a:r>
            <a:endParaRPr lang="en-US" altLang="en-US" dirty="0">
              <a:latin typeface="+mn-lt"/>
            </a:endParaRPr>
          </a:p>
        </p:txBody>
      </p:sp>
      <p:sp>
        <p:nvSpPr>
          <p:cNvPr id="26629" name="Titel 1">
            <a:extLst>
              <a:ext uri="{FF2B5EF4-FFF2-40B4-BE49-F238E27FC236}">
                <a16:creationId xmlns:a16="http://schemas.microsoft.com/office/drawing/2014/main" id="{1B52206A-188C-015A-3E28-715D2564430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B2E4C9-2B1C-E572-9AB1-D3D3717E25A8}"/>
              </a:ext>
            </a:extLst>
          </p:cNvPr>
          <p:cNvSpPr>
            <a:spLocks noGrp="1"/>
          </p:cNvSpPr>
          <p:nvPr>
            <p:ph idx="4294967295"/>
          </p:nvPr>
        </p:nvSpPr>
        <p:spPr>
          <a:xfrm>
            <a:off x="515938" y="1989138"/>
            <a:ext cx="11160125" cy="5329237"/>
          </a:xfrm>
        </p:spPr>
        <p:txBody>
          <a:bodyPr rtlCol="0">
            <a:noAutofit/>
          </a:bodyPr>
          <a:lstStyle/>
          <a:p>
            <a:pPr marL="0" indent="0" eaLnBrk="1" fontAlgn="auto" hangingPunct="1">
              <a:spcBef>
                <a:spcPts val="600"/>
              </a:spcBef>
              <a:spcAft>
                <a:spcPts val="300"/>
              </a:spcAft>
              <a:buFont typeface="Arial" panose="020B0604020202020204" pitchFamily="34" charset="0"/>
              <a:buNone/>
              <a:defRPr/>
            </a:pPr>
            <a:r>
              <a:rPr lang="en-US" dirty="0"/>
              <a:t>Gemäß der INTOSAI-Norm GOV 9100 "Richtlinien für Normen der internen Kontrolle"</a:t>
            </a:r>
            <a:endParaRPr lang="vi-VN" dirty="0"/>
          </a:p>
          <a:p>
            <a:pPr eaLnBrk="1" fontAlgn="auto" hangingPunct="1">
              <a:spcBef>
                <a:spcPts val="600"/>
              </a:spcBef>
              <a:spcAft>
                <a:spcPts val="300"/>
              </a:spcAft>
              <a:defRPr/>
            </a:pPr>
            <a:r>
              <a:rPr lang="en-US" sz="2400" dirty="0"/>
              <a:t>Im Jahr 2001 wurde auf dem Kongress der Internationalen Organisation der Obersten Rechnungskontrollbehörden (INCOSAI) beschlossen, die ursprünglich 1992 herausgegebenen INTOSAI-Leitlinien für die Normen der internen Kontrolle im öffentlichen Sektor zu aktualisieren, indem alle Aspekte der jüngsten Entwicklungen im Bereich der internen Kontrolle in das Dokument aufgenommen und eine Reihe von Elementen des COSO-Modells (Internal Control - Integrated Framework) integriert wurden</a:t>
            </a:r>
            <a:r>
              <a:rPr lang="vi-VN" sz="2400" dirty="0"/>
              <a:t>.</a:t>
            </a:r>
          </a:p>
        </p:txBody>
      </p:sp>
      <p:sp>
        <p:nvSpPr>
          <p:cNvPr id="27651" name="Titel 1">
            <a:extLst>
              <a:ext uri="{FF2B5EF4-FFF2-40B4-BE49-F238E27FC236}">
                <a16:creationId xmlns:a16="http://schemas.microsoft.com/office/drawing/2014/main" id="{F38DFDC2-53E7-9556-9038-85C17AE8E9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Die Komponenten der internen Kontrolle</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9D439FFF-4F2A-0368-0358-5957C8AA4382}"/>
              </a:ext>
            </a:extLst>
          </p:cNvPr>
          <p:cNvSpPr>
            <a:spLocks noGrp="1" noChangeArrowheads="1"/>
          </p:cNvSpPr>
          <p:nvPr>
            <p:ph idx="4294967295"/>
          </p:nvPr>
        </p:nvSpPr>
        <p:spPr>
          <a:xfrm>
            <a:off x="515938" y="1916113"/>
            <a:ext cx="11160125" cy="5329237"/>
          </a:xfrm>
        </p:spPr>
        <p:txBody>
          <a:bodyPr/>
          <a:lstStyle/>
          <a:p>
            <a:pPr eaLnBrk="1" hangingPunct="1">
              <a:spcBef>
                <a:spcPts val="600"/>
              </a:spcBef>
              <a:spcAft>
                <a:spcPts val="300"/>
              </a:spcAft>
            </a:pPr>
            <a:r>
              <a:rPr lang="en-US" altLang="en-US" sz="2400"/>
              <a:t>Durch die Integration in die Leitlinien - eine Tätigkeit, die von der operativen Gruppe des Normenausschusses für die interne Kontrolle der INTOSAI durchgeführt wurde - wurde versucht, ein einheitliches Verständnis der Vertreter der Obersten Rechnungskontrollbehörden über die Funktionsweise des neuen internen Kontrollsystems zu erreichen</a:t>
            </a:r>
            <a:r>
              <a:rPr lang="vi-VN" altLang="en-US" sz="2400"/>
              <a:t>.</a:t>
            </a:r>
          </a:p>
          <a:p>
            <a:pPr eaLnBrk="1" hangingPunct="1">
              <a:spcBef>
                <a:spcPts val="600"/>
              </a:spcBef>
              <a:spcAft>
                <a:spcPts val="300"/>
              </a:spcAft>
            </a:pPr>
            <a:r>
              <a:rPr lang="en-US" altLang="en-US" sz="2400"/>
              <a:t>Die "INTOSAI-Leitlinien für Normen der internen Kontrolle im öffentlichen Sektor" gehören zur INTOSAI-Kategorie GOV (Leitlinien für gute Regierungsführung) und gelten als äußerst nützlich sowohl für die Führungskräfte des öffentlichen Sektors, die das interne Kontrollsystem umsetzen müssen, als auch für die externen öffentlichen Rechnungsprüfer, die dieses System kennen und bewerten müssen</a:t>
            </a:r>
            <a:r>
              <a:rPr lang="vi-VN" altLang="en-US" sz="2400"/>
              <a:t>.</a:t>
            </a:r>
            <a:endParaRPr lang="en-US" altLang="en-US" sz="2400"/>
          </a:p>
        </p:txBody>
      </p:sp>
      <p:sp>
        <p:nvSpPr>
          <p:cNvPr id="28675" name="Titel 1">
            <a:extLst>
              <a:ext uri="{FF2B5EF4-FFF2-40B4-BE49-F238E27FC236}">
                <a16:creationId xmlns:a16="http://schemas.microsoft.com/office/drawing/2014/main" id="{BD21DD8F-3FE7-29AC-9247-05268E4C4F6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Die Komponenten der internen Kontrolle</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57A9A9-BACC-DC08-4988-0C82ED55A36F}"/>
              </a:ext>
            </a:extLst>
          </p:cNvPr>
          <p:cNvSpPr>
            <a:spLocks noGrp="1"/>
          </p:cNvSpPr>
          <p:nvPr>
            <p:ph idx="4294967295"/>
          </p:nvPr>
        </p:nvSpPr>
        <p:spPr>
          <a:xfrm>
            <a:off x="550863" y="1966913"/>
            <a:ext cx="11017250" cy="4525962"/>
          </a:xfrm>
        </p:spPr>
        <p:txBody>
          <a:bodyPr rtlCol="0">
            <a:noAutofit/>
          </a:bodyPr>
          <a:lstStyle/>
          <a:p>
            <a:pPr eaLnBrk="1" fontAlgn="auto" hangingPunct="1">
              <a:spcBef>
                <a:spcPts val="600"/>
              </a:spcBef>
              <a:spcAft>
                <a:spcPts val="600"/>
              </a:spcAft>
              <a:defRPr/>
            </a:pPr>
            <a:r>
              <a:rPr lang="en-US" dirty="0"/>
              <a:t>Nach den Leitlinien der INTOSAI GOV 9100) besteht die interne Kontrolle aus fünf voneinander abhängigen Komponenten (die mit denen des COSO-Modells identisch sind)</a:t>
            </a:r>
            <a:r>
              <a:rPr lang="vi-VN" dirty="0"/>
              <a:t>:</a:t>
            </a:r>
          </a:p>
          <a:p>
            <a:pPr marL="731520" eaLnBrk="1" fontAlgn="auto" hangingPunct="1">
              <a:spcBef>
                <a:spcPts val="600"/>
              </a:spcBef>
              <a:spcAft>
                <a:spcPts val="600"/>
              </a:spcAft>
              <a:buFont typeface="Wingdings" pitchFamily="2" charset="2"/>
              <a:buChar char="Ø"/>
              <a:defRPr/>
            </a:pPr>
            <a:r>
              <a:rPr lang="vi-VN" sz="2400" dirty="0"/>
              <a:t>Kontrolle der Umgebung</a:t>
            </a:r>
            <a:endParaRPr lang="en-US" sz="2400" dirty="0"/>
          </a:p>
          <a:p>
            <a:pPr marL="731520" eaLnBrk="1" fontAlgn="auto" hangingPunct="1">
              <a:spcBef>
                <a:spcPts val="600"/>
              </a:spcBef>
              <a:spcAft>
                <a:spcPts val="600"/>
              </a:spcAft>
              <a:buFont typeface="Wingdings" pitchFamily="2" charset="2"/>
              <a:buChar char="Ø"/>
              <a:defRPr/>
            </a:pPr>
            <a:r>
              <a:rPr lang="en-US" sz="2400" dirty="0"/>
              <a:t>Risikobewertung</a:t>
            </a:r>
          </a:p>
          <a:p>
            <a:pPr marL="731520" eaLnBrk="1" fontAlgn="auto" hangingPunct="1">
              <a:spcBef>
                <a:spcPts val="600"/>
              </a:spcBef>
              <a:spcAft>
                <a:spcPts val="600"/>
              </a:spcAft>
              <a:buFont typeface="Wingdings" pitchFamily="2" charset="2"/>
              <a:buChar char="Ø"/>
              <a:defRPr/>
            </a:pPr>
            <a:r>
              <a:rPr lang="vi-VN" sz="2400" dirty="0"/>
              <a:t>Kontrolltätigkeiten</a:t>
            </a:r>
            <a:endParaRPr lang="en-US" sz="2400" dirty="0"/>
          </a:p>
          <a:p>
            <a:pPr marL="731520" eaLnBrk="1" fontAlgn="auto" hangingPunct="1">
              <a:spcBef>
                <a:spcPts val="600"/>
              </a:spcBef>
              <a:spcAft>
                <a:spcPts val="600"/>
              </a:spcAft>
              <a:buFont typeface="Wingdings" pitchFamily="2" charset="2"/>
              <a:buChar char="Ø"/>
              <a:defRPr/>
            </a:pPr>
            <a:r>
              <a:rPr lang="vi-VN" sz="2400" dirty="0"/>
              <a:t>Information und Kommunikation</a:t>
            </a:r>
            <a:endParaRPr lang="en-US" sz="2400" dirty="0"/>
          </a:p>
          <a:p>
            <a:pPr marL="731520" eaLnBrk="1" fontAlgn="auto" hangingPunct="1">
              <a:spcBef>
                <a:spcPts val="600"/>
              </a:spcBef>
              <a:spcAft>
                <a:spcPts val="600"/>
              </a:spcAft>
              <a:buFont typeface="Wingdings" pitchFamily="2" charset="2"/>
              <a:buChar char="Ø"/>
              <a:defRPr/>
            </a:pPr>
            <a:r>
              <a:rPr lang="en-US" sz="2400" dirty="0"/>
              <a:t>Überwachung</a:t>
            </a:r>
          </a:p>
        </p:txBody>
      </p:sp>
      <p:sp>
        <p:nvSpPr>
          <p:cNvPr id="29699" name="Titel 1">
            <a:extLst>
              <a:ext uri="{FF2B5EF4-FFF2-40B4-BE49-F238E27FC236}">
                <a16:creationId xmlns:a16="http://schemas.microsoft.com/office/drawing/2014/main" id="{1A86CA6B-3277-0868-281F-D84CB3F14188}"/>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Interne Kontrollnormen </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a:extLst>
              <a:ext uri="{FF2B5EF4-FFF2-40B4-BE49-F238E27FC236}">
                <a16:creationId xmlns:a16="http://schemas.microsoft.com/office/drawing/2014/main" id="{851C1E15-15EA-960A-168A-35709177D818}"/>
              </a:ext>
            </a:extLst>
          </p:cNvPr>
          <p:cNvSpPr>
            <a:spLocks noGrp="1" noChangeArrowheads="1"/>
          </p:cNvSpPr>
          <p:nvPr>
            <p:ph idx="4294967295"/>
          </p:nvPr>
        </p:nvSpPr>
        <p:spPr>
          <a:xfrm>
            <a:off x="550863" y="1966913"/>
            <a:ext cx="11017250" cy="4525962"/>
          </a:xfrm>
        </p:spPr>
        <p:txBody>
          <a:bodyPr/>
          <a:lstStyle/>
          <a:p>
            <a:pPr eaLnBrk="1" hangingPunct="1">
              <a:spcBef>
                <a:spcPts val="600"/>
              </a:spcBef>
              <a:spcAft>
                <a:spcPts val="600"/>
              </a:spcAft>
            </a:pPr>
            <a:r>
              <a:rPr lang="en-US" altLang="en-US"/>
              <a:t>Die interne Kontrolle soll eine hinreichende Gewähr dafür bieten, dass die Gesamtziele des Organs erreicht werden</a:t>
            </a:r>
            <a:r>
              <a:rPr lang="vi-VN" altLang="en-US"/>
              <a:t>. </a:t>
            </a:r>
            <a:endParaRPr lang="en-US" altLang="en-US"/>
          </a:p>
          <a:p>
            <a:pPr eaLnBrk="1" hangingPunct="1">
              <a:spcBef>
                <a:spcPts val="600"/>
              </a:spcBef>
              <a:spcAft>
                <a:spcPts val="600"/>
              </a:spcAft>
            </a:pPr>
            <a:r>
              <a:rPr lang="en-US" altLang="en-US"/>
              <a:t>Von den Leitern der Einrichtung klar festgelegte Ziele und eine angemessene Haushaltsplanung sind eine zwingende Voraussetzung für eine wirksame interne Kontrolle</a:t>
            </a:r>
            <a:r>
              <a:rPr lang="vi-VN" altLang="en-US"/>
              <a:t>.</a:t>
            </a:r>
            <a:endParaRPr lang="en-US" altLang="en-US"/>
          </a:p>
        </p:txBody>
      </p:sp>
      <p:sp>
        <p:nvSpPr>
          <p:cNvPr id="30723" name="Titel 1">
            <a:extLst>
              <a:ext uri="{FF2B5EF4-FFF2-40B4-BE49-F238E27FC236}">
                <a16:creationId xmlns:a16="http://schemas.microsoft.com/office/drawing/2014/main" id="{3350B2B1-BD3E-8439-27AE-811B500F8B4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Interne Kontrollnormen </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a:extLst>
              <a:ext uri="{FF2B5EF4-FFF2-40B4-BE49-F238E27FC236}">
                <a16:creationId xmlns:a16="http://schemas.microsoft.com/office/drawing/2014/main" id="{5CDC51D6-CF97-B976-B7AD-4FE8FA732719}"/>
              </a:ext>
            </a:extLst>
          </p:cNvPr>
          <p:cNvSpPr>
            <a:spLocks noGrp="1" noChangeArrowheads="1"/>
          </p:cNvSpPr>
          <p:nvPr>
            <p:ph idx="4294967295"/>
          </p:nvPr>
        </p:nvSpPr>
        <p:spPr>
          <a:xfrm>
            <a:off x="579438" y="1916113"/>
            <a:ext cx="11061700" cy="5218112"/>
          </a:xfrm>
        </p:spPr>
        <p:txBody>
          <a:bodyPr/>
          <a:lstStyle/>
          <a:p>
            <a:pPr eaLnBrk="1" hangingPunct="1">
              <a:spcBef>
                <a:spcPts val="600"/>
              </a:spcBef>
            </a:pPr>
            <a:r>
              <a:rPr lang="en-US" altLang="en-US"/>
              <a:t>Das Kontrollumfeld umfasst die allgemeine Einstellung, das Bewusstsein und die Maßnahmen des Managements und der mit der Leitung betrauten Personen in Bezug auf das interne Kontrollsystem und dessen Bedeutung innerhalb des Unternehmens</a:t>
            </a:r>
            <a:r>
              <a:rPr lang="vi-VN" altLang="en-US"/>
              <a:t>.</a:t>
            </a:r>
            <a:endParaRPr lang="en-US" altLang="en-US"/>
          </a:p>
          <a:p>
            <a:pPr eaLnBrk="1" hangingPunct="1">
              <a:spcBef>
                <a:spcPts val="600"/>
              </a:spcBef>
            </a:pPr>
            <a:r>
              <a:rPr lang="en-US" altLang="en-US"/>
              <a:t>Das Kontrollumfeld gibt den Ton in der Organisation an und beeinflusst das Kontrollbewusstsein auf der Ebene der Mitarbeiter</a:t>
            </a:r>
            <a:r>
              <a:rPr lang="vi-VN" altLang="en-US"/>
              <a:t>.</a:t>
            </a:r>
          </a:p>
          <a:p>
            <a:pPr eaLnBrk="1" hangingPunct="1">
              <a:spcBef>
                <a:spcPts val="600"/>
              </a:spcBef>
            </a:pPr>
            <a:r>
              <a:rPr lang="en-US" altLang="en-US"/>
              <a:t>Sie stellt die Grundlage für alle anderen Komponenten der internen Kontrolle dar und sorgt für eine einzuhaltende Disziplin innerhalb der Organisation und eine Struktur der Einheit, damit das interne Kontrollsystem wirksam angewendet werden kann</a:t>
            </a:r>
            <a:r>
              <a:rPr lang="vi-VN" altLang="en-US"/>
              <a:t>.</a:t>
            </a:r>
          </a:p>
        </p:txBody>
      </p:sp>
      <p:sp>
        <p:nvSpPr>
          <p:cNvPr id="31747" name="Titel 1">
            <a:extLst>
              <a:ext uri="{FF2B5EF4-FFF2-40B4-BE49-F238E27FC236}">
                <a16:creationId xmlns:a16="http://schemas.microsoft.com/office/drawing/2014/main" id="{8D788778-AD86-9EBD-9F20-71235593CC9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1469C1-E3FB-D41C-C1B9-B52698E9410C}"/>
              </a:ext>
            </a:extLst>
          </p:cNvPr>
          <p:cNvSpPr>
            <a:spLocks noGrp="1"/>
          </p:cNvSpPr>
          <p:nvPr>
            <p:ph idx="4294967295"/>
          </p:nvPr>
        </p:nvSpPr>
        <p:spPr>
          <a:xfrm>
            <a:off x="579438" y="1916113"/>
            <a:ext cx="11061700" cy="5218112"/>
          </a:xfrm>
        </p:spPr>
        <p:txBody>
          <a:bodyPr rtlCol="0">
            <a:noAutofit/>
          </a:bodyPr>
          <a:lstStyle/>
          <a:p>
            <a:pPr eaLnBrk="1" fontAlgn="auto" hangingPunct="1">
              <a:spcBef>
                <a:spcPts val="600"/>
              </a:spcBef>
              <a:spcAft>
                <a:spcPts val="0"/>
              </a:spcAft>
              <a:defRPr/>
            </a:pPr>
            <a:r>
              <a:rPr lang="en-US" dirty="0"/>
              <a:t>Das interne Kontrollumfeld ist ein wirksames Instrument zur Verhinderung von Korruption und Betrug</a:t>
            </a:r>
            <a:r>
              <a:rPr lang="vi-VN" dirty="0"/>
              <a:t>.</a:t>
            </a:r>
          </a:p>
          <a:p>
            <a:pPr eaLnBrk="1" fontAlgn="auto" hangingPunct="1">
              <a:spcBef>
                <a:spcPts val="600"/>
              </a:spcBef>
              <a:spcAft>
                <a:spcPts val="0"/>
              </a:spcAft>
              <a:defRPr/>
            </a:pPr>
            <a:r>
              <a:rPr lang="en-US" dirty="0"/>
              <a:t>Die Elemente, die das Kontrollumfeld definieren, sind </a:t>
            </a:r>
            <a:r>
              <a:rPr lang="vi-VN" dirty="0"/>
              <a:t>:</a:t>
            </a:r>
          </a:p>
          <a:p>
            <a:pPr marL="731520" eaLnBrk="1" fontAlgn="auto" hangingPunct="1">
              <a:spcBef>
                <a:spcPts val="600"/>
              </a:spcBef>
              <a:spcAft>
                <a:spcPts val="0"/>
              </a:spcAft>
              <a:buFont typeface="Wingdings" pitchFamily="2" charset="2"/>
              <a:buChar char="Ø"/>
              <a:defRPr/>
            </a:pPr>
            <a:r>
              <a:rPr lang="en-US" sz="2400" dirty="0"/>
              <a:t>persönliche und berufliche Integrität, die von der Leitung für das gesamte Personal aufgestellten ethischen Werte, einschließlich einer ständigen unterstützenden Haltung gegenüber der internen Kontrolle</a:t>
            </a:r>
            <a:r>
              <a:rPr lang="vi-VN" sz="2400" dirty="0"/>
              <a:t>;</a:t>
            </a:r>
          </a:p>
          <a:p>
            <a:pPr marL="731520" eaLnBrk="1" fontAlgn="auto" hangingPunct="1">
              <a:spcBef>
                <a:spcPts val="600"/>
              </a:spcBef>
              <a:spcAft>
                <a:spcPts val="0"/>
              </a:spcAft>
              <a:buFont typeface="Wingdings" pitchFamily="2" charset="2"/>
              <a:buChar char="Ø"/>
              <a:defRPr/>
            </a:pPr>
            <a:r>
              <a:rPr lang="en-US" sz="2400" dirty="0"/>
              <a:t>ein ständiges Bemühen des Managements um die Kompetenz des Personals</a:t>
            </a:r>
            <a:r>
              <a:rPr lang="vi-VN" sz="2400" dirty="0"/>
              <a:t>;</a:t>
            </a:r>
          </a:p>
          <a:p>
            <a:pPr marL="731520" eaLnBrk="1" fontAlgn="auto" hangingPunct="1">
              <a:spcBef>
                <a:spcPts val="600"/>
              </a:spcBef>
              <a:spcAft>
                <a:spcPts val="0"/>
              </a:spcAft>
              <a:buFont typeface="Wingdings" pitchFamily="2" charset="2"/>
              <a:buChar char="Ø"/>
              <a:defRPr/>
            </a:pPr>
            <a:r>
              <a:rPr lang="en-US" sz="2400" dirty="0"/>
              <a:t>"der von oben vorgegebene Ton" (die Philosophie und der Handlungsstil des Managements)</a:t>
            </a:r>
            <a:r>
              <a:rPr lang="vi-VN" sz="2400" dirty="0"/>
              <a:t>;</a:t>
            </a:r>
          </a:p>
          <a:p>
            <a:pPr marL="731520" eaLnBrk="1" fontAlgn="auto" hangingPunct="1">
              <a:spcBef>
                <a:spcPts val="600"/>
              </a:spcBef>
              <a:spcAft>
                <a:spcPts val="0"/>
              </a:spcAft>
              <a:buFont typeface="Wingdings" pitchFamily="2" charset="2"/>
              <a:buChar char="Ø"/>
              <a:defRPr/>
            </a:pPr>
            <a:r>
              <a:rPr lang="en-US" sz="2400" dirty="0"/>
              <a:t>die Organisationsstruktur des Unternehmens</a:t>
            </a:r>
            <a:r>
              <a:rPr lang="vi-VN" sz="2400" dirty="0"/>
              <a:t>;</a:t>
            </a:r>
          </a:p>
          <a:p>
            <a:pPr marL="731520" eaLnBrk="1" fontAlgn="auto" hangingPunct="1">
              <a:spcBef>
                <a:spcPts val="600"/>
              </a:spcBef>
              <a:spcAft>
                <a:spcPts val="0"/>
              </a:spcAft>
              <a:buFont typeface="Wingdings" pitchFamily="2" charset="2"/>
              <a:buChar char="Ø"/>
              <a:defRPr/>
            </a:pPr>
            <a:r>
              <a:rPr lang="vi-VN" sz="2400" dirty="0"/>
              <a:t>Personalpolitik und -praxis.</a:t>
            </a:r>
            <a:endParaRPr lang="en-US" sz="2400" dirty="0"/>
          </a:p>
        </p:txBody>
      </p:sp>
      <p:sp>
        <p:nvSpPr>
          <p:cNvPr id="32771" name="Titel 1">
            <a:extLst>
              <a:ext uri="{FF2B5EF4-FFF2-40B4-BE49-F238E27FC236}">
                <a16:creationId xmlns:a16="http://schemas.microsoft.com/office/drawing/2014/main" id="{49204A8C-CC16-4E4B-7AD3-4336074E85C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4A8EE1EA-A77B-CCCE-BB58-99B81AF46586}"/>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Cybersicherheitskontrollen sind Mechanismen zur Verhinderung, Erkennung und Abschwächung von Cyberbedrohungen und -angriffen</a:t>
            </a:r>
            <a:r>
              <a:rPr lang="vi-VN" altLang="en-US"/>
              <a:t>.</a:t>
            </a:r>
            <a:endParaRPr lang="en-US" altLang="en-US"/>
          </a:p>
          <a:p>
            <a:pPr eaLnBrk="1" hangingPunct="1">
              <a:spcBef>
                <a:spcPts val="600"/>
              </a:spcBef>
              <a:spcAft>
                <a:spcPts val="600"/>
              </a:spcAft>
            </a:pPr>
            <a:r>
              <a:rPr lang="en-US" altLang="en-US"/>
              <a:t>Die Mechanismen reichen von physischen Kontrollen wie Sicherheitspersonal und Überwachungskameras bis hin zu technischen Kontrollen wie Firewalls und Multi-Faktor-Authentifizierung</a:t>
            </a:r>
            <a:r>
              <a:rPr lang="vi-VN" altLang="en-US"/>
              <a:t>.</a:t>
            </a:r>
          </a:p>
          <a:p>
            <a:pPr eaLnBrk="1" hangingPunct="1">
              <a:spcBef>
                <a:spcPts val="600"/>
              </a:spcBef>
              <a:spcAft>
                <a:spcPts val="600"/>
              </a:spcAft>
            </a:pPr>
            <a:r>
              <a:rPr lang="en-US" altLang="en-US"/>
              <a:t>Ein einseitiger Ansatz für die Cybersicherheit ist einfach überholt und ineffektiv. Und da es in der heutigen Bedrohungslandschaft unmöglich ist, alle Angriffe zu verhindern, sollten Unternehmen ihre Anlagen auf der Grundlage ihrer Bedeutung für das Unternehmen bewerten und entsprechende Kontrollen einrichten</a:t>
            </a:r>
            <a:r>
              <a:rPr lang="vi-VN" altLang="en-US"/>
              <a:t>.</a:t>
            </a:r>
          </a:p>
        </p:txBody>
      </p:sp>
      <p:sp>
        <p:nvSpPr>
          <p:cNvPr id="33795" name="Titel 1">
            <a:extLst>
              <a:ext uri="{FF2B5EF4-FFF2-40B4-BE49-F238E27FC236}">
                <a16:creationId xmlns:a16="http://schemas.microsoft.com/office/drawing/2014/main" id="{CCE06BC3-8E9C-D76A-3236-398B77EF019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35151C17-5F69-CFA8-A5C8-B9E2E79DC1B5}"/>
              </a:ext>
            </a:extLst>
          </p:cNvPr>
          <p:cNvSpPr>
            <a:spLocks noGrp="1" noChangeArrowheads="1"/>
          </p:cNvSpPr>
          <p:nvPr>
            <p:ph idx="4294967295"/>
          </p:nvPr>
        </p:nvSpPr>
        <p:spPr>
          <a:xfrm>
            <a:off x="623888" y="1916113"/>
            <a:ext cx="11088687" cy="5545137"/>
          </a:xfrm>
        </p:spPr>
        <p:txBody>
          <a:bodyPr/>
          <a:lstStyle/>
          <a:p>
            <a:pPr eaLnBrk="1" hangingPunct="1">
              <a:spcBef>
                <a:spcPts val="600"/>
              </a:spcBef>
              <a:spcAft>
                <a:spcPts val="600"/>
              </a:spcAft>
            </a:pPr>
            <a:r>
              <a:rPr lang="en-US" altLang="en-US"/>
              <a:t>Erschwerend kommt hinzu, dass es unwahrscheinlich ist, dass sich die Mitarbeiter an die Compliance-Vorschriften halten, wenn strenge Kontrollen für alle Unternehmensressourcen eingeführt werden</a:t>
            </a:r>
            <a:r>
              <a:rPr lang="vi-VN" altLang="en-US"/>
              <a:t>. </a:t>
            </a:r>
            <a:endParaRPr lang="en-US" altLang="en-US"/>
          </a:p>
          <a:p>
            <a:pPr eaLnBrk="1" hangingPunct="1">
              <a:spcBef>
                <a:spcPts val="600"/>
              </a:spcBef>
              <a:spcAft>
                <a:spcPts val="600"/>
              </a:spcAft>
            </a:pPr>
            <a:r>
              <a:rPr lang="en-US" altLang="en-US"/>
              <a:t>Der Schweregrad einer Kontrolle sollte direkt auf den Bestand und die Bedrohungslage abgestimmt sein</a:t>
            </a:r>
            <a:r>
              <a:rPr lang="vi-VN" altLang="en-US"/>
              <a:t>. </a:t>
            </a:r>
            <a:endParaRPr lang="en-US" altLang="en-US"/>
          </a:p>
          <a:p>
            <a:pPr eaLnBrk="1" hangingPunct="1">
              <a:spcBef>
                <a:spcPts val="600"/>
              </a:spcBef>
              <a:spcAft>
                <a:spcPts val="600"/>
              </a:spcAft>
            </a:pPr>
            <a:r>
              <a:rPr lang="en-US" altLang="en-US"/>
              <a:t>Die Folgen eines Hackers, der Tausende von persönlichen Kundendaten über eine Cloud-Datenbank preisgibt, können weitaus größer sein, als wenn der Laptop eines Mitarbeiters kompromittiert wird</a:t>
            </a:r>
            <a:r>
              <a:rPr lang="vi-VN" altLang="en-US"/>
              <a:t>.</a:t>
            </a:r>
          </a:p>
        </p:txBody>
      </p:sp>
      <p:sp>
        <p:nvSpPr>
          <p:cNvPr id="34819" name="Titel 1">
            <a:extLst>
              <a:ext uri="{FF2B5EF4-FFF2-40B4-BE49-F238E27FC236}">
                <a16:creationId xmlns:a16="http://schemas.microsoft.com/office/drawing/2014/main" id="{448CC8BF-19DB-79C3-C754-B9105FBE8F4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C701AC65-577D-2D91-1D1E-56466FACD516}"/>
              </a:ext>
            </a:extLst>
          </p:cNvPr>
          <p:cNvSpPr>
            <a:spLocks noGrp="1" noChangeArrowheads="1"/>
          </p:cNvSpPr>
          <p:nvPr>
            <p:ph idx="4294967295"/>
          </p:nvPr>
        </p:nvSpPr>
        <p:spPr>
          <a:xfrm>
            <a:off x="407988" y="1844675"/>
            <a:ext cx="11160125" cy="4784725"/>
          </a:xfrm>
        </p:spPr>
        <p:txBody>
          <a:bodyPr/>
          <a:lstStyle/>
          <a:p>
            <a:pPr marL="0" indent="0" eaLnBrk="1" hangingPunct="1">
              <a:buFont typeface="Arial" panose="020B0604020202020204" pitchFamily="34" charset="0"/>
              <a:buNone/>
            </a:pPr>
            <a:r>
              <a:rPr lang="en-US" altLang="en-US"/>
              <a:t>"Es gibt viele verschiedene Möglichkeiten, Kontrollen durchzuführen, je nachdem, was man zu schützen versucht", </a:t>
            </a:r>
          </a:p>
          <a:p>
            <a:pPr marL="0" indent="0" eaLnBrk="1" hangingPunct="1">
              <a:buFont typeface="Arial" panose="020B0604020202020204" pitchFamily="34" charset="0"/>
              <a:buNone/>
            </a:pPr>
            <a:r>
              <a:rPr lang="en-US" altLang="en-US"/>
              <a:t>sagt Joseph MacMillan, Autor von Infosec Strategies and Best Practices und Cybersecurity Global Black Belt bei Microsoft</a:t>
            </a:r>
            <a:r>
              <a:rPr lang="vi-VN" altLang="en-US"/>
              <a:t>. </a:t>
            </a:r>
            <a:endParaRPr lang="en-US" altLang="en-US"/>
          </a:p>
          <a:p>
            <a:pPr marL="0" indent="0" eaLnBrk="1" hangingPunct="1">
              <a:buFont typeface="Arial" panose="020B0604020202020204" pitchFamily="34" charset="0"/>
              <a:buNone/>
            </a:pPr>
            <a:r>
              <a:rPr lang="vi-VN" altLang="en-US"/>
              <a:t>" </a:t>
            </a:r>
            <a:r>
              <a:rPr lang="en-US" altLang="en-US"/>
              <a:t>Was ist die Art der Bedrohung, vor der Sie sich schützen wollen</a:t>
            </a:r>
            <a:r>
              <a:rPr lang="vi-VN" altLang="en-US"/>
              <a:t>? </a:t>
            </a:r>
            <a:endParaRPr lang="en-US" altLang="en-US"/>
          </a:p>
          <a:p>
            <a:pPr marL="0" indent="0" eaLnBrk="1" hangingPunct="1">
              <a:buFont typeface="Arial" panose="020B0604020202020204" pitchFamily="34" charset="0"/>
              <a:buNone/>
            </a:pPr>
            <a:r>
              <a:rPr lang="en-US" altLang="en-US"/>
              <a:t>Handelt es sich um einen böswilligen Akteur</a:t>
            </a:r>
            <a:r>
              <a:rPr lang="vi-VN" altLang="en-US"/>
              <a:t>? </a:t>
            </a:r>
            <a:endParaRPr lang="en-US" altLang="en-US"/>
          </a:p>
          <a:p>
            <a:pPr marL="0" indent="0" eaLnBrk="1" hangingPunct="1">
              <a:buFont typeface="Arial" panose="020B0604020202020204" pitchFamily="34" charset="0"/>
              <a:buNone/>
            </a:pPr>
            <a:r>
              <a:rPr lang="en-US" altLang="en-US"/>
              <a:t>Oder ist es ein verheerender Angriff?"</a:t>
            </a:r>
            <a:endParaRPr lang="vi-VN" altLang="en-US"/>
          </a:p>
        </p:txBody>
      </p:sp>
      <p:sp>
        <p:nvSpPr>
          <p:cNvPr id="35843" name="Titel 1">
            <a:extLst>
              <a:ext uri="{FF2B5EF4-FFF2-40B4-BE49-F238E27FC236}">
                <a16:creationId xmlns:a16="http://schemas.microsoft.com/office/drawing/2014/main" id="{4850DC85-434B-2F5C-830F-181A088E05B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3EEBF6-39A2-351B-B39C-E15F796C97FA}"/>
              </a:ext>
            </a:extLst>
          </p:cNvPr>
          <p:cNvSpPr>
            <a:spLocks noGrp="1"/>
          </p:cNvSpPr>
          <p:nvPr>
            <p:ph idx="4294967295"/>
          </p:nvPr>
        </p:nvSpPr>
        <p:spPr>
          <a:xfrm>
            <a:off x="407988" y="1844675"/>
            <a:ext cx="11160125" cy="4784725"/>
          </a:xfrm>
        </p:spPr>
        <p:txBody>
          <a:bodyPr rtlCol="0">
            <a:noAutofit/>
          </a:bodyPr>
          <a:lstStyle/>
          <a:p>
            <a:pPr marL="0" indent="0" eaLnBrk="1" fontAlgn="auto" hangingPunct="1">
              <a:spcAft>
                <a:spcPts val="0"/>
              </a:spcAft>
              <a:buFont typeface="Arial" panose="020B0604020202020204" pitchFamily="34" charset="0"/>
              <a:buNone/>
              <a:defRPr/>
            </a:pPr>
            <a:endParaRPr lang="vi-VN" dirty="0"/>
          </a:p>
          <a:p>
            <a:pPr marL="0" indent="0" eaLnBrk="1" fontAlgn="auto" hangingPunct="1">
              <a:spcAft>
                <a:spcPts val="0"/>
              </a:spcAft>
              <a:buFont typeface="Arial" panose="020B0604020202020204" pitchFamily="34" charset="0"/>
              <a:buNone/>
              <a:defRPr/>
            </a:pPr>
            <a:r>
              <a:rPr lang="vi-VN" dirty="0"/>
              <a:t>Sicherung von Informationsbeständen</a:t>
            </a:r>
          </a:p>
          <a:p>
            <a:pPr eaLnBrk="1" fontAlgn="auto" hangingPunct="1">
              <a:spcAft>
                <a:spcPts val="0"/>
              </a:spcAft>
              <a:defRPr/>
            </a:pPr>
            <a:r>
              <a:rPr lang="en-US" sz="2400" dirty="0"/>
              <a:t>Sie bezieht sich auf die Durchführung geeigneter Informationssicherheitskontrollen für Vermögenswerte</a:t>
            </a:r>
            <a:r>
              <a:rPr lang="vi-VN" sz="2400" dirty="0"/>
              <a:t>. </a:t>
            </a:r>
            <a:endParaRPr lang="en-US" sz="2400" dirty="0"/>
          </a:p>
          <a:p>
            <a:pPr eaLnBrk="1" fontAlgn="auto" hangingPunct="1">
              <a:spcAft>
                <a:spcPts val="0"/>
              </a:spcAft>
              <a:defRPr/>
            </a:pPr>
            <a:r>
              <a:rPr lang="en-US" sz="2400" dirty="0"/>
              <a:t>Wir wollen sicherstellen, dass wir uns auf starke und wirksame Ideologien konzentrieren, um die geeigneten Kontrollen auszuwählen, was bedeutet, dass der Vermögenswert auf der Grundlage seiner Kritikalität und Klassifizierung als "sicher genug" angesehen wird</a:t>
            </a:r>
            <a:r>
              <a:rPr lang="vi-VN" sz="2400" dirty="0"/>
              <a:t>.</a:t>
            </a:r>
          </a:p>
        </p:txBody>
      </p:sp>
      <p:sp>
        <p:nvSpPr>
          <p:cNvPr id="36867" name="Titel 1">
            <a:extLst>
              <a:ext uri="{FF2B5EF4-FFF2-40B4-BE49-F238E27FC236}">
                <a16:creationId xmlns:a16="http://schemas.microsoft.com/office/drawing/2014/main" id="{47EA6117-9D35-3721-B115-B5ABB1C9FB56}"/>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98A1FA-E974-7D32-46D7-B24A8E6CEDFD}"/>
              </a:ext>
            </a:extLst>
          </p:cNvPr>
          <p:cNvSpPr>
            <a:spLocks noGrp="1"/>
          </p:cNvSpPr>
          <p:nvPr>
            <p:ph idx="4294967295"/>
          </p:nvPr>
        </p:nvSpPr>
        <p:spPr>
          <a:xfrm>
            <a:off x="334963" y="1698625"/>
            <a:ext cx="11664950" cy="4713288"/>
          </a:xfrm>
        </p:spPr>
        <p:txBody>
          <a:bodyPr rtlCol="0">
            <a:noAutofit/>
          </a:bodyPr>
          <a:lstStyle/>
          <a:p>
            <a:pPr marL="0" indent="0" eaLnBrk="1" fontAlgn="auto" hangingPunct="1">
              <a:spcBef>
                <a:spcPts val="600"/>
              </a:spcBef>
              <a:spcAft>
                <a:spcPts val="600"/>
              </a:spcAft>
              <a:buFont typeface="Arial" panose="020B0604020202020204" pitchFamily="34" charset="0"/>
              <a:buNone/>
              <a:defRPr/>
            </a:pPr>
            <a:r>
              <a:rPr lang="en-US" sz="2200" dirty="0"/>
              <a:t>Es gibt verschiedene Klassen, die die Arten von Kontrollen unterteilen</a:t>
            </a:r>
            <a:r>
              <a:rPr lang="vi-VN" sz="2200" dirty="0"/>
              <a:t>:</a:t>
            </a:r>
          </a:p>
          <a:p>
            <a:pPr eaLnBrk="1" fontAlgn="auto" hangingPunct="1">
              <a:spcBef>
                <a:spcPts val="600"/>
              </a:spcBef>
              <a:spcAft>
                <a:spcPts val="600"/>
              </a:spcAft>
              <a:defRPr/>
            </a:pPr>
            <a:r>
              <a:rPr lang="en-US" sz="2200" dirty="0"/>
              <a:t>Administrative/managerielle Kontrollen sind die Richtlinien und Verfahren des Unternehmens. Sie sind nicht so "cool" wie eine neue Softwarekontrolle, aber sie dienen dazu, Einzelpersonen und anderen Mitgliedern der Organisation Struktur und Anleitung zu geben und sicherzustellen, dass niemand eine Geldstrafe erhält oder einen Verstoß verursacht</a:t>
            </a:r>
            <a:r>
              <a:rPr lang="vi-VN" sz="2200" dirty="0"/>
              <a:t>.</a:t>
            </a:r>
          </a:p>
          <a:p>
            <a:pPr eaLnBrk="1" fontAlgn="auto" hangingPunct="1">
              <a:spcBef>
                <a:spcPts val="600"/>
              </a:spcBef>
              <a:spcAft>
                <a:spcPts val="600"/>
              </a:spcAft>
              <a:defRPr/>
            </a:pPr>
            <a:r>
              <a:rPr lang="en-US" sz="2200" b="1" dirty="0"/>
              <a:t>Physische Kontrollen</a:t>
            </a:r>
            <a:r>
              <a:rPr lang="en-US" sz="2200" dirty="0"/>
              <a:t>, die den Zugang zu den Systemen auf physische Weise beschränken</a:t>
            </a:r>
            <a:r>
              <a:rPr lang="vi-VN" sz="2200" dirty="0"/>
              <a:t>.</a:t>
            </a:r>
          </a:p>
          <a:p>
            <a:pPr eaLnBrk="1" fontAlgn="auto" hangingPunct="1">
              <a:spcBef>
                <a:spcPts val="600"/>
              </a:spcBef>
              <a:spcAft>
                <a:spcPts val="600"/>
              </a:spcAft>
              <a:defRPr/>
            </a:pPr>
            <a:r>
              <a:rPr lang="en-US" sz="2200" b="1" dirty="0"/>
              <a:t>Technische/logische Kontrollen </a:t>
            </a:r>
            <a:r>
              <a:rPr lang="en-US" sz="2200" dirty="0"/>
              <a:t>sind solche, die den Zugang auf der Grundlage von Hardware oder Software beschränken, wie z. B. Verschlüsselung, Fingerabdruckleser, Authentifizierung oder vertrauenswürdige Plattformmodule (TPMs)</a:t>
            </a:r>
            <a:r>
              <a:rPr lang="vi-VN" sz="2200" dirty="0"/>
              <a:t>. </a:t>
            </a:r>
            <a:endParaRPr lang="en-US" sz="2200" dirty="0"/>
          </a:p>
          <a:p>
            <a:pPr eaLnBrk="1" fontAlgn="auto" hangingPunct="1">
              <a:spcBef>
                <a:spcPts val="600"/>
              </a:spcBef>
              <a:spcAft>
                <a:spcPts val="600"/>
              </a:spcAft>
              <a:defRPr/>
            </a:pPr>
            <a:r>
              <a:rPr lang="en-US" sz="2200" dirty="0"/>
              <a:t>Sie beschränken nicht den Zugang zu physischen Systemen wie physische Kontrollen, sondern den Zugang zu Daten oder Inhalten</a:t>
            </a:r>
            <a:r>
              <a:rPr lang="vi-VN" sz="2200" dirty="0"/>
              <a:t>.</a:t>
            </a:r>
          </a:p>
          <a:p>
            <a:pPr eaLnBrk="1" fontAlgn="auto" hangingPunct="1">
              <a:spcBef>
                <a:spcPts val="600"/>
              </a:spcBef>
              <a:spcAft>
                <a:spcPts val="600"/>
              </a:spcAft>
              <a:defRPr/>
            </a:pPr>
            <a:r>
              <a:rPr lang="en-US" sz="2200" b="1" dirty="0"/>
              <a:t>Operative Kontrollen </a:t>
            </a:r>
            <a:r>
              <a:rPr lang="en-US" sz="2200" dirty="0"/>
              <a:t>sind solche, die Menschen betreffen, die tagtäglich Prozesse durchführen. Beispiele hierfür sind Sensibilisierungsschulungen, die Klassifizierung von Vermögenswerten und die Überprüfung von Protokolldateien</a:t>
            </a:r>
            <a:r>
              <a:rPr lang="vi-VN" sz="2200" dirty="0"/>
              <a:t>.</a:t>
            </a:r>
          </a:p>
        </p:txBody>
      </p:sp>
      <p:sp>
        <p:nvSpPr>
          <p:cNvPr id="37891" name="Titel 1">
            <a:extLst>
              <a:ext uri="{FF2B5EF4-FFF2-40B4-BE49-F238E27FC236}">
                <a16:creationId xmlns:a16="http://schemas.microsoft.com/office/drawing/2014/main" id="{544CBF86-F853-2823-CAA5-FEF6C42298E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ontent Placeholder 2">
            <a:extLst>
              <a:ext uri="{FF2B5EF4-FFF2-40B4-BE49-F238E27FC236}">
                <a16:creationId xmlns:a16="http://schemas.microsoft.com/office/drawing/2014/main" id="{9E01EEDA-C29C-85F6-05DD-2A3B5A189E19}"/>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Zu den präventiven Kontrollen, die eine Aktion verhindern sollen, gehören Firewalls, Zäune und Zugangsberechtigungen</a:t>
            </a:r>
            <a:r>
              <a:rPr lang="vi-VN" altLang="en-US"/>
              <a:t>.</a:t>
            </a:r>
          </a:p>
          <a:p>
            <a:pPr eaLnBrk="1" hangingPunct="1">
              <a:spcBef>
                <a:spcPts val="600"/>
              </a:spcBef>
              <a:spcAft>
                <a:spcPts val="600"/>
              </a:spcAft>
            </a:pPr>
            <a:r>
              <a:rPr lang="en-US" altLang="en-US"/>
              <a:t>Detektivbefehle werden nur während oder nach einem Ereignis ausgelöst, z. B. bei der Videoüberwachung oder bei Einbruchmeldeanlagen</a:t>
            </a:r>
            <a:r>
              <a:rPr lang="vi-VN" altLang="en-US"/>
              <a:t>.</a:t>
            </a:r>
          </a:p>
          <a:p>
            <a:pPr eaLnBrk="1" hangingPunct="1">
              <a:spcBef>
                <a:spcPts val="600"/>
              </a:spcBef>
              <a:spcAft>
                <a:spcPts val="600"/>
              </a:spcAft>
            </a:pPr>
            <a:r>
              <a:rPr lang="en-US" altLang="en-US"/>
              <a:t>Abschreckende Maßnahmen halten Bedrohungen davon ab, eine Schwachstelle auszunutzen, wie z. B. ein "Watchdog" oder Hunde</a:t>
            </a:r>
            <a:r>
              <a:rPr lang="vi-VN" altLang="en-US"/>
              <a:t>.</a:t>
            </a:r>
          </a:p>
          <a:p>
            <a:pPr eaLnBrk="1" hangingPunct="1">
              <a:spcBef>
                <a:spcPts val="600"/>
              </a:spcBef>
              <a:spcAft>
                <a:spcPts val="600"/>
              </a:spcAft>
            </a:pPr>
            <a:r>
              <a:rPr lang="en-US" altLang="en-US"/>
              <a:t>Berichtigungskontrollen sind in der Lage, Maßnahmen von einem Zustand in einen anderen zu bringen</a:t>
            </a:r>
            <a:r>
              <a:rPr lang="vi-VN" altLang="en-US"/>
              <a:t>. </a:t>
            </a:r>
            <a:endParaRPr lang="en-US" altLang="en-US"/>
          </a:p>
          <a:p>
            <a:pPr eaLnBrk="1" hangingPunct="1">
              <a:spcBef>
                <a:spcPts val="600"/>
              </a:spcBef>
              <a:spcAft>
                <a:spcPts val="600"/>
              </a:spcAft>
            </a:pPr>
            <a:r>
              <a:rPr lang="en-US" altLang="en-US"/>
              <a:t>Die Befehle fail open und fail closed werden hier behandelt</a:t>
            </a:r>
            <a:r>
              <a:rPr lang="vi-VN" altLang="en-US"/>
              <a:t>.</a:t>
            </a:r>
          </a:p>
        </p:txBody>
      </p:sp>
      <p:sp>
        <p:nvSpPr>
          <p:cNvPr id="38915" name="Titel 1">
            <a:extLst>
              <a:ext uri="{FF2B5EF4-FFF2-40B4-BE49-F238E27FC236}">
                <a16:creationId xmlns:a16="http://schemas.microsoft.com/office/drawing/2014/main" id="{1BCFB571-D811-E76B-C35D-49956A4D1D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a:extLst>
              <a:ext uri="{FF2B5EF4-FFF2-40B4-BE49-F238E27FC236}">
                <a16:creationId xmlns:a16="http://schemas.microsoft.com/office/drawing/2014/main" id="{6633E085-47C4-6741-023C-AC1D9794C9BA}"/>
              </a:ext>
            </a:extLst>
          </p:cNvPr>
          <p:cNvSpPr>
            <a:spLocks noGrp="1" noChangeArrowheads="1"/>
          </p:cNvSpPr>
          <p:nvPr>
            <p:ph idx="4294967295"/>
          </p:nvPr>
        </p:nvSpPr>
        <p:spPr>
          <a:xfrm>
            <a:off x="479425" y="1916113"/>
            <a:ext cx="11377613" cy="5289550"/>
          </a:xfrm>
        </p:spPr>
        <p:txBody>
          <a:bodyPr/>
          <a:lstStyle/>
          <a:p>
            <a:pPr eaLnBrk="1" hangingPunct="1">
              <a:spcBef>
                <a:spcPts val="600"/>
              </a:spcBef>
              <a:spcAft>
                <a:spcPts val="600"/>
              </a:spcAft>
            </a:pPr>
            <a:r>
              <a:rPr lang="en-US" altLang="en-US"/>
              <a:t>Wiederherstellungsbefehle stellen etwas nach einem Verlust wieder her, z. B. die Wiederherstellung einer Festplatte</a:t>
            </a:r>
            <a:r>
              <a:rPr lang="vi-VN" altLang="en-US"/>
              <a:t>.</a:t>
            </a:r>
          </a:p>
          <a:p>
            <a:pPr eaLnBrk="1" hangingPunct="1">
              <a:spcBef>
                <a:spcPts val="600"/>
              </a:spcBef>
              <a:spcAft>
                <a:spcPts val="600"/>
              </a:spcAft>
            </a:pPr>
            <a:r>
              <a:rPr lang="en-US" altLang="en-US"/>
              <a:t>Kompensierende Kontrollen sind solche, die versuchen, Mängel in anderen Kontrollen auszugleichen, wie z. B. die regelmäßige Überprüfung von Zugangsprotokollen</a:t>
            </a:r>
            <a:r>
              <a:rPr lang="vi-VN" altLang="en-US"/>
              <a:t>. </a:t>
            </a:r>
            <a:endParaRPr lang="en-US" altLang="en-US"/>
          </a:p>
          <a:p>
            <a:pPr eaLnBrk="1" hangingPunct="1">
              <a:spcBef>
                <a:spcPts val="600"/>
              </a:spcBef>
              <a:spcAft>
                <a:spcPts val="600"/>
              </a:spcAft>
            </a:pPr>
            <a:r>
              <a:rPr lang="en-US" altLang="en-US"/>
              <a:t>Auch bei diesem Beispiel handelt es sich um eine detektivische Kontrolle, aber Kompensationskontrollen können von unterschiedlicher Art sein</a:t>
            </a:r>
            <a:r>
              <a:rPr lang="vi-VN" altLang="en-US"/>
              <a:t>.</a:t>
            </a:r>
          </a:p>
        </p:txBody>
      </p:sp>
      <p:sp>
        <p:nvSpPr>
          <p:cNvPr id="39939" name="Titel 1">
            <a:extLst>
              <a:ext uri="{FF2B5EF4-FFF2-40B4-BE49-F238E27FC236}">
                <a16:creationId xmlns:a16="http://schemas.microsoft.com/office/drawing/2014/main" id="{298D1EB5-C213-BEDD-4A6E-85B3EE6A19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a:extLst>
              <a:ext uri="{FF2B5EF4-FFF2-40B4-BE49-F238E27FC236}">
                <a16:creationId xmlns:a16="http://schemas.microsoft.com/office/drawing/2014/main" id="{97BDBCEA-95AB-17E0-FE38-EDB46A8E3E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Es hält die Akteure davon ab, sich Zugang zu etwas zu verschaffen, was sie nicht tun sollten</a:t>
            </a:r>
            <a:r>
              <a:rPr lang="vi-VN" altLang="en-US"/>
              <a:t>.</a:t>
            </a:r>
          </a:p>
          <a:p>
            <a:pPr eaLnBrk="1" hangingPunct="1">
              <a:spcBef>
                <a:spcPts val="600"/>
              </a:spcBef>
              <a:spcAft>
                <a:spcPts val="600"/>
              </a:spcAft>
            </a:pPr>
            <a:r>
              <a:rPr lang="en-US" altLang="en-US"/>
              <a:t>Verweigern/Verhindern des Zugriffs durch eine präventive Kontrolle wie Zugriffsberechtigungen oder Authentifizierung</a:t>
            </a:r>
            <a:r>
              <a:rPr lang="vi-VN" altLang="en-US"/>
              <a:t>.</a:t>
            </a:r>
          </a:p>
          <a:p>
            <a:pPr eaLnBrk="1" hangingPunct="1">
              <a:spcBef>
                <a:spcPts val="600"/>
              </a:spcBef>
              <a:spcAft>
                <a:spcPts val="600"/>
              </a:spcAft>
            </a:pPr>
            <a:r>
              <a:rPr lang="en-US" altLang="en-US"/>
              <a:t>Erkennen Sie Risiken, indem Sie sicherstellen, dass Sie die Erkennung aufzeichnen, z. B. mit Endpunktschutzsoftware</a:t>
            </a:r>
            <a:r>
              <a:rPr lang="vi-VN" altLang="en-US"/>
              <a:t>.</a:t>
            </a:r>
          </a:p>
          <a:p>
            <a:pPr eaLnBrk="1" hangingPunct="1">
              <a:spcBef>
                <a:spcPts val="600"/>
              </a:spcBef>
              <a:spcAft>
                <a:spcPts val="600"/>
              </a:spcAft>
            </a:pPr>
            <a:r>
              <a:rPr lang="en-US" altLang="en-US"/>
              <a:t>Verzögern Sie die Wiederholung des Risikos, z. B. durch eine Funktion für die Eingabe eines Kennworts nach "zu vielen Versuchen"</a:t>
            </a:r>
            <a:r>
              <a:rPr lang="vi-VN" altLang="en-US"/>
              <a:t>.</a:t>
            </a:r>
          </a:p>
        </p:txBody>
      </p:sp>
      <p:sp>
        <p:nvSpPr>
          <p:cNvPr id="40963" name="Titel 1">
            <a:extLst>
              <a:ext uri="{FF2B5EF4-FFF2-40B4-BE49-F238E27FC236}">
                <a16:creationId xmlns:a16="http://schemas.microsoft.com/office/drawing/2014/main" id="{F76B7D41-AC3A-63BC-5F7A-5CAD2DEC8B1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a:extLst>
              <a:ext uri="{FF2B5EF4-FFF2-40B4-BE49-F238E27FC236}">
                <a16:creationId xmlns:a16="http://schemas.microsoft.com/office/drawing/2014/main" id="{EBCB7F0D-206D-AAAF-34F6-56A91A7828AA}"/>
              </a:ext>
            </a:extLst>
          </p:cNvPr>
          <p:cNvSpPr>
            <a:spLocks noGrp="1" noChangeArrowheads="1"/>
          </p:cNvSpPr>
          <p:nvPr>
            <p:ph idx="4294967295"/>
          </p:nvPr>
        </p:nvSpPr>
        <p:spPr>
          <a:xfrm>
            <a:off x="407988" y="1916113"/>
            <a:ext cx="11304587" cy="5145087"/>
          </a:xfrm>
        </p:spPr>
        <p:txBody>
          <a:bodyPr/>
          <a:lstStyle/>
          <a:p>
            <a:pPr eaLnBrk="1" hangingPunct="1">
              <a:spcBef>
                <a:spcPts val="600"/>
              </a:spcBef>
              <a:spcAft>
                <a:spcPts val="600"/>
              </a:spcAft>
            </a:pPr>
            <a:r>
              <a:rPr lang="en-US" altLang="en-US"/>
              <a:t>Korrigieren Sie die Situation, indem Sie auf die Kompromittierung reagieren, z. B. mit einem Plan zur Reaktion auf Zwischenfälle</a:t>
            </a:r>
            <a:r>
              <a:rPr lang="vi-VN" altLang="en-US"/>
              <a:t>.</a:t>
            </a:r>
          </a:p>
          <a:p>
            <a:pPr eaLnBrk="1" hangingPunct="1">
              <a:spcBef>
                <a:spcPts val="600"/>
              </a:spcBef>
              <a:spcAft>
                <a:spcPts val="600"/>
              </a:spcAft>
            </a:pPr>
            <a:r>
              <a:rPr lang="en-US" altLang="en-US"/>
              <a:t>Wiederherstellung aus einem kompromittierten Zustand, z. B. ein Backup-Generator, der die Verfügbarkeit eines Servers wiederherstellt</a:t>
            </a:r>
            <a:r>
              <a:rPr lang="vi-VN" altLang="en-US"/>
              <a:t>.</a:t>
            </a:r>
          </a:p>
          <a:p>
            <a:pPr eaLnBrk="1" hangingPunct="1">
              <a:spcBef>
                <a:spcPts val="600"/>
              </a:spcBef>
              <a:spcAft>
                <a:spcPts val="600"/>
              </a:spcAft>
            </a:pPr>
            <a:r>
              <a:rPr lang="en-US" altLang="en-US"/>
              <a:t>Darüber hinaus sollten wir im Rahmen der kontinuierlichen Verbesserung den Wert jedes einzelnen Vermögenswerts auf etwaige Veränderungen überwachen. Der Grund dafür ist, dass wir möglicherweise unsere Kontrollen zum Schutz dieser Vermögenswerte überdenken müssen, wenn sie im Laufe der Zeit oder bei bestimmten wichtigen Ereignissen in Ihrer Organisation mehr oder weniger wertvoll werden</a:t>
            </a:r>
            <a:r>
              <a:rPr lang="vi-VN" altLang="en-US"/>
              <a:t>.</a:t>
            </a:r>
          </a:p>
        </p:txBody>
      </p:sp>
      <p:sp>
        <p:nvSpPr>
          <p:cNvPr id="41987" name="Titel 1">
            <a:extLst>
              <a:ext uri="{FF2B5EF4-FFF2-40B4-BE49-F238E27FC236}">
                <a16:creationId xmlns:a16="http://schemas.microsoft.com/office/drawing/2014/main" id="{BC0F1F4D-CA57-50D1-6A11-11040F32263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F199535A-C79D-BFF5-15D4-77BAB457ABF4}"/>
              </a:ext>
            </a:extLst>
          </p:cNvPr>
          <p:cNvSpPr>
            <a:spLocks noGrp="1" noChangeArrowheads="1"/>
          </p:cNvSpPr>
          <p:nvPr>
            <p:ph idx="4294967295"/>
          </p:nvPr>
        </p:nvSpPr>
        <p:spPr>
          <a:xfrm>
            <a:off x="407988" y="1916113"/>
            <a:ext cx="11304587" cy="4525962"/>
          </a:xfrm>
        </p:spPr>
        <p:txBody>
          <a:bodyPr/>
          <a:lstStyle/>
          <a:p>
            <a:pPr eaLnBrk="1" hangingPunct="1">
              <a:spcBef>
                <a:spcPts val="600"/>
              </a:spcBef>
              <a:spcAft>
                <a:spcPts val="600"/>
              </a:spcAft>
            </a:pPr>
            <a:r>
              <a:rPr lang="en-US" altLang="en-US" sz="2400" dirty="0" err="1"/>
              <a:t>Wenn</a:t>
            </a:r>
            <a:r>
              <a:rPr lang="en-US" altLang="en-US" sz="2400" dirty="0"/>
              <a:t> </a:t>
            </a:r>
            <a:r>
              <a:rPr lang="en-US" altLang="en-US" sz="2400" dirty="0" err="1"/>
              <a:t>wir</a:t>
            </a:r>
            <a:r>
              <a:rPr lang="en-US" altLang="en-US" sz="2400" dirty="0"/>
              <a:t> </a:t>
            </a:r>
            <a:r>
              <a:rPr lang="en-US" altLang="en-US" sz="2400" dirty="0" err="1"/>
              <a:t>uns</a:t>
            </a:r>
            <a:r>
              <a:rPr lang="en-US" altLang="en-US" sz="2400" dirty="0"/>
              <a:t> </a:t>
            </a:r>
            <a:r>
              <a:rPr lang="en-US" altLang="en-US" sz="2400" dirty="0" err="1"/>
              <a:t>mit</a:t>
            </a:r>
            <a:r>
              <a:rPr lang="en-US" altLang="en-US" sz="2400" dirty="0"/>
              <a:t> </a:t>
            </a:r>
            <a:r>
              <a:rPr lang="en-US" altLang="en-US" sz="2400" dirty="0" err="1"/>
              <a:t>Kontrollen</a:t>
            </a:r>
            <a:r>
              <a:rPr lang="en-US" altLang="en-US" sz="2400" dirty="0"/>
              <a:t> </a:t>
            </a:r>
            <a:r>
              <a:rPr lang="en-US" altLang="en-US" sz="2400" dirty="0" err="1"/>
              <a:t>befassen</a:t>
            </a:r>
            <a:r>
              <a:rPr lang="en-US" altLang="en-US" sz="2400" dirty="0"/>
              <a:t>, </a:t>
            </a:r>
            <a:r>
              <a:rPr lang="en-US" altLang="en-US" sz="2400" dirty="0" err="1"/>
              <a:t>sollten</a:t>
            </a:r>
            <a:r>
              <a:rPr lang="en-US" altLang="en-US" sz="2400" dirty="0"/>
              <a:t> </a:t>
            </a:r>
            <a:r>
              <a:rPr lang="en-US" altLang="en-US" sz="2400" dirty="0" err="1"/>
              <a:t>wir</a:t>
            </a:r>
            <a:r>
              <a:rPr lang="en-US" altLang="en-US" sz="2400" dirty="0"/>
              <a:t> </a:t>
            </a:r>
            <a:r>
              <a:rPr lang="en-US" altLang="en-US" sz="2400" dirty="0" err="1"/>
              <a:t>auch</a:t>
            </a:r>
            <a:r>
              <a:rPr lang="en-US" altLang="en-US" sz="2400" dirty="0"/>
              <a:t> an die </a:t>
            </a:r>
            <a:r>
              <a:rPr lang="en-US" altLang="en-US" sz="2400" dirty="0" err="1"/>
              <a:t>Wiederherstellung</a:t>
            </a:r>
            <a:r>
              <a:rPr lang="en-US" altLang="en-US" sz="2400" dirty="0"/>
              <a:t> </a:t>
            </a:r>
            <a:r>
              <a:rPr lang="en-US" altLang="en-US" sz="2400" dirty="0" err="1"/>
              <a:t>denken</a:t>
            </a:r>
            <a:r>
              <a:rPr lang="en-US" altLang="en-US" sz="2400" dirty="0"/>
              <a:t>: </a:t>
            </a:r>
            <a:r>
              <a:rPr lang="en-US" altLang="en-US" sz="2400" dirty="0" err="1"/>
              <a:t>Wir</a:t>
            </a:r>
            <a:r>
              <a:rPr lang="en-US" altLang="en-US" sz="2400" dirty="0"/>
              <a:t> </a:t>
            </a:r>
            <a:r>
              <a:rPr lang="en-US" altLang="en-US" sz="2400" dirty="0" err="1"/>
              <a:t>wollen</a:t>
            </a:r>
            <a:r>
              <a:rPr lang="en-US" altLang="en-US" sz="2400" dirty="0"/>
              <a:t> in der Lage sein, </a:t>
            </a:r>
            <a:r>
              <a:rPr lang="en-US" altLang="en-US" sz="2400" dirty="0" err="1"/>
              <a:t>uns</a:t>
            </a:r>
            <a:r>
              <a:rPr lang="en-US" altLang="en-US" sz="2400" dirty="0"/>
              <a:t> von </a:t>
            </a:r>
            <a:r>
              <a:rPr lang="en-US" altLang="en-US" sz="2400" dirty="0" err="1"/>
              <a:t>ungünstigen</a:t>
            </a:r>
            <a:r>
              <a:rPr lang="en-US" altLang="en-US" sz="2400" dirty="0"/>
              <a:t> </a:t>
            </a:r>
            <a:r>
              <a:rPr lang="en-US" altLang="en-US" sz="2400" dirty="0" err="1"/>
              <a:t>Situationen</a:t>
            </a:r>
            <a:r>
              <a:rPr lang="en-US" altLang="en-US" sz="2400" dirty="0"/>
              <a:t> </a:t>
            </a:r>
            <a:r>
              <a:rPr lang="en-US" altLang="en-US" sz="2400" dirty="0" err="1"/>
              <a:t>oder</a:t>
            </a:r>
            <a:r>
              <a:rPr lang="en-US" altLang="en-US" sz="2400" dirty="0"/>
              <a:t> </a:t>
            </a:r>
            <a:r>
              <a:rPr lang="en-US" altLang="en-US" sz="2400" dirty="0" err="1"/>
              <a:t>Veränderungen</a:t>
            </a:r>
            <a:r>
              <a:rPr lang="en-US" altLang="en-US" sz="2400" dirty="0"/>
              <a:t> </a:t>
            </a:r>
            <a:r>
              <a:rPr lang="en-US" altLang="en-US" sz="2400" dirty="0" err="1"/>
              <a:t>bei</a:t>
            </a:r>
            <a:r>
              <a:rPr lang="en-US" altLang="en-US" sz="2400" dirty="0"/>
              <a:t> den </a:t>
            </a:r>
            <a:r>
              <a:rPr lang="en-US" altLang="en-US" sz="2400" dirty="0" err="1"/>
              <a:t>Vermögenswerten</a:t>
            </a:r>
            <a:r>
              <a:rPr lang="en-US" altLang="en-US" sz="2400" dirty="0"/>
              <a:t> und </a:t>
            </a:r>
            <a:r>
              <a:rPr lang="en-US" altLang="en-US" sz="2400" dirty="0" err="1"/>
              <a:t>ihrem</a:t>
            </a:r>
            <a:r>
              <a:rPr lang="en-US" altLang="en-US" sz="2400" dirty="0"/>
              <a:t> Wert </a:t>
            </a:r>
            <a:r>
              <a:rPr lang="en-US" altLang="en-US" sz="2400" dirty="0" err="1"/>
              <a:t>zu</a:t>
            </a:r>
            <a:r>
              <a:rPr lang="en-US" altLang="en-US" sz="2400" dirty="0"/>
              <a:t> </a:t>
            </a:r>
            <a:r>
              <a:rPr lang="en-US" altLang="en-US" sz="2400" dirty="0" err="1"/>
              <a:t>erholen</a:t>
            </a:r>
            <a:r>
              <a:rPr lang="vi-VN" altLang="en-US" sz="2400" dirty="0"/>
              <a:t>. </a:t>
            </a:r>
            <a:endParaRPr lang="en-US" altLang="en-US" sz="2400" dirty="0"/>
          </a:p>
          <a:p>
            <a:pPr eaLnBrk="1" hangingPunct="1">
              <a:spcBef>
                <a:spcPts val="600"/>
              </a:spcBef>
              <a:spcAft>
                <a:spcPts val="600"/>
              </a:spcAft>
            </a:pPr>
            <a:r>
              <a:rPr lang="en-US" altLang="en-US" sz="2400" dirty="0"/>
              <a:t>Als </a:t>
            </a:r>
            <a:r>
              <a:rPr lang="en-US" altLang="en-US" sz="2400" dirty="0" err="1"/>
              <a:t>Beispiele</a:t>
            </a:r>
            <a:r>
              <a:rPr lang="en-US" altLang="en-US" sz="2400" dirty="0"/>
              <a:t> </a:t>
            </a:r>
            <a:r>
              <a:rPr lang="en-US" altLang="en-US" sz="2400" dirty="0" err="1"/>
              <a:t>seien</a:t>
            </a:r>
            <a:r>
              <a:rPr lang="en-US" altLang="en-US" sz="2400" dirty="0"/>
              <a:t> </a:t>
            </a:r>
            <a:r>
              <a:rPr lang="en-US" altLang="en-US" sz="2400" dirty="0" err="1"/>
              <a:t>hier</a:t>
            </a:r>
            <a:r>
              <a:rPr lang="en-US" altLang="en-US" sz="2400" dirty="0"/>
              <a:t> </a:t>
            </a:r>
            <a:r>
              <a:rPr lang="en-US" altLang="en-US" sz="2400" dirty="0" err="1"/>
              <a:t>nur</a:t>
            </a:r>
            <a:r>
              <a:rPr lang="en-US" altLang="en-US" sz="2400" dirty="0"/>
              <a:t> Backups, </a:t>
            </a:r>
            <a:r>
              <a:rPr lang="en-US" altLang="en-US" sz="2400" dirty="0" err="1"/>
              <a:t>Redundanz</a:t>
            </a:r>
            <a:r>
              <a:rPr lang="en-US" altLang="en-US" sz="2400" dirty="0"/>
              <a:t>, </a:t>
            </a:r>
            <a:r>
              <a:rPr lang="en-US" altLang="en-US" sz="2400" dirty="0" err="1"/>
              <a:t>Wiederherstellungsprozesse</a:t>
            </a:r>
            <a:r>
              <a:rPr lang="en-US" altLang="en-US" sz="2400" dirty="0"/>
              <a:t> und </a:t>
            </a:r>
            <a:r>
              <a:rPr lang="en-US" altLang="en-US" sz="2400" dirty="0" err="1"/>
              <a:t>Ähnliches</a:t>
            </a:r>
            <a:r>
              <a:rPr lang="en-US" altLang="en-US" sz="2400" dirty="0"/>
              <a:t> </a:t>
            </a:r>
            <a:r>
              <a:rPr lang="en-US" altLang="en-US" sz="2400" dirty="0" err="1"/>
              <a:t>genannt</a:t>
            </a:r>
            <a:r>
              <a:rPr lang="vi-VN" altLang="en-US" sz="2400" dirty="0"/>
              <a:t>.</a:t>
            </a:r>
          </a:p>
          <a:p>
            <a:pPr eaLnBrk="1" hangingPunct="1">
              <a:spcBef>
                <a:spcPts val="600"/>
              </a:spcBef>
              <a:spcAft>
                <a:spcPts val="600"/>
              </a:spcAft>
            </a:pPr>
            <a:r>
              <a:rPr lang="en-US" altLang="en-US" sz="2400" dirty="0" err="1"/>
              <a:t>Vor</a:t>
            </a:r>
            <a:r>
              <a:rPr lang="en-US" altLang="en-US" sz="2400" dirty="0"/>
              <a:t> </a:t>
            </a:r>
            <a:r>
              <a:rPr lang="en-US" altLang="en-US" sz="2400" dirty="0" err="1"/>
              <a:t>allem</a:t>
            </a:r>
            <a:r>
              <a:rPr lang="en-US" altLang="en-US" sz="2400" dirty="0"/>
              <a:t> </a:t>
            </a:r>
            <a:r>
              <a:rPr lang="en-US" altLang="en-US" sz="2400" dirty="0" err="1"/>
              <a:t>im</a:t>
            </a:r>
            <a:r>
              <a:rPr lang="en-US" altLang="en-US" sz="2400" dirty="0"/>
              <a:t> </a:t>
            </a:r>
            <a:r>
              <a:rPr lang="en-US" altLang="en-US" sz="2400" dirty="0" err="1"/>
              <a:t>Zeitalter</a:t>
            </a:r>
            <a:r>
              <a:rPr lang="en-US" altLang="en-US" sz="2400" dirty="0"/>
              <a:t> von Cloud, SaaS, PaaS, IaaS, </a:t>
            </a:r>
            <a:r>
              <a:rPr lang="en-US" altLang="en-US" sz="2400" dirty="0" err="1"/>
              <a:t>Lösungen</a:t>
            </a:r>
            <a:r>
              <a:rPr lang="en-US" altLang="en-US" sz="2400" dirty="0"/>
              <a:t> von </a:t>
            </a:r>
            <a:r>
              <a:rPr lang="en-US" altLang="en-US" sz="2400" dirty="0" err="1"/>
              <a:t>Drittanbietern</a:t>
            </a:r>
            <a:r>
              <a:rPr lang="en-US" altLang="en-US" sz="2400" dirty="0"/>
              <a:t> und </a:t>
            </a:r>
            <a:r>
              <a:rPr lang="en-US" altLang="en-US" sz="2400" dirty="0" err="1"/>
              <a:t>allen</a:t>
            </a:r>
            <a:r>
              <a:rPr lang="en-US" altLang="en-US" sz="2400" dirty="0"/>
              <a:t> </a:t>
            </a:r>
            <a:r>
              <a:rPr lang="en-US" altLang="en-US" sz="2400" dirty="0" err="1"/>
              <a:t>anderen</a:t>
            </a:r>
            <a:r>
              <a:rPr lang="en-US" altLang="en-US" sz="2400" dirty="0"/>
              <a:t> </a:t>
            </a:r>
            <a:r>
              <a:rPr lang="en-US" altLang="en-US" sz="2400" dirty="0" err="1"/>
              <a:t>Formen</a:t>
            </a:r>
            <a:r>
              <a:rPr lang="en-US" altLang="en-US" sz="2400" dirty="0"/>
              <a:t> von "</a:t>
            </a:r>
            <a:r>
              <a:rPr lang="en-US" altLang="en-US" sz="2400" dirty="0" err="1"/>
              <a:t>fremden</a:t>
            </a:r>
            <a:r>
              <a:rPr lang="en-US" altLang="en-US" sz="2400" dirty="0"/>
              <a:t> </a:t>
            </a:r>
            <a:r>
              <a:rPr lang="en-US" altLang="en-US" sz="2400" dirty="0" err="1"/>
              <a:t>Computern</a:t>
            </a:r>
            <a:r>
              <a:rPr lang="en-US" altLang="en-US" sz="2400" dirty="0"/>
              <a:t>" muss </a:t>
            </a:r>
            <a:r>
              <a:rPr lang="en-US" altLang="en-US" sz="2400" dirty="0" err="1"/>
              <a:t>sichergestellt</a:t>
            </a:r>
            <a:r>
              <a:rPr lang="en-US" altLang="en-US" sz="2400" dirty="0"/>
              <a:t> </a:t>
            </a:r>
            <a:r>
              <a:rPr lang="en-US" altLang="en-US" sz="2400" dirty="0" err="1"/>
              <a:t>werden</a:t>
            </a:r>
            <a:r>
              <a:rPr lang="en-US" altLang="en-US" sz="2400" dirty="0"/>
              <a:t>, </a:t>
            </a:r>
            <a:r>
              <a:rPr lang="en-US" altLang="en-US" sz="2400" dirty="0" err="1"/>
              <a:t>dass</a:t>
            </a:r>
            <a:r>
              <a:rPr lang="en-US" altLang="en-US" sz="2400" dirty="0"/>
              <a:t> die Service Level Agreements (SLAs) </a:t>
            </a:r>
            <a:r>
              <a:rPr lang="en-US" altLang="en-US" sz="2400" dirty="0" err="1"/>
              <a:t>klar</a:t>
            </a:r>
            <a:r>
              <a:rPr lang="en-US" altLang="en-US" sz="2400" dirty="0"/>
              <a:t> </a:t>
            </a:r>
            <a:r>
              <a:rPr lang="en-US" altLang="en-US" sz="2400" dirty="0" err="1"/>
              <a:t>definiert</a:t>
            </a:r>
            <a:r>
              <a:rPr lang="en-US" altLang="en-US" sz="2400" dirty="0"/>
              <a:t> </a:t>
            </a:r>
            <a:r>
              <a:rPr lang="en-US" altLang="en-US" sz="2400" dirty="0" err="1"/>
              <a:t>sind</a:t>
            </a:r>
            <a:r>
              <a:rPr lang="en-US" altLang="en-US" sz="2400" dirty="0"/>
              <a:t> und </a:t>
            </a:r>
            <a:r>
              <a:rPr lang="en-US" altLang="en-US" sz="2400" dirty="0" err="1"/>
              <a:t>Vereinbarungen</a:t>
            </a:r>
            <a:r>
              <a:rPr lang="en-US" altLang="en-US" sz="2400" dirty="0"/>
              <a:t> </a:t>
            </a:r>
            <a:r>
              <a:rPr lang="en-US" altLang="en-US" sz="2400" dirty="0" err="1"/>
              <a:t>über</a:t>
            </a:r>
            <a:r>
              <a:rPr lang="en-US" altLang="en-US" sz="2400" dirty="0"/>
              <a:t> maximal </a:t>
            </a:r>
            <a:r>
              <a:rPr lang="en-US" altLang="en-US" sz="2400" dirty="0" err="1"/>
              <a:t>zulässige</a:t>
            </a:r>
            <a:r>
              <a:rPr lang="en-US" altLang="en-US" sz="2400" dirty="0"/>
              <a:t> </a:t>
            </a:r>
            <a:r>
              <a:rPr lang="en-US" altLang="en-US" sz="2400" dirty="0" err="1"/>
              <a:t>Ausfallzeiten</a:t>
            </a:r>
            <a:r>
              <a:rPr lang="en-US" altLang="en-US" sz="2400" dirty="0"/>
              <a:t> </a:t>
            </a:r>
            <a:r>
              <a:rPr lang="en-US" altLang="en-US" sz="2400" dirty="0" err="1"/>
              <a:t>sowie</a:t>
            </a:r>
            <a:r>
              <a:rPr lang="en-US" altLang="en-US" sz="2400" dirty="0"/>
              <a:t> </a:t>
            </a:r>
            <a:r>
              <a:rPr lang="en-US" altLang="en-US" sz="2400" dirty="0" err="1"/>
              <a:t>Strafen</a:t>
            </a:r>
            <a:r>
              <a:rPr lang="en-US" altLang="en-US" sz="2400" dirty="0"/>
              <a:t> für die </a:t>
            </a:r>
            <a:r>
              <a:rPr lang="en-US" altLang="en-US" sz="2400" dirty="0" err="1"/>
              <a:t>Nichteinhaltung</a:t>
            </a:r>
            <a:r>
              <a:rPr lang="en-US" altLang="en-US" sz="2400" dirty="0"/>
              <a:t> </a:t>
            </a:r>
            <a:r>
              <a:rPr lang="en-US" altLang="en-US" sz="2400" dirty="0" err="1"/>
              <a:t>dieser</a:t>
            </a:r>
            <a:r>
              <a:rPr lang="en-US" altLang="en-US" sz="2400" dirty="0"/>
              <a:t> </a:t>
            </a:r>
            <a:r>
              <a:rPr lang="en-US" altLang="en-US" sz="2400" dirty="0" err="1"/>
              <a:t>Vereinbarungen</a:t>
            </a:r>
            <a:r>
              <a:rPr lang="en-US" altLang="en-US" sz="2400" dirty="0"/>
              <a:t> </a:t>
            </a:r>
            <a:r>
              <a:rPr lang="en-US" altLang="en-US" sz="2400" dirty="0" err="1"/>
              <a:t>enthalten</a:t>
            </a:r>
            <a:r>
              <a:rPr lang="vi-VN" altLang="en-US" sz="2400" dirty="0"/>
              <a:t>. </a:t>
            </a:r>
            <a:endParaRPr lang="en-US" altLang="en-US" sz="2400" dirty="0"/>
          </a:p>
          <a:p>
            <a:pPr eaLnBrk="1" hangingPunct="1">
              <a:spcBef>
                <a:spcPts val="600"/>
              </a:spcBef>
              <a:spcAft>
                <a:spcPts val="600"/>
              </a:spcAft>
            </a:pPr>
            <a:r>
              <a:rPr lang="en-US" altLang="en-US" sz="2400" dirty="0"/>
              <a:t>Dies </a:t>
            </a:r>
            <a:r>
              <a:rPr lang="en-US" altLang="en-US" sz="2400" dirty="0" err="1"/>
              <a:t>ist</a:t>
            </a:r>
            <a:r>
              <a:rPr lang="en-US" altLang="en-US" sz="2400" dirty="0"/>
              <a:t> </a:t>
            </a:r>
            <a:r>
              <a:rPr lang="en-US" altLang="en-US" sz="2400" dirty="0" err="1"/>
              <a:t>ein</a:t>
            </a:r>
            <a:r>
              <a:rPr lang="en-US" altLang="en-US" sz="2400" dirty="0"/>
              <a:t> </a:t>
            </a:r>
            <a:r>
              <a:rPr lang="en-US" altLang="en-US" sz="2400" dirty="0" err="1"/>
              <a:t>Beispiel</a:t>
            </a:r>
            <a:r>
              <a:rPr lang="en-US" altLang="en-US" sz="2400" dirty="0"/>
              <a:t> für </a:t>
            </a:r>
            <a:r>
              <a:rPr lang="en-US" altLang="en-US" sz="2400" dirty="0" err="1"/>
              <a:t>eine</a:t>
            </a:r>
            <a:r>
              <a:rPr lang="en-US" altLang="en-US" sz="2400" dirty="0"/>
              <a:t> </a:t>
            </a:r>
            <a:r>
              <a:rPr lang="en-US" altLang="en-US" sz="2400" dirty="0" err="1"/>
              <a:t>kompensatorische</a:t>
            </a:r>
            <a:r>
              <a:rPr lang="en-US" altLang="en-US" sz="2400" dirty="0"/>
              <a:t> </a:t>
            </a:r>
            <a:r>
              <a:rPr lang="en-US" altLang="en-US" sz="2400" dirty="0" err="1"/>
              <a:t>Kontrolle</a:t>
            </a:r>
            <a:r>
              <a:rPr lang="vi-VN" altLang="en-US" sz="2400" dirty="0"/>
              <a:t>.</a:t>
            </a:r>
          </a:p>
          <a:p>
            <a:pPr eaLnBrk="1" hangingPunct="1"/>
            <a:endParaRPr lang="en-US" altLang="en-US" dirty="0"/>
          </a:p>
        </p:txBody>
      </p:sp>
      <p:sp>
        <p:nvSpPr>
          <p:cNvPr id="43011" name="Titel 1">
            <a:extLst>
              <a:ext uri="{FF2B5EF4-FFF2-40B4-BE49-F238E27FC236}">
                <a16:creationId xmlns:a16="http://schemas.microsoft.com/office/drawing/2014/main" id="{62635E29-8720-AF7E-7A65-84ABA75480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spcBef>
                <a:spcPct val="0"/>
              </a:spcBef>
              <a:buFontTx/>
              <a:buNone/>
            </a:pPr>
            <a:r>
              <a:rPr lang="en-US" altLang="en-US" sz="4400">
                <a:latin typeface="Calibri Light" panose="020F0302020204030204" pitchFamily="34" charset="0"/>
              </a:rPr>
              <a:t>Kontrollen und Wiederherstellung</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6EE059-C935-4ECF-8017-6B34C4C26A4E}">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1047D3FE-413E-4F42-A095-124D28AD097B}">
  <ds:schemaRefs>
    <ds:schemaRef ds:uri="http://schemas.microsoft.com/sharepoint/v3/contenttype/forms"/>
  </ds:schemaRefs>
</ds:datastoreItem>
</file>

<file path=customXml/itemProps3.xml><?xml version="1.0" encoding="utf-8"?>
<ds:datastoreItem xmlns:ds="http://schemas.openxmlformats.org/officeDocument/2006/customXml" ds:itemID="{24252756-CC1A-4D23-B2BE-91C49CBDDBD0}"/>
</file>

<file path=docProps/app.xml><?xml version="1.0" encoding="utf-8"?>
<Properties xmlns="http://schemas.openxmlformats.org/officeDocument/2006/extended-properties" xmlns:vt="http://schemas.openxmlformats.org/officeDocument/2006/docPropsVTypes">
  <Template>Office Theme</Template>
  <TotalTime>0</TotalTime>
  <Words>3213</Words>
  <Application>Microsoft Office PowerPoint</Application>
  <PresentationFormat>Breitbild</PresentationFormat>
  <Paragraphs>175</Paragraphs>
  <Slides>37</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37</vt:i4>
      </vt:variant>
    </vt:vector>
  </HeadingPairs>
  <TitlesOfParts>
    <vt:vector size="42" baseType="lpstr">
      <vt:lpstr>Arial</vt:lpstr>
      <vt:lpstr>Calibri</vt:lpstr>
      <vt:lpstr>Calibri Light</vt:lpstr>
      <vt:lpstr>Wingdings</vt:lpstr>
      <vt:lpstr>Default Design</vt:lpstr>
      <vt:lpstr>PowerPoint-Präsentation</vt:lpstr>
      <vt:lpstr> </vt:lpstr>
      <vt:lpstr>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docId:B9168A03EA2CA137685E8DBEFCBA1905</cp:keywords>
  <cp:lastModifiedBy>Sommer, David</cp:lastModifiedBy>
  <cp:revision>350</cp:revision>
  <dcterms:created xsi:type="dcterms:W3CDTF">2009-06-01T12:28:12Z</dcterms:created>
  <dcterms:modified xsi:type="dcterms:W3CDTF">2022-12-07T19:38:05Z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