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3"/>
  </p:notesMasterIdLst>
  <p:handoutMasterIdLst>
    <p:handoutMasterId r:id="rId44"/>
  </p:handoutMasterIdLst>
  <p:sldIdLst>
    <p:sldId id="274" r:id="rId5"/>
    <p:sldId id="478" r:id="rId6"/>
    <p:sldId id="481" r:id="rId7"/>
    <p:sldId id="479" r:id="rId8"/>
    <p:sldId id="482" r:id="rId9"/>
    <p:sldId id="480" r:id="rId10"/>
    <p:sldId id="323" r:id="rId11"/>
    <p:sldId id="483" r:id="rId12"/>
    <p:sldId id="324" r:id="rId13"/>
    <p:sldId id="484" r:id="rId14"/>
    <p:sldId id="325" r:id="rId15"/>
    <p:sldId id="326" r:id="rId16"/>
    <p:sldId id="327" r:id="rId17"/>
    <p:sldId id="496" r:id="rId18"/>
    <p:sldId id="334" r:id="rId19"/>
    <p:sldId id="485" r:id="rId20"/>
    <p:sldId id="278" r:id="rId21"/>
    <p:sldId id="486" r:id="rId22"/>
    <p:sldId id="280" r:id="rId23"/>
    <p:sldId id="487" r:id="rId24"/>
    <p:sldId id="281" r:id="rId25"/>
    <p:sldId id="488" r:id="rId26"/>
    <p:sldId id="363" r:id="rId27"/>
    <p:sldId id="489" r:id="rId28"/>
    <p:sldId id="364" r:id="rId29"/>
    <p:sldId id="490" r:id="rId30"/>
    <p:sldId id="365" r:id="rId31"/>
    <p:sldId id="491" r:id="rId32"/>
    <p:sldId id="366" r:id="rId33"/>
    <p:sldId id="492" r:id="rId34"/>
    <p:sldId id="367" r:id="rId35"/>
    <p:sldId id="493" r:id="rId36"/>
    <p:sldId id="368" r:id="rId37"/>
    <p:sldId id="369" r:id="rId38"/>
    <p:sldId id="494" r:id="rId39"/>
    <p:sldId id="370" r:id="rId40"/>
    <p:sldId id="495" r:id="rId41"/>
    <p:sldId id="371" r:id="rId42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954" y="27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16"/>
    </p:cViewPr>
  </p:sorterViewPr>
  <p:notesViewPr>
    <p:cSldViewPr>
      <p:cViewPr varScale="1">
        <p:scale>
          <a:sx n="83" d="100"/>
          <a:sy n="83" d="100"/>
        </p:scale>
        <p:origin x="-1374" y="-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CA91C14A-F012-D5B0-B246-7AD27314F65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0AA3AE83-B956-6D6D-6B9D-E74E5568617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285519F1-4EBE-3907-DDBD-61EF05ADAA1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769A71A2-9AE3-9930-DE53-6D91D19D10D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6F9588-32A2-4F91-A85A-622F890EA8F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9FADB8ED-0CD1-CCBD-2F99-2063F1D3F13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DABC6446-F043-8A14-9487-2E4308FE987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CFF30723-21B1-4CFD-D35A-A57C9FEC817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1DA372A2-9579-B0B2-67C6-4B11D1B9CD9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1C148632-7700-40C5-5248-3A787943B58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38B5C035-B10A-E3F2-3801-3D4EAC668F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35E4DA-3ACB-4C59-930C-7AEAFB182D1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EFC81A4-3587-2CD1-F86C-F94E43785F8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72F9F631-B1F5-8526-1607-9F8DB6A038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07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91A46-0D2C-826B-17A5-AA66C3814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4D359F-61DB-AC61-CB9D-8199A469A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83E8D-3E60-FB60-0DCE-876D35076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CB7E5-C8F9-4343-8D91-3BB30887257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998180832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9FA8B-D075-98F0-8FA5-833D1FD3B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E533B-CC32-36DB-A7C2-C330DB71E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117C3-CF19-FC1C-E1C8-56DAEC97C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EF133-3F98-4EC4-BA4B-430262BC256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254761124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8E600AD-DBA9-77B7-DAFC-BA908DE0A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3157B07-9C36-DF09-3C34-90CD78F97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0F4B168-EFA9-C749-FF19-4FEB1C9BE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26A87-3687-4A5F-881C-FB86135997F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37254423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489256F-FA28-7676-70F5-8FD99F48B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C03585B-0170-E055-3FF2-9102307C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F41B501-9894-D396-930A-DDC5EB963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826F4-619E-4139-B0FF-43FE785CF76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891299147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187EF68-ACF8-BBE4-C139-B6A4A5522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EC183E-230D-D212-FD70-60E3362AE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7083B44-A850-2D72-5CB1-B5B8A8BF2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1842A-94F1-4EC1-A611-3F2FF58BE68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651354522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4E23C47-1273-4B1B-B578-DD8F202B7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FC506D8-D775-37B8-62A9-7CD9FC3C8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F013128-26E9-A8DF-CF27-8CCC87AA2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8772D-25B7-46D8-9454-3035DF90A0A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914874616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47AB078-D634-8D4B-06A6-0C703F256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6A0E06-2B73-EA83-5B74-9DB518D46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C473BC3-7B8D-8F5C-EEC1-EE6F6BB5F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74D15-097D-400F-AC0E-FD41D5F8636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964596971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0286173-E24E-4650-F616-0560A20B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3554D72-A856-6A29-9E79-37AB65A00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DA293F7-D38A-4A3E-1A39-B8F3B68DD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41E8F-652F-44D8-9729-E1D3448B14D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654963412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B8E5B-306A-B946-0B08-0CD8D6EAC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74607-95A9-D36D-DDCC-6FA60946F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0A975-9CD1-F81A-2FCD-E03B01DA3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338CD-5F17-44F3-AF6D-1C78207FA3B9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253811798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31E1AC-2317-C6BD-4DCD-1116FB0D7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0A6710-0073-5FE1-51B5-CDCB71E5A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0F058F-7A97-3020-6428-30922EA20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05636-8C47-4483-BA7D-48306C8AAA5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55446534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48C1982-2DEE-C0C1-EF22-A3C9A028864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550F9B02-A575-2F47-8C26-0AF4C8F2D07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8547132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6D2A7BD-D3FF-8AA8-A218-D7E8B606D7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858738F-423C-8E22-2C65-9B008991D9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DC496-61C7-DE7B-846E-FC3BBDD117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D76748-C5C3-2572-77FE-1AD5579569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32B24-BE5F-453C-53F6-0FBEED61C3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4DEB26B-282A-44F9-879E-B0F8D87D4FE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1" r:id="rId12"/>
  </p:sldLayoutIdLst>
  <p:transition spd="med"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>
            <a:extLst>
              <a:ext uri="{FF2B5EF4-FFF2-40B4-BE49-F238E27FC236}">
                <a16:creationId xmlns:a16="http://schemas.microsoft.com/office/drawing/2014/main" id="{D3C7E708-DD2A-3F57-1220-99E461953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426B5963-74BC-AD6E-CBA0-56B9329C9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6148" name="Rectangle 15">
            <a:extLst>
              <a:ext uri="{FF2B5EF4-FFF2-40B4-BE49-F238E27FC236}">
                <a16:creationId xmlns:a16="http://schemas.microsoft.com/office/drawing/2014/main" id="{768B3957-1121-53B7-ECEC-620249960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0350" y="274638"/>
            <a:ext cx="24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18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Rechteck 4">
            <a:extLst>
              <a:ext uri="{FF2B5EF4-FFF2-40B4-BE49-F238E27FC236}">
                <a16:creationId xmlns:a16="http://schemas.microsoft.com/office/drawing/2014/main" id="{F101EF45-E006-4B04-9086-D50860BCC866}"/>
              </a:ext>
            </a:extLst>
          </p:cNvPr>
          <p:cNvSpPr/>
          <p:nvPr/>
        </p:nvSpPr>
        <p:spPr>
          <a:xfrm>
            <a:off x="5015880" y="1123950"/>
            <a:ext cx="6768752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50" name="Titel 1">
            <a:extLst>
              <a:ext uri="{FF2B5EF4-FFF2-40B4-BE49-F238E27FC236}">
                <a16:creationId xmlns:a16="http://schemas.microsoft.com/office/drawing/2014/main" id="{1B580FCC-26B1-AC55-E700-3AD990E96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1763" y="1052513"/>
            <a:ext cx="6192837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Introducere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în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securitatea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informațiilor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sisteme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de control intern</a:t>
            </a:r>
          </a:p>
        </p:txBody>
      </p:sp>
      <p:sp>
        <p:nvSpPr>
          <p:cNvPr id="6151" name="Untertitel 2">
            <a:extLst>
              <a:ext uri="{FF2B5EF4-FFF2-40B4-BE49-F238E27FC236}">
                <a16:creationId xmlns:a16="http://schemas.microsoft.com/office/drawing/2014/main" id="{0C282E74-B29D-55CA-2B62-D052BB2D0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888" y="4881563"/>
            <a:ext cx="6696744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Securitatea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informațiilor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pentru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manageri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2" name="Grafik 3">
            <a:extLst>
              <a:ext uri="{FF2B5EF4-FFF2-40B4-BE49-F238E27FC236}">
                <a16:creationId xmlns:a16="http://schemas.microsoft.com/office/drawing/2014/main" id="{414D0658-DEA8-C8D1-2B55-09A554E09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2">
            <a:extLst>
              <a:ext uri="{FF2B5EF4-FFF2-40B4-BE49-F238E27FC236}">
                <a16:creationId xmlns:a16="http://schemas.microsoft.com/office/drawing/2014/main" id="{D7C6F26D-0134-B018-D01D-212D3D1F7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88E89-694F-5434-7240-BE763532F8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9080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/>
                </a:solidFill>
              </a:rPr>
              <a:t> 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4225D250-9175-DCC0-113B-8091FDF0844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09763"/>
            <a:ext cx="11377613" cy="492918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 se </a:t>
            </a:r>
            <a:r>
              <a:rPr lang="en-US" altLang="en-US" dirty="0" err="1"/>
              <a:t>ocupă</a:t>
            </a:r>
            <a:r>
              <a:rPr lang="en-US" altLang="en-US" dirty="0"/>
              <a:t> cu </a:t>
            </a:r>
            <a:r>
              <a:rPr lang="en-US" altLang="en-US" dirty="0" err="1"/>
              <a:t>protejarea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sistemelor</a:t>
            </a:r>
            <a:r>
              <a:rPr lang="en-US" altLang="en-US" dirty="0"/>
              <a:t> </a:t>
            </a:r>
            <a:r>
              <a:rPr lang="en-US" altLang="en-US" dirty="0" err="1"/>
              <a:t>informatice</a:t>
            </a:r>
            <a:r>
              <a:rPr lang="en-US" altLang="en-US" dirty="0"/>
              <a:t> </a:t>
            </a:r>
            <a:r>
              <a:rPr lang="en-US" altLang="en-US" dirty="0" err="1"/>
              <a:t>împotriva</a:t>
            </a:r>
            <a:r>
              <a:rPr lang="en-US" altLang="en-US" dirty="0"/>
              <a:t> </a:t>
            </a:r>
            <a:r>
              <a:rPr lang="en-US" altLang="en-US" dirty="0" err="1"/>
              <a:t>accesului</a:t>
            </a:r>
            <a:r>
              <a:rPr lang="en-US" altLang="en-US" dirty="0"/>
              <a:t>, </a:t>
            </a:r>
            <a:r>
              <a:rPr lang="en-US" altLang="en-US" dirty="0" err="1"/>
              <a:t>utilizării</a:t>
            </a:r>
            <a:r>
              <a:rPr lang="en-US" altLang="en-US" dirty="0"/>
              <a:t>, </a:t>
            </a:r>
            <a:r>
              <a:rPr lang="en-US" altLang="en-US" dirty="0" err="1"/>
              <a:t>dezvăluirii</a:t>
            </a:r>
            <a:r>
              <a:rPr lang="en-US" altLang="en-US" dirty="0"/>
              <a:t>, </a:t>
            </a:r>
            <a:r>
              <a:rPr lang="en-US" altLang="en-US" dirty="0" err="1"/>
              <a:t>întreruperii</a:t>
            </a:r>
            <a:r>
              <a:rPr lang="en-US" altLang="en-US" dirty="0"/>
              <a:t>, </a:t>
            </a:r>
            <a:r>
              <a:rPr lang="en-US" altLang="en-US" dirty="0" err="1"/>
              <a:t>modificării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distrugerii</a:t>
            </a:r>
            <a:r>
              <a:rPr lang="en-US" altLang="en-US" dirty="0"/>
              <a:t> </a:t>
            </a:r>
            <a:r>
              <a:rPr lang="en-US" altLang="en-US" dirty="0" err="1"/>
              <a:t>neautorizate</a:t>
            </a:r>
            <a:r>
              <a:rPr lang="en-US" altLang="en-US" dirty="0"/>
              <a:t>.</a:t>
            </a:r>
            <a:endParaRPr lang="vi-VN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dirty="0"/>
              <a:t>ISO/IEC 27002/2013 se ocupă de securitatea informațiilor prin cele trei componente principale: confidențialitate, integritate și disponibilitate</a:t>
            </a:r>
            <a:r>
              <a:rPr lang="en-US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Confidențialitatea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asigurată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criptarea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. </a:t>
            </a:r>
            <a:r>
              <a:rPr lang="en-US" altLang="en-US" dirty="0" err="1"/>
              <a:t>Integritatea</a:t>
            </a:r>
            <a:r>
              <a:rPr lang="en-US" altLang="en-US" dirty="0"/>
              <a:t> se </a:t>
            </a:r>
            <a:r>
              <a:rPr lang="en-US" altLang="en-US" dirty="0" err="1"/>
              <a:t>realizează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mecanisme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de </a:t>
            </a:r>
            <a:r>
              <a:rPr lang="en-US" altLang="en-US" dirty="0" err="1"/>
              <a:t>împrăștiere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Disponibilitatea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asigurată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consolidarea</a:t>
            </a:r>
            <a:r>
              <a:rPr lang="en-US" altLang="en-US" dirty="0"/>
              <a:t> </a:t>
            </a:r>
            <a:r>
              <a:rPr lang="en-US" altLang="en-US" dirty="0" err="1"/>
              <a:t>securității</a:t>
            </a:r>
            <a:r>
              <a:rPr lang="en-US" altLang="en-US" dirty="0"/>
              <a:t> </a:t>
            </a:r>
            <a:r>
              <a:rPr lang="en-US" altLang="en-US" dirty="0" err="1"/>
              <a:t>rețelei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rețelelor</a:t>
            </a:r>
            <a:r>
              <a:rPr lang="en-US" altLang="en-US" dirty="0"/>
              <a:t> </a:t>
            </a:r>
            <a:r>
              <a:rPr lang="en-US" altLang="en-US" dirty="0" err="1"/>
              <a:t>sistemului</a:t>
            </a:r>
            <a:r>
              <a:rPr lang="en-US" altLang="en-US" dirty="0"/>
              <a:t> informatic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oferirea</a:t>
            </a:r>
            <a:r>
              <a:rPr lang="en-US" altLang="en-US" dirty="0"/>
              <a:t> de </a:t>
            </a:r>
            <a:r>
              <a:rPr lang="en-US" altLang="en-US" dirty="0" err="1"/>
              <a:t>copii</a:t>
            </a:r>
            <a:r>
              <a:rPr lang="en-US" altLang="en-US" dirty="0"/>
              <a:t> de </a:t>
            </a:r>
            <a:r>
              <a:rPr lang="en-US" altLang="en-US" dirty="0" err="1"/>
              <a:t>siguranță</a:t>
            </a:r>
            <a:r>
              <a:rPr lang="vi-VN" altLang="en-US" dirty="0"/>
              <a:t>.</a:t>
            </a:r>
          </a:p>
        </p:txBody>
      </p:sp>
      <p:sp>
        <p:nvSpPr>
          <p:cNvPr id="7172" name="Titel 1">
            <a:extLst>
              <a:ext uri="{FF2B5EF4-FFF2-40B4-BE49-F238E27FC236}">
                <a16:creationId xmlns:a16="http://schemas.microsoft.com/office/drawing/2014/main" id="{FC7EC75B-12B5-A4E1-0743-2EA15817F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Securitatea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informațiilor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6E4B9-2512-BF2C-01E4-40FD2ED3416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9080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/>
                </a:solidFill>
              </a:rPr>
              <a:t> 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14DCED54-139F-1061-8143-AE40397D6B7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09763"/>
            <a:ext cx="11233150" cy="492918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un set de </a:t>
            </a:r>
            <a:r>
              <a:rPr lang="en-US" altLang="en-US" dirty="0" err="1"/>
              <a:t>practici</a:t>
            </a:r>
            <a:r>
              <a:rPr lang="en-US" altLang="en-US" dirty="0"/>
              <a:t> </a:t>
            </a:r>
            <a:r>
              <a:rPr lang="en-US" altLang="en-US" dirty="0" err="1"/>
              <a:t>menite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protejeze</a:t>
            </a:r>
            <a:r>
              <a:rPr lang="en-US" altLang="en-US" dirty="0"/>
              <a:t> </a:t>
            </a:r>
            <a:r>
              <a:rPr lang="en-US" altLang="en-US" dirty="0" err="1"/>
              <a:t>datele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vi-VN" altLang="en-US" dirty="0"/>
              <a:t>Securitatea informațiilor nu se limitează la sistemele informatice sau la informațiile în forma lor digitală sau electronică.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Mai </a:t>
            </a:r>
            <a:r>
              <a:rPr lang="en-US" altLang="en-US" dirty="0" err="1"/>
              <a:t>degrabă</a:t>
            </a:r>
            <a:r>
              <a:rPr lang="en-US" altLang="en-US" dirty="0"/>
              <a:t>, se </a:t>
            </a:r>
            <a:r>
              <a:rPr lang="en-US" altLang="en-US" dirty="0" err="1"/>
              <a:t>aplică</a:t>
            </a:r>
            <a:r>
              <a:rPr lang="en-US" altLang="en-US" dirty="0"/>
              <a:t> </a:t>
            </a:r>
            <a:r>
              <a:rPr lang="en-US" altLang="en-US" dirty="0" err="1"/>
              <a:t>tuturor</a:t>
            </a:r>
            <a:r>
              <a:rPr lang="en-US" altLang="en-US" dirty="0"/>
              <a:t> </a:t>
            </a:r>
            <a:r>
              <a:rPr lang="en-US" altLang="en-US" dirty="0" err="1"/>
              <a:t>aspectelor</a:t>
            </a:r>
            <a:r>
              <a:rPr lang="en-US" altLang="en-US" dirty="0"/>
              <a:t> legate de </a:t>
            </a:r>
            <a:r>
              <a:rPr lang="en-US" altLang="en-US" dirty="0" err="1"/>
              <a:t>siguranța</a:t>
            </a:r>
            <a:r>
              <a:rPr lang="en-US" altLang="en-US" dirty="0"/>
              <a:t>, </a:t>
            </a: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protecția</a:t>
            </a:r>
            <a:r>
              <a:rPr lang="en-US" altLang="en-US" dirty="0"/>
              <a:t> </a:t>
            </a:r>
            <a:r>
              <a:rPr lang="en-US" altLang="en-US" dirty="0" err="1"/>
              <a:t>datelor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, </a:t>
            </a:r>
            <a:r>
              <a:rPr lang="en-US" altLang="en-US" dirty="0" err="1"/>
              <a:t>indiferent</a:t>
            </a:r>
            <a:r>
              <a:rPr lang="en-US" altLang="en-US" dirty="0"/>
              <a:t> de forma </a:t>
            </a:r>
            <a:r>
              <a:rPr lang="en-US" altLang="en-US" dirty="0" err="1"/>
              <a:t>acestora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  <a:endParaRPr lang="en-US" altLang="en-US" dirty="0"/>
          </a:p>
        </p:txBody>
      </p:sp>
      <p:sp>
        <p:nvSpPr>
          <p:cNvPr id="8196" name="Titel 1">
            <a:extLst>
              <a:ext uri="{FF2B5EF4-FFF2-40B4-BE49-F238E27FC236}">
                <a16:creationId xmlns:a16="http://schemas.microsoft.com/office/drawing/2014/main" id="{60A44FAD-ADA5-292B-682C-9DD7AF049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Securitatea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informațiilor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>
            <a:extLst>
              <a:ext uri="{FF2B5EF4-FFF2-40B4-BE49-F238E27FC236}">
                <a16:creationId xmlns:a16="http://schemas.microsoft.com/office/drawing/2014/main" id="{C2CF65E8-0D82-B361-62EF-1E487F4BF7C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2060575"/>
            <a:ext cx="11233150" cy="4713288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informației</a:t>
            </a:r>
            <a:r>
              <a:rPr lang="en-US" altLang="en-US" dirty="0"/>
              <a:t> nu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definită</a:t>
            </a:r>
            <a:r>
              <a:rPr lang="en-US" altLang="en-US" dirty="0"/>
              <a:t> ca </a:t>
            </a:r>
            <a:r>
              <a:rPr lang="en-US" altLang="en-US" dirty="0" err="1"/>
              <a:t>fiind</a:t>
            </a:r>
            <a:r>
              <a:rPr lang="en-US" altLang="en-US" dirty="0"/>
              <a:t> </a:t>
            </a:r>
            <a:r>
              <a:rPr lang="en-US" altLang="en-US" dirty="0" err="1"/>
              <a:t>sinonimă</a:t>
            </a:r>
            <a:r>
              <a:rPr lang="en-US" altLang="en-US" dirty="0"/>
              <a:t> cu </a:t>
            </a: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computerelor</a:t>
            </a:r>
            <a:r>
              <a:rPr lang="en-US" altLang="en-US" dirty="0"/>
              <a:t>, </a:t>
            </a: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sistemului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rețelei</a:t>
            </a:r>
            <a:r>
              <a:rPr lang="en-US" altLang="en-US" dirty="0"/>
              <a:t>, </a:t>
            </a: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tehnologiei</a:t>
            </a:r>
            <a:r>
              <a:rPr lang="en-US" altLang="en-US" dirty="0"/>
              <a:t> </a:t>
            </a:r>
            <a:r>
              <a:rPr lang="en-US" altLang="en-US" dirty="0" err="1"/>
              <a:t>informației</a:t>
            </a:r>
            <a:r>
              <a:rPr lang="en-US" altLang="en-US" dirty="0"/>
              <a:t>, </a:t>
            </a:r>
            <a:r>
              <a:rPr lang="en-US" altLang="en-US" dirty="0" err="1"/>
              <a:t>sistemele</a:t>
            </a:r>
            <a:r>
              <a:rPr lang="en-US" altLang="en-US" dirty="0"/>
              <a:t> </a:t>
            </a:r>
            <a:r>
              <a:rPr lang="en-US" altLang="en-US" dirty="0" err="1"/>
              <a:t>informaționale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tehnologia</a:t>
            </a:r>
            <a:r>
              <a:rPr lang="en-US" altLang="en-US" dirty="0"/>
              <a:t> </a:t>
            </a:r>
            <a:r>
              <a:rPr lang="en-US" altLang="en-US" dirty="0" err="1"/>
              <a:t>informației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comunicațiilor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Fiecare</a:t>
            </a:r>
            <a:r>
              <a:rPr lang="en-US" altLang="en-US" dirty="0"/>
              <a:t> </a:t>
            </a:r>
            <a:r>
              <a:rPr lang="en-US" altLang="en-US" dirty="0" err="1"/>
              <a:t>dintre</a:t>
            </a:r>
            <a:r>
              <a:rPr lang="en-US" altLang="en-US" dirty="0"/>
              <a:t> </a:t>
            </a:r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expresii</a:t>
            </a:r>
            <a:r>
              <a:rPr lang="en-US" altLang="en-US" dirty="0"/>
              <a:t> se </a:t>
            </a:r>
            <a:r>
              <a:rPr lang="en-US" altLang="en-US" dirty="0" err="1"/>
              <a:t>referă</a:t>
            </a:r>
            <a:r>
              <a:rPr lang="en-US" altLang="en-US" dirty="0"/>
              <a:t> la un </a:t>
            </a:r>
            <a:r>
              <a:rPr lang="en-US" altLang="en-US" dirty="0" err="1"/>
              <a:t>subiect</a:t>
            </a:r>
            <a:r>
              <a:rPr lang="en-US" altLang="en-US" dirty="0"/>
              <a:t> </a:t>
            </a:r>
            <a:r>
              <a:rPr lang="en-US" altLang="en-US" dirty="0" err="1"/>
              <a:t>diferit</a:t>
            </a:r>
            <a:r>
              <a:rPr lang="en-US" altLang="en-US" dirty="0"/>
              <a:t>, </a:t>
            </a:r>
            <a:r>
              <a:rPr lang="en-US" altLang="en-US" dirty="0" err="1"/>
              <a:t>chiar</a:t>
            </a:r>
            <a:r>
              <a:rPr lang="en-US" altLang="en-US" dirty="0"/>
              <a:t> </a:t>
            </a:r>
            <a:r>
              <a:rPr lang="en-US" altLang="en-US" dirty="0" err="1"/>
              <a:t>dacă</a:t>
            </a:r>
            <a:r>
              <a:rPr lang="en-US" altLang="en-US" dirty="0"/>
              <a:t> </a:t>
            </a:r>
            <a:r>
              <a:rPr lang="en-US" altLang="en-US" dirty="0" err="1"/>
              <a:t>punctul</a:t>
            </a:r>
            <a:r>
              <a:rPr lang="en-US" altLang="en-US" dirty="0"/>
              <a:t> </a:t>
            </a:r>
            <a:r>
              <a:rPr lang="en-US" altLang="en-US" dirty="0" err="1"/>
              <a:t>comun</a:t>
            </a:r>
            <a:r>
              <a:rPr lang="en-US" altLang="en-US" dirty="0"/>
              <a:t> se </a:t>
            </a:r>
            <a:r>
              <a:rPr lang="en-US" altLang="en-US" dirty="0" err="1"/>
              <a:t>referă</a:t>
            </a:r>
            <a:r>
              <a:rPr lang="en-US" altLang="en-US" dirty="0"/>
              <a:t> la </a:t>
            </a: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informației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unele</a:t>
            </a:r>
            <a:r>
              <a:rPr lang="en-US" altLang="en-US" dirty="0"/>
              <a:t> </a:t>
            </a:r>
            <a:r>
              <a:rPr lang="en-US" altLang="en-US" dirty="0" err="1"/>
              <a:t>dintre</a:t>
            </a:r>
            <a:r>
              <a:rPr lang="en-US" altLang="en-US" dirty="0"/>
              <a:t> </a:t>
            </a:r>
            <a:r>
              <a:rPr lang="en-US" altLang="en-US" dirty="0" err="1"/>
              <a:t>formele</a:t>
            </a:r>
            <a:r>
              <a:rPr lang="en-US" altLang="en-US" dirty="0"/>
              <a:t> sale (</a:t>
            </a:r>
            <a:r>
              <a:rPr lang="en-US" altLang="en-US" dirty="0" err="1"/>
              <a:t>aici</a:t>
            </a:r>
            <a:r>
              <a:rPr lang="en-US" altLang="en-US" dirty="0"/>
              <a:t> </a:t>
            </a:r>
            <a:r>
              <a:rPr lang="en-US" altLang="en-US" dirty="0" err="1"/>
              <a:t>vorbim</a:t>
            </a:r>
            <a:r>
              <a:rPr lang="en-US" altLang="en-US" dirty="0"/>
              <a:t> </a:t>
            </a:r>
            <a:r>
              <a:rPr lang="en-US" altLang="en-US" dirty="0" err="1"/>
              <a:t>despre</a:t>
            </a:r>
            <a:r>
              <a:rPr lang="en-US" altLang="en-US" dirty="0"/>
              <a:t> </a:t>
            </a:r>
            <a:r>
              <a:rPr lang="en-US" altLang="en-US" dirty="0" err="1"/>
              <a:t>versiunea</a:t>
            </a:r>
            <a:r>
              <a:rPr lang="en-US" altLang="en-US" dirty="0"/>
              <a:t> </a:t>
            </a:r>
            <a:r>
              <a:rPr lang="en-US" altLang="en-US" dirty="0" err="1"/>
              <a:t>sa</a:t>
            </a:r>
            <a:r>
              <a:rPr lang="en-US" altLang="en-US" dirty="0"/>
              <a:t> </a:t>
            </a:r>
            <a:r>
              <a:rPr lang="en-US" altLang="en-US" dirty="0" err="1"/>
              <a:t>electronică</a:t>
            </a:r>
            <a:r>
              <a:rPr lang="en-US" altLang="en-US" dirty="0"/>
              <a:t>):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urmare</a:t>
            </a:r>
            <a:r>
              <a:rPr lang="en-US" altLang="en-US" dirty="0"/>
              <a:t>, </a:t>
            </a:r>
            <a:r>
              <a:rPr lang="en-US" altLang="en-US" dirty="0" err="1"/>
              <a:t>toate</a:t>
            </a:r>
            <a:r>
              <a:rPr lang="en-US" altLang="en-US" dirty="0"/>
              <a:t> sunt </a:t>
            </a:r>
            <a:r>
              <a:rPr lang="en-US" altLang="en-US" dirty="0" err="1"/>
              <a:t>subdomenii</a:t>
            </a:r>
            <a:r>
              <a:rPr lang="en-US" altLang="en-US" dirty="0"/>
              <a:t> ale </a:t>
            </a:r>
            <a:r>
              <a:rPr lang="en-US" altLang="en-US" dirty="0" err="1"/>
              <a:t>securității</a:t>
            </a:r>
            <a:r>
              <a:rPr lang="en-US" altLang="en-US" dirty="0"/>
              <a:t> </a:t>
            </a:r>
            <a:r>
              <a:rPr lang="en-US" altLang="en-US" dirty="0" err="1"/>
              <a:t>informației</a:t>
            </a:r>
            <a:r>
              <a:rPr lang="en-US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secolul</a:t>
            </a:r>
            <a:r>
              <a:rPr lang="en-US" altLang="en-US" dirty="0"/>
              <a:t> 21, </a:t>
            </a:r>
            <a:r>
              <a:rPr lang="en-US" altLang="en-US" dirty="0" err="1"/>
              <a:t>majoritatea</a:t>
            </a:r>
            <a:r>
              <a:rPr lang="en-US" altLang="en-US" dirty="0"/>
              <a:t> </a:t>
            </a:r>
            <a:r>
              <a:rPr lang="en-US" altLang="en-US" dirty="0" err="1"/>
              <a:t>organizațiilor</a:t>
            </a:r>
            <a:r>
              <a:rPr lang="en-US" altLang="en-US" dirty="0"/>
              <a:t> au un </a:t>
            </a:r>
            <a:r>
              <a:rPr lang="en-US" altLang="en-US" dirty="0" err="1"/>
              <a:t>sistem</a:t>
            </a:r>
            <a:r>
              <a:rPr lang="en-US" altLang="en-US" dirty="0"/>
              <a:t> informatic </a:t>
            </a:r>
            <a:r>
              <a:rPr lang="en-US" altLang="en-US" dirty="0" err="1"/>
              <a:t>conectat</a:t>
            </a:r>
            <a:r>
              <a:rPr lang="en-US" altLang="en-US" dirty="0"/>
              <a:t> la Internet </a:t>
            </a:r>
            <a:r>
              <a:rPr lang="en-US" altLang="en-US" dirty="0" err="1"/>
              <a:t>și</a:t>
            </a:r>
            <a:r>
              <a:rPr lang="en-US" altLang="en-US" dirty="0"/>
              <a:t> fac </a:t>
            </a:r>
            <a:r>
              <a:rPr lang="en-US" altLang="en-US" dirty="0" err="1"/>
              <a:t>schimb</a:t>
            </a:r>
            <a:r>
              <a:rPr lang="en-US" altLang="en-US" dirty="0"/>
              <a:t> de </a:t>
            </a:r>
            <a:r>
              <a:rPr lang="en-US" altLang="en-US" dirty="0" err="1"/>
              <a:t>informații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intermediul</a:t>
            </a:r>
            <a:r>
              <a:rPr lang="en-US" altLang="en-US" dirty="0"/>
              <a:t> </a:t>
            </a:r>
            <a:r>
              <a:rPr lang="en-US" altLang="en-US" dirty="0" err="1"/>
              <a:t>acestuia</a:t>
            </a:r>
            <a:r>
              <a:rPr lang="en-US" altLang="en-US" dirty="0"/>
              <a:t>. </a:t>
            </a:r>
            <a:r>
              <a:rPr lang="en-US" altLang="en-US" dirty="0" err="1"/>
              <a:t>Informațiile</a:t>
            </a:r>
            <a:r>
              <a:rPr lang="en-US" altLang="en-US" dirty="0"/>
              <a:t> pot fi </a:t>
            </a:r>
            <a:r>
              <a:rPr lang="en-US" altLang="en-US" dirty="0" err="1"/>
              <a:t>făcute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treacă</a:t>
            </a:r>
            <a:r>
              <a:rPr lang="en-US" altLang="en-US" dirty="0"/>
              <a:t> </a:t>
            </a:r>
            <a:r>
              <a:rPr lang="en-US" altLang="en-US" dirty="0" err="1"/>
              <a:t>printr</a:t>
            </a:r>
            <a:r>
              <a:rPr lang="en-US" altLang="en-US" dirty="0"/>
              <a:t>-o </a:t>
            </a:r>
            <a:r>
              <a:rPr lang="en-US" altLang="en-US" dirty="0" err="1"/>
              <a:t>interconectare</a:t>
            </a:r>
            <a:r>
              <a:rPr lang="en-US" altLang="en-US" dirty="0"/>
              <a:t> a </a:t>
            </a:r>
            <a:r>
              <a:rPr lang="en-US" altLang="en-US" dirty="0" err="1"/>
              <a:t>rețelelor</a:t>
            </a:r>
            <a:r>
              <a:rPr lang="vi-VN" altLang="en-US" dirty="0"/>
              <a:t>. </a:t>
            </a:r>
            <a:endParaRPr lang="en-US" altLang="en-US" dirty="0"/>
          </a:p>
        </p:txBody>
      </p:sp>
      <p:sp>
        <p:nvSpPr>
          <p:cNvPr id="9219" name="Titel 1">
            <a:extLst>
              <a:ext uri="{FF2B5EF4-FFF2-40B4-BE49-F238E27FC236}">
                <a16:creationId xmlns:a16="http://schemas.microsoft.com/office/drawing/2014/main" id="{A2C20F0B-1665-6DF7-903F-70EF43E35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Securitatea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informațiilor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DCFE16B3-0024-F635-1A03-DE8ED75225A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2060575"/>
            <a:ext cx="11233150" cy="4713288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consecință</a:t>
            </a:r>
            <a:r>
              <a:rPr lang="en-US" altLang="en-US" dirty="0"/>
              <a:t>, </a:t>
            </a:r>
            <a:r>
              <a:rPr lang="en-US" altLang="en-US" dirty="0" err="1"/>
              <a:t>această</a:t>
            </a:r>
            <a:r>
              <a:rPr lang="en-US" altLang="en-US" dirty="0"/>
              <a:t> </a:t>
            </a:r>
            <a:r>
              <a:rPr lang="en-US" altLang="en-US" dirty="0" err="1"/>
              <a:t>interconectare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cu </a:t>
            </a:r>
            <a:r>
              <a:rPr lang="en-US" altLang="en-US" dirty="0" err="1"/>
              <a:t>atât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expusă</a:t>
            </a:r>
            <a:r>
              <a:rPr lang="en-US" altLang="en-US" dirty="0"/>
              <a:t> </a:t>
            </a:r>
            <a:r>
              <a:rPr lang="en-US" altLang="en-US" dirty="0" err="1"/>
              <a:t>riscurilor</a:t>
            </a:r>
            <a:r>
              <a:rPr lang="en-US" altLang="en-US" dirty="0"/>
              <a:t> de malware din </a:t>
            </a:r>
            <a:r>
              <a:rPr lang="en-US" altLang="en-US" dirty="0" err="1"/>
              <a:t>partea</a:t>
            </a:r>
            <a:r>
              <a:rPr lang="en-US" altLang="en-US" dirty="0"/>
              <a:t> </a:t>
            </a:r>
            <a:r>
              <a:rPr lang="en-US" altLang="en-US" dirty="0" err="1"/>
              <a:t>celor</a:t>
            </a:r>
            <a:r>
              <a:rPr lang="en-US" altLang="en-US" dirty="0"/>
              <a:t> care </a:t>
            </a:r>
            <a:r>
              <a:rPr lang="en-US" altLang="en-US" dirty="0" err="1"/>
              <a:t>doresc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pună</a:t>
            </a:r>
            <a:r>
              <a:rPr lang="en-US" altLang="en-US" dirty="0"/>
              <a:t> </a:t>
            </a:r>
            <a:r>
              <a:rPr lang="en-US" altLang="en-US" dirty="0" err="1"/>
              <a:t>mâna</a:t>
            </a:r>
            <a:r>
              <a:rPr lang="en-US" altLang="en-US" dirty="0"/>
              <a:t> pe </a:t>
            </a:r>
            <a:r>
              <a:rPr lang="en-US" altLang="en-US" dirty="0" err="1"/>
              <a:t>informații</a:t>
            </a:r>
            <a:r>
              <a:rPr lang="en-US" altLang="en-US" dirty="0"/>
              <a:t> </a:t>
            </a:r>
            <a:r>
              <a:rPr lang="en-US" altLang="en-US" dirty="0" err="1"/>
              <a:t>sensibile</a:t>
            </a:r>
            <a:r>
              <a:rPr lang="en-US" altLang="en-US" dirty="0"/>
              <a:t>, </a:t>
            </a:r>
            <a:r>
              <a:rPr lang="en-US" altLang="en-US" dirty="0" err="1"/>
              <a:t>acționând</a:t>
            </a:r>
            <a:r>
              <a:rPr lang="en-US" altLang="en-US" dirty="0"/>
              <a:t> din interior (</a:t>
            </a:r>
            <a:r>
              <a:rPr lang="en-US" altLang="en-US" dirty="0" err="1"/>
              <a:t>copierea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, </a:t>
            </a:r>
            <a:r>
              <a:rPr lang="en-US" altLang="en-US" dirty="0" err="1"/>
              <a:t>utilizarea</a:t>
            </a:r>
            <a:r>
              <a:rPr lang="en-US" altLang="en-US" dirty="0"/>
              <a:t> </a:t>
            </a:r>
            <a:r>
              <a:rPr lang="en-US" altLang="en-US" dirty="0" err="1"/>
              <a:t>codului</a:t>
            </a:r>
            <a:r>
              <a:rPr lang="en-US" altLang="en-US" dirty="0"/>
              <a:t> </a:t>
            </a:r>
            <a:r>
              <a:rPr lang="en-US" altLang="en-US" dirty="0" err="1"/>
              <a:t>rău</a:t>
            </a:r>
            <a:r>
              <a:rPr lang="en-US" altLang="en-US" dirty="0"/>
              <a:t> </a:t>
            </a:r>
            <a:r>
              <a:rPr lang="en-US" altLang="en-US" dirty="0" err="1"/>
              <a:t>intenționat</a:t>
            </a:r>
            <a:r>
              <a:rPr lang="en-US" altLang="en-US" dirty="0"/>
              <a:t>) </a:t>
            </a:r>
            <a:r>
              <a:rPr lang="en-US" altLang="en-US" dirty="0" err="1"/>
              <a:t>sau</a:t>
            </a:r>
            <a:r>
              <a:rPr lang="en-US" altLang="en-US" dirty="0"/>
              <a:t> din exterior.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contracara</a:t>
            </a:r>
            <a:r>
              <a:rPr lang="en-US" altLang="en-US" dirty="0"/>
              <a:t> </a:t>
            </a:r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riscuri</a:t>
            </a:r>
            <a:r>
              <a:rPr lang="en-US" altLang="en-US" dirty="0"/>
              <a:t>, </a:t>
            </a:r>
            <a:r>
              <a:rPr lang="en-US" altLang="en-US" dirty="0" err="1"/>
              <a:t>securitatea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 </a:t>
            </a:r>
            <a:r>
              <a:rPr lang="en-US" altLang="en-US" dirty="0" err="1"/>
              <a:t>necesită</a:t>
            </a:r>
            <a:r>
              <a:rPr lang="en-US" altLang="en-US" dirty="0"/>
              <a:t> </a:t>
            </a:r>
            <a:r>
              <a:rPr lang="en-US" altLang="en-US" dirty="0" err="1"/>
              <a:t>dezvoltarea</a:t>
            </a:r>
            <a:r>
              <a:rPr lang="en-US" altLang="en-US" dirty="0"/>
              <a:t> </a:t>
            </a:r>
            <a:r>
              <a:rPr lang="en-US" altLang="en-US" dirty="0" err="1"/>
              <a:t>unor</a:t>
            </a:r>
            <a:r>
              <a:rPr lang="en-US" altLang="en-US" dirty="0"/>
              <a:t> </a:t>
            </a:r>
            <a:r>
              <a:rPr lang="en-US" altLang="en-US" dirty="0" err="1"/>
              <a:t>concepte</a:t>
            </a:r>
            <a:r>
              <a:rPr lang="en-US" altLang="en-US" dirty="0"/>
              <a:t> precum </a:t>
            </a:r>
            <a:r>
              <a:rPr lang="en-US" altLang="en-US" dirty="0" err="1"/>
              <a:t>etichetarea</a:t>
            </a:r>
            <a:r>
              <a:rPr lang="en-US" altLang="en-US" dirty="0"/>
              <a:t> </a:t>
            </a:r>
            <a:r>
              <a:rPr lang="en-US" altLang="en-US" dirty="0" err="1"/>
              <a:t>datelor</a:t>
            </a:r>
            <a:r>
              <a:rPr lang="en-US" altLang="en-US" dirty="0"/>
              <a:t>, </a:t>
            </a:r>
            <a:r>
              <a:rPr lang="en-US" altLang="en-US" dirty="0" err="1"/>
              <a:t>criptarea</a:t>
            </a:r>
            <a:r>
              <a:rPr lang="en-US" altLang="en-US" dirty="0"/>
              <a:t> cu </a:t>
            </a:r>
            <a:r>
              <a:rPr lang="en-US" altLang="en-US" dirty="0" err="1"/>
              <a:t>chei</a:t>
            </a:r>
            <a:r>
              <a:rPr lang="en-US" altLang="en-US" dirty="0"/>
              <a:t> </a:t>
            </a:r>
            <a:r>
              <a:rPr lang="en-US" altLang="en-US" dirty="0" err="1"/>
              <a:t>publice</a:t>
            </a:r>
            <a:r>
              <a:rPr lang="en-US" altLang="en-US" dirty="0"/>
              <a:t> (PKI)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securitatea</a:t>
            </a:r>
            <a:r>
              <a:rPr lang="en-US" altLang="en-US" dirty="0"/>
              <a:t> pe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niveluri</a:t>
            </a:r>
            <a:r>
              <a:rPr lang="en-US" altLang="en-US" dirty="0"/>
              <a:t> (MLS).</a:t>
            </a:r>
            <a:endParaRPr lang="vi-VN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Pe </a:t>
            </a:r>
            <a:r>
              <a:rPr lang="en-US" altLang="en-US" dirty="0" err="1"/>
              <a:t>lângă</a:t>
            </a:r>
            <a:r>
              <a:rPr lang="en-US" altLang="en-US" dirty="0"/>
              <a:t> </a:t>
            </a:r>
            <a:r>
              <a:rPr lang="en-US" altLang="en-US" dirty="0" err="1"/>
              <a:t>problemele</a:t>
            </a:r>
            <a:r>
              <a:rPr lang="en-US" altLang="en-US" dirty="0"/>
              <a:t> de </a:t>
            </a:r>
            <a:r>
              <a:rPr lang="en-US" altLang="en-US" dirty="0" err="1"/>
              <a:t>conectare</a:t>
            </a:r>
            <a:r>
              <a:rPr lang="en-US" altLang="en-US" dirty="0"/>
              <a:t> a </a:t>
            </a:r>
            <a:r>
              <a:rPr lang="en-US" altLang="en-US" dirty="0" err="1"/>
              <a:t>rețelelor</a:t>
            </a:r>
            <a:r>
              <a:rPr lang="en-US" altLang="en-US" dirty="0"/>
              <a:t>, </a:t>
            </a:r>
            <a:r>
              <a:rPr lang="en-US" altLang="en-US" dirty="0" err="1"/>
              <a:t>este</a:t>
            </a:r>
            <a:r>
              <a:rPr lang="en-US" altLang="en-US" dirty="0"/>
              <a:t> din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ușor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mutați</a:t>
            </a:r>
            <a:r>
              <a:rPr lang="en-US" altLang="en-US" dirty="0"/>
              <a:t> </a:t>
            </a:r>
            <a:r>
              <a:rPr lang="en-US" altLang="en-US" dirty="0" err="1"/>
              <a:t>cantități</a:t>
            </a:r>
            <a:r>
              <a:rPr lang="en-US" altLang="en-US" dirty="0"/>
              <a:t> </a:t>
            </a:r>
            <a:r>
              <a:rPr lang="en-US" altLang="en-US" dirty="0" err="1"/>
              <a:t>mari</a:t>
            </a:r>
            <a:r>
              <a:rPr lang="en-US" altLang="en-US" dirty="0"/>
              <a:t> de </a:t>
            </a:r>
            <a:r>
              <a:rPr lang="en-US" altLang="en-US" dirty="0" err="1"/>
              <a:t>informații</a:t>
            </a:r>
            <a:r>
              <a:rPr lang="en-US" altLang="en-US" dirty="0"/>
              <a:t> (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asta</a:t>
            </a:r>
            <a:r>
              <a:rPr lang="en-US" altLang="en-US" dirty="0"/>
              <a:t> </a:t>
            </a:r>
            <a:r>
              <a:rPr lang="en-US" altLang="en-US" dirty="0" err="1"/>
              <a:t>într</a:t>
            </a:r>
            <a:r>
              <a:rPr lang="en-US" altLang="en-US" dirty="0"/>
              <a:t>-un mod </a:t>
            </a:r>
            <a:r>
              <a:rPr lang="en-US" altLang="en-US" dirty="0" err="1"/>
              <a:t>relativ</a:t>
            </a:r>
            <a:r>
              <a:rPr lang="en-US" altLang="en-US" dirty="0"/>
              <a:t> </a:t>
            </a:r>
            <a:r>
              <a:rPr lang="en-US" altLang="en-US" dirty="0" err="1"/>
              <a:t>greu</a:t>
            </a:r>
            <a:r>
              <a:rPr lang="en-US" altLang="en-US" dirty="0"/>
              <a:t> de </a:t>
            </a:r>
            <a:r>
              <a:rPr lang="en-US" altLang="en-US" dirty="0" err="1"/>
              <a:t>detectat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caz</a:t>
            </a:r>
            <a:r>
              <a:rPr lang="en-US" altLang="en-US" dirty="0"/>
              <a:t> de hacking),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le </a:t>
            </a:r>
            <a:r>
              <a:rPr lang="en-US" altLang="en-US" dirty="0" err="1"/>
              <a:t>transportați</a:t>
            </a:r>
            <a:r>
              <a:rPr lang="en-US" altLang="en-US" dirty="0"/>
              <a:t> </a:t>
            </a:r>
            <a:r>
              <a:rPr lang="en-US" altLang="en-US" dirty="0" err="1"/>
              <a:t>fizic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stick-</a:t>
            </a:r>
            <a:r>
              <a:rPr lang="en-US" altLang="en-US" dirty="0" err="1"/>
              <a:t>uri</a:t>
            </a:r>
            <a:r>
              <a:rPr lang="en-US" altLang="en-US" dirty="0"/>
              <a:t> USB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carduri</a:t>
            </a:r>
            <a:r>
              <a:rPr lang="en-US" altLang="en-US" dirty="0"/>
              <a:t> de </a:t>
            </a:r>
            <a:r>
              <a:rPr lang="en-US" altLang="en-US" dirty="0" err="1"/>
              <a:t>memorie</a:t>
            </a:r>
            <a:r>
              <a:rPr lang="en-US" altLang="en-US" dirty="0"/>
              <a:t>.</a:t>
            </a:r>
            <a:endParaRPr lang="vi-VN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endParaRPr lang="vi-VN" altLang="en-US" dirty="0"/>
          </a:p>
        </p:txBody>
      </p:sp>
      <p:sp>
        <p:nvSpPr>
          <p:cNvPr id="10243" name="Titel 1">
            <a:extLst>
              <a:ext uri="{FF2B5EF4-FFF2-40B4-BE49-F238E27FC236}">
                <a16:creationId xmlns:a16="http://schemas.microsoft.com/office/drawing/2014/main" id="{C19048CE-1350-715C-7E2B-24FC79A34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Securitatea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informațiilor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>
            <a:extLst>
              <a:ext uri="{FF2B5EF4-FFF2-40B4-BE49-F238E27FC236}">
                <a16:creationId xmlns:a16="http://schemas.microsoft.com/office/drawing/2014/main" id="{D30D169C-002F-5215-CD0B-82F5CA65CFE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844675"/>
            <a:ext cx="11161712" cy="5218113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urmare</a:t>
            </a:r>
            <a:r>
              <a:rPr lang="en-US" altLang="en-US" dirty="0"/>
              <a:t>, </a:t>
            </a:r>
            <a:r>
              <a:rPr lang="en-US" altLang="en-US" dirty="0" err="1"/>
              <a:t>sistemele</a:t>
            </a:r>
            <a:r>
              <a:rPr lang="en-US" altLang="en-US" dirty="0"/>
              <a:t> </a:t>
            </a:r>
            <a:r>
              <a:rPr lang="en-US" altLang="en-US" dirty="0" err="1"/>
              <a:t>informatice</a:t>
            </a:r>
            <a:r>
              <a:rPr lang="en-US" altLang="en-US" dirty="0"/>
              <a:t> care </a:t>
            </a:r>
            <a:r>
              <a:rPr lang="en-US" altLang="en-US" dirty="0" err="1"/>
              <a:t>conțin</a:t>
            </a:r>
            <a:r>
              <a:rPr lang="en-US" altLang="en-US" dirty="0"/>
              <a:t> </a:t>
            </a:r>
            <a:r>
              <a:rPr lang="en-US" altLang="en-US" dirty="0" err="1"/>
              <a:t>informații</a:t>
            </a:r>
            <a:r>
              <a:rPr lang="en-US" altLang="en-US" dirty="0"/>
              <a:t> </a:t>
            </a:r>
            <a:r>
              <a:rPr lang="en-US" altLang="en-US" dirty="0" err="1"/>
              <a:t>sensibile</a:t>
            </a:r>
            <a:r>
              <a:rPr lang="en-US" altLang="en-US" dirty="0"/>
              <a:t> sunt </a:t>
            </a:r>
            <a:r>
              <a:rPr lang="en-US" altLang="en-US" dirty="0" err="1"/>
              <a:t>proiectate</a:t>
            </a:r>
            <a:r>
              <a:rPr lang="en-US" altLang="en-US" dirty="0"/>
              <a:t> din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</a:t>
            </a:r>
            <a:r>
              <a:rPr lang="en-US" altLang="en-US" dirty="0"/>
              <a:t> ca un </a:t>
            </a:r>
            <a:r>
              <a:rPr lang="en-US" altLang="en-US" dirty="0" err="1"/>
              <a:t>mediu</a:t>
            </a:r>
            <a:r>
              <a:rPr lang="en-US" altLang="en-US" dirty="0"/>
              <a:t> System high mode,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cazuri</a:t>
            </a:r>
            <a:r>
              <a:rPr lang="en-US" altLang="en-US" dirty="0"/>
              <a:t> sub </a:t>
            </a:r>
            <a:r>
              <a:rPr lang="en-US" altLang="en-US" dirty="0" err="1"/>
              <a:t>formă</a:t>
            </a:r>
            <a:r>
              <a:rPr lang="en-US" altLang="en-US" dirty="0"/>
              <a:t> de </a:t>
            </a:r>
            <a:r>
              <a:rPr lang="en-US" altLang="en-US" dirty="0" err="1"/>
              <a:t>rețele</a:t>
            </a:r>
            <a:r>
              <a:rPr lang="en-US" altLang="en-US" dirty="0"/>
              <a:t> separate, </a:t>
            </a:r>
            <a:r>
              <a:rPr lang="en-US" altLang="en-US" dirty="0" err="1"/>
              <a:t>fără</a:t>
            </a:r>
            <a:r>
              <a:rPr lang="en-US" altLang="en-US" dirty="0"/>
              <a:t> </a:t>
            </a:r>
            <a:r>
              <a:rPr lang="en-US" altLang="en-US" dirty="0" err="1"/>
              <a:t>conexiune</a:t>
            </a:r>
            <a:r>
              <a:rPr lang="en-US" altLang="en-US" dirty="0"/>
              <a:t> la </a:t>
            </a:r>
            <a:r>
              <a:rPr lang="en-US" altLang="en-US" dirty="0" err="1"/>
              <a:t>alte</a:t>
            </a:r>
            <a:r>
              <a:rPr lang="en-US" altLang="en-US" dirty="0"/>
              <a:t> </a:t>
            </a:r>
            <a:r>
              <a:rPr lang="en-US" altLang="en-US" dirty="0" err="1"/>
              <a:t>rețele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fără</a:t>
            </a:r>
            <a:r>
              <a:rPr lang="en-US" altLang="en-US" dirty="0"/>
              <a:t> </a:t>
            </a:r>
            <a:r>
              <a:rPr lang="en-US" altLang="en-US" dirty="0" err="1"/>
              <a:t>porturi</a:t>
            </a:r>
            <a:r>
              <a:rPr lang="en-US" altLang="en-US" dirty="0"/>
              <a:t> USB.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Sunt </a:t>
            </a:r>
            <a:r>
              <a:rPr lang="en-US" altLang="en-US" dirty="0" err="1"/>
              <a:t>acceptate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mod </a:t>
            </a:r>
            <a:r>
              <a:rPr lang="en-US" altLang="en-US" dirty="0" err="1"/>
              <a:t>obișnuit</a:t>
            </a:r>
            <a:r>
              <a:rPr lang="en-US" altLang="en-US" dirty="0"/>
              <a:t> </a:t>
            </a:r>
            <a:r>
              <a:rPr lang="en-US" altLang="en-US" dirty="0" err="1"/>
              <a:t>trei</a:t>
            </a:r>
            <a:r>
              <a:rPr lang="en-US" altLang="en-US" dirty="0"/>
              <a:t> </a:t>
            </a:r>
            <a:r>
              <a:rPr lang="en-US" altLang="en-US" dirty="0" err="1"/>
              <a:t>criterii</a:t>
            </a:r>
            <a:r>
              <a:rPr lang="en-US" altLang="en-US" dirty="0"/>
              <a:t> de </a:t>
            </a:r>
            <a:r>
              <a:rPr lang="en-US" altLang="en-US" dirty="0" err="1"/>
              <a:t>sensibilitate</a:t>
            </a:r>
            <a:r>
              <a:rPr lang="en-US" altLang="en-US" dirty="0"/>
              <a:t> a </a:t>
            </a:r>
            <a:r>
              <a:rPr lang="en-US" altLang="en-US" dirty="0" err="1"/>
              <a:t>informațiilor</a:t>
            </a:r>
            <a:r>
              <a:rPr lang="en-US" altLang="en-US" dirty="0"/>
              <a:t>: </a:t>
            </a:r>
            <a:r>
              <a:rPr lang="en-US" altLang="en-US" dirty="0" err="1"/>
              <a:t>Disponibilitate</a:t>
            </a:r>
            <a:r>
              <a:rPr lang="en-US" altLang="en-US" dirty="0"/>
              <a:t>, </a:t>
            </a:r>
            <a:r>
              <a:rPr lang="en-US" altLang="en-US" dirty="0" err="1"/>
              <a:t>Integritate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Confidențialitate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Un al </a:t>
            </a:r>
            <a:r>
              <a:rPr lang="en-US" altLang="en-US" dirty="0" err="1"/>
              <a:t>patrulea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</a:t>
            </a:r>
            <a:r>
              <a:rPr lang="en-US" altLang="en-US" dirty="0" err="1"/>
              <a:t>folosit</a:t>
            </a:r>
            <a:r>
              <a:rPr lang="en-US" altLang="en-US" dirty="0"/>
              <a:t> </a:t>
            </a:r>
            <a:r>
              <a:rPr lang="en-US" altLang="en-US" dirty="0" err="1"/>
              <a:t>destul</a:t>
            </a:r>
            <a:r>
              <a:rPr lang="en-US" altLang="en-US" dirty="0"/>
              <a:t> de </a:t>
            </a:r>
            <a:r>
              <a:rPr lang="en-US" altLang="en-US" dirty="0" err="1"/>
              <a:t>frecvent</a:t>
            </a:r>
            <a:r>
              <a:rPr lang="en-US" altLang="en-US" dirty="0"/>
              <a:t> (sub </a:t>
            </a:r>
            <a:r>
              <a:rPr lang="en-US" altLang="en-US" dirty="0" err="1"/>
              <a:t>diferite</a:t>
            </a:r>
            <a:r>
              <a:rPr lang="en-US" altLang="en-US" dirty="0"/>
              <a:t> </a:t>
            </a:r>
            <a:r>
              <a:rPr lang="en-US" altLang="en-US" dirty="0" err="1"/>
              <a:t>denumiri</a:t>
            </a:r>
            <a:r>
              <a:rPr lang="en-US" altLang="en-US" dirty="0"/>
              <a:t>): </a:t>
            </a:r>
            <a:r>
              <a:rPr lang="en-US" altLang="en-US" dirty="0" err="1"/>
              <a:t>Trasabilitate</a:t>
            </a:r>
            <a:r>
              <a:rPr lang="en-US" altLang="en-US" dirty="0"/>
              <a:t>, </a:t>
            </a:r>
            <a:r>
              <a:rPr lang="en-US" altLang="en-US" dirty="0" err="1"/>
              <a:t>Responsabilitate</a:t>
            </a:r>
            <a:r>
              <a:rPr lang="en-US" altLang="en-US" dirty="0"/>
              <a:t>, </a:t>
            </a:r>
            <a:r>
              <a:rPr lang="en-US" altLang="en-US" dirty="0" err="1"/>
              <a:t>Auditabilitate</a:t>
            </a:r>
            <a:r>
              <a:rPr lang="en-US" altLang="en-US" dirty="0"/>
              <a:t> (</a:t>
            </a:r>
            <a:r>
              <a:rPr lang="en-US" altLang="en-US" dirty="0" err="1"/>
              <a:t>referindu</a:t>
            </a:r>
            <a:r>
              <a:rPr lang="en-US" altLang="en-US" dirty="0"/>
              <a:t>-se la </a:t>
            </a:r>
            <a:r>
              <a:rPr lang="en-US" altLang="en-US" dirty="0" err="1"/>
              <a:t>auditurile</a:t>
            </a:r>
            <a:r>
              <a:rPr lang="en-US" altLang="en-US" dirty="0"/>
              <a:t> IT)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Dovezi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Se </a:t>
            </a:r>
            <a:r>
              <a:rPr lang="en-US" altLang="en-US" dirty="0" err="1"/>
              <a:t>folosește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un al </a:t>
            </a:r>
            <a:r>
              <a:rPr lang="en-US" altLang="en-US" dirty="0" err="1"/>
              <a:t>cincilea</a:t>
            </a:r>
            <a:r>
              <a:rPr lang="en-US" altLang="en-US" dirty="0"/>
              <a:t> </a:t>
            </a:r>
            <a:r>
              <a:rPr lang="en-US" altLang="en-US" dirty="0" err="1"/>
              <a:t>criteriu</a:t>
            </a:r>
            <a:r>
              <a:rPr lang="en-US" altLang="en-US" dirty="0"/>
              <a:t>: </a:t>
            </a:r>
            <a:r>
              <a:rPr lang="en-US" altLang="en-US" dirty="0" err="1"/>
              <a:t>Nerepudierea</a:t>
            </a:r>
            <a:r>
              <a:rPr lang="en-US" altLang="en-US" dirty="0"/>
              <a:t>, care </a:t>
            </a:r>
            <a:r>
              <a:rPr lang="en-US" altLang="en-US" dirty="0" err="1"/>
              <a:t>asigură</a:t>
            </a:r>
            <a:r>
              <a:rPr lang="en-US" altLang="en-US" dirty="0"/>
              <a:t> </a:t>
            </a:r>
            <a:r>
              <a:rPr lang="en-US" altLang="en-US" dirty="0" err="1"/>
              <a:t>schimbul</a:t>
            </a:r>
            <a:r>
              <a:rPr lang="en-US" altLang="en-US" dirty="0"/>
              <a:t> de </a:t>
            </a:r>
            <a:r>
              <a:rPr lang="en-US" altLang="en-US" dirty="0" err="1"/>
              <a:t>mesaje</a:t>
            </a:r>
            <a:r>
              <a:rPr lang="en-US" altLang="en-US" dirty="0"/>
              <a:t> </a:t>
            </a:r>
            <a:r>
              <a:rPr lang="en-US" altLang="en-US" dirty="0" err="1"/>
              <a:t>între</a:t>
            </a:r>
            <a:r>
              <a:rPr lang="en-US" altLang="en-US" dirty="0"/>
              <a:t> expeditor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destinatar</a:t>
            </a:r>
            <a:r>
              <a:rPr lang="vi-VN" altLang="en-US" dirty="0"/>
              <a:t>.</a:t>
            </a:r>
          </a:p>
        </p:txBody>
      </p:sp>
      <p:sp>
        <p:nvSpPr>
          <p:cNvPr id="11267" name="Titel 1">
            <a:extLst>
              <a:ext uri="{FF2B5EF4-FFF2-40B4-BE49-F238E27FC236}">
                <a16:creationId xmlns:a16="http://schemas.microsoft.com/office/drawing/2014/main" id="{D09C52DE-F9C2-373C-A0E0-BE2A69342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Securitatea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informațiilor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>
            <a:extLst>
              <a:ext uri="{FF2B5EF4-FFF2-40B4-BE49-F238E27FC236}">
                <a16:creationId xmlns:a16="http://schemas.microsoft.com/office/drawing/2014/main" id="{C88832D7-F11C-F191-9BC6-A828EB395B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133600"/>
            <a:ext cx="1123315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competențe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utilizat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mod </a:t>
            </a:r>
            <a:r>
              <a:rPr lang="en-US" altLang="en-US" dirty="0" err="1"/>
              <a:t>regulat</a:t>
            </a:r>
            <a:r>
              <a:rPr lang="en-US" altLang="en-US" dirty="0"/>
              <a:t> de </a:t>
            </a:r>
            <a:r>
              <a:rPr lang="en-US" altLang="en-US" dirty="0" err="1"/>
              <a:t>companii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a-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înțelege</a:t>
            </a:r>
            <a:r>
              <a:rPr lang="en-US" altLang="en-US" dirty="0"/>
              <a:t> </a:t>
            </a:r>
            <a:r>
              <a:rPr lang="en-US" altLang="en-US" dirty="0" err="1"/>
              <a:t>cerințele</a:t>
            </a:r>
            <a:r>
              <a:rPr lang="en-US" altLang="en-US" dirty="0"/>
              <a:t> </a:t>
            </a:r>
            <a:r>
              <a:rPr lang="en-US" altLang="en-US" dirty="0" err="1"/>
              <a:t>bazate</a:t>
            </a:r>
            <a:r>
              <a:rPr lang="en-US" altLang="en-US" dirty="0"/>
              <a:t> pe </a:t>
            </a:r>
            <a:r>
              <a:rPr lang="en-US" altLang="en-US" dirty="0" err="1"/>
              <a:t>abilități</a:t>
            </a:r>
            <a:r>
              <a:rPr lang="en-US" altLang="en-US" dirty="0"/>
              <a:t>, </a:t>
            </a:r>
            <a:r>
              <a:rPr lang="en-US" altLang="en-US" dirty="0" err="1"/>
              <a:t>competențele</a:t>
            </a:r>
            <a:r>
              <a:rPr lang="en-US" altLang="en-US" dirty="0"/>
              <a:t> </a:t>
            </a:r>
            <a:r>
              <a:rPr lang="en-US" altLang="en-US" dirty="0" err="1"/>
              <a:t>necesare</a:t>
            </a:r>
            <a:r>
              <a:rPr lang="en-US" altLang="en-US" dirty="0"/>
              <a:t>, </a:t>
            </a:r>
            <a:r>
              <a:rPr lang="en-US" altLang="en-US" dirty="0" err="1"/>
              <a:t>abilitățile</a:t>
            </a:r>
            <a:r>
              <a:rPr lang="en-US" altLang="en-US" dirty="0"/>
              <a:t> </a:t>
            </a:r>
            <a:r>
              <a:rPr lang="en-US" altLang="en-US" dirty="0" err="1"/>
              <a:t>angajaților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lacunele</a:t>
            </a:r>
            <a:r>
              <a:rPr lang="en-US" altLang="en-US" dirty="0"/>
              <a:t>.</a:t>
            </a:r>
            <a:r>
              <a:rPr lang="vi-VN" altLang="en-US" dirty="0"/>
              <a:t> </a:t>
            </a:r>
            <a:endParaRPr lang="en-US" altLang="en-US" dirty="0"/>
          </a:p>
          <a:p>
            <a:pPr eaLnBrk="1" hangingPunct="1"/>
            <a:r>
              <a:rPr lang="en-US" altLang="en-US" dirty="0" err="1"/>
              <a:t>Atunci</a:t>
            </a:r>
            <a:r>
              <a:rPr lang="en-US" altLang="en-US" dirty="0"/>
              <a:t> </a:t>
            </a:r>
            <a:r>
              <a:rPr lang="en-US" altLang="en-US" dirty="0" err="1"/>
              <a:t>când</a:t>
            </a:r>
            <a:r>
              <a:rPr lang="en-US" altLang="en-US" dirty="0"/>
              <a:t> 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competențe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dezvoltat</a:t>
            </a:r>
            <a:r>
              <a:rPr lang="en-US" altLang="en-US" dirty="0"/>
              <a:t> </a:t>
            </a:r>
            <a:r>
              <a:rPr lang="en-US" altLang="en-US" dirty="0" err="1"/>
              <a:t>luând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considerare</a:t>
            </a:r>
            <a:r>
              <a:rPr lang="en-US" altLang="en-US" dirty="0"/>
              <a:t> </a:t>
            </a:r>
            <a:r>
              <a:rPr lang="en-US" altLang="en-US" dirty="0" err="1"/>
              <a:t>profilul</a:t>
            </a:r>
            <a:r>
              <a:rPr lang="en-US" altLang="en-US" dirty="0"/>
              <a:t> </a:t>
            </a:r>
            <a:r>
              <a:rPr lang="en-US" altLang="en-US" dirty="0" err="1"/>
              <a:t>companiei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interesele</a:t>
            </a:r>
            <a:r>
              <a:rPr lang="en-US" altLang="en-US" dirty="0"/>
              <a:t> </a:t>
            </a:r>
            <a:r>
              <a:rPr lang="en-US" altLang="en-US" dirty="0" err="1"/>
              <a:t>angajaților</a:t>
            </a:r>
            <a:r>
              <a:rPr lang="en-US" altLang="en-US" dirty="0"/>
              <a:t>, </a:t>
            </a:r>
            <a:r>
              <a:rPr lang="en-US" altLang="en-US" dirty="0" err="1"/>
              <a:t>acesta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îmbunătăți</a:t>
            </a:r>
            <a:r>
              <a:rPr lang="en-US" altLang="en-US" dirty="0"/>
              <a:t> </a:t>
            </a:r>
            <a:r>
              <a:rPr lang="en-US" altLang="en-US" dirty="0" err="1"/>
              <a:t>performanța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oferi</a:t>
            </a:r>
            <a:r>
              <a:rPr lang="en-US" altLang="en-US" dirty="0"/>
              <a:t> </a:t>
            </a:r>
            <a:r>
              <a:rPr lang="en-US" altLang="en-US" dirty="0" err="1"/>
              <a:t>claritate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fiecare</a:t>
            </a:r>
            <a:r>
              <a:rPr lang="en-US" altLang="en-US" dirty="0"/>
              <a:t> </a:t>
            </a:r>
            <a:r>
              <a:rPr lang="en-US" altLang="en-US" dirty="0" err="1"/>
              <a:t>cerință</a:t>
            </a:r>
            <a:r>
              <a:rPr lang="en-US" altLang="en-US" dirty="0"/>
              <a:t> </a:t>
            </a:r>
            <a:r>
              <a:rPr lang="en-US" altLang="en-US" dirty="0" err="1"/>
              <a:t>individuală</a:t>
            </a:r>
            <a:r>
              <a:rPr lang="en-US" altLang="en-US" dirty="0"/>
              <a:t> a </a:t>
            </a:r>
            <a:r>
              <a:rPr lang="en-US" altLang="en-US" dirty="0" err="1"/>
              <a:t>rolului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dezvolta</a:t>
            </a:r>
            <a:r>
              <a:rPr lang="en-US" altLang="en-US" dirty="0"/>
              <a:t> </a:t>
            </a:r>
            <a:r>
              <a:rPr lang="en-US" altLang="en-US" dirty="0" err="1"/>
              <a:t>talentul</a:t>
            </a:r>
            <a:r>
              <a:rPr lang="en-US" altLang="en-US" dirty="0"/>
              <a:t> la </a:t>
            </a:r>
            <a:r>
              <a:rPr lang="en-US" altLang="en-US" dirty="0" err="1"/>
              <a:t>locul</a:t>
            </a:r>
            <a:r>
              <a:rPr lang="en-US" altLang="en-US" dirty="0"/>
              <a:t> de </a:t>
            </a:r>
            <a:r>
              <a:rPr lang="en-US" altLang="en-US" dirty="0" err="1"/>
              <a:t>muncă</a:t>
            </a:r>
            <a:r>
              <a:rPr lang="en-US" altLang="en-US" dirty="0"/>
              <a:t>.</a:t>
            </a:r>
            <a:endParaRPr lang="vi-VN" altLang="en-US" dirty="0"/>
          </a:p>
          <a:p>
            <a:pPr eaLnBrk="1" hangingPunct="1"/>
            <a:endParaRPr lang="en-US" alt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163BFD0-1361-2AD4-B0CC-F511C853E8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defRPr/>
            </a:pPr>
            <a:r>
              <a:rPr lang="en-US" altLang="en-US" sz="4400" dirty="0" err="1">
                <a:latin typeface="+mj-lt"/>
              </a:rPr>
              <a:t>Atacurile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cibernetice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și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cadrul</a:t>
            </a:r>
            <a:r>
              <a:rPr lang="en-US" altLang="en-US" sz="4400" dirty="0">
                <a:latin typeface="+mj-lt"/>
              </a:rPr>
              <a:t> de </a:t>
            </a:r>
            <a:r>
              <a:rPr lang="en-US" altLang="en-US" sz="4400" dirty="0" err="1">
                <a:latin typeface="+mj-lt"/>
              </a:rPr>
              <a:t>competențe</a:t>
            </a:r>
            <a:endParaRPr lang="en-US" altLang="en-US" sz="4400" dirty="0">
              <a:latin typeface="+mj-lt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>
            <a:extLst>
              <a:ext uri="{FF2B5EF4-FFF2-40B4-BE49-F238E27FC236}">
                <a16:creationId xmlns:a16="http://schemas.microsoft.com/office/drawing/2014/main" id="{960D5FFD-A1E5-2E38-EF7A-037FECFCC81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844675"/>
            <a:ext cx="11233150" cy="4525963"/>
          </a:xfrm>
        </p:spPr>
        <p:txBody>
          <a:bodyPr/>
          <a:lstStyle/>
          <a:p>
            <a:pPr eaLnBrk="1" hangingPunct="1"/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ultimii</a:t>
            </a:r>
            <a:r>
              <a:rPr lang="en-US" altLang="en-US" dirty="0"/>
              <a:t> ani, din </a:t>
            </a:r>
            <a:r>
              <a:rPr lang="en-US" altLang="en-US" dirty="0" err="1"/>
              <a:t>cauza</a:t>
            </a:r>
            <a:r>
              <a:rPr lang="en-US" altLang="en-US" dirty="0"/>
              <a:t> </a:t>
            </a:r>
            <a:r>
              <a:rPr lang="en-US" altLang="en-US" dirty="0" err="1"/>
              <a:t>multor</a:t>
            </a:r>
            <a:r>
              <a:rPr lang="en-US" altLang="en-US" dirty="0"/>
              <a:t> </a:t>
            </a:r>
            <a:r>
              <a:rPr lang="en-US" altLang="en-US" dirty="0" err="1"/>
              <a:t>atacuri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, </a:t>
            </a:r>
            <a:r>
              <a:rPr lang="en-US" altLang="en-US" dirty="0" err="1"/>
              <a:t>cadrele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sunt </a:t>
            </a:r>
            <a:r>
              <a:rPr lang="en-US" altLang="en-US" dirty="0" err="1"/>
              <a:t>adoptate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principal de </a:t>
            </a:r>
            <a:r>
              <a:rPr lang="en-US" altLang="en-US" dirty="0" err="1"/>
              <a:t>organizații</a:t>
            </a:r>
            <a:r>
              <a:rPr lang="en-US" altLang="en-US" dirty="0"/>
              <a:t> </a:t>
            </a:r>
            <a:r>
              <a:rPr lang="en-US" altLang="en-US" dirty="0" err="1"/>
              <a:t>mari</a:t>
            </a:r>
            <a:r>
              <a:rPr lang="en-US" altLang="en-US" dirty="0"/>
              <a:t> (</a:t>
            </a:r>
            <a:r>
              <a:rPr lang="en-US" altLang="en-US" dirty="0" err="1"/>
              <a:t>afaceri</a:t>
            </a:r>
            <a:r>
              <a:rPr lang="en-US" altLang="en-US" dirty="0"/>
              <a:t>, ONG-</a:t>
            </a:r>
            <a:r>
              <a:rPr lang="en-US" altLang="en-US" dirty="0" err="1"/>
              <a:t>uri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alte</a:t>
            </a:r>
            <a:r>
              <a:rPr lang="en-US" altLang="en-US" dirty="0"/>
              <a:t> </a:t>
            </a:r>
            <a:r>
              <a:rPr lang="en-US" altLang="en-US" dirty="0" err="1"/>
              <a:t>entități</a:t>
            </a:r>
            <a:r>
              <a:rPr lang="en-US" altLang="en-US" dirty="0"/>
              <a:t>) </a:t>
            </a:r>
            <a:r>
              <a:rPr lang="en-US" altLang="en-US" dirty="0" err="1"/>
              <a:t>sau</a:t>
            </a:r>
            <a:r>
              <a:rPr lang="en-US" altLang="en-US" dirty="0"/>
              <a:t> de </a:t>
            </a:r>
            <a:r>
              <a:rPr lang="en-US" altLang="en-US" dirty="0" err="1"/>
              <a:t>către</a:t>
            </a:r>
            <a:r>
              <a:rPr lang="en-US" altLang="en-US" dirty="0"/>
              <a:t> </a:t>
            </a:r>
            <a:r>
              <a:rPr lang="en-US" altLang="en-US" dirty="0" err="1"/>
              <a:t>actori</a:t>
            </a:r>
            <a:r>
              <a:rPr lang="en-US" altLang="en-US" dirty="0"/>
              <a:t> de stat.</a:t>
            </a:r>
            <a:r>
              <a:rPr lang="vi-VN" altLang="en-US" dirty="0"/>
              <a:t>.</a:t>
            </a:r>
          </a:p>
          <a:p>
            <a:pPr eaLnBrk="1" hangingPunct="1"/>
            <a:r>
              <a:rPr lang="en-US" altLang="en-US" dirty="0"/>
              <a:t>Un </a:t>
            </a:r>
            <a:r>
              <a:rPr lang="en-US" altLang="en-US" dirty="0" err="1"/>
              <a:t>atac</a:t>
            </a:r>
            <a:r>
              <a:rPr lang="en-US" altLang="en-US" dirty="0"/>
              <a:t> </a:t>
            </a:r>
            <a:r>
              <a:rPr lang="en-US" altLang="en-US" dirty="0" err="1"/>
              <a:t>cibernetic</a:t>
            </a:r>
            <a:r>
              <a:rPr lang="en-US" altLang="en-US" dirty="0"/>
              <a:t> de </a:t>
            </a:r>
            <a:r>
              <a:rPr lang="en-US" altLang="en-US" dirty="0" err="1"/>
              <a:t>succes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provoca</a:t>
            </a:r>
            <a:r>
              <a:rPr lang="en-US" altLang="en-US" dirty="0"/>
              <a:t> </a:t>
            </a:r>
            <a:r>
              <a:rPr lang="en-US" altLang="en-US" dirty="0" err="1"/>
              <a:t>daune</a:t>
            </a:r>
            <a:r>
              <a:rPr lang="en-US" altLang="en-US" dirty="0"/>
              <a:t> </a:t>
            </a:r>
            <a:r>
              <a:rPr lang="en-US" altLang="en-US" dirty="0" err="1"/>
              <a:t>majore</a:t>
            </a:r>
            <a:r>
              <a:rPr lang="en-US" altLang="en-US" dirty="0"/>
              <a:t> </a:t>
            </a:r>
            <a:r>
              <a:rPr lang="en-US" altLang="en-US" dirty="0" err="1"/>
              <a:t>afacerii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companii</a:t>
            </a:r>
            <a:r>
              <a:rPr lang="en-US" altLang="en-US" dirty="0"/>
              <a:t>. </a:t>
            </a:r>
            <a:r>
              <a:rPr lang="en-US" altLang="en-US" dirty="0" err="1"/>
              <a:t>Își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afecta</a:t>
            </a:r>
            <a:r>
              <a:rPr lang="en-US" altLang="en-US" dirty="0"/>
              <a:t> </a:t>
            </a:r>
            <a:r>
              <a:rPr lang="en-US" altLang="en-US" dirty="0" err="1"/>
              <a:t>rezultatul</a:t>
            </a:r>
            <a:r>
              <a:rPr lang="en-US" altLang="en-US" dirty="0"/>
              <a:t> final, precum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statutul</a:t>
            </a:r>
            <a:r>
              <a:rPr lang="en-US" altLang="en-US" dirty="0"/>
              <a:t> de </a:t>
            </a:r>
            <a:r>
              <a:rPr lang="en-US" altLang="en-US" dirty="0" err="1"/>
              <a:t>afaceri</a:t>
            </a:r>
            <a:r>
              <a:rPr lang="en-US" altLang="en-US" dirty="0"/>
              <a:t> al </a:t>
            </a:r>
            <a:r>
              <a:rPr lang="en-US" altLang="en-US" dirty="0" err="1"/>
              <a:t>companiei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încrederea</a:t>
            </a:r>
            <a:r>
              <a:rPr lang="en-US" altLang="en-US" dirty="0"/>
              <a:t> </a:t>
            </a:r>
            <a:r>
              <a:rPr lang="en-US" altLang="en-US" dirty="0" err="1"/>
              <a:t>consumatorilor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/>
            <a:r>
              <a:rPr lang="en-US" altLang="en-US" dirty="0" err="1"/>
              <a:t>Impactul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breșe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împărțit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trei</a:t>
            </a:r>
            <a:r>
              <a:rPr lang="en-US" altLang="en-US" dirty="0"/>
              <a:t> </a:t>
            </a:r>
            <a:r>
              <a:rPr lang="en-US" altLang="en-US" dirty="0" err="1"/>
              <a:t>categorii</a:t>
            </a:r>
            <a:r>
              <a:rPr lang="en-US" altLang="en-US" dirty="0"/>
              <a:t>: </a:t>
            </a:r>
            <a:r>
              <a:rPr lang="en-US" altLang="en-US" dirty="0" err="1"/>
              <a:t>financiar</a:t>
            </a:r>
            <a:r>
              <a:rPr lang="en-US" altLang="en-US" dirty="0"/>
              <a:t>, </a:t>
            </a:r>
            <a:r>
              <a:rPr lang="en-US" altLang="en-US" dirty="0" err="1"/>
              <a:t>reputațional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juridic</a:t>
            </a:r>
            <a:r>
              <a:rPr lang="vi-VN" altLang="en-US" dirty="0"/>
              <a:t>.</a:t>
            </a:r>
          </a:p>
          <a:p>
            <a:pPr eaLnBrk="1" hangingPunct="1"/>
            <a:endParaRPr lang="en-US" alt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C6EF685-FCFF-34B1-2EA9-F1296B60E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defRPr/>
            </a:pPr>
            <a:r>
              <a:rPr lang="en-US" altLang="en-US" sz="4400" dirty="0" err="1">
                <a:latin typeface="+mj-lt"/>
              </a:rPr>
              <a:t>Atacurile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cibernetice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și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cadrul</a:t>
            </a:r>
            <a:r>
              <a:rPr lang="en-US" altLang="en-US" sz="4400" dirty="0">
                <a:latin typeface="+mj-lt"/>
              </a:rPr>
              <a:t> de </a:t>
            </a:r>
            <a:r>
              <a:rPr lang="en-US" altLang="en-US" sz="4400" dirty="0" err="1">
                <a:latin typeface="+mj-lt"/>
              </a:rPr>
              <a:t>competențe</a:t>
            </a:r>
            <a:endParaRPr lang="en-US" altLang="en-US" sz="4400" dirty="0">
              <a:latin typeface="+mn-lt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>
            <a:extLst>
              <a:ext uri="{FF2B5EF4-FFF2-40B4-BE49-F238E27FC236}">
                <a16:creationId xmlns:a16="http://schemas.microsoft.com/office/drawing/2014/main" id="{4D5CEF34-53A9-BF18-2FF9-5C0C330CFAF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855788"/>
            <a:ext cx="11306175" cy="5000625"/>
          </a:xfrm>
        </p:spPr>
        <p:txBody>
          <a:bodyPr/>
          <a:lstStyle/>
          <a:p>
            <a:pPr eaLnBrk="1" hangingPunct="1"/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</a:t>
            </a:r>
            <a:r>
              <a:rPr lang="en-US" altLang="en-US" dirty="0" err="1"/>
              <a:t>duc</a:t>
            </a:r>
            <a:r>
              <a:rPr lang="en-US" altLang="en-US" dirty="0"/>
              <a:t> </a:t>
            </a:r>
            <a:r>
              <a:rPr lang="en-US" altLang="en-US" dirty="0" err="1"/>
              <a:t>adesea</a:t>
            </a:r>
            <a:r>
              <a:rPr lang="en-US" altLang="en-US" dirty="0"/>
              <a:t> la </a:t>
            </a:r>
            <a:r>
              <a:rPr lang="en-US" altLang="en-US" dirty="0" err="1"/>
              <a:t>pierderi</a:t>
            </a:r>
            <a:r>
              <a:rPr lang="en-US" altLang="en-US" dirty="0"/>
              <a:t> </a:t>
            </a:r>
            <a:r>
              <a:rPr lang="en-US" altLang="en-US" dirty="0" err="1"/>
              <a:t>financiare</a:t>
            </a:r>
            <a:r>
              <a:rPr lang="en-US" altLang="en-US" dirty="0"/>
              <a:t> </a:t>
            </a:r>
            <a:r>
              <a:rPr lang="en-US" altLang="en-US" dirty="0" err="1"/>
              <a:t>substanțiale</a:t>
            </a:r>
            <a:r>
              <a:rPr lang="en-US" altLang="en-US" dirty="0"/>
              <a:t> ca </a:t>
            </a:r>
            <a:r>
              <a:rPr lang="en-US" altLang="en-US" dirty="0" err="1"/>
              <a:t>urmare</a:t>
            </a:r>
            <a:r>
              <a:rPr lang="en-US" altLang="en-US" dirty="0"/>
              <a:t> a </a:t>
            </a:r>
            <a:r>
              <a:rPr lang="en-US" altLang="en-US" dirty="0" err="1"/>
              <a:t>furtului</a:t>
            </a:r>
            <a:r>
              <a:rPr lang="en-US" altLang="en-US" dirty="0"/>
              <a:t> de </a:t>
            </a:r>
            <a:r>
              <a:rPr lang="en-US" altLang="en-US" dirty="0" err="1"/>
              <a:t>informații</a:t>
            </a:r>
            <a:r>
              <a:rPr lang="en-US" altLang="en-US" dirty="0"/>
              <a:t> corporative, </a:t>
            </a:r>
            <a:r>
              <a:rPr lang="en-US" altLang="en-US" dirty="0" err="1"/>
              <a:t>informații</a:t>
            </a:r>
            <a:r>
              <a:rPr lang="en-US" altLang="en-US" dirty="0"/>
              <a:t> </a:t>
            </a:r>
            <a:r>
              <a:rPr lang="en-US" altLang="en-US" dirty="0" err="1"/>
              <a:t>financiare</a:t>
            </a:r>
            <a:r>
              <a:rPr lang="en-US" altLang="en-US" dirty="0"/>
              <a:t> (de </a:t>
            </a:r>
            <a:r>
              <a:rPr lang="en-US" altLang="en-US" dirty="0" err="1"/>
              <a:t>exemplu</a:t>
            </a:r>
            <a:r>
              <a:rPr lang="en-US" altLang="en-US" dirty="0"/>
              <a:t>, </a:t>
            </a:r>
            <a:r>
              <a:rPr lang="en-US" altLang="en-US" dirty="0" err="1"/>
              <a:t>detalii</a:t>
            </a:r>
            <a:r>
              <a:rPr lang="en-US" altLang="en-US" dirty="0"/>
              <a:t> </a:t>
            </a:r>
            <a:r>
              <a:rPr lang="en-US" altLang="en-US" dirty="0" err="1"/>
              <a:t>bancare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detalii</a:t>
            </a:r>
            <a:r>
              <a:rPr lang="en-US" altLang="en-US" dirty="0"/>
              <a:t> ale </a:t>
            </a:r>
            <a:r>
              <a:rPr lang="en-US" altLang="en-US" dirty="0" err="1"/>
              <a:t>cardului</a:t>
            </a:r>
            <a:r>
              <a:rPr lang="en-US" altLang="en-US" dirty="0"/>
              <a:t> de </a:t>
            </a:r>
            <a:r>
              <a:rPr lang="en-US" altLang="en-US" dirty="0" err="1"/>
              <a:t>plată</a:t>
            </a:r>
            <a:r>
              <a:rPr lang="en-US" altLang="en-US" dirty="0"/>
              <a:t>), </a:t>
            </a:r>
            <a:r>
              <a:rPr lang="en-US" altLang="en-US" dirty="0" err="1"/>
              <a:t>bani</a:t>
            </a:r>
            <a:r>
              <a:rPr lang="en-US" altLang="en-US" dirty="0"/>
              <a:t>, </a:t>
            </a:r>
            <a:r>
              <a:rPr lang="en-US" altLang="en-US" dirty="0" err="1"/>
              <a:t>întreruperi</a:t>
            </a:r>
            <a:r>
              <a:rPr lang="en-US" altLang="en-US" dirty="0"/>
              <a:t> ale </a:t>
            </a:r>
            <a:r>
              <a:rPr lang="en-US" altLang="en-US" dirty="0" err="1"/>
              <a:t>tranzacțiilor</a:t>
            </a:r>
            <a:r>
              <a:rPr lang="en-US" altLang="en-US" dirty="0"/>
              <a:t> (de </a:t>
            </a:r>
            <a:r>
              <a:rPr lang="en-US" altLang="en-US" dirty="0" err="1"/>
              <a:t>exemplu</a:t>
            </a:r>
            <a:r>
              <a:rPr lang="en-US" altLang="en-US" dirty="0"/>
              <a:t>, </a:t>
            </a:r>
            <a:r>
              <a:rPr lang="en-US" altLang="en-US" dirty="0" err="1"/>
              <a:t>incapacitatea</a:t>
            </a:r>
            <a:r>
              <a:rPr lang="en-US" altLang="en-US" dirty="0"/>
              <a:t> de a </a:t>
            </a:r>
            <a:r>
              <a:rPr lang="en-US" altLang="en-US" dirty="0" err="1"/>
              <a:t>tranzacționa</a:t>
            </a:r>
            <a:r>
              <a:rPr lang="en-US" altLang="en-US" dirty="0"/>
              <a:t> online), </a:t>
            </a:r>
            <a:r>
              <a:rPr lang="en-US" altLang="en-US" dirty="0" err="1"/>
              <a:t>pierderea</a:t>
            </a:r>
            <a:r>
              <a:rPr lang="en-US" altLang="en-US" dirty="0"/>
              <a:t> </a:t>
            </a:r>
            <a:r>
              <a:rPr lang="en-US" altLang="en-US" dirty="0" err="1"/>
              <a:t>afacerii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a </a:t>
            </a:r>
            <a:r>
              <a:rPr lang="en-US" altLang="en-US" dirty="0" err="1"/>
              <a:t>contractului</a:t>
            </a:r>
            <a:r>
              <a:rPr lang="en-US" altLang="en-US" dirty="0"/>
              <a:t>. </a:t>
            </a:r>
            <a:r>
              <a:rPr lang="en-US" altLang="en-US" dirty="0" err="1"/>
              <a:t>Companiile</a:t>
            </a:r>
            <a:r>
              <a:rPr lang="en-US" altLang="en-US" dirty="0"/>
              <a:t> care au </a:t>
            </a:r>
            <a:r>
              <a:rPr lang="en-US" altLang="en-US" dirty="0" err="1"/>
              <a:t>suferit</a:t>
            </a:r>
            <a:r>
              <a:rPr lang="en-US" altLang="en-US" dirty="0"/>
              <a:t> o </a:t>
            </a:r>
            <a:r>
              <a:rPr lang="en-US" altLang="en-US" dirty="0" err="1"/>
              <a:t>încălcare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vor</a:t>
            </a:r>
            <a:r>
              <a:rPr lang="en-US" altLang="en-US" dirty="0"/>
              <a:t> </a:t>
            </a:r>
            <a:r>
              <a:rPr lang="en-US" altLang="en-US" dirty="0" err="1"/>
              <a:t>cheltui</a:t>
            </a:r>
            <a:r>
              <a:rPr lang="en-US" altLang="en-US" dirty="0"/>
              <a:t>, </a:t>
            </a:r>
            <a:r>
              <a:rPr lang="en-US" altLang="en-US" dirty="0" err="1"/>
              <a:t>în</a:t>
            </a:r>
            <a:r>
              <a:rPr lang="en-US" altLang="en-US" dirty="0"/>
              <a:t> general, </a:t>
            </a:r>
            <a:r>
              <a:rPr lang="en-US" altLang="en-US" dirty="0" err="1"/>
              <a:t>bani</a:t>
            </a:r>
            <a:r>
              <a:rPr lang="en-US" altLang="en-US" dirty="0"/>
              <a:t> </a:t>
            </a:r>
            <a:r>
              <a:rPr lang="en-US" altLang="en-US" dirty="0" err="1"/>
              <a:t>asociați</a:t>
            </a:r>
            <a:r>
              <a:rPr lang="en-US" altLang="en-US" dirty="0"/>
              <a:t> cu </a:t>
            </a:r>
            <a:r>
              <a:rPr lang="en-US" altLang="en-US" dirty="0" err="1"/>
              <a:t>repararea</a:t>
            </a:r>
            <a:r>
              <a:rPr lang="en-US" altLang="en-US" dirty="0"/>
              <a:t> </a:t>
            </a:r>
            <a:r>
              <a:rPr lang="en-US" altLang="en-US" dirty="0" err="1"/>
              <a:t>sistemelor</a:t>
            </a:r>
            <a:r>
              <a:rPr lang="en-US" altLang="en-US" dirty="0"/>
              <a:t>, </a:t>
            </a:r>
            <a:r>
              <a:rPr lang="en-US" altLang="en-US" dirty="0" err="1"/>
              <a:t>rețelelor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dispozitivelor</a:t>
            </a:r>
            <a:r>
              <a:rPr lang="en-US" altLang="en-US" dirty="0"/>
              <a:t> </a:t>
            </a:r>
            <a:r>
              <a:rPr lang="en-US" altLang="en-US" dirty="0" err="1"/>
              <a:t>afectate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</a:p>
          <a:p>
            <a:pPr eaLnBrk="1" hangingPunct="1"/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pot </a:t>
            </a:r>
            <a:r>
              <a:rPr lang="en-US" altLang="en-US" dirty="0" err="1"/>
              <a:t>afecta</a:t>
            </a:r>
            <a:r>
              <a:rPr lang="en-US" altLang="en-US" dirty="0"/>
              <a:t> </a:t>
            </a:r>
            <a:r>
              <a:rPr lang="en-US" altLang="en-US" dirty="0" err="1"/>
              <a:t>reputația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companii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încrederea</a:t>
            </a:r>
            <a:r>
              <a:rPr lang="en-US" altLang="en-US" dirty="0"/>
              <a:t> pe care </a:t>
            </a:r>
            <a:r>
              <a:rPr lang="en-US" altLang="en-US" dirty="0" err="1"/>
              <a:t>clienții</a:t>
            </a:r>
            <a:r>
              <a:rPr lang="en-US" altLang="en-US" dirty="0"/>
              <a:t> o au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companie</a:t>
            </a:r>
            <a:r>
              <a:rPr lang="en-US" altLang="en-US" dirty="0"/>
              <a:t>. </a:t>
            </a:r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lucru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putea</a:t>
            </a:r>
            <a:r>
              <a:rPr lang="en-US" altLang="en-US" dirty="0"/>
              <a:t> duce la </a:t>
            </a:r>
            <a:r>
              <a:rPr lang="en-US" altLang="en-US" dirty="0" err="1"/>
              <a:t>pierderi</a:t>
            </a:r>
            <a:r>
              <a:rPr lang="en-US" altLang="en-US" dirty="0"/>
              <a:t> de </a:t>
            </a:r>
            <a:r>
              <a:rPr lang="en-US" altLang="en-US" dirty="0" err="1"/>
              <a:t>clienți</a:t>
            </a:r>
            <a:r>
              <a:rPr lang="en-US" altLang="en-US" dirty="0"/>
              <a:t>, </a:t>
            </a:r>
            <a:r>
              <a:rPr lang="en-US" altLang="en-US" dirty="0" err="1"/>
              <a:t>vânzări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profituri</a:t>
            </a:r>
            <a:r>
              <a:rPr lang="en-US" altLang="en-US" dirty="0"/>
              <a:t> </a:t>
            </a:r>
            <a:r>
              <a:rPr lang="en-US" altLang="en-US" dirty="0" err="1"/>
              <a:t>reduse</a:t>
            </a:r>
            <a:r>
              <a:rPr lang="vi-VN" altLang="en-US" dirty="0"/>
              <a:t>. </a:t>
            </a:r>
            <a:endParaRPr lang="en-US" alt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FC9BA09-71FF-DCCC-B774-DA9EF28E0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defRPr/>
            </a:pPr>
            <a:r>
              <a:rPr lang="en-US" altLang="en-US" sz="4400" dirty="0" err="1">
                <a:latin typeface="+mj-lt"/>
              </a:rPr>
              <a:t>Atacuri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cibernetice</a:t>
            </a:r>
            <a:endParaRPr lang="en-US" altLang="en-US" sz="4400" dirty="0">
              <a:latin typeface="+mj-lt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>
            <a:extLst>
              <a:ext uri="{FF2B5EF4-FFF2-40B4-BE49-F238E27FC236}">
                <a16:creationId xmlns:a16="http://schemas.microsoft.com/office/drawing/2014/main" id="{4F078041-3270-2D31-9FBB-D9CFAFDB0253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855788"/>
            <a:ext cx="11306175" cy="5000625"/>
          </a:xfrm>
        </p:spPr>
        <p:txBody>
          <a:bodyPr/>
          <a:lstStyle/>
          <a:p>
            <a:pPr eaLnBrk="1" hangingPunct="1"/>
            <a:r>
              <a:rPr lang="en-US" altLang="en-US" dirty="0" err="1"/>
              <a:t>Efectul</a:t>
            </a:r>
            <a:r>
              <a:rPr lang="en-US" altLang="en-US" dirty="0"/>
              <a:t> </a:t>
            </a:r>
            <a:r>
              <a:rPr lang="en-US" altLang="en-US" dirty="0" err="1"/>
              <a:t>daunelor</a:t>
            </a:r>
            <a:r>
              <a:rPr lang="en-US" altLang="en-US" dirty="0"/>
              <a:t> </a:t>
            </a:r>
            <a:r>
              <a:rPr lang="en-US" altLang="en-US" dirty="0" err="1"/>
              <a:t>reputaționale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afecta</a:t>
            </a:r>
            <a:r>
              <a:rPr lang="en-US" altLang="en-US" dirty="0"/>
              <a:t> </a:t>
            </a:r>
            <a:r>
              <a:rPr lang="en-US" altLang="en-US" dirty="0" err="1"/>
              <a:t>chiar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furnizorii</a:t>
            </a:r>
            <a:r>
              <a:rPr lang="en-US" altLang="en-US" dirty="0"/>
              <a:t> </a:t>
            </a:r>
            <a:r>
              <a:rPr lang="en-US" altLang="en-US" dirty="0" err="1"/>
              <a:t>companiei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afecta</a:t>
            </a:r>
            <a:r>
              <a:rPr lang="en-US" altLang="en-US" dirty="0"/>
              <a:t> </a:t>
            </a:r>
            <a:r>
              <a:rPr lang="en-US" altLang="en-US" dirty="0" err="1"/>
              <a:t>relațiile</a:t>
            </a:r>
            <a:r>
              <a:rPr lang="en-US" altLang="en-US" dirty="0"/>
              <a:t> cu </a:t>
            </a:r>
            <a:r>
              <a:rPr lang="en-US" altLang="en-US" dirty="0" err="1"/>
              <a:t>partenerii</a:t>
            </a:r>
            <a:r>
              <a:rPr lang="en-US" altLang="en-US" dirty="0"/>
              <a:t>, </a:t>
            </a:r>
            <a:r>
              <a:rPr lang="en-US" altLang="en-US" dirty="0" err="1"/>
              <a:t>investitorii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alte</a:t>
            </a:r>
            <a:r>
              <a:rPr lang="en-US" altLang="en-US" dirty="0"/>
              <a:t> </a:t>
            </a:r>
            <a:r>
              <a:rPr lang="en-US" altLang="en-US" dirty="0" err="1"/>
              <a:t>terțe</a:t>
            </a:r>
            <a:r>
              <a:rPr lang="en-US" altLang="en-US" dirty="0"/>
              <a:t> </a:t>
            </a:r>
            <a:r>
              <a:rPr lang="en-US" altLang="en-US" dirty="0" err="1"/>
              <a:t>părți</a:t>
            </a:r>
            <a:r>
              <a:rPr lang="en-US" altLang="en-US" dirty="0"/>
              <a:t> implicate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afacerile</a:t>
            </a:r>
            <a:r>
              <a:rPr lang="en-US" altLang="en-US" dirty="0"/>
              <a:t> </a:t>
            </a:r>
            <a:r>
              <a:rPr lang="en-US" altLang="en-US" dirty="0" err="1"/>
              <a:t>companiei</a:t>
            </a:r>
            <a:r>
              <a:rPr lang="en-US" altLang="en-US" dirty="0"/>
              <a:t>.</a:t>
            </a:r>
            <a:endParaRPr lang="vi-VN" altLang="en-US" dirty="0"/>
          </a:p>
          <a:p>
            <a:pPr eaLnBrk="1" hangingPunct="1"/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urmare</a:t>
            </a:r>
            <a:r>
              <a:rPr lang="en-US" altLang="en-US" dirty="0"/>
              <a:t>, </a:t>
            </a:r>
            <a:r>
              <a:rPr lang="en-US" altLang="en-US" dirty="0" err="1"/>
              <a:t>legile</a:t>
            </a:r>
            <a:r>
              <a:rPr lang="en-US" altLang="en-US" dirty="0"/>
              <a:t> </a:t>
            </a:r>
            <a:r>
              <a:rPr lang="en-US" altLang="en-US" dirty="0" err="1"/>
              <a:t>privind</a:t>
            </a:r>
            <a:r>
              <a:rPr lang="en-US" altLang="en-US" dirty="0"/>
              <a:t> </a:t>
            </a:r>
            <a:r>
              <a:rPr lang="en-US" altLang="en-US" dirty="0" err="1"/>
              <a:t>protecția</a:t>
            </a:r>
            <a:r>
              <a:rPr lang="en-US" altLang="en-US" dirty="0"/>
              <a:t> </a:t>
            </a:r>
            <a:r>
              <a:rPr lang="en-US" altLang="en-US" dirty="0" err="1"/>
              <a:t>datelor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confidențialitatea</a:t>
            </a:r>
            <a:r>
              <a:rPr lang="en-US" altLang="en-US" dirty="0"/>
              <a:t> </a:t>
            </a:r>
            <a:r>
              <a:rPr lang="en-US" altLang="en-US" dirty="0" err="1"/>
              <a:t>impun</a:t>
            </a:r>
            <a:r>
              <a:rPr lang="en-US" altLang="en-US" dirty="0"/>
              <a:t> </a:t>
            </a:r>
            <a:r>
              <a:rPr lang="en-US" altLang="en-US" dirty="0" err="1"/>
              <a:t>gestionarea</a:t>
            </a:r>
            <a:r>
              <a:rPr lang="en-US" altLang="en-US" dirty="0"/>
              <a:t> </a:t>
            </a:r>
            <a:r>
              <a:rPr lang="en-US" altLang="en-US" dirty="0" err="1"/>
              <a:t>securității</a:t>
            </a:r>
            <a:r>
              <a:rPr lang="en-US" altLang="en-US" dirty="0"/>
              <a:t> </a:t>
            </a:r>
            <a:r>
              <a:rPr lang="en-US" altLang="en-US" dirty="0" err="1"/>
              <a:t>tuturor</a:t>
            </a:r>
            <a:r>
              <a:rPr lang="en-US" altLang="en-US" dirty="0"/>
              <a:t> </a:t>
            </a:r>
            <a:r>
              <a:rPr lang="en-US" altLang="en-US" dirty="0" err="1"/>
              <a:t>datelor</a:t>
            </a:r>
            <a:r>
              <a:rPr lang="en-US" altLang="en-US" dirty="0"/>
              <a:t> cu </a:t>
            </a:r>
            <a:r>
              <a:rPr lang="en-US" altLang="en-US" dirty="0" err="1"/>
              <a:t>caracter</a:t>
            </a:r>
            <a:r>
              <a:rPr lang="en-US" altLang="en-US" dirty="0"/>
              <a:t> personal </a:t>
            </a:r>
            <a:r>
              <a:rPr lang="en-US" altLang="en-US" dirty="0" err="1"/>
              <a:t>deținute</a:t>
            </a:r>
            <a:r>
              <a:rPr lang="en-US" altLang="en-US" dirty="0"/>
              <a:t> de </a:t>
            </a:r>
            <a:r>
              <a:rPr lang="en-US" altLang="en-US" dirty="0" err="1"/>
              <a:t>companie</a:t>
            </a:r>
            <a:r>
              <a:rPr lang="en-US" altLang="en-US" dirty="0"/>
              <a:t> (a </a:t>
            </a:r>
            <a:r>
              <a:rPr lang="en-US" altLang="en-US" dirty="0" err="1"/>
              <a:t>propriului</a:t>
            </a:r>
            <a:r>
              <a:rPr lang="en-US" altLang="en-US" dirty="0"/>
              <a:t> personal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clienți</a:t>
            </a:r>
            <a:r>
              <a:rPr lang="en-US" altLang="en-US" dirty="0"/>
              <a:t>)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/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cazul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care </a:t>
            </a:r>
            <a:r>
              <a:rPr lang="en-US" altLang="en-US" dirty="0" err="1"/>
              <a:t>aceste</a:t>
            </a:r>
            <a:r>
              <a:rPr lang="en-US" altLang="en-US" dirty="0"/>
              <a:t> date sunt compromise accidental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deliberat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compania</a:t>
            </a:r>
            <a:r>
              <a:rPr lang="en-US" altLang="en-US" dirty="0"/>
              <a:t> nu </a:t>
            </a:r>
            <a:r>
              <a:rPr lang="en-US" altLang="en-US" dirty="0" err="1"/>
              <a:t>implementează</a:t>
            </a:r>
            <a:r>
              <a:rPr lang="en-US" altLang="en-US" dirty="0"/>
              <a:t> </a:t>
            </a:r>
            <a:r>
              <a:rPr lang="en-US" altLang="en-US" dirty="0" err="1"/>
              <a:t>măsuri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adecvate</a:t>
            </a:r>
            <a:r>
              <a:rPr lang="en-US" altLang="en-US" dirty="0"/>
              <a:t>, se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confrunta</a:t>
            </a:r>
            <a:r>
              <a:rPr lang="en-US" altLang="en-US" dirty="0"/>
              <a:t> cu </a:t>
            </a:r>
            <a:r>
              <a:rPr lang="en-US" altLang="en-US" dirty="0" err="1"/>
              <a:t>sancțiuni</a:t>
            </a:r>
            <a:r>
              <a:rPr lang="en-US" altLang="en-US" dirty="0"/>
              <a:t> de </a:t>
            </a:r>
            <a:r>
              <a:rPr lang="en-US" altLang="en-US" dirty="0" err="1"/>
              <a:t>reglementare</a:t>
            </a:r>
            <a:r>
              <a:rPr lang="vi-VN" altLang="en-US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B436049-4BF1-E8E1-E591-9015E87DC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defRPr/>
            </a:pPr>
            <a:r>
              <a:rPr lang="en-US" altLang="en-US" sz="4400" dirty="0" err="1">
                <a:latin typeface="+mj-lt"/>
              </a:rPr>
              <a:t>Atacuri</a:t>
            </a:r>
            <a:r>
              <a:rPr lang="en-US" altLang="en-US" sz="4400" dirty="0">
                <a:latin typeface="+mj-lt"/>
              </a:rPr>
              <a:t> </a:t>
            </a:r>
            <a:r>
              <a:rPr lang="en-US" altLang="en-US" sz="4400" dirty="0" err="1">
                <a:latin typeface="+mj-lt"/>
              </a:rPr>
              <a:t>cibernetice</a:t>
            </a:r>
            <a:endParaRPr lang="en-US" altLang="en-US" sz="4400" dirty="0">
              <a:latin typeface="+mj-lt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561AF-A700-8F07-DFAC-71E2039CA96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844675"/>
            <a:ext cx="11641137" cy="4857750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dirty="0"/>
              <a:t>Este important să vă gestionați riscurile în consecință</a:t>
            </a:r>
            <a:r>
              <a:rPr lang="vi-VN" dirty="0"/>
              <a:t>. </a:t>
            </a:r>
            <a:endParaRPr lang="en-US" dirty="0"/>
          </a:p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După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are loc un </a:t>
            </a:r>
            <a:r>
              <a:rPr lang="en-US" dirty="0" err="1"/>
              <a:t>atac</a:t>
            </a:r>
            <a:r>
              <a:rPr lang="en-US" dirty="0"/>
              <a:t>, un instrument </a:t>
            </a:r>
            <a:r>
              <a:rPr lang="en-US" dirty="0" err="1"/>
              <a:t>eficient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un plan de </a:t>
            </a:r>
            <a:r>
              <a:rPr lang="en-US" dirty="0" err="1"/>
              <a:t>răspuns</a:t>
            </a:r>
            <a:r>
              <a:rPr lang="en-US" dirty="0"/>
              <a:t> la incident, </a:t>
            </a:r>
            <a:r>
              <a:rPr lang="en-US" dirty="0" err="1"/>
              <a:t>adică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consultant </a:t>
            </a:r>
            <a:r>
              <a:rPr lang="en-US" dirty="0" err="1"/>
              <a:t>cibernetic</a:t>
            </a:r>
            <a:r>
              <a:rPr lang="en-US" dirty="0"/>
              <a:t>,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ajuta</a:t>
            </a:r>
            <a:r>
              <a:rPr lang="vi-VN" dirty="0"/>
              <a:t>:</a:t>
            </a:r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/>
              <a:t>reduce </a:t>
            </a:r>
            <a:r>
              <a:rPr lang="en-US" sz="2400" dirty="0" err="1"/>
              <a:t>impactul</a:t>
            </a:r>
            <a:r>
              <a:rPr lang="en-US" sz="2400" dirty="0"/>
              <a:t> </a:t>
            </a:r>
            <a:r>
              <a:rPr lang="en-US" sz="2400" dirty="0" err="1"/>
              <a:t>atacului</a:t>
            </a:r>
            <a:endParaRPr lang="en-US" sz="2400" dirty="0"/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raportează</a:t>
            </a:r>
            <a:r>
              <a:rPr lang="en-US" sz="2400" dirty="0"/>
              <a:t> </a:t>
            </a:r>
            <a:r>
              <a:rPr lang="en-US" sz="2400" dirty="0" err="1"/>
              <a:t>incidentul</a:t>
            </a:r>
            <a:r>
              <a:rPr lang="en-US" sz="2400" dirty="0"/>
              <a:t> </a:t>
            </a:r>
            <a:r>
              <a:rPr lang="en-US" sz="2400" dirty="0" err="1"/>
              <a:t>autorității</a:t>
            </a:r>
            <a:r>
              <a:rPr lang="en-US" sz="2400" dirty="0"/>
              <a:t> </a:t>
            </a:r>
            <a:r>
              <a:rPr lang="en-US" sz="2400" dirty="0" err="1"/>
              <a:t>competente</a:t>
            </a:r>
            <a:endParaRPr lang="en-US" sz="2400" dirty="0"/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curățați</a:t>
            </a:r>
            <a:r>
              <a:rPr lang="en-US" sz="2400" dirty="0"/>
              <a:t> </a:t>
            </a:r>
            <a:r>
              <a:rPr lang="en-US" sz="2400" dirty="0" err="1"/>
              <a:t>sistemele</a:t>
            </a:r>
            <a:r>
              <a:rPr lang="en-US" sz="2400" dirty="0"/>
              <a:t> </a:t>
            </a:r>
            <a:r>
              <a:rPr lang="en-US" sz="2400" dirty="0" err="1"/>
              <a:t>afectate</a:t>
            </a:r>
            <a:endParaRPr lang="en-US" sz="2400" dirty="0"/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puneți-vă</a:t>
            </a:r>
            <a:r>
              <a:rPr lang="en-US" sz="2400" dirty="0"/>
              <a:t> </a:t>
            </a:r>
            <a:r>
              <a:rPr lang="en-US" sz="2400" dirty="0" err="1"/>
              <a:t>afacerea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funcțiune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cel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scurt</a:t>
            </a:r>
            <a:r>
              <a:rPr lang="en-US" sz="2400" dirty="0"/>
              <a:t> </a:t>
            </a:r>
            <a:r>
              <a:rPr lang="en-US" sz="2400" dirty="0" err="1"/>
              <a:t>timp</a:t>
            </a:r>
            <a:r>
              <a:rPr lang="en-US" sz="2400" dirty="0"/>
              <a:t> </a:t>
            </a:r>
            <a:r>
              <a:rPr lang="en-US" sz="2400" dirty="0" err="1"/>
              <a:t>posibil</a:t>
            </a:r>
            <a:r>
              <a:rPr lang="vi-VN" sz="2400" dirty="0"/>
              <a:t>.</a:t>
            </a:r>
          </a:p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/>
              <a:t>Este </a:t>
            </a:r>
            <a:r>
              <a:rPr lang="en-US" dirty="0" err="1"/>
              <a:t>necesar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se </a:t>
            </a:r>
            <a:r>
              <a:rPr lang="en-US" dirty="0" err="1"/>
              <a:t>investească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formarea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educarea</a:t>
            </a:r>
            <a:r>
              <a:rPr lang="en-US" dirty="0"/>
              <a:t> </a:t>
            </a:r>
            <a:r>
              <a:rPr lang="en-US" dirty="0" err="1"/>
              <a:t>utilizatorilor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domeniul</a:t>
            </a:r>
            <a:r>
              <a:rPr lang="en-US" dirty="0"/>
              <a:t> </a:t>
            </a:r>
            <a:r>
              <a:rPr lang="en-US" dirty="0" err="1"/>
              <a:t>securității</a:t>
            </a:r>
            <a:r>
              <a:rPr lang="en-US" dirty="0"/>
              <a:t> </a:t>
            </a:r>
            <a:r>
              <a:rPr lang="en-US" dirty="0" err="1"/>
              <a:t>cibernetice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evita</a:t>
            </a:r>
            <a:r>
              <a:rPr lang="en-US" dirty="0"/>
              <a:t> </a:t>
            </a:r>
            <a:r>
              <a:rPr lang="en-US" dirty="0" err="1"/>
              <a:t>atacurile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dezvolta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mod </a:t>
            </a:r>
            <a:r>
              <a:rPr lang="en-US" dirty="0" err="1"/>
              <a:t>continuu</a:t>
            </a:r>
            <a:r>
              <a:rPr lang="en-US" dirty="0"/>
              <a:t> </a:t>
            </a:r>
            <a:r>
              <a:rPr lang="en-US" dirty="0" err="1"/>
              <a:t>conștientizarea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o </a:t>
            </a:r>
            <a:r>
              <a:rPr lang="en-US" dirty="0" err="1"/>
              <a:t>strategie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organizația</a:t>
            </a:r>
            <a:r>
              <a:rPr lang="en-US" dirty="0"/>
              <a:t> </a:t>
            </a:r>
            <a:r>
              <a:rPr lang="en-US" dirty="0" err="1"/>
              <a:t>proprie</a:t>
            </a:r>
            <a:r>
              <a:rPr lang="en-US" dirty="0"/>
              <a:t>.</a:t>
            </a:r>
            <a:endParaRPr lang="vi-VN" dirty="0"/>
          </a:p>
        </p:txBody>
      </p:sp>
      <p:sp>
        <p:nvSpPr>
          <p:cNvPr id="16387" name="Titel 1">
            <a:extLst>
              <a:ext uri="{FF2B5EF4-FFF2-40B4-BE49-F238E27FC236}">
                <a16:creationId xmlns:a16="http://schemas.microsoft.com/office/drawing/2014/main" id="{6FE6274E-2175-9A2D-4210-061662546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Riscuri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companie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>
            <a:extLst>
              <a:ext uri="{FF2B5EF4-FFF2-40B4-BE49-F238E27FC236}">
                <a16:creationId xmlns:a16="http://schemas.microsoft.com/office/drawing/2014/main" id="{2A1D45E9-F15D-E3EB-216A-462808A2215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773238"/>
            <a:ext cx="11520488" cy="4525962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un set de </a:t>
            </a:r>
            <a:r>
              <a:rPr lang="en-US" altLang="en-US" dirty="0" err="1"/>
              <a:t>bune</a:t>
            </a:r>
            <a:r>
              <a:rPr lang="en-US" altLang="en-US" dirty="0"/>
              <a:t> </a:t>
            </a:r>
            <a:r>
              <a:rPr lang="en-US" altLang="en-US" dirty="0" err="1"/>
              <a:t>practici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procese</a:t>
            </a:r>
            <a:r>
              <a:rPr lang="en-US" altLang="en-US" dirty="0"/>
              <a:t> </a:t>
            </a:r>
            <a:r>
              <a:rPr lang="en-US" altLang="en-US" dirty="0" err="1"/>
              <a:t>documentate</a:t>
            </a:r>
            <a:r>
              <a:rPr lang="en-US" altLang="en-US" dirty="0"/>
              <a:t> care sunt </a:t>
            </a:r>
            <a:r>
              <a:rPr lang="en-US" altLang="en-US" dirty="0" err="1"/>
              <a:t>utilizate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dezvolta</a:t>
            </a:r>
            <a:r>
              <a:rPr lang="en-US" altLang="en-US" dirty="0"/>
              <a:t> </a:t>
            </a:r>
            <a:r>
              <a:rPr lang="en-US" altLang="en-US" dirty="0" err="1"/>
              <a:t>politici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IT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cadrul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organizații</a:t>
            </a:r>
            <a:r>
              <a:rPr lang="en-US" altLang="en-US" dirty="0"/>
              <a:t>.</a:t>
            </a:r>
            <a:endParaRPr lang="vi-VN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Dar, </a:t>
            </a:r>
            <a:r>
              <a:rPr lang="en-US" altLang="en-US" dirty="0" err="1"/>
              <a:t>spre</a:t>
            </a:r>
            <a:r>
              <a:rPr lang="en-US" altLang="en-US" dirty="0"/>
              <a:t> </a:t>
            </a:r>
            <a:r>
              <a:rPr lang="en-US" altLang="en-US" dirty="0" err="1"/>
              <a:t>deosebire</a:t>
            </a:r>
            <a:r>
              <a:rPr lang="en-US" altLang="en-US" dirty="0"/>
              <a:t> de </a:t>
            </a:r>
            <a:r>
              <a:rPr lang="en-US" altLang="en-US" dirty="0" err="1"/>
              <a:t>politica</a:t>
            </a:r>
            <a:r>
              <a:rPr lang="en-US" altLang="en-US" dirty="0"/>
              <a:t> </a:t>
            </a:r>
            <a:r>
              <a:rPr lang="en-US" altLang="en-US" dirty="0" err="1"/>
              <a:t>tradițională</a:t>
            </a:r>
            <a:r>
              <a:rPr lang="en-US" altLang="en-US" dirty="0"/>
              <a:t> strict </a:t>
            </a:r>
            <a:r>
              <a:rPr lang="en-US" altLang="en-US" dirty="0" err="1"/>
              <a:t>legată</a:t>
            </a:r>
            <a:r>
              <a:rPr lang="en-US" altLang="en-US" dirty="0"/>
              <a:t> de </a:t>
            </a:r>
            <a:r>
              <a:rPr lang="en-US" altLang="en-US" dirty="0" err="1"/>
              <a:t>domeniul</a:t>
            </a:r>
            <a:r>
              <a:rPr lang="en-US" altLang="en-US" dirty="0"/>
              <a:t> juridic, un </a:t>
            </a:r>
            <a:r>
              <a:rPr lang="en-US" altLang="en-US" dirty="0" err="1"/>
              <a:t>cadru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includă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</a:t>
            </a:r>
            <a:r>
              <a:rPr lang="en-US" altLang="en-US" dirty="0" err="1"/>
              <a:t>exemple</a:t>
            </a:r>
            <a:r>
              <a:rPr lang="en-US" altLang="en-US" dirty="0"/>
              <a:t> </a:t>
            </a:r>
            <a:r>
              <a:rPr lang="en-US" altLang="en-US" dirty="0" err="1"/>
              <a:t>documentate</a:t>
            </a:r>
            <a:r>
              <a:rPr lang="en-US" altLang="en-US" dirty="0"/>
              <a:t> de </a:t>
            </a:r>
            <a:r>
              <a:rPr lang="en-US" altLang="en-US" dirty="0" err="1"/>
              <a:t>probleme</a:t>
            </a:r>
            <a:r>
              <a:rPr lang="en-US" altLang="en-US" dirty="0"/>
              <a:t> care </a:t>
            </a:r>
            <a:r>
              <a:rPr lang="en-US" altLang="en-US" dirty="0" err="1"/>
              <a:t>trebuie</a:t>
            </a:r>
            <a:r>
              <a:rPr lang="en-US" altLang="en-US" dirty="0"/>
              <a:t> </a:t>
            </a:r>
            <a:r>
              <a:rPr lang="en-US" altLang="en-US" dirty="0" err="1"/>
              <a:t>evitate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acele</a:t>
            </a:r>
            <a:r>
              <a:rPr lang="en-US" altLang="en-US" dirty="0"/>
              <a:t> </a:t>
            </a:r>
            <a:r>
              <a:rPr lang="en-US" altLang="en-US" dirty="0" err="1"/>
              <a:t>politici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ale </a:t>
            </a:r>
            <a:r>
              <a:rPr lang="en-US" altLang="en-US" dirty="0" err="1"/>
              <a:t>proceselor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modalităților</a:t>
            </a:r>
            <a:r>
              <a:rPr lang="en-US" altLang="en-US" dirty="0"/>
              <a:t> </a:t>
            </a:r>
            <a:r>
              <a:rPr lang="en-US" altLang="en-US" dirty="0" err="1"/>
              <a:t>adecvate</a:t>
            </a:r>
            <a:r>
              <a:rPr lang="en-US" altLang="en-US" dirty="0"/>
              <a:t> de </a:t>
            </a:r>
            <a:r>
              <a:rPr lang="en-US" altLang="en-US" dirty="0" err="1"/>
              <a:t>implementare</a:t>
            </a:r>
            <a:r>
              <a:rPr lang="en-US" altLang="en-US" dirty="0"/>
              <a:t> a </a:t>
            </a:r>
            <a:r>
              <a:rPr lang="en-US" altLang="en-US" dirty="0" err="1"/>
              <a:t>politicilor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descrise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</a:t>
            </a:r>
            <a:r>
              <a:rPr lang="en-US" altLang="en-US" dirty="0"/>
              <a:t>.</a:t>
            </a:r>
            <a:r>
              <a:rPr lang="vi-VN" altLang="en-US" dirty="0"/>
              <a:t>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Este </a:t>
            </a:r>
            <a:r>
              <a:rPr lang="en-US" altLang="en-US" dirty="0" err="1"/>
              <a:t>atât</a:t>
            </a:r>
            <a:r>
              <a:rPr lang="en-US" altLang="en-US" dirty="0"/>
              <a:t> un </a:t>
            </a:r>
            <a:r>
              <a:rPr lang="en-US" altLang="en-US" dirty="0" err="1"/>
              <a:t>ghid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angajați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utilizatori</a:t>
            </a:r>
            <a:r>
              <a:rPr lang="en-US" altLang="en-US" dirty="0"/>
              <a:t>, </a:t>
            </a:r>
            <a:r>
              <a:rPr lang="en-US" altLang="en-US" dirty="0" err="1"/>
              <a:t>cât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un </a:t>
            </a:r>
            <a:r>
              <a:rPr lang="en-US" altLang="en-US" dirty="0" err="1"/>
              <a:t>compendiu</a:t>
            </a:r>
            <a:r>
              <a:rPr lang="en-US" altLang="en-US" dirty="0"/>
              <a:t> </a:t>
            </a:r>
            <a:r>
              <a:rPr lang="en-US" altLang="en-US" dirty="0" err="1"/>
              <a:t>convingător</a:t>
            </a:r>
            <a:r>
              <a:rPr lang="en-US" altLang="en-US" dirty="0"/>
              <a:t> de </a:t>
            </a:r>
            <a:r>
              <a:rPr lang="en-US" altLang="en-US" dirty="0" err="1"/>
              <a:t>bune</a:t>
            </a:r>
            <a:r>
              <a:rPr lang="en-US" altLang="en-US" dirty="0"/>
              <a:t> </a:t>
            </a:r>
            <a:r>
              <a:rPr lang="en-US" altLang="en-US" dirty="0" err="1"/>
              <a:t>practici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care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consultat</a:t>
            </a:r>
            <a:r>
              <a:rPr lang="en-US" altLang="en-US" dirty="0"/>
              <a:t> de </a:t>
            </a:r>
            <a:r>
              <a:rPr lang="en-US" altLang="en-US" dirty="0" err="1"/>
              <a:t>părți</a:t>
            </a:r>
            <a:r>
              <a:rPr lang="en-US" altLang="en-US" dirty="0"/>
              <a:t> </a:t>
            </a:r>
            <a:r>
              <a:rPr lang="en-US" altLang="en-US" dirty="0" err="1"/>
              <a:t>externe</a:t>
            </a:r>
            <a:r>
              <a:rPr lang="en-US" altLang="en-US" dirty="0"/>
              <a:t> </a:t>
            </a:r>
            <a:r>
              <a:rPr lang="en-US" altLang="en-US" dirty="0" err="1"/>
              <a:t>autorizate</a:t>
            </a:r>
            <a:r>
              <a:rPr lang="en-US" altLang="en-US" dirty="0"/>
              <a:t> (cum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autoritățile</a:t>
            </a:r>
            <a:r>
              <a:rPr lang="en-US" altLang="en-US" dirty="0"/>
              <a:t>).</a:t>
            </a:r>
            <a:endParaRPr lang="vi-VN" altLang="en-US" dirty="0"/>
          </a:p>
        </p:txBody>
      </p:sp>
      <p:sp>
        <p:nvSpPr>
          <p:cNvPr id="17411" name="Titel 1">
            <a:extLst>
              <a:ext uri="{FF2B5EF4-FFF2-40B4-BE49-F238E27FC236}">
                <a16:creationId xmlns:a16="http://schemas.microsoft.com/office/drawing/2014/main" id="{30F51252-F61A-B144-3766-2B90BB2A1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Cadrul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AEB2111D-CACE-5839-FD8A-DD7DB3525F3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19062" y="1943101"/>
            <a:ext cx="11953875" cy="4525962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ciuda</a:t>
            </a:r>
            <a:r>
              <a:rPr lang="en-US" altLang="en-US" dirty="0"/>
              <a:t> </a:t>
            </a:r>
            <a:r>
              <a:rPr lang="en-US" altLang="en-US" dirty="0" err="1"/>
              <a:t>gradului</a:t>
            </a:r>
            <a:r>
              <a:rPr lang="en-US" altLang="en-US" dirty="0"/>
              <a:t> de </a:t>
            </a:r>
            <a:r>
              <a:rPr lang="en-US" altLang="en-US" dirty="0" err="1"/>
              <a:t>conștientizare</a:t>
            </a:r>
            <a:r>
              <a:rPr lang="en-US" altLang="en-US" dirty="0"/>
              <a:t> </a:t>
            </a:r>
            <a:r>
              <a:rPr lang="en-US" altLang="en-US" dirty="0" err="1"/>
              <a:t>sporit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eforturilor</a:t>
            </a:r>
            <a:r>
              <a:rPr lang="en-US" altLang="en-US" dirty="0"/>
              <a:t> </a:t>
            </a:r>
            <a:r>
              <a:rPr lang="en-US" altLang="en-US" dirty="0" err="1"/>
              <a:t>îndrăznețe</a:t>
            </a:r>
            <a:r>
              <a:rPr lang="en-US" altLang="en-US" dirty="0"/>
              <a:t>, </a:t>
            </a:r>
            <a:r>
              <a:rPr lang="en-US" altLang="en-US" dirty="0" err="1"/>
              <a:t>există</a:t>
            </a:r>
            <a:r>
              <a:rPr lang="en-US" altLang="en-US" dirty="0"/>
              <a:t> o </a:t>
            </a:r>
            <a:r>
              <a:rPr lang="en-US" altLang="en-US" dirty="0" err="1"/>
              <a:t>lipsă</a:t>
            </a:r>
            <a:r>
              <a:rPr lang="en-US" altLang="en-US" dirty="0"/>
              <a:t> </a:t>
            </a:r>
            <a:r>
              <a:rPr lang="en-US" altLang="en-US" dirty="0" err="1"/>
              <a:t>cunoscută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tot </a:t>
            </a:r>
            <a:r>
              <a:rPr lang="en-US" altLang="en-US" dirty="0" err="1"/>
              <a:t>mai</a:t>
            </a:r>
            <a:r>
              <a:rPr lang="en-US" altLang="en-US" dirty="0"/>
              <a:t> mare de </a:t>
            </a:r>
            <a:r>
              <a:rPr lang="en-US" altLang="en-US" dirty="0" err="1"/>
              <a:t>profesioniști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Uniunea</a:t>
            </a:r>
            <a:r>
              <a:rPr lang="en-US" altLang="en-US" dirty="0"/>
              <a:t> </a:t>
            </a:r>
            <a:r>
              <a:rPr lang="en-US" altLang="en-US" dirty="0" err="1"/>
              <a:t>Europeană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cunoștințe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abilități</a:t>
            </a:r>
            <a:r>
              <a:rPr lang="en-US" altLang="en-US" dirty="0"/>
              <a:t> ale </a:t>
            </a:r>
            <a:r>
              <a:rPr lang="en-US" altLang="en-US" dirty="0" err="1"/>
              <a:t>angajaților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evita</a:t>
            </a:r>
            <a:r>
              <a:rPr lang="en-US" altLang="en-US" dirty="0"/>
              <a:t> </a:t>
            </a:r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la </a:t>
            </a:r>
            <a:r>
              <a:rPr lang="en-US" altLang="en-US" dirty="0" err="1"/>
              <a:t>nivel</a:t>
            </a:r>
            <a:r>
              <a:rPr lang="en-US" altLang="en-US" dirty="0"/>
              <a:t> </a:t>
            </a:r>
            <a:r>
              <a:rPr lang="en-US" altLang="en-US" dirty="0" err="1"/>
              <a:t>mondial</a:t>
            </a:r>
            <a:r>
              <a:rPr lang="en-US" altLang="en-US" dirty="0"/>
              <a:t>, </a:t>
            </a:r>
            <a:r>
              <a:rPr lang="en-US" altLang="en-US" dirty="0" err="1"/>
              <a:t>iar</a:t>
            </a:r>
            <a:r>
              <a:rPr lang="en-US" altLang="en-US" dirty="0"/>
              <a:t> </a:t>
            </a:r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lipsuri</a:t>
            </a:r>
            <a:r>
              <a:rPr lang="en-US" altLang="en-US" dirty="0"/>
              <a:t> </a:t>
            </a:r>
            <a:r>
              <a:rPr lang="en-US" altLang="en-US" dirty="0" err="1"/>
              <a:t>continuă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prezinte</a:t>
            </a:r>
            <a:r>
              <a:rPr lang="en-US" altLang="en-US" dirty="0"/>
              <a:t> </a:t>
            </a:r>
            <a:r>
              <a:rPr lang="en-US" altLang="en-US" dirty="0" err="1"/>
              <a:t>probleme</a:t>
            </a:r>
            <a:r>
              <a:rPr lang="en-US" altLang="en-US" dirty="0"/>
              <a:t> </a:t>
            </a:r>
            <a:r>
              <a:rPr lang="en-US" altLang="en-US" dirty="0" err="1"/>
              <a:t>majore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sectorul</a:t>
            </a:r>
            <a:r>
              <a:rPr lang="en-US" altLang="en-US" dirty="0"/>
              <a:t> public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privat</a:t>
            </a:r>
            <a:r>
              <a:rPr lang="en-US" altLang="en-US" dirty="0"/>
              <a:t>.</a:t>
            </a:r>
            <a:r>
              <a:rPr lang="vi-VN" altLang="en-US" dirty="0"/>
              <a:t>.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Strategii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construirea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creșterea</a:t>
            </a:r>
            <a:r>
              <a:rPr lang="en-US" altLang="en-US" dirty="0"/>
              <a:t> </a:t>
            </a:r>
            <a:r>
              <a:rPr lang="en-US" altLang="en-US" dirty="0" err="1"/>
              <a:t>unor</a:t>
            </a:r>
            <a:r>
              <a:rPr lang="en-US" altLang="en-US" dirty="0"/>
              <a:t> </a:t>
            </a:r>
            <a:r>
              <a:rPr lang="en-US" altLang="en-US" dirty="0" err="1"/>
              <a:t>echipe</a:t>
            </a:r>
            <a:r>
              <a:rPr lang="en-US" altLang="en-US" dirty="0"/>
              <a:t> </a:t>
            </a:r>
            <a:r>
              <a:rPr lang="en-US" altLang="en-US" dirty="0" err="1"/>
              <a:t>puternice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(ISC) CYBERSECURITY WORKFORCE 2019 </a:t>
            </a:r>
            <a:r>
              <a:rPr lang="en-US" altLang="en-US" dirty="0" err="1"/>
              <a:t>estimează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există</a:t>
            </a:r>
            <a:r>
              <a:rPr lang="en-US" altLang="en-US" dirty="0"/>
              <a:t> 2,8 </a:t>
            </a:r>
            <a:r>
              <a:rPr lang="en-US" altLang="en-US" dirty="0" err="1"/>
              <a:t>milioane</a:t>
            </a:r>
            <a:r>
              <a:rPr lang="en-US" altLang="en-US" dirty="0"/>
              <a:t> de </a:t>
            </a:r>
            <a:r>
              <a:rPr lang="en-US" altLang="en-US" dirty="0" err="1"/>
              <a:t>profesioniști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cibernetică</a:t>
            </a:r>
            <a:r>
              <a:rPr lang="en-US" altLang="en-US" dirty="0"/>
              <a:t> la </a:t>
            </a:r>
            <a:r>
              <a:rPr lang="en-US" altLang="en-US" dirty="0" err="1"/>
              <a:t>nivel</a:t>
            </a:r>
            <a:r>
              <a:rPr lang="en-US" altLang="en-US" dirty="0"/>
              <a:t> global,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decalajul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de </a:t>
            </a:r>
            <a:r>
              <a:rPr lang="en-US" altLang="en-US" dirty="0" err="1"/>
              <a:t>fapt</a:t>
            </a:r>
            <a:r>
              <a:rPr lang="en-US" altLang="en-US" dirty="0"/>
              <a:t> de 4,07 </a:t>
            </a:r>
            <a:r>
              <a:rPr lang="en-US" altLang="en-US" dirty="0" err="1"/>
              <a:t>milioane</a:t>
            </a:r>
            <a:r>
              <a:rPr lang="vi-VN" altLang="en-US" dirty="0"/>
              <a:t>. </a:t>
            </a:r>
            <a:endParaRPr lang="en-US" alt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37700EF-9CBE-C72F-E2DC-F24D3EA2B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defRPr/>
            </a:pPr>
            <a:r>
              <a:rPr lang="en-US" altLang="en-US" sz="4400" dirty="0">
                <a:latin typeface="+mj-lt"/>
              </a:rPr>
              <a:t>Securitate </a:t>
            </a:r>
            <a:r>
              <a:rPr lang="en-US" altLang="en-US" sz="4400" dirty="0" err="1">
                <a:latin typeface="+mj-lt"/>
              </a:rPr>
              <a:t>cibernetică</a:t>
            </a:r>
            <a:endParaRPr lang="en-US" altLang="en-US" sz="4400" dirty="0">
              <a:latin typeface="+mj-lt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AEB2111D-CACE-5839-FD8A-DD7DB3525F3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19062" y="1971676"/>
            <a:ext cx="11953875" cy="4525962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Studiul</a:t>
            </a:r>
            <a:r>
              <a:rPr lang="en-US" altLang="en-US" dirty="0"/>
              <a:t> </a:t>
            </a:r>
            <a:r>
              <a:rPr lang="en-US" altLang="en-US" dirty="0" err="1"/>
              <a:t>notează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decalajul</a:t>
            </a:r>
            <a:r>
              <a:rPr lang="en-US" altLang="en-US" dirty="0"/>
              <a:t> actual </a:t>
            </a:r>
            <a:r>
              <a:rPr lang="en-US" altLang="en-US" dirty="0" err="1"/>
              <a:t>în</a:t>
            </a:r>
            <a:r>
              <a:rPr lang="en-US" altLang="en-US" dirty="0"/>
              <a:t> Europa </a:t>
            </a:r>
            <a:r>
              <a:rPr lang="en-US" altLang="en-US" dirty="0" err="1"/>
              <a:t>este</a:t>
            </a:r>
            <a:r>
              <a:rPr lang="en-US" altLang="en-US" dirty="0"/>
              <a:t> de 291.000, </a:t>
            </a:r>
            <a:r>
              <a:rPr lang="en-US" altLang="en-US" dirty="0" err="1"/>
              <a:t>iar</a:t>
            </a:r>
            <a:r>
              <a:rPr lang="en-US" altLang="en-US" dirty="0"/>
              <a:t> </a:t>
            </a:r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număr</a:t>
            </a:r>
            <a:r>
              <a:rPr lang="en-US" altLang="en-US" dirty="0"/>
              <a:t> s-a </a:t>
            </a:r>
            <a:r>
              <a:rPr lang="en-US" altLang="en-US" dirty="0" err="1"/>
              <a:t>dublat</a:t>
            </a:r>
            <a:r>
              <a:rPr lang="en-US" altLang="en-US" dirty="0"/>
              <a:t> </a:t>
            </a:r>
            <a:r>
              <a:rPr lang="en-US" altLang="en-US" dirty="0" err="1"/>
              <a:t>față</a:t>
            </a:r>
            <a:r>
              <a:rPr lang="en-US" altLang="en-US" dirty="0"/>
              <a:t> de </a:t>
            </a:r>
            <a:r>
              <a:rPr lang="en-US" altLang="en-US" dirty="0" err="1"/>
              <a:t>anii</a:t>
            </a:r>
            <a:r>
              <a:rPr lang="en-US" altLang="en-US" dirty="0"/>
              <a:t> </a:t>
            </a:r>
            <a:r>
              <a:rPr lang="en-US" altLang="en-US" dirty="0" err="1"/>
              <a:t>precedenți</a:t>
            </a:r>
            <a:r>
              <a:rPr lang="en-US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țări</a:t>
            </a:r>
            <a:r>
              <a:rPr lang="en-US" altLang="en-US" dirty="0"/>
              <a:t> cu </a:t>
            </a:r>
            <a:r>
              <a:rPr lang="en-US" altLang="en-US" dirty="0" err="1"/>
              <a:t>expertiză</a:t>
            </a:r>
            <a:r>
              <a:rPr lang="en-US" altLang="en-US" dirty="0"/>
              <a:t> </a:t>
            </a:r>
            <a:r>
              <a:rPr lang="en-US" altLang="en-US" dirty="0" err="1"/>
              <a:t>foarte</a:t>
            </a:r>
            <a:r>
              <a:rPr lang="en-US" altLang="en-US" dirty="0"/>
              <a:t> </a:t>
            </a:r>
            <a:r>
              <a:rPr lang="en-US" altLang="en-US" dirty="0" err="1"/>
              <a:t>dezvoltată</a:t>
            </a:r>
            <a:r>
              <a:rPr lang="en-US" altLang="en-US" dirty="0"/>
              <a:t> </a:t>
            </a:r>
            <a:r>
              <a:rPr lang="en-US" altLang="en-US" dirty="0" err="1"/>
              <a:t>preferă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creeze</a:t>
            </a:r>
            <a:r>
              <a:rPr lang="en-US" altLang="en-US" dirty="0"/>
              <a:t> </a:t>
            </a:r>
            <a:r>
              <a:rPr lang="en-US" altLang="en-US" dirty="0" err="1"/>
              <a:t>propriul</a:t>
            </a:r>
            <a:r>
              <a:rPr lang="en-US" altLang="en-US" dirty="0"/>
              <a:t> set de </a:t>
            </a:r>
            <a:r>
              <a:rPr lang="en-US" altLang="en-US" dirty="0" err="1"/>
              <a:t>reglementări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documente</a:t>
            </a:r>
            <a:r>
              <a:rPr lang="en-US" altLang="en-US" dirty="0"/>
              <a:t>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țări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companii</a:t>
            </a:r>
            <a:r>
              <a:rPr lang="en-US" altLang="en-US" dirty="0"/>
              <a:t> </a:t>
            </a:r>
            <a:r>
              <a:rPr lang="en-US" altLang="en-US" dirty="0" err="1"/>
              <a:t>mici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mijlocii</a:t>
            </a:r>
            <a:r>
              <a:rPr lang="en-US" altLang="en-US" dirty="0"/>
              <a:t> (IMM-</a:t>
            </a:r>
            <a:r>
              <a:rPr lang="en-US" altLang="en-US" dirty="0" err="1"/>
              <a:t>uri</a:t>
            </a:r>
            <a:r>
              <a:rPr lang="en-US" altLang="en-US" dirty="0"/>
              <a:t>) au </a:t>
            </a:r>
            <a:r>
              <a:rPr lang="en-US" altLang="en-US" dirty="0" err="1"/>
              <a:t>nevoie</a:t>
            </a:r>
            <a:r>
              <a:rPr lang="en-US" altLang="en-US" dirty="0"/>
              <a:t> de </a:t>
            </a:r>
            <a:r>
              <a:rPr lang="en-US" altLang="en-US" dirty="0" err="1"/>
              <a:t>ajutor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acest</a:t>
            </a:r>
            <a:r>
              <a:rPr lang="en-US" altLang="en-US" dirty="0"/>
              <a:t> context</a:t>
            </a:r>
            <a:r>
              <a:rPr lang="vi-VN" altLang="en-US" dirty="0"/>
              <a:t>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37700EF-9CBE-C72F-E2DC-F24D3EA2B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defRPr/>
            </a:pPr>
            <a:r>
              <a:rPr lang="en-US" altLang="en-US" sz="4400" dirty="0">
                <a:latin typeface="+mj-lt"/>
              </a:rPr>
              <a:t>Securitate </a:t>
            </a:r>
            <a:r>
              <a:rPr lang="en-US" altLang="en-US" sz="4400" dirty="0" err="1">
                <a:latin typeface="+mj-lt"/>
              </a:rPr>
              <a:t>cibernetică</a:t>
            </a:r>
            <a:endParaRPr lang="en-US" altLang="en-US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77818048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6D1ECDC4-8785-A1F4-9AE2-7E87AABC6B4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34963" y="1844675"/>
            <a:ext cx="11449050" cy="4857750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Evaluarea</a:t>
            </a:r>
            <a:r>
              <a:rPr lang="en-US" altLang="en-US" dirty="0"/>
              <a:t> </a:t>
            </a:r>
            <a:r>
              <a:rPr lang="en-US" altLang="en-US" dirty="0" err="1"/>
              <a:t>performanței</a:t>
            </a:r>
            <a:r>
              <a:rPr lang="en-US" altLang="en-US" dirty="0"/>
              <a:t> </a:t>
            </a:r>
            <a:r>
              <a:rPr lang="en-US" altLang="en-US" dirty="0" err="1"/>
              <a:t>cursanților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dezvoltarea</a:t>
            </a:r>
            <a:r>
              <a:rPr lang="en-US" altLang="en-US" dirty="0"/>
              <a:t> </a:t>
            </a:r>
            <a:r>
              <a:rPr lang="en-US" altLang="en-US" dirty="0" err="1"/>
              <a:t>abilităților</a:t>
            </a:r>
            <a:r>
              <a:rPr lang="en-US" altLang="en-US" dirty="0"/>
              <a:t> </a:t>
            </a:r>
            <a:r>
              <a:rPr lang="en-US" altLang="en-US" dirty="0" err="1"/>
              <a:t>antreprenoriale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avea</a:t>
            </a:r>
            <a:r>
              <a:rPr lang="en-US" altLang="en-US" dirty="0"/>
              <a:t> o </a:t>
            </a:r>
            <a:r>
              <a:rPr lang="en-US" altLang="en-US" dirty="0" err="1"/>
              <a:t>viziune</a:t>
            </a:r>
            <a:r>
              <a:rPr lang="en-US" altLang="en-US" dirty="0"/>
              <a:t> </a:t>
            </a:r>
            <a:r>
              <a:rPr lang="en-US" altLang="en-US" dirty="0" err="1"/>
              <a:t>holistică</a:t>
            </a:r>
            <a:r>
              <a:rPr lang="en-US" altLang="en-US" dirty="0"/>
              <a:t>, </a:t>
            </a:r>
            <a:r>
              <a:rPr lang="en-US" altLang="en-US" dirty="0" err="1"/>
              <a:t>inclusiv</a:t>
            </a:r>
            <a:r>
              <a:rPr lang="en-US" altLang="en-US" dirty="0"/>
              <a:t> o </a:t>
            </a:r>
            <a:r>
              <a:rPr lang="en-US" altLang="en-US" dirty="0" err="1"/>
              <a:t>privire</a:t>
            </a:r>
            <a:r>
              <a:rPr lang="en-US" altLang="en-US" dirty="0"/>
              <a:t> </a:t>
            </a:r>
            <a:r>
              <a:rPr lang="en-US" altLang="en-US" dirty="0" err="1"/>
              <a:t>asupra</a:t>
            </a:r>
            <a:r>
              <a:rPr lang="en-US" altLang="en-US" dirty="0"/>
              <a:t> </a:t>
            </a:r>
            <a:r>
              <a:rPr lang="en-US" altLang="en-US" dirty="0" err="1"/>
              <a:t>mediului</a:t>
            </a:r>
            <a:r>
              <a:rPr lang="en-US" altLang="en-US" dirty="0"/>
              <a:t> de </a:t>
            </a:r>
            <a:r>
              <a:rPr lang="en-US" altLang="en-US" dirty="0" err="1"/>
              <a:t>învățare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 </a:t>
            </a:r>
            <a:r>
              <a:rPr lang="en-US" altLang="en-US" dirty="0" err="1"/>
              <a:t>rezultatelor</a:t>
            </a:r>
            <a:r>
              <a:rPr lang="en-US" altLang="en-US" dirty="0"/>
              <a:t> </a:t>
            </a:r>
            <a:r>
              <a:rPr lang="en-US" altLang="en-US" dirty="0" err="1"/>
              <a:t>învățării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facilita</a:t>
            </a:r>
            <a:r>
              <a:rPr lang="en-US" altLang="en-US" dirty="0"/>
              <a:t> </a:t>
            </a:r>
            <a:r>
              <a:rPr lang="en-US" altLang="en-US" dirty="0" err="1"/>
              <a:t>învățarea</a:t>
            </a:r>
            <a:r>
              <a:rPr lang="en-US" altLang="en-US" dirty="0"/>
              <a:t> </a:t>
            </a:r>
            <a:r>
              <a:rPr lang="en-US" altLang="en-US" dirty="0" err="1"/>
              <a:t>interactivă</a:t>
            </a:r>
            <a:r>
              <a:rPr lang="en-US" altLang="en-US" dirty="0"/>
              <a:t>, </a:t>
            </a:r>
            <a:r>
              <a:rPr lang="en-US" altLang="en-US" dirty="0" err="1"/>
              <a:t>eficientă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activă</a:t>
            </a:r>
            <a:r>
              <a:rPr lang="en-US" altLang="en-US" dirty="0"/>
              <a:t>.</a:t>
            </a:r>
            <a:endParaRPr lang="vi-VN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Mentoratul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o </a:t>
            </a:r>
            <a:r>
              <a:rPr lang="en-US" altLang="en-US" dirty="0" err="1"/>
              <a:t>modalitate</a:t>
            </a:r>
            <a:r>
              <a:rPr lang="en-US" altLang="en-US" dirty="0"/>
              <a:t> cu </a:t>
            </a:r>
            <a:r>
              <a:rPr lang="en-US" altLang="en-US" dirty="0" err="1"/>
              <a:t>experiență</a:t>
            </a:r>
            <a:r>
              <a:rPr lang="en-US" altLang="en-US" dirty="0"/>
              <a:t> de a </a:t>
            </a:r>
            <a:r>
              <a:rPr lang="en-US" altLang="en-US" dirty="0" err="1"/>
              <a:t>sprijini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multă</a:t>
            </a:r>
            <a:r>
              <a:rPr lang="en-US" altLang="en-US" dirty="0"/>
              <a:t> </a:t>
            </a:r>
            <a:r>
              <a:rPr lang="en-US" altLang="en-US" dirty="0" err="1"/>
              <a:t>învățare</a:t>
            </a:r>
            <a:r>
              <a:rPr lang="en-US" altLang="en-US" dirty="0"/>
              <a:t> </a:t>
            </a:r>
            <a:r>
              <a:rPr lang="en-US" altLang="en-US" dirty="0" err="1"/>
              <a:t>individuală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a </a:t>
            </a:r>
            <a:r>
              <a:rPr lang="en-US" altLang="en-US" dirty="0" err="1"/>
              <a:t>dobândi</a:t>
            </a:r>
            <a:r>
              <a:rPr lang="en-US" altLang="en-US" dirty="0"/>
              <a:t> </a:t>
            </a:r>
            <a:r>
              <a:rPr lang="en-US" altLang="en-US" dirty="0" err="1"/>
              <a:t>abilități</a:t>
            </a:r>
            <a:r>
              <a:rPr lang="en-US" altLang="en-US" dirty="0"/>
              <a:t> </a:t>
            </a:r>
            <a:r>
              <a:rPr lang="en-US" altLang="en-US" dirty="0" err="1"/>
              <a:t>personale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carieră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noi</a:t>
            </a:r>
            <a:r>
              <a:rPr lang="en-US" altLang="en-US" dirty="0"/>
              <a:t> </a:t>
            </a:r>
            <a:r>
              <a:rPr lang="en-US" altLang="en-US" dirty="0" err="1"/>
              <a:t>profesii</a:t>
            </a:r>
            <a:r>
              <a:rPr lang="vi-VN" altLang="en-US" dirty="0"/>
              <a:t>.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cercetări</a:t>
            </a:r>
            <a:r>
              <a:rPr lang="en-US" altLang="en-US" dirty="0"/>
              <a:t> cu </a:t>
            </a:r>
            <a:r>
              <a:rPr lang="en-US" altLang="en-US" dirty="0" err="1"/>
              <a:t>privire</a:t>
            </a:r>
            <a:r>
              <a:rPr lang="en-US" altLang="en-US" dirty="0"/>
              <a:t> la </a:t>
            </a:r>
            <a:r>
              <a:rPr lang="en-US" altLang="en-US" dirty="0" err="1"/>
              <a:t>rezultatele</a:t>
            </a:r>
            <a:r>
              <a:rPr lang="en-US" altLang="en-US" dirty="0"/>
              <a:t> </a:t>
            </a:r>
            <a:r>
              <a:rPr lang="en-US" altLang="en-US" dirty="0" err="1"/>
              <a:t>mentoratului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general,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puține</a:t>
            </a:r>
            <a:r>
              <a:rPr lang="en-US" altLang="en-US" dirty="0"/>
              <a:t> </a:t>
            </a:r>
            <a:r>
              <a:rPr lang="en-US" altLang="en-US" dirty="0" err="1"/>
              <a:t>cercetări</a:t>
            </a:r>
            <a:r>
              <a:rPr lang="en-US" altLang="en-US" dirty="0"/>
              <a:t> </a:t>
            </a:r>
            <a:r>
              <a:rPr lang="en-US" altLang="en-US" dirty="0" err="1"/>
              <a:t>despre</a:t>
            </a:r>
            <a:r>
              <a:rPr lang="en-US" altLang="en-US" dirty="0"/>
              <a:t> </a:t>
            </a:r>
            <a:r>
              <a:rPr lang="en-US" altLang="en-US" dirty="0" err="1"/>
              <a:t>mentorat</a:t>
            </a:r>
            <a:r>
              <a:rPr lang="vi-VN" altLang="en-US" dirty="0"/>
              <a:t>. </a:t>
            </a:r>
          </a:p>
        </p:txBody>
      </p:sp>
      <p:sp>
        <p:nvSpPr>
          <p:cNvPr id="19459" name="Titel 1">
            <a:extLst>
              <a:ext uri="{FF2B5EF4-FFF2-40B4-BE49-F238E27FC236}">
                <a16:creationId xmlns:a16="http://schemas.microsoft.com/office/drawing/2014/main" id="{AF6FAEB9-F9CD-C850-F5FF-5DC979F7E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Abilități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antreprenoriale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mentorat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>
            <a:extLst>
              <a:ext uri="{FF2B5EF4-FFF2-40B4-BE49-F238E27FC236}">
                <a16:creationId xmlns:a16="http://schemas.microsoft.com/office/drawing/2014/main" id="{8E527D13-76C0-93E9-5734-ECB7C5D33EB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34963" y="1844675"/>
            <a:ext cx="11449050" cy="4857750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Mentoratul</a:t>
            </a:r>
            <a:r>
              <a:rPr lang="en-US" altLang="en-US" dirty="0"/>
              <a:t> </a:t>
            </a:r>
            <a:r>
              <a:rPr lang="en-US" altLang="en-US" dirty="0" err="1"/>
              <a:t>oferă</a:t>
            </a:r>
            <a:r>
              <a:rPr lang="en-US" altLang="en-US" dirty="0"/>
              <a:t> o </a:t>
            </a:r>
            <a:r>
              <a:rPr lang="en-US" altLang="en-US" dirty="0" err="1"/>
              <a:t>serie</a:t>
            </a:r>
            <a:r>
              <a:rPr lang="en-US" altLang="en-US" dirty="0"/>
              <a:t> de </a:t>
            </a:r>
            <a:r>
              <a:rPr lang="en-US" altLang="en-US" dirty="0" err="1"/>
              <a:t>beneficii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angajații</a:t>
            </a:r>
            <a:r>
              <a:rPr lang="en-US" altLang="en-US" dirty="0"/>
              <a:t> care se </a:t>
            </a:r>
            <a:r>
              <a:rPr lang="en-US" altLang="en-US" dirty="0" err="1"/>
              <a:t>formează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companii</a:t>
            </a:r>
            <a:r>
              <a:rPr lang="vi-VN" altLang="en-US" dirty="0"/>
              <a:t>.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Mentoratul</a:t>
            </a:r>
            <a:r>
              <a:rPr lang="en-US" altLang="en-US" dirty="0"/>
              <a:t> </a:t>
            </a:r>
            <a:r>
              <a:rPr lang="en-US" altLang="en-US" dirty="0" err="1"/>
              <a:t>interdisciplinar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echipă</a:t>
            </a:r>
            <a:r>
              <a:rPr lang="en-US" altLang="en-US" dirty="0"/>
              <a:t> a </a:t>
            </a:r>
            <a:r>
              <a:rPr lang="en-US" altLang="en-US" dirty="0" err="1"/>
              <a:t>câștigat</a:t>
            </a:r>
            <a:r>
              <a:rPr lang="en-US" altLang="en-US" dirty="0"/>
              <a:t> </a:t>
            </a:r>
            <a:r>
              <a:rPr lang="en-US" altLang="en-US" dirty="0" err="1"/>
              <a:t>importanță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ultimii</a:t>
            </a:r>
            <a:r>
              <a:rPr lang="en-US" altLang="en-US" dirty="0"/>
              <a:t> ani, </a:t>
            </a:r>
            <a:r>
              <a:rPr lang="en-US" altLang="en-US" dirty="0" err="1"/>
              <a:t>reflectând</a:t>
            </a:r>
            <a:r>
              <a:rPr lang="en-US" altLang="en-US" dirty="0"/>
              <a:t> </a:t>
            </a:r>
            <a:r>
              <a:rPr lang="en-US" altLang="en-US" dirty="0" err="1"/>
              <a:t>necesitatea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schimbări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orientarea</a:t>
            </a:r>
            <a:r>
              <a:rPr lang="en-US" altLang="en-US" dirty="0"/>
              <a:t> </a:t>
            </a:r>
            <a:r>
              <a:rPr lang="en-US" altLang="en-US" dirty="0" err="1"/>
              <a:t>mentoratului</a:t>
            </a:r>
            <a:r>
              <a:rPr lang="en-US" altLang="en-US" dirty="0"/>
              <a:t>, </a:t>
            </a:r>
            <a:r>
              <a:rPr lang="en-US" altLang="en-US" dirty="0" err="1"/>
              <a:t>deoarece</a:t>
            </a:r>
            <a:r>
              <a:rPr lang="en-US" altLang="en-US" dirty="0"/>
              <a:t> </a:t>
            </a:r>
            <a:r>
              <a:rPr lang="en-US" altLang="en-US" dirty="0" err="1"/>
              <a:t>diferitele</a:t>
            </a:r>
            <a:r>
              <a:rPr lang="en-US" altLang="en-US" dirty="0"/>
              <a:t> </a:t>
            </a:r>
            <a:r>
              <a:rPr lang="en-US" altLang="en-US" dirty="0" err="1"/>
              <a:t>dezvoltări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domenii</a:t>
            </a:r>
            <a:r>
              <a:rPr lang="en-US" altLang="en-US" dirty="0"/>
              <a:t> </a:t>
            </a:r>
            <a:r>
              <a:rPr lang="en-US" altLang="en-US" dirty="0" err="1"/>
              <a:t>antreprenoriale</a:t>
            </a:r>
            <a:r>
              <a:rPr lang="en-US" altLang="en-US" dirty="0"/>
              <a:t> sunt din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multidisciplinare</a:t>
            </a:r>
            <a:r>
              <a:rPr lang="en-US" altLang="en-US" dirty="0"/>
              <a:t>.</a:t>
            </a:r>
            <a:r>
              <a:rPr lang="vi-VN" altLang="en-US" dirty="0"/>
              <a:t>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Mentoratul</a:t>
            </a:r>
            <a:r>
              <a:rPr lang="en-US" altLang="en-US" dirty="0"/>
              <a:t> </a:t>
            </a:r>
            <a:r>
              <a:rPr lang="en-US" altLang="en-US" dirty="0" err="1"/>
              <a:t>interdisciplinar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rețelele</a:t>
            </a:r>
            <a:r>
              <a:rPr lang="en-US" altLang="en-US" dirty="0"/>
              <a:t> de </a:t>
            </a:r>
            <a:r>
              <a:rPr lang="en-US" altLang="en-US" dirty="0" err="1"/>
              <a:t>mentori</a:t>
            </a:r>
            <a:r>
              <a:rPr lang="en-US" altLang="en-US" dirty="0"/>
              <a:t> pot produce </a:t>
            </a:r>
            <a:r>
              <a:rPr lang="en-US" altLang="en-US" dirty="0" err="1"/>
              <a:t>sinergie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grupuri</a:t>
            </a:r>
            <a:r>
              <a:rPr lang="en-US" altLang="en-US" dirty="0"/>
              <a:t>, pot genera </a:t>
            </a:r>
            <a:r>
              <a:rPr lang="en-US" altLang="en-US" dirty="0" err="1"/>
              <a:t>idei</a:t>
            </a:r>
            <a:r>
              <a:rPr lang="en-US" altLang="en-US" dirty="0"/>
              <a:t> </a:t>
            </a:r>
            <a:r>
              <a:rPr lang="en-US" altLang="en-US" dirty="0" err="1"/>
              <a:t>inovatoare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soluții</a:t>
            </a:r>
            <a:r>
              <a:rPr lang="en-US" altLang="en-US" dirty="0"/>
              <a:t> </a:t>
            </a:r>
            <a:r>
              <a:rPr lang="en-US" altLang="en-US" dirty="0" err="1"/>
              <a:t>complexe</a:t>
            </a:r>
            <a:r>
              <a:rPr lang="en-US" altLang="en-US" dirty="0"/>
              <a:t> la </a:t>
            </a:r>
            <a:r>
              <a:rPr lang="en-US" altLang="en-US" dirty="0" err="1"/>
              <a:t>provocări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pot </a:t>
            </a:r>
            <a:r>
              <a:rPr lang="en-US" altLang="en-US" dirty="0" err="1"/>
              <a:t>crea</a:t>
            </a:r>
            <a:r>
              <a:rPr lang="en-US" altLang="en-US" dirty="0"/>
              <a:t> </a:t>
            </a:r>
            <a:r>
              <a:rPr lang="en-US" altLang="en-US" dirty="0" err="1"/>
              <a:t>oportunități</a:t>
            </a:r>
            <a:r>
              <a:rPr lang="en-US" altLang="en-US" dirty="0"/>
              <a:t> de </a:t>
            </a:r>
            <a:r>
              <a:rPr lang="en-US" altLang="en-US" dirty="0" err="1"/>
              <a:t>colaborare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muncă</a:t>
            </a:r>
            <a:r>
              <a:rPr lang="vi-VN" altLang="en-US" dirty="0"/>
              <a:t>.</a:t>
            </a:r>
          </a:p>
        </p:txBody>
      </p:sp>
      <p:sp>
        <p:nvSpPr>
          <p:cNvPr id="20483" name="Titel 1">
            <a:extLst>
              <a:ext uri="{FF2B5EF4-FFF2-40B4-BE49-F238E27FC236}">
                <a16:creationId xmlns:a16="http://schemas.microsoft.com/office/drawing/2014/main" id="{831B2976-DE93-ABE1-024B-438213D29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Abilități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antreprenoriale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mentorat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>
            <a:extLst>
              <a:ext uri="{FF2B5EF4-FFF2-40B4-BE49-F238E27FC236}">
                <a16:creationId xmlns:a16="http://schemas.microsoft.com/office/drawing/2014/main" id="{2D84C8F7-084E-11A4-7BDA-23C2B907D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6DC31BBE-8F6A-FDA4-A190-769C69FF4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19460" name="TextBox 1">
            <a:extLst>
              <a:ext uri="{FF2B5EF4-FFF2-40B4-BE49-F238E27FC236}">
                <a16:creationId xmlns:a16="http://schemas.microsoft.com/office/drawing/2014/main" id="{7634BF3A-DD6D-EBA2-2B6E-4D9927A177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1844675"/>
            <a:ext cx="11304588" cy="4124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en-US" altLang="en-US" dirty="0" err="1">
                <a:latin typeface="+mn-lt"/>
              </a:rPr>
              <a:t>Termenul</a:t>
            </a:r>
            <a:r>
              <a:rPr lang="en-US" altLang="en-US" dirty="0">
                <a:latin typeface="+mn-lt"/>
              </a:rPr>
              <a:t> „</a:t>
            </a:r>
            <a:r>
              <a:rPr lang="en-US" altLang="en-US" b="1" dirty="0" err="1">
                <a:latin typeface="+mn-lt"/>
              </a:rPr>
              <a:t>ciberspațiu</a:t>
            </a:r>
            <a:r>
              <a:rPr lang="en-US" altLang="en-US" dirty="0">
                <a:latin typeface="+mn-lt"/>
              </a:rPr>
              <a:t>” a </a:t>
            </a:r>
            <a:r>
              <a:rPr lang="en-US" altLang="en-US" dirty="0" err="1">
                <a:latin typeface="+mn-lt"/>
              </a:rPr>
              <a:t>fost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inventat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1982 de William Gibson. </a:t>
            </a:r>
            <a:r>
              <a:rPr lang="en-US" altLang="en-US" dirty="0" err="1">
                <a:latin typeface="+mn-lt"/>
              </a:rPr>
              <a:t>Termenul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intrat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viața</a:t>
            </a:r>
            <a:r>
              <a:rPr lang="en-US" altLang="en-US" dirty="0">
                <a:latin typeface="+mn-lt"/>
              </a:rPr>
              <a:t> de zi cu zi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anii</a:t>
            </a:r>
            <a:r>
              <a:rPr lang="en-US" altLang="en-US" dirty="0">
                <a:latin typeface="+mn-lt"/>
              </a:rPr>
              <a:t> 1990 </a:t>
            </a:r>
            <a:r>
              <a:rPr lang="en-US" altLang="en-US" dirty="0" err="1">
                <a:latin typeface="+mn-lt"/>
              </a:rPr>
              <a:t>odată</a:t>
            </a:r>
            <a:r>
              <a:rPr lang="en-US" altLang="en-US" dirty="0">
                <a:latin typeface="+mn-lt"/>
              </a:rPr>
              <a:t> cu </a:t>
            </a:r>
            <a:r>
              <a:rPr lang="en-US" altLang="en-US" dirty="0" err="1">
                <a:latin typeface="+mn-lt"/>
              </a:rPr>
              <a:t>apariția</a:t>
            </a:r>
            <a:r>
              <a:rPr lang="en-US" altLang="en-US" dirty="0">
                <a:latin typeface="+mn-lt"/>
              </a:rPr>
              <a:t> World Wide Web..</a:t>
            </a: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infrastructuri cibernetice - </a:t>
            </a:r>
            <a:r>
              <a:rPr lang="en-US" altLang="en-US" dirty="0" err="1">
                <a:latin typeface="+mn-lt"/>
              </a:rPr>
              <a:t>infrastructuri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tehnologie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informației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comunicațiilor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constând</a:t>
            </a:r>
            <a:r>
              <a:rPr lang="en-US" altLang="en-US" dirty="0">
                <a:latin typeface="+mn-lt"/>
              </a:rPr>
              <a:t> din </a:t>
            </a:r>
            <a:r>
              <a:rPr lang="en-US" altLang="en-US" dirty="0" err="1">
                <a:latin typeface="+mn-lt"/>
              </a:rPr>
              <a:t>sisteme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informatice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aplicații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aferente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rețele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servicii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comunicații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electronice</a:t>
            </a:r>
            <a:r>
              <a:rPr lang="ro-RO" altLang="en-US" dirty="0">
                <a:latin typeface="+mn-lt"/>
              </a:rPr>
              <a:t>;</a:t>
            </a:r>
            <a:endParaRPr lang="en-US" altLang="en-US" b="1" i="1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spatiul cibernetic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mediul</a:t>
            </a:r>
            <a:r>
              <a:rPr lang="en-US" altLang="en-US" dirty="0">
                <a:latin typeface="+mn-lt"/>
              </a:rPr>
              <a:t> virtual, </a:t>
            </a:r>
            <a:r>
              <a:rPr lang="en-US" altLang="en-US" dirty="0" err="1">
                <a:latin typeface="+mn-lt"/>
              </a:rPr>
              <a:t>generat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infrastructurile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inclusiv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conținutul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informațional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prelucrat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stocat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transmis</a:t>
            </a:r>
            <a:r>
              <a:rPr lang="en-US" altLang="en-US" dirty="0">
                <a:latin typeface="+mn-lt"/>
              </a:rPr>
              <a:t>, precum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acțiunile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desfășurate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utilizatori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acesta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US" altLang="en-US" dirty="0">
              <a:latin typeface="+mn-lt"/>
            </a:endParaRPr>
          </a:p>
        </p:txBody>
      </p:sp>
      <p:sp>
        <p:nvSpPr>
          <p:cNvPr id="21509" name="Titel 1">
            <a:extLst>
              <a:ext uri="{FF2B5EF4-FFF2-40B4-BE49-F238E27FC236}">
                <a16:creationId xmlns:a16="http://schemas.microsoft.com/office/drawing/2014/main" id="{959CB6BB-FB29-9CC8-68C3-52FF1C62D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>
            <a:extLst>
              <a:ext uri="{FF2B5EF4-FFF2-40B4-BE49-F238E27FC236}">
                <a16:creationId xmlns:a16="http://schemas.microsoft.com/office/drawing/2014/main" id="{FC416471-13CB-BFC6-0D97-8629FB6E77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9E07BB92-29FD-FE2E-0565-85373A060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19460" name="TextBox 1">
            <a:extLst>
              <a:ext uri="{FF2B5EF4-FFF2-40B4-BE49-F238E27FC236}">
                <a16:creationId xmlns:a16="http://schemas.microsoft.com/office/drawing/2014/main" id="{347CF67D-437B-04B0-D11C-C909FA31DD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1844675"/>
            <a:ext cx="11304588" cy="447814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securitate cibernetică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starea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normalitate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rezultată</a:t>
            </a:r>
            <a:r>
              <a:rPr lang="en-US" altLang="en-US" dirty="0">
                <a:latin typeface="+mn-lt"/>
              </a:rPr>
              <a:t> din </a:t>
            </a:r>
            <a:r>
              <a:rPr lang="en-US" altLang="en-US" dirty="0" err="1">
                <a:latin typeface="+mn-lt"/>
              </a:rPr>
              <a:t>aplicarea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unui</a:t>
            </a:r>
            <a:r>
              <a:rPr lang="en-US" altLang="en-US" dirty="0">
                <a:latin typeface="+mn-lt"/>
              </a:rPr>
              <a:t> set de </a:t>
            </a:r>
            <a:r>
              <a:rPr lang="en-US" altLang="en-US" dirty="0" err="1">
                <a:latin typeface="+mn-lt"/>
              </a:rPr>
              <a:t>măsuri</a:t>
            </a:r>
            <a:r>
              <a:rPr lang="en-US" altLang="en-US" dirty="0">
                <a:latin typeface="+mn-lt"/>
              </a:rPr>
              <a:t> proactive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reactive care </a:t>
            </a:r>
            <a:r>
              <a:rPr lang="en-US" altLang="en-US" dirty="0" err="1">
                <a:latin typeface="+mn-lt"/>
              </a:rPr>
              <a:t>asigură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confidențialitatea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integritatea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disponibilitatea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autenticitatea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nerepudiarea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informațiilor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format electronic, a </a:t>
            </a:r>
            <a:r>
              <a:rPr lang="en-US" altLang="en-US" dirty="0" err="1">
                <a:latin typeface="+mn-lt"/>
              </a:rPr>
              <a:t>resurselor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serviciilor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publice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private,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spațiul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</a:t>
            </a:r>
            <a:r>
              <a:rPr lang="ro-RO" altLang="en-US" dirty="0">
                <a:latin typeface="+mn-lt"/>
              </a:rPr>
              <a:t>. 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en-US" altLang="en-US" dirty="0" err="1">
                <a:latin typeface="+mn-lt"/>
              </a:rPr>
              <a:t>Măsurile</a:t>
            </a:r>
            <a:r>
              <a:rPr lang="en-US" altLang="en-US" dirty="0">
                <a:latin typeface="+mn-lt"/>
              </a:rPr>
              <a:t> proactive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reactive pot include </a:t>
            </a:r>
            <a:r>
              <a:rPr lang="en-US" altLang="en-US" dirty="0" err="1">
                <a:latin typeface="+mn-lt"/>
              </a:rPr>
              <a:t>politici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securitate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concepte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standarde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linii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directoare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managementul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riscurilor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activități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instruire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conștientizare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implementarea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soluții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tehnice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pentru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protejarea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infrastructurilor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managementul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identității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managementul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consecințelor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US" altLang="en-US" dirty="0">
              <a:latin typeface="+mn-lt"/>
            </a:endParaRPr>
          </a:p>
        </p:txBody>
      </p:sp>
      <p:sp>
        <p:nvSpPr>
          <p:cNvPr id="22533" name="Titel 1">
            <a:extLst>
              <a:ext uri="{FF2B5EF4-FFF2-40B4-BE49-F238E27FC236}">
                <a16:creationId xmlns:a16="http://schemas.microsoft.com/office/drawing/2014/main" id="{69233321-90E9-B9A5-66F2-79F4E756A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>
            <a:extLst>
              <a:ext uri="{FF2B5EF4-FFF2-40B4-BE49-F238E27FC236}">
                <a16:creationId xmlns:a16="http://schemas.microsoft.com/office/drawing/2014/main" id="{AF6EBC81-5378-C94A-F5EC-96595BFF6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4946798C-03D5-BC65-0FC1-664AEBC25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0484" name="TextBox 1">
            <a:extLst>
              <a:ext uri="{FF2B5EF4-FFF2-40B4-BE49-F238E27FC236}">
                <a16:creationId xmlns:a16="http://schemas.microsoft.com/office/drawing/2014/main" id="{40A9BD27-046F-AC6E-D726-A2E5DB8B2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3" y="1844675"/>
            <a:ext cx="11161712" cy="40481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apărare cibernetică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acțiuni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desfășurate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spațiul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scopul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protejării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monitorizării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analizei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detectării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contracarării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agresiunilor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asigurării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unui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răspuns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timp</a:t>
            </a:r>
            <a:r>
              <a:rPr lang="en-US" altLang="en-US" dirty="0">
                <a:latin typeface="+mn-lt"/>
              </a:rPr>
              <a:t> util </a:t>
            </a:r>
            <a:r>
              <a:rPr lang="en-US" altLang="en-US" dirty="0" err="1">
                <a:latin typeface="+mn-lt"/>
              </a:rPr>
              <a:t>împotriva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amenințărilor</a:t>
            </a:r>
            <a:r>
              <a:rPr lang="en-US" altLang="en-US" dirty="0">
                <a:latin typeface="+mn-lt"/>
              </a:rPr>
              <a:t> la </a:t>
            </a:r>
            <a:r>
              <a:rPr lang="en-US" altLang="en-US" dirty="0" err="1">
                <a:latin typeface="+mn-lt"/>
              </a:rPr>
              <a:t>adresa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infrastructurilor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specifice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apărării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naționale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operațiuni în rețele de calculatoare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procesul</a:t>
            </a:r>
            <a:r>
              <a:rPr lang="en-US" altLang="en-US" dirty="0">
                <a:latin typeface="+mn-lt"/>
              </a:rPr>
              <a:t> complex de </a:t>
            </a:r>
            <a:r>
              <a:rPr lang="en-US" altLang="en-US" dirty="0" err="1">
                <a:latin typeface="+mn-lt"/>
              </a:rPr>
              <a:t>planificare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coordonare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sincronizare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armonizare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desfășurare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acțiunilor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spațiul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protecție</a:t>
            </a:r>
            <a:r>
              <a:rPr lang="en-US" altLang="en-US" dirty="0">
                <a:latin typeface="+mn-lt"/>
              </a:rPr>
              <a:t>, control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utilizare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rețelelor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calculatoare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vederea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obținerii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superiorității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informaționale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concomitent</a:t>
            </a:r>
            <a:r>
              <a:rPr lang="en-US" altLang="en-US" dirty="0">
                <a:latin typeface="+mn-lt"/>
              </a:rPr>
              <a:t> cu </a:t>
            </a:r>
            <a:r>
              <a:rPr lang="en-US" altLang="en-US" dirty="0" err="1">
                <a:latin typeface="+mn-lt"/>
              </a:rPr>
              <a:t>neutralizarea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capacităților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adversarului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</p:txBody>
      </p:sp>
      <p:sp>
        <p:nvSpPr>
          <p:cNvPr id="23557" name="Titel 1">
            <a:extLst>
              <a:ext uri="{FF2B5EF4-FFF2-40B4-BE49-F238E27FC236}">
                <a16:creationId xmlns:a16="http://schemas.microsoft.com/office/drawing/2014/main" id="{69B8AB3C-B856-C08F-328C-467C196CE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>
            <a:extLst>
              <a:ext uri="{FF2B5EF4-FFF2-40B4-BE49-F238E27FC236}">
                <a16:creationId xmlns:a16="http://schemas.microsoft.com/office/drawing/2014/main" id="{010E2A11-9EC7-D359-38BE-CA77D3D98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C667AF55-0686-662A-9813-4CDE1CB97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0484" name="TextBox 1">
            <a:extLst>
              <a:ext uri="{FF2B5EF4-FFF2-40B4-BE49-F238E27FC236}">
                <a16:creationId xmlns:a16="http://schemas.microsoft.com/office/drawing/2014/main" id="{E7B0A27D-474A-5F25-A976-3B3A8C0A22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3" y="1844675"/>
            <a:ext cx="11161712" cy="4632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amenințare cibernetică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circumstanță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eveniment</a:t>
            </a:r>
            <a:r>
              <a:rPr lang="en-US" altLang="en-US" dirty="0">
                <a:latin typeface="+mn-lt"/>
              </a:rPr>
              <a:t> care </a:t>
            </a:r>
            <a:r>
              <a:rPr lang="en-US" altLang="en-US" dirty="0" err="1">
                <a:latin typeface="+mn-lt"/>
              </a:rPr>
              <a:t>constituie</a:t>
            </a:r>
            <a:r>
              <a:rPr lang="en-US" altLang="en-US" dirty="0">
                <a:latin typeface="+mn-lt"/>
              </a:rPr>
              <a:t> un </a:t>
            </a:r>
            <a:r>
              <a:rPr lang="en-US" altLang="en-US" dirty="0" err="1">
                <a:latin typeface="+mn-lt"/>
              </a:rPr>
              <a:t>potențial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pericol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pentru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securitatea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cibernetică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atac cibernetic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acțiune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ostilă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desfășurată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spațiul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natură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afecteze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securitatea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cibernetică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incident cibernetic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eveniment</a:t>
            </a:r>
            <a:r>
              <a:rPr lang="en-US" altLang="en-US" dirty="0">
                <a:latin typeface="+mn-lt"/>
              </a:rPr>
              <a:t> care a </a:t>
            </a:r>
            <a:r>
              <a:rPr lang="en-US" altLang="en-US" dirty="0" err="1">
                <a:latin typeface="+mn-lt"/>
              </a:rPr>
              <a:t>avut</a:t>
            </a:r>
            <a:r>
              <a:rPr lang="en-US" altLang="en-US" dirty="0">
                <a:latin typeface="+mn-lt"/>
              </a:rPr>
              <a:t> loc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spațiul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</a:t>
            </a:r>
            <a:r>
              <a:rPr lang="en-US" altLang="en-US" dirty="0">
                <a:latin typeface="+mn-lt"/>
              </a:rPr>
              <a:t>, ale </a:t>
            </a:r>
            <a:r>
              <a:rPr lang="en-US" altLang="en-US" dirty="0" err="1">
                <a:latin typeface="+mn-lt"/>
              </a:rPr>
              <a:t>cărui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consecințe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afectează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securitatea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cibernetică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terorism cibernetic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activitățile</a:t>
            </a:r>
            <a:r>
              <a:rPr lang="en-US" altLang="en-US" dirty="0">
                <a:latin typeface="+mn-lt"/>
              </a:rPr>
              <a:t> premeditate </a:t>
            </a:r>
            <a:r>
              <a:rPr lang="en-US" altLang="en-US" dirty="0" err="1">
                <a:latin typeface="+mn-lt"/>
              </a:rPr>
              <a:t>desfășurate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spațiul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persoane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grupuri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organizații</a:t>
            </a:r>
            <a:r>
              <a:rPr lang="en-US" altLang="en-US" dirty="0">
                <a:latin typeface="+mn-lt"/>
              </a:rPr>
              <a:t> cu </a:t>
            </a:r>
            <a:r>
              <a:rPr lang="en-US" altLang="en-US" dirty="0" err="1">
                <a:latin typeface="+mn-lt"/>
              </a:rPr>
              <a:t>motivații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politice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ideologice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religioase</a:t>
            </a:r>
            <a:r>
              <a:rPr lang="en-US" altLang="en-US" dirty="0">
                <a:latin typeface="+mn-lt"/>
              </a:rPr>
              <a:t> care pot </a:t>
            </a:r>
            <a:r>
              <a:rPr lang="en-US" altLang="en-US" dirty="0" err="1">
                <a:latin typeface="+mn-lt"/>
              </a:rPr>
              <a:t>provoca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distrugeri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materiale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victime</a:t>
            </a:r>
            <a:r>
              <a:rPr lang="en-US" altLang="en-US" dirty="0">
                <a:latin typeface="+mn-lt"/>
              </a:rPr>
              <a:t>, de </a:t>
            </a:r>
            <a:r>
              <a:rPr lang="en-US" altLang="en-US" dirty="0" err="1">
                <a:latin typeface="+mn-lt"/>
              </a:rPr>
              <a:t>natură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provoace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panică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teroare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</p:txBody>
      </p:sp>
      <p:sp>
        <p:nvSpPr>
          <p:cNvPr id="24581" name="Titel 1">
            <a:extLst>
              <a:ext uri="{FF2B5EF4-FFF2-40B4-BE49-F238E27FC236}">
                <a16:creationId xmlns:a16="http://schemas.microsoft.com/office/drawing/2014/main" id="{4E0E55B1-1F2A-2374-0134-9FA718F38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>
            <a:extLst>
              <a:ext uri="{FF2B5EF4-FFF2-40B4-BE49-F238E27FC236}">
                <a16:creationId xmlns:a16="http://schemas.microsoft.com/office/drawing/2014/main" id="{6909F84B-EDEA-440C-DA3A-54161126E1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6DBAA514-7957-102E-C9A6-7F0B455EFC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1508" name="TextBox 1">
            <a:extLst>
              <a:ext uri="{FF2B5EF4-FFF2-40B4-BE49-F238E27FC236}">
                <a16:creationId xmlns:a16="http://schemas.microsoft.com/office/drawing/2014/main" id="{B050AA28-AFE5-97FF-DF33-159F8FDDB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1844675"/>
            <a:ext cx="11161713" cy="4124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spionaj cibernetic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acțiuni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desfășurate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spațiul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</a:t>
            </a:r>
            <a:r>
              <a:rPr lang="en-US" altLang="en-US" dirty="0">
                <a:latin typeface="+mn-lt"/>
              </a:rPr>
              <a:t>, cu </a:t>
            </a:r>
            <a:r>
              <a:rPr lang="en-US" altLang="en-US" dirty="0" err="1">
                <a:latin typeface="+mn-lt"/>
              </a:rPr>
              <a:t>scopul</a:t>
            </a:r>
            <a:r>
              <a:rPr lang="en-US" altLang="en-US" dirty="0">
                <a:latin typeface="+mn-lt"/>
              </a:rPr>
              <a:t> de a </a:t>
            </a:r>
            <a:r>
              <a:rPr lang="en-US" altLang="en-US" dirty="0" err="1">
                <a:latin typeface="+mn-lt"/>
              </a:rPr>
              <a:t>obține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informații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confidențiale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neautorizate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interesul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unei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entități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statale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nestatale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criminalitatea informatică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toate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faptele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prevăzute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legea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penală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alte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legi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speciale</a:t>
            </a:r>
            <a:r>
              <a:rPr lang="en-US" altLang="en-US" dirty="0">
                <a:latin typeface="+mn-lt"/>
              </a:rPr>
              <a:t> care </a:t>
            </a:r>
            <a:r>
              <a:rPr lang="en-US" altLang="en-US" dirty="0" err="1">
                <a:latin typeface="+mn-lt"/>
              </a:rPr>
              <a:t>prezintă</a:t>
            </a:r>
            <a:r>
              <a:rPr lang="en-US" altLang="en-US" dirty="0">
                <a:latin typeface="+mn-lt"/>
              </a:rPr>
              <a:t> un </a:t>
            </a:r>
            <a:r>
              <a:rPr lang="en-US" altLang="en-US" dirty="0" err="1">
                <a:latin typeface="+mn-lt"/>
              </a:rPr>
              <a:t>pericol</a:t>
            </a:r>
            <a:r>
              <a:rPr lang="en-US" altLang="en-US" dirty="0">
                <a:latin typeface="+mn-lt"/>
              </a:rPr>
              <a:t> social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sunt </a:t>
            </a:r>
            <a:r>
              <a:rPr lang="en-US" altLang="en-US" dirty="0" err="1">
                <a:latin typeface="+mn-lt"/>
              </a:rPr>
              <a:t>săvârșite</a:t>
            </a:r>
            <a:r>
              <a:rPr lang="en-US" altLang="en-US" dirty="0">
                <a:latin typeface="+mn-lt"/>
              </a:rPr>
              <a:t> cu </a:t>
            </a:r>
            <a:r>
              <a:rPr lang="en-US" altLang="en-US" dirty="0" err="1">
                <a:latin typeface="+mn-lt"/>
              </a:rPr>
              <a:t>vinovăție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prin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pe </a:t>
            </a:r>
            <a:r>
              <a:rPr lang="en-US" altLang="en-US" dirty="0" err="1">
                <a:latin typeface="+mn-lt"/>
              </a:rPr>
              <a:t>infrastructuri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cibernetice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vulnerabilitatea în spațiul cibernetic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slăbiciune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în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proiectarea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implementarea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infrastructurii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sau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măsurilor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securitate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aferente</a:t>
            </a:r>
            <a:r>
              <a:rPr lang="en-US" altLang="en-US" dirty="0">
                <a:latin typeface="+mn-lt"/>
              </a:rPr>
              <a:t> care pot fi </a:t>
            </a:r>
            <a:r>
              <a:rPr lang="en-US" altLang="en-US" dirty="0" err="1">
                <a:latin typeface="+mn-lt"/>
              </a:rPr>
              <a:t>exploatate</a:t>
            </a:r>
            <a:r>
              <a:rPr lang="en-US" altLang="en-US" dirty="0">
                <a:latin typeface="+mn-lt"/>
              </a:rPr>
              <a:t> de o </a:t>
            </a:r>
            <a:r>
              <a:rPr lang="en-US" altLang="en-US" dirty="0" err="1">
                <a:latin typeface="+mn-lt"/>
              </a:rPr>
              <a:t>amenințare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</p:txBody>
      </p:sp>
      <p:sp>
        <p:nvSpPr>
          <p:cNvPr id="25605" name="Titel 1">
            <a:extLst>
              <a:ext uri="{FF2B5EF4-FFF2-40B4-BE49-F238E27FC236}">
                <a16:creationId xmlns:a16="http://schemas.microsoft.com/office/drawing/2014/main" id="{53782B42-CD17-5001-FD28-66B5409121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>
            <a:extLst>
              <a:ext uri="{FF2B5EF4-FFF2-40B4-BE49-F238E27FC236}">
                <a16:creationId xmlns:a16="http://schemas.microsoft.com/office/drawing/2014/main" id="{8F578AE8-955B-1B45-551B-2120DC13F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2852738"/>
            <a:ext cx="31686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br>
              <a:rPr lang="en-US" altLang="bg-BG" sz="1800">
                <a:solidFill>
                  <a:schemeClr val="tx2"/>
                </a:solidFill>
                <a:latin typeface="Arial" panose="020B0604020202020204" pitchFamily="34" charset="0"/>
              </a:rPr>
            </a:br>
            <a:endParaRPr lang="bg-BG" altLang="bg-BG" sz="1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9421491A-CF6D-9914-04B1-3A53752ED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413" y="2708275"/>
            <a:ext cx="3889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bg-BG" sz="1800">
              <a:latin typeface="Arial" panose="020B0604020202020204" pitchFamily="34" charset="0"/>
            </a:endParaRPr>
          </a:p>
        </p:txBody>
      </p:sp>
      <p:sp>
        <p:nvSpPr>
          <p:cNvPr id="21508" name="TextBox 1">
            <a:extLst>
              <a:ext uri="{FF2B5EF4-FFF2-40B4-BE49-F238E27FC236}">
                <a16:creationId xmlns:a16="http://schemas.microsoft.com/office/drawing/2014/main" id="{A947F11E-F6B9-3202-A57A-6F57B2032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1844675"/>
            <a:ext cx="11161713" cy="412420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en-US" altLang="en-US" b="1" i="1" dirty="0" err="1">
                <a:latin typeface="+mn-lt"/>
              </a:rPr>
              <a:t>risc</a:t>
            </a:r>
            <a:r>
              <a:rPr lang="en-US" altLang="en-US" b="1" i="1" dirty="0">
                <a:latin typeface="+mn-lt"/>
              </a:rPr>
              <a:t> de </a:t>
            </a:r>
            <a:r>
              <a:rPr lang="en-US" altLang="en-US" b="1" i="1" dirty="0" err="1">
                <a:latin typeface="+mn-lt"/>
              </a:rPr>
              <a:t>securitate</a:t>
            </a:r>
            <a:r>
              <a:rPr lang="en-US" altLang="en-US" b="1" i="1" dirty="0">
                <a:latin typeface="+mn-lt"/>
              </a:rPr>
              <a:t> </a:t>
            </a:r>
            <a:r>
              <a:rPr lang="en-US" altLang="en-US" b="1" i="1" dirty="0" err="1">
                <a:latin typeface="+mn-lt"/>
              </a:rPr>
              <a:t>în</a:t>
            </a:r>
            <a:r>
              <a:rPr lang="en-US" altLang="en-US" b="1" i="1" dirty="0">
                <a:latin typeface="+mn-lt"/>
              </a:rPr>
              <a:t> </a:t>
            </a:r>
            <a:r>
              <a:rPr lang="en-US" altLang="en-US" b="1" i="1" dirty="0" err="1">
                <a:latin typeface="+mn-lt"/>
              </a:rPr>
              <a:t>spațiul</a:t>
            </a:r>
            <a:r>
              <a:rPr lang="en-US" altLang="en-US" b="1" i="1" dirty="0">
                <a:latin typeface="+mn-lt"/>
              </a:rPr>
              <a:t> </a:t>
            </a:r>
            <a:r>
              <a:rPr lang="en-US" altLang="en-US" b="1" i="1" dirty="0" err="1">
                <a:latin typeface="+mn-lt"/>
              </a:rPr>
              <a:t>cibernetic</a:t>
            </a:r>
            <a:r>
              <a:rPr lang="en-US" altLang="en-US" b="1" i="1" dirty="0">
                <a:latin typeface="+mn-lt"/>
              </a:rPr>
              <a:t> </a:t>
            </a:r>
            <a:r>
              <a:rPr lang="ro-RO" altLang="en-US" dirty="0">
                <a:latin typeface="+mn-lt"/>
              </a:rPr>
              <a:t>- probabilitatea ca o amenințare să se materializeze, exploatând o anumită vulnerabilitate specifică infrastructurilor cibernetice;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managementul riscurilor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>
                <a:latin typeface="+mn-lt"/>
              </a:rPr>
              <a:t>un </a:t>
            </a:r>
            <a:r>
              <a:rPr lang="en-US" altLang="en-US" dirty="0" err="1">
                <a:latin typeface="+mn-lt"/>
              </a:rPr>
              <a:t>proces</a:t>
            </a:r>
            <a:r>
              <a:rPr lang="en-US" altLang="en-US" dirty="0">
                <a:latin typeface="+mn-lt"/>
              </a:rPr>
              <a:t> complex, </a:t>
            </a:r>
            <a:r>
              <a:rPr lang="en-US" altLang="en-US" dirty="0" err="1">
                <a:latin typeface="+mn-lt"/>
              </a:rPr>
              <a:t>continuu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flexibil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identificare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evaluare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contracarare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riscurilor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securitate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cibernetică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bazat</a:t>
            </a:r>
            <a:r>
              <a:rPr lang="en-US" altLang="en-US" dirty="0">
                <a:latin typeface="+mn-lt"/>
              </a:rPr>
              <a:t> pe </a:t>
            </a:r>
            <a:r>
              <a:rPr lang="en-US" altLang="en-US" dirty="0" err="1">
                <a:latin typeface="+mn-lt"/>
              </a:rPr>
              <a:t>utilizarea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unor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tehnici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și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instrumente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complexe</a:t>
            </a:r>
            <a:r>
              <a:rPr lang="en-US" altLang="en-US" dirty="0">
                <a:latin typeface="+mn-lt"/>
              </a:rPr>
              <a:t>, </a:t>
            </a:r>
            <a:r>
              <a:rPr lang="en-US" altLang="en-US" dirty="0" err="1">
                <a:latin typeface="+mn-lt"/>
              </a:rPr>
              <a:t>pentru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preveni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pierderile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orice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fel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  <a:p>
            <a:pPr eaLnBrk="1" hangingPunct="1">
              <a:lnSpc>
                <a:spcPct val="100000"/>
              </a:lnSpc>
              <a:spcBef>
                <a:spcPts val="600"/>
              </a:spcBef>
              <a:buFontTx/>
              <a:buNone/>
              <a:defRPr/>
            </a:pPr>
            <a:r>
              <a:rPr lang="ro-RO" altLang="en-US" b="1" i="1" dirty="0">
                <a:latin typeface="+mn-lt"/>
              </a:rPr>
              <a:t>managementul identităţii </a:t>
            </a:r>
            <a:r>
              <a:rPr lang="ro-RO" altLang="en-US" dirty="0">
                <a:latin typeface="+mn-lt"/>
              </a:rPr>
              <a:t>- </a:t>
            </a:r>
            <a:r>
              <a:rPr lang="en-US" altLang="en-US" dirty="0" err="1">
                <a:latin typeface="+mn-lt"/>
              </a:rPr>
              <a:t>metode</a:t>
            </a:r>
            <a:r>
              <a:rPr lang="en-US" altLang="en-US" dirty="0">
                <a:latin typeface="+mn-lt"/>
              </a:rPr>
              <a:t> de </a:t>
            </a:r>
            <a:r>
              <a:rPr lang="en-US" altLang="en-US" dirty="0" err="1">
                <a:latin typeface="+mn-lt"/>
              </a:rPr>
              <a:t>validare</a:t>
            </a:r>
            <a:r>
              <a:rPr lang="en-US" altLang="en-US" dirty="0">
                <a:latin typeface="+mn-lt"/>
              </a:rPr>
              <a:t> a </a:t>
            </a:r>
            <a:r>
              <a:rPr lang="en-US" altLang="en-US" dirty="0" err="1">
                <a:latin typeface="+mn-lt"/>
              </a:rPr>
              <a:t>identității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persoanelor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atunci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când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accesează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anumite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infrastructuri</a:t>
            </a:r>
            <a:r>
              <a:rPr lang="en-US" altLang="en-US" dirty="0">
                <a:latin typeface="+mn-lt"/>
              </a:rPr>
              <a:t> </a:t>
            </a:r>
            <a:r>
              <a:rPr lang="en-US" altLang="en-US" dirty="0" err="1">
                <a:latin typeface="+mn-lt"/>
              </a:rPr>
              <a:t>cibernetice</a:t>
            </a:r>
            <a:r>
              <a:rPr lang="ro-RO" altLang="en-US" dirty="0">
                <a:latin typeface="+mn-lt"/>
              </a:rPr>
              <a:t>;</a:t>
            </a:r>
            <a:endParaRPr lang="en-US" altLang="en-US" dirty="0">
              <a:latin typeface="+mn-lt"/>
            </a:endParaRPr>
          </a:p>
        </p:txBody>
      </p:sp>
      <p:sp>
        <p:nvSpPr>
          <p:cNvPr id="26629" name="Titel 1">
            <a:extLst>
              <a:ext uri="{FF2B5EF4-FFF2-40B4-BE49-F238E27FC236}">
                <a16:creationId xmlns:a16="http://schemas.microsoft.com/office/drawing/2014/main" id="{1B52206A-188C-015A-3E28-715D25644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Concepte</a:t>
            </a:r>
            <a:r>
              <a:rPr lang="en-US" altLang="en-US" sz="4400" dirty="0">
                <a:latin typeface="Calibri Light" panose="020F0302020204030204" pitchFamily="34" charset="0"/>
              </a:rPr>
              <a:t>, </a:t>
            </a:r>
            <a:r>
              <a:rPr lang="en-US" altLang="en-US" sz="4400" dirty="0" err="1">
                <a:latin typeface="Calibri Light" panose="020F0302020204030204" pitchFamily="34" charset="0"/>
              </a:rPr>
              <a:t>definiții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termeni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2E4C9-2B1C-E572-9AB1-D3D3717E25A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15938" y="1989138"/>
            <a:ext cx="11160125" cy="5329237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None/>
              <a:defRPr/>
            </a:pPr>
            <a:r>
              <a:rPr lang="it-IT" dirty="0"/>
              <a:t>Conform standardului INTOSAI GOV 9100 „Orientări pentru standardele de control intern“.</a:t>
            </a:r>
            <a:endParaRPr lang="vi-VN" dirty="0"/>
          </a:p>
          <a:p>
            <a:pPr eaLnBrk="1" fontAlgn="auto" hangingPunct="1">
              <a:spcBef>
                <a:spcPts val="600"/>
              </a:spcBef>
              <a:spcAft>
                <a:spcPts val="300"/>
              </a:spcAft>
              <a:defRPr/>
            </a:pPr>
            <a:r>
              <a:rPr lang="en-US" sz="2400" dirty="0" err="1"/>
              <a:t>În</a:t>
            </a:r>
            <a:r>
              <a:rPr lang="en-US" sz="2400" dirty="0"/>
              <a:t> 2001, la </a:t>
            </a:r>
            <a:r>
              <a:rPr lang="en-US" sz="2400" dirty="0" err="1"/>
              <a:t>Congresul</a:t>
            </a:r>
            <a:r>
              <a:rPr lang="en-US" sz="2400" dirty="0"/>
              <a:t> </a:t>
            </a:r>
            <a:r>
              <a:rPr lang="en-US" sz="2400" dirty="0" err="1"/>
              <a:t>Organizației</a:t>
            </a:r>
            <a:r>
              <a:rPr lang="en-US" sz="2400" dirty="0"/>
              <a:t> </a:t>
            </a:r>
            <a:r>
              <a:rPr lang="en-US" sz="2400" dirty="0" err="1"/>
              <a:t>Internaționale</a:t>
            </a:r>
            <a:r>
              <a:rPr lang="en-US" sz="2400" dirty="0"/>
              <a:t> a </a:t>
            </a:r>
            <a:r>
              <a:rPr lang="en-US" sz="2400" dirty="0" err="1"/>
              <a:t>Instituțiilor</a:t>
            </a:r>
            <a:r>
              <a:rPr lang="en-US" sz="2400" dirty="0"/>
              <a:t> Supreme de Audit (INCOSAI), s-a </a:t>
            </a:r>
            <a:r>
              <a:rPr lang="en-US" sz="2400" dirty="0" err="1"/>
              <a:t>decis</a:t>
            </a:r>
            <a:r>
              <a:rPr lang="en-US" sz="2400" dirty="0"/>
              <a:t> </a:t>
            </a:r>
            <a:r>
              <a:rPr lang="en-US" sz="2400" dirty="0" err="1"/>
              <a:t>actualizarea</a:t>
            </a:r>
            <a:r>
              <a:rPr lang="en-US" sz="2400" dirty="0"/>
              <a:t> </a:t>
            </a:r>
            <a:r>
              <a:rPr lang="en-US" sz="2400" dirty="0" err="1"/>
              <a:t>Ghidurilor</a:t>
            </a:r>
            <a:r>
              <a:rPr lang="en-US" sz="2400" dirty="0"/>
              <a:t> INTOSAI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standardele</a:t>
            </a:r>
            <a:r>
              <a:rPr lang="en-US" sz="2400" dirty="0"/>
              <a:t> de control intern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sectorul</a:t>
            </a:r>
            <a:r>
              <a:rPr lang="en-US" sz="2400" dirty="0"/>
              <a:t> public, </a:t>
            </a:r>
            <a:r>
              <a:rPr lang="en-US" sz="2400" dirty="0" err="1"/>
              <a:t>emise</a:t>
            </a:r>
            <a:r>
              <a:rPr lang="en-US" sz="2400" dirty="0"/>
              <a:t> </a:t>
            </a:r>
            <a:r>
              <a:rPr lang="en-US" sz="2400" dirty="0" err="1"/>
              <a:t>inițial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1992, </a:t>
            </a:r>
            <a:r>
              <a:rPr lang="en-US" sz="2400" dirty="0" err="1"/>
              <a:t>prin</a:t>
            </a:r>
            <a:r>
              <a:rPr lang="en-US" sz="2400" dirty="0"/>
              <a:t> </a:t>
            </a:r>
            <a:r>
              <a:rPr lang="en-US" sz="2400" dirty="0" err="1"/>
              <a:t>introducerea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document a </a:t>
            </a:r>
            <a:r>
              <a:rPr lang="en-US" sz="2400" dirty="0" err="1"/>
              <a:t>tuturor</a:t>
            </a:r>
            <a:r>
              <a:rPr lang="en-US" sz="2400" dirty="0"/>
              <a:t> </a:t>
            </a:r>
            <a:r>
              <a:rPr lang="en-US" sz="2400" dirty="0" err="1"/>
              <a:t>aspectelor</a:t>
            </a:r>
            <a:r>
              <a:rPr lang="en-US" sz="2400" dirty="0"/>
              <a:t> </a:t>
            </a:r>
            <a:r>
              <a:rPr lang="en-US" sz="2400" dirty="0" err="1"/>
              <a:t>evoluțiilor</a:t>
            </a:r>
            <a:r>
              <a:rPr lang="en-US" sz="2400" dirty="0"/>
              <a:t> </a:t>
            </a:r>
            <a:r>
              <a:rPr lang="en-US" sz="2400" dirty="0" err="1"/>
              <a:t>recente</a:t>
            </a:r>
            <a:r>
              <a:rPr lang="en-US" sz="2400" dirty="0"/>
              <a:t>.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controlului</a:t>
            </a:r>
            <a:r>
              <a:rPr lang="en-US" sz="2400" dirty="0"/>
              <a:t> intern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integreze</a:t>
            </a:r>
            <a:r>
              <a:rPr lang="en-US" sz="2400" dirty="0"/>
              <a:t> o </a:t>
            </a:r>
            <a:r>
              <a:rPr lang="en-US" sz="2400" dirty="0" err="1"/>
              <a:t>serie</a:t>
            </a:r>
            <a:r>
              <a:rPr lang="en-US" sz="2400" dirty="0"/>
              <a:t> de </a:t>
            </a:r>
            <a:r>
              <a:rPr lang="en-US" sz="2400" dirty="0" err="1"/>
              <a:t>elemente</a:t>
            </a:r>
            <a:r>
              <a:rPr lang="en-US" sz="2400" dirty="0"/>
              <a:t> ale </a:t>
            </a:r>
            <a:r>
              <a:rPr lang="en-US" sz="2400" dirty="0" err="1"/>
              <a:t>modelului</a:t>
            </a:r>
            <a:r>
              <a:rPr lang="en-US" sz="2400" dirty="0"/>
              <a:t> COSO (Internal Control – Integrated Framework)</a:t>
            </a:r>
            <a:r>
              <a:rPr lang="vi-VN" sz="2400" dirty="0"/>
              <a:t>.</a:t>
            </a:r>
          </a:p>
        </p:txBody>
      </p:sp>
      <p:sp>
        <p:nvSpPr>
          <p:cNvPr id="27651" name="Titel 1">
            <a:extLst>
              <a:ext uri="{FF2B5EF4-FFF2-40B4-BE49-F238E27FC236}">
                <a16:creationId xmlns:a16="http://schemas.microsoft.com/office/drawing/2014/main" id="{F38DFDC2-53E7-9556-9038-85C17AE8E9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Componentele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controlului</a:t>
            </a:r>
            <a:r>
              <a:rPr lang="en-US" altLang="en-US" sz="4400" dirty="0">
                <a:latin typeface="Calibri Light" panose="020F0302020204030204" pitchFamily="34" charset="0"/>
              </a:rPr>
              <a:t> intern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9D439FFF-4F2A-0368-0358-5957C8AA438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5938" y="1916113"/>
            <a:ext cx="11160125" cy="532923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n-US" altLang="en-US" sz="2400" dirty="0" err="1"/>
              <a:t>Prin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integrarea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acestuia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Ghid</a:t>
            </a:r>
            <a:r>
              <a:rPr lang="en-US" altLang="en-US" sz="2400" dirty="0"/>
              <a:t> - </a:t>
            </a:r>
            <a:r>
              <a:rPr lang="en-US" altLang="en-US" sz="2400" dirty="0" err="1"/>
              <a:t>activitate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desfășurată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grupul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operativ</a:t>
            </a:r>
            <a:r>
              <a:rPr lang="en-US" altLang="en-US" sz="2400" dirty="0"/>
              <a:t> al </a:t>
            </a:r>
            <a:r>
              <a:rPr lang="en-US" altLang="en-US" sz="2400" dirty="0" err="1"/>
              <a:t>Comitetului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Standarde</a:t>
            </a:r>
            <a:r>
              <a:rPr lang="en-US" altLang="en-US" sz="2400" dirty="0"/>
              <a:t> de Control Intern al INTOSAI - s-a </a:t>
            </a:r>
            <a:r>
              <a:rPr lang="en-US" altLang="en-US" sz="2400" dirty="0" err="1"/>
              <a:t>încercat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obținerea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unei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înțelegeri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unificate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modului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care </a:t>
            </a:r>
            <a:r>
              <a:rPr lang="en-US" altLang="en-US" sz="2400" dirty="0" err="1"/>
              <a:t>funcționează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noul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sistem</a:t>
            </a:r>
            <a:r>
              <a:rPr lang="en-US" altLang="en-US" sz="2400" dirty="0"/>
              <a:t> de control intern, de </a:t>
            </a:r>
            <a:r>
              <a:rPr lang="en-US" altLang="en-US" sz="2400" dirty="0" err="1"/>
              <a:t>către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reprezentanții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Instituțiilor</a:t>
            </a:r>
            <a:r>
              <a:rPr lang="en-US" altLang="en-US" sz="2400" dirty="0"/>
              <a:t> Supreme de Audit.</a:t>
            </a:r>
            <a:endParaRPr lang="vi-VN" altLang="en-US" sz="2400" dirty="0"/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n-US" altLang="en-US" sz="2400" dirty="0"/>
              <a:t>„</a:t>
            </a:r>
            <a:r>
              <a:rPr lang="en-US" altLang="en-US" sz="2400" dirty="0" err="1"/>
              <a:t>Liniile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directoare</a:t>
            </a:r>
            <a:r>
              <a:rPr lang="en-US" altLang="en-US" sz="2400" dirty="0"/>
              <a:t> ale INTOSAI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standardele</a:t>
            </a:r>
            <a:r>
              <a:rPr lang="en-US" altLang="en-US" sz="2400" dirty="0"/>
              <a:t> de control intern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sectorul</a:t>
            </a:r>
            <a:r>
              <a:rPr lang="en-US" altLang="en-US" sz="2400" dirty="0"/>
              <a:t> public” fac </a:t>
            </a:r>
            <a:r>
              <a:rPr lang="en-US" altLang="en-US" sz="2400" dirty="0" err="1"/>
              <a:t>parte</a:t>
            </a:r>
            <a:r>
              <a:rPr lang="en-US" altLang="en-US" sz="2400" dirty="0"/>
              <a:t> din </a:t>
            </a:r>
            <a:r>
              <a:rPr lang="en-US" altLang="en-US" sz="2400" dirty="0" err="1"/>
              <a:t>categoria</a:t>
            </a:r>
            <a:r>
              <a:rPr lang="en-US" altLang="en-US" sz="2400" dirty="0"/>
              <a:t> INTOSAI GOV (</a:t>
            </a:r>
            <a:r>
              <a:rPr lang="en-US" altLang="en-US" sz="2400" dirty="0" err="1"/>
              <a:t>orientări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privind</a:t>
            </a:r>
            <a:r>
              <a:rPr lang="en-US" altLang="en-US" sz="2400" dirty="0"/>
              <a:t> buna </a:t>
            </a:r>
            <a:r>
              <a:rPr lang="en-US" altLang="en-US" sz="2400" dirty="0" err="1"/>
              <a:t>guvernare</a:t>
            </a:r>
            <a:r>
              <a:rPr lang="en-US" altLang="en-US" sz="2400" dirty="0"/>
              <a:t>)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sunt considerate </a:t>
            </a:r>
            <a:r>
              <a:rPr lang="en-US" altLang="en-US" sz="2400" dirty="0" err="1"/>
              <a:t>extrem</a:t>
            </a:r>
            <a:r>
              <a:rPr lang="en-US" altLang="en-US" sz="2400" dirty="0"/>
              <a:t> de utile </a:t>
            </a:r>
            <a:r>
              <a:rPr lang="en-US" altLang="en-US" sz="2400" dirty="0" err="1"/>
              <a:t>atât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managerii</a:t>
            </a:r>
            <a:r>
              <a:rPr lang="en-US" altLang="en-US" sz="2400" dirty="0"/>
              <a:t> din </a:t>
            </a:r>
            <a:r>
              <a:rPr lang="en-US" altLang="en-US" sz="2400" dirty="0" err="1"/>
              <a:t>sectorul</a:t>
            </a:r>
            <a:r>
              <a:rPr lang="en-US" altLang="en-US" sz="2400" dirty="0"/>
              <a:t> public care </a:t>
            </a:r>
            <a:r>
              <a:rPr lang="en-US" altLang="en-US" sz="2400" dirty="0" err="1"/>
              <a:t>trebuie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implementeze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sistemul</a:t>
            </a:r>
            <a:r>
              <a:rPr lang="en-US" altLang="en-US" sz="2400" dirty="0"/>
              <a:t> de control intern, </a:t>
            </a:r>
            <a:r>
              <a:rPr lang="en-US" altLang="en-US" sz="2400" dirty="0" err="1"/>
              <a:t>cât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auditorii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publici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externi</a:t>
            </a:r>
            <a:r>
              <a:rPr lang="en-US" altLang="en-US" sz="2400" dirty="0"/>
              <a:t>, care </a:t>
            </a:r>
            <a:r>
              <a:rPr lang="en-US" altLang="en-US" sz="2400" dirty="0" err="1"/>
              <a:t>trebuie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cunoașteți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acest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sistem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evaluați</a:t>
            </a:r>
            <a:r>
              <a:rPr lang="en-US" altLang="en-US" sz="2400" dirty="0"/>
              <a:t>-l</a:t>
            </a:r>
            <a:r>
              <a:rPr lang="vi-VN" altLang="en-US" sz="2400" dirty="0"/>
              <a:t>.</a:t>
            </a:r>
            <a:endParaRPr lang="en-US" altLang="en-US" sz="2400" dirty="0"/>
          </a:p>
        </p:txBody>
      </p:sp>
      <p:sp>
        <p:nvSpPr>
          <p:cNvPr id="28675" name="Titel 1">
            <a:extLst>
              <a:ext uri="{FF2B5EF4-FFF2-40B4-BE49-F238E27FC236}">
                <a16:creationId xmlns:a16="http://schemas.microsoft.com/office/drawing/2014/main" id="{BD21DD8F-3FE7-29AC-9247-05268E4C4F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Componentele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controlului</a:t>
            </a:r>
            <a:r>
              <a:rPr lang="en-US" altLang="en-US" sz="4400" dirty="0">
                <a:latin typeface="Calibri Light" panose="020F0302020204030204" pitchFamily="34" charset="0"/>
              </a:rPr>
              <a:t> intern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57A9A9-BACC-DC08-4988-0C82ED55A36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863" y="1966913"/>
            <a:ext cx="11017250" cy="4525962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/>
              <a:t>Conform </a:t>
            </a:r>
            <a:r>
              <a:rPr lang="en-US" dirty="0" err="1"/>
              <a:t>Ghidurilor</a:t>
            </a:r>
            <a:r>
              <a:rPr lang="en-US" dirty="0"/>
              <a:t> INTOSAI GOV 9100), </a:t>
            </a:r>
            <a:r>
              <a:rPr lang="en-US" dirty="0" err="1"/>
              <a:t>controlul</a:t>
            </a:r>
            <a:r>
              <a:rPr lang="en-US" dirty="0"/>
              <a:t> intern </a:t>
            </a:r>
            <a:r>
              <a:rPr lang="en-US" dirty="0" err="1"/>
              <a:t>constă</a:t>
            </a:r>
            <a:r>
              <a:rPr lang="en-US" dirty="0"/>
              <a:t> din </a:t>
            </a:r>
            <a:r>
              <a:rPr lang="en-US" dirty="0" err="1"/>
              <a:t>cinci</a:t>
            </a:r>
            <a:r>
              <a:rPr lang="en-US" dirty="0"/>
              <a:t>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interdependente</a:t>
            </a:r>
            <a:r>
              <a:rPr lang="en-US" dirty="0"/>
              <a:t> (</a:t>
            </a:r>
            <a:r>
              <a:rPr lang="en-US" dirty="0" err="1"/>
              <a:t>identice</a:t>
            </a:r>
            <a:r>
              <a:rPr lang="en-US" dirty="0"/>
              <a:t> cu </a:t>
            </a:r>
            <a:r>
              <a:rPr lang="en-US" dirty="0" err="1"/>
              <a:t>cele</a:t>
            </a:r>
            <a:r>
              <a:rPr lang="en-US" dirty="0"/>
              <a:t> ale </a:t>
            </a:r>
            <a:r>
              <a:rPr lang="en-US" dirty="0" err="1"/>
              <a:t>modelului</a:t>
            </a:r>
            <a:r>
              <a:rPr lang="en-US" dirty="0"/>
              <a:t> COSO) </a:t>
            </a:r>
            <a:r>
              <a:rPr lang="vi-VN" dirty="0"/>
              <a:t>:</a:t>
            </a:r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vi-VN" sz="2400" dirty="0"/>
              <a:t>Mediu de control</a:t>
            </a:r>
            <a:endParaRPr lang="en-US" sz="2400" dirty="0"/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vi-VN" sz="2400" dirty="0"/>
              <a:t>Evaluarea riscurilor</a:t>
            </a:r>
            <a:endParaRPr lang="en-US" sz="2400" dirty="0"/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vi-VN" sz="2400" dirty="0"/>
              <a:t>Activități de control</a:t>
            </a:r>
            <a:endParaRPr lang="en-US" sz="2400" dirty="0"/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vi-VN" sz="2400" dirty="0"/>
              <a:t>Informatie si comunicare</a:t>
            </a:r>
            <a:endParaRPr lang="en-US" sz="2400" dirty="0"/>
          </a:p>
          <a:p>
            <a:pPr marL="731520" eaLnBrk="1" fontAlgn="auto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vi-VN" sz="2400" dirty="0"/>
              <a:t>Monitorizarea</a:t>
            </a:r>
            <a:endParaRPr lang="en-US" sz="2400" dirty="0"/>
          </a:p>
        </p:txBody>
      </p:sp>
      <p:sp>
        <p:nvSpPr>
          <p:cNvPr id="29699" name="Titel 1">
            <a:extLst>
              <a:ext uri="{FF2B5EF4-FFF2-40B4-BE49-F238E27FC236}">
                <a16:creationId xmlns:a16="http://schemas.microsoft.com/office/drawing/2014/main" id="{1A86CA6B-3277-0868-281F-D84CB3F14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Standarde</a:t>
            </a:r>
            <a:r>
              <a:rPr lang="en-US" altLang="en-US" sz="4400" dirty="0">
                <a:latin typeface="Calibri Light" panose="020F0302020204030204" pitchFamily="34" charset="0"/>
              </a:rPr>
              <a:t> de control intern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>
            <a:extLst>
              <a:ext uri="{FF2B5EF4-FFF2-40B4-BE49-F238E27FC236}">
                <a16:creationId xmlns:a16="http://schemas.microsoft.com/office/drawing/2014/main" id="{851C1E15-15EA-960A-168A-35709177D81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1966913"/>
            <a:ext cx="11017250" cy="4525962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Controlul</a:t>
            </a:r>
            <a:r>
              <a:rPr lang="en-US" altLang="en-US" dirty="0"/>
              <a:t> intern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conceput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oferi</a:t>
            </a:r>
            <a:r>
              <a:rPr lang="en-US" altLang="en-US" dirty="0"/>
              <a:t> o </a:t>
            </a:r>
            <a:r>
              <a:rPr lang="en-US" altLang="en-US" dirty="0" err="1"/>
              <a:t>asigurare</a:t>
            </a:r>
            <a:r>
              <a:rPr lang="en-US" altLang="en-US" dirty="0"/>
              <a:t> </a:t>
            </a:r>
            <a:r>
              <a:rPr lang="en-US" altLang="en-US" dirty="0" err="1"/>
              <a:t>rezonabilă</a:t>
            </a:r>
            <a:r>
              <a:rPr lang="en-US" altLang="en-US" dirty="0"/>
              <a:t> cu </a:t>
            </a:r>
            <a:r>
              <a:rPr lang="en-US" altLang="en-US" dirty="0" err="1"/>
              <a:t>privire</a:t>
            </a:r>
            <a:r>
              <a:rPr lang="en-US" altLang="en-US" dirty="0"/>
              <a:t> la </a:t>
            </a:r>
            <a:r>
              <a:rPr lang="en-US" altLang="en-US" dirty="0" err="1"/>
              <a:t>realizarea</a:t>
            </a:r>
            <a:r>
              <a:rPr lang="en-US" altLang="en-US" dirty="0"/>
              <a:t> </a:t>
            </a:r>
            <a:r>
              <a:rPr lang="en-US" altLang="en-US" dirty="0" err="1"/>
              <a:t>obiectivelor</a:t>
            </a:r>
            <a:r>
              <a:rPr lang="en-US" altLang="en-US" dirty="0"/>
              <a:t> </a:t>
            </a:r>
            <a:r>
              <a:rPr lang="en-US" altLang="en-US" dirty="0" err="1"/>
              <a:t>generale</a:t>
            </a:r>
            <a:r>
              <a:rPr lang="en-US" altLang="en-US" dirty="0"/>
              <a:t> ale </a:t>
            </a:r>
            <a:r>
              <a:rPr lang="en-US" altLang="en-US" dirty="0" err="1"/>
              <a:t>instituției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Obiectivele</a:t>
            </a:r>
            <a:r>
              <a:rPr lang="en-US" altLang="en-US" dirty="0"/>
              <a:t> </a:t>
            </a:r>
            <a:r>
              <a:rPr lang="en-US" altLang="en-US" dirty="0" err="1"/>
              <a:t>clar</a:t>
            </a:r>
            <a:r>
              <a:rPr lang="en-US" altLang="en-US" dirty="0"/>
              <a:t> </a:t>
            </a:r>
            <a:r>
              <a:rPr lang="en-US" altLang="en-US" dirty="0" err="1"/>
              <a:t>stabilite</a:t>
            </a:r>
            <a:r>
              <a:rPr lang="en-US" altLang="en-US" dirty="0"/>
              <a:t> de </a:t>
            </a:r>
            <a:r>
              <a:rPr lang="en-US" altLang="en-US" dirty="0" err="1"/>
              <a:t>conducătorii</a:t>
            </a:r>
            <a:r>
              <a:rPr lang="en-US" altLang="en-US" dirty="0"/>
              <a:t> </a:t>
            </a:r>
            <a:r>
              <a:rPr lang="en-US" altLang="en-US" dirty="0" err="1"/>
              <a:t>entității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planificarea</a:t>
            </a:r>
            <a:r>
              <a:rPr lang="en-US" altLang="en-US" dirty="0"/>
              <a:t> </a:t>
            </a:r>
            <a:r>
              <a:rPr lang="en-US" altLang="en-US" dirty="0" err="1"/>
              <a:t>adecvată</a:t>
            </a:r>
            <a:r>
              <a:rPr lang="en-US" altLang="en-US" dirty="0"/>
              <a:t> a </a:t>
            </a:r>
            <a:r>
              <a:rPr lang="en-US" altLang="en-US" dirty="0" err="1"/>
              <a:t>bugetului</a:t>
            </a:r>
            <a:r>
              <a:rPr lang="en-US" altLang="en-US" dirty="0"/>
              <a:t> sunt o </a:t>
            </a:r>
            <a:r>
              <a:rPr lang="en-US" altLang="en-US" dirty="0" err="1"/>
              <a:t>condiție</a:t>
            </a:r>
            <a:r>
              <a:rPr lang="en-US" altLang="en-US" dirty="0"/>
              <a:t> </a:t>
            </a:r>
            <a:r>
              <a:rPr lang="en-US" altLang="en-US" dirty="0" err="1"/>
              <a:t>obligatorie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un control intern </a:t>
            </a:r>
            <a:r>
              <a:rPr lang="en-US" altLang="en-US" dirty="0" err="1"/>
              <a:t>eficient</a:t>
            </a:r>
            <a:r>
              <a:rPr lang="vi-VN" altLang="en-US" dirty="0"/>
              <a:t>.</a:t>
            </a:r>
            <a:endParaRPr lang="en-US" altLang="en-US" dirty="0"/>
          </a:p>
        </p:txBody>
      </p:sp>
      <p:sp>
        <p:nvSpPr>
          <p:cNvPr id="30723" name="Titel 1">
            <a:extLst>
              <a:ext uri="{FF2B5EF4-FFF2-40B4-BE49-F238E27FC236}">
                <a16:creationId xmlns:a16="http://schemas.microsoft.com/office/drawing/2014/main" id="{3350B2B1-BD3E-8439-27AE-811B500F8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Standarde</a:t>
            </a:r>
            <a:r>
              <a:rPr lang="en-US" altLang="en-US" sz="4400" dirty="0">
                <a:latin typeface="Calibri Light" panose="020F0302020204030204" pitchFamily="34" charset="0"/>
              </a:rPr>
              <a:t> de control intern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id="{5CDC51D6-CF97-B976-B7AD-4FE8FA73271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79438" y="1916113"/>
            <a:ext cx="11061700" cy="5218112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en-US" altLang="en-US" dirty="0" err="1"/>
              <a:t>Mediul</a:t>
            </a:r>
            <a:r>
              <a:rPr lang="en-US" altLang="en-US" dirty="0"/>
              <a:t> de control include </a:t>
            </a:r>
            <a:r>
              <a:rPr lang="en-US" altLang="en-US" dirty="0" err="1"/>
              <a:t>atitudinea</a:t>
            </a:r>
            <a:r>
              <a:rPr lang="en-US" altLang="en-US" dirty="0"/>
              <a:t> </a:t>
            </a:r>
            <a:r>
              <a:rPr lang="en-US" altLang="en-US" dirty="0" err="1"/>
              <a:t>generală</a:t>
            </a:r>
            <a:r>
              <a:rPr lang="en-US" altLang="en-US" dirty="0"/>
              <a:t>, </a:t>
            </a:r>
            <a:r>
              <a:rPr lang="en-US" altLang="en-US" dirty="0" err="1"/>
              <a:t>conștientizarea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acțiunile</a:t>
            </a:r>
            <a:r>
              <a:rPr lang="en-US" altLang="en-US" dirty="0"/>
              <a:t> </a:t>
            </a:r>
            <a:r>
              <a:rPr lang="en-US" altLang="en-US" dirty="0" err="1"/>
              <a:t>întreprinse</a:t>
            </a:r>
            <a:r>
              <a:rPr lang="en-US" altLang="en-US" dirty="0"/>
              <a:t> de </a:t>
            </a:r>
            <a:r>
              <a:rPr lang="en-US" altLang="en-US" dirty="0" err="1"/>
              <a:t>conducere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cei</a:t>
            </a:r>
            <a:r>
              <a:rPr lang="en-US" altLang="en-US" dirty="0"/>
              <a:t> </a:t>
            </a:r>
            <a:r>
              <a:rPr lang="en-US" altLang="en-US" dirty="0" err="1"/>
              <a:t>însărcinați</a:t>
            </a:r>
            <a:r>
              <a:rPr lang="en-US" altLang="en-US" dirty="0"/>
              <a:t> cu </a:t>
            </a:r>
            <a:r>
              <a:rPr lang="en-US" altLang="en-US" dirty="0" err="1"/>
              <a:t>guvernanța</a:t>
            </a:r>
            <a:r>
              <a:rPr lang="en-US" altLang="en-US" dirty="0"/>
              <a:t> cu </a:t>
            </a:r>
            <a:r>
              <a:rPr lang="en-US" altLang="en-US" dirty="0" err="1"/>
              <a:t>privire</a:t>
            </a:r>
            <a:r>
              <a:rPr lang="en-US" altLang="en-US" dirty="0"/>
              <a:t> la </a:t>
            </a:r>
            <a:r>
              <a:rPr lang="en-US" altLang="en-US" dirty="0" err="1"/>
              <a:t>sistemul</a:t>
            </a:r>
            <a:r>
              <a:rPr lang="en-US" altLang="en-US" dirty="0"/>
              <a:t> de control intern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importanța</a:t>
            </a:r>
            <a:r>
              <a:rPr lang="en-US" altLang="en-US" dirty="0"/>
              <a:t> </a:t>
            </a:r>
            <a:r>
              <a:rPr lang="en-US" altLang="en-US" dirty="0" err="1"/>
              <a:t>acestuia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cadrul</a:t>
            </a:r>
            <a:r>
              <a:rPr lang="en-US" altLang="en-US" dirty="0"/>
              <a:t> </a:t>
            </a:r>
            <a:r>
              <a:rPr lang="en-US" altLang="en-US" dirty="0" err="1"/>
              <a:t>entității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  <a:endParaRPr lang="en-US" altLang="en-US" dirty="0"/>
          </a:p>
          <a:p>
            <a:pPr eaLnBrk="1" hangingPunct="1">
              <a:spcBef>
                <a:spcPts val="600"/>
              </a:spcBef>
            </a:pPr>
            <a:r>
              <a:rPr lang="en-US" altLang="en-US" dirty="0" err="1"/>
              <a:t>Mediul</a:t>
            </a:r>
            <a:r>
              <a:rPr lang="en-US" altLang="en-US" dirty="0"/>
              <a:t> de control </a:t>
            </a:r>
            <a:r>
              <a:rPr lang="en-US" altLang="en-US" dirty="0" err="1"/>
              <a:t>dă</a:t>
            </a:r>
            <a:r>
              <a:rPr lang="en-US" altLang="en-US" dirty="0"/>
              <a:t> </a:t>
            </a:r>
            <a:r>
              <a:rPr lang="en-US" altLang="en-US" dirty="0" err="1"/>
              <a:t>tonul</a:t>
            </a:r>
            <a:r>
              <a:rPr lang="en-US" altLang="en-US" dirty="0"/>
              <a:t> </a:t>
            </a:r>
            <a:r>
              <a:rPr lang="en-US" altLang="en-US" dirty="0" err="1"/>
              <a:t>organizației</a:t>
            </a:r>
            <a:r>
              <a:rPr lang="en-US" altLang="en-US" dirty="0"/>
              <a:t>, </a:t>
            </a:r>
            <a:r>
              <a:rPr lang="en-US" altLang="en-US" dirty="0" err="1"/>
              <a:t>influențând</a:t>
            </a:r>
            <a:r>
              <a:rPr lang="en-US" altLang="en-US" dirty="0"/>
              <a:t> </a:t>
            </a:r>
            <a:r>
              <a:rPr lang="en-US" altLang="en-US" dirty="0" err="1"/>
              <a:t>conștiința</a:t>
            </a:r>
            <a:r>
              <a:rPr lang="en-US" altLang="en-US" dirty="0"/>
              <a:t> de control la </a:t>
            </a:r>
            <a:r>
              <a:rPr lang="en-US" altLang="en-US" dirty="0" err="1"/>
              <a:t>nivelul</a:t>
            </a:r>
            <a:r>
              <a:rPr lang="en-US" altLang="en-US" dirty="0"/>
              <a:t> </a:t>
            </a:r>
            <a:r>
              <a:rPr lang="en-US" altLang="en-US" dirty="0" err="1"/>
              <a:t>personalului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</a:pPr>
            <a:r>
              <a:rPr lang="en-US" altLang="en-US" dirty="0" err="1"/>
              <a:t>Reprezintă</a:t>
            </a:r>
            <a:r>
              <a:rPr lang="en-US" altLang="en-US" dirty="0"/>
              <a:t> </a:t>
            </a:r>
            <a:r>
              <a:rPr lang="en-US" altLang="en-US" dirty="0" err="1"/>
              <a:t>baza</a:t>
            </a:r>
            <a:r>
              <a:rPr lang="en-US" altLang="en-US" dirty="0"/>
              <a:t> </a:t>
            </a:r>
            <a:r>
              <a:rPr lang="en-US" altLang="en-US" dirty="0" err="1"/>
              <a:t>tuturor</a:t>
            </a:r>
            <a:r>
              <a:rPr lang="en-US" altLang="en-US" dirty="0"/>
              <a:t> </a:t>
            </a:r>
            <a:r>
              <a:rPr lang="en-US" altLang="en-US" dirty="0" err="1"/>
              <a:t>celorlalte</a:t>
            </a:r>
            <a:r>
              <a:rPr lang="en-US" altLang="en-US" dirty="0"/>
              <a:t> </a:t>
            </a:r>
            <a:r>
              <a:rPr lang="en-US" altLang="en-US" dirty="0" err="1"/>
              <a:t>componente</a:t>
            </a:r>
            <a:r>
              <a:rPr lang="en-US" altLang="en-US" dirty="0"/>
              <a:t> ale </a:t>
            </a:r>
            <a:r>
              <a:rPr lang="en-US" altLang="en-US" dirty="0" err="1"/>
              <a:t>controlului</a:t>
            </a:r>
            <a:r>
              <a:rPr lang="en-US" altLang="en-US" dirty="0"/>
              <a:t> intern, </a:t>
            </a:r>
            <a:r>
              <a:rPr lang="en-US" altLang="en-US" dirty="0" err="1"/>
              <a:t>asigurând</a:t>
            </a:r>
            <a:r>
              <a:rPr lang="en-US" altLang="en-US" dirty="0"/>
              <a:t> o </a:t>
            </a:r>
            <a:r>
              <a:rPr lang="en-US" altLang="en-US" dirty="0" err="1"/>
              <a:t>disciplină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cadrul</a:t>
            </a:r>
            <a:r>
              <a:rPr lang="en-US" altLang="en-US" dirty="0"/>
              <a:t> </a:t>
            </a:r>
            <a:r>
              <a:rPr lang="en-US" altLang="en-US" dirty="0" err="1"/>
              <a:t>organizației</a:t>
            </a:r>
            <a:r>
              <a:rPr lang="en-US" altLang="en-US" dirty="0"/>
              <a:t> care </a:t>
            </a:r>
            <a:r>
              <a:rPr lang="en-US" altLang="en-US" dirty="0" err="1"/>
              <a:t>trebuie</a:t>
            </a:r>
            <a:r>
              <a:rPr lang="en-US" altLang="en-US" dirty="0"/>
              <a:t> </a:t>
            </a:r>
            <a:r>
              <a:rPr lang="en-US" altLang="en-US" dirty="0" err="1"/>
              <a:t>respectată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o </a:t>
            </a:r>
            <a:r>
              <a:rPr lang="en-US" altLang="en-US" dirty="0" err="1"/>
              <a:t>structură</a:t>
            </a:r>
            <a:r>
              <a:rPr lang="en-US" altLang="en-US" dirty="0"/>
              <a:t> a </a:t>
            </a:r>
            <a:r>
              <a:rPr lang="en-US" altLang="en-US" dirty="0" err="1"/>
              <a:t>entității</a:t>
            </a:r>
            <a:r>
              <a:rPr lang="en-US" altLang="en-US" dirty="0"/>
              <a:t>, </a:t>
            </a:r>
            <a:r>
              <a:rPr lang="en-US" altLang="en-US" dirty="0" err="1"/>
              <a:t>astfel</a:t>
            </a:r>
            <a:r>
              <a:rPr lang="en-US" altLang="en-US" dirty="0"/>
              <a:t> </a:t>
            </a:r>
            <a:r>
              <a:rPr lang="en-US" altLang="en-US" dirty="0" err="1"/>
              <a:t>încât</a:t>
            </a:r>
            <a:r>
              <a:rPr lang="en-US" altLang="en-US" dirty="0"/>
              <a:t> </a:t>
            </a:r>
            <a:r>
              <a:rPr lang="en-US" altLang="en-US" dirty="0" err="1"/>
              <a:t>sistemul</a:t>
            </a:r>
            <a:r>
              <a:rPr lang="en-US" altLang="en-US" dirty="0"/>
              <a:t> de control intern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poată</a:t>
            </a:r>
            <a:r>
              <a:rPr lang="en-US" altLang="en-US" dirty="0"/>
              <a:t> fi </a:t>
            </a:r>
            <a:r>
              <a:rPr lang="en-US" altLang="en-US" dirty="0" err="1"/>
              <a:t>aplicat</a:t>
            </a:r>
            <a:r>
              <a:rPr lang="en-US" altLang="en-US" dirty="0"/>
              <a:t> </a:t>
            </a:r>
            <a:r>
              <a:rPr lang="en-US" altLang="en-US" dirty="0" err="1"/>
              <a:t>eficient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</a:p>
        </p:txBody>
      </p:sp>
      <p:sp>
        <p:nvSpPr>
          <p:cNvPr id="31747" name="Titel 1">
            <a:extLst>
              <a:ext uri="{FF2B5EF4-FFF2-40B4-BE49-F238E27FC236}">
                <a16:creationId xmlns:a16="http://schemas.microsoft.com/office/drawing/2014/main" id="{8D788778-AD86-9EBD-9F20-71235593C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Mediul</a:t>
            </a:r>
            <a:r>
              <a:rPr lang="en-US" altLang="en-US" sz="4400" dirty="0">
                <a:latin typeface="Calibri Light" panose="020F0302020204030204" pitchFamily="34" charset="0"/>
              </a:rPr>
              <a:t> de control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469C1-E3FB-D41C-C1B9-B52698E9410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79438" y="1916113"/>
            <a:ext cx="11061700" cy="5218112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n-US" dirty="0" err="1"/>
              <a:t>Mediul</a:t>
            </a:r>
            <a:r>
              <a:rPr lang="en-US" dirty="0"/>
              <a:t> de control intern </a:t>
            </a:r>
            <a:r>
              <a:rPr lang="en-US" dirty="0" err="1"/>
              <a:t>este</a:t>
            </a:r>
            <a:r>
              <a:rPr lang="en-US" dirty="0"/>
              <a:t> un instrument </a:t>
            </a:r>
            <a:r>
              <a:rPr lang="en-US" dirty="0" err="1"/>
              <a:t>eficient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prevenirea</a:t>
            </a:r>
            <a:r>
              <a:rPr lang="en-US" dirty="0"/>
              <a:t> </a:t>
            </a:r>
            <a:r>
              <a:rPr lang="en-US" dirty="0" err="1"/>
              <a:t>corupției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fraudei</a:t>
            </a:r>
            <a:r>
              <a:rPr lang="vi-VN" dirty="0"/>
              <a:t>.</a:t>
            </a:r>
          </a:p>
          <a:p>
            <a:pPr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n-US" dirty="0" err="1"/>
              <a:t>Elementele</a:t>
            </a:r>
            <a:r>
              <a:rPr lang="en-US" dirty="0"/>
              <a:t> care </a:t>
            </a:r>
            <a:r>
              <a:rPr lang="en-US" dirty="0" err="1"/>
              <a:t>definesc</a:t>
            </a:r>
            <a:r>
              <a:rPr lang="en-US" dirty="0"/>
              <a:t> </a:t>
            </a:r>
            <a:r>
              <a:rPr lang="en-US" dirty="0" err="1"/>
              <a:t>mediul</a:t>
            </a:r>
            <a:r>
              <a:rPr lang="en-US" dirty="0"/>
              <a:t> de control sunt </a:t>
            </a:r>
            <a:r>
              <a:rPr lang="vi-VN" dirty="0"/>
              <a:t>:</a:t>
            </a:r>
          </a:p>
          <a:p>
            <a:pPr marL="731520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integritatea</a:t>
            </a:r>
            <a:r>
              <a:rPr lang="en-US" sz="2400" dirty="0"/>
              <a:t> </a:t>
            </a:r>
            <a:r>
              <a:rPr lang="en-US" sz="2400" dirty="0" err="1"/>
              <a:t>personală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profesională</a:t>
            </a:r>
            <a:r>
              <a:rPr lang="en-US" sz="2400" dirty="0"/>
              <a:t>, </a:t>
            </a:r>
            <a:r>
              <a:rPr lang="en-US" sz="2400" dirty="0" err="1"/>
              <a:t>valorile</a:t>
            </a:r>
            <a:r>
              <a:rPr lang="en-US" sz="2400" dirty="0"/>
              <a:t> </a:t>
            </a:r>
            <a:r>
              <a:rPr lang="en-US" sz="2400" dirty="0" err="1"/>
              <a:t>etice</a:t>
            </a:r>
            <a:r>
              <a:rPr lang="en-US" sz="2400" dirty="0"/>
              <a:t> </a:t>
            </a:r>
            <a:r>
              <a:rPr lang="en-US" sz="2400" dirty="0" err="1"/>
              <a:t>stabilite</a:t>
            </a:r>
            <a:r>
              <a:rPr lang="en-US" sz="2400" dirty="0"/>
              <a:t> de </a:t>
            </a:r>
            <a:r>
              <a:rPr lang="en-US" sz="2400" dirty="0" err="1"/>
              <a:t>conducere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întregul</a:t>
            </a:r>
            <a:r>
              <a:rPr lang="en-US" sz="2400" dirty="0"/>
              <a:t> personal, </a:t>
            </a:r>
            <a:r>
              <a:rPr lang="en-US" sz="2400" dirty="0" err="1"/>
              <a:t>inclusiv</a:t>
            </a:r>
            <a:r>
              <a:rPr lang="en-US" sz="2400" dirty="0"/>
              <a:t> o </a:t>
            </a:r>
            <a:r>
              <a:rPr lang="en-US" sz="2400" dirty="0" err="1"/>
              <a:t>atitudine</a:t>
            </a:r>
            <a:r>
              <a:rPr lang="en-US" sz="2400" dirty="0"/>
              <a:t> de </a:t>
            </a:r>
            <a:r>
              <a:rPr lang="en-US" sz="2400" dirty="0" err="1"/>
              <a:t>susținere</a:t>
            </a:r>
            <a:r>
              <a:rPr lang="en-US" sz="2400" dirty="0"/>
              <a:t> </a:t>
            </a:r>
            <a:r>
              <a:rPr lang="en-US" sz="2400" dirty="0" err="1"/>
              <a:t>permanentă</a:t>
            </a:r>
            <a:r>
              <a:rPr lang="en-US" sz="2400" dirty="0"/>
              <a:t> </a:t>
            </a:r>
            <a:r>
              <a:rPr lang="en-US" sz="2400" dirty="0" err="1"/>
              <a:t>față</a:t>
            </a:r>
            <a:r>
              <a:rPr lang="en-US" sz="2400" dirty="0"/>
              <a:t> de </a:t>
            </a:r>
            <a:r>
              <a:rPr lang="en-US" sz="2400" dirty="0" err="1"/>
              <a:t>controlul</a:t>
            </a:r>
            <a:r>
              <a:rPr lang="en-US" sz="2400" dirty="0"/>
              <a:t> intern</a:t>
            </a:r>
            <a:r>
              <a:rPr lang="vi-VN" sz="2400" dirty="0"/>
              <a:t>;</a:t>
            </a:r>
          </a:p>
          <a:p>
            <a:pPr marL="731520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/>
              <a:t>o </a:t>
            </a:r>
            <a:r>
              <a:rPr lang="en-US" sz="2400" dirty="0" err="1"/>
              <a:t>preocupare</a:t>
            </a:r>
            <a:r>
              <a:rPr lang="en-US" sz="2400" dirty="0"/>
              <a:t> </a:t>
            </a:r>
            <a:r>
              <a:rPr lang="en-US" sz="2400" dirty="0" err="1"/>
              <a:t>continuă</a:t>
            </a:r>
            <a:r>
              <a:rPr lang="en-US" sz="2400" dirty="0"/>
              <a:t> a </a:t>
            </a:r>
            <a:r>
              <a:rPr lang="en-US" sz="2400" dirty="0" err="1"/>
              <a:t>managementului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competența</a:t>
            </a:r>
            <a:r>
              <a:rPr lang="en-US" sz="2400" dirty="0"/>
              <a:t> </a:t>
            </a:r>
            <a:r>
              <a:rPr lang="en-US" sz="2400" dirty="0" err="1"/>
              <a:t>personalului</a:t>
            </a:r>
            <a:r>
              <a:rPr lang="vi-VN" sz="2400" dirty="0"/>
              <a:t>;</a:t>
            </a:r>
          </a:p>
          <a:p>
            <a:pPr marL="731520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/>
              <a:t>„</a:t>
            </a:r>
            <a:r>
              <a:rPr lang="en-US" sz="2400" dirty="0" err="1"/>
              <a:t>tonul</a:t>
            </a:r>
            <a:r>
              <a:rPr lang="en-US" sz="2400" dirty="0"/>
              <a:t> </a:t>
            </a:r>
            <a:r>
              <a:rPr lang="en-US" sz="2400" dirty="0" err="1"/>
              <a:t>dat</a:t>
            </a:r>
            <a:r>
              <a:rPr lang="en-US" sz="2400" dirty="0"/>
              <a:t> de sus” (</a:t>
            </a:r>
            <a:r>
              <a:rPr lang="en-US" sz="2400" dirty="0" err="1"/>
              <a:t>filozofia</a:t>
            </a:r>
            <a:r>
              <a:rPr lang="en-US" sz="2400" dirty="0"/>
              <a:t> </a:t>
            </a:r>
            <a:r>
              <a:rPr lang="en-US" sz="2400" dirty="0" err="1"/>
              <a:t>managementului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stilul</a:t>
            </a:r>
            <a:r>
              <a:rPr lang="en-US" sz="2400" dirty="0"/>
              <a:t> de </a:t>
            </a:r>
            <a:r>
              <a:rPr lang="en-US" sz="2400" dirty="0" err="1"/>
              <a:t>activitate</a:t>
            </a:r>
            <a:r>
              <a:rPr lang="en-US" sz="2400" dirty="0"/>
              <a:t>)</a:t>
            </a:r>
            <a:r>
              <a:rPr lang="vi-VN" sz="2400" dirty="0"/>
              <a:t>;</a:t>
            </a:r>
          </a:p>
          <a:p>
            <a:pPr marL="731520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structura</a:t>
            </a:r>
            <a:r>
              <a:rPr lang="en-US" sz="2400" dirty="0"/>
              <a:t> </a:t>
            </a:r>
            <a:r>
              <a:rPr lang="en-US" sz="2400" dirty="0" err="1"/>
              <a:t>organizatorica</a:t>
            </a:r>
            <a:r>
              <a:rPr lang="en-US" sz="2400" dirty="0"/>
              <a:t> a </a:t>
            </a:r>
            <a:r>
              <a:rPr lang="en-US" sz="2400" dirty="0" err="1"/>
              <a:t>entitatii</a:t>
            </a:r>
            <a:r>
              <a:rPr lang="vi-VN" sz="2400" dirty="0"/>
              <a:t>;</a:t>
            </a:r>
          </a:p>
          <a:p>
            <a:pPr marL="731520" eaLnBrk="1" fontAlgn="auto" hangingPunct="1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vi-VN" sz="2400" dirty="0"/>
              <a:t>Politica și practicile de resurse umane.</a:t>
            </a:r>
            <a:endParaRPr lang="en-US" sz="2400" dirty="0"/>
          </a:p>
        </p:txBody>
      </p:sp>
      <p:sp>
        <p:nvSpPr>
          <p:cNvPr id="32771" name="Titel 1">
            <a:extLst>
              <a:ext uri="{FF2B5EF4-FFF2-40B4-BE49-F238E27FC236}">
                <a16:creationId xmlns:a16="http://schemas.microsoft.com/office/drawing/2014/main" id="{49204A8C-CC16-4E4B-7AD3-4336074E85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Mediul</a:t>
            </a:r>
            <a:r>
              <a:rPr lang="en-US" altLang="en-US" sz="4400" dirty="0">
                <a:latin typeface="Calibri Light" panose="020F0302020204030204" pitchFamily="34" charset="0"/>
              </a:rPr>
              <a:t> de control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>
            <a:extLst>
              <a:ext uri="{FF2B5EF4-FFF2-40B4-BE49-F238E27FC236}">
                <a16:creationId xmlns:a16="http://schemas.microsoft.com/office/drawing/2014/main" id="{4A8EE1EA-A77B-CCCE-BB58-99B81AF4658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1916113"/>
            <a:ext cx="11088687" cy="554513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Controalele</a:t>
            </a:r>
            <a:r>
              <a:rPr lang="en-US" altLang="en-US" dirty="0"/>
              <a:t> </a:t>
            </a:r>
            <a:r>
              <a:rPr lang="en-US" altLang="en-US" dirty="0" err="1"/>
              <a:t>securității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sunt </a:t>
            </a:r>
            <a:r>
              <a:rPr lang="en-US" altLang="en-US" dirty="0" err="1"/>
              <a:t>mecanisme</a:t>
            </a:r>
            <a:r>
              <a:rPr lang="en-US" altLang="en-US" dirty="0"/>
              <a:t> </a:t>
            </a:r>
            <a:r>
              <a:rPr lang="en-US" altLang="en-US" dirty="0" err="1"/>
              <a:t>utilizate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preveni</a:t>
            </a:r>
            <a:r>
              <a:rPr lang="en-US" altLang="en-US" dirty="0"/>
              <a:t>, </a:t>
            </a:r>
            <a:r>
              <a:rPr lang="en-US" altLang="en-US" dirty="0" err="1"/>
              <a:t>detecta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atenua</a:t>
            </a:r>
            <a:r>
              <a:rPr lang="en-US" altLang="en-US" dirty="0"/>
              <a:t> </a:t>
            </a:r>
            <a:r>
              <a:rPr lang="en-US" altLang="en-US" dirty="0" err="1"/>
              <a:t>amenințările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vi-VN" altLang="en-US" dirty="0"/>
              <a:t>.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Mecanismele</a:t>
            </a:r>
            <a:r>
              <a:rPr lang="en-US" altLang="en-US" dirty="0"/>
              <a:t> </a:t>
            </a:r>
            <a:r>
              <a:rPr lang="en-US" altLang="en-US" dirty="0" err="1"/>
              <a:t>variază</a:t>
            </a:r>
            <a:r>
              <a:rPr lang="en-US" altLang="en-US" dirty="0"/>
              <a:t> de la </a:t>
            </a:r>
            <a:r>
              <a:rPr lang="en-US" altLang="en-US" dirty="0" err="1"/>
              <a:t>controale</a:t>
            </a:r>
            <a:r>
              <a:rPr lang="en-US" altLang="en-US" dirty="0"/>
              <a:t> </a:t>
            </a:r>
            <a:r>
              <a:rPr lang="en-US" altLang="en-US" dirty="0" err="1"/>
              <a:t>fizice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agenții</a:t>
            </a:r>
            <a:r>
              <a:rPr lang="en-US" altLang="en-US" dirty="0"/>
              <a:t> de </a:t>
            </a:r>
            <a:r>
              <a:rPr lang="en-US" altLang="en-US" dirty="0" err="1"/>
              <a:t>securitate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camerele</a:t>
            </a:r>
            <a:r>
              <a:rPr lang="en-US" altLang="en-US" dirty="0"/>
              <a:t> de </a:t>
            </a:r>
            <a:r>
              <a:rPr lang="en-US" altLang="en-US" dirty="0" err="1"/>
              <a:t>supraveghere</a:t>
            </a:r>
            <a:r>
              <a:rPr lang="en-US" altLang="en-US" dirty="0"/>
              <a:t>, </a:t>
            </a:r>
            <a:r>
              <a:rPr lang="en-US" altLang="en-US" dirty="0" err="1"/>
              <a:t>până</a:t>
            </a:r>
            <a:r>
              <a:rPr lang="en-US" altLang="en-US" dirty="0"/>
              <a:t> la </a:t>
            </a:r>
            <a:r>
              <a:rPr lang="en-US" altLang="en-US" dirty="0" err="1"/>
              <a:t>controale</a:t>
            </a:r>
            <a:r>
              <a:rPr lang="en-US" altLang="en-US" dirty="0"/>
              <a:t> </a:t>
            </a:r>
            <a:r>
              <a:rPr lang="en-US" altLang="en-US" dirty="0" err="1"/>
              <a:t>tehnice</a:t>
            </a:r>
            <a:r>
              <a:rPr lang="en-US" altLang="en-US" dirty="0"/>
              <a:t>, </a:t>
            </a:r>
            <a:r>
              <a:rPr lang="en-US" altLang="en-US" dirty="0" err="1"/>
              <a:t>inclusiv</a:t>
            </a:r>
            <a:r>
              <a:rPr lang="en-US" altLang="en-US" dirty="0"/>
              <a:t> firewall-</a:t>
            </a:r>
            <a:r>
              <a:rPr lang="en-US" altLang="en-US" dirty="0" err="1"/>
              <a:t>uri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autentificare</a:t>
            </a:r>
            <a:r>
              <a:rPr lang="en-US" altLang="en-US" dirty="0"/>
              <a:t> cu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mulți</a:t>
            </a:r>
            <a:r>
              <a:rPr lang="en-US" altLang="en-US" dirty="0"/>
              <a:t> </a:t>
            </a:r>
            <a:r>
              <a:rPr lang="en-US" altLang="en-US" dirty="0" err="1"/>
              <a:t>factori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O </a:t>
            </a:r>
            <a:r>
              <a:rPr lang="en-US" altLang="en-US" dirty="0" err="1"/>
              <a:t>abordare</a:t>
            </a:r>
            <a:r>
              <a:rPr lang="en-US" altLang="en-US" dirty="0"/>
              <a:t> </a:t>
            </a:r>
            <a:r>
              <a:rPr lang="en-US" altLang="en-US" dirty="0" err="1"/>
              <a:t>unilaterală</a:t>
            </a:r>
            <a:r>
              <a:rPr lang="en-US" altLang="en-US" dirty="0"/>
              <a:t> a </a:t>
            </a:r>
            <a:r>
              <a:rPr lang="en-US" altLang="en-US" dirty="0" err="1"/>
              <a:t>securității</a:t>
            </a:r>
            <a:r>
              <a:rPr lang="en-US" altLang="en-US" dirty="0"/>
              <a:t> </a:t>
            </a:r>
            <a:r>
              <a:rPr lang="en-US" altLang="en-US" dirty="0" err="1"/>
              <a:t>cibernetice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pur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simplu</a:t>
            </a:r>
            <a:r>
              <a:rPr lang="en-US" altLang="en-US" dirty="0"/>
              <a:t> </a:t>
            </a:r>
            <a:r>
              <a:rPr lang="en-US" altLang="en-US" dirty="0" err="1"/>
              <a:t>depășită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ineficientă</a:t>
            </a:r>
            <a:r>
              <a:rPr lang="en-US" altLang="en-US" dirty="0"/>
              <a:t>.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imposibil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previi</a:t>
            </a:r>
            <a:r>
              <a:rPr lang="en-US" altLang="en-US" dirty="0"/>
              <a:t> </a:t>
            </a:r>
            <a:r>
              <a:rPr lang="en-US" altLang="en-US" dirty="0" err="1"/>
              <a:t>toate</a:t>
            </a:r>
            <a:r>
              <a:rPr lang="en-US" altLang="en-US" dirty="0"/>
              <a:t> </a:t>
            </a:r>
            <a:r>
              <a:rPr lang="en-US" altLang="en-US" dirty="0" err="1"/>
              <a:t>atacurile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peisajul</a:t>
            </a:r>
            <a:r>
              <a:rPr lang="en-US" altLang="en-US" dirty="0"/>
              <a:t> </a:t>
            </a:r>
            <a:r>
              <a:rPr lang="en-US" altLang="en-US" dirty="0" err="1"/>
              <a:t>amenințărilor</a:t>
            </a:r>
            <a:r>
              <a:rPr lang="en-US" altLang="en-US" dirty="0"/>
              <a:t> </a:t>
            </a:r>
            <a:r>
              <a:rPr lang="en-US" altLang="en-US" dirty="0" err="1"/>
              <a:t>actuale</a:t>
            </a:r>
            <a:r>
              <a:rPr lang="en-US" altLang="en-US" dirty="0"/>
              <a:t>, </a:t>
            </a:r>
            <a:r>
              <a:rPr lang="en-US" altLang="en-US" dirty="0" err="1"/>
              <a:t>organizațiile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să-și</a:t>
            </a:r>
            <a:r>
              <a:rPr lang="en-US" altLang="en-US" dirty="0"/>
              <a:t> </a:t>
            </a:r>
            <a:r>
              <a:rPr lang="en-US" altLang="en-US" dirty="0" err="1"/>
              <a:t>evalueze</a:t>
            </a:r>
            <a:r>
              <a:rPr lang="en-US" altLang="en-US" dirty="0"/>
              <a:t> </a:t>
            </a:r>
            <a:r>
              <a:rPr lang="en-US" altLang="en-US" dirty="0" err="1"/>
              <a:t>activele</a:t>
            </a:r>
            <a:r>
              <a:rPr lang="en-US" altLang="en-US" dirty="0"/>
              <a:t> pe </a:t>
            </a:r>
            <a:r>
              <a:rPr lang="en-US" altLang="en-US" dirty="0" err="1"/>
              <a:t>baza</a:t>
            </a:r>
            <a:r>
              <a:rPr lang="en-US" altLang="en-US" dirty="0"/>
              <a:t> </a:t>
            </a:r>
            <a:r>
              <a:rPr lang="en-US" altLang="en-US" dirty="0" err="1"/>
              <a:t>importanței</a:t>
            </a:r>
            <a:r>
              <a:rPr lang="en-US" altLang="en-US" dirty="0"/>
              <a:t> lor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afacere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stabilească</a:t>
            </a:r>
            <a:r>
              <a:rPr lang="en-US" altLang="en-US" dirty="0"/>
              <a:t> </a:t>
            </a:r>
            <a:r>
              <a:rPr lang="en-US" altLang="en-US" dirty="0" err="1"/>
              <a:t>controale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consecință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</a:p>
        </p:txBody>
      </p:sp>
      <p:sp>
        <p:nvSpPr>
          <p:cNvPr id="33795" name="Titel 1">
            <a:extLst>
              <a:ext uri="{FF2B5EF4-FFF2-40B4-BE49-F238E27FC236}">
                <a16:creationId xmlns:a16="http://schemas.microsoft.com/office/drawing/2014/main" id="{CCE06BC3-8E9C-D76A-3236-398B77EF0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2">
            <a:extLst>
              <a:ext uri="{FF2B5EF4-FFF2-40B4-BE49-F238E27FC236}">
                <a16:creationId xmlns:a16="http://schemas.microsoft.com/office/drawing/2014/main" id="{35151C17-5F69-CFA8-A5C8-B9E2E79DC1B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1916113"/>
            <a:ext cx="11088687" cy="554513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La o </a:t>
            </a:r>
            <a:r>
              <a:rPr lang="en-US" altLang="en-US" dirty="0" err="1"/>
              <a:t>provocare</a:t>
            </a:r>
            <a:r>
              <a:rPr lang="en-US" altLang="en-US" dirty="0"/>
              <a:t> se </a:t>
            </a:r>
            <a:r>
              <a:rPr lang="en-US" altLang="en-US" dirty="0" err="1"/>
              <a:t>adaugă</a:t>
            </a:r>
            <a:r>
              <a:rPr lang="en-US" altLang="en-US" dirty="0"/>
              <a:t> </a:t>
            </a:r>
            <a:r>
              <a:rPr lang="en-US" altLang="en-US" dirty="0" err="1"/>
              <a:t>faptul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puțin</a:t>
            </a:r>
            <a:r>
              <a:rPr lang="en-US" altLang="en-US" dirty="0"/>
              <a:t> </a:t>
            </a:r>
            <a:r>
              <a:rPr lang="en-US" altLang="en-US" dirty="0" err="1"/>
              <a:t>probabil</a:t>
            </a:r>
            <a:r>
              <a:rPr lang="en-US" altLang="en-US" dirty="0"/>
              <a:t> ca </a:t>
            </a:r>
            <a:r>
              <a:rPr lang="en-US" altLang="en-US" dirty="0" err="1"/>
              <a:t>angajații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respecte</a:t>
            </a:r>
            <a:r>
              <a:rPr lang="en-US" altLang="en-US" dirty="0"/>
              <a:t> </a:t>
            </a:r>
            <a:r>
              <a:rPr lang="en-US" altLang="en-US" dirty="0" err="1"/>
              <a:t>regulile</a:t>
            </a:r>
            <a:r>
              <a:rPr lang="en-US" altLang="en-US" dirty="0"/>
              <a:t> de </a:t>
            </a:r>
            <a:r>
              <a:rPr lang="en-US" altLang="en-US" dirty="0" err="1"/>
              <a:t>conformitate</a:t>
            </a:r>
            <a:r>
              <a:rPr lang="en-US" altLang="en-US" dirty="0"/>
              <a:t> </a:t>
            </a:r>
            <a:r>
              <a:rPr lang="en-US" altLang="en-US" dirty="0" err="1"/>
              <a:t>dacă</a:t>
            </a:r>
            <a:r>
              <a:rPr lang="en-US" altLang="en-US" dirty="0"/>
              <a:t> sunt </a:t>
            </a:r>
            <a:r>
              <a:rPr lang="en-US" altLang="en-US" dirty="0" err="1"/>
              <a:t>implementate</a:t>
            </a:r>
            <a:r>
              <a:rPr lang="en-US" altLang="en-US" dirty="0"/>
              <a:t> </a:t>
            </a:r>
            <a:r>
              <a:rPr lang="en-US" altLang="en-US" dirty="0" err="1"/>
              <a:t>controale</a:t>
            </a:r>
            <a:r>
              <a:rPr lang="en-US" altLang="en-US" dirty="0"/>
              <a:t> </a:t>
            </a:r>
            <a:r>
              <a:rPr lang="en-US" altLang="en-US" dirty="0" err="1"/>
              <a:t>stricte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toate</a:t>
            </a:r>
            <a:r>
              <a:rPr lang="en-US" altLang="en-US" dirty="0"/>
              <a:t> </a:t>
            </a:r>
            <a:r>
              <a:rPr lang="en-US" altLang="en-US" dirty="0" err="1"/>
              <a:t>activele</a:t>
            </a:r>
            <a:r>
              <a:rPr lang="en-US" altLang="en-US" dirty="0"/>
              <a:t> </a:t>
            </a:r>
            <a:r>
              <a:rPr lang="en-US" altLang="en-US" dirty="0" err="1"/>
              <a:t>companiei</a:t>
            </a:r>
            <a:r>
              <a:rPr lang="en-US" altLang="en-US" dirty="0"/>
              <a:t>.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Severitatea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control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reflecte</a:t>
            </a:r>
            <a:r>
              <a:rPr lang="en-US" altLang="en-US" dirty="0"/>
              <a:t> direct </a:t>
            </a:r>
            <a:r>
              <a:rPr lang="en-US" altLang="en-US" dirty="0" err="1"/>
              <a:t>peisajul</a:t>
            </a:r>
            <a:r>
              <a:rPr lang="en-US" altLang="en-US" dirty="0"/>
              <a:t> </a:t>
            </a:r>
            <a:r>
              <a:rPr lang="en-US" altLang="en-US" dirty="0" err="1"/>
              <a:t>activelor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al </a:t>
            </a:r>
            <a:r>
              <a:rPr lang="en-US" altLang="en-US" dirty="0" err="1"/>
              <a:t>amenințărilor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Consecințele</a:t>
            </a:r>
            <a:r>
              <a:rPr lang="en-US" altLang="en-US" dirty="0"/>
              <a:t> </a:t>
            </a:r>
            <a:r>
              <a:rPr lang="en-US" altLang="en-US" dirty="0" err="1"/>
              <a:t>expunerii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hacker de mii de date </a:t>
            </a:r>
            <a:r>
              <a:rPr lang="en-US" altLang="en-US" dirty="0" err="1"/>
              <a:t>personale</a:t>
            </a:r>
            <a:r>
              <a:rPr lang="en-US" altLang="en-US" dirty="0"/>
              <a:t> ale </a:t>
            </a:r>
            <a:r>
              <a:rPr lang="en-US" altLang="en-US" dirty="0" err="1"/>
              <a:t>clienților</a:t>
            </a:r>
            <a:r>
              <a:rPr lang="en-US" altLang="en-US" dirty="0"/>
              <a:t> </a:t>
            </a:r>
            <a:r>
              <a:rPr lang="en-US" altLang="en-US" dirty="0" err="1"/>
              <a:t>printr</a:t>
            </a:r>
            <a:r>
              <a:rPr lang="en-US" altLang="en-US" dirty="0"/>
              <a:t>-o </a:t>
            </a:r>
            <a:r>
              <a:rPr lang="en-US" altLang="en-US" dirty="0" err="1"/>
              <a:t>bază</a:t>
            </a:r>
            <a:r>
              <a:rPr lang="en-US" altLang="en-US" dirty="0"/>
              <a:t> de date </a:t>
            </a:r>
            <a:r>
              <a:rPr lang="en-US" altLang="en-US" dirty="0" err="1"/>
              <a:t>în</a:t>
            </a:r>
            <a:r>
              <a:rPr lang="en-US" altLang="en-US" dirty="0"/>
              <a:t> cloud, de </a:t>
            </a:r>
            <a:r>
              <a:rPr lang="en-US" altLang="en-US" dirty="0" err="1"/>
              <a:t>exemplu</a:t>
            </a:r>
            <a:r>
              <a:rPr lang="en-US" altLang="en-US" dirty="0"/>
              <a:t>, pot fi </a:t>
            </a:r>
            <a:r>
              <a:rPr lang="en-US" altLang="en-US" dirty="0" err="1"/>
              <a:t>mult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mari</a:t>
            </a:r>
            <a:r>
              <a:rPr lang="en-US" altLang="en-US" dirty="0"/>
              <a:t> </a:t>
            </a:r>
            <a:r>
              <a:rPr lang="en-US" altLang="en-US" dirty="0" err="1"/>
              <a:t>decât</a:t>
            </a:r>
            <a:r>
              <a:rPr lang="en-US" altLang="en-US" dirty="0"/>
              <a:t> </a:t>
            </a:r>
            <a:r>
              <a:rPr lang="en-US" altLang="en-US" dirty="0" err="1"/>
              <a:t>dacă</a:t>
            </a:r>
            <a:r>
              <a:rPr lang="en-US" altLang="en-US" dirty="0"/>
              <a:t> </a:t>
            </a:r>
            <a:r>
              <a:rPr lang="en-US" altLang="en-US" dirty="0" err="1"/>
              <a:t>laptopul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</a:t>
            </a:r>
            <a:r>
              <a:rPr lang="en-US" altLang="en-US" dirty="0" err="1"/>
              <a:t>angajat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compromis</a:t>
            </a:r>
            <a:r>
              <a:rPr lang="vi-VN" altLang="en-US" dirty="0"/>
              <a:t>.</a:t>
            </a:r>
          </a:p>
        </p:txBody>
      </p:sp>
      <p:sp>
        <p:nvSpPr>
          <p:cNvPr id="34819" name="Titel 1">
            <a:extLst>
              <a:ext uri="{FF2B5EF4-FFF2-40B4-BE49-F238E27FC236}">
                <a16:creationId xmlns:a16="http://schemas.microsoft.com/office/drawing/2014/main" id="{448CC8BF-19DB-79C3-C754-B9105FBE8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>
            <a:extLst>
              <a:ext uri="{FF2B5EF4-FFF2-40B4-BE49-F238E27FC236}">
                <a16:creationId xmlns:a16="http://schemas.microsoft.com/office/drawing/2014/main" id="{C701AC65-577D-2D91-1D1E-56466FACD51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07988" y="1844675"/>
            <a:ext cx="11160125" cy="478472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dirty="0"/>
              <a:t>„</a:t>
            </a: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moduri</a:t>
            </a:r>
            <a:r>
              <a:rPr lang="en-US" altLang="en-US" dirty="0"/>
              <a:t> </a:t>
            </a:r>
            <a:r>
              <a:rPr lang="en-US" altLang="en-US" dirty="0" err="1"/>
              <a:t>diferite</a:t>
            </a:r>
            <a:r>
              <a:rPr lang="en-US" altLang="en-US" dirty="0"/>
              <a:t> de a </a:t>
            </a:r>
            <a:r>
              <a:rPr lang="en-US" altLang="en-US" dirty="0" err="1"/>
              <a:t>aplica</a:t>
            </a:r>
            <a:r>
              <a:rPr lang="en-US" altLang="en-US" dirty="0"/>
              <a:t> </a:t>
            </a:r>
            <a:r>
              <a:rPr lang="en-US" altLang="en-US" dirty="0" err="1"/>
              <a:t>controale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funcție</a:t>
            </a:r>
            <a:r>
              <a:rPr lang="en-US" altLang="en-US" dirty="0"/>
              <a:t> de natura a </a:t>
            </a:r>
            <a:r>
              <a:rPr lang="en-US" altLang="en-US" dirty="0" err="1"/>
              <a:t>ceea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încerci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protejezi</a:t>
            </a:r>
            <a:r>
              <a:rPr lang="en-US" altLang="en-US" dirty="0"/>
              <a:t>”</a:t>
            </a:r>
            <a:r>
              <a:rPr lang="vi-VN" altLang="en-US" dirty="0"/>
              <a:t>, </a:t>
            </a:r>
            <a:endParaRPr lang="en-US" altLang="en-US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dirty="0"/>
              <a:t>a </a:t>
            </a:r>
            <a:r>
              <a:rPr lang="en-US" altLang="en-US" dirty="0" err="1"/>
              <a:t>spus</a:t>
            </a:r>
            <a:r>
              <a:rPr lang="en-US" altLang="en-US" dirty="0"/>
              <a:t> Joseph MacMillan, </a:t>
            </a:r>
            <a:r>
              <a:rPr lang="en-US" altLang="en-US" dirty="0" err="1"/>
              <a:t>autorul</a:t>
            </a:r>
            <a:r>
              <a:rPr lang="en-US" altLang="en-US" dirty="0"/>
              <a:t> </a:t>
            </a:r>
            <a:r>
              <a:rPr lang="en-US" altLang="en-US" dirty="0" err="1"/>
              <a:t>cărții</a:t>
            </a:r>
            <a:r>
              <a:rPr lang="en-US" altLang="en-US" dirty="0"/>
              <a:t> Infosec Strategies and Best Practices and cybersecurity global black belt la Microsoft</a:t>
            </a:r>
            <a:r>
              <a:rPr lang="vi-VN" altLang="en-US" dirty="0"/>
              <a:t>. </a:t>
            </a:r>
            <a:endParaRPr lang="en-US" altLang="en-US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vi-VN" altLang="en-US" dirty="0"/>
              <a:t>„Care este natura amenințării de care încercați să vă protejați? </a:t>
            </a:r>
            <a:endParaRPr lang="en-US" altLang="en-US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s-ES" altLang="en-US" dirty="0"/>
              <a:t>Este un actor </a:t>
            </a:r>
            <a:r>
              <a:rPr lang="es-ES" altLang="en-US" dirty="0" err="1"/>
              <a:t>rău</a:t>
            </a:r>
            <a:r>
              <a:rPr lang="es-ES" altLang="en-US" dirty="0"/>
              <a:t> </a:t>
            </a:r>
            <a:r>
              <a:rPr lang="es-ES" altLang="en-US" dirty="0" err="1"/>
              <a:t>intenționat</a:t>
            </a:r>
            <a:r>
              <a:rPr lang="es-ES" altLang="en-US" dirty="0"/>
              <a:t>?</a:t>
            </a:r>
            <a:r>
              <a:rPr lang="vi-VN" altLang="en-US" dirty="0"/>
              <a:t> </a:t>
            </a:r>
            <a:endParaRPr lang="en-US" altLang="en-US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s-ES" altLang="en-US" dirty="0" err="1"/>
              <a:t>Sau</a:t>
            </a:r>
            <a:r>
              <a:rPr lang="es-ES" altLang="en-US" dirty="0"/>
              <a:t> este un </a:t>
            </a:r>
            <a:r>
              <a:rPr lang="es-ES" altLang="en-US" dirty="0" err="1"/>
              <a:t>atac</a:t>
            </a:r>
            <a:r>
              <a:rPr lang="es-ES" altLang="en-US" dirty="0"/>
              <a:t> </a:t>
            </a:r>
            <a:r>
              <a:rPr lang="es-ES" altLang="en-US" dirty="0" err="1"/>
              <a:t>devastator</a:t>
            </a:r>
            <a:r>
              <a:rPr lang="es-ES" altLang="en-US" dirty="0"/>
              <a:t>?”</a:t>
            </a:r>
            <a:endParaRPr lang="vi-VN" altLang="en-US" dirty="0"/>
          </a:p>
        </p:txBody>
      </p:sp>
      <p:sp>
        <p:nvSpPr>
          <p:cNvPr id="35843" name="Titel 1">
            <a:extLst>
              <a:ext uri="{FF2B5EF4-FFF2-40B4-BE49-F238E27FC236}">
                <a16:creationId xmlns:a16="http://schemas.microsoft.com/office/drawing/2014/main" id="{4850DC85-434B-2F5C-830F-181A088E05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EBF6-39A2-351B-B39C-E15F796C97F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07988" y="1844675"/>
            <a:ext cx="11160125" cy="478472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vi-VN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vi-VN" dirty="0"/>
              <a:t>Securizarea activelor informaționale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/>
              <a:t>Se </a:t>
            </a:r>
            <a:r>
              <a:rPr lang="en-US" sz="2400" dirty="0" err="1"/>
              <a:t>referă</a:t>
            </a:r>
            <a:r>
              <a:rPr lang="en-US" sz="2400" dirty="0"/>
              <a:t> la </a:t>
            </a:r>
            <a:r>
              <a:rPr lang="en-US" sz="2400" dirty="0" err="1"/>
              <a:t>implementarea</a:t>
            </a:r>
            <a:r>
              <a:rPr lang="en-US" sz="2400" dirty="0"/>
              <a:t> </a:t>
            </a:r>
            <a:r>
              <a:rPr lang="en-US" sz="2400" dirty="0" err="1"/>
              <a:t>controalelor</a:t>
            </a:r>
            <a:r>
              <a:rPr lang="en-US" sz="2400" dirty="0"/>
              <a:t> </a:t>
            </a:r>
            <a:r>
              <a:rPr lang="en-US" sz="2400" dirty="0" err="1"/>
              <a:t>adecvate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a </a:t>
            </a:r>
            <a:r>
              <a:rPr lang="en-US" sz="2400" dirty="0" err="1"/>
              <a:t>informațiilor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active</a:t>
            </a:r>
            <a:r>
              <a:rPr lang="vi-VN" sz="2400" dirty="0"/>
              <a:t>. </a:t>
            </a:r>
            <a:endParaRPr lang="en-US" sz="2400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dirty="0" err="1"/>
              <a:t>Dorim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ne </a:t>
            </a:r>
            <a:r>
              <a:rPr lang="en-US" sz="2400" dirty="0" err="1"/>
              <a:t>asigurăm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ne </a:t>
            </a:r>
            <a:r>
              <a:rPr lang="en-US" sz="2400" dirty="0" err="1"/>
              <a:t>concentrăm</a:t>
            </a:r>
            <a:r>
              <a:rPr lang="en-US" sz="2400" dirty="0"/>
              <a:t> pe </a:t>
            </a:r>
            <a:r>
              <a:rPr lang="en-US" sz="2400" dirty="0" err="1"/>
              <a:t>ideologii</a:t>
            </a:r>
            <a:r>
              <a:rPr lang="en-US" sz="2400" dirty="0"/>
              <a:t> </a:t>
            </a:r>
            <a:r>
              <a:rPr lang="en-US" sz="2400" dirty="0" err="1"/>
              <a:t>puternice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eficiente</a:t>
            </a:r>
            <a:r>
              <a:rPr lang="en-US" sz="2400" dirty="0"/>
              <a:t> de </a:t>
            </a:r>
            <a:r>
              <a:rPr lang="en-US" sz="2400" dirty="0" err="1"/>
              <a:t>înțeles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selecta </a:t>
            </a:r>
            <a:r>
              <a:rPr lang="en-US" sz="2400" dirty="0" err="1"/>
              <a:t>controalele</a:t>
            </a:r>
            <a:r>
              <a:rPr lang="en-US" sz="2400" dirty="0"/>
              <a:t> </a:t>
            </a:r>
            <a:r>
              <a:rPr lang="en-US" sz="2400" dirty="0" err="1"/>
              <a:t>adecvate</a:t>
            </a:r>
            <a:r>
              <a:rPr lang="en-US" sz="2400" dirty="0"/>
              <a:t>, </a:t>
            </a:r>
            <a:r>
              <a:rPr lang="en-US" sz="2400" dirty="0" err="1"/>
              <a:t>ceea</a:t>
            </a:r>
            <a:r>
              <a:rPr lang="en-US" sz="2400" dirty="0"/>
              <a:t> </a:t>
            </a:r>
            <a:r>
              <a:rPr lang="en-US" sz="2400" dirty="0" err="1"/>
              <a:t>ce</a:t>
            </a:r>
            <a:r>
              <a:rPr lang="en-US" sz="2400" dirty="0"/>
              <a:t> </a:t>
            </a:r>
            <a:r>
              <a:rPr lang="en-US" sz="2400" dirty="0" err="1"/>
              <a:t>înseamnă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activul</a:t>
            </a:r>
            <a:r>
              <a:rPr lang="en-US" sz="2400" dirty="0"/>
              <a:t> </a:t>
            </a:r>
            <a:r>
              <a:rPr lang="en-US" sz="2400" dirty="0" err="1"/>
              <a:t>este</a:t>
            </a:r>
            <a:r>
              <a:rPr lang="en-US" sz="2400" dirty="0"/>
              <a:t> </a:t>
            </a:r>
            <a:r>
              <a:rPr lang="en-US" sz="2400" dirty="0" err="1"/>
              <a:t>considerat</a:t>
            </a:r>
            <a:r>
              <a:rPr lang="en-US" sz="2400" dirty="0"/>
              <a:t> „</a:t>
            </a:r>
            <a:r>
              <a:rPr lang="en-US" sz="2400" dirty="0" err="1"/>
              <a:t>suficient</a:t>
            </a:r>
            <a:r>
              <a:rPr lang="en-US" sz="2400" dirty="0"/>
              <a:t> de </a:t>
            </a:r>
            <a:r>
              <a:rPr lang="en-US" sz="2400" dirty="0" err="1"/>
              <a:t>sigur</a:t>
            </a:r>
            <a:r>
              <a:rPr lang="en-US" sz="2400" dirty="0"/>
              <a:t>” pe </a:t>
            </a:r>
            <a:r>
              <a:rPr lang="en-US" sz="2400" dirty="0" err="1"/>
              <a:t>baza</a:t>
            </a:r>
            <a:r>
              <a:rPr lang="en-US" sz="2400" dirty="0"/>
              <a:t> </a:t>
            </a:r>
            <a:r>
              <a:rPr lang="en-US" sz="2400" dirty="0" err="1"/>
              <a:t>criticității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clasificării</a:t>
            </a:r>
            <a:r>
              <a:rPr lang="en-US" sz="2400" dirty="0"/>
              <a:t> sale.</a:t>
            </a:r>
            <a:endParaRPr lang="vi-VN" sz="2400" dirty="0"/>
          </a:p>
        </p:txBody>
      </p:sp>
      <p:sp>
        <p:nvSpPr>
          <p:cNvPr id="36867" name="Titel 1">
            <a:extLst>
              <a:ext uri="{FF2B5EF4-FFF2-40B4-BE49-F238E27FC236}">
                <a16:creationId xmlns:a16="http://schemas.microsoft.com/office/drawing/2014/main" id="{47EA6117-9D35-3721-B115-B5ABB1C9F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98A1FA-E974-7D32-46D7-B24A8E6CEDF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34963" y="1698625"/>
            <a:ext cx="11664950" cy="4713288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Există</a:t>
            </a:r>
            <a:r>
              <a:rPr lang="en-US" dirty="0"/>
              <a:t> </a:t>
            </a:r>
            <a:r>
              <a:rPr lang="en-US" dirty="0" err="1"/>
              <a:t>diferite</a:t>
            </a:r>
            <a:r>
              <a:rPr lang="en-US" dirty="0"/>
              <a:t> </a:t>
            </a:r>
            <a:r>
              <a:rPr lang="en-US" dirty="0" err="1"/>
              <a:t>clase</a:t>
            </a:r>
            <a:r>
              <a:rPr lang="en-US" dirty="0"/>
              <a:t> care </a:t>
            </a:r>
            <a:r>
              <a:rPr lang="en-US" dirty="0" err="1"/>
              <a:t>împart</a:t>
            </a:r>
            <a:r>
              <a:rPr lang="en-US" dirty="0"/>
              <a:t> </a:t>
            </a:r>
            <a:r>
              <a:rPr lang="en-US" dirty="0" err="1"/>
              <a:t>tipurile</a:t>
            </a:r>
            <a:r>
              <a:rPr lang="en-US" dirty="0"/>
              <a:t> de </a:t>
            </a:r>
            <a:r>
              <a:rPr lang="en-US" dirty="0" err="1"/>
              <a:t>controale</a:t>
            </a:r>
            <a:r>
              <a:rPr lang="en-US" dirty="0"/>
              <a:t> </a:t>
            </a:r>
            <a:r>
              <a:rPr lang="vi-VN" dirty="0"/>
              <a:t>:</a:t>
            </a:r>
          </a:p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Controalele</a:t>
            </a:r>
            <a:r>
              <a:rPr lang="en-US" sz="2400" dirty="0"/>
              <a:t> administrative/</a:t>
            </a:r>
            <a:r>
              <a:rPr lang="en-US" sz="2400" dirty="0" err="1"/>
              <a:t>manageriale</a:t>
            </a:r>
            <a:r>
              <a:rPr lang="en-US" sz="2400" dirty="0"/>
              <a:t> sunt </a:t>
            </a:r>
            <a:r>
              <a:rPr lang="en-US" sz="2400" dirty="0" err="1"/>
              <a:t>politicile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procedurile</a:t>
            </a:r>
            <a:r>
              <a:rPr lang="en-US" sz="2400" dirty="0"/>
              <a:t> </a:t>
            </a:r>
            <a:r>
              <a:rPr lang="en-US" sz="2400" dirty="0" err="1"/>
              <a:t>firmei</a:t>
            </a:r>
            <a:r>
              <a:rPr lang="en-US" sz="2400" dirty="0"/>
              <a:t>. Nu sunt la </a:t>
            </a:r>
            <a:r>
              <a:rPr lang="en-US" sz="2400" dirty="0" err="1"/>
              <a:t>fel</a:t>
            </a:r>
            <a:r>
              <a:rPr lang="en-US" sz="2400" dirty="0"/>
              <a:t> de „</a:t>
            </a:r>
            <a:r>
              <a:rPr lang="en-US" sz="2400" dirty="0" err="1"/>
              <a:t>mișto</a:t>
            </a:r>
            <a:r>
              <a:rPr lang="en-US" sz="2400" dirty="0"/>
              <a:t>” ca un </a:t>
            </a:r>
            <a:r>
              <a:rPr lang="en-US" sz="2400" dirty="0" err="1"/>
              <a:t>nou</a:t>
            </a:r>
            <a:r>
              <a:rPr lang="en-US" sz="2400" dirty="0"/>
              <a:t> control software, </a:t>
            </a:r>
            <a:r>
              <a:rPr lang="en-US" sz="2400" dirty="0" err="1"/>
              <a:t>dar</a:t>
            </a:r>
            <a:r>
              <a:rPr lang="en-US" sz="2400" dirty="0"/>
              <a:t> </a:t>
            </a:r>
            <a:r>
              <a:rPr lang="en-US" sz="2400" dirty="0" err="1"/>
              <a:t>există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oferi</a:t>
            </a:r>
            <a:r>
              <a:rPr lang="en-US" sz="2400" dirty="0"/>
              <a:t> </a:t>
            </a:r>
            <a:r>
              <a:rPr lang="en-US" sz="2400" dirty="0" err="1"/>
              <a:t>structură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îndrumare</a:t>
            </a:r>
            <a:r>
              <a:rPr lang="en-US" sz="2400" dirty="0"/>
              <a:t> </a:t>
            </a:r>
            <a:r>
              <a:rPr lang="en-US" sz="2400" dirty="0" err="1"/>
              <a:t>indivizilor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altor</a:t>
            </a:r>
            <a:r>
              <a:rPr lang="en-US" sz="2400" dirty="0"/>
              <a:t> </a:t>
            </a:r>
            <a:r>
              <a:rPr lang="en-US" sz="2400" dirty="0" err="1"/>
              <a:t>membri</a:t>
            </a:r>
            <a:r>
              <a:rPr lang="en-US" sz="2400" dirty="0"/>
              <a:t> ai </a:t>
            </a:r>
            <a:r>
              <a:rPr lang="en-US" sz="2400" dirty="0" err="1"/>
              <a:t>organizației</a:t>
            </a:r>
            <a:r>
              <a:rPr lang="en-US" sz="2400" dirty="0"/>
              <a:t>, </a:t>
            </a:r>
            <a:r>
              <a:rPr lang="en-US" sz="2400" dirty="0" err="1"/>
              <a:t>asigurându</a:t>
            </a:r>
            <a:r>
              <a:rPr lang="en-US" sz="2400" dirty="0"/>
              <a:t>-se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nimeni</a:t>
            </a:r>
            <a:r>
              <a:rPr lang="en-US" sz="2400" dirty="0"/>
              <a:t> nu </a:t>
            </a:r>
            <a:r>
              <a:rPr lang="en-US" sz="2400" dirty="0" err="1"/>
              <a:t>este</a:t>
            </a:r>
            <a:r>
              <a:rPr lang="en-US" sz="2400" dirty="0"/>
              <a:t> </a:t>
            </a:r>
            <a:r>
              <a:rPr lang="en-US" sz="2400" dirty="0" err="1"/>
              <a:t>amendat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nu </a:t>
            </a:r>
            <a:r>
              <a:rPr lang="en-US" sz="2400" dirty="0" err="1"/>
              <a:t>provoacă</a:t>
            </a:r>
            <a:r>
              <a:rPr lang="en-US" sz="2400" dirty="0"/>
              <a:t> o </a:t>
            </a:r>
            <a:r>
              <a:rPr lang="en-US" sz="2400" dirty="0" err="1"/>
              <a:t>încălcare</a:t>
            </a:r>
            <a:r>
              <a:rPr lang="en-US" sz="2400" dirty="0"/>
              <a:t>.</a:t>
            </a:r>
            <a:endParaRPr lang="vi-VN" sz="2400" dirty="0"/>
          </a:p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b="1" dirty="0" err="1"/>
              <a:t>Controale</a:t>
            </a:r>
            <a:r>
              <a:rPr lang="en-US" sz="2400" b="1" dirty="0"/>
              <a:t> </a:t>
            </a:r>
            <a:r>
              <a:rPr lang="en-US" sz="2400" b="1" dirty="0" err="1"/>
              <a:t>fizice</a:t>
            </a:r>
            <a:r>
              <a:rPr lang="en-US" sz="2400" b="1" dirty="0"/>
              <a:t> </a:t>
            </a:r>
            <a:r>
              <a:rPr lang="it-IT" sz="2400" dirty="0"/>
              <a:t>care limitează accesul la sisteme într-un mod fizic</a:t>
            </a:r>
            <a:r>
              <a:rPr lang="vi-VN" sz="2400" dirty="0"/>
              <a:t>.</a:t>
            </a:r>
          </a:p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b="1" dirty="0" err="1"/>
              <a:t>Controale</a:t>
            </a:r>
            <a:r>
              <a:rPr lang="en-US" sz="2400" b="1" dirty="0"/>
              <a:t> </a:t>
            </a:r>
            <a:r>
              <a:rPr lang="en-US" sz="2400" b="1" dirty="0" err="1"/>
              <a:t>tehnice</a:t>
            </a:r>
            <a:r>
              <a:rPr lang="en-US" sz="2400" b="1" dirty="0"/>
              <a:t>/</a:t>
            </a:r>
            <a:r>
              <a:rPr lang="en-US" sz="2400" b="1" dirty="0" err="1"/>
              <a:t>logice</a:t>
            </a:r>
            <a:r>
              <a:rPr lang="en-US" sz="2400" b="1" dirty="0"/>
              <a:t> </a:t>
            </a:r>
            <a:r>
              <a:rPr lang="en-US" sz="2400" dirty="0"/>
              <a:t>sunt </a:t>
            </a:r>
            <a:r>
              <a:rPr lang="en-US" sz="2400" dirty="0" err="1"/>
              <a:t>cele</a:t>
            </a:r>
            <a:r>
              <a:rPr lang="en-US" sz="2400" dirty="0"/>
              <a:t> care </a:t>
            </a:r>
            <a:r>
              <a:rPr lang="en-US" sz="2400" dirty="0" err="1"/>
              <a:t>limitează</a:t>
            </a:r>
            <a:r>
              <a:rPr lang="en-US" sz="2400" dirty="0"/>
              <a:t> </a:t>
            </a:r>
            <a:r>
              <a:rPr lang="en-US" sz="2400" dirty="0" err="1"/>
              <a:t>accesul</a:t>
            </a:r>
            <a:r>
              <a:rPr lang="en-US" sz="2400" dirty="0"/>
              <a:t> pe </a:t>
            </a:r>
            <a:r>
              <a:rPr lang="en-US" sz="2400" dirty="0" err="1"/>
              <a:t>baza</a:t>
            </a:r>
            <a:r>
              <a:rPr lang="en-US" sz="2400" dirty="0"/>
              <a:t> hardware </a:t>
            </a:r>
            <a:r>
              <a:rPr lang="en-US" sz="2400" dirty="0" err="1"/>
              <a:t>sau</a:t>
            </a:r>
            <a:r>
              <a:rPr lang="en-US" sz="2400" dirty="0"/>
              <a:t> software, cum </a:t>
            </a:r>
            <a:r>
              <a:rPr lang="en-US" sz="2400" dirty="0" err="1"/>
              <a:t>ar</a:t>
            </a:r>
            <a:r>
              <a:rPr lang="en-US" sz="2400" dirty="0"/>
              <a:t> fi </a:t>
            </a:r>
            <a:r>
              <a:rPr lang="en-US" sz="2400" dirty="0" err="1"/>
              <a:t>criptarea</a:t>
            </a:r>
            <a:r>
              <a:rPr lang="en-US" sz="2400" dirty="0"/>
              <a:t>, </a:t>
            </a:r>
            <a:r>
              <a:rPr lang="en-US" sz="2400" dirty="0" err="1"/>
              <a:t>cititoarele</a:t>
            </a:r>
            <a:r>
              <a:rPr lang="en-US" sz="2400" dirty="0"/>
              <a:t> de </a:t>
            </a:r>
            <a:r>
              <a:rPr lang="en-US" sz="2400" dirty="0" err="1"/>
              <a:t>amprente</a:t>
            </a:r>
            <a:r>
              <a:rPr lang="en-US" sz="2400" dirty="0"/>
              <a:t>, </a:t>
            </a:r>
            <a:r>
              <a:rPr lang="en-US" sz="2400" dirty="0" err="1"/>
              <a:t>autentificarea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modulele</a:t>
            </a:r>
            <a:r>
              <a:rPr lang="en-US" sz="2400" dirty="0"/>
              <a:t> de </a:t>
            </a:r>
            <a:r>
              <a:rPr lang="en-US" sz="2400" dirty="0" err="1"/>
              <a:t>platformă</a:t>
            </a:r>
            <a:r>
              <a:rPr lang="en-US" sz="2400" dirty="0"/>
              <a:t> de </a:t>
            </a:r>
            <a:r>
              <a:rPr lang="en-US" sz="2400" dirty="0" err="1"/>
              <a:t>încredere</a:t>
            </a:r>
            <a:r>
              <a:rPr lang="en-US" sz="2400" dirty="0"/>
              <a:t> (TPM)</a:t>
            </a:r>
            <a:r>
              <a:rPr lang="vi-VN" sz="2400" dirty="0"/>
              <a:t>. </a:t>
            </a:r>
            <a:r>
              <a:rPr lang="en-US" sz="2400" dirty="0" err="1"/>
              <a:t>Ele</a:t>
            </a:r>
            <a:r>
              <a:rPr lang="en-US" sz="2400" dirty="0"/>
              <a:t> nu </a:t>
            </a:r>
            <a:r>
              <a:rPr lang="en-US" sz="2400" dirty="0" err="1"/>
              <a:t>limitează</a:t>
            </a:r>
            <a:r>
              <a:rPr lang="en-US" sz="2400" dirty="0"/>
              <a:t> </a:t>
            </a:r>
            <a:r>
              <a:rPr lang="en-US" sz="2400" dirty="0" err="1"/>
              <a:t>accesul</a:t>
            </a:r>
            <a:r>
              <a:rPr lang="en-US" sz="2400" dirty="0"/>
              <a:t> la </a:t>
            </a:r>
            <a:r>
              <a:rPr lang="en-US" sz="2400" dirty="0" err="1"/>
              <a:t>sistemele</a:t>
            </a:r>
            <a:r>
              <a:rPr lang="en-US" sz="2400" dirty="0"/>
              <a:t> </a:t>
            </a:r>
            <a:r>
              <a:rPr lang="en-US" sz="2400" dirty="0" err="1"/>
              <a:t>fizice</a:t>
            </a:r>
            <a:r>
              <a:rPr lang="en-US" sz="2400" dirty="0"/>
              <a:t>, </a:t>
            </a:r>
            <a:r>
              <a:rPr lang="en-US" sz="2400" dirty="0" err="1"/>
              <a:t>așa</a:t>
            </a:r>
            <a:r>
              <a:rPr lang="en-US" sz="2400" dirty="0"/>
              <a:t> cum fac </a:t>
            </a:r>
            <a:r>
              <a:rPr lang="en-US" sz="2400" dirty="0" err="1"/>
              <a:t>controalele</a:t>
            </a:r>
            <a:r>
              <a:rPr lang="en-US" sz="2400" dirty="0"/>
              <a:t> </a:t>
            </a:r>
            <a:r>
              <a:rPr lang="en-US" sz="2400" dirty="0" err="1"/>
              <a:t>fizice</a:t>
            </a:r>
            <a:r>
              <a:rPr lang="en-US" sz="2400" dirty="0"/>
              <a:t>, ci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degrabă</a:t>
            </a:r>
            <a:r>
              <a:rPr lang="en-US" sz="2400" dirty="0"/>
              <a:t> </a:t>
            </a:r>
            <a:r>
              <a:rPr lang="en-US" sz="2400" dirty="0" err="1"/>
              <a:t>accesul</a:t>
            </a:r>
            <a:r>
              <a:rPr lang="en-US" sz="2400" dirty="0"/>
              <a:t> la date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conținut</a:t>
            </a:r>
            <a:r>
              <a:rPr lang="vi-VN" sz="2400" dirty="0"/>
              <a:t>.</a:t>
            </a:r>
          </a:p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b="1" dirty="0" err="1"/>
              <a:t>Controale</a:t>
            </a:r>
            <a:r>
              <a:rPr lang="en-US" sz="2400" b="1" dirty="0"/>
              <a:t> </a:t>
            </a:r>
            <a:r>
              <a:rPr lang="en-US" sz="2400" b="1" dirty="0" err="1"/>
              <a:t>operaționale</a:t>
            </a:r>
            <a:r>
              <a:rPr lang="en-US" sz="2400" b="1" dirty="0"/>
              <a:t> </a:t>
            </a:r>
            <a:r>
              <a:rPr lang="en-US" sz="2400" dirty="0"/>
              <a:t>sunt </a:t>
            </a:r>
            <a:r>
              <a:rPr lang="en-US" sz="2400" dirty="0" err="1"/>
              <a:t>cele</a:t>
            </a:r>
            <a:r>
              <a:rPr lang="en-US" sz="2400" dirty="0"/>
              <a:t> care </a:t>
            </a:r>
            <a:r>
              <a:rPr lang="en-US" sz="2400" dirty="0" err="1"/>
              <a:t>implică</a:t>
            </a:r>
            <a:r>
              <a:rPr lang="en-US" sz="2400" dirty="0"/>
              <a:t> </a:t>
            </a:r>
            <a:r>
              <a:rPr lang="en-US" sz="2400" dirty="0" err="1"/>
              <a:t>persoane</a:t>
            </a:r>
            <a:r>
              <a:rPr lang="en-US" sz="2400" dirty="0"/>
              <a:t> care </a:t>
            </a:r>
            <a:r>
              <a:rPr lang="en-US" sz="2400" dirty="0" err="1"/>
              <a:t>desfășoară</a:t>
            </a:r>
            <a:r>
              <a:rPr lang="en-US" sz="2400" dirty="0"/>
              <a:t> </a:t>
            </a:r>
            <a:r>
              <a:rPr lang="en-US" sz="2400" dirty="0" err="1"/>
              <a:t>procese</a:t>
            </a:r>
            <a:r>
              <a:rPr lang="en-US" sz="2400" dirty="0"/>
              <a:t> de zi cu zi. </a:t>
            </a:r>
            <a:r>
              <a:rPr lang="en-US" sz="2400" dirty="0" err="1"/>
              <a:t>Exemplele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putea</a:t>
            </a:r>
            <a:r>
              <a:rPr lang="en-US" sz="2400" dirty="0"/>
              <a:t> include </a:t>
            </a:r>
            <a:r>
              <a:rPr lang="en-US" sz="2400" dirty="0" err="1"/>
              <a:t>formarea</a:t>
            </a:r>
            <a:r>
              <a:rPr lang="en-US" sz="2400" dirty="0"/>
              <a:t> de </a:t>
            </a:r>
            <a:r>
              <a:rPr lang="en-US" sz="2400" dirty="0" err="1"/>
              <a:t>conștientizare</a:t>
            </a:r>
            <a:r>
              <a:rPr lang="en-US" sz="2400" dirty="0"/>
              <a:t>, </a:t>
            </a:r>
            <a:r>
              <a:rPr lang="en-US" sz="2400" dirty="0" err="1"/>
              <a:t>clasificarea</a:t>
            </a:r>
            <a:r>
              <a:rPr lang="en-US" sz="2400" dirty="0"/>
              <a:t> </a:t>
            </a:r>
            <a:r>
              <a:rPr lang="en-US" sz="2400" dirty="0" err="1"/>
              <a:t>activelor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examinarea</a:t>
            </a:r>
            <a:r>
              <a:rPr lang="en-US" sz="2400" dirty="0"/>
              <a:t> </a:t>
            </a:r>
            <a:r>
              <a:rPr lang="en-US" sz="2400" dirty="0" err="1"/>
              <a:t>fișierelor</a:t>
            </a:r>
            <a:r>
              <a:rPr lang="en-US" sz="2400" dirty="0"/>
              <a:t> </a:t>
            </a:r>
            <a:r>
              <a:rPr lang="en-US" sz="2400" dirty="0" err="1"/>
              <a:t>jurnal</a:t>
            </a:r>
            <a:r>
              <a:rPr lang="vi-VN" sz="2400" dirty="0"/>
              <a:t>.</a:t>
            </a:r>
          </a:p>
        </p:txBody>
      </p:sp>
      <p:sp>
        <p:nvSpPr>
          <p:cNvPr id="37891" name="Titel 1">
            <a:extLst>
              <a:ext uri="{FF2B5EF4-FFF2-40B4-BE49-F238E27FC236}">
                <a16:creationId xmlns:a16="http://schemas.microsoft.com/office/drawing/2014/main" id="{544CBF86-F853-2823-CAA5-FEF6C42298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securitate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9E01EEDA-C29C-85F6-05DD-2A3B5A189E1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16113"/>
            <a:ext cx="11377613" cy="5289550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Controalele</a:t>
            </a:r>
            <a:r>
              <a:rPr lang="en-US" altLang="en-US" dirty="0"/>
              <a:t> preventive </a:t>
            </a: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preveni</a:t>
            </a:r>
            <a:r>
              <a:rPr lang="en-US" altLang="en-US" dirty="0"/>
              <a:t> o </a:t>
            </a:r>
            <a:r>
              <a:rPr lang="en-US" altLang="en-US" dirty="0" err="1"/>
              <a:t>acțiune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includ</a:t>
            </a:r>
            <a:r>
              <a:rPr lang="en-US" altLang="en-US" dirty="0"/>
              <a:t> firewall-</a:t>
            </a:r>
            <a:r>
              <a:rPr lang="en-US" altLang="en-US" dirty="0" err="1"/>
              <a:t>uri</a:t>
            </a:r>
            <a:r>
              <a:rPr lang="en-US" altLang="en-US" dirty="0"/>
              <a:t>, </a:t>
            </a:r>
            <a:r>
              <a:rPr lang="en-US" altLang="en-US" dirty="0" err="1"/>
              <a:t>garduri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permisiuni</a:t>
            </a:r>
            <a:r>
              <a:rPr lang="en-US" altLang="en-US" dirty="0"/>
              <a:t> de </a:t>
            </a:r>
            <a:r>
              <a:rPr lang="en-US" altLang="en-US" dirty="0" err="1"/>
              <a:t>acces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Comenzile</a:t>
            </a:r>
            <a:r>
              <a:rPr lang="en-US" altLang="en-US" dirty="0"/>
              <a:t> detective sunt </a:t>
            </a:r>
            <a:r>
              <a:rPr lang="en-US" altLang="en-US" dirty="0" err="1"/>
              <a:t>declanșate</a:t>
            </a:r>
            <a:r>
              <a:rPr lang="en-US" altLang="en-US" dirty="0"/>
              <a:t> </a:t>
            </a:r>
            <a:r>
              <a:rPr lang="en-US" altLang="en-US" dirty="0" err="1"/>
              <a:t>numai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timpul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după</a:t>
            </a:r>
            <a:r>
              <a:rPr lang="en-US" altLang="en-US" dirty="0"/>
              <a:t> un </a:t>
            </a:r>
            <a:r>
              <a:rPr lang="en-US" altLang="en-US" dirty="0" err="1"/>
              <a:t>eveniment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sistemele</a:t>
            </a:r>
            <a:r>
              <a:rPr lang="en-US" altLang="en-US" dirty="0"/>
              <a:t> de </a:t>
            </a:r>
            <a:r>
              <a:rPr lang="en-US" altLang="en-US" dirty="0" err="1"/>
              <a:t>supraveghere</a:t>
            </a:r>
            <a:r>
              <a:rPr lang="en-US" altLang="en-US" dirty="0"/>
              <a:t> video </a:t>
            </a:r>
            <a:r>
              <a:rPr lang="en-US" altLang="en-US" dirty="0" err="1"/>
              <a:t>sau</a:t>
            </a:r>
            <a:r>
              <a:rPr lang="en-US" altLang="en-US" dirty="0"/>
              <a:t> de </a:t>
            </a:r>
            <a:r>
              <a:rPr lang="en-US" altLang="en-US" dirty="0" err="1"/>
              <a:t>detectare</a:t>
            </a:r>
            <a:r>
              <a:rPr lang="en-US" altLang="en-US" dirty="0"/>
              <a:t> a </a:t>
            </a:r>
            <a:r>
              <a:rPr lang="en-US" altLang="en-US" dirty="0" err="1"/>
              <a:t>intruziunilor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Elementele</a:t>
            </a:r>
            <a:r>
              <a:rPr lang="en-US" altLang="en-US" dirty="0"/>
              <a:t> de </a:t>
            </a:r>
            <a:r>
              <a:rPr lang="en-US" altLang="en-US" dirty="0" err="1"/>
              <a:t>descurajare</a:t>
            </a:r>
            <a:r>
              <a:rPr lang="en-US" altLang="en-US" dirty="0"/>
              <a:t> </a:t>
            </a:r>
            <a:r>
              <a:rPr lang="en-US" altLang="en-US" dirty="0" err="1"/>
              <a:t>descurajează</a:t>
            </a:r>
            <a:r>
              <a:rPr lang="en-US" altLang="en-US" dirty="0"/>
              <a:t> </a:t>
            </a:r>
            <a:r>
              <a:rPr lang="en-US" altLang="en-US" dirty="0" err="1"/>
              <a:t>amenințările</a:t>
            </a:r>
            <a:r>
              <a:rPr lang="en-US" altLang="en-US" dirty="0"/>
              <a:t> de a </a:t>
            </a:r>
            <a:r>
              <a:rPr lang="en-US" altLang="en-US" dirty="0" err="1"/>
              <a:t>încerca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exploateze</a:t>
            </a:r>
            <a:r>
              <a:rPr lang="en-US" altLang="en-US" dirty="0"/>
              <a:t> o </a:t>
            </a:r>
            <a:r>
              <a:rPr lang="en-US" altLang="en-US" dirty="0" err="1"/>
              <a:t>vulnerabilitate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„</a:t>
            </a:r>
            <a:r>
              <a:rPr lang="en-US" altLang="en-US" dirty="0" err="1"/>
              <a:t>Câinele</a:t>
            </a:r>
            <a:r>
              <a:rPr lang="en-US" altLang="en-US" dirty="0"/>
              <a:t> de </a:t>
            </a:r>
            <a:r>
              <a:rPr lang="en-US" altLang="en-US" dirty="0" err="1"/>
              <a:t>pază</a:t>
            </a:r>
            <a:r>
              <a:rPr lang="en-US" altLang="en-US" dirty="0"/>
              <a:t>”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câinii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it-IT" altLang="en-US" dirty="0"/>
              <a:t>Controalele corective sunt capabile să ia măsuri de la o stare la alta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Comenzile</a:t>
            </a:r>
            <a:r>
              <a:rPr lang="en-US" altLang="en-US" dirty="0"/>
              <a:t> fail open </a:t>
            </a:r>
            <a:r>
              <a:rPr lang="en-US" altLang="en-US" dirty="0" err="1"/>
              <a:t>și</a:t>
            </a:r>
            <a:r>
              <a:rPr lang="en-US" altLang="en-US" dirty="0"/>
              <a:t> fail closed sunt </a:t>
            </a:r>
            <a:r>
              <a:rPr lang="en-US" altLang="en-US" dirty="0" err="1"/>
              <a:t>abordate</a:t>
            </a:r>
            <a:r>
              <a:rPr lang="en-US" altLang="en-US" dirty="0"/>
              <a:t> </a:t>
            </a:r>
            <a:r>
              <a:rPr lang="en-US" altLang="en-US" dirty="0" err="1"/>
              <a:t>aici</a:t>
            </a:r>
            <a:r>
              <a:rPr lang="vi-VN" altLang="en-US" dirty="0"/>
              <a:t>.</a:t>
            </a:r>
          </a:p>
        </p:txBody>
      </p:sp>
      <p:sp>
        <p:nvSpPr>
          <p:cNvPr id="38915" name="Titel 1">
            <a:extLst>
              <a:ext uri="{FF2B5EF4-FFF2-40B4-BE49-F238E27FC236}">
                <a16:creationId xmlns:a16="http://schemas.microsoft.com/office/drawing/2014/main" id="{1BCFB571-D811-E76B-C35D-49956A4D1D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>
            <a:extLst>
              <a:ext uri="{FF2B5EF4-FFF2-40B4-BE49-F238E27FC236}">
                <a16:creationId xmlns:a16="http://schemas.microsoft.com/office/drawing/2014/main" id="{6633E085-47C4-6741-023C-AC1D9794C9B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16113"/>
            <a:ext cx="11377613" cy="5289550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Comenzile</a:t>
            </a:r>
            <a:r>
              <a:rPr lang="en-US" altLang="en-US" dirty="0"/>
              <a:t> de </a:t>
            </a:r>
            <a:r>
              <a:rPr lang="en-US" altLang="en-US" dirty="0" err="1"/>
              <a:t>recuperare</a:t>
            </a:r>
            <a:r>
              <a:rPr lang="en-US" altLang="en-US" dirty="0"/>
              <a:t> </a:t>
            </a:r>
            <a:r>
              <a:rPr lang="en-US" altLang="en-US" dirty="0" err="1"/>
              <a:t>primesc</a:t>
            </a:r>
            <a:r>
              <a:rPr lang="en-US" altLang="en-US" dirty="0"/>
              <a:t> </a:t>
            </a:r>
            <a:r>
              <a:rPr lang="en-US" altLang="en-US" dirty="0" err="1"/>
              <a:t>ceva</a:t>
            </a:r>
            <a:r>
              <a:rPr lang="en-US" altLang="en-US" dirty="0"/>
              <a:t> </a:t>
            </a:r>
            <a:r>
              <a:rPr lang="en-US" altLang="en-US" dirty="0" err="1"/>
              <a:t>înapoi</a:t>
            </a:r>
            <a:r>
              <a:rPr lang="en-US" altLang="en-US" dirty="0"/>
              <a:t> </a:t>
            </a:r>
            <a:r>
              <a:rPr lang="en-US" altLang="en-US" dirty="0" err="1"/>
              <a:t>dintr</a:t>
            </a:r>
            <a:r>
              <a:rPr lang="en-US" altLang="en-US" dirty="0"/>
              <a:t>-o </a:t>
            </a:r>
            <a:r>
              <a:rPr lang="en-US" altLang="en-US" dirty="0" err="1"/>
              <a:t>pierdere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recuperarea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hard disk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Controalele</a:t>
            </a:r>
            <a:r>
              <a:rPr lang="en-US" altLang="en-US" dirty="0"/>
              <a:t> de </a:t>
            </a:r>
            <a:r>
              <a:rPr lang="en-US" altLang="en-US" dirty="0" err="1"/>
              <a:t>compensare</a:t>
            </a:r>
            <a:r>
              <a:rPr lang="en-US" altLang="en-US" dirty="0"/>
              <a:t> sunt </a:t>
            </a:r>
            <a:r>
              <a:rPr lang="en-US" altLang="en-US" dirty="0" err="1"/>
              <a:t>cele</a:t>
            </a:r>
            <a:r>
              <a:rPr lang="en-US" altLang="en-US" dirty="0"/>
              <a:t> care </a:t>
            </a:r>
            <a:r>
              <a:rPr lang="en-US" altLang="en-US" dirty="0" err="1"/>
              <a:t>încearcă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compenseze</a:t>
            </a:r>
            <a:r>
              <a:rPr lang="en-US" altLang="en-US" dirty="0"/>
              <a:t> </a:t>
            </a:r>
            <a:r>
              <a:rPr lang="en-US" altLang="en-US" dirty="0" err="1"/>
              <a:t>deficiențele</a:t>
            </a:r>
            <a:r>
              <a:rPr lang="en-US" altLang="en-US" dirty="0"/>
              <a:t> </a:t>
            </a:r>
            <a:r>
              <a:rPr lang="en-US" altLang="en-US" dirty="0" err="1"/>
              <a:t>altor</a:t>
            </a:r>
            <a:r>
              <a:rPr lang="en-US" altLang="en-US" dirty="0"/>
              <a:t> </a:t>
            </a:r>
            <a:r>
              <a:rPr lang="en-US" altLang="en-US" dirty="0" err="1"/>
              <a:t>controale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revizuirea</a:t>
            </a:r>
            <a:r>
              <a:rPr lang="en-US" altLang="en-US" dirty="0"/>
              <a:t> </a:t>
            </a:r>
            <a:r>
              <a:rPr lang="en-US" altLang="en-US" dirty="0" err="1"/>
              <a:t>regulată</a:t>
            </a:r>
            <a:r>
              <a:rPr lang="en-US" altLang="en-US" dirty="0"/>
              <a:t> a </a:t>
            </a:r>
            <a:r>
              <a:rPr lang="en-US" altLang="en-US" dirty="0" err="1"/>
              <a:t>jurnalelor</a:t>
            </a:r>
            <a:r>
              <a:rPr lang="en-US" altLang="en-US" dirty="0"/>
              <a:t> de </a:t>
            </a:r>
            <a:r>
              <a:rPr lang="en-US" altLang="en-US" dirty="0" err="1"/>
              <a:t>acces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exemplu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un control </a:t>
            </a:r>
            <a:r>
              <a:rPr lang="en-US" altLang="en-US" dirty="0" err="1"/>
              <a:t>detectiv</a:t>
            </a:r>
            <a:r>
              <a:rPr lang="en-US" altLang="en-US" dirty="0"/>
              <a:t>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controalele</a:t>
            </a:r>
            <a:r>
              <a:rPr lang="en-US" altLang="en-US" dirty="0"/>
              <a:t> de </a:t>
            </a:r>
            <a:r>
              <a:rPr lang="en-US" altLang="en-US" dirty="0" err="1"/>
              <a:t>compensare</a:t>
            </a:r>
            <a:r>
              <a:rPr lang="en-US" altLang="en-US" dirty="0"/>
              <a:t> pot fi de </a:t>
            </a:r>
            <a:r>
              <a:rPr lang="en-US" altLang="en-US" dirty="0" err="1"/>
              <a:t>diferite</a:t>
            </a:r>
            <a:r>
              <a:rPr lang="en-US" altLang="en-US" dirty="0"/>
              <a:t> </a:t>
            </a:r>
            <a:r>
              <a:rPr lang="en-US" altLang="en-US" dirty="0" err="1"/>
              <a:t>tipuri</a:t>
            </a:r>
            <a:r>
              <a:rPr lang="vi-VN" altLang="en-US" dirty="0"/>
              <a:t>.</a:t>
            </a:r>
          </a:p>
        </p:txBody>
      </p:sp>
      <p:sp>
        <p:nvSpPr>
          <p:cNvPr id="39939" name="Titel 1">
            <a:extLst>
              <a:ext uri="{FF2B5EF4-FFF2-40B4-BE49-F238E27FC236}">
                <a16:creationId xmlns:a16="http://schemas.microsoft.com/office/drawing/2014/main" id="{298D1EB5-C213-BEDD-4A6E-85B3EE6A1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Tipuri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>
            <a:extLst>
              <a:ext uri="{FF2B5EF4-FFF2-40B4-BE49-F238E27FC236}">
                <a16:creationId xmlns:a16="http://schemas.microsoft.com/office/drawing/2014/main" id="{97BDBCEA-95AB-17E0-FE38-EDB46A8E3EA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07988" y="1916113"/>
            <a:ext cx="11304587" cy="514508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Îi</a:t>
            </a:r>
            <a:r>
              <a:rPr lang="en-US" altLang="en-US" dirty="0"/>
              <a:t> </a:t>
            </a:r>
            <a:r>
              <a:rPr lang="en-US" altLang="en-US" dirty="0" err="1"/>
              <a:t>descurajează</a:t>
            </a:r>
            <a:r>
              <a:rPr lang="en-US" altLang="en-US" dirty="0"/>
              <a:t> pe </a:t>
            </a:r>
            <a:r>
              <a:rPr lang="en-US" altLang="en-US" dirty="0" err="1"/>
              <a:t>actori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încerce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acceseze</a:t>
            </a:r>
            <a:r>
              <a:rPr lang="en-US" altLang="en-US" dirty="0"/>
              <a:t> </a:t>
            </a:r>
            <a:r>
              <a:rPr lang="en-US" altLang="en-US" dirty="0" err="1"/>
              <a:t>ceva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nu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fie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Deny/Prevent Access </a:t>
            </a:r>
            <a:r>
              <a:rPr lang="en-US" altLang="en-US" dirty="0" err="1"/>
              <a:t>printr</a:t>
            </a:r>
            <a:r>
              <a:rPr lang="en-US" altLang="en-US" dirty="0"/>
              <a:t>-un control </a:t>
            </a:r>
            <a:r>
              <a:rPr lang="en-US" altLang="en-US" dirty="0" err="1"/>
              <a:t>preventiv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</a:t>
            </a:r>
            <a:r>
              <a:rPr lang="en-US" altLang="en-US" dirty="0" err="1"/>
              <a:t>permisiunile</a:t>
            </a:r>
            <a:r>
              <a:rPr lang="en-US" altLang="en-US" dirty="0"/>
              <a:t> de </a:t>
            </a:r>
            <a:r>
              <a:rPr lang="en-US" altLang="en-US" dirty="0" err="1"/>
              <a:t>acces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autentificarea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Detectați</a:t>
            </a:r>
            <a:r>
              <a:rPr lang="en-US" altLang="en-US" dirty="0"/>
              <a:t> </a:t>
            </a:r>
            <a:r>
              <a:rPr lang="en-US" altLang="en-US" dirty="0" err="1"/>
              <a:t>riscul</a:t>
            </a:r>
            <a:r>
              <a:rPr lang="en-US" altLang="en-US" dirty="0"/>
              <a:t> </a:t>
            </a:r>
            <a:r>
              <a:rPr lang="en-US" altLang="en-US" dirty="0" err="1"/>
              <a:t>asigurându-vă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înregistrați</a:t>
            </a:r>
            <a:r>
              <a:rPr lang="en-US" altLang="en-US" dirty="0"/>
              <a:t> </a:t>
            </a:r>
            <a:r>
              <a:rPr lang="en-US" altLang="en-US" dirty="0" err="1"/>
              <a:t>detectarea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cu software-</a:t>
            </a:r>
            <a:r>
              <a:rPr lang="en-US" altLang="en-US" dirty="0" err="1"/>
              <a:t>ul</a:t>
            </a:r>
            <a:r>
              <a:rPr lang="en-US" altLang="en-US" dirty="0"/>
              <a:t> de </a:t>
            </a:r>
            <a:r>
              <a:rPr lang="en-US" altLang="en-US" dirty="0" err="1"/>
              <a:t>protecție</a:t>
            </a:r>
            <a:r>
              <a:rPr lang="en-US" altLang="en-US" dirty="0"/>
              <a:t> a </a:t>
            </a:r>
            <a:r>
              <a:rPr lang="en-US" altLang="en-US" dirty="0" err="1"/>
              <a:t>punctelor</a:t>
            </a:r>
            <a:r>
              <a:rPr lang="en-US" altLang="en-US" dirty="0"/>
              <a:t> </a:t>
            </a:r>
            <a:r>
              <a:rPr lang="en-US" altLang="en-US" dirty="0" err="1"/>
              <a:t>terminale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Întârzieți</a:t>
            </a:r>
            <a:r>
              <a:rPr lang="en-US" altLang="en-US" dirty="0"/>
              <a:t> </a:t>
            </a:r>
            <a:r>
              <a:rPr lang="en-US" altLang="en-US" dirty="0" err="1"/>
              <a:t>riscul</a:t>
            </a:r>
            <a:r>
              <a:rPr lang="en-US" altLang="en-US" dirty="0"/>
              <a:t> de a se </a:t>
            </a:r>
            <a:r>
              <a:rPr lang="en-US" altLang="en-US" dirty="0" err="1"/>
              <a:t>repeta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cu o </a:t>
            </a:r>
            <a:r>
              <a:rPr lang="en-US" altLang="en-US" dirty="0" err="1"/>
              <a:t>funcție</a:t>
            </a:r>
            <a:r>
              <a:rPr lang="en-US" altLang="en-US" dirty="0"/>
              <a:t> „</a:t>
            </a:r>
            <a:r>
              <a:rPr lang="en-US" altLang="en-US" dirty="0" err="1"/>
              <a:t>prea</a:t>
            </a:r>
            <a:r>
              <a:rPr lang="en-US" altLang="en-US" dirty="0"/>
              <a:t> </a:t>
            </a:r>
            <a:r>
              <a:rPr lang="en-US" altLang="en-US" dirty="0" err="1"/>
              <a:t>multe</a:t>
            </a:r>
            <a:r>
              <a:rPr lang="en-US" altLang="en-US" dirty="0"/>
              <a:t> </a:t>
            </a:r>
            <a:r>
              <a:rPr lang="en-US" altLang="en-US" dirty="0" err="1"/>
              <a:t>încercări</a:t>
            </a:r>
            <a:r>
              <a:rPr lang="en-US" altLang="en-US" dirty="0"/>
              <a:t>”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introducerea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parole</a:t>
            </a:r>
            <a:r>
              <a:rPr lang="vi-VN" altLang="en-US" dirty="0"/>
              <a:t>.</a:t>
            </a:r>
          </a:p>
        </p:txBody>
      </p:sp>
      <p:sp>
        <p:nvSpPr>
          <p:cNvPr id="40963" name="Titel 1">
            <a:extLst>
              <a:ext uri="{FF2B5EF4-FFF2-40B4-BE49-F238E27FC236}">
                <a16:creationId xmlns:a16="http://schemas.microsoft.com/office/drawing/2014/main" id="{F76B7D41-AC3A-63BC-5F7A-5CAD2DEC8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Ordinea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>
            <a:extLst>
              <a:ext uri="{FF2B5EF4-FFF2-40B4-BE49-F238E27FC236}">
                <a16:creationId xmlns:a16="http://schemas.microsoft.com/office/drawing/2014/main" id="{EBCB7F0D-206D-AAAF-34F6-56A91A7828A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07988" y="1916113"/>
            <a:ext cx="11304587" cy="514508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Corectați</a:t>
            </a:r>
            <a:r>
              <a:rPr lang="en-US" altLang="en-US" dirty="0"/>
              <a:t> </a:t>
            </a:r>
            <a:r>
              <a:rPr lang="en-US" altLang="en-US" dirty="0" err="1"/>
              <a:t>situația</a:t>
            </a:r>
            <a:r>
              <a:rPr lang="en-US" altLang="en-US" dirty="0"/>
              <a:t> </a:t>
            </a:r>
            <a:r>
              <a:rPr lang="en-US" altLang="en-US" dirty="0" err="1"/>
              <a:t>răspunzând</a:t>
            </a:r>
            <a:r>
              <a:rPr lang="en-US" altLang="en-US" dirty="0"/>
              <a:t> la </a:t>
            </a:r>
            <a:r>
              <a:rPr lang="en-US" altLang="en-US" dirty="0" err="1"/>
              <a:t>compromis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cu un plan de </a:t>
            </a:r>
            <a:r>
              <a:rPr lang="en-US" altLang="en-US" dirty="0" err="1"/>
              <a:t>răspuns</a:t>
            </a:r>
            <a:r>
              <a:rPr lang="en-US" altLang="en-US" dirty="0"/>
              <a:t> la incident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Recuperați</a:t>
            </a:r>
            <a:r>
              <a:rPr lang="en-US" altLang="en-US" dirty="0"/>
              <a:t> </a:t>
            </a:r>
            <a:r>
              <a:rPr lang="en-US" altLang="en-US" dirty="0" err="1"/>
              <a:t>dintr</a:t>
            </a:r>
            <a:r>
              <a:rPr lang="en-US" altLang="en-US" dirty="0"/>
              <a:t>-o stare </a:t>
            </a:r>
            <a:r>
              <a:rPr lang="en-US" altLang="en-US" dirty="0" err="1"/>
              <a:t>compromisă</a:t>
            </a:r>
            <a:r>
              <a:rPr lang="en-US" altLang="en-US" dirty="0"/>
              <a:t>, cum </a:t>
            </a:r>
            <a:r>
              <a:rPr lang="en-US" altLang="en-US" dirty="0" err="1"/>
              <a:t>ar</a:t>
            </a:r>
            <a:r>
              <a:rPr lang="en-US" altLang="en-US" dirty="0"/>
              <a:t> fi un generator de </a:t>
            </a:r>
            <a:r>
              <a:rPr lang="en-US" altLang="en-US" dirty="0" err="1"/>
              <a:t>rezervă</a:t>
            </a:r>
            <a:r>
              <a:rPr lang="en-US" altLang="en-US" dirty="0"/>
              <a:t> care </a:t>
            </a:r>
            <a:r>
              <a:rPr lang="en-US" altLang="en-US" dirty="0" err="1"/>
              <a:t>restabilește</a:t>
            </a:r>
            <a:r>
              <a:rPr lang="en-US" altLang="en-US" dirty="0"/>
              <a:t> </a:t>
            </a:r>
            <a:r>
              <a:rPr lang="en-US" altLang="en-US" dirty="0" err="1"/>
              <a:t>disponibilitatea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server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În</a:t>
            </a:r>
            <a:r>
              <a:rPr lang="en-US" altLang="en-US" dirty="0"/>
              <a:t> plus,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domeniul</a:t>
            </a:r>
            <a:r>
              <a:rPr lang="en-US" altLang="en-US" dirty="0"/>
              <a:t> </a:t>
            </a:r>
            <a:r>
              <a:rPr lang="en-US" altLang="en-US" dirty="0" err="1"/>
              <a:t>îmbunătățirii</a:t>
            </a:r>
            <a:r>
              <a:rPr lang="en-US" altLang="en-US" dirty="0"/>
              <a:t> continue,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monitorizăm</a:t>
            </a:r>
            <a:r>
              <a:rPr lang="en-US" altLang="en-US" dirty="0"/>
              <a:t> </a:t>
            </a:r>
            <a:r>
              <a:rPr lang="en-US" altLang="en-US" dirty="0" err="1"/>
              <a:t>valoarea</a:t>
            </a:r>
            <a:r>
              <a:rPr lang="en-US" altLang="en-US" dirty="0"/>
              <a:t> </a:t>
            </a:r>
            <a:r>
              <a:rPr lang="en-US" altLang="en-US" dirty="0" err="1"/>
              <a:t>fiecărui</a:t>
            </a:r>
            <a:r>
              <a:rPr lang="en-US" altLang="en-US" dirty="0"/>
              <a:t> </a:t>
            </a:r>
            <a:r>
              <a:rPr lang="en-US" altLang="en-US" dirty="0" err="1"/>
              <a:t>activ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orice</a:t>
            </a:r>
            <a:r>
              <a:rPr lang="en-US" altLang="en-US" dirty="0"/>
              <a:t> </a:t>
            </a:r>
            <a:r>
              <a:rPr lang="en-US" altLang="en-US" dirty="0" err="1"/>
              <a:t>modificări</a:t>
            </a:r>
            <a:r>
              <a:rPr lang="en-US" altLang="en-US" dirty="0"/>
              <a:t>. </a:t>
            </a:r>
            <a:r>
              <a:rPr lang="en-US" altLang="en-US" dirty="0" err="1"/>
              <a:t>Motivul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posibil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fie </a:t>
            </a:r>
            <a:r>
              <a:rPr lang="en-US" altLang="en-US" dirty="0" err="1"/>
              <a:t>nevoie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ne </a:t>
            </a:r>
            <a:r>
              <a:rPr lang="en-US" altLang="en-US" dirty="0" err="1"/>
              <a:t>regândim</a:t>
            </a:r>
            <a:r>
              <a:rPr lang="en-US" altLang="en-US" dirty="0"/>
              <a:t> </a:t>
            </a:r>
            <a:r>
              <a:rPr lang="en-US" altLang="en-US" dirty="0" err="1"/>
              <a:t>controalele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protejarea</a:t>
            </a:r>
            <a:r>
              <a:rPr lang="en-US" altLang="en-US" dirty="0"/>
              <a:t> </a:t>
            </a:r>
            <a:r>
              <a:rPr lang="en-US" altLang="en-US" dirty="0" err="1"/>
              <a:t>acelor</a:t>
            </a:r>
            <a:r>
              <a:rPr lang="en-US" altLang="en-US" dirty="0"/>
              <a:t> active </a:t>
            </a:r>
            <a:r>
              <a:rPr lang="en-US" altLang="en-US" dirty="0" err="1"/>
              <a:t>dacă</a:t>
            </a:r>
            <a:r>
              <a:rPr lang="en-US" altLang="en-US" dirty="0"/>
              <a:t> </a:t>
            </a:r>
            <a:r>
              <a:rPr lang="en-US" altLang="en-US" dirty="0" err="1"/>
              <a:t>acestea</a:t>
            </a:r>
            <a:r>
              <a:rPr lang="en-US" altLang="en-US" dirty="0"/>
              <a:t> </a:t>
            </a:r>
            <a:r>
              <a:rPr lang="en-US" altLang="en-US" dirty="0" err="1"/>
              <a:t>devin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mult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puțin</a:t>
            </a:r>
            <a:r>
              <a:rPr lang="en-US" altLang="en-US" dirty="0"/>
              <a:t> </a:t>
            </a:r>
            <a:r>
              <a:rPr lang="en-US" altLang="en-US" dirty="0" err="1"/>
              <a:t>valoroase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timpul</a:t>
            </a:r>
            <a:r>
              <a:rPr lang="en-US" altLang="en-US" dirty="0"/>
              <a:t> </a:t>
            </a:r>
            <a:r>
              <a:rPr lang="en-US" altLang="en-US" dirty="0" err="1"/>
              <a:t>anumitor</a:t>
            </a:r>
            <a:r>
              <a:rPr lang="en-US" altLang="en-US" dirty="0"/>
              <a:t> </a:t>
            </a:r>
            <a:r>
              <a:rPr lang="en-US" altLang="en-US" dirty="0" err="1"/>
              <a:t>evenimente</a:t>
            </a:r>
            <a:r>
              <a:rPr lang="en-US" altLang="en-US" dirty="0"/>
              <a:t> </a:t>
            </a:r>
            <a:r>
              <a:rPr lang="en-US" altLang="en-US" dirty="0" err="1"/>
              <a:t>majore</a:t>
            </a:r>
            <a:r>
              <a:rPr lang="en-US" altLang="en-US" dirty="0"/>
              <a:t> din </a:t>
            </a:r>
            <a:r>
              <a:rPr lang="en-US" altLang="en-US" dirty="0" err="1"/>
              <a:t>organizația</a:t>
            </a:r>
            <a:r>
              <a:rPr lang="en-US" altLang="en-US" dirty="0"/>
              <a:t> </a:t>
            </a:r>
            <a:r>
              <a:rPr lang="en-US" altLang="en-US" dirty="0" err="1"/>
              <a:t>dvs</a:t>
            </a:r>
            <a:r>
              <a:rPr lang="en-US" altLang="en-US" dirty="0"/>
              <a:t>.</a:t>
            </a:r>
            <a:r>
              <a:rPr lang="vi-VN" altLang="en-US" dirty="0"/>
              <a:t>.</a:t>
            </a:r>
          </a:p>
        </p:txBody>
      </p:sp>
      <p:sp>
        <p:nvSpPr>
          <p:cNvPr id="41987" name="Titel 1">
            <a:extLst>
              <a:ext uri="{FF2B5EF4-FFF2-40B4-BE49-F238E27FC236}">
                <a16:creationId xmlns:a16="http://schemas.microsoft.com/office/drawing/2014/main" id="{BC0F1F4D-CA57-50D1-6A11-11040F322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Ordinea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controalelor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Content Placeholder 2">
            <a:extLst>
              <a:ext uri="{FF2B5EF4-FFF2-40B4-BE49-F238E27FC236}">
                <a16:creationId xmlns:a16="http://schemas.microsoft.com/office/drawing/2014/main" id="{F199535A-C79D-BFF5-15D4-77BAB457ABF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07988" y="1916113"/>
            <a:ext cx="11304587" cy="4525962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Când</a:t>
            </a:r>
            <a:r>
              <a:rPr lang="en-US" altLang="en-US" dirty="0"/>
              <a:t> ne </a:t>
            </a:r>
            <a:r>
              <a:rPr lang="en-US" altLang="en-US" dirty="0" err="1"/>
              <a:t>uităm</a:t>
            </a:r>
            <a:r>
              <a:rPr lang="en-US" altLang="en-US" dirty="0"/>
              <a:t> la </a:t>
            </a:r>
            <a:r>
              <a:rPr lang="en-US" altLang="en-US" dirty="0" err="1"/>
              <a:t>controale</a:t>
            </a:r>
            <a:r>
              <a:rPr lang="en-US" altLang="en-US" dirty="0"/>
              <a:t>,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ne </a:t>
            </a:r>
            <a:r>
              <a:rPr lang="en-US" altLang="en-US" dirty="0" err="1"/>
              <a:t>gândim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la </a:t>
            </a:r>
            <a:r>
              <a:rPr lang="en-US" altLang="en-US" dirty="0" err="1"/>
              <a:t>recuperare</a:t>
            </a:r>
            <a:r>
              <a:rPr lang="en-US" altLang="en-US" dirty="0"/>
              <a:t>, </a:t>
            </a:r>
            <a:r>
              <a:rPr lang="en-US" altLang="en-US" dirty="0" err="1"/>
              <a:t>dorim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ne </a:t>
            </a:r>
            <a:r>
              <a:rPr lang="en-US" altLang="en-US" dirty="0" err="1"/>
              <a:t>putem</a:t>
            </a:r>
            <a:r>
              <a:rPr lang="en-US" altLang="en-US" dirty="0"/>
              <a:t> </a:t>
            </a:r>
            <a:r>
              <a:rPr lang="en-US" altLang="en-US" dirty="0" err="1"/>
              <a:t>recupera</a:t>
            </a:r>
            <a:r>
              <a:rPr lang="en-US" altLang="en-US" dirty="0"/>
              <a:t> din </a:t>
            </a:r>
            <a:r>
              <a:rPr lang="en-US" altLang="en-US" dirty="0" err="1"/>
              <a:t>orice</a:t>
            </a:r>
            <a:r>
              <a:rPr lang="en-US" altLang="en-US" dirty="0"/>
              <a:t> </a:t>
            </a:r>
            <a:r>
              <a:rPr lang="en-US" altLang="en-US" dirty="0" err="1"/>
              <a:t>situații</a:t>
            </a:r>
            <a:r>
              <a:rPr lang="en-US" altLang="en-US" dirty="0"/>
              <a:t> adverse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modificări</a:t>
            </a:r>
            <a:r>
              <a:rPr lang="en-US" altLang="en-US" dirty="0"/>
              <a:t> ale </a:t>
            </a:r>
            <a:r>
              <a:rPr lang="en-US" altLang="en-US" dirty="0" err="1"/>
              <a:t>activelor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ale </a:t>
            </a:r>
            <a:r>
              <a:rPr lang="en-US" altLang="en-US" dirty="0" err="1"/>
              <a:t>valorii</a:t>
            </a:r>
            <a:r>
              <a:rPr lang="en-US" altLang="en-US" dirty="0"/>
              <a:t> </a:t>
            </a:r>
            <a:r>
              <a:rPr lang="en-US" altLang="en-US" dirty="0" err="1"/>
              <a:t>acestora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Doar</a:t>
            </a:r>
            <a:r>
              <a:rPr lang="en-US" altLang="en-US" dirty="0"/>
              <a:t> ca </a:t>
            </a:r>
            <a:r>
              <a:rPr lang="en-US" altLang="en-US" dirty="0" err="1"/>
              <a:t>exemple</a:t>
            </a:r>
            <a:r>
              <a:rPr lang="en-US" altLang="en-US" dirty="0"/>
              <a:t>, </a:t>
            </a:r>
            <a:r>
              <a:rPr lang="en-US" altLang="en-US" dirty="0" err="1"/>
              <a:t>vorbim</a:t>
            </a:r>
            <a:r>
              <a:rPr lang="en-US" altLang="en-US" dirty="0"/>
              <a:t> </a:t>
            </a:r>
            <a:r>
              <a:rPr lang="en-US" altLang="en-US" dirty="0" err="1"/>
              <a:t>despre</a:t>
            </a:r>
            <a:r>
              <a:rPr lang="en-US" altLang="en-US" dirty="0"/>
              <a:t> backup-</a:t>
            </a:r>
            <a:r>
              <a:rPr lang="en-US" altLang="en-US" dirty="0" err="1"/>
              <a:t>uri</a:t>
            </a:r>
            <a:r>
              <a:rPr lang="en-US" altLang="en-US" dirty="0"/>
              <a:t>, </a:t>
            </a:r>
            <a:r>
              <a:rPr lang="en-US" altLang="en-US" dirty="0" err="1"/>
              <a:t>redundanță</a:t>
            </a:r>
            <a:r>
              <a:rPr lang="en-US" altLang="en-US" dirty="0"/>
              <a:t>, </a:t>
            </a:r>
            <a:r>
              <a:rPr lang="en-US" altLang="en-US" dirty="0" err="1"/>
              <a:t>procese</a:t>
            </a:r>
            <a:r>
              <a:rPr lang="en-US" altLang="en-US" dirty="0"/>
              <a:t> de </a:t>
            </a:r>
            <a:r>
              <a:rPr lang="en-US" altLang="en-US" dirty="0" err="1"/>
              <a:t>restaurare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altele</a:t>
            </a:r>
            <a:r>
              <a:rPr lang="en-US" altLang="en-US" dirty="0"/>
              <a:t> </a:t>
            </a:r>
            <a:r>
              <a:rPr lang="en-US" altLang="en-US" dirty="0" err="1"/>
              <a:t>asemenea</a:t>
            </a:r>
            <a:r>
              <a:rPr lang="vi-VN" altLang="en-US" dirty="0"/>
              <a:t>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/>
              <a:t>Un concept de </a:t>
            </a:r>
            <a:r>
              <a:rPr lang="en-US" altLang="en-US" dirty="0" err="1"/>
              <a:t>reținut</a:t>
            </a:r>
            <a:r>
              <a:rPr lang="en-US" altLang="en-US" dirty="0"/>
              <a:t>, </a:t>
            </a:r>
            <a:r>
              <a:rPr lang="en-US" altLang="en-US" dirty="0" err="1"/>
              <a:t>mai</a:t>
            </a:r>
            <a:r>
              <a:rPr lang="en-US" altLang="en-US" dirty="0"/>
              <a:t> ales </a:t>
            </a:r>
            <a:r>
              <a:rPr lang="en-US" altLang="en-US" dirty="0" err="1"/>
              <a:t>în</a:t>
            </a:r>
            <a:r>
              <a:rPr lang="en-US" altLang="en-US" dirty="0"/>
              <a:t> era cloud, SaaS, PaaS, IaaS, </a:t>
            </a:r>
            <a:r>
              <a:rPr lang="en-US" altLang="en-US" dirty="0" err="1"/>
              <a:t>soluții</a:t>
            </a:r>
            <a:r>
              <a:rPr lang="en-US" altLang="en-US" dirty="0"/>
              <a:t> </a:t>
            </a:r>
            <a:r>
              <a:rPr lang="en-US" altLang="en-US" dirty="0" err="1"/>
              <a:t>terță</a:t>
            </a:r>
            <a:r>
              <a:rPr lang="en-US" altLang="en-US" dirty="0"/>
              <a:t> </a:t>
            </a:r>
            <a:r>
              <a:rPr lang="en-US" altLang="en-US" dirty="0" err="1"/>
              <a:t>parte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toate</a:t>
            </a:r>
            <a:r>
              <a:rPr lang="en-US" altLang="en-US" dirty="0"/>
              <a:t> </a:t>
            </a:r>
            <a:r>
              <a:rPr lang="en-US" altLang="en-US" dirty="0" err="1"/>
              <a:t>celelalte</a:t>
            </a:r>
            <a:r>
              <a:rPr lang="en-US" altLang="en-US" dirty="0"/>
              <a:t> </a:t>
            </a:r>
            <a:r>
              <a:rPr lang="en-US" altLang="en-US" dirty="0" err="1"/>
              <a:t>forme</a:t>
            </a:r>
            <a:r>
              <a:rPr lang="en-US" altLang="en-US" dirty="0"/>
              <a:t> de „calculator </a:t>
            </a:r>
            <a:r>
              <a:rPr lang="en-US" altLang="en-US" dirty="0" err="1"/>
              <a:t>altcuiva</a:t>
            </a:r>
            <a:r>
              <a:rPr lang="en-US" altLang="en-US" dirty="0"/>
              <a:t>”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acela</a:t>
            </a:r>
            <a:r>
              <a:rPr lang="en-US" altLang="en-US" dirty="0"/>
              <a:t> de a se </a:t>
            </a:r>
            <a:r>
              <a:rPr lang="en-US" altLang="en-US" dirty="0" err="1"/>
              <a:t>asigura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Acordurile</a:t>
            </a:r>
            <a:r>
              <a:rPr lang="en-US" altLang="en-US" dirty="0"/>
              <a:t> </a:t>
            </a:r>
            <a:r>
              <a:rPr lang="en-US" altLang="en-US" dirty="0" err="1"/>
              <a:t>privind</a:t>
            </a:r>
            <a:r>
              <a:rPr lang="en-US" altLang="en-US" dirty="0"/>
              <a:t> </a:t>
            </a:r>
            <a:r>
              <a:rPr lang="en-US" altLang="en-US" dirty="0" err="1"/>
              <a:t>nivelul</a:t>
            </a:r>
            <a:r>
              <a:rPr lang="en-US" altLang="en-US" dirty="0"/>
              <a:t> de </a:t>
            </a:r>
            <a:r>
              <a:rPr lang="en-US" altLang="en-US" dirty="0" err="1"/>
              <a:t>servicii</a:t>
            </a:r>
            <a:r>
              <a:rPr lang="en-US" altLang="en-US" dirty="0"/>
              <a:t> (SLA) sunt </a:t>
            </a:r>
            <a:r>
              <a:rPr lang="en-US" altLang="en-US" dirty="0" err="1"/>
              <a:t>clar</a:t>
            </a:r>
            <a:r>
              <a:rPr lang="en-US" altLang="en-US" dirty="0"/>
              <a:t> definite </a:t>
            </a:r>
            <a:r>
              <a:rPr lang="en-US" altLang="en-US" dirty="0" err="1"/>
              <a:t>și</a:t>
            </a:r>
            <a:r>
              <a:rPr lang="en-US" altLang="en-US" dirty="0"/>
              <a:t> au </a:t>
            </a:r>
            <a:r>
              <a:rPr lang="en-US" altLang="en-US" dirty="0" err="1"/>
              <a:t>timp</a:t>
            </a:r>
            <a:r>
              <a:rPr lang="en-US" altLang="en-US" dirty="0"/>
              <a:t> de </a:t>
            </a:r>
            <a:r>
              <a:rPr lang="en-US" altLang="en-US" dirty="0" err="1"/>
              <a:t>nefuncționare</a:t>
            </a:r>
            <a:r>
              <a:rPr lang="en-US" altLang="en-US" dirty="0"/>
              <a:t> maxim </a:t>
            </a:r>
            <a:r>
              <a:rPr lang="en-US" altLang="en-US" dirty="0" err="1"/>
              <a:t>admisibil</a:t>
            </a:r>
            <a:r>
              <a:rPr lang="en-US" altLang="en-US" dirty="0"/>
              <a:t>. </a:t>
            </a:r>
            <a:r>
              <a:rPr lang="en-US" altLang="en-US" dirty="0" err="1"/>
              <a:t>acorduri</a:t>
            </a:r>
            <a:r>
              <a:rPr lang="en-US" altLang="en-US" dirty="0"/>
              <a:t>, precum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penalități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nerespectarea</a:t>
            </a:r>
            <a:r>
              <a:rPr lang="en-US" altLang="en-US" dirty="0"/>
              <a:t> </a:t>
            </a:r>
            <a:r>
              <a:rPr lang="en-US" altLang="en-US" dirty="0" err="1"/>
              <a:t>acestor</a:t>
            </a:r>
            <a:r>
              <a:rPr lang="en-US" altLang="en-US" dirty="0"/>
              <a:t> </a:t>
            </a:r>
            <a:r>
              <a:rPr lang="en-US" altLang="en-US" dirty="0" err="1"/>
              <a:t>acorduri</a:t>
            </a:r>
            <a:r>
              <a:rPr lang="vi-VN" altLang="en-US" dirty="0"/>
              <a:t>. </a:t>
            </a: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/>
              <a:t>Acesta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un </a:t>
            </a:r>
            <a:r>
              <a:rPr lang="en-US" altLang="en-US" dirty="0" err="1"/>
              <a:t>exemplu</a:t>
            </a:r>
            <a:r>
              <a:rPr lang="en-US" altLang="en-US" dirty="0"/>
              <a:t> de control compensator</a:t>
            </a:r>
            <a:r>
              <a:rPr lang="vi-VN" altLang="en-US" dirty="0"/>
              <a:t>.</a:t>
            </a:r>
          </a:p>
          <a:p>
            <a:pPr eaLnBrk="1" hangingPunct="1"/>
            <a:endParaRPr lang="en-US" altLang="en-US" dirty="0"/>
          </a:p>
        </p:txBody>
      </p:sp>
      <p:sp>
        <p:nvSpPr>
          <p:cNvPr id="43011" name="Titel 1">
            <a:extLst>
              <a:ext uri="{FF2B5EF4-FFF2-40B4-BE49-F238E27FC236}">
                <a16:creationId xmlns:a16="http://schemas.microsoft.com/office/drawing/2014/main" id="{62635E29-8720-AF7E-7A65-84ABA7548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dirty="0" err="1">
                <a:latin typeface="Calibri Light" panose="020F0302020204030204" pitchFamily="34" charset="0"/>
              </a:rPr>
              <a:t>Controale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recuperare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CE1FA9B2DBF24481AA0B0C98AF3289" ma:contentTypeVersion="13" ma:contentTypeDescription="Create a new document." ma:contentTypeScope="" ma:versionID="37fdaa56f35b563f49c611c3df2a1402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c678e05bec737f0ee8b3d33e1252b89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115803D8-165A-4136-9EEA-7B86F4C9AA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047D3FE-413E-4F42-A095-124D28AD09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6EE059-C935-4ECF-8017-6B34C4C26A4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2633</TotalTime>
  <Words>3318</Words>
  <Application>Microsoft Office PowerPoint</Application>
  <PresentationFormat>Widescreen</PresentationFormat>
  <Paragraphs>174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Wingdings</vt:lpstr>
      <vt:lpstr>Default Design</vt:lpstr>
      <vt:lpstr>PowerPoint Presentation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ARR&amp;BC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Valentin Istratie</cp:lastModifiedBy>
  <cp:revision>360</cp:revision>
  <dcterms:created xsi:type="dcterms:W3CDTF">2009-06-01T12:28:12Z</dcterms:created>
  <dcterms:modified xsi:type="dcterms:W3CDTF">2023-01-18T13:22:08Z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