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1"/>
  </p:notesMasterIdLst>
  <p:sldIdLst>
    <p:sldId id="313" r:id="rId5"/>
    <p:sldId id="272" r:id="rId6"/>
    <p:sldId id="273" r:id="rId7"/>
    <p:sldId id="274" r:id="rId8"/>
    <p:sldId id="275" r:id="rId9"/>
    <p:sldId id="276" r:id="rId10"/>
    <p:sldId id="277" r:id="rId11"/>
    <p:sldId id="278" r:id="rId12"/>
    <p:sldId id="279" r:id="rId13"/>
    <p:sldId id="280" r:id="rId14"/>
    <p:sldId id="281" r:id="rId15"/>
    <p:sldId id="302" r:id="rId16"/>
    <p:sldId id="304" r:id="rId17"/>
    <p:sldId id="303" r:id="rId18"/>
    <p:sldId id="282" r:id="rId19"/>
    <p:sldId id="305" r:id="rId20"/>
    <p:sldId id="314" r:id="rId21"/>
    <p:sldId id="315" r:id="rId22"/>
    <p:sldId id="283" r:id="rId23"/>
    <p:sldId id="284" r:id="rId24"/>
    <p:sldId id="285" r:id="rId25"/>
    <p:sldId id="316" r:id="rId26"/>
    <p:sldId id="317" r:id="rId27"/>
    <p:sldId id="286" r:id="rId28"/>
    <p:sldId id="318" r:id="rId29"/>
    <p:sldId id="319" r:id="rId30"/>
    <p:sldId id="287" r:id="rId31"/>
    <p:sldId id="320" r:id="rId32"/>
    <p:sldId id="321" r:id="rId33"/>
    <p:sldId id="288" r:id="rId34"/>
    <p:sldId id="322" r:id="rId35"/>
    <p:sldId id="323" r:id="rId36"/>
    <p:sldId id="306" r:id="rId37"/>
    <p:sldId id="308" r:id="rId38"/>
    <p:sldId id="324" r:id="rId39"/>
    <p:sldId id="325" r:id="rId40"/>
    <p:sldId id="309" r:id="rId41"/>
    <p:sldId id="326" r:id="rId42"/>
    <p:sldId id="327" r:id="rId43"/>
    <p:sldId id="310" r:id="rId44"/>
    <p:sldId id="328" r:id="rId45"/>
    <p:sldId id="329" r:id="rId46"/>
    <p:sldId id="330" r:id="rId47"/>
    <p:sldId id="311" r:id="rId48"/>
    <p:sldId id="331" r:id="rId49"/>
    <p:sldId id="312" r:id="rId50"/>
    <p:sldId id="332" r:id="rId51"/>
    <p:sldId id="289" r:id="rId52"/>
    <p:sldId id="333" r:id="rId53"/>
    <p:sldId id="334" r:id="rId54"/>
    <p:sldId id="307" r:id="rId55"/>
    <p:sldId id="290" r:id="rId56"/>
    <p:sldId id="335" r:id="rId57"/>
    <p:sldId id="291" r:id="rId58"/>
    <p:sldId id="292" r:id="rId59"/>
    <p:sldId id="293"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B0D2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49115" autoAdjust="0"/>
  </p:normalViewPr>
  <p:slideViewPr>
    <p:cSldViewPr snapToGrid="0">
      <p:cViewPr varScale="1">
        <p:scale>
          <a:sx n="56" d="100"/>
          <a:sy n="56" d="100"/>
        </p:scale>
        <p:origin x="271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notesMaster" Target="notesMasters/notes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Pladsholder til dato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5E1761-BCFE-45BD-8F38-D4D0FF5CE5DA}" type="datetimeFigureOut">
              <a:rPr lang="en-GB" smtClean="0"/>
              <a:t>23/11/2022</a:t>
            </a:fld>
            <a:endParaRPr lang="en-GB"/>
          </a:p>
        </p:txBody>
      </p:sp>
      <p:sp>
        <p:nvSpPr>
          <p:cNvPr id="4" name="Pladsholder til slidebille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Pladsholder til no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6" name="Pladsholder til sidefod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Pladsholder til slide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C5C7D4-523D-454C-9E76-9D5F6B9709D9}" type="slidenum">
              <a:rPr lang="en-GB" smtClean="0"/>
              <a:t>‹#›</a:t>
            </a:fld>
            <a:endParaRPr lang="en-GB"/>
          </a:p>
        </p:txBody>
      </p:sp>
    </p:spTree>
    <p:extLst>
      <p:ext uri="{BB962C8B-B14F-4D97-AF65-F5344CB8AC3E}">
        <p14:creationId xmlns:p14="http://schemas.microsoft.com/office/powerpoint/2010/main" val="32195472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Wymagania dotyczące zamówień publicznych odnoszą się do towarów i usług, które muszą być nabyte od organizacji spoza organizacji wykonującej. Z różnych powodów czasami organizacje wykonawcze polegają na dostawcach, którzy dostarczają to, co jest potrzebne do ukończenia projektu.</a:t>
            </a:r>
          </a:p>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Na przykład rozważmy producenta widżetów, który podejmuje się realizacji projektu mającego na celu zautomatyzowanie systemu śledzenia zapasów. Niektóre z działań w ramach projektu obejmują przeniesienie pojemników w głównym magazynie. Niektóre z działań roboczych obejmują rozwój oprogramowania na zamówienie. Jeśli chodzi o działania związane z tworzeniem oprogramowania, producent widżetów nie dysponuje zasobami ludzkimi, które wiedziałyby, jak opracować aplikację. W odniesieniu do działań związanych z tworzeniem oprogramowania, producent widżetów musi zlecić te usługi.</a:t>
            </a: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a:t>
            </a:fld>
            <a:endParaRPr lang="en-GB"/>
          </a:p>
        </p:txBody>
      </p:sp>
    </p:spTree>
    <p:extLst>
      <p:ext uri="{BB962C8B-B14F-4D97-AF65-F5344CB8AC3E}">
        <p14:creationId xmlns:p14="http://schemas.microsoft.com/office/powerpoint/2010/main" val="31821780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pl-PL" sz="1200" dirty="0">
                <a:effectLst/>
                <a:latin typeface="Calibri" panose="020F0502020204030204" pitchFamily="34" charset="0"/>
                <a:ea typeface="Calibri" panose="020F0502020204030204" pitchFamily="34" charset="0"/>
                <a:cs typeface="Arial" panose="020B0604020202020204" pitchFamily="34" charset="0"/>
              </a:rPr>
              <a:t>Internetowe sieci społeczne (WBSN) to społeczności internetowe, które umożliwiają użytkownikom publikowanie zasobów (np. danych osobowych, adnotacji, blogów) oraz nawiązywanie relacji, ewentualnie różnego typu w celach, które mogą dotyczyć biznesu, rozrywki, religii, randek itd. </a:t>
            </a:r>
          </a:p>
          <a:p>
            <a:endParaRPr lang="pl-PL" sz="1200" dirty="0">
              <a:effectLst/>
              <a:latin typeface="Calibri" panose="020F0502020204030204" pitchFamily="34" charset="0"/>
              <a:ea typeface="Calibri" panose="020F0502020204030204" pitchFamily="34" charset="0"/>
              <a:cs typeface="Arial" panose="020B0604020202020204" pitchFamily="34" charset="0"/>
            </a:endParaRPr>
          </a:p>
          <a:p>
            <a:r>
              <a:rPr lang="pl-PL" dirty="0">
                <a:latin typeface="Calibri" panose="020F0502020204030204" pitchFamily="34" charset="0"/>
                <a:ea typeface="Calibri" panose="020F0502020204030204" pitchFamily="34" charset="0"/>
                <a:cs typeface="Arial" panose="020B0604020202020204" pitchFamily="34" charset="0"/>
              </a:rPr>
              <a:t>W ciągu ostatnich kilku lat, wykorzystanie i rozpowszechnienie WBSN wzrastało, a około 300 stron internetowych gromadzi informacje ponad 400 milionów zarejestrowanych użytkowników. W rezultacie "model sieciowy" jest dziś coraz częściej wykorzystywany do komunikacji, wymiany informacji, podejmowania decyzji i "robienia interesów" przez firmy i organizacje. </a:t>
            </a:r>
            <a:endParaRPr lang="en-GB" dirty="0"/>
          </a:p>
        </p:txBody>
      </p:sp>
      <p:sp>
        <p:nvSpPr>
          <p:cNvPr id="4" name="Pladsholder til slidenummer 3"/>
          <p:cNvSpPr>
            <a:spLocks noGrp="1"/>
          </p:cNvSpPr>
          <p:nvPr>
            <p:ph type="sldNum" sz="quarter" idx="5"/>
          </p:nvPr>
        </p:nvSpPr>
        <p:spPr/>
        <p:txBody>
          <a:bodyPr/>
          <a:lstStyle/>
          <a:p>
            <a:fld id="{9CD07480-6441-4EBA-8053-1FE9D88713D8}" type="slidenum">
              <a:rPr lang="en-GB" smtClean="0"/>
              <a:t>3</a:t>
            </a:fld>
            <a:endParaRPr lang="en-GB"/>
          </a:p>
        </p:txBody>
      </p:sp>
    </p:spTree>
    <p:extLst>
      <p:ext uri="{BB962C8B-B14F-4D97-AF65-F5344CB8AC3E}">
        <p14:creationId xmlns:p14="http://schemas.microsoft.com/office/powerpoint/2010/main" val="37957641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Dostawca zewnętrzny to osoba lub firma, która świadczy usługi dla innej firmy (lub klientów tej firmy).</a:t>
            </a:r>
          </a:p>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Podczas gdy dostawcy są uważani za "strony trzecie", niektóre branże odróżniają „dostawców zewnętrznych" szczególnie jako dostawców w ramach pisemnej umowy, ale nie wszyscy dostawcy pracują w ramach umowy. Dla jasności, termin "Dostawca zewnętrzny" w tym artykule odnosi się do każdej osoby lub firmy, która świadczy usługi dla innej firmy z lub bez umowy.</a:t>
            </a:r>
          </a:p>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Współpraca jest kluczem do sukcesu. Współpraca ze stronami trzecimi pomaga firmom zwiększyć produktywność i wydajność, wytwarzać lepsze produkty i usługi, zatrudniać wysoko wykwalifikowanych ekspertów i obniżać koszty. Jednak wszystkie te korzyści mają swoją cenę w postaci zwiększonego ryzyka związanego z bezpieczeństwem cybernetycznym. Drobne niedociągnięcia w procedurach bezpieczeństwa i prywatności dostawcy zewnętrznego mogą przekształcić się w słabości cyberbezpieczeństwa dla Twojej firmy.</a:t>
            </a: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a:t>
            </a:fld>
            <a:endParaRPr lang="en-GB"/>
          </a:p>
        </p:txBody>
      </p:sp>
    </p:spTree>
    <p:extLst>
      <p:ext uri="{BB962C8B-B14F-4D97-AF65-F5344CB8AC3E}">
        <p14:creationId xmlns:p14="http://schemas.microsoft.com/office/powerpoint/2010/main" val="21420420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pl-PL" sz="1800" i="1" dirty="0">
                <a:latin typeface="Calibri" panose="020F0502020204030204" pitchFamily="34" charset="0"/>
                <a:cs typeface="Arial" panose="020B0604020202020204" pitchFamily="34" charset="0"/>
              </a:rPr>
              <a:t>Towary i usługi uzyskane od dostawcy </a:t>
            </a:r>
          </a:p>
          <a:p>
            <a:r>
              <a:rPr lang="pl-PL" sz="1800" i="1" dirty="0">
                <a:latin typeface="Calibri" panose="020F0502020204030204" pitchFamily="34" charset="0"/>
                <a:cs typeface="Arial" panose="020B0604020202020204" pitchFamily="34" charset="0"/>
              </a:rPr>
              <a:t>zewnętrznego mogą obejmować, </a:t>
            </a:r>
          </a:p>
          <a:p>
            <a:r>
              <a:rPr lang="pl-PL" sz="1800" dirty="0">
                <a:latin typeface="Calibri" panose="020F0502020204030204" pitchFamily="34" charset="0"/>
                <a:cs typeface="Arial" panose="020B0604020202020204" pitchFamily="34" charset="0"/>
              </a:rPr>
              <a:t>ale nie ograniczają się do:</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marL="342900" lvl="0" indent="-342900" algn="just">
              <a:lnSpc>
                <a:spcPct val="107000"/>
              </a:lnSpc>
              <a:buFont typeface="Wingdings" panose="05000000000000000000" pitchFamily="2" charset="2"/>
              <a:buChar char=""/>
            </a:pPr>
            <a:r>
              <a:rPr lang="pl-PL" sz="1800" dirty="0">
                <a:effectLst/>
                <a:latin typeface="Calibri" panose="020F0502020204030204" pitchFamily="34" charset="0"/>
                <a:ea typeface="Calibri" panose="020F0502020204030204" pitchFamily="34" charset="0"/>
                <a:cs typeface="Arial" panose="020B0604020202020204" pitchFamily="34" charset="0"/>
              </a:rPr>
              <a:t>Usług hostingowych w chmurze. Sprzedawca usług hostingowych w chmurze może zapewnić wszystko, od przestrzeni dyskowej i przepustowości do szyfrowania i zaawansowanych technologicznie rozwiązań bezpieczeństwa. </a:t>
            </a:r>
          </a:p>
          <a:p>
            <a:pPr marL="342900" lvl="0" indent="-342900" algn="just">
              <a:lnSpc>
                <a:spcPct val="107000"/>
              </a:lnSpc>
              <a:buFont typeface="Wingdings" panose="05000000000000000000" pitchFamily="2" charset="2"/>
              <a:buChar char=""/>
            </a:pPr>
            <a:r>
              <a:rPr lang="pl-PL" sz="1800" dirty="0">
                <a:effectLst/>
                <a:latin typeface="Calibri" panose="020F0502020204030204" pitchFamily="34" charset="0"/>
                <a:ea typeface="Calibri" panose="020F0502020204030204" pitchFamily="34" charset="0"/>
                <a:cs typeface="Arial" panose="020B0604020202020204" pitchFamily="34" charset="0"/>
              </a:rPr>
              <a:t>Rozwiązania programowe w chmurze. Sprzedawcy oprogramowania SaaS zapewniają dostęp do programów dla Twojej firmy lub Twoich klientów. Na przykład, platformy automatyzacji marketingu, CRM, pakiety księgowe itp.</a:t>
            </a:r>
          </a:p>
          <a:p>
            <a:pPr marL="342900" lvl="0" indent="-342900" algn="just">
              <a:lnSpc>
                <a:spcPct val="107000"/>
              </a:lnSpc>
              <a:buFont typeface="Wingdings" panose="05000000000000000000" pitchFamily="2" charset="2"/>
              <a:buChar char=""/>
            </a:pPr>
            <a:r>
              <a:rPr lang="pl-PL" sz="1800" dirty="0">
                <a:effectLst/>
                <a:latin typeface="Calibri" panose="020F0502020204030204" pitchFamily="34" charset="0"/>
                <a:ea typeface="Calibri" panose="020F0502020204030204" pitchFamily="34" charset="0"/>
                <a:cs typeface="Arial" panose="020B0604020202020204" pitchFamily="34" charset="0"/>
              </a:rPr>
              <a:t>Konserwacja sprzętu. Firma, która naprawia Twoją kserokopiarkę i zespół, który zarządza bezpieczeństwem Twojej sieci to dostawcy zewnętrzni.</a:t>
            </a:r>
          </a:p>
          <a:p>
            <a:pPr marL="342900" lvl="0" indent="-342900" algn="just">
              <a:lnSpc>
                <a:spcPct val="107000"/>
              </a:lnSpc>
              <a:buFont typeface="Wingdings" panose="05000000000000000000" pitchFamily="2" charset="2"/>
              <a:buChar char=""/>
            </a:pPr>
            <a:r>
              <a:rPr lang="pl-PL" sz="1800" dirty="0">
                <a:effectLst/>
                <a:latin typeface="Calibri" panose="020F0502020204030204" pitchFamily="34" charset="0"/>
                <a:ea typeface="Calibri" panose="020F0502020204030204" pitchFamily="34" charset="0"/>
                <a:cs typeface="Arial" panose="020B0604020202020204" pitchFamily="34" charset="0"/>
              </a:rPr>
              <a:t>Serwisowanie HVAC. Lokalna firma HVAC, która serwisuje Twoje urządzenie, świadczy usługi sprzedawców zewnętrznych.</a:t>
            </a:r>
          </a:p>
          <a:p>
            <a:pPr marL="342900" lvl="0" indent="-342900" algn="just">
              <a:lnSpc>
                <a:spcPct val="107000"/>
              </a:lnSpc>
              <a:buFont typeface="Wingdings" panose="05000000000000000000" pitchFamily="2" charset="2"/>
              <a:buChar char=""/>
            </a:pPr>
            <a:r>
              <a:rPr lang="pl-PL" sz="1800" dirty="0">
                <a:effectLst/>
                <a:latin typeface="Calibri" panose="020F0502020204030204" pitchFamily="34" charset="0"/>
                <a:ea typeface="Calibri" panose="020F0502020204030204" pitchFamily="34" charset="0"/>
                <a:cs typeface="Arial" panose="020B0604020202020204" pitchFamily="34" charset="0"/>
              </a:rPr>
              <a:t>Kontraktorzy każdego rodzaju. Każdy wykonawca, krótko- lub długoterminowy, jest sprzedawcą strony trzeciej.</a:t>
            </a:r>
          </a:p>
          <a:p>
            <a:pPr marL="342900" lvl="0" indent="-342900" algn="just">
              <a:lnSpc>
                <a:spcPct val="107000"/>
              </a:lnSpc>
              <a:buFont typeface="Wingdings" panose="05000000000000000000" pitchFamily="2" charset="2"/>
              <a:buChar char=""/>
            </a:pPr>
            <a:r>
              <a:rPr lang="pl-PL" sz="1800" dirty="0">
                <a:effectLst/>
                <a:latin typeface="Calibri" panose="020F0502020204030204" pitchFamily="34" charset="0"/>
                <a:ea typeface="Calibri" panose="020F0502020204030204" pitchFamily="34" charset="0"/>
                <a:cs typeface="Arial" panose="020B0604020202020204" pitchFamily="34" charset="0"/>
              </a:rPr>
              <a:t>Dostawcy centrali telefonicznych. Jeśli </a:t>
            </a:r>
            <a:r>
              <a:rPr lang="pl-PL" sz="1800" dirty="0" err="1">
                <a:effectLst/>
                <a:latin typeface="Calibri" panose="020F0502020204030204" pitchFamily="34" charset="0"/>
                <a:ea typeface="Calibri" panose="020F0502020204030204" pitchFamily="34" charset="0"/>
                <a:cs typeface="Arial" panose="020B0604020202020204" pitchFamily="34" charset="0"/>
              </a:rPr>
              <a:t>hostujesz</a:t>
            </a:r>
            <a:r>
              <a:rPr lang="pl-PL" sz="1800" dirty="0">
                <a:effectLst/>
                <a:latin typeface="Calibri" panose="020F0502020204030204" pitchFamily="34" charset="0"/>
                <a:ea typeface="Calibri" panose="020F0502020204030204" pitchFamily="34" charset="0"/>
                <a:cs typeface="Arial" panose="020B0604020202020204" pitchFamily="34" charset="0"/>
              </a:rPr>
              <a:t> swoje </a:t>
            </a:r>
            <a:r>
              <a:rPr lang="pl-PL" sz="1800" dirty="0" err="1">
                <a:effectLst/>
                <a:latin typeface="Calibri" panose="020F0502020204030204" pitchFamily="34" charset="0"/>
                <a:ea typeface="Calibri" panose="020F0502020204030204" pitchFamily="34" charset="0"/>
                <a:cs typeface="Arial" panose="020B0604020202020204" pitchFamily="34" charset="0"/>
              </a:rPr>
              <a:t>call</a:t>
            </a:r>
            <a:r>
              <a:rPr lang="pl-PL" sz="1800" dirty="0">
                <a:effectLst/>
                <a:latin typeface="Calibri" panose="020F0502020204030204" pitchFamily="34" charset="0"/>
                <a:ea typeface="Calibri" panose="020F0502020204030204" pitchFamily="34" charset="0"/>
                <a:cs typeface="Arial" panose="020B0604020202020204" pitchFamily="34" charset="0"/>
              </a:rPr>
              <a:t> </a:t>
            </a:r>
            <a:r>
              <a:rPr lang="pl-PL" sz="1800" dirty="0" err="1">
                <a:effectLst/>
                <a:latin typeface="Calibri" panose="020F0502020204030204" pitchFamily="34" charset="0"/>
                <a:ea typeface="Calibri" panose="020F0502020204030204" pitchFamily="34" charset="0"/>
                <a:cs typeface="Arial" panose="020B0604020202020204" pitchFamily="34" charset="0"/>
              </a:rPr>
              <a:t>center</a:t>
            </a:r>
            <a:r>
              <a:rPr lang="pl-PL" sz="1800" dirty="0">
                <a:effectLst/>
                <a:latin typeface="Calibri" panose="020F0502020204030204" pitchFamily="34" charset="0"/>
                <a:ea typeface="Calibri" panose="020F0502020204030204" pitchFamily="34" charset="0"/>
                <a:cs typeface="Arial" panose="020B0604020202020204" pitchFamily="34" charset="0"/>
              </a:rPr>
              <a:t> z inną firmą, jest ona uważana za sprzedawcę zewnętrznego.</a:t>
            </a:r>
          </a:p>
          <a:p>
            <a:pPr marL="342900" lvl="0" indent="-342900" algn="just">
              <a:lnSpc>
                <a:spcPct val="107000"/>
              </a:lnSpc>
              <a:buFont typeface="Wingdings" panose="05000000000000000000" pitchFamily="2" charset="2"/>
              <a:buChar char=""/>
            </a:pPr>
            <a:r>
              <a:rPr lang="pl-PL" sz="1800" dirty="0">
                <a:effectLst/>
                <a:latin typeface="Calibri" panose="020F0502020204030204" pitchFamily="34" charset="0"/>
                <a:ea typeface="Calibri" panose="020F0502020204030204" pitchFamily="34" charset="0"/>
                <a:cs typeface="Arial" panose="020B0604020202020204" pitchFamily="34" charset="0"/>
              </a:rPr>
              <a:t>Księgowi/ audytorzy finansowi. Każda osoba lub firma zatrudniona do zarządzania Twoimi finansami, budżetem lub audytem finansowym jest sprzedawcą zewnętrznym.</a:t>
            </a:r>
          </a:p>
          <a:p>
            <a:pPr marL="342900" lvl="0" indent="-342900" algn="just">
              <a:lnSpc>
                <a:spcPct val="107000"/>
              </a:lnSpc>
              <a:buFont typeface="Wingdings" panose="05000000000000000000" pitchFamily="2" charset="2"/>
              <a:buChar char=""/>
            </a:pPr>
            <a:r>
              <a:rPr lang="pl-PL" sz="1800" dirty="0">
                <a:effectLst/>
                <a:latin typeface="Calibri" panose="020F0502020204030204" pitchFamily="34" charset="0"/>
                <a:ea typeface="Calibri" panose="020F0502020204030204" pitchFamily="34" charset="0"/>
                <a:cs typeface="Arial" panose="020B0604020202020204" pitchFamily="34" charset="0"/>
              </a:rPr>
              <a:t>Prawnicy. Czasami konieczne jest skonsultowanie się z prawnikiem przed podpisaniem umów lub dokonaniem dużych zakupów. Wszystkie usługi prawne są uważane za sprzedawców zewnętrznych.</a:t>
            </a: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a:t>
            </a:fld>
            <a:endParaRPr lang="en-GB"/>
          </a:p>
        </p:txBody>
      </p:sp>
    </p:spTree>
    <p:extLst>
      <p:ext uri="{BB962C8B-B14F-4D97-AF65-F5344CB8AC3E}">
        <p14:creationId xmlns:p14="http://schemas.microsoft.com/office/powerpoint/2010/main" val="24029206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pl-PL" sz="1800" dirty="0">
                <a:effectLst/>
                <a:latin typeface="Calibri" panose="020F0502020204030204" pitchFamily="34" charset="0"/>
                <a:ea typeface="Calibri" panose="020F0502020204030204" pitchFamily="34" charset="0"/>
                <a:cs typeface="Arial" panose="020B0604020202020204" pitchFamily="34" charset="0"/>
              </a:rPr>
              <a:t>W dzisiejszym świecie nie sposób uniknąć korzystania z usług zewnętrznych dostawców. Bez względu na to, ile działów stworzy Twoja firma, nigdy nie pokryjesz wszystkich usług, których kiedykolwiek będziesz potrzebować. Nie powinno to mieć miejsca, ponieważ firmy muszą określić właściwą równowagę między umiejętnościami, które są niezbędne dla biznesu, a tymi, które można zlecić na zewnątrz. </a:t>
            </a:r>
          </a:p>
          <a:p>
            <a:r>
              <a:rPr lang="pl-PL" sz="1800" dirty="0">
                <a:effectLst/>
                <a:latin typeface="Calibri" panose="020F0502020204030204" pitchFamily="34" charset="0"/>
                <a:ea typeface="Calibri" panose="020F0502020204030204" pitchFamily="34" charset="0"/>
                <a:cs typeface="Arial" panose="020B0604020202020204" pitchFamily="34" charset="0"/>
              </a:rPr>
              <a:t>Jakie są korzyści z korzystania z zewnętrznych dostawców usług?</a:t>
            </a:r>
          </a:p>
          <a:p>
            <a:r>
              <a:rPr lang="pl-PL" sz="1800" dirty="0">
                <a:effectLst/>
                <a:latin typeface="Calibri" panose="020F0502020204030204" pitchFamily="34" charset="0"/>
                <a:ea typeface="Calibri" panose="020F0502020204030204" pitchFamily="34" charset="0"/>
                <a:cs typeface="Arial" panose="020B0604020202020204" pitchFamily="34" charset="0"/>
              </a:rPr>
              <a:t>Zaoszczędzisz czas</a:t>
            </a:r>
          </a:p>
          <a:p>
            <a:r>
              <a:rPr lang="pl-PL" sz="1800" i="1" dirty="0">
                <a:effectLst/>
                <a:latin typeface="Calibri" panose="020F0502020204030204" pitchFamily="34" charset="0"/>
                <a:ea typeface="Calibri" panose="020F0502020204030204" pitchFamily="34" charset="0"/>
                <a:cs typeface="Arial" panose="020B0604020202020204" pitchFamily="34" charset="0"/>
              </a:rPr>
              <a:t>Nikt nie ma czasu, aby nauczyć się każdej umiejętności lub zatrudnić każdą osobę niezbędną do prowadzenia firmy. Zewnętrzni dostawcy sprawiają, że procesy biznesowe przebiegają sprawnie, pozyskując wszystkie profesjonalne usługi wymagane do obsługi i realizacji zamówień dla Twoich klientów </a:t>
            </a:r>
          </a:p>
          <a:p>
            <a:endParaRPr lang="pl-PL" sz="1800" dirty="0">
              <a:effectLst/>
              <a:latin typeface="Calibri" panose="020F0502020204030204" pitchFamily="34" charset="0"/>
              <a:ea typeface="Calibri" panose="020F0502020204030204" pitchFamily="34" charset="0"/>
              <a:cs typeface="Arial" panose="020B0604020202020204" pitchFamily="34" charset="0"/>
            </a:endParaRPr>
          </a:p>
          <a:p>
            <a:r>
              <a:rPr lang="pl-PL" sz="1800" dirty="0">
                <a:effectLst/>
                <a:latin typeface="Calibri" panose="020F0502020204030204" pitchFamily="34" charset="0"/>
                <a:ea typeface="Calibri" panose="020F0502020204030204" pitchFamily="34" charset="0"/>
                <a:cs typeface="Arial" panose="020B0604020202020204" pitchFamily="34" charset="0"/>
              </a:rPr>
              <a:t>Zaoszczędzisz pieniądze</a:t>
            </a:r>
          </a:p>
          <a:p>
            <a:r>
              <a:rPr lang="pl-PL" sz="1800" i="1" dirty="0">
                <a:effectLst/>
                <a:latin typeface="Calibri" panose="020F0502020204030204" pitchFamily="34" charset="0"/>
                <a:ea typeface="Calibri" panose="020F0502020204030204" pitchFamily="34" charset="0"/>
                <a:cs typeface="Arial" panose="020B0604020202020204" pitchFamily="34" charset="0"/>
              </a:rPr>
              <a:t>Być może największą korzyścią jest oszczędność kosztów. Umawianie się z zewnętrznym dostawcą na pracę w miarę potrzeb może być znacznie tańsze niż posiadanie zawsze profesjonalistów na liście płac firmy. Na przykład, znacznie mniej kosztowne jest wynajęcie prawnika, gdy jest on potrzebny, niż utrzymywanie go na etacie. </a:t>
            </a:r>
          </a:p>
          <a:p>
            <a:endParaRPr lang="pl-PL" sz="1800" dirty="0">
              <a:effectLst/>
              <a:latin typeface="Calibri" panose="020F0502020204030204" pitchFamily="34" charset="0"/>
              <a:ea typeface="Calibri" panose="020F0502020204030204" pitchFamily="34" charset="0"/>
              <a:cs typeface="Arial" panose="020B0604020202020204" pitchFamily="34" charset="0"/>
            </a:endParaRPr>
          </a:p>
          <a:p>
            <a:r>
              <a:rPr lang="pl-PL" sz="1800" dirty="0">
                <a:effectLst/>
                <a:latin typeface="Calibri" panose="020F0502020204030204" pitchFamily="34" charset="0"/>
                <a:ea typeface="Calibri" panose="020F0502020204030204" pitchFamily="34" charset="0"/>
                <a:cs typeface="Arial" panose="020B0604020202020204" pitchFamily="34" charset="0"/>
              </a:rPr>
              <a:t>Zdobędziesz cenną wiedzę</a:t>
            </a:r>
          </a:p>
          <a:p>
            <a:r>
              <a:rPr lang="pl-PL" sz="1800" i="1" dirty="0">
                <a:effectLst/>
                <a:latin typeface="Calibri" panose="020F0502020204030204" pitchFamily="34" charset="0"/>
                <a:ea typeface="Calibri" panose="020F0502020204030204" pitchFamily="34" charset="0"/>
                <a:cs typeface="Arial" panose="020B0604020202020204" pitchFamily="34" charset="0"/>
              </a:rPr>
              <a:t>Twoja firma nie ma czasu na tworzenie nowego zespołu ekspertów. Czas i koszty takiego działania byłyby ogromne. Zatrudnienie zewnętrznego dostawcy w celu uzyskania wiedzy specjalistycznej, której nie posiadasz w firmie, prawdopodobnie przyniesie lepsze rezultaty.</a:t>
            </a:r>
          </a:p>
        </p:txBody>
      </p:sp>
      <p:sp>
        <p:nvSpPr>
          <p:cNvPr id="4" name="Pladsholder til slidenummer 3"/>
          <p:cNvSpPr>
            <a:spLocks noGrp="1"/>
          </p:cNvSpPr>
          <p:nvPr>
            <p:ph type="sldNum" sz="quarter" idx="5"/>
          </p:nvPr>
        </p:nvSpPr>
        <p:spPr/>
        <p:txBody>
          <a:bodyPr/>
          <a:lstStyle/>
          <a:p>
            <a:fld id="{56C5C7D4-523D-454C-9E76-9D5F6B9709D9}" type="slidenum">
              <a:rPr lang="en-GB" smtClean="0"/>
              <a:t>6</a:t>
            </a:fld>
            <a:endParaRPr lang="en-GB"/>
          </a:p>
        </p:txBody>
      </p:sp>
    </p:spTree>
    <p:extLst>
      <p:ext uri="{BB962C8B-B14F-4D97-AF65-F5344CB8AC3E}">
        <p14:creationId xmlns:p14="http://schemas.microsoft.com/office/powerpoint/2010/main" val="11976816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l-PL" sz="1200" dirty="0">
                <a:effectLst/>
                <a:latin typeface="Calibri" panose="020F0502020204030204" pitchFamily="34" charset="0"/>
                <a:ea typeface="Calibri" panose="020F0502020204030204" pitchFamily="34" charset="0"/>
                <a:cs typeface="Arial" panose="020B0604020202020204" pitchFamily="34" charset="0"/>
              </a:rPr>
              <a:t>Ponieważ organizacje w coraz większym stopniu polegają na zewnętrznych dostawcach w celu zapewnienia podstawowych usług, stają się również bardziej podatne na zagrożenia cybernetyczne związane z dostawcami. Ostatnie badanie wykazało, że prawie 60% firm doświadczyło naruszenia danych z powodu dostawcy zewnętrznego w ciągu ostatniego roku. Ale jakie są najczęstsze </a:t>
            </a:r>
            <a:r>
              <a:rPr lang="pl-PL" sz="1200" dirty="0" err="1">
                <a:effectLst/>
                <a:latin typeface="Calibri" panose="020F0502020204030204" pitchFamily="34" charset="0"/>
                <a:ea typeface="Calibri" panose="020F0502020204030204" pitchFamily="34" charset="0"/>
                <a:cs typeface="Arial" panose="020B0604020202020204" pitchFamily="34" charset="0"/>
              </a:rPr>
              <a:t>cyber</a:t>
            </a:r>
            <a:r>
              <a:rPr lang="pl-PL" sz="1200" dirty="0">
                <a:effectLst/>
                <a:latin typeface="Calibri" panose="020F0502020204030204" pitchFamily="34" charset="0"/>
                <a:ea typeface="Calibri" panose="020F0502020204030204" pitchFamily="34" charset="0"/>
                <a:cs typeface="Arial" panose="020B0604020202020204" pitchFamily="34" charset="0"/>
              </a:rPr>
              <a:t> luki związane z dostawcami, o których organizacje powinny wiedzieć?</a:t>
            </a:r>
          </a:p>
          <a:p>
            <a:pPr marL="0" marR="0" lvl="0" indent="0" algn="l" defTabSz="914400" rtl="0" eaLnBrk="1" fontAlgn="auto" latinLnBrk="0" hangingPunct="1">
              <a:lnSpc>
                <a:spcPct val="100000"/>
              </a:lnSpc>
              <a:spcBef>
                <a:spcPts val="0"/>
              </a:spcBef>
              <a:spcAft>
                <a:spcPts val="0"/>
              </a:spcAft>
              <a:buClrTx/>
              <a:buSzTx/>
              <a:buFontTx/>
              <a:buNone/>
              <a:tabLst/>
              <a:defRPr/>
            </a:pPr>
            <a:endParaRPr lang="pl-PL" sz="12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pl-PL" sz="1200" i="1" dirty="0">
                <a:effectLst/>
                <a:latin typeface="Calibri" panose="020F0502020204030204" pitchFamily="34" charset="0"/>
                <a:ea typeface="Calibri" panose="020F0502020204030204" pitchFamily="34" charset="0"/>
                <a:cs typeface="Arial" panose="020B0604020202020204" pitchFamily="34" charset="0"/>
              </a:rPr>
              <a:t>Jakie są zagrożenia związane z korzystaniem z usług dostawców zewnętrznych?</a:t>
            </a:r>
          </a:p>
          <a:p>
            <a:pPr marL="0" marR="0" lvl="0" indent="0" algn="l" defTabSz="914400" rtl="0" eaLnBrk="1" fontAlgn="auto" latinLnBrk="0" hangingPunct="1">
              <a:lnSpc>
                <a:spcPct val="100000"/>
              </a:lnSpc>
              <a:spcBef>
                <a:spcPts val="0"/>
              </a:spcBef>
              <a:spcAft>
                <a:spcPts val="0"/>
              </a:spcAft>
              <a:buClrTx/>
              <a:buSzTx/>
              <a:buFontTx/>
              <a:buNone/>
              <a:tabLst/>
              <a:defRPr/>
            </a:pPr>
            <a:r>
              <a:rPr lang="pl-PL" sz="1200" dirty="0">
                <a:effectLst/>
                <a:latin typeface="Calibri" panose="020F0502020204030204" pitchFamily="34" charset="0"/>
                <a:ea typeface="Calibri" panose="020F0502020204030204" pitchFamily="34" charset="0"/>
                <a:cs typeface="Arial" panose="020B0604020202020204" pitchFamily="34" charset="0"/>
              </a:rPr>
              <a:t>Strony trzecie mogą nie traktować bezpieczeństwa swojej sieci tak poważnie, jak byśmy tego chcieli. Wiedząc o tym, hakerzy mogą zdecydować się nie atakować bezpośrednio Twojej firmy. Zamiast tego mogą szukać łatwiejszego celu wśród dostawców zewnętrznych. Skompromitowany podwykonawca może łatwo stać się punktem wejścia dla cyberprzestępców.</a:t>
            </a:r>
          </a:p>
          <a:p>
            <a:pPr marL="0" marR="0" lvl="0" indent="0" algn="l" defTabSz="914400" rtl="0" eaLnBrk="1" fontAlgn="auto" latinLnBrk="0" hangingPunct="1">
              <a:lnSpc>
                <a:spcPct val="100000"/>
              </a:lnSpc>
              <a:spcBef>
                <a:spcPts val="0"/>
              </a:spcBef>
              <a:spcAft>
                <a:spcPts val="0"/>
              </a:spcAft>
              <a:buClrTx/>
              <a:buSzTx/>
              <a:buFontTx/>
              <a:buNone/>
              <a:tabLst/>
              <a:defRPr/>
            </a:pPr>
            <a:r>
              <a:rPr lang="pl-PL" sz="1200" dirty="0">
                <a:effectLst/>
                <a:latin typeface="Calibri" panose="020F0502020204030204" pitchFamily="34" charset="0"/>
                <a:ea typeface="Calibri" panose="020F0502020204030204" pitchFamily="34" charset="0"/>
                <a:cs typeface="Arial" panose="020B060402020202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pl-PL" sz="1200" dirty="0">
                <a:effectLst/>
                <a:latin typeface="Calibri" panose="020F0502020204030204" pitchFamily="34" charset="0"/>
                <a:ea typeface="Calibri" panose="020F0502020204030204" pitchFamily="34" charset="0"/>
                <a:cs typeface="Arial" panose="020B0604020202020204" pitchFamily="34" charset="0"/>
              </a:rPr>
              <a:t>Jeśli Twoi dostawcy nie wywiązują się z umowy, Ty również nie będziesz w stanie wywiązać się z umowy. Jednak ryzyko jest nieodłącznym elementem każdej relacji biznesowej. Korzystanie z usług zewnętrznych dostawców wiąże się z wieloma zagrożeniami, z których większość można ograniczyć.</a:t>
            </a:r>
          </a:p>
          <a:p>
            <a:pPr marL="0" marR="0" lvl="0" indent="0" algn="l" defTabSz="914400" rtl="0" eaLnBrk="1" fontAlgn="auto" latinLnBrk="0" hangingPunct="1">
              <a:lnSpc>
                <a:spcPct val="100000"/>
              </a:lnSpc>
              <a:spcBef>
                <a:spcPts val="0"/>
              </a:spcBef>
              <a:spcAft>
                <a:spcPts val="0"/>
              </a:spcAft>
              <a:buClrTx/>
              <a:buSzTx/>
              <a:buFontTx/>
              <a:buNone/>
              <a:tabLst/>
              <a:defRPr/>
            </a:pPr>
            <a:r>
              <a:rPr lang="pl-PL" sz="1200" dirty="0">
                <a:effectLst/>
                <a:latin typeface="Calibri" panose="020F0502020204030204" pitchFamily="34" charset="0"/>
                <a:ea typeface="Calibri" panose="020F0502020204030204" pitchFamily="34" charset="0"/>
                <a:cs typeface="Arial" panose="020B0604020202020204" pitchFamily="34" charset="0"/>
              </a:rPr>
              <a:t>Największym ryzykiem jest wybór relacji ze stroną trzecią, która nie jest zgodna z Twoimi standardami bezpieczeństwa. Na przykład, zespół ds. bezpieczeństwa sieci musi przestrzegać protokołów bezpieczeństwa, które spełniają określone standardy. Jeśli Twoja firma jest związana przepisami, takimi jak ubezpieczenie zdrowotne, nie możesz sobie pozwolić na zatrudnienie firmy zajmującej się bezpieczeństwem sieci, która nie spełnia przepisów dotyczących ubezpieczenia zdrowotnego. Potrzebujesz dostawcy, który rozumie przepisy i jest gotów dostosować się do nich.</a:t>
            </a: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7</a:t>
            </a:fld>
            <a:endParaRPr lang="en-GB"/>
          </a:p>
        </p:txBody>
      </p:sp>
    </p:spTree>
    <p:extLst>
      <p:ext uri="{BB962C8B-B14F-4D97-AF65-F5344CB8AC3E}">
        <p14:creationId xmlns:p14="http://schemas.microsoft.com/office/powerpoint/2010/main" val="19983587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Naruszenia danych są niezwykle uciążliwe, zwłaszcza gdy chronione są dane osobowe. Niestety, liczba naruszeń danych wzrasta i są one bardziej powszechne niż kiedykolwiek wcześniej. Naruszenia danych mogą powodować zakłócenia w działalności, niszczące konsekwencje finansowe, działania prawne i utratę reputacji. Aby tego uniknąć, nie można opuszczać gardy, jeśli chodzi o bezpieczeństwo własne lub swoich dostawców.</a:t>
            </a:r>
          </a:p>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W zależności od charakteru kompromisu z dostawcą zewnętrznym, organizacja może być narażona na różne ryzyka. Przyjrzyjmy się najczęstszym kategoriom ryzyka i zagrożeniom, na które należy być przygotowanym, aby je ograniczyć. Skompromitowany dostawca zewnętrzny może prowadzić do wielu zagrożeń, które można podzielić na cztery główne kategorie</a:t>
            </a:r>
          </a:p>
          <a:p>
            <a:pPr algn="just">
              <a:lnSpc>
                <a:spcPct val="107000"/>
              </a:lnSpc>
              <a:spcAft>
                <a:spcPts val="800"/>
              </a:spcAft>
            </a:pPr>
            <a:endParaRPr lang="pl-PL"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pl-PL" sz="1800" i="1" dirty="0">
                <a:effectLst/>
                <a:latin typeface="Calibri" panose="020F0502020204030204" pitchFamily="34" charset="0"/>
                <a:ea typeface="Calibri" panose="020F0502020204030204" pitchFamily="34" charset="0"/>
                <a:cs typeface="Arial" panose="020B0604020202020204" pitchFamily="34" charset="0"/>
              </a:rPr>
              <a:t>Ryzyko związane z cyberbezpieczeństwem </a:t>
            </a:r>
            <a:r>
              <a:rPr lang="pl-PL" sz="1800" dirty="0">
                <a:effectLst/>
                <a:latin typeface="Calibri" panose="020F0502020204030204" pitchFamily="34" charset="0"/>
                <a:ea typeface="Calibri" panose="020F0502020204030204" pitchFamily="34" charset="0"/>
                <a:cs typeface="Arial" panose="020B0604020202020204" pitchFamily="34" charset="0"/>
              </a:rPr>
              <a:t>- podwykonawcy zazwyczaj mają legalny dostęp do różnych środowisk, systemów i danych swoich klientów. Atakujący mogą wykorzystać dostawcę zewnętrznego jako punkt wejścia do próby zdobycia cennych aktywów.</a:t>
            </a:r>
          </a:p>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pl-PL" sz="1800" i="1" dirty="0">
                <a:effectLst/>
                <a:latin typeface="Calibri" panose="020F0502020204030204" pitchFamily="34" charset="0"/>
                <a:ea typeface="Calibri" panose="020F0502020204030204" pitchFamily="34" charset="0"/>
                <a:cs typeface="Arial" panose="020B0604020202020204" pitchFamily="34" charset="0"/>
              </a:rPr>
              <a:t>Ryzyko operacyjne </a:t>
            </a:r>
            <a:r>
              <a:rPr lang="pl-PL" sz="1800" dirty="0">
                <a:effectLst/>
                <a:latin typeface="Calibri" panose="020F0502020204030204" pitchFamily="34" charset="0"/>
                <a:ea typeface="Calibri" panose="020F0502020204030204" pitchFamily="34" charset="0"/>
                <a:cs typeface="Arial" panose="020B0604020202020204" pitchFamily="34" charset="0"/>
              </a:rPr>
              <a:t>- Cyberprzestępcy mogą obrać za cel nie tylko dane, ale także wewnętrzne systemy i usługi, z których korzystasz. Może to prowadzić do częściowego przerwania działalności lub nawet całkowitego jej wstrzymania.</a:t>
            </a:r>
          </a:p>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pl-PL" sz="1800" i="1" dirty="0">
                <a:effectLst/>
                <a:latin typeface="Calibri" panose="020F0502020204030204" pitchFamily="34" charset="0"/>
                <a:ea typeface="Calibri" panose="020F0502020204030204" pitchFamily="34" charset="0"/>
                <a:cs typeface="Arial" panose="020B0604020202020204" pitchFamily="34" charset="0"/>
              </a:rPr>
              <a:t>Ryzyko zgodności </a:t>
            </a:r>
            <a:r>
              <a:rPr lang="pl-PL" sz="1800" dirty="0">
                <a:effectLst/>
                <a:latin typeface="Calibri" panose="020F0502020204030204" pitchFamily="34" charset="0"/>
                <a:ea typeface="Calibri" panose="020F0502020204030204" pitchFamily="34" charset="0"/>
                <a:cs typeface="Arial" panose="020B0604020202020204" pitchFamily="34" charset="0"/>
              </a:rPr>
              <a:t>- Międzynarodowe, lokalne i branżowe normy i przepisy określają surowe kryteria bezpieczeństwa cybernetycznego, które organizacje powinny spełniać. Co więcej, strony trzecie współpracujące z tymi organizacjami również muszą przestrzegać tych wymogów. Niezgodność z przepisami zwykle prowadzi do znacznych kar pieniężnych i utraty reputacji.</a:t>
            </a:r>
          </a:p>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pl-PL" sz="1800" i="1" dirty="0">
                <a:effectLst/>
                <a:latin typeface="Calibri" panose="020F0502020204030204" pitchFamily="34" charset="0"/>
                <a:ea typeface="Calibri" panose="020F0502020204030204" pitchFamily="34" charset="0"/>
                <a:cs typeface="Arial" panose="020B0604020202020204" pitchFamily="34" charset="0"/>
              </a:rPr>
              <a:t>Ryzyko utraty reputacji </a:t>
            </a:r>
            <a:r>
              <a:rPr lang="pl-PL" sz="1800" dirty="0">
                <a:effectLst/>
                <a:latin typeface="Calibri" panose="020F0502020204030204" pitchFamily="34" charset="0"/>
                <a:ea typeface="Calibri" panose="020F0502020204030204" pitchFamily="34" charset="0"/>
                <a:cs typeface="Arial" panose="020B0604020202020204" pitchFamily="34" charset="0"/>
              </a:rPr>
              <a:t>- Narażenie cennych danych i systemów stanowi czerwoną flagę dla partnerów i klientów, zarówno obecnych, jak i przyszłych. Odzyskanie ich zaufania wymaga wiele czasu i wysiłku. Niestety, nie ma gwarancji, że uda się odzyskać reputację po poważnym incydencie związanym z bezpieczeństwem cybernetycznym.</a:t>
            </a: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8</a:t>
            </a:fld>
            <a:endParaRPr lang="en-GB"/>
          </a:p>
        </p:txBody>
      </p:sp>
    </p:spTree>
    <p:extLst>
      <p:ext uri="{BB962C8B-B14F-4D97-AF65-F5344CB8AC3E}">
        <p14:creationId xmlns:p14="http://schemas.microsoft.com/office/powerpoint/2010/main" val="8534389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Calibri" panose="020F0502020204030204" pitchFamily="34" charset="0"/>
              </a:rPr>
              <a:t>Z różnych powodów, czasami organizacje wykonawcze polegają na dostawcach, aby zapewnić to, co jest potrzebne do ukończenia projektu. Szczególnie dotyczy to małych i średnich przedsiębiorstw. Wymagania dotyczące zamówień mają zatem ogromne znaczenie dla pracy z bezpieczeństwem dostawców zewnętrznych.</a:t>
            </a:r>
          </a:p>
          <a:p>
            <a:pPr algn="just">
              <a:lnSpc>
                <a:spcPct val="107000"/>
              </a:lnSpc>
              <a:spcAft>
                <a:spcPts val="800"/>
              </a:spcAft>
            </a:pPr>
            <a:endParaRPr lang="pl-PL" sz="1800" dirty="0">
              <a:effectLst/>
              <a:latin typeface="Calibri" panose="020F0502020204030204" pitchFamily="34" charset="0"/>
              <a:ea typeface="Calibri" panose="020F0502020204030204" pitchFamily="34" charset="0"/>
              <a:cs typeface="Calibri" panose="020F0502020204030204" pitchFamily="34" charset="0"/>
            </a:endParaRPr>
          </a:p>
          <a:p>
            <a:pPr algn="just">
              <a:lnSpc>
                <a:spcPct val="107000"/>
              </a:lnSpc>
              <a:spcAft>
                <a:spcPts val="800"/>
              </a:spcAft>
            </a:pPr>
            <a:r>
              <a:rPr lang="pl-PL" sz="1800" i="1" dirty="0">
                <a:effectLst/>
                <a:latin typeface="Calibri" panose="020F0502020204030204" pitchFamily="34" charset="0"/>
                <a:ea typeface="Calibri" panose="020F0502020204030204" pitchFamily="34" charset="0"/>
                <a:cs typeface="Calibri" panose="020F0502020204030204" pitchFamily="34" charset="0"/>
              </a:rPr>
              <a:t>Wymagania dotyczące zamówień </a:t>
            </a:r>
            <a:r>
              <a:rPr lang="pl-PL" sz="1800" dirty="0">
                <a:effectLst/>
                <a:latin typeface="Calibri" panose="020F0502020204030204" pitchFamily="34" charset="0"/>
                <a:ea typeface="Calibri" panose="020F0502020204030204" pitchFamily="34" charset="0"/>
                <a:cs typeface="Calibri" panose="020F0502020204030204" pitchFamily="34" charset="0"/>
              </a:rPr>
              <a:t>odnoszą się do towarów i usług, które muszą być nabyte od organizacji spoza organizacji wykonującej. Z różnych powodów, czasami organizacje wykonawcze polegają na dostawcach, aby zapewnić to, co jest potrzebne do ukończenia projektu.</a:t>
            </a:r>
          </a:p>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Calibri" panose="020F0502020204030204" pitchFamily="34" charset="0"/>
              </a:rPr>
              <a:t> </a:t>
            </a:r>
          </a:p>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Calibri" panose="020F0502020204030204" pitchFamily="34" charset="0"/>
              </a:rPr>
              <a:t>Choć prawdą jest, że zakupy są procesem wysoce zindywidualizowanym, istnieje również kilka podstawowych etapów, które będą generalnie wykorzystywane we wszystkich przypadkach.</a:t>
            </a:r>
          </a:p>
          <a:p>
            <a:pPr algn="just">
              <a:lnSpc>
                <a:spcPct val="107000"/>
              </a:lnSpc>
              <a:spcAft>
                <a:spcPts val="800"/>
              </a:spcAft>
            </a:pPr>
            <a:endParaRPr lang="pl-PL" sz="1800" dirty="0">
              <a:effectLst/>
              <a:latin typeface="Calibri" panose="020F0502020204030204" pitchFamily="34" charset="0"/>
              <a:ea typeface="Calibri" panose="020F0502020204030204" pitchFamily="34" charset="0"/>
              <a:cs typeface="Calibri" panose="020F0502020204030204" pitchFamily="34" charset="0"/>
            </a:endParaRPr>
          </a:p>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Calibri" panose="020F0502020204030204" pitchFamily="34" charset="0"/>
              </a:rPr>
              <a:t>Pierwszym krokiem w procesie zaopatrzenia jest identyfikacja wymagań. Wszystkie wymagania dotyczące zamówień zaczynają się od dostrzeżenia potrzeby. Potrzeba przekroczenia zbiornika wodnego może stworzyć wymóg budowy mostu, promu lub innych systemów transportowych. </a:t>
            </a: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9</a:t>
            </a:fld>
            <a:endParaRPr lang="en-GB"/>
          </a:p>
        </p:txBody>
      </p:sp>
    </p:spTree>
    <p:extLst>
      <p:ext uri="{BB962C8B-B14F-4D97-AF65-F5344CB8AC3E}">
        <p14:creationId xmlns:p14="http://schemas.microsoft.com/office/powerpoint/2010/main" val="11307018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Przed rozpoczęciem procesu zamówień publicznych należy rozpoznać konkretną potrzebę. Na przykład, organizacja może być zainteresowana zakupem nowych monitorów komputerowych, ponownym zamówieniem miesięcznej dostawy produktów papierniczych lub nabyciem zaktualizowanego oprogramowania. W zależności od struktury firmy, ten etap może być zarządzany przez właścicieli firmy, szefów działów, zespół wykonawczy, personel, i / lub menedżerów zamówień. Na tym etapie ustalany jest budżet i często dokonywana jest ocena kompleksowego spojrzenia na wydatki.</a:t>
            </a:r>
          </a:p>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Na tym etapie konieczne jest jasne zdefiniowanie potrzeby, co może być dokonane za pomocą badania w celu określenia najlepszego sposobu przekroczenia zbiornika wodnego (biorąc pod uwagę obecną sytuację i przewidywane przyszłe potrzeby), następnie rodzaju mostu, który ma być zbudowany, lub analizy porównawczej kosztów i korzyści w celu określenia najlepszego rozwiązania pomiędzy mostem a innymi alternatywami. Studium powinno zawierać informację, czy potrzeby mogą być zaspokojone we własnym zakresie, czy też na zlecenie, kwantyfikację wstępnych szacunków budżetowych oraz pomysł na czas realizacji zamówienia.</a:t>
            </a: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10</a:t>
            </a:fld>
            <a:endParaRPr lang="en-GB"/>
          </a:p>
        </p:txBody>
      </p:sp>
    </p:spTree>
    <p:extLst>
      <p:ext uri="{BB962C8B-B14F-4D97-AF65-F5344CB8AC3E}">
        <p14:creationId xmlns:p14="http://schemas.microsoft.com/office/powerpoint/2010/main" val="31373641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Zapytanie o zakup (lub zapotrzebowanie na zakup) jest formalnym zapytaniem o towary lub usługi i jest zazwyczaj składane za pomocą specjalistycznego oprogramowania do zamówień publicznych. Często wniosek o zakup będzie pochodzić z pracownika lub menedżera, a następnie być recenzowane przez zespół zamówień organizacji. </a:t>
            </a:r>
          </a:p>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Kiedy wniosek o zakup jest zatwierdzony, staje się zamówieniem zakupu. Jednakże, jeśli wniosek zostanie odrzucony, to zazwyczaj zostanie zwrócony do wnioskodawcy z krótkim wyjaśnieniem. Odrzucone zamówienie zakupu, choć nie jest idealne, może być dobrą okazją do nauki.</a:t>
            </a: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11</a:t>
            </a:fld>
            <a:endParaRPr lang="en-GB"/>
          </a:p>
        </p:txBody>
      </p:sp>
    </p:spTree>
    <p:extLst>
      <p:ext uri="{BB962C8B-B14F-4D97-AF65-F5344CB8AC3E}">
        <p14:creationId xmlns:p14="http://schemas.microsoft.com/office/powerpoint/2010/main" val="22557880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Kolejnym krokiem jest ocena różnych dostawców, a następnie wybranie takiego, który spełnia kluczowe wymagania. Niektóre organizacje utrzymują katalog zatwierdzonych dostawców, w którym znajdują się różni dostawcy, którzy już się sprawdzili. </a:t>
            </a:r>
          </a:p>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pl-PL" sz="1800" dirty="0" err="1">
                <a:effectLst/>
                <a:latin typeface="Calibri" panose="020F0502020204030204" pitchFamily="34" charset="0"/>
                <a:ea typeface="Calibri" panose="020F0502020204030204" pitchFamily="34" charset="0"/>
                <a:cs typeface="Arial" panose="020B0604020202020204" pitchFamily="34" charset="0"/>
              </a:rPr>
              <a:t>Soliciting</a:t>
            </a:r>
            <a:r>
              <a:rPr lang="pl-PL" sz="1800" dirty="0">
                <a:effectLst/>
                <a:latin typeface="Calibri" panose="020F0502020204030204" pitchFamily="34" charset="0"/>
                <a:ea typeface="Calibri" panose="020F0502020204030204" pitchFamily="34" charset="0"/>
                <a:cs typeface="Arial" panose="020B0604020202020204" pitchFamily="34" charset="0"/>
              </a:rPr>
              <a:t> dostawców jest procesem, który może wahać się od prostych do złożonych, z jego zakres zależy od wymogu (ów) pod ręką. Zazwyczaj kilka zapytań ofertowych (RFQ) zostanie wysłanych do różnych dostawców, aby organizacja/zespół ds. zamówień publicznych mógł porównać ceny i opcje.</a:t>
            </a:r>
          </a:p>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Pamiętaj, że cena nie powinna być jedynym wyznacznikiem przy wyborze dostawcy. Aby uzyskać najlepsze wyniki, należy rozważyć "duży obraz" tego, co sprzedawca może zaoferować, w tym:</a:t>
            </a:r>
          </a:p>
          <a:p>
            <a:pPr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buFont typeface="Arial" panose="020B0604020202020204" pitchFamily="34" charset="0"/>
              <a:buChar char="•"/>
            </a:pPr>
            <a:r>
              <a:rPr lang="pl-PL" sz="1800" dirty="0">
                <a:effectLst/>
                <a:latin typeface="Calibri" panose="020F0502020204030204" pitchFamily="34" charset="0"/>
                <a:ea typeface="Calibri" panose="020F0502020204030204" pitchFamily="34" charset="0"/>
                <a:cs typeface="Arial" panose="020B0604020202020204" pitchFamily="34" charset="0"/>
              </a:rPr>
              <a:t>Łatwość komunikacji</a:t>
            </a:r>
          </a:p>
          <a:p>
            <a:pPr marL="342900" indent="-342900">
              <a:buFont typeface="Arial" panose="020B0604020202020204" pitchFamily="34" charset="0"/>
              <a:buChar char="•"/>
            </a:pPr>
            <a:r>
              <a:rPr lang="pl-PL" sz="1800" dirty="0">
                <a:effectLst/>
                <a:latin typeface="Calibri" panose="020F0502020204030204" pitchFamily="34" charset="0"/>
                <a:ea typeface="Calibri" panose="020F0502020204030204" pitchFamily="34" charset="0"/>
                <a:cs typeface="Arial" panose="020B0604020202020204" pitchFamily="34" charset="0"/>
              </a:rPr>
              <a:t>Etyka przedsiębiorstwa</a:t>
            </a:r>
          </a:p>
          <a:p>
            <a:pPr marL="342900" indent="-342900">
              <a:buFont typeface="Arial" panose="020B0604020202020204" pitchFamily="34" charset="0"/>
              <a:buChar char="•"/>
            </a:pPr>
            <a:r>
              <a:rPr lang="pl-PL" sz="1800" dirty="0">
                <a:effectLst/>
                <a:latin typeface="Calibri" panose="020F0502020204030204" pitchFamily="34" charset="0"/>
                <a:ea typeface="Calibri" panose="020F0502020204030204" pitchFamily="34" charset="0"/>
                <a:cs typeface="Arial" panose="020B0604020202020204" pitchFamily="34" charset="0"/>
              </a:rPr>
              <a:t>Odpowiedzialność</a:t>
            </a:r>
          </a:p>
          <a:p>
            <a:pPr marL="342900" indent="-342900">
              <a:buFont typeface="Arial" panose="020B0604020202020204" pitchFamily="34" charset="0"/>
              <a:buChar char="•"/>
            </a:pPr>
            <a:r>
              <a:rPr lang="pl-PL" sz="1800" dirty="0">
                <a:effectLst/>
                <a:latin typeface="Calibri" panose="020F0502020204030204" pitchFamily="34" charset="0"/>
                <a:ea typeface="Calibri" panose="020F0502020204030204" pitchFamily="34" charset="0"/>
                <a:cs typeface="Arial" panose="020B0604020202020204" pitchFamily="34" charset="0"/>
              </a:rPr>
              <a:t>Zdolności produkcyjne</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Po wybraniu dostawcy ważne jest zainwestowanie czasu i energii w relację. Dobre relacje z dostawcą mogą przynieść większe oszczędności i lepszą obsługę, zapewniając maksymalną wartość w dłuższej perspektywie.</a:t>
            </a:r>
            <a:r>
              <a:rPr lang="en-GB" sz="1800" dirty="0">
                <a:effectLst/>
                <a:latin typeface="Calibri" panose="020F0502020204030204" pitchFamily="34" charset="0"/>
                <a:ea typeface="Calibri" panose="020F0502020204030204" pitchFamily="34" charset="0"/>
                <a:cs typeface="Arial" panose="020B0604020202020204" pitchFamily="34" charset="0"/>
              </a:rPr>
              <a:t>.</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12</a:t>
            </a:fld>
            <a:endParaRPr lang="en-GB"/>
          </a:p>
        </p:txBody>
      </p:sp>
    </p:spTree>
    <p:extLst>
      <p:ext uri="{BB962C8B-B14F-4D97-AF65-F5344CB8AC3E}">
        <p14:creationId xmlns:p14="http://schemas.microsoft.com/office/powerpoint/2010/main" val="40952617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Etap 4: Negocjowanie warunków umowy z wybranym dostawcą </a:t>
            </a:r>
          </a:p>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Po wybraniu najlepiej pasującego dostawcy, nadszedł czas, aby przejść do negocjacji umowy. Jeśli chodzi o udane zakupy, jest to jeden z najbardziej krytycznych etapów. To w tym etapie, że będzie zarys ceny, jak również szczegóły, takie jak harmonogramy dostaw, szczególne warunki, i więcej. Często przydatna jest ocena poprzednich umów, aby wskazać możliwości poprawy, co pozwoli Ci na bardziej świadome podejście w przyszłości.</a:t>
            </a: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13</a:t>
            </a:fld>
            <a:endParaRPr lang="en-GB"/>
          </a:p>
        </p:txBody>
      </p:sp>
    </p:spTree>
    <p:extLst>
      <p:ext uri="{BB962C8B-B14F-4D97-AF65-F5344CB8AC3E}">
        <p14:creationId xmlns:p14="http://schemas.microsoft.com/office/powerpoint/2010/main" val="14051397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Etap 5 i 6: Finalizacja zamówienia zakupu / Zarządzanie zamówieniami</a:t>
            </a:r>
          </a:p>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W miarę dostarczania towarów/usług powinien być ktoś odpowiedzialny, najlepiej użytkownik końcowy produktu lub usługi, za sprawdzenie, czy wszystkie standardy zostały spełnione, terminy dostaw, ilość produktów, jakość itp. Jeśli wystąpią problemy z przedmiotami (np. uszkodzone produkty), masz możliwość odrzucenia dostawy. Jasna komunikacja ze sprzedawcą jest kluczowa w przypadku jakichkolwiek problemów z dostawą.</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r>
              <a:rPr lang="pl-PL" sz="1800" dirty="0">
                <a:effectLst/>
                <a:latin typeface="Calibri" panose="020F0502020204030204" pitchFamily="34" charset="0"/>
                <a:ea typeface="Calibri" panose="020F0502020204030204" pitchFamily="34" charset="0"/>
                <a:cs typeface="Arial" panose="020B0604020202020204" pitchFamily="34" charset="0"/>
              </a:rPr>
              <a:t>Ponieważ technologia i komunikacja umożliwiają przedsiębiorstwom rozszerzenie ich łańcuchów dostaw, rośnie złożoność zarządzania ryzykiem związanym z dostawcami. Twoja firma prawdopodobnie współpracuje z większą liczbą dostawców niż kiedykolwiek wcześniej, a każdy z nich będzie stanowił pewien poziom ryzyka dla Twojej organizacji.</a:t>
            </a: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14</a:t>
            </a:fld>
            <a:endParaRPr lang="en-GB"/>
          </a:p>
        </p:txBody>
      </p:sp>
    </p:spTree>
    <p:extLst>
      <p:ext uri="{BB962C8B-B14F-4D97-AF65-F5344CB8AC3E}">
        <p14:creationId xmlns:p14="http://schemas.microsoft.com/office/powerpoint/2010/main" val="14797277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l-PL" sz="1800" dirty="0">
                <a:effectLst/>
                <a:latin typeface="Calibri" panose="020F0502020204030204" pitchFamily="34" charset="0"/>
                <a:ea typeface="Calibri" panose="020F0502020204030204" pitchFamily="34" charset="0"/>
                <a:cs typeface="Arial" panose="020B0604020202020204" pitchFamily="34" charset="0"/>
              </a:rPr>
              <a:t>Zarządzanie ryzykiem związanym z bezpieczeństwem dostawców to strategia mająca na celu ograniczenie liczby zagrożeń, podatności i słabości, na które narażona jest organizacja z powodu dostawców w łańcuchu dostaw. Dostawca jest zazwyczaj organizacją zewnętrzną, która sprzedaje produkt, usługę lub element wyposażenia, który jest niezbędny do funkcjonowania firmy.</a:t>
            </a:r>
          </a:p>
          <a:p>
            <a:pPr marL="0" marR="0" lvl="0" indent="0" algn="l" defTabSz="914400" rtl="0" eaLnBrk="1" fontAlgn="auto" latinLnBrk="0" hangingPunct="1">
              <a:lnSpc>
                <a:spcPct val="100000"/>
              </a:lnSpc>
              <a:spcBef>
                <a:spcPts val="0"/>
              </a:spcBef>
              <a:spcAft>
                <a:spcPts val="0"/>
              </a:spcAft>
              <a:buClrTx/>
              <a:buSzTx/>
              <a:buFontTx/>
              <a:buNone/>
              <a:tabLst/>
              <a:defRPr/>
            </a:pPr>
            <a:endParaRPr lang="pl-PL" sz="18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pl-PL" sz="1800" dirty="0">
                <a:effectLst/>
                <a:latin typeface="Calibri" panose="020F0502020204030204" pitchFamily="34" charset="0"/>
                <a:ea typeface="Calibri" panose="020F0502020204030204" pitchFamily="34" charset="0"/>
                <a:cs typeface="Arial" panose="020B0604020202020204" pitchFamily="34" charset="0"/>
              </a:rPr>
              <a:t>Ponieważ technologia i komunikacja umożliwiają przedsiębiorstwom rozszerzenie ich łańcuchów dostaw, rośnie złożoność zarządzania ryzykiem związanym z dostawcami. Twoja firma prawdopodobnie współpracuje z większą liczbą dostawców niż kiedykolwiek wcześniej, a każdy z tych dostawców będzie stanowił pewien poziom ryzyka dla Twojej organizacji.</a:t>
            </a:r>
          </a:p>
          <a:p>
            <a:pPr marL="0" marR="0" lvl="0" indent="0" algn="l" defTabSz="914400" rtl="0" eaLnBrk="1" fontAlgn="auto" latinLnBrk="0" hangingPunct="1">
              <a:lnSpc>
                <a:spcPct val="100000"/>
              </a:lnSpc>
              <a:spcBef>
                <a:spcPts val="0"/>
              </a:spcBef>
              <a:spcAft>
                <a:spcPts val="0"/>
              </a:spcAft>
              <a:buClrTx/>
              <a:buSzTx/>
              <a:buFontTx/>
              <a:buNone/>
              <a:tabLst/>
              <a:defRPr/>
            </a:pPr>
            <a:endParaRPr lang="pl-PL" sz="18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pl-PL" sz="1800" dirty="0">
                <a:effectLst/>
                <a:latin typeface="Calibri" panose="020F0502020204030204" pitchFamily="34" charset="0"/>
                <a:ea typeface="Calibri" panose="020F0502020204030204" pitchFamily="34" charset="0"/>
                <a:cs typeface="Arial" panose="020B0604020202020204" pitchFamily="34" charset="0"/>
              </a:rPr>
              <a:t>Każdy dostawca, po podłączeniu do organizacji, będzie nosić pewien poziom ryzyka cybernetycznego bezpieczeństwa. Jeśli nie dotrzyma swojej umowy, lub jeśli padnie ofiarą cyberataku, może to mieć bezpośredni wpływ na Twoją organizację. Skuteczna ocena ryzyka, jako część większego planu zarządzania ryzykiem dostawcy, stara się zidentyfikować te potencjalne punkty awarii na długo zanim staną się problemem i naprawić je.</a:t>
            </a: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15</a:t>
            </a:fld>
            <a:endParaRPr lang="en-GB"/>
          </a:p>
        </p:txBody>
      </p:sp>
    </p:spTree>
    <p:extLst>
      <p:ext uri="{BB962C8B-B14F-4D97-AF65-F5344CB8AC3E}">
        <p14:creationId xmlns:p14="http://schemas.microsoft.com/office/powerpoint/2010/main" val="14072407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Zarządzanie ryzykiem związanym z bezpieczeństwem dostawców jest procesem ciągłym, który należy przeprowadzać z każdym dostawcą wprowadzanym do łańcucha dostaw. Zazwyczaj proces ten wygląda następująco:</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pl-PL" sz="1800" u="sng" dirty="0">
                <a:effectLst/>
                <a:latin typeface="Calibri" panose="020F0502020204030204" pitchFamily="34" charset="0"/>
                <a:ea typeface="Calibri" panose="020F0502020204030204" pitchFamily="34" charset="0"/>
                <a:cs typeface="Arial" panose="020B0604020202020204" pitchFamily="34" charset="0"/>
              </a:rPr>
              <a:t>Krok 1: Analiza </a:t>
            </a:r>
            <a:r>
              <a:rPr lang="pl-PL" sz="1800" u="none" dirty="0">
                <a:effectLst/>
                <a:latin typeface="Calibri" panose="020F0502020204030204" pitchFamily="34" charset="0"/>
                <a:ea typeface="Calibri" panose="020F0502020204030204" pitchFamily="34" charset="0"/>
                <a:cs typeface="Arial" panose="020B0604020202020204" pitchFamily="34" charset="0"/>
              </a:rPr>
              <a:t>- firma identyfikuje nieodłączne ryzyko związane z relacją i poziomem należytej staranności, który należy wykonać. W związku z tym firma ocenia postawę bezpieczeństwa strony trzeciej i przeprowadza analizę luk.</a:t>
            </a:r>
            <a:endParaRPr lang="en-GB" u="none" dirty="0"/>
          </a:p>
        </p:txBody>
      </p:sp>
      <p:sp>
        <p:nvSpPr>
          <p:cNvPr id="4" name="Pladsholder til slidenummer 3"/>
          <p:cNvSpPr>
            <a:spLocks noGrp="1"/>
          </p:cNvSpPr>
          <p:nvPr>
            <p:ph type="sldNum" sz="quarter" idx="5"/>
          </p:nvPr>
        </p:nvSpPr>
        <p:spPr/>
        <p:txBody>
          <a:bodyPr/>
          <a:lstStyle/>
          <a:p>
            <a:fld id="{56C5C7D4-523D-454C-9E76-9D5F6B9709D9}" type="slidenum">
              <a:rPr lang="en-GB" smtClean="0"/>
              <a:t>16</a:t>
            </a:fld>
            <a:endParaRPr lang="en-GB"/>
          </a:p>
        </p:txBody>
      </p:sp>
    </p:spTree>
    <p:extLst>
      <p:ext uri="{BB962C8B-B14F-4D97-AF65-F5344CB8AC3E}">
        <p14:creationId xmlns:p14="http://schemas.microsoft.com/office/powerpoint/2010/main" val="11945247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Zarządzanie ryzykiem związanym z bezpieczeństwem dostawców jest procesem ciągłym, który należy przeprowadzać z każdym dostawcą wprowadzanym do łańcucha dostaw. Zazwyczaj proces ten wygląda następująco:</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r>
              <a:rPr lang="pl-PL" sz="1800" b="1" dirty="0"/>
              <a:t>Krok 2: </a:t>
            </a:r>
            <a:r>
              <a:rPr lang="pl-PL" sz="1800" dirty="0"/>
              <a:t>Zaangażowanie - firma i strona trzecia współpracują nad sposobem usunięcia luk.</a:t>
            </a:r>
          </a:p>
          <a:p>
            <a:r>
              <a:rPr lang="pl-PL" sz="1800" b="1" dirty="0"/>
              <a:t>Krok 3: </a:t>
            </a:r>
            <a:r>
              <a:rPr lang="pl-PL" sz="1800" dirty="0"/>
              <a:t>Naprawa - strona trzecia naprawia luki cybernetyczne.</a:t>
            </a:r>
            <a:endParaRPr lang="en-GB" sz="2800" dirty="0"/>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17</a:t>
            </a:fld>
            <a:endParaRPr lang="en-GB"/>
          </a:p>
        </p:txBody>
      </p:sp>
    </p:spTree>
    <p:extLst>
      <p:ext uri="{BB962C8B-B14F-4D97-AF65-F5344CB8AC3E}">
        <p14:creationId xmlns:p14="http://schemas.microsoft.com/office/powerpoint/2010/main" val="10709625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Zarządzanie ryzykiem związanym z bezpieczeństwem dostawców jest procesem ciągłym, który należy przeprowadzać z każdym dostawcą wprowadzanym do łańcucha dostaw. Zazwyczaj proces ten wygląda następująco:</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spcBef>
                <a:spcPts val="200"/>
              </a:spcBef>
            </a:pPr>
            <a:r>
              <a:rPr lang="pl-PL" sz="1800" b="1" dirty="0"/>
              <a:t>Krok 4: </a:t>
            </a:r>
            <a:r>
              <a:rPr lang="pl-PL" sz="1800" dirty="0"/>
              <a:t>Zatwierdzenie - firma zatwierdza stronę trzecią lub odrzuca ją w oparciu o tolerancję ryzyka.</a:t>
            </a:r>
            <a:endParaRPr lang="pl-PL" sz="1800" b="1" dirty="0"/>
          </a:p>
          <a:p>
            <a:pPr>
              <a:spcBef>
                <a:spcPts val="200"/>
              </a:spcBef>
            </a:pPr>
            <a:r>
              <a:rPr lang="pl-PL" sz="1800" b="1" dirty="0"/>
              <a:t>Krok 5: </a:t>
            </a:r>
            <a:r>
              <a:rPr lang="pl-PL" sz="1800" dirty="0"/>
              <a:t>Monitorowanie - firma kontynuuje monitorowanie strony trzeciej w celu wykrycia wszelkich luk cybernetycznych.</a:t>
            </a:r>
            <a:endParaRPr lang="en-GB" sz="2800" dirty="0"/>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18</a:t>
            </a:fld>
            <a:endParaRPr lang="en-GB"/>
          </a:p>
        </p:txBody>
      </p:sp>
    </p:spTree>
    <p:extLst>
      <p:ext uri="{BB962C8B-B14F-4D97-AF65-F5344CB8AC3E}">
        <p14:creationId xmlns:p14="http://schemas.microsoft.com/office/powerpoint/2010/main" val="1171972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400"/>
              </a:spcAft>
            </a:pPr>
            <a:r>
              <a:rPr lang="pl-PL" sz="1200" dirty="0">
                <a:effectLst/>
                <a:latin typeface="Calibri" panose="020F0502020204030204" pitchFamily="34" charset="0"/>
                <a:ea typeface="Calibri" panose="020F0502020204030204" pitchFamily="34" charset="0"/>
                <a:cs typeface="Arial" panose="020B0604020202020204" pitchFamily="34" charset="0"/>
              </a:rPr>
              <a:t>Sieci społecznościowe są bardzo popularne w dzisiejszym świecie. Zazwyczaj sieć społecznościowa jest definiowana jako sieć małego świata, składająca się ze zbioru jednostek (osób, grup, organizacji) połączonych relacjami osobistymi, zawodowymi lub relacjami zaufania. Sieć społecznościowa jest więc pojęciem dość szerokim i ogólnym, które w kontekście sieci może być stosowane do każdego rodzaju społeczności wirtualnej. Na przykład, użytkownicy zarejestrowani w serwisie internetowym, takim jak poczta internetowa, czasopisma online lub gazety wymagające prenumeraty, mogą być uważani za sieć społecznościową. W dalszej części przyjmujemy definicję, zgodnie z którą strona internetowa społeczności może być uznana za sieci społecznościowe tylko wtedy, gdy spełnia następujące warunki:</a:t>
            </a:r>
          </a:p>
          <a:p>
            <a:pPr algn="just">
              <a:lnSpc>
                <a:spcPct val="107000"/>
              </a:lnSpc>
              <a:spcAft>
                <a:spcPts val="400"/>
              </a:spcAft>
            </a:pPr>
            <a:endParaRPr lang="pl-PL" sz="12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400"/>
              </a:spcAft>
            </a:pPr>
            <a:r>
              <a:rPr lang="pl-PL" sz="1200" dirty="0">
                <a:effectLst/>
                <a:latin typeface="Calibri" panose="020F0502020204030204" pitchFamily="34" charset="0"/>
                <a:ea typeface="Calibri" panose="020F0502020204030204" pitchFamily="34" charset="0"/>
                <a:cs typeface="Arial" panose="020B0604020202020204" pitchFamily="34" charset="0"/>
              </a:rPr>
              <a:t>- Relacje są jawnie określone przez jej członków, a nie wnioskowane na podstawie istniejących interakcji (np. lista dyskusyjna może być wykorzystana do wnioskowania o relacjach implicite).</a:t>
            </a:r>
          </a:p>
          <a:p>
            <a:pPr algn="just">
              <a:lnSpc>
                <a:spcPct val="107000"/>
              </a:lnSpc>
              <a:spcAft>
                <a:spcPts val="400"/>
              </a:spcAft>
            </a:pPr>
            <a:r>
              <a:rPr lang="pl-PL" sz="1200" dirty="0">
                <a:effectLst/>
                <a:latin typeface="Calibri" panose="020F0502020204030204" pitchFamily="34" charset="0"/>
                <a:ea typeface="Calibri" panose="020F0502020204030204" pitchFamily="34" charset="0"/>
                <a:cs typeface="Arial" panose="020B0604020202020204" pitchFamily="34" charset="0"/>
              </a:rPr>
              <a:t>- Relacje są przechowywane i zarządzane przy użyciu technologii, takich jak systemy zarządzania bazą danych, pozwalających na analizę relacji oraz regulujących dostęp i pobieranie danych o relacjach.</a:t>
            </a:r>
          </a:p>
          <a:p>
            <a:pPr algn="just">
              <a:lnSpc>
                <a:spcPct val="107000"/>
              </a:lnSpc>
              <a:spcAft>
                <a:spcPts val="400"/>
              </a:spcAft>
            </a:pPr>
            <a:r>
              <a:rPr lang="pl-PL" sz="1200" dirty="0">
                <a:effectLst/>
                <a:latin typeface="Calibri" panose="020F0502020204030204" pitchFamily="34" charset="0"/>
                <a:ea typeface="Calibri" panose="020F0502020204030204" pitchFamily="34" charset="0"/>
                <a:cs typeface="Arial" panose="020B0604020202020204" pitchFamily="34" charset="0"/>
              </a:rPr>
              <a:t>- Członkowie są w stanie uzyskać dostęp do informacji o relacjach, przynajmniej częściowo.</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19</a:t>
            </a:fld>
            <a:endParaRPr lang="en-GB"/>
          </a:p>
        </p:txBody>
      </p:sp>
    </p:spTree>
    <p:extLst>
      <p:ext uri="{BB962C8B-B14F-4D97-AF65-F5344CB8AC3E}">
        <p14:creationId xmlns:p14="http://schemas.microsoft.com/office/powerpoint/2010/main" val="11616514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l"/>
            <a:r>
              <a:rPr lang="pl-PL" b="0" i="0" dirty="0">
                <a:solidFill>
                  <a:srgbClr val="666666"/>
                </a:solidFill>
                <a:effectLst/>
                <a:latin typeface="Arial" panose="020B0604020202020204" pitchFamily="34" charset="0"/>
              </a:rPr>
              <a:t>Media społecznościowe to jeden z obszarów, w którym zespoły ds. bezpieczeństwa muszą się sporo nauczyć. Platformy takie jak LinkedIn, Facebook i Twitter, poza tym, że są używane przez pracowników podłączonych do sieci korporacyjnych, zostały wykorzystane przez przedsiębiorstwa jako narzędzia do prowadzenia działań związanych z budowaniem świadomości marki, obsługą klienta, reklamą i procesem rekrutacji. Jednak każdy użytkownik na każdej platformie stanowi zagrożenie dla mediów społecznościowych, z którym muszą się zmierzyć specjaliści ds. bezpieczeństwa - a zagrożeń jest wiele.</a:t>
            </a:r>
          </a:p>
          <a:p>
            <a:pPr algn="l"/>
            <a:r>
              <a:rPr lang="pl-PL" b="0" i="0" dirty="0">
                <a:solidFill>
                  <a:srgbClr val="666666"/>
                </a:solidFill>
                <a:effectLst/>
                <a:latin typeface="Arial" panose="020B0604020202020204" pitchFamily="34" charset="0"/>
              </a:rPr>
              <a:t>Od inżynierii społecznej i złośliwych aplikacji do niezgodności i oszustw, organizacje muszą zrozumieć zakres i konsekwencje mediów społecznościowych.</a:t>
            </a: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20</a:t>
            </a:fld>
            <a:endParaRPr lang="en-GB"/>
          </a:p>
        </p:txBody>
      </p:sp>
    </p:spTree>
    <p:extLst>
      <p:ext uri="{BB962C8B-B14F-4D97-AF65-F5344CB8AC3E}">
        <p14:creationId xmlns:p14="http://schemas.microsoft.com/office/powerpoint/2010/main" val="8685054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pl-PL" sz="1800" dirty="0">
                <a:effectLst/>
                <a:latin typeface="Calibri" panose="020F0502020204030204" pitchFamily="34" charset="0"/>
                <a:ea typeface="Calibri" panose="020F0502020204030204" pitchFamily="34" charset="0"/>
                <a:cs typeface="Arial" panose="020B0604020202020204" pitchFamily="34" charset="0"/>
              </a:rPr>
              <a:t>Media społecznościowe i sieci społecznościowe lub aplikacje do przesyłania wiadomości mogą stwarzać szereg zagrożeń dla bezpieczeństwa i prywatności zarówno organizacji, jak i osób fizycznych, jeżeli są wykorzystywane w niewłaściwy lub niebezpieczny sposób.</a:t>
            </a:r>
          </a:p>
          <a:p>
            <a:endParaRPr lang="pl-PL" sz="1800" dirty="0">
              <a:effectLst/>
              <a:latin typeface="Calibri" panose="020F0502020204030204" pitchFamily="34" charset="0"/>
              <a:ea typeface="Calibri" panose="020F0502020204030204" pitchFamily="34" charset="0"/>
              <a:cs typeface="Arial" panose="020B0604020202020204" pitchFamily="34" charset="0"/>
            </a:endParaRPr>
          </a:p>
          <a:p>
            <a:r>
              <a:rPr lang="pl-PL" sz="2000" dirty="0">
                <a:effectLst/>
                <a:latin typeface="Calibri" panose="020F0502020204030204" pitchFamily="34" charset="0"/>
                <a:ea typeface="Calibri" panose="020F0502020204030204" pitchFamily="34" charset="0"/>
                <a:cs typeface="Arial" panose="020B0604020202020204" pitchFamily="34" charset="0"/>
              </a:rPr>
              <a:t>Kontrola dostępu oparta na relacjach</a:t>
            </a:r>
            <a:r>
              <a:rPr lang="en-GB" sz="2000" dirty="0">
                <a:effectLst/>
                <a:latin typeface="Calibri" panose="020F0502020204030204" pitchFamily="34" charset="0"/>
                <a:ea typeface="Calibri" panose="020F0502020204030204" pitchFamily="34" charset="0"/>
                <a:cs typeface="Arial" panose="020B0604020202020204" pitchFamily="34" charset="0"/>
              </a:rPr>
              <a:t>: </a:t>
            </a:r>
          </a:p>
          <a:p>
            <a:r>
              <a:rPr lang="pl-PL" sz="1800" dirty="0">
                <a:effectLst/>
                <a:latin typeface="Calibri" panose="020F0502020204030204" pitchFamily="34" charset="0"/>
                <a:ea typeface="Calibri" panose="020F0502020204030204" pitchFamily="34" charset="0"/>
                <a:cs typeface="Arial" panose="020B0604020202020204" pitchFamily="34" charset="0"/>
              </a:rPr>
              <a:t>Paradygmat kontroli dostępu specjalnie dostosowany do sieci społecznościowych, zgodnie z którym członkowie sieci społecznościowej upoważnieni do dostępu do danego zasobu są oznaczani pod względem relacji, w których muszą uczestniczyć, aby uzyskać dostęp.</a:t>
            </a:r>
            <a:endParaRPr lang="en-GB" sz="2800" dirty="0"/>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21</a:t>
            </a:fld>
            <a:endParaRPr lang="en-GB"/>
          </a:p>
        </p:txBody>
      </p:sp>
    </p:spTree>
    <p:extLst>
      <p:ext uri="{BB962C8B-B14F-4D97-AF65-F5344CB8AC3E}">
        <p14:creationId xmlns:p14="http://schemas.microsoft.com/office/powerpoint/2010/main" val="10315225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pl-PL" sz="1800" i="1" dirty="0">
                <a:effectLst/>
                <a:latin typeface="Calibri" panose="020F0502020204030204" pitchFamily="34" charset="0"/>
                <a:ea typeface="Calibri" panose="020F0502020204030204" pitchFamily="34" charset="0"/>
                <a:cs typeface="Arial" panose="020B0604020202020204" pitchFamily="34" charset="0"/>
              </a:rPr>
              <a:t>Sieć społecznościowa: </a:t>
            </a:r>
          </a:p>
          <a:p>
            <a:pPr algn="just">
              <a:lnSpc>
                <a:spcPct val="107000"/>
              </a:lnSpc>
              <a:spcAft>
                <a:spcPts val="800"/>
              </a:spcAft>
            </a:pPr>
            <a:r>
              <a:rPr lang="pl-PL" sz="1800" i="0" dirty="0">
                <a:effectLst/>
                <a:latin typeface="Calibri" panose="020F0502020204030204" pitchFamily="34" charset="0"/>
                <a:ea typeface="Calibri" panose="020F0502020204030204" pitchFamily="34" charset="0"/>
                <a:cs typeface="Arial" panose="020B0604020202020204" pitchFamily="34" charset="0"/>
              </a:rPr>
              <a:t>Sieć małego świata składająca się ze zbioru jednostek (osób, grup, organizacji) połączonych relacjami osobistymi, zawodowymi lub zaufaniem. Zazwyczaj modelowana jako graf, gdzie węzły odpowiadają członkom sieci społecznościowej, natomiast krawędzie oznaczają istniejące między nimi relacje.</a:t>
            </a:r>
            <a:endParaRPr lang="en-GB" i="0" dirty="0"/>
          </a:p>
        </p:txBody>
      </p:sp>
      <p:sp>
        <p:nvSpPr>
          <p:cNvPr id="4" name="Pladsholder til slidenummer 3"/>
          <p:cNvSpPr>
            <a:spLocks noGrp="1"/>
          </p:cNvSpPr>
          <p:nvPr>
            <p:ph type="sldNum" sz="quarter" idx="5"/>
          </p:nvPr>
        </p:nvSpPr>
        <p:spPr/>
        <p:txBody>
          <a:bodyPr/>
          <a:lstStyle/>
          <a:p>
            <a:fld id="{56C5C7D4-523D-454C-9E76-9D5F6B9709D9}" type="slidenum">
              <a:rPr lang="en-GB" smtClean="0"/>
              <a:t>22</a:t>
            </a:fld>
            <a:endParaRPr lang="en-GB"/>
          </a:p>
        </p:txBody>
      </p:sp>
    </p:spTree>
    <p:extLst>
      <p:ext uri="{BB962C8B-B14F-4D97-AF65-F5344CB8AC3E}">
        <p14:creationId xmlns:p14="http://schemas.microsoft.com/office/powerpoint/2010/main" val="34166744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pl-PL" sz="1800" i="1" dirty="0">
                <a:effectLst/>
                <a:latin typeface="Calibri" panose="020F0502020204030204" pitchFamily="34" charset="0"/>
                <a:ea typeface="Calibri" panose="020F0502020204030204" pitchFamily="34" charset="0"/>
                <a:cs typeface="Arial" panose="020B0604020202020204" pitchFamily="34" charset="0"/>
              </a:rPr>
              <a:t>Sieci społecznościowe. </a:t>
            </a:r>
            <a:r>
              <a:rPr lang="pl-PL" sz="1800" i="0" dirty="0">
                <a:effectLst/>
                <a:latin typeface="Calibri" panose="020F0502020204030204" pitchFamily="34" charset="0"/>
                <a:ea typeface="Calibri" panose="020F0502020204030204" pitchFamily="34" charset="0"/>
                <a:cs typeface="Arial" panose="020B0604020202020204" pitchFamily="34" charset="0"/>
              </a:rPr>
              <a:t>Komunikacja i dzielenie się informacjami z osobami wokół nas jest częścią życia każdego człowieka i ewoluowała od prostych wiadomości tekstowych do e-maili i do tego, co obecnie nazywamy platformami mediów społecznościowych. To, co nie jest zbyt dobrze znane lub uświadomione, to fakt, że nasza ekspozycja w środowisku online wiąże się z wieloma zagrożeniami.</a:t>
            </a:r>
            <a:endParaRPr lang="en-GB" i="0" dirty="0"/>
          </a:p>
        </p:txBody>
      </p:sp>
      <p:sp>
        <p:nvSpPr>
          <p:cNvPr id="4" name="Pladsholder til slidenummer 3"/>
          <p:cNvSpPr>
            <a:spLocks noGrp="1"/>
          </p:cNvSpPr>
          <p:nvPr>
            <p:ph type="sldNum" sz="quarter" idx="5"/>
          </p:nvPr>
        </p:nvSpPr>
        <p:spPr/>
        <p:txBody>
          <a:bodyPr/>
          <a:lstStyle/>
          <a:p>
            <a:fld id="{56C5C7D4-523D-454C-9E76-9D5F6B9709D9}" type="slidenum">
              <a:rPr lang="en-GB" smtClean="0"/>
              <a:t>23</a:t>
            </a:fld>
            <a:endParaRPr lang="en-GB"/>
          </a:p>
        </p:txBody>
      </p:sp>
    </p:spTree>
    <p:extLst>
      <p:ext uri="{BB962C8B-B14F-4D97-AF65-F5344CB8AC3E}">
        <p14:creationId xmlns:p14="http://schemas.microsoft.com/office/powerpoint/2010/main" val="32195867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Inne kluczowe terminy to </a:t>
            </a:r>
          </a:p>
          <a:p>
            <a:pPr>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Kontrola dostępu uwzględniająca ochronę prywatności</a:t>
            </a:r>
          </a:p>
          <a:p>
            <a:pPr>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Sieć społecznościowa oparta na sieci Web</a:t>
            </a:r>
            <a:endParaRPr lang="en-GB" i="0" dirty="0"/>
          </a:p>
        </p:txBody>
      </p:sp>
      <p:sp>
        <p:nvSpPr>
          <p:cNvPr id="4" name="Pladsholder til slidenummer 3"/>
          <p:cNvSpPr>
            <a:spLocks noGrp="1"/>
          </p:cNvSpPr>
          <p:nvPr>
            <p:ph type="sldNum" sz="quarter" idx="5"/>
          </p:nvPr>
        </p:nvSpPr>
        <p:spPr/>
        <p:txBody>
          <a:bodyPr/>
          <a:lstStyle/>
          <a:p>
            <a:fld id="{56C5C7D4-523D-454C-9E76-9D5F6B9709D9}" type="slidenum">
              <a:rPr lang="en-GB" smtClean="0"/>
              <a:t>24</a:t>
            </a:fld>
            <a:endParaRPr lang="en-GB"/>
          </a:p>
        </p:txBody>
      </p:sp>
    </p:spTree>
    <p:extLst>
      <p:ext uri="{BB962C8B-B14F-4D97-AF65-F5344CB8AC3E}">
        <p14:creationId xmlns:p14="http://schemas.microsoft.com/office/powerpoint/2010/main" val="9475717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Inne kluczowe terminy to </a:t>
            </a:r>
          </a:p>
          <a:p>
            <a:pPr>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Kontrola dostępu uwzględniająca ochronę prywatności</a:t>
            </a:r>
          </a:p>
          <a:p>
            <a:pPr>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Sieć społecznościowa oparta na sieci Web</a:t>
            </a:r>
          </a:p>
          <a:p>
            <a:pPr>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Analiza sieci społecznościowej</a:t>
            </a:r>
          </a:p>
          <a:p>
            <a:pPr>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Perturbacja krawędzi</a:t>
            </a:r>
          </a:p>
          <a:p>
            <a:pPr>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Relacje w sieciach społecznościowych</a:t>
            </a:r>
          </a:p>
          <a:p>
            <a:pPr>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I wiele innych - np. anonimizacja wykresów: Technika mająca na celu ukrycie prywatnych informacji o członkach sieci społecznościowej podczas wykonywania analizy sieci społecznościowej. Anonimizacja węzłów i perturbacja krawędzi to dwie główne techniki anonimizacji wykresów stosowane obecnie.</a:t>
            </a:r>
          </a:p>
          <a:p>
            <a:pPr>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Również termin </a:t>
            </a:r>
            <a:r>
              <a:rPr lang="pl-PL" sz="1800" dirty="0" err="1">
                <a:effectLst/>
                <a:latin typeface="Calibri" panose="020F0502020204030204" pitchFamily="34" charset="0"/>
                <a:ea typeface="Calibri" panose="020F0502020204030204" pitchFamily="34" charset="0"/>
                <a:cs typeface="Arial" panose="020B0604020202020204" pitchFamily="34" charset="0"/>
              </a:rPr>
              <a:t>Node</a:t>
            </a:r>
            <a:r>
              <a:rPr lang="pl-PL" sz="1800" dirty="0">
                <a:effectLst/>
                <a:latin typeface="Calibri" panose="020F0502020204030204" pitchFamily="34" charset="0"/>
                <a:ea typeface="Calibri" panose="020F0502020204030204" pitchFamily="34" charset="0"/>
                <a:cs typeface="Arial" panose="020B0604020202020204" pitchFamily="34" charset="0"/>
              </a:rPr>
              <a:t> Anonymization, który jest techniką anonimizacji grafu mającą na celu ukrycie tożsamości członków sieci społecznościowej poprzez oznaczenie odpowiednich węzłów losowymi identyfikatorami (anonimizacja naiwna) lub, w przypadku gdy węzły są powiązane z atrybutami, które mogą być wykorzystane do identyfikacji odpowiedniego użytkownika, poprzez zastosowanie technik opartych na k-anonimowości.</a:t>
            </a:r>
            <a:endParaRPr lang="en-GB" i="0" dirty="0"/>
          </a:p>
        </p:txBody>
      </p:sp>
      <p:sp>
        <p:nvSpPr>
          <p:cNvPr id="4" name="Pladsholder til slidenummer 3"/>
          <p:cNvSpPr>
            <a:spLocks noGrp="1"/>
          </p:cNvSpPr>
          <p:nvPr>
            <p:ph type="sldNum" sz="quarter" idx="5"/>
          </p:nvPr>
        </p:nvSpPr>
        <p:spPr/>
        <p:txBody>
          <a:bodyPr/>
          <a:lstStyle/>
          <a:p>
            <a:fld id="{56C5C7D4-523D-454C-9E76-9D5F6B9709D9}" type="slidenum">
              <a:rPr lang="en-GB" smtClean="0"/>
              <a:t>25</a:t>
            </a:fld>
            <a:endParaRPr lang="en-GB"/>
          </a:p>
        </p:txBody>
      </p:sp>
    </p:spTree>
    <p:extLst>
      <p:ext uri="{BB962C8B-B14F-4D97-AF65-F5344CB8AC3E}">
        <p14:creationId xmlns:p14="http://schemas.microsoft.com/office/powerpoint/2010/main" val="27856330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r>
              <a:rPr lang="en-GB" sz="1800" dirty="0" err="1">
                <a:effectLst/>
                <a:latin typeface="Calibri" panose="020F0502020204030204" pitchFamily="34" charset="0"/>
                <a:ea typeface="Calibri" panose="020F0502020204030204" pitchFamily="34" charset="0"/>
                <a:cs typeface="Arial" panose="020B0604020202020204" pitchFamily="34" charset="0"/>
              </a:rPr>
              <a:t>Relacje</a:t>
            </a:r>
            <a:r>
              <a:rPr lang="en-GB" sz="1800" dirty="0">
                <a:effectLst/>
                <a:latin typeface="Calibri" panose="020F0502020204030204" pitchFamily="34" charset="0"/>
                <a:ea typeface="Calibri" panose="020F0502020204030204" pitchFamily="34" charset="0"/>
                <a:cs typeface="Arial" panose="020B0604020202020204" pitchFamily="34" charset="0"/>
              </a:rPr>
              <a:t> w </a:t>
            </a:r>
            <a:r>
              <a:rPr lang="en-GB" sz="1800" dirty="0" err="1">
                <a:effectLst/>
                <a:latin typeface="Calibri" panose="020F0502020204030204" pitchFamily="34" charset="0"/>
                <a:ea typeface="Calibri" panose="020F0502020204030204" pitchFamily="34" charset="0"/>
                <a:cs typeface="Arial" panose="020B0604020202020204" pitchFamily="34" charset="0"/>
              </a:rPr>
              <a:t>sieci</a:t>
            </a:r>
            <a:r>
              <a:rPr lang="en-GB" sz="1800" dirty="0">
                <a:effectLst/>
                <a:latin typeface="Calibri" panose="020F0502020204030204" pitchFamily="34" charset="0"/>
                <a:ea typeface="Calibri" panose="020F0502020204030204" pitchFamily="34" charset="0"/>
                <a:cs typeface="Arial" panose="020B0604020202020204" pitchFamily="34" charset="0"/>
              </a:rPr>
              <a:t> </a:t>
            </a:r>
            <a:r>
              <a:rPr lang="en-GB" sz="1800" dirty="0" err="1">
                <a:effectLst/>
                <a:latin typeface="Calibri" panose="020F0502020204030204" pitchFamily="34" charset="0"/>
                <a:ea typeface="Calibri" panose="020F0502020204030204" pitchFamily="34" charset="0"/>
                <a:cs typeface="Arial" panose="020B0604020202020204" pitchFamily="34" charset="0"/>
              </a:rPr>
              <a:t>społecznościowej</a:t>
            </a:r>
            <a:r>
              <a:rPr lang="en-GB" sz="1800" dirty="0">
                <a:effectLst/>
                <a:latin typeface="Calibri" panose="020F0502020204030204" pitchFamily="34" charset="0"/>
                <a:ea typeface="Calibri" panose="020F0502020204030204" pitchFamily="34" charset="0"/>
                <a:cs typeface="Arial" panose="020B0604020202020204" pitchFamily="34" charset="0"/>
              </a:rPr>
              <a:t> </a:t>
            </a:r>
            <a:endParaRPr lang="pl-PL" sz="18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pl-PL" sz="1200" dirty="0">
                <a:effectLst/>
                <a:latin typeface="Calibri" panose="020F0502020204030204" pitchFamily="34" charset="0"/>
                <a:ea typeface="Calibri" panose="020F0502020204030204" pitchFamily="34" charset="0"/>
                <a:cs typeface="Arial" panose="020B0604020202020204" pitchFamily="34" charset="0"/>
              </a:rPr>
              <a:t>I wiele innych - np. Anonimizacja wykresów: Technika mająca na celu ukrycie prywatnych informacji o członkach sieci społecznościowej podczas przeprowadzania analizy sieci społecznościowej. Anonimizacja węzłów i perturbacja krawędzi to dwie główne techniki anonimizacji wykresów stosowane obecnie.</a:t>
            </a:r>
          </a:p>
          <a:p>
            <a:pPr>
              <a:lnSpc>
                <a:spcPct val="107000"/>
              </a:lnSpc>
              <a:spcAft>
                <a:spcPts val="800"/>
              </a:spcAft>
            </a:pPr>
            <a:r>
              <a:rPr lang="pl-PL" sz="1200" dirty="0">
                <a:effectLst/>
                <a:latin typeface="Calibri" panose="020F0502020204030204" pitchFamily="34" charset="0"/>
                <a:ea typeface="Calibri" panose="020F0502020204030204" pitchFamily="34" charset="0"/>
                <a:cs typeface="Arial" panose="020B0604020202020204" pitchFamily="34" charset="0"/>
              </a:rPr>
              <a:t>Również termin </a:t>
            </a:r>
            <a:r>
              <a:rPr lang="pl-PL" sz="1200" dirty="0" err="1">
                <a:effectLst/>
                <a:latin typeface="Calibri" panose="020F0502020204030204" pitchFamily="34" charset="0"/>
                <a:ea typeface="Calibri" panose="020F0502020204030204" pitchFamily="34" charset="0"/>
                <a:cs typeface="Arial" panose="020B0604020202020204" pitchFamily="34" charset="0"/>
              </a:rPr>
              <a:t>Node</a:t>
            </a:r>
            <a:r>
              <a:rPr lang="pl-PL" sz="1200" dirty="0">
                <a:effectLst/>
                <a:latin typeface="Calibri" panose="020F0502020204030204" pitchFamily="34" charset="0"/>
                <a:ea typeface="Calibri" panose="020F0502020204030204" pitchFamily="34" charset="0"/>
                <a:cs typeface="Arial" panose="020B0604020202020204" pitchFamily="34" charset="0"/>
              </a:rPr>
              <a:t> Anonymization, który jest techniką anonimizacji grafu mającą na celu ukrycie tożsamości członków sieci społecznościowej poprzez oznaczenie odpowiednich węzłów losowymi identyfikatorami (anonimizacja naiwna) lub, w przypadku gdy węzły są powiązane z atrybutami, które mogą być wykorzystane do identyfikacji odpowiedniego użytkownika, poprzez zastosowanie technik opartych na k-anonimowości.</a:t>
            </a:r>
            <a:endParaRPr lang="en-GB" i="0" dirty="0"/>
          </a:p>
        </p:txBody>
      </p:sp>
      <p:sp>
        <p:nvSpPr>
          <p:cNvPr id="4" name="Pladsholder til slidenummer 3"/>
          <p:cNvSpPr>
            <a:spLocks noGrp="1"/>
          </p:cNvSpPr>
          <p:nvPr>
            <p:ph type="sldNum" sz="quarter" idx="5"/>
          </p:nvPr>
        </p:nvSpPr>
        <p:spPr/>
        <p:txBody>
          <a:bodyPr/>
          <a:lstStyle/>
          <a:p>
            <a:fld id="{56C5C7D4-523D-454C-9E76-9D5F6B9709D9}" type="slidenum">
              <a:rPr lang="en-GB" smtClean="0"/>
              <a:t>26</a:t>
            </a:fld>
            <a:endParaRPr lang="en-GB"/>
          </a:p>
        </p:txBody>
      </p:sp>
    </p:spTree>
    <p:extLst>
      <p:ext uri="{BB962C8B-B14F-4D97-AF65-F5344CB8AC3E}">
        <p14:creationId xmlns:p14="http://schemas.microsoft.com/office/powerpoint/2010/main" val="11786986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l"/>
            <a:r>
              <a:rPr lang="pl-PL" b="0" i="0" dirty="0">
                <a:solidFill>
                  <a:srgbClr val="111111"/>
                </a:solidFill>
                <a:effectLst/>
                <a:latin typeface="Precisely Demi"/>
              </a:rPr>
              <a:t>Geotagowanie to proces polegający na dodawaniu do mediów współrzędnych geograficznych na podstawie lokalizacji urządzenia mobilnego. </a:t>
            </a:r>
            <a:r>
              <a:rPr lang="pl-PL" b="0" i="0" dirty="0" err="1">
                <a:solidFill>
                  <a:srgbClr val="111111"/>
                </a:solidFill>
                <a:effectLst/>
                <a:latin typeface="Precisely Demi"/>
              </a:rPr>
              <a:t>Geotagi</a:t>
            </a:r>
            <a:r>
              <a:rPr lang="pl-PL" b="0" i="0" dirty="0">
                <a:solidFill>
                  <a:srgbClr val="111111"/>
                </a:solidFill>
                <a:effectLst/>
                <a:latin typeface="Precisely Demi"/>
              </a:rPr>
              <a:t> mogą być stosowane do zdjęć, filmów, stron internetowych, wiadomości tekstowych i kodów QR, a także mogą zawierać znaczniki czasu lub inne informacje kontekstowe.</a:t>
            </a:r>
          </a:p>
          <a:p>
            <a:pPr algn="l"/>
            <a:r>
              <a:rPr lang="pl-PL" b="0" i="0" dirty="0">
                <a:solidFill>
                  <a:srgbClr val="111111"/>
                </a:solidFill>
                <a:effectLst/>
                <a:latin typeface="Precisely Demi"/>
              </a:rPr>
              <a:t>Dlaczego </a:t>
            </a:r>
            <a:r>
              <a:rPr lang="pl-PL" b="0" i="0" dirty="0" err="1">
                <a:solidFill>
                  <a:srgbClr val="111111"/>
                </a:solidFill>
                <a:effectLst/>
                <a:latin typeface="Precisely Demi"/>
              </a:rPr>
              <a:t>geotagowanie</a:t>
            </a:r>
            <a:r>
              <a:rPr lang="pl-PL" b="0" i="0" dirty="0">
                <a:solidFill>
                  <a:srgbClr val="111111"/>
                </a:solidFill>
                <a:effectLst/>
                <a:latin typeface="Precisely Demi"/>
              </a:rPr>
              <a:t> jest ważne?</a:t>
            </a:r>
          </a:p>
          <a:p>
            <a:pPr algn="l"/>
            <a:r>
              <a:rPr lang="pl-PL" b="0" i="0" dirty="0">
                <a:solidFill>
                  <a:srgbClr val="111111"/>
                </a:solidFill>
                <a:effectLst/>
                <a:latin typeface="Precisely Demi"/>
              </a:rPr>
              <a:t>Geotagowanie zapewnia pomocny wgląd w aktywność konsumentów. Wykorzystując </a:t>
            </a:r>
            <a:r>
              <a:rPr lang="pl-PL" b="0" i="0" dirty="0" err="1">
                <a:solidFill>
                  <a:srgbClr val="111111"/>
                </a:solidFill>
                <a:effectLst/>
                <a:latin typeface="Precisely Demi"/>
              </a:rPr>
              <a:t>geotagi</a:t>
            </a:r>
            <a:r>
              <a:rPr lang="pl-PL" b="0" i="0" dirty="0">
                <a:solidFill>
                  <a:srgbClr val="111111"/>
                </a:solidFill>
                <a:effectLst/>
                <a:latin typeface="Precisely Demi"/>
              </a:rPr>
              <a:t> do analizowania, gdzie i jak konsumenci wchodzą w interakcje z ich markami, organizacje mogą dostarczać specjalistyczne oferty i wiadomości. </a:t>
            </a:r>
            <a:r>
              <a:rPr lang="pl-PL" b="0" i="0" dirty="0" err="1">
                <a:solidFill>
                  <a:srgbClr val="111111"/>
                </a:solidFill>
                <a:effectLst/>
                <a:latin typeface="Precisely Demi"/>
              </a:rPr>
              <a:t>Geotagi</a:t>
            </a:r>
            <a:r>
              <a:rPr lang="pl-PL" b="0" i="0" dirty="0">
                <a:solidFill>
                  <a:srgbClr val="111111"/>
                </a:solidFill>
                <a:effectLst/>
                <a:latin typeface="Precisely Demi"/>
              </a:rPr>
              <a:t> ujawniają również, gdzie znajdują się poszczególne osoby podczas korzystania z witryny internetowej lub gdzie poruszają się w ciągu dnia za pomocą swoich urządzeń mobilnych.</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27</a:t>
            </a:fld>
            <a:endParaRPr lang="en-GB"/>
          </a:p>
        </p:txBody>
      </p:sp>
    </p:spTree>
    <p:extLst>
      <p:ext uri="{BB962C8B-B14F-4D97-AF65-F5344CB8AC3E}">
        <p14:creationId xmlns:p14="http://schemas.microsoft.com/office/powerpoint/2010/main" val="400941484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pl-PL" b="0" dirty="0"/>
              <a:t>"Publiczność" to ogólny termin, który odnosi się do tego, kto jest w stanie zobaczyć i/lub skomentować twoje posty. </a:t>
            </a: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28</a:t>
            </a:fld>
            <a:endParaRPr lang="en-GB"/>
          </a:p>
        </p:txBody>
      </p:sp>
    </p:spTree>
    <p:extLst>
      <p:ext uri="{BB962C8B-B14F-4D97-AF65-F5344CB8AC3E}">
        <p14:creationId xmlns:p14="http://schemas.microsoft.com/office/powerpoint/2010/main" val="46752596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l"/>
            <a:r>
              <a:rPr lang="pl-PL" b="0" i="0" dirty="0">
                <a:solidFill>
                  <a:srgbClr val="202124"/>
                </a:solidFill>
                <a:effectLst/>
                <a:latin typeface="arial" panose="020B0604020202020204" pitchFamily="34" charset="0"/>
              </a:rPr>
              <a:t>Termin "tożsamość" jest definiowany jako "wysiłek włożony w rozpoznanie i zrozumienie poszczególnych członków publiczności (w tym klientów, potencjalnych klientów i innych odwiedzających) w różnych kanałach i urządzeniach, tak aby marki mogły wchodzić w interakcje z tymi osobami w sposób, który jest istotny, znaczący dla i wspierający nadrzędne cele biznesowe." Firmy mogą skorzystać z większego zaangażowania i lojalności klientów, zapewniając im platformę, która zapewnia bezpieczeństwo ich wspólnych informacji. Z kolei klienci zyskują pewność, że ich doświadczenia będą bezpieczne i poufne.</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29</a:t>
            </a:fld>
            <a:endParaRPr lang="en-GB"/>
          </a:p>
        </p:txBody>
      </p:sp>
    </p:spTree>
    <p:extLst>
      <p:ext uri="{BB962C8B-B14F-4D97-AF65-F5344CB8AC3E}">
        <p14:creationId xmlns:p14="http://schemas.microsoft.com/office/powerpoint/2010/main" val="301349213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pl-PL" sz="1200" i="1" dirty="0">
                <a:effectLst/>
                <a:latin typeface="Calibri" panose="020F0502020204030204" pitchFamily="34" charset="0"/>
                <a:ea typeface="Calibri" panose="020F0502020204030204" pitchFamily="34" charset="0"/>
                <a:cs typeface="Arial" panose="020B0604020202020204" pitchFamily="34" charset="0"/>
              </a:rPr>
              <a:t>Hasło</a:t>
            </a:r>
          </a:p>
          <a:p>
            <a:pPr marL="144145" indent="-144145" algn="just">
              <a:lnSpc>
                <a:spcPct val="107000"/>
              </a:lnSpc>
              <a:spcAft>
                <a:spcPts val="800"/>
              </a:spcAft>
            </a:pPr>
            <a:r>
              <a:rPr lang="pl-PL" sz="1200" i="0" dirty="0">
                <a:effectLst/>
                <a:latin typeface="Calibri" panose="020F0502020204030204" pitchFamily="34" charset="0"/>
                <a:ea typeface="Calibri" panose="020F0502020204030204" pitchFamily="34" charset="0"/>
                <a:cs typeface="Arial" panose="020B0604020202020204" pitchFamily="34" charset="0"/>
              </a:rPr>
              <a:t>- Zaleca się stosowanie innego hasła do każdego konta internetowego;</a:t>
            </a:r>
          </a:p>
          <a:p>
            <a:pPr marL="144145" indent="-144145" algn="just">
              <a:lnSpc>
                <a:spcPct val="107000"/>
              </a:lnSpc>
              <a:spcAft>
                <a:spcPts val="800"/>
              </a:spcAft>
            </a:pPr>
            <a:r>
              <a:rPr lang="pl-PL" sz="1200" i="0" dirty="0">
                <a:effectLst/>
                <a:latin typeface="Calibri" panose="020F0502020204030204" pitchFamily="34" charset="0"/>
                <a:ea typeface="Calibri" panose="020F0502020204030204" pitchFamily="34" charset="0"/>
                <a:cs typeface="Arial" panose="020B0604020202020204" pitchFamily="34" charset="0"/>
              </a:rPr>
              <a:t>- Powinno mieć długość co najmniej 10 znaków i zawierać duże litery, małe litery, cyfry i znaki specjalne;</a:t>
            </a:r>
          </a:p>
          <a:p>
            <a:pPr marL="144145" indent="-144145" algn="just">
              <a:lnSpc>
                <a:spcPct val="107000"/>
              </a:lnSpc>
              <a:spcAft>
                <a:spcPts val="800"/>
              </a:spcAft>
            </a:pPr>
            <a:r>
              <a:rPr lang="pl-PL" sz="1200" i="0" dirty="0">
                <a:effectLst/>
                <a:latin typeface="Calibri" panose="020F0502020204030204" pitchFamily="34" charset="0"/>
                <a:ea typeface="Calibri" panose="020F0502020204030204" pitchFamily="34" charset="0"/>
                <a:cs typeface="Arial" panose="020B0604020202020204" pitchFamily="34" charset="0"/>
              </a:rPr>
              <a:t>- Nie wolno go nikomu ujawniać, niezależnie od tego, jak bliska lub zaufana jest osoba, której chcemy powiedzieć</a:t>
            </a:r>
            <a:endParaRPr lang="en-GB" i="0" dirty="0"/>
          </a:p>
        </p:txBody>
      </p:sp>
      <p:sp>
        <p:nvSpPr>
          <p:cNvPr id="4" name="Pladsholder til slidenummer 3"/>
          <p:cNvSpPr>
            <a:spLocks noGrp="1"/>
          </p:cNvSpPr>
          <p:nvPr>
            <p:ph type="sldNum" sz="quarter" idx="5"/>
          </p:nvPr>
        </p:nvSpPr>
        <p:spPr/>
        <p:txBody>
          <a:bodyPr/>
          <a:lstStyle/>
          <a:p>
            <a:fld id="{56C5C7D4-523D-454C-9E76-9D5F6B9709D9}" type="slidenum">
              <a:rPr lang="en-GB" smtClean="0"/>
              <a:t>30</a:t>
            </a:fld>
            <a:endParaRPr lang="en-GB"/>
          </a:p>
        </p:txBody>
      </p:sp>
    </p:spTree>
    <p:extLst>
      <p:ext uri="{BB962C8B-B14F-4D97-AF65-F5344CB8AC3E}">
        <p14:creationId xmlns:p14="http://schemas.microsoft.com/office/powerpoint/2010/main" val="324540910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pl-PL" sz="1200" i="1" dirty="0">
                <a:effectLst/>
                <a:latin typeface="Calibri" panose="020F0502020204030204" pitchFamily="34" charset="0"/>
                <a:ea typeface="Calibri" panose="020F0502020204030204" pitchFamily="34" charset="0"/>
                <a:cs typeface="Arial" panose="020B0604020202020204" pitchFamily="34" charset="0"/>
              </a:rPr>
              <a:t>Hasło</a:t>
            </a: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pl-PL" sz="1200" dirty="0">
                <a:effectLst/>
                <a:latin typeface="Calibri" panose="020F0502020204030204" pitchFamily="34" charset="0"/>
                <a:ea typeface="Calibri" panose="020F0502020204030204" pitchFamily="34" charset="0"/>
                <a:cs typeface="Arial" panose="020B0604020202020204" pitchFamily="34" charset="0"/>
              </a:rPr>
              <a:t>- Zaleca się, aby przy tworzeniu hasła nie używać informacji osobistych (np. imiona rodziców, data urodzenia, imię zwierzęcia </a:t>
            </a:r>
            <a:r>
              <a:rPr lang="pl-PL" sz="1200" dirty="0" err="1">
                <a:effectLst/>
                <a:latin typeface="Calibri" panose="020F0502020204030204" pitchFamily="34" charset="0"/>
                <a:ea typeface="Calibri" panose="020F0502020204030204" pitchFamily="34" charset="0"/>
                <a:cs typeface="Arial" panose="020B0604020202020204" pitchFamily="34" charset="0"/>
              </a:rPr>
              <a:t>itp</a:t>
            </a:r>
            <a:r>
              <a:rPr lang="pl-PL" sz="12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gn="just">
              <a:lnSpc>
                <a:spcPct val="107000"/>
              </a:lnSpc>
              <a:spcAft>
                <a:spcPts val="800"/>
              </a:spcAft>
            </a:pPr>
            <a:r>
              <a:rPr lang="pl-PL" sz="1200" dirty="0">
                <a:effectLst/>
                <a:latin typeface="Calibri" panose="020F0502020204030204" pitchFamily="34" charset="0"/>
                <a:ea typeface="Calibri" panose="020F0502020204030204" pitchFamily="34" charset="0"/>
                <a:cs typeface="Arial" panose="020B0604020202020204" pitchFamily="34" charset="0"/>
              </a:rPr>
              <a:t>- Okresowo zmieniaj swoje hasło;</a:t>
            </a:r>
          </a:p>
          <a:p>
            <a:pPr marL="144145" indent="-144145" algn="just">
              <a:lnSpc>
                <a:spcPct val="107000"/>
              </a:lnSpc>
              <a:spcAft>
                <a:spcPts val="800"/>
              </a:spcAft>
            </a:pPr>
            <a:r>
              <a:rPr lang="pl-PL" sz="1200" dirty="0">
                <a:effectLst/>
                <a:latin typeface="Calibri" panose="020F0502020204030204" pitchFamily="34" charset="0"/>
                <a:ea typeface="Calibri" panose="020F0502020204030204" pitchFamily="34" charset="0"/>
                <a:cs typeface="Arial" panose="020B0604020202020204" pitchFamily="34" charset="0"/>
              </a:rPr>
              <a:t>- Wyloguj się ze swojego konta, gdy korzystasz z urządzenia, które nie należy do Ciebie lub jest używane przez kogoś innego.</a:t>
            </a: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31</a:t>
            </a:fld>
            <a:endParaRPr lang="en-GB"/>
          </a:p>
        </p:txBody>
      </p:sp>
    </p:spTree>
    <p:extLst>
      <p:ext uri="{BB962C8B-B14F-4D97-AF65-F5344CB8AC3E}">
        <p14:creationId xmlns:p14="http://schemas.microsoft.com/office/powerpoint/2010/main" val="27668679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pl-PL" sz="2000" dirty="0">
                <a:effectLst/>
                <a:latin typeface="Calibri" panose="020F0502020204030204" pitchFamily="34" charset="0"/>
                <a:ea typeface="Calibri" panose="020F0502020204030204" pitchFamily="34" charset="0"/>
                <a:cs typeface="Arial" panose="020B0604020202020204" pitchFamily="34" charset="0"/>
              </a:rPr>
              <a:t>Wykonuj aktualizacje zabezpieczeń na czas!</a:t>
            </a:r>
          </a:p>
          <a:p>
            <a:pPr marL="342900" indent="-342900" algn="just">
              <a:lnSpc>
                <a:spcPct val="107000"/>
              </a:lnSpc>
              <a:spcAft>
                <a:spcPts val="800"/>
              </a:spcAft>
              <a:buFont typeface="Arial" panose="020B0604020202020204" pitchFamily="34" charset="0"/>
              <a:buChar char="•"/>
            </a:pPr>
            <a:r>
              <a:rPr lang="pl-PL" sz="1800" dirty="0">
                <a:effectLst/>
                <a:latin typeface="Calibri" panose="020F0502020204030204" pitchFamily="34" charset="0"/>
                <a:ea typeface="Calibri" panose="020F0502020204030204" pitchFamily="34" charset="0"/>
                <a:cs typeface="Arial" panose="020B0604020202020204" pitchFamily="34" charset="0"/>
              </a:rPr>
              <a:t>Platformy mediów społecznościowych regularnie wprowadzają nowe ustawienia prywatności i bezpieczeństwa. Można je znaleźć w ustawieniach konta i zaleca się ich regularne sprawdzanie;</a:t>
            </a:r>
          </a:p>
          <a:p>
            <a:pPr marL="342900" indent="-342900" algn="just">
              <a:lnSpc>
                <a:spcPct val="107000"/>
              </a:lnSpc>
              <a:spcAft>
                <a:spcPts val="800"/>
              </a:spcAft>
              <a:buFont typeface="Arial" panose="020B0604020202020204" pitchFamily="34" charset="0"/>
              <a:buChar char="•"/>
            </a:pPr>
            <a:r>
              <a:rPr lang="pl-PL" sz="1800" dirty="0">
                <a:effectLst/>
                <a:latin typeface="Calibri" panose="020F0502020204030204" pitchFamily="34" charset="0"/>
                <a:ea typeface="Calibri" panose="020F0502020204030204" pitchFamily="34" charset="0"/>
                <a:cs typeface="Arial" panose="020B0604020202020204" pitchFamily="34" charset="0"/>
              </a:rPr>
              <a:t>Korzystaj z opcji uwierzytelniania dwuskładnikowego (2FA), aby mieć pewność, że ktoś nie próbuje </a:t>
            </a:r>
            <a:r>
              <a:rPr lang="pl-PL" sz="1800" dirty="0" err="1">
                <a:effectLst/>
                <a:latin typeface="Calibri" panose="020F0502020204030204" pitchFamily="34" charset="0"/>
                <a:ea typeface="Calibri" panose="020F0502020204030204" pitchFamily="34" charset="0"/>
                <a:cs typeface="Arial" panose="020B0604020202020204" pitchFamily="34" charset="0"/>
              </a:rPr>
              <a:t>zhakować</a:t>
            </a:r>
            <a:r>
              <a:rPr lang="pl-PL" sz="1800" dirty="0">
                <a:effectLst/>
                <a:latin typeface="Calibri" panose="020F0502020204030204" pitchFamily="34" charset="0"/>
                <a:ea typeface="Calibri" panose="020F0502020204030204" pitchFamily="34" charset="0"/>
                <a:cs typeface="Arial" panose="020B0604020202020204" pitchFamily="34" charset="0"/>
              </a:rPr>
              <a:t> Twojego konta.</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32</a:t>
            </a:fld>
            <a:endParaRPr lang="en-GB"/>
          </a:p>
        </p:txBody>
      </p:sp>
    </p:spTree>
    <p:extLst>
      <p:ext uri="{BB962C8B-B14F-4D97-AF65-F5344CB8AC3E}">
        <p14:creationId xmlns:p14="http://schemas.microsoft.com/office/powerpoint/2010/main" val="209504813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Nie akceptuj zaproszeń do znajomych od każdego!</a:t>
            </a:r>
          </a:p>
          <a:p>
            <a:pPr marL="457200" indent="-457200" algn="just">
              <a:lnSpc>
                <a:spcPct val="107000"/>
              </a:lnSpc>
              <a:spcAft>
                <a:spcPts val="800"/>
              </a:spcAft>
              <a:buFont typeface="Arial" panose="020B0604020202020204" pitchFamily="34" charset="0"/>
              <a:buChar char="•"/>
            </a:pPr>
            <a:r>
              <a:rPr lang="pl-PL" sz="1800" dirty="0">
                <a:effectLst/>
                <a:latin typeface="Calibri" panose="020F0502020204030204" pitchFamily="34" charset="0"/>
                <a:ea typeface="Calibri" panose="020F0502020204030204" pitchFamily="34" charset="0"/>
                <a:cs typeface="Arial" panose="020B0604020202020204" pitchFamily="34" charset="0"/>
              </a:rPr>
              <a:t>Akceptuj lub wysyłaj prośby o przyjaźń tylko od/do osób, które spotykasz w prawdziwym życiu lub do osób publicznych, którymi jesteś zainteresowany, dbając o śledzenie ich oficjalnych profili;</a:t>
            </a:r>
          </a:p>
          <a:p>
            <a:pPr marL="285750" indent="-285750" algn="just">
              <a:lnSpc>
                <a:spcPct val="107000"/>
              </a:lnSpc>
              <a:spcAft>
                <a:spcPts val="800"/>
              </a:spcAft>
              <a:buFont typeface="Arial" panose="020B0604020202020204" pitchFamily="34" charset="0"/>
              <a:buChar char="•"/>
            </a:pPr>
            <a:r>
              <a:rPr lang="pl-PL" sz="1800" dirty="0">
                <a:effectLst/>
                <a:latin typeface="Calibri" panose="020F0502020204030204" pitchFamily="34" charset="0"/>
                <a:ea typeface="Calibri" panose="020F0502020204030204" pitchFamily="34" charset="0"/>
                <a:cs typeface="Arial" panose="020B0604020202020204" pitchFamily="34" charset="0"/>
              </a:rPr>
              <a:t>NIE ZAPOMINAJ! Jeśli czujesz się przywiązany do pewnych kont, możesz ograniczyć ich dostęp do swoich postów lub możesz zablokować konto. </a:t>
            </a:r>
          </a:p>
          <a:p>
            <a:pPr marL="285750" indent="-285750" algn="just">
              <a:lnSpc>
                <a:spcPct val="107000"/>
              </a:lnSpc>
              <a:spcAft>
                <a:spcPts val="800"/>
              </a:spcAft>
              <a:buFont typeface="Arial" panose="020B0604020202020204" pitchFamily="34" charset="0"/>
              <a:buChar char="•"/>
            </a:pPr>
            <a:r>
              <a:rPr lang="pl-PL" sz="1800" dirty="0">
                <a:effectLst/>
                <a:latin typeface="Calibri" panose="020F0502020204030204" pitchFamily="34" charset="0"/>
                <a:ea typeface="Calibri" panose="020F0502020204030204" pitchFamily="34" charset="0"/>
                <a:cs typeface="Arial" panose="020B0604020202020204" pitchFamily="34" charset="0"/>
              </a:rPr>
              <a:t>NIE KLIKAJ!!!</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a:lnSpc>
                <a:spcPct val="107000"/>
              </a:lnSpc>
              <a:spcAft>
                <a:spcPts val="800"/>
              </a:spcAft>
              <a:buFont typeface="Arial" panose="020B0604020202020204" pitchFamily="34" charset="0"/>
              <a:buChar char="•"/>
            </a:pPr>
            <a:r>
              <a:rPr lang="pl-PL" sz="1800" dirty="0">
                <a:effectLst/>
                <a:latin typeface="Calibri" panose="020F0502020204030204" pitchFamily="34" charset="0"/>
                <a:ea typeface="Calibri" panose="020F0502020204030204" pitchFamily="34" charset="0"/>
                <a:cs typeface="Arial" panose="020B0604020202020204" pitchFamily="34" charset="0"/>
              </a:rPr>
              <a:t>Wielu napastników wykorzystuje inżynierię społeczną, aby zdobyć zaufanie danej osoby w celu późniejszego uzyskania dostępu do informacji;</a:t>
            </a:r>
          </a:p>
          <a:p>
            <a:pPr marL="285750" indent="-285750" algn="just">
              <a:lnSpc>
                <a:spcPct val="107000"/>
              </a:lnSpc>
              <a:spcAft>
                <a:spcPts val="800"/>
              </a:spcAft>
              <a:buFont typeface="Arial" panose="020B0604020202020204" pitchFamily="34" charset="0"/>
              <a:buChar char="•"/>
            </a:pPr>
            <a:r>
              <a:rPr lang="pl-PL" sz="1800" dirty="0">
                <a:effectLst/>
                <a:latin typeface="Calibri" panose="020F0502020204030204" pitchFamily="34" charset="0"/>
                <a:ea typeface="Calibri" panose="020F0502020204030204" pitchFamily="34" charset="0"/>
                <a:cs typeface="Arial" panose="020B0604020202020204" pitchFamily="34" charset="0"/>
              </a:rPr>
              <a:t>Nie otwieraj linków i załączników z mediów społecznościowych, jeśli nie jesteś w 100% pewien źródła (np. strony oferujące nagrody często mają na celu kradzież informacji);</a:t>
            </a:r>
          </a:p>
          <a:p>
            <a:pPr marL="285750" indent="-285750" algn="just">
              <a:lnSpc>
                <a:spcPct val="107000"/>
              </a:lnSpc>
              <a:spcAft>
                <a:spcPts val="800"/>
              </a:spcAft>
              <a:buFont typeface="Arial" panose="020B0604020202020204" pitchFamily="34" charset="0"/>
              <a:buChar char="•"/>
            </a:pPr>
            <a:r>
              <a:rPr lang="pl-PL" sz="1800" dirty="0">
                <a:effectLst/>
                <a:latin typeface="Calibri" panose="020F0502020204030204" pitchFamily="34" charset="0"/>
                <a:ea typeface="Calibri" panose="020F0502020204030204" pitchFamily="34" charset="0"/>
                <a:cs typeface="Arial" panose="020B0604020202020204" pitchFamily="34" charset="0"/>
              </a:rPr>
              <a:t>Jeśli z czatów znajomy wydaje się zachowywać inaczej (zadaje dużo pytań, staje się bardzo ciekawy życia osobistego, prosi o pieniądze) istnieje możliwość, że jego konto zostało </a:t>
            </a:r>
            <a:r>
              <a:rPr lang="pl-PL" sz="1800" dirty="0" err="1">
                <a:effectLst/>
                <a:latin typeface="Calibri" panose="020F0502020204030204" pitchFamily="34" charset="0"/>
                <a:ea typeface="Calibri" panose="020F0502020204030204" pitchFamily="34" charset="0"/>
                <a:cs typeface="Arial" panose="020B0604020202020204" pitchFamily="34" charset="0"/>
              </a:rPr>
              <a:t>zhakowane</a:t>
            </a:r>
            <a:r>
              <a:rPr lang="pl-PL" sz="1800" dirty="0">
                <a:effectLst/>
                <a:latin typeface="Calibri" panose="020F0502020204030204" pitchFamily="34" charset="0"/>
                <a:ea typeface="Calibri" panose="020F0502020204030204" pitchFamily="34" charset="0"/>
                <a:cs typeface="Arial" panose="020B0604020202020204" pitchFamily="34" charset="0"/>
              </a:rPr>
              <a:t> i napastnik wykorzystuje je do złych celów.</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33</a:t>
            </a:fld>
            <a:endParaRPr lang="en-GB"/>
          </a:p>
        </p:txBody>
      </p:sp>
    </p:spTree>
    <p:extLst>
      <p:ext uri="{BB962C8B-B14F-4D97-AF65-F5344CB8AC3E}">
        <p14:creationId xmlns:p14="http://schemas.microsoft.com/office/powerpoint/2010/main" val="52515022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pl-PL" sz="2000" dirty="0">
                <a:effectLst/>
                <a:latin typeface="Calibri" panose="020F0502020204030204" pitchFamily="34" charset="0"/>
                <a:ea typeface="Calibri" panose="020F0502020204030204" pitchFamily="34" charset="0"/>
                <a:cs typeface="Arial" panose="020B0604020202020204" pitchFamily="34" charset="0"/>
              </a:rPr>
              <a:t>Zastanów się dwa razy zanim napiszesz post!</a:t>
            </a:r>
          </a:p>
          <a:p>
            <a:pPr marL="457200" indent="-457200" algn="just">
              <a:lnSpc>
                <a:spcPct val="107000"/>
              </a:lnSpc>
              <a:spcAft>
                <a:spcPts val="800"/>
              </a:spcAft>
              <a:buFont typeface="Arial" panose="020B0604020202020204" pitchFamily="34" charset="0"/>
              <a:buChar char="•"/>
            </a:pPr>
            <a:r>
              <a:rPr lang="pl-PL" sz="1800" dirty="0">
                <a:effectLst/>
                <a:latin typeface="Calibri" panose="020F0502020204030204" pitchFamily="34" charset="0"/>
                <a:ea typeface="Calibri" panose="020F0502020204030204" pitchFamily="34" charset="0"/>
                <a:cs typeface="Arial" panose="020B0604020202020204" pitchFamily="34" charset="0"/>
              </a:rPr>
              <a:t>Media społecznościowe dają tyle samo możliwości tworzenia pozytywnej reputacji online, co negatywnej, w dodatku nawet jeśli "skasujemy" post, to po pojawieniu się w sieci nie można go trwale usunąć;</a:t>
            </a:r>
          </a:p>
          <a:p>
            <a:pPr marL="457200" indent="-457200" algn="just">
              <a:lnSpc>
                <a:spcPct val="107000"/>
              </a:lnSpc>
              <a:spcAft>
                <a:spcPts val="800"/>
              </a:spcAft>
              <a:buFont typeface="Arial" panose="020B0604020202020204" pitchFamily="34" charset="0"/>
              <a:buChar char="•"/>
            </a:pPr>
            <a:r>
              <a:rPr lang="pl-PL" sz="1800" dirty="0">
                <a:effectLst/>
                <a:latin typeface="Calibri" panose="020F0502020204030204" pitchFamily="34" charset="0"/>
                <a:ea typeface="Calibri" panose="020F0502020204030204" pitchFamily="34" charset="0"/>
                <a:cs typeface="Arial" panose="020B0604020202020204" pitchFamily="34" charset="0"/>
              </a:rPr>
              <a:t>Nie ujawniaj zbyt wielu danych osobowych w mediach społecznościowych! Pola "O mnie" są opcjonalne.</a:t>
            </a:r>
          </a:p>
        </p:txBody>
      </p:sp>
      <p:sp>
        <p:nvSpPr>
          <p:cNvPr id="4" name="Pladsholder til slidenummer 3"/>
          <p:cNvSpPr>
            <a:spLocks noGrp="1"/>
          </p:cNvSpPr>
          <p:nvPr>
            <p:ph type="sldNum" sz="quarter" idx="5"/>
          </p:nvPr>
        </p:nvSpPr>
        <p:spPr/>
        <p:txBody>
          <a:bodyPr/>
          <a:lstStyle/>
          <a:p>
            <a:fld id="{56C5C7D4-523D-454C-9E76-9D5F6B9709D9}" type="slidenum">
              <a:rPr lang="en-GB" smtClean="0"/>
              <a:t>34</a:t>
            </a:fld>
            <a:endParaRPr lang="en-GB"/>
          </a:p>
        </p:txBody>
      </p:sp>
    </p:spTree>
    <p:extLst>
      <p:ext uri="{BB962C8B-B14F-4D97-AF65-F5344CB8AC3E}">
        <p14:creationId xmlns:p14="http://schemas.microsoft.com/office/powerpoint/2010/main" val="134592291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pl-PL" sz="1800" i="1" dirty="0">
                <a:effectLst/>
                <a:latin typeface="Calibri" panose="020F0502020204030204" pitchFamily="34" charset="0"/>
                <a:ea typeface="Calibri" panose="020F0502020204030204" pitchFamily="34" charset="0"/>
                <a:cs typeface="Arial" panose="020B0604020202020204" pitchFamily="34" charset="0"/>
              </a:rPr>
              <a:t>Ponownie, zastanów się dwa razy zanim napiszesz post!</a:t>
            </a:r>
          </a:p>
          <a:p>
            <a:pPr marL="342900" indent="-342900">
              <a:buFont typeface="Arial" panose="020B0604020202020204" pitchFamily="34" charset="0"/>
              <a:buChar char="•"/>
            </a:pPr>
            <a:r>
              <a:rPr lang="pl-PL" sz="1800" dirty="0"/>
              <a:t>Ustal granicę między życiem zawodowym a osobistym w środowisku online</a:t>
            </a:r>
          </a:p>
          <a:p>
            <a:pPr marL="342900" indent="-342900">
              <a:buFont typeface="Arial" panose="020B0604020202020204" pitchFamily="34" charset="0"/>
              <a:buChar char="•"/>
            </a:pPr>
            <a:r>
              <a:rPr lang="pl-PL" sz="1800" dirty="0"/>
              <a:t>Nie ujawniaj w sieci informacji o swoim pracodawcy</a:t>
            </a:r>
          </a:p>
          <a:p>
            <a:pPr marL="342900" indent="-342900">
              <a:buFont typeface="Arial" panose="020B0604020202020204" pitchFamily="34" charset="0"/>
              <a:buChar char="•"/>
            </a:pPr>
            <a:r>
              <a:rPr lang="pl-PL" sz="1800" dirty="0"/>
              <a:t>Nie zamieszczaj zdjęć z pracy ani negatywnych wiadomości, które stawiają pracodawcę w złym świetle.</a:t>
            </a:r>
          </a:p>
          <a:p>
            <a:pPr marL="342900" indent="-342900">
              <a:buFont typeface="Arial" panose="020B0604020202020204" pitchFamily="34" charset="0"/>
              <a:buChar char="•"/>
            </a:pPr>
            <a:r>
              <a:rPr lang="pl-PL" sz="1800" dirty="0"/>
              <a:t>Pomyśl, zanim zamieścisz post i nie ryzykuj swojej pracy.</a:t>
            </a:r>
            <a:endParaRPr lang="en-GB" sz="2800" dirty="0"/>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35</a:t>
            </a:fld>
            <a:endParaRPr lang="en-GB"/>
          </a:p>
        </p:txBody>
      </p:sp>
    </p:spTree>
    <p:extLst>
      <p:ext uri="{BB962C8B-B14F-4D97-AF65-F5344CB8AC3E}">
        <p14:creationId xmlns:p14="http://schemas.microsoft.com/office/powerpoint/2010/main" val="354508628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pl-PL" sz="2000" i="1" dirty="0">
                <a:effectLst/>
                <a:latin typeface="Calibri" panose="020F0502020204030204" pitchFamily="34" charset="0"/>
                <a:ea typeface="Calibri" panose="020F0502020204030204" pitchFamily="34" charset="0"/>
                <a:cs typeface="Arial" panose="020B0604020202020204" pitchFamily="34" charset="0"/>
              </a:rPr>
              <a:t>Zamknij stare konta!</a:t>
            </a:r>
          </a:p>
          <a:p>
            <a:pPr marL="457200" indent="-457200" algn="just">
              <a:lnSpc>
                <a:spcPct val="107000"/>
              </a:lnSpc>
              <a:spcAft>
                <a:spcPts val="800"/>
              </a:spcAft>
              <a:buFont typeface="Arial" panose="020B0604020202020204" pitchFamily="34" charset="0"/>
              <a:buChar char="•"/>
            </a:pPr>
            <a:r>
              <a:rPr lang="pl-PL" sz="1800" dirty="0">
                <a:effectLst/>
                <a:latin typeface="Calibri" panose="020F0502020204030204" pitchFamily="34" charset="0"/>
                <a:ea typeface="Calibri" panose="020F0502020204030204" pitchFamily="34" charset="0"/>
                <a:cs typeface="Arial" panose="020B0604020202020204" pitchFamily="34" charset="0"/>
              </a:rPr>
              <a:t>Jeśli masz stare konta na platformach </a:t>
            </a:r>
            <a:r>
              <a:rPr lang="pl-PL" sz="1800" dirty="0" err="1">
                <a:effectLst/>
                <a:latin typeface="Calibri" panose="020F0502020204030204" pitchFamily="34" charset="0"/>
                <a:ea typeface="Calibri" panose="020F0502020204030204" pitchFamily="34" charset="0"/>
                <a:cs typeface="Arial" panose="020B0604020202020204" pitchFamily="34" charset="0"/>
              </a:rPr>
              <a:t>social</a:t>
            </a:r>
            <a:r>
              <a:rPr lang="pl-PL" sz="1800" dirty="0">
                <a:effectLst/>
                <a:latin typeface="Calibri" panose="020F0502020204030204" pitchFamily="34" charset="0"/>
                <a:ea typeface="Calibri" panose="020F0502020204030204" pitchFamily="34" charset="0"/>
                <a:cs typeface="Arial" panose="020B0604020202020204" pitchFamily="34" charset="0"/>
              </a:rPr>
              <a:t> media, których już nie używasz, lub nawet stare konta na tej samej platformie, spróbuj je zamknąć. W ten sposób tworzysz jak najmniej powiązań z obecnymi kontami, które są bardziej chronione przed ewentualnymi napastnikami;</a:t>
            </a:r>
          </a:p>
          <a:p>
            <a:pPr marL="457200" indent="-457200" algn="just">
              <a:lnSpc>
                <a:spcPct val="107000"/>
              </a:lnSpc>
              <a:spcAft>
                <a:spcPts val="800"/>
              </a:spcAft>
              <a:buFont typeface="Arial" panose="020B0604020202020204" pitchFamily="34" charset="0"/>
              <a:buChar char="•"/>
            </a:pPr>
            <a:r>
              <a:rPr lang="pl-PL" sz="1800" dirty="0">
                <a:effectLst/>
                <a:latin typeface="Calibri" panose="020F0502020204030204" pitchFamily="34" charset="0"/>
                <a:ea typeface="Calibri" panose="020F0502020204030204" pitchFamily="34" charset="0"/>
                <a:cs typeface="Arial" panose="020B0604020202020204" pitchFamily="34" charset="0"/>
              </a:rPr>
              <a:t>Starsze konta lub platformy mogą nie być tak bezpieczne jak dzisiejsze.</a:t>
            </a:r>
            <a:endParaRPr lang="en-GB"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Pladsholder til slidenummer 3"/>
          <p:cNvSpPr>
            <a:spLocks noGrp="1"/>
          </p:cNvSpPr>
          <p:nvPr>
            <p:ph type="sldNum" sz="quarter" idx="5"/>
          </p:nvPr>
        </p:nvSpPr>
        <p:spPr/>
        <p:txBody>
          <a:bodyPr/>
          <a:lstStyle/>
          <a:p>
            <a:fld id="{56C5C7D4-523D-454C-9E76-9D5F6B9709D9}" type="slidenum">
              <a:rPr lang="en-GB" smtClean="0"/>
              <a:t>36</a:t>
            </a:fld>
            <a:endParaRPr lang="en-GB"/>
          </a:p>
        </p:txBody>
      </p:sp>
    </p:spTree>
    <p:extLst>
      <p:ext uri="{BB962C8B-B14F-4D97-AF65-F5344CB8AC3E}">
        <p14:creationId xmlns:p14="http://schemas.microsoft.com/office/powerpoint/2010/main" val="179201385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pl-PL" sz="2000" dirty="0">
                <a:effectLst/>
                <a:latin typeface="Calibri" panose="020F0502020204030204" pitchFamily="34" charset="0"/>
                <a:ea typeface="Calibri" panose="020F0502020204030204" pitchFamily="34" charset="0"/>
                <a:cs typeface="Arial" panose="020B0604020202020204" pitchFamily="34" charset="0"/>
              </a:rPr>
              <a:t>Media społecznościowe stwarzają duże ryzyko</a:t>
            </a:r>
          </a:p>
          <a:p>
            <a:pPr marL="342900" indent="-342900" algn="just">
              <a:lnSpc>
                <a:spcPct val="107000"/>
              </a:lnSpc>
              <a:spcAft>
                <a:spcPts val="800"/>
              </a:spcAft>
              <a:buFont typeface="Arial" panose="020B0604020202020204" pitchFamily="34" charset="0"/>
              <a:buChar char="•"/>
            </a:pPr>
            <a:r>
              <a:rPr lang="pl-PL" sz="1800" dirty="0">
                <a:effectLst/>
                <a:latin typeface="Calibri" panose="020F0502020204030204" pitchFamily="34" charset="0"/>
                <a:ea typeface="Calibri" panose="020F0502020204030204" pitchFamily="34" charset="0"/>
                <a:cs typeface="Arial" panose="020B0604020202020204" pitchFamily="34" charset="0"/>
              </a:rPr>
              <a:t>Sieci społecznościowe stanowią duże zagrożenie dla bezpieczeństwa i prywatności ze względu na ich scentralizowaną architekturę, ogromny magazyn informacji umożliwiających identyfikację osób, które każdy haker chciałby mieć, oraz ogólną niewiedzę społeczeństwa na temat prawidłowego korzystania z mediów społecznościowych. ustawienia prywatności w celu poprawy ich bezpieczeństwa online.</a:t>
            </a:r>
          </a:p>
        </p:txBody>
      </p:sp>
      <p:sp>
        <p:nvSpPr>
          <p:cNvPr id="4" name="Pladsholder til slidenummer 3"/>
          <p:cNvSpPr>
            <a:spLocks noGrp="1"/>
          </p:cNvSpPr>
          <p:nvPr>
            <p:ph type="sldNum" sz="quarter" idx="5"/>
          </p:nvPr>
        </p:nvSpPr>
        <p:spPr/>
        <p:txBody>
          <a:bodyPr/>
          <a:lstStyle/>
          <a:p>
            <a:fld id="{56C5C7D4-523D-454C-9E76-9D5F6B9709D9}" type="slidenum">
              <a:rPr lang="en-GB" smtClean="0"/>
              <a:t>37</a:t>
            </a:fld>
            <a:endParaRPr lang="en-GB"/>
          </a:p>
        </p:txBody>
      </p:sp>
    </p:spTree>
    <p:extLst>
      <p:ext uri="{BB962C8B-B14F-4D97-AF65-F5344CB8AC3E}">
        <p14:creationId xmlns:p14="http://schemas.microsoft.com/office/powerpoint/2010/main" val="86026178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pl-PL" sz="1800" i="1" dirty="0">
                <a:effectLst/>
                <a:latin typeface="Calibri" panose="020F0502020204030204" pitchFamily="34" charset="0"/>
                <a:ea typeface="Calibri" panose="020F0502020204030204" pitchFamily="34" charset="0"/>
                <a:cs typeface="Arial" panose="020B0604020202020204" pitchFamily="34" charset="0"/>
              </a:rPr>
              <a:t>Media społecznościowe stwarzają duże ryzyko</a:t>
            </a:r>
          </a:p>
          <a:p>
            <a:pPr marL="144145" indent="-144145"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 Sieci społecznościowe stwarzają duże zagrożenie dla bezpieczeństwa i prywatności ze względu na ich scentralizowaną architekturę, ogromny zasób informacji umożliwiających identyfikację osób, które każdy haker chciałby mieć, oraz ogólną niewiedzę społeczeństwa na temat prawidłowego korzystania z mediów społecznościowych. ustawienia prywatności w celu poprawy ich bezpieczeństwa online.</a:t>
            </a:r>
          </a:p>
          <a:p>
            <a:pPr marL="144145" indent="-144145"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 Innym bardzo wysokim ryzykiem, szczególnie wśród nastolatków, jest zaufanie do innych ludzi i rodzaju informacji osobistych ujawnianych online.</a:t>
            </a:r>
          </a:p>
          <a:p>
            <a:pPr marL="144145" indent="-144145"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 Można z tym walczyć poprzez środki technologiczne i egzekwowanie polityki bezpieczeństwa.</a:t>
            </a:r>
          </a:p>
          <a:p>
            <a:pPr marL="144145" indent="-144145"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 Powinniśmy uznać, że informacje przekazywane za pośrednictwem mediów społecznościowych nie są bezpieczne i dlatego nie przekazujemy wrażliwych informacji za pośrednictwem mediów społecznościowych, dlatego główna odpowiedzialność za zachowanie bezpieczeństwa spoczywa na UŻYTKOWNIKU</a:t>
            </a: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38</a:t>
            </a:fld>
            <a:endParaRPr lang="en-GB"/>
          </a:p>
        </p:txBody>
      </p:sp>
    </p:spTree>
    <p:extLst>
      <p:ext uri="{BB962C8B-B14F-4D97-AF65-F5344CB8AC3E}">
        <p14:creationId xmlns:p14="http://schemas.microsoft.com/office/powerpoint/2010/main" val="259876912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pl-PL" sz="1800" i="1" dirty="0">
                <a:effectLst/>
                <a:latin typeface="Calibri" panose="020F0502020204030204" pitchFamily="34" charset="0"/>
                <a:ea typeface="Calibri" panose="020F0502020204030204" pitchFamily="34" charset="0"/>
                <a:cs typeface="Arial" panose="020B0604020202020204" pitchFamily="34" charset="0"/>
              </a:rPr>
              <a:t>Media społecznościowe stwarzają duże ryzyko</a:t>
            </a:r>
          </a:p>
          <a:p>
            <a:pPr marL="144145" indent="-144145"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 Innym bardzo wysokim ryzykiem, szczególnie wśród nastolatków, jest zaufanie do innych ludzi i rodzaju informacji osobistych ujawnianych online.</a:t>
            </a:r>
          </a:p>
          <a:p>
            <a:pPr marL="144145" indent="-144145"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 Można z tym walczyć poprzez środki technologiczne i egzekwowanie polityki bezpieczeństwa.</a:t>
            </a:r>
          </a:p>
          <a:p>
            <a:pPr marL="144145" indent="-144145"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 Powinniśmy uznać, że informacje przekazywane za pośrednictwem mediów społecznościowych nie są bezpieczne i dlatego nie przekazujemy wrażliwych informacji za pośrednictwem mediów społecznościowych, dlatego główna odpowiedzialność za zachowanie bezpieczeństwa spoczywa na UŻYTKOWNIKU</a:t>
            </a: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39</a:t>
            </a:fld>
            <a:endParaRPr lang="en-GB"/>
          </a:p>
        </p:txBody>
      </p:sp>
    </p:spTree>
    <p:extLst>
      <p:ext uri="{BB962C8B-B14F-4D97-AF65-F5344CB8AC3E}">
        <p14:creationId xmlns:p14="http://schemas.microsoft.com/office/powerpoint/2010/main" val="183609087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pl-PL" sz="1600" i="1" dirty="0">
                <a:effectLst/>
                <a:latin typeface="Calibri" panose="020F0502020204030204" pitchFamily="34" charset="0"/>
                <a:ea typeface="Calibri" panose="020F0502020204030204" pitchFamily="34" charset="0"/>
                <a:cs typeface="Arial" panose="020B0604020202020204" pitchFamily="34" charset="0"/>
              </a:rPr>
              <a:t>Złe nawyki w mediach społecznościowych</a:t>
            </a:r>
          </a:p>
          <a:p>
            <a:pPr marL="285750" indent="-285750" algn="just">
              <a:lnSpc>
                <a:spcPct val="107000"/>
              </a:lnSpc>
              <a:spcAft>
                <a:spcPts val="800"/>
              </a:spcAft>
              <a:buFont typeface="Arial" panose="020B0604020202020204" pitchFamily="34" charset="0"/>
              <a:buChar char="•"/>
            </a:pPr>
            <a:r>
              <a:rPr lang="pl-PL" sz="1400" dirty="0">
                <a:effectLst/>
                <a:latin typeface="Calibri" panose="020F0502020204030204" pitchFamily="34" charset="0"/>
                <a:ea typeface="Calibri" panose="020F0502020204030204" pitchFamily="34" charset="0"/>
                <a:cs typeface="Arial" panose="020B0604020202020204" pitchFamily="34" charset="0"/>
              </a:rPr>
              <a:t>Sieci społecznościowe są dziś powszechnie wykorzystywanymi przez użytkowników platformami. Mamy do dyspozycji szeroki wachlarz możliwości.</a:t>
            </a:r>
          </a:p>
          <a:p>
            <a:pPr marL="285750" indent="-285750" algn="just">
              <a:lnSpc>
                <a:spcPct val="107000"/>
              </a:lnSpc>
              <a:spcAft>
                <a:spcPts val="800"/>
              </a:spcAft>
              <a:buFont typeface="Arial" panose="020B0604020202020204" pitchFamily="34" charset="0"/>
              <a:buChar char="•"/>
            </a:pPr>
            <a:r>
              <a:rPr lang="pl-PL" sz="1400" dirty="0">
                <a:effectLst/>
                <a:latin typeface="Calibri" panose="020F0502020204030204" pitchFamily="34" charset="0"/>
                <a:ea typeface="Calibri" panose="020F0502020204030204" pitchFamily="34" charset="0"/>
                <a:cs typeface="Arial" panose="020B0604020202020204" pitchFamily="34" charset="0"/>
              </a:rPr>
              <a:t>Niektóre są bardziej nastawione na wrzucanie zdjęć lub filmów, inne na nasze opinie, a w jeszcze innych przypadkach po prostu na utrzymywanie kontaktu z przyjaciółmi i rodziną. W każdym przypadku mamy do czynienia z platformami, które mają wielu użytkowników na całym świecie.</a:t>
            </a:r>
            <a:endParaRPr lang="en-GB" sz="1400" dirty="0">
              <a:effectLst/>
              <a:latin typeface="Calibri" panose="020F0502020204030204" pitchFamily="34" charset="0"/>
              <a:ea typeface="Calibri" panose="020F0502020204030204" pitchFamily="34" charset="0"/>
              <a:cs typeface="Arial" panose="020B0604020202020204" pitchFamily="34" charset="0"/>
            </a:endParaRPr>
          </a:p>
          <a:p>
            <a:pPr marL="171450" indent="-171450">
              <a:buFont typeface="Arial" panose="020B0604020202020204" pitchFamily="34" charset="0"/>
              <a:buChar char="•"/>
            </a:pPr>
            <a:r>
              <a:rPr lang="pl-PL" dirty="0"/>
              <a:t>To również sprawia, że hakerzy ustawiają tu swoje celowniki. Będziemy mówić o tych nawykach, które powinny być zmienione w sieciach społecznościowych, jeśli chcemy zachować naszą prywatność i bezpieczeństwo.</a:t>
            </a:r>
          </a:p>
          <a:p>
            <a:pPr marL="171450" indent="-171450">
              <a:buFont typeface="Arial" panose="020B0604020202020204" pitchFamily="34" charset="0"/>
              <a:buChar char="•"/>
            </a:pPr>
            <a:r>
              <a:rPr lang="pl-PL" dirty="0"/>
              <a:t>Istnieje wiele rodzajów platform, które możemy znaleźć w sieci, które dają nam możliwość wysyłania wiadomości do przyjaciół lub rodziny, komentowania zdjęć, filmów ....</a:t>
            </a:r>
          </a:p>
          <a:p>
            <a:pPr marL="171450" indent="-171450">
              <a:buFont typeface="Arial" panose="020B0604020202020204" pitchFamily="34" charset="0"/>
              <a:buChar char="•"/>
            </a:pPr>
            <a:r>
              <a:rPr lang="pl-PL" dirty="0"/>
              <a:t>To sprawia, że są one bardzo popularnym środowiskiem zarówno dla użytkowników prywatnych, jak i firm.</a:t>
            </a:r>
          </a:p>
          <a:p>
            <a:pPr marL="171450" indent="-171450">
              <a:buFont typeface="Arial" panose="020B0604020202020204" pitchFamily="34" charset="0"/>
              <a:buChar char="•"/>
            </a:pPr>
            <a:r>
              <a:rPr lang="pl-PL" dirty="0"/>
              <a:t>Powoduje to jednak również pewne ryzyko dla naszego bezpieczeństwa i prywatności. Hakerzy mogą obserwować tutaj, jak przeprowadzają swoje ataki. Szczególnie mogą wykorzystać złe nawyki użytkowników podczas korzystania z tych platform.</a:t>
            </a: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40</a:t>
            </a:fld>
            <a:endParaRPr lang="en-GB"/>
          </a:p>
        </p:txBody>
      </p:sp>
    </p:spTree>
    <p:extLst>
      <p:ext uri="{BB962C8B-B14F-4D97-AF65-F5344CB8AC3E}">
        <p14:creationId xmlns:p14="http://schemas.microsoft.com/office/powerpoint/2010/main" val="257277354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pl-PL" sz="1400" i="1" dirty="0">
                <a:effectLst/>
                <a:latin typeface="Calibri" panose="020F0502020204030204" pitchFamily="34" charset="0"/>
                <a:ea typeface="Calibri" panose="020F0502020204030204" pitchFamily="34" charset="0"/>
                <a:cs typeface="Arial" panose="020B0604020202020204" pitchFamily="34" charset="0"/>
              </a:rPr>
              <a:t>Złe nawyki w mediach społecznościowych</a:t>
            </a:r>
          </a:p>
          <a:p>
            <a:pPr marL="144145" indent="-144145" algn="just">
              <a:lnSpc>
                <a:spcPct val="107000"/>
              </a:lnSpc>
              <a:spcAft>
                <a:spcPts val="800"/>
              </a:spcAft>
            </a:pPr>
            <a:r>
              <a:rPr lang="pl-PL" dirty="0"/>
              <a:t>- Sieci społecznościowe są dziś powszechnie wykorzystywanymi przez użytkowników platformami. Mamy do dyspozycji szeroki wachlarz możliwości.</a:t>
            </a:r>
          </a:p>
          <a:p>
            <a:pPr marL="144145" indent="-144145" algn="just">
              <a:lnSpc>
                <a:spcPct val="107000"/>
              </a:lnSpc>
              <a:spcAft>
                <a:spcPts val="800"/>
              </a:spcAft>
            </a:pPr>
            <a:r>
              <a:rPr lang="pl-PL" dirty="0"/>
              <a:t>- Niektóre są bardziej nastawione na wrzucanie zdjęć lub filmów, inne na nasze opinie, a w jeszcze innych przypadkach po prostu na utrzymywanie kontaktu z przyjaciółmi i rodziną. W każdym przypadku mamy do czynienia z platformami, które mają wielu użytkowników na całym świecie.</a:t>
            </a:r>
          </a:p>
          <a:p>
            <a:pPr marL="144145" indent="-144145" algn="just">
              <a:lnSpc>
                <a:spcPct val="107000"/>
              </a:lnSpc>
              <a:spcAft>
                <a:spcPts val="800"/>
              </a:spcAft>
            </a:pPr>
            <a:r>
              <a:rPr lang="pl-PL" dirty="0"/>
              <a:t>- To również sprawia, że hakerzy ustawiają tutaj swoje celowniki. Porozmawiamy o tych nawykach, które powinny zostać zmienione w sieciach społecznościowych, jeśli chcemy zachować naszą prywatność i bezpieczeństwo.</a:t>
            </a:r>
          </a:p>
          <a:p>
            <a:pPr marL="144145" indent="-144145" algn="just">
              <a:lnSpc>
                <a:spcPct val="107000"/>
              </a:lnSpc>
              <a:spcAft>
                <a:spcPts val="800"/>
              </a:spcAft>
            </a:pPr>
            <a:r>
              <a:rPr lang="pl-PL" dirty="0"/>
              <a:t>- Istnieje wiele rodzajów platform, które możemy znaleźć w sieci, które dają nam możliwość wysyłania wiadomości do przyjaciół lub rodziny, komentowania zdjęć, filmów ...</a:t>
            </a: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41</a:t>
            </a:fld>
            <a:endParaRPr lang="en-GB"/>
          </a:p>
        </p:txBody>
      </p:sp>
    </p:spTree>
    <p:extLst>
      <p:ext uri="{BB962C8B-B14F-4D97-AF65-F5344CB8AC3E}">
        <p14:creationId xmlns:p14="http://schemas.microsoft.com/office/powerpoint/2010/main" val="122310938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71450" indent="-171450" algn="just">
              <a:lnSpc>
                <a:spcPct val="107000"/>
              </a:lnSpc>
              <a:spcAft>
                <a:spcPts val="800"/>
              </a:spcAft>
              <a:buFont typeface="Arial" panose="020B0604020202020204" pitchFamily="34" charset="0"/>
              <a:buChar char="•"/>
            </a:pPr>
            <a:r>
              <a:rPr lang="pl-PL" sz="1200" dirty="0">
                <a:effectLst/>
                <a:latin typeface="Calibri" panose="020F0502020204030204" pitchFamily="34" charset="0"/>
                <a:ea typeface="Calibri" panose="020F0502020204030204" pitchFamily="34" charset="0"/>
                <a:cs typeface="Arial" panose="020B0604020202020204" pitchFamily="34" charset="0"/>
              </a:rPr>
              <a:t>Dzięki temu są one bardzo popularnym środowiskiem zarówno dla użytkowników prywatnych, jak i firm.</a:t>
            </a:r>
          </a:p>
          <a:p>
            <a:pPr marL="171450" indent="-171450" algn="just">
              <a:lnSpc>
                <a:spcPct val="107000"/>
              </a:lnSpc>
              <a:spcAft>
                <a:spcPts val="800"/>
              </a:spcAft>
              <a:buFont typeface="Arial" panose="020B0604020202020204" pitchFamily="34" charset="0"/>
              <a:buChar char="•"/>
            </a:pPr>
            <a:r>
              <a:rPr lang="pl-PL" sz="1200" dirty="0">
                <a:effectLst/>
                <a:latin typeface="Calibri" panose="020F0502020204030204" pitchFamily="34" charset="0"/>
                <a:ea typeface="Calibri" panose="020F0502020204030204" pitchFamily="34" charset="0"/>
                <a:cs typeface="Arial" panose="020B0604020202020204" pitchFamily="34" charset="0"/>
              </a:rPr>
              <a:t>Powoduje to jednak również pewne ryzyko dla naszego bezpieczeństwa i prywatności. Hakerzy mogą obserwować tutaj, jak przeprowadzają swoje ataki. Szczególnie mogą wykorzystać złe nawyki użytkowników podczas korzystania z tych platform.</a:t>
            </a: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42</a:t>
            </a:fld>
            <a:endParaRPr lang="en-GB"/>
          </a:p>
        </p:txBody>
      </p:sp>
    </p:spTree>
    <p:extLst>
      <p:ext uri="{BB962C8B-B14F-4D97-AF65-F5344CB8AC3E}">
        <p14:creationId xmlns:p14="http://schemas.microsoft.com/office/powerpoint/2010/main" val="155652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nSpc>
                <a:spcPct val="107000"/>
              </a:lnSpc>
              <a:spcAft>
                <a:spcPts val="800"/>
              </a:spcAft>
            </a:pPr>
            <a:r>
              <a:rPr lang="en-GB" sz="2000" i="1" dirty="0" err="1">
                <a:effectLst/>
                <a:latin typeface="Calibri" panose="020F0502020204030204" pitchFamily="34" charset="0"/>
                <a:ea typeface="Calibri" panose="020F0502020204030204" pitchFamily="34" charset="0"/>
                <a:cs typeface="Arial" panose="020B0604020202020204" pitchFamily="34" charset="0"/>
              </a:rPr>
              <a:t>Nawyki</a:t>
            </a:r>
            <a:r>
              <a:rPr lang="en-GB" sz="2000" i="1" dirty="0">
                <a:effectLst/>
                <a:latin typeface="Calibri" panose="020F0502020204030204" pitchFamily="34" charset="0"/>
                <a:ea typeface="Calibri" panose="020F0502020204030204" pitchFamily="34" charset="0"/>
                <a:cs typeface="Arial" panose="020B0604020202020204" pitchFamily="34" charset="0"/>
              </a:rPr>
              <a:t>, </a:t>
            </a:r>
            <a:r>
              <a:rPr lang="en-GB" sz="2000" i="1" dirty="0" err="1">
                <a:effectLst/>
                <a:latin typeface="Calibri" panose="020F0502020204030204" pitchFamily="34" charset="0"/>
                <a:ea typeface="Calibri" panose="020F0502020204030204" pitchFamily="34" charset="0"/>
                <a:cs typeface="Arial" panose="020B0604020202020204" pitchFamily="34" charset="0"/>
              </a:rPr>
              <a:t>które</a:t>
            </a:r>
            <a:r>
              <a:rPr lang="en-GB" sz="2000" i="1" dirty="0">
                <a:effectLst/>
                <a:latin typeface="Calibri" panose="020F0502020204030204" pitchFamily="34" charset="0"/>
                <a:ea typeface="Calibri" panose="020F0502020204030204" pitchFamily="34" charset="0"/>
                <a:cs typeface="Arial" panose="020B0604020202020204" pitchFamily="34" charset="0"/>
              </a:rPr>
              <a:t> </a:t>
            </a:r>
            <a:r>
              <a:rPr lang="en-GB" sz="2000" i="1" dirty="0" err="1">
                <a:effectLst/>
                <a:latin typeface="Calibri" panose="020F0502020204030204" pitchFamily="34" charset="0"/>
                <a:ea typeface="Calibri" panose="020F0502020204030204" pitchFamily="34" charset="0"/>
                <a:cs typeface="Arial" panose="020B0604020202020204" pitchFamily="34" charset="0"/>
              </a:rPr>
              <a:t>należy</a:t>
            </a:r>
            <a:r>
              <a:rPr lang="en-GB" sz="2000" i="1" dirty="0">
                <a:effectLst/>
                <a:latin typeface="Calibri" panose="020F0502020204030204" pitchFamily="34" charset="0"/>
                <a:ea typeface="Calibri" panose="020F0502020204030204" pitchFamily="34" charset="0"/>
                <a:cs typeface="Arial" panose="020B0604020202020204" pitchFamily="34" charset="0"/>
              </a:rPr>
              <a:t> </a:t>
            </a:r>
            <a:r>
              <a:rPr lang="en-GB" sz="2000" i="1" dirty="0" err="1">
                <a:effectLst/>
                <a:latin typeface="Calibri" panose="020F0502020204030204" pitchFamily="34" charset="0"/>
                <a:ea typeface="Calibri" panose="020F0502020204030204" pitchFamily="34" charset="0"/>
                <a:cs typeface="Arial" panose="020B0604020202020204" pitchFamily="34" charset="0"/>
              </a:rPr>
              <a:t>zmienić</a:t>
            </a:r>
            <a:endParaRPr lang="pl-PL" sz="2000" i="1" dirty="0">
              <a:effectLst/>
              <a:latin typeface="Calibri" panose="020F0502020204030204" pitchFamily="34" charset="0"/>
              <a:ea typeface="Calibri" panose="020F0502020204030204" pitchFamily="34" charset="0"/>
              <a:cs typeface="Arial" panose="020B0604020202020204" pitchFamily="34" charset="0"/>
            </a:endParaRPr>
          </a:p>
          <a:p>
            <a:pPr marL="285750" indent="-285750">
              <a:buFont typeface="Arial" panose="020B0604020202020204" pitchFamily="34" charset="0"/>
              <a:buChar char="•"/>
            </a:pPr>
            <a:r>
              <a:rPr lang="pl-PL" sz="1800" dirty="0"/>
              <a:t>Prywatność i bezpieczeństwo to bardzo ważne czynniki dla użytkowników.</a:t>
            </a:r>
          </a:p>
          <a:p>
            <a:pPr marL="285750" indent="-285750">
              <a:buFont typeface="Arial" panose="020B0604020202020204" pitchFamily="34" charset="0"/>
              <a:buChar char="•"/>
            </a:pPr>
            <a:r>
              <a:rPr lang="pl-PL" sz="1800" dirty="0"/>
              <a:t>Jednak nie zawsze są one obecne.</a:t>
            </a:r>
          </a:p>
          <a:p>
            <a:pPr marL="285750" indent="-285750">
              <a:buFont typeface="Arial" panose="020B0604020202020204" pitchFamily="34" charset="0"/>
              <a:buChar char="•"/>
            </a:pPr>
            <a:r>
              <a:rPr lang="pl-PL" sz="1800" dirty="0"/>
              <a:t>Możemy stać się ofiarami wielu rodzajów ataków, które narażają te dwa czynniki.</a:t>
            </a:r>
          </a:p>
          <a:p>
            <a:pPr marL="285750" indent="-285750">
              <a:buFont typeface="Arial" panose="020B0604020202020204" pitchFamily="34" charset="0"/>
              <a:buChar char="•"/>
            </a:pPr>
            <a:r>
              <a:rPr lang="pl-PL" sz="1800" dirty="0"/>
              <a:t>Możemy również popełniać błędy podczas korzystania z mediów społecznościowych i to wpływa na nas.</a:t>
            </a:r>
          </a:p>
          <a:p>
            <a:endParaRPr lang="en-GB" sz="2800" dirty="0"/>
          </a:p>
        </p:txBody>
      </p:sp>
      <p:sp>
        <p:nvSpPr>
          <p:cNvPr id="4" name="Pladsholder til slidenummer 3"/>
          <p:cNvSpPr>
            <a:spLocks noGrp="1"/>
          </p:cNvSpPr>
          <p:nvPr>
            <p:ph type="sldNum" sz="quarter" idx="5"/>
          </p:nvPr>
        </p:nvSpPr>
        <p:spPr/>
        <p:txBody>
          <a:bodyPr/>
          <a:lstStyle/>
          <a:p>
            <a:fld id="{56C5C7D4-523D-454C-9E76-9D5F6B9709D9}" type="slidenum">
              <a:rPr lang="en-GB" smtClean="0"/>
              <a:t>43</a:t>
            </a:fld>
            <a:endParaRPr lang="en-GB"/>
          </a:p>
        </p:txBody>
      </p:sp>
    </p:spTree>
    <p:extLst>
      <p:ext uri="{BB962C8B-B14F-4D97-AF65-F5344CB8AC3E}">
        <p14:creationId xmlns:p14="http://schemas.microsoft.com/office/powerpoint/2010/main" val="301521415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2000" i="1" dirty="0">
                <a:effectLst/>
                <a:latin typeface="Calibri" panose="020F0502020204030204" pitchFamily="34" charset="0"/>
                <a:ea typeface="Calibri" panose="020F0502020204030204" pitchFamily="34" charset="0"/>
                <a:cs typeface="Arial" panose="020B0604020202020204" pitchFamily="34" charset="0"/>
              </a:rPr>
              <a:t>Doda</a:t>
            </a:r>
            <a:r>
              <a:rPr lang="pl-PL" sz="2000" i="1" dirty="0" err="1">
                <a:effectLst/>
                <a:latin typeface="Calibri" panose="020F0502020204030204" pitchFamily="34" charset="0"/>
                <a:ea typeface="Calibri" panose="020F0502020204030204" pitchFamily="34" charset="0"/>
                <a:cs typeface="Arial" panose="020B0604020202020204" pitchFamily="34" charset="0"/>
              </a:rPr>
              <a:t>wanie</a:t>
            </a:r>
            <a:r>
              <a:rPr lang="en-GB" sz="2000" i="1" dirty="0">
                <a:effectLst/>
                <a:latin typeface="Calibri" panose="020F0502020204030204" pitchFamily="34" charset="0"/>
                <a:ea typeface="Calibri" panose="020F0502020204030204" pitchFamily="34" charset="0"/>
                <a:cs typeface="Arial" panose="020B0604020202020204" pitchFamily="34" charset="0"/>
              </a:rPr>
              <a:t> </a:t>
            </a:r>
            <a:r>
              <a:rPr lang="pl-PL" sz="2000" i="1" dirty="0">
                <a:effectLst/>
                <a:latin typeface="Calibri" panose="020F0502020204030204" pitchFamily="34" charset="0"/>
                <a:ea typeface="Calibri" panose="020F0502020204030204" pitchFamily="34" charset="0"/>
                <a:cs typeface="Arial" panose="020B0604020202020204" pitchFamily="34" charset="0"/>
              </a:rPr>
              <a:t>rodzaju</a:t>
            </a:r>
            <a:r>
              <a:rPr lang="en-GB" sz="2000" i="1" dirty="0">
                <a:effectLst/>
                <a:latin typeface="Calibri" panose="020F0502020204030204" pitchFamily="34" charset="0"/>
                <a:ea typeface="Calibri" panose="020F0502020204030204" pitchFamily="34" charset="0"/>
                <a:cs typeface="Arial" panose="020B0604020202020204" pitchFamily="34" charset="0"/>
              </a:rPr>
              <a:t> </a:t>
            </a:r>
            <a:r>
              <a:rPr lang="en-GB" sz="2000" i="1" dirty="0" err="1">
                <a:effectLst/>
                <a:latin typeface="Calibri" panose="020F0502020204030204" pitchFamily="34" charset="0"/>
                <a:ea typeface="Calibri" panose="020F0502020204030204" pitchFamily="34" charset="0"/>
                <a:cs typeface="Arial" panose="020B0604020202020204" pitchFamily="34" charset="0"/>
              </a:rPr>
              <a:t>kontaktu</a:t>
            </a:r>
            <a:endParaRPr lang="pl-PL" sz="2000" i="1"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07000"/>
              </a:lnSpc>
              <a:spcAft>
                <a:spcPts val="800"/>
              </a:spcAft>
              <a:buFont typeface="Arial" panose="020B0604020202020204" pitchFamily="34" charset="0"/>
              <a:buChar char="•"/>
            </a:pPr>
            <a:r>
              <a:rPr lang="pl-PL" sz="1800" dirty="0">
                <a:effectLst/>
                <a:latin typeface="Calibri" panose="020F0502020204030204" pitchFamily="34" charset="0"/>
                <a:ea typeface="Calibri" panose="020F0502020204030204" pitchFamily="34" charset="0"/>
                <a:cs typeface="Arial" panose="020B0604020202020204" pitchFamily="34" charset="0"/>
              </a:rPr>
              <a:t>Bardzo częstym błędem w sieciach społecznościowych jest dodawanie dowolnego typu kontaktów. Może się to zdarzyć na takich platformach jak Facebook.</a:t>
            </a:r>
          </a:p>
          <a:p>
            <a:pPr marL="342900" indent="-342900" algn="just">
              <a:lnSpc>
                <a:spcPct val="107000"/>
              </a:lnSpc>
              <a:spcAft>
                <a:spcPts val="800"/>
              </a:spcAft>
              <a:buFont typeface="Arial" panose="020B0604020202020204" pitchFamily="34" charset="0"/>
              <a:buChar char="•"/>
            </a:pPr>
            <a:r>
              <a:rPr lang="pl-PL" sz="1800" dirty="0">
                <a:effectLst/>
                <a:latin typeface="Calibri" panose="020F0502020204030204" pitchFamily="34" charset="0"/>
                <a:ea typeface="Calibri" panose="020F0502020204030204" pitchFamily="34" charset="0"/>
                <a:cs typeface="Arial" panose="020B0604020202020204" pitchFamily="34" charset="0"/>
              </a:rPr>
              <a:t>Możliwe, że to co dodajemy jest botem, a nie prawdziwym użytkownikiem.</a:t>
            </a:r>
          </a:p>
          <a:p>
            <a:pPr marL="342900" indent="-342900" algn="just">
              <a:lnSpc>
                <a:spcPct val="107000"/>
              </a:lnSpc>
              <a:spcAft>
                <a:spcPts val="800"/>
              </a:spcAft>
              <a:buFont typeface="Arial" panose="020B0604020202020204" pitchFamily="34" charset="0"/>
              <a:buChar char="•"/>
            </a:pPr>
            <a:r>
              <a:rPr lang="pl-PL" sz="1800" dirty="0">
                <a:effectLst/>
                <a:latin typeface="Calibri" panose="020F0502020204030204" pitchFamily="34" charset="0"/>
                <a:ea typeface="Calibri" panose="020F0502020204030204" pitchFamily="34" charset="0"/>
                <a:cs typeface="Arial" panose="020B0604020202020204" pitchFamily="34" charset="0"/>
              </a:rPr>
              <a:t>Musisz wiedzieć jak je rozróżnić i unikać dodawania każdego typu kontaktu, który otrzymuje Twoje zaproszenie.</a:t>
            </a:r>
          </a:p>
        </p:txBody>
      </p:sp>
      <p:sp>
        <p:nvSpPr>
          <p:cNvPr id="4" name="Pladsholder til slidenummer 3"/>
          <p:cNvSpPr>
            <a:spLocks noGrp="1"/>
          </p:cNvSpPr>
          <p:nvPr>
            <p:ph type="sldNum" sz="quarter" idx="5"/>
          </p:nvPr>
        </p:nvSpPr>
        <p:spPr/>
        <p:txBody>
          <a:bodyPr/>
          <a:lstStyle/>
          <a:p>
            <a:fld id="{56C5C7D4-523D-454C-9E76-9D5F6B9709D9}" type="slidenum">
              <a:rPr lang="en-GB" smtClean="0"/>
              <a:t>44</a:t>
            </a:fld>
            <a:endParaRPr lang="en-GB"/>
          </a:p>
        </p:txBody>
      </p:sp>
    </p:spTree>
    <p:extLst>
      <p:ext uri="{BB962C8B-B14F-4D97-AF65-F5344CB8AC3E}">
        <p14:creationId xmlns:p14="http://schemas.microsoft.com/office/powerpoint/2010/main" val="123702375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342900" indent="-342900" algn="just">
              <a:lnSpc>
                <a:spcPct val="107000"/>
              </a:lnSpc>
              <a:spcAft>
                <a:spcPts val="800"/>
              </a:spcAft>
              <a:buFont typeface="Arial" panose="020B0604020202020204" pitchFamily="34" charset="0"/>
              <a:buChar char="•"/>
            </a:pPr>
            <a:r>
              <a:rPr lang="pl-PL" sz="1800" dirty="0">
                <a:effectLst/>
                <a:latin typeface="Calibri" panose="020F0502020204030204" pitchFamily="34" charset="0"/>
                <a:ea typeface="Calibri" panose="020F0502020204030204" pitchFamily="34" charset="0"/>
                <a:cs typeface="Arial" panose="020B0604020202020204" pitchFamily="34" charset="0"/>
              </a:rPr>
              <a:t>Czasami boty są zaprojektowane wyłącznie do zbierania danych o użytkownikach. Może to zagrażać naszej prywatności. Musimy mieć prawdziwy filtr na dodawane przez nas kontakty.</a:t>
            </a:r>
          </a:p>
          <a:p>
            <a:pPr marL="342900" indent="-342900" algn="just">
              <a:lnSpc>
                <a:spcPct val="107000"/>
              </a:lnSpc>
              <a:spcAft>
                <a:spcPts val="800"/>
              </a:spcAft>
              <a:buFont typeface="Arial" panose="020B0604020202020204" pitchFamily="34" charset="0"/>
              <a:buChar char="•"/>
            </a:pPr>
            <a:r>
              <a:rPr lang="pl-PL" sz="1800" dirty="0">
                <a:effectLst/>
                <a:latin typeface="Calibri" panose="020F0502020204030204" pitchFamily="34" charset="0"/>
                <a:ea typeface="Calibri" panose="020F0502020204030204" pitchFamily="34" charset="0"/>
                <a:cs typeface="Arial" panose="020B0604020202020204" pitchFamily="34" charset="0"/>
              </a:rPr>
              <a:t>Ważne jest, abyśmy wśród naszych znajomych mieli osoby, które nie stanowią problemu dla naszego bezpieczeństwa i prywatności.</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45</a:t>
            </a:fld>
            <a:endParaRPr lang="en-GB"/>
          </a:p>
        </p:txBody>
      </p:sp>
    </p:spTree>
    <p:extLst>
      <p:ext uri="{BB962C8B-B14F-4D97-AF65-F5344CB8AC3E}">
        <p14:creationId xmlns:p14="http://schemas.microsoft.com/office/powerpoint/2010/main" val="126998519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nSpc>
                <a:spcPct val="107000"/>
              </a:lnSpc>
              <a:spcAft>
                <a:spcPts val="800"/>
              </a:spcAft>
            </a:pPr>
            <a:r>
              <a:rPr lang="pl-PL" sz="2000" i="1" dirty="0">
                <a:effectLst/>
                <a:latin typeface="Calibri" panose="020F0502020204030204" pitchFamily="34" charset="0"/>
                <a:ea typeface="Calibri" panose="020F0502020204030204" pitchFamily="34" charset="0"/>
                <a:cs typeface="Arial" panose="020B0604020202020204" pitchFamily="34" charset="0"/>
              </a:rPr>
              <a:t>Nie łącz się z sieciami społecznościowymi z dowolnego miejsca</a:t>
            </a:r>
          </a:p>
          <a:p>
            <a:pPr marL="457200" indent="-457200">
              <a:lnSpc>
                <a:spcPct val="107000"/>
              </a:lnSpc>
              <a:spcAft>
                <a:spcPts val="800"/>
              </a:spcAft>
              <a:buFont typeface="Arial" panose="020B0604020202020204" pitchFamily="34" charset="0"/>
              <a:buChar char="•"/>
            </a:pPr>
            <a:r>
              <a:rPr lang="pl-PL" sz="1800" dirty="0">
                <a:effectLst/>
                <a:latin typeface="Calibri" panose="020F0502020204030204" pitchFamily="34" charset="0"/>
                <a:ea typeface="Calibri" panose="020F0502020204030204" pitchFamily="34" charset="0"/>
                <a:cs typeface="Arial" panose="020B0604020202020204" pitchFamily="34" charset="0"/>
              </a:rPr>
              <a:t>Pewnie często logujesz się przez sieci społecznościowe na dowolnej stronie. Jest to bardzo wygodne, ale nie najlepsze dla prywatności.</a:t>
            </a:r>
          </a:p>
          <a:p>
            <a:pPr marL="457200" indent="-457200">
              <a:lnSpc>
                <a:spcPct val="107000"/>
              </a:lnSpc>
              <a:spcAft>
                <a:spcPts val="800"/>
              </a:spcAft>
              <a:buFont typeface="Arial" panose="020B0604020202020204" pitchFamily="34" charset="0"/>
              <a:buChar char="•"/>
            </a:pPr>
            <a:r>
              <a:rPr lang="pl-PL" sz="1800" dirty="0">
                <a:effectLst/>
                <a:latin typeface="Calibri" panose="020F0502020204030204" pitchFamily="34" charset="0"/>
                <a:ea typeface="Calibri" panose="020F0502020204030204" pitchFamily="34" charset="0"/>
                <a:cs typeface="Arial" panose="020B0604020202020204" pitchFamily="34" charset="0"/>
              </a:rPr>
              <a:t>Z pewnością przy wielu okazjach znajdujemy możliwość zarejestrowania się na stronie lub połączenia się z platformą poprzez Facebook lub Twitter. Unikamy rejestracji na tej stronie i wypełniania długiego formularza. </a:t>
            </a:r>
          </a:p>
        </p:txBody>
      </p:sp>
      <p:sp>
        <p:nvSpPr>
          <p:cNvPr id="4" name="Pladsholder til slidenummer 3"/>
          <p:cNvSpPr>
            <a:spLocks noGrp="1"/>
          </p:cNvSpPr>
          <p:nvPr>
            <p:ph type="sldNum" sz="quarter" idx="5"/>
          </p:nvPr>
        </p:nvSpPr>
        <p:spPr/>
        <p:txBody>
          <a:bodyPr/>
          <a:lstStyle/>
          <a:p>
            <a:fld id="{56C5C7D4-523D-454C-9E76-9D5F6B9709D9}" type="slidenum">
              <a:rPr lang="en-GB" smtClean="0"/>
              <a:t>46</a:t>
            </a:fld>
            <a:endParaRPr lang="en-GB"/>
          </a:p>
        </p:txBody>
      </p:sp>
    </p:spTree>
    <p:extLst>
      <p:ext uri="{BB962C8B-B14F-4D97-AF65-F5344CB8AC3E}">
        <p14:creationId xmlns:p14="http://schemas.microsoft.com/office/powerpoint/2010/main" val="95975426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marL="144145" indent="-144145" algn="just">
              <a:lnSpc>
                <a:spcPct val="107000"/>
              </a:lnSpc>
              <a:spcAft>
                <a:spcPts val="800"/>
              </a:spcAft>
            </a:pPr>
            <a:r>
              <a:rPr lang="pl-PL" sz="2000" i="1" dirty="0">
                <a:effectLst/>
                <a:latin typeface="Calibri" panose="020F0502020204030204" pitchFamily="34" charset="0"/>
                <a:ea typeface="Calibri" panose="020F0502020204030204" pitchFamily="34" charset="0"/>
                <a:cs typeface="Arial" panose="020B0604020202020204" pitchFamily="34" charset="0"/>
              </a:rPr>
              <a:t>Nie podawaj więcej informacji niż to konieczne</a:t>
            </a:r>
          </a:p>
          <a:p>
            <a:pPr marL="342900" indent="-342900" algn="just">
              <a:lnSpc>
                <a:spcPct val="107000"/>
              </a:lnSpc>
              <a:spcAft>
                <a:spcPts val="800"/>
              </a:spcAft>
              <a:buFont typeface="Arial" panose="020B0604020202020204" pitchFamily="34" charset="0"/>
              <a:buChar char="•"/>
            </a:pPr>
            <a:r>
              <a:rPr lang="pl-PL" sz="1800" dirty="0">
                <a:effectLst/>
                <a:latin typeface="Calibri" panose="020F0502020204030204" pitchFamily="34" charset="0"/>
                <a:ea typeface="Calibri" panose="020F0502020204030204" pitchFamily="34" charset="0"/>
                <a:cs typeface="Arial" panose="020B0604020202020204" pitchFamily="34" charset="0"/>
              </a:rPr>
              <a:t>Jest to zdecydowanie jeden z najgorszych nawyków, które ma wielu użytkowników. Wprowadzają oni do sieci społecznościowych wiele danych osobowych, informacji, które tak naprawdę nie są niezbędne.</a:t>
            </a:r>
          </a:p>
          <a:p>
            <a:pPr marL="342900" indent="-342900" algn="just">
              <a:lnSpc>
                <a:spcPct val="107000"/>
              </a:lnSpc>
              <a:spcAft>
                <a:spcPts val="800"/>
              </a:spcAft>
              <a:buFont typeface="Arial" panose="020B0604020202020204" pitchFamily="34" charset="0"/>
              <a:buChar char="•"/>
            </a:pPr>
            <a:r>
              <a:rPr lang="pl-PL" sz="1800" dirty="0">
                <a:effectLst/>
                <a:latin typeface="Calibri" panose="020F0502020204030204" pitchFamily="34" charset="0"/>
                <a:ea typeface="Calibri" panose="020F0502020204030204" pitchFamily="34" charset="0"/>
                <a:cs typeface="Arial" panose="020B0604020202020204" pitchFamily="34" charset="0"/>
              </a:rPr>
              <a:t>Na przykład dane takie jak nasz numer telefonu, adres e-mail, informacje o miejscu zamieszkania .... Wszystko to wpływa na naszą reklamę i może być wykorzystane do złych celów.</a:t>
            </a:r>
          </a:p>
          <a:p>
            <a:pPr marL="342900" indent="-342900" algn="just">
              <a:lnSpc>
                <a:spcPct val="107000"/>
              </a:lnSpc>
              <a:spcAft>
                <a:spcPts val="800"/>
              </a:spcAft>
              <a:buFont typeface="Arial" panose="020B0604020202020204" pitchFamily="34" charset="0"/>
              <a:buChar char="•"/>
            </a:pPr>
            <a:r>
              <a:rPr lang="pl-PL" sz="1800" dirty="0">
                <a:effectLst/>
                <a:latin typeface="Calibri" panose="020F0502020204030204" pitchFamily="34" charset="0"/>
                <a:ea typeface="Calibri" panose="020F0502020204030204" pitchFamily="34" charset="0"/>
                <a:cs typeface="Arial" panose="020B0604020202020204" pitchFamily="34" charset="0"/>
              </a:rPr>
              <a:t>Nie podawaj więcej informacji niż jest to naprawdę konieczne. W ten sposób poprawimy swoją prywatność w sieci, a nawet możemy uniknąć pewnych problemów związanych z bezpieczeństwem.</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endParaRPr lang="pl-PL" sz="1800" dirty="0">
              <a:effectLst/>
              <a:latin typeface="Calibri" panose="020F0502020204030204" pitchFamily="34" charset="0"/>
              <a:cs typeface="Arial" panose="020B0604020202020204" pitchFamily="34" charset="0"/>
            </a:endParaRPr>
          </a:p>
          <a:p>
            <a:pPr marL="144145" indent="-144145" algn="just">
              <a:lnSpc>
                <a:spcPct val="107000"/>
              </a:lnSpc>
              <a:spcAft>
                <a:spcPts val="800"/>
              </a:spcAft>
            </a:pPr>
            <a:endParaRPr lang="en-GB" dirty="0"/>
          </a:p>
          <a:p>
            <a:pPr marL="144145" indent="-144145" algn="just">
              <a:lnSpc>
                <a:spcPct val="107000"/>
              </a:lnSpc>
              <a:spcAft>
                <a:spcPts val="800"/>
              </a:spcAft>
            </a:pPr>
            <a:r>
              <a:rPr lang="en-GB" sz="1200" i="1" dirty="0" err="1">
                <a:effectLst/>
                <a:latin typeface="Calibri" panose="020F0502020204030204" pitchFamily="34" charset="0"/>
                <a:ea typeface="Calibri" panose="020F0502020204030204" pitchFamily="34" charset="0"/>
                <a:cs typeface="Arial" panose="020B0604020202020204" pitchFamily="34" charset="0"/>
              </a:rPr>
              <a:t>Dyscyplina</a:t>
            </a:r>
            <a:r>
              <a:rPr lang="en-GB" sz="1200" i="1" dirty="0">
                <a:effectLst/>
                <a:latin typeface="Calibri" panose="020F0502020204030204" pitchFamily="34" charset="0"/>
                <a:ea typeface="Calibri" panose="020F0502020204030204" pitchFamily="34" charset="0"/>
                <a:cs typeface="Arial" panose="020B0604020202020204" pitchFamily="34" charset="0"/>
              </a:rPr>
              <a:t> </a:t>
            </a:r>
            <a:r>
              <a:rPr lang="en-GB" sz="1200" i="1" dirty="0" err="1">
                <a:effectLst/>
                <a:latin typeface="Calibri" panose="020F0502020204030204" pitchFamily="34" charset="0"/>
                <a:ea typeface="Calibri" panose="020F0502020204030204" pitchFamily="34" charset="0"/>
                <a:cs typeface="Arial" panose="020B0604020202020204" pitchFamily="34" charset="0"/>
              </a:rPr>
              <a:t>psychologia</a:t>
            </a:r>
            <a:endParaRPr lang="pl-PL" sz="1200" i="1" dirty="0">
              <a:effectLst/>
              <a:latin typeface="Calibri" panose="020F0502020204030204" pitchFamily="34" charset="0"/>
              <a:ea typeface="Calibri" panose="020F0502020204030204" pitchFamily="34" charset="0"/>
              <a:cs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pl-PL" sz="1000" dirty="0">
                <a:effectLst/>
                <a:latin typeface="Calibri" panose="020F0502020204030204" pitchFamily="34" charset="0"/>
                <a:ea typeface="Calibri" panose="020F0502020204030204" pitchFamily="34" charset="0"/>
                <a:cs typeface="Arial" panose="020B0604020202020204" pitchFamily="34" charset="0"/>
              </a:rPr>
              <a:t>Konieczne jest zrozumienie koncepcji oraz zrozumienie myśli i zachowań zarówno atakującego, jak i ofiary.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pl-PL" sz="1000" dirty="0">
                <a:effectLst/>
                <a:latin typeface="Calibri" panose="020F0502020204030204" pitchFamily="34" charset="0"/>
                <a:ea typeface="Calibri" panose="020F0502020204030204" pitchFamily="34" charset="0"/>
                <a:cs typeface="Arial" panose="020B0604020202020204" pitchFamily="34" charset="0"/>
              </a:rPr>
              <a:t>Metody są ważne dla inżynierii społecznej, ponieważ są wykorzystywane do obejścia zabezpieczeń, które mogą być wprowadzone, takich jak zapory i systemy używane do identyfikacji intruzów.</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pl-PL" sz="1000" dirty="0">
                <a:effectLst/>
                <a:latin typeface="Calibri" panose="020F0502020204030204" pitchFamily="34" charset="0"/>
                <a:ea typeface="Calibri" panose="020F0502020204030204" pitchFamily="34" charset="0"/>
                <a:cs typeface="Arial" panose="020B0604020202020204" pitchFamily="34" charset="0"/>
              </a:rPr>
              <a:t>Pomaga zrozumieć działania pracowników, które są jedną z głównych przyczyn naruszeń danych.</a:t>
            </a:r>
            <a:endParaRPr lang="en-GB" sz="10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47</a:t>
            </a:fld>
            <a:endParaRPr lang="en-GB"/>
          </a:p>
        </p:txBody>
      </p:sp>
    </p:spTree>
    <p:extLst>
      <p:ext uri="{BB962C8B-B14F-4D97-AF65-F5344CB8AC3E}">
        <p14:creationId xmlns:p14="http://schemas.microsoft.com/office/powerpoint/2010/main" val="161599898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err="1">
                <a:effectLst/>
                <a:latin typeface="Calibri" panose="020F0502020204030204" pitchFamily="34" charset="0"/>
                <a:ea typeface="Calibri" panose="020F0502020204030204" pitchFamily="34" charset="0"/>
                <a:cs typeface="Arial" panose="020B0604020202020204" pitchFamily="34" charset="0"/>
              </a:rPr>
              <a:t>Nie</a:t>
            </a:r>
            <a:r>
              <a:rPr lang="en-GB" sz="1800" i="1" dirty="0">
                <a:effectLst/>
                <a:latin typeface="Calibri" panose="020F0502020204030204" pitchFamily="34" charset="0"/>
                <a:ea typeface="Calibri" panose="020F0502020204030204" pitchFamily="34" charset="0"/>
                <a:cs typeface="Arial" panose="020B0604020202020204" pitchFamily="34" charset="0"/>
              </a:rPr>
              <a:t> </a:t>
            </a:r>
            <a:r>
              <a:rPr lang="en-GB" sz="1800" i="1" dirty="0" err="1">
                <a:effectLst/>
                <a:latin typeface="Calibri" panose="020F0502020204030204" pitchFamily="34" charset="0"/>
                <a:ea typeface="Calibri" panose="020F0502020204030204" pitchFamily="34" charset="0"/>
                <a:cs typeface="Arial" panose="020B0604020202020204" pitchFamily="34" charset="0"/>
              </a:rPr>
              <a:t>chronimy</a:t>
            </a:r>
            <a:r>
              <a:rPr lang="en-GB" sz="1800" i="1" dirty="0">
                <a:effectLst/>
                <a:latin typeface="Calibri" panose="020F0502020204030204" pitchFamily="34" charset="0"/>
                <a:ea typeface="Calibri" panose="020F0502020204030204" pitchFamily="34" charset="0"/>
                <a:cs typeface="Arial" panose="020B0604020202020204" pitchFamily="34" charset="0"/>
              </a:rPr>
              <a:t> </a:t>
            </a:r>
            <a:r>
              <a:rPr lang="en-GB" sz="1800" i="1" dirty="0" err="1">
                <a:effectLst/>
                <a:latin typeface="Calibri" panose="020F0502020204030204" pitchFamily="34" charset="0"/>
                <a:ea typeface="Calibri" panose="020F0502020204030204" pitchFamily="34" charset="0"/>
                <a:cs typeface="Arial" panose="020B0604020202020204" pitchFamily="34" charset="0"/>
              </a:rPr>
              <a:t>naszej</a:t>
            </a:r>
            <a:r>
              <a:rPr lang="en-GB" sz="1800" i="1" dirty="0">
                <a:effectLst/>
                <a:latin typeface="Calibri" panose="020F0502020204030204" pitchFamily="34" charset="0"/>
                <a:ea typeface="Calibri" panose="020F0502020204030204" pitchFamily="34" charset="0"/>
                <a:cs typeface="Arial" panose="020B0604020202020204" pitchFamily="34" charset="0"/>
              </a:rPr>
              <a:t> </a:t>
            </a:r>
            <a:r>
              <a:rPr lang="en-GB" sz="1800" i="1" dirty="0" err="1">
                <a:effectLst/>
                <a:latin typeface="Calibri" panose="020F0502020204030204" pitchFamily="34" charset="0"/>
                <a:ea typeface="Calibri" panose="020F0502020204030204" pitchFamily="34" charset="0"/>
                <a:cs typeface="Arial" panose="020B0604020202020204" pitchFamily="34" charset="0"/>
              </a:rPr>
              <a:t>prywatności</a:t>
            </a:r>
            <a:endParaRPr lang="pl-PL" sz="1800" i="1"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a:lnSpc>
                <a:spcPct val="107000"/>
              </a:lnSpc>
              <a:spcAft>
                <a:spcPts val="800"/>
              </a:spcAft>
              <a:buFont typeface="Arial" panose="020B0604020202020204" pitchFamily="34" charset="0"/>
              <a:buChar char="•"/>
            </a:pPr>
            <a:r>
              <a:rPr lang="pl-PL" sz="1800" i="0" dirty="0">
                <a:effectLst/>
                <a:latin typeface="Calibri" panose="020F0502020204030204" pitchFamily="34" charset="0"/>
                <a:ea typeface="Calibri" panose="020F0502020204030204" pitchFamily="34" charset="0"/>
                <a:cs typeface="Arial" panose="020B0604020202020204" pitchFamily="34" charset="0"/>
              </a:rPr>
              <a:t>Ostatnim błędem jest brak właściwej ochrony prywatności. Na przykład zostawiamy nasze profile otwarte, aby każdy mógł na nie wejść.</a:t>
            </a:r>
          </a:p>
          <a:p>
            <a:pPr marL="285750" indent="-285750" algn="just">
              <a:lnSpc>
                <a:spcPct val="107000"/>
              </a:lnSpc>
              <a:spcAft>
                <a:spcPts val="800"/>
              </a:spcAft>
              <a:buFont typeface="Arial" panose="020B0604020202020204" pitchFamily="34" charset="0"/>
              <a:buChar char="•"/>
            </a:pPr>
            <a:r>
              <a:rPr lang="pl-PL" sz="1800" i="0" dirty="0">
                <a:effectLst/>
                <a:latin typeface="Calibri" panose="020F0502020204030204" pitchFamily="34" charset="0"/>
                <a:ea typeface="Calibri" panose="020F0502020204030204" pitchFamily="34" charset="0"/>
                <a:cs typeface="Arial" panose="020B0604020202020204" pitchFamily="34" charset="0"/>
              </a:rPr>
              <a:t>Udostępniamy informacje każdemu, kto może je zebrać, aby stworzyć dla nas profil, a nawet wysyłać reklamy </a:t>
            </a:r>
            <a:r>
              <a:rPr lang="pl-PL" sz="1800" i="0" dirty="0" err="1">
                <a:effectLst/>
                <a:latin typeface="Calibri" panose="020F0502020204030204" pitchFamily="34" charset="0"/>
                <a:ea typeface="Calibri" panose="020F0502020204030204" pitchFamily="34" charset="0"/>
                <a:cs typeface="Arial" panose="020B0604020202020204" pitchFamily="34" charset="0"/>
              </a:rPr>
              <a:t>targetowane</a:t>
            </a:r>
            <a:r>
              <a:rPr lang="pl-PL" sz="1800" i="0" dirty="0">
                <a:effectLst/>
                <a:latin typeface="Calibri" panose="020F0502020204030204" pitchFamily="34" charset="0"/>
                <a:ea typeface="Calibri" panose="020F0502020204030204" pitchFamily="34" charset="0"/>
                <a:cs typeface="Arial" panose="020B0604020202020204" pitchFamily="34" charset="0"/>
              </a:rPr>
              <a:t> (celowane) lub przeprowadzać różne ataki, które wpływają na nasze bezpieczeństwo.</a:t>
            </a:r>
          </a:p>
          <a:p>
            <a:pPr algn="just">
              <a:lnSpc>
                <a:spcPct val="107000"/>
              </a:lnSpc>
              <a:spcAft>
                <a:spcPts val="800"/>
              </a:spcAft>
            </a:pPr>
            <a:endParaRPr lang="en-GB" sz="1800" i="1"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just" defTabSz="914400" rtl="0" eaLnBrk="1" fontAlgn="auto" latinLnBrk="0" hangingPunct="1">
              <a:lnSpc>
                <a:spcPct val="107000"/>
              </a:lnSpc>
              <a:spcBef>
                <a:spcPts val="0"/>
              </a:spcBef>
              <a:spcAft>
                <a:spcPts val="800"/>
              </a:spcAft>
              <a:buClrTx/>
              <a:buSzTx/>
              <a:buFontTx/>
              <a:buNone/>
              <a:tabLst/>
              <a:defRPr/>
            </a:pPr>
            <a:r>
              <a:rPr lang="pl-PL" sz="1800" i="1" dirty="0">
                <a:effectLst/>
                <a:latin typeface="Calibri" panose="020F0502020204030204" pitchFamily="34" charset="0"/>
                <a:ea typeface="Calibri" panose="020F0502020204030204" pitchFamily="34" charset="0"/>
                <a:cs typeface="Arial" panose="020B0604020202020204" pitchFamily="34" charset="0"/>
              </a:rPr>
              <a:t>Inżynieria społeczna z perspektywy interdyscyplinarnej</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800"/>
              </a:spcAft>
              <a:buFont typeface="Symbol" panose="05050102010706020507" pitchFamily="18" charset="2"/>
              <a:buChar char=""/>
            </a:pPr>
            <a:r>
              <a:rPr lang="pl-PL" sz="1800" dirty="0">
                <a:effectLst/>
                <a:latin typeface="Calibri" panose="020F0502020204030204" pitchFamily="34" charset="0"/>
                <a:ea typeface="Calibri" panose="020F0502020204030204" pitchFamily="34" charset="0"/>
                <a:cs typeface="Arial" panose="020B0604020202020204" pitchFamily="34" charset="0"/>
              </a:rPr>
              <a:t>Ze względu na technikę, jaką posługują się hakerzy, konieczne jest podejście z perspektywy interdyscyplinarnej, takiej jak informatyka, psychologia, biznes i etyka.</a:t>
            </a: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48</a:t>
            </a:fld>
            <a:endParaRPr lang="en-GB"/>
          </a:p>
        </p:txBody>
      </p:sp>
    </p:spTree>
    <p:extLst>
      <p:ext uri="{BB962C8B-B14F-4D97-AF65-F5344CB8AC3E}">
        <p14:creationId xmlns:p14="http://schemas.microsoft.com/office/powerpoint/2010/main" val="57675569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nSpc>
                <a:spcPct val="107000"/>
              </a:lnSpc>
              <a:spcAft>
                <a:spcPts val="800"/>
              </a:spcAft>
            </a:pPr>
            <a:r>
              <a:rPr lang="pl-PL" sz="2000" i="1" dirty="0">
                <a:effectLst/>
                <a:latin typeface="Calibri" panose="020F0502020204030204" pitchFamily="34" charset="0"/>
                <a:ea typeface="Calibri" panose="020F0502020204030204" pitchFamily="34" charset="0"/>
                <a:cs typeface="Arial" panose="020B0604020202020204" pitchFamily="34" charset="0"/>
              </a:rPr>
              <a:t>Dyscyplina technologii informatycznej</a:t>
            </a:r>
          </a:p>
          <a:p>
            <a:pPr marL="457200" indent="-457200">
              <a:lnSpc>
                <a:spcPct val="107000"/>
              </a:lnSpc>
              <a:spcAft>
                <a:spcPts val="800"/>
              </a:spcAft>
              <a:buFont typeface="Arial" panose="020B0604020202020204" pitchFamily="34" charset="0"/>
              <a:buChar char="•"/>
            </a:pPr>
            <a:r>
              <a:rPr lang="pl-PL" sz="1800" dirty="0">
                <a:effectLst/>
                <a:latin typeface="Calibri" panose="020F0502020204030204" pitchFamily="34" charset="0"/>
                <a:ea typeface="Calibri" panose="020F0502020204030204" pitchFamily="34" charset="0"/>
                <a:cs typeface="Arial" panose="020B0604020202020204" pitchFamily="34" charset="0"/>
              </a:rPr>
              <a:t>Inżynieria społeczna powinna być omawiana w kontekście obecnych systemów informatycznych i ich obrony stosowanej jako forma ograniczania ryzyka.</a:t>
            </a:r>
          </a:p>
          <a:p>
            <a:pPr marL="457200" indent="-457200">
              <a:lnSpc>
                <a:spcPct val="107000"/>
              </a:lnSpc>
              <a:spcAft>
                <a:spcPts val="800"/>
              </a:spcAft>
              <a:buFont typeface="Arial" panose="020B0604020202020204" pitchFamily="34" charset="0"/>
              <a:buChar char="•"/>
            </a:pPr>
            <a:r>
              <a:rPr lang="pl-PL" sz="1800" dirty="0">
                <a:effectLst/>
                <a:latin typeface="Calibri" panose="020F0502020204030204" pitchFamily="34" charset="0"/>
                <a:ea typeface="Calibri" panose="020F0502020204030204" pitchFamily="34" charset="0"/>
                <a:cs typeface="Arial" panose="020B0604020202020204" pitchFamily="34" charset="0"/>
              </a:rPr>
              <a:t>Wieloczynnikowe uwierzytelnianie jest powszechnym i często skutecznym sposobem potwierdzania przez organizacje, że osoba uzyskująca dostęp do systemów rzeczywiście powinna mieć ten dostęp.</a:t>
            </a:r>
          </a:p>
          <a:p>
            <a:pPr marL="457200" indent="-457200">
              <a:lnSpc>
                <a:spcPct val="107000"/>
              </a:lnSpc>
              <a:spcAft>
                <a:spcPts val="800"/>
              </a:spcAft>
              <a:buFont typeface="Arial" panose="020B0604020202020204" pitchFamily="34" charset="0"/>
              <a:buChar char="•"/>
            </a:pPr>
            <a:r>
              <a:rPr lang="pl-PL" sz="1800" dirty="0">
                <a:effectLst/>
                <a:latin typeface="Calibri" panose="020F0502020204030204" pitchFamily="34" charset="0"/>
                <a:ea typeface="Calibri" panose="020F0502020204030204" pitchFamily="34" charset="0"/>
                <a:cs typeface="Arial" panose="020B0604020202020204" pitchFamily="34" charset="0"/>
              </a:rPr>
              <a:t>Dodatkowym czynnikiem może być wykorzystanie wirtualnej sieci prywatnej (VPN), czyli uwierzytelnianie w celu dalszej walidacji użytkownika.</a:t>
            </a:r>
            <a:endParaRPr lang="en-GB"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Pladsholder til slidenummer 3"/>
          <p:cNvSpPr>
            <a:spLocks noGrp="1"/>
          </p:cNvSpPr>
          <p:nvPr>
            <p:ph type="sldNum" sz="quarter" idx="5"/>
          </p:nvPr>
        </p:nvSpPr>
        <p:spPr/>
        <p:txBody>
          <a:bodyPr/>
          <a:lstStyle/>
          <a:p>
            <a:fld id="{56C5C7D4-523D-454C-9E76-9D5F6B9709D9}" type="slidenum">
              <a:rPr lang="en-GB" smtClean="0"/>
              <a:t>49</a:t>
            </a:fld>
            <a:endParaRPr lang="en-GB"/>
          </a:p>
        </p:txBody>
      </p:sp>
    </p:spTree>
    <p:extLst>
      <p:ext uri="{BB962C8B-B14F-4D97-AF65-F5344CB8AC3E}">
        <p14:creationId xmlns:p14="http://schemas.microsoft.com/office/powerpoint/2010/main" val="317728026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nSpc>
                <a:spcPct val="107000"/>
              </a:lnSpc>
              <a:spcAft>
                <a:spcPts val="800"/>
              </a:spcAft>
            </a:pPr>
            <a:r>
              <a:rPr lang="en-GB" sz="1400" i="1" dirty="0" err="1">
                <a:effectLst/>
                <a:latin typeface="Calibri" panose="020F0502020204030204" pitchFamily="34" charset="0"/>
                <a:ea typeface="Calibri" panose="020F0502020204030204" pitchFamily="34" charset="0"/>
                <a:cs typeface="Arial" panose="020B0604020202020204" pitchFamily="34" charset="0"/>
              </a:rPr>
              <a:t>Perspektywa</a:t>
            </a:r>
            <a:r>
              <a:rPr lang="en-GB" sz="1400" i="1" dirty="0">
                <a:effectLst/>
                <a:latin typeface="Calibri" panose="020F0502020204030204" pitchFamily="34" charset="0"/>
                <a:ea typeface="Calibri" panose="020F0502020204030204" pitchFamily="34" charset="0"/>
                <a:cs typeface="Arial" panose="020B0604020202020204" pitchFamily="34" charset="0"/>
              </a:rPr>
              <a:t> </a:t>
            </a:r>
            <a:r>
              <a:rPr lang="en-GB" sz="1400" i="1" dirty="0" err="1">
                <a:effectLst/>
                <a:latin typeface="Calibri" panose="020F0502020204030204" pitchFamily="34" charset="0"/>
                <a:ea typeface="Calibri" panose="020F0502020204030204" pitchFamily="34" charset="0"/>
                <a:cs typeface="Arial" panose="020B0604020202020204" pitchFamily="34" charset="0"/>
              </a:rPr>
              <a:t>biznesowa</a:t>
            </a:r>
            <a:endParaRPr lang="pl-PL" sz="1400" i="1" dirty="0">
              <a:effectLst/>
              <a:latin typeface="Calibri" panose="020F0502020204030204" pitchFamily="34" charset="0"/>
              <a:ea typeface="Calibri" panose="020F0502020204030204" pitchFamily="34" charset="0"/>
              <a:cs typeface="Arial" panose="020B0604020202020204" pitchFamily="34" charset="0"/>
            </a:endParaRPr>
          </a:p>
          <a:p>
            <a:pPr marL="342900" indent="-342900">
              <a:lnSpc>
                <a:spcPct val="107000"/>
              </a:lnSpc>
              <a:spcAft>
                <a:spcPts val="800"/>
              </a:spcAft>
              <a:buFont typeface="Arial" panose="020B0604020202020204" pitchFamily="34" charset="0"/>
              <a:buChar char="•"/>
            </a:pPr>
            <a:r>
              <a:rPr lang="pl-PL" sz="1200" dirty="0">
                <a:effectLst/>
                <a:latin typeface="Calibri" panose="020F0502020204030204" pitchFamily="34" charset="0"/>
                <a:ea typeface="Calibri" panose="020F0502020204030204" pitchFamily="34" charset="0"/>
                <a:cs typeface="Arial" panose="020B0604020202020204" pitchFamily="34" charset="0"/>
              </a:rPr>
              <a:t>jest to ważne, ponieważ inżynieria społeczna może dotyczyć wielu rodzajów przedsiębiorstw i mieć wpływ na sposób organizacji i zarządzania.</a:t>
            </a:r>
          </a:p>
          <a:p>
            <a:pPr marL="342900" indent="-342900">
              <a:lnSpc>
                <a:spcPct val="107000"/>
              </a:lnSpc>
              <a:spcAft>
                <a:spcPts val="800"/>
              </a:spcAft>
              <a:buFont typeface="Arial" panose="020B0604020202020204" pitchFamily="34" charset="0"/>
              <a:buChar char="•"/>
            </a:pPr>
            <a:r>
              <a:rPr lang="pl-PL" sz="1400" dirty="0">
                <a:effectLst/>
                <a:latin typeface="Calibri" panose="020F0502020204030204" pitchFamily="34" charset="0"/>
                <a:ea typeface="Calibri" panose="020F0502020204030204" pitchFamily="34" charset="0"/>
                <a:cs typeface="Arial" panose="020B0604020202020204" pitchFamily="34" charset="0"/>
              </a:rPr>
              <a:t>pomaga określić czynniki wpływające na ataki inżynierii społecznej i jest korzystny, jeśli jest rozpatrywany w bardziej szczegółowych kategoriach w odniesieniu do następujących obszarów biznesowych: szkolenia i rozwój, udokumentowane polityki, procedury audytu wewnętrznego, budżety i kultura organizacyjna.</a:t>
            </a:r>
          </a:p>
          <a:p>
            <a:pPr marL="342900" indent="-342900">
              <a:lnSpc>
                <a:spcPct val="107000"/>
              </a:lnSpc>
              <a:spcAft>
                <a:spcPts val="800"/>
              </a:spcAft>
              <a:buFont typeface="Arial" panose="020B0604020202020204" pitchFamily="34" charset="0"/>
              <a:buChar char="•"/>
            </a:pPr>
            <a:r>
              <a:rPr lang="pl-PL" sz="1400" dirty="0">
                <a:effectLst/>
                <a:latin typeface="Calibri" panose="020F0502020204030204" pitchFamily="34" charset="0"/>
                <a:ea typeface="Calibri" panose="020F0502020204030204" pitchFamily="34" charset="0"/>
                <a:cs typeface="Arial" panose="020B0604020202020204" pitchFamily="34" charset="0"/>
              </a:rPr>
              <a:t>może wykryć braki w każdym z tych obszarów, które mogą przyczynić się do ataków.</a:t>
            </a:r>
            <a:endParaRPr lang="en-GB" sz="14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50</a:t>
            </a:fld>
            <a:endParaRPr lang="en-GB"/>
          </a:p>
        </p:txBody>
      </p:sp>
    </p:spTree>
    <p:extLst>
      <p:ext uri="{BB962C8B-B14F-4D97-AF65-F5344CB8AC3E}">
        <p14:creationId xmlns:p14="http://schemas.microsoft.com/office/powerpoint/2010/main" val="362144535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pl-PL" sz="2000" dirty="0">
                <a:effectLst/>
                <a:latin typeface="Calibri" panose="020F0502020204030204" pitchFamily="34" charset="0"/>
                <a:ea typeface="Calibri" panose="020F0502020204030204" pitchFamily="34" charset="0"/>
                <a:cs typeface="Arial" panose="020B0604020202020204" pitchFamily="34" charset="0"/>
              </a:rPr>
              <a:t>Perspektywa etyczna</a:t>
            </a:r>
          </a:p>
          <a:p>
            <a:pPr marL="457200" indent="-457200" algn="just">
              <a:lnSpc>
                <a:spcPct val="107000"/>
              </a:lnSpc>
              <a:spcAft>
                <a:spcPts val="800"/>
              </a:spcAft>
              <a:buFont typeface="Arial" panose="020B0604020202020204" pitchFamily="34" charset="0"/>
              <a:buChar char="•"/>
            </a:pPr>
            <a:r>
              <a:rPr lang="pl-PL" sz="1800" dirty="0">
                <a:effectLst/>
                <a:latin typeface="Calibri" panose="020F0502020204030204" pitchFamily="34" charset="0"/>
                <a:ea typeface="Calibri" panose="020F0502020204030204" pitchFamily="34" charset="0"/>
                <a:cs typeface="Arial" panose="020B0604020202020204" pitchFamily="34" charset="0"/>
              </a:rPr>
              <a:t>jest ważna w kontekście inżynierii społecznej i badań z nią związanych, ponieważ idea manipulowania innym człowiekiem narusza wiele zasad etycznych.</a:t>
            </a:r>
          </a:p>
          <a:p>
            <a:pPr marL="457200" indent="-457200" algn="just">
              <a:lnSpc>
                <a:spcPct val="107000"/>
              </a:lnSpc>
              <a:spcAft>
                <a:spcPts val="800"/>
              </a:spcAft>
              <a:buFont typeface="Arial" panose="020B0604020202020204" pitchFamily="34" charset="0"/>
              <a:buChar char="•"/>
            </a:pPr>
            <a:r>
              <a:rPr lang="pl-PL" sz="1800" dirty="0">
                <a:effectLst/>
                <a:latin typeface="Calibri" panose="020F0502020204030204" pitchFamily="34" charset="0"/>
                <a:ea typeface="Calibri" panose="020F0502020204030204" pitchFamily="34" charset="0"/>
                <a:cs typeface="Arial" panose="020B0604020202020204" pitchFamily="34" charset="0"/>
              </a:rPr>
              <a:t>pomaga, w przypadku zdarzenia z zakresu inżynierii społecznej, w leczeniu ofiar.</a:t>
            </a:r>
          </a:p>
          <a:p>
            <a:pPr marL="457200" indent="-457200" algn="just">
              <a:lnSpc>
                <a:spcPct val="107000"/>
              </a:lnSpc>
              <a:spcAft>
                <a:spcPts val="800"/>
              </a:spcAft>
              <a:buFont typeface="Arial" panose="020B0604020202020204" pitchFamily="34" charset="0"/>
              <a:buChar char="•"/>
            </a:pP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endParaRPr lang="pl-PL"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pl-PL" sz="1800" i="1" dirty="0">
                <a:effectLst/>
                <a:latin typeface="Calibri" panose="020F0502020204030204" pitchFamily="34" charset="0"/>
                <a:ea typeface="Calibri" panose="020F0502020204030204" pitchFamily="34" charset="0"/>
                <a:cs typeface="Arial" panose="020B0604020202020204" pitchFamily="34" charset="0"/>
              </a:rPr>
              <a:t>Ważne jest, aby wziąć pod uwagę:</a:t>
            </a:r>
          </a:p>
          <a:p>
            <a:pPr marL="171450" indent="-171450">
              <a:buFont typeface="Arial" panose="020B0604020202020204" pitchFamily="34" charset="0"/>
              <a:buChar char="•"/>
            </a:pPr>
            <a:r>
              <a:rPr lang="pl-PL" dirty="0"/>
              <a:t>każdej dyscypliny, dostarczając informacji o tym, jak rozumieć i interpretować temat, chronić się przed różnymi typami ataków i rozumieć wpływ inżynierii społecznej zarówno z perspektywy człowieka, jak i organizacji.</a:t>
            </a:r>
          </a:p>
          <a:p>
            <a:pPr marL="171450" indent="-171450">
              <a:buFont typeface="Arial" panose="020B0604020202020204" pitchFamily="34" charset="0"/>
              <a:buChar char="•"/>
            </a:pPr>
            <a:r>
              <a:rPr lang="pl-PL" dirty="0"/>
              <a:t>że interpretacja tematu przez każdą dyscyplinę jest użyteczna tylko wtedy, gdy jest postrzegana w kontekście pozostałych dyscyplin.</a:t>
            </a: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51</a:t>
            </a:fld>
            <a:endParaRPr lang="en-GB"/>
          </a:p>
        </p:txBody>
      </p:sp>
    </p:spTree>
    <p:extLst>
      <p:ext uri="{BB962C8B-B14F-4D97-AF65-F5344CB8AC3E}">
        <p14:creationId xmlns:p14="http://schemas.microsoft.com/office/powerpoint/2010/main" val="165625358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Techniki ochrony</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07000"/>
              </a:lnSpc>
              <a:spcAft>
                <a:spcPts val="800"/>
              </a:spcAft>
              <a:buFont typeface="Arial" panose="020B0604020202020204" pitchFamily="34" charset="0"/>
              <a:buChar char="•"/>
            </a:pPr>
            <a:r>
              <a:rPr lang="pl-PL" sz="18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Inwentaryzacja sprzętu</a:t>
            </a:r>
          </a:p>
          <a:p>
            <a:pPr marL="342900" indent="-342900" algn="just">
              <a:lnSpc>
                <a:spcPct val="107000"/>
              </a:lnSpc>
              <a:spcAft>
                <a:spcPts val="800"/>
              </a:spcAft>
              <a:buFont typeface="Arial" panose="020B0604020202020204" pitchFamily="34" charset="0"/>
              <a:buChar char="•"/>
            </a:pPr>
            <a:r>
              <a:rPr lang="pl-PL" sz="18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Inwentaryzacja aplikacji i systemów operacyjnych</a:t>
            </a:r>
          </a:p>
          <a:p>
            <a:pPr marL="342900" indent="-342900" algn="just">
              <a:lnSpc>
                <a:spcPct val="107000"/>
              </a:lnSpc>
              <a:spcAft>
                <a:spcPts val="800"/>
              </a:spcAft>
              <a:buFont typeface="Arial" panose="020B0604020202020204" pitchFamily="34" charset="0"/>
              <a:buChar char="•"/>
            </a:pPr>
            <a:r>
              <a:rPr lang="pl-PL" sz="18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Kontrola urządzeń bezprzewodowych</a:t>
            </a:r>
          </a:p>
          <a:p>
            <a:pPr marL="342900" indent="-342900" algn="just">
              <a:lnSpc>
                <a:spcPct val="107000"/>
              </a:lnSpc>
              <a:spcAft>
                <a:spcPts val="800"/>
              </a:spcAft>
              <a:buFont typeface="Arial" panose="020B0604020202020204" pitchFamily="34" charset="0"/>
              <a:buChar char="•"/>
            </a:pPr>
            <a:r>
              <a:rPr lang="pl-PL" sz="18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Projektowanie zabezpieczeń sieciowych</a:t>
            </a:r>
          </a:p>
          <a:p>
            <a:pPr marL="342900" indent="-342900" algn="just">
              <a:lnSpc>
                <a:spcPct val="107000"/>
              </a:lnSpc>
              <a:spcAft>
                <a:spcPts val="800"/>
              </a:spcAft>
              <a:buFont typeface="Arial" panose="020B0604020202020204" pitchFamily="34" charset="0"/>
              <a:buChar char="•"/>
            </a:pPr>
            <a:r>
              <a:rPr lang="pl-PL" sz="18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Ograniczanie i kontrola portów sieciowych, protokołów komunikacyjnych i usług</a:t>
            </a:r>
            <a:endParaRPr lang="en-GB" sz="2800" dirty="0"/>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52</a:t>
            </a:fld>
            <a:endParaRPr lang="en-GB"/>
          </a:p>
        </p:txBody>
      </p:sp>
    </p:spTree>
    <p:extLst>
      <p:ext uri="{BB962C8B-B14F-4D97-AF65-F5344CB8AC3E}">
        <p14:creationId xmlns:p14="http://schemas.microsoft.com/office/powerpoint/2010/main" val="339991504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342900" indent="-342900" algn="just">
              <a:lnSpc>
                <a:spcPct val="107000"/>
              </a:lnSpc>
              <a:spcAft>
                <a:spcPts val="800"/>
              </a:spcAft>
              <a:buFont typeface="Arial" panose="020B0604020202020204" pitchFamily="34" charset="0"/>
              <a:buChar char="•"/>
            </a:pPr>
            <a:r>
              <a:rPr lang="pl-PL" sz="18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Ochrona stref peryferyjnych</a:t>
            </a:r>
          </a:p>
          <a:p>
            <a:pPr marL="342900" indent="-342900" algn="just">
              <a:lnSpc>
                <a:spcPct val="107000"/>
              </a:lnSpc>
              <a:spcAft>
                <a:spcPts val="800"/>
              </a:spcAft>
              <a:buFont typeface="Arial" panose="020B0604020202020204" pitchFamily="34" charset="0"/>
              <a:buChar char="•"/>
            </a:pPr>
            <a:r>
              <a:rPr lang="pl-PL" sz="18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Fizyczny dostęp do lokalizacji</a:t>
            </a:r>
          </a:p>
          <a:p>
            <a:pPr marL="342900" indent="-342900" algn="just">
              <a:lnSpc>
                <a:spcPct val="107000"/>
              </a:lnSpc>
              <a:spcAft>
                <a:spcPts val="800"/>
              </a:spcAft>
              <a:buFont typeface="Arial" panose="020B0604020202020204" pitchFamily="34" charset="0"/>
              <a:buChar char="•"/>
            </a:pPr>
            <a:r>
              <a:rPr lang="pl-PL" sz="18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Kontrolowane wykorzystanie uprawnień administracyjnych</a:t>
            </a:r>
          </a:p>
          <a:p>
            <a:pPr marL="342900" indent="-342900" algn="just">
              <a:lnSpc>
                <a:spcPct val="107000"/>
              </a:lnSpc>
              <a:spcAft>
                <a:spcPts val="800"/>
              </a:spcAft>
              <a:buFont typeface="Arial" panose="020B0604020202020204" pitchFamily="34" charset="0"/>
              <a:buChar char="•"/>
            </a:pPr>
            <a:r>
              <a:rPr lang="pl-PL" sz="18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Monitorowanie i kontrola kont użytkowników</a:t>
            </a:r>
          </a:p>
          <a:p>
            <a:pPr marL="342900" indent="-342900" algn="just">
              <a:lnSpc>
                <a:spcPct val="107000"/>
              </a:lnSpc>
              <a:spcAft>
                <a:spcPts val="800"/>
              </a:spcAft>
              <a:buFont typeface="Arial" panose="020B0604020202020204" pitchFamily="34" charset="0"/>
              <a:buChar char="•"/>
            </a:pPr>
            <a:r>
              <a:rPr lang="pl-PL" sz="18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Ocena umiejętności i szkolenia w zakresie bezpieczeństwa</a:t>
            </a:r>
            <a:endParaRPr lang="en-GB" sz="2800" dirty="0"/>
          </a:p>
        </p:txBody>
      </p:sp>
      <p:sp>
        <p:nvSpPr>
          <p:cNvPr id="4" name="Pladsholder til slidenummer 3"/>
          <p:cNvSpPr>
            <a:spLocks noGrp="1"/>
          </p:cNvSpPr>
          <p:nvPr>
            <p:ph type="sldNum" sz="quarter" idx="5"/>
          </p:nvPr>
        </p:nvSpPr>
        <p:spPr/>
        <p:txBody>
          <a:bodyPr/>
          <a:lstStyle/>
          <a:p>
            <a:fld id="{56C5C7D4-523D-454C-9E76-9D5F6B9709D9}" type="slidenum">
              <a:rPr lang="en-GB" smtClean="0"/>
              <a:t>53</a:t>
            </a:fld>
            <a:endParaRPr lang="en-GB"/>
          </a:p>
        </p:txBody>
      </p:sp>
    </p:spTree>
    <p:extLst>
      <p:ext uri="{BB962C8B-B14F-4D97-AF65-F5344CB8AC3E}">
        <p14:creationId xmlns:p14="http://schemas.microsoft.com/office/powerpoint/2010/main" val="141801881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VPN (Virtual Private Network)</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Wirtualna sieć prywatna to bezpieczne połączenie przez niezabezpieczoną sieć, taką jak Internet. Wirtualna oznacza istnienie unikalnej sieci, grupy geograficznie rozproszonych komputerów, które komunikują się i mogą być zarządzane jako jedna sieć. Prywatna oznacza sieć wirtualną z kontrolą dostępu.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Prywatna oznacza wirtualną sieć z kontrolą dostępu. która zapewnia poufność, integralność wiadomości i uwierzytelnia pomiędzy użytkownikami i komputerami uczestniczącymi w komunikacji.</a:t>
            </a:r>
          </a:p>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	</a:t>
            </a:r>
            <a:r>
              <a:rPr lang="pl-PL" sz="1800" dirty="0" err="1">
                <a:effectLst/>
                <a:latin typeface="Calibri" panose="020F0502020204030204" pitchFamily="34" charset="0"/>
                <a:ea typeface="Calibri" panose="020F0502020204030204" pitchFamily="34" charset="0"/>
                <a:cs typeface="Arial" panose="020B0604020202020204" pitchFamily="34" charset="0"/>
              </a:rPr>
              <a:t>Defense</a:t>
            </a:r>
            <a:r>
              <a:rPr lang="pl-PL" sz="1800" dirty="0">
                <a:effectLst/>
                <a:latin typeface="Calibri" panose="020F0502020204030204" pitchFamily="34" charset="0"/>
                <a:ea typeface="Calibri" panose="020F0502020204030204" pitchFamily="34" charset="0"/>
                <a:cs typeface="Arial" panose="020B0604020202020204" pitchFamily="34" charset="0"/>
              </a:rPr>
              <a:t>-in-Depth (</a:t>
            </a:r>
            <a:r>
              <a:rPr lang="pl-PL" sz="1800" dirty="0" err="1">
                <a:effectLst/>
                <a:latin typeface="Calibri" panose="020F0502020204030204" pitchFamily="34" charset="0"/>
                <a:ea typeface="Calibri" panose="020F0502020204030204" pitchFamily="34" charset="0"/>
                <a:cs typeface="Arial" panose="020B0604020202020204" pitchFamily="34" charset="0"/>
              </a:rPr>
              <a:t>DiD</a:t>
            </a:r>
            <a:r>
              <a:rPr lang="pl-PL" sz="1800" dirty="0">
                <a:effectLst/>
                <a:latin typeface="Calibri" panose="020F0502020204030204" pitchFamily="34" charset="0"/>
                <a:ea typeface="Calibri" panose="020F0502020204030204" pitchFamily="34" charset="0"/>
                <a:cs typeface="Arial" panose="020B0604020202020204" pitchFamily="34" charset="0"/>
              </a:rPr>
              <a:t>) wspiera to podejście. Opierając się na przekonaniu, że pojedynczy punkt ochrony może i prawdopodobnie zostanie pokonany, bezpieczeństwo </a:t>
            </a:r>
            <a:r>
              <a:rPr lang="pl-PL" sz="1800" dirty="0" err="1">
                <a:effectLst/>
                <a:latin typeface="Calibri" panose="020F0502020204030204" pitchFamily="34" charset="0"/>
                <a:ea typeface="Calibri" panose="020F0502020204030204" pitchFamily="34" charset="0"/>
                <a:cs typeface="Arial" panose="020B0604020202020204" pitchFamily="34" charset="0"/>
              </a:rPr>
              <a:t>DiD</a:t>
            </a:r>
            <a:r>
              <a:rPr lang="pl-PL" sz="1800" dirty="0">
                <a:effectLst/>
                <a:latin typeface="Calibri" panose="020F0502020204030204" pitchFamily="34" charset="0"/>
                <a:ea typeface="Calibri" panose="020F0502020204030204" pitchFamily="34" charset="0"/>
                <a:cs typeface="Arial" panose="020B0604020202020204" pitchFamily="34" charset="0"/>
              </a:rPr>
              <a:t> ustanawia wiele warstw ochrony poprzez połączenie zabezpieczeń fizycznych, elektronicznych i proceduralnych. </a:t>
            </a:r>
          </a:p>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Bank stosuje wiele środków bezpieczeństwa - takich jak kamery wideo, strażnik i skarbiec - co pomaga zapewnić, że zagrożenia napotkają więcej niż jedną linię obrony.</a:t>
            </a:r>
          </a:p>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Podejście "</a:t>
            </a:r>
            <a:r>
              <a:rPr lang="pl-PL" sz="1800" dirty="0" err="1">
                <a:effectLst/>
                <a:latin typeface="Calibri" panose="020F0502020204030204" pitchFamily="34" charset="0"/>
                <a:ea typeface="Calibri" panose="020F0502020204030204" pitchFamily="34" charset="0"/>
                <a:cs typeface="Arial" panose="020B0604020202020204" pitchFamily="34" charset="0"/>
              </a:rPr>
              <a:t>security</a:t>
            </a:r>
            <a:r>
              <a:rPr lang="pl-PL" sz="1800" dirty="0">
                <a:effectLst/>
                <a:latin typeface="Calibri" panose="020F0502020204030204" pitchFamily="34" charset="0"/>
                <a:ea typeface="Calibri" panose="020F0502020204030204" pitchFamily="34" charset="0"/>
                <a:cs typeface="Arial" panose="020B0604020202020204" pitchFamily="34" charset="0"/>
              </a:rPr>
              <a:t>-in-</a:t>
            </a:r>
            <a:r>
              <a:rPr lang="pl-PL" sz="1800" dirty="0" err="1">
                <a:effectLst/>
                <a:latin typeface="Calibri" panose="020F0502020204030204" pitchFamily="34" charset="0"/>
                <a:ea typeface="Calibri" panose="020F0502020204030204" pitchFamily="34" charset="0"/>
                <a:cs typeface="Arial" panose="020B0604020202020204" pitchFamily="34" charset="0"/>
              </a:rPr>
              <a:t>depth</a:t>
            </a:r>
            <a:r>
              <a:rPr lang="pl-PL" sz="1800" dirty="0">
                <a:effectLst/>
                <a:latin typeface="Calibri" panose="020F0502020204030204" pitchFamily="34" charset="0"/>
                <a:ea typeface="Calibri" panose="020F0502020204030204" pitchFamily="34" charset="0"/>
                <a:cs typeface="Arial" panose="020B0604020202020204" pitchFamily="34" charset="0"/>
              </a:rPr>
              <a:t>" obejmuje sześć głównych elementów:</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1. Polityki i Procedury</a:t>
            </a:r>
          </a:p>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2. Fizyczna</a:t>
            </a:r>
          </a:p>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3. Sieć</a:t>
            </a:r>
          </a:p>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4. Komputer</a:t>
            </a:r>
          </a:p>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5. Aplikacja</a:t>
            </a:r>
          </a:p>
          <a:p>
            <a:pPr algn="just">
              <a:lnSpc>
                <a:spcPct val="107000"/>
              </a:lnSpc>
              <a:spcAft>
                <a:spcPts val="800"/>
              </a:spcAft>
            </a:pPr>
            <a:r>
              <a:rPr lang="pl-PL" sz="1800" dirty="0">
                <a:effectLst/>
                <a:latin typeface="Calibri" panose="020F0502020204030204" pitchFamily="34" charset="0"/>
                <a:ea typeface="Calibri" panose="020F0502020204030204" pitchFamily="34" charset="0"/>
                <a:cs typeface="Arial" panose="020B0604020202020204" pitchFamily="34" charset="0"/>
              </a:rPr>
              <a:t>6. Urządzenie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54</a:t>
            </a:fld>
            <a:endParaRPr lang="en-GB"/>
          </a:p>
        </p:txBody>
      </p:sp>
    </p:spTree>
    <p:extLst>
      <p:ext uri="{BB962C8B-B14F-4D97-AF65-F5344CB8AC3E}">
        <p14:creationId xmlns:p14="http://schemas.microsoft.com/office/powerpoint/2010/main" val="122325751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55</a:t>
            </a:fld>
            <a:endParaRPr lang="en-GB"/>
          </a:p>
        </p:txBody>
      </p:sp>
    </p:spTree>
    <p:extLst>
      <p:ext uri="{BB962C8B-B14F-4D97-AF65-F5344CB8AC3E}">
        <p14:creationId xmlns:p14="http://schemas.microsoft.com/office/powerpoint/2010/main" val="99450474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err="1">
                <a:solidFill>
                  <a:schemeClr val="accent1"/>
                </a:solidFill>
                <a:effectLst>
                  <a:outerShdw blurRad="38100" dist="38100" dir="2700000" algn="tl">
                    <a:srgbClr val="000000">
                      <a:alpha val="43137"/>
                    </a:srgbClr>
                  </a:outerShdw>
                </a:effectLst>
              </a:rPr>
              <a:t>Dziękuję</a:t>
            </a:r>
            <a:r>
              <a:rPr lang="en-US" sz="1200" b="1" dirty="0">
                <a:solidFill>
                  <a:schemeClr val="accent1"/>
                </a:solidFill>
                <a:effectLst>
                  <a:outerShdw blurRad="38100" dist="38100" dir="2700000" algn="tl">
                    <a:srgbClr val="000000">
                      <a:alpha val="43137"/>
                    </a:srgbClr>
                  </a:outerShdw>
                </a:effectLst>
              </a:rPr>
              <a:t> za </a:t>
            </a:r>
            <a:r>
              <a:rPr lang="en-US" sz="1200" b="1" dirty="0" err="1">
                <a:solidFill>
                  <a:schemeClr val="accent1"/>
                </a:solidFill>
                <a:effectLst>
                  <a:outerShdw blurRad="38100" dist="38100" dir="2700000" algn="tl">
                    <a:srgbClr val="000000">
                      <a:alpha val="43137"/>
                    </a:srgbClr>
                  </a:outerShdw>
                </a:effectLst>
              </a:rPr>
              <a:t>uwagę</a:t>
            </a:r>
            <a:endParaRPr lang="en-GB" sz="12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56</a:t>
            </a:fld>
            <a:endParaRPr lang="en-GB"/>
          </a:p>
        </p:txBody>
      </p:sp>
    </p:spTree>
    <p:extLst>
      <p:ext uri="{BB962C8B-B14F-4D97-AF65-F5344CB8AC3E}">
        <p14:creationId xmlns:p14="http://schemas.microsoft.com/office/powerpoint/2010/main" val="26887088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slid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5A50618-82F8-453B-B8AF-FCE4D24A980C}"/>
              </a:ext>
            </a:extLst>
          </p:cNvPr>
          <p:cNvSpPr>
            <a:spLocks noGrp="1"/>
          </p:cNvSpPr>
          <p:nvPr>
            <p:ph type="ctrTitle"/>
          </p:nvPr>
        </p:nvSpPr>
        <p:spPr>
          <a:xfrm>
            <a:off x="1524000" y="1122363"/>
            <a:ext cx="9144000" cy="2387600"/>
          </a:xfrm>
        </p:spPr>
        <p:txBody>
          <a:bodyPr anchor="b"/>
          <a:lstStyle>
            <a:lvl1pPr algn="ctr">
              <a:defRPr sz="6000"/>
            </a:lvl1pPr>
          </a:lstStyle>
          <a:p>
            <a:r>
              <a:rPr lang="da-DK"/>
              <a:t>Klik for at redigere titeltypografien i masteren</a:t>
            </a:r>
            <a:endParaRPr lang="en-GB"/>
          </a:p>
        </p:txBody>
      </p:sp>
      <p:sp>
        <p:nvSpPr>
          <p:cNvPr id="3" name="Undertitel 2">
            <a:extLst>
              <a:ext uri="{FF2B5EF4-FFF2-40B4-BE49-F238E27FC236}">
                <a16:creationId xmlns:a16="http://schemas.microsoft.com/office/drawing/2014/main" id="{EE6AEDBF-442D-4CEE-8E17-8BB87D36BFA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a-DK"/>
              <a:t>Klik for at redigere undertiteltypografien i masteren</a:t>
            </a:r>
            <a:endParaRPr lang="en-GB"/>
          </a:p>
        </p:txBody>
      </p:sp>
      <p:sp>
        <p:nvSpPr>
          <p:cNvPr id="4" name="Pladsholder til dato 3">
            <a:extLst>
              <a:ext uri="{FF2B5EF4-FFF2-40B4-BE49-F238E27FC236}">
                <a16:creationId xmlns:a16="http://schemas.microsoft.com/office/drawing/2014/main" id="{2BD550F0-9FEB-4AB8-BB6E-4A32A5265F92}"/>
              </a:ext>
            </a:extLst>
          </p:cNvPr>
          <p:cNvSpPr>
            <a:spLocks noGrp="1"/>
          </p:cNvSpPr>
          <p:nvPr>
            <p:ph type="dt" sz="half" idx="10"/>
          </p:nvPr>
        </p:nvSpPr>
        <p:spPr/>
        <p:txBody>
          <a:bodyPr/>
          <a:lstStyle/>
          <a:p>
            <a:fld id="{8663B8F9-D0F3-4D0F-ADCC-6AA0EBA6C446}" type="datetimeFigureOut">
              <a:rPr lang="en-GB" smtClean="0"/>
              <a:t>23/11/2022</a:t>
            </a:fld>
            <a:endParaRPr lang="en-GB"/>
          </a:p>
        </p:txBody>
      </p:sp>
      <p:sp>
        <p:nvSpPr>
          <p:cNvPr id="5" name="Pladsholder til sidefod 4">
            <a:extLst>
              <a:ext uri="{FF2B5EF4-FFF2-40B4-BE49-F238E27FC236}">
                <a16:creationId xmlns:a16="http://schemas.microsoft.com/office/drawing/2014/main" id="{E76E6B7B-7E7B-4AA5-95F1-13BA703BC2F3}"/>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830AE6B3-F231-471D-9090-E3B527923CF0}"/>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15023537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602987E-387E-4C39-9311-E66145D5903D}"/>
              </a:ext>
            </a:extLst>
          </p:cNvPr>
          <p:cNvSpPr>
            <a:spLocks noGrp="1"/>
          </p:cNvSpPr>
          <p:nvPr>
            <p:ph type="title"/>
          </p:nvPr>
        </p:nvSpPr>
        <p:spPr/>
        <p:txBody>
          <a:bodyPr/>
          <a:lstStyle/>
          <a:p>
            <a:r>
              <a:rPr lang="da-DK"/>
              <a:t>Klik for at redigere titeltypografien i masteren</a:t>
            </a:r>
            <a:endParaRPr lang="en-GB"/>
          </a:p>
        </p:txBody>
      </p:sp>
      <p:sp>
        <p:nvSpPr>
          <p:cNvPr id="3" name="Pladsholder til indhold 2">
            <a:extLst>
              <a:ext uri="{FF2B5EF4-FFF2-40B4-BE49-F238E27FC236}">
                <a16:creationId xmlns:a16="http://schemas.microsoft.com/office/drawing/2014/main" id="{DC805D52-8F2B-44F3-A584-5840F049BBBF}"/>
              </a:ext>
            </a:extLst>
          </p:cNvPr>
          <p:cNvSpPr>
            <a:spLocks noGrp="1"/>
          </p:cNvSpPr>
          <p:nvPr>
            <p:ph idx="1"/>
          </p:nvPr>
        </p:nvSpPr>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dato 3">
            <a:extLst>
              <a:ext uri="{FF2B5EF4-FFF2-40B4-BE49-F238E27FC236}">
                <a16:creationId xmlns:a16="http://schemas.microsoft.com/office/drawing/2014/main" id="{CC854C4A-9526-4014-81D0-B4BEDDBC8649}"/>
              </a:ext>
            </a:extLst>
          </p:cNvPr>
          <p:cNvSpPr>
            <a:spLocks noGrp="1"/>
          </p:cNvSpPr>
          <p:nvPr>
            <p:ph type="dt" sz="half" idx="10"/>
          </p:nvPr>
        </p:nvSpPr>
        <p:spPr/>
        <p:txBody>
          <a:bodyPr/>
          <a:lstStyle/>
          <a:p>
            <a:fld id="{8663B8F9-D0F3-4D0F-ADCC-6AA0EBA6C446}" type="datetimeFigureOut">
              <a:rPr lang="en-GB" smtClean="0"/>
              <a:t>23/11/2022</a:t>
            </a:fld>
            <a:endParaRPr lang="en-GB"/>
          </a:p>
        </p:txBody>
      </p:sp>
      <p:sp>
        <p:nvSpPr>
          <p:cNvPr id="5" name="Pladsholder til sidefod 4">
            <a:extLst>
              <a:ext uri="{FF2B5EF4-FFF2-40B4-BE49-F238E27FC236}">
                <a16:creationId xmlns:a16="http://schemas.microsoft.com/office/drawing/2014/main" id="{A59DE66D-E8DA-4704-B75E-0251B33EB9D0}"/>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335C024B-E98C-4255-BBAF-3EFA38E53626}"/>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950867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4474C5-0C71-439C-BBC4-84E7F22AA0F5}"/>
              </a:ext>
            </a:extLst>
          </p:cNvPr>
          <p:cNvSpPr>
            <a:spLocks noGrp="1"/>
          </p:cNvSpPr>
          <p:nvPr>
            <p:ph type="title"/>
          </p:nvPr>
        </p:nvSpPr>
        <p:spPr>
          <a:xfrm>
            <a:off x="831850" y="1709738"/>
            <a:ext cx="10515600" cy="2852737"/>
          </a:xfrm>
        </p:spPr>
        <p:txBody>
          <a:bodyPr anchor="b"/>
          <a:lstStyle>
            <a:lvl1pPr>
              <a:defRPr sz="6000"/>
            </a:lvl1pPr>
          </a:lstStyle>
          <a:p>
            <a:r>
              <a:rPr lang="da-DK"/>
              <a:t>Klik for at redigere titeltypografien i masteren</a:t>
            </a:r>
            <a:endParaRPr lang="en-GB"/>
          </a:p>
        </p:txBody>
      </p:sp>
      <p:sp>
        <p:nvSpPr>
          <p:cNvPr id="3" name="Pladsholder til tekst 2">
            <a:extLst>
              <a:ext uri="{FF2B5EF4-FFF2-40B4-BE49-F238E27FC236}">
                <a16:creationId xmlns:a16="http://schemas.microsoft.com/office/drawing/2014/main" id="{739448E8-696D-4F79-9FA9-CB9D7C2BCC2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a-DK"/>
              <a:t>Klik for at redigere teksttypografierne i masteren</a:t>
            </a:r>
          </a:p>
        </p:txBody>
      </p:sp>
      <p:sp>
        <p:nvSpPr>
          <p:cNvPr id="4" name="Pladsholder til dato 3">
            <a:extLst>
              <a:ext uri="{FF2B5EF4-FFF2-40B4-BE49-F238E27FC236}">
                <a16:creationId xmlns:a16="http://schemas.microsoft.com/office/drawing/2014/main" id="{0320F1BE-11A8-4871-9DC8-D34AE94D0B4D}"/>
              </a:ext>
            </a:extLst>
          </p:cNvPr>
          <p:cNvSpPr>
            <a:spLocks noGrp="1"/>
          </p:cNvSpPr>
          <p:nvPr>
            <p:ph type="dt" sz="half" idx="10"/>
          </p:nvPr>
        </p:nvSpPr>
        <p:spPr/>
        <p:txBody>
          <a:bodyPr/>
          <a:lstStyle/>
          <a:p>
            <a:fld id="{8663B8F9-D0F3-4D0F-ADCC-6AA0EBA6C446}" type="datetimeFigureOut">
              <a:rPr lang="en-GB" smtClean="0"/>
              <a:t>23/11/2022</a:t>
            </a:fld>
            <a:endParaRPr lang="en-GB"/>
          </a:p>
        </p:txBody>
      </p:sp>
      <p:sp>
        <p:nvSpPr>
          <p:cNvPr id="5" name="Pladsholder til sidefod 4">
            <a:extLst>
              <a:ext uri="{FF2B5EF4-FFF2-40B4-BE49-F238E27FC236}">
                <a16:creationId xmlns:a16="http://schemas.microsoft.com/office/drawing/2014/main" id="{36847137-8AE0-4661-BC5B-B22B992F4D00}"/>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7C8F0C3F-1D4A-4304-90AE-B95128C40639}"/>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12609595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9C5C367-EAF5-4F08-9433-D9BA688563E2}"/>
              </a:ext>
            </a:extLst>
          </p:cNvPr>
          <p:cNvSpPr>
            <a:spLocks noGrp="1"/>
          </p:cNvSpPr>
          <p:nvPr>
            <p:ph type="title"/>
          </p:nvPr>
        </p:nvSpPr>
        <p:spPr/>
        <p:txBody>
          <a:bodyPr/>
          <a:lstStyle/>
          <a:p>
            <a:r>
              <a:rPr lang="da-DK"/>
              <a:t>Klik for at redigere titeltypografien i masteren</a:t>
            </a:r>
            <a:endParaRPr lang="en-GB"/>
          </a:p>
        </p:txBody>
      </p:sp>
      <p:sp>
        <p:nvSpPr>
          <p:cNvPr id="3" name="Pladsholder til indhold 2">
            <a:extLst>
              <a:ext uri="{FF2B5EF4-FFF2-40B4-BE49-F238E27FC236}">
                <a16:creationId xmlns:a16="http://schemas.microsoft.com/office/drawing/2014/main" id="{835E8F3B-1780-4360-AD12-D3F43405C990}"/>
              </a:ext>
            </a:extLst>
          </p:cNvPr>
          <p:cNvSpPr>
            <a:spLocks noGrp="1"/>
          </p:cNvSpPr>
          <p:nvPr>
            <p:ph sz="half" idx="1"/>
          </p:nvPr>
        </p:nvSpPr>
        <p:spPr>
          <a:xfrm>
            <a:off x="838200" y="1825625"/>
            <a:ext cx="518160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indhold 3">
            <a:extLst>
              <a:ext uri="{FF2B5EF4-FFF2-40B4-BE49-F238E27FC236}">
                <a16:creationId xmlns:a16="http://schemas.microsoft.com/office/drawing/2014/main" id="{DAB3AC98-469A-4850-BF2A-B0EE87A974EA}"/>
              </a:ext>
            </a:extLst>
          </p:cNvPr>
          <p:cNvSpPr>
            <a:spLocks noGrp="1"/>
          </p:cNvSpPr>
          <p:nvPr>
            <p:ph sz="half" idx="2"/>
          </p:nvPr>
        </p:nvSpPr>
        <p:spPr>
          <a:xfrm>
            <a:off x="6172200" y="1825625"/>
            <a:ext cx="518160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5" name="Pladsholder til dato 4">
            <a:extLst>
              <a:ext uri="{FF2B5EF4-FFF2-40B4-BE49-F238E27FC236}">
                <a16:creationId xmlns:a16="http://schemas.microsoft.com/office/drawing/2014/main" id="{4B4F1EB3-4215-49B0-8B5E-AD904C50E4D4}"/>
              </a:ext>
            </a:extLst>
          </p:cNvPr>
          <p:cNvSpPr>
            <a:spLocks noGrp="1"/>
          </p:cNvSpPr>
          <p:nvPr>
            <p:ph type="dt" sz="half" idx="10"/>
          </p:nvPr>
        </p:nvSpPr>
        <p:spPr/>
        <p:txBody>
          <a:bodyPr/>
          <a:lstStyle/>
          <a:p>
            <a:fld id="{8663B8F9-D0F3-4D0F-ADCC-6AA0EBA6C446}" type="datetimeFigureOut">
              <a:rPr lang="en-GB" smtClean="0"/>
              <a:t>23/11/2022</a:t>
            </a:fld>
            <a:endParaRPr lang="en-GB"/>
          </a:p>
        </p:txBody>
      </p:sp>
      <p:sp>
        <p:nvSpPr>
          <p:cNvPr id="6" name="Pladsholder til sidefod 5">
            <a:extLst>
              <a:ext uri="{FF2B5EF4-FFF2-40B4-BE49-F238E27FC236}">
                <a16:creationId xmlns:a16="http://schemas.microsoft.com/office/drawing/2014/main" id="{E5B5C332-ADD4-42FE-8F86-A7E04E7AD6F1}"/>
              </a:ext>
            </a:extLst>
          </p:cNvPr>
          <p:cNvSpPr>
            <a:spLocks noGrp="1"/>
          </p:cNvSpPr>
          <p:nvPr>
            <p:ph type="ftr" sz="quarter" idx="11"/>
          </p:nvPr>
        </p:nvSpPr>
        <p:spPr/>
        <p:txBody>
          <a:bodyPr/>
          <a:lstStyle/>
          <a:p>
            <a:endParaRPr lang="en-GB"/>
          </a:p>
        </p:txBody>
      </p:sp>
      <p:sp>
        <p:nvSpPr>
          <p:cNvPr id="7" name="Pladsholder til slidenummer 6">
            <a:extLst>
              <a:ext uri="{FF2B5EF4-FFF2-40B4-BE49-F238E27FC236}">
                <a16:creationId xmlns:a16="http://schemas.microsoft.com/office/drawing/2014/main" id="{B220C6E8-9499-404E-A8A0-B89B682AD9E8}"/>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8176745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C3BF8C4-5A6A-4EE8-A4AB-00A8E498EA18}"/>
              </a:ext>
            </a:extLst>
          </p:cNvPr>
          <p:cNvSpPr>
            <a:spLocks noGrp="1"/>
          </p:cNvSpPr>
          <p:nvPr>
            <p:ph type="title"/>
          </p:nvPr>
        </p:nvSpPr>
        <p:spPr>
          <a:xfrm>
            <a:off x="839788" y="365125"/>
            <a:ext cx="10515600" cy="1325563"/>
          </a:xfrm>
        </p:spPr>
        <p:txBody>
          <a:bodyPr/>
          <a:lstStyle/>
          <a:p>
            <a:r>
              <a:rPr lang="da-DK"/>
              <a:t>Klik for at redigere titeltypografien i masteren</a:t>
            </a:r>
            <a:endParaRPr lang="en-GB"/>
          </a:p>
        </p:txBody>
      </p:sp>
      <p:sp>
        <p:nvSpPr>
          <p:cNvPr id="3" name="Pladsholder til tekst 2">
            <a:extLst>
              <a:ext uri="{FF2B5EF4-FFF2-40B4-BE49-F238E27FC236}">
                <a16:creationId xmlns:a16="http://schemas.microsoft.com/office/drawing/2014/main" id="{4D7BF823-8065-4348-B3D8-B15759DE473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4" name="Pladsholder til indhold 3">
            <a:extLst>
              <a:ext uri="{FF2B5EF4-FFF2-40B4-BE49-F238E27FC236}">
                <a16:creationId xmlns:a16="http://schemas.microsoft.com/office/drawing/2014/main" id="{BB4780BB-EB51-4644-9787-B37818A170D8}"/>
              </a:ext>
            </a:extLst>
          </p:cNvPr>
          <p:cNvSpPr>
            <a:spLocks noGrp="1"/>
          </p:cNvSpPr>
          <p:nvPr>
            <p:ph sz="half" idx="2"/>
          </p:nvPr>
        </p:nvSpPr>
        <p:spPr>
          <a:xfrm>
            <a:off x="839788" y="2505075"/>
            <a:ext cx="5157787"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5" name="Pladsholder til tekst 4">
            <a:extLst>
              <a:ext uri="{FF2B5EF4-FFF2-40B4-BE49-F238E27FC236}">
                <a16:creationId xmlns:a16="http://schemas.microsoft.com/office/drawing/2014/main" id="{AA807EC1-1415-4725-9B7C-A5E1506EECB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6" name="Pladsholder til indhold 5">
            <a:extLst>
              <a:ext uri="{FF2B5EF4-FFF2-40B4-BE49-F238E27FC236}">
                <a16:creationId xmlns:a16="http://schemas.microsoft.com/office/drawing/2014/main" id="{618A6D31-42E8-46D9-92CA-623F67EC5FDC}"/>
              </a:ext>
            </a:extLst>
          </p:cNvPr>
          <p:cNvSpPr>
            <a:spLocks noGrp="1"/>
          </p:cNvSpPr>
          <p:nvPr>
            <p:ph sz="quarter" idx="4"/>
          </p:nvPr>
        </p:nvSpPr>
        <p:spPr>
          <a:xfrm>
            <a:off x="6172200" y="2505075"/>
            <a:ext cx="5183188"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7" name="Pladsholder til dato 6">
            <a:extLst>
              <a:ext uri="{FF2B5EF4-FFF2-40B4-BE49-F238E27FC236}">
                <a16:creationId xmlns:a16="http://schemas.microsoft.com/office/drawing/2014/main" id="{0F87BBDE-E955-43AB-A637-C44FD2DE92CA}"/>
              </a:ext>
            </a:extLst>
          </p:cNvPr>
          <p:cNvSpPr>
            <a:spLocks noGrp="1"/>
          </p:cNvSpPr>
          <p:nvPr>
            <p:ph type="dt" sz="half" idx="10"/>
          </p:nvPr>
        </p:nvSpPr>
        <p:spPr/>
        <p:txBody>
          <a:bodyPr/>
          <a:lstStyle/>
          <a:p>
            <a:fld id="{8663B8F9-D0F3-4D0F-ADCC-6AA0EBA6C446}" type="datetimeFigureOut">
              <a:rPr lang="en-GB" smtClean="0"/>
              <a:t>23/11/2022</a:t>
            </a:fld>
            <a:endParaRPr lang="en-GB"/>
          </a:p>
        </p:txBody>
      </p:sp>
      <p:sp>
        <p:nvSpPr>
          <p:cNvPr id="8" name="Pladsholder til sidefod 7">
            <a:extLst>
              <a:ext uri="{FF2B5EF4-FFF2-40B4-BE49-F238E27FC236}">
                <a16:creationId xmlns:a16="http://schemas.microsoft.com/office/drawing/2014/main" id="{D6494F72-223C-4D56-90A2-F66CA80791DC}"/>
              </a:ext>
            </a:extLst>
          </p:cNvPr>
          <p:cNvSpPr>
            <a:spLocks noGrp="1"/>
          </p:cNvSpPr>
          <p:nvPr>
            <p:ph type="ftr" sz="quarter" idx="11"/>
          </p:nvPr>
        </p:nvSpPr>
        <p:spPr/>
        <p:txBody>
          <a:bodyPr/>
          <a:lstStyle/>
          <a:p>
            <a:endParaRPr lang="en-GB"/>
          </a:p>
        </p:txBody>
      </p:sp>
      <p:sp>
        <p:nvSpPr>
          <p:cNvPr id="9" name="Pladsholder til slidenummer 8">
            <a:extLst>
              <a:ext uri="{FF2B5EF4-FFF2-40B4-BE49-F238E27FC236}">
                <a16:creationId xmlns:a16="http://schemas.microsoft.com/office/drawing/2014/main" id="{28CB5E03-BA72-4194-93ED-921E7633DA3F}"/>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831453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81C3D96-895E-40BA-A5B7-B2AB25433DD5}"/>
              </a:ext>
            </a:extLst>
          </p:cNvPr>
          <p:cNvSpPr>
            <a:spLocks noGrp="1"/>
          </p:cNvSpPr>
          <p:nvPr>
            <p:ph type="title"/>
          </p:nvPr>
        </p:nvSpPr>
        <p:spPr/>
        <p:txBody>
          <a:bodyPr/>
          <a:lstStyle/>
          <a:p>
            <a:r>
              <a:rPr lang="da-DK"/>
              <a:t>Klik for at redigere titeltypografien i masteren</a:t>
            </a:r>
            <a:endParaRPr lang="en-GB"/>
          </a:p>
        </p:txBody>
      </p:sp>
      <p:sp>
        <p:nvSpPr>
          <p:cNvPr id="3" name="Pladsholder til dato 2">
            <a:extLst>
              <a:ext uri="{FF2B5EF4-FFF2-40B4-BE49-F238E27FC236}">
                <a16:creationId xmlns:a16="http://schemas.microsoft.com/office/drawing/2014/main" id="{633C5C98-A31F-46E1-A853-F3AF350DCCD9}"/>
              </a:ext>
            </a:extLst>
          </p:cNvPr>
          <p:cNvSpPr>
            <a:spLocks noGrp="1"/>
          </p:cNvSpPr>
          <p:nvPr>
            <p:ph type="dt" sz="half" idx="10"/>
          </p:nvPr>
        </p:nvSpPr>
        <p:spPr/>
        <p:txBody>
          <a:bodyPr/>
          <a:lstStyle/>
          <a:p>
            <a:fld id="{8663B8F9-D0F3-4D0F-ADCC-6AA0EBA6C446}" type="datetimeFigureOut">
              <a:rPr lang="en-GB" smtClean="0"/>
              <a:t>23/11/2022</a:t>
            </a:fld>
            <a:endParaRPr lang="en-GB"/>
          </a:p>
        </p:txBody>
      </p:sp>
      <p:sp>
        <p:nvSpPr>
          <p:cNvPr id="4" name="Pladsholder til sidefod 3">
            <a:extLst>
              <a:ext uri="{FF2B5EF4-FFF2-40B4-BE49-F238E27FC236}">
                <a16:creationId xmlns:a16="http://schemas.microsoft.com/office/drawing/2014/main" id="{AE2BAE3C-4778-4634-859D-08098E24F56E}"/>
              </a:ext>
            </a:extLst>
          </p:cNvPr>
          <p:cNvSpPr>
            <a:spLocks noGrp="1"/>
          </p:cNvSpPr>
          <p:nvPr>
            <p:ph type="ftr" sz="quarter" idx="11"/>
          </p:nvPr>
        </p:nvSpPr>
        <p:spPr/>
        <p:txBody>
          <a:bodyPr/>
          <a:lstStyle/>
          <a:p>
            <a:endParaRPr lang="en-GB"/>
          </a:p>
        </p:txBody>
      </p:sp>
      <p:sp>
        <p:nvSpPr>
          <p:cNvPr id="5" name="Pladsholder til slidenummer 4">
            <a:extLst>
              <a:ext uri="{FF2B5EF4-FFF2-40B4-BE49-F238E27FC236}">
                <a16:creationId xmlns:a16="http://schemas.microsoft.com/office/drawing/2014/main" id="{0E318D21-3854-4DC5-A369-41E4784E6BFE}"/>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3158555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dsholder til dato 1">
            <a:extLst>
              <a:ext uri="{FF2B5EF4-FFF2-40B4-BE49-F238E27FC236}">
                <a16:creationId xmlns:a16="http://schemas.microsoft.com/office/drawing/2014/main" id="{B0C3ABD2-2EEF-4A8B-A085-5ED0465C9D3B}"/>
              </a:ext>
            </a:extLst>
          </p:cNvPr>
          <p:cNvSpPr>
            <a:spLocks noGrp="1"/>
          </p:cNvSpPr>
          <p:nvPr>
            <p:ph type="dt" sz="half" idx="10"/>
          </p:nvPr>
        </p:nvSpPr>
        <p:spPr/>
        <p:txBody>
          <a:bodyPr/>
          <a:lstStyle/>
          <a:p>
            <a:fld id="{8663B8F9-D0F3-4D0F-ADCC-6AA0EBA6C446}" type="datetimeFigureOut">
              <a:rPr lang="en-GB" smtClean="0"/>
              <a:t>23/11/2022</a:t>
            </a:fld>
            <a:endParaRPr lang="en-GB"/>
          </a:p>
        </p:txBody>
      </p:sp>
      <p:sp>
        <p:nvSpPr>
          <p:cNvPr id="3" name="Pladsholder til sidefod 2">
            <a:extLst>
              <a:ext uri="{FF2B5EF4-FFF2-40B4-BE49-F238E27FC236}">
                <a16:creationId xmlns:a16="http://schemas.microsoft.com/office/drawing/2014/main" id="{FC8E3020-F096-47DB-A8CE-16D02E9A2F53}"/>
              </a:ext>
            </a:extLst>
          </p:cNvPr>
          <p:cNvSpPr>
            <a:spLocks noGrp="1"/>
          </p:cNvSpPr>
          <p:nvPr>
            <p:ph type="ftr" sz="quarter" idx="11"/>
          </p:nvPr>
        </p:nvSpPr>
        <p:spPr/>
        <p:txBody>
          <a:bodyPr/>
          <a:lstStyle/>
          <a:p>
            <a:endParaRPr lang="en-GB"/>
          </a:p>
        </p:txBody>
      </p:sp>
      <p:sp>
        <p:nvSpPr>
          <p:cNvPr id="4" name="Pladsholder til slidenummer 3">
            <a:extLst>
              <a:ext uri="{FF2B5EF4-FFF2-40B4-BE49-F238E27FC236}">
                <a16:creationId xmlns:a16="http://schemas.microsoft.com/office/drawing/2014/main" id="{E4FF6736-8051-4430-BA14-BE6749C87B4A}"/>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3784481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751BBAB-CCF6-4F08-A599-D025769BFC9E}"/>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endParaRPr lang="en-GB"/>
          </a:p>
        </p:txBody>
      </p:sp>
      <p:sp>
        <p:nvSpPr>
          <p:cNvPr id="3" name="Pladsholder til indhold 2">
            <a:extLst>
              <a:ext uri="{FF2B5EF4-FFF2-40B4-BE49-F238E27FC236}">
                <a16:creationId xmlns:a16="http://schemas.microsoft.com/office/drawing/2014/main" id="{4223595D-F2C7-4A1B-AA2C-F6B30B95114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tekst 3">
            <a:extLst>
              <a:ext uri="{FF2B5EF4-FFF2-40B4-BE49-F238E27FC236}">
                <a16:creationId xmlns:a16="http://schemas.microsoft.com/office/drawing/2014/main" id="{59E3C7E3-1A30-4387-9451-69FB640E31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Pladsholder til dato 4">
            <a:extLst>
              <a:ext uri="{FF2B5EF4-FFF2-40B4-BE49-F238E27FC236}">
                <a16:creationId xmlns:a16="http://schemas.microsoft.com/office/drawing/2014/main" id="{CFA35E42-D14B-4944-B7C2-4FAD1D510552}"/>
              </a:ext>
            </a:extLst>
          </p:cNvPr>
          <p:cNvSpPr>
            <a:spLocks noGrp="1"/>
          </p:cNvSpPr>
          <p:nvPr>
            <p:ph type="dt" sz="half" idx="10"/>
          </p:nvPr>
        </p:nvSpPr>
        <p:spPr/>
        <p:txBody>
          <a:bodyPr/>
          <a:lstStyle/>
          <a:p>
            <a:fld id="{8663B8F9-D0F3-4D0F-ADCC-6AA0EBA6C446}" type="datetimeFigureOut">
              <a:rPr lang="en-GB" smtClean="0"/>
              <a:t>23/11/2022</a:t>
            </a:fld>
            <a:endParaRPr lang="en-GB"/>
          </a:p>
        </p:txBody>
      </p:sp>
      <p:sp>
        <p:nvSpPr>
          <p:cNvPr id="6" name="Pladsholder til sidefod 5">
            <a:extLst>
              <a:ext uri="{FF2B5EF4-FFF2-40B4-BE49-F238E27FC236}">
                <a16:creationId xmlns:a16="http://schemas.microsoft.com/office/drawing/2014/main" id="{97E9674B-2C00-420A-B767-B65159017353}"/>
              </a:ext>
            </a:extLst>
          </p:cNvPr>
          <p:cNvSpPr>
            <a:spLocks noGrp="1"/>
          </p:cNvSpPr>
          <p:nvPr>
            <p:ph type="ftr" sz="quarter" idx="11"/>
          </p:nvPr>
        </p:nvSpPr>
        <p:spPr/>
        <p:txBody>
          <a:bodyPr/>
          <a:lstStyle/>
          <a:p>
            <a:endParaRPr lang="en-GB"/>
          </a:p>
        </p:txBody>
      </p:sp>
      <p:sp>
        <p:nvSpPr>
          <p:cNvPr id="7" name="Pladsholder til slidenummer 6">
            <a:extLst>
              <a:ext uri="{FF2B5EF4-FFF2-40B4-BE49-F238E27FC236}">
                <a16:creationId xmlns:a16="http://schemas.microsoft.com/office/drawing/2014/main" id="{2B06D1FA-0B19-40C0-AEE4-36941F8E1E55}"/>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9402667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6FD1AC5-9FAD-4358-B0D0-F3F5607C42C1}"/>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endParaRPr lang="en-GB"/>
          </a:p>
        </p:txBody>
      </p:sp>
      <p:sp>
        <p:nvSpPr>
          <p:cNvPr id="3" name="Pladsholder til billede 2">
            <a:extLst>
              <a:ext uri="{FF2B5EF4-FFF2-40B4-BE49-F238E27FC236}">
                <a16:creationId xmlns:a16="http://schemas.microsoft.com/office/drawing/2014/main" id="{076B9FBA-535F-479A-8FC0-4D6C4E556E6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Pladsholder til tekst 3">
            <a:extLst>
              <a:ext uri="{FF2B5EF4-FFF2-40B4-BE49-F238E27FC236}">
                <a16:creationId xmlns:a16="http://schemas.microsoft.com/office/drawing/2014/main" id="{54F38956-2D98-40B3-83AC-5BDF95EE13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Pladsholder til dato 4">
            <a:extLst>
              <a:ext uri="{FF2B5EF4-FFF2-40B4-BE49-F238E27FC236}">
                <a16:creationId xmlns:a16="http://schemas.microsoft.com/office/drawing/2014/main" id="{FD89325E-1F99-4A40-9F03-C72E57A3CFA2}"/>
              </a:ext>
            </a:extLst>
          </p:cNvPr>
          <p:cNvSpPr>
            <a:spLocks noGrp="1"/>
          </p:cNvSpPr>
          <p:nvPr>
            <p:ph type="dt" sz="half" idx="10"/>
          </p:nvPr>
        </p:nvSpPr>
        <p:spPr/>
        <p:txBody>
          <a:bodyPr/>
          <a:lstStyle/>
          <a:p>
            <a:fld id="{8663B8F9-D0F3-4D0F-ADCC-6AA0EBA6C446}" type="datetimeFigureOut">
              <a:rPr lang="en-GB" smtClean="0"/>
              <a:t>23/11/2022</a:t>
            </a:fld>
            <a:endParaRPr lang="en-GB"/>
          </a:p>
        </p:txBody>
      </p:sp>
      <p:sp>
        <p:nvSpPr>
          <p:cNvPr id="6" name="Pladsholder til sidefod 5">
            <a:extLst>
              <a:ext uri="{FF2B5EF4-FFF2-40B4-BE49-F238E27FC236}">
                <a16:creationId xmlns:a16="http://schemas.microsoft.com/office/drawing/2014/main" id="{14D2EE07-6A8C-4729-9342-77BE64049AD2}"/>
              </a:ext>
            </a:extLst>
          </p:cNvPr>
          <p:cNvSpPr>
            <a:spLocks noGrp="1"/>
          </p:cNvSpPr>
          <p:nvPr>
            <p:ph type="ftr" sz="quarter" idx="11"/>
          </p:nvPr>
        </p:nvSpPr>
        <p:spPr/>
        <p:txBody>
          <a:bodyPr/>
          <a:lstStyle/>
          <a:p>
            <a:endParaRPr lang="en-GB"/>
          </a:p>
        </p:txBody>
      </p:sp>
      <p:sp>
        <p:nvSpPr>
          <p:cNvPr id="7" name="Pladsholder til slidenummer 6">
            <a:extLst>
              <a:ext uri="{FF2B5EF4-FFF2-40B4-BE49-F238E27FC236}">
                <a16:creationId xmlns:a16="http://schemas.microsoft.com/office/drawing/2014/main" id="{8C8C455C-9CE8-416D-9F43-278DB8EAD174}"/>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27797650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C9DAAC4-41D2-40C8-A903-92FD07BBFB55}"/>
              </a:ext>
            </a:extLst>
          </p:cNvPr>
          <p:cNvSpPr>
            <a:spLocks noGrp="1"/>
          </p:cNvSpPr>
          <p:nvPr>
            <p:ph type="title"/>
          </p:nvPr>
        </p:nvSpPr>
        <p:spPr/>
        <p:txBody>
          <a:bodyPr/>
          <a:lstStyle/>
          <a:p>
            <a:r>
              <a:rPr lang="da-DK"/>
              <a:t>Klik for at redigere titeltypografien i masteren</a:t>
            </a:r>
            <a:endParaRPr lang="en-GB"/>
          </a:p>
        </p:txBody>
      </p:sp>
      <p:sp>
        <p:nvSpPr>
          <p:cNvPr id="3" name="Pladsholder til lodret titel 2">
            <a:extLst>
              <a:ext uri="{FF2B5EF4-FFF2-40B4-BE49-F238E27FC236}">
                <a16:creationId xmlns:a16="http://schemas.microsoft.com/office/drawing/2014/main" id="{1D2CAFE2-53F6-4121-93F0-42BF772DB633}"/>
              </a:ext>
            </a:extLst>
          </p:cNvPr>
          <p:cNvSpPr>
            <a:spLocks noGrp="1"/>
          </p:cNvSpPr>
          <p:nvPr>
            <p:ph type="body" orient="vert" idx="1"/>
          </p:nvPr>
        </p:nvSpPr>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dato 3">
            <a:extLst>
              <a:ext uri="{FF2B5EF4-FFF2-40B4-BE49-F238E27FC236}">
                <a16:creationId xmlns:a16="http://schemas.microsoft.com/office/drawing/2014/main" id="{B3D1E468-5A9A-4C80-AE6C-D9F5D30C4511}"/>
              </a:ext>
            </a:extLst>
          </p:cNvPr>
          <p:cNvSpPr>
            <a:spLocks noGrp="1"/>
          </p:cNvSpPr>
          <p:nvPr>
            <p:ph type="dt" sz="half" idx="10"/>
          </p:nvPr>
        </p:nvSpPr>
        <p:spPr/>
        <p:txBody>
          <a:bodyPr/>
          <a:lstStyle/>
          <a:p>
            <a:fld id="{8663B8F9-D0F3-4D0F-ADCC-6AA0EBA6C446}" type="datetimeFigureOut">
              <a:rPr lang="en-GB" smtClean="0"/>
              <a:t>23/11/2022</a:t>
            </a:fld>
            <a:endParaRPr lang="en-GB"/>
          </a:p>
        </p:txBody>
      </p:sp>
      <p:sp>
        <p:nvSpPr>
          <p:cNvPr id="5" name="Pladsholder til sidefod 4">
            <a:extLst>
              <a:ext uri="{FF2B5EF4-FFF2-40B4-BE49-F238E27FC236}">
                <a16:creationId xmlns:a16="http://schemas.microsoft.com/office/drawing/2014/main" id="{20E95252-2EA0-474A-9B3C-FBB44CF97253}"/>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7F753C56-EB03-4574-A00C-0CC4EF2234DE}"/>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2354389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Lodret titel 1">
            <a:extLst>
              <a:ext uri="{FF2B5EF4-FFF2-40B4-BE49-F238E27FC236}">
                <a16:creationId xmlns:a16="http://schemas.microsoft.com/office/drawing/2014/main" id="{1412F75D-DB11-4CE3-BAD2-94C5B7B32907}"/>
              </a:ext>
            </a:extLst>
          </p:cNvPr>
          <p:cNvSpPr>
            <a:spLocks noGrp="1"/>
          </p:cNvSpPr>
          <p:nvPr>
            <p:ph type="title" orient="vert"/>
          </p:nvPr>
        </p:nvSpPr>
        <p:spPr>
          <a:xfrm>
            <a:off x="8724900" y="365125"/>
            <a:ext cx="2628900" cy="5811838"/>
          </a:xfrm>
        </p:spPr>
        <p:txBody>
          <a:bodyPr vert="eaVert"/>
          <a:lstStyle/>
          <a:p>
            <a:r>
              <a:rPr lang="da-DK"/>
              <a:t>Klik for at redigere titeltypografien i masteren</a:t>
            </a:r>
            <a:endParaRPr lang="en-GB"/>
          </a:p>
        </p:txBody>
      </p:sp>
      <p:sp>
        <p:nvSpPr>
          <p:cNvPr id="3" name="Pladsholder til lodret titel 2">
            <a:extLst>
              <a:ext uri="{FF2B5EF4-FFF2-40B4-BE49-F238E27FC236}">
                <a16:creationId xmlns:a16="http://schemas.microsoft.com/office/drawing/2014/main" id="{36F11A26-AA9B-40B5-B96B-D5A1447C5800}"/>
              </a:ext>
            </a:extLst>
          </p:cNvPr>
          <p:cNvSpPr>
            <a:spLocks noGrp="1"/>
          </p:cNvSpPr>
          <p:nvPr>
            <p:ph type="body" orient="vert" idx="1"/>
          </p:nvPr>
        </p:nvSpPr>
        <p:spPr>
          <a:xfrm>
            <a:off x="838200" y="365125"/>
            <a:ext cx="7734300" cy="5811838"/>
          </a:xfrm>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dato 3">
            <a:extLst>
              <a:ext uri="{FF2B5EF4-FFF2-40B4-BE49-F238E27FC236}">
                <a16:creationId xmlns:a16="http://schemas.microsoft.com/office/drawing/2014/main" id="{834028BA-B78F-49DA-B216-92DB380588E7}"/>
              </a:ext>
            </a:extLst>
          </p:cNvPr>
          <p:cNvSpPr>
            <a:spLocks noGrp="1"/>
          </p:cNvSpPr>
          <p:nvPr>
            <p:ph type="dt" sz="half" idx="10"/>
          </p:nvPr>
        </p:nvSpPr>
        <p:spPr/>
        <p:txBody>
          <a:bodyPr/>
          <a:lstStyle/>
          <a:p>
            <a:fld id="{8663B8F9-D0F3-4D0F-ADCC-6AA0EBA6C446}" type="datetimeFigureOut">
              <a:rPr lang="en-GB" smtClean="0"/>
              <a:t>23/11/2022</a:t>
            </a:fld>
            <a:endParaRPr lang="en-GB"/>
          </a:p>
        </p:txBody>
      </p:sp>
      <p:sp>
        <p:nvSpPr>
          <p:cNvPr id="5" name="Pladsholder til sidefod 4">
            <a:extLst>
              <a:ext uri="{FF2B5EF4-FFF2-40B4-BE49-F238E27FC236}">
                <a16:creationId xmlns:a16="http://schemas.microsoft.com/office/drawing/2014/main" id="{DF56B023-B676-4E68-97ED-6C51F31EFD22}"/>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A9C80BA1-EC82-4A1F-8884-61502F2B54F8}"/>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1324510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titel 1">
            <a:extLst>
              <a:ext uri="{FF2B5EF4-FFF2-40B4-BE49-F238E27FC236}">
                <a16:creationId xmlns:a16="http://schemas.microsoft.com/office/drawing/2014/main" id="{161F57E9-B7F4-456A-855E-58E7EE56106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a-DK"/>
              <a:t>Klik for at redigere titeltypografien i masteren</a:t>
            </a:r>
            <a:endParaRPr lang="en-GB"/>
          </a:p>
        </p:txBody>
      </p:sp>
      <p:sp>
        <p:nvSpPr>
          <p:cNvPr id="3" name="Pladsholder til tekst 2">
            <a:extLst>
              <a:ext uri="{FF2B5EF4-FFF2-40B4-BE49-F238E27FC236}">
                <a16:creationId xmlns:a16="http://schemas.microsoft.com/office/drawing/2014/main" id="{E6E9F00A-22E5-4922-8C6C-128336D7869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dato 3">
            <a:extLst>
              <a:ext uri="{FF2B5EF4-FFF2-40B4-BE49-F238E27FC236}">
                <a16:creationId xmlns:a16="http://schemas.microsoft.com/office/drawing/2014/main" id="{616D3849-F87C-4267-A8A2-14872742221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63B8F9-D0F3-4D0F-ADCC-6AA0EBA6C446}" type="datetimeFigureOut">
              <a:rPr lang="en-GB" smtClean="0"/>
              <a:t>23/11/2022</a:t>
            </a:fld>
            <a:endParaRPr lang="en-GB"/>
          </a:p>
        </p:txBody>
      </p:sp>
      <p:sp>
        <p:nvSpPr>
          <p:cNvPr id="5" name="Pladsholder til sidefod 4">
            <a:extLst>
              <a:ext uri="{FF2B5EF4-FFF2-40B4-BE49-F238E27FC236}">
                <a16:creationId xmlns:a16="http://schemas.microsoft.com/office/drawing/2014/main" id="{31ECC000-522C-4A8B-93EE-64358E05400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Pladsholder til slidenummer 5">
            <a:extLst>
              <a:ext uri="{FF2B5EF4-FFF2-40B4-BE49-F238E27FC236}">
                <a16:creationId xmlns:a16="http://schemas.microsoft.com/office/drawing/2014/main" id="{42224AB3-60DA-41F5-93AC-E4DE3A36C1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F7FADB-639C-4A34-B62A-5C8F5C97E670}" type="slidenum">
              <a:rPr lang="en-GB" smtClean="0"/>
              <a:t>‹#›</a:t>
            </a:fld>
            <a:endParaRPr lang="en-GB"/>
          </a:p>
        </p:txBody>
      </p:sp>
    </p:spTree>
    <p:extLst>
      <p:ext uri="{BB962C8B-B14F-4D97-AF65-F5344CB8AC3E}">
        <p14:creationId xmlns:p14="http://schemas.microsoft.com/office/powerpoint/2010/main" val="38819369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17.jp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0.jpg"/><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21.jp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22.jp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7.jpg"/><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23.jpg"/><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26.jpg"/><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6.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8.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3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4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4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1.xml"/><Relationship Id="rId5" Type="http://schemas.openxmlformats.org/officeDocument/2006/relationships/image" Target="../media/image28.jpg"/><Relationship Id="rId4" Type="http://schemas.openxmlformats.org/officeDocument/2006/relationships/image" Target="../media/image5.png"/></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3.xml"/><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5.png"/></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4.xml"/><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5.png"/></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6.xml"/><Relationship Id="rId1" Type="http://schemas.openxmlformats.org/officeDocument/2006/relationships/slideLayout" Target="../slideLayouts/slideLayout1.xml"/><Relationship Id="rId5" Type="http://schemas.openxmlformats.org/officeDocument/2006/relationships/image" Target="../media/image30.jpg"/><Relationship Id="rId4" Type="http://schemas.openxmlformats.org/officeDocument/2006/relationships/image" Target="../media/image5.png"/></Relationships>
</file>

<file path=ppt/slides/_rels/slide4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4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9.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48.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0.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4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1.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5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2.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5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3.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5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53.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5.png"/></Relationships>
</file>

<file path=ppt/slides/_rels/slide5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5.xml"/><Relationship Id="rId1" Type="http://schemas.openxmlformats.org/officeDocument/2006/relationships/slideLayout" Target="../slideLayouts/slideLayout1.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en-GB" sz="6000" b="1" dirty="0" err="1">
                <a:solidFill>
                  <a:srgbClr val="1F4E79"/>
                </a:solidFill>
                <a:effectLst/>
                <a:latin typeface="Calibri" panose="020F0502020204030204" pitchFamily="34" charset="0"/>
                <a:ea typeface="Calibri" panose="020F0502020204030204" pitchFamily="34" charset="0"/>
                <a:cs typeface="Arial" panose="020B0604020202020204" pitchFamily="34" charset="0"/>
              </a:rPr>
              <a:t>Bezpieczeństwo</a:t>
            </a:r>
            <a:r>
              <a:rPr lang="en-GB" sz="6000" b="1" dirty="0">
                <a:solidFill>
                  <a:srgbClr val="1F4E79"/>
                </a:solidFill>
                <a:effectLst/>
                <a:latin typeface="Calibri" panose="020F0502020204030204" pitchFamily="34" charset="0"/>
                <a:ea typeface="Calibri" panose="020F0502020204030204" pitchFamily="34" charset="0"/>
                <a:cs typeface="Arial" panose="020B0604020202020204" pitchFamily="34" charset="0"/>
              </a:rPr>
              <a:t> </a:t>
            </a:r>
            <a:r>
              <a:rPr lang="en-GB" sz="6000" b="1" dirty="0" err="1">
                <a:solidFill>
                  <a:srgbClr val="1F4E79"/>
                </a:solidFill>
                <a:effectLst/>
                <a:latin typeface="Calibri" panose="020F0502020204030204" pitchFamily="34" charset="0"/>
                <a:ea typeface="Calibri" panose="020F0502020204030204" pitchFamily="34" charset="0"/>
                <a:cs typeface="Arial" panose="020B0604020202020204" pitchFamily="34" charset="0"/>
              </a:rPr>
              <a:t>dostawców</a:t>
            </a:r>
            <a:r>
              <a:rPr lang="en-GB" sz="6000" b="1" dirty="0">
                <a:solidFill>
                  <a:srgbClr val="1F4E79"/>
                </a:solidFill>
                <a:effectLst/>
                <a:latin typeface="Calibri" panose="020F0502020204030204" pitchFamily="34" charset="0"/>
                <a:ea typeface="Calibri" panose="020F0502020204030204" pitchFamily="34" charset="0"/>
                <a:cs typeface="Arial" panose="020B0604020202020204" pitchFamily="34" charset="0"/>
              </a:rPr>
              <a:t> </a:t>
            </a:r>
            <a:r>
              <a:rPr lang="en-GB" sz="6000" b="1" dirty="0" err="1">
                <a:solidFill>
                  <a:srgbClr val="1F4E79"/>
                </a:solidFill>
                <a:effectLst/>
                <a:latin typeface="Calibri" panose="020F0502020204030204" pitchFamily="34" charset="0"/>
                <a:ea typeface="Calibri" panose="020F0502020204030204" pitchFamily="34" charset="0"/>
                <a:cs typeface="Arial" panose="020B0604020202020204" pitchFamily="34" charset="0"/>
              </a:rPr>
              <a:t>zewnętrznych</a:t>
            </a:r>
            <a:endParaRPr lang="en-GB" dirty="0"/>
          </a:p>
        </p:txBody>
      </p:sp>
      <p:sp>
        <p:nvSpPr>
          <p:cNvPr id="3" name="Untertitel 2">
            <a:extLst>
              <a:ext uri="{FF2B5EF4-FFF2-40B4-BE49-F238E27FC236}">
                <a16:creationId xmlns:a16="http://schemas.microsoft.com/office/drawing/2014/main" id="{496D3934-FA0B-4C56-CD0E-C34C9AA472AB}"/>
              </a:ext>
            </a:extLst>
          </p:cNvPr>
          <p:cNvSpPr>
            <a:spLocks noGrp="1"/>
          </p:cNvSpPr>
          <p:nvPr>
            <p:ph type="subTitle" idx="1"/>
          </p:nvPr>
        </p:nvSpPr>
        <p:spPr>
          <a:xfrm>
            <a:off x="5304823" y="4235989"/>
            <a:ext cx="5763976" cy="1115630"/>
          </a:xfrm>
        </p:spPr>
        <p:txBody>
          <a:bodyPr>
            <a:normAutofit/>
          </a:bodyPr>
          <a:lstStyle/>
          <a:p>
            <a:r>
              <a:rPr lang="pl-PL" sz="2800" dirty="0">
                <a:solidFill>
                  <a:schemeClr val="tx1">
                    <a:alpha val="60000"/>
                  </a:schemeClr>
                </a:solidFill>
              </a:rPr>
              <a:t>Część </a:t>
            </a:r>
            <a:r>
              <a:rPr lang="da-DK" sz="2800" dirty="0">
                <a:solidFill>
                  <a:schemeClr val="tx1">
                    <a:alpha val="60000"/>
                  </a:schemeClr>
                </a:solidFill>
              </a:rPr>
              <a:t>3</a:t>
            </a:r>
            <a:r>
              <a:rPr lang="tr-TR" sz="2800" dirty="0">
                <a:solidFill>
                  <a:schemeClr val="tx1">
                    <a:alpha val="60000"/>
                  </a:schemeClr>
                </a:solidFill>
              </a:rPr>
              <a:t> </a:t>
            </a:r>
            <a:r>
              <a:rPr lang="pl-PL" sz="2800" dirty="0">
                <a:solidFill>
                  <a:schemeClr val="tx1">
                    <a:alpha val="60000"/>
                  </a:schemeClr>
                </a:solidFill>
              </a:rPr>
              <a:t>dla menedżerów</a:t>
            </a:r>
            <a:r>
              <a:rPr lang="en-US" sz="2800" dirty="0">
                <a:solidFill>
                  <a:schemeClr val="tx1">
                    <a:alpha val="60000"/>
                  </a:schemeClr>
                </a:solidFill>
              </a:rPr>
              <a:t> – </a:t>
            </a:r>
            <a:r>
              <a:rPr lang="pl-PL" sz="2800" dirty="0">
                <a:solidFill>
                  <a:schemeClr val="tx1">
                    <a:alpha val="60000"/>
                  </a:schemeClr>
                </a:solidFill>
              </a:rPr>
              <a:t>Tydzień</a:t>
            </a:r>
            <a:r>
              <a:rPr lang="en-US" sz="2800" dirty="0">
                <a:solidFill>
                  <a:schemeClr val="tx1">
                    <a:alpha val="60000"/>
                  </a:schemeClr>
                </a:solidFill>
              </a:rPr>
              <a:t> 6</a:t>
            </a:r>
            <a:endParaRPr lang="tr-TR" sz="2800" dirty="0">
              <a:solidFill>
                <a:schemeClr val="tx1">
                  <a:alpha val="60000"/>
                </a:schemeClr>
              </a:solidFill>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Billede 14" descr="Et billede, der indeholder tekst, whiteboard&#10;&#10;Automatisk genereret beskrivelse">
            <a:extLst>
              <a:ext uri="{FF2B5EF4-FFF2-40B4-BE49-F238E27FC236}">
                <a16:creationId xmlns:a16="http://schemas.microsoft.com/office/drawing/2014/main" id="{399E89CD-2EF7-424C-A1D0-5B3793519B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7682" y="1916824"/>
            <a:ext cx="4297543" cy="4297543"/>
          </a:xfrm>
          <a:prstGeom prst="rect">
            <a:avLst/>
          </a:prstGeom>
        </p:spPr>
      </p:pic>
      <p:sp>
        <p:nvSpPr>
          <p:cNvPr id="3" name="Tekstfelt 2">
            <a:extLst>
              <a:ext uri="{FF2B5EF4-FFF2-40B4-BE49-F238E27FC236}">
                <a16:creationId xmlns:a16="http://schemas.microsoft.com/office/drawing/2014/main" id="{B711E33B-6E75-4A16-9EDC-9262194F6374}"/>
              </a:ext>
            </a:extLst>
          </p:cNvPr>
          <p:cNvSpPr txBox="1"/>
          <p:nvPr/>
        </p:nvSpPr>
        <p:spPr>
          <a:xfrm>
            <a:off x="1850833" y="1374845"/>
            <a:ext cx="8729553" cy="646331"/>
          </a:xfrm>
          <a:prstGeom prst="rect">
            <a:avLst/>
          </a:prstGeom>
          <a:noFill/>
        </p:spPr>
        <p:txBody>
          <a:bodyPr wrap="square">
            <a:spAutoFit/>
          </a:bodyPr>
          <a:lstStyle/>
          <a:p>
            <a:r>
              <a:rPr lang="en-GB" sz="3600" dirty="0" err="1"/>
              <a:t>Bezpieczeństwo</a:t>
            </a:r>
            <a:r>
              <a:rPr lang="en-GB" sz="3600" dirty="0"/>
              <a:t> </a:t>
            </a:r>
            <a:r>
              <a:rPr lang="en-GB" sz="3600" dirty="0" err="1"/>
              <a:t>informacji</a:t>
            </a:r>
            <a:r>
              <a:rPr lang="en-GB" sz="3600" dirty="0"/>
              <a:t> </a:t>
            </a:r>
            <a:r>
              <a:rPr lang="en-GB" sz="3600" dirty="0" err="1"/>
              <a:t>dla</a:t>
            </a:r>
            <a:r>
              <a:rPr lang="en-GB" sz="3600" dirty="0"/>
              <a:t> </a:t>
            </a:r>
            <a:r>
              <a:rPr lang="en-GB" sz="3600" dirty="0" err="1"/>
              <a:t>menedżerów</a:t>
            </a:r>
            <a:endParaRPr lang="en-GB" sz="3600" dirty="0"/>
          </a:p>
        </p:txBody>
      </p:sp>
      <p:sp>
        <p:nvSpPr>
          <p:cNvPr id="6" name="Tekstfelt 5">
            <a:extLst>
              <a:ext uri="{FF2B5EF4-FFF2-40B4-BE49-F238E27FC236}">
                <a16:creationId xmlns:a16="http://schemas.microsoft.com/office/drawing/2014/main" id="{C3CA97A0-F391-4ABF-AEF4-6ABC7E81BF4A}"/>
              </a:ext>
            </a:extLst>
          </p:cNvPr>
          <p:cNvSpPr txBox="1"/>
          <p:nvPr/>
        </p:nvSpPr>
        <p:spPr>
          <a:xfrm>
            <a:off x="4500979" y="2542544"/>
            <a:ext cx="6079407" cy="830997"/>
          </a:xfrm>
          <a:prstGeom prst="rect">
            <a:avLst/>
          </a:prstGeom>
          <a:noFill/>
        </p:spPr>
        <p:txBody>
          <a:bodyPr wrap="square">
            <a:spAutoFit/>
          </a:bodyPr>
          <a:lstStyle/>
          <a:p>
            <a:r>
              <a:rPr lang="pl-PL" sz="2400" dirty="0">
                <a:effectLst/>
                <a:latin typeface="Calibri" panose="020F0502020204030204" pitchFamily="34" charset="0"/>
                <a:ea typeface="Calibri" panose="020F0502020204030204" pitchFamily="34" charset="0"/>
                <a:cs typeface="Arial" panose="020B0604020202020204" pitchFamily="34" charset="0"/>
              </a:rPr>
              <a:t>Moduł: </a:t>
            </a:r>
            <a:r>
              <a:rPr lang="en-GB" sz="2400" dirty="0" err="1">
                <a:effectLst/>
                <a:latin typeface="Calibri" panose="020F0502020204030204" pitchFamily="34" charset="0"/>
                <a:ea typeface="Calibri" panose="020F0502020204030204" pitchFamily="34" charset="0"/>
                <a:cs typeface="Arial" panose="020B0604020202020204" pitchFamily="34" charset="0"/>
              </a:rPr>
              <a:t>Bezpieczeństwo</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dostawców</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zewnętrznych</a:t>
            </a:r>
            <a:endParaRPr lang="en-GB" sz="2400" dirty="0"/>
          </a:p>
        </p:txBody>
      </p:sp>
      <p:cxnSp>
        <p:nvCxnSpPr>
          <p:cNvPr id="7" name="Lige forbindelse 6">
            <a:extLst>
              <a:ext uri="{FF2B5EF4-FFF2-40B4-BE49-F238E27FC236}">
                <a16:creationId xmlns:a16="http://schemas.microsoft.com/office/drawing/2014/main" id="{F9BD1ACA-4815-4700-86BF-68A0E94F546C}"/>
              </a:ext>
            </a:extLst>
          </p:cNvPr>
          <p:cNvCxnSpPr>
            <a:cxnSpLocks/>
          </p:cNvCxnSpPr>
          <p:nvPr/>
        </p:nvCxnSpPr>
        <p:spPr>
          <a:xfrm>
            <a:off x="4190260" y="3429000"/>
            <a:ext cx="6516210"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Tekstfelt 15">
            <a:extLst>
              <a:ext uri="{FF2B5EF4-FFF2-40B4-BE49-F238E27FC236}">
                <a16:creationId xmlns:a16="http://schemas.microsoft.com/office/drawing/2014/main" id="{16DBEB48-0485-4439-9982-2A3CCC9E4EB2}"/>
              </a:ext>
            </a:extLst>
          </p:cNvPr>
          <p:cNvSpPr txBox="1"/>
          <p:nvPr/>
        </p:nvSpPr>
        <p:spPr>
          <a:xfrm>
            <a:off x="4500979" y="3482856"/>
            <a:ext cx="6205491" cy="2677656"/>
          </a:xfrm>
          <a:prstGeom prst="rect">
            <a:avLst/>
          </a:prstGeom>
          <a:noFill/>
        </p:spPr>
        <p:txBody>
          <a:bodyPr wrap="square" rtlCol="0">
            <a:spAutoFit/>
          </a:bodyPr>
          <a:lstStyle/>
          <a:p>
            <a:pPr algn="just"/>
            <a:r>
              <a:rPr lang="pl-PL" sz="2400" dirty="0">
                <a:effectLst/>
                <a:latin typeface="Calibri" panose="020F0502020204030204" pitchFamily="34" charset="0"/>
                <a:ea typeface="Calibri" panose="020F0502020204030204" pitchFamily="34" charset="0"/>
                <a:cs typeface="Arial" panose="020B0604020202020204" pitchFamily="34" charset="0"/>
              </a:rPr>
              <a:t>Wymagania dotyczące zamówień publicznych odnoszą się do towarów i usług, które muszą być nabyte od organizacji spoza organizacji wykonującej. Z różnych powodów czasami organizacje wykonawcze polegają na dostawcach, którzy dostarczają to, co jest potrzebne do ukończenia projektu.</a:t>
            </a:r>
            <a:endParaRPr lang="en-GB" dirty="0"/>
          </a:p>
        </p:txBody>
      </p:sp>
      <p:grpSp>
        <p:nvGrpSpPr>
          <p:cNvPr id="8" name="Gruppe 7">
            <a:extLst>
              <a:ext uri="{FF2B5EF4-FFF2-40B4-BE49-F238E27FC236}">
                <a16:creationId xmlns:a16="http://schemas.microsoft.com/office/drawing/2014/main" id="{15139F2A-2E25-44C9-88F1-7B94BCAF8375}"/>
              </a:ext>
            </a:extLst>
          </p:cNvPr>
          <p:cNvGrpSpPr/>
          <p:nvPr/>
        </p:nvGrpSpPr>
        <p:grpSpPr>
          <a:xfrm>
            <a:off x="480283" y="200282"/>
            <a:ext cx="11118566" cy="1329043"/>
            <a:chOff x="480283" y="200282"/>
            <a:chExt cx="11118566" cy="1329043"/>
          </a:xfrm>
        </p:grpSpPr>
        <p:pic>
          <p:nvPicPr>
            <p:cNvPr id="9" name="Billede 8">
              <a:extLst>
                <a:ext uri="{FF2B5EF4-FFF2-40B4-BE49-F238E27FC236}">
                  <a16:creationId xmlns:a16="http://schemas.microsoft.com/office/drawing/2014/main" id="{4F6D6101-DED6-456B-A31E-8B8198EC2DF1}"/>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9248FF05-4902-4656-9C1E-A881A4EF699E}"/>
                </a:ext>
              </a:extLst>
            </p:cNvPr>
            <p:cNvPicPr>
              <a:picLocks noChangeAspect="1"/>
            </p:cNvPicPr>
            <p:nvPr/>
          </p:nvPicPr>
          <p:blipFill>
            <a:blip r:embed="rId5"/>
            <a:stretch>
              <a:fillRect/>
            </a:stretch>
          </p:blipFill>
          <p:spPr>
            <a:xfrm>
              <a:off x="8532295" y="404279"/>
              <a:ext cx="3066554" cy="670618"/>
            </a:xfrm>
            <a:prstGeom prst="rect">
              <a:avLst/>
            </a:prstGeom>
          </p:spPr>
        </p:pic>
      </p:grpSp>
    </p:spTree>
    <p:extLst>
      <p:ext uri="{BB962C8B-B14F-4D97-AF65-F5344CB8AC3E}">
        <p14:creationId xmlns:p14="http://schemas.microsoft.com/office/powerpoint/2010/main" val="27107863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4C59B17F-9924-4268-981D-3223FB9A9F4B}"/>
              </a:ext>
            </a:extLst>
          </p:cNvPr>
          <p:cNvSpPr txBox="1"/>
          <p:nvPr/>
        </p:nvSpPr>
        <p:spPr>
          <a:xfrm>
            <a:off x="4911364" y="2554664"/>
            <a:ext cx="6768445" cy="3385542"/>
          </a:xfrm>
          <a:prstGeom prst="rect">
            <a:avLst/>
          </a:prstGeom>
          <a:noFill/>
        </p:spPr>
        <p:txBody>
          <a:bodyPr wrap="square" rtlCol="0">
            <a:spAutoFit/>
          </a:bodyPr>
          <a:lstStyle/>
          <a:p>
            <a:r>
              <a:rPr lang="pl-PL" sz="2800" dirty="0">
                <a:effectLst/>
                <a:latin typeface="Calibri" panose="020F0502020204030204" pitchFamily="34" charset="0"/>
                <a:ea typeface="Calibri" panose="020F0502020204030204" pitchFamily="34" charset="0"/>
                <a:cs typeface="Arial" panose="020B0604020202020204" pitchFamily="34" charset="0"/>
              </a:rPr>
              <a:t>Internetowe sieci społeczne (WBSN) to społeczności internetowe, które umożliwiają użytkownikom publikowanie zasobów (np. danych osobowych, adnotacji, blogów) oraz nawiązywanie relacji, ewentualnie różnego typu w celach, które mogą dotyczyć biznesu, rozrywki, religii, randek itd. </a:t>
            </a:r>
            <a:endParaRPr lang="en-GB"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pic>
        <p:nvPicPr>
          <p:cNvPr id="3" name="Billede 2">
            <a:extLst>
              <a:ext uri="{FF2B5EF4-FFF2-40B4-BE49-F238E27FC236}">
                <a16:creationId xmlns:a16="http://schemas.microsoft.com/office/drawing/2014/main" id="{AD055258-B6FD-4D2C-8CA6-9E7F0BCEBEA3}"/>
              </a:ext>
            </a:extLst>
          </p:cNvPr>
          <p:cNvPicPr>
            <a:picLocks noChangeAspect="1"/>
          </p:cNvPicPr>
          <p:nvPr/>
        </p:nvPicPr>
        <p:blipFill>
          <a:blip r:embed="rId3"/>
          <a:stretch>
            <a:fillRect/>
          </a:stretch>
        </p:blipFill>
        <p:spPr>
          <a:xfrm>
            <a:off x="926969" y="2282022"/>
            <a:ext cx="3308072" cy="3308072"/>
          </a:xfrm>
          <a:prstGeom prst="rect">
            <a:avLst/>
          </a:prstGeom>
        </p:spPr>
      </p:pic>
      <p:grpSp>
        <p:nvGrpSpPr>
          <p:cNvPr id="6" name="Gruppe 5">
            <a:extLst>
              <a:ext uri="{FF2B5EF4-FFF2-40B4-BE49-F238E27FC236}">
                <a16:creationId xmlns:a16="http://schemas.microsoft.com/office/drawing/2014/main" id="{BC788E66-C175-4671-9FAA-DB88E3738DCF}"/>
              </a:ext>
            </a:extLst>
          </p:cNvPr>
          <p:cNvGrpSpPr/>
          <p:nvPr/>
        </p:nvGrpSpPr>
        <p:grpSpPr>
          <a:xfrm>
            <a:off x="480283" y="200282"/>
            <a:ext cx="11118566" cy="1329043"/>
            <a:chOff x="480283" y="200282"/>
            <a:chExt cx="11118566" cy="1329043"/>
          </a:xfrm>
        </p:grpSpPr>
        <p:pic>
          <p:nvPicPr>
            <p:cNvPr id="7" name="Billede 6">
              <a:extLst>
                <a:ext uri="{FF2B5EF4-FFF2-40B4-BE49-F238E27FC236}">
                  <a16:creationId xmlns:a16="http://schemas.microsoft.com/office/drawing/2014/main" id="{69D8F266-7E93-4248-A138-3B3B71A94641}"/>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47ACB6B3-D966-44D0-8882-F55651C11EAA}"/>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4" name="Tekstfelt 3">
            <a:extLst>
              <a:ext uri="{FF2B5EF4-FFF2-40B4-BE49-F238E27FC236}">
                <a16:creationId xmlns:a16="http://schemas.microsoft.com/office/drawing/2014/main" id="{1C484B70-5AF9-451B-BDCC-2A03E21F15AE}"/>
              </a:ext>
            </a:extLst>
          </p:cNvPr>
          <p:cNvSpPr txBox="1"/>
          <p:nvPr/>
        </p:nvSpPr>
        <p:spPr>
          <a:xfrm>
            <a:off x="3766007" y="1074897"/>
            <a:ext cx="2290713" cy="769441"/>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WBSNs</a:t>
            </a:r>
            <a:endParaRPr lang="en-GB" sz="4400" dirty="0"/>
          </a:p>
        </p:txBody>
      </p:sp>
    </p:spTree>
    <p:extLst>
      <p:ext uri="{BB962C8B-B14F-4D97-AF65-F5344CB8AC3E}">
        <p14:creationId xmlns:p14="http://schemas.microsoft.com/office/powerpoint/2010/main" val="1048284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Billede 7" descr="Et billede, der indeholder tekst, indendørs, person, arbejder&#10;&#10;Automatisk genereret beskrivelse">
            <a:extLst>
              <a:ext uri="{FF2B5EF4-FFF2-40B4-BE49-F238E27FC236}">
                <a16:creationId xmlns:a16="http://schemas.microsoft.com/office/drawing/2014/main" id="{E2300EA4-140A-4BA0-AC45-798A86CFEC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3953" y="2141860"/>
            <a:ext cx="6007765" cy="4007942"/>
          </a:xfrm>
          <a:prstGeom prst="rect">
            <a:avLst/>
          </a:prstGeom>
        </p:spPr>
      </p:pic>
      <p:sp>
        <p:nvSpPr>
          <p:cNvPr id="9" name="Tekstfelt 8">
            <a:extLst>
              <a:ext uri="{FF2B5EF4-FFF2-40B4-BE49-F238E27FC236}">
                <a16:creationId xmlns:a16="http://schemas.microsoft.com/office/drawing/2014/main" id="{0A5352A6-8054-4099-A7A0-BF5CBB75E698}"/>
              </a:ext>
            </a:extLst>
          </p:cNvPr>
          <p:cNvSpPr txBox="1"/>
          <p:nvPr/>
        </p:nvSpPr>
        <p:spPr>
          <a:xfrm>
            <a:off x="480282" y="2285741"/>
            <a:ext cx="5128665" cy="4154984"/>
          </a:xfrm>
          <a:prstGeom prst="rect">
            <a:avLst/>
          </a:prstGeom>
          <a:noFill/>
        </p:spPr>
        <p:txBody>
          <a:bodyPr wrap="square" rtlCol="0">
            <a:spAutoFit/>
          </a:bodyPr>
          <a:lstStyle/>
          <a:p>
            <a:r>
              <a:rPr lang="pl-PL" sz="2400" dirty="0">
                <a:effectLst/>
                <a:latin typeface="Calibri" panose="020F0502020204030204" pitchFamily="34" charset="0"/>
                <a:ea typeface="Calibri" panose="020F0502020204030204" pitchFamily="34" charset="0"/>
                <a:cs typeface="Arial" panose="020B0604020202020204" pitchFamily="34" charset="0"/>
              </a:rPr>
              <a:t>Dostawca zewnętrzny to osoba lub firma, która świadczy usługi dla innej firmy (lub klientów tej firmy).</a:t>
            </a:r>
          </a:p>
          <a:p>
            <a:endParaRPr lang="pl-PL" sz="2400" dirty="0">
              <a:effectLst/>
              <a:latin typeface="Calibri" panose="020F0502020204030204" pitchFamily="34" charset="0"/>
              <a:ea typeface="Calibri" panose="020F0502020204030204" pitchFamily="34" charset="0"/>
              <a:cs typeface="Arial" panose="020B0604020202020204" pitchFamily="34" charset="0"/>
            </a:endParaRPr>
          </a:p>
          <a:p>
            <a:r>
              <a:rPr lang="pl-PL" sz="2400" dirty="0">
                <a:effectLst/>
                <a:latin typeface="Calibri" panose="020F0502020204030204" pitchFamily="34" charset="0"/>
                <a:ea typeface="Calibri" panose="020F0502020204030204" pitchFamily="34" charset="0"/>
                <a:cs typeface="Arial" panose="020B0604020202020204" pitchFamily="34" charset="0"/>
              </a:rPr>
              <a:t>Współpraca jest kluczem do sukcesu. Współpraca z osobami trzecimi pomaga firmom zwiększyć produktywność i wydajność, wytwarzać lepsze produkty i usługi, zatrudniać wysoko wykwalifikowanych ekspertów i obniżać koszty. </a:t>
            </a:r>
            <a:endParaRPr lang="en-GB" sz="2400" dirty="0"/>
          </a:p>
        </p:txBody>
      </p:sp>
      <p:grpSp>
        <p:nvGrpSpPr>
          <p:cNvPr id="6" name="Gruppe 5">
            <a:extLst>
              <a:ext uri="{FF2B5EF4-FFF2-40B4-BE49-F238E27FC236}">
                <a16:creationId xmlns:a16="http://schemas.microsoft.com/office/drawing/2014/main" id="{4C63E9C8-91EA-4785-8C93-A308C4251F53}"/>
              </a:ext>
            </a:extLst>
          </p:cNvPr>
          <p:cNvGrpSpPr/>
          <p:nvPr/>
        </p:nvGrpSpPr>
        <p:grpSpPr>
          <a:xfrm>
            <a:off x="480283" y="200282"/>
            <a:ext cx="11118566" cy="1329043"/>
            <a:chOff x="480283" y="200282"/>
            <a:chExt cx="11118566" cy="1329043"/>
          </a:xfrm>
        </p:grpSpPr>
        <p:pic>
          <p:nvPicPr>
            <p:cNvPr id="7" name="Billede 6">
              <a:extLst>
                <a:ext uri="{FF2B5EF4-FFF2-40B4-BE49-F238E27FC236}">
                  <a16:creationId xmlns:a16="http://schemas.microsoft.com/office/drawing/2014/main" id="{4EEBC63A-F06B-4E39-9D82-265676286D02}"/>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FDA9A387-31F1-47FF-8B55-6E885DB2A417}"/>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2" name="Tekstfelt 1">
            <a:extLst>
              <a:ext uri="{FF2B5EF4-FFF2-40B4-BE49-F238E27FC236}">
                <a16:creationId xmlns:a16="http://schemas.microsoft.com/office/drawing/2014/main" id="{3CE6DCB0-2023-4A1C-A6CC-D9C2E9F6844C}"/>
              </a:ext>
            </a:extLst>
          </p:cNvPr>
          <p:cNvSpPr txBox="1"/>
          <p:nvPr/>
        </p:nvSpPr>
        <p:spPr>
          <a:xfrm>
            <a:off x="2093205" y="864803"/>
            <a:ext cx="5299113" cy="769441"/>
          </a:xfrm>
          <a:prstGeom prst="rect">
            <a:avLst/>
          </a:prstGeom>
          <a:noFill/>
        </p:spPr>
        <p:txBody>
          <a:bodyPr wrap="square" rtlCol="0">
            <a:spAutoFit/>
          </a:bodyPr>
          <a:lstStyle/>
          <a:p>
            <a:r>
              <a:rPr lang="pl-PL" sz="4400" dirty="0">
                <a:latin typeface="Calibri" panose="020F0502020204030204" pitchFamily="34" charset="0"/>
                <a:ea typeface="Calibri" panose="020F0502020204030204" pitchFamily="34" charset="0"/>
                <a:cs typeface="Arial" panose="020B0604020202020204" pitchFamily="34" charset="0"/>
              </a:rPr>
              <a:t>Dostawca zewnętrzny</a:t>
            </a:r>
            <a:endParaRPr lang="en-GB" dirty="0"/>
          </a:p>
        </p:txBody>
      </p:sp>
    </p:spTree>
    <p:extLst>
      <p:ext uri="{BB962C8B-B14F-4D97-AF65-F5344CB8AC3E}">
        <p14:creationId xmlns:p14="http://schemas.microsoft.com/office/powerpoint/2010/main" val="14555689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12ED7CD3-A83B-4B4F-8495-F8AC293DF85A}"/>
              </a:ext>
            </a:extLst>
          </p:cNvPr>
          <p:cNvSpPr txBox="1"/>
          <p:nvPr/>
        </p:nvSpPr>
        <p:spPr>
          <a:xfrm>
            <a:off x="480283" y="2107994"/>
            <a:ext cx="10774837" cy="4339650"/>
          </a:xfrm>
          <a:prstGeom prst="rect">
            <a:avLst/>
          </a:prstGeom>
          <a:noFill/>
        </p:spPr>
        <p:txBody>
          <a:bodyPr wrap="square" rtlCol="0">
            <a:spAutoFit/>
          </a:bodyPr>
          <a:lstStyle/>
          <a:p>
            <a:r>
              <a:rPr lang="pl-PL" sz="2400" i="1" dirty="0">
                <a:latin typeface="Calibri" panose="020F0502020204030204" pitchFamily="34" charset="0"/>
                <a:cs typeface="Arial" panose="020B0604020202020204" pitchFamily="34" charset="0"/>
              </a:rPr>
              <a:t>Towary i usługi uzyskane od dostawcy </a:t>
            </a:r>
          </a:p>
          <a:p>
            <a:r>
              <a:rPr lang="pl-PL" sz="2400" i="1" dirty="0">
                <a:latin typeface="Calibri" panose="020F0502020204030204" pitchFamily="34" charset="0"/>
                <a:cs typeface="Arial" panose="020B0604020202020204" pitchFamily="34" charset="0"/>
              </a:rPr>
              <a:t>zewnętrznego mogą obejmować, </a:t>
            </a:r>
          </a:p>
          <a:p>
            <a:r>
              <a:rPr lang="pl-PL" sz="2400" dirty="0">
                <a:latin typeface="Calibri" panose="020F0502020204030204" pitchFamily="34" charset="0"/>
                <a:cs typeface="Arial" panose="020B0604020202020204" pitchFamily="34" charset="0"/>
              </a:rPr>
              <a:t>ale nie ograniczają się do:</a:t>
            </a:r>
          </a:p>
          <a:p>
            <a:endParaRPr lang="en-GB" dirty="0">
              <a:latin typeface="Calibri" panose="020F0502020204030204" pitchFamily="34" charset="0"/>
              <a:ea typeface="Calibri" panose="020F0502020204030204" pitchFamily="34" charset="0"/>
              <a:cs typeface="Arial" panose="020B0604020202020204" pitchFamily="34" charset="0"/>
            </a:endParaRPr>
          </a:p>
          <a:p>
            <a:pPr marL="285750" indent="-285750">
              <a:buFont typeface="Wingdings" panose="05000000000000000000" pitchFamily="2" charset="2"/>
              <a:buChar char="Ø"/>
            </a:pPr>
            <a:r>
              <a:rPr lang="pl-PL" sz="2400" dirty="0">
                <a:effectLst/>
                <a:latin typeface="Calibri" panose="020F0502020204030204" pitchFamily="34" charset="0"/>
                <a:ea typeface="Calibri" panose="020F0502020204030204" pitchFamily="34" charset="0"/>
                <a:cs typeface="Arial" panose="020B0604020202020204" pitchFamily="34" charset="0"/>
              </a:rPr>
              <a:t>Usług hostingowych w chmurze</a:t>
            </a:r>
          </a:p>
          <a:p>
            <a:pPr marL="285750" indent="-285750">
              <a:buFont typeface="Wingdings" panose="05000000000000000000" pitchFamily="2" charset="2"/>
              <a:buChar char="Ø"/>
            </a:pPr>
            <a:r>
              <a:rPr lang="pl-PL" sz="2400" dirty="0">
                <a:effectLst/>
                <a:latin typeface="Calibri" panose="020F0502020204030204" pitchFamily="34" charset="0"/>
                <a:ea typeface="Calibri" panose="020F0502020204030204" pitchFamily="34" charset="0"/>
                <a:cs typeface="Arial" panose="020B0604020202020204" pitchFamily="34" charset="0"/>
              </a:rPr>
              <a:t>Rozwiązania w zakresie oprogramowania w chmurze</a:t>
            </a:r>
          </a:p>
          <a:p>
            <a:pPr marL="285750" indent="-285750">
              <a:buFont typeface="Wingdings" panose="05000000000000000000" pitchFamily="2" charset="2"/>
              <a:buChar char="Ø"/>
            </a:pPr>
            <a:r>
              <a:rPr lang="pl-PL" sz="2400" dirty="0">
                <a:effectLst/>
                <a:latin typeface="Calibri" panose="020F0502020204030204" pitchFamily="34" charset="0"/>
                <a:ea typeface="Calibri" panose="020F0502020204030204" pitchFamily="34" charset="0"/>
                <a:cs typeface="Arial" panose="020B0604020202020204" pitchFamily="34" charset="0"/>
              </a:rPr>
              <a:t>Konserwacji sprzętu</a:t>
            </a:r>
          </a:p>
          <a:p>
            <a:pPr marL="285750" indent="-285750">
              <a:buFont typeface="Wingdings" panose="05000000000000000000" pitchFamily="2" charset="2"/>
              <a:buChar char="Ø"/>
            </a:pPr>
            <a:r>
              <a:rPr lang="pl-PL" sz="2400" dirty="0">
                <a:effectLst/>
                <a:latin typeface="Calibri" panose="020F0502020204030204" pitchFamily="34" charset="0"/>
                <a:ea typeface="Calibri" panose="020F0502020204030204" pitchFamily="34" charset="0"/>
                <a:cs typeface="Arial" panose="020B0604020202020204" pitchFamily="34" charset="0"/>
              </a:rPr>
              <a:t>Wykonawcy wszelkiego rodzaju</a:t>
            </a:r>
          </a:p>
          <a:p>
            <a:pPr marL="285750" indent="-285750">
              <a:buFont typeface="Wingdings" panose="05000000000000000000" pitchFamily="2" charset="2"/>
              <a:buChar char="Ø"/>
            </a:pPr>
            <a:r>
              <a:rPr lang="pl-PL" sz="2400" dirty="0">
                <a:effectLst/>
                <a:latin typeface="Calibri" panose="020F0502020204030204" pitchFamily="34" charset="0"/>
                <a:ea typeface="Calibri" panose="020F0502020204030204" pitchFamily="34" charset="0"/>
                <a:cs typeface="Arial" panose="020B0604020202020204" pitchFamily="34" charset="0"/>
              </a:rPr>
              <a:t>Dostawcy usług </a:t>
            </a:r>
            <a:r>
              <a:rPr lang="pl-PL" sz="2400" dirty="0" err="1">
                <a:effectLst/>
                <a:latin typeface="Calibri" panose="020F0502020204030204" pitchFamily="34" charset="0"/>
                <a:ea typeface="Calibri" panose="020F0502020204030204" pitchFamily="34" charset="0"/>
                <a:cs typeface="Arial" panose="020B0604020202020204" pitchFamily="34" charset="0"/>
              </a:rPr>
              <a:t>call</a:t>
            </a:r>
            <a:r>
              <a:rPr lang="pl-PL" sz="2400" dirty="0">
                <a:effectLst/>
                <a:latin typeface="Calibri" panose="020F0502020204030204" pitchFamily="34" charset="0"/>
                <a:ea typeface="Calibri" panose="020F0502020204030204" pitchFamily="34" charset="0"/>
                <a:cs typeface="Arial" panose="020B0604020202020204" pitchFamily="34" charset="0"/>
              </a:rPr>
              <a:t> </a:t>
            </a:r>
            <a:r>
              <a:rPr lang="pl-PL" sz="2400" dirty="0" err="1">
                <a:effectLst/>
                <a:latin typeface="Calibri" panose="020F0502020204030204" pitchFamily="34" charset="0"/>
                <a:ea typeface="Calibri" panose="020F0502020204030204" pitchFamily="34" charset="0"/>
                <a:cs typeface="Arial" panose="020B0604020202020204" pitchFamily="34" charset="0"/>
              </a:rPr>
              <a:t>center</a:t>
            </a:r>
            <a:endParaRPr lang="pl-PL" sz="24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buFont typeface="Wingdings" panose="05000000000000000000" pitchFamily="2" charset="2"/>
              <a:buChar char="Ø"/>
            </a:pPr>
            <a:r>
              <a:rPr lang="pl-PL" sz="2400" dirty="0">
                <a:effectLst/>
                <a:latin typeface="Calibri" panose="020F0502020204030204" pitchFamily="34" charset="0"/>
                <a:ea typeface="Calibri" panose="020F0502020204030204" pitchFamily="34" charset="0"/>
                <a:cs typeface="Arial" panose="020B0604020202020204" pitchFamily="34" charset="0"/>
              </a:rPr>
              <a:t>Księgowych/ audytorów finansowych</a:t>
            </a:r>
          </a:p>
          <a:p>
            <a:pPr marL="285750" indent="-285750">
              <a:buFont typeface="Wingdings" panose="05000000000000000000" pitchFamily="2" charset="2"/>
              <a:buChar char="Ø"/>
            </a:pPr>
            <a:r>
              <a:rPr lang="pl-PL" sz="2400" dirty="0">
                <a:effectLst/>
                <a:latin typeface="Calibri" panose="020F0502020204030204" pitchFamily="34" charset="0"/>
                <a:ea typeface="Calibri" panose="020F0502020204030204" pitchFamily="34" charset="0"/>
                <a:cs typeface="Arial" panose="020B0604020202020204" pitchFamily="34" charset="0"/>
              </a:rPr>
              <a:t>Prawników</a:t>
            </a:r>
          </a:p>
          <a:p>
            <a:endParaRPr lang="en-GB" dirty="0"/>
          </a:p>
        </p:txBody>
      </p:sp>
      <p:pic>
        <p:nvPicPr>
          <p:cNvPr id="3" name="Billede 2">
            <a:extLst>
              <a:ext uri="{FF2B5EF4-FFF2-40B4-BE49-F238E27FC236}">
                <a16:creationId xmlns:a16="http://schemas.microsoft.com/office/drawing/2014/main" id="{3C4EFE27-CFBE-4AC5-928A-2B1C114FEA81}"/>
              </a:ext>
            </a:extLst>
          </p:cNvPr>
          <p:cNvPicPr>
            <a:picLocks noChangeAspect="1"/>
          </p:cNvPicPr>
          <p:nvPr/>
        </p:nvPicPr>
        <p:blipFill>
          <a:blip r:embed="rId3"/>
          <a:stretch>
            <a:fillRect/>
          </a:stretch>
        </p:blipFill>
        <p:spPr>
          <a:xfrm>
            <a:off x="5867701" y="1964277"/>
            <a:ext cx="6308103" cy="4893723"/>
          </a:xfrm>
          <a:prstGeom prst="rect">
            <a:avLst/>
          </a:prstGeom>
        </p:spPr>
      </p:pic>
      <p:grpSp>
        <p:nvGrpSpPr>
          <p:cNvPr id="6" name="Gruppe 5">
            <a:extLst>
              <a:ext uri="{FF2B5EF4-FFF2-40B4-BE49-F238E27FC236}">
                <a16:creationId xmlns:a16="http://schemas.microsoft.com/office/drawing/2014/main" id="{AE153C55-BCF1-4A22-B7C7-4BF29E63D069}"/>
              </a:ext>
            </a:extLst>
          </p:cNvPr>
          <p:cNvGrpSpPr/>
          <p:nvPr/>
        </p:nvGrpSpPr>
        <p:grpSpPr>
          <a:xfrm>
            <a:off x="480283" y="200282"/>
            <a:ext cx="11118566" cy="1329043"/>
            <a:chOff x="480283" y="200282"/>
            <a:chExt cx="11118566" cy="1329043"/>
          </a:xfrm>
        </p:grpSpPr>
        <p:pic>
          <p:nvPicPr>
            <p:cNvPr id="7" name="Billede 6">
              <a:extLst>
                <a:ext uri="{FF2B5EF4-FFF2-40B4-BE49-F238E27FC236}">
                  <a16:creationId xmlns:a16="http://schemas.microsoft.com/office/drawing/2014/main" id="{1E1B7C00-572C-475A-B17B-8857F0FEC0BA}"/>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5585F6A8-6436-4E88-8E50-D8F58D09783D}"/>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4" name="Tekstfelt 3">
            <a:extLst>
              <a:ext uri="{FF2B5EF4-FFF2-40B4-BE49-F238E27FC236}">
                <a16:creationId xmlns:a16="http://schemas.microsoft.com/office/drawing/2014/main" id="{AAE7FAC3-E3CF-4974-80DE-45B4FF6B87BB}"/>
              </a:ext>
            </a:extLst>
          </p:cNvPr>
          <p:cNvSpPr txBox="1"/>
          <p:nvPr/>
        </p:nvSpPr>
        <p:spPr>
          <a:xfrm>
            <a:off x="1679012" y="1144604"/>
            <a:ext cx="7932145" cy="646331"/>
          </a:xfrm>
          <a:prstGeom prst="rect">
            <a:avLst/>
          </a:prstGeom>
          <a:noFill/>
        </p:spPr>
        <p:txBody>
          <a:bodyPr wrap="square" rtlCol="0">
            <a:spAutoFit/>
          </a:bodyPr>
          <a:lstStyle/>
          <a:p>
            <a:r>
              <a:rPr lang="pl-PL" sz="3600" dirty="0"/>
              <a:t>Zarządzanie dostawcami zewnętrznymi</a:t>
            </a:r>
            <a:endParaRPr lang="en-GB" sz="3600" dirty="0"/>
          </a:p>
        </p:txBody>
      </p:sp>
    </p:spTree>
    <p:extLst>
      <p:ext uri="{BB962C8B-B14F-4D97-AF65-F5344CB8AC3E}">
        <p14:creationId xmlns:p14="http://schemas.microsoft.com/office/powerpoint/2010/main" val="21706795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felt 3">
            <a:extLst>
              <a:ext uri="{FF2B5EF4-FFF2-40B4-BE49-F238E27FC236}">
                <a16:creationId xmlns:a16="http://schemas.microsoft.com/office/drawing/2014/main" id="{EDAECB43-B8A3-456F-A7BA-0F86F5801541}"/>
              </a:ext>
            </a:extLst>
          </p:cNvPr>
          <p:cNvSpPr txBox="1"/>
          <p:nvPr/>
        </p:nvSpPr>
        <p:spPr>
          <a:xfrm>
            <a:off x="8097625" y="2105839"/>
            <a:ext cx="3501224" cy="1569660"/>
          </a:xfrm>
          <a:prstGeom prst="rect">
            <a:avLst/>
          </a:prstGeom>
          <a:noFill/>
        </p:spPr>
        <p:txBody>
          <a:bodyPr wrap="square">
            <a:spAutoFit/>
          </a:bodyPr>
          <a:lstStyle/>
          <a:p>
            <a:pPr algn="r"/>
            <a:r>
              <a:rPr lang="pl-PL" sz="2400" dirty="0"/>
              <a:t>Jakie są korzyści z korzystania z usług zewnętrznych dostawców dla usługodawców?</a:t>
            </a:r>
            <a:endParaRPr lang="en-GB" sz="2400" dirty="0"/>
          </a:p>
        </p:txBody>
      </p:sp>
      <p:pic>
        <p:nvPicPr>
          <p:cNvPr id="3" name="Billede 2">
            <a:extLst>
              <a:ext uri="{FF2B5EF4-FFF2-40B4-BE49-F238E27FC236}">
                <a16:creationId xmlns:a16="http://schemas.microsoft.com/office/drawing/2014/main" id="{D579BA0E-81BF-4E2C-8978-7139EB787912}"/>
              </a:ext>
            </a:extLst>
          </p:cNvPr>
          <p:cNvPicPr>
            <a:picLocks noChangeAspect="1"/>
          </p:cNvPicPr>
          <p:nvPr/>
        </p:nvPicPr>
        <p:blipFill rotWithShape="1">
          <a:blip r:embed="rId3"/>
          <a:srcRect b="10784"/>
          <a:stretch/>
        </p:blipFill>
        <p:spPr>
          <a:xfrm>
            <a:off x="1007632" y="2105839"/>
            <a:ext cx="7089993" cy="4446635"/>
          </a:xfrm>
          <a:prstGeom prst="rect">
            <a:avLst/>
          </a:prstGeom>
        </p:spPr>
      </p:pic>
      <p:sp>
        <p:nvSpPr>
          <p:cNvPr id="6" name="Tekstfelt 5">
            <a:extLst>
              <a:ext uri="{FF2B5EF4-FFF2-40B4-BE49-F238E27FC236}">
                <a16:creationId xmlns:a16="http://schemas.microsoft.com/office/drawing/2014/main" id="{892999B5-FC69-44BE-9EEF-0D0C66BCD449}"/>
              </a:ext>
            </a:extLst>
          </p:cNvPr>
          <p:cNvSpPr txBox="1"/>
          <p:nvPr/>
        </p:nvSpPr>
        <p:spPr>
          <a:xfrm>
            <a:off x="7960103" y="3793258"/>
            <a:ext cx="3638746" cy="2154436"/>
          </a:xfrm>
          <a:prstGeom prst="rect">
            <a:avLst/>
          </a:prstGeom>
          <a:noFill/>
        </p:spPr>
        <p:txBody>
          <a:bodyPr wrap="square" rtlCol="0">
            <a:spAutoFit/>
          </a:bodyPr>
          <a:lstStyle/>
          <a:p>
            <a:pPr algn="r"/>
            <a:r>
              <a:rPr lang="pl-PL" sz="2400" dirty="0">
                <a:effectLst/>
                <a:latin typeface="Calibri" panose="020F0502020204030204" pitchFamily="34" charset="0"/>
                <a:ea typeface="Calibri" panose="020F0502020204030204" pitchFamily="34" charset="0"/>
                <a:cs typeface="Arial" panose="020B0604020202020204" pitchFamily="34" charset="0"/>
              </a:rPr>
              <a:t>Zaoszczędzisz czas</a:t>
            </a:r>
          </a:p>
          <a:p>
            <a:pPr algn="r"/>
            <a:endParaRPr lang="pl-PL" sz="2400" dirty="0">
              <a:effectLst/>
              <a:latin typeface="Calibri" panose="020F0502020204030204" pitchFamily="34" charset="0"/>
              <a:ea typeface="Calibri" panose="020F0502020204030204" pitchFamily="34" charset="0"/>
              <a:cs typeface="Arial" panose="020B0604020202020204" pitchFamily="34" charset="0"/>
            </a:endParaRPr>
          </a:p>
          <a:p>
            <a:pPr algn="r"/>
            <a:r>
              <a:rPr lang="pl-PL" sz="2400" dirty="0">
                <a:effectLst/>
                <a:latin typeface="Calibri" panose="020F0502020204030204" pitchFamily="34" charset="0"/>
                <a:ea typeface="Calibri" panose="020F0502020204030204" pitchFamily="34" charset="0"/>
                <a:cs typeface="Arial" panose="020B0604020202020204" pitchFamily="34" charset="0"/>
              </a:rPr>
              <a:t>Zaoszczędzisz pieniądze</a:t>
            </a:r>
          </a:p>
          <a:p>
            <a:pPr algn="r"/>
            <a:endParaRPr lang="pl-PL" sz="2400" dirty="0">
              <a:effectLst/>
              <a:latin typeface="Calibri" panose="020F0502020204030204" pitchFamily="34" charset="0"/>
              <a:ea typeface="Calibri" panose="020F0502020204030204" pitchFamily="34" charset="0"/>
              <a:cs typeface="Arial" panose="020B0604020202020204" pitchFamily="34" charset="0"/>
            </a:endParaRPr>
          </a:p>
          <a:p>
            <a:pPr algn="r"/>
            <a:r>
              <a:rPr lang="pl-PL" sz="2400" dirty="0">
                <a:effectLst/>
                <a:latin typeface="Calibri" panose="020F0502020204030204" pitchFamily="34" charset="0"/>
                <a:ea typeface="Calibri" panose="020F0502020204030204" pitchFamily="34" charset="0"/>
                <a:cs typeface="Arial" panose="020B0604020202020204" pitchFamily="34" charset="0"/>
              </a:rPr>
              <a:t>Zdobędziesz cenną wiedzę</a:t>
            </a:r>
            <a:endParaRPr lang="en-GB" sz="2400" i="1" dirty="0">
              <a:latin typeface="Calibri" panose="020F0502020204030204" pitchFamily="34" charset="0"/>
              <a:cs typeface="Arial" panose="020B0604020202020204" pitchFamily="34" charset="0"/>
            </a:endParaRPr>
          </a:p>
          <a:p>
            <a:pPr algn="r"/>
            <a:endParaRPr lang="en-GB" sz="1400" i="1" dirty="0"/>
          </a:p>
        </p:txBody>
      </p:sp>
      <p:grpSp>
        <p:nvGrpSpPr>
          <p:cNvPr id="7" name="Gruppe 6">
            <a:extLst>
              <a:ext uri="{FF2B5EF4-FFF2-40B4-BE49-F238E27FC236}">
                <a16:creationId xmlns:a16="http://schemas.microsoft.com/office/drawing/2014/main" id="{FD1991C5-2DAE-40DF-8E35-10E00B073E53}"/>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236561B6-4BCE-4F8F-BFA8-4B20FF4F18D2}"/>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7C47EFF3-9DE9-4B88-9E07-1FC447E6055E}"/>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2" name="Tekstfelt 1">
            <a:extLst>
              <a:ext uri="{FF2B5EF4-FFF2-40B4-BE49-F238E27FC236}">
                <a16:creationId xmlns:a16="http://schemas.microsoft.com/office/drawing/2014/main" id="{022CDF2E-16CF-4460-9D09-CC97580F4306}"/>
              </a:ext>
            </a:extLst>
          </p:cNvPr>
          <p:cNvSpPr txBox="1"/>
          <p:nvPr/>
        </p:nvSpPr>
        <p:spPr>
          <a:xfrm>
            <a:off x="1399277" y="1211547"/>
            <a:ext cx="8380199" cy="769441"/>
          </a:xfrm>
          <a:prstGeom prst="rect">
            <a:avLst/>
          </a:prstGeom>
          <a:noFill/>
        </p:spPr>
        <p:txBody>
          <a:bodyPr wrap="square" rtlCol="0">
            <a:spAutoFit/>
          </a:bodyPr>
          <a:lstStyle/>
          <a:p>
            <a:r>
              <a:rPr lang="da-DK" sz="4400" dirty="0"/>
              <a:t>Wybór i zarządzanie dostawcami</a:t>
            </a:r>
            <a:endParaRPr lang="en-GB" sz="4400" dirty="0"/>
          </a:p>
        </p:txBody>
      </p:sp>
    </p:spTree>
    <p:extLst>
      <p:ext uri="{BB962C8B-B14F-4D97-AF65-F5344CB8AC3E}">
        <p14:creationId xmlns:p14="http://schemas.microsoft.com/office/powerpoint/2010/main" val="38458370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felt 3">
            <a:extLst>
              <a:ext uri="{FF2B5EF4-FFF2-40B4-BE49-F238E27FC236}">
                <a16:creationId xmlns:a16="http://schemas.microsoft.com/office/drawing/2014/main" id="{9CFB4669-1419-4EE3-BBD7-BAC0404980C6}"/>
              </a:ext>
            </a:extLst>
          </p:cNvPr>
          <p:cNvSpPr txBox="1"/>
          <p:nvPr/>
        </p:nvSpPr>
        <p:spPr>
          <a:xfrm>
            <a:off x="4086120" y="1844338"/>
            <a:ext cx="7407794" cy="830997"/>
          </a:xfrm>
          <a:prstGeom prst="rect">
            <a:avLst/>
          </a:prstGeom>
          <a:noFill/>
        </p:spPr>
        <p:txBody>
          <a:bodyPr wrap="square">
            <a:spAutoFit/>
          </a:bodyPr>
          <a:lstStyle/>
          <a:p>
            <a:r>
              <a:rPr lang="pl-PL" sz="2400" dirty="0"/>
              <a:t>Jakie są zagrożenia związane z korzystaniem z usług dostawców zewnętrznych?</a:t>
            </a:r>
            <a:endParaRPr lang="en-GB" sz="2400" dirty="0"/>
          </a:p>
        </p:txBody>
      </p:sp>
      <p:sp>
        <p:nvSpPr>
          <p:cNvPr id="6" name="Tekstfelt 5">
            <a:extLst>
              <a:ext uri="{FF2B5EF4-FFF2-40B4-BE49-F238E27FC236}">
                <a16:creationId xmlns:a16="http://schemas.microsoft.com/office/drawing/2014/main" id="{C4196252-8E33-4C3A-8C9D-549D27287086}"/>
              </a:ext>
            </a:extLst>
          </p:cNvPr>
          <p:cNvSpPr txBox="1"/>
          <p:nvPr/>
        </p:nvSpPr>
        <p:spPr>
          <a:xfrm>
            <a:off x="5795043" y="2675335"/>
            <a:ext cx="5514681" cy="4154984"/>
          </a:xfrm>
          <a:prstGeom prst="rect">
            <a:avLst/>
          </a:prstGeom>
          <a:noFill/>
        </p:spPr>
        <p:txBody>
          <a:bodyPr wrap="square">
            <a:spAutoFit/>
          </a:bodyPr>
          <a:lstStyle/>
          <a:p>
            <a:r>
              <a:rPr lang="pl-PL" sz="2400" dirty="0"/>
              <a:t>Strony trzecie mogą nie traktować bezpieczeństwa swojej sieci tak poważnie, jak byśmy tego chcieli. </a:t>
            </a:r>
          </a:p>
          <a:p>
            <a:endParaRPr lang="pl-PL" sz="2400" dirty="0"/>
          </a:p>
          <a:p>
            <a:r>
              <a:rPr lang="pl-PL" sz="2400" dirty="0"/>
              <a:t>Największym ryzykiem jest wybór relacji ze stroną trzecią, która nie jest zgodna z Twoimi standardami bezpieczeństwa.</a:t>
            </a:r>
          </a:p>
          <a:p>
            <a:endParaRPr lang="pl-PL" sz="2400" dirty="0"/>
          </a:p>
          <a:p>
            <a:r>
              <a:rPr lang="pl-PL" sz="2400" dirty="0"/>
              <a:t>Potrzebujesz dostawcy, który rozumie przepisy i jest gotów dostosować się do nich.</a:t>
            </a:r>
            <a:endParaRPr lang="en-GB" dirty="0"/>
          </a:p>
        </p:txBody>
      </p:sp>
      <p:pic>
        <p:nvPicPr>
          <p:cNvPr id="9" name="Billede 8">
            <a:extLst>
              <a:ext uri="{FF2B5EF4-FFF2-40B4-BE49-F238E27FC236}">
                <a16:creationId xmlns:a16="http://schemas.microsoft.com/office/drawing/2014/main" id="{BDC3F3E4-856A-4049-8FA0-21E907ABA8ED}"/>
              </a:ext>
            </a:extLst>
          </p:cNvPr>
          <p:cNvPicPr>
            <a:picLocks noChangeAspect="1"/>
          </p:cNvPicPr>
          <p:nvPr/>
        </p:nvPicPr>
        <p:blipFill>
          <a:blip r:embed="rId3"/>
          <a:stretch>
            <a:fillRect/>
          </a:stretch>
        </p:blipFill>
        <p:spPr>
          <a:xfrm>
            <a:off x="882276" y="2760913"/>
            <a:ext cx="3873610" cy="3896805"/>
          </a:xfrm>
          <a:prstGeom prst="rect">
            <a:avLst/>
          </a:prstGeom>
        </p:spPr>
      </p:pic>
      <p:grpSp>
        <p:nvGrpSpPr>
          <p:cNvPr id="7" name="Gruppe 6">
            <a:extLst>
              <a:ext uri="{FF2B5EF4-FFF2-40B4-BE49-F238E27FC236}">
                <a16:creationId xmlns:a16="http://schemas.microsoft.com/office/drawing/2014/main" id="{11842F63-4CB6-4F5B-B017-622C7B4B8BE8}"/>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64043D1C-15D7-4A56-A64E-975277C3D896}"/>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92BC8527-A9C7-4E5C-9B3E-B1066BEE479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2" name="Tekstfelt 1">
            <a:extLst>
              <a:ext uri="{FF2B5EF4-FFF2-40B4-BE49-F238E27FC236}">
                <a16:creationId xmlns:a16="http://schemas.microsoft.com/office/drawing/2014/main" id="{6FCF0D73-3F88-4F64-835A-5539659AC168}"/>
              </a:ext>
            </a:extLst>
          </p:cNvPr>
          <p:cNvSpPr txBox="1"/>
          <p:nvPr/>
        </p:nvSpPr>
        <p:spPr>
          <a:xfrm>
            <a:off x="2225407" y="1074897"/>
            <a:ext cx="6037244" cy="584775"/>
          </a:xfrm>
          <a:prstGeom prst="rect">
            <a:avLst/>
          </a:prstGeom>
          <a:noFill/>
        </p:spPr>
        <p:txBody>
          <a:bodyPr wrap="square" rtlCol="0">
            <a:spAutoFit/>
          </a:bodyPr>
          <a:lstStyle/>
          <a:p>
            <a:r>
              <a:rPr lang="da-DK" sz="3200" dirty="0"/>
              <a:t>Zarządzanie ryzykiem dostawców</a:t>
            </a:r>
            <a:endParaRPr lang="en-GB" sz="3200" dirty="0"/>
          </a:p>
        </p:txBody>
      </p:sp>
    </p:spTree>
    <p:extLst>
      <p:ext uri="{BB962C8B-B14F-4D97-AF65-F5344CB8AC3E}">
        <p14:creationId xmlns:p14="http://schemas.microsoft.com/office/powerpoint/2010/main" val="4399537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kstfelt 6">
            <a:extLst>
              <a:ext uri="{FF2B5EF4-FFF2-40B4-BE49-F238E27FC236}">
                <a16:creationId xmlns:a16="http://schemas.microsoft.com/office/drawing/2014/main" id="{AF1D50AF-9882-4FE7-9531-0284DF944BA2}"/>
              </a:ext>
            </a:extLst>
          </p:cNvPr>
          <p:cNvSpPr txBox="1"/>
          <p:nvPr/>
        </p:nvSpPr>
        <p:spPr>
          <a:xfrm>
            <a:off x="-57166" y="1867880"/>
            <a:ext cx="11843208" cy="1631216"/>
          </a:xfrm>
          <a:prstGeom prst="rect">
            <a:avLst/>
          </a:prstGeom>
          <a:noFill/>
        </p:spPr>
        <p:txBody>
          <a:bodyPr wrap="square">
            <a:spAutoFit/>
          </a:bodyPr>
          <a:lstStyle/>
          <a:p>
            <a:pPr algn="ctr"/>
            <a:r>
              <a:rPr lang="pl-PL" sz="2000" dirty="0">
                <a:latin typeface="Calibri" panose="020F0502020204030204" pitchFamily="34" charset="0"/>
                <a:ea typeface="Calibri" panose="020F0502020204030204" pitchFamily="34" charset="0"/>
                <a:cs typeface="Arial" panose="020B0604020202020204" pitchFamily="34" charset="0"/>
              </a:rPr>
              <a:t>NARUSZENIA DANYCH SĄ NIEZWYKLE UCIĄŻLIWE </a:t>
            </a:r>
          </a:p>
          <a:p>
            <a:pPr algn="ctr"/>
            <a:r>
              <a:rPr lang="pl-PL" sz="2000" dirty="0">
                <a:latin typeface="Calibri" panose="020F0502020204030204" pitchFamily="34" charset="0"/>
                <a:ea typeface="Calibri" panose="020F0502020204030204" pitchFamily="34" charset="0"/>
                <a:cs typeface="Arial" panose="020B0604020202020204" pitchFamily="34" charset="0"/>
              </a:rPr>
              <a:t>ZWŁASZCZA W PRZYPADKU OCHRONY DANYCH OSOBOWYCH.</a:t>
            </a:r>
          </a:p>
          <a:p>
            <a:pPr algn="ctr"/>
            <a:endParaRPr lang="pl-PL" sz="2000" dirty="0">
              <a:latin typeface="Calibri" panose="020F0502020204030204" pitchFamily="34" charset="0"/>
              <a:ea typeface="Calibri" panose="020F0502020204030204" pitchFamily="34" charset="0"/>
              <a:cs typeface="Arial" panose="020B0604020202020204" pitchFamily="34" charset="0"/>
            </a:endParaRPr>
          </a:p>
          <a:p>
            <a:pPr algn="ctr"/>
            <a:r>
              <a:rPr lang="pl-PL" sz="2000" dirty="0">
                <a:latin typeface="Calibri" panose="020F0502020204030204" pitchFamily="34" charset="0"/>
                <a:ea typeface="Calibri" panose="020F0502020204030204" pitchFamily="34" charset="0"/>
                <a:cs typeface="Arial" panose="020B0604020202020204" pitchFamily="34" charset="0"/>
              </a:rPr>
              <a:t>Narażony na szwank dostawca zewnętrzny może prowadzić do wielu zagrożeń </a:t>
            </a:r>
          </a:p>
          <a:p>
            <a:pPr algn="ctr"/>
            <a:r>
              <a:rPr lang="pl-PL" sz="2000" dirty="0">
                <a:latin typeface="Calibri" panose="020F0502020204030204" pitchFamily="34" charset="0"/>
                <a:ea typeface="Calibri" panose="020F0502020204030204" pitchFamily="34" charset="0"/>
                <a:cs typeface="Arial" panose="020B0604020202020204" pitchFamily="34" charset="0"/>
              </a:rPr>
              <a:t>które można podzielić na cztery główne kategorie:</a:t>
            </a:r>
          </a:p>
        </p:txBody>
      </p:sp>
      <p:pic>
        <p:nvPicPr>
          <p:cNvPr id="3" name="Billede 2">
            <a:extLst>
              <a:ext uri="{FF2B5EF4-FFF2-40B4-BE49-F238E27FC236}">
                <a16:creationId xmlns:a16="http://schemas.microsoft.com/office/drawing/2014/main" id="{4AB21C51-42F2-40CD-B62B-77EE2C0C8C42}"/>
              </a:ext>
            </a:extLst>
          </p:cNvPr>
          <p:cNvPicPr>
            <a:picLocks noChangeAspect="1"/>
          </p:cNvPicPr>
          <p:nvPr/>
        </p:nvPicPr>
        <p:blipFill rotWithShape="1">
          <a:blip r:embed="rId3"/>
          <a:srcRect l="11399" t="5964" r="7368" b="5493"/>
          <a:stretch/>
        </p:blipFill>
        <p:spPr>
          <a:xfrm>
            <a:off x="2752626" y="3514484"/>
            <a:ext cx="6381947" cy="3228718"/>
          </a:xfrm>
          <a:prstGeom prst="rect">
            <a:avLst/>
          </a:prstGeom>
        </p:spPr>
      </p:pic>
      <p:grpSp>
        <p:nvGrpSpPr>
          <p:cNvPr id="6" name="Gruppe 5">
            <a:extLst>
              <a:ext uri="{FF2B5EF4-FFF2-40B4-BE49-F238E27FC236}">
                <a16:creationId xmlns:a16="http://schemas.microsoft.com/office/drawing/2014/main" id="{58FCDC6F-49EF-4512-AAC3-6C5891392A3F}"/>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C03A2F70-4131-41F7-9A1F-EC462208F51E}"/>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6A40E49-3218-4A2B-AB43-281B207352C2}"/>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C911EF83-F200-4D07-9773-33162356CDFB}"/>
              </a:ext>
            </a:extLst>
          </p:cNvPr>
          <p:cNvSpPr txBox="1"/>
          <p:nvPr/>
        </p:nvSpPr>
        <p:spPr>
          <a:xfrm>
            <a:off x="2225406" y="1074897"/>
            <a:ext cx="6514147" cy="646331"/>
          </a:xfrm>
          <a:prstGeom prst="rect">
            <a:avLst/>
          </a:prstGeom>
          <a:noFill/>
        </p:spPr>
        <p:txBody>
          <a:bodyPr wrap="square" rtlCol="0">
            <a:spAutoFit/>
          </a:bodyPr>
          <a:lstStyle/>
          <a:p>
            <a:r>
              <a:rPr lang="da-DK" sz="3600" dirty="0"/>
              <a:t>Zarządzanie ryzykiem dostawców</a:t>
            </a:r>
            <a:endParaRPr lang="en-GB" sz="3600" dirty="0"/>
          </a:p>
        </p:txBody>
      </p:sp>
    </p:spTree>
    <p:extLst>
      <p:ext uri="{BB962C8B-B14F-4D97-AF65-F5344CB8AC3E}">
        <p14:creationId xmlns:p14="http://schemas.microsoft.com/office/powerpoint/2010/main" val="9561499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lede 2">
            <a:extLst>
              <a:ext uri="{FF2B5EF4-FFF2-40B4-BE49-F238E27FC236}">
                <a16:creationId xmlns:a16="http://schemas.microsoft.com/office/drawing/2014/main" id="{51058AA2-922C-45D6-B8C6-B2A9591C8898}"/>
              </a:ext>
            </a:extLst>
          </p:cNvPr>
          <p:cNvPicPr>
            <a:picLocks noChangeAspect="1"/>
          </p:cNvPicPr>
          <p:nvPr/>
        </p:nvPicPr>
        <p:blipFill>
          <a:blip r:embed="rId3"/>
          <a:stretch>
            <a:fillRect/>
          </a:stretch>
        </p:blipFill>
        <p:spPr>
          <a:xfrm>
            <a:off x="5100889" y="1705181"/>
            <a:ext cx="6780025" cy="5152819"/>
          </a:xfrm>
          <a:prstGeom prst="rect">
            <a:avLst/>
          </a:prstGeom>
        </p:spPr>
      </p:pic>
      <p:sp>
        <p:nvSpPr>
          <p:cNvPr id="4" name="Tekstfelt 3">
            <a:extLst>
              <a:ext uri="{FF2B5EF4-FFF2-40B4-BE49-F238E27FC236}">
                <a16:creationId xmlns:a16="http://schemas.microsoft.com/office/drawing/2014/main" id="{3CCFC469-F972-47E1-8745-46D0B0140AF4}"/>
              </a:ext>
            </a:extLst>
          </p:cNvPr>
          <p:cNvSpPr txBox="1"/>
          <p:nvPr/>
        </p:nvSpPr>
        <p:spPr>
          <a:xfrm>
            <a:off x="215994" y="1711028"/>
            <a:ext cx="6094428" cy="523220"/>
          </a:xfrm>
          <a:prstGeom prst="rect">
            <a:avLst/>
          </a:prstGeom>
          <a:noFill/>
        </p:spPr>
        <p:txBody>
          <a:bodyPr wrap="square">
            <a:spAutoFit/>
          </a:bodyPr>
          <a:lstStyle/>
          <a:p>
            <a:r>
              <a:rPr lang="en-GB" sz="2800" dirty="0" err="1"/>
              <a:t>Wymagania</a:t>
            </a:r>
            <a:r>
              <a:rPr lang="en-GB" sz="2800" dirty="0"/>
              <a:t> </a:t>
            </a:r>
            <a:r>
              <a:rPr lang="en-GB" sz="2800" dirty="0" err="1"/>
              <a:t>dotyczące</a:t>
            </a:r>
            <a:r>
              <a:rPr lang="en-GB" sz="2800" dirty="0"/>
              <a:t> </a:t>
            </a:r>
            <a:r>
              <a:rPr lang="en-GB" sz="2800" dirty="0" err="1"/>
              <a:t>zamówień</a:t>
            </a:r>
            <a:endParaRPr lang="en-GB" sz="2800" dirty="0"/>
          </a:p>
        </p:txBody>
      </p:sp>
      <p:sp>
        <p:nvSpPr>
          <p:cNvPr id="7" name="Tekstfelt 6">
            <a:extLst>
              <a:ext uri="{FF2B5EF4-FFF2-40B4-BE49-F238E27FC236}">
                <a16:creationId xmlns:a16="http://schemas.microsoft.com/office/drawing/2014/main" id="{629211E2-D1F8-4F66-92ED-7CB5B99F8881}"/>
              </a:ext>
            </a:extLst>
          </p:cNvPr>
          <p:cNvSpPr txBox="1"/>
          <p:nvPr/>
        </p:nvSpPr>
        <p:spPr>
          <a:xfrm>
            <a:off x="311085" y="2234248"/>
            <a:ext cx="4524865" cy="3862596"/>
          </a:xfrm>
          <a:prstGeom prst="rect">
            <a:avLst/>
          </a:prstGeom>
          <a:noFill/>
        </p:spPr>
        <p:txBody>
          <a:bodyPr wrap="square">
            <a:spAutoFit/>
          </a:bodyPr>
          <a:lstStyle/>
          <a:p>
            <a:pPr>
              <a:spcBef>
                <a:spcPts val="600"/>
              </a:spcBef>
            </a:pPr>
            <a:r>
              <a:rPr lang="pl-PL" sz="2000" b="1" dirty="0"/>
              <a:t>Etap 1: </a:t>
            </a:r>
            <a:r>
              <a:rPr lang="pl-PL" sz="2000" dirty="0"/>
              <a:t>Zidentyfikowanie zapotrzebowania na produkty i/lub usługi.</a:t>
            </a:r>
          </a:p>
          <a:p>
            <a:pPr>
              <a:spcBef>
                <a:spcPts val="600"/>
              </a:spcBef>
            </a:pPr>
            <a:r>
              <a:rPr lang="pl-PL" sz="2000" b="1" dirty="0"/>
              <a:t>Etap 2: </a:t>
            </a:r>
            <a:r>
              <a:rPr lang="pl-PL" sz="2000" dirty="0"/>
              <a:t>Stworzenie i złożenie wniosku o zakup. </a:t>
            </a:r>
          </a:p>
          <a:p>
            <a:pPr>
              <a:spcBef>
                <a:spcPts val="600"/>
              </a:spcBef>
            </a:pPr>
            <a:r>
              <a:rPr lang="pl-PL" sz="2000" b="1" dirty="0"/>
              <a:t>Etap 3: </a:t>
            </a:r>
            <a:r>
              <a:rPr lang="pl-PL" sz="2000" dirty="0"/>
              <a:t>Ocena i wybór dostawców/wykonawców. </a:t>
            </a:r>
          </a:p>
          <a:p>
            <a:pPr>
              <a:spcBef>
                <a:spcPts val="600"/>
              </a:spcBef>
            </a:pPr>
            <a:r>
              <a:rPr lang="pl-PL" sz="2000" b="1" dirty="0"/>
              <a:t>Etap 4: </a:t>
            </a:r>
            <a:r>
              <a:rPr lang="pl-PL" sz="2000" dirty="0"/>
              <a:t>Negocjowanie warunków umowy z wybranym dostawcą. </a:t>
            </a:r>
          </a:p>
          <a:p>
            <a:pPr>
              <a:spcBef>
                <a:spcPts val="600"/>
              </a:spcBef>
            </a:pPr>
            <a:r>
              <a:rPr lang="pl-PL" sz="2000" b="1" dirty="0"/>
              <a:t>Etap 5: </a:t>
            </a:r>
            <a:r>
              <a:rPr lang="pl-PL" sz="2000" dirty="0"/>
              <a:t>Sfinalizowanie zamówienia zakupu.</a:t>
            </a:r>
          </a:p>
          <a:p>
            <a:pPr>
              <a:spcBef>
                <a:spcPts val="600"/>
              </a:spcBef>
            </a:pPr>
            <a:r>
              <a:rPr lang="pl-PL" sz="2000" b="1" dirty="0"/>
              <a:t>Etap 6: </a:t>
            </a:r>
            <a:r>
              <a:rPr lang="pl-PL" sz="2000" dirty="0"/>
              <a:t>Zarządzanie zamówieniem.</a:t>
            </a:r>
          </a:p>
        </p:txBody>
      </p:sp>
      <p:grpSp>
        <p:nvGrpSpPr>
          <p:cNvPr id="6" name="Gruppe 5">
            <a:extLst>
              <a:ext uri="{FF2B5EF4-FFF2-40B4-BE49-F238E27FC236}">
                <a16:creationId xmlns:a16="http://schemas.microsoft.com/office/drawing/2014/main" id="{76936BA1-822F-40A6-87C5-D045EE2B677B}"/>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7EFF6F3F-1642-4D79-9C02-D144D6B27545}"/>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065B1C13-9EEA-46BA-BAE7-A3D648DD39A6}"/>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4D1C0CFF-65E3-4E34-A25B-06EEB0D4893E}"/>
              </a:ext>
            </a:extLst>
          </p:cNvPr>
          <p:cNvSpPr txBox="1"/>
          <p:nvPr/>
        </p:nvSpPr>
        <p:spPr>
          <a:xfrm>
            <a:off x="2203373" y="964852"/>
            <a:ext cx="6037244" cy="584775"/>
          </a:xfrm>
          <a:prstGeom prst="rect">
            <a:avLst/>
          </a:prstGeom>
          <a:noFill/>
        </p:spPr>
        <p:txBody>
          <a:bodyPr wrap="square" rtlCol="0">
            <a:spAutoFit/>
          </a:bodyPr>
          <a:lstStyle/>
          <a:p>
            <a:r>
              <a:rPr lang="da-DK" sz="3200" dirty="0"/>
              <a:t>Zarządzanie ryzykiem dostawców</a:t>
            </a:r>
            <a:endParaRPr lang="en-GB" sz="3200" dirty="0"/>
          </a:p>
        </p:txBody>
      </p:sp>
    </p:spTree>
    <p:extLst>
      <p:ext uri="{BB962C8B-B14F-4D97-AF65-F5344CB8AC3E}">
        <p14:creationId xmlns:p14="http://schemas.microsoft.com/office/powerpoint/2010/main" val="42614765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B3154241-3E9F-416A-BC93-684C03B73929}"/>
              </a:ext>
            </a:extLst>
          </p:cNvPr>
          <p:cNvSpPr txBox="1"/>
          <p:nvPr/>
        </p:nvSpPr>
        <p:spPr>
          <a:xfrm>
            <a:off x="439000" y="2569427"/>
            <a:ext cx="4466375" cy="1200329"/>
          </a:xfrm>
          <a:prstGeom prst="rect">
            <a:avLst/>
          </a:prstGeom>
          <a:noFill/>
        </p:spPr>
        <p:txBody>
          <a:bodyPr wrap="square">
            <a:spAutoFit/>
          </a:bodyPr>
          <a:lstStyle/>
          <a:p>
            <a:pPr>
              <a:spcBef>
                <a:spcPts val="600"/>
              </a:spcBef>
            </a:pPr>
            <a:r>
              <a:rPr lang="pl-PL" sz="2400" dirty="0"/>
              <a:t>Etap 1: Identyfikacja zapotrzebowania na produkty i/lub usługi</a:t>
            </a:r>
            <a:endParaRPr lang="en-GB" sz="2400" dirty="0"/>
          </a:p>
        </p:txBody>
      </p:sp>
      <p:sp>
        <p:nvSpPr>
          <p:cNvPr id="4" name="Tekstfelt 3">
            <a:extLst>
              <a:ext uri="{FF2B5EF4-FFF2-40B4-BE49-F238E27FC236}">
                <a16:creationId xmlns:a16="http://schemas.microsoft.com/office/drawing/2014/main" id="{EEBED440-EA08-4AD4-A27D-D5D4E2C9126D}"/>
              </a:ext>
            </a:extLst>
          </p:cNvPr>
          <p:cNvSpPr txBox="1"/>
          <p:nvPr/>
        </p:nvSpPr>
        <p:spPr>
          <a:xfrm>
            <a:off x="439000" y="4145397"/>
            <a:ext cx="4251488" cy="2308324"/>
          </a:xfrm>
          <a:prstGeom prst="rect">
            <a:avLst/>
          </a:prstGeom>
          <a:noFill/>
        </p:spPr>
        <p:txBody>
          <a:bodyPr wrap="square" rtlCol="0">
            <a:spAutoFit/>
          </a:bodyPr>
          <a:lstStyle/>
          <a:p>
            <a:r>
              <a:rPr lang="pl-PL" sz="2400" dirty="0">
                <a:effectLst/>
                <a:latin typeface="Calibri" panose="020F0502020204030204" pitchFamily="34" charset="0"/>
                <a:ea typeface="Calibri" panose="020F0502020204030204" pitchFamily="34" charset="0"/>
                <a:cs typeface="Arial" panose="020B0604020202020204" pitchFamily="34" charset="0"/>
              </a:rPr>
              <a:t>Przed rozpoczęciem procesu zamówień publicznych należy rozpoznać konkretną potrzebę.</a:t>
            </a:r>
          </a:p>
          <a:p>
            <a:endParaRPr lang="pl-PL" sz="2400" dirty="0">
              <a:effectLst/>
              <a:latin typeface="Calibri" panose="020F0502020204030204" pitchFamily="34" charset="0"/>
              <a:ea typeface="Calibri" panose="020F0502020204030204" pitchFamily="34" charset="0"/>
              <a:cs typeface="Arial" panose="020B0604020202020204" pitchFamily="34" charset="0"/>
            </a:endParaRPr>
          </a:p>
          <a:p>
            <a:r>
              <a:rPr lang="pl-PL" sz="2400" dirty="0">
                <a:effectLst/>
                <a:latin typeface="Calibri" panose="020F0502020204030204" pitchFamily="34" charset="0"/>
                <a:ea typeface="Calibri" panose="020F0502020204030204" pitchFamily="34" charset="0"/>
                <a:cs typeface="Arial" panose="020B0604020202020204" pitchFamily="34" charset="0"/>
              </a:rPr>
              <a:t>Na tym etapie konieczne jest jasne zdefiniowanie potrzeb</a:t>
            </a:r>
            <a:endParaRPr lang="en-GB" sz="2400" dirty="0"/>
          </a:p>
        </p:txBody>
      </p:sp>
      <p:pic>
        <p:nvPicPr>
          <p:cNvPr id="7" name="Billede 6">
            <a:extLst>
              <a:ext uri="{FF2B5EF4-FFF2-40B4-BE49-F238E27FC236}">
                <a16:creationId xmlns:a16="http://schemas.microsoft.com/office/drawing/2014/main" id="{F3D65840-9A3C-432B-8441-6EBC4AFB8532}"/>
              </a:ext>
            </a:extLst>
          </p:cNvPr>
          <p:cNvPicPr>
            <a:picLocks noChangeAspect="1"/>
          </p:cNvPicPr>
          <p:nvPr/>
        </p:nvPicPr>
        <p:blipFill>
          <a:blip r:embed="rId3"/>
          <a:stretch>
            <a:fillRect/>
          </a:stretch>
        </p:blipFill>
        <p:spPr>
          <a:xfrm>
            <a:off x="4990250" y="2234146"/>
            <a:ext cx="6762750" cy="4219575"/>
          </a:xfrm>
          <a:prstGeom prst="rect">
            <a:avLst/>
          </a:prstGeom>
        </p:spPr>
      </p:pic>
      <p:sp>
        <p:nvSpPr>
          <p:cNvPr id="8" name="Ellipse 7">
            <a:extLst>
              <a:ext uri="{FF2B5EF4-FFF2-40B4-BE49-F238E27FC236}">
                <a16:creationId xmlns:a16="http://schemas.microsoft.com/office/drawing/2014/main" id="{D6C29529-62C5-41EE-B803-F57865942AE9}"/>
              </a:ext>
            </a:extLst>
          </p:cNvPr>
          <p:cNvSpPr/>
          <p:nvPr/>
        </p:nvSpPr>
        <p:spPr>
          <a:xfrm>
            <a:off x="9279651" y="2435018"/>
            <a:ext cx="2319198" cy="190512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 name="Gruppe 8">
            <a:extLst>
              <a:ext uri="{FF2B5EF4-FFF2-40B4-BE49-F238E27FC236}">
                <a16:creationId xmlns:a16="http://schemas.microsoft.com/office/drawing/2014/main" id="{EE2CD6C8-8983-47B1-A4BB-E4CD18F2FF2E}"/>
              </a:ext>
            </a:extLst>
          </p:cNvPr>
          <p:cNvGrpSpPr/>
          <p:nvPr/>
        </p:nvGrpSpPr>
        <p:grpSpPr>
          <a:xfrm>
            <a:off x="480283" y="200282"/>
            <a:ext cx="11118566" cy="1329043"/>
            <a:chOff x="480283" y="200282"/>
            <a:chExt cx="11118566" cy="1329043"/>
          </a:xfrm>
        </p:grpSpPr>
        <p:pic>
          <p:nvPicPr>
            <p:cNvPr id="10" name="Billede 9">
              <a:extLst>
                <a:ext uri="{FF2B5EF4-FFF2-40B4-BE49-F238E27FC236}">
                  <a16:creationId xmlns:a16="http://schemas.microsoft.com/office/drawing/2014/main" id="{3D786E6F-7239-4BFF-9E57-83126AF075E3}"/>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1" name="Billede 10">
              <a:extLst>
                <a:ext uri="{FF2B5EF4-FFF2-40B4-BE49-F238E27FC236}">
                  <a16:creationId xmlns:a16="http://schemas.microsoft.com/office/drawing/2014/main" id="{6033A87B-C620-4956-A754-042BCD81B78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2" name="Tekstfelt 11">
            <a:extLst>
              <a:ext uri="{FF2B5EF4-FFF2-40B4-BE49-F238E27FC236}">
                <a16:creationId xmlns:a16="http://schemas.microsoft.com/office/drawing/2014/main" id="{7DA1E4B4-A199-4CD7-95DF-021291BE873F}"/>
              </a:ext>
            </a:extLst>
          </p:cNvPr>
          <p:cNvSpPr txBox="1"/>
          <p:nvPr/>
        </p:nvSpPr>
        <p:spPr>
          <a:xfrm>
            <a:off x="1749869" y="1074897"/>
            <a:ext cx="7393345" cy="707886"/>
          </a:xfrm>
          <a:prstGeom prst="rect">
            <a:avLst/>
          </a:prstGeom>
          <a:noFill/>
        </p:spPr>
        <p:txBody>
          <a:bodyPr wrap="square">
            <a:spAutoFit/>
          </a:bodyPr>
          <a:lstStyle/>
          <a:p>
            <a:r>
              <a:rPr lang="en-GB" sz="4000" dirty="0" err="1"/>
              <a:t>Wymagania</a:t>
            </a:r>
            <a:r>
              <a:rPr lang="en-GB" sz="4000" dirty="0"/>
              <a:t> </a:t>
            </a:r>
            <a:r>
              <a:rPr lang="en-GB" sz="4000" dirty="0" err="1"/>
              <a:t>dotyczące</a:t>
            </a:r>
            <a:r>
              <a:rPr lang="en-GB" sz="4000" dirty="0"/>
              <a:t> </a:t>
            </a:r>
            <a:r>
              <a:rPr lang="en-GB" sz="4000" dirty="0" err="1"/>
              <a:t>zamówień</a:t>
            </a:r>
            <a:endParaRPr lang="en-GB" sz="4000" dirty="0"/>
          </a:p>
        </p:txBody>
      </p:sp>
    </p:spTree>
    <p:extLst>
      <p:ext uri="{BB962C8B-B14F-4D97-AF65-F5344CB8AC3E}">
        <p14:creationId xmlns:p14="http://schemas.microsoft.com/office/powerpoint/2010/main" val="10054152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9099505-7323-412B-A66D-37E27184A205}"/>
              </a:ext>
            </a:extLst>
          </p:cNvPr>
          <p:cNvPicPr>
            <a:picLocks noChangeAspect="1"/>
          </p:cNvPicPr>
          <p:nvPr/>
        </p:nvPicPr>
        <p:blipFill>
          <a:blip r:embed="rId3"/>
          <a:stretch>
            <a:fillRect/>
          </a:stretch>
        </p:blipFill>
        <p:spPr>
          <a:xfrm>
            <a:off x="4870659" y="1866356"/>
            <a:ext cx="6761050" cy="4218798"/>
          </a:xfrm>
          <a:prstGeom prst="rect">
            <a:avLst/>
          </a:prstGeom>
        </p:spPr>
      </p:pic>
      <p:sp>
        <p:nvSpPr>
          <p:cNvPr id="6" name="Tekstfelt 5">
            <a:extLst>
              <a:ext uri="{FF2B5EF4-FFF2-40B4-BE49-F238E27FC236}">
                <a16:creationId xmlns:a16="http://schemas.microsoft.com/office/drawing/2014/main" id="{EB8B1181-8F62-4FF2-ACB3-9E5D4396731A}"/>
              </a:ext>
            </a:extLst>
          </p:cNvPr>
          <p:cNvSpPr txBox="1"/>
          <p:nvPr/>
        </p:nvSpPr>
        <p:spPr>
          <a:xfrm>
            <a:off x="696084" y="2514956"/>
            <a:ext cx="3370685" cy="1384995"/>
          </a:xfrm>
          <a:prstGeom prst="rect">
            <a:avLst/>
          </a:prstGeom>
          <a:noFill/>
        </p:spPr>
        <p:txBody>
          <a:bodyPr wrap="square">
            <a:spAutoFit/>
          </a:bodyPr>
          <a:lstStyle/>
          <a:p>
            <a:r>
              <a:rPr lang="pl-PL" sz="2800" dirty="0"/>
              <a:t>Etap 2: Utworzenie i złożenie wniosku o zakup. </a:t>
            </a:r>
            <a:endParaRPr lang="en-GB" sz="2800" dirty="0"/>
          </a:p>
        </p:txBody>
      </p:sp>
      <p:sp>
        <p:nvSpPr>
          <p:cNvPr id="4" name="Ellipse 3">
            <a:extLst>
              <a:ext uri="{FF2B5EF4-FFF2-40B4-BE49-F238E27FC236}">
                <a16:creationId xmlns:a16="http://schemas.microsoft.com/office/drawing/2014/main" id="{69495764-CEAC-4C4C-8056-F3CA3D2E6173}"/>
              </a:ext>
            </a:extLst>
          </p:cNvPr>
          <p:cNvSpPr/>
          <p:nvPr/>
        </p:nvSpPr>
        <p:spPr>
          <a:xfrm>
            <a:off x="9098218" y="2745557"/>
            <a:ext cx="2533491" cy="145852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kstfelt 6">
            <a:extLst>
              <a:ext uri="{FF2B5EF4-FFF2-40B4-BE49-F238E27FC236}">
                <a16:creationId xmlns:a16="http://schemas.microsoft.com/office/drawing/2014/main" id="{27E516A1-1AA3-4D11-AB79-4DE853E49CF6}"/>
              </a:ext>
            </a:extLst>
          </p:cNvPr>
          <p:cNvSpPr txBox="1"/>
          <p:nvPr/>
        </p:nvSpPr>
        <p:spPr>
          <a:xfrm>
            <a:off x="696084" y="4423631"/>
            <a:ext cx="3704734" cy="1569660"/>
          </a:xfrm>
          <a:prstGeom prst="rect">
            <a:avLst/>
          </a:prstGeom>
          <a:noFill/>
        </p:spPr>
        <p:txBody>
          <a:bodyPr wrap="square" rtlCol="0">
            <a:spAutoFit/>
          </a:bodyPr>
          <a:lstStyle/>
          <a:p>
            <a:r>
              <a:rPr lang="pl-PL" sz="2400" dirty="0"/>
              <a:t>Zapytanie o zakup (lub zapotrzebowanie na zakup) jest formalnym zapytaniem o towary lub usługi </a:t>
            </a:r>
            <a:endParaRPr lang="en-GB" sz="2400" dirty="0"/>
          </a:p>
        </p:txBody>
      </p:sp>
      <p:grpSp>
        <p:nvGrpSpPr>
          <p:cNvPr id="8" name="Gruppe 7">
            <a:extLst>
              <a:ext uri="{FF2B5EF4-FFF2-40B4-BE49-F238E27FC236}">
                <a16:creationId xmlns:a16="http://schemas.microsoft.com/office/drawing/2014/main" id="{4E957BCA-2144-4FB9-B577-7FACD14FD64C}"/>
              </a:ext>
            </a:extLst>
          </p:cNvPr>
          <p:cNvGrpSpPr/>
          <p:nvPr/>
        </p:nvGrpSpPr>
        <p:grpSpPr>
          <a:xfrm>
            <a:off x="480283" y="200282"/>
            <a:ext cx="11118566" cy="1329043"/>
            <a:chOff x="480283" y="200282"/>
            <a:chExt cx="11118566" cy="1329043"/>
          </a:xfrm>
        </p:grpSpPr>
        <p:pic>
          <p:nvPicPr>
            <p:cNvPr id="9" name="Billede 8">
              <a:extLst>
                <a:ext uri="{FF2B5EF4-FFF2-40B4-BE49-F238E27FC236}">
                  <a16:creationId xmlns:a16="http://schemas.microsoft.com/office/drawing/2014/main" id="{123AD257-D737-4E45-BB6A-18D6A0657506}"/>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89BDB53-71EE-43B1-BC00-48C0C10D1D40}"/>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DE485D9E-912F-421D-9648-1FBA36ABA34B}"/>
              </a:ext>
            </a:extLst>
          </p:cNvPr>
          <p:cNvSpPr txBox="1"/>
          <p:nvPr/>
        </p:nvSpPr>
        <p:spPr>
          <a:xfrm>
            <a:off x="1749869" y="1074897"/>
            <a:ext cx="7393345" cy="707886"/>
          </a:xfrm>
          <a:prstGeom prst="rect">
            <a:avLst/>
          </a:prstGeom>
          <a:noFill/>
        </p:spPr>
        <p:txBody>
          <a:bodyPr wrap="square">
            <a:spAutoFit/>
          </a:bodyPr>
          <a:lstStyle/>
          <a:p>
            <a:r>
              <a:rPr lang="en-GB" sz="4000" dirty="0" err="1"/>
              <a:t>Wymagania</a:t>
            </a:r>
            <a:r>
              <a:rPr lang="en-GB" sz="4000" dirty="0"/>
              <a:t> </a:t>
            </a:r>
            <a:r>
              <a:rPr lang="en-GB" sz="4000" dirty="0" err="1"/>
              <a:t>dotyczące</a:t>
            </a:r>
            <a:r>
              <a:rPr lang="en-GB" sz="4000" dirty="0"/>
              <a:t> </a:t>
            </a:r>
            <a:r>
              <a:rPr lang="en-GB" sz="4000" dirty="0" err="1"/>
              <a:t>zamówień</a:t>
            </a:r>
            <a:endParaRPr lang="en-GB" sz="4000" dirty="0"/>
          </a:p>
        </p:txBody>
      </p:sp>
    </p:spTree>
    <p:extLst>
      <p:ext uri="{BB962C8B-B14F-4D97-AF65-F5344CB8AC3E}">
        <p14:creationId xmlns:p14="http://schemas.microsoft.com/office/powerpoint/2010/main" val="4897531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9099505-7323-412B-A66D-37E27184A205}"/>
              </a:ext>
            </a:extLst>
          </p:cNvPr>
          <p:cNvPicPr>
            <a:picLocks noChangeAspect="1"/>
          </p:cNvPicPr>
          <p:nvPr/>
        </p:nvPicPr>
        <p:blipFill>
          <a:blip r:embed="rId3"/>
          <a:stretch>
            <a:fillRect/>
          </a:stretch>
        </p:blipFill>
        <p:spPr>
          <a:xfrm>
            <a:off x="5352394" y="2177440"/>
            <a:ext cx="6761050" cy="4218798"/>
          </a:xfrm>
          <a:prstGeom prst="rect">
            <a:avLst/>
          </a:prstGeom>
        </p:spPr>
      </p:pic>
      <p:sp>
        <p:nvSpPr>
          <p:cNvPr id="6" name="Tekstfelt 5">
            <a:extLst>
              <a:ext uri="{FF2B5EF4-FFF2-40B4-BE49-F238E27FC236}">
                <a16:creationId xmlns:a16="http://schemas.microsoft.com/office/drawing/2014/main" id="{EB8B1181-8F62-4FF2-ACB3-9E5D4396731A}"/>
              </a:ext>
            </a:extLst>
          </p:cNvPr>
          <p:cNvSpPr txBox="1"/>
          <p:nvPr/>
        </p:nvSpPr>
        <p:spPr>
          <a:xfrm>
            <a:off x="480282" y="1703506"/>
            <a:ext cx="6958010" cy="461665"/>
          </a:xfrm>
          <a:prstGeom prst="rect">
            <a:avLst/>
          </a:prstGeom>
          <a:noFill/>
        </p:spPr>
        <p:txBody>
          <a:bodyPr wrap="square">
            <a:spAutoFit/>
          </a:bodyPr>
          <a:lstStyle/>
          <a:p>
            <a:r>
              <a:rPr lang="pl-PL" sz="2400" dirty="0"/>
              <a:t>Etap 3: Ocena i wybór dostawców/wykonawców</a:t>
            </a:r>
            <a:endParaRPr lang="en-GB" sz="2400" dirty="0"/>
          </a:p>
        </p:txBody>
      </p:sp>
      <p:sp>
        <p:nvSpPr>
          <p:cNvPr id="4" name="Ellipse 3">
            <a:extLst>
              <a:ext uri="{FF2B5EF4-FFF2-40B4-BE49-F238E27FC236}">
                <a16:creationId xmlns:a16="http://schemas.microsoft.com/office/drawing/2014/main" id="{69495764-CEAC-4C4C-8056-F3CA3D2E6173}"/>
              </a:ext>
            </a:extLst>
          </p:cNvPr>
          <p:cNvSpPr/>
          <p:nvPr/>
        </p:nvSpPr>
        <p:spPr>
          <a:xfrm>
            <a:off x="9578673" y="4527749"/>
            <a:ext cx="2133044" cy="131221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kstfelt 6">
            <a:extLst>
              <a:ext uri="{FF2B5EF4-FFF2-40B4-BE49-F238E27FC236}">
                <a16:creationId xmlns:a16="http://schemas.microsoft.com/office/drawing/2014/main" id="{27E516A1-1AA3-4D11-AB79-4DE853E49CF6}"/>
              </a:ext>
            </a:extLst>
          </p:cNvPr>
          <p:cNvSpPr txBox="1"/>
          <p:nvPr/>
        </p:nvSpPr>
        <p:spPr>
          <a:xfrm>
            <a:off x="480282" y="2339352"/>
            <a:ext cx="4723868" cy="4154984"/>
          </a:xfrm>
          <a:prstGeom prst="rect">
            <a:avLst/>
          </a:prstGeom>
          <a:noFill/>
        </p:spPr>
        <p:txBody>
          <a:bodyPr wrap="square" rtlCol="0">
            <a:spAutoFit/>
          </a:bodyPr>
          <a:lstStyle/>
          <a:p>
            <a:r>
              <a:rPr lang="pl-PL" sz="2400" dirty="0">
                <a:effectLst/>
                <a:latin typeface="Calibri" panose="020F0502020204030204" pitchFamily="34" charset="0"/>
                <a:ea typeface="Calibri" panose="020F0502020204030204" pitchFamily="34" charset="0"/>
                <a:cs typeface="Arial" panose="020B0604020202020204" pitchFamily="34" charset="0"/>
              </a:rPr>
              <a:t>Następnym krokiem jest ocena różnych dostawców, a następnie wybór takiego, który spełnia kluczowe wymagania. </a:t>
            </a:r>
          </a:p>
          <a:p>
            <a:r>
              <a:rPr lang="pl-PL" sz="2400" dirty="0">
                <a:effectLst/>
                <a:latin typeface="Calibri" panose="020F0502020204030204" pitchFamily="34" charset="0"/>
                <a:ea typeface="Calibri" panose="020F0502020204030204" pitchFamily="34" charset="0"/>
                <a:cs typeface="Arial" panose="020B0604020202020204" pitchFamily="34" charset="0"/>
              </a:rPr>
              <a:t>Aby uzyskać najlepsze wyniki, należy rozważyć "duży obraz" tego, co dostawca może zaoferować, w tym:</a:t>
            </a:r>
          </a:p>
          <a:p>
            <a:pPr marL="342900" indent="-342900">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Łatwość komunikacji</a:t>
            </a:r>
          </a:p>
          <a:p>
            <a:pPr marL="342900" indent="-342900">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Etyka przedsiębiorstwa</a:t>
            </a:r>
          </a:p>
          <a:p>
            <a:pPr marL="342900" indent="-342900">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Odpowiedzialność</a:t>
            </a:r>
          </a:p>
          <a:p>
            <a:pPr marL="342900" indent="-342900">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Zdolności produkcyjne</a:t>
            </a:r>
          </a:p>
        </p:txBody>
      </p:sp>
      <p:grpSp>
        <p:nvGrpSpPr>
          <p:cNvPr id="8" name="Gruppe 7">
            <a:extLst>
              <a:ext uri="{FF2B5EF4-FFF2-40B4-BE49-F238E27FC236}">
                <a16:creationId xmlns:a16="http://schemas.microsoft.com/office/drawing/2014/main" id="{9D0A769D-23BD-4CB9-8910-B05F4EB38578}"/>
              </a:ext>
            </a:extLst>
          </p:cNvPr>
          <p:cNvGrpSpPr/>
          <p:nvPr/>
        </p:nvGrpSpPr>
        <p:grpSpPr>
          <a:xfrm>
            <a:off x="480283" y="200282"/>
            <a:ext cx="11118566" cy="1329043"/>
            <a:chOff x="480283" y="200282"/>
            <a:chExt cx="11118566" cy="1329043"/>
          </a:xfrm>
        </p:grpSpPr>
        <p:pic>
          <p:nvPicPr>
            <p:cNvPr id="9" name="Billede 8">
              <a:extLst>
                <a:ext uri="{FF2B5EF4-FFF2-40B4-BE49-F238E27FC236}">
                  <a16:creationId xmlns:a16="http://schemas.microsoft.com/office/drawing/2014/main" id="{A2ECFD09-8DC9-4E1F-A240-F1E82B55EF01}"/>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51DA04BE-9754-4F50-995C-BA283B03809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4D2FA6AD-63AD-4E5E-851B-734C4914053E}"/>
              </a:ext>
            </a:extLst>
          </p:cNvPr>
          <p:cNvSpPr txBox="1"/>
          <p:nvPr/>
        </p:nvSpPr>
        <p:spPr>
          <a:xfrm>
            <a:off x="1793418" y="908346"/>
            <a:ext cx="7393345" cy="707886"/>
          </a:xfrm>
          <a:prstGeom prst="rect">
            <a:avLst/>
          </a:prstGeom>
          <a:noFill/>
        </p:spPr>
        <p:txBody>
          <a:bodyPr wrap="square">
            <a:spAutoFit/>
          </a:bodyPr>
          <a:lstStyle/>
          <a:p>
            <a:r>
              <a:rPr lang="en-GB" sz="4000" dirty="0" err="1"/>
              <a:t>Wymagania</a:t>
            </a:r>
            <a:r>
              <a:rPr lang="en-GB" sz="4000" dirty="0"/>
              <a:t> </a:t>
            </a:r>
            <a:r>
              <a:rPr lang="en-GB" sz="4000" dirty="0" err="1"/>
              <a:t>dotyczące</a:t>
            </a:r>
            <a:r>
              <a:rPr lang="en-GB" sz="4000" dirty="0"/>
              <a:t> </a:t>
            </a:r>
            <a:r>
              <a:rPr lang="en-GB" sz="4000" dirty="0" err="1"/>
              <a:t>zamówień</a:t>
            </a:r>
            <a:endParaRPr lang="en-GB" sz="4000" dirty="0"/>
          </a:p>
        </p:txBody>
      </p:sp>
    </p:spTree>
    <p:extLst>
      <p:ext uri="{BB962C8B-B14F-4D97-AF65-F5344CB8AC3E}">
        <p14:creationId xmlns:p14="http://schemas.microsoft.com/office/powerpoint/2010/main" val="31137625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9099505-7323-412B-A66D-37E27184A205}"/>
              </a:ext>
            </a:extLst>
          </p:cNvPr>
          <p:cNvPicPr>
            <a:picLocks noChangeAspect="1"/>
          </p:cNvPicPr>
          <p:nvPr/>
        </p:nvPicPr>
        <p:blipFill>
          <a:blip r:embed="rId3"/>
          <a:stretch>
            <a:fillRect/>
          </a:stretch>
        </p:blipFill>
        <p:spPr>
          <a:xfrm>
            <a:off x="4869485" y="2234923"/>
            <a:ext cx="6761050" cy="4218798"/>
          </a:xfrm>
          <a:prstGeom prst="rect">
            <a:avLst/>
          </a:prstGeom>
        </p:spPr>
      </p:pic>
      <p:sp>
        <p:nvSpPr>
          <p:cNvPr id="6" name="Tekstfelt 5">
            <a:extLst>
              <a:ext uri="{FF2B5EF4-FFF2-40B4-BE49-F238E27FC236}">
                <a16:creationId xmlns:a16="http://schemas.microsoft.com/office/drawing/2014/main" id="{EB8B1181-8F62-4FF2-ACB3-9E5D4396731A}"/>
              </a:ext>
            </a:extLst>
          </p:cNvPr>
          <p:cNvSpPr txBox="1"/>
          <p:nvPr/>
        </p:nvSpPr>
        <p:spPr>
          <a:xfrm>
            <a:off x="571307" y="2685124"/>
            <a:ext cx="3370685" cy="1384995"/>
          </a:xfrm>
          <a:prstGeom prst="rect">
            <a:avLst/>
          </a:prstGeom>
          <a:noFill/>
        </p:spPr>
        <p:txBody>
          <a:bodyPr wrap="square">
            <a:spAutoFit/>
          </a:bodyPr>
          <a:lstStyle/>
          <a:p>
            <a:r>
              <a:rPr lang="pl-PL" sz="2800" dirty="0"/>
              <a:t>Etap 4: Negocjowanie warunków umowy z wybranym dostawcą </a:t>
            </a:r>
          </a:p>
        </p:txBody>
      </p:sp>
      <p:sp>
        <p:nvSpPr>
          <p:cNvPr id="4" name="Ellipse 3">
            <a:extLst>
              <a:ext uri="{FF2B5EF4-FFF2-40B4-BE49-F238E27FC236}">
                <a16:creationId xmlns:a16="http://schemas.microsoft.com/office/drawing/2014/main" id="{69495764-CEAC-4C4C-8056-F3CA3D2E6173}"/>
              </a:ext>
            </a:extLst>
          </p:cNvPr>
          <p:cNvSpPr/>
          <p:nvPr/>
        </p:nvSpPr>
        <p:spPr>
          <a:xfrm>
            <a:off x="8682087" y="4939645"/>
            <a:ext cx="2366127" cy="135746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uppe 6">
            <a:extLst>
              <a:ext uri="{FF2B5EF4-FFF2-40B4-BE49-F238E27FC236}">
                <a16:creationId xmlns:a16="http://schemas.microsoft.com/office/drawing/2014/main" id="{F8AFB1B0-E1E3-44E2-99C7-B4BEDFA952F8}"/>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A2734408-136F-421F-B68D-EE5EAFCC40FA}"/>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B9E6544F-1C15-4FBD-8B49-92FE10898757}"/>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B79217AF-9E99-4051-B405-7E3F059515F4}"/>
              </a:ext>
            </a:extLst>
          </p:cNvPr>
          <p:cNvSpPr txBox="1"/>
          <p:nvPr/>
        </p:nvSpPr>
        <p:spPr>
          <a:xfrm>
            <a:off x="1749869" y="1074897"/>
            <a:ext cx="8101497" cy="769441"/>
          </a:xfrm>
          <a:prstGeom prst="rect">
            <a:avLst/>
          </a:prstGeom>
          <a:noFill/>
        </p:spPr>
        <p:txBody>
          <a:bodyPr wrap="square">
            <a:spAutoFit/>
          </a:bodyPr>
          <a:lstStyle/>
          <a:p>
            <a:r>
              <a:rPr lang="en-GB" sz="4400" dirty="0" err="1"/>
              <a:t>Wymagania</a:t>
            </a:r>
            <a:r>
              <a:rPr lang="en-GB" sz="4400" dirty="0"/>
              <a:t> </a:t>
            </a:r>
            <a:r>
              <a:rPr lang="en-GB" sz="4400" dirty="0" err="1"/>
              <a:t>dotyczące</a:t>
            </a:r>
            <a:r>
              <a:rPr lang="en-GB" sz="4400" dirty="0"/>
              <a:t> </a:t>
            </a:r>
            <a:r>
              <a:rPr lang="en-GB" sz="4400" dirty="0" err="1"/>
              <a:t>zamówień</a:t>
            </a:r>
            <a:endParaRPr lang="en-GB" sz="4400" dirty="0"/>
          </a:p>
        </p:txBody>
      </p:sp>
    </p:spTree>
    <p:extLst>
      <p:ext uri="{BB962C8B-B14F-4D97-AF65-F5344CB8AC3E}">
        <p14:creationId xmlns:p14="http://schemas.microsoft.com/office/powerpoint/2010/main" val="41701381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9099505-7323-412B-A66D-37E27184A205}"/>
              </a:ext>
            </a:extLst>
          </p:cNvPr>
          <p:cNvPicPr>
            <a:picLocks noChangeAspect="1"/>
          </p:cNvPicPr>
          <p:nvPr/>
        </p:nvPicPr>
        <p:blipFill>
          <a:blip r:embed="rId3"/>
          <a:stretch>
            <a:fillRect/>
          </a:stretch>
        </p:blipFill>
        <p:spPr>
          <a:xfrm>
            <a:off x="5325035" y="2306795"/>
            <a:ext cx="6645868" cy="4146926"/>
          </a:xfrm>
          <a:prstGeom prst="rect">
            <a:avLst/>
          </a:prstGeom>
        </p:spPr>
      </p:pic>
      <p:sp>
        <p:nvSpPr>
          <p:cNvPr id="6" name="Tekstfelt 5">
            <a:extLst>
              <a:ext uri="{FF2B5EF4-FFF2-40B4-BE49-F238E27FC236}">
                <a16:creationId xmlns:a16="http://schemas.microsoft.com/office/drawing/2014/main" id="{EB8B1181-8F62-4FF2-ACB3-9E5D4396731A}"/>
              </a:ext>
            </a:extLst>
          </p:cNvPr>
          <p:cNvSpPr txBox="1"/>
          <p:nvPr/>
        </p:nvSpPr>
        <p:spPr>
          <a:xfrm>
            <a:off x="507186" y="1789406"/>
            <a:ext cx="6409981" cy="523220"/>
          </a:xfrm>
          <a:prstGeom prst="rect">
            <a:avLst/>
          </a:prstGeom>
          <a:noFill/>
        </p:spPr>
        <p:txBody>
          <a:bodyPr wrap="square">
            <a:spAutoFit/>
          </a:bodyPr>
          <a:lstStyle/>
          <a:p>
            <a:r>
              <a:rPr lang="pl-PL" sz="2800" dirty="0"/>
              <a:t>Etap 5 i Etap 6: Zarządzanie zamówieniami</a:t>
            </a:r>
            <a:endParaRPr lang="en-GB" sz="2800" dirty="0"/>
          </a:p>
        </p:txBody>
      </p:sp>
      <p:sp>
        <p:nvSpPr>
          <p:cNvPr id="4" name="Ellipse 3">
            <a:extLst>
              <a:ext uri="{FF2B5EF4-FFF2-40B4-BE49-F238E27FC236}">
                <a16:creationId xmlns:a16="http://schemas.microsoft.com/office/drawing/2014/main" id="{69495764-CEAC-4C4C-8056-F3CA3D2E6173}"/>
              </a:ext>
            </a:extLst>
          </p:cNvPr>
          <p:cNvSpPr/>
          <p:nvPr/>
        </p:nvSpPr>
        <p:spPr>
          <a:xfrm rot="4791783">
            <a:off x="4632673" y="3155096"/>
            <a:ext cx="3852294" cy="205195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kstfelt 2">
            <a:extLst>
              <a:ext uri="{FF2B5EF4-FFF2-40B4-BE49-F238E27FC236}">
                <a16:creationId xmlns:a16="http://schemas.microsoft.com/office/drawing/2014/main" id="{B805DD37-7997-44D6-9AAC-46149F3090F0}"/>
              </a:ext>
            </a:extLst>
          </p:cNvPr>
          <p:cNvSpPr txBox="1"/>
          <p:nvPr/>
        </p:nvSpPr>
        <p:spPr>
          <a:xfrm>
            <a:off x="507186" y="2514956"/>
            <a:ext cx="3878416" cy="3416320"/>
          </a:xfrm>
          <a:prstGeom prst="rect">
            <a:avLst/>
          </a:prstGeom>
          <a:noFill/>
        </p:spPr>
        <p:txBody>
          <a:bodyPr wrap="square" rtlCol="0">
            <a:spAutoFit/>
          </a:bodyPr>
          <a:lstStyle/>
          <a:p>
            <a:r>
              <a:rPr lang="pl-PL" sz="2400" dirty="0">
                <a:effectLst/>
                <a:latin typeface="Calibri" panose="020F0502020204030204" pitchFamily="34" charset="0"/>
                <a:ea typeface="Calibri" panose="020F0502020204030204" pitchFamily="34" charset="0"/>
                <a:cs typeface="Arial" panose="020B0604020202020204" pitchFamily="34" charset="0"/>
              </a:rPr>
              <a:t>W miarę dostarczania towarów/usług powinien być ktoś odpowiedzialny, najlepiej użytkownik końcowy produktu lub usługi, za sprawdzenie, czy wszystkie standardy zostały spełnione, terminy dostaw, ilość produktów, jakość itp.</a:t>
            </a:r>
            <a:endParaRPr lang="en-GB" sz="2400" dirty="0"/>
          </a:p>
        </p:txBody>
      </p:sp>
      <p:grpSp>
        <p:nvGrpSpPr>
          <p:cNvPr id="7" name="Gruppe 6">
            <a:extLst>
              <a:ext uri="{FF2B5EF4-FFF2-40B4-BE49-F238E27FC236}">
                <a16:creationId xmlns:a16="http://schemas.microsoft.com/office/drawing/2014/main" id="{A23177BE-C518-459D-98D2-E5EB600467B3}"/>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8F0AFA86-FF40-45B8-889D-73B32301AC4F}"/>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8434B8A5-ED3C-4155-A9FB-ED2A32E277E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DB442394-B3A3-4F4A-AA8F-F026C967B866}"/>
              </a:ext>
            </a:extLst>
          </p:cNvPr>
          <p:cNvSpPr txBox="1"/>
          <p:nvPr/>
        </p:nvSpPr>
        <p:spPr>
          <a:xfrm>
            <a:off x="1749869" y="1074897"/>
            <a:ext cx="8325784" cy="769441"/>
          </a:xfrm>
          <a:prstGeom prst="rect">
            <a:avLst/>
          </a:prstGeom>
          <a:noFill/>
        </p:spPr>
        <p:txBody>
          <a:bodyPr wrap="square">
            <a:spAutoFit/>
          </a:bodyPr>
          <a:lstStyle/>
          <a:p>
            <a:r>
              <a:rPr lang="en-GB" sz="4400" dirty="0" err="1"/>
              <a:t>Wymagania</a:t>
            </a:r>
            <a:r>
              <a:rPr lang="en-GB" sz="4400" dirty="0"/>
              <a:t> </a:t>
            </a:r>
            <a:r>
              <a:rPr lang="en-GB" sz="4400" dirty="0" err="1"/>
              <a:t>dotyczące</a:t>
            </a:r>
            <a:r>
              <a:rPr lang="en-GB" sz="4400" dirty="0"/>
              <a:t> </a:t>
            </a:r>
            <a:r>
              <a:rPr lang="en-GB" sz="4400" dirty="0" err="1"/>
              <a:t>zamówień</a:t>
            </a:r>
            <a:endParaRPr lang="en-GB" sz="4400" dirty="0"/>
          </a:p>
        </p:txBody>
      </p:sp>
    </p:spTree>
    <p:extLst>
      <p:ext uri="{BB962C8B-B14F-4D97-AF65-F5344CB8AC3E}">
        <p14:creationId xmlns:p14="http://schemas.microsoft.com/office/powerpoint/2010/main" val="39336021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162A595D-DA21-40DA-9E4F-8DA968946EE1}"/>
              </a:ext>
            </a:extLst>
          </p:cNvPr>
          <p:cNvSpPr txBox="1"/>
          <p:nvPr/>
        </p:nvSpPr>
        <p:spPr>
          <a:xfrm>
            <a:off x="6355911" y="2016168"/>
            <a:ext cx="5198340" cy="4216539"/>
          </a:xfrm>
          <a:prstGeom prst="rect">
            <a:avLst/>
          </a:prstGeom>
          <a:noFill/>
        </p:spPr>
        <p:txBody>
          <a:bodyPr wrap="square" rtlCol="0">
            <a:spAutoFit/>
          </a:bodyPr>
          <a:lstStyle/>
          <a:p>
            <a:r>
              <a:rPr lang="pl-PL" sz="2800" dirty="0">
                <a:effectLst/>
                <a:latin typeface="Calibri" panose="020F0502020204030204" pitchFamily="34" charset="0"/>
                <a:ea typeface="Calibri" panose="020F0502020204030204" pitchFamily="34" charset="0"/>
                <a:cs typeface="Arial" panose="020B0604020202020204" pitchFamily="34" charset="0"/>
              </a:rPr>
              <a:t>Zarządzanie ryzykiem </a:t>
            </a:r>
            <a:r>
              <a:rPr lang="pl-PL" sz="2400" dirty="0">
                <a:effectLst/>
                <a:latin typeface="Calibri" panose="020F0502020204030204" pitchFamily="34" charset="0"/>
                <a:ea typeface="Calibri" panose="020F0502020204030204" pitchFamily="34" charset="0"/>
                <a:cs typeface="Arial" panose="020B0604020202020204" pitchFamily="34" charset="0"/>
              </a:rPr>
              <a:t>związanym z bezpieczeństwem dostawców to strategia mająca na celu ograniczenie liczby zagrożeń, podatności i słabości, na które narażona jest organizacja z powodu dostawców w łańcuchu dostaw. </a:t>
            </a:r>
          </a:p>
          <a:p>
            <a:endParaRPr lang="pl-PL" sz="2400" dirty="0">
              <a:effectLst/>
              <a:latin typeface="Calibri" panose="020F0502020204030204" pitchFamily="34" charset="0"/>
              <a:ea typeface="Calibri" panose="020F0502020204030204" pitchFamily="34" charset="0"/>
              <a:cs typeface="Arial" panose="020B0604020202020204" pitchFamily="34" charset="0"/>
            </a:endParaRPr>
          </a:p>
          <a:p>
            <a:r>
              <a:rPr lang="pl-PL" sz="2400" dirty="0">
                <a:effectLst/>
                <a:latin typeface="Calibri" panose="020F0502020204030204" pitchFamily="34" charset="0"/>
                <a:ea typeface="Calibri" panose="020F0502020204030204" pitchFamily="34" charset="0"/>
                <a:cs typeface="Arial" panose="020B0604020202020204" pitchFamily="34" charset="0"/>
              </a:rPr>
              <a:t>Dostawca jest zazwyczaj organizacją zewnętrzną, która sprzedaje produkt, usługę lub element wyposażenia, który jest niezbędny do funkcjonowania firmy.</a:t>
            </a:r>
            <a:endParaRPr lang="en-GB" sz="1600" dirty="0"/>
          </a:p>
        </p:txBody>
      </p:sp>
      <p:pic>
        <p:nvPicPr>
          <p:cNvPr id="1028" name="Picture 4" descr="An Overview on Vendor Risk Management | Ignyte Assurance Platform">
            <a:extLst>
              <a:ext uri="{FF2B5EF4-FFF2-40B4-BE49-F238E27FC236}">
                <a16:creationId xmlns:a16="http://schemas.microsoft.com/office/drawing/2014/main" id="{F83DC276-638F-4704-954F-D4A4F37272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4065" y="1858122"/>
            <a:ext cx="4772025" cy="4800600"/>
          </a:xfrm>
          <a:prstGeom prst="rect">
            <a:avLst/>
          </a:prstGeom>
          <a:noFill/>
          <a:extLst>
            <a:ext uri="{909E8E84-426E-40DD-AFC4-6F175D3DCCD1}">
              <a14:hiddenFill xmlns:a14="http://schemas.microsoft.com/office/drawing/2010/main">
                <a:solidFill>
                  <a:srgbClr val="FFFFFF"/>
                </a:solidFill>
              </a14:hiddenFill>
            </a:ext>
          </a:extLst>
        </p:spPr>
      </p:pic>
      <p:grpSp>
        <p:nvGrpSpPr>
          <p:cNvPr id="6" name="Gruppe 5">
            <a:extLst>
              <a:ext uri="{FF2B5EF4-FFF2-40B4-BE49-F238E27FC236}">
                <a16:creationId xmlns:a16="http://schemas.microsoft.com/office/drawing/2014/main" id="{45172A64-2B21-46D1-84B2-7BF45CE8EBF4}"/>
              </a:ext>
            </a:extLst>
          </p:cNvPr>
          <p:cNvGrpSpPr/>
          <p:nvPr/>
        </p:nvGrpSpPr>
        <p:grpSpPr>
          <a:xfrm>
            <a:off x="536717" y="199278"/>
            <a:ext cx="11118566" cy="1329043"/>
            <a:chOff x="480283" y="200282"/>
            <a:chExt cx="11118566" cy="1329043"/>
          </a:xfrm>
        </p:grpSpPr>
        <p:pic>
          <p:nvPicPr>
            <p:cNvPr id="7" name="Billede 6">
              <a:extLst>
                <a:ext uri="{FF2B5EF4-FFF2-40B4-BE49-F238E27FC236}">
                  <a16:creationId xmlns:a16="http://schemas.microsoft.com/office/drawing/2014/main" id="{CA277A66-A537-4F53-AACF-2DEB785B76A1}"/>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6413B99D-01B3-4F59-BC6E-BC413925B94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9" name="Tekstfelt 8">
            <a:extLst>
              <a:ext uri="{FF2B5EF4-FFF2-40B4-BE49-F238E27FC236}">
                <a16:creationId xmlns:a16="http://schemas.microsoft.com/office/drawing/2014/main" id="{E6CF08E4-83CA-48B8-854D-E95884B7D988}"/>
              </a:ext>
            </a:extLst>
          </p:cNvPr>
          <p:cNvSpPr txBox="1"/>
          <p:nvPr/>
        </p:nvSpPr>
        <p:spPr>
          <a:xfrm>
            <a:off x="2225407" y="1074897"/>
            <a:ext cx="6363322" cy="646331"/>
          </a:xfrm>
          <a:prstGeom prst="rect">
            <a:avLst/>
          </a:prstGeom>
          <a:noFill/>
        </p:spPr>
        <p:txBody>
          <a:bodyPr wrap="square" rtlCol="0">
            <a:spAutoFit/>
          </a:bodyPr>
          <a:lstStyle/>
          <a:p>
            <a:r>
              <a:rPr lang="da-DK" sz="3600" dirty="0"/>
              <a:t>Zarządzanie ryzykiem dostawców</a:t>
            </a:r>
            <a:endParaRPr lang="en-GB" sz="3600" dirty="0"/>
          </a:p>
        </p:txBody>
      </p:sp>
    </p:spTree>
    <p:extLst>
      <p:ext uri="{BB962C8B-B14F-4D97-AF65-F5344CB8AC3E}">
        <p14:creationId xmlns:p14="http://schemas.microsoft.com/office/powerpoint/2010/main" val="34953051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3F9AD46C-61D1-46CC-9F2A-6CFF32BC5B29}"/>
              </a:ext>
            </a:extLst>
          </p:cNvPr>
          <p:cNvPicPr>
            <a:picLocks noChangeAspect="1"/>
          </p:cNvPicPr>
          <p:nvPr/>
        </p:nvPicPr>
        <p:blipFill rotWithShape="1">
          <a:blip r:embed="rId3"/>
          <a:srcRect b="3567"/>
          <a:stretch/>
        </p:blipFill>
        <p:spPr>
          <a:xfrm>
            <a:off x="536717" y="1841703"/>
            <a:ext cx="6378184" cy="4613022"/>
          </a:xfrm>
          <a:prstGeom prst="rect">
            <a:avLst/>
          </a:prstGeom>
        </p:spPr>
      </p:pic>
      <p:sp>
        <p:nvSpPr>
          <p:cNvPr id="3" name="Tekstfelt 2">
            <a:extLst>
              <a:ext uri="{FF2B5EF4-FFF2-40B4-BE49-F238E27FC236}">
                <a16:creationId xmlns:a16="http://schemas.microsoft.com/office/drawing/2014/main" id="{B66EF6B8-D049-410B-9729-5AECE8461035}"/>
              </a:ext>
            </a:extLst>
          </p:cNvPr>
          <p:cNvSpPr txBox="1"/>
          <p:nvPr/>
        </p:nvSpPr>
        <p:spPr>
          <a:xfrm>
            <a:off x="7473231" y="2027872"/>
            <a:ext cx="4279769" cy="4149854"/>
          </a:xfrm>
          <a:prstGeom prst="rect">
            <a:avLst/>
          </a:prstGeom>
          <a:noFill/>
        </p:spPr>
        <p:txBody>
          <a:bodyPr wrap="square" rtlCol="0">
            <a:spAutoFit/>
          </a:bodyPr>
          <a:lstStyle/>
          <a:p>
            <a:r>
              <a:rPr lang="en-GB" sz="2800" dirty="0" err="1">
                <a:effectLst/>
                <a:latin typeface="Calibri" panose="020F0502020204030204" pitchFamily="34" charset="0"/>
                <a:ea typeface="Calibri" panose="020F0502020204030204" pitchFamily="34" charset="0"/>
                <a:cs typeface="Arial" panose="020B0604020202020204" pitchFamily="34" charset="0"/>
              </a:rPr>
              <a:t>Cykl</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zarządzania</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ryzykiem</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dostawcy</a:t>
            </a:r>
            <a:endParaRPr lang="pl-PL" sz="2800" dirty="0">
              <a:effectLst/>
              <a:latin typeface="Calibri" panose="020F0502020204030204" pitchFamily="34" charset="0"/>
              <a:ea typeface="Calibri" panose="020F0502020204030204" pitchFamily="34" charset="0"/>
              <a:cs typeface="Arial" panose="020B0604020202020204" pitchFamily="34" charset="0"/>
            </a:endParaRPr>
          </a:p>
          <a:p>
            <a:endParaRPr lang="en-GB" sz="1400" dirty="0"/>
          </a:p>
          <a:p>
            <a:pPr>
              <a:spcBef>
                <a:spcPts val="200"/>
              </a:spcBef>
            </a:pPr>
            <a:r>
              <a:rPr lang="pl-PL" sz="2400" b="1" dirty="0"/>
              <a:t>Krok 1: </a:t>
            </a:r>
            <a:r>
              <a:rPr lang="pl-PL" sz="2400" dirty="0"/>
              <a:t>Analiza - firma identyfikuje nieodłączne ryzyko związane z relacją i poziomem należytej staranności, który należy wykonać. W związku z tym firma ocenia postawę bezpieczeństwa strony trzeciej i przeprowadza analizę luk.</a:t>
            </a:r>
            <a:endParaRPr lang="en-GB" dirty="0"/>
          </a:p>
        </p:txBody>
      </p:sp>
      <p:grpSp>
        <p:nvGrpSpPr>
          <p:cNvPr id="7" name="Gruppe 6">
            <a:extLst>
              <a:ext uri="{FF2B5EF4-FFF2-40B4-BE49-F238E27FC236}">
                <a16:creationId xmlns:a16="http://schemas.microsoft.com/office/drawing/2014/main" id="{1CC686F3-A360-4069-8EE4-6FC40265854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ADB0329A-BAD3-42B5-AA10-28891F81EC80}"/>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7A5FD3F-F3F6-42D3-A1F1-5B38FBF7A41A}"/>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FF23EC2F-3DBF-4712-8E00-383722C1F8BD}"/>
              </a:ext>
            </a:extLst>
          </p:cNvPr>
          <p:cNvSpPr txBox="1"/>
          <p:nvPr/>
        </p:nvSpPr>
        <p:spPr>
          <a:xfrm>
            <a:off x="2225406" y="1074897"/>
            <a:ext cx="6539031" cy="646331"/>
          </a:xfrm>
          <a:prstGeom prst="rect">
            <a:avLst/>
          </a:prstGeom>
          <a:noFill/>
        </p:spPr>
        <p:txBody>
          <a:bodyPr wrap="square" rtlCol="0">
            <a:spAutoFit/>
          </a:bodyPr>
          <a:lstStyle/>
          <a:p>
            <a:r>
              <a:rPr lang="da-DK" sz="3600" dirty="0"/>
              <a:t>Zarządzanie ryzykiem dostawców</a:t>
            </a:r>
            <a:endParaRPr lang="en-GB" sz="3600" dirty="0"/>
          </a:p>
        </p:txBody>
      </p:sp>
    </p:spTree>
    <p:extLst>
      <p:ext uri="{BB962C8B-B14F-4D97-AF65-F5344CB8AC3E}">
        <p14:creationId xmlns:p14="http://schemas.microsoft.com/office/powerpoint/2010/main" val="15189711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3F9AD46C-61D1-46CC-9F2A-6CFF32BC5B29}"/>
              </a:ext>
            </a:extLst>
          </p:cNvPr>
          <p:cNvPicPr>
            <a:picLocks noChangeAspect="1"/>
          </p:cNvPicPr>
          <p:nvPr/>
        </p:nvPicPr>
        <p:blipFill rotWithShape="1">
          <a:blip r:embed="rId3"/>
          <a:srcRect b="3567"/>
          <a:stretch/>
        </p:blipFill>
        <p:spPr>
          <a:xfrm>
            <a:off x="439000" y="1834738"/>
            <a:ext cx="6391458" cy="4622622"/>
          </a:xfrm>
          <a:prstGeom prst="rect">
            <a:avLst/>
          </a:prstGeom>
        </p:spPr>
      </p:pic>
      <p:sp>
        <p:nvSpPr>
          <p:cNvPr id="3" name="Tekstfelt 2">
            <a:extLst>
              <a:ext uri="{FF2B5EF4-FFF2-40B4-BE49-F238E27FC236}">
                <a16:creationId xmlns:a16="http://schemas.microsoft.com/office/drawing/2014/main" id="{B66EF6B8-D049-410B-9729-5AECE8461035}"/>
              </a:ext>
            </a:extLst>
          </p:cNvPr>
          <p:cNvSpPr txBox="1"/>
          <p:nvPr/>
        </p:nvSpPr>
        <p:spPr>
          <a:xfrm>
            <a:off x="7473231" y="2186208"/>
            <a:ext cx="4279769" cy="3231654"/>
          </a:xfrm>
          <a:prstGeom prst="rect">
            <a:avLst/>
          </a:prstGeom>
          <a:noFill/>
        </p:spPr>
        <p:txBody>
          <a:bodyPr wrap="square" rtlCol="0">
            <a:spAutoFit/>
          </a:bodyPr>
          <a:lstStyle/>
          <a:p>
            <a:r>
              <a:rPr lang="en-GB" sz="2800" dirty="0" err="1">
                <a:effectLst/>
                <a:latin typeface="Calibri" panose="020F0502020204030204" pitchFamily="34" charset="0"/>
                <a:ea typeface="Calibri" panose="020F0502020204030204" pitchFamily="34" charset="0"/>
                <a:cs typeface="Arial" panose="020B0604020202020204" pitchFamily="34" charset="0"/>
              </a:rPr>
              <a:t>Cykl</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zarządzania</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ryzykiem</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dostawcy</a:t>
            </a:r>
            <a:endParaRPr lang="pl-PL" sz="2800" dirty="0">
              <a:effectLst/>
              <a:latin typeface="Calibri" panose="020F0502020204030204" pitchFamily="34" charset="0"/>
              <a:ea typeface="Calibri" panose="020F0502020204030204" pitchFamily="34" charset="0"/>
              <a:cs typeface="Arial" panose="020B0604020202020204" pitchFamily="34" charset="0"/>
            </a:endParaRPr>
          </a:p>
          <a:p>
            <a:endParaRPr lang="pl-PL" sz="2800" dirty="0">
              <a:effectLst/>
              <a:latin typeface="Calibri" panose="020F0502020204030204" pitchFamily="34" charset="0"/>
              <a:ea typeface="Calibri" panose="020F0502020204030204" pitchFamily="34" charset="0"/>
              <a:cs typeface="Arial" panose="020B0604020202020204" pitchFamily="34" charset="0"/>
            </a:endParaRPr>
          </a:p>
          <a:p>
            <a:r>
              <a:rPr lang="pl-PL" sz="2400" b="1" dirty="0"/>
              <a:t>Krok 2: </a:t>
            </a:r>
            <a:r>
              <a:rPr lang="pl-PL" sz="2400" dirty="0"/>
              <a:t>Zaangażowanie - firma i strona trzecia współpracują nad sposobem usunięcia luk.</a:t>
            </a:r>
          </a:p>
          <a:p>
            <a:r>
              <a:rPr lang="pl-PL" sz="2400" b="1" dirty="0"/>
              <a:t>Krok 3: </a:t>
            </a:r>
            <a:r>
              <a:rPr lang="pl-PL" sz="2400" dirty="0"/>
              <a:t>Naprawa - strona trzecia naprawia luki cybernetyczne.</a:t>
            </a:r>
            <a:endParaRPr lang="en-GB" dirty="0"/>
          </a:p>
        </p:txBody>
      </p:sp>
      <p:grpSp>
        <p:nvGrpSpPr>
          <p:cNvPr id="7" name="Gruppe 6">
            <a:extLst>
              <a:ext uri="{FF2B5EF4-FFF2-40B4-BE49-F238E27FC236}">
                <a16:creationId xmlns:a16="http://schemas.microsoft.com/office/drawing/2014/main" id="{1CC686F3-A360-4069-8EE4-6FC40265854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ADB0329A-BAD3-42B5-AA10-28891F81EC80}"/>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7A5FD3F-F3F6-42D3-A1F1-5B38FBF7A41A}"/>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9088EDB9-208B-429B-A830-F55C31D4298F}"/>
              </a:ext>
            </a:extLst>
          </p:cNvPr>
          <p:cNvSpPr txBox="1"/>
          <p:nvPr/>
        </p:nvSpPr>
        <p:spPr>
          <a:xfrm>
            <a:off x="2225406" y="1074897"/>
            <a:ext cx="6970351" cy="646331"/>
          </a:xfrm>
          <a:prstGeom prst="rect">
            <a:avLst/>
          </a:prstGeom>
          <a:noFill/>
        </p:spPr>
        <p:txBody>
          <a:bodyPr wrap="square" rtlCol="0">
            <a:spAutoFit/>
          </a:bodyPr>
          <a:lstStyle/>
          <a:p>
            <a:r>
              <a:rPr lang="da-DK" sz="3600" dirty="0"/>
              <a:t>Zarządzanie ryzykiem dostawców</a:t>
            </a:r>
            <a:endParaRPr lang="en-GB" sz="3600" dirty="0"/>
          </a:p>
        </p:txBody>
      </p:sp>
    </p:spTree>
    <p:extLst>
      <p:ext uri="{BB962C8B-B14F-4D97-AF65-F5344CB8AC3E}">
        <p14:creationId xmlns:p14="http://schemas.microsoft.com/office/powerpoint/2010/main" val="31234298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3F9AD46C-61D1-46CC-9F2A-6CFF32BC5B29}"/>
              </a:ext>
            </a:extLst>
          </p:cNvPr>
          <p:cNvPicPr>
            <a:picLocks noChangeAspect="1"/>
          </p:cNvPicPr>
          <p:nvPr/>
        </p:nvPicPr>
        <p:blipFill rotWithShape="1">
          <a:blip r:embed="rId3"/>
          <a:srcRect b="3567"/>
          <a:stretch/>
        </p:blipFill>
        <p:spPr>
          <a:xfrm>
            <a:off x="439000" y="1890513"/>
            <a:ext cx="6314340" cy="4566847"/>
          </a:xfrm>
          <a:prstGeom prst="rect">
            <a:avLst/>
          </a:prstGeom>
        </p:spPr>
      </p:pic>
      <p:sp>
        <p:nvSpPr>
          <p:cNvPr id="3" name="Tekstfelt 2">
            <a:extLst>
              <a:ext uri="{FF2B5EF4-FFF2-40B4-BE49-F238E27FC236}">
                <a16:creationId xmlns:a16="http://schemas.microsoft.com/office/drawing/2014/main" id="{B66EF6B8-D049-410B-9729-5AECE8461035}"/>
              </a:ext>
            </a:extLst>
          </p:cNvPr>
          <p:cNvSpPr txBox="1"/>
          <p:nvPr/>
        </p:nvSpPr>
        <p:spPr>
          <a:xfrm>
            <a:off x="7218027" y="2002047"/>
            <a:ext cx="4279769" cy="4785926"/>
          </a:xfrm>
          <a:prstGeom prst="rect">
            <a:avLst/>
          </a:prstGeom>
          <a:noFill/>
        </p:spPr>
        <p:txBody>
          <a:bodyPr wrap="square" rtlCol="0">
            <a:spAutoFit/>
          </a:bodyPr>
          <a:lstStyle/>
          <a:p>
            <a:r>
              <a:rPr lang="en-GB" sz="2800" dirty="0" err="1">
                <a:effectLst/>
                <a:latin typeface="Calibri" panose="020F0502020204030204" pitchFamily="34" charset="0"/>
                <a:ea typeface="Calibri" panose="020F0502020204030204" pitchFamily="34" charset="0"/>
                <a:cs typeface="Arial" panose="020B0604020202020204" pitchFamily="34" charset="0"/>
              </a:rPr>
              <a:t>Cykl</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zarządzania</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ryzykiem</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dostawcy</a:t>
            </a:r>
            <a:endParaRPr lang="pl-PL" sz="2800" dirty="0">
              <a:effectLst/>
              <a:latin typeface="Calibri" panose="020F0502020204030204" pitchFamily="34" charset="0"/>
              <a:ea typeface="Calibri" panose="020F0502020204030204" pitchFamily="34" charset="0"/>
              <a:cs typeface="Arial" panose="020B0604020202020204" pitchFamily="34" charset="0"/>
            </a:endParaRPr>
          </a:p>
          <a:p>
            <a:endParaRPr lang="en-GB" sz="2800" dirty="0"/>
          </a:p>
          <a:p>
            <a:pPr>
              <a:spcBef>
                <a:spcPts val="200"/>
              </a:spcBef>
            </a:pPr>
            <a:r>
              <a:rPr lang="pl-PL" sz="2400" b="1" dirty="0"/>
              <a:t>Krok 4: </a:t>
            </a:r>
            <a:r>
              <a:rPr lang="pl-PL" sz="2400" dirty="0"/>
              <a:t>Zatwierdzenie - firma zatwierdza stronę trzecią lub odrzuca ją w oparciu o tolerancję ryzyka.</a:t>
            </a:r>
          </a:p>
          <a:p>
            <a:pPr>
              <a:spcBef>
                <a:spcPts val="200"/>
              </a:spcBef>
            </a:pPr>
            <a:endParaRPr lang="pl-PL" sz="2400" b="1" dirty="0"/>
          </a:p>
          <a:p>
            <a:pPr>
              <a:spcBef>
                <a:spcPts val="200"/>
              </a:spcBef>
            </a:pPr>
            <a:r>
              <a:rPr lang="pl-PL" sz="2400" b="1" dirty="0"/>
              <a:t>Krok 5: </a:t>
            </a:r>
            <a:r>
              <a:rPr lang="pl-PL" sz="2400" dirty="0"/>
              <a:t>Monitorowanie - firma kontynuuje monitorowanie strony trzeciej w celu wykrycia wszelkich luk cybernetycznych.</a:t>
            </a:r>
            <a:endParaRPr lang="en-GB" dirty="0"/>
          </a:p>
        </p:txBody>
      </p:sp>
      <p:grpSp>
        <p:nvGrpSpPr>
          <p:cNvPr id="7" name="Gruppe 6">
            <a:extLst>
              <a:ext uri="{FF2B5EF4-FFF2-40B4-BE49-F238E27FC236}">
                <a16:creationId xmlns:a16="http://schemas.microsoft.com/office/drawing/2014/main" id="{1CC686F3-A360-4069-8EE4-6FC40265854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ADB0329A-BAD3-42B5-AA10-28891F81EC80}"/>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7A5FD3F-F3F6-42D3-A1F1-5B38FBF7A41A}"/>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5650C7B4-F1AB-44A9-9A69-271B40B76FC5}"/>
              </a:ext>
            </a:extLst>
          </p:cNvPr>
          <p:cNvSpPr txBox="1"/>
          <p:nvPr/>
        </p:nvSpPr>
        <p:spPr>
          <a:xfrm>
            <a:off x="2225406" y="1074897"/>
            <a:ext cx="7211891" cy="646331"/>
          </a:xfrm>
          <a:prstGeom prst="rect">
            <a:avLst/>
          </a:prstGeom>
          <a:noFill/>
        </p:spPr>
        <p:txBody>
          <a:bodyPr wrap="square" rtlCol="0">
            <a:spAutoFit/>
          </a:bodyPr>
          <a:lstStyle/>
          <a:p>
            <a:r>
              <a:rPr lang="da-DK" sz="3600" dirty="0"/>
              <a:t>Zarządzanie ryzykiem dostawców</a:t>
            </a:r>
            <a:endParaRPr lang="en-GB" sz="3600" dirty="0"/>
          </a:p>
        </p:txBody>
      </p:sp>
    </p:spTree>
    <p:extLst>
      <p:ext uri="{BB962C8B-B14F-4D97-AF65-F5344CB8AC3E}">
        <p14:creationId xmlns:p14="http://schemas.microsoft.com/office/powerpoint/2010/main" val="19552779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965E20C0-DA66-41C5-AB6A-BF68FB367628}"/>
              </a:ext>
            </a:extLst>
          </p:cNvPr>
          <p:cNvSpPr txBox="1"/>
          <p:nvPr/>
        </p:nvSpPr>
        <p:spPr>
          <a:xfrm>
            <a:off x="5625332" y="2790951"/>
            <a:ext cx="6376579" cy="2943626"/>
          </a:xfrm>
          <a:prstGeom prst="rect">
            <a:avLst/>
          </a:prstGeom>
          <a:noFill/>
        </p:spPr>
        <p:txBody>
          <a:bodyPr wrap="square" rtlCol="0">
            <a:spAutoFit/>
          </a:bodyPr>
          <a:lstStyle/>
          <a:p>
            <a:pPr algn="just">
              <a:lnSpc>
                <a:spcPct val="107000"/>
              </a:lnSpc>
              <a:spcAft>
                <a:spcPts val="400"/>
              </a:spcAft>
            </a:pPr>
            <a:r>
              <a:rPr lang="pl-PL" sz="2400" dirty="0">
                <a:effectLst/>
                <a:latin typeface="Calibri" panose="020F0502020204030204" pitchFamily="34" charset="0"/>
                <a:ea typeface="Calibri" panose="020F0502020204030204" pitchFamily="34" charset="0"/>
                <a:cs typeface="Arial" panose="020B0604020202020204" pitchFamily="34" charset="0"/>
              </a:rPr>
              <a:t>Sieci społeczne są bardzo popularne w dzisiejszym świecie. </a:t>
            </a:r>
          </a:p>
          <a:p>
            <a:pPr algn="just">
              <a:lnSpc>
                <a:spcPct val="107000"/>
              </a:lnSpc>
              <a:spcAft>
                <a:spcPts val="400"/>
              </a:spcAft>
            </a:pPr>
            <a:endParaRPr lang="pl-PL" sz="24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400"/>
              </a:spcAft>
            </a:pPr>
            <a:r>
              <a:rPr lang="pl-PL" sz="2400" dirty="0">
                <a:effectLst/>
                <a:latin typeface="Calibri" panose="020F0502020204030204" pitchFamily="34" charset="0"/>
                <a:ea typeface="Calibri" panose="020F0502020204030204" pitchFamily="34" charset="0"/>
                <a:cs typeface="Arial" panose="020B0604020202020204" pitchFamily="34" charset="0"/>
              </a:rPr>
              <a:t>Zazwyczaj sieć społecznościowa jest definiowana jako sieć małego świata, składająca się ze zbioru jednostek (osób, grup, organizacji) połączonych relacjami osobistymi, zawodowymi lub zaufaniem. </a:t>
            </a:r>
            <a:endParaRPr lang="en-GB" dirty="0"/>
          </a:p>
        </p:txBody>
      </p:sp>
      <p:grpSp>
        <p:nvGrpSpPr>
          <p:cNvPr id="4" name="Gruppe 3">
            <a:extLst>
              <a:ext uri="{FF2B5EF4-FFF2-40B4-BE49-F238E27FC236}">
                <a16:creationId xmlns:a16="http://schemas.microsoft.com/office/drawing/2014/main" id="{1305AE6F-216A-4A32-BD47-29C8D49FD2F2}"/>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7C2CFF5F-6D21-447C-A6CC-BDF63F8237CD}"/>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1AF1D3B2-4784-4B82-AA68-56158B26ED12}"/>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8" name="Billede 7" descr="Et billede, der indeholder tekst, person, telefon, mobiltelefon&#10;&#10;Automatisk genereret beskrivelse">
            <a:extLst>
              <a:ext uri="{FF2B5EF4-FFF2-40B4-BE49-F238E27FC236}">
                <a16:creationId xmlns:a16="http://schemas.microsoft.com/office/drawing/2014/main" id="{4D62899C-29DC-42B3-AE74-5D354D237331}"/>
              </a:ext>
            </a:extLst>
          </p:cNvPr>
          <p:cNvPicPr>
            <a:picLocks noChangeAspect="1"/>
          </p:cNvPicPr>
          <p:nvPr/>
        </p:nvPicPr>
        <p:blipFill rotWithShape="1">
          <a:blip r:embed="rId5">
            <a:extLst>
              <a:ext uri="{28A0092B-C50C-407E-A947-70E740481C1C}">
                <a14:useLocalDpi xmlns:a14="http://schemas.microsoft.com/office/drawing/2010/main" val="0"/>
              </a:ext>
            </a:extLst>
          </a:blip>
          <a:srcRect l="30832"/>
          <a:stretch/>
        </p:blipFill>
        <p:spPr>
          <a:xfrm>
            <a:off x="536717" y="2898344"/>
            <a:ext cx="5034547" cy="3264303"/>
          </a:xfrm>
          <a:prstGeom prst="rect">
            <a:avLst/>
          </a:prstGeom>
        </p:spPr>
      </p:pic>
      <p:sp>
        <p:nvSpPr>
          <p:cNvPr id="3" name="Tekstfelt 2">
            <a:extLst>
              <a:ext uri="{FF2B5EF4-FFF2-40B4-BE49-F238E27FC236}">
                <a16:creationId xmlns:a16="http://schemas.microsoft.com/office/drawing/2014/main" id="{C5AD287C-9776-49AD-9C23-43289DD1573E}"/>
              </a:ext>
            </a:extLst>
          </p:cNvPr>
          <p:cNvSpPr txBox="1"/>
          <p:nvPr/>
        </p:nvSpPr>
        <p:spPr>
          <a:xfrm>
            <a:off x="1591416" y="1073893"/>
            <a:ext cx="9920027" cy="1446550"/>
          </a:xfrm>
          <a:prstGeom prst="rect">
            <a:avLst/>
          </a:prstGeom>
          <a:noFill/>
        </p:spPr>
        <p:txBody>
          <a:bodyPr wrap="square" rtlCol="0">
            <a:spAutoFit/>
          </a:bodyPr>
          <a:lstStyle/>
          <a:p>
            <a:r>
              <a:rPr lang="pl-PL" sz="4400" dirty="0">
                <a:effectLst/>
                <a:latin typeface="Calibri" panose="020F0502020204030204" pitchFamily="34" charset="0"/>
                <a:ea typeface="Calibri" panose="020F0502020204030204" pitchFamily="34" charset="0"/>
                <a:cs typeface="Arial" panose="020B0604020202020204" pitchFamily="34" charset="0"/>
              </a:rPr>
              <a:t>Sieci społecznościowe i zagrożenia bezpieczeństwa sprzedawców</a:t>
            </a:r>
            <a:endParaRPr lang="en-GB" dirty="0"/>
          </a:p>
        </p:txBody>
      </p:sp>
    </p:spTree>
    <p:extLst>
      <p:ext uri="{BB962C8B-B14F-4D97-AF65-F5344CB8AC3E}">
        <p14:creationId xmlns:p14="http://schemas.microsoft.com/office/powerpoint/2010/main" val="40289970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lede 2" descr="Et billede, der indeholder skiløb, udendørs, sne, gruppe&#10;&#10;Automatisk genereret beskrivelse">
            <a:extLst>
              <a:ext uri="{FF2B5EF4-FFF2-40B4-BE49-F238E27FC236}">
                <a16:creationId xmlns:a16="http://schemas.microsoft.com/office/drawing/2014/main" id="{86670D52-10B3-4EA7-97BE-275A9FE91708}"/>
              </a:ext>
            </a:extLst>
          </p:cNvPr>
          <p:cNvPicPr>
            <a:picLocks noChangeAspect="1"/>
          </p:cNvPicPr>
          <p:nvPr/>
        </p:nvPicPr>
        <p:blipFill rotWithShape="1">
          <a:blip r:embed="rId3">
            <a:extLst>
              <a:ext uri="{28A0092B-C50C-407E-A947-70E740481C1C}">
                <a14:useLocalDpi xmlns:a14="http://schemas.microsoft.com/office/drawing/2010/main" val="0"/>
              </a:ext>
            </a:extLst>
          </a:blip>
          <a:srcRect l="79" t="9116" r="-79" b="12706"/>
          <a:stretch/>
        </p:blipFill>
        <p:spPr>
          <a:xfrm>
            <a:off x="581624" y="2700169"/>
            <a:ext cx="8825479" cy="3878776"/>
          </a:xfrm>
          <a:prstGeom prst="rect">
            <a:avLst/>
          </a:prstGeom>
        </p:spPr>
      </p:pic>
      <p:sp>
        <p:nvSpPr>
          <p:cNvPr id="4" name="Tekstfelt 3">
            <a:extLst>
              <a:ext uri="{FF2B5EF4-FFF2-40B4-BE49-F238E27FC236}">
                <a16:creationId xmlns:a16="http://schemas.microsoft.com/office/drawing/2014/main" id="{060F9DC9-FE26-4BB7-9FEE-CF9FC562FD4C}"/>
              </a:ext>
            </a:extLst>
          </p:cNvPr>
          <p:cNvSpPr txBox="1"/>
          <p:nvPr/>
        </p:nvSpPr>
        <p:spPr>
          <a:xfrm>
            <a:off x="9550943" y="3301431"/>
            <a:ext cx="2450969" cy="1446550"/>
          </a:xfrm>
          <a:prstGeom prst="rect">
            <a:avLst/>
          </a:prstGeom>
          <a:noFill/>
        </p:spPr>
        <p:txBody>
          <a:bodyPr wrap="square" rtlCol="0">
            <a:spAutoFit/>
          </a:bodyPr>
          <a:lstStyle/>
          <a:p>
            <a:r>
              <a:rPr lang="en-GB" sz="4400" dirty="0" err="1">
                <a:effectLst/>
                <a:latin typeface="Calibri" panose="020F0502020204030204" pitchFamily="34" charset="0"/>
                <a:ea typeface="Calibri" panose="020F0502020204030204" pitchFamily="34" charset="0"/>
                <a:cs typeface="Arial" panose="020B0604020202020204" pitchFamily="34" charset="0"/>
              </a:rPr>
              <a:t>Kluczowe</a:t>
            </a:r>
            <a:r>
              <a:rPr lang="en-GB" sz="4400" dirty="0">
                <a:effectLst/>
                <a:latin typeface="Calibri" panose="020F0502020204030204" pitchFamily="34" charset="0"/>
                <a:ea typeface="Calibri" panose="020F0502020204030204" pitchFamily="34" charset="0"/>
                <a:cs typeface="Arial" panose="020B0604020202020204" pitchFamily="34" charset="0"/>
              </a:rPr>
              <a:t> </a:t>
            </a:r>
            <a:r>
              <a:rPr lang="en-GB" sz="4400" dirty="0" err="1">
                <a:effectLst/>
                <a:latin typeface="Calibri" panose="020F0502020204030204" pitchFamily="34" charset="0"/>
                <a:ea typeface="Calibri" panose="020F0502020204030204" pitchFamily="34" charset="0"/>
                <a:cs typeface="Arial" panose="020B0604020202020204" pitchFamily="34" charset="0"/>
              </a:rPr>
              <a:t>pojęcia</a:t>
            </a:r>
            <a:r>
              <a:rPr lang="en-GB" sz="4400" dirty="0">
                <a:effectLst/>
                <a:latin typeface="Calibri" panose="020F0502020204030204" pitchFamily="34" charset="0"/>
                <a:ea typeface="Calibri" panose="020F0502020204030204" pitchFamily="34" charset="0"/>
                <a:cs typeface="Arial" panose="020B0604020202020204" pitchFamily="34" charset="0"/>
              </a:rPr>
              <a:t> </a:t>
            </a:r>
            <a:endParaRPr lang="en-GB" sz="1600" dirty="0"/>
          </a:p>
        </p:txBody>
      </p:sp>
      <p:grpSp>
        <p:nvGrpSpPr>
          <p:cNvPr id="6" name="Gruppe 5">
            <a:extLst>
              <a:ext uri="{FF2B5EF4-FFF2-40B4-BE49-F238E27FC236}">
                <a16:creationId xmlns:a16="http://schemas.microsoft.com/office/drawing/2014/main" id="{EFD9F3F9-6518-41EE-AD3C-A40DFCE4A9C2}"/>
              </a:ext>
            </a:extLst>
          </p:cNvPr>
          <p:cNvGrpSpPr/>
          <p:nvPr/>
        </p:nvGrpSpPr>
        <p:grpSpPr>
          <a:xfrm>
            <a:off x="536717" y="199278"/>
            <a:ext cx="11118566" cy="1329043"/>
            <a:chOff x="480283" y="200282"/>
            <a:chExt cx="11118566" cy="1329043"/>
          </a:xfrm>
        </p:grpSpPr>
        <p:pic>
          <p:nvPicPr>
            <p:cNvPr id="7" name="Billede 6">
              <a:extLst>
                <a:ext uri="{FF2B5EF4-FFF2-40B4-BE49-F238E27FC236}">
                  <a16:creationId xmlns:a16="http://schemas.microsoft.com/office/drawing/2014/main" id="{E96A8D54-6538-468E-B203-785F8CA77775}"/>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1700FE6A-4EBA-4E00-8507-D9563214E7F2}"/>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9" name="Tekstfelt 8">
            <a:extLst>
              <a:ext uri="{FF2B5EF4-FFF2-40B4-BE49-F238E27FC236}">
                <a16:creationId xmlns:a16="http://schemas.microsoft.com/office/drawing/2014/main" id="{08FE48C8-7890-413A-80EB-76A8536D7505}"/>
              </a:ext>
            </a:extLst>
          </p:cNvPr>
          <p:cNvSpPr txBox="1"/>
          <p:nvPr/>
        </p:nvSpPr>
        <p:spPr>
          <a:xfrm>
            <a:off x="1591416" y="1073893"/>
            <a:ext cx="9920027" cy="1446550"/>
          </a:xfrm>
          <a:prstGeom prst="rect">
            <a:avLst/>
          </a:prstGeom>
          <a:noFill/>
        </p:spPr>
        <p:txBody>
          <a:bodyPr wrap="square" rtlCol="0">
            <a:spAutoFit/>
          </a:bodyPr>
          <a:lstStyle/>
          <a:p>
            <a:r>
              <a:rPr lang="pl-PL" sz="4400" dirty="0">
                <a:effectLst/>
                <a:latin typeface="Calibri" panose="020F0502020204030204" pitchFamily="34" charset="0"/>
                <a:ea typeface="Calibri" panose="020F0502020204030204" pitchFamily="34" charset="0"/>
                <a:cs typeface="Arial" panose="020B0604020202020204" pitchFamily="34" charset="0"/>
              </a:rPr>
              <a:t>Sieci społecznościowe i zagrożenia bezpieczeństwa sprzedawców</a:t>
            </a:r>
            <a:endParaRPr lang="en-GB" sz="4400" dirty="0"/>
          </a:p>
        </p:txBody>
      </p:sp>
    </p:spTree>
    <p:extLst>
      <p:ext uri="{BB962C8B-B14F-4D97-AF65-F5344CB8AC3E}">
        <p14:creationId xmlns:p14="http://schemas.microsoft.com/office/powerpoint/2010/main" val="6189030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BA87B0E9-C1A3-4EA9-8E75-F43824835C3F}"/>
              </a:ext>
            </a:extLst>
          </p:cNvPr>
          <p:cNvSpPr txBox="1"/>
          <p:nvPr/>
        </p:nvSpPr>
        <p:spPr>
          <a:xfrm>
            <a:off x="1064066" y="2994948"/>
            <a:ext cx="6164870" cy="3108543"/>
          </a:xfrm>
          <a:prstGeom prst="rect">
            <a:avLst/>
          </a:prstGeom>
          <a:noFill/>
        </p:spPr>
        <p:txBody>
          <a:bodyPr wrap="square" rtlCol="0">
            <a:spAutoFit/>
          </a:bodyPr>
          <a:lstStyle/>
          <a:p>
            <a:r>
              <a:rPr lang="pl-PL" sz="2800" dirty="0">
                <a:effectLst/>
                <a:latin typeface="Calibri" panose="020F0502020204030204" pitchFamily="34" charset="0"/>
                <a:ea typeface="Calibri" panose="020F0502020204030204" pitchFamily="34" charset="0"/>
                <a:cs typeface="Arial" panose="020B0604020202020204" pitchFamily="34" charset="0"/>
              </a:rPr>
              <a:t>Kontrola dostępu oparta na relacjach</a:t>
            </a:r>
            <a:r>
              <a:rPr lang="en-GB" sz="2800" dirty="0">
                <a:effectLst/>
                <a:latin typeface="Calibri" panose="020F0502020204030204" pitchFamily="34" charset="0"/>
                <a:ea typeface="Calibri" panose="020F0502020204030204" pitchFamily="34" charset="0"/>
                <a:cs typeface="Arial" panose="020B0604020202020204" pitchFamily="34" charset="0"/>
              </a:rPr>
              <a:t>: </a:t>
            </a:r>
          </a:p>
          <a:p>
            <a:r>
              <a:rPr lang="pl-PL" sz="2400" dirty="0">
                <a:effectLst/>
                <a:latin typeface="Calibri" panose="020F0502020204030204" pitchFamily="34" charset="0"/>
                <a:ea typeface="Calibri" panose="020F0502020204030204" pitchFamily="34" charset="0"/>
                <a:cs typeface="Arial" panose="020B0604020202020204" pitchFamily="34" charset="0"/>
              </a:rPr>
              <a:t>Paradygmat kontroli dostępu specjalnie dostosowany do sieci społecznościowych, zgodnie z którym członkowie sieci społecznościowej upoważnieni do dostępu do danego zasobu są oznaczani pod względem relacji, w których muszą uczestniczyć, aby uzyskać dostęp.</a:t>
            </a:r>
            <a:endParaRPr lang="en-GB" dirty="0"/>
          </a:p>
        </p:txBody>
      </p:sp>
      <p:pic>
        <p:nvPicPr>
          <p:cNvPr id="13" name="Billede 12" descr="Et billede, der indeholder person&#10;&#10;Automatisk genereret beskrivelse">
            <a:extLst>
              <a:ext uri="{FF2B5EF4-FFF2-40B4-BE49-F238E27FC236}">
                <a16:creationId xmlns:a16="http://schemas.microsoft.com/office/drawing/2014/main" id="{271811D2-AC93-4ED9-B8C3-AD6A8DD39F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70812" y="2865384"/>
            <a:ext cx="2428580" cy="3238107"/>
          </a:xfrm>
          <a:prstGeom prst="rect">
            <a:avLst/>
          </a:prstGeom>
        </p:spPr>
      </p:pic>
      <p:grpSp>
        <p:nvGrpSpPr>
          <p:cNvPr id="7" name="Gruppe 6">
            <a:extLst>
              <a:ext uri="{FF2B5EF4-FFF2-40B4-BE49-F238E27FC236}">
                <a16:creationId xmlns:a16="http://schemas.microsoft.com/office/drawing/2014/main" id="{FFFEFCCA-3A98-4048-89DB-0BBC55D81AC9}"/>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06DFF25-DC97-413D-A486-88F0072F0137}"/>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BDA36B04-C121-4A7B-A756-CAA98CA52F2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EA936EEE-FD43-4A55-92B6-FC19686E1417}"/>
              </a:ext>
            </a:extLst>
          </p:cNvPr>
          <p:cNvSpPr txBox="1"/>
          <p:nvPr/>
        </p:nvSpPr>
        <p:spPr>
          <a:xfrm>
            <a:off x="1591416" y="1073893"/>
            <a:ext cx="9920027" cy="1446550"/>
          </a:xfrm>
          <a:prstGeom prst="rect">
            <a:avLst/>
          </a:prstGeom>
          <a:noFill/>
        </p:spPr>
        <p:txBody>
          <a:bodyPr wrap="square" rtlCol="0">
            <a:spAutoFit/>
          </a:bodyPr>
          <a:lstStyle/>
          <a:p>
            <a:r>
              <a:rPr lang="pl-PL" sz="4400" dirty="0">
                <a:effectLst/>
                <a:latin typeface="Calibri" panose="020F0502020204030204" pitchFamily="34" charset="0"/>
                <a:ea typeface="Calibri" panose="020F0502020204030204" pitchFamily="34" charset="0"/>
                <a:cs typeface="Arial" panose="020B0604020202020204" pitchFamily="34" charset="0"/>
              </a:rPr>
              <a:t>Sieci społecznościowe i zagrożenia bezpieczeństwa sprzedawców</a:t>
            </a:r>
            <a:endParaRPr lang="en-GB" sz="4400" dirty="0"/>
          </a:p>
        </p:txBody>
      </p:sp>
    </p:spTree>
    <p:extLst>
      <p:ext uri="{BB962C8B-B14F-4D97-AF65-F5344CB8AC3E}">
        <p14:creationId xmlns:p14="http://schemas.microsoft.com/office/powerpoint/2010/main" val="3834938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05AFBAE5-F2AA-4383-9E12-F01600329C04}"/>
              </a:ext>
            </a:extLst>
          </p:cNvPr>
          <p:cNvSpPr txBox="1"/>
          <p:nvPr/>
        </p:nvSpPr>
        <p:spPr>
          <a:xfrm>
            <a:off x="3696527" y="2835058"/>
            <a:ext cx="6620761" cy="3108543"/>
          </a:xfrm>
          <a:prstGeom prst="rect">
            <a:avLst/>
          </a:prstGeom>
          <a:noFill/>
        </p:spPr>
        <p:txBody>
          <a:bodyPr wrap="square" rtlCol="0">
            <a:spAutoFit/>
          </a:bodyPr>
          <a:lstStyle/>
          <a:p>
            <a:r>
              <a:rPr lang="pl-PL" sz="2800" dirty="0">
                <a:effectLst/>
                <a:latin typeface="Calibri" panose="020F0502020204030204" pitchFamily="34" charset="0"/>
                <a:ea typeface="Calibri" panose="020F0502020204030204" pitchFamily="34" charset="0"/>
                <a:cs typeface="Arial" panose="020B0604020202020204" pitchFamily="34" charset="0"/>
              </a:rPr>
              <a:t>Sieć społecznościowa: </a:t>
            </a:r>
          </a:p>
          <a:p>
            <a:r>
              <a:rPr lang="pl-PL" sz="2400" dirty="0">
                <a:effectLst/>
                <a:latin typeface="Calibri" panose="020F0502020204030204" pitchFamily="34" charset="0"/>
                <a:ea typeface="Calibri" panose="020F0502020204030204" pitchFamily="34" charset="0"/>
                <a:cs typeface="Arial" panose="020B0604020202020204" pitchFamily="34" charset="0"/>
              </a:rPr>
              <a:t>Sieć małego świata składająca się ze zbioru jednostek (osób, grup, organizacji) połączonych relacjami osobistymi, zawodowymi lub zaufaniem. Zazwyczaj modelowana jako graf, gdzie węzły odpowiadają członkom sieci społecznościowej, natomiast krawędzie oznaczają istniejące między nimi relacje.</a:t>
            </a:r>
            <a:endParaRPr lang="en-GB" sz="1600" dirty="0"/>
          </a:p>
        </p:txBody>
      </p:sp>
      <p:pic>
        <p:nvPicPr>
          <p:cNvPr id="13" name="Billede 12" descr="Et billede, der indeholder person&#10;&#10;Automatisk genereret beskrivelse">
            <a:extLst>
              <a:ext uri="{FF2B5EF4-FFF2-40B4-BE49-F238E27FC236}">
                <a16:creationId xmlns:a16="http://schemas.microsoft.com/office/drawing/2014/main" id="{271811D2-AC93-4ED9-B8C3-AD6A8DD39F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4924" y="2711454"/>
            <a:ext cx="2428580" cy="3238107"/>
          </a:xfrm>
          <a:prstGeom prst="rect">
            <a:avLst/>
          </a:prstGeom>
        </p:spPr>
      </p:pic>
      <p:grpSp>
        <p:nvGrpSpPr>
          <p:cNvPr id="7" name="Gruppe 6">
            <a:extLst>
              <a:ext uri="{FF2B5EF4-FFF2-40B4-BE49-F238E27FC236}">
                <a16:creationId xmlns:a16="http://schemas.microsoft.com/office/drawing/2014/main" id="{FFFEFCCA-3A98-4048-89DB-0BBC55D81AC9}"/>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06DFF25-DC97-413D-A486-88F0072F0137}"/>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BDA36B04-C121-4A7B-A756-CAA98CA52F2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BA0C951E-E417-4501-8969-D46AD9E6DA18}"/>
              </a:ext>
            </a:extLst>
          </p:cNvPr>
          <p:cNvSpPr txBox="1"/>
          <p:nvPr/>
        </p:nvSpPr>
        <p:spPr>
          <a:xfrm>
            <a:off x="1591416" y="1073893"/>
            <a:ext cx="9920027" cy="1446550"/>
          </a:xfrm>
          <a:prstGeom prst="rect">
            <a:avLst/>
          </a:prstGeom>
          <a:noFill/>
        </p:spPr>
        <p:txBody>
          <a:bodyPr wrap="square" rtlCol="0">
            <a:spAutoFit/>
          </a:bodyPr>
          <a:lstStyle/>
          <a:p>
            <a:r>
              <a:rPr lang="pl-PL" sz="4400" dirty="0">
                <a:effectLst/>
                <a:latin typeface="Calibri" panose="020F0502020204030204" pitchFamily="34" charset="0"/>
                <a:ea typeface="Calibri" panose="020F0502020204030204" pitchFamily="34" charset="0"/>
                <a:cs typeface="Arial" panose="020B0604020202020204" pitchFamily="34" charset="0"/>
              </a:rPr>
              <a:t>Sieci społecznościowe i zagrożenia bezpieczeństwa sprzedawców</a:t>
            </a:r>
            <a:endParaRPr lang="en-GB" sz="4400" dirty="0"/>
          </a:p>
        </p:txBody>
      </p:sp>
    </p:spTree>
    <p:extLst>
      <p:ext uri="{BB962C8B-B14F-4D97-AF65-F5344CB8AC3E}">
        <p14:creationId xmlns:p14="http://schemas.microsoft.com/office/powerpoint/2010/main" val="13965845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Billede 12" descr="Et billede, der indeholder person&#10;&#10;Automatisk genereret beskrivelse">
            <a:extLst>
              <a:ext uri="{FF2B5EF4-FFF2-40B4-BE49-F238E27FC236}">
                <a16:creationId xmlns:a16="http://schemas.microsoft.com/office/drawing/2014/main" id="{271811D2-AC93-4ED9-B8C3-AD6A8DD39F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76196" y="1528321"/>
            <a:ext cx="3987145" cy="5316194"/>
          </a:xfrm>
          <a:prstGeom prst="rect">
            <a:avLst/>
          </a:prstGeom>
        </p:spPr>
      </p:pic>
      <p:sp>
        <p:nvSpPr>
          <p:cNvPr id="4" name="Tekstfelt 3">
            <a:extLst>
              <a:ext uri="{FF2B5EF4-FFF2-40B4-BE49-F238E27FC236}">
                <a16:creationId xmlns:a16="http://schemas.microsoft.com/office/drawing/2014/main" id="{F449A1DE-CE90-47E9-B5CC-2688F1364759}"/>
              </a:ext>
            </a:extLst>
          </p:cNvPr>
          <p:cNvSpPr txBox="1"/>
          <p:nvPr/>
        </p:nvSpPr>
        <p:spPr>
          <a:xfrm>
            <a:off x="659952" y="2903848"/>
            <a:ext cx="7069315" cy="3108543"/>
          </a:xfrm>
          <a:prstGeom prst="rect">
            <a:avLst/>
          </a:prstGeom>
          <a:noFill/>
        </p:spPr>
        <p:txBody>
          <a:bodyPr wrap="square" rtlCol="0">
            <a:spAutoFit/>
          </a:bodyPr>
          <a:lstStyle/>
          <a:p>
            <a:r>
              <a:rPr lang="pl-PL" sz="2800" dirty="0">
                <a:effectLst/>
                <a:latin typeface="Calibri" panose="020F0502020204030204" pitchFamily="34" charset="0"/>
                <a:ea typeface="Calibri" panose="020F0502020204030204" pitchFamily="34" charset="0"/>
                <a:cs typeface="Arial" panose="020B0604020202020204" pitchFamily="34" charset="0"/>
              </a:rPr>
              <a:t>Sieci społecznościowe. </a:t>
            </a:r>
          </a:p>
          <a:p>
            <a:r>
              <a:rPr lang="pl-PL" sz="2400" dirty="0">
                <a:effectLst/>
                <a:latin typeface="Calibri" panose="020F0502020204030204" pitchFamily="34" charset="0"/>
                <a:ea typeface="Calibri" panose="020F0502020204030204" pitchFamily="34" charset="0"/>
                <a:cs typeface="Arial" panose="020B0604020202020204" pitchFamily="34" charset="0"/>
              </a:rPr>
              <a:t>Komunikacja i dzielenie się informacjami z osobami wokół nas jest częścią życia każdego człowieka i ewoluowała od prostych wiadomości tekstowych do e-maili i do tego, co obecnie nazywamy platformami mediów społecznościowych. To, co nie jest zbyt dobrze znane lub uświadomione, to fakt, że nasza ekspozycja w środowisku online wiąże się z wieloma zagrożeniami.</a:t>
            </a:r>
            <a:endParaRPr lang="en-GB" sz="1600" dirty="0"/>
          </a:p>
        </p:txBody>
      </p:sp>
      <p:grpSp>
        <p:nvGrpSpPr>
          <p:cNvPr id="7" name="Gruppe 6">
            <a:extLst>
              <a:ext uri="{FF2B5EF4-FFF2-40B4-BE49-F238E27FC236}">
                <a16:creationId xmlns:a16="http://schemas.microsoft.com/office/drawing/2014/main" id="{FFFEFCCA-3A98-4048-89DB-0BBC55D81AC9}"/>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06DFF25-DC97-413D-A486-88F0072F0137}"/>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BDA36B04-C121-4A7B-A756-CAA98CA52F2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9A7A9D25-555E-404C-AF6C-AFC1DF9E2368}"/>
              </a:ext>
            </a:extLst>
          </p:cNvPr>
          <p:cNvSpPr txBox="1"/>
          <p:nvPr/>
        </p:nvSpPr>
        <p:spPr>
          <a:xfrm>
            <a:off x="1591416" y="1073893"/>
            <a:ext cx="9920027" cy="1446550"/>
          </a:xfrm>
          <a:prstGeom prst="rect">
            <a:avLst/>
          </a:prstGeom>
          <a:noFill/>
        </p:spPr>
        <p:txBody>
          <a:bodyPr wrap="square" rtlCol="0">
            <a:spAutoFit/>
          </a:bodyPr>
          <a:lstStyle/>
          <a:p>
            <a:r>
              <a:rPr lang="pl-PL" sz="4400" dirty="0">
                <a:effectLst/>
                <a:latin typeface="Calibri" panose="020F0502020204030204" pitchFamily="34" charset="0"/>
                <a:ea typeface="Calibri" panose="020F0502020204030204" pitchFamily="34" charset="0"/>
                <a:cs typeface="Arial" panose="020B0604020202020204" pitchFamily="34" charset="0"/>
              </a:rPr>
              <a:t>Sieci społecznościowe i zagrożenia bezpieczeństwa sprzedawców</a:t>
            </a:r>
            <a:endParaRPr lang="en-GB" sz="4400" dirty="0"/>
          </a:p>
        </p:txBody>
      </p:sp>
    </p:spTree>
    <p:extLst>
      <p:ext uri="{BB962C8B-B14F-4D97-AF65-F5344CB8AC3E}">
        <p14:creationId xmlns:p14="http://schemas.microsoft.com/office/powerpoint/2010/main" val="14896566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F86CDB4-6E9B-41C3-AD33-6F5FF1610009}"/>
              </a:ext>
            </a:extLst>
          </p:cNvPr>
          <p:cNvSpPr txBox="1"/>
          <p:nvPr/>
        </p:nvSpPr>
        <p:spPr>
          <a:xfrm>
            <a:off x="402210" y="2913744"/>
            <a:ext cx="11387580" cy="3675686"/>
          </a:xfrm>
          <a:prstGeom prst="rect">
            <a:avLst/>
          </a:prstGeom>
          <a:noFill/>
        </p:spPr>
        <p:txBody>
          <a:bodyPr wrap="square" rtlCol="0">
            <a:spAutoFit/>
          </a:bodyPr>
          <a:lstStyle/>
          <a:p>
            <a:pPr algn="just">
              <a:lnSpc>
                <a:spcPct val="107000"/>
              </a:lnSpc>
              <a:spcAft>
                <a:spcPts val="800"/>
              </a:spcAft>
            </a:pPr>
            <a:r>
              <a:rPr lang="pl-PL" sz="2800" dirty="0">
                <a:effectLst/>
                <a:latin typeface="Calibri" panose="020F0502020204030204" pitchFamily="34" charset="0"/>
                <a:ea typeface="Calibri" panose="020F0502020204030204" pitchFamily="34" charset="0"/>
                <a:cs typeface="Arial" panose="020B0604020202020204" pitchFamily="34" charset="0"/>
              </a:rPr>
              <a:t>Kontrola dostępu z uwzględnieniem prywatności: </a:t>
            </a:r>
            <a:r>
              <a:rPr lang="en-GB" sz="24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pl-PL" sz="2400" dirty="0">
                <a:effectLst/>
                <a:latin typeface="Calibri" panose="020F0502020204030204" pitchFamily="34" charset="0"/>
                <a:ea typeface="Calibri" panose="020F0502020204030204" pitchFamily="34" charset="0"/>
                <a:cs typeface="Arial" panose="020B0604020202020204" pitchFamily="34" charset="0"/>
              </a:rPr>
              <a:t>W kontekście sieci społecznościowych oznacza paradygmat kontroli dostępu, w którym wymagania dotyczące kontroli dostępu członków sieci społecznościowej są egzekwowane bez ujawniania prywatnych informacji o relacjach, w których uczestniczą.</a:t>
            </a:r>
          </a:p>
          <a:p>
            <a:pPr algn="just">
              <a:lnSpc>
                <a:spcPct val="107000"/>
              </a:lnSpc>
              <a:spcAft>
                <a:spcPts val="800"/>
              </a:spcAft>
            </a:pPr>
            <a:r>
              <a:rPr lang="pl-PL" sz="2800" dirty="0">
                <a:latin typeface="Calibri" panose="020F0502020204030204" pitchFamily="34" charset="0"/>
                <a:cs typeface="Arial" panose="020B0604020202020204" pitchFamily="34" charset="0"/>
              </a:rPr>
              <a:t>Sieć społecznościowa oparta na sieci Web </a:t>
            </a:r>
            <a:r>
              <a:rPr lang="en-GB" sz="2800" dirty="0">
                <a:latin typeface="Calibri" panose="020F0502020204030204" pitchFamily="34" charset="0"/>
                <a:cs typeface="Arial" panose="020B0604020202020204" pitchFamily="34" charset="0"/>
              </a:rPr>
              <a:t>: </a:t>
            </a:r>
          </a:p>
          <a:p>
            <a:pPr algn="just">
              <a:lnSpc>
                <a:spcPct val="107000"/>
              </a:lnSpc>
              <a:spcAft>
                <a:spcPts val="800"/>
              </a:spcAft>
            </a:pPr>
            <a:r>
              <a:rPr lang="pl-PL" sz="2400" dirty="0">
                <a:latin typeface="Calibri" panose="020F0502020204030204" pitchFamily="34" charset="0"/>
                <a:cs typeface="Arial" panose="020B0604020202020204" pitchFamily="34" charset="0"/>
              </a:rPr>
              <a:t>System internetowy umożliwiający jego zarejestrowanym członkom nawiązywanie relacji z innymi członkami oraz współdzielenie różnego rodzaju informacji (np. danych osobowych, kontaktów, zasobów multimedialnych). </a:t>
            </a:r>
            <a:endParaRPr lang="en-GB" dirty="0"/>
          </a:p>
        </p:txBody>
      </p:sp>
      <p:grpSp>
        <p:nvGrpSpPr>
          <p:cNvPr id="4" name="Gruppe 3">
            <a:extLst>
              <a:ext uri="{FF2B5EF4-FFF2-40B4-BE49-F238E27FC236}">
                <a16:creationId xmlns:a16="http://schemas.microsoft.com/office/drawing/2014/main" id="{DD34F440-B6CD-4B38-A603-B1F7880B3406}"/>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E8F7998C-AB00-42A1-AEA5-3E2FD7DD506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996D6758-7CDB-47FD-B3C9-CC386F395ADB}"/>
                </a:ext>
              </a:extLst>
            </p:cNvPr>
            <p:cNvPicPr>
              <a:picLocks noChangeAspect="1"/>
            </p:cNvPicPr>
            <p:nvPr/>
          </p:nvPicPr>
          <p:blipFill>
            <a:blip r:embed="rId4"/>
            <a:stretch>
              <a:fillRect/>
            </a:stretch>
          </p:blipFill>
          <p:spPr>
            <a:xfrm>
              <a:off x="8532295" y="404279"/>
              <a:ext cx="3066554" cy="670618"/>
            </a:xfrm>
            <a:prstGeom prst="rect">
              <a:avLst/>
            </a:prstGeom>
          </p:spPr>
        </p:pic>
      </p:grpSp>
      <p:sp>
        <p:nvSpPr>
          <p:cNvPr id="8" name="Tekstfelt 7">
            <a:extLst>
              <a:ext uri="{FF2B5EF4-FFF2-40B4-BE49-F238E27FC236}">
                <a16:creationId xmlns:a16="http://schemas.microsoft.com/office/drawing/2014/main" id="{F95D020C-B6A1-4346-83CE-229FBBDAF882}"/>
              </a:ext>
            </a:extLst>
          </p:cNvPr>
          <p:cNvSpPr txBox="1"/>
          <p:nvPr/>
        </p:nvSpPr>
        <p:spPr>
          <a:xfrm>
            <a:off x="1591416" y="1073893"/>
            <a:ext cx="9920027" cy="1446550"/>
          </a:xfrm>
          <a:prstGeom prst="rect">
            <a:avLst/>
          </a:prstGeom>
          <a:noFill/>
        </p:spPr>
        <p:txBody>
          <a:bodyPr wrap="square" rtlCol="0">
            <a:spAutoFit/>
          </a:bodyPr>
          <a:lstStyle/>
          <a:p>
            <a:r>
              <a:rPr lang="pl-PL" sz="4400" dirty="0">
                <a:effectLst/>
                <a:latin typeface="Calibri" panose="020F0502020204030204" pitchFamily="34" charset="0"/>
                <a:ea typeface="Calibri" panose="020F0502020204030204" pitchFamily="34" charset="0"/>
                <a:cs typeface="Arial" panose="020B0604020202020204" pitchFamily="34" charset="0"/>
              </a:rPr>
              <a:t>Sieci społecznościowe i zagrożenia bezpieczeństwa sprzedawców</a:t>
            </a:r>
            <a:endParaRPr lang="en-GB" sz="4400" dirty="0"/>
          </a:p>
        </p:txBody>
      </p:sp>
    </p:spTree>
    <p:extLst>
      <p:ext uri="{BB962C8B-B14F-4D97-AF65-F5344CB8AC3E}">
        <p14:creationId xmlns:p14="http://schemas.microsoft.com/office/powerpoint/2010/main" val="29284749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F86CDB4-6E9B-41C3-AD33-6F5FF1610009}"/>
              </a:ext>
            </a:extLst>
          </p:cNvPr>
          <p:cNvSpPr txBox="1"/>
          <p:nvPr/>
        </p:nvSpPr>
        <p:spPr>
          <a:xfrm>
            <a:off x="102986" y="2431227"/>
            <a:ext cx="5382803" cy="4466031"/>
          </a:xfrm>
          <a:prstGeom prst="rect">
            <a:avLst/>
          </a:prstGeom>
          <a:noFill/>
        </p:spPr>
        <p:txBody>
          <a:bodyPr wrap="square" rtlCol="0">
            <a:spAutoFit/>
          </a:bodyPr>
          <a:lstStyle/>
          <a:p>
            <a:pPr algn="just">
              <a:lnSpc>
                <a:spcPct val="107000"/>
              </a:lnSpc>
              <a:spcAft>
                <a:spcPts val="800"/>
              </a:spcAft>
            </a:pPr>
            <a:r>
              <a:rPr lang="en-GB" sz="2800" dirty="0" err="1">
                <a:effectLst/>
                <a:latin typeface="Calibri" panose="020F0502020204030204" pitchFamily="34" charset="0"/>
                <a:ea typeface="Calibri" panose="020F0502020204030204" pitchFamily="34" charset="0"/>
                <a:cs typeface="Arial" panose="020B0604020202020204" pitchFamily="34" charset="0"/>
              </a:rPr>
              <a:t>Analiza</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sieci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społecznościowych</a:t>
            </a:r>
            <a:r>
              <a:rPr lang="en-GB" sz="2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pl-PL" sz="2400" dirty="0">
                <a:effectLst/>
                <a:latin typeface="Calibri" panose="020F0502020204030204" pitchFamily="34" charset="0"/>
                <a:ea typeface="Calibri" panose="020F0502020204030204" pitchFamily="34" charset="0"/>
                <a:cs typeface="Arial" panose="020B0604020202020204" pitchFamily="34" charset="0"/>
              </a:rPr>
              <a:t>Dyscyplina mająca na celu gromadzenie danych statystycznych z analizy topologii sieci społecznościowych. </a:t>
            </a:r>
          </a:p>
          <a:p>
            <a:pPr algn="just">
              <a:lnSpc>
                <a:spcPct val="107000"/>
              </a:lnSpc>
              <a:spcAft>
                <a:spcPts val="800"/>
              </a:spcAft>
            </a:pPr>
            <a:r>
              <a:rPr lang="en-GB" sz="2800" dirty="0" err="1">
                <a:effectLst/>
                <a:latin typeface="Calibri" panose="020F0502020204030204" pitchFamily="34" charset="0"/>
                <a:ea typeface="Calibri" panose="020F0502020204030204" pitchFamily="34" charset="0"/>
                <a:cs typeface="Arial" panose="020B0604020202020204" pitchFamily="34" charset="0"/>
              </a:rPr>
              <a:t>Perturbacja</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krawędziowa</a:t>
            </a:r>
            <a:r>
              <a:rPr lang="en-GB" sz="2800" dirty="0">
                <a:effectLst/>
                <a:latin typeface="Calibri" panose="020F0502020204030204" pitchFamily="34" charset="0"/>
                <a:ea typeface="Calibri" panose="020F0502020204030204" pitchFamily="34" charset="0"/>
                <a:cs typeface="Arial" panose="020B0604020202020204" pitchFamily="34" charset="0"/>
              </a:rPr>
              <a:t>: </a:t>
            </a:r>
          </a:p>
          <a:p>
            <a:pPr>
              <a:lnSpc>
                <a:spcPct val="107000"/>
              </a:lnSpc>
              <a:spcAft>
                <a:spcPts val="800"/>
              </a:spcAft>
            </a:pPr>
            <a:r>
              <a:rPr lang="pl-PL" sz="2400" dirty="0">
                <a:effectLst/>
                <a:latin typeface="Calibri" panose="020F0502020204030204" pitchFamily="34" charset="0"/>
                <a:ea typeface="Calibri" panose="020F0502020204030204" pitchFamily="34" charset="0"/>
                <a:cs typeface="Arial" panose="020B0604020202020204" pitchFamily="34" charset="0"/>
              </a:rPr>
              <a:t>Technika anonimizacji grafu mająca na celu ukrycie rzeczywistych relacji w sieci społecznościowej poprzez wykonanie zestawu losowych usunięć/wstawień krawędzi w grafie sieci.</a:t>
            </a: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grpSp>
        <p:nvGrpSpPr>
          <p:cNvPr id="4" name="Gruppe 3">
            <a:extLst>
              <a:ext uri="{FF2B5EF4-FFF2-40B4-BE49-F238E27FC236}">
                <a16:creationId xmlns:a16="http://schemas.microsoft.com/office/drawing/2014/main" id="{DD34F440-B6CD-4B38-A603-B1F7880B3406}"/>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E8F7998C-AB00-42A1-AEA5-3E2FD7DD506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996D6758-7CDB-47FD-B3C9-CC386F395ADB}"/>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tekst, elektronik&#10;&#10;Automatisk genereret beskrivelse">
            <a:extLst>
              <a:ext uri="{FF2B5EF4-FFF2-40B4-BE49-F238E27FC236}">
                <a16:creationId xmlns:a16="http://schemas.microsoft.com/office/drawing/2014/main" id="{315225EA-6C89-44C5-9DE1-ED97271E27FC}"/>
              </a:ext>
            </a:extLst>
          </p:cNvPr>
          <p:cNvPicPr>
            <a:picLocks noChangeAspect="1"/>
          </p:cNvPicPr>
          <p:nvPr/>
        </p:nvPicPr>
        <p:blipFill rotWithShape="1">
          <a:blip r:embed="rId5">
            <a:extLst>
              <a:ext uri="{28A0092B-C50C-407E-A947-70E740481C1C}">
                <a14:useLocalDpi xmlns:a14="http://schemas.microsoft.com/office/drawing/2010/main" val="0"/>
              </a:ext>
            </a:extLst>
          </a:blip>
          <a:srcRect t="4618"/>
          <a:stretch/>
        </p:blipFill>
        <p:spPr>
          <a:xfrm>
            <a:off x="6290722" y="2431227"/>
            <a:ext cx="5382803" cy="3848803"/>
          </a:xfrm>
          <a:prstGeom prst="rect">
            <a:avLst/>
          </a:prstGeom>
        </p:spPr>
      </p:pic>
      <p:sp>
        <p:nvSpPr>
          <p:cNvPr id="8" name="Tekstfelt 7">
            <a:extLst>
              <a:ext uri="{FF2B5EF4-FFF2-40B4-BE49-F238E27FC236}">
                <a16:creationId xmlns:a16="http://schemas.microsoft.com/office/drawing/2014/main" id="{0FD637D0-BC40-46D1-9D37-32CF9729462A}"/>
              </a:ext>
            </a:extLst>
          </p:cNvPr>
          <p:cNvSpPr txBox="1"/>
          <p:nvPr/>
        </p:nvSpPr>
        <p:spPr>
          <a:xfrm>
            <a:off x="1591416" y="1073893"/>
            <a:ext cx="10600584" cy="1200329"/>
          </a:xfrm>
          <a:prstGeom prst="rect">
            <a:avLst/>
          </a:prstGeom>
          <a:noFill/>
        </p:spPr>
        <p:txBody>
          <a:bodyPr wrap="square" rtlCol="0">
            <a:spAutoFit/>
          </a:bodyPr>
          <a:lstStyle/>
          <a:p>
            <a:r>
              <a:rPr lang="pl-PL" sz="3600" dirty="0">
                <a:effectLst/>
                <a:latin typeface="Calibri" panose="020F0502020204030204" pitchFamily="34" charset="0"/>
                <a:ea typeface="Calibri" panose="020F0502020204030204" pitchFamily="34" charset="0"/>
                <a:cs typeface="Arial" panose="020B0604020202020204" pitchFamily="34" charset="0"/>
              </a:rPr>
              <a:t>Sieci społecznościowe i zagrożenia bezpieczeństwa sprzedawców</a:t>
            </a:r>
            <a:endParaRPr lang="en-GB" sz="3600" dirty="0"/>
          </a:p>
        </p:txBody>
      </p:sp>
    </p:spTree>
    <p:extLst>
      <p:ext uri="{BB962C8B-B14F-4D97-AF65-F5344CB8AC3E}">
        <p14:creationId xmlns:p14="http://schemas.microsoft.com/office/powerpoint/2010/main" val="42540439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F86CDB4-6E9B-41C3-AD33-6F5FF1610009}"/>
              </a:ext>
            </a:extLst>
          </p:cNvPr>
          <p:cNvSpPr txBox="1"/>
          <p:nvPr/>
        </p:nvSpPr>
        <p:spPr>
          <a:xfrm>
            <a:off x="536717" y="2560757"/>
            <a:ext cx="6608190" cy="4194995"/>
          </a:xfrm>
          <a:prstGeom prst="rect">
            <a:avLst/>
          </a:prstGeom>
          <a:noFill/>
        </p:spPr>
        <p:txBody>
          <a:bodyPr wrap="square" rtlCol="0">
            <a:spAutoFit/>
          </a:bodyPr>
          <a:lstStyle/>
          <a:p>
            <a:pPr algn="just">
              <a:lnSpc>
                <a:spcPct val="107000"/>
              </a:lnSpc>
              <a:spcAft>
                <a:spcPts val="800"/>
              </a:spcAft>
            </a:pPr>
            <a:r>
              <a:rPr lang="en-GB" sz="2800" dirty="0" err="1">
                <a:effectLst/>
                <a:latin typeface="Calibri" panose="020F0502020204030204" pitchFamily="34" charset="0"/>
                <a:ea typeface="Calibri" panose="020F0502020204030204" pitchFamily="34" charset="0"/>
                <a:cs typeface="Arial" panose="020B0604020202020204" pitchFamily="34" charset="0"/>
              </a:rPr>
              <a:t>Relacje</a:t>
            </a:r>
            <a:r>
              <a:rPr lang="en-GB" sz="2800" dirty="0">
                <a:effectLst/>
                <a:latin typeface="Calibri" panose="020F0502020204030204" pitchFamily="34" charset="0"/>
                <a:ea typeface="Calibri" panose="020F0502020204030204" pitchFamily="34" charset="0"/>
                <a:cs typeface="Arial" panose="020B0604020202020204" pitchFamily="34" charset="0"/>
              </a:rPr>
              <a:t> w </a:t>
            </a:r>
            <a:r>
              <a:rPr lang="en-GB" sz="2800" dirty="0" err="1">
                <a:effectLst/>
                <a:latin typeface="Calibri" panose="020F0502020204030204" pitchFamily="34" charset="0"/>
                <a:ea typeface="Calibri" panose="020F0502020204030204" pitchFamily="34" charset="0"/>
                <a:cs typeface="Arial" panose="020B0604020202020204" pitchFamily="34" charset="0"/>
              </a:rPr>
              <a:t>sieci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społecznościowej</a:t>
            </a:r>
            <a:r>
              <a:rPr lang="en-GB" sz="2800" dirty="0">
                <a:effectLst/>
                <a:latin typeface="Calibri" panose="020F0502020204030204" pitchFamily="34" charset="0"/>
                <a:ea typeface="Calibri" panose="020F0502020204030204" pitchFamily="34" charset="0"/>
                <a:cs typeface="Arial" panose="020B0604020202020204" pitchFamily="34" charset="0"/>
              </a:rPr>
              <a:t> : </a:t>
            </a:r>
          </a:p>
          <a:p>
            <a:pPr>
              <a:lnSpc>
                <a:spcPct val="107000"/>
              </a:lnSpc>
              <a:spcAft>
                <a:spcPts val="800"/>
              </a:spcAft>
            </a:pPr>
            <a:r>
              <a:rPr lang="pl-PL" sz="2400" dirty="0">
                <a:effectLst/>
                <a:latin typeface="Calibri" panose="020F0502020204030204" pitchFamily="34" charset="0"/>
                <a:ea typeface="Calibri" panose="020F0502020204030204" pitchFamily="34" charset="0"/>
                <a:cs typeface="Arial" panose="020B0604020202020204" pitchFamily="34" charset="0"/>
              </a:rPr>
              <a:t>Relacja dotycząca dwóch członków sieci społecznościowej. W </a:t>
            </a:r>
            <a:r>
              <a:rPr lang="pl-PL" sz="2400" dirty="0" err="1">
                <a:effectLst/>
                <a:latin typeface="Calibri" panose="020F0502020204030204" pitchFamily="34" charset="0"/>
                <a:ea typeface="Calibri" panose="020F0502020204030204" pitchFamily="34" charset="0"/>
                <a:cs typeface="Arial" panose="020B0604020202020204" pitchFamily="34" charset="0"/>
              </a:rPr>
              <a:t>WBSNs</a:t>
            </a:r>
            <a:r>
              <a:rPr lang="pl-PL" sz="2400" dirty="0">
                <a:effectLst/>
                <a:latin typeface="Calibri" panose="020F0502020204030204" pitchFamily="34" charset="0"/>
                <a:ea typeface="Calibri" panose="020F0502020204030204" pitchFamily="34" charset="0"/>
                <a:cs typeface="Arial" panose="020B0604020202020204" pitchFamily="34" charset="0"/>
              </a:rPr>
              <a:t>, oprócz relacji osobistych/pracowniczych (np. przyjaciel/kolega), mogą występować również relacje zaufania, które określają, jak bardzo jeden członek ufa drugiemu. W graficznej reprezentacji sieci społecznościowej, relacje są zwykle oznaczane przez krawędzie, opatrzone etykietami określającymi typ relacji i/lub poziom zaufania.</a:t>
            </a: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grpSp>
        <p:nvGrpSpPr>
          <p:cNvPr id="4" name="Gruppe 3">
            <a:extLst>
              <a:ext uri="{FF2B5EF4-FFF2-40B4-BE49-F238E27FC236}">
                <a16:creationId xmlns:a16="http://schemas.microsoft.com/office/drawing/2014/main" id="{DD34F440-B6CD-4B38-A603-B1F7880B3406}"/>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E8F7998C-AB00-42A1-AEA5-3E2FD7DD506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996D6758-7CDB-47FD-B3C9-CC386F395ADB}"/>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person, mand, drikker, sløret&#10;&#10;Automatisk genereret beskrivelse">
            <a:extLst>
              <a:ext uri="{FF2B5EF4-FFF2-40B4-BE49-F238E27FC236}">
                <a16:creationId xmlns:a16="http://schemas.microsoft.com/office/drawing/2014/main" id="{2DE6A62B-8A6B-4E50-B11A-6606AAFD4D5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07878" y="2247786"/>
            <a:ext cx="4350470" cy="3954973"/>
          </a:xfrm>
          <a:prstGeom prst="rect">
            <a:avLst/>
          </a:prstGeom>
        </p:spPr>
      </p:pic>
      <p:sp>
        <p:nvSpPr>
          <p:cNvPr id="8" name="Tekstfelt 7">
            <a:extLst>
              <a:ext uri="{FF2B5EF4-FFF2-40B4-BE49-F238E27FC236}">
                <a16:creationId xmlns:a16="http://schemas.microsoft.com/office/drawing/2014/main" id="{8574A993-BA9B-47BD-9AE1-F7ECDFD0D059}"/>
              </a:ext>
            </a:extLst>
          </p:cNvPr>
          <p:cNvSpPr txBox="1"/>
          <p:nvPr/>
        </p:nvSpPr>
        <p:spPr>
          <a:xfrm>
            <a:off x="1591416" y="1073893"/>
            <a:ext cx="10600584" cy="1323439"/>
          </a:xfrm>
          <a:prstGeom prst="rect">
            <a:avLst/>
          </a:prstGeom>
          <a:noFill/>
        </p:spPr>
        <p:txBody>
          <a:bodyPr wrap="square" rtlCol="0">
            <a:spAutoFit/>
          </a:bodyPr>
          <a:lstStyle/>
          <a:p>
            <a:r>
              <a:rPr lang="pl-PL" sz="4000" dirty="0">
                <a:effectLst/>
                <a:latin typeface="Calibri" panose="020F0502020204030204" pitchFamily="34" charset="0"/>
                <a:ea typeface="Calibri" panose="020F0502020204030204" pitchFamily="34" charset="0"/>
                <a:cs typeface="Arial" panose="020B0604020202020204" pitchFamily="34" charset="0"/>
              </a:rPr>
              <a:t>Sieci społecznościowe i zagrożenia bezpieczeństwa sprzedawców</a:t>
            </a:r>
            <a:endParaRPr lang="en-GB" sz="4000" dirty="0"/>
          </a:p>
        </p:txBody>
      </p:sp>
    </p:spTree>
    <p:extLst>
      <p:ext uri="{BB962C8B-B14F-4D97-AF65-F5344CB8AC3E}">
        <p14:creationId xmlns:p14="http://schemas.microsoft.com/office/powerpoint/2010/main" val="29832144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B7B55BD-F22A-493E-89FC-B08252B862F2}"/>
              </a:ext>
            </a:extLst>
          </p:cNvPr>
          <p:cNvSpPr txBox="1"/>
          <p:nvPr/>
        </p:nvSpPr>
        <p:spPr>
          <a:xfrm>
            <a:off x="439000" y="1743959"/>
            <a:ext cx="6159763" cy="5509200"/>
          </a:xfrm>
          <a:prstGeom prst="rect">
            <a:avLst/>
          </a:prstGeom>
          <a:noFill/>
        </p:spPr>
        <p:txBody>
          <a:bodyPr wrap="square" rtlCol="0">
            <a:spAutoFit/>
          </a:bodyPr>
          <a:lstStyle/>
          <a:p>
            <a:r>
              <a:rPr lang="pl-PL" sz="2800" dirty="0"/>
              <a:t>Ryzyko</a:t>
            </a:r>
            <a:r>
              <a:rPr lang="en-US" sz="2800" dirty="0"/>
              <a:t>, 1</a:t>
            </a:r>
          </a:p>
          <a:p>
            <a:endParaRPr lang="en-US" dirty="0"/>
          </a:p>
          <a:p>
            <a:r>
              <a:rPr lang="pl-PL" sz="2400" b="1" dirty="0"/>
              <a:t>Geotagowanie</a:t>
            </a:r>
            <a:endParaRPr lang="en-GB" sz="2400" b="1" dirty="0"/>
          </a:p>
          <a:p>
            <a:pPr marL="342900" indent="-342900">
              <a:buFont typeface="Arial" panose="020B0604020202020204" pitchFamily="34" charset="0"/>
              <a:buChar char="•"/>
            </a:pPr>
            <a:r>
              <a:rPr lang="pl-PL" sz="2400" dirty="0"/>
              <a:t>Oznacza dodawanie danych </a:t>
            </a:r>
            <a:r>
              <a:rPr lang="pl-PL" sz="2400" dirty="0" err="1"/>
              <a:t>geoidentyfikacyjnych</a:t>
            </a:r>
            <a:r>
              <a:rPr lang="pl-PL" sz="2400" dirty="0"/>
              <a:t> do zdjęć, filmów, stron internetowych i wiadomości tekstowych przez aplikacje, które mogą odczytać lokalizację użytkownika lub które mają taką możliwość w ustawieniach użytkownika;</a:t>
            </a:r>
          </a:p>
          <a:p>
            <a:pPr marL="342900" indent="-342900">
              <a:buFont typeface="Arial" panose="020B0604020202020204" pitchFamily="34" charset="0"/>
              <a:buChar char="•"/>
            </a:pPr>
            <a:endParaRPr lang="pl-PL" sz="2400" dirty="0"/>
          </a:p>
          <a:p>
            <a:pPr marL="342900" indent="-342900">
              <a:buFont typeface="Arial" panose="020B0604020202020204" pitchFamily="34" charset="0"/>
              <a:buChar char="•"/>
            </a:pPr>
            <a:r>
              <a:rPr lang="pl-PL" sz="2400" dirty="0"/>
              <a:t>Pamiętaj o wyłączeniu funkcji </a:t>
            </a:r>
            <a:r>
              <a:rPr lang="pl-PL" sz="2400" dirty="0" err="1"/>
              <a:t>geotagowania</a:t>
            </a:r>
            <a:r>
              <a:rPr lang="pl-PL" sz="2400" dirty="0"/>
              <a:t> w newralgicznych miejscach, aby uniknąć ujawnienia dokładnej lokalizacji, miejsca pracy lub zamieszkania.</a:t>
            </a:r>
          </a:p>
          <a:p>
            <a:endParaRPr lang="en-GB" dirty="0"/>
          </a:p>
        </p:txBody>
      </p:sp>
      <p:grpSp>
        <p:nvGrpSpPr>
          <p:cNvPr id="7" name="Gruppe 6">
            <a:extLst>
              <a:ext uri="{FF2B5EF4-FFF2-40B4-BE49-F238E27FC236}">
                <a16:creationId xmlns:a16="http://schemas.microsoft.com/office/drawing/2014/main" id="{1FB3C571-84EC-4C5D-A4DB-A798CCDA45B7}"/>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BB6ADAA7-D6C9-41C0-9F79-981F174235A5}"/>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6F2E5A1F-145F-4909-A159-22362181CBF4}"/>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10" name="Billede 9">
            <a:extLst>
              <a:ext uri="{FF2B5EF4-FFF2-40B4-BE49-F238E27FC236}">
                <a16:creationId xmlns:a16="http://schemas.microsoft.com/office/drawing/2014/main" id="{C816DB28-51FB-437F-89EC-F2AC2285995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19809" y="1852668"/>
            <a:ext cx="4501783" cy="4501783"/>
          </a:xfrm>
          <a:prstGeom prst="rect">
            <a:avLst/>
          </a:prstGeom>
        </p:spPr>
      </p:pic>
      <p:sp>
        <p:nvSpPr>
          <p:cNvPr id="11" name="Tekstfelt 10">
            <a:extLst>
              <a:ext uri="{FF2B5EF4-FFF2-40B4-BE49-F238E27FC236}">
                <a16:creationId xmlns:a16="http://schemas.microsoft.com/office/drawing/2014/main" id="{EB5FD849-240E-46A3-B981-3344479B6A2B}"/>
              </a:ext>
            </a:extLst>
          </p:cNvPr>
          <p:cNvSpPr txBox="1"/>
          <p:nvPr/>
        </p:nvSpPr>
        <p:spPr>
          <a:xfrm>
            <a:off x="2601491" y="1073893"/>
            <a:ext cx="8436635" cy="1323439"/>
          </a:xfrm>
          <a:prstGeom prst="rect">
            <a:avLst/>
          </a:prstGeom>
          <a:noFill/>
        </p:spPr>
        <p:txBody>
          <a:bodyPr wrap="square" rtlCol="0">
            <a:spAutoFit/>
          </a:bodyPr>
          <a:lstStyle/>
          <a:p>
            <a:r>
              <a:rPr lang="pl-PL" sz="4000" dirty="0">
                <a:effectLst/>
                <a:latin typeface="Calibri" panose="020F0502020204030204" pitchFamily="34" charset="0"/>
                <a:ea typeface="Calibri" panose="020F0502020204030204" pitchFamily="34" charset="0"/>
                <a:cs typeface="Arial" panose="020B0604020202020204" pitchFamily="34" charset="0"/>
              </a:rPr>
              <a:t>Sieci społecznościowe i zagrożenia bezpieczeństwa sprzedawców</a:t>
            </a:r>
            <a:endParaRPr lang="en-GB" sz="4000" dirty="0"/>
          </a:p>
        </p:txBody>
      </p:sp>
    </p:spTree>
    <p:extLst>
      <p:ext uri="{BB962C8B-B14F-4D97-AF65-F5344CB8AC3E}">
        <p14:creationId xmlns:p14="http://schemas.microsoft.com/office/powerpoint/2010/main" val="318750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B7B55BD-F22A-493E-89FC-B08252B862F2}"/>
              </a:ext>
            </a:extLst>
          </p:cNvPr>
          <p:cNvSpPr txBox="1"/>
          <p:nvPr/>
        </p:nvSpPr>
        <p:spPr>
          <a:xfrm>
            <a:off x="439000" y="1743959"/>
            <a:ext cx="3529685" cy="523220"/>
          </a:xfrm>
          <a:prstGeom prst="rect">
            <a:avLst/>
          </a:prstGeom>
          <a:noFill/>
        </p:spPr>
        <p:txBody>
          <a:bodyPr wrap="square" rtlCol="0">
            <a:spAutoFit/>
          </a:bodyPr>
          <a:lstStyle/>
          <a:p>
            <a:r>
              <a:rPr lang="pl-PL" sz="2800" dirty="0"/>
              <a:t>Ryzyko</a:t>
            </a:r>
            <a:r>
              <a:rPr lang="en-US" sz="2800" dirty="0"/>
              <a:t>,2</a:t>
            </a:r>
          </a:p>
        </p:txBody>
      </p:sp>
      <p:sp>
        <p:nvSpPr>
          <p:cNvPr id="3" name="Tekstfelt 2">
            <a:extLst>
              <a:ext uri="{FF2B5EF4-FFF2-40B4-BE49-F238E27FC236}">
                <a16:creationId xmlns:a16="http://schemas.microsoft.com/office/drawing/2014/main" id="{DBCD9EE2-03EE-48A6-9F5E-3107F23F7576}"/>
              </a:ext>
            </a:extLst>
          </p:cNvPr>
          <p:cNvSpPr txBox="1"/>
          <p:nvPr/>
        </p:nvSpPr>
        <p:spPr>
          <a:xfrm>
            <a:off x="536717" y="2344053"/>
            <a:ext cx="5320776" cy="4493538"/>
          </a:xfrm>
          <a:prstGeom prst="rect">
            <a:avLst/>
          </a:prstGeom>
          <a:noFill/>
        </p:spPr>
        <p:txBody>
          <a:bodyPr wrap="square" rtlCol="0">
            <a:spAutoFit/>
          </a:bodyPr>
          <a:lstStyle/>
          <a:p>
            <a:r>
              <a:rPr lang="en-GB" sz="2400" dirty="0"/>
              <a:t>„</a:t>
            </a:r>
            <a:r>
              <a:rPr lang="pl-PL" sz="2400" dirty="0"/>
              <a:t>Publiczność</a:t>
            </a:r>
            <a:r>
              <a:rPr lang="en-GB" sz="2400" dirty="0"/>
              <a:t>"</a:t>
            </a:r>
          </a:p>
          <a:p>
            <a:pPr marL="342900" indent="-342900">
              <a:buFont typeface="Arial" panose="020B0604020202020204" pitchFamily="34" charset="0"/>
              <a:buChar char="•"/>
            </a:pPr>
            <a:r>
              <a:rPr lang="pl-PL" sz="2400" dirty="0"/>
              <a:t>Jest to ogólny termin, który odnosi się do tego, kto jest w stanie zobaczyć i/lub skomentować Twoje posty;</a:t>
            </a:r>
          </a:p>
          <a:p>
            <a:pPr marL="342900" indent="-342900">
              <a:buFont typeface="Arial" panose="020B0604020202020204" pitchFamily="34" charset="0"/>
              <a:buChar char="•"/>
            </a:pPr>
            <a:endParaRPr lang="pl-PL" sz="2400" dirty="0"/>
          </a:p>
          <a:p>
            <a:pPr marL="342900" indent="-342900">
              <a:buFont typeface="Arial" panose="020B0604020202020204" pitchFamily="34" charset="0"/>
              <a:buChar char="•"/>
            </a:pPr>
            <a:r>
              <a:rPr lang="pl-PL" sz="2400" dirty="0"/>
              <a:t>Twoja grupa znajomych może w każdej chwili zmienić się i być w stanie zobaczyć post zawierający informacje o Tobie. Możesz celowo podzielić się czymś ze swoimi "przyjaciółmi", ale to, co oni zrobią z tym postem, jest poza Twoją osobistą kontrolą.</a:t>
            </a:r>
            <a:endParaRPr lang="en-GB" dirty="0"/>
          </a:p>
        </p:txBody>
      </p:sp>
      <p:grpSp>
        <p:nvGrpSpPr>
          <p:cNvPr id="7" name="Gruppe 6">
            <a:extLst>
              <a:ext uri="{FF2B5EF4-FFF2-40B4-BE49-F238E27FC236}">
                <a16:creationId xmlns:a16="http://schemas.microsoft.com/office/drawing/2014/main" id="{1FB3C571-84EC-4C5D-A4DB-A798CCDA45B7}"/>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BB6ADAA7-D6C9-41C0-9F79-981F174235A5}"/>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6F2E5A1F-145F-4909-A159-22362181CBF4}"/>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tekst, indendørs, person, arbejder&#10;&#10;Automatisk genereret beskrivelse">
            <a:extLst>
              <a:ext uri="{FF2B5EF4-FFF2-40B4-BE49-F238E27FC236}">
                <a16:creationId xmlns:a16="http://schemas.microsoft.com/office/drawing/2014/main" id="{BD968730-9C56-425A-A388-39117D60A73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94433" y="2903456"/>
            <a:ext cx="5323228" cy="3551269"/>
          </a:xfrm>
          <a:prstGeom prst="rect">
            <a:avLst/>
          </a:prstGeom>
        </p:spPr>
      </p:pic>
      <p:sp>
        <p:nvSpPr>
          <p:cNvPr id="10" name="Tekstfelt 9">
            <a:extLst>
              <a:ext uri="{FF2B5EF4-FFF2-40B4-BE49-F238E27FC236}">
                <a16:creationId xmlns:a16="http://schemas.microsoft.com/office/drawing/2014/main" id="{02333D26-2415-4C56-B12F-353C87FA9660}"/>
              </a:ext>
            </a:extLst>
          </p:cNvPr>
          <p:cNvSpPr txBox="1"/>
          <p:nvPr/>
        </p:nvSpPr>
        <p:spPr>
          <a:xfrm>
            <a:off x="2794958" y="1073893"/>
            <a:ext cx="9397042" cy="1323439"/>
          </a:xfrm>
          <a:prstGeom prst="rect">
            <a:avLst/>
          </a:prstGeom>
          <a:noFill/>
        </p:spPr>
        <p:txBody>
          <a:bodyPr wrap="square" rtlCol="0">
            <a:spAutoFit/>
          </a:bodyPr>
          <a:lstStyle/>
          <a:p>
            <a:r>
              <a:rPr lang="pl-PL" sz="4000" dirty="0">
                <a:effectLst/>
                <a:latin typeface="Calibri" panose="020F0502020204030204" pitchFamily="34" charset="0"/>
                <a:ea typeface="Calibri" panose="020F0502020204030204" pitchFamily="34" charset="0"/>
                <a:cs typeface="Arial" panose="020B0604020202020204" pitchFamily="34" charset="0"/>
              </a:rPr>
              <a:t>Sieci społecznościowe i zagrożenia bezpieczeństwa sprzedawców</a:t>
            </a:r>
            <a:endParaRPr lang="en-GB" sz="4000" dirty="0"/>
          </a:p>
        </p:txBody>
      </p:sp>
    </p:spTree>
    <p:extLst>
      <p:ext uri="{BB962C8B-B14F-4D97-AF65-F5344CB8AC3E}">
        <p14:creationId xmlns:p14="http://schemas.microsoft.com/office/powerpoint/2010/main" val="14989539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B7B55BD-F22A-493E-89FC-B08252B862F2}"/>
              </a:ext>
            </a:extLst>
          </p:cNvPr>
          <p:cNvSpPr txBox="1"/>
          <p:nvPr/>
        </p:nvSpPr>
        <p:spPr>
          <a:xfrm>
            <a:off x="439000" y="1743959"/>
            <a:ext cx="3529685" cy="800219"/>
          </a:xfrm>
          <a:prstGeom prst="rect">
            <a:avLst/>
          </a:prstGeom>
          <a:noFill/>
        </p:spPr>
        <p:txBody>
          <a:bodyPr wrap="square" rtlCol="0">
            <a:spAutoFit/>
          </a:bodyPr>
          <a:lstStyle/>
          <a:p>
            <a:r>
              <a:rPr lang="pl-PL" sz="2800" dirty="0"/>
              <a:t>Ryzyko</a:t>
            </a:r>
            <a:r>
              <a:rPr lang="en-US" sz="2800" dirty="0"/>
              <a:t>, 3</a:t>
            </a:r>
          </a:p>
          <a:p>
            <a:endParaRPr lang="en-US" dirty="0"/>
          </a:p>
        </p:txBody>
      </p:sp>
      <p:sp>
        <p:nvSpPr>
          <p:cNvPr id="6" name="Tekstfelt 5">
            <a:extLst>
              <a:ext uri="{FF2B5EF4-FFF2-40B4-BE49-F238E27FC236}">
                <a16:creationId xmlns:a16="http://schemas.microsoft.com/office/drawing/2014/main" id="{6D789086-5064-4E59-A306-18759CC40456}"/>
              </a:ext>
            </a:extLst>
          </p:cNvPr>
          <p:cNvSpPr txBox="1"/>
          <p:nvPr/>
        </p:nvSpPr>
        <p:spPr>
          <a:xfrm>
            <a:off x="6096000" y="2472723"/>
            <a:ext cx="6096000" cy="3908762"/>
          </a:xfrm>
          <a:prstGeom prst="rect">
            <a:avLst/>
          </a:prstGeom>
          <a:noFill/>
        </p:spPr>
        <p:txBody>
          <a:bodyPr wrap="square" rtlCol="0">
            <a:spAutoFit/>
          </a:bodyPr>
          <a:lstStyle/>
          <a:p>
            <a:r>
              <a:rPr lang="pl-PL" sz="3200" dirty="0"/>
              <a:t>Tożsamość</a:t>
            </a:r>
            <a:endParaRPr lang="en-GB" sz="3200" dirty="0"/>
          </a:p>
          <a:p>
            <a:pPr marL="342900" indent="-342900">
              <a:buFont typeface="Arial" panose="020B0604020202020204" pitchFamily="34" charset="0"/>
              <a:buChar char="•"/>
            </a:pPr>
            <a:r>
              <a:rPr lang="pl-PL" sz="2400" dirty="0"/>
              <a:t>Opisuje zakres informacji, które konkretnie odnoszą się do danej osoby;</a:t>
            </a:r>
          </a:p>
          <a:p>
            <a:pPr marL="342900" indent="-342900">
              <a:buFont typeface="Arial" panose="020B0604020202020204" pitchFamily="34" charset="0"/>
              <a:buChar char="•"/>
            </a:pPr>
            <a:endParaRPr lang="pl-PL" sz="2400" dirty="0"/>
          </a:p>
          <a:p>
            <a:pPr marL="342900" indent="-342900">
              <a:buFont typeface="Arial" panose="020B0604020202020204" pitchFamily="34" charset="0"/>
              <a:buChar char="•"/>
            </a:pPr>
            <a:r>
              <a:rPr lang="pl-PL" sz="2400" dirty="0"/>
              <a:t>Należy pamiętać, że są osoby, które wykorzystują media społecznościowe jako metodę badawczą do poszukiwania informacji o tożsamości, z możliwym złym zamiarem, takim jak kradzież tożsamości, oszustwo, defraudacja lub zastraszanie.</a:t>
            </a:r>
            <a:endParaRPr lang="en-GB" dirty="0"/>
          </a:p>
        </p:txBody>
      </p:sp>
      <p:grpSp>
        <p:nvGrpSpPr>
          <p:cNvPr id="7" name="Gruppe 6">
            <a:extLst>
              <a:ext uri="{FF2B5EF4-FFF2-40B4-BE49-F238E27FC236}">
                <a16:creationId xmlns:a16="http://schemas.microsoft.com/office/drawing/2014/main" id="{1FB3C571-84EC-4C5D-A4DB-A798CCDA45B7}"/>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BB6ADAA7-D6C9-41C0-9F79-981F174235A5}"/>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6F2E5A1F-145F-4909-A159-22362181CBF4}"/>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tekst, computer, visitkort, billedramme&#10;&#10;Automatisk genereret beskrivelse">
            <a:extLst>
              <a:ext uri="{FF2B5EF4-FFF2-40B4-BE49-F238E27FC236}">
                <a16:creationId xmlns:a16="http://schemas.microsoft.com/office/drawing/2014/main" id="{11D59408-9CB6-4D1F-B22B-45E8744B473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6717" y="2472723"/>
            <a:ext cx="5248556" cy="3907684"/>
          </a:xfrm>
          <a:prstGeom prst="rect">
            <a:avLst/>
          </a:prstGeom>
        </p:spPr>
      </p:pic>
      <p:sp>
        <p:nvSpPr>
          <p:cNvPr id="10" name="Tekstfelt 9">
            <a:extLst>
              <a:ext uri="{FF2B5EF4-FFF2-40B4-BE49-F238E27FC236}">
                <a16:creationId xmlns:a16="http://schemas.microsoft.com/office/drawing/2014/main" id="{647A551D-DC7A-463C-9F9D-5FDC47CFA249}"/>
              </a:ext>
            </a:extLst>
          </p:cNvPr>
          <p:cNvSpPr txBox="1"/>
          <p:nvPr/>
        </p:nvSpPr>
        <p:spPr>
          <a:xfrm>
            <a:off x="2208362" y="1073893"/>
            <a:ext cx="9983638" cy="1323439"/>
          </a:xfrm>
          <a:prstGeom prst="rect">
            <a:avLst/>
          </a:prstGeom>
          <a:noFill/>
        </p:spPr>
        <p:txBody>
          <a:bodyPr wrap="square" rtlCol="0">
            <a:spAutoFit/>
          </a:bodyPr>
          <a:lstStyle/>
          <a:p>
            <a:r>
              <a:rPr lang="pl-PL" sz="4000" dirty="0">
                <a:effectLst/>
                <a:latin typeface="Calibri" panose="020F0502020204030204" pitchFamily="34" charset="0"/>
                <a:ea typeface="Calibri" panose="020F0502020204030204" pitchFamily="34" charset="0"/>
                <a:cs typeface="Arial" panose="020B0604020202020204" pitchFamily="34" charset="0"/>
              </a:rPr>
              <a:t>Sieci społecznościowe i zagrożenia bezpieczeństwa sprzedawców</a:t>
            </a:r>
            <a:endParaRPr lang="en-GB" sz="4000" dirty="0"/>
          </a:p>
        </p:txBody>
      </p:sp>
    </p:spTree>
    <p:extLst>
      <p:ext uri="{BB962C8B-B14F-4D97-AF65-F5344CB8AC3E}">
        <p14:creationId xmlns:p14="http://schemas.microsoft.com/office/powerpoint/2010/main" val="25178474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felt 3">
            <a:extLst>
              <a:ext uri="{FF2B5EF4-FFF2-40B4-BE49-F238E27FC236}">
                <a16:creationId xmlns:a16="http://schemas.microsoft.com/office/drawing/2014/main" id="{AC4675A7-38C3-48AE-A0BB-67170D41B09B}"/>
              </a:ext>
            </a:extLst>
          </p:cNvPr>
          <p:cNvSpPr txBox="1"/>
          <p:nvPr/>
        </p:nvSpPr>
        <p:spPr>
          <a:xfrm>
            <a:off x="1559142" y="1097285"/>
            <a:ext cx="10632858" cy="707886"/>
          </a:xfrm>
          <a:prstGeom prst="rect">
            <a:avLst/>
          </a:prstGeom>
          <a:noFill/>
        </p:spPr>
        <p:txBody>
          <a:bodyPr wrap="square">
            <a:spAutoFit/>
          </a:bodyPr>
          <a:lstStyle/>
          <a:p>
            <a:r>
              <a:rPr lang="en-GB" sz="4000" dirty="0" err="1"/>
              <a:t>Środki</a:t>
            </a:r>
            <a:r>
              <a:rPr lang="pl-PL" sz="4000" dirty="0"/>
              <a:t> zaradcze</a:t>
            </a:r>
            <a:r>
              <a:rPr lang="en-GB" sz="4000" dirty="0"/>
              <a:t> - </a:t>
            </a:r>
            <a:r>
              <a:rPr lang="en-GB" sz="4000" dirty="0" err="1"/>
              <a:t>poprawa</a:t>
            </a:r>
            <a:r>
              <a:rPr lang="en-GB" sz="4000" dirty="0"/>
              <a:t> cyberbezpieczeństwa</a:t>
            </a:r>
          </a:p>
        </p:txBody>
      </p:sp>
      <p:sp>
        <p:nvSpPr>
          <p:cNvPr id="3" name="Tekstfelt 2">
            <a:extLst>
              <a:ext uri="{FF2B5EF4-FFF2-40B4-BE49-F238E27FC236}">
                <a16:creationId xmlns:a16="http://schemas.microsoft.com/office/drawing/2014/main" id="{D1A3D1EB-27E2-46F4-978E-D5B7FC80AAA1}"/>
              </a:ext>
            </a:extLst>
          </p:cNvPr>
          <p:cNvSpPr txBox="1"/>
          <p:nvPr/>
        </p:nvSpPr>
        <p:spPr>
          <a:xfrm>
            <a:off x="439000" y="1994610"/>
            <a:ext cx="6094428" cy="4005007"/>
          </a:xfrm>
          <a:prstGeom prst="rect">
            <a:avLst/>
          </a:prstGeom>
          <a:noFill/>
        </p:spPr>
        <p:txBody>
          <a:bodyPr wrap="square" rtlCol="0">
            <a:spAutoFit/>
          </a:bodyPr>
          <a:lstStyle/>
          <a:p>
            <a:pPr marL="144145" indent="-144145" algn="just">
              <a:lnSpc>
                <a:spcPct val="107000"/>
              </a:lnSpc>
              <a:spcAft>
                <a:spcPts val="800"/>
              </a:spcAft>
            </a:pPr>
            <a:r>
              <a:rPr lang="pl-PL" sz="2800" dirty="0">
                <a:effectLst/>
                <a:latin typeface="Calibri" panose="020F0502020204030204" pitchFamily="34" charset="0"/>
                <a:ea typeface="Calibri" panose="020F0502020204030204" pitchFamily="34" charset="0"/>
                <a:cs typeface="Arial" panose="020B0604020202020204" pitchFamily="34" charset="0"/>
              </a:rPr>
              <a:t>Hasło (cz1)</a:t>
            </a:r>
            <a:endParaRPr lang="en-GB" sz="28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Zaleca się stosowanie innego hasła do każdego konta internetowego;</a:t>
            </a:r>
          </a:p>
          <a:p>
            <a:pPr marL="342900" indent="-342900" algn="just">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Powinno mieć długość co najmniej 10 znaków i zawierać duże litery, małe litery, cyfry i znaki specjalne;</a:t>
            </a:r>
          </a:p>
          <a:p>
            <a:pPr marL="342900" indent="-342900" algn="just">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Nie wolno go nikomu ujawniać, niezależnie od tego, jak bliska lub zaufana jest osoba, której chcemy powiedzieć;</a:t>
            </a:r>
          </a:p>
        </p:txBody>
      </p:sp>
      <p:pic>
        <p:nvPicPr>
          <p:cNvPr id="7" name="Billede 6" descr="Et billede, der indeholder person, tilbehør&#10;&#10;Automatisk genereret beskrivelse">
            <a:extLst>
              <a:ext uri="{FF2B5EF4-FFF2-40B4-BE49-F238E27FC236}">
                <a16:creationId xmlns:a16="http://schemas.microsoft.com/office/drawing/2014/main" id="{BFCE1CAF-B1FA-4BBE-B283-B319BEA3B2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03051" y="3429000"/>
            <a:ext cx="4634790" cy="3091994"/>
          </a:xfrm>
          <a:prstGeom prst="rect">
            <a:avLst/>
          </a:prstGeom>
        </p:spPr>
      </p:pic>
      <p:grpSp>
        <p:nvGrpSpPr>
          <p:cNvPr id="6" name="Gruppe 5">
            <a:extLst>
              <a:ext uri="{FF2B5EF4-FFF2-40B4-BE49-F238E27FC236}">
                <a16:creationId xmlns:a16="http://schemas.microsoft.com/office/drawing/2014/main" id="{0DCED65F-6F00-47C5-A8EE-A6F15042B4B0}"/>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DD5A120-4998-4F32-8F71-17B8BBD5E5EB}"/>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ED16A57B-A2A0-45C2-B6A4-1A3303C997E5}"/>
                </a:ext>
              </a:extLst>
            </p:cNvPr>
            <p:cNvPicPr>
              <a:picLocks noChangeAspect="1"/>
            </p:cNvPicPr>
            <p:nvPr/>
          </p:nvPicPr>
          <p:blipFill>
            <a:blip r:embed="rId5"/>
            <a:stretch>
              <a:fillRect/>
            </a:stretch>
          </p:blipFill>
          <p:spPr>
            <a:xfrm>
              <a:off x="8532295" y="404279"/>
              <a:ext cx="3066554" cy="670618"/>
            </a:xfrm>
            <a:prstGeom prst="rect">
              <a:avLst/>
            </a:prstGeom>
          </p:spPr>
        </p:pic>
      </p:grpSp>
    </p:spTree>
    <p:extLst>
      <p:ext uri="{BB962C8B-B14F-4D97-AF65-F5344CB8AC3E}">
        <p14:creationId xmlns:p14="http://schemas.microsoft.com/office/powerpoint/2010/main" val="9522916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D1A3D1EB-27E2-46F4-978E-D5B7FC80AAA1}"/>
              </a:ext>
            </a:extLst>
          </p:cNvPr>
          <p:cNvSpPr txBox="1"/>
          <p:nvPr/>
        </p:nvSpPr>
        <p:spPr>
          <a:xfrm>
            <a:off x="354159" y="2118891"/>
            <a:ext cx="6094428" cy="4005007"/>
          </a:xfrm>
          <a:prstGeom prst="rect">
            <a:avLst/>
          </a:prstGeom>
          <a:noFill/>
        </p:spPr>
        <p:txBody>
          <a:bodyPr wrap="square" rtlCol="0">
            <a:spAutoFit/>
          </a:bodyPr>
          <a:lstStyle/>
          <a:p>
            <a:pPr marL="144145" indent="-144145" algn="just">
              <a:lnSpc>
                <a:spcPct val="107000"/>
              </a:lnSpc>
              <a:spcAft>
                <a:spcPts val="800"/>
              </a:spcAft>
            </a:pPr>
            <a:r>
              <a:rPr lang="pl-PL" sz="2800" dirty="0">
                <a:effectLst/>
                <a:latin typeface="Calibri" panose="020F0502020204030204" pitchFamily="34" charset="0"/>
                <a:ea typeface="Calibri" panose="020F0502020204030204" pitchFamily="34" charset="0"/>
                <a:cs typeface="Arial" panose="020B0604020202020204" pitchFamily="34" charset="0"/>
              </a:rPr>
              <a:t>Hasło</a:t>
            </a:r>
            <a:endParaRPr lang="en-GB" sz="28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Zaleca się, aby przy tworzeniu hasła nie używać informacji osobistych (np. imiona rodziców, data urodzenia, imię zwierzęcia </a:t>
            </a:r>
            <a:r>
              <a:rPr lang="pl-PL" sz="2400" dirty="0" err="1">
                <a:effectLst/>
                <a:latin typeface="Calibri" panose="020F0502020204030204" pitchFamily="34" charset="0"/>
                <a:ea typeface="Calibri" panose="020F0502020204030204" pitchFamily="34" charset="0"/>
                <a:cs typeface="Arial" panose="020B0604020202020204" pitchFamily="34" charset="0"/>
              </a:rPr>
              <a:t>itp</a:t>
            </a:r>
            <a:r>
              <a:rPr lang="pl-PL" sz="2400" dirty="0">
                <a:effectLst/>
                <a:latin typeface="Calibri" panose="020F0502020204030204" pitchFamily="34" charset="0"/>
                <a:ea typeface="Calibri" panose="020F0502020204030204" pitchFamily="34" charset="0"/>
                <a:cs typeface="Arial" panose="020B0604020202020204" pitchFamily="34" charset="0"/>
              </a:rPr>
              <a:t>;)</a:t>
            </a:r>
          </a:p>
          <a:p>
            <a:pPr marL="342900" indent="-342900" algn="just">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Okresowo zmieniaj swoje hasło;</a:t>
            </a:r>
          </a:p>
          <a:p>
            <a:pPr marL="342900" indent="-342900" algn="just">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Wyloguj się ze swojego konta, gdy korzystasz z urządzenia, które nie należy do Ciebie lub jest używane przez kogoś innego.</a:t>
            </a:r>
            <a:endParaRPr lang="en-GB" dirty="0"/>
          </a:p>
        </p:txBody>
      </p:sp>
      <p:pic>
        <p:nvPicPr>
          <p:cNvPr id="7" name="Billede 6" descr="Et billede, der indeholder person, tilbehør&#10;&#10;Automatisk genereret beskrivelse">
            <a:extLst>
              <a:ext uri="{FF2B5EF4-FFF2-40B4-BE49-F238E27FC236}">
                <a16:creationId xmlns:a16="http://schemas.microsoft.com/office/drawing/2014/main" id="{BFCE1CAF-B1FA-4BBE-B283-B319BEA3B2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7721" y="2619581"/>
            <a:ext cx="5097562" cy="3400722"/>
          </a:xfrm>
          <a:prstGeom prst="rect">
            <a:avLst/>
          </a:prstGeom>
        </p:spPr>
      </p:pic>
      <p:grpSp>
        <p:nvGrpSpPr>
          <p:cNvPr id="6" name="Gruppe 5">
            <a:extLst>
              <a:ext uri="{FF2B5EF4-FFF2-40B4-BE49-F238E27FC236}">
                <a16:creationId xmlns:a16="http://schemas.microsoft.com/office/drawing/2014/main" id="{0DCED65F-6F00-47C5-A8EE-A6F15042B4B0}"/>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DD5A120-4998-4F32-8F71-17B8BBD5E5EB}"/>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ED16A57B-A2A0-45C2-B6A4-1A3303C997E5}"/>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38FE2E5F-028A-4167-B341-271E2EFF7D15}"/>
              </a:ext>
            </a:extLst>
          </p:cNvPr>
          <p:cNvSpPr txBox="1"/>
          <p:nvPr/>
        </p:nvSpPr>
        <p:spPr>
          <a:xfrm>
            <a:off x="1559142" y="1097285"/>
            <a:ext cx="10632858" cy="707886"/>
          </a:xfrm>
          <a:prstGeom prst="rect">
            <a:avLst/>
          </a:prstGeom>
          <a:noFill/>
        </p:spPr>
        <p:txBody>
          <a:bodyPr wrap="square">
            <a:spAutoFit/>
          </a:bodyPr>
          <a:lstStyle/>
          <a:p>
            <a:r>
              <a:rPr lang="en-GB" sz="4000" dirty="0" err="1"/>
              <a:t>Środki</a:t>
            </a:r>
            <a:r>
              <a:rPr lang="pl-PL" sz="4000" dirty="0"/>
              <a:t> zaradcze</a:t>
            </a:r>
            <a:r>
              <a:rPr lang="en-GB" sz="4000" dirty="0"/>
              <a:t> - </a:t>
            </a:r>
            <a:r>
              <a:rPr lang="en-GB" sz="4000" dirty="0" err="1"/>
              <a:t>poprawa</a:t>
            </a:r>
            <a:r>
              <a:rPr lang="en-GB" sz="4000" dirty="0"/>
              <a:t> cyberbezpieczeństwa</a:t>
            </a:r>
          </a:p>
        </p:txBody>
      </p:sp>
    </p:spTree>
    <p:extLst>
      <p:ext uri="{BB962C8B-B14F-4D97-AF65-F5344CB8AC3E}">
        <p14:creationId xmlns:p14="http://schemas.microsoft.com/office/powerpoint/2010/main" val="9041634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D1A3D1EB-27E2-46F4-978E-D5B7FC80AAA1}"/>
              </a:ext>
            </a:extLst>
          </p:cNvPr>
          <p:cNvSpPr txBox="1"/>
          <p:nvPr/>
        </p:nvSpPr>
        <p:spPr>
          <a:xfrm>
            <a:off x="5963107" y="2132333"/>
            <a:ext cx="6228893" cy="4363439"/>
          </a:xfrm>
          <a:prstGeom prst="rect">
            <a:avLst/>
          </a:prstGeom>
          <a:noFill/>
        </p:spPr>
        <p:txBody>
          <a:bodyPr wrap="square" rtlCol="0">
            <a:spAutoFit/>
          </a:bodyPr>
          <a:lstStyle/>
          <a:p>
            <a:pPr marL="144145" indent="-144145" algn="just">
              <a:lnSpc>
                <a:spcPct val="107000"/>
              </a:lnSpc>
              <a:spcAft>
                <a:spcPts val="800"/>
              </a:spcAft>
            </a:pPr>
            <a:r>
              <a:rPr lang="pl-PL" sz="2800" dirty="0">
                <a:effectLst/>
                <a:latin typeface="Calibri" panose="020F0502020204030204" pitchFamily="34" charset="0"/>
                <a:ea typeface="Calibri" panose="020F0502020204030204" pitchFamily="34" charset="0"/>
                <a:cs typeface="Arial" panose="020B0604020202020204" pitchFamily="34" charset="0"/>
              </a:rPr>
              <a:t>Wykonuj aktualizacje zabezpieczeń na czas!</a:t>
            </a:r>
          </a:p>
          <a:p>
            <a:pPr marL="342900" indent="-342900" algn="just">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Platformy mediów społecznościowych regularnie wprowadzają nowe ustawienia prywatności i bezpieczeństwa. Można je znaleźć w ustawieniach konta i zaleca się ich regularne sprawdzanie;</a:t>
            </a:r>
          </a:p>
          <a:p>
            <a:pPr marL="342900" indent="-342900" algn="just">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Korzystaj z opcji uwierzytelniania dwuskładnikowego (2FA), aby mieć pewność, że ktoś nie próbuje </a:t>
            </a:r>
            <a:r>
              <a:rPr lang="pl-PL" sz="2400" dirty="0" err="1">
                <a:effectLst/>
                <a:latin typeface="Calibri" panose="020F0502020204030204" pitchFamily="34" charset="0"/>
                <a:ea typeface="Calibri" panose="020F0502020204030204" pitchFamily="34" charset="0"/>
                <a:cs typeface="Arial" panose="020B0604020202020204" pitchFamily="34" charset="0"/>
              </a:rPr>
              <a:t>zhakować</a:t>
            </a:r>
            <a:r>
              <a:rPr lang="pl-PL" sz="2400" dirty="0">
                <a:effectLst/>
                <a:latin typeface="Calibri" panose="020F0502020204030204" pitchFamily="34" charset="0"/>
                <a:ea typeface="Calibri" panose="020F0502020204030204" pitchFamily="34" charset="0"/>
                <a:cs typeface="Arial" panose="020B0604020202020204" pitchFamily="34" charset="0"/>
              </a:rPr>
              <a:t> Twojego konta.</a:t>
            </a: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Billede 7" descr="Et billede, der indeholder tekst, person&#10;&#10;Automatisk genereret beskrivelse">
            <a:extLst>
              <a:ext uri="{FF2B5EF4-FFF2-40B4-BE49-F238E27FC236}">
                <a16:creationId xmlns:a16="http://schemas.microsoft.com/office/drawing/2014/main" id="{7EBB4226-9A21-4908-812A-B6CD16EF15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717" y="2693251"/>
            <a:ext cx="5182648" cy="3349330"/>
          </a:xfrm>
          <a:prstGeom prst="rect">
            <a:avLst/>
          </a:prstGeom>
        </p:spPr>
      </p:pic>
      <p:grpSp>
        <p:nvGrpSpPr>
          <p:cNvPr id="7" name="Gruppe 6">
            <a:extLst>
              <a:ext uri="{FF2B5EF4-FFF2-40B4-BE49-F238E27FC236}">
                <a16:creationId xmlns:a16="http://schemas.microsoft.com/office/drawing/2014/main" id="{B9FD91EC-4773-4836-AC15-3716AE2C6872}"/>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FEC5041E-895C-47CE-98EB-A4DACC8AC29F}"/>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DB57FFA1-3CB2-48FA-9190-42F447778FD2}"/>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E1511EC7-38E6-48E1-9A59-797156CD00E9}"/>
              </a:ext>
            </a:extLst>
          </p:cNvPr>
          <p:cNvSpPr txBox="1"/>
          <p:nvPr/>
        </p:nvSpPr>
        <p:spPr>
          <a:xfrm>
            <a:off x="1559142" y="1097285"/>
            <a:ext cx="10632858" cy="707886"/>
          </a:xfrm>
          <a:prstGeom prst="rect">
            <a:avLst/>
          </a:prstGeom>
          <a:noFill/>
        </p:spPr>
        <p:txBody>
          <a:bodyPr wrap="square">
            <a:spAutoFit/>
          </a:bodyPr>
          <a:lstStyle/>
          <a:p>
            <a:r>
              <a:rPr lang="en-GB" sz="4000" dirty="0" err="1"/>
              <a:t>Środki</a:t>
            </a:r>
            <a:r>
              <a:rPr lang="pl-PL" sz="4000" dirty="0"/>
              <a:t> zaradcze</a:t>
            </a:r>
            <a:r>
              <a:rPr lang="en-GB" sz="4000" dirty="0"/>
              <a:t> - </a:t>
            </a:r>
            <a:r>
              <a:rPr lang="en-GB" sz="4000" dirty="0" err="1"/>
              <a:t>poprawa</a:t>
            </a:r>
            <a:r>
              <a:rPr lang="en-GB" sz="4000" dirty="0"/>
              <a:t> cyberbezpieczeństwa</a:t>
            </a:r>
          </a:p>
        </p:txBody>
      </p:sp>
    </p:spTree>
    <p:extLst>
      <p:ext uri="{BB962C8B-B14F-4D97-AF65-F5344CB8AC3E}">
        <p14:creationId xmlns:p14="http://schemas.microsoft.com/office/powerpoint/2010/main" val="33623726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83B3647B-8A6F-435C-8F80-EFC8E7AB7468}"/>
              </a:ext>
            </a:extLst>
          </p:cNvPr>
          <p:cNvSpPr txBox="1"/>
          <p:nvPr/>
        </p:nvSpPr>
        <p:spPr>
          <a:xfrm>
            <a:off x="138023" y="2344951"/>
            <a:ext cx="7124268" cy="4466031"/>
          </a:xfrm>
          <a:prstGeom prst="rect">
            <a:avLst/>
          </a:prstGeom>
          <a:noFill/>
        </p:spPr>
        <p:txBody>
          <a:bodyPr wrap="square" rtlCol="0">
            <a:spAutoFit/>
          </a:bodyPr>
          <a:lstStyle/>
          <a:p>
            <a:pPr marL="144145" indent="-144145" algn="just">
              <a:lnSpc>
                <a:spcPct val="107000"/>
              </a:lnSpc>
              <a:spcAft>
                <a:spcPts val="800"/>
              </a:spcAft>
            </a:pPr>
            <a:r>
              <a:rPr lang="pl-PL" sz="2800" dirty="0">
                <a:effectLst/>
                <a:latin typeface="Calibri" panose="020F0502020204030204" pitchFamily="34" charset="0"/>
                <a:ea typeface="Calibri" panose="020F0502020204030204" pitchFamily="34" charset="0"/>
                <a:cs typeface="Arial" panose="020B0604020202020204" pitchFamily="34" charset="0"/>
              </a:rPr>
              <a:t>Nie akceptuj zaproszeń do znajomych od każdego!</a:t>
            </a:r>
          </a:p>
          <a:p>
            <a:pPr marL="457200" indent="-457200" algn="just">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Akceptuj lub wysyłaj prośby o przyjaźń tylko od/do osób, które spotykasz w prawdziwym życiu lub do osób publicznych, którymi jesteś zainteresowany, dbając o śledzenie ich oficjalnych profili;</a:t>
            </a:r>
          </a:p>
          <a:p>
            <a:pPr marL="457200" indent="-457200" algn="just">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NIE ZAPOMINAJ! Jeśli czujesz się przywiązany do pewnych kont, możesz ograniczyć ich dostęp do swoich postów lub możesz zablokować konto. </a:t>
            </a:r>
          </a:p>
          <a:p>
            <a:pPr marL="457200" indent="-457200" algn="just">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NIE KLIKAJ!!!</a:t>
            </a:r>
            <a:endParaRPr lang="en-GB"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Billede 7" descr="Et billede, der indeholder tekst, person&#10;&#10;Automatisk genereret beskrivelse">
            <a:extLst>
              <a:ext uri="{FF2B5EF4-FFF2-40B4-BE49-F238E27FC236}">
                <a16:creationId xmlns:a16="http://schemas.microsoft.com/office/drawing/2014/main" id="{7EBB4226-9A21-4908-812A-B6CD16EF15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52013" y="3670558"/>
            <a:ext cx="4044122" cy="2613548"/>
          </a:xfrm>
          <a:prstGeom prst="rect">
            <a:avLst/>
          </a:prstGeom>
        </p:spPr>
      </p:pic>
      <p:grpSp>
        <p:nvGrpSpPr>
          <p:cNvPr id="7" name="Gruppe 6">
            <a:extLst>
              <a:ext uri="{FF2B5EF4-FFF2-40B4-BE49-F238E27FC236}">
                <a16:creationId xmlns:a16="http://schemas.microsoft.com/office/drawing/2014/main" id="{B9FD91EC-4773-4836-AC15-3716AE2C6872}"/>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FEC5041E-895C-47CE-98EB-A4DACC8AC29F}"/>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DB57FFA1-3CB2-48FA-9190-42F447778FD2}"/>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06A94F01-CA41-49BE-946C-AFBBA3D9A71A}"/>
              </a:ext>
            </a:extLst>
          </p:cNvPr>
          <p:cNvSpPr txBox="1"/>
          <p:nvPr/>
        </p:nvSpPr>
        <p:spPr>
          <a:xfrm>
            <a:off x="1559142" y="1097285"/>
            <a:ext cx="10632858" cy="707886"/>
          </a:xfrm>
          <a:prstGeom prst="rect">
            <a:avLst/>
          </a:prstGeom>
          <a:noFill/>
        </p:spPr>
        <p:txBody>
          <a:bodyPr wrap="square">
            <a:spAutoFit/>
          </a:bodyPr>
          <a:lstStyle/>
          <a:p>
            <a:r>
              <a:rPr lang="en-GB" sz="4000" dirty="0" err="1"/>
              <a:t>Środki</a:t>
            </a:r>
            <a:r>
              <a:rPr lang="pl-PL" sz="4000" dirty="0"/>
              <a:t> zaradcze</a:t>
            </a:r>
            <a:r>
              <a:rPr lang="en-GB" sz="4000" dirty="0"/>
              <a:t> - </a:t>
            </a:r>
            <a:r>
              <a:rPr lang="en-GB" sz="4000" dirty="0" err="1"/>
              <a:t>poprawa</a:t>
            </a:r>
            <a:r>
              <a:rPr lang="en-GB" sz="4000" dirty="0"/>
              <a:t> cyberbezpieczeństwa</a:t>
            </a:r>
          </a:p>
        </p:txBody>
      </p:sp>
    </p:spTree>
    <p:extLst>
      <p:ext uri="{BB962C8B-B14F-4D97-AF65-F5344CB8AC3E}">
        <p14:creationId xmlns:p14="http://schemas.microsoft.com/office/powerpoint/2010/main" val="5586626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129347" y="2205978"/>
            <a:ext cx="6961565" cy="4400179"/>
          </a:xfrm>
          <a:prstGeom prst="rect">
            <a:avLst/>
          </a:prstGeom>
          <a:noFill/>
        </p:spPr>
        <p:txBody>
          <a:bodyPr wrap="square" rtlCol="0">
            <a:spAutoFit/>
          </a:bodyPr>
          <a:lstStyle/>
          <a:p>
            <a:pPr marL="144145" indent="-144145" algn="just">
              <a:lnSpc>
                <a:spcPct val="107000"/>
              </a:lnSpc>
              <a:spcAft>
                <a:spcPts val="800"/>
              </a:spcAft>
            </a:pPr>
            <a:r>
              <a:rPr lang="pl-PL" sz="2800" dirty="0">
                <a:effectLst/>
                <a:latin typeface="Calibri" panose="020F0502020204030204" pitchFamily="34" charset="0"/>
                <a:ea typeface="Calibri" panose="020F0502020204030204" pitchFamily="34" charset="0"/>
                <a:cs typeface="Arial" panose="020B0604020202020204" pitchFamily="34" charset="0"/>
              </a:rPr>
              <a:t>Zastanów się dwa razy zanim napiszesz post!</a:t>
            </a:r>
          </a:p>
          <a:p>
            <a:pPr marL="457200" indent="-457200" algn="just">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Media społecznościowe dają tyle samo możliwości tworzenia pozytywnej reputacji online, co negatywnej, w dodatku nawet jeśli "skasujemy" post, to po pojawieniu się w sieci nie można go trwale usunąć;</a:t>
            </a:r>
          </a:p>
          <a:p>
            <a:pPr marL="457200" indent="-457200" algn="just">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Nie ujawniaj zbyt wielu danych osobowych w mediach społecznościowych! Pola "O mnie" są opcjonalne.</a:t>
            </a:r>
          </a:p>
          <a:p>
            <a:pPr marL="144145" indent="-144145">
              <a:lnSpc>
                <a:spcPct val="107000"/>
              </a:lnSpc>
              <a:spcAft>
                <a:spcPts val="800"/>
              </a:spcAft>
            </a:pP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grpSp>
        <p:nvGrpSpPr>
          <p:cNvPr id="7" name="Gruppe 6">
            <a:extLst>
              <a:ext uri="{FF2B5EF4-FFF2-40B4-BE49-F238E27FC236}">
                <a16:creationId xmlns:a16="http://schemas.microsoft.com/office/drawing/2014/main" id="{6C4942DB-8A6B-4647-A9F9-F2BD80B9547B}"/>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46D71BEA-DCA1-41A9-8004-18B7568E5571}"/>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A22D20BC-B56F-483A-B2A1-5D58EC63AA2E}"/>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11" name="Billede 10" descr="Et billede, der indeholder tekst, bærbar computer, elektronik, computer&#10;&#10;Automatisk genereret beskrivelse">
            <a:extLst>
              <a:ext uri="{FF2B5EF4-FFF2-40B4-BE49-F238E27FC236}">
                <a16:creationId xmlns:a16="http://schemas.microsoft.com/office/drawing/2014/main" id="{E1EAF673-8C3A-45FA-89F7-223A3C2A066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90912" y="2205978"/>
            <a:ext cx="4971741" cy="4457905"/>
          </a:xfrm>
          <a:prstGeom prst="rect">
            <a:avLst/>
          </a:prstGeom>
        </p:spPr>
      </p:pic>
      <p:sp>
        <p:nvSpPr>
          <p:cNvPr id="10" name="Tekstfelt 9">
            <a:extLst>
              <a:ext uri="{FF2B5EF4-FFF2-40B4-BE49-F238E27FC236}">
                <a16:creationId xmlns:a16="http://schemas.microsoft.com/office/drawing/2014/main" id="{F82D8307-98DC-4C3B-8EFA-33AEF945B9DD}"/>
              </a:ext>
            </a:extLst>
          </p:cNvPr>
          <p:cNvSpPr txBox="1"/>
          <p:nvPr/>
        </p:nvSpPr>
        <p:spPr>
          <a:xfrm>
            <a:off x="1559142" y="1097285"/>
            <a:ext cx="10632858" cy="707886"/>
          </a:xfrm>
          <a:prstGeom prst="rect">
            <a:avLst/>
          </a:prstGeom>
          <a:noFill/>
        </p:spPr>
        <p:txBody>
          <a:bodyPr wrap="square">
            <a:spAutoFit/>
          </a:bodyPr>
          <a:lstStyle/>
          <a:p>
            <a:r>
              <a:rPr lang="en-GB" sz="4000" dirty="0" err="1"/>
              <a:t>Środki</a:t>
            </a:r>
            <a:r>
              <a:rPr lang="pl-PL" sz="4000" dirty="0"/>
              <a:t> zaradcze</a:t>
            </a:r>
            <a:r>
              <a:rPr lang="en-GB" sz="4000" dirty="0"/>
              <a:t> - </a:t>
            </a:r>
            <a:r>
              <a:rPr lang="en-GB" sz="4000" dirty="0" err="1"/>
              <a:t>poprawa</a:t>
            </a:r>
            <a:r>
              <a:rPr lang="en-GB" sz="4000" dirty="0"/>
              <a:t> cyberbezpieczeństwa</a:t>
            </a:r>
          </a:p>
        </p:txBody>
      </p:sp>
    </p:spTree>
    <p:extLst>
      <p:ext uri="{BB962C8B-B14F-4D97-AF65-F5344CB8AC3E}">
        <p14:creationId xmlns:p14="http://schemas.microsoft.com/office/powerpoint/2010/main" val="40873751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uppe 6">
            <a:extLst>
              <a:ext uri="{FF2B5EF4-FFF2-40B4-BE49-F238E27FC236}">
                <a16:creationId xmlns:a16="http://schemas.microsoft.com/office/drawing/2014/main" id="{6C4942DB-8A6B-4647-A9F9-F2BD80B9547B}"/>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46D71BEA-DCA1-41A9-8004-18B7568E5571}"/>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A22D20BC-B56F-483A-B2A1-5D58EC63AA2E}"/>
                </a:ext>
              </a:extLst>
            </p:cNvPr>
            <p:cNvPicPr>
              <a:picLocks noChangeAspect="1"/>
            </p:cNvPicPr>
            <p:nvPr/>
          </p:nvPicPr>
          <p:blipFill>
            <a:blip r:embed="rId4"/>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53A7B00B-A4BA-463C-89E5-6E6C029E4D36}"/>
              </a:ext>
            </a:extLst>
          </p:cNvPr>
          <p:cNvSpPr txBox="1"/>
          <p:nvPr/>
        </p:nvSpPr>
        <p:spPr>
          <a:xfrm>
            <a:off x="439000" y="2262432"/>
            <a:ext cx="5996306" cy="3416320"/>
          </a:xfrm>
          <a:prstGeom prst="rect">
            <a:avLst/>
          </a:prstGeom>
          <a:noFill/>
        </p:spPr>
        <p:txBody>
          <a:bodyPr wrap="square" rtlCol="0">
            <a:spAutoFit/>
          </a:bodyPr>
          <a:lstStyle/>
          <a:p>
            <a:pPr marL="342900" indent="-342900">
              <a:buFont typeface="Arial" panose="020B0604020202020204" pitchFamily="34" charset="0"/>
              <a:buChar char="•"/>
            </a:pPr>
            <a:r>
              <a:rPr lang="pl-PL" sz="2400" dirty="0"/>
              <a:t>Ustal granicę między życiem zawodowym a osobistym w środowisku online</a:t>
            </a:r>
          </a:p>
          <a:p>
            <a:pPr marL="342900" indent="-342900">
              <a:buFont typeface="Arial" panose="020B0604020202020204" pitchFamily="34" charset="0"/>
              <a:buChar char="•"/>
            </a:pPr>
            <a:r>
              <a:rPr lang="pl-PL" sz="2400" dirty="0"/>
              <a:t>Nie ujawniaj w sieci informacji o swoim pracodawcy</a:t>
            </a:r>
          </a:p>
          <a:p>
            <a:pPr marL="342900" indent="-342900">
              <a:buFont typeface="Arial" panose="020B0604020202020204" pitchFamily="34" charset="0"/>
              <a:buChar char="•"/>
            </a:pPr>
            <a:r>
              <a:rPr lang="pl-PL" sz="2400" dirty="0"/>
              <a:t>Nie zamieszczaj zdjęć z pracy ani negatywnych wiadomości, które stawiają pracodawcę w złym świetle.</a:t>
            </a:r>
          </a:p>
          <a:p>
            <a:pPr marL="342900" indent="-342900">
              <a:buFont typeface="Arial" panose="020B0604020202020204" pitchFamily="34" charset="0"/>
              <a:buChar char="•"/>
            </a:pPr>
            <a:r>
              <a:rPr lang="pl-PL" sz="2400" dirty="0"/>
              <a:t>Pomyśl, zanim zamieścisz post i nie ryzykuj swojej pracy.</a:t>
            </a:r>
            <a:endParaRPr lang="en-GB" dirty="0"/>
          </a:p>
        </p:txBody>
      </p:sp>
      <p:pic>
        <p:nvPicPr>
          <p:cNvPr id="3" name="Billede 2">
            <a:extLst>
              <a:ext uri="{FF2B5EF4-FFF2-40B4-BE49-F238E27FC236}">
                <a16:creationId xmlns:a16="http://schemas.microsoft.com/office/drawing/2014/main" id="{BE8E7FAB-86F5-48A1-B5F0-CA4C92832482}"/>
              </a:ext>
            </a:extLst>
          </p:cNvPr>
          <p:cNvPicPr>
            <a:picLocks noChangeAspect="1"/>
          </p:cNvPicPr>
          <p:nvPr/>
        </p:nvPicPr>
        <p:blipFill>
          <a:blip r:embed="rId5"/>
          <a:stretch>
            <a:fillRect/>
          </a:stretch>
        </p:blipFill>
        <p:spPr>
          <a:xfrm>
            <a:off x="6096000" y="2062428"/>
            <a:ext cx="5407621" cy="4462659"/>
          </a:xfrm>
          <a:prstGeom prst="rect">
            <a:avLst/>
          </a:prstGeom>
        </p:spPr>
      </p:pic>
      <p:sp>
        <p:nvSpPr>
          <p:cNvPr id="11" name="Tekstfelt 10">
            <a:extLst>
              <a:ext uri="{FF2B5EF4-FFF2-40B4-BE49-F238E27FC236}">
                <a16:creationId xmlns:a16="http://schemas.microsoft.com/office/drawing/2014/main" id="{B5491F2A-1DAE-4216-9D25-8F22F78FEA10}"/>
              </a:ext>
            </a:extLst>
          </p:cNvPr>
          <p:cNvSpPr txBox="1"/>
          <p:nvPr/>
        </p:nvSpPr>
        <p:spPr>
          <a:xfrm>
            <a:off x="1559142" y="1097285"/>
            <a:ext cx="10632858" cy="707886"/>
          </a:xfrm>
          <a:prstGeom prst="rect">
            <a:avLst/>
          </a:prstGeom>
          <a:noFill/>
        </p:spPr>
        <p:txBody>
          <a:bodyPr wrap="square">
            <a:spAutoFit/>
          </a:bodyPr>
          <a:lstStyle/>
          <a:p>
            <a:r>
              <a:rPr lang="en-GB" sz="4000" dirty="0" err="1"/>
              <a:t>Środki</a:t>
            </a:r>
            <a:r>
              <a:rPr lang="pl-PL" sz="4000" dirty="0"/>
              <a:t> zaradcze</a:t>
            </a:r>
            <a:r>
              <a:rPr lang="en-GB" sz="4000" dirty="0"/>
              <a:t> - </a:t>
            </a:r>
            <a:r>
              <a:rPr lang="en-GB" sz="4000" dirty="0" err="1"/>
              <a:t>poprawa</a:t>
            </a:r>
            <a:r>
              <a:rPr lang="en-GB" sz="4000" dirty="0"/>
              <a:t> cyberbezpieczeństwa</a:t>
            </a:r>
          </a:p>
        </p:txBody>
      </p:sp>
    </p:spTree>
    <p:extLst>
      <p:ext uri="{BB962C8B-B14F-4D97-AF65-F5344CB8AC3E}">
        <p14:creationId xmlns:p14="http://schemas.microsoft.com/office/powerpoint/2010/main" val="42942846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83B3647B-8A6F-435C-8F80-EFC8E7AB7468}"/>
              </a:ext>
            </a:extLst>
          </p:cNvPr>
          <p:cNvSpPr txBox="1"/>
          <p:nvPr/>
        </p:nvSpPr>
        <p:spPr>
          <a:xfrm>
            <a:off x="536717" y="2132333"/>
            <a:ext cx="5355036" cy="4692760"/>
          </a:xfrm>
          <a:prstGeom prst="rect">
            <a:avLst/>
          </a:prstGeom>
          <a:noFill/>
        </p:spPr>
        <p:txBody>
          <a:bodyPr wrap="square" rtlCol="0">
            <a:spAutoFit/>
          </a:bodyPr>
          <a:lstStyle/>
          <a:p>
            <a:pPr marL="144145" indent="-144145" algn="just">
              <a:lnSpc>
                <a:spcPct val="107000"/>
              </a:lnSpc>
              <a:spcAft>
                <a:spcPts val="800"/>
              </a:spcAft>
            </a:pPr>
            <a:r>
              <a:rPr lang="pl-PL" sz="2800" dirty="0">
                <a:effectLst/>
                <a:latin typeface="Calibri" panose="020F0502020204030204" pitchFamily="34" charset="0"/>
                <a:ea typeface="Calibri" panose="020F0502020204030204" pitchFamily="34" charset="0"/>
                <a:cs typeface="Arial" panose="020B0604020202020204" pitchFamily="34" charset="0"/>
              </a:rPr>
              <a:t>Zamknij stare konta!</a:t>
            </a:r>
          </a:p>
          <a:p>
            <a:pPr marL="457200" indent="-457200" algn="just">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Jeśli masz stare konta na platformach </a:t>
            </a:r>
            <a:r>
              <a:rPr lang="pl-PL" sz="2400" dirty="0" err="1">
                <a:effectLst/>
                <a:latin typeface="Calibri" panose="020F0502020204030204" pitchFamily="34" charset="0"/>
                <a:ea typeface="Calibri" panose="020F0502020204030204" pitchFamily="34" charset="0"/>
                <a:cs typeface="Arial" panose="020B0604020202020204" pitchFamily="34" charset="0"/>
              </a:rPr>
              <a:t>social</a:t>
            </a:r>
            <a:r>
              <a:rPr lang="pl-PL" sz="2400" dirty="0">
                <a:effectLst/>
                <a:latin typeface="Calibri" panose="020F0502020204030204" pitchFamily="34" charset="0"/>
                <a:ea typeface="Calibri" panose="020F0502020204030204" pitchFamily="34" charset="0"/>
                <a:cs typeface="Arial" panose="020B0604020202020204" pitchFamily="34" charset="0"/>
              </a:rPr>
              <a:t> media, których już nie używasz, lub nawet stare konta na tej samej platformie, spróbuj je zamknąć. W ten sposób tworzysz jak najmniej powiązań z obecnymi kontami, które są bardziej chronione przed ewentualnymi napastnikami;</a:t>
            </a:r>
          </a:p>
          <a:p>
            <a:pPr marL="457200" indent="-457200" algn="just">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Starsze konta lub platformy mogą nie być tak bezpieczne jak dzisiejsze.</a:t>
            </a:r>
            <a:endParaRPr lang="en-GB" sz="2000" dirty="0">
              <a:effectLst/>
              <a:latin typeface="Calibri" panose="020F0502020204030204" pitchFamily="34" charset="0"/>
              <a:ea typeface="Calibri" panose="020F0502020204030204" pitchFamily="34" charset="0"/>
              <a:cs typeface="Arial" panose="020B0604020202020204" pitchFamily="34" charset="0"/>
            </a:endParaRPr>
          </a:p>
        </p:txBody>
      </p:sp>
      <p:grpSp>
        <p:nvGrpSpPr>
          <p:cNvPr id="7" name="Gruppe 6">
            <a:extLst>
              <a:ext uri="{FF2B5EF4-FFF2-40B4-BE49-F238E27FC236}">
                <a16:creationId xmlns:a16="http://schemas.microsoft.com/office/drawing/2014/main" id="{6C4942DB-8A6B-4647-A9F9-F2BD80B9547B}"/>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46D71BEA-DCA1-41A9-8004-18B7568E5571}"/>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A22D20BC-B56F-483A-B2A1-5D58EC63AA2E}"/>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3" name="Billede 2">
            <a:extLst>
              <a:ext uri="{FF2B5EF4-FFF2-40B4-BE49-F238E27FC236}">
                <a16:creationId xmlns:a16="http://schemas.microsoft.com/office/drawing/2014/main" id="{B996AF6D-C5A7-443E-ADAB-E2AF2B5F2C42}"/>
              </a:ext>
            </a:extLst>
          </p:cNvPr>
          <p:cNvPicPr>
            <a:picLocks noChangeAspect="1"/>
          </p:cNvPicPr>
          <p:nvPr/>
        </p:nvPicPr>
        <p:blipFill>
          <a:blip r:embed="rId5"/>
          <a:stretch>
            <a:fillRect/>
          </a:stretch>
        </p:blipFill>
        <p:spPr>
          <a:xfrm>
            <a:off x="6096000" y="2030076"/>
            <a:ext cx="5407621" cy="4462659"/>
          </a:xfrm>
          <a:prstGeom prst="rect">
            <a:avLst/>
          </a:prstGeom>
        </p:spPr>
      </p:pic>
      <p:sp>
        <p:nvSpPr>
          <p:cNvPr id="12" name="Tekstfelt 11">
            <a:extLst>
              <a:ext uri="{FF2B5EF4-FFF2-40B4-BE49-F238E27FC236}">
                <a16:creationId xmlns:a16="http://schemas.microsoft.com/office/drawing/2014/main" id="{F33FA20D-D0CA-4C2E-A0DD-46D7CB39D317}"/>
              </a:ext>
            </a:extLst>
          </p:cNvPr>
          <p:cNvSpPr txBox="1"/>
          <p:nvPr/>
        </p:nvSpPr>
        <p:spPr>
          <a:xfrm>
            <a:off x="1559142" y="1097285"/>
            <a:ext cx="10632858" cy="707886"/>
          </a:xfrm>
          <a:prstGeom prst="rect">
            <a:avLst/>
          </a:prstGeom>
          <a:noFill/>
        </p:spPr>
        <p:txBody>
          <a:bodyPr wrap="square">
            <a:spAutoFit/>
          </a:bodyPr>
          <a:lstStyle/>
          <a:p>
            <a:r>
              <a:rPr lang="en-GB" sz="4000" dirty="0" err="1"/>
              <a:t>Środki</a:t>
            </a:r>
            <a:r>
              <a:rPr lang="pl-PL" sz="4000" dirty="0"/>
              <a:t> zaradcze</a:t>
            </a:r>
            <a:r>
              <a:rPr lang="en-GB" sz="4000" dirty="0"/>
              <a:t> - </a:t>
            </a:r>
            <a:r>
              <a:rPr lang="en-GB" sz="4000" dirty="0" err="1"/>
              <a:t>poprawa</a:t>
            </a:r>
            <a:r>
              <a:rPr lang="en-GB" sz="4000" dirty="0"/>
              <a:t> cyberbezpieczeństwa</a:t>
            </a:r>
          </a:p>
        </p:txBody>
      </p:sp>
    </p:spTree>
    <p:extLst>
      <p:ext uri="{BB962C8B-B14F-4D97-AF65-F5344CB8AC3E}">
        <p14:creationId xmlns:p14="http://schemas.microsoft.com/office/powerpoint/2010/main" val="27091601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5018527" y="2144430"/>
            <a:ext cx="6945778" cy="4194995"/>
          </a:xfrm>
          <a:prstGeom prst="rect">
            <a:avLst/>
          </a:prstGeom>
          <a:noFill/>
        </p:spPr>
        <p:txBody>
          <a:bodyPr wrap="square" rtlCol="0">
            <a:spAutoFit/>
          </a:bodyPr>
          <a:lstStyle/>
          <a:p>
            <a:pPr marL="144145" indent="-144145" algn="just">
              <a:lnSpc>
                <a:spcPct val="107000"/>
              </a:lnSpc>
              <a:spcAft>
                <a:spcPts val="800"/>
              </a:spcAft>
            </a:pPr>
            <a:r>
              <a:rPr lang="pl-PL" sz="2800" dirty="0">
                <a:effectLst/>
                <a:latin typeface="Calibri" panose="020F0502020204030204" pitchFamily="34" charset="0"/>
                <a:ea typeface="Calibri" panose="020F0502020204030204" pitchFamily="34" charset="0"/>
                <a:cs typeface="Arial" panose="020B0604020202020204" pitchFamily="34" charset="0"/>
              </a:rPr>
              <a:t>Media społecznościowe stwarzają duże ryzyko</a:t>
            </a:r>
          </a:p>
          <a:p>
            <a:pPr marL="342900" indent="-342900" algn="just">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Sieci społecznościowe stanowią duże zagrożenie dla bezpieczeństwa i prywatności ze względu na ich scentralizowaną architekturę, ogromny magazyn informacji umożliwiających identyfikację osób, które każdy haker chciałby mieć, oraz ogólną niewiedzę społeczeństwa na temat prawidłowego korzystania z mediów społecznościowych. ustawienia prywatności w celu poprawy ich bezpieczeństwa online.</a:t>
            </a:r>
          </a:p>
        </p:txBody>
      </p:sp>
      <p:pic>
        <p:nvPicPr>
          <p:cNvPr id="7" name="Billede 6" descr="Et billede, der indeholder tekst, elektronik&#10;&#10;Automatisk genereret beskrivelse">
            <a:extLst>
              <a:ext uri="{FF2B5EF4-FFF2-40B4-BE49-F238E27FC236}">
                <a16:creationId xmlns:a16="http://schemas.microsoft.com/office/drawing/2014/main" id="{EF1F2B9D-EA2F-4C8F-9054-B02FA6FAA3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695" y="2703178"/>
            <a:ext cx="4790832" cy="3591371"/>
          </a:xfrm>
          <a:prstGeom prst="rect">
            <a:avLst/>
          </a:prstGeom>
        </p:spPr>
      </p:pic>
      <p:grpSp>
        <p:nvGrpSpPr>
          <p:cNvPr id="8" name="Gruppe 7">
            <a:extLst>
              <a:ext uri="{FF2B5EF4-FFF2-40B4-BE49-F238E27FC236}">
                <a16:creationId xmlns:a16="http://schemas.microsoft.com/office/drawing/2014/main" id="{90DA4D82-28AB-45EF-84BF-411A84A3EFC0}"/>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464A1B47-A120-4082-98CF-28ADF53035F9}"/>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8C247E5-B208-46B1-AA4A-DE82720BA0B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A99FADAC-D9D7-4704-B5BC-35FA2515B694}"/>
              </a:ext>
            </a:extLst>
          </p:cNvPr>
          <p:cNvSpPr txBox="1"/>
          <p:nvPr/>
        </p:nvSpPr>
        <p:spPr>
          <a:xfrm>
            <a:off x="1559142" y="1097285"/>
            <a:ext cx="10632858" cy="707886"/>
          </a:xfrm>
          <a:prstGeom prst="rect">
            <a:avLst/>
          </a:prstGeom>
          <a:noFill/>
        </p:spPr>
        <p:txBody>
          <a:bodyPr wrap="square">
            <a:spAutoFit/>
          </a:bodyPr>
          <a:lstStyle/>
          <a:p>
            <a:r>
              <a:rPr lang="en-GB" sz="4000" dirty="0" err="1"/>
              <a:t>Środki</a:t>
            </a:r>
            <a:r>
              <a:rPr lang="pl-PL" sz="4000" dirty="0"/>
              <a:t> zaradcze</a:t>
            </a:r>
            <a:r>
              <a:rPr lang="en-GB" sz="4000" dirty="0"/>
              <a:t> - </a:t>
            </a:r>
            <a:r>
              <a:rPr lang="en-GB" sz="4000" dirty="0" err="1"/>
              <a:t>poprawa</a:t>
            </a:r>
            <a:r>
              <a:rPr lang="en-GB" sz="4000" dirty="0"/>
              <a:t> cyberbezpieczeństwa</a:t>
            </a:r>
          </a:p>
        </p:txBody>
      </p:sp>
    </p:spTree>
    <p:extLst>
      <p:ext uri="{BB962C8B-B14F-4D97-AF65-F5344CB8AC3E}">
        <p14:creationId xmlns:p14="http://schemas.microsoft.com/office/powerpoint/2010/main" val="29557070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5520047" y="2536052"/>
            <a:ext cx="5905239" cy="3968266"/>
          </a:xfrm>
          <a:prstGeom prst="rect">
            <a:avLst/>
          </a:prstGeom>
          <a:noFill/>
        </p:spPr>
        <p:txBody>
          <a:bodyPr wrap="square" rtlCol="0">
            <a:spAutoFit/>
          </a:bodyPr>
          <a:lstStyle/>
          <a:p>
            <a:pPr marL="144145" indent="-144145" algn="just">
              <a:lnSpc>
                <a:spcPct val="107000"/>
              </a:lnSpc>
              <a:spcAft>
                <a:spcPts val="800"/>
              </a:spcAft>
            </a:pPr>
            <a:r>
              <a:rPr lang="pl-PL" sz="2800" dirty="0">
                <a:effectLst/>
                <a:latin typeface="Calibri" panose="020F0502020204030204" pitchFamily="34" charset="0"/>
                <a:ea typeface="Calibri" panose="020F0502020204030204" pitchFamily="34" charset="0"/>
                <a:cs typeface="Arial" panose="020B0604020202020204" pitchFamily="34" charset="0"/>
              </a:rPr>
              <a:t>Media społecznościowe stwarzają duże ryzyko</a:t>
            </a:r>
          </a:p>
          <a:p>
            <a:pPr marL="457200" indent="-457200" algn="just">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Kolejnym bardzo dużym ryzykiem, zwłaszcza wśród nastolatków, jest zaufanie do innych ludzi i rodzaju informacji osobistych ujawnianych online.</a:t>
            </a:r>
          </a:p>
          <a:p>
            <a:pPr marL="457200" indent="-457200" algn="just">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Można z tym walczyć za pomocą środków technologicznych i egzekwowania polityki bezpieczeństwa.</a:t>
            </a:r>
            <a:endParaRPr lang="en-GB"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Billede 6" descr="Et billede, der indeholder tekst, elektronik&#10;&#10;Automatisk genereret beskrivelse">
            <a:extLst>
              <a:ext uri="{FF2B5EF4-FFF2-40B4-BE49-F238E27FC236}">
                <a16:creationId xmlns:a16="http://schemas.microsoft.com/office/drawing/2014/main" id="{EF1F2B9D-EA2F-4C8F-9054-B02FA6FAA3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510" y="2536051"/>
            <a:ext cx="4790832" cy="3591371"/>
          </a:xfrm>
          <a:prstGeom prst="rect">
            <a:avLst/>
          </a:prstGeom>
        </p:spPr>
      </p:pic>
      <p:grpSp>
        <p:nvGrpSpPr>
          <p:cNvPr id="8" name="Gruppe 7">
            <a:extLst>
              <a:ext uri="{FF2B5EF4-FFF2-40B4-BE49-F238E27FC236}">
                <a16:creationId xmlns:a16="http://schemas.microsoft.com/office/drawing/2014/main" id="{90DA4D82-28AB-45EF-84BF-411A84A3EFC0}"/>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464A1B47-A120-4082-98CF-28ADF53035F9}"/>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8C247E5-B208-46B1-AA4A-DE82720BA0B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9CCCCE7A-A416-4A67-AF0F-873A4A45B5D1}"/>
              </a:ext>
            </a:extLst>
          </p:cNvPr>
          <p:cNvSpPr txBox="1"/>
          <p:nvPr/>
        </p:nvSpPr>
        <p:spPr>
          <a:xfrm>
            <a:off x="1559142" y="1097285"/>
            <a:ext cx="10632858" cy="707886"/>
          </a:xfrm>
          <a:prstGeom prst="rect">
            <a:avLst/>
          </a:prstGeom>
          <a:noFill/>
        </p:spPr>
        <p:txBody>
          <a:bodyPr wrap="square">
            <a:spAutoFit/>
          </a:bodyPr>
          <a:lstStyle/>
          <a:p>
            <a:r>
              <a:rPr lang="en-GB" sz="4000" dirty="0" err="1"/>
              <a:t>Środki</a:t>
            </a:r>
            <a:r>
              <a:rPr lang="pl-PL" sz="4000" dirty="0"/>
              <a:t> zaradcze</a:t>
            </a:r>
            <a:r>
              <a:rPr lang="en-GB" sz="4000" dirty="0"/>
              <a:t> - </a:t>
            </a:r>
            <a:r>
              <a:rPr lang="en-GB" sz="4000" dirty="0" err="1"/>
              <a:t>poprawa</a:t>
            </a:r>
            <a:r>
              <a:rPr lang="en-GB" sz="4000" dirty="0"/>
              <a:t> cyberbezpieczeństwa</a:t>
            </a:r>
          </a:p>
        </p:txBody>
      </p:sp>
    </p:spTree>
    <p:extLst>
      <p:ext uri="{BB962C8B-B14F-4D97-AF65-F5344CB8AC3E}">
        <p14:creationId xmlns:p14="http://schemas.microsoft.com/office/powerpoint/2010/main" val="6122111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5520047" y="2536052"/>
            <a:ext cx="5905239" cy="4260846"/>
          </a:xfrm>
          <a:prstGeom prst="rect">
            <a:avLst/>
          </a:prstGeom>
          <a:noFill/>
        </p:spPr>
        <p:txBody>
          <a:bodyPr wrap="square" rtlCol="0">
            <a:spAutoFit/>
          </a:bodyPr>
          <a:lstStyle/>
          <a:p>
            <a:pPr marL="144145" indent="-144145" algn="just">
              <a:lnSpc>
                <a:spcPct val="107000"/>
              </a:lnSpc>
              <a:spcAft>
                <a:spcPts val="800"/>
              </a:spcAft>
            </a:pPr>
            <a:r>
              <a:rPr lang="pl-PL" sz="2800" dirty="0">
                <a:effectLst/>
                <a:latin typeface="Calibri" panose="020F0502020204030204" pitchFamily="34" charset="0"/>
                <a:ea typeface="Calibri" panose="020F0502020204030204" pitchFamily="34" charset="0"/>
                <a:cs typeface="Arial" panose="020B0604020202020204" pitchFamily="34" charset="0"/>
              </a:rPr>
              <a:t>Media społecznościowe stwarzają duże ryzyko</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pl-PL" sz="2400" dirty="0">
                <a:effectLst/>
                <a:latin typeface="Calibri" panose="020F0502020204030204" pitchFamily="34" charset="0"/>
                <a:ea typeface="Calibri" panose="020F0502020204030204" pitchFamily="34" charset="0"/>
                <a:cs typeface="Arial" panose="020B0604020202020204" pitchFamily="34" charset="0"/>
              </a:rPr>
              <a:t>Powinniśmy uznać, że informacje przekazywane za pośrednictwem mediów społecznościowych nie są bezpieczne i dlatego nie przekazujemy wrażliwych informacji za pośrednictwem mediów społecznościowych, dlatego główna odpowiedzialność za zachowanie bezpieczeństwa spoczywa na UŻYTKOWNIKU</a:t>
            </a: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Billede 6" descr="Et billede, der indeholder tekst, elektronik&#10;&#10;Automatisk genereret beskrivelse">
            <a:extLst>
              <a:ext uri="{FF2B5EF4-FFF2-40B4-BE49-F238E27FC236}">
                <a16:creationId xmlns:a16="http://schemas.microsoft.com/office/drawing/2014/main" id="{EF1F2B9D-EA2F-4C8F-9054-B02FA6FAA3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510" y="2536051"/>
            <a:ext cx="4790832" cy="3591371"/>
          </a:xfrm>
          <a:prstGeom prst="rect">
            <a:avLst/>
          </a:prstGeom>
        </p:spPr>
      </p:pic>
      <p:grpSp>
        <p:nvGrpSpPr>
          <p:cNvPr id="8" name="Gruppe 7">
            <a:extLst>
              <a:ext uri="{FF2B5EF4-FFF2-40B4-BE49-F238E27FC236}">
                <a16:creationId xmlns:a16="http://schemas.microsoft.com/office/drawing/2014/main" id="{90DA4D82-28AB-45EF-84BF-411A84A3EFC0}"/>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464A1B47-A120-4082-98CF-28ADF53035F9}"/>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8C247E5-B208-46B1-AA4A-DE82720BA0B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782DCA10-898E-4293-B122-0E5B7323FF0A}"/>
              </a:ext>
            </a:extLst>
          </p:cNvPr>
          <p:cNvSpPr txBox="1"/>
          <p:nvPr/>
        </p:nvSpPr>
        <p:spPr>
          <a:xfrm>
            <a:off x="1559142" y="1097285"/>
            <a:ext cx="10632858" cy="707886"/>
          </a:xfrm>
          <a:prstGeom prst="rect">
            <a:avLst/>
          </a:prstGeom>
          <a:noFill/>
        </p:spPr>
        <p:txBody>
          <a:bodyPr wrap="square">
            <a:spAutoFit/>
          </a:bodyPr>
          <a:lstStyle/>
          <a:p>
            <a:r>
              <a:rPr lang="en-GB" sz="4000" dirty="0" err="1"/>
              <a:t>Środki</a:t>
            </a:r>
            <a:r>
              <a:rPr lang="pl-PL" sz="4000" dirty="0"/>
              <a:t> zaradcze</a:t>
            </a:r>
            <a:r>
              <a:rPr lang="en-GB" sz="4000" dirty="0"/>
              <a:t> - </a:t>
            </a:r>
            <a:r>
              <a:rPr lang="en-GB" sz="4000" dirty="0" err="1"/>
              <a:t>poprawa</a:t>
            </a:r>
            <a:r>
              <a:rPr lang="en-GB" sz="4000" dirty="0"/>
              <a:t> cyberbezpieczeństwa</a:t>
            </a:r>
          </a:p>
        </p:txBody>
      </p:sp>
    </p:spTree>
    <p:extLst>
      <p:ext uri="{BB962C8B-B14F-4D97-AF65-F5344CB8AC3E}">
        <p14:creationId xmlns:p14="http://schemas.microsoft.com/office/powerpoint/2010/main" val="3176149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5005633" y="2265791"/>
            <a:ext cx="6890993" cy="4692760"/>
          </a:xfrm>
          <a:prstGeom prst="rect">
            <a:avLst/>
          </a:prstGeom>
          <a:noFill/>
        </p:spPr>
        <p:txBody>
          <a:bodyPr wrap="square" rtlCol="0">
            <a:spAutoFit/>
          </a:bodyPr>
          <a:lstStyle/>
          <a:p>
            <a:pPr marL="144145" indent="-144145" algn="just">
              <a:lnSpc>
                <a:spcPct val="107000"/>
              </a:lnSpc>
              <a:spcAft>
                <a:spcPts val="800"/>
              </a:spcAft>
            </a:pPr>
            <a:r>
              <a:rPr lang="pl-PL" sz="2800" dirty="0">
                <a:effectLst/>
                <a:latin typeface="Calibri" panose="020F0502020204030204" pitchFamily="34" charset="0"/>
                <a:ea typeface="Calibri" panose="020F0502020204030204" pitchFamily="34" charset="0"/>
                <a:cs typeface="Arial" panose="020B0604020202020204" pitchFamily="34" charset="0"/>
              </a:rPr>
              <a:t>Złe nawyki w mediach społecznościowych</a:t>
            </a:r>
          </a:p>
          <a:p>
            <a:pPr marL="342900" indent="-342900" algn="just">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Sieci społecznościowe są dziś powszechnie wykorzystywanymi przez użytkowników platformami. Mamy do dyspozycji szeroki wachlarz możliwości.</a:t>
            </a:r>
          </a:p>
          <a:p>
            <a:pPr marL="342900" indent="-342900" algn="just">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Niektóre są bardziej nastawione na wrzucanie zdjęć lub filmów, inne na nasze opinie, a w jeszcze innych przypadkach po prostu na utrzymywanie kontaktu z przyjaciółmi i rodziną. W każdym przypadku mamy do czynienia z platformami, które mają wielu użytkowników na całym świecie.</a:t>
            </a: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Billede 2" descr="Et billede, der indeholder tekst, computer, visitkort, billedramme&#10;&#10;Automatisk genereret beskrivelse">
            <a:extLst>
              <a:ext uri="{FF2B5EF4-FFF2-40B4-BE49-F238E27FC236}">
                <a16:creationId xmlns:a16="http://schemas.microsoft.com/office/drawing/2014/main" id="{C05F0639-E922-44E0-BBEF-08488FFA41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8999" y="2919580"/>
            <a:ext cx="4384543" cy="3264404"/>
          </a:xfrm>
          <a:prstGeom prst="rect">
            <a:avLst/>
          </a:prstGeom>
        </p:spPr>
      </p:pic>
      <p:grpSp>
        <p:nvGrpSpPr>
          <p:cNvPr id="7" name="Gruppe 6">
            <a:extLst>
              <a:ext uri="{FF2B5EF4-FFF2-40B4-BE49-F238E27FC236}">
                <a16:creationId xmlns:a16="http://schemas.microsoft.com/office/drawing/2014/main" id="{09467478-6108-4F12-A3FF-ACC8CCDB568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DCFFEFC-D6D1-4E52-9483-F2978775E4CC}"/>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1D5D769C-D8F1-4036-ADD5-479D178CA0C3}"/>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E1EF9761-0C6B-493D-BCB3-557C62472826}"/>
              </a:ext>
            </a:extLst>
          </p:cNvPr>
          <p:cNvSpPr txBox="1"/>
          <p:nvPr/>
        </p:nvSpPr>
        <p:spPr>
          <a:xfrm>
            <a:off x="1559142" y="1097285"/>
            <a:ext cx="10632858" cy="707886"/>
          </a:xfrm>
          <a:prstGeom prst="rect">
            <a:avLst/>
          </a:prstGeom>
          <a:noFill/>
        </p:spPr>
        <p:txBody>
          <a:bodyPr wrap="square">
            <a:spAutoFit/>
          </a:bodyPr>
          <a:lstStyle/>
          <a:p>
            <a:r>
              <a:rPr lang="en-GB" sz="4000" dirty="0" err="1"/>
              <a:t>Środki</a:t>
            </a:r>
            <a:r>
              <a:rPr lang="pl-PL" sz="4000" dirty="0"/>
              <a:t> zaradcze</a:t>
            </a:r>
            <a:r>
              <a:rPr lang="en-GB" sz="4000" dirty="0"/>
              <a:t> - </a:t>
            </a:r>
            <a:r>
              <a:rPr lang="en-GB" sz="4000" dirty="0" err="1"/>
              <a:t>poprawa</a:t>
            </a:r>
            <a:r>
              <a:rPr lang="en-GB" sz="4000" dirty="0"/>
              <a:t> cyberbezpieczeństwa</a:t>
            </a:r>
          </a:p>
        </p:txBody>
      </p:sp>
    </p:spTree>
    <p:extLst>
      <p:ext uri="{BB962C8B-B14F-4D97-AF65-F5344CB8AC3E}">
        <p14:creationId xmlns:p14="http://schemas.microsoft.com/office/powerpoint/2010/main" val="65123926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751109" y="2334803"/>
            <a:ext cx="7145517" cy="4297587"/>
          </a:xfrm>
          <a:prstGeom prst="rect">
            <a:avLst/>
          </a:prstGeom>
          <a:noFill/>
        </p:spPr>
        <p:txBody>
          <a:bodyPr wrap="square" rtlCol="0">
            <a:spAutoFit/>
          </a:bodyPr>
          <a:lstStyle/>
          <a:p>
            <a:pPr marL="144145" indent="-144145" algn="just">
              <a:lnSpc>
                <a:spcPct val="107000"/>
              </a:lnSpc>
              <a:spcAft>
                <a:spcPts val="800"/>
              </a:spcAft>
            </a:pPr>
            <a:r>
              <a:rPr lang="pl-PL" sz="2800" dirty="0">
                <a:effectLst/>
                <a:latin typeface="Calibri" panose="020F0502020204030204" pitchFamily="34" charset="0"/>
                <a:ea typeface="Calibri" panose="020F0502020204030204" pitchFamily="34" charset="0"/>
                <a:cs typeface="Arial" panose="020B0604020202020204" pitchFamily="34" charset="0"/>
              </a:rPr>
              <a:t>Złe nawyki w mediach społecznościowych</a:t>
            </a:r>
          </a:p>
          <a:p>
            <a:pPr marL="285750" indent="-285750">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To również sprawia, że hakerzy ustawiają tu swoje celowniki. Będziemy mówić o tych nawykach, które powinny być zmienione w sieciach społecznościowych, jeśli chcemy zachować naszą prywatność i bezpieczeństwo.</a:t>
            </a:r>
          </a:p>
          <a:p>
            <a:pPr marL="285750" indent="-285750">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Istnieje wiele rodzajów platform, które możemy znaleźć w sieci, które dają nam możliwość wysyłania wiadomości do przyjaciół lub rodziny, komentowania zdjęć, filmów ...</a:t>
            </a: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Billede 2" descr="Et billede, der indeholder tekst, computer, visitkort, billedramme&#10;&#10;Automatisk genereret beskrivelse">
            <a:extLst>
              <a:ext uri="{FF2B5EF4-FFF2-40B4-BE49-F238E27FC236}">
                <a16:creationId xmlns:a16="http://schemas.microsoft.com/office/drawing/2014/main" id="{C05F0639-E922-44E0-BBEF-08488FFA41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8999" y="2966714"/>
            <a:ext cx="4219943" cy="3141855"/>
          </a:xfrm>
          <a:prstGeom prst="rect">
            <a:avLst/>
          </a:prstGeom>
        </p:spPr>
      </p:pic>
      <p:grpSp>
        <p:nvGrpSpPr>
          <p:cNvPr id="7" name="Gruppe 6">
            <a:extLst>
              <a:ext uri="{FF2B5EF4-FFF2-40B4-BE49-F238E27FC236}">
                <a16:creationId xmlns:a16="http://schemas.microsoft.com/office/drawing/2014/main" id="{09467478-6108-4F12-A3FF-ACC8CCDB568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DCFFEFC-D6D1-4E52-9483-F2978775E4CC}"/>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1D5D769C-D8F1-4036-ADD5-479D178CA0C3}"/>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2" name="Tekstfelt 11">
            <a:extLst>
              <a:ext uri="{FF2B5EF4-FFF2-40B4-BE49-F238E27FC236}">
                <a16:creationId xmlns:a16="http://schemas.microsoft.com/office/drawing/2014/main" id="{5FE36B71-6118-4638-93AF-BB0E01A3DBDF}"/>
              </a:ext>
            </a:extLst>
          </p:cNvPr>
          <p:cNvSpPr txBox="1"/>
          <p:nvPr/>
        </p:nvSpPr>
        <p:spPr>
          <a:xfrm>
            <a:off x="1559142" y="1097285"/>
            <a:ext cx="10632858" cy="707886"/>
          </a:xfrm>
          <a:prstGeom prst="rect">
            <a:avLst/>
          </a:prstGeom>
          <a:noFill/>
        </p:spPr>
        <p:txBody>
          <a:bodyPr wrap="square">
            <a:spAutoFit/>
          </a:bodyPr>
          <a:lstStyle/>
          <a:p>
            <a:r>
              <a:rPr lang="en-GB" sz="4000" dirty="0" err="1"/>
              <a:t>Środki</a:t>
            </a:r>
            <a:r>
              <a:rPr lang="pl-PL" sz="4000" dirty="0"/>
              <a:t> zaradcze</a:t>
            </a:r>
            <a:r>
              <a:rPr lang="en-GB" sz="4000" dirty="0"/>
              <a:t> - </a:t>
            </a:r>
            <a:r>
              <a:rPr lang="en-GB" sz="4000" dirty="0" err="1"/>
              <a:t>poprawa</a:t>
            </a:r>
            <a:r>
              <a:rPr lang="en-GB" sz="4000" dirty="0"/>
              <a:t> cyberbezpieczeństwa</a:t>
            </a:r>
          </a:p>
        </p:txBody>
      </p:sp>
    </p:spTree>
    <p:extLst>
      <p:ext uri="{BB962C8B-B14F-4D97-AF65-F5344CB8AC3E}">
        <p14:creationId xmlns:p14="http://schemas.microsoft.com/office/powerpoint/2010/main" val="420812725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751109" y="2334803"/>
            <a:ext cx="7145517" cy="3507242"/>
          </a:xfrm>
          <a:prstGeom prst="rect">
            <a:avLst/>
          </a:prstGeom>
          <a:noFill/>
        </p:spPr>
        <p:txBody>
          <a:bodyPr wrap="square" rtlCol="0">
            <a:spAutoFit/>
          </a:bodyPr>
          <a:lstStyle/>
          <a:p>
            <a:pPr marL="144145" indent="-144145" algn="just">
              <a:lnSpc>
                <a:spcPct val="107000"/>
              </a:lnSpc>
              <a:spcAft>
                <a:spcPts val="800"/>
              </a:spcAft>
            </a:pPr>
            <a:r>
              <a:rPr lang="pl-PL" sz="2800" i="1" dirty="0">
                <a:effectLst/>
                <a:latin typeface="Calibri" panose="020F0502020204030204" pitchFamily="34" charset="0"/>
                <a:ea typeface="Calibri" panose="020F0502020204030204" pitchFamily="34" charset="0"/>
                <a:cs typeface="Arial" panose="020B0604020202020204" pitchFamily="34" charset="0"/>
              </a:rPr>
              <a:t>Złe nawyki w mediach społecznościowych</a:t>
            </a:r>
          </a:p>
          <a:p>
            <a:pPr marL="285750" indent="-285750">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Dzięki temu są one bardzo popularnym środowiskiem zarówno dla użytkowników prywatnych, jak i firm.</a:t>
            </a:r>
          </a:p>
          <a:p>
            <a:pPr marL="285750" indent="-285750">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Powoduje to jednak również pewne ryzyko dla naszego bezpieczeństwa i prywatności. Hakerzy mogą obserwować tutaj, jak przeprowadzają swoje ataki. Szczególnie mogą wykorzystać złe nawyki użytkowników podczas korzystania z tych platform.</a:t>
            </a: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Billede 2" descr="Et billede, der indeholder tekst, computer, visitkort, billedramme&#10;&#10;Automatisk genereret beskrivelse">
            <a:extLst>
              <a:ext uri="{FF2B5EF4-FFF2-40B4-BE49-F238E27FC236}">
                <a16:creationId xmlns:a16="http://schemas.microsoft.com/office/drawing/2014/main" id="{C05F0639-E922-44E0-BBEF-08488FFA41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9000" y="2919580"/>
            <a:ext cx="4120364" cy="3067716"/>
          </a:xfrm>
          <a:prstGeom prst="rect">
            <a:avLst/>
          </a:prstGeom>
        </p:spPr>
      </p:pic>
      <p:grpSp>
        <p:nvGrpSpPr>
          <p:cNvPr id="7" name="Gruppe 6">
            <a:extLst>
              <a:ext uri="{FF2B5EF4-FFF2-40B4-BE49-F238E27FC236}">
                <a16:creationId xmlns:a16="http://schemas.microsoft.com/office/drawing/2014/main" id="{09467478-6108-4F12-A3FF-ACC8CCDB568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DCFFEFC-D6D1-4E52-9483-F2978775E4CC}"/>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1D5D769C-D8F1-4036-ADD5-479D178CA0C3}"/>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F5CB20EA-3869-4598-A78C-824E4121ACE0}"/>
              </a:ext>
            </a:extLst>
          </p:cNvPr>
          <p:cNvSpPr txBox="1"/>
          <p:nvPr/>
        </p:nvSpPr>
        <p:spPr>
          <a:xfrm>
            <a:off x="1559142" y="1097285"/>
            <a:ext cx="10632858" cy="707886"/>
          </a:xfrm>
          <a:prstGeom prst="rect">
            <a:avLst/>
          </a:prstGeom>
          <a:noFill/>
        </p:spPr>
        <p:txBody>
          <a:bodyPr wrap="square">
            <a:spAutoFit/>
          </a:bodyPr>
          <a:lstStyle/>
          <a:p>
            <a:r>
              <a:rPr lang="en-GB" sz="4000" dirty="0" err="1"/>
              <a:t>Środki</a:t>
            </a:r>
            <a:r>
              <a:rPr lang="pl-PL" sz="4000" dirty="0"/>
              <a:t> zaradcze</a:t>
            </a:r>
            <a:r>
              <a:rPr lang="en-GB" sz="4000" dirty="0"/>
              <a:t> - </a:t>
            </a:r>
            <a:r>
              <a:rPr lang="en-GB" sz="4000" dirty="0" err="1"/>
              <a:t>poprawa</a:t>
            </a:r>
            <a:r>
              <a:rPr lang="en-GB" sz="4000" dirty="0"/>
              <a:t> cyberbezpieczeństwa</a:t>
            </a:r>
          </a:p>
        </p:txBody>
      </p:sp>
    </p:spTree>
    <p:extLst>
      <p:ext uri="{BB962C8B-B14F-4D97-AF65-F5344CB8AC3E}">
        <p14:creationId xmlns:p14="http://schemas.microsoft.com/office/powerpoint/2010/main" val="3384710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uppe 6">
            <a:extLst>
              <a:ext uri="{FF2B5EF4-FFF2-40B4-BE49-F238E27FC236}">
                <a16:creationId xmlns:a16="http://schemas.microsoft.com/office/drawing/2014/main" id="{CF37EE40-138F-41F3-8F1B-E988F888063F}"/>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431F75E-4822-4241-9063-B07F67A73FF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1479933-FA8E-40F7-9FF6-8BF6BFE7F4AC}"/>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forbindelse, løkkeknude, problem&#10;&#10;Automatisk genereret beskrivelse">
            <a:extLst>
              <a:ext uri="{FF2B5EF4-FFF2-40B4-BE49-F238E27FC236}">
                <a16:creationId xmlns:a16="http://schemas.microsoft.com/office/drawing/2014/main" id="{0961DD36-FC69-404F-8463-CBD11A58CB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86861" y="2213072"/>
            <a:ext cx="5705139" cy="4576701"/>
          </a:xfrm>
          <a:prstGeom prst="rect">
            <a:avLst/>
          </a:prstGeom>
        </p:spPr>
      </p:pic>
      <p:sp>
        <p:nvSpPr>
          <p:cNvPr id="2" name="Tekstfelt 1">
            <a:extLst>
              <a:ext uri="{FF2B5EF4-FFF2-40B4-BE49-F238E27FC236}">
                <a16:creationId xmlns:a16="http://schemas.microsoft.com/office/drawing/2014/main" id="{F2732D0D-0D85-470A-9927-0831FFFC93B9}"/>
              </a:ext>
            </a:extLst>
          </p:cNvPr>
          <p:cNvSpPr txBox="1"/>
          <p:nvPr/>
        </p:nvSpPr>
        <p:spPr>
          <a:xfrm>
            <a:off x="536717" y="2213072"/>
            <a:ext cx="5559283" cy="3887603"/>
          </a:xfrm>
          <a:prstGeom prst="rect">
            <a:avLst/>
          </a:prstGeom>
          <a:noFill/>
        </p:spPr>
        <p:txBody>
          <a:bodyPr wrap="square" rtlCol="0">
            <a:spAutoFit/>
          </a:bodyPr>
          <a:lstStyle/>
          <a:p>
            <a:pPr marL="144145" indent="-144145">
              <a:lnSpc>
                <a:spcPct val="107000"/>
              </a:lnSpc>
              <a:spcAft>
                <a:spcPts val="800"/>
              </a:spcAft>
            </a:pPr>
            <a:r>
              <a:rPr lang="en-GB" sz="2800" dirty="0" err="1">
                <a:effectLst/>
                <a:latin typeface="Calibri" panose="020F0502020204030204" pitchFamily="34" charset="0"/>
                <a:ea typeface="Calibri" panose="020F0502020204030204" pitchFamily="34" charset="0"/>
                <a:cs typeface="Arial" panose="020B0604020202020204" pitchFamily="34" charset="0"/>
              </a:rPr>
              <a:t>Nawyki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które</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należy</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zmienić</a:t>
            </a:r>
            <a:endParaRPr lang="pl-PL" sz="28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buFont typeface="Arial" panose="020B0604020202020204" pitchFamily="34" charset="0"/>
              <a:buChar char="•"/>
            </a:pPr>
            <a:r>
              <a:rPr lang="pl-PL" sz="2400" dirty="0"/>
              <a:t>Prywatność i bezpieczeństwo to bardzo ważne czynniki dla użytkowników.</a:t>
            </a:r>
          </a:p>
          <a:p>
            <a:pPr marL="285750" indent="-285750">
              <a:buFont typeface="Arial" panose="020B0604020202020204" pitchFamily="34" charset="0"/>
              <a:buChar char="•"/>
            </a:pPr>
            <a:r>
              <a:rPr lang="pl-PL" sz="2400" dirty="0"/>
              <a:t>Jednak nie zawsze są one obecne.</a:t>
            </a:r>
          </a:p>
          <a:p>
            <a:pPr marL="285750" indent="-285750">
              <a:buFont typeface="Arial" panose="020B0604020202020204" pitchFamily="34" charset="0"/>
              <a:buChar char="•"/>
            </a:pPr>
            <a:r>
              <a:rPr lang="pl-PL" sz="2400" dirty="0"/>
              <a:t>Możemy stać się ofiarami wielu rodzajów ataków, które narażają te dwa czynniki.</a:t>
            </a:r>
          </a:p>
          <a:p>
            <a:pPr marL="285750" indent="-285750">
              <a:buFont typeface="Arial" panose="020B0604020202020204" pitchFamily="34" charset="0"/>
              <a:buChar char="•"/>
            </a:pPr>
            <a:r>
              <a:rPr lang="pl-PL" sz="2400" dirty="0"/>
              <a:t>Możemy również popełniać błędy podczas korzystania z mediów społecznościowych i to wpływa na nas.</a:t>
            </a:r>
          </a:p>
          <a:p>
            <a:endParaRPr lang="en-GB" dirty="0"/>
          </a:p>
        </p:txBody>
      </p:sp>
      <p:sp>
        <p:nvSpPr>
          <p:cNvPr id="10" name="Tekstfelt 9">
            <a:extLst>
              <a:ext uri="{FF2B5EF4-FFF2-40B4-BE49-F238E27FC236}">
                <a16:creationId xmlns:a16="http://schemas.microsoft.com/office/drawing/2014/main" id="{0277AE5B-8EC3-4997-8C73-BF5B01FDE7F8}"/>
              </a:ext>
            </a:extLst>
          </p:cNvPr>
          <p:cNvSpPr txBox="1"/>
          <p:nvPr/>
        </p:nvSpPr>
        <p:spPr>
          <a:xfrm>
            <a:off x="1559142" y="1097285"/>
            <a:ext cx="10632858" cy="707886"/>
          </a:xfrm>
          <a:prstGeom prst="rect">
            <a:avLst/>
          </a:prstGeom>
          <a:noFill/>
        </p:spPr>
        <p:txBody>
          <a:bodyPr wrap="square">
            <a:spAutoFit/>
          </a:bodyPr>
          <a:lstStyle/>
          <a:p>
            <a:r>
              <a:rPr lang="en-GB" sz="4000" dirty="0" err="1"/>
              <a:t>Środki</a:t>
            </a:r>
            <a:r>
              <a:rPr lang="pl-PL" sz="4000" dirty="0"/>
              <a:t> zaradcze</a:t>
            </a:r>
            <a:r>
              <a:rPr lang="en-GB" sz="4000" dirty="0"/>
              <a:t> - </a:t>
            </a:r>
            <a:r>
              <a:rPr lang="en-GB" sz="4000" dirty="0" err="1"/>
              <a:t>poprawa</a:t>
            </a:r>
            <a:r>
              <a:rPr lang="en-GB" sz="4000" dirty="0"/>
              <a:t> cyberbezpieczeństwa</a:t>
            </a:r>
          </a:p>
        </p:txBody>
      </p:sp>
    </p:spTree>
    <p:extLst>
      <p:ext uri="{BB962C8B-B14F-4D97-AF65-F5344CB8AC3E}">
        <p14:creationId xmlns:p14="http://schemas.microsoft.com/office/powerpoint/2010/main" val="2138167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5900469" y="2190214"/>
            <a:ext cx="5845330" cy="4795352"/>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Doda</a:t>
            </a:r>
            <a:r>
              <a:rPr lang="pl-PL" sz="2800" dirty="0" err="1">
                <a:effectLst/>
                <a:latin typeface="Calibri" panose="020F0502020204030204" pitchFamily="34" charset="0"/>
                <a:ea typeface="Calibri" panose="020F0502020204030204" pitchFamily="34" charset="0"/>
                <a:cs typeface="Arial" panose="020B0604020202020204" pitchFamily="34" charset="0"/>
              </a:rPr>
              <a:t>wanie</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pl-PL" sz="2800" dirty="0">
                <a:effectLst/>
                <a:latin typeface="Calibri" panose="020F0502020204030204" pitchFamily="34" charset="0"/>
                <a:ea typeface="Calibri" panose="020F0502020204030204" pitchFamily="34" charset="0"/>
                <a:cs typeface="Arial" panose="020B0604020202020204" pitchFamily="34" charset="0"/>
              </a:rPr>
              <a:t>rodzaju</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kontaktu</a:t>
            </a:r>
            <a:endParaRPr lang="pl-PL" sz="28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Bardzo częstym błędem w sieciach społecznościowych jest dodawanie dowolnego typu kontaktów. Może się to zdarzyć na takich platformach jak Facebook.</a:t>
            </a:r>
          </a:p>
          <a:p>
            <a:pPr marL="342900" indent="-342900" algn="just">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Możliwe, że to co dodajemy jest botem, a nie prawdziwym użytkownikiem.</a:t>
            </a:r>
          </a:p>
          <a:p>
            <a:pPr marL="342900" indent="-342900" algn="just">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Musisz wiedzieć jak je rozróżnić i unikać dodawania każdego typu kontaktu, który otrzymuje Twoje zaproszenie.</a:t>
            </a:r>
          </a:p>
        </p:txBody>
      </p:sp>
      <p:grpSp>
        <p:nvGrpSpPr>
          <p:cNvPr id="7" name="Gruppe 6">
            <a:extLst>
              <a:ext uri="{FF2B5EF4-FFF2-40B4-BE49-F238E27FC236}">
                <a16:creationId xmlns:a16="http://schemas.microsoft.com/office/drawing/2014/main" id="{CF37EE40-138F-41F3-8F1B-E988F888063F}"/>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431F75E-4822-4241-9063-B07F67A73FF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1479933-FA8E-40F7-9FF6-8BF6BFE7F4AC}"/>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3" name="Billede 2">
            <a:extLst>
              <a:ext uri="{FF2B5EF4-FFF2-40B4-BE49-F238E27FC236}">
                <a16:creationId xmlns:a16="http://schemas.microsoft.com/office/drawing/2014/main" id="{5F68CA41-3B9C-43DC-AD6C-C671921FE735}"/>
              </a:ext>
            </a:extLst>
          </p:cNvPr>
          <p:cNvPicPr>
            <a:picLocks noChangeAspect="1"/>
          </p:cNvPicPr>
          <p:nvPr/>
        </p:nvPicPr>
        <p:blipFill>
          <a:blip r:embed="rId5"/>
          <a:stretch>
            <a:fillRect/>
          </a:stretch>
        </p:blipFill>
        <p:spPr>
          <a:xfrm>
            <a:off x="268218" y="2853854"/>
            <a:ext cx="5335571" cy="3536641"/>
          </a:xfrm>
          <a:prstGeom prst="rect">
            <a:avLst/>
          </a:prstGeom>
        </p:spPr>
      </p:pic>
      <p:sp>
        <p:nvSpPr>
          <p:cNvPr id="10" name="Tekstfelt 9">
            <a:extLst>
              <a:ext uri="{FF2B5EF4-FFF2-40B4-BE49-F238E27FC236}">
                <a16:creationId xmlns:a16="http://schemas.microsoft.com/office/drawing/2014/main" id="{B8C68CF2-B76D-413D-AE7D-A10E726C3131}"/>
              </a:ext>
            </a:extLst>
          </p:cNvPr>
          <p:cNvSpPr txBox="1"/>
          <p:nvPr/>
        </p:nvSpPr>
        <p:spPr>
          <a:xfrm>
            <a:off x="1559142" y="1097285"/>
            <a:ext cx="10632858" cy="707886"/>
          </a:xfrm>
          <a:prstGeom prst="rect">
            <a:avLst/>
          </a:prstGeom>
          <a:noFill/>
        </p:spPr>
        <p:txBody>
          <a:bodyPr wrap="square">
            <a:spAutoFit/>
          </a:bodyPr>
          <a:lstStyle/>
          <a:p>
            <a:r>
              <a:rPr lang="en-GB" sz="4000" dirty="0" err="1"/>
              <a:t>Środki</a:t>
            </a:r>
            <a:r>
              <a:rPr lang="pl-PL" sz="4000" dirty="0"/>
              <a:t> zaradcze</a:t>
            </a:r>
            <a:r>
              <a:rPr lang="en-GB" sz="4000" dirty="0"/>
              <a:t> - </a:t>
            </a:r>
            <a:r>
              <a:rPr lang="en-GB" sz="4000" dirty="0" err="1"/>
              <a:t>poprawa</a:t>
            </a:r>
            <a:r>
              <a:rPr lang="en-GB" sz="4000" dirty="0"/>
              <a:t> cyberbezpieczeństwa</a:t>
            </a:r>
          </a:p>
        </p:txBody>
      </p:sp>
    </p:spTree>
    <p:extLst>
      <p:ext uri="{BB962C8B-B14F-4D97-AF65-F5344CB8AC3E}">
        <p14:creationId xmlns:p14="http://schemas.microsoft.com/office/powerpoint/2010/main" val="119739670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86920" y="2444738"/>
            <a:ext cx="6194021" cy="4297587"/>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Doda</a:t>
            </a:r>
            <a:r>
              <a:rPr lang="pl-PL" sz="2800" dirty="0" err="1">
                <a:effectLst/>
                <a:latin typeface="Calibri" panose="020F0502020204030204" pitchFamily="34" charset="0"/>
                <a:ea typeface="Calibri" panose="020F0502020204030204" pitchFamily="34" charset="0"/>
                <a:cs typeface="Arial" panose="020B0604020202020204" pitchFamily="34" charset="0"/>
              </a:rPr>
              <a:t>wanie</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pl-PL" sz="2800" dirty="0">
                <a:effectLst/>
                <a:latin typeface="Calibri" panose="020F0502020204030204" pitchFamily="34" charset="0"/>
                <a:ea typeface="Calibri" panose="020F0502020204030204" pitchFamily="34" charset="0"/>
                <a:cs typeface="Arial" panose="020B0604020202020204" pitchFamily="34" charset="0"/>
              </a:rPr>
              <a:t>rodzaju</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kontaktu</a:t>
            </a:r>
            <a:r>
              <a:rPr lang="pl-PL"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a:effectLst/>
                <a:latin typeface="Calibri" panose="020F0502020204030204" pitchFamily="34" charset="0"/>
                <a:ea typeface="Calibri" panose="020F0502020204030204" pitchFamily="34" charset="0"/>
                <a:cs typeface="Arial" panose="020B0604020202020204" pitchFamily="34" charset="0"/>
              </a:rPr>
              <a:t>(2)</a:t>
            </a:r>
          </a:p>
          <a:p>
            <a:pPr marL="342900" indent="-342900" algn="just">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Czasami boty są zaprojektowane wyłącznie do zbierania danych o użytkownikach. Może to zagrażać naszej prywatności. Musimy mieć prawdziwy filtr na dodawane przez nas kontakty.</a:t>
            </a:r>
          </a:p>
          <a:p>
            <a:pPr marL="342900" indent="-342900" algn="just">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Ważne jest, abyśmy wśród naszych znajomych mieli osoby, które nie stanowią problemu dla naszego bezpieczeństwa i prywatności.</a:t>
            </a: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grpSp>
        <p:nvGrpSpPr>
          <p:cNvPr id="7" name="Gruppe 6">
            <a:extLst>
              <a:ext uri="{FF2B5EF4-FFF2-40B4-BE49-F238E27FC236}">
                <a16:creationId xmlns:a16="http://schemas.microsoft.com/office/drawing/2014/main" id="{CF37EE40-138F-41F3-8F1B-E988F888063F}"/>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431F75E-4822-4241-9063-B07F67A73FF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1479933-FA8E-40F7-9FF6-8BF6BFE7F4AC}"/>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2" name="Billede 1">
            <a:extLst>
              <a:ext uri="{FF2B5EF4-FFF2-40B4-BE49-F238E27FC236}">
                <a16:creationId xmlns:a16="http://schemas.microsoft.com/office/drawing/2014/main" id="{FD1F9061-FC93-47FA-8E11-091EA2EE78F8}"/>
              </a:ext>
            </a:extLst>
          </p:cNvPr>
          <p:cNvPicPr>
            <a:picLocks noChangeAspect="1"/>
          </p:cNvPicPr>
          <p:nvPr/>
        </p:nvPicPr>
        <p:blipFill>
          <a:blip r:embed="rId5"/>
          <a:stretch>
            <a:fillRect/>
          </a:stretch>
        </p:blipFill>
        <p:spPr>
          <a:xfrm>
            <a:off x="6680941" y="2260653"/>
            <a:ext cx="5511059" cy="3652961"/>
          </a:xfrm>
          <a:prstGeom prst="rect">
            <a:avLst/>
          </a:prstGeom>
        </p:spPr>
      </p:pic>
      <p:sp>
        <p:nvSpPr>
          <p:cNvPr id="10" name="Tekstfelt 9">
            <a:extLst>
              <a:ext uri="{FF2B5EF4-FFF2-40B4-BE49-F238E27FC236}">
                <a16:creationId xmlns:a16="http://schemas.microsoft.com/office/drawing/2014/main" id="{8C7CFBF0-867C-4D7C-B0CA-607928DC779F}"/>
              </a:ext>
            </a:extLst>
          </p:cNvPr>
          <p:cNvSpPr txBox="1"/>
          <p:nvPr/>
        </p:nvSpPr>
        <p:spPr>
          <a:xfrm>
            <a:off x="1559142" y="1097285"/>
            <a:ext cx="10632858" cy="707886"/>
          </a:xfrm>
          <a:prstGeom prst="rect">
            <a:avLst/>
          </a:prstGeom>
          <a:noFill/>
        </p:spPr>
        <p:txBody>
          <a:bodyPr wrap="square">
            <a:spAutoFit/>
          </a:bodyPr>
          <a:lstStyle/>
          <a:p>
            <a:r>
              <a:rPr lang="en-GB" sz="4000" dirty="0" err="1"/>
              <a:t>Środki</a:t>
            </a:r>
            <a:r>
              <a:rPr lang="pl-PL" sz="4000" dirty="0"/>
              <a:t> zaradcze</a:t>
            </a:r>
            <a:r>
              <a:rPr lang="en-GB" sz="4000" dirty="0"/>
              <a:t> - </a:t>
            </a:r>
            <a:r>
              <a:rPr lang="en-GB" sz="4000" dirty="0" err="1"/>
              <a:t>poprawa</a:t>
            </a:r>
            <a:r>
              <a:rPr lang="en-GB" sz="4000" dirty="0"/>
              <a:t> cyberbezpieczeństwa</a:t>
            </a:r>
          </a:p>
        </p:txBody>
      </p:sp>
    </p:spTree>
    <p:extLst>
      <p:ext uri="{BB962C8B-B14F-4D97-AF65-F5344CB8AC3E}">
        <p14:creationId xmlns:p14="http://schemas.microsoft.com/office/powerpoint/2010/main" val="729623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F2732D0D-0D85-470A-9927-0831FFFC93B9}"/>
              </a:ext>
            </a:extLst>
          </p:cNvPr>
          <p:cNvSpPr txBox="1"/>
          <p:nvPr/>
        </p:nvSpPr>
        <p:spPr>
          <a:xfrm>
            <a:off x="536717" y="2479383"/>
            <a:ext cx="7531518" cy="4363439"/>
          </a:xfrm>
          <a:prstGeom prst="rect">
            <a:avLst/>
          </a:prstGeom>
          <a:noFill/>
        </p:spPr>
        <p:txBody>
          <a:bodyPr wrap="square" rtlCol="0">
            <a:spAutoFit/>
          </a:bodyPr>
          <a:lstStyle/>
          <a:p>
            <a:pPr marL="144145" indent="-144145">
              <a:lnSpc>
                <a:spcPct val="107000"/>
              </a:lnSpc>
              <a:spcAft>
                <a:spcPts val="800"/>
              </a:spcAft>
            </a:pPr>
            <a:r>
              <a:rPr lang="pl-PL" sz="2800" dirty="0">
                <a:effectLst/>
                <a:latin typeface="Calibri" panose="020F0502020204030204" pitchFamily="34" charset="0"/>
                <a:ea typeface="Calibri" panose="020F0502020204030204" pitchFamily="34" charset="0"/>
                <a:cs typeface="Arial" panose="020B0604020202020204" pitchFamily="34" charset="0"/>
              </a:rPr>
              <a:t>Nie łącz się z sieciami społecznościowymi z dowolnego miejsca</a:t>
            </a:r>
          </a:p>
          <a:p>
            <a:pPr marL="457200" indent="-457200">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Pewnie często logujesz się przez sieci społecznościowe na dowolnej stronie. Jest to bardzo wygodne, ale nie najlepsze dla prywatności.</a:t>
            </a:r>
          </a:p>
          <a:p>
            <a:pPr marL="457200" indent="-457200">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Z pewnością przy wielu okazjach znajdujemy możliwość zarejestrowania się na stronie lub połączenia się z platformą poprzez Facebook lub Twitter. Unikamy rejestracji na tej stronie i wypełniania długiego formularza. </a:t>
            </a:r>
          </a:p>
        </p:txBody>
      </p:sp>
      <p:grpSp>
        <p:nvGrpSpPr>
          <p:cNvPr id="7" name="Gruppe 6">
            <a:extLst>
              <a:ext uri="{FF2B5EF4-FFF2-40B4-BE49-F238E27FC236}">
                <a16:creationId xmlns:a16="http://schemas.microsoft.com/office/drawing/2014/main" id="{6E6328DB-718F-4727-81E9-46B004234BE3}"/>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546E3CB8-1FAA-4AF9-BF15-8043C17D6227}"/>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C982703C-ED81-4340-A931-CD4A393D76C7}"/>
                </a:ext>
              </a:extLst>
            </p:cNvPr>
            <p:cNvPicPr>
              <a:picLocks noChangeAspect="1"/>
            </p:cNvPicPr>
            <p:nvPr/>
          </p:nvPicPr>
          <p:blipFill>
            <a:blip r:embed="rId4"/>
            <a:stretch>
              <a:fillRect/>
            </a:stretch>
          </p:blipFill>
          <p:spPr>
            <a:xfrm>
              <a:off x="8532295" y="404279"/>
              <a:ext cx="3066554" cy="670618"/>
            </a:xfrm>
            <a:prstGeom prst="rect">
              <a:avLst/>
            </a:prstGeom>
          </p:spPr>
        </p:pic>
      </p:grpSp>
      <p:sp>
        <p:nvSpPr>
          <p:cNvPr id="3" name="Tekstfelt 2">
            <a:extLst>
              <a:ext uri="{FF2B5EF4-FFF2-40B4-BE49-F238E27FC236}">
                <a16:creationId xmlns:a16="http://schemas.microsoft.com/office/drawing/2014/main" id="{8477B8DE-19E5-46AE-AC5E-C187CCB83A0D}"/>
              </a:ext>
            </a:extLst>
          </p:cNvPr>
          <p:cNvSpPr txBox="1"/>
          <p:nvPr/>
        </p:nvSpPr>
        <p:spPr>
          <a:xfrm>
            <a:off x="8685548" y="2479383"/>
            <a:ext cx="2957775" cy="4154984"/>
          </a:xfrm>
          <a:prstGeom prst="rect">
            <a:avLst/>
          </a:prstGeom>
          <a:noFill/>
          <a:ln>
            <a:solidFill>
              <a:schemeClr val="tx1"/>
            </a:solidFill>
          </a:ln>
        </p:spPr>
        <p:txBody>
          <a:bodyPr wrap="square" rtlCol="0">
            <a:spAutoFit/>
          </a:bodyPr>
          <a:lstStyle/>
          <a:p>
            <a:r>
              <a:rPr lang="pl-PL" sz="2400" dirty="0">
                <a:effectLst/>
                <a:latin typeface="Calibri" panose="020F0502020204030204" pitchFamily="34" charset="0"/>
                <a:ea typeface="Calibri" panose="020F0502020204030204" pitchFamily="34" charset="0"/>
                <a:cs typeface="Arial" panose="020B0604020202020204" pitchFamily="34" charset="0"/>
              </a:rPr>
              <a:t>Problem polega na tym, że przekazujemy dane osobowe do tej strony za pośrednictwem Facebooka. Te dane / informacje, które udostępniamy, mogą być wykorzystywane przez osoby trzecie do celów reklamowych.</a:t>
            </a:r>
            <a:endParaRPr lang="en-GB" dirty="0"/>
          </a:p>
        </p:txBody>
      </p:sp>
      <p:sp>
        <p:nvSpPr>
          <p:cNvPr id="10" name="Tekstfelt 9">
            <a:extLst>
              <a:ext uri="{FF2B5EF4-FFF2-40B4-BE49-F238E27FC236}">
                <a16:creationId xmlns:a16="http://schemas.microsoft.com/office/drawing/2014/main" id="{575D8F6E-D7BF-44DA-85AF-CD616E7FED75}"/>
              </a:ext>
            </a:extLst>
          </p:cNvPr>
          <p:cNvSpPr txBox="1"/>
          <p:nvPr/>
        </p:nvSpPr>
        <p:spPr>
          <a:xfrm>
            <a:off x="1559142" y="1097285"/>
            <a:ext cx="10632858" cy="707886"/>
          </a:xfrm>
          <a:prstGeom prst="rect">
            <a:avLst/>
          </a:prstGeom>
          <a:noFill/>
        </p:spPr>
        <p:txBody>
          <a:bodyPr wrap="square">
            <a:spAutoFit/>
          </a:bodyPr>
          <a:lstStyle/>
          <a:p>
            <a:r>
              <a:rPr lang="en-GB" sz="4000" dirty="0" err="1"/>
              <a:t>Środki</a:t>
            </a:r>
            <a:r>
              <a:rPr lang="pl-PL" sz="4000" dirty="0"/>
              <a:t> zaradcze</a:t>
            </a:r>
            <a:r>
              <a:rPr lang="en-GB" sz="4000" dirty="0"/>
              <a:t> - </a:t>
            </a:r>
            <a:r>
              <a:rPr lang="en-GB" sz="4000" dirty="0" err="1"/>
              <a:t>poprawa</a:t>
            </a:r>
            <a:r>
              <a:rPr lang="en-GB" sz="4000" dirty="0"/>
              <a:t> cyberbezpieczeństwa</a:t>
            </a:r>
          </a:p>
        </p:txBody>
      </p:sp>
    </p:spTree>
    <p:extLst>
      <p:ext uri="{BB962C8B-B14F-4D97-AF65-F5344CB8AC3E}">
        <p14:creationId xmlns:p14="http://schemas.microsoft.com/office/powerpoint/2010/main" val="380942268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51876" y="2309704"/>
            <a:ext cx="7379691" cy="3902415"/>
          </a:xfrm>
          <a:prstGeom prst="rect">
            <a:avLst/>
          </a:prstGeom>
          <a:noFill/>
        </p:spPr>
        <p:txBody>
          <a:bodyPr wrap="square" rtlCol="0">
            <a:spAutoFit/>
          </a:bodyPr>
          <a:lstStyle/>
          <a:p>
            <a:pPr marL="144145" indent="-144145" algn="just">
              <a:lnSpc>
                <a:spcPct val="107000"/>
              </a:lnSpc>
              <a:spcAft>
                <a:spcPts val="800"/>
              </a:spcAft>
            </a:pPr>
            <a:r>
              <a:rPr lang="pl-PL" sz="2800" dirty="0">
                <a:effectLst/>
                <a:latin typeface="Calibri" panose="020F0502020204030204" pitchFamily="34" charset="0"/>
                <a:ea typeface="Calibri" panose="020F0502020204030204" pitchFamily="34" charset="0"/>
                <a:cs typeface="Arial" panose="020B0604020202020204" pitchFamily="34" charset="0"/>
              </a:rPr>
              <a:t>Nie podawaj więcej informacji niż to konieczne</a:t>
            </a:r>
          </a:p>
          <a:p>
            <a:pPr marL="342900" indent="-342900" algn="just">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Jest to zdecydowanie jeden z najgorszych nawyków, które ma wielu użytkowników. Wprowadzają oni do sieci społecznościowych wiele danych osobowych, informacji, które tak naprawdę nie są niezbędne.</a:t>
            </a:r>
          </a:p>
          <a:p>
            <a:pPr marL="342900" indent="-342900" algn="just">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Na przykład dane takie jak nasz numer telefonu, adres e-mail, informacje o miejscu zamieszkania .... Wszystko to wpływa na naszą reklamę i może być wykorzystane do złych celów.</a:t>
            </a: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grpSp>
        <p:nvGrpSpPr>
          <p:cNvPr id="7" name="Gruppe 6">
            <a:extLst>
              <a:ext uri="{FF2B5EF4-FFF2-40B4-BE49-F238E27FC236}">
                <a16:creationId xmlns:a16="http://schemas.microsoft.com/office/drawing/2014/main" id="{6E6328DB-718F-4727-81E9-46B004234BE3}"/>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546E3CB8-1FAA-4AF9-BF15-8043C17D6227}"/>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C982703C-ED81-4340-A931-CD4A393D76C7}"/>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a:extLst>
              <a:ext uri="{FF2B5EF4-FFF2-40B4-BE49-F238E27FC236}">
                <a16:creationId xmlns:a16="http://schemas.microsoft.com/office/drawing/2014/main" id="{ADA99415-9DA3-4EBB-9C09-4DAD8254BE8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2635" y="2309704"/>
            <a:ext cx="3066554" cy="3066554"/>
          </a:xfrm>
          <a:prstGeom prst="rect">
            <a:avLst/>
          </a:prstGeom>
        </p:spPr>
      </p:pic>
      <p:sp>
        <p:nvSpPr>
          <p:cNvPr id="12" name="Tekstfelt 11">
            <a:extLst>
              <a:ext uri="{FF2B5EF4-FFF2-40B4-BE49-F238E27FC236}">
                <a16:creationId xmlns:a16="http://schemas.microsoft.com/office/drawing/2014/main" id="{60876C26-CC48-4E63-AB69-31A558A44B36}"/>
              </a:ext>
            </a:extLst>
          </p:cNvPr>
          <p:cNvSpPr txBox="1"/>
          <p:nvPr/>
        </p:nvSpPr>
        <p:spPr>
          <a:xfrm>
            <a:off x="1559142" y="1097285"/>
            <a:ext cx="10632858" cy="707886"/>
          </a:xfrm>
          <a:prstGeom prst="rect">
            <a:avLst/>
          </a:prstGeom>
          <a:noFill/>
        </p:spPr>
        <p:txBody>
          <a:bodyPr wrap="square">
            <a:spAutoFit/>
          </a:bodyPr>
          <a:lstStyle/>
          <a:p>
            <a:r>
              <a:rPr lang="en-GB" sz="4000" dirty="0" err="1"/>
              <a:t>Środki</a:t>
            </a:r>
            <a:r>
              <a:rPr lang="pl-PL" sz="4000" dirty="0"/>
              <a:t> zaradcze</a:t>
            </a:r>
            <a:r>
              <a:rPr lang="en-GB" sz="4000" dirty="0"/>
              <a:t> - </a:t>
            </a:r>
            <a:r>
              <a:rPr lang="en-GB" sz="4000" dirty="0" err="1"/>
              <a:t>poprawa</a:t>
            </a:r>
            <a:r>
              <a:rPr lang="en-GB" sz="4000" dirty="0"/>
              <a:t> cyberbezpieczeństwa</a:t>
            </a:r>
          </a:p>
        </p:txBody>
      </p:sp>
    </p:spTree>
    <p:extLst>
      <p:ext uri="{BB962C8B-B14F-4D97-AF65-F5344CB8AC3E}">
        <p14:creationId xmlns:p14="http://schemas.microsoft.com/office/powerpoint/2010/main" val="50427068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5420BF3B-83EA-4B7E-8478-6F1141AFA689}"/>
              </a:ext>
            </a:extLst>
          </p:cNvPr>
          <p:cNvSpPr txBox="1"/>
          <p:nvPr/>
        </p:nvSpPr>
        <p:spPr>
          <a:xfrm>
            <a:off x="536717" y="2346186"/>
            <a:ext cx="5421023" cy="3472425"/>
          </a:xfrm>
          <a:prstGeom prst="rect">
            <a:avLst/>
          </a:prstGeom>
          <a:noFill/>
        </p:spPr>
        <p:txBody>
          <a:bodyPr wrap="square" rtlCol="0">
            <a:spAutoFit/>
          </a:bodyPr>
          <a:lstStyle/>
          <a:p>
            <a:pPr>
              <a:lnSpc>
                <a:spcPct val="107000"/>
              </a:lnSpc>
              <a:spcAft>
                <a:spcPts val="800"/>
              </a:spcAft>
            </a:pPr>
            <a:r>
              <a:rPr lang="pl-PL" sz="2800" dirty="0">
                <a:effectLst/>
                <a:latin typeface="Calibri" panose="020F0502020204030204" pitchFamily="34" charset="0"/>
                <a:ea typeface="Calibri" panose="020F0502020204030204" pitchFamily="34" charset="0"/>
                <a:cs typeface="Arial" panose="020B0604020202020204" pitchFamily="34" charset="0"/>
              </a:rPr>
              <a:t>Inżynieria społeczna z perspektywy interdyscyplinarnej</a:t>
            </a:r>
          </a:p>
          <a:p>
            <a:pPr marL="342900" indent="-342900" algn="just">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Ze względu na technikę, jaką posługują się hakerzy, konieczne jest podejście z perspektywy interdyscyplinarnej, takiej jak informatyka, psychologia, biznes i etyka.</a:t>
            </a:r>
            <a:r>
              <a:rPr lang="en-GB" sz="24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pic>
        <p:nvPicPr>
          <p:cNvPr id="7" name="Billede 6" descr="Et billede, der indeholder tekst&#10;&#10;Automatisk genereret beskrivelse">
            <a:extLst>
              <a:ext uri="{FF2B5EF4-FFF2-40B4-BE49-F238E27FC236}">
                <a16:creationId xmlns:a16="http://schemas.microsoft.com/office/drawing/2014/main" id="{E4822B63-67BA-4810-B268-83C6998F2F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20552" y="4320798"/>
            <a:ext cx="4006523" cy="2147060"/>
          </a:xfrm>
          <a:prstGeom prst="rect">
            <a:avLst/>
          </a:prstGeom>
        </p:spPr>
      </p:pic>
      <p:grpSp>
        <p:nvGrpSpPr>
          <p:cNvPr id="8" name="Gruppe 7">
            <a:extLst>
              <a:ext uri="{FF2B5EF4-FFF2-40B4-BE49-F238E27FC236}">
                <a16:creationId xmlns:a16="http://schemas.microsoft.com/office/drawing/2014/main" id="{2115FE6F-C714-4B66-A128-F31ED3E26DBC}"/>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967D52A2-33AC-41DC-8E37-9A87DADBC1CA}"/>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F6E5098-3F96-46E1-B6A4-395B15C7F01D}"/>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F63B1053-9A20-450D-99FB-DA5BA6DA8DA6}"/>
              </a:ext>
            </a:extLst>
          </p:cNvPr>
          <p:cNvSpPr txBox="1"/>
          <p:nvPr/>
        </p:nvSpPr>
        <p:spPr>
          <a:xfrm>
            <a:off x="1559142" y="1097285"/>
            <a:ext cx="10632858" cy="707886"/>
          </a:xfrm>
          <a:prstGeom prst="rect">
            <a:avLst/>
          </a:prstGeom>
          <a:noFill/>
        </p:spPr>
        <p:txBody>
          <a:bodyPr wrap="square">
            <a:spAutoFit/>
          </a:bodyPr>
          <a:lstStyle/>
          <a:p>
            <a:r>
              <a:rPr lang="en-GB" sz="4000" dirty="0" err="1"/>
              <a:t>Środki</a:t>
            </a:r>
            <a:r>
              <a:rPr lang="pl-PL" sz="4000" dirty="0"/>
              <a:t> zaradcze</a:t>
            </a:r>
            <a:r>
              <a:rPr lang="en-GB" sz="4000" dirty="0"/>
              <a:t> - </a:t>
            </a:r>
            <a:r>
              <a:rPr lang="en-GB" sz="4000" dirty="0" err="1"/>
              <a:t>poprawa</a:t>
            </a:r>
            <a:r>
              <a:rPr lang="en-GB" sz="4000" dirty="0"/>
              <a:t> cyberbezpieczeństwa</a:t>
            </a:r>
          </a:p>
        </p:txBody>
      </p:sp>
    </p:spTree>
    <p:extLst>
      <p:ext uri="{BB962C8B-B14F-4D97-AF65-F5344CB8AC3E}">
        <p14:creationId xmlns:p14="http://schemas.microsoft.com/office/powerpoint/2010/main" val="257689189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5420BF3B-83EA-4B7E-8478-6F1141AFA689}"/>
              </a:ext>
            </a:extLst>
          </p:cNvPr>
          <p:cNvSpPr txBox="1"/>
          <p:nvPr/>
        </p:nvSpPr>
        <p:spPr>
          <a:xfrm>
            <a:off x="536716" y="1980904"/>
            <a:ext cx="7692884" cy="4795352"/>
          </a:xfrm>
          <a:prstGeom prst="rect">
            <a:avLst/>
          </a:prstGeom>
          <a:noFill/>
        </p:spPr>
        <p:txBody>
          <a:bodyPr wrap="square" rtlCol="0">
            <a:spAutoFit/>
          </a:bodyPr>
          <a:lstStyle/>
          <a:p>
            <a:pPr marL="144145" indent="-144145">
              <a:lnSpc>
                <a:spcPct val="107000"/>
              </a:lnSpc>
              <a:spcAft>
                <a:spcPts val="800"/>
              </a:spcAft>
            </a:pPr>
            <a:r>
              <a:rPr lang="pl-PL" sz="2800" dirty="0">
                <a:effectLst/>
                <a:latin typeface="Calibri" panose="020F0502020204030204" pitchFamily="34" charset="0"/>
                <a:ea typeface="Calibri" panose="020F0502020204030204" pitchFamily="34" charset="0"/>
                <a:cs typeface="Arial" panose="020B0604020202020204" pitchFamily="34" charset="0"/>
              </a:rPr>
              <a:t>Dyscyplina technologii informatycznej</a:t>
            </a:r>
          </a:p>
          <a:p>
            <a:pPr marL="457200" indent="-457200">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Inżynieria społeczna powinna być omawiana w kontekście obecnych systemów informatycznych i ich obrony stosowanej jako forma ograniczania ryzyka.</a:t>
            </a:r>
          </a:p>
          <a:p>
            <a:pPr marL="457200" indent="-457200">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Wieloczynnikowe uwierzytelnianie jest powszechnym i często skutecznym sposobem potwierdzania przez organizacje, że osoba uzyskująca dostęp do systemów rzeczywiście powinna mieć ten dostęp.</a:t>
            </a:r>
          </a:p>
          <a:p>
            <a:pPr marL="457200" indent="-457200">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Dodatkowym czynnikiem może być wykorzystanie wirtualnej sieci prywatnej (VPN), czyli uwierzytelnianie w celu dalszej walidacji użytkownika.</a:t>
            </a: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Billede 6" descr="Et billede, der indeholder tekst&#10;&#10;Automatisk genereret beskrivelse">
            <a:extLst>
              <a:ext uri="{FF2B5EF4-FFF2-40B4-BE49-F238E27FC236}">
                <a16:creationId xmlns:a16="http://schemas.microsoft.com/office/drawing/2014/main" id="{E4822B63-67BA-4810-B268-83C6998F2F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24406" y="3155731"/>
            <a:ext cx="3425218" cy="1835544"/>
          </a:xfrm>
          <a:prstGeom prst="rect">
            <a:avLst/>
          </a:prstGeom>
        </p:spPr>
      </p:pic>
      <p:grpSp>
        <p:nvGrpSpPr>
          <p:cNvPr id="8" name="Gruppe 7">
            <a:extLst>
              <a:ext uri="{FF2B5EF4-FFF2-40B4-BE49-F238E27FC236}">
                <a16:creationId xmlns:a16="http://schemas.microsoft.com/office/drawing/2014/main" id="{2115FE6F-C714-4B66-A128-F31ED3E26DBC}"/>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967D52A2-33AC-41DC-8E37-9A87DADBC1CA}"/>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F6E5098-3F96-46E1-B6A4-395B15C7F01D}"/>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1FDC929C-76CD-4C2A-A682-040427E3CBD8}"/>
              </a:ext>
            </a:extLst>
          </p:cNvPr>
          <p:cNvSpPr txBox="1"/>
          <p:nvPr/>
        </p:nvSpPr>
        <p:spPr>
          <a:xfrm>
            <a:off x="1559142" y="1097285"/>
            <a:ext cx="10632858" cy="707886"/>
          </a:xfrm>
          <a:prstGeom prst="rect">
            <a:avLst/>
          </a:prstGeom>
          <a:noFill/>
        </p:spPr>
        <p:txBody>
          <a:bodyPr wrap="square">
            <a:spAutoFit/>
          </a:bodyPr>
          <a:lstStyle/>
          <a:p>
            <a:r>
              <a:rPr lang="en-GB" sz="4000" dirty="0" err="1"/>
              <a:t>Środki</a:t>
            </a:r>
            <a:r>
              <a:rPr lang="pl-PL" sz="4000" dirty="0"/>
              <a:t> zaradcze</a:t>
            </a:r>
            <a:r>
              <a:rPr lang="en-GB" sz="4000" dirty="0"/>
              <a:t> - </a:t>
            </a:r>
            <a:r>
              <a:rPr lang="en-GB" sz="4000" dirty="0" err="1"/>
              <a:t>poprawa</a:t>
            </a:r>
            <a:r>
              <a:rPr lang="en-GB" sz="4000" dirty="0"/>
              <a:t> cyberbezpieczeństwa</a:t>
            </a:r>
          </a:p>
        </p:txBody>
      </p:sp>
    </p:spTree>
    <p:extLst>
      <p:ext uri="{BB962C8B-B14F-4D97-AF65-F5344CB8AC3E}">
        <p14:creationId xmlns:p14="http://schemas.microsoft.com/office/powerpoint/2010/main" val="297708882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E2FC00A5-27D1-40F2-863D-0A7B8DE378FD}"/>
              </a:ext>
            </a:extLst>
          </p:cNvPr>
          <p:cNvSpPr txBox="1"/>
          <p:nvPr/>
        </p:nvSpPr>
        <p:spPr>
          <a:xfrm>
            <a:off x="439000" y="1981069"/>
            <a:ext cx="4934277" cy="3174972"/>
          </a:xfrm>
          <a:prstGeom prst="rect">
            <a:avLst/>
          </a:prstGeom>
          <a:noFill/>
        </p:spPr>
        <p:txBody>
          <a:bodyPr wrap="square" rtlCol="0">
            <a:spAutoFit/>
          </a:bodyPr>
          <a:lstStyle/>
          <a:p>
            <a:pPr marL="144145" indent="-144145">
              <a:lnSpc>
                <a:spcPct val="107000"/>
              </a:lnSpc>
              <a:spcAft>
                <a:spcPts val="800"/>
              </a:spcAft>
            </a:pPr>
            <a:r>
              <a:rPr lang="en-GB" sz="2800" dirty="0" err="1">
                <a:effectLst/>
                <a:latin typeface="Calibri" panose="020F0502020204030204" pitchFamily="34" charset="0"/>
                <a:ea typeface="Calibri" panose="020F0502020204030204" pitchFamily="34" charset="0"/>
                <a:cs typeface="Arial" panose="020B0604020202020204" pitchFamily="34" charset="0"/>
              </a:rPr>
              <a:t>Perspektywa</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biznesowa</a:t>
            </a:r>
            <a:endParaRPr lang="pl-PL" sz="28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jest to ważne, ponieważ inżynieria społeczna może dotyczyć wielu rodzajów przedsiębiorstw i mieć wpływ na sposób organizacji i zarządzania.</a:t>
            </a:r>
          </a:p>
          <a:p>
            <a:pPr marL="144145" indent="-144145">
              <a:lnSpc>
                <a:spcPct val="107000"/>
              </a:lnSpc>
              <a:spcAft>
                <a:spcPts val="800"/>
              </a:spcAft>
            </a:pPr>
            <a:endParaRPr lang="pl-PL" sz="2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kstfelt 3">
            <a:extLst>
              <a:ext uri="{FF2B5EF4-FFF2-40B4-BE49-F238E27FC236}">
                <a16:creationId xmlns:a16="http://schemas.microsoft.com/office/drawing/2014/main" id="{48DF24AC-4AD2-4F02-8FE5-1335F6E0A2D8}"/>
              </a:ext>
            </a:extLst>
          </p:cNvPr>
          <p:cNvSpPr txBox="1"/>
          <p:nvPr/>
        </p:nvSpPr>
        <p:spPr>
          <a:xfrm>
            <a:off x="5880880" y="2464952"/>
            <a:ext cx="6311120" cy="4129144"/>
          </a:xfrm>
          <a:prstGeom prst="rect">
            <a:avLst/>
          </a:prstGeom>
          <a:noFill/>
        </p:spPr>
        <p:txBody>
          <a:bodyPr wrap="square" rtlCol="0">
            <a:spAutoFit/>
          </a:bodyPr>
          <a:lstStyle/>
          <a:p>
            <a:pPr marL="342900" indent="-342900">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pomaga określić czynniki wpływające na ataki inżynierii społecznej i jest korzystny, jeśli jest rozpatrywany w bardziej szczegółowych kategoriach w odniesieniu do następujących obszarów biznesowych: szkolenia i rozwój, udokumentowane polityki, procedury audytu wewnętrznego, budżety i kultura organizacyjna.</a:t>
            </a:r>
          </a:p>
          <a:p>
            <a:pPr marL="342900" indent="-342900">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może wykryć braki w każdym z tych obszarów, które mogą przyczynić się do ataków.</a:t>
            </a: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Billede 6">
            <a:extLst>
              <a:ext uri="{FF2B5EF4-FFF2-40B4-BE49-F238E27FC236}">
                <a16:creationId xmlns:a16="http://schemas.microsoft.com/office/drawing/2014/main" id="{7C356573-D8D4-4378-BD1F-0CEEAFD729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1009" y="4677654"/>
            <a:ext cx="2969551" cy="1981068"/>
          </a:xfrm>
          <a:prstGeom prst="rect">
            <a:avLst/>
          </a:prstGeom>
        </p:spPr>
      </p:pic>
      <p:grpSp>
        <p:nvGrpSpPr>
          <p:cNvPr id="8" name="Gruppe 7">
            <a:extLst>
              <a:ext uri="{FF2B5EF4-FFF2-40B4-BE49-F238E27FC236}">
                <a16:creationId xmlns:a16="http://schemas.microsoft.com/office/drawing/2014/main" id="{A72957E3-C9F9-4AFF-A480-93BBAEC9569C}"/>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01473D7F-F48E-4A15-8768-5600330D4C93}"/>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09E8AAD2-A2C8-4089-B639-EE6171527EA4}"/>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CC4C8B47-A5A4-4B40-9E57-16790199FA89}"/>
              </a:ext>
            </a:extLst>
          </p:cNvPr>
          <p:cNvSpPr txBox="1"/>
          <p:nvPr/>
        </p:nvSpPr>
        <p:spPr>
          <a:xfrm>
            <a:off x="1559142" y="1097285"/>
            <a:ext cx="10632858" cy="707886"/>
          </a:xfrm>
          <a:prstGeom prst="rect">
            <a:avLst/>
          </a:prstGeom>
          <a:noFill/>
        </p:spPr>
        <p:txBody>
          <a:bodyPr wrap="square">
            <a:spAutoFit/>
          </a:bodyPr>
          <a:lstStyle/>
          <a:p>
            <a:r>
              <a:rPr lang="en-GB" sz="4000" dirty="0" err="1"/>
              <a:t>Środki</a:t>
            </a:r>
            <a:r>
              <a:rPr lang="pl-PL" sz="4000" dirty="0"/>
              <a:t> zaradcze</a:t>
            </a:r>
            <a:r>
              <a:rPr lang="en-GB" sz="4000" dirty="0"/>
              <a:t> - </a:t>
            </a:r>
            <a:r>
              <a:rPr lang="en-GB" sz="4000" dirty="0" err="1"/>
              <a:t>poprawa</a:t>
            </a:r>
            <a:r>
              <a:rPr lang="en-GB" sz="4000" dirty="0"/>
              <a:t> cyberbezpieczeństwa</a:t>
            </a:r>
          </a:p>
        </p:txBody>
      </p:sp>
    </p:spTree>
    <p:extLst>
      <p:ext uri="{BB962C8B-B14F-4D97-AF65-F5344CB8AC3E}">
        <p14:creationId xmlns:p14="http://schemas.microsoft.com/office/powerpoint/2010/main" val="303445105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felt 3">
            <a:extLst>
              <a:ext uri="{FF2B5EF4-FFF2-40B4-BE49-F238E27FC236}">
                <a16:creationId xmlns:a16="http://schemas.microsoft.com/office/drawing/2014/main" id="{48DF24AC-4AD2-4F02-8FE5-1335F6E0A2D8}"/>
              </a:ext>
            </a:extLst>
          </p:cNvPr>
          <p:cNvSpPr txBox="1"/>
          <p:nvPr/>
        </p:nvSpPr>
        <p:spPr>
          <a:xfrm>
            <a:off x="405194" y="2505912"/>
            <a:ext cx="5698501" cy="3902415"/>
          </a:xfrm>
          <a:prstGeom prst="rect">
            <a:avLst/>
          </a:prstGeom>
          <a:noFill/>
        </p:spPr>
        <p:txBody>
          <a:bodyPr wrap="square" rtlCol="0">
            <a:spAutoFit/>
          </a:bodyPr>
          <a:lstStyle/>
          <a:p>
            <a:pPr marL="144145" indent="-144145" algn="just">
              <a:lnSpc>
                <a:spcPct val="107000"/>
              </a:lnSpc>
              <a:spcAft>
                <a:spcPts val="800"/>
              </a:spcAft>
            </a:pPr>
            <a:r>
              <a:rPr lang="pl-PL" sz="2800" dirty="0">
                <a:effectLst/>
                <a:latin typeface="Calibri" panose="020F0502020204030204" pitchFamily="34" charset="0"/>
                <a:ea typeface="Calibri" panose="020F0502020204030204" pitchFamily="34" charset="0"/>
                <a:cs typeface="Arial" panose="020B0604020202020204" pitchFamily="34" charset="0"/>
              </a:rPr>
              <a:t>Perspektywa etyczna</a:t>
            </a:r>
          </a:p>
          <a:p>
            <a:pPr marL="457200" indent="-457200" algn="just">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jest ważna w kontekście inżynierii społecznej i badań z nią związanych, ponieważ idea manipulowania innym człowiekiem narusza wiele zasad etycznych.</a:t>
            </a:r>
          </a:p>
          <a:p>
            <a:pPr marL="457200" indent="-457200" algn="just">
              <a:lnSpc>
                <a:spcPct val="107000"/>
              </a:lnSpc>
              <a:spcAft>
                <a:spcPts val="800"/>
              </a:spcAft>
              <a:buFont typeface="Arial" panose="020B0604020202020204" pitchFamily="34" charset="0"/>
              <a:buChar char="•"/>
            </a:pPr>
            <a:r>
              <a:rPr lang="pl-PL" sz="2400" dirty="0">
                <a:effectLst/>
                <a:latin typeface="Calibri" panose="020F0502020204030204" pitchFamily="34" charset="0"/>
                <a:ea typeface="Calibri" panose="020F0502020204030204" pitchFamily="34" charset="0"/>
                <a:cs typeface="Arial" panose="020B0604020202020204" pitchFamily="34" charset="0"/>
              </a:rPr>
              <a:t>pomaga, w przypadku zdarzenia z zakresu inżynierii społecznej, w leczeniu ofiar.</a:t>
            </a:r>
            <a:endParaRPr lang="en-GB"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Billede 6">
            <a:extLst>
              <a:ext uri="{FF2B5EF4-FFF2-40B4-BE49-F238E27FC236}">
                <a16:creationId xmlns:a16="http://schemas.microsoft.com/office/drawing/2014/main" id="{7C356573-D8D4-4378-BD1F-0CEEAFD729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26755" y="2336947"/>
            <a:ext cx="5328528" cy="3554806"/>
          </a:xfrm>
          <a:prstGeom prst="rect">
            <a:avLst/>
          </a:prstGeom>
        </p:spPr>
      </p:pic>
      <p:grpSp>
        <p:nvGrpSpPr>
          <p:cNvPr id="8" name="Gruppe 7">
            <a:extLst>
              <a:ext uri="{FF2B5EF4-FFF2-40B4-BE49-F238E27FC236}">
                <a16:creationId xmlns:a16="http://schemas.microsoft.com/office/drawing/2014/main" id="{A72957E3-C9F9-4AFF-A480-93BBAEC9569C}"/>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01473D7F-F48E-4A15-8768-5600330D4C93}"/>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09E8AAD2-A2C8-4089-B639-EE6171527EA4}"/>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28702357-5691-4B83-B11A-B791076A4F8A}"/>
              </a:ext>
            </a:extLst>
          </p:cNvPr>
          <p:cNvSpPr txBox="1"/>
          <p:nvPr/>
        </p:nvSpPr>
        <p:spPr>
          <a:xfrm>
            <a:off x="1559142" y="1097285"/>
            <a:ext cx="10632858" cy="707886"/>
          </a:xfrm>
          <a:prstGeom prst="rect">
            <a:avLst/>
          </a:prstGeom>
          <a:noFill/>
        </p:spPr>
        <p:txBody>
          <a:bodyPr wrap="square">
            <a:spAutoFit/>
          </a:bodyPr>
          <a:lstStyle/>
          <a:p>
            <a:r>
              <a:rPr lang="en-GB" sz="4000" dirty="0" err="1"/>
              <a:t>Środki</a:t>
            </a:r>
            <a:r>
              <a:rPr lang="pl-PL" sz="4000" dirty="0"/>
              <a:t> zaradcze</a:t>
            </a:r>
            <a:r>
              <a:rPr lang="en-GB" sz="4000" dirty="0"/>
              <a:t> - </a:t>
            </a:r>
            <a:r>
              <a:rPr lang="en-GB" sz="4000" dirty="0" err="1"/>
              <a:t>poprawa</a:t>
            </a:r>
            <a:r>
              <a:rPr lang="en-GB" sz="4000" dirty="0"/>
              <a:t> cyberbezpieczeństwa</a:t>
            </a:r>
          </a:p>
        </p:txBody>
      </p:sp>
    </p:spTree>
    <p:extLst>
      <p:ext uri="{BB962C8B-B14F-4D97-AF65-F5344CB8AC3E}">
        <p14:creationId xmlns:p14="http://schemas.microsoft.com/office/powerpoint/2010/main" val="175254979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Billede 3">
            <a:extLst>
              <a:ext uri="{FF2B5EF4-FFF2-40B4-BE49-F238E27FC236}">
                <a16:creationId xmlns:a16="http://schemas.microsoft.com/office/drawing/2014/main" id="{C908D616-7C3D-463C-96CA-B6DBF2E10750}"/>
              </a:ext>
            </a:extLst>
          </p:cNvPr>
          <p:cNvPicPr>
            <a:picLocks noChangeAspect="1"/>
          </p:cNvPicPr>
          <p:nvPr/>
        </p:nvPicPr>
        <p:blipFill rotWithShape="1">
          <a:blip r:embed="rId3">
            <a:extLst>
              <a:ext uri="{28A0092B-C50C-407E-A947-70E740481C1C}">
                <a14:useLocalDpi xmlns:a14="http://schemas.microsoft.com/office/drawing/2010/main" val="0"/>
              </a:ext>
            </a:extLst>
          </a:blip>
          <a:srcRect t="15255" r="9753" b="24593"/>
          <a:stretch/>
        </p:blipFill>
        <p:spPr>
          <a:xfrm>
            <a:off x="536717" y="2721166"/>
            <a:ext cx="11210108" cy="4294666"/>
          </a:xfrm>
          <a:prstGeom prst="rect">
            <a:avLst/>
          </a:prstGeom>
        </p:spPr>
      </p:pic>
      <p:sp>
        <p:nvSpPr>
          <p:cNvPr id="2" name="Tekstfelt 1">
            <a:extLst>
              <a:ext uri="{FF2B5EF4-FFF2-40B4-BE49-F238E27FC236}">
                <a16:creationId xmlns:a16="http://schemas.microsoft.com/office/drawing/2014/main" id="{C3E1F6A0-7827-4770-B926-6987E5A467A1}"/>
              </a:ext>
            </a:extLst>
          </p:cNvPr>
          <p:cNvSpPr txBox="1"/>
          <p:nvPr/>
        </p:nvSpPr>
        <p:spPr>
          <a:xfrm>
            <a:off x="747968" y="2894846"/>
            <a:ext cx="10998857" cy="2461058"/>
          </a:xfrm>
          <a:prstGeom prst="rect">
            <a:avLst/>
          </a:prstGeom>
          <a:noFill/>
        </p:spPr>
        <p:txBody>
          <a:bodyPr wrap="square" rtlCol="0">
            <a:spAutoFit/>
          </a:bodyPr>
          <a:lstStyle/>
          <a:p>
            <a:pPr marL="342900" indent="-342900" algn="just">
              <a:lnSpc>
                <a:spcPct val="107000"/>
              </a:lnSpc>
              <a:spcAft>
                <a:spcPts val="800"/>
              </a:spcAft>
              <a:buFont typeface="Arial" panose="020B0604020202020204" pitchFamily="34" charset="0"/>
              <a:buChar char="•"/>
            </a:pPr>
            <a:r>
              <a:rPr lang="pl-PL"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Inwentaryzacja sprzętu</a:t>
            </a:r>
          </a:p>
          <a:p>
            <a:pPr marL="342900" indent="-342900" algn="just">
              <a:lnSpc>
                <a:spcPct val="107000"/>
              </a:lnSpc>
              <a:spcAft>
                <a:spcPts val="800"/>
              </a:spcAft>
              <a:buFont typeface="Arial" panose="020B0604020202020204" pitchFamily="34" charset="0"/>
              <a:buChar char="•"/>
            </a:pPr>
            <a:r>
              <a:rPr lang="pl-PL"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Inwentaryzacja aplikacji i systemów operacyjnych</a:t>
            </a:r>
          </a:p>
          <a:p>
            <a:pPr marL="342900" indent="-342900" algn="just">
              <a:lnSpc>
                <a:spcPct val="107000"/>
              </a:lnSpc>
              <a:spcAft>
                <a:spcPts val="800"/>
              </a:spcAft>
              <a:buFont typeface="Arial" panose="020B0604020202020204" pitchFamily="34" charset="0"/>
              <a:buChar char="•"/>
            </a:pPr>
            <a:r>
              <a:rPr lang="pl-PL"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Kontrola urządzeń bezprzewodowych</a:t>
            </a:r>
          </a:p>
          <a:p>
            <a:pPr marL="342900" indent="-342900" algn="just">
              <a:lnSpc>
                <a:spcPct val="107000"/>
              </a:lnSpc>
              <a:spcAft>
                <a:spcPts val="800"/>
              </a:spcAft>
              <a:buFont typeface="Arial" panose="020B0604020202020204" pitchFamily="34" charset="0"/>
              <a:buChar char="•"/>
            </a:pPr>
            <a:r>
              <a:rPr lang="pl-PL"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Projektowanie zabezpieczeń sieciowych</a:t>
            </a:r>
          </a:p>
          <a:p>
            <a:pPr marL="342900" indent="-342900" algn="just">
              <a:lnSpc>
                <a:spcPct val="107000"/>
              </a:lnSpc>
              <a:spcAft>
                <a:spcPts val="800"/>
              </a:spcAft>
              <a:buFont typeface="Arial" panose="020B0604020202020204" pitchFamily="34" charset="0"/>
              <a:buChar char="•"/>
            </a:pPr>
            <a:r>
              <a:rPr lang="pl-PL"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Ograniczanie i kontrola portów sieciowych, protokołów komunikacyjnych i usług</a:t>
            </a:r>
            <a:endParaRPr lang="en-GB" dirty="0"/>
          </a:p>
        </p:txBody>
      </p:sp>
      <p:grpSp>
        <p:nvGrpSpPr>
          <p:cNvPr id="6" name="Gruppe 5">
            <a:extLst>
              <a:ext uri="{FF2B5EF4-FFF2-40B4-BE49-F238E27FC236}">
                <a16:creationId xmlns:a16="http://schemas.microsoft.com/office/drawing/2014/main" id="{36C19701-E7F3-41AB-AB71-00050BCE432F}"/>
              </a:ext>
            </a:extLst>
          </p:cNvPr>
          <p:cNvGrpSpPr/>
          <p:nvPr/>
        </p:nvGrpSpPr>
        <p:grpSpPr>
          <a:xfrm>
            <a:off x="536717" y="199278"/>
            <a:ext cx="11118566" cy="1329043"/>
            <a:chOff x="480283" y="200282"/>
            <a:chExt cx="11118566" cy="1329043"/>
          </a:xfrm>
        </p:grpSpPr>
        <p:pic>
          <p:nvPicPr>
            <p:cNvPr id="7" name="Billede 6">
              <a:extLst>
                <a:ext uri="{FF2B5EF4-FFF2-40B4-BE49-F238E27FC236}">
                  <a16:creationId xmlns:a16="http://schemas.microsoft.com/office/drawing/2014/main" id="{999E4DF2-7F3D-466E-AA5E-99C1EA552FCE}"/>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69E68866-DA8A-413C-A488-072697856F58}"/>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1AD3EED5-7AB3-43CE-A0B9-E156DDDCBF32}"/>
              </a:ext>
            </a:extLst>
          </p:cNvPr>
          <p:cNvSpPr txBox="1"/>
          <p:nvPr/>
        </p:nvSpPr>
        <p:spPr>
          <a:xfrm>
            <a:off x="1591416" y="1239664"/>
            <a:ext cx="6097836" cy="784702"/>
          </a:xfrm>
          <a:prstGeom prst="rect">
            <a:avLst/>
          </a:prstGeom>
          <a:noFill/>
        </p:spPr>
        <p:txBody>
          <a:bodyPr wrap="square">
            <a:spAutoFit/>
          </a:bodyPr>
          <a:lstStyle/>
          <a:p>
            <a:pPr marL="144145" indent="-144145" algn="just">
              <a:lnSpc>
                <a:spcPct val="107000"/>
              </a:lnSpc>
              <a:spcAft>
                <a:spcPts val="800"/>
              </a:spcAft>
            </a:pPr>
            <a:r>
              <a:rPr lang="pl-PL" sz="4400" dirty="0">
                <a:effectLst/>
                <a:latin typeface="Calibri" panose="020F0502020204030204" pitchFamily="34" charset="0"/>
                <a:ea typeface="Calibri" panose="020F0502020204030204" pitchFamily="34" charset="0"/>
                <a:cs typeface="Arial" panose="020B0604020202020204" pitchFamily="34" charset="0"/>
              </a:rPr>
              <a:t>Techniki ochrony</a:t>
            </a:r>
            <a:endParaRPr lang="en-GB" sz="4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4771691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Billede 3">
            <a:extLst>
              <a:ext uri="{FF2B5EF4-FFF2-40B4-BE49-F238E27FC236}">
                <a16:creationId xmlns:a16="http://schemas.microsoft.com/office/drawing/2014/main" id="{C908D616-7C3D-463C-96CA-B6DBF2E10750}"/>
              </a:ext>
            </a:extLst>
          </p:cNvPr>
          <p:cNvPicPr>
            <a:picLocks noChangeAspect="1"/>
          </p:cNvPicPr>
          <p:nvPr/>
        </p:nvPicPr>
        <p:blipFill rotWithShape="1">
          <a:blip r:embed="rId3">
            <a:extLst>
              <a:ext uri="{28A0092B-C50C-407E-A947-70E740481C1C}">
                <a14:useLocalDpi xmlns:a14="http://schemas.microsoft.com/office/drawing/2010/main" val="0"/>
              </a:ext>
            </a:extLst>
          </a:blip>
          <a:srcRect t="9545" r="9753" b="24593"/>
          <a:stretch/>
        </p:blipFill>
        <p:spPr>
          <a:xfrm>
            <a:off x="536717" y="2313542"/>
            <a:ext cx="11210108" cy="4702290"/>
          </a:xfrm>
          <a:prstGeom prst="rect">
            <a:avLst/>
          </a:prstGeom>
        </p:spPr>
      </p:pic>
      <p:sp>
        <p:nvSpPr>
          <p:cNvPr id="2" name="Tekstfelt 1">
            <a:extLst>
              <a:ext uri="{FF2B5EF4-FFF2-40B4-BE49-F238E27FC236}">
                <a16:creationId xmlns:a16="http://schemas.microsoft.com/office/drawing/2014/main" id="{C3E1F6A0-7827-4770-B926-6987E5A467A1}"/>
              </a:ext>
            </a:extLst>
          </p:cNvPr>
          <p:cNvSpPr txBox="1"/>
          <p:nvPr/>
        </p:nvSpPr>
        <p:spPr>
          <a:xfrm>
            <a:off x="941090" y="3091021"/>
            <a:ext cx="10998857" cy="2461058"/>
          </a:xfrm>
          <a:prstGeom prst="rect">
            <a:avLst/>
          </a:prstGeom>
          <a:noFill/>
        </p:spPr>
        <p:txBody>
          <a:bodyPr wrap="square" rtlCol="0">
            <a:spAutoFit/>
          </a:bodyPr>
          <a:lstStyle/>
          <a:p>
            <a:pPr marL="342900" indent="-342900" algn="just">
              <a:lnSpc>
                <a:spcPct val="107000"/>
              </a:lnSpc>
              <a:spcAft>
                <a:spcPts val="800"/>
              </a:spcAft>
              <a:buFont typeface="Arial" panose="020B0604020202020204" pitchFamily="34" charset="0"/>
              <a:buChar char="•"/>
            </a:pPr>
            <a:r>
              <a:rPr lang="pl-PL"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Ochrona stref peryferyjnych</a:t>
            </a:r>
          </a:p>
          <a:p>
            <a:pPr marL="342900" indent="-342900" algn="just">
              <a:lnSpc>
                <a:spcPct val="107000"/>
              </a:lnSpc>
              <a:spcAft>
                <a:spcPts val="800"/>
              </a:spcAft>
              <a:buFont typeface="Arial" panose="020B0604020202020204" pitchFamily="34" charset="0"/>
              <a:buChar char="•"/>
            </a:pPr>
            <a:r>
              <a:rPr lang="pl-PL"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Fizyczny dostęp do lokalizacji</a:t>
            </a:r>
          </a:p>
          <a:p>
            <a:pPr marL="342900" indent="-342900" algn="just">
              <a:lnSpc>
                <a:spcPct val="107000"/>
              </a:lnSpc>
              <a:spcAft>
                <a:spcPts val="800"/>
              </a:spcAft>
              <a:buFont typeface="Arial" panose="020B0604020202020204" pitchFamily="34" charset="0"/>
              <a:buChar char="•"/>
            </a:pPr>
            <a:r>
              <a:rPr lang="pl-PL"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Kontrolowane wykorzystanie uprawnień administracyjnych</a:t>
            </a:r>
          </a:p>
          <a:p>
            <a:pPr marL="342900" indent="-342900" algn="just">
              <a:lnSpc>
                <a:spcPct val="107000"/>
              </a:lnSpc>
              <a:spcAft>
                <a:spcPts val="800"/>
              </a:spcAft>
              <a:buFont typeface="Arial" panose="020B0604020202020204" pitchFamily="34" charset="0"/>
              <a:buChar char="•"/>
            </a:pPr>
            <a:r>
              <a:rPr lang="pl-PL"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Monitorowanie i kontrola kont użytkowników</a:t>
            </a:r>
          </a:p>
          <a:p>
            <a:pPr marL="342900" indent="-342900" algn="just">
              <a:lnSpc>
                <a:spcPct val="107000"/>
              </a:lnSpc>
              <a:spcAft>
                <a:spcPts val="800"/>
              </a:spcAft>
              <a:buFont typeface="Arial" panose="020B0604020202020204" pitchFamily="34" charset="0"/>
              <a:buChar char="•"/>
            </a:pPr>
            <a:r>
              <a:rPr lang="pl-PL"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Ocena umiejętności i szkolenia w zakresie bezpieczeństwa</a:t>
            </a:r>
            <a:endParaRPr lang="en-GB" dirty="0"/>
          </a:p>
        </p:txBody>
      </p:sp>
      <p:grpSp>
        <p:nvGrpSpPr>
          <p:cNvPr id="6" name="Gruppe 5">
            <a:extLst>
              <a:ext uri="{FF2B5EF4-FFF2-40B4-BE49-F238E27FC236}">
                <a16:creationId xmlns:a16="http://schemas.microsoft.com/office/drawing/2014/main" id="{36C19701-E7F3-41AB-AB71-00050BCE432F}"/>
              </a:ext>
            </a:extLst>
          </p:cNvPr>
          <p:cNvGrpSpPr/>
          <p:nvPr/>
        </p:nvGrpSpPr>
        <p:grpSpPr>
          <a:xfrm>
            <a:off x="536717" y="199278"/>
            <a:ext cx="11118566" cy="1329043"/>
            <a:chOff x="480283" y="200282"/>
            <a:chExt cx="11118566" cy="1329043"/>
          </a:xfrm>
        </p:grpSpPr>
        <p:pic>
          <p:nvPicPr>
            <p:cNvPr id="7" name="Billede 6">
              <a:extLst>
                <a:ext uri="{FF2B5EF4-FFF2-40B4-BE49-F238E27FC236}">
                  <a16:creationId xmlns:a16="http://schemas.microsoft.com/office/drawing/2014/main" id="{999E4DF2-7F3D-466E-AA5E-99C1EA552FCE}"/>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69E68866-DA8A-413C-A488-072697856F58}"/>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9" name="Tekstfelt 8">
            <a:extLst>
              <a:ext uri="{FF2B5EF4-FFF2-40B4-BE49-F238E27FC236}">
                <a16:creationId xmlns:a16="http://schemas.microsoft.com/office/drawing/2014/main" id="{0DF81564-4636-43D8-ACE2-FDE7F3544762}"/>
              </a:ext>
            </a:extLst>
          </p:cNvPr>
          <p:cNvSpPr txBox="1"/>
          <p:nvPr/>
        </p:nvSpPr>
        <p:spPr>
          <a:xfrm>
            <a:off x="1591416" y="1239664"/>
            <a:ext cx="6097836" cy="784702"/>
          </a:xfrm>
          <a:prstGeom prst="rect">
            <a:avLst/>
          </a:prstGeom>
          <a:noFill/>
        </p:spPr>
        <p:txBody>
          <a:bodyPr wrap="square">
            <a:spAutoFit/>
          </a:bodyPr>
          <a:lstStyle/>
          <a:p>
            <a:pPr marL="144145" indent="-144145" algn="just">
              <a:lnSpc>
                <a:spcPct val="107000"/>
              </a:lnSpc>
              <a:spcAft>
                <a:spcPts val="800"/>
              </a:spcAft>
            </a:pPr>
            <a:r>
              <a:rPr lang="pl-PL" sz="4400" dirty="0">
                <a:effectLst/>
                <a:latin typeface="Calibri" panose="020F0502020204030204" pitchFamily="34" charset="0"/>
                <a:ea typeface="Calibri" panose="020F0502020204030204" pitchFamily="34" charset="0"/>
                <a:cs typeface="Arial" panose="020B0604020202020204" pitchFamily="34" charset="0"/>
              </a:rPr>
              <a:t>Techniki ochrony</a:t>
            </a:r>
            <a:endParaRPr lang="en-GB" sz="4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69122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8B0881B-D924-4AA2-BAE9-A814F8972991}"/>
              </a:ext>
            </a:extLst>
          </p:cNvPr>
          <p:cNvPicPr>
            <a:picLocks noChangeAspect="1"/>
          </p:cNvPicPr>
          <p:nvPr/>
        </p:nvPicPr>
        <p:blipFill>
          <a:blip r:embed="rId3"/>
          <a:stretch>
            <a:fillRect/>
          </a:stretch>
        </p:blipFill>
        <p:spPr>
          <a:xfrm>
            <a:off x="5800426" y="1187777"/>
            <a:ext cx="5429111" cy="2390492"/>
          </a:xfrm>
          <a:prstGeom prst="rect">
            <a:avLst/>
          </a:prstGeom>
        </p:spPr>
      </p:pic>
      <p:sp>
        <p:nvSpPr>
          <p:cNvPr id="3" name="Tekstfelt 2">
            <a:extLst>
              <a:ext uri="{FF2B5EF4-FFF2-40B4-BE49-F238E27FC236}">
                <a16:creationId xmlns:a16="http://schemas.microsoft.com/office/drawing/2014/main" id="{EB608D97-D774-4C8E-8092-2C8EFD863B41}"/>
              </a:ext>
            </a:extLst>
          </p:cNvPr>
          <p:cNvSpPr txBox="1"/>
          <p:nvPr/>
        </p:nvSpPr>
        <p:spPr>
          <a:xfrm>
            <a:off x="439000" y="1771650"/>
            <a:ext cx="5000266" cy="4297587"/>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VPN (Virtual Private Network)</a:t>
            </a:r>
          </a:p>
          <a:p>
            <a:pPr>
              <a:lnSpc>
                <a:spcPct val="107000"/>
              </a:lnSpc>
              <a:spcAft>
                <a:spcPts val="800"/>
              </a:spcAft>
            </a:pPr>
            <a:r>
              <a:rPr lang="pl-PL" sz="2400" dirty="0">
                <a:effectLst/>
                <a:latin typeface="Calibri" panose="020F0502020204030204" pitchFamily="34" charset="0"/>
                <a:ea typeface="Calibri" panose="020F0502020204030204" pitchFamily="34" charset="0"/>
                <a:cs typeface="Arial" panose="020B0604020202020204" pitchFamily="34" charset="0"/>
              </a:rPr>
              <a:t>Wirtualna sieć prywatna to bezpieczne połączenie przez niezabezpieczoną sieć, taką jak Internet. Wirtualna oznacza istnienie unikalnej sieci, grupy geograficznie rozproszonych komputerów, które komunikują się i mogą być zarządzane jako jedna sieć.</a:t>
            </a:r>
          </a:p>
          <a:p>
            <a:pPr>
              <a:lnSpc>
                <a:spcPct val="107000"/>
              </a:lnSpc>
              <a:spcAft>
                <a:spcPts val="800"/>
              </a:spcAft>
            </a:pPr>
            <a:r>
              <a:rPr lang="pl-PL" sz="2400" dirty="0">
                <a:effectLst/>
                <a:latin typeface="Calibri" panose="020F0502020204030204" pitchFamily="34" charset="0"/>
                <a:ea typeface="Calibri" panose="020F0502020204030204" pitchFamily="34" charset="0"/>
                <a:cs typeface="Arial" panose="020B0604020202020204" pitchFamily="34" charset="0"/>
              </a:rPr>
              <a:t>Prywatna oznacza sieć wirtualną z kontrolą dostępu. </a:t>
            </a:r>
          </a:p>
        </p:txBody>
      </p:sp>
      <p:pic>
        <p:nvPicPr>
          <p:cNvPr id="4" name="Billede 3">
            <a:extLst>
              <a:ext uri="{FF2B5EF4-FFF2-40B4-BE49-F238E27FC236}">
                <a16:creationId xmlns:a16="http://schemas.microsoft.com/office/drawing/2014/main" id="{B5228C4B-50FB-41FB-BA8C-CC5BD81BCEC8}"/>
              </a:ext>
            </a:extLst>
          </p:cNvPr>
          <p:cNvPicPr>
            <a:picLocks noChangeAspect="1"/>
          </p:cNvPicPr>
          <p:nvPr/>
        </p:nvPicPr>
        <p:blipFill>
          <a:blip r:embed="rId4"/>
          <a:stretch>
            <a:fillRect/>
          </a:stretch>
        </p:blipFill>
        <p:spPr>
          <a:xfrm>
            <a:off x="7169249" y="3909339"/>
            <a:ext cx="4060288" cy="2621507"/>
          </a:xfrm>
          <a:prstGeom prst="rect">
            <a:avLst/>
          </a:prstGeom>
        </p:spPr>
      </p:pic>
      <p:sp>
        <p:nvSpPr>
          <p:cNvPr id="6" name="Tekstfelt 5">
            <a:extLst>
              <a:ext uri="{FF2B5EF4-FFF2-40B4-BE49-F238E27FC236}">
                <a16:creationId xmlns:a16="http://schemas.microsoft.com/office/drawing/2014/main" id="{ED0C5B70-EB18-4ED3-9A0B-1344CB013B59}"/>
              </a:ext>
            </a:extLst>
          </p:cNvPr>
          <p:cNvSpPr txBox="1"/>
          <p:nvPr/>
        </p:nvSpPr>
        <p:spPr>
          <a:xfrm>
            <a:off x="5671329" y="3419745"/>
            <a:ext cx="1659118" cy="2308324"/>
          </a:xfrm>
          <a:prstGeom prst="rect">
            <a:avLst/>
          </a:prstGeom>
          <a:noFill/>
        </p:spPr>
        <p:txBody>
          <a:bodyPr wrap="square" rtlCol="0">
            <a:spAutoFit/>
          </a:bodyPr>
          <a:lstStyle/>
          <a:p>
            <a:r>
              <a:rPr lang="en-GB" dirty="0">
                <a:solidFill>
                  <a:srgbClr val="FF0000"/>
                </a:solidFill>
              </a:rPr>
              <a:t>VPN for remote access</a:t>
            </a:r>
          </a:p>
          <a:p>
            <a:r>
              <a:rPr lang="en-GB" dirty="0">
                <a:solidFill>
                  <a:srgbClr val="FF0000"/>
                </a:solidFill>
              </a:rPr>
              <a:t>               Creating a secure industrial infrastructure</a:t>
            </a:r>
          </a:p>
          <a:p>
            <a:endParaRPr lang="en-GB" dirty="0"/>
          </a:p>
        </p:txBody>
      </p:sp>
      <p:grpSp>
        <p:nvGrpSpPr>
          <p:cNvPr id="7" name="Gruppe 6">
            <a:extLst>
              <a:ext uri="{FF2B5EF4-FFF2-40B4-BE49-F238E27FC236}">
                <a16:creationId xmlns:a16="http://schemas.microsoft.com/office/drawing/2014/main" id="{F9578A17-03FE-42CB-829F-803C50F6C58A}"/>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2AD84709-98AE-4D46-8EBF-A0C30B74D891}"/>
                </a:ext>
              </a:extLst>
            </p:cNvPr>
            <p:cNvPicPr>
              <a:picLocks noChangeAspect="1"/>
            </p:cNvPicPr>
            <p:nvPr/>
          </p:nvPicPr>
          <p:blipFill>
            <a:blip r:embed="rId5"/>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7DE9E422-19E7-4FBD-BADE-70FBEA8E5700}"/>
                </a:ext>
              </a:extLst>
            </p:cNvPr>
            <p:cNvPicPr>
              <a:picLocks noChangeAspect="1"/>
            </p:cNvPicPr>
            <p:nvPr/>
          </p:nvPicPr>
          <p:blipFill>
            <a:blip r:embed="rId6"/>
            <a:stretch>
              <a:fillRect/>
            </a:stretch>
          </p:blipFill>
          <p:spPr>
            <a:xfrm>
              <a:off x="8532295" y="404279"/>
              <a:ext cx="3066554" cy="670618"/>
            </a:xfrm>
            <a:prstGeom prst="rect">
              <a:avLst/>
            </a:prstGeom>
          </p:spPr>
        </p:pic>
      </p:grpSp>
      <p:sp>
        <p:nvSpPr>
          <p:cNvPr id="5" name="Tekstfelt 4">
            <a:extLst>
              <a:ext uri="{FF2B5EF4-FFF2-40B4-BE49-F238E27FC236}">
                <a16:creationId xmlns:a16="http://schemas.microsoft.com/office/drawing/2014/main" id="{3FE86D48-C80C-488E-830D-3C914A2AD117}"/>
              </a:ext>
            </a:extLst>
          </p:cNvPr>
          <p:cNvSpPr txBox="1"/>
          <p:nvPr/>
        </p:nvSpPr>
        <p:spPr>
          <a:xfrm>
            <a:off x="2171079" y="863799"/>
            <a:ext cx="2864386" cy="769441"/>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VPN</a:t>
            </a:r>
            <a:endParaRPr lang="en-GB" sz="4400" dirty="0"/>
          </a:p>
        </p:txBody>
      </p:sp>
    </p:spTree>
    <p:extLst>
      <p:ext uri="{BB962C8B-B14F-4D97-AF65-F5344CB8AC3E}">
        <p14:creationId xmlns:p14="http://schemas.microsoft.com/office/powerpoint/2010/main" val="120128208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479B94A-6325-46EE-8DA1-E2FCF9802897}"/>
              </a:ext>
            </a:extLst>
          </p:cNvPr>
          <p:cNvSpPr txBox="1"/>
          <p:nvPr/>
        </p:nvSpPr>
        <p:spPr>
          <a:xfrm>
            <a:off x="395047" y="2004243"/>
            <a:ext cx="10628068" cy="4286302"/>
          </a:xfrm>
          <a:prstGeom prst="rect">
            <a:avLst/>
          </a:prstGeom>
          <a:noFill/>
        </p:spPr>
        <p:txBody>
          <a:bodyPr wrap="square" rtlCol="0">
            <a:spAutoFit/>
          </a:bodyPr>
          <a:lstStyle/>
          <a:p>
            <a:pPr algn="just">
              <a:lnSpc>
                <a:spcPct val="107000"/>
              </a:lnSpc>
              <a:spcAft>
                <a:spcPts val="800"/>
              </a:spcAft>
            </a:pPr>
            <a:r>
              <a:rPr lang="pl-PL" sz="2300" dirty="0">
                <a:effectLst/>
                <a:latin typeface="Calibri" panose="020F0502020204030204" pitchFamily="34" charset="0"/>
                <a:ea typeface="Calibri" panose="020F0502020204030204" pitchFamily="34" charset="0"/>
                <a:cs typeface="Arial" panose="020B0604020202020204" pitchFamily="34" charset="0"/>
              </a:rPr>
              <a:t>Pytania na forum dyskusyjnym, na które należy odpowiedzieć z krótkim uzasadnieniem. Odpowiedzi zostaną omówione z mentorem podczas sesji mentorskich</a:t>
            </a:r>
          </a:p>
          <a:p>
            <a:pPr>
              <a:lnSpc>
                <a:spcPct val="107000"/>
              </a:lnSpc>
            </a:pPr>
            <a:r>
              <a:rPr lang="pl-PL" sz="2300" dirty="0">
                <a:effectLst/>
                <a:latin typeface="Calibri" panose="020F0502020204030204" pitchFamily="34" charset="0"/>
                <a:ea typeface="Calibri" panose="020F0502020204030204" pitchFamily="34" charset="0"/>
                <a:cs typeface="Arial" panose="020B0604020202020204" pitchFamily="34" charset="0"/>
              </a:rPr>
              <a:t>1.	Jakie są zagrożenia w sieciach społecznościowych.</a:t>
            </a:r>
          </a:p>
          <a:p>
            <a:pPr>
              <a:lnSpc>
                <a:spcPct val="107000"/>
              </a:lnSpc>
            </a:pPr>
            <a:r>
              <a:rPr lang="pl-PL" sz="2300" dirty="0">
                <a:effectLst/>
                <a:latin typeface="Calibri" panose="020F0502020204030204" pitchFamily="34" charset="0"/>
                <a:ea typeface="Calibri" panose="020F0502020204030204" pitchFamily="34" charset="0"/>
                <a:cs typeface="Arial" panose="020B0604020202020204" pitchFamily="34" charset="0"/>
              </a:rPr>
              <a:t>2.	Działania na rzecz bezpieczeństwa i prywatności w sieciach społecznościowych.</a:t>
            </a:r>
          </a:p>
          <a:p>
            <a:pPr marL="457200" indent="-457200">
              <a:lnSpc>
                <a:spcPct val="107000"/>
              </a:lnSpc>
              <a:buAutoNum type="arabicPeriod" startAt="3"/>
            </a:pPr>
            <a:r>
              <a:rPr lang="pl-PL" sz="2300" dirty="0">
                <a:effectLst/>
                <a:latin typeface="Calibri" panose="020F0502020204030204" pitchFamily="34" charset="0"/>
                <a:ea typeface="Calibri" panose="020F0502020204030204" pitchFamily="34" charset="0"/>
                <a:cs typeface="Arial" panose="020B0604020202020204" pitchFamily="34" charset="0"/>
              </a:rPr>
              <a:t>Jakie są główne techniki bezpieczeństwa w sieciach społecznościowych?</a:t>
            </a:r>
          </a:p>
          <a:p>
            <a:pPr>
              <a:lnSpc>
                <a:spcPct val="107000"/>
              </a:lnSpc>
            </a:pPr>
            <a:endParaRPr lang="pl-PL" sz="23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GB" sz="2300" dirty="0">
                <a:effectLst/>
                <a:latin typeface="Calibri" panose="020F0502020204030204" pitchFamily="34" charset="0"/>
                <a:ea typeface="Calibri" panose="020F0502020204030204" pitchFamily="34" charset="0"/>
                <a:cs typeface="Arial" panose="020B0604020202020204" pitchFamily="34" charset="0"/>
              </a:rPr>
              <a:t> </a:t>
            </a:r>
            <a:r>
              <a:rPr lang="pl-PL" sz="2300" u="sng" dirty="0">
                <a:effectLst/>
                <a:latin typeface="Calibri" panose="020F0502020204030204" pitchFamily="34" charset="0"/>
                <a:ea typeface="Calibri" panose="020F0502020204030204" pitchFamily="34" charset="0"/>
                <a:cs typeface="Arial" panose="020B0604020202020204" pitchFamily="34" charset="0"/>
              </a:rPr>
              <a:t>Pytania do samooceny. </a:t>
            </a:r>
            <a:r>
              <a:rPr lang="pl-PL" sz="2300" dirty="0">
                <a:effectLst/>
                <a:latin typeface="Calibri" panose="020F0502020204030204" pitchFamily="34" charset="0"/>
                <a:ea typeface="Calibri" panose="020F0502020204030204" pitchFamily="34" charset="0"/>
                <a:cs typeface="Arial" panose="020B0604020202020204" pitchFamily="34" charset="0"/>
              </a:rPr>
              <a:t>Po udzieleniu odpowiedzi uczeń może zobaczyć wyniki i porównać je z tymi zapisanymi na platformie</a:t>
            </a:r>
          </a:p>
          <a:p>
            <a:pPr marL="342900" indent="-342900">
              <a:buFont typeface="Arial" panose="020B0604020202020204" pitchFamily="34" charset="0"/>
              <a:buChar char="•"/>
            </a:pPr>
            <a:r>
              <a:rPr lang="pl-PL" sz="2300" dirty="0"/>
              <a:t>Zagrożenia w sieciach społecznościowych</a:t>
            </a:r>
          </a:p>
          <a:p>
            <a:pPr marL="342900" indent="-342900">
              <a:buFont typeface="Arial" panose="020B0604020202020204" pitchFamily="34" charset="0"/>
              <a:buChar char="•"/>
            </a:pPr>
            <a:r>
              <a:rPr lang="pl-PL" sz="2300" dirty="0"/>
              <a:t>Bezpieczeństwo i prywatność w sieciach społecznościowych</a:t>
            </a:r>
          </a:p>
          <a:p>
            <a:pPr marL="342900" indent="-342900">
              <a:buFont typeface="Arial" panose="020B0604020202020204" pitchFamily="34" charset="0"/>
              <a:buChar char="•"/>
            </a:pPr>
            <a:r>
              <a:rPr lang="pl-PL" sz="2300" dirty="0"/>
              <a:t>Techniki bezpieczeństwa</a:t>
            </a:r>
            <a:endParaRPr lang="en-GB" sz="2300" dirty="0"/>
          </a:p>
        </p:txBody>
      </p:sp>
      <p:grpSp>
        <p:nvGrpSpPr>
          <p:cNvPr id="4" name="Gruppe 3">
            <a:extLst>
              <a:ext uri="{FF2B5EF4-FFF2-40B4-BE49-F238E27FC236}">
                <a16:creationId xmlns:a16="http://schemas.microsoft.com/office/drawing/2014/main" id="{3926C1EC-0073-4C6E-9DDD-04D22672EACF}"/>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BD09AF7B-FBAD-44D9-8043-1327B4727B64}"/>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A3353CBD-0E23-4776-9222-9823DE99E1E8}"/>
                </a:ext>
              </a:extLst>
            </p:cNvPr>
            <p:cNvPicPr>
              <a:picLocks noChangeAspect="1"/>
            </p:cNvPicPr>
            <p:nvPr/>
          </p:nvPicPr>
          <p:blipFill>
            <a:blip r:embed="rId4"/>
            <a:stretch>
              <a:fillRect/>
            </a:stretch>
          </p:blipFill>
          <p:spPr>
            <a:xfrm>
              <a:off x="8532295" y="404279"/>
              <a:ext cx="3066554" cy="670618"/>
            </a:xfrm>
            <a:prstGeom prst="rect">
              <a:avLst/>
            </a:prstGeom>
          </p:spPr>
        </p:pic>
      </p:grpSp>
      <p:sp>
        <p:nvSpPr>
          <p:cNvPr id="3" name="Tekstfelt 2">
            <a:extLst>
              <a:ext uri="{FF2B5EF4-FFF2-40B4-BE49-F238E27FC236}">
                <a16:creationId xmlns:a16="http://schemas.microsoft.com/office/drawing/2014/main" id="{BB6DC007-BCB5-4666-90B1-17835AA2B30A}"/>
              </a:ext>
            </a:extLst>
          </p:cNvPr>
          <p:cNvSpPr txBox="1"/>
          <p:nvPr/>
        </p:nvSpPr>
        <p:spPr>
          <a:xfrm>
            <a:off x="2159306" y="863799"/>
            <a:ext cx="5475383" cy="1046440"/>
          </a:xfrm>
          <a:prstGeom prst="rect">
            <a:avLst/>
          </a:prstGeom>
          <a:noFill/>
        </p:spPr>
        <p:txBody>
          <a:bodyPr wrap="square" rtlCol="0">
            <a:spAutoFit/>
          </a:bodyPr>
          <a:lstStyle/>
          <a:p>
            <a:r>
              <a:rPr lang="pl-PL" sz="4400" dirty="0">
                <a:effectLst/>
                <a:ea typeface="Cambria" panose="02040503050406030204" pitchFamily="18" charset="0"/>
                <a:cs typeface="Cambria" panose="02040503050406030204" pitchFamily="18" charset="0"/>
              </a:rPr>
              <a:t>Pytania</a:t>
            </a:r>
            <a:r>
              <a:rPr lang="en-GB" sz="4400" dirty="0">
                <a:effectLst/>
                <a:ea typeface="Cambria" panose="02040503050406030204" pitchFamily="18" charset="0"/>
                <a:cs typeface="Cambria" panose="02040503050406030204" pitchFamily="18" charset="0"/>
              </a:rPr>
              <a:t>:</a:t>
            </a:r>
            <a:endParaRPr lang="en-GB" sz="4400" dirty="0">
              <a:effectLst/>
              <a:ea typeface="Calibri" panose="020F050202020403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6245525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51744947-C2BD-4821-BF95-993CED0BF350}"/>
              </a:ext>
            </a:extLst>
          </p:cNvPr>
          <p:cNvSpPr txBox="1"/>
          <p:nvPr/>
        </p:nvSpPr>
        <p:spPr>
          <a:xfrm>
            <a:off x="3654640" y="2620652"/>
            <a:ext cx="5778631" cy="1938992"/>
          </a:xfrm>
          <a:prstGeom prst="rect">
            <a:avLst/>
          </a:prstGeom>
          <a:noFill/>
        </p:spPr>
        <p:txBody>
          <a:bodyPr wrap="square" rtlCol="0">
            <a:spAutoFit/>
          </a:bodyPr>
          <a:lstStyle/>
          <a:p>
            <a:pPr algn="ctr"/>
            <a:r>
              <a:rPr lang="en-US" sz="6000" dirty="0" err="1"/>
              <a:t>Dziękuję</a:t>
            </a:r>
            <a:r>
              <a:rPr lang="en-US" sz="6000" dirty="0"/>
              <a:t> za </a:t>
            </a:r>
            <a:r>
              <a:rPr lang="en-US" sz="6000" dirty="0" err="1"/>
              <a:t>uwagę</a:t>
            </a:r>
            <a:endParaRPr lang="en-GB" sz="6000" dirty="0"/>
          </a:p>
        </p:txBody>
      </p:sp>
      <p:grpSp>
        <p:nvGrpSpPr>
          <p:cNvPr id="4" name="Gruppe 3">
            <a:extLst>
              <a:ext uri="{FF2B5EF4-FFF2-40B4-BE49-F238E27FC236}">
                <a16:creationId xmlns:a16="http://schemas.microsoft.com/office/drawing/2014/main" id="{1A3DBA11-49E3-4F85-B155-F15EC8047472}"/>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76D778A3-2B8C-41D2-962F-41A4E7A4B12A}"/>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593CFC70-2267-41A7-9882-DAE14A38F09F}"/>
                </a:ext>
              </a:extLst>
            </p:cNvPr>
            <p:cNvPicPr>
              <a:picLocks noChangeAspect="1"/>
            </p:cNvPicPr>
            <p:nvPr/>
          </p:nvPicPr>
          <p:blipFill>
            <a:blip r:embed="rId4"/>
            <a:stretch>
              <a:fillRect/>
            </a:stretch>
          </p:blipFill>
          <p:spPr>
            <a:xfrm>
              <a:off x="8532295" y="404279"/>
              <a:ext cx="3066554" cy="670618"/>
            </a:xfrm>
            <a:prstGeom prst="rect">
              <a:avLst/>
            </a:prstGeom>
          </p:spPr>
        </p:pic>
      </p:grpSp>
    </p:spTree>
    <p:extLst>
      <p:ext uri="{BB962C8B-B14F-4D97-AF65-F5344CB8AC3E}">
        <p14:creationId xmlns:p14="http://schemas.microsoft.com/office/powerpoint/2010/main" val="1724809630"/>
      </p:ext>
    </p:extLst>
  </p:cSld>
  <p:clrMapOvr>
    <a:masterClrMapping/>
  </p:clrMapOvr>
</p:sld>
</file>

<file path=ppt/theme/theme1.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19278FA-1EF8-4574-AFAE-18BE6081AD97}"/>
</file>

<file path=customXml/itemProps2.xml><?xml version="1.0" encoding="utf-8"?>
<ds:datastoreItem xmlns:ds="http://schemas.openxmlformats.org/officeDocument/2006/customXml" ds:itemID="{5E776302-F773-4979-A130-FD262E19CD9C}">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3.xml><?xml version="1.0" encoding="utf-8"?>
<ds:datastoreItem xmlns:ds="http://schemas.openxmlformats.org/officeDocument/2006/customXml" ds:itemID="{F4A86B6C-0BDF-423A-B731-1221B96FEF7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1322</TotalTime>
  <Words>8440</Words>
  <Application>Microsoft Office PowerPoint</Application>
  <PresentationFormat>Panoramiczny</PresentationFormat>
  <Paragraphs>581</Paragraphs>
  <Slides>56</Slides>
  <Notes>55</Notes>
  <HiddenSlides>0</HiddenSlides>
  <MMClips>0</MMClips>
  <ScaleCrop>false</ScaleCrop>
  <HeadingPairs>
    <vt:vector size="6" baseType="variant">
      <vt:variant>
        <vt:lpstr>Używane czcionki</vt:lpstr>
      </vt:variant>
      <vt:variant>
        <vt:i4>7</vt:i4>
      </vt:variant>
      <vt:variant>
        <vt:lpstr>Motyw</vt:lpstr>
      </vt:variant>
      <vt:variant>
        <vt:i4>1</vt:i4>
      </vt:variant>
      <vt:variant>
        <vt:lpstr>Tytuły slajdów</vt:lpstr>
      </vt:variant>
      <vt:variant>
        <vt:i4>56</vt:i4>
      </vt:variant>
    </vt:vector>
  </HeadingPairs>
  <TitlesOfParts>
    <vt:vector size="64" baseType="lpstr">
      <vt:lpstr>Arial</vt:lpstr>
      <vt:lpstr>Arial</vt:lpstr>
      <vt:lpstr>Calibri</vt:lpstr>
      <vt:lpstr>Calibri Light</vt:lpstr>
      <vt:lpstr>Precisely Demi</vt:lpstr>
      <vt:lpstr>Symbol</vt:lpstr>
      <vt:lpstr>Wingdings</vt:lpstr>
      <vt:lpstr>Office-tema</vt:lpstr>
      <vt:lpstr>Bezpieczeństwo dostawców zewnętrznych</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PowerPoint-præsentation</dc:title>
  <dc:creator>Henrik Haubro</dc:creator>
  <cp:lastModifiedBy>Bartosz Kowal</cp:lastModifiedBy>
  <cp:revision>122</cp:revision>
  <dcterms:created xsi:type="dcterms:W3CDTF">2022-10-31T10:13:13Z</dcterms:created>
  <dcterms:modified xsi:type="dcterms:W3CDTF">2022-11-23T16:12:22Z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