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5"/>
  </p:notesMasterIdLst>
  <p:handoutMasterIdLst>
    <p:handoutMasterId r:id="rId36"/>
  </p:handoutMasterIdLst>
  <p:sldIdLst>
    <p:sldId id="256" r:id="rId5"/>
    <p:sldId id="328" r:id="rId6"/>
    <p:sldId id="323" r:id="rId7"/>
    <p:sldId id="324" r:id="rId8"/>
    <p:sldId id="325" r:id="rId9"/>
    <p:sldId id="326" r:id="rId10"/>
    <p:sldId id="327" r:id="rId11"/>
    <p:sldId id="330" r:id="rId12"/>
    <p:sldId id="331" r:id="rId13"/>
    <p:sldId id="332" r:id="rId14"/>
    <p:sldId id="333" r:id="rId15"/>
    <p:sldId id="334" r:id="rId16"/>
    <p:sldId id="278" r:id="rId17"/>
    <p:sldId id="280" r:id="rId18"/>
    <p:sldId id="281" r:id="rId19"/>
    <p:sldId id="372" r:id="rId20"/>
    <p:sldId id="363" r:id="rId21"/>
    <p:sldId id="364" r:id="rId22"/>
    <p:sldId id="373" r:id="rId23"/>
    <p:sldId id="365" r:id="rId24"/>
    <p:sldId id="374" r:id="rId25"/>
    <p:sldId id="366" r:id="rId26"/>
    <p:sldId id="375" r:id="rId27"/>
    <p:sldId id="367" r:id="rId28"/>
    <p:sldId id="368" r:id="rId29"/>
    <p:sldId id="369" r:id="rId30"/>
    <p:sldId id="376" r:id="rId31"/>
    <p:sldId id="370" r:id="rId32"/>
    <p:sldId id="377" r:id="rId33"/>
    <p:sldId id="371" r:id="rId34"/>
  </p:sldIdLst>
  <p:sldSz cx="12192000" cy="6858000"/>
  <p:notesSz cx="6797675" cy="9928225"/>
  <p:defaultTextStyle>
    <a:defPPr>
      <a:defRPr lang="da"/>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725" y="4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564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C97DB03-508B-A46F-6EA8-C62650E9D0C8}"/>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da"/>
              <a:t>Приложение 1</a:t>
            </a:r>
          </a:p>
        </p:txBody>
      </p:sp>
      <p:sp>
        <p:nvSpPr>
          <p:cNvPr id="31747" name="Rectangle 3">
            <a:extLst>
              <a:ext uri="{FF2B5EF4-FFF2-40B4-BE49-F238E27FC236}">
                <a16:creationId xmlns:a16="http://schemas.microsoft.com/office/drawing/2014/main" id="{277556B8-2627-578E-1E77-220370F98780}"/>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FD23A3B-DC06-467B-1464-868B70FD2A56}"/>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F5272B1C-D9BF-5C7C-BA43-266ABD5F98A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7E7AD74B-C840-49D1-AEC4-0C4B4D1755C2}"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05DAD1-08EB-CA98-E733-ACBED3244EA7}"/>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da"/>
              <a:t>Приложение 1</a:t>
            </a:r>
          </a:p>
        </p:txBody>
      </p:sp>
      <p:sp>
        <p:nvSpPr>
          <p:cNvPr id="5123" name="Rectangle 3">
            <a:extLst>
              <a:ext uri="{FF2B5EF4-FFF2-40B4-BE49-F238E27FC236}">
                <a16:creationId xmlns:a16="http://schemas.microsoft.com/office/drawing/2014/main" id="{B3CD85B3-8319-0DE7-D482-0F0A39936BC6}"/>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8637D32C-E644-2E39-55D6-1EE306E3F66C}"/>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DEE651E3-9D29-C129-24A3-579C96064280}"/>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da" noProof="0"/>
              <a:t>Klik for at redigere mastertekststile</a:t>
            </a:r>
          </a:p>
          <a:p>
            <a:pPr lvl="1"/>
            <a:r>
              <a:rPr lang="da" noProof="0"/>
              <a:t>Andet niveau</a:t>
            </a:r>
          </a:p>
          <a:p>
            <a:pPr lvl="2"/>
            <a:r>
              <a:rPr lang="da" noProof="0"/>
              <a:t>Tredje niveau</a:t>
            </a:r>
          </a:p>
          <a:p>
            <a:pPr lvl="3"/>
            <a:r>
              <a:rPr lang="da" noProof="0"/>
              <a:t>Fjerde niveau</a:t>
            </a:r>
          </a:p>
          <a:p>
            <a:pPr lvl="4"/>
            <a:r>
              <a:rPr lang="da" noProof="0"/>
              <a:t>Femte niveau</a:t>
            </a:r>
          </a:p>
        </p:txBody>
      </p:sp>
      <p:sp>
        <p:nvSpPr>
          <p:cNvPr id="5126" name="Rectangle 6">
            <a:extLst>
              <a:ext uri="{FF2B5EF4-FFF2-40B4-BE49-F238E27FC236}">
                <a16:creationId xmlns:a16="http://schemas.microsoft.com/office/drawing/2014/main" id="{993E2889-E77A-DF80-5B3E-DD911F0338A8}"/>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1E27AEC-2D03-DD6F-74E3-3D05F67185A4}"/>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531483C7-B69B-4C8E-8E78-35E1976CCA00}" type="slidenum">
              <a:rPr lang="bg-BG" altLang="en-US"/>
              <a:pPr>
                <a:defRPr/>
              </a:pPr>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909AE17-8CC5-68D7-BB1A-1EC4A3D29C1D}"/>
              </a:ext>
            </a:extLst>
          </p:cNvPr>
          <p:cNvSpPr>
            <a:spLocks noGrp="1" noRot="1" noChangeAspect="1" noChangeArrowheads="1" noTextEdit="1"/>
          </p:cNvSpPr>
          <p:nvPr>
            <p:ph type="sldImg"/>
          </p:nvPr>
        </p:nvSpPr>
        <p:spPr>
          <a:ln/>
        </p:spPr>
      </p:sp>
      <p:sp>
        <p:nvSpPr>
          <p:cNvPr id="7171" name="Rectangle 3">
            <a:extLst>
              <a:ext uri="{FF2B5EF4-FFF2-40B4-BE49-F238E27FC236}">
                <a16:creationId xmlns:a16="http://schemas.microsoft.com/office/drawing/2014/main" id="{32C449D6-588E-5E14-BF94-EE7B9BC3120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FF61E2C-3F5C-9B38-03BC-31920A31F4D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46EC2A2B-2909-03B1-9C4C-E99BB94CBA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476539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542EFD-1194-62C4-4FA7-9DBE9D0AAA6A}"/>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E4B3055-2D38-22C4-5316-1C25D70A1E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94DE1915-7959-C659-DC1B-B2B0E70466A1}"/>
              </a:ext>
            </a:extLst>
          </p:cNvPr>
          <p:cNvSpPr>
            <a:spLocks noGrp="1"/>
          </p:cNvSpPr>
          <p:nvPr>
            <p:ph type="sldNum" sz="quarter" idx="12"/>
          </p:nvPr>
        </p:nvSpPr>
        <p:spPr/>
        <p:txBody>
          <a:bodyPr/>
          <a:lstStyle>
            <a:lvl1pPr>
              <a:defRPr/>
            </a:lvl1pPr>
          </a:lstStyle>
          <a:p>
            <a:pPr>
              <a:defRPr/>
            </a:pPr>
            <a:fld id="{7039D134-451C-490E-B6E2-CFBAB7659864}" type="slidenum">
              <a:rPr lang="bg-BG" altLang="en-US"/>
              <a:pPr>
                <a:defRPr/>
              </a:pPr>
              <a:t>‹nr.›</a:t>
            </a:fld>
            <a:endParaRPr lang="bg-BG" altLang="en-US"/>
          </a:p>
        </p:txBody>
      </p:sp>
    </p:spTree>
    <p:extLst>
      <p:ext uri="{BB962C8B-B14F-4D97-AF65-F5344CB8AC3E}">
        <p14:creationId xmlns:p14="http://schemas.microsoft.com/office/powerpoint/2010/main" val="157365019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48E16A-7CF3-9C71-7C35-31E00912024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FD44D14-F040-4D0A-0159-B2E75E6C8982}"/>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91981CC-4BEC-1FBC-46B3-CC12B7C2CBDC}"/>
              </a:ext>
            </a:extLst>
          </p:cNvPr>
          <p:cNvSpPr>
            <a:spLocks noGrp="1"/>
          </p:cNvSpPr>
          <p:nvPr>
            <p:ph type="sldNum" sz="quarter" idx="12"/>
          </p:nvPr>
        </p:nvSpPr>
        <p:spPr/>
        <p:txBody>
          <a:bodyPr/>
          <a:lstStyle>
            <a:lvl1pPr>
              <a:defRPr/>
            </a:lvl1pPr>
          </a:lstStyle>
          <a:p>
            <a:pPr>
              <a:defRPr/>
            </a:pPr>
            <a:fld id="{52E0C965-68EF-420C-9F52-8382A6D3876B}" type="slidenum">
              <a:rPr lang="bg-BG" altLang="en-US"/>
              <a:pPr>
                <a:defRPr/>
              </a:pPr>
              <a:t>‹nr.›</a:t>
            </a:fld>
            <a:endParaRPr lang="bg-BG" altLang="en-US"/>
          </a:p>
        </p:txBody>
      </p:sp>
    </p:spTree>
    <p:extLst>
      <p:ext uri="{BB962C8B-B14F-4D97-AF65-F5344CB8AC3E}">
        <p14:creationId xmlns:p14="http://schemas.microsoft.com/office/powerpoint/2010/main" val="183479283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F793B5B1-4425-A606-6EE6-7393FCAC2FC2}"/>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6848463F-11E1-CC73-59F3-326A446C3590}"/>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E4AB341-8ADB-368B-343F-B3388320A72F}"/>
              </a:ext>
            </a:extLst>
          </p:cNvPr>
          <p:cNvSpPr>
            <a:spLocks noGrp="1"/>
          </p:cNvSpPr>
          <p:nvPr>
            <p:ph type="sldNum" sz="quarter" idx="12"/>
          </p:nvPr>
        </p:nvSpPr>
        <p:spPr/>
        <p:txBody>
          <a:bodyPr/>
          <a:lstStyle>
            <a:lvl1pPr>
              <a:defRPr/>
            </a:lvl1pPr>
          </a:lstStyle>
          <a:p>
            <a:pPr>
              <a:defRPr/>
            </a:pPr>
            <a:fld id="{5F3CBD6E-8F3A-4C55-B738-84647EFF65B6}" type="slidenum">
              <a:rPr lang="bg-BG" altLang="en-US"/>
              <a:pPr>
                <a:defRPr/>
              </a:pPr>
              <a:t>‹nr.›</a:t>
            </a:fld>
            <a:endParaRPr lang="bg-BG" altLang="en-US"/>
          </a:p>
        </p:txBody>
      </p:sp>
    </p:spTree>
    <p:extLst>
      <p:ext uri="{BB962C8B-B14F-4D97-AF65-F5344CB8AC3E}">
        <p14:creationId xmlns:p14="http://schemas.microsoft.com/office/powerpoint/2010/main" val="2044942076"/>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41B3BC5-3279-30F4-7755-38582C4C63F1}"/>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702BC378-F67B-F0BF-F8EE-6EE6CB1AEF91}"/>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326DE1AA-4302-6FC7-62A3-1847E121A853}"/>
              </a:ext>
            </a:extLst>
          </p:cNvPr>
          <p:cNvSpPr>
            <a:spLocks noGrp="1"/>
          </p:cNvSpPr>
          <p:nvPr>
            <p:ph type="sldNum" sz="quarter" idx="12"/>
          </p:nvPr>
        </p:nvSpPr>
        <p:spPr/>
        <p:txBody>
          <a:bodyPr/>
          <a:lstStyle>
            <a:lvl1pPr>
              <a:defRPr/>
            </a:lvl1pPr>
          </a:lstStyle>
          <a:p>
            <a:pPr>
              <a:defRPr/>
            </a:pPr>
            <a:fld id="{15F7C8F4-3302-44AA-B7CA-2E6811BEE108}" type="slidenum">
              <a:rPr lang="bg-BG" altLang="en-US"/>
              <a:pPr>
                <a:defRPr/>
              </a:pPr>
              <a:t>‹nr.›</a:t>
            </a:fld>
            <a:endParaRPr lang="bg-BG" altLang="en-US"/>
          </a:p>
        </p:txBody>
      </p:sp>
    </p:spTree>
    <p:extLst>
      <p:ext uri="{BB962C8B-B14F-4D97-AF65-F5344CB8AC3E}">
        <p14:creationId xmlns:p14="http://schemas.microsoft.com/office/powerpoint/2010/main" val="381563509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C714362-EDD8-7A12-9075-1BE052E31600}"/>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E5A3004C-2109-2441-8D76-1E0F964593AB}"/>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6D9E69D6-FC89-CB99-CC35-9AA5ACFC257E}"/>
              </a:ext>
            </a:extLst>
          </p:cNvPr>
          <p:cNvSpPr>
            <a:spLocks noGrp="1"/>
          </p:cNvSpPr>
          <p:nvPr>
            <p:ph type="sldNum" sz="quarter" idx="12"/>
          </p:nvPr>
        </p:nvSpPr>
        <p:spPr/>
        <p:txBody>
          <a:bodyPr/>
          <a:lstStyle>
            <a:lvl1pPr>
              <a:defRPr/>
            </a:lvl1pPr>
          </a:lstStyle>
          <a:p>
            <a:pPr>
              <a:defRPr/>
            </a:pPr>
            <a:fld id="{6BE5F084-970C-4D6C-852F-8782095DABDF}" type="slidenum">
              <a:rPr lang="bg-BG" altLang="en-US"/>
              <a:pPr>
                <a:defRPr/>
              </a:pPr>
              <a:t>‹nr.›</a:t>
            </a:fld>
            <a:endParaRPr lang="bg-BG" altLang="en-US"/>
          </a:p>
        </p:txBody>
      </p:sp>
    </p:spTree>
    <p:extLst>
      <p:ext uri="{BB962C8B-B14F-4D97-AF65-F5344CB8AC3E}">
        <p14:creationId xmlns:p14="http://schemas.microsoft.com/office/powerpoint/2010/main" val="417698886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461F8E-0AD9-362C-50DD-88D564C700AC}"/>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BE6E335E-E9E8-BE87-5C8A-EEB859C69996}"/>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8BAD14F1-5687-644B-F25A-44D8A81180CC}"/>
              </a:ext>
            </a:extLst>
          </p:cNvPr>
          <p:cNvSpPr>
            <a:spLocks noGrp="1"/>
          </p:cNvSpPr>
          <p:nvPr>
            <p:ph type="sldNum" sz="quarter" idx="12"/>
          </p:nvPr>
        </p:nvSpPr>
        <p:spPr/>
        <p:txBody>
          <a:bodyPr/>
          <a:lstStyle>
            <a:lvl1pPr>
              <a:defRPr/>
            </a:lvl1pPr>
          </a:lstStyle>
          <a:p>
            <a:pPr>
              <a:defRPr/>
            </a:pPr>
            <a:fld id="{CFC08376-C4C0-41DB-8573-8017F622DBA4}" type="slidenum">
              <a:rPr lang="bg-BG" altLang="en-US"/>
              <a:pPr>
                <a:defRPr/>
              </a:pPr>
              <a:t>‹nr.›</a:t>
            </a:fld>
            <a:endParaRPr lang="bg-BG" altLang="en-US"/>
          </a:p>
        </p:txBody>
      </p:sp>
    </p:spTree>
    <p:extLst>
      <p:ext uri="{BB962C8B-B14F-4D97-AF65-F5344CB8AC3E}">
        <p14:creationId xmlns:p14="http://schemas.microsoft.com/office/powerpoint/2010/main" val="252020743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7B6F283-3682-9FAB-ECBA-7544CAC8E0F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1E4E7A7-203D-4883-63C3-574A772B913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06D1AED-D90A-316E-45A7-08CB7E1817DA}"/>
              </a:ext>
            </a:extLst>
          </p:cNvPr>
          <p:cNvSpPr>
            <a:spLocks noGrp="1"/>
          </p:cNvSpPr>
          <p:nvPr>
            <p:ph type="sldNum" sz="quarter" idx="12"/>
          </p:nvPr>
        </p:nvSpPr>
        <p:spPr/>
        <p:txBody>
          <a:bodyPr/>
          <a:lstStyle>
            <a:lvl1pPr>
              <a:defRPr/>
            </a:lvl1pPr>
          </a:lstStyle>
          <a:p>
            <a:pPr>
              <a:defRPr/>
            </a:pPr>
            <a:fld id="{29799B19-4CBE-4762-8FF9-6FF15FD8D6B8}" type="slidenum">
              <a:rPr lang="bg-BG" altLang="en-US"/>
              <a:pPr>
                <a:defRPr/>
              </a:pPr>
              <a:t>‹nr.›</a:t>
            </a:fld>
            <a:endParaRPr lang="bg-BG" altLang="en-US"/>
          </a:p>
        </p:txBody>
      </p:sp>
    </p:spTree>
    <p:extLst>
      <p:ext uri="{BB962C8B-B14F-4D97-AF65-F5344CB8AC3E}">
        <p14:creationId xmlns:p14="http://schemas.microsoft.com/office/powerpoint/2010/main" val="4423843"/>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B463376-9682-4893-F340-7AE9DF980ABF}"/>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2175F575-5ECD-342F-B7FB-447A943DD9A2}"/>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89C3495-54C8-D679-CE65-C2D00F473223}"/>
              </a:ext>
            </a:extLst>
          </p:cNvPr>
          <p:cNvSpPr>
            <a:spLocks noGrp="1"/>
          </p:cNvSpPr>
          <p:nvPr>
            <p:ph type="sldNum" sz="quarter" idx="12"/>
          </p:nvPr>
        </p:nvSpPr>
        <p:spPr/>
        <p:txBody>
          <a:bodyPr/>
          <a:lstStyle>
            <a:lvl1pPr>
              <a:defRPr/>
            </a:lvl1pPr>
          </a:lstStyle>
          <a:p>
            <a:pPr>
              <a:defRPr/>
            </a:pPr>
            <a:fld id="{A497C25C-E0AE-4357-87CF-BEDCE0166D61}" type="slidenum">
              <a:rPr lang="bg-BG" altLang="en-US"/>
              <a:pPr>
                <a:defRPr/>
              </a:pPr>
              <a:t>‹nr.›</a:t>
            </a:fld>
            <a:endParaRPr lang="bg-BG" altLang="en-US"/>
          </a:p>
        </p:txBody>
      </p:sp>
    </p:spTree>
    <p:extLst>
      <p:ext uri="{BB962C8B-B14F-4D97-AF65-F5344CB8AC3E}">
        <p14:creationId xmlns:p14="http://schemas.microsoft.com/office/powerpoint/2010/main" val="358156288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F8EC8DB-052C-EA48-CC17-7C3C546CDCB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0219B5D-50FE-057C-4ECA-05AE9A50E57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E8302E4-6E96-A4D8-6E3E-74A95A984EAF}"/>
              </a:ext>
            </a:extLst>
          </p:cNvPr>
          <p:cNvSpPr>
            <a:spLocks noGrp="1"/>
          </p:cNvSpPr>
          <p:nvPr>
            <p:ph type="sldNum" sz="quarter" idx="12"/>
          </p:nvPr>
        </p:nvSpPr>
        <p:spPr/>
        <p:txBody>
          <a:bodyPr/>
          <a:lstStyle>
            <a:lvl1pPr>
              <a:defRPr/>
            </a:lvl1pPr>
          </a:lstStyle>
          <a:p>
            <a:pPr>
              <a:defRPr/>
            </a:pPr>
            <a:fld id="{A4CC67AB-109B-443F-9743-55A82D341067}" type="slidenum">
              <a:rPr lang="bg-BG" altLang="en-US"/>
              <a:pPr>
                <a:defRPr/>
              </a:pPr>
              <a:t>‹nr.›</a:t>
            </a:fld>
            <a:endParaRPr lang="bg-BG" altLang="en-US"/>
          </a:p>
        </p:txBody>
      </p:sp>
    </p:spTree>
    <p:extLst>
      <p:ext uri="{BB962C8B-B14F-4D97-AF65-F5344CB8AC3E}">
        <p14:creationId xmlns:p14="http://schemas.microsoft.com/office/powerpoint/2010/main" val="238451709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61FF8-5AB6-7990-D30E-79FEF2A5F58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0CB1EC3-2CB7-EB27-87D2-0670F4A8DAFC}"/>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1CDAA5D0-AD8F-85EE-9871-57E5E6660307}"/>
              </a:ext>
            </a:extLst>
          </p:cNvPr>
          <p:cNvSpPr>
            <a:spLocks noGrp="1"/>
          </p:cNvSpPr>
          <p:nvPr>
            <p:ph type="sldNum" sz="quarter" idx="12"/>
          </p:nvPr>
        </p:nvSpPr>
        <p:spPr/>
        <p:txBody>
          <a:bodyPr/>
          <a:lstStyle>
            <a:lvl1pPr>
              <a:defRPr/>
            </a:lvl1pPr>
          </a:lstStyle>
          <a:p>
            <a:pPr>
              <a:defRPr/>
            </a:pPr>
            <a:fld id="{4207CFAF-68F4-46D2-84EF-3EAF4360977C}" type="slidenum">
              <a:rPr lang="bg-BG" altLang="en-US"/>
              <a:pPr>
                <a:defRPr/>
              </a:pPr>
              <a:t>‹nr.›</a:t>
            </a:fld>
            <a:endParaRPr lang="bg-BG" altLang="en-US"/>
          </a:p>
        </p:txBody>
      </p:sp>
    </p:spTree>
    <p:extLst>
      <p:ext uri="{BB962C8B-B14F-4D97-AF65-F5344CB8AC3E}">
        <p14:creationId xmlns:p14="http://schemas.microsoft.com/office/powerpoint/2010/main" val="428207977"/>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0EAE7FFB-3538-49ED-5C60-EACFEF9211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45363" y="352425"/>
            <a:ext cx="40894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7BB6D3B-35BC-1447-BFD9-35381DEE1CF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487488" y="44450"/>
            <a:ext cx="14065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88140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11FA8EF-CC57-BCAD-4E7E-ACCDA0D180E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a" altLang="en-US"/>
              <a:t>Klik for at redigere Master titel stil</a:t>
            </a:r>
          </a:p>
        </p:txBody>
      </p:sp>
      <p:sp>
        <p:nvSpPr>
          <p:cNvPr id="1027" name="Text Placeholder 2">
            <a:extLst>
              <a:ext uri="{FF2B5EF4-FFF2-40B4-BE49-F238E27FC236}">
                <a16:creationId xmlns:a16="http://schemas.microsoft.com/office/drawing/2014/main" id="{33F9DCB9-E059-07B8-DA66-B037FB14E59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a" altLang="en-US"/>
              <a:t>Klik for at redigere mastertekststile</a:t>
            </a:r>
          </a:p>
          <a:p>
            <a:pPr lvl="1"/>
            <a:r>
              <a:rPr lang="da" altLang="en-US"/>
              <a:t>Andet niveau</a:t>
            </a:r>
          </a:p>
          <a:p>
            <a:pPr lvl="2"/>
            <a:r>
              <a:rPr lang="da" altLang="en-US"/>
              <a:t>Tredje niveau</a:t>
            </a:r>
          </a:p>
          <a:p>
            <a:pPr lvl="3"/>
            <a:r>
              <a:rPr lang="da" altLang="en-US"/>
              <a:t>Fjerde niveau</a:t>
            </a:r>
          </a:p>
          <a:p>
            <a:pPr lvl="4"/>
            <a:r>
              <a:rPr lang="da" altLang="en-US"/>
              <a:t>Femte niveau</a:t>
            </a:r>
          </a:p>
        </p:txBody>
      </p:sp>
      <p:sp>
        <p:nvSpPr>
          <p:cNvPr id="4" name="Date Placeholder 3">
            <a:extLst>
              <a:ext uri="{FF2B5EF4-FFF2-40B4-BE49-F238E27FC236}">
                <a16:creationId xmlns:a16="http://schemas.microsoft.com/office/drawing/2014/main" id="{A141FB11-A0E1-CB52-EBC2-0C707C7BE2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3BCC03AF-4AB9-95CC-3476-35060558B7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BE45375-5B89-715B-2B88-88D628CD38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2B2D1930-A375-4B24-A71D-F4AC61815077}" type="slidenum">
              <a:rPr lang="bg-BG" altLang="en-US"/>
              <a:pPr>
                <a:defRPr/>
              </a:pPr>
              <a:t>‹nr.›</a:t>
            </a:fld>
            <a:endParaRPr lang="bg-BG" altLang="en-US"/>
          </a:p>
        </p:txBody>
      </p:sp>
    </p:spTree>
  </p:cSld>
  <p:clrMap bg1="lt1" tx1="dk1" bg2="lt2" tx2="dk2" accent1="accent1" accent2="accent2" accent3="accent3" accent4="accent4" accent5="accent5" accent6="accent6" hlink="hlink" folHlink="folHlink"/>
  <p:sldLayoutIdLst>
    <p:sldLayoutId id="2147483697"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8"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5">
            <a:extLst>
              <a:ext uri="{FF2B5EF4-FFF2-40B4-BE49-F238E27FC236}">
                <a16:creationId xmlns:a16="http://schemas.microsoft.com/office/drawing/2014/main" id="{EAE7203E-27EB-5837-6BDA-83A551E972AC}"/>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da" altLang="bg-BG" sz="1800">
                <a:latin typeface="Arial" panose="020B0604020202020204" pitchFamily="34" charset="0"/>
              </a:rPr>
              <a:t> </a:t>
            </a:r>
          </a:p>
        </p:txBody>
      </p:sp>
      <p:sp>
        <p:nvSpPr>
          <p:cNvPr id="2" name="Rechteck 4">
            <a:extLst>
              <a:ext uri="{FF2B5EF4-FFF2-40B4-BE49-F238E27FC236}">
                <a16:creationId xmlns:a16="http://schemas.microsoft.com/office/drawing/2014/main" id="{B5FA3139-8F84-29A1-A2BB-FD443A78A470}"/>
              </a:ext>
            </a:extLst>
          </p:cNvPr>
          <p:cNvSpPr/>
          <p:nvPr/>
        </p:nvSpPr>
        <p:spPr>
          <a:xfrm>
            <a:off x="5314950" y="1356516"/>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8" name="Titel 1">
            <a:extLst>
              <a:ext uri="{FF2B5EF4-FFF2-40B4-BE49-F238E27FC236}">
                <a16:creationId xmlns:a16="http://schemas.microsoft.com/office/drawing/2014/main" id="{39266457-3561-3D48-B371-B0E82B3CE267}"/>
              </a:ext>
            </a:extLst>
          </p:cNvPr>
          <p:cNvSpPr txBox="1">
            <a:spLocks noChangeArrowheads="1"/>
          </p:cNvSpPr>
          <p:nvPr/>
        </p:nvSpPr>
        <p:spPr bwMode="auto">
          <a:xfrm>
            <a:off x="5211761" y="1356516"/>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da" altLang="en-US" sz="6000" b="1" dirty="0">
                <a:latin typeface="Arial" panose="020B0604020202020204" pitchFamily="34" charset="0"/>
                <a:cs typeface="Arial" panose="020B0604020202020204" pitchFamily="34" charset="0"/>
              </a:rPr>
              <a:t>Introduktion til informationssikkerhed, interne kontrolsystemer</a:t>
            </a:r>
          </a:p>
        </p:txBody>
      </p:sp>
      <p:sp>
        <p:nvSpPr>
          <p:cNvPr id="6149" name="Untertitel 2">
            <a:extLst>
              <a:ext uri="{FF2B5EF4-FFF2-40B4-BE49-F238E27FC236}">
                <a16:creationId xmlns:a16="http://schemas.microsoft.com/office/drawing/2014/main" id="{9C5794BA-E1AE-7626-582C-4D476DB81184}"/>
              </a:ext>
            </a:extLst>
          </p:cNvPr>
          <p:cNvSpPr txBox="1">
            <a:spLocks noChangeArrowheads="1"/>
          </p:cNvSpPr>
          <p:nvPr/>
        </p:nvSpPr>
        <p:spPr bwMode="auto">
          <a:xfrm>
            <a:off x="5336043" y="4659313"/>
            <a:ext cx="6264275"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da" altLang="en-US" dirty="0">
                <a:latin typeface="Arial" panose="020B0604020202020204" pitchFamily="34" charset="0"/>
                <a:cs typeface="Arial" panose="020B0604020202020204" pitchFamily="34" charset="0"/>
              </a:rPr>
              <a:t> </a:t>
            </a:r>
            <a:br>
              <a:rPr lang="en-US" altLang="en-US" dirty="0">
                <a:latin typeface="Arial" panose="020B0604020202020204" pitchFamily="34" charset="0"/>
                <a:cs typeface="Arial" panose="020B0604020202020204" pitchFamily="34" charset="0"/>
              </a:rPr>
            </a:br>
            <a:r>
              <a:rPr lang="da" altLang="en-US" dirty="0">
                <a:latin typeface="Arial" panose="020B0604020202020204" pitchFamily="34" charset="0"/>
                <a:cs typeface="Arial" panose="020B0604020202020204" pitchFamily="34" charset="0"/>
              </a:rPr>
              <a:t>Sikkerhedstræning for medarbejdere</a:t>
            </a:r>
          </a:p>
        </p:txBody>
      </p:sp>
      <p:pic>
        <p:nvPicPr>
          <p:cNvPr id="6150" name="Grafik 3">
            <a:extLst>
              <a:ext uri="{FF2B5EF4-FFF2-40B4-BE49-F238E27FC236}">
                <a16:creationId xmlns:a16="http://schemas.microsoft.com/office/drawing/2014/main" id="{011B0BD5-3151-161A-8333-27C7189EB5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B5A17BB4-2E56-D59D-E1BD-EE9443B38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A1E118-3842-B278-CC71-601257B2DBD9}"/>
              </a:ext>
            </a:extLst>
          </p:cNvPr>
          <p:cNvSpPr>
            <a:spLocks noGrp="1"/>
          </p:cNvSpPr>
          <p:nvPr>
            <p:ph idx="4294967295"/>
          </p:nvPr>
        </p:nvSpPr>
        <p:spPr>
          <a:xfrm>
            <a:off x="550863" y="1987550"/>
            <a:ext cx="11090275" cy="4525963"/>
          </a:xfrm>
        </p:spPr>
        <p:txBody>
          <a:bodyPr rtlCol="0">
            <a:normAutofit/>
          </a:bodyPr>
          <a:lstStyle/>
          <a:p>
            <a:pPr algn="just" fontAlgn="auto">
              <a:spcBef>
                <a:spcPts val="600"/>
              </a:spcBef>
              <a:spcAft>
                <a:spcPts val="600"/>
              </a:spcAft>
              <a:defRPr/>
            </a:pPr>
            <a:r>
              <a:rPr lang="da" dirty="0"/>
              <a:t>Projektet udvikler en cybersikkerhedsramme til at give en mekanisme til</a:t>
            </a:r>
          </a:p>
          <a:p>
            <a:pPr marL="731520" algn="just" fontAlgn="auto">
              <a:spcBef>
                <a:spcPts val="600"/>
              </a:spcBef>
              <a:spcAft>
                <a:spcPts val="600"/>
              </a:spcAft>
              <a:buFont typeface="Wingdings" pitchFamily="2" charset="2"/>
              <a:buChar char="Ø"/>
              <a:defRPr/>
            </a:pPr>
            <a:r>
              <a:rPr lang="da" sz="2400" dirty="0"/>
              <a:t>faglig og uddannelsesmæssig træning (VET) inden for virksomheder, SMV'er</a:t>
            </a:r>
          </a:p>
          <a:p>
            <a:pPr marL="731520" algn="just" fontAlgn="auto">
              <a:spcBef>
                <a:spcPts val="600"/>
              </a:spcBef>
              <a:spcAft>
                <a:spcPts val="600"/>
              </a:spcAft>
              <a:buFont typeface="Wingdings" pitchFamily="2" charset="2"/>
              <a:buChar char="Ø"/>
              <a:defRPr/>
            </a:pPr>
            <a:r>
              <a:rPr lang="da" sz="2400" dirty="0"/>
              <a:t>at beskrive de kompetencer og færdigheder, som cybersikkerhedsprofessionelle skal have for at forhindre cyberangreb.</a:t>
            </a:r>
          </a:p>
          <a:p>
            <a:pPr algn="just" fontAlgn="auto">
              <a:spcBef>
                <a:spcPts val="600"/>
              </a:spcBef>
              <a:spcAft>
                <a:spcPts val="600"/>
              </a:spcAft>
              <a:defRPr/>
            </a:pPr>
            <a:r>
              <a:rPr lang="da" dirty="0"/>
              <a:t>Under hensyntagen til fordelene ved tværfaglige trænings- og mentorprogrammer, især inden for cybersikkerhed, udvikler og tester teamprojektet digitalt understøttede tværfaglige træningsprogrammer og en kollaborativ e-læringsplatform for SMV'er. </a:t>
            </a:r>
            <a:endParaRPr lang="en-US" dirty="0"/>
          </a:p>
          <a:p>
            <a:pPr algn="just" fontAlgn="auto">
              <a:spcBef>
                <a:spcPts val="600"/>
              </a:spcBef>
              <a:spcAft>
                <a:spcPts val="600"/>
              </a:spcAft>
              <a:defRPr/>
            </a:pPr>
            <a:r>
              <a:rPr lang="da" dirty="0"/>
              <a:t>Dette uddannelsesprogram vil blive skræddersyet til erhvervsuddannelse og udvikling af en europæisk overførselsmodel</a:t>
            </a:r>
          </a:p>
        </p:txBody>
      </p:sp>
      <p:sp>
        <p:nvSpPr>
          <p:cNvPr id="8195" name="Titel 1">
            <a:extLst>
              <a:ext uri="{FF2B5EF4-FFF2-40B4-BE49-F238E27FC236}">
                <a16:creationId xmlns:a16="http://schemas.microsoft.com/office/drawing/2014/main" id="{D800FAA5-B26C-F942-DDF0-ACF4DEFD32B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Erasmus+ InCyT-projekt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425" y="1844675"/>
            <a:ext cx="11568113" cy="4525963"/>
          </a:xfrm>
        </p:spPr>
        <p:txBody>
          <a:bodyPr/>
          <a:lstStyle/>
          <a:p>
            <a:pPr algn="just"/>
            <a:r>
              <a:rPr lang="da" altLang="en-US" sz="2400" dirty="0"/>
              <a:t>En kompetenceramme bruges regelmæssigt af virksomheder til at forstå deres færdighedsbaserede krav, nødvendige kompetencer, medarbejdernes færdigheder og huller.</a:t>
            </a:r>
          </a:p>
          <a:p>
            <a:pPr algn="just"/>
            <a:r>
              <a:rPr lang="da" altLang="en-US" sz="2400" dirty="0"/>
              <a:t>Når en kompetenceramme udvikles under hensyntagen til virksomhedens profil og medarbejderinteresser, kan den forbedre præstationer og skabe klarhed for hvert enkelt rollekrav og udvikle talenter på arbejdspladsen.</a:t>
            </a:r>
          </a:p>
          <a:p>
            <a:pPr algn="just"/>
            <a:r>
              <a:rPr lang="da" altLang="en-US" sz="2400" dirty="0"/>
              <a:t>I de senere år, på grund af mange cyberangreb, er cybersikkerhedsrammer vedtaget især af store organisationer (virksomheder, ngo'er og andre enheder) eller af statslige aktører.</a:t>
            </a:r>
            <a:endParaRPr lang="vi-VN" altLang="en-US" sz="2400" dirty="0"/>
          </a:p>
          <a:p>
            <a:pPr algn="just"/>
            <a:r>
              <a:rPr lang="da" altLang="en-US" sz="2400" dirty="0"/>
              <a:t>Et vellykket cyberangreb kan forårsage stor skade på en virksomheds forretning. Det kan påvirke dens bundlinje såvel som virksomhedens forretningsstatus og forbrugertillid.</a:t>
            </a:r>
          </a:p>
          <a:p>
            <a:pPr algn="just"/>
            <a:r>
              <a:rPr lang="da" altLang="en-US" sz="2400" dirty="0"/>
              <a:t>Virkningen af et sikkerhedsbrud kan opdeles i tre kategorier: økonomisk, omdømme og juridisk.</a:t>
            </a:r>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Cyberangreb og kompetencerammen</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425450" y="1690688"/>
            <a:ext cx="11647488" cy="5000625"/>
          </a:xfrm>
        </p:spPr>
        <p:txBody>
          <a:bodyPr/>
          <a:lstStyle/>
          <a:p>
            <a:pPr algn="just"/>
            <a:r>
              <a:rPr lang="da" altLang="en-US" sz="2400" dirty="0"/>
              <a:t>Cyberangreb resulterer ofte i betydelige økonomiske tab som følge af tyveri af virksomhedsoplysninger, finansielle oplysninger (f.eks. bankoplysninger eller betalingskortoplysninger), penge, transaktionsforstyrrelser (f.eks. manglende evne til at handle online), tab af forretning eller af kontrakten. Virksomheder, der har været udsat for et cyberbrud, vil generelt bruge penge på at reparere berørte systemer, netværk og enheder.</a:t>
            </a:r>
            <a:endParaRPr lang="vi-VN" altLang="en-US" sz="2400" dirty="0"/>
          </a:p>
          <a:p>
            <a:pPr algn="just"/>
            <a:r>
              <a:rPr lang="da" altLang="en-US" sz="2400" dirty="0"/>
              <a:t>Angrebet kan påvirke virksomhedens leverandører, relationer til partnere, investorer og andre tredjeparter involveret i virksomhedens forretning.</a:t>
            </a:r>
            <a:endParaRPr lang="vi-VN" altLang="en-US" sz="2400" dirty="0"/>
          </a:p>
          <a:p>
            <a:pPr algn="just"/>
            <a:r>
              <a:rPr lang="da" altLang="en-US" sz="2400" dirty="0"/>
              <a:t>Så databeskyttelses- og privatlivslovgivningen kræver sikkerhedsstyring af alle personlige data, som virksomheden opbevarer (om dets egne medarbejdere eller kunder).</a:t>
            </a:r>
          </a:p>
          <a:p>
            <a:pPr algn="just"/>
            <a:r>
              <a:rPr lang="da" altLang="en-US" sz="2400" dirty="0"/>
              <a:t>Hvis disse data ved et uheld eller bevidst kompromitteres, og virksomheden ikke implementerer tilstrækkelige sikkerhedsforanstaltninger, kan den blive udsat for lovmæssige sanktioner.</a:t>
            </a:r>
            <a:endParaRPr lang="vi-VN" altLang="en-US" sz="2400"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Cyberangreb</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847D19-4150-A186-C1F0-FEEE8CF1EED8}"/>
              </a:ext>
            </a:extLst>
          </p:cNvPr>
          <p:cNvSpPr>
            <a:spLocks noGrp="1"/>
          </p:cNvSpPr>
          <p:nvPr>
            <p:ph idx="4294967295"/>
          </p:nvPr>
        </p:nvSpPr>
        <p:spPr>
          <a:xfrm>
            <a:off x="623888" y="2205038"/>
            <a:ext cx="11160125" cy="4857750"/>
          </a:xfrm>
        </p:spPr>
        <p:txBody>
          <a:bodyPr rtlCol="0">
            <a:normAutofit lnSpcReduction="10000"/>
          </a:bodyPr>
          <a:lstStyle/>
          <a:p>
            <a:pPr algn="just" fontAlgn="auto">
              <a:spcBef>
                <a:spcPts val="600"/>
              </a:spcBef>
              <a:spcAft>
                <a:spcPts val="600"/>
              </a:spcAft>
              <a:defRPr/>
            </a:pPr>
            <a:r>
              <a:rPr lang="da" dirty="0"/>
              <a:t>Det er vigtigt at styre dine risici derefter.</a:t>
            </a:r>
          </a:p>
          <a:p>
            <a:pPr algn="just" fontAlgn="auto">
              <a:spcBef>
                <a:spcPts val="600"/>
              </a:spcBef>
              <a:spcAft>
                <a:spcPts val="600"/>
              </a:spcAft>
              <a:defRPr/>
            </a:pPr>
            <a:r>
              <a:rPr lang="da" dirty="0"/>
              <a:t>Efter et angreb har fundet sted, kan et effektivt cybersikkerhedsværktøj eller hændelsesresponsplan, dvs. brug af en cyberkonsulent, hjælpe med at:</a:t>
            </a:r>
            <a:endParaRPr lang="vi-VN" dirty="0"/>
          </a:p>
          <a:p>
            <a:pPr marL="731520" algn="just" fontAlgn="auto">
              <a:spcBef>
                <a:spcPts val="600"/>
              </a:spcBef>
              <a:spcAft>
                <a:spcPts val="600"/>
              </a:spcAft>
              <a:buFont typeface="Wingdings" pitchFamily="2" charset="2"/>
              <a:buChar char="Ø"/>
              <a:defRPr/>
            </a:pPr>
            <a:r>
              <a:rPr lang="da" sz="2400" dirty="0"/>
              <a:t>reducere virkningen af angrebet</a:t>
            </a:r>
            <a:endParaRPr lang="vi-VN" sz="2400" dirty="0"/>
          </a:p>
          <a:p>
            <a:pPr marL="731520" algn="just" fontAlgn="auto">
              <a:spcBef>
                <a:spcPts val="600"/>
              </a:spcBef>
              <a:spcAft>
                <a:spcPts val="600"/>
              </a:spcAft>
              <a:buFont typeface="Wingdings" pitchFamily="2" charset="2"/>
              <a:buChar char="Ø"/>
              <a:defRPr/>
            </a:pPr>
            <a:r>
              <a:rPr lang="da" sz="2400" dirty="0"/>
              <a:t>rapportere hændelsen til den relevante myndighed</a:t>
            </a:r>
          </a:p>
          <a:p>
            <a:pPr marL="731520" algn="just" fontAlgn="auto">
              <a:spcBef>
                <a:spcPts val="600"/>
              </a:spcBef>
              <a:spcAft>
                <a:spcPts val="600"/>
              </a:spcAft>
              <a:buFont typeface="Wingdings" pitchFamily="2" charset="2"/>
              <a:buChar char="Ø"/>
              <a:defRPr/>
            </a:pPr>
            <a:r>
              <a:rPr lang="da" sz="2400" dirty="0"/>
              <a:t>rense de berørte systemer</a:t>
            </a:r>
            <a:endParaRPr lang="vi-VN" sz="2400" dirty="0"/>
          </a:p>
          <a:p>
            <a:pPr marL="731520" algn="just" fontAlgn="auto">
              <a:spcBef>
                <a:spcPts val="600"/>
              </a:spcBef>
              <a:spcAft>
                <a:spcPts val="600"/>
              </a:spcAft>
              <a:buFont typeface="Wingdings" pitchFamily="2" charset="2"/>
              <a:buChar char="Ø"/>
              <a:defRPr/>
            </a:pPr>
            <a:r>
              <a:rPr lang="da" sz="2400" dirty="0"/>
              <a:t>få din virksomhed op at køre på kortest mulig tid.</a:t>
            </a:r>
            <a:endParaRPr lang="vi-VN" sz="2400" dirty="0"/>
          </a:p>
          <a:p>
            <a:pPr algn="just" fontAlgn="auto">
              <a:spcBef>
                <a:spcPts val="600"/>
              </a:spcBef>
              <a:spcAft>
                <a:spcPts val="600"/>
              </a:spcAft>
              <a:defRPr/>
            </a:pPr>
            <a:r>
              <a:rPr lang="da" dirty="0"/>
              <a:t>Det er nødvendigt at investere i at træne og uddanne brugere inden for cybersikkerhed for at undgå angreb og løbende udvikle bevidstheden om en cyberstrategi i ens organisation.</a:t>
            </a:r>
            <a:endParaRPr lang="vi-VN" dirty="0"/>
          </a:p>
        </p:txBody>
      </p:sp>
      <p:sp>
        <p:nvSpPr>
          <p:cNvPr id="11267" name="Titel 1">
            <a:extLst>
              <a:ext uri="{FF2B5EF4-FFF2-40B4-BE49-F238E27FC236}">
                <a16:creationId xmlns:a16="http://schemas.microsoft.com/office/drawing/2014/main" id="{97BFE6F2-E560-6130-9D45-7D87943247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Risici i virksomheden</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442913" y="1844675"/>
            <a:ext cx="11557000" cy="4525963"/>
          </a:xfrm>
        </p:spPr>
        <p:txBody>
          <a:bodyPr/>
          <a:lstStyle/>
          <a:p>
            <a:pPr>
              <a:spcBef>
                <a:spcPts val="600"/>
              </a:spcBef>
              <a:spcAft>
                <a:spcPts val="600"/>
              </a:spcAft>
            </a:pPr>
            <a:r>
              <a:rPr lang="da" altLang="en-US" sz="2400" dirty="0"/>
              <a:t>En cybersikkerhedsramme er et sæt af bedste praksis og dokumenterede processer, der bruges til at udvikle it-sikkerhedspolitikker i en organisation.</a:t>
            </a:r>
            <a:endParaRPr lang="vi-VN" altLang="en-US" sz="2400" dirty="0"/>
          </a:p>
          <a:p>
            <a:pPr>
              <a:spcBef>
                <a:spcPts val="600"/>
              </a:spcBef>
              <a:spcAft>
                <a:spcPts val="600"/>
              </a:spcAft>
            </a:pPr>
            <a:r>
              <a:rPr lang="da" altLang="en-US" sz="2400" dirty="0"/>
              <a:t>Men i modsætning til traditionel politik, der er strengt relateret til det juridiske domæne, bør en cybersikkerhedsramme også indeholde dokumenterede eksempler på problemer, der skal undgås med disse politikker, og på passende processer og måder at implementere sikkerhedspolitikkerne beskrevet i rammen.</a:t>
            </a:r>
          </a:p>
          <a:p>
            <a:pPr>
              <a:spcBef>
                <a:spcPts val="600"/>
              </a:spcBef>
              <a:spcAft>
                <a:spcPts val="600"/>
              </a:spcAft>
            </a:pPr>
            <a:r>
              <a:rPr lang="da" altLang="en-US" sz="2400" dirty="0"/>
              <a:t>Det er både en vejledning for medarbejdere og brugere, samt et overbevisende kompendium af bedste sikkerhedspraksis, som kan konsulteres af autoriserede eksterne parter (såsom myndigheder).</a:t>
            </a:r>
            <a:endParaRPr lang="vi-VN" altLang="en-US" sz="2400" dirty="0"/>
          </a:p>
          <a:p>
            <a:pPr>
              <a:spcBef>
                <a:spcPts val="600"/>
              </a:spcBef>
              <a:spcAft>
                <a:spcPts val="600"/>
              </a:spcAft>
            </a:pPr>
            <a:r>
              <a:rPr lang="da" altLang="en-US" sz="2400" dirty="0"/>
              <a:t>En kompetenceramme for cybersikkerhed kan også hjælpe med bedre at vurdere de nødvendige kompetencer for at undgå angreb, huller og afhjælpningsforanstaltninger.</a:t>
            </a:r>
            <a:endParaRPr lang="vi-VN" altLang="en-US" sz="2400" dirty="0"/>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Cybersikkerhedsramme</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22225" y="1690688"/>
            <a:ext cx="12169775" cy="4525962"/>
          </a:xfrm>
        </p:spPr>
        <p:txBody>
          <a:bodyPr/>
          <a:lstStyle/>
          <a:p>
            <a:pPr>
              <a:spcBef>
                <a:spcPts val="600"/>
              </a:spcBef>
              <a:spcAft>
                <a:spcPts val="600"/>
              </a:spcAft>
            </a:pPr>
            <a:r>
              <a:rPr lang="da" altLang="en-US" sz="2700" dirty="0"/>
              <a:t>På trods af øget bevidsthed og dristige indsats er der en kendt og voksende mangel på cybersikkerhedsprofessionelle i EU og på medarbejderviden og færdigheder til at undgå cyberangreb på verdensplan, og disse mangler udgør fortsat store problemer for den offentlige og private sektor.</a:t>
            </a:r>
            <a:endParaRPr lang="vi-VN" altLang="en-US" sz="2700" dirty="0"/>
          </a:p>
          <a:p>
            <a:pPr>
              <a:spcBef>
                <a:spcPts val="600"/>
              </a:spcBef>
              <a:spcAft>
                <a:spcPts val="600"/>
              </a:spcAft>
            </a:pPr>
            <a:r>
              <a:rPr lang="da" altLang="en-US" sz="2700" dirty="0"/>
              <a:t>2019 CYBERSECURITY WORKFORCE 2019 Strategies for Building and Growing Strong Cyber Security Teams (ISC) undersøgelse anslår, at der er 2,8 millioner cybersikkerhedsprofessionelle globalt, mens forskellen faktisk er 4,07 millioner.</a:t>
            </a:r>
          </a:p>
          <a:p>
            <a:pPr>
              <a:spcBef>
                <a:spcPts val="600"/>
              </a:spcBef>
              <a:spcAft>
                <a:spcPts val="600"/>
              </a:spcAft>
            </a:pPr>
            <a:r>
              <a:rPr lang="da" altLang="en-US" sz="2700" dirty="0"/>
              <a:t>Undersøgelsen bemærker, at den nuværende forskel i Europa er 291.000, og dette antal er fordoblet i forhold til tidligere år.</a:t>
            </a:r>
          </a:p>
          <a:p>
            <a:pPr>
              <a:spcBef>
                <a:spcPts val="600"/>
              </a:spcBef>
              <a:spcAft>
                <a:spcPts val="600"/>
              </a:spcAft>
            </a:pPr>
            <a:r>
              <a:rPr lang="da" altLang="en-US" sz="2700" dirty="0"/>
              <a:t>Mange lande med højt udviklet ekspertise foretrækker at skabe deres eget sæt af regler og dokumenter, men mange lande og små og mellemstore virksomheder (SMV'er) har brug for hjælp i denne sammenhæng.</a:t>
            </a:r>
            <a:endParaRPr lang="vi-VN" altLang="en-US" sz="2700" dirty="0"/>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Cybersikkerhed</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550863" y="1844675"/>
            <a:ext cx="11306175" cy="4525963"/>
          </a:xfrm>
        </p:spPr>
        <p:txBody>
          <a:bodyPr/>
          <a:lstStyle/>
          <a:p>
            <a:pPr>
              <a:spcBef>
                <a:spcPts val="600"/>
              </a:spcBef>
              <a:spcAft>
                <a:spcPts val="600"/>
              </a:spcAft>
            </a:pPr>
            <a:r>
              <a:rPr lang="da" altLang="en-US">
                <a:cs typeface="Arial" panose="020B0604020202020204" pitchFamily="34" charset="0"/>
              </a:rPr>
              <a:t>det betyder at manipulere mennesker (ofte ved hjælp af psykologiske metoder) for at få adgang til data, dokumenter og information af interesse for angriberen.</a:t>
            </a:r>
            <a:endParaRPr lang="vi-VN" altLang="en-US">
              <a:cs typeface="Arial" panose="020B0604020202020204" pitchFamily="34" charset="0"/>
            </a:endParaRPr>
          </a:p>
          <a:p>
            <a:pPr>
              <a:spcBef>
                <a:spcPts val="600"/>
              </a:spcBef>
              <a:spcAft>
                <a:spcPts val="600"/>
              </a:spcAft>
            </a:pPr>
            <a:r>
              <a:rPr lang="da" altLang="en-US">
                <a:cs typeface="Arial" panose="020B0604020202020204" pitchFamily="34" charset="0"/>
              </a:rPr>
              <a:t>er en af de vigtigste trusler mod informationssikkerheden i dag og er en effektiv form for cyberkriminalitet.</a:t>
            </a:r>
            <a:endParaRPr lang="vi-VN" altLang="en-US">
              <a:cs typeface="Arial" panose="020B0604020202020204" pitchFamily="34" charset="0"/>
            </a:endParaRPr>
          </a:p>
          <a:p>
            <a:pPr>
              <a:spcBef>
                <a:spcPts val="600"/>
              </a:spcBef>
              <a:spcAft>
                <a:spcPts val="600"/>
              </a:spcAft>
            </a:pPr>
            <a:r>
              <a:rPr lang="da" altLang="en-US">
                <a:cs typeface="Arial" panose="020B0604020202020204" pitchFamily="34" charset="0"/>
              </a:rPr>
              <a:t>kunne have farlige konsekvenser, for eksempel databrud, mere end nogen anden form for angreb.</a:t>
            </a:r>
            <a:endParaRPr lang="vi-VN" altLang="en-US">
              <a:cs typeface="Arial" panose="020B0604020202020204" pitchFamily="34" charset="0"/>
            </a:endParaRPr>
          </a:p>
          <a:p>
            <a:pPr>
              <a:spcBef>
                <a:spcPts val="600"/>
              </a:spcBef>
              <a:spcAft>
                <a:spcPts val="600"/>
              </a:spcAft>
            </a:pPr>
            <a:r>
              <a:rPr lang="da" altLang="en-US">
                <a:cs typeface="Arial" panose="020B0604020202020204" pitchFamily="34" charset="0"/>
              </a:rPr>
              <a:t>angrebene har et økonomisk formål, og dermed har organisationer tabt betydelige pengebeløb.</a:t>
            </a:r>
            <a:endParaRPr lang="vi-VN" altLang="en-US">
              <a:cs typeface="Arial" panose="020B0604020202020204" pitchFamily="34" charset="0"/>
            </a:endParaRPr>
          </a:p>
          <a:p>
            <a:pPr>
              <a:spcBef>
                <a:spcPts val="600"/>
              </a:spcBef>
              <a:spcAft>
                <a:spcPts val="600"/>
              </a:spcAft>
            </a:pPr>
            <a:r>
              <a:rPr lang="da" altLang="en-US">
                <a:cs typeface="Arial" panose="020B0604020202020204" pitchFamily="34" charset="0"/>
              </a:rPr>
              <a:t>det er særligt farligt, fordi det er mere afhængigt af menneskelige fejl end på sårbarheder i software og operativsystemer.</a:t>
            </a:r>
            <a:endParaRPr lang="vi-VN" altLang="en-US">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 ingeniørkunst</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8D77D7B1-7E8B-1F8B-EC15-2AC5CBCFEA2E}"/>
              </a:ext>
            </a:extLst>
          </p:cNvPr>
          <p:cNvSpPr>
            <a:spLocks noGrp="1"/>
          </p:cNvSpPr>
          <p:nvPr>
            <p:ph idx="4294967295"/>
          </p:nvPr>
        </p:nvSpPr>
        <p:spPr>
          <a:xfrm>
            <a:off x="550863" y="1916113"/>
            <a:ext cx="11161712" cy="4525962"/>
          </a:xfrm>
        </p:spPr>
        <p:txBody>
          <a:bodyPr rtlCol="0">
            <a:normAutofit/>
          </a:bodyPr>
          <a:lstStyle/>
          <a:p>
            <a:pPr marL="0" indent="0" fontAlgn="auto">
              <a:spcAft>
                <a:spcPts val="0"/>
              </a:spcAft>
              <a:buFont typeface="Arial" panose="020B0604020202020204" pitchFamily="34" charset="0"/>
              <a:buNone/>
              <a:defRPr/>
            </a:pPr>
            <a:r>
              <a:rPr lang="da" dirty="0">
                <a:latin typeface="Calibri" panose="020F0502020204030204" pitchFamily="34" charset="0"/>
                <a:cs typeface="Calibri" panose="020F0502020204030204" pitchFamily="34" charset="0"/>
              </a:rPr>
              <a:t>Virksomhederne:</a:t>
            </a:r>
          </a:p>
          <a:p>
            <a:pPr fontAlgn="auto">
              <a:spcAft>
                <a:spcPts val="0"/>
              </a:spcAft>
              <a:defRPr/>
            </a:pPr>
            <a:r>
              <a:rPr lang="da" sz="2400" dirty="0">
                <a:cs typeface="Calibri" panose="020F0502020204030204" pitchFamily="34" charset="0"/>
              </a:rPr>
              <a:t>de kunne lide tabt produktivitet, et fald i medarbejdernes moral og vanskeligheder med at komme sig.</a:t>
            </a:r>
            <a:endParaRPr lang="vi-VN" sz="2400" dirty="0">
              <a:latin typeface="Calibri" panose="020F0502020204030204" pitchFamily="34" charset="0"/>
              <a:cs typeface="Calibri" panose="020F0502020204030204" pitchFamily="34" charset="0"/>
            </a:endParaRPr>
          </a:p>
          <a:p>
            <a:pPr fontAlgn="auto">
              <a:spcAft>
                <a:spcPts val="0"/>
              </a:spcAft>
              <a:defRPr/>
            </a:pPr>
            <a:r>
              <a:rPr lang="da" sz="2400" dirty="0">
                <a:cs typeface="Calibri" panose="020F0502020204030204" pitchFamily="34" charset="0"/>
              </a:rPr>
              <a:t>de har skade på omdømmet, fordi kunderne ikke er overbeviste om, at organisationen kan beskytte sig selv.</a:t>
            </a:r>
            <a:endParaRPr lang="vi-VN" sz="2400" dirty="0">
              <a:latin typeface="Calibri" panose="020F0502020204030204" pitchFamily="34" charset="0"/>
              <a:cs typeface="Calibri" panose="020F0502020204030204" pitchFamily="34" charset="0"/>
            </a:endParaRPr>
          </a:p>
          <a:p>
            <a:pPr fontAlgn="auto">
              <a:spcAft>
                <a:spcPts val="0"/>
              </a:spcAft>
              <a:defRPr/>
            </a:pPr>
            <a:r>
              <a:rPr lang="da" sz="2400" dirty="0">
                <a:cs typeface="Calibri" panose="020F0502020204030204" pitchFamily="34" charset="0"/>
              </a:rPr>
              <a:t>ofte nødt til at udløse en gammel hændelsesreaktion.</a:t>
            </a:r>
            <a:endParaRPr lang="vi-VN" sz="2400" dirty="0">
              <a:latin typeface="Calibri" panose="020F0502020204030204" pitchFamily="34" charset="0"/>
              <a:cs typeface="Calibri" panose="020F0502020204030204" pitchFamily="34" charset="0"/>
            </a:endParaRPr>
          </a:p>
          <a:p>
            <a:pPr fontAlgn="auto">
              <a:spcAft>
                <a:spcPts val="0"/>
              </a:spcAft>
              <a:defRPr/>
            </a:pPr>
            <a:r>
              <a:rPr lang="da" sz="2400" dirty="0">
                <a:cs typeface="Calibri" panose="020F0502020204030204" pitchFamily="34" charset="0"/>
              </a:rPr>
              <a:t>skal levere sikkerhedssoftware til at forhindre fremtidige angreb.</a:t>
            </a:r>
            <a:endParaRPr lang="vi-VN" sz="2400" dirty="0">
              <a:latin typeface="Calibri" panose="020F0502020204030204" pitchFamily="34" charset="0"/>
              <a:cs typeface="Calibri" panose="020F0502020204030204" pitchFamily="34" charset="0"/>
            </a:endParaRPr>
          </a:p>
          <a:p>
            <a:pPr fontAlgn="auto">
              <a:spcAft>
                <a:spcPts val="0"/>
              </a:spcAft>
              <a:defRPr/>
            </a:pPr>
            <a:r>
              <a:rPr lang="da" sz="2400" dirty="0">
                <a:cs typeface="Calibri" panose="020F0502020204030204" pitchFamily="34" charset="0"/>
              </a:rPr>
              <a:t>de ville ofte skulle omskole medarbejdere for at være klar til angreb.</a:t>
            </a:r>
            <a:endParaRPr lang="de-DE" sz="2400" dirty="0">
              <a:cs typeface="Calibri" panose="020F0502020204030204" pitchFamily="34" charset="0"/>
            </a:endParaRPr>
          </a:p>
        </p:txBody>
      </p:sp>
      <p:sp>
        <p:nvSpPr>
          <p:cNvPr id="15363" name="Titel 1">
            <a:extLst>
              <a:ext uri="{FF2B5EF4-FFF2-40B4-BE49-F238E27FC236}">
                <a16:creationId xmlns:a16="http://schemas.microsoft.com/office/drawing/2014/main" id="{91C01356-ED2F-22C9-FF99-71191759A90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 ingeniørkunst</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03182BB7-A26F-1B66-B2A2-EE41A0B2B4AB}"/>
              </a:ext>
            </a:extLst>
          </p:cNvPr>
          <p:cNvSpPr>
            <a:spLocks noGrp="1" noChangeArrowheads="1"/>
          </p:cNvSpPr>
          <p:nvPr>
            <p:ph idx="4294967295"/>
          </p:nvPr>
        </p:nvSpPr>
        <p:spPr>
          <a:xfrm>
            <a:off x="623888" y="1989138"/>
            <a:ext cx="11233150" cy="4351337"/>
          </a:xfrm>
        </p:spPr>
        <p:txBody>
          <a:bodyPr/>
          <a:lstStyle/>
          <a:p>
            <a:r>
              <a:rPr lang="da" altLang="en-US">
                <a:cs typeface="Arial" panose="020B0604020202020204" pitchFamily="34" charset="0"/>
              </a:rPr>
              <a:t>af medarbejdere og ledere, for hvem det er vigtigt at anerkende socialtekniske angreb, fordi risikoen for at blive offer er høj.</a:t>
            </a:r>
            <a:endParaRPr lang="vi-VN" altLang="en-US">
              <a:cs typeface="Arial" panose="020B0604020202020204" pitchFamily="34" charset="0"/>
            </a:endParaRPr>
          </a:p>
          <a:p>
            <a:r>
              <a:rPr lang="da" altLang="en-US">
                <a:cs typeface="Arial" panose="020B0604020202020204" pitchFamily="34" charset="0"/>
              </a:rPr>
              <a:t>kunne inkluderes i fællesskabs-, individ- og borgersikkerhedsbevidsthedsprogrammer og beskytte enkeltpersoner og deres organisation.</a:t>
            </a:r>
            <a:endParaRPr lang="vi-VN" altLang="en-US">
              <a:cs typeface="Arial" panose="020B0604020202020204" pitchFamily="34" charset="0"/>
            </a:endParaRPr>
          </a:p>
          <a:p>
            <a:r>
              <a:rPr lang="da" altLang="en-US">
                <a:cs typeface="Arial" panose="020B0604020202020204" pitchFamily="34" charset="0"/>
              </a:rPr>
              <a:t>er især mangelfuld i SMV'er, der har færre ressourcer, så de bør hjælpes til at tage cyberbevidsthedstræning seriøst og give medarbejderne mulighed for at tage den.</a:t>
            </a:r>
            <a:endParaRPr lang="de-DE" altLang="en-US">
              <a:cs typeface="Arial" panose="020B0604020202020204" pitchFamily="34" charset="0"/>
            </a:endParaRPr>
          </a:p>
        </p:txBody>
      </p:sp>
      <p:sp>
        <p:nvSpPr>
          <p:cNvPr id="16387" name="Titel 1">
            <a:extLst>
              <a:ext uri="{FF2B5EF4-FFF2-40B4-BE49-F238E27FC236}">
                <a16:creationId xmlns:a16="http://schemas.microsoft.com/office/drawing/2014/main" id="{575A16DB-28DF-62FE-4322-3453DDA2F97F}"/>
              </a:ext>
            </a:extLst>
          </p:cNvPr>
          <p:cNvSpPr txBox="1">
            <a:spLocks noChangeArrowheads="1"/>
          </p:cNvSpPr>
          <p:nvPr/>
        </p:nvSpPr>
        <p:spPr bwMode="auto">
          <a:xfrm>
            <a:off x="2125663" y="365125"/>
            <a:ext cx="65627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Social ingeniøruddannelse </a:t>
            </a:r>
            <a:br>
              <a:rPr lang="en-US" altLang="en-US" sz="4400">
                <a:latin typeface="Calibri Light" panose="020F0302020204030204" pitchFamily="34" charset="0"/>
              </a:rPr>
            </a:br>
            <a:r>
              <a:rPr lang="da" altLang="en-US" sz="4400">
                <a:latin typeface="Calibri Light" panose="020F0302020204030204" pitchFamily="34" charset="0"/>
              </a:rPr>
              <a:t>(cyberbevidsthed)</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55A6B465-00FD-D082-9B0B-911211E91339}"/>
              </a:ext>
            </a:extLst>
          </p:cNvPr>
          <p:cNvSpPr>
            <a:spLocks noGrp="1" noChangeArrowheads="1"/>
          </p:cNvSpPr>
          <p:nvPr>
            <p:ph idx="4294967295"/>
          </p:nvPr>
        </p:nvSpPr>
        <p:spPr>
          <a:xfrm>
            <a:off x="334963" y="1844675"/>
            <a:ext cx="11522075" cy="4525963"/>
          </a:xfrm>
        </p:spPr>
        <p:txBody>
          <a:bodyPr/>
          <a:lstStyle/>
          <a:p>
            <a:r>
              <a:rPr lang="da" altLang="en-US"/>
              <a:t>Iværksættere, herunder fremtidige, har brug for komplekse måder at tænke på og evnen til at forstå og integrere viden fra forskellige sektorer, hvilket kræver tværfaglig læring. </a:t>
            </a:r>
          </a:p>
          <a:p>
            <a:r>
              <a:rPr lang="da" altLang="en-US"/>
              <a:t>Komplekse tekniske problemer kræver at skabe en tværfaglig situation på en næsten naturlig måde.</a:t>
            </a:r>
            <a:endParaRPr lang="vi-VN" altLang="en-US"/>
          </a:p>
          <a:p>
            <a:r>
              <a:rPr lang="da" altLang="en-US"/>
              <a:t>I en tværfaglig tilgang bør eleverne integrere information fra forskellige discipliner og områder.</a:t>
            </a:r>
            <a:endParaRPr lang="vi-VN" altLang="en-US"/>
          </a:p>
          <a:p>
            <a:r>
              <a:rPr lang="da" altLang="en-US"/>
              <a:t>De udvikler en tværfaglig forståelse, lærer at integrere ekspertiseområder og disciplinspecifikke måder at tænke på.</a:t>
            </a:r>
          </a:p>
          <a:p>
            <a:r>
              <a:rPr lang="da" altLang="en-US"/>
              <a:t>Dette øger kognitive færdigheder og kritisk tænkning mere end gennem enkelt disciplinære midler.</a:t>
            </a:r>
            <a:endParaRPr lang="vi-VN" altLang="en-US"/>
          </a:p>
        </p:txBody>
      </p:sp>
      <p:sp>
        <p:nvSpPr>
          <p:cNvPr id="17411" name="Titel 1">
            <a:extLst>
              <a:ext uri="{FF2B5EF4-FFF2-40B4-BE49-F238E27FC236}">
                <a16:creationId xmlns:a16="http://schemas.microsoft.com/office/drawing/2014/main" id="{95BF6D6A-3259-38BF-1921-D9A9943E78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Træning og vejledning</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334963" y="1844675"/>
            <a:ext cx="11857037" cy="4857750"/>
          </a:xfrm>
        </p:spPr>
        <p:txBody>
          <a:bodyPr/>
          <a:lstStyle/>
          <a:p>
            <a:pPr>
              <a:spcBef>
                <a:spcPts val="600"/>
              </a:spcBef>
              <a:spcAft>
                <a:spcPts val="600"/>
              </a:spcAft>
            </a:pPr>
            <a:r>
              <a:rPr lang="da" altLang="en-US" sz="2600" dirty="0"/>
              <a:t>Vurdering af elevers præstationer med hensyn til at udvikle entreprenørielle færdigheder kan tage et holistisk syn, herunder et kig på læringsmiljøet og læringsresultater, og lette interaktiv, effektiv og aktiv læring.</a:t>
            </a:r>
            <a:endParaRPr lang="vi-VN" altLang="en-US" sz="2600" dirty="0"/>
          </a:p>
          <a:p>
            <a:pPr>
              <a:spcBef>
                <a:spcPts val="600"/>
              </a:spcBef>
              <a:spcAft>
                <a:spcPts val="600"/>
              </a:spcAft>
            </a:pPr>
            <a:r>
              <a:rPr lang="da" altLang="en-US" sz="2600" dirty="0"/>
              <a:t>Mentoring er en erfaren metode til at understøtte mere individuel læring og til at opnå personlige og karrieremæssige kompetencer til nye erhverv.</a:t>
            </a:r>
            <a:endParaRPr lang="vi-VN" altLang="en-US" sz="2600" dirty="0"/>
          </a:p>
          <a:p>
            <a:pPr>
              <a:spcBef>
                <a:spcPts val="600"/>
              </a:spcBef>
              <a:spcAft>
                <a:spcPts val="600"/>
              </a:spcAft>
            </a:pPr>
            <a:r>
              <a:rPr lang="da" altLang="en-US" sz="2600" dirty="0"/>
              <a:t>Der er forskning i resultaterne af mentoring generelt, men der er lidt forskning i mentoring.</a:t>
            </a:r>
            <a:endParaRPr lang="vi-VN" altLang="en-US" sz="2600" dirty="0"/>
          </a:p>
          <a:p>
            <a:pPr>
              <a:spcBef>
                <a:spcPts val="600"/>
              </a:spcBef>
              <a:spcAft>
                <a:spcPts val="600"/>
              </a:spcAft>
            </a:pPr>
            <a:r>
              <a:rPr lang="da" altLang="en-US" sz="2600" dirty="0"/>
              <a:t>Mentoring giver en række fordele for medarbejdere, der uddanner sig i virksomheder.</a:t>
            </a:r>
            <a:endParaRPr lang="vi-VN" altLang="en-US" sz="2600" dirty="0"/>
          </a:p>
          <a:p>
            <a:pPr>
              <a:spcBef>
                <a:spcPts val="600"/>
              </a:spcBef>
              <a:spcAft>
                <a:spcPts val="600"/>
              </a:spcAft>
            </a:pPr>
            <a:r>
              <a:rPr lang="da" altLang="en-US" sz="2600" dirty="0"/>
              <a:t>Tværfaglig teammentoring har fået betydning i de senere år, hvilket afspejler behovet for en ændring i orienteringen af mentoring, da forskellige iværksætterudviklinger og -områder i stigende grad er tværfaglige</a:t>
            </a:r>
            <a:r>
              <a:rPr lang="da" altLang="en-US" dirty="0"/>
              <a:t>.</a:t>
            </a:r>
            <a:endParaRPr lang="vi-VN" altLang="en-US" dirty="0"/>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Iværksætterkompetencer og vejledning</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id="{56352A1A-AA55-8559-D480-F351DD1D097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F5E1F55-EA68-34CA-525C-2B5A3522D63F}"/>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0F8CB542-AAB5-5387-F0AB-AF19E6A24C66}"/>
              </a:ext>
            </a:extLst>
          </p:cNvPr>
          <p:cNvSpPr txBox="1">
            <a:spLocks noChangeArrowheads="1"/>
          </p:cNvSpPr>
          <p:nvPr/>
        </p:nvSpPr>
        <p:spPr bwMode="auto">
          <a:xfrm>
            <a:off x="550863" y="1690688"/>
            <a:ext cx="11522075" cy="4878387"/>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da" altLang="en-US" sz="2800" dirty="0">
                <a:latin typeface="+mn-lt"/>
              </a:rPr>
              <a:t>Udtrykket trådte ind i hverdagen i 1990'erne med fremkomsten af World Wide Web</a:t>
            </a:r>
          </a:p>
          <a:p>
            <a:pPr eaLnBrk="1" fontAlgn="auto" hangingPunct="1">
              <a:spcBef>
                <a:spcPts val="600"/>
              </a:spcBef>
              <a:spcAft>
                <a:spcPts val="0"/>
              </a:spcAft>
              <a:buFontTx/>
              <a:buNone/>
              <a:defRPr/>
            </a:pPr>
            <a:r>
              <a:rPr lang="da" altLang="en-US" sz="2400" b="1" i="1" dirty="0">
                <a:latin typeface="+mn-lt"/>
              </a:rPr>
              <a:t>cyberinfrastrukturer - </a:t>
            </a:r>
            <a:r>
              <a:rPr lang="da" altLang="en-US" sz="2400" i="1" dirty="0">
                <a:latin typeface="+mn-lt"/>
              </a:rPr>
              <a:t>informations- og kommunikationsteknologiske infrastrukturer, bestående af computersystemer, relaterede applikationer, netværk og elektroniske kommunikationstjenester;</a:t>
            </a:r>
            <a:endParaRPr lang="en-US" altLang="en-US" sz="2400" i="1" dirty="0">
              <a:latin typeface="+mn-lt"/>
            </a:endParaRPr>
          </a:p>
          <a:p>
            <a:pPr eaLnBrk="1" fontAlgn="auto" hangingPunct="1">
              <a:spcBef>
                <a:spcPts val="600"/>
              </a:spcBef>
              <a:spcAft>
                <a:spcPts val="0"/>
              </a:spcAft>
              <a:buFontTx/>
              <a:buNone/>
              <a:defRPr/>
            </a:pPr>
            <a:r>
              <a:rPr lang="da" altLang="en-US" sz="2400" b="1" i="1" dirty="0">
                <a:latin typeface="+mn-lt"/>
              </a:rPr>
              <a:t>cyberspace - </a:t>
            </a:r>
            <a:r>
              <a:rPr lang="da" altLang="en-US" sz="2400" i="1" dirty="0">
                <a:latin typeface="+mn-lt"/>
              </a:rPr>
              <a:t>det virtuelle miljø, genereret af cyberinfrastrukturer, herunder det informationsindhold, der behandles, lagres eller transmitteres, samt de handlinger, der udføres af brugerne i det;</a:t>
            </a:r>
          </a:p>
          <a:p>
            <a:pPr eaLnBrk="1" fontAlgn="auto" hangingPunct="1">
              <a:spcBef>
                <a:spcPts val="600"/>
              </a:spcBef>
              <a:spcAft>
                <a:spcPts val="0"/>
              </a:spcAft>
              <a:buFontTx/>
              <a:buNone/>
              <a:defRPr/>
            </a:pPr>
            <a:r>
              <a:rPr lang="da" altLang="en-US" sz="2400" b="1" i="1" dirty="0">
                <a:latin typeface="+mn-lt"/>
              </a:rPr>
              <a:t>cybersikkerhed - </a:t>
            </a:r>
            <a:r>
              <a:rPr lang="da" altLang="en-US" sz="2400" i="1" dirty="0">
                <a:latin typeface="+mn-lt"/>
              </a:rPr>
              <a:t>normalitetstilstanden som følge af anvendelsen af et sæt proaktive og reaktive foranstaltninger, der sikrer fortroligheden, integriteten, tilgængeligheden, ægtheden og ikke-afvisningen af information i elektronisk format, af offentlige eller private ressourcer og tjenester i cyberspace.</a:t>
            </a:r>
            <a:endParaRPr lang="en-US" altLang="en-US" sz="2400" dirty="0">
              <a:latin typeface="+mn-lt"/>
            </a:endParaRPr>
          </a:p>
        </p:txBody>
      </p:sp>
      <p:sp>
        <p:nvSpPr>
          <p:cNvPr id="19461" name="Titel 1">
            <a:extLst>
              <a:ext uri="{FF2B5EF4-FFF2-40B4-BE49-F238E27FC236}">
                <a16:creationId xmlns:a16="http://schemas.microsoft.com/office/drawing/2014/main" id="{6D0523E0-D192-E966-1D35-53B8F5B2C0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B015B09F-8F10-C4FA-AED9-E18A12B4D9D6}"/>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E74059-466A-48BB-7331-7594A951CC6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2532" name="TextBox 1">
            <a:extLst>
              <a:ext uri="{FF2B5EF4-FFF2-40B4-BE49-F238E27FC236}">
                <a16:creationId xmlns:a16="http://schemas.microsoft.com/office/drawing/2014/main" id="{6ACD42E2-94BF-8B4D-9DBA-544C14CDD4C1}"/>
              </a:ext>
            </a:extLst>
          </p:cNvPr>
          <p:cNvSpPr txBox="1">
            <a:spLocks noChangeArrowheads="1"/>
          </p:cNvSpPr>
          <p:nvPr/>
        </p:nvSpPr>
        <p:spPr bwMode="auto">
          <a:xfrm>
            <a:off x="550863" y="1690688"/>
            <a:ext cx="11233150" cy="4462462"/>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da" altLang="en-US" sz="2400" b="1" i="1" dirty="0">
                <a:latin typeface="+mn-lt"/>
              </a:rPr>
              <a:t>cyberforsvar - </a:t>
            </a:r>
            <a:r>
              <a:rPr lang="da" altLang="en-US" sz="2400" i="1" dirty="0">
                <a:latin typeface="+mn-lt"/>
              </a:rPr>
              <a:t>handlinger udført i cyberrummet med det formål at beskytte, overvåge, analysere, opdage, imødegå aggressioner og sikre en rettidig reaktion mod trusler mod cyberinfrastruktur, der er specifik for nationalt forsvar;</a:t>
            </a:r>
            <a:endParaRPr lang="en-US" altLang="en-US" sz="2400" dirty="0">
              <a:latin typeface="+mn-lt"/>
            </a:endParaRPr>
          </a:p>
          <a:p>
            <a:pPr eaLnBrk="1" fontAlgn="auto" hangingPunct="1">
              <a:spcBef>
                <a:spcPts val="600"/>
              </a:spcBef>
              <a:spcAft>
                <a:spcPts val="0"/>
              </a:spcAft>
              <a:buFontTx/>
              <a:buNone/>
              <a:defRPr/>
            </a:pPr>
            <a:r>
              <a:rPr lang="da" altLang="en-US" sz="2400" b="1" i="1" dirty="0">
                <a:latin typeface="+mn-lt"/>
              </a:rPr>
              <a:t>operationer i computernetværk </a:t>
            </a:r>
            <a:r>
              <a:rPr lang="da" altLang="en-US" sz="2400" i="1" dirty="0">
                <a:latin typeface="+mn-lt"/>
              </a:rPr>
              <a:t>- den komplekse proces med planlægning, koordinering, synkronisering, harmonisering og udførelse af handlinger i cyberspace til beskyttelse, kontrol og brug af computernetværk for at opnå informationsoverlegenhed, samtidig med neutralisering af modstanderens kapaciteter;</a:t>
            </a:r>
            <a:endParaRPr lang="en-US" altLang="en-US" sz="2400" dirty="0">
              <a:latin typeface="+mn-lt"/>
            </a:endParaRPr>
          </a:p>
          <a:p>
            <a:pPr eaLnBrk="1" fontAlgn="auto" hangingPunct="1">
              <a:spcBef>
                <a:spcPts val="600"/>
              </a:spcBef>
              <a:spcAft>
                <a:spcPts val="0"/>
              </a:spcAft>
              <a:buFontTx/>
              <a:buNone/>
              <a:defRPr/>
            </a:pPr>
            <a:r>
              <a:rPr lang="da" altLang="en-US" sz="2400" b="1" i="1" dirty="0">
                <a:latin typeface="+mn-lt"/>
              </a:rPr>
              <a:t>cybertrussel </a:t>
            </a:r>
            <a:r>
              <a:rPr lang="da" altLang="en-US" sz="2400" i="1" dirty="0">
                <a:latin typeface="+mn-lt"/>
              </a:rPr>
              <a:t>- omstændighed eller begivenhed, der udgør en potentiel fare for cybersikkerhed;</a:t>
            </a:r>
            <a:endParaRPr lang="en-US" altLang="en-US" sz="2400" dirty="0">
              <a:latin typeface="+mn-lt"/>
            </a:endParaRPr>
          </a:p>
          <a:p>
            <a:pPr eaLnBrk="1" fontAlgn="auto" hangingPunct="1">
              <a:spcBef>
                <a:spcPts val="600"/>
              </a:spcBef>
              <a:spcAft>
                <a:spcPts val="0"/>
              </a:spcAft>
              <a:buFontTx/>
              <a:buNone/>
              <a:defRPr/>
            </a:pPr>
            <a:r>
              <a:rPr lang="da" altLang="en-US" sz="2400" b="1" i="1" dirty="0">
                <a:latin typeface="+mn-lt"/>
              </a:rPr>
              <a:t>cyberangreb </a:t>
            </a:r>
            <a:r>
              <a:rPr lang="da" altLang="en-US" sz="2400" i="1" dirty="0">
                <a:latin typeface="+mn-lt"/>
              </a:rPr>
              <a:t>- fjendtlig handling udført i cyberrummet, der sandsynligvis vil påvirke cybersikkerheden;</a:t>
            </a:r>
            <a:endParaRPr lang="en-US" altLang="en-US" sz="2400" dirty="0">
              <a:latin typeface="+mn-lt"/>
            </a:endParaRPr>
          </a:p>
          <a:p>
            <a:pPr eaLnBrk="1" fontAlgn="auto" hangingPunct="1">
              <a:spcBef>
                <a:spcPts val="600"/>
              </a:spcBef>
              <a:spcAft>
                <a:spcPts val="0"/>
              </a:spcAft>
              <a:buFontTx/>
              <a:buNone/>
              <a:defRPr/>
            </a:pPr>
            <a:r>
              <a:rPr lang="da" altLang="en-US" sz="2400" b="1" i="1" dirty="0">
                <a:latin typeface="+mn-lt"/>
              </a:rPr>
              <a:t>cyberhændelse </a:t>
            </a:r>
            <a:r>
              <a:rPr lang="da" altLang="en-US" sz="2400" i="1" dirty="0">
                <a:latin typeface="+mn-lt"/>
              </a:rPr>
              <a:t>- begivenhed, der finder sted i cyberspace, hvis konsekvenser påvirker cybersikkerheden;</a:t>
            </a:r>
            <a:endParaRPr lang="en-US" altLang="en-US" sz="2400" dirty="0">
              <a:latin typeface="+mn-lt"/>
            </a:endParaRPr>
          </a:p>
        </p:txBody>
      </p:sp>
      <p:sp>
        <p:nvSpPr>
          <p:cNvPr id="20485" name="Titel 1">
            <a:extLst>
              <a:ext uri="{FF2B5EF4-FFF2-40B4-BE49-F238E27FC236}">
                <a16:creationId xmlns:a16="http://schemas.microsoft.com/office/drawing/2014/main" id="{1C29B6D6-D442-761D-6453-609538DDE32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C17F89DC-1667-7D07-880B-9FAF3D6C04A9}"/>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0F416534-DF1B-C48F-CF3C-1EF7410EF22C}"/>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199828F4-E4E3-58D6-BC2B-D624BF401BA6}"/>
              </a:ext>
            </a:extLst>
          </p:cNvPr>
          <p:cNvSpPr txBox="1">
            <a:spLocks noChangeArrowheads="1"/>
          </p:cNvSpPr>
          <p:nvPr/>
        </p:nvSpPr>
        <p:spPr bwMode="auto">
          <a:xfrm>
            <a:off x="407988" y="1766888"/>
            <a:ext cx="11304587" cy="40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pPr>
            <a:r>
              <a:rPr lang="da" altLang="en-US" sz="2400" b="1" i="1">
                <a:latin typeface="Arial" panose="020B0604020202020204" pitchFamily="34" charset="0"/>
              </a:rPr>
              <a:t>cyberspionage - </a:t>
            </a:r>
            <a:r>
              <a:rPr lang="da" altLang="en-US" sz="2400" i="1">
                <a:latin typeface="Arial" panose="020B0604020202020204" pitchFamily="34" charset="0"/>
              </a:rPr>
              <a:t>handlinger udført i cyberrummet med det formål at indhente uautoriseret fortrolig information i en statslig eller ikke-statslig enheds interesse;</a:t>
            </a:r>
            <a:endParaRPr lang="en-US" altLang="en-US" sz="2400">
              <a:latin typeface="Arial" panose="020B0604020202020204" pitchFamily="34" charset="0"/>
            </a:endParaRPr>
          </a:p>
          <a:p>
            <a:pPr eaLnBrk="1" hangingPunct="1">
              <a:lnSpc>
                <a:spcPct val="100000"/>
              </a:lnSpc>
              <a:spcBef>
                <a:spcPts val="600"/>
              </a:spcBef>
              <a:buFontTx/>
              <a:buNone/>
            </a:pPr>
            <a:r>
              <a:rPr lang="da" altLang="en-US" sz="2400" b="1" i="1">
                <a:latin typeface="Arial" panose="020B0604020202020204" pitchFamily="34" charset="0"/>
              </a:rPr>
              <a:t>computerkriminalitet - </a:t>
            </a:r>
            <a:r>
              <a:rPr lang="da" altLang="en-US" sz="2400" i="1">
                <a:latin typeface="Arial" panose="020B0604020202020204" pitchFamily="34" charset="0"/>
              </a:rPr>
              <a:t>alle de handlinger, der er fastsat i straffeloven eller andre særlige love, der udgør en social fare og begås med skyld, gennem eller på cyberinfrastrukturer;</a:t>
            </a:r>
            <a:endParaRPr lang="en-US" altLang="en-US" sz="2400">
              <a:latin typeface="Arial" panose="020B0604020202020204" pitchFamily="34" charset="0"/>
            </a:endParaRPr>
          </a:p>
          <a:p>
            <a:pPr eaLnBrk="1" hangingPunct="1">
              <a:lnSpc>
                <a:spcPct val="100000"/>
              </a:lnSpc>
              <a:spcBef>
                <a:spcPts val="600"/>
              </a:spcBef>
              <a:buFontTx/>
              <a:buNone/>
            </a:pPr>
            <a:r>
              <a:rPr lang="da" altLang="en-US" sz="2400" b="1" i="1">
                <a:latin typeface="Arial" panose="020B0604020202020204" pitchFamily="34" charset="0"/>
              </a:rPr>
              <a:t>sårbarhed i cyberspace </a:t>
            </a:r>
            <a:r>
              <a:rPr lang="da" altLang="en-US" sz="2400" i="1">
                <a:latin typeface="Arial" panose="020B0604020202020204" pitchFamily="34" charset="0"/>
              </a:rPr>
              <a:t>- svaghed i design og implementering af cyberinfrastruktur eller relaterede sikkerhedsforanstaltninger, der kan udnyttes af en trussel;</a:t>
            </a:r>
            <a:endParaRPr lang="en-US" altLang="en-US" sz="2400">
              <a:latin typeface="Arial" panose="020B0604020202020204" pitchFamily="34" charset="0"/>
            </a:endParaRPr>
          </a:p>
          <a:p>
            <a:pPr eaLnBrk="1" hangingPunct="1">
              <a:lnSpc>
                <a:spcPct val="100000"/>
              </a:lnSpc>
              <a:spcBef>
                <a:spcPts val="600"/>
              </a:spcBef>
              <a:buFontTx/>
              <a:buNone/>
            </a:pPr>
            <a:r>
              <a:rPr lang="da" altLang="en-US" sz="2400" b="1" i="1">
                <a:latin typeface="Arial" panose="020B0604020202020204" pitchFamily="34" charset="0"/>
              </a:rPr>
              <a:t>sikkerhedsrisiko i cyberspace - </a:t>
            </a:r>
            <a:r>
              <a:rPr lang="da" altLang="en-US" sz="2400" i="1">
                <a:latin typeface="Arial" panose="020B0604020202020204" pitchFamily="34" charset="0"/>
              </a:rPr>
              <a:t>sandsynligheden for, at en trussel vil materialisere sig, udnyttelse af en specifik sårbarhed, der er specifik for cyberinfrastrukturer;</a:t>
            </a:r>
            <a:endParaRPr lang="en-US" altLang="en-US" sz="2400">
              <a:latin typeface="Arial" panose="020B0604020202020204" pitchFamily="34" charset="0"/>
            </a:endParaRPr>
          </a:p>
        </p:txBody>
      </p:sp>
      <p:sp>
        <p:nvSpPr>
          <p:cNvPr id="21509" name="Titel 1">
            <a:extLst>
              <a:ext uri="{FF2B5EF4-FFF2-40B4-BE49-F238E27FC236}">
                <a16:creationId xmlns:a16="http://schemas.microsoft.com/office/drawing/2014/main" id="{6FAA8E67-75C9-EE14-6804-548C1F4D2C5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C999B906-93B2-E387-2D1F-47DACFEE1462}"/>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FAA33B8A-436D-72F2-0F51-C34F13B5B3E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3556" name="TextBox 1">
            <a:extLst>
              <a:ext uri="{FF2B5EF4-FFF2-40B4-BE49-F238E27FC236}">
                <a16:creationId xmlns:a16="http://schemas.microsoft.com/office/drawing/2014/main" id="{7ED1FFC2-9D1B-355D-578C-B4A2CC5511F8}"/>
              </a:ext>
            </a:extLst>
          </p:cNvPr>
          <p:cNvSpPr txBox="1">
            <a:spLocks noChangeArrowheads="1"/>
          </p:cNvSpPr>
          <p:nvPr/>
        </p:nvSpPr>
        <p:spPr bwMode="auto">
          <a:xfrm>
            <a:off x="695325" y="1989138"/>
            <a:ext cx="10872788" cy="409257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da" altLang="en-US" sz="2400" b="1" i="1" dirty="0">
                <a:latin typeface="+mn-lt"/>
              </a:rPr>
              <a:t>cyberterrorisme </a:t>
            </a:r>
            <a:r>
              <a:rPr lang="da" altLang="en-US" sz="2400" i="1" dirty="0">
                <a:latin typeface="+mn-lt"/>
              </a:rPr>
              <a:t>- overlagte aktiviteter udført i cyberspace af politisk, ideologisk eller religiøst motiverede individer, grupper eller organisationer, der kan forårsage materiel ødelæggelse eller ofre, som sandsynligvis vil forårsage panik eller terror;</a:t>
            </a:r>
          </a:p>
          <a:p>
            <a:pPr eaLnBrk="1" fontAlgn="auto" hangingPunct="1">
              <a:spcBef>
                <a:spcPts val="600"/>
              </a:spcBef>
              <a:spcAft>
                <a:spcPts val="0"/>
              </a:spcAft>
              <a:buFontTx/>
              <a:buNone/>
              <a:defRPr/>
            </a:pPr>
            <a:r>
              <a:rPr lang="da" altLang="en-US" sz="2400" b="1" i="1" dirty="0">
                <a:latin typeface="+mn-lt"/>
              </a:rPr>
              <a:t>identitetsstyring </a:t>
            </a:r>
            <a:r>
              <a:rPr lang="da" altLang="en-US" sz="2400" i="1" dirty="0">
                <a:latin typeface="+mn-lt"/>
              </a:rPr>
              <a:t>- metoder til at validere personers identitet, når de får adgang til visse cyberinfrastrukturer;</a:t>
            </a:r>
          </a:p>
          <a:p>
            <a:pPr eaLnBrk="1" fontAlgn="auto" hangingPunct="1">
              <a:spcBef>
                <a:spcPts val="600"/>
              </a:spcBef>
              <a:spcAft>
                <a:spcPts val="0"/>
              </a:spcAft>
              <a:buFontTx/>
              <a:buNone/>
              <a:defRPr/>
            </a:pPr>
            <a:r>
              <a:rPr lang="da" altLang="en-US" sz="2400" b="1" i="1" dirty="0">
                <a:latin typeface="+mn-lt"/>
              </a:rPr>
              <a:t>risikostyring </a:t>
            </a:r>
            <a:r>
              <a:rPr lang="da" altLang="en-US" sz="2400" i="1" dirty="0">
                <a:latin typeface="+mn-lt"/>
              </a:rPr>
              <a:t>- en kompleks, kontinuerlig og fleksibel proces til at identificere, evaluere og imødegå cybersikkerhedsrisici, baseret på brugen af komplekse teknikker og værktøjer, for at forhindre tab af enhver art;</a:t>
            </a:r>
            <a:endParaRPr lang="en-US" altLang="en-US" sz="2400" dirty="0">
              <a:latin typeface="+mn-lt"/>
            </a:endParaRPr>
          </a:p>
          <a:p>
            <a:pPr eaLnBrk="1" fontAlgn="auto" hangingPunct="1">
              <a:spcBef>
                <a:spcPts val="600"/>
              </a:spcBef>
              <a:spcAft>
                <a:spcPts val="0"/>
              </a:spcAft>
              <a:buFontTx/>
              <a:buNone/>
              <a:defRPr/>
            </a:pPr>
            <a:endParaRPr lang="en-US" altLang="en-US" sz="2400" dirty="0">
              <a:latin typeface="+mn-lt"/>
            </a:endParaRPr>
          </a:p>
          <a:p>
            <a:pPr eaLnBrk="1" fontAlgn="auto" hangingPunct="1">
              <a:spcBef>
                <a:spcPts val="600"/>
              </a:spcBef>
              <a:spcAft>
                <a:spcPts val="0"/>
              </a:spcAft>
              <a:buFontTx/>
              <a:buNone/>
              <a:defRPr/>
            </a:pPr>
            <a:endParaRPr lang="en-US" altLang="en-US" sz="2400" i="1" dirty="0">
              <a:latin typeface="+mn-lt"/>
            </a:endParaRPr>
          </a:p>
        </p:txBody>
      </p:sp>
      <p:sp>
        <p:nvSpPr>
          <p:cNvPr id="22533" name="Titel 1">
            <a:extLst>
              <a:ext uri="{FF2B5EF4-FFF2-40B4-BE49-F238E27FC236}">
                <a16:creationId xmlns:a16="http://schemas.microsoft.com/office/drawing/2014/main" id="{6C494794-BF2A-C15C-49BA-6CF4F3F296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Begreber, definitioner og udtryk</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407368" y="1711350"/>
            <a:ext cx="11520487" cy="4525962"/>
          </a:xfrm>
        </p:spPr>
        <p:txBody>
          <a:bodyPr rtlCol="0">
            <a:noAutofit/>
          </a:bodyPr>
          <a:lstStyle/>
          <a:p>
            <a:pPr marL="0" indent="0" fontAlgn="auto">
              <a:spcBef>
                <a:spcPts val="600"/>
              </a:spcBef>
              <a:spcAft>
                <a:spcPts val="300"/>
              </a:spcAft>
              <a:buFont typeface="Arial" panose="020B0604020202020204" pitchFamily="34" charset="0"/>
              <a:buNone/>
              <a:defRPr/>
            </a:pPr>
            <a:r>
              <a:rPr lang="da" dirty="0"/>
              <a:t>I henhold til INTOSAI GOV 9100 Standard "Guidelines for Internal Control Standards"</a:t>
            </a:r>
            <a:endParaRPr lang="vi-VN" dirty="0"/>
          </a:p>
          <a:p>
            <a:pPr fontAlgn="auto">
              <a:spcBef>
                <a:spcPts val="600"/>
              </a:spcBef>
              <a:spcAft>
                <a:spcPts val="300"/>
              </a:spcAft>
              <a:defRPr/>
            </a:pPr>
            <a:r>
              <a:rPr lang="da" sz="2400" dirty="0"/>
              <a:t>I 2001 blev det på kongressen for International Organisation of Supreme Audit Institutions (INCOSAI) besluttet at opdatere INTOSAI-retningslinjerne for interne kontrolstandarder i den offentlige sektor, der oprindeligt blev udgivet i 1992, ved at indføre alle aspekter af den seneste udvikling i dokumentet. inden for området intern kontrol og at integrere en række elementer i COSO-modellen (Internal Control – Integrated Framework).</a:t>
            </a:r>
            <a:endParaRPr lang="vi-VN" sz="2400" dirty="0"/>
          </a:p>
          <a:p>
            <a:pPr fontAlgn="auto">
              <a:spcBef>
                <a:spcPts val="600"/>
              </a:spcBef>
              <a:spcAft>
                <a:spcPts val="300"/>
              </a:spcAft>
              <a:defRPr/>
            </a:pPr>
            <a:r>
              <a:rPr lang="da" sz="2400" dirty="0"/>
              <a:t>Ved at integrere det i retningslinjerne - en aktivitet udført af den operative gruppe af INTOSAI's interne kontrolstandarder - blev et forsøg på at opnå en samlet forståelse af, hvordan det nye interne kontrolsystem fungerer, af repræsentanterne for de øverste revisionsinstitutioner. .</a:t>
            </a:r>
            <a:endParaRPr lang="vi-VN" sz="2400" dirty="0"/>
          </a:p>
          <a:p>
            <a:pPr fontAlgn="auto">
              <a:spcBef>
                <a:spcPts val="600"/>
              </a:spcBef>
              <a:spcAft>
                <a:spcPts val="300"/>
              </a:spcAft>
              <a:defRPr/>
            </a:pPr>
            <a:r>
              <a:rPr lang="da" sz="2400" dirty="0"/>
              <a:t>"INTOSAI-retningslinjerne for interne kontrolstandarder i den offentlige sektor" er en del af INTOSAI GOV-kategorien (vejledning om god regeringsførelse) og anses for yderst nyttige både for ledere i den offentlige sektor og eksterne offentlige revisorer</a:t>
            </a:r>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Komponentkontrolului praktikant</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7251C-A9AA-62F8-413E-42AD2EFA3371}"/>
              </a:ext>
            </a:extLst>
          </p:cNvPr>
          <p:cNvSpPr>
            <a:spLocks noGrp="1"/>
          </p:cNvSpPr>
          <p:nvPr>
            <p:ph idx="4294967295"/>
          </p:nvPr>
        </p:nvSpPr>
        <p:spPr>
          <a:xfrm>
            <a:off x="550863" y="1844675"/>
            <a:ext cx="11306175" cy="4525963"/>
          </a:xfrm>
        </p:spPr>
        <p:txBody>
          <a:bodyPr rtlCol="0">
            <a:noAutofit/>
          </a:bodyPr>
          <a:lstStyle/>
          <a:p>
            <a:pPr marL="0" indent="0" fontAlgn="auto">
              <a:spcBef>
                <a:spcPts val="0"/>
              </a:spcBef>
              <a:spcAft>
                <a:spcPts val="300"/>
              </a:spcAft>
              <a:buFont typeface="Arial" panose="020B0604020202020204" pitchFamily="34" charset="0"/>
              <a:buNone/>
              <a:defRPr/>
            </a:pPr>
            <a:r>
              <a:rPr lang="da" sz="2400" dirty="0">
                <a:latin typeface="Calibri" panose="020F0502020204030204" pitchFamily="34" charset="0"/>
                <a:cs typeface="Calibri" panose="020F0502020204030204" pitchFamily="34" charset="0"/>
              </a:rPr>
              <a:t>Mulighed for INTOSAI GOV 9100), kontrollerende intern este format din cinci componente interdependente (identice cu cele ale modelului COSO): </a:t>
            </a:r>
            <a:r>
              <a:rPr lang="da" sz="2400" dirty="0">
                <a:cs typeface="Calibri" panose="020F0502020204030204" pitchFamily="34" charset="0"/>
              </a:rPr>
              <a:t>I henhold til INTOSAI GOV 9100 Guidelines, består intern kontrol af fem indbyrdes afhængige komponenter (identisk med COSO-modellen) :</a:t>
            </a:r>
          </a:p>
          <a:p>
            <a:pPr marL="1188720" lvl="1">
              <a:spcBef>
                <a:spcPts val="0"/>
              </a:spcBef>
              <a:spcAft>
                <a:spcPts val="300"/>
              </a:spcAft>
              <a:buFont typeface="Wingdings" pitchFamily="2" charset="2"/>
              <a:buChar char="Ø"/>
              <a:defRPr/>
            </a:pPr>
            <a:r>
              <a:rPr lang="da" sz="2000" dirty="0">
                <a:latin typeface="Calibri" panose="020F0502020204030204" pitchFamily="34" charset="0"/>
                <a:cs typeface="Calibri" panose="020F0502020204030204" pitchFamily="34" charset="0"/>
              </a:rPr>
              <a:t>Kontrolmiljø</a:t>
            </a:r>
            <a:endParaRPr lang="en-US" sz="2000" dirty="0">
              <a:cs typeface="Calibri" panose="020F0502020204030204" pitchFamily="34" charset="0"/>
            </a:endParaRPr>
          </a:p>
          <a:p>
            <a:pPr marL="1188720" lvl="1">
              <a:spcBef>
                <a:spcPts val="0"/>
              </a:spcBef>
              <a:spcAft>
                <a:spcPts val="300"/>
              </a:spcAft>
              <a:buFont typeface="Wingdings" pitchFamily="2" charset="2"/>
              <a:buChar char="Ø"/>
              <a:defRPr/>
            </a:pPr>
            <a:r>
              <a:rPr lang="da" sz="2000" dirty="0">
                <a:cs typeface="Calibri" panose="020F0502020204030204" pitchFamily="34" charset="0"/>
              </a:rPr>
              <a:t>Risikovurdering</a:t>
            </a:r>
            <a:endParaRPr lang="vi-VN" sz="2000" dirty="0">
              <a:latin typeface="Calibri" panose="020F0502020204030204" pitchFamily="34" charset="0"/>
              <a:cs typeface="Calibri" panose="020F0502020204030204" pitchFamily="34" charset="0"/>
            </a:endParaRPr>
          </a:p>
          <a:p>
            <a:pPr marL="1188720" lvl="1">
              <a:spcBef>
                <a:spcPts val="0"/>
              </a:spcBef>
              <a:spcAft>
                <a:spcPts val="300"/>
              </a:spcAft>
              <a:buFont typeface="Wingdings" pitchFamily="2" charset="2"/>
              <a:buChar char="Ø"/>
              <a:defRPr/>
            </a:pPr>
            <a:r>
              <a:rPr lang="da" sz="2000" dirty="0">
                <a:latin typeface="Calibri" panose="020F0502020204030204" pitchFamily="34" charset="0"/>
                <a:cs typeface="Calibri" panose="020F0502020204030204" pitchFamily="34" charset="0"/>
              </a:rPr>
              <a:t>Kontrolaktiviteter</a:t>
            </a:r>
          </a:p>
          <a:p>
            <a:pPr marL="1188720" lvl="1">
              <a:spcBef>
                <a:spcPts val="0"/>
              </a:spcBef>
              <a:spcAft>
                <a:spcPts val="300"/>
              </a:spcAft>
              <a:buFont typeface="Wingdings" pitchFamily="2" charset="2"/>
              <a:buChar char="Ø"/>
              <a:defRPr/>
            </a:pPr>
            <a:r>
              <a:rPr lang="da" sz="2000" dirty="0">
                <a:latin typeface="Calibri" panose="020F0502020204030204" pitchFamily="34" charset="0"/>
                <a:cs typeface="Calibri" panose="020F0502020204030204" pitchFamily="34" charset="0"/>
              </a:rPr>
              <a:t>Information og kommunikation</a:t>
            </a:r>
          </a:p>
          <a:p>
            <a:pPr marL="1188720" lvl="1">
              <a:spcBef>
                <a:spcPts val="0"/>
              </a:spcBef>
              <a:spcAft>
                <a:spcPts val="300"/>
              </a:spcAft>
              <a:buFont typeface="Wingdings" pitchFamily="2" charset="2"/>
              <a:buChar char="Ø"/>
              <a:defRPr/>
            </a:pPr>
            <a:r>
              <a:rPr lang="da" sz="2000" dirty="0">
                <a:cs typeface="Calibri" panose="020F0502020204030204" pitchFamily="34" charset="0"/>
              </a:rPr>
              <a:t>Overvågning</a:t>
            </a:r>
            <a:endParaRPr lang="vi-VN" sz="2000" dirty="0">
              <a:latin typeface="Calibri" panose="020F0502020204030204" pitchFamily="34" charset="0"/>
              <a:cs typeface="Calibri" panose="020F0502020204030204" pitchFamily="34" charset="0"/>
            </a:endParaRPr>
          </a:p>
          <a:p>
            <a:pPr marL="0" indent="0" fontAlgn="auto">
              <a:spcBef>
                <a:spcPts val="600"/>
              </a:spcBef>
              <a:spcAft>
                <a:spcPts val="600"/>
              </a:spcAft>
              <a:buFont typeface="Arial" panose="020B0604020202020204" pitchFamily="34" charset="0"/>
              <a:buNone/>
              <a:defRPr/>
            </a:pPr>
            <a:r>
              <a:rPr lang="da" sz="2400" dirty="0">
                <a:cs typeface="Calibri" panose="020F0502020204030204" pitchFamily="34" charset="0"/>
              </a:rPr>
              <a:t>Intern kontrol er designet til at give rimelig sikkerhed for opnåelsen af institutionens overordnede mål.</a:t>
            </a:r>
          </a:p>
          <a:p>
            <a:pPr marL="0" indent="0" fontAlgn="auto">
              <a:spcBef>
                <a:spcPts val="600"/>
              </a:spcBef>
              <a:spcAft>
                <a:spcPts val="600"/>
              </a:spcAft>
              <a:buFont typeface="Arial" panose="020B0604020202020204" pitchFamily="34" charset="0"/>
              <a:buNone/>
              <a:defRPr/>
            </a:pPr>
            <a:r>
              <a:rPr lang="da" sz="2400" dirty="0">
                <a:cs typeface="Calibri" panose="020F0502020204030204" pitchFamily="34" charset="0"/>
              </a:rPr>
              <a:t>Mål, der er klart fastsat af enhedens ledere, og passende planlægning af budgettet er en obligatorisk betingelse for en effektiv intern kontrol.</a:t>
            </a:r>
          </a:p>
        </p:txBody>
      </p:sp>
      <p:sp>
        <p:nvSpPr>
          <p:cNvPr id="24579" name="Titel 1">
            <a:extLst>
              <a:ext uri="{FF2B5EF4-FFF2-40B4-BE49-F238E27FC236}">
                <a16:creationId xmlns:a16="http://schemas.microsoft.com/office/drawing/2014/main" id="{636C6361-9C19-C68F-8420-BD10084D5DE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Interne kontrolstandarder</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a:extLst>
              <a:ext uri="{FF2B5EF4-FFF2-40B4-BE49-F238E27FC236}">
                <a16:creationId xmlns:a16="http://schemas.microsoft.com/office/drawing/2014/main" id="{94687E49-BBDB-312B-9365-128FBDB7A502}"/>
              </a:ext>
            </a:extLst>
          </p:cNvPr>
          <p:cNvSpPr>
            <a:spLocks noGrp="1" noChangeArrowheads="1"/>
          </p:cNvSpPr>
          <p:nvPr>
            <p:ph idx="4294967295"/>
          </p:nvPr>
        </p:nvSpPr>
        <p:spPr>
          <a:xfrm>
            <a:off x="550863" y="1844675"/>
            <a:ext cx="11306175" cy="4525963"/>
          </a:xfrm>
        </p:spPr>
        <p:txBody>
          <a:bodyPr/>
          <a:lstStyle/>
          <a:p>
            <a:pPr marL="0" indent="0">
              <a:spcBef>
                <a:spcPts val="600"/>
              </a:spcBef>
              <a:spcAft>
                <a:spcPts val="600"/>
              </a:spcAft>
              <a:buFont typeface="Arial" panose="020B0604020202020204" pitchFamily="34" charset="0"/>
              <a:buNone/>
            </a:pPr>
            <a:r>
              <a:rPr lang="da" altLang="en-US">
                <a:cs typeface="Calibri" panose="020F0502020204030204" pitchFamily="34" charset="0"/>
              </a:rPr>
              <a:t>Intern kontrol er designet til at give rimelig sikkerhed for opnåelsen af institutionens overordnede mål.</a:t>
            </a:r>
          </a:p>
          <a:p>
            <a:pPr marL="0" indent="0">
              <a:spcBef>
                <a:spcPts val="600"/>
              </a:spcBef>
              <a:spcAft>
                <a:spcPts val="600"/>
              </a:spcAft>
              <a:buFont typeface="Arial" panose="020B0604020202020204" pitchFamily="34" charset="0"/>
              <a:buNone/>
            </a:pPr>
            <a:r>
              <a:rPr lang="da" altLang="en-US">
                <a:cs typeface="Calibri" panose="020F0502020204030204" pitchFamily="34" charset="0"/>
              </a:rPr>
              <a:t>Mål, der er klart fastsat af enhedens ledere, og passende planlægning af budgettet er en obligatorisk betingelse for en effektiv intern kontrol.</a:t>
            </a:r>
          </a:p>
        </p:txBody>
      </p:sp>
      <p:sp>
        <p:nvSpPr>
          <p:cNvPr id="25603" name="Titel 1">
            <a:extLst>
              <a:ext uri="{FF2B5EF4-FFF2-40B4-BE49-F238E27FC236}">
                <a16:creationId xmlns:a16="http://schemas.microsoft.com/office/drawing/2014/main" id="{331AFA0F-7B84-2EEB-9799-448697309F6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Interne kontrolstandarder</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a:extLst>
              <a:ext uri="{FF2B5EF4-FFF2-40B4-BE49-F238E27FC236}">
                <a16:creationId xmlns:a16="http://schemas.microsoft.com/office/drawing/2014/main" id="{F8D8351C-7317-0580-FB5C-A691FB8D126C}"/>
              </a:ext>
            </a:extLst>
          </p:cNvPr>
          <p:cNvSpPr>
            <a:spLocks noGrp="1" noChangeArrowheads="1"/>
          </p:cNvSpPr>
          <p:nvPr>
            <p:ph idx="4294967295"/>
          </p:nvPr>
        </p:nvSpPr>
        <p:spPr>
          <a:xfrm>
            <a:off x="623888" y="1916113"/>
            <a:ext cx="11088687" cy="5218112"/>
          </a:xfrm>
        </p:spPr>
        <p:txBody>
          <a:bodyPr/>
          <a:lstStyle/>
          <a:p>
            <a:pPr>
              <a:spcBef>
                <a:spcPts val="600"/>
              </a:spcBef>
            </a:pPr>
            <a:r>
              <a:rPr lang="da" altLang="en-US"/>
              <a:t>Kontrolmiljøet omfatter den generelle holdning, bevidsthed og handlinger truffet af ledelsen og de personer, der har til opgave at styre det interne kontrolsystem og dets betydning i virksomheden.</a:t>
            </a:r>
          </a:p>
          <a:p>
            <a:pPr>
              <a:spcBef>
                <a:spcPts val="600"/>
              </a:spcBef>
            </a:pPr>
            <a:r>
              <a:rPr lang="da" altLang="en-US"/>
              <a:t>Kontrolmiljøet sætter tonen i organisationen og påvirker kontrolbevidstheden på personaleniveau.</a:t>
            </a:r>
            <a:endParaRPr lang="vi-VN" altLang="en-US"/>
          </a:p>
          <a:p>
            <a:pPr>
              <a:spcBef>
                <a:spcPts val="600"/>
              </a:spcBef>
            </a:pPr>
            <a:r>
              <a:rPr lang="da" altLang="en-US"/>
              <a:t>Det repræsenterer grundlaget for alle andre komponenter af intern kontrol, hvilket sikrer en disciplin i organisationen, der skal respekteres, og en struktur i enheden, så det interne kontrolsystem kan anvendes effektivt.</a:t>
            </a:r>
            <a:endParaRPr lang="vi-VN" altLang="en-US"/>
          </a:p>
          <a:p>
            <a:pPr>
              <a:spcBef>
                <a:spcPts val="600"/>
              </a:spcBef>
            </a:pPr>
            <a:r>
              <a:rPr lang="da" altLang="en-US"/>
              <a:t>Det interne kontrolmiljø er et effektivt værktøj til at forhindre korruption og svig.</a:t>
            </a:r>
            <a:endParaRPr lang="vi-VN" altLang="en-US"/>
          </a:p>
        </p:txBody>
      </p:sp>
      <p:sp>
        <p:nvSpPr>
          <p:cNvPr id="26627" name="Titel 1">
            <a:extLst>
              <a:ext uri="{FF2B5EF4-FFF2-40B4-BE49-F238E27FC236}">
                <a16:creationId xmlns:a16="http://schemas.microsoft.com/office/drawing/2014/main" id="{67E8CDE3-53F4-BCEC-D5BB-5EC0071927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Kontrolmiljø</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42C8D8-A871-3363-80A3-C8F59C50B111}"/>
              </a:ext>
            </a:extLst>
          </p:cNvPr>
          <p:cNvSpPr>
            <a:spLocks noGrp="1"/>
          </p:cNvSpPr>
          <p:nvPr>
            <p:ph idx="4294967295"/>
          </p:nvPr>
        </p:nvSpPr>
        <p:spPr>
          <a:xfrm>
            <a:off x="623888" y="1916113"/>
            <a:ext cx="11088687" cy="5218112"/>
          </a:xfrm>
        </p:spPr>
        <p:txBody>
          <a:bodyPr rtlCol="0">
            <a:noAutofit/>
          </a:bodyPr>
          <a:lstStyle/>
          <a:p>
            <a:pPr fontAlgn="auto">
              <a:spcBef>
                <a:spcPts val="600"/>
              </a:spcBef>
              <a:spcAft>
                <a:spcPts val="0"/>
              </a:spcAft>
              <a:defRPr/>
            </a:pPr>
            <a:r>
              <a:rPr lang="da" dirty="0"/>
              <a:t>De elementer, der definerer kontrolmiljøet, er:</a:t>
            </a:r>
            <a:endParaRPr lang="vi-VN" dirty="0"/>
          </a:p>
          <a:p>
            <a:pPr marL="731520" fontAlgn="auto">
              <a:spcBef>
                <a:spcPts val="600"/>
              </a:spcBef>
              <a:spcAft>
                <a:spcPts val="0"/>
              </a:spcAft>
              <a:buFont typeface="Wingdings" pitchFamily="2" charset="2"/>
              <a:buChar char="Ø"/>
              <a:defRPr/>
            </a:pPr>
            <a:r>
              <a:rPr lang="da" sz="2400" dirty="0"/>
              <a:t>personlig og professionel integritet, de etiske værdier etableret af ledelsen for alle medarbejdere, herunder en permanent støttende holdning til intern kontrol;</a:t>
            </a:r>
            <a:endParaRPr lang="vi-VN" sz="2400" dirty="0"/>
          </a:p>
          <a:p>
            <a:pPr marL="731520" fontAlgn="auto">
              <a:spcBef>
                <a:spcPts val="600"/>
              </a:spcBef>
              <a:spcAft>
                <a:spcPts val="0"/>
              </a:spcAft>
              <a:buFont typeface="Wingdings" pitchFamily="2" charset="2"/>
              <a:buChar char="Ø"/>
              <a:defRPr/>
            </a:pPr>
            <a:r>
              <a:rPr lang="da" sz="2400" dirty="0"/>
              <a:t>en vedvarende ledelsesmæssig bekymring for personalets kompetence;</a:t>
            </a:r>
            <a:endParaRPr lang="vi-VN" sz="2400" dirty="0"/>
          </a:p>
          <a:p>
            <a:pPr marL="731520" fontAlgn="auto">
              <a:spcBef>
                <a:spcPts val="600"/>
              </a:spcBef>
              <a:spcAft>
                <a:spcPts val="0"/>
              </a:spcAft>
              <a:buFont typeface="Wingdings" pitchFamily="2" charset="2"/>
              <a:buChar char="Ø"/>
              <a:defRPr/>
            </a:pPr>
            <a:r>
              <a:rPr lang="da" sz="2400" dirty="0"/>
              <a:t>"tonen givet fra oven" (ledelsens filosofi og aktivitetsstil);</a:t>
            </a:r>
            <a:endParaRPr lang="vi-VN" sz="2400" dirty="0"/>
          </a:p>
          <a:p>
            <a:pPr marL="731520" fontAlgn="auto">
              <a:spcBef>
                <a:spcPts val="600"/>
              </a:spcBef>
              <a:spcAft>
                <a:spcPts val="0"/>
              </a:spcAft>
              <a:buFont typeface="Wingdings" pitchFamily="2" charset="2"/>
              <a:buChar char="Ø"/>
              <a:defRPr/>
            </a:pPr>
            <a:r>
              <a:rPr lang="da" sz="2400" dirty="0"/>
              <a:t>enhedens organisatoriske struktur;</a:t>
            </a:r>
          </a:p>
          <a:p>
            <a:pPr marL="731520" fontAlgn="auto">
              <a:spcBef>
                <a:spcPts val="600"/>
              </a:spcBef>
              <a:spcAft>
                <a:spcPts val="0"/>
              </a:spcAft>
              <a:buFont typeface="Wingdings" pitchFamily="2" charset="2"/>
              <a:buChar char="Ø"/>
              <a:defRPr/>
            </a:pPr>
            <a:r>
              <a:rPr lang="da" sz="2400" dirty="0"/>
              <a:t>HR politik og praksis.</a:t>
            </a:r>
            <a:endParaRPr lang="en-US" sz="2400" dirty="0"/>
          </a:p>
        </p:txBody>
      </p:sp>
      <p:sp>
        <p:nvSpPr>
          <p:cNvPr id="27651" name="Titel 1">
            <a:extLst>
              <a:ext uri="{FF2B5EF4-FFF2-40B4-BE49-F238E27FC236}">
                <a16:creationId xmlns:a16="http://schemas.microsoft.com/office/drawing/2014/main" id="{14E0AECB-C3B2-D249-E344-33D55BC48D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Kontrolmiljø</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B4FF334F-1539-76EC-EEB0-B1F4261295A9}"/>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da-DK" altLang="en-US" dirty="0" err="1">
                <a:latin typeface="Calibri" panose="020F0502020204030204" pitchFamily="34" charset="0"/>
                <a:cs typeface="Calibri" panose="020F0502020204030204" pitchFamily="34" charset="0"/>
              </a:rPr>
              <a:t>Cybersikkerhedskontrol</a:t>
            </a:r>
            <a:r>
              <a:rPr lang="da-DK" altLang="en-US" dirty="0">
                <a:latin typeface="Calibri" panose="020F0502020204030204" pitchFamily="34" charset="0"/>
                <a:cs typeface="Calibri" panose="020F0502020204030204" pitchFamily="34" charset="0"/>
              </a:rPr>
              <a:t> er mekanismer, der bruges til at forebygge, opdage og afbøde </a:t>
            </a:r>
            <a:r>
              <a:rPr lang="da-DK" altLang="en-US" dirty="0" err="1">
                <a:latin typeface="Calibri" panose="020F0502020204030204" pitchFamily="34" charset="0"/>
                <a:cs typeface="Calibri" panose="020F0502020204030204" pitchFamily="34" charset="0"/>
              </a:rPr>
              <a:t>cybertrusler</a:t>
            </a:r>
            <a:r>
              <a:rPr lang="da-DK" altLang="en-US" dirty="0">
                <a:latin typeface="Calibri" panose="020F0502020204030204" pitchFamily="34" charset="0"/>
                <a:cs typeface="Calibri" panose="020F0502020204030204" pitchFamily="34" charset="0"/>
              </a:rPr>
              <a:t> og -angreb.
Mekanismerne spænder fra fysiske kontroller såsom sikkerhedsagenter og overvågningskameraer til tekniske kontroller, herunder firewalls og multifaktorautentificering.
En ensidig tilgang til </a:t>
            </a:r>
            <a:r>
              <a:rPr lang="da-DK" altLang="en-US" dirty="0" err="1">
                <a:latin typeface="Calibri" panose="020F0502020204030204" pitchFamily="34" charset="0"/>
                <a:cs typeface="Calibri" panose="020F0502020204030204" pitchFamily="34" charset="0"/>
              </a:rPr>
              <a:t>cybersikkerhed</a:t>
            </a:r>
            <a:r>
              <a:rPr lang="da-DK" altLang="en-US" dirty="0">
                <a:latin typeface="Calibri" panose="020F0502020204030204" pitchFamily="34" charset="0"/>
                <a:cs typeface="Calibri" panose="020F0502020204030204" pitchFamily="34" charset="0"/>
              </a:rPr>
              <a:t> er simpelthen forældet og ineffektiv. Og fordi det er umuligt at forhindre alle angreb i det nuværende trusselslandskab, bør organisationer evaluere deres aktiver baseret på deres betydning for keglevirksomheden for at evaluere deres aktiver baseret på deres betydning for virksomheden.
</a:t>
            </a:r>
            <a:endParaRPr lang="da" altLang="en-US" dirty="0">
              <a:latin typeface="Calibri" panose="020F0502020204030204" pitchFamily="34" charset="0"/>
              <a:cs typeface="Calibri" panose="020F0502020204030204" pitchFamily="34" charset="0"/>
            </a:endParaRPr>
          </a:p>
        </p:txBody>
      </p:sp>
      <p:sp>
        <p:nvSpPr>
          <p:cNvPr id="28675" name="Titel 1">
            <a:extLst>
              <a:ext uri="{FF2B5EF4-FFF2-40B4-BE49-F238E27FC236}">
                <a16:creationId xmlns:a16="http://schemas.microsoft.com/office/drawing/2014/main" id="{46DCCB0F-E100-1946-D9EC-C83D09163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Typer af cybersikkerhedskontrol</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1FCF01CF-7114-88E1-7A8F-9B37691481D2}"/>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da-DK" altLang="en-US" dirty="0">
                <a:latin typeface="Calibri" panose="020F0502020204030204" pitchFamily="34" charset="0"/>
                <a:cs typeface="Calibri" panose="020F0502020204030204" pitchFamily="34" charset="0"/>
              </a:rPr>
              <a:t>En udfordring er, at det er usandsynligt, at medarbejderne overholder reglerne, hvis der gennemføres streng kontrol af alle virksomhedens aktiver.
Alvoren af en kontrol bør afspejle landskabet af aktiver og trusler.
Konsekvenserne af at udsætte en hacker for tusindvis af kundedata gennem en cloud-database kan være meget større, end hvis en medarbejders bærbare computer kompromitteres.
</a:t>
            </a:r>
            <a:endParaRPr lang="da" altLang="en-US" dirty="0">
              <a:latin typeface="Calibri" panose="020F050202020403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A2118E02-A33E-29A5-78E1-1D8BA276AAF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Typer af cybersikkerhedskontrol</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119336" y="1725062"/>
            <a:ext cx="11953328" cy="4784725"/>
          </a:xfrm>
        </p:spPr>
        <p:txBody>
          <a:bodyPr rtlCol="0">
            <a:noAutofit/>
          </a:bodyPr>
          <a:lstStyle/>
          <a:p>
            <a:pPr marL="0" indent="0" fontAlgn="auto">
              <a:spcAft>
                <a:spcPts val="0"/>
              </a:spcAft>
              <a:buFont typeface="Arial" panose="020B0604020202020204" pitchFamily="34" charset="0"/>
              <a:buNone/>
              <a:defRPr/>
            </a:pPr>
            <a:r>
              <a:rPr lang="da" sz="2400" dirty="0"/>
              <a:t>"Der er mange forskellige måder at anvende kontroller baseret på arten af det, du forsøger at beskytte,"</a:t>
            </a:r>
          </a:p>
          <a:p>
            <a:pPr marL="0" indent="0" fontAlgn="auto">
              <a:spcAft>
                <a:spcPts val="0"/>
              </a:spcAft>
              <a:buFont typeface="Arial" panose="020B0604020202020204" pitchFamily="34" charset="0"/>
              <a:buNone/>
              <a:defRPr/>
            </a:pPr>
            <a:r>
              <a:rPr lang="da" sz="2400" dirty="0"/>
              <a:t>sagde Joseph MacMillan, forfatter til </a:t>
            </a:r>
            <a:r>
              <a:rPr lang="da" sz="2400" dirty="0" err="1"/>
              <a:t>Infosec </a:t>
            </a:r>
            <a:r>
              <a:rPr lang="da" sz="2400" dirty="0"/>
              <a:t>Strategies and Best Practices og </a:t>
            </a:r>
            <a:r>
              <a:rPr lang="da" sz="2400" dirty="0" err="1"/>
              <a:t>cybersikkerhed </a:t>
            </a:r>
            <a:r>
              <a:rPr lang="da" sz="2400" dirty="0"/>
              <a:t>globalt sort bælte hos Microsoft.</a:t>
            </a:r>
          </a:p>
          <a:p>
            <a:pPr marL="0" indent="0" fontAlgn="auto">
              <a:spcAft>
                <a:spcPts val="0"/>
              </a:spcAft>
              <a:buFont typeface="Arial" panose="020B0604020202020204" pitchFamily="34" charset="0"/>
              <a:buNone/>
              <a:defRPr/>
            </a:pPr>
            <a:r>
              <a:rPr lang="da" sz="2400" dirty="0"/>
              <a:t>"Hvad er arten af den trussel, du forsøger at beskytte dig imod?</a:t>
            </a:r>
          </a:p>
          <a:p>
            <a:pPr marL="0" indent="0" fontAlgn="auto">
              <a:spcAft>
                <a:spcPts val="0"/>
              </a:spcAft>
              <a:buFont typeface="Arial" panose="020B0604020202020204" pitchFamily="34" charset="0"/>
              <a:buNone/>
              <a:defRPr/>
            </a:pPr>
            <a:r>
              <a:rPr lang="da" sz="2400" dirty="0"/>
              <a:t>Er det en ondsindet skuespiller?</a:t>
            </a:r>
          </a:p>
          <a:p>
            <a:pPr marL="0" indent="0" fontAlgn="auto">
              <a:spcAft>
                <a:spcPts val="0"/>
              </a:spcAft>
              <a:buFont typeface="Arial" panose="020B0604020202020204" pitchFamily="34" charset="0"/>
              <a:buNone/>
              <a:defRPr/>
            </a:pPr>
            <a:r>
              <a:rPr lang="da" sz="2400" dirty="0"/>
              <a:t>Eller er det et ødelæggende angreb?”</a:t>
            </a:r>
            <a:endParaRPr lang="vi-VN" sz="2400" dirty="0"/>
          </a:p>
          <a:p>
            <a:pPr marL="0" indent="0" fontAlgn="auto">
              <a:spcAft>
                <a:spcPts val="0"/>
              </a:spcAft>
              <a:buFont typeface="Arial" panose="020B0604020202020204" pitchFamily="34" charset="0"/>
              <a:buNone/>
              <a:defRPr/>
            </a:pPr>
            <a:r>
              <a:rPr lang="da" sz="2400" dirty="0"/>
              <a:t>Sikring af informationsaktiver</a:t>
            </a:r>
          </a:p>
          <a:p>
            <a:pPr fontAlgn="auto">
              <a:spcAft>
                <a:spcPts val="0"/>
              </a:spcAft>
              <a:defRPr/>
            </a:pPr>
            <a:r>
              <a:rPr lang="da" sz="2400" dirty="0"/>
              <a:t>Det henviser til implementeringen af passende informationssikkerhedskontroller for aktiver.</a:t>
            </a:r>
          </a:p>
          <a:p>
            <a:pPr fontAlgn="auto">
              <a:spcAft>
                <a:spcPts val="0"/>
              </a:spcAft>
              <a:defRPr/>
            </a:pPr>
            <a:r>
              <a:rPr lang="da" sz="2400" dirty="0"/>
              <a:t>Vi ønsker at sikre, at vi fokuserer på stærke og effektive ideologier at forstå for at vælge de passende kontroller, hvilket betyder, at aktivet anses for "sikkert nok" baseret på dets kritik og klassificering.</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Cybersikkerhedskontrol</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119336" y="1690688"/>
            <a:ext cx="12025336" cy="4713287"/>
          </a:xfrm>
        </p:spPr>
        <p:txBody>
          <a:bodyPr rtlCol="0">
            <a:noAutofit/>
          </a:bodyPr>
          <a:lstStyle/>
          <a:p>
            <a:pPr marL="0" indent="0" fontAlgn="auto">
              <a:spcBef>
                <a:spcPts val="0"/>
              </a:spcBef>
              <a:spcAft>
                <a:spcPts val="600"/>
              </a:spcAft>
              <a:buFont typeface="Arial" panose="020B0604020202020204" pitchFamily="34" charset="0"/>
              <a:buNone/>
              <a:defRPr/>
            </a:pPr>
            <a:r>
              <a:rPr lang="da" dirty="0"/>
              <a:t>Der er forskellige klasser, der opdeler kontroltyperne:</a:t>
            </a:r>
            <a:endParaRPr lang="vi-VN" dirty="0"/>
          </a:p>
          <a:p>
            <a:pPr fontAlgn="auto">
              <a:spcBef>
                <a:spcPts val="0"/>
              </a:spcBef>
              <a:spcAft>
                <a:spcPts val="600"/>
              </a:spcAft>
              <a:defRPr/>
            </a:pPr>
            <a:r>
              <a:rPr lang="da" sz="2400" dirty="0"/>
              <a:t>Administrative/ledelsesmæssige kontroller er virksomhedens politikker og procedurer. De er ikke så "seje" som en ny softwarekontrol, men de eksisterer for at give struktur og vejledning til enkeltpersoner og andre medlemmer af organisationen og sikre, at ingen får bøder eller forårsager et brud.</a:t>
            </a:r>
          </a:p>
          <a:p>
            <a:pPr fontAlgn="auto">
              <a:spcBef>
                <a:spcPts val="0"/>
              </a:spcBef>
              <a:spcAft>
                <a:spcPts val="600"/>
              </a:spcAft>
              <a:defRPr/>
            </a:pPr>
            <a:r>
              <a:rPr lang="da" sz="2400" b="1" dirty="0"/>
              <a:t>Fysiske kontroller </a:t>
            </a:r>
            <a:r>
              <a:rPr lang="da" sz="2400" dirty="0"/>
              <a:t>, der begrænser adgangen til systemer på en fysisk måde.</a:t>
            </a:r>
            <a:endParaRPr lang="vi-VN" sz="2400" dirty="0"/>
          </a:p>
          <a:p>
            <a:pPr fontAlgn="auto">
              <a:spcBef>
                <a:spcPts val="0"/>
              </a:spcBef>
              <a:spcAft>
                <a:spcPts val="600"/>
              </a:spcAft>
              <a:defRPr/>
            </a:pPr>
            <a:r>
              <a:rPr lang="da" sz="2400" b="1" dirty="0"/>
              <a:t>Tekniske/logiske kontroller </a:t>
            </a:r>
            <a:r>
              <a:rPr lang="da" sz="2400" dirty="0"/>
              <a:t>er dem, der begrænser adgang baseret på hardware eller software, såsom kryptering, fingeraftrykslæsere, autentificering eller betroede platformsmoduler (TPM).</a:t>
            </a:r>
          </a:p>
          <a:p>
            <a:pPr fontAlgn="auto">
              <a:spcBef>
                <a:spcPts val="0"/>
              </a:spcBef>
              <a:spcAft>
                <a:spcPts val="600"/>
              </a:spcAft>
              <a:defRPr/>
            </a:pPr>
            <a:r>
              <a:rPr lang="da" sz="2400" dirty="0"/>
              <a:t>De begrænser ikke adgangen til fysiske systemer, som fysiske kontroller gør, men derimod adgang til data eller indhold.</a:t>
            </a:r>
            <a:endParaRPr lang="vi-VN" sz="2400" dirty="0"/>
          </a:p>
          <a:p>
            <a:pPr fontAlgn="auto">
              <a:spcBef>
                <a:spcPts val="0"/>
              </a:spcBef>
              <a:spcAft>
                <a:spcPts val="600"/>
              </a:spcAft>
              <a:defRPr/>
            </a:pPr>
            <a:r>
              <a:rPr lang="da" sz="2400" b="1" dirty="0"/>
              <a:t>Operationelle kontroller </a:t>
            </a:r>
            <a:r>
              <a:rPr lang="da" sz="2400" dirty="0"/>
              <a:t>er dem, der involverer mennesker, der udfører processer på en daglig basis. Eksempler kan omfatte bevidsthedstræning, aktivklassificering og logfilgennemgang.</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Cybersikkerhedskontrol</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D093CAB6-0A3A-2C99-28E5-343BB255921E}"/>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da" altLang="en-US"/>
              <a:t>Forebyggende kontroller findes for at forhindre en handling og inkluderer firewalls, hegn og adgangstilladelser.</a:t>
            </a:r>
            <a:endParaRPr lang="vi-VN" altLang="en-US"/>
          </a:p>
          <a:p>
            <a:pPr>
              <a:spcBef>
                <a:spcPts val="600"/>
              </a:spcBef>
              <a:spcAft>
                <a:spcPts val="600"/>
              </a:spcAft>
            </a:pPr>
            <a:r>
              <a:rPr lang="da" altLang="en-US"/>
              <a:t>Detektivkommandoer udløses kun under eller efter en hændelse, såsom videoovervågning eller indtrængendetekteringssystemer.</a:t>
            </a:r>
            <a:endParaRPr lang="vi-VN" altLang="en-US"/>
          </a:p>
          <a:p>
            <a:pPr>
              <a:spcBef>
                <a:spcPts val="600"/>
              </a:spcBef>
              <a:spcAft>
                <a:spcPts val="600"/>
              </a:spcAft>
            </a:pPr>
            <a:r>
              <a:rPr lang="da" altLang="en-US"/>
              <a:t>Afskrækkende midler afskrækker trusler fra at forsøge at udnytte en sårbarhed, såsom et "vagthund" eller hundeskilt.</a:t>
            </a:r>
          </a:p>
          <a:p>
            <a:pPr>
              <a:spcBef>
                <a:spcPts val="600"/>
              </a:spcBef>
              <a:spcAft>
                <a:spcPts val="600"/>
              </a:spcAft>
            </a:pPr>
            <a:r>
              <a:rPr lang="da" altLang="en-US"/>
              <a:t>Korrigerende kontroller er i stand til at handle fra en stat til en anden.</a:t>
            </a:r>
          </a:p>
        </p:txBody>
      </p:sp>
      <p:sp>
        <p:nvSpPr>
          <p:cNvPr id="32771" name="Titel 1">
            <a:extLst>
              <a:ext uri="{FF2B5EF4-FFF2-40B4-BE49-F238E27FC236}">
                <a16:creationId xmlns:a16="http://schemas.microsoft.com/office/drawing/2014/main" id="{F139FC89-2D76-6A3C-B073-D2743773ED0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Typer af kontroller</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D04D0441-4A6E-9C74-8C40-1D6EC32D84C3}"/>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da" altLang="en-US"/>
              <a:t>Fejl åben og fejl lukket kommandoer behandles her.</a:t>
            </a:r>
            <a:endParaRPr lang="vi-VN" altLang="en-US"/>
          </a:p>
          <a:p>
            <a:pPr>
              <a:spcBef>
                <a:spcPts val="600"/>
              </a:spcBef>
              <a:spcAft>
                <a:spcPts val="600"/>
              </a:spcAft>
            </a:pPr>
            <a:r>
              <a:rPr lang="da" altLang="en-US"/>
              <a:t>Gendannelseskommandoer får noget tilbage fra et tab, såsom gendannelse af en harddisk.</a:t>
            </a:r>
            <a:endParaRPr lang="vi-VN" altLang="en-US"/>
          </a:p>
          <a:p>
            <a:pPr>
              <a:spcBef>
                <a:spcPts val="600"/>
              </a:spcBef>
              <a:spcAft>
                <a:spcPts val="600"/>
              </a:spcAft>
            </a:pPr>
            <a:r>
              <a:rPr lang="da" altLang="en-US"/>
              <a:t>Kompenserende kontroller er dem, der forsøger at kompensere for mangler i andre kontroller, såsom regelmæssig gennemgang af adgangslogfiler.</a:t>
            </a:r>
          </a:p>
          <a:p>
            <a:pPr>
              <a:spcBef>
                <a:spcPts val="600"/>
              </a:spcBef>
              <a:spcAft>
                <a:spcPts val="600"/>
              </a:spcAft>
            </a:pPr>
            <a:r>
              <a:rPr lang="da" altLang="en-US"/>
              <a:t>Dette eksempel er også en detektivkontrol, men kompensationskontroller kan være af forskellige typer.</a:t>
            </a:r>
            <a:endParaRPr lang="vi-VN" altLang="en-US"/>
          </a:p>
        </p:txBody>
      </p:sp>
      <p:sp>
        <p:nvSpPr>
          <p:cNvPr id="33795" name="Titel 1">
            <a:extLst>
              <a:ext uri="{FF2B5EF4-FFF2-40B4-BE49-F238E27FC236}">
                <a16:creationId xmlns:a16="http://schemas.microsoft.com/office/drawing/2014/main" id="{4639CE70-41A8-522A-C5CF-94D07AD27F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Typer af kontroller</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D73A5765-9428-0284-5980-BA09B1D90DED}"/>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da" altLang="en-US"/>
              <a:t>Det afskrækker skuespillere fra at forsøge at få adgang til noget, de ikke burde være.</a:t>
            </a:r>
            <a:endParaRPr lang="vi-VN" altLang="en-US"/>
          </a:p>
          <a:p>
            <a:pPr>
              <a:spcBef>
                <a:spcPts val="600"/>
              </a:spcBef>
              <a:spcAft>
                <a:spcPts val="600"/>
              </a:spcAft>
            </a:pPr>
            <a:r>
              <a:rPr lang="da" altLang="en-US"/>
              <a:t>Afvis/forhindre adgang gennem en forebyggende kontrol såsom adgangstilladelser eller godkendelse.</a:t>
            </a:r>
            <a:endParaRPr lang="vi-VN" altLang="en-US"/>
          </a:p>
          <a:p>
            <a:pPr>
              <a:spcBef>
                <a:spcPts val="600"/>
              </a:spcBef>
              <a:spcAft>
                <a:spcPts val="600"/>
              </a:spcAft>
            </a:pPr>
            <a:r>
              <a:rPr lang="da" altLang="en-US"/>
              <a:t>Registrer risiko ved at sørge for at registrere detektion, f.eks. med endpoint-beskyttelsessoftware.</a:t>
            </a:r>
            <a:endParaRPr lang="vi-VN" altLang="en-US"/>
          </a:p>
          <a:p>
            <a:pPr>
              <a:spcBef>
                <a:spcPts val="600"/>
              </a:spcBef>
              <a:spcAft>
                <a:spcPts val="600"/>
              </a:spcAft>
            </a:pPr>
            <a:r>
              <a:rPr lang="da" altLang="en-US"/>
              <a:t>Forsink processen fra at gentage risikoen igen, f.eks. med en "for mange forsøg"-funktion til at indtaste en adgangskode.</a:t>
            </a:r>
            <a:endParaRPr lang="vi-VN" altLang="en-US"/>
          </a:p>
        </p:txBody>
      </p:sp>
      <p:sp>
        <p:nvSpPr>
          <p:cNvPr id="34819" name="Titel 1">
            <a:extLst>
              <a:ext uri="{FF2B5EF4-FFF2-40B4-BE49-F238E27FC236}">
                <a16:creationId xmlns:a16="http://schemas.microsoft.com/office/drawing/2014/main" id="{35AC11E0-3873-640F-FFFE-868091C73C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Rækkefølgen af kontroller</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6D2DF85C-30E4-A932-5EB8-985B418F1481}"/>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da" altLang="en-US"/>
              <a:t>Ret situationen ved at reagere på kompromiset, f.eks. med en hændelsesplan.</a:t>
            </a:r>
            <a:endParaRPr lang="vi-VN" altLang="en-US"/>
          </a:p>
          <a:p>
            <a:pPr>
              <a:spcBef>
                <a:spcPts val="600"/>
              </a:spcBef>
              <a:spcAft>
                <a:spcPts val="600"/>
              </a:spcAft>
            </a:pPr>
            <a:r>
              <a:rPr lang="da" altLang="en-US"/>
              <a:t>Gendan fra en kompromitteret tilstand, såsom en backup-generator, der gendanner tilgængeligheden til en server.</a:t>
            </a:r>
            <a:endParaRPr lang="vi-VN" altLang="en-US"/>
          </a:p>
          <a:p>
            <a:pPr>
              <a:spcBef>
                <a:spcPts val="600"/>
              </a:spcBef>
              <a:spcAft>
                <a:spcPts val="600"/>
              </a:spcAft>
            </a:pPr>
            <a:r>
              <a:rPr lang="da" altLang="en-US"/>
              <a:t>Derudover bør vi inden for løbende forbedringer overvåge værdien af hvert aktiv for eventuelle ændringer. Årsagen er, at vi muligvis skal genoverveje vores kontroller for at beskytte disse aktiver, hvis de bliver mere eller mindre værdifulde over tid eller under visse større begivenheder i din organisation.</a:t>
            </a:r>
            <a:endParaRPr lang="vi-VN" altLang="en-US"/>
          </a:p>
        </p:txBody>
      </p:sp>
      <p:sp>
        <p:nvSpPr>
          <p:cNvPr id="35843" name="Titel 1">
            <a:extLst>
              <a:ext uri="{FF2B5EF4-FFF2-40B4-BE49-F238E27FC236}">
                <a16:creationId xmlns:a16="http://schemas.microsoft.com/office/drawing/2014/main" id="{A1E16E8F-056C-DC33-24BE-42FC8BD06B1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Rækkefølgen af kontroller</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3AF9DA61-978B-90D9-8BAD-94EB60293FB1}"/>
              </a:ext>
            </a:extLst>
          </p:cNvPr>
          <p:cNvSpPr>
            <a:spLocks noGrp="1" noChangeArrowheads="1"/>
          </p:cNvSpPr>
          <p:nvPr>
            <p:ph idx="4294967295"/>
          </p:nvPr>
        </p:nvSpPr>
        <p:spPr>
          <a:xfrm>
            <a:off x="623888" y="1966913"/>
            <a:ext cx="11088687" cy="4525962"/>
          </a:xfrm>
        </p:spPr>
        <p:txBody>
          <a:bodyPr/>
          <a:lstStyle/>
          <a:p>
            <a:pPr>
              <a:spcBef>
                <a:spcPts val="600"/>
              </a:spcBef>
              <a:spcAft>
                <a:spcPts val="600"/>
              </a:spcAft>
            </a:pPr>
            <a:r>
              <a:rPr lang="da" altLang="en-US"/>
              <a:t>Når vi ser på kontroller, bør vi også tænke på inddrivelse, vi ønsker at være i stand til at komme os fra eventuelle ugunstige situationer eller ændringer i aktiver og deres værdi.</a:t>
            </a:r>
          </a:p>
          <a:p>
            <a:pPr>
              <a:spcBef>
                <a:spcPts val="600"/>
              </a:spcBef>
              <a:spcAft>
                <a:spcPts val="600"/>
              </a:spcAft>
            </a:pPr>
            <a:r>
              <a:rPr lang="da" altLang="en-US"/>
              <a:t>Som eksempler taler vi om backups, redundans, gendannelsesprocesser og lignende.</a:t>
            </a:r>
            <a:endParaRPr lang="vi-VN" altLang="en-US"/>
          </a:p>
          <a:p>
            <a:pPr>
              <a:spcBef>
                <a:spcPts val="600"/>
              </a:spcBef>
              <a:spcAft>
                <a:spcPts val="600"/>
              </a:spcAft>
            </a:pPr>
            <a:r>
              <a:rPr lang="da" altLang="en-US"/>
              <a:t>Et koncept, der skal huskes, især i æraen med cloud, SaaS, PaaS, IaaS, tredjepartsløsninger og alle andre former for "en andens computer" er at sikre, at Service Level Agreements (SLA'er) er klart definerede og har maksimal tilladt nedetid aftaler, samt bøder for manglende overholdelse af disse aftaler.</a:t>
            </a:r>
          </a:p>
          <a:p>
            <a:pPr>
              <a:spcBef>
                <a:spcPts val="600"/>
              </a:spcBef>
              <a:spcAft>
                <a:spcPts val="600"/>
              </a:spcAft>
            </a:pPr>
            <a:r>
              <a:rPr lang="da" altLang="en-US"/>
              <a:t>Dette er et eksempel på kompenserende kontrol.</a:t>
            </a:r>
          </a:p>
        </p:txBody>
      </p:sp>
      <p:sp>
        <p:nvSpPr>
          <p:cNvPr id="36867" name="Titel 1">
            <a:extLst>
              <a:ext uri="{FF2B5EF4-FFF2-40B4-BE49-F238E27FC236}">
                <a16:creationId xmlns:a16="http://schemas.microsoft.com/office/drawing/2014/main" id="{0092AAAA-46DB-E470-5F4B-29AF4AC95B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da" altLang="en-US" sz="4400">
                <a:latin typeface="Calibri Light" panose="020F0302020204030204" pitchFamily="34" charset="0"/>
              </a:rPr>
              <a:t>Kontrol og genopretning</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C12FA35-B706-4C17-A666-C3D6CC5B35B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6F1425D2-DE10-4C94-A26A-57155A837B02}">
  <ds:schemaRefs>
    <ds:schemaRef ds:uri="http://schemas.microsoft.com/sharepoint/v3/contenttype/forms"/>
  </ds:schemaRefs>
</ds:datastoreItem>
</file>

<file path=customXml/itemProps3.xml><?xml version="1.0" encoding="utf-8"?>
<ds:datastoreItem xmlns:ds="http://schemas.openxmlformats.org/officeDocument/2006/customXml" ds:itemID="{70B9A1A6-3516-42DF-9C85-6F9523F8B790}"/>
</file>

<file path=docProps/app.xml><?xml version="1.0" encoding="utf-8"?>
<Properties xmlns="http://schemas.openxmlformats.org/officeDocument/2006/extended-properties" xmlns:vt="http://schemas.openxmlformats.org/officeDocument/2006/docPropsVTypes">
  <Template>Office Theme</Template>
  <TotalTime>2640</TotalTime>
  <Words>2910</Words>
  <Application>Microsoft Office PowerPoint</Application>
  <PresentationFormat>Widescreen</PresentationFormat>
  <Paragraphs>164</Paragraphs>
  <Slides>30</Slides>
  <Notes>1</Notes>
  <HiddenSlides>0</HiddenSlides>
  <MMClips>0</MMClips>
  <ScaleCrop>false</ScaleCrop>
  <HeadingPairs>
    <vt:vector size="6" baseType="variant">
      <vt:variant>
        <vt:lpstr>Benyttede skrifttyper</vt:lpstr>
      </vt:variant>
      <vt:variant>
        <vt:i4>4</vt:i4>
      </vt:variant>
      <vt:variant>
        <vt:lpstr>Tema</vt:lpstr>
      </vt:variant>
      <vt:variant>
        <vt:i4>1</vt:i4>
      </vt:variant>
      <vt:variant>
        <vt:lpstr>Slidetitler</vt:lpstr>
      </vt:variant>
      <vt:variant>
        <vt:i4>30</vt:i4>
      </vt:variant>
    </vt:vector>
  </HeadingPairs>
  <TitlesOfParts>
    <vt:vector size="35" baseType="lpstr">
      <vt:lpstr>Arial</vt:lpstr>
      <vt:lpstr>Calibri</vt:lpstr>
      <vt:lpstr>Calibri Light</vt:lpstr>
      <vt:lpstr>Wingdings</vt:lpstr>
      <vt:lpstr>Default Design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Henrik Petersen</cp:lastModifiedBy>
  <cp:revision>334</cp:revision>
  <dcterms:created xsi:type="dcterms:W3CDTF">2009-06-01T12:28:12Z</dcterms:created>
  <dcterms:modified xsi:type="dcterms:W3CDTF">2022-11-19T12:09:48Z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