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25.11.2022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Asıl başlık stilini düzenlemek için tıklayın</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Asılı metin stillerini düzenlemek için tıklayın</a:t>
            </a:r>
          </a:p>
          <a:p>
            <a:pPr lvl="1"/>
            <a:r>
              <a:rPr lang="tr"/>
              <a:t>ikinci seviye</a:t>
            </a:r>
          </a:p>
          <a:p>
            <a:pPr lvl="2"/>
            <a:r>
              <a:rPr lang="tr"/>
              <a:t>üçüncü seviye</a:t>
            </a:r>
          </a:p>
          <a:p>
            <a:pPr lvl="3"/>
            <a:r>
              <a:rPr lang="tr"/>
              <a:t>Dördüncü seviye</a:t>
            </a:r>
          </a:p>
          <a:p>
            <a:pPr lvl="4"/>
            <a:r>
              <a:rPr lang="tr"/>
              <a:t>Beşinci seviye</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25.11.2022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 b="1" dirty="0"/>
              <a:t>Bilgi Güvenliği</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 sz="2800" dirty="0">
                <a:latin typeface="Arial" panose="020B0604020202020204" pitchFamily="34" charset="0"/>
                <a:cs typeface="Arial" panose="020B0604020202020204" pitchFamily="34" charset="0"/>
              </a:rPr>
              <a:t>Ünite-2 Hafta-3</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4965430" y="629268"/>
            <a:ext cx="6586491" cy="1286160"/>
          </a:xfrm>
        </p:spPr>
        <p:txBody>
          <a:bodyPr anchor="b">
            <a:normAutofit/>
          </a:bodyPr>
          <a:lstStyle/>
          <a:p>
            <a:r>
              <a:rPr lang="tr" b="1" dirty="0"/>
              <a:t>Bilgi Güvenliği</a:t>
            </a:r>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965431" y="2438400"/>
            <a:ext cx="6586489" cy="3785419"/>
          </a:xfrm>
        </p:spPr>
        <p:txBody>
          <a:bodyPr>
            <a:normAutofit/>
          </a:bodyPr>
          <a:lstStyle/>
          <a:p>
            <a:r>
              <a:rPr lang="tr" sz="2000" spc="10" dirty="0">
                <a:effectLst/>
                <a:latin typeface="Calibri" panose="020F0502020204030204" pitchFamily="34" charset="0"/>
                <a:ea typeface="Times New Roman" panose="02020603050405020304" pitchFamily="18" charset="0"/>
                <a:cs typeface="Calibri" panose="020F0502020204030204" pitchFamily="34" charset="0"/>
              </a:rPr>
              <a:t>Bilgi güvenliği, yetkisiz veya izinsiz erişimi, bilgiyi kullanmayı, değiştirmeyi, ifşa etmeyi, imha etmeyi, değiştirmeyi ve bilgiye zarar verilmesini önlemektir. Gizlilik, Bütünlük ve Erişilebilirlik olarak adlandırılan üç temel unsurdan oluşur. Bu üç temel güvenlik unsurundan herhangi biri zarar görürse güvenlik zafiyeti oluşur.</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20" y="1411550"/>
            <a:ext cx="4635571" cy="544645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360"/>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4620" y="194635"/>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69881" y="142043"/>
            <a:ext cx="895439" cy="1125801"/>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2041864" y="365125"/>
            <a:ext cx="9311936" cy="1325563"/>
          </a:xfrm>
        </p:spPr>
        <p:txBody>
          <a:bodyPr/>
          <a:lstStyle/>
          <a:p>
            <a:r>
              <a:rPr lang="tr" b="1" dirty="0"/>
              <a:t>Bilgi Güvenliği</a:t>
            </a:r>
            <a:endParaRPr lang="tr-TR"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sz="half" idx="1"/>
          </p:nvPr>
        </p:nvSpPr>
        <p:spPr/>
        <p:txBody>
          <a:bodyPr/>
          <a:lstStyle/>
          <a:p>
            <a:pPr marL="342900" lvl="0" indent="-342900" algn="just">
              <a:lnSpc>
                <a:spcPct val="115000"/>
              </a:lnSpc>
              <a:spcAft>
                <a:spcPts val="1800"/>
              </a:spcAft>
              <a:buFont typeface="Titillium Web" panose="00000500000000000000" pitchFamily="2" charset="-94"/>
              <a:buChar char="•"/>
            </a:pPr>
            <a:r>
              <a:rPr lang="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Gizlilik </a:t>
            </a:r>
            <a:r>
              <a:rPr lang="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bu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_ _</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bilgilerin korunması </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_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karşı</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yetkisiz</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erişim</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ve</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yetkisiz</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erişim </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_</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Bütünlük </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Bilgi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değişmez</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ile</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yetkisiz</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kişiler </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_</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Erişilebilirlik </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Bilgi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erişilebilir</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ve</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kullanılabilir</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ne zaman</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gerekli</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ile</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yetkili</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kişiler </a:t>
            </a:r>
            <a:r>
              <a:rPr lang="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_</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tr-TR" dirty="0"/>
          </a:p>
        </p:txBody>
      </p:sp>
      <p:sp>
        <p:nvSpPr>
          <p:cNvPr id="6" name="İçerik Yer Tutucusu 5">
            <a:extLst>
              <a:ext uri="{FF2B5EF4-FFF2-40B4-BE49-F238E27FC236}">
                <a16:creationId xmlns:a16="http://schemas.microsoft.com/office/drawing/2014/main" id="{5CBCA090-A32F-B856-3BDE-4DE3F42C3BCA}"/>
              </a:ext>
            </a:extLst>
          </p:cNvPr>
          <p:cNvSpPr>
            <a:spLocks noGrp="1"/>
          </p:cNvSpPr>
          <p:nvPr>
            <p:ph sz="half" idx="2"/>
          </p:nvPr>
        </p:nvSpPr>
        <p:spPr/>
        <p:txBody>
          <a:bodyPr/>
          <a:lstStyle/>
          <a:p>
            <a:endParaRPr lang="tr-TR"/>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199" y="1690688"/>
            <a:ext cx="5038725" cy="4572389"/>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917401" y="393464"/>
            <a:ext cx="7040168" cy="1135737"/>
          </a:xfrm>
        </p:spPr>
        <p:txBody>
          <a:bodyPr>
            <a:noAutofit/>
          </a:bodyPr>
          <a:lstStyle/>
          <a:p>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Bilgi güvenliği politikası nedir?</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a:xfrm>
            <a:off x="1014059" y="2518359"/>
            <a:ext cx="10558815" cy="4393982"/>
          </a:xfrm>
        </p:spPr>
        <p:txBody>
          <a:bodyPr>
            <a:normAutofit/>
          </a:bodyPr>
          <a:lstStyle/>
          <a:p>
            <a:pPr algn="just"/>
            <a:r>
              <a:rPr lang="tr" dirty="0">
                <a:effectLst/>
                <a:latin typeface="Calibri" panose="020F0502020204030204" pitchFamily="34" charset="0"/>
                <a:ea typeface="Calibri" panose="020F0502020204030204" pitchFamily="34" charset="0"/>
                <a:cs typeface="Calibri" panose="020F0502020204030204" pitchFamily="34" charset="0"/>
              </a:rPr>
              <a:t>Bir bilgi güvenliği politikası (ISS), bir kuruluş içindeki tüm son kullanıcıların ve ağların minimum BT güvenliği ve veri koruma güvenliği gereksinimlerini karşılamasını sağlamak için tasarlanmış bir dizi kural, politika ve prosedürdür. </a:t>
            </a:r>
            <a:r>
              <a:rPr lang="tr" spc="10" dirty="0">
                <a:effectLst/>
                <a:latin typeface="Calibri" panose="020F0502020204030204" pitchFamily="34" charset="0"/>
                <a:ea typeface="Times New Roman" panose="02020603050405020304" pitchFamily="18" charset="0"/>
                <a:cs typeface="Calibri" panose="020F0502020204030204" pitchFamily="34" charset="0"/>
              </a:rPr>
              <a:t>Bir bilgi güvenliği politikası, bir güvenlik programının koordine edilmesini ve uygulanmasını ve güvenlik önlemlerinin üçüncü taraflara ve dış denetçilere iletilmesini mümkün kılar.</a:t>
            </a:r>
            <a:endParaRPr lang="tr-TR"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tr-TR" dirty="0"/>
          </a:p>
        </p:txBody>
      </p:sp>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grpSp>
        <p:nvGrpSpPr>
          <p:cNvPr id="29" name="Group 2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76C3D6E2-D7B4-F003-9B7D-25C4B4C7F68D}"/>
              </a:ext>
            </a:extLst>
          </p:cNvPr>
          <p:cNvSpPr>
            <a:spLocks noGrp="1"/>
          </p:cNvSpPr>
          <p:nvPr>
            <p:ph type="title"/>
          </p:nvPr>
        </p:nvSpPr>
        <p:spPr>
          <a:xfrm>
            <a:off x="1538908" y="501985"/>
            <a:ext cx="7024158" cy="1135737"/>
          </a:xfrm>
        </p:spPr>
        <p:txBody>
          <a:bodyPr>
            <a:noAutofit/>
          </a:bodyPr>
          <a:lstStyle/>
          <a:p>
            <a:r>
              <a:rPr lang="tr" b="1" dirty="0">
                <a:effectLst/>
                <a:latin typeface="Calibri Light" panose="020F0302020204030204" pitchFamily="34" charset="0"/>
                <a:ea typeface="Times New Roman" panose="02020603050405020304" pitchFamily="18" charset="0"/>
                <a:cs typeface="Calibri Light" panose="020F0302020204030204" pitchFamily="34" charset="0"/>
              </a:rPr>
              <a:t>Bilgi Güvenliği Politikasının Amacı Nedir?</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238125" y="2217376"/>
            <a:ext cx="5719508" cy="4393982"/>
          </a:xfrm>
        </p:spPr>
        <p:txBody>
          <a:bodyPr>
            <a:normAutofit/>
          </a:bodyPr>
          <a:lstStyle/>
          <a:p>
            <a:r>
              <a:rPr lang="tr-TR" dirty="0"/>
              <a:t>Bilgi güvenliğine genel yaklaşım</a:t>
            </a:r>
          </a:p>
          <a:p>
            <a:r>
              <a:rPr lang="tr-TR" dirty="0"/>
              <a:t>Güvenlik önlemlerinin uygulanması</a:t>
            </a:r>
          </a:p>
          <a:p>
            <a:r>
              <a:rPr lang="tr-TR" dirty="0"/>
              <a:t>Kullanıcı erişim denetimi ilkelerini uygula</a:t>
            </a:r>
          </a:p>
          <a:p>
            <a:r>
              <a:rPr lang="tr-TR" dirty="0"/>
              <a:t>Güvenliği ihlal edilmiş bilgi varlıklarının etkisini tespit etme ve en aza indirme</a:t>
            </a:r>
          </a:p>
          <a:p>
            <a:r>
              <a:rPr lang="tr-TR" dirty="0"/>
              <a:t>İtibarı koruyun</a:t>
            </a:r>
          </a:p>
        </p:txBody>
      </p:sp>
      <p:grpSp>
        <p:nvGrpSpPr>
          <p:cNvPr id="18" name="Group 1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9" name="Isosceles Triangle 1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2"/>
          <a:srcRect l="4847" r="28200" b="-1"/>
          <a:stretch/>
        </p:blipFill>
        <p:spPr>
          <a:xfrm>
            <a:off x="7192863" y="1883464"/>
            <a:ext cx="4375115" cy="4361892"/>
          </a:xfrm>
          <a:prstGeom prst="rect">
            <a:avLst/>
          </a:prstGeom>
        </p:spPr>
      </p:pic>
      <p:grpSp>
        <p:nvGrpSpPr>
          <p:cNvPr id="26" name="Group 2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7" name="Rectangle 2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Grafik 4">
            <a:extLst>
              <a:ext uri="{FF2B5EF4-FFF2-40B4-BE49-F238E27FC236}">
                <a16:creationId xmlns:a16="http://schemas.microsoft.com/office/drawing/2014/main" id="{A990CD5D-6C97-39C8-D2D1-F444561A859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882D05E9-32AC-7693-53BA-1A615285E57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3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5B7FAF6D-9DD2-2D0B-613A-675088011688}"/>
              </a:ext>
            </a:extLst>
          </p:cNvPr>
          <p:cNvSpPr>
            <a:spLocks noGrp="1"/>
          </p:cNvSpPr>
          <p:nvPr>
            <p:ph type="title"/>
          </p:nvPr>
        </p:nvSpPr>
        <p:spPr>
          <a:xfrm>
            <a:off x="1540477" y="509354"/>
            <a:ext cx="7089174" cy="1135737"/>
          </a:xfrm>
        </p:spPr>
        <p:txBody>
          <a:bodyPr>
            <a:noAutofit/>
          </a:bodyPr>
          <a:lstStyle/>
          <a:p>
            <a:r>
              <a:rPr lang="tr" spc="10" dirty="0">
                <a:effectLst/>
                <a:latin typeface="Calibri Light" panose="020F0302020204030204" pitchFamily="34" charset="0"/>
                <a:ea typeface="Times New Roman" panose="02020603050405020304" pitchFamily="18" charset="0"/>
                <a:cs typeface="Calibri Light" panose="020F0302020204030204" pitchFamily="34" charset="0"/>
              </a:rPr>
              <a:t>ICP bir kuruluş için aşağıdaki avantajlara sahip olabilir</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9C23C7D9-443D-86A2-C0FE-B2C2FE0587CC}"/>
              </a:ext>
            </a:extLst>
          </p:cNvPr>
          <p:cNvSpPr>
            <a:spLocks noGrp="1"/>
          </p:cNvSpPr>
          <p:nvPr>
            <p:ph idx="1"/>
          </p:nvPr>
        </p:nvSpPr>
        <p:spPr>
          <a:xfrm>
            <a:off x="219074" y="1782980"/>
            <a:ext cx="11713953" cy="4922619"/>
          </a:xfrm>
        </p:spPr>
        <p:txBody>
          <a:bodyPr>
            <a:normAutofit fontScale="92500" lnSpcReduction="10000"/>
          </a:bodyPr>
          <a:lstStyle/>
          <a:p>
            <a:pPr marL="342900" lvl="0" indent="-342900">
              <a:spcAft>
                <a:spcPts val="1000"/>
              </a:spcAft>
              <a:buSzPts val="1000"/>
              <a:buFont typeface="Symbol" panose="05050102010706020507" pitchFamily="18" charset="2"/>
              <a:buChar char=""/>
              <a:tabLst>
                <a:tab pos="457200" algn="l"/>
              </a:tabLst>
            </a:pPr>
            <a:r>
              <a:rPr lang="tr" sz="2400" b="1" spc="10" dirty="0">
                <a:effectLst/>
                <a:latin typeface="Calibri" panose="020F0502020204030204" pitchFamily="34" charset="0"/>
                <a:ea typeface="Times New Roman" panose="02020603050405020304" pitchFamily="18" charset="0"/>
                <a:cs typeface="Calibri" panose="020F0502020204030204" pitchFamily="34" charset="0"/>
              </a:rPr>
              <a:t>Veri bütünlüğünü, kullanılabilirliğini ve gizliliğini kolaylaştırır </a:t>
            </a:r>
            <a:r>
              <a:rPr lang="tr" sz="2400" spc="10" dirty="0" err="1">
                <a:effectLst/>
                <a:latin typeface="Calibri" panose="020F0502020204030204" pitchFamily="34" charset="0"/>
                <a:ea typeface="Times New Roman" panose="02020603050405020304" pitchFamily="18" charset="0"/>
                <a:cs typeface="Calibri" panose="020F0502020204030204" pitchFamily="34" charset="0"/>
              </a:rPr>
              <a:t>: Etkili </a:t>
            </a:r>
            <a:r>
              <a:rPr lang="tr" sz="2400" b="1" spc="10" dirty="0">
                <a:effectLst/>
                <a:latin typeface="Calibri" panose="020F0502020204030204" pitchFamily="34" charset="0"/>
                <a:ea typeface="Times New Roman" panose="02020603050405020304" pitchFamily="18" charset="0"/>
                <a:cs typeface="Calibri" panose="020F0502020204030204" pitchFamily="34" charset="0"/>
              </a:rPr>
              <a:t>bilgi </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güvenliği politikaları, kuralları ve süreçleri standartlaştırır</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tr" sz="2400" b="1" spc="10" dirty="0">
                <a:effectLst/>
                <a:latin typeface="Calibri" panose="020F0502020204030204" pitchFamily="34" charset="0"/>
                <a:ea typeface="Times New Roman" panose="02020603050405020304" pitchFamily="18" charset="0"/>
                <a:cs typeface="Calibri" panose="020F0502020204030204" pitchFamily="34" charset="0"/>
              </a:rPr>
              <a:t>Hassas verileri korur : </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IS politikaları, fikri mülkiyetin ve kişisel olarak tanımlanabilir bilgiler gibi hassas verilerin korunmasına öncelik verir ,</a:t>
            </a:r>
          </a:p>
          <a:p>
            <a:pPr marL="342900" lvl="0" indent="-342900">
              <a:spcAft>
                <a:spcPts val="1000"/>
              </a:spcAft>
              <a:buSzPts val="1000"/>
              <a:buFont typeface="Symbol" panose="05050102010706020507" pitchFamily="18" charset="2"/>
              <a:buChar char=""/>
              <a:tabLst>
                <a:tab pos="457200" algn="l"/>
              </a:tabLst>
            </a:pPr>
            <a:r>
              <a:rPr lang="tr" sz="2400" b="1" spc="10" dirty="0">
                <a:effectLst/>
                <a:latin typeface="Calibri" panose="020F0502020204030204" pitchFamily="34" charset="0"/>
                <a:ea typeface="Times New Roman" panose="02020603050405020304" pitchFamily="18" charset="0"/>
                <a:cs typeface="Calibri" panose="020F0502020204030204" pitchFamily="34" charset="0"/>
              </a:rPr>
              <a:t>Güvenlik olayları riskini en aza indirir : </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Bir IS politikası, kuruluşların güvenlik açıklarını ve riskleri belirlemeye ve azaltmaya yönelik prosedürler tanımlamasına yardımcı olur.</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tr" sz="2400" b="1" spc="10" dirty="0">
                <a:effectLst/>
                <a:latin typeface="Calibri" panose="020F0502020204030204" pitchFamily="34" charset="0"/>
                <a:ea typeface="Times New Roman" panose="02020603050405020304" pitchFamily="18" charset="0"/>
                <a:cs typeface="Calibri" panose="020F0502020204030204" pitchFamily="34" charset="0"/>
              </a:rPr>
              <a:t>Kuruluş genelinde güvenlik programlarını yürütür : </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BS politikaları, prosedürleri operasyonel hale getirmek için çerçeve sağlar.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tr" sz="2400" b="1" spc="10" dirty="0">
                <a:effectLst/>
                <a:latin typeface="Calibri" panose="020F0502020204030204" pitchFamily="34" charset="0"/>
                <a:ea typeface="Times New Roman" panose="02020603050405020304" pitchFamily="18" charset="0"/>
                <a:cs typeface="Calibri" panose="020F0502020204030204" pitchFamily="34" charset="0"/>
              </a:rPr>
              <a:t>Üçüncü şahıslara açık bir güvenlik beyanı sağlar </a:t>
            </a:r>
            <a:r>
              <a:rPr lang="tr" sz="2400" b="1" spc="10" dirty="0">
                <a:latin typeface="Calibri" panose="020F0502020204030204" pitchFamily="34" charset="0"/>
                <a:ea typeface="Times New Roman" panose="02020603050405020304" pitchFamily="18" charset="0"/>
                <a:cs typeface="Calibri" panose="020F0502020204030204" pitchFamily="34" charset="0"/>
              </a:rPr>
              <a:t>:</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 IS ilkeleri, kuruluşun güvenlik duruşunu özetler ve kuruluşun BT kaynaklarını ve varlıklarını nasıl koruduğunu açıklar.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tr" sz="2400" b="1" spc="10" dirty="0">
                <a:effectLst/>
                <a:latin typeface="Calibri" panose="020F0502020204030204" pitchFamily="34" charset="0"/>
                <a:ea typeface="Times New Roman" panose="02020603050405020304" pitchFamily="18" charset="0"/>
                <a:cs typeface="Calibri" panose="020F0502020204030204" pitchFamily="34" charset="0"/>
              </a:rPr>
              <a:t>Mevzuat gerekliliklerine uymaya yardımcı olur </a:t>
            </a:r>
            <a:r>
              <a:rPr lang="tr" sz="2400" b="1" spc="10" dirty="0">
                <a:latin typeface="Calibri" panose="020F0502020204030204" pitchFamily="34" charset="0"/>
                <a:ea typeface="Times New Roman" panose="02020603050405020304" pitchFamily="18" charset="0"/>
                <a:cs typeface="Calibri" panose="020F0502020204030204" pitchFamily="34" charset="0"/>
              </a:rPr>
              <a:t>: </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Bir IS politikası oluşturmak, kuruluşların mevzuat gereklilikleriyle ilgili güvenlik açıklarını belirlemesine ve bunları ele almasına yardımcı olabilir.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1000"/>
              </a:spcAft>
              <a:buNone/>
            </a:pP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028B6140-37BF-2C19-AF74-27142640F4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0B878E1-69FF-7E66-2708-18060201B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6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1ECF9B05-2E30-17B2-0B76-1F688D50B4EA}"/>
              </a:ext>
            </a:extLst>
          </p:cNvPr>
          <p:cNvSpPr>
            <a:spLocks noGrp="1"/>
          </p:cNvSpPr>
          <p:nvPr>
            <p:ph type="title"/>
          </p:nvPr>
        </p:nvSpPr>
        <p:spPr>
          <a:xfrm>
            <a:off x="1351363" y="404996"/>
            <a:ext cx="8164111" cy="1135737"/>
          </a:xfrm>
        </p:spPr>
        <p:txBody>
          <a:bodyPr>
            <a:noAutofit/>
          </a:bodyPr>
          <a:lstStyle/>
          <a:p>
            <a:r>
              <a:rPr lang="tr" dirty="0"/>
              <a:t>Bilgi Güvenliği Politikasında </a:t>
            </a:r>
            <a:endParaRPr lang="tr-TR" dirty="0"/>
          </a:p>
        </p:txBody>
      </p:sp>
      <p:sp>
        <p:nvSpPr>
          <p:cNvPr id="3" name="İçerik Yer Tutucusu 2">
            <a:extLst>
              <a:ext uri="{FF2B5EF4-FFF2-40B4-BE49-F238E27FC236}">
                <a16:creationId xmlns:a16="http://schemas.microsoft.com/office/drawing/2014/main" id="{79A78F86-70A3-E9AD-8C44-41A1BAAC9C7D}"/>
              </a:ext>
            </a:extLst>
          </p:cNvPr>
          <p:cNvSpPr>
            <a:spLocks noGrp="1"/>
          </p:cNvSpPr>
          <p:nvPr>
            <p:ph idx="1"/>
          </p:nvPr>
        </p:nvSpPr>
        <p:spPr>
          <a:xfrm>
            <a:off x="643467" y="1782980"/>
            <a:ext cx="10905066" cy="4937415"/>
          </a:xfrm>
        </p:spPr>
        <p:txBody>
          <a:bodyPr>
            <a:normAutofit fontScale="92500"/>
          </a:bodyPr>
          <a:lstStyle/>
          <a:p>
            <a:pPr algn="just"/>
            <a:r>
              <a:rPr lang="tr" sz="1800" b="1" dirty="0"/>
              <a:t>Kabul Edilebilir Kullanım Politikası : </a:t>
            </a:r>
            <a:r>
              <a:rPr lang="tr" sz="1800" dirty="0"/>
              <a:t>Bu politika, kuruluşunuzdaki bilgisayar ekipmanının ve internetin kabul edilebilir kullanımını özetlemektedir. Kabul edilebilir bir kullanım politikası, masalarından uzaktayken bilgisayarlarını kilitlemek veya hassas bilgiler içerebilecek tabletleri veya diğer elektronik cihazları korumak gibi şirketin ekipmanını korumakla ilgili olarak çalışanların nelerden sorumlu olduğunu ana hatlarıyla belirtmelidir. Ayrıca, şirketin haklarının ne olduğu ve şirketin ekipmanı ve ağında hangi faaliyetlerin yasaklanmadığı ana hatlarıyla belirtilmelidir.</a:t>
            </a:r>
          </a:p>
          <a:p>
            <a:pPr algn="just"/>
            <a:r>
              <a:rPr lang="tr" sz="1800" b="1" dirty="0"/>
              <a:t>Temiz Masa Politikası : </a:t>
            </a:r>
            <a:r>
              <a:rPr lang="tr" sz="1800" dirty="0"/>
              <a:t>Temiz masa politikası, fiziksel varlıkların ve bilgilerin korunmasına odaklanır. Bu politika, çalışanlar, fikri mülkiyet, müşteriler ve satıcılar hakkındaki hassas bilgilerin saklanabileceği ve erişilebileceği yerler gibi temiz bir masanın bakımı için minimum gereksinimleri belirlemelidir. Ayrıca, ne tür malzemelerin parçalanması veya atılması gerektiği, bir yazıcıdan belgeleri almak için parola kullanılması gerekip gerekmediği ve hangi bilgi veya mülkün fiziksel bir kilitle güvence altına alınması gerektiği gibi konuları da kapsamalıdır.</a:t>
            </a:r>
          </a:p>
          <a:p>
            <a:pPr algn="just"/>
            <a:r>
              <a:rPr lang="tr" sz="1800" b="1" dirty="0"/>
              <a:t>Veri İhlali Müdahale Politikası : </a:t>
            </a:r>
            <a:r>
              <a:rPr lang="tr" sz="1800" dirty="0"/>
              <a:t>Bu aynı zamanda olay müdahale planı olarak da bilinir. Bir veri ihlali yanıt politikasının amacı, kuruluşunuzun bir veri ihlaline nasıl yanıt vereceğine ilişkin hedefleri ve vizyonu belirlemektir. Bu plan, bir siber saldırının kurbanı olma risklerini azaltmaya yardımcı olacaktır. Bu politika, bir ihlalin tanımı, personel rolleri ve sorumlulukları, standartlar ve ölçümler, raporlama, iyileştirme ve geri bildirim mekanizmaları dahil olmak üzere, kime uygulanacağını ve ne zaman yürürlüğe gireceğini tanımlamalıdır.</a:t>
            </a:r>
          </a:p>
          <a:p>
            <a:pPr algn="just"/>
            <a:r>
              <a:rPr lang="tr" sz="1800" b="1" dirty="0"/>
              <a:t>Felaket Kurtarma Planı Politikası : </a:t>
            </a:r>
            <a:r>
              <a:rPr lang="tr" sz="1800" dirty="0"/>
              <a:t>Bu politika, bir felaket veya uzun süreli hizmet gecikmesine neden olan herhangi bir olay durumunda ne yapılması gerektiğine yönelik genel bir acil durum planı olduğundan, veri ihlali müdahale planından farklıdır. Bu politika, büyük bir kesintiye neden olan herhangi bir felaket türü sırasında veya sonrasında sistemleri, uygulamaları ve verileri kurtarma sürecini açıklamalıdır. Bu felaket kurtarma planı yıllık olarak güncellenmelidir.</a:t>
            </a:r>
            <a:endParaRPr lang="tr-TR" sz="1800" dirty="0"/>
          </a:p>
        </p:txBody>
      </p:sp>
      <p:sp>
        <p:nvSpPr>
          <p:cNvPr id="36"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3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769E7E0C-44C9-D050-7DA9-2AD1F7ED38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2157AFA5-6A93-D778-09CE-37022043D0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37011" y="753256"/>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32887-1952-D993-83FD-2166EFCE908B}"/>
              </a:ext>
            </a:extLst>
          </p:cNvPr>
          <p:cNvSpPr>
            <a:spLocks noGrp="1"/>
          </p:cNvSpPr>
          <p:nvPr>
            <p:ph type="title"/>
          </p:nvPr>
        </p:nvSpPr>
        <p:spPr>
          <a:xfrm>
            <a:off x="1571625" y="310082"/>
            <a:ext cx="10515600" cy="1325563"/>
          </a:xfrm>
        </p:spPr>
        <p:txBody>
          <a:bodyPr/>
          <a:lstStyle/>
          <a:p>
            <a:r>
              <a:rPr lang="tr" dirty="0"/>
              <a:t>Bilgi Güvenliği Politikasında </a:t>
            </a:r>
            <a:endParaRPr lang="tr-TR" dirty="0"/>
          </a:p>
        </p:txBody>
      </p:sp>
      <p:sp>
        <p:nvSpPr>
          <p:cNvPr id="3" name="İçerik Yer Tutucusu 2">
            <a:extLst>
              <a:ext uri="{FF2B5EF4-FFF2-40B4-BE49-F238E27FC236}">
                <a16:creationId xmlns:a16="http://schemas.microsoft.com/office/drawing/2014/main" id="{2A8E5A1C-C56A-1088-3870-13581CA086E5}"/>
              </a:ext>
            </a:extLst>
          </p:cNvPr>
          <p:cNvSpPr>
            <a:spLocks noGrp="1"/>
          </p:cNvSpPr>
          <p:nvPr>
            <p:ph idx="1"/>
          </p:nvPr>
        </p:nvSpPr>
        <p:spPr/>
        <p:txBody>
          <a:bodyPr>
            <a:normAutofit fontScale="77500" lnSpcReduction="20000"/>
          </a:bodyPr>
          <a:lstStyle/>
          <a:p>
            <a:r>
              <a:rPr lang="tr" b="1" dirty="0"/>
              <a:t>E-posta Politikası : </a:t>
            </a:r>
            <a:r>
              <a:rPr lang="tr" dirty="0"/>
              <a:t>E-posta, her türden işletme için kritik bir iletişim kanalıdır ve e-postanın kötüye kullanılması, ister gizli bilgileri dağıtmak için e-posta kullanan çalışanlar isterse ağınızı yanlışlıkla bir virüse maruz bırakan çalışanlar olsun, şirketinizin güvenliği için birçok tehdit oluşturabilir.</a:t>
            </a:r>
          </a:p>
          <a:p>
            <a:endParaRPr lang="en-US" dirty="0"/>
          </a:p>
          <a:p>
            <a:r>
              <a:rPr lang="tr" b="1" dirty="0"/>
              <a:t>Son Kullanıcı Şifreleme Anahtar Koruma Politikası : </a:t>
            </a:r>
            <a:r>
              <a:rPr lang="tr" dirty="0"/>
              <a:t>Şirketinizin içindeki veya son kullanıcılarınıza dağıtılan belirli belge ve iletişimlerin güvenlik amacıyla şifrelenmesi gerekebilir. Açıklanmamaları veya hileli bir şekilde kullanılmamaları için bu şifreleme anahtarlarını korumaya yönelik bir politikanız olsun.</a:t>
            </a:r>
          </a:p>
          <a:p>
            <a:endParaRPr lang="en-US" dirty="0"/>
          </a:p>
          <a:p>
            <a:r>
              <a:rPr lang="tr" b="1" dirty="0"/>
              <a:t>Parola Koruma Politikası : </a:t>
            </a:r>
            <a:r>
              <a:rPr lang="tr" dirty="0"/>
              <a:t>Çalışanlarınızın büyük olasılıkla takip etmeleri ve günlük olarak kullanmaları gereken çok sayıda parolaları vardır ve işletmenizin bilgisayarları, e-posta hesapları, elektronik posta hesapları ve elektronik posta hesapları için güçlü parolalar oluşturmaya yönelik açık ve net standartları olmalıdır. cihazlar ve verilerinize veya ağınıza sahip oldukları herhangi bir erişim noktası.</a:t>
            </a:r>
            <a:endParaRPr lang="tr-TR" dirty="0"/>
          </a:p>
        </p:txBody>
      </p:sp>
      <p:pic>
        <p:nvPicPr>
          <p:cNvPr id="6" name="Grafik 4">
            <a:extLst>
              <a:ext uri="{FF2B5EF4-FFF2-40B4-BE49-F238E27FC236}">
                <a16:creationId xmlns:a16="http://schemas.microsoft.com/office/drawing/2014/main" id="{69F0A1C3-2996-E376-A6D0-B17792F34F7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30B675FF-5121-08F6-F204-EE1CC0DA3D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a:bodyPr>
          <a:lstStyle/>
          <a:p>
            <a:r>
              <a:rPr lang="tr" dirty="0"/>
              <a:t> Bilgi </a:t>
            </a:r>
            <a:br>
              <a:rPr lang="tr-TR" dirty="0"/>
            </a:br>
            <a:r>
              <a:rPr lang="tr" dirty="0"/>
              <a:t>Güvenliği Politikası </a:t>
            </a:r>
            <a:endParaRPr lang="tr-TR"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lstStyle/>
          <a:p>
            <a:r>
              <a:rPr lang="tr" b="1" dirty="0"/>
              <a:t>1. Oturumunuzu kilitleyin: </a:t>
            </a:r>
            <a:r>
              <a:rPr lang="tr" dirty="0"/>
              <a:t>Biyometri (bir kişinin ölçülebilir biyolojik izleri), güvenlik anahtarları veya mobil cihazınızda bir uygulama aracı tarafından oluşturulan benzersiz bir kerelik kod gibi mevcut en güçlü kimlik doğrulama araçlarını etkinleştirerek çevrimiçi hesaplarınızı güçlendirin. Kullanıcı adları ve şifreleriniz e-posta, bankacılık ve sosyal medya gibi hesapları korumak için yeterli olmayabilir.</a:t>
            </a:r>
            <a:endParaRPr lang="tr-TR" dirty="0"/>
          </a:p>
          <a:p>
            <a:r>
              <a:rPr lang="tr" b="1" dirty="0">
                <a:solidFill>
                  <a:srgbClr val="FF0000"/>
                </a:solidFill>
              </a:rPr>
              <a:t>Alıştırmalar-1:</a:t>
            </a:r>
            <a:endParaRPr lang="tr-TR" b="1" dirty="0">
              <a:solidFill>
                <a:srgbClr val="FF0000"/>
              </a:solidFill>
            </a:endParaRPr>
          </a:p>
          <a:p>
            <a:r>
              <a:rPr lang="tr" dirty="0"/>
              <a:t>Bilgisayardan kalktığınızda bilgisayarın otomatik olarak kilitlenmesi için.</a:t>
            </a:r>
            <a:endParaRPr lang="tr-TR" dirty="0"/>
          </a:p>
          <a:p>
            <a:r>
              <a:rPr lang="tr" b="1" i="1" dirty="0"/>
              <a:t>Adım-1: </a:t>
            </a:r>
            <a:r>
              <a:rPr lang="tr" dirty="0"/>
              <a:t>Windows Ayarları düğmesine tıklayın.</a:t>
            </a:r>
            <a:endParaRPr lang="tr-TR" dirty="0"/>
          </a:p>
          <a:p>
            <a:endParaRPr lang="tr-TR"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a:extLst>
              <a:ext uri="{28A0092B-C50C-407E-A947-70E740481C1C}">
                <a14:useLocalDpi xmlns:a14="http://schemas.microsoft.com/office/drawing/2010/main" val="0"/>
              </a:ext>
            </a:extLst>
          </a:blip>
          <a:srcRect t="4590" b="7481"/>
          <a:stretch/>
        </p:blipFill>
        <p:spPr>
          <a:xfrm>
            <a:off x="9987380" y="5256067"/>
            <a:ext cx="1499586" cy="131857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Örnek-1 ( </a:t>
            </a:r>
            <a:r>
              <a:rPr lang="tr" sz="4400" spc="10" dirty="0" err="1">
                <a:effectLst/>
                <a:latin typeface="Calibri Light" panose="020F0302020204030204" pitchFamily="34" charset="0"/>
                <a:ea typeface="Times New Roman" panose="02020603050405020304" pitchFamily="18" charset="0"/>
                <a:cs typeface="Calibri Light" panose="020F0302020204030204" pitchFamily="34" charset="0"/>
              </a:rPr>
              <a:t>Devam ediyor </a:t>
            </a:r>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tr" b="1" i="1" dirty="0"/>
              <a:t>Adım-2: </a:t>
            </a:r>
            <a:r>
              <a:rPr lang="tr" dirty="0"/>
              <a:t>Hesaplar sekmesine tıklayın.</a:t>
            </a:r>
          </a:p>
          <a:p>
            <a:pPr marL="0" indent="0">
              <a:buNone/>
            </a:pPr>
            <a:endParaRPr lang="en-US"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tr" sz="4400" b="1" spc="10" dirty="0">
                <a:effectLst/>
                <a:latin typeface="Calibri Light" panose="020F0302020204030204" pitchFamily="34" charset="0"/>
                <a:ea typeface="Times New Roman" panose="02020603050405020304" pitchFamily="18" charset="0"/>
                <a:cs typeface="Calibri Light" panose="020F0302020204030204" pitchFamily="34" charset="0"/>
              </a:rPr>
              <a:t>Örnek-1 ( </a:t>
            </a:r>
            <a:r>
              <a:rPr lang="tr" sz="4400" b="1" spc="10" dirty="0" err="1">
                <a:effectLst/>
                <a:latin typeface="Calibri Light" panose="020F0302020204030204" pitchFamily="34" charset="0"/>
                <a:ea typeface="Times New Roman" panose="02020603050405020304" pitchFamily="18" charset="0"/>
                <a:cs typeface="Calibri Light" panose="020F0302020204030204" pitchFamily="34" charset="0"/>
              </a:rPr>
              <a:t>Devam ediyor </a:t>
            </a:r>
            <a:r>
              <a:rPr lang="tr" sz="4400"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lstStyle/>
          <a:p>
            <a:r>
              <a:rPr lang="tr" sz="2400" b="1" i="1" dirty="0">
                <a:effectLst/>
                <a:latin typeface="Calibri" panose="020F0502020204030204" pitchFamily="34" charset="0"/>
                <a:ea typeface="Times New Roman" panose="02020603050405020304" pitchFamily="18" charset="0"/>
              </a:rPr>
              <a:t>Adım-3: </a:t>
            </a:r>
            <a:r>
              <a:rPr lang="tr" sz="2400" dirty="0">
                <a:effectLst/>
                <a:latin typeface="Calibri" panose="020F0502020204030204" pitchFamily="34" charset="0"/>
                <a:ea typeface="Times New Roman" panose="02020603050405020304" pitchFamily="18" charset="0"/>
              </a:rPr>
              <a:t>Oturum aç bölümüne tıklayın</a:t>
            </a:r>
            <a:endParaRPr lang="tr-TR" sz="2400" dirty="0">
              <a:effectLst/>
              <a:latin typeface="Calibri" panose="020F0502020204030204" pitchFamily="34" charset="0"/>
              <a:ea typeface="Times New Roman" panose="02020603050405020304" pitchFamily="18" charset="0"/>
            </a:endParaRPr>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rmAutofit/>
          </a:bodyPr>
          <a:lstStyle/>
          <a:p>
            <a:r>
              <a:rPr lang="tr" sz="20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Adım-4 : Dinamik Kilit </a:t>
            </a:r>
            <a:r>
              <a:rPr lang="tr" sz="2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özelliğini </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tr" dirty="0"/>
              <a:t>Güvenliği Politikası </a:t>
            </a:r>
            <a:endParaRPr lang="tr-TR"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38200" y="1825624"/>
            <a:ext cx="10827058" cy="4674759"/>
          </a:xfrm>
        </p:spPr>
        <p:txBody>
          <a:bodyPr>
            <a:noAutofit/>
          </a:bodyPr>
          <a:lstStyle/>
          <a:p>
            <a:r>
              <a:rPr lang="tr" sz="2400" b="1" dirty="0"/>
              <a:t>2- Güçlü bir parola oluşturun: </a:t>
            </a:r>
            <a:r>
              <a:rPr lang="tr" sz="2400" dirty="0"/>
              <a:t>Parola bilgi güvenliğinde önemli bir yere sahiptir. Zayıf parolalar, parola kırma programları ile kısa sürede çözülebilir. Bir e-posta hesabı oluştururken bir şifre kullanıyoruz, bilgisayarda oturum açarken bir şifre belirliyoruz. Şifreler aşağıdaki kriterlere göre oluşturulmalıdır :</a:t>
            </a:r>
          </a:p>
          <a:p>
            <a:pPr lvl="2"/>
            <a:r>
              <a:rPr lang="tr" sz="2400" dirty="0" err="1"/>
              <a:t>Şifreler</a:t>
            </a:r>
            <a:r>
              <a:rPr lang="tr" sz="2400" dirty="0"/>
              <a:t> en </a:t>
            </a:r>
            <a:r>
              <a:rPr lang="tr" sz="2400" dirty="0" err="1"/>
              <a:t>az </a:t>
            </a:r>
            <a:r>
              <a:rPr lang="tr" sz="2400" dirty="0"/>
              <a:t>8 </a:t>
            </a:r>
            <a:r>
              <a:rPr lang="tr" sz="2400" dirty="0" err="1"/>
              <a:t>karakter olmalıdır</a:t>
            </a:r>
            <a:r>
              <a:rPr lang="tr" sz="2400" dirty="0"/>
              <a:t> </a:t>
            </a:r>
            <a:r>
              <a:rPr lang="tr" sz="2400" dirty="0" err="1"/>
              <a:t>uzun</a:t>
            </a:r>
            <a:r>
              <a:rPr lang="tr" sz="2400" dirty="0"/>
              <a:t> </a:t>
            </a:r>
            <a:r>
              <a:rPr lang="tr" sz="2400" dirty="0" err="1"/>
              <a:t>ve</a:t>
            </a:r>
            <a:r>
              <a:rPr lang="tr" sz="2400" dirty="0"/>
              <a:t> en </a:t>
            </a:r>
            <a:r>
              <a:rPr lang="tr" sz="2400" dirty="0" err="1"/>
              <a:t>azından içerir</a:t>
            </a:r>
            <a:r>
              <a:rPr lang="tr" sz="2400" dirty="0"/>
              <a:t> </a:t>
            </a:r>
            <a:r>
              <a:rPr lang="tr" sz="2400" dirty="0" err="1"/>
              <a:t>bir</a:t>
            </a:r>
            <a:r>
              <a:rPr lang="tr" sz="2400" dirty="0"/>
              <a:t> </a:t>
            </a:r>
            <a:r>
              <a:rPr lang="tr" sz="2400" dirty="0" err="1"/>
              <a:t>büyük harf</a:t>
            </a:r>
            <a:r>
              <a:rPr lang="tr" sz="2400" dirty="0"/>
              <a:t> </a:t>
            </a:r>
            <a:r>
              <a:rPr lang="tr" sz="2400" dirty="0" err="1"/>
              <a:t>mektup </a:t>
            </a:r>
            <a:r>
              <a:rPr lang="tr" sz="2400" dirty="0"/>
              <a:t>, </a:t>
            </a:r>
            <a:r>
              <a:rPr lang="tr" sz="2400" dirty="0" err="1"/>
              <a:t>bir</a:t>
            </a:r>
            <a:r>
              <a:rPr lang="tr" sz="2400" dirty="0"/>
              <a:t> </a:t>
            </a:r>
            <a:r>
              <a:rPr lang="tr" sz="2400" dirty="0" err="1"/>
              <a:t>küçük harf</a:t>
            </a:r>
            <a:r>
              <a:rPr lang="tr" sz="2400" dirty="0"/>
              <a:t> </a:t>
            </a:r>
            <a:r>
              <a:rPr lang="tr" sz="2400" dirty="0" err="1"/>
              <a:t>mektup </a:t>
            </a:r>
            <a:r>
              <a:rPr lang="tr" sz="2400" dirty="0"/>
              <a:t>, </a:t>
            </a:r>
            <a:r>
              <a:rPr lang="tr" sz="2400" dirty="0" err="1"/>
              <a:t>bir</a:t>
            </a:r>
            <a:r>
              <a:rPr lang="tr" sz="2400" dirty="0"/>
              <a:t> </a:t>
            </a:r>
            <a:r>
              <a:rPr lang="tr" sz="2400" dirty="0" err="1"/>
              <a:t>sayı ve </a:t>
            </a:r>
            <a:r>
              <a:rPr lang="tr" sz="2400" dirty="0"/>
              <a:t>_ </a:t>
            </a:r>
            <a:r>
              <a:rPr lang="tr" sz="2400" dirty="0" err="1"/>
              <a:t>bir</a:t>
            </a:r>
            <a:r>
              <a:rPr lang="tr" sz="2400" dirty="0"/>
              <a:t> </a:t>
            </a:r>
            <a:r>
              <a:rPr lang="tr" sz="2400" dirty="0" err="1"/>
              <a:t>özel</a:t>
            </a:r>
            <a:r>
              <a:rPr lang="tr" sz="2400" dirty="0"/>
              <a:t> </a:t>
            </a:r>
            <a:r>
              <a:rPr lang="tr" sz="2400" dirty="0" err="1"/>
              <a:t>karakter </a:t>
            </a:r>
            <a:r>
              <a:rPr lang="tr" sz="2400" dirty="0"/>
              <a:t>(.-+=_,!@$#*%&lt;&gt;[]{}).</a:t>
            </a:r>
          </a:p>
          <a:p>
            <a:pPr lvl="2"/>
            <a:r>
              <a:rPr lang="tr" sz="2400" dirty="0" err="1"/>
              <a:t>bu</a:t>
            </a:r>
            <a:r>
              <a:rPr lang="tr" sz="2400" dirty="0"/>
              <a:t> </a:t>
            </a:r>
            <a:r>
              <a:rPr lang="tr" sz="2400" dirty="0" err="1"/>
              <a:t>şifre</a:t>
            </a:r>
            <a:r>
              <a:rPr lang="tr" sz="2400" dirty="0"/>
              <a:t> </a:t>
            </a:r>
            <a:r>
              <a:rPr lang="tr" sz="2400" dirty="0" err="1"/>
              <a:t>alan</a:t>
            </a:r>
            <a:r>
              <a:rPr lang="tr" sz="2400" dirty="0"/>
              <a:t> </a:t>
            </a:r>
            <a:r>
              <a:rPr lang="tr" sz="2400" dirty="0" err="1"/>
              <a:t>bırakılmamalı _ </a:t>
            </a:r>
            <a:r>
              <a:rPr lang="tr" sz="2400" dirty="0"/>
              <a:t>_ </a:t>
            </a:r>
            <a:r>
              <a:rPr lang="tr" sz="2400" dirty="0" err="1"/>
              <a:t>boşluk</a:t>
            </a:r>
            <a:r>
              <a:rPr lang="tr" sz="2400" dirty="0"/>
              <a:t> </a:t>
            </a:r>
            <a:r>
              <a:rPr lang="tr" sz="2400" dirty="0" err="1"/>
              <a:t>veya</a:t>
            </a:r>
            <a:r>
              <a:rPr lang="tr" sz="2400" dirty="0"/>
              <a:t> </a:t>
            </a:r>
            <a:r>
              <a:rPr lang="tr" sz="2400" dirty="0" err="1"/>
              <a:t>varsayılan </a:t>
            </a:r>
            <a:r>
              <a:rPr lang="tr" sz="2400" dirty="0"/>
              <a:t>; 123456, 01062022, </a:t>
            </a:r>
            <a:r>
              <a:rPr lang="tr" sz="2400" dirty="0" err="1"/>
              <a:t>qwerty </a:t>
            </a:r>
            <a:r>
              <a:rPr lang="tr" sz="2400" dirty="0"/>
              <a:t>, </a:t>
            </a:r>
            <a:r>
              <a:rPr lang="tr" sz="2400" dirty="0" err="1"/>
              <a:t>şifre</a:t>
            </a:r>
            <a:r>
              <a:rPr lang="tr" sz="2400" dirty="0"/>
              <a:t> </a:t>
            </a:r>
            <a:r>
              <a:rPr lang="tr" sz="2400" dirty="0" err="1"/>
              <a:t>vb </a:t>
            </a:r>
            <a:r>
              <a:rPr lang="tr" sz="2400" dirty="0"/>
              <a:t>. </a:t>
            </a:r>
            <a:r>
              <a:rPr lang="tr" sz="2400" dirty="0" err="1"/>
              <a:t>Şifreler</a:t>
            </a:r>
            <a:r>
              <a:rPr lang="tr" sz="2400" dirty="0"/>
              <a:t> </a:t>
            </a:r>
            <a:r>
              <a:rPr lang="tr" sz="2400" dirty="0" err="1"/>
              <a:t>içermemeli </a:t>
            </a:r>
            <a:r>
              <a:rPr lang="tr" sz="2400" dirty="0"/>
              <a:t>_ </a:t>
            </a:r>
            <a:r>
              <a:rPr lang="tr" sz="2400" dirty="0" err="1"/>
              <a:t>_</a:t>
            </a:r>
            <a:r>
              <a:rPr lang="tr" sz="2400" dirty="0"/>
              <a:t> </a:t>
            </a:r>
            <a:r>
              <a:rPr lang="tr" sz="2400" dirty="0" err="1"/>
              <a:t>kişiye özel</a:t>
            </a:r>
            <a:r>
              <a:rPr lang="tr" sz="2400" dirty="0"/>
              <a:t> </a:t>
            </a:r>
            <a:r>
              <a:rPr lang="tr" sz="2400" dirty="0" err="1"/>
              <a:t>bilgi </a:t>
            </a:r>
            <a:r>
              <a:rPr lang="tr" sz="2400" dirty="0"/>
              <a:t>( </a:t>
            </a:r>
            <a:r>
              <a:rPr lang="tr" sz="2400" dirty="0" err="1"/>
              <a:t>sizin</a:t>
            </a:r>
            <a:r>
              <a:rPr lang="tr" sz="2400" dirty="0"/>
              <a:t> </a:t>
            </a:r>
            <a:r>
              <a:rPr lang="tr" sz="2400" dirty="0" err="1"/>
              <a:t>çocuğun </a:t>
            </a:r>
            <a:r>
              <a:rPr lang="tr" sz="2400" dirty="0"/>
              <a:t>adı , </a:t>
            </a:r>
            <a:r>
              <a:rPr lang="tr" sz="2400" dirty="0" err="1"/>
              <a:t>doğum tarihi veya </a:t>
            </a:r>
            <a:r>
              <a:rPr lang="tr" sz="2400" dirty="0"/>
              <a:t>_ </a:t>
            </a:r>
            <a:r>
              <a:rPr lang="tr" sz="2400" dirty="0" err="1"/>
              <a:t>kurum </a:t>
            </a:r>
            <a:r>
              <a:rPr lang="tr" sz="2400" dirty="0"/>
              <a:t>adı).</a:t>
            </a:r>
          </a:p>
          <a:p>
            <a:pPr lvl="2"/>
            <a:r>
              <a:rPr lang="tr" sz="2400" dirty="0" err="1"/>
              <a:t>Farklı</a:t>
            </a:r>
            <a:r>
              <a:rPr lang="tr" sz="2400" dirty="0"/>
              <a:t> </a:t>
            </a:r>
            <a:r>
              <a:rPr lang="tr" sz="2400" dirty="0" err="1"/>
              <a:t>şifreler</a:t>
            </a:r>
            <a:r>
              <a:rPr lang="tr" sz="2400" dirty="0"/>
              <a:t> </a:t>
            </a:r>
            <a:r>
              <a:rPr lang="tr" sz="2400" dirty="0" err="1"/>
              <a:t>yaratılmalı _ </a:t>
            </a:r>
            <a:r>
              <a:rPr lang="tr" sz="2400" dirty="0"/>
              <a:t>_ </a:t>
            </a:r>
            <a:r>
              <a:rPr lang="tr" sz="2400" dirty="0" err="1"/>
              <a:t>için</a:t>
            </a:r>
            <a:r>
              <a:rPr lang="tr" sz="2400" dirty="0"/>
              <a:t> </a:t>
            </a:r>
            <a:r>
              <a:rPr lang="tr" sz="2400" dirty="0" err="1"/>
              <a:t>farklı</a:t>
            </a:r>
            <a:r>
              <a:rPr lang="tr" sz="2400" dirty="0"/>
              <a:t> </a:t>
            </a:r>
            <a:r>
              <a:rPr lang="tr" sz="2400" dirty="0" err="1"/>
              <a:t>sistemler</a:t>
            </a:r>
            <a:r>
              <a:rPr lang="tr" sz="2400" dirty="0"/>
              <a:t> </a:t>
            </a:r>
            <a:r>
              <a:rPr lang="tr" sz="2400" dirty="0" err="1"/>
              <a:t>ve</a:t>
            </a:r>
            <a:r>
              <a:rPr lang="tr" sz="2400" dirty="0"/>
              <a:t> </a:t>
            </a:r>
            <a:r>
              <a:rPr lang="tr" sz="2400" dirty="0" err="1"/>
              <a:t>hesaplar </a:t>
            </a:r>
            <a:r>
              <a:rPr lang="tr" sz="2400" dirty="0"/>
              <a:t>_</a:t>
            </a:r>
          </a:p>
          <a:p>
            <a:pPr lvl="2"/>
            <a:r>
              <a:rPr lang="tr" sz="2400" dirty="0" err="1"/>
              <a:t>Şifreler</a:t>
            </a:r>
            <a:r>
              <a:rPr lang="tr" sz="2400" dirty="0"/>
              <a:t> </a:t>
            </a:r>
            <a:r>
              <a:rPr lang="tr" sz="2400" dirty="0" err="1"/>
              <a:t>değiştirilmelidir </a:t>
            </a:r>
            <a:r>
              <a:rPr lang="tr" sz="2400" dirty="0"/>
              <a:t>_ </a:t>
            </a:r>
            <a:r>
              <a:rPr lang="tr" sz="2400" dirty="0" err="1"/>
              <a:t>_</a:t>
            </a:r>
            <a:r>
              <a:rPr lang="tr" sz="2400" dirty="0"/>
              <a:t> </a:t>
            </a:r>
            <a:r>
              <a:rPr lang="tr" sz="2400" dirty="0" err="1"/>
              <a:t>sık sık </a:t>
            </a:r>
            <a:r>
              <a:rPr lang="tr" sz="2400" dirty="0"/>
              <a:t>(en </a:t>
            </a:r>
            <a:r>
              <a:rPr lang="tr" sz="2400" dirty="0" err="1"/>
              <a:t>azından</a:t>
            </a:r>
            <a:r>
              <a:rPr lang="tr" sz="2400" dirty="0"/>
              <a:t> 6 </a:t>
            </a:r>
            <a:r>
              <a:rPr lang="tr" sz="2400" dirty="0" err="1"/>
              <a:t>ayda bir </a:t>
            </a:r>
            <a:r>
              <a:rPr lang="tr" sz="2400" dirty="0"/>
              <a:t>).</a:t>
            </a:r>
          </a:p>
          <a:p>
            <a:endParaRPr lang="tr-TR"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2140140" y="-97173"/>
            <a:ext cx="4818888" cy="1481328"/>
          </a:xfrm>
        </p:spPr>
        <p:txBody>
          <a:bodyPr anchor="b">
            <a:normAutofit/>
          </a:bodyPr>
          <a:lstStyle/>
          <a:p>
            <a:r>
              <a:rPr lang="tr" b="1" i="1" spc="10" dirty="0">
                <a:effectLst/>
                <a:latin typeface="Calibri Light" panose="020F0302020204030204" pitchFamily="34" charset="0"/>
                <a:ea typeface="Times New Roman" panose="02020603050405020304" pitchFamily="18" charset="0"/>
                <a:cs typeface="Calibri Light" panose="020F0302020204030204" pitchFamily="34" charset="0"/>
              </a:rPr>
              <a:t>Alıştırmalar-2:</a:t>
            </a:r>
            <a:endParaRPr lang="tr-TR" dirty="0">
              <a:latin typeface="Calibri Light" panose="020F0302020204030204" pitchFamily="34" charset="0"/>
              <a:cs typeface="Calibri Light" panose="020F0302020204030204" pitchFamily="34" charset="0"/>
            </a:endParaRP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630936" y="2660904"/>
            <a:ext cx="4818888" cy="3547872"/>
          </a:xfrm>
        </p:spPr>
        <p:txBody>
          <a:bodyPr anchor="t">
            <a:normAutofit/>
          </a:bodyPr>
          <a:lstStyle/>
          <a:p>
            <a:pPr>
              <a:spcAft>
                <a:spcPts val="1000"/>
              </a:spcAft>
            </a:pPr>
            <a:r>
              <a:rPr lang="tr" sz="2000" spc="10" dirty="0">
                <a:effectLst/>
                <a:latin typeface="Calibri" panose="020F0502020204030204" pitchFamily="34" charset="0"/>
                <a:ea typeface="Times New Roman" panose="02020603050405020304" pitchFamily="18" charset="0"/>
                <a:cs typeface="Calibri" panose="020F0502020204030204" pitchFamily="34" charset="0"/>
              </a:rPr>
              <a:t>Kurumsal e-posta servis sağlayıcınız veya genel bir e-posta servis sağlayıcının uygulaması veya web sitesi aracılığıyla bir e-posta hesabı oluştururken parola güvenliği</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b="1" i="1" spc="10" dirty="0">
                <a:effectLst/>
                <a:latin typeface="Calibri" panose="020F0502020204030204" pitchFamily="34" charset="0"/>
                <a:ea typeface="Times New Roman" panose="02020603050405020304" pitchFamily="18" charset="0"/>
                <a:cs typeface="Calibri" panose="020F0502020204030204" pitchFamily="34" charset="0"/>
              </a:rPr>
              <a:t>Adım-1: </a:t>
            </a:r>
            <a:r>
              <a:rPr lang="tr" sz="2000" spc="10" dirty="0">
                <a:effectLst/>
                <a:latin typeface="Calibri" panose="020F0502020204030204" pitchFamily="34" charset="0"/>
                <a:ea typeface="Times New Roman" panose="02020603050405020304" pitchFamily="18" charset="0"/>
                <a:cs typeface="Calibri" panose="020F0502020204030204" pitchFamily="34" charset="0"/>
              </a:rPr>
              <a:t>Web sitesini veya uygulamayı açın.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tr" sz="2000" b="1" i="1" spc="10" dirty="0">
                <a:effectLst/>
                <a:latin typeface="Calibri" panose="020F0502020204030204" pitchFamily="34" charset="0"/>
                <a:ea typeface="Times New Roman" panose="02020603050405020304" pitchFamily="18" charset="0"/>
                <a:cs typeface="Calibri" panose="020F0502020204030204" pitchFamily="34" charset="0"/>
              </a:rPr>
              <a:t>Adım-2: </a:t>
            </a:r>
            <a:r>
              <a:rPr lang="tr" sz="2000" spc="10" dirty="0">
                <a:effectLst/>
                <a:latin typeface="Calibri" panose="020F0502020204030204" pitchFamily="34" charset="0"/>
                <a:ea typeface="Times New Roman" panose="02020603050405020304" pitchFamily="18" charset="0"/>
                <a:cs typeface="Calibri" panose="020F0502020204030204" pitchFamily="34" charset="0"/>
              </a:rPr>
              <a:t>Bir hesap oluşturmak için kişisel bilgilerinizi girin.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99048" y="1395534"/>
            <a:ext cx="5458968" cy="4066931"/>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tr" dirty="0"/>
              <a:t>Alıştırmalar-2 ( </a:t>
            </a:r>
            <a:r>
              <a:rPr lang="tr" dirty="0" err="1"/>
              <a:t>Devam Ediyor </a:t>
            </a:r>
            <a:r>
              <a:rPr lang="tr" dirty="0"/>
              <a:t>)</a:t>
            </a:r>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a:bodyPr>
          <a:lstStyle/>
          <a:p>
            <a:r>
              <a:rPr lang="tr" dirty="0"/>
              <a:t>Adım-3: Şifre oluştururken büyük harf, küçük harf, rakam, sembol kombinasyonlarını birlikte kullanınız.</a:t>
            </a:r>
            <a:endParaRPr lang="tr-TR" dirty="0"/>
          </a:p>
          <a:p>
            <a:pPr lvl="1"/>
            <a:r>
              <a:rPr lang="tr" dirty="0"/>
              <a:t>Parolanın kullanıcı tarafından kolay hatırlanmasını sağlamak için bazı kodlamalar yapılabilir. Örneğin konuya uygun bir cümle yazıp yazdığınız cümlenin ilk karakterlerini, rakamlarını ve özel karakterlerini kullanabilirsiniz.</a:t>
            </a:r>
            <a:endParaRPr lang="tr-TR" dirty="0"/>
          </a:p>
          <a:p>
            <a:pPr lvl="1"/>
            <a:r>
              <a:rPr lang="tr" dirty="0"/>
              <a:t>Bu siber güvenlik projesi Erasmus+ 2021 tarafından desteklenmektedir.</a:t>
            </a:r>
            <a:endParaRPr lang="tr-TR" dirty="0"/>
          </a:p>
          <a:p>
            <a:r>
              <a:rPr lang="tr" dirty="0"/>
              <a:t>Adım-4: Şifremizi belirliyoruz; TcpisbE+2021</a:t>
            </a:r>
            <a:endParaRPr lang="tr-TR" dirty="0"/>
          </a:p>
          <a:p>
            <a:r>
              <a:rPr lang="tr" dirty="0"/>
              <a:t>Adım-5: Şifrenin en az 8 karakterden oluştuğundan emin olunuz. 12 karakter tercih edilir. Kullandığımız şifre 12 karakter olduğu için uygun denilebilir.</a:t>
            </a:r>
            <a:endParaRPr lang="tr-TR" dirty="0"/>
          </a:p>
          <a:p>
            <a:endParaRPr lang="tr-TR"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866900" y="306443"/>
            <a:ext cx="10515600" cy="1325563"/>
          </a:xfrm>
        </p:spPr>
        <p:txBody>
          <a:bodyPr/>
          <a:lstStyle/>
          <a:p>
            <a:r>
              <a:rPr lang="tr" dirty="0"/>
              <a:t>Güvenliği Politikası </a:t>
            </a:r>
            <a:endParaRPr lang="tr-TR"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normAutofit fontScale="92500" lnSpcReduction="20000"/>
          </a:bodyPr>
          <a:lstStyle/>
          <a:p>
            <a:r>
              <a:rPr lang="tr" sz="2400" dirty="0"/>
              <a:t>3- Güvenli sitelere erişim (Güvenli Tarayıcı): Alışveriş yapmak veya haber okumak için çevrimiçi olduğunuzda bir tarayıcı kullanıyorsunuz. Tarayıcılar, İnternet ile etkileşim kurmanın birincil yollarından biridir. Sonuç olarak, tarayıcılar siber saldırganlar için birincil hedeflerdir. Her zaman tarayıcınızın en son sürümünü kullanın ve güvenlik kalkanınızı tarayıcı saldırılarına karşı güçlü tutun.</a:t>
            </a:r>
            <a:endParaRPr lang="tr-TR" sz="2400" dirty="0"/>
          </a:p>
          <a:p>
            <a:r>
              <a:rPr lang="tr" sz="2400" dirty="0"/>
              <a:t>Güncellenmiş tarayıcılar en son güvenlik yamalarına sahiptir ve siber saldırganların istismar etmesi çok daha zordur.</a:t>
            </a:r>
            <a:endParaRPr lang="tr-TR" sz="2400" dirty="0"/>
          </a:p>
          <a:p>
            <a:r>
              <a:rPr lang="tr" sz="2400" dirty="0"/>
              <a:t>Modern tarayıcılar, zarar vermek için tasarlanmış belirli kötü amaçlı web sitelerini tanıyabilir. Tarayıcınız, ziyaret etmek üzere olduğunuz web sitesinin tehlikeli olduğunu size bildirirse, o web sayfasını kapatın ve aradığınız bilgiyi daha güvenli bir web sitesinde bulmaya çalışın.</a:t>
            </a:r>
            <a:endParaRPr lang="tr-TR" sz="2400" dirty="0"/>
          </a:p>
          <a:p>
            <a:r>
              <a:rPr lang="tr" sz="2400" dirty="0"/>
              <a:t>Çevrimiçi olarak hassas bilgileri göndermeden önce, örneğin çevrimiçi alışveriş için kredi kartı bilgilerinizi gönderirken, tarayıcınızın bir şifreleme işareti olan HTTPS kullandığından emin olun. Güvenli bir bağlantı için HTTPS ile başlayan web sitesi adresi ve durum çubuğunda bir asma kilit simgesi gibi şifreleme işaretlerine bakın.</a:t>
            </a:r>
            <a:endParaRPr lang="tr-TR" sz="2400"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575233" y="5712855"/>
            <a:ext cx="3240000" cy="928216"/>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Güvenliği Politikası </a:t>
            </a:r>
            <a:endParaRPr lang="tr-TR"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770773" y="2320998"/>
            <a:ext cx="5058528" cy="3260652"/>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320997"/>
            <a:ext cx="4646037" cy="320593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991557" y="5685693"/>
            <a:ext cx="1754820" cy="369332"/>
          </a:xfrm>
          <a:prstGeom prst="rect">
            <a:avLst/>
          </a:prstGeom>
          <a:noFill/>
        </p:spPr>
        <p:txBody>
          <a:bodyPr wrap="square">
            <a:spAutoFit/>
          </a:bodyPr>
          <a:lstStyle/>
          <a:p>
            <a:r>
              <a:rPr lang="tr" sz="1800" spc="10">
                <a:effectLst/>
                <a:latin typeface="Calibri" panose="020F0502020204030204" pitchFamily="34" charset="0"/>
                <a:ea typeface="Times New Roman" panose="02020603050405020304" pitchFamily="18" charset="0"/>
              </a:rPr>
              <a:t>güvenli web sitesi</a:t>
            </a:r>
            <a:endParaRPr lang="tr-TR"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264154" y="5685693"/>
            <a:ext cx="2119544" cy="369332"/>
          </a:xfrm>
          <a:prstGeom prst="rect">
            <a:avLst/>
          </a:prstGeom>
          <a:noFill/>
        </p:spPr>
        <p:txBody>
          <a:bodyPr wrap="square">
            <a:spAutoFit/>
          </a:bodyPr>
          <a:lstStyle/>
          <a:p>
            <a:r>
              <a:rPr lang="tr" sz="1800" spc="10">
                <a:effectLst/>
                <a:latin typeface="Calibri" panose="020F0502020204030204" pitchFamily="34" charset="0"/>
                <a:ea typeface="Times New Roman" panose="02020603050405020304" pitchFamily="18" charset="0"/>
              </a:rPr>
              <a:t>Güvenli değil İnternet sitesi</a:t>
            </a:r>
            <a:endParaRPr lang="tr-TR"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752600" y="357616"/>
            <a:ext cx="10515600" cy="1325563"/>
          </a:xfrm>
        </p:spPr>
        <p:txBody>
          <a:bodyPr/>
          <a:lstStyle/>
          <a:p>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Alıştırmalar-3 </a:t>
            </a:r>
            <a:r>
              <a:rPr lang="tr"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noAutofit/>
          </a:bodyPr>
          <a:lstStyle/>
          <a:p>
            <a:pPr algn="just">
              <a:lnSpc>
                <a:spcPct val="115000"/>
              </a:lnSpc>
              <a:spcAft>
                <a:spcPts val="1000"/>
              </a:spcAft>
            </a:pPr>
            <a:r>
              <a:rPr lang="tr"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Eklentileri web tarayıcısında düzenlemek için aşağıdaki adımları izleyin.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tr" sz="24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Adım-1: </a:t>
            </a:r>
            <a:r>
              <a:rPr lang="tr"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Web tarayıcınızı açın ve sol üst köşedeki “Kostüm ve Kontrol…” düğmesine tıklayın (1). Açılır menüden (2) “Ayarlar” sekmesine tıklayın.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sp>
        <p:nvSpPr>
          <p:cNvPr id="9" name="İçerik Yer Tutucusu 8">
            <a:extLst>
              <a:ext uri="{FF2B5EF4-FFF2-40B4-BE49-F238E27FC236}">
                <a16:creationId xmlns:a16="http://schemas.microsoft.com/office/drawing/2014/main" id="{3D54DFBE-3CD0-F00C-BD87-F30CD45DAEE4}"/>
              </a:ext>
            </a:extLst>
          </p:cNvPr>
          <p:cNvSpPr>
            <a:spLocks noGrp="1"/>
          </p:cNvSpPr>
          <p:nvPr>
            <p:ph sz="half" idx="2"/>
          </p:nvPr>
        </p:nvSpPr>
        <p:spPr/>
        <p:txBody>
          <a:bodyPr/>
          <a:lstStyle/>
          <a:p>
            <a:endParaRPr lang="tr-TR"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6257924" y="2233613"/>
            <a:ext cx="5319950" cy="3224212"/>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Alıştırmalar-3 ( </a:t>
            </a:r>
            <a:r>
              <a:rPr lang="tr" sz="4400" spc="10" dirty="0" err="1">
                <a:effectLst/>
                <a:latin typeface="Calibri Light" panose="020F0302020204030204" pitchFamily="34" charset="0"/>
                <a:ea typeface="Times New Roman" panose="02020603050405020304" pitchFamily="18" charset="0"/>
                <a:cs typeface="Calibri Light" panose="020F0302020204030204" pitchFamily="34" charset="0"/>
              </a:rPr>
              <a:t>Devam Ediyor </a:t>
            </a:r>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p:txBody>
          <a:bodyPr>
            <a:normAutofit/>
          </a:bodyPr>
          <a:lstStyle/>
          <a:p>
            <a:r>
              <a:rPr lang="tr" sz="2400" b="1"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Adım-2: </a:t>
            </a:r>
            <a:r>
              <a:rPr lang="tr"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Açılan pencerede "Extensions" butonuna tıklayın.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4850" y="2596397"/>
            <a:ext cx="6838950" cy="3951521"/>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3030" y="1577585"/>
            <a:ext cx="10369645" cy="2773881"/>
          </a:xfrm>
          <a:prstGeom prst="rect">
            <a:avLst/>
          </a:prstGeom>
          <a:noFill/>
        </p:spPr>
      </p:pic>
      <p:sp>
        <p:nvSpPr>
          <p:cNvPr id="17" name="Rectangle 1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53964929-4C3B-0C7D-3C4D-B1682CB070E4}"/>
              </a:ext>
            </a:extLst>
          </p:cNvPr>
          <p:cNvSpPr>
            <a:spLocks noGrp="1"/>
          </p:cNvSpPr>
          <p:nvPr>
            <p:ph idx="1"/>
          </p:nvPr>
        </p:nvSpPr>
        <p:spPr>
          <a:xfrm>
            <a:off x="1152525" y="4588184"/>
            <a:ext cx="10597109" cy="1852267"/>
          </a:xfrm>
        </p:spPr>
        <p:txBody>
          <a:bodyPr anchor="ctr">
            <a:normAutofit/>
          </a:bodyPr>
          <a:lstStyle/>
          <a:p>
            <a:r>
              <a:rPr lang="tr" sz="2400" b="1" i="1" spc="10" dirty="0">
                <a:effectLst/>
                <a:latin typeface="Calibri" panose="020F0502020204030204" pitchFamily="34" charset="0"/>
                <a:ea typeface="Times New Roman" panose="02020603050405020304" pitchFamily="18" charset="0"/>
                <a:cs typeface="Calibri" panose="020F0502020204030204" pitchFamily="34" charset="0"/>
              </a:rPr>
              <a:t>Adım-3: </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Tarayıcınızda yüklü olan eklentileri bu ekranda görebilirsiniz. Eklentiyi silmek isterseniz “ </a:t>
            </a:r>
            <a:r>
              <a:rPr lang="tr" sz="2400" spc="10" dirty="0" err="1">
                <a:effectLst/>
                <a:latin typeface="Calibri" panose="020F0502020204030204" pitchFamily="34" charset="0"/>
                <a:ea typeface="Times New Roman" panose="02020603050405020304" pitchFamily="18" charset="0"/>
                <a:cs typeface="Calibri" panose="020F0502020204030204" pitchFamily="34" charset="0"/>
              </a:rPr>
              <a:t>Romove </a:t>
            </a:r>
            <a:r>
              <a:rPr lang="tr" sz="2400" spc="10" dirty="0">
                <a:effectLst/>
                <a:latin typeface="Calibri" panose="020F0502020204030204" pitchFamily="34" charset="0"/>
                <a:ea typeface="Times New Roman" panose="02020603050405020304" pitchFamily="18" charset="0"/>
                <a:cs typeface="Calibri" panose="020F0502020204030204" pitchFamily="34" charset="0"/>
              </a:rPr>
              <a:t>” düğmesine basarak (1) silebilirsiniz. Eklentinin devre dışı kalmasını istiyorsanız "On-Off" butonundan (2) devre dışı bırakabilirsiniz.</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2411875" y="213725"/>
            <a:ext cx="5389099" cy="1556907"/>
          </a:xfrm>
        </p:spPr>
        <p:txBody>
          <a:bodyPr anchor="ctr">
            <a:normAutofit/>
          </a:bodyPr>
          <a:lstStyle/>
          <a:p>
            <a:r>
              <a:rPr lang="tr" b="1" spc="10" dirty="0">
                <a:effectLst/>
                <a:latin typeface="Calibri Light" panose="020F0302020204030204" pitchFamily="34" charset="0"/>
                <a:ea typeface="Times New Roman" panose="02020603050405020304" pitchFamily="18" charset="0"/>
                <a:cs typeface="Calibri Light" panose="020F0302020204030204" pitchFamily="34" charset="0"/>
              </a:rPr>
              <a:t>Alıştırmalar-3 ( </a:t>
            </a:r>
            <a:r>
              <a:rPr lang="tr" b="1" spc="10" dirty="0" err="1">
                <a:effectLst/>
                <a:latin typeface="Calibri Light" panose="020F0302020204030204" pitchFamily="34" charset="0"/>
                <a:ea typeface="Times New Roman" panose="02020603050405020304" pitchFamily="18" charset="0"/>
                <a:cs typeface="Calibri Light" panose="020F0302020204030204" pitchFamily="34" charset="0"/>
              </a:rPr>
              <a:t>Devam Ediyor </a:t>
            </a:r>
            <a:r>
              <a:rPr lang="tr"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44456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676400" y="310082"/>
            <a:ext cx="10515600" cy="1325563"/>
          </a:xfrm>
        </p:spPr>
        <p:txBody>
          <a:bodyPr/>
          <a:lstStyle/>
          <a:p>
            <a:r>
              <a:rPr lang="tr" dirty="0"/>
              <a:t>Güvenliği Politikası </a:t>
            </a:r>
            <a:endParaRPr lang="tr-TR"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normAutofit fontScale="85000" lnSpcReduction="10000"/>
          </a:bodyPr>
          <a:lstStyle/>
          <a:p>
            <a:pPr algn="just"/>
            <a:r>
              <a:rPr lang="tr" b="1" dirty="0"/>
              <a:t>4. E-posta, Mesajlaşma ve Kimlik Avı: Gelen </a:t>
            </a:r>
            <a:r>
              <a:rPr lang="tr" dirty="0"/>
              <a:t>kutunuzda bir e-posta veya telefonunuzda bir mesaj olsun. “Hesabınızla ilgili bir sorun var ve hesabınızın hemen güncellenmesi gerekiyor. Tek yapmanız gereken bir bağlantıya tıklamak.” İçeriğe sahip bir mesaj aldığınızda, tıklamadan önce durun ve düşünün! "Phishing", balık tutmak için yem kullanmaya benzer şekilde e-postaları veya mesajlaşmayı yem olarak kullanan bir sosyal mühendislik saldırısıdır. Siber saldırganlar, birinin yemi yutması umuduyla binlerce e-posta gönderir. E-postalar sizden bir bağlantıya tıklamak, bir eki açmak veya bir formu doldurmak gibi bir işlem yapmanızı ister. Siber saldırganlar bu e-postaları kimin alacağından tam olarak emin değiller, ancak görünüşte zararsız olan bu eylemlerden birini gerçekleştirmek sizi bağımlı hale getirebilir. "Mızrakla kimlik avı" adı verilen daha karmaşık bir kimlik avı biçimi, belirli kişileri hedefler. Örneğin, Kuruluşumuzdaki herkes teslim edilmemiş bir paketle ilgili genel bir kimlik avı e-postası aldığında; satın alma birimimizdeki beş kişinin sahte fatura talebiyle hedef alınması gibi.</a:t>
            </a:r>
            <a:endParaRPr lang="tr-TR"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610557" y="329397"/>
            <a:ext cx="10515600" cy="1325563"/>
          </a:xfrm>
        </p:spPr>
        <p:txBody>
          <a:bodyPr/>
          <a:lstStyle/>
          <a:p>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Güvenliği Politikası </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normAutofit fontScale="92500" lnSpcReduction="10000"/>
          </a:bodyPr>
          <a:lstStyle/>
          <a:p>
            <a:r>
              <a:rPr lang="tr"/>
              <a:t>Bir e-postanın veya mesajın bir kimlik avı saldırısı olup olmadığını nasıl anlarız? Aranacak bazı işaretler:</a:t>
            </a:r>
          </a:p>
          <a:p>
            <a:pPr lvl="1"/>
            <a:r>
              <a:rPr lang="tr" b="1" i="1">
                <a:solidFill>
                  <a:srgbClr val="FF0000"/>
                </a:solidFill>
              </a:rPr>
              <a:t>Sayın Müşterimiz ” </a:t>
            </a:r>
            <a:r>
              <a:rPr lang="tr"/>
              <a:t>ile başlayan mesajlar veya diğer genel tebrik girişleri.</a:t>
            </a:r>
          </a:p>
          <a:p>
            <a:pPr lvl="1"/>
            <a:r>
              <a:rPr lang="tr" b="1" i="1">
                <a:solidFill>
                  <a:srgbClr val="FF0000"/>
                </a:solidFill>
              </a:rPr>
              <a:t>Hesabınızı kapatmakla </a:t>
            </a:r>
            <a:r>
              <a:rPr lang="tr"/>
              <a:t>tehdit etmek gibi acil eylem gerektiren veya </a:t>
            </a:r>
            <a:r>
              <a:rPr lang="tr" b="1" i="1">
                <a:solidFill>
                  <a:srgbClr val="FF0000"/>
                </a:solidFill>
              </a:rPr>
              <a:t>aciliyet </a:t>
            </a:r>
            <a:r>
              <a:rPr lang="tr"/>
              <a:t>duygusu yaratan mesajlar .</a:t>
            </a:r>
          </a:p>
          <a:p>
            <a:pPr lvl="1"/>
            <a:r>
              <a:rPr lang="tr"/>
              <a:t>Resmi bir kuruluştan geldiği iddia edilen ancak </a:t>
            </a:r>
            <a:r>
              <a:rPr lang="tr" b="1" i="1">
                <a:solidFill>
                  <a:srgbClr val="FF0000"/>
                </a:solidFill>
              </a:rPr>
              <a:t>dilbilgisi veya yazım hataları </a:t>
            </a:r>
            <a:r>
              <a:rPr lang="tr"/>
              <a:t>içeren veya @gmail.com, @yahoo.com veya @hotmail.com gibi kişisel bir e-posta adresi kullanan iletiler.</a:t>
            </a:r>
          </a:p>
          <a:p>
            <a:pPr lvl="1"/>
            <a:r>
              <a:rPr lang="tr" b="1" i="1">
                <a:solidFill>
                  <a:srgbClr val="FF0000"/>
                </a:solidFill>
              </a:rPr>
              <a:t>Kredi kartı numaranız veya şifreniz </a:t>
            </a:r>
            <a:r>
              <a:rPr lang="tr"/>
              <a:t>gibi çok </a:t>
            </a:r>
            <a:r>
              <a:rPr lang="tr" b="1" i="1">
                <a:solidFill>
                  <a:srgbClr val="FF0000"/>
                </a:solidFill>
              </a:rPr>
              <a:t>hassas bilgiler </a:t>
            </a:r>
            <a:r>
              <a:rPr lang="tr"/>
              <a:t>isteyen herhangi bir mesaj . Bu tür mesajlardan şüphelenin. İş arkadaşınız gibi tanıdığınız biri size acil işlem gerektiren bir mesaj gönderirse, size gerçekten onun gönderenin kendisi olduğunu doğrulamak için farklı kanallardan ulaşın, örneğin telefonla Mesajın ona ait olup olmadığını doğrulamaya çalışın.</a:t>
            </a:r>
            <a:endParaRPr lang="tr-TR"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tr" dirty="0"/>
              <a:t>Kimlik Avı Örnekleri</a:t>
            </a:r>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p:txBody>
          <a:bodyPr/>
          <a:lstStyle/>
          <a:p>
            <a:r>
              <a:rPr lang="tr" dirty="0"/>
              <a:t> </a:t>
            </a:r>
            <a:r>
              <a:rPr lang="tr" b="1" i="1" dirty="0"/>
              <a:t>Örnek-1: </a:t>
            </a:r>
            <a:r>
              <a:rPr lang="tr" dirty="0"/>
              <a:t>Bu örnekte, e-posta PayPal.com'dan gönderilmiş gibi görünüyor, ancak sahte bir sunucu üzerinden gönderiliyor. Verilen bağlantıya tıklamadan sadece yönlendirildiği web adresine bakarsak, bunun kimlik bilgilerini ele geçirmek isteyen bir saldırgan tarafından toplanmış bir e-posta olduğunu tespit edebiliriz.</a:t>
            </a:r>
          </a:p>
          <a:p>
            <a:endParaRPr lang="en-US"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1853" y="1825625"/>
            <a:ext cx="3482294" cy="4351338"/>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495148" y="310082"/>
            <a:ext cx="10515600" cy="1325563"/>
          </a:xfrm>
        </p:spPr>
        <p:txBody>
          <a:bodyPr/>
          <a:lstStyle/>
          <a:p>
            <a:r>
              <a:rPr lang="tr" dirty="0"/>
              <a:t>Kimlik Avı Örnekleri</a:t>
            </a:r>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p:txBody>
          <a:bodyPr>
            <a:normAutofit fontScale="92500" lnSpcReduction="10000"/>
          </a:bodyPr>
          <a:lstStyle/>
          <a:p>
            <a:pPr algn="just"/>
            <a:r>
              <a:rPr lang="tr" b="1" i="1" dirty="0"/>
              <a:t>Örnek-2: </a:t>
            </a:r>
            <a:r>
              <a:rPr lang="tr" dirty="0"/>
              <a:t>Bu örnekte, gelen bir e-posta, bir kuruluşun Office 365 lisanslarının süresinin dolduğunu gösteren bir örnektir. Ardından posta, kullanıcıya ödeme bilgilerini kontrol etmesi için Office 365 Yönetim Merkezi'nde oturum açmasını söylemeye devam ediyor.</a:t>
            </a:r>
          </a:p>
          <a:p>
            <a:pPr algn="just"/>
            <a:r>
              <a:rPr lang="tr" dirty="0"/>
              <a:t>Ancak gönderen e-posta adresi dikkatlice incelendiğinde böyle bir adresin olmayacağı belirtilmelidir. Kısacası, bu e-postanın Office365 tarafından gönderilmediği açıktır.</a:t>
            </a:r>
          </a:p>
          <a:p>
            <a:pPr algn="just"/>
            <a:endParaRPr lang="en-US" dirty="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221731"/>
            <a:ext cx="5181600" cy="3559125"/>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5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676400" y="257683"/>
            <a:ext cx="10515600" cy="1325563"/>
          </a:xfrm>
        </p:spPr>
        <p:txBody>
          <a:bodyPr/>
          <a:lstStyle/>
          <a:p>
            <a:r>
              <a:rPr lang="tr" dirty="0"/>
              <a:t>Güvenliği Politikası </a:t>
            </a:r>
            <a:endParaRPr lang="tr-TR"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normAutofit fontScale="77500" lnSpcReduction="20000"/>
          </a:bodyPr>
          <a:lstStyle/>
          <a:p>
            <a:r>
              <a:rPr lang="tr" b="1" dirty="0"/>
              <a:t>5. Sosyal ağlar</a:t>
            </a:r>
          </a:p>
          <a:p>
            <a:r>
              <a:rPr lang="tr" dirty="0"/>
              <a:t>Sosyal ağ siteleri, bilgi paylaşmamıza ve başkalarıyla iletişim kurmamıza yardımcı olur. Ne yazık ki bu siteler, siber saldırganların sizi takip etmesini ve ne yaptığınızı öğrenmesini de kolaylaştırıyor. Her hesabı güçlü, benzersiz bir parolayla koruyarak kendinizi koruyun. Daha da iyisi, her hesap için farklı bir parola kullanın ve varsa iki faktörlü kimlik doğrulama kullanın.</a:t>
            </a:r>
          </a:p>
          <a:p>
            <a:r>
              <a:rPr lang="tr" dirty="0"/>
              <a:t>Yalnızca güvenilir kaynaklardan ihtiyacınız olan uygulamaları yükleyin ve yalnızca. Yüklemeden önce herhangi bir uygulamanın derecelendirmesini, yorumlarını ve izinlerini kontrol edin.</a:t>
            </a:r>
          </a:p>
          <a:p>
            <a:r>
              <a:rPr lang="tr" dirty="0"/>
              <a:t>Tıpkı e-posta ve mesajlaşma gibi, siber saldırganlar sizi sosyal ağ sitelerinde dolandırmaya çalışabilir. Arkadaşınızmış gibi davranarak mesajlar gönderebilir. Bir arkadaşınızdan garip veya şüpheli bir mesaj alırsanız, mesajı yanıtlayarak değil, e-posta veya telefon yoluyla onunla iletişim kurun. Son olarak, Kurumumuzu korumak için, Kurumumuzla ilgili gizli bilgileri hiçbir internet sitesinde yayınlamayınız. İşle ilgili yayınlayabilecekleriniz veya paylaşabilecekleriniz hakkında herhangi bir sorunuz varsa, lütfen amirinize sorun.</a:t>
            </a:r>
          </a:p>
          <a:p>
            <a:endParaRPr lang="tr-TR"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1A5ACB9A-B0E5-4B85-B616-BAAFCBF06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2">
            <a:extLst>
              <a:ext uri="{FF2B5EF4-FFF2-40B4-BE49-F238E27FC236}">
                <a16:creationId xmlns:a16="http://schemas.microsoft.com/office/drawing/2014/main" id="{72E88C85-0C12-45AB-AB38-7DD8508C1C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p:nvSpPr>
            <p:cNvPr id="14" name="Rectangle 13">
              <a:extLst>
                <a:ext uri="{FF2B5EF4-FFF2-40B4-BE49-F238E27FC236}">
                  <a16:creationId xmlns:a16="http://schemas.microsoft.com/office/drawing/2014/main" id="{442F1C99-DC89-4C0E-9645-78ED266B8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rgbClr val="FFFFFF"/>
            </a:solidFill>
            <a:ln w="0">
              <a:noFill/>
              <a:prstDash val="solid"/>
              <a:round/>
              <a:headEnd/>
              <a:tailEnd/>
            </a:ln>
          </p:spPr>
          <p:txBody>
            <a:bodyPr rtlCol="0" anchor="ctr"/>
            <a:lstStyle/>
            <a:p>
              <a:pPr algn="ctr" defTabSz="457200"/>
              <a:endParaRPr lang="en-US">
                <a:solidFill>
                  <a:schemeClr val="tx1"/>
                </a:solidFill>
              </a:endParaRPr>
            </a:p>
          </p:txBody>
        </p:sp>
        <p:sp>
          <p:nvSpPr>
            <p:cNvPr id="15" name="Rectangle 14">
              <a:extLst>
                <a:ext uri="{FF2B5EF4-FFF2-40B4-BE49-F238E27FC236}">
                  <a16:creationId xmlns:a16="http://schemas.microsoft.com/office/drawing/2014/main" id="{49EB5FB3-6DE8-43D7-9A37-2E1189B12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useBgFill="1">
        <p:nvSpPr>
          <p:cNvPr id="17" name="Freeform: Shape 16">
            <a:extLst>
              <a:ext uri="{FF2B5EF4-FFF2-40B4-BE49-F238E27FC236}">
                <a16:creationId xmlns:a16="http://schemas.microsoft.com/office/drawing/2014/main" id="{21CD0CBD-C727-43F9-BDFE-34D6D1A97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551875"/>
          </a:xfrm>
          <a:custGeom>
            <a:avLst/>
            <a:gdLst>
              <a:gd name="connsiteX0" fmla="*/ 0 w 12191999"/>
              <a:gd name="connsiteY0" fmla="*/ 0 h 6551875"/>
              <a:gd name="connsiteX1" fmla="*/ 12191999 w 12191999"/>
              <a:gd name="connsiteY1" fmla="*/ 0 h 6551875"/>
              <a:gd name="connsiteX2" fmla="*/ 12191999 w 12191999"/>
              <a:gd name="connsiteY2" fmla="*/ 6181404 h 6551875"/>
              <a:gd name="connsiteX3" fmla="*/ 12190147 w 12191999"/>
              <a:gd name="connsiteY3" fmla="*/ 6181361 h 6551875"/>
              <a:gd name="connsiteX4" fmla="*/ 12129821 w 12191999"/>
              <a:gd name="connsiteY4" fmla="*/ 6173424 h 6551875"/>
              <a:gd name="connsiteX5" fmla="*/ 12077433 w 12191999"/>
              <a:gd name="connsiteY5" fmla="*/ 6162311 h 6551875"/>
              <a:gd name="connsiteX6" fmla="*/ 12031397 w 12191999"/>
              <a:gd name="connsiteY6" fmla="*/ 6148023 h 6551875"/>
              <a:gd name="connsiteX7" fmla="*/ 11990121 w 12191999"/>
              <a:gd name="connsiteY7" fmla="*/ 6132148 h 6551875"/>
              <a:gd name="connsiteX8" fmla="*/ 11953609 w 12191999"/>
              <a:gd name="connsiteY8" fmla="*/ 6113098 h 6551875"/>
              <a:gd name="connsiteX9" fmla="*/ 11915509 w 12191999"/>
              <a:gd name="connsiteY9" fmla="*/ 6094048 h 6551875"/>
              <a:gd name="connsiteX10" fmla="*/ 11877409 w 12191999"/>
              <a:gd name="connsiteY10" fmla="*/ 6074998 h 6551875"/>
              <a:gd name="connsiteX11" fmla="*/ 11840897 w 12191999"/>
              <a:gd name="connsiteY11" fmla="*/ 6059123 h 6551875"/>
              <a:gd name="connsiteX12" fmla="*/ 11799621 w 12191999"/>
              <a:gd name="connsiteY12" fmla="*/ 6043248 h 6551875"/>
              <a:gd name="connsiteX13" fmla="*/ 11753583 w 12191999"/>
              <a:gd name="connsiteY13" fmla="*/ 6027373 h 6551875"/>
              <a:gd name="connsiteX14" fmla="*/ 11701197 w 12191999"/>
              <a:gd name="connsiteY14" fmla="*/ 6016261 h 6551875"/>
              <a:gd name="connsiteX15" fmla="*/ 11640871 w 12191999"/>
              <a:gd name="connsiteY15" fmla="*/ 6009911 h 6551875"/>
              <a:gd name="connsiteX16" fmla="*/ 11572609 w 12191999"/>
              <a:gd name="connsiteY16" fmla="*/ 6006736 h 6551875"/>
              <a:gd name="connsiteX17" fmla="*/ 11504347 w 12191999"/>
              <a:gd name="connsiteY17" fmla="*/ 6009911 h 6551875"/>
              <a:gd name="connsiteX18" fmla="*/ 11444021 w 12191999"/>
              <a:gd name="connsiteY18" fmla="*/ 6016261 h 6551875"/>
              <a:gd name="connsiteX19" fmla="*/ 11391633 w 12191999"/>
              <a:gd name="connsiteY19" fmla="*/ 6027373 h 6551875"/>
              <a:gd name="connsiteX20" fmla="*/ 11345597 w 12191999"/>
              <a:gd name="connsiteY20" fmla="*/ 6043248 h 6551875"/>
              <a:gd name="connsiteX21" fmla="*/ 11304321 w 12191999"/>
              <a:gd name="connsiteY21" fmla="*/ 6059123 h 6551875"/>
              <a:gd name="connsiteX22" fmla="*/ 11267809 w 12191999"/>
              <a:gd name="connsiteY22" fmla="*/ 6074998 h 6551875"/>
              <a:gd name="connsiteX23" fmla="*/ 11229709 w 12191999"/>
              <a:gd name="connsiteY23" fmla="*/ 6094048 h 6551875"/>
              <a:gd name="connsiteX24" fmla="*/ 11191609 w 12191999"/>
              <a:gd name="connsiteY24" fmla="*/ 6113098 h 6551875"/>
              <a:gd name="connsiteX25" fmla="*/ 11155097 w 12191999"/>
              <a:gd name="connsiteY25" fmla="*/ 6132148 h 6551875"/>
              <a:gd name="connsiteX26" fmla="*/ 11113821 w 12191999"/>
              <a:gd name="connsiteY26" fmla="*/ 6148023 h 6551875"/>
              <a:gd name="connsiteX27" fmla="*/ 11067783 w 12191999"/>
              <a:gd name="connsiteY27" fmla="*/ 6162311 h 6551875"/>
              <a:gd name="connsiteX28" fmla="*/ 11015397 w 12191999"/>
              <a:gd name="connsiteY28" fmla="*/ 6173423 h 6551875"/>
              <a:gd name="connsiteX29" fmla="*/ 10955071 w 12191999"/>
              <a:gd name="connsiteY29" fmla="*/ 6181361 h 6551875"/>
              <a:gd name="connsiteX30" fmla="*/ 10886809 w 12191999"/>
              <a:gd name="connsiteY30" fmla="*/ 6182948 h 6551875"/>
              <a:gd name="connsiteX31" fmla="*/ 10818547 w 12191999"/>
              <a:gd name="connsiteY31" fmla="*/ 6181361 h 6551875"/>
              <a:gd name="connsiteX32" fmla="*/ 10758221 w 12191999"/>
              <a:gd name="connsiteY32" fmla="*/ 6173423 h 6551875"/>
              <a:gd name="connsiteX33" fmla="*/ 10705833 w 12191999"/>
              <a:gd name="connsiteY33" fmla="*/ 6162311 h 6551875"/>
              <a:gd name="connsiteX34" fmla="*/ 10659797 w 12191999"/>
              <a:gd name="connsiteY34" fmla="*/ 6148023 h 6551875"/>
              <a:gd name="connsiteX35" fmla="*/ 10618521 w 12191999"/>
              <a:gd name="connsiteY35" fmla="*/ 6132148 h 6551875"/>
              <a:gd name="connsiteX36" fmla="*/ 10582009 w 12191999"/>
              <a:gd name="connsiteY36" fmla="*/ 6113098 h 6551875"/>
              <a:gd name="connsiteX37" fmla="*/ 10543909 w 12191999"/>
              <a:gd name="connsiteY37" fmla="*/ 6094048 h 6551875"/>
              <a:gd name="connsiteX38" fmla="*/ 10505809 w 12191999"/>
              <a:gd name="connsiteY38" fmla="*/ 6074998 h 6551875"/>
              <a:gd name="connsiteX39" fmla="*/ 10469297 w 12191999"/>
              <a:gd name="connsiteY39" fmla="*/ 6059123 h 6551875"/>
              <a:gd name="connsiteX40" fmla="*/ 10428021 w 12191999"/>
              <a:gd name="connsiteY40" fmla="*/ 6043248 h 6551875"/>
              <a:gd name="connsiteX41" fmla="*/ 10381983 w 12191999"/>
              <a:gd name="connsiteY41" fmla="*/ 6027373 h 6551875"/>
              <a:gd name="connsiteX42" fmla="*/ 10329597 w 12191999"/>
              <a:gd name="connsiteY42" fmla="*/ 6016261 h 6551875"/>
              <a:gd name="connsiteX43" fmla="*/ 10269271 w 12191999"/>
              <a:gd name="connsiteY43" fmla="*/ 6009911 h 6551875"/>
              <a:gd name="connsiteX44" fmla="*/ 10201009 w 12191999"/>
              <a:gd name="connsiteY44" fmla="*/ 6006736 h 6551875"/>
              <a:gd name="connsiteX45" fmla="*/ 10132747 w 12191999"/>
              <a:gd name="connsiteY45" fmla="*/ 6009911 h 6551875"/>
              <a:gd name="connsiteX46" fmla="*/ 10072421 w 12191999"/>
              <a:gd name="connsiteY46" fmla="*/ 6016261 h 6551875"/>
              <a:gd name="connsiteX47" fmla="*/ 10020033 w 12191999"/>
              <a:gd name="connsiteY47" fmla="*/ 6027373 h 6551875"/>
              <a:gd name="connsiteX48" fmla="*/ 9973997 w 12191999"/>
              <a:gd name="connsiteY48" fmla="*/ 6043248 h 6551875"/>
              <a:gd name="connsiteX49" fmla="*/ 9932721 w 12191999"/>
              <a:gd name="connsiteY49" fmla="*/ 6059123 h 6551875"/>
              <a:gd name="connsiteX50" fmla="*/ 9896209 w 12191999"/>
              <a:gd name="connsiteY50" fmla="*/ 6074998 h 6551875"/>
              <a:gd name="connsiteX51" fmla="*/ 9820009 w 12191999"/>
              <a:gd name="connsiteY51" fmla="*/ 6113098 h 6551875"/>
              <a:gd name="connsiteX52" fmla="*/ 9783497 w 12191999"/>
              <a:gd name="connsiteY52" fmla="*/ 6132148 h 6551875"/>
              <a:gd name="connsiteX53" fmla="*/ 9742221 w 12191999"/>
              <a:gd name="connsiteY53" fmla="*/ 6148023 h 6551875"/>
              <a:gd name="connsiteX54" fmla="*/ 9696183 w 12191999"/>
              <a:gd name="connsiteY54" fmla="*/ 6162311 h 6551875"/>
              <a:gd name="connsiteX55" fmla="*/ 9643797 w 12191999"/>
              <a:gd name="connsiteY55" fmla="*/ 6173423 h 6551875"/>
              <a:gd name="connsiteX56" fmla="*/ 9583471 w 12191999"/>
              <a:gd name="connsiteY56" fmla="*/ 6181361 h 6551875"/>
              <a:gd name="connsiteX57" fmla="*/ 9515209 w 12191999"/>
              <a:gd name="connsiteY57" fmla="*/ 6182948 h 6551875"/>
              <a:gd name="connsiteX58" fmla="*/ 9446947 w 12191999"/>
              <a:gd name="connsiteY58" fmla="*/ 6181361 h 6551875"/>
              <a:gd name="connsiteX59" fmla="*/ 9386621 w 12191999"/>
              <a:gd name="connsiteY59" fmla="*/ 6173423 h 6551875"/>
              <a:gd name="connsiteX60" fmla="*/ 9334233 w 12191999"/>
              <a:gd name="connsiteY60" fmla="*/ 6162311 h 6551875"/>
              <a:gd name="connsiteX61" fmla="*/ 9288197 w 12191999"/>
              <a:gd name="connsiteY61" fmla="*/ 6148023 h 6551875"/>
              <a:gd name="connsiteX62" fmla="*/ 9246921 w 12191999"/>
              <a:gd name="connsiteY62" fmla="*/ 6132148 h 6551875"/>
              <a:gd name="connsiteX63" fmla="*/ 9210409 w 12191999"/>
              <a:gd name="connsiteY63" fmla="*/ 6113098 h 6551875"/>
              <a:gd name="connsiteX64" fmla="*/ 9172309 w 12191999"/>
              <a:gd name="connsiteY64" fmla="*/ 6094048 h 6551875"/>
              <a:gd name="connsiteX65" fmla="*/ 9134209 w 12191999"/>
              <a:gd name="connsiteY65" fmla="*/ 6074998 h 6551875"/>
              <a:gd name="connsiteX66" fmla="*/ 9097697 w 12191999"/>
              <a:gd name="connsiteY66" fmla="*/ 6059123 h 6551875"/>
              <a:gd name="connsiteX67" fmla="*/ 9056421 w 12191999"/>
              <a:gd name="connsiteY67" fmla="*/ 6043248 h 6551875"/>
              <a:gd name="connsiteX68" fmla="*/ 9010383 w 12191999"/>
              <a:gd name="connsiteY68" fmla="*/ 6027373 h 6551875"/>
              <a:gd name="connsiteX69" fmla="*/ 8957997 w 12191999"/>
              <a:gd name="connsiteY69" fmla="*/ 6016261 h 6551875"/>
              <a:gd name="connsiteX70" fmla="*/ 8897671 w 12191999"/>
              <a:gd name="connsiteY70" fmla="*/ 6009911 h 6551875"/>
              <a:gd name="connsiteX71" fmla="*/ 8827821 w 12191999"/>
              <a:gd name="connsiteY71" fmla="*/ 6006736 h 6551875"/>
              <a:gd name="connsiteX72" fmla="*/ 8761147 w 12191999"/>
              <a:gd name="connsiteY72" fmla="*/ 6009911 h 6551875"/>
              <a:gd name="connsiteX73" fmla="*/ 8700821 w 12191999"/>
              <a:gd name="connsiteY73" fmla="*/ 6016261 h 6551875"/>
              <a:gd name="connsiteX74" fmla="*/ 8648433 w 12191999"/>
              <a:gd name="connsiteY74" fmla="*/ 6027373 h 6551875"/>
              <a:gd name="connsiteX75" fmla="*/ 8602397 w 12191999"/>
              <a:gd name="connsiteY75" fmla="*/ 6043248 h 6551875"/>
              <a:gd name="connsiteX76" fmla="*/ 8561121 w 12191999"/>
              <a:gd name="connsiteY76" fmla="*/ 6059123 h 6551875"/>
              <a:gd name="connsiteX77" fmla="*/ 8524609 w 12191999"/>
              <a:gd name="connsiteY77" fmla="*/ 6074998 h 6551875"/>
              <a:gd name="connsiteX78" fmla="*/ 8486509 w 12191999"/>
              <a:gd name="connsiteY78" fmla="*/ 6094048 h 6551875"/>
              <a:gd name="connsiteX79" fmla="*/ 8448409 w 12191999"/>
              <a:gd name="connsiteY79" fmla="*/ 6113098 h 6551875"/>
              <a:gd name="connsiteX80" fmla="*/ 8411897 w 12191999"/>
              <a:gd name="connsiteY80" fmla="*/ 6132148 h 6551875"/>
              <a:gd name="connsiteX81" fmla="*/ 8370622 w 12191999"/>
              <a:gd name="connsiteY81" fmla="*/ 6148023 h 6551875"/>
              <a:gd name="connsiteX82" fmla="*/ 8324584 w 12191999"/>
              <a:gd name="connsiteY82" fmla="*/ 6162311 h 6551875"/>
              <a:gd name="connsiteX83" fmla="*/ 8272197 w 12191999"/>
              <a:gd name="connsiteY83" fmla="*/ 6173423 h 6551875"/>
              <a:gd name="connsiteX84" fmla="*/ 8211872 w 12191999"/>
              <a:gd name="connsiteY84" fmla="*/ 6181361 h 6551875"/>
              <a:gd name="connsiteX85" fmla="*/ 8143609 w 12191999"/>
              <a:gd name="connsiteY85" fmla="*/ 6182948 h 6551875"/>
              <a:gd name="connsiteX86" fmla="*/ 8075347 w 12191999"/>
              <a:gd name="connsiteY86" fmla="*/ 6181361 h 6551875"/>
              <a:gd name="connsiteX87" fmla="*/ 8015022 w 12191999"/>
              <a:gd name="connsiteY87" fmla="*/ 6173423 h 6551875"/>
              <a:gd name="connsiteX88" fmla="*/ 7962634 w 12191999"/>
              <a:gd name="connsiteY88" fmla="*/ 6162311 h 6551875"/>
              <a:gd name="connsiteX89" fmla="*/ 7916597 w 12191999"/>
              <a:gd name="connsiteY89" fmla="*/ 6148023 h 6551875"/>
              <a:gd name="connsiteX90" fmla="*/ 7875322 w 12191999"/>
              <a:gd name="connsiteY90" fmla="*/ 6132148 h 6551875"/>
              <a:gd name="connsiteX91" fmla="*/ 7838809 w 12191999"/>
              <a:gd name="connsiteY91" fmla="*/ 6113098 h 6551875"/>
              <a:gd name="connsiteX92" fmla="*/ 7800709 w 12191999"/>
              <a:gd name="connsiteY92" fmla="*/ 6094048 h 6551875"/>
              <a:gd name="connsiteX93" fmla="*/ 7762609 w 12191999"/>
              <a:gd name="connsiteY93" fmla="*/ 6074998 h 6551875"/>
              <a:gd name="connsiteX94" fmla="*/ 7726097 w 12191999"/>
              <a:gd name="connsiteY94" fmla="*/ 6059123 h 6551875"/>
              <a:gd name="connsiteX95" fmla="*/ 7684822 w 12191999"/>
              <a:gd name="connsiteY95" fmla="*/ 6043248 h 6551875"/>
              <a:gd name="connsiteX96" fmla="*/ 7638784 w 12191999"/>
              <a:gd name="connsiteY96" fmla="*/ 6027373 h 6551875"/>
              <a:gd name="connsiteX97" fmla="*/ 7586397 w 12191999"/>
              <a:gd name="connsiteY97" fmla="*/ 6016261 h 6551875"/>
              <a:gd name="connsiteX98" fmla="*/ 7526072 w 12191999"/>
              <a:gd name="connsiteY98" fmla="*/ 6009911 h 6551875"/>
              <a:gd name="connsiteX99" fmla="*/ 7457809 w 12191999"/>
              <a:gd name="connsiteY99" fmla="*/ 6006736 h 6551875"/>
              <a:gd name="connsiteX100" fmla="*/ 7389547 w 12191999"/>
              <a:gd name="connsiteY100" fmla="*/ 6009911 h 6551875"/>
              <a:gd name="connsiteX101" fmla="*/ 7329222 w 12191999"/>
              <a:gd name="connsiteY101" fmla="*/ 6016261 h 6551875"/>
              <a:gd name="connsiteX102" fmla="*/ 7276834 w 12191999"/>
              <a:gd name="connsiteY102" fmla="*/ 6027373 h 6551875"/>
              <a:gd name="connsiteX103" fmla="*/ 7230797 w 12191999"/>
              <a:gd name="connsiteY103" fmla="*/ 6043248 h 6551875"/>
              <a:gd name="connsiteX104" fmla="*/ 7189522 w 12191999"/>
              <a:gd name="connsiteY104" fmla="*/ 6059123 h 6551875"/>
              <a:gd name="connsiteX105" fmla="*/ 7153009 w 12191999"/>
              <a:gd name="connsiteY105" fmla="*/ 6074998 h 6551875"/>
              <a:gd name="connsiteX106" fmla="*/ 7114909 w 12191999"/>
              <a:gd name="connsiteY106" fmla="*/ 6094048 h 6551875"/>
              <a:gd name="connsiteX107" fmla="*/ 7076809 w 12191999"/>
              <a:gd name="connsiteY107" fmla="*/ 6113098 h 6551875"/>
              <a:gd name="connsiteX108" fmla="*/ 7040297 w 12191999"/>
              <a:gd name="connsiteY108" fmla="*/ 6132148 h 6551875"/>
              <a:gd name="connsiteX109" fmla="*/ 6999022 w 12191999"/>
              <a:gd name="connsiteY109" fmla="*/ 6148023 h 6551875"/>
              <a:gd name="connsiteX110" fmla="*/ 6952984 w 12191999"/>
              <a:gd name="connsiteY110" fmla="*/ 6162311 h 6551875"/>
              <a:gd name="connsiteX111" fmla="*/ 6900597 w 12191999"/>
              <a:gd name="connsiteY111" fmla="*/ 6173423 h 6551875"/>
              <a:gd name="connsiteX112" fmla="*/ 6840272 w 12191999"/>
              <a:gd name="connsiteY112" fmla="*/ 6181361 h 6551875"/>
              <a:gd name="connsiteX113" fmla="*/ 6781800 w 12191999"/>
              <a:gd name="connsiteY113" fmla="*/ 6182721 h 6551875"/>
              <a:gd name="connsiteX114" fmla="*/ 6723328 w 12191999"/>
              <a:gd name="connsiteY114" fmla="*/ 6181361 h 6551875"/>
              <a:gd name="connsiteX115" fmla="*/ 6663003 w 12191999"/>
              <a:gd name="connsiteY115" fmla="*/ 6173423 h 6551875"/>
              <a:gd name="connsiteX116" fmla="*/ 6610615 w 12191999"/>
              <a:gd name="connsiteY116" fmla="*/ 6162311 h 6551875"/>
              <a:gd name="connsiteX117" fmla="*/ 6564578 w 12191999"/>
              <a:gd name="connsiteY117" fmla="*/ 6148023 h 6551875"/>
              <a:gd name="connsiteX118" fmla="*/ 6523303 w 12191999"/>
              <a:gd name="connsiteY118" fmla="*/ 6132148 h 6551875"/>
              <a:gd name="connsiteX119" fmla="*/ 6486790 w 12191999"/>
              <a:gd name="connsiteY119" fmla="*/ 6113098 h 6551875"/>
              <a:gd name="connsiteX120" fmla="*/ 6448690 w 12191999"/>
              <a:gd name="connsiteY120" fmla="*/ 6094048 h 6551875"/>
              <a:gd name="connsiteX121" fmla="*/ 6410590 w 12191999"/>
              <a:gd name="connsiteY121" fmla="*/ 6074998 h 6551875"/>
              <a:gd name="connsiteX122" fmla="*/ 6374078 w 12191999"/>
              <a:gd name="connsiteY122" fmla="*/ 6059123 h 6551875"/>
              <a:gd name="connsiteX123" fmla="*/ 6332803 w 12191999"/>
              <a:gd name="connsiteY123" fmla="*/ 6043248 h 6551875"/>
              <a:gd name="connsiteX124" fmla="*/ 6286765 w 12191999"/>
              <a:gd name="connsiteY124" fmla="*/ 6027373 h 6551875"/>
              <a:gd name="connsiteX125" fmla="*/ 6234378 w 12191999"/>
              <a:gd name="connsiteY125" fmla="*/ 6016261 h 6551875"/>
              <a:gd name="connsiteX126" fmla="*/ 6174053 w 12191999"/>
              <a:gd name="connsiteY126" fmla="*/ 6009911 h 6551875"/>
              <a:gd name="connsiteX127" fmla="*/ 6105790 w 12191999"/>
              <a:gd name="connsiteY127" fmla="*/ 6006736 h 6551875"/>
              <a:gd name="connsiteX128" fmla="*/ 6096000 w 12191999"/>
              <a:gd name="connsiteY128" fmla="*/ 6007191 h 6551875"/>
              <a:gd name="connsiteX129" fmla="*/ 6086211 w 12191999"/>
              <a:gd name="connsiteY129" fmla="*/ 6006736 h 6551875"/>
              <a:gd name="connsiteX130" fmla="*/ 6017949 w 12191999"/>
              <a:gd name="connsiteY130" fmla="*/ 6009911 h 6551875"/>
              <a:gd name="connsiteX131" fmla="*/ 5957622 w 12191999"/>
              <a:gd name="connsiteY131" fmla="*/ 6016261 h 6551875"/>
              <a:gd name="connsiteX132" fmla="*/ 5905235 w 12191999"/>
              <a:gd name="connsiteY132" fmla="*/ 6027373 h 6551875"/>
              <a:gd name="connsiteX133" fmla="*/ 5859197 w 12191999"/>
              <a:gd name="connsiteY133" fmla="*/ 6043248 h 6551875"/>
              <a:gd name="connsiteX134" fmla="*/ 5817922 w 12191999"/>
              <a:gd name="connsiteY134" fmla="*/ 6059123 h 6551875"/>
              <a:gd name="connsiteX135" fmla="*/ 5781409 w 12191999"/>
              <a:gd name="connsiteY135" fmla="*/ 6074998 h 6551875"/>
              <a:gd name="connsiteX136" fmla="*/ 5743309 w 12191999"/>
              <a:gd name="connsiteY136" fmla="*/ 6094048 h 6551875"/>
              <a:gd name="connsiteX137" fmla="*/ 5705211 w 12191999"/>
              <a:gd name="connsiteY137" fmla="*/ 6113098 h 6551875"/>
              <a:gd name="connsiteX138" fmla="*/ 5668697 w 12191999"/>
              <a:gd name="connsiteY138" fmla="*/ 6132148 h 6551875"/>
              <a:gd name="connsiteX139" fmla="*/ 5627422 w 12191999"/>
              <a:gd name="connsiteY139" fmla="*/ 6148023 h 6551875"/>
              <a:gd name="connsiteX140" fmla="*/ 5581384 w 12191999"/>
              <a:gd name="connsiteY140" fmla="*/ 6162311 h 6551875"/>
              <a:gd name="connsiteX141" fmla="*/ 5528997 w 12191999"/>
              <a:gd name="connsiteY141" fmla="*/ 6173423 h 6551875"/>
              <a:gd name="connsiteX142" fmla="*/ 5468672 w 12191999"/>
              <a:gd name="connsiteY142" fmla="*/ 6181361 h 6551875"/>
              <a:gd name="connsiteX143" fmla="*/ 5410200 w 12191999"/>
              <a:gd name="connsiteY143" fmla="*/ 6182721 h 6551875"/>
              <a:gd name="connsiteX144" fmla="*/ 5351728 w 12191999"/>
              <a:gd name="connsiteY144" fmla="*/ 6181361 h 6551875"/>
              <a:gd name="connsiteX145" fmla="*/ 5291402 w 12191999"/>
              <a:gd name="connsiteY145" fmla="*/ 6173423 h 6551875"/>
              <a:gd name="connsiteX146" fmla="*/ 5239015 w 12191999"/>
              <a:gd name="connsiteY146" fmla="*/ 6162311 h 6551875"/>
              <a:gd name="connsiteX147" fmla="*/ 5192979 w 12191999"/>
              <a:gd name="connsiteY147" fmla="*/ 6148023 h 6551875"/>
              <a:gd name="connsiteX148" fmla="*/ 5151703 w 12191999"/>
              <a:gd name="connsiteY148" fmla="*/ 6132148 h 6551875"/>
              <a:gd name="connsiteX149" fmla="*/ 5115190 w 12191999"/>
              <a:gd name="connsiteY149" fmla="*/ 6113098 h 6551875"/>
              <a:gd name="connsiteX150" fmla="*/ 5077092 w 12191999"/>
              <a:gd name="connsiteY150" fmla="*/ 6094048 h 6551875"/>
              <a:gd name="connsiteX151" fmla="*/ 5038990 w 12191999"/>
              <a:gd name="connsiteY151" fmla="*/ 6074998 h 6551875"/>
              <a:gd name="connsiteX152" fmla="*/ 5002479 w 12191999"/>
              <a:gd name="connsiteY152" fmla="*/ 6059123 h 6551875"/>
              <a:gd name="connsiteX153" fmla="*/ 4961203 w 12191999"/>
              <a:gd name="connsiteY153" fmla="*/ 6043248 h 6551875"/>
              <a:gd name="connsiteX154" fmla="*/ 4915166 w 12191999"/>
              <a:gd name="connsiteY154" fmla="*/ 6027373 h 6551875"/>
              <a:gd name="connsiteX155" fmla="*/ 4862778 w 12191999"/>
              <a:gd name="connsiteY155" fmla="*/ 6016261 h 6551875"/>
              <a:gd name="connsiteX156" fmla="*/ 4802454 w 12191999"/>
              <a:gd name="connsiteY156" fmla="*/ 6009911 h 6551875"/>
              <a:gd name="connsiteX157" fmla="*/ 4734190 w 12191999"/>
              <a:gd name="connsiteY157" fmla="*/ 6006736 h 6551875"/>
              <a:gd name="connsiteX158" fmla="*/ 4665929 w 12191999"/>
              <a:gd name="connsiteY158" fmla="*/ 6009911 h 6551875"/>
              <a:gd name="connsiteX159" fmla="*/ 4605603 w 12191999"/>
              <a:gd name="connsiteY159" fmla="*/ 6016261 h 6551875"/>
              <a:gd name="connsiteX160" fmla="*/ 4553217 w 12191999"/>
              <a:gd name="connsiteY160" fmla="*/ 6027373 h 6551875"/>
              <a:gd name="connsiteX161" fmla="*/ 4507178 w 12191999"/>
              <a:gd name="connsiteY161" fmla="*/ 6043248 h 6551875"/>
              <a:gd name="connsiteX162" fmla="*/ 4465903 w 12191999"/>
              <a:gd name="connsiteY162" fmla="*/ 6059123 h 6551875"/>
              <a:gd name="connsiteX163" fmla="*/ 4429390 w 12191999"/>
              <a:gd name="connsiteY163" fmla="*/ 6074998 h 6551875"/>
              <a:gd name="connsiteX164" fmla="*/ 4353190 w 12191999"/>
              <a:gd name="connsiteY164" fmla="*/ 6113098 h 6551875"/>
              <a:gd name="connsiteX165" fmla="*/ 4316678 w 12191999"/>
              <a:gd name="connsiteY165" fmla="*/ 6132148 h 6551875"/>
              <a:gd name="connsiteX166" fmla="*/ 4275403 w 12191999"/>
              <a:gd name="connsiteY166" fmla="*/ 6148023 h 6551875"/>
              <a:gd name="connsiteX167" fmla="*/ 4229365 w 12191999"/>
              <a:gd name="connsiteY167" fmla="*/ 6162311 h 6551875"/>
              <a:gd name="connsiteX168" fmla="*/ 4176978 w 12191999"/>
              <a:gd name="connsiteY168" fmla="*/ 6173423 h 6551875"/>
              <a:gd name="connsiteX169" fmla="*/ 4116653 w 12191999"/>
              <a:gd name="connsiteY169" fmla="*/ 6181361 h 6551875"/>
              <a:gd name="connsiteX170" fmla="*/ 4048390 w 12191999"/>
              <a:gd name="connsiteY170" fmla="*/ 6182948 h 6551875"/>
              <a:gd name="connsiteX171" fmla="*/ 3980128 w 12191999"/>
              <a:gd name="connsiteY171" fmla="*/ 6181361 h 6551875"/>
              <a:gd name="connsiteX172" fmla="*/ 3919803 w 12191999"/>
              <a:gd name="connsiteY172" fmla="*/ 6173423 h 6551875"/>
              <a:gd name="connsiteX173" fmla="*/ 3867415 w 12191999"/>
              <a:gd name="connsiteY173" fmla="*/ 6162311 h 6551875"/>
              <a:gd name="connsiteX174" fmla="*/ 3821378 w 12191999"/>
              <a:gd name="connsiteY174" fmla="*/ 6148023 h 6551875"/>
              <a:gd name="connsiteX175" fmla="*/ 3780103 w 12191999"/>
              <a:gd name="connsiteY175" fmla="*/ 6132148 h 6551875"/>
              <a:gd name="connsiteX176" fmla="*/ 3743590 w 12191999"/>
              <a:gd name="connsiteY176" fmla="*/ 6113098 h 6551875"/>
              <a:gd name="connsiteX177" fmla="*/ 3705490 w 12191999"/>
              <a:gd name="connsiteY177" fmla="*/ 6094048 h 6551875"/>
              <a:gd name="connsiteX178" fmla="*/ 3667390 w 12191999"/>
              <a:gd name="connsiteY178" fmla="*/ 6074998 h 6551875"/>
              <a:gd name="connsiteX179" fmla="*/ 3630878 w 12191999"/>
              <a:gd name="connsiteY179" fmla="*/ 6059123 h 6551875"/>
              <a:gd name="connsiteX180" fmla="*/ 3589603 w 12191999"/>
              <a:gd name="connsiteY180" fmla="*/ 6043248 h 6551875"/>
              <a:gd name="connsiteX181" fmla="*/ 3543565 w 12191999"/>
              <a:gd name="connsiteY181" fmla="*/ 6027373 h 6551875"/>
              <a:gd name="connsiteX182" fmla="*/ 3491178 w 12191999"/>
              <a:gd name="connsiteY182" fmla="*/ 6016261 h 6551875"/>
              <a:gd name="connsiteX183" fmla="*/ 3430853 w 12191999"/>
              <a:gd name="connsiteY183" fmla="*/ 6009911 h 6551875"/>
              <a:gd name="connsiteX184" fmla="*/ 3361003 w 12191999"/>
              <a:gd name="connsiteY184" fmla="*/ 6006736 h 6551875"/>
              <a:gd name="connsiteX185" fmla="*/ 3294328 w 12191999"/>
              <a:gd name="connsiteY185" fmla="*/ 6009911 h 6551875"/>
              <a:gd name="connsiteX186" fmla="*/ 3234003 w 12191999"/>
              <a:gd name="connsiteY186" fmla="*/ 6016261 h 6551875"/>
              <a:gd name="connsiteX187" fmla="*/ 3181615 w 12191999"/>
              <a:gd name="connsiteY187" fmla="*/ 6027373 h 6551875"/>
              <a:gd name="connsiteX188" fmla="*/ 3135578 w 12191999"/>
              <a:gd name="connsiteY188" fmla="*/ 6043248 h 6551875"/>
              <a:gd name="connsiteX189" fmla="*/ 3094303 w 12191999"/>
              <a:gd name="connsiteY189" fmla="*/ 6059123 h 6551875"/>
              <a:gd name="connsiteX190" fmla="*/ 3057790 w 12191999"/>
              <a:gd name="connsiteY190" fmla="*/ 6074998 h 6551875"/>
              <a:gd name="connsiteX191" fmla="*/ 3019690 w 12191999"/>
              <a:gd name="connsiteY191" fmla="*/ 6094048 h 6551875"/>
              <a:gd name="connsiteX192" fmla="*/ 2981590 w 12191999"/>
              <a:gd name="connsiteY192" fmla="*/ 6113098 h 6551875"/>
              <a:gd name="connsiteX193" fmla="*/ 2945078 w 12191999"/>
              <a:gd name="connsiteY193" fmla="*/ 6132148 h 6551875"/>
              <a:gd name="connsiteX194" fmla="*/ 2903803 w 12191999"/>
              <a:gd name="connsiteY194" fmla="*/ 6148023 h 6551875"/>
              <a:gd name="connsiteX195" fmla="*/ 2857765 w 12191999"/>
              <a:gd name="connsiteY195" fmla="*/ 6162311 h 6551875"/>
              <a:gd name="connsiteX196" fmla="*/ 2805378 w 12191999"/>
              <a:gd name="connsiteY196" fmla="*/ 6173423 h 6551875"/>
              <a:gd name="connsiteX197" fmla="*/ 2745053 w 12191999"/>
              <a:gd name="connsiteY197" fmla="*/ 6181361 h 6551875"/>
              <a:gd name="connsiteX198" fmla="*/ 2676790 w 12191999"/>
              <a:gd name="connsiteY198" fmla="*/ 6182948 h 6551875"/>
              <a:gd name="connsiteX199" fmla="*/ 2608528 w 12191999"/>
              <a:gd name="connsiteY199" fmla="*/ 6181361 h 6551875"/>
              <a:gd name="connsiteX200" fmla="*/ 2548203 w 12191999"/>
              <a:gd name="connsiteY200" fmla="*/ 6173423 h 6551875"/>
              <a:gd name="connsiteX201" fmla="*/ 2495815 w 12191999"/>
              <a:gd name="connsiteY201" fmla="*/ 6162311 h 6551875"/>
              <a:gd name="connsiteX202" fmla="*/ 2449778 w 12191999"/>
              <a:gd name="connsiteY202" fmla="*/ 6148023 h 6551875"/>
              <a:gd name="connsiteX203" fmla="*/ 2408503 w 12191999"/>
              <a:gd name="connsiteY203" fmla="*/ 6132148 h 6551875"/>
              <a:gd name="connsiteX204" fmla="*/ 2371990 w 12191999"/>
              <a:gd name="connsiteY204" fmla="*/ 6113098 h 6551875"/>
              <a:gd name="connsiteX205" fmla="*/ 2333890 w 12191999"/>
              <a:gd name="connsiteY205" fmla="*/ 6094048 h 6551875"/>
              <a:gd name="connsiteX206" fmla="*/ 2295790 w 12191999"/>
              <a:gd name="connsiteY206" fmla="*/ 6074998 h 6551875"/>
              <a:gd name="connsiteX207" fmla="*/ 2259278 w 12191999"/>
              <a:gd name="connsiteY207" fmla="*/ 6059123 h 6551875"/>
              <a:gd name="connsiteX208" fmla="*/ 2218003 w 12191999"/>
              <a:gd name="connsiteY208" fmla="*/ 6043248 h 6551875"/>
              <a:gd name="connsiteX209" fmla="*/ 2171965 w 12191999"/>
              <a:gd name="connsiteY209" fmla="*/ 6027373 h 6551875"/>
              <a:gd name="connsiteX210" fmla="*/ 2119578 w 12191999"/>
              <a:gd name="connsiteY210" fmla="*/ 6016261 h 6551875"/>
              <a:gd name="connsiteX211" fmla="*/ 2059253 w 12191999"/>
              <a:gd name="connsiteY211" fmla="*/ 6009911 h 6551875"/>
              <a:gd name="connsiteX212" fmla="*/ 1990990 w 12191999"/>
              <a:gd name="connsiteY212" fmla="*/ 6006736 h 6551875"/>
              <a:gd name="connsiteX213" fmla="*/ 1922728 w 12191999"/>
              <a:gd name="connsiteY213" fmla="*/ 6009911 h 6551875"/>
              <a:gd name="connsiteX214" fmla="*/ 1862403 w 12191999"/>
              <a:gd name="connsiteY214" fmla="*/ 6016261 h 6551875"/>
              <a:gd name="connsiteX215" fmla="*/ 1810015 w 12191999"/>
              <a:gd name="connsiteY215" fmla="*/ 6027373 h 6551875"/>
              <a:gd name="connsiteX216" fmla="*/ 1763978 w 12191999"/>
              <a:gd name="connsiteY216" fmla="*/ 6043248 h 6551875"/>
              <a:gd name="connsiteX217" fmla="*/ 1722703 w 12191999"/>
              <a:gd name="connsiteY217" fmla="*/ 6059123 h 6551875"/>
              <a:gd name="connsiteX218" fmla="*/ 1686190 w 12191999"/>
              <a:gd name="connsiteY218" fmla="*/ 6074998 h 6551875"/>
              <a:gd name="connsiteX219" fmla="*/ 1648090 w 12191999"/>
              <a:gd name="connsiteY219" fmla="*/ 6094048 h 6551875"/>
              <a:gd name="connsiteX220" fmla="*/ 1609990 w 12191999"/>
              <a:gd name="connsiteY220" fmla="*/ 6113098 h 6551875"/>
              <a:gd name="connsiteX221" fmla="*/ 1573478 w 12191999"/>
              <a:gd name="connsiteY221" fmla="*/ 6132148 h 6551875"/>
              <a:gd name="connsiteX222" fmla="*/ 1532203 w 12191999"/>
              <a:gd name="connsiteY222" fmla="*/ 6148023 h 6551875"/>
              <a:gd name="connsiteX223" fmla="*/ 1486165 w 12191999"/>
              <a:gd name="connsiteY223" fmla="*/ 6162311 h 6551875"/>
              <a:gd name="connsiteX224" fmla="*/ 1433778 w 12191999"/>
              <a:gd name="connsiteY224" fmla="*/ 6173423 h 6551875"/>
              <a:gd name="connsiteX225" fmla="*/ 1373453 w 12191999"/>
              <a:gd name="connsiteY225" fmla="*/ 6181361 h 6551875"/>
              <a:gd name="connsiteX226" fmla="*/ 1305190 w 12191999"/>
              <a:gd name="connsiteY226" fmla="*/ 6182948 h 6551875"/>
              <a:gd name="connsiteX227" fmla="*/ 1236928 w 12191999"/>
              <a:gd name="connsiteY227" fmla="*/ 6181361 h 6551875"/>
              <a:gd name="connsiteX228" fmla="*/ 1176603 w 12191999"/>
              <a:gd name="connsiteY228" fmla="*/ 6173423 h 6551875"/>
              <a:gd name="connsiteX229" fmla="*/ 1124215 w 12191999"/>
              <a:gd name="connsiteY229" fmla="*/ 6162311 h 6551875"/>
              <a:gd name="connsiteX230" fmla="*/ 1078178 w 12191999"/>
              <a:gd name="connsiteY230" fmla="*/ 6148023 h 6551875"/>
              <a:gd name="connsiteX231" fmla="*/ 1036903 w 12191999"/>
              <a:gd name="connsiteY231" fmla="*/ 6132148 h 6551875"/>
              <a:gd name="connsiteX232" fmla="*/ 1000390 w 12191999"/>
              <a:gd name="connsiteY232" fmla="*/ 6113098 h 6551875"/>
              <a:gd name="connsiteX233" fmla="*/ 962290 w 12191999"/>
              <a:gd name="connsiteY233" fmla="*/ 6094048 h 6551875"/>
              <a:gd name="connsiteX234" fmla="*/ 924190 w 12191999"/>
              <a:gd name="connsiteY234" fmla="*/ 6074998 h 6551875"/>
              <a:gd name="connsiteX235" fmla="*/ 887678 w 12191999"/>
              <a:gd name="connsiteY235" fmla="*/ 6059123 h 6551875"/>
              <a:gd name="connsiteX236" fmla="*/ 846403 w 12191999"/>
              <a:gd name="connsiteY236" fmla="*/ 6043248 h 6551875"/>
              <a:gd name="connsiteX237" fmla="*/ 800365 w 12191999"/>
              <a:gd name="connsiteY237" fmla="*/ 6027373 h 6551875"/>
              <a:gd name="connsiteX238" fmla="*/ 747978 w 12191999"/>
              <a:gd name="connsiteY238" fmla="*/ 6016261 h 6551875"/>
              <a:gd name="connsiteX239" fmla="*/ 687653 w 12191999"/>
              <a:gd name="connsiteY239" fmla="*/ 6009911 h 6551875"/>
              <a:gd name="connsiteX240" fmla="*/ 619390 w 12191999"/>
              <a:gd name="connsiteY240" fmla="*/ 6006736 h 6551875"/>
              <a:gd name="connsiteX241" fmla="*/ 551128 w 12191999"/>
              <a:gd name="connsiteY241" fmla="*/ 6009911 h 6551875"/>
              <a:gd name="connsiteX242" fmla="*/ 490803 w 12191999"/>
              <a:gd name="connsiteY242" fmla="*/ 6016261 h 6551875"/>
              <a:gd name="connsiteX243" fmla="*/ 438415 w 12191999"/>
              <a:gd name="connsiteY243" fmla="*/ 6027373 h 6551875"/>
              <a:gd name="connsiteX244" fmla="*/ 392378 w 12191999"/>
              <a:gd name="connsiteY244" fmla="*/ 6043248 h 6551875"/>
              <a:gd name="connsiteX245" fmla="*/ 351103 w 12191999"/>
              <a:gd name="connsiteY245" fmla="*/ 6059123 h 6551875"/>
              <a:gd name="connsiteX246" fmla="*/ 314590 w 12191999"/>
              <a:gd name="connsiteY246" fmla="*/ 6074998 h 6551875"/>
              <a:gd name="connsiteX247" fmla="*/ 276490 w 12191999"/>
              <a:gd name="connsiteY247" fmla="*/ 6094048 h 6551875"/>
              <a:gd name="connsiteX248" fmla="*/ 238390 w 12191999"/>
              <a:gd name="connsiteY248" fmla="*/ 6113098 h 6551875"/>
              <a:gd name="connsiteX249" fmla="*/ 201878 w 12191999"/>
              <a:gd name="connsiteY249" fmla="*/ 6132148 h 6551875"/>
              <a:gd name="connsiteX250" fmla="*/ 160603 w 12191999"/>
              <a:gd name="connsiteY250" fmla="*/ 6148023 h 6551875"/>
              <a:gd name="connsiteX251" fmla="*/ 114565 w 12191999"/>
              <a:gd name="connsiteY251" fmla="*/ 6162311 h 6551875"/>
              <a:gd name="connsiteX252" fmla="*/ 62178 w 12191999"/>
              <a:gd name="connsiteY252" fmla="*/ 6173423 h 6551875"/>
              <a:gd name="connsiteX253" fmla="*/ 1853 w 12191999"/>
              <a:gd name="connsiteY253" fmla="*/ 6181361 h 6551875"/>
              <a:gd name="connsiteX254" fmla="*/ 1 w 12191999"/>
              <a:gd name="connsiteY254" fmla="*/ 6181404 h 6551875"/>
              <a:gd name="connsiteX255" fmla="*/ 1 w 12191999"/>
              <a:gd name="connsiteY255" fmla="*/ 6551875 h 6551875"/>
              <a:gd name="connsiteX256" fmla="*/ 0 w 12191999"/>
              <a:gd name="connsiteY256" fmla="*/ 6551875 h 6551875"/>
              <a:gd name="connsiteX257" fmla="*/ 0 w 12191999"/>
              <a:gd name="connsiteY257" fmla="*/ 0 h 65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191999" h="6551875">
                <a:moveTo>
                  <a:pt x="0" y="0"/>
                </a:moveTo>
                <a:lnTo>
                  <a:pt x="12191999" y="0"/>
                </a:lnTo>
                <a:lnTo>
                  <a:pt x="12191999" y="6181404"/>
                </a:lnTo>
                <a:lnTo>
                  <a:pt x="12190147" y="6181361"/>
                </a:lnTo>
                <a:lnTo>
                  <a:pt x="12129821" y="6173424"/>
                </a:lnTo>
                <a:lnTo>
                  <a:pt x="12077433" y="6162311"/>
                </a:lnTo>
                <a:lnTo>
                  <a:pt x="12031397" y="6148023"/>
                </a:lnTo>
                <a:lnTo>
                  <a:pt x="11990121" y="6132148"/>
                </a:lnTo>
                <a:lnTo>
                  <a:pt x="11953609" y="6113098"/>
                </a:lnTo>
                <a:lnTo>
                  <a:pt x="11915509" y="6094048"/>
                </a:lnTo>
                <a:lnTo>
                  <a:pt x="11877409" y="6074998"/>
                </a:lnTo>
                <a:lnTo>
                  <a:pt x="11840897" y="6059123"/>
                </a:lnTo>
                <a:lnTo>
                  <a:pt x="11799621" y="6043248"/>
                </a:lnTo>
                <a:lnTo>
                  <a:pt x="11753583" y="6027373"/>
                </a:lnTo>
                <a:lnTo>
                  <a:pt x="11701197" y="6016261"/>
                </a:lnTo>
                <a:lnTo>
                  <a:pt x="11640871" y="6009911"/>
                </a:lnTo>
                <a:lnTo>
                  <a:pt x="11572609" y="6006736"/>
                </a:lnTo>
                <a:lnTo>
                  <a:pt x="11504347" y="6009911"/>
                </a:lnTo>
                <a:lnTo>
                  <a:pt x="11444021" y="6016261"/>
                </a:lnTo>
                <a:lnTo>
                  <a:pt x="11391633" y="6027373"/>
                </a:lnTo>
                <a:lnTo>
                  <a:pt x="11345597" y="6043248"/>
                </a:lnTo>
                <a:lnTo>
                  <a:pt x="11304321" y="6059123"/>
                </a:lnTo>
                <a:lnTo>
                  <a:pt x="11267809" y="6074998"/>
                </a:lnTo>
                <a:lnTo>
                  <a:pt x="11229709" y="6094048"/>
                </a:lnTo>
                <a:lnTo>
                  <a:pt x="11191609" y="6113098"/>
                </a:lnTo>
                <a:lnTo>
                  <a:pt x="11155097" y="6132148"/>
                </a:lnTo>
                <a:lnTo>
                  <a:pt x="11113821" y="6148023"/>
                </a:lnTo>
                <a:lnTo>
                  <a:pt x="11067783" y="6162311"/>
                </a:lnTo>
                <a:lnTo>
                  <a:pt x="11015397" y="6173423"/>
                </a:lnTo>
                <a:lnTo>
                  <a:pt x="10955071" y="6181361"/>
                </a:lnTo>
                <a:lnTo>
                  <a:pt x="10886809" y="6182948"/>
                </a:lnTo>
                <a:lnTo>
                  <a:pt x="10818547" y="6181361"/>
                </a:lnTo>
                <a:lnTo>
                  <a:pt x="10758221" y="6173423"/>
                </a:lnTo>
                <a:lnTo>
                  <a:pt x="10705833" y="6162311"/>
                </a:lnTo>
                <a:lnTo>
                  <a:pt x="10659797" y="6148023"/>
                </a:lnTo>
                <a:lnTo>
                  <a:pt x="10618521" y="6132148"/>
                </a:lnTo>
                <a:lnTo>
                  <a:pt x="10582009" y="6113098"/>
                </a:lnTo>
                <a:lnTo>
                  <a:pt x="10543909" y="6094048"/>
                </a:lnTo>
                <a:lnTo>
                  <a:pt x="10505809" y="6074998"/>
                </a:lnTo>
                <a:lnTo>
                  <a:pt x="10469297" y="6059123"/>
                </a:lnTo>
                <a:lnTo>
                  <a:pt x="10428021" y="6043248"/>
                </a:lnTo>
                <a:lnTo>
                  <a:pt x="10381983" y="6027373"/>
                </a:lnTo>
                <a:lnTo>
                  <a:pt x="10329597" y="6016261"/>
                </a:lnTo>
                <a:lnTo>
                  <a:pt x="10269271" y="6009911"/>
                </a:lnTo>
                <a:lnTo>
                  <a:pt x="10201009" y="6006736"/>
                </a:lnTo>
                <a:lnTo>
                  <a:pt x="10132747" y="6009911"/>
                </a:lnTo>
                <a:lnTo>
                  <a:pt x="10072421" y="6016261"/>
                </a:lnTo>
                <a:lnTo>
                  <a:pt x="10020033" y="6027373"/>
                </a:lnTo>
                <a:lnTo>
                  <a:pt x="9973997" y="6043248"/>
                </a:lnTo>
                <a:lnTo>
                  <a:pt x="9932721" y="6059123"/>
                </a:lnTo>
                <a:lnTo>
                  <a:pt x="9896209" y="6074998"/>
                </a:lnTo>
                <a:lnTo>
                  <a:pt x="9820009" y="6113098"/>
                </a:lnTo>
                <a:lnTo>
                  <a:pt x="9783497" y="6132148"/>
                </a:lnTo>
                <a:lnTo>
                  <a:pt x="9742221" y="6148023"/>
                </a:lnTo>
                <a:lnTo>
                  <a:pt x="9696183" y="6162311"/>
                </a:lnTo>
                <a:lnTo>
                  <a:pt x="9643797" y="6173423"/>
                </a:lnTo>
                <a:lnTo>
                  <a:pt x="9583471" y="6181361"/>
                </a:lnTo>
                <a:lnTo>
                  <a:pt x="9515209" y="6182948"/>
                </a:lnTo>
                <a:lnTo>
                  <a:pt x="9446947" y="6181361"/>
                </a:lnTo>
                <a:lnTo>
                  <a:pt x="9386621" y="6173423"/>
                </a:lnTo>
                <a:lnTo>
                  <a:pt x="9334233" y="6162311"/>
                </a:lnTo>
                <a:lnTo>
                  <a:pt x="9288197" y="6148023"/>
                </a:lnTo>
                <a:lnTo>
                  <a:pt x="9246921" y="6132148"/>
                </a:lnTo>
                <a:lnTo>
                  <a:pt x="9210409" y="6113098"/>
                </a:lnTo>
                <a:lnTo>
                  <a:pt x="9172309" y="6094048"/>
                </a:lnTo>
                <a:lnTo>
                  <a:pt x="9134209" y="6074998"/>
                </a:lnTo>
                <a:lnTo>
                  <a:pt x="9097697" y="6059123"/>
                </a:lnTo>
                <a:lnTo>
                  <a:pt x="9056421" y="6043248"/>
                </a:lnTo>
                <a:lnTo>
                  <a:pt x="9010383" y="6027373"/>
                </a:lnTo>
                <a:lnTo>
                  <a:pt x="8957997" y="6016261"/>
                </a:lnTo>
                <a:lnTo>
                  <a:pt x="8897671" y="6009911"/>
                </a:lnTo>
                <a:lnTo>
                  <a:pt x="8827821" y="6006736"/>
                </a:lnTo>
                <a:lnTo>
                  <a:pt x="8761147" y="6009911"/>
                </a:lnTo>
                <a:lnTo>
                  <a:pt x="8700821" y="6016261"/>
                </a:lnTo>
                <a:lnTo>
                  <a:pt x="8648433" y="6027373"/>
                </a:lnTo>
                <a:lnTo>
                  <a:pt x="8602397" y="6043248"/>
                </a:lnTo>
                <a:lnTo>
                  <a:pt x="8561121" y="6059123"/>
                </a:lnTo>
                <a:lnTo>
                  <a:pt x="8524609" y="6074998"/>
                </a:lnTo>
                <a:lnTo>
                  <a:pt x="8486509" y="6094048"/>
                </a:lnTo>
                <a:lnTo>
                  <a:pt x="8448409" y="6113098"/>
                </a:lnTo>
                <a:lnTo>
                  <a:pt x="8411897" y="6132148"/>
                </a:lnTo>
                <a:lnTo>
                  <a:pt x="8370622" y="6148023"/>
                </a:lnTo>
                <a:lnTo>
                  <a:pt x="8324584" y="6162311"/>
                </a:lnTo>
                <a:lnTo>
                  <a:pt x="8272197" y="6173423"/>
                </a:lnTo>
                <a:lnTo>
                  <a:pt x="8211872" y="6181361"/>
                </a:lnTo>
                <a:lnTo>
                  <a:pt x="8143609" y="6182948"/>
                </a:lnTo>
                <a:lnTo>
                  <a:pt x="8075347" y="6181361"/>
                </a:lnTo>
                <a:lnTo>
                  <a:pt x="8015022" y="6173423"/>
                </a:lnTo>
                <a:lnTo>
                  <a:pt x="7962634" y="6162311"/>
                </a:lnTo>
                <a:lnTo>
                  <a:pt x="7916597" y="6148023"/>
                </a:lnTo>
                <a:lnTo>
                  <a:pt x="7875322" y="6132148"/>
                </a:lnTo>
                <a:lnTo>
                  <a:pt x="7838809" y="6113098"/>
                </a:lnTo>
                <a:lnTo>
                  <a:pt x="7800709" y="6094048"/>
                </a:lnTo>
                <a:lnTo>
                  <a:pt x="7762609" y="6074998"/>
                </a:lnTo>
                <a:lnTo>
                  <a:pt x="7726097" y="6059123"/>
                </a:lnTo>
                <a:lnTo>
                  <a:pt x="7684822" y="6043248"/>
                </a:lnTo>
                <a:lnTo>
                  <a:pt x="7638784" y="6027373"/>
                </a:lnTo>
                <a:lnTo>
                  <a:pt x="7586397" y="6016261"/>
                </a:lnTo>
                <a:lnTo>
                  <a:pt x="7526072" y="6009911"/>
                </a:lnTo>
                <a:lnTo>
                  <a:pt x="7457809" y="6006736"/>
                </a:lnTo>
                <a:lnTo>
                  <a:pt x="7389547" y="6009911"/>
                </a:lnTo>
                <a:lnTo>
                  <a:pt x="7329222" y="6016261"/>
                </a:lnTo>
                <a:lnTo>
                  <a:pt x="7276834" y="6027373"/>
                </a:lnTo>
                <a:lnTo>
                  <a:pt x="7230797" y="6043248"/>
                </a:lnTo>
                <a:lnTo>
                  <a:pt x="7189522" y="6059123"/>
                </a:lnTo>
                <a:lnTo>
                  <a:pt x="7153009" y="6074998"/>
                </a:lnTo>
                <a:lnTo>
                  <a:pt x="7114909" y="6094048"/>
                </a:lnTo>
                <a:lnTo>
                  <a:pt x="7076809" y="6113098"/>
                </a:lnTo>
                <a:lnTo>
                  <a:pt x="7040297" y="6132148"/>
                </a:lnTo>
                <a:lnTo>
                  <a:pt x="6999022" y="6148023"/>
                </a:lnTo>
                <a:lnTo>
                  <a:pt x="6952984" y="6162311"/>
                </a:lnTo>
                <a:lnTo>
                  <a:pt x="6900597" y="6173423"/>
                </a:lnTo>
                <a:lnTo>
                  <a:pt x="6840272" y="6181361"/>
                </a:lnTo>
                <a:lnTo>
                  <a:pt x="6781800" y="6182721"/>
                </a:lnTo>
                <a:lnTo>
                  <a:pt x="6723328" y="6181361"/>
                </a:lnTo>
                <a:lnTo>
                  <a:pt x="6663003" y="6173423"/>
                </a:lnTo>
                <a:lnTo>
                  <a:pt x="6610615" y="6162311"/>
                </a:lnTo>
                <a:lnTo>
                  <a:pt x="6564578" y="6148023"/>
                </a:lnTo>
                <a:lnTo>
                  <a:pt x="6523303" y="6132148"/>
                </a:lnTo>
                <a:lnTo>
                  <a:pt x="6486790" y="6113098"/>
                </a:lnTo>
                <a:lnTo>
                  <a:pt x="6448690" y="6094048"/>
                </a:lnTo>
                <a:lnTo>
                  <a:pt x="6410590" y="6074998"/>
                </a:lnTo>
                <a:lnTo>
                  <a:pt x="6374078" y="6059123"/>
                </a:lnTo>
                <a:lnTo>
                  <a:pt x="6332803" y="6043248"/>
                </a:lnTo>
                <a:lnTo>
                  <a:pt x="6286765" y="6027373"/>
                </a:lnTo>
                <a:lnTo>
                  <a:pt x="6234378" y="6016261"/>
                </a:lnTo>
                <a:lnTo>
                  <a:pt x="6174053" y="6009911"/>
                </a:lnTo>
                <a:lnTo>
                  <a:pt x="6105790" y="6006736"/>
                </a:lnTo>
                <a:lnTo>
                  <a:pt x="6096000" y="6007191"/>
                </a:lnTo>
                <a:lnTo>
                  <a:pt x="6086211" y="6006736"/>
                </a:lnTo>
                <a:lnTo>
                  <a:pt x="6017949" y="6009911"/>
                </a:lnTo>
                <a:lnTo>
                  <a:pt x="5957622" y="6016261"/>
                </a:lnTo>
                <a:lnTo>
                  <a:pt x="5905235" y="6027373"/>
                </a:lnTo>
                <a:lnTo>
                  <a:pt x="5859197" y="6043248"/>
                </a:lnTo>
                <a:lnTo>
                  <a:pt x="5817922" y="6059123"/>
                </a:lnTo>
                <a:lnTo>
                  <a:pt x="5781409" y="6074998"/>
                </a:lnTo>
                <a:lnTo>
                  <a:pt x="5743309" y="6094048"/>
                </a:lnTo>
                <a:lnTo>
                  <a:pt x="5705211" y="6113098"/>
                </a:lnTo>
                <a:lnTo>
                  <a:pt x="5668697" y="6132148"/>
                </a:lnTo>
                <a:lnTo>
                  <a:pt x="5627422" y="6148023"/>
                </a:lnTo>
                <a:lnTo>
                  <a:pt x="5581384" y="6162311"/>
                </a:lnTo>
                <a:lnTo>
                  <a:pt x="5528997" y="6173423"/>
                </a:lnTo>
                <a:lnTo>
                  <a:pt x="5468672" y="6181361"/>
                </a:lnTo>
                <a:lnTo>
                  <a:pt x="5410200" y="6182721"/>
                </a:lnTo>
                <a:lnTo>
                  <a:pt x="5351728" y="6181361"/>
                </a:lnTo>
                <a:lnTo>
                  <a:pt x="5291402" y="6173423"/>
                </a:lnTo>
                <a:lnTo>
                  <a:pt x="5239015" y="6162311"/>
                </a:lnTo>
                <a:lnTo>
                  <a:pt x="5192979" y="6148023"/>
                </a:lnTo>
                <a:lnTo>
                  <a:pt x="5151703" y="6132148"/>
                </a:lnTo>
                <a:lnTo>
                  <a:pt x="5115190" y="6113098"/>
                </a:lnTo>
                <a:lnTo>
                  <a:pt x="5077092" y="6094048"/>
                </a:lnTo>
                <a:lnTo>
                  <a:pt x="5038990" y="6074998"/>
                </a:lnTo>
                <a:lnTo>
                  <a:pt x="5002479" y="6059123"/>
                </a:lnTo>
                <a:lnTo>
                  <a:pt x="4961203" y="6043248"/>
                </a:lnTo>
                <a:lnTo>
                  <a:pt x="4915166" y="6027373"/>
                </a:lnTo>
                <a:lnTo>
                  <a:pt x="4862778" y="6016261"/>
                </a:lnTo>
                <a:lnTo>
                  <a:pt x="4802454" y="6009911"/>
                </a:lnTo>
                <a:lnTo>
                  <a:pt x="4734190" y="6006736"/>
                </a:lnTo>
                <a:lnTo>
                  <a:pt x="4665929" y="6009911"/>
                </a:lnTo>
                <a:lnTo>
                  <a:pt x="4605603" y="6016261"/>
                </a:lnTo>
                <a:lnTo>
                  <a:pt x="4553217" y="6027373"/>
                </a:lnTo>
                <a:lnTo>
                  <a:pt x="4507178" y="6043248"/>
                </a:lnTo>
                <a:lnTo>
                  <a:pt x="4465903" y="6059123"/>
                </a:lnTo>
                <a:lnTo>
                  <a:pt x="4429390" y="6074998"/>
                </a:lnTo>
                <a:lnTo>
                  <a:pt x="4353190" y="6113098"/>
                </a:lnTo>
                <a:lnTo>
                  <a:pt x="4316678" y="6132148"/>
                </a:lnTo>
                <a:lnTo>
                  <a:pt x="4275403" y="6148023"/>
                </a:lnTo>
                <a:lnTo>
                  <a:pt x="4229365" y="6162311"/>
                </a:lnTo>
                <a:lnTo>
                  <a:pt x="4176978" y="6173423"/>
                </a:lnTo>
                <a:lnTo>
                  <a:pt x="4116653" y="6181361"/>
                </a:lnTo>
                <a:lnTo>
                  <a:pt x="4048390" y="6182948"/>
                </a:lnTo>
                <a:lnTo>
                  <a:pt x="3980128" y="6181361"/>
                </a:lnTo>
                <a:lnTo>
                  <a:pt x="3919803" y="6173423"/>
                </a:lnTo>
                <a:lnTo>
                  <a:pt x="3867415" y="6162311"/>
                </a:lnTo>
                <a:lnTo>
                  <a:pt x="3821378" y="6148023"/>
                </a:lnTo>
                <a:lnTo>
                  <a:pt x="3780103" y="6132148"/>
                </a:lnTo>
                <a:lnTo>
                  <a:pt x="3743590" y="6113098"/>
                </a:lnTo>
                <a:lnTo>
                  <a:pt x="3705490" y="6094048"/>
                </a:lnTo>
                <a:lnTo>
                  <a:pt x="3667390" y="6074998"/>
                </a:lnTo>
                <a:lnTo>
                  <a:pt x="3630878" y="6059123"/>
                </a:lnTo>
                <a:lnTo>
                  <a:pt x="3589603" y="6043248"/>
                </a:lnTo>
                <a:lnTo>
                  <a:pt x="3543565" y="6027373"/>
                </a:lnTo>
                <a:lnTo>
                  <a:pt x="3491178" y="6016261"/>
                </a:lnTo>
                <a:lnTo>
                  <a:pt x="3430853" y="6009911"/>
                </a:lnTo>
                <a:lnTo>
                  <a:pt x="3361003" y="6006736"/>
                </a:lnTo>
                <a:lnTo>
                  <a:pt x="3294328" y="6009911"/>
                </a:lnTo>
                <a:lnTo>
                  <a:pt x="3234003" y="6016261"/>
                </a:lnTo>
                <a:lnTo>
                  <a:pt x="3181615" y="6027373"/>
                </a:lnTo>
                <a:lnTo>
                  <a:pt x="3135578" y="6043248"/>
                </a:lnTo>
                <a:lnTo>
                  <a:pt x="3094303" y="6059123"/>
                </a:lnTo>
                <a:lnTo>
                  <a:pt x="3057790" y="6074998"/>
                </a:lnTo>
                <a:lnTo>
                  <a:pt x="3019690" y="6094048"/>
                </a:lnTo>
                <a:lnTo>
                  <a:pt x="2981590" y="6113098"/>
                </a:lnTo>
                <a:lnTo>
                  <a:pt x="2945078" y="6132148"/>
                </a:lnTo>
                <a:lnTo>
                  <a:pt x="2903803" y="6148023"/>
                </a:lnTo>
                <a:lnTo>
                  <a:pt x="2857765" y="6162311"/>
                </a:lnTo>
                <a:lnTo>
                  <a:pt x="2805378" y="6173423"/>
                </a:lnTo>
                <a:lnTo>
                  <a:pt x="2745053" y="6181361"/>
                </a:lnTo>
                <a:lnTo>
                  <a:pt x="2676790" y="6182948"/>
                </a:lnTo>
                <a:lnTo>
                  <a:pt x="2608528" y="6181361"/>
                </a:lnTo>
                <a:lnTo>
                  <a:pt x="2548203" y="6173423"/>
                </a:lnTo>
                <a:lnTo>
                  <a:pt x="2495815" y="6162311"/>
                </a:lnTo>
                <a:lnTo>
                  <a:pt x="2449778" y="6148023"/>
                </a:lnTo>
                <a:lnTo>
                  <a:pt x="2408503" y="6132148"/>
                </a:lnTo>
                <a:lnTo>
                  <a:pt x="2371990" y="6113098"/>
                </a:lnTo>
                <a:lnTo>
                  <a:pt x="2333890" y="6094048"/>
                </a:lnTo>
                <a:lnTo>
                  <a:pt x="2295790" y="6074998"/>
                </a:lnTo>
                <a:lnTo>
                  <a:pt x="2259278" y="6059123"/>
                </a:lnTo>
                <a:lnTo>
                  <a:pt x="2218003" y="6043248"/>
                </a:lnTo>
                <a:lnTo>
                  <a:pt x="2171965" y="6027373"/>
                </a:lnTo>
                <a:lnTo>
                  <a:pt x="2119578" y="6016261"/>
                </a:lnTo>
                <a:lnTo>
                  <a:pt x="2059253" y="6009911"/>
                </a:lnTo>
                <a:lnTo>
                  <a:pt x="1990990" y="6006736"/>
                </a:lnTo>
                <a:lnTo>
                  <a:pt x="1922728" y="6009911"/>
                </a:lnTo>
                <a:lnTo>
                  <a:pt x="1862403" y="6016261"/>
                </a:lnTo>
                <a:lnTo>
                  <a:pt x="1810015" y="6027373"/>
                </a:lnTo>
                <a:lnTo>
                  <a:pt x="1763978" y="6043248"/>
                </a:lnTo>
                <a:lnTo>
                  <a:pt x="1722703" y="6059123"/>
                </a:lnTo>
                <a:lnTo>
                  <a:pt x="1686190" y="6074998"/>
                </a:lnTo>
                <a:lnTo>
                  <a:pt x="1648090" y="6094048"/>
                </a:lnTo>
                <a:lnTo>
                  <a:pt x="1609990" y="6113098"/>
                </a:lnTo>
                <a:lnTo>
                  <a:pt x="1573478" y="6132148"/>
                </a:lnTo>
                <a:lnTo>
                  <a:pt x="1532203" y="6148023"/>
                </a:lnTo>
                <a:lnTo>
                  <a:pt x="1486165" y="6162311"/>
                </a:lnTo>
                <a:lnTo>
                  <a:pt x="1433778" y="6173423"/>
                </a:lnTo>
                <a:lnTo>
                  <a:pt x="1373453" y="6181361"/>
                </a:lnTo>
                <a:lnTo>
                  <a:pt x="1305190" y="6182948"/>
                </a:lnTo>
                <a:lnTo>
                  <a:pt x="1236928" y="6181361"/>
                </a:lnTo>
                <a:lnTo>
                  <a:pt x="1176603" y="6173423"/>
                </a:lnTo>
                <a:lnTo>
                  <a:pt x="1124215" y="6162311"/>
                </a:lnTo>
                <a:lnTo>
                  <a:pt x="1078178" y="6148023"/>
                </a:lnTo>
                <a:lnTo>
                  <a:pt x="1036903" y="6132148"/>
                </a:lnTo>
                <a:lnTo>
                  <a:pt x="1000390" y="6113098"/>
                </a:lnTo>
                <a:lnTo>
                  <a:pt x="962290" y="6094048"/>
                </a:lnTo>
                <a:lnTo>
                  <a:pt x="924190" y="6074998"/>
                </a:lnTo>
                <a:lnTo>
                  <a:pt x="887678" y="6059123"/>
                </a:lnTo>
                <a:lnTo>
                  <a:pt x="846403" y="6043248"/>
                </a:lnTo>
                <a:lnTo>
                  <a:pt x="800365" y="6027373"/>
                </a:lnTo>
                <a:lnTo>
                  <a:pt x="747978" y="6016261"/>
                </a:lnTo>
                <a:lnTo>
                  <a:pt x="687653" y="6009911"/>
                </a:lnTo>
                <a:lnTo>
                  <a:pt x="619390" y="6006736"/>
                </a:lnTo>
                <a:lnTo>
                  <a:pt x="551128" y="6009911"/>
                </a:lnTo>
                <a:lnTo>
                  <a:pt x="490803" y="6016261"/>
                </a:lnTo>
                <a:lnTo>
                  <a:pt x="438415" y="6027373"/>
                </a:lnTo>
                <a:lnTo>
                  <a:pt x="392378" y="6043248"/>
                </a:lnTo>
                <a:lnTo>
                  <a:pt x="351103" y="6059123"/>
                </a:lnTo>
                <a:lnTo>
                  <a:pt x="314590" y="6074998"/>
                </a:lnTo>
                <a:lnTo>
                  <a:pt x="276490" y="6094048"/>
                </a:lnTo>
                <a:lnTo>
                  <a:pt x="238390" y="6113098"/>
                </a:lnTo>
                <a:lnTo>
                  <a:pt x="201878" y="6132148"/>
                </a:lnTo>
                <a:lnTo>
                  <a:pt x="160603" y="6148023"/>
                </a:lnTo>
                <a:lnTo>
                  <a:pt x="114565" y="6162311"/>
                </a:lnTo>
                <a:lnTo>
                  <a:pt x="62178" y="6173423"/>
                </a:lnTo>
                <a:lnTo>
                  <a:pt x="1853" y="6181361"/>
                </a:lnTo>
                <a:lnTo>
                  <a:pt x="1" y="6181404"/>
                </a:lnTo>
                <a:lnTo>
                  <a:pt x="1" y="6551875"/>
                </a:lnTo>
                <a:lnTo>
                  <a:pt x="0" y="655187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Başlık 3">
            <a:extLst>
              <a:ext uri="{FF2B5EF4-FFF2-40B4-BE49-F238E27FC236}">
                <a16:creationId xmlns:a16="http://schemas.microsoft.com/office/drawing/2014/main" id="{4BFD646E-908B-9526-C111-504EC9AE9DC1}"/>
              </a:ext>
            </a:extLst>
          </p:cNvPr>
          <p:cNvSpPr>
            <a:spLocks noGrp="1"/>
          </p:cNvSpPr>
          <p:nvPr>
            <p:ph type="title"/>
          </p:nvPr>
        </p:nvSpPr>
        <p:spPr>
          <a:xfrm>
            <a:off x="1782815" y="317842"/>
            <a:ext cx="10780830" cy="1494000"/>
          </a:xfrm>
        </p:spPr>
        <p:txBody>
          <a:bodyPr vert="horz" lIns="91440" tIns="45720" rIns="91440" bIns="45720" rtlCol="0" anchor="t">
            <a:normAutofit/>
          </a:bodyPr>
          <a:lstStyle/>
          <a:p>
            <a:r>
              <a:rPr lang="tr" sz="4400" spc="10" dirty="0">
                <a:effectLst/>
                <a:latin typeface="Calibri Light" panose="020F0302020204030204" pitchFamily="34" charset="0"/>
                <a:ea typeface="Times New Roman" panose="02020603050405020304" pitchFamily="18" charset="0"/>
                <a:cs typeface="Calibri Light" panose="020F0302020204030204" pitchFamily="34" charset="0"/>
              </a:rPr>
              <a:t>Güvenliği Politikası </a:t>
            </a:r>
            <a:endParaRPr lang="en-US" sz="4400" kern="1200" dirty="0">
              <a:solidFill>
                <a:schemeClr val="tx1"/>
              </a:solidFill>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B36230F-7D11-B79D-F05E-DD5CA1E05323}"/>
              </a:ext>
            </a:extLst>
          </p:cNvPr>
          <p:cNvSpPr>
            <a:spLocks noGrp="1"/>
          </p:cNvSpPr>
          <p:nvPr>
            <p:ph sz="half" idx="1"/>
          </p:nvPr>
        </p:nvSpPr>
        <p:spPr>
          <a:xfrm>
            <a:off x="435006" y="1748901"/>
            <a:ext cx="5557421" cy="4791257"/>
          </a:xfrm>
        </p:spPr>
        <p:txBody>
          <a:bodyPr vert="horz" lIns="91440" tIns="45720" rIns="91440" bIns="45720" rtlCol="0">
            <a:normAutofit fontScale="92500" lnSpcReduction="20000"/>
          </a:bodyPr>
          <a:lstStyle/>
          <a:p>
            <a:pPr algn="just"/>
            <a:r>
              <a:rPr lang="tr" sz="2400" dirty="0">
                <a:solidFill>
                  <a:schemeClr val="tx1">
                    <a:alpha val="60000"/>
                  </a:schemeClr>
                </a:solidFill>
              </a:rPr>
              <a:t>İki faktörlü kimlik doğrulamayı (doğrulama) etkinleştirdikten sonra, yeni bir cihazdan veya tarayıcıdan hesabınıza her giriş yaptığınızda telefonunuza veya kimlik doğrulama uygulamanıza bir güvenlik kodu gönderilecektir. Bu kodu girmelisiniz ve oturum açmanıza izin verilecektir. Bir siber suçlu hesabınıza giriş yapmaya çalışırsa, cep telefonunuza erişimleri yoksa bunu yapamazlar.</a:t>
            </a:r>
            <a:endParaRPr lang="tr-TR" sz="2400" dirty="0">
              <a:solidFill>
                <a:schemeClr val="tx1">
                  <a:alpha val="60000"/>
                </a:schemeClr>
              </a:solidFill>
            </a:endParaRPr>
          </a:p>
          <a:p>
            <a:pPr algn="just"/>
            <a:r>
              <a:rPr lang="tr" sz="2400" dirty="0">
                <a:solidFill>
                  <a:schemeClr val="tx1">
                    <a:alpha val="60000"/>
                  </a:schemeClr>
                </a:solidFill>
              </a:rPr>
              <a:t>Bir kod içeren bir bildirim alacağınız için hesabınıza giriş yapma girişimini de fark edebileceksiniz. Bu kodu asla başkalarıyla paylaşmayın! Saldırgan onu almaya çalışacak. Kodu aldıysanız ancak oturum açmayı denemediyseniz, kod mesajını silin ve mümkün olan en kısa sürede şifrenizi değiştirin.</a:t>
            </a:r>
          </a:p>
        </p:txBody>
      </p:sp>
      <p:pic>
        <p:nvPicPr>
          <p:cNvPr id="6"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2414853"/>
            <a:ext cx="5451592" cy="3066520"/>
          </a:xfrm>
          <a:prstGeom prst="rect">
            <a:avLst/>
          </a:prstGeom>
          <a:noFill/>
        </p:spPr>
      </p:pic>
      <p:pic>
        <p:nvPicPr>
          <p:cNvPr id="2" name="Grafik 4">
            <a:extLst>
              <a:ext uri="{FF2B5EF4-FFF2-40B4-BE49-F238E27FC236}">
                <a16:creationId xmlns:a16="http://schemas.microsoft.com/office/drawing/2014/main" id="{6C042272-485A-9DDF-24CF-E30EABA01D8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7E810B7-2819-D24B-587B-9157A97915A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42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tr" dirty="0"/>
              <a:t>Alıştırmalar-4:</a:t>
            </a:r>
            <a:endParaRPr lang="tr-TR"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lnSpcReduction="10000"/>
          </a:bodyPr>
          <a:lstStyle/>
          <a:p>
            <a:r>
              <a:rPr lang="tr" dirty="0"/>
              <a:t>Oluşturduğunuz e-posta hesabına erişmek için iki faktörlü kimlik doğrulaması gerçekleştirin. Bu işlemlerden ilki, hesaba erişmek için kullandığınız şifredir. Diğeri telefonunuza gönderilecek bir doğrulama kodu (SMS) veya başka bir e-posta adresine gönderilecek bir onay bağlantısı olabilir.</a:t>
            </a:r>
            <a:endParaRPr lang="tr-TR" dirty="0"/>
          </a:p>
          <a:p>
            <a:r>
              <a:rPr lang="tr" dirty="0"/>
              <a:t>Aşağıdaki ekran görüntüsü, </a:t>
            </a:r>
            <a:r>
              <a:rPr lang="tr" dirty="0" err="1"/>
              <a:t>gmail </a:t>
            </a:r>
            <a:r>
              <a:rPr lang="tr" dirty="0"/>
              <a:t>hesabının iki faktörlü kimlik doğrulama özelliğinin nasıl etkinleştirileceğini göstermektedir.</a:t>
            </a:r>
            <a:endParaRPr lang="tr-TR" dirty="0"/>
          </a:p>
          <a:p>
            <a:r>
              <a:rPr lang="tr" dirty="0"/>
              <a:t>İşlemi tamamlayın ve e-posta hesabınıza tekrar erişmeyi deneyin.</a:t>
            </a:r>
            <a:endParaRPr lang="tr-TR" dirty="0"/>
          </a:p>
          <a:p>
            <a:r>
              <a:rPr lang="tr" dirty="0"/>
              <a:t>Adım-1: Google Hesabınızı açın.</a:t>
            </a:r>
            <a:endParaRPr lang="tr-TR" dirty="0"/>
          </a:p>
          <a:p>
            <a:r>
              <a:rPr lang="tr" dirty="0"/>
              <a:t>Adım-2: “Ayarlar” bölümüne tıklayın.</a:t>
            </a:r>
            <a:endParaRPr lang="tr-TR"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tr" dirty="0"/>
              <a:t>Alıştırmalar-4 ( </a:t>
            </a:r>
            <a:r>
              <a:rPr lang="tr" dirty="0" err="1"/>
              <a:t>Devam Ediyor </a:t>
            </a:r>
            <a:r>
              <a:rPr lang="tr" dirty="0"/>
              <a:t>):</a:t>
            </a:r>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tr" b="1" dirty="0"/>
              <a:t>Adım-3: </a:t>
            </a:r>
            <a:r>
              <a:rPr lang="tr" dirty="0"/>
              <a:t>Açılan sayfanın sol tarafında bulunan menüden "Güvenlik" sekmesini seçin (1). Ardından sayfanın ortasındaki "2 Adımda </a:t>
            </a:r>
            <a:endParaRPr lang="tr-TR" dirty="0"/>
          </a:p>
          <a:p>
            <a:endParaRPr lang="tr-TR" dirty="0"/>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143956" y="3322468"/>
            <a:ext cx="7904087" cy="2786190"/>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CD6FDB3-5745-43B5-A99C-B040FF8B19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2DAAE1-7EC6-479D-AD38-AC482797A43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C5A08F76-681D-4429-8F94-1FF70BE8490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1152</TotalTime>
  <Words>2215</Words>
  <Application>Microsoft Office PowerPoint</Application>
  <PresentationFormat>Geniş ekran</PresentationFormat>
  <Paragraphs>104</Paragraphs>
  <Slides>27</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27</vt:i4>
      </vt:variant>
    </vt:vector>
  </HeadingPairs>
  <TitlesOfParts>
    <vt:vector size="33" baseType="lpstr">
      <vt:lpstr>Arial</vt:lpstr>
      <vt:lpstr>Calibri</vt:lpstr>
      <vt:lpstr>Calibri Light</vt:lpstr>
      <vt:lpstr>Symbol</vt:lpstr>
      <vt:lpstr>Titillium Web</vt:lpstr>
      <vt:lpstr>Office Teması</vt:lpstr>
      <vt:lpstr>Bilgi Güvenliği</vt:lpstr>
      <vt:lpstr>Bilgi Güvenliği</vt:lpstr>
      <vt:lpstr>Bilgi Güvenliği</vt:lpstr>
      <vt:lpstr>Bilgi güvenliği politikası nedir?</vt:lpstr>
      <vt:lpstr>Bilgi Güvenliği Politikasının Amacı Nedir?</vt:lpstr>
      <vt:lpstr>ICP bir kuruluş için aşağıdaki avantajlara sahip olabilir</vt:lpstr>
      <vt:lpstr>Bilgi Güvenliği Politikasında </vt:lpstr>
      <vt:lpstr>Bilgi Güvenliği Politikasında </vt:lpstr>
      <vt:lpstr> Bilgi  Güvenliği Politikası </vt:lpstr>
      <vt:lpstr>Örnek-1 ( Devam ediyor )</vt:lpstr>
      <vt:lpstr>Örnek-1 ( Devam ediyor )</vt:lpstr>
      <vt:lpstr>Güvenliği Politikası </vt:lpstr>
      <vt:lpstr>Alıştırmalar-2:</vt:lpstr>
      <vt:lpstr>Alıştırmalar-2 ( Devam Ediyor )</vt:lpstr>
      <vt:lpstr>Güvenliği Politikası </vt:lpstr>
      <vt:lpstr>Güvenliği Politikası </vt:lpstr>
      <vt:lpstr>Alıştırmalar-3 :</vt:lpstr>
      <vt:lpstr>Alıştırmalar-3 ( Devam Ediyor ):</vt:lpstr>
      <vt:lpstr>Alıştırmalar-3 ( Devam Ediyor )</vt:lpstr>
      <vt:lpstr>Güvenliği Politikası </vt:lpstr>
      <vt:lpstr>Güvenliği Politikası </vt:lpstr>
      <vt:lpstr>Kimlik Avı Örnekleri</vt:lpstr>
      <vt:lpstr>Kimlik Avı Örnekleri</vt:lpstr>
      <vt:lpstr>Güvenliği Politikası </vt:lpstr>
      <vt:lpstr>Güvenliği Politikası </vt:lpstr>
      <vt:lpstr>Alıştırmalar-4:</vt:lpstr>
      <vt:lpstr>Alıştırmalar-4 ( Devam Ediyor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Ali Gokdemir</cp:lastModifiedBy>
  <cp:revision>10</cp:revision>
  <dcterms:created xsi:type="dcterms:W3CDTF">2022-08-13T06:06:13Z</dcterms:created>
  <dcterms:modified xsi:type="dcterms:W3CDTF">2022-11-25T11:30:50Z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