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sldIdLst>
    <p:sldId id="256" r:id="rId5"/>
    <p:sldId id="262" r:id="rId6"/>
    <p:sldId id="263" r:id="rId7"/>
    <p:sldId id="257" r:id="rId8"/>
    <p:sldId id="264" r:id="rId9"/>
    <p:sldId id="266" r:id="rId10"/>
    <p:sldId id="268" r:id="rId11"/>
    <p:sldId id="269" r:id="rId12"/>
    <p:sldId id="270" r:id="rId13"/>
    <p:sldId id="292" r:id="rId14"/>
    <p:sldId id="293" r:id="rId15"/>
    <p:sldId id="296" r:id="rId16"/>
    <p:sldId id="271" r:id="rId17"/>
    <p:sldId id="297" r:id="rId18"/>
    <p:sldId id="298" r:id="rId19"/>
    <p:sldId id="299" r:id="rId20"/>
    <p:sldId id="300" r:id="rId21"/>
    <p:sldId id="301" r:id="rId22"/>
    <p:sldId id="302" r:id="rId23"/>
    <p:sldId id="303" r:id="rId24"/>
    <p:sldId id="272" r:id="rId25"/>
    <p:sldId id="273" r:id="rId26"/>
    <p:sldId id="310" r:id="rId27"/>
    <p:sldId id="311" r:id="rId28"/>
    <p:sldId id="304" r:id="rId29"/>
    <p:sldId id="312" r:id="rId30"/>
    <p:sldId id="313" r:id="rId31"/>
    <p:sldId id="314" r:id="rId32"/>
    <p:sldId id="316" r:id="rId33"/>
    <p:sldId id="317" r:id="rId34"/>
    <p:sldId id="318" r:id="rId35"/>
    <p:sldId id="276" r:id="rId36"/>
    <p:sldId id="319" r:id="rId37"/>
    <p:sldId id="320" r:id="rId38"/>
    <p:sldId id="277" r:id="rId39"/>
    <p:sldId id="278" r:id="rId40"/>
    <p:sldId id="321" r:id="rId41"/>
    <p:sldId id="279" r:id="rId42"/>
    <p:sldId id="322" r:id="rId43"/>
    <p:sldId id="280" r:id="rId44"/>
    <p:sldId id="323" r:id="rId45"/>
    <p:sldId id="281" r:id="rId46"/>
    <p:sldId id="324" r:id="rId47"/>
    <p:sldId id="282" r:id="rId48"/>
    <p:sldId id="326" r:id="rId49"/>
    <p:sldId id="283" r:id="rId50"/>
    <p:sldId id="327" r:id="rId51"/>
    <p:sldId id="285" r:id="rId52"/>
    <p:sldId id="286" r:id="rId53"/>
    <p:sldId id="328" r:id="rId54"/>
    <p:sldId id="287" r:id="rId55"/>
    <p:sldId id="329" r:id="rId56"/>
    <p:sldId id="330" r:id="rId57"/>
    <p:sldId id="288" r:id="rId58"/>
    <p:sldId id="289" r:id="rId59"/>
    <p:sldId id="331" r:id="rId60"/>
    <p:sldId id="290" r:id="rId61"/>
    <p:sldId id="291" r:id="rId62"/>
    <p:sldId id="333" r:id="rId63"/>
    <p:sldId id="332" r:id="rId64"/>
  </p:sldIdLst>
  <p:sldSz cx="12192000" cy="6858000"/>
  <p:notesSz cx="6858000" cy="9144000"/>
  <p:defaultTex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9986"/>
    <p:restoredTop sz="86429"/>
  </p:normalViewPr>
  <p:slideViewPr>
    <p:cSldViewPr snapToGrid="0">
      <p:cViewPr varScale="1">
        <p:scale>
          <a:sx n="57" d="100"/>
          <a:sy n="57" d="100"/>
        </p:scale>
        <p:origin x="108" y="55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slide" Target="slides/slide59.xml"/><Relationship Id="rId68"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61" Type="http://schemas.openxmlformats.org/officeDocument/2006/relationships/slide" Target="slides/slide57.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theme" Target="theme/theme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foli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D56D9A8-215E-AF72-2BA6-6042C2B5C51B}"/>
              </a:ext>
            </a:extLst>
          </p:cNvPr>
          <p:cNvSpPr>
            <a:spLocks noGrp="1"/>
          </p:cNvSpPr>
          <p:nvPr>
            <p:ph type="ctrTitle"/>
          </p:nvPr>
        </p:nvSpPr>
        <p:spPr>
          <a:xfrm>
            <a:off x="1524000" y="1122363"/>
            <a:ext cx="9144000" cy="2387600"/>
          </a:xfrm>
        </p:spPr>
        <p:txBody>
          <a:bodyPr anchor="b"/>
          <a:lstStyle>
            <a:lvl1pPr algn="ctr">
              <a:defRPr sz="6000"/>
            </a:lvl1pPr>
          </a:lstStyle>
          <a:p>
            <a:r>
              <a:rPr lang="de-DE"/>
              <a:t>Mastertitelformat bearbeiten</a:t>
            </a:r>
            <a:endParaRPr lang="en-US"/>
          </a:p>
        </p:txBody>
      </p:sp>
      <p:sp>
        <p:nvSpPr>
          <p:cNvPr id="3" name="Untertitel 2">
            <a:extLst>
              <a:ext uri="{FF2B5EF4-FFF2-40B4-BE49-F238E27FC236}">
                <a16:creationId xmlns:a16="http://schemas.microsoft.com/office/drawing/2014/main" id="{26B77B0F-08AC-703E-DA63-2234CEDFB48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DE"/>
              <a:t>Master-Untertitelformat bearbeiten</a:t>
            </a:r>
            <a:endParaRPr lang="en-US"/>
          </a:p>
        </p:txBody>
      </p:sp>
      <p:sp>
        <p:nvSpPr>
          <p:cNvPr id="4" name="Datumsplatzhalter 3">
            <a:extLst>
              <a:ext uri="{FF2B5EF4-FFF2-40B4-BE49-F238E27FC236}">
                <a16:creationId xmlns:a16="http://schemas.microsoft.com/office/drawing/2014/main" id="{8B814C74-321A-CD4E-D621-40C0C68707EF}"/>
              </a:ext>
            </a:extLst>
          </p:cNvPr>
          <p:cNvSpPr>
            <a:spLocks noGrp="1"/>
          </p:cNvSpPr>
          <p:nvPr>
            <p:ph type="dt" sz="half" idx="10"/>
          </p:nvPr>
        </p:nvSpPr>
        <p:spPr/>
        <p:txBody>
          <a:bodyPr/>
          <a:lstStyle/>
          <a:p>
            <a:fld id="{5164F010-D765-3742-B1BE-090DA5D5B25D}" type="datetimeFigureOut">
              <a:rPr lang="en-US" smtClean="0"/>
              <a:t>11/30/2022</a:t>
            </a:fld>
            <a:endParaRPr lang="en-US"/>
          </a:p>
        </p:txBody>
      </p:sp>
      <p:sp>
        <p:nvSpPr>
          <p:cNvPr id="5" name="Fußzeilenplatzhalter 4">
            <a:extLst>
              <a:ext uri="{FF2B5EF4-FFF2-40B4-BE49-F238E27FC236}">
                <a16:creationId xmlns:a16="http://schemas.microsoft.com/office/drawing/2014/main" id="{D5577425-E60F-1CC0-4034-E3E9E9D6BD27}"/>
              </a:ext>
            </a:extLst>
          </p:cNvPr>
          <p:cNvSpPr>
            <a:spLocks noGrp="1"/>
          </p:cNvSpPr>
          <p:nvPr>
            <p:ph type="ftr" sz="quarter" idx="11"/>
          </p:nvPr>
        </p:nvSpPr>
        <p:spPr/>
        <p:txBody>
          <a:bodyPr/>
          <a:lstStyle/>
          <a:p>
            <a:endParaRPr lang="en-US"/>
          </a:p>
        </p:txBody>
      </p:sp>
      <p:sp>
        <p:nvSpPr>
          <p:cNvPr id="6" name="Foliennummernplatzhalter 5">
            <a:extLst>
              <a:ext uri="{FF2B5EF4-FFF2-40B4-BE49-F238E27FC236}">
                <a16:creationId xmlns:a16="http://schemas.microsoft.com/office/drawing/2014/main" id="{F7CFA677-EA43-60E8-F702-98C3BA83C46E}"/>
              </a:ext>
            </a:extLst>
          </p:cNvPr>
          <p:cNvSpPr>
            <a:spLocks noGrp="1"/>
          </p:cNvSpPr>
          <p:nvPr>
            <p:ph type="sldNum" sz="quarter" idx="12"/>
          </p:nvPr>
        </p:nvSpPr>
        <p:spPr/>
        <p:txBody>
          <a:bodyPr/>
          <a:lstStyle/>
          <a:p>
            <a:fld id="{619D1D24-8592-8C4E-ADCB-0F95CB683268}" type="slidenum">
              <a:rPr lang="en-US" smtClean="0"/>
              <a:t>‹#›</a:t>
            </a:fld>
            <a:endParaRPr lang="en-US"/>
          </a:p>
        </p:txBody>
      </p:sp>
    </p:spTree>
    <p:extLst>
      <p:ext uri="{BB962C8B-B14F-4D97-AF65-F5344CB8AC3E}">
        <p14:creationId xmlns:p14="http://schemas.microsoft.com/office/powerpoint/2010/main" val="29266922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E79C7EF-1BF2-F277-02DF-1796C8E5704D}"/>
              </a:ext>
            </a:extLst>
          </p:cNvPr>
          <p:cNvSpPr>
            <a:spLocks noGrp="1"/>
          </p:cNvSpPr>
          <p:nvPr>
            <p:ph type="title"/>
          </p:nvPr>
        </p:nvSpPr>
        <p:spPr/>
        <p:txBody>
          <a:bodyPr/>
          <a:lstStyle/>
          <a:p>
            <a:r>
              <a:rPr lang="de-DE"/>
              <a:t>Mastertitelformat bearbeiten</a:t>
            </a:r>
            <a:endParaRPr lang="en-US"/>
          </a:p>
        </p:txBody>
      </p:sp>
      <p:sp>
        <p:nvSpPr>
          <p:cNvPr id="3" name="Inhaltsplatzhalter 2">
            <a:extLst>
              <a:ext uri="{FF2B5EF4-FFF2-40B4-BE49-F238E27FC236}">
                <a16:creationId xmlns:a16="http://schemas.microsoft.com/office/drawing/2014/main" id="{636A5CF8-4266-5CCA-2EE8-95AE5770F521}"/>
              </a:ext>
            </a:extLst>
          </p:cNvPr>
          <p:cNvSpPr>
            <a:spLocks noGrp="1"/>
          </p:cNvSpPr>
          <p:nvPr>
            <p:ph idx="1"/>
          </p:nvPr>
        </p:nvSpPr>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Datumsplatzhalter 3">
            <a:extLst>
              <a:ext uri="{FF2B5EF4-FFF2-40B4-BE49-F238E27FC236}">
                <a16:creationId xmlns:a16="http://schemas.microsoft.com/office/drawing/2014/main" id="{52F2B9A8-E607-717A-C510-751B63174F01}"/>
              </a:ext>
            </a:extLst>
          </p:cNvPr>
          <p:cNvSpPr>
            <a:spLocks noGrp="1"/>
          </p:cNvSpPr>
          <p:nvPr>
            <p:ph type="dt" sz="half" idx="10"/>
          </p:nvPr>
        </p:nvSpPr>
        <p:spPr/>
        <p:txBody>
          <a:bodyPr/>
          <a:lstStyle/>
          <a:p>
            <a:fld id="{5164F010-D765-3742-B1BE-090DA5D5B25D}" type="datetimeFigureOut">
              <a:rPr lang="en-US" smtClean="0"/>
              <a:t>11/30/2022</a:t>
            </a:fld>
            <a:endParaRPr lang="en-US"/>
          </a:p>
        </p:txBody>
      </p:sp>
      <p:sp>
        <p:nvSpPr>
          <p:cNvPr id="5" name="Fußzeilenplatzhalter 4">
            <a:extLst>
              <a:ext uri="{FF2B5EF4-FFF2-40B4-BE49-F238E27FC236}">
                <a16:creationId xmlns:a16="http://schemas.microsoft.com/office/drawing/2014/main" id="{3AEE6B10-447E-678C-52C9-DC5B7AF0340F}"/>
              </a:ext>
            </a:extLst>
          </p:cNvPr>
          <p:cNvSpPr>
            <a:spLocks noGrp="1"/>
          </p:cNvSpPr>
          <p:nvPr>
            <p:ph type="ftr" sz="quarter" idx="11"/>
          </p:nvPr>
        </p:nvSpPr>
        <p:spPr/>
        <p:txBody>
          <a:bodyPr/>
          <a:lstStyle/>
          <a:p>
            <a:endParaRPr lang="en-US"/>
          </a:p>
        </p:txBody>
      </p:sp>
      <p:sp>
        <p:nvSpPr>
          <p:cNvPr id="6" name="Foliennummernplatzhalter 5">
            <a:extLst>
              <a:ext uri="{FF2B5EF4-FFF2-40B4-BE49-F238E27FC236}">
                <a16:creationId xmlns:a16="http://schemas.microsoft.com/office/drawing/2014/main" id="{D76192C8-CF37-14B2-E2EE-CDC29F0A5536}"/>
              </a:ext>
            </a:extLst>
          </p:cNvPr>
          <p:cNvSpPr>
            <a:spLocks noGrp="1"/>
          </p:cNvSpPr>
          <p:nvPr>
            <p:ph type="sldNum" sz="quarter" idx="12"/>
          </p:nvPr>
        </p:nvSpPr>
        <p:spPr/>
        <p:txBody>
          <a:bodyPr/>
          <a:lstStyle/>
          <a:p>
            <a:fld id="{619D1D24-8592-8C4E-ADCB-0F95CB683268}" type="slidenum">
              <a:rPr lang="en-US" smtClean="0"/>
              <a:t>‹#›</a:t>
            </a:fld>
            <a:endParaRPr lang="en-US"/>
          </a:p>
        </p:txBody>
      </p:sp>
    </p:spTree>
    <p:extLst>
      <p:ext uri="{BB962C8B-B14F-4D97-AF65-F5344CB8AC3E}">
        <p14:creationId xmlns:p14="http://schemas.microsoft.com/office/powerpoint/2010/main" val="4855612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bschnitts-&#10;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65E4997-EEDB-10B6-8177-CE8800093F16}"/>
              </a:ext>
            </a:extLst>
          </p:cNvPr>
          <p:cNvSpPr>
            <a:spLocks noGrp="1"/>
          </p:cNvSpPr>
          <p:nvPr>
            <p:ph type="title"/>
          </p:nvPr>
        </p:nvSpPr>
        <p:spPr>
          <a:xfrm>
            <a:off x="831850" y="1709738"/>
            <a:ext cx="10515600" cy="2852737"/>
          </a:xfrm>
        </p:spPr>
        <p:txBody>
          <a:bodyPr anchor="b"/>
          <a:lstStyle>
            <a:lvl1pPr>
              <a:defRPr sz="6000"/>
            </a:lvl1pPr>
          </a:lstStyle>
          <a:p>
            <a:r>
              <a:rPr lang="de-DE"/>
              <a:t>Mastertitelformat bearbeiten</a:t>
            </a:r>
            <a:endParaRPr lang="en-US"/>
          </a:p>
        </p:txBody>
      </p:sp>
      <p:sp>
        <p:nvSpPr>
          <p:cNvPr id="3" name="Textplatzhalter 2">
            <a:extLst>
              <a:ext uri="{FF2B5EF4-FFF2-40B4-BE49-F238E27FC236}">
                <a16:creationId xmlns:a16="http://schemas.microsoft.com/office/drawing/2014/main" id="{1F790240-45D5-85DE-5160-0F1004E3B25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a:t>Mastertextformat bearbeiten</a:t>
            </a:r>
          </a:p>
        </p:txBody>
      </p:sp>
      <p:sp>
        <p:nvSpPr>
          <p:cNvPr id="4" name="Datumsplatzhalter 3">
            <a:extLst>
              <a:ext uri="{FF2B5EF4-FFF2-40B4-BE49-F238E27FC236}">
                <a16:creationId xmlns:a16="http://schemas.microsoft.com/office/drawing/2014/main" id="{AC4B72E4-FAC5-6957-F711-096A591191A5}"/>
              </a:ext>
            </a:extLst>
          </p:cNvPr>
          <p:cNvSpPr>
            <a:spLocks noGrp="1"/>
          </p:cNvSpPr>
          <p:nvPr>
            <p:ph type="dt" sz="half" idx="10"/>
          </p:nvPr>
        </p:nvSpPr>
        <p:spPr/>
        <p:txBody>
          <a:bodyPr/>
          <a:lstStyle/>
          <a:p>
            <a:fld id="{5164F010-D765-3742-B1BE-090DA5D5B25D}" type="datetimeFigureOut">
              <a:rPr lang="en-US" smtClean="0"/>
              <a:t>11/30/2022</a:t>
            </a:fld>
            <a:endParaRPr lang="en-US"/>
          </a:p>
        </p:txBody>
      </p:sp>
      <p:sp>
        <p:nvSpPr>
          <p:cNvPr id="5" name="Fußzeilenplatzhalter 4">
            <a:extLst>
              <a:ext uri="{FF2B5EF4-FFF2-40B4-BE49-F238E27FC236}">
                <a16:creationId xmlns:a16="http://schemas.microsoft.com/office/drawing/2014/main" id="{AAB5EF02-D961-786C-40BB-AF82F10250B0}"/>
              </a:ext>
            </a:extLst>
          </p:cNvPr>
          <p:cNvSpPr>
            <a:spLocks noGrp="1"/>
          </p:cNvSpPr>
          <p:nvPr>
            <p:ph type="ftr" sz="quarter" idx="11"/>
          </p:nvPr>
        </p:nvSpPr>
        <p:spPr/>
        <p:txBody>
          <a:bodyPr/>
          <a:lstStyle/>
          <a:p>
            <a:endParaRPr lang="en-US"/>
          </a:p>
        </p:txBody>
      </p:sp>
      <p:sp>
        <p:nvSpPr>
          <p:cNvPr id="6" name="Foliennummernplatzhalter 5">
            <a:extLst>
              <a:ext uri="{FF2B5EF4-FFF2-40B4-BE49-F238E27FC236}">
                <a16:creationId xmlns:a16="http://schemas.microsoft.com/office/drawing/2014/main" id="{FBBDFD9C-F513-65A7-0011-8F0214CED7B2}"/>
              </a:ext>
            </a:extLst>
          </p:cNvPr>
          <p:cNvSpPr>
            <a:spLocks noGrp="1"/>
          </p:cNvSpPr>
          <p:nvPr>
            <p:ph type="sldNum" sz="quarter" idx="12"/>
          </p:nvPr>
        </p:nvSpPr>
        <p:spPr/>
        <p:txBody>
          <a:bodyPr/>
          <a:lstStyle/>
          <a:p>
            <a:fld id="{619D1D24-8592-8C4E-ADCB-0F95CB683268}" type="slidenum">
              <a:rPr lang="en-US" smtClean="0"/>
              <a:t>‹#›</a:t>
            </a:fld>
            <a:endParaRPr lang="en-US"/>
          </a:p>
        </p:txBody>
      </p:sp>
    </p:spTree>
    <p:extLst>
      <p:ext uri="{BB962C8B-B14F-4D97-AF65-F5344CB8AC3E}">
        <p14:creationId xmlns:p14="http://schemas.microsoft.com/office/powerpoint/2010/main" val="288836580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EA73FFA-742E-ED92-1AAB-AC7913E22E5A}"/>
              </a:ext>
            </a:extLst>
          </p:cNvPr>
          <p:cNvSpPr>
            <a:spLocks noGrp="1"/>
          </p:cNvSpPr>
          <p:nvPr>
            <p:ph type="title"/>
          </p:nvPr>
        </p:nvSpPr>
        <p:spPr/>
        <p:txBody>
          <a:bodyPr/>
          <a:lstStyle/>
          <a:p>
            <a:r>
              <a:rPr lang="de-DE"/>
              <a:t>Mastertitelformat bearbeiten</a:t>
            </a:r>
            <a:endParaRPr lang="en-US"/>
          </a:p>
        </p:txBody>
      </p:sp>
      <p:sp>
        <p:nvSpPr>
          <p:cNvPr id="3" name="Inhaltsplatzhalter 2">
            <a:extLst>
              <a:ext uri="{FF2B5EF4-FFF2-40B4-BE49-F238E27FC236}">
                <a16:creationId xmlns:a16="http://schemas.microsoft.com/office/drawing/2014/main" id="{7E965222-89B5-154B-7DDC-ED66DB37A9E7}"/>
              </a:ext>
            </a:extLst>
          </p:cNvPr>
          <p:cNvSpPr>
            <a:spLocks noGrp="1"/>
          </p:cNvSpPr>
          <p:nvPr>
            <p:ph sz="half" idx="1"/>
          </p:nvPr>
        </p:nvSpPr>
        <p:spPr>
          <a:xfrm>
            <a:off x="838200" y="1825625"/>
            <a:ext cx="518160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Inhaltsplatzhalter 3">
            <a:extLst>
              <a:ext uri="{FF2B5EF4-FFF2-40B4-BE49-F238E27FC236}">
                <a16:creationId xmlns:a16="http://schemas.microsoft.com/office/drawing/2014/main" id="{229C66E7-ECAB-7AD2-0C6B-F2658F0745B0}"/>
              </a:ext>
            </a:extLst>
          </p:cNvPr>
          <p:cNvSpPr>
            <a:spLocks noGrp="1"/>
          </p:cNvSpPr>
          <p:nvPr>
            <p:ph sz="half" idx="2"/>
          </p:nvPr>
        </p:nvSpPr>
        <p:spPr>
          <a:xfrm>
            <a:off x="6172200" y="1825625"/>
            <a:ext cx="518160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5" name="Datumsplatzhalter 4">
            <a:extLst>
              <a:ext uri="{FF2B5EF4-FFF2-40B4-BE49-F238E27FC236}">
                <a16:creationId xmlns:a16="http://schemas.microsoft.com/office/drawing/2014/main" id="{06E2CF52-4205-A855-8D0A-F1E1339820DB}"/>
              </a:ext>
            </a:extLst>
          </p:cNvPr>
          <p:cNvSpPr>
            <a:spLocks noGrp="1"/>
          </p:cNvSpPr>
          <p:nvPr>
            <p:ph type="dt" sz="half" idx="10"/>
          </p:nvPr>
        </p:nvSpPr>
        <p:spPr/>
        <p:txBody>
          <a:bodyPr/>
          <a:lstStyle/>
          <a:p>
            <a:fld id="{5164F010-D765-3742-B1BE-090DA5D5B25D}" type="datetimeFigureOut">
              <a:rPr lang="en-US" smtClean="0"/>
              <a:t>11/30/2022</a:t>
            </a:fld>
            <a:endParaRPr lang="en-US"/>
          </a:p>
        </p:txBody>
      </p:sp>
      <p:sp>
        <p:nvSpPr>
          <p:cNvPr id="6" name="Fußzeilenplatzhalter 5">
            <a:extLst>
              <a:ext uri="{FF2B5EF4-FFF2-40B4-BE49-F238E27FC236}">
                <a16:creationId xmlns:a16="http://schemas.microsoft.com/office/drawing/2014/main" id="{FF6ACB7B-04B5-AF8B-EB36-DEBE355DBCCE}"/>
              </a:ext>
            </a:extLst>
          </p:cNvPr>
          <p:cNvSpPr>
            <a:spLocks noGrp="1"/>
          </p:cNvSpPr>
          <p:nvPr>
            <p:ph type="ftr" sz="quarter" idx="11"/>
          </p:nvPr>
        </p:nvSpPr>
        <p:spPr/>
        <p:txBody>
          <a:bodyPr/>
          <a:lstStyle/>
          <a:p>
            <a:endParaRPr lang="en-US"/>
          </a:p>
        </p:txBody>
      </p:sp>
      <p:sp>
        <p:nvSpPr>
          <p:cNvPr id="7" name="Foliennummernplatzhalter 6">
            <a:extLst>
              <a:ext uri="{FF2B5EF4-FFF2-40B4-BE49-F238E27FC236}">
                <a16:creationId xmlns:a16="http://schemas.microsoft.com/office/drawing/2014/main" id="{B6E2CDF9-7C6F-0D7E-0A33-DF9D8DECE396}"/>
              </a:ext>
            </a:extLst>
          </p:cNvPr>
          <p:cNvSpPr>
            <a:spLocks noGrp="1"/>
          </p:cNvSpPr>
          <p:nvPr>
            <p:ph type="sldNum" sz="quarter" idx="12"/>
          </p:nvPr>
        </p:nvSpPr>
        <p:spPr/>
        <p:txBody>
          <a:bodyPr/>
          <a:lstStyle/>
          <a:p>
            <a:fld id="{619D1D24-8592-8C4E-ADCB-0F95CB683268}" type="slidenum">
              <a:rPr lang="en-US" smtClean="0"/>
              <a:t>‹#›</a:t>
            </a:fld>
            <a:endParaRPr lang="en-US"/>
          </a:p>
        </p:txBody>
      </p:sp>
    </p:spTree>
    <p:extLst>
      <p:ext uri="{BB962C8B-B14F-4D97-AF65-F5344CB8AC3E}">
        <p14:creationId xmlns:p14="http://schemas.microsoft.com/office/powerpoint/2010/main" val="31716088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C978AD8-0E85-07EF-DDEB-AE04DE7B2082}"/>
              </a:ext>
            </a:extLst>
          </p:cNvPr>
          <p:cNvSpPr>
            <a:spLocks noGrp="1"/>
          </p:cNvSpPr>
          <p:nvPr>
            <p:ph type="title"/>
          </p:nvPr>
        </p:nvSpPr>
        <p:spPr>
          <a:xfrm>
            <a:off x="839788" y="365125"/>
            <a:ext cx="10515600" cy="1325563"/>
          </a:xfrm>
        </p:spPr>
        <p:txBody>
          <a:bodyPr/>
          <a:lstStyle/>
          <a:p>
            <a:r>
              <a:rPr lang="de-DE"/>
              <a:t>Mastertitelformat bearbeiten</a:t>
            </a:r>
            <a:endParaRPr lang="en-US"/>
          </a:p>
        </p:txBody>
      </p:sp>
      <p:sp>
        <p:nvSpPr>
          <p:cNvPr id="3" name="Textplatzhalter 2">
            <a:extLst>
              <a:ext uri="{FF2B5EF4-FFF2-40B4-BE49-F238E27FC236}">
                <a16:creationId xmlns:a16="http://schemas.microsoft.com/office/drawing/2014/main" id="{DD3D594E-B662-6287-B81E-EE155177AA1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4" name="Inhaltsplatzhalter 3">
            <a:extLst>
              <a:ext uri="{FF2B5EF4-FFF2-40B4-BE49-F238E27FC236}">
                <a16:creationId xmlns:a16="http://schemas.microsoft.com/office/drawing/2014/main" id="{C27888A0-828C-4A82-47CD-E05BB7994D28}"/>
              </a:ext>
            </a:extLst>
          </p:cNvPr>
          <p:cNvSpPr>
            <a:spLocks noGrp="1"/>
          </p:cNvSpPr>
          <p:nvPr>
            <p:ph sz="half" idx="2"/>
          </p:nvPr>
        </p:nvSpPr>
        <p:spPr>
          <a:xfrm>
            <a:off x="839788" y="2505075"/>
            <a:ext cx="5157787"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5" name="Textplatzhalter 4">
            <a:extLst>
              <a:ext uri="{FF2B5EF4-FFF2-40B4-BE49-F238E27FC236}">
                <a16:creationId xmlns:a16="http://schemas.microsoft.com/office/drawing/2014/main" id="{D9F2BAA0-7B6A-CCCE-FCB3-7B2C5D89D48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6" name="Inhaltsplatzhalter 5">
            <a:extLst>
              <a:ext uri="{FF2B5EF4-FFF2-40B4-BE49-F238E27FC236}">
                <a16:creationId xmlns:a16="http://schemas.microsoft.com/office/drawing/2014/main" id="{A160988D-6E7A-4C01-6978-A0D1CD4004C0}"/>
              </a:ext>
            </a:extLst>
          </p:cNvPr>
          <p:cNvSpPr>
            <a:spLocks noGrp="1"/>
          </p:cNvSpPr>
          <p:nvPr>
            <p:ph sz="quarter" idx="4"/>
          </p:nvPr>
        </p:nvSpPr>
        <p:spPr>
          <a:xfrm>
            <a:off x="6172200" y="2505075"/>
            <a:ext cx="5183188"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7" name="Datumsplatzhalter 6">
            <a:extLst>
              <a:ext uri="{FF2B5EF4-FFF2-40B4-BE49-F238E27FC236}">
                <a16:creationId xmlns:a16="http://schemas.microsoft.com/office/drawing/2014/main" id="{00603075-00CD-8F70-8412-67FCC7CB44A4}"/>
              </a:ext>
            </a:extLst>
          </p:cNvPr>
          <p:cNvSpPr>
            <a:spLocks noGrp="1"/>
          </p:cNvSpPr>
          <p:nvPr>
            <p:ph type="dt" sz="half" idx="10"/>
          </p:nvPr>
        </p:nvSpPr>
        <p:spPr/>
        <p:txBody>
          <a:bodyPr/>
          <a:lstStyle/>
          <a:p>
            <a:fld id="{5164F010-D765-3742-B1BE-090DA5D5B25D}" type="datetimeFigureOut">
              <a:rPr lang="en-US" smtClean="0"/>
              <a:t>11/30/2022</a:t>
            </a:fld>
            <a:endParaRPr lang="en-US"/>
          </a:p>
        </p:txBody>
      </p:sp>
      <p:sp>
        <p:nvSpPr>
          <p:cNvPr id="8" name="Fußzeilenplatzhalter 7">
            <a:extLst>
              <a:ext uri="{FF2B5EF4-FFF2-40B4-BE49-F238E27FC236}">
                <a16:creationId xmlns:a16="http://schemas.microsoft.com/office/drawing/2014/main" id="{F7400E99-A24B-6EA2-56E3-C6982F9BD822}"/>
              </a:ext>
            </a:extLst>
          </p:cNvPr>
          <p:cNvSpPr>
            <a:spLocks noGrp="1"/>
          </p:cNvSpPr>
          <p:nvPr>
            <p:ph type="ftr" sz="quarter" idx="11"/>
          </p:nvPr>
        </p:nvSpPr>
        <p:spPr/>
        <p:txBody>
          <a:bodyPr/>
          <a:lstStyle/>
          <a:p>
            <a:endParaRPr lang="en-US"/>
          </a:p>
        </p:txBody>
      </p:sp>
      <p:sp>
        <p:nvSpPr>
          <p:cNvPr id="9" name="Foliennummernplatzhalter 8">
            <a:extLst>
              <a:ext uri="{FF2B5EF4-FFF2-40B4-BE49-F238E27FC236}">
                <a16:creationId xmlns:a16="http://schemas.microsoft.com/office/drawing/2014/main" id="{147335A1-2090-8967-19BE-D7A76E97206B}"/>
              </a:ext>
            </a:extLst>
          </p:cNvPr>
          <p:cNvSpPr>
            <a:spLocks noGrp="1"/>
          </p:cNvSpPr>
          <p:nvPr>
            <p:ph type="sldNum" sz="quarter" idx="12"/>
          </p:nvPr>
        </p:nvSpPr>
        <p:spPr/>
        <p:txBody>
          <a:bodyPr/>
          <a:lstStyle/>
          <a:p>
            <a:fld id="{619D1D24-8592-8C4E-ADCB-0F95CB683268}" type="slidenum">
              <a:rPr lang="en-US" smtClean="0"/>
              <a:t>‹#›</a:t>
            </a:fld>
            <a:endParaRPr lang="en-US"/>
          </a:p>
        </p:txBody>
      </p:sp>
    </p:spTree>
    <p:extLst>
      <p:ext uri="{BB962C8B-B14F-4D97-AF65-F5344CB8AC3E}">
        <p14:creationId xmlns:p14="http://schemas.microsoft.com/office/powerpoint/2010/main" val="31354227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CF044E2-E33B-3568-BED5-B8B70C80DEAB}"/>
              </a:ext>
            </a:extLst>
          </p:cNvPr>
          <p:cNvSpPr>
            <a:spLocks noGrp="1"/>
          </p:cNvSpPr>
          <p:nvPr>
            <p:ph type="title"/>
          </p:nvPr>
        </p:nvSpPr>
        <p:spPr/>
        <p:txBody>
          <a:bodyPr/>
          <a:lstStyle/>
          <a:p>
            <a:r>
              <a:rPr lang="de-DE"/>
              <a:t>Mastertitelformat bearbeiten</a:t>
            </a:r>
            <a:endParaRPr lang="en-US"/>
          </a:p>
        </p:txBody>
      </p:sp>
      <p:sp>
        <p:nvSpPr>
          <p:cNvPr id="3" name="Datumsplatzhalter 2">
            <a:extLst>
              <a:ext uri="{FF2B5EF4-FFF2-40B4-BE49-F238E27FC236}">
                <a16:creationId xmlns:a16="http://schemas.microsoft.com/office/drawing/2014/main" id="{EF92078B-2712-6F80-D971-269193B10A52}"/>
              </a:ext>
            </a:extLst>
          </p:cNvPr>
          <p:cNvSpPr>
            <a:spLocks noGrp="1"/>
          </p:cNvSpPr>
          <p:nvPr>
            <p:ph type="dt" sz="half" idx="10"/>
          </p:nvPr>
        </p:nvSpPr>
        <p:spPr/>
        <p:txBody>
          <a:bodyPr/>
          <a:lstStyle/>
          <a:p>
            <a:fld id="{5164F010-D765-3742-B1BE-090DA5D5B25D}" type="datetimeFigureOut">
              <a:rPr lang="en-US" smtClean="0"/>
              <a:t>11/30/2022</a:t>
            </a:fld>
            <a:endParaRPr lang="en-US"/>
          </a:p>
        </p:txBody>
      </p:sp>
      <p:sp>
        <p:nvSpPr>
          <p:cNvPr id="4" name="Fußzeilenplatzhalter 3">
            <a:extLst>
              <a:ext uri="{FF2B5EF4-FFF2-40B4-BE49-F238E27FC236}">
                <a16:creationId xmlns:a16="http://schemas.microsoft.com/office/drawing/2014/main" id="{90B98438-AC93-D716-EC70-CD47B679EC3F}"/>
              </a:ext>
            </a:extLst>
          </p:cNvPr>
          <p:cNvSpPr>
            <a:spLocks noGrp="1"/>
          </p:cNvSpPr>
          <p:nvPr>
            <p:ph type="ftr" sz="quarter" idx="11"/>
          </p:nvPr>
        </p:nvSpPr>
        <p:spPr/>
        <p:txBody>
          <a:bodyPr/>
          <a:lstStyle/>
          <a:p>
            <a:endParaRPr lang="en-US"/>
          </a:p>
        </p:txBody>
      </p:sp>
      <p:sp>
        <p:nvSpPr>
          <p:cNvPr id="5" name="Foliennummernplatzhalter 4">
            <a:extLst>
              <a:ext uri="{FF2B5EF4-FFF2-40B4-BE49-F238E27FC236}">
                <a16:creationId xmlns:a16="http://schemas.microsoft.com/office/drawing/2014/main" id="{08AC9625-4CAF-4E54-2A2D-2CDF6A3D0AB6}"/>
              </a:ext>
            </a:extLst>
          </p:cNvPr>
          <p:cNvSpPr>
            <a:spLocks noGrp="1"/>
          </p:cNvSpPr>
          <p:nvPr>
            <p:ph type="sldNum" sz="quarter" idx="12"/>
          </p:nvPr>
        </p:nvSpPr>
        <p:spPr/>
        <p:txBody>
          <a:bodyPr/>
          <a:lstStyle/>
          <a:p>
            <a:fld id="{619D1D24-8592-8C4E-ADCB-0F95CB683268}" type="slidenum">
              <a:rPr lang="en-US" smtClean="0"/>
              <a:t>‹#›</a:t>
            </a:fld>
            <a:endParaRPr lang="en-US"/>
          </a:p>
        </p:txBody>
      </p:sp>
    </p:spTree>
    <p:extLst>
      <p:ext uri="{BB962C8B-B14F-4D97-AF65-F5344CB8AC3E}">
        <p14:creationId xmlns:p14="http://schemas.microsoft.com/office/powerpoint/2010/main" val="16779970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Datumsplatzhalter 1">
            <a:extLst>
              <a:ext uri="{FF2B5EF4-FFF2-40B4-BE49-F238E27FC236}">
                <a16:creationId xmlns:a16="http://schemas.microsoft.com/office/drawing/2014/main" id="{2F980167-6E5F-CD28-AF06-C6A91211ED34}"/>
              </a:ext>
            </a:extLst>
          </p:cNvPr>
          <p:cNvSpPr>
            <a:spLocks noGrp="1"/>
          </p:cNvSpPr>
          <p:nvPr>
            <p:ph type="dt" sz="half" idx="10"/>
          </p:nvPr>
        </p:nvSpPr>
        <p:spPr/>
        <p:txBody>
          <a:bodyPr/>
          <a:lstStyle/>
          <a:p>
            <a:fld id="{5164F010-D765-3742-B1BE-090DA5D5B25D}" type="datetimeFigureOut">
              <a:rPr lang="en-US" smtClean="0"/>
              <a:t>11/30/2022</a:t>
            </a:fld>
            <a:endParaRPr lang="en-US"/>
          </a:p>
        </p:txBody>
      </p:sp>
      <p:sp>
        <p:nvSpPr>
          <p:cNvPr id="3" name="Fußzeilenplatzhalter 2">
            <a:extLst>
              <a:ext uri="{FF2B5EF4-FFF2-40B4-BE49-F238E27FC236}">
                <a16:creationId xmlns:a16="http://schemas.microsoft.com/office/drawing/2014/main" id="{87E51C59-E1A1-049F-46B9-292726530238}"/>
              </a:ext>
            </a:extLst>
          </p:cNvPr>
          <p:cNvSpPr>
            <a:spLocks noGrp="1"/>
          </p:cNvSpPr>
          <p:nvPr>
            <p:ph type="ftr" sz="quarter" idx="11"/>
          </p:nvPr>
        </p:nvSpPr>
        <p:spPr/>
        <p:txBody>
          <a:bodyPr/>
          <a:lstStyle/>
          <a:p>
            <a:endParaRPr lang="en-US"/>
          </a:p>
        </p:txBody>
      </p:sp>
      <p:sp>
        <p:nvSpPr>
          <p:cNvPr id="4" name="Foliennummernplatzhalter 3">
            <a:extLst>
              <a:ext uri="{FF2B5EF4-FFF2-40B4-BE49-F238E27FC236}">
                <a16:creationId xmlns:a16="http://schemas.microsoft.com/office/drawing/2014/main" id="{B017AE66-4EA5-916A-8F4C-D415B7BBF29D}"/>
              </a:ext>
            </a:extLst>
          </p:cNvPr>
          <p:cNvSpPr>
            <a:spLocks noGrp="1"/>
          </p:cNvSpPr>
          <p:nvPr>
            <p:ph type="sldNum" sz="quarter" idx="12"/>
          </p:nvPr>
        </p:nvSpPr>
        <p:spPr/>
        <p:txBody>
          <a:bodyPr/>
          <a:lstStyle/>
          <a:p>
            <a:fld id="{619D1D24-8592-8C4E-ADCB-0F95CB683268}" type="slidenum">
              <a:rPr lang="en-US" smtClean="0"/>
              <a:t>‹#›</a:t>
            </a:fld>
            <a:endParaRPr lang="en-US"/>
          </a:p>
        </p:txBody>
      </p:sp>
    </p:spTree>
    <p:extLst>
      <p:ext uri="{BB962C8B-B14F-4D97-AF65-F5344CB8AC3E}">
        <p14:creationId xmlns:p14="http://schemas.microsoft.com/office/powerpoint/2010/main" val="40759862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D9F6A74-0C9D-B5ED-DDFE-FC6F280B335A}"/>
              </a:ext>
            </a:extLst>
          </p:cNvPr>
          <p:cNvSpPr>
            <a:spLocks noGrp="1"/>
          </p:cNvSpPr>
          <p:nvPr>
            <p:ph type="title"/>
          </p:nvPr>
        </p:nvSpPr>
        <p:spPr>
          <a:xfrm>
            <a:off x="839788" y="457200"/>
            <a:ext cx="3932237" cy="1600200"/>
          </a:xfrm>
        </p:spPr>
        <p:txBody>
          <a:bodyPr anchor="b"/>
          <a:lstStyle>
            <a:lvl1pPr>
              <a:defRPr sz="3200"/>
            </a:lvl1pPr>
          </a:lstStyle>
          <a:p>
            <a:r>
              <a:rPr lang="de-DE"/>
              <a:t>Mastertitelformat bearbeiten</a:t>
            </a:r>
            <a:endParaRPr lang="en-US"/>
          </a:p>
        </p:txBody>
      </p:sp>
      <p:sp>
        <p:nvSpPr>
          <p:cNvPr id="3" name="Inhaltsplatzhalter 2">
            <a:extLst>
              <a:ext uri="{FF2B5EF4-FFF2-40B4-BE49-F238E27FC236}">
                <a16:creationId xmlns:a16="http://schemas.microsoft.com/office/drawing/2014/main" id="{1D9AF7F9-473A-F493-8F1F-0541A1F035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Textplatzhalter 3">
            <a:extLst>
              <a:ext uri="{FF2B5EF4-FFF2-40B4-BE49-F238E27FC236}">
                <a16:creationId xmlns:a16="http://schemas.microsoft.com/office/drawing/2014/main" id="{B25DD012-31F3-7CDB-ACAE-C770A168833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5" name="Datumsplatzhalter 4">
            <a:extLst>
              <a:ext uri="{FF2B5EF4-FFF2-40B4-BE49-F238E27FC236}">
                <a16:creationId xmlns:a16="http://schemas.microsoft.com/office/drawing/2014/main" id="{9B092E83-A734-1C44-CAB7-298D244FC965}"/>
              </a:ext>
            </a:extLst>
          </p:cNvPr>
          <p:cNvSpPr>
            <a:spLocks noGrp="1"/>
          </p:cNvSpPr>
          <p:nvPr>
            <p:ph type="dt" sz="half" idx="10"/>
          </p:nvPr>
        </p:nvSpPr>
        <p:spPr/>
        <p:txBody>
          <a:bodyPr/>
          <a:lstStyle/>
          <a:p>
            <a:fld id="{5164F010-D765-3742-B1BE-090DA5D5B25D}" type="datetimeFigureOut">
              <a:rPr lang="en-US" smtClean="0"/>
              <a:t>11/30/2022</a:t>
            </a:fld>
            <a:endParaRPr lang="en-US"/>
          </a:p>
        </p:txBody>
      </p:sp>
      <p:sp>
        <p:nvSpPr>
          <p:cNvPr id="6" name="Fußzeilenplatzhalter 5">
            <a:extLst>
              <a:ext uri="{FF2B5EF4-FFF2-40B4-BE49-F238E27FC236}">
                <a16:creationId xmlns:a16="http://schemas.microsoft.com/office/drawing/2014/main" id="{9C992C97-26E4-FAE4-21B0-896ADE8FE51F}"/>
              </a:ext>
            </a:extLst>
          </p:cNvPr>
          <p:cNvSpPr>
            <a:spLocks noGrp="1"/>
          </p:cNvSpPr>
          <p:nvPr>
            <p:ph type="ftr" sz="quarter" idx="11"/>
          </p:nvPr>
        </p:nvSpPr>
        <p:spPr/>
        <p:txBody>
          <a:bodyPr/>
          <a:lstStyle/>
          <a:p>
            <a:endParaRPr lang="en-US"/>
          </a:p>
        </p:txBody>
      </p:sp>
      <p:sp>
        <p:nvSpPr>
          <p:cNvPr id="7" name="Foliennummernplatzhalter 6">
            <a:extLst>
              <a:ext uri="{FF2B5EF4-FFF2-40B4-BE49-F238E27FC236}">
                <a16:creationId xmlns:a16="http://schemas.microsoft.com/office/drawing/2014/main" id="{E80B6B3B-A74E-B91C-1957-A317A1BD0F97}"/>
              </a:ext>
            </a:extLst>
          </p:cNvPr>
          <p:cNvSpPr>
            <a:spLocks noGrp="1"/>
          </p:cNvSpPr>
          <p:nvPr>
            <p:ph type="sldNum" sz="quarter" idx="12"/>
          </p:nvPr>
        </p:nvSpPr>
        <p:spPr/>
        <p:txBody>
          <a:bodyPr/>
          <a:lstStyle/>
          <a:p>
            <a:fld id="{619D1D24-8592-8C4E-ADCB-0F95CB683268}" type="slidenum">
              <a:rPr lang="en-US" smtClean="0"/>
              <a:t>‹#›</a:t>
            </a:fld>
            <a:endParaRPr lang="en-US"/>
          </a:p>
        </p:txBody>
      </p:sp>
    </p:spTree>
    <p:extLst>
      <p:ext uri="{BB962C8B-B14F-4D97-AF65-F5344CB8AC3E}">
        <p14:creationId xmlns:p14="http://schemas.microsoft.com/office/powerpoint/2010/main" val="41650165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F0E7DE0-FCCD-7383-BCD8-9C144EC3A41C}"/>
              </a:ext>
            </a:extLst>
          </p:cNvPr>
          <p:cNvSpPr>
            <a:spLocks noGrp="1"/>
          </p:cNvSpPr>
          <p:nvPr>
            <p:ph type="title"/>
          </p:nvPr>
        </p:nvSpPr>
        <p:spPr>
          <a:xfrm>
            <a:off x="839788" y="457200"/>
            <a:ext cx="3932237" cy="1600200"/>
          </a:xfrm>
        </p:spPr>
        <p:txBody>
          <a:bodyPr anchor="b"/>
          <a:lstStyle>
            <a:lvl1pPr>
              <a:defRPr sz="3200"/>
            </a:lvl1pPr>
          </a:lstStyle>
          <a:p>
            <a:r>
              <a:rPr lang="de-DE"/>
              <a:t>Mastertitelformat bearbeiten</a:t>
            </a:r>
            <a:endParaRPr lang="en-US"/>
          </a:p>
        </p:txBody>
      </p:sp>
      <p:sp>
        <p:nvSpPr>
          <p:cNvPr id="3" name="Bildplatzhalter 2">
            <a:extLst>
              <a:ext uri="{FF2B5EF4-FFF2-40B4-BE49-F238E27FC236}">
                <a16:creationId xmlns:a16="http://schemas.microsoft.com/office/drawing/2014/main" id="{D528A19A-B797-B3F3-7757-369ADC5020C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platzhalter 3">
            <a:extLst>
              <a:ext uri="{FF2B5EF4-FFF2-40B4-BE49-F238E27FC236}">
                <a16:creationId xmlns:a16="http://schemas.microsoft.com/office/drawing/2014/main" id="{1E51EA2F-B315-256B-B304-D761FEEBB93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5" name="Datumsplatzhalter 4">
            <a:extLst>
              <a:ext uri="{FF2B5EF4-FFF2-40B4-BE49-F238E27FC236}">
                <a16:creationId xmlns:a16="http://schemas.microsoft.com/office/drawing/2014/main" id="{B3CCCC55-4B9F-EA91-75E5-27C68079BD61}"/>
              </a:ext>
            </a:extLst>
          </p:cNvPr>
          <p:cNvSpPr>
            <a:spLocks noGrp="1"/>
          </p:cNvSpPr>
          <p:nvPr>
            <p:ph type="dt" sz="half" idx="10"/>
          </p:nvPr>
        </p:nvSpPr>
        <p:spPr/>
        <p:txBody>
          <a:bodyPr/>
          <a:lstStyle/>
          <a:p>
            <a:fld id="{5164F010-D765-3742-B1BE-090DA5D5B25D}" type="datetimeFigureOut">
              <a:rPr lang="en-US" smtClean="0"/>
              <a:t>11/30/2022</a:t>
            </a:fld>
            <a:endParaRPr lang="en-US"/>
          </a:p>
        </p:txBody>
      </p:sp>
      <p:sp>
        <p:nvSpPr>
          <p:cNvPr id="6" name="Fußzeilenplatzhalter 5">
            <a:extLst>
              <a:ext uri="{FF2B5EF4-FFF2-40B4-BE49-F238E27FC236}">
                <a16:creationId xmlns:a16="http://schemas.microsoft.com/office/drawing/2014/main" id="{2EF3CABB-5CD9-0C3D-34D7-22DE3A859BE8}"/>
              </a:ext>
            </a:extLst>
          </p:cNvPr>
          <p:cNvSpPr>
            <a:spLocks noGrp="1"/>
          </p:cNvSpPr>
          <p:nvPr>
            <p:ph type="ftr" sz="quarter" idx="11"/>
          </p:nvPr>
        </p:nvSpPr>
        <p:spPr/>
        <p:txBody>
          <a:bodyPr/>
          <a:lstStyle/>
          <a:p>
            <a:endParaRPr lang="en-US"/>
          </a:p>
        </p:txBody>
      </p:sp>
      <p:sp>
        <p:nvSpPr>
          <p:cNvPr id="7" name="Foliennummernplatzhalter 6">
            <a:extLst>
              <a:ext uri="{FF2B5EF4-FFF2-40B4-BE49-F238E27FC236}">
                <a16:creationId xmlns:a16="http://schemas.microsoft.com/office/drawing/2014/main" id="{96CADFCC-043A-A082-4A60-799E566F6511}"/>
              </a:ext>
            </a:extLst>
          </p:cNvPr>
          <p:cNvSpPr>
            <a:spLocks noGrp="1"/>
          </p:cNvSpPr>
          <p:nvPr>
            <p:ph type="sldNum" sz="quarter" idx="12"/>
          </p:nvPr>
        </p:nvSpPr>
        <p:spPr/>
        <p:txBody>
          <a:bodyPr/>
          <a:lstStyle/>
          <a:p>
            <a:fld id="{619D1D24-8592-8C4E-ADCB-0F95CB683268}" type="slidenum">
              <a:rPr lang="en-US" smtClean="0"/>
              <a:t>‹#›</a:t>
            </a:fld>
            <a:endParaRPr lang="en-US"/>
          </a:p>
        </p:txBody>
      </p:sp>
    </p:spTree>
    <p:extLst>
      <p:ext uri="{BB962C8B-B14F-4D97-AF65-F5344CB8AC3E}">
        <p14:creationId xmlns:p14="http://schemas.microsoft.com/office/powerpoint/2010/main" val="365097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0977038-9336-C7EA-75B7-437A2BEDBD05}"/>
              </a:ext>
            </a:extLst>
          </p:cNvPr>
          <p:cNvSpPr>
            <a:spLocks noGrp="1"/>
          </p:cNvSpPr>
          <p:nvPr>
            <p:ph type="title"/>
          </p:nvPr>
        </p:nvSpPr>
        <p:spPr/>
        <p:txBody>
          <a:bodyPr/>
          <a:lstStyle/>
          <a:p>
            <a:r>
              <a:rPr lang="de-DE"/>
              <a:t>Mastertitelformat bearbeiten</a:t>
            </a:r>
            <a:endParaRPr lang="en-US"/>
          </a:p>
        </p:txBody>
      </p:sp>
      <p:sp>
        <p:nvSpPr>
          <p:cNvPr id="3" name="Vertikaler Textplatzhalter 2">
            <a:extLst>
              <a:ext uri="{FF2B5EF4-FFF2-40B4-BE49-F238E27FC236}">
                <a16:creationId xmlns:a16="http://schemas.microsoft.com/office/drawing/2014/main" id="{D1C5A30B-E7B2-0BB6-DB4C-44B4C155CDE0}"/>
              </a:ext>
            </a:extLst>
          </p:cNvPr>
          <p:cNvSpPr>
            <a:spLocks noGrp="1"/>
          </p:cNvSpPr>
          <p:nvPr>
            <p:ph type="body" orient="vert" idx="1"/>
          </p:nvPr>
        </p:nvSpPr>
        <p:spPr/>
        <p:txBody>
          <a:bodyPr vert="eaVe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Datumsplatzhalter 3">
            <a:extLst>
              <a:ext uri="{FF2B5EF4-FFF2-40B4-BE49-F238E27FC236}">
                <a16:creationId xmlns:a16="http://schemas.microsoft.com/office/drawing/2014/main" id="{6A817A34-CF60-4A13-FCDB-A53866C03A59}"/>
              </a:ext>
            </a:extLst>
          </p:cNvPr>
          <p:cNvSpPr>
            <a:spLocks noGrp="1"/>
          </p:cNvSpPr>
          <p:nvPr>
            <p:ph type="dt" sz="half" idx="10"/>
          </p:nvPr>
        </p:nvSpPr>
        <p:spPr/>
        <p:txBody>
          <a:bodyPr/>
          <a:lstStyle/>
          <a:p>
            <a:fld id="{5164F010-D765-3742-B1BE-090DA5D5B25D}" type="datetimeFigureOut">
              <a:rPr lang="en-US" smtClean="0"/>
              <a:t>11/30/2022</a:t>
            </a:fld>
            <a:endParaRPr lang="en-US"/>
          </a:p>
        </p:txBody>
      </p:sp>
      <p:sp>
        <p:nvSpPr>
          <p:cNvPr id="5" name="Fußzeilenplatzhalter 4">
            <a:extLst>
              <a:ext uri="{FF2B5EF4-FFF2-40B4-BE49-F238E27FC236}">
                <a16:creationId xmlns:a16="http://schemas.microsoft.com/office/drawing/2014/main" id="{748230EB-112B-9BC4-2847-765E1F3D9D34}"/>
              </a:ext>
            </a:extLst>
          </p:cNvPr>
          <p:cNvSpPr>
            <a:spLocks noGrp="1"/>
          </p:cNvSpPr>
          <p:nvPr>
            <p:ph type="ftr" sz="quarter" idx="11"/>
          </p:nvPr>
        </p:nvSpPr>
        <p:spPr/>
        <p:txBody>
          <a:bodyPr/>
          <a:lstStyle/>
          <a:p>
            <a:endParaRPr lang="en-US"/>
          </a:p>
        </p:txBody>
      </p:sp>
      <p:sp>
        <p:nvSpPr>
          <p:cNvPr id="6" name="Foliennummernplatzhalter 5">
            <a:extLst>
              <a:ext uri="{FF2B5EF4-FFF2-40B4-BE49-F238E27FC236}">
                <a16:creationId xmlns:a16="http://schemas.microsoft.com/office/drawing/2014/main" id="{53DA3261-84DE-88FE-68C6-0D5102D41A73}"/>
              </a:ext>
            </a:extLst>
          </p:cNvPr>
          <p:cNvSpPr>
            <a:spLocks noGrp="1"/>
          </p:cNvSpPr>
          <p:nvPr>
            <p:ph type="sldNum" sz="quarter" idx="12"/>
          </p:nvPr>
        </p:nvSpPr>
        <p:spPr/>
        <p:txBody>
          <a:bodyPr/>
          <a:lstStyle/>
          <a:p>
            <a:fld id="{619D1D24-8592-8C4E-ADCB-0F95CB683268}" type="slidenum">
              <a:rPr lang="en-US" smtClean="0"/>
              <a:t>‹#›</a:t>
            </a:fld>
            <a:endParaRPr lang="en-US"/>
          </a:p>
        </p:txBody>
      </p:sp>
    </p:spTree>
    <p:extLst>
      <p:ext uri="{BB962C8B-B14F-4D97-AF65-F5344CB8AC3E}">
        <p14:creationId xmlns:p14="http://schemas.microsoft.com/office/powerpoint/2010/main" val="33105060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kaler Titel 1">
            <a:extLst>
              <a:ext uri="{FF2B5EF4-FFF2-40B4-BE49-F238E27FC236}">
                <a16:creationId xmlns:a16="http://schemas.microsoft.com/office/drawing/2014/main" id="{CD56FC56-FAF7-393A-627E-77250F9461B9}"/>
              </a:ext>
            </a:extLst>
          </p:cNvPr>
          <p:cNvSpPr>
            <a:spLocks noGrp="1"/>
          </p:cNvSpPr>
          <p:nvPr>
            <p:ph type="title" orient="vert"/>
          </p:nvPr>
        </p:nvSpPr>
        <p:spPr>
          <a:xfrm>
            <a:off x="8724900" y="365125"/>
            <a:ext cx="2628900" cy="5811838"/>
          </a:xfrm>
        </p:spPr>
        <p:txBody>
          <a:bodyPr vert="eaVert"/>
          <a:lstStyle/>
          <a:p>
            <a:r>
              <a:rPr lang="de-DE"/>
              <a:t>Mastertitelformat bearbeiten</a:t>
            </a:r>
            <a:endParaRPr lang="en-US"/>
          </a:p>
        </p:txBody>
      </p:sp>
      <p:sp>
        <p:nvSpPr>
          <p:cNvPr id="3" name="Vertikaler Textplatzhalter 2">
            <a:extLst>
              <a:ext uri="{FF2B5EF4-FFF2-40B4-BE49-F238E27FC236}">
                <a16:creationId xmlns:a16="http://schemas.microsoft.com/office/drawing/2014/main" id="{0255F929-28DC-DC77-DFC1-24EEEAEC3368}"/>
              </a:ext>
            </a:extLst>
          </p:cNvPr>
          <p:cNvSpPr>
            <a:spLocks noGrp="1"/>
          </p:cNvSpPr>
          <p:nvPr>
            <p:ph type="body" orient="vert" idx="1"/>
          </p:nvPr>
        </p:nvSpPr>
        <p:spPr>
          <a:xfrm>
            <a:off x="838200" y="365125"/>
            <a:ext cx="7734300" cy="5811838"/>
          </a:xfrm>
        </p:spPr>
        <p:txBody>
          <a:bodyPr vert="eaVe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Datumsplatzhalter 3">
            <a:extLst>
              <a:ext uri="{FF2B5EF4-FFF2-40B4-BE49-F238E27FC236}">
                <a16:creationId xmlns:a16="http://schemas.microsoft.com/office/drawing/2014/main" id="{165C2AA4-5E9A-B17E-B2BE-7CC8D35FE986}"/>
              </a:ext>
            </a:extLst>
          </p:cNvPr>
          <p:cNvSpPr>
            <a:spLocks noGrp="1"/>
          </p:cNvSpPr>
          <p:nvPr>
            <p:ph type="dt" sz="half" idx="10"/>
          </p:nvPr>
        </p:nvSpPr>
        <p:spPr/>
        <p:txBody>
          <a:bodyPr/>
          <a:lstStyle/>
          <a:p>
            <a:fld id="{5164F010-D765-3742-B1BE-090DA5D5B25D}" type="datetimeFigureOut">
              <a:rPr lang="en-US" smtClean="0"/>
              <a:t>11/30/2022</a:t>
            </a:fld>
            <a:endParaRPr lang="en-US"/>
          </a:p>
        </p:txBody>
      </p:sp>
      <p:sp>
        <p:nvSpPr>
          <p:cNvPr id="5" name="Fußzeilenplatzhalter 4">
            <a:extLst>
              <a:ext uri="{FF2B5EF4-FFF2-40B4-BE49-F238E27FC236}">
                <a16:creationId xmlns:a16="http://schemas.microsoft.com/office/drawing/2014/main" id="{7823AFFE-0C08-A485-B3E2-41291A215B2B}"/>
              </a:ext>
            </a:extLst>
          </p:cNvPr>
          <p:cNvSpPr>
            <a:spLocks noGrp="1"/>
          </p:cNvSpPr>
          <p:nvPr>
            <p:ph type="ftr" sz="quarter" idx="11"/>
          </p:nvPr>
        </p:nvSpPr>
        <p:spPr/>
        <p:txBody>
          <a:bodyPr/>
          <a:lstStyle/>
          <a:p>
            <a:endParaRPr lang="en-US"/>
          </a:p>
        </p:txBody>
      </p:sp>
      <p:sp>
        <p:nvSpPr>
          <p:cNvPr id="6" name="Foliennummernplatzhalter 5">
            <a:extLst>
              <a:ext uri="{FF2B5EF4-FFF2-40B4-BE49-F238E27FC236}">
                <a16:creationId xmlns:a16="http://schemas.microsoft.com/office/drawing/2014/main" id="{FD2518E6-97FF-E724-4C8B-5C8EC13255D5}"/>
              </a:ext>
            </a:extLst>
          </p:cNvPr>
          <p:cNvSpPr>
            <a:spLocks noGrp="1"/>
          </p:cNvSpPr>
          <p:nvPr>
            <p:ph type="sldNum" sz="quarter" idx="12"/>
          </p:nvPr>
        </p:nvSpPr>
        <p:spPr/>
        <p:txBody>
          <a:bodyPr/>
          <a:lstStyle/>
          <a:p>
            <a:fld id="{619D1D24-8592-8C4E-ADCB-0F95CB683268}" type="slidenum">
              <a:rPr lang="en-US" smtClean="0"/>
              <a:t>‹#›</a:t>
            </a:fld>
            <a:endParaRPr lang="en-US"/>
          </a:p>
        </p:txBody>
      </p:sp>
    </p:spTree>
    <p:extLst>
      <p:ext uri="{BB962C8B-B14F-4D97-AF65-F5344CB8AC3E}">
        <p14:creationId xmlns:p14="http://schemas.microsoft.com/office/powerpoint/2010/main" val="17140582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elplatzhalter 1">
            <a:extLst>
              <a:ext uri="{FF2B5EF4-FFF2-40B4-BE49-F238E27FC236}">
                <a16:creationId xmlns:a16="http://schemas.microsoft.com/office/drawing/2014/main" id="{231FEDEA-841C-5E3F-BA21-4CC848ADBAC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de-DE"/>
              <a:t>Mastertitelformat bearbeiten</a:t>
            </a:r>
            <a:endParaRPr lang="en-US"/>
          </a:p>
        </p:txBody>
      </p:sp>
      <p:sp>
        <p:nvSpPr>
          <p:cNvPr id="3" name="Textplatzhalter 2">
            <a:extLst>
              <a:ext uri="{FF2B5EF4-FFF2-40B4-BE49-F238E27FC236}">
                <a16:creationId xmlns:a16="http://schemas.microsoft.com/office/drawing/2014/main" id="{D44DD227-AFD2-3E57-626A-6543E967435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de-DE"/>
              <a:t>Formato Mastertext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Datumsplatzhalter 3">
            <a:extLst>
              <a:ext uri="{FF2B5EF4-FFF2-40B4-BE49-F238E27FC236}">
                <a16:creationId xmlns:a16="http://schemas.microsoft.com/office/drawing/2014/main" id="{ABFA3681-6721-CD81-98D8-5419AC2F80E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164F010-D765-3742-B1BE-090DA5D5B25D}" type="datetimeFigureOut">
              <a:rPr lang="en-US" smtClean="0"/>
              <a:t>11/30/2022</a:t>
            </a:fld>
            <a:endParaRPr lang="en-US"/>
          </a:p>
        </p:txBody>
      </p:sp>
      <p:sp>
        <p:nvSpPr>
          <p:cNvPr id="5" name="Fußzeilenplatzhalter 4">
            <a:extLst>
              <a:ext uri="{FF2B5EF4-FFF2-40B4-BE49-F238E27FC236}">
                <a16:creationId xmlns:a16="http://schemas.microsoft.com/office/drawing/2014/main" id="{A010C26A-1BF1-3B10-B107-79DB8AFF412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Foliennummernplatzhalter 5">
            <a:extLst>
              <a:ext uri="{FF2B5EF4-FFF2-40B4-BE49-F238E27FC236}">
                <a16:creationId xmlns:a16="http://schemas.microsoft.com/office/drawing/2014/main" id="{46921CE8-5A9D-D95F-6C17-3E0FD430154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19D1D24-8592-8C4E-ADCB-0F95CB683268}" type="slidenum">
              <a:rPr lang="en-US" smtClean="0"/>
              <a:t>‹#›</a:t>
            </a:fld>
            <a:endParaRPr lang="en-US"/>
          </a:p>
        </p:txBody>
      </p:sp>
    </p:spTree>
    <p:extLst>
      <p:ext uri="{BB962C8B-B14F-4D97-AF65-F5344CB8AC3E}">
        <p14:creationId xmlns:p14="http://schemas.microsoft.com/office/powerpoint/2010/main" val="411028583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2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3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3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3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jpeg"/><Relationship Id="rId1" Type="http://schemas.openxmlformats.org/officeDocument/2006/relationships/slideLayout" Target="../slideLayouts/slideLayout7.xml"/><Relationship Id="rId4" Type="http://schemas.openxmlformats.org/officeDocument/2006/relationships/image" Target="../media/image1.png"/></Relationships>
</file>

<file path=ppt/slides/_rels/slide4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9.jpeg"/><Relationship Id="rId1" Type="http://schemas.openxmlformats.org/officeDocument/2006/relationships/slideLayout" Target="../slideLayouts/slideLayout7.xml"/><Relationship Id="rId4" Type="http://schemas.openxmlformats.org/officeDocument/2006/relationships/image" Target="../media/image1.png"/></Relationships>
</file>

<file path=ppt/slides/_rels/slide4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0.emf"/><Relationship Id="rId1" Type="http://schemas.openxmlformats.org/officeDocument/2006/relationships/slideLayout" Target="../slideLayouts/slideLayout7.xml"/><Relationship Id="rId4" Type="http://schemas.openxmlformats.org/officeDocument/2006/relationships/image" Target="../media/image1.png"/></Relationships>
</file>

<file path=ppt/slides/_rels/slide4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7.xml"/><Relationship Id="rId4" Type="http://schemas.openxmlformats.org/officeDocument/2006/relationships/image" Target="../media/image11.emf"/></Relationships>
</file>

<file path=ppt/slides/_rels/slide4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7.xml"/><Relationship Id="rId4" Type="http://schemas.openxmlformats.org/officeDocument/2006/relationships/image" Target="../media/image12.emf"/></Relationships>
</file>

<file path=ppt/slides/_rels/slide4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docs.fortinet.com/forticlient/admin-guides" TargetMode="External"/><Relationship Id="rId1" Type="http://schemas.openxmlformats.org/officeDocument/2006/relationships/slideLayout" Target="../slideLayouts/slideLayout7.xml"/><Relationship Id="rId4" Type="http://schemas.openxmlformats.org/officeDocument/2006/relationships/image" Target="../media/image1.png"/></Relationships>
</file>

<file path=ppt/slides/_rels/slide4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3.png"/><Relationship Id="rId1" Type="http://schemas.openxmlformats.org/officeDocument/2006/relationships/slideLayout" Target="../slideLayouts/slideLayout7.xml"/><Relationship Id="rId4" Type="http://schemas.openxmlformats.org/officeDocument/2006/relationships/image" Target="../media/image1.png"/></Relationships>
</file>

<file path=ppt/slides/_rels/slide5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4.png"/><Relationship Id="rId1" Type="http://schemas.openxmlformats.org/officeDocument/2006/relationships/slideLayout" Target="../slideLayouts/slideLayout7.xml"/><Relationship Id="rId4" Type="http://schemas.openxmlformats.org/officeDocument/2006/relationships/image" Target="../media/image1.png"/></Relationships>
</file>

<file path=ppt/slides/_rels/slide5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5.png"/><Relationship Id="rId1" Type="http://schemas.openxmlformats.org/officeDocument/2006/relationships/slideLayout" Target="../slideLayouts/slideLayout7.xml"/><Relationship Id="rId4" Type="http://schemas.openxmlformats.org/officeDocument/2006/relationships/image" Target="../media/image1.png"/></Relationships>
</file>

<file path=ppt/slides/_rels/slide5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6.png"/><Relationship Id="rId1" Type="http://schemas.openxmlformats.org/officeDocument/2006/relationships/slideLayout" Target="../slideLayouts/slideLayout7.xml"/><Relationship Id="rId4" Type="http://schemas.openxmlformats.org/officeDocument/2006/relationships/image" Target="../media/image1.png"/></Relationships>
</file>

<file path=ppt/slides/_rels/slide6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hteck 4">
            <a:extLst>
              <a:ext uri="{FF2B5EF4-FFF2-40B4-BE49-F238E27FC236}">
                <a16:creationId xmlns:a16="http://schemas.microsoft.com/office/drawing/2014/main" id="{13952F13-258D-4D51-2C9F-702E7A04CC08}"/>
              </a:ext>
            </a:extLst>
          </p:cNvPr>
          <p:cNvSpPr/>
          <p:nvPr/>
        </p:nvSpPr>
        <p:spPr>
          <a:xfrm>
            <a:off x="5304822" y="1123200"/>
            <a:ext cx="5763977" cy="461160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a:extLst>
              <a:ext uri="{FF2B5EF4-FFF2-40B4-BE49-F238E27FC236}">
                <a16:creationId xmlns:a16="http://schemas.microsoft.com/office/drawing/2014/main" id="{5B0B4BF5-D9CC-C422-9CF1-0CDA0813FD43}"/>
              </a:ext>
            </a:extLst>
          </p:cNvPr>
          <p:cNvSpPr>
            <a:spLocks noGrp="1"/>
          </p:cNvSpPr>
          <p:nvPr>
            <p:ph type="ctrTitle"/>
          </p:nvPr>
        </p:nvSpPr>
        <p:spPr>
          <a:xfrm>
            <a:off x="5304824" y="1123199"/>
            <a:ext cx="5763976" cy="2729609"/>
          </a:xfrm>
        </p:spPr>
        <p:txBody>
          <a:bodyPr>
            <a:normAutofit/>
          </a:bodyPr>
          <a:lstStyle/>
          <a:p>
            <a:r>
              <a:rPr lang="pl-PL" b="1" dirty="0">
                <a:latin typeface="Arial" panose="020B0604020202020204" pitchFamily="34" charset="0"/>
                <a:cs typeface="Arial" panose="020B0604020202020204" pitchFamily="34" charset="0"/>
              </a:rPr>
              <a:t>Sicurezza </a:t>
            </a:r>
            <a:r>
              <a:rPr lang="pl-PL" b="1" dirty="0" err="1">
                <a:latin typeface="Arial" panose="020B0604020202020204" pitchFamily="34" charset="0"/>
                <a:cs typeface="Arial" panose="020B0604020202020204" pitchFamily="34" charset="0"/>
              </a:rPr>
              <a:t>nei viaggi </a:t>
            </a:r>
            <a:r>
              <a:rPr lang="pl-PL" b="1" dirty="0">
                <a:latin typeface="Arial" panose="020B0604020202020204" pitchFamily="34" charset="0"/>
                <a:cs typeface="Arial" panose="020B0604020202020204" pitchFamily="34" charset="0"/>
              </a:rPr>
              <a:t>di lavoro</a:t>
            </a:r>
            <a:endParaRPr lang="en-US" b="1" dirty="0">
              <a:latin typeface="Arial" panose="020B0604020202020204" pitchFamily="34" charset="0"/>
              <a:cs typeface="Arial" panose="020B0604020202020204" pitchFamily="34" charset="0"/>
            </a:endParaRPr>
          </a:p>
        </p:txBody>
      </p:sp>
      <p:pic>
        <p:nvPicPr>
          <p:cNvPr id="4" name="Grafik 3">
            <a:extLst>
              <a:ext uri="{FF2B5EF4-FFF2-40B4-BE49-F238E27FC236}">
                <a16:creationId xmlns:a16="http://schemas.microsoft.com/office/drawing/2014/main" id="{7B6CC219-9B19-FE19-77C0-65BA2EDF466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123200" y="1123200"/>
            <a:ext cx="3058424" cy="3845239"/>
          </a:xfrm>
          <a:prstGeom prst="rect">
            <a:avLst/>
          </a:prstGeom>
        </p:spPr>
      </p:pic>
      <p:pic>
        <p:nvPicPr>
          <p:cNvPr id="6" name="Picture 2">
            <a:extLst>
              <a:ext uri="{FF2B5EF4-FFF2-40B4-BE49-F238E27FC236}">
                <a16:creationId xmlns:a16="http://schemas.microsoft.com/office/drawing/2014/main" id="{085AA7F9-3B95-C1E7-1686-69CA3827708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14324" y="5104090"/>
            <a:ext cx="3067300" cy="6695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1303428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1824345" y="359999"/>
            <a:ext cx="6160817" cy="1325563"/>
          </a:xfrm>
        </p:spPr>
        <p:txBody>
          <a:bodyPr>
            <a:normAutofit/>
          </a:bodyPr>
          <a:lstStyle/>
          <a:p>
            <a:r>
              <a:rPr lang="en-CA" altLang="pl-PL" b="1" dirty="0"/>
              <a:t>Definizioni </a:t>
            </a:r>
            <a:r>
              <a:rPr lang="pl-PL" altLang="pl-PL" b="1" dirty="0"/>
              <a:t>di base</a:t>
            </a:r>
            <a:endParaRPr lang="en-US" b="1"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990523" y="1938436"/>
            <a:ext cx="10266545" cy="4320000"/>
          </a:xfrm>
        </p:spPr>
        <p:txBody>
          <a:bodyPr>
            <a:normAutofit/>
          </a:bodyPr>
          <a:lstStyle/>
          <a:p>
            <a:pPr marL="0" indent="0" algn="just">
              <a:spcBef>
                <a:spcPct val="0"/>
              </a:spcBef>
              <a:buClrTx/>
              <a:buSzTx/>
              <a:buNone/>
            </a:pPr>
            <a:r>
              <a:rPr lang="en-US" altLang="pl-PL" dirty="0"/>
              <a:t>Un sistema informatico è un insieme di elementi interconnessi la cui funzione è quella di elaborare dati utilizzando la tecnologia informatica.</a:t>
            </a:r>
            <a:endParaRPr lang="pl-PL" altLang="pl-PL" dirty="0"/>
          </a:p>
          <a:p>
            <a:pPr algn="just">
              <a:spcBef>
                <a:spcPct val="0"/>
              </a:spcBef>
              <a:buClrTx/>
              <a:buSzTx/>
              <a:buNone/>
            </a:pPr>
            <a:endParaRPr lang="pl-PL" altLang="pl-PL" dirty="0"/>
          </a:p>
          <a:p>
            <a:pPr algn="just">
              <a:spcBef>
                <a:spcPct val="0"/>
              </a:spcBef>
              <a:buClrTx/>
              <a:buSzTx/>
              <a:buNone/>
            </a:pPr>
            <a:r>
              <a:rPr lang="en-US" altLang="pl-PL" dirty="0">
                <a:cs typeface="Arial"/>
              </a:rPr>
              <a:t>Include:</a:t>
            </a:r>
            <a:endParaRPr lang="pl-PL" altLang="pl-PL" dirty="0">
              <a:cs typeface="Arial"/>
            </a:endParaRPr>
          </a:p>
          <a:p>
            <a:pPr algn="just">
              <a:spcBef>
                <a:spcPct val="0"/>
              </a:spcBef>
              <a:buClrTx/>
              <a:buSzTx/>
              <a:buNone/>
            </a:pPr>
            <a:endParaRPr lang="pl-PL" altLang="pl-PL" dirty="0"/>
          </a:p>
          <a:p>
            <a:pPr marL="285750" indent="-285750" algn="just">
              <a:spcBef>
                <a:spcPct val="0"/>
              </a:spcBef>
              <a:buClrTx/>
              <a:buSzTx/>
            </a:pPr>
            <a:r>
              <a:rPr lang="en-US" altLang="pl-PL" b="1" dirty="0">
                <a:solidFill>
                  <a:srgbClr val="0070C0"/>
                </a:solidFill>
              </a:rPr>
              <a:t>hardware</a:t>
            </a:r>
            <a:r>
              <a:rPr lang="en-US" altLang="pl-PL" dirty="0">
                <a:solidFill>
                  <a:srgbClr val="0070C0"/>
                </a:solidFill>
              </a:rPr>
              <a:t> </a:t>
            </a:r>
            <a:r>
              <a:rPr lang="en-US" altLang="pl-PL" dirty="0"/>
              <a:t>- computer, dispositivi per l'archiviazione dei dati, per la comunicazione tra i componenti hardware del sistema e le persone e i computer, per la ricezione di dati dal mondo esterno - non dall'uomo (ad esempio, sensori elettronici, telecamere, scanner), per l'elaborazione dei dati diversi dai computer</a:t>
            </a:r>
            <a:endParaRPr lang="pl-PL" altLang="pl-PL" dirty="0"/>
          </a:p>
          <a:p>
            <a:endParaRPr lang="en-US"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37026171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1824345" y="359999"/>
            <a:ext cx="6160817" cy="1325563"/>
          </a:xfrm>
        </p:spPr>
        <p:txBody>
          <a:bodyPr>
            <a:normAutofit/>
          </a:bodyPr>
          <a:lstStyle/>
          <a:p>
            <a:r>
              <a:rPr lang="en-CA" altLang="pl-PL" b="1" dirty="0"/>
              <a:t>Definizioni </a:t>
            </a:r>
            <a:r>
              <a:rPr lang="pl-PL" altLang="pl-PL" b="1" dirty="0"/>
              <a:t>di base</a:t>
            </a:r>
            <a:endParaRPr lang="en-US" b="1"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855442" y="2063127"/>
            <a:ext cx="10266545" cy="4320000"/>
          </a:xfrm>
        </p:spPr>
        <p:txBody>
          <a:bodyPr>
            <a:normAutofit/>
          </a:bodyPr>
          <a:lstStyle/>
          <a:p>
            <a:pPr marL="285750" indent="-285750" algn="just">
              <a:spcBef>
                <a:spcPct val="0"/>
              </a:spcBef>
              <a:buClrTx/>
              <a:buSzTx/>
            </a:pPr>
            <a:r>
              <a:rPr lang="en-US" altLang="pl-PL" b="1" dirty="0" err="1">
                <a:solidFill>
                  <a:srgbClr val="0070C0"/>
                </a:solidFill>
                <a:cs typeface="Arial"/>
              </a:rPr>
              <a:t>software</a:t>
            </a:r>
            <a:r>
              <a:rPr lang="en-US" altLang="pl-PL" dirty="0" err="1">
                <a:solidFill>
                  <a:srgbClr val="0070C0"/>
                </a:solidFill>
                <a:cs typeface="Arial"/>
              </a:rPr>
              <a:t> </a:t>
            </a:r>
            <a:r>
              <a:rPr lang="pl-PL" altLang="pl-PL" dirty="0">
                <a:cs typeface="Arial"/>
              </a:rPr>
              <a:t>- </a:t>
            </a:r>
            <a:r>
              <a:rPr lang="pl-PL" altLang="pl-PL" dirty="0" err="1">
                <a:cs typeface="Arial"/>
              </a:rPr>
              <a:t>programmi informatici utilizzati </a:t>
            </a:r>
            <a:r>
              <a:rPr lang="pl-PL" altLang="pl-PL" dirty="0">
                <a:cs typeface="Arial"/>
              </a:rPr>
              <a:t>per l'</a:t>
            </a:r>
            <a:r>
              <a:rPr lang="pl-PL" altLang="pl-PL" dirty="0" err="1">
                <a:cs typeface="Arial"/>
              </a:rPr>
              <a:t>elaborazione dei </a:t>
            </a:r>
            <a:r>
              <a:rPr lang="pl-PL" altLang="pl-PL" dirty="0">
                <a:cs typeface="Arial"/>
              </a:rPr>
              <a:t>dati</a:t>
            </a:r>
          </a:p>
          <a:p>
            <a:pPr marL="285750" indent="-285750" algn="just">
              <a:spcBef>
                <a:spcPct val="0"/>
              </a:spcBef>
              <a:buClrTx/>
              <a:buSzTx/>
            </a:pPr>
            <a:endParaRPr lang="pl-PL" altLang="pl-PL" dirty="0"/>
          </a:p>
          <a:p>
            <a:pPr marL="285750" indent="-285750" algn="just">
              <a:spcBef>
                <a:spcPct val="0"/>
              </a:spcBef>
              <a:buClrTx/>
              <a:buSzTx/>
            </a:pPr>
            <a:r>
              <a:rPr lang="en-US" altLang="pl-PL" b="1" dirty="0">
                <a:solidFill>
                  <a:srgbClr val="0070C0"/>
                </a:solidFill>
                <a:cs typeface="Arial"/>
              </a:rPr>
              <a:t>risorse</a:t>
            </a:r>
            <a:r>
              <a:rPr lang="en-US" altLang="pl-PL" dirty="0">
                <a:solidFill>
                  <a:srgbClr val="0070C0"/>
                </a:solidFill>
                <a:cs typeface="Arial"/>
              </a:rPr>
              <a:t> </a:t>
            </a:r>
            <a:r>
              <a:rPr lang="en-US" altLang="pl-PL" b="1" dirty="0">
                <a:solidFill>
                  <a:srgbClr val="0070C0"/>
                </a:solidFill>
                <a:cs typeface="Arial"/>
              </a:rPr>
              <a:t>umane</a:t>
            </a:r>
            <a:r>
              <a:rPr lang="en-US" altLang="pl-PL" dirty="0">
                <a:solidFill>
                  <a:srgbClr val="0070C0"/>
                </a:solidFill>
                <a:cs typeface="Arial"/>
              </a:rPr>
              <a:t> </a:t>
            </a:r>
            <a:r>
              <a:rPr lang="en-US" dirty="0">
                <a:cs typeface="Arial"/>
              </a:rPr>
              <a:t>- </a:t>
            </a:r>
            <a:r>
              <a:rPr lang="en-US" altLang="pl-PL" dirty="0">
                <a:cs typeface="Arial"/>
              </a:rPr>
              <a:t>tutte le persone in grado di utilizzare i computer (hardware e software) per elaborare i dati</a:t>
            </a:r>
            <a:endParaRPr lang="pl-PL" altLang="pl-PL" dirty="0"/>
          </a:p>
          <a:p>
            <a:pPr marL="285750" indent="-285750" algn="just">
              <a:spcBef>
                <a:spcPct val="0"/>
              </a:spcBef>
              <a:buClrTx/>
              <a:buSzTx/>
            </a:pPr>
            <a:endParaRPr lang="pl-PL" altLang="pl-PL" dirty="0"/>
          </a:p>
          <a:p>
            <a:pPr marL="285750" indent="-285750" algn="just">
              <a:spcBef>
                <a:spcPct val="0"/>
              </a:spcBef>
              <a:buClrTx/>
              <a:buSzTx/>
            </a:pPr>
            <a:r>
              <a:rPr lang="en-US" altLang="pl-PL" b="1" dirty="0">
                <a:solidFill>
                  <a:srgbClr val="0070C0"/>
                </a:solidFill>
                <a:cs typeface="Arial"/>
              </a:rPr>
              <a:t>elementi</a:t>
            </a:r>
            <a:r>
              <a:rPr lang="en-US" altLang="pl-PL" dirty="0">
                <a:solidFill>
                  <a:srgbClr val="0070C0"/>
                </a:solidFill>
                <a:cs typeface="Arial"/>
              </a:rPr>
              <a:t> </a:t>
            </a:r>
            <a:r>
              <a:rPr lang="en-US" altLang="pl-PL" b="1" dirty="0">
                <a:solidFill>
                  <a:srgbClr val="0070C0"/>
                </a:solidFill>
                <a:cs typeface="Arial"/>
              </a:rPr>
              <a:t>organizzativi</a:t>
            </a:r>
            <a:r>
              <a:rPr lang="en-US" altLang="pl-PL" dirty="0">
                <a:solidFill>
                  <a:srgbClr val="0070C0"/>
                </a:solidFill>
                <a:cs typeface="Arial"/>
              </a:rPr>
              <a:t> </a:t>
            </a:r>
            <a:r>
              <a:rPr lang="en-US" altLang="pl-PL" dirty="0">
                <a:cs typeface="Arial"/>
              </a:rPr>
              <a:t>- </a:t>
            </a:r>
            <a:r>
              <a:rPr lang="en-US" altLang="pl-PL" dirty="0" smtClean="0">
                <a:cs typeface="Arial"/>
              </a:rPr>
              <a:t>le </a:t>
            </a:r>
            <a:r>
              <a:rPr lang="en-US" altLang="pl-PL" dirty="0">
                <a:cs typeface="Arial"/>
              </a:rPr>
              <a:t>procedure (procedure organizzative - scadenza di gestione) per l'utilizzo del sistema informatico, le istruzioni di lavoro, ecc.</a:t>
            </a:r>
            <a:endParaRPr lang="pl-PL" altLang="pl-PL" dirty="0">
              <a:cs typeface="Arial"/>
            </a:endParaRPr>
          </a:p>
          <a:p>
            <a:pPr marL="285750" indent="-285750" algn="just">
              <a:spcBef>
                <a:spcPct val="0"/>
              </a:spcBef>
              <a:buClrTx/>
              <a:buSzTx/>
            </a:pPr>
            <a:endParaRPr lang="pl-PL" altLang="pl-PL" dirty="0"/>
          </a:p>
          <a:p>
            <a:pPr marL="285750" indent="-285750" algn="just">
              <a:spcBef>
                <a:spcPct val="0"/>
              </a:spcBef>
              <a:buClrTx/>
              <a:buSzTx/>
            </a:pPr>
            <a:r>
              <a:rPr lang="en-US" altLang="pl-PL" b="1" dirty="0">
                <a:solidFill>
                  <a:srgbClr val="0070C0"/>
                </a:solidFill>
                <a:cs typeface="Arial"/>
              </a:rPr>
              <a:t>basi di conoscenza </a:t>
            </a:r>
            <a:r>
              <a:rPr lang="en-US" altLang="pl-PL" dirty="0">
                <a:cs typeface="Arial"/>
              </a:rPr>
              <a:t>- ad esempio un manuale nel caso di un sistema finanziario e contabile</a:t>
            </a:r>
            <a:endParaRPr lang="pl-PL" altLang="pl-PL" dirty="0">
              <a:cs typeface="Arial"/>
            </a:endParaRPr>
          </a:p>
          <a:p>
            <a:endParaRPr lang="en-US"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58631462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1824345" y="359999"/>
            <a:ext cx="6160817" cy="1325563"/>
          </a:xfrm>
        </p:spPr>
        <p:txBody>
          <a:bodyPr>
            <a:normAutofit/>
          </a:bodyPr>
          <a:lstStyle/>
          <a:p>
            <a:r>
              <a:rPr lang="pl-PL" altLang="pl-PL" b="1" dirty="0"/>
              <a:t>Sicurezza - </a:t>
            </a:r>
            <a:r>
              <a:rPr lang="en-US" altLang="pl-PL" b="1" dirty="0" smtClean="0"/>
              <a:t>D</a:t>
            </a:r>
            <a:r>
              <a:rPr lang="pl-PL" altLang="pl-PL" b="1" dirty="0" smtClean="0"/>
              <a:t>efinizione</a:t>
            </a:r>
            <a:endParaRPr lang="pl-PL" altLang="pl-PL" b="1"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810164" y="2302119"/>
            <a:ext cx="9671790" cy="3454445"/>
          </a:xfrm>
        </p:spPr>
        <p:txBody>
          <a:bodyPr>
            <a:normAutofit/>
          </a:bodyPr>
          <a:lstStyle/>
          <a:p>
            <a:pPr marL="0" indent="0" algn="just">
              <a:spcBef>
                <a:spcPct val="0"/>
              </a:spcBef>
              <a:buClrTx/>
              <a:buSzTx/>
              <a:buNone/>
            </a:pPr>
            <a:r>
              <a:rPr lang="en-US" altLang="pl-PL" dirty="0">
                <a:cs typeface="Arial"/>
              </a:rPr>
              <a:t>Si tratta di un insieme di </a:t>
            </a:r>
            <a:r>
              <a:rPr lang="en-US" altLang="pl-PL" dirty="0" err="1" smtClean="0">
                <a:cs typeface="Arial"/>
              </a:rPr>
              <a:t>concetti</a:t>
            </a:r>
            <a:r>
              <a:rPr lang="en-US" altLang="pl-PL" dirty="0" smtClean="0">
                <a:cs typeface="Arial"/>
              </a:rPr>
              <a:t> </a:t>
            </a:r>
            <a:r>
              <a:rPr lang="en-US" altLang="pl-PL" dirty="0">
                <a:cs typeface="Arial"/>
              </a:rPr>
              <a:t>nel campo delle telecomunicazioni e dell'informatica relative alla stima e al controllo dei rischi derivanti dall'uso di computer, reti informatiche e trasmissione di dati in luoghi remoti, considerati dal punto di vista della riservatezza, dell'integrità e della disponibilità.</a:t>
            </a:r>
            <a:endParaRPr lang="pl-PL" altLang="pl-PL" dirty="0">
              <a:cs typeface="Arial"/>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65087632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1824345" y="359999"/>
            <a:ext cx="6160817" cy="1325563"/>
          </a:xfrm>
        </p:spPr>
        <p:txBody>
          <a:bodyPr>
            <a:normAutofit/>
          </a:bodyPr>
          <a:lstStyle/>
          <a:p>
            <a:r>
              <a:rPr lang="pl-PL" altLang="pl-PL" b="1" dirty="0"/>
              <a:t>Sicurezza - </a:t>
            </a:r>
            <a:r>
              <a:rPr lang="en-US" altLang="pl-PL" b="1" dirty="0" smtClean="0"/>
              <a:t>D</a:t>
            </a:r>
            <a:r>
              <a:rPr lang="pl-PL" altLang="pl-PL" b="1" dirty="0" smtClean="0"/>
              <a:t>efinizione</a:t>
            </a:r>
            <a:endParaRPr lang="pl-PL" altLang="pl-PL" b="1"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893292" y="2083910"/>
            <a:ext cx="10547100" cy="4320000"/>
          </a:xfrm>
        </p:spPr>
        <p:txBody>
          <a:bodyPr>
            <a:normAutofit/>
          </a:bodyPr>
          <a:lstStyle/>
          <a:p>
            <a:pPr algn="just">
              <a:spcBef>
                <a:spcPct val="0"/>
              </a:spcBef>
              <a:buClrTx/>
              <a:buSzTx/>
              <a:buNone/>
            </a:pPr>
            <a:r>
              <a:rPr lang="en-US" altLang="pl-PL" b="1" dirty="0">
                <a:solidFill>
                  <a:srgbClr val="0070C0"/>
                </a:solidFill>
              </a:rPr>
              <a:t>Riservatezza</a:t>
            </a:r>
            <a:r>
              <a:rPr lang="en-US" altLang="pl-PL" dirty="0">
                <a:solidFill>
                  <a:srgbClr val="0070C0"/>
                </a:solidFill>
              </a:rPr>
              <a:t> </a:t>
            </a:r>
            <a:r>
              <a:rPr lang="en-US" altLang="pl-PL" dirty="0"/>
              <a:t>- proteggere i dati memorizzati o trasmessi dall'attacco di intrusi per evitare la divulgazione del loro contenuto.</a:t>
            </a:r>
            <a:endParaRPr lang="pl-PL" altLang="pl-PL" dirty="0"/>
          </a:p>
          <a:p>
            <a:pPr algn="just">
              <a:spcBef>
                <a:spcPct val="0"/>
              </a:spcBef>
              <a:buClrTx/>
              <a:buSzTx/>
              <a:buNone/>
            </a:pPr>
            <a:endParaRPr lang="pl-PL" altLang="pl-PL" dirty="0"/>
          </a:p>
          <a:p>
            <a:pPr algn="just">
              <a:spcBef>
                <a:spcPct val="0"/>
              </a:spcBef>
              <a:buClrTx/>
              <a:buSzTx/>
              <a:buNone/>
            </a:pPr>
            <a:r>
              <a:rPr lang="en-US" altLang="pl-PL" b="1" dirty="0">
                <a:solidFill>
                  <a:srgbClr val="0070C0"/>
                </a:solidFill>
              </a:rPr>
              <a:t>Integrità</a:t>
            </a:r>
            <a:r>
              <a:rPr lang="en-US" altLang="pl-PL" dirty="0">
                <a:solidFill>
                  <a:srgbClr val="0070C0"/>
                </a:solidFill>
              </a:rPr>
              <a:t> </a:t>
            </a:r>
            <a:r>
              <a:rPr lang="en-US" altLang="pl-PL" dirty="0"/>
              <a:t>- </a:t>
            </a:r>
            <a:r>
              <a:rPr lang="en-US" altLang="pl-PL" dirty="0" err="1" smtClean="0"/>
              <a:t>caratteristica</a:t>
            </a:r>
            <a:r>
              <a:rPr lang="en-US" altLang="pl-PL" dirty="0" smtClean="0"/>
              <a:t> </a:t>
            </a:r>
            <a:r>
              <a:rPr lang="en-US" altLang="pl-PL" dirty="0"/>
              <a:t>di sicurezza per cui i dati non sono stati alterati, aggiunti o rimossi in modo non autorizzato.</a:t>
            </a:r>
            <a:endParaRPr lang="pl-PL" altLang="pl-PL" dirty="0"/>
          </a:p>
          <a:p>
            <a:pPr algn="just">
              <a:spcBef>
                <a:spcPct val="0"/>
              </a:spcBef>
              <a:buClrTx/>
              <a:buSzTx/>
              <a:buNone/>
            </a:pPr>
            <a:endParaRPr lang="pl-PL" altLang="pl-PL" dirty="0"/>
          </a:p>
          <a:p>
            <a:pPr algn="just">
              <a:spcBef>
                <a:spcPct val="0"/>
              </a:spcBef>
              <a:buClrTx/>
              <a:buSzTx/>
              <a:buNone/>
            </a:pPr>
            <a:r>
              <a:rPr lang="en-US" altLang="pl-PL" b="1" dirty="0">
                <a:solidFill>
                  <a:srgbClr val="0070C0"/>
                </a:solidFill>
              </a:rPr>
              <a:t>Disponibilità</a:t>
            </a:r>
            <a:r>
              <a:rPr lang="en-US" altLang="pl-PL" dirty="0">
                <a:solidFill>
                  <a:srgbClr val="0070C0"/>
                </a:solidFill>
              </a:rPr>
              <a:t> </a:t>
            </a:r>
            <a:r>
              <a:rPr lang="en-US" altLang="pl-PL" dirty="0"/>
              <a:t>- </a:t>
            </a:r>
            <a:r>
              <a:rPr lang="en-US" altLang="pl-PL" dirty="0" err="1" smtClean="0"/>
              <a:t>caratteristica</a:t>
            </a:r>
            <a:r>
              <a:rPr lang="en-US" altLang="pl-PL" dirty="0" smtClean="0"/>
              <a:t> </a:t>
            </a:r>
            <a:r>
              <a:rPr lang="en-US" altLang="pl-PL" dirty="0"/>
              <a:t>delle </a:t>
            </a:r>
            <a:r>
              <a:rPr lang="en-US" altLang="pl-PL" dirty="0" err="1"/>
              <a:t>informazioni</a:t>
            </a:r>
            <a:r>
              <a:rPr lang="en-US" altLang="pl-PL" dirty="0"/>
              <a:t> </a:t>
            </a:r>
            <a:r>
              <a:rPr lang="en-US" altLang="pl-PL" dirty="0" smtClean="0"/>
              <a:t>per cui solo </a:t>
            </a:r>
            <a:r>
              <a:rPr lang="en-US" altLang="pl-PL" dirty="0"/>
              <a:t>le persone autorizzate possono utilizzarle in un determinato luogo e momento. È una delle proprietà fondamentali della sicurezza delle informazioni.</a:t>
            </a:r>
            <a:endParaRPr lang="pl-PL" altLang="pl-PL" dirty="0">
              <a:solidFill>
                <a:schemeClr val="accent1"/>
              </a:solidFill>
            </a:endParaRPr>
          </a:p>
          <a:p>
            <a:pPr marL="0" indent="0" algn="just">
              <a:spcBef>
                <a:spcPct val="0"/>
              </a:spcBef>
              <a:buClrTx/>
              <a:buSzTx/>
              <a:buNone/>
            </a:pPr>
            <a:endParaRPr lang="pl-PL" altLang="pl-PL" b="1" dirty="0"/>
          </a:p>
          <a:p>
            <a:endParaRPr lang="en-US"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221620487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1824345" y="245699"/>
            <a:ext cx="6160817" cy="1325563"/>
          </a:xfrm>
        </p:spPr>
        <p:txBody>
          <a:bodyPr/>
          <a:lstStyle/>
          <a:p>
            <a:r>
              <a:rPr lang="pl-PL" altLang="pl-PL" b="1" dirty="0"/>
              <a:t>Protocollo wireless - WPA</a:t>
            </a:r>
            <a:endParaRPr lang="pl-PL" altLang="pl-PL" b="1" dirty="0">
              <a:latin typeface="+mn-lt"/>
            </a:endParaRP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1067163" y="2229382"/>
            <a:ext cx="9643091" cy="4320000"/>
          </a:xfrm>
        </p:spPr>
        <p:txBody>
          <a:bodyPr>
            <a:noAutofit/>
          </a:bodyPr>
          <a:lstStyle/>
          <a:p>
            <a:pPr marL="0" indent="0" algn="just">
              <a:buNone/>
            </a:pPr>
            <a:r>
              <a:rPr lang="en-GB" b="1" dirty="0" smtClean="0">
                <a:solidFill>
                  <a:srgbClr val="0070C0"/>
                </a:solidFill>
              </a:rPr>
              <a:t>WEP </a:t>
            </a:r>
            <a:r>
              <a:rPr lang="en-GB" dirty="0"/>
              <a:t>(Wired Equivalent Privacy) è uno dei più vecchi standard di crittografia wireless IEEE 802.11 </a:t>
            </a:r>
            <a:r>
              <a:rPr lang="en-GB" dirty="0" smtClean="0"/>
              <a:t>(</a:t>
            </a:r>
            <a:r>
              <a:rPr lang="en-GB" dirty="0" err="1" smtClean="0"/>
              <a:t>datato</a:t>
            </a:r>
            <a:r>
              <a:rPr lang="en-GB" dirty="0" smtClean="0"/>
              <a:t> 1997). </a:t>
            </a:r>
          </a:p>
          <a:p>
            <a:pPr algn="just"/>
            <a:r>
              <a:rPr lang="en-GB" dirty="0" err="1" smtClean="0"/>
              <a:t>Fornisce</a:t>
            </a:r>
            <a:r>
              <a:rPr lang="en-GB" dirty="0" smtClean="0"/>
              <a:t> </a:t>
            </a:r>
            <a:r>
              <a:rPr lang="en-GB" dirty="0"/>
              <a:t>una protezione delle informazioni basata sull'uso dell'algoritmo RC4. </a:t>
            </a:r>
            <a:endParaRPr lang="pl-PL" dirty="0"/>
          </a:p>
          <a:p>
            <a:pPr algn="just"/>
            <a:r>
              <a:rPr lang="en-GB" dirty="0" smtClean="0"/>
              <a:t>Non </a:t>
            </a:r>
            <a:r>
              <a:rPr lang="en-GB" dirty="0"/>
              <a:t>richiede un'elevata potenza di calcolo dei dispositivi installati. </a:t>
            </a:r>
            <a:endParaRPr lang="en-GB" dirty="0" smtClean="0"/>
          </a:p>
          <a:p>
            <a:pPr algn="just"/>
            <a:r>
              <a:rPr lang="en-GB" dirty="0" err="1"/>
              <a:t>Utilizza</a:t>
            </a:r>
            <a:r>
              <a:rPr lang="en-GB" dirty="0"/>
              <a:t> due </a:t>
            </a:r>
            <a:r>
              <a:rPr lang="en-GB" dirty="0" err="1"/>
              <a:t>metodi</a:t>
            </a:r>
            <a:r>
              <a:rPr lang="en-GB" dirty="0"/>
              <a:t> di </a:t>
            </a:r>
            <a:r>
              <a:rPr lang="en-GB" dirty="0" err="1"/>
              <a:t>autenticazione</a:t>
            </a:r>
            <a:r>
              <a:rPr lang="en-GB" dirty="0"/>
              <a:t> </a:t>
            </a:r>
            <a:r>
              <a:rPr lang="en-GB" dirty="0" err="1"/>
              <a:t>degli</a:t>
            </a:r>
            <a:r>
              <a:rPr lang="en-GB" dirty="0"/>
              <a:t> </a:t>
            </a:r>
            <a:r>
              <a:rPr lang="en-GB" dirty="0" err="1"/>
              <a:t>utenti</a:t>
            </a:r>
            <a:r>
              <a:rPr lang="en-GB" dirty="0"/>
              <a:t>: </a:t>
            </a:r>
            <a:r>
              <a:rPr lang="en-GB" dirty="0" err="1"/>
              <a:t>Autenticazione</a:t>
            </a:r>
            <a:r>
              <a:rPr lang="en-GB" dirty="0"/>
              <a:t> </a:t>
            </a:r>
            <a:r>
              <a:rPr lang="en-GB" dirty="0" err="1"/>
              <a:t>aperta</a:t>
            </a:r>
            <a:r>
              <a:rPr lang="en-GB" dirty="0"/>
              <a:t> e </a:t>
            </a:r>
            <a:r>
              <a:rPr lang="en-GB" dirty="0" err="1"/>
              <a:t>Autenticazione</a:t>
            </a:r>
            <a:r>
              <a:rPr lang="en-GB" dirty="0"/>
              <a:t> a </a:t>
            </a:r>
            <a:r>
              <a:rPr lang="en-GB" dirty="0" err="1"/>
              <a:t>chiave</a:t>
            </a:r>
            <a:r>
              <a:rPr lang="en-GB" dirty="0"/>
              <a:t> </a:t>
            </a:r>
            <a:r>
              <a:rPr lang="en-GB" dirty="0" err="1"/>
              <a:t>condivisa</a:t>
            </a:r>
            <a:r>
              <a:rPr lang="en-GB" dirty="0"/>
              <a:t>. </a:t>
            </a:r>
            <a:endParaRPr lang="pl-PL" dirty="0"/>
          </a:p>
          <a:p>
            <a:pPr algn="just"/>
            <a:r>
              <a:rPr lang="en-GB" dirty="0" err="1" smtClean="0"/>
              <a:t>Consente</a:t>
            </a:r>
            <a:r>
              <a:rPr lang="en-GB" dirty="0" smtClean="0"/>
              <a:t> </a:t>
            </a:r>
            <a:r>
              <a:rPr lang="en-GB" dirty="0" err="1" smtClean="0"/>
              <a:t>anche</a:t>
            </a:r>
            <a:r>
              <a:rPr lang="en-GB" dirty="0" smtClean="0"/>
              <a:t> la </a:t>
            </a:r>
            <a:r>
              <a:rPr lang="en-GB" dirty="0" err="1"/>
              <a:t>verifica</a:t>
            </a:r>
            <a:r>
              <a:rPr lang="en-GB" dirty="0"/>
              <a:t> </a:t>
            </a:r>
            <a:r>
              <a:rPr lang="en-GB" dirty="0" err="1"/>
              <a:t>degli</a:t>
            </a:r>
            <a:r>
              <a:rPr lang="en-GB" dirty="0"/>
              <a:t> </a:t>
            </a:r>
            <a:r>
              <a:rPr lang="en-GB" dirty="0" err="1"/>
              <a:t>utenti</a:t>
            </a:r>
            <a:r>
              <a:rPr lang="en-GB" dirty="0"/>
              <a:t> in base </a:t>
            </a:r>
            <a:r>
              <a:rPr lang="en-GB" dirty="0" err="1"/>
              <a:t>agli</a:t>
            </a:r>
            <a:r>
              <a:rPr lang="en-GB" dirty="0"/>
              <a:t> </a:t>
            </a:r>
            <a:r>
              <a:rPr lang="en-GB" dirty="0" err="1"/>
              <a:t>indirizzi</a:t>
            </a:r>
            <a:r>
              <a:rPr lang="en-GB" dirty="0"/>
              <a:t> MAC </a:t>
            </a:r>
            <a:r>
              <a:rPr lang="en-GB" dirty="0" err="1"/>
              <a:t>fisici</a:t>
            </a:r>
            <a:r>
              <a:rPr lang="en-GB" dirty="0"/>
              <a:t> </a:t>
            </a:r>
            <a:r>
              <a:rPr lang="en-GB" dirty="0" err="1"/>
              <a:t>utilizzando</a:t>
            </a:r>
            <a:r>
              <a:rPr lang="en-GB" dirty="0"/>
              <a:t> </a:t>
            </a:r>
            <a:r>
              <a:rPr lang="en-GB" dirty="0" err="1"/>
              <a:t>l'ACL</a:t>
            </a:r>
            <a:r>
              <a:rPr lang="en-GB" dirty="0"/>
              <a:t> (Access Control List). </a:t>
            </a:r>
            <a:endParaRPr lang="pl-PL" dirty="0"/>
          </a:p>
          <a:p>
            <a:pPr algn="just"/>
            <a:endParaRPr lang="pl-PL" dirty="0"/>
          </a:p>
          <a:p>
            <a:pPr algn="just"/>
            <a:endParaRPr lang="pl-PL"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92286098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rostokąt 2"/>
          <p:cNvSpPr/>
          <p:nvPr/>
        </p:nvSpPr>
        <p:spPr>
          <a:xfrm>
            <a:off x="1182625" y="2182368"/>
            <a:ext cx="9985247" cy="3539430"/>
          </a:xfrm>
          <a:prstGeom prst="rect">
            <a:avLst/>
          </a:prstGeom>
        </p:spPr>
        <p:txBody>
          <a:bodyPr wrap="square">
            <a:spAutoFit/>
          </a:bodyPr>
          <a:lstStyle/>
          <a:p>
            <a:pPr algn="just"/>
            <a:r>
              <a:rPr lang="en-GB" sz="2800" b="1" dirty="0">
                <a:solidFill>
                  <a:srgbClr val="0070C0"/>
                </a:solidFill>
              </a:rPr>
              <a:t>WPA</a:t>
            </a:r>
            <a:r>
              <a:rPr lang="en-GB" sz="2800" dirty="0">
                <a:solidFill>
                  <a:srgbClr val="0070C0"/>
                </a:solidFill>
              </a:rPr>
              <a:t> </a:t>
            </a:r>
            <a:r>
              <a:rPr lang="en-GB" sz="2800" dirty="0"/>
              <a:t>(Wi-Fi Protected Access) è un altro standard per la crittografia delle reti wireless IEEE 802.11. </a:t>
            </a:r>
            <a:endParaRPr lang="pl-PL" sz="2800" dirty="0"/>
          </a:p>
          <a:p>
            <a:pPr marL="457200" indent="-457200" algn="just">
              <a:buFont typeface="Arial" panose="020B0604020202020204" pitchFamily="34" charset="0"/>
              <a:buChar char="•"/>
            </a:pPr>
            <a:r>
              <a:rPr lang="en-GB" sz="2800" dirty="0"/>
              <a:t>È stato introdotto per migliorare il livello di sicurezza delle reti WLAN, sostituendo le vulnerabilità note dello standard WEP. </a:t>
            </a:r>
            <a:endParaRPr lang="pl-PL" sz="2800" dirty="0"/>
          </a:p>
          <a:p>
            <a:pPr marL="457200" indent="-457200" algn="just">
              <a:buFont typeface="Arial" panose="020B0604020202020204" pitchFamily="34" charset="0"/>
              <a:buChar char="•"/>
            </a:pPr>
            <a:r>
              <a:rPr lang="en-GB" sz="2800" dirty="0"/>
              <a:t>Si basa sull'uso di protocolli: TKIP (Temporal Key Integrity Protocol) ed EAP (Extensible Authentication Protocol), lo standard 802.1x e il meccanismo MIC (Message Integrity Check). </a:t>
            </a:r>
            <a:endParaRPr lang="pl-PL" sz="2800" dirty="0"/>
          </a:p>
          <a:p>
            <a:pPr marL="457200" indent="-457200" algn="just">
              <a:buFont typeface="Arial" panose="020B0604020202020204" pitchFamily="34" charset="0"/>
              <a:buChar char="•"/>
            </a:pPr>
            <a:r>
              <a:rPr lang="en-GB" sz="2800" dirty="0"/>
              <a:t>Lo standard si basa sull'algoritmo RC4. </a:t>
            </a:r>
            <a:endParaRPr lang="pl-PL" sz="2800" dirty="0"/>
          </a:p>
        </p:txBody>
      </p:sp>
      <p:sp>
        <p:nvSpPr>
          <p:cNvPr id="7" name="Titel 1">
            <a:extLst>
              <a:ext uri="{FF2B5EF4-FFF2-40B4-BE49-F238E27FC236}">
                <a16:creationId xmlns:a16="http://schemas.microsoft.com/office/drawing/2014/main" id="{09C8D736-E157-1E9D-90AB-E016DEF007FC}"/>
              </a:ext>
            </a:extLst>
          </p:cNvPr>
          <p:cNvSpPr>
            <a:spLocks noGrp="1"/>
          </p:cNvSpPr>
          <p:nvPr>
            <p:ph type="title"/>
          </p:nvPr>
        </p:nvSpPr>
        <p:spPr>
          <a:xfrm>
            <a:off x="1824345" y="245699"/>
            <a:ext cx="6160817" cy="1325563"/>
          </a:xfrm>
        </p:spPr>
        <p:txBody>
          <a:bodyPr>
            <a:normAutofit/>
          </a:bodyPr>
          <a:lstStyle/>
          <a:p>
            <a:r>
              <a:rPr lang="pl-PL" altLang="pl-PL" b="1" dirty="0" err="1"/>
              <a:t>Protocollo </a:t>
            </a:r>
            <a:r>
              <a:rPr lang="pl-PL" altLang="pl-PL" b="1" dirty="0"/>
              <a:t>wireless - WPA</a:t>
            </a:r>
          </a:p>
        </p:txBody>
      </p:sp>
      <p:pic>
        <p:nvPicPr>
          <p:cNvPr id="8"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9"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9342825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rostokąt 2"/>
          <p:cNvSpPr/>
          <p:nvPr/>
        </p:nvSpPr>
        <p:spPr>
          <a:xfrm>
            <a:off x="1121664" y="2255520"/>
            <a:ext cx="9996610" cy="3970318"/>
          </a:xfrm>
          <a:prstGeom prst="rect">
            <a:avLst/>
          </a:prstGeom>
        </p:spPr>
        <p:txBody>
          <a:bodyPr wrap="square">
            <a:spAutoFit/>
          </a:bodyPr>
          <a:lstStyle/>
          <a:p>
            <a:pPr algn="just"/>
            <a:r>
              <a:rPr lang="en-GB" sz="2800" b="1" dirty="0">
                <a:solidFill>
                  <a:srgbClr val="0070C0"/>
                </a:solidFill>
              </a:rPr>
              <a:t>WPA2 </a:t>
            </a:r>
            <a:r>
              <a:rPr lang="en-GB" sz="2800" dirty="0"/>
              <a:t>(Wi-Fi Protected Access 2) è attualmente lo standard di crittografia </a:t>
            </a:r>
            <a:r>
              <a:rPr lang="en-GB" sz="2800" dirty="0" err="1"/>
              <a:t>più</a:t>
            </a:r>
            <a:r>
              <a:rPr lang="en-GB" sz="2800" dirty="0"/>
              <a:t> </a:t>
            </a:r>
            <a:r>
              <a:rPr lang="en-GB" sz="2800" dirty="0" err="1" smtClean="0"/>
              <a:t>utilizzato</a:t>
            </a:r>
            <a:r>
              <a:rPr lang="en-GB" sz="2800" dirty="0" smtClean="0"/>
              <a:t> </a:t>
            </a:r>
            <a:r>
              <a:rPr lang="en-GB" sz="2800" dirty="0"/>
              <a:t>per le reti wireless (noto anche come 802.11i). </a:t>
            </a:r>
            <a:endParaRPr lang="pl-PL" sz="2800" dirty="0"/>
          </a:p>
          <a:p>
            <a:pPr marL="457200" indent="-457200" algn="just">
              <a:buFont typeface="Arial" panose="020B0604020202020204" pitchFamily="34" charset="0"/>
              <a:buChar char="•"/>
            </a:pPr>
            <a:r>
              <a:rPr lang="en-GB" sz="2800" dirty="0" err="1" smtClean="0"/>
              <a:t>Offre</a:t>
            </a:r>
            <a:r>
              <a:rPr lang="en-GB" sz="2800" dirty="0" smtClean="0"/>
              <a:t> </a:t>
            </a:r>
            <a:r>
              <a:rPr lang="en-GB" sz="2800" dirty="0"/>
              <a:t>una protezione delle informazioni basata sull'uso dell'AES (Advanced Encryption Standard). </a:t>
            </a:r>
            <a:endParaRPr lang="pl-PL" sz="2800" dirty="0"/>
          </a:p>
          <a:p>
            <a:pPr marL="457200" indent="-457200" algn="just">
              <a:buFont typeface="Arial" panose="020B0604020202020204" pitchFamily="34" charset="0"/>
              <a:buChar char="•"/>
            </a:pPr>
            <a:r>
              <a:rPr lang="en-GB" sz="2800" dirty="0" smtClean="0"/>
              <a:t>È </a:t>
            </a:r>
            <a:r>
              <a:rPr lang="en-GB" sz="2800" dirty="0"/>
              <a:t>stato introdotto per migliorare il livello di sicurezza delle reti WLAN</a:t>
            </a:r>
            <a:r>
              <a:rPr lang="pl-PL" sz="2800" dirty="0"/>
              <a:t>.</a:t>
            </a:r>
          </a:p>
          <a:p>
            <a:pPr marL="457200" indent="-457200" algn="just">
              <a:buFont typeface="Arial" panose="020B0604020202020204" pitchFamily="34" charset="0"/>
              <a:buChar char="•"/>
            </a:pPr>
            <a:r>
              <a:rPr lang="en-GB" sz="2800" dirty="0" err="1" smtClean="0"/>
              <a:t>Implementa</a:t>
            </a:r>
            <a:r>
              <a:rPr lang="en-GB" sz="2800" dirty="0" smtClean="0"/>
              <a:t> </a:t>
            </a:r>
            <a:r>
              <a:rPr lang="en-GB" sz="2800" dirty="0"/>
              <a:t>il protocollo 802.1x per migliorare il controllo dell'accesso degli utenti alla rete. </a:t>
            </a:r>
            <a:endParaRPr lang="pl-PL" sz="2800" dirty="0"/>
          </a:p>
        </p:txBody>
      </p:sp>
      <p:sp>
        <p:nvSpPr>
          <p:cNvPr id="6" name="Titel 1">
            <a:extLst>
              <a:ext uri="{FF2B5EF4-FFF2-40B4-BE49-F238E27FC236}">
                <a16:creationId xmlns:a16="http://schemas.microsoft.com/office/drawing/2014/main" id="{09C8D736-E157-1E9D-90AB-E016DEF007FC}"/>
              </a:ext>
            </a:extLst>
          </p:cNvPr>
          <p:cNvSpPr>
            <a:spLocks noGrp="1"/>
          </p:cNvSpPr>
          <p:nvPr>
            <p:ph type="title"/>
          </p:nvPr>
        </p:nvSpPr>
        <p:spPr>
          <a:xfrm>
            <a:off x="1824345" y="245699"/>
            <a:ext cx="6393063" cy="1325563"/>
          </a:xfrm>
        </p:spPr>
        <p:txBody>
          <a:bodyPr>
            <a:normAutofit/>
          </a:bodyPr>
          <a:lstStyle/>
          <a:p>
            <a:r>
              <a:rPr lang="pl-PL" altLang="pl-PL" b="1" dirty="0" err="1"/>
              <a:t>Protocollo </a:t>
            </a:r>
            <a:r>
              <a:rPr lang="pl-PL" altLang="pl-PL" b="1" dirty="0"/>
              <a:t>wireless - WPA2</a:t>
            </a:r>
          </a:p>
        </p:txBody>
      </p:sp>
      <p:pic>
        <p:nvPicPr>
          <p:cNvPr id="7"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8"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23603821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rostokąt 2"/>
          <p:cNvSpPr/>
          <p:nvPr/>
        </p:nvSpPr>
        <p:spPr>
          <a:xfrm>
            <a:off x="1350819" y="2234193"/>
            <a:ext cx="9507682" cy="3847207"/>
          </a:xfrm>
          <a:prstGeom prst="rect">
            <a:avLst/>
          </a:prstGeom>
        </p:spPr>
        <p:txBody>
          <a:bodyPr wrap="square">
            <a:spAutoFit/>
          </a:bodyPr>
          <a:lstStyle/>
          <a:p>
            <a:pPr marL="457200" indent="-457200" algn="just">
              <a:spcAft>
                <a:spcPts val="600"/>
              </a:spcAft>
              <a:buFont typeface="Arial" panose="020B0604020202020204" pitchFamily="34" charset="0"/>
              <a:buChar char="•"/>
            </a:pPr>
            <a:r>
              <a:rPr lang="en-GB" sz="2800" b="1" dirty="0">
                <a:solidFill>
                  <a:srgbClr val="0070C0"/>
                </a:solidFill>
              </a:rPr>
              <a:t>Mancanza di un sistema di gestione delle chiavi definito </a:t>
            </a:r>
            <a:r>
              <a:rPr lang="en-GB" sz="2800" dirty="0"/>
              <a:t>(spesso una chiave di rete viene utilizzata da tutti i nodi di una rete wireless);</a:t>
            </a:r>
            <a:endParaRPr lang="pl-PL" sz="2800" dirty="0"/>
          </a:p>
          <a:p>
            <a:pPr marL="457200" indent="-457200" algn="just">
              <a:spcAft>
                <a:spcPts val="600"/>
              </a:spcAft>
              <a:buFont typeface="Arial" panose="020B0604020202020204" pitchFamily="34" charset="0"/>
              <a:buChar char="•"/>
            </a:pPr>
            <a:r>
              <a:rPr lang="en-GB" sz="2800" b="1" dirty="0">
                <a:solidFill>
                  <a:srgbClr val="0070C0"/>
                </a:solidFill>
              </a:rPr>
              <a:t>Insufficiente dimensione in bit della chiave di rete </a:t>
            </a:r>
            <a:r>
              <a:rPr lang="en-GB" sz="2800" dirty="0"/>
              <a:t>(la prima versione dello standard WEP introduce chiavi a 40 bit); </a:t>
            </a:r>
            <a:endParaRPr lang="pl-PL" sz="2800" b="1" dirty="0">
              <a:solidFill>
                <a:srgbClr val="0070C0"/>
              </a:solidFill>
            </a:endParaRPr>
          </a:p>
          <a:p>
            <a:pPr marL="457200" indent="-457200" algn="just">
              <a:spcAft>
                <a:spcPts val="600"/>
              </a:spcAft>
              <a:buFont typeface="Arial" panose="020B0604020202020204" pitchFamily="34" charset="0"/>
              <a:buChar char="•"/>
            </a:pPr>
            <a:r>
              <a:rPr lang="en-GB" sz="2800" b="1" dirty="0">
                <a:solidFill>
                  <a:srgbClr val="0070C0"/>
                </a:solidFill>
              </a:rPr>
              <a:t>Sistema di autenticazione degli utenti insufficiente </a:t>
            </a:r>
            <a:r>
              <a:rPr lang="en-GB" sz="2800" dirty="0"/>
              <a:t>(esiste la possibilità di falsificare i messaggi di autenticazione).</a:t>
            </a:r>
            <a:endParaRPr lang="pl-PL" sz="2800" dirty="0"/>
          </a:p>
          <a:p>
            <a:pPr marL="457200" indent="-457200" algn="just">
              <a:spcAft>
                <a:spcPts val="600"/>
              </a:spcAft>
              <a:buFont typeface="Arial" panose="020B0604020202020204" pitchFamily="34" charset="0"/>
              <a:buChar char="•"/>
            </a:pPr>
            <a:endParaRPr lang="pl-PL" sz="2800" dirty="0"/>
          </a:p>
          <a:p>
            <a:pPr marL="285750" indent="-285750" algn="just">
              <a:spcAft>
                <a:spcPts val="600"/>
              </a:spcAft>
              <a:buFont typeface="Arial" panose="020B0604020202020204" pitchFamily="34" charset="0"/>
              <a:buChar char="•"/>
            </a:pPr>
            <a:endParaRPr lang="pl-PL" sz="2800" dirty="0"/>
          </a:p>
        </p:txBody>
      </p:sp>
      <p:sp>
        <p:nvSpPr>
          <p:cNvPr id="4" name="Titel 1">
            <a:extLst>
              <a:ext uri="{FF2B5EF4-FFF2-40B4-BE49-F238E27FC236}">
                <a16:creationId xmlns:a16="http://schemas.microsoft.com/office/drawing/2014/main" id="{09C8D736-E157-1E9D-90AB-E016DEF007FC}"/>
              </a:ext>
            </a:extLst>
          </p:cNvPr>
          <p:cNvSpPr>
            <a:spLocks noGrp="1"/>
          </p:cNvSpPr>
          <p:nvPr>
            <p:ph type="title"/>
          </p:nvPr>
        </p:nvSpPr>
        <p:spPr>
          <a:xfrm>
            <a:off x="1824345" y="245699"/>
            <a:ext cx="6160817" cy="1325563"/>
          </a:xfrm>
        </p:spPr>
        <p:txBody>
          <a:bodyPr/>
          <a:lstStyle/>
          <a:p>
            <a:r>
              <a:rPr lang="en-GB" b="1" dirty="0"/>
              <a:t>I principali svantaggi dello standard </a:t>
            </a:r>
            <a:r>
              <a:rPr lang="pl-PL" b="1" dirty="0"/>
              <a:t>WEP</a:t>
            </a:r>
            <a:endParaRPr lang="pl-PL" altLang="pl-PL" b="1" dirty="0">
              <a:latin typeface="+mn-lt"/>
            </a:endParaRPr>
          </a:p>
        </p:txBody>
      </p:sp>
      <p:pic>
        <p:nvPicPr>
          <p:cNvPr id="5"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6"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397076843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rostokąt 2"/>
          <p:cNvSpPr/>
          <p:nvPr/>
        </p:nvSpPr>
        <p:spPr>
          <a:xfrm>
            <a:off x="1350491" y="2182681"/>
            <a:ext cx="9871691" cy="2677656"/>
          </a:xfrm>
          <a:prstGeom prst="rect">
            <a:avLst/>
          </a:prstGeom>
        </p:spPr>
        <p:txBody>
          <a:bodyPr wrap="square">
            <a:spAutoFit/>
          </a:bodyPr>
          <a:lstStyle/>
          <a:p>
            <a:pPr marL="457200" indent="-457200" algn="just">
              <a:spcAft>
                <a:spcPts val="600"/>
              </a:spcAft>
              <a:buFont typeface="Arial" panose="020B0604020202020204" pitchFamily="34" charset="0"/>
              <a:buChar char="•"/>
            </a:pPr>
            <a:r>
              <a:rPr lang="en-GB" sz="2800" b="1" dirty="0">
                <a:solidFill>
                  <a:srgbClr val="0070C0"/>
                </a:solidFill>
              </a:rPr>
              <a:t>Dimensione di bit insufficiente del vettore di inizializzazione IV </a:t>
            </a:r>
            <a:r>
              <a:rPr lang="en-GB" sz="2800" dirty="0"/>
              <a:t>(lo standard WEP introduce un vettore di inizializzazione di 24 bit, che si rivela insufficiente e, a causa della probabilità relativamente alta di collisioni con un numero ridotto di pacchetti ricevuti, esiste la possibilità di un attacco crittografico per ottenere il valore della chiave WEP);</a:t>
            </a:r>
            <a:endParaRPr lang="pl-PL" sz="2800" dirty="0"/>
          </a:p>
        </p:txBody>
      </p:sp>
      <p:sp>
        <p:nvSpPr>
          <p:cNvPr id="4" name="Titel 1">
            <a:extLst>
              <a:ext uri="{FF2B5EF4-FFF2-40B4-BE49-F238E27FC236}">
                <a16:creationId xmlns:a16="http://schemas.microsoft.com/office/drawing/2014/main" id="{09C8D736-E157-1E9D-90AB-E016DEF007FC}"/>
              </a:ext>
            </a:extLst>
          </p:cNvPr>
          <p:cNvSpPr>
            <a:spLocks noGrp="1"/>
          </p:cNvSpPr>
          <p:nvPr>
            <p:ph type="title"/>
          </p:nvPr>
        </p:nvSpPr>
        <p:spPr>
          <a:xfrm>
            <a:off x="1824345" y="245699"/>
            <a:ext cx="6160817" cy="1325563"/>
          </a:xfrm>
        </p:spPr>
        <p:txBody>
          <a:bodyPr/>
          <a:lstStyle/>
          <a:p>
            <a:r>
              <a:rPr lang="en-GB" b="1" dirty="0"/>
              <a:t>I principali svantaggi dello standard </a:t>
            </a:r>
            <a:r>
              <a:rPr lang="pl-PL" b="1" dirty="0"/>
              <a:t>WEP</a:t>
            </a:r>
            <a:endParaRPr lang="pl-PL" altLang="pl-PL" b="1" dirty="0">
              <a:latin typeface="+mn-lt"/>
            </a:endParaRPr>
          </a:p>
        </p:txBody>
      </p:sp>
      <p:pic>
        <p:nvPicPr>
          <p:cNvPr id="5"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6"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97140173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rostokąt 2"/>
          <p:cNvSpPr/>
          <p:nvPr/>
        </p:nvSpPr>
        <p:spPr>
          <a:xfrm>
            <a:off x="1308927" y="2182239"/>
            <a:ext cx="9736609" cy="2754600"/>
          </a:xfrm>
          <a:prstGeom prst="rect">
            <a:avLst/>
          </a:prstGeom>
        </p:spPr>
        <p:txBody>
          <a:bodyPr wrap="square">
            <a:spAutoFit/>
          </a:bodyPr>
          <a:lstStyle/>
          <a:p>
            <a:pPr marL="457200" indent="-457200" algn="just">
              <a:spcAft>
                <a:spcPts val="600"/>
              </a:spcAft>
              <a:buFont typeface="Arial" panose="020B0604020202020204" pitchFamily="34" charset="0"/>
              <a:buChar char="•"/>
            </a:pPr>
            <a:r>
              <a:rPr lang="en-GB" sz="2800" b="1" dirty="0">
                <a:solidFill>
                  <a:srgbClr val="0070C0"/>
                </a:solidFill>
              </a:rPr>
              <a:t>checksum ICV debole basato sulla funzione lineare CRC-32 </a:t>
            </a:r>
            <a:r>
              <a:rPr lang="en-GB" sz="2800" dirty="0"/>
              <a:t>(esiste la possibilità di modificare in modo impercettibile le informazioni inviate in rete);</a:t>
            </a:r>
            <a:endParaRPr lang="pl-PL" sz="2800" dirty="0"/>
          </a:p>
          <a:p>
            <a:pPr marL="457200" indent="-457200" algn="just">
              <a:spcAft>
                <a:spcPts val="600"/>
              </a:spcAft>
              <a:buFont typeface="Arial" panose="020B0604020202020204" pitchFamily="34" charset="0"/>
              <a:buChar char="•"/>
            </a:pPr>
            <a:r>
              <a:rPr lang="en-GB" sz="2800" b="1" dirty="0">
                <a:solidFill>
                  <a:srgbClr val="0070C0"/>
                </a:solidFill>
              </a:rPr>
              <a:t>Algoritmo di crittografia delle informazioni RC4 debole </a:t>
            </a:r>
            <a:r>
              <a:rPr lang="en-GB" sz="2800" dirty="0"/>
              <a:t>(ci sono troppe dipendenze tra la chiave di rete e il risultato della crittografia delle informazioni);</a:t>
            </a:r>
            <a:endParaRPr lang="pl-PL" sz="2800" dirty="0"/>
          </a:p>
        </p:txBody>
      </p:sp>
      <p:sp>
        <p:nvSpPr>
          <p:cNvPr id="4" name="Titel 1">
            <a:extLst>
              <a:ext uri="{FF2B5EF4-FFF2-40B4-BE49-F238E27FC236}">
                <a16:creationId xmlns:a16="http://schemas.microsoft.com/office/drawing/2014/main" id="{09C8D736-E157-1E9D-90AB-E016DEF007FC}"/>
              </a:ext>
            </a:extLst>
          </p:cNvPr>
          <p:cNvSpPr>
            <a:spLocks noGrp="1"/>
          </p:cNvSpPr>
          <p:nvPr>
            <p:ph type="title"/>
          </p:nvPr>
        </p:nvSpPr>
        <p:spPr>
          <a:xfrm>
            <a:off x="1824345" y="245699"/>
            <a:ext cx="6160817" cy="1325563"/>
          </a:xfrm>
        </p:spPr>
        <p:txBody>
          <a:bodyPr/>
          <a:lstStyle/>
          <a:p>
            <a:r>
              <a:rPr lang="en-GB" b="1" dirty="0"/>
              <a:t>I principali svantaggi dello standard </a:t>
            </a:r>
            <a:r>
              <a:rPr lang="pl-PL" b="1" dirty="0"/>
              <a:t>WEP</a:t>
            </a:r>
            <a:endParaRPr lang="pl-PL" altLang="pl-PL" b="1" dirty="0">
              <a:latin typeface="+mn-lt"/>
            </a:endParaRPr>
          </a:p>
        </p:txBody>
      </p:sp>
      <p:pic>
        <p:nvPicPr>
          <p:cNvPr id="5"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6"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259119582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ela 3"/>
          <p:cNvGraphicFramePr>
            <a:graphicFrameLocks noGrp="1"/>
          </p:cNvGraphicFramePr>
          <p:nvPr>
            <p:extLst>
              <p:ext uri="{D42A27DB-BD31-4B8C-83A1-F6EECF244321}">
                <p14:modId xmlns:p14="http://schemas.microsoft.com/office/powerpoint/2010/main" val="3595407233"/>
              </p:ext>
            </p:extLst>
          </p:nvPr>
        </p:nvGraphicFramePr>
        <p:xfrm>
          <a:off x="840329" y="2411761"/>
          <a:ext cx="10437521" cy="2944368"/>
        </p:xfrm>
        <a:graphic>
          <a:graphicData uri="http://schemas.openxmlformats.org/drawingml/2006/table">
            <a:tbl>
              <a:tblPr firstRow="1" firstCol="1" bandRow="1">
                <a:tableStyleId>{5C22544A-7EE6-4342-B048-85BDC9FD1C3A}</a:tableStyleId>
              </a:tblPr>
              <a:tblGrid>
                <a:gridCol w="2649041">
                  <a:extLst>
                    <a:ext uri="{9D8B030D-6E8A-4147-A177-3AD203B41FA5}">
                      <a16:colId xmlns:a16="http://schemas.microsoft.com/office/drawing/2014/main" val="20000"/>
                    </a:ext>
                  </a:extLst>
                </a:gridCol>
                <a:gridCol w="7788480">
                  <a:extLst>
                    <a:ext uri="{9D8B030D-6E8A-4147-A177-3AD203B41FA5}">
                      <a16:colId xmlns:a16="http://schemas.microsoft.com/office/drawing/2014/main" val="20001"/>
                    </a:ext>
                  </a:extLst>
                </a:gridCol>
              </a:tblGrid>
              <a:tr h="199463">
                <a:tc>
                  <a:txBody>
                    <a:bodyPr/>
                    <a:lstStyle/>
                    <a:p>
                      <a:pPr algn="just">
                        <a:lnSpc>
                          <a:spcPct val="115000"/>
                        </a:lnSpc>
                        <a:spcAft>
                          <a:spcPts val="0"/>
                        </a:spcAft>
                      </a:pPr>
                      <a:r>
                        <a:rPr lang="en-GB" sz="2800" dirty="0">
                          <a:effectLst/>
                        </a:rPr>
                        <a:t> </a:t>
                      </a:r>
                      <a:endParaRPr lang="pl-PL" sz="2800" dirty="0">
                        <a:effectLst/>
                        <a:latin typeface="Calibri"/>
                        <a:ea typeface="Calibri"/>
                        <a:cs typeface="Times New Roman"/>
                      </a:endParaRPr>
                    </a:p>
                  </a:txBody>
                  <a:tcPr marL="46893" marR="46893" marT="0" marB="0" anchor="ctr"/>
                </a:tc>
                <a:tc>
                  <a:txBody>
                    <a:bodyPr/>
                    <a:lstStyle/>
                    <a:p>
                      <a:pPr algn="just">
                        <a:lnSpc>
                          <a:spcPct val="115000"/>
                        </a:lnSpc>
                        <a:spcAft>
                          <a:spcPts val="0"/>
                        </a:spcAft>
                      </a:pPr>
                      <a:r>
                        <a:rPr lang="en-GB" sz="2800" dirty="0">
                          <a:effectLst/>
                        </a:rPr>
                        <a:t>Descrizione dell'applicazione utilizzata</a:t>
                      </a:r>
                      <a:endParaRPr lang="pl-PL" sz="2800" dirty="0">
                        <a:effectLst/>
                        <a:latin typeface="Calibri"/>
                        <a:ea typeface="Calibri"/>
                        <a:cs typeface="Times New Roman"/>
                      </a:endParaRPr>
                    </a:p>
                  </a:txBody>
                  <a:tcPr marL="46893" marR="46893" marT="0" marB="0" anchor="ctr"/>
                </a:tc>
                <a:extLst>
                  <a:ext uri="{0D108BD9-81ED-4DB2-BD59-A6C34878D82A}">
                    <a16:rowId xmlns:a16="http://schemas.microsoft.com/office/drawing/2014/main" val="10000"/>
                  </a:ext>
                </a:extLst>
              </a:tr>
              <a:tr h="499211">
                <a:tc>
                  <a:txBody>
                    <a:bodyPr/>
                    <a:lstStyle/>
                    <a:p>
                      <a:pPr algn="just">
                        <a:lnSpc>
                          <a:spcPct val="115000"/>
                        </a:lnSpc>
                        <a:spcBef>
                          <a:spcPts val="600"/>
                        </a:spcBef>
                        <a:spcAft>
                          <a:spcPts val="600"/>
                        </a:spcAft>
                      </a:pPr>
                      <a:r>
                        <a:rPr lang="en-GB" sz="2800" dirty="0" err="1" smtClean="0">
                          <a:effectLst/>
                        </a:rPr>
                        <a:t>airmon</a:t>
                      </a:r>
                      <a:r>
                        <a:rPr lang="en-GB" sz="2800" dirty="0" smtClean="0">
                          <a:effectLst/>
                        </a:rPr>
                        <a:t>-ng</a:t>
                      </a:r>
                      <a:endParaRPr lang="pl-PL" sz="2800" dirty="0">
                        <a:effectLst/>
                        <a:latin typeface="+mn-lt"/>
                        <a:ea typeface="Calibri"/>
                        <a:cs typeface="Times New Roman"/>
                      </a:endParaRPr>
                    </a:p>
                  </a:txBody>
                  <a:tcPr marL="46893" marR="46893" marT="0" marB="0"/>
                </a:tc>
                <a:tc>
                  <a:txBody>
                    <a:bodyPr/>
                    <a:lstStyle/>
                    <a:p>
                      <a:pPr algn="just">
                        <a:lnSpc>
                          <a:spcPct val="115000"/>
                        </a:lnSpc>
                        <a:spcBef>
                          <a:spcPts val="600"/>
                        </a:spcBef>
                        <a:spcAft>
                          <a:spcPts val="600"/>
                        </a:spcAft>
                      </a:pPr>
                      <a:r>
                        <a:rPr lang="en-GB" sz="2800" dirty="0" smtClean="0">
                          <a:effectLst/>
                        </a:rPr>
                        <a:t>Tool </a:t>
                      </a:r>
                      <a:r>
                        <a:rPr lang="en-GB" sz="2800" dirty="0">
                          <a:effectLst/>
                        </a:rPr>
                        <a:t>che consente di avviare e disattivare la modalità operativa RF Monitor su un'interfaccia di rete. La modalità RF Monitor attivata consente di intercettare i pacchetti di rete diretti a qualsiasi indirizzo MAC fisico.</a:t>
                      </a:r>
                      <a:endParaRPr lang="pl-PL" sz="2800" dirty="0">
                        <a:effectLst/>
                        <a:latin typeface="Calibri"/>
                        <a:ea typeface="Calibri"/>
                        <a:cs typeface="Times New Roman"/>
                      </a:endParaRPr>
                    </a:p>
                  </a:txBody>
                  <a:tcPr marL="46893" marR="46893" marT="0" marB="0" anchor="ctr"/>
                </a:tc>
                <a:extLst>
                  <a:ext uri="{0D108BD9-81ED-4DB2-BD59-A6C34878D82A}">
                    <a16:rowId xmlns:a16="http://schemas.microsoft.com/office/drawing/2014/main" val="10001"/>
                  </a:ext>
                </a:extLst>
              </a:tr>
            </a:tbl>
          </a:graphicData>
        </a:graphic>
      </p:graphicFrame>
      <p:sp>
        <p:nvSpPr>
          <p:cNvPr id="5" name="Titel 1">
            <a:extLst>
              <a:ext uri="{FF2B5EF4-FFF2-40B4-BE49-F238E27FC236}">
                <a16:creationId xmlns:a16="http://schemas.microsoft.com/office/drawing/2014/main" id="{09C8D736-E157-1E9D-90AB-E016DEF007FC}"/>
              </a:ext>
            </a:extLst>
          </p:cNvPr>
          <p:cNvSpPr>
            <a:spLocks noGrp="1"/>
          </p:cNvSpPr>
          <p:nvPr>
            <p:ph type="title"/>
          </p:nvPr>
        </p:nvSpPr>
        <p:spPr>
          <a:xfrm>
            <a:off x="1824345" y="245699"/>
            <a:ext cx="6708323" cy="1325563"/>
          </a:xfrm>
        </p:spPr>
        <p:txBody>
          <a:bodyPr>
            <a:normAutofit fontScale="90000"/>
          </a:bodyPr>
          <a:lstStyle/>
          <a:p>
            <a:r>
              <a:rPr lang="en-GB" sz="5400" b="1" dirty="0" err="1"/>
              <a:t>KaliLinux </a:t>
            </a:r>
            <a:r>
              <a:rPr lang="pl-PL" sz="5400" b="1" dirty="0"/>
              <a:t>- </a:t>
            </a:r>
            <a:r>
              <a:rPr lang="en-GB" b="1" dirty="0" err="1" smtClean="0"/>
              <a:t>Ambiente</a:t>
            </a:r>
            <a:r>
              <a:rPr lang="en-GB" b="1" dirty="0" smtClean="0"/>
              <a:t> </a:t>
            </a:r>
            <a:r>
              <a:rPr lang="en-GB" b="1" dirty="0"/>
              <a:t>di test della resistenza </a:t>
            </a:r>
            <a:endParaRPr lang="pl-PL" b="1" dirty="0"/>
          </a:p>
        </p:txBody>
      </p:sp>
      <p:pic>
        <p:nvPicPr>
          <p:cNvPr id="6"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7"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7498440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ela 3"/>
          <p:cNvGraphicFramePr>
            <a:graphicFrameLocks noGrp="1"/>
          </p:cNvGraphicFramePr>
          <p:nvPr>
            <p:extLst>
              <p:ext uri="{D42A27DB-BD31-4B8C-83A1-F6EECF244321}">
                <p14:modId xmlns:p14="http://schemas.microsoft.com/office/powerpoint/2010/main" val="2086950947"/>
              </p:ext>
            </p:extLst>
          </p:nvPr>
        </p:nvGraphicFramePr>
        <p:xfrm>
          <a:off x="798765" y="2079252"/>
          <a:ext cx="10437521" cy="3925824"/>
        </p:xfrm>
        <a:graphic>
          <a:graphicData uri="http://schemas.openxmlformats.org/drawingml/2006/table">
            <a:tbl>
              <a:tblPr firstRow="1" firstCol="1" bandRow="1">
                <a:tableStyleId>{5C22544A-7EE6-4342-B048-85BDC9FD1C3A}</a:tableStyleId>
              </a:tblPr>
              <a:tblGrid>
                <a:gridCol w="2649041">
                  <a:extLst>
                    <a:ext uri="{9D8B030D-6E8A-4147-A177-3AD203B41FA5}">
                      <a16:colId xmlns:a16="http://schemas.microsoft.com/office/drawing/2014/main" val="20000"/>
                    </a:ext>
                  </a:extLst>
                </a:gridCol>
                <a:gridCol w="7788480">
                  <a:extLst>
                    <a:ext uri="{9D8B030D-6E8A-4147-A177-3AD203B41FA5}">
                      <a16:colId xmlns:a16="http://schemas.microsoft.com/office/drawing/2014/main" val="20001"/>
                    </a:ext>
                  </a:extLst>
                </a:gridCol>
              </a:tblGrid>
              <a:tr h="199463">
                <a:tc>
                  <a:txBody>
                    <a:bodyPr/>
                    <a:lstStyle/>
                    <a:p>
                      <a:pPr algn="just">
                        <a:lnSpc>
                          <a:spcPct val="115000"/>
                        </a:lnSpc>
                        <a:spcAft>
                          <a:spcPts val="0"/>
                        </a:spcAft>
                      </a:pPr>
                      <a:r>
                        <a:rPr lang="en-GB" sz="2800" dirty="0">
                          <a:effectLst/>
                        </a:rPr>
                        <a:t> </a:t>
                      </a:r>
                      <a:endParaRPr lang="pl-PL" sz="2800" dirty="0">
                        <a:effectLst/>
                        <a:latin typeface="Calibri"/>
                        <a:ea typeface="Calibri"/>
                        <a:cs typeface="Times New Roman"/>
                      </a:endParaRPr>
                    </a:p>
                  </a:txBody>
                  <a:tcPr marL="46893" marR="46893" marT="0" marB="0" anchor="ctr"/>
                </a:tc>
                <a:tc>
                  <a:txBody>
                    <a:bodyPr/>
                    <a:lstStyle/>
                    <a:p>
                      <a:pPr algn="just">
                        <a:lnSpc>
                          <a:spcPct val="115000"/>
                        </a:lnSpc>
                        <a:spcAft>
                          <a:spcPts val="0"/>
                        </a:spcAft>
                      </a:pPr>
                      <a:r>
                        <a:rPr lang="en-GB" sz="2800" dirty="0">
                          <a:effectLst/>
                        </a:rPr>
                        <a:t>Descrizione dell'applicazione utilizzata</a:t>
                      </a:r>
                      <a:endParaRPr lang="pl-PL" sz="2800" dirty="0">
                        <a:effectLst/>
                        <a:latin typeface="Calibri"/>
                        <a:ea typeface="Calibri"/>
                        <a:cs typeface="Times New Roman"/>
                      </a:endParaRPr>
                    </a:p>
                  </a:txBody>
                  <a:tcPr marL="46893" marR="46893" marT="0" marB="0" anchor="ctr"/>
                </a:tc>
                <a:extLst>
                  <a:ext uri="{0D108BD9-81ED-4DB2-BD59-A6C34878D82A}">
                    <a16:rowId xmlns:a16="http://schemas.microsoft.com/office/drawing/2014/main" val="10000"/>
                  </a:ext>
                </a:extLst>
              </a:tr>
              <a:tr h="665615">
                <a:tc>
                  <a:txBody>
                    <a:bodyPr/>
                    <a:lstStyle/>
                    <a:p>
                      <a:pPr algn="just">
                        <a:lnSpc>
                          <a:spcPct val="115000"/>
                        </a:lnSpc>
                        <a:spcBef>
                          <a:spcPts val="600"/>
                        </a:spcBef>
                        <a:spcAft>
                          <a:spcPts val="600"/>
                        </a:spcAft>
                      </a:pPr>
                      <a:r>
                        <a:rPr lang="en-GB" sz="2800" dirty="0" err="1">
                          <a:effectLst/>
                        </a:rPr>
                        <a:t>airodump-ng</a:t>
                      </a:r>
                      <a:endParaRPr lang="pl-PL" sz="2800" dirty="0">
                        <a:effectLst/>
                        <a:latin typeface="Calibri"/>
                        <a:ea typeface="Calibri"/>
                        <a:cs typeface="Times New Roman"/>
                      </a:endParaRPr>
                    </a:p>
                  </a:txBody>
                  <a:tcPr marL="46893" marR="46893" marT="0" marB="0"/>
                </a:tc>
                <a:tc>
                  <a:txBody>
                    <a:bodyPr/>
                    <a:lstStyle/>
                    <a:p>
                      <a:pPr algn="just">
                        <a:lnSpc>
                          <a:spcPct val="115000"/>
                        </a:lnSpc>
                        <a:spcBef>
                          <a:spcPts val="600"/>
                        </a:spcBef>
                        <a:spcAft>
                          <a:spcPts val="600"/>
                        </a:spcAft>
                      </a:pPr>
                      <a:r>
                        <a:rPr lang="en-GB" sz="2800" dirty="0" smtClean="0">
                          <a:effectLst/>
                        </a:rPr>
                        <a:t>Tool </a:t>
                      </a:r>
                      <a:r>
                        <a:rPr lang="en-GB" sz="2800" dirty="0">
                          <a:effectLst/>
                        </a:rPr>
                        <a:t>che consente di catturare e memorizzare sui propri dispositivi di archiviazione, tra le altre cose, i pacchetti di rete diretti a qualsiasi indirizzo fisico (compresa una sequenza di handshake a 4 vie) e i vettori di </a:t>
                      </a:r>
                      <a:r>
                        <a:rPr lang="en-GB" sz="2800" dirty="0" err="1">
                          <a:effectLst/>
                        </a:rPr>
                        <a:t>inizializzazione</a:t>
                      </a:r>
                      <a:r>
                        <a:rPr lang="en-GB" sz="2800" dirty="0">
                          <a:effectLst/>
                        </a:rPr>
                        <a:t> </a:t>
                      </a:r>
                      <a:r>
                        <a:rPr lang="en-GB" sz="2800" dirty="0" smtClean="0">
                          <a:effectLst/>
                        </a:rPr>
                        <a:t>(IV) </a:t>
                      </a:r>
                      <a:r>
                        <a:rPr lang="en-GB" sz="2800" dirty="0">
                          <a:effectLst/>
                        </a:rPr>
                        <a:t>per l'algoritmo di crittografia WEP </a:t>
                      </a:r>
                      <a:r>
                        <a:rPr lang="en-GB" sz="2800" dirty="0" smtClean="0">
                          <a:effectLst/>
                        </a:rPr>
                        <a:t>(per </a:t>
                      </a:r>
                      <a:r>
                        <a:rPr lang="en-GB" sz="2800" dirty="0" err="1" smtClean="0">
                          <a:effectLst/>
                        </a:rPr>
                        <a:t>l'acquisizione</a:t>
                      </a:r>
                      <a:r>
                        <a:rPr lang="en-GB" sz="2800" dirty="0" smtClean="0">
                          <a:effectLst/>
                        </a:rPr>
                        <a:t> </a:t>
                      </a:r>
                      <a:r>
                        <a:rPr lang="en-GB" sz="2800" dirty="0">
                          <a:effectLst/>
                        </a:rPr>
                        <a:t>di </a:t>
                      </a:r>
                      <a:r>
                        <a:rPr lang="en-GB" sz="2800" dirty="0" err="1" smtClean="0">
                          <a:effectLst/>
                        </a:rPr>
                        <a:t>una</a:t>
                      </a:r>
                      <a:r>
                        <a:rPr lang="en-GB" sz="2800" dirty="0" smtClean="0">
                          <a:effectLst/>
                        </a:rPr>
                        <a:t> </a:t>
                      </a:r>
                      <a:r>
                        <a:rPr lang="en-GB" sz="2800" dirty="0" err="1" smtClean="0">
                          <a:effectLst/>
                        </a:rPr>
                        <a:t>chiave</a:t>
                      </a:r>
                      <a:r>
                        <a:rPr lang="en-GB" sz="2800" dirty="0" smtClean="0">
                          <a:effectLst/>
                        </a:rPr>
                        <a:t> </a:t>
                      </a:r>
                      <a:r>
                        <a:rPr lang="en-GB" sz="2800" dirty="0">
                          <a:effectLst/>
                        </a:rPr>
                        <a:t>di rete).</a:t>
                      </a:r>
                      <a:endParaRPr lang="pl-PL" sz="2800" dirty="0">
                        <a:effectLst/>
                        <a:latin typeface="Calibri"/>
                        <a:ea typeface="Calibri"/>
                        <a:cs typeface="Times New Roman"/>
                      </a:endParaRPr>
                    </a:p>
                  </a:txBody>
                  <a:tcPr marL="46893" marR="46893" marT="0" marB="0" anchor="ctr"/>
                </a:tc>
                <a:extLst>
                  <a:ext uri="{0D108BD9-81ED-4DB2-BD59-A6C34878D82A}">
                    <a16:rowId xmlns:a16="http://schemas.microsoft.com/office/drawing/2014/main" val="10002"/>
                  </a:ext>
                </a:extLst>
              </a:tr>
            </a:tbl>
          </a:graphicData>
        </a:graphic>
      </p:graphicFrame>
      <p:sp>
        <p:nvSpPr>
          <p:cNvPr id="5" name="Titel 1">
            <a:extLst>
              <a:ext uri="{FF2B5EF4-FFF2-40B4-BE49-F238E27FC236}">
                <a16:creationId xmlns:a16="http://schemas.microsoft.com/office/drawing/2014/main" id="{09C8D736-E157-1E9D-90AB-E016DEF007FC}"/>
              </a:ext>
            </a:extLst>
          </p:cNvPr>
          <p:cNvSpPr>
            <a:spLocks noGrp="1"/>
          </p:cNvSpPr>
          <p:nvPr>
            <p:ph type="title"/>
          </p:nvPr>
        </p:nvSpPr>
        <p:spPr>
          <a:xfrm>
            <a:off x="1824345" y="245699"/>
            <a:ext cx="6708323" cy="1325563"/>
          </a:xfrm>
        </p:spPr>
        <p:txBody>
          <a:bodyPr>
            <a:normAutofit fontScale="90000"/>
          </a:bodyPr>
          <a:lstStyle/>
          <a:p>
            <a:r>
              <a:rPr lang="en-GB" sz="5400" b="1" dirty="0" err="1"/>
              <a:t>KaliLinux </a:t>
            </a:r>
            <a:r>
              <a:rPr lang="pl-PL" sz="5400" b="1" dirty="0"/>
              <a:t>- </a:t>
            </a:r>
            <a:r>
              <a:rPr lang="en-GB" b="1" dirty="0" err="1" smtClean="0"/>
              <a:t>Ambiente</a:t>
            </a:r>
            <a:r>
              <a:rPr lang="en-GB" b="1" dirty="0" smtClean="0"/>
              <a:t> </a:t>
            </a:r>
            <a:r>
              <a:rPr lang="en-GB" b="1" dirty="0"/>
              <a:t>di test della resistenza </a:t>
            </a:r>
            <a:endParaRPr lang="pl-PL" b="1" dirty="0"/>
          </a:p>
        </p:txBody>
      </p:sp>
      <p:pic>
        <p:nvPicPr>
          <p:cNvPr id="6"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7"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20435100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ela 3"/>
          <p:cNvGraphicFramePr>
            <a:graphicFrameLocks noGrp="1"/>
          </p:cNvGraphicFramePr>
          <p:nvPr>
            <p:extLst>
              <p:ext uri="{D42A27DB-BD31-4B8C-83A1-F6EECF244321}">
                <p14:modId xmlns:p14="http://schemas.microsoft.com/office/powerpoint/2010/main" val="4161574963"/>
              </p:ext>
            </p:extLst>
          </p:nvPr>
        </p:nvGraphicFramePr>
        <p:xfrm>
          <a:off x="798765" y="2079252"/>
          <a:ext cx="10437521" cy="3435096"/>
        </p:xfrm>
        <a:graphic>
          <a:graphicData uri="http://schemas.openxmlformats.org/drawingml/2006/table">
            <a:tbl>
              <a:tblPr firstRow="1" firstCol="1" bandRow="1">
                <a:tableStyleId>{5C22544A-7EE6-4342-B048-85BDC9FD1C3A}</a:tableStyleId>
              </a:tblPr>
              <a:tblGrid>
                <a:gridCol w="2649041">
                  <a:extLst>
                    <a:ext uri="{9D8B030D-6E8A-4147-A177-3AD203B41FA5}">
                      <a16:colId xmlns:a16="http://schemas.microsoft.com/office/drawing/2014/main" val="20000"/>
                    </a:ext>
                  </a:extLst>
                </a:gridCol>
                <a:gridCol w="7788480">
                  <a:extLst>
                    <a:ext uri="{9D8B030D-6E8A-4147-A177-3AD203B41FA5}">
                      <a16:colId xmlns:a16="http://schemas.microsoft.com/office/drawing/2014/main" val="20001"/>
                    </a:ext>
                  </a:extLst>
                </a:gridCol>
              </a:tblGrid>
              <a:tr h="199463">
                <a:tc>
                  <a:txBody>
                    <a:bodyPr/>
                    <a:lstStyle/>
                    <a:p>
                      <a:pPr algn="just">
                        <a:lnSpc>
                          <a:spcPct val="115000"/>
                        </a:lnSpc>
                        <a:spcAft>
                          <a:spcPts val="0"/>
                        </a:spcAft>
                      </a:pPr>
                      <a:r>
                        <a:rPr lang="en-GB" sz="2800" dirty="0">
                          <a:effectLst/>
                        </a:rPr>
                        <a:t> </a:t>
                      </a:r>
                      <a:endParaRPr lang="pl-PL" sz="2800" dirty="0">
                        <a:effectLst/>
                        <a:latin typeface="Calibri"/>
                        <a:ea typeface="Calibri"/>
                        <a:cs typeface="Times New Roman"/>
                      </a:endParaRPr>
                    </a:p>
                  </a:txBody>
                  <a:tcPr marL="46893" marR="46893" marT="0" marB="0" anchor="ctr"/>
                </a:tc>
                <a:tc>
                  <a:txBody>
                    <a:bodyPr/>
                    <a:lstStyle/>
                    <a:p>
                      <a:pPr algn="just">
                        <a:lnSpc>
                          <a:spcPct val="115000"/>
                        </a:lnSpc>
                        <a:spcAft>
                          <a:spcPts val="0"/>
                        </a:spcAft>
                      </a:pPr>
                      <a:r>
                        <a:rPr lang="en-GB" sz="2800" dirty="0">
                          <a:effectLst/>
                        </a:rPr>
                        <a:t>Descrizione dell'applicazione utilizzata</a:t>
                      </a:r>
                      <a:endParaRPr lang="pl-PL" sz="2800" dirty="0">
                        <a:effectLst/>
                        <a:latin typeface="Calibri"/>
                        <a:ea typeface="Calibri"/>
                        <a:cs typeface="Times New Roman"/>
                      </a:endParaRPr>
                    </a:p>
                  </a:txBody>
                  <a:tcPr marL="46893" marR="46893" marT="0" marB="0" anchor="ctr"/>
                </a:tc>
                <a:extLst>
                  <a:ext uri="{0D108BD9-81ED-4DB2-BD59-A6C34878D82A}">
                    <a16:rowId xmlns:a16="http://schemas.microsoft.com/office/drawing/2014/main" val="10000"/>
                  </a:ext>
                </a:extLst>
              </a:tr>
              <a:tr h="665615">
                <a:tc>
                  <a:txBody>
                    <a:bodyPr/>
                    <a:lstStyle/>
                    <a:p>
                      <a:pPr algn="just">
                        <a:lnSpc>
                          <a:spcPct val="115000"/>
                        </a:lnSpc>
                        <a:spcBef>
                          <a:spcPts val="600"/>
                        </a:spcBef>
                        <a:spcAft>
                          <a:spcPts val="600"/>
                        </a:spcAft>
                      </a:pPr>
                      <a:r>
                        <a:rPr lang="en-GB" sz="2800" dirty="0" err="1">
                          <a:effectLst/>
                        </a:rPr>
                        <a:t>aireplay-ng</a:t>
                      </a:r>
                      <a:endParaRPr lang="pl-PL" sz="2800" dirty="0">
                        <a:effectLst/>
                        <a:latin typeface="Calibri"/>
                        <a:ea typeface="Calibri"/>
                        <a:cs typeface="Times New Roman"/>
                      </a:endParaRPr>
                    </a:p>
                  </a:txBody>
                  <a:tcPr marL="46893" marR="46893" marT="0" marB="0"/>
                </a:tc>
                <a:tc>
                  <a:txBody>
                    <a:bodyPr/>
                    <a:lstStyle/>
                    <a:p>
                      <a:pPr algn="just">
                        <a:lnSpc>
                          <a:spcPct val="115000"/>
                        </a:lnSpc>
                        <a:spcBef>
                          <a:spcPts val="600"/>
                        </a:spcBef>
                        <a:spcAft>
                          <a:spcPts val="600"/>
                        </a:spcAft>
                      </a:pPr>
                      <a:r>
                        <a:rPr lang="en-GB" sz="2800" dirty="0" smtClean="0">
                          <a:effectLst/>
                        </a:rPr>
                        <a:t>Tool </a:t>
                      </a:r>
                      <a:r>
                        <a:rPr lang="en-GB" sz="2800" dirty="0" err="1" smtClean="0">
                          <a:effectLst/>
                        </a:rPr>
                        <a:t>che</a:t>
                      </a:r>
                      <a:r>
                        <a:rPr lang="en-GB" sz="2800" dirty="0" smtClean="0">
                          <a:effectLst/>
                        </a:rPr>
                        <a:t> </a:t>
                      </a:r>
                      <a:r>
                        <a:rPr lang="en-GB" sz="2800" dirty="0">
                          <a:effectLst/>
                        </a:rPr>
                        <a:t>consente di iniettare pacchetti nella rete, generando il traffico di rete necessario per ottenere i valori delle chiavi basate sull'algoritmo WEP e WPA-PSK. L'applicazione viene utilizzata anche per intercettare sequenze di handshake a 4 vie e autenticare falsamente i client di rete.</a:t>
                      </a:r>
                      <a:endParaRPr lang="pl-PL" sz="2800" dirty="0">
                        <a:effectLst/>
                        <a:latin typeface="Calibri"/>
                        <a:ea typeface="Calibri"/>
                        <a:cs typeface="Times New Roman"/>
                      </a:endParaRPr>
                    </a:p>
                  </a:txBody>
                  <a:tcPr marL="46893" marR="46893" marT="0" marB="0" anchor="ctr"/>
                </a:tc>
                <a:extLst>
                  <a:ext uri="{0D108BD9-81ED-4DB2-BD59-A6C34878D82A}">
                    <a16:rowId xmlns:a16="http://schemas.microsoft.com/office/drawing/2014/main" val="10002"/>
                  </a:ext>
                </a:extLst>
              </a:tr>
            </a:tbl>
          </a:graphicData>
        </a:graphic>
      </p:graphicFrame>
      <p:sp>
        <p:nvSpPr>
          <p:cNvPr id="5" name="Titel 1">
            <a:extLst>
              <a:ext uri="{FF2B5EF4-FFF2-40B4-BE49-F238E27FC236}">
                <a16:creationId xmlns:a16="http://schemas.microsoft.com/office/drawing/2014/main" id="{09C8D736-E157-1E9D-90AB-E016DEF007FC}"/>
              </a:ext>
            </a:extLst>
          </p:cNvPr>
          <p:cNvSpPr>
            <a:spLocks noGrp="1"/>
          </p:cNvSpPr>
          <p:nvPr>
            <p:ph type="title"/>
          </p:nvPr>
        </p:nvSpPr>
        <p:spPr>
          <a:xfrm>
            <a:off x="1824345" y="245699"/>
            <a:ext cx="6708323" cy="1325563"/>
          </a:xfrm>
        </p:spPr>
        <p:txBody>
          <a:bodyPr>
            <a:normAutofit fontScale="90000"/>
          </a:bodyPr>
          <a:lstStyle/>
          <a:p>
            <a:r>
              <a:rPr lang="en-GB" sz="5400" b="1" dirty="0" err="1"/>
              <a:t>KaliLinux </a:t>
            </a:r>
            <a:r>
              <a:rPr lang="pl-PL" sz="5400" b="1" dirty="0"/>
              <a:t>- </a:t>
            </a:r>
            <a:r>
              <a:rPr lang="en-GB" b="1" dirty="0" err="1" smtClean="0"/>
              <a:t>Ambiente</a:t>
            </a:r>
            <a:r>
              <a:rPr lang="en-GB" b="1" dirty="0" smtClean="0"/>
              <a:t> </a:t>
            </a:r>
            <a:r>
              <a:rPr lang="en-GB" b="1" dirty="0"/>
              <a:t>di test della resistenza </a:t>
            </a:r>
            <a:endParaRPr lang="pl-PL" b="1" dirty="0"/>
          </a:p>
        </p:txBody>
      </p:sp>
      <p:pic>
        <p:nvPicPr>
          <p:cNvPr id="6"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7"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330367281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ela 3"/>
          <p:cNvGraphicFramePr>
            <a:graphicFrameLocks noGrp="1"/>
          </p:cNvGraphicFramePr>
          <p:nvPr>
            <p:extLst>
              <p:ext uri="{D42A27DB-BD31-4B8C-83A1-F6EECF244321}">
                <p14:modId xmlns:p14="http://schemas.microsoft.com/office/powerpoint/2010/main" val="2212635130"/>
              </p:ext>
            </p:extLst>
          </p:nvPr>
        </p:nvGraphicFramePr>
        <p:xfrm>
          <a:off x="798765" y="2079252"/>
          <a:ext cx="10437521" cy="2944368"/>
        </p:xfrm>
        <a:graphic>
          <a:graphicData uri="http://schemas.openxmlformats.org/drawingml/2006/table">
            <a:tbl>
              <a:tblPr firstRow="1" firstCol="1" bandRow="1">
                <a:tableStyleId>{5C22544A-7EE6-4342-B048-85BDC9FD1C3A}</a:tableStyleId>
              </a:tblPr>
              <a:tblGrid>
                <a:gridCol w="2649041">
                  <a:extLst>
                    <a:ext uri="{9D8B030D-6E8A-4147-A177-3AD203B41FA5}">
                      <a16:colId xmlns:a16="http://schemas.microsoft.com/office/drawing/2014/main" val="20000"/>
                    </a:ext>
                  </a:extLst>
                </a:gridCol>
                <a:gridCol w="7788480">
                  <a:extLst>
                    <a:ext uri="{9D8B030D-6E8A-4147-A177-3AD203B41FA5}">
                      <a16:colId xmlns:a16="http://schemas.microsoft.com/office/drawing/2014/main" val="20001"/>
                    </a:ext>
                  </a:extLst>
                </a:gridCol>
              </a:tblGrid>
              <a:tr h="199463">
                <a:tc>
                  <a:txBody>
                    <a:bodyPr/>
                    <a:lstStyle/>
                    <a:p>
                      <a:pPr algn="just">
                        <a:lnSpc>
                          <a:spcPct val="115000"/>
                        </a:lnSpc>
                        <a:spcAft>
                          <a:spcPts val="0"/>
                        </a:spcAft>
                      </a:pPr>
                      <a:r>
                        <a:rPr lang="en-GB" sz="2800" dirty="0">
                          <a:effectLst/>
                        </a:rPr>
                        <a:t> </a:t>
                      </a:r>
                      <a:endParaRPr lang="pl-PL" sz="2800" dirty="0">
                        <a:effectLst/>
                        <a:latin typeface="Calibri"/>
                        <a:ea typeface="Calibri"/>
                        <a:cs typeface="Times New Roman"/>
                      </a:endParaRPr>
                    </a:p>
                  </a:txBody>
                  <a:tcPr marL="46893" marR="46893" marT="0" marB="0" anchor="ctr"/>
                </a:tc>
                <a:tc>
                  <a:txBody>
                    <a:bodyPr/>
                    <a:lstStyle/>
                    <a:p>
                      <a:pPr algn="just">
                        <a:lnSpc>
                          <a:spcPct val="115000"/>
                        </a:lnSpc>
                        <a:spcAft>
                          <a:spcPts val="0"/>
                        </a:spcAft>
                      </a:pPr>
                      <a:r>
                        <a:rPr lang="en-GB" sz="2800" dirty="0">
                          <a:effectLst/>
                        </a:rPr>
                        <a:t>Descrizione dell'applicazione utilizzata</a:t>
                      </a:r>
                      <a:endParaRPr lang="pl-PL" sz="2800" dirty="0">
                        <a:effectLst/>
                        <a:latin typeface="Calibri"/>
                        <a:ea typeface="Calibri"/>
                        <a:cs typeface="Times New Roman"/>
                      </a:endParaRPr>
                    </a:p>
                  </a:txBody>
                  <a:tcPr marL="46893" marR="46893" marT="0" marB="0" anchor="ctr"/>
                </a:tc>
                <a:extLst>
                  <a:ext uri="{0D108BD9-81ED-4DB2-BD59-A6C34878D82A}">
                    <a16:rowId xmlns:a16="http://schemas.microsoft.com/office/drawing/2014/main" val="10000"/>
                  </a:ext>
                </a:extLst>
              </a:tr>
              <a:tr h="665615">
                <a:tc>
                  <a:txBody>
                    <a:bodyPr/>
                    <a:lstStyle/>
                    <a:p>
                      <a:pPr algn="just">
                        <a:lnSpc>
                          <a:spcPct val="115000"/>
                        </a:lnSpc>
                        <a:spcBef>
                          <a:spcPts val="600"/>
                        </a:spcBef>
                        <a:spcAft>
                          <a:spcPts val="600"/>
                        </a:spcAft>
                      </a:pPr>
                      <a:r>
                        <a:rPr lang="en-GB" sz="2800" dirty="0" err="1">
                          <a:effectLst/>
                        </a:rPr>
                        <a:t>aircrack-ng</a:t>
                      </a:r>
                      <a:endParaRPr lang="pl-PL" sz="2800" dirty="0">
                        <a:effectLst/>
                        <a:latin typeface="Calibri"/>
                        <a:ea typeface="Calibri"/>
                        <a:cs typeface="Times New Roman"/>
                      </a:endParaRPr>
                    </a:p>
                  </a:txBody>
                  <a:tcPr marL="46893" marR="46893" marT="0" marB="0"/>
                </a:tc>
                <a:tc>
                  <a:txBody>
                    <a:bodyPr/>
                    <a:lstStyle/>
                    <a:p>
                      <a:pPr algn="just">
                        <a:lnSpc>
                          <a:spcPct val="115000"/>
                        </a:lnSpc>
                        <a:spcBef>
                          <a:spcPts val="600"/>
                        </a:spcBef>
                        <a:spcAft>
                          <a:spcPts val="600"/>
                        </a:spcAft>
                      </a:pPr>
                      <a:r>
                        <a:rPr lang="en-GB" sz="2800" dirty="0" smtClean="0">
                          <a:effectLst/>
                        </a:rPr>
                        <a:t>Tool per </a:t>
                      </a:r>
                      <a:r>
                        <a:rPr lang="en-GB" sz="2800" dirty="0">
                          <a:effectLst/>
                        </a:rPr>
                        <a:t>estrarre i valori delle chiavi di rete WEP, WPA e WPA2. L'applicazione implementa la maggior parte dei metodi di generazione delle chiavi basati su WEP e consente di eseguire attacchi a dizionario e a forza bruta.</a:t>
                      </a:r>
                      <a:endParaRPr lang="pl-PL" sz="2800" dirty="0">
                        <a:effectLst/>
                        <a:latin typeface="Calibri"/>
                        <a:ea typeface="Calibri"/>
                        <a:cs typeface="Times New Roman"/>
                      </a:endParaRPr>
                    </a:p>
                  </a:txBody>
                  <a:tcPr marL="46893" marR="46893" marT="0" marB="0" anchor="ctr"/>
                </a:tc>
                <a:extLst>
                  <a:ext uri="{0D108BD9-81ED-4DB2-BD59-A6C34878D82A}">
                    <a16:rowId xmlns:a16="http://schemas.microsoft.com/office/drawing/2014/main" val="10002"/>
                  </a:ext>
                </a:extLst>
              </a:tr>
            </a:tbl>
          </a:graphicData>
        </a:graphic>
      </p:graphicFrame>
      <p:sp>
        <p:nvSpPr>
          <p:cNvPr id="5" name="Titel 1">
            <a:extLst>
              <a:ext uri="{FF2B5EF4-FFF2-40B4-BE49-F238E27FC236}">
                <a16:creationId xmlns:a16="http://schemas.microsoft.com/office/drawing/2014/main" id="{09C8D736-E157-1E9D-90AB-E016DEF007FC}"/>
              </a:ext>
            </a:extLst>
          </p:cNvPr>
          <p:cNvSpPr>
            <a:spLocks noGrp="1"/>
          </p:cNvSpPr>
          <p:nvPr>
            <p:ph type="title"/>
          </p:nvPr>
        </p:nvSpPr>
        <p:spPr>
          <a:xfrm>
            <a:off x="1824345" y="245699"/>
            <a:ext cx="6708323" cy="1325563"/>
          </a:xfrm>
        </p:spPr>
        <p:txBody>
          <a:bodyPr>
            <a:normAutofit fontScale="90000"/>
          </a:bodyPr>
          <a:lstStyle/>
          <a:p>
            <a:r>
              <a:rPr lang="en-GB" sz="5400" b="1" dirty="0" err="1"/>
              <a:t>KaliLinux </a:t>
            </a:r>
            <a:r>
              <a:rPr lang="pl-PL" sz="5400" b="1" dirty="0"/>
              <a:t>- </a:t>
            </a:r>
            <a:r>
              <a:rPr lang="en-GB" b="1" dirty="0" err="1" smtClean="0"/>
              <a:t>Ambiente</a:t>
            </a:r>
            <a:r>
              <a:rPr lang="en-GB" b="1" dirty="0" smtClean="0"/>
              <a:t> </a:t>
            </a:r>
            <a:r>
              <a:rPr lang="en-GB" b="1" dirty="0"/>
              <a:t>di test della resistenza </a:t>
            </a:r>
            <a:endParaRPr lang="pl-PL" b="1" dirty="0"/>
          </a:p>
        </p:txBody>
      </p:sp>
      <p:pic>
        <p:nvPicPr>
          <p:cNvPr id="6"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7"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408550536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ela 3"/>
          <p:cNvGraphicFramePr>
            <a:graphicFrameLocks noGrp="1"/>
          </p:cNvGraphicFramePr>
          <p:nvPr>
            <p:extLst>
              <p:ext uri="{D42A27DB-BD31-4B8C-83A1-F6EECF244321}">
                <p14:modId xmlns:p14="http://schemas.microsoft.com/office/powerpoint/2010/main" val="1925141760"/>
              </p:ext>
            </p:extLst>
          </p:nvPr>
        </p:nvGraphicFramePr>
        <p:xfrm>
          <a:off x="798765" y="2079252"/>
          <a:ext cx="10437521" cy="3435096"/>
        </p:xfrm>
        <a:graphic>
          <a:graphicData uri="http://schemas.openxmlformats.org/drawingml/2006/table">
            <a:tbl>
              <a:tblPr firstRow="1" firstCol="1" bandRow="1">
                <a:tableStyleId>{5C22544A-7EE6-4342-B048-85BDC9FD1C3A}</a:tableStyleId>
              </a:tblPr>
              <a:tblGrid>
                <a:gridCol w="2649041">
                  <a:extLst>
                    <a:ext uri="{9D8B030D-6E8A-4147-A177-3AD203B41FA5}">
                      <a16:colId xmlns:a16="http://schemas.microsoft.com/office/drawing/2014/main" val="20000"/>
                    </a:ext>
                  </a:extLst>
                </a:gridCol>
                <a:gridCol w="7788480">
                  <a:extLst>
                    <a:ext uri="{9D8B030D-6E8A-4147-A177-3AD203B41FA5}">
                      <a16:colId xmlns:a16="http://schemas.microsoft.com/office/drawing/2014/main" val="20001"/>
                    </a:ext>
                  </a:extLst>
                </a:gridCol>
              </a:tblGrid>
              <a:tr h="199463">
                <a:tc>
                  <a:txBody>
                    <a:bodyPr/>
                    <a:lstStyle/>
                    <a:p>
                      <a:pPr algn="just">
                        <a:lnSpc>
                          <a:spcPct val="115000"/>
                        </a:lnSpc>
                        <a:spcAft>
                          <a:spcPts val="0"/>
                        </a:spcAft>
                      </a:pPr>
                      <a:r>
                        <a:rPr lang="en-GB" sz="2800" dirty="0">
                          <a:effectLst/>
                        </a:rPr>
                        <a:t> </a:t>
                      </a:r>
                      <a:endParaRPr lang="pl-PL" sz="2800" dirty="0">
                        <a:effectLst/>
                        <a:latin typeface="Calibri"/>
                        <a:ea typeface="Calibri"/>
                        <a:cs typeface="Times New Roman"/>
                      </a:endParaRPr>
                    </a:p>
                  </a:txBody>
                  <a:tcPr marL="46893" marR="46893" marT="0" marB="0" anchor="ctr"/>
                </a:tc>
                <a:tc>
                  <a:txBody>
                    <a:bodyPr/>
                    <a:lstStyle/>
                    <a:p>
                      <a:pPr algn="just">
                        <a:lnSpc>
                          <a:spcPct val="115000"/>
                        </a:lnSpc>
                        <a:spcAft>
                          <a:spcPts val="0"/>
                        </a:spcAft>
                      </a:pPr>
                      <a:r>
                        <a:rPr lang="en-GB" sz="2800" dirty="0">
                          <a:effectLst/>
                        </a:rPr>
                        <a:t>Descrizione dell'applicazione utilizzata</a:t>
                      </a:r>
                      <a:endParaRPr lang="pl-PL" sz="2800" dirty="0">
                        <a:effectLst/>
                        <a:latin typeface="Calibri"/>
                        <a:ea typeface="Calibri"/>
                        <a:cs typeface="Times New Roman"/>
                      </a:endParaRPr>
                    </a:p>
                  </a:txBody>
                  <a:tcPr marL="46893" marR="46893" marT="0" marB="0" anchor="ctr"/>
                </a:tc>
                <a:extLst>
                  <a:ext uri="{0D108BD9-81ED-4DB2-BD59-A6C34878D82A}">
                    <a16:rowId xmlns:a16="http://schemas.microsoft.com/office/drawing/2014/main" val="10000"/>
                  </a:ext>
                </a:extLst>
              </a:tr>
              <a:tr h="665615">
                <a:tc>
                  <a:txBody>
                    <a:bodyPr/>
                    <a:lstStyle/>
                    <a:p>
                      <a:pPr algn="l">
                        <a:lnSpc>
                          <a:spcPct val="115000"/>
                        </a:lnSpc>
                        <a:spcBef>
                          <a:spcPts val="600"/>
                        </a:spcBef>
                        <a:spcAft>
                          <a:spcPts val="600"/>
                        </a:spcAft>
                      </a:pPr>
                      <a:r>
                        <a:rPr lang="en-GB" sz="2800" dirty="0" err="1">
                          <a:effectLst/>
                        </a:rPr>
                        <a:t>aircrack-ng </a:t>
                      </a:r>
                      <a:r>
                        <a:rPr lang="en-GB" sz="2800" dirty="0">
                          <a:effectLst/>
                        </a:rPr>
                        <a:t>1.2 RC1 (Windows)</a:t>
                      </a:r>
                      <a:endParaRPr lang="pl-PL" sz="2800" dirty="0">
                        <a:effectLst/>
                        <a:latin typeface="Calibri"/>
                        <a:ea typeface="Calibri"/>
                        <a:cs typeface="Times New Roman"/>
                      </a:endParaRPr>
                    </a:p>
                  </a:txBody>
                  <a:tcPr marL="46893" marR="46893" marT="0" marB="0"/>
                </a:tc>
                <a:tc>
                  <a:txBody>
                    <a:bodyPr/>
                    <a:lstStyle/>
                    <a:p>
                      <a:pPr algn="just">
                        <a:lnSpc>
                          <a:spcPct val="115000"/>
                        </a:lnSpc>
                        <a:spcBef>
                          <a:spcPts val="600"/>
                        </a:spcBef>
                        <a:spcAft>
                          <a:spcPts val="600"/>
                        </a:spcAft>
                      </a:pPr>
                      <a:r>
                        <a:rPr lang="en-GB" sz="2800" dirty="0" smtClean="0">
                          <a:effectLst/>
                        </a:rPr>
                        <a:t>Tool per </a:t>
                      </a:r>
                      <a:r>
                        <a:rPr lang="en-GB" sz="2800" dirty="0">
                          <a:effectLst/>
                        </a:rPr>
                        <a:t>estrarre i valori delle chiavi di rete WEP, WPA e WPA2 in ambiente Windows. L'applicazione ha un'interfaccia grafica, implementa la maggior parte dei metodi di generazione delle chiavi basati su WEP e consente di eseguire attacchi di forza bruta contro WPA/WPA2.</a:t>
                      </a:r>
                      <a:endParaRPr lang="pl-PL" sz="2800" dirty="0">
                        <a:effectLst/>
                        <a:latin typeface="Calibri"/>
                        <a:ea typeface="Calibri"/>
                        <a:cs typeface="Times New Roman"/>
                      </a:endParaRPr>
                    </a:p>
                  </a:txBody>
                  <a:tcPr marL="46893" marR="46893" marT="0" marB="0" anchor="ctr"/>
                </a:tc>
                <a:extLst>
                  <a:ext uri="{0D108BD9-81ED-4DB2-BD59-A6C34878D82A}">
                    <a16:rowId xmlns:a16="http://schemas.microsoft.com/office/drawing/2014/main" val="10002"/>
                  </a:ext>
                </a:extLst>
              </a:tr>
            </a:tbl>
          </a:graphicData>
        </a:graphic>
      </p:graphicFrame>
      <p:sp>
        <p:nvSpPr>
          <p:cNvPr id="5" name="Titel 1">
            <a:extLst>
              <a:ext uri="{FF2B5EF4-FFF2-40B4-BE49-F238E27FC236}">
                <a16:creationId xmlns:a16="http://schemas.microsoft.com/office/drawing/2014/main" id="{09C8D736-E157-1E9D-90AB-E016DEF007FC}"/>
              </a:ext>
            </a:extLst>
          </p:cNvPr>
          <p:cNvSpPr>
            <a:spLocks noGrp="1"/>
          </p:cNvSpPr>
          <p:nvPr>
            <p:ph type="title"/>
          </p:nvPr>
        </p:nvSpPr>
        <p:spPr>
          <a:xfrm>
            <a:off x="1824345" y="245699"/>
            <a:ext cx="6708323" cy="1325563"/>
          </a:xfrm>
        </p:spPr>
        <p:txBody>
          <a:bodyPr>
            <a:normAutofit fontScale="90000"/>
          </a:bodyPr>
          <a:lstStyle/>
          <a:p>
            <a:r>
              <a:rPr lang="en-GB" sz="5400" b="1" dirty="0" err="1"/>
              <a:t>KaliLinux </a:t>
            </a:r>
            <a:r>
              <a:rPr lang="pl-PL" sz="5400" b="1" dirty="0"/>
              <a:t>- </a:t>
            </a:r>
            <a:r>
              <a:rPr lang="en-GB" b="1" dirty="0" err="1" smtClean="0"/>
              <a:t>Ambiente</a:t>
            </a:r>
            <a:r>
              <a:rPr lang="en-GB" b="1" dirty="0" smtClean="0"/>
              <a:t> </a:t>
            </a:r>
            <a:r>
              <a:rPr lang="en-GB" b="1" dirty="0"/>
              <a:t>di test della resistenza </a:t>
            </a:r>
            <a:endParaRPr lang="pl-PL" b="1" dirty="0"/>
          </a:p>
        </p:txBody>
      </p:sp>
      <p:pic>
        <p:nvPicPr>
          <p:cNvPr id="6"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7"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320823744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ela 3"/>
          <p:cNvGraphicFramePr>
            <a:graphicFrameLocks noGrp="1"/>
          </p:cNvGraphicFramePr>
          <p:nvPr>
            <p:extLst>
              <p:ext uri="{D42A27DB-BD31-4B8C-83A1-F6EECF244321}">
                <p14:modId xmlns:p14="http://schemas.microsoft.com/office/powerpoint/2010/main" val="4036094306"/>
              </p:ext>
            </p:extLst>
          </p:nvPr>
        </p:nvGraphicFramePr>
        <p:xfrm>
          <a:off x="798766" y="2079252"/>
          <a:ext cx="9924652" cy="2453640"/>
        </p:xfrm>
        <a:graphic>
          <a:graphicData uri="http://schemas.openxmlformats.org/drawingml/2006/table">
            <a:tbl>
              <a:tblPr firstRow="1" firstCol="1" bandRow="1">
                <a:tableStyleId>{5C22544A-7EE6-4342-B048-85BDC9FD1C3A}</a:tableStyleId>
              </a:tblPr>
              <a:tblGrid>
                <a:gridCol w="2518875">
                  <a:extLst>
                    <a:ext uri="{9D8B030D-6E8A-4147-A177-3AD203B41FA5}">
                      <a16:colId xmlns:a16="http://schemas.microsoft.com/office/drawing/2014/main" val="20000"/>
                    </a:ext>
                  </a:extLst>
                </a:gridCol>
                <a:gridCol w="7405777">
                  <a:extLst>
                    <a:ext uri="{9D8B030D-6E8A-4147-A177-3AD203B41FA5}">
                      <a16:colId xmlns:a16="http://schemas.microsoft.com/office/drawing/2014/main" val="20001"/>
                    </a:ext>
                  </a:extLst>
                </a:gridCol>
              </a:tblGrid>
              <a:tr h="199463">
                <a:tc>
                  <a:txBody>
                    <a:bodyPr/>
                    <a:lstStyle/>
                    <a:p>
                      <a:pPr algn="just">
                        <a:lnSpc>
                          <a:spcPct val="115000"/>
                        </a:lnSpc>
                        <a:spcAft>
                          <a:spcPts val="0"/>
                        </a:spcAft>
                      </a:pPr>
                      <a:r>
                        <a:rPr lang="en-GB" sz="2800" dirty="0">
                          <a:effectLst/>
                        </a:rPr>
                        <a:t> </a:t>
                      </a:r>
                      <a:endParaRPr lang="pl-PL" sz="2800" dirty="0">
                        <a:effectLst/>
                        <a:latin typeface="Calibri"/>
                        <a:ea typeface="Calibri"/>
                        <a:cs typeface="Times New Roman"/>
                      </a:endParaRPr>
                    </a:p>
                  </a:txBody>
                  <a:tcPr marL="46893" marR="46893" marT="0" marB="0" anchor="ctr"/>
                </a:tc>
                <a:tc>
                  <a:txBody>
                    <a:bodyPr/>
                    <a:lstStyle/>
                    <a:p>
                      <a:pPr algn="just">
                        <a:lnSpc>
                          <a:spcPct val="115000"/>
                        </a:lnSpc>
                        <a:spcAft>
                          <a:spcPts val="0"/>
                        </a:spcAft>
                      </a:pPr>
                      <a:r>
                        <a:rPr lang="en-GB" sz="2800" dirty="0">
                          <a:effectLst/>
                        </a:rPr>
                        <a:t>Descrizione dell'applicazione utilizzata</a:t>
                      </a:r>
                      <a:endParaRPr lang="pl-PL" sz="2800" dirty="0">
                        <a:effectLst/>
                        <a:latin typeface="Calibri"/>
                        <a:ea typeface="Calibri"/>
                        <a:cs typeface="Times New Roman"/>
                      </a:endParaRPr>
                    </a:p>
                  </a:txBody>
                  <a:tcPr marL="46893" marR="46893" marT="0" marB="0" anchor="ctr"/>
                </a:tc>
                <a:extLst>
                  <a:ext uri="{0D108BD9-81ED-4DB2-BD59-A6C34878D82A}">
                    <a16:rowId xmlns:a16="http://schemas.microsoft.com/office/drawing/2014/main" val="10000"/>
                  </a:ext>
                </a:extLst>
              </a:tr>
              <a:tr h="665615">
                <a:tc>
                  <a:txBody>
                    <a:bodyPr/>
                    <a:lstStyle/>
                    <a:p>
                      <a:pPr algn="just">
                        <a:lnSpc>
                          <a:spcPct val="115000"/>
                        </a:lnSpc>
                        <a:spcBef>
                          <a:spcPts val="600"/>
                        </a:spcBef>
                        <a:spcAft>
                          <a:spcPts val="600"/>
                        </a:spcAft>
                      </a:pPr>
                      <a:r>
                        <a:rPr lang="en-GB" sz="2800" dirty="0" err="1">
                          <a:effectLst/>
                        </a:rPr>
                        <a:t>coWPAtty</a:t>
                      </a:r>
                      <a:endParaRPr lang="pl-PL" sz="2800" dirty="0">
                        <a:effectLst/>
                        <a:latin typeface="Calibri"/>
                        <a:ea typeface="Calibri"/>
                        <a:cs typeface="Times New Roman"/>
                      </a:endParaRPr>
                    </a:p>
                  </a:txBody>
                  <a:tcPr marL="46893" marR="46893" marT="0" marB="0"/>
                </a:tc>
                <a:tc>
                  <a:txBody>
                    <a:bodyPr/>
                    <a:lstStyle/>
                    <a:p>
                      <a:pPr algn="just">
                        <a:lnSpc>
                          <a:spcPct val="115000"/>
                        </a:lnSpc>
                        <a:spcBef>
                          <a:spcPts val="600"/>
                        </a:spcBef>
                        <a:spcAft>
                          <a:spcPts val="600"/>
                        </a:spcAft>
                      </a:pPr>
                      <a:r>
                        <a:rPr lang="en-GB" sz="2800" dirty="0" smtClean="0">
                          <a:effectLst/>
                        </a:rPr>
                        <a:t>Tool </a:t>
                      </a:r>
                      <a:r>
                        <a:rPr lang="en-GB" sz="2800" dirty="0" err="1" smtClean="0">
                          <a:effectLst/>
                        </a:rPr>
                        <a:t>che</a:t>
                      </a:r>
                      <a:r>
                        <a:rPr lang="en-GB" sz="2800" dirty="0" smtClean="0">
                          <a:effectLst/>
                        </a:rPr>
                        <a:t> </a:t>
                      </a:r>
                      <a:r>
                        <a:rPr lang="en-GB" sz="2800" dirty="0">
                          <a:effectLst/>
                        </a:rPr>
                        <a:t>consente di eseguire il processo di acquisizione dei valori delle chiavi crittografiche, offrendo la possibilità di eseguire un attacco a dizionario.</a:t>
                      </a:r>
                      <a:endParaRPr lang="pl-PL" sz="2800" dirty="0">
                        <a:effectLst/>
                        <a:latin typeface="Calibri"/>
                        <a:ea typeface="Calibri"/>
                        <a:cs typeface="Times New Roman"/>
                      </a:endParaRPr>
                    </a:p>
                  </a:txBody>
                  <a:tcPr marL="46893" marR="46893" marT="0" marB="0" anchor="ctr"/>
                </a:tc>
                <a:extLst>
                  <a:ext uri="{0D108BD9-81ED-4DB2-BD59-A6C34878D82A}">
                    <a16:rowId xmlns:a16="http://schemas.microsoft.com/office/drawing/2014/main" val="10002"/>
                  </a:ext>
                </a:extLst>
              </a:tr>
            </a:tbl>
          </a:graphicData>
        </a:graphic>
      </p:graphicFrame>
      <p:sp>
        <p:nvSpPr>
          <p:cNvPr id="5" name="Titel 1">
            <a:extLst>
              <a:ext uri="{FF2B5EF4-FFF2-40B4-BE49-F238E27FC236}">
                <a16:creationId xmlns:a16="http://schemas.microsoft.com/office/drawing/2014/main" id="{09C8D736-E157-1E9D-90AB-E016DEF007FC}"/>
              </a:ext>
            </a:extLst>
          </p:cNvPr>
          <p:cNvSpPr>
            <a:spLocks noGrp="1"/>
          </p:cNvSpPr>
          <p:nvPr>
            <p:ph type="title"/>
          </p:nvPr>
        </p:nvSpPr>
        <p:spPr>
          <a:xfrm>
            <a:off x="1824345" y="245699"/>
            <a:ext cx="6708323" cy="1325563"/>
          </a:xfrm>
        </p:spPr>
        <p:txBody>
          <a:bodyPr>
            <a:normAutofit fontScale="90000"/>
          </a:bodyPr>
          <a:lstStyle/>
          <a:p>
            <a:r>
              <a:rPr lang="en-GB" sz="5400" b="1" dirty="0" err="1"/>
              <a:t>KaliLinux </a:t>
            </a:r>
            <a:r>
              <a:rPr lang="pl-PL" sz="5400" b="1" dirty="0"/>
              <a:t>- </a:t>
            </a:r>
            <a:r>
              <a:rPr lang="en-GB" b="1" dirty="0" err="1" smtClean="0"/>
              <a:t>Ambiente</a:t>
            </a:r>
            <a:r>
              <a:rPr lang="en-GB" b="1" dirty="0" smtClean="0"/>
              <a:t> </a:t>
            </a:r>
            <a:r>
              <a:rPr lang="en-GB" b="1" dirty="0"/>
              <a:t>di test della resistenza </a:t>
            </a:r>
            <a:endParaRPr lang="pl-PL" b="1" dirty="0"/>
          </a:p>
        </p:txBody>
      </p:sp>
      <p:pic>
        <p:nvPicPr>
          <p:cNvPr id="6"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7"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84995754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ela 3"/>
          <p:cNvGraphicFramePr>
            <a:graphicFrameLocks noGrp="1"/>
          </p:cNvGraphicFramePr>
          <p:nvPr>
            <p:extLst>
              <p:ext uri="{D42A27DB-BD31-4B8C-83A1-F6EECF244321}">
                <p14:modId xmlns:p14="http://schemas.microsoft.com/office/powerpoint/2010/main" val="3480181366"/>
              </p:ext>
            </p:extLst>
          </p:nvPr>
        </p:nvGraphicFramePr>
        <p:xfrm>
          <a:off x="798765" y="2079252"/>
          <a:ext cx="10018171" cy="1962912"/>
        </p:xfrm>
        <a:graphic>
          <a:graphicData uri="http://schemas.openxmlformats.org/drawingml/2006/table">
            <a:tbl>
              <a:tblPr firstRow="1" firstCol="1" bandRow="1">
                <a:tableStyleId>{5C22544A-7EE6-4342-B048-85BDC9FD1C3A}</a:tableStyleId>
              </a:tblPr>
              <a:tblGrid>
                <a:gridCol w="2542610">
                  <a:extLst>
                    <a:ext uri="{9D8B030D-6E8A-4147-A177-3AD203B41FA5}">
                      <a16:colId xmlns:a16="http://schemas.microsoft.com/office/drawing/2014/main" val="20000"/>
                    </a:ext>
                  </a:extLst>
                </a:gridCol>
                <a:gridCol w="7475561">
                  <a:extLst>
                    <a:ext uri="{9D8B030D-6E8A-4147-A177-3AD203B41FA5}">
                      <a16:colId xmlns:a16="http://schemas.microsoft.com/office/drawing/2014/main" val="20001"/>
                    </a:ext>
                  </a:extLst>
                </a:gridCol>
              </a:tblGrid>
              <a:tr h="199463">
                <a:tc>
                  <a:txBody>
                    <a:bodyPr/>
                    <a:lstStyle/>
                    <a:p>
                      <a:pPr algn="just">
                        <a:lnSpc>
                          <a:spcPct val="115000"/>
                        </a:lnSpc>
                        <a:spcAft>
                          <a:spcPts val="0"/>
                        </a:spcAft>
                      </a:pPr>
                      <a:r>
                        <a:rPr lang="en-GB" sz="2800" dirty="0">
                          <a:effectLst/>
                        </a:rPr>
                        <a:t> </a:t>
                      </a:r>
                      <a:endParaRPr lang="pl-PL" sz="2800" dirty="0">
                        <a:effectLst/>
                        <a:latin typeface="Calibri"/>
                        <a:ea typeface="Calibri"/>
                        <a:cs typeface="Times New Roman"/>
                      </a:endParaRPr>
                    </a:p>
                  </a:txBody>
                  <a:tcPr marL="46893" marR="46893" marT="0" marB="0" anchor="ctr"/>
                </a:tc>
                <a:tc>
                  <a:txBody>
                    <a:bodyPr/>
                    <a:lstStyle/>
                    <a:p>
                      <a:pPr algn="just">
                        <a:lnSpc>
                          <a:spcPct val="115000"/>
                        </a:lnSpc>
                        <a:spcAft>
                          <a:spcPts val="0"/>
                        </a:spcAft>
                      </a:pPr>
                      <a:r>
                        <a:rPr lang="en-GB" sz="2800" dirty="0">
                          <a:effectLst/>
                        </a:rPr>
                        <a:t>Descrizione dell'applicazione utilizzata</a:t>
                      </a:r>
                      <a:endParaRPr lang="pl-PL" sz="2800" dirty="0">
                        <a:effectLst/>
                        <a:latin typeface="Calibri"/>
                        <a:ea typeface="Calibri"/>
                        <a:cs typeface="Times New Roman"/>
                      </a:endParaRPr>
                    </a:p>
                  </a:txBody>
                  <a:tcPr marL="46893" marR="46893" marT="0" marB="0" anchor="ctr"/>
                </a:tc>
                <a:extLst>
                  <a:ext uri="{0D108BD9-81ED-4DB2-BD59-A6C34878D82A}">
                    <a16:rowId xmlns:a16="http://schemas.microsoft.com/office/drawing/2014/main" val="10000"/>
                  </a:ext>
                </a:extLst>
              </a:tr>
              <a:tr h="665615">
                <a:tc>
                  <a:txBody>
                    <a:bodyPr/>
                    <a:lstStyle/>
                    <a:p>
                      <a:pPr algn="just">
                        <a:lnSpc>
                          <a:spcPct val="115000"/>
                        </a:lnSpc>
                        <a:spcBef>
                          <a:spcPts val="600"/>
                        </a:spcBef>
                        <a:spcAft>
                          <a:spcPts val="600"/>
                        </a:spcAft>
                      </a:pPr>
                      <a:r>
                        <a:rPr lang="en-GB" sz="2800" dirty="0" smtClean="0">
                          <a:effectLst/>
                        </a:rPr>
                        <a:t>crunch</a:t>
                      </a:r>
                      <a:endParaRPr lang="pl-PL" sz="2800" dirty="0">
                        <a:effectLst/>
                        <a:latin typeface="Calibri"/>
                        <a:ea typeface="Calibri"/>
                        <a:cs typeface="Times New Roman"/>
                      </a:endParaRPr>
                    </a:p>
                  </a:txBody>
                  <a:tcPr marL="46893" marR="46893" marT="0" marB="0"/>
                </a:tc>
                <a:tc>
                  <a:txBody>
                    <a:bodyPr/>
                    <a:lstStyle/>
                    <a:p>
                      <a:pPr algn="just">
                        <a:lnSpc>
                          <a:spcPct val="115000"/>
                        </a:lnSpc>
                        <a:spcBef>
                          <a:spcPts val="600"/>
                        </a:spcBef>
                        <a:spcAft>
                          <a:spcPts val="600"/>
                        </a:spcAft>
                      </a:pPr>
                      <a:r>
                        <a:rPr lang="en-GB" sz="2800" dirty="0" smtClean="0">
                          <a:effectLst/>
                        </a:rPr>
                        <a:t>Tool per </a:t>
                      </a:r>
                      <a:r>
                        <a:rPr lang="en-GB" sz="2800" dirty="0">
                          <a:effectLst/>
                        </a:rPr>
                        <a:t>generare in tempo reale un elenco di posizioni di tasti di rete in base a un criterio e a uno spazio di caratteri specificati.</a:t>
                      </a:r>
                      <a:endParaRPr lang="pl-PL" sz="2800" dirty="0">
                        <a:effectLst/>
                        <a:latin typeface="Calibri"/>
                        <a:ea typeface="Calibri"/>
                        <a:cs typeface="Times New Roman"/>
                      </a:endParaRPr>
                    </a:p>
                  </a:txBody>
                  <a:tcPr marL="46893" marR="46893" marT="0" marB="0" anchor="ctr"/>
                </a:tc>
                <a:extLst>
                  <a:ext uri="{0D108BD9-81ED-4DB2-BD59-A6C34878D82A}">
                    <a16:rowId xmlns:a16="http://schemas.microsoft.com/office/drawing/2014/main" val="10002"/>
                  </a:ext>
                </a:extLst>
              </a:tr>
            </a:tbl>
          </a:graphicData>
        </a:graphic>
      </p:graphicFrame>
      <p:sp>
        <p:nvSpPr>
          <p:cNvPr id="5" name="Titel 1">
            <a:extLst>
              <a:ext uri="{FF2B5EF4-FFF2-40B4-BE49-F238E27FC236}">
                <a16:creationId xmlns:a16="http://schemas.microsoft.com/office/drawing/2014/main" id="{09C8D736-E157-1E9D-90AB-E016DEF007FC}"/>
              </a:ext>
            </a:extLst>
          </p:cNvPr>
          <p:cNvSpPr>
            <a:spLocks noGrp="1"/>
          </p:cNvSpPr>
          <p:nvPr>
            <p:ph type="title"/>
          </p:nvPr>
        </p:nvSpPr>
        <p:spPr>
          <a:xfrm>
            <a:off x="1824345" y="245699"/>
            <a:ext cx="6708323" cy="1325563"/>
          </a:xfrm>
        </p:spPr>
        <p:txBody>
          <a:bodyPr>
            <a:normAutofit fontScale="90000"/>
          </a:bodyPr>
          <a:lstStyle/>
          <a:p>
            <a:r>
              <a:rPr lang="en-GB" sz="5400" b="1" dirty="0" err="1"/>
              <a:t>KaliLinux </a:t>
            </a:r>
            <a:r>
              <a:rPr lang="pl-PL" sz="5400" b="1" dirty="0"/>
              <a:t>- </a:t>
            </a:r>
            <a:r>
              <a:rPr lang="en-GB" b="1" dirty="0" err="1" smtClean="0"/>
              <a:t>Ambiente</a:t>
            </a:r>
            <a:r>
              <a:rPr lang="en-GB" b="1" dirty="0" smtClean="0"/>
              <a:t> </a:t>
            </a:r>
            <a:r>
              <a:rPr lang="en-GB" b="1" dirty="0"/>
              <a:t>di test della resistenza </a:t>
            </a:r>
            <a:endParaRPr lang="pl-PL" b="1" dirty="0"/>
          </a:p>
        </p:txBody>
      </p:sp>
      <p:pic>
        <p:nvPicPr>
          <p:cNvPr id="6"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7"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47437265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ela 3"/>
          <p:cNvGraphicFramePr>
            <a:graphicFrameLocks noGrp="1"/>
          </p:cNvGraphicFramePr>
          <p:nvPr>
            <p:extLst>
              <p:ext uri="{D42A27DB-BD31-4B8C-83A1-F6EECF244321}">
                <p14:modId xmlns:p14="http://schemas.microsoft.com/office/powerpoint/2010/main" val="2527422874"/>
              </p:ext>
            </p:extLst>
          </p:nvPr>
        </p:nvGraphicFramePr>
        <p:xfrm>
          <a:off x="798765" y="2079252"/>
          <a:ext cx="10018171" cy="2115312"/>
        </p:xfrm>
        <a:graphic>
          <a:graphicData uri="http://schemas.openxmlformats.org/drawingml/2006/table">
            <a:tbl>
              <a:tblPr firstRow="1" firstCol="1" bandRow="1">
                <a:tableStyleId>{5C22544A-7EE6-4342-B048-85BDC9FD1C3A}</a:tableStyleId>
              </a:tblPr>
              <a:tblGrid>
                <a:gridCol w="2542610">
                  <a:extLst>
                    <a:ext uri="{9D8B030D-6E8A-4147-A177-3AD203B41FA5}">
                      <a16:colId xmlns:a16="http://schemas.microsoft.com/office/drawing/2014/main" val="20000"/>
                    </a:ext>
                  </a:extLst>
                </a:gridCol>
                <a:gridCol w="7475561">
                  <a:extLst>
                    <a:ext uri="{9D8B030D-6E8A-4147-A177-3AD203B41FA5}">
                      <a16:colId xmlns:a16="http://schemas.microsoft.com/office/drawing/2014/main" val="20001"/>
                    </a:ext>
                  </a:extLst>
                </a:gridCol>
              </a:tblGrid>
              <a:tr h="199463">
                <a:tc>
                  <a:txBody>
                    <a:bodyPr/>
                    <a:lstStyle/>
                    <a:p>
                      <a:pPr algn="just">
                        <a:lnSpc>
                          <a:spcPct val="115000"/>
                        </a:lnSpc>
                        <a:spcAft>
                          <a:spcPts val="0"/>
                        </a:spcAft>
                      </a:pPr>
                      <a:r>
                        <a:rPr lang="en-GB" sz="2800" dirty="0">
                          <a:effectLst/>
                        </a:rPr>
                        <a:t> </a:t>
                      </a:r>
                      <a:endParaRPr lang="pl-PL" sz="2800" dirty="0">
                        <a:effectLst/>
                        <a:latin typeface="Calibri"/>
                        <a:ea typeface="Calibri"/>
                        <a:cs typeface="Times New Roman"/>
                      </a:endParaRPr>
                    </a:p>
                  </a:txBody>
                  <a:tcPr marL="46893" marR="46893" marT="0" marB="0" anchor="ctr"/>
                </a:tc>
                <a:tc>
                  <a:txBody>
                    <a:bodyPr/>
                    <a:lstStyle/>
                    <a:p>
                      <a:pPr algn="just">
                        <a:lnSpc>
                          <a:spcPct val="115000"/>
                        </a:lnSpc>
                        <a:spcAft>
                          <a:spcPts val="0"/>
                        </a:spcAft>
                      </a:pPr>
                      <a:r>
                        <a:rPr lang="en-GB" sz="2800" dirty="0">
                          <a:effectLst/>
                        </a:rPr>
                        <a:t>Descrizione dell'applicazione utilizzata</a:t>
                      </a:r>
                      <a:endParaRPr lang="pl-PL" sz="2800" dirty="0">
                        <a:effectLst/>
                        <a:latin typeface="Calibri"/>
                        <a:ea typeface="Calibri"/>
                        <a:cs typeface="Times New Roman"/>
                      </a:endParaRPr>
                    </a:p>
                  </a:txBody>
                  <a:tcPr marL="46893" marR="46893" marT="0" marB="0" anchor="ctr"/>
                </a:tc>
                <a:extLst>
                  <a:ext uri="{0D108BD9-81ED-4DB2-BD59-A6C34878D82A}">
                    <a16:rowId xmlns:a16="http://schemas.microsoft.com/office/drawing/2014/main" val="10000"/>
                  </a:ext>
                </a:extLst>
              </a:tr>
              <a:tr h="665615">
                <a:tc>
                  <a:txBody>
                    <a:bodyPr/>
                    <a:lstStyle/>
                    <a:p>
                      <a:pPr algn="just">
                        <a:lnSpc>
                          <a:spcPct val="115000"/>
                        </a:lnSpc>
                        <a:spcBef>
                          <a:spcPts val="600"/>
                        </a:spcBef>
                        <a:spcAft>
                          <a:spcPts val="600"/>
                        </a:spcAft>
                      </a:pPr>
                      <a:r>
                        <a:rPr lang="en-GB" sz="2800" dirty="0" err="1">
                          <a:effectLst/>
                        </a:rPr>
                        <a:t>hashcat</a:t>
                      </a:r>
                      <a:endParaRPr lang="pl-PL" sz="2800" dirty="0">
                        <a:effectLst/>
                        <a:latin typeface="Calibri"/>
                        <a:ea typeface="Calibri"/>
                        <a:cs typeface="Times New Roman"/>
                      </a:endParaRPr>
                    </a:p>
                  </a:txBody>
                  <a:tcPr marL="46893" marR="46893" marT="0" marB="0"/>
                </a:tc>
                <a:tc>
                  <a:txBody>
                    <a:bodyPr/>
                    <a:lstStyle/>
                    <a:p>
                      <a:pPr algn="just">
                        <a:lnSpc>
                          <a:spcPct val="115000"/>
                        </a:lnSpc>
                        <a:spcBef>
                          <a:spcPts val="600"/>
                        </a:spcBef>
                        <a:spcAft>
                          <a:spcPts val="600"/>
                        </a:spcAft>
                      </a:pPr>
                      <a:r>
                        <a:rPr lang="en-GB" sz="2800" dirty="0" smtClean="0">
                          <a:effectLst/>
                        </a:rPr>
                        <a:t>Tool</a:t>
                      </a:r>
                      <a:r>
                        <a:rPr lang="en-GB" sz="2800" baseline="0" dirty="0" smtClean="0">
                          <a:effectLst/>
                        </a:rPr>
                        <a:t> </a:t>
                      </a:r>
                      <a:r>
                        <a:rPr lang="en-GB" sz="2800" dirty="0" smtClean="0">
                          <a:effectLst/>
                        </a:rPr>
                        <a:t>per </a:t>
                      </a:r>
                      <a:r>
                        <a:rPr lang="en-GB" sz="2800" dirty="0">
                          <a:effectLst/>
                        </a:rPr>
                        <a:t>estrarre i valori delle chiavi di rete. </a:t>
                      </a:r>
                      <a:endParaRPr lang="pl-PL" sz="2800" dirty="0">
                        <a:effectLst/>
                      </a:endParaRPr>
                    </a:p>
                    <a:p>
                      <a:pPr algn="just">
                        <a:lnSpc>
                          <a:spcPct val="115000"/>
                        </a:lnSpc>
                        <a:spcBef>
                          <a:spcPts val="600"/>
                        </a:spcBef>
                        <a:spcAft>
                          <a:spcPts val="600"/>
                        </a:spcAft>
                      </a:pPr>
                      <a:r>
                        <a:rPr lang="en-GB" sz="2800" dirty="0">
                          <a:effectLst/>
                        </a:rPr>
                        <a:t>Offre una serie di possibili categorie di attacco da </a:t>
                      </a:r>
                      <a:r>
                        <a:rPr lang="en-GB" sz="2800" dirty="0" err="1" smtClean="0">
                          <a:effectLst/>
                        </a:rPr>
                        <a:t>realizzare</a:t>
                      </a:r>
                      <a:r>
                        <a:rPr lang="en-GB" sz="2800" dirty="0" smtClean="0">
                          <a:effectLst/>
                        </a:rPr>
                        <a:t>.</a:t>
                      </a:r>
                      <a:endParaRPr lang="pl-PL" sz="2800" dirty="0">
                        <a:effectLst/>
                        <a:latin typeface="Calibri"/>
                        <a:ea typeface="Calibri"/>
                        <a:cs typeface="Times New Roman"/>
                      </a:endParaRPr>
                    </a:p>
                  </a:txBody>
                  <a:tcPr marL="46893" marR="46893" marT="0" marB="0" anchor="ctr"/>
                </a:tc>
                <a:extLst>
                  <a:ext uri="{0D108BD9-81ED-4DB2-BD59-A6C34878D82A}">
                    <a16:rowId xmlns:a16="http://schemas.microsoft.com/office/drawing/2014/main" val="10002"/>
                  </a:ext>
                </a:extLst>
              </a:tr>
            </a:tbl>
          </a:graphicData>
        </a:graphic>
      </p:graphicFrame>
      <p:sp>
        <p:nvSpPr>
          <p:cNvPr id="5" name="Titel 1">
            <a:extLst>
              <a:ext uri="{FF2B5EF4-FFF2-40B4-BE49-F238E27FC236}">
                <a16:creationId xmlns:a16="http://schemas.microsoft.com/office/drawing/2014/main" id="{09C8D736-E157-1E9D-90AB-E016DEF007FC}"/>
              </a:ext>
            </a:extLst>
          </p:cNvPr>
          <p:cNvSpPr>
            <a:spLocks noGrp="1"/>
          </p:cNvSpPr>
          <p:nvPr>
            <p:ph type="title"/>
          </p:nvPr>
        </p:nvSpPr>
        <p:spPr>
          <a:xfrm>
            <a:off x="1824345" y="245699"/>
            <a:ext cx="6708323" cy="1325563"/>
          </a:xfrm>
        </p:spPr>
        <p:txBody>
          <a:bodyPr>
            <a:normAutofit fontScale="90000"/>
          </a:bodyPr>
          <a:lstStyle/>
          <a:p>
            <a:r>
              <a:rPr lang="en-GB" sz="5400" b="1" dirty="0" err="1" smtClean="0"/>
              <a:t>KaliLinux</a:t>
            </a:r>
            <a:r>
              <a:rPr lang="en-GB" sz="5400" b="1" dirty="0" smtClean="0"/>
              <a:t> </a:t>
            </a:r>
            <a:r>
              <a:rPr lang="pl-PL" sz="5400" b="1" dirty="0" smtClean="0"/>
              <a:t>- </a:t>
            </a:r>
            <a:r>
              <a:rPr lang="en-GB" b="1" dirty="0" err="1" smtClean="0"/>
              <a:t>Ambiente</a:t>
            </a:r>
            <a:r>
              <a:rPr lang="en-GB" b="1" dirty="0" smtClean="0"/>
              <a:t> di test </a:t>
            </a:r>
            <a:r>
              <a:rPr lang="en-GB" b="1" dirty="0" err="1" smtClean="0"/>
              <a:t>della</a:t>
            </a:r>
            <a:r>
              <a:rPr lang="en-GB" b="1" dirty="0" smtClean="0"/>
              <a:t> </a:t>
            </a:r>
            <a:r>
              <a:rPr lang="en-GB" b="1" dirty="0" err="1" smtClean="0"/>
              <a:t>resistenza</a:t>
            </a:r>
            <a:r>
              <a:rPr lang="en-GB" b="1" dirty="0" smtClean="0"/>
              <a:t> </a:t>
            </a:r>
            <a:endParaRPr lang="pl-PL" b="1" dirty="0"/>
          </a:p>
        </p:txBody>
      </p:sp>
      <p:pic>
        <p:nvPicPr>
          <p:cNvPr id="6"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7"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266413828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ela 3"/>
          <p:cNvGraphicFramePr>
            <a:graphicFrameLocks noGrp="1"/>
          </p:cNvGraphicFramePr>
          <p:nvPr>
            <p:extLst>
              <p:ext uri="{D42A27DB-BD31-4B8C-83A1-F6EECF244321}">
                <p14:modId xmlns:p14="http://schemas.microsoft.com/office/powerpoint/2010/main" val="1183936862"/>
              </p:ext>
            </p:extLst>
          </p:nvPr>
        </p:nvGraphicFramePr>
        <p:xfrm>
          <a:off x="798765" y="2079252"/>
          <a:ext cx="10018171" cy="3925824"/>
        </p:xfrm>
        <a:graphic>
          <a:graphicData uri="http://schemas.openxmlformats.org/drawingml/2006/table">
            <a:tbl>
              <a:tblPr firstRow="1" firstCol="1" bandRow="1">
                <a:tableStyleId>{5C22544A-7EE6-4342-B048-85BDC9FD1C3A}</a:tableStyleId>
              </a:tblPr>
              <a:tblGrid>
                <a:gridCol w="2702971">
                  <a:extLst>
                    <a:ext uri="{9D8B030D-6E8A-4147-A177-3AD203B41FA5}">
                      <a16:colId xmlns:a16="http://schemas.microsoft.com/office/drawing/2014/main" val="20000"/>
                    </a:ext>
                  </a:extLst>
                </a:gridCol>
                <a:gridCol w="7315200">
                  <a:extLst>
                    <a:ext uri="{9D8B030D-6E8A-4147-A177-3AD203B41FA5}">
                      <a16:colId xmlns:a16="http://schemas.microsoft.com/office/drawing/2014/main" val="20001"/>
                    </a:ext>
                  </a:extLst>
                </a:gridCol>
              </a:tblGrid>
              <a:tr h="199463">
                <a:tc>
                  <a:txBody>
                    <a:bodyPr/>
                    <a:lstStyle/>
                    <a:p>
                      <a:pPr algn="just">
                        <a:lnSpc>
                          <a:spcPct val="115000"/>
                        </a:lnSpc>
                        <a:spcAft>
                          <a:spcPts val="0"/>
                        </a:spcAft>
                      </a:pPr>
                      <a:r>
                        <a:rPr lang="en-GB" sz="2800" dirty="0">
                          <a:effectLst/>
                        </a:rPr>
                        <a:t> </a:t>
                      </a:r>
                      <a:endParaRPr lang="pl-PL" sz="2800" dirty="0">
                        <a:effectLst/>
                        <a:latin typeface="Calibri"/>
                        <a:ea typeface="Calibri"/>
                        <a:cs typeface="Times New Roman"/>
                      </a:endParaRPr>
                    </a:p>
                  </a:txBody>
                  <a:tcPr marL="46893" marR="46893" marT="0" marB="0" anchor="ctr"/>
                </a:tc>
                <a:tc>
                  <a:txBody>
                    <a:bodyPr/>
                    <a:lstStyle/>
                    <a:p>
                      <a:pPr algn="just">
                        <a:lnSpc>
                          <a:spcPct val="115000"/>
                        </a:lnSpc>
                        <a:spcAft>
                          <a:spcPts val="0"/>
                        </a:spcAft>
                      </a:pPr>
                      <a:r>
                        <a:rPr lang="en-GB" sz="2800" dirty="0">
                          <a:effectLst/>
                        </a:rPr>
                        <a:t>Descrizione dell'applicazione utilizzata</a:t>
                      </a:r>
                      <a:endParaRPr lang="pl-PL" sz="2800" dirty="0">
                        <a:effectLst/>
                        <a:latin typeface="Calibri"/>
                        <a:ea typeface="Calibri"/>
                        <a:cs typeface="Times New Roman"/>
                      </a:endParaRPr>
                    </a:p>
                  </a:txBody>
                  <a:tcPr marL="46893" marR="46893" marT="0" marB="0" anchor="ctr"/>
                </a:tc>
                <a:extLst>
                  <a:ext uri="{0D108BD9-81ED-4DB2-BD59-A6C34878D82A}">
                    <a16:rowId xmlns:a16="http://schemas.microsoft.com/office/drawing/2014/main" val="10000"/>
                  </a:ext>
                </a:extLst>
              </a:tr>
              <a:tr h="665615">
                <a:tc>
                  <a:txBody>
                    <a:bodyPr/>
                    <a:lstStyle/>
                    <a:p>
                      <a:pPr algn="just">
                        <a:lnSpc>
                          <a:spcPct val="115000"/>
                        </a:lnSpc>
                        <a:spcBef>
                          <a:spcPts val="600"/>
                        </a:spcBef>
                        <a:spcAft>
                          <a:spcPts val="600"/>
                        </a:spcAft>
                      </a:pPr>
                      <a:r>
                        <a:rPr lang="en-GB" sz="2800" dirty="0">
                          <a:effectLst/>
                        </a:rPr>
                        <a:t>oclHashcat64.exe</a:t>
                      </a:r>
                      <a:endParaRPr lang="pl-PL" sz="2800" dirty="0">
                        <a:effectLst/>
                        <a:latin typeface="Calibri"/>
                        <a:ea typeface="Calibri"/>
                        <a:cs typeface="Times New Roman"/>
                      </a:endParaRPr>
                    </a:p>
                  </a:txBody>
                  <a:tcPr marL="46893" marR="46893" marT="0" marB="0"/>
                </a:tc>
                <a:tc>
                  <a:txBody>
                    <a:bodyPr/>
                    <a:lstStyle/>
                    <a:p>
                      <a:pPr algn="just">
                        <a:lnSpc>
                          <a:spcPct val="115000"/>
                        </a:lnSpc>
                        <a:spcBef>
                          <a:spcPts val="600"/>
                        </a:spcBef>
                        <a:spcAft>
                          <a:spcPts val="600"/>
                        </a:spcAft>
                      </a:pPr>
                      <a:r>
                        <a:rPr lang="en-GB" sz="2800" dirty="0" smtClean="0">
                          <a:effectLst/>
                        </a:rPr>
                        <a:t>Tool </a:t>
                      </a:r>
                      <a:r>
                        <a:rPr lang="en-GB" sz="2800" dirty="0">
                          <a:effectLst/>
                        </a:rPr>
                        <a:t>per l'estrazione dei valori delle chiavi di rete in ambiente Windows utilizzando la potenza di calcolo delle schede grafiche AMD (disponibile anche in una versione ottimizzata per le schede grafiche NVIDIA, ovvero cudaHashcat64.exe). Offre una serie di possibili categorie di attacco da </a:t>
                      </a:r>
                      <a:r>
                        <a:rPr lang="en-GB" sz="2800" dirty="0" err="1" smtClean="0">
                          <a:effectLst/>
                        </a:rPr>
                        <a:t>realizzare</a:t>
                      </a:r>
                      <a:r>
                        <a:rPr lang="en-GB" sz="2800" dirty="0" smtClean="0">
                          <a:effectLst/>
                        </a:rPr>
                        <a:t>.</a:t>
                      </a:r>
                      <a:endParaRPr lang="pl-PL" sz="2800" dirty="0">
                        <a:effectLst/>
                        <a:latin typeface="Calibri"/>
                        <a:ea typeface="Calibri"/>
                        <a:cs typeface="Times New Roman"/>
                      </a:endParaRPr>
                    </a:p>
                  </a:txBody>
                  <a:tcPr marL="46893" marR="46893" marT="0" marB="0" anchor="ctr"/>
                </a:tc>
                <a:extLst>
                  <a:ext uri="{0D108BD9-81ED-4DB2-BD59-A6C34878D82A}">
                    <a16:rowId xmlns:a16="http://schemas.microsoft.com/office/drawing/2014/main" val="10002"/>
                  </a:ext>
                </a:extLst>
              </a:tr>
            </a:tbl>
          </a:graphicData>
        </a:graphic>
      </p:graphicFrame>
      <p:sp>
        <p:nvSpPr>
          <p:cNvPr id="5" name="Titel 1">
            <a:extLst>
              <a:ext uri="{FF2B5EF4-FFF2-40B4-BE49-F238E27FC236}">
                <a16:creationId xmlns:a16="http://schemas.microsoft.com/office/drawing/2014/main" id="{09C8D736-E157-1E9D-90AB-E016DEF007FC}"/>
              </a:ext>
            </a:extLst>
          </p:cNvPr>
          <p:cNvSpPr>
            <a:spLocks noGrp="1"/>
          </p:cNvSpPr>
          <p:nvPr>
            <p:ph type="title"/>
          </p:nvPr>
        </p:nvSpPr>
        <p:spPr>
          <a:xfrm>
            <a:off x="1824345" y="245699"/>
            <a:ext cx="6708323" cy="1325563"/>
          </a:xfrm>
        </p:spPr>
        <p:txBody>
          <a:bodyPr>
            <a:normAutofit fontScale="90000"/>
          </a:bodyPr>
          <a:lstStyle/>
          <a:p>
            <a:r>
              <a:rPr lang="en-GB" sz="5400" b="1" dirty="0" err="1"/>
              <a:t>KaliLinux </a:t>
            </a:r>
            <a:r>
              <a:rPr lang="pl-PL" sz="5400" b="1" dirty="0"/>
              <a:t>- </a:t>
            </a:r>
            <a:r>
              <a:rPr lang="en-GB" b="1" dirty="0" err="1" smtClean="0"/>
              <a:t>Ambiente</a:t>
            </a:r>
            <a:r>
              <a:rPr lang="en-GB" b="1" dirty="0" smtClean="0"/>
              <a:t> </a:t>
            </a:r>
            <a:r>
              <a:rPr lang="en-GB" b="1" dirty="0"/>
              <a:t>di test della resistenza </a:t>
            </a:r>
            <a:endParaRPr lang="pl-PL" b="1" dirty="0"/>
          </a:p>
        </p:txBody>
      </p:sp>
      <p:pic>
        <p:nvPicPr>
          <p:cNvPr id="6"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7"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342022839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rostokąt 2"/>
          <p:cNvSpPr/>
          <p:nvPr/>
        </p:nvSpPr>
        <p:spPr>
          <a:xfrm>
            <a:off x="540000" y="1876575"/>
            <a:ext cx="10753195" cy="3539430"/>
          </a:xfrm>
          <a:prstGeom prst="rect">
            <a:avLst/>
          </a:prstGeom>
        </p:spPr>
        <p:txBody>
          <a:bodyPr wrap="square">
            <a:spAutoFit/>
          </a:bodyPr>
          <a:lstStyle/>
          <a:p>
            <a:r>
              <a:rPr lang="en-GB" sz="2800" b="1" dirty="0">
                <a:solidFill>
                  <a:srgbClr val="0070C0"/>
                </a:solidFill>
              </a:rPr>
              <a:t>Fase 1 - Utilizzo dell'applicazione </a:t>
            </a:r>
            <a:r>
              <a:rPr lang="en-GB" sz="2800" b="1" dirty="0" err="1">
                <a:solidFill>
                  <a:srgbClr val="0070C0"/>
                </a:solidFill>
              </a:rPr>
              <a:t>airmon-ng</a:t>
            </a:r>
            <a:endParaRPr lang="pl-PL" sz="2800" b="1" dirty="0">
              <a:solidFill>
                <a:srgbClr val="0070C0"/>
              </a:solidFill>
            </a:endParaRPr>
          </a:p>
          <a:p>
            <a:endParaRPr lang="pl-PL" sz="2800" dirty="0"/>
          </a:p>
          <a:p>
            <a:r>
              <a:rPr lang="en-GB" sz="2800" dirty="0"/>
              <a:t>Sintassi del comando: </a:t>
            </a:r>
            <a:endParaRPr lang="pl-PL" sz="2800" dirty="0"/>
          </a:p>
          <a:p>
            <a:r>
              <a:rPr lang="en-GB" sz="2800" i="1" dirty="0" err="1">
                <a:solidFill>
                  <a:srgbClr val="FF0000"/>
                </a:solidFill>
              </a:rPr>
              <a:t>airmon-ng </a:t>
            </a:r>
            <a:r>
              <a:rPr lang="en-GB" sz="2800" i="1" dirty="0">
                <a:solidFill>
                  <a:srgbClr val="FF0000"/>
                </a:solidFill>
              </a:rPr>
              <a:t>&lt; </a:t>
            </a:r>
            <a:r>
              <a:rPr lang="en-GB" sz="2800" i="1" dirty="0" err="1">
                <a:solidFill>
                  <a:srgbClr val="FF0000"/>
                </a:solidFill>
              </a:rPr>
              <a:t>start|stop&gt; </a:t>
            </a:r>
            <a:r>
              <a:rPr lang="en-GB" sz="2800" i="1" dirty="0">
                <a:solidFill>
                  <a:srgbClr val="FF0000"/>
                </a:solidFill>
              </a:rPr>
              <a:t>interfaccia</a:t>
            </a:r>
            <a:endParaRPr lang="pl-PL" sz="2800" dirty="0">
              <a:solidFill>
                <a:srgbClr val="FF0000"/>
              </a:solidFill>
            </a:endParaRPr>
          </a:p>
          <a:p>
            <a:endParaRPr lang="pl-PL" sz="2800" dirty="0"/>
          </a:p>
          <a:p>
            <a:r>
              <a:rPr lang="en-GB" sz="2800" b="1" dirty="0"/>
              <a:t>Esempio di utilizzo </a:t>
            </a:r>
            <a:r>
              <a:rPr lang="en-GB" sz="2800" dirty="0"/>
              <a:t>(avvio della modalità operativa RF Monitor per l'interfaccia wlan0): </a:t>
            </a:r>
            <a:endParaRPr lang="pl-PL" sz="2800" dirty="0"/>
          </a:p>
          <a:p>
            <a:r>
              <a:rPr lang="en-GB" sz="2800" b="1" i="1" dirty="0" err="1">
                <a:solidFill>
                  <a:srgbClr val="FF0000"/>
                </a:solidFill>
              </a:rPr>
              <a:t>airmon-ng </a:t>
            </a:r>
            <a:r>
              <a:rPr lang="en-GB" sz="2800" b="1" i="1" dirty="0">
                <a:solidFill>
                  <a:srgbClr val="FF0000"/>
                </a:solidFill>
              </a:rPr>
              <a:t>start wlan0</a:t>
            </a:r>
            <a:endParaRPr lang="pl-PL" sz="2800" b="1" dirty="0">
              <a:solidFill>
                <a:srgbClr val="FF0000"/>
              </a:solidFill>
            </a:endParaRPr>
          </a:p>
        </p:txBody>
      </p:sp>
      <p:pic>
        <p:nvPicPr>
          <p:cNvPr id="5" name="Obraz 4" descr="C:\Users\SYSTEM1\Desktop\Dyplomowa\APS_images\01.png"/>
          <p:cNvPicPr/>
          <p:nvPr/>
        </p:nvPicPr>
        <p:blipFill>
          <a:blip r:embed="rId2">
            <a:extLst>
              <a:ext uri="{28A0092B-C50C-407E-A947-70E740481C1C}">
                <a14:useLocalDpi xmlns:a14="http://schemas.microsoft.com/office/drawing/2010/main" val="0"/>
              </a:ext>
            </a:extLst>
          </a:blip>
          <a:stretch>
            <a:fillRect/>
          </a:stretch>
        </p:blipFill>
        <p:spPr bwMode="auto">
          <a:xfrm>
            <a:off x="4534219" y="5471099"/>
            <a:ext cx="7392821" cy="1002321"/>
          </a:xfrm>
          <a:prstGeom prst="rect">
            <a:avLst/>
          </a:prstGeom>
          <a:noFill/>
          <a:ln>
            <a:noFill/>
          </a:ln>
        </p:spPr>
      </p:pic>
      <p:sp>
        <p:nvSpPr>
          <p:cNvPr id="6" name="Titel 1">
            <a:extLst>
              <a:ext uri="{FF2B5EF4-FFF2-40B4-BE49-F238E27FC236}">
                <a16:creationId xmlns:a16="http://schemas.microsoft.com/office/drawing/2014/main" id="{09C8D736-E157-1E9D-90AB-E016DEF007FC}"/>
              </a:ext>
            </a:extLst>
          </p:cNvPr>
          <p:cNvSpPr>
            <a:spLocks noGrp="1"/>
          </p:cNvSpPr>
          <p:nvPr>
            <p:ph type="title"/>
          </p:nvPr>
        </p:nvSpPr>
        <p:spPr>
          <a:xfrm>
            <a:off x="1500807" y="245699"/>
            <a:ext cx="7143010" cy="1325563"/>
          </a:xfrm>
        </p:spPr>
        <p:txBody>
          <a:bodyPr>
            <a:normAutofit fontScale="90000"/>
          </a:bodyPr>
          <a:lstStyle/>
          <a:p>
            <a:r>
              <a:rPr lang="en-GB" sz="5400" b="1" dirty="0" err="1"/>
              <a:t>KaliLinux </a:t>
            </a:r>
            <a:r>
              <a:rPr lang="pl-PL" sz="5400" b="1" dirty="0"/>
              <a:t>- </a:t>
            </a:r>
            <a:r>
              <a:rPr lang="en-GB" b="1" dirty="0" err="1" smtClean="0"/>
              <a:t>Ambiente</a:t>
            </a:r>
            <a:r>
              <a:rPr lang="en-GB" b="1" dirty="0" smtClean="0"/>
              <a:t> </a:t>
            </a:r>
            <a:r>
              <a:rPr lang="en-GB" b="1" dirty="0"/>
              <a:t>di test della resistenza </a:t>
            </a:r>
            <a:endParaRPr lang="pl-PL" b="1" dirty="0"/>
          </a:p>
        </p:txBody>
      </p:sp>
      <p:pic>
        <p:nvPicPr>
          <p:cNvPr id="7"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8"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49142814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rostokąt 3"/>
          <p:cNvSpPr/>
          <p:nvPr/>
        </p:nvSpPr>
        <p:spPr>
          <a:xfrm>
            <a:off x="540000" y="1901586"/>
            <a:ext cx="11233248" cy="3385542"/>
          </a:xfrm>
          <a:prstGeom prst="rect">
            <a:avLst/>
          </a:prstGeom>
        </p:spPr>
        <p:txBody>
          <a:bodyPr wrap="square">
            <a:spAutoFit/>
          </a:bodyPr>
          <a:lstStyle/>
          <a:p>
            <a:r>
              <a:rPr lang="en-GB" sz="2800" b="1" dirty="0">
                <a:solidFill>
                  <a:srgbClr val="0070C0"/>
                </a:solidFill>
              </a:rPr>
              <a:t>Fase 2 - Utilizzo dell'applicazione </a:t>
            </a:r>
            <a:r>
              <a:rPr lang="en-GB" sz="2800" b="1" dirty="0" err="1">
                <a:solidFill>
                  <a:srgbClr val="0070C0"/>
                </a:solidFill>
              </a:rPr>
              <a:t>airodump-ng</a:t>
            </a:r>
            <a:endParaRPr lang="pl-PL" sz="2800" b="1" dirty="0">
              <a:solidFill>
                <a:srgbClr val="0070C0"/>
              </a:solidFill>
            </a:endParaRPr>
          </a:p>
          <a:p>
            <a:endParaRPr lang="pl-PL" sz="1100" dirty="0"/>
          </a:p>
          <a:p>
            <a:r>
              <a:rPr lang="en-GB" sz="2800" dirty="0"/>
              <a:t>Sintassi del comando: </a:t>
            </a:r>
            <a:endParaRPr lang="pl-PL" sz="2800" dirty="0"/>
          </a:p>
          <a:p>
            <a:r>
              <a:rPr lang="en-GB" sz="2800" i="1" dirty="0" err="1">
                <a:solidFill>
                  <a:srgbClr val="FF0000"/>
                </a:solidFill>
              </a:rPr>
              <a:t>airmodump-ng </a:t>
            </a:r>
            <a:r>
              <a:rPr lang="en-GB" sz="2800" i="1" dirty="0">
                <a:solidFill>
                  <a:srgbClr val="FF0000"/>
                </a:solidFill>
              </a:rPr>
              <a:t>&lt;opzioni&gt; &lt;interfaccia&gt;[,&lt;interfaccia&gt;,...]</a:t>
            </a:r>
            <a:endParaRPr lang="pl-PL" sz="2800" i="1" dirty="0">
              <a:solidFill>
                <a:srgbClr val="FF0000"/>
              </a:solidFill>
            </a:endParaRPr>
          </a:p>
          <a:p>
            <a:endParaRPr lang="pl-PL" sz="2800" dirty="0"/>
          </a:p>
          <a:p>
            <a:r>
              <a:rPr lang="en-GB" sz="2800" b="1" dirty="0"/>
              <a:t>Esempio di utilizzo </a:t>
            </a:r>
            <a:r>
              <a:rPr lang="en-GB" sz="2800" dirty="0"/>
              <a:t>(cattura dei dati su file utilizzando l'interfaccia mon0): </a:t>
            </a:r>
            <a:endParaRPr lang="pl-PL" sz="2800" dirty="0"/>
          </a:p>
          <a:p>
            <a:endParaRPr lang="pl-PL" sz="2800" dirty="0"/>
          </a:p>
          <a:p>
            <a:r>
              <a:rPr lang="en-GB" sz="2800" b="1" i="1" dirty="0" err="1">
                <a:solidFill>
                  <a:srgbClr val="FF0000"/>
                </a:solidFill>
              </a:rPr>
              <a:t>airmodump-ng </a:t>
            </a:r>
            <a:r>
              <a:rPr lang="en-GB" sz="2800" b="1" i="1" dirty="0">
                <a:solidFill>
                  <a:srgbClr val="FF0000"/>
                </a:solidFill>
              </a:rPr>
              <a:t>-bssid 10:FE:ED:90:A9:26 -c 3 -w </a:t>
            </a:r>
            <a:r>
              <a:rPr lang="en-GB" sz="2800" b="1" i="1" dirty="0" err="1">
                <a:solidFill>
                  <a:srgbClr val="FF0000"/>
                </a:solidFill>
              </a:rPr>
              <a:t>nome_file </a:t>
            </a:r>
            <a:r>
              <a:rPr lang="en-GB" sz="2800" b="1" i="1" dirty="0">
                <a:solidFill>
                  <a:srgbClr val="FF0000"/>
                </a:solidFill>
              </a:rPr>
              <a:t>mon0</a:t>
            </a:r>
            <a:endParaRPr lang="pl-PL" sz="2800" b="1" i="1" dirty="0">
              <a:solidFill>
                <a:srgbClr val="FF0000"/>
              </a:solidFill>
            </a:endParaRPr>
          </a:p>
        </p:txBody>
      </p:sp>
      <p:pic>
        <p:nvPicPr>
          <p:cNvPr id="6" name="Obraz 5" descr="C:\Users\SYSTEM1\Desktop\Dyplomowa\APS_images\02.png"/>
          <p:cNvPicPr/>
          <p:nvPr/>
        </p:nvPicPr>
        <p:blipFill>
          <a:blip r:embed="rId2">
            <a:extLst>
              <a:ext uri="{28A0092B-C50C-407E-A947-70E740481C1C}">
                <a14:useLocalDpi xmlns:a14="http://schemas.microsoft.com/office/drawing/2010/main" val="0"/>
              </a:ext>
            </a:extLst>
          </a:blip>
          <a:stretch>
            <a:fillRect/>
          </a:stretch>
        </p:blipFill>
        <p:spPr bwMode="auto">
          <a:xfrm>
            <a:off x="4125191" y="5441016"/>
            <a:ext cx="7827460" cy="1308640"/>
          </a:xfrm>
          <a:prstGeom prst="rect">
            <a:avLst/>
          </a:prstGeom>
          <a:noFill/>
          <a:ln>
            <a:noFill/>
          </a:ln>
        </p:spPr>
      </p:pic>
      <p:pic>
        <p:nvPicPr>
          <p:cNvPr id="7"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8"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10" name="Titel 1">
            <a:extLst>
              <a:ext uri="{FF2B5EF4-FFF2-40B4-BE49-F238E27FC236}">
                <a16:creationId xmlns:a16="http://schemas.microsoft.com/office/drawing/2014/main" id="{09C8D736-E157-1E9D-90AB-E016DEF007FC}"/>
              </a:ext>
            </a:extLst>
          </p:cNvPr>
          <p:cNvSpPr>
            <a:spLocks noGrp="1"/>
          </p:cNvSpPr>
          <p:nvPr>
            <p:ph type="title"/>
          </p:nvPr>
        </p:nvSpPr>
        <p:spPr>
          <a:xfrm>
            <a:off x="1488000" y="266964"/>
            <a:ext cx="7143010" cy="1325563"/>
          </a:xfrm>
        </p:spPr>
        <p:txBody>
          <a:bodyPr>
            <a:normAutofit fontScale="90000"/>
          </a:bodyPr>
          <a:lstStyle/>
          <a:p>
            <a:r>
              <a:rPr lang="en-GB" sz="5400" b="1" dirty="0" err="1"/>
              <a:t>KaliLinux </a:t>
            </a:r>
            <a:r>
              <a:rPr lang="pl-PL" sz="5400" b="1" dirty="0"/>
              <a:t>- </a:t>
            </a:r>
            <a:r>
              <a:rPr lang="en-GB" b="1" dirty="0" err="1" smtClean="0"/>
              <a:t>Ambiente</a:t>
            </a:r>
            <a:r>
              <a:rPr lang="en-GB" b="1" dirty="0" smtClean="0"/>
              <a:t> </a:t>
            </a:r>
            <a:r>
              <a:rPr lang="en-GB" b="1" dirty="0"/>
              <a:t>di test della resistenza </a:t>
            </a:r>
            <a:endParaRPr lang="pl-PL" b="1" dirty="0"/>
          </a:p>
        </p:txBody>
      </p:sp>
    </p:spTree>
    <p:extLst>
      <p:ext uri="{BB962C8B-B14F-4D97-AF65-F5344CB8AC3E}">
        <p14:creationId xmlns:p14="http://schemas.microsoft.com/office/powerpoint/2010/main" val="214008495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ela 2"/>
          <p:cNvGraphicFramePr>
            <a:graphicFrameLocks noGrp="1"/>
          </p:cNvGraphicFramePr>
          <p:nvPr>
            <p:extLst>
              <p:ext uri="{D42A27DB-BD31-4B8C-83A1-F6EECF244321}">
                <p14:modId xmlns:p14="http://schemas.microsoft.com/office/powerpoint/2010/main" val="2847227734"/>
              </p:ext>
            </p:extLst>
          </p:nvPr>
        </p:nvGraphicFramePr>
        <p:xfrm>
          <a:off x="862118" y="2109216"/>
          <a:ext cx="10609445" cy="4718188"/>
        </p:xfrm>
        <a:graphic>
          <a:graphicData uri="http://schemas.openxmlformats.org/drawingml/2006/table">
            <a:tbl>
              <a:tblPr/>
              <a:tblGrid>
                <a:gridCol w="1078927">
                  <a:extLst>
                    <a:ext uri="{9D8B030D-6E8A-4147-A177-3AD203B41FA5}">
                      <a16:colId xmlns:a16="http://schemas.microsoft.com/office/drawing/2014/main" val="20000"/>
                    </a:ext>
                  </a:extLst>
                </a:gridCol>
                <a:gridCol w="9530518">
                  <a:extLst>
                    <a:ext uri="{9D8B030D-6E8A-4147-A177-3AD203B41FA5}">
                      <a16:colId xmlns:a16="http://schemas.microsoft.com/office/drawing/2014/main" val="20001"/>
                    </a:ext>
                  </a:extLst>
                </a:gridCol>
              </a:tblGrid>
              <a:tr h="508305">
                <a:tc>
                  <a:txBody>
                    <a:bodyPr/>
                    <a:lstStyle/>
                    <a:p>
                      <a:r>
                        <a:rPr lang="pl-PL" sz="2800" b="1" dirty="0">
                          <a:solidFill>
                            <a:srgbClr val="FF0000"/>
                          </a:solidFill>
                        </a:rPr>
                        <a:t>BSSID</a:t>
                      </a:r>
                    </a:p>
                  </a:txBody>
                  <a:tcPr marL="16179" marR="16179" marT="6067" marB="6067">
                    <a:lnL>
                      <a:noFill/>
                    </a:lnL>
                    <a:lnR>
                      <a:noFill/>
                    </a:lnR>
                    <a:lnT>
                      <a:noFill/>
                    </a:lnT>
                    <a:lnB>
                      <a:noFill/>
                    </a:lnB>
                  </a:tcPr>
                </a:tc>
                <a:tc>
                  <a:txBody>
                    <a:bodyPr/>
                    <a:lstStyle/>
                    <a:p>
                      <a:r>
                        <a:rPr lang="en-US" sz="2800" dirty="0"/>
                        <a:t>Indirizzo MAC del punto di accesso. Nella sezione Client, un BSSID di "(non associato)" significa che il client non è associato ad alcun AP. In questo stato non associato, sta cercando un AP con cui connettersi.</a:t>
                      </a:r>
                    </a:p>
                  </a:txBody>
                  <a:tcPr marL="16179" marR="16179" marT="6067" marB="6067" anchor="ctr">
                    <a:lnL>
                      <a:noFill/>
                    </a:lnL>
                    <a:lnR>
                      <a:noFill/>
                    </a:lnR>
                    <a:lnT>
                      <a:noFill/>
                    </a:lnT>
                    <a:lnB>
                      <a:noFill/>
                    </a:lnB>
                  </a:tcPr>
                </a:tc>
                <a:extLst>
                  <a:ext uri="{0D108BD9-81ED-4DB2-BD59-A6C34878D82A}">
                    <a16:rowId xmlns:a16="http://schemas.microsoft.com/office/drawing/2014/main" val="10000"/>
                  </a:ext>
                </a:extLst>
              </a:tr>
              <a:tr h="1991055">
                <a:tc>
                  <a:txBody>
                    <a:bodyPr/>
                    <a:lstStyle/>
                    <a:p>
                      <a:r>
                        <a:rPr lang="pl-PL" sz="2800" b="1" dirty="0">
                          <a:solidFill>
                            <a:srgbClr val="FF0000"/>
                          </a:solidFill>
                        </a:rPr>
                        <a:t>PWR</a:t>
                      </a:r>
                    </a:p>
                  </a:txBody>
                  <a:tcPr marL="16179" marR="16179" marT="6067" marB="6067">
                    <a:lnL>
                      <a:noFill/>
                    </a:lnL>
                    <a:lnR>
                      <a:noFill/>
                    </a:lnR>
                    <a:lnT>
                      <a:noFill/>
                    </a:lnT>
                    <a:lnB>
                      <a:noFill/>
                    </a:lnB>
                  </a:tcPr>
                </a:tc>
                <a:tc>
                  <a:txBody>
                    <a:bodyPr/>
                    <a:lstStyle/>
                    <a:p>
                      <a:r>
                        <a:rPr lang="en-US" sz="2800" dirty="0"/>
                        <a:t>Livello del segnale segnalato dalla scheda. Il suo significato dipende dal driver, ma quando il segnale diventa più alto ci si avvicina all'AP o alla stazione. Se il BSSID PWR è -1, il driver non supporta la segnalazione del livello del segnale. Se il PWR è -1 per un numero limitato di stazioni, si tratta di un pacchetto proveniente dall'AP e diretto al client, ma le trasmissioni del client sono fuori portata per la scheda. </a:t>
                      </a:r>
                    </a:p>
                  </a:txBody>
                  <a:tcPr marL="16179" marR="16179" marT="6067" marB="6067" anchor="ctr">
                    <a:lnL>
                      <a:noFill/>
                    </a:lnL>
                    <a:lnR>
                      <a:noFill/>
                    </a:lnR>
                    <a:lnT>
                      <a:noFill/>
                    </a:lnT>
                    <a:lnB>
                      <a:noFill/>
                    </a:lnB>
                  </a:tcPr>
                </a:tc>
                <a:extLst>
                  <a:ext uri="{0D108BD9-81ED-4DB2-BD59-A6C34878D82A}">
                    <a16:rowId xmlns:a16="http://schemas.microsoft.com/office/drawing/2014/main" val="10001"/>
                  </a:ext>
                </a:extLst>
              </a:tr>
            </a:tbl>
          </a:graphicData>
        </a:graphic>
      </p:graphicFrame>
      <p:pic>
        <p:nvPicPr>
          <p:cNvPr id="5"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6"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8" name="Titel 1">
            <a:extLst>
              <a:ext uri="{FF2B5EF4-FFF2-40B4-BE49-F238E27FC236}">
                <a16:creationId xmlns:a16="http://schemas.microsoft.com/office/drawing/2014/main" id="{09C8D736-E157-1E9D-90AB-E016DEF007FC}"/>
              </a:ext>
            </a:extLst>
          </p:cNvPr>
          <p:cNvSpPr>
            <a:spLocks noGrp="1"/>
          </p:cNvSpPr>
          <p:nvPr>
            <p:ph type="title"/>
          </p:nvPr>
        </p:nvSpPr>
        <p:spPr>
          <a:xfrm>
            <a:off x="1469634" y="245699"/>
            <a:ext cx="7143010" cy="1325563"/>
          </a:xfrm>
        </p:spPr>
        <p:txBody>
          <a:bodyPr>
            <a:normAutofit fontScale="90000"/>
          </a:bodyPr>
          <a:lstStyle/>
          <a:p>
            <a:r>
              <a:rPr lang="en-GB" sz="5400" b="1" dirty="0" err="1"/>
              <a:t>KaliLinux </a:t>
            </a:r>
            <a:r>
              <a:rPr lang="pl-PL" sz="5400" b="1" dirty="0"/>
              <a:t>- </a:t>
            </a:r>
            <a:r>
              <a:rPr lang="en-GB" b="1" dirty="0" err="1" smtClean="0"/>
              <a:t>Ambiente</a:t>
            </a:r>
            <a:r>
              <a:rPr lang="en-GB" b="1" dirty="0" smtClean="0"/>
              <a:t> </a:t>
            </a:r>
            <a:r>
              <a:rPr lang="en-GB" b="1" dirty="0"/>
              <a:t>di test della resistenza </a:t>
            </a:r>
            <a:endParaRPr lang="pl-PL" b="1" dirty="0"/>
          </a:p>
        </p:txBody>
      </p:sp>
    </p:spTree>
    <p:extLst>
      <p:ext uri="{BB962C8B-B14F-4D97-AF65-F5344CB8AC3E}">
        <p14:creationId xmlns:p14="http://schemas.microsoft.com/office/powerpoint/2010/main" val="76543690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ela 2"/>
          <p:cNvGraphicFramePr>
            <a:graphicFrameLocks noGrp="1"/>
          </p:cNvGraphicFramePr>
          <p:nvPr>
            <p:extLst>
              <p:ext uri="{D42A27DB-BD31-4B8C-83A1-F6EECF244321}">
                <p14:modId xmlns:p14="http://schemas.microsoft.com/office/powerpoint/2010/main" val="2937628076"/>
              </p:ext>
            </p:extLst>
          </p:nvPr>
        </p:nvGraphicFramePr>
        <p:xfrm>
          <a:off x="1067163" y="2060415"/>
          <a:ext cx="10144627" cy="3438028"/>
        </p:xfrm>
        <a:graphic>
          <a:graphicData uri="http://schemas.openxmlformats.org/drawingml/2006/table">
            <a:tbl>
              <a:tblPr/>
              <a:tblGrid>
                <a:gridCol w="1905799">
                  <a:extLst>
                    <a:ext uri="{9D8B030D-6E8A-4147-A177-3AD203B41FA5}">
                      <a16:colId xmlns:a16="http://schemas.microsoft.com/office/drawing/2014/main" val="20000"/>
                    </a:ext>
                  </a:extLst>
                </a:gridCol>
                <a:gridCol w="8238828">
                  <a:extLst>
                    <a:ext uri="{9D8B030D-6E8A-4147-A177-3AD203B41FA5}">
                      <a16:colId xmlns:a16="http://schemas.microsoft.com/office/drawing/2014/main" val="20001"/>
                    </a:ext>
                  </a:extLst>
                </a:gridCol>
              </a:tblGrid>
              <a:tr h="230545">
                <a:tc>
                  <a:txBody>
                    <a:bodyPr/>
                    <a:lstStyle/>
                    <a:p>
                      <a:r>
                        <a:rPr lang="pl-PL" sz="2800" b="1" dirty="0">
                          <a:solidFill>
                            <a:srgbClr val="FF0000"/>
                          </a:solidFill>
                        </a:rPr>
                        <a:t>RXQ</a:t>
                      </a:r>
                    </a:p>
                  </a:txBody>
                  <a:tcPr marL="16179" marR="16179" marT="6067" marB="6067">
                    <a:lnL>
                      <a:noFill/>
                    </a:lnL>
                    <a:lnR>
                      <a:noFill/>
                    </a:lnR>
                    <a:lnT>
                      <a:noFill/>
                    </a:lnT>
                    <a:lnB>
                      <a:noFill/>
                    </a:lnB>
                  </a:tcPr>
                </a:tc>
                <a:tc>
                  <a:txBody>
                    <a:bodyPr/>
                    <a:lstStyle/>
                    <a:p>
                      <a:r>
                        <a:rPr lang="en-US" sz="2800" dirty="0"/>
                        <a:t>Qualità di ricezione misurata in base alla percentuale di pacchetti (frame di gestione e dati) ricevuti con successo negli ultimi 10 secondi. Per una spiegazione più dettagliata, si veda la nota seguente.</a:t>
                      </a:r>
                    </a:p>
                  </a:txBody>
                  <a:tcPr marL="16179" marR="16179" marT="6067" marB="6067" anchor="ctr">
                    <a:lnL>
                      <a:noFill/>
                    </a:lnL>
                    <a:lnR>
                      <a:noFill/>
                    </a:lnR>
                    <a:lnT>
                      <a:noFill/>
                    </a:lnT>
                    <a:lnB>
                      <a:noFill/>
                    </a:lnB>
                  </a:tcPr>
                </a:tc>
                <a:extLst>
                  <a:ext uri="{0D108BD9-81ED-4DB2-BD59-A6C34878D82A}">
                    <a16:rowId xmlns:a16="http://schemas.microsoft.com/office/drawing/2014/main" val="10003"/>
                  </a:ext>
                </a:extLst>
              </a:tr>
              <a:tr h="230545">
                <a:tc>
                  <a:txBody>
                    <a:bodyPr/>
                    <a:lstStyle/>
                    <a:p>
                      <a:r>
                        <a:rPr lang="pl-PL" sz="2800" b="1" dirty="0" smtClean="0">
                          <a:solidFill>
                            <a:srgbClr val="FF0000"/>
                          </a:solidFill>
                        </a:rPr>
                        <a:t>Beacons</a:t>
                      </a:r>
                      <a:endParaRPr lang="pl-PL" sz="2800" b="1" dirty="0">
                        <a:solidFill>
                          <a:srgbClr val="FF0000"/>
                        </a:solidFill>
                      </a:endParaRPr>
                    </a:p>
                  </a:txBody>
                  <a:tcPr marL="16179" marR="16179" marT="6067" marB="6067">
                    <a:lnL>
                      <a:noFill/>
                    </a:lnL>
                    <a:lnR>
                      <a:noFill/>
                    </a:lnR>
                    <a:lnT>
                      <a:noFill/>
                    </a:lnT>
                    <a:lnB>
                      <a:noFill/>
                    </a:lnB>
                  </a:tcPr>
                </a:tc>
                <a:tc>
                  <a:txBody>
                    <a:bodyPr/>
                    <a:lstStyle/>
                    <a:p>
                      <a:r>
                        <a:rPr lang="en-US" sz="2800" dirty="0"/>
                        <a:t>Numero di </a:t>
                      </a:r>
                      <a:r>
                        <a:rPr lang="en-US" sz="2800" dirty="0" smtClean="0"/>
                        <a:t>announcements packets </a:t>
                      </a:r>
                      <a:r>
                        <a:rPr lang="en-US" sz="2800" dirty="0" err="1" smtClean="0"/>
                        <a:t>inviati</a:t>
                      </a:r>
                      <a:r>
                        <a:rPr lang="en-US" sz="2800" dirty="0" smtClean="0"/>
                        <a:t> </a:t>
                      </a:r>
                      <a:r>
                        <a:rPr lang="en-US" sz="2800" dirty="0"/>
                        <a:t>dall'AP. Ogni punto di accesso invia circa </a:t>
                      </a:r>
                      <a:r>
                        <a:rPr lang="en-US" sz="2800" dirty="0" err="1"/>
                        <a:t>dieci</a:t>
                      </a:r>
                      <a:r>
                        <a:rPr lang="en-US" sz="2800" dirty="0"/>
                        <a:t> </a:t>
                      </a:r>
                      <a:r>
                        <a:rPr lang="en-US" sz="2800" dirty="0" smtClean="0"/>
                        <a:t>beacons </a:t>
                      </a:r>
                      <a:r>
                        <a:rPr lang="en-US" sz="2800" dirty="0"/>
                        <a:t>al secondo alla velocità più bassa (1M), quindi di solito possono essere captati da molto lontano.</a:t>
                      </a:r>
                    </a:p>
                  </a:txBody>
                  <a:tcPr marL="16179" marR="16179" marT="6067" marB="6067" anchor="ctr">
                    <a:lnL>
                      <a:noFill/>
                    </a:lnL>
                    <a:lnR>
                      <a:noFill/>
                    </a:lnR>
                    <a:lnT>
                      <a:noFill/>
                    </a:lnT>
                    <a:lnB>
                      <a:noFill/>
                    </a:lnB>
                  </a:tcPr>
                </a:tc>
                <a:extLst>
                  <a:ext uri="{0D108BD9-81ED-4DB2-BD59-A6C34878D82A}">
                    <a16:rowId xmlns:a16="http://schemas.microsoft.com/office/drawing/2014/main" val="10004"/>
                  </a:ext>
                </a:extLst>
              </a:tr>
            </a:tbl>
          </a:graphicData>
        </a:graphic>
      </p:graphicFrame>
      <p:pic>
        <p:nvPicPr>
          <p:cNvPr id="5"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6"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8" name="Titel 1">
            <a:extLst>
              <a:ext uri="{FF2B5EF4-FFF2-40B4-BE49-F238E27FC236}">
                <a16:creationId xmlns:a16="http://schemas.microsoft.com/office/drawing/2014/main" id="{09C8D736-E157-1E9D-90AB-E016DEF007FC}"/>
              </a:ext>
            </a:extLst>
          </p:cNvPr>
          <p:cNvSpPr>
            <a:spLocks noGrp="1"/>
          </p:cNvSpPr>
          <p:nvPr>
            <p:ph type="title"/>
          </p:nvPr>
        </p:nvSpPr>
        <p:spPr>
          <a:xfrm>
            <a:off x="1469634" y="245699"/>
            <a:ext cx="7143010" cy="1325563"/>
          </a:xfrm>
        </p:spPr>
        <p:txBody>
          <a:bodyPr>
            <a:normAutofit fontScale="90000"/>
          </a:bodyPr>
          <a:lstStyle/>
          <a:p>
            <a:r>
              <a:rPr lang="en-GB" sz="5400" b="1" dirty="0" err="1"/>
              <a:t>KaliLinux </a:t>
            </a:r>
            <a:r>
              <a:rPr lang="pl-PL" sz="5400" b="1" dirty="0"/>
              <a:t>- </a:t>
            </a:r>
            <a:r>
              <a:rPr lang="en-GB" b="1" dirty="0" err="1" smtClean="0"/>
              <a:t>Ambiente</a:t>
            </a:r>
            <a:r>
              <a:rPr lang="en-GB" b="1" dirty="0" smtClean="0"/>
              <a:t> </a:t>
            </a:r>
            <a:r>
              <a:rPr lang="en-GB" b="1" dirty="0"/>
              <a:t>di test della resistenza </a:t>
            </a:r>
            <a:endParaRPr lang="pl-PL" b="1" dirty="0"/>
          </a:p>
        </p:txBody>
      </p:sp>
    </p:spTree>
    <p:extLst>
      <p:ext uri="{BB962C8B-B14F-4D97-AF65-F5344CB8AC3E}">
        <p14:creationId xmlns:p14="http://schemas.microsoft.com/office/powerpoint/2010/main" val="339931052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ela 2"/>
          <p:cNvGraphicFramePr>
            <a:graphicFrameLocks noGrp="1"/>
          </p:cNvGraphicFramePr>
          <p:nvPr>
            <p:extLst>
              <p:ext uri="{D42A27DB-BD31-4B8C-83A1-F6EECF244321}">
                <p14:modId xmlns:p14="http://schemas.microsoft.com/office/powerpoint/2010/main" val="4016036941"/>
              </p:ext>
            </p:extLst>
          </p:nvPr>
        </p:nvGraphicFramePr>
        <p:xfrm>
          <a:off x="976419" y="2392925"/>
          <a:ext cx="10110682" cy="3450162"/>
        </p:xfrm>
        <a:graphic>
          <a:graphicData uri="http://schemas.openxmlformats.org/drawingml/2006/table">
            <a:tbl>
              <a:tblPr/>
              <a:tblGrid>
                <a:gridCol w="1465445">
                  <a:extLst>
                    <a:ext uri="{9D8B030D-6E8A-4147-A177-3AD203B41FA5}">
                      <a16:colId xmlns:a16="http://schemas.microsoft.com/office/drawing/2014/main" val="20000"/>
                    </a:ext>
                  </a:extLst>
                </a:gridCol>
                <a:gridCol w="8645237">
                  <a:extLst>
                    <a:ext uri="{9D8B030D-6E8A-4147-A177-3AD203B41FA5}">
                      <a16:colId xmlns:a16="http://schemas.microsoft.com/office/drawing/2014/main" val="20001"/>
                    </a:ext>
                  </a:extLst>
                </a:gridCol>
              </a:tblGrid>
              <a:tr h="121339">
                <a:tc>
                  <a:txBody>
                    <a:bodyPr/>
                    <a:lstStyle/>
                    <a:p>
                      <a:r>
                        <a:rPr lang="pl-PL" sz="2800" b="1" dirty="0">
                          <a:solidFill>
                            <a:srgbClr val="FF0000"/>
                          </a:solidFill>
                        </a:rPr>
                        <a:t># </a:t>
                      </a:r>
                      <a:r>
                        <a:rPr lang="pl-PL" sz="2800" b="1" dirty="0" smtClean="0">
                          <a:solidFill>
                            <a:srgbClr val="FF0000"/>
                          </a:solidFill>
                        </a:rPr>
                        <a:t>Dat</a:t>
                      </a:r>
                      <a:r>
                        <a:rPr lang="en-US" sz="2800" b="1" dirty="0" smtClean="0">
                          <a:solidFill>
                            <a:srgbClr val="FF0000"/>
                          </a:solidFill>
                        </a:rPr>
                        <a:t>a</a:t>
                      </a:r>
                      <a:endParaRPr lang="pl-PL" sz="2800" b="1" dirty="0">
                        <a:solidFill>
                          <a:srgbClr val="FF0000"/>
                        </a:solidFill>
                      </a:endParaRPr>
                    </a:p>
                  </a:txBody>
                  <a:tcPr marL="16179" marR="16179" marT="6067" marB="6067">
                    <a:lnL>
                      <a:noFill/>
                    </a:lnL>
                    <a:lnR>
                      <a:noFill/>
                    </a:lnR>
                    <a:lnT>
                      <a:noFill/>
                    </a:lnT>
                    <a:lnB>
                      <a:noFill/>
                    </a:lnB>
                  </a:tcPr>
                </a:tc>
                <a:tc>
                  <a:txBody>
                    <a:bodyPr/>
                    <a:lstStyle/>
                    <a:p>
                      <a:r>
                        <a:rPr lang="en-US" sz="2800" dirty="0"/>
                        <a:t>Numero di pacchetti di dati catturati (se WEP, conteggio IV unico), compresi i pacchetti di trasmissione dati.</a:t>
                      </a:r>
                    </a:p>
                  </a:txBody>
                  <a:tcPr marL="16179" marR="16179" marT="6067" marB="6067" anchor="ctr">
                    <a:lnL>
                      <a:noFill/>
                    </a:lnL>
                    <a:lnR>
                      <a:noFill/>
                    </a:lnR>
                    <a:lnT>
                      <a:noFill/>
                    </a:lnT>
                    <a:lnB>
                      <a:noFill/>
                    </a:lnB>
                  </a:tcPr>
                </a:tc>
                <a:extLst>
                  <a:ext uri="{0D108BD9-81ED-4DB2-BD59-A6C34878D82A}">
                    <a16:rowId xmlns:a16="http://schemas.microsoft.com/office/drawing/2014/main" val="10005"/>
                  </a:ext>
                </a:extLst>
              </a:tr>
              <a:tr h="121339">
                <a:tc>
                  <a:txBody>
                    <a:bodyPr/>
                    <a:lstStyle/>
                    <a:p>
                      <a:r>
                        <a:rPr lang="pl-PL" sz="2800" b="1" dirty="0">
                          <a:solidFill>
                            <a:srgbClr val="FF0000"/>
                          </a:solidFill>
                        </a:rPr>
                        <a:t>#/s</a:t>
                      </a:r>
                    </a:p>
                  </a:txBody>
                  <a:tcPr marL="16179" marR="16179" marT="6067" marB="6067">
                    <a:lnL>
                      <a:noFill/>
                    </a:lnL>
                    <a:lnR>
                      <a:noFill/>
                    </a:lnR>
                    <a:lnT>
                      <a:noFill/>
                    </a:lnT>
                    <a:lnB>
                      <a:noFill/>
                    </a:lnB>
                  </a:tcPr>
                </a:tc>
                <a:tc>
                  <a:txBody>
                    <a:bodyPr/>
                    <a:lstStyle/>
                    <a:p>
                      <a:r>
                        <a:rPr lang="en-US" sz="2800" dirty="0"/>
                        <a:t>Numero di pacchetti di dati al secondo misurati negli ultimi 10 secondi.</a:t>
                      </a:r>
                    </a:p>
                  </a:txBody>
                  <a:tcPr marL="16179" marR="16179" marT="6067" marB="6067" anchor="ctr">
                    <a:lnL>
                      <a:noFill/>
                    </a:lnL>
                    <a:lnR>
                      <a:noFill/>
                    </a:lnR>
                    <a:lnT>
                      <a:noFill/>
                    </a:lnT>
                    <a:lnB>
                      <a:noFill/>
                    </a:lnB>
                  </a:tcPr>
                </a:tc>
                <a:extLst>
                  <a:ext uri="{0D108BD9-81ED-4DB2-BD59-A6C34878D82A}">
                    <a16:rowId xmlns:a16="http://schemas.microsoft.com/office/drawing/2014/main" val="10006"/>
                  </a:ext>
                </a:extLst>
              </a:tr>
              <a:tr h="266947">
                <a:tc>
                  <a:txBody>
                    <a:bodyPr/>
                    <a:lstStyle/>
                    <a:p>
                      <a:r>
                        <a:rPr lang="pl-PL" sz="2800" b="1" dirty="0">
                          <a:solidFill>
                            <a:srgbClr val="FF0000"/>
                          </a:solidFill>
                        </a:rPr>
                        <a:t>CH</a:t>
                      </a:r>
                    </a:p>
                  </a:txBody>
                  <a:tcPr marL="16179" marR="16179" marT="6067" marB="6067">
                    <a:lnL>
                      <a:noFill/>
                    </a:lnL>
                    <a:lnR>
                      <a:noFill/>
                    </a:lnR>
                    <a:lnT>
                      <a:noFill/>
                    </a:lnT>
                    <a:lnB>
                      <a:noFill/>
                    </a:lnB>
                  </a:tcPr>
                </a:tc>
                <a:tc>
                  <a:txBody>
                    <a:bodyPr/>
                    <a:lstStyle/>
                    <a:p>
                      <a:r>
                        <a:rPr lang="en-US" sz="2800" dirty="0" err="1"/>
                        <a:t>Numero</a:t>
                      </a:r>
                      <a:r>
                        <a:rPr lang="en-US" sz="2800" dirty="0"/>
                        <a:t> </a:t>
                      </a:r>
                      <a:r>
                        <a:rPr lang="en-US" sz="2800" dirty="0" smtClean="0"/>
                        <a:t>del </a:t>
                      </a:r>
                      <a:r>
                        <a:rPr lang="en-US" sz="2800" dirty="0"/>
                        <a:t>canale (ricavato dai pacchetti beacon).</a:t>
                      </a:r>
                      <a:br>
                        <a:rPr lang="en-US" sz="2800" dirty="0"/>
                      </a:br>
                      <a:r>
                        <a:rPr lang="en-US" sz="2800" dirty="0"/>
                        <a:t>Nota: a volte i pacchetti di altri canali vengono catturati anche se </a:t>
                      </a:r>
                      <a:r>
                        <a:rPr lang="en-US" sz="2800" dirty="0" err="1"/>
                        <a:t>airodump</a:t>
                      </a:r>
                      <a:r>
                        <a:rPr lang="en-US" sz="2800" dirty="0"/>
                        <a:t>-ng non </a:t>
                      </a:r>
                      <a:r>
                        <a:rPr lang="en-US" sz="2800" dirty="0" err="1"/>
                        <a:t>sta</a:t>
                      </a:r>
                      <a:r>
                        <a:rPr lang="en-US" sz="2800" dirty="0"/>
                        <a:t> </a:t>
                      </a:r>
                      <a:r>
                        <a:rPr lang="en-US" sz="2800" dirty="0" err="1" smtClean="0"/>
                        <a:t>cambiando</a:t>
                      </a:r>
                      <a:r>
                        <a:rPr lang="en-US" sz="2800" dirty="0" smtClean="0"/>
                        <a:t> </a:t>
                      </a:r>
                      <a:r>
                        <a:rPr lang="en-US" sz="2800" dirty="0" err="1" smtClean="0"/>
                        <a:t>canale</a:t>
                      </a:r>
                      <a:r>
                        <a:rPr lang="en-US" sz="2800" dirty="0" smtClean="0"/>
                        <a:t>, </a:t>
                      </a:r>
                      <a:r>
                        <a:rPr lang="en-US" sz="2800" dirty="0"/>
                        <a:t>a causa di interferenze radio o sovrapposizioni di canali.</a:t>
                      </a:r>
                    </a:p>
                  </a:txBody>
                  <a:tcPr marL="16179" marR="16179" marT="6067" marB="6067" anchor="ctr">
                    <a:lnL>
                      <a:noFill/>
                    </a:lnL>
                    <a:lnR>
                      <a:noFill/>
                    </a:lnR>
                    <a:lnT>
                      <a:noFill/>
                    </a:lnT>
                    <a:lnB>
                      <a:noFill/>
                    </a:lnB>
                  </a:tcPr>
                </a:tc>
                <a:extLst>
                  <a:ext uri="{0D108BD9-81ED-4DB2-BD59-A6C34878D82A}">
                    <a16:rowId xmlns:a16="http://schemas.microsoft.com/office/drawing/2014/main" val="10007"/>
                  </a:ext>
                </a:extLst>
              </a:tr>
            </a:tbl>
          </a:graphicData>
        </a:graphic>
      </p:graphicFrame>
      <p:pic>
        <p:nvPicPr>
          <p:cNvPr id="5"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6"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8" name="Titel 1">
            <a:extLst>
              <a:ext uri="{FF2B5EF4-FFF2-40B4-BE49-F238E27FC236}">
                <a16:creationId xmlns:a16="http://schemas.microsoft.com/office/drawing/2014/main" id="{09C8D736-E157-1E9D-90AB-E016DEF007FC}"/>
              </a:ext>
            </a:extLst>
          </p:cNvPr>
          <p:cNvSpPr>
            <a:spLocks noGrp="1"/>
          </p:cNvSpPr>
          <p:nvPr>
            <p:ph type="title"/>
          </p:nvPr>
        </p:nvSpPr>
        <p:spPr>
          <a:xfrm>
            <a:off x="1469634" y="245699"/>
            <a:ext cx="7143010" cy="1325563"/>
          </a:xfrm>
        </p:spPr>
        <p:txBody>
          <a:bodyPr>
            <a:normAutofit fontScale="90000"/>
          </a:bodyPr>
          <a:lstStyle/>
          <a:p>
            <a:r>
              <a:rPr lang="en-GB" sz="5400" b="1" dirty="0" err="1"/>
              <a:t>KaliLinux </a:t>
            </a:r>
            <a:r>
              <a:rPr lang="pl-PL" sz="5400" b="1" dirty="0"/>
              <a:t>- </a:t>
            </a:r>
            <a:r>
              <a:rPr lang="en-GB" b="1" dirty="0" err="1" smtClean="0"/>
              <a:t>Ambiente</a:t>
            </a:r>
            <a:r>
              <a:rPr lang="en-GB" b="1" dirty="0" smtClean="0"/>
              <a:t> </a:t>
            </a:r>
            <a:r>
              <a:rPr lang="en-GB" b="1" dirty="0"/>
              <a:t>di test della resistenza </a:t>
            </a:r>
            <a:endParaRPr lang="pl-PL" b="1" dirty="0"/>
          </a:p>
        </p:txBody>
      </p:sp>
    </p:spTree>
    <p:extLst>
      <p:ext uri="{BB962C8B-B14F-4D97-AF65-F5344CB8AC3E}">
        <p14:creationId xmlns:p14="http://schemas.microsoft.com/office/powerpoint/2010/main" val="76543690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ela 2"/>
          <p:cNvGraphicFramePr>
            <a:graphicFrameLocks noGrp="1"/>
          </p:cNvGraphicFramePr>
          <p:nvPr>
            <p:extLst>
              <p:ext uri="{D42A27DB-BD31-4B8C-83A1-F6EECF244321}">
                <p14:modId xmlns:p14="http://schemas.microsoft.com/office/powerpoint/2010/main" val="415358547"/>
              </p:ext>
            </p:extLst>
          </p:nvPr>
        </p:nvGraphicFramePr>
        <p:xfrm>
          <a:off x="1215409" y="2392925"/>
          <a:ext cx="10152245" cy="3011308"/>
        </p:xfrm>
        <a:graphic>
          <a:graphicData uri="http://schemas.openxmlformats.org/drawingml/2006/table">
            <a:tbl>
              <a:tblPr/>
              <a:tblGrid>
                <a:gridCol w="1722898">
                  <a:extLst>
                    <a:ext uri="{9D8B030D-6E8A-4147-A177-3AD203B41FA5}">
                      <a16:colId xmlns:a16="http://schemas.microsoft.com/office/drawing/2014/main" val="20000"/>
                    </a:ext>
                  </a:extLst>
                </a:gridCol>
                <a:gridCol w="8429347">
                  <a:extLst>
                    <a:ext uri="{9D8B030D-6E8A-4147-A177-3AD203B41FA5}">
                      <a16:colId xmlns:a16="http://schemas.microsoft.com/office/drawing/2014/main" val="20001"/>
                    </a:ext>
                  </a:extLst>
                </a:gridCol>
              </a:tblGrid>
              <a:tr h="339750">
                <a:tc>
                  <a:txBody>
                    <a:bodyPr/>
                    <a:lstStyle/>
                    <a:p>
                      <a:r>
                        <a:rPr lang="pl-PL" sz="2800" b="1" dirty="0">
                          <a:solidFill>
                            <a:srgbClr val="FF0000"/>
                          </a:solidFill>
                        </a:rPr>
                        <a:t>MB</a:t>
                      </a:r>
                    </a:p>
                  </a:txBody>
                  <a:tcPr marL="16179" marR="16179" marT="6067" marB="6067">
                    <a:lnL>
                      <a:noFill/>
                    </a:lnL>
                    <a:lnR>
                      <a:noFill/>
                    </a:lnR>
                    <a:lnT>
                      <a:noFill/>
                    </a:lnT>
                    <a:lnB>
                      <a:noFill/>
                    </a:lnB>
                  </a:tcPr>
                </a:tc>
                <a:tc>
                  <a:txBody>
                    <a:bodyPr/>
                    <a:lstStyle/>
                    <a:p>
                      <a:r>
                        <a:rPr lang="en-US" sz="2800" dirty="0"/>
                        <a:t>Velocità massima supportata dall'AP. Se MB = 11, è 802.11b, se MB = 22 è 802.11b+ e fino a 54 è 802.11g. Qualsiasi valore superiore è 802.11n o 802.11ac. Il punto (dopo 54) indica che è supportato il preambolo breve. Visualizza "e" dopo il valore della velocità MB se la rete ha abilitato il </a:t>
                      </a:r>
                      <a:r>
                        <a:rPr lang="en-US" sz="2800" dirty="0" err="1"/>
                        <a:t>QoS</a:t>
                      </a:r>
                      <a:r>
                        <a:rPr lang="en-US" sz="2800" dirty="0" smtClean="0"/>
                        <a:t>.</a:t>
                      </a:r>
                    </a:p>
                  </a:txBody>
                  <a:tcPr marL="16179" marR="16179" marT="6067" marB="6067" anchor="ctr">
                    <a:lnL>
                      <a:noFill/>
                    </a:lnL>
                    <a:lnR>
                      <a:noFill/>
                    </a:lnR>
                    <a:lnT>
                      <a:noFill/>
                    </a:lnT>
                    <a:lnB>
                      <a:noFill/>
                    </a:lnB>
                  </a:tcPr>
                </a:tc>
                <a:extLst>
                  <a:ext uri="{0D108BD9-81ED-4DB2-BD59-A6C34878D82A}">
                    <a16:rowId xmlns:a16="http://schemas.microsoft.com/office/drawing/2014/main" val="10008"/>
                  </a:ext>
                </a:extLst>
              </a:tr>
              <a:tr h="339750">
                <a:tc>
                  <a:txBody>
                    <a:bodyPr/>
                    <a:lstStyle/>
                    <a:p>
                      <a:endParaRPr lang="pl-PL" sz="2800" b="1" dirty="0">
                        <a:solidFill>
                          <a:srgbClr val="FF0000"/>
                        </a:solidFill>
                      </a:endParaRPr>
                    </a:p>
                  </a:txBody>
                  <a:tcPr marL="16179" marR="16179" marT="6067" marB="6067">
                    <a:lnL>
                      <a:noFill/>
                    </a:lnL>
                    <a:lnR>
                      <a:noFill/>
                    </a:lnR>
                    <a:lnT>
                      <a:noFill/>
                    </a:lnT>
                    <a:lnB>
                      <a:noFill/>
                    </a:lnB>
                  </a:tcPr>
                </a:tc>
                <a:tc>
                  <a:txBody>
                    <a:bodyPr/>
                    <a:lstStyle/>
                    <a:p>
                      <a:endParaRPr lang="en-US" sz="2800" dirty="0" smtClean="0"/>
                    </a:p>
                  </a:txBody>
                  <a:tcPr marL="16179" marR="16179" marT="6067" marB="6067" anchor="ctr">
                    <a:lnL>
                      <a:noFill/>
                    </a:lnL>
                    <a:lnR>
                      <a:noFill/>
                    </a:lnR>
                    <a:lnT>
                      <a:noFill/>
                    </a:lnT>
                    <a:lnB>
                      <a:noFill/>
                    </a:lnB>
                  </a:tcPr>
                </a:tc>
                <a:extLst>
                  <a:ext uri="{0D108BD9-81ED-4DB2-BD59-A6C34878D82A}">
                    <a16:rowId xmlns:a16="http://schemas.microsoft.com/office/drawing/2014/main" val="2685250040"/>
                  </a:ext>
                </a:extLst>
              </a:tr>
            </a:tbl>
          </a:graphicData>
        </a:graphic>
      </p:graphicFrame>
      <p:pic>
        <p:nvPicPr>
          <p:cNvPr id="5"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6"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8" name="Titel 1">
            <a:extLst>
              <a:ext uri="{FF2B5EF4-FFF2-40B4-BE49-F238E27FC236}">
                <a16:creationId xmlns:a16="http://schemas.microsoft.com/office/drawing/2014/main" id="{09C8D736-E157-1E9D-90AB-E016DEF007FC}"/>
              </a:ext>
            </a:extLst>
          </p:cNvPr>
          <p:cNvSpPr>
            <a:spLocks noGrp="1"/>
          </p:cNvSpPr>
          <p:nvPr>
            <p:ph type="title"/>
          </p:nvPr>
        </p:nvSpPr>
        <p:spPr>
          <a:xfrm>
            <a:off x="1469634" y="245699"/>
            <a:ext cx="7143010" cy="1325563"/>
          </a:xfrm>
        </p:spPr>
        <p:txBody>
          <a:bodyPr>
            <a:normAutofit fontScale="90000"/>
          </a:bodyPr>
          <a:lstStyle/>
          <a:p>
            <a:r>
              <a:rPr lang="en-GB" sz="5400" b="1" dirty="0" err="1"/>
              <a:t>KaliLinux </a:t>
            </a:r>
            <a:r>
              <a:rPr lang="pl-PL" sz="5400" b="1" dirty="0"/>
              <a:t>- </a:t>
            </a:r>
            <a:r>
              <a:rPr lang="en-GB" b="1" dirty="0" err="1" smtClean="0"/>
              <a:t>Ambiente</a:t>
            </a:r>
            <a:r>
              <a:rPr lang="en-GB" b="1" dirty="0" smtClean="0"/>
              <a:t> </a:t>
            </a:r>
            <a:r>
              <a:rPr lang="en-GB" b="1" dirty="0"/>
              <a:t>di test della resistenza </a:t>
            </a:r>
            <a:endParaRPr lang="pl-PL" b="1" dirty="0"/>
          </a:p>
        </p:txBody>
      </p:sp>
    </p:spTree>
    <p:extLst>
      <p:ext uri="{BB962C8B-B14F-4D97-AF65-F5344CB8AC3E}">
        <p14:creationId xmlns:p14="http://schemas.microsoft.com/office/powerpoint/2010/main" val="41914987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ela 2"/>
          <p:cNvGraphicFramePr>
            <a:graphicFrameLocks noGrp="1"/>
          </p:cNvGraphicFramePr>
          <p:nvPr>
            <p:extLst>
              <p:ext uri="{D42A27DB-BD31-4B8C-83A1-F6EECF244321}">
                <p14:modId xmlns:p14="http://schemas.microsoft.com/office/powerpoint/2010/main" val="3574008156"/>
              </p:ext>
            </p:extLst>
          </p:nvPr>
        </p:nvGraphicFramePr>
        <p:xfrm>
          <a:off x="1215409" y="2392925"/>
          <a:ext cx="10152245" cy="2999174"/>
        </p:xfrm>
        <a:graphic>
          <a:graphicData uri="http://schemas.openxmlformats.org/drawingml/2006/table">
            <a:tbl>
              <a:tblPr/>
              <a:tblGrid>
                <a:gridCol w="1722898">
                  <a:extLst>
                    <a:ext uri="{9D8B030D-6E8A-4147-A177-3AD203B41FA5}">
                      <a16:colId xmlns:a16="http://schemas.microsoft.com/office/drawing/2014/main" val="20000"/>
                    </a:ext>
                  </a:extLst>
                </a:gridCol>
                <a:gridCol w="8429347">
                  <a:extLst>
                    <a:ext uri="{9D8B030D-6E8A-4147-A177-3AD203B41FA5}">
                      <a16:colId xmlns:a16="http://schemas.microsoft.com/office/drawing/2014/main" val="20001"/>
                    </a:ext>
                  </a:extLst>
                </a:gridCol>
              </a:tblGrid>
              <a:tr h="339750">
                <a:tc>
                  <a:txBody>
                    <a:bodyPr/>
                    <a:lstStyle/>
                    <a:p>
                      <a:r>
                        <a:rPr lang="pl-PL" sz="2800" b="1" dirty="0">
                          <a:solidFill>
                            <a:srgbClr val="FF0000"/>
                          </a:solidFill>
                        </a:rPr>
                        <a:t>ENC</a:t>
                      </a:r>
                    </a:p>
                  </a:txBody>
                  <a:tcPr marL="16179" marR="16179" marT="6067" marB="6067">
                    <a:lnL>
                      <a:noFill/>
                    </a:lnL>
                    <a:lnR>
                      <a:noFill/>
                    </a:lnR>
                    <a:lnT>
                      <a:noFill/>
                    </a:lnT>
                    <a:lnB>
                      <a:noFill/>
                    </a:lnB>
                  </a:tcPr>
                </a:tc>
                <a:tc>
                  <a:txBody>
                    <a:bodyPr/>
                    <a:lstStyle/>
                    <a:p>
                      <a:r>
                        <a:rPr lang="pl-PL" sz="2800" dirty="0" err="1"/>
                        <a:t>Algoritmo di crittografia </a:t>
                      </a:r>
                      <a:r>
                        <a:rPr lang="pl-PL" sz="2800" dirty="0"/>
                        <a:t>in </a:t>
                      </a:r>
                      <a:r>
                        <a:rPr lang="pl-PL" sz="2800" dirty="0" err="1"/>
                        <a:t>uso</a:t>
                      </a:r>
                      <a:r>
                        <a:rPr lang="pl-PL" sz="2800" dirty="0"/>
                        <a:t>. OPN = nessuna </a:t>
                      </a:r>
                      <a:r>
                        <a:rPr lang="pl-PL" sz="2800" dirty="0" err="1"/>
                        <a:t>crittografia</a:t>
                      </a:r>
                      <a:r>
                        <a:rPr lang="pl-PL" sz="2800" dirty="0"/>
                        <a:t>, "WEP?" = WEP </a:t>
                      </a:r>
                      <a:r>
                        <a:rPr lang="pl-PL" sz="2800" dirty="0" err="1"/>
                        <a:t>o superiore </a:t>
                      </a:r>
                      <a:r>
                        <a:rPr lang="pl-PL" sz="2800" dirty="0"/>
                        <a:t>(non ci sono dati </a:t>
                      </a:r>
                      <a:r>
                        <a:rPr lang="pl-PL" sz="2800" dirty="0" err="1"/>
                        <a:t>sufficienti </a:t>
                      </a:r>
                      <a:r>
                        <a:rPr lang="pl-PL" sz="2800" dirty="0"/>
                        <a:t>per </a:t>
                      </a:r>
                      <a:r>
                        <a:rPr lang="pl-PL" sz="2800" dirty="0" err="1"/>
                        <a:t>scegliere tra </a:t>
                      </a:r>
                      <a:r>
                        <a:rPr lang="pl-PL" sz="2800" dirty="0"/>
                        <a:t>WEP e WPA/WPA2), WEP (</a:t>
                      </a:r>
                      <a:r>
                        <a:rPr lang="pl-PL" sz="2800" dirty="0" err="1"/>
                        <a:t>senza </a:t>
                      </a:r>
                      <a:r>
                        <a:rPr lang="pl-PL" sz="2800" dirty="0"/>
                        <a:t>il </a:t>
                      </a:r>
                      <a:r>
                        <a:rPr lang="pl-PL" sz="2800" dirty="0" err="1"/>
                        <a:t>punto interrogativo</a:t>
                      </a:r>
                      <a:r>
                        <a:rPr lang="pl-PL" sz="2800" dirty="0"/>
                        <a:t>) </a:t>
                      </a:r>
                      <a:r>
                        <a:rPr lang="pl-PL" sz="2800" dirty="0" err="1"/>
                        <a:t>indica </a:t>
                      </a:r>
                      <a:r>
                        <a:rPr lang="pl-PL" sz="2800" dirty="0"/>
                        <a:t>WEP </a:t>
                      </a:r>
                      <a:r>
                        <a:rPr lang="pl-PL" sz="2800" dirty="0" err="1"/>
                        <a:t>statico o dinamico </a:t>
                      </a:r>
                      <a:r>
                        <a:rPr lang="pl-PL" sz="2800" dirty="0"/>
                        <a:t>e WPA, WPA2 </a:t>
                      </a:r>
                      <a:r>
                        <a:rPr lang="pl-PL" sz="2800" dirty="0" err="1"/>
                        <a:t>o </a:t>
                      </a:r>
                      <a:r>
                        <a:rPr lang="pl-PL" sz="2800" dirty="0"/>
                        <a:t>WPA3 </a:t>
                      </a:r>
                      <a:r>
                        <a:rPr lang="pl-PL" sz="2800" dirty="0" err="1"/>
                        <a:t>se è presente </a:t>
                      </a:r>
                      <a:r>
                        <a:rPr lang="pl-PL" sz="2800" dirty="0"/>
                        <a:t>TKIP </a:t>
                      </a:r>
                      <a:r>
                        <a:rPr lang="pl-PL" sz="2800" dirty="0" err="1"/>
                        <a:t>o </a:t>
                      </a:r>
                      <a:r>
                        <a:rPr lang="pl-PL" sz="2800" dirty="0"/>
                        <a:t>CCMP (WPA3 con TKIP </a:t>
                      </a:r>
                      <a:r>
                        <a:rPr lang="pl-PL" sz="2800" dirty="0" err="1"/>
                        <a:t>consente l'associazione </a:t>
                      </a:r>
                      <a:r>
                        <a:rPr lang="pl-PL" sz="2800" dirty="0"/>
                        <a:t>WPA </a:t>
                      </a:r>
                      <a:r>
                        <a:rPr lang="pl-PL" sz="2800" dirty="0" err="1"/>
                        <a:t>o </a:t>
                      </a:r>
                      <a:r>
                        <a:rPr lang="pl-PL" sz="2800" dirty="0"/>
                        <a:t>WPA2, WPA3 </a:t>
                      </a:r>
                      <a:r>
                        <a:rPr lang="pl-PL" sz="2800" dirty="0" err="1"/>
                        <a:t>puro consente solo </a:t>
                      </a:r>
                      <a:r>
                        <a:rPr lang="pl-PL" sz="2800" dirty="0"/>
                        <a:t>CCMP). </a:t>
                      </a:r>
                    </a:p>
                  </a:txBody>
                  <a:tcPr marL="16179" marR="16179" marT="6067" marB="6067" anchor="ctr">
                    <a:lnL>
                      <a:noFill/>
                    </a:lnL>
                    <a:lnR>
                      <a:noFill/>
                    </a:lnR>
                    <a:lnT>
                      <a:noFill/>
                    </a:lnT>
                    <a:lnB>
                      <a:noFill/>
                    </a:lnB>
                  </a:tcPr>
                </a:tc>
                <a:extLst>
                  <a:ext uri="{0D108BD9-81ED-4DB2-BD59-A6C34878D82A}">
                    <a16:rowId xmlns:a16="http://schemas.microsoft.com/office/drawing/2014/main" val="10008"/>
                  </a:ext>
                </a:extLst>
              </a:tr>
            </a:tbl>
          </a:graphicData>
        </a:graphic>
      </p:graphicFrame>
      <p:pic>
        <p:nvPicPr>
          <p:cNvPr id="5"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6"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8" name="Titel 1">
            <a:extLst>
              <a:ext uri="{FF2B5EF4-FFF2-40B4-BE49-F238E27FC236}">
                <a16:creationId xmlns:a16="http://schemas.microsoft.com/office/drawing/2014/main" id="{09C8D736-E157-1E9D-90AB-E016DEF007FC}"/>
              </a:ext>
            </a:extLst>
          </p:cNvPr>
          <p:cNvSpPr>
            <a:spLocks noGrp="1"/>
          </p:cNvSpPr>
          <p:nvPr>
            <p:ph type="title"/>
          </p:nvPr>
        </p:nvSpPr>
        <p:spPr>
          <a:xfrm>
            <a:off x="1469634" y="245699"/>
            <a:ext cx="7143010" cy="1325563"/>
          </a:xfrm>
        </p:spPr>
        <p:txBody>
          <a:bodyPr>
            <a:normAutofit fontScale="90000"/>
          </a:bodyPr>
          <a:lstStyle/>
          <a:p>
            <a:r>
              <a:rPr lang="en-GB" sz="5400" b="1" dirty="0" err="1"/>
              <a:t>KaliLinux </a:t>
            </a:r>
            <a:r>
              <a:rPr lang="pl-PL" sz="5400" b="1" dirty="0"/>
              <a:t>- </a:t>
            </a:r>
            <a:r>
              <a:rPr lang="en-GB" b="1" dirty="0" err="1" smtClean="0"/>
              <a:t>Ambiente</a:t>
            </a:r>
            <a:r>
              <a:rPr lang="en-GB" b="1" dirty="0" smtClean="0"/>
              <a:t> </a:t>
            </a:r>
            <a:r>
              <a:rPr lang="en-GB" b="1" dirty="0"/>
              <a:t>di test della resistenza </a:t>
            </a:r>
            <a:endParaRPr lang="pl-PL" b="1" dirty="0"/>
          </a:p>
        </p:txBody>
      </p:sp>
    </p:spTree>
    <p:extLst>
      <p:ext uri="{BB962C8B-B14F-4D97-AF65-F5344CB8AC3E}">
        <p14:creationId xmlns:p14="http://schemas.microsoft.com/office/powerpoint/2010/main" val="350872756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ela 2"/>
          <p:cNvGraphicFramePr>
            <a:graphicFrameLocks noGrp="1"/>
          </p:cNvGraphicFramePr>
          <p:nvPr>
            <p:extLst>
              <p:ext uri="{D42A27DB-BD31-4B8C-83A1-F6EECF244321}">
                <p14:modId xmlns:p14="http://schemas.microsoft.com/office/powerpoint/2010/main" val="2797084934"/>
              </p:ext>
            </p:extLst>
          </p:nvPr>
        </p:nvGraphicFramePr>
        <p:xfrm>
          <a:off x="1215409" y="2392925"/>
          <a:ext cx="9622309" cy="2999174"/>
        </p:xfrm>
        <a:graphic>
          <a:graphicData uri="http://schemas.openxmlformats.org/drawingml/2006/table">
            <a:tbl>
              <a:tblPr/>
              <a:tblGrid>
                <a:gridCol w="1632965">
                  <a:extLst>
                    <a:ext uri="{9D8B030D-6E8A-4147-A177-3AD203B41FA5}">
                      <a16:colId xmlns:a16="http://schemas.microsoft.com/office/drawing/2014/main" val="20000"/>
                    </a:ext>
                  </a:extLst>
                </a:gridCol>
                <a:gridCol w="7989344">
                  <a:extLst>
                    <a:ext uri="{9D8B030D-6E8A-4147-A177-3AD203B41FA5}">
                      <a16:colId xmlns:a16="http://schemas.microsoft.com/office/drawing/2014/main" val="20001"/>
                    </a:ext>
                  </a:extLst>
                </a:gridCol>
              </a:tblGrid>
              <a:tr h="339750">
                <a:tc>
                  <a:txBody>
                    <a:bodyPr/>
                    <a:lstStyle/>
                    <a:p>
                      <a:r>
                        <a:rPr lang="pl-PL" sz="2800" b="1" dirty="0">
                          <a:solidFill>
                            <a:srgbClr val="FF0000"/>
                          </a:solidFill>
                        </a:rPr>
                        <a:t>CIPHER</a:t>
                      </a:r>
                    </a:p>
                  </a:txBody>
                  <a:tcPr marL="16179" marR="16179" marT="6067" marB="6067">
                    <a:lnL>
                      <a:noFill/>
                    </a:lnL>
                    <a:lnR>
                      <a:noFill/>
                    </a:lnR>
                    <a:lnT>
                      <a:noFill/>
                    </a:lnT>
                    <a:lnB>
                      <a:noFill/>
                    </a:lnB>
                  </a:tcPr>
                </a:tc>
                <a:tc>
                  <a:txBody>
                    <a:bodyPr/>
                    <a:lstStyle/>
                    <a:p>
                      <a:r>
                        <a:rPr lang="en-US" sz="2800" dirty="0" err="1" smtClean="0"/>
                        <a:t>L’algoritmo</a:t>
                      </a:r>
                      <a:r>
                        <a:rPr lang="en-US" sz="2800" dirty="0" smtClean="0"/>
                        <a:t> di </a:t>
                      </a:r>
                      <a:r>
                        <a:rPr lang="en-US" sz="2800" dirty="0" err="1" smtClean="0"/>
                        <a:t>cifratura</a:t>
                      </a:r>
                      <a:r>
                        <a:rPr lang="en-US" sz="2800" dirty="0" smtClean="0"/>
                        <a:t> </a:t>
                      </a:r>
                      <a:r>
                        <a:rPr lang="en-US" sz="2800" dirty="0"/>
                        <a:t>rilevato. Uno tra CCMP, WRAP, TKIP, WEP, WEP40 o WEP104. Non è obbligatorio, ma TKIP è tipicamente usato con WPA e CCMP è tipicamente usato con WPA2. WEP40 viene visualizzato quando l'indice della chiave è maggiore di 0. Lo standard stabilisce che l'indice può essere 0-3 per 40 bit e deve essere 0 per 104 bit.</a:t>
                      </a:r>
                    </a:p>
                  </a:txBody>
                  <a:tcPr marL="16179" marR="16179" marT="6067" marB="6067" anchor="ctr">
                    <a:lnL>
                      <a:noFill/>
                    </a:lnL>
                    <a:lnR>
                      <a:noFill/>
                    </a:lnR>
                    <a:lnT>
                      <a:noFill/>
                    </a:lnT>
                    <a:lnB>
                      <a:noFill/>
                    </a:lnB>
                  </a:tcPr>
                </a:tc>
                <a:extLst>
                  <a:ext uri="{0D108BD9-81ED-4DB2-BD59-A6C34878D82A}">
                    <a16:rowId xmlns:a16="http://schemas.microsoft.com/office/drawing/2014/main" val="10008"/>
                  </a:ext>
                </a:extLst>
              </a:tr>
            </a:tbl>
          </a:graphicData>
        </a:graphic>
      </p:graphicFrame>
      <p:pic>
        <p:nvPicPr>
          <p:cNvPr id="5"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6"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8" name="Titel 1">
            <a:extLst>
              <a:ext uri="{FF2B5EF4-FFF2-40B4-BE49-F238E27FC236}">
                <a16:creationId xmlns:a16="http://schemas.microsoft.com/office/drawing/2014/main" id="{09C8D736-E157-1E9D-90AB-E016DEF007FC}"/>
              </a:ext>
            </a:extLst>
          </p:cNvPr>
          <p:cNvSpPr>
            <a:spLocks noGrp="1"/>
          </p:cNvSpPr>
          <p:nvPr>
            <p:ph type="title"/>
          </p:nvPr>
        </p:nvSpPr>
        <p:spPr>
          <a:xfrm>
            <a:off x="1469634" y="245699"/>
            <a:ext cx="7143010" cy="1325563"/>
          </a:xfrm>
        </p:spPr>
        <p:txBody>
          <a:bodyPr>
            <a:normAutofit fontScale="90000"/>
          </a:bodyPr>
          <a:lstStyle/>
          <a:p>
            <a:r>
              <a:rPr lang="en-GB" sz="5400" b="1" dirty="0" err="1"/>
              <a:t>KaliLinux </a:t>
            </a:r>
            <a:r>
              <a:rPr lang="pl-PL" sz="5400" b="1" dirty="0"/>
              <a:t>- </a:t>
            </a:r>
            <a:r>
              <a:rPr lang="en-GB" b="1" dirty="0" err="1" smtClean="0"/>
              <a:t>Ambiente</a:t>
            </a:r>
            <a:r>
              <a:rPr lang="en-GB" b="1" dirty="0" smtClean="0"/>
              <a:t> </a:t>
            </a:r>
            <a:r>
              <a:rPr lang="en-GB" b="1" dirty="0"/>
              <a:t>di test della resistenza </a:t>
            </a:r>
            <a:endParaRPr lang="pl-PL" b="1" dirty="0"/>
          </a:p>
        </p:txBody>
      </p:sp>
    </p:spTree>
    <p:extLst>
      <p:ext uri="{BB962C8B-B14F-4D97-AF65-F5344CB8AC3E}">
        <p14:creationId xmlns:p14="http://schemas.microsoft.com/office/powerpoint/2010/main" val="11976693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ela 2"/>
          <p:cNvGraphicFramePr>
            <a:graphicFrameLocks noGrp="1"/>
          </p:cNvGraphicFramePr>
          <p:nvPr>
            <p:extLst>
              <p:ext uri="{D42A27DB-BD31-4B8C-83A1-F6EECF244321}">
                <p14:modId xmlns:p14="http://schemas.microsoft.com/office/powerpoint/2010/main" val="394643591"/>
              </p:ext>
            </p:extLst>
          </p:nvPr>
        </p:nvGraphicFramePr>
        <p:xfrm>
          <a:off x="1215409" y="2392925"/>
          <a:ext cx="9622309" cy="4291468"/>
        </p:xfrm>
        <a:graphic>
          <a:graphicData uri="http://schemas.openxmlformats.org/drawingml/2006/table">
            <a:tbl>
              <a:tblPr/>
              <a:tblGrid>
                <a:gridCol w="1632965">
                  <a:extLst>
                    <a:ext uri="{9D8B030D-6E8A-4147-A177-3AD203B41FA5}">
                      <a16:colId xmlns:a16="http://schemas.microsoft.com/office/drawing/2014/main" val="20000"/>
                    </a:ext>
                  </a:extLst>
                </a:gridCol>
                <a:gridCol w="7989344">
                  <a:extLst>
                    <a:ext uri="{9D8B030D-6E8A-4147-A177-3AD203B41FA5}">
                      <a16:colId xmlns:a16="http://schemas.microsoft.com/office/drawing/2014/main" val="20001"/>
                    </a:ext>
                  </a:extLst>
                </a:gridCol>
              </a:tblGrid>
              <a:tr h="339750">
                <a:tc>
                  <a:txBody>
                    <a:bodyPr/>
                    <a:lstStyle/>
                    <a:p>
                      <a:r>
                        <a:rPr lang="en-US" sz="2800" b="1" dirty="0" smtClean="0">
                          <a:solidFill>
                            <a:srgbClr val="FF0000"/>
                          </a:solidFill>
                        </a:rPr>
                        <a:t>AUTH</a:t>
                      </a:r>
                      <a:endParaRPr lang="pl-PL" sz="2800" b="1" dirty="0">
                        <a:solidFill>
                          <a:srgbClr val="FF0000"/>
                        </a:solidFill>
                      </a:endParaRPr>
                    </a:p>
                  </a:txBody>
                  <a:tcPr marL="16179" marR="16179" marT="6067" marB="6067">
                    <a:lnL>
                      <a:noFill/>
                    </a:lnL>
                    <a:lnR>
                      <a:noFill/>
                    </a:lnR>
                    <a:lnT>
                      <a:noFill/>
                    </a:lnT>
                    <a:lnB>
                      <a:noFill/>
                    </a:lnB>
                  </a:tcPr>
                </a:tc>
                <a:tc>
                  <a:txBody>
                    <a:bodyPr/>
                    <a:lstStyle/>
                    <a:p>
                      <a:r>
                        <a:rPr lang="en-US" sz="2800" dirty="0"/>
                        <a:t>Il protocollo di autenticazione utilizzato. Uno tra MGT (WPA/WPA2 che utilizza un server di autenticazione separato), SKA (chiave condivisa per WEP), PSK (chiave pre-condivisa per WPA/WPA2) o OPN (aperto per WEP).</a:t>
                      </a:r>
                    </a:p>
                  </a:txBody>
                  <a:tcPr marL="16179" marR="16179" marT="6067" marB="6067" anchor="ctr">
                    <a:lnL>
                      <a:noFill/>
                    </a:lnL>
                    <a:lnR>
                      <a:noFill/>
                    </a:lnR>
                    <a:lnT>
                      <a:noFill/>
                    </a:lnT>
                    <a:lnB>
                      <a:noFill/>
                    </a:lnB>
                  </a:tcPr>
                </a:tc>
                <a:extLst>
                  <a:ext uri="{0D108BD9-81ED-4DB2-BD59-A6C34878D82A}">
                    <a16:rowId xmlns:a16="http://schemas.microsoft.com/office/drawing/2014/main" val="10008"/>
                  </a:ext>
                </a:extLst>
              </a:tr>
              <a:tr h="339750">
                <a:tc>
                  <a:txBody>
                    <a:bodyPr/>
                    <a:lstStyle/>
                    <a:p>
                      <a:r>
                        <a:rPr lang="pl-PL" sz="2800" b="1" dirty="0">
                          <a:solidFill>
                            <a:srgbClr val="FF0000"/>
                          </a:solidFill>
                        </a:rPr>
                        <a:t>ESSID</a:t>
                      </a:r>
                    </a:p>
                  </a:txBody>
                  <a:tcPr marL="16179" marR="16179" marT="6067" marB="6067">
                    <a:lnL>
                      <a:noFill/>
                    </a:lnL>
                    <a:lnR>
                      <a:noFill/>
                    </a:lnR>
                    <a:lnT>
                      <a:noFill/>
                    </a:lnT>
                    <a:lnB>
                      <a:noFill/>
                    </a:lnB>
                  </a:tcPr>
                </a:tc>
                <a:tc>
                  <a:txBody>
                    <a:bodyPr/>
                    <a:lstStyle/>
                    <a:p>
                      <a:r>
                        <a:rPr lang="en-US" sz="2800" dirty="0"/>
                        <a:t>Mostra il nome della rete wireless. Il cosiddetto "SSID", che può essere vuoto se l'SSID hiding è attivato. In questo caso, </a:t>
                      </a:r>
                      <a:r>
                        <a:rPr lang="en-US" sz="2800" dirty="0" err="1"/>
                        <a:t>airodump-ng </a:t>
                      </a:r>
                      <a:r>
                        <a:rPr lang="en-US" sz="2800" dirty="0"/>
                        <a:t>cercherà di recuperare l'SSID dalle risposte della sonda e dalle richieste di associazione. </a:t>
                      </a:r>
                    </a:p>
                  </a:txBody>
                  <a:tcPr marL="16179" marR="16179" marT="6067" marB="6067" anchor="ctr">
                    <a:lnL>
                      <a:noFill/>
                    </a:lnL>
                    <a:lnR>
                      <a:noFill/>
                    </a:lnR>
                    <a:lnT>
                      <a:noFill/>
                    </a:lnT>
                    <a:lnB>
                      <a:noFill/>
                    </a:lnB>
                  </a:tcPr>
                </a:tc>
                <a:extLst>
                  <a:ext uri="{0D108BD9-81ED-4DB2-BD59-A6C34878D82A}">
                    <a16:rowId xmlns:a16="http://schemas.microsoft.com/office/drawing/2014/main" val="10001"/>
                  </a:ext>
                </a:extLst>
              </a:tr>
            </a:tbl>
          </a:graphicData>
        </a:graphic>
      </p:graphicFrame>
      <p:pic>
        <p:nvPicPr>
          <p:cNvPr id="5"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6"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8" name="Titel 1">
            <a:extLst>
              <a:ext uri="{FF2B5EF4-FFF2-40B4-BE49-F238E27FC236}">
                <a16:creationId xmlns:a16="http://schemas.microsoft.com/office/drawing/2014/main" id="{09C8D736-E157-1E9D-90AB-E016DEF007FC}"/>
              </a:ext>
            </a:extLst>
          </p:cNvPr>
          <p:cNvSpPr>
            <a:spLocks noGrp="1"/>
          </p:cNvSpPr>
          <p:nvPr>
            <p:ph type="title"/>
          </p:nvPr>
        </p:nvSpPr>
        <p:spPr>
          <a:xfrm>
            <a:off x="1469634" y="245699"/>
            <a:ext cx="7143010" cy="1325563"/>
          </a:xfrm>
        </p:spPr>
        <p:txBody>
          <a:bodyPr>
            <a:normAutofit fontScale="90000"/>
          </a:bodyPr>
          <a:lstStyle/>
          <a:p>
            <a:r>
              <a:rPr lang="en-GB" sz="5400" b="1" dirty="0" err="1"/>
              <a:t>KaliLinux </a:t>
            </a:r>
            <a:r>
              <a:rPr lang="pl-PL" sz="5400" b="1" dirty="0"/>
              <a:t>- </a:t>
            </a:r>
            <a:r>
              <a:rPr lang="en-GB" b="1" dirty="0" err="1" smtClean="0"/>
              <a:t>Ambiente</a:t>
            </a:r>
            <a:r>
              <a:rPr lang="en-GB" b="1" dirty="0" smtClean="0"/>
              <a:t> </a:t>
            </a:r>
            <a:r>
              <a:rPr lang="en-GB" b="1" dirty="0"/>
              <a:t>di test della resistenza </a:t>
            </a:r>
            <a:endParaRPr lang="pl-PL" b="1" dirty="0"/>
          </a:p>
        </p:txBody>
      </p:sp>
    </p:spTree>
    <p:extLst>
      <p:ext uri="{BB962C8B-B14F-4D97-AF65-F5344CB8AC3E}">
        <p14:creationId xmlns:p14="http://schemas.microsoft.com/office/powerpoint/2010/main" val="182967205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ela 2"/>
          <p:cNvGraphicFramePr>
            <a:graphicFrameLocks noGrp="1"/>
          </p:cNvGraphicFramePr>
          <p:nvPr>
            <p:extLst>
              <p:ext uri="{D42A27DB-BD31-4B8C-83A1-F6EECF244321}">
                <p14:modId xmlns:p14="http://schemas.microsoft.com/office/powerpoint/2010/main" val="3555763578"/>
              </p:ext>
            </p:extLst>
          </p:nvPr>
        </p:nvGraphicFramePr>
        <p:xfrm>
          <a:off x="1215409" y="2392925"/>
          <a:ext cx="9622309" cy="2584588"/>
        </p:xfrm>
        <a:graphic>
          <a:graphicData uri="http://schemas.openxmlformats.org/drawingml/2006/table">
            <a:tbl>
              <a:tblPr/>
              <a:tblGrid>
                <a:gridCol w="1632965">
                  <a:extLst>
                    <a:ext uri="{9D8B030D-6E8A-4147-A177-3AD203B41FA5}">
                      <a16:colId xmlns:a16="http://schemas.microsoft.com/office/drawing/2014/main" val="20000"/>
                    </a:ext>
                  </a:extLst>
                </a:gridCol>
                <a:gridCol w="7989344">
                  <a:extLst>
                    <a:ext uri="{9D8B030D-6E8A-4147-A177-3AD203B41FA5}">
                      <a16:colId xmlns:a16="http://schemas.microsoft.com/office/drawing/2014/main" val="20001"/>
                    </a:ext>
                  </a:extLst>
                </a:gridCol>
              </a:tblGrid>
              <a:tr h="339750">
                <a:tc>
                  <a:txBody>
                    <a:bodyPr/>
                    <a:lstStyle/>
                    <a:p>
                      <a:r>
                        <a:rPr lang="en-US" sz="2800" b="1" dirty="0" smtClean="0">
                          <a:solidFill>
                            <a:srgbClr val="FF0000"/>
                          </a:solidFill>
                        </a:rPr>
                        <a:t>STATION</a:t>
                      </a:r>
                      <a:endParaRPr lang="pl-PL" sz="2800" b="1" dirty="0">
                        <a:solidFill>
                          <a:srgbClr val="FF0000"/>
                        </a:solidFill>
                      </a:endParaRPr>
                    </a:p>
                  </a:txBody>
                  <a:tcPr marL="16179" marR="16179" marT="6067" marB="6067">
                    <a:lnL>
                      <a:noFill/>
                    </a:lnL>
                    <a:lnR>
                      <a:noFill/>
                    </a:lnR>
                    <a:lnT>
                      <a:noFill/>
                    </a:lnT>
                    <a:lnB>
                      <a:noFill/>
                    </a:lnB>
                  </a:tcPr>
                </a:tc>
                <a:tc>
                  <a:txBody>
                    <a:bodyPr/>
                    <a:lstStyle/>
                    <a:p>
                      <a:r>
                        <a:rPr lang="en-US" sz="2800" dirty="0"/>
                        <a:t>Indirizzo MAC di </a:t>
                      </a:r>
                      <a:r>
                        <a:rPr lang="en-US" sz="2800" dirty="0" err="1"/>
                        <a:t>ogni</a:t>
                      </a:r>
                      <a:r>
                        <a:rPr lang="en-US" sz="2800" dirty="0"/>
                        <a:t> </a:t>
                      </a:r>
                      <a:r>
                        <a:rPr lang="en-US" sz="2800" dirty="0" smtClean="0"/>
                        <a:t>host </a:t>
                      </a:r>
                      <a:r>
                        <a:rPr lang="en-US" sz="2800" dirty="0"/>
                        <a:t>o </a:t>
                      </a:r>
                      <a:r>
                        <a:rPr lang="en-US" sz="2800" dirty="0" smtClean="0"/>
                        <a:t>host </a:t>
                      </a:r>
                      <a:r>
                        <a:rPr lang="en-US" sz="2800" dirty="0" err="1" smtClean="0"/>
                        <a:t>associati</a:t>
                      </a:r>
                      <a:r>
                        <a:rPr lang="en-US" sz="2800" dirty="0" smtClean="0"/>
                        <a:t> </a:t>
                      </a:r>
                      <a:r>
                        <a:rPr lang="en-US" sz="2800" dirty="0"/>
                        <a:t>che cercano un AP con cui connettersi. I client non attualmente associati a un AP hanno un BSSID di "(non associato)".</a:t>
                      </a:r>
                    </a:p>
                  </a:txBody>
                  <a:tcPr marL="16179" marR="16179" marT="6067" marB="6067" anchor="ctr">
                    <a:lnL>
                      <a:noFill/>
                    </a:lnL>
                    <a:lnR>
                      <a:noFill/>
                    </a:lnR>
                    <a:lnT>
                      <a:noFill/>
                    </a:lnT>
                    <a:lnB>
                      <a:noFill/>
                    </a:lnB>
                  </a:tcPr>
                </a:tc>
                <a:extLst>
                  <a:ext uri="{0D108BD9-81ED-4DB2-BD59-A6C34878D82A}">
                    <a16:rowId xmlns:a16="http://schemas.microsoft.com/office/drawing/2014/main" val="10008"/>
                  </a:ext>
                </a:extLst>
              </a:tr>
              <a:tr h="339750">
                <a:tc>
                  <a:txBody>
                    <a:bodyPr/>
                    <a:lstStyle/>
                    <a:p>
                      <a:r>
                        <a:rPr lang="en-US" sz="2800" b="1" dirty="0" smtClean="0">
                          <a:solidFill>
                            <a:srgbClr val="FF0000"/>
                          </a:solidFill>
                        </a:rPr>
                        <a:t>Rate</a:t>
                      </a:r>
                      <a:endParaRPr lang="pl-PL" sz="2800" b="1" dirty="0">
                        <a:solidFill>
                          <a:srgbClr val="FF0000"/>
                        </a:solidFill>
                      </a:endParaRPr>
                    </a:p>
                  </a:txBody>
                  <a:tcPr marL="16179" marR="16179" marT="6067" marB="6067">
                    <a:lnL>
                      <a:noFill/>
                    </a:lnL>
                    <a:lnR>
                      <a:noFill/>
                    </a:lnR>
                    <a:lnT>
                      <a:noFill/>
                    </a:lnT>
                    <a:lnB>
                      <a:noFill/>
                    </a:lnB>
                  </a:tcPr>
                </a:tc>
                <a:tc>
                  <a:txBody>
                    <a:bodyPr/>
                    <a:lstStyle/>
                    <a:p>
                      <a:r>
                        <a:rPr lang="en-US" sz="2800" dirty="0"/>
                        <a:t>Velocità di </a:t>
                      </a:r>
                      <a:r>
                        <a:rPr lang="en-US" sz="2800" dirty="0" err="1"/>
                        <a:t>ricezione</a:t>
                      </a:r>
                      <a:r>
                        <a:rPr lang="en-US" sz="2800" dirty="0"/>
                        <a:t> </a:t>
                      </a:r>
                      <a:r>
                        <a:rPr lang="en-US" sz="2800" dirty="0" err="1" smtClean="0"/>
                        <a:t>dell’host</a:t>
                      </a:r>
                      <a:r>
                        <a:rPr lang="en-US" sz="2800" dirty="0" smtClean="0"/>
                        <a:t>, </a:t>
                      </a:r>
                      <a:r>
                        <a:rPr lang="en-US" sz="2800" dirty="0"/>
                        <a:t>seguita dalla velocità di trasmissione. Se la rete ha attivato il </a:t>
                      </a:r>
                      <a:r>
                        <a:rPr lang="en-US" sz="2800" dirty="0" err="1"/>
                        <a:t>QoS</a:t>
                      </a:r>
                      <a:r>
                        <a:rPr lang="en-US" sz="2800" dirty="0"/>
                        <a:t>, dopo ogni velocità viene visualizzata la lettera "e".</a:t>
                      </a:r>
                    </a:p>
                  </a:txBody>
                  <a:tcPr marL="16179" marR="16179" marT="6067" marB="6067" anchor="ctr">
                    <a:lnL>
                      <a:noFill/>
                    </a:lnL>
                    <a:lnR>
                      <a:noFill/>
                    </a:lnR>
                    <a:lnT>
                      <a:noFill/>
                    </a:lnT>
                    <a:lnB>
                      <a:noFill/>
                    </a:lnB>
                  </a:tcPr>
                </a:tc>
                <a:extLst>
                  <a:ext uri="{0D108BD9-81ED-4DB2-BD59-A6C34878D82A}">
                    <a16:rowId xmlns:a16="http://schemas.microsoft.com/office/drawing/2014/main" val="10001"/>
                  </a:ext>
                </a:extLst>
              </a:tr>
            </a:tbl>
          </a:graphicData>
        </a:graphic>
      </p:graphicFrame>
      <p:pic>
        <p:nvPicPr>
          <p:cNvPr id="5"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6"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8" name="Titel 1">
            <a:extLst>
              <a:ext uri="{FF2B5EF4-FFF2-40B4-BE49-F238E27FC236}">
                <a16:creationId xmlns:a16="http://schemas.microsoft.com/office/drawing/2014/main" id="{09C8D736-E157-1E9D-90AB-E016DEF007FC}"/>
              </a:ext>
            </a:extLst>
          </p:cNvPr>
          <p:cNvSpPr>
            <a:spLocks noGrp="1"/>
          </p:cNvSpPr>
          <p:nvPr>
            <p:ph type="title"/>
          </p:nvPr>
        </p:nvSpPr>
        <p:spPr>
          <a:xfrm>
            <a:off x="1469634" y="245699"/>
            <a:ext cx="7143010" cy="1325563"/>
          </a:xfrm>
        </p:spPr>
        <p:txBody>
          <a:bodyPr>
            <a:normAutofit fontScale="90000"/>
          </a:bodyPr>
          <a:lstStyle/>
          <a:p>
            <a:r>
              <a:rPr lang="en-GB" sz="5400" b="1" dirty="0" err="1"/>
              <a:t>KaliLinux </a:t>
            </a:r>
            <a:r>
              <a:rPr lang="pl-PL" sz="5400" b="1" dirty="0"/>
              <a:t>- </a:t>
            </a:r>
            <a:r>
              <a:rPr lang="en-GB" b="1" dirty="0" err="1" smtClean="0"/>
              <a:t>Ambiente</a:t>
            </a:r>
            <a:r>
              <a:rPr lang="en-GB" b="1" dirty="0" smtClean="0"/>
              <a:t> </a:t>
            </a:r>
            <a:r>
              <a:rPr lang="en-GB" b="1" dirty="0"/>
              <a:t>di test della resistenza </a:t>
            </a:r>
            <a:endParaRPr lang="pl-PL" b="1" dirty="0"/>
          </a:p>
        </p:txBody>
      </p:sp>
    </p:spTree>
    <p:extLst>
      <p:ext uri="{BB962C8B-B14F-4D97-AF65-F5344CB8AC3E}">
        <p14:creationId xmlns:p14="http://schemas.microsoft.com/office/powerpoint/2010/main" val="339629822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ela 2"/>
          <p:cNvGraphicFramePr>
            <a:graphicFrameLocks noGrp="1"/>
          </p:cNvGraphicFramePr>
          <p:nvPr>
            <p:extLst>
              <p:ext uri="{D42A27DB-BD31-4B8C-83A1-F6EECF244321}">
                <p14:modId xmlns:p14="http://schemas.microsoft.com/office/powerpoint/2010/main" val="709243526"/>
              </p:ext>
            </p:extLst>
          </p:nvPr>
        </p:nvGraphicFramePr>
        <p:xfrm>
          <a:off x="1215409" y="2392925"/>
          <a:ext cx="9892473" cy="3889016"/>
        </p:xfrm>
        <a:graphic>
          <a:graphicData uri="http://schemas.openxmlformats.org/drawingml/2006/table">
            <a:tbl>
              <a:tblPr/>
              <a:tblGrid>
                <a:gridCol w="1678813">
                  <a:extLst>
                    <a:ext uri="{9D8B030D-6E8A-4147-A177-3AD203B41FA5}">
                      <a16:colId xmlns:a16="http://schemas.microsoft.com/office/drawing/2014/main" val="20000"/>
                    </a:ext>
                  </a:extLst>
                </a:gridCol>
                <a:gridCol w="8213660">
                  <a:extLst>
                    <a:ext uri="{9D8B030D-6E8A-4147-A177-3AD203B41FA5}">
                      <a16:colId xmlns:a16="http://schemas.microsoft.com/office/drawing/2014/main" val="20001"/>
                    </a:ext>
                  </a:extLst>
                </a:gridCol>
              </a:tblGrid>
              <a:tr h="339750">
                <a:tc>
                  <a:txBody>
                    <a:bodyPr/>
                    <a:lstStyle/>
                    <a:p>
                      <a:r>
                        <a:rPr lang="pl-PL" sz="2800" b="1" dirty="0">
                          <a:solidFill>
                            <a:srgbClr val="FF0000"/>
                          </a:solidFill>
                        </a:rPr>
                        <a:t>Lost</a:t>
                      </a:r>
                    </a:p>
                  </a:txBody>
                  <a:tcPr marL="16179" marR="16179" marT="6067" marB="6067">
                    <a:lnL>
                      <a:noFill/>
                    </a:lnL>
                    <a:lnR>
                      <a:noFill/>
                    </a:lnR>
                    <a:lnT>
                      <a:noFill/>
                    </a:lnT>
                    <a:lnB>
                      <a:noFill/>
                    </a:lnB>
                  </a:tcPr>
                </a:tc>
                <a:tc>
                  <a:txBody>
                    <a:bodyPr/>
                    <a:lstStyle/>
                    <a:p>
                      <a:r>
                        <a:rPr lang="en-US" sz="2800" dirty="0"/>
                        <a:t>Il numero di pacchetti di dati persi negli ultimi 10 secondi in base al numero di sequenza. Per una spiegazione più dettagliata, vedere la nota seguente.</a:t>
                      </a:r>
                    </a:p>
                  </a:txBody>
                  <a:tcPr marL="16179" marR="16179" marT="6067" marB="6067" anchor="ctr">
                    <a:lnL>
                      <a:noFill/>
                    </a:lnL>
                    <a:lnR>
                      <a:noFill/>
                    </a:lnR>
                    <a:lnT>
                      <a:noFill/>
                    </a:lnT>
                    <a:lnB>
                      <a:noFill/>
                    </a:lnB>
                  </a:tcPr>
                </a:tc>
                <a:extLst>
                  <a:ext uri="{0D108BD9-81ED-4DB2-BD59-A6C34878D82A}">
                    <a16:rowId xmlns:a16="http://schemas.microsoft.com/office/drawing/2014/main" val="10008"/>
                  </a:ext>
                </a:extLst>
              </a:tr>
              <a:tr h="339750">
                <a:tc>
                  <a:txBody>
                    <a:bodyPr/>
                    <a:lstStyle/>
                    <a:p>
                      <a:r>
                        <a:rPr lang="pl-PL" sz="2800" b="1">
                          <a:solidFill>
                            <a:srgbClr val="FF0000"/>
                          </a:solidFill>
                        </a:rPr>
                        <a:t>Packets</a:t>
                      </a:r>
                    </a:p>
                  </a:txBody>
                  <a:tcPr marL="16179" marR="16179" marT="6067" marB="6067">
                    <a:lnL>
                      <a:noFill/>
                    </a:lnL>
                    <a:lnR>
                      <a:noFill/>
                    </a:lnR>
                    <a:lnT>
                      <a:noFill/>
                    </a:lnT>
                    <a:lnB>
                      <a:noFill/>
                    </a:lnB>
                  </a:tcPr>
                </a:tc>
                <a:tc>
                  <a:txBody>
                    <a:bodyPr/>
                    <a:lstStyle/>
                    <a:p>
                      <a:r>
                        <a:rPr lang="en-US" sz="2800" dirty="0"/>
                        <a:t>Il numero di pacchetti di dati inviati dal client.</a:t>
                      </a:r>
                    </a:p>
                  </a:txBody>
                  <a:tcPr marL="16179" marR="16179" marT="6067" marB="6067" anchor="ctr">
                    <a:lnL>
                      <a:noFill/>
                    </a:lnL>
                    <a:lnR>
                      <a:noFill/>
                    </a:lnR>
                    <a:lnT>
                      <a:noFill/>
                    </a:lnT>
                    <a:lnB>
                      <a:noFill/>
                    </a:lnB>
                  </a:tcPr>
                </a:tc>
                <a:extLst>
                  <a:ext uri="{0D108BD9-81ED-4DB2-BD59-A6C34878D82A}">
                    <a16:rowId xmlns:a16="http://schemas.microsoft.com/office/drawing/2014/main" val="10001"/>
                  </a:ext>
                </a:extLst>
              </a:tr>
              <a:tr h="339750">
                <a:tc>
                  <a:txBody>
                    <a:bodyPr/>
                    <a:lstStyle/>
                    <a:p>
                      <a:r>
                        <a:rPr lang="pl-PL" sz="2800" b="1" dirty="0">
                          <a:solidFill>
                            <a:srgbClr val="FF0000"/>
                          </a:solidFill>
                        </a:rPr>
                        <a:t>Notes</a:t>
                      </a:r>
                    </a:p>
                  </a:txBody>
                  <a:tcPr marL="16179" marR="16179" marT="6067" marB="6067">
                    <a:lnL>
                      <a:noFill/>
                    </a:lnL>
                    <a:lnR>
                      <a:noFill/>
                    </a:lnR>
                    <a:lnT>
                      <a:noFill/>
                    </a:lnT>
                    <a:lnB>
                      <a:noFill/>
                    </a:lnB>
                  </a:tcPr>
                </a:tc>
                <a:tc>
                  <a:txBody>
                    <a:bodyPr/>
                    <a:lstStyle/>
                    <a:p>
                      <a:r>
                        <a:rPr lang="en-US" sz="2800" dirty="0"/>
                        <a:t>Informazioni aggiuntive sul client, come l'EAPOL o il PMKID acquisiti.</a:t>
                      </a:r>
                    </a:p>
                  </a:txBody>
                  <a:tcPr marL="16179" marR="16179" marT="6067" marB="6067" anchor="ctr">
                    <a:lnL>
                      <a:noFill/>
                    </a:lnL>
                    <a:lnR>
                      <a:noFill/>
                    </a:lnR>
                    <a:lnT>
                      <a:noFill/>
                    </a:lnT>
                    <a:lnB>
                      <a:noFill/>
                    </a:lnB>
                  </a:tcPr>
                </a:tc>
                <a:extLst>
                  <a:ext uri="{0D108BD9-81ED-4DB2-BD59-A6C34878D82A}">
                    <a16:rowId xmlns:a16="http://schemas.microsoft.com/office/drawing/2014/main" val="10002"/>
                  </a:ext>
                </a:extLst>
              </a:tr>
              <a:tr h="339750">
                <a:tc>
                  <a:txBody>
                    <a:bodyPr/>
                    <a:lstStyle/>
                    <a:p>
                      <a:r>
                        <a:rPr lang="pl-PL" sz="2800" b="1" dirty="0" err="1">
                          <a:solidFill>
                            <a:srgbClr val="FF0000"/>
                          </a:solidFill>
                        </a:rPr>
                        <a:t>Probes</a:t>
                      </a:r>
                      <a:endParaRPr lang="pl-PL" sz="2800" b="1" dirty="0">
                        <a:solidFill>
                          <a:srgbClr val="FF0000"/>
                        </a:solidFill>
                      </a:endParaRPr>
                    </a:p>
                  </a:txBody>
                  <a:tcPr marL="16179" marR="16179" marT="6067" marB="6067">
                    <a:lnL>
                      <a:noFill/>
                    </a:lnL>
                    <a:lnR>
                      <a:noFill/>
                    </a:lnR>
                    <a:lnT>
                      <a:noFill/>
                    </a:lnT>
                    <a:lnB>
                      <a:noFill/>
                    </a:lnB>
                  </a:tcPr>
                </a:tc>
                <a:tc>
                  <a:txBody>
                    <a:bodyPr/>
                    <a:lstStyle/>
                    <a:p>
                      <a:r>
                        <a:rPr lang="en-US" sz="2800" dirty="0"/>
                        <a:t>Gli ESSID sondati dal client. Si tratta delle reti a cui il client cerca di connettersi se non è attualmente connesso. </a:t>
                      </a:r>
                    </a:p>
                  </a:txBody>
                  <a:tcPr marL="16179" marR="16179" marT="6067" marB="6067" anchor="ctr">
                    <a:lnL>
                      <a:noFill/>
                    </a:lnL>
                    <a:lnR>
                      <a:noFill/>
                    </a:lnR>
                    <a:lnT>
                      <a:noFill/>
                    </a:lnT>
                    <a:lnB>
                      <a:noFill/>
                    </a:lnB>
                  </a:tcPr>
                </a:tc>
                <a:extLst>
                  <a:ext uri="{0D108BD9-81ED-4DB2-BD59-A6C34878D82A}">
                    <a16:rowId xmlns:a16="http://schemas.microsoft.com/office/drawing/2014/main" val="10003"/>
                  </a:ext>
                </a:extLst>
              </a:tr>
            </a:tbl>
          </a:graphicData>
        </a:graphic>
      </p:graphicFrame>
      <p:pic>
        <p:nvPicPr>
          <p:cNvPr id="5"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6"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8" name="Titel 1">
            <a:extLst>
              <a:ext uri="{FF2B5EF4-FFF2-40B4-BE49-F238E27FC236}">
                <a16:creationId xmlns:a16="http://schemas.microsoft.com/office/drawing/2014/main" id="{09C8D736-E157-1E9D-90AB-E016DEF007FC}"/>
              </a:ext>
            </a:extLst>
          </p:cNvPr>
          <p:cNvSpPr>
            <a:spLocks noGrp="1"/>
          </p:cNvSpPr>
          <p:nvPr>
            <p:ph type="title"/>
          </p:nvPr>
        </p:nvSpPr>
        <p:spPr>
          <a:xfrm>
            <a:off x="1469634" y="245699"/>
            <a:ext cx="7143010" cy="1325563"/>
          </a:xfrm>
        </p:spPr>
        <p:txBody>
          <a:bodyPr>
            <a:normAutofit fontScale="90000"/>
          </a:bodyPr>
          <a:lstStyle/>
          <a:p>
            <a:r>
              <a:rPr lang="en-GB" sz="5400" b="1" dirty="0" err="1"/>
              <a:t>KaliLinux </a:t>
            </a:r>
            <a:r>
              <a:rPr lang="pl-PL" sz="5400" b="1" dirty="0"/>
              <a:t>- </a:t>
            </a:r>
            <a:r>
              <a:rPr lang="en-GB" b="1" dirty="0" err="1" smtClean="0"/>
              <a:t>Ambiente</a:t>
            </a:r>
            <a:r>
              <a:rPr lang="en-GB" b="1" dirty="0" smtClean="0"/>
              <a:t> </a:t>
            </a:r>
            <a:r>
              <a:rPr lang="en-GB" b="1" dirty="0"/>
              <a:t>di test della resistenza </a:t>
            </a:r>
            <a:endParaRPr lang="pl-PL" b="1" dirty="0"/>
          </a:p>
        </p:txBody>
      </p:sp>
    </p:spTree>
    <p:extLst>
      <p:ext uri="{BB962C8B-B14F-4D97-AF65-F5344CB8AC3E}">
        <p14:creationId xmlns:p14="http://schemas.microsoft.com/office/powerpoint/2010/main" val="57762103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rostokąt 2"/>
          <p:cNvSpPr/>
          <p:nvPr/>
        </p:nvSpPr>
        <p:spPr>
          <a:xfrm>
            <a:off x="540000" y="2055858"/>
            <a:ext cx="11233248" cy="3539430"/>
          </a:xfrm>
          <a:prstGeom prst="rect">
            <a:avLst/>
          </a:prstGeom>
        </p:spPr>
        <p:txBody>
          <a:bodyPr wrap="square">
            <a:spAutoFit/>
          </a:bodyPr>
          <a:lstStyle/>
          <a:p>
            <a:r>
              <a:rPr lang="en-GB" sz="2800" b="1" dirty="0">
                <a:solidFill>
                  <a:srgbClr val="0070C0"/>
                </a:solidFill>
              </a:rPr>
              <a:t>Fase 3 - Utilizzo dell'applicazione </a:t>
            </a:r>
            <a:r>
              <a:rPr lang="en-GB" sz="2800" b="1" dirty="0" err="1">
                <a:solidFill>
                  <a:srgbClr val="0070C0"/>
                </a:solidFill>
              </a:rPr>
              <a:t>aireplay-ng</a:t>
            </a:r>
            <a:endParaRPr lang="pl-PL" sz="2800" b="1" dirty="0">
              <a:solidFill>
                <a:srgbClr val="0070C0"/>
              </a:solidFill>
            </a:endParaRPr>
          </a:p>
          <a:p>
            <a:endParaRPr lang="pl-PL" sz="2800" dirty="0"/>
          </a:p>
          <a:p>
            <a:r>
              <a:rPr lang="en-GB" sz="2800" dirty="0"/>
              <a:t>Sintassi del comando: </a:t>
            </a:r>
            <a:endParaRPr lang="pl-PL" sz="2800" dirty="0"/>
          </a:p>
          <a:p>
            <a:r>
              <a:rPr lang="en-GB" sz="2800" i="1" dirty="0" err="1">
                <a:solidFill>
                  <a:srgbClr val="FF0000"/>
                </a:solidFill>
              </a:rPr>
              <a:t>aireplay-ng&lt;opzione&gt;&lt;interfaccia&gt;</a:t>
            </a:r>
            <a:endParaRPr lang="pl-PL" sz="2800" i="1" dirty="0">
              <a:solidFill>
                <a:srgbClr val="FF0000"/>
              </a:solidFill>
            </a:endParaRPr>
          </a:p>
          <a:p>
            <a:endParaRPr lang="pl-PL" sz="2800" dirty="0"/>
          </a:p>
          <a:p>
            <a:r>
              <a:rPr lang="en-GB" sz="2800" b="1" dirty="0"/>
              <a:t>Esempio di utilizzo </a:t>
            </a:r>
            <a:r>
              <a:rPr lang="en-GB" sz="2800" dirty="0"/>
              <a:t>(iniezione di </a:t>
            </a:r>
            <a:r>
              <a:rPr lang="en-GB" sz="2800" dirty="0" err="1"/>
              <a:t>traffico</a:t>
            </a:r>
            <a:r>
              <a:rPr lang="en-GB" sz="2800" dirty="0"/>
              <a:t> </a:t>
            </a:r>
            <a:r>
              <a:rPr lang="en-GB" sz="2800" dirty="0" err="1" smtClean="0"/>
              <a:t>nella</a:t>
            </a:r>
            <a:r>
              <a:rPr lang="en-GB" sz="2800" dirty="0" smtClean="0"/>
              <a:t> </a:t>
            </a:r>
            <a:r>
              <a:rPr lang="en-GB" sz="2800" dirty="0"/>
              <a:t>rete WEP): </a:t>
            </a:r>
            <a:endParaRPr lang="pl-PL" sz="2800" dirty="0"/>
          </a:p>
          <a:p>
            <a:endParaRPr lang="pl-PL" sz="2800" dirty="0"/>
          </a:p>
          <a:p>
            <a:r>
              <a:rPr lang="en-GB" sz="2800" i="1" dirty="0" err="1">
                <a:solidFill>
                  <a:srgbClr val="FF0000"/>
                </a:solidFill>
              </a:rPr>
              <a:t>aireplay-ng </a:t>
            </a:r>
            <a:r>
              <a:rPr lang="en-GB" sz="2800" i="1" dirty="0">
                <a:solidFill>
                  <a:srgbClr val="FF0000"/>
                </a:solidFill>
              </a:rPr>
              <a:t>-3 -b 10:FE:ED:90:A9:26 -h FF:FF:FF:FF:FF:FF -x 30 mon0</a:t>
            </a:r>
            <a:endParaRPr lang="pl-PL" sz="2800" i="1" dirty="0">
              <a:solidFill>
                <a:srgbClr val="FF0000"/>
              </a:solidFill>
            </a:endParaRPr>
          </a:p>
        </p:txBody>
      </p:sp>
      <p:pic>
        <p:nvPicPr>
          <p:cNvPr id="6"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8"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9" name="Titel 1">
            <a:extLst>
              <a:ext uri="{FF2B5EF4-FFF2-40B4-BE49-F238E27FC236}">
                <a16:creationId xmlns:a16="http://schemas.microsoft.com/office/drawing/2014/main" id="{09C8D736-E157-1E9D-90AB-E016DEF007FC}"/>
              </a:ext>
            </a:extLst>
          </p:cNvPr>
          <p:cNvSpPr>
            <a:spLocks noGrp="1"/>
          </p:cNvSpPr>
          <p:nvPr>
            <p:ph type="title"/>
          </p:nvPr>
        </p:nvSpPr>
        <p:spPr>
          <a:xfrm>
            <a:off x="1469634" y="245699"/>
            <a:ext cx="7143010" cy="1325563"/>
          </a:xfrm>
        </p:spPr>
        <p:txBody>
          <a:bodyPr>
            <a:normAutofit fontScale="90000"/>
          </a:bodyPr>
          <a:lstStyle/>
          <a:p>
            <a:r>
              <a:rPr lang="en-GB" sz="5400" b="1" dirty="0" err="1"/>
              <a:t>KaliLinux </a:t>
            </a:r>
            <a:r>
              <a:rPr lang="pl-PL" sz="5400" b="1" dirty="0"/>
              <a:t>- </a:t>
            </a:r>
            <a:r>
              <a:rPr lang="en-GB" b="1" dirty="0" err="1" smtClean="0"/>
              <a:t>Ambiente</a:t>
            </a:r>
            <a:r>
              <a:rPr lang="en-GB" b="1" dirty="0" smtClean="0"/>
              <a:t> </a:t>
            </a:r>
            <a:r>
              <a:rPr lang="en-GB" b="1" dirty="0"/>
              <a:t>di test della resistenza </a:t>
            </a:r>
            <a:endParaRPr lang="pl-PL" b="1" dirty="0"/>
          </a:p>
        </p:txBody>
      </p:sp>
    </p:spTree>
    <p:extLst>
      <p:ext uri="{BB962C8B-B14F-4D97-AF65-F5344CB8AC3E}">
        <p14:creationId xmlns:p14="http://schemas.microsoft.com/office/powerpoint/2010/main" val="254432927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Obraz 6" descr="C:\Users\SYSTEM1\Desktop\Dyplomowa\APS_images\05.png"/>
          <p:cNvPicPr/>
          <p:nvPr/>
        </p:nvPicPr>
        <p:blipFill>
          <a:blip r:embed="rId2">
            <a:extLst>
              <a:ext uri="{28A0092B-C50C-407E-A947-70E740481C1C}">
                <a14:useLocalDpi xmlns:a14="http://schemas.microsoft.com/office/drawing/2010/main" val="0"/>
              </a:ext>
            </a:extLst>
          </a:blip>
          <a:stretch>
            <a:fillRect/>
          </a:stretch>
        </p:blipFill>
        <p:spPr bwMode="auto">
          <a:xfrm>
            <a:off x="724263" y="2398186"/>
            <a:ext cx="10532805" cy="3753232"/>
          </a:xfrm>
          <a:prstGeom prst="rect">
            <a:avLst/>
          </a:prstGeom>
          <a:noFill/>
          <a:ln>
            <a:noFill/>
          </a:ln>
        </p:spPr>
      </p:pic>
      <p:pic>
        <p:nvPicPr>
          <p:cNvPr id="6"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8"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9" name="Titel 1">
            <a:extLst>
              <a:ext uri="{FF2B5EF4-FFF2-40B4-BE49-F238E27FC236}">
                <a16:creationId xmlns:a16="http://schemas.microsoft.com/office/drawing/2014/main" id="{09C8D736-E157-1E9D-90AB-E016DEF007FC}"/>
              </a:ext>
            </a:extLst>
          </p:cNvPr>
          <p:cNvSpPr>
            <a:spLocks noGrp="1"/>
          </p:cNvSpPr>
          <p:nvPr>
            <p:ph type="title"/>
          </p:nvPr>
        </p:nvSpPr>
        <p:spPr>
          <a:xfrm>
            <a:off x="1469634" y="245699"/>
            <a:ext cx="7143010" cy="1325563"/>
          </a:xfrm>
        </p:spPr>
        <p:txBody>
          <a:bodyPr>
            <a:normAutofit fontScale="90000"/>
          </a:bodyPr>
          <a:lstStyle/>
          <a:p>
            <a:r>
              <a:rPr lang="en-GB" sz="5400" b="1" dirty="0" err="1"/>
              <a:t>KaliLinux </a:t>
            </a:r>
            <a:r>
              <a:rPr lang="pl-PL" sz="5400" b="1" dirty="0"/>
              <a:t>- </a:t>
            </a:r>
            <a:r>
              <a:rPr lang="en-GB" b="1" dirty="0" err="1" smtClean="0"/>
              <a:t>Ambiente</a:t>
            </a:r>
            <a:r>
              <a:rPr lang="en-GB" b="1" dirty="0" smtClean="0"/>
              <a:t> </a:t>
            </a:r>
            <a:r>
              <a:rPr lang="en-GB" b="1" dirty="0"/>
              <a:t>di test della resistenza </a:t>
            </a:r>
            <a:endParaRPr lang="pl-PL" b="1" dirty="0"/>
          </a:p>
        </p:txBody>
      </p:sp>
    </p:spTree>
    <p:extLst>
      <p:ext uri="{BB962C8B-B14F-4D97-AF65-F5344CB8AC3E}">
        <p14:creationId xmlns:p14="http://schemas.microsoft.com/office/powerpoint/2010/main" val="310248026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rostokąt 2"/>
          <p:cNvSpPr/>
          <p:nvPr/>
        </p:nvSpPr>
        <p:spPr>
          <a:xfrm>
            <a:off x="623392" y="2024238"/>
            <a:ext cx="11233248" cy="4401205"/>
          </a:xfrm>
          <a:prstGeom prst="rect">
            <a:avLst/>
          </a:prstGeom>
        </p:spPr>
        <p:txBody>
          <a:bodyPr wrap="square">
            <a:spAutoFit/>
          </a:bodyPr>
          <a:lstStyle/>
          <a:p>
            <a:r>
              <a:rPr lang="en-GB" sz="2800" b="1" dirty="0">
                <a:solidFill>
                  <a:srgbClr val="0070C0"/>
                </a:solidFill>
              </a:rPr>
              <a:t>Fase 4 - </a:t>
            </a:r>
            <a:r>
              <a:rPr lang="en-GB" sz="2800" b="1" dirty="0" err="1" smtClean="0">
                <a:solidFill>
                  <a:srgbClr val="0070C0"/>
                </a:solidFill>
              </a:rPr>
              <a:t>Utilizzo</a:t>
            </a:r>
            <a:r>
              <a:rPr lang="en-GB" sz="2800" b="1" dirty="0" smtClean="0">
                <a:solidFill>
                  <a:srgbClr val="0070C0"/>
                </a:solidFill>
              </a:rPr>
              <a:t> </a:t>
            </a:r>
            <a:r>
              <a:rPr lang="en-GB" sz="2800" b="1" dirty="0" err="1" smtClean="0">
                <a:solidFill>
                  <a:srgbClr val="0070C0"/>
                </a:solidFill>
              </a:rPr>
              <a:t>dell'applicazione</a:t>
            </a:r>
            <a:r>
              <a:rPr lang="en-GB" sz="2800" b="1" dirty="0" smtClean="0">
                <a:solidFill>
                  <a:srgbClr val="0070C0"/>
                </a:solidFill>
              </a:rPr>
              <a:t> </a:t>
            </a:r>
            <a:r>
              <a:rPr lang="en-GB" sz="2800" b="1" dirty="0" err="1">
                <a:solidFill>
                  <a:srgbClr val="0070C0"/>
                </a:solidFill>
              </a:rPr>
              <a:t>aircrack</a:t>
            </a:r>
            <a:r>
              <a:rPr lang="en-GB" sz="2800" b="1" dirty="0">
                <a:solidFill>
                  <a:srgbClr val="0070C0"/>
                </a:solidFill>
              </a:rPr>
              <a:t>-ng</a:t>
            </a:r>
            <a:endParaRPr lang="pl-PL" sz="2800" b="1" dirty="0">
              <a:solidFill>
                <a:srgbClr val="0070C0"/>
              </a:solidFill>
            </a:endParaRPr>
          </a:p>
          <a:p>
            <a:endParaRPr lang="pl-PL" sz="2800" dirty="0"/>
          </a:p>
          <a:p>
            <a:r>
              <a:rPr lang="en-GB" sz="2800" dirty="0"/>
              <a:t>Sintassi del comando: </a:t>
            </a:r>
            <a:endParaRPr lang="pl-PL" sz="2800" dirty="0"/>
          </a:p>
          <a:p>
            <a:r>
              <a:rPr lang="en-GB" sz="2800" i="1" dirty="0" err="1">
                <a:solidFill>
                  <a:srgbClr val="FF0000"/>
                </a:solidFill>
              </a:rPr>
              <a:t>aircrack-ng </a:t>
            </a:r>
            <a:r>
              <a:rPr lang="en-GB" sz="2800" i="1" dirty="0">
                <a:solidFill>
                  <a:srgbClr val="FF0000"/>
                </a:solidFill>
              </a:rPr>
              <a:t>-w </a:t>
            </a:r>
            <a:r>
              <a:rPr lang="en-GB" sz="2800" i="1" dirty="0" err="1">
                <a:solidFill>
                  <a:srgbClr val="FF0000"/>
                </a:solidFill>
              </a:rPr>
              <a:t>dizionario_location sequenza_location</a:t>
            </a:r>
            <a:endParaRPr lang="pl-PL" sz="2800" i="1" dirty="0">
              <a:solidFill>
                <a:srgbClr val="FF0000"/>
              </a:solidFill>
            </a:endParaRPr>
          </a:p>
          <a:p>
            <a:endParaRPr lang="pl-PL" sz="2800" dirty="0"/>
          </a:p>
          <a:p>
            <a:endParaRPr lang="pl-PL" sz="2800" dirty="0"/>
          </a:p>
          <a:p>
            <a:r>
              <a:rPr lang="en-GB" sz="2800" b="1" dirty="0"/>
              <a:t>Esempio di </a:t>
            </a:r>
            <a:r>
              <a:rPr lang="en-GB" sz="2800" b="1" dirty="0" err="1"/>
              <a:t>utilizzo</a:t>
            </a:r>
            <a:r>
              <a:rPr lang="en-GB" sz="2800" b="1" dirty="0"/>
              <a:t> </a:t>
            </a:r>
            <a:r>
              <a:rPr lang="en-GB" sz="2800" dirty="0" smtClean="0"/>
              <a:t>(per </a:t>
            </a:r>
            <a:r>
              <a:rPr lang="en-GB" sz="2800" dirty="0" err="1" smtClean="0"/>
              <a:t>ottenere</a:t>
            </a:r>
            <a:r>
              <a:rPr lang="en-GB" sz="2800" dirty="0" smtClean="0"/>
              <a:t> </a:t>
            </a:r>
            <a:r>
              <a:rPr lang="en-GB" sz="2800" dirty="0"/>
              <a:t>il valore della chiave WPA / WPA2 utilizzando un dizionario):</a:t>
            </a:r>
            <a:endParaRPr lang="pl-PL" sz="2800" dirty="0"/>
          </a:p>
          <a:p>
            <a:r>
              <a:rPr lang="en-GB" sz="2800" dirty="0"/>
              <a:t> </a:t>
            </a:r>
            <a:endParaRPr lang="pl-PL" sz="2800" dirty="0"/>
          </a:p>
          <a:p>
            <a:r>
              <a:rPr lang="en-GB" sz="2800" i="1" dirty="0" err="1">
                <a:solidFill>
                  <a:srgbClr val="FF0000"/>
                </a:solidFill>
              </a:rPr>
              <a:t>aircrack-ng </a:t>
            </a:r>
            <a:r>
              <a:rPr lang="en-GB" sz="2800" i="1" dirty="0">
                <a:solidFill>
                  <a:srgbClr val="FF0000"/>
                </a:solidFill>
              </a:rPr>
              <a:t>-w /root/dictionary.txt /root/handshake</a:t>
            </a:r>
            <a:r>
              <a:rPr lang="en-GB" sz="2800" i="1" dirty="0" err="1">
                <a:solidFill>
                  <a:srgbClr val="FF0000"/>
                </a:solidFill>
              </a:rPr>
              <a:t>.cap</a:t>
            </a:r>
            <a:endParaRPr lang="pl-PL" sz="2800" i="1" dirty="0">
              <a:solidFill>
                <a:srgbClr val="FF0000"/>
              </a:solidFill>
            </a:endParaRPr>
          </a:p>
        </p:txBody>
      </p:sp>
      <p:pic>
        <p:nvPicPr>
          <p:cNvPr id="6"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7"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9" name="Titel 1">
            <a:extLst>
              <a:ext uri="{FF2B5EF4-FFF2-40B4-BE49-F238E27FC236}">
                <a16:creationId xmlns:a16="http://schemas.microsoft.com/office/drawing/2014/main" id="{09C8D736-E157-1E9D-90AB-E016DEF007FC}"/>
              </a:ext>
            </a:extLst>
          </p:cNvPr>
          <p:cNvSpPr>
            <a:spLocks noGrp="1"/>
          </p:cNvSpPr>
          <p:nvPr>
            <p:ph type="title"/>
          </p:nvPr>
        </p:nvSpPr>
        <p:spPr>
          <a:xfrm>
            <a:off x="1469634" y="245699"/>
            <a:ext cx="7143010" cy="1325563"/>
          </a:xfrm>
        </p:spPr>
        <p:txBody>
          <a:bodyPr>
            <a:normAutofit fontScale="90000"/>
          </a:bodyPr>
          <a:lstStyle/>
          <a:p>
            <a:r>
              <a:rPr lang="en-GB" sz="5400" b="1" dirty="0" err="1"/>
              <a:t>KaliLinux </a:t>
            </a:r>
            <a:r>
              <a:rPr lang="pl-PL" sz="5400" b="1" dirty="0"/>
              <a:t>- </a:t>
            </a:r>
            <a:r>
              <a:rPr lang="en-GB" b="1" dirty="0" err="1" smtClean="0"/>
              <a:t>Ambiente</a:t>
            </a:r>
            <a:r>
              <a:rPr lang="en-GB" b="1" dirty="0" smtClean="0"/>
              <a:t> </a:t>
            </a:r>
            <a:r>
              <a:rPr lang="en-GB" b="1" dirty="0"/>
              <a:t>di test della resistenza </a:t>
            </a:r>
            <a:endParaRPr lang="pl-PL" b="1" dirty="0"/>
          </a:p>
        </p:txBody>
      </p:sp>
    </p:spTree>
    <p:extLst>
      <p:ext uri="{BB962C8B-B14F-4D97-AF65-F5344CB8AC3E}">
        <p14:creationId xmlns:p14="http://schemas.microsoft.com/office/powerpoint/2010/main" val="114434283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az 3" descr="C:\Users\SYSTEM1\Desktop\Dyplomowa\APS_images\04.png"/>
          <p:cNvPicPr/>
          <p:nvPr/>
        </p:nvPicPr>
        <p:blipFill>
          <a:blip r:embed="rId2">
            <a:extLst>
              <a:ext uri="{28A0092B-C50C-407E-A947-70E740481C1C}">
                <a14:useLocalDpi xmlns:a14="http://schemas.microsoft.com/office/drawing/2010/main" val="0"/>
              </a:ext>
            </a:extLst>
          </a:blip>
          <a:stretch>
            <a:fillRect/>
          </a:stretch>
        </p:blipFill>
        <p:spPr bwMode="auto">
          <a:xfrm>
            <a:off x="1067163" y="2242996"/>
            <a:ext cx="10009546" cy="4126631"/>
          </a:xfrm>
          <a:prstGeom prst="rect">
            <a:avLst/>
          </a:prstGeom>
          <a:noFill/>
          <a:ln>
            <a:noFill/>
          </a:ln>
        </p:spPr>
      </p:pic>
      <p:pic>
        <p:nvPicPr>
          <p:cNvPr id="6"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7"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9" name="Titel 1">
            <a:extLst>
              <a:ext uri="{FF2B5EF4-FFF2-40B4-BE49-F238E27FC236}">
                <a16:creationId xmlns:a16="http://schemas.microsoft.com/office/drawing/2014/main" id="{09C8D736-E157-1E9D-90AB-E016DEF007FC}"/>
              </a:ext>
            </a:extLst>
          </p:cNvPr>
          <p:cNvSpPr>
            <a:spLocks noGrp="1"/>
          </p:cNvSpPr>
          <p:nvPr>
            <p:ph type="title"/>
          </p:nvPr>
        </p:nvSpPr>
        <p:spPr>
          <a:xfrm>
            <a:off x="1469634" y="245699"/>
            <a:ext cx="7143010" cy="1325563"/>
          </a:xfrm>
        </p:spPr>
        <p:txBody>
          <a:bodyPr>
            <a:normAutofit fontScale="90000"/>
          </a:bodyPr>
          <a:lstStyle/>
          <a:p>
            <a:r>
              <a:rPr lang="en-GB" sz="5400" b="1" dirty="0" err="1"/>
              <a:t>KaliLinux </a:t>
            </a:r>
            <a:r>
              <a:rPr lang="pl-PL" sz="5400" b="1" dirty="0"/>
              <a:t>- </a:t>
            </a:r>
            <a:r>
              <a:rPr lang="en-GB" b="1" dirty="0" err="1" smtClean="0"/>
              <a:t>Ambiente</a:t>
            </a:r>
            <a:r>
              <a:rPr lang="en-GB" b="1" dirty="0" smtClean="0"/>
              <a:t> </a:t>
            </a:r>
            <a:r>
              <a:rPr lang="en-GB" b="1" dirty="0"/>
              <a:t>di test della resistenza </a:t>
            </a:r>
            <a:endParaRPr lang="pl-PL" b="1" dirty="0"/>
          </a:p>
        </p:txBody>
      </p:sp>
    </p:spTree>
    <p:extLst>
      <p:ext uri="{BB962C8B-B14F-4D97-AF65-F5344CB8AC3E}">
        <p14:creationId xmlns:p14="http://schemas.microsoft.com/office/powerpoint/2010/main" val="88949973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rostokąt 2"/>
          <p:cNvSpPr/>
          <p:nvPr/>
        </p:nvSpPr>
        <p:spPr>
          <a:xfrm>
            <a:off x="366720" y="2171343"/>
            <a:ext cx="11233248" cy="4401205"/>
          </a:xfrm>
          <a:prstGeom prst="rect">
            <a:avLst/>
          </a:prstGeom>
        </p:spPr>
        <p:txBody>
          <a:bodyPr wrap="square">
            <a:spAutoFit/>
          </a:bodyPr>
          <a:lstStyle/>
          <a:p>
            <a:pPr marL="285750" indent="-285750" algn="just">
              <a:buFont typeface="Arial" panose="020B0604020202020204" pitchFamily="34" charset="0"/>
              <a:buChar char="•"/>
            </a:pPr>
            <a:r>
              <a:rPr lang="en-GB" sz="2800" dirty="0"/>
              <a:t>Un programma interessante è l'applicazione chiamata </a:t>
            </a:r>
            <a:r>
              <a:rPr lang="en-GB" sz="2800" i="1" dirty="0"/>
              <a:t>crunch</a:t>
            </a:r>
            <a:r>
              <a:rPr lang="en-GB" sz="2800" dirty="0"/>
              <a:t>, </a:t>
            </a:r>
            <a:r>
              <a:rPr lang="en-GB" sz="2800" dirty="0" err="1" smtClean="0"/>
              <a:t>questa</a:t>
            </a:r>
            <a:r>
              <a:rPr lang="en-GB" sz="2800" dirty="0" smtClean="0"/>
              <a:t> </a:t>
            </a:r>
            <a:r>
              <a:rPr lang="en-GB" sz="2800" dirty="0"/>
              <a:t>consente di generare un elenco di posizioni chiave della rete in base a un criterio e a </a:t>
            </a:r>
            <a:r>
              <a:rPr lang="en-GB" sz="2800" dirty="0" smtClean="0"/>
              <a:t>un </a:t>
            </a:r>
            <a:r>
              <a:rPr lang="en-GB" sz="2800" dirty="0" err="1" smtClean="0"/>
              <a:t>insieme</a:t>
            </a:r>
            <a:r>
              <a:rPr lang="en-GB" sz="2800" dirty="0" smtClean="0"/>
              <a:t> di </a:t>
            </a:r>
            <a:r>
              <a:rPr lang="en-GB" sz="2800" dirty="0"/>
              <a:t>caratteri specifici. </a:t>
            </a:r>
            <a:endParaRPr lang="pl-PL" sz="2800" dirty="0"/>
          </a:p>
          <a:p>
            <a:pPr marL="285750" indent="-285750" algn="just">
              <a:buFont typeface="Arial" panose="020B0604020202020204" pitchFamily="34" charset="0"/>
              <a:buChar char="•"/>
            </a:pPr>
            <a:r>
              <a:rPr lang="en-GB" sz="2800" dirty="0"/>
              <a:t>Viene spesso utilizzato come fonte di input per l'applicazione </a:t>
            </a:r>
            <a:r>
              <a:rPr lang="en-GB" sz="2800" dirty="0" err="1"/>
              <a:t>aircrack-ng</a:t>
            </a:r>
            <a:r>
              <a:rPr lang="en-GB" sz="2800" dirty="0"/>
              <a:t>. Esempio di utilizzo (recupero forzato del valore di una chiave di 8 caratteri senza utilizzare un dizionario, in base allo spazio dei caratteri: abc0123456789)</a:t>
            </a:r>
            <a:r>
              <a:rPr lang="pl-PL" sz="2800" dirty="0"/>
              <a:t>.</a:t>
            </a:r>
          </a:p>
          <a:p>
            <a:pPr algn="just"/>
            <a:r>
              <a:rPr lang="en-GB" sz="2800" i="1" dirty="0"/>
              <a:t> </a:t>
            </a:r>
            <a:endParaRPr lang="pl-PL" sz="2800" dirty="0"/>
          </a:p>
          <a:p>
            <a:pPr algn="just"/>
            <a:r>
              <a:rPr lang="en-GB" sz="2800" b="1" i="1" dirty="0">
                <a:solidFill>
                  <a:srgbClr val="FF0000"/>
                </a:solidFill>
              </a:rPr>
              <a:t>crunch 8 8 abc0123456789 -t @@@@@@@@ | </a:t>
            </a:r>
            <a:r>
              <a:rPr lang="en-GB" sz="2800" b="1" i="1" dirty="0" err="1">
                <a:solidFill>
                  <a:srgbClr val="FF0000"/>
                </a:solidFill>
              </a:rPr>
              <a:t>aircrack-ng </a:t>
            </a:r>
            <a:r>
              <a:rPr lang="en-GB" sz="2800" b="1" i="1" dirty="0">
                <a:solidFill>
                  <a:srgbClr val="FF0000"/>
                </a:solidFill>
              </a:rPr>
              <a:t>-bssid 10:FE:ED:90:A9:26 -w- /root/handshake</a:t>
            </a:r>
            <a:r>
              <a:rPr lang="en-GB" sz="2800" b="1" i="1" dirty="0" err="1">
                <a:solidFill>
                  <a:srgbClr val="FF0000"/>
                </a:solidFill>
              </a:rPr>
              <a:t>.cap</a:t>
            </a:r>
            <a:endParaRPr lang="pl-PL" sz="2800" b="1" dirty="0">
              <a:solidFill>
                <a:srgbClr val="FF0000"/>
              </a:solidFill>
            </a:endParaRPr>
          </a:p>
        </p:txBody>
      </p:sp>
      <p:pic>
        <p:nvPicPr>
          <p:cNvPr id="6"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7"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9" name="Titel 1">
            <a:extLst>
              <a:ext uri="{FF2B5EF4-FFF2-40B4-BE49-F238E27FC236}">
                <a16:creationId xmlns:a16="http://schemas.microsoft.com/office/drawing/2014/main" id="{09C8D736-E157-1E9D-90AB-E016DEF007FC}"/>
              </a:ext>
            </a:extLst>
          </p:cNvPr>
          <p:cNvSpPr>
            <a:spLocks noGrp="1"/>
          </p:cNvSpPr>
          <p:nvPr>
            <p:ph type="title"/>
          </p:nvPr>
        </p:nvSpPr>
        <p:spPr>
          <a:xfrm>
            <a:off x="1469634" y="245699"/>
            <a:ext cx="7143010" cy="1325563"/>
          </a:xfrm>
        </p:spPr>
        <p:txBody>
          <a:bodyPr>
            <a:normAutofit fontScale="90000"/>
          </a:bodyPr>
          <a:lstStyle/>
          <a:p>
            <a:r>
              <a:rPr lang="en-GB" sz="5400" b="1" dirty="0" err="1"/>
              <a:t>KaliLinux </a:t>
            </a:r>
            <a:r>
              <a:rPr lang="pl-PL" sz="5400" b="1" dirty="0"/>
              <a:t>- </a:t>
            </a:r>
            <a:r>
              <a:rPr lang="en-GB" b="1" dirty="0" err="1"/>
              <a:t>A</a:t>
            </a:r>
            <a:r>
              <a:rPr lang="en-GB" b="1" dirty="0" err="1" smtClean="0"/>
              <a:t>mbiente</a:t>
            </a:r>
            <a:r>
              <a:rPr lang="en-GB" b="1" dirty="0" smtClean="0"/>
              <a:t> </a:t>
            </a:r>
            <a:r>
              <a:rPr lang="en-GB" b="1" dirty="0"/>
              <a:t>di test della resistenza </a:t>
            </a:r>
            <a:endParaRPr lang="pl-PL" b="1" dirty="0"/>
          </a:p>
        </p:txBody>
      </p:sp>
    </p:spTree>
    <p:extLst>
      <p:ext uri="{BB962C8B-B14F-4D97-AF65-F5344CB8AC3E}">
        <p14:creationId xmlns:p14="http://schemas.microsoft.com/office/powerpoint/2010/main" val="342414638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az 3" descr="C:\Users\SYSTEM1\Desktop\Dyplomowa\APS_images\07.png"/>
          <p:cNvPicPr/>
          <p:nvPr/>
        </p:nvPicPr>
        <p:blipFill>
          <a:blip r:embed="rId2">
            <a:extLst>
              <a:ext uri="{28A0092B-C50C-407E-A947-70E740481C1C}">
                <a14:useLocalDpi xmlns:a14="http://schemas.microsoft.com/office/drawing/2010/main" val="0"/>
              </a:ext>
            </a:extLst>
          </a:blip>
          <a:stretch>
            <a:fillRect/>
          </a:stretch>
        </p:blipFill>
        <p:spPr bwMode="auto">
          <a:xfrm>
            <a:off x="1067163" y="1974272"/>
            <a:ext cx="10387880" cy="4352916"/>
          </a:xfrm>
          <a:prstGeom prst="rect">
            <a:avLst/>
          </a:prstGeom>
          <a:noFill/>
          <a:ln>
            <a:noFill/>
          </a:ln>
        </p:spPr>
      </p:pic>
      <p:pic>
        <p:nvPicPr>
          <p:cNvPr id="6"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7"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9" name="Titel 1">
            <a:extLst>
              <a:ext uri="{FF2B5EF4-FFF2-40B4-BE49-F238E27FC236}">
                <a16:creationId xmlns:a16="http://schemas.microsoft.com/office/drawing/2014/main" id="{09C8D736-E157-1E9D-90AB-E016DEF007FC}"/>
              </a:ext>
            </a:extLst>
          </p:cNvPr>
          <p:cNvSpPr>
            <a:spLocks noGrp="1"/>
          </p:cNvSpPr>
          <p:nvPr>
            <p:ph type="title"/>
          </p:nvPr>
        </p:nvSpPr>
        <p:spPr>
          <a:xfrm>
            <a:off x="1469634" y="245699"/>
            <a:ext cx="7143010" cy="1325563"/>
          </a:xfrm>
        </p:spPr>
        <p:txBody>
          <a:bodyPr>
            <a:normAutofit fontScale="90000"/>
          </a:bodyPr>
          <a:lstStyle/>
          <a:p>
            <a:r>
              <a:rPr lang="en-GB" sz="5400" b="1" dirty="0" err="1"/>
              <a:t>KaliLinux </a:t>
            </a:r>
            <a:r>
              <a:rPr lang="pl-PL" sz="5400" b="1" dirty="0"/>
              <a:t>- </a:t>
            </a:r>
            <a:r>
              <a:rPr lang="en-GB" b="1" dirty="0" err="1" smtClean="0"/>
              <a:t>Ambiente</a:t>
            </a:r>
            <a:r>
              <a:rPr lang="en-GB" b="1" dirty="0" smtClean="0"/>
              <a:t> </a:t>
            </a:r>
            <a:r>
              <a:rPr lang="en-GB" b="1" dirty="0"/>
              <a:t>di test della resistenza </a:t>
            </a:r>
            <a:endParaRPr lang="pl-PL" b="1" dirty="0"/>
          </a:p>
        </p:txBody>
      </p:sp>
    </p:spTree>
    <p:extLst>
      <p:ext uri="{BB962C8B-B14F-4D97-AF65-F5344CB8AC3E}">
        <p14:creationId xmlns:p14="http://schemas.microsoft.com/office/powerpoint/2010/main" val="55219141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3">
            <a:extLst>
              <a:ext uri="{FF2B5EF4-FFF2-40B4-BE49-F238E27FC236}">
                <a16:creationId xmlns:a16="http://schemas.microsoft.com/office/drawing/2014/main" id="{7AEEF3F9-B315-4667-B581-C8924A67112D}"/>
              </a:ext>
            </a:extLst>
          </p:cNvPr>
          <p:cNvSpPr>
            <a:spLocks noChangeArrowheads="1"/>
          </p:cNvSpPr>
          <p:nvPr/>
        </p:nvSpPr>
        <p:spPr bwMode="auto">
          <a:xfrm>
            <a:off x="6118899" y="3112861"/>
            <a:ext cx="8737600" cy="388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ts val="600"/>
              </a:spcBef>
              <a:buClr>
                <a:schemeClr val="tx2"/>
              </a:buClr>
              <a:buSzPct val="73000"/>
              <a:buFont typeface="Wingdings 2" panose="05020102010507070707" pitchFamily="18" charset="2"/>
              <a:buChar char=""/>
              <a:defRPr sz="2600">
                <a:solidFill>
                  <a:schemeClr val="tx1"/>
                </a:solidFill>
                <a:latin typeface="Trebuchet MS" panose="020B0603020202020204" pitchFamily="34" charset="0"/>
              </a:defRPr>
            </a:lvl1pPr>
            <a:lvl2pPr marL="742950" indent="-285750">
              <a:spcBef>
                <a:spcPts val="500"/>
              </a:spcBef>
              <a:buClr>
                <a:srgbClr val="F9B639"/>
              </a:buClr>
              <a:buSzPct val="80000"/>
              <a:buFont typeface="Wingdings 2" panose="05020102010507070707" pitchFamily="18" charset="2"/>
              <a:buChar char=""/>
              <a:defRPr sz="2300">
                <a:solidFill>
                  <a:srgbClr val="6C6C6C"/>
                </a:solidFill>
                <a:latin typeface="Trebuchet MS" panose="020B0603020202020204" pitchFamily="34" charset="0"/>
              </a:defRPr>
            </a:lvl2pPr>
            <a:lvl3pPr marL="1143000" indent="-228600">
              <a:spcBef>
                <a:spcPts val="400"/>
              </a:spcBef>
              <a:buClr>
                <a:srgbClr val="F9B639"/>
              </a:buClr>
              <a:buSzPct val="60000"/>
              <a:buFont typeface="Wingdings" panose="05000000000000000000" pitchFamily="2" charset="2"/>
              <a:buChar char=""/>
              <a:defRPr sz="2000">
                <a:solidFill>
                  <a:schemeClr val="tx1"/>
                </a:solidFill>
                <a:latin typeface="Trebuchet MS" panose="020B0603020202020204" pitchFamily="34" charset="0"/>
              </a:defRPr>
            </a:lvl3pPr>
            <a:lvl4pPr marL="1600200" indent="-228600">
              <a:spcBef>
                <a:spcPct val="20000"/>
              </a:spcBef>
              <a:buClr>
                <a:srgbClr val="F9B639"/>
              </a:buClr>
              <a:buSzPct val="80000"/>
              <a:buFont typeface="Wingdings 2" panose="05020102010507070707" pitchFamily="18" charset="2"/>
              <a:buChar char=""/>
              <a:defRPr sz="2000">
                <a:solidFill>
                  <a:srgbClr val="6C6C6C"/>
                </a:solidFill>
                <a:latin typeface="Trebuchet MS" panose="020B0603020202020204" pitchFamily="34" charset="0"/>
              </a:defRPr>
            </a:lvl4pPr>
            <a:lvl5pPr marL="2057400" indent="-228600">
              <a:spcBef>
                <a:spcPts val="400"/>
              </a:spcBef>
              <a:buClr>
                <a:srgbClr val="F9B639"/>
              </a:buClr>
              <a:buSzPct val="70000"/>
              <a:buFont typeface="Wingdings" panose="05000000000000000000" pitchFamily="2" charset="2"/>
              <a:buChar char=""/>
              <a:defRPr sz="2000">
                <a:solidFill>
                  <a:schemeClr val="tx1"/>
                </a:solidFill>
                <a:latin typeface="Trebuchet MS" panose="020B0603020202020204" pitchFamily="34" charset="0"/>
              </a:defRPr>
            </a:lvl5pPr>
            <a:lvl6pPr marL="2514600" indent="-228600" eaLnBrk="0" fontAlgn="base" hangingPunct="0">
              <a:spcBef>
                <a:spcPts val="400"/>
              </a:spcBef>
              <a:spcAft>
                <a:spcPct val="0"/>
              </a:spcAft>
              <a:buClr>
                <a:srgbClr val="F9B639"/>
              </a:buClr>
              <a:buSzPct val="70000"/>
              <a:buFont typeface="Wingdings" panose="05000000000000000000" pitchFamily="2" charset="2"/>
              <a:buChar char=""/>
              <a:defRPr sz="2000">
                <a:solidFill>
                  <a:schemeClr val="tx1"/>
                </a:solidFill>
                <a:latin typeface="Trebuchet MS" panose="020B0603020202020204" pitchFamily="34" charset="0"/>
              </a:defRPr>
            </a:lvl6pPr>
            <a:lvl7pPr marL="2971800" indent="-228600" eaLnBrk="0" fontAlgn="base" hangingPunct="0">
              <a:spcBef>
                <a:spcPts val="400"/>
              </a:spcBef>
              <a:spcAft>
                <a:spcPct val="0"/>
              </a:spcAft>
              <a:buClr>
                <a:srgbClr val="F9B639"/>
              </a:buClr>
              <a:buSzPct val="70000"/>
              <a:buFont typeface="Wingdings" panose="05000000000000000000" pitchFamily="2" charset="2"/>
              <a:buChar char=""/>
              <a:defRPr sz="2000">
                <a:solidFill>
                  <a:schemeClr val="tx1"/>
                </a:solidFill>
                <a:latin typeface="Trebuchet MS" panose="020B0603020202020204" pitchFamily="34" charset="0"/>
              </a:defRPr>
            </a:lvl7pPr>
            <a:lvl8pPr marL="3429000" indent="-228600" eaLnBrk="0" fontAlgn="base" hangingPunct="0">
              <a:spcBef>
                <a:spcPts val="400"/>
              </a:spcBef>
              <a:spcAft>
                <a:spcPct val="0"/>
              </a:spcAft>
              <a:buClr>
                <a:srgbClr val="F9B639"/>
              </a:buClr>
              <a:buSzPct val="70000"/>
              <a:buFont typeface="Wingdings" panose="05000000000000000000" pitchFamily="2" charset="2"/>
              <a:buChar char=""/>
              <a:defRPr sz="2000">
                <a:solidFill>
                  <a:schemeClr val="tx1"/>
                </a:solidFill>
                <a:latin typeface="Trebuchet MS" panose="020B0603020202020204" pitchFamily="34" charset="0"/>
              </a:defRPr>
            </a:lvl8pPr>
            <a:lvl9pPr marL="3886200" indent="-228600" eaLnBrk="0" fontAlgn="base" hangingPunct="0">
              <a:spcBef>
                <a:spcPts val="400"/>
              </a:spcBef>
              <a:spcAft>
                <a:spcPct val="0"/>
              </a:spcAft>
              <a:buClr>
                <a:srgbClr val="F9B639"/>
              </a:buClr>
              <a:buSzPct val="70000"/>
              <a:buFont typeface="Wingdings" panose="05000000000000000000" pitchFamily="2" charset="2"/>
              <a:buChar char=""/>
              <a:defRPr sz="2000">
                <a:solidFill>
                  <a:schemeClr val="tx1"/>
                </a:solidFill>
                <a:latin typeface="Trebuchet MS" panose="020B0603020202020204" pitchFamily="34" charset="0"/>
              </a:defRPr>
            </a:lvl9pPr>
          </a:lstStyle>
          <a:p>
            <a:pPr>
              <a:spcBef>
                <a:spcPct val="0"/>
              </a:spcBef>
              <a:buClrTx/>
              <a:buSzTx/>
              <a:buNone/>
            </a:pPr>
            <a:endParaRPr lang="pl-PL" altLang="pl-PL" sz="2400" b="1" dirty="0">
              <a:solidFill>
                <a:schemeClr val="tx2"/>
              </a:solidFill>
              <a:latin typeface="Arial" panose="020B0604020202020204" pitchFamily="34" charset="0"/>
            </a:endParaRPr>
          </a:p>
        </p:txBody>
      </p:sp>
      <p:sp>
        <p:nvSpPr>
          <p:cNvPr id="12292" name="Rectangle 9">
            <a:extLst>
              <a:ext uri="{FF2B5EF4-FFF2-40B4-BE49-F238E27FC236}">
                <a16:creationId xmlns:a16="http://schemas.microsoft.com/office/drawing/2014/main" id="{A33936FF-CCA5-4CF3-B067-E3ED84CEE25D}"/>
              </a:ext>
            </a:extLst>
          </p:cNvPr>
          <p:cNvSpPr>
            <a:spLocks noChangeArrowheads="1"/>
          </p:cNvSpPr>
          <p:nvPr/>
        </p:nvSpPr>
        <p:spPr bwMode="auto">
          <a:xfrm>
            <a:off x="929080" y="2230220"/>
            <a:ext cx="10379637" cy="3262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a:spcBef>
                <a:spcPts val="600"/>
              </a:spcBef>
              <a:buClr>
                <a:schemeClr val="tx2"/>
              </a:buClr>
              <a:buSzPct val="73000"/>
              <a:buFont typeface="Wingdings 2" panose="05020102010507070707" pitchFamily="18" charset="2"/>
              <a:buChar char=""/>
              <a:defRPr sz="2600">
                <a:solidFill>
                  <a:schemeClr val="tx1"/>
                </a:solidFill>
                <a:latin typeface="Trebuchet MS" panose="020B0603020202020204" pitchFamily="34" charset="0"/>
              </a:defRPr>
            </a:lvl1pPr>
            <a:lvl2pPr marL="742950" indent="-285750">
              <a:spcBef>
                <a:spcPts val="500"/>
              </a:spcBef>
              <a:buClr>
                <a:srgbClr val="F9B639"/>
              </a:buClr>
              <a:buSzPct val="80000"/>
              <a:buFont typeface="Wingdings 2" panose="05020102010507070707" pitchFamily="18" charset="2"/>
              <a:buChar char=""/>
              <a:defRPr sz="2300">
                <a:solidFill>
                  <a:srgbClr val="6C6C6C"/>
                </a:solidFill>
                <a:latin typeface="Trebuchet MS" panose="020B0603020202020204" pitchFamily="34" charset="0"/>
              </a:defRPr>
            </a:lvl2pPr>
            <a:lvl3pPr marL="1143000" indent="-228600">
              <a:spcBef>
                <a:spcPts val="400"/>
              </a:spcBef>
              <a:buClr>
                <a:srgbClr val="F9B639"/>
              </a:buClr>
              <a:buSzPct val="60000"/>
              <a:buFont typeface="Wingdings" panose="05000000000000000000" pitchFamily="2" charset="2"/>
              <a:buChar char=""/>
              <a:defRPr sz="2000">
                <a:solidFill>
                  <a:schemeClr val="tx1"/>
                </a:solidFill>
                <a:latin typeface="Trebuchet MS" panose="020B0603020202020204" pitchFamily="34" charset="0"/>
              </a:defRPr>
            </a:lvl3pPr>
            <a:lvl4pPr marL="1600200" indent="-228600">
              <a:spcBef>
                <a:spcPct val="20000"/>
              </a:spcBef>
              <a:buClr>
                <a:srgbClr val="F9B639"/>
              </a:buClr>
              <a:buSzPct val="80000"/>
              <a:buFont typeface="Wingdings 2" panose="05020102010507070707" pitchFamily="18" charset="2"/>
              <a:buChar char=""/>
              <a:defRPr sz="2000">
                <a:solidFill>
                  <a:srgbClr val="6C6C6C"/>
                </a:solidFill>
                <a:latin typeface="Trebuchet MS" panose="020B0603020202020204" pitchFamily="34" charset="0"/>
              </a:defRPr>
            </a:lvl4pPr>
            <a:lvl5pPr marL="2057400" indent="-228600">
              <a:spcBef>
                <a:spcPts val="400"/>
              </a:spcBef>
              <a:buClr>
                <a:srgbClr val="F9B639"/>
              </a:buClr>
              <a:buSzPct val="70000"/>
              <a:buFont typeface="Wingdings" panose="05000000000000000000" pitchFamily="2" charset="2"/>
              <a:buChar char=""/>
              <a:defRPr sz="2000">
                <a:solidFill>
                  <a:schemeClr val="tx1"/>
                </a:solidFill>
                <a:latin typeface="Trebuchet MS" panose="020B0603020202020204" pitchFamily="34" charset="0"/>
              </a:defRPr>
            </a:lvl5pPr>
            <a:lvl6pPr marL="2514600" indent="-228600" eaLnBrk="0" fontAlgn="base" hangingPunct="0">
              <a:spcBef>
                <a:spcPts val="400"/>
              </a:spcBef>
              <a:spcAft>
                <a:spcPct val="0"/>
              </a:spcAft>
              <a:buClr>
                <a:srgbClr val="F9B639"/>
              </a:buClr>
              <a:buSzPct val="70000"/>
              <a:buFont typeface="Wingdings" panose="05000000000000000000" pitchFamily="2" charset="2"/>
              <a:buChar char=""/>
              <a:defRPr sz="2000">
                <a:solidFill>
                  <a:schemeClr val="tx1"/>
                </a:solidFill>
                <a:latin typeface="Trebuchet MS" panose="020B0603020202020204" pitchFamily="34" charset="0"/>
              </a:defRPr>
            </a:lvl6pPr>
            <a:lvl7pPr marL="2971800" indent="-228600" eaLnBrk="0" fontAlgn="base" hangingPunct="0">
              <a:spcBef>
                <a:spcPts val="400"/>
              </a:spcBef>
              <a:spcAft>
                <a:spcPct val="0"/>
              </a:spcAft>
              <a:buClr>
                <a:srgbClr val="F9B639"/>
              </a:buClr>
              <a:buSzPct val="70000"/>
              <a:buFont typeface="Wingdings" panose="05000000000000000000" pitchFamily="2" charset="2"/>
              <a:buChar char=""/>
              <a:defRPr sz="2000">
                <a:solidFill>
                  <a:schemeClr val="tx1"/>
                </a:solidFill>
                <a:latin typeface="Trebuchet MS" panose="020B0603020202020204" pitchFamily="34" charset="0"/>
              </a:defRPr>
            </a:lvl7pPr>
            <a:lvl8pPr marL="3429000" indent="-228600" eaLnBrk="0" fontAlgn="base" hangingPunct="0">
              <a:spcBef>
                <a:spcPts val="400"/>
              </a:spcBef>
              <a:spcAft>
                <a:spcPct val="0"/>
              </a:spcAft>
              <a:buClr>
                <a:srgbClr val="F9B639"/>
              </a:buClr>
              <a:buSzPct val="70000"/>
              <a:buFont typeface="Wingdings" panose="05000000000000000000" pitchFamily="2" charset="2"/>
              <a:buChar char=""/>
              <a:defRPr sz="2000">
                <a:solidFill>
                  <a:schemeClr val="tx1"/>
                </a:solidFill>
                <a:latin typeface="Trebuchet MS" panose="020B0603020202020204" pitchFamily="34" charset="0"/>
              </a:defRPr>
            </a:lvl8pPr>
            <a:lvl9pPr marL="3886200" indent="-228600" eaLnBrk="0" fontAlgn="base" hangingPunct="0">
              <a:spcBef>
                <a:spcPts val="400"/>
              </a:spcBef>
              <a:spcAft>
                <a:spcPct val="0"/>
              </a:spcAft>
              <a:buClr>
                <a:srgbClr val="F9B639"/>
              </a:buClr>
              <a:buSzPct val="70000"/>
              <a:buFont typeface="Wingdings" panose="05000000000000000000" pitchFamily="2" charset="2"/>
              <a:buChar char=""/>
              <a:defRPr sz="2000">
                <a:solidFill>
                  <a:schemeClr val="tx1"/>
                </a:solidFill>
                <a:latin typeface="Trebuchet MS" panose="020B0603020202020204" pitchFamily="34" charset="0"/>
              </a:defRPr>
            </a:lvl9pPr>
          </a:lstStyle>
          <a:p>
            <a:pPr marL="457200" indent="-457200" fontAlgn="base">
              <a:spcAft>
                <a:spcPts val="600"/>
              </a:spcAft>
              <a:buFont typeface="Arial" panose="020B0604020202020204" pitchFamily="34" charset="0"/>
              <a:buChar char="•"/>
            </a:pPr>
            <a:r>
              <a:rPr lang="en-GB" sz="2800" dirty="0">
                <a:latin typeface="+mn-lt"/>
              </a:rPr>
              <a:t>Una </a:t>
            </a:r>
            <a:r>
              <a:rPr lang="en-GB" sz="2800" b="1" dirty="0">
                <a:solidFill>
                  <a:srgbClr val="FF0000"/>
                </a:solidFill>
                <a:latin typeface="+mn-lt"/>
              </a:rPr>
              <a:t>rete privata virtuale </a:t>
            </a:r>
            <a:r>
              <a:rPr lang="en-GB" sz="2800" dirty="0">
                <a:latin typeface="+mn-lt"/>
              </a:rPr>
              <a:t>è un tunnel attraverso il quale il traffico di rete privato scorre tra il mittente e il destinatario su una rete pubblica. </a:t>
            </a:r>
            <a:endParaRPr lang="pl-PL" sz="2800" dirty="0">
              <a:latin typeface="+mn-lt"/>
            </a:endParaRPr>
          </a:p>
          <a:p>
            <a:pPr marL="457200" indent="-457200" algn="just" fontAlgn="base">
              <a:spcAft>
                <a:spcPts val="600"/>
              </a:spcAft>
              <a:buFont typeface="Arial" panose="020B0604020202020204" pitchFamily="34" charset="0"/>
              <a:buChar char="•"/>
            </a:pPr>
            <a:r>
              <a:rPr lang="en-GB" sz="2800" dirty="0">
                <a:latin typeface="+mn-lt"/>
              </a:rPr>
              <a:t>Una </a:t>
            </a:r>
            <a:r>
              <a:rPr lang="en-GB" sz="2800" b="1" dirty="0">
                <a:solidFill>
                  <a:srgbClr val="FF0000"/>
                </a:solidFill>
                <a:latin typeface="+mn-lt"/>
              </a:rPr>
              <a:t>rete VPN </a:t>
            </a:r>
            <a:r>
              <a:rPr lang="en-GB" sz="2800" dirty="0">
                <a:latin typeface="+mn-lt"/>
              </a:rPr>
              <a:t>cripta tutte le attività su Internet, nasconde l'indirizzo IP e protegge l'identità dell'utente della rete. Una connessione VPN offre un accesso sicuro ad applicazioni, siti web e piattaforme di intrattenimento da qualsiasi parte del mondo. </a:t>
            </a:r>
            <a:endParaRPr lang="pl-PL" sz="2800" dirty="0">
              <a:latin typeface="+mn-lt"/>
            </a:endParaRPr>
          </a:p>
        </p:txBody>
      </p:sp>
      <p:sp>
        <p:nvSpPr>
          <p:cNvPr id="6" name="Titel 1">
            <a:extLst>
              <a:ext uri="{FF2B5EF4-FFF2-40B4-BE49-F238E27FC236}">
                <a16:creationId xmlns:a16="http://schemas.microsoft.com/office/drawing/2014/main" id="{09C8D736-E157-1E9D-90AB-E016DEF007FC}"/>
              </a:ext>
            </a:extLst>
          </p:cNvPr>
          <p:cNvSpPr txBox="1">
            <a:spLocks/>
          </p:cNvSpPr>
          <p:nvPr/>
        </p:nvSpPr>
        <p:spPr>
          <a:xfrm>
            <a:off x="1824345" y="2456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dirty="0"/>
              <a:t>Tunnel VPN virtuali</a:t>
            </a:r>
            <a:endParaRPr lang="pl-PL" altLang="pl-PL" b="1" dirty="0">
              <a:solidFill>
                <a:schemeClr val="tx2"/>
              </a:solidFill>
              <a:latin typeface="Arial" panose="020B0604020202020204" pitchFamily="34" charset="0"/>
            </a:endParaRPr>
          </a:p>
        </p:txBody>
      </p:sp>
      <p:pic>
        <p:nvPicPr>
          <p:cNvPr id="7"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8"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426442419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3">
            <a:extLst>
              <a:ext uri="{FF2B5EF4-FFF2-40B4-BE49-F238E27FC236}">
                <a16:creationId xmlns:a16="http://schemas.microsoft.com/office/drawing/2014/main" id="{7AEEF3F9-B315-4667-B581-C8924A67112D}"/>
              </a:ext>
            </a:extLst>
          </p:cNvPr>
          <p:cNvSpPr>
            <a:spLocks noChangeArrowheads="1"/>
          </p:cNvSpPr>
          <p:nvPr/>
        </p:nvSpPr>
        <p:spPr bwMode="auto">
          <a:xfrm>
            <a:off x="6118899" y="3112861"/>
            <a:ext cx="8737600" cy="388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ts val="600"/>
              </a:spcBef>
              <a:buClr>
                <a:schemeClr val="tx2"/>
              </a:buClr>
              <a:buSzPct val="73000"/>
              <a:buFont typeface="Wingdings 2" panose="05020102010507070707" pitchFamily="18" charset="2"/>
              <a:buChar char=""/>
              <a:defRPr sz="2600">
                <a:solidFill>
                  <a:schemeClr val="tx1"/>
                </a:solidFill>
                <a:latin typeface="Trebuchet MS" panose="020B0603020202020204" pitchFamily="34" charset="0"/>
              </a:defRPr>
            </a:lvl1pPr>
            <a:lvl2pPr marL="742950" indent="-285750">
              <a:spcBef>
                <a:spcPts val="500"/>
              </a:spcBef>
              <a:buClr>
                <a:srgbClr val="F9B639"/>
              </a:buClr>
              <a:buSzPct val="80000"/>
              <a:buFont typeface="Wingdings 2" panose="05020102010507070707" pitchFamily="18" charset="2"/>
              <a:buChar char=""/>
              <a:defRPr sz="2300">
                <a:solidFill>
                  <a:srgbClr val="6C6C6C"/>
                </a:solidFill>
                <a:latin typeface="Trebuchet MS" panose="020B0603020202020204" pitchFamily="34" charset="0"/>
              </a:defRPr>
            </a:lvl2pPr>
            <a:lvl3pPr marL="1143000" indent="-228600">
              <a:spcBef>
                <a:spcPts val="400"/>
              </a:spcBef>
              <a:buClr>
                <a:srgbClr val="F9B639"/>
              </a:buClr>
              <a:buSzPct val="60000"/>
              <a:buFont typeface="Wingdings" panose="05000000000000000000" pitchFamily="2" charset="2"/>
              <a:buChar char=""/>
              <a:defRPr sz="2000">
                <a:solidFill>
                  <a:schemeClr val="tx1"/>
                </a:solidFill>
                <a:latin typeface="Trebuchet MS" panose="020B0603020202020204" pitchFamily="34" charset="0"/>
              </a:defRPr>
            </a:lvl3pPr>
            <a:lvl4pPr marL="1600200" indent="-228600">
              <a:spcBef>
                <a:spcPct val="20000"/>
              </a:spcBef>
              <a:buClr>
                <a:srgbClr val="F9B639"/>
              </a:buClr>
              <a:buSzPct val="80000"/>
              <a:buFont typeface="Wingdings 2" panose="05020102010507070707" pitchFamily="18" charset="2"/>
              <a:buChar char=""/>
              <a:defRPr sz="2000">
                <a:solidFill>
                  <a:srgbClr val="6C6C6C"/>
                </a:solidFill>
                <a:latin typeface="Trebuchet MS" panose="020B0603020202020204" pitchFamily="34" charset="0"/>
              </a:defRPr>
            </a:lvl4pPr>
            <a:lvl5pPr marL="2057400" indent="-228600">
              <a:spcBef>
                <a:spcPts val="400"/>
              </a:spcBef>
              <a:buClr>
                <a:srgbClr val="F9B639"/>
              </a:buClr>
              <a:buSzPct val="70000"/>
              <a:buFont typeface="Wingdings" panose="05000000000000000000" pitchFamily="2" charset="2"/>
              <a:buChar char=""/>
              <a:defRPr sz="2000">
                <a:solidFill>
                  <a:schemeClr val="tx1"/>
                </a:solidFill>
                <a:latin typeface="Trebuchet MS" panose="020B0603020202020204" pitchFamily="34" charset="0"/>
              </a:defRPr>
            </a:lvl5pPr>
            <a:lvl6pPr marL="2514600" indent="-228600" eaLnBrk="0" fontAlgn="base" hangingPunct="0">
              <a:spcBef>
                <a:spcPts val="400"/>
              </a:spcBef>
              <a:spcAft>
                <a:spcPct val="0"/>
              </a:spcAft>
              <a:buClr>
                <a:srgbClr val="F9B639"/>
              </a:buClr>
              <a:buSzPct val="70000"/>
              <a:buFont typeface="Wingdings" panose="05000000000000000000" pitchFamily="2" charset="2"/>
              <a:buChar char=""/>
              <a:defRPr sz="2000">
                <a:solidFill>
                  <a:schemeClr val="tx1"/>
                </a:solidFill>
                <a:latin typeface="Trebuchet MS" panose="020B0603020202020204" pitchFamily="34" charset="0"/>
              </a:defRPr>
            </a:lvl6pPr>
            <a:lvl7pPr marL="2971800" indent="-228600" eaLnBrk="0" fontAlgn="base" hangingPunct="0">
              <a:spcBef>
                <a:spcPts val="400"/>
              </a:spcBef>
              <a:spcAft>
                <a:spcPct val="0"/>
              </a:spcAft>
              <a:buClr>
                <a:srgbClr val="F9B639"/>
              </a:buClr>
              <a:buSzPct val="70000"/>
              <a:buFont typeface="Wingdings" panose="05000000000000000000" pitchFamily="2" charset="2"/>
              <a:buChar char=""/>
              <a:defRPr sz="2000">
                <a:solidFill>
                  <a:schemeClr val="tx1"/>
                </a:solidFill>
                <a:latin typeface="Trebuchet MS" panose="020B0603020202020204" pitchFamily="34" charset="0"/>
              </a:defRPr>
            </a:lvl7pPr>
            <a:lvl8pPr marL="3429000" indent="-228600" eaLnBrk="0" fontAlgn="base" hangingPunct="0">
              <a:spcBef>
                <a:spcPts val="400"/>
              </a:spcBef>
              <a:spcAft>
                <a:spcPct val="0"/>
              </a:spcAft>
              <a:buClr>
                <a:srgbClr val="F9B639"/>
              </a:buClr>
              <a:buSzPct val="70000"/>
              <a:buFont typeface="Wingdings" panose="05000000000000000000" pitchFamily="2" charset="2"/>
              <a:buChar char=""/>
              <a:defRPr sz="2000">
                <a:solidFill>
                  <a:schemeClr val="tx1"/>
                </a:solidFill>
                <a:latin typeface="Trebuchet MS" panose="020B0603020202020204" pitchFamily="34" charset="0"/>
              </a:defRPr>
            </a:lvl8pPr>
            <a:lvl9pPr marL="3886200" indent="-228600" eaLnBrk="0" fontAlgn="base" hangingPunct="0">
              <a:spcBef>
                <a:spcPts val="400"/>
              </a:spcBef>
              <a:spcAft>
                <a:spcPct val="0"/>
              </a:spcAft>
              <a:buClr>
                <a:srgbClr val="F9B639"/>
              </a:buClr>
              <a:buSzPct val="70000"/>
              <a:buFont typeface="Wingdings" panose="05000000000000000000" pitchFamily="2" charset="2"/>
              <a:buChar char=""/>
              <a:defRPr sz="2000">
                <a:solidFill>
                  <a:schemeClr val="tx1"/>
                </a:solidFill>
                <a:latin typeface="Trebuchet MS" panose="020B0603020202020204" pitchFamily="34" charset="0"/>
              </a:defRPr>
            </a:lvl9pPr>
          </a:lstStyle>
          <a:p>
            <a:pPr>
              <a:spcBef>
                <a:spcPct val="0"/>
              </a:spcBef>
              <a:buClrTx/>
              <a:buSzTx/>
              <a:buNone/>
            </a:pPr>
            <a:endParaRPr lang="pl-PL" altLang="pl-PL" sz="2400" b="1" dirty="0">
              <a:solidFill>
                <a:schemeClr val="tx2"/>
              </a:solidFill>
              <a:latin typeface="Arial" panose="020B0604020202020204" pitchFamily="34" charset="0"/>
            </a:endParaRPr>
          </a:p>
        </p:txBody>
      </p:sp>
      <p:pic>
        <p:nvPicPr>
          <p:cNvPr id="1026" name="Picture 2" descr="Co to jest VPN i przed czym chroni? | PrywatnośćwSieci.p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24345" y="3501798"/>
            <a:ext cx="8780331" cy="3004397"/>
          </a:xfrm>
          <a:prstGeom prst="rect">
            <a:avLst/>
          </a:prstGeom>
          <a:noFill/>
          <a:extLst>
            <a:ext uri="{909E8E84-426E-40DD-AFC4-6F175D3DCCD1}">
              <a14:hiddenFill xmlns:a14="http://schemas.microsoft.com/office/drawing/2010/main">
                <a:solidFill>
                  <a:srgbClr val="FFFFFF"/>
                </a:solidFill>
              </a14:hiddenFill>
            </a:ext>
          </a:extLst>
        </p:spPr>
      </p:pic>
      <p:sp>
        <p:nvSpPr>
          <p:cNvPr id="6" name="Titel 1">
            <a:extLst>
              <a:ext uri="{FF2B5EF4-FFF2-40B4-BE49-F238E27FC236}">
                <a16:creationId xmlns:a16="http://schemas.microsoft.com/office/drawing/2014/main" id="{09C8D736-E157-1E9D-90AB-E016DEF007FC}"/>
              </a:ext>
            </a:extLst>
          </p:cNvPr>
          <p:cNvSpPr txBox="1">
            <a:spLocks/>
          </p:cNvSpPr>
          <p:nvPr/>
        </p:nvSpPr>
        <p:spPr>
          <a:xfrm>
            <a:off x="1824345" y="2456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dirty="0"/>
              <a:t>Tunnel VPN virtuali</a:t>
            </a:r>
            <a:endParaRPr lang="pl-PL" altLang="pl-PL" b="1" dirty="0">
              <a:solidFill>
                <a:schemeClr val="tx2"/>
              </a:solidFill>
              <a:latin typeface="Arial" panose="020B0604020202020204" pitchFamily="34" charset="0"/>
            </a:endParaRPr>
          </a:p>
        </p:txBody>
      </p:sp>
      <p:pic>
        <p:nvPicPr>
          <p:cNvPr id="7"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8"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2" name="Prostokąt 1"/>
          <p:cNvSpPr/>
          <p:nvPr/>
        </p:nvSpPr>
        <p:spPr>
          <a:xfrm>
            <a:off x="911880" y="1932192"/>
            <a:ext cx="10060919" cy="1384995"/>
          </a:xfrm>
          <a:prstGeom prst="rect">
            <a:avLst/>
          </a:prstGeom>
        </p:spPr>
        <p:txBody>
          <a:bodyPr wrap="square">
            <a:spAutoFit/>
          </a:bodyPr>
          <a:lstStyle/>
          <a:p>
            <a:r>
              <a:rPr lang="en-GB" sz="2800" dirty="0"/>
              <a:t>È possibile comprimere o </a:t>
            </a:r>
            <a:r>
              <a:rPr lang="en-GB" sz="2800" dirty="0" err="1" smtClean="0"/>
              <a:t>cifrare</a:t>
            </a:r>
            <a:r>
              <a:rPr lang="en-GB" sz="2800" dirty="0" smtClean="0"/>
              <a:t> </a:t>
            </a:r>
            <a:r>
              <a:rPr lang="en-GB" sz="2800" dirty="0"/>
              <a:t>i dati trasmessi per fornire una migliore qualità o un maggiore livello di sicurezza, proteggendo così la privacy all'interno della rete.</a:t>
            </a:r>
            <a:endParaRPr lang="pl-PL" sz="2800" dirty="0"/>
          </a:p>
        </p:txBody>
      </p:sp>
    </p:spTree>
    <p:extLst>
      <p:ext uri="{BB962C8B-B14F-4D97-AF65-F5344CB8AC3E}">
        <p14:creationId xmlns:p14="http://schemas.microsoft.com/office/powerpoint/2010/main" val="20196654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rostokąt 1"/>
          <p:cNvSpPr/>
          <p:nvPr/>
        </p:nvSpPr>
        <p:spPr>
          <a:xfrm>
            <a:off x="653868" y="2374335"/>
            <a:ext cx="10287759" cy="3539430"/>
          </a:xfrm>
          <a:prstGeom prst="rect">
            <a:avLst/>
          </a:prstGeom>
        </p:spPr>
        <p:txBody>
          <a:bodyPr wrap="square">
            <a:spAutoFit/>
          </a:bodyPr>
          <a:lstStyle/>
          <a:p>
            <a:pPr algn="just"/>
            <a:r>
              <a:rPr lang="en-GB" sz="2800" dirty="0"/>
              <a:t>Le VPN possono essere suddivise in due categorie principali: </a:t>
            </a:r>
            <a:endParaRPr lang="pl-PL" sz="2800" dirty="0"/>
          </a:p>
          <a:p>
            <a:pPr algn="just"/>
            <a:endParaRPr lang="pl-PL" sz="2800" dirty="0"/>
          </a:p>
          <a:p>
            <a:pPr marL="285750" indent="-285750" algn="just">
              <a:buFontTx/>
              <a:buChar char="-"/>
            </a:pPr>
            <a:r>
              <a:rPr lang="en-GB" sz="2800" b="1" dirty="0" smtClean="0">
                <a:solidFill>
                  <a:srgbClr val="FF0000"/>
                </a:solidFill>
              </a:rPr>
              <a:t>VPN </a:t>
            </a:r>
            <a:r>
              <a:rPr lang="en-GB" sz="2800" b="1" dirty="0">
                <a:solidFill>
                  <a:srgbClr val="FF0000"/>
                </a:solidFill>
              </a:rPr>
              <a:t>ad accesso </a:t>
            </a:r>
            <a:r>
              <a:rPr lang="en-GB" sz="2800" b="1" dirty="0" err="1">
                <a:solidFill>
                  <a:srgbClr val="FF0000"/>
                </a:solidFill>
              </a:rPr>
              <a:t>remoto</a:t>
            </a:r>
            <a:r>
              <a:rPr lang="en-GB" sz="2800" b="1" dirty="0">
                <a:solidFill>
                  <a:srgbClr val="FF0000"/>
                </a:solidFill>
              </a:rPr>
              <a:t> </a:t>
            </a:r>
            <a:r>
              <a:rPr lang="en-GB" sz="2800" dirty="0" smtClean="0"/>
              <a:t>- </a:t>
            </a:r>
            <a:r>
              <a:rPr lang="en-GB" sz="2800" dirty="0"/>
              <a:t>consente agli utenti di connettersi a una rete remota, di solito attraverso un software speciale. </a:t>
            </a:r>
            <a:endParaRPr lang="pl-PL" sz="2800" dirty="0"/>
          </a:p>
          <a:p>
            <a:pPr marL="285750" indent="-285750" algn="just">
              <a:buFontTx/>
              <a:buChar char="-"/>
            </a:pPr>
            <a:endParaRPr lang="pl-PL" sz="2800" dirty="0"/>
          </a:p>
          <a:p>
            <a:pPr marL="265113" indent="-265113" algn="just"/>
            <a:r>
              <a:rPr lang="en-GB" sz="2800" b="1" dirty="0">
                <a:solidFill>
                  <a:srgbClr val="FF0000"/>
                </a:solidFill>
              </a:rPr>
              <a:t>- VPN </a:t>
            </a:r>
            <a:r>
              <a:rPr lang="en-GB" sz="2800" b="1" dirty="0" smtClean="0">
                <a:solidFill>
                  <a:srgbClr val="FF0000"/>
                </a:solidFill>
              </a:rPr>
              <a:t>site-to-site</a:t>
            </a:r>
            <a:r>
              <a:rPr lang="en-GB" sz="2800" dirty="0" smtClean="0"/>
              <a:t> - </a:t>
            </a:r>
            <a:r>
              <a:rPr lang="en-GB" sz="2800" dirty="0" err="1" smtClean="0"/>
              <a:t>utilizzate</a:t>
            </a:r>
            <a:r>
              <a:rPr lang="en-GB" sz="2800" dirty="0" smtClean="0"/>
              <a:t> </a:t>
            </a:r>
            <a:r>
              <a:rPr lang="en-GB" sz="2800" dirty="0"/>
              <a:t>dalle aziende, in particolare dalle </a:t>
            </a:r>
            <a:r>
              <a:rPr lang="en-GB" sz="2800" dirty="0" err="1"/>
              <a:t>grandi</a:t>
            </a:r>
            <a:r>
              <a:rPr lang="en-GB" sz="2800" dirty="0"/>
              <a:t> </a:t>
            </a:r>
            <a:r>
              <a:rPr lang="en-GB" sz="2800" dirty="0" err="1" smtClean="0"/>
              <a:t>società</a:t>
            </a:r>
            <a:r>
              <a:rPr lang="en-GB" sz="2800" dirty="0" smtClean="0"/>
              <a:t>, </a:t>
            </a:r>
            <a:r>
              <a:rPr lang="en-GB" sz="2800" dirty="0" err="1" smtClean="0"/>
              <a:t>consentono</a:t>
            </a:r>
            <a:r>
              <a:rPr lang="en-GB" sz="2800" dirty="0" smtClean="0"/>
              <a:t> </a:t>
            </a:r>
            <a:r>
              <a:rPr lang="en-GB" sz="2800" dirty="0"/>
              <a:t>agli utenti di località selezionate di accedere in modo sicuro alle reti di altri utenti.</a:t>
            </a:r>
            <a:endParaRPr lang="pl-PL" sz="2800" dirty="0"/>
          </a:p>
        </p:txBody>
      </p:sp>
      <p:pic>
        <p:nvPicPr>
          <p:cNvPr id="7"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8"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9" name="Titel 1">
            <a:extLst>
              <a:ext uri="{FF2B5EF4-FFF2-40B4-BE49-F238E27FC236}">
                <a16:creationId xmlns:a16="http://schemas.microsoft.com/office/drawing/2014/main" id="{09C8D736-E157-1E9D-90AB-E016DEF007FC}"/>
              </a:ext>
            </a:extLst>
          </p:cNvPr>
          <p:cNvSpPr txBox="1">
            <a:spLocks/>
          </p:cNvSpPr>
          <p:nvPr/>
        </p:nvSpPr>
        <p:spPr>
          <a:xfrm>
            <a:off x="1824345" y="2456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dirty="0"/>
              <a:t>Tunnel VPN virtuali</a:t>
            </a:r>
            <a:endParaRPr lang="pl-PL" altLang="pl-PL" b="1" dirty="0">
              <a:solidFill>
                <a:schemeClr val="tx2"/>
              </a:solidFill>
              <a:latin typeface="Arial" panose="020B0604020202020204" pitchFamily="34" charset="0"/>
            </a:endParaRPr>
          </a:p>
        </p:txBody>
      </p:sp>
    </p:spTree>
    <p:extLst>
      <p:ext uri="{BB962C8B-B14F-4D97-AF65-F5344CB8AC3E}">
        <p14:creationId xmlns:p14="http://schemas.microsoft.com/office/powerpoint/2010/main" val="147568419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VPN - jak działa? - PC World - Testy i Ceny sprzętu PC, RTV, Foto, Porady  IT, Download, Aktualnośc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1153" y="1685563"/>
            <a:ext cx="11563151" cy="4739621"/>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8"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9" name="Titel 1">
            <a:extLst>
              <a:ext uri="{FF2B5EF4-FFF2-40B4-BE49-F238E27FC236}">
                <a16:creationId xmlns:a16="http://schemas.microsoft.com/office/drawing/2014/main" id="{09C8D736-E157-1E9D-90AB-E016DEF007FC}"/>
              </a:ext>
            </a:extLst>
          </p:cNvPr>
          <p:cNvSpPr txBox="1">
            <a:spLocks/>
          </p:cNvSpPr>
          <p:nvPr/>
        </p:nvSpPr>
        <p:spPr>
          <a:xfrm>
            <a:off x="1824345" y="2456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dirty="0"/>
              <a:t>Tunnel VPN virtuali</a:t>
            </a:r>
            <a:endParaRPr lang="pl-PL" altLang="pl-PL" b="1" dirty="0">
              <a:solidFill>
                <a:schemeClr val="tx2"/>
              </a:solidFill>
              <a:latin typeface="Arial" panose="020B0604020202020204" pitchFamily="34" charset="0"/>
            </a:endParaRPr>
          </a:p>
        </p:txBody>
      </p:sp>
    </p:spTree>
    <p:extLst>
      <p:ext uri="{BB962C8B-B14F-4D97-AF65-F5344CB8AC3E}">
        <p14:creationId xmlns:p14="http://schemas.microsoft.com/office/powerpoint/2010/main" val="308752455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rostokąt 2"/>
          <p:cNvSpPr/>
          <p:nvPr/>
        </p:nvSpPr>
        <p:spPr>
          <a:xfrm>
            <a:off x="941117" y="1943713"/>
            <a:ext cx="10281065" cy="3108543"/>
          </a:xfrm>
          <a:prstGeom prst="rect">
            <a:avLst/>
          </a:prstGeom>
        </p:spPr>
        <p:txBody>
          <a:bodyPr wrap="square">
            <a:spAutoFit/>
          </a:bodyPr>
          <a:lstStyle/>
          <a:p>
            <a:pPr algn="just"/>
            <a:r>
              <a:rPr lang="en-GB" sz="2800" dirty="0"/>
              <a:t>Un esempio di software di sviluppo VPN dedicato è </a:t>
            </a:r>
            <a:r>
              <a:rPr lang="pl-PL" sz="2800" b="1" i="1" dirty="0" err="1">
                <a:solidFill>
                  <a:srgbClr val="FF0000"/>
                </a:solidFill>
              </a:rPr>
              <a:t>FortiClient </a:t>
            </a:r>
            <a:r>
              <a:rPr lang="pl-PL" sz="2800" b="1" i="1" dirty="0">
                <a:solidFill>
                  <a:srgbClr val="FF0000"/>
                </a:solidFill>
              </a:rPr>
              <a:t>VPN</a:t>
            </a:r>
            <a:r>
              <a:rPr lang="en-GB" sz="2800" dirty="0"/>
              <a:t>. L'</a:t>
            </a:r>
            <a:r>
              <a:rPr lang="pl-PL" sz="2800" dirty="0" err="1"/>
              <a:t>applicazione</a:t>
            </a:r>
            <a:r>
              <a:rPr lang="en-US" sz="2800" dirty="0"/>
              <a:t> VPN consente di creare una connessione sicura alla rete privata virtuale (VPN) utilizzando connessioni IPSec o SSL VPN "Tunnel Mode" tra il dispositivo Android e il Firewall FortiGate. La connessione sarà completamente crittografata e tutto il traffico sarà inviato attraverso il tunnel sicuro.</a:t>
            </a:r>
            <a:endParaRPr lang="pl-PL" sz="2800" dirty="0"/>
          </a:p>
          <a:p>
            <a:pPr algn="just"/>
            <a:endParaRPr lang="pl-PL" sz="2800" dirty="0"/>
          </a:p>
        </p:txBody>
      </p:sp>
      <p:pic>
        <p:nvPicPr>
          <p:cNvPr id="7"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8"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10" name="Titel 1">
            <a:extLst>
              <a:ext uri="{FF2B5EF4-FFF2-40B4-BE49-F238E27FC236}">
                <a16:creationId xmlns:a16="http://schemas.microsoft.com/office/drawing/2014/main" id="{09C8D736-E157-1E9D-90AB-E016DEF007FC}"/>
              </a:ext>
            </a:extLst>
          </p:cNvPr>
          <p:cNvSpPr txBox="1">
            <a:spLocks/>
          </p:cNvSpPr>
          <p:nvPr/>
        </p:nvSpPr>
        <p:spPr>
          <a:xfrm>
            <a:off x="1824345" y="2456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dirty="0"/>
              <a:t>Tunnel VPN virtuali</a:t>
            </a:r>
            <a:endParaRPr lang="pl-PL" altLang="pl-PL" b="1" dirty="0">
              <a:solidFill>
                <a:schemeClr val="tx2"/>
              </a:solidFill>
              <a:latin typeface="Arial" panose="020B0604020202020204" pitchFamily="34" charset="0"/>
            </a:endParaRPr>
          </a:p>
        </p:txBody>
      </p:sp>
    </p:spTree>
    <p:extLst>
      <p:ext uri="{BB962C8B-B14F-4D97-AF65-F5344CB8AC3E}">
        <p14:creationId xmlns:p14="http://schemas.microsoft.com/office/powerpoint/2010/main" val="311781835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rostokąt 2"/>
          <p:cNvSpPr/>
          <p:nvPr/>
        </p:nvSpPr>
        <p:spPr>
          <a:xfrm>
            <a:off x="431801" y="1829413"/>
            <a:ext cx="4529666" cy="4832092"/>
          </a:xfrm>
          <a:prstGeom prst="rect">
            <a:avLst/>
          </a:prstGeom>
        </p:spPr>
        <p:txBody>
          <a:bodyPr wrap="square">
            <a:spAutoFit/>
          </a:bodyPr>
          <a:lstStyle/>
          <a:p>
            <a:r>
              <a:rPr lang="en-US" sz="2800" dirty="0"/>
              <a:t>Questa applicazione facile da usare supporta sia la VPN SSL che quella </a:t>
            </a:r>
            <a:r>
              <a:rPr lang="en-US" sz="2800" dirty="0" err="1"/>
              <a:t>IPSec </a:t>
            </a:r>
            <a:r>
              <a:rPr lang="en-US" sz="2800" dirty="0"/>
              <a:t>con supporto </a:t>
            </a:r>
            <a:r>
              <a:rPr lang="en-US" sz="2800" dirty="0" err="1"/>
              <a:t>FortiToken</a:t>
            </a:r>
            <a:r>
              <a:rPr lang="en-US" sz="2800" dirty="0"/>
              <a:t>. Le funzioni VPN incluse in questa applicazione </a:t>
            </a:r>
            <a:r>
              <a:rPr lang="en-US" sz="2800" dirty="0" err="1"/>
              <a:t>gratuita</a:t>
            </a:r>
            <a:r>
              <a:rPr lang="en-US" sz="2800" dirty="0"/>
              <a:t> </a:t>
            </a:r>
            <a:r>
              <a:rPr lang="en-US" sz="2800" dirty="0" err="1" smtClean="0"/>
              <a:t>sono</a:t>
            </a:r>
            <a:r>
              <a:rPr lang="en-US" sz="2800" dirty="0"/>
              <a:t> </a:t>
            </a:r>
            <a:r>
              <a:rPr lang="en-US" sz="2800" dirty="0" err="1" smtClean="0"/>
              <a:t>limitate</a:t>
            </a:r>
            <a:r>
              <a:rPr lang="en-US" sz="2800" dirty="0"/>
              <a:t>, pertanto è </a:t>
            </a:r>
            <a:r>
              <a:rPr lang="en-US" sz="2800" dirty="0" err="1" smtClean="0"/>
              <a:t>necessario</a:t>
            </a:r>
            <a:r>
              <a:rPr lang="en-US" sz="2800" dirty="0" smtClean="0"/>
              <a:t> </a:t>
            </a:r>
            <a:r>
              <a:rPr lang="en-US" sz="2800" dirty="0" err="1" smtClean="0"/>
              <a:t>effettuare</a:t>
            </a:r>
            <a:r>
              <a:rPr lang="en-US" sz="2800" dirty="0" smtClean="0"/>
              <a:t> </a:t>
            </a:r>
            <a:r>
              <a:rPr lang="en-US" sz="2800" dirty="0" err="1"/>
              <a:t>l'aggiornamento</a:t>
            </a:r>
            <a:r>
              <a:rPr lang="en-US" sz="2800" dirty="0"/>
              <a:t> </a:t>
            </a:r>
            <a:r>
              <a:rPr lang="en-US" sz="2800" dirty="0" smtClean="0"/>
              <a:t>a</a:t>
            </a:r>
          </a:p>
          <a:p>
            <a:r>
              <a:rPr lang="en-US" sz="2800" dirty="0" err="1" smtClean="0"/>
              <a:t>FortiClient</a:t>
            </a:r>
            <a:r>
              <a:rPr lang="en-US" sz="2800" dirty="0" smtClean="0"/>
              <a:t> </a:t>
            </a:r>
            <a:r>
              <a:rPr lang="en-US" sz="2800" dirty="0"/>
              <a:t>- Fabric Agent </a:t>
            </a:r>
            <a:r>
              <a:rPr lang="en-US" sz="2800" dirty="0" smtClean="0"/>
              <a:t>per </a:t>
            </a:r>
            <a:r>
              <a:rPr lang="en-US" sz="2800" dirty="0" err="1" smtClean="0"/>
              <a:t>ottenere</a:t>
            </a:r>
            <a:r>
              <a:rPr lang="en-US" sz="2800" dirty="0" smtClean="0"/>
              <a:t> </a:t>
            </a:r>
            <a:r>
              <a:rPr lang="en-US" sz="2800" dirty="0"/>
              <a:t>funzionalità </a:t>
            </a:r>
            <a:r>
              <a:rPr lang="en-US" sz="2800" dirty="0" err="1"/>
              <a:t>avanzate</a:t>
            </a:r>
            <a:r>
              <a:rPr lang="en-US" sz="2800" dirty="0"/>
              <a:t> </a:t>
            </a:r>
            <a:r>
              <a:rPr lang="en-US" sz="2800" dirty="0" smtClean="0"/>
              <a:t>e </a:t>
            </a:r>
            <a:r>
              <a:rPr lang="en-US" sz="2800" dirty="0" err="1" smtClean="0"/>
              <a:t>supporto</a:t>
            </a:r>
            <a:r>
              <a:rPr lang="en-US" sz="2800" dirty="0" smtClean="0"/>
              <a:t> </a:t>
            </a:r>
            <a:r>
              <a:rPr lang="en-US" sz="2800" dirty="0"/>
              <a:t>tecnico.</a:t>
            </a:r>
            <a:endParaRPr lang="pl-PL" sz="2800" dirty="0"/>
          </a:p>
        </p:txBody>
      </p:sp>
      <p:pic>
        <p:nvPicPr>
          <p:cNvPr id="2" name="Obraz 1">
            <a:extLst>
              <a:ext uri="{FF2B5EF4-FFF2-40B4-BE49-F238E27FC236}">
                <a16:creationId xmlns:a16="http://schemas.microsoft.com/office/drawing/2014/main" id="{93692B2C-10BB-46CE-945B-6C72E5691C75}"/>
              </a:ext>
            </a:extLst>
          </p:cNvPr>
          <p:cNvPicPr>
            <a:picLocks noChangeAspect="1"/>
          </p:cNvPicPr>
          <p:nvPr/>
        </p:nvPicPr>
        <p:blipFill>
          <a:blip r:embed="rId2"/>
          <a:stretch>
            <a:fillRect/>
          </a:stretch>
        </p:blipFill>
        <p:spPr>
          <a:xfrm>
            <a:off x="5147734" y="1812912"/>
            <a:ext cx="6830194" cy="4848593"/>
          </a:xfrm>
          <a:prstGeom prst="rect">
            <a:avLst/>
          </a:prstGeom>
        </p:spPr>
      </p:pic>
      <p:pic>
        <p:nvPicPr>
          <p:cNvPr id="7"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8"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10" name="Titel 1">
            <a:extLst>
              <a:ext uri="{FF2B5EF4-FFF2-40B4-BE49-F238E27FC236}">
                <a16:creationId xmlns:a16="http://schemas.microsoft.com/office/drawing/2014/main" id="{09C8D736-E157-1E9D-90AB-E016DEF007FC}"/>
              </a:ext>
            </a:extLst>
          </p:cNvPr>
          <p:cNvSpPr txBox="1">
            <a:spLocks/>
          </p:cNvSpPr>
          <p:nvPr/>
        </p:nvSpPr>
        <p:spPr>
          <a:xfrm>
            <a:off x="1824345" y="2456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dirty="0"/>
              <a:t>Tunnel VPN virtuali</a:t>
            </a:r>
            <a:endParaRPr lang="pl-PL" altLang="pl-PL" b="1" dirty="0">
              <a:solidFill>
                <a:schemeClr val="tx2"/>
              </a:solidFill>
              <a:latin typeface="Arial" panose="020B0604020202020204" pitchFamily="34" charset="0"/>
            </a:endParaRPr>
          </a:p>
        </p:txBody>
      </p:sp>
    </p:spTree>
    <p:extLst>
      <p:ext uri="{BB962C8B-B14F-4D97-AF65-F5344CB8AC3E}">
        <p14:creationId xmlns:p14="http://schemas.microsoft.com/office/powerpoint/2010/main" val="79808116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ChangeArrowheads="1"/>
          </p:cNvSpPr>
          <p:nvPr/>
        </p:nvSpPr>
        <p:spPr bwMode="auto">
          <a:xfrm>
            <a:off x="4936868" y="1671251"/>
            <a:ext cx="2318263"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2070100"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dirty="0">
              <a:ln>
                <a:noFill/>
              </a:ln>
              <a:solidFill>
                <a:schemeClr val="tx1"/>
              </a:solidFill>
              <a:effectLst/>
              <a:latin typeface="Arial" pitchFamily="34" charset="0"/>
              <a:cs typeface="Arial" pitchFamily="34" charset="0"/>
            </a:endParaRPr>
          </a:p>
        </p:txBody>
      </p:sp>
      <p:sp>
        <p:nvSpPr>
          <p:cNvPr id="5" name="Rectangle 5"/>
          <p:cNvSpPr>
            <a:spLocks noChangeArrowheads="1"/>
          </p:cNvSpPr>
          <p:nvPr/>
        </p:nvSpPr>
        <p:spPr bwMode="auto">
          <a:xfrm>
            <a:off x="0" y="29776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3" name="Prostokąt 2">
            <a:extLst>
              <a:ext uri="{FF2B5EF4-FFF2-40B4-BE49-F238E27FC236}">
                <a16:creationId xmlns:a16="http://schemas.microsoft.com/office/drawing/2014/main" id="{B3ECF5B0-DDE8-45F9-8BFA-05F51A0D3E7E}"/>
              </a:ext>
            </a:extLst>
          </p:cNvPr>
          <p:cNvSpPr/>
          <p:nvPr/>
        </p:nvSpPr>
        <p:spPr>
          <a:xfrm>
            <a:off x="540000" y="2001926"/>
            <a:ext cx="4269068" cy="3539430"/>
          </a:xfrm>
          <a:prstGeom prst="rect">
            <a:avLst/>
          </a:prstGeom>
        </p:spPr>
        <p:txBody>
          <a:bodyPr wrap="square">
            <a:spAutoFit/>
          </a:bodyPr>
          <a:lstStyle/>
          <a:p>
            <a:r>
              <a:rPr lang="pl-PL" sz="2800" dirty="0" err="1"/>
              <a:t>Dopo aver configurato </a:t>
            </a:r>
            <a:r>
              <a:rPr lang="pl-PL" sz="2800" dirty="0"/>
              <a:t>le </a:t>
            </a:r>
            <a:r>
              <a:rPr lang="pl-PL" sz="2800" dirty="0" err="1"/>
              <a:t>impostazioni</a:t>
            </a:r>
            <a:r>
              <a:rPr lang="pl-PL" sz="2800" dirty="0"/>
              <a:t>, </a:t>
            </a:r>
            <a:r>
              <a:rPr lang="pl-PL" sz="2800" dirty="0" err="1"/>
              <a:t>è </a:t>
            </a:r>
            <a:r>
              <a:rPr lang="pl-PL" sz="2800" dirty="0"/>
              <a:t>possibile </a:t>
            </a:r>
            <a:r>
              <a:rPr lang="pl-PL" sz="2800" dirty="0" err="1"/>
              <a:t>collegarsi </a:t>
            </a:r>
            <a:r>
              <a:rPr lang="pl-PL" sz="2800" dirty="0"/>
              <a:t>a </a:t>
            </a:r>
            <a:r>
              <a:rPr lang="pl-PL" sz="2800" dirty="0" err="1"/>
              <a:t>una </a:t>
            </a:r>
            <a:r>
              <a:rPr lang="pl-PL" sz="2800" dirty="0"/>
              <a:t>rete </a:t>
            </a:r>
            <a:r>
              <a:rPr lang="pl-PL" sz="2800" dirty="0" err="1"/>
              <a:t>esterna</a:t>
            </a:r>
            <a:r>
              <a:rPr lang="pl-PL" sz="2800" dirty="0"/>
              <a:t>. Per </a:t>
            </a:r>
            <a:r>
              <a:rPr lang="pl-PL" sz="2800" dirty="0" err="1"/>
              <a:t>stabilire </a:t>
            </a:r>
            <a:r>
              <a:rPr lang="pl-PL" sz="2800" dirty="0"/>
              <a:t>una </a:t>
            </a:r>
            <a:r>
              <a:rPr lang="pl-PL" sz="2800" dirty="0" err="1"/>
              <a:t>connessione</a:t>
            </a:r>
            <a:r>
              <a:rPr lang="pl-PL" sz="2800" dirty="0"/>
              <a:t>, </a:t>
            </a:r>
            <a:r>
              <a:rPr lang="pl-PL" sz="2800" dirty="0" err="1"/>
              <a:t>inserire </a:t>
            </a:r>
            <a:r>
              <a:rPr lang="pl-PL" sz="2800" dirty="0"/>
              <a:t>il </a:t>
            </a:r>
            <a:r>
              <a:rPr lang="pl-PL" sz="2800" dirty="0" err="1"/>
              <a:t>nome utente </a:t>
            </a:r>
            <a:r>
              <a:rPr lang="pl-PL" sz="2800" dirty="0"/>
              <a:t>e la </a:t>
            </a:r>
            <a:r>
              <a:rPr lang="pl-PL" sz="2800" dirty="0" err="1"/>
              <a:t>password</a:t>
            </a:r>
            <a:r>
              <a:rPr lang="pl-PL" sz="2800" dirty="0"/>
              <a:t>, </a:t>
            </a:r>
            <a:r>
              <a:rPr lang="pl-PL" sz="2800" dirty="0" err="1"/>
              <a:t>quindi premere </a:t>
            </a:r>
            <a:r>
              <a:rPr lang="pl-PL" sz="2800" dirty="0"/>
              <a:t>il </a:t>
            </a:r>
            <a:r>
              <a:rPr lang="pl-PL" sz="2800" dirty="0" err="1"/>
              <a:t>pulsante </a:t>
            </a:r>
            <a:r>
              <a:rPr lang="pl-PL" sz="2800" b="1" dirty="0"/>
              <a:t>Connetti</a:t>
            </a:r>
            <a:r>
              <a:rPr lang="pl-PL" sz="2800" dirty="0"/>
              <a:t>. </a:t>
            </a:r>
          </a:p>
        </p:txBody>
      </p:sp>
      <p:pic>
        <p:nvPicPr>
          <p:cNvPr id="10"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11"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12" name="Titel 1">
            <a:extLst>
              <a:ext uri="{FF2B5EF4-FFF2-40B4-BE49-F238E27FC236}">
                <a16:creationId xmlns:a16="http://schemas.microsoft.com/office/drawing/2014/main" id="{09C8D736-E157-1E9D-90AB-E016DEF007FC}"/>
              </a:ext>
            </a:extLst>
          </p:cNvPr>
          <p:cNvSpPr txBox="1">
            <a:spLocks/>
          </p:cNvSpPr>
          <p:nvPr/>
        </p:nvSpPr>
        <p:spPr>
          <a:xfrm>
            <a:off x="1824345" y="2456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dirty="0"/>
              <a:t>Tunnel VPN virtuali</a:t>
            </a:r>
            <a:endParaRPr lang="pl-PL" altLang="pl-PL" b="1" dirty="0">
              <a:solidFill>
                <a:schemeClr val="tx2"/>
              </a:solidFill>
              <a:latin typeface="Arial" panose="020B0604020202020204" pitchFamily="34" charset="0"/>
            </a:endParaRPr>
          </a:p>
        </p:txBody>
      </p:sp>
      <p:pic>
        <p:nvPicPr>
          <p:cNvPr id="14" name="Obraz 13">
            <a:extLst>
              <a:ext uri="{FF2B5EF4-FFF2-40B4-BE49-F238E27FC236}">
                <a16:creationId xmlns:a16="http://schemas.microsoft.com/office/drawing/2014/main" id="{2082E4BD-6FC1-4455-99C1-2D0D6D05F840}"/>
              </a:ext>
            </a:extLst>
          </p:cNvPr>
          <p:cNvPicPr>
            <a:picLocks noChangeAspect="1"/>
          </p:cNvPicPr>
          <p:nvPr/>
        </p:nvPicPr>
        <p:blipFill>
          <a:blip r:embed="rId4"/>
          <a:stretch>
            <a:fillRect/>
          </a:stretch>
        </p:blipFill>
        <p:spPr>
          <a:xfrm>
            <a:off x="4856678" y="2001925"/>
            <a:ext cx="7069319" cy="4500475"/>
          </a:xfrm>
          <a:prstGeom prst="rect">
            <a:avLst/>
          </a:prstGeom>
        </p:spPr>
      </p:pic>
    </p:spTree>
    <p:extLst>
      <p:ext uri="{BB962C8B-B14F-4D97-AF65-F5344CB8AC3E}">
        <p14:creationId xmlns:p14="http://schemas.microsoft.com/office/powerpoint/2010/main" val="97611610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ChangeArrowheads="1"/>
          </p:cNvSpPr>
          <p:nvPr/>
        </p:nvSpPr>
        <p:spPr bwMode="auto">
          <a:xfrm>
            <a:off x="4936868" y="1671251"/>
            <a:ext cx="2318263"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2070100"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dirty="0">
              <a:ln>
                <a:noFill/>
              </a:ln>
              <a:solidFill>
                <a:schemeClr val="tx1"/>
              </a:solidFill>
              <a:effectLst/>
              <a:latin typeface="Arial" pitchFamily="34" charset="0"/>
              <a:cs typeface="Arial" pitchFamily="34" charset="0"/>
            </a:endParaRPr>
          </a:p>
        </p:txBody>
      </p:sp>
      <p:sp>
        <p:nvSpPr>
          <p:cNvPr id="5" name="Rectangle 5"/>
          <p:cNvSpPr>
            <a:spLocks noChangeArrowheads="1"/>
          </p:cNvSpPr>
          <p:nvPr/>
        </p:nvSpPr>
        <p:spPr bwMode="auto">
          <a:xfrm>
            <a:off x="0" y="29776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3" name="Prostokąt 2">
            <a:extLst>
              <a:ext uri="{FF2B5EF4-FFF2-40B4-BE49-F238E27FC236}">
                <a16:creationId xmlns:a16="http://schemas.microsoft.com/office/drawing/2014/main" id="{B3ECF5B0-DDE8-45F9-8BFA-05F51A0D3E7E}"/>
              </a:ext>
            </a:extLst>
          </p:cNvPr>
          <p:cNvSpPr/>
          <p:nvPr/>
        </p:nvSpPr>
        <p:spPr>
          <a:xfrm>
            <a:off x="540000" y="1948250"/>
            <a:ext cx="3966859" cy="2246769"/>
          </a:xfrm>
          <a:prstGeom prst="rect">
            <a:avLst/>
          </a:prstGeom>
        </p:spPr>
        <p:txBody>
          <a:bodyPr wrap="square">
            <a:spAutoFit/>
          </a:bodyPr>
          <a:lstStyle/>
          <a:p>
            <a:r>
              <a:rPr lang="pl-PL" sz="2800" dirty="0" err="1"/>
              <a:t>Dopo il successo della connessione</a:t>
            </a:r>
            <a:r>
              <a:rPr lang="pl-PL" sz="2800" dirty="0"/>
              <a:t>, </a:t>
            </a:r>
            <a:r>
              <a:rPr lang="pl-PL" sz="2800" dirty="0" err="1"/>
              <a:t>vengono</a:t>
            </a:r>
            <a:r>
              <a:rPr lang="pl-PL" sz="2800" dirty="0"/>
              <a:t> </a:t>
            </a:r>
            <a:r>
              <a:rPr lang="pl-PL" sz="2800" dirty="0" err="1"/>
              <a:t>visualizzati</a:t>
            </a:r>
            <a:r>
              <a:rPr lang="pl-PL" sz="2800" dirty="0"/>
              <a:t> il </a:t>
            </a:r>
            <a:r>
              <a:rPr lang="pl-PL" sz="2800" dirty="0" err="1"/>
              <a:t>messaggio </a:t>
            </a:r>
            <a:r>
              <a:rPr lang="pl-PL" sz="2800" dirty="0"/>
              <a:t>e lo stato della </a:t>
            </a:r>
            <a:r>
              <a:rPr lang="pl-PL" sz="2800" dirty="0" err="1"/>
              <a:t>connessione</a:t>
            </a:r>
            <a:r>
              <a:rPr lang="pl-PL" sz="2800" dirty="0"/>
              <a:t>.</a:t>
            </a:r>
          </a:p>
        </p:txBody>
      </p:sp>
      <p:pic>
        <p:nvPicPr>
          <p:cNvPr id="10"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11"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12" name="Titel 1">
            <a:extLst>
              <a:ext uri="{FF2B5EF4-FFF2-40B4-BE49-F238E27FC236}">
                <a16:creationId xmlns:a16="http://schemas.microsoft.com/office/drawing/2014/main" id="{09C8D736-E157-1E9D-90AB-E016DEF007FC}"/>
              </a:ext>
            </a:extLst>
          </p:cNvPr>
          <p:cNvSpPr txBox="1">
            <a:spLocks/>
          </p:cNvSpPr>
          <p:nvPr/>
        </p:nvSpPr>
        <p:spPr>
          <a:xfrm>
            <a:off x="1824345" y="2456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dirty="0"/>
              <a:t>Tunnel VPN virtuali</a:t>
            </a:r>
            <a:endParaRPr lang="pl-PL" altLang="pl-PL" b="1" dirty="0">
              <a:solidFill>
                <a:schemeClr val="tx2"/>
              </a:solidFill>
              <a:latin typeface="Arial" panose="020B0604020202020204" pitchFamily="34" charset="0"/>
            </a:endParaRPr>
          </a:p>
        </p:txBody>
      </p:sp>
      <p:pic>
        <p:nvPicPr>
          <p:cNvPr id="9" name="Obraz 8">
            <a:extLst>
              <a:ext uri="{FF2B5EF4-FFF2-40B4-BE49-F238E27FC236}">
                <a16:creationId xmlns:a16="http://schemas.microsoft.com/office/drawing/2014/main" id="{8B424A36-8749-46AF-8BA5-7E65876F228D}"/>
              </a:ext>
            </a:extLst>
          </p:cNvPr>
          <p:cNvPicPr>
            <a:picLocks noChangeAspect="1"/>
          </p:cNvPicPr>
          <p:nvPr/>
        </p:nvPicPr>
        <p:blipFill>
          <a:blip r:embed="rId4"/>
          <a:stretch>
            <a:fillRect/>
          </a:stretch>
        </p:blipFill>
        <p:spPr>
          <a:xfrm>
            <a:off x="4588933" y="2131480"/>
            <a:ext cx="7174886" cy="4540253"/>
          </a:xfrm>
          <a:prstGeom prst="rect">
            <a:avLst/>
          </a:prstGeom>
        </p:spPr>
      </p:pic>
    </p:spTree>
    <p:extLst>
      <p:ext uri="{BB962C8B-B14F-4D97-AF65-F5344CB8AC3E}">
        <p14:creationId xmlns:p14="http://schemas.microsoft.com/office/powerpoint/2010/main" val="3294465099"/>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3"/>
          <p:cNvSpPr>
            <a:spLocks noChangeArrowheads="1"/>
          </p:cNvSpPr>
          <p:nvPr/>
        </p:nvSpPr>
        <p:spPr bwMode="auto">
          <a:xfrm>
            <a:off x="539999" y="1933947"/>
            <a:ext cx="10957653" cy="39703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indent="2070100"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lvl="0" indent="0" eaLnBrk="0" hangingPunct="0"/>
            <a:r>
              <a:rPr lang="en-US" sz="2800" dirty="0" err="1" smtClean="0">
                <a:latin typeface="+mn-lt"/>
              </a:rPr>
              <a:t>Altre</a:t>
            </a:r>
            <a:r>
              <a:rPr lang="en-US" sz="2800" dirty="0" smtClean="0">
                <a:latin typeface="+mn-lt"/>
              </a:rPr>
              <a:t> </a:t>
            </a:r>
            <a:r>
              <a:rPr lang="en-US" sz="2800" dirty="0" err="1" smtClean="0">
                <a:latin typeface="+mn-lt"/>
              </a:rPr>
              <a:t>caratteristiche</a:t>
            </a:r>
            <a:r>
              <a:rPr lang="en-US" sz="2800" dirty="0" smtClean="0">
                <a:latin typeface="+mn-lt"/>
              </a:rPr>
              <a:t>:</a:t>
            </a:r>
          </a:p>
          <a:p>
            <a:pPr marL="457200" lvl="0" indent="-457200" eaLnBrk="0" hangingPunct="0">
              <a:buFont typeface="Arial" panose="020B0604020202020204" pitchFamily="34" charset="0"/>
              <a:buChar char="•"/>
            </a:pPr>
            <a:r>
              <a:rPr lang="pl-PL" sz="2800" dirty="0" smtClean="0">
                <a:latin typeface="+mn-lt"/>
              </a:rPr>
              <a:t>Modalità </a:t>
            </a:r>
            <a:r>
              <a:rPr lang="pl-PL" sz="2800" dirty="0">
                <a:latin typeface="+mn-lt"/>
              </a:rPr>
              <a:t>"tunnel" IPSec e SSLVPN</a:t>
            </a:r>
          </a:p>
          <a:p>
            <a:pPr marL="457200" lvl="0" indent="-457200" eaLnBrk="0" hangingPunct="0">
              <a:buFont typeface="Arial" panose="020B0604020202020204" pitchFamily="34" charset="0"/>
              <a:buChar char="•"/>
            </a:pPr>
            <a:r>
              <a:rPr lang="pl-PL" sz="2800" dirty="0" err="1">
                <a:latin typeface="+mn-lt"/>
              </a:rPr>
              <a:t>Autenticazione a due fattori con FortiToken</a:t>
            </a:r>
            <a:endParaRPr lang="pl-PL" sz="2800" dirty="0">
              <a:latin typeface="+mn-lt"/>
            </a:endParaRPr>
          </a:p>
          <a:p>
            <a:pPr marL="457200" lvl="0" indent="-457200" eaLnBrk="0" hangingPunct="0">
              <a:buFont typeface="Arial" panose="020B0604020202020204" pitchFamily="34" charset="0"/>
              <a:buChar char="•"/>
            </a:pPr>
            <a:r>
              <a:rPr lang="pl-PL" sz="2800" dirty="0" err="1">
                <a:latin typeface="+mn-lt"/>
              </a:rPr>
              <a:t>Certificati </a:t>
            </a:r>
            <a:r>
              <a:rPr lang="pl-PL" sz="2800" dirty="0">
                <a:latin typeface="+mn-lt"/>
              </a:rPr>
              <a:t>cliente</a:t>
            </a:r>
          </a:p>
          <a:p>
            <a:pPr marL="457200" lvl="0" indent="-457200" eaLnBrk="0" hangingPunct="0">
              <a:buFont typeface="Arial" panose="020B0604020202020204" pitchFamily="34" charset="0"/>
              <a:buChar char="•"/>
            </a:pPr>
            <a:r>
              <a:rPr lang="pl-PL" sz="2800" dirty="0">
                <a:latin typeface="+mn-lt"/>
              </a:rPr>
              <a:t>Supporto per le lingue inglese, cinese, giapponese e </a:t>
            </a:r>
            <a:r>
              <a:rPr lang="pl-PL" sz="2800" dirty="0" smtClean="0">
                <a:latin typeface="+mn-lt"/>
              </a:rPr>
              <a:t>coreano</a:t>
            </a:r>
            <a:endParaRPr lang="en-US" sz="2800" dirty="0">
              <a:latin typeface="+mn-lt"/>
            </a:endParaRPr>
          </a:p>
          <a:p>
            <a:pPr marL="457200" lvl="0" indent="-457200" eaLnBrk="0" hangingPunct="0">
              <a:buFont typeface="Arial" panose="020B0604020202020204" pitchFamily="34" charset="0"/>
              <a:buChar char="•"/>
            </a:pPr>
            <a:endParaRPr lang="en-US" sz="2800" dirty="0">
              <a:latin typeface="+mn-lt"/>
            </a:endParaRPr>
          </a:p>
          <a:p>
            <a:pPr lvl="0" indent="0" eaLnBrk="0" hangingPunct="0"/>
            <a:r>
              <a:rPr lang="pl-PL" sz="2800" dirty="0" smtClean="0">
                <a:latin typeface="+mn-lt"/>
              </a:rPr>
              <a:t>Link </a:t>
            </a:r>
            <a:r>
              <a:rPr lang="pl-PL" sz="2800" dirty="0">
                <a:latin typeface="+mn-lt"/>
              </a:rPr>
              <a:t>alla documentazione: </a:t>
            </a:r>
            <a:r>
              <a:rPr lang="pl-PL" sz="2800" dirty="0">
                <a:latin typeface="+mn-lt"/>
                <a:hlinkClick r:id="rId2"/>
              </a:rPr>
              <a:t>http://docs.fortinet.com/forticlient/admin-guides</a:t>
            </a:r>
            <a:endParaRPr lang="pl-PL" sz="2800" dirty="0">
              <a:latin typeface="+mn-lt"/>
            </a:endParaRPr>
          </a:p>
          <a:p>
            <a:pPr marL="285750" lvl="0" indent="-285750" eaLnBrk="0" hangingPunct="0">
              <a:buFontTx/>
              <a:buChar char="-"/>
            </a:pPr>
            <a:endParaRPr kumimoji="0" lang="pl-PL" altLang="pl-PL" sz="2800" b="0" i="0" u="none" strike="noStrike" cap="none" normalizeH="0" baseline="0" dirty="0">
              <a:ln>
                <a:noFill/>
              </a:ln>
              <a:solidFill>
                <a:schemeClr val="tx1"/>
              </a:solidFill>
              <a:effectLst/>
              <a:latin typeface="+mn-lt"/>
            </a:endParaRPr>
          </a:p>
        </p:txBody>
      </p:sp>
      <p:sp>
        <p:nvSpPr>
          <p:cNvPr id="4" name="Rectangle 4"/>
          <p:cNvSpPr>
            <a:spLocks noChangeArrowheads="1"/>
          </p:cNvSpPr>
          <p:nvPr/>
        </p:nvSpPr>
        <p:spPr bwMode="auto">
          <a:xfrm>
            <a:off x="4936868" y="1671251"/>
            <a:ext cx="2318263"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2070100"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a:ln>
                <a:noFill/>
              </a:ln>
              <a:solidFill>
                <a:schemeClr val="tx1"/>
              </a:solidFill>
              <a:effectLst/>
              <a:latin typeface="Arial" pitchFamily="34" charset="0"/>
              <a:cs typeface="Arial" pitchFamily="34" charset="0"/>
            </a:endParaRPr>
          </a:p>
        </p:txBody>
      </p:sp>
      <p:sp>
        <p:nvSpPr>
          <p:cNvPr id="5" name="Rectangle 5"/>
          <p:cNvSpPr>
            <a:spLocks noChangeArrowheads="1"/>
          </p:cNvSpPr>
          <p:nvPr/>
        </p:nvSpPr>
        <p:spPr bwMode="auto">
          <a:xfrm>
            <a:off x="0" y="29776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pic>
        <p:nvPicPr>
          <p:cNvPr id="15"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17"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18" name="Titel 1">
            <a:extLst>
              <a:ext uri="{FF2B5EF4-FFF2-40B4-BE49-F238E27FC236}">
                <a16:creationId xmlns:a16="http://schemas.microsoft.com/office/drawing/2014/main" id="{09C8D736-E157-1E9D-90AB-E016DEF007FC}"/>
              </a:ext>
            </a:extLst>
          </p:cNvPr>
          <p:cNvSpPr txBox="1">
            <a:spLocks/>
          </p:cNvSpPr>
          <p:nvPr/>
        </p:nvSpPr>
        <p:spPr>
          <a:xfrm>
            <a:off x="1976745" y="3980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dirty="0"/>
              <a:t>Tunnel VPN virtuali</a:t>
            </a:r>
            <a:endParaRPr lang="pl-PL" altLang="pl-PL" b="1" dirty="0">
              <a:solidFill>
                <a:schemeClr val="tx2"/>
              </a:solidFill>
              <a:latin typeface="Arial" panose="020B0604020202020204" pitchFamily="34" charset="0"/>
            </a:endParaRPr>
          </a:p>
        </p:txBody>
      </p:sp>
    </p:spTree>
    <p:extLst>
      <p:ext uri="{BB962C8B-B14F-4D97-AF65-F5344CB8AC3E}">
        <p14:creationId xmlns:p14="http://schemas.microsoft.com/office/powerpoint/2010/main" val="737693565"/>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ChangeArrowheads="1"/>
          </p:cNvSpPr>
          <p:nvPr/>
        </p:nvSpPr>
        <p:spPr bwMode="auto">
          <a:xfrm>
            <a:off x="4936868" y="1671251"/>
            <a:ext cx="2318263"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2070100"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a:ln>
                <a:noFill/>
              </a:ln>
              <a:solidFill>
                <a:schemeClr val="tx1"/>
              </a:solidFill>
              <a:effectLst/>
              <a:latin typeface="Arial" pitchFamily="34" charset="0"/>
              <a:cs typeface="Arial" pitchFamily="34" charset="0"/>
            </a:endParaRPr>
          </a:p>
        </p:txBody>
      </p:sp>
      <p:sp>
        <p:nvSpPr>
          <p:cNvPr id="5" name="Rectangle 5"/>
          <p:cNvSpPr>
            <a:spLocks noChangeArrowheads="1"/>
          </p:cNvSpPr>
          <p:nvPr/>
        </p:nvSpPr>
        <p:spPr bwMode="auto">
          <a:xfrm>
            <a:off x="0" y="29776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6" name="Rectangle 4"/>
          <p:cNvSpPr>
            <a:spLocks noChangeArrowheads="1"/>
          </p:cNvSpPr>
          <p:nvPr/>
        </p:nvSpPr>
        <p:spPr bwMode="auto">
          <a:xfrm>
            <a:off x="5573260" y="1499801"/>
            <a:ext cx="1045479"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809625"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dirty="0">
              <a:ln>
                <a:noFill/>
              </a:ln>
              <a:solidFill>
                <a:schemeClr val="tx1"/>
              </a:solidFill>
              <a:effectLst/>
              <a:latin typeface="Arial" pitchFamily="34" charset="0"/>
              <a:cs typeface="Arial" pitchFamily="34" charset="0"/>
            </a:endParaRPr>
          </a:p>
        </p:txBody>
      </p:sp>
      <p:sp>
        <p:nvSpPr>
          <p:cNvPr id="7" name="Rectangle 5"/>
          <p:cNvSpPr>
            <a:spLocks noChangeArrowheads="1"/>
          </p:cNvSpPr>
          <p:nvPr/>
        </p:nvSpPr>
        <p:spPr bwMode="auto">
          <a:xfrm>
            <a:off x="0" y="265378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2" name="Prostokąt 1"/>
          <p:cNvSpPr/>
          <p:nvPr/>
        </p:nvSpPr>
        <p:spPr>
          <a:xfrm>
            <a:off x="1067163" y="2092832"/>
            <a:ext cx="10333611" cy="3970318"/>
          </a:xfrm>
          <a:prstGeom prst="rect">
            <a:avLst/>
          </a:prstGeom>
        </p:spPr>
        <p:txBody>
          <a:bodyPr wrap="square">
            <a:spAutoFit/>
          </a:bodyPr>
          <a:lstStyle/>
          <a:p>
            <a:pPr marL="457200" indent="-457200" algn="just">
              <a:buFont typeface="Arial" panose="020B0604020202020204" pitchFamily="34" charset="0"/>
              <a:buChar char="•"/>
            </a:pPr>
            <a:r>
              <a:rPr lang="en-GB" sz="2800" dirty="0"/>
              <a:t>Uno dei canali di comunicazione più utilizzati è la posta elettronica (e-mail), che sta diventando sempre più un obiettivo per gli attacchi di hacking.</a:t>
            </a:r>
            <a:endParaRPr lang="pl-PL" sz="2800" dirty="0"/>
          </a:p>
          <a:p>
            <a:pPr marL="457200" indent="-457200" algn="just">
              <a:buFont typeface="Arial" panose="020B0604020202020204" pitchFamily="34" charset="0"/>
              <a:buChar char="•"/>
            </a:pPr>
            <a:r>
              <a:rPr lang="en-GB" sz="2800" dirty="0" smtClean="0"/>
              <a:t>La </a:t>
            </a:r>
            <a:r>
              <a:rPr lang="en-GB" sz="2800" dirty="0"/>
              <a:t>protezione di questo elemento è una parte importante di un pacchetto di soluzioni di sicurezza informatica. </a:t>
            </a:r>
            <a:endParaRPr lang="pl-PL" sz="2800" dirty="0"/>
          </a:p>
          <a:p>
            <a:pPr marL="457200" indent="-457200" algn="just">
              <a:buFont typeface="Arial" panose="020B0604020202020204" pitchFamily="34" charset="0"/>
              <a:buChar char="•"/>
            </a:pPr>
            <a:r>
              <a:rPr lang="en-GB" sz="2800" dirty="0" smtClean="0"/>
              <a:t>La </a:t>
            </a:r>
            <a:r>
              <a:rPr lang="en-GB" sz="2800" dirty="0"/>
              <a:t>protezione delle e-mail e la crittografia degli allegati sono due aspetti molto importanti per la sicurezza online. La crittografia delle e-mail non solo riduce al minimo il rischio di fuga di dati riservati, ma impedisce anche l'intercettazione non autorizzata. </a:t>
            </a:r>
            <a:endParaRPr lang="pl-PL" sz="2800" b="1" dirty="0"/>
          </a:p>
        </p:txBody>
      </p:sp>
      <p:sp>
        <p:nvSpPr>
          <p:cNvPr id="9" name="Titel 1">
            <a:extLst>
              <a:ext uri="{FF2B5EF4-FFF2-40B4-BE49-F238E27FC236}">
                <a16:creationId xmlns:a16="http://schemas.microsoft.com/office/drawing/2014/main" id="{09C8D736-E157-1E9D-90AB-E016DEF007FC}"/>
              </a:ext>
            </a:extLst>
          </p:cNvPr>
          <p:cNvSpPr txBox="1">
            <a:spLocks/>
          </p:cNvSpPr>
          <p:nvPr/>
        </p:nvSpPr>
        <p:spPr>
          <a:xfrm>
            <a:off x="1824345" y="2456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dirty="0"/>
              <a:t>Crittografia delle e-mail</a:t>
            </a:r>
            <a:endParaRPr lang="pl-PL" altLang="pl-PL" b="1" dirty="0">
              <a:latin typeface="+mn-lt"/>
            </a:endParaRPr>
          </a:p>
        </p:txBody>
      </p:sp>
      <p:pic>
        <p:nvPicPr>
          <p:cNvPr id="10"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11"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224441936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ChangeArrowheads="1"/>
          </p:cNvSpPr>
          <p:nvPr/>
        </p:nvSpPr>
        <p:spPr bwMode="auto">
          <a:xfrm>
            <a:off x="4936868" y="1671251"/>
            <a:ext cx="2318263"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2070100"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a:ln>
                <a:noFill/>
              </a:ln>
              <a:solidFill>
                <a:schemeClr val="tx1"/>
              </a:solidFill>
              <a:effectLst/>
              <a:latin typeface="Arial" pitchFamily="34" charset="0"/>
              <a:cs typeface="Arial" pitchFamily="34" charset="0"/>
            </a:endParaRPr>
          </a:p>
        </p:txBody>
      </p:sp>
      <p:sp>
        <p:nvSpPr>
          <p:cNvPr id="5" name="Rectangle 5"/>
          <p:cNvSpPr>
            <a:spLocks noChangeArrowheads="1"/>
          </p:cNvSpPr>
          <p:nvPr/>
        </p:nvSpPr>
        <p:spPr bwMode="auto">
          <a:xfrm>
            <a:off x="0" y="29776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6" name="Rectangle 4"/>
          <p:cNvSpPr>
            <a:spLocks noChangeArrowheads="1"/>
          </p:cNvSpPr>
          <p:nvPr/>
        </p:nvSpPr>
        <p:spPr bwMode="auto">
          <a:xfrm>
            <a:off x="5573260" y="1499801"/>
            <a:ext cx="1045479"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809625"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dirty="0">
              <a:ln>
                <a:noFill/>
              </a:ln>
              <a:solidFill>
                <a:schemeClr val="tx1"/>
              </a:solidFill>
              <a:effectLst/>
              <a:latin typeface="Arial" pitchFamily="34" charset="0"/>
              <a:cs typeface="Arial" pitchFamily="34" charset="0"/>
            </a:endParaRPr>
          </a:p>
        </p:txBody>
      </p:sp>
      <p:sp>
        <p:nvSpPr>
          <p:cNvPr id="7" name="Rectangle 5"/>
          <p:cNvSpPr>
            <a:spLocks noChangeArrowheads="1"/>
          </p:cNvSpPr>
          <p:nvPr/>
        </p:nvSpPr>
        <p:spPr bwMode="auto">
          <a:xfrm>
            <a:off x="0" y="265378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2" name="Prostokąt 1"/>
          <p:cNvSpPr/>
          <p:nvPr/>
        </p:nvSpPr>
        <p:spPr>
          <a:xfrm>
            <a:off x="1179517" y="1992341"/>
            <a:ext cx="9481555" cy="3108543"/>
          </a:xfrm>
          <a:prstGeom prst="rect">
            <a:avLst/>
          </a:prstGeom>
        </p:spPr>
        <p:txBody>
          <a:bodyPr wrap="square">
            <a:spAutoFit/>
          </a:bodyPr>
          <a:lstStyle/>
          <a:p>
            <a:pPr algn="just"/>
            <a:r>
              <a:rPr lang="en-GB" sz="2800" dirty="0"/>
              <a:t>La posta elettronica e i suoi allegati non sono protetti per impostazione predefinita con i protocolli SSL e TLS e tutti i messaggi vengono inviati in chiaro. </a:t>
            </a:r>
            <a:endParaRPr lang="pl-PL" sz="2800" dirty="0"/>
          </a:p>
          <a:p>
            <a:pPr algn="just"/>
            <a:endParaRPr lang="pl-PL" sz="2800" dirty="0"/>
          </a:p>
          <a:p>
            <a:pPr algn="just"/>
            <a:r>
              <a:rPr lang="en-GB" sz="2800" b="1" dirty="0">
                <a:solidFill>
                  <a:srgbClr val="FF0000"/>
                </a:solidFill>
              </a:rPr>
              <a:t>Gli algoritmi di </a:t>
            </a:r>
            <a:r>
              <a:rPr lang="en-GB" sz="2800" b="1" dirty="0" err="1" smtClean="0">
                <a:solidFill>
                  <a:srgbClr val="FF0000"/>
                </a:solidFill>
              </a:rPr>
              <a:t>crittografia</a:t>
            </a:r>
            <a:r>
              <a:rPr lang="en-GB" sz="2800" dirty="0" smtClean="0"/>
              <a:t> </a:t>
            </a:r>
            <a:r>
              <a:rPr lang="en-GB" sz="2800" dirty="0" err="1" smtClean="0"/>
              <a:t>si</a:t>
            </a:r>
            <a:r>
              <a:rPr lang="en-GB" sz="2800" dirty="0" smtClean="0"/>
              <a:t> </a:t>
            </a:r>
            <a:r>
              <a:rPr lang="en-GB" sz="2800" dirty="0"/>
              <a:t>dividono in due categorie: </a:t>
            </a:r>
            <a:endParaRPr lang="pl-PL" sz="2800" dirty="0"/>
          </a:p>
          <a:p>
            <a:pPr marL="742950" lvl="1" indent="-285750" algn="just">
              <a:buFont typeface="Arial" panose="020B0604020202020204" pitchFamily="34" charset="0"/>
              <a:buChar char="•"/>
            </a:pPr>
            <a:r>
              <a:rPr lang="en-GB" sz="2800" dirty="0"/>
              <a:t>algoritmi di </a:t>
            </a:r>
            <a:r>
              <a:rPr lang="en-GB" sz="2800" dirty="0" err="1"/>
              <a:t>crittografia</a:t>
            </a:r>
            <a:r>
              <a:rPr lang="en-GB" sz="2800" dirty="0"/>
              <a:t> </a:t>
            </a:r>
            <a:r>
              <a:rPr lang="en-GB" sz="2800" dirty="0" err="1" smtClean="0"/>
              <a:t>simmetrica</a:t>
            </a:r>
            <a:endParaRPr lang="pl-PL" sz="2800" dirty="0"/>
          </a:p>
          <a:p>
            <a:pPr marL="742950" lvl="1" indent="-285750" algn="just">
              <a:buFont typeface="Arial" panose="020B0604020202020204" pitchFamily="34" charset="0"/>
              <a:buChar char="•"/>
            </a:pPr>
            <a:r>
              <a:rPr lang="en-GB" sz="2800" dirty="0"/>
              <a:t>algoritmi di </a:t>
            </a:r>
            <a:r>
              <a:rPr lang="en-GB" sz="2800" dirty="0" err="1"/>
              <a:t>crittografia</a:t>
            </a:r>
            <a:r>
              <a:rPr lang="en-GB" sz="2800" dirty="0"/>
              <a:t> </a:t>
            </a:r>
            <a:r>
              <a:rPr lang="en-GB" sz="2800" dirty="0" err="1" smtClean="0"/>
              <a:t>asimmetrica</a:t>
            </a:r>
            <a:endParaRPr lang="pl-PL" sz="2800" dirty="0"/>
          </a:p>
        </p:txBody>
      </p:sp>
      <p:sp>
        <p:nvSpPr>
          <p:cNvPr id="9" name="Titel 1">
            <a:extLst>
              <a:ext uri="{FF2B5EF4-FFF2-40B4-BE49-F238E27FC236}">
                <a16:creationId xmlns:a16="http://schemas.microsoft.com/office/drawing/2014/main" id="{09C8D736-E157-1E9D-90AB-E016DEF007FC}"/>
              </a:ext>
            </a:extLst>
          </p:cNvPr>
          <p:cNvSpPr txBox="1">
            <a:spLocks/>
          </p:cNvSpPr>
          <p:nvPr/>
        </p:nvSpPr>
        <p:spPr>
          <a:xfrm>
            <a:off x="1824345" y="2456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dirty="0"/>
              <a:t>Crittografia delle e-mail</a:t>
            </a:r>
            <a:endParaRPr lang="pl-PL" altLang="pl-PL" b="1" dirty="0">
              <a:latin typeface="+mn-lt"/>
            </a:endParaRPr>
          </a:p>
        </p:txBody>
      </p:sp>
      <p:pic>
        <p:nvPicPr>
          <p:cNvPr id="10"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11"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3937312132"/>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ChangeArrowheads="1"/>
          </p:cNvSpPr>
          <p:nvPr/>
        </p:nvSpPr>
        <p:spPr bwMode="auto">
          <a:xfrm>
            <a:off x="4936868" y="1671251"/>
            <a:ext cx="2318263"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2070100"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a:ln>
                <a:noFill/>
              </a:ln>
              <a:solidFill>
                <a:schemeClr val="tx1"/>
              </a:solidFill>
              <a:effectLst/>
              <a:latin typeface="Arial" pitchFamily="34" charset="0"/>
              <a:cs typeface="Arial" pitchFamily="34" charset="0"/>
            </a:endParaRPr>
          </a:p>
        </p:txBody>
      </p:sp>
      <p:sp>
        <p:nvSpPr>
          <p:cNvPr id="5" name="Rectangle 5"/>
          <p:cNvSpPr>
            <a:spLocks noChangeArrowheads="1"/>
          </p:cNvSpPr>
          <p:nvPr/>
        </p:nvSpPr>
        <p:spPr bwMode="auto">
          <a:xfrm>
            <a:off x="0" y="29776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6" name="Rectangle 4"/>
          <p:cNvSpPr>
            <a:spLocks noChangeArrowheads="1"/>
          </p:cNvSpPr>
          <p:nvPr/>
        </p:nvSpPr>
        <p:spPr bwMode="auto">
          <a:xfrm>
            <a:off x="5573260" y="1499801"/>
            <a:ext cx="1045479"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809625"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dirty="0">
              <a:ln>
                <a:noFill/>
              </a:ln>
              <a:solidFill>
                <a:schemeClr val="tx1"/>
              </a:solidFill>
              <a:effectLst/>
              <a:latin typeface="Arial" pitchFamily="34" charset="0"/>
              <a:cs typeface="Arial" pitchFamily="34" charset="0"/>
            </a:endParaRPr>
          </a:p>
        </p:txBody>
      </p:sp>
      <p:sp>
        <p:nvSpPr>
          <p:cNvPr id="7" name="Rectangle 5"/>
          <p:cNvSpPr>
            <a:spLocks noChangeArrowheads="1"/>
          </p:cNvSpPr>
          <p:nvPr/>
        </p:nvSpPr>
        <p:spPr bwMode="auto">
          <a:xfrm>
            <a:off x="0" y="265378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2" name="Prostokąt 1"/>
          <p:cNvSpPr/>
          <p:nvPr/>
        </p:nvSpPr>
        <p:spPr>
          <a:xfrm>
            <a:off x="976460" y="2246991"/>
            <a:ext cx="10006731" cy="3539430"/>
          </a:xfrm>
          <a:prstGeom prst="rect">
            <a:avLst/>
          </a:prstGeom>
        </p:spPr>
        <p:txBody>
          <a:bodyPr wrap="square">
            <a:spAutoFit/>
          </a:bodyPr>
          <a:lstStyle/>
          <a:p>
            <a:pPr algn="just"/>
            <a:r>
              <a:rPr lang="en-GB" sz="2800" dirty="0"/>
              <a:t>La differenza principale tra i due metodi di crittografia è il numero di chiavi utilizzate. </a:t>
            </a:r>
            <a:endParaRPr lang="pl-PL" sz="2800" dirty="0"/>
          </a:p>
          <a:p>
            <a:pPr algn="just"/>
            <a:endParaRPr lang="pl-PL" sz="2800" dirty="0"/>
          </a:p>
          <a:p>
            <a:pPr algn="just"/>
            <a:r>
              <a:rPr lang="en-GB" sz="2800" b="1" dirty="0"/>
              <a:t>La crittografia simmetrica </a:t>
            </a:r>
            <a:r>
              <a:rPr lang="en-GB" sz="2800" dirty="0"/>
              <a:t>utilizza un'unica chiave, mentre la crittografia asimmetrica utilizza due chiavi diverse ma correlate. Una delle due chiavi è la chiave privata e l'altra è la chiave pubblica. Gli algoritmi di crittografia simmetrica utilizzano la stessa chiave per eseguire le funzioni di </a:t>
            </a:r>
            <a:r>
              <a:rPr lang="en-GB" sz="2800" dirty="0" err="1" smtClean="0"/>
              <a:t>cifratura</a:t>
            </a:r>
            <a:r>
              <a:rPr lang="en-GB" sz="2800" dirty="0" smtClean="0"/>
              <a:t> </a:t>
            </a:r>
            <a:r>
              <a:rPr lang="en-GB" sz="2800" dirty="0"/>
              <a:t>e </a:t>
            </a:r>
            <a:r>
              <a:rPr lang="en-GB" sz="2800" dirty="0" err="1" smtClean="0"/>
              <a:t>decifratura</a:t>
            </a:r>
            <a:endParaRPr lang="pl-PL" sz="2800" dirty="0"/>
          </a:p>
        </p:txBody>
      </p:sp>
      <p:pic>
        <p:nvPicPr>
          <p:cNvPr id="11"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12"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13" name="Titel 1">
            <a:extLst>
              <a:ext uri="{FF2B5EF4-FFF2-40B4-BE49-F238E27FC236}">
                <a16:creationId xmlns:a16="http://schemas.microsoft.com/office/drawing/2014/main" id="{09C8D736-E157-1E9D-90AB-E016DEF007FC}"/>
              </a:ext>
            </a:extLst>
          </p:cNvPr>
          <p:cNvSpPr txBox="1">
            <a:spLocks/>
          </p:cNvSpPr>
          <p:nvPr/>
        </p:nvSpPr>
        <p:spPr>
          <a:xfrm>
            <a:off x="1824345" y="2456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dirty="0"/>
              <a:t>Crittografia delle e-mail</a:t>
            </a:r>
            <a:endParaRPr lang="pl-PL" altLang="pl-PL" b="1" dirty="0">
              <a:latin typeface="+mn-lt"/>
            </a:endParaRPr>
          </a:p>
        </p:txBody>
      </p:sp>
    </p:spTree>
    <p:extLst>
      <p:ext uri="{BB962C8B-B14F-4D97-AF65-F5344CB8AC3E}">
        <p14:creationId xmlns:p14="http://schemas.microsoft.com/office/powerpoint/2010/main" val="1059813497"/>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ChangeArrowheads="1"/>
          </p:cNvSpPr>
          <p:nvPr/>
        </p:nvSpPr>
        <p:spPr bwMode="auto">
          <a:xfrm>
            <a:off x="4936868" y="1671251"/>
            <a:ext cx="2318263"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2070100"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a:ln>
                <a:noFill/>
              </a:ln>
              <a:solidFill>
                <a:schemeClr val="tx1"/>
              </a:solidFill>
              <a:effectLst/>
              <a:latin typeface="Arial" pitchFamily="34" charset="0"/>
              <a:cs typeface="Arial" pitchFamily="34" charset="0"/>
            </a:endParaRPr>
          </a:p>
        </p:txBody>
      </p:sp>
      <p:sp>
        <p:nvSpPr>
          <p:cNvPr id="5" name="Rectangle 5"/>
          <p:cNvSpPr>
            <a:spLocks noChangeArrowheads="1"/>
          </p:cNvSpPr>
          <p:nvPr/>
        </p:nvSpPr>
        <p:spPr bwMode="auto">
          <a:xfrm>
            <a:off x="0" y="29776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6" name="Rectangle 4"/>
          <p:cNvSpPr>
            <a:spLocks noChangeArrowheads="1"/>
          </p:cNvSpPr>
          <p:nvPr/>
        </p:nvSpPr>
        <p:spPr bwMode="auto">
          <a:xfrm>
            <a:off x="5573260" y="1499801"/>
            <a:ext cx="1045479"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809625"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dirty="0">
              <a:ln>
                <a:noFill/>
              </a:ln>
              <a:solidFill>
                <a:schemeClr val="tx1"/>
              </a:solidFill>
              <a:effectLst/>
              <a:latin typeface="Arial" pitchFamily="34" charset="0"/>
              <a:cs typeface="Arial" pitchFamily="34" charset="0"/>
            </a:endParaRPr>
          </a:p>
        </p:txBody>
      </p:sp>
      <p:sp>
        <p:nvSpPr>
          <p:cNvPr id="7" name="Rectangle 5"/>
          <p:cNvSpPr>
            <a:spLocks noChangeArrowheads="1"/>
          </p:cNvSpPr>
          <p:nvPr/>
        </p:nvSpPr>
        <p:spPr bwMode="auto">
          <a:xfrm>
            <a:off x="0" y="265378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pic>
        <p:nvPicPr>
          <p:cNvPr id="6146" name="Picture 2" descr="Symmetric vs. Asymmetric Encryption - What are differenc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79735" y="1685563"/>
            <a:ext cx="10720233" cy="4867637"/>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12"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13" name="Titel 1">
            <a:extLst>
              <a:ext uri="{FF2B5EF4-FFF2-40B4-BE49-F238E27FC236}">
                <a16:creationId xmlns:a16="http://schemas.microsoft.com/office/drawing/2014/main" id="{09C8D736-E157-1E9D-90AB-E016DEF007FC}"/>
              </a:ext>
            </a:extLst>
          </p:cNvPr>
          <p:cNvSpPr txBox="1">
            <a:spLocks/>
          </p:cNvSpPr>
          <p:nvPr/>
        </p:nvSpPr>
        <p:spPr>
          <a:xfrm>
            <a:off x="1824345" y="2456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dirty="0"/>
              <a:t>Crittografia delle e-mail</a:t>
            </a:r>
            <a:endParaRPr lang="pl-PL" altLang="pl-PL" b="1" dirty="0">
              <a:latin typeface="+mn-lt"/>
            </a:endParaRPr>
          </a:p>
        </p:txBody>
      </p:sp>
    </p:spTree>
    <p:extLst>
      <p:ext uri="{BB962C8B-B14F-4D97-AF65-F5344CB8AC3E}">
        <p14:creationId xmlns:p14="http://schemas.microsoft.com/office/powerpoint/2010/main" val="2921069816"/>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ChangeArrowheads="1"/>
          </p:cNvSpPr>
          <p:nvPr/>
        </p:nvSpPr>
        <p:spPr bwMode="auto">
          <a:xfrm>
            <a:off x="4936868" y="1671251"/>
            <a:ext cx="2318263"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2070100"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a:ln>
                <a:noFill/>
              </a:ln>
              <a:solidFill>
                <a:schemeClr val="tx1"/>
              </a:solidFill>
              <a:effectLst/>
              <a:latin typeface="Arial" pitchFamily="34" charset="0"/>
              <a:cs typeface="Arial" pitchFamily="34" charset="0"/>
            </a:endParaRPr>
          </a:p>
        </p:txBody>
      </p:sp>
      <p:sp>
        <p:nvSpPr>
          <p:cNvPr id="5" name="Rectangle 5"/>
          <p:cNvSpPr>
            <a:spLocks noChangeArrowheads="1"/>
          </p:cNvSpPr>
          <p:nvPr/>
        </p:nvSpPr>
        <p:spPr bwMode="auto">
          <a:xfrm>
            <a:off x="0" y="29776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6" name="Rectangle 4"/>
          <p:cNvSpPr>
            <a:spLocks noChangeArrowheads="1"/>
          </p:cNvSpPr>
          <p:nvPr/>
        </p:nvSpPr>
        <p:spPr bwMode="auto">
          <a:xfrm>
            <a:off x="5573260" y="1499801"/>
            <a:ext cx="1045479"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809625"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dirty="0">
              <a:ln>
                <a:noFill/>
              </a:ln>
              <a:solidFill>
                <a:schemeClr val="tx1"/>
              </a:solidFill>
              <a:effectLst/>
              <a:latin typeface="Arial" pitchFamily="34" charset="0"/>
              <a:cs typeface="Arial" pitchFamily="34" charset="0"/>
            </a:endParaRPr>
          </a:p>
        </p:txBody>
      </p:sp>
      <p:sp>
        <p:nvSpPr>
          <p:cNvPr id="7" name="Rectangle 5"/>
          <p:cNvSpPr>
            <a:spLocks noChangeArrowheads="1"/>
          </p:cNvSpPr>
          <p:nvPr/>
        </p:nvSpPr>
        <p:spPr bwMode="auto">
          <a:xfrm>
            <a:off x="0" y="265378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2" name="Prostokąt 1"/>
          <p:cNvSpPr/>
          <p:nvPr/>
        </p:nvSpPr>
        <p:spPr>
          <a:xfrm>
            <a:off x="982278" y="2529093"/>
            <a:ext cx="9793096" cy="2677656"/>
          </a:xfrm>
          <a:prstGeom prst="rect">
            <a:avLst/>
          </a:prstGeom>
        </p:spPr>
        <p:txBody>
          <a:bodyPr wrap="square">
            <a:spAutoFit/>
          </a:bodyPr>
          <a:lstStyle/>
          <a:p>
            <a:pPr algn="just"/>
            <a:r>
              <a:rPr lang="en-GB" sz="2800" dirty="0"/>
              <a:t>L'algoritmo di </a:t>
            </a:r>
            <a:r>
              <a:rPr lang="en-GB" sz="2800" b="1" dirty="0"/>
              <a:t>crittografia asimmetrica </a:t>
            </a:r>
            <a:r>
              <a:rPr lang="en-GB" sz="2800" dirty="0"/>
              <a:t>utilizza una chiave per </a:t>
            </a:r>
            <a:r>
              <a:rPr lang="en-GB" sz="2800" dirty="0" err="1" smtClean="0"/>
              <a:t>cifrare</a:t>
            </a:r>
            <a:r>
              <a:rPr lang="en-GB" sz="2800" dirty="0" smtClean="0"/>
              <a:t> </a:t>
            </a:r>
            <a:r>
              <a:rPr lang="en-GB" sz="2800" dirty="0"/>
              <a:t>i dati e un'altra per decifrarli. </a:t>
            </a:r>
            <a:endParaRPr lang="pl-PL" sz="2800" dirty="0"/>
          </a:p>
          <a:p>
            <a:pPr algn="just"/>
            <a:endParaRPr lang="pl-PL" sz="2800" dirty="0"/>
          </a:p>
          <a:p>
            <a:pPr algn="just"/>
            <a:r>
              <a:rPr lang="en-GB" sz="2800" dirty="0"/>
              <a:t>Ciò significa che se vogliamo inviare un messaggio crittografato a qualcuno, lo cifriamo con la chiave pubblica del destinatario e quest'ultimo usa la sua chiave privata per decifrarlo.</a:t>
            </a:r>
            <a:endParaRPr lang="pl-PL" sz="2800" dirty="0"/>
          </a:p>
        </p:txBody>
      </p:sp>
      <p:pic>
        <p:nvPicPr>
          <p:cNvPr id="11"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12"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13" name="Titel 1">
            <a:extLst>
              <a:ext uri="{FF2B5EF4-FFF2-40B4-BE49-F238E27FC236}">
                <a16:creationId xmlns:a16="http://schemas.microsoft.com/office/drawing/2014/main" id="{09C8D736-E157-1E9D-90AB-E016DEF007FC}"/>
              </a:ext>
            </a:extLst>
          </p:cNvPr>
          <p:cNvSpPr txBox="1">
            <a:spLocks/>
          </p:cNvSpPr>
          <p:nvPr/>
        </p:nvSpPr>
        <p:spPr>
          <a:xfrm>
            <a:off x="1824345" y="2456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dirty="0"/>
              <a:t>Crittografia delle e-mail</a:t>
            </a:r>
            <a:endParaRPr lang="pl-PL" altLang="pl-PL" b="1" dirty="0">
              <a:latin typeface="+mn-lt"/>
            </a:endParaRPr>
          </a:p>
        </p:txBody>
      </p:sp>
    </p:spTree>
    <p:extLst>
      <p:ext uri="{BB962C8B-B14F-4D97-AF65-F5344CB8AC3E}">
        <p14:creationId xmlns:p14="http://schemas.microsoft.com/office/powerpoint/2010/main" val="1419144311"/>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ChangeArrowheads="1"/>
          </p:cNvSpPr>
          <p:nvPr/>
        </p:nvSpPr>
        <p:spPr bwMode="auto">
          <a:xfrm>
            <a:off x="4936868" y="1671251"/>
            <a:ext cx="2318263"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2070100"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a:ln>
                <a:noFill/>
              </a:ln>
              <a:solidFill>
                <a:schemeClr val="tx1"/>
              </a:solidFill>
              <a:effectLst/>
              <a:latin typeface="Arial" pitchFamily="34" charset="0"/>
              <a:cs typeface="Arial" pitchFamily="34" charset="0"/>
            </a:endParaRPr>
          </a:p>
        </p:txBody>
      </p:sp>
      <p:sp>
        <p:nvSpPr>
          <p:cNvPr id="5" name="Rectangle 5"/>
          <p:cNvSpPr>
            <a:spLocks noChangeArrowheads="1"/>
          </p:cNvSpPr>
          <p:nvPr/>
        </p:nvSpPr>
        <p:spPr bwMode="auto">
          <a:xfrm>
            <a:off x="0" y="29776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6" name="Rectangle 4"/>
          <p:cNvSpPr>
            <a:spLocks noChangeArrowheads="1"/>
          </p:cNvSpPr>
          <p:nvPr/>
        </p:nvSpPr>
        <p:spPr bwMode="auto">
          <a:xfrm>
            <a:off x="5573260" y="1499801"/>
            <a:ext cx="1045479"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809625"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dirty="0">
              <a:ln>
                <a:noFill/>
              </a:ln>
              <a:solidFill>
                <a:schemeClr val="tx1"/>
              </a:solidFill>
              <a:effectLst/>
              <a:latin typeface="Arial" pitchFamily="34" charset="0"/>
              <a:cs typeface="Arial" pitchFamily="34" charset="0"/>
            </a:endParaRPr>
          </a:p>
        </p:txBody>
      </p:sp>
      <p:sp>
        <p:nvSpPr>
          <p:cNvPr id="7" name="Rectangle 5"/>
          <p:cNvSpPr>
            <a:spLocks noChangeArrowheads="1"/>
          </p:cNvSpPr>
          <p:nvPr/>
        </p:nvSpPr>
        <p:spPr bwMode="auto">
          <a:xfrm>
            <a:off x="0" y="265378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pic>
        <p:nvPicPr>
          <p:cNvPr id="8194" name="Picture 2" descr="Asymmetric encryption using PHP - Stack Overflow"/>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64669" y="1809749"/>
            <a:ext cx="10735299" cy="4777318"/>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12"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13" name="Titel 1">
            <a:extLst>
              <a:ext uri="{FF2B5EF4-FFF2-40B4-BE49-F238E27FC236}">
                <a16:creationId xmlns:a16="http://schemas.microsoft.com/office/drawing/2014/main" id="{09C8D736-E157-1E9D-90AB-E016DEF007FC}"/>
              </a:ext>
            </a:extLst>
          </p:cNvPr>
          <p:cNvSpPr txBox="1">
            <a:spLocks/>
          </p:cNvSpPr>
          <p:nvPr/>
        </p:nvSpPr>
        <p:spPr>
          <a:xfrm>
            <a:off x="1824345" y="2456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dirty="0"/>
              <a:t>Crittografia delle e-mail</a:t>
            </a:r>
            <a:endParaRPr lang="pl-PL" altLang="pl-PL" b="1" dirty="0">
              <a:latin typeface="+mn-lt"/>
            </a:endParaRPr>
          </a:p>
        </p:txBody>
      </p:sp>
    </p:spTree>
    <p:extLst>
      <p:ext uri="{BB962C8B-B14F-4D97-AF65-F5344CB8AC3E}">
        <p14:creationId xmlns:p14="http://schemas.microsoft.com/office/powerpoint/2010/main" val="1810511266"/>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ChangeArrowheads="1"/>
          </p:cNvSpPr>
          <p:nvPr/>
        </p:nvSpPr>
        <p:spPr bwMode="auto">
          <a:xfrm>
            <a:off x="4936868" y="1671251"/>
            <a:ext cx="2318263"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2070100"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a:ln>
                <a:noFill/>
              </a:ln>
              <a:solidFill>
                <a:schemeClr val="tx1"/>
              </a:solidFill>
              <a:effectLst/>
              <a:latin typeface="Arial" pitchFamily="34" charset="0"/>
              <a:cs typeface="Arial" pitchFamily="34" charset="0"/>
            </a:endParaRPr>
          </a:p>
        </p:txBody>
      </p:sp>
      <p:sp>
        <p:nvSpPr>
          <p:cNvPr id="5" name="Rectangle 5"/>
          <p:cNvSpPr>
            <a:spLocks noChangeArrowheads="1"/>
          </p:cNvSpPr>
          <p:nvPr/>
        </p:nvSpPr>
        <p:spPr bwMode="auto">
          <a:xfrm>
            <a:off x="0" y="29776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6" name="Rectangle 4"/>
          <p:cNvSpPr>
            <a:spLocks noChangeArrowheads="1"/>
          </p:cNvSpPr>
          <p:nvPr/>
        </p:nvSpPr>
        <p:spPr bwMode="auto">
          <a:xfrm>
            <a:off x="5573260" y="1499801"/>
            <a:ext cx="1045479"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809625"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dirty="0">
              <a:ln>
                <a:noFill/>
              </a:ln>
              <a:solidFill>
                <a:schemeClr val="tx1"/>
              </a:solidFill>
              <a:effectLst/>
              <a:latin typeface="Arial" pitchFamily="34" charset="0"/>
              <a:cs typeface="Arial" pitchFamily="34" charset="0"/>
            </a:endParaRPr>
          </a:p>
        </p:txBody>
      </p:sp>
      <p:sp>
        <p:nvSpPr>
          <p:cNvPr id="7" name="Rectangle 5"/>
          <p:cNvSpPr>
            <a:spLocks noChangeArrowheads="1"/>
          </p:cNvSpPr>
          <p:nvPr/>
        </p:nvSpPr>
        <p:spPr bwMode="auto">
          <a:xfrm>
            <a:off x="0" y="265378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2" name="Prostokąt 1"/>
          <p:cNvSpPr/>
          <p:nvPr/>
        </p:nvSpPr>
        <p:spPr>
          <a:xfrm>
            <a:off x="320625" y="2131373"/>
            <a:ext cx="10631394" cy="3539430"/>
          </a:xfrm>
          <a:prstGeom prst="rect">
            <a:avLst/>
          </a:prstGeom>
        </p:spPr>
        <p:txBody>
          <a:bodyPr wrap="square">
            <a:spAutoFit/>
          </a:bodyPr>
          <a:lstStyle/>
          <a:p>
            <a:pPr marL="457200" indent="-457200" algn="just">
              <a:buFont typeface="Arial" panose="020B0604020202020204" pitchFamily="34" charset="0"/>
              <a:buChar char="•"/>
            </a:pPr>
            <a:r>
              <a:rPr lang="en-GB" sz="2800" dirty="0"/>
              <a:t>Un altro criterio per dividere la crittografia è quello della lunghezza della chiave. </a:t>
            </a:r>
            <a:endParaRPr lang="pl-PL" sz="2800" dirty="0"/>
          </a:p>
          <a:p>
            <a:pPr marL="457200" indent="-457200" algn="just">
              <a:buFont typeface="Arial" panose="020B0604020202020204" pitchFamily="34" charset="0"/>
              <a:buChar char="•"/>
            </a:pPr>
            <a:endParaRPr lang="pl-PL" sz="2800" dirty="0"/>
          </a:p>
          <a:p>
            <a:pPr marL="457200" indent="-457200" algn="just">
              <a:buFont typeface="Arial" panose="020B0604020202020204" pitchFamily="34" charset="0"/>
              <a:buChar char="•"/>
            </a:pPr>
            <a:r>
              <a:rPr lang="en-GB" sz="2800" dirty="0"/>
              <a:t>La lunghezza della chiave è direttamente correlata al livello di sicurezza fornito da ciascun algoritmo crittografico. </a:t>
            </a:r>
            <a:endParaRPr lang="pl-PL" sz="2800" dirty="0"/>
          </a:p>
          <a:p>
            <a:pPr marL="457200" indent="-457200" algn="just">
              <a:buFont typeface="Arial" panose="020B0604020202020204" pitchFamily="34" charset="0"/>
              <a:buChar char="•"/>
            </a:pPr>
            <a:endParaRPr lang="pl-PL" sz="2800" dirty="0"/>
          </a:p>
          <a:p>
            <a:pPr marL="457200" indent="-457200" algn="just">
              <a:buFont typeface="Arial" panose="020B0604020202020204" pitchFamily="34" charset="0"/>
              <a:buChar char="•"/>
            </a:pPr>
            <a:r>
              <a:rPr lang="en-GB" sz="2800" dirty="0"/>
              <a:t>Più lunga è la chiave, più sicuri sono i dati. Negli algoritmi simmetrici, le chiavi sono selezionate in modo casuale e la loro lunghezza è in genere di 128 o 256 bit, a seconda del livello di sicurezza richiesto.</a:t>
            </a:r>
            <a:endParaRPr lang="pl-PL" sz="2800" dirty="0"/>
          </a:p>
        </p:txBody>
      </p:sp>
      <p:pic>
        <p:nvPicPr>
          <p:cNvPr id="10"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11"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12" name="Titel 1">
            <a:extLst>
              <a:ext uri="{FF2B5EF4-FFF2-40B4-BE49-F238E27FC236}">
                <a16:creationId xmlns:a16="http://schemas.microsoft.com/office/drawing/2014/main" id="{09C8D736-E157-1E9D-90AB-E016DEF007FC}"/>
              </a:ext>
            </a:extLst>
          </p:cNvPr>
          <p:cNvSpPr txBox="1">
            <a:spLocks/>
          </p:cNvSpPr>
          <p:nvPr/>
        </p:nvSpPr>
        <p:spPr>
          <a:xfrm>
            <a:off x="1824345" y="2456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dirty="0"/>
              <a:t>Crittografia delle e-mail</a:t>
            </a:r>
            <a:endParaRPr lang="pl-PL" altLang="pl-PL" b="1" dirty="0">
              <a:latin typeface="+mn-lt"/>
            </a:endParaRPr>
          </a:p>
        </p:txBody>
      </p:sp>
    </p:spTree>
    <p:extLst>
      <p:ext uri="{BB962C8B-B14F-4D97-AF65-F5344CB8AC3E}">
        <p14:creationId xmlns:p14="http://schemas.microsoft.com/office/powerpoint/2010/main" val="1248437120"/>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ChangeArrowheads="1"/>
          </p:cNvSpPr>
          <p:nvPr/>
        </p:nvSpPr>
        <p:spPr bwMode="auto">
          <a:xfrm>
            <a:off x="4936868" y="1671251"/>
            <a:ext cx="2318263"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2070100"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a:ln>
                <a:noFill/>
              </a:ln>
              <a:solidFill>
                <a:schemeClr val="tx1"/>
              </a:solidFill>
              <a:effectLst/>
              <a:latin typeface="Arial" pitchFamily="34" charset="0"/>
              <a:cs typeface="Arial" pitchFamily="34" charset="0"/>
            </a:endParaRPr>
          </a:p>
        </p:txBody>
      </p:sp>
      <p:sp>
        <p:nvSpPr>
          <p:cNvPr id="5" name="Rectangle 5"/>
          <p:cNvSpPr>
            <a:spLocks noChangeArrowheads="1"/>
          </p:cNvSpPr>
          <p:nvPr/>
        </p:nvSpPr>
        <p:spPr bwMode="auto">
          <a:xfrm>
            <a:off x="0" y="29776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6" name="Rectangle 4"/>
          <p:cNvSpPr>
            <a:spLocks noChangeArrowheads="1"/>
          </p:cNvSpPr>
          <p:nvPr/>
        </p:nvSpPr>
        <p:spPr bwMode="auto">
          <a:xfrm>
            <a:off x="5573260" y="1499801"/>
            <a:ext cx="1045479"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809625"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dirty="0">
              <a:ln>
                <a:noFill/>
              </a:ln>
              <a:solidFill>
                <a:schemeClr val="tx1"/>
              </a:solidFill>
              <a:effectLst/>
              <a:latin typeface="Arial" pitchFamily="34" charset="0"/>
              <a:cs typeface="Arial" pitchFamily="34" charset="0"/>
            </a:endParaRPr>
          </a:p>
        </p:txBody>
      </p:sp>
      <p:sp>
        <p:nvSpPr>
          <p:cNvPr id="7" name="Rectangle 5"/>
          <p:cNvSpPr>
            <a:spLocks noChangeArrowheads="1"/>
          </p:cNvSpPr>
          <p:nvPr/>
        </p:nvSpPr>
        <p:spPr bwMode="auto">
          <a:xfrm>
            <a:off x="0" y="265378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2" name="Prostokąt 1"/>
          <p:cNvSpPr/>
          <p:nvPr/>
        </p:nvSpPr>
        <p:spPr>
          <a:xfrm>
            <a:off x="1067163" y="2131373"/>
            <a:ext cx="10390698" cy="3108543"/>
          </a:xfrm>
          <a:prstGeom prst="rect">
            <a:avLst/>
          </a:prstGeom>
        </p:spPr>
        <p:txBody>
          <a:bodyPr wrap="square">
            <a:spAutoFit/>
          </a:bodyPr>
          <a:lstStyle/>
          <a:p>
            <a:pPr marL="457200" indent="-457200" algn="just">
              <a:buFont typeface="Arial" panose="020B0604020202020204" pitchFamily="34" charset="0"/>
              <a:buChar char="•"/>
            </a:pPr>
            <a:r>
              <a:rPr lang="en-GB" sz="2800" dirty="0"/>
              <a:t>Una soluzione è lo standard </a:t>
            </a:r>
            <a:r>
              <a:rPr lang="en-GB" sz="2800" b="1" dirty="0" err="1"/>
              <a:t>OpenPGP</a:t>
            </a:r>
            <a:r>
              <a:rPr lang="en-GB" sz="2800" dirty="0"/>
              <a:t>. Definisce le estensioni crittografiche delle e-mail - crittografia e firme digitali. </a:t>
            </a:r>
            <a:endParaRPr lang="pl-PL" sz="2800" dirty="0"/>
          </a:p>
          <a:p>
            <a:pPr marL="457200" indent="-457200" algn="just">
              <a:buFont typeface="Arial" panose="020B0604020202020204" pitchFamily="34" charset="0"/>
              <a:buChar char="•"/>
            </a:pPr>
            <a:endParaRPr lang="pl-PL" sz="2800" dirty="0"/>
          </a:p>
          <a:p>
            <a:pPr marL="457200" indent="-457200" algn="just">
              <a:buFont typeface="Arial" panose="020B0604020202020204" pitchFamily="34" charset="0"/>
              <a:buChar char="•"/>
            </a:pPr>
            <a:r>
              <a:rPr lang="en-GB" sz="2800" dirty="0"/>
              <a:t>Lo standard si basa sul programma PGP esistente. Attualmente esistono molte implementazioni diverse. </a:t>
            </a:r>
            <a:endParaRPr lang="pl-PL" sz="2800" dirty="0"/>
          </a:p>
          <a:p>
            <a:pPr marL="457200" indent="-457200" algn="just">
              <a:buFont typeface="Arial" panose="020B0604020202020204" pitchFamily="34" charset="0"/>
              <a:buChar char="•"/>
            </a:pPr>
            <a:endParaRPr lang="pl-PL" sz="2800" dirty="0"/>
          </a:p>
          <a:p>
            <a:pPr marL="457200" indent="-457200" algn="just">
              <a:buFont typeface="Arial" panose="020B0604020202020204" pitchFamily="34" charset="0"/>
              <a:buChar char="•"/>
            </a:pPr>
            <a:r>
              <a:rPr lang="en-GB" sz="2800" dirty="0"/>
              <a:t>Lo standard è definito nella RFC 4880. </a:t>
            </a:r>
            <a:endParaRPr lang="pl-PL" sz="2800" dirty="0"/>
          </a:p>
        </p:txBody>
      </p:sp>
      <p:pic>
        <p:nvPicPr>
          <p:cNvPr id="10"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11"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12" name="Titel 1">
            <a:extLst>
              <a:ext uri="{FF2B5EF4-FFF2-40B4-BE49-F238E27FC236}">
                <a16:creationId xmlns:a16="http://schemas.microsoft.com/office/drawing/2014/main" id="{09C8D736-E157-1E9D-90AB-E016DEF007FC}"/>
              </a:ext>
            </a:extLst>
          </p:cNvPr>
          <p:cNvSpPr txBox="1">
            <a:spLocks/>
          </p:cNvSpPr>
          <p:nvPr/>
        </p:nvSpPr>
        <p:spPr>
          <a:xfrm>
            <a:off x="1824345" y="2456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dirty="0"/>
              <a:t>Crittografia delle e-mail</a:t>
            </a:r>
            <a:endParaRPr lang="pl-PL" altLang="pl-PL" b="1" dirty="0">
              <a:latin typeface="+mn-lt"/>
            </a:endParaRPr>
          </a:p>
        </p:txBody>
      </p:sp>
    </p:spTree>
    <p:extLst>
      <p:ext uri="{BB962C8B-B14F-4D97-AF65-F5344CB8AC3E}">
        <p14:creationId xmlns:p14="http://schemas.microsoft.com/office/powerpoint/2010/main" val="3314719458"/>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ChangeArrowheads="1"/>
          </p:cNvSpPr>
          <p:nvPr/>
        </p:nvSpPr>
        <p:spPr bwMode="auto">
          <a:xfrm>
            <a:off x="4936868" y="1671251"/>
            <a:ext cx="2318263"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2070100"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a:ln>
                <a:noFill/>
              </a:ln>
              <a:solidFill>
                <a:schemeClr val="tx1"/>
              </a:solidFill>
              <a:effectLst/>
              <a:latin typeface="Arial" pitchFamily="34" charset="0"/>
              <a:cs typeface="Arial" pitchFamily="34" charset="0"/>
            </a:endParaRPr>
          </a:p>
        </p:txBody>
      </p:sp>
      <p:sp>
        <p:nvSpPr>
          <p:cNvPr id="5" name="Rectangle 5"/>
          <p:cNvSpPr>
            <a:spLocks noChangeArrowheads="1"/>
          </p:cNvSpPr>
          <p:nvPr/>
        </p:nvSpPr>
        <p:spPr bwMode="auto">
          <a:xfrm>
            <a:off x="0" y="29776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6" name="Rectangle 4"/>
          <p:cNvSpPr>
            <a:spLocks noChangeArrowheads="1"/>
          </p:cNvSpPr>
          <p:nvPr/>
        </p:nvSpPr>
        <p:spPr bwMode="auto">
          <a:xfrm>
            <a:off x="5573260" y="1499801"/>
            <a:ext cx="1045479"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809625"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dirty="0">
              <a:ln>
                <a:noFill/>
              </a:ln>
              <a:solidFill>
                <a:schemeClr val="tx1"/>
              </a:solidFill>
              <a:effectLst/>
              <a:latin typeface="Arial" pitchFamily="34" charset="0"/>
              <a:cs typeface="Arial" pitchFamily="34" charset="0"/>
            </a:endParaRPr>
          </a:p>
        </p:txBody>
      </p:sp>
      <p:sp>
        <p:nvSpPr>
          <p:cNvPr id="7" name="Rectangle 5"/>
          <p:cNvSpPr>
            <a:spLocks noChangeArrowheads="1"/>
          </p:cNvSpPr>
          <p:nvPr/>
        </p:nvSpPr>
        <p:spPr bwMode="auto">
          <a:xfrm>
            <a:off x="0" y="265378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2" name="Prostokąt 1"/>
          <p:cNvSpPr/>
          <p:nvPr/>
        </p:nvSpPr>
        <p:spPr>
          <a:xfrm>
            <a:off x="1594326" y="1814900"/>
            <a:ext cx="9416720" cy="3970318"/>
          </a:xfrm>
          <a:prstGeom prst="rect">
            <a:avLst/>
          </a:prstGeom>
        </p:spPr>
        <p:txBody>
          <a:bodyPr wrap="square">
            <a:spAutoFit/>
          </a:bodyPr>
          <a:lstStyle/>
          <a:p>
            <a:pPr algn="just"/>
            <a:r>
              <a:rPr lang="en-GB" sz="2800" b="1" dirty="0" err="1"/>
              <a:t>Enigmail</a:t>
            </a:r>
            <a:r>
              <a:rPr lang="en-GB" sz="2800" dirty="0" err="1"/>
              <a:t> </a:t>
            </a:r>
            <a:r>
              <a:rPr lang="en-GB" sz="2800" dirty="0"/>
              <a:t>utilizza </a:t>
            </a:r>
            <a:r>
              <a:rPr lang="en-GB" sz="2800" dirty="0" err="1"/>
              <a:t>GnuPG </a:t>
            </a:r>
            <a:r>
              <a:rPr lang="en-GB" sz="2800" dirty="0"/>
              <a:t>per memorizzare e gestire tutte le chiavi e le impostazioni di fiducia. È </a:t>
            </a:r>
            <a:r>
              <a:rPr lang="en-GB" sz="2800" dirty="0" err="1"/>
              <a:t>possibile</a:t>
            </a:r>
            <a:r>
              <a:rPr lang="en-GB" sz="2800" dirty="0"/>
              <a:t> </a:t>
            </a:r>
            <a:r>
              <a:rPr lang="en-GB" sz="2800" dirty="0" err="1" smtClean="0"/>
              <a:t>passare</a:t>
            </a:r>
            <a:r>
              <a:rPr lang="en-GB" sz="2800" dirty="0" smtClean="0"/>
              <a:t> da </a:t>
            </a:r>
            <a:r>
              <a:rPr lang="en-GB" sz="2800" dirty="0" err="1" smtClean="0"/>
              <a:t>GnuPG</a:t>
            </a:r>
            <a:r>
              <a:rPr lang="en-GB" sz="2800" dirty="0" smtClean="0"/>
              <a:t> a </a:t>
            </a:r>
            <a:r>
              <a:rPr lang="en-GB" sz="2800" dirty="0" err="1" smtClean="0"/>
              <a:t>Enigmail</a:t>
            </a:r>
            <a:r>
              <a:rPr lang="en-GB" sz="2800" dirty="0" smtClean="0"/>
              <a:t>: le </a:t>
            </a:r>
            <a:r>
              <a:rPr lang="en-GB" sz="2800" dirty="0"/>
              <a:t>vecchie </a:t>
            </a:r>
            <a:r>
              <a:rPr lang="en-GB" sz="2800" dirty="0" err="1"/>
              <a:t>chiavi</a:t>
            </a:r>
            <a:r>
              <a:rPr lang="en-GB" sz="2800" dirty="0"/>
              <a:t> </a:t>
            </a:r>
            <a:r>
              <a:rPr lang="en-GB" sz="2800" dirty="0" err="1" smtClean="0"/>
              <a:t>vengono</a:t>
            </a:r>
            <a:r>
              <a:rPr lang="en-GB" sz="2800" dirty="0" smtClean="0"/>
              <a:t> </a:t>
            </a:r>
            <a:r>
              <a:rPr lang="en-GB" sz="2800" dirty="0" err="1" smtClean="0"/>
              <a:t>importate</a:t>
            </a:r>
            <a:r>
              <a:rPr lang="en-GB" sz="2800" dirty="0" smtClean="0"/>
              <a:t>. </a:t>
            </a:r>
            <a:r>
              <a:rPr lang="en-GB" sz="2800" dirty="0"/>
              <a:t>Thunderbird 78 utilizza impostazioni diverse da quelle di </a:t>
            </a:r>
            <a:r>
              <a:rPr lang="en-GB" sz="2800" dirty="0" err="1"/>
              <a:t>Enigmail</a:t>
            </a:r>
            <a:r>
              <a:rPr lang="en-GB" sz="2800" dirty="0"/>
              <a:t>. </a:t>
            </a:r>
            <a:endParaRPr lang="pl-PL" sz="2800" dirty="0"/>
          </a:p>
          <a:p>
            <a:pPr algn="just"/>
            <a:endParaRPr lang="pl-PL" sz="2800" dirty="0"/>
          </a:p>
          <a:p>
            <a:pPr algn="just"/>
            <a:r>
              <a:rPr lang="en-GB" sz="2800" dirty="0"/>
              <a:t>Con </a:t>
            </a:r>
            <a:r>
              <a:rPr lang="en-GB" sz="2800" dirty="0" err="1"/>
              <a:t>Enigmail </a:t>
            </a:r>
            <a:r>
              <a:rPr lang="en-GB" sz="2800" dirty="0"/>
              <a:t>era possibile abilitare </a:t>
            </a:r>
            <a:r>
              <a:rPr lang="en-GB" sz="2800" dirty="0" err="1"/>
              <a:t>OpenPGP </a:t>
            </a:r>
            <a:r>
              <a:rPr lang="en-GB" sz="2800" dirty="0"/>
              <a:t>per un account di posta elettronica, ma lasciare che scegliesse automaticamente la chiave da utilizzare. Thunderbird 78 combina queste impostazioni. </a:t>
            </a:r>
            <a:endParaRPr lang="pl-PL" sz="2800" dirty="0"/>
          </a:p>
        </p:txBody>
      </p:sp>
      <p:pic>
        <p:nvPicPr>
          <p:cNvPr id="10"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11"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12" name="Titel 1">
            <a:extLst>
              <a:ext uri="{FF2B5EF4-FFF2-40B4-BE49-F238E27FC236}">
                <a16:creationId xmlns:a16="http://schemas.microsoft.com/office/drawing/2014/main" id="{09C8D736-E157-1E9D-90AB-E016DEF007FC}"/>
              </a:ext>
            </a:extLst>
          </p:cNvPr>
          <p:cNvSpPr txBox="1">
            <a:spLocks/>
          </p:cNvSpPr>
          <p:nvPr/>
        </p:nvSpPr>
        <p:spPr>
          <a:xfrm>
            <a:off x="1824345" y="2456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dirty="0"/>
              <a:t>Crittografia delle e-mail</a:t>
            </a:r>
            <a:endParaRPr lang="pl-PL" altLang="pl-PL" b="1" dirty="0">
              <a:latin typeface="+mn-lt"/>
            </a:endParaRPr>
          </a:p>
        </p:txBody>
      </p:sp>
    </p:spTree>
    <p:extLst>
      <p:ext uri="{BB962C8B-B14F-4D97-AF65-F5344CB8AC3E}">
        <p14:creationId xmlns:p14="http://schemas.microsoft.com/office/powerpoint/2010/main" val="1007627529"/>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ChangeArrowheads="1"/>
          </p:cNvSpPr>
          <p:nvPr/>
        </p:nvSpPr>
        <p:spPr bwMode="auto">
          <a:xfrm>
            <a:off x="4936868" y="1671251"/>
            <a:ext cx="2318263"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2070100"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a:ln>
                <a:noFill/>
              </a:ln>
              <a:solidFill>
                <a:schemeClr val="tx1"/>
              </a:solidFill>
              <a:effectLst/>
              <a:latin typeface="Arial" pitchFamily="34" charset="0"/>
              <a:cs typeface="Arial" pitchFamily="34" charset="0"/>
            </a:endParaRPr>
          </a:p>
        </p:txBody>
      </p:sp>
      <p:sp>
        <p:nvSpPr>
          <p:cNvPr id="5" name="Rectangle 5"/>
          <p:cNvSpPr>
            <a:spLocks noChangeArrowheads="1"/>
          </p:cNvSpPr>
          <p:nvPr/>
        </p:nvSpPr>
        <p:spPr bwMode="auto">
          <a:xfrm>
            <a:off x="0" y="29776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6" name="Rectangle 4"/>
          <p:cNvSpPr>
            <a:spLocks noChangeArrowheads="1"/>
          </p:cNvSpPr>
          <p:nvPr/>
        </p:nvSpPr>
        <p:spPr bwMode="auto">
          <a:xfrm>
            <a:off x="5573260" y="1499801"/>
            <a:ext cx="1045479"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809625"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dirty="0">
              <a:ln>
                <a:noFill/>
              </a:ln>
              <a:solidFill>
                <a:schemeClr val="tx1"/>
              </a:solidFill>
              <a:effectLst/>
              <a:latin typeface="Arial" pitchFamily="34" charset="0"/>
              <a:cs typeface="Arial" pitchFamily="34" charset="0"/>
            </a:endParaRPr>
          </a:p>
        </p:txBody>
      </p:sp>
      <p:sp>
        <p:nvSpPr>
          <p:cNvPr id="7" name="Rectangle 5"/>
          <p:cNvSpPr>
            <a:spLocks noChangeArrowheads="1"/>
          </p:cNvSpPr>
          <p:nvPr/>
        </p:nvSpPr>
        <p:spPr bwMode="auto">
          <a:xfrm>
            <a:off x="0" y="265378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2" name="Prostokąt 1"/>
          <p:cNvSpPr/>
          <p:nvPr/>
        </p:nvSpPr>
        <p:spPr>
          <a:xfrm>
            <a:off x="1179821" y="1948250"/>
            <a:ext cx="9832356" cy="4401205"/>
          </a:xfrm>
          <a:prstGeom prst="rect">
            <a:avLst/>
          </a:prstGeom>
        </p:spPr>
        <p:txBody>
          <a:bodyPr wrap="square">
            <a:spAutoFit/>
          </a:bodyPr>
          <a:lstStyle/>
          <a:p>
            <a:pPr algn="just"/>
            <a:r>
              <a:rPr lang="en-GB" sz="2800" dirty="0"/>
              <a:t>Per la </a:t>
            </a:r>
            <a:r>
              <a:rPr lang="en-GB" sz="2800" dirty="0" err="1"/>
              <a:t>crittografia</a:t>
            </a:r>
            <a:r>
              <a:rPr lang="en-GB" sz="2800" dirty="0"/>
              <a:t> </a:t>
            </a:r>
            <a:r>
              <a:rPr lang="en-GB" sz="2800" dirty="0" err="1" smtClean="0"/>
              <a:t>si</a:t>
            </a:r>
            <a:r>
              <a:rPr lang="en-GB" sz="2800" dirty="0" smtClean="0"/>
              <a:t> </a:t>
            </a:r>
            <a:r>
              <a:rPr lang="en-GB" sz="2800" dirty="0" err="1" smtClean="0"/>
              <a:t>può</a:t>
            </a:r>
            <a:r>
              <a:rPr lang="en-GB" sz="2800" dirty="0" smtClean="0"/>
              <a:t> </a:t>
            </a:r>
            <a:r>
              <a:rPr lang="en-GB" sz="2800" dirty="0" err="1" smtClean="0"/>
              <a:t>utilizzare</a:t>
            </a:r>
            <a:r>
              <a:rPr lang="en-GB" sz="2800" dirty="0" smtClean="0"/>
              <a:t> </a:t>
            </a:r>
            <a:r>
              <a:rPr lang="en-GB" sz="2800" dirty="0"/>
              <a:t>il software </a:t>
            </a:r>
            <a:r>
              <a:rPr lang="en-GB" sz="2800" b="1" dirty="0"/>
              <a:t>GPG4win</a:t>
            </a:r>
            <a:r>
              <a:rPr lang="en-GB" sz="2800" dirty="0"/>
              <a:t>. Si tratta di un insieme di strumenti avanzati per la crittografia dei dati. Consente di proteggere dall'accesso non autorizzato non solo le e-mail, ma anche i file e le cartelle. </a:t>
            </a:r>
            <a:endParaRPr lang="pl-PL" sz="2800" dirty="0"/>
          </a:p>
          <a:p>
            <a:pPr algn="just"/>
            <a:endParaRPr lang="pl-PL" sz="2800" dirty="0"/>
          </a:p>
          <a:p>
            <a:pPr algn="just"/>
            <a:r>
              <a:rPr lang="en-GB" sz="2800" dirty="0" smtClean="0"/>
              <a:t>Gpg4win </a:t>
            </a:r>
            <a:r>
              <a:rPr lang="en-GB" sz="2800" dirty="0"/>
              <a:t>si basa sulla crittografia asimmetrica, cioè sulla base di due chiavi - privata e pubblica. La prima viene utilizzata per </a:t>
            </a:r>
            <a:r>
              <a:rPr lang="en-GB" sz="2800" dirty="0" err="1" smtClean="0"/>
              <a:t>cifrare</a:t>
            </a:r>
            <a:r>
              <a:rPr lang="en-GB" sz="2800" dirty="0" smtClean="0"/>
              <a:t> </a:t>
            </a:r>
            <a:r>
              <a:rPr lang="en-GB" sz="2800" dirty="0"/>
              <a:t>i dati, la seconda deve arrivare ai destinatari del messaggio che possono accedervi. </a:t>
            </a:r>
            <a:r>
              <a:rPr lang="en-GB" sz="2800" dirty="0" smtClean="0"/>
              <a:t>È </a:t>
            </a:r>
            <a:r>
              <a:rPr lang="en-GB" sz="2800" dirty="0" err="1" smtClean="0"/>
              <a:t>importante</a:t>
            </a:r>
            <a:r>
              <a:rPr lang="en-GB" sz="2800" dirty="0" smtClean="0"/>
              <a:t> </a:t>
            </a:r>
            <a:r>
              <a:rPr lang="en-GB" sz="2800" dirty="0" err="1" smtClean="0"/>
              <a:t>conservare</a:t>
            </a:r>
            <a:r>
              <a:rPr lang="en-GB" sz="2800" dirty="0" smtClean="0"/>
              <a:t> </a:t>
            </a:r>
            <a:r>
              <a:rPr lang="en-GB" sz="2800" dirty="0"/>
              <a:t>la chiave privata in un luogo sicuro.</a:t>
            </a:r>
            <a:endParaRPr lang="pl-PL" sz="2800" dirty="0"/>
          </a:p>
        </p:txBody>
      </p:sp>
      <p:pic>
        <p:nvPicPr>
          <p:cNvPr id="10"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11"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12" name="Titel 1">
            <a:extLst>
              <a:ext uri="{FF2B5EF4-FFF2-40B4-BE49-F238E27FC236}">
                <a16:creationId xmlns:a16="http://schemas.microsoft.com/office/drawing/2014/main" id="{09C8D736-E157-1E9D-90AB-E016DEF007FC}"/>
              </a:ext>
            </a:extLst>
          </p:cNvPr>
          <p:cNvSpPr txBox="1">
            <a:spLocks/>
          </p:cNvSpPr>
          <p:nvPr/>
        </p:nvSpPr>
        <p:spPr>
          <a:xfrm>
            <a:off x="1824345" y="2456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dirty="0"/>
              <a:t>Crittografia delle e-mail</a:t>
            </a:r>
            <a:endParaRPr lang="pl-PL" altLang="pl-PL" b="1" dirty="0">
              <a:latin typeface="+mn-lt"/>
            </a:endParaRPr>
          </a:p>
        </p:txBody>
      </p:sp>
    </p:spTree>
    <p:extLst>
      <p:ext uri="{BB962C8B-B14F-4D97-AF65-F5344CB8AC3E}">
        <p14:creationId xmlns:p14="http://schemas.microsoft.com/office/powerpoint/2010/main" val="397846433"/>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ChangeArrowheads="1"/>
          </p:cNvSpPr>
          <p:nvPr/>
        </p:nvSpPr>
        <p:spPr bwMode="auto">
          <a:xfrm>
            <a:off x="4936868" y="1671251"/>
            <a:ext cx="2318263"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2070100"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a:ln>
                <a:noFill/>
              </a:ln>
              <a:solidFill>
                <a:schemeClr val="tx1"/>
              </a:solidFill>
              <a:effectLst/>
              <a:latin typeface="Arial" pitchFamily="34" charset="0"/>
              <a:cs typeface="Arial" pitchFamily="34" charset="0"/>
            </a:endParaRPr>
          </a:p>
        </p:txBody>
      </p:sp>
      <p:sp>
        <p:nvSpPr>
          <p:cNvPr id="5" name="Rectangle 5"/>
          <p:cNvSpPr>
            <a:spLocks noChangeArrowheads="1"/>
          </p:cNvSpPr>
          <p:nvPr/>
        </p:nvSpPr>
        <p:spPr bwMode="auto">
          <a:xfrm>
            <a:off x="0" y="29776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6" name="Rectangle 4"/>
          <p:cNvSpPr>
            <a:spLocks noChangeArrowheads="1"/>
          </p:cNvSpPr>
          <p:nvPr/>
        </p:nvSpPr>
        <p:spPr bwMode="auto">
          <a:xfrm>
            <a:off x="5573260" y="1499801"/>
            <a:ext cx="1045479"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809625"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dirty="0">
              <a:ln>
                <a:noFill/>
              </a:ln>
              <a:solidFill>
                <a:schemeClr val="tx1"/>
              </a:solidFill>
              <a:effectLst/>
              <a:latin typeface="Arial" pitchFamily="34" charset="0"/>
              <a:cs typeface="Arial" pitchFamily="34" charset="0"/>
            </a:endParaRPr>
          </a:p>
        </p:txBody>
      </p:sp>
      <p:sp>
        <p:nvSpPr>
          <p:cNvPr id="7" name="Rectangle 5"/>
          <p:cNvSpPr>
            <a:spLocks noChangeArrowheads="1"/>
          </p:cNvSpPr>
          <p:nvPr/>
        </p:nvSpPr>
        <p:spPr bwMode="auto">
          <a:xfrm>
            <a:off x="0" y="265378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2" name="Prostokąt 1"/>
          <p:cNvSpPr/>
          <p:nvPr/>
        </p:nvSpPr>
        <p:spPr>
          <a:xfrm>
            <a:off x="376312" y="1717739"/>
            <a:ext cx="9848344" cy="2246769"/>
          </a:xfrm>
          <a:prstGeom prst="rect">
            <a:avLst/>
          </a:prstGeom>
        </p:spPr>
        <p:txBody>
          <a:bodyPr wrap="square">
            <a:spAutoFit/>
          </a:bodyPr>
          <a:lstStyle/>
          <a:p>
            <a:pPr algn="just"/>
            <a:r>
              <a:rPr lang="en-GB" sz="2800" dirty="0"/>
              <a:t>Il pacchetto comprende elementi come lo strumento di crittografia </a:t>
            </a:r>
            <a:r>
              <a:rPr lang="en-GB" sz="2800" dirty="0" err="1"/>
              <a:t>GnuPG</a:t>
            </a:r>
            <a:r>
              <a:rPr lang="en-GB" sz="2800" dirty="0"/>
              <a:t>, il gestore di certificati </a:t>
            </a:r>
            <a:r>
              <a:rPr lang="en-GB" sz="2800" b="1" dirty="0" err="1"/>
              <a:t>Kleopatra</a:t>
            </a:r>
            <a:r>
              <a:rPr lang="en-GB" sz="2800" dirty="0" err="1"/>
              <a:t> </a:t>
            </a:r>
            <a:r>
              <a:rPr lang="en-GB" sz="2800" dirty="0"/>
              <a:t>alternativo a GPA, il client di posta elettronica </a:t>
            </a:r>
            <a:r>
              <a:rPr lang="en-GB" sz="2800" b="1" dirty="0"/>
              <a:t>Claws Mail</a:t>
            </a:r>
            <a:r>
              <a:rPr lang="en-GB" sz="2800" dirty="0"/>
              <a:t>, nonché due plugin che consentono l'integrazione con Microsoft Outlook (nelle versioni 2003, 2007, 2010 e 2013) e Windows Explorer. </a:t>
            </a:r>
            <a:endParaRPr lang="pl-PL" sz="2800" dirty="0"/>
          </a:p>
        </p:txBody>
      </p:sp>
      <p:pic>
        <p:nvPicPr>
          <p:cNvPr id="3" name="Obraz 2">
            <a:extLst>
              <a:ext uri="{FF2B5EF4-FFF2-40B4-BE49-F238E27FC236}">
                <a16:creationId xmlns:a16="http://schemas.microsoft.com/office/drawing/2014/main" id="{4AC3E581-D2E1-4EBB-87A8-3F90062907EB}"/>
              </a:ext>
            </a:extLst>
          </p:cNvPr>
          <p:cNvPicPr>
            <a:picLocks noChangeAspect="1"/>
          </p:cNvPicPr>
          <p:nvPr/>
        </p:nvPicPr>
        <p:blipFill>
          <a:blip r:embed="rId2"/>
          <a:stretch>
            <a:fillRect/>
          </a:stretch>
        </p:blipFill>
        <p:spPr>
          <a:xfrm>
            <a:off x="887759" y="3824307"/>
            <a:ext cx="10416480" cy="3033693"/>
          </a:xfrm>
          <a:prstGeom prst="rect">
            <a:avLst/>
          </a:prstGeom>
        </p:spPr>
      </p:pic>
      <p:pic>
        <p:nvPicPr>
          <p:cNvPr id="11"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12"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13" name="Titel 1">
            <a:extLst>
              <a:ext uri="{FF2B5EF4-FFF2-40B4-BE49-F238E27FC236}">
                <a16:creationId xmlns:a16="http://schemas.microsoft.com/office/drawing/2014/main" id="{09C8D736-E157-1E9D-90AB-E016DEF007FC}"/>
              </a:ext>
            </a:extLst>
          </p:cNvPr>
          <p:cNvSpPr txBox="1">
            <a:spLocks/>
          </p:cNvSpPr>
          <p:nvPr/>
        </p:nvSpPr>
        <p:spPr>
          <a:xfrm>
            <a:off x="1824345" y="2456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dirty="0"/>
              <a:t>Crittografia delle e-mail</a:t>
            </a:r>
            <a:endParaRPr lang="pl-PL" altLang="pl-PL" b="1" dirty="0">
              <a:latin typeface="+mn-lt"/>
            </a:endParaRPr>
          </a:p>
        </p:txBody>
      </p:sp>
    </p:spTree>
    <p:extLst>
      <p:ext uri="{BB962C8B-B14F-4D97-AF65-F5344CB8AC3E}">
        <p14:creationId xmlns:p14="http://schemas.microsoft.com/office/powerpoint/2010/main" val="1863328380"/>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ChangeArrowheads="1"/>
          </p:cNvSpPr>
          <p:nvPr/>
        </p:nvSpPr>
        <p:spPr bwMode="auto">
          <a:xfrm>
            <a:off x="4936868" y="1671251"/>
            <a:ext cx="2318263"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2070100"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a:ln>
                <a:noFill/>
              </a:ln>
              <a:solidFill>
                <a:schemeClr val="tx1"/>
              </a:solidFill>
              <a:effectLst/>
              <a:latin typeface="Arial" pitchFamily="34" charset="0"/>
              <a:cs typeface="Arial" pitchFamily="34" charset="0"/>
            </a:endParaRPr>
          </a:p>
        </p:txBody>
      </p:sp>
      <p:sp>
        <p:nvSpPr>
          <p:cNvPr id="5" name="Rectangle 5"/>
          <p:cNvSpPr>
            <a:spLocks noChangeArrowheads="1"/>
          </p:cNvSpPr>
          <p:nvPr/>
        </p:nvSpPr>
        <p:spPr bwMode="auto">
          <a:xfrm>
            <a:off x="0" y="29776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6" name="Rectangle 4"/>
          <p:cNvSpPr>
            <a:spLocks noChangeArrowheads="1"/>
          </p:cNvSpPr>
          <p:nvPr/>
        </p:nvSpPr>
        <p:spPr bwMode="auto">
          <a:xfrm>
            <a:off x="5573260" y="1499801"/>
            <a:ext cx="1045479"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809625"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dirty="0">
              <a:ln>
                <a:noFill/>
              </a:ln>
              <a:solidFill>
                <a:schemeClr val="tx1"/>
              </a:solidFill>
              <a:effectLst/>
              <a:latin typeface="Arial" pitchFamily="34" charset="0"/>
              <a:cs typeface="Arial" pitchFamily="34" charset="0"/>
            </a:endParaRPr>
          </a:p>
        </p:txBody>
      </p:sp>
      <p:sp>
        <p:nvSpPr>
          <p:cNvPr id="7" name="Rectangle 5"/>
          <p:cNvSpPr>
            <a:spLocks noChangeArrowheads="1"/>
          </p:cNvSpPr>
          <p:nvPr/>
        </p:nvSpPr>
        <p:spPr bwMode="auto">
          <a:xfrm>
            <a:off x="0" y="265378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2" name="Prostokąt 1"/>
          <p:cNvSpPr/>
          <p:nvPr/>
        </p:nvSpPr>
        <p:spPr>
          <a:xfrm>
            <a:off x="848006" y="1809750"/>
            <a:ext cx="9948150" cy="2677656"/>
          </a:xfrm>
          <a:prstGeom prst="rect">
            <a:avLst/>
          </a:prstGeom>
        </p:spPr>
        <p:txBody>
          <a:bodyPr wrap="square">
            <a:spAutoFit/>
          </a:bodyPr>
          <a:lstStyle/>
          <a:p>
            <a:pPr algn="just"/>
            <a:r>
              <a:rPr lang="en-GB" sz="2800" dirty="0"/>
              <a:t>Una volta configurati gli account in Cleopatra, è possibile utilizzare direttamente Thunderbird per inviare e ricevere messaggi criptati senza utilizzare un programma esterno. </a:t>
            </a:r>
            <a:endParaRPr lang="pl-PL" sz="2800" dirty="0"/>
          </a:p>
          <a:p>
            <a:pPr algn="just"/>
            <a:endParaRPr lang="pl-PL" sz="2800" dirty="0"/>
          </a:p>
          <a:p>
            <a:pPr algn="just"/>
            <a:r>
              <a:rPr lang="en-GB" sz="2800" dirty="0"/>
              <a:t>Ricordate di inviare la vostra chiave pubblica quando inviate il primo messaggio a un nuovo destinatario</a:t>
            </a:r>
            <a:r>
              <a:rPr lang="pl-PL" sz="2800" dirty="0"/>
              <a:t>. </a:t>
            </a:r>
          </a:p>
        </p:txBody>
      </p:sp>
      <p:pic>
        <p:nvPicPr>
          <p:cNvPr id="12"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13"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14" name="Titel 1">
            <a:extLst>
              <a:ext uri="{FF2B5EF4-FFF2-40B4-BE49-F238E27FC236}">
                <a16:creationId xmlns:a16="http://schemas.microsoft.com/office/drawing/2014/main" id="{09C8D736-E157-1E9D-90AB-E016DEF007FC}"/>
              </a:ext>
            </a:extLst>
          </p:cNvPr>
          <p:cNvSpPr txBox="1">
            <a:spLocks/>
          </p:cNvSpPr>
          <p:nvPr/>
        </p:nvSpPr>
        <p:spPr>
          <a:xfrm>
            <a:off x="1824345" y="2456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dirty="0"/>
              <a:t>Crittografia delle e-mail</a:t>
            </a:r>
            <a:endParaRPr lang="pl-PL" altLang="pl-PL" b="1" dirty="0">
              <a:latin typeface="+mn-lt"/>
            </a:endParaRPr>
          </a:p>
        </p:txBody>
      </p:sp>
    </p:spTree>
    <p:extLst>
      <p:ext uri="{BB962C8B-B14F-4D97-AF65-F5344CB8AC3E}">
        <p14:creationId xmlns:p14="http://schemas.microsoft.com/office/powerpoint/2010/main" val="3326152731"/>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ChangeArrowheads="1"/>
          </p:cNvSpPr>
          <p:nvPr/>
        </p:nvSpPr>
        <p:spPr bwMode="auto">
          <a:xfrm>
            <a:off x="4936868" y="1671251"/>
            <a:ext cx="2318263"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2070100"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a:ln>
                <a:noFill/>
              </a:ln>
              <a:solidFill>
                <a:schemeClr val="tx1"/>
              </a:solidFill>
              <a:effectLst/>
              <a:latin typeface="Arial" pitchFamily="34" charset="0"/>
              <a:cs typeface="Arial" pitchFamily="34" charset="0"/>
            </a:endParaRPr>
          </a:p>
        </p:txBody>
      </p:sp>
      <p:sp>
        <p:nvSpPr>
          <p:cNvPr id="5" name="Rectangle 5"/>
          <p:cNvSpPr>
            <a:spLocks noChangeArrowheads="1"/>
          </p:cNvSpPr>
          <p:nvPr/>
        </p:nvSpPr>
        <p:spPr bwMode="auto">
          <a:xfrm>
            <a:off x="0" y="29776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6" name="Rectangle 4"/>
          <p:cNvSpPr>
            <a:spLocks noChangeArrowheads="1"/>
          </p:cNvSpPr>
          <p:nvPr/>
        </p:nvSpPr>
        <p:spPr bwMode="auto">
          <a:xfrm>
            <a:off x="5573260" y="1499801"/>
            <a:ext cx="1045479"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809625"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dirty="0">
              <a:ln>
                <a:noFill/>
              </a:ln>
              <a:solidFill>
                <a:schemeClr val="tx1"/>
              </a:solidFill>
              <a:effectLst/>
              <a:latin typeface="Arial" pitchFamily="34" charset="0"/>
              <a:cs typeface="Arial" pitchFamily="34" charset="0"/>
            </a:endParaRPr>
          </a:p>
        </p:txBody>
      </p:sp>
      <p:sp>
        <p:nvSpPr>
          <p:cNvPr id="7" name="Rectangle 5"/>
          <p:cNvSpPr>
            <a:spLocks noChangeArrowheads="1"/>
          </p:cNvSpPr>
          <p:nvPr/>
        </p:nvSpPr>
        <p:spPr bwMode="auto">
          <a:xfrm>
            <a:off x="0" y="265378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2" name="Prostokąt 1"/>
          <p:cNvSpPr/>
          <p:nvPr/>
        </p:nvSpPr>
        <p:spPr>
          <a:xfrm>
            <a:off x="334434" y="1638300"/>
            <a:ext cx="3236012" cy="1815882"/>
          </a:xfrm>
          <a:prstGeom prst="rect">
            <a:avLst/>
          </a:prstGeom>
        </p:spPr>
        <p:txBody>
          <a:bodyPr wrap="square">
            <a:spAutoFit/>
          </a:bodyPr>
          <a:lstStyle/>
          <a:p>
            <a:r>
              <a:rPr lang="en-GB" sz="2800" dirty="0"/>
              <a:t>Un esempio di messaggio criptato è mostrato nella figura</a:t>
            </a:r>
            <a:r>
              <a:rPr lang="pl-PL" sz="2800" dirty="0"/>
              <a:t>.</a:t>
            </a:r>
          </a:p>
        </p:txBody>
      </p:sp>
      <p:pic>
        <p:nvPicPr>
          <p:cNvPr id="10" name="Obraz 9"/>
          <p:cNvPicPr/>
          <p:nvPr/>
        </p:nvPicPr>
        <p:blipFill>
          <a:blip r:embed="rId2" cstate="print">
            <a:extLst>
              <a:ext uri="{28A0092B-C50C-407E-A947-70E740481C1C}">
                <a14:useLocalDpi xmlns:a14="http://schemas.microsoft.com/office/drawing/2010/main" val="0"/>
              </a:ext>
            </a:extLst>
          </a:blip>
          <a:stretch>
            <a:fillRect/>
          </a:stretch>
        </p:blipFill>
        <p:spPr bwMode="auto">
          <a:xfrm>
            <a:off x="3720149" y="1337734"/>
            <a:ext cx="8137417" cy="5353372"/>
          </a:xfrm>
          <a:prstGeom prst="rect">
            <a:avLst/>
          </a:prstGeom>
          <a:noFill/>
          <a:ln>
            <a:noFill/>
          </a:ln>
        </p:spPr>
      </p:pic>
      <p:pic>
        <p:nvPicPr>
          <p:cNvPr id="12"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13"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14" name="Titel 1">
            <a:extLst>
              <a:ext uri="{FF2B5EF4-FFF2-40B4-BE49-F238E27FC236}">
                <a16:creationId xmlns:a16="http://schemas.microsoft.com/office/drawing/2014/main" id="{09C8D736-E157-1E9D-90AB-E016DEF007FC}"/>
              </a:ext>
            </a:extLst>
          </p:cNvPr>
          <p:cNvSpPr txBox="1">
            <a:spLocks/>
          </p:cNvSpPr>
          <p:nvPr/>
        </p:nvSpPr>
        <p:spPr>
          <a:xfrm>
            <a:off x="1824345" y="2456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dirty="0"/>
              <a:t>Crittografia delle e-mail</a:t>
            </a:r>
            <a:endParaRPr lang="pl-PL" altLang="pl-PL" b="1" dirty="0">
              <a:latin typeface="+mn-lt"/>
            </a:endParaRPr>
          </a:p>
        </p:txBody>
      </p:sp>
    </p:spTree>
    <p:extLst>
      <p:ext uri="{BB962C8B-B14F-4D97-AF65-F5344CB8AC3E}">
        <p14:creationId xmlns:p14="http://schemas.microsoft.com/office/powerpoint/2010/main" val="4017780523"/>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ChangeArrowheads="1"/>
          </p:cNvSpPr>
          <p:nvPr/>
        </p:nvSpPr>
        <p:spPr bwMode="auto">
          <a:xfrm>
            <a:off x="4936868" y="1671251"/>
            <a:ext cx="2318263"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2070100"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a:ln>
                <a:noFill/>
              </a:ln>
              <a:solidFill>
                <a:schemeClr val="tx1"/>
              </a:solidFill>
              <a:effectLst/>
              <a:latin typeface="Arial" pitchFamily="34" charset="0"/>
              <a:cs typeface="Arial" pitchFamily="34" charset="0"/>
            </a:endParaRPr>
          </a:p>
        </p:txBody>
      </p:sp>
      <p:sp>
        <p:nvSpPr>
          <p:cNvPr id="5" name="Rectangle 5"/>
          <p:cNvSpPr>
            <a:spLocks noChangeArrowheads="1"/>
          </p:cNvSpPr>
          <p:nvPr/>
        </p:nvSpPr>
        <p:spPr bwMode="auto">
          <a:xfrm>
            <a:off x="0" y="29776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6" name="Rectangle 4"/>
          <p:cNvSpPr>
            <a:spLocks noChangeArrowheads="1"/>
          </p:cNvSpPr>
          <p:nvPr/>
        </p:nvSpPr>
        <p:spPr bwMode="auto">
          <a:xfrm>
            <a:off x="5573260" y="1499801"/>
            <a:ext cx="1045479"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809625"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dirty="0">
              <a:ln>
                <a:noFill/>
              </a:ln>
              <a:solidFill>
                <a:schemeClr val="tx1"/>
              </a:solidFill>
              <a:effectLst/>
              <a:latin typeface="Arial" pitchFamily="34" charset="0"/>
              <a:cs typeface="Arial" pitchFamily="34" charset="0"/>
            </a:endParaRPr>
          </a:p>
        </p:txBody>
      </p:sp>
      <p:sp>
        <p:nvSpPr>
          <p:cNvPr id="7" name="Rectangle 5"/>
          <p:cNvSpPr>
            <a:spLocks noChangeArrowheads="1"/>
          </p:cNvSpPr>
          <p:nvPr/>
        </p:nvSpPr>
        <p:spPr bwMode="auto">
          <a:xfrm>
            <a:off x="0" y="265378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3" name="Prostokąt 2"/>
          <p:cNvSpPr/>
          <p:nvPr/>
        </p:nvSpPr>
        <p:spPr>
          <a:xfrm>
            <a:off x="820883" y="2470250"/>
            <a:ext cx="9933708" cy="3539430"/>
          </a:xfrm>
          <a:prstGeom prst="rect">
            <a:avLst/>
          </a:prstGeom>
        </p:spPr>
        <p:txBody>
          <a:bodyPr wrap="square">
            <a:spAutoFit/>
          </a:bodyPr>
          <a:lstStyle/>
          <a:p>
            <a:pPr marL="457200" indent="-457200" algn="just">
              <a:buFont typeface="Arial" panose="020B0604020202020204" pitchFamily="34" charset="0"/>
              <a:buChar char="•"/>
            </a:pPr>
            <a:r>
              <a:rPr lang="en-GB" sz="2800" dirty="0"/>
              <a:t>Thunderbird decifra automaticamente i messaggi e gli allegati inviati. </a:t>
            </a:r>
            <a:endParaRPr lang="pl-PL" sz="2800" dirty="0"/>
          </a:p>
          <a:p>
            <a:pPr marL="457200" indent="-457200" algn="just">
              <a:buFont typeface="Arial" panose="020B0604020202020204" pitchFamily="34" charset="0"/>
              <a:buChar char="•"/>
            </a:pPr>
            <a:r>
              <a:rPr lang="en-GB" sz="2800" dirty="0"/>
              <a:t>Ricordate che è necessario conoscere le chiavi pubbliche dei destinatari prima di </a:t>
            </a:r>
            <a:r>
              <a:rPr lang="en-GB" sz="2800" dirty="0" err="1"/>
              <a:t>inviare</a:t>
            </a:r>
            <a:r>
              <a:rPr lang="en-GB" sz="2800" dirty="0"/>
              <a:t> </a:t>
            </a:r>
            <a:r>
              <a:rPr lang="en-GB" sz="2800" dirty="0" smtClean="0"/>
              <a:t>email </a:t>
            </a:r>
            <a:r>
              <a:rPr lang="en-GB" sz="2800" dirty="0" err="1" smtClean="0"/>
              <a:t>cifrate</a:t>
            </a:r>
            <a:r>
              <a:rPr lang="en-GB" sz="2800" dirty="0" smtClean="0"/>
              <a:t>. </a:t>
            </a:r>
            <a:endParaRPr lang="pl-PL" sz="2800" dirty="0"/>
          </a:p>
          <a:p>
            <a:pPr marL="457200" indent="-457200" algn="just">
              <a:buFont typeface="Arial" panose="020B0604020202020204" pitchFamily="34" charset="0"/>
              <a:buChar char="•"/>
            </a:pPr>
            <a:r>
              <a:rPr lang="en-GB" sz="2800" dirty="0"/>
              <a:t>La crittografia con il componente aggiuntivo GPG protegge non solo il contenuto, ma anche gli allegati. Senza conoscere la chiave del destinatario, non è possibile inviare un messaggio crittografato. </a:t>
            </a:r>
            <a:endParaRPr lang="pl-PL" sz="2800" dirty="0"/>
          </a:p>
        </p:txBody>
      </p:sp>
      <p:pic>
        <p:nvPicPr>
          <p:cNvPr id="12"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13"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14" name="Titel 1">
            <a:extLst>
              <a:ext uri="{FF2B5EF4-FFF2-40B4-BE49-F238E27FC236}">
                <a16:creationId xmlns:a16="http://schemas.microsoft.com/office/drawing/2014/main" id="{09C8D736-E157-1E9D-90AB-E016DEF007FC}"/>
              </a:ext>
            </a:extLst>
          </p:cNvPr>
          <p:cNvSpPr txBox="1">
            <a:spLocks/>
          </p:cNvSpPr>
          <p:nvPr/>
        </p:nvSpPr>
        <p:spPr>
          <a:xfrm>
            <a:off x="1824345" y="2456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dirty="0"/>
              <a:t>Crittografia delle e-mail</a:t>
            </a:r>
            <a:endParaRPr lang="pl-PL" altLang="pl-PL" b="1" dirty="0">
              <a:latin typeface="+mn-lt"/>
            </a:endParaRPr>
          </a:p>
        </p:txBody>
      </p:sp>
    </p:spTree>
    <p:extLst>
      <p:ext uri="{BB962C8B-B14F-4D97-AF65-F5344CB8AC3E}">
        <p14:creationId xmlns:p14="http://schemas.microsoft.com/office/powerpoint/2010/main" val="272501568"/>
      </p:ext>
    </p:extLst>
  </p:cSld>
  <p:clrMapOvr>
    <a:masterClrMapping/>
  </p:clrMapOvr>
</p:sld>
</file>

<file path=ppt/theme/theme1.xml><?xml version="1.0" encoding="utf-8"?>
<a:theme xmlns:a="http://schemas.openxmlformats.org/drawingml/2006/main" name="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5cd59e47-d6b3-48e0-bf9b-34f99d15e7ba">
      <Terms xmlns="http://schemas.microsoft.com/office/infopath/2007/PartnerControls"/>
    </lcf76f155ced4ddcb4097134ff3c332f>
    <TaxCatchAll xmlns="181bb22a-d05a-442b-9959-f775302b5272"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kument" ma:contentTypeID="0x010100B0CE1FA9B2DBF24481AA0B0C98AF3289" ma:contentTypeVersion="14" ma:contentTypeDescription="Ein neues Dokument erstellen." ma:contentTypeScope="" ma:versionID="3b645cafeb509da709f7c167b5928668">
  <xsd:schema xmlns:xsd="http://www.w3.org/2001/XMLSchema" xmlns:xs="http://www.w3.org/2001/XMLSchema" xmlns:p="http://schemas.microsoft.com/office/2006/metadata/properties" xmlns:ns2="5cd59e47-d6b3-48e0-bf9b-34f99d15e7ba" xmlns:ns3="181bb22a-d05a-442b-9959-f775302b5272" targetNamespace="http://schemas.microsoft.com/office/2006/metadata/properties" ma:root="true" ma:fieldsID="a5f42ebec39323fedf15a1a63a524db1" ns2:_="" ns3:_="">
    <xsd:import namespace="5cd59e47-d6b3-48e0-bf9b-34f99d15e7ba"/>
    <xsd:import namespace="181bb22a-d05a-442b-9959-f775302b5272"/>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MediaLengthInSeconds" minOccurs="0"/>
                <xsd:element ref="ns2:lcf76f155ced4ddcb4097134ff3c332f" minOccurs="0"/>
                <xsd:element ref="ns3: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cd59e47-d6b3-48e0-bf9b-34f99d15e7b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LengthInSeconds" ma:index="17" nillable="true" ma:displayName="MediaLengthInSeconds" ma:hidden="true" ma:internalName="MediaLengthInSeconds" ma:readOnly="true">
      <xsd:simpleType>
        <xsd:restriction base="dms:Unknown"/>
      </xsd:simpleType>
    </xsd:element>
    <xsd:element name="lcf76f155ced4ddcb4097134ff3c332f" ma:index="19" nillable="true" ma:taxonomy="true" ma:internalName="lcf76f155ced4ddcb4097134ff3c332f" ma:taxonomyFieldName="MediaServiceImageTags" ma:displayName="Bildmarkierungen" ma:readOnly="false" ma:fieldId="{5cf76f15-5ced-4ddc-b409-7134ff3c332f}" ma:taxonomyMulti="true" ma:sspId="a84640ab-69e5-4507-afc1-7da4bb7a5f70"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181bb22a-d05a-442b-9959-f775302b5272" elementFormDefault="qualified">
    <xsd:import namespace="http://schemas.microsoft.com/office/2006/documentManagement/types"/>
    <xsd:import namespace="http://schemas.microsoft.com/office/infopath/2007/PartnerControls"/>
    <xsd:element name="TaxCatchAll" ma:index="20" nillable="true" ma:displayName="Taxonomy Catch All Column" ma:hidden="true" ma:list="{8cf45fc0-8956-488d-a923-ee4d2078b09f}" ma:internalName="TaxCatchAll" ma:showField="CatchAllData" ma:web="181bb22a-d05a-442b-9959-f775302b527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nhaltstyp"/>
        <xsd:element ref="dc:title" minOccurs="0" maxOccurs="1" ma:index="4" ma:displayName="Ti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88793616-9E13-4589-A73C-88FE18474E35}">
  <ds:schemaRefs>
    <ds:schemaRef ds:uri="http://schemas.microsoft.com/office/2006/metadata/properties"/>
    <ds:schemaRef ds:uri="http://schemas.microsoft.com/office/infopath/2007/PartnerControls"/>
    <ds:schemaRef ds:uri="5cd59e47-d6b3-48e0-bf9b-34f99d15e7ba"/>
    <ds:schemaRef ds:uri="181bb22a-d05a-442b-9959-f775302b5272"/>
  </ds:schemaRefs>
</ds:datastoreItem>
</file>

<file path=customXml/itemProps2.xml><?xml version="1.0" encoding="utf-8"?>
<ds:datastoreItem xmlns:ds="http://schemas.openxmlformats.org/officeDocument/2006/customXml" ds:itemID="{633BE4AD-F467-4269-9B1A-623FDAC749B2}">
  <ds:schemaRefs>
    <ds:schemaRef ds:uri="http://schemas.microsoft.com/sharepoint/v3/contenttype/forms"/>
  </ds:schemaRefs>
</ds:datastoreItem>
</file>

<file path=customXml/itemProps3.xml><?xml version="1.0" encoding="utf-8"?>
<ds:datastoreItem xmlns:ds="http://schemas.openxmlformats.org/officeDocument/2006/customXml" ds:itemID="{A5025251-AA12-4466-B865-70D10CEA87DB}"/>
</file>

<file path=docProps/app.xml><?xml version="1.0" encoding="utf-8"?>
<Properties xmlns="http://schemas.openxmlformats.org/officeDocument/2006/extended-properties" xmlns:vt="http://schemas.openxmlformats.org/officeDocument/2006/docPropsVTypes">
  <TotalTime>52</TotalTime>
  <Words>3394</Words>
  <Application>Microsoft Office PowerPoint</Application>
  <PresentationFormat>Widescreen</PresentationFormat>
  <Paragraphs>295</Paragraphs>
  <Slides>60</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60</vt:i4>
      </vt:variant>
    </vt:vector>
  </HeadingPairs>
  <TitlesOfParts>
    <vt:vector size="66" baseType="lpstr">
      <vt:lpstr>Arial</vt:lpstr>
      <vt:lpstr>Calibri</vt:lpstr>
      <vt:lpstr>Calibri Light</vt:lpstr>
      <vt:lpstr>Times New Roman</vt:lpstr>
      <vt:lpstr>Wingdings 2</vt:lpstr>
      <vt:lpstr>Office</vt:lpstr>
      <vt:lpstr>Sicurezza nei viaggi di lavoro</vt:lpstr>
      <vt:lpstr>Definizioni di base</vt:lpstr>
      <vt:lpstr>Definizioni di base</vt:lpstr>
      <vt:lpstr>Sicurezza - Definizione</vt:lpstr>
      <vt:lpstr>Sicurezza - Definizione</vt:lpstr>
      <vt:lpstr>Protocollo wireless - WPA</vt:lpstr>
      <vt:lpstr>Protocollo wireless - WPA</vt:lpstr>
      <vt:lpstr>Protocollo wireless - WPA2</vt:lpstr>
      <vt:lpstr>I principali svantaggi dello standard WEP</vt:lpstr>
      <vt:lpstr>I principali svantaggi dello standard WEP</vt:lpstr>
      <vt:lpstr>I principali svantaggi dello standard WEP</vt:lpstr>
      <vt:lpstr>KaliLinux - Ambiente di test della resistenza </vt:lpstr>
      <vt:lpstr>KaliLinux - Ambiente di test della resistenza </vt:lpstr>
      <vt:lpstr>KaliLinux - Ambiente di test della resistenza </vt:lpstr>
      <vt:lpstr>KaliLinux - Ambiente di test della resistenza </vt:lpstr>
      <vt:lpstr>KaliLinux - Ambiente di test della resistenza </vt:lpstr>
      <vt:lpstr>KaliLinux - Ambiente di test della resistenza </vt:lpstr>
      <vt:lpstr>KaliLinux - Ambiente di test della resistenza </vt:lpstr>
      <vt:lpstr>KaliLinux - Ambiente di test della resistenza </vt:lpstr>
      <vt:lpstr>KaliLinux - Ambiente di test della resistenza </vt:lpstr>
      <vt:lpstr>KaliLinux - Ambiente di test della resistenza </vt:lpstr>
      <vt:lpstr>KaliLinux - Ambiente di test della resistenza </vt:lpstr>
      <vt:lpstr>KaliLinux - Ambiente di test della resistenza </vt:lpstr>
      <vt:lpstr>KaliLinux - Ambiente di test della resistenza </vt:lpstr>
      <vt:lpstr>KaliLinux - Ambiente di test della resistenza </vt:lpstr>
      <vt:lpstr>KaliLinux - Ambiente di test della resistenza </vt:lpstr>
      <vt:lpstr>KaliLinux - Ambiente di test della resistenza </vt:lpstr>
      <vt:lpstr>KaliLinux - Ambiente di test della resistenza </vt:lpstr>
      <vt:lpstr>KaliLinux - Ambiente di test della resistenza </vt:lpstr>
      <vt:lpstr>KaliLinux - Ambiente di test della resistenza </vt:lpstr>
      <vt:lpstr>KaliLinux - Ambiente di test della resistenza </vt:lpstr>
      <vt:lpstr>KaliLinux - Ambiente di test della resistenza </vt:lpstr>
      <vt:lpstr>KaliLinux - Ambiente di test della resistenza </vt:lpstr>
      <vt:lpstr>KaliLinux - Ambiente di test della resistenza </vt:lpstr>
      <vt:lpstr>KaliLinux - Ambiente di test della resistenza </vt:lpstr>
      <vt:lpstr>KaliLinux - Ambiente di test della resistenza </vt:lpstr>
      <vt:lpstr>KaliLinux - Ambiente di test della resistenza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centered Arial 60</dc:title>
  <dc:creator>Schölnast Hubert</dc:creator>
  <cp:keywords>, docId:99E54D399C94F7623D198013F03450D0</cp:keywords>
  <cp:lastModifiedBy>Claudio Fornaro</cp:lastModifiedBy>
  <cp:revision>111</cp:revision>
  <dcterms:created xsi:type="dcterms:W3CDTF">2022-10-31T15:14:22Z</dcterms:created>
  <dcterms:modified xsi:type="dcterms:W3CDTF">2022-11-30T18:14:18Z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0x010100B0CE1FA9B2DBF24481AA0B0C98AF3289</vt:lpwstr>
  </property>
  <property fmtid="{D5CDD505-2E9C-101B-9397-08002B2CF9AE}" pid="3" name="MediaServiceImageTags">
    <vt:lpwstr/>
  </property>
</Properties>
</file>