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36"/>
  </p:notesMasterIdLst>
  <p:handoutMasterIdLst>
    <p:handoutMasterId r:id="rId37"/>
  </p:handoutMasterIdLst>
  <p:sldIdLst>
    <p:sldId id="484" r:id="rId5"/>
    <p:sldId id="328" r:id="rId6"/>
    <p:sldId id="481" r:id="rId7"/>
    <p:sldId id="482" r:id="rId8"/>
    <p:sldId id="447" r:id="rId9"/>
    <p:sldId id="476" r:id="rId10"/>
    <p:sldId id="477" r:id="rId11"/>
    <p:sldId id="333" r:id="rId12"/>
    <p:sldId id="449" r:id="rId13"/>
    <p:sldId id="450" r:id="rId14"/>
    <p:sldId id="451" r:id="rId15"/>
    <p:sldId id="452" r:id="rId16"/>
    <p:sldId id="453" r:id="rId17"/>
    <p:sldId id="454" r:id="rId18"/>
    <p:sldId id="455" r:id="rId19"/>
    <p:sldId id="456" r:id="rId20"/>
    <p:sldId id="457" r:id="rId21"/>
    <p:sldId id="458" r:id="rId22"/>
    <p:sldId id="459" r:id="rId23"/>
    <p:sldId id="460" r:id="rId24"/>
    <p:sldId id="461" r:id="rId25"/>
    <p:sldId id="462" r:id="rId26"/>
    <p:sldId id="463" r:id="rId27"/>
    <p:sldId id="464" r:id="rId28"/>
    <p:sldId id="465" r:id="rId29"/>
    <p:sldId id="466" r:id="rId30"/>
    <p:sldId id="467" r:id="rId31"/>
    <p:sldId id="468" r:id="rId32"/>
    <p:sldId id="469" r:id="rId33"/>
    <p:sldId id="470" r:id="rId34"/>
    <p:sldId id="472" r:id="rId35"/>
  </p:sldIdLst>
  <p:sldSz cx="12192000" cy="6858000"/>
  <p:notesSz cx="6797675" cy="9928225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44" autoAdjust="0"/>
    <p:restoredTop sz="94660"/>
  </p:normalViewPr>
  <p:slideViewPr>
    <p:cSldViewPr>
      <p:cViewPr varScale="1">
        <p:scale>
          <a:sx n="106" d="100"/>
          <a:sy n="106" d="100"/>
        </p:scale>
        <p:origin x="78" y="13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416"/>
    </p:cViewPr>
  </p:sorterViewPr>
  <p:notesViewPr>
    <p:cSldViewPr>
      <p:cViewPr varScale="1">
        <p:scale>
          <a:sx n="80" d="100"/>
          <a:sy n="80" d="100"/>
        </p:scale>
        <p:origin x="4014" y="108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4FCC9DD2-1458-88C2-CFFF-2878E30DFEA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014B9FDD-4932-F05E-D26C-DE94380170F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id="{2AAB5E4E-0640-F2FF-8D1A-475D8DC37E80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id="{885FF645-4911-2E0A-67A4-1EA0F2004278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4ED013E-CB41-456E-B77E-F1D04715CD44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CF645534-D1B2-9D7B-29E1-CDB5FBB5D4A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bg-BG"/>
              <a:t>Приложение 1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F60E679C-D640-1E23-4221-1D9A22893E22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DC674A4E-B73A-8829-7D36-04788A9A29E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" y="744538"/>
            <a:ext cx="6615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7F2482F6-4484-4CCB-585F-934A1CC5840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6463"/>
            <a:ext cx="5438775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g-BG" noProof="0"/>
              <a:t>Click to edit Master text styles</a:t>
            </a:r>
          </a:p>
          <a:p>
            <a:pPr lvl="1"/>
            <a:r>
              <a:rPr lang="bg-BG" noProof="0"/>
              <a:t>Second level</a:t>
            </a:r>
          </a:p>
          <a:p>
            <a:pPr lvl="2"/>
            <a:r>
              <a:rPr lang="bg-BG" noProof="0"/>
              <a:t>Third level</a:t>
            </a:r>
          </a:p>
          <a:p>
            <a:pPr lvl="3"/>
            <a:r>
              <a:rPr lang="bg-BG" noProof="0"/>
              <a:t>Fourth level</a:t>
            </a:r>
          </a:p>
          <a:p>
            <a:pPr lvl="4"/>
            <a:r>
              <a:rPr lang="bg-BG" noProof="0"/>
              <a:t>Fifth level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5BDEEB04-E8B8-F13E-D99F-E2246E315F24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E7FFF36A-20F4-B519-FB8D-86FD47F6DA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4813" cy="4968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E42910D-DEBF-4730-BCB6-095EC55AAD9B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A93375D3-F53F-22A1-E432-41048D6A4D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16E27255-786B-8D05-F3A6-69BDAA8D8D6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bg-B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C1FDDF87-69D9-F7DC-2C84-B8598FF78CD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fik 4">
            <a:extLst>
              <a:ext uri="{FF2B5EF4-FFF2-40B4-BE49-F238E27FC236}">
                <a16:creationId xmlns:a16="http://schemas.microsoft.com/office/drawing/2014/main" id="{9840AC7D-F68A-AC64-6860-34B9A00FFBB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8129239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E503F8-DD5E-0B38-9FE2-EF6E16275E1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8D6217-4D7B-D62B-A713-94C34F6F0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7B3E4E-B587-06B5-20AA-648BC7483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01EF80C-103B-4BA0-884C-21597303E4B0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35446177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FE0AA9-7E26-1FDF-1060-58818B1541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4B8B1C-BE8F-7494-3B62-9C1DD907D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288786-D97D-D137-FB96-3B6413272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0B1523C-C259-463C-87ED-4F615D49C447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4161695122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1B1477-2CF9-8C8D-0A53-A7293236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B86179-6C79-957E-3786-F7125D97E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15058A-AAC1-3641-A38E-6F292DB47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7C7CF7F-1EC1-4175-B7C5-D84AA37F8003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250820429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FB8D3DF-837F-8946-99B0-01A1588A1A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168FBE-A364-9D4C-2C81-F4C112A5B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F3A65F0-3D51-D718-EF22-83676F885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59A5190-8874-44DF-8A26-B594556B61EF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374345542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CDD2C2-5CDF-59AE-09FE-79ED45C741C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C15E7C-9546-53B2-1300-D287C8AC1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2FCC8D-24B3-3965-26C0-034692F4F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225D592-8029-481D-837E-D9622BA8A1FD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464679298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1C11CF-E17B-F7FF-A3EF-0E4F808BD5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310337-EE70-ABC2-DF76-AC6FEA5DB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AAA0DF-A3EB-A864-CB26-819643FAC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5A5F2F6-EB42-4438-B844-8C284C11D0F6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2572953380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5BBDB0-2FDE-3ACA-3DAA-B699EEDC86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8626E4-998D-076C-8E28-A811BD4CF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D4B871-AD0E-2306-5A52-8784F64E7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C249D6B-3DD7-4351-B9C8-15DE73BEAE9D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330661071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F37F78-1012-8237-179F-7B96C03B351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278D5D-DA3D-A408-883A-CBFAEABB4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554B59-672B-AE1A-8615-740B3AC8E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3C2152B-A014-4E8E-86D1-4E131EFFF3C7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711761505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98F276-98A7-B274-59D3-6D60A42767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876130-539A-04CC-7FB9-142DB1543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320968-85DF-6BEC-56FC-2ADE45F07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D4A3443-99AA-4CAD-893B-AB38F98A3B42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618552550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C004C9-4F66-F1DD-8750-7039F698E0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6FC29A-BE2E-1BD9-5F70-3B8D78AB9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D33F64-80D7-B7C8-FA29-3C9E9F736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BF87928-CF6D-4C52-AAF9-3FF0EF79A76E}" type="slidenum">
              <a:rPr lang="bg-BG" altLang="en-US"/>
              <a:pPr>
                <a:defRPr/>
              </a:pPr>
              <a:t>‹#›</a:t>
            </a:fld>
            <a:endParaRPr lang="bg-BG" altLang="en-US"/>
          </a:p>
        </p:txBody>
      </p:sp>
    </p:spTree>
    <p:extLst>
      <p:ext uri="{BB962C8B-B14F-4D97-AF65-F5344CB8AC3E}">
        <p14:creationId xmlns:p14="http://schemas.microsoft.com/office/powerpoint/2010/main" val="1078442748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7316510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696" r:id="rId12"/>
  </p:sldLayoutIdLst>
  <p:transition spd="med">
    <p:fade/>
  </p:transition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hyperlink" Target="https://www.dreamgrow.com/top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hyperlink" Target="https://hal.archives-ouvertes.fr/hal-00687145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4">
            <a:extLst>
              <a:ext uri="{FF2B5EF4-FFF2-40B4-BE49-F238E27FC236}">
                <a16:creationId xmlns:a16="http://schemas.microsoft.com/office/drawing/2014/main" id="{DA3849BC-B46D-23FC-6C83-7636C16677B2}"/>
              </a:ext>
            </a:extLst>
          </p:cNvPr>
          <p:cNvSpPr/>
          <p:nvPr/>
        </p:nvSpPr>
        <p:spPr>
          <a:xfrm>
            <a:off x="5232400" y="1123950"/>
            <a:ext cx="626427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339" name="Titel 1">
            <a:extLst>
              <a:ext uri="{FF2B5EF4-FFF2-40B4-BE49-F238E27FC236}">
                <a16:creationId xmlns:a16="http://schemas.microsoft.com/office/drawing/2014/main" id="{FA316977-0F93-3072-2F61-6B377BABCD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5425" y="1347788"/>
            <a:ext cx="6191250" cy="272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lnSpc>
                <a:spcPct val="90000"/>
              </a:lnSpc>
            </a:pP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Webinar de </a:t>
            </a:r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Introducere</a:t>
            </a:r>
            <a:endParaRPr lang="en-US" alt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0" name="Untertitel 2">
            <a:extLst>
              <a:ext uri="{FF2B5EF4-FFF2-40B4-BE49-F238E27FC236}">
                <a16:creationId xmlns:a16="http://schemas.microsoft.com/office/drawing/2014/main" id="{CFED3B8E-7209-D803-3218-B9C51D5D4E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4950" y="4881563"/>
            <a:ext cx="626427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Instruire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securitate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pentru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angajați</a:t>
            </a: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41" name="Grafik 3">
            <a:extLst>
              <a:ext uri="{FF2B5EF4-FFF2-40B4-BE49-F238E27FC236}">
                <a16:creationId xmlns:a16="http://schemas.microsoft.com/office/drawing/2014/main" id="{DCB43B85-718B-4236-D947-A648A4AFA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2">
            <a:extLst>
              <a:ext uri="{FF2B5EF4-FFF2-40B4-BE49-F238E27FC236}">
                <a16:creationId xmlns:a16="http://schemas.microsoft.com/office/drawing/2014/main" id="{D67EFE52-9A5A-982E-BCEF-F56F512BB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5E44C1-25F3-3431-D2D2-28DCF08897F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39750" y="2062163"/>
            <a:ext cx="11060113" cy="4176712"/>
          </a:xfrm>
          <a:prstGeom prst="rect">
            <a:avLst/>
          </a:prstGeom>
        </p:spPr>
        <p:txBody>
          <a:bodyPr/>
          <a:lstStyle/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err="1"/>
              <a:t>Proiectul</a:t>
            </a:r>
            <a:r>
              <a:rPr lang="en-US" dirty="0"/>
              <a:t> </a:t>
            </a:r>
            <a:r>
              <a:rPr lang="en-US" dirty="0" err="1"/>
              <a:t>dezvoltă</a:t>
            </a:r>
            <a:r>
              <a:rPr lang="en-US" dirty="0"/>
              <a:t> un </a:t>
            </a:r>
            <a:r>
              <a:rPr lang="en-US" dirty="0" err="1"/>
              <a:t>cadru</a:t>
            </a:r>
            <a:r>
              <a:rPr lang="en-US" dirty="0"/>
              <a:t> de </a:t>
            </a:r>
            <a:r>
              <a:rPr lang="en-US" dirty="0" err="1"/>
              <a:t>securitate</a:t>
            </a:r>
            <a:r>
              <a:rPr lang="en-US" dirty="0"/>
              <a:t> </a:t>
            </a:r>
            <a:r>
              <a:rPr lang="en-US" dirty="0" err="1"/>
              <a:t>cibernetică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oferi</a:t>
            </a:r>
            <a:r>
              <a:rPr lang="en-US" dirty="0"/>
              <a:t> un </a:t>
            </a:r>
            <a:r>
              <a:rPr lang="en-US" dirty="0" err="1"/>
              <a:t>mecanism</a:t>
            </a:r>
            <a:r>
              <a:rPr lang="en-US" dirty="0"/>
              <a:t> </a:t>
            </a:r>
            <a:r>
              <a:rPr lang="en-US" dirty="0" err="1"/>
              <a:t>pentru</a:t>
            </a:r>
            <a:endParaRPr lang="en-US" dirty="0"/>
          </a:p>
          <a:p>
            <a:pPr marL="731520" algn="just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formare</a:t>
            </a:r>
            <a:r>
              <a:rPr lang="en-US" sz="2400" dirty="0"/>
              <a:t> </a:t>
            </a:r>
            <a:r>
              <a:rPr lang="en-US" sz="2400" dirty="0" err="1"/>
              <a:t>profesională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educațională</a:t>
            </a:r>
            <a:r>
              <a:rPr lang="en-US" sz="2400" dirty="0"/>
              <a:t> (VET)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cadrul</a:t>
            </a:r>
            <a:r>
              <a:rPr lang="en-US" sz="2400" dirty="0"/>
              <a:t> </a:t>
            </a:r>
            <a:r>
              <a:rPr lang="en-US" sz="2400" dirty="0" err="1"/>
              <a:t>întreprinderilor</a:t>
            </a:r>
            <a:r>
              <a:rPr lang="en-US" sz="2400" dirty="0"/>
              <a:t>, IMM-</a:t>
            </a:r>
            <a:r>
              <a:rPr lang="en-US" sz="2400" dirty="0" err="1"/>
              <a:t>urilor</a:t>
            </a:r>
            <a:endParaRPr lang="en-US" sz="2400" dirty="0"/>
          </a:p>
          <a:p>
            <a:pPr marL="731520" algn="just" fontAlgn="auto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descrie</a:t>
            </a:r>
            <a:r>
              <a:rPr lang="en-US" sz="2400" dirty="0"/>
              <a:t> </a:t>
            </a:r>
            <a:r>
              <a:rPr lang="en-US" sz="2400" dirty="0" err="1"/>
              <a:t>competențele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abilitățile</a:t>
            </a:r>
            <a:r>
              <a:rPr lang="en-US" sz="2400" dirty="0"/>
              <a:t> pe care </a:t>
            </a:r>
            <a:r>
              <a:rPr lang="en-US" sz="2400" dirty="0" err="1"/>
              <a:t>trebuie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le </a:t>
            </a:r>
            <a:r>
              <a:rPr lang="en-US" sz="2400" dirty="0" err="1"/>
              <a:t>aibă</a:t>
            </a:r>
            <a:r>
              <a:rPr lang="en-US" sz="2400" dirty="0"/>
              <a:t> </a:t>
            </a:r>
            <a:r>
              <a:rPr lang="en-US" sz="2400" dirty="0" err="1"/>
              <a:t>profesioniștii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securitate</a:t>
            </a:r>
            <a:r>
              <a:rPr lang="en-US" sz="2400" dirty="0"/>
              <a:t> </a:t>
            </a:r>
            <a:r>
              <a:rPr lang="en-US" sz="2400" dirty="0" err="1"/>
              <a:t>cibernetică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preveni</a:t>
            </a:r>
            <a:r>
              <a:rPr lang="en-US" sz="2400" dirty="0"/>
              <a:t> </a:t>
            </a:r>
            <a:r>
              <a:rPr lang="en-US" sz="2400" dirty="0" err="1"/>
              <a:t>atacurile</a:t>
            </a:r>
            <a:r>
              <a:rPr lang="en-US" sz="2400" dirty="0"/>
              <a:t> </a:t>
            </a:r>
            <a:r>
              <a:rPr lang="en-US" sz="2400" dirty="0" err="1"/>
              <a:t>cibernetice</a:t>
            </a:r>
            <a:r>
              <a:rPr lang="en-US" sz="2400" dirty="0"/>
              <a:t>.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err="1"/>
              <a:t>Ținând</a:t>
            </a:r>
            <a:r>
              <a:rPr lang="en-US" dirty="0"/>
              <a:t> </a:t>
            </a:r>
            <a:r>
              <a:rPr lang="en-US" dirty="0" err="1"/>
              <a:t>cont</a:t>
            </a:r>
            <a:r>
              <a:rPr lang="en-US" dirty="0"/>
              <a:t> de </a:t>
            </a:r>
            <a:r>
              <a:rPr lang="en-US" dirty="0" err="1"/>
              <a:t>avantajele</a:t>
            </a:r>
            <a:r>
              <a:rPr lang="en-US" dirty="0"/>
              <a:t> </a:t>
            </a:r>
            <a:r>
              <a:rPr lang="en-US" dirty="0" err="1"/>
              <a:t>programelor</a:t>
            </a:r>
            <a:r>
              <a:rPr lang="en-US" dirty="0"/>
              <a:t> de </a:t>
            </a:r>
            <a:r>
              <a:rPr lang="en-US" dirty="0" err="1"/>
              <a:t>instruire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mentorat</a:t>
            </a:r>
            <a:r>
              <a:rPr lang="en-US" dirty="0"/>
              <a:t> </a:t>
            </a:r>
            <a:r>
              <a:rPr lang="en-US" dirty="0" err="1"/>
              <a:t>interdisciplinare</a:t>
            </a:r>
            <a:r>
              <a:rPr lang="en-US" dirty="0"/>
              <a:t>, </a:t>
            </a:r>
            <a:r>
              <a:rPr lang="en-US" dirty="0" err="1"/>
              <a:t>în</a:t>
            </a:r>
            <a:r>
              <a:rPr lang="en-US" dirty="0"/>
              <a:t> special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domeniul</a:t>
            </a:r>
            <a:r>
              <a:rPr lang="en-US" dirty="0"/>
              <a:t> </a:t>
            </a:r>
            <a:r>
              <a:rPr lang="en-US" dirty="0" err="1"/>
              <a:t>securității</a:t>
            </a:r>
            <a:r>
              <a:rPr lang="en-US" dirty="0"/>
              <a:t> </a:t>
            </a:r>
            <a:r>
              <a:rPr lang="en-US" dirty="0" err="1"/>
              <a:t>cibernetice</a:t>
            </a:r>
            <a:r>
              <a:rPr lang="en-US" dirty="0"/>
              <a:t>, </a:t>
            </a:r>
            <a:r>
              <a:rPr lang="en-US" dirty="0" err="1"/>
              <a:t>proiectul</a:t>
            </a:r>
            <a:r>
              <a:rPr lang="en-US" dirty="0"/>
              <a:t> de </a:t>
            </a:r>
            <a:r>
              <a:rPr lang="en-US" dirty="0" err="1"/>
              <a:t>echipă</a:t>
            </a:r>
            <a:r>
              <a:rPr lang="en-US" dirty="0"/>
              <a:t> </a:t>
            </a:r>
            <a:r>
              <a:rPr lang="en-US" dirty="0" err="1"/>
              <a:t>dezvoltă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testează</a:t>
            </a:r>
            <a:r>
              <a:rPr lang="en-US" dirty="0"/>
              <a:t> </a:t>
            </a:r>
            <a:r>
              <a:rPr lang="en-US" dirty="0" err="1"/>
              <a:t>programe</a:t>
            </a:r>
            <a:r>
              <a:rPr lang="en-US" dirty="0"/>
              <a:t> de </a:t>
            </a:r>
            <a:r>
              <a:rPr lang="en-US" dirty="0" err="1"/>
              <a:t>formare</a:t>
            </a:r>
            <a:r>
              <a:rPr lang="en-US" dirty="0"/>
              <a:t> </a:t>
            </a:r>
            <a:r>
              <a:rPr lang="en-US" dirty="0" err="1"/>
              <a:t>interdisciplinară</a:t>
            </a:r>
            <a:r>
              <a:rPr lang="en-US" dirty="0"/>
              <a:t> </a:t>
            </a:r>
            <a:r>
              <a:rPr lang="en-US" dirty="0" err="1"/>
              <a:t>susținute</a:t>
            </a:r>
            <a:r>
              <a:rPr lang="en-US" dirty="0"/>
              <a:t> digital </a:t>
            </a:r>
            <a:r>
              <a:rPr lang="en-US" dirty="0" err="1"/>
              <a:t>și</a:t>
            </a:r>
            <a:r>
              <a:rPr lang="en-US" dirty="0"/>
              <a:t> o </a:t>
            </a:r>
            <a:r>
              <a:rPr lang="en-US" dirty="0" err="1"/>
              <a:t>platformă</a:t>
            </a:r>
            <a:r>
              <a:rPr lang="en-US" dirty="0"/>
              <a:t> de e-learning </a:t>
            </a:r>
            <a:r>
              <a:rPr lang="en-US" dirty="0" err="1"/>
              <a:t>colaborativă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IMM-</a:t>
            </a:r>
            <a:r>
              <a:rPr lang="en-US" dirty="0" err="1"/>
              <a:t>uri</a:t>
            </a:r>
            <a:r>
              <a:rPr lang="en-US" dirty="0"/>
              <a:t>.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dirty="0" err="1"/>
              <a:t>Acest</a:t>
            </a:r>
            <a:r>
              <a:rPr lang="en-US" dirty="0"/>
              <a:t> program de </a:t>
            </a:r>
            <a:r>
              <a:rPr lang="en-US" dirty="0" err="1"/>
              <a:t>formare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fi </a:t>
            </a:r>
            <a:r>
              <a:rPr lang="en-US" dirty="0" err="1"/>
              <a:t>personalizat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formarea</a:t>
            </a:r>
            <a:r>
              <a:rPr lang="en-US" dirty="0"/>
              <a:t> </a:t>
            </a:r>
            <a:r>
              <a:rPr lang="en-US" dirty="0" err="1"/>
              <a:t>profesională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dezvoltarea</a:t>
            </a:r>
            <a:r>
              <a:rPr lang="en-US" dirty="0"/>
              <a:t> </a:t>
            </a:r>
            <a:r>
              <a:rPr lang="en-US" dirty="0" err="1"/>
              <a:t>unui</a:t>
            </a:r>
            <a:r>
              <a:rPr lang="en-US" dirty="0"/>
              <a:t> model </a:t>
            </a:r>
            <a:r>
              <a:rPr lang="en-US" dirty="0" err="1"/>
              <a:t>european</a:t>
            </a:r>
            <a:r>
              <a:rPr lang="en-US" dirty="0"/>
              <a:t> de </a:t>
            </a:r>
            <a:r>
              <a:rPr lang="en-US" dirty="0" err="1"/>
              <a:t>transferabilitate</a:t>
            </a:r>
            <a:endParaRPr lang="en-US" dirty="0"/>
          </a:p>
        </p:txBody>
      </p:sp>
      <p:sp>
        <p:nvSpPr>
          <p:cNvPr id="16387" name="Titel 1">
            <a:extLst>
              <a:ext uri="{FF2B5EF4-FFF2-40B4-BE49-F238E27FC236}">
                <a16:creationId xmlns:a16="http://schemas.microsoft.com/office/drawing/2014/main" id="{7289120A-EBE2-E9D0-A2D7-1F3893F26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Proiect</a:t>
            </a:r>
            <a:r>
              <a:rPr lang="en-US" altLang="en-US" sz="4400" dirty="0">
                <a:latin typeface="Calibri Light" panose="020F0302020204030204" pitchFamily="34" charset="0"/>
              </a:rPr>
              <a:t> Erasmus+ </a:t>
            </a:r>
            <a:r>
              <a:rPr lang="en-US" altLang="en-US" sz="4400" dirty="0" err="1">
                <a:latin typeface="Calibri Light" panose="020F0302020204030204" pitchFamily="34" charset="0"/>
              </a:rPr>
              <a:t>InCyT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E03EDC-5BF7-016C-2972-2D113245756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63524" y="1717675"/>
            <a:ext cx="11881147" cy="4743450"/>
          </a:xfrm>
          <a:prstGeom prst="rect">
            <a:avLst/>
          </a:prstGeom>
        </p:spPr>
        <p:txBody>
          <a:bodyPr/>
          <a:lstStyle/>
          <a:p>
            <a:pPr marL="0" indent="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dirty="0" err="1"/>
              <a:t>Proiectul</a:t>
            </a:r>
            <a:r>
              <a:rPr lang="en-US" dirty="0"/>
              <a:t> </a:t>
            </a:r>
            <a:r>
              <a:rPr lang="en-US" dirty="0" err="1"/>
              <a:t>InCyT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dori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implementeze</a:t>
            </a:r>
            <a:r>
              <a:rPr lang="en-US" dirty="0"/>
              <a:t> </a:t>
            </a:r>
            <a:r>
              <a:rPr lang="en-US" dirty="0" err="1"/>
              <a:t>câteva</a:t>
            </a:r>
            <a:r>
              <a:rPr lang="en-US" dirty="0"/>
              <a:t> </a:t>
            </a:r>
            <a:r>
              <a:rPr lang="en-US" dirty="0" err="1"/>
              <a:t>soluții</a:t>
            </a:r>
            <a:r>
              <a:rPr lang="en-US" dirty="0"/>
              <a:t> </a:t>
            </a:r>
            <a:r>
              <a:rPr lang="vi-VN" dirty="0"/>
              <a:t>:</a:t>
            </a:r>
            <a:endParaRPr lang="en-US" dirty="0"/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Dezvoltarea</a:t>
            </a:r>
            <a:r>
              <a:rPr lang="en-US" sz="2400" dirty="0"/>
              <a:t> </a:t>
            </a:r>
            <a:r>
              <a:rPr lang="en-US" sz="2400" dirty="0" err="1"/>
              <a:t>unui</a:t>
            </a:r>
            <a:r>
              <a:rPr lang="en-US" sz="2400" dirty="0"/>
              <a:t> </a:t>
            </a:r>
            <a:r>
              <a:rPr lang="en-US" sz="2400" dirty="0" err="1"/>
              <a:t>cadru</a:t>
            </a:r>
            <a:r>
              <a:rPr lang="en-US" sz="2400" dirty="0"/>
              <a:t>, care </a:t>
            </a:r>
            <a:r>
              <a:rPr lang="en-US" sz="2400" dirty="0" err="1"/>
              <a:t>oferă</a:t>
            </a:r>
            <a:r>
              <a:rPr lang="en-US" sz="2400" dirty="0"/>
              <a:t> un </a:t>
            </a:r>
            <a:r>
              <a:rPr lang="en-US" sz="2400" dirty="0" err="1"/>
              <a:t>mecanism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VET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companii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descrie</a:t>
            </a:r>
            <a:r>
              <a:rPr lang="en-US" sz="2400" dirty="0"/>
              <a:t> </a:t>
            </a:r>
            <a:r>
              <a:rPr lang="en-US" sz="2400" dirty="0" err="1"/>
              <a:t>competențele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abilitățile</a:t>
            </a:r>
            <a:r>
              <a:rPr lang="en-US" sz="2400" dirty="0"/>
              <a:t>, </a:t>
            </a:r>
            <a:r>
              <a:rPr lang="en-US" sz="2400" dirty="0" err="1"/>
              <a:t>necesare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domeniul</a:t>
            </a:r>
            <a:r>
              <a:rPr lang="en-US" sz="2400" dirty="0"/>
              <a:t> </a:t>
            </a:r>
            <a:r>
              <a:rPr lang="en-US" sz="2400" dirty="0" err="1"/>
              <a:t>securității</a:t>
            </a:r>
            <a:r>
              <a:rPr lang="en-US" sz="2400" dirty="0"/>
              <a:t> </a:t>
            </a:r>
            <a:r>
              <a:rPr lang="en-US" sz="2400" dirty="0" err="1"/>
              <a:t>cibernetice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profesioniști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nu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evita</a:t>
            </a:r>
            <a:r>
              <a:rPr lang="en-US" sz="2400" dirty="0"/>
              <a:t> </a:t>
            </a:r>
            <a:r>
              <a:rPr lang="en-US" sz="2400" dirty="0" err="1"/>
              <a:t>atacurile</a:t>
            </a:r>
            <a:r>
              <a:rPr lang="en-US" sz="2400" dirty="0"/>
              <a:t> </a:t>
            </a:r>
            <a:r>
              <a:rPr lang="en-US" sz="2400" dirty="0" err="1"/>
              <a:t>cibernetice</a:t>
            </a:r>
            <a:r>
              <a:rPr lang="en-US" sz="2400" dirty="0"/>
              <a:t>, precum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lacunele</a:t>
            </a:r>
            <a:r>
              <a:rPr lang="en-US" sz="2400" dirty="0"/>
              <a:t> </a:t>
            </a:r>
            <a:r>
              <a:rPr lang="en-US" sz="2400" dirty="0" err="1"/>
              <a:t>digitale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altele</a:t>
            </a:r>
            <a:r>
              <a:rPr lang="en-US" sz="2400" dirty="0"/>
              <a:t>.</a:t>
            </a:r>
            <a:endParaRPr lang="vi-VN" sz="2400" dirty="0"/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Având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vedere</a:t>
            </a:r>
            <a:r>
              <a:rPr lang="en-US" sz="2400" dirty="0"/>
              <a:t> </a:t>
            </a:r>
            <a:r>
              <a:rPr lang="en-US" sz="2400" dirty="0" err="1"/>
              <a:t>avantajele</a:t>
            </a:r>
            <a:r>
              <a:rPr lang="en-US" sz="2400" dirty="0"/>
              <a:t> </a:t>
            </a:r>
            <a:r>
              <a:rPr lang="en-US" sz="2400" dirty="0" err="1"/>
              <a:t>programelor</a:t>
            </a:r>
            <a:r>
              <a:rPr lang="en-US" sz="2400" dirty="0"/>
              <a:t> de </a:t>
            </a:r>
            <a:r>
              <a:rPr lang="en-US" sz="2400" dirty="0" err="1"/>
              <a:t>instruire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mentorat</a:t>
            </a:r>
            <a:r>
              <a:rPr lang="en-US" sz="2400" dirty="0"/>
              <a:t> </a:t>
            </a:r>
            <a:r>
              <a:rPr lang="en-US" sz="2400" dirty="0" err="1"/>
              <a:t>interdisciplinare</a:t>
            </a:r>
            <a:r>
              <a:rPr lang="en-US" sz="2400" dirty="0"/>
              <a:t>, </a:t>
            </a:r>
            <a:r>
              <a:rPr lang="en-US" sz="2400" dirty="0" err="1"/>
              <a:t>în</a:t>
            </a:r>
            <a:r>
              <a:rPr lang="en-US" sz="2400" dirty="0"/>
              <a:t> special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domeniul</a:t>
            </a:r>
            <a:r>
              <a:rPr lang="en-US" sz="2400" dirty="0"/>
              <a:t> </a:t>
            </a:r>
            <a:r>
              <a:rPr lang="en-US" sz="2400" dirty="0" err="1"/>
              <a:t>securității</a:t>
            </a:r>
            <a:r>
              <a:rPr lang="en-US" sz="2400" dirty="0"/>
              <a:t> </a:t>
            </a:r>
            <a:r>
              <a:rPr lang="en-US" sz="2400" dirty="0" err="1"/>
              <a:t>cibernetice</a:t>
            </a:r>
            <a:r>
              <a:rPr lang="en-US" sz="2400" dirty="0"/>
              <a:t>, </a:t>
            </a:r>
            <a:r>
              <a:rPr lang="en-US" sz="2400" dirty="0" err="1"/>
              <a:t>proiectul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dezvolta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testa</a:t>
            </a:r>
            <a:r>
              <a:rPr lang="en-US" sz="2400" dirty="0"/>
              <a:t> </a:t>
            </a:r>
            <a:r>
              <a:rPr lang="en-US" sz="2400" dirty="0" err="1"/>
              <a:t>programe</a:t>
            </a:r>
            <a:r>
              <a:rPr lang="en-US" sz="2400" dirty="0"/>
              <a:t> </a:t>
            </a:r>
            <a:r>
              <a:rPr lang="en-US" sz="2400" dirty="0" err="1"/>
              <a:t>interdisciplinare</a:t>
            </a:r>
            <a:r>
              <a:rPr lang="en-US" sz="2400" dirty="0"/>
              <a:t> de </a:t>
            </a:r>
            <a:r>
              <a:rPr lang="en-US" sz="2400" dirty="0" err="1"/>
              <a:t>formare</a:t>
            </a:r>
            <a:r>
              <a:rPr lang="en-US" sz="2400" dirty="0"/>
              <a:t> </a:t>
            </a:r>
            <a:r>
              <a:rPr lang="en-US" sz="2400" dirty="0" err="1"/>
              <a:t>digitală</a:t>
            </a:r>
            <a:r>
              <a:rPr lang="en-US" sz="2400" dirty="0"/>
              <a:t> </a:t>
            </a:r>
            <a:r>
              <a:rPr lang="en-US" sz="2400" dirty="0" err="1"/>
              <a:t>susținute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o </a:t>
            </a:r>
            <a:r>
              <a:rPr lang="en-US" sz="2400" dirty="0" err="1"/>
              <a:t>platformă</a:t>
            </a:r>
            <a:r>
              <a:rPr lang="en-US" sz="2400" dirty="0"/>
              <a:t> de e-Learning </a:t>
            </a:r>
            <a:r>
              <a:rPr lang="en-US" sz="2400" dirty="0" err="1"/>
              <a:t>colaborativă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IMM-</a:t>
            </a:r>
            <a:r>
              <a:rPr lang="en-US" sz="2400" dirty="0" err="1"/>
              <a:t>uri</a:t>
            </a:r>
            <a:r>
              <a:rPr lang="en-US" sz="2400" dirty="0"/>
              <a:t>.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vi-VN" sz="2400" dirty="0"/>
              <a:t>Adaptați-l pentru VET.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Dezvoltarea</a:t>
            </a:r>
            <a:r>
              <a:rPr lang="en-US" sz="2400" dirty="0"/>
              <a:t> </a:t>
            </a:r>
            <a:r>
              <a:rPr lang="en-US" sz="2400" dirty="0" err="1"/>
              <a:t>unui</a:t>
            </a:r>
            <a:r>
              <a:rPr lang="en-US" sz="2400" dirty="0"/>
              <a:t> model </a:t>
            </a:r>
            <a:r>
              <a:rPr lang="en-US" sz="2400" dirty="0" err="1"/>
              <a:t>european</a:t>
            </a:r>
            <a:r>
              <a:rPr lang="en-US" sz="2400" dirty="0"/>
              <a:t> de </a:t>
            </a:r>
            <a:r>
              <a:rPr lang="en-US" sz="2400" dirty="0" err="1"/>
              <a:t>transferabilitate</a:t>
            </a:r>
            <a:endParaRPr lang="vi-VN" sz="2400" dirty="0"/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Ținând</a:t>
            </a:r>
            <a:r>
              <a:rPr lang="en-US" sz="2400" dirty="0"/>
              <a:t> </a:t>
            </a:r>
            <a:r>
              <a:rPr lang="en-US" sz="2400" dirty="0" err="1"/>
              <a:t>cont</a:t>
            </a:r>
            <a:r>
              <a:rPr lang="en-US" sz="2400" dirty="0"/>
              <a:t> de </a:t>
            </a:r>
            <a:r>
              <a:rPr lang="en-US" sz="2400" dirty="0" err="1"/>
              <a:t>avantajele</a:t>
            </a:r>
            <a:r>
              <a:rPr lang="en-US" sz="2400" dirty="0"/>
              <a:t> </a:t>
            </a:r>
            <a:r>
              <a:rPr lang="en-US" sz="2400" dirty="0" err="1"/>
              <a:t>programelor</a:t>
            </a:r>
            <a:r>
              <a:rPr lang="en-US" sz="2400" dirty="0"/>
              <a:t> de </a:t>
            </a:r>
            <a:r>
              <a:rPr lang="en-US" sz="2400" dirty="0" err="1"/>
              <a:t>formare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mentorat</a:t>
            </a:r>
            <a:r>
              <a:rPr lang="en-US" sz="2400" dirty="0"/>
              <a:t> </a:t>
            </a:r>
            <a:r>
              <a:rPr lang="en-US" sz="2400" dirty="0" err="1"/>
              <a:t>interdisciplinare</a:t>
            </a:r>
            <a:r>
              <a:rPr lang="en-US" sz="2400" dirty="0"/>
              <a:t>, </a:t>
            </a:r>
            <a:r>
              <a:rPr lang="en-US" sz="2400" dirty="0" err="1"/>
              <a:t>în</a:t>
            </a:r>
            <a:r>
              <a:rPr lang="en-US" sz="2400" dirty="0"/>
              <a:t> special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domeniul</a:t>
            </a:r>
            <a:r>
              <a:rPr lang="en-US" sz="2400" dirty="0"/>
              <a:t> </a:t>
            </a:r>
            <a:r>
              <a:rPr lang="en-US" sz="2400" dirty="0" err="1"/>
              <a:t>securității</a:t>
            </a:r>
            <a:r>
              <a:rPr lang="en-US" sz="2400" dirty="0"/>
              <a:t> </a:t>
            </a:r>
            <a:r>
              <a:rPr lang="en-US" sz="2400" dirty="0" err="1"/>
              <a:t>cibernetice</a:t>
            </a:r>
            <a:r>
              <a:rPr lang="en-US" sz="2400" dirty="0"/>
              <a:t>, </a:t>
            </a:r>
            <a:r>
              <a:rPr lang="en-US" sz="2400" dirty="0" err="1"/>
              <a:t>proiectul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dezvolta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testa</a:t>
            </a:r>
            <a:r>
              <a:rPr lang="en-US" sz="2400" dirty="0"/>
              <a:t> </a:t>
            </a:r>
            <a:r>
              <a:rPr lang="en-US" sz="2400" dirty="0" err="1"/>
              <a:t>programe</a:t>
            </a:r>
            <a:r>
              <a:rPr lang="en-US" sz="2400" dirty="0"/>
              <a:t> de </a:t>
            </a:r>
            <a:r>
              <a:rPr lang="en-US" sz="2400" dirty="0" err="1"/>
              <a:t>formare</a:t>
            </a:r>
            <a:r>
              <a:rPr lang="en-US" sz="2400" dirty="0"/>
              <a:t> </a:t>
            </a:r>
            <a:r>
              <a:rPr lang="en-US" sz="2400" dirty="0" err="1"/>
              <a:t>interdisciplinară</a:t>
            </a:r>
            <a:r>
              <a:rPr lang="en-US" sz="2400" dirty="0"/>
              <a:t> </a:t>
            </a:r>
            <a:r>
              <a:rPr lang="en-US" sz="2400" dirty="0" err="1"/>
              <a:t>digitală</a:t>
            </a:r>
            <a:r>
              <a:rPr lang="en-US" sz="2400" dirty="0"/>
              <a:t> </a:t>
            </a:r>
            <a:r>
              <a:rPr lang="en-US" sz="2400" dirty="0" err="1"/>
              <a:t>susținute</a:t>
            </a:r>
            <a:r>
              <a:rPr lang="en-US" sz="2400" dirty="0"/>
              <a:t> de e-</a:t>
            </a:r>
            <a:r>
              <a:rPr lang="en-US" sz="2400" dirty="0" err="1"/>
              <a:t>mentorat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IMM-</a:t>
            </a:r>
            <a:r>
              <a:rPr lang="en-US" sz="2400" dirty="0" err="1"/>
              <a:t>uri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le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adapta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VET.</a:t>
            </a:r>
          </a:p>
        </p:txBody>
      </p:sp>
      <p:sp>
        <p:nvSpPr>
          <p:cNvPr id="17411" name="Titel 1">
            <a:extLst>
              <a:ext uri="{FF2B5EF4-FFF2-40B4-BE49-F238E27FC236}">
                <a16:creationId xmlns:a16="http://schemas.microsoft.com/office/drawing/2014/main" id="{3C623902-D2C6-AC5A-B215-04977667FD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Obiective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E3E808-D0CB-04D1-C5F7-68C09597B08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7328" y="1844675"/>
            <a:ext cx="12097345" cy="4897438"/>
          </a:xfrm>
          <a:prstGeom prst="rect">
            <a:avLst/>
          </a:prstGeom>
        </p:spPr>
        <p:txBody>
          <a:bodyPr/>
          <a:lstStyle/>
          <a:p>
            <a:pPr marL="0" indent="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err="1"/>
              <a:t>Rezultatele</a:t>
            </a:r>
            <a:r>
              <a:rPr lang="en-US" dirty="0"/>
              <a:t> </a:t>
            </a:r>
            <a:r>
              <a:rPr lang="en-US" dirty="0" err="1"/>
              <a:t>proiectului</a:t>
            </a:r>
            <a:r>
              <a:rPr lang="en-US" dirty="0"/>
              <a:t> </a:t>
            </a:r>
            <a:r>
              <a:rPr lang="en-US" dirty="0" err="1"/>
              <a:t>vor</a:t>
            </a:r>
            <a:r>
              <a:rPr lang="en-US" dirty="0"/>
              <a:t> fi:</a:t>
            </a:r>
            <a:endParaRPr lang="vi-VN" dirty="0"/>
          </a:p>
          <a:p>
            <a:pPr algn="just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vi-VN" sz="2400" dirty="0"/>
              <a:t>Cadrul metodologic de implementare</a:t>
            </a:r>
            <a:r>
              <a:rPr lang="en-US" sz="2400" dirty="0"/>
              <a:t>.</a:t>
            </a:r>
            <a:endParaRPr lang="vi-VN" sz="2400" dirty="0"/>
          </a:p>
          <a:p>
            <a:pPr algn="just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fr-FR" sz="2400" dirty="0"/>
              <a:t>Training existent </a:t>
            </a:r>
            <a:r>
              <a:rPr lang="fr-FR" sz="2400" dirty="0" err="1"/>
              <a:t>și</a:t>
            </a:r>
            <a:r>
              <a:rPr lang="fr-FR" sz="2400" dirty="0"/>
              <a:t> </a:t>
            </a:r>
            <a:r>
              <a:rPr lang="fr-FR" sz="2400" dirty="0" err="1"/>
              <a:t>urmat</a:t>
            </a:r>
            <a:r>
              <a:rPr lang="fr-FR" sz="2400" dirty="0"/>
              <a:t> (</a:t>
            </a:r>
            <a:r>
              <a:rPr lang="fr-FR" sz="2400" dirty="0" err="1"/>
              <a:t>cursuri</a:t>
            </a:r>
            <a:r>
              <a:rPr lang="fr-FR" sz="2400" dirty="0"/>
              <a:t>)</a:t>
            </a:r>
            <a:r>
              <a:rPr lang="en-US" sz="2400" dirty="0"/>
              <a:t>.</a:t>
            </a:r>
            <a:endParaRPr lang="vi-VN" sz="2400" dirty="0"/>
          </a:p>
          <a:p>
            <a:pPr algn="just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en-US" sz="2400" dirty="0" err="1"/>
              <a:t>Oportunități</a:t>
            </a:r>
            <a:r>
              <a:rPr lang="en-US" sz="2400" dirty="0"/>
              <a:t> de </a:t>
            </a:r>
            <a:r>
              <a:rPr lang="en-US" sz="2400" dirty="0" err="1"/>
              <a:t>îmbunătățire</a:t>
            </a:r>
            <a:r>
              <a:rPr lang="en-US" sz="2400" dirty="0"/>
              <a:t> a </a:t>
            </a:r>
            <a:r>
              <a:rPr lang="en-US" sz="2400" dirty="0" err="1"/>
              <a:t>acestora</a:t>
            </a:r>
            <a:r>
              <a:rPr lang="en-US" sz="2400" dirty="0"/>
              <a:t> </a:t>
            </a:r>
            <a:r>
              <a:rPr lang="en-US" sz="2400" dirty="0" err="1"/>
              <a:t>prin</a:t>
            </a:r>
            <a:r>
              <a:rPr lang="en-US" sz="2400" dirty="0"/>
              <a:t> </a:t>
            </a:r>
            <a:r>
              <a:rPr lang="en-US" sz="2400" dirty="0" err="1"/>
              <a:t>utilizarea</a:t>
            </a:r>
            <a:r>
              <a:rPr lang="en-US" sz="2400" dirty="0"/>
              <a:t> </a:t>
            </a:r>
            <a:r>
              <a:rPr lang="en-US" sz="2400" dirty="0" err="1"/>
              <a:t>interdisciplinarității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a </a:t>
            </a:r>
            <a:r>
              <a:rPr lang="en-US" sz="2400" dirty="0" err="1"/>
              <a:t>mentoratului</a:t>
            </a:r>
            <a:r>
              <a:rPr lang="vi-VN" sz="2400" dirty="0"/>
              <a:t>.</a:t>
            </a:r>
            <a:endParaRPr lang="en-US" sz="2400" dirty="0"/>
          </a:p>
          <a:p>
            <a:pPr algn="just"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vi-VN" sz="2400" dirty="0"/>
              <a:t>Metodologia de învățare și mentorat</a:t>
            </a:r>
            <a:r>
              <a:rPr lang="en-US" sz="2400" dirty="0"/>
              <a:t>.</a:t>
            </a:r>
            <a:endParaRPr lang="vi-VN" sz="2400" dirty="0"/>
          </a:p>
          <a:p>
            <a:pPr marL="0" indent="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vi-VN" dirty="0"/>
              <a:t>Produse:</a:t>
            </a:r>
          </a:p>
          <a:p>
            <a:pPr algn="just" fontAlgn="auto">
              <a:spcBef>
                <a:spcPts val="60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sz="2400" dirty="0"/>
              <a:t> Un </a:t>
            </a:r>
            <a:r>
              <a:rPr lang="en-US" sz="2400" dirty="0" err="1"/>
              <a:t>cadru</a:t>
            </a:r>
            <a:r>
              <a:rPr lang="en-US" sz="2400" dirty="0"/>
              <a:t> de </a:t>
            </a:r>
            <a:r>
              <a:rPr lang="en-US" sz="2400" dirty="0" err="1"/>
              <a:t>rețea</a:t>
            </a:r>
            <a:endParaRPr lang="vi-VN" sz="2400" dirty="0"/>
          </a:p>
          <a:p>
            <a:pPr marL="0" indent="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/>
              <a:t>2. Un material de </a:t>
            </a:r>
            <a:r>
              <a:rPr lang="en-US" sz="2400" dirty="0" err="1"/>
              <a:t>instruire</a:t>
            </a:r>
            <a:r>
              <a:rPr lang="en-US" sz="2400" dirty="0"/>
              <a:t> digital </a:t>
            </a:r>
            <a:r>
              <a:rPr lang="en-US" sz="2400" dirty="0" err="1"/>
              <a:t>interdisciplinar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domeniul</a:t>
            </a:r>
            <a:r>
              <a:rPr lang="en-US" sz="2400" dirty="0"/>
              <a:t> </a:t>
            </a:r>
            <a:r>
              <a:rPr lang="en-US" sz="2400" dirty="0" err="1"/>
              <a:t>securității</a:t>
            </a:r>
            <a:r>
              <a:rPr lang="en-US" sz="2400" dirty="0"/>
              <a:t> </a:t>
            </a:r>
            <a:r>
              <a:rPr lang="en-US" sz="2400" dirty="0" err="1"/>
              <a:t>cibernetice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IMM-</a:t>
            </a:r>
            <a:r>
              <a:rPr lang="en-US" sz="2400" dirty="0" err="1"/>
              <a:t>uri</a:t>
            </a:r>
            <a:r>
              <a:rPr lang="en-US" sz="2400" dirty="0"/>
              <a:t> </a:t>
            </a:r>
            <a:r>
              <a:rPr lang="en-US" sz="2400" dirty="0" err="1"/>
              <a:t>susținut</a:t>
            </a:r>
            <a:r>
              <a:rPr lang="en-US" sz="2400" dirty="0"/>
              <a:t> de </a:t>
            </a:r>
            <a:r>
              <a:rPr lang="en-US" sz="2400" dirty="0" err="1"/>
              <a:t>mentorat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o </a:t>
            </a:r>
            <a:r>
              <a:rPr lang="en-US" sz="2400" dirty="0" err="1"/>
              <a:t>metodologie</a:t>
            </a:r>
            <a:r>
              <a:rPr lang="en-US" sz="2400" dirty="0"/>
              <a:t> </a:t>
            </a:r>
            <a:r>
              <a:rPr lang="en-US" sz="2400" dirty="0" err="1"/>
              <a:t>adaptată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un curs special VET.</a:t>
            </a:r>
            <a:endParaRPr lang="vi-VN" sz="2400" dirty="0"/>
          </a:p>
          <a:p>
            <a:pPr marL="0" indent="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/>
              <a:t>3. O </a:t>
            </a:r>
            <a:r>
              <a:rPr lang="en-US" sz="2400" dirty="0" err="1"/>
              <a:t>platformă</a:t>
            </a:r>
            <a:r>
              <a:rPr lang="en-US" sz="2400" dirty="0"/>
              <a:t> </a:t>
            </a:r>
            <a:r>
              <a:rPr lang="en-US" sz="2400" dirty="0" err="1"/>
              <a:t>digitală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sprijini</a:t>
            </a:r>
            <a:r>
              <a:rPr lang="en-US" sz="2400" dirty="0"/>
              <a:t> </a:t>
            </a:r>
            <a:r>
              <a:rPr lang="en-US" sz="2400" dirty="0" err="1"/>
              <a:t>formarea</a:t>
            </a:r>
            <a:endParaRPr lang="vi-VN" sz="2400" dirty="0"/>
          </a:p>
          <a:p>
            <a:pPr marL="0" indent="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/>
              <a:t>4. </a:t>
            </a:r>
            <a:r>
              <a:rPr lang="en-US" sz="2400" dirty="0" err="1"/>
              <a:t>Raportați</a:t>
            </a:r>
            <a:r>
              <a:rPr lang="en-US" sz="2400" dirty="0"/>
              <a:t> </a:t>
            </a:r>
            <a:r>
              <a:rPr lang="en-US" sz="2400" dirty="0" err="1"/>
              <a:t>modul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care </a:t>
            </a:r>
            <a:r>
              <a:rPr lang="en-US" sz="2400" dirty="0" err="1"/>
              <a:t>competențele</a:t>
            </a:r>
            <a:r>
              <a:rPr lang="en-US" sz="2400" dirty="0"/>
              <a:t> </a:t>
            </a:r>
            <a:r>
              <a:rPr lang="en-US" sz="2400" dirty="0" err="1"/>
              <a:t>interdisciplinare</a:t>
            </a:r>
            <a:r>
              <a:rPr lang="en-US" sz="2400" dirty="0"/>
              <a:t> </a:t>
            </a:r>
            <a:r>
              <a:rPr lang="en-US" sz="2400" dirty="0" err="1"/>
              <a:t>oferă</a:t>
            </a:r>
            <a:r>
              <a:rPr lang="en-US" sz="2400" dirty="0"/>
              <a:t> </a:t>
            </a:r>
            <a:r>
              <a:rPr lang="en-US" sz="2400" dirty="0" err="1"/>
              <a:t>avantaje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IMM-</a:t>
            </a:r>
            <a:r>
              <a:rPr lang="en-US" sz="2400" dirty="0" err="1"/>
              <a:t>uri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TVA.</a:t>
            </a:r>
            <a:endParaRPr lang="vi-VN" sz="2400" dirty="0"/>
          </a:p>
          <a:p>
            <a:pPr marL="0" indent="0" algn="just" fontAlgn="auto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2400" dirty="0"/>
              <a:t>5. </a:t>
            </a:r>
            <a:r>
              <a:rPr lang="it-IT" sz="2400" dirty="0"/>
              <a:t>Model european de transferabilitate pentru formare interdisciplinară și mentorat testat</a:t>
            </a:r>
            <a:endParaRPr lang="en-US" sz="2400" dirty="0"/>
          </a:p>
        </p:txBody>
      </p:sp>
      <p:sp>
        <p:nvSpPr>
          <p:cNvPr id="18435" name="Titel 1">
            <a:extLst>
              <a:ext uri="{FF2B5EF4-FFF2-40B4-BE49-F238E27FC236}">
                <a16:creationId xmlns:a16="http://schemas.microsoft.com/office/drawing/2014/main" id="{7738269D-1377-7D1B-86AB-92D6D15E6B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Rezultate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produse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>
            <a:extLst>
              <a:ext uri="{FF2B5EF4-FFF2-40B4-BE49-F238E27FC236}">
                <a16:creationId xmlns:a16="http://schemas.microsoft.com/office/drawing/2014/main" id="{FD686574-B21D-6502-0082-273D2067C6EB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07987" y="1697834"/>
            <a:ext cx="11376025" cy="501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/>
              <a:t>Economia </a:t>
            </a:r>
            <a:r>
              <a:rPr lang="en-US" altLang="en-US" sz="2400" dirty="0" err="1"/>
              <a:t>digitală</a:t>
            </a:r>
            <a:r>
              <a:rPr lang="en-US" altLang="en-US" sz="2400" dirty="0"/>
              <a:t> se </a:t>
            </a:r>
            <a:r>
              <a:rPr lang="en-US" altLang="en-US" sz="2400" dirty="0" err="1"/>
              <a:t>bazează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în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primul</a:t>
            </a:r>
            <a:r>
              <a:rPr lang="en-US" altLang="en-US" sz="2400" dirty="0"/>
              <a:t> </a:t>
            </a:r>
            <a:r>
              <a:rPr lang="en-US" altLang="en-US" sz="2400" dirty="0" err="1"/>
              <a:t>rând</a:t>
            </a:r>
            <a:r>
              <a:rPr lang="en-US" altLang="en-US" sz="2400" dirty="0"/>
              <a:t> pe date. </a:t>
            </a:r>
            <a:r>
              <a:rPr lang="en-US" altLang="en-US" sz="2400" dirty="0" err="1"/>
              <a:t>În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epoca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Industriei</a:t>
            </a:r>
            <a:r>
              <a:rPr lang="en-US" altLang="en-US" sz="2400" dirty="0"/>
              <a:t> 4.0, a </a:t>
            </a:r>
            <a:r>
              <a:rPr lang="en-US" altLang="en-US" sz="2400" dirty="0" err="1"/>
              <a:t>sistemelor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ciberfizice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și</a:t>
            </a:r>
            <a:r>
              <a:rPr lang="en-US" altLang="en-US" sz="2400" dirty="0"/>
              <a:t> a </a:t>
            </a:r>
            <a:r>
              <a:rPr lang="en-US" altLang="en-US" sz="2400" dirty="0" err="1"/>
              <a:t>internetului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obiectelor</a:t>
            </a:r>
            <a:r>
              <a:rPr lang="en-US" altLang="en-US" sz="2400" dirty="0"/>
              <a:t>, tot </a:t>
            </a:r>
            <a:r>
              <a:rPr lang="en-US" altLang="en-US" sz="2400" dirty="0" err="1"/>
              <a:t>mai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multe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produse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și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procese</a:t>
            </a:r>
            <a:r>
              <a:rPr lang="en-US" altLang="en-US" sz="2400" dirty="0"/>
              <a:t> sunt </a:t>
            </a:r>
            <a:r>
              <a:rPr lang="en-US" altLang="en-US" sz="2400" dirty="0" err="1"/>
              <a:t>digitalizate</a:t>
            </a:r>
            <a:r>
              <a:rPr lang="en-US" altLang="en-US" sz="2400" dirty="0"/>
              <a:t>. </a:t>
            </a:r>
            <a:r>
              <a:rPr lang="en-US" altLang="en-US" sz="2400" dirty="0" err="1"/>
              <a:t>Securitatea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cibernetică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adică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protecția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acestor</a:t>
            </a:r>
            <a:r>
              <a:rPr lang="en-US" altLang="en-US" sz="2400" dirty="0"/>
              <a:t> date </a:t>
            </a:r>
            <a:r>
              <a:rPr lang="en-US" altLang="en-US" sz="2400" dirty="0" err="1"/>
              <a:t>și</a:t>
            </a:r>
            <a:r>
              <a:rPr lang="en-US" altLang="en-US" sz="2400" dirty="0"/>
              <a:t> a </a:t>
            </a:r>
            <a:r>
              <a:rPr lang="en-US" altLang="en-US" sz="2400" dirty="0" err="1"/>
              <a:t>sistemelor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procesare</a:t>
            </a:r>
            <a:r>
              <a:rPr lang="en-US" altLang="en-US" sz="2400" dirty="0"/>
              <a:t> a </a:t>
            </a:r>
            <a:r>
              <a:rPr lang="en-US" altLang="en-US" sz="2400" dirty="0" err="1"/>
              <a:t>informațiilor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asociate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este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mai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relevantă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astăzi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decât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oricând</a:t>
            </a:r>
            <a:r>
              <a:rPr lang="en-US" altLang="en-US" sz="2400" dirty="0"/>
              <a:t> </a:t>
            </a:r>
            <a:r>
              <a:rPr lang="en-US" altLang="en-US" sz="2400" dirty="0" err="1"/>
              <a:t>în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istoria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economică</a:t>
            </a:r>
            <a:r>
              <a:rPr lang="en-US" altLang="en-US" sz="2400" dirty="0"/>
              <a:t>.</a:t>
            </a:r>
            <a:endParaRPr lang="vi-VN" altLang="en-US" sz="2400" dirty="0"/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 err="1"/>
              <a:t>Procesele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afaceri</a:t>
            </a:r>
            <a:r>
              <a:rPr lang="en-US" altLang="en-US" sz="2400" dirty="0"/>
              <a:t> pot fi perturbate </a:t>
            </a:r>
            <a:r>
              <a:rPr lang="en-US" altLang="en-US" sz="2400" dirty="0" err="1"/>
              <a:t>semnificativ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încetinite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sau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chiar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blocate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complet</a:t>
            </a:r>
            <a:r>
              <a:rPr lang="en-US" altLang="en-US" sz="2400" dirty="0"/>
              <a:t>, de </a:t>
            </a:r>
            <a:r>
              <a:rPr lang="en-US" altLang="en-US" sz="2400" dirty="0" err="1"/>
              <a:t>exemplu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dacă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înregistrările</a:t>
            </a:r>
            <a:r>
              <a:rPr lang="en-US" altLang="en-US" sz="2400" dirty="0"/>
              <a:t> de date sunt </a:t>
            </a:r>
            <a:r>
              <a:rPr lang="en-US" altLang="en-US" sz="2400" dirty="0" err="1"/>
              <a:t>incorecte</a:t>
            </a:r>
            <a:r>
              <a:rPr lang="en-US" altLang="en-US" sz="2400" dirty="0"/>
              <a:t>, incomplete </a:t>
            </a:r>
            <a:r>
              <a:rPr lang="en-US" altLang="en-US" sz="2400" dirty="0" err="1"/>
              <a:t>sau</a:t>
            </a:r>
            <a:r>
              <a:rPr lang="en-US" altLang="en-US" sz="2400" dirty="0"/>
              <a:t> nu sunt </a:t>
            </a:r>
            <a:r>
              <a:rPr lang="en-US" altLang="en-US" sz="2400" dirty="0" err="1"/>
              <a:t>disponibile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deloc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sincronizarea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datelor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între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sisteme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este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întreruptă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sistemele</a:t>
            </a:r>
            <a:r>
              <a:rPr lang="en-US" altLang="en-US" sz="2400" dirty="0"/>
              <a:t> IT </a:t>
            </a:r>
            <a:r>
              <a:rPr lang="en-US" altLang="en-US" sz="2400" dirty="0" err="1"/>
              <a:t>funcționează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incorect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sau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eșuează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complet</a:t>
            </a:r>
            <a:r>
              <a:rPr lang="en-US" altLang="en-US" sz="2400" dirty="0"/>
              <a:t>.</a:t>
            </a:r>
            <a:endParaRPr lang="vi-VN" altLang="en-US" sz="2400" dirty="0"/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/>
              <a:t>IMM-urile, </a:t>
            </a:r>
            <a:r>
              <a:rPr lang="en-US" altLang="en-US" sz="2400" dirty="0" err="1"/>
              <a:t>în</a:t>
            </a:r>
            <a:r>
              <a:rPr lang="en-US" altLang="en-US" sz="2400" dirty="0"/>
              <a:t> special, sunt </a:t>
            </a:r>
            <a:r>
              <a:rPr lang="en-US" altLang="en-US" sz="2400" dirty="0" err="1"/>
              <a:t>ținte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activități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criminale</a:t>
            </a:r>
            <a:r>
              <a:rPr lang="en-US" altLang="en-US" sz="2400" dirty="0"/>
              <a:t> legate de </a:t>
            </a:r>
            <a:r>
              <a:rPr lang="en-US" altLang="en-US" sz="2400" dirty="0" err="1"/>
              <a:t>aceste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probleme</a:t>
            </a:r>
            <a:r>
              <a:rPr lang="en-US" altLang="en-US" sz="2400" dirty="0"/>
              <a:t>. </a:t>
            </a:r>
            <a:r>
              <a:rPr lang="en-US" altLang="en-US" sz="2400" dirty="0" err="1"/>
              <a:t>Spre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deosebire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marile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corporații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resursele</a:t>
            </a:r>
            <a:r>
              <a:rPr lang="en-US" altLang="en-US" sz="2400" dirty="0"/>
              <a:t> lor sunt </a:t>
            </a:r>
            <a:r>
              <a:rPr lang="en-US" altLang="en-US" sz="2400" dirty="0" err="1"/>
              <a:t>limitate</a:t>
            </a:r>
            <a:r>
              <a:rPr lang="en-US" altLang="en-US" sz="2400" dirty="0"/>
              <a:t> - </a:t>
            </a:r>
            <a:r>
              <a:rPr lang="en-US" altLang="en-US" sz="2400" dirty="0" err="1"/>
              <a:t>și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hackerii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știu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asta</a:t>
            </a:r>
            <a:r>
              <a:rPr lang="en-US" altLang="en-US" sz="2400" dirty="0"/>
              <a:t>! IMM-urile sunt </a:t>
            </a:r>
            <a:r>
              <a:rPr lang="en-US" altLang="en-US" sz="2400" dirty="0" err="1"/>
              <a:t>coloana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vertebrală</a:t>
            </a:r>
            <a:r>
              <a:rPr lang="en-US" altLang="en-US" sz="2400" dirty="0"/>
              <a:t> a </a:t>
            </a:r>
            <a:r>
              <a:rPr lang="en-US" altLang="en-US" sz="2400" dirty="0" err="1"/>
              <a:t>economiei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în</a:t>
            </a:r>
            <a:r>
              <a:rPr lang="en-US" altLang="en-US" sz="2400" dirty="0"/>
              <a:t> Europa, </a:t>
            </a:r>
            <a:r>
              <a:rPr lang="en-US" altLang="en-US" sz="2400" dirty="0" err="1"/>
              <a:t>ceea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înseamnă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peste</a:t>
            </a:r>
            <a:r>
              <a:rPr lang="en-US" altLang="en-US" sz="2400" dirty="0"/>
              <a:t> 99% </a:t>
            </a:r>
            <a:r>
              <a:rPr lang="en-US" altLang="en-US" sz="2400" dirty="0" err="1"/>
              <a:t>dintre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companiile</a:t>
            </a:r>
            <a:r>
              <a:rPr lang="en-US" altLang="en-US" sz="2400" dirty="0"/>
              <a:t> din Germania sunt IMM-</a:t>
            </a:r>
            <a:r>
              <a:rPr lang="en-US" altLang="en-US" sz="2400" dirty="0" err="1"/>
              <a:t>uri</a:t>
            </a:r>
            <a:r>
              <a:rPr lang="en-US" altLang="en-US" sz="2400" dirty="0"/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/>
              <a:t>Mai </a:t>
            </a:r>
            <a:r>
              <a:rPr lang="en-US" altLang="en-US" sz="2400" dirty="0" err="1"/>
              <a:t>mult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jumătate</a:t>
            </a:r>
            <a:r>
              <a:rPr lang="en-US" altLang="en-US" sz="2400" dirty="0"/>
              <a:t> din </a:t>
            </a:r>
            <a:r>
              <a:rPr lang="en-US" altLang="en-US" sz="2400" dirty="0" err="1"/>
              <a:t>forța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muncă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este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angajată</a:t>
            </a:r>
            <a:r>
              <a:rPr lang="en-US" altLang="en-US" sz="2400" dirty="0"/>
              <a:t> de IMM-</a:t>
            </a:r>
            <a:r>
              <a:rPr lang="en-US" altLang="en-US" sz="2400" dirty="0" err="1"/>
              <a:t>uri</a:t>
            </a:r>
            <a:r>
              <a:rPr lang="en-US" altLang="en-US" sz="2400" dirty="0"/>
              <a:t>. </a:t>
            </a:r>
            <a:r>
              <a:rPr lang="en-US" altLang="en-US" sz="2400" dirty="0" err="1"/>
              <a:t>Prin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urmare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este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necesar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să</a:t>
            </a:r>
            <a:r>
              <a:rPr lang="en-US" altLang="en-US" sz="2400" dirty="0"/>
              <a:t> se </a:t>
            </a:r>
            <a:r>
              <a:rPr lang="en-US" altLang="en-US" sz="2400" dirty="0" err="1"/>
              <a:t>ajute</a:t>
            </a:r>
            <a:r>
              <a:rPr lang="en-US" altLang="en-US" sz="2400" dirty="0"/>
              <a:t> IMM-urile </a:t>
            </a:r>
            <a:r>
              <a:rPr lang="en-US" altLang="en-US" sz="2400" dirty="0" err="1"/>
              <a:t>să</a:t>
            </a:r>
            <a:r>
              <a:rPr lang="en-US" altLang="en-US" sz="2400" dirty="0"/>
              <a:t> evite </a:t>
            </a:r>
            <a:r>
              <a:rPr lang="en-US" altLang="en-US" sz="2400" dirty="0" err="1"/>
              <a:t>atacurile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cibernetice</a:t>
            </a:r>
            <a:r>
              <a:rPr lang="en-US" altLang="en-US" sz="2400" dirty="0"/>
              <a:t>.</a:t>
            </a:r>
            <a:endParaRPr lang="vi-VN" altLang="en-US" sz="2400" dirty="0"/>
          </a:p>
        </p:txBody>
      </p:sp>
      <p:sp>
        <p:nvSpPr>
          <p:cNvPr id="19459" name="Titel 1">
            <a:extLst>
              <a:ext uri="{FF2B5EF4-FFF2-40B4-BE49-F238E27FC236}">
                <a16:creationId xmlns:a16="http://schemas.microsoft.com/office/drawing/2014/main" id="{C9B000E2-DFCD-8DB4-9A0E-1E34A6FEBE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521" y="365125"/>
            <a:ext cx="684076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>
                <a:latin typeface="Calibri Light" panose="020F0302020204030204" pitchFamily="34" charset="0"/>
              </a:rPr>
              <a:t>Cum </a:t>
            </a:r>
            <a:r>
              <a:rPr lang="en-US" altLang="en-US" sz="4400" dirty="0" err="1">
                <a:latin typeface="Calibri Light" panose="020F0302020204030204" pitchFamily="34" charset="0"/>
              </a:rPr>
              <a:t>să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protejezi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împotriva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atacurilor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>
            <a:extLst>
              <a:ext uri="{FF2B5EF4-FFF2-40B4-BE49-F238E27FC236}">
                <a16:creationId xmlns:a16="http://schemas.microsoft.com/office/drawing/2014/main" id="{85EBE809-130F-7E7B-5495-3BACB246A8CB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407988" y="2073275"/>
            <a:ext cx="11233150" cy="478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 err="1"/>
              <a:t>Inițiativa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educație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în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domeniul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securității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cibernetice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subliniază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trebui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luat</a:t>
            </a:r>
            <a:r>
              <a:rPr lang="en-US" altLang="en-US" sz="2400" dirty="0"/>
              <a:t> un pas critic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a </a:t>
            </a:r>
            <a:r>
              <a:rPr lang="en-US" altLang="en-US" sz="2400" dirty="0" err="1"/>
              <a:t>aborda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lipsa</a:t>
            </a:r>
            <a:r>
              <a:rPr lang="en-US" altLang="en-US" sz="2400" dirty="0"/>
              <a:t> „</a:t>
            </a:r>
            <a:r>
              <a:rPr lang="en-US" altLang="en-US" sz="2400" dirty="0" err="1"/>
              <a:t>persoanelor</a:t>
            </a:r>
            <a:r>
              <a:rPr lang="en-US" altLang="en-US" sz="2400" dirty="0"/>
              <a:t> cu </a:t>
            </a:r>
            <a:r>
              <a:rPr lang="en-US" altLang="en-US" sz="2400" dirty="0" err="1"/>
              <a:t>cunoștințele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abilitățile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și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abilitățile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necesare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a </a:t>
            </a:r>
            <a:r>
              <a:rPr lang="en-US" altLang="en-US" sz="2400" dirty="0" err="1"/>
              <a:t>îndeplini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sarcinile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necesare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activitatea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securitate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cibernetică</a:t>
            </a:r>
            <a:r>
              <a:rPr lang="en-US" altLang="en-US" sz="2400" dirty="0"/>
              <a:t>."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/>
              <a:t>Un </a:t>
            </a:r>
            <a:r>
              <a:rPr lang="en-US" altLang="en-US" sz="2400" dirty="0" err="1"/>
              <a:t>astfel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grup</a:t>
            </a:r>
            <a:r>
              <a:rPr lang="en-US" altLang="en-US" sz="2400" dirty="0"/>
              <a:t> include „</a:t>
            </a:r>
            <a:r>
              <a:rPr lang="en-US" altLang="en-US" sz="2400" dirty="0" err="1"/>
              <a:t>funcții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tehnice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și</a:t>
            </a:r>
            <a:r>
              <a:rPr lang="en-US" altLang="en-US" sz="2400" dirty="0"/>
              <a:t> non-</a:t>
            </a:r>
            <a:r>
              <a:rPr lang="en-US" altLang="en-US" sz="2400" dirty="0" err="1"/>
              <a:t>tehnice</a:t>
            </a:r>
            <a:r>
              <a:rPr lang="en-US" altLang="en-US" sz="2400" dirty="0"/>
              <a:t> care sunt </a:t>
            </a:r>
            <a:r>
              <a:rPr lang="en-US" altLang="en-US" sz="2400" dirty="0" err="1"/>
              <a:t>îndeplinite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angajați</a:t>
            </a:r>
            <a:r>
              <a:rPr lang="en-US" altLang="en-US" sz="2400" dirty="0"/>
              <a:t> cu </a:t>
            </a:r>
            <a:r>
              <a:rPr lang="en-US" altLang="en-US" sz="2400" dirty="0" err="1"/>
              <a:t>cunoștințe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și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experiență</a:t>
            </a:r>
            <a:r>
              <a:rPr lang="en-US" altLang="en-US" sz="2400" dirty="0"/>
              <a:t>."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/>
              <a:t>Cu </a:t>
            </a:r>
            <a:r>
              <a:rPr lang="en-US" altLang="en-US" sz="2400" dirty="0" err="1"/>
              <a:t>toate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acestea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este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dificil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să</a:t>
            </a:r>
            <a:r>
              <a:rPr lang="en-US" altLang="en-US" sz="2400" dirty="0"/>
              <a:t> se </a:t>
            </a:r>
            <a:r>
              <a:rPr lang="en-US" altLang="en-US" sz="2400" dirty="0" err="1"/>
              <a:t>creeze</a:t>
            </a:r>
            <a:r>
              <a:rPr lang="en-US" altLang="en-US" sz="2400" dirty="0"/>
              <a:t> o </a:t>
            </a:r>
            <a:r>
              <a:rPr lang="en-US" altLang="en-US" sz="2400" dirty="0" err="1"/>
              <a:t>forță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muncă</a:t>
            </a:r>
            <a:r>
              <a:rPr lang="en-US" altLang="en-US" sz="2400" dirty="0"/>
              <a:t> cu </a:t>
            </a:r>
            <a:r>
              <a:rPr lang="en-US" altLang="en-US" sz="2400" dirty="0" err="1"/>
              <a:t>abilitățile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interdisciplinare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necesare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și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să</a:t>
            </a:r>
            <a:r>
              <a:rPr lang="en-US" altLang="en-US" sz="2400" dirty="0"/>
              <a:t> se </a:t>
            </a:r>
            <a:r>
              <a:rPr lang="en-US" altLang="en-US" sz="2400" dirty="0" err="1"/>
              <a:t>rezolve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problema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comunicării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dintre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educatori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cercetători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și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oameni</a:t>
            </a:r>
            <a:r>
              <a:rPr lang="en-US" altLang="en-US" sz="2400" dirty="0"/>
              <a:t> care </a:t>
            </a:r>
            <a:r>
              <a:rPr lang="en-US" altLang="en-US" sz="2400" dirty="0" err="1"/>
              <a:t>folosesc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tehnologiile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informației</a:t>
            </a:r>
            <a:r>
              <a:rPr lang="en-US" altLang="en-US" sz="2400" dirty="0"/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/>
              <a:t>O </a:t>
            </a:r>
            <a:r>
              <a:rPr lang="en-US" altLang="en-US" sz="2400" dirty="0" err="1"/>
              <a:t>problemă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este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companiile</a:t>
            </a:r>
            <a:r>
              <a:rPr lang="en-US" altLang="en-US" sz="2400" dirty="0"/>
              <a:t>, </a:t>
            </a:r>
            <a:r>
              <a:rPr lang="en-US" altLang="en-US" sz="2400" dirty="0" err="1"/>
              <a:t>în</a:t>
            </a:r>
            <a:r>
              <a:rPr lang="en-US" altLang="en-US" sz="2400" dirty="0"/>
              <a:t> special IMM-urile cu </a:t>
            </a:r>
            <a:r>
              <a:rPr lang="en-US" altLang="en-US" sz="2400" dirty="0" err="1"/>
              <a:t>mai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puține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resurse</a:t>
            </a:r>
            <a:r>
              <a:rPr lang="en-US" altLang="en-US" sz="2400" dirty="0"/>
              <a:t>, au </a:t>
            </a:r>
            <a:r>
              <a:rPr lang="en-US" altLang="en-US" sz="2400" dirty="0" err="1"/>
              <a:t>nevoie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ajutor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a </a:t>
            </a:r>
            <a:r>
              <a:rPr lang="en-US" altLang="en-US" sz="2400" dirty="0" err="1"/>
              <a:t>evalua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competențele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și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lacunele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angajaților</a:t>
            </a:r>
            <a:r>
              <a:rPr lang="en-US" altLang="en-US" sz="2400" dirty="0"/>
              <a:t> lor, </a:t>
            </a:r>
            <a:r>
              <a:rPr lang="en-US" altLang="en-US" sz="2400" dirty="0" err="1"/>
              <a:t>folosind</a:t>
            </a:r>
            <a:r>
              <a:rPr lang="en-US" altLang="en-US" sz="2400" dirty="0"/>
              <a:t> </a:t>
            </a:r>
            <a:r>
              <a:rPr lang="en-US" altLang="en-US" sz="2400" dirty="0" err="1"/>
              <a:t>metode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digitale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a </a:t>
            </a:r>
            <a:r>
              <a:rPr lang="en-US" altLang="en-US" sz="2400" dirty="0" err="1"/>
              <a:t>îmbunătăți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situația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existentă</a:t>
            </a:r>
            <a:r>
              <a:rPr lang="en-US" altLang="en-US" sz="2400" dirty="0"/>
              <a:t> </a:t>
            </a:r>
            <a:r>
              <a:rPr lang="en-US" altLang="en-US" sz="2400" dirty="0" err="1"/>
              <a:t>și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organizând</a:t>
            </a:r>
            <a:r>
              <a:rPr lang="en-US" altLang="en-US" sz="2400" dirty="0"/>
              <a:t> </a:t>
            </a:r>
            <a:r>
              <a:rPr lang="en-US" altLang="en-US" sz="2400" dirty="0" err="1"/>
              <a:t>oportunități</a:t>
            </a:r>
            <a:r>
              <a:rPr lang="en-US" altLang="en-US" sz="2400" dirty="0"/>
              <a:t> de </a:t>
            </a:r>
            <a:r>
              <a:rPr lang="en-US" altLang="en-US" sz="2400" dirty="0" err="1"/>
              <a:t>formare</a:t>
            </a:r>
            <a:r>
              <a:rPr lang="en-US" altLang="en-US" sz="2400" dirty="0"/>
              <a:t> </a:t>
            </a:r>
            <a:r>
              <a:rPr lang="en-US" altLang="en-US" sz="2400" dirty="0" err="1"/>
              <a:t>pentru</a:t>
            </a:r>
            <a:r>
              <a:rPr lang="en-US" altLang="en-US" sz="2400" dirty="0"/>
              <a:t> a-</a:t>
            </a:r>
            <a:r>
              <a:rPr lang="en-US" altLang="en-US" sz="2400" dirty="0" err="1"/>
              <a:t>și</a:t>
            </a:r>
            <a:r>
              <a:rPr lang="en-US" altLang="en-US" sz="2400" dirty="0"/>
              <a:t> </a:t>
            </a:r>
            <a:r>
              <a:rPr lang="en-US" altLang="en-US" sz="2400" dirty="0" err="1"/>
              <a:t>recalifica</a:t>
            </a:r>
            <a:r>
              <a:rPr lang="en-US" altLang="en-US" sz="2400" dirty="0"/>
              <a:t> </a:t>
            </a:r>
            <a:r>
              <a:rPr lang="en-US" altLang="en-US" sz="2400" dirty="0" err="1"/>
              <a:t>angajații</a:t>
            </a:r>
            <a:r>
              <a:rPr lang="en-US" altLang="en-US" sz="2400" dirty="0"/>
              <a:t>.</a:t>
            </a:r>
            <a:endParaRPr lang="vi-VN" altLang="en-US" sz="2400" dirty="0"/>
          </a:p>
        </p:txBody>
      </p:sp>
      <p:sp>
        <p:nvSpPr>
          <p:cNvPr id="20483" name="Titel 1">
            <a:extLst>
              <a:ext uri="{FF2B5EF4-FFF2-40B4-BE49-F238E27FC236}">
                <a16:creationId xmlns:a16="http://schemas.microsoft.com/office/drawing/2014/main" id="{13EB7D44-06CC-65F7-8E49-6B8CD3830E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513" y="365125"/>
            <a:ext cx="6912768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>
                <a:latin typeface="Calibri Light" panose="020F0302020204030204" pitchFamily="34" charset="0"/>
              </a:rPr>
              <a:t>Cum </a:t>
            </a:r>
            <a:r>
              <a:rPr lang="en-US" altLang="en-US" sz="4400" dirty="0" err="1">
                <a:latin typeface="Calibri Light" panose="020F0302020204030204" pitchFamily="34" charset="0"/>
              </a:rPr>
              <a:t>să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te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protejezi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împotriva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atacurilor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>
            <a:extLst>
              <a:ext uri="{FF2B5EF4-FFF2-40B4-BE49-F238E27FC236}">
                <a16:creationId xmlns:a16="http://schemas.microsoft.com/office/drawing/2014/main" id="{E6BF5909-B2E8-A44F-8797-5CB0D40C5D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038" y="1844675"/>
            <a:ext cx="5745162" cy="407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07" name="Titel 1">
            <a:extLst>
              <a:ext uri="{FF2B5EF4-FFF2-40B4-BE49-F238E27FC236}">
                <a16:creationId xmlns:a16="http://schemas.microsoft.com/office/drawing/2014/main" id="{373EF0BE-99B5-B7F8-F18A-5D0C232BE7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fr-FR" altLang="en-US" sz="4400" dirty="0" err="1">
                <a:latin typeface="Calibri Light" panose="020F0302020204030204" pitchFamily="34" charset="0"/>
              </a:rPr>
              <a:t>Activități</a:t>
            </a:r>
            <a:r>
              <a:rPr lang="fr-FR" altLang="en-US" sz="4400" dirty="0">
                <a:latin typeface="Calibri Light" panose="020F0302020204030204" pitchFamily="34" charset="0"/>
              </a:rPr>
              <a:t> </a:t>
            </a:r>
            <a:r>
              <a:rPr lang="fr-FR" altLang="en-US" sz="4400" dirty="0" err="1">
                <a:latin typeface="Calibri Light" panose="020F0302020204030204" pitchFamily="34" charset="0"/>
              </a:rPr>
              <a:t>susținute</a:t>
            </a:r>
            <a:r>
              <a:rPr lang="fr-FR" altLang="en-US" sz="4400" dirty="0">
                <a:latin typeface="Calibri Light" panose="020F0302020204030204" pitchFamily="34" charset="0"/>
              </a:rPr>
              <a:t> de </a:t>
            </a:r>
            <a:r>
              <a:rPr lang="fr-FR" altLang="en-US" sz="4400" dirty="0" err="1">
                <a:latin typeface="Calibri Light" panose="020F0302020204030204" pitchFamily="34" charset="0"/>
              </a:rPr>
              <a:t>proiectul</a:t>
            </a:r>
            <a:r>
              <a:rPr lang="fr-FR" altLang="en-US" sz="4400" dirty="0">
                <a:latin typeface="Calibri Light" panose="020F0302020204030204" pitchFamily="34" charset="0"/>
              </a:rPr>
              <a:t> </a:t>
            </a:r>
            <a:r>
              <a:rPr lang="fr-FR" altLang="en-US" sz="4400" dirty="0" err="1">
                <a:latin typeface="Calibri Light" panose="020F0302020204030204" pitchFamily="34" charset="0"/>
              </a:rPr>
              <a:t>InCyT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  <p:sp>
        <p:nvSpPr>
          <p:cNvPr id="21508" name="TextBox 3">
            <a:extLst>
              <a:ext uri="{FF2B5EF4-FFF2-40B4-BE49-F238E27FC236}">
                <a16:creationId xmlns:a16="http://schemas.microsoft.com/office/drawing/2014/main" id="{35565BBD-E255-2E31-6D39-57A3903C2B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325" y="6081713"/>
            <a:ext cx="106568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de-DE" altLang="en-US" sz="2400" i="1" dirty="0">
                <a:cs typeface="Arial" panose="020B0604020202020204" pitchFamily="34" charset="0"/>
              </a:rPr>
              <a:t>Figura 1: Activități susținute de proiectul InCyT</a:t>
            </a:r>
            <a:endParaRPr lang="en-US" altLang="en-US" sz="2400" i="1" dirty="0"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>
            <a:extLst>
              <a:ext uri="{FF2B5EF4-FFF2-40B4-BE49-F238E27FC236}">
                <a16:creationId xmlns:a16="http://schemas.microsoft.com/office/drawing/2014/main" id="{2EEF94A1-551E-4EA0-7D27-B5C16DCA15A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623888" y="1958975"/>
            <a:ext cx="1101725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 err="1">
                <a:cs typeface="Calibri" panose="020F0502020204030204" pitchFamily="34" charset="0"/>
              </a:rPr>
              <a:t>Antreprenorii</a:t>
            </a:r>
            <a:r>
              <a:rPr lang="en-US" altLang="en-US" sz="2400" dirty="0">
                <a:cs typeface="Calibri" panose="020F0502020204030204" pitchFamily="34" charset="0"/>
              </a:rPr>
              <a:t>, </a:t>
            </a:r>
            <a:r>
              <a:rPr lang="en-US" altLang="en-US" sz="2400" dirty="0" err="1">
                <a:cs typeface="Calibri" panose="020F0502020204030204" pitchFamily="34" charset="0"/>
              </a:rPr>
              <a:t>inclusiv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cei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viitori</a:t>
            </a:r>
            <a:r>
              <a:rPr lang="en-US" altLang="en-US" sz="2400" dirty="0">
                <a:cs typeface="Calibri" panose="020F0502020204030204" pitchFamily="34" charset="0"/>
              </a:rPr>
              <a:t>, au </a:t>
            </a:r>
            <a:r>
              <a:rPr lang="en-US" altLang="en-US" sz="2400" dirty="0" err="1">
                <a:cs typeface="Calibri" panose="020F0502020204030204" pitchFamily="34" charset="0"/>
              </a:rPr>
              <a:t>nevoie</a:t>
            </a:r>
            <a:r>
              <a:rPr lang="en-US" altLang="en-US" sz="2400" dirty="0">
                <a:cs typeface="Calibri" panose="020F0502020204030204" pitchFamily="34" charset="0"/>
              </a:rPr>
              <a:t> de </a:t>
            </a:r>
            <a:r>
              <a:rPr lang="en-US" altLang="en-US" sz="2400" dirty="0" err="1">
                <a:cs typeface="Calibri" panose="020F0502020204030204" pitchFamily="34" charset="0"/>
              </a:rPr>
              <a:t>moduri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complexe</a:t>
            </a:r>
            <a:r>
              <a:rPr lang="en-US" altLang="en-US" sz="2400" dirty="0">
                <a:cs typeface="Calibri" panose="020F0502020204030204" pitchFamily="34" charset="0"/>
              </a:rPr>
              <a:t> de </a:t>
            </a:r>
            <a:r>
              <a:rPr lang="en-US" altLang="en-US" sz="2400" dirty="0" err="1">
                <a:cs typeface="Calibri" panose="020F0502020204030204" pitchFamily="34" charset="0"/>
              </a:rPr>
              <a:t>gândire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și</a:t>
            </a:r>
            <a:r>
              <a:rPr lang="en-US" altLang="en-US" sz="2400" dirty="0">
                <a:cs typeface="Calibri" panose="020F0502020204030204" pitchFamily="34" charset="0"/>
              </a:rPr>
              <a:t> de </a:t>
            </a:r>
            <a:r>
              <a:rPr lang="en-US" altLang="en-US" sz="2400" dirty="0" err="1">
                <a:cs typeface="Calibri" panose="020F0502020204030204" pitchFamily="34" charset="0"/>
              </a:rPr>
              <a:t>capacitatea</a:t>
            </a:r>
            <a:r>
              <a:rPr lang="en-US" altLang="en-US" sz="2400" dirty="0">
                <a:cs typeface="Calibri" panose="020F0502020204030204" pitchFamily="34" charset="0"/>
              </a:rPr>
              <a:t> de a </a:t>
            </a:r>
            <a:r>
              <a:rPr lang="en-US" altLang="en-US" sz="2400" dirty="0" err="1">
                <a:cs typeface="Calibri" panose="020F0502020204030204" pitchFamily="34" charset="0"/>
              </a:rPr>
              <a:t>înțelege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și</a:t>
            </a:r>
            <a:r>
              <a:rPr lang="en-US" altLang="en-US" sz="2400" dirty="0">
                <a:cs typeface="Calibri" panose="020F0502020204030204" pitchFamily="34" charset="0"/>
              </a:rPr>
              <a:t> integra </a:t>
            </a:r>
            <a:r>
              <a:rPr lang="en-US" altLang="en-US" sz="2400" dirty="0" err="1">
                <a:cs typeface="Calibri" panose="020F0502020204030204" pitchFamily="34" charset="0"/>
              </a:rPr>
              <a:t>cunoștințe</a:t>
            </a:r>
            <a:r>
              <a:rPr lang="en-US" altLang="en-US" sz="2400" dirty="0">
                <a:cs typeface="Calibri" panose="020F0502020204030204" pitchFamily="34" charset="0"/>
              </a:rPr>
              <a:t> din </a:t>
            </a:r>
            <a:r>
              <a:rPr lang="en-US" altLang="en-US" sz="2400" dirty="0" err="1">
                <a:cs typeface="Calibri" panose="020F0502020204030204" pitchFamily="34" charset="0"/>
              </a:rPr>
              <a:t>diferite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sectoare</a:t>
            </a:r>
            <a:r>
              <a:rPr lang="en-US" altLang="en-US" sz="2400" dirty="0">
                <a:cs typeface="Calibri" panose="020F0502020204030204" pitchFamily="34" charset="0"/>
              </a:rPr>
              <a:t>, </a:t>
            </a:r>
            <a:r>
              <a:rPr lang="en-US" altLang="en-US" sz="2400" dirty="0" err="1">
                <a:cs typeface="Calibri" panose="020F0502020204030204" pitchFamily="34" charset="0"/>
              </a:rPr>
              <a:t>ceea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ce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necesită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învățare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interdisciplinară</a:t>
            </a:r>
            <a:r>
              <a:rPr lang="en-US" altLang="en-US" sz="2400" dirty="0">
                <a:cs typeface="Calibri" panose="020F0502020204030204" pitchFamily="34" charset="0"/>
              </a:rPr>
              <a:t>.</a:t>
            </a:r>
            <a:endParaRPr lang="vi-VN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>
                <a:cs typeface="Calibri" panose="020F0502020204030204" pitchFamily="34" charset="0"/>
              </a:rPr>
              <a:t>Problemele complexe de inginerie necesită crearea unei situații interdisciplinare într-un mod aproape natural</a:t>
            </a:r>
            <a:r>
              <a:rPr lang="en-US" altLang="en-US" sz="2400" dirty="0">
                <a:cs typeface="Calibri" panose="020F0502020204030204" pitchFamily="34" charset="0"/>
              </a:rPr>
              <a:t>.</a:t>
            </a:r>
            <a:endParaRPr lang="vi-VN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it-IT" altLang="en-US" sz="2400" dirty="0">
                <a:cs typeface="Calibri" panose="020F0502020204030204" pitchFamily="34" charset="0"/>
              </a:rPr>
              <a:t>Problemele complexe de inginerie necesită crearea unei situații interdisciplinare într-un mod aproape natural</a:t>
            </a:r>
            <a:r>
              <a:rPr lang="en-US" altLang="en-US" sz="2400" dirty="0">
                <a:cs typeface="Calibri" panose="020F0502020204030204" pitchFamily="34" charset="0"/>
              </a:rPr>
              <a:t>.</a:t>
            </a:r>
            <a:endParaRPr lang="vi-VN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 err="1">
                <a:cs typeface="Calibri" panose="020F0502020204030204" pitchFamily="34" charset="0"/>
              </a:rPr>
              <a:t>Ei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dezvoltă</a:t>
            </a:r>
            <a:r>
              <a:rPr lang="en-US" altLang="en-US" sz="2400" dirty="0">
                <a:cs typeface="Calibri" panose="020F0502020204030204" pitchFamily="34" charset="0"/>
              </a:rPr>
              <a:t> o </a:t>
            </a:r>
            <a:r>
              <a:rPr lang="en-US" altLang="en-US" sz="2400" dirty="0" err="1">
                <a:cs typeface="Calibri" panose="020F0502020204030204" pitchFamily="34" charset="0"/>
              </a:rPr>
              <a:t>înțelegere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interdisciplinară</a:t>
            </a:r>
            <a:r>
              <a:rPr lang="en-US" altLang="en-US" sz="2400" dirty="0">
                <a:cs typeface="Calibri" panose="020F0502020204030204" pitchFamily="34" charset="0"/>
              </a:rPr>
              <a:t>, </a:t>
            </a:r>
            <a:r>
              <a:rPr lang="en-US" altLang="en-US" sz="2400" dirty="0" err="1">
                <a:cs typeface="Calibri" panose="020F0502020204030204" pitchFamily="34" charset="0"/>
              </a:rPr>
              <a:t>învață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să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integreze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domenii</a:t>
            </a:r>
            <a:r>
              <a:rPr lang="en-US" altLang="en-US" sz="2400" dirty="0">
                <a:cs typeface="Calibri" panose="020F0502020204030204" pitchFamily="34" charset="0"/>
              </a:rPr>
              <a:t> de </a:t>
            </a:r>
            <a:r>
              <a:rPr lang="en-US" altLang="en-US" sz="2400" dirty="0" err="1">
                <a:cs typeface="Calibri" panose="020F0502020204030204" pitchFamily="34" charset="0"/>
              </a:rPr>
              <a:t>expertiză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și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moduri</a:t>
            </a:r>
            <a:r>
              <a:rPr lang="en-US" altLang="en-US" sz="2400" dirty="0">
                <a:cs typeface="Calibri" panose="020F0502020204030204" pitchFamily="34" charset="0"/>
              </a:rPr>
              <a:t> de </a:t>
            </a:r>
            <a:r>
              <a:rPr lang="en-US" altLang="en-US" sz="2400" dirty="0" err="1">
                <a:cs typeface="Calibri" panose="020F0502020204030204" pitchFamily="34" charset="0"/>
              </a:rPr>
              <a:t>gândire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specifice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disciplinei</a:t>
            </a:r>
            <a:r>
              <a:rPr lang="en-US" altLang="en-US" sz="2400" dirty="0">
                <a:cs typeface="Calibri" panose="020F0502020204030204" pitchFamily="34" charset="0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 err="1">
                <a:cs typeface="Calibri" panose="020F0502020204030204" pitchFamily="34" charset="0"/>
              </a:rPr>
              <a:t>Acest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lucru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crește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abilitățile</a:t>
            </a:r>
            <a:r>
              <a:rPr lang="en-US" altLang="en-US" sz="2400" dirty="0">
                <a:cs typeface="Calibri" panose="020F0502020204030204" pitchFamily="34" charset="0"/>
              </a:rPr>
              <a:t> cognitive </a:t>
            </a:r>
            <a:r>
              <a:rPr lang="en-US" altLang="en-US" sz="2400" dirty="0" err="1">
                <a:cs typeface="Calibri" panose="020F0502020204030204" pitchFamily="34" charset="0"/>
              </a:rPr>
              <a:t>și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gândirea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critică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mai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mult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decât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prin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mijloace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disciplinare</a:t>
            </a:r>
            <a:r>
              <a:rPr lang="en-US" altLang="en-US" sz="2400" dirty="0">
                <a:cs typeface="Calibri" panose="020F0502020204030204" pitchFamily="34" charset="0"/>
              </a:rPr>
              <a:t> </a:t>
            </a:r>
            <a:r>
              <a:rPr lang="en-US" altLang="en-US" sz="2400" dirty="0" err="1">
                <a:cs typeface="Calibri" panose="020F0502020204030204" pitchFamily="34" charset="0"/>
              </a:rPr>
              <a:t>unice</a:t>
            </a:r>
            <a:r>
              <a:rPr lang="en-US" altLang="en-US" sz="2400" dirty="0">
                <a:cs typeface="Calibri" panose="020F0502020204030204" pitchFamily="34" charset="0"/>
              </a:rPr>
              <a:t>.</a:t>
            </a:r>
            <a:endParaRPr lang="vi-VN" alt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531" name="Titel 1">
            <a:extLst>
              <a:ext uri="{FF2B5EF4-FFF2-40B4-BE49-F238E27FC236}">
                <a16:creationId xmlns:a16="http://schemas.microsoft.com/office/drawing/2014/main" id="{CA46D0F2-8D86-B691-7064-C623B9111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Instruire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mentorat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2918083-51F3-16DD-E8B6-C42B318AD9B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79425" y="1976438"/>
            <a:ext cx="11161713" cy="452596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dirty="0" err="1">
                <a:cs typeface="Arial" panose="020B0604020202020204" pitchFamily="34" charset="0"/>
              </a:rPr>
              <a:t>înseamnă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manipularea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ființelor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umane</a:t>
            </a:r>
            <a:r>
              <a:rPr lang="en-US" dirty="0">
                <a:cs typeface="Arial" panose="020B0604020202020204" pitchFamily="34" charset="0"/>
              </a:rPr>
              <a:t>, (</a:t>
            </a:r>
            <a:r>
              <a:rPr lang="en-US" dirty="0" err="1">
                <a:cs typeface="Arial" panose="020B0604020202020204" pitchFamily="34" charset="0"/>
              </a:rPr>
              <a:t>folosind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adesea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metode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psihologice</a:t>
            </a:r>
            <a:r>
              <a:rPr lang="en-US" dirty="0">
                <a:cs typeface="Arial" panose="020B0604020202020204" pitchFamily="34" charset="0"/>
              </a:rPr>
              <a:t>), </a:t>
            </a:r>
            <a:r>
              <a:rPr lang="en-US" dirty="0" err="1">
                <a:cs typeface="Arial" panose="020B0604020202020204" pitchFamily="34" charset="0"/>
              </a:rPr>
              <a:t>pentru</a:t>
            </a:r>
            <a:r>
              <a:rPr lang="en-US" dirty="0">
                <a:cs typeface="Arial" panose="020B0604020202020204" pitchFamily="34" charset="0"/>
              </a:rPr>
              <a:t> a </a:t>
            </a:r>
            <a:r>
              <a:rPr lang="en-US" dirty="0" err="1">
                <a:cs typeface="Arial" panose="020B0604020202020204" pitchFamily="34" charset="0"/>
              </a:rPr>
              <a:t>obține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acces</a:t>
            </a:r>
            <a:r>
              <a:rPr lang="en-US" dirty="0">
                <a:cs typeface="Arial" panose="020B0604020202020204" pitchFamily="34" charset="0"/>
              </a:rPr>
              <a:t> la date, </a:t>
            </a:r>
            <a:r>
              <a:rPr lang="en-US" dirty="0" err="1">
                <a:cs typeface="Arial" panose="020B0604020202020204" pitchFamily="34" charset="0"/>
              </a:rPr>
              <a:t>documente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și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informații</a:t>
            </a:r>
            <a:r>
              <a:rPr lang="en-US" dirty="0">
                <a:cs typeface="Arial" panose="020B0604020202020204" pitchFamily="34" charset="0"/>
              </a:rPr>
              <a:t> de </a:t>
            </a:r>
            <a:r>
              <a:rPr lang="en-US" dirty="0" err="1">
                <a:cs typeface="Arial" panose="020B0604020202020204" pitchFamily="34" charset="0"/>
              </a:rPr>
              <a:t>interes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pentru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atacator</a:t>
            </a:r>
            <a:r>
              <a:rPr lang="en-US" dirty="0">
                <a:cs typeface="Arial" panose="020B0604020202020204" pitchFamily="34" charset="0"/>
              </a:rPr>
              <a:t>.</a:t>
            </a:r>
            <a:endParaRPr lang="vi-VN" dirty="0">
              <a:cs typeface="Arial" panose="020B0604020202020204" pitchFamily="34" charset="0"/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err="1">
                <a:cs typeface="Arial" panose="020B0604020202020204" pitchFamily="34" charset="0"/>
              </a:rPr>
              <a:t>este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una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dintre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principalele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amenințări</a:t>
            </a:r>
            <a:r>
              <a:rPr lang="en-US" dirty="0">
                <a:cs typeface="Arial" panose="020B0604020202020204" pitchFamily="34" charset="0"/>
              </a:rPr>
              <a:t> la </a:t>
            </a:r>
            <a:r>
              <a:rPr lang="en-US" dirty="0" err="1">
                <a:cs typeface="Arial" panose="020B0604020202020204" pitchFamily="34" charset="0"/>
              </a:rPr>
              <a:t>adresa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securității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informațiilor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în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prezent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și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este</a:t>
            </a:r>
            <a:r>
              <a:rPr lang="en-US" dirty="0">
                <a:cs typeface="Arial" panose="020B0604020202020204" pitchFamily="34" charset="0"/>
              </a:rPr>
              <a:t> o </a:t>
            </a:r>
            <a:r>
              <a:rPr lang="en-US" dirty="0" err="1">
                <a:cs typeface="Arial" panose="020B0604020202020204" pitchFamily="34" charset="0"/>
              </a:rPr>
              <a:t>formă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eficientă</a:t>
            </a:r>
            <a:r>
              <a:rPr lang="en-US" dirty="0">
                <a:cs typeface="Arial" panose="020B0604020202020204" pitchFamily="34" charset="0"/>
              </a:rPr>
              <a:t> de </a:t>
            </a:r>
            <a:r>
              <a:rPr lang="en-US" dirty="0" err="1">
                <a:cs typeface="Arial" panose="020B0604020202020204" pitchFamily="34" charset="0"/>
              </a:rPr>
              <a:t>criminalitate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cibernetică</a:t>
            </a:r>
            <a:r>
              <a:rPr lang="en-US" dirty="0">
                <a:cs typeface="Arial" panose="020B0604020202020204" pitchFamily="34" charset="0"/>
              </a:rPr>
              <a:t>.</a:t>
            </a:r>
            <a:endParaRPr lang="vi-VN" dirty="0">
              <a:cs typeface="Arial" panose="020B0604020202020204" pitchFamily="34" charset="0"/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err="1">
                <a:cs typeface="Arial" panose="020B0604020202020204" pitchFamily="34" charset="0"/>
              </a:rPr>
              <a:t>ar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putea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avea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repercusiuni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periculoase</a:t>
            </a:r>
            <a:r>
              <a:rPr lang="en-US" dirty="0">
                <a:cs typeface="Arial" panose="020B0604020202020204" pitchFamily="34" charset="0"/>
              </a:rPr>
              <a:t>, de </a:t>
            </a:r>
            <a:r>
              <a:rPr lang="en-US" dirty="0" err="1">
                <a:cs typeface="Arial" panose="020B0604020202020204" pitchFamily="34" charset="0"/>
              </a:rPr>
              <a:t>exemplu</a:t>
            </a:r>
            <a:r>
              <a:rPr lang="en-US" dirty="0">
                <a:cs typeface="Arial" panose="020B0604020202020204" pitchFamily="34" charset="0"/>
              </a:rPr>
              <a:t>, </a:t>
            </a:r>
            <a:r>
              <a:rPr lang="en-US" dirty="0" err="1">
                <a:cs typeface="Arial" panose="020B0604020202020204" pitchFamily="34" charset="0"/>
              </a:rPr>
              <a:t>încălcări</a:t>
            </a:r>
            <a:r>
              <a:rPr lang="en-US" dirty="0">
                <a:cs typeface="Arial" panose="020B0604020202020204" pitchFamily="34" charset="0"/>
              </a:rPr>
              <a:t> ale </a:t>
            </a:r>
            <a:r>
              <a:rPr lang="en-US" dirty="0" err="1">
                <a:cs typeface="Arial" panose="020B0604020202020204" pitchFamily="34" charset="0"/>
              </a:rPr>
              <a:t>datelor</a:t>
            </a:r>
            <a:r>
              <a:rPr lang="en-US" dirty="0">
                <a:cs typeface="Arial" panose="020B0604020202020204" pitchFamily="34" charset="0"/>
              </a:rPr>
              <a:t>, </a:t>
            </a:r>
            <a:r>
              <a:rPr lang="en-US" dirty="0" err="1">
                <a:cs typeface="Arial" panose="020B0604020202020204" pitchFamily="34" charset="0"/>
              </a:rPr>
              <a:t>mai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mult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decât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orice</a:t>
            </a:r>
            <a:r>
              <a:rPr lang="en-US" dirty="0">
                <a:cs typeface="Arial" panose="020B0604020202020204" pitchFamily="34" charset="0"/>
              </a:rPr>
              <a:t> alt tip de </a:t>
            </a:r>
            <a:r>
              <a:rPr lang="en-US" dirty="0" err="1">
                <a:cs typeface="Arial" panose="020B0604020202020204" pitchFamily="34" charset="0"/>
              </a:rPr>
              <a:t>atac</a:t>
            </a:r>
            <a:r>
              <a:rPr lang="en-US" dirty="0">
                <a:cs typeface="Arial" panose="020B0604020202020204" pitchFamily="34" charset="0"/>
              </a:rPr>
              <a:t>.</a:t>
            </a:r>
            <a:endParaRPr lang="vi-VN" dirty="0">
              <a:cs typeface="Arial" panose="020B0604020202020204" pitchFamily="34" charset="0"/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err="1">
                <a:cs typeface="Arial" panose="020B0604020202020204" pitchFamily="34" charset="0"/>
              </a:rPr>
              <a:t>atacurile</a:t>
            </a:r>
            <a:r>
              <a:rPr lang="en-US" dirty="0">
                <a:cs typeface="Arial" panose="020B0604020202020204" pitchFamily="34" charset="0"/>
              </a:rPr>
              <a:t> au un scop </a:t>
            </a:r>
            <a:r>
              <a:rPr lang="en-US" dirty="0" err="1">
                <a:cs typeface="Arial" panose="020B0604020202020204" pitchFamily="34" charset="0"/>
              </a:rPr>
              <a:t>financiar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și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astfel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organizațiile</a:t>
            </a:r>
            <a:r>
              <a:rPr lang="en-US" dirty="0">
                <a:cs typeface="Arial" panose="020B0604020202020204" pitchFamily="34" charset="0"/>
              </a:rPr>
              <a:t> au </a:t>
            </a:r>
            <a:r>
              <a:rPr lang="en-US" dirty="0" err="1">
                <a:cs typeface="Arial" panose="020B0604020202020204" pitchFamily="34" charset="0"/>
              </a:rPr>
              <a:t>pierdut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sume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considerabile</a:t>
            </a:r>
            <a:r>
              <a:rPr lang="en-US" dirty="0">
                <a:cs typeface="Arial" panose="020B0604020202020204" pitchFamily="34" charset="0"/>
              </a:rPr>
              <a:t> de </a:t>
            </a:r>
            <a:r>
              <a:rPr lang="en-US" dirty="0" err="1">
                <a:cs typeface="Arial" panose="020B0604020202020204" pitchFamily="34" charset="0"/>
              </a:rPr>
              <a:t>bani</a:t>
            </a:r>
            <a:r>
              <a:rPr lang="en-US" dirty="0">
                <a:cs typeface="Arial" panose="020B0604020202020204" pitchFamily="34" charset="0"/>
              </a:rPr>
              <a:t>.</a:t>
            </a:r>
            <a:endParaRPr lang="vi-VN" dirty="0">
              <a:cs typeface="Arial" panose="020B0604020202020204" pitchFamily="34" charset="0"/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en-US" dirty="0" err="1">
                <a:cs typeface="Arial" panose="020B0604020202020204" pitchFamily="34" charset="0"/>
              </a:rPr>
              <a:t>este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deosebit</a:t>
            </a:r>
            <a:r>
              <a:rPr lang="en-US" dirty="0">
                <a:cs typeface="Arial" panose="020B0604020202020204" pitchFamily="34" charset="0"/>
              </a:rPr>
              <a:t> de </a:t>
            </a:r>
            <a:r>
              <a:rPr lang="en-US" dirty="0" err="1">
                <a:cs typeface="Arial" panose="020B0604020202020204" pitchFamily="34" charset="0"/>
              </a:rPr>
              <a:t>periculos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pentru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că</a:t>
            </a:r>
            <a:r>
              <a:rPr lang="en-US" dirty="0">
                <a:cs typeface="Arial" panose="020B0604020202020204" pitchFamily="34" charset="0"/>
              </a:rPr>
              <a:t> se </a:t>
            </a:r>
            <a:r>
              <a:rPr lang="en-US" dirty="0" err="1">
                <a:cs typeface="Arial" panose="020B0604020202020204" pitchFamily="34" charset="0"/>
              </a:rPr>
              <a:t>bazează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mai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mult</a:t>
            </a:r>
            <a:r>
              <a:rPr lang="en-US" dirty="0">
                <a:cs typeface="Arial" panose="020B0604020202020204" pitchFamily="34" charset="0"/>
              </a:rPr>
              <a:t> pe </a:t>
            </a:r>
            <a:r>
              <a:rPr lang="en-US" dirty="0" err="1">
                <a:cs typeface="Arial" panose="020B0604020202020204" pitchFamily="34" charset="0"/>
              </a:rPr>
              <a:t>eroarea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umană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decât</a:t>
            </a:r>
            <a:r>
              <a:rPr lang="en-US" dirty="0">
                <a:cs typeface="Arial" panose="020B0604020202020204" pitchFamily="34" charset="0"/>
              </a:rPr>
              <a:t> pe </a:t>
            </a:r>
            <a:r>
              <a:rPr lang="en-US" dirty="0" err="1">
                <a:cs typeface="Arial" panose="020B0604020202020204" pitchFamily="34" charset="0"/>
              </a:rPr>
              <a:t>vulnerabilitățile</a:t>
            </a:r>
            <a:r>
              <a:rPr lang="en-US" dirty="0">
                <a:cs typeface="Arial" panose="020B0604020202020204" pitchFamily="34" charset="0"/>
              </a:rPr>
              <a:t> din software </a:t>
            </a:r>
            <a:r>
              <a:rPr lang="en-US" dirty="0" err="1">
                <a:cs typeface="Arial" panose="020B0604020202020204" pitchFamily="34" charset="0"/>
              </a:rPr>
              <a:t>și</a:t>
            </a:r>
            <a:r>
              <a:rPr lang="en-US" dirty="0">
                <a:cs typeface="Arial" panose="020B0604020202020204" pitchFamily="34" charset="0"/>
              </a:rPr>
              <a:t> </a:t>
            </a:r>
            <a:r>
              <a:rPr lang="en-US" dirty="0" err="1">
                <a:cs typeface="Arial" panose="020B0604020202020204" pitchFamily="34" charset="0"/>
              </a:rPr>
              <a:t>sisteme</a:t>
            </a:r>
            <a:r>
              <a:rPr lang="en-US" dirty="0">
                <a:cs typeface="Arial" panose="020B0604020202020204" pitchFamily="34" charset="0"/>
              </a:rPr>
              <a:t> de </a:t>
            </a:r>
            <a:r>
              <a:rPr lang="en-US" dirty="0" err="1">
                <a:cs typeface="Arial" panose="020B0604020202020204" pitchFamily="34" charset="0"/>
              </a:rPr>
              <a:t>operare</a:t>
            </a:r>
            <a:r>
              <a:rPr lang="en-US" dirty="0">
                <a:cs typeface="Arial" panose="020B0604020202020204" pitchFamily="34" charset="0"/>
              </a:rPr>
              <a:t>.</a:t>
            </a:r>
            <a:endParaRPr lang="vi-VN" dirty="0">
              <a:cs typeface="Arial" panose="020B0604020202020204" pitchFamily="34" charset="0"/>
            </a:endParaRPr>
          </a:p>
        </p:txBody>
      </p:sp>
      <p:sp>
        <p:nvSpPr>
          <p:cNvPr id="23555" name="Titel 1">
            <a:extLst>
              <a:ext uri="{FF2B5EF4-FFF2-40B4-BE49-F238E27FC236}">
                <a16:creationId xmlns:a16="http://schemas.microsoft.com/office/drawing/2014/main" id="{40520C8A-3100-21F4-AE27-9E69C86955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Inginerie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sociala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081F03B-E155-C893-1DE9-963687442E2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030288" y="2060575"/>
            <a:ext cx="10537825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vi-VN" dirty="0">
                <a:latin typeface="Calibri" panose="020F0502020204030204" pitchFamily="34" charset="0"/>
                <a:cs typeface="Calibri" panose="020F0502020204030204" pitchFamily="34" charset="0"/>
              </a:rPr>
              <a:t>Companiile: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putea</a:t>
            </a:r>
            <a:r>
              <a:rPr lang="en-US" sz="2400" dirty="0"/>
              <a:t> </a:t>
            </a:r>
            <a:r>
              <a:rPr lang="en-US" sz="2400" dirty="0" err="1"/>
              <a:t>suferi</a:t>
            </a:r>
            <a:r>
              <a:rPr lang="en-US" sz="2400" dirty="0"/>
              <a:t> </a:t>
            </a:r>
            <a:r>
              <a:rPr lang="en-US" sz="2400" dirty="0" err="1"/>
              <a:t>pierderi</a:t>
            </a:r>
            <a:r>
              <a:rPr lang="en-US" sz="2400" dirty="0"/>
              <a:t> de </a:t>
            </a:r>
            <a:r>
              <a:rPr lang="en-US" sz="2400" dirty="0" err="1"/>
              <a:t>productivitate</a:t>
            </a:r>
            <a:r>
              <a:rPr lang="en-US" sz="2400" dirty="0"/>
              <a:t>, o </a:t>
            </a:r>
            <a:r>
              <a:rPr lang="en-US" sz="2400" dirty="0" err="1"/>
              <a:t>scădere</a:t>
            </a:r>
            <a:r>
              <a:rPr lang="en-US" sz="2400" dirty="0"/>
              <a:t> a </a:t>
            </a:r>
            <a:r>
              <a:rPr lang="en-US" sz="2400" dirty="0" err="1"/>
              <a:t>moralului</a:t>
            </a:r>
            <a:r>
              <a:rPr lang="en-US" sz="2400" dirty="0"/>
              <a:t> </a:t>
            </a:r>
            <a:r>
              <a:rPr lang="en-US" sz="2400" dirty="0" err="1"/>
              <a:t>angajaților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dificultăți</a:t>
            </a:r>
            <a:r>
              <a:rPr lang="en-US" sz="2400" dirty="0"/>
              <a:t> de </a:t>
            </a:r>
            <a:r>
              <a:rPr lang="en-US" sz="2400" dirty="0" err="1"/>
              <a:t>recuperare</a:t>
            </a:r>
            <a:r>
              <a:rPr lang="en-US" sz="2400" dirty="0"/>
              <a:t>.</a:t>
            </a:r>
            <a:endParaRPr lang="vi-VN" sz="2400" dirty="0"/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/>
              <a:t>au </a:t>
            </a:r>
            <a:r>
              <a:rPr lang="en-US" sz="2400" dirty="0" err="1"/>
              <a:t>prejudicii</a:t>
            </a:r>
            <a:r>
              <a:rPr lang="en-US" sz="2400" dirty="0"/>
              <a:t> </a:t>
            </a:r>
            <a:r>
              <a:rPr lang="en-US" sz="2400" dirty="0" err="1"/>
              <a:t>reputației</a:t>
            </a:r>
            <a:r>
              <a:rPr lang="en-US" sz="2400" dirty="0"/>
              <a:t> </a:t>
            </a:r>
            <a:r>
              <a:rPr lang="en-US" sz="2400" dirty="0" err="1"/>
              <a:t>deoarece</a:t>
            </a:r>
            <a:r>
              <a:rPr lang="en-US" sz="2400" dirty="0"/>
              <a:t> </a:t>
            </a:r>
            <a:r>
              <a:rPr lang="en-US" sz="2400" dirty="0" err="1"/>
              <a:t>clienții</a:t>
            </a:r>
            <a:r>
              <a:rPr lang="en-US" sz="2400" dirty="0"/>
              <a:t> nu sunt </a:t>
            </a:r>
            <a:r>
              <a:rPr lang="en-US" sz="2400" dirty="0" err="1"/>
              <a:t>convinși</a:t>
            </a:r>
            <a:r>
              <a:rPr lang="en-US" sz="2400" dirty="0"/>
              <a:t> </a:t>
            </a:r>
            <a:r>
              <a:rPr lang="en-US" sz="2400" dirty="0" err="1"/>
              <a:t>că</a:t>
            </a:r>
            <a:r>
              <a:rPr lang="en-US" sz="2400" dirty="0"/>
              <a:t> </a:t>
            </a:r>
            <a:r>
              <a:rPr lang="en-US" sz="2400" dirty="0" err="1"/>
              <a:t>organizația</a:t>
            </a:r>
            <a:r>
              <a:rPr lang="en-US" sz="2400" dirty="0"/>
              <a:t> se </a:t>
            </a:r>
            <a:r>
              <a:rPr lang="en-US" sz="2400" dirty="0" err="1"/>
              <a:t>poate</a:t>
            </a:r>
            <a:r>
              <a:rPr lang="en-US" sz="2400" dirty="0"/>
              <a:t> </a:t>
            </a:r>
            <a:r>
              <a:rPr lang="en-US" sz="2400" dirty="0" err="1"/>
              <a:t>proteja</a:t>
            </a:r>
            <a:r>
              <a:rPr lang="en-US" sz="2400" dirty="0"/>
              <a:t>.</a:t>
            </a:r>
            <a:endParaRPr lang="vi-VN" sz="2400" dirty="0"/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adesea</a:t>
            </a:r>
            <a:r>
              <a:rPr lang="en-US" sz="2400" dirty="0"/>
              <a:t> </a:t>
            </a:r>
            <a:r>
              <a:rPr lang="en-US" sz="2400" dirty="0" err="1"/>
              <a:t>trebuie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declanșeze</a:t>
            </a:r>
            <a:r>
              <a:rPr lang="en-US" sz="2400" dirty="0"/>
              <a:t> un </a:t>
            </a:r>
            <a:r>
              <a:rPr lang="en-US" sz="2400" dirty="0" err="1"/>
              <a:t>răspuns</a:t>
            </a:r>
            <a:r>
              <a:rPr lang="en-US" sz="2400" dirty="0"/>
              <a:t> la incident </a:t>
            </a:r>
            <a:r>
              <a:rPr lang="en-US" sz="2400" dirty="0" err="1"/>
              <a:t>vechi</a:t>
            </a:r>
            <a:r>
              <a:rPr lang="en-US" sz="2400" dirty="0"/>
              <a:t>.</a:t>
            </a:r>
            <a:endParaRPr lang="vi-VN" sz="2400" dirty="0"/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trebui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ofere</a:t>
            </a:r>
            <a:r>
              <a:rPr lang="en-US" sz="2400" dirty="0"/>
              <a:t> software de </a:t>
            </a:r>
            <a:r>
              <a:rPr lang="en-US" sz="2400" dirty="0" err="1"/>
              <a:t>securitate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</a:t>
            </a:r>
            <a:r>
              <a:rPr lang="en-US" sz="2400" dirty="0" err="1"/>
              <a:t>ajuta</a:t>
            </a:r>
            <a:r>
              <a:rPr lang="en-US" sz="2400" dirty="0"/>
              <a:t> la </a:t>
            </a:r>
            <a:r>
              <a:rPr lang="en-US" sz="2400" dirty="0" err="1"/>
              <a:t>prevenirea</a:t>
            </a:r>
            <a:r>
              <a:rPr lang="en-US" sz="2400" dirty="0"/>
              <a:t> </a:t>
            </a:r>
            <a:r>
              <a:rPr lang="en-US" sz="2400" dirty="0" err="1"/>
              <a:t>atacurilor</a:t>
            </a:r>
            <a:r>
              <a:rPr lang="en-US" sz="2400" dirty="0"/>
              <a:t> </a:t>
            </a:r>
            <a:r>
              <a:rPr lang="en-US" sz="2400" dirty="0" err="1"/>
              <a:t>viitoare</a:t>
            </a:r>
            <a:r>
              <a:rPr lang="en-US" sz="2400" dirty="0"/>
              <a:t>.</a:t>
            </a:r>
            <a:endParaRPr lang="vi-VN" sz="2400" dirty="0"/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sz="2400" dirty="0" err="1"/>
              <a:t>deseori</a:t>
            </a:r>
            <a:r>
              <a:rPr lang="en-US" sz="2400" dirty="0"/>
              <a:t> </a:t>
            </a:r>
            <a:r>
              <a:rPr lang="en-US" sz="2400" dirty="0" err="1"/>
              <a:t>ar</a:t>
            </a:r>
            <a:r>
              <a:rPr lang="en-US" sz="2400" dirty="0"/>
              <a:t> </a:t>
            </a:r>
            <a:r>
              <a:rPr lang="en-US" sz="2400" dirty="0" err="1"/>
              <a:t>trebui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recalifice</a:t>
            </a:r>
            <a:r>
              <a:rPr lang="en-US" sz="2400" dirty="0"/>
              <a:t> </a:t>
            </a:r>
            <a:r>
              <a:rPr lang="en-US" sz="2400" dirty="0" err="1"/>
              <a:t>angajații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a fi </a:t>
            </a:r>
            <a:r>
              <a:rPr lang="en-US" sz="2400" dirty="0" err="1"/>
              <a:t>pregătiți</a:t>
            </a:r>
            <a:r>
              <a:rPr lang="en-US" sz="2400" dirty="0"/>
              <a:t>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atacuri</a:t>
            </a:r>
            <a:r>
              <a:rPr lang="en-US" sz="2400" dirty="0"/>
              <a:t>.</a:t>
            </a:r>
            <a:endParaRPr lang="de-DE" sz="2400" dirty="0"/>
          </a:p>
        </p:txBody>
      </p:sp>
      <p:sp>
        <p:nvSpPr>
          <p:cNvPr id="24579" name="Titel 1">
            <a:extLst>
              <a:ext uri="{FF2B5EF4-FFF2-40B4-BE49-F238E27FC236}">
                <a16:creationId xmlns:a16="http://schemas.microsoft.com/office/drawing/2014/main" id="{6FA462C5-A050-EECC-146F-41E39BB2DC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Inginerie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sociala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Inhaltsplatzhalter 2">
            <a:extLst>
              <a:ext uri="{FF2B5EF4-FFF2-40B4-BE49-F238E27FC236}">
                <a16:creationId xmlns:a16="http://schemas.microsoft.com/office/drawing/2014/main" id="{0ADA843D-810E-D5AF-6D1C-DE12CE6CA8D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550863" y="2205038"/>
            <a:ext cx="11090275" cy="435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>
                <a:cs typeface="Arial" panose="020B0604020202020204" pitchFamily="34" charset="0"/>
              </a:rPr>
              <a:t>de </a:t>
            </a:r>
            <a:r>
              <a:rPr lang="en-US" altLang="en-US" sz="2400" dirty="0" err="1">
                <a:cs typeface="Arial" panose="020B0604020202020204" pitchFamily="34" charset="0"/>
              </a:rPr>
              <a:t>angajați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și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manageri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pentru</a:t>
            </a:r>
            <a:r>
              <a:rPr lang="en-US" altLang="en-US" sz="2400" dirty="0">
                <a:cs typeface="Arial" panose="020B0604020202020204" pitchFamily="34" charset="0"/>
              </a:rPr>
              <a:t> care </a:t>
            </a:r>
            <a:r>
              <a:rPr lang="en-US" altLang="en-US" sz="2400" dirty="0" err="1">
                <a:cs typeface="Arial" panose="020B0604020202020204" pitchFamily="34" charset="0"/>
              </a:rPr>
              <a:t>este</a:t>
            </a:r>
            <a:r>
              <a:rPr lang="en-US" altLang="en-US" sz="2400" dirty="0">
                <a:cs typeface="Arial" panose="020B0604020202020204" pitchFamily="34" charset="0"/>
              </a:rPr>
              <a:t> important </a:t>
            </a:r>
            <a:r>
              <a:rPr lang="en-US" altLang="en-US" sz="2400" dirty="0" err="1">
                <a:cs typeface="Arial" panose="020B0604020202020204" pitchFamily="34" charset="0"/>
              </a:rPr>
              <a:t>să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recunoaștem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atacurile</a:t>
            </a:r>
            <a:r>
              <a:rPr lang="en-US" altLang="en-US" sz="2400" dirty="0">
                <a:cs typeface="Arial" panose="020B0604020202020204" pitchFamily="34" charset="0"/>
              </a:rPr>
              <a:t> de </a:t>
            </a:r>
            <a:r>
              <a:rPr lang="en-US" altLang="en-US" sz="2400" dirty="0" err="1">
                <a:cs typeface="Arial" panose="020B0604020202020204" pitchFamily="34" charset="0"/>
              </a:rPr>
              <a:t>inginerie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socială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deoarece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riscul</a:t>
            </a:r>
            <a:r>
              <a:rPr lang="en-US" altLang="en-US" sz="2400" dirty="0">
                <a:cs typeface="Arial" panose="020B0604020202020204" pitchFamily="34" charset="0"/>
              </a:rPr>
              <a:t> de a </a:t>
            </a:r>
            <a:r>
              <a:rPr lang="en-US" altLang="en-US" sz="2400" dirty="0" err="1">
                <a:cs typeface="Arial" panose="020B0604020202020204" pitchFamily="34" charset="0"/>
              </a:rPr>
              <a:t>deveni</a:t>
            </a:r>
            <a:r>
              <a:rPr lang="en-US" altLang="en-US" sz="2400" dirty="0">
                <a:cs typeface="Arial" panose="020B0604020202020204" pitchFamily="34" charset="0"/>
              </a:rPr>
              <a:t> o </a:t>
            </a:r>
            <a:r>
              <a:rPr lang="en-US" altLang="en-US" sz="2400" dirty="0" err="1">
                <a:cs typeface="Arial" panose="020B0604020202020204" pitchFamily="34" charset="0"/>
              </a:rPr>
              <a:t>victimă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este</a:t>
            </a:r>
            <a:r>
              <a:rPr lang="en-US" altLang="en-US" sz="2400" dirty="0">
                <a:cs typeface="Arial" panose="020B0604020202020204" pitchFamily="34" charset="0"/>
              </a:rPr>
              <a:t> mare.</a:t>
            </a:r>
            <a:endParaRPr lang="vi-VN" altLang="en-US" sz="2400" dirty="0">
              <a:cs typeface="Arial" panose="020B0604020202020204" pitchFamily="34" charset="0"/>
            </a:endParaRP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 err="1">
                <a:cs typeface="Arial" panose="020B0604020202020204" pitchFamily="34" charset="0"/>
              </a:rPr>
              <a:t>ar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putea</a:t>
            </a:r>
            <a:r>
              <a:rPr lang="en-US" altLang="en-US" sz="2400" dirty="0">
                <a:cs typeface="Arial" panose="020B0604020202020204" pitchFamily="34" charset="0"/>
              </a:rPr>
              <a:t> fi </a:t>
            </a:r>
            <a:r>
              <a:rPr lang="en-US" altLang="en-US" sz="2400" dirty="0" err="1">
                <a:cs typeface="Arial" panose="020B0604020202020204" pitchFamily="34" charset="0"/>
              </a:rPr>
              <a:t>incluse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în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programele</a:t>
            </a:r>
            <a:r>
              <a:rPr lang="en-US" altLang="en-US" sz="2400" dirty="0">
                <a:cs typeface="Arial" panose="020B0604020202020204" pitchFamily="34" charset="0"/>
              </a:rPr>
              <a:t> de </a:t>
            </a:r>
            <a:r>
              <a:rPr lang="en-US" altLang="en-US" sz="2400" dirty="0" err="1">
                <a:cs typeface="Arial" panose="020B0604020202020204" pitchFamily="34" charset="0"/>
              </a:rPr>
              <a:t>conștientizare</a:t>
            </a:r>
            <a:r>
              <a:rPr lang="en-US" altLang="en-US" sz="2400" dirty="0">
                <a:cs typeface="Arial" panose="020B0604020202020204" pitchFamily="34" charset="0"/>
              </a:rPr>
              <a:t> a </a:t>
            </a:r>
            <a:r>
              <a:rPr lang="en-US" altLang="en-US" sz="2400" dirty="0" err="1">
                <a:cs typeface="Arial" panose="020B0604020202020204" pitchFamily="34" charset="0"/>
              </a:rPr>
              <a:t>securității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comunitare</a:t>
            </a:r>
            <a:r>
              <a:rPr lang="en-US" altLang="en-US" sz="2400" dirty="0">
                <a:cs typeface="Arial" panose="020B0604020202020204" pitchFamily="34" charset="0"/>
              </a:rPr>
              <a:t>, </a:t>
            </a:r>
            <a:r>
              <a:rPr lang="en-US" altLang="en-US" sz="2400" dirty="0" err="1">
                <a:cs typeface="Arial" panose="020B0604020202020204" pitchFamily="34" charset="0"/>
              </a:rPr>
              <a:t>individuale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și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cetățenești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și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să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protejeze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indivizii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și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organizația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acestora</a:t>
            </a:r>
            <a:r>
              <a:rPr lang="en-US" altLang="en-US" sz="2400" dirty="0">
                <a:cs typeface="Arial" panose="020B0604020202020204" pitchFamily="34" charset="0"/>
              </a:rPr>
              <a:t>.</a:t>
            </a:r>
            <a:endParaRPr lang="vi-VN" altLang="en-US" sz="2400" dirty="0">
              <a:cs typeface="Arial" panose="020B0604020202020204" pitchFamily="34" charset="0"/>
            </a:endParaRPr>
          </a:p>
          <a:p>
            <a:pPr algn="just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en-US" sz="2400" dirty="0" err="1">
                <a:cs typeface="Arial" panose="020B0604020202020204" pitchFamily="34" charset="0"/>
              </a:rPr>
              <a:t>lipsește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în</a:t>
            </a:r>
            <a:r>
              <a:rPr lang="en-US" altLang="en-US" sz="2400" dirty="0">
                <a:cs typeface="Arial" panose="020B0604020202020204" pitchFamily="34" charset="0"/>
              </a:rPr>
              <a:t> special IMM-urile care au </a:t>
            </a:r>
            <a:r>
              <a:rPr lang="en-US" altLang="en-US" sz="2400" dirty="0" err="1">
                <a:cs typeface="Arial" panose="020B0604020202020204" pitchFamily="34" charset="0"/>
              </a:rPr>
              <a:t>mai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puține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resurse</a:t>
            </a:r>
            <a:r>
              <a:rPr lang="en-US" altLang="en-US" sz="2400" dirty="0">
                <a:cs typeface="Arial" panose="020B0604020202020204" pitchFamily="34" charset="0"/>
              </a:rPr>
              <a:t>, </a:t>
            </a:r>
            <a:r>
              <a:rPr lang="en-US" altLang="en-US" sz="2400" dirty="0" err="1">
                <a:cs typeface="Arial" panose="020B0604020202020204" pitchFamily="34" charset="0"/>
              </a:rPr>
              <a:t>așa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că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ar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trebui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ajutate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să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ia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în</a:t>
            </a:r>
            <a:r>
              <a:rPr lang="en-US" altLang="en-US" sz="2400" dirty="0">
                <a:cs typeface="Arial" panose="020B0604020202020204" pitchFamily="34" charset="0"/>
              </a:rPr>
              <a:t> serios </a:t>
            </a:r>
            <a:r>
              <a:rPr lang="en-US" altLang="en-US" sz="2400" dirty="0" err="1">
                <a:cs typeface="Arial" panose="020B0604020202020204" pitchFamily="34" charset="0"/>
              </a:rPr>
              <a:t>formarea</a:t>
            </a:r>
            <a:r>
              <a:rPr lang="en-US" altLang="en-US" sz="2400" dirty="0">
                <a:cs typeface="Arial" panose="020B0604020202020204" pitchFamily="34" charset="0"/>
              </a:rPr>
              <a:t> de </a:t>
            </a:r>
            <a:r>
              <a:rPr lang="en-US" altLang="en-US" sz="2400" dirty="0" err="1">
                <a:cs typeface="Arial" panose="020B0604020202020204" pitchFamily="34" charset="0"/>
              </a:rPr>
              <a:t>conștientizare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cibernetică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și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să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ofere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angajaților</a:t>
            </a:r>
            <a:r>
              <a:rPr lang="en-US" altLang="en-US" sz="2400" dirty="0">
                <a:cs typeface="Arial" panose="020B0604020202020204" pitchFamily="34" charset="0"/>
              </a:rPr>
              <a:t> </a:t>
            </a:r>
            <a:r>
              <a:rPr lang="en-US" altLang="en-US" sz="2400" dirty="0" err="1">
                <a:cs typeface="Arial" panose="020B0604020202020204" pitchFamily="34" charset="0"/>
              </a:rPr>
              <a:t>oportunități</a:t>
            </a:r>
            <a:r>
              <a:rPr lang="en-US" altLang="en-US" sz="2400" dirty="0">
                <a:cs typeface="Arial" panose="020B0604020202020204" pitchFamily="34" charset="0"/>
              </a:rPr>
              <a:t> de a o </a:t>
            </a:r>
            <a:r>
              <a:rPr lang="en-US" altLang="en-US" sz="2400" dirty="0" err="1">
                <a:cs typeface="Arial" panose="020B0604020202020204" pitchFamily="34" charset="0"/>
              </a:rPr>
              <a:t>lua</a:t>
            </a:r>
            <a:r>
              <a:rPr lang="en-US" altLang="en-US" sz="2400" dirty="0">
                <a:cs typeface="Arial" panose="020B0604020202020204" pitchFamily="34" charset="0"/>
              </a:rPr>
              <a:t>.</a:t>
            </a:r>
            <a:endParaRPr lang="de-DE" altLang="en-US" sz="2400" dirty="0">
              <a:cs typeface="Arial" panose="020B0604020202020204" pitchFamily="34" charset="0"/>
            </a:endParaRPr>
          </a:p>
        </p:txBody>
      </p:sp>
      <p:sp>
        <p:nvSpPr>
          <p:cNvPr id="25603" name="Titel 1">
            <a:extLst>
              <a:ext uri="{FF2B5EF4-FFF2-40B4-BE49-F238E27FC236}">
                <a16:creationId xmlns:a16="http://schemas.microsoft.com/office/drawing/2014/main" id="{E0CB4233-26E2-801F-7CD1-B74C8E674A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529" y="365125"/>
            <a:ext cx="643922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Formare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în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inginerie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socială</a:t>
            </a:r>
            <a:r>
              <a:rPr lang="en-US" altLang="en-US" sz="4400" dirty="0">
                <a:latin typeface="Calibri Light" panose="020F0302020204030204" pitchFamily="34" charset="0"/>
              </a:rPr>
              <a:t> (</a:t>
            </a:r>
            <a:r>
              <a:rPr lang="en-US" altLang="en-US" sz="4400" dirty="0" err="1">
                <a:latin typeface="Calibri Light" panose="020F0302020204030204" pitchFamily="34" charset="0"/>
              </a:rPr>
              <a:t>conștientizare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cibernetică</a:t>
            </a:r>
            <a:r>
              <a:rPr lang="en-US" altLang="en-US" sz="4400" dirty="0">
                <a:latin typeface="Calibri Light" panose="020F0302020204030204" pitchFamily="34" charset="0"/>
              </a:rPr>
              <a:t>)</a:t>
            </a: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C49C41F-4580-FCFC-66DC-7FB32015577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23888" y="2060575"/>
            <a:ext cx="10944225" cy="435133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vi-VN" dirty="0">
                <a:latin typeface="Calibri" panose="020F0502020204030204" pitchFamily="34" charset="0"/>
                <a:cs typeface="Calibri" panose="020F0502020204030204" pitchFamily="34" charset="0"/>
              </a:rPr>
              <a:t>Atacator :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en-US" sz="2400" dirty="0" err="1">
                <a:cs typeface="Arial" panose="020B0604020202020204" pitchFamily="34" charset="0"/>
              </a:rPr>
              <a:t>mai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întâi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investigați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victima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vizată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pentru</a:t>
            </a:r>
            <a:r>
              <a:rPr lang="en-US" sz="2400" dirty="0">
                <a:cs typeface="Arial" panose="020B0604020202020204" pitchFamily="34" charset="0"/>
              </a:rPr>
              <a:t> a </a:t>
            </a:r>
            <a:r>
              <a:rPr lang="en-US" sz="2400" dirty="0" err="1">
                <a:cs typeface="Arial" panose="020B0604020202020204" pitchFamily="34" charset="0"/>
              </a:rPr>
              <a:t>aduna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informațiile</a:t>
            </a:r>
            <a:r>
              <a:rPr lang="en-US" sz="2400" dirty="0">
                <a:cs typeface="Arial" panose="020B0604020202020204" pitchFamily="34" charset="0"/>
              </a:rPr>
              <a:t> de </a:t>
            </a:r>
            <a:r>
              <a:rPr lang="en-US" sz="2400" dirty="0" err="1">
                <a:cs typeface="Arial" panose="020B0604020202020204" pitchFamily="34" charset="0"/>
              </a:rPr>
              <a:t>bază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necesare</a:t>
            </a:r>
            <a:r>
              <a:rPr lang="en-US" sz="2400" dirty="0">
                <a:cs typeface="Arial" panose="020B0604020202020204" pitchFamily="34" charset="0"/>
              </a:rPr>
              <a:t>, cum </a:t>
            </a:r>
            <a:r>
              <a:rPr lang="en-US" sz="2400" dirty="0" err="1">
                <a:cs typeface="Arial" panose="020B0604020202020204" pitchFamily="34" charset="0"/>
              </a:rPr>
              <a:t>ar</a:t>
            </a:r>
            <a:r>
              <a:rPr lang="en-US" sz="2400" dirty="0">
                <a:cs typeface="Arial" panose="020B0604020202020204" pitchFamily="34" charset="0"/>
              </a:rPr>
              <a:t> fi </a:t>
            </a:r>
            <a:r>
              <a:rPr lang="en-US" sz="2400" dirty="0" err="1">
                <a:cs typeface="Arial" panose="020B0604020202020204" pitchFamily="34" charset="0"/>
              </a:rPr>
              <a:t>punctele</a:t>
            </a:r>
            <a:r>
              <a:rPr lang="en-US" sz="2400" dirty="0">
                <a:cs typeface="Arial" panose="020B0604020202020204" pitchFamily="34" charset="0"/>
              </a:rPr>
              <a:t> de </a:t>
            </a:r>
            <a:r>
              <a:rPr lang="en-US" sz="2400" dirty="0" err="1">
                <a:cs typeface="Arial" panose="020B0604020202020204" pitchFamily="34" charset="0"/>
              </a:rPr>
              <a:t>intrare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și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protocoalele</a:t>
            </a:r>
            <a:r>
              <a:rPr lang="en-US" sz="2400" dirty="0">
                <a:cs typeface="Arial" panose="020B0604020202020204" pitchFamily="34" charset="0"/>
              </a:rPr>
              <a:t> de </a:t>
            </a:r>
            <a:r>
              <a:rPr lang="en-US" sz="2400" dirty="0" err="1">
                <a:cs typeface="Arial" panose="020B0604020202020204" pitchFamily="34" charset="0"/>
              </a:rPr>
              <a:t>securitate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slabe</a:t>
            </a:r>
            <a:r>
              <a:rPr lang="en-US" sz="2400" dirty="0">
                <a:cs typeface="Arial" panose="020B0604020202020204" pitchFamily="34" charset="0"/>
              </a:rPr>
              <a:t>, care sunt </a:t>
            </a:r>
            <a:r>
              <a:rPr lang="en-US" sz="2400" dirty="0" err="1">
                <a:cs typeface="Arial" panose="020B0604020202020204" pitchFamily="34" charset="0"/>
              </a:rPr>
              <a:t>necesare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pentru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atac</a:t>
            </a:r>
            <a:r>
              <a:rPr lang="en-US" sz="2400" dirty="0">
                <a:cs typeface="Arial" panose="020B0604020202020204" pitchFamily="34" charset="0"/>
              </a:rPr>
              <a:t>.</a:t>
            </a:r>
            <a:endParaRPr lang="vi-VN" sz="2400" dirty="0">
              <a:cs typeface="Arial" panose="020B0604020202020204" pitchFamily="34" charset="0"/>
            </a:endParaRPr>
          </a:p>
          <a:p>
            <a:pPr algn="just" fontAlgn="auto">
              <a:spcAft>
                <a:spcPts val="0"/>
              </a:spcAft>
              <a:defRPr/>
            </a:pPr>
            <a:r>
              <a:rPr lang="en-US" sz="2400" dirty="0" err="1">
                <a:cs typeface="Arial" panose="020B0604020202020204" pitchFamily="34" charset="0"/>
              </a:rPr>
              <a:t>apoi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încercați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să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câștigați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încrederea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victimei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și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să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oferiți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stimulente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pentru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acțiuni</a:t>
            </a:r>
            <a:r>
              <a:rPr lang="en-US" sz="2400" dirty="0">
                <a:cs typeface="Arial" panose="020B0604020202020204" pitchFamily="34" charset="0"/>
              </a:rPr>
              <a:t> care nu sunt de </a:t>
            </a:r>
            <a:r>
              <a:rPr lang="en-US" sz="2400" dirty="0" err="1">
                <a:cs typeface="Arial" panose="020B0604020202020204" pitchFamily="34" charset="0"/>
              </a:rPr>
              <a:t>obicei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practici</a:t>
            </a:r>
            <a:r>
              <a:rPr lang="en-US" sz="2400" dirty="0">
                <a:cs typeface="Arial" panose="020B0604020202020204" pitchFamily="34" charset="0"/>
              </a:rPr>
              <a:t> de </a:t>
            </a:r>
            <a:r>
              <a:rPr lang="en-US" sz="2400" dirty="0" err="1">
                <a:cs typeface="Arial" panose="020B0604020202020204" pitchFamily="34" charset="0"/>
              </a:rPr>
              <a:t>securitate</a:t>
            </a:r>
            <a:r>
              <a:rPr lang="en-US" sz="2400" dirty="0">
                <a:cs typeface="Arial" panose="020B0604020202020204" pitchFamily="34" charset="0"/>
              </a:rPr>
              <a:t>, cum </a:t>
            </a:r>
            <a:r>
              <a:rPr lang="en-US" sz="2400" dirty="0" err="1">
                <a:cs typeface="Arial" panose="020B0604020202020204" pitchFamily="34" charset="0"/>
              </a:rPr>
              <a:t>ar</a:t>
            </a:r>
            <a:r>
              <a:rPr lang="en-US" sz="2400" dirty="0">
                <a:cs typeface="Arial" panose="020B0604020202020204" pitchFamily="34" charset="0"/>
              </a:rPr>
              <a:t> fi </a:t>
            </a:r>
            <a:r>
              <a:rPr lang="en-US" sz="2400" dirty="0" err="1">
                <a:cs typeface="Arial" panose="020B0604020202020204" pitchFamily="34" charset="0"/>
              </a:rPr>
              <a:t>devenirea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informațiilor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sensibile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sau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acordarea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accesului</a:t>
            </a:r>
            <a:r>
              <a:rPr lang="en-US" sz="2400" dirty="0">
                <a:cs typeface="Arial" panose="020B0604020202020204" pitchFamily="34" charset="0"/>
              </a:rPr>
              <a:t> la </a:t>
            </a:r>
            <a:r>
              <a:rPr lang="en-US" sz="2400" dirty="0" err="1">
                <a:cs typeface="Arial" panose="020B0604020202020204" pitchFamily="34" charset="0"/>
              </a:rPr>
              <a:t>resurse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critice</a:t>
            </a:r>
            <a:r>
              <a:rPr lang="en-US" sz="2400" dirty="0">
                <a:cs typeface="Arial" panose="020B0604020202020204" pitchFamily="34" charset="0"/>
              </a:rPr>
              <a:t>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en-US" sz="2400" dirty="0" err="1">
                <a:cs typeface="Arial" panose="020B0604020202020204" pitchFamily="34" charset="0"/>
              </a:rPr>
              <a:t>Figura</a:t>
            </a:r>
            <a:r>
              <a:rPr lang="en-US" sz="2400" dirty="0">
                <a:cs typeface="Arial" panose="020B0604020202020204" pitchFamily="34" charset="0"/>
              </a:rPr>
              <a:t> 2 </a:t>
            </a:r>
            <a:r>
              <a:rPr lang="en-US" sz="2400" dirty="0" err="1">
                <a:cs typeface="Arial" panose="020B0604020202020204" pitchFamily="34" charset="0"/>
              </a:rPr>
              <a:t>explică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ciclul</a:t>
            </a:r>
            <a:r>
              <a:rPr lang="en-US" sz="2400" dirty="0">
                <a:cs typeface="Arial" panose="020B0604020202020204" pitchFamily="34" charset="0"/>
              </a:rPr>
              <a:t> de </a:t>
            </a:r>
            <a:r>
              <a:rPr lang="en-US" sz="2400" dirty="0" err="1">
                <a:cs typeface="Arial" panose="020B0604020202020204" pitchFamily="34" charset="0"/>
              </a:rPr>
              <a:t>viață</a:t>
            </a:r>
            <a:r>
              <a:rPr lang="en-US" sz="2400" dirty="0">
                <a:cs typeface="Arial" panose="020B0604020202020204" pitchFamily="34" charset="0"/>
              </a:rPr>
              <a:t> al </a:t>
            </a:r>
            <a:r>
              <a:rPr lang="en-US" sz="2400" dirty="0" err="1">
                <a:cs typeface="Arial" panose="020B0604020202020204" pitchFamily="34" charset="0"/>
              </a:rPr>
              <a:t>unui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atac</a:t>
            </a:r>
            <a:r>
              <a:rPr lang="en-US" sz="2400" dirty="0">
                <a:cs typeface="Arial" panose="020B0604020202020204" pitchFamily="34" charset="0"/>
              </a:rPr>
              <a:t>.</a:t>
            </a:r>
            <a:endParaRPr lang="de-DE" sz="2400" dirty="0">
              <a:cs typeface="Arial" panose="020B0604020202020204" pitchFamily="34" charset="0"/>
            </a:endParaRPr>
          </a:p>
        </p:txBody>
      </p:sp>
      <p:sp>
        <p:nvSpPr>
          <p:cNvPr id="26627" name="Titel 1">
            <a:extLst>
              <a:ext uri="{FF2B5EF4-FFF2-40B4-BE49-F238E27FC236}">
                <a16:creationId xmlns:a16="http://schemas.microsoft.com/office/drawing/2014/main" id="{914A725B-83F9-2E06-0D4B-9FA39DC1E0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Ciclul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viață</a:t>
            </a:r>
            <a:r>
              <a:rPr lang="en-US" altLang="en-US" sz="4400" dirty="0">
                <a:latin typeface="Calibri Light" panose="020F0302020204030204" pitchFamily="34" charset="0"/>
              </a:rPr>
              <a:t> al </a:t>
            </a:r>
            <a:r>
              <a:rPr lang="en-US" altLang="en-US" sz="4400" dirty="0" err="1">
                <a:latin typeface="Calibri Light" panose="020F0302020204030204" pitchFamily="34" charset="0"/>
              </a:rPr>
              <a:t>atacului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inginerie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5B40671C-8677-D208-B4AA-B030882C87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graphicFrame>
        <p:nvGraphicFramePr>
          <p:cNvPr id="27651" name="Objekt 5">
            <a:extLst>
              <a:ext uri="{FF2B5EF4-FFF2-40B4-BE49-F238E27FC236}">
                <a16:creationId xmlns:a16="http://schemas.microsoft.com/office/drawing/2014/main" id="{0F01C6E8-F61F-895F-7547-FC99EA2F30FD}"/>
              </a:ext>
            </a:extLst>
          </p:cNvPr>
          <p:cNvGraphicFramePr>
            <a:graphicFrameLocks/>
          </p:cNvGraphicFramePr>
          <p:nvPr/>
        </p:nvGraphicFramePr>
        <p:xfrm>
          <a:off x="2420938" y="1700213"/>
          <a:ext cx="7419975" cy="458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0" imgH="0" progId="StaticMetafile">
                  <p:embed/>
                </p:oleObj>
              </mc:Choice>
              <mc:Fallback>
                <p:oleObj name="Picture" r:id="rId2" imgW="0" imgH="0" progId="StaticMetafile">
                  <p:embed/>
                  <p:pic>
                    <p:nvPicPr>
                      <p:cNvPr id="0" name="Objekt 5"/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0938" y="1700213"/>
                        <a:ext cx="7419975" cy="458787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2" name="Textfeld 6">
            <a:extLst>
              <a:ext uri="{FF2B5EF4-FFF2-40B4-BE49-F238E27FC236}">
                <a16:creationId xmlns:a16="http://schemas.microsoft.com/office/drawing/2014/main" id="{BB3E41D0-9E9A-2192-0CB8-8872D50D1B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325" y="6181725"/>
            <a:ext cx="108727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de-DE" altLang="en-US" sz="2400" i="1" dirty="0">
                <a:cs typeface="Calibri" panose="020F0502020204030204" pitchFamily="34" charset="0"/>
              </a:rPr>
              <a:t>Figura 2: Ciclul de viață al unui atac</a:t>
            </a:r>
          </a:p>
        </p:txBody>
      </p:sp>
      <p:sp>
        <p:nvSpPr>
          <p:cNvPr id="2" name="Titel 3">
            <a:extLst>
              <a:ext uri="{FF2B5EF4-FFF2-40B4-BE49-F238E27FC236}">
                <a16:creationId xmlns:a16="http://schemas.microsoft.com/office/drawing/2014/main" id="{7C237E70-A879-39CD-B761-C8445D54FFD6}"/>
              </a:ext>
            </a:extLst>
          </p:cNvPr>
          <p:cNvSpPr txBox="1">
            <a:spLocks/>
          </p:cNvSpPr>
          <p:nvPr/>
        </p:nvSpPr>
        <p:spPr bwMode="auto">
          <a:xfrm>
            <a:off x="2117725" y="765175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spcAft>
                <a:spcPts val="600"/>
              </a:spcAft>
              <a:defRPr/>
            </a:pPr>
            <a:br>
              <a:rPr lang="vi-VN" sz="2200" b="1" dirty="0">
                <a:cs typeface="Arial" panose="020B0604020202020204" pitchFamily="34" charset="0"/>
              </a:rPr>
            </a:br>
            <a:endParaRPr lang="de-DE" sz="3600" b="1" dirty="0">
              <a:solidFill>
                <a:schemeClr val="accent6"/>
              </a:solidFill>
              <a:cs typeface="Arial" panose="020B0604020202020204" pitchFamily="34" charset="0"/>
            </a:endParaRPr>
          </a:p>
        </p:txBody>
      </p:sp>
      <p:sp>
        <p:nvSpPr>
          <p:cNvPr id="27654" name="Titel 1">
            <a:extLst>
              <a:ext uri="{FF2B5EF4-FFF2-40B4-BE49-F238E27FC236}">
                <a16:creationId xmlns:a16="http://schemas.microsoft.com/office/drawing/2014/main" id="{3030D0B4-1A19-9826-D8AB-2DA00187F2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Ciclul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viață</a:t>
            </a:r>
            <a:r>
              <a:rPr lang="en-US" altLang="en-US" sz="4400" dirty="0">
                <a:latin typeface="Calibri Light" panose="020F0302020204030204" pitchFamily="34" charset="0"/>
              </a:rPr>
              <a:t> al </a:t>
            </a:r>
            <a:r>
              <a:rPr lang="en-US" altLang="en-US" sz="4400" dirty="0" err="1">
                <a:latin typeface="Calibri Light" panose="020F0302020204030204" pitchFamily="34" charset="0"/>
              </a:rPr>
              <a:t>atacului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inginerie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4889DE0A-B609-72FA-699E-D864EFE9C711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2133600"/>
            <a:ext cx="11233150" cy="2935288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vi-VN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Rețea socială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devenit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foarte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popular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ultimii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ani,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oferind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utilizatorilor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o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platformă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comunica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familia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prietenii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colegii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lor.</a:t>
            </a:r>
            <a:endParaRPr lang="vi-VN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iar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se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referă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la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utilizarea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site-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urilor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bazate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pe Internet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se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conecta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comunica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prietenii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familia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colegii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clienții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sau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clienții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vi-VN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au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serverele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lor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centre de date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amplasate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împreună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cu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principalele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puncte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acces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la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rețea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fr-FR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</a:t>
            </a:r>
            <a:r>
              <a:rPr lang="fr-FR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Internet</a:t>
            </a:r>
            <a:r>
              <a:rPr lang="vi-VN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de-DE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8675" name="Titel 1">
            <a:extLst>
              <a:ext uri="{FF2B5EF4-FFF2-40B4-BE49-F238E27FC236}">
                <a16:creationId xmlns:a16="http://schemas.microsoft.com/office/drawing/2014/main" id="{9C1A537D-453A-8527-02BC-5110BA7A72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Rețeaua</a:t>
            </a:r>
            <a:r>
              <a:rPr lang="en-US" altLang="en-US" sz="4400" dirty="0">
                <a:latin typeface="Calibri Light" panose="020F0302020204030204" pitchFamily="34" charset="0"/>
              </a:rPr>
              <a:t> de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socializare</a:t>
            </a:r>
            <a:r>
              <a:rPr lang="en-US" altLang="en-US" sz="4400" dirty="0">
                <a:latin typeface="Calibri Light" panose="020F0302020204030204" pitchFamily="34" charset="0"/>
              </a:rPr>
              <a:t> (Social Media) </a:t>
            </a:r>
            <a:r>
              <a:rPr lang="en-US" altLang="en-US" sz="4400" dirty="0" err="1">
                <a:latin typeface="Calibri Light" panose="020F0302020204030204" pitchFamily="34" charset="0"/>
              </a:rPr>
              <a:t>Introducere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C8D8E457-3999-BF7B-3D66-F463F5F0D78A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2420750"/>
            <a:ext cx="10944225" cy="3354765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Rolurile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rețelelor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(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Figura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1)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arată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câteva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domenii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care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joacă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un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rol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:</a:t>
            </a:r>
            <a:endParaRPr lang="vi-VN" altLang="de-DE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vi-VN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Divertisment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construirea de oportunitati de afaceri</a:t>
            </a:r>
            <a:endParaRPr lang="en-US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 face carieră</a:t>
            </a:r>
            <a:endParaRPr lang="en-US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îmbunătățirea abilităților sociale</a:t>
            </a:r>
            <a:endParaRPr lang="en-US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dezvoltarea relațiilor cu alți indivizi</a:t>
            </a:r>
            <a:endParaRPr lang="de-DE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29699" name="Titel 1">
            <a:extLst>
              <a:ext uri="{FF2B5EF4-FFF2-40B4-BE49-F238E27FC236}">
                <a16:creationId xmlns:a16="http://schemas.microsoft.com/office/drawing/2014/main" id="{E4A28CFC-FF7F-F071-D6EF-E4FCB128B7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365125"/>
            <a:ext cx="64389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Rețele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Rolul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rețelelor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>
            <a:extLst>
              <a:ext uri="{FF2B5EF4-FFF2-40B4-BE49-F238E27FC236}">
                <a16:creationId xmlns:a16="http://schemas.microsoft.com/office/drawing/2014/main" id="{A9A7B5B5-B02A-EC7D-8F55-FB6092918F91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0" y="6092825"/>
            <a:ext cx="10369550" cy="42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indent="0" algn="ctr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r>
              <a:rPr lang="it-IT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Figura 3: Roluri în rețeaua socială</a:t>
            </a:r>
            <a:endParaRPr lang="de-DE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0723" name="Rectangle 4">
            <a:extLst>
              <a:ext uri="{FF2B5EF4-FFF2-40B4-BE49-F238E27FC236}">
                <a16:creationId xmlns:a16="http://schemas.microsoft.com/office/drawing/2014/main" id="{7FA6E691-F06D-4482-A431-2E2153D28B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4750" y="1830388"/>
            <a:ext cx="1189513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graphicFrame>
        <p:nvGraphicFramePr>
          <p:cNvPr id="30724" name="Objekt 8">
            <a:extLst>
              <a:ext uri="{FF2B5EF4-FFF2-40B4-BE49-F238E27FC236}">
                <a16:creationId xmlns:a16="http://schemas.microsoft.com/office/drawing/2014/main" id="{A8246ACA-6623-4B38-24D0-6269DF1C99FB}"/>
              </a:ext>
            </a:extLst>
          </p:cNvPr>
          <p:cNvGraphicFramePr>
            <a:graphicFrameLocks/>
          </p:cNvGraphicFramePr>
          <p:nvPr/>
        </p:nvGraphicFramePr>
        <p:xfrm>
          <a:off x="2782888" y="2492375"/>
          <a:ext cx="6240462" cy="302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0" imgH="0" progId="StaticMetafile">
                  <p:embed/>
                </p:oleObj>
              </mc:Choice>
              <mc:Fallback>
                <p:oleObj name="Picture" r:id="rId2" imgW="0" imgH="0" progId="StaticMetafile">
                  <p:embed/>
                  <p:pic>
                    <p:nvPicPr>
                      <p:cNvPr id="0" name="Objekt 8"/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2492375"/>
                        <a:ext cx="6240462" cy="302101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5" name="Titel 1">
            <a:extLst>
              <a:ext uri="{FF2B5EF4-FFF2-40B4-BE49-F238E27FC236}">
                <a16:creationId xmlns:a16="http://schemas.microsoft.com/office/drawing/2014/main" id="{D9BB4AD0-5507-FE65-53C4-28EC8759D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365125"/>
            <a:ext cx="63674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Roluri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în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rețeaua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B8A1E263-2D3C-C510-1C76-E6B51C8E0C8C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87375" y="1822976"/>
            <a:ext cx="11017250" cy="3600986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vi-VN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Rețea socială: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este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o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fundație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agenții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marketing care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caută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clienți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crește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recunoașterea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mărcii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stimula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loialitatea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mărcii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îmbunătăți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ratele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conversie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oferi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acces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implicare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clienții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noi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recenti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vechi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..</a:t>
            </a:r>
            <a:endParaRPr lang="vi-VN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face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posibil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prin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partajarea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postărilor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blog,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imagini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videoclipuri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sau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comentarii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pe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socializare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ca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mai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mulți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oameni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viziteze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site-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ul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companiei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devină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clienți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vi-VN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face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dificilă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ținerea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pasului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schimbările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afectează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asemenea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rata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succes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marketing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unei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companii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de-DE" altLang="de-DE" sz="2400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1747" name="Titel 1">
            <a:extLst>
              <a:ext uri="{FF2B5EF4-FFF2-40B4-BE49-F238E27FC236}">
                <a16:creationId xmlns:a16="http://schemas.microsoft.com/office/drawing/2014/main" id="{E888ADDE-9933-8CCE-069C-8DB8144974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65125"/>
            <a:ext cx="629443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Roluri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în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rețeaua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E26728C7-BBD9-7F5E-E9F0-0D5549F14851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95325" y="1916113"/>
            <a:ext cx="11088688" cy="4656137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Cele mai populare site-uri de rețele sociale (social media) din Statele Unite și Europa sunt 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:</a:t>
            </a:r>
            <a:endParaRPr lang="vi-VN" altLang="de-DE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Facebook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Instagram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Twitter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YouTube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WhatsApp</a:t>
            </a:r>
          </a:p>
          <a:p>
            <a:pPr algn="just">
              <a:spcBef>
                <a:spcPts val="1200"/>
              </a:spcBef>
              <a:spcAft>
                <a:spcPts val="600"/>
              </a:spcAft>
              <a:defRPr/>
            </a:pP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LinkedIn care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ajută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conectarea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profesioniștilor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cu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colegii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muncă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,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contactele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afaceri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angajatorii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lang="de-DE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32771" name="Titel 1">
            <a:extLst>
              <a:ext uri="{FF2B5EF4-FFF2-40B4-BE49-F238E27FC236}">
                <a16:creationId xmlns:a16="http://schemas.microsoft.com/office/drawing/2014/main" id="{F24AA005-0DA6-DFEE-EF3E-5DD9FAFEAF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65125"/>
            <a:ext cx="629443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Roluri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în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rețeaua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>
            <a:extLst>
              <a:ext uri="{FF2B5EF4-FFF2-40B4-BE49-F238E27FC236}">
                <a16:creationId xmlns:a16="http://schemas.microsoft.com/office/drawing/2014/main" id="{5D5C010F-2A76-0670-0722-2560CF9DF074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0" y="5926427"/>
            <a:ext cx="11280775" cy="87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indent="0" algn="ctr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Figura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4: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Numărul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utilizatori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pe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platforme</a:t>
            </a:r>
            <a:endParaRPr lang="en-US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(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  <a:hlinkClick r:id="rId2"/>
              </a:rPr>
              <a:t>https://www.dreamgrow.com/top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) </a:t>
            </a:r>
            <a:endParaRPr lang="de-DE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EE47DFB7-0692-8263-E8DA-D7F81C3077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graphicFrame>
        <p:nvGraphicFramePr>
          <p:cNvPr id="33796" name="Objekt 4">
            <a:extLst>
              <a:ext uri="{FF2B5EF4-FFF2-40B4-BE49-F238E27FC236}">
                <a16:creationId xmlns:a16="http://schemas.microsoft.com/office/drawing/2014/main" id="{6A3E213B-EA1D-7C3F-E5A7-0B244C814F44}"/>
              </a:ext>
            </a:extLst>
          </p:cNvPr>
          <p:cNvGraphicFramePr>
            <a:graphicFrameLocks/>
          </p:cNvGraphicFramePr>
          <p:nvPr/>
        </p:nvGraphicFramePr>
        <p:xfrm>
          <a:off x="2782888" y="1690688"/>
          <a:ext cx="6264275" cy="414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Objekt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1690688"/>
                        <a:ext cx="6264275" cy="4144962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7" name="Titel 1">
            <a:extLst>
              <a:ext uri="{FF2B5EF4-FFF2-40B4-BE49-F238E27FC236}">
                <a16:creationId xmlns:a16="http://schemas.microsoft.com/office/drawing/2014/main" id="{69BE414F-75A3-35A1-8CE0-F1A18855C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365125"/>
            <a:ext cx="6367462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Roluri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în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rețeaua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socială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>
            <a:extLst>
              <a:ext uri="{FF2B5EF4-FFF2-40B4-BE49-F238E27FC236}">
                <a16:creationId xmlns:a16="http://schemas.microsoft.com/office/drawing/2014/main" id="{1E6D5F8C-D848-50AF-ADEC-E99632F3384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515938" y="1722707"/>
            <a:ext cx="11160125" cy="509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se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bazează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pe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dezvoltarea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menținerea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relațiilor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personale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afaceri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folosind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tehnologia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site-urile de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rețele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(Social Media) care permit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oamenilor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companiilor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se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conecteze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între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ele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dezvoltând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relații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partajând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informații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idei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mesaje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vi-VN" altLang="de-DE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Membrii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familiei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ar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putea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rămâne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conectați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prin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intermediul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rețelelor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personale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precum Facebook,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partajeze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fotografii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trimită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alte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mesaje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despre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viața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lor.</a:t>
            </a:r>
            <a:endParaRPr lang="vi-VN" altLang="de-DE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Oamenii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se pot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conecta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alții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(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străini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) care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împărtășesc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aceleași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interese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vi-VN" altLang="de-DE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Există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, de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asemenea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dezavantaje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ale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rețelelor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inclusiv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răspândirea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dezinformării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costul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ridicat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al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utilizării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menținerii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profilurilor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din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  <a:endParaRPr lang="de-DE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45D9DAB8-091A-B49B-FEAF-F5513FCC8A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34820" name="Titel 1">
            <a:extLst>
              <a:ext uri="{FF2B5EF4-FFF2-40B4-BE49-F238E27FC236}">
                <a16:creationId xmlns:a16="http://schemas.microsoft.com/office/drawing/2014/main" id="{D3521380-4EB4-46ED-371A-C6955A486E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Funcționalitatea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rețelei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20303C10-E6D4-EE4F-EF57-42F3700B00C6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14350" y="2039129"/>
            <a:ext cx="11161713" cy="3817968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spcAft>
                <a:spcPts val="900"/>
              </a:spcAft>
              <a:buFont typeface="Arial" panose="020B0604020202020204" pitchFamily="34" charset="0"/>
              <a:buNone/>
              <a:defRPr/>
            </a:pP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Funcționalitatea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platformelor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sociale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poate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fi </a:t>
            </a: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clasificată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:</a:t>
            </a:r>
            <a:endParaRPr lang="vi-VN" altLang="de-DE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just">
              <a:spcAft>
                <a:spcPts val="9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Funcțiile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servesc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promovarea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relațiilor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sociale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între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cadrul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platformelor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virtuale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oferă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funcționalitate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pentru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construirea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întreținerea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graficului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rețelei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sociale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lang="vi-VN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just">
              <a:spcAft>
                <a:spcPts val="9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Funcțiile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date sunt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responsabile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pentru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gestionarea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conținutului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furnizat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comunicării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între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,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ajutând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îmbunătățirea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(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extinderea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)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interacțiunii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utilizatorilor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la a face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platforma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mai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atractivă</a:t>
            </a:r>
            <a:endParaRPr lang="vi-VN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just">
              <a:spcAft>
                <a:spcPts val="9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Funcțiile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control al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accesului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urmăresc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implementeze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măsuri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confidențialitate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definite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restricționeze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accesul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neautorizat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datele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informațiile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furnizate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lang="de-DE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070C7BB9-0887-E0C4-F78A-ED00165ECF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35844" name="Titel 1">
            <a:extLst>
              <a:ext uri="{FF2B5EF4-FFF2-40B4-BE49-F238E27FC236}">
                <a16:creationId xmlns:a16="http://schemas.microsoft.com/office/drawing/2014/main" id="{C00E8809-B39E-F5F7-6FE5-809236F18B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Funcționalitatea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rețelei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>
            <a:extLst>
              <a:ext uri="{FF2B5EF4-FFF2-40B4-BE49-F238E27FC236}">
                <a16:creationId xmlns:a16="http://schemas.microsoft.com/office/drawing/2014/main" id="{33A0F77E-89E7-0754-6396-0F3657523477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0" y="5462588"/>
            <a:ext cx="10483850" cy="126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0" indent="0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endParaRPr lang="en-US" altLang="de-DE" sz="2000" i="1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 algn="ctr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Figura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5: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Funcționalitatea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principală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unei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platforme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tipice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rețele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i="1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spcBef>
                <a:spcPct val="0"/>
              </a:spcBef>
              <a:spcAft>
                <a:spcPts val="900"/>
              </a:spcAft>
              <a:buFont typeface="Arial" panose="020B0604020202020204" pitchFamily="34" charset="0"/>
              <a:buNone/>
              <a:tabLst>
                <a:tab pos="5754688" algn="r"/>
              </a:tabLst>
            </a:pP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(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  <a:hlinkClick r:id="rId2"/>
              </a:rPr>
              <a:t>https://hal.archives-ouvertes.fr/hal-00687145</a:t>
            </a:r>
            <a:r>
              <a:rPr lang="en-US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) </a:t>
            </a:r>
            <a:endParaRPr lang="de-DE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916A6A11-04BA-CEC5-3EB0-2BD2064C7D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36868" name="Rectangle 2">
            <a:extLst>
              <a:ext uri="{FF2B5EF4-FFF2-40B4-BE49-F238E27FC236}">
                <a16:creationId xmlns:a16="http://schemas.microsoft.com/office/drawing/2014/main" id="{F24D5446-6BB6-0E66-A87E-B14255DEEE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graphicFrame>
        <p:nvGraphicFramePr>
          <p:cNvPr id="36869" name="Objekt 5">
            <a:extLst>
              <a:ext uri="{FF2B5EF4-FFF2-40B4-BE49-F238E27FC236}">
                <a16:creationId xmlns:a16="http://schemas.microsoft.com/office/drawing/2014/main" id="{7E11E0CB-74DF-6BE3-BD7A-193800AE8A9C}"/>
              </a:ext>
            </a:extLst>
          </p:cNvPr>
          <p:cNvGraphicFramePr>
            <a:graphicFrameLocks/>
          </p:cNvGraphicFramePr>
          <p:nvPr/>
        </p:nvGraphicFramePr>
        <p:xfrm>
          <a:off x="2782888" y="1868488"/>
          <a:ext cx="7019925" cy="380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3" imgW="0" imgH="0" progId="StaticMetafile">
                  <p:embed/>
                </p:oleObj>
              </mc:Choice>
              <mc:Fallback>
                <p:oleObj name="Bild" r:id="rId3" imgW="0" imgH="0" progId="StaticMetafile">
                  <p:embed/>
                  <p:pic>
                    <p:nvPicPr>
                      <p:cNvPr id="0" name="Objek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1868488"/>
                        <a:ext cx="7019925" cy="3805237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70" name="Titel 1">
            <a:extLst>
              <a:ext uri="{FF2B5EF4-FFF2-40B4-BE49-F238E27FC236}">
                <a16:creationId xmlns:a16="http://schemas.microsoft.com/office/drawing/2014/main" id="{197E6A8E-3AAF-9733-EA27-BAD16993EA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Funcționalitatea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rețelei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>
            <a:extLst>
              <a:ext uri="{FF2B5EF4-FFF2-40B4-BE49-F238E27FC236}">
                <a16:creationId xmlns:a16="http://schemas.microsoft.com/office/drawing/2014/main" id="{8CEE17B3-1FF8-4497-BECF-264CA78AFDC4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654050" y="2156312"/>
            <a:ext cx="10883900" cy="2492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Site-urile de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rețele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pot fi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clasificate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ea typeface="Tahoma" panose="020B0604030504040204" pitchFamily="34" charset="0"/>
                <a:cs typeface="Arial" panose="020B0604020202020204" pitchFamily="34" charset="0"/>
              </a:rPr>
              <a:t>obiective</a:t>
            </a:r>
            <a:r>
              <a:rPr lang="en-US" altLang="de-DE" dirty="0">
                <a:ea typeface="Tahoma" panose="020B0604030504040204" pitchFamily="34" charset="0"/>
                <a:cs typeface="Arial" panose="020B0604020202020204" pitchFamily="34" charset="0"/>
              </a:rPr>
              <a:t> :</a:t>
            </a:r>
            <a:endParaRPr lang="vi-VN" altLang="de-DE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vi-VN" altLang="de-DE" dirty="0">
                <a:ea typeface="Tahoma" panose="020B0604030504040204" pitchFamily="34" charset="0"/>
                <a:cs typeface="Arial" panose="020B0604020202020204" pitchFamily="34" charset="0"/>
              </a:rPr>
              <a:t>legături sociale</a:t>
            </a: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vi-VN" altLang="de-DE" dirty="0">
                <a:ea typeface="Tahoma" panose="020B0604030504040204" pitchFamily="34" charset="0"/>
                <a:cs typeface="Arial" panose="020B0604020202020204" pitchFamily="34" charset="0"/>
              </a:rPr>
              <a:t>partajarea multimedia</a:t>
            </a: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en-US" altLang="de-DE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p</a:t>
            </a:r>
            <a:r>
              <a:rPr lang="vi-VN" altLang="de-DE" dirty="0">
                <a:ea typeface="Tahoma" panose="020B0604030504040204" pitchFamily="34" charset="0"/>
                <a:cs typeface="Arial" panose="020B0604020202020204" pitchFamily="34" charset="0"/>
              </a:rPr>
              <a:t>rofesional</a:t>
            </a: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spcAft>
                <a:spcPts val="900"/>
              </a:spcAft>
              <a:tabLst>
                <a:tab pos="5754688" algn="r"/>
              </a:tabLst>
            </a:pPr>
            <a:r>
              <a:rPr lang="vi-VN" altLang="de-DE" dirty="0">
                <a:ea typeface="Tahoma" panose="020B0604030504040204" pitchFamily="34" charset="0"/>
                <a:cs typeface="Arial" panose="020B0604020202020204" pitchFamily="34" charset="0"/>
              </a:rPr>
              <a:t>forumuri de discuții</a:t>
            </a:r>
            <a:endParaRPr lang="en-US" altLang="de-DE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922DA6F2-B73D-15DC-6588-07F95761A1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37892" name="Rectangle 2">
            <a:extLst>
              <a:ext uri="{FF2B5EF4-FFF2-40B4-BE49-F238E27FC236}">
                <a16:creationId xmlns:a16="http://schemas.microsoft.com/office/drawing/2014/main" id="{DA4BCAE2-E9CF-4D68-8606-2656545B9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grpSp>
        <p:nvGrpSpPr>
          <p:cNvPr id="37893" name="Group 36813">
            <a:extLst>
              <a:ext uri="{FF2B5EF4-FFF2-40B4-BE49-F238E27FC236}">
                <a16:creationId xmlns:a16="http://schemas.microsoft.com/office/drawing/2014/main" id="{7B989EE7-040E-CEDA-121D-16B63549248D}"/>
              </a:ext>
            </a:extLst>
          </p:cNvPr>
          <p:cNvGrpSpPr>
            <a:grpSpLocks/>
          </p:cNvGrpSpPr>
          <p:nvPr/>
        </p:nvGrpSpPr>
        <p:grpSpPr bwMode="auto">
          <a:xfrm>
            <a:off x="8286750" y="2133600"/>
            <a:ext cx="3859213" cy="2986088"/>
            <a:chOff x="0" y="-39"/>
            <a:chExt cx="33175" cy="24170"/>
          </a:xfrm>
        </p:grpSpPr>
        <p:pic>
          <p:nvPicPr>
            <p:cNvPr id="37897" name="Picture 46080">
              <a:extLst>
                <a:ext uri="{FF2B5EF4-FFF2-40B4-BE49-F238E27FC236}">
                  <a16:creationId xmlns:a16="http://schemas.microsoft.com/office/drawing/2014/main" id="{9FB993E3-A0DF-0FBE-2D2F-F74800F14E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75" y="-39"/>
              <a:ext cx="12253" cy="24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898" name="Shape 280">
              <a:extLst>
                <a:ext uri="{FF2B5EF4-FFF2-40B4-BE49-F238E27FC236}">
                  <a16:creationId xmlns:a16="http://schemas.microsoft.com/office/drawing/2014/main" id="{9AB81A56-366E-8B5F-BF46-031192E28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465"/>
              <a:ext cx="10672" cy="10747"/>
            </a:xfrm>
            <a:custGeom>
              <a:avLst/>
              <a:gdLst>
                <a:gd name="T0" fmla="*/ 0 w 1067257"/>
                <a:gd name="T1" fmla="*/ 0 h 1074687"/>
                <a:gd name="T2" fmla="*/ 0 w 1067257"/>
                <a:gd name="T3" fmla="*/ 0 h 1074687"/>
                <a:gd name="T4" fmla="*/ 0 w 1067257"/>
                <a:gd name="T5" fmla="*/ 0 h 1074687"/>
                <a:gd name="T6" fmla="*/ 0 w 1067257"/>
                <a:gd name="T7" fmla="*/ 0 h 1074687"/>
                <a:gd name="T8" fmla="*/ 0 w 1067257"/>
                <a:gd name="T9" fmla="*/ 0 h 10746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7257"/>
                <a:gd name="T16" fmla="*/ 0 h 1074687"/>
                <a:gd name="T17" fmla="*/ 1067257 w 1067257"/>
                <a:gd name="T18" fmla="*/ 1074687 h 10746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7257" h="1074687">
                  <a:moveTo>
                    <a:pt x="533718" y="0"/>
                  </a:moveTo>
                  <a:cubicBezTo>
                    <a:pt x="828358" y="0"/>
                    <a:pt x="1067257" y="240487"/>
                    <a:pt x="1067257" y="537273"/>
                  </a:cubicBezTo>
                  <a:cubicBezTo>
                    <a:pt x="1067257" y="834072"/>
                    <a:pt x="828358" y="1074687"/>
                    <a:pt x="533718" y="1074687"/>
                  </a:cubicBezTo>
                  <a:cubicBezTo>
                    <a:pt x="239027" y="1074687"/>
                    <a:pt x="0" y="834072"/>
                    <a:pt x="0" y="537273"/>
                  </a:cubicBezTo>
                  <a:cubicBezTo>
                    <a:pt x="0" y="240487"/>
                    <a:pt x="239027" y="0"/>
                    <a:pt x="533718" y="0"/>
                  </a:cubicBezTo>
                  <a:close/>
                </a:path>
              </a:pathLst>
            </a:custGeom>
            <a:solidFill>
              <a:srgbClr val="ED7D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899" name="Shape 281">
              <a:extLst>
                <a:ext uri="{FF2B5EF4-FFF2-40B4-BE49-F238E27FC236}">
                  <a16:creationId xmlns:a16="http://schemas.microsoft.com/office/drawing/2014/main" id="{97A49E3C-9B23-7821-D637-3E3908A5D56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6465"/>
              <a:ext cx="10672" cy="10747"/>
            </a:xfrm>
            <a:custGeom>
              <a:avLst/>
              <a:gdLst>
                <a:gd name="T0" fmla="*/ 0 w 1067257"/>
                <a:gd name="T1" fmla="*/ 0 h 1074687"/>
                <a:gd name="T2" fmla="*/ 0 w 1067257"/>
                <a:gd name="T3" fmla="*/ 0 h 1074687"/>
                <a:gd name="T4" fmla="*/ 0 w 1067257"/>
                <a:gd name="T5" fmla="*/ 0 h 1074687"/>
                <a:gd name="T6" fmla="*/ 0 w 1067257"/>
                <a:gd name="T7" fmla="*/ 0 h 1074687"/>
                <a:gd name="T8" fmla="*/ 0 w 1067257"/>
                <a:gd name="T9" fmla="*/ 0 h 10746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067257"/>
                <a:gd name="T16" fmla="*/ 0 h 1074687"/>
                <a:gd name="T17" fmla="*/ 1067257 w 1067257"/>
                <a:gd name="T18" fmla="*/ 1074687 h 10746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067257" h="1074687">
                  <a:moveTo>
                    <a:pt x="0" y="537273"/>
                  </a:moveTo>
                  <a:cubicBezTo>
                    <a:pt x="0" y="240487"/>
                    <a:pt x="239027" y="0"/>
                    <a:pt x="533718" y="0"/>
                  </a:cubicBezTo>
                  <a:cubicBezTo>
                    <a:pt x="828358" y="0"/>
                    <a:pt x="1067257" y="240487"/>
                    <a:pt x="1067257" y="537273"/>
                  </a:cubicBezTo>
                  <a:cubicBezTo>
                    <a:pt x="1067257" y="834072"/>
                    <a:pt x="828358" y="1074687"/>
                    <a:pt x="533718" y="1074687"/>
                  </a:cubicBezTo>
                  <a:cubicBezTo>
                    <a:pt x="239027" y="1074687"/>
                    <a:pt x="0" y="834072"/>
                    <a:pt x="0" y="537273"/>
                  </a:cubicBezTo>
                  <a:close/>
                </a:path>
              </a:pathLst>
            </a:custGeom>
            <a:noFill/>
            <a:ln w="14084">
              <a:solidFill>
                <a:srgbClr val="FFFFFF"/>
              </a:solidFill>
              <a:miter lim="127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900" name="Rectangle 282">
              <a:extLst>
                <a:ext uri="{FF2B5EF4-FFF2-40B4-BE49-F238E27FC236}">
                  <a16:creationId xmlns:a16="http://schemas.microsoft.com/office/drawing/2014/main" id="{2DE11427-DBD6-676A-DDB0-011CB985D6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5" y="9385"/>
              <a:ext cx="5157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100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Social </a:t>
              </a:r>
              <a:endParaRPr lang="de-DE" altLang="en-US" sz="11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37901" name="Rectangle 283">
              <a:extLst>
                <a:ext uri="{FF2B5EF4-FFF2-40B4-BE49-F238E27FC236}">
                  <a16:creationId xmlns:a16="http://schemas.microsoft.com/office/drawing/2014/main" id="{03C6CAAD-9701-A856-ABC3-A67028662C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61" y="10848"/>
              <a:ext cx="9455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100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Networking </a:t>
              </a:r>
              <a:endParaRPr lang="de-DE" altLang="en-US" sz="11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37902" name="Rectangle 284">
              <a:extLst>
                <a:ext uri="{FF2B5EF4-FFF2-40B4-BE49-F238E27FC236}">
                  <a16:creationId xmlns:a16="http://schemas.microsoft.com/office/drawing/2014/main" id="{5AC7FBFF-A163-F844-3481-872B68ED3B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0" y="12303"/>
              <a:ext cx="3330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100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sites</a:t>
              </a:r>
              <a:endParaRPr lang="de-DE" altLang="en-US" sz="11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37903" name="Rectangle 285">
              <a:extLst>
                <a:ext uri="{FF2B5EF4-FFF2-40B4-BE49-F238E27FC236}">
                  <a16:creationId xmlns:a16="http://schemas.microsoft.com/office/drawing/2014/main" id="{02F13043-47EB-99EE-B385-51523247CA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71" y="1441"/>
              <a:ext cx="13805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100">
                  <a:ea typeface="DengXian"/>
                  <a:cs typeface="Times New Roman" panose="02020603050405020304" pitchFamily="18" charset="0"/>
                </a:rPr>
                <a:t>Social Connection</a:t>
              </a:r>
              <a:endParaRPr lang="de-DE" altLang="en-US" sz="11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37904" name="Rectangle 286">
              <a:extLst>
                <a:ext uri="{FF2B5EF4-FFF2-40B4-BE49-F238E27FC236}">
                  <a16:creationId xmlns:a16="http://schemas.microsoft.com/office/drawing/2014/main" id="{2507FD74-C8FD-2C82-79D1-B11D00A650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30" y="7508"/>
              <a:ext cx="14745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100">
                  <a:ea typeface="DengXian"/>
                  <a:cs typeface="Times New Roman" panose="02020603050405020304" pitchFamily="18" charset="0"/>
                </a:rPr>
                <a:t>Multimedia sharing</a:t>
              </a:r>
              <a:endParaRPr lang="de-DE" altLang="en-US" sz="11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37905" name="Rectangle 287">
              <a:extLst>
                <a:ext uri="{FF2B5EF4-FFF2-40B4-BE49-F238E27FC236}">
                  <a16:creationId xmlns:a16="http://schemas.microsoft.com/office/drawing/2014/main" id="{80F156D8-0A83-9A3B-9100-62850822E4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4" y="14630"/>
              <a:ext cx="9288" cy="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100">
                  <a:ea typeface="DengXian"/>
                  <a:cs typeface="Times New Roman" panose="02020603050405020304" pitchFamily="18" charset="0"/>
                </a:rPr>
                <a:t>Professional</a:t>
              </a:r>
              <a:endParaRPr lang="de-DE" altLang="en-US" sz="11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37906" name="Rectangle 288">
              <a:extLst>
                <a:ext uri="{FF2B5EF4-FFF2-40B4-BE49-F238E27FC236}">
                  <a16:creationId xmlns:a16="http://schemas.microsoft.com/office/drawing/2014/main" id="{5D57B018-065A-30C9-F22F-C1A8A9F195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5" y="20249"/>
              <a:ext cx="14414" cy="2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100">
                  <a:ea typeface="DengXian"/>
                  <a:cs typeface="Times New Roman" panose="02020603050405020304" pitchFamily="18" charset="0"/>
                </a:rPr>
                <a:t>Discussion Forums</a:t>
              </a:r>
              <a:endParaRPr lang="de-DE" altLang="en-US" sz="1100">
                <a:ea typeface="DengXian"/>
                <a:cs typeface="Times New Roman" panose="02020603050405020304" pitchFamily="18" charset="0"/>
              </a:endParaRPr>
            </a:p>
          </p:txBody>
        </p:sp>
      </p:grpSp>
      <p:sp>
        <p:nvSpPr>
          <p:cNvPr id="37894" name="Textfeld 5">
            <a:extLst>
              <a:ext uri="{FF2B5EF4-FFF2-40B4-BE49-F238E27FC236}">
                <a16:creationId xmlns:a16="http://schemas.microsoft.com/office/drawing/2014/main" id="{A6D7AB97-4F40-1F8F-1283-25AE557841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9275" y="5119688"/>
            <a:ext cx="37258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400" dirty="0">
                <a:cs typeface="Calibri" panose="020F0502020204030204" pitchFamily="34" charset="0"/>
              </a:rPr>
              <a:t>Site-</a:t>
            </a:r>
            <a:r>
              <a:rPr lang="en-US" altLang="en-US" sz="2400" dirty="0" err="1">
                <a:cs typeface="Calibri" panose="020F0502020204030204" pitchFamily="34" charset="0"/>
              </a:rPr>
              <a:t>uri</a:t>
            </a:r>
            <a:r>
              <a:rPr lang="en-US" altLang="en-US" sz="2400" dirty="0">
                <a:cs typeface="Calibri" panose="020F0502020204030204" pitchFamily="34" charset="0"/>
              </a:rPr>
              <a:t> de social networking</a:t>
            </a:r>
            <a:endParaRPr lang="de-DE" altLang="en-US" sz="2400" i="1" dirty="0">
              <a:cs typeface="Calibri" panose="020F0502020204030204" pitchFamily="34" charset="0"/>
            </a:endParaRPr>
          </a:p>
        </p:txBody>
      </p:sp>
      <p:sp>
        <p:nvSpPr>
          <p:cNvPr id="37895" name="Titel 1">
            <a:extLst>
              <a:ext uri="{FF2B5EF4-FFF2-40B4-BE49-F238E27FC236}">
                <a16:creationId xmlns:a16="http://schemas.microsoft.com/office/drawing/2014/main" id="{8F0A2962-1FBA-44C2-155C-81EC36F22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Funcționalitatea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rețelei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  <p:sp>
        <p:nvSpPr>
          <p:cNvPr id="37896" name="Rectangle 4">
            <a:extLst>
              <a:ext uri="{FF2B5EF4-FFF2-40B4-BE49-F238E27FC236}">
                <a16:creationId xmlns:a16="http://schemas.microsoft.com/office/drawing/2014/main" id="{BEFA8A22-191E-6C8B-EFAD-CD61F03817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9625" y="5743575"/>
            <a:ext cx="5745163" cy="42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914400" eaLnBrk="1" hangingPunct="1">
              <a:lnSpc>
                <a:spcPct val="90000"/>
              </a:lnSpc>
              <a:spcAft>
                <a:spcPts val="900"/>
              </a:spcAft>
              <a:buFont typeface="Arial" panose="020B0604020202020204" pitchFamily="34" charset="0"/>
              <a:buNone/>
            </a:pPr>
            <a:r>
              <a:rPr lang="it-IT" altLang="de-DE" sz="2400" i="1" dirty="0">
                <a:ea typeface="Tahoma" panose="020B0604030504040204" pitchFamily="34" charset="0"/>
                <a:cs typeface="Arial" panose="020B0604020202020204" pitchFamily="34" charset="0"/>
              </a:rPr>
              <a:t>Figura 6: Funcționalitatea rețelei sociale</a:t>
            </a:r>
            <a:endParaRPr lang="en-US" altLang="de-DE" sz="2400" i="1" dirty="0"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081A7F70-191D-EF07-CBB8-63316C3A03D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2565400"/>
            <a:ext cx="11090275" cy="2239963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Aft>
                <a:spcPts val="900"/>
              </a:spcAft>
              <a:buFont typeface="Arial" panose="020B0604020202020204" pitchFamily="34" charset="0"/>
              <a:buNone/>
              <a:defRPr/>
            </a:pPr>
            <a:r>
              <a:rPr lang="en-US" altLang="de-DE" b="1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Beneficii</a:t>
            </a:r>
            <a:endParaRPr lang="en-US" altLang="de-DE" b="1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0" indent="0">
              <a:spcAft>
                <a:spcPts val="9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Rețelele sociale le permit oamenilor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:</a:t>
            </a:r>
          </a:p>
          <a:p>
            <a:pPr>
              <a:spcAft>
                <a:spcPts val="900"/>
              </a:spcAft>
              <a:defRPr/>
            </a:pPr>
            <a:r>
              <a:rPr lang="it-IT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Pentru a păstra legătura cu familia și prietenii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>
              <a:spcAft>
                <a:spcPts val="9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se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conecteze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cu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alți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indivizi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care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împărtășesc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aceleași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interese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dezvolte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noi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relații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4220D16F-D59A-81D4-D7C9-BD9C4350D5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38916" name="Rectangle 2">
            <a:extLst>
              <a:ext uri="{FF2B5EF4-FFF2-40B4-BE49-F238E27FC236}">
                <a16:creationId xmlns:a16="http://schemas.microsoft.com/office/drawing/2014/main" id="{AB8F5086-D625-0BFD-C9F9-44EEEB50A4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38917" name="Titel 1">
            <a:extLst>
              <a:ext uri="{FF2B5EF4-FFF2-40B4-BE49-F238E27FC236}">
                <a16:creationId xmlns:a16="http://schemas.microsoft.com/office/drawing/2014/main" id="{89989C4A-4733-FD69-62AC-DBF2E4E2D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365125"/>
            <a:ext cx="75628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Avantaje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șidezavantajele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rețelelor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804CA949-D024-AC33-58AF-84B3C935C688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623888" y="2133563"/>
            <a:ext cx="11160125" cy="4118050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de-DE" altLang="en-US" b="1" dirty="0">
                <a:latin typeface="+mn-lt"/>
              </a:rPr>
              <a:t>Beneficii</a:t>
            </a:r>
            <a:endParaRPr lang="en-US" altLang="de-DE" b="1" dirty="0">
              <a:latin typeface="+mn-lt"/>
              <a:ea typeface="Tahoma" panose="020B060403050404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Rețelele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socializare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le permit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companiilor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intra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legătură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clienții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noi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existenți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putea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crea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promova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crește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gradul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conștientizare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mărcii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se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bazeze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pe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recenziile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comentariile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făcute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clientela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lor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importantă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crește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vânzările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mărcii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clasamentul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mai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ridicat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motoarele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căutare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putea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stabili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un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nou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brand.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demonstra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un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nivel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înalt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servicii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clienților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săi.Pentru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putea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îmbunătăți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produsele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și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relațiile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cu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consumatorii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E61EB1F5-D5C9-8103-2BA9-AE6157B0B0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39940" name="Titel 1">
            <a:extLst>
              <a:ext uri="{FF2B5EF4-FFF2-40B4-BE49-F238E27FC236}">
                <a16:creationId xmlns:a16="http://schemas.microsoft.com/office/drawing/2014/main" id="{15AAEE4C-DE0C-6716-34F1-5305802889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85788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Avantaje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șidezavantajele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</a:p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rețelelor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FD5D4E41-4255-E55E-8A4B-43D2B8D76A6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515938" y="2254725"/>
            <a:ext cx="11160125" cy="3145476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altLang="de-DE" b="1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Dezavantaj</a:t>
            </a:r>
            <a:endParaRPr lang="en-US" altLang="de-DE" b="1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marL="0" indent="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Retele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sociale</a:t>
            </a:r>
            <a:r>
              <a:rPr lang="en-US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pot contribui la răspândirea dezinformării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avea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un impact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negativ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asupra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companiilor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deoarece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critica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adresa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unui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brand s-a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răspândit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foarte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repede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pe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rețelele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socializare</a:t>
            </a:r>
            <a:r>
              <a:rPr lang="vi-VN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  <a:endParaRPr lang="en-US" altLang="de-DE" sz="2400" dirty="0">
              <a:latin typeface="Calibri" panose="020F0502020204030204" pitchFamily="34" charset="0"/>
              <a:ea typeface="Tahoma" panose="020B0604030504040204" pitchFamily="34" charset="0"/>
              <a:cs typeface="Calibri" panose="020F050202020403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  <a:defRPr/>
            </a:pPr>
            <a:r>
              <a:rPr lang="it-IT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necesită ore de lucru și costuri în fiecare săptămână pentru a construi și menține un profil al companiei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EB4C45FB-4255-7D70-930C-A71C9661FB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0964" name="Rectangle 2">
            <a:extLst>
              <a:ext uri="{FF2B5EF4-FFF2-40B4-BE49-F238E27FC236}">
                <a16:creationId xmlns:a16="http://schemas.microsoft.com/office/drawing/2014/main" id="{41202985-4EEF-5AEB-102B-6FA0113A50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0965" name="Titel 1">
            <a:extLst>
              <a:ext uri="{FF2B5EF4-FFF2-40B4-BE49-F238E27FC236}">
                <a16:creationId xmlns:a16="http://schemas.microsoft.com/office/drawing/2014/main" id="{5D0F5AE6-2B2B-58D2-8417-1E98ECB430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85788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Avantaje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șidezavantajele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</a:p>
          <a:p>
            <a:pPr defTabSz="914400" eaLnBrk="1" hangingPunct="1">
              <a:lnSpc>
                <a:spcPct val="90000"/>
              </a:lnSpc>
            </a:pPr>
            <a:r>
              <a:rPr lang="en-US" altLang="en-US" sz="4400" dirty="0" err="1">
                <a:latin typeface="Calibri Light" panose="020F0302020204030204" pitchFamily="34" charset="0"/>
              </a:rPr>
              <a:t>rețelelor</a:t>
            </a:r>
            <a:r>
              <a:rPr lang="en-US" altLang="en-US" sz="4400" dirty="0">
                <a:latin typeface="Calibri Light" panose="020F0302020204030204" pitchFamily="34" charset="0"/>
              </a:rPr>
              <a:t> </a:t>
            </a:r>
            <a:r>
              <a:rPr lang="en-US" altLang="en-US" sz="4400" dirty="0" err="1">
                <a:latin typeface="Calibri Light" panose="020F0302020204030204" pitchFamily="34" charset="0"/>
              </a:rPr>
              <a:t>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3EA530EF-31E7-73CC-D5B6-10251E9D0B8C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2038876"/>
            <a:ext cx="10944225" cy="3600986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it-IT" altLang="de-DE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Securitate și confidențialitate în rețelele sociale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Informațiile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partajate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rețelele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sociale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media se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răspândesc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foarte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repede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,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ceea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face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atractivă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pentru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atacatori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câștige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Problemele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securitate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confidențialitate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legate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informațiile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partajate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atunci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când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un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încarcă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conținut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personal, cum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fi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fotografii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,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videoclipuri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sunet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,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trebuie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respectate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,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deoarece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atacatorul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folosi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cu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răutate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informațiile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partajate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în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scopuri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nelegitime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..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Lipsa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conștientizare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utilizatorilor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cu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privire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la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securitate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și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confidențialitate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are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potențialul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de a duce la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diferite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atacuri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cibernetice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prin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intermediul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rețelelor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en-US" altLang="de-DE" sz="2400" dirty="0" err="1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sociale</a:t>
            </a:r>
            <a:r>
              <a:rPr lang="en-US" altLang="de-DE" sz="2400" dirty="0">
                <a:latin typeface="Calibri" panose="020F0502020204030204" pitchFamily="34" charset="0"/>
                <a:ea typeface="Tahoma" panose="020B060403050404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id="{7CD9F5EE-794D-74A9-C4C6-1A36621B2E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1988" name="Rectangle 2">
            <a:extLst>
              <a:ext uri="{FF2B5EF4-FFF2-40B4-BE49-F238E27FC236}">
                <a16:creationId xmlns:a16="http://schemas.microsoft.com/office/drawing/2014/main" id="{C0D835EC-E91D-ACC6-5FC0-1EF55A5C52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39875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1989" name="Titel 1">
            <a:extLst>
              <a:ext uri="{FF2B5EF4-FFF2-40B4-BE49-F238E27FC236}">
                <a16:creationId xmlns:a16="http://schemas.microsoft.com/office/drawing/2014/main" id="{D410A4BA-708B-2AB7-CA1C-3F60258B80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8150" y="365125"/>
            <a:ext cx="6836121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>
                <a:latin typeface="Calibri Light" panose="020F0302020204030204" pitchFamily="34" charset="0"/>
              </a:rPr>
              <a:t>Securitate și confidențialitate în rețelele 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DC6BBC28-A4E3-7EA1-59D2-25041F70B72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479425" y="2133600"/>
            <a:ext cx="11017250" cy="2936875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54688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Amenințările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pot fi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împărțite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trei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categorii</a:t>
            </a:r>
            <a:r>
              <a:rPr lang="en-US" altLang="de-DE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: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Amenințările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convenționale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includ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amenințările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pe care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utilizatorii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le-au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întâlnit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încă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la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începutul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rețelei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sociale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Amenințările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moderne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sunt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atacuri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care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folosesc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tehnici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avansate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a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compromite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conturile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utilizator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>
              <a:spcBef>
                <a:spcPts val="600"/>
              </a:spcBef>
              <a:spcAft>
                <a:spcPts val="600"/>
              </a:spcAft>
              <a:defRPr/>
            </a:pP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Atacurile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direcționate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sunt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atacuri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care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vizează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un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anumit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utilizator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, care pot fi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comise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orice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utilizator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pentru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diverse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vendete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altLang="de-DE" sz="2400" dirty="0" err="1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personale</a:t>
            </a:r>
            <a:r>
              <a:rPr lang="en-US" altLang="de-DE" sz="2400" dirty="0">
                <a:latin typeface="+mn-lt"/>
                <a:ea typeface="Tahoma" panose="020B060403050404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7686C7B9-4E8F-7919-25A0-87972D4A65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3012" name="Rectangle 2">
            <a:extLst>
              <a:ext uri="{FF2B5EF4-FFF2-40B4-BE49-F238E27FC236}">
                <a16:creationId xmlns:a16="http://schemas.microsoft.com/office/drawing/2014/main" id="{91F6CEB7-8A93-93A1-EF1E-D30D800C66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3013" name="Titel 1">
            <a:extLst>
              <a:ext uri="{FF2B5EF4-FFF2-40B4-BE49-F238E27FC236}">
                <a16:creationId xmlns:a16="http://schemas.microsoft.com/office/drawing/2014/main" id="{2D515567-B0B0-CE5D-384A-0198FF5325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8150" y="365125"/>
            <a:ext cx="6764113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>
                <a:latin typeface="Calibri Light" panose="020F0302020204030204" pitchFamily="34" charset="0"/>
              </a:rPr>
              <a:t>Securitate și confidențialitate în rețelele 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75CF2C16-23B9-B85B-FA31-FE49FA18E6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id="{A01452E9-206B-2152-B9B3-B97B84FF5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4036" name="Rectangle 2">
            <a:extLst>
              <a:ext uri="{FF2B5EF4-FFF2-40B4-BE49-F238E27FC236}">
                <a16:creationId xmlns:a16="http://schemas.microsoft.com/office/drawing/2014/main" id="{06742824-D9ED-FE4A-F6BD-44B53BF51F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graphicFrame>
        <p:nvGraphicFramePr>
          <p:cNvPr id="44037" name="Objekt 6">
            <a:extLst>
              <a:ext uri="{FF2B5EF4-FFF2-40B4-BE49-F238E27FC236}">
                <a16:creationId xmlns:a16="http://schemas.microsoft.com/office/drawing/2014/main" id="{8AC2ABD1-1674-7996-1B13-5E724FB42999}"/>
              </a:ext>
            </a:extLst>
          </p:cNvPr>
          <p:cNvGraphicFramePr>
            <a:graphicFrameLocks/>
          </p:cNvGraphicFramePr>
          <p:nvPr/>
        </p:nvGraphicFramePr>
        <p:xfrm>
          <a:off x="3935413" y="2005013"/>
          <a:ext cx="4171950" cy="423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2" imgW="0" imgH="0" progId="StaticMetafile">
                  <p:embed/>
                </p:oleObj>
              </mc:Choice>
              <mc:Fallback>
                <p:oleObj name="Bild" r:id="rId2" imgW="0" imgH="0" progId="StaticMetafile">
                  <p:embed/>
                  <p:pic>
                    <p:nvPicPr>
                      <p:cNvPr id="0" name="Objekt 6"/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5413" y="2005013"/>
                        <a:ext cx="4171950" cy="423227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8" name="Textfeld 8">
            <a:extLst>
              <a:ext uri="{FF2B5EF4-FFF2-40B4-BE49-F238E27FC236}">
                <a16:creationId xmlns:a16="http://schemas.microsoft.com/office/drawing/2014/main" id="{A9E3AABF-52BD-5723-BF60-DBACE3F530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71813" y="6237288"/>
            <a:ext cx="67685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400" i="1" dirty="0" err="1">
                <a:cs typeface="Calibri" panose="020F0502020204030204" pitchFamily="34" charset="0"/>
              </a:rPr>
              <a:t>Figura</a:t>
            </a:r>
            <a:r>
              <a:rPr lang="en-US" altLang="en-US" sz="2400" i="1" dirty="0">
                <a:cs typeface="Calibri" panose="020F0502020204030204" pitchFamily="34" charset="0"/>
              </a:rPr>
              <a:t> 7: </a:t>
            </a:r>
            <a:r>
              <a:rPr lang="en-US" altLang="en-US" sz="2400" i="1" dirty="0" err="1">
                <a:cs typeface="Calibri" panose="020F0502020204030204" pitchFamily="34" charset="0"/>
              </a:rPr>
              <a:t>Clasificarea</a:t>
            </a:r>
            <a:r>
              <a:rPr lang="en-US" altLang="en-US" sz="2400" i="1" dirty="0">
                <a:cs typeface="Calibri" panose="020F0502020204030204" pitchFamily="34" charset="0"/>
              </a:rPr>
              <a:t> </a:t>
            </a:r>
            <a:r>
              <a:rPr lang="en-US" altLang="en-US" sz="2400" i="1" dirty="0" err="1">
                <a:cs typeface="Calibri" panose="020F0502020204030204" pitchFamily="34" charset="0"/>
              </a:rPr>
              <a:t>amenințărilor</a:t>
            </a:r>
            <a:r>
              <a:rPr lang="en-US" altLang="en-US" sz="2400" i="1" dirty="0">
                <a:cs typeface="Calibri" panose="020F0502020204030204" pitchFamily="34" charset="0"/>
              </a:rPr>
              <a:t> (Jain et al., 2021)</a:t>
            </a:r>
            <a:endParaRPr lang="de-DE" altLang="en-US" sz="2400" i="1" dirty="0">
              <a:cs typeface="Calibri" panose="020F0502020204030204" pitchFamily="34" charset="0"/>
            </a:endParaRPr>
          </a:p>
        </p:txBody>
      </p:sp>
      <p:sp>
        <p:nvSpPr>
          <p:cNvPr id="44039" name="Titel 1">
            <a:extLst>
              <a:ext uri="{FF2B5EF4-FFF2-40B4-BE49-F238E27FC236}">
                <a16:creationId xmlns:a16="http://schemas.microsoft.com/office/drawing/2014/main" id="{BD3F9C96-0AC1-96CB-5D99-43628152FC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520" y="365125"/>
            <a:ext cx="6768751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>
                <a:latin typeface="Calibri Light" panose="020F0302020204030204" pitchFamily="34" charset="0"/>
              </a:rPr>
              <a:t>Securitate și confidențialitate în rețelele 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AD0E3AC8-8CCE-7BDA-ACE2-87A94D4FA2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8F59F10F-DFF9-DC82-9AA9-395386AE3C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5060" name="Rectangle 2">
            <a:extLst>
              <a:ext uri="{FF2B5EF4-FFF2-40B4-BE49-F238E27FC236}">
                <a16:creationId xmlns:a16="http://schemas.microsoft.com/office/drawing/2014/main" id="{4611DBB8-2FFE-AF37-D88B-63C85D9B15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5061" name="Textfeld 8">
            <a:extLst>
              <a:ext uri="{FF2B5EF4-FFF2-40B4-BE49-F238E27FC236}">
                <a16:creationId xmlns:a16="http://schemas.microsoft.com/office/drawing/2014/main" id="{1CE07427-8F55-1CFC-C067-43D7CB56F8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7625" y="6197600"/>
            <a:ext cx="67685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2400" i="1" dirty="0" err="1">
                <a:cs typeface="Calibri" panose="020F0502020204030204" pitchFamily="34" charset="0"/>
              </a:rPr>
              <a:t>Figura</a:t>
            </a:r>
            <a:r>
              <a:rPr lang="en-US" altLang="en-US" sz="2400" i="1" dirty="0">
                <a:cs typeface="Calibri" panose="020F0502020204030204" pitchFamily="34" charset="0"/>
              </a:rPr>
              <a:t> 8: </a:t>
            </a:r>
            <a:r>
              <a:rPr lang="en-US" altLang="en-US" sz="2400" i="1" dirty="0" err="1">
                <a:cs typeface="Calibri" panose="020F0502020204030204" pitchFamily="34" charset="0"/>
              </a:rPr>
              <a:t>Clasificarea</a:t>
            </a:r>
            <a:r>
              <a:rPr lang="en-US" altLang="en-US" sz="2400" i="1" dirty="0">
                <a:cs typeface="Calibri" panose="020F0502020204030204" pitchFamily="34" charset="0"/>
              </a:rPr>
              <a:t> </a:t>
            </a:r>
            <a:r>
              <a:rPr lang="en-US" altLang="en-US" sz="2400" i="1" dirty="0" err="1">
                <a:cs typeface="Calibri" panose="020F0502020204030204" pitchFamily="34" charset="0"/>
              </a:rPr>
              <a:t>amenințărilor</a:t>
            </a:r>
            <a:r>
              <a:rPr lang="en-US" altLang="en-US" sz="2400" i="1" dirty="0">
                <a:cs typeface="Calibri" panose="020F0502020204030204" pitchFamily="34" charset="0"/>
              </a:rPr>
              <a:t> (Jain et al., 2021)</a:t>
            </a:r>
            <a:endParaRPr lang="de-DE" altLang="en-US" sz="2400" i="1" dirty="0">
              <a:cs typeface="Calibri" panose="020F0502020204030204" pitchFamily="34" charset="0"/>
            </a:endParaRPr>
          </a:p>
        </p:txBody>
      </p:sp>
      <p:grpSp>
        <p:nvGrpSpPr>
          <p:cNvPr id="45062" name="Group 39024">
            <a:extLst>
              <a:ext uri="{FF2B5EF4-FFF2-40B4-BE49-F238E27FC236}">
                <a16:creationId xmlns:a16="http://schemas.microsoft.com/office/drawing/2014/main" id="{E65927F6-2FCD-BA66-111B-E64B92A4D37A}"/>
              </a:ext>
            </a:extLst>
          </p:cNvPr>
          <p:cNvGrpSpPr>
            <a:grpSpLocks/>
          </p:cNvGrpSpPr>
          <p:nvPr/>
        </p:nvGrpSpPr>
        <p:grpSpPr bwMode="auto">
          <a:xfrm>
            <a:off x="2424113" y="2317750"/>
            <a:ext cx="7843837" cy="3109913"/>
            <a:chOff x="-18" y="-44"/>
            <a:chExt cx="47274" cy="19476"/>
          </a:xfrm>
        </p:grpSpPr>
        <p:pic>
          <p:nvPicPr>
            <p:cNvPr id="45064" name="Picture 46084">
              <a:extLst>
                <a:ext uri="{FF2B5EF4-FFF2-40B4-BE49-F238E27FC236}">
                  <a16:creationId xmlns:a16="http://schemas.microsoft.com/office/drawing/2014/main" id="{0A5601A9-42C0-F1E7-4965-D3A58F959CE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" y="-44"/>
              <a:ext cx="43311" cy="19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065" name="Rectangle 36776">
              <a:extLst>
                <a:ext uri="{FF2B5EF4-FFF2-40B4-BE49-F238E27FC236}">
                  <a16:creationId xmlns:a16="http://schemas.microsoft.com/office/drawing/2014/main" id="{CEA95FBA-356E-10EC-4971-589EFE75FC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529" y="7091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44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66" name="Rectangle 36777">
              <a:extLst>
                <a:ext uri="{FF2B5EF4-FFF2-40B4-BE49-F238E27FC236}">
                  <a16:creationId xmlns:a16="http://schemas.microsoft.com/office/drawing/2014/main" id="{9A978CCB-2A88-ACF7-C095-574D36BEBD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78" y="7091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67" name="Rectangle 36778">
              <a:extLst>
                <a:ext uri="{FF2B5EF4-FFF2-40B4-BE49-F238E27FC236}">
                  <a16:creationId xmlns:a16="http://schemas.microsoft.com/office/drawing/2014/main" id="{69C1C06B-5546-1A31-A4E4-6EE1589FD9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0" y="14538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30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68" name="Rectangle 36779">
              <a:extLst>
                <a:ext uri="{FF2B5EF4-FFF2-40B4-BE49-F238E27FC236}">
                  <a16:creationId xmlns:a16="http://schemas.microsoft.com/office/drawing/2014/main" id="{A1CFB315-9F3A-8381-B569-7BB309C0CD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18" y="14538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69" name="Rectangle 36774">
              <a:extLst>
                <a:ext uri="{FF2B5EF4-FFF2-40B4-BE49-F238E27FC236}">
                  <a16:creationId xmlns:a16="http://schemas.microsoft.com/office/drawing/2014/main" id="{823639AF-D645-D2E2-92E2-5CD5C0AFA1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1" y="7463"/>
              <a:ext cx="1657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10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0" name="Rectangle 36775">
              <a:extLst>
                <a:ext uri="{FF2B5EF4-FFF2-40B4-BE49-F238E27FC236}">
                  <a16:creationId xmlns:a16="http://schemas.microsoft.com/office/drawing/2014/main" id="{1E3F8E07-4158-5B6D-4A1A-F68B49D3AD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19" y="7463"/>
              <a:ext cx="1654" cy="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1" name="Rectangle 36772">
              <a:extLst>
                <a:ext uri="{FF2B5EF4-FFF2-40B4-BE49-F238E27FC236}">
                  <a16:creationId xmlns:a16="http://schemas.microsoft.com/office/drawing/2014/main" id="{FEF3559F-56FA-0075-768B-2FBCC5DAE9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8" y="2436"/>
              <a:ext cx="1657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16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2" name="Rectangle 36773">
              <a:extLst>
                <a:ext uri="{FF2B5EF4-FFF2-40B4-BE49-F238E27FC236}">
                  <a16:creationId xmlns:a16="http://schemas.microsoft.com/office/drawing/2014/main" id="{0276B8EA-0BEE-8E1E-D607-8A895C978E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56" y="2436"/>
              <a:ext cx="1654" cy="22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1600" b="1">
                  <a:solidFill>
                    <a:srgbClr val="FFFFFF"/>
                  </a:solidFill>
                  <a:ea typeface="DengXian"/>
                  <a:cs typeface="Times New Roman" panose="02020603050405020304" pitchFamily="18" charset="0"/>
                </a:rPr>
                <a:t>%</a:t>
              </a:r>
              <a:endParaRPr lang="de-DE" altLang="en-US" sz="1600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3" name="Rectangle 587">
              <a:extLst>
                <a:ext uri="{FF2B5EF4-FFF2-40B4-BE49-F238E27FC236}">
                  <a16:creationId xmlns:a16="http://schemas.microsoft.com/office/drawing/2014/main" id="{C2BB84D9-0C61-6FE7-082C-1EB48D762A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3080"/>
              <a:ext cx="6878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2000" b="1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Espionage</a:t>
              </a:r>
              <a:endParaRPr lang="de-DE" altLang="en-US" sz="2000" b="1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4" name="Rectangle 588">
              <a:extLst>
                <a:ext uri="{FF2B5EF4-FFF2-40B4-BE49-F238E27FC236}">
                  <a16:creationId xmlns:a16="http://schemas.microsoft.com/office/drawing/2014/main" id="{62F265FC-1A33-F3DF-DA41-7498635CBD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6706"/>
              <a:ext cx="13824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2000" b="1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For personal gain</a:t>
              </a:r>
              <a:endParaRPr lang="de-DE" altLang="en-US" sz="2000" b="1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5" name="Rectangle 589">
              <a:extLst>
                <a:ext uri="{FF2B5EF4-FFF2-40B4-BE49-F238E27FC236}">
                  <a16:creationId xmlns:a16="http://schemas.microsoft.com/office/drawing/2014/main" id="{F916960E-324B-C8E1-F482-4C5F444248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10333"/>
              <a:ext cx="15598" cy="2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GB" altLang="en-US" sz="2000" b="1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For corporate profit</a:t>
              </a:r>
              <a:endParaRPr lang="de-DE" altLang="en-US" sz="2000" b="1">
                <a:ea typeface="DengXian"/>
                <a:cs typeface="Times New Roman" panose="02020603050405020304" pitchFamily="18" charset="0"/>
              </a:endParaRPr>
            </a:p>
          </p:txBody>
        </p:sp>
        <p:sp>
          <p:nvSpPr>
            <p:cNvPr id="45076" name="Rectangle 590">
              <a:extLst>
                <a:ext uri="{FF2B5EF4-FFF2-40B4-BE49-F238E27FC236}">
                  <a16:creationId xmlns:a16="http://schemas.microsoft.com/office/drawing/2014/main" id="{8327FFE0-8B8E-22FA-CD77-A5756F37ED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3" y="13959"/>
              <a:ext cx="23693" cy="2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7000"/>
                </a:lnSpc>
                <a:spcAft>
                  <a:spcPts val="800"/>
                </a:spcAft>
              </a:pPr>
              <a:r>
                <a:rPr lang="en-US" altLang="en-US" b="1">
                  <a:solidFill>
                    <a:srgbClr val="404040"/>
                  </a:solidFill>
                  <a:ea typeface="DengXian"/>
                  <a:cs typeface="Times New Roman" panose="02020603050405020304" pitchFamily="18" charset="0"/>
                </a:rPr>
                <a:t>To promote a political or social cause</a:t>
              </a:r>
              <a:endParaRPr lang="de-DE" altLang="en-US" b="1">
                <a:ea typeface="DengXian"/>
                <a:cs typeface="Times New Roman" panose="02020603050405020304" pitchFamily="18" charset="0"/>
              </a:endParaRPr>
            </a:p>
          </p:txBody>
        </p:sp>
      </p:grpSp>
      <p:sp>
        <p:nvSpPr>
          <p:cNvPr id="45063" name="Titel 1">
            <a:extLst>
              <a:ext uri="{FF2B5EF4-FFF2-40B4-BE49-F238E27FC236}">
                <a16:creationId xmlns:a16="http://schemas.microsoft.com/office/drawing/2014/main" id="{664E2618-D4F8-A071-3E0B-5F94AB0637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5520" y="365125"/>
            <a:ext cx="685493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>
                <a:latin typeface="Calibri Light" panose="020F0302020204030204" pitchFamily="34" charset="0"/>
              </a:rPr>
              <a:t>Securitate și confidențialitate în rețelele 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Inhaltsplatzhalter 7">
            <a:extLst>
              <a:ext uri="{FF2B5EF4-FFF2-40B4-BE49-F238E27FC236}">
                <a16:creationId xmlns:a16="http://schemas.microsoft.com/office/drawing/2014/main" id="{E456EE94-7E29-59D0-B654-3A433DA2DEBA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 bwMode="auto">
          <a:xfrm>
            <a:off x="623888" y="2133600"/>
            <a:ext cx="1123315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dirty="0">
                <a:cs typeface="Arial" panose="020B0604020202020204" pitchFamily="34" charset="0"/>
              </a:rPr>
              <a:t>Au </a:t>
            </a:r>
            <a:r>
              <a:rPr lang="en-US" altLang="en-US" dirty="0" err="1">
                <a:cs typeface="Arial" panose="020B0604020202020204" pitchFamily="34" charset="0"/>
              </a:rPr>
              <a:t>fost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propuse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proceduri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autentificare</a:t>
            </a:r>
            <a:r>
              <a:rPr lang="en-US" altLang="en-US" dirty="0">
                <a:cs typeface="Arial" panose="020B0604020202020204" pitchFamily="34" charset="0"/>
              </a:rPr>
              <a:t> precum CAPTCHA, </a:t>
            </a:r>
            <a:r>
              <a:rPr lang="en-US" altLang="en-US" dirty="0" err="1">
                <a:cs typeface="Arial" panose="020B0604020202020204" pitchFamily="34" charset="0"/>
              </a:rPr>
              <a:t>autentificare</a:t>
            </a:r>
            <a:r>
              <a:rPr lang="en-US" altLang="en-US" dirty="0">
                <a:cs typeface="Arial" panose="020B0604020202020204" pitchFamily="34" charset="0"/>
              </a:rPr>
              <a:t> cu </a:t>
            </a:r>
            <a:r>
              <a:rPr lang="en-US" altLang="en-US" dirty="0" err="1">
                <a:cs typeface="Arial" panose="020B0604020202020204" pitchFamily="34" charset="0"/>
              </a:rPr>
              <a:t>mai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mulți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factori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și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identificarea</a:t>
            </a:r>
            <a:r>
              <a:rPr lang="en-US" altLang="en-US" dirty="0">
                <a:cs typeface="Arial" panose="020B0604020202020204" pitchFamily="34" charset="0"/>
              </a:rPr>
              <a:t> cu </a:t>
            </a:r>
            <a:r>
              <a:rPr lang="en-US" altLang="en-US" dirty="0" err="1">
                <a:cs typeface="Arial" panose="020B0604020202020204" pitchFamily="34" charset="0"/>
              </a:rPr>
              <a:t>fotografie</a:t>
            </a:r>
            <a:r>
              <a:rPr lang="en-US" altLang="en-US" dirty="0">
                <a:cs typeface="Arial" panose="020B0604020202020204" pitchFamily="34" charset="0"/>
              </a:rPr>
              <a:t> a </a:t>
            </a:r>
            <a:r>
              <a:rPr lang="en-US" altLang="en-US" dirty="0" err="1">
                <a:cs typeface="Arial" panose="020B0604020202020204" pitchFamily="34" charset="0"/>
              </a:rPr>
              <a:t>prietenilor</a:t>
            </a:r>
            <a:r>
              <a:rPr lang="en-US" altLang="en-US" dirty="0">
                <a:cs typeface="Arial" panose="020B0604020202020204" pitchFamily="34" charset="0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>
                <a:cs typeface="Arial" panose="020B0604020202020204" pitchFamily="34" charset="0"/>
              </a:rPr>
              <a:t>Setări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securitate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și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confidențialitate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pentru</a:t>
            </a:r>
            <a:r>
              <a:rPr lang="en-US" altLang="en-US" dirty="0">
                <a:cs typeface="Arial" panose="020B0604020202020204" pitchFamily="34" charset="0"/>
              </a:rPr>
              <a:t> a </a:t>
            </a:r>
            <a:r>
              <a:rPr lang="en-US" altLang="en-US" dirty="0" err="1">
                <a:cs typeface="Arial" panose="020B0604020202020204" pitchFamily="34" charset="0"/>
              </a:rPr>
              <a:t>permite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clientului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să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introducă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informații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personale</a:t>
            </a:r>
            <a:r>
              <a:rPr lang="en-US" altLang="en-US" dirty="0">
                <a:cs typeface="Arial" panose="020B0604020202020204" pitchFamily="34" charset="0"/>
              </a:rPr>
              <a:t> de la </a:t>
            </a:r>
            <a:r>
              <a:rPr lang="en-US" altLang="en-US" dirty="0" err="1">
                <a:cs typeface="Arial" panose="020B0604020202020204" pitchFamily="34" charset="0"/>
              </a:rPr>
              <a:t>accesul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nedorit</a:t>
            </a:r>
            <a:r>
              <a:rPr lang="en-US" altLang="en-US" dirty="0">
                <a:cs typeface="Arial" panose="020B0604020202020204" pitchFamily="34" charset="0"/>
              </a:rPr>
              <a:t> al </a:t>
            </a:r>
            <a:r>
              <a:rPr lang="en-US" altLang="en-US" dirty="0" err="1">
                <a:cs typeface="Arial" panose="020B0604020202020204" pitchFamily="34" charset="0"/>
              </a:rPr>
              <a:t>persoanelor</a:t>
            </a:r>
            <a:r>
              <a:rPr lang="en-US" altLang="en-US" dirty="0">
                <a:cs typeface="Arial" panose="020B0604020202020204" pitchFamily="34" charset="0"/>
              </a:rPr>
              <a:t> din exterior </a:t>
            </a:r>
            <a:r>
              <a:rPr lang="en-US" altLang="en-US" dirty="0" err="1">
                <a:cs typeface="Arial" panose="020B0604020202020204" pitchFamily="34" charset="0"/>
              </a:rPr>
              <a:t>sau</a:t>
            </a:r>
            <a:r>
              <a:rPr lang="en-US" altLang="en-US" dirty="0">
                <a:cs typeface="Arial" panose="020B0604020202020204" pitchFamily="34" charset="0"/>
              </a:rPr>
              <a:t> al </a:t>
            </a:r>
            <a:r>
              <a:rPr lang="en-US" altLang="en-US" dirty="0" err="1">
                <a:cs typeface="Arial" panose="020B0604020202020204" pitchFamily="34" charset="0"/>
              </a:rPr>
              <a:t>aplicațiilor</a:t>
            </a:r>
            <a:r>
              <a:rPr lang="vi-VN" altLang="en-US" dirty="0">
                <a:cs typeface="Arial" panose="020B0604020202020204" pitchFamily="34" charset="0"/>
              </a:rPr>
              <a:t>.</a:t>
            </a:r>
            <a:endParaRPr lang="en-US" altLang="en-US" dirty="0">
              <a:cs typeface="Arial" panose="020B0604020202020204" pitchFamily="34" charset="0"/>
            </a:endParaRP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dirty="0" err="1">
                <a:cs typeface="Arial" panose="020B0604020202020204" pitchFamily="34" charset="0"/>
              </a:rPr>
              <a:t>Utilizatorii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raportează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orice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formă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abuz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sau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încălcări</a:t>
            </a:r>
            <a:r>
              <a:rPr lang="en-US" altLang="en-US" dirty="0">
                <a:cs typeface="Arial" panose="020B0604020202020204" pitchFamily="34" charset="0"/>
              </a:rPr>
              <a:t> ale </a:t>
            </a:r>
            <a:r>
              <a:rPr lang="en-US" altLang="en-US" dirty="0" err="1">
                <a:cs typeface="Arial" panose="020B0604020202020204" pitchFamily="34" charset="0"/>
              </a:rPr>
              <a:t>politicii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către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orice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utilizator</a:t>
            </a:r>
            <a:r>
              <a:rPr lang="en-US" altLang="en-US" dirty="0">
                <a:cs typeface="Arial" panose="020B0604020202020204" pitchFamily="34" charset="0"/>
              </a:rPr>
              <a:t> din </a:t>
            </a:r>
            <a:r>
              <a:rPr lang="en-US" altLang="en-US" dirty="0" err="1">
                <a:cs typeface="Arial" panose="020B0604020202020204" pitchFamily="34" charset="0"/>
              </a:rPr>
              <a:t>rețeaua</a:t>
            </a:r>
            <a:r>
              <a:rPr lang="en-US" altLang="en-US" dirty="0">
                <a:cs typeface="Arial" panose="020B0604020202020204" pitchFamily="34" charset="0"/>
              </a:rPr>
              <a:t> lor. </a:t>
            </a:r>
            <a:r>
              <a:rPr lang="en-US" altLang="en-US" dirty="0" err="1">
                <a:cs typeface="Arial" panose="020B0604020202020204" pitchFamily="34" charset="0"/>
              </a:rPr>
              <a:t>adică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atunci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când</a:t>
            </a:r>
            <a:r>
              <a:rPr lang="en-US" altLang="en-US" dirty="0">
                <a:cs typeface="Arial" panose="020B0604020202020204" pitchFamily="34" charset="0"/>
              </a:rPr>
              <a:t> Facebook </a:t>
            </a:r>
            <a:r>
              <a:rPr lang="en-US" altLang="en-US" dirty="0" err="1">
                <a:cs typeface="Arial" panose="020B0604020202020204" pitchFamily="34" charset="0"/>
              </a:rPr>
              <a:t>primește</a:t>
            </a:r>
            <a:r>
              <a:rPr lang="en-US" altLang="en-US" dirty="0">
                <a:cs typeface="Arial" panose="020B0604020202020204" pitchFamily="34" charset="0"/>
              </a:rPr>
              <a:t> un </a:t>
            </a:r>
            <a:r>
              <a:rPr lang="en-US" altLang="en-US" dirty="0" err="1">
                <a:cs typeface="Arial" panose="020B0604020202020204" pitchFamily="34" charset="0"/>
              </a:rPr>
              <a:t>raport</a:t>
            </a:r>
            <a:r>
              <a:rPr lang="en-US" altLang="en-US" dirty="0">
                <a:cs typeface="Arial" panose="020B0604020202020204" pitchFamily="34" charset="0"/>
              </a:rPr>
              <a:t> de </a:t>
            </a:r>
            <a:r>
              <a:rPr lang="en-US" altLang="en-US" dirty="0" err="1">
                <a:cs typeface="Arial" panose="020B0604020202020204" pitchFamily="34" charset="0"/>
              </a:rPr>
              <a:t>utilizator</a:t>
            </a:r>
            <a:r>
              <a:rPr lang="en-US" altLang="en-US" dirty="0">
                <a:cs typeface="Arial" panose="020B0604020202020204" pitchFamily="34" charset="0"/>
              </a:rPr>
              <a:t>, </a:t>
            </a:r>
            <a:r>
              <a:rPr lang="en-US" altLang="en-US" dirty="0" err="1">
                <a:cs typeface="Arial" panose="020B0604020202020204" pitchFamily="34" charset="0"/>
              </a:rPr>
              <a:t>acesta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este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revizuit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și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eliminat</a:t>
            </a:r>
            <a:r>
              <a:rPr lang="en-US" altLang="en-US" dirty="0">
                <a:cs typeface="Arial" panose="020B0604020202020204" pitchFamily="34" charset="0"/>
              </a:rPr>
              <a:t> conform </a:t>
            </a:r>
            <a:r>
              <a:rPr lang="en-US" altLang="en-US" dirty="0" err="1">
                <a:cs typeface="Arial" panose="020B0604020202020204" pitchFamily="34" charset="0"/>
              </a:rPr>
              <a:t>standardelor</a:t>
            </a:r>
            <a:r>
              <a:rPr lang="en-US" altLang="en-US" dirty="0">
                <a:cs typeface="Arial" panose="020B0604020202020204" pitchFamily="34" charset="0"/>
              </a:rPr>
              <a:t> </a:t>
            </a:r>
            <a:r>
              <a:rPr lang="en-US" altLang="en-US" dirty="0" err="1">
                <a:cs typeface="Arial" panose="020B0604020202020204" pitchFamily="34" charset="0"/>
              </a:rPr>
              <a:t>comunității</a:t>
            </a:r>
            <a:r>
              <a:rPr lang="en-US" altLang="en-US" dirty="0">
                <a:cs typeface="Arial" panose="020B0604020202020204" pitchFamily="34" charset="0"/>
              </a:rPr>
              <a:t> Facebook.</a:t>
            </a:r>
            <a:endParaRPr lang="de-DE" altLang="en-US" dirty="0">
              <a:cs typeface="Arial" panose="020B0604020202020204" pitchFamily="34" charset="0"/>
            </a:endParaRPr>
          </a:p>
        </p:txBody>
      </p:sp>
      <p:sp>
        <p:nvSpPr>
          <p:cNvPr id="46083" name="Rectangle 2">
            <a:extLst>
              <a:ext uri="{FF2B5EF4-FFF2-40B4-BE49-F238E27FC236}">
                <a16:creationId xmlns:a16="http://schemas.microsoft.com/office/drawing/2014/main" id="{BB76FB25-C5A4-52B0-9225-372683A0F6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6084" name="Rectangle 2">
            <a:extLst>
              <a:ext uri="{FF2B5EF4-FFF2-40B4-BE49-F238E27FC236}">
                <a16:creationId xmlns:a16="http://schemas.microsoft.com/office/drawing/2014/main" id="{F4CDD781-8D3E-86BD-48AC-0B2C3F25F1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2650" y="1500188"/>
            <a:ext cx="14906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6085" name="Rectangle 2">
            <a:extLst>
              <a:ext uri="{FF2B5EF4-FFF2-40B4-BE49-F238E27FC236}">
                <a16:creationId xmlns:a16="http://schemas.microsoft.com/office/drawing/2014/main" id="{92A26075-8413-046D-9519-55B89A3430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6086" name="Textfeld 6">
            <a:extLst>
              <a:ext uri="{FF2B5EF4-FFF2-40B4-BE49-F238E27FC236}">
                <a16:creationId xmlns:a16="http://schemas.microsoft.com/office/drawing/2014/main" id="{1D7CB75F-7B85-1A14-8B23-B42C9B1A16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24431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6087" name="Rectangle 2">
            <a:extLst>
              <a:ext uri="{FF2B5EF4-FFF2-40B4-BE49-F238E27FC236}">
                <a16:creationId xmlns:a16="http://schemas.microsoft.com/office/drawing/2014/main" id="{FE128CEF-A34A-EC6C-66B6-5F0DF186FA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de-DE" altLang="en-US">
              <a:latin typeface="Arial" panose="020B0604020202020204" pitchFamily="34" charset="0"/>
            </a:endParaRPr>
          </a:p>
        </p:txBody>
      </p:sp>
      <p:sp>
        <p:nvSpPr>
          <p:cNvPr id="46088" name="Titel 1">
            <a:extLst>
              <a:ext uri="{FF2B5EF4-FFF2-40B4-BE49-F238E27FC236}">
                <a16:creationId xmlns:a16="http://schemas.microsoft.com/office/drawing/2014/main" id="{9A3E9271-83B6-9585-9B30-D0A94B8B0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 eaLnBrk="1" hangingPunct="1">
              <a:lnSpc>
                <a:spcPct val="90000"/>
              </a:lnSpc>
            </a:pPr>
            <a:r>
              <a:rPr lang="it-IT" altLang="en-US" sz="4400" dirty="0">
                <a:latin typeface="Calibri Light" panose="020F0302020204030204" pitchFamily="34" charset="0"/>
              </a:rPr>
              <a:t>Soluții pentru operatorii de rețele sociale</a:t>
            </a:r>
            <a:endParaRPr lang="en-US" altLang="en-US" sz="4400" dirty="0">
              <a:latin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Default Desig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CE1FA9B2DBF24481AA0B0C98AF3289" ma:contentTypeVersion="13" ma:contentTypeDescription="Create a new document." ma:contentTypeScope="" ma:versionID="37fdaa56f35b563f49c611c3df2a1402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c678e05bec737f0ee8b3d33e1252b89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0539BEC2-CDB4-4F41-8C50-DE59504EDE4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F48FCAB-1E5B-4648-8AE3-963AC0E1DC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d59e47-d6b3-48e0-bf9b-34f99d15e7ba"/>
    <ds:schemaRef ds:uri="181bb22a-d05a-442b-9959-f775302b52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D3DA530-A6FF-4A53-A204-2A992598A88A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3327</TotalTime>
  <Words>2268</Words>
  <Application>Microsoft Office PowerPoint</Application>
  <PresentationFormat>Widescreen</PresentationFormat>
  <Paragraphs>180</Paragraphs>
  <Slides>31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Wingdings</vt:lpstr>
      <vt:lpstr>Default Design</vt:lpstr>
      <vt:lpstr>Picture</vt:lpstr>
      <vt:lpstr>Bild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ARR&amp;BC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name: Danube Velo Route  Lead Partner: Agency for Regional Development and Business Center - Vidin  Partner 1: Romanian Association for Electronic and Software Industry Oltenia Subsidiary  Partner 2: The Local Employers' Association for Small and Middle Enterprises  Donor: Cross-Border Cooperation Programme 2007-2013 Romania - Bulgaria</dc:title>
  <dc:creator>E. Stefanov</dc:creator>
  <cp:lastModifiedBy>Valentin Istratie</cp:lastModifiedBy>
  <cp:revision>379</cp:revision>
  <dcterms:created xsi:type="dcterms:W3CDTF">2009-06-01T12:28:12Z</dcterms:created>
  <dcterms:modified xsi:type="dcterms:W3CDTF">2023-01-09T07:20:40Z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