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43.xml" ContentType="application/vnd.openxmlformats-officedocument.presentationml.slide+xml"/>
  <Override PartName="/ppt/slides/slide1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2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9" r:id="rId17"/>
    <p:sldId id="280" r:id="rId18"/>
    <p:sldId id="281" r:id="rId19"/>
    <p:sldId id="282" r:id="rId20"/>
    <p:sldId id="283" r:id="rId21"/>
    <p:sldId id="285" r:id="rId22"/>
    <p:sldId id="287" r:id="rId23"/>
    <p:sldId id="288" r:id="rId24"/>
    <p:sldId id="289" r:id="rId25"/>
    <p:sldId id="290" r:id="rId26"/>
    <p:sldId id="291" r:id="rId27"/>
    <p:sldId id="293" r:id="rId28"/>
    <p:sldId id="295" r:id="rId29"/>
    <p:sldId id="296" r:id="rId30"/>
    <p:sldId id="297" r:id="rId31"/>
    <p:sldId id="298" r:id="rId32"/>
    <p:sldId id="299" r:id="rId33"/>
    <p:sldId id="300" r:id="rId34"/>
    <p:sldId id="301" r:id="rId35"/>
    <p:sldId id="302" r:id="rId36"/>
    <p:sldId id="303" r:id="rId37"/>
    <p:sldId id="305" r:id="rId38"/>
    <p:sldId id="306" r:id="rId39"/>
    <p:sldId id="307" r:id="rId40"/>
    <p:sldId id="308" r:id="rId41"/>
    <p:sldId id="309" r:id="rId42"/>
    <p:sldId id="310" r:id="rId43"/>
    <p:sldId id="311" r:id="rId44"/>
  </p:sldIdLst>
  <p:sldSz cx="12192000" cy="6858000"/>
  <p:notesSz cx="6858000" cy="9144000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54"/>
    <p:restoredTop sz="96327"/>
  </p:normalViewPr>
  <p:slideViewPr>
    <p:cSldViewPr snapToGrid="0">
      <p:cViewPr varScale="1">
        <p:scale>
          <a:sx n="64" d="100"/>
          <a:sy n="64" d="100"/>
        </p:scale>
        <p:origin x="84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customXml" Target="../customXml/item3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 userDrawn="1"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5" name="Grafik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5B0B4BF5-D9CC-C422-9CF1-0CDA0813FD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04824" y="1123199"/>
            <a:ext cx="5763976" cy="2729609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Title</a:t>
            </a:r>
            <a:br>
              <a:rPr lang="en-US" dirty="0" smtClean="0"/>
            </a:br>
            <a:r>
              <a:rPr lang="en-US" dirty="0" smtClean="0"/>
              <a:t>centered</a:t>
            </a:r>
            <a:br>
              <a:rPr lang="en-US" dirty="0" smtClean="0"/>
            </a:br>
            <a:r>
              <a:rPr lang="en-US" dirty="0" smtClean="0"/>
              <a:t>Arial 60</a:t>
            </a:r>
            <a:endParaRPr lang="en-US" dirty="0"/>
          </a:p>
        </p:txBody>
      </p:sp>
      <p:sp>
        <p:nvSpPr>
          <p:cNvPr id="9" name="Untertitel 2">
            <a:extLst>
              <a:ext uri="{FF2B5EF4-FFF2-40B4-BE49-F238E27FC236}">
                <a16:creationId xmlns:a16="http://schemas.microsoft.com/office/drawing/2014/main" id="{496D3934-FA0B-4C56-CD0E-C34C9AA472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04823" y="4235989"/>
            <a:ext cx="5763976" cy="111563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 smtClean="0"/>
              <a:t>Optional Subtitle</a:t>
            </a:r>
          </a:p>
          <a:p>
            <a:r>
              <a:rPr lang="en-US" dirty="0" smtClean="0"/>
              <a:t>centered, Arial 28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890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9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2800" y="1980000"/>
            <a:ext cx="1100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235694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Title, Calibri Light 44</a:t>
            </a:r>
            <a:br>
              <a:rPr lang="en-US" dirty="0"/>
            </a:br>
            <a:r>
              <a:rPr lang="en-US" dirty="0"/>
              <a:t>left justified, 1 or 2 lines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980000"/>
            <a:ext cx="110592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Main lines: Calibri 28 (or bigger)</a:t>
            </a:r>
          </a:p>
          <a:p>
            <a:pPr lvl="1"/>
            <a:r>
              <a:rPr lang="en-US" dirty="0"/>
              <a:t>sublines: Calibri 24 (or bigger)</a:t>
            </a:r>
          </a:p>
          <a:p>
            <a:r>
              <a:rPr lang="en-US" dirty="0"/>
              <a:t>Only one idea (concept) per page</a:t>
            </a:r>
          </a:p>
          <a:p>
            <a:r>
              <a:rPr lang="en-US" dirty="0"/>
              <a:t>Not more than 7 lines (7 bullets)</a:t>
            </a:r>
          </a:p>
          <a:p>
            <a:pPr lvl="1"/>
            <a:r>
              <a:rPr lang="en-US" dirty="0"/>
              <a:t>Page title does not count to these lines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Not more than 7 words per line</a:t>
            </a:r>
          </a:p>
          <a:p>
            <a:pPr lvl="1"/>
            <a:r>
              <a:rPr lang="en-US" dirty="0"/>
              <a:t>Occasional exceptions are allowed</a:t>
            </a:r>
          </a:p>
          <a:p>
            <a:r>
              <a:rPr lang="en-US" dirty="0"/>
              <a:t>At least one image (diagram) per page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1351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2813" y="36036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fik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0363"/>
            <a:ext cx="1054100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5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8" y="1979613"/>
            <a:ext cx="4321175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>
            <a:extLst>
              <a:ext uri="{FF2B5EF4-FFF2-40B4-BE49-F238E27FC236}">
                <a16:creationId xmlns:a16="http://schemas.microsoft.com/office/drawing/2014/main" id="{09C8D736-E157-1E9D-90AB-E016DEF00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25682" y="365125"/>
            <a:ext cx="6160817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Page Title</a:t>
            </a:r>
          </a:p>
        </p:txBody>
      </p:sp>
      <p:sp>
        <p:nvSpPr>
          <p:cNvPr id="8" name="Inhaltsplatzhalter 2">
            <a:extLst>
              <a:ext uri="{FF2B5EF4-FFF2-40B4-BE49-F238E27FC236}">
                <a16:creationId xmlns:a16="http://schemas.microsoft.com/office/drawing/2014/main" id="{03E7A2C2-BEB9-43AB-F11C-4B6947A395B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12800" y="1980000"/>
            <a:ext cx="6686400" cy="4320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US" dirty="0"/>
              <a:t>Image can be left or right</a:t>
            </a:r>
          </a:p>
          <a:p>
            <a:r>
              <a:rPr lang="en-US" dirty="0"/>
              <a:t>There is no optimal number of slides</a:t>
            </a:r>
          </a:p>
          <a:p>
            <a:r>
              <a:rPr lang="en-US" dirty="0"/>
              <a:t>Bigger text is allowed to fill empty spaces</a:t>
            </a:r>
          </a:p>
          <a:p>
            <a:r>
              <a:rPr lang="en-US" dirty="0"/>
              <a:t>Be creative</a:t>
            </a:r>
          </a:p>
          <a:p>
            <a:pPr lvl="1"/>
            <a:r>
              <a:rPr lang="en-US" dirty="0"/>
              <a:t>These are guidelines, not </a:t>
            </a:r>
            <a:r>
              <a:rPr lang="en-US"/>
              <a:t>a law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1367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C978AD8-0E85-07EF-DDEB-AE04DE7B20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D3D594E-B662-6287-B81E-EE155177AA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27888A0-828C-4A82-47CD-E05BB7994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9F2BAA0-7B6A-CCCE-FCB3-7B2C5D89D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A160988D-6E7A-4C01-6978-A0D1CD4004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0603075-00CD-8F70-8412-67FCC7CB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D01AB16B-B152-4F28-8FBC-31B5F06E23CE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F7400E99-A24B-6EA2-56E3-C6982F9BD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47335A1-2090-8967-19BE-D7A76E9720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16487D3-6E32-4CCA-A804-5CF69B8874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2557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F044E2-E33B-3568-BED5-B8B70C80DE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EF92078B-2712-6F80-D971-269193B10A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C7029D8A-8A4C-4E7C-BEC2-8049C4D29B92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90B98438-AC93-D716-EC70-CD47B679E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08AC9625-4CAF-4E54-2A2D-2CDF6A3D0A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E7B1F7E-E0D1-4B56-AC6D-1041B428B1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67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2F980167-6E5F-CD28-AF06-C6A91211ED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401385DF-D899-45B0-AA04-49CB578D4F88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E51C59-E1A1-049F-46B9-292726530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B017AE66-4EA5-916A-8F4C-D415B7BBF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530C0285-2D6E-4C7A-AF3E-8B8B7B6F92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7788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D9F6A74-0C9D-B5ED-DDFE-FC6F280B3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D9AF7F9-473A-F493-8F1F-0541A1F03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B25DD012-31F3-7CDB-ACAE-C770A16883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B092E83-A734-1C44-CAB7-298D244FC96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16210F9-E01A-49C2-BEE9-A92DED21945C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C992C97-26E4-FAE4-21B0-896ADE8FE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80B6B3B-A74E-B91C-1957-A317A1BD0F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1D47C011-F062-464A-B0AC-A3CE8A1070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165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0E7DE0-FCCD-7383-BCD8-9C144EC3A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528A19A-B797-B3F3-7757-369ADC5020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1E51EA2F-B315-256B-B304-D761FEEBB9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3CCCC55-4B9F-EA91-75E5-27C68079BD6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30BBD24-20EA-43D1-8DCC-FBDAC8AF022E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EF3CABB-5CD9-0C3D-34D7-22DE3A859B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96CADFCC-043A-A082-4A60-799E566F6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E822BF38-1FD3-4E74-88F2-8E7790A387D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296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0977038-9336-C7EA-75B7-437A2BEDB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1C5A30B-E7B2-0BB6-DB4C-44B4C155C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A817A34-CF60-4A13-FCDB-A53866C03A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963A9398-DE4C-4E1B-AF5E-75CF02309B18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48230EB-112B-9BC4-2847-765E1F3D9D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3DA3261-84DE-88FE-68C6-0D5102D4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FEF487B-B570-4F7A-BBBE-A133240A67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042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D56FC56-FAF7-393A-627E-77250F9461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255F929-28DC-DC77-DFC1-24EEEAEC33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65C2AA4-5E9A-B17E-B2BE-7CC8D35FE9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64D8B7C-8D25-4319-BA82-46497F94BDE4}" type="datetimeFigureOut">
              <a:rPr lang="en-US"/>
              <a:pPr>
                <a:defRPr/>
              </a:pPr>
              <a:t>11/16/2022</a:t>
            </a:fld>
            <a:endParaRPr lang="en-US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7823AFFE-0C08-A485-B3E2-41291A215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D2518E6-97FF-E724-4C8B-5C8EC1325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39EC709-6984-47AE-916A-A44061201ED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627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>
            <a:extLst>
              <a:ext uri="{FF2B5EF4-FFF2-40B4-BE49-F238E27FC236}">
                <a16:creationId xmlns:a16="http://schemas.microsoft.com/office/drawing/2014/main" id="{13952F13-258D-4D51-2C9F-702E7A04CC08}"/>
              </a:ext>
            </a:extLst>
          </p:cNvPr>
          <p:cNvSpPr/>
          <p:nvPr/>
        </p:nvSpPr>
        <p:spPr>
          <a:xfrm>
            <a:off x="5305425" y="1123950"/>
            <a:ext cx="5762625" cy="46101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291" name="Titel 1"/>
          <p:cNvSpPr>
            <a:spLocks noGrp="1"/>
          </p:cNvSpPr>
          <p:nvPr>
            <p:ph type="ctrTitle"/>
          </p:nvPr>
        </p:nvSpPr>
        <p:spPr bwMode="auto">
          <a:xfrm>
            <a:off x="5305425" y="1123950"/>
            <a:ext cx="5762625" cy="2728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US" altLang="en-US" sz="6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Malware and Most Common Attacks</a:t>
            </a:r>
          </a:p>
        </p:txBody>
      </p:sp>
      <p:pic>
        <p:nvPicPr>
          <p:cNvPr id="12292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950" y="1123950"/>
            <a:ext cx="3057525" cy="384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103813"/>
            <a:ext cx="3067050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Introduction to Malware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566420" indent="-457200" fontAlgn="auto">
              <a:spcAft>
                <a:spcPts val="0"/>
              </a:spcAft>
              <a:defRPr/>
            </a:pPr>
            <a:r>
              <a:rPr lang="en-US" altLang="en-US" dirty="0"/>
              <a:t>Acronym of “</a:t>
            </a:r>
            <a:r>
              <a:rPr lang="en-US" altLang="en-US" b="1" dirty="0"/>
              <a:t>mal</a:t>
            </a:r>
            <a:r>
              <a:rPr lang="en-US" altLang="en-US" dirty="0"/>
              <a:t>icious soft</a:t>
            </a:r>
            <a:r>
              <a:rPr lang="en-US" altLang="en-US" b="1" dirty="0"/>
              <a:t>ware</a:t>
            </a:r>
            <a:r>
              <a:rPr lang="en-US" altLang="en-US" dirty="0" smtClean="0"/>
              <a:t>”</a:t>
            </a:r>
            <a:endParaRPr lang="en-US" dirty="0" smtClean="0">
              <a:cs typeface="Calibri"/>
            </a:endParaRPr>
          </a:p>
          <a:p>
            <a:pPr marL="566420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Software </a:t>
            </a:r>
            <a:r>
              <a:rPr lang="en-US" dirty="0">
                <a:cs typeface="Calibri"/>
              </a:rPr>
              <a:t>designed intentionally to cause damage of various </a:t>
            </a:r>
            <a:r>
              <a:rPr lang="en-US" dirty="0" smtClean="0">
                <a:cs typeface="Calibri"/>
              </a:rPr>
              <a:t>kinds, e.g.: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blocking </a:t>
            </a:r>
            <a:r>
              <a:rPr lang="en-US" dirty="0">
                <a:cs typeface="Calibri"/>
              </a:rPr>
              <a:t>of services and </a:t>
            </a:r>
            <a:r>
              <a:rPr lang="en-US" dirty="0" smtClean="0">
                <a:cs typeface="Calibri"/>
              </a:rPr>
              <a:t>communications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interception </a:t>
            </a:r>
            <a:r>
              <a:rPr lang="en-US" dirty="0">
                <a:cs typeface="Calibri"/>
              </a:rPr>
              <a:t>of </a:t>
            </a:r>
            <a:r>
              <a:rPr lang="en-US" dirty="0" smtClean="0">
                <a:cs typeface="Calibri"/>
              </a:rPr>
              <a:t>transmissions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theft </a:t>
            </a:r>
            <a:r>
              <a:rPr lang="en-US" dirty="0">
                <a:cs typeface="Calibri"/>
              </a:rPr>
              <a:t>of private information (personal, corporate or government) and of personal </a:t>
            </a:r>
            <a:r>
              <a:rPr lang="en-US" dirty="0" smtClean="0">
                <a:cs typeface="Calibri"/>
              </a:rPr>
              <a:t>identities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unauthorized </a:t>
            </a:r>
            <a:r>
              <a:rPr lang="en-US" dirty="0">
                <a:cs typeface="Calibri"/>
              </a:rPr>
              <a:t>access to information or </a:t>
            </a:r>
            <a:r>
              <a:rPr lang="en-US" dirty="0" smtClean="0">
                <a:cs typeface="Calibri"/>
              </a:rPr>
              <a:t>systems</a:t>
            </a:r>
          </a:p>
          <a:p>
            <a:pPr marL="1023620" lvl="1" indent="-457200" fontAlgn="auto">
              <a:spcAft>
                <a:spcPts val="0"/>
              </a:spcAft>
              <a:defRPr/>
            </a:pPr>
            <a:r>
              <a:rPr lang="en-US" dirty="0" smtClean="0">
                <a:cs typeface="Calibri"/>
              </a:rPr>
              <a:t>deprivation </a:t>
            </a:r>
            <a:r>
              <a:rPr lang="en-US" dirty="0">
                <a:cs typeface="Calibri"/>
              </a:rPr>
              <a:t>of users of access to information</a:t>
            </a:r>
            <a:r>
              <a:rPr lang="en-US" dirty="0" smtClean="0">
                <a:cs typeface="Calibri"/>
              </a:rPr>
              <a:t>.</a:t>
            </a:r>
            <a:endParaRPr lang="it-IT" dirty="0"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Hackers &amp; Crackers</a:t>
            </a:r>
            <a:endParaRPr lang="it-IT" altLang="en-US" smtClean="0"/>
          </a:p>
        </p:txBody>
      </p:sp>
      <p:sp>
        <p:nvSpPr>
          <p:cNvPr id="1536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In computer science, "hacker" and "cracker" are two terms that are used to indicate people with a great knowledge of computer </a:t>
            </a:r>
            <a:r>
              <a:rPr lang="en-US" altLang="en-US" dirty="0" smtClean="0"/>
              <a:t>systems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main difference between the two lies in the attitude with which they </a:t>
            </a:r>
            <a:r>
              <a:rPr lang="en-US" altLang="en-US" dirty="0" smtClean="0"/>
              <a:t>act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b="1" dirty="0" smtClean="0"/>
              <a:t>hacker</a:t>
            </a:r>
            <a:r>
              <a:rPr lang="en-US" altLang="en-US" dirty="0" smtClean="0"/>
              <a:t> </a:t>
            </a:r>
            <a:r>
              <a:rPr lang="en-US" altLang="en-US" dirty="0" smtClean="0"/>
              <a:t>acts </a:t>
            </a:r>
            <a:r>
              <a:rPr lang="en-US" altLang="en-US" dirty="0" smtClean="0"/>
              <a:t>by exploring systems in order to better understand how they work and trying to discover new </a:t>
            </a:r>
            <a:r>
              <a:rPr lang="en-US" altLang="en-US" dirty="0" smtClean="0"/>
              <a:t>flaws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b="1" dirty="0" smtClean="0"/>
              <a:t>cracker</a:t>
            </a:r>
            <a:r>
              <a:rPr lang="en-US" altLang="en-US" dirty="0" smtClean="0"/>
              <a:t> </a:t>
            </a:r>
            <a:r>
              <a:rPr lang="en-US" altLang="en-US" dirty="0" smtClean="0"/>
              <a:t>uses his abilities illegally trying to break into systems to profit by stealing data or in a destructive </a:t>
            </a:r>
            <a:r>
              <a:rPr lang="en-US" altLang="en-US" dirty="0" smtClean="0"/>
              <a:t>way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Hackers</a:t>
            </a:r>
            <a:endParaRPr lang="it-IT" altLang="en-US" dirty="0" smtClean="0"/>
          </a:p>
        </p:txBody>
      </p:sp>
      <p:sp>
        <p:nvSpPr>
          <p:cNvPr id="1638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Hackers are constantly trying to acquire new knowledge of computer systems in order to better understand them, or improve their functions, performance and </a:t>
            </a:r>
            <a:r>
              <a:rPr lang="en-US" altLang="en-US" dirty="0" smtClean="0"/>
              <a:t>security</a:t>
            </a:r>
          </a:p>
          <a:p>
            <a:pPr marL="566738" indent="-457200"/>
            <a:r>
              <a:rPr lang="en-US" altLang="en-US" dirty="0" smtClean="0"/>
              <a:t>Some </a:t>
            </a:r>
            <a:r>
              <a:rPr lang="en-US" altLang="en-US" dirty="0" smtClean="0"/>
              <a:t>of them also engage in demonstrative and ethical actions, but never for </a:t>
            </a:r>
            <a:r>
              <a:rPr lang="en-US" altLang="en-US" dirty="0" smtClean="0"/>
              <a:t>profit</a:t>
            </a:r>
          </a:p>
          <a:p>
            <a:pPr marL="566738" indent="-457200"/>
            <a:r>
              <a:rPr lang="en-US" altLang="en-US" dirty="0" smtClean="0"/>
              <a:t>Hacker </a:t>
            </a:r>
            <a:r>
              <a:rPr lang="en-US" altLang="en-US" dirty="0" smtClean="0"/>
              <a:t>actions are performed almost always without any permission, so the Law punishes them (with great differences among the countries</a:t>
            </a:r>
            <a:r>
              <a:rPr lang="en-US" altLang="en-US" dirty="0" smtClean="0"/>
              <a:t>)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Hackers</a:t>
            </a:r>
            <a:endParaRPr lang="it-IT" altLang="en-US" dirty="0" smtClean="0"/>
          </a:p>
        </p:txBody>
      </p:sp>
      <p:sp>
        <p:nvSpPr>
          <p:cNvPr id="1741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i="1" dirty="0" smtClean="0"/>
              <a:t>Real</a:t>
            </a:r>
            <a:r>
              <a:rPr lang="en-US" altLang="en-US" dirty="0" smtClean="0"/>
              <a:t> hackers have a reputation as experts, and are highly respected in their </a:t>
            </a:r>
            <a:r>
              <a:rPr lang="en-US" altLang="en-US" dirty="0" smtClean="0"/>
              <a:t>community</a:t>
            </a:r>
          </a:p>
          <a:p>
            <a:pPr marL="566738" indent="-457200"/>
            <a:r>
              <a:rPr lang="en-US" altLang="en-US" dirty="0" smtClean="0"/>
              <a:t>Competitions </a:t>
            </a:r>
            <a:r>
              <a:rPr lang="en-US" altLang="en-US" dirty="0" smtClean="0"/>
              <a:t>are organized with the aim of "piercing" a system or program in the shortest possible </a:t>
            </a:r>
            <a:r>
              <a:rPr lang="en-US" altLang="en-US" dirty="0" smtClean="0"/>
              <a:t>time</a:t>
            </a:r>
          </a:p>
          <a:p>
            <a:pPr marL="566738" indent="-457200"/>
            <a:r>
              <a:rPr lang="en-US" altLang="en-US" dirty="0" smtClean="0"/>
              <a:t>These </a:t>
            </a:r>
            <a:r>
              <a:rPr lang="en-US" altLang="en-US" dirty="0" smtClean="0"/>
              <a:t>competitions are called </a:t>
            </a:r>
            <a:r>
              <a:rPr lang="en-US" altLang="en-US" i="1" dirty="0" smtClean="0"/>
              <a:t>hackathons</a:t>
            </a:r>
            <a:r>
              <a:rPr lang="en-US" altLang="en-US" dirty="0" smtClean="0"/>
              <a:t> and are often sponsored by the giants of the computer </a:t>
            </a:r>
            <a:r>
              <a:rPr lang="en-US" altLang="en-US" dirty="0" smtClean="0"/>
              <a:t>industry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Crackers</a:t>
            </a:r>
            <a:endParaRPr lang="it-IT" altLang="en-US" dirty="0" smtClean="0"/>
          </a:p>
        </p:txBody>
      </p:sp>
      <p:sp>
        <p:nvSpPr>
          <p:cNvPr id="1843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The term "cracker" is attributed to Richard </a:t>
            </a:r>
            <a:r>
              <a:rPr lang="en-US" altLang="en-US" dirty="0" smtClean="0"/>
              <a:t>Stallman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dirty="0" smtClean="0"/>
              <a:t>cracker is a cyber-criminal who tries to attack computer systems in an unauthorized and illegal </a:t>
            </a:r>
            <a:r>
              <a:rPr lang="en-US" altLang="en-US" dirty="0" smtClean="0"/>
              <a:t>way</a:t>
            </a:r>
          </a:p>
          <a:p>
            <a:pPr marL="566738" indent="-457200"/>
            <a:r>
              <a:rPr lang="en-US" altLang="en-US" dirty="0" smtClean="0"/>
              <a:t>Crackers</a:t>
            </a:r>
            <a:r>
              <a:rPr lang="en-US" altLang="en-US" dirty="0" smtClean="0"/>
              <a:t> try </a:t>
            </a:r>
            <a:r>
              <a:rPr lang="en-US" altLang="en-US" dirty="0" smtClean="0"/>
              <a:t>to take fraudulent advantage </a:t>
            </a:r>
            <a:r>
              <a:rPr lang="en-US" altLang="en-US" dirty="0" smtClean="0"/>
              <a:t>of systems by </a:t>
            </a:r>
            <a:r>
              <a:rPr lang="en-US" altLang="en-US" dirty="0" smtClean="0"/>
              <a:t>exploiting vulnerabilities not yet known and </a:t>
            </a:r>
            <a:r>
              <a:rPr lang="en-US" altLang="en-US" dirty="0" smtClean="0"/>
              <a:t>resolved</a:t>
            </a:r>
          </a:p>
          <a:p>
            <a:pPr marL="566738" indent="-457200"/>
            <a:r>
              <a:rPr lang="en-US" altLang="en-US" dirty="0" smtClean="0"/>
              <a:t>Crackers </a:t>
            </a:r>
            <a:r>
              <a:rPr lang="en-US" altLang="en-US" dirty="0" smtClean="0"/>
              <a:t>are often involved in industrial espionage, data theft, and blocking of networks and websites, vandalism, etc.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Hackers &amp; Crackers</a:t>
            </a:r>
            <a:endParaRPr lang="it-IT" altLang="en-US" smtClean="0"/>
          </a:p>
        </p:txBody>
      </p:sp>
      <p:sp>
        <p:nvSpPr>
          <p:cNvPr id="1945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The terms hacker and cracker have subtle bounds that divide </a:t>
            </a:r>
            <a:r>
              <a:rPr lang="en-US" altLang="en-US" dirty="0" smtClean="0"/>
              <a:t>them</a:t>
            </a:r>
          </a:p>
          <a:p>
            <a:pPr marL="566738" indent="-457200"/>
            <a:r>
              <a:rPr lang="en-US" altLang="en-US" dirty="0" smtClean="0"/>
              <a:t>An </a:t>
            </a:r>
            <a:r>
              <a:rPr lang="en-US" altLang="en-US" dirty="0" smtClean="0"/>
              <a:t>intrusion can be considered an illegal act for some people and not for others, and the Law reflects these </a:t>
            </a:r>
            <a:r>
              <a:rPr lang="en-US" altLang="en-US" dirty="0" smtClean="0"/>
              <a:t>opinions</a:t>
            </a:r>
          </a:p>
          <a:p>
            <a:pPr marL="566738" indent="-457200"/>
            <a:r>
              <a:rPr lang="en-US" altLang="en-US" dirty="0" smtClean="0"/>
              <a:t>Today</a:t>
            </a:r>
            <a:r>
              <a:rPr lang="en-US" altLang="en-US" dirty="0" smtClean="0"/>
              <a:t>, unfortunately, the two terms are considered </a:t>
            </a:r>
            <a:r>
              <a:rPr lang="en-US" altLang="en-US" dirty="0" smtClean="0"/>
              <a:t>synonymous</a:t>
            </a:r>
            <a:endParaRPr lang="en-US" altLang="en-US" dirty="0" smtClean="0"/>
          </a:p>
          <a:p>
            <a:pPr marL="109538" indent="0">
              <a:buFont typeface="Arial" panose="020B0604020202020204" pitchFamily="34" charset="0"/>
              <a:buNone/>
            </a:pPr>
            <a:endParaRPr lang="en-US" altLang="en-US" dirty="0" smtClean="0"/>
          </a:p>
          <a:p>
            <a:pPr marL="109538" indent="0">
              <a:buFont typeface="Arial" panose="020B0604020202020204" pitchFamily="34" charset="0"/>
              <a:buNone/>
            </a:pPr>
            <a:r>
              <a:rPr lang="en-US" altLang="en-US" b="1" dirty="0" smtClean="0"/>
              <a:t>In this document, we will </a:t>
            </a:r>
            <a:r>
              <a:rPr lang="en-US" altLang="en-US" b="1" i="1" dirty="0" smtClean="0"/>
              <a:t>unhappily</a:t>
            </a:r>
            <a:r>
              <a:rPr lang="en-US" altLang="en-US" b="1" dirty="0" smtClean="0"/>
              <a:t> use the more common and misused term </a:t>
            </a:r>
            <a:r>
              <a:rPr lang="en-US" altLang="en-US" b="1" u="sng" dirty="0" smtClean="0"/>
              <a:t>hacker</a:t>
            </a:r>
            <a:r>
              <a:rPr lang="en-US" altLang="en-US" b="1" dirty="0" smtClean="0"/>
              <a:t> for both categories, being sure that the wise reader will be quite able to distinguish between a </a:t>
            </a:r>
            <a:r>
              <a:rPr lang="en-US" altLang="en-US" b="1" i="1" dirty="0" smtClean="0"/>
              <a:t>hacker</a:t>
            </a:r>
            <a:r>
              <a:rPr lang="en-US" altLang="en-US" b="1" dirty="0" smtClean="0"/>
              <a:t> and a </a:t>
            </a:r>
            <a:r>
              <a:rPr lang="en-US" altLang="en-US" b="1" i="1" dirty="0" smtClean="0"/>
              <a:t>cracker</a:t>
            </a:r>
            <a:r>
              <a:rPr lang="en-US" altLang="en-US" b="1" dirty="0" smtClean="0"/>
              <a:t>.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Hackers Categories</a:t>
            </a:r>
            <a:endParaRPr lang="it-IT" altLang="en-US" smtClean="0"/>
          </a:p>
        </p:txBody>
      </p:sp>
      <p:sp>
        <p:nvSpPr>
          <p:cNvPr id="2048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b="1" dirty="0" smtClean="0"/>
              <a:t>Black hat </a:t>
            </a:r>
            <a:r>
              <a:rPr lang="en-US" altLang="en-US" b="1" dirty="0" smtClean="0"/>
              <a:t>hackers</a:t>
            </a:r>
            <a:r>
              <a:rPr lang="en-US" altLang="en-US" dirty="0"/>
              <a:t/>
            </a:r>
            <a:br>
              <a:rPr lang="en-US" altLang="en-US" dirty="0"/>
            </a:br>
            <a:r>
              <a:rPr lang="en-US" altLang="en-US" dirty="0" smtClean="0"/>
              <a:t>use </a:t>
            </a:r>
            <a:r>
              <a:rPr lang="en-US" altLang="en-US" dirty="0" smtClean="0"/>
              <a:t>their knowledge for malicious or criminal </a:t>
            </a:r>
            <a:r>
              <a:rPr lang="en-US" altLang="en-US" dirty="0" smtClean="0"/>
              <a:t>purposes</a:t>
            </a:r>
            <a:endParaRPr lang="en-US" altLang="en-US" dirty="0" smtClean="0"/>
          </a:p>
          <a:p>
            <a:pPr marL="566738" indent="-457200"/>
            <a:r>
              <a:rPr lang="en-US" altLang="en-US" b="1" dirty="0" smtClean="0"/>
              <a:t>White hat </a:t>
            </a:r>
            <a:r>
              <a:rPr lang="en-US" altLang="en-US" b="1" dirty="0" smtClean="0"/>
              <a:t>hackers</a:t>
            </a:r>
            <a:br>
              <a:rPr lang="en-US" altLang="en-US" b="1" dirty="0" smtClean="0"/>
            </a:br>
            <a:r>
              <a:rPr lang="en-US" altLang="en-US" dirty="0" smtClean="0"/>
              <a:t>test </a:t>
            </a:r>
            <a:r>
              <a:rPr lang="en-US" altLang="en-US" dirty="0" smtClean="0"/>
              <a:t>systems in order to identify possible </a:t>
            </a:r>
            <a:r>
              <a:rPr lang="en-US" altLang="en-US" dirty="0"/>
              <a:t>vulnerabilities</a:t>
            </a:r>
            <a:br>
              <a:rPr lang="en-US" altLang="en-US" dirty="0"/>
            </a:br>
            <a:r>
              <a:rPr lang="en-US" altLang="en-US" dirty="0"/>
              <a:t>are often security </a:t>
            </a:r>
            <a:r>
              <a:rPr lang="en-US" altLang="en-US" dirty="0" smtClean="0"/>
              <a:t>experts payed for this </a:t>
            </a:r>
            <a:r>
              <a:rPr lang="en-US" altLang="en-US" dirty="0" smtClean="0"/>
              <a:t>purpose</a:t>
            </a:r>
            <a:endParaRPr lang="en-US" altLang="en-US" dirty="0" smtClean="0"/>
          </a:p>
          <a:p>
            <a:pPr marL="566738" indent="-457200"/>
            <a:r>
              <a:rPr lang="en-US" altLang="en-US" b="1" dirty="0" smtClean="0"/>
              <a:t>Gray hat </a:t>
            </a:r>
            <a:r>
              <a:rPr lang="en-US" altLang="en-US" b="1" dirty="0" smtClean="0"/>
              <a:t>hackers</a:t>
            </a:r>
            <a:br>
              <a:rPr lang="en-US" altLang="en-US" b="1" dirty="0" smtClean="0"/>
            </a:br>
            <a:r>
              <a:rPr lang="en-US" altLang="en-US" dirty="0" smtClean="0"/>
              <a:t>similar </a:t>
            </a:r>
            <a:r>
              <a:rPr lang="en-US" altLang="en-US" dirty="0" smtClean="0"/>
              <a:t>to white hats, but </a:t>
            </a:r>
            <a:r>
              <a:rPr lang="en-US" altLang="en-US" dirty="0" smtClean="0"/>
              <a:t>often operate without authorization</a:t>
            </a:r>
            <a:br>
              <a:rPr lang="en-US" altLang="en-US" dirty="0" smtClean="0"/>
            </a:br>
            <a:r>
              <a:rPr lang="en-US" altLang="en-US" dirty="0" smtClean="0"/>
              <a:t>often require vendors to fix found problems, </a:t>
            </a:r>
            <a:r>
              <a:rPr lang="en-US" altLang="en-US" dirty="0" smtClean="0"/>
              <a:t>usually for </a:t>
            </a:r>
            <a:r>
              <a:rPr lang="en-US" altLang="en-US" dirty="0" smtClean="0"/>
              <a:t>free</a:t>
            </a:r>
            <a:br>
              <a:rPr lang="en-US" altLang="en-US" dirty="0" smtClean="0"/>
            </a:br>
            <a:r>
              <a:rPr lang="en-US" altLang="en-US" dirty="0" smtClean="0"/>
              <a:t>some </a:t>
            </a:r>
            <a:r>
              <a:rPr lang="en-US" altLang="en-US" dirty="0" smtClean="0"/>
              <a:t>vendors reward them with money, others prosecute </a:t>
            </a:r>
            <a:r>
              <a:rPr lang="en-US" altLang="en-US" dirty="0" smtClean="0"/>
              <a:t>them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Hackers Categories</a:t>
            </a:r>
            <a:endParaRPr lang="it-IT" altLang="en-US" smtClean="0"/>
          </a:p>
        </p:txBody>
      </p:sp>
      <p:sp>
        <p:nvSpPr>
          <p:cNvPr id="2150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>
              <a:buFont typeface="Arial" panose="020B0604020202020204" pitchFamily="34" charset="0"/>
              <a:buNone/>
            </a:pPr>
            <a:r>
              <a:rPr lang="en-US" altLang="en-US" b="1" dirty="0" smtClean="0"/>
              <a:t>Suicide hackers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usually less competent than black/white hats</a:t>
            </a:r>
            <a:br>
              <a:rPr lang="en-US" altLang="en-US" dirty="0" smtClean="0"/>
            </a:br>
            <a:r>
              <a:rPr lang="en-US" altLang="en-US" dirty="0" smtClean="0"/>
              <a:t>act for ideological reasons and have no interest in hiding their identity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en-US" altLang="en-US" b="1" dirty="0" smtClean="0"/>
              <a:t>State-sponsored hackers</a:t>
            </a:r>
            <a:br>
              <a:rPr lang="en-US" altLang="en-US" b="1" dirty="0" smtClean="0"/>
            </a:br>
            <a:r>
              <a:rPr lang="en-US" altLang="en-US" dirty="0" smtClean="0"/>
              <a:t>paid </a:t>
            </a:r>
            <a:r>
              <a:rPr lang="en-US" altLang="en-US" dirty="0" smtClean="0"/>
              <a:t>by a Government to launch cyber attacks against another Country; </a:t>
            </a:r>
            <a:r>
              <a:rPr lang="en-US" altLang="en-US" dirty="0" smtClean="0"/>
              <a:t>these </a:t>
            </a:r>
            <a:r>
              <a:rPr lang="en-US" altLang="en-US" dirty="0" smtClean="0"/>
              <a:t>actions are considered real war </a:t>
            </a:r>
            <a:r>
              <a:rPr lang="en-US" altLang="en-US" dirty="0" smtClean="0"/>
              <a:t>actions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Hackers Categories</a:t>
            </a:r>
            <a:endParaRPr lang="it-IT" altLang="en-US" smtClean="0"/>
          </a:p>
        </p:txBody>
      </p:sp>
      <p:sp>
        <p:nvSpPr>
          <p:cNvPr id="2253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109538" indent="0">
              <a:buFont typeface="Arial" panose="020B0604020202020204" pitchFamily="34" charset="0"/>
              <a:buNone/>
            </a:pPr>
            <a:r>
              <a:rPr lang="en-US" altLang="en-US" b="1" dirty="0" smtClean="0"/>
              <a:t>Script kiddies</a:t>
            </a:r>
            <a:br>
              <a:rPr lang="en-US" altLang="en-US" b="1" dirty="0" smtClean="0"/>
            </a:br>
            <a:r>
              <a:rPr lang="en-US" altLang="en-US" dirty="0" smtClean="0"/>
              <a:t>do not have or have not yet acquired great skills</a:t>
            </a:r>
            <a:br>
              <a:rPr lang="en-US" altLang="en-US" dirty="0" smtClean="0"/>
            </a:br>
            <a:r>
              <a:rPr lang="en-US" altLang="en-US" dirty="0" smtClean="0"/>
              <a:t>usually make use of scripts and tools created by other hackers</a:t>
            </a:r>
          </a:p>
          <a:p>
            <a:pPr marL="109538" indent="0">
              <a:buFont typeface="Arial" panose="020B0604020202020204" pitchFamily="34" charset="0"/>
              <a:buNone/>
            </a:pPr>
            <a:r>
              <a:rPr lang="en-US" altLang="en-US" b="1" dirty="0" smtClean="0"/>
              <a:t>Cyber terrorists</a:t>
            </a:r>
            <a:br>
              <a:rPr lang="en-US" altLang="en-US" b="1" dirty="0" smtClean="0"/>
            </a:br>
            <a:r>
              <a:rPr lang="en-US" altLang="en-US" dirty="0" smtClean="0"/>
              <a:t>individuals or groups with hostile intentions that generally aim to create chaos in a Country</a:t>
            </a:r>
            <a:br>
              <a:rPr lang="en-US" altLang="en-US" dirty="0" smtClean="0"/>
            </a:br>
            <a:r>
              <a:rPr lang="en-US" altLang="en-US" dirty="0" smtClean="0"/>
              <a:t>similar to state-sponsored hackers but not sponsored by Government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Trojan </a:t>
            </a:r>
            <a:r>
              <a:rPr lang="en-US" altLang="en-US" dirty="0" smtClean="0"/>
              <a:t>horses</a:t>
            </a:r>
            <a:r>
              <a:rPr lang="en-US" altLang="en-US" dirty="0" smtClean="0"/>
              <a:t> </a:t>
            </a:r>
            <a:endParaRPr lang="en-US" altLang="en-US" dirty="0" smtClean="0"/>
          </a:p>
        </p:txBody>
      </p:sp>
      <p:sp>
        <p:nvSpPr>
          <p:cNvPr id="235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Programs </a:t>
            </a:r>
            <a:r>
              <a:rPr lang="en-US" altLang="en-US" dirty="0" smtClean="0"/>
              <a:t>that </a:t>
            </a:r>
            <a:r>
              <a:rPr lang="en-US" altLang="en-US" dirty="0" smtClean="0"/>
              <a:t>act as useful software, </a:t>
            </a:r>
            <a:r>
              <a:rPr lang="en-US" altLang="en-US" dirty="0" smtClean="0"/>
              <a:t>but </a:t>
            </a:r>
            <a:r>
              <a:rPr lang="en-US" altLang="en-US" dirty="0" smtClean="0"/>
              <a:t>also carry </a:t>
            </a:r>
            <a:r>
              <a:rPr lang="en-US" altLang="en-US" dirty="0" smtClean="0"/>
              <a:t>a hidden </a:t>
            </a:r>
            <a:r>
              <a:rPr lang="en-US" altLang="en-US" dirty="0" smtClean="0"/>
              <a:t>malicious function and is executed in parallel</a:t>
            </a:r>
          </a:p>
          <a:p>
            <a:pPr marL="566738" indent="-457200"/>
            <a:r>
              <a:rPr lang="en-US" altLang="en-US" dirty="0" smtClean="0"/>
              <a:t>Often </a:t>
            </a:r>
            <a:r>
              <a:rPr lang="en-US" altLang="en-US" dirty="0" smtClean="0"/>
              <a:t>shareware programs or cracked programs that are </a:t>
            </a:r>
            <a:r>
              <a:rPr lang="en-US" altLang="en-US" dirty="0" smtClean="0"/>
              <a:t>distributed </a:t>
            </a:r>
            <a:r>
              <a:rPr lang="en-US" altLang="en-US" dirty="0" smtClean="0"/>
              <a:t>modified in order to carry the Trojan </a:t>
            </a:r>
            <a:r>
              <a:rPr lang="en-US" altLang="en-US" dirty="0" smtClean="0"/>
              <a:t>horse</a:t>
            </a:r>
          </a:p>
          <a:p>
            <a:pPr marL="566738" indent="-457200"/>
            <a:r>
              <a:rPr lang="en-US" altLang="en-US" dirty="0" smtClean="0"/>
              <a:t>Often </a:t>
            </a:r>
            <a:r>
              <a:rPr lang="en-US" altLang="en-US" dirty="0"/>
              <a:t>spread by emails or by downloading programs through the </a:t>
            </a:r>
            <a:r>
              <a:rPr lang="en-US" altLang="en-US" dirty="0" smtClean="0"/>
              <a:t>Web</a:t>
            </a:r>
          </a:p>
          <a:p>
            <a:pPr marL="566738" indent="-457200"/>
            <a:r>
              <a:rPr lang="en-US" altLang="en-US" dirty="0" smtClean="0"/>
              <a:t>Examples:</a:t>
            </a:r>
          </a:p>
          <a:p>
            <a:pPr marL="1023938" lvl="1" indent="-457200"/>
            <a:r>
              <a:rPr lang="en-US" altLang="en-US" i="1" dirty="0" err="1" smtClean="0"/>
              <a:t>keyloggers</a:t>
            </a:r>
            <a:r>
              <a:rPr lang="en-US" altLang="en-US" dirty="0" smtClean="0"/>
              <a:t> - programs </a:t>
            </a:r>
            <a:r>
              <a:rPr lang="en-US" altLang="en-US" dirty="0"/>
              <a:t>that steals passwords and send them to the </a:t>
            </a:r>
            <a:r>
              <a:rPr lang="en-US" altLang="en-US" dirty="0" smtClean="0"/>
              <a:t>hacker</a:t>
            </a:r>
          </a:p>
          <a:p>
            <a:pPr marL="1023938" lvl="1" indent="-457200"/>
            <a:r>
              <a:rPr lang="en-US" altLang="en-US" i="1" dirty="0" smtClean="0"/>
              <a:t>backdoors</a:t>
            </a:r>
            <a:r>
              <a:rPr lang="en-US" altLang="en-US" dirty="0" smtClean="0"/>
              <a:t> - programs </a:t>
            </a:r>
            <a:r>
              <a:rPr lang="en-US" altLang="en-US" dirty="0"/>
              <a:t>that work as a terminal server and allows the remote hacker to access the computer </a:t>
            </a:r>
            <a:r>
              <a:rPr lang="en-US" altLang="en-US" dirty="0" smtClean="0"/>
              <a:t>bypassing </a:t>
            </a:r>
            <a:r>
              <a:rPr lang="en-US" altLang="en-US" dirty="0"/>
              <a:t>the normal </a:t>
            </a:r>
            <a:r>
              <a:rPr lang="en-US" altLang="en-US" dirty="0" smtClean="0"/>
              <a:t>authentication</a:t>
            </a:r>
          </a:p>
          <a:p>
            <a:pPr marL="1023938" lvl="1" indent="-457200"/>
            <a:r>
              <a:rPr lang="en-US" altLang="en-US" i="1" dirty="0" err="1" smtClean="0"/>
              <a:t>cryptominers</a:t>
            </a:r>
            <a:r>
              <a:rPr lang="en-US" altLang="en-US" dirty="0" smtClean="0"/>
              <a:t> - programs </a:t>
            </a:r>
            <a:r>
              <a:rPr lang="en-US" altLang="en-US" dirty="0"/>
              <a:t>that mines </a:t>
            </a:r>
            <a:r>
              <a:rPr lang="en-US" altLang="en-US" dirty="0" smtClean="0"/>
              <a:t>cryptocurrency</a:t>
            </a:r>
          </a:p>
          <a:p>
            <a:pPr marL="1023938" lvl="1" indent="-457200"/>
            <a:r>
              <a:rPr lang="en-US" altLang="en-US" i="1" dirty="0" smtClean="0"/>
              <a:t>bots</a:t>
            </a:r>
            <a:r>
              <a:rPr lang="en-US" altLang="en-US" dirty="0" smtClean="0"/>
              <a:t> - automatic programs </a:t>
            </a:r>
            <a:r>
              <a:rPr lang="en-US" altLang="en-US" dirty="0"/>
              <a:t>used for example for a </a:t>
            </a:r>
            <a:r>
              <a:rPr lang="en-US" altLang="en-US" dirty="0" err="1" smtClean="0"/>
              <a:t>DDoS</a:t>
            </a:r>
            <a:r>
              <a:rPr lang="en-US" altLang="en-US" dirty="0" smtClean="0"/>
              <a:t> attack</a:t>
            </a:r>
            <a:endParaRPr lang="en-US" altLang="en-US" dirty="0"/>
          </a:p>
          <a:p>
            <a:pPr marL="566738" indent="-457200"/>
            <a:endParaRPr lang="en-US" alt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Rootkits</a:t>
            </a:r>
            <a:r>
              <a:rPr lang="en-US" altLang="en-US" dirty="0" smtClean="0"/>
              <a:t> </a:t>
            </a:r>
            <a:endParaRPr lang="en-US" altLang="en-US" dirty="0" smtClean="0"/>
          </a:p>
        </p:txBody>
      </p:sp>
      <p:sp>
        <p:nvSpPr>
          <p:cNvPr id="245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Software designed </a:t>
            </a:r>
            <a:r>
              <a:rPr lang="en-US" altLang="en-US" dirty="0"/>
              <a:t>to enable access to a computer or an area of its software that is not otherwise allowed</a:t>
            </a:r>
          </a:p>
          <a:p>
            <a:pPr marL="566738" indent="-457200"/>
            <a:r>
              <a:rPr lang="en-US" altLang="en-US" dirty="0" smtClean="0"/>
              <a:t>Installed </a:t>
            </a:r>
            <a:r>
              <a:rPr lang="en-US" altLang="en-US" dirty="0" smtClean="0"/>
              <a:t>by </a:t>
            </a:r>
            <a:r>
              <a:rPr lang="en-US" altLang="en-US" dirty="0" smtClean="0"/>
              <a:t>other malware</a:t>
            </a:r>
          </a:p>
          <a:p>
            <a:pPr marL="566738" indent="-457200"/>
            <a:r>
              <a:rPr lang="en-US" altLang="en-US" dirty="0" smtClean="0"/>
              <a:t>Try </a:t>
            </a:r>
            <a:r>
              <a:rPr lang="en-US" altLang="en-US" dirty="0" smtClean="0"/>
              <a:t>to hide the presence of a malware itself from </a:t>
            </a:r>
            <a:r>
              <a:rPr lang="en-US" altLang="en-US" dirty="0" smtClean="0"/>
              <a:t>detection</a:t>
            </a:r>
          </a:p>
          <a:p>
            <a:pPr marL="566738" indent="-457200"/>
            <a:r>
              <a:rPr lang="en-US" altLang="en-US" dirty="0" smtClean="0"/>
              <a:t>Modify </a:t>
            </a:r>
            <a:r>
              <a:rPr lang="en-US" altLang="en-US" dirty="0" smtClean="0"/>
              <a:t>the operating </a:t>
            </a:r>
            <a:r>
              <a:rPr lang="en-US" altLang="en-US" dirty="0" smtClean="0"/>
              <a:t>systems, often at boot</a:t>
            </a:r>
          </a:p>
          <a:p>
            <a:pPr marL="109538" indent="0">
              <a:buFont typeface="Arial" panose="020B0604020202020204" pitchFamily="34" charset="0"/>
              <a:buNone/>
            </a:pPr>
            <a:endParaRPr lang="en-US" alt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Viruses and Worms </a:t>
            </a:r>
            <a:endParaRPr lang="en-US" altLang="en-US" dirty="0" smtClean="0"/>
          </a:p>
        </p:txBody>
      </p:sp>
      <p:sp>
        <p:nvSpPr>
          <p:cNvPr id="2560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Stand-alone </a:t>
            </a:r>
            <a:r>
              <a:rPr lang="en-US" altLang="en-US" dirty="0"/>
              <a:t>software that operates on a computer and infects other </a:t>
            </a:r>
            <a:r>
              <a:rPr lang="en-US" altLang="en-US" dirty="0" smtClean="0"/>
              <a:t>software and computers</a:t>
            </a:r>
          </a:p>
          <a:p>
            <a:pPr marL="566738" indent="-457200"/>
            <a:r>
              <a:rPr lang="en-US" altLang="en-US" b="1" dirty="0" smtClean="0"/>
              <a:t>Virus</a:t>
            </a:r>
          </a:p>
          <a:p>
            <a:pPr marL="1023938" lvl="1" indent="-457200"/>
            <a:r>
              <a:rPr lang="en-US" altLang="en-US" dirty="0" smtClean="0"/>
              <a:t>similar </a:t>
            </a:r>
            <a:r>
              <a:rPr lang="en-US" altLang="en-US" dirty="0" smtClean="0"/>
              <a:t>to Trojan </a:t>
            </a:r>
            <a:r>
              <a:rPr lang="en-US" altLang="en-US" dirty="0" smtClean="0"/>
              <a:t>horse</a:t>
            </a:r>
          </a:p>
          <a:p>
            <a:pPr marL="1023938" lvl="1" indent="-457200"/>
            <a:r>
              <a:rPr lang="en-US" altLang="en-US" dirty="0" smtClean="0"/>
              <a:t>can </a:t>
            </a:r>
            <a:r>
              <a:rPr lang="en-US" altLang="en-US" dirty="0" smtClean="0"/>
              <a:t>produce copies of itself by infecting (introducing itself into) other </a:t>
            </a:r>
            <a:r>
              <a:rPr lang="en-US" altLang="en-US" dirty="0" smtClean="0"/>
              <a:t>software</a:t>
            </a:r>
          </a:p>
          <a:p>
            <a:pPr marL="1023938" lvl="1" indent="-457200"/>
            <a:r>
              <a:rPr lang="en-US" altLang="en-US" dirty="0" smtClean="0"/>
              <a:t>spread </a:t>
            </a:r>
            <a:r>
              <a:rPr lang="en-US" altLang="en-US" dirty="0" smtClean="0"/>
              <a:t>to other systems when infected software is copied and run on </a:t>
            </a:r>
            <a:r>
              <a:rPr lang="en-US" altLang="en-US" dirty="0" smtClean="0"/>
              <a:t>them</a:t>
            </a:r>
            <a:endParaRPr lang="en-US" altLang="en-US" dirty="0" smtClean="0"/>
          </a:p>
          <a:p>
            <a:pPr marL="566738" indent="-457200"/>
            <a:r>
              <a:rPr lang="en-US" altLang="en-US" b="1" dirty="0" smtClean="0"/>
              <a:t>Worm</a:t>
            </a:r>
          </a:p>
          <a:p>
            <a:pPr marL="1023938" lvl="1" indent="-457200"/>
            <a:r>
              <a:rPr lang="en-US" altLang="en-US" dirty="0" smtClean="0"/>
              <a:t>similar </a:t>
            </a:r>
            <a:r>
              <a:rPr lang="en-US" altLang="en-US" dirty="0"/>
              <a:t>to a </a:t>
            </a:r>
            <a:r>
              <a:rPr lang="en-US" altLang="en-US" dirty="0" smtClean="0"/>
              <a:t>virus</a:t>
            </a:r>
          </a:p>
          <a:p>
            <a:pPr marL="1023938" lvl="1" indent="-457200"/>
            <a:r>
              <a:rPr lang="en-US" altLang="en-US" dirty="0" smtClean="0"/>
              <a:t>infects </a:t>
            </a:r>
            <a:r>
              <a:rPr lang="en-US" altLang="en-US" dirty="0" smtClean="0"/>
              <a:t>other computers through the </a:t>
            </a:r>
            <a:r>
              <a:rPr lang="en-US" altLang="en-US" dirty="0" smtClean="0"/>
              <a:t>network </a:t>
            </a:r>
            <a:r>
              <a:rPr lang="en-US" altLang="en-US" dirty="0" smtClean="0"/>
              <a:t>without infecting </a:t>
            </a:r>
            <a:r>
              <a:rPr lang="en-US" altLang="en-US" dirty="0" smtClean="0"/>
              <a:t>files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Ransomware</a:t>
            </a:r>
            <a:r>
              <a:rPr lang="en-US" altLang="en-US" dirty="0" smtClean="0"/>
              <a:t> </a:t>
            </a:r>
            <a:endParaRPr lang="en-US" altLang="en-US" dirty="0" smtClean="0"/>
          </a:p>
        </p:txBody>
      </p:sp>
      <p:sp>
        <p:nvSpPr>
          <p:cNvPr id="26627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Malware </a:t>
            </a:r>
            <a:r>
              <a:rPr lang="en-US" altLang="en-US" dirty="0" smtClean="0"/>
              <a:t>that restricts access to the device it </a:t>
            </a:r>
            <a:r>
              <a:rPr lang="en-US" altLang="en-US" dirty="0" smtClean="0"/>
              <a:t>infects</a:t>
            </a:r>
          </a:p>
          <a:p>
            <a:pPr marL="566738" indent="-457200"/>
            <a:r>
              <a:rPr lang="en-US" altLang="en-US" dirty="0" smtClean="0"/>
              <a:t>Requires </a:t>
            </a:r>
            <a:r>
              <a:rPr lang="en-US" altLang="en-US" dirty="0" smtClean="0"/>
              <a:t>a ransom to be paid to remove the </a:t>
            </a:r>
            <a:r>
              <a:rPr lang="en-US" altLang="en-US" dirty="0" smtClean="0"/>
              <a:t>restriction</a:t>
            </a:r>
          </a:p>
          <a:p>
            <a:pPr marL="566738" indent="-457200"/>
            <a:r>
              <a:rPr lang="en-US" altLang="en-US" dirty="0" smtClean="0"/>
              <a:t>Main types:</a:t>
            </a:r>
          </a:p>
          <a:p>
            <a:pPr marL="1023938" lvl="1" indent="-457200"/>
            <a:r>
              <a:rPr lang="en-US" altLang="en-US" i="1" dirty="0" smtClean="0"/>
              <a:t>Screen-locking </a:t>
            </a:r>
            <a:r>
              <a:rPr lang="en-US" altLang="en-US" i="1" dirty="0" smtClean="0"/>
              <a:t>ransomware</a:t>
            </a:r>
            <a:r>
              <a:rPr lang="en-US" altLang="en-US" dirty="0" smtClean="0"/>
              <a:t> </a:t>
            </a:r>
            <a:r>
              <a:rPr lang="en-US" altLang="en-US" dirty="0" smtClean="0"/>
              <a:t>- </a:t>
            </a:r>
            <a:r>
              <a:rPr lang="en-US" altLang="en-US" dirty="0" smtClean="0"/>
              <a:t>blocks screens with an intimidating accusation of illegal behavior and asking the victims to pay a </a:t>
            </a:r>
            <a:r>
              <a:rPr lang="en-US" altLang="en-US" dirty="0" smtClean="0"/>
              <a:t>fee</a:t>
            </a:r>
          </a:p>
          <a:p>
            <a:pPr marL="1023938" lvl="1" indent="-457200"/>
            <a:r>
              <a:rPr lang="en-US" altLang="en-US" i="1" dirty="0" smtClean="0"/>
              <a:t>Encryption-based </a:t>
            </a:r>
            <a:r>
              <a:rPr lang="en-US" altLang="en-US" i="1" dirty="0" smtClean="0"/>
              <a:t>ransomware </a:t>
            </a:r>
            <a:r>
              <a:rPr lang="en-US" altLang="en-US" dirty="0" smtClean="0"/>
              <a:t>(e.g. </a:t>
            </a:r>
            <a:r>
              <a:rPr lang="en-US" altLang="en-US" dirty="0" err="1" smtClean="0"/>
              <a:t>CryptoLocker</a:t>
            </a:r>
            <a:r>
              <a:rPr lang="en-US" altLang="en-US" dirty="0" smtClean="0"/>
              <a:t> and </a:t>
            </a:r>
            <a:r>
              <a:rPr lang="en-US" altLang="en-US" dirty="0" err="1" smtClean="0"/>
              <a:t>WannaCry</a:t>
            </a:r>
            <a:r>
              <a:rPr lang="en-US" altLang="en-US" dirty="0" smtClean="0"/>
              <a:t>) - encrypts </a:t>
            </a:r>
            <a:r>
              <a:rPr lang="en-US" altLang="en-US" dirty="0" smtClean="0"/>
              <a:t>some type of files (pictures, documents) or all </a:t>
            </a:r>
            <a:r>
              <a:rPr lang="en-US" altLang="en-US" dirty="0" smtClean="0"/>
              <a:t>files, when </a:t>
            </a:r>
            <a:r>
              <a:rPr lang="en-US" altLang="en-US" dirty="0" smtClean="0"/>
              <a:t>the full encryption is done, a pop-up usually informs the user that (all) files have been encrypted and that a fee must be payed to recover them, usually in </a:t>
            </a:r>
            <a:r>
              <a:rPr lang="en-US" altLang="en-US" dirty="0" smtClean="0"/>
              <a:t>cryptocurrency</a:t>
            </a:r>
          </a:p>
          <a:p>
            <a:pPr marL="566738" indent="-457200"/>
            <a:r>
              <a:rPr lang="en-US" altLang="en-US" b="1" dirty="0" smtClean="0"/>
              <a:t>Wiper</a:t>
            </a:r>
            <a:r>
              <a:rPr lang="en-US" altLang="en-US" dirty="0" smtClean="0"/>
              <a:t>: looks </a:t>
            </a:r>
            <a:r>
              <a:rPr lang="en-US" altLang="en-US" dirty="0" smtClean="0"/>
              <a:t>like a ransomware but destroys the data, even if a payment is often required.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err="1"/>
              <a:t>Greyware</a:t>
            </a:r>
            <a:endParaRPr lang="it-IT" altLang="en-US" dirty="0" smtClean="0"/>
          </a:p>
        </p:txBody>
      </p:sp>
      <p:sp>
        <p:nvSpPr>
          <p:cNvPr id="2765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04662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Can </a:t>
            </a:r>
            <a:r>
              <a:rPr lang="en-US" altLang="en-US" dirty="0" smtClean="0"/>
              <a:t>worsen the performance of computers and may cause security </a:t>
            </a:r>
            <a:r>
              <a:rPr lang="en-US" altLang="en-US" dirty="0" smtClean="0"/>
              <a:t>risks</a:t>
            </a:r>
          </a:p>
          <a:p>
            <a:pPr marL="566738" indent="-457200"/>
            <a:r>
              <a:rPr lang="en-US" altLang="en-US" dirty="0" smtClean="0"/>
              <a:t>Behave </a:t>
            </a:r>
            <a:r>
              <a:rPr lang="en-US" altLang="en-US" dirty="0" smtClean="0"/>
              <a:t>in an annoying or undesirable manner, but usually are less </a:t>
            </a:r>
            <a:r>
              <a:rPr lang="en-US" altLang="en-US" dirty="0" smtClean="0"/>
              <a:t>dangerous</a:t>
            </a:r>
          </a:p>
          <a:p>
            <a:pPr marL="566738" indent="-457200"/>
            <a:r>
              <a:rPr lang="en-US" altLang="en-US" dirty="0" smtClean="0"/>
              <a:t>Examples:</a:t>
            </a:r>
          </a:p>
          <a:p>
            <a:pPr marL="1023938" lvl="1" indent="-457200"/>
            <a:r>
              <a:rPr lang="en-US" altLang="en-US" dirty="0"/>
              <a:t>s</a:t>
            </a:r>
            <a:r>
              <a:rPr lang="en-US" altLang="en-US" dirty="0" smtClean="0"/>
              <a:t>pyware - e.g</a:t>
            </a:r>
            <a:r>
              <a:rPr lang="en-US" altLang="en-US" dirty="0" smtClean="0"/>
              <a:t>. </a:t>
            </a:r>
            <a:r>
              <a:rPr lang="en-US" altLang="en-US" dirty="0" err="1" smtClean="0"/>
              <a:t>keyloggers</a:t>
            </a:r>
            <a:endParaRPr lang="en-US" altLang="en-US" dirty="0" smtClean="0"/>
          </a:p>
          <a:p>
            <a:pPr marL="1023938" lvl="1" indent="-457200"/>
            <a:r>
              <a:rPr lang="en-US" altLang="en-US" dirty="0"/>
              <a:t>a</a:t>
            </a:r>
            <a:r>
              <a:rPr lang="en-US" altLang="en-US" dirty="0" smtClean="0"/>
              <a:t>dware – e.g. advertisements </a:t>
            </a:r>
            <a:r>
              <a:rPr lang="en-US" altLang="en-US" dirty="0" smtClean="0"/>
              <a:t>windows on the screen or in the browser, fraudulent dialers, etc</a:t>
            </a:r>
            <a:r>
              <a:rPr lang="en-US" altLang="en-US" dirty="0" smtClean="0"/>
              <a:t>.)</a:t>
            </a:r>
          </a:p>
          <a:p>
            <a:pPr marL="1023938" lvl="1" indent="-457200"/>
            <a:r>
              <a:rPr lang="en-US" altLang="en-US" dirty="0" smtClean="0"/>
              <a:t>Potentially </a:t>
            </a:r>
            <a:r>
              <a:rPr lang="en-US" altLang="en-US" dirty="0" smtClean="0"/>
              <a:t>Unwanted Programs (</a:t>
            </a:r>
            <a:r>
              <a:rPr lang="en-US" altLang="en-US" dirty="0" smtClean="0"/>
              <a:t>PUPs) e.g. </a:t>
            </a:r>
            <a:r>
              <a:rPr lang="en-US" altLang="en-US" dirty="0" smtClean="0"/>
              <a:t>applications </a:t>
            </a:r>
            <a:r>
              <a:rPr lang="en-US" altLang="en-US" dirty="0" smtClean="0"/>
              <a:t>installed inadvertently installed by the just </a:t>
            </a:r>
            <a:r>
              <a:rPr lang="en-US" altLang="en-US" dirty="0" smtClean="0"/>
              <a:t>because of a mistake in an agreement during another program </a:t>
            </a:r>
            <a:r>
              <a:rPr lang="en-US" altLang="en-US" dirty="0" smtClean="0"/>
              <a:t>installation</a:t>
            </a:r>
          </a:p>
          <a:p>
            <a:pPr marL="566738" indent="-457200"/>
            <a:r>
              <a:rPr lang="en-US" altLang="en-US" dirty="0" smtClean="0"/>
              <a:t>Sometimes just change the settings of browsers and other programs</a:t>
            </a:r>
            <a:endParaRPr lang="it-IT" alt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i="1" dirty="0" err="1"/>
              <a:t>Fileless</a:t>
            </a:r>
            <a:r>
              <a:rPr lang="en-US" altLang="en-US" i="1" dirty="0"/>
              <a:t> </a:t>
            </a:r>
            <a:r>
              <a:rPr lang="en-US" altLang="en-US" i="1" dirty="0" smtClean="0"/>
              <a:t>Malware</a:t>
            </a:r>
            <a:endParaRPr lang="it-IT" altLang="en-US" dirty="0" smtClean="0"/>
          </a:p>
        </p:txBody>
      </p:sp>
      <p:sp>
        <p:nvSpPr>
          <p:cNvPr id="30723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Also known as </a:t>
            </a:r>
            <a:r>
              <a:rPr lang="en-US" altLang="en-US" i="1" dirty="0"/>
              <a:t>Advanced Volatile Threats </a:t>
            </a:r>
            <a:endParaRPr lang="en-US" altLang="en-US" i="1" dirty="0" smtClean="0"/>
          </a:p>
          <a:p>
            <a:pPr marL="566738" indent="-457200"/>
            <a:r>
              <a:rPr lang="en-US" altLang="en-US" dirty="0" smtClean="0"/>
              <a:t>Runs </a:t>
            </a:r>
            <a:r>
              <a:rPr lang="en-US" altLang="en-US" dirty="0" smtClean="0"/>
              <a:t>in memory and does not require a file to </a:t>
            </a:r>
            <a:r>
              <a:rPr lang="en-US" altLang="en-US" dirty="0" smtClean="0"/>
              <a:t>operate</a:t>
            </a:r>
          </a:p>
          <a:p>
            <a:pPr marL="566738" indent="-457200"/>
            <a:r>
              <a:rPr lang="en-US" altLang="en-US" dirty="0" smtClean="0"/>
              <a:t>Uses </a:t>
            </a:r>
            <a:r>
              <a:rPr lang="en-US" altLang="en-US" dirty="0" smtClean="0"/>
              <a:t>existing system tools to perform its </a:t>
            </a:r>
            <a:r>
              <a:rPr lang="en-US" altLang="en-US" dirty="0" smtClean="0"/>
              <a:t>activity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absence of any file on the file system makes them quite difficult to detect and </a:t>
            </a:r>
            <a:r>
              <a:rPr lang="en-US" altLang="en-US" dirty="0" smtClean="0"/>
              <a:t>analyze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smtClean="0"/>
              <a:t>Risks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Vulnerable software can be exploited to gain privileges or bypass defenses, until the problem has been </a:t>
            </a:r>
            <a:r>
              <a:rPr lang="en-US" dirty="0" smtClean="0"/>
              <a:t>patched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Software </a:t>
            </a:r>
            <a:r>
              <a:rPr lang="en-US" dirty="0"/>
              <a:t>should be up-to-date, in particular the Operating </a:t>
            </a:r>
            <a:r>
              <a:rPr lang="en-US" dirty="0" smtClean="0"/>
              <a:t>System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Firewalls </a:t>
            </a:r>
            <a:r>
              <a:rPr lang="en-US" dirty="0"/>
              <a:t>and Intrusion Detection Systems </a:t>
            </a:r>
            <a:r>
              <a:rPr lang="en-US" dirty="0" smtClean="0"/>
              <a:t>should monitor </a:t>
            </a:r>
            <a:r>
              <a:rPr lang="en-US" dirty="0"/>
              <a:t>traffic patterns on the </a:t>
            </a:r>
            <a:r>
              <a:rPr lang="en-US" dirty="0" smtClean="0"/>
              <a:t>LAN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Rule </a:t>
            </a:r>
            <a:r>
              <a:rPr lang="en-US" dirty="0"/>
              <a:t>of the least </a:t>
            </a:r>
            <a:r>
              <a:rPr lang="en-US" dirty="0" smtClean="0"/>
              <a:t>privilege: users </a:t>
            </a:r>
            <a:r>
              <a:rPr lang="en-US" dirty="0"/>
              <a:t>and programs should have no more privileges than they </a:t>
            </a:r>
            <a:r>
              <a:rPr lang="en-US" dirty="0" smtClean="0"/>
              <a:t>require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dirty="0" smtClean="0"/>
              <a:t>Risk Mitigation</a:t>
            </a:r>
            <a:endParaRPr lang="it-IT" altLang="en-US" dirty="0" smtClean="0"/>
          </a:p>
        </p:txBody>
      </p:sp>
      <p:sp>
        <p:nvSpPr>
          <p:cNvPr id="32771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i="1" dirty="0" smtClean="0"/>
              <a:t>Antivirus</a:t>
            </a:r>
            <a:r>
              <a:rPr lang="en-US" altLang="en-US" dirty="0" smtClean="0"/>
              <a:t> software block and possibly remove some types of </a:t>
            </a:r>
            <a:r>
              <a:rPr lang="en-US" altLang="en-US" dirty="0" smtClean="0"/>
              <a:t>malware:</a:t>
            </a:r>
          </a:p>
          <a:p>
            <a:pPr marL="1023938" lvl="1" indent="-457200"/>
            <a:r>
              <a:rPr lang="en-US" altLang="en-US" dirty="0" smtClean="0"/>
              <a:t>real-time </a:t>
            </a:r>
            <a:r>
              <a:rPr lang="en-US" altLang="en-US" dirty="0" smtClean="0"/>
              <a:t>protection against the installation of malware software on a computer </a:t>
            </a:r>
            <a:endParaRPr lang="en-US" altLang="en-US" dirty="0" smtClean="0"/>
          </a:p>
          <a:p>
            <a:pPr marL="1023938" lvl="1" indent="-457200"/>
            <a:r>
              <a:rPr lang="en-US" altLang="en-US" dirty="0" smtClean="0"/>
              <a:t>full </a:t>
            </a:r>
            <a:r>
              <a:rPr lang="en-US" altLang="en-US" dirty="0" smtClean="0"/>
              <a:t>scan of files and configuration (e.g. Windows registry) looking for potential threats. </a:t>
            </a:r>
          </a:p>
          <a:p>
            <a:pPr marL="566738" indent="-457200"/>
            <a:r>
              <a:rPr lang="en-US" altLang="en-US" dirty="0" smtClean="0"/>
              <a:t>Personal firewalls analyze any network connection and can spot unusual </a:t>
            </a:r>
            <a:r>
              <a:rPr lang="en-US" altLang="en-US" dirty="0" smtClean="0"/>
              <a:t>activity</a:t>
            </a:r>
            <a:endParaRPr lang="en-US" altLang="en-US" dirty="0" smtClean="0"/>
          </a:p>
          <a:p>
            <a:pPr marL="566738" indent="-457200"/>
            <a:r>
              <a:rPr lang="en-US" altLang="en-US" dirty="0" smtClean="0"/>
              <a:t>Sandboxing is running an application isolated from the rest of the </a:t>
            </a:r>
            <a:r>
              <a:rPr lang="en-US" altLang="en-US" dirty="0" smtClean="0"/>
              <a:t>system:</a:t>
            </a:r>
          </a:p>
          <a:p>
            <a:pPr marL="1023938" lvl="1" indent="-457200"/>
            <a:r>
              <a:rPr lang="en-US" altLang="en-US" dirty="0" smtClean="0"/>
              <a:t>Sandboxing applications</a:t>
            </a:r>
          </a:p>
          <a:p>
            <a:pPr marL="1023938" lvl="1" indent="-457200"/>
            <a:r>
              <a:rPr lang="en-US" altLang="en-US" dirty="0" smtClean="0"/>
              <a:t>Virtual machines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dirty="0"/>
              <a:t>Risk Mitigation</a:t>
            </a:r>
            <a:endParaRPr lang="it-IT" altLang="en-US" dirty="0" smtClean="0"/>
          </a:p>
        </p:txBody>
      </p:sp>
      <p:sp>
        <p:nvSpPr>
          <p:cNvPr id="3379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i="1" dirty="0" smtClean="0"/>
              <a:t>Website </a:t>
            </a:r>
            <a:r>
              <a:rPr lang="en-US" altLang="en-US" i="1" dirty="0" smtClean="0"/>
              <a:t>vulnerability scanners</a:t>
            </a:r>
            <a:br>
              <a:rPr lang="en-US" altLang="en-US" i="1" dirty="0" smtClean="0"/>
            </a:br>
            <a:r>
              <a:rPr lang="en-US" altLang="en-US" dirty="0" smtClean="0"/>
              <a:t>scan performed </a:t>
            </a:r>
            <a:r>
              <a:rPr lang="en-US" altLang="en-US" dirty="0" smtClean="0"/>
              <a:t>by some antivirus software against a list of well-known dangerous sites </a:t>
            </a:r>
            <a:r>
              <a:rPr lang="en-US" altLang="en-US" dirty="0" smtClean="0"/>
              <a:t>and prevents </a:t>
            </a:r>
            <a:r>
              <a:rPr lang="en-US" altLang="en-US" dirty="0" smtClean="0"/>
              <a:t>the connection to </a:t>
            </a:r>
            <a:r>
              <a:rPr lang="en-US" altLang="en-US" dirty="0" smtClean="0"/>
              <a:t>them</a:t>
            </a:r>
            <a:endParaRPr lang="en-US" altLang="en-US" dirty="0" smtClean="0"/>
          </a:p>
          <a:p>
            <a:pPr marL="566738" indent="-457200"/>
            <a:r>
              <a:rPr lang="en-US" altLang="en-US" i="1" dirty="0" smtClean="0"/>
              <a:t>Network </a:t>
            </a:r>
            <a:r>
              <a:rPr lang="en-US" altLang="en-US" i="1" dirty="0" smtClean="0"/>
              <a:t>Segregation schemes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divide </a:t>
            </a:r>
            <a:r>
              <a:rPr lang="en-US" altLang="en-US" dirty="0" smtClean="0"/>
              <a:t>a network in parts and </a:t>
            </a:r>
            <a:r>
              <a:rPr lang="en-US" altLang="en-US" dirty="0" smtClean="0"/>
              <a:t>allow </a:t>
            </a:r>
            <a:r>
              <a:rPr lang="en-US" altLang="en-US" dirty="0" smtClean="0"/>
              <a:t>only </a:t>
            </a:r>
            <a:r>
              <a:rPr lang="en-US" altLang="en-US" dirty="0" smtClean="0"/>
              <a:t>the legitimate </a:t>
            </a:r>
            <a:r>
              <a:rPr lang="en-US" altLang="en-US" dirty="0" smtClean="0"/>
              <a:t>traffic between them </a:t>
            </a:r>
            <a:r>
              <a:rPr lang="en-US" altLang="en-US" dirty="0" smtClean="0"/>
              <a:t>(prevents </a:t>
            </a:r>
            <a:r>
              <a:rPr lang="en-US" altLang="en-US" dirty="0" smtClean="0"/>
              <a:t>malicious software </a:t>
            </a:r>
            <a:r>
              <a:rPr lang="en-US" altLang="en-US" dirty="0" smtClean="0"/>
              <a:t>spreading)</a:t>
            </a:r>
            <a:br>
              <a:rPr lang="en-US" altLang="en-US" dirty="0" smtClean="0"/>
            </a:br>
            <a:r>
              <a:rPr lang="en-US" altLang="en-US" dirty="0" smtClean="0"/>
              <a:t>Modern </a:t>
            </a:r>
            <a:r>
              <a:rPr lang="en-US" altLang="en-US" dirty="0" smtClean="0"/>
              <a:t>Software Defined Networking techniques are able to implement </a:t>
            </a:r>
            <a:r>
              <a:rPr lang="en-US" altLang="en-US" dirty="0" smtClean="0"/>
              <a:t>it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dirty="0"/>
              <a:t>Risk Mitigation</a:t>
            </a:r>
            <a:endParaRPr lang="it-IT" altLang="en-US" dirty="0" smtClean="0"/>
          </a:p>
        </p:txBody>
      </p:sp>
      <p:sp>
        <p:nvSpPr>
          <p:cNvPr id="3481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i="1" dirty="0" smtClean="0"/>
              <a:t>Air gap </a:t>
            </a:r>
            <a:r>
              <a:rPr lang="en-US" altLang="en-US" i="1" dirty="0" smtClean="0"/>
              <a:t>isolation or </a:t>
            </a:r>
            <a:r>
              <a:rPr lang="en-US" altLang="en-US" i="1" dirty="0" smtClean="0"/>
              <a:t>parallel network schemes</a:t>
            </a: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dirty="0" smtClean="0"/>
              <a:t>complete isolation of a portion </a:t>
            </a:r>
            <a:r>
              <a:rPr lang="en-US" altLang="en-US" dirty="0" smtClean="0"/>
              <a:t>of a network and </a:t>
            </a:r>
            <a:r>
              <a:rPr lang="en-US" altLang="en-US" dirty="0" smtClean="0"/>
              <a:t>provision of </a:t>
            </a:r>
            <a:r>
              <a:rPr lang="en-US" altLang="en-US" dirty="0" smtClean="0"/>
              <a:t>enhanced controls over the entry and exit of software and </a:t>
            </a:r>
            <a:r>
              <a:rPr lang="en-US" altLang="en-US" dirty="0" smtClean="0"/>
              <a:t>data.</a:t>
            </a:r>
            <a:br>
              <a:rPr lang="en-US" altLang="en-US" dirty="0" smtClean="0"/>
            </a:br>
            <a:r>
              <a:rPr lang="en-US" altLang="en-US" dirty="0" smtClean="0"/>
              <a:t>N</a:t>
            </a:r>
            <a:r>
              <a:rPr lang="en-US" altLang="en-US" dirty="0" smtClean="0"/>
              <a:t>ot a </a:t>
            </a:r>
            <a:r>
              <a:rPr lang="en-US" altLang="en-US" dirty="0" smtClean="0"/>
              <a:t>definitive solution:</a:t>
            </a:r>
          </a:p>
          <a:p>
            <a:pPr marL="1023938" lvl="1" indent="-457200"/>
            <a:r>
              <a:rPr lang="en-US" altLang="en-US" dirty="0" smtClean="0"/>
              <a:t>software </a:t>
            </a:r>
            <a:r>
              <a:rPr lang="en-US" altLang="en-US" dirty="0" smtClean="0"/>
              <a:t>and data must enter the isolated system, for example for </a:t>
            </a:r>
            <a:r>
              <a:rPr lang="en-US" altLang="en-US" dirty="0" smtClean="0"/>
              <a:t>patching</a:t>
            </a:r>
          </a:p>
          <a:p>
            <a:pPr marL="1023938" lvl="1" indent="-457200"/>
            <a:r>
              <a:rPr lang="en-US" altLang="en-US" dirty="0" smtClean="0"/>
              <a:t>well-known example: </a:t>
            </a:r>
            <a:r>
              <a:rPr lang="en-US" altLang="en-US" b="1" dirty="0" err="1" smtClean="0"/>
              <a:t>Stuxnet</a:t>
            </a:r>
            <a:r>
              <a:rPr lang="en-US" altLang="en-US" dirty="0" smtClean="0"/>
              <a:t> - malware </a:t>
            </a:r>
            <a:r>
              <a:rPr lang="en-US" altLang="en-US" dirty="0"/>
              <a:t>that was introduced to the target environment via USB drives “casually” forgotten nearby, picked up by the plant staff and inserted into the plant computers to see the </a:t>
            </a:r>
            <a:r>
              <a:rPr lang="en-US" altLang="en-US" dirty="0" smtClean="0"/>
              <a:t>contents</a:t>
            </a:r>
            <a:endParaRPr lang="en-US" altLang="en-US" dirty="0"/>
          </a:p>
          <a:p>
            <a:pPr marL="1023938" lvl="1" indent="-457200"/>
            <a:r>
              <a:rPr lang="en-US" altLang="en-US" dirty="0" smtClean="0"/>
              <a:t>many </a:t>
            </a:r>
            <a:r>
              <a:rPr lang="en-US" altLang="en-US" dirty="0"/>
              <a:t>ways of crossing air </a:t>
            </a:r>
            <a:r>
              <a:rPr lang="en-US" altLang="en-US" dirty="0" smtClean="0"/>
              <a:t>gaps: e.g. by analyzing </a:t>
            </a:r>
            <a:r>
              <a:rPr lang="en-US" altLang="en-US" dirty="0"/>
              <a:t>electromagnetic, thermal and acoustic </a:t>
            </a:r>
            <a:r>
              <a:rPr lang="en-US" altLang="en-US" dirty="0" smtClean="0"/>
              <a:t>emissions</a:t>
            </a:r>
            <a:endParaRPr lang="en-US" altLang="en-US" dirty="0"/>
          </a:p>
          <a:p>
            <a:pPr marL="1023938" lvl="1" indent="-457200"/>
            <a:endParaRPr lang="en-US" altLang="en-US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Phishing Attack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474944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Very </a:t>
            </a:r>
            <a:r>
              <a:rPr lang="en-US" dirty="0"/>
              <a:t>common and easy to </a:t>
            </a:r>
            <a:r>
              <a:rPr lang="en-US" dirty="0" smtClean="0"/>
              <a:t>perform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Consists </a:t>
            </a:r>
            <a:r>
              <a:rPr lang="en-US" dirty="0"/>
              <a:t>of sending e-mails that appear to come from a reliable </a:t>
            </a:r>
            <a:r>
              <a:rPr lang="en-US" dirty="0" smtClean="0"/>
              <a:t>sender </a:t>
            </a:r>
            <a:r>
              <a:rPr lang="en-US" dirty="0"/>
              <a:t>with the aim of tricking the victim into doing a certain type of </a:t>
            </a:r>
            <a:r>
              <a:rPr lang="en-US" dirty="0" smtClean="0"/>
              <a:t>operation (e.g. enter </a:t>
            </a:r>
            <a:r>
              <a:rPr lang="en-US" dirty="0"/>
              <a:t>their </a:t>
            </a:r>
            <a:r>
              <a:rPr lang="en-US" dirty="0" smtClean="0"/>
              <a:t>credentials)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Social engineering technique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Example:</a:t>
            </a:r>
            <a:br>
              <a:rPr lang="en-US" dirty="0" smtClean="0"/>
            </a:br>
            <a:r>
              <a:rPr lang="en-US" dirty="0" smtClean="0"/>
              <a:t>URLs slightly different than the legit ones (it </a:t>
            </a:r>
            <a:r>
              <a:rPr lang="en-US" dirty="0"/>
              <a:t>is near impossible to distinguish between lowercase L ‘l’, an uppercase I ‘I’, and the digit one ‘1</a:t>
            </a:r>
            <a:r>
              <a:rPr lang="en-US" dirty="0" smtClean="0"/>
              <a:t>’)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Serious </a:t>
            </a:r>
            <a:r>
              <a:rPr lang="en-US" dirty="0"/>
              <a:t>companies never put links in their email that bring to a login </a:t>
            </a:r>
            <a:r>
              <a:rPr lang="en-US" dirty="0" smtClean="0"/>
              <a:t>page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smtClean="0"/>
              <a:t>Password Attacks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77148" y="193464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Passwords </a:t>
            </a:r>
            <a:r>
              <a:rPr lang="en-US" dirty="0"/>
              <a:t>are usually stored as hashes, </a:t>
            </a:r>
            <a:r>
              <a:rPr lang="en-US" dirty="0" smtClean="0"/>
              <a:t>very </a:t>
            </a:r>
            <a:r>
              <a:rPr lang="en-US" dirty="0"/>
              <a:t>hard to </a:t>
            </a:r>
            <a:r>
              <a:rPr lang="en-US" dirty="0" smtClean="0"/>
              <a:t>invert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Password attack methods: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b="1" dirty="0" smtClean="0"/>
              <a:t>Brute </a:t>
            </a:r>
            <a:r>
              <a:rPr lang="en-US" b="1" dirty="0"/>
              <a:t>force attack:</a:t>
            </a:r>
            <a:r>
              <a:rPr lang="en-US" dirty="0"/>
              <a:t> </a:t>
            </a:r>
            <a:r>
              <a:rPr lang="en-US" dirty="0" smtClean="0"/>
              <a:t>the </a:t>
            </a:r>
            <a:r>
              <a:rPr lang="en-US" dirty="0"/>
              <a:t>program will try all the possible combinations of characters out of a </a:t>
            </a:r>
            <a:r>
              <a:rPr lang="en-US" dirty="0" smtClean="0"/>
              <a:t>set on the password file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en-US" b="1" dirty="0"/>
              <a:t>Attack with dictionary:</a:t>
            </a:r>
            <a:r>
              <a:rPr lang="en-US" dirty="0"/>
              <a:t> </a:t>
            </a:r>
            <a:r>
              <a:rPr lang="en-US" dirty="0" smtClean="0"/>
              <a:t>the </a:t>
            </a:r>
            <a:r>
              <a:rPr lang="en-US" dirty="0"/>
              <a:t>program will test a sequence of commonly used passwords (dictionary</a:t>
            </a:r>
            <a:r>
              <a:rPr lang="en-US" dirty="0" smtClean="0"/>
              <a:t>)</a:t>
            </a:r>
            <a:endParaRPr lang="en-US" dirty="0"/>
          </a:p>
          <a:p>
            <a:pPr lvl="1" fontAlgn="auto">
              <a:spcAft>
                <a:spcPts val="0"/>
              </a:spcAft>
              <a:defRPr/>
            </a:pPr>
            <a:r>
              <a:rPr lang="en-US" b="1" dirty="0"/>
              <a:t>Attack with rainbow files:</a:t>
            </a:r>
            <a:r>
              <a:rPr lang="en-US" dirty="0"/>
              <a:t> a rainbow table is a precomputed table listing the output of hash functions of </a:t>
            </a:r>
            <a:r>
              <a:rPr lang="en-US" dirty="0" smtClean="0"/>
              <a:t>password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If the encrypted passwords are </a:t>
            </a:r>
            <a:r>
              <a:rPr lang="en-US" dirty="0"/>
              <a:t>available </a:t>
            </a:r>
            <a:r>
              <a:rPr lang="en-US" dirty="0" smtClean="0"/>
              <a:t>these attacks can be performed offline at maximum speed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Otherwise in case of password failure </a:t>
            </a:r>
            <a:r>
              <a:rPr lang="en-US" altLang="en-US" dirty="0" smtClean="0"/>
              <a:t>it </a:t>
            </a:r>
            <a:r>
              <a:rPr lang="en-US" altLang="en-US" dirty="0"/>
              <a:t>is appropriate to adopt an account lockout or delay policy on the next </a:t>
            </a:r>
            <a:r>
              <a:rPr lang="en-US" altLang="en-US" dirty="0" smtClean="0"/>
              <a:t>attempt</a:t>
            </a:r>
            <a:endParaRPr lang="it-IT" altLang="en-US" dirty="0"/>
          </a:p>
          <a:p>
            <a:pPr fontAlgn="auto">
              <a:spcAft>
                <a:spcPts val="0"/>
              </a:spcAft>
              <a:defRPr/>
            </a:pPr>
            <a:endParaRPr lang="en-US" dirty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it-IT" altLang="en-US" smtClean="0"/>
              <a:t>Password Attacks</a:t>
            </a:r>
          </a:p>
        </p:txBody>
      </p:sp>
      <p:sp>
        <p:nvSpPr>
          <p:cNvPr id="3993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System managers should test the password files of the users of their systems on a regular basis with programs capable of performing password attacks (brute force and by </a:t>
            </a:r>
            <a:r>
              <a:rPr lang="en-US" altLang="en-US" dirty="0" smtClean="0"/>
              <a:t>dictionary)</a:t>
            </a:r>
          </a:p>
          <a:p>
            <a:pPr marL="566738" indent="-457200"/>
            <a:r>
              <a:rPr lang="en-US" altLang="en-US" dirty="0" smtClean="0"/>
              <a:t>A password system </a:t>
            </a:r>
            <a:r>
              <a:rPr lang="en-US" altLang="en-US" dirty="0" smtClean="0"/>
              <a:t>should check the quality of the password before allowing the user to set </a:t>
            </a:r>
            <a:r>
              <a:rPr lang="en-US" altLang="en-US" dirty="0" smtClean="0"/>
              <a:t>it:</a:t>
            </a:r>
          </a:p>
          <a:p>
            <a:pPr marL="1023938" lvl="1" indent="-457200"/>
            <a:r>
              <a:rPr lang="en-US" altLang="en-US" dirty="0" smtClean="0"/>
              <a:t>use </a:t>
            </a:r>
            <a:r>
              <a:rPr lang="en-US" altLang="en-US" dirty="0" smtClean="0"/>
              <a:t>of a minimum number of </a:t>
            </a:r>
            <a:r>
              <a:rPr lang="en-US" altLang="en-US" dirty="0" smtClean="0"/>
              <a:t>characters</a:t>
            </a:r>
          </a:p>
          <a:p>
            <a:pPr marL="1023938" lvl="1" indent="-457200"/>
            <a:r>
              <a:rPr lang="en-US" altLang="en-US" dirty="0" smtClean="0"/>
              <a:t>use characters from different </a:t>
            </a:r>
            <a:r>
              <a:rPr lang="en-US" altLang="en-US" dirty="0" smtClean="0"/>
              <a:t>sets (upper and lower case letters, digits, punctuation characters</a:t>
            </a:r>
            <a:r>
              <a:rPr lang="en-US" altLang="en-US" dirty="0" smtClean="0"/>
              <a:t>)</a:t>
            </a:r>
            <a:endParaRPr lang="it-IT" altLang="en-US" dirty="0" smtClean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Buffer </a:t>
            </a:r>
            <a:r>
              <a:rPr lang="en-US" altLang="en-US" dirty="0" smtClean="0"/>
              <a:t>Overflow Attack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Occurs </a:t>
            </a:r>
            <a:r>
              <a:rPr lang="en-US" dirty="0"/>
              <a:t>when </a:t>
            </a:r>
            <a:r>
              <a:rPr lang="en-US" dirty="0" smtClean="0"/>
              <a:t>more </a:t>
            </a:r>
            <a:r>
              <a:rPr lang="en-US" dirty="0" smtClean="0"/>
              <a:t>bytes </a:t>
            </a:r>
            <a:r>
              <a:rPr lang="en-US" dirty="0" smtClean="0"/>
              <a:t>are sent to </a:t>
            </a:r>
            <a:r>
              <a:rPr lang="en-US" dirty="0"/>
              <a:t>a buffer than it can </a:t>
            </a:r>
            <a:r>
              <a:rPr lang="en-US" dirty="0" smtClean="0"/>
              <a:t>hold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These </a:t>
            </a:r>
            <a:r>
              <a:rPr lang="en-US" dirty="0" smtClean="0"/>
              <a:t>bytes </a:t>
            </a:r>
            <a:r>
              <a:rPr lang="en-US" dirty="0" smtClean="0"/>
              <a:t>in </a:t>
            </a:r>
            <a:r>
              <a:rPr lang="en-US" dirty="0" err="1" smtClean="0"/>
              <a:t>exces</a:t>
            </a:r>
            <a:r>
              <a:rPr lang="en-US" dirty="0" smtClean="0"/>
              <a:t> overflow </a:t>
            </a:r>
            <a:r>
              <a:rPr lang="en-US" dirty="0"/>
              <a:t>the buffer intended to hold them and change other </a:t>
            </a:r>
            <a:r>
              <a:rPr lang="en-US" dirty="0" smtClean="0"/>
              <a:t>bytes </a:t>
            </a:r>
            <a:r>
              <a:rPr lang="en-US" dirty="0"/>
              <a:t>or, depending on the Operating System and file type, even inject executable machine </a:t>
            </a:r>
            <a:r>
              <a:rPr lang="en-US" dirty="0" smtClean="0"/>
              <a:t>code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Modern </a:t>
            </a:r>
            <a:r>
              <a:rPr lang="en-US" dirty="0"/>
              <a:t>Operating Systems may prevent running an executable file with mixed data and </a:t>
            </a:r>
            <a:r>
              <a:rPr lang="en-US" dirty="0" smtClean="0"/>
              <a:t>code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Simpler </a:t>
            </a:r>
            <a:r>
              <a:rPr lang="en-US" dirty="0"/>
              <a:t>Operating Systems </a:t>
            </a:r>
            <a:r>
              <a:rPr lang="en-US" dirty="0" smtClean="0"/>
              <a:t>or the absence of one (as often found </a:t>
            </a:r>
            <a:r>
              <a:rPr lang="en-US" dirty="0"/>
              <a:t>in embedded </a:t>
            </a:r>
            <a:r>
              <a:rPr lang="en-US" dirty="0" smtClean="0"/>
              <a:t>systems) does not have such a protection readily available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SQL </a:t>
            </a:r>
            <a:r>
              <a:rPr lang="en-US" altLang="en-US" dirty="0" smtClean="0"/>
              <a:t>Injection Attack</a:t>
            </a:r>
            <a:endParaRPr lang="it-IT" altLang="en-US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SQL </a:t>
            </a:r>
            <a:r>
              <a:rPr lang="en-US" dirty="0"/>
              <a:t>language is used in relational </a:t>
            </a:r>
            <a:r>
              <a:rPr lang="en-US" dirty="0" smtClean="0"/>
              <a:t>databases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Due </a:t>
            </a:r>
            <a:r>
              <a:rPr lang="en-US" dirty="0"/>
              <a:t>to the interpreted nature of the SQL query, malicious SQL code is sent to a web page that is know to use an SQL query to gather the data to present to the </a:t>
            </a:r>
            <a:r>
              <a:rPr lang="en-US" dirty="0" smtClean="0"/>
              <a:t>user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The </a:t>
            </a:r>
            <a:r>
              <a:rPr lang="en-US" dirty="0"/>
              <a:t>malicious SQL code modifies (sometimes just adding other syntactic parts) the predefined SQL query that results is a modified query that exposes other data than those the original query was written </a:t>
            </a:r>
            <a:r>
              <a:rPr lang="en-US" dirty="0" smtClean="0"/>
              <a:t>for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Preventing this type of attacks is not complex (for example preventing the access to other tables of the database besides the ones needed to perform the original query</a:t>
            </a:r>
            <a:r>
              <a:rPr lang="en-US" dirty="0" smtClean="0"/>
              <a:t>)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Cross-site Scripting (XSS</a:t>
            </a:r>
            <a:r>
              <a:rPr lang="en-US" altLang="en-US" dirty="0" smtClean="0"/>
              <a:t>) Attack</a:t>
            </a:r>
            <a:endParaRPr lang="it-IT" altLang="en-US" dirty="0" smtClean="0"/>
          </a:p>
        </p:txBody>
      </p:sp>
      <p:sp>
        <p:nvSpPr>
          <p:cNvPr id="4301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Malicious </a:t>
            </a:r>
            <a:r>
              <a:rPr lang="en-US" altLang="en-US" dirty="0" smtClean="0"/>
              <a:t>executable scripts </a:t>
            </a:r>
            <a:r>
              <a:rPr lang="en-US" altLang="en-US" dirty="0" smtClean="0"/>
              <a:t>are </a:t>
            </a:r>
            <a:r>
              <a:rPr lang="en-US" altLang="en-US" dirty="0" smtClean="0"/>
              <a:t>injected into the code of a trusted web application (plugin) or website </a:t>
            </a:r>
            <a:r>
              <a:rPr lang="en-US" altLang="en-US" dirty="0" smtClean="0"/>
              <a:t>page</a:t>
            </a:r>
          </a:p>
          <a:p>
            <a:pPr marL="566738" indent="-457200"/>
            <a:r>
              <a:rPr lang="en-US" altLang="en-US" dirty="0" smtClean="0"/>
              <a:t>When downloaded </a:t>
            </a:r>
            <a:r>
              <a:rPr lang="en-US" altLang="en-US" dirty="0" smtClean="0"/>
              <a:t>by other people (viewers</a:t>
            </a:r>
            <a:r>
              <a:rPr lang="en-US" altLang="en-US" dirty="0" smtClean="0"/>
              <a:t>) </a:t>
            </a:r>
            <a:r>
              <a:rPr lang="en-US" altLang="en-US" dirty="0" smtClean="0"/>
              <a:t>the user’s web browser considers it been delivered from a trusted source, and then the injected code is not identified as being </a:t>
            </a:r>
            <a:r>
              <a:rPr lang="en-US" altLang="en-US" dirty="0" smtClean="0"/>
              <a:t>malicious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active content </a:t>
            </a:r>
            <a:r>
              <a:rPr lang="en-US" altLang="en-US" dirty="0" smtClean="0"/>
              <a:t>usually allow </a:t>
            </a:r>
            <a:r>
              <a:rPr lang="en-US" altLang="en-US" dirty="0" smtClean="0"/>
              <a:t>an attacker to get access to sensitive page content, session cookies, or other information the browser keeps on behalf of the </a:t>
            </a:r>
            <a:r>
              <a:rPr lang="en-US" altLang="en-US" dirty="0" smtClean="0"/>
              <a:t>user</a:t>
            </a:r>
          </a:p>
          <a:p>
            <a:pPr marL="566738" indent="-457200"/>
            <a:r>
              <a:rPr lang="en-US" dirty="0"/>
              <a:t>For example, stealing the SESSIONID of a website session </a:t>
            </a:r>
            <a:r>
              <a:rPr lang="en-US" dirty="0" smtClean="0"/>
              <a:t>could </a:t>
            </a:r>
            <a:r>
              <a:rPr lang="en-US" dirty="0"/>
              <a:t>allow an impostor to bypass the login phase and illicitly operate on behalf of the </a:t>
            </a:r>
            <a:r>
              <a:rPr lang="en-US" dirty="0" smtClean="0"/>
              <a:t>user</a:t>
            </a:r>
            <a:endParaRPr lang="en-US" dirty="0"/>
          </a:p>
          <a:p>
            <a:pPr marL="566738" indent="-457200"/>
            <a:endParaRPr lang="it-IT" altLang="en-US" dirty="0" smtClean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Cross-Site Request Forgery (CSRF</a:t>
            </a:r>
            <a:r>
              <a:rPr lang="en-US" altLang="en-US" dirty="0" smtClean="0"/>
              <a:t>) Attack</a:t>
            </a:r>
            <a:endParaRPr lang="it-IT" altLang="en-US" dirty="0" smtClean="0"/>
          </a:p>
        </p:txBody>
      </p:sp>
      <p:sp>
        <p:nvSpPr>
          <p:cNvPr id="45059" name="Content Placeholder 6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Involuntary </a:t>
            </a:r>
            <a:r>
              <a:rPr lang="en-US" altLang="en-US" dirty="0" smtClean="0"/>
              <a:t>http request </a:t>
            </a:r>
            <a:r>
              <a:rPr lang="en-US" altLang="en-US" dirty="0" smtClean="0"/>
              <a:t>(programmed </a:t>
            </a:r>
            <a:r>
              <a:rPr lang="en-US" altLang="en-US" dirty="0" smtClean="0"/>
              <a:t>by the attacker) to a website performed by a user already authenticated to that </a:t>
            </a:r>
            <a:r>
              <a:rPr lang="en-US" altLang="en-US" dirty="0" smtClean="0"/>
              <a:t>website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website </a:t>
            </a:r>
            <a:r>
              <a:rPr lang="en-US" altLang="en-US" dirty="0" smtClean="0"/>
              <a:t>will </a:t>
            </a:r>
            <a:r>
              <a:rPr lang="en-US" altLang="en-US" dirty="0" smtClean="0"/>
              <a:t>execute the request without further verification, allowing the attacker to carry out his </a:t>
            </a:r>
            <a:r>
              <a:rPr lang="en-US" altLang="en-US" dirty="0" smtClean="0"/>
              <a:t>attack</a:t>
            </a:r>
          </a:p>
          <a:p>
            <a:pPr marL="566738" indent="-457200"/>
            <a:r>
              <a:rPr lang="en-US" altLang="en-US" dirty="0" smtClean="0"/>
              <a:t>This </a:t>
            </a:r>
            <a:r>
              <a:rPr lang="en-US" altLang="en-US" dirty="0" smtClean="0"/>
              <a:t>type of attack allows modifying user data or performing unwanted transactions, such as unwanted purchases, if it were for example an e-commerce </a:t>
            </a:r>
            <a:r>
              <a:rPr lang="en-US" altLang="en-US" dirty="0" smtClean="0"/>
              <a:t>site</a:t>
            </a:r>
          </a:p>
          <a:p>
            <a:pPr marL="566738" indent="-457200"/>
            <a:r>
              <a:rPr lang="en-US" altLang="en-US" dirty="0" smtClean="0"/>
              <a:t>Example: </a:t>
            </a:r>
            <a:r>
              <a:rPr lang="en-US" altLang="en-US" dirty="0"/>
              <a:t>changing </a:t>
            </a:r>
            <a:r>
              <a:rPr lang="en-US" altLang="en-US" dirty="0" smtClean="0"/>
              <a:t>the URL to a “</a:t>
            </a:r>
            <a:r>
              <a:rPr lang="en-US" altLang="en-US" dirty="0"/>
              <a:t>Change password” </a:t>
            </a:r>
            <a:r>
              <a:rPr lang="en-US" altLang="en-US" dirty="0" smtClean="0"/>
              <a:t>http GET request</a:t>
            </a:r>
          </a:p>
          <a:p>
            <a:pPr marL="566738" indent="-457200"/>
            <a:r>
              <a:rPr lang="en-US" altLang="en-US" dirty="0" smtClean="0"/>
              <a:t>Good </a:t>
            </a:r>
            <a:r>
              <a:rPr lang="en-US" altLang="en-US" dirty="0"/>
              <a:t>password changing methods ask to insert the old password and use of a CAPTCHA </a:t>
            </a:r>
            <a:r>
              <a:rPr lang="en-US" altLang="en-US" dirty="0" smtClean="0"/>
              <a:t>method</a:t>
            </a:r>
            <a:endParaRPr lang="it-IT" altLang="en-US" dirty="0"/>
          </a:p>
          <a:p>
            <a:pPr marL="566738" indent="-457200"/>
            <a:endParaRPr lang="en-US" altLang="en-US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File Related Attacks</a:t>
            </a:r>
            <a:endParaRPr lang="it-IT" altLang="en-US" smtClean="0"/>
          </a:p>
        </p:txBody>
      </p:sp>
      <p:sp>
        <p:nvSpPr>
          <p:cNvPr id="47107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844701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Most common attacks are:</a:t>
            </a:r>
          </a:p>
          <a:p>
            <a:pPr marL="1023938" lvl="1" indent="-457200"/>
            <a:r>
              <a:rPr lang="en-US" altLang="en-US" b="1" dirty="0"/>
              <a:t>Insecure Direct Object References:</a:t>
            </a:r>
            <a:r>
              <a:rPr lang="en-US" altLang="en-US" dirty="0"/>
              <a:t> </a:t>
            </a:r>
            <a:r>
              <a:rPr lang="en-US" altLang="en-US" dirty="0" smtClean="0"/>
              <a:t>an </a:t>
            </a:r>
            <a:r>
              <a:rPr lang="en-US" altLang="en-US" dirty="0"/>
              <a:t>application requests a resource from a server calling it by its name, </a:t>
            </a:r>
            <a:r>
              <a:rPr lang="en-US" altLang="en-US" dirty="0" smtClean="0"/>
              <a:t>the name is modified to </a:t>
            </a:r>
            <a:r>
              <a:rPr lang="en-US" altLang="en-US" dirty="0"/>
              <a:t>request another </a:t>
            </a:r>
            <a:r>
              <a:rPr lang="en-US" altLang="en-US" dirty="0" smtClean="0"/>
              <a:t>resource</a:t>
            </a:r>
            <a:endParaRPr lang="en-US" altLang="en-US" dirty="0"/>
          </a:p>
          <a:p>
            <a:pPr marL="1023938" lvl="1" indent="-457200"/>
            <a:r>
              <a:rPr lang="en-US" altLang="en-US" b="1" dirty="0"/>
              <a:t>Local File Inclusion (LFI):</a:t>
            </a:r>
            <a:r>
              <a:rPr lang="en-US" altLang="en-US" dirty="0"/>
              <a:t> </a:t>
            </a:r>
            <a:r>
              <a:rPr lang="en-US" altLang="en-US" dirty="0" smtClean="0"/>
              <a:t>vulnerability </a:t>
            </a:r>
            <a:r>
              <a:rPr lang="en-US" altLang="en-US" dirty="0"/>
              <a:t>of the GET and POST functions of the PHP language </a:t>
            </a:r>
            <a:r>
              <a:rPr lang="en-US" altLang="en-US" dirty="0" smtClean="0"/>
              <a:t>that inserts </a:t>
            </a:r>
            <a:r>
              <a:rPr lang="en-US" altLang="en-US" dirty="0"/>
              <a:t>malicious files into the </a:t>
            </a:r>
            <a:r>
              <a:rPr lang="en-US" altLang="en-US" dirty="0" smtClean="0"/>
              <a:t>code</a:t>
            </a:r>
            <a:endParaRPr lang="en-US" altLang="en-US" dirty="0"/>
          </a:p>
          <a:p>
            <a:pPr marL="1023938" lvl="1" indent="-457200"/>
            <a:r>
              <a:rPr lang="en-US" altLang="en-US" b="1" dirty="0"/>
              <a:t>Path Traversal:</a:t>
            </a:r>
            <a:r>
              <a:rPr lang="en-US" altLang="en-US" dirty="0"/>
              <a:t> </a:t>
            </a:r>
            <a:r>
              <a:rPr lang="en-US" altLang="en-US" dirty="0" smtClean="0"/>
              <a:t>execution of commands from a </a:t>
            </a:r>
            <a:r>
              <a:rPr lang="en-US" altLang="en-US" dirty="0"/>
              <a:t>malicious user to access directories with limited </a:t>
            </a:r>
            <a:r>
              <a:rPr lang="en-US" altLang="en-US" dirty="0" smtClean="0"/>
              <a:t>access. Often performed following </a:t>
            </a:r>
            <a:r>
              <a:rPr lang="en-US" altLang="en-US" dirty="0"/>
              <a:t>an LFI to get deep into the system and obtain the necessary </a:t>
            </a:r>
            <a:r>
              <a:rPr lang="en-US" altLang="en-US" dirty="0" smtClean="0"/>
              <a:t>privileges</a:t>
            </a:r>
          </a:p>
          <a:p>
            <a:pPr marL="566738" indent="-457200"/>
            <a:r>
              <a:rPr lang="en-US" altLang="en-US" dirty="0"/>
              <a:t>To protect against these types of </a:t>
            </a:r>
            <a:r>
              <a:rPr lang="en-US" altLang="en-US" dirty="0" smtClean="0"/>
              <a:t>attacks:</a:t>
            </a:r>
          </a:p>
          <a:p>
            <a:pPr marL="1023938" lvl="1" indent="-457200"/>
            <a:r>
              <a:rPr lang="en-US" altLang="en-US" dirty="0" smtClean="0"/>
              <a:t>prevent </a:t>
            </a:r>
            <a:r>
              <a:rPr lang="en-US" altLang="en-US" dirty="0"/>
              <a:t>file uploads to </a:t>
            </a:r>
            <a:r>
              <a:rPr lang="en-US" altLang="en-US" dirty="0" smtClean="0"/>
              <a:t>servers</a:t>
            </a:r>
          </a:p>
          <a:p>
            <a:pPr marL="1023938" lvl="1" indent="-457200"/>
            <a:r>
              <a:rPr lang="en-US" altLang="en-US" dirty="0" smtClean="0"/>
              <a:t>disable </a:t>
            </a:r>
            <a:r>
              <a:rPr lang="en-US" altLang="en-US" dirty="0"/>
              <a:t>remote code </a:t>
            </a:r>
            <a:r>
              <a:rPr lang="en-US" altLang="en-US" dirty="0" smtClean="0"/>
              <a:t>execution</a:t>
            </a:r>
          </a:p>
          <a:p>
            <a:pPr marL="1023938" lvl="1" indent="-457200"/>
            <a:r>
              <a:rPr lang="en-US" altLang="en-US" dirty="0" smtClean="0"/>
              <a:t>restrict </a:t>
            </a:r>
            <a:r>
              <a:rPr lang="en-US" altLang="en-US" dirty="0"/>
              <a:t>PHP access to file </a:t>
            </a:r>
            <a:r>
              <a:rPr lang="en-US" altLang="en-US" dirty="0" smtClean="0"/>
              <a:t>system</a:t>
            </a:r>
          </a:p>
          <a:p>
            <a:pPr marL="1023938" lvl="1" indent="-457200"/>
            <a:r>
              <a:rPr lang="en-US" altLang="en-US" dirty="0" smtClean="0"/>
              <a:t>update software</a:t>
            </a:r>
          </a:p>
          <a:p>
            <a:endParaRPr lang="en-US" altLang="en-US" dirty="0"/>
          </a:p>
          <a:p>
            <a:pPr marL="566738" indent="-457200"/>
            <a:endParaRPr lang="en-US" altLang="en-US" dirty="0"/>
          </a:p>
          <a:p>
            <a:endParaRPr lang="en-US" altLang="en-US" dirty="0" smtClean="0"/>
          </a:p>
          <a:p>
            <a:endParaRPr lang="en-US" altLang="en-US" dirty="0" smtClean="0"/>
          </a:p>
          <a:p>
            <a:endParaRPr lang="en-US" altLang="en-US" dirty="0" smtClean="0"/>
          </a:p>
          <a:p>
            <a:endParaRPr lang="it-IT" altLang="en-US" dirty="0" smtClean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4248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Denial of Service (</a:t>
            </a:r>
            <a:r>
              <a:rPr lang="en-US" altLang="en-US" dirty="0" err="1" smtClean="0"/>
              <a:t>DoS</a:t>
            </a:r>
            <a:r>
              <a:rPr lang="en-US" altLang="en-US" dirty="0" smtClean="0"/>
              <a:t>) Attacks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77148" y="1904662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err="1"/>
              <a:t>DoS</a:t>
            </a:r>
            <a:r>
              <a:rPr lang="en-US" dirty="0"/>
              <a:t> attacks basically consist in sending many packets to block the possibility to receive other </a:t>
            </a:r>
            <a:r>
              <a:rPr lang="en-US" dirty="0" smtClean="0"/>
              <a:t>packets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This prevents </a:t>
            </a:r>
            <a:r>
              <a:rPr lang="en-US" dirty="0"/>
              <a:t>access to the machine for regular users, blocking the services </a:t>
            </a:r>
            <a:r>
              <a:rPr lang="en-US" dirty="0" smtClean="0"/>
              <a:t>offered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In a </a:t>
            </a:r>
            <a:r>
              <a:rPr lang="en-US" dirty="0" err="1" smtClean="0"/>
              <a:t>DoS</a:t>
            </a:r>
            <a:r>
              <a:rPr lang="en-US" dirty="0" smtClean="0"/>
              <a:t> attack a </a:t>
            </a:r>
            <a:r>
              <a:rPr lang="en-US" dirty="0"/>
              <a:t>single host is used to carry out the </a:t>
            </a:r>
            <a:r>
              <a:rPr lang="en-US" dirty="0" smtClean="0"/>
              <a:t>attack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In a </a:t>
            </a:r>
            <a:r>
              <a:rPr lang="en-US" dirty="0" err="1"/>
              <a:t>DDoS</a:t>
            </a:r>
            <a:r>
              <a:rPr lang="en-US" dirty="0"/>
              <a:t> </a:t>
            </a:r>
            <a:r>
              <a:rPr lang="en-US" dirty="0" smtClean="0"/>
              <a:t>the attack </a:t>
            </a:r>
            <a:r>
              <a:rPr lang="en-US" dirty="0" smtClean="0"/>
              <a:t>is </a:t>
            </a:r>
            <a:r>
              <a:rPr lang="en-US" dirty="0"/>
              <a:t>carried out </a:t>
            </a:r>
            <a:r>
              <a:rPr lang="en-US" dirty="0" smtClean="0"/>
              <a:t>by using </a:t>
            </a:r>
            <a:r>
              <a:rPr lang="en-US" dirty="0"/>
              <a:t>many hosts (even thousands or millions) at the same </a:t>
            </a:r>
            <a:r>
              <a:rPr lang="en-US" dirty="0" smtClean="0"/>
              <a:t>time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The hosts have been previously infected by a malware and are organized in a </a:t>
            </a:r>
            <a:r>
              <a:rPr lang="en-US" b="1" dirty="0" smtClean="0"/>
              <a:t>Botnet</a:t>
            </a:r>
            <a:r>
              <a:rPr lang="en-US" dirty="0" smtClean="0"/>
              <a:t> 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The hosts in a Botnet </a:t>
            </a:r>
            <a:r>
              <a:rPr lang="en-US" dirty="0" smtClean="0"/>
              <a:t>start </a:t>
            </a:r>
            <a:r>
              <a:rPr lang="en-US" dirty="0" smtClean="0"/>
              <a:t>synchronized </a:t>
            </a:r>
            <a:r>
              <a:rPr lang="en-US" dirty="0" smtClean="0"/>
              <a:t>connections to the victim machine, (e.g. execute a </a:t>
            </a:r>
            <a:r>
              <a:rPr lang="en-US" dirty="0" err="1" smtClean="0"/>
              <a:t>Syn</a:t>
            </a:r>
            <a:r>
              <a:rPr lang="en-US" dirty="0" smtClean="0"/>
              <a:t>-Flood </a:t>
            </a:r>
            <a:r>
              <a:rPr lang="en-US" dirty="0"/>
              <a:t>attack</a:t>
            </a:r>
            <a:r>
              <a:rPr lang="en-US" dirty="0" smtClean="0"/>
              <a:t>)</a:t>
            </a:r>
            <a:endParaRPr lang="en-US" dirty="0" smtClean="0"/>
          </a:p>
          <a:p>
            <a:pPr marL="109728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70192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Denial of Service Attacks: </a:t>
            </a:r>
            <a:r>
              <a:rPr lang="en-US" altLang="en-US" dirty="0" err="1"/>
              <a:t>Syn</a:t>
            </a:r>
            <a:r>
              <a:rPr lang="en-US" altLang="en-US" dirty="0"/>
              <a:t>-Flood</a:t>
            </a:r>
            <a:endParaRPr lang="it-IT" altLang="en-US" dirty="0" smtClean="0"/>
          </a:p>
        </p:txBody>
      </p:sp>
      <p:sp>
        <p:nvSpPr>
          <p:cNvPr id="49155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A </a:t>
            </a:r>
            <a:r>
              <a:rPr lang="en-US" altLang="en-US" dirty="0" smtClean="0"/>
              <a:t>large amount of connection </a:t>
            </a:r>
            <a:r>
              <a:rPr lang="en-US" altLang="en-US" dirty="0" smtClean="0"/>
              <a:t>requests is sent at the same time to a victim machine</a:t>
            </a:r>
          </a:p>
          <a:p>
            <a:pPr marL="566738" indent="-457200"/>
            <a:r>
              <a:rPr lang="en-US" altLang="en-US" dirty="0" smtClean="0"/>
              <a:t>The victim that </a:t>
            </a:r>
            <a:r>
              <a:rPr lang="en-US" altLang="en-US" dirty="0" smtClean="0"/>
              <a:t>receives a request (a SYN packet) </a:t>
            </a:r>
            <a:r>
              <a:rPr lang="en-US" altLang="en-US" dirty="0" smtClean="0"/>
              <a:t>will </a:t>
            </a:r>
            <a:r>
              <a:rPr lang="en-US" altLang="en-US" dirty="0" smtClean="0"/>
              <a:t>respond to the client by sending a message, allocating some resources for this connection, and waiting for the acknowledge </a:t>
            </a:r>
            <a:r>
              <a:rPr lang="en-US" altLang="en-US" dirty="0" smtClean="0"/>
              <a:t>packet</a:t>
            </a:r>
          </a:p>
          <a:p>
            <a:pPr marL="566738" indent="-457200"/>
            <a:r>
              <a:rPr lang="en-US" altLang="en-US" dirty="0" smtClean="0"/>
              <a:t>The ACK packet </a:t>
            </a:r>
            <a:r>
              <a:rPr lang="en-US" altLang="en-US" dirty="0" smtClean="0"/>
              <a:t>will </a:t>
            </a:r>
            <a:r>
              <a:rPr lang="en-US" altLang="en-US" dirty="0" smtClean="0"/>
              <a:t>never </a:t>
            </a:r>
            <a:r>
              <a:rPr lang="en-US" altLang="en-US" dirty="0" smtClean="0"/>
              <a:t>arrive and </a:t>
            </a:r>
            <a:r>
              <a:rPr lang="en-US" altLang="en-US" dirty="0" smtClean="0"/>
              <a:t>the connection request remains active until a timeout </a:t>
            </a:r>
            <a:r>
              <a:rPr lang="en-US" altLang="en-US" dirty="0" smtClean="0"/>
              <a:t>occurs</a:t>
            </a:r>
          </a:p>
          <a:p>
            <a:pPr marL="566738" indent="-457200"/>
            <a:r>
              <a:rPr lang="en-US" altLang="en-US" dirty="0" smtClean="0"/>
              <a:t>If </a:t>
            </a:r>
            <a:r>
              <a:rPr lang="en-US" altLang="en-US" dirty="0" smtClean="0"/>
              <a:t>all the possible connections have been </a:t>
            </a:r>
            <a:r>
              <a:rPr lang="en-US" altLang="en-US" dirty="0" smtClean="0"/>
              <a:t>activated, </a:t>
            </a:r>
            <a:r>
              <a:rPr lang="en-US" altLang="en-US" dirty="0" smtClean="0"/>
              <a:t>the service provided by the machine will no longer be </a:t>
            </a:r>
            <a:r>
              <a:rPr lang="en-US" altLang="en-US" dirty="0" smtClean="0"/>
              <a:t>available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timeout occurs within seconds but the huge rate of requests keeps the machine </a:t>
            </a:r>
            <a:r>
              <a:rPr lang="en-US" altLang="en-US" dirty="0" smtClean="0"/>
              <a:t>clogged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39464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Denial of Service </a:t>
            </a:r>
            <a:r>
              <a:rPr lang="en-US" altLang="en-US" dirty="0" smtClean="0"/>
              <a:t>Attacks: Smurf</a:t>
            </a:r>
            <a:endParaRPr lang="it-IT" altLang="en-US" dirty="0" smtClean="0"/>
          </a:p>
        </p:txBody>
      </p:sp>
      <p:sp>
        <p:nvSpPr>
          <p:cNvPr id="50179" name="Content Placeholder 1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It is </a:t>
            </a:r>
            <a:r>
              <a:rPr lang="en-US" altLang="en-US" dirty="0" smtClean="0"/>
              <a:t>a combination of IP spoofing and ICMP </a:t>
            </a:r>
            <a:r>
              <a:rPr lang="en-US" altLang="en-US" dirty="0" smtClean="0"/>
              <a:t>requests</a:t>
            </a:r>
          </a:p>
          <a:p>
            <a:pPr marL="566738" indent="-457200"/>
            <a:r>
              <a:rPr lang="en-US" altLang="en-US" dirty="0" smtClean="0"/>
              <a:t>IP </a:t>
            </a:r>
            <a:r>
              <a:rPr lang="en-US" altLang="en-US" dirty="0" smtClean="0"/>
              <a:t>spoofing refers to the sending of an IP packet in which the sender's IP is </a:t>
            </a:r>
            <a:r>
              <a:rPr lang="en-US" altLang="en-US" dirty="0" smtClean="0"/>
              <a:t>forged</a:t>
            </a:r>
          </a:p>
          <a:p>
            <a:pPr marL="566738" indent="-457200"/>
            <a:r>
              <a:rPr lang="en-US" altLang="en-US" i="1" dirty="0"/>
              <a:t>ICMP echo requests</a:t>
            </a:r>
            <a:r>
              <a:rPr lang="en-US" altLang="en-US" dirty="0"/>
              <a:t> packets </a:t>
            </a:r>
            <a:r>
              <a:rPr lang="en-US" altLang="en-US" dirty="0" smtClean="0"/>
              <a:t>are created with the </a:t>
            </a:r>
            <a:r>
              <a:rPr lang="en-US" altLang="en-US" dirty="0" smtClean="0"/>
              <a:t>IP address of the sender changed to the one of the victim</a:t>
            </a:r>
          </a:p>
          <a:p>
            <a:pPr marL="566738" indent="-457200"/>
            <a:r>
              <a:rPr lang="en-US" altLang="en-US" dirty="0" smtClean="0"/>
              <a:t>These packets are sent to </a:t>
            </a:r>
            <a:r>
              <a:rPr lang="en-US" altLang="en-US" dirty="0" smtClean="0"/>
              <a:t>broadcast IP </a:t>
            </a:r>
            <a:r>
              <a:rPr lang="en-US" altLang="en-US" dirty="0" smtClean="0"/>
              <a:t>addresses: the </a:t>
            </a:r>
            <a:r>
              <a:rPr lang="en-US" altLang="en-US" dirty="0" smtClean="0"/>
              <a:t>victim </a:t>
            </a:r>
            <a:r>
              <a:rPr lang="en-US" altLang="en-US" dirty="0" smtClean="0"/>
              <a:t>will </a:t>
            </a:r>
            <a:r>
              <a:rPr lang="en-US" altLang="en-US" dirty="0" smtClean="0"/>
              <a:t>receive a response for every request from any host active on the </a:t>
            </a:r>
            <a:r>
              <a:rPr lang="en-US" altLang="en-US" dirty="0" smtClean="0"/>
              <a:t>network (flooding)</a:t>
            </a:r>
          </a:p>
          <a:p>
            <a:pPr marL="566738" indent="-457200"/>
            <a:r>
              <a:rPr lang="en-US" altLang="en-US" dirty="0" smtClean="0"/>
              <a:t>Prevention: disable the </a:t>
            </a:r>
            <a:r>
              <a:rPr lang="en-US" altLang="en-US" dirty="0" smtClean="0"/>
              <a:t>forwarding of broadcast IP </a:t>
            </a:r>
            <a:r>
              <a:rPr lang="en-US" altLang="en-US" dirty="0"/>
              <a:t>addresses in the routers 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311755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Denial of Service Attacks: </a:t>
            </a:r>
            <a:r>
              <a:rPr lang="en-US" dirty="0"/>
              <a:t>Ping of death</a:t>
            </a:r>
            <a:endParaRPr lang="it-IT" altLang="en-US" dirty="0" smtClean="0"/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Stateless firewalls configuration usually include the rejection of too big IP packets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A </a:t>
            </a:r>
            <a:r>
              <a:rPr lang="en-US" i="1" dirty="0"/>
              <a:t>fragmented </a:t>
            </a:r>
            <a:r>
              <a:rPr lang="en-US" dirty="0" smtClean="0"/>
              <a:t>IP packet </a:t>
            </a:r>
            <a:r>
              <a:rPr lang="en-US" dirty="0"/>
              <a:t>with a total </a:t>
            </a:r>
            <a:r>
              <a:rPr lang="en-US" dirty="0" smtClean="0"/>
              <a:t>size </a:t>
            </a:r>
            <a:r>
              <a:rPr lang="en-US" dirty="0"/>
              <a:t>greater than the maximum allowable </a:t>
            </a:r>
            <a:r>
              <a:rPr lang="en-US" dirty="0" smtClean="0"/>
              <a:t>is sent to the </a:t>
            </a:r>
            <a:r>
              <a:rPr lang="en-US" dirty="0"/>
              <a:t>victim </a:t>
            </a:r>
            <a:r>
              <a:rPr lang="en-US" dirty="0" smtClean="0"/>
              <a:t>machine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O</a:t>
            </a:r>
            <a:r>
              <a:rPr lang="en-US" dirty="0" smtClean="0"/>
              <a:t>nce </a:t>
            </a:r>
            <a:r>
              <a:rPr lang="en-US" dirty="0"/>
              <a:t>the machine reassembles the packet it can incur buffer </a:t>
            </a:r>
            <a:r>
              <a:rPr lang="en-US" dirty="0" smtClean="0"/>
              <a:t>overflows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Firewalls with </a:t>
            </a:r>
            <a:r>
              <a:rPr lang="en-US" dirty="0" err="1" smtClean="0"/>
              <a:t>stateful</a:t>
            </a:r>
            <a:r>
              <a:rPr lang="en-US" dirty="0" smtClean="0"/>
              <a:t> inspection can identify this threat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228628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Man in The Middle (MITM</a:t>
            </a:r>
            <a:r>
              <a:rPr lang="en-US" altLang="en-US" dirty="0" smtClean="0"/>
              <a:t>) Attack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A third party is put between two communicating ends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This third part is unnoticed by the two </a:t>
            </a:r>
            <a:r>
              <a:rPr lang="en-US" dirty="0"/>
              <a:t>communicating ends: </a:t>
            </a:r>
            <a:r>
              <a:rPr lang="en-US" dirty="0" smtClean="0"/>
              <a:t>they </a:t>
            </a:r>
            <a:r>
              <a:rPr lang="en-US" dirty="0"/>
              <a:t>believe they are communicating directly to each other.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Usually </a:t>
            </a:r>
            <a:r>
              <a:rPr lang="en-US" dirty="0"/>
              <a:t>carried out using IP </a:t>
            </a:r>
            <a:r>
              <a:rPr lang="en-US" dirty="0" smtClean="0"/>
              <a:t>spoofing: the </a:t>
            </a:r>
            <a:r>
              <a:rPr lang="en-US" dirty="0"/>
              <a:t>sender sends data to the attacker who in turn it will re-send them to the recipient and </a:t>
            </a:r>
            <a:r>
              <a:rPr lang="en-US" dirty="0" smtClean="0"/>
              <a:t>vice-versa</a:t>
            </a:r>
            <a:endParaRPr 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/>
              <a:t>The third party intercepts, </a:t>
            </a:r>
            <a:r>
              <a:rPr lang="en-US" dirty="0" smtClean="0"/>
              <a:t>analyzes, changes, </a:t>
            </a:r>
            <a:r>
              <a:rPr lang="en-US" dirty="0"/>
              <a:t>and retransmits packets of a communication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Countermeasure: </a:t>
            </a:r>
            <a:r>
              <a:rPr lang="en-US" i="1" dirty="0" smtClean="0"/>
              <a:t>end-to-end encryption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ARP </a:t>
            </a:r>
            <a:r>
              <a:rPr lang="en-US" altLang="en-US" dirty="0" smtClean="0"/>
              <a:t>Spoofing/Poisoning Attack</a:t>
            </a:r>
            <a:endParaRPr lang="it-IT" altLang="en-US" dirty="0" smtClean="0"/>
          </a:p>
        </p:txBody>
      </p:sp>
      <p:sp>
        <p:nvSpPr>
          <p:cNvPr id="53251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The Address Resolution Protocol (ARP) enables network communications to reach a specific device on the local </a:t>
            </a:r>
            <a:r>
              <a:rPr lang="en-US" altLang="en-US" dirty="0" smtClean="0"/>
              <a:t>network</a:t>
            </a:r>
          </a:p>
          <a:p>
            <a:pPr marL="566738" indent="-457200"/>
            <a:r>
              <a:rPr lang="en-US" altLang="en-US" dirty="0" smtClean="0"/>
              <a:t>ARP associates </a:t>
            </a:r>
            <a:r>
              <a:rPr lang="en-US" altLang="en-US" dirty="0" smtClean="0"/>
              <a:t>IP </a:t>
            </a:r>
            <a:r>
              <a:rPr lang="en-US" altLang="en-US" dirty="0" smtClean="0"/>
              <a:t>addresses to </a:t>
            </a:r>
            <a:r>
              <a:rPr lang="en-US" altLang="en-US" dirty="0" smtClean="0"/>
              <a:t>Media </a:t>
            </a:r>
            <a:r>
              <a:rPr lang="en-US" altLang="en-US" dirty="0" smtClean="0"/>
              <a:t>Access Control (MAC) addresses </a:t>
            </a:r>
            <a:r>
              <a:rPr lang="en-US" altLang="en-US" dirty="0"/>
              <a:t>of network interfaces (used </a:t>
            </a:r>
            <a:r>
              <a:rPr lang="en-US" altLang="en-US" dirty="0" smtClean="0"/>
              <a:t>to identify the hosts on a LAN</a:t>
            </a:r>
            <a:r>
              <a:rPr lang="en-US" altLang="en-US" dirty="0" smtClean="0"/>
              <a:t>)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dirty="0" smtClean="0"/>
              <a:t>host must use the ARP protocol to know the MAC address of the router/gateway in order to connect to the </a:t>
            </a:r>
            <a:r>
              <a:rPr lang="en-US" altLang="en-US" dirty="0" smtClean="0"/>
              <a:t>Internet</a:t>
            </a:r>
          </a:p>
          <a:p>
            <a:pPr marL="566738" indent="-457200"/>
            <a:r>
              <a:rPr lang="en-US" altLang="en-US" dirty="0" smtClean="0"/>
              <a:t>Each </a:t>
            </a:r>
            <a:r>
              <a:rPr lang="en-US" altLang="en-US" dirty="0" smtClean="0"/>
              <a:t>host maintain an </a:t>
            </a:r>
            <a:r>
              <a:rPr lang="en-US" altLang="en-US" i="1" dirty="0" smtClean="0"/>
              <a:t>ARP cache</a:t>
            </a:r>
            <a:r>
              <a:rPr lang="en-US" altLang="en-US" dirty="0" smtClean="0"/>
              <a:t> to map already requested and known IP/MAC </a:t>
            </a:r>
            <a:r>
              <a:rPr lang="en-US" altLang="en-US" dirty="0" smtClean="0"/>
              <a:t>pair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/>
              <a:t>ARP Spoofing/Poisoning Attack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altLang="en-US" dirty="0"/>
              <a:t>If the host does not know the MAC address for a certain local IP </a:t>
            </a:r>
            <a:r>
              <a:rPr lang="en-US" altLang="en-US" dirty="0" smtClean="0"/>
              <a:t>address: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en-US" altLang="en-US" dirty="0" smtClean="0"/>
              <a:t>the host sends a </a:t>
            </a:r>
            <a:r>
              <a:rPr lang="en-US" altLang="en-US" dirty="0"/>
              <a:t>broadcast ARP request </a:t>
            </a:r>
            <a:r>
              <a:rPr lang="en-US" altLang="en-US" dirty="0" smtClean="0"/>
              <a:t>packet </a:t>
            </a:r>
            <a:r>
              <a:rPr lang="en-US" altLang="en-US" dirty="0"/>
              <a:t>asking all the other hosts on the local network who has the IP </a:t>
            </a:r>
            <a:r>
              <a:rPr lang="en-US" altLang="en-US" dirty="0" smtClean="0"/>
              <a:t>address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en-US" altLang="en-US" dirty="0"/>
              <a:t>t</a:t>
            </a:r>
            <a:r>
              <a:rPr lang="en-US" altLang="en-US" dirty="0" smtClean="0"/>
              <a:t>he </a:t>
            </a:r>
            <a:r>
              <a:rPr lang="en-US" altLang="en-US" dirty="0"/>
              <a:t>host with that IP address will answer, thus providing its MAC </a:t>
            </a:r>
            <a:r>
              <a:rPr lang="en-US" altLang="en-US" dirty="0" smtClean="0"/>
              <a:t>address</a:t>
            </a:r>
            <a:endParaRPr lang="en-US" altLang="en-US" dirty="0"/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An </a:t>
            </a:r>
            <a:r>
              <a:rPr lang="en-US" dirty="0"/>
              <a:t>ARP spoofing/poisoning attack can be classified as a local network MITM </a:t>
            </a:r>
            <a:r>
              <a:rPr lang="en-US" dirty="0" smtClean="0"/>
              <a:t>attack</a:t>
            </a:r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DNS </a:t>
            </a:r>
            <a:r>
              <a:rPr lang="en-US" altLang="en-US" dirty="0" smtClean="0"/>
              <a:t>Spoofing Attack</a:t>
            </a:r>
            <a:endParaRPr lang="it-IT" altLang="en-US" dirty="0" smtClean="0"/>
          </a:p>
        </p:txBody>
      </p:sp>
      <p:sp>
        <p:nvSpPr>
          <p:cNvPr id="5529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889672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The Domain Name System (DNS) is the naming system used to convert Internet names (more properly FQDN - Fully Qualified Distinguished Names, e.g. www.server.net) to the corresponding IP </a:t>
            </a:r>
            <a:r>
              <a:rPr lang="en-US" altLang="en-US" dirty="0" smtClean="0"/>
              <a:t>address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system is hierarchical and decentralized with </a:t>
            </a:r>
            <a:r>
              <a:rPr lang="en-US" altLang="en-US" dirty="0" smtClean="0"/>
              <a:t>top-level servers</a:t>
            </a:r>
          </a:p>
          <a:p>
            <a:pPr marL="566738" indent="-457200"/>
            <a:r>
              <a:rPr lang="en-US" altLang="en-US" dirty="0" smtClean="0"/>
              <a:t>Each </a:t>
            </a:r>
            <a:r>
              <a:rPr lang="en-US" altLang="en-US" dirty="0" smtClean="0"/>
              <a:t>time a system attempts to reach a network resource, a connection is made to a DNS </a:t>
            </a:r>
            <a:r>
              <a:rPr lang="en-US" altLang="en-US" dirty="0" smtClean="0"/>
              <a:t>server</a:t>
            </a:r>
          </a:p>
          <a:p>
            <a:pPr marL="566738" indent="-457200"/>
            <a:r>
              <a:rPr lang="en-US" dirty="0" smtClean="0"/>
              <a:t>By altering </a:t>
            </a:r>
            <a:r>
              <a:rPr lang="en-US" dirty="0"/>
              <a:t>DNS records </a:t>
            </a:r>
            <a:r>
              <a:rPr lang="en-US" dirty="0" smtClean="0"/>
              <a:t>traffic is sent to </a:t>
            </a:r>
            <a:r>
              <a:rPr lang="en-US" dirty="0"/>
              <a:t>a fake or “spoofed” website instead of the legit </a:t>
            </a:r>
            <a:r>
              <a:rPr lang="en-US" dirty="0" smtClean="0"/>
              <a:t>one</a:t>
            </a:r>
          </a:p>
          <a:p>
            <a:pPr marL="566738" indent="-457200"/>
            <a:r>
              <a:rPr lang="en-US" dirty="0" smtClean="0"/>
              <a:t>The </a:t>
            </a:r>
            <a:r>
              <a:rPr lang="en-US" dirty="0"/>
              <a:t>spoofed machine could then do MITM attacks, spoofing, etc</a:t>
            </a:r>
            <a:r>
              <a:rPr lang="en-US" dirty="0" smtClean="0"/>
              <a:t>.</a:t>
            </a:r>
          </a:p>
          <a:p>
            <a:pPr marL="566738" indent="-457200"/>
            <a:r>
              <a:rPr lang="en-US" dirty="0" smtClean="0"/>
              <a:t>Prevention: DNS </a:t>
            </a:r>
            <a:r>
              <a:rPr lang="en-US" dirty="0"/>
              <a:t>servers must be kept </a:t>
            </a:r>
            <a:r>
              <a:rPr lang="en-US" dirty="0" smtClean="0"/>
              <a:t>up-to-date and use methods </a:t>
            </a:r>
            <a:r>
              <a:rPr lang="en-US" dirty="0"/>
              <a:t>based on digital signatures of the </a:t>
            </a:r>
            <a:r>
              <a:rPr lang="en-US" dirty="0" smtClean="0"/>
              <a:t>records</a:t>
            </a:r>
            <a:endParaRPr lang="en-US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Drive-by </a:t>
            </a:r>
            <a:r>
              <a:rPr lang="en-US" altLang="en-US" dirty="0" smtClean="0"/>
              <a:t>Attack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Malicious </a:t>
            </a:r>
            <a:r>
              <a:rPr lang="en-US" dirty="0"/>
              <a:t>code is embedded into an insecure </a:t>
            </a:r>
            <a:r>
              <a:rPr lang="en-US" dirty="0" smtClean="0"/>
              <a:t>website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When </a:t>
            </a:r>
            <a:r>
              <a:rPr lang="en-US" dirty="0"/>
              <a:t>the infected page is visited, the script is automatically executed on the victim computer and compromises </a:t>
            </a:r>
            <a:r>
              <a:rPr lang="en-US" dirty="0" smtClean="0"/>
              <a:t>it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No </a:t>
            </a:r>
            <a:r>
              <a:rPr lang="en-US" dirty="0"/>
              <a:t>need to do anything on the site or enter any </a:t>
            </a:r>
            <a:r>
              <a:rPr lang="en-US" dirty="0" smtClean="0"/>
              <a:t>information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Prevention: updated </a:t>
            </a:r>
            <a:r>
              <a:rPr lang="en-US" dirty="0"/>
              <a:t>recent and decent antivirus and/or personal </a:t>
            </a:r>
            <a:r>
              <a:rPr lang="en-US" dirty="0" smtClean="0"/>
              <a:t>firewall to </a:t>
            </a:r>
            <a:r>
              <a:rPr lang="en-US" dirty="0" smtClean="0"/>
              <a:t>check the website reputation against on a database </a:t>
            </a:r>
            <a:r>
              <a:rPr lang="en-US" dirty="0" smtClean="0"/>
              <a:t>before </a:t>
            </a:r>
            <a:r>
              <a:rPr lang="en-US" dirty="0"/>
              <a:t>a user visits </a:t>
            </a:r>
            <a:r>
              <a:rPr lang="en-US" dirty="0" smtClean="0"/>
              <a:t>it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Credential </a:t>
            </a:r>
            <a:r>
              <a:rPr lang="en-US" altLang="en-US" dirty="0" smtClean="0"/>
              <a:t>Reuse Attack</a:t>
            </a:r>
            <a:endParaRPr lang="it-IT" altLang="en-US" dirty="0" smtClean="0"/>
          </a:p>
        </p:txBody>
      </p:sp>
      <p:sp>
        <p:nvSpPr>
          <p:cNvPr id="7" name="Content Placeholder 6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Users tend to use the same password for more than one server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A compromised account (for </a:t>
            </a:r>
            <a:r>
              <a:rPr lang="en-US" dirty="0"/>
              <a:t>example obtained from the Dark Web</a:t>
            </a:r>
            <a:r>
              <a:rPr lang="en-US" dirty="0" smtClean="0"/>
              <a:t>) widens the possibility to access various systems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Countermeasure: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en-US" dirty="0" smtClean="0"/>
              <a:t>the </a:t>
            </a:r>
            <a:r>
              <a:rPr lang="en-US" dirty="0"/>
              <a:t>same countermeasures adopted to counter password </a:t>
            </a:r>
            <a:r>
              <a:rPr lang="en-US" dirty="0" smtClean="0"/>
              <a:t>attacks</a:t>
            </a:r>
          </a:p>
          <a:p>
            <a:pPr marL="1024128" lvl="1" indent="-457200" fontAlgn="auto">
              <a:spcAft>
                <a:spcPts val="0"/>
              </a:spcAft>
              <a:defRPr/>
            </a:pPr>
            <a:r>
              <a:rPr lang="en-US" dirty="0" smtClean="0"/>
              <a:t>In case many password are needed, password </a:t>
            </a:r>
            <a:r>
              <a:rPr lang="en-US" dirty="0"/>
              <a:t>managers </a:t>
            </a:r>
            <a:r>
              <a:rPr lang="en-US" dirty="0" smtClean="0"/>
              <a:t>could be useful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Web Session </a:t>
            </a:r>
            <a:r>
              <a:rPr lang="en-US" altLang="en-US" dirty="0" smtClean="0"/>
              <a:t>Hijacking Attack</a:t>
            </a:r>
            <a:endParaRPr lang="it-IT" altLang="en-US" dirty="0" smtClean="0"/>
          </a:p>
        </p:txBody>
      </p:sp>
      <p:sp>
        <p:nvSpPr>
          <p:cNvPr id="59395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Exploitation </a:t>
            </a:r>
            <a:r>
              <a:rPr lang="en-US" altLang="en-US" dirty="0" smtClean="0"/>
              <a:t>of session tokens, used by web browser as session control </a:t>
            </a:r>
            <a:r>
              <a:rPr lang="en-US" altLang="en-US" dirty="0" smtClean="0"/>
              <a:t>mechanisms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web server needs to relate different connections from the same </a:t>
            </a:r>
            <a:r>
              <a:rPr lang="en-US" altLang="en-US" dirty="0" smtClean="0"/>
              <a:t>user, the </a:t>
            </a:r>
            <a:r>
              <a:rPr lang="en-US" altLang="en-US" dirty="0" smtClean="0"/>
              <a:t>most used method is based on a token that the Web Server sends to the client browser after a successful client </a:t>
            </a:r>
            <a:r>
              <a:rPr lang="en-US" altLang="en-US" dirty="0" smtClean="0"/>
              <a:t>authentication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dirty="0" smtClean="0"/>
              <a:t>session token is just an </a:t>
            </a:r>
            <a:r>
              <a:rPr lang="en-US" altLang="en-US" dirty="0" smtClean="0"/>
              <a:t>identifier </a:t>
            </a:r>
            <a:r>
              <a:rPr lang="en-US" altLang="en-US" dirty="0" smtClean="0"/>
              <a:t>and can be used to avoid the need to perform an authentication procedure for each </a:t>
            </a:r>
            <a:r>
              <a:rPr lang="en-US" altLang="en-US" dirty="0" smtClean="0"/>
              <a:t>connection</a:t>
            </a:r>
          </a:p>
          <a:p>
            <a:pPr marL="566738" indent="-457200"/>
            <a:r>
              <a:rPr lang="en-US" altLang="en-US" dirty="0" smtClean="0"/>
              <a:t>This </a:t>
            </a:r>
            <a:r>
              <a:rPr lang="en-US" altLang="en-US" dirty="0" smtClean="0"/>
              <a:t>attack is performed by stealing or </a:t>
            </a:r>
            <a:r>
              <a:rPr lang="en-US" altLang="en-US" i="1" dirty="0" smtClean="0"/>
              <a:t>predicting</a:t>
            </a:r>
            <a:r>
              <a:rPr lang="en-US" altLang="en-US" dirty="0" smtClean="0"/>
              <a:t> a valid session token to gain unauthorized access to the Web </a:t>
            </a:r>
            <a:r>
              <a:rPr lang="en-US" altLang="en-US" dirty="0" smtClean="0"/>
              <a:t>Server</a:t>
            </a:r>
            <a:endParaRPr lang="en-US" altLang="en-US" dirty="0" smtClean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TCP Session </a:t>
            </a:r>
            <a:r>
              <a:rPr lang="en-US" altLang="en-US" dirty="0" smtClean="0"/>
              <a:t>Hijacking Attack</a:t>
            </a:r>
            <a:endParaRPr lang="it-IT" altLang="en-US" dirty="0" smtClean="0"/>
          </a:p>
        </p:txBody>
      </p:sp>
      <p:sp>
        <p:nvSpPr>
          <p:cNvPr id="60419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Acknowledgement </a:t>
            </a:r>
            <a:r>
              <a:rPr lang="en-US" altLang="en-US" dirty="0"/>
              <a:t>packets and sequence numbers </a:t>
            </a:r>
            <a:r>
              <a:rPr lang="en-US" altLang="en-US" dirty="0" smtClean="0"/>
              <a:t>by the TCP/IP protocol </a:t>
            </a:r>
            <a:r>
              <a:rPr lang="en-US" altLang="en-US" dirty="0" smtClean="0"/>
              <a:t>to guarantee the correct delivery of packets</a:t>
            </a:r>
          </a:p>
          <a:p>
            <a:pPr marL="566738" indent="-457200"/>
            <a:r>
              <a:rPr lang="en-US" altLang="en-US" dirty="0" smtClean="0"/>
              <a:t>Acknowledgement </a:t>
            </a:r>
            <a:r>
              <a:rPr lang="en-US" altLang="en-US" dirty="0" smtClean="0"/>
              <a:t>packets are just numbers that are incremented in some way after the 3-way initial </a:t>
            </a:r>
            <a:r>
              <a:rPr lang="en-US" altLang="en-US" dirty="0" smtClean="0"/>
              <a:t>handshake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dirty="0" smtClean="0"/>
              <a:t>TCP session </a:t>
            </a:r>
            <a:r>
              <a:rPr lang="en-US" altLang="en-US" dirty="0" smtClean="0"/>
              <a:t>hijacker:</a:t>
            </a:r>
          </a:p>
          <a:p>
            <a:pPr marL="1023938" lvl="1" indent="-457200"/>
            <a:r>
              <a:rPr lang="en-US" altLang="en-US" dirty="0" smtClean="0"/>
              <a:t>tries to predict the next acknowledge number</a:t>
            </a:r>
          </a:p>
          <a:p>
            <a:pPr marL="1023938" lvl="1" indent="-457200"/>
            <a:r>
              <a:rPr lang="en-US" altLang="en-US" dirty="0" smtClean="0"/>
              <a:t>makes </a:t>
            </a:r>
            <a:r>
              <a:rPr lang="en-US" altLang="en-US" dirty="0" smtClean="0"/>
              <a:t>the </a:t>
            </a:r>
            <a:r>
              <a:rPr lang="en-US" altLang="en-US" dirty="0" smtClean="0"/>
              <a:t>client and server </a:t>
            </a:r>
            <a:r>
              <a:rPr lang="en-US" altLang="en-US" dirty="0" smtClean="0"/>
              <a:t>unable </a:t>
            </a:r>
            <a:r>
              <a:rPr lang="en-US" altLang="en-US" dirty="0" smtClean="0"/>
              <a:t>to exchange </a:t>
            </a:r>
            <a:r>
              <a:rPr lang="en-US" altLang="en-US" dirty="0" smtClean="0"/>
              <a:t>data</a:t>
            </a:r>
          </a:p>
          <a:p>
            <a:pPr marL="1023938" lvl="1" indent="-457200"/>
            <a:r>
              <a:rPr lang="en-US" altLang="en-US" dirty="0" smtClean="0"/>
              <a:t>forge </a:t>
            </a:r>
            <a:r>
              <a:rPr lang="en-US" altLang="en-US" dirty="0" smtClean="0"/>
              <a:t>acceptable packets for both </a:t>
            </a:r>
            <a:r>
              <a:rPr lang="en-US" altLang="en-US" dirty="0" smtClean="0"/>
              <a:t>ends (</a:t>
            </a:r>
            <a:r>
              <a:rPr lang="en-US" altLang="en-US" dirty="0" err="1" smtClean="0"/>
              <a:t>MiTM</a:t>
            </a:r>
            <a:r>
              <a:rPr lang="en-US" altLang="en-US" dirty="0" smtClean="0"/>
              <a:t>)</a:t>
            </a:r>
          </a:p>
          <a:p>
            <a:pPr marL="566738" indent="-457200"/>
            <a:r>
              <a:rPr lang="en-US" altLang="en-US" dirty="0" smtClean="0"/>
              <a:t>The </a:t>
            </a:r>
            <a:r>
              <a:rPr lang="en-US" altLang="en-US" dirty="0" smtClean="0"/>
              <a:t>attacker is able to gain control of the </a:t>
            </a:r>
            <a:r>
              <a:rPr lang="en-US" altLang="en-US" dirty="0" smtClean="0"/>
              <a:t>session</a:t>
            </a:r>
            <a:endParaRPr lang="it-IT" altLang="en-US" dirty="0" smtClean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IP </a:t>
            </a:r>
            <a:r>
              <a:rPr lang="en-US" altLang="en-US" dirty="0" smtClean="0"/>
              <a:t>Spoofing Attack</a:t>
            </a:r>
            <a:endParaRPr lang="it-IT" altLang="en-US" dirty="0" smtClean="0"/>
          </a:p>
        </p:txBody>
      </p:sp>
      <p:sp>
        <p:nvSpPr>
          <p:cNvPr id="61443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/>
              <a:t>A </a:t>
            </a:r>
            <a:r>
              <a:rPr lang="en-US" altLang="en-US" dirty="0" err="1"/>
              <a:t>DoS</a:t>
            </a:r>
            <a:r>
              <a:rPr lang="en-US" altLang="en-US" dirty="0"/>
              <a:t> attack is used to block a legit </a:t>
            </a:r>
            <a:r>
              <a:rPr lang="en-US" altLang="en-US" dirty="0" smtClean="0"/>
              <a:t>server</a:t>
            </a:r>
          </a:p>
          <a:p>
            <a:pPr marL="566738" indent="-457200"/>
            <a:r>
              <a:rPr lang="en-US" altLang="en-US" dirty="0" smtClean="0"/>
              <a:t>A </a:t>
            </a:r>
            <a:r>
              <a:rPr lang="en-US" altLang="en-US" dirty="0"/>
              <a:t>fake server sets its IP address with the one of the legitimate server</a:t>
            </a:r>
          </a:p>
          <a:p>
            <a:pPr marL="566738" indent="-457200"/>
            <a:r>
              <a:rPr lang="en-US" altLang="en-US" dirty="0" smtClean="0"/>
              <a:t>If source </a:t>
            </a:r>
            <a:r>
              <a:rPr lang="en-US" altLang="en-US" dirty="0" smtClean="0"/>
              <a:t>routing is disabled, the session hijacker can also use </a:t>
            </a:r>
            <a:r>
              <a:rPr lang="en-US" altLang="en-US" b="1" dirty="0" smtClean="0"/>
              <a:t>blind </a:t>
            </a:r>
            <a:r>
              <a:rPr lang="en-US" altLang="en-US" b="1" dirty="0" smtClean="0"/>
              <a:t>hijacking</a:t>
            </a:r>
            <a:r>
              <a:rPr lang="en-US" altLang="en-US" dirty="0" smtClean="0"/>
              <a:t>: malicious </a:t>
            </a:r>
            <a:r>
              <a:rPr lang="en-US" altLang="en-US" dirty="0" smtClean="0"/>
              <a:t>data </a:t>
            </a:r>
            <a:r>
              <a:rPr lang="en-US" altLang="en-US" dirty="0" smtClean="0"/>
              <a:t>are injected into </a:t>
            </a:r>
            <a:r>
              <a:rPr lang="en-US" altLang="en-US" dirty="0" smtClean="0"/>
              <a:t>intercepted communications in the TCP </a:t>
            </a:r>
            <a:r>
              <a:rPr lang="en-US" altLang="en-US" dirty="0" smtClean="0"/>
              <a:t>session</a:t>
            </a:r>
          </a:p>
          <a:p>
            <a:pPr marL="566738" indent="-457200"/>
            <a:r>
              <a:rPr lang="en-US" altLang="en-US" dirty="0" smtClean="0"/>
              <a:t>In blind hijacking the attacker cannot </a:t>
            </a:r>
            <a:r>
              <a:rPr lang="en-US" altLang="en-US" dirty="0" smtClean="0"/>
              <a:t>see the </a:t>
            </a:r>
            <a:r>
              <a:rPr lang="en-US" altLang="en-US" dirty="0" smtClean="0"/>
              <a:t>response, but just </a:t>
            </a:r>
            <a:r>
              <a:rPr lang="en-US" altLang="en-US" dirty="0" smtClean="0"/>
              <a:t>guessing the responses of the client and </a:t>
            </a:r>
            <a:r>
              <a:rPr lang="en-US" altLang="en-US" dirty="0" smtClean="0"/>
              <a:t>server</a:t>
            </a:r>
            <a:endParaRPr lang="en-US" altLang="en-US" dirty="0" smtClean="0"/>
          </a:p>
          <a:p>
            <a:pPr marL="109538" indent="0">
              <a:buFont typeface="Arial" panose="020B0604020202020204" pitchFamily="34" charset="0"/>
              <a:buNone/>
            </a:pPr>
            <a:endParaRPr lang="it-IT" altLang="en-US" dirty="0" smtClean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Zero-day </a:t>
            </a:r>
            <a:r>
              <a:rPr lang="en-US" altLang="en-US" dirty="0" smtClean="0"/>
              <a:t>Exploit Attack</a:t>
            </a:r>
            <a:endParaRPr lang="it-IT" altLang="en-US" dirty="0" smtClean="0"/>
          </a:p>
        </p:txBody>
      </p:sp>
      <p:sp>
        <p:nvSpPr>
          <p:cNvPr id="62467" name="Content Placeholder 4"/>
          <p:cNvSpPr>
            <a:spLocks noGrp="1"/>
          </p:cNvSpPr>
          <p:nvPr>
            <p:ph idx="4294967295"/>
          </p:nvPr>
        </p:nvSpPr>
        <p:spPr bwMode="auto">
          <a:xfrm>
            <a:off x="592138" y="1979613"/>
            <a:ext cx="11007725" cy="432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566738" indent="-457200"/>
            <a:r>
              <a:rPr lang="en-US" altLang="en-US" dirty="0" smtClean="0"/>
              <a:t>Not </a:t>
            </a:r>
            <a:r>
              <a:rPr lang="en-US" altLang="en-US" dirty="0" smtClean="0"/>
              <a:t>a specific attack </a:t>
            </a:r>
            <a:r>
              <a:rPr lang="en-US" altLang="en-US" dirty="0" smtClean="0"/>
              <a:t>per se</a:t>
            </a:r>
          </a:p>
          <a:p>
            <a:pPr marL="566738" indent="-457200"/>
            <a:r>
              <a:rPr lang="en-US" altLang="en-US" dirty="0" smtClean="0"/>
              <a:t>Cyber-criminals </a:t>
            </a:r>
            <a:r>
              <a:rPr lang="en-US" altLang="en-US" dirty="0" smtClean="0"/>
              <a:t>learn of a vulnerability that has just been discovered in certain software and operating systems and then target organizations who are using that software before a fix becomes </a:t>
            </a:r>
            <a:r>
              <a:rPr lang="en-US" altLang="en-US" dirty="0" smtClean="0"/>
              <a:t>available</a:t>
            </a:r>
            <a:endParaRPr lang="en-US" altLang="en-US" dirty="0" smtClean="0"/>
          </a:p>
          <a:p>
            <a:pPr marL="109538" indent="0">
              <a:buFont typeface="Arial" panose="020B0604020202020204" pitchFamily="34" charset="0"/>
              <a:buNone/>
            </a:pPr>
            <a:endParaRPr lang="it-IT" altLang="en-US" dirty="0" smtClean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tle 2"/>
          <p:cNvSpPr>
            <a:spLocks noGrp="1"/>
          </p:cNvSpPr>
          <p:nvPr>
            <p:ph type="title"/>
          </p:nvPr>
        </p:nvSpPr>
        <p:spPr bwMode="auto">
          <a:xfrm>
            <a:off x="2125663" y="365125"/>
            <a:ext cx="6161087" cy="13255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dirty="0" smtClean="0"/>
              <a:t>Leak of </a:t>
            </a:r>
            <a:r>
              <a:rPr lang="en-US" altLang="en-US" dirty="0" smtClean="0"/>
              <a:t>Code Attack</a:t>
            </a:r>
            <a:endParaRPr lang="it-IT" altLang="en-US" dirty="0" smtClean="0"/>
          </a:p>
        </p:txBody>
      </p:sp>
      <p:sp>
        <p:nvSpPr>
          <p:cNvPr id="5" name="Content Placeholder 4"/>
          <p:cNvSpPr>
            <a:spLocks noGrp="1"/>
          </p:cNvSpPr>
          <p:nvPr>
            <p:ph idx="4294967295"/>
          </p:nvPr>
        </p:nvSpPr>
        <p:spPr>
          <a:xfrm>
            <a:off x="592138" y="1979613"/>
            <a:ext cx="11007725" cy="4321175"/>
          </a:xfrm>
          <a:prstGeom prst="rect">
            <a:avLst/>
          </a:prstGeom>
        </p:spPr>
        <p:txBody>
          <a:bodyPr/>
          <a:lstStyle/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Leaked </a:t>
            </a:r>
            <a:r>
              <a:rPr lang="en-US" dirty="0"/>
              <a:t>source code of applications </a:t>
            </a:r>
            <a:r>
              <a:rPr lang="en-US" dirty="0" smtClean="0"/>
              <a:t>is analyzed to find sensitive </a:t>
            </a:r>
            <a:r>
              <a:rPr lang="en-US" dirty="0"/>
              <a:t>information and give valuable insights for a </a:t>
            </a:r>
            <a:r>
              <a:rPr lang="en-US" dirty="0" smtClean="0"/>
              <a:t>cyber-attack</a:t>
            </a:r>
          </a:p>
          <a:p>
            <a:pPr marL="566928" indent="-457200" fontAlgn="auto">
              <a:spcAft>
                <a:spcPts val="0"/>
              </a:spcAft>
              <a:defRPr/>
            </a:pPr>
            <a:r>
              <a:rPr lang="en-US" dirty="0" smtClean="0"/>
              <a:t>Leak of code is not a merely economic </a:t>
            </a:r>
            <a:r>
              <a:rPr lang="en-US" dirty="0"/>
              <a:t>value </a:t>
            </a:r>
            <a:r>
              <a:rPr lang="en-US" dirty="0" smtClean="0"/>
              <a:t>loss for </a:t>
            </a:r>
            <a:r>
              <a:rPr lang="en-US" smtClean="0"/>
              <a:t>code disclosure</a:t>
            </a:r>
            <a:endParaRPr lang="en-US" dirty="0"/>
          </a:p>
          <a:p>
            <a:pPr fontAlgn="auto">
              <a:spcAft>
                <a:spcPts val="0"/>
              </a:spcAft>
              <a:defRPr/>
            </a:pPr>
            <a:endParaRPr lang="it-IT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0CE1FA9B2DBF24481AA0B0C98AF3289" ma:contentTypeVersion="14" ma:contentTypeDescription="Ein neues Dokument erstellen." ma:contentTypeScope="" ma:versionID="3b645cafeb509da709f7c167b5928668">
  <xsd:schema xmlns:xsd="http://www.w3.org/2001/XMLSchema" xmlns:xs="http://www.w3.org/2001/XMLSchema" xmlns:p="http://schemas.microsoft.com/office/2006/metadata/properties" xmlns:ns2="5cd59e47-d6b3-48e0-bf9b-34f99d15e7ba" xmlns:ns3="181bb22a-d05a-442b-9959-f775302b5272" targetNamespace="http://schemas.microsoft.com/office/2006/metadata/properties" ma:root="true" ma:fieldsID="a5f42ebec39323fedf15a1a63a524db1" ns2:_="" ns3:_="">
    <xsd:import namespace="5cd59e47-d6b3-48e0-bf9b-34f99d15e7ba"/>
    <xsd:import namespace="181bb22a-d05a-442b-9959-f775302b527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d59e47-d6b3-48e0-bf9b-34f99d15e7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Bildmarkierungen" ma:readOnly="false" ma:fieldId="{5cf76f15-5ced-4ddc-b409-7134ff3c332f}" ma:taxonomyMulti="true" ma:sspId="a84640ab-69e5-4507-afc1-7da4bb7a5f7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1bb22a-d05a-442b-9959-f775302b5272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cf45fc0-8956-488d-a923-ee4d2078b09f}" ma:internalName="TaxCatchAll" ma:showField="CatchAllData" ma:web="181bb22a-d05a-442b-9959-f775302b527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d59e47-d6b3-48e0-bf9b-34f99d15e7ba">
      <Terms xmlns="http://schemas.microsoft.com/office/infopath/2007/PartnerControls"/>
    </lcf76f155ced4ddcb4097134ff3c332f>
    <TaxCatchAll xmlns="181bb22a-d05a-442b-9959-f775302b5272" xsi:nil="true"/>
  </documentManagement>
</p:properties>
</file>

<file path=customXml/itemProps1.xml><?xml version="1.0" encoding="utf-8"?>
<ds:datastoreItem xmlns:ds="http://schemas.openxmlformats.org/officeDocument/2006/customXml" ds:itemID="{71596730-A880-4EF1-A3E4-FBEAD674488D}"/>
</file>

<file path=customXml/itemProps2.xml><?xml version="1.0" encoding="utf-8"?>
<ds:datastoreItem xmlns:ds="http://schemas.openxmlformats.org/officeDocument/2006/customXml" ds:itemID="{2C67D500-8B6D-458D-B6DE-8480AF6AB3E9}"/>
</file>

<file path=customXml/itemProps3.xml><?xml version="1.0" encoding="utf-8"?>
<ds:datastoreItem xmlns:ds="http://schemas.openxmlformats.org/officeDocument/2006/customXml" ds:itemID="{6BC9B26C-BBFA-49FC-90F2-34103BC32588}"/>
</file>

<file path=docProps/app.xml><?xml version="1.0" encoding="utf-8"?>
<Properties xmlns="http://schemas.openxmlformats.org/officeDocument/2006/extended-properties" xmlns:vt="http://schemas.openxmlformats.org/officeDocument/2006/docPropsVTypes">
  <TotalTime>336</TotalTime>
  <Words>3306</Words>
  <Application>Microsoft Office PowerPoint</Application>
  <PresentationFormat>Widescreen</PresentationFormat>
  <Paragraphs>244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7" baseType="lpstr">
      <vt:lpstr>Arial</vt:lpstr>
      <vt:lpstr>Calibri</vt:lpstr>
      <vt:lpstr>Calibri Light</vt:lpstr>
      <vt:lpstr>Office</vt:lpstr>
      <vt:lpstr>Malware and Most Common Attacks</vt:lpstr>
      <vt:lpstr>Introduction to Malware</vt:lpstr>
      <vt:lpstr>Hackers &amp; Crackers</vt:lpstr>
      <vt:lpstr>Hackers</vt:lpstr>
      <vt:lpstr>Hackers</vt:lpstr>
      <vt:lpstr>Crackers</vt:lpstr>
      <vt:lpstr>Hackers &amp; Crackers</vt:lpstr>
      <vt:lpstr>Hackers Categories</vt:lpstr>
      <vt:lpstr>Hackers Categories</vt:lpstr>
      <vt:lpstr>Hackers Categories</vt:lpstr>
      <vt:lpstr>Trojan horses </vt:lpstr>
      <vt:lpstr>Rootkits </vt:lpstr>
      <vt:lpstr>Viruses and Worms </vt:lpstr>
      <vt:lpstr>Ransomware </vt:lpstr>
      <vt:lpstr>Greyware</vt:lpstr>
      <vt:lpstr>Fileless Malware</vt:lpstr>
      <vt:lpstr>Risks</vt:lpstr>
      <vt:lpstr>Risk Mitigation</vt:lpstr>
      <vt:lpstr>Risk Mitigation</vt:lpstr>
      <vt:lpstr>Risk Mitigation</vt:lpstr>
      <vt:lpstr>Phishing Attack</vt:lpstr>
      <vt:lpstr>Password Attacks</vt:lpstr>
      <vt:lpstr>Password Attacks</vt:lpstr>
      <vt:lpstr>Buffer Overflow Attack</vt:lpstr>
      <vt:lpstr>SQL Injection Attack</vt:lpstr>
      <vt:lpstr>Cross-site Scripting (XSS) Attack</vt:lpstr>
      <vt:lpstr>Cross-Site Request Forgery (CSRF) Attack</vt:lpstr>
      <vt:lpstr>File Related Attacks</vt:lpstr>
      <vt:lpstr>Denial of Service (DoS) Attacks</vt:lpstr>
      <vt:lpstr>Denial of Service Attacks: Syn-Flood</vt:lpstr>
      <vt:lpstr>Denial of Service Attacks: Smurf</vt:lpstr>
      <vt:lpstr>Denial of Service Attacks: Ping of death</vt:lpstr>
      <vt:lpstr>Man in The Middle (MITM) Attack</vt:lpstr>
      <vt:lpstr>ARP Spoofing/Poisoning Attack</vt:lpstr>
      <vt:lpstr>ARP Spoofing/Poisoning Attack</vt:lpstr>
      <vt:lpstr>DNS Spoofing Attack</vt:lpstr>
      <vt:lpstr>Drive-by Attack</vt:lpstr>
      <vt:lpstr>Credential Reuse Attack</vt:lpstr>
      <vt:lpstr>Web Session Hijacking Attack</vt:lpstr>
      <vt:lpstr>TCP Session Hijacking Attack</vt:lpstr>
      <vt:lpstr>IP Spoofing Attack</vt:lpstr>
      <vt:lpstr>Zero-day Exploit Attack</vt:lpstr>
      <vt:lpstr>Leak of Code Attack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centered Arial 60</dc:title>
  <dc:creator>Schölnast Hubert</dc:creator>
  <cp:lastModifiedBy>Claudio Fornaro</cp:lastModifiedBy>
  <cp:revision>55</cp:revision>
  <dcterms:created xsi:type="dcterms:W3CDTF">2022-10-31T15:14:22Z</dcterms:created>
  <dcterms:modified xsi:type="dcterms:W3CDTF">2022-11-16T15:47:46Z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0x010100B0CE1FA9B2DBF24481AA0B0C98AF3289</vt:lpwstr>
  </property>
</Properties>
</file>