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0" r:id="rId6"/>
    <p:sldId id="261" r:id="rId7"/>
    <p:sldId id="262" r:id="rId8"/>
    <p:sldId id="263" r:id="rId9"/>
    <p:sldId id="257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64" r:id="rId23"/>
    <p:sldId id="278" r:id="rId24"/>
    <p:sldId id="279" r:id="rId25"/>
    <p:sldId id="280" r:id="rId26"/>
    <p:sldId id="281" r:id="rId27"/>
    <p:sldId id="277" r:id="rId28"/>
    <p:sldId id="283" r:id="rId29"/>
    <p:sldId id="284" r:id="rId30"/>
    <p:sldId id="285" r:id="rId31"/>
    <p:sldId id="286" r:id="rId32"/>
    <p:sldId id="282" r:id="rId33"/>
  </p:sldIdLst>
  <p:sldSz cx="12192000" cy="6858000"/>
  <p:notesSz cx="6858000" cy="9144000"/>
  <p:defaultTextStyle>
    <a:defPPr>
      <a:defRPr lang="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54"/>
    <p:restoredTop sz="96327"/>
  </p:normalViewPr>
  <p:slideViewPr>
    <p:cSldViewPr snapToGrid="0">
      <p:cViewPr varScale="1">
        <p:scale>
          <a:sx n="86" d="100"/>
          <a:sy n="86" d="100"/>
        </p:scale>
        <p:origin x="39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"/>
              <a:t>Ana başlık formatı yanlış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"/>
              <a:t>Mastertextformat ayıklandı</a:t>
            </a:r>
          </a:p>
          <a:p>
            <a:pPr lvl="1"/>
            <a:r>
              <a:rPr lang="tr"/>
              <a:t>Zweite Ebene</a:t>
            </a:r>
          </a:p>
          <a:p>
            <a:pPr lvl="2"/>
            <a:r>
              <a:rPr lang="tr"/>
              <a:t>Dritte Ebene</a:t>
            </a:r>
          </a:p>
          <a:p>
            <a:pPr lvl="3"/>
            <a:r>
              <a:rPr lang="tr"/>
              <a:t>Vierte Ebene</a:t>
            </a:r>
          </a:p>
          <a:p>
            <a:pPr lvl="4"/>
            <a:r>
              <a:rPr lang="tr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veracrypt.fr/en/Home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90520" y="1123199"/>
            <a:ext cx="6010876" cy="2729609"/>
          </a:xfrm>
        </p:spPr>
        <p:txBody>
          <a:bodyPr>
            <a:normAutofit/>
          </a:bodyPr>
          <a:lstStyle/>
          <a:p>
            <a:r>
              <a:rPr lang="tr" b="1" dirty="0">
                <a:latin typeface="Arial" panose="020B0604020202020204" pitchFamily="34" charset="0"/>
                <a:cs typeface="Arial" panose="020B0604020202020204" pitchFamily="34" charset="0"/>
              </a:rPr>
              <a:t>Modül Gizlilik ve Veri Koruma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</p:spPr>
        <p:txBody>
          <a:bodyPr>
            <a:normAutofit/>
          </a:bodyPr>
          <a:lstStyle/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Gündem: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987" y="2380050"/>
            <a:ext cx="11059200" cy="43200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tr" sz="3600" dirty="0"/>
              <a:t>1. Disklerin ve bölümlerin şifrelenmesi.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tr" sz="3200" dirty="0"/>
              <a:t>Teorik temeller: çalışma prensibi, şifreleme algoritmaları.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tr" sz="3200" dirty="0" err="1"/>
              <a:t>Programın </a:t>
            </a:r>
            <a:r>
              <a:rPr lang="tr" sz="3200" dirty="0"/>
              <a:t>kurulması (konfigürasyon, diskin tanımlanması, parametrelerin seçilmesi, anahtarların oluşturulması).</a:t>
            </a:r>
          </a:p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tr" sz="3600" dirty="0"/>
              <a:t>2. Kriptografi – giriş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170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tr" sz="3200" b="1" dirty="0"/>
              <a:t>VeraCrypt </a:t>
            </a:r>
            <a:r>
              <a:rPr lang="tr" sz="3200" dirty="0"/>
              <a:t>, Windows, Mac OSX ve Linux için ücretsiz bir açık kaynaklı disk şifreleme yazılımıdır.</a:t>
            </a:r>
            <a:endParaRPr lang="pl-PL" sz="3200" dirty="0"/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tr" sz="3200" b="1" dirty="0"/>
              <a:t>VeraCrypt </a:t>
            </a:r>
            <a:r>
              <a:rPr lang="tr" sz="3200" dirty="0" err="1"/>
              <a:t>, </a:t>
            </a:r>
            <a:r>
              <a:rPr lang="tr" sz="3200" dirty="0"/>
              <a:t>IDRIX (https://www.idrix.fr) tarafından size sunulmaktadır ve TrueCrypt </a:t>
            </a:r>
            <a:r>
              <a:rPr lang="tr" sz="3200" dirty="0" err="1"/>
              <a:t>7.1a'ya </a:t>
            </a:r>
            <a:r>
              <a:rPr lang="tr" sz="3200" dirty="0"/>
              <a:t>dayanmaktadır.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39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tr" sz="3200" b="1" dirty="0"/>
              <a:t>VeraCrypt'in </a:t>
            </a:r>
            <a:r>
              <a:rPr lang="tr" sz="3200" dirty="0"/>
              <a:t>ana özellikleri: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tr" sz="3200" dirty="0"/>
              <a:t>Bir dosya içinde sanal bir şifreli disk oluşturur ve onu gerçek bir disk olarak bağlar.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tr" sz="3200" dirty="0"/>
              <a:t>USB flash sürücü veya sabit sürücü gibi tüm bölümü veya depolama aygıtını şifreler.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11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tr" sz="3200" b="1" dirty="0"/>
              <a:t>VeraCrypt'in </a:t>
            </a:r>
            <a:r>
              <a:rPr lang="tr" sz="3200" dirty="0"/>
              <a:t>ana özellikleri: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tr" sz="3200" dirty="0"/>
              <a:t>Windows'un yüklü olduğu bir bölümü veya sürücüyü şifreler (önyükleme öncesi kimlik doğrulama).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tr" sz="3200" dirty="0"/>
              <a:t>Şifreleme otomatiktir, gerçek zamanlıdır (anında) ve şeffaf.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tr" sz="3200" dirty="0"/>
              <a:t>Paralelleştirme ve ardışık düzen, verilerin sürücü şifrelenmemiş gibi hızlı bir şekilde okunmasına ve yazılmasına olanak tanır.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28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tr" sz="3200" b="1" dirty="0"/>
              <a:t>VeraCrypt'in </a:t>
            </a:r>
            <a:r>
              <a:rPr lang="tr" sz="3200" dirty="0"/>
              <a:t>ana özellikleri: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tr" sz="3200" dirty="0"/>
              <a:t>Şifreleme, modern işlemcilerde donanım hızlandırmalı olabilir.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tr" sz="3200" dirty="0"/>
              <a:t>Bir düşmanın sizi parolayı açıklamaya zorlaması durumunda makul bir inkar edilebilirlik sağlar: Gizli hacim (steganografi) ve gizli işletim sistemi.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tr" sz="3200" dirty="0"/>
              <a:t>VeraCrypt'in özellikleri hakkında daha fazla bilgi belgelerde bulunabilir.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tr" sz="3200" dirty="0">
                <a:hlinkClick r:id="rId2"/>
              </a:rPr>
              <a:t>https://www.veracrypt.fr/en/Home.html</a:t>
            </a:r>
            <a:r>
              <a:rPr lang="tr" sz="3200" dirty="0"/>
              <a:t> 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5600" y="2049515"/>
            <a:ext cx="6686400" cy="4320000"/>
          </a:xfrm>
        </p:spPr>
        <p:txBody>
          <a:bodyPr>
            <a:normAutofit/>
          </a:bodyPr>
          <a:lstStyle/>
          <a:p>
            <a:r>
              <a:rPr lang="tr" sz="3600" dirty="0"/>
              <a:t>VeraCrypt şu algoritmaları kullanarak şifreleme sağlar: AES, Camellia, </a:t>
            </a:r>
            <a:r>
              <a:rPr lang="tr" sz="3600" dirty="0" err="1"/>
              <a:t>Kuznyechik </a:t>
            </a:r>
            <a:r>
              <a:rPr lang="tr" sz="3600" dirty="0"/>
              <a:t>, Serpent ve </a:t>
            </a:r>
            <a:r>
              <a:rPr lang="tr" sz="3600" dirty="0" err="1"/>
              <a:t>Twofish </a:t>
            </a:r>
            <a:r>
              <a:rPr lang="tr" sz="3600" dirty="0"/>
              <a:t>; AES- </a:t>
            </a:r>
            <a:r>
              <a:rPr lang="tr" sz="3600" dirty="0" err="1"/>
              <a:t>Twofish </a:t>
            </a:r>
            <a:r>
              <a:rPr lang="tr" sz="3600" dirty="0"/>
              <a:t>, AES- </a:t>
            </a:r>
            <a:r>
              <a:rPr lang="tr" sz="3600" dirty="0" err="1"/>
              <a:t>Twofish </a:t>
            </a:r>
            <a:r>
              <a:rPr lang="tr" sz="3600" dirty="0"/>
              <a:t>-Serpent, Serpent-AES, Serpent- </a:t>
            </a:r>
            <a:r>
              <a:rPr lang="tr" sz="3600" dirty="0" err="1"/>
              <a:t>Twofish </a:t>
            </a:r>
            <a:r>
              <a:rPr lang="tr" sz="3600" dirty="0"/>
              <a:t>-AES, </a:t>
            </a:r>
            <a:r>
              <a:rPr lang="tr" sz="3600" dirty="0" err="1"/>
              <a:t>Twofish -Serpent </a:t>
            </a:r>
            <a:r>
              <a:rPr lang="tr" sz="3600" dirty="0"/>
              <a:t>ile çoklu şifrelemenin yanı sıra .</a:t>
            </a:r>
          </a:p>
          <a:p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FDA08487-4A34-80BB-7391-A878BCEBC6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960" y="1974874"/>
            <a:ext cx="5235814" cy="451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71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Adım 1 </a:t>
            </a:r>
            <a:r>
              <a:rPr lang="tr" sz="3600" dirty="0"/>
              <a:t>– Birim Oluşturma Sihirbazını açın ve "Şifreli bir dosya kabı oluştur" seçeneğini seçin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4F48B950-766A-3158-0CE9-0EEA3DC23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4" y="2115225"/>
            <a:ext cx="6959352" cy="448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26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Adım 2 </a:t>
            </a:r>
            <a:r>
              <a:rPr lang="tr" sz="3600" dirty="0"/>
              <a:t>– “Standart VeraCrypt birimi” seçeneğini seçin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5CCA157D-906C-C362-95DB-87438A7628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42" y="2120955"/>
            <a:ext cx="6814165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0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3. Adım </a:t>
            </a:r>
            <a:r>
              <a:rPr lang="tr" sz="3600" dirty="0"/>
              <a:t>– Birim konumunu belirtin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79DD3420-A1EF-E3F7-F817-9A7272517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64" y="2135243"/>
            <a:ext cx="6838760" cy="439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87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4. Adım </a:t>
            </a:r>
            <a:r>
              <a:rPr lang="tr" sz="3600" dirty="0"/>
              <a:t>– Bir şifreleme algoritması seçin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27D4CF90-DC7C-12FB-47DC-3ECEA0445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34" y="2092857"/>
            <a:ext cx="6846710" cy="440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59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5. Adım </a:t>
            </a:r>
            <a:r>
              <a:rPr lang="tr" sz="3600" dirty="0"/>
              <a:t>– Hacim Boyutunu Belirtin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12BAFD93-5071-4EE5-4DD9-54C3C02094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2991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98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Adım 6 </a:t>
            </a:r>
            <a:r>
              <a:rPr lang="tr" sz="3600" dirty="0"/>
              <a:t>– Birim Parolası Oluştur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5081C088-9993-E418-70B4-DA57B2788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4164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64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Adım 7 </a:t>
            </a:r>
            <a:r>
              <a:rPr lang="tr" sz="3600" dirty="0"/>
              <a:t>– Hacmi Biçimlendir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C78971F6-3257-2CAE-60FB-56EE26727A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59" y="2120955"/>
            <a:ext cx="6791912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756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Adım 8 </a:t>
            </a:r>
            <a:r>
              <a:rPr lang="tr" sz="3600" dirty="0"/>
              <a:t>– Son </a:t>
            </a:r>
            <a:r>
              <a:rPr lang="tr" sz="3600" dirty="0" err="1"/>
              <a:t>izleme –Hacim </a:t>
            </a:r>
            <a:r>
              <a:rPr lang="tr" sz="3600" dirty="0"/>
              <a:t>kullanıma hazır.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0F9D54DB-5BFB-DB83-513D-8BCEA8ADC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54949"/>
            <a:ext cx="6915852" cy="443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24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"Test" dosyasını not defterinde görüntüleyin</a:t>
            </a:r>
          </a:p>
          <a:p>
            <a:endParaRPr lang="en-US" sz="36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A3F88B2A-4092-14BD-1C78-F7655EC044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0803" y="1885237"/>
            <a:ext cx="4438974" cy="480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65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nasıl </a:t>
            </a:r>
            <a:r>
              <a:rPr lang="tr" sz="3600" b="1" dirty="0" err="1"/>
              <a:t>kullanılır</a:t>
            </a:r>
            <a:r>
              <a:rPr lang="tr" sz="3600" b="1" dirty="0"/>
              <a:t> </a:t>
            </a:r>
            <a:r>
              <a:rPr lang="tr" sz="3600" b="1" dirty="0" err="1"/>
              <a:t>VeraCrypt </a:t>
            </a:r>
            <a:r>
              <a:rPr lang="tr" sz="3600" b="1" dirty="0"/>
              <a:t>?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FBEC8B9B-DCF6-9184-1745-671B3AFB74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09750"/>
            <a:ext cx="66675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4968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Adım 1 </a:t>
            </a:r>
            <a:r>
              <a:rPr lang="tr" sz="3600" dirty="0"/>
              <a:t>– Dosya seçin – </a:t>
            </a:r>
            <a:r>
              <a:rPr lang="tr" sz="3600" dirty="0" err="1"/>
              <a:t>kapsayıcı</a:t>
            </a:r>
            <a:r>
              <a:rPr lang="tr" sz="3600" dirty="0"/>
              <a:t> </a:t>
            </a:r>
            <a:r>
              <a:rPr lang="tr" sz="3600" dirty="0" err="1"/>
              <a:t>VeraCrypt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7B11BB33-B10B-DDD2-E281-83895857A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06" y="1975574"/>
            <a:ext cx="5644995" cy="488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31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Adım 2 </a:t>
            </a:r>
            <a:r>
              <a:rPr lang="tr" sz="3600" dirty="0"/>
              <a:t>– Sürücüyü seçin ( </a:t>
            </a:r>
            <a:r>
              <a:rPr lang="tr" sz="3600" dirty="0" err="1"/>
              <a:t>örneğin</a:t>
            </a:r>
            <a:r>
              <a:rPr lang="tr" sz="3600" dirty="0"/>
              <a:t> K </a:t>
            </a:r>
            <a:r>
              <a:rPr lang="tr" sz="3600" dirty="0" err="1"/>
              <a:t>harfi </a:t>
            </a:r>
            <a:r>
              <a:rPr lang="tr" sz="3600" dirty="0"/>
              <a:t>) ve "Mount" </a:t>
            </a:r>
            <a:r>
              <a:rPr lang="tr" sz="3600" dirty="0" err="1"/>
              <a:t>düğmesine basın</a:t>
            </a:r>
          </a:p>
          <a:p>
            <a:endParaRPr lang="pl-PL" sz="3600" dirty="0"/>
          </a:p>
          <a:p>
            <a:r>
              <a:rPr lang="tr" sz="3600" b="1" dirty="0"/>
              <a:t>Adım 3 </a:t>
            </a:r>
            <a:r>
              <a:rPr lang="tr" sz="3600" dirty="0"/>
              <a:t>– </a:t>
            </a:r>
            <a:r>
              <a:rPr lang="tr" sz="3600" dirty="0" err="1"/>
              <a:t>Koy</a:t>
            </a:r>
            <a:r>
              <a:rPr lang="tr" sz="3600" dirty="0"/>
              <a:t> </a:t>
            </a:r>
            <a:r>
              <a:rPr lang="tr" sz="3600" dirty="0" err="1"/>
              <a:t>doğru</a:t>
            </a:r>
            <a:r>
              <a:rPr lang="tr" sz="3600" dirty="0"/>
              <a:t> </a:t>
            </a:r>
            <a:r>
              <a:rPr lang="tr" sz="3600" dirty="0" err="1"/>
              <a:t>şifreyi girin </a:t>
            </a:r>
            <a:r>
              <a:rPr lang="tr" sz="3600" dirty="0"/>
              <a:t>ve OK </a:t>
            </a:r>
            <a:r>
              <a:rPr lang="tr" sz="3600" dirty="0" err="1"/>
              <a:t>düğmesine </a:t>
            </a:r>
            <a:endParaRPr lang="pl-PL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1FCC784A-266A-B82B-285C-CA080220AB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37" y="3429000"/>
            <a:ext cx="6436185" cy="257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77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Adım 4 </a:t>
            </a:r>
            <a:r>
              <a:rPr lang="tr" sz="3600" dirty="0"/>
              <a:t>– Sesi </a:t>
            </a:r>
            <a:r>
              <a:rPr lang="tr" sz="3600" dirty="0" err="1"/>
              <a:t>doğru şekilde ayarlayın</a:t>
            </a:r>
            <a:r>
              <a:rPr lang="tr" sz="3600" dirty="0"/>
              <a:t> </a:t>
            </a:r>
            <a:r>
              <a:rPr lang="tr" sz="3600" dirty="0" err="1"/>
              <a:t>bağlı </a:t>
            </a:r>
            <a:r>
              <a:rPr lang="tr" sz="3600" dirty="0"/>
              <a:t>– </a:t>
            </a:r>
            <a:r>
              <a:rPr lang="tr" sz="3600" dirty="0" err="1"/>
              <a:t>kullanıma 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05168ABB-F287-A0CA-08F9-4D94D145D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489" y="1870182"/>
            <a:ext cx="5652095" cy="488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876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86875" y="2120955"/>
            <a:ext cx="2962276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Adım 5 </a:t>
            </a:r>
            <a:r>
              <a:rPr lang="tr" sz="3600" dirty="0"/>
              <a:t>– </a:t>
            </a:r>
            <a:r>
              <a:rPr lang="tr" sz="3600" dirty="0" err="1"/>
              <a:t>Şimdi</a:t>
            </a:r>
            <a:r>
              <a:rPr lang="tr" sz="3600" dirty="0"/>
              <a:t> </a:t>
            </a:r>
            <a:r>
              <a:rPr lang="tr" sz="3600" dirty="0" err="1"/>
              <a:t>Sen</a:t>
            </a:r>
            <a:r>
              <a:rPr lang="tr" sz="3600" dirty="0"/>
              <a:t> </a:t>
            </a:r>
            <a:r>
              <a:rPr lang="tr" sz="3600" dirty="0" err="1"/>
              <a:t>Sahip olmak</a:t>
            </a:r>
            <a:r>
              <a:rPr lang="tr" sz="3600" dirty="0"/>
              <a:t> </a:t>
            </a:r>
            <a:r>
              <a:rPr lang="tr" sz="3600" dirty="0" err="1"/>
              <a:t>yeni</a:t>
            </a:r>
            <a:r>
              <a:rPr lang="tr" sz="3600" dirty="0"/>
              <a:t> </a:t>
            </a:r>
            <a:r>
              <a:rPr lang="tr" sz="3600" dirty="0" err="1"/>
              <a:t>sanal</a:t>
            </a:r>
            <a:r>
              <a:rPr lang="tr" sz="3600" dirty="0"/>
              <a:t> </a:t>
            </a:r>
            <a:r>
              <a:rPr lang="tr" sz="3600" dirty="0" err="1"/>
              <a:t>sizinki </a:t>
            </a:r>
            <a:r>
              <a:rPr lang="tr" sz="3600" dirty="0"/>
              <a:t>dosya sistemindeki </a:t>
            </a:r>
            <a:r>
              <a:rPr lang="tr" sz="3600" dirty="0" err="1"/>
              <a:t>disk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5BD0F404-3FCC-939F-B942-C45E22092F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063" y="2120955"/>
            <a:ext cx="9382455" cy="401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456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9588" y="2120955"/>
            <a:ext cx="4119563" cy="4320000"/>
          </a:xfrm>
        </p:spPr>
        <p:txBody>
          <a:bodyPr>
            <a:noAutofit/>
          </a:bodyPr>
          <a:lstStyle/>
          <a:p>
            <a:r>
              <a:rPr lang="tr" b="1" dirty="0"/>
              <a:t>Adım </a:t>
            </a:r>
            <a:r>
              <a:rPr lang="tr" dirty="0" err="1"/>
              <a:t>6 </a:t>
            </a:r>
            <a:r>
              <a:rPr lang="tr" dirty="0"/>
              <a:t>– Oluşturulan </a:t>
            </a:r>
            <a:r>
              <a:rPr lang="tr" dirty="0" err="1"/>
              <a:t>VeraCrypt</a:t>
            </a:r>
            <a:r>
              <a:rPr lang="tr" dirty="0"/>
              <a:t> </a:t>
            </a:r>
            <a:r>
              <a:rPr lang="tr" dirty="0" err="1"/>
              <a:t>konteyner </a:t>
            </a:r>
            <a:r>
              <a:rPr lang="tr" dirty="0"/>
              <a:t>, </a:t>
            </a:r>
            <a:r>
              <a:rPr lang="tr" dirty="0" err="1"/>
              <a:t>sen</a:t>
            </a:r>
            <a:r>
              <a:rPr lang="tr" dirty="0"/>
              <a:t> </a:t>
            </a:r>
            <a:r>
              <a:rPr lang="tr" dirty="0" err="1"/>
              <a:t>Yapabilmek</a:t>
            </a:r>
            <a:r>
              <a:rPr lang="tr" dirty="0"/>
              <a:t> </a:t>
            </a:r>
            <a:r>
              <a:rPr lang="tr" dirty="0" err="1"/>
              <a:t>oluşturmak</a:t>
            </a:r>
            <a:r>
              <a:rPr lang="tr" dirty="0"/>
              <a:t> </a:t>
            </a:r>
            <a:r>
              <a:rPr lang="tr" dirty="0" err="1"/>
              <a:t>yeni</a:t>
            </a:r>
            <a:r>
              <a:rPr lang="tr" dirty="0"/>
              <a:t> </a:t>
            </a:r>
            <a:r>
              <a:rPr lang="tr" dirty="0" err="1"/>
              <a:t>klasörler </a:t>
            </a:r>
            <a:r>
              <a:rPr lang="tr" dirty="0"/>
              <a:t>ve </a:t>
            </a:r>
            <a:r>
              <a:rPr lang="tr" dirty="0" err="1"/>
              <a:t>herhangi</a:t>
            </a:r>
            <a:r>
              <a:rPr lang="tr" dirty="0"/>
              <a:t> </a:t>
            </a:r>
            <a:r>
              <a:rPr lang="tr" dirty="0" err="1"/>
              <a:t>dosyalar </a:t>
            </a:r>
            <a:r>
              <a:rPr lang="tr" dirty="0"/>
              <a:t>, </a:t>
            </a:r>
            <a:r>
              <a:rPr lang="tr" dirty="0" err="1"/>
              <a:t>hatırlama</a:t>
            </a:r>
            <a:r>
              <a:rPr lang="tr" dirty="0"/>
              <a:t> </a:t>
            </a:r>
            <a:r>
              <a:rPr lang="tr" dirty="0" err="1"/>
              <a:t>sadece oluşturulan boyutu </a:t>
            </a:r>
            <a:r>
              <a:rPr lang="tr" dirty="0"/>
              <a:t>sınırlamak için </a:t>
            </a:r>
            <a:r>
              <a:rPr lang="tr" dirty="0" err="1"/>
              <a:t>konteyner </a:t>
            </a:r>
            <a:r>
              <a:rPr lang="tr" dirty="0"/>
              <a:t>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CE5E9E22-6E13-01A8-2C2D-5095D4DA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802" y="1844823"/>
            <a:ext cx="7502829" cy="4484539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C0908F5B-D3E6-D964-0A89-29E5285C13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7092" y="3290558"/>
            <a:ext cx="3172396" cy="351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2126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Disklerin ve bölümlerin şifrelenmesi – adım adım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00" y="1949505"/>
            <a:ext cx="11534068" cy="4320000"/>
          </a:xfrm>
        </p:spPr>
        <p:txBody>
          <a:bodyPr>
            <a:normAutofit/>
          </a:bodyPr>
          <a:lstStyle/>
          <a:p>
            <a:r>
              <a:rPr lang="tr" sz="3600" b="1" dirty="0"/>
              <a:t>Adım 7 </a:t>
            </a:r>
            <a:r>
              <a:rPr lang="tr" sz="3600" dirty="0"/>
              <a:t>– VeraCrypt dosyası – disk ile çalışmanın güvenli bir şekilde sonlandırılması </a:t>
            </a:r>
            <a:r>
              <a:rPr lang="tr" sz="3600" i="1" dirty="0" err="1"/>
              <a:t>attan in</a:t>
            </a:r>
            <a:endParaRPr lang="pl-PL" sz="3600" i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B6A36B85-4205-CA79-0554-12C652DE3B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00589"/>
            <a:ext cx="12132186" cy="3870633"/>
          </a:xfrm>
          <a:prstGeom prst="rect">
            <a:avLst/>
          </a:prstGeom>
        </p:spPr>
      </p:pic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89D9CA2D-860C-DDB9-9AE7-86D8C3472B42}"/>
              </a:ext>
            </a:extLst>
          </p:cNvPr>
          <p:cNvSpPr txBox="1">
            <a:spLocks/>
          </p:cNvSpPr>
          <p:nvPr/>
        </p:nvSpPr>
        <p:spPr>
          <a:xfrm>
            <a:off x="7723195" y="5471982"/>
            <a:ext cx="4271285" cy="1228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" sz="3600" b="1" dirty="0"/>
              <a:t>Adım 8 </a:t>
            </a:r>
            <a:r>
              <a:rPr lang="tr" sz="3600" dirty="0"/>
              <a:t>– Exit butonuna basınız. 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val="1759365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Kriptografi - temel tanımlar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tr" sz="3200" b="1" dirty="0"/>
              <a:t>Kriptografi </a:t>
            </a:r>
            <a:r>
              <a:rPr lang="tr" sz="3200" dirty="0"/>
              <a:t>- yalnızca belirlenmiş bir kişinin okuyabileceği şekilde veri koruma sanatı. Şifreleme kullanılarak uygulanır. Şifrelemenin tersi işleme şifre çözme denir.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tr" sz="3200" b="1" dirty="0"/>
              <a:t>Kriptanaliz </a:t>
            </a:r>
            <a:r>
              <a:rPr lang="tr" sz="3200" dirty="0"/>
              <a:t>- uygun izinlere (anahtar, algoritma) sahip olmadan şifreli mesajları okuma sanatı - kodları kırma.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tr" sz="3200" b="1" dirty="0"/>
              <a:t>Kriptoloji </a:t>
            </a:r>
            <a:r>
              <a:rPr lang="tr" sz="3200" dirty="0"/>
              <a:t>- kriptografi ve kriptoanalizin bir kombinasyonu.</a:t>
            </a:r>
          </a:p>
        </p:txBody>
      </p:sp>
    </p:spTree>
    <p:extLst>
      <p:ext uri="{BB962C8B-B14F-4D97-AF65-F5344CB8AC3E}">
        <p14:creationId xmlns:p14="http://schemas.microsoft.com/office/powerpoint/2010/main" val="2403694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Kriptografi - temel tanımlar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72874"/>
            <a:ext cx="11059200" cy="4685125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tr" sz="3200" b="1" dirty="0"/>
              <a:t>Kriptogram </a:t>
            </a:r>
            <a:r>
              <a:rPr lang="tr" sz="3200" dirty="0"/>
              <a:t>(şifreli bilgi) - şifreleme işlevi tarafından okunaksız bir biçimde işlenen sıradan bilgilerdir (genel olarak adlandırılır).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tr" sz="3200" b="1" dirty="0"/>
              <a:t>Şifreleme işlevi </a:t>
            </a:r>
            <a:r>
              <a:rPr lang="tr" sz="3200" dirty="0"/>
              <a:t>(E) - (açık) bilgileri (M) okunamaz (şifreli) hale dönüştürür (C)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tr" sz="3200" b="1" dirty="0"/>
              <a:t>Şifre çözme işlevi </a:t>
            </a:r>
            <a:r>
              <a:rPr lang="tr" sz="3200" dirty="0"/>
              <a:t>(D) - şifrelenmiş (okunamayan) bilgileri (C) açık (şifresi çözülmüş) bilgilere (M) dönüştürür.</a:t>
            </a:r>
          </a:p>
          <a:p>
            <a:pPr marL="0" indent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tr" sz="3200" dirty="0"/>
              <a:t>E(M) = C , D(C) = M , D(E(M)) = M</a:t>
            </a:r>
          </a:p>
        </p:txBody>
      </p:sp>
    </p:spTree>
    <p:extLst>
      <p:ext uri="{BB962C8B-B14F-4D97-AF65-F5344CB8AC3E}">
        <p14:creationId xmlns:p14="http://schemas.microsoft.com/office/powerpoint/2010/main" val="500813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Kriptografinin temel ilkeleri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tr" altLang="pl-PL" sz="3200" dirty="0"/>
              <a:t> Rakip küçümsenmemelidir.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tr" altLang="pl-PL" sz="3200" dirty="0"/>
              <a:t> Kriptografik sistemin güvenliği olmamalıdır. algoritmanın gizliliğine dayanmaktadır.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tr" altLang="pl-PL" sz="3200" dirty="0"/>
              <a:t> Başarılı kriptografik sistemlerde ince ayar yapılmamalıdır.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30493336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Kriptografinin temel ilkeleri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tr" altLang="pl-PL" sz="3200" dirty="0"/>
              <a:t> Her zaman kriptografik hatalar veya şifreleme disiplinini ihlal etme olasılığını göz önünde bulundurun.</a:t>
            </a: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tr" altLang="pl-PL" sz="3200" dirty="0"/>
              <a:t> Kriptografik sistemin doğru kullanımı, diğer güvenlik önlemlerinin kullanımını muaf tutmaz.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8345546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Temel şifreleme hataları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tr" altLang="pl-PL" sz="3200" dirty="0"/>
              <a:t> Gizli ve açık metnin eşzamanlı iletimi.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tr" altLang="pl-PL" sz="3200" dirty="0"/>
              <a:t> İki farklı düz metni şifrelemek için aynı anahtarı kullanma.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tr" altLang="pl-PL" sz="3200" dirty="0"/>
              <a:t> Aynı düz metni şifrelemek için iki farklı anahtar kullanmak.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tr" altLang="pl-PL" sz="3200" dirty="0"/>
              <a:t> Şifreli metinde basmakalıp cümleleri tekrarlamak.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1985477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Temel şifreleme hataları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78076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tr" altLang="pl-PL" sz="3200" dirty="0"/>
              <a:t>Basit şifreler ve anahtarlar kullanmak.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tr" altLang="pl-PL" sz="3200" dirty="0"/>
              <a:t>Kısa şifreler ve anahtarların kullanılması.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tr" altLang="pl-PL" sz="3200" dirty="0"/>
              <a:t>Noktalama işaretlerinin kullanımı.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lvl="1" algn="just">
              <a:spcBef>
                <a:spcPct val="0"/>
              </a:spcBef>
              <a:defRPr/>
            </a:pPr>
            <a:r>
              <a:rPr lang="tr" altLang="pl-PL" sz="2800" dirty="0"/>
              <a:t>Boşlukların sıklığı, en yaygın sesli harfin sıklığının en az iki katıdır.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tr" altLang="pl-PL" sz="3200" dirty="0"/>
              <a:t>Stil ve yazım doğruluğu.</a:t>
            </a:r>
          </a:p>
        </p:txBody>
      </p:sp>
    </p:spTree>
    <p:extLst>
      <p:ext uri="{BB962C8B-B14F-4D97-AF65-F5344CB8AC3E}">
        <p14:creationId xmlns:p14="http://schemas.microsoft.com/office/powerpoint/2010/main" val="1628237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C499CA99-908F-468D-816A-7040D3134135}"/>
</file>

<file path=customXml/itemProps2.xml><?xml version="1.0" encoding="utf-8"?>
<ds:datastoreItem xmlns:ds="http://schemas.openxmlformats.org/officeDocument/2006/customXml" ds:itemID="{43571CAA-E8F5-4EDF-B726-B236F89DFD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EDE84E1-0A02-4F65-967C-E4F1B10B6B9E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855</Words>
  <Application>Microsoft Office PowerPoint</Application>
  <PresentationFormat>Geniş ekran</PresentationFormat>
  <Paragraphs>98</Paragraphs>
  <Slides>29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</vt:lpstr>
      <vt:lpstr>Modül Gizlilik ve Veri Koruma</vt:lpstr>
      <vt:lpstr>Gündem:</vt:lpstr>
      <vt:lpstr>Disklerin ve bölümlerin şifrelenmesi</vt:lpstr>
      <vt:lpstr>Disklerin ve bölümlerin şifrelenmesi</vt:lpstr>
      <vt:lpstr>Disklerin ve bölümlerin şifrelenmesi</vt:lpstr>
      <vt:lpstr>Disklerin ve bölümlerin şifrelenmesi</vt:lpstr>
      <vt:lpstr>Disklerin ve bölümlerin şifrelenmesi</vt:lpstr>
      <vt:lpstr>Disklerin ve bölümlerin şifrelenmesi – adım adım</vt:lpstr>
      <vt:lpstr>Disklerin ve bölümlerin şifrelenmesi – adım adım</vt:lpstr>
      <vt:lpstr>Disklerin ve bölümlerin şifrelenmesi – adım adım</vt:lpstr>
      <vt:lpstr>Disklerin ve bölümlerin şifrelenmesi – adım adım</vt:lpstr>
      <vt:lpstr>Disklerin ve bölümlerin şifrelenmesi – adım adım</vt:lpstr>
      <vt:lpstr>Disklerin ve bölümlerin şifrelenmesi – adım adım</vt:lpstr>
      <vt:lpstr>Disklerin ve bölümlerin şifrelenmesi – adım adım</vt:lpstr>
      <vt:lpstr>Disklerin ve bölümlerin şifrelenmesi – adım adım</vt:lpstr>
      <vt:lpstr>Disklerin ve bölümlerin şifrelenmesi – adım adım</vt:lpstr>
      <vt:lpstr>Disklerin ve bölümlerin şifrelenmesi – adım adım</vt:lpstr>
      <vt:lpstr>Disklerin ve bölümlerin şifrelenmesi – adım adım</vt:lpstr>
      <vt:lpstr>Disklerin ve bölümlerin şifrelenmesi – adım adım</vt:lpstr>
      <vt:lpstr>Disklerin ve bölümlerin şifrelenmesi – adım adım</vt:lpstr>
      <vt:lpstr>Disklerin ve bölümlerin şifrelenmesi – adım adım</vt:lpstr>
      <vt:lpstr>Disklerin ve bölümlerin şifrelenmesi – adım adım</vt:lpstr>
      <vt:lpstr>Disklerin ve bölümlerin şifrelenmesi – adım adım</vt:lpstr>
      <vt:lpstr>Kriptografi - temel tanımlar</vt:lpstr>
      <vt:lpstr>Kriptografi - temel tanımlar</vt:lpstr>
      <vt:lpstr>Kriptografinin temel ilkeleri</vt:lpstr>
      <vt:lpstr>Kriptografinin temel ilkeleri</vt:lpstr>
      <vt:lpstr>Temel şifreleme hataları</vt:lpstr>
      <vt:lpstr>Temel şifreleme hataları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Ali Gokdemir</cp:lastModifiedBy>
  <cp:revision>26</cp:revision>
  <dcterms:created xsi:type="dcterms:W3CDTF">2022-10-31T15:14:22Z</dcterms:created>
  <dcterms:modified xsi:type="dcterms:W3CDTF">2022-11-25T08:38:02Z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