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9"/>
  </p:notesMasterIdLst>
  <p:handoutMasterIdLst>
    <p:handoutMasterId r:id="rId40"/>
  </p:handoutMasterIdLst>
  <p:sldIdLst>
    <p:sldId id="274" r:id="rId5"/>
    <p:sldId id="478" r:id="rId6"/>
    <p:sldId id="481" r:id="rId7"/>
    <p:sldId id="479" r:id="rId8"/>
    <p:sldId id="482" r:id="rId9"/>
    <p:sldId id="480" r:id="rId10"/>
    <p:sldId id="323" r:id="rId11"/>
    <p:sldId id="483" r:id="rId12"/>
    <p:sldId id="324" r:id="rId13"/>
    <p:sldId id="484" r:id="rId14"/>
    <p:sldId id="325" r:id="rId15"/>
    <p:sldId id="326" r:id="rId16"/>
    <p:sldId id="327" r:id="rId17"/>
    <p:sldId id="334" r:id="rId18"/>
    <p:sldId id="485" r:id="rId19"/>
    <p:sldId id="278" r:id="rId20"/>
    <p:sldId id="486" r:id="rId21"/>
    <p:sldId id="280" r:id="rId22"/>
    <p:sldId id="487" r:id="rId23"/>
    <p:sldId id="281" r:id="rId24"/>
    <p:sldId id="488" r:id="rId25"/>
    <p:sldId id="363" r:id="rId26"/>
    <p:sldId id="364" r:id="rId27"/>
    <p:sldId id="365" r:id="rId28"/>
    <p:sldId id="491" r:id="rId29"/>
    <p:sldId id="366" r:id="rId30"/>
    <p:sldId id="492" r:id="rId31"/>
    <p:sldId id="367" r:id="rId32"/>
    <p:sldId id="493" r:id="rId33"/>
    <p:sldId id="368" r:id="rId34"/>
    <p:sldId id="369" r:id="rId35"/>
    <p:sldId id="370" r:id="rId36"/>
    <p:sldId id="495" r:id="rId37"/>
    <p:sldId id="371" r:id="rId38"/>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4DB91D-A0D3-4D6F-B65A-9FD4CA924E64}" v="36" dt="2022-11-28T11:06:57.5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77871" autoAdjust="0"/>
  </p:normalViewPr>
  <p:slideViewPr>
    <p:cSldViewPr>
      <p:cViewPr varScale="1">
        <p:scale>
          <a:sx n="74" d="100"/>
          <a:sy n="74" d="100"/>
        </p:scale>
        <p:origin x="54" y="462"/>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3" d="100"/>
          <a:sy n="83" d="100"/>
        </p:scale>
        <p:origin x="-1374" y="-7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48"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sabetta Trinca" userId="S::elisabetta.trinca@uninettunouniversity.net::51223556-5259-47dc-9549-2ad7c980edc0" providerId="AD" clId="Web-{374DB91D-A0D3-4D6F-B65A-9FD4CA924E64}"/>
    <pc:docChg chg="modSld">
      <pc:chgData name="Elisabetta Trinca" userId="S::elisabetta.trinca@uninettunouniversity.net::51223556-5259-47dc-9549-2ad7c980edc0" providerId="AD" clId="Web-{374DB91D-A0D3-4D6F-B65A-9FD4CA924E64}" dt="2022-11-28T11:06:57.594" v="33" actId="20577"/>
      <pc:docMkLst>
        <pc:docMk/>
      </pc:docMkLst>
      <pc:sldChg chg="modSp">
        <pc:chgData name="Elisabetta Trinca" userId="S::elisabetta.trinca@uninettunouniversity.net::51223556-5259-47dc-9549-2ad7c980edc0" providerId="AD" clId="Web-{374DB91D-A0D3-4D6F-B65A-9FD4CA924E64}" dt="2022-11-28T11:01:30.518" v="8" actId="14100"/>
        <pc:sldMkLst>
          <pc:docMk/>
          <pc:sldMk cId="0" sldId="325"/>
        </pc:sldMkLst>
        <pc:spChg chg="mod">
          <ac:chgData name="Elisabetta Trinca" userId="S::elisabetta.trinca@uninettunouniversity.net::51223556-5259-47dc-9549-2ad7c980edc0" providerId="AD" clId="Web-{374DB91D-A0D3-4D6F-B65A-9FD4CA924E64}" dt="2022-11-28T11:01:30.518" v="8" actId="14100"/>
          <ac:spMkLst>
            <pc:docMk/>
            <pc:sldMk cId="0" sldId="325"/>
            <ac:spMk id="3" creationId="{F2B561AF-A700-8F07-DFAC-71E2039CA961}"/>
          </ac:spMkLst>
        </pc:spChg>
      </pc:sldChg>
      <pc:sldChg chg="modSp">
        <pc:chgData name="Elisabetta Trinca" userId="S::elisabetta.trinca@uninettunouniversity.net::51223556-5259-47dc-9549-2ad7c980edc0" providerId="AD" clId="Web-{374DB91D-A0D3-4D6F-B65A-9FD4CA924E64}" dt="2022-11-28T11:02:10.192" v="11"/>
        <pc:sldMkLst>
          <pc:docMk/>
          <pc:sldMk cId="0" sldId="326"/>
        </pc:sldMkLst>
        <pc:spChg chg="mod">
          <ac:chgData name="Elisabetta Trinca" userId="S::elisabetta.trinca@uninettunouniversity.net::51223556-5259-47dc-9549-2ad7c980edc0" providerId="AD" clId="Web-{374DB91D-A0D3-4D6F-B65A-9FD4CA924E64}" dt="2022-11-28T11:02:10.192" v="11"/>
          <ac:spMkLst>
            <pc:docMk/>
            <pc:sldMk cId="0" sldId="326"/>
            <ac:spMk id="17410" creationId="{2A1D45E9-F15D-E3EB-216A-462808A22152}"/>
          </ac:spMkLst>
        </pc:spChg>
      </pc:sldChg>
      <pc:sldChg chg="modSp">
        <pc:chgData name="Elisabetta Trinca" userId="S::elisabetta.trinca@uninettunouniversity.net::51223556-5259-47dc-9549-2ad7c980edc0" providerId="AD" clId="Web-{374DB91D-A0D3-4D6F-B65A-9FD4CA924E64}" dt="2022-11-28T11:02:36.927" v="13" actId="20577"/>
        <pc:sldMkLst>
          <pc:docMk/>
          <pc:sldMk cId="0" sldId="327"/>
        </pc:sldMkLst>
        <pc:spChg chg="mod">
          <ac:chgData name="Elisabetta Trinca" userId="S::elisabetta.trinca@uninettunouniversity.net::51223556-5259-47dc-9549-2ad7c980edc0" providerId="AD" clId="Web-{374DB91D-A0D3-4D6F-B65A-9FD4CA924E64}" dt="2022-11-28T11:02:36.927" v="13" actId="20577"/>
          <ac:spMkLst>
            <pc:docMk/>
            <pc:sldMk cId="0" sldId="327"/>
            <ac:spMk id="18434" creationId="{AEB2111D-CACE-5839-FD8A-DD7DB3525F3E}"/>
          </ac:spMkLst>
        </pc:spChg>
      </pc:sldChg>
      <pc:sldChg chg="modSp">
        <pc:chgData name="Elisabetta Trinca" userId="S::elisabetta.trinca@uninettunouniversity.net::51223556-5259-47dc-9549-2ad7c980edc0" providerId="AD" clId="Web-{374DB91D-A0D3-4D6F-B65A-9FD4CA924E64}" dt="2022-11-28T11:04:26.916" v="15" actId="1076"/>
        <pc:sldMkLst>
          <pc:docMk/>
          <pc:sldMk cId="0" sldId="334"/>
        </pc:sldMkLst>
        <pc:spChg chg="mod">
          <ac:chgData name="Elisabetta Trinca" userId="S::elisabetta.trinca@uninettunouniversity.net::51223556-5259-47dc-9549-2ad7c980edc0" providerId="AD" clId="Web-{374DB91D-A0D3-4D6F-B65A-9FD4CA924E64}" dt="2022-11-28T11:04:26.916" v="15" actId="1076"/>
          <ac:spMkLst>
            <pc:docMk/>
            <pc:sldMk cId="0" sldId="334"/>
            <ac:spMk id="19458" creationId="{6D1ECDC4-8785-A1F4-9AE2-7E87AABC6B40}"/>
          </ac:spMkLst>
        </pc:spChg>
        <pc:spChg chg="mod">
          <ac:chgData name="Elisabetta Trinca" userId="S::elisabetta.trinca@uninettunouniversity.net::51223556-5259-47dc-9549-2ad7c980edc0" providerId="AD" clId="Web-{374DB91D-A0D3-4D6F-B65A-9FD4CA924E64}" dt="2022-11-28T11:04:24.057" v="14" actId="1076"/>
          <ac:spMkLst>
            <pc:docMk/>
            <pc:sldMk cId="0" sldId="334"/>
            <ac:spMk id="19459" creationId="{AF6FAEB9-F9CD-C850-F5FF-5DC979F7E995}"/>
          </ac:spMkLst>
        </pc:spChg>
      </pc:sldChg>
      <pc:sldChg chg="modSp">
        <pc:chgData name="Elisabetta Trinca" userId="S::elisabetta.trinca@uninettunouniversity.net::51223556-5259-47dc-9549-2ad7c980edc0" providerId="AD" clId="Web-{374DB91D-A0D3-4D6F-B65A-9FD4CA924E64}" dt="2022-11-28T11:05:42.623" v="20" actId="14100"/>
        <pc:sldMkLst>
          <pc:docMk/>
          <pc:sldMk cId="0" sldId="363"/>
        </pc:sldMkLst>
        <pc:spChg chg="mod">
          <ac:chgData name="Elisabetta Trinca" userId="S::elisabetta.trinca@uninettunouniversity.net::51223556-5259-47dc-9549-2ad7c980edc0" providerId="AD" clId="Web-{374DB91D-A0D3-4D6F-B65A-9FD4CA924E64}" dt="2022-11-28T11:05:42.623" v="20" actId="14100"/>
          <ac:spMkLst>
            <pc:docMk/>
            <pc:sldMk cId="0" sldId="363"/>
            <ac:spMk id="3" creationId="{93B2E4C9-2B1C-E572-9AB1-D3D3717E25A8}"/>
          </ac:spMkLst>
        </pc:spChg>
      </pc:sldChg>
      <pc:sldChg chg="modSp">
        <pc:chgData name="Elisabetta Trinca" userId="S::elisabetta.trinca@uninettunouniversity.net::51223556-5259-47dc-9549-2ad7c980edc0" providerId="AD" clId="Web-{374DB91D-A0D3-4D6F-B65A-9FD4CA924E64}" dt="2022-11-28T11:06:57.594" v="33" actId="20577"/>
        <pc:sldMkLst>
          <pc:docMk/>
          <pc:sldMk cId="0" sldId="368"/>
        </pc:sldMkLst>
        <pc:spChg chg="mod">
          <ac:chgData name="Elisabetta Trinca" userId="S::elisabetta.trinca@uninettunouniversity.net::51223556-5259-47dc-9549-2ad7c980edc0" providerId="AD" clId="Web-{374DB91D-A0D3-4D6F-B65A-9FD4CA924E64}" dt="2022-11-28T11:06:57.594" v="33" actId="20577"/>
          <ac:spMkLst>
            <pc:docMk/>
            <pc:sldMk cId="0" sldId="368"/>
            <ac:spMk id="3" creationId="{A198A1FA-E974-7D32-46D7-B24A8E6CEDFD}"/>
          </ac:spMkLst>
        </pc:spChg>
      </pc:sldChg>
      <pc:sldChg chg="modSp">
        <pc:chgData name="Elisabetta Trinca" userId="S::elisabetta.trinca@uninettunouniversity.net::51223556-5259-47dc-9549-2ad7c980edc0" providerId="AD" clId="Web-{374DB91D-A0D3-4D6F-B65A-9FD4CA924E64}" dt="2022-11-28T10:58:55.418" v="4" actId="20577"/>
        <pc:sldMkLst>
          <pc:docMk/>
          <pc:sldMk cId="0" sldId="479"/>
        </pc:sldMkLst>
        <pc:spChg chg="mod">
          <ac:chgData name="Elisabetta Trinca" userId="S::elisabetta.trinca@uninettunouniversity.net::51223556-5259-47dc-9549-2ad7c980edc0" providerId="AD" clId="Web-{374DB91D-A0D3-4D6F-B65A-9FD4CA924E64}" dt="2022-11-28T10:58:55.418" v="4" actId="20577"/>
          <ac:spMkLst>
            <pc:docMk/>
            <pc:sldMk cId="0" sldId="479"/>
            <ac:spMk id="9218" creationId="{C2CF65E8-0D82-B361-62EF-1E487F4BF7C1}"/>
          </ac:spMkLst>
        </pc:spChg>
      </pc:sldChg>
      <pc:sldChg chg="modSp">
        <pc:chgData name="Elisabetta Trinca" userId="S::elisabetta.trinca@uninettunouniversity.net::51223556-5259-47dc-9549-2ad7c980edc0" providerId="AD" clId="Web-{374DB91D-A0D3-4D6F-B65A-9FD4CA924E64}" dt="2022-11-28T10:45:29.838" v="1" actId="20577"/>
        <pc:sldMkLst>
          <pc:docMk/>
          <pc:sldMk cId="0" sldId="481"/>
        </pc:sldMkLst>
        <pc:spChg chg="mod">
          <ac:chgData name="Elisabetta Trinca" userId="S::elisabetta.trinca@uninettunouniversity.net::51223556-5259-47dc-9549-2ad7c980edc0" providerId="AD" clId="Web-{374DB91D-A0D3-4D6F-B65A-9FD4CA924E64}" dt="2022-11-28T10:45:29.838" v="1" actId="20577"/>
          <ac:spMkLst>
            <pc:docMk/>
            <pc:sldMk cId="0" sldId="481"/>
            <ac:spMk id="8195" creationId="{14DCED54-139F-1061-8143-AE40397D6B7E}"/>
          </ac:spMkLst>
        </pc:spChg>
      </pc:sldChg>
      <pc:sldChg chg="modSp">
        <pc:chgData name="Elisabetta Trinca" userId="S::elisabetta.trinca@uninettunouniversity.net::51223556-5259-47dc-9549-2ad7c980edc0" providerId="AD" clId="Web-{374DB91D-A0D3-4D6F-B65A-9FD4CA924E64}" dt="2022-11-28T11:05:04.309" v="17" actId="14100"/>
        <pc:sldMkLst>
          <pc:docMk/>
          <pc:sldMk cId="0" sldId="485"/>
        </pc:sldMkLst>
        <pc:spChg chg="mod">
          <ac:chgData name="Elisabetta Trinca" userId="S::elisabetta.trinca@uninettunouniversity.net::51223556-5259-47dc-9549-2ad7c980edc0" providerId="AD" clId="Web-{374DB91D-A0D3-4D6F-B65A-9FD4CA924E64}" dt="2022-11-28T11:05:00.871" v="16" actId="1076"/>
          <ac:spMkLst>
            <pc:docMk/>
            <pc:sldMk cId="0" sldId="485"/>
            <ac:spMk id="20482" creationId="{8E527D13-76C0-93E9-5734-ECB7C5D33EBB}"/>
          </ac:spMkLst>
        </pc:spChg>
        <pc:spChg chg="mod">
          <ac:chgData name="Elisabetta Trinca" userId="S::elisabetta.trinca@uninettunouniversity.net::51223556-5259-47dc-9549-2ad7c980edc0" providerId="AD" clId="Web-{374DB91D-A0D3-4D6F-B65A-9FD4CA924E64}" dt="2022-11-28T11:05:04.309" v="17" actId="14100"/>
          <ac:spMkLst>
            <pc:docMk/>
            <pc:sldMk cId="0" sldId="485"/>
            <ac:spMk id="20483" creationId="{831B2976-DE93-ABE1-024B-438213D2958D}"/>
          </ac:spMkLst>
        </pc:spChg>
      </pc:sldChg>
      <pc:sldChg chg="modSp">
        <pc:chgData name="Elisabetta Trinca" userId="S::elisabetta.trinca@uninettunouniversity.net::51223556-5259-47dc-9549-2ad7c980edc0" providerId="AD" clId="Web-{374DB91D-A0D3-4D6F-B65A-9FD4CA924E64}" dt="2022-11-28T11:06:01.733" v="24" actId="20577"/>
        <pc:sldMkLst>
          <pc:docMk/>
          <pc:sldMk cId="0" sldId="489"/>
        </pc:sldMkLst>
        <pc:spChg chg="mod">
          <ac:chgData name="Elisabetta Trinca" userId="S::elisabetta.trinca@uninettunouniversity.net::51223556-5259-47dc-9549-2ad7c980edc0" providerId="AD" clId="Web-{374DB91D-A0D3-4D6F-B65A-9FD4CA924E64}" dt="2022-11-28T11:06:01.733" v="24" actId="20577"/>
          <ac:spMkLst>
            <pc:docMk/>
            <pc:sldMk cId="0" sldId="489"/>
            <ac:spMk id="28674" creationId="{9D439FFF-4F2A-0368-0358-5957C8AA4382}"/>
          </ac:spMkLst>
        </pc:spChg>
      </pc:sldChg>
      <pc:sldChg chg="modSp">
        <pc:chgData name="Elisabetta Trinca" userId="S::elisabetta.trinca@uninettunouniversity.net::51223556-5259-47dc-9549-2ad7c980edc0" providerId="AD" clId="Web-{374DB91D-A0D3-4D6F-B65A-9FD4CA924E64}" dt="2022-11-28T11:06:13.108" v="26" actId="20577"/>
        <pc:sldMkLst>
          <pc:docMk/>
          <pc:sldMk cId="0" sldId="490"/>
        </pc:sldMkLst>
        <pc:spChg chg="mod">
          <ac:chgData name="Elisabetta Trinca" userId="S::elisabetta.trinca@uninettunouniversity.net::51223556-5259-47dc-9549-2ad7c980edc0" providerId="AD" clId="Web-{374DB91D-A0D3-4D6F-B65A-9FD4CA924E64}" dt="2022-11-28T11:06:13.108" v="26" actId="20577"/>
          <ac:spMkLst>
            <pc:docMk/>
            <pc:sldMk cId="0" sldId="490"/>
            <ac:spMk id="30722" creationId="{851C1E15-15EA-960A-168A-35709177D818}"/>
          </ac:spMkLst>
        </pc:spChg>
      </pc:sldChg>
      <pc:sldChg chg="modSp">
        <pc:chgData name="Elisabetta Trinca" userId="S::elisabetta.trinca@uninettunouniversity.net::51223556-5259-47dc-9549-2ad7c980edc0" providerId="AD" clId="Web-{374DB91D-A0D3-4D6F-B65A-9FD4CA924E64}" dt="2022-11-28T11:06:38.156" v="32" actId="20577"/>
        <pc:sldMkLst>
          <pc:docMk/>
          <pc:sldMk cId="0" sldId="491"/>
        </pc:sldMkLst>
        <pc:spChg chg="mod">
          <ac:chgData name="Elisabetta Trinca" userId="S::elisabetta.trinca@uninettunouniversity.net::51223556-5259-47dc-9549-2ad7c980edc0" providerId="AD" clId="Web-{374DB91D-A0D3-4D6F-B65A-9FD4CA924E64}" dt="2022-11-28T11:06:38.156" v="32" actId="20577"/>
          <ac:spMkLst>
            <pc:docMk/>
            <pc:sldMk cId="0" sldId="491"/>
            <ac:spMk id="3" creationId="{C71469C1-E3FB-D41C-C1B9-B52698E9410C}"/>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CA91C14A-F012-D5B0-B246-7AD27314F653}"/>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0AA3AE83-B956-6D6D-6B9D-E74E55686172}"/>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85519F1-4EBE-3907-DDBD-61EF05ADAA12}"/>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769A71A2-9AE3-9930-DE53-6D91D19D10D4}"/>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8A6F9588-32A2-4F91-A85A-622F890EA8F2}" type="slidenum">
              <a:rPr lang="bg-BG" altLang="en-US"/>
              <a:pPr>
                <a:defRPr/>
              </a:pPr>
              <a:t>‹#›</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9FADB8ED-0CD1-CCBD-2F99-2063F1D3F13B}"/>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DABC6446-F043-8A14-9487-2E4308FE9871}"/>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4100" name="Rectangle 4">
            <a:extLst>
              <a:ext uri="{FF2B5EF4-FFF2-40B4-BE49-F238E27FC236}">
                <a16:creationId xmlns:a16="http://schemas.microsoft.com/office/drawing/2014/main" id="{CFF30723-21B1-4CFD-D35A-A57C9FEC817E}"/>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1DA372A2-9579-B0B2-67C6-4B11D1B9CD92}"/>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Fare clic per modificare gli stili di testo Master</a:t>
            </a:r>
          </a:p>
          <a:p>
            <a:pPr lvl="1"/>
            <a:r>
              <a:rPr lang="bg-BG" noProof="0"/>
              <a:t>Secondo livello</a:t>
            </a:r>
          </a:p>
          <a:p>
            <a:pPr lvl="2"/>
            <a:r>
              <a:rPr lang="bg-BG" noProof="0"/>
              <a:t>Terzo livello</a:t>
            </a:r>
          </a:p>
          <a:p>
            <a:pPr lvl="3"/>
            <a:r>
              <a:rPr lang="bg-BG" noProof="0"/>
              <a:t>Quarto livello</a:t>
            </a:r>
          </a:p>
          <a:p>
            <a:pPr lvl="4"/>
            <a:r>
              <a:rPr lang="bg-BG" noProof="0"/>
              <a:t>Quinto livello</a:t>
            </a:r>
          </a:p>
        </p:txBody>
      </p:sp>
      <p:sp>
        <p:nvSpPr>
          <p:cNvPr id="5126" name="Rectangle 6">
            <a:extLst>
              <a:ext uri="{FF2B5EF4-FFF2-40B4-BE49-F238E27FC236}">
                <a16:creationId xmlns:a16="http://schemas.microsoft.com/office/drawing/2014/main" id="{1C148632-7700-40C5-5248-3A787943B580}"/>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38B5C035-B10A-E3F2-3801-3D4EAC668F02}"/>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E035E4DA-3ACB-4C59-930C-7AEAFB182D16}" type="slidenum">
              <a:rPr lang="bg-BG" altLang="en-US"/>
              <a:t>‹#›</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FEFC81A4-3587-2CD1-F86C-F94E43785F8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72F9F631-B1F5-8526-1607-9F8DB6A03822}"/>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4071"/>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791A46-0D2C-826B-17A5-AA66C3814793}"/>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4E4D359F-61DB-AC61-CB9D-8199A469A20A}"/>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8083E8D-3E60-FB60-0DCE-876D35076DA6}"/>
              </a:ext>
            </a:extLst>
          </p:cNvPr>
          <p:cNvSpPr>
            <a:spLocks noGrp="1"/>
          </p:cNvSpPr>
          <p:nvPr>
            <p:ph type="sldNum" sz="quarter" idx="12"/>
          </p:nvPr>
        </p:nvSpPr>
        <p:spPr/>
        <p:txBody>
          <a:bodyPr/>
          <a:lstStyle>
            <a:lvl1pPr>
              <a:defRPr/>
            </a:lvl1pPr>
          </a:lstStyle>
          <a:p>
            <a:pPr>
              <a:defRPr/>
            </a:pPr>
            <a:fld id="{48DCB7E5-C8F9-4343-8D91-3BB30887257B}" type="slidenum">
              <a:rPr lang="bg-BG" altLang="en-US"/>
              <a:pPr>
                <a:defRPr/>
              </a:pPr>
              <a:t>‹#›</a:t>
            </a:fld>
            <a:endParaRPr lang="bg-BG" altLang="en-US"/>
          </a:p>
        </p:txBody>
      </p:sp>
    </p:spTree>
    <p:extLst>
      <p:ext uri="{BB962C8B-B14F-4D97-AF65-F5344CB8AC3E}">
        <p14:creationId xmlns:p14="http://schemas.microsoft.com/office/powerpoint/2010/main" val="3998180832"/>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EE9FA8B-D075-98F0-8FA5-833D1FD3B58E}"/>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193E533B-CC32-36DB-A7C2-C330DB71EA58}"/>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0C5117C3-CF19-FC1C-E1C8-56DAEC97C39D}"/>
              </a:ext>
            </a:extLst>
          </p:cNvPr>
          <p:cNvSpPr>
            <a:spLocks noGrp="1"/>
          </p:cNvSpPr>
          <p:nvPr>
            <p:ph type="sldNum" sz="quarter" idx="12"/>
          </p:nvPr>
        </p:nvSpPr>
        <p:spPr/>
        <p:txBody>
          <a:bodyPr/>
          <a:lstStyle>
            <a:lvl1pPr>
              <a:defRPr/>
            </a:lvl1pPr>
          </a:lstStyle>
          <a:p>
            <a:pPr>
              <a:defRPr/>
            </a:pPr>
            <a:fld id="{7BEEF133-3F98-4EC4-BA4B-430262BC256B}" type="slidenum">
              <a:rPr lang="bg-BG" altLang="en-US"/>
              <a:pPr>
                <a:defRPr/>
              </a:pPr>
              <a:t>‹#›</a:t>
            </a:fld>
            <a:endParaRPr lang="bg-BG" altLang="en-US"/>
          </a:p>
        </p:txBody>
      </p:sp>
    </p:spTree>
    <p:extLst>
      <p:ext uri="{BB962C8B-B14F-4D97-AF65-F5344CB8AC3E}">
        <p14:creationId xmlns:p14="http://schemas.microsoft.com/office/powerpoint/2010/main" val="225476112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48E600AD-DBA9-77B7-DAFC-BA908DE0AC25}"/>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E3157B07-9C36-DF09-3C34-90CD78F97109}"/>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20F4B168-EFA9-C749-FF19-4FEB1C9BEDB2}"/>
              </a:ext>
            </a:extLst>
          </p:cNvPr>
          <p:cNvSpPr>
            <a:spLocks noGrp="1"/>
          </p:cNvSpPr>
          <p:nvPr>
            <p:ph type="sldNum" sz="quarter" idx="12"/>
          </p:nvPr>
        </p:nvSpPr>
        <p:spPr/>
        <p:txBody>
          <a:bodyPr/>
          <a:lstStyle>
            <a:lvl1pPr>
              <a:defRPr/>
            </a:lvl1pPr>
          </a:lstStyle>
          <a:p>
            <a:pPr>
              <a:defRPr/>
            </a:pPr>
            <a:fld id="{81E26A87-3687-4A5F-881C-FB86135997F3}" type="slidenum">
              <a:rPr lang="bg-BG" altLang="en-US"/>
              <a:pPr>
                <a:defRPr/>
              </a:pPr>
              <a:t>‹#›</a:t>
            </a:fld>
            <a:endParaRPr lang="bg-BG" altLang="en-US"/>
          </a:p>
        </p:txBody>
      </p:sp>
    </p:spTree>
    <p:extLst>
      <p:ext uri="{BB962C8B-B14F-4D97-AF65-F5344CB8AC3E}">
        <p14:creationId xmlns:p14="http://schemas.microsoft.com/office/powerpoint/2010/main" val="1372544233"/>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C489256F-FA28-7676-70F5-8FD99F48B619}"/>
              </a:ext>
            </a:extLst>
          </p:cNvPr>
          <p:cNvSpPr>
            <a:spLocks noGrp="1"/>
          </p:cNvSpPr>
          <p:nvPr>
            <p:ph type="dt" sz="half" idx="10"/>
          </p:nvPr>
        </p:nvSpPr>
        <p:spPr/>
        <p:txBody>
          <a:bodyPr/>
          <a:lstStyle>
            <a:lvl1pPr>
              <a:defRPr/>
            </a:lvl1pPr>
          </a:lstStyle>
          <a:p>
            <a:pPr>
              <a:defRPr/>
            </a:pPr>
            <a:endParaRPr lang="bg-BG"/>
          </a:p>
        </p:txBody>
      </p:sp>
      <p:sp>
        <p:nvSpPr>
          <p:cNvPr id="8" name="Footer Placeholder 4">
            <a:extLst>
              <a:ext uri="{FF2B5EF4-FFF2-40B4-BE49-F238E27FC236}">
                <a16:creationId xmlns:a16="http://schemas.microsoft.com/office/drawing/2014/main" id="{EC03585B-0170-E055-3FF2-9102307C4D5B}"/>
              </a:ext>
            </a:extLst>
          </p:cNvPr>
          <p:cNvSpPr>
            <a:spLocks noGrp="1"/>
          </p:cNvSpPr>
          <p:nvPr>
            <p:ph type="ftr" sz="quarter" idx="11"/>
          </p:nvPr>
        </p:nvSpPr>
        <p:spPr/>
        <p:txBody>
          <a:bodyPr/>
          <a:lstStyle>
            <a:lvl1pPr>
              <a:defRPr/>
            </a:lvl1pPr>
          </a:lstStyle>
          <a:p>
            <a:pPr>
              <a:defRPr/>
            </a:pPr>
            <a:endParaRPr lang="bg-BG"/>
          </a:p>
        </p:txBody>
      </p:sp>
      <p:sp>
        <p:nvSpPr>
          <p:cNvPr id="9" name="Slide Number Placeholder 5">
            <a:extLst>
              <a:ext uri="{FF2B5EF4-FFF2-40B4-BE49-F238E27FC236}">
                <a16:creationId xmlns:a16="http://schemas.microsoft.com/office/drawing/2014/main" id="{9F41B501-9894-D396-930A-DDC5EB963A8B}"/>
              </a:ext>
            </a:extLst>
          </p:cNvPr>
          <p:cNvSpPr>
            <a:spLocks noGrp="1"/>
          </p:cNvSpPr>
          <p:nvPr>
            <p:ph type="sldNum" sz="quarter" idx="12"/>
          </p:nvPr>
        </p:nvSpPr>
        <p:spPr/>
        <p:txBody>
          <a:bodyPr/>
          <a:lstStyle>
            <a:lvl1pPr>
              <a:defRPr/>
            </a:lvl1pPr>
          </a:lstStyle>
          <a:p>
            <a:pPr>
              <a:defRPr/>
            </a:pPr>
            <a:fld id="{C8D826F4-619E-4139-B0FF-43FE785CF76B}" type="slidenum">
              <a:rPr lang="bg-BG" altLang="en-US"/>
              <a:pPr>
                <a:defRPr/>
              </a:pPr>
              <a:t>‹#›</a:t>
            </a:fld>
            <a:endParaRPr lang="bg-BG" altLang="en-US"/>
          </a:p>
        </p:txBody>
      </p:sp>
    </p:spTree>
    <p:extLst>
      <p:ext uri="{BB962C8B-B14F-4D97-AF65-F5344CB8AC3E}">
        <p14:creationId xmlns:p14="http://schemas.microsoft.com/office/powerpoint/2010/main" val="891299147"/>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7187EF68-ACF8-BBE4-C139-B6A4A55229C6}"/>
              </a:ext>
            </a:extLst>
          </p:cNvPr>
          <p:cNvSpPr>
            <a:spLocks noGrp="1"/>
          </p:cNvSpPr>
          <p:nvPr>
            <p:ph type="dt" sz="half" idx="10"/>
          </p:nvPr>
        </p:nvSpPr>
        <p:spPr/>
        <p:txBody>
          <a:bodyPr/>
          <a:lstStyle>
            <a:lvl1pPr>
              <a:defRPr/>
            </a:lvl1pPr>
          </a:lstStyle>
          <a:p>
            <a:pPr>
              <a:defRPr/>
            </a:pPr>
            <a:endParaRPr lang="bg-BG"/>
          </a:p>
        </p:txBody>
      </p:sp>
      <p:sp>
        <p:nvSpPr>
          <p:cNvPr id="4" name="Footer Placeholder 4">
            <a:extLst>
              <a:ext uri="{FF2B5EF4-FFF2-40B4-BE49-F238E27FC236}">
                <a16:creationId xmlns:a16="http://schemas.microsoft.com/office/drawing/2014/main" id="{FDEC183E-230D-D212-FD70-60E3362AEBF9}"/>
              </a:ext>
            </a:extLst>
          </p:cNvPr>
          <p:cNvSpPr>
            <a:spLocks noGrp="1"/>
          </p:cNvSpPr>
          <p:nvPr>
            <p:ph type="ftr" sz="quarter" idx="11"/>
          </p:nvPr>
        </p:nvSpPr>
        <p:spPr/>
        <p:txBody>
          <a:bodyPr/>
          <a:lstStyle>
            <a:lvl1pPr>
              <a:defRPr/>
            </a:lvl1pPr>
          </a:lstStyle>
          <a:p>
            <a:pPr>
              <a:defRPr/>
            </a:pPr>
            <a:endParaRPr lang="bg-BG"/>
          </a:p>
        </p:txBody>
      </p:sp>
      <p:sp>
        <p:nvSpPr>
          <p:cNvPr id="5" name="Slide Number Placeholder 5">
            <a:extLst>
              <a:ext uri="{FF2B5EF4-FFF2-40B4-BE49-F238E27FC236}">
                <a16:creationId xmlns:a16="http://schemas.microsoft.com/office/drawing/2014/main" id="{E7083B44-A850-2D72-5CB1-B5B8A8BF20CD}"/>
              </a:ext>
            </a:extLst>
          </p:cNvPr>
          <p:cNvSpPr>
            <a:spLocks noGrp="1"/>
          </p:cNvSpPr>
          <p:nvPr>
            <p:ph type="sldNum" sz="quarter" idx="12"/>
          </p:nvPr>
        </p:nvSpPr>
        <p:spPr/>
        <p:txBody>
          <a:bodyPr/>
          <a:lstStyle>
            <a:lvl1pPr>
              <a:defRPr/>
            </a:lvl1pPr>
          </a:lstStyle>
          <a:p>
            <a:pPr>
              <a:defRPr/>
            </a:pPr>
            <a:fld id="{1121842A-94F1-4EC1-A611-3F2FF58BE683}" type="slidenum">
              <a:rPr lang="bg-BG" altLang="en-US"/>
              <a:pPr>
                <a:defRPr/>
              </a:pPr>
              <a:t>‹#›</a:t>
            </a:fld>
            <a:endParaRPr lang="bg-BG" altLang="en-US"/>
          </a:p>
        </p:txBody>
      </p:sp>
    </p:spTree>
    <p:extLst>
      <p:ext uri="{BB962C8B-B14F-4D97-AF65-F5344CB8AC3E}">
        <p14:creationId xmlns:p14="http://schemas.microsoft.com/office/powerpoint/2010/main" val="1651354522"/>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4E23C47-1273-4B1B-B578-DD8F202B7528}"/>
              </a:ext>
            </a:extLst>
          </p:cNvPr>
          <p:cNvSpPr>
            <a:spLocks noGrp="1"/>
          </p:cNvSpPr>
          <p:nvPr>
            <p:ph type="dt" sz="half" idx="10"/>
          </p:nvPr>
        </p:nvSpPr>
        <p:spPr/>
        <p:txBody>
          <a:bodyPr/>
          <a:lstStyle>
            <a:lvl1pPr>
              <a:defRPr/>
            </a:lvl1pPr>
          </a:lstStyle>
          <a:p>
            <a:pPr>
              <a:defRPr/>
            </a:pPr>
            <a:endParaRPr lang="bg-BG"/>
          </a:p>
        </p:txBody>
      </p:sp>
      <p:sp>
        <p:nvSpPr>
          <p:cNvPr id="3" name="Footer Placeholder 4">
            <a:extLst>
              <a:ext uri="{FF2B5EF4-FFF2-40B4-BE49-F238E27FC236}">
                <a16:creationId xmlns:a16="http://schemas.microsoft.com/office/drawing/2014/main" id="{8FC506D8-D775-37B8-62A9-7CD9FC3C8B1E}"/>
              </a:ext>
            </a:extLst>
          </p:cNvPr>
          <p:cNvSpPr>
            <a:spLocks noGrp="1"/>
          </p:cNvSpPr>
          <p:nvPr>
            <p:ph type="ftr" sz="quarter" idx="11"/>
          </p:nvPr>
        </p:nvSpPr>
        <p:spPr/>
        <p:txBody>
          <a:bodyPr/>
          <a:lstStyle>
            <a:lvl1pPr>
              <a:defRPr/>
            </a:lvl1pPr>
          </a:lstStyle>
          <a:p>
            <a:pPr>
              <a:defRPr/>
            </a:pPr>
            <a:endParaRPr lang="bg-BG"/>
          </a:p>
        </p:txBody>
      </p:sp>
      <p:sp>
        <p:nvSpPr>
          <p:cNvPr id="4" name="Slide Number Placeholder 5">
            <a:extLst>
              <a:ext uri="{FF2B5EF4-FFF2-40B4-BE49-F238E27FC236}">
                <a16:creationId xmlns:a16="http://schemas.microsoft.com/office/drawing/2014/main" id="{6F013128-26E9-A8DF-CF27-8CCC87AA28DA}"/>
              </a:ext>
            </a:extLst>
          </p:cNvPr>
          <p:cNvSpPr>
            <a:spLocks noGrp="1"/>
          </p:cNvSpPr>
          <p:nvPr>
            <p:ph type="sldNum" sz="quarter" idx="12"/>
          </p:nvPr>
        </p:nvSpPr>
        <p:spPr/>
        <p:txBody>
          <a:bodyPr/>
          <a:lstStyle>
            <a:lvl1pPr>
              <a:defRPr/>
            </a:lvl1pPr>
          </a:lstStyle>
          <a:p>
            <a:pPr>
              <a:defRPr/>
            </a:pPr>
            <a:fld id="{59C8772D-25B7-46D8-9454-3035DF90A0AD}" type="slidenum">
              <a:rPr lang="bg-BG" altLang="en-US"/>
              <a:pPr>
                <a:defRPr/>
              </a:pPr>
              <a:t>‹#›</a:t>
            </a:fld>
            <a:endParaRPr lang="bg-BG" altLang="en-US"/>
          </a:p>
        </p:txBody>
      </p:sp>
    </p:spTree>
    <p:extLst>
      <p:ext uri="{BB962C8B-B14F-4D97-AF65-F5344CB8AC3E}">
        <p14:creationId xmlns:p14="http://schemas.microsoft.com/office/powerpoint/2010/main" val="2914874616"/>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747AB078-D634-8D4B-06A6-0C703F256930}"/>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346A0E06-2B73-EA83-5B74-9DB518D46865}"/>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5C473BC3-7B8D-8F5C-EEC1-EE6F6BB5F455}"/>
              </a:ext>
            </a:extLst>
          </p:cNvPr>
          <p:cNvSpPr>
            <a:spLocks noGrp="1"/>
          </p:cNvSpPr>
          <p:nvPr>
            <p:ph type="sldNum" sz="quarter" idx="12"/>
          </p:nvPr>
        </p:nvSpPr>
        <p:spPr/>
        <p:txBody>
          <a:bodyPr/>
          <a:lstStyle>
            <a:lvl1pPr>
              <a:defRPr/>
            </a:lvl1pPr>
          </a:lstStyle>
          <a:p>
            <a:pPr>
              <a:defRPr/>
            </a:pPr>
            <a:fld id="{62B74D15-097D-400F-AC0E-FD41D5F86360}" type="slidenum">
              <a:rPr lang="bg-BG" altLang="en-US"/>
              <a:pPr>
                <a:defRPr/>
              </a:pPr>
              <a:t>‹#›</a:t>
            </a:fld>
            <a:endParaRPr lang="bg-BG" altLang="en-US"/>
          </a:p>
        </p:txBody>
      </p:sp>
    </p:spTree>
    <p:extLst>
      <p:ext uri="{BB962C8B-B14F-4D97-AF65-F5344CB8AC3E}">
        <p14:creationId xmlns:p14="http://schemas.microsoft.com/office/powerpoint/2010/main" val="3964596971"/>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90286173-E24E-4650-F616-0560A20B07B5}"/>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C3554D72-A856-6A29-9E79-37AB65A002B5}"/>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8DA293F7-D38A-4A3E-1A39-B8F3B68DDC63}"/>
              </a:ext>
            </a:extLst>
          </p:cNvPr>
          <p:cNvSpPr>
            <a:spLocks noGrp="1"/>
          </p:cNvSpPr>
          <p:nvPr>
            <p:ph type="sldNum" sz="quarter" idx="12"/>
          </p:nvPr>
        </p:nvSpPr>
        <p:spPr/>
        <p:txBody>
          <a:bodyPr/>
          <a:lstStyle>
            <a:lvl1pPr>
              <a:defRPr/>
            </a:lvl1pPr>
          </a:lstStyle>
          <a:p>
            <a:pPr>
              <a:defRPr/>
            </a:pPr>
            <a:fld id="{19641E8F-652F-44D8-9729-E1D3448B14D3}" type="slidenum">
              <a:rPr lang="bg-BG" altLang="en-US"/>
              <a:pPr>
                <a:defRPr/>
              </a:pPr>
              <a:t>‹#›</a:t>
            </a:fld>
            <a:endParaRPr lang="bg-BG" altLang="en-US"/>
          </a:p>
        </p:txBody>
      </p:sp>
    </p:spTree>
    <p:extLst>
      <p:ext uri="{BB962C8B-B14F-4D97-AF65-F5344CB8AC3E}">
        <p14:creationId xmlns:p14="http://schemas.microsoft.com/office/powerpoint/2010/main" val="654963412"/>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31B8E5B-306A-B946-0B08-0CD8D6EAC670}"/>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77E74607-95A9-D36D-DDCC-6FA60946FD07}"/>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C70A975-9CD1-F81A-2FCD-E03B01DA3884}"/>
              </a:ext>
            </a:extLst>
          </p:cNvPr>
          <p:cNvSpPr>
            <a:spLocks noGrp="1"/>
          </p:cNvSpPr>
          <p:nvPr>
            <p:ph type="sldNum" sz="quarter" idx="12"/>
          </p:nvPr>
        </p:nvSpPr>
        <p:spPr/>
        <p:txBody>
          <a:bodyPr/>
          <a:lstStyle>
            <a:lvl1pPr>
              <a:defRPr/>
            </a:lvl1pPr>
          </a:lstStyle>
          <a:p>
            <a:pPr>
              <a:defRPr/>
            </a:pPr>
            <a:fld id="{7F3338CD-5F17-44F3-AF6D-1C78207FA3B9}" type="slidenum">
              <a:rPr lang="bg-BG" altLang="en-US"/>
              <a:pPr>
                <a:defRPr/>
              </a:pPr>
              <a:t>‹#›</a:t>
            </a:fld>
            <a:endParaRPr lang="bg-BG" altLang="en-US"/>
          </a:p>
        </p:txBody>
      </p:sp>
    </p:spTree>
    <p:extLst>
      <p:ext uri="{BB962C8B-B14F-4D97-AF65-F5344CB8AC3E}">
        <p14:creationId xmlns:p14="http://schemas.microsoft.com/office/powerpoint/2010/main" val="4253811798"/>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831E1AC-2317-C6BD-4DCD-1116FB0D7B1B}"/>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0D0A6710-0073-5FE1-51B5-CDCB71E5A9C7}"/>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6E0F058F-7A97-3020-6428-30922EA20EE6}"/>
              </a:ext>
            </a:extLst>
          </p:cNvPr>
          <p:cNvSpPr>
            <a:spLocks noGrp="1"/>
          </p:cNvSpPr>
          <p:nvPr>
            <p:ph type="sldNum" sz="quarter" idx="12"/>
          </p:nvPr>
        </p:nvSpPr>
        <p:spPr/>
        <p:txBody>
          <a:bodyPr/>
          <a:lstStyle>
            <a:lvl1pPr>
              <a:defRPr/>
            </a:lvl1pPr>
          </a:lstStyle>
          <a:p>
            <a:pPr>
              <a:defRPr/>
            </a:pPr>
            <a:fld id="{33205636-8C47-4483-BA7D-48306C8AAA53}" type="slidenum">
              <a:rPr lang="bg-BG" altLang="en-US"/>
              <a:pPr>
                <a:defRPr/>
              </a:pPr>
              <a:t>‹#›</a:t>
            </a:fld>
            <a:endParaRPr lang="bg-BG" altLang="en-US"/>
          </a:p>
        </p:txBody>
      </p:sp>
    </p:spTree>
    <p:extLst>
      <p:ext uri="{BB962C8B-B14F-4D97-AF65-F5344CB8AC3E}">
        <p14:creationId xmlns:p14="http://schemas.microsoft.com/office/powerpoint/2010/main" val="3554465344"/>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048C1982-2DEE-C0C1-EF22-A3C9A028864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550F9B02-A575-2F47-8C26-0AF4C8F2D07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8547132"/>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6D2A7BD-D3FF-8AA8-A218-D7E8B606D7F1}"/>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Fare clic per modificare lo stile del titolo Master</a:t>
            </a:r>
          </a:p>
        </p:txBody>
      </p:sp>
      <p:sp>
        <p:nvSpPr>
          <p:cNvPr id="1027" name="Text Placeholder 2">
            <a:extLst>
              <a:ext uri="{FF2B5EF4-FFF2-40B4-BE49-F238E27FC236}">
                <a16:creationId xmlns:a16="http://schemas.microsoft.com/office/drawing/2014/main" id="{2858738F-423C-8E22-2C65-9B008991D975}"/>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Fare clic per modificare gli stili di testo Master</a:t>
            </a:r>
          </a:p>
          <a:p>
            <a:pPr lvl="1"/>
            <a:r>
              <a:rPr lang="en-US" altLang="en-US"/>
              <a:t>Secondo livello</a:t>
            </a:r>
          </a:p>
          <a:p>
            <a:pPr lvl="2"/>
            <a:r>
              <a:rPr lang="en-US" altLang="en-US"/>
              <a:t>Terzo livello</a:t>
            </a:r>
          </a:p>
          <a:p>
            <a:pPr lvl="3"/>
            <a:r>
              <a:rPr lang="en-US" altLang="en-US"/>
              <a:t>Quarto livello</a:t>
            </a:r>
          </a:p>
          <a:p>
            <a:pPr lvl="4"/>
            <a:r>
              <a:rPr lang="en-US" altLang="en-US"/>
              <a:t>Quinto livello</a:t>
            </a:r>
          </a:p>
        </p:txBody>
      </p:sp>
      <p:sp>
        <p:nvSpPr>
          <p:cNvPr id="4" name="Date Placeholder 3">
            <a:extLst>
              <a:ext uri="{FF2B5EF4-FFF2-40B4-BE49-F238E27FC236}">
                <a16:creationId xmlns:a16="http://schemas.microsoft.com/office/drawing/2014/main" id="{565DC496-61C7-DE7B-846E-FC3BBDD117D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5" name="Footer Placeholder 4">
            <a:extLst>
              <a:ext uri="{FF2B5EF4-FFF2-40B4-BE49-F238E27FC236}">
                <a16:creationId xmlns:a16="http://schemas.microsoft.com/office/drawing/2014/main" id="{67D76748-C5C3-2572-77FE-1AD5579569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a:extLst>
              <a:ext uri="{FF2B5EF4-FFF2-40B4-BE49-F238E27FC236}">
                <a16:creationId xmlns:a16="http://schemas.microsoft.com/office/drawing/2014/main" id="{01632B24-BE5F-453C-53F6-0FBEED61C3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54DEB26B-282A-44F9-879E-B0F8D87D4FE8}" type="slidenum">
              <a:rPr lang="bg-BG" altLang="en-US"/>
              <a:t>‹#›</a:t>
            </a:fld>
            <a:endParaRPr lang="bg-BG" altLang="en-US"/>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1" r:id="rId12"/>
  </p:sldLayoutIdLst>
  <p:transition spd="med">
    <p:fade/>
  </p:transition>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6">
            <a:extLst>
              <a:ext uri="{FF2B5EF4-FFF2-40B4-BE49-F238E27FC236}">
                <a16:creationId xmlns:a16="http://schemas.microsoft.com/office/drawing/2014/main" id="{D3C7E708-DD2A-3F57-1220-99E461953B2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r>
              <a:rPr lang="it-IT" altLang="bg-BG" sz="1800" dirty="0" smtClean="0">
                <a:solidFill>
                  <a:schemeClr val="tx2"/>
                </a:solidFill>
                <a:latin typeface="Arial" panose="020B0604020202020204" pitchFamily="34" charset="0"/>
              </a:rPr>
              <a:t/>
            </a:r>
            <a:br>
              <a:rPr lang="it-IT" altLang="bg-BG" sz="1800" dirty="0" smtClean="0">
                <a:solidFill>
                  <a:schemeClr val="tx2"/>
                </a:solidFill>
                <a:latin typeface="Arial" panose="020B0604020202020204" pitchFamily="34" charset="0"/>
              </a:rPr>
            </a:br>
            <a:endParaRPr lang="it-IT" altLang="bg-BG" sz="1800" dirty="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26B5963-74BC-AD6E-CBA0-56B9329C9913}"/>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it-IT" altLang="bg-BG" sz="1800" dirty="0">
              <a:latin typeface="Arial" panose="020B0604020202020204" pitchFamily="34" charset="0"/>
            </a:endParaRPr>
          </a:p>
        </p:txBody>
      </p:sp>
      <p:sp>
        <p:nvSpPr>
          <p:cNvPr id="6148" name="Rectangle 15">
            <a:extLst>
              <a:ext uri="{FF2B5EF4-FFF2-40B4-BE49-F238E27FC236}">
                <a16:creationId xmlns:a16="http://schemas.microsoft.com/office/drawing/2014/main" id="{768B3957-1121-53B7-ECEC-620249960F55}"/>
              </a:ext>
            </a:extLst>
          </p:cNvPr>
          <p:cNvSpPr>
            <a:spLocks noChangeArrowheads="1"/>
          </p:cNvSpPr>
          <p:nvPr/>
        </p:nvSpPr>
        <p:spPr bwMode="auto">
          <a:xfrm>
            <a:off x="10420350" y="274638"/>
            <a:ext cx="247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it-IT" altLang="bg-BG" sz="1800" dirty="0" smtClean="0">
                <a:latin typeface="Arial" panose="020B0604020202020204" pitchFamily="34" charset="0"/>
              </a:rPr>
              <a:t> </a:t>
            </a:r>
            <a:endParaRPr lang="it-IT" altLang="bg-BG" sz="1800" dirty="0">
              <a:latin typeface="Arial" panose="020B0604020202020204" pitchFamily="34" charset="0"/>
            </a:endParaRPr>
          </a:p>
        </p:txBody>
      </p:sp>
      <p:sp>
        <p:nvSpPr>
          <p:cNvPr id="3" name="Rechteck 4">
            <a:extLst>
              <a:ext uri="{FF2B5EF4-FFF2-40B4-BE49-F238E27FC236}">
                <a16:creationId xmlns:a16="http://schemas.microsoft.com/office/drawing/2014/main" id="{F101EF45-E006-4B04-9086-D50860BCC866}"/>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t-IT" dirty="0"/>
          </a:p>
        </p:txBody>
      </p:sp>
      <p:sp>
        <p:nvSpPr>
          <p:cNvPr id="6150" name="Titel 1">
            <a:extLst>
              <a:ext uri="{FF2B5EF4-FFF2-40B4-BE49-F238E27FC236}">
                <a16:creationId xmlns:a16="http://schemas.microsoft.com/office/drawing/2014/main" id="{1B580FCC-26B1-AC55-E700-3AD990E9616F}"/>
              </a:ext>
            </a:extLst>
          </p:cNvPr>
          <p:cNvSpPr txBox="1">
            <a:spLocks noChangeArrowheads="1"/>
          </p:cNvSpPr>
          <p:nvPr/>
        </p:nvSpPr>
        <p:spPr bwMode="auto">
          <a:xfrm>
            <a:off x="5211763" y="1052513"/>
            <a:ext cx="6192837"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defTabSz="914400" eaLnBrk="1" hangingPunct="1">
              <a:spcBef>
                <a:spcPct val="0"/>
              </a:spcBef>
              <a:buFontTx/>
              <a:buNone/>
            </a:pPr>
            <a:r>
              <a:rPr lang="it-IT" altLang="en-US" sz="5400" b="1" dirty="0" smtClean="0">
                <a:latin typeface="Arial" panose="020B0604020202020204" pitchFamily="34" charset="0"/>
                <a:cs typeface="Arial" panose="020B0604020202020204" pitchFamily="34" charset="0"/>
              </a:rPr>
              <a:t>Introduzione alla sicurezza delle informazioni, ai sistemi di controllo interno</a:t>
            </a:r>
            <a:endParaRPr lang="it-IT" altLang="en-US" sz="5400" b="1" dirty="0">
              <a:latin typeface="Arial" panose="020B0604020202020204" pitchFamily="34" charset="0"/>
              <a:cs typeface="Arial" panose="020B0604020202020204" pitchFamily="34" charset="0"/>
            </a:endParaRPr>
          </a:p>
        </p:txBody>
      </p:sp>
      <p:pic>
        <p:nvPicPr>
          <p:cNvPr id="6152" name="Grafik 3">
            <a:extLst>
              <a:ext uri="{FF2B5EF4-FFF2-40B4-BE49-F238E27FC236}">
                <a16:creationId xmlns:a16="http://schemas.microsoft.com/office/drawing/2014/main" id="{414D0658-DEA8-C8D1-2B55-09A554E090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3" name="Picture 2">
            <a:extLst>
              <a:ext uri="{FF2B5EF4-FFF2-40B4-BE49-F238E27FC236}">
                <a16:creationId xmlns:a16="http://schemas.microsoft.com/office/drawing/2014/main" id="{D7C6F26D-0134-B018-D01D-212D3D1F7B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88E89-694F-5434-7240-BE763532F8A2}"/>
              </a:ext>
            </a:extLst>
          </p:cNvPr>
          <p:cNvSpPr>
            <a:spLocks noGrp="1"/>
          </p:cNvSpPr>
          <p:nvPr>
            <p:ph type="title" idx="4294967295"/>
          </p:nvPr>
        </p:nvSpPr>
        <p:spPr>
          <a:xfrm>
            <a:off x="0" y="908050"/>
            <a:ext cx="8229600" cy="1143000"/>
          </a:xfrm>
        </p:spPr>
        <p:txBody>
          <a:bodyPr rtlCol="0">
            <a:normAutofit/>
          </a:bodyPr>
          <a:lstStyle/>
          <a:p>
            <a:pPr eaLnBrk="1" fontAlgn="auto" hangingPunct="1">
              <a:spcAft>
                <a:spcPts val="0"/>
              </a:spcAft>
              <a:defRPr/>
            </a:pPr>
            <a:r>
              <a:rPr lang="it-IT" sz="3200" b="1" dirty="0" smtClean="0">
                <a:solidFill>
                  <a:schemeClr val="accent6"/>
                </a:solidFill>
              </a:rPr>
              <a:t> </a:t>
            </a:r>
            <a:endParaRPr lang="it-IT" sz="3200" b="1" dirty="0">
              <a:solidFill>
                <a:schemeClr val="accent6"/>
              </a:solidFill>
            </a:endParaRPr>
          </a:p>
        </p:txBody>
      </p:sp>
      <p:sp>
        <p:nvSpPr>
          <p:cNvPr id="7171" name="Content Placeholder 2">
            <a:extLst>
              <a:ext uri="{FF2B5EF4-FFF2-40B4-BE49-F238E27FC236}">
                <a16:creationId xmlns:a16="http://schemas.microsoft.com/office/drawing/2014/main" id="{4225D250-9175-DCC0-113B-8091FDF08440}"/>
              </a:ext>
            </a:extLst>
          </p:cNvPr>
          <p:cNvSpPr>
            <a:spLocks noGrp="1" noChangeArrowheads="1"/>
          </p:cNvSpPr>
          <p:nvPr>
            <p:ph idx="4294967295"/>
          </p:nvPr>
        </p:nvSpPr>
        <p:spPr>
          <a:xfrm>
            <a:off x="814388" y="1909763"/>
            <a:ext cx="11377612" cy="4929187"/>
          </a:xfrm>
        </p:spPr>
        <p:txBody>
          <a:bodyPr/>
          <a:lstStyle/>
          <a:p>
            <a:pPr eaLnBrk="1" hangingPunct="1">
              <a:spcBef>
                <a:spcPts val="600"/>
              </a:spcBef>
              <a:spcAft>
                <a:spcPts val="600"/>
              </a:spcAft>
            </a:pPr>
            <a:r>
              <a:rPr lang="it-IT" altLang="en-US" dirty="0" smtClean="0"/>
              <a:t>La sicurezza delle informazioni si occupa di proteggere le informazioni e i sistemi informatici da accessi, usi, divulgazioni, interruzioni, modifiche o distruzioni non autorizzate.</a:t>
            </a:r>
          </a:p>
          <a:p>
            <a:pPr eaLnBrk="1" hangingPunct="1">
              <a:spcBef>
                <a:spcPts val="600"/>
              </a:spcBef>
              <a:spcAft>
                <a:spcPts val="600"/>
              </a:spcAft>
            </a:pPr>
            <a:r>
              <a:rPr lang="it-IT" altLang="en-US" dirty="0" smtClean="0"/>
              <a:t>La norma ISO/IEC 27002/2013 tratta la sicurezza delle informazioni attraverso le tre componenti principali: riservatezza, integrità e disponibilità.</a:t>
            </a:r>
          </a:p>
          <a:p>
            <a:pPr eaLnBrk="1" hangingPunct="1">
              <a:spcBef>
                <a:spcPts val="600"/>
              </a:spcBef>
              <a:spcAft>
                <a:spcPts val="600"/>
              </a:spcAft>
            </a:pPr>
            <a:r>
              <a:rPr lang="it-IT" altLang="en-US" dirty="0" smtClean="0"/>
              <a:t>La riservatezza è garantita dalla crittografia delle informazioni. L'integrità si ottiene attraverso meccanismi e algoritmi di dispersione. </a:t>
            </a:r>
          </a:p>
          <a:p>
            <a:pPr eaLnBrk="1" hangingPunct="1">
              <a:spcBef>
                <a:spcPts val="600"/>
              </a:spcBef>
              <a:spcAft>
                <a:spcPts val="600"/>
              </a:spcAft>
            </a:pPr>
            <a:r>
              <a:rPr lang="it-IT" altLang="en-US" dirty="0" smtClean="0"/>
              <a:t>La disponibilità è garantita dal rafforzamento della sicurezza della rete o delle reti del sistema informatico e dalla fornitura di backup.</a:t>
            </a:r>
            <a:endParaRPr lang="it-IT" altLang="en-US" dirty="0"/>
          </a:p>
        </p:txBody>
      </p:sp>
      <p:sp>
        <p:nvSpPr>
          <p:cNvPr id="7172" name="Titel 1">
            <a:extLst>
              <a:ext uri="{FF2B5EF4-FFF2-40B4-BE49-F238E27FC236}">
                <a16:creationId xmlns:a16="http://schemas.microsoft.com/office/drawing/2014/main" id="{FC7EC75B-12B5-A4E1-0743-2EA15817FC8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Sicurezza delle informazioni</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6E4B9-2512-BF2C-01E4-40FD2ED3416D}"/>
              </a:ext>
            </a:extLst>
          </p:cNvPr>
          <p:cNvSpPr>
            <a:spLocks noGrp="1"/>
          </p:cNvSpPr>
          <p:nvPr>
            <p:ph type="title" idx="4294967295"/>
          </p:nvPr>
        </p:nvSpPr>
        <p:spPr>
          <a:xfrm>
            <a:off x="0" y="908050"/>
            <a:ext cx="8229600" cy="1143000"/>
          </a:xfrm>
        </p:spPr>
        <p:txBody>
          <a:bodyPr rtlCol="0">
            <a:normAutofit/>
          </a:bodyPr>
          <a:lstStyle/>
          <a:p>
            <a:pPr eaLnBrk="1" fontAlgn="auto" hangingPunct="1">
              <a:spcAft>
                <a:spcPts val="0"/>
              </a:spcAft>
              <a:defRPr/>
            </a:pPr>
            <a:r>
              <a:rPr lang="it-IT" sz="3200" b="1" dirty="0" smtClean="0">
                <a:solidFill>
                  <a:schemeClr val="accent6"/>
                </a:solidFill>
              </a:rPr>
              <a:t> </a:t>
            </a:r>
            <a:endParaRPr lang="it-IT" sz="3200" b="1" dirty="0">
              <a:solidFill>
                <a:schemeClr val="accent6"/>
              </a:solidFill>
            </a:endParaRPr>
          </a:p>
        </p:txBody>
      </p:sp>
      <p:sp>
        <p:nvSpPr>
          <p:cNvPr id="8195" name="Content Placeholder 2">
            <a:extLst>
              <a:ext uri="{FF2B5EF4-FFF2-40B4-BE49-F238E27FC236}">
                <a16:creationId xmlns:a16="http://schemas.microsoft.com/office/drawing/2014/main" id="{14DCED54-139F-1061-8143-AE40397D6B7E}"/>
              </a:ext>
            </a:extLst>
          </p:cNvPr>
          <p:cNvSpPr>
            <a:spLocks noGrp="1" noChangeArrowheads="1"/>
          </p:cNvSpPr>
          <p:nvPr>
            <p:ph idx="4294967295"/>
          </p:nvPr>
        </p:nvSpPr>
        <p:spPr>
          <a:xfrm>
            <a:off x="1199456" y="1928813"/>
            <a:ext cx="10177462" cy="4929187"/>
          </a:xfrm>
        </p:spPr>
        <p:txBody>
          <a:bodyPr/>
          <a:lstStyle/>
          <a:p>
            <a:pPr eaLnBrk="1" hangingPunct="1">
              <a:spcBef>
                <a:spcPts val="600"/>
              </a:spcBef>
              <a:spcAft>
                <a:spcPts val="600"/>
              </a:spcAft>
            </a:pPr>
            <a:r>
              <a:rPr lang="it-IT" altLang="en-US" dirty="0" smtClean="0"/>
              <a:t>La sicurezza delle informazioni è un insieme di pratiche volte a proteggere i dati</a:t>
            </a:r>
            <a:r>
              <a:rPr lang="it-IT" altLang="en-US" dirty="0" smtClean="0">
                <a:latin typeface="Arial"/>
                <a:cs typeface="Arial"/>
              </a:rPr>
              <a:t>.</a:t>
            </a:r>
          </a:p>
          <a:p>
            <a:pPr>
              <a:spcBef>
                <a:spcPts val="600"/>
              </a:spcBef>
              <a:spcAft>
                <a:spcPts val="600"/>
              </a:spcAft>
            </a:pPr>
            <a:r>
              <a:rPr lang="it-IT" dirty="0"/>
              <a:t>La sicurezza delle informazioni non è limitata ai sistemi informatici o alle informazioni nella loro forma digitale o elettronica. </a:t>
            </a:r>
          </a:p>
          <a:p>
            <a:pPr eaLnBrk="1" hangingPunct="1">
              <a:spcBef>
                <a:spcPts val="600"/>
              </a:spcBef>
              <a:spcAft>
                <a:spcPts val="600"/>
              </a:spcAft>
            </a:pPr>
            <a:r>
              <a:rPr lang="it-IT" altLang="en-US" dirty="0" smtClean="0"/>
              <a:t>Si applica piuttosto a tutte le questioni relative alla sicurezza e alla protezione dei dati e delle informazioni, indipendentemente dalla loro </a:t>
            </a:r>
            <a:r>
              <a:rPr lang="it-IT" altLang="en-US" dirty="0"/>
              <a:t>forma</a:t>
            </a:r>
            <a:r>
              <a:rPr lang="it-IT" altLang="en-US" dirty="0" smtClean="0">
                <a:latin typeface="Arial"/>
                <a:cs typeface="Arial"/>
              </a:rPr>
              <a:t>.</a:t>
            </a:r>
            <a:endParaRPr lang="it-IT" altLang="en-US" dirty="0">
              <a:latin typeface="Arial"/>
              <a:cs typeface="Arial"/>
            </a:endParaRPr>
          </a:p>
        </p:txBody>
      </p:sp>
      <p:sp>
        <p:nvSpPr>
          <p:cNvPr id="8196" name="Titel 1">
            <a:extLst>
              <a:ext uri="{FF2B5EF4-FFF2-40B4-BE49-F238E27FC236}">
                <a16:creationId xmlns:a16="http://schemas.microsoft.com/office/drawing/2014/main" id="{60A44FAD-ADA5-292B-682C-9DD7AF0492E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Sicurezza delle informazioni</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C2CF65E8-0D82-B361-62EF-1E487F4BF7C1}"/>
              </a:ext>
            </a:extLst>
          </p:cNvPr>
          <p:cNvSpPr>
            <a:spLocks noGrp="1" noChangeArrowheads="1"/>
          </p:cNvSpPr>
          <p:nvPr>
            <p:ph idx="4294967295"/>
          </p:nvPr>
        </p:nvSpPr>
        <p:spPr>
          <a:xfrm>
            <a:off x="958850" y="2060575"/>
            <a:ext cx="11233150" cy="4713288"/>
          </a:xfrm>
        </p:spPr>
        <p:txBody>
          <a:bodyPr/>
          <a:lstStyle/>
          <a:p>
            <a:pPr eaLnBrk="1" hangingPunct="1">
              <a:spcBef>
                <a:spcPts val="600"/>
              </a:spcBef>
              <a:spcAft>
                <a:spcPts val="600"/>
              </a:spcAft>
            </a:pPr>
            <a:r>
              <a:rPr lang="it-IT" altLang="en-US" dirty="0" smtClean="0"/>
              <a:t>La sicurezza delle informazioni non può essere definita come sinonimo di sicurezza informatica, sicurezza dei sistemi e delle reti, sistemi informativi o tecnologia dell'informazione e della comunicazione</a:t>
            </a:r>
            <a:r>
              <a:rPr lang="it-IT" altLang="en-US" dirty="0" smtClean="0">
                <a:latin typeface="Arial"/>
                <a:cs typeface="Arial"/>
              </a:rPr>
              <a:t>.</a:t>
            </a:r>
          </a:p>
          <a:p>
            <a:pPr eaLnBrk="1" hangingPunct="1">
              <a:spcBef>
                <a:spcPts val="600"/>
              </a:spcBef>
              <a:spcAft>
                <a:spcPts val="600"/>
              </a:spcAft>
            </a:pPr>
            <a:r>
              <a:rPr lang="it-IT" altLang="en-US" dirty="0" smtClean="0"/>
              <a:t>Ognuna di queste espressioni si riferisce a un argomento diverso, anche se il punto in comune è la sicurezza delle informazioni in alcune delle sue forme (qui parliamo della sua versione elettronica): sono quindi tutti sottocampi della sicurezza delle informazioni</a:t>
            </a:r>
            <a:r>
              <a:rPr lang="it-IT" altLang="en-US" dirty="0" smtClean="0">
                <a:latin typeface="Arial"/>
                <a:cs typeface="Arial"/>
              </a:rPr>
              <a:t>.</a:t>
            </a:r>
          </a:p>
          <a:p>
            <a:pPr eaLnBrk="1" hangingPunct="1">
              <a:spcBef>
                <a:spcPts val="600"/>
              </a:spcBef>
              <a:spcAft>
                <a:spcPts val="600"/>
              </a:spcAft>
            </a:pPr>
            <a:r>
              <a:rPr lang="it-IT" altLang="en-US" dirty="0" smtClean="0"/>
              <a:t>Nel 21° secolo, la maggior parte delle organizzazioni ha un sistema informatico collegato a Internet e scambia informazioni attraverso di esso. Le informazioni possono passare attraverso un'interconnessione di reti</a:t>
            </a:r>
            <a:r>
              <a:rPr lang="it-IT" altLang="en-US" dirty="0" smtClean="0">
                <a:latin typeface="Arial"/>
                <a:cs typeface="Arial"/>
              </a:rPr>
              <a:t>. </a:t>
            </a:r>
            <a:endParaRPr lang="it-IT" altLang="en-US" dirty="0"/>
          </a:p>
        </p:txBody>
      </p:sp>
      <p:sp>
        <p:nvSpPr>
          <p:cNvPr id="9219" name="Titel 1">
            <a:extLst>
              <a:ext uri="{FF2B5EF4-FFF2-40B4-BE49-F238E27FC236}">
                <a16:creationId xmlns:a16="http://schemas.microsoft.com/office/drawing/2014/main" id="{A2C20F0B-1665-6DF7-903F-70EF43E35C9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Sicurezza delle informazioni</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DCFE16B3-0024-F635-1A03-DE8ED75225AA}"/>
              </a:ext>
            </a:extLst>
          </p:cNvPr>
          <p:cNvSpPr>
            <a:spLocks noGrp="1" noChangeArrowheads="1"/>
          </p:cNvSpPr>
          <p:nvPr>
            <p:ph idx="4294967295"/>
          </p:nvPr>
        </p:nvSpPr>
        <p:spPr>
          <a:xfrm>
            <a:off x="550863" y="2060575"/>
            <a:ext cx="11233150" cy="4713288"/>
          </a:xfrm>
        </p:spPr>
        <p:txBody>
          <a:bodyPr/>
          <a:lstStyle/>
          <a:p>
            <a:pPr eaLnBrk="1" hangingPunct="1">
              <a:spcBef>
                <a:spcPts val="600"/>
              </a:spcBef>
              <a:spcAft>
                <a:spcPts val="600"/>
              </a:spcAft>
            </a:pPr>
            <a:r>
              <a:rPr lang="it-IT" altLang="en-US" dirty="0" smtClean="0"/>
              <a:t>Di conseguenza, questa interconnessione è ancora più esposta ai rischi di malware da parte di chi vuole impossessarsi di informazioni sensibili, agendo dall'interno (copiando informazioni, utilizzando codice maligno) o dall'esterno.</a:t>
            </a:r>
          </a:p>
          <a:p>
            <a:pPr eaLnBrk="1" hangingPunct="1">
              <a:spcBef>
                <a:spcPts val="600"/>
              </a:spcBef>
              <a:spcAft>
                <a:spcPts val="600"/>
              </a:spcAft>
            </a:pPr>
            <a:r>
              <a:rPr lang="it-IT" altLang="en-US" dirty="0" smtClean="0"/>
              <a:t>Per contrastare questi rischi, la sicurezza delle informazioni richiede lo sviluppo di concetti quali l'etichettatura dei dati, la crittografia a chiave pubblica (PKC) e la sicurezza multilivello (MLS).</a:t>
            </a:r>
          </a:p>
          <a:p>
            <a:pPr eaLnBrk="1" hangingPunct="1">
              <a:spcBef>
                <a:spcPts val="600"/>
              </a:spcBef>
              <a:spcAft>
                <a:spcPts val="600"/>
              </a:spcAft>
            </a:pPr>
            <a:r>
              <a:rPr lang="it-IT" altLang="en-US" dirty="0" smtClean="0"/>
              <a:t>Oltre ai problemi di connessione delle reti, è sempre più facile spostare grandi quantità di informazioni (e in modo relativamente difficile da rilevare in caso di hacking), ma anche trasportarle fisicamente tramite chiavette USB o schede di memoria.</a:t>
            </a:r>
          </a:p>
          <a:p>
            <a:pPr eaLnBrk="1" hangingPunct="1">
              <a:spcBef>
                <a:spcPts val="600"/>
              </a:spcBef>
              <a:spcAft>
                <a:spcPts val="600"/>
              </a:spcAft>
            </a:pPr>
            <a:endParaRPr lang="it-IT" altLang="en-US" dirty="0"/>
          </a:p>
        </p:txBody>
      </p:sp>
      <p:sp>
        <p:nvSpPr>
          <p:cNvPr id="10243" name="Titel 1">
            <a:extLst>
              <a:ext uri="{FF2B5EF4-FFF2-40B4-BE49-F238E27FC236}">
                <a16:creationId xmlns:a16="http://schemas.microsoft.com/office/drawing/2014/main" id="{C19048CE-1350-715C-7E2B-24FC79A347C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Sicurezza delle informazioni</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a:extLst>
              <a:ext uri="{FF2B5EF4-FFF2-40B4-BE49-F238E27FC236}">
                <a16:creationId xmlns:a16="http://schemas.microsoft.com/office/drawing/2014/main" id="{D30D169C-002F-5215-CD0B-82F5CA65CFE2}"/>
              </a:ext>
            </a:extLst>
          </p:cNvPr>
          <p:cNvSpPr>
            <a:spLocks noGrp="1" noChangeArrowheads="1"/>
          </p:cNvSpPr>
          <p:nvPr>
            <p:ph idx="4294967295"/>
          </p:nvPr>
        </p:nvSpPr>
        <p:spPr>
          <a:xfrm>
            <a:off x="335360" y="1844675"/>
            <a:ext cx="11161240" cy="5218113"/>
          </a:xfrm>
        </p:spPr>
        <p:txBody>
          <a:bodyPr/>
          <a:lstStyle/>
          <a:p>
            <a:pPr eaLnBrk="1" hangingPunct="1">
              <a:spcBef>
                <a:spcPts val="600"/>
              </a:spcBef>
              <a:spcAft>
                <a:spcPts val="600"/>
              </a:spcAft>
            </a:pPr>
            <a:r>
              <a:rPr lang="it-IT" altLang="en-US" dirty="0" smtClean="0"/>
              <a:t>Pertanto, i sistemi informatici contenenti informazioni sensibili sono sempre più spesso progettati come ambiente System high mode, in molti casi sotto forma di reti separate senza connessione ad altre reti e senza porte USB.</a:t>
            </a:r>
          </a:p>
          <a:p>
            <a:pPr eaLnBrk="1" hangingPunct="1">
              <a:spcBef>
                <a:spcPts val="600"/>
              </a:spcBef>
              <a:spcAft>
                <a:spcPts val="600"/>
              </a:spcAft>
            </a:pPr>
            <a:r>
              <a:rPr lang="it-IT" altLang="en-US" dirty="0" smtClean="0"/>
              <a:t>I criteri di sensibilità delle informazioni comunemente accettati sono tre: </a:t>
            </a:r>
            <a:r>
              <a:rPr lang="it-IT" altLang="en-US" i="1" dirty="0" smtClean="0"/>
              <a:t>Disponibilità</a:t>
            </a:r>
            <a:r>
              <a:rPr lang="it-IT" altLang="en-US" dirty="0" smtClean="0"/>
              <a:t>, </a:t>
            </a:r>
            <a:r>
              <a:rPr lang="it-IT" altLang="en-US" i="1" dirty="0" smtClean="0"/>
              <a:t>Integrità</a:t>
            </a:r>
            <a:r>
              <a:rPr lang="it-IT" altLang="en-US" dirty="0" smtClean="0"/>
              <a:t> e </a:t>
            </a:r>
            <a:r>
              <a:rPr lang="it-IT" altLang="en-US" i="1" dirty="0" smtClean="0"/>
              <a:t>Riservatezza</a:t>
            </a:r>
            <a:r>
              <a:rPr lang="it-IT" altLang="en-US" dirty="0" smtClean="0"/>
              <a:t>.</a:t>
            </a:r>
          </a:p>
          <a:p>
            <a:pPr eaLnBrk="1" hangingPunct="1">
              <a:spcBef>
                <a:spcPts val="600"/>
              </a:spcBef>
              <a:spcAft>
                <a:spcPts val="600"/>
              </a:spcAft>
            </a:pPr>
            <a:r>
              <a:rPr lang="it-IT" altLang="en-US" dirty="0" smtClean="0"/>
              <a:t>Anche una quarta è usata abbastanza frequentemente (con nomi diversi): </a:t>
            </a:r>
            <a:r>
              <a:rPr lang="it-IT" altLang="en-US" i="1" dirty="0" smtClean="0"/>
              <a:t>Tracciabilità</a:t>
            </a:r>
            <a:r>
              <a:rPr lang="it-IT" altLang="en-US" dirty="0" smtClean="0"/>
              <a:t>, </a:t>
            </a:r>
            <a:r>
              <a:rPr lang="it-IT" altLang="en-US" i="1" dirty="0" smtClean="0"/>
              <a:t>Responsabilità</a:t>
            </a:r>
            <a:r>
              <a:rPr lang="it-IT" altLang="en-US" dirty="0" smtClean="0"/>
              <a:t>, "</a:t>
            </a:r>
            <a:r>
              <a:rPr lang="it-IT" altLang="en-US" i="1" dirty="0" smtClean="0"/>
              <a:t>Auditability"</a:t>
            </a:r>
            <a:r>
              <a:rPr lang="it-IT" altLang="en-US" dirty="0" smtClean="0"/>
              <a:t> (in riferimento agli "audit" IT) o </a:t>
            </a:r>
            <a:r>
              <a:rPr lang="it-IT" altLang="en-US" i="1" dirty="0" smtClean="0"/>
              <a:t>Evidenza</a:t>
            </a:r>
            <a:r>
              <a:rPr lang="it-IT" altLang="en-US" dirty="0" smtClean="0"/>
              <a:t>.</a:t>
            </a:r>
          </a:p>
          <a:p>
            <a:pPr eaLnBrk="1" hangingPunct="1">
              <a:spcBef>
                <a:spcPts val="600"/>
              </a:spcBef>
              <a:spcAft>
                <a:spcPts val="600"/>
              </a:spcAft>
            </a:pPr>
            <a:r>
              <a:rPr lang="it-IT" altLang="en-US" dirty="0" smtClean="0"/>
              <a:t>Viene utilizzato anche un quinto criterio: il </a:t>
            </a:r>
            <a:r>
              <a:rPr lang="it-IT" altLang="en-US" i="1" dirty="0" smtClean="0"/>
              <a:t>non ripudio</a:t>
            </a:r>
            <a:r>
              <a:rPr lang="it-IT" altLang="en-US" dirty="0" smtClean="0"/>
              <a:t>, questo garantisce il destinatario sull’identità del mittente.</a:t>
            </a:r>
            <a:endParaRPr lang="it-IT" altLang="en-US" dirty="0"/>
          </a:p>
        </p:txBody>
      </p:sp>
      <p:sp>
        <p:nvSpPr>
          <p:cNvPr id="11267" name="Titel 1">
            <a:extLst>
              <a:ext uri="{FF2B5EF4-FFF2-40B4-BE49-F238E27FC236}">
                <a16:creationId xmlns:a16="http://schemas.microsoft.com/office/drawing/2014/main" id="{D09C52DE-F9C2-373C-A0E0-BE2A69342E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Sicurezza delle informazioni</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C88832D7-F11C-F191-9BC6-A828EB395BAE}"/>
              </a:ext>
            </a:extLst>
          </p:cNvPr>
          <p:cNvSpPr>
            <a:spLocks noGrp="1" noChangeArrowheads="1"/>
          </p:cNvSpPr>
          <p:nvPr>
            <p:ph idx="4294967295"/>
          </p:nvPr>
        </p:nvSpPr>
        <p:spPr>
          <a:xfrm>
            <a:off x="479425" y="2133600"/>
            <a:ext cx="11233150" cy="4525963"/>
          </a:xfrm>
        </p:spPr>
        <p:txBody>
          <a:bodyPr/>
          <a:lstStyle/>
          <a:p>
            <a:pPr eaLnBrk="1" hangingPunct="1"/>
            <a:r>
              <a:rPr lang="it-IT" altLang="en-US" dirty="0" smtClean="0"/>
              <a:t>Un quadro di riferimento per le competenze viene regolarmente utilizzato dalle aziende per comprendere i propri requisiti basati sulle competenze, le competenze richieste, le capacità dei dipendenti e le lacune. </a:t>
            </a:r>
          </a:p>
          <a:p>
            <a:pPr eaLnBrk="1" hangingPunct="1"/>
            <a:r>
              <a:rPr lang="it-IT" altLang="en-US" dirty="0" smtClean="0"/>
              <a:t>Quando un quadro di competenze viene sviluppato tenendo conto del profilo aziendale e degli interessi dei dipendenti, può migliorare le prestazioni e fornire chiarezza per ogni singolo requisito di ruolo e sviluppare il talento sul posto di lavoro.</a:t>
            </a:r>
          </a:p>
          <a:p>
            <a:pPr eaLnBrk="1" hangingPunct="1"/>
            <a:endParaRPr lang="it-IT" altLang="en-US" dirty="0"/>
          </a:p>
        </p:txBody>
      </p:sp>
      <p:sp>
        <p:nvSpPr>
          <p:cNvPr id="2" name="Titel 1">
            <a:extLst>
              <a:ext uri="{FF2B5EF4-FFF2-40B4-BE49-F238E27FC236}">
                <a16:creationId xmlns:a16="http://schemas.microsoft.com/office/drawing/2014/main" id="{C163BFD0-1361-2AD4-B0CC-F511C853E880}"/>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it-IT" altLang="en-US" sz="4400" dirty="0" smtClean="0">
                <a:latin typeface="+mj-lt"/>
              </a:rPr>
              <a:t>Attacchi informatici e quadro delle competenze</a:t>
            </a:r>
            <a:endParaRPr lang="it-IT" altLang="en-US" sz="4400" dirty="0">
              <a:latin typeface="+mj-lt"/>
            </a:endParaRP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960D5FFD-A1E5-2E38-EF7A-037FECFCC813}"/>
              </a:ext>
            </a:extLst>
          </p:cNvPr>
          <p:cNvSpPr>
            <a:spLocks noGrp="1" noChangeArrowheads="1"/>
          </p:cNvSpPr>
          <p:nvPr>
            <p:ph idx="4294967295"/>
          </p:nvPr>
        </p:nvSpPr>
        <p:spPr>
          <a:xfrm>
            <a:off x="550863" y="1844675"/>
            <a:ext cx="11233150" cy="4525963"/>
          </a:xfrm>
        </p:spPr>
        <p:txBody>
          <a:bodyPr/>
          <a:lstStyle/>
          <a:p>
            <a:pPr eaLnBrk="1" hangingPunct="1"/>
            <a:r>
              <a:rPr lang="it-IT" altLang="en-US" dirty="0" smtClean="0"/>
              <a:t>Negli ultimi anni, a causa dei numerosi attacchi informatici, i framework di sicurezza informatica sono stati adottati principalmente da grandi organizzazioni (aziende, ONG e altre entità) o da attori statali.</a:t>
            </a:r>
          </a:p>
          <a:p>
            <a:pPr eaLnBrk="1" hangingPunct="1"/>
            <a:r>
              <a:rPr lang="it-IT" altLang="en-US" dirty="0" smtClean="0"/>
              <a:t>Un attacco informatico riuscito può causare gravi danni all'attività di un'azienda. Può influire sul risultato economico, sullo status commerciale dell'azienda e sulla fiducia dei consumatori. </a:t>
            </a:r>
          </a:p>
          <a:p>
            <a:pPr eaLnBrk="1" hangingPunct="1"/>
            <a:r>
              <a:rPr lang="it-IT" altLang="en-US" dirty="0" smtClean="0"/>
              <a:t>L'impatto di una violazione della sicurezza può essere suddiviso in tre categorie: finanziario, reputazionale e legale.</a:t>
            </a:r>
          </a:p>
          <a:p>
            <a:pPr eaLnBrk="1" hangingPunct="1"/>
            <a:endParaRPr lang="it-IT" altLang="en-US" dirty="0"/>
          </a:p>
        </p:txBody>
      </p:sp>
      <p:sp>
        <p:nvSpPr>
          <p:cNvPr id="2" name="Titel 1">
            <a:extLst>
              <a:ext uri="{FF2B5EF4-FFF2-40B4-BE49-F238E27FC236}">
                <a16:creationId xmlns:a16="http://schemas.microsoft.com/office/drawing/2014/main" id="{7C6EF685-FCFF-34B1-2EA9-F1296B60EE0E}"/>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it-IT" altLang="en-US" sz="4400" dirty="0">
                <a:latin typeface="+mj-lt"/>
              </a:rPr>
              <a:t>Attacchi informatici e quadro delle competenze</a:t>
            </a:r>
            <a:endParaRPr lang="it-IT" altLang="en-US" sz="4400" dirty="0">
              <a:latin typeface="+mj-lt"/>
            </a:endParaRP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2">
            <a:extLst>
              <a:ext uri="{FF2B5EF4-FFF2-40B4-BE49-F238E27FC236}">
                <a16:creationId xmlns:a16="http://schemas.microsoft.com/office/drawing/2014/main" id="{4D5CEF34-53A9-BF18-2FF9-5C0C330CFAF9}"/>
              </a:ext>
            </a:extLst>
          </p:cNvPr>
          <p:cNvSpPr>
            <a:spLocks noGrp="1" noChangeArrowheads="1"/>
          </p:cNvSpPr>
          <p:nvPr>
            <p:ph idx="4294967295"/>
          </p:nvPr>
        </p:nvSpPr>
        <p:spPr>
          <a:xfrm>
            <a:off x="550863" y="1855789"/>
            <a:ext cx="11306175" cy="4381524"/>
          </a:xfrm>
        </p:spPr>
        <p:txBody>
          <a:bodyPr/>
          <a:lstStyle/>
          <a:p>
            <a:pPr eaLnBrk="1" hangingPunct="1"/>
            <a:r>
              <a:rPr lang="it-IT" altLang="en-US" dirty="0" smtClean="0"/>
              <a:t>Gli attacchi informatici spesso comportano ingenti perdite finanziarie derivanti dal furto di informazioni aziendali, informazioni finanziarie (ad esempio, dati bancari o di carte di pagamento), denaro, interruzioni delle transazioni (ad esempio, impossibilità di effettuare transazioni online), perdita dell'attività o del contratto. </a:t>
            </a:r>
          </a:p>
          <a:p>
            <a:pPr eaLnBrk="1" hangingPunct="1"/>
            <a:r>
              <a:rPr lang="it-IT" altLang="en-US" dirty="0" smtClean="0"/>
              <a:t>Le aziende che hanno subito una violazione informatica generalmente spendono denaro per riparare i sistemi, le reti e i dispositivi colpiti.</a:t>
            </a:r>
          </a:p>
          <a:p>
            <a:pPr eaLnBrk="1" hangingPunct="1"/>
            <a:r>
              <a:rPr lang="it-IT" altLang="en-US" dirty="0" smtClean="0"/>
              <a:t>Gli attacchi informatici possono danneggiare la reputazione di un'azienda e la fiducia che i clienti ripongono in essa. Ciò può comportare la perdita di clienti, di vendite e di profitti. </a:t>
            </a:r>
            <a:endParaRPr lang="it-IT" altLang="en-US" dirty="0"/>
          </a:p>
        </p:txBody>
      </p:sp>
      <p:sp>
        <p:nvSpPr>
          <p:cNvPr id="2" name="Titel 1">
            <a:extLst>
              <a:ext uri="{FF2B5EF4-FFF2-40B4-BE49-F238E27FC236}">
                <a16:creationId xmlns:a16="http://schemas.microsoft.com/office/drawing/2014/main" id="{1FC9BA09-71FF-DCCC-B774-DA9EF28E0162}"/>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it-IT" altLang="en-US" sz="4400" dirty="0" smtClean="0">
                <a:latin typeface="+mj-lt"/>
              </a:rPr>
              <a:t>Attacchi informatici</a:t>
            </a:r>
            <a:endParaRPr lang="it-IT" altLang="en-US" sz="4400" dirty="0">
              <a:latin typeface="+mj-lt"/>
            </a:endParaRP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a:extLst>
              <a:ext uri="{FF2B5EF4-FFF2-40B4-BE49-F238E27FC236}">
                <a16:creationId xmlns:a16="http://schemas.microsoft.com/office/drawing/2014/main" id="{4F078041-3270-2D31-9FBB-D9CFAFDB0253}"/>
              </a:ext>
            </a:extLst>
          </p:cNvPr>
          <p:cNvSpPr>
            <a:spLocks noGrp="1" noChangeArrowheads="1"/>
          </p:cNvSpPr>
          <p:nvPr>
            <p:ph idx="4294967295"/>
          </p:nvPr>
        </p:nvSpPr>
        <p:spPr>
          <a:xfrm>
            <a:off x="550863" y="1855788"/>
            <a:ext cx="11306175" cy="5000625"/>
          </a:xfrm>
        </p:spPr>
        <p:txBody>
          <a:bodyPr/>
          <a:lstStyle/>
          <a:p>
            <a:pPr eaLnBrk="1" hangingPunct="1"/>
            <a:r>
              <a:rPr lang="it-IT" altLang="en-US" dirty="0" smtClean="0"/>
              <a:t>L'effetto del danno reputazionale può persino ripercuotersi sui fornitori dell'azienda o sui rapporti con partner, investitori e altre terze parti coinvolte nell'attività dell'azienda.</a:t>
            </a:r>
          </a:p>
          <a:p>
            <a:pPr eaLnBrk="1" hangingPunct="1"/>
            <a:r>
              <a:rPr lang="it-IT" altLang="en-US" dirty="0" smtClean="0"/>
              <a:t>Le leggi sulla protezione dei dati e sulla privacy impongono quindi di gestire la sicurezza di tutti i dati personali in possesso dell'azienda (del proprio personale o dei clienti). </a:t>
            </a:r>
          </a:p>
          <a:p>
            <a:pPr eaLnBrk="1" hangingPunct="1"/>
            <a:r>
              <a:rPr lang="it-IT" altLang="en-US" dirty="0" smtClean="0"/>
              <a:t>Se questi dati vengono accidentalmente o deliberatamente compromessi e l'azienda non implementa misure di sicurezza adeguate, può incorrere in sanzioni normative.</a:t>
            </a:r>
            <a:endParaRPr lang="it-IT" altLang="en-US" dirty="0"/>
          </a:p>
        </p:txBody>
      </p:sp>
      <p:sp>
        <p:nvSpPr>
          <p:cNvPr id="2" name="Titel 1">
            <a:extLst>
              <a:ext uri="{FF2B5EF4-FFF2-40B4-BE49-F238E27FC236}">
                <a16:creationId xmlns:a16="http://schemas.microsoft.com/office/drawing/2014/main" id="{6B436049-4BF1-E8E1-E591-9015E87DC194}"/>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it-IT" altLang="en-US" sz="4400" dirty="0" smtClean="0">
                <a:latin typeface="+mj-lt"/>
              </a:rPr>
              <a:t>Attacchi informatici</a:t>
            </a:r>
            <a:endParaRPr lang="it-IT" altLang="en-US" sz="4400" dirty="0">
              <a:latin typeface="+mj-lt"/>
            </a:endParaRP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B561AF-A700-8F07-DFAC-71E2039CA961}"/>
              </a:ext>
            </a:extLst>
          </p:cNvPr>
          <p:cNvSpPr>
            <a:spLocks noGrp="1"/>
          </p:cNvSpPr>
          <p:nvPr>
            <p:ph idx="4294967295"/>
          </p:nvPr>
        </p:nvSpPr>
        <p:spPr>
          <a:xfrm>
            <a:off x="407368" y="1989138"/>
            <a:ext cx="10898807" cy="4756150"/>
          </a:xfrm>
        </p:spPr>
        <p:txBody>
          <a:bodyPr rtlCol="0">
            <a:noAutofit/>
          </a:bodyPr>
          <a:lstStyle/>
          <a:p>
            <a:pPr eaLnBrk="1" fontAlgn="auto" hangingPunct="1">
              <a:spcBef>
                <a:spcPts val="600"/>
              </a:spcBef>
              <a:spcAft>
                <a:spcPts val="600"/>
              </a:spcAft>
              <a:defRPr/>
            </a:pPr>
            <a:r>
              <a:rPr lang="it-IT" dirty="0" smtClean="0"/>
              <a:t>Dopo un attacco, uno strumento di sicurezza informatica efficace o un piano di risposta agli incidenti, ad esempio utilizzando un consulente informatico, possono aiutare a</a:t>
            </a:r>
            <a:r>
              <a:rPr lang="it-IT" dirty="0" smtClean="0">
                <a:latin typeface="Arial"/>
                <a:cs typeface="Arial"/>
              </a:rPr>
              <a:t>:</a:t>
            </a:r>
          </a:p>
          <a:p>
            <a:pPr marL="720725" lvl="1" indent="-457200" eaLnBrk="1" fontAlgn="auto" hangingPunct="1">
              <a:spcBef>
                <a:spcPts val="600"/>
              </a:spcBef>
              <a:spcAft>
                <a:spcPts val="600"/>
              </a:spcAft>
              <a:defRPr/>
            </a:pPr>
            <a:r>
              <a:rPr lang="it-IT" dirty="0" smtClean="0"/>
              <a:t>ridurre l'impatto dell'attacco</a:t>
            </a:r>
            <a:endParaRPr lang="it-IT" dirty="0" smtClean="0">
              <a:ea typeface="Calibri"/>
              <a:cs typeface="Calibri"/>
            </a:endParaRPr>
          </a:p>
          <a:p>
            <a:pPr marL="720725" lvl="1" indent="-457200" eaLnBrk="1" fontAlgn="auto" hangingPunct="1">
              <a:spcBef>
                <a:spcPts val="600"/>
              </a:spcBef>
              <a:spcAft>
                <a:spcPts val="600"/>
              </a:spcAft>
              <a:defRPr/>
            </a:pPr>
            <a:r>
              <a:rPr lang="it-IT" dirty="0" smtClean="0"/>
              <a:t>segnalare l'incidente alle autorità competenti</a:t>
            </a:r>
            <a:endParaRPr lang="it-IT" dirty="0" smtClean="0">
              <a:ea typeface="Calibri"/>
              <a:cs typeface="Calibri"/>
            </a:endParaRPr>
          </a:p>
          <a:p>
            <a:pPr marL="720725" lvl="1" indent="-457200" eaLnBrk="1" fontAlgn="auto" hangingPunct="1">
              <a:spcBef>
                <a:spcPts val="600"/>
              </a:spcBef>
              <a:spcAft>
                <a:spcPts val="600"/>
              </a:spcAft>
              <a:defRPr/>
            </a:pPr>
            <a:r>
              <a:rPr lang="it-IT" dirty="0" smtClean="0"/>
              <a:t>ripulire i sistemi interessati</a:t>
            </a:r>
            <a:endParaRPr lang="it-IT" dirty="0" smtClean="0">
              <a:ea typeface="Calibri"/>
              <a:cs typeface="Calibri"/>
            </a:endParaRPr>
          </a:p>
          <a:p>
            <a:pPr marL="720725" lvl="1" indent="-457200" eaLnBrk="1" fontAlgn="auto" hangingPunct="1">
              <a:spcBef>
                <a:spcPts val="600"/>
              </a:spcBef>
              <a:spcAft>
                <a:spcPts val="600"/>
              </a:spcAft>
              <a:defRPr/>
            </a:pPr>
            <a:r>
              <a:rPr lang="it-IT" dirty="0" smtClean="0"/>
              <a:t>rendere operativa la vostra azienda nel più breve tempo possibile</a:t>
            </a:r>
            <a:r>
              <a:rPr lang="it-IT" dirty="0" smtClean="0">
                <a:latin typeface="Arial"/>
                <a:cs typeface="Arial"/>
              </a:rPr>
              <a:t>.</a:t>
            </a:r>
          </a:p>
          <a:p>
            <a:pPr eaLnBrk="1" fontAlgn="auto" hangingPunct="1">
              <a:spcBef>
                <a:spcPts val="600"/>
              </a:spcBef>
              <a:spcAft>
                <a:spcPts val="600"/>
              </a:spcAft>
              <a:defRPr/>
            </a:pPr>
            <a:r>
              <a:rPr lang="it-IT" dirty="0" smtClean="0"/>
              <a:t>È necessario investire nella formazione e nell'educazione degli utenti nel campo della sicurezza informatica per evitare attacchi e sviluppare costantemente la consapevolezza di una strategia informatica nella propria organizzazione</a:t>
            </a:r>
            <a:r>
              <a:rPr lang="it-IT" dirty="0" smtClean="0">
                <a:latin typeface="Arial"/>
                <a:cs typeface="Arial"/>
              </a:rPr>
              <a:t>.</a:t>
            </a:r>
            <a:endParaRPr lang="it-IT" dirty="0">
              <a:latin typeface="Arial"/>
              <a:cs typeface="Arial"/>
            </a:endParaRPr>
          </a:p>
        </p:txBody>
      </p:sp>
      <p:sp>
        <p:nvSpPr>
          <p:cNvPr id="16387" name="Titel 1">
            <a:extLst>
              <a:ext uri="{FF2B5EF4-FFF2-40B4-BE49-F238E27FC236}">
                <a16:creationId xmlns:a16="http://schemas.microsoft.com/office/drawing/2014/main" id="{6FE6274E-2175-9A2D-4210-061662546EB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Rischi in azienda</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2A1D45E9-F15D-E3EB-216A-462808A22152}"/>
              </a:ext>
            </a:extLst>
          </p:cNvPr>
          <p:cNvSpPr>
            <a:spLocks noGrp="1" noChangeArrowheads="1"/>
          </p:cNvSpPr>
          <p:nvPr>
            <p:ph idx="4294967295"/>
          </p:nvPr>
        </p:nvSpPr>
        <p:spPr>
          <a:xfrm>
            <a:off x="479376" y="1988840"/>
            <a:ext cx="11520488" cy="4525962"/>
          </a:xfrm>
        </p:spPr>
        <p:txBody>
          <a:bodyPr/>
          <a:lstStyle/>
          <a:p>
            <a:pPr eaLnBrk="1" hangingPunct="1">
              <a:spcBef>
                <a:spcPts val="600"/>
              </a:spcBef>
              <a:spcAft>
                <a:spcPts val="600"/>
              </a:spcAft>
            </a:pPr>
            <a:r>
              <a:rPr lang="it-IT" altLang="en-US" sz="2400" dirty="0" smtClean="0"/>
              <a:t>Un framework di cybersecurity è un insieme di best practice e processi documentati che vengono utilizzati per sviluppare politiche di sicurezza informatica all'interno di un'organizzazione</a:t>
            </a:r>
            <a:r>
              <a:rPr lang="it-IT" altLang="en-US" sz="2400" dirty="0" smtClean="0">
                <a:latin typeface="Arial"/>
                <a:cs typeface="Arial"/>
              </a:rPr>
              <a:t>.</a:t>
            </a:r>
          </a:p>
          <a:p>
            <a:pPr eaLnBrk="1" hangingPunct="1">
              <a:spcBef>
                <a:spcPts val="600"/>
              </a:spcBef>
              <a:spcAft>
                <a:spcPts val="600"/>
              </a:spcAft>
            </a:pPr>
            <a:r>
              <a:rPr lang="it-IT" altLang="en-US" sz="2400" dirty="0" smtClean="0"/>
              <a:t>Tuttavia, a differenza delle politiche tradizionali strettamente legate all'ambito legale, un quadro di riferimento per la cybersecurity dovrebbe includere anche esempi documentati dei problemi che devono essere evitati da tali politiche e dei processi e dei modi appropriati per attuare le politiche di sicurezza descritte nel quadro</a:t>
            </a:r>
            <a:r>
              <a:rPr lang="it-IT" altLang="en-US" sz="2400" dirty="0" smtClean="0">
                <a:latin typeface="Arial"/>
                <a:cs typeface="Arial"/>
              </a:rPr>
              <a:t>. </a:t>
            </a:r>
            <a:endParaRPr lang="it-IT" altLang="en-US" sz="2400" dirty="0" smtClean="0">
              <a:ea typeface="Calibri"/>
              <a:cs typeface="Calibri"/>
            </a:endParaRPr>
          </a:p>
          <a:p>
            <a:pPr eaLnBrk="1" hangingPunct="1">
              <a:spcBef>
                <a:spcPts val="600"/>
              </a:spcBef>
              <a:spcAft>
                <a:spcPts val="600"/>
              </a:spcAft>
            </a:pPr>
            <a:r>
              <a:rPr lang="it-IT" altLang="en-US" sz="2400" dirty="0" smtClean="0"/>
              <a:t>Si tratta sia di una guida per i dipendenti e gli utenti, sia di un compendio convincente di best practice di sicurezza che può essere consultato da soggetti esterni autorizzati (come le autorità)</a:t>
            </a:r>
            <a:r>
              <a:rPr lang="it-IT" altLang="en-US" sz="2400" dirty="0" smtClean="0">
                <a:latin typeface="Arial"/>
                <a:cs typeface="Arial"/>
              </a:rPr>
              <a:t>.</a:t>
            </a:r>
          </a:p>
          <a:p>
            <a:pPr eaLnBrk="1" hangingPunct="1">
              <a:spcBef>
                <a:spcPts val="600"/>
              </a:spcBef>
              <a:spcAft>
                <a:spcPts val="600"/>
              </a:spcAft>
            </a:pPr>
            <a:r>
              <a:rPr lang="it-IT" altLang="en-US" sz="2400" dirty="0" smtClean="0"/>
              <a:t>Un quadro delle competenze di cybersecurity può anche aiutare a valutare meglio le competenze necessarie per evitare gli attacchi,</a:t>
            </a:r>
            <a:r>
              <a:rPr lang="it-IT" altLang="en-US" dirty="0" smtClean="0"/>
              <a:t> l</a:t>
            </a:r>
            <a:r>
              <a:rPr lang="it-IT" altLang="en-US" sz="2400" dirty="0" smtClean="0"/>
              <a:t>e lacune e le misure di rimedio.</a:t>
            </a:r>
            <a:endParaRPr lang="it-IT" altLang="en-US" sz="2400" dirty="0"/>
          </a:p>
        </p:txBody>
      </p:sp>
      <p:sp>
        <p:nvSpPr>
          <p:cNvPr id="17411" name="Titel 1">
            <a:extLst>
              <a:ext uri="{FF2B5EF4-FFF2-40B4-BE49-F238E27FC236}">
                <a16:creationId xmlns:a16="http://schemas.microsoft.com/office/drawing/2014/main" id="{30F51252-F61A-B144-3766-2B90BB2A108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Quadro di sicurezza informatica </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AEB2111D-CACE-5839-FD8A-DD7DB3525F3E}"/>
              </a:ext>
            </a:extLst>
          </p:cNvPr>
          <p:cNvSpPr>
            <a:spLocks noGrp="1" noChangeArrowheads="1"/>
          </p:cNvSpPr>
          <p:nvPr>
            <p:ph idx="4294967295"/>
          </p:nvPr>
        </p:nvSpPr>
        <p:spPr>
          <a:xfrm>
            <a:off x="479375" y="1916832"/>
            <a:ext cx="11233249" cy="4525962"/>
          </a:xfrm>
        </p:spPr>
        <p:txBody>
          <a:bodyPr/>
          <a:lstStyle/>
          <a:p>
            <a:pPr eaLnBrk="1" hangingPunct="1">
              <a:spcBef>
                <a:spcPts val="600"/>
              </a:spcBef>
              <a:spcAft>
                <a:spcPts val="600"/>
              </a:spcAft>
            </a:pPr>
            <a:r>
              <a:rPr lang="it-IT" altLang="en-US" sz="2400" dirty="0" smtClean="0"/>
              <a:t>Nonostante l'accresciuta consapevolezza e gli sforzi coraggiosi, nell'Unione europea si registra una carenza nota e crescente di professionisti della sicurezza informatica e di conoscenze e competenze dei dipendenti per evitare gli attacchi informatici in tutto il mondo, carenza che continua a rappresentare un grave problema per il settore pubblico e privato</a:t>
            </a:r>
            <a:r>
              <a:rPr lang="it-IT" altLang="en-US" sz="2400" dirty="0" smtClean="0">
                <a:latin typeface="Arial"/>
                <a:cs typeface="Arial"/>
              </a:rPr>
              <a:t>. </a:t>
            </a:r>
          </a:p>
          <a:p>
            <a:pPr eaLnBrk="1" hangingPunct="1">
              <a:spcBef>
                <a:spcPts val="600"/>
              </a:spcBef>
              <a:spcAft>
                <a:spcPts val="600"/>
              </a:spcAft>
            </a:pPr>
            <a:r>
              <a:rPr lang="it-IT" altLang="en-US" sz="2400" dirty="0" smtClean="0"/>
              <a:t>Strategies for Building and Growing Strong Cyber Security Teams (ISC) CYBERSECURITY WORKFORCE 2019 stima che ci siano 2,8 milioni di professionisti della cybersecurity a livello globale, mentre il divario è in realtà di 4,07 milioni</a:t>
            </a:r>
            <a:r>
              <a:rPr lang="it-IT" altLang="en-US" sz="2400" dirty="0" smtClean="0">
                <a:latin typeface="Arial"/>
                <a:cs typeface="Arial"/>
              </a:rPr>
              <a:t>. </a:t>
            </a:r>
            <a:endParaRPr lang="it-IT" altLang="en-US" sz="2400" dirty="0" smtClean="0">
              <a:ea typeface="Calibri"/>
              <a:cs typeface="Calibri"/>
            </a:endParaRPr>
          </a:p>
          <a:p>
            <a:pPr eaLnBrk="1" hangingPunct="1">
              <a:spcBef>
                <a:spcPts val="600"/>
              </a:spcBef>
              <a:spcAft>
                <a:spcPts val="600"/>
              </a:spcAft>
            </a:pPr>
            <a:r>
              <a:rPr lang="it-IT" altLang="en-US" sz="2400" dirty="0" smtClean="0"/>
              <a:t>Lo studio rileva che il divario attuale in Europa è di 291.000 unità, un numero raddoppiato rispetto agli anni precedenti</a:t>
            </a:r>
            <a:r>
              <a:rPr lang="it-IT" altLang="en-US" sz="2400" dirty="0" smtClean="0">
                <a:latin typeface="Arial"/>
                <a:cs typeface="Arial"/>
              </a:rPr>
              <a:t>.</a:t>
            </a:r>
            <a:endParaRPr lang="it-IT" altLang="en-US" sz="2400" dirty="0" smtClean="0">
              <a:latin typeface="Arial"/>
              <a:ea typeface="Calibri"/>
              <a:cs typeface="Arial"/>
            </a:endParaRPr>
          </a:p>
          <a:p>
            <a:pPr eaLnBrk="1" hangingPunct="1">
              <a:spcBef>
                <a:spcPts val="600"/>
              </a:spcBef>
              <a:spcAft>
                <a:spcPts val="600"/>
              </a:spcAft>
            </a:pPr>
            <a:r>
              <a:rPr lang="it-IT" altLang="en-US" sz="2400" dirty="0" smtClean="0"/>
              <a:t>Molti Paesi con competenze altamente sviluppate preferiscono creare una propria serie di regolamenti e documenti, ma molti Paesi e piccole e medie imprese (PMI) hanno bisogno di aiuto in questo contesto</a:t>
            </a:r>
            <a:r>
              <a:rPr lang="it-IT" altLang="en-US" sz="2400" dirty="0" smtClean="0">
                <a:latin typeface="Arial"/>
                <a:cs typeface="Arial"/>
              </a:rPr>
              <a:t>.</a:t>
            </a:r>
            <a:endParaRPr lang="it-IT" altLang="en-US" sz="2400" dirty="0">
              <a:latin typeface="Arial"/>
              <a:cs typeface="Arial"/>
            </a:endParaRPr>
          </a:p>
        </p:txBody>
      </p:sp>
      <p:sp>
        <p:nvSpPr>
          <p:cNvPr id="2" name="Titel 1">
            <a:extLst>
              <a:ext uri="{FF2B5EF4-FFF2-40B4-BE49-F238E27FC236}">
                <a16:creationId xmlns:a16="http://schemas.microsoft.com/office/drawing/2014/main" id="{337700EF-9CBE-C72F-E2DC-F24D3EA2B8EF}"/>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it-IT" altLang="en-US" sz="4400" dirty="0" smtClean="0">
                <a:latin typeface="+mj-lt"/>
              </a:rPr>
              <a:t>Sicurezza informatica</a:t>
            </a:r>
            <a:endParaRPr lang="it-IT" altLang="en-US" sz="4400" dirty="0">
              <a:latin typeface="+mj-lt"/>
            </a:endParaRP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6D1ECDC4-8785-A1F4-9AE2-7E87AABC6B40}"/>
              </a:ext>
            </a:extLst>
          </p:cNvPr>
          <p:cNvSpPr>
            <a:spLocks noGrp="1" noChangeArrowheads="1"/>
          </p:cNvSpPr>
          <p:nvPr>
            <p:ph idx="4294967295"/>
          </p:nvPr>
        </p:nvSpPr>
        <p:spPr>
          <a:xfrm>
            <a:off x="369210" y="2255641"/>
            <a:ext cx="11449050" cy="4053679"/>
          </a:xfrm>
        </p:spPr>
        <p:txBody>
          <a:bodyPr/>
          <a:lstStyle/>
          <a:p>
            <a:pPr eaLnBrk="1" hangingPunct="1">
              <a:spcBef>
                <a:spcPts val="600"/>
              </a:spcBef>
              <a:spcAft>
                <a:spcPts val="600"/>
              </a:spcAft>
            </a:pPr>
            <a:r>
              <a:rPr lang="it-IT" altLang="en-US" dirty="0" smtClean="0"/>
              <a:t>La valutazione delle prestazioni dei discenti nello sviluppo delle competenze imprenditoriali può avere una visione olistica che include uno sguardo all'ambiente di apprendimento e ai risultati dell'apprendimento e facilitare un apprendimento interattivo, efficace e attivo.</a:t>
            </a:r>
          </a:p>
          <a:p>
            <a:pPr eaLnBrk="1" hangingPunct="1">
              <a:spcBef>
                <a:spcPts val="600"/>
              </a:spcBef>
              <a:spcAft>
                <a:spcPts val="600"/>
              </a:spcAft>
            </a:pPr>
            <a:r>
              <a:rPr lang="it-IT" altLang="en-US" dirty="0" smtClean="0"/>
              <a:t>Il mentoring è un modo esperto per sostenere un apprendimento più individuale e per acquisire competenze personali e di carriera per nuove professioni. </a:t>
            </a:r>
          </a:p>
          <a:p>
            <a:pPr eaLnBrk="1" hangingPunct="1">
              <a:spcBef>
                <a:spcPts val="600"/>
              </a:spcBef>
              <a:spcAft>
                <a:spcPts val="600"/>
              </a:spcAft>
            </a:pPr>
            <a:r>
              <a:rPr lang="it-IT" altLang="en-US" dirty="0" smtClean="0"/>
              <a:t>Esistono ricerche, non molte, sui risultati del mentoring in generale. </a:t>
            </a:r>
            <a:endParaRPr lang="it-IT" altLang="en-US" dirty="0"/>
          </a:p>
        </p:txBody>
      </p:sp>
      <p:sp>
        <p:nvSpPr>
          <p:cNvPr id="19459" name="Titel 1">
            <a:extLst>
              <a:ext uri="{FF2B5EF4-FFF2-40B4-BE49-F238E27FC236}">
                <a16:creationId xmlns:a16="http://schemas.microsoft.com/office/drawing/2014/main" id="{AF6FAEB9-F9CD-C850-F5FF-5DC979F7E995}"/>
              </a:ext>
            </a:extLst>
          </p:cNvPr>
          <p:cNvSpPr txBox="1">
            <a:spLocks noChangeArrowheads="1"/>
          </p:cNvSpPr>
          <p:nvPr/>
        </p:nvSpPr>
        <p:spPr bwMode="auto">
          <a:xfrm>
            <a:off x="1847528" y="404664"/>
            <a:ext cx="6624736"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Competenze imprenditoriali e mentoring</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8E527D13-76C0-93E9-5734-ECB7C5D33EBB}"/>
              </a:ext>
            </a:extLst>
          </p:cNvPr>
          <p:cNvSpPr>
            <a:spLocks noGrp="1" noChangeArrowheads="1"/>
          </p:cNvSpPr>
          <p:nvPr>
            <p:ph idx="4294967295"/>
          </p:nvPr>
        </p:nvSpPr>
        <p:spPr>
          <a:xfrm>
            <a:off x="335360" y="2000250"/>
            <a:ext cx="11449050" cy="3949030"/>
          </a:xfrm>
        </p:spPr>
        <p:txBody>
          <a:bodyPr/>
          <a:lstStyle/>
          <a:p>
            <a:pPr eaLnBrk="1" hangingPunct="1">
              <a:spcBef>
                <a:spcPts val="600"/>
              </a:spcBef>
              <a:spcAft>
                <a:spcPts val="600"/>
              </a:spcAft>
            </a:pPr>
            <a:r>
              <a:rPr lang="it-IT" altLang="en-US" dirty="0" smtClean="0"/>
              <a:t>Il mentoring offre una serie di vantaggi ai dipendenti che si formano in azienda. </a:t>
            </a:r>
          </a:p>
          <a:p>
            <a:pPr eaLnBrk="1" hangingPunct="1">
              <a:spcBef>
                <a:spcPts val="600"/>
              </a:spcBef>
              <a:spcAft>
                <a:spcPts val="600"/>
              </a:spcAft>
            </a:pPr>
            <a:r>
              <a:rPr lang="it-IT" altLang="en-US" dirty="0" smtClean="0"/>
              <a:t>Il mentoring di gruppo interdisciplinare ha acquisito importanza negli ultimi anni, riflettendo la necessità di un cambiamento nell'orientamento del mentoring, dato che i diversi sviluppi e campi imprenditoriali sono sempre più multidisciplinari. </a:t>
            </a:r>
          </a:p>
          <a:p>
            <a:pPr eaLnBrk="1" hangingPunct="1">
              <a:spcBef>
                <a:spcPts val="600"/>
              </a:spcBef>
              <a:spcAft>
                <a:spcPts val="600"/>
              </a:spcAft>
            </a:pPr>
            <a:r>
              <a:rPr lang="it-IT" altLang="en-US" dirty="0" smtClean="0"/>
              <a:t>Il mentoring interdisciplinare e le reti di mentori possono produrre sinergie nei gruppi, generare idee innovative e soluzioni complesse alle sfide e creare opportunità di collaborazione e lavoro.</a:t>
            </a:r>
            <a:endParaRPr lang="it-IT" altLang="en-US" dirty="0"/>
          </a:p>
        </p:txBody>
      </p:sp>
      <p:sp>
        <p:nvSpPr>
          <p:cNvPr id="4" name="Titel 1">
            <a:extLst>
              <a:ext uri="{FF2B5EF4-FFF2-40B4-BE49-F238E27FC236}">
                <a16:creationId xmlns:a16="http://schemas.microsoft.com/office/drawing/2014/main" id="{AF6FAEB9-F9CD-C850-F5FF-5DC979F7E995}"/>
              </a:ext>
            </a:extLst>
          </p:cNvPr>
          <p:cNvSpPr txBox="1">
            <a:spLocks noChangeArrowheads="1"/>
          </p:cNvSpPr>
          <p:nvPr/>
        </p:nvSpPr>
        <p:spPr bwMode="auto">
          <a:xfrm>
            <a:off x="1847528" y="404664"/>
            <a:ext cx="6624736"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Competenze imprenditoriali e mentoring</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6">
            <a:extLst>
              <a:ext uri="{FF2B5EF4-FFF2-40B4-BE49-F238E27FC236}">
                <a16:creationId xmlns:a16="http://schemas.microsoft.com/office/drawing/2014/main" id="{2D84C8F7-084E-11A4-7BDA-23C2B907DF94}"/>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r>
              <a:rPr lang="it-IT" altLang="bg-BG" sz="1800" dirty="0" smtClean="0">
                <a:solidFill>
                  <a:schemeClr val="tx2"/>
                </a:solidFill>
                <a:latin typeface="Arial" panose="020B0604020202020204" pitchFamily="34" charset="0"/>
              </a:rPr>
              <a:t/>
            </a:r>
            <a:br>
              <a:rPr lang="it-IT" altLang="bg-BG" sz="1800" dirty="0" smtClean="0">
                <a:solidFill>
                  <a:schemeClr val="tx2"/>
                </a:solidFill>
                <a:latin typeface="Arial" panose="020B0604020202020204" pitchFamily="34" charset="0"/>
              </a:rPr>
            </a:br>
            <a:endParaRPr lang="it-IT" altLang="bg-BG" sz="1800" dirty="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6DC31BBE-8F6A-FDA4-A190-769C69FF44F6}"/>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it-IT" altLang="bg-BG" sz="1800" dirty="0">
              <a:latin typeface="Arial" panose="020B0604020202020204" pitchFamily="34" charset="0"/>
            </a:endParaRPr>
          </a:p>
        </p:txBody>
      </p:sp>
      <p:sp>
        <p:nvSpPr>
          <p:cNvPr id="19460" name="TextBox 1">
            <a:extLst>
              <a:ext uri="{FF2B5EF4-FFF2-40B4-BE49-F238E27FC236}">
                <a16:creationId xmlns:a16="http://schemas.microsoft.com/office/drawing/2014/main" id="{7634BF3A-DD6D-EBA2-2B6E-4D9927A1771C}"/>
              </a:ext>
            </a:extLst>
          </p:cNvPr>
          <p:cNvSpPr txBox="1">
            <a:spLocks noChangeArrowheads="1"/>
          </p:cNvSpPr>
          <p:nvPr/>
        </p:nvSpPr>
        <p:spPr bwMode="auto">
          <a:xfrm>
            <a:off x="479425" y="1844675"/>
            <a:ext cx="11304588" cy="4047262"/>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it-IT" altLang="en-US" b="1" i="1" dirty="0" smtClean="0">
                <a:latin typeface="+mn-lt"/>
              </a:rPr>
              <a:t>Infrastrutture informatiche </a:t>
            </a:r>
            <a:r>
              <a:rPr lang="it-IT" altLang="en-US" i="1" dirty="0" smtClean="0">
                <a:latin typeface="+mn-lt"/>
              </a:rPr>
              <a:t>-</a:t>
            </a:r>
            <a:r>
              <a:rPr lang="it-IT" altLang="en-US" b="1" i="1" dirty="0" smtClean="0">
                <a:latin typeface="+mn-lt"/>
              </a:rPr>
              <a:t> </a:t>
            </a:r>
            <a:r>
              <a:rPr lang="it-IT" altLang="en-US" dirty="0" smtClean="0">
                <a:latin typeface="+mn-lt"/>
              </a:rPr>
              <a:t>infrastrutture di tecnologia dell'informazione e della comunicazione, costituite da sistemi informatici, applicazioni correlate, reti e servizi di comunicazione elettronica.</a:t>
            </a:r>
            <a:endParaRPr lang="it-IT" altLang="en-US" b="1" i="1" dirty="0" smtClean="0">
              <a:latin typeface="+mn-lt"/>
            </a:endParaRPr>
          </a:p>
          <a:p>
            <a:pPr eaLnBrk="1" hangingPunct="1">
              <a:lnSpc>
                <a:spcPct val="100000"/>
              </a:lnSpc>
              <a:spcBef>
                <a:spcPts val="600"/>
              </a:spcBef>
              <a:buFontTx/>
              <a:buNone/>
              <a:defRPr/>
            </a:pPr>
            <a:r>
              <a:rPr lang="it-IT" altLang="en-US" b="1" i="1" dirty="0" smtClean="0">
                <a:latin typeface="+mn-lt"/>
              </a:rPr>
              <a:t>Cyberspazio </a:t>
            </a:r>
            <a:r>
              <a:rPr lang="it-IT" altLang="en-US" dirty="0">
                <a:latin typeface="+mn-lt"/>
              </a:rPr>
              <a:t>- l'ambiente virtuale generato dalle infrastrutture informatiche, compresi i contenuti informativi elaborati, memorizzati o trasmessi, nonché le azioni compiute dagli utenti al suo interno; il termine è stato coniato nel 1982 da William Gibson ed è entrato nella vita quotidiana negli anni '90 con l'avvento del World Wide Web.</a:t>
            </a:r>
            <a:endParaRPr lang="it-IT" altLang="en-US" dirty="0" smtClean="0">
              <a:latin typeface="+mn-lt"/>
            </a:endParaRPr>
          </a:p>
          <a:p>
            <a:pPr eaLnBrk="1" hangingPunct="1">
              <a:lnSpc>
                <a:spcPct val="100000"/>
              </a:lnSpc>
              <a:spcBef>
                <a:spcPct val="0"/>
              </a:spcBef>
              <a:buFontTx/>
              <a:buNone/>
              <a:defRPr/>
            </a:pPr>
            <a:endParaRPr lang="it-IT" altLang="en-US" dirty="0">
              <a:latin typeface="+mn-lt"/>
            </a:endParaRPr>
          </a:p>
        </p:txBody>
      </p:sp>
      <p:sp>
        <p:nvSpPr>
          <p:cNvPr id="21509" name="Titel 1">
            <a:extLst>
              <a:ext uri="{FF2B5EF4-FFF2-40B4-BE49-F238E27FC236}">
                <a16:creationId xmlns:a16="http://schemas.microsoft.com/office/drawing/2014/main" id="{959CB6BB-FB29-9CC8-68C3-52FF1C62D66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Concetti, definizioni e termini</a:t>
            </a:r>
            <a:endParaRPr lang="it-IT" altLang="en-US" sz="4400" dirty="0">
              <a:latin typeface="Calibri Light" panose="020F0302020204030204"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6">
            <a:extLst>
              <a:ext uri="{FF2B5EF4-FFF2-40B4-BE49-F238E27FC236}">
                <a16:creationId xmlns:a16="http://schemas.microsoft.com/office/drawing/2014/main" id="{FC416471-13CB-BFC6-0D97-8629FB6E77C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r>
              <a:rPr lang="it-IT" altLang="bg-BG" sz="1800" dirty="0" smtClean="0">
                <a:solidFill>
                  <a:schemeClr val="tx2"/>
                </a:solidFill>
                <a:latin typeface="Arial" panose="020B0604020202020204" pitchFamily="34" charset="0"/>
              </a:rPr>
              <a:t/>
            </a:r>
            <a:br>
              <a:rPr lang="it-IT" altLang="bg-BG" sz="1800" dirty="0" smtClean="0">
                <a:solidFill>
                  <a:schemeClr val="tx2"/>
                </a:solidFill>
                <a:latin typeface="Arial" panose="020B0604020202020204" pitchFamily="34" charset="0"/>
              </a:rPr>
            </a:br>
            <a:endParaRPr lang="it-IT" altLang="bg-BG" sz="1800" dirty="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9E07BB92-29FD-FE2E-0565-85373A060DE7}"/>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it-IT" altLang="bg-BG" sz="1800" dirty="0">
              <a:latin typeface="Arial" panose="020B0604020202020204" pitchFamily="34" charset="0"/>
            </a:endParaRPr>
          </a:p>
        </p:txBody>
      </p:sp>
      <p:sp>
        <p:nvSpPr>
          <p:cNvPr id="19460" name="TextBox 1">
            <a:extLst>
              <a:ext uri="{FF2B5EF4-FFF2-40B4-BE49-F238E27FC236}">
                <a16:creationId xmlns:a16="http://schemas.microsoft.com/office/drawing/2014/main" id="{347CF67D-437B-04B0-D11C-C909FA31DD0E}"/>
              </a:ext>
            </a:extLst>
          </p:cNvPr>
          <p:cNvSpPr txBox="1">
            <a:spLocks noChangeArrowheads="1"/>
          </p:cNvSpPr>
          <p:nvPr/>
        </p:nvSpPr>
        <p:spPr bwMode="auto">
          <a:xfrm>
            <a:off x="479425" y="1844675"/>
            <a:ext cx="11304588" cy="4909036"/>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it-IT" altLang="en-US" b="1" i="1" dirty="0" smtClean="0">
                <a:latin typeface="+mn-lt"/>
              </a:rPr>
              <a:t>Sicurezza informatica </a:t>
            </a:r>
            <a:r>
              <a:rPr lang="it-IT" altLang="en-US" dirty="0" smtClean="0">
                <a:latin typeface="+mn-lt"/>
              </a:rPr>
              <a:t>- lo stato di normalità derivante dall'applicazione di un insieme di misure proattive e reattive che garantiscono la riservatezza, l'integrità, la disponibilità, l'autenticità e la non ripudiabilità delle informazioni in formato elettronico, delle risorse e dei servizi pubblici o privati, nel cyberspazio. </a:t>
            </a:r>
          </a:p>
          <a:p>
            <a:pPr eaLnBrk="1" hangingPunct="1">
              <a:lnSpc>
                <a:spcPct val="100000"/>
              </a:lnSpc>
              <a:spcBef>
                <a:spcPts val="600"/>
              </a:spcBef>
              <a:buFontTx/>
              <a:buNone/>
              <a:defRPr/>
            </a:pPr>
            <a:r>
              <a:rPr lang="it-IT" altLang="en-US" dirty="0" smtClean="0">
                <a:latin typeface="+mn-lt"/>
              </a:rPr>
              <a:t>Le misure proattive e reattive possono includere politiche di sicurezza, concetti, standard e linee guida, gestione del rischio, attività di formazione e sensibilizzazione, implementazione di soluzioni tecniche per proteggere le infrastrutture informatiche, gestione delle identità, gestione delle conseguenze.</a:t>
            </a:r>
          </a:p>
          <a:p>
            <a:pPr eaLnBrk="1" hangingPunct="1">
              <a:lnSpc>
                <a:spcPct val="100000"/>
              </a:lnSpc>
              <a:spcBef>
                <a:spcPct val="0"/>
              </a:spcBef>
              <a:buFontTx/>
              <a:buNone/>
              <a:defRPr/>
            </a:pPr>
            <a:endParaRPr lang="it-IT" altLang="en-US" dirty="0">
              <a:latin typeface="+mn-lt"/>
            </a:endParaRPr>
          </a:p>
        </p:txBody>
      </p:sp>
      <p:sp>
        <p:nvSpPr>
          <p:cNvPr id="22533" name="Titel 1">
            <a:extLst>
              <a:ext uri="{FF2B5EF4-FFF2-40B4-BE49-F238E27FC236}">
                <a16:creationId xmlns:a16="http://schemas.microsoft.com/office/drawing/2014/main" id="{69233321-90E9-B9A5-66F2-79F4E756AE3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Concetti, definizioni e termini</a:t>
            </a:r>
            <a:endParaRPr lang="it-IT" altLang="en-US" sz="4400" dirty="0">
              <a:latin typeface="Calibri Light" panose="020F0302020204030204"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6">
            <a:extLst>
              <a:ext uri="{FF2B5EF4-FFF2-40B4-BE49-F238E27FC236}">
                <a16:creationId xmlns:a16="http://schemas.microsoft.com/office/drawing/2014/main" id="{AF6EBC81-5378-C94A-F5EC-96595BFF653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r>
              <a:rPr lang="it-IT" altLang="bg-BG" sz="1800" dirty="0" smtClean="0">
                <a:solidFill>
                  <a:schemeClr val="tx2"/>
                </a:solidFill>
                <a:latin typeface="Arial" panose="020B0604020202020204" pitchFamily="34" charset="0"/>
              </a:rPr>
              <a:t/>
            </a:r>
            <a:br>
              <a:rPr lang="it-IT" altLang="bg-BG" sz="1800" dirty="0" smtClean="0">
                <a:solidFill>
                  <a:schemeClr val="tx2"/>
                </a:solidFill>
                <a:latin typeface="Arial" panose="020B0604020202020204" pitchFamily="34" charset="0"/>
              </a:rPr>
            </a:br>
            <a:endParaRPr lang="it-IT" altLang="bg-BG" sz="1800" dirty="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946798C-03D5-BC65-0FC1-664AEBC25BE3}"/>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it-IT" altLang="bg-BG" sz="1800" dirty="0">
              <a:latin typeface="Arial" panose="020B0604020202020204" pitchFamily="34" charset="0"/>
            </a:endParaRPr>
          </a:p>
        </p:txBody>
      </p:sp>
      <p:sp>
        <p:nvSpPr>
          <p:cNvPr id="20484" name="TextBox 1">
            <a:extLst>
              <a:ext uri="{FF2B5EF4-FFF2-40B4-BE49-F238E27FC236}">
                <a16:creationId xmlns:a16="http://schemas.microsoft.com/office/drawing/2014/main" id="{40A9BD27-046F-AC6E-D726-A2E5DB8B2FDE}"/>
              </a:ext>
            </a:extLst>
          </p:cNvPr>
          <p:cNvSpPr txBox="1">
            <a:spLocks noChangeArrowheads="1"/>
          </p:cNvSpPr>
          <p:nvPr/>
        </p:nvSpPr>
        <p:spPr bwMode="auto">
          <a:xfrm>
            <a:off x="550863" y="1844675"/>
            <a:ext cx="11161712" cy="40481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it-IT" altLang="en-US" b="1" i="1" dirty="0" smtClean="0">
                <a:latin typeface="+mn-lt"/>
              </a:rPr>
              <a:t>Difesa cibernetica </a:t>
            </a:r>
            <a:r>
              <a:rPr lang="it-IT" altLang="en-US" dirty="0" smtClean="0">
                <a:latin typeface="+mn-lt"/>
              </a:rPr>
              <a:t>- azioni svolte nel cyberspazio allo scopo di proteggere, monitorare, analizzare, rilevare, contrastare le aggressioni e garantire una risposta tempestiva contro le minacce alle infrastrutture cibernetiche specifiche per la difesa nazionale.</a:t>
            </a:r>
          </a:p>
          <a:p>
            <a:pPr eaLnBrk="1" hangingPunct="1">
              <a:lnSpc>
                <a:spcPct val="100000"/>
              </a:lnSpc>
              <a:spcBef>
                <a:spcPts val="600"/>
              </a:spcBef>
              <a:buFontTx/>
              <a:buNone/>
              <a:defRPr/>
            </a:pPr>
            <a:r>
              <a:rPr lang="it-IT" altLang="en-US" b="1" i="1" dirty="0" smtClean="0">
                <a:latin typeface="+mn-lt"/>
              </a:rPr>
              <a:t>Operazioni nelle reti informatiche </a:t>
            </a:r>
            <a:r>
              <a:rPr lang="it-IT" altLang="en-US" dirty="0" smtClean="0">
                <a:latin typeface="+mn-lt"/>
              </a:rPr>
              <a:t>- il complesso processo di pianificazione, coordinamento, sincronizzazione, armonizzazione e realizzazione di azioni nel cyberspazio per la protezione, il controllo e l'uso delle reti informatiche al fine di ottenere la superiorità informativa, contemporaneamente alla neutralizzazione delle capacità dell'avversario.</a:t>
            </a:r>
            <a:endParaRPr lang="it-IT" altLang="en-US" dirty="0">
              <a:latin typeface="+mn-lt"/>
            </a:endParaRPr>
          </a:p>
        </p:txBody>
      </p:sp>
      <p:sp>
        <p:nvSpPr>
          <p:cNvPr id="23557" name="Titel 1">
            <a:extLst>
              <a:ext uri="{FF2B5EF4-FFF2-40B4-BE49-F238E27FC236}">
                <a16:creationId xmlns:a16="http://schemas.microsoft.com/office/drawing/2014/main" id="{69B8AB3C-B856-C08F-328C-467C196CEC9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Concetti, definizioni e termini</a:t>
            </a:r>
            <a:endParaRPr lang="it-IT" altLang="en-US" sz="4400" dirty="0">
              <a:latin typeface="Calibri Light" panose="020F0302020204030204"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6">
            <a:extLst>
              <a:ext uri="{FF2B5EF4-FFF2-40B4-BE49-F238E27FC236}">
                <a16:creationId xmlns:a16="http://schemas.microsoft.com/office/drawing/2014/main" id="{010E2A11-9EC7-D359-38BE-CA77D3D98ACF}"/>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r>
              <a:rPr lang="it-IT" altLang="bg-BG" sz="1800" dirty="0" smtClean="0">
                <a:solidFill>
                  <a:schemeClr val="tx2"/>
                </a:solidFill>
                <a:latin typeface="Arial" panose="020B0604020202020204" pitchFamily="34" charset="0"/>
              </a:rPr>
              <a:t/>
            </a:r>
            <a:br>
              <a:rPr lang="it-IT" altLang="bg-BG" sz="1800" dirty="0" smtClean="0">
                <a:solidFill>
                  <a:schemeClr val="tx2"/>
                </a:solidFill>
                <a:latin typeface="Arial" panose="020B0604020202020204" pitchFamily="34" charset="0"/>
              </a:rPr>
            </a:br>
            <a:endParaRPr lang="it-IT" altLang="bg-BG" sz="1800" dirty="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C667AF55-0686-662A-9813-4CDE1CB97A82}"/>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it-IT" altLang="bg-BG" sz="1800" dirty="0">
              <a:latin typeface="Arial" panose="020B0604020202020204" pitchFamily="34" charset="0"/>
            </a:endParaRPr>
          </a:p>
        </p:txBody>
      </p:sp>
      <p:sp>
        <p:nvSpPr>
          <p:cNvPr id="20484" name="TextBox 1">
            <a:extLst>
              <a:ext uri="{FF2B5EF4-FFF2-40B4-BE49-F238E27FC236}">
                <a16:creationId xmlns:a16="http://schemas.microsoft.com/office/drawing/2014/main" id="{E7B0A27D-474A-5F25-A976-3B3A8C0A227E}"/>
              </a:ext>
            </a:extLst>
          </p:cNvPr>
          <p:cNvSpPr txBox="1">
            <a:spLocks noChangeArrowheads="1"/>
          </p:cNvSpPr>
          <p:nvPr/>
        </p:nvSpPr>
        <p:spPr bwMode="auto">
          <a:xfrm>
            <a:off x="550863" y="1844675"/>
            <a:ext cx="11161712" cy="46323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it-IT" altLang="en-US" b="1" i="1" dirty="0" smtClean="0">
                <a:latin typeface="+mn-lt"/>
              </a:rPr>
              <a:t>Minaccia informatica </a:t>
            </a:r>
            <a:r>
              <a:rPr lang="it-IT" altLang="en-US" dirty="0" smtClean="0">
                <a:latin typeface="+mn-lt"/>
              </a:rPr>
              <a:t>- circostanza o evento che costituisce un potenziale pericolo per la sicurezza informatica.</a:t>
            </a:r>
          </a:p>
          <a:p>
            <a:pPr eaLnBrk="1" hangingPunct="1">
              <a:lnSpc>
                <a:spcPct val="100000"/>
              </a:lnSpc>
              <a:spcBef>
                <a:spcPts val="600"/>
              </a:spcBef>
              <a:buFontTx/>
              <a:buNone/>
              <a:defRPr/>
            </a:pPr>
            <a:r>
              <a:rPr lang="it-IT" altLang="en-US" b="1" i="1" dirty="0" smtClean="0">
                <a:latin typeface="+mn-lt"/>
              </a:rPr>
              <a:t>Attacco informatico </a:t>
            </a:r>
            <a:r>
              <a:rPr lang="it-IT" altLang="en-US" dirty="0" smtClean="0">
                <a:latin typeface="+mn-lt"/>
              </a:rPr>
              <a:t>- azione ostile condotta nel cyberspazio in grado di compromettere la sicurezza informatica.</a:t>
            </a:r>
          </a:p>
          <a:p>
            <a:pPr eaLnBrk="1" hangingPunct="1">
              <a:lnSpc>
                <a:spcPct val="100000"/>
              </a:lnSpc>
              <a:spcBef>
                <a:spcPts val="600"/>
              </a:spcBef>
              <a:buFontTx/>
              <a:buNone/>
              <a:defRPr/>
            </a:pPr>
            <a:r>
              <a:rPr lang="it-IT" altLang="en-US" b="1" i="1" dirty="0" smtClean="0">
                <a:latin typeface="+mn-lt"/>
              </a:rPr>
              <a:t>Incidente informatico </a:t>
            </a:r>
            <a:r>
              <a:rPr lang="it-IT" altLang="en-US" dirty="0" smtClean="0">
                <a:latin typeface="+mn-lt"/>
              </a:rPr>
              <a:t>- evento verificatosi nello spazio cibernetico, le cui conseguenze si ripercuotono sulla sicurezza informatica.</a:t>
            </a:r>
          </a:p>
          <a:p>
            <a:pPr eaLnBrk="1" hangingPunct="1">
              <a:lnSpc>
                <a:spcPct val="100000"/>
              </a:lnSpc>
              <a:spcBef>
                <a:spcPts val="600"/>
              </a:spcBef>
              <a:buFontTx/>
              <a:buNone/>
              <a:defRPr/>
            </a:pPr>
            <a:r>
              <a:rPr lang="it-IT" altLang="en-US" b="1" i="1" dirty="0" smtClean="0">
                <a:latin typeface="+mn-lt"/>
              </a:rPr>
              <a:t>Terrorismo informatico </a:t>
            </a:r>
            <a:r>
              <a:rPr lang="it-IT" altLang="en-US" dirty="0" smtClean="0">
                <a:latin typeface="+mn-lt"/>
              </a:rPr>
              <a:t>- le attività premeditate svolte nel cyberspazio da persone, gruppi o organizzazioni con motivazioni politiche, ideologiche o religiose che possono causare distruzione materiale o vittime, in grado di provocare panico o terrore.</a:t>
            </a:r>
            <a:endParaRPr lang="it-IT" altLang="en-US" dirty="0">
              <a:latin typeface="+mn-lt"/>
            </a:endParaRPr>
          </a:p>
        </p:txBody>
      </p:sp>
      <p:sp>
        <p:nvSpPr>
          <p:cNvPr id="24581" name="Titel 1">
            <a:extLst>
              <a:ext uri="{FF2B5EF4-FFF2-40B4-BE49-F238E27FC236}">
                <a16:creationId xmlns:a16="http://schemas.microsoft.com/office/drawing/2014/main" id="{4E0E55B1-1F2A-2374-0134-9FA718F3896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Concetti, definizioni e termini</a:t>
            </a:r>
            <a:endParaRPr lang="it-IT" altLang="en-US" sz="4400" dirty="0">
              <a:latin typeface="Calibri Light" panose="020F0302020204030204"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6">
            <a:extLst>
              <a:ext uri="{FF2B5EF4-FFF2-40B4-BE49-F238E27FC236}">
                <a16:creationId xmlns:a16="http://schemas.microsoft.com/office/drawing/2014/main" id="{6909F84B-EDEA-440C-DA3A-54161126E1B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r>
              <a:rPr lang="it-IT" altLang="bg-BG" sz="1800" dirty="0" smtClean="0">
                <a:solidFill>
                  <a:schemeClr val="tx2"/>
                </a:solidFill>
                <a:latin typeface="Arial" panose="020B0604020202020204" pitchFamily="34" charset="0"/>
              </a:rPr>
              <a:t/>
            </a:r>
            <a:br>
              <a:rPr lang="it-IT" altLang="bg-BG" sz="1800" dirty="0" smtClean="0">
                <a:solidFill>
                  <a:schemeClr val="tx2"/>
                </a:solidFill>
                <a:latin typeface="Arial" panose="020B0604020202020204" pitchFamily="34" charset="0"/>
              </a:rPr>
            </a:br>
            <a:endParaRPr lang="it-IT" altLang="bg-BG" sz="1800" dirty="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6DBAA514-7957-102E-C9A6-7F0B455EFC2E}"/>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it-IT" altLang="bg-BG" sz="1800" dirty="0">
              <a:latin typeface="Arial" panose="020B0604020202020204" pitchFamily="34" charset="0"/>
            </a:endParaRPr>
          </a:p>
        </p:txBody>
      </p:sp>
      <p:sp>
        <p:nvSpPr>
          <p:cNvPr id="21508" name="TextBox 1">
            <a:extLst>
              <a:ext uri="{FF2B5EF4-FFF2-40B4-BE49-F238E27FC236}">
                <a16:creationId xmlns:a16="http://schemas.microsoft.com/office/drawing/2014/main" id="{B050AA28-AFE5-97FF-DF33-159F8FDDB369}"/>
              </a:ext>
            </a:extLst>
          </p:cNvPr>
          <p:cNvSpPr txBox="1">
            <a:spLocks noChangeArrowheads="1"/>
          </p:cNvSpPr>
          <p:nvPr/>
        </p:nvSpPr>
        <p:spPr bwMode="auto">
          <a:xfrm>
            <a:off x="479425" y="1844675"/>
            <a:ext cx="11161713" cy="41243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it-IT" altLang="en-US" b="1" i="1" dirty="0" smtClean="0">
                <a:latin typeface="+mn-lt"/>
              </a:rPr>
              <a:t>Cyberspionaggio </a:t>
            </a:r>
            <a:r>
              <a:rPr lang="it-IT" altLang="en-US" dirty="0" smtClean="0">
                <a:latin typeface="+mn-lt"/>
              </a:rPr>
              <a:t>- azioni condotte nel cyberspazio con l'obiettivo di ottenere informazioni riservate non autorizzate nell'interesse di un'entità statale o non statale.</a:t>
            </a:r>
          </a:p>
          <a:p>
            <a:pPr eaLnBrk="1" hangingPunct="1">
              <a:lnSpc>
                <a:spcPct val="100000"/>
              </a:lnSpc>
              <a:spcBef>
                <a:spcPts val="600"/>
              </a:spcBef>
              <a:buFontTx/>
              <a:buNone/>
              <a:defRPr/>
            </a:pPr>
            <a:r>
              <a:rPr lang="it-IT" altLang="en-US" b="1" i="1" dirty="0" smtClean="0">
                <a:latin typeface="+mn-lt"/>
              </a:rPr>
              <a:t>Crimine informatico </a:t>
            </a:r>
            <a:r>
              <a:rPr lang="it-IT" altLang="en-US" dirty="0" smtClean="0">
                <a:latin typeface="+mn-lt"/>
              </a:rPr>
              <a:t>- tutti gli atti previsti dal diritto penale o da altre leggi speciali che presentano un pericolo sociale e sono commessi con colpa, attraverso o su infrastrutture informatiche.</a:t>
            </a:r>
          </a:p>
          <a:p>
            <a:pPr eaLnBrk="1" hangingPunct="1">
              <a:lnSpc>
                <a:spcPct val="100000"/>
              </a:lnSpc>
              <a:spcBef>
                <a:spcPts val="600"/>
              </a:spcBef>
              <a:buFontTx/>
              <a:buNone/>
              <a:defRPr/>
            </a:pPr>
            <a:r>
              <a:rPr lang="it-IT" altLang="en-US" b="1" i="1" dirty="0" smtClean="0">
                <a:latin typeface="+mn-lt"/>
              </a:rPr>
              <a:t>Vulnerabilità nel cyberspazio </a:t>
            </a:r>
            <a:r>
              <a:rPr lang="it-IT" altLang="en-US" dirty="0" smtClean="0">
                <a:latin typeface="+mn-lt"/>
              </a:rPr>
              <a:t>- debolezza nella progettazione e nell'implementazione dell'infrastruttura informatica o delle relative misure di sicurezza che può essere sfruttata da una minaccia.</a:t>
            </a:r>
            <a:endParaRPr lang="it-IT" altLang="en-US" dirty="0">
              <a:latin typeface="+mn-lt"/>
            </a:endParaRPr>
          </a:p>
        </p:txBody>
      </p:sp>
      <p:sp>
        <p:nvSpPr>
          <p:cNvPr id="25605" name="Titel 1">
            <a:extLst>
              <a:ext uri="{FF2B5EF4-FFF2-40B4-BE49-F238E27FC236}">
                <a16:creationId xmlns:a16="http://schemas.microsoft.com/office/drawing/2014/main" id="{53782B42-CD17-5001-FD28-66B5409121D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Concetti, definizioni e termini</a:t>
            </a:r>
            <a:endParaRPr lang="it-IT" altLang="en-US" sz="4400" dirty="0">
              <a:latin typeface="Calibri Light" panose="020F0302020204030204"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6">
            <a:extLst>
              <a:ext uri="{FF2B5EF4-FFF2-40B4-BE49-F238E27FC236}">
                <a16:creationId xmlns:a16="http://schemas.microsoft.com/office/drawing/2014/main" id="{8F578AE8-955B-1B45-551B-2120DC13FA5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r>
              <a:rPr lang="it-IT" altLang="bg-BG" sz="1800" dirty="0" smtClean="0">
                <a:solidFill>
                  <a:schemeClr val="tx2"/>
                </a:solidFill>
                <a:latin typeface="Arial" panose="020B0604020202020204" pitchFamily="34" charset="0"/>
              </a:rPr>
              <a:t/>
            </a:r>
            <a:br>
              <a:rPr lang="it-IT" altLang="bg-BG" sz="1800" dirty="0" smtClean="0">
                <a:solidFill>
                  <a:schemeClr val="tx2"/>
                </a:solidFill>
                <a:latin typeface="Arial" panose="020B0604020202020204" pitchFamily="34" charset="0"/>
              </a:rPr>
            </a:br>
            <a:endParaRPr lang="it-IT" altLang="bg-BG" sz="1800" dirty="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9421491A-CF6D-9914-04B1-3A53752EDDF7}"/>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it-IT" altLang="bg-BG" sz="1800" dirty="0">
              <a:latin typeface="Arial" panose="020B0604020202020204" pitchFamily="34" charset="0"/>
            </a:endParaRPr>
          </a:p>
        </p:txBody>
      </p:sp>
      <p:sp>
        <p:nvSpPr>
          <p:cNvPr id="21508" name="TextBox 1">
            <a:extLst>
              <a:ext uri="{FF2B5EF4-FFF2-40B4-BE49-F238E27FC236}">
                <a16:creationId xmlns:a16="http://schemas.microsoft.com/office/drawing/2014/main" id="{A947F11E-F6B9-3202-A57A-6F57B2032247}"/>
              </a:ext>
            </a:extLst>
          </p:cNvPr>
          <p:cNvSpPr txBox="1">
            <a:spLocks noChangeArrowheads="1"/>
          </p:cNvSpPr>
          <p:nvPr/>
        </p:nvSpPr>
        <p:spPr bwMode="auto">
          <a:xfrm>
            <a:off x="479425" y="1844675"/>
            <a:ext cx="11161713" cy="4124206"/>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it-IT" altLang="en-US" b="1" i="1" dirty="0" smtClean="0">
                <a:latin typeface="+mn-lt"/>
              </a:rPr>
              <a:t>Rischio di sicurezza nel cyber-spazio</a:t>
            </a:r>
            <a:r>
              <a:rPr lang="it-IT" altLang="en-US" dirty="0" smtClean="0">
                <a:latin typeface="+mn-lt"/>
              </a:rPr>
              <a:t> - la probabilità che una minaccia si concretizzi, sfruttando una determinata vulnerabilità specifica delle infrastrutture informatiche.</a:t>
            </a:r>
          </a:p>
          <a:p>
            <a:pPr eaLnBrk="1" hangingPunct="1">
              <a:lnSpc>
                <a:spcPct val="100000"/>
              </a:lnSpc>
              <a:spcBef>
                <a:spcPts val="600"/>
              </a:spcBef>
              <a:buFontTx/>
              <a:buNone/>
              <a:defRPr/>
            </a:pPr>
            <a:r>
              <a:rPr lang="it-IT" altLang="en-US" b="1" i="1" dirty="0" smtClean="0">
                <a:latin typeface="+mn-lt"/>
              </a:rPr>
              <a:t>Gestione del rischio </a:t>
            </a:r>
            <a:r>
              <a:rPr lang="it-IT" altLang="en-US" dirty="0" smtClean="0">
                <a:latin typeface="+mn-lt"/>
              </a:rPr>
              <a:t>- un processo complesso, continuo e flessibile di identificazione, valutazione e contrasto dei rischi di sicurezza informatica, basato sull'utilizzo di tecniche e strumenti complessi, per prevenire perdite di qualsiasi tipo.</a:t>
            </a:r>
          </a:p>
          <a:p>
            <a:pPr eaLnBrk="1" hangingPunct="1">
              <a:lnSpc>
                <a:spcPct val="100000"/>
              </a:lnSpc>
              <a:spcBef>
                <a:spcPts val="600"/>
              </a:spcBef>
              <a:buFontTx/>
              <a:buNone/>
              <a:defRPr/>
            </a:pPr>
            <a:r>
              <a:rPr lang="it-IT" altLang="en-US" b="1" i="1" dirty="0" smtClean="0">
                <a:latin typeface="+mn-lt"/>
              </a:rPr>
              <a:t>Gestione delle identità </a:t>
            </a:r>
            <a:r>
              <a:rPr lang="it-IT" altLang="en-US" dirty="0" smtClean="0">
                <a:latin typeface="+mn-lt"/>
              </a:rPr>
              <a:t>- metodi di convalida dell'identità delle persone quando accedono a determinate infrastrutture informatiche.</a:t>
            </a:r>
            <a:endParaRPr lang="it-IT" altLang="en-US" dirty="0">
              <a:latin typeface="+mn-lt"/>
            </a:endParaRPr>
          </a:p>
        </p:txBody>
      </p:sp>
      <p:sp>
        <p:nvSpPr>
          <p:cNvPr id="26629" name="Titel 1">
            <a:extLst>
              <a:ext uri="{FF2B5EF4-FFF2-40B4-BE49-F238E27FC236}">
                <a16:creationId xmlns:a16="http://schemas.microsoft.com/office/drawing/2014/main" id="{1B52206A-188C-015A-3E28-715D2564430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Concetti, definizioni e termini</a:t>
            </a:r>
            <a:endParaRPr lang="it-IT" altLang="en-US" sz="4400" dirty="0">
              <a:latin typeface="Calibri Light" panose="020F0302020204030204"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Titel 1">
            <a:extLst>
              <a:ext uri="{FF2B5EF4-FFF2-40B4-BE49-F238E27FC236}">
                <a16:creationId xmlns:a16="http://schemas.microsoft.com/office/drawing/2014/main" id="{F38DFDC2-53E7-9556-9038-85C17AE8E91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Le componenti del controllo interno</a:t>
            </a:r>
            <a:endParaRPr lang="it-IT" altLang="en-US" sz="4400" dirty="0">
              <a:latin typeface="Calibri Light" panose="020F0302020204030204" pitchFamily="34" charset="0"/>
            </a:endParaRPr>
          </a:p>
        </p:txBody>
      </p:sp>
      <p:sp>
        <p:nvSpPr>
          <p:cNvPr id="4" name="Content Placeholder 2">
            <a:extLst>
              <a:ext uri="{FF2B5EF4-FFF2-40B4-BE49-F238E27FC236}">
                <a16:creationId xmlns:a16="http://schemas.microsoft.com/office/drawing/2014/main" id="{2AE6B54F-E3E0-7DCE-18A6-C72828370C9E}"/>
              </a:ext>
            </a:extLst>
          </p:cNvPr>
          <p:cNvSpPr txBox="1">
            <a:spLocks/>
          </p:cNvSpPr>
          <p:nvPr/>
        </p:nvSpPr>
        <p:spPr bwMode="auto">
          <a:xfrm>
            <a:off x="263352" y="1773238"/>
            <a:ext cx="11928648"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914400" fontAlgn="auto">
              <a:spcBef>
                <a:spcPts val="600"/>
              </a:spcBef>
              <a:spcAft>
                <a:spcPts val="300"/>
              </a:spcAft>
              <a:buFont typeface="Arial" panose="020B0604020202020204" pitchFamily="34" charset="0"/>
              <a:buNone/>
              <a:defRPr/>
            </a:pPr>
            <a:r>
              <a:rPr lang="it-IT" smtClean="0"/>
              <a:t>Lo Standard INTOSAI GOV 9100 "Linee guida per gli standard di controllo interno" </a:t>
            </a:r>
          </a:p>
          <a:p>
            <a:pPr defTabSz="914400" fontAlgn="auto">
              <a:spcBef>
                <a:spcPts val="600"/>
              </a:spcBef>
              <a:spcAft>
                <a:spcPts val="300"/>
              </a:spcAft>
              <a:defRPr/>
            </a:pPr>
            <a:r>
              <a:rPr lang="it-IT" sz="2400" smtClean="0"/>
              <a:t>originariamente pubblicate nel 1992, nel 2001, in occasione del Congresso dell'Organizzazione Internazionale delle Istituzioni Superiori di Controllo (INCOSAI), è stato deciso di aggiornarle nel settore pubblico, introducendo nel documento tutti gli aspetti dei recenti sviluppi nel campo del controllo interno e integrando una serie di elementi del modello COSO (Internal Control - Integrated Framework).</a:t>
            </a:r>
          </a:p>
          <a:p>
            <a:pPr defTabSz="914400" fontAlgn="auto">
              <a:spcBef>
                <a:spcPts val="600"/>
              </a:spcBef>
              <a:spcAft>
                <a:spcPts val="300"/>
              </a:spcAft>
              <a:defRPr/>
            </a:pPr>
            <a:r>
              <a:rPr lang="it-IT" sz="2400" smtClean="0"/>
              <a:t>integrandolo nelle Linee guida - attività svolta dal gruppo operativo del Comitato INTOSAI - si è cercato di ottenere una comprensione unitaria del funzionamento del nuovo sistema di controllo interno da parte dei rappresentanti delle Istituzioni superiori di controllo.</a:t>
            </a:r>
          </a:p>
          <a:p>
            <a:pPr defTabSz="914400" fontAlgn="auto">
              <a:spcBef>
                <a:spcPts val="600"/>
              </a:spcBef>
              <a:spcAft>
                <a:spcPts val="300"/>
              </a:spcAft>
              <a:defRPr/>
            </a:pPr>
            <a:r>
              <a:rPr lang="it-IT" sz="2400" smtClean="0"/>
              <a:t>Le "Linee guida INTOSAI per gli standard di controllo interno nel settore pubblico" fanno parte della categoria INTOSAI GOV (guida alla buona governance) e sono considerate estremamente utili sia per i dirigenti del settore pubblico che per i revisori pubblici esterni.</a:t>
            </a:r>
            <a:endParaRPr lang="it-IT" sz="2400" dirty="0"/>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Titel 1">
            <a:extLst>
              <a:ext uri="{FF2B5EF4-FFF2-40B4-BE49-F238E27FC236}">
                <a16:creationId xmlns:a16="http://schemas.microsoft.com/office/drawing/2014/main" id="{1A86CA6B-3277-0868-281F-D84CB3F14188}"/>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Standard di controllo interno </a:t>
            </a:r>
            <a:endParaRPr lang="it-IT" altLang="en-US" sz="4400" dirty="0">
              <a:latin typeface="Calibri Light" panose="020F0302020204030204" pitchFamily="34" charset="0"/>
            </a:endParaRPr>
          </a:p>
        </p:txBody>
      </p:sp>
      <p:sp>
        <p:nvSpPr>
          <p:cNvPr id="4" name="Content Placeholder 2">
            <a:extLst>
              <a:ext uri="{FF2B5EF4-FFF2-40B4-BE49-F238E27FC236}">
                <a16:creationId xmlns:a16="http://schemas.microsoft.com/office/drawing/2014/main" id="{33C7251C-A9AA-62F8-413E-42AD2EFA3371}"/>
              </a:ext>
            </a:extLst>
          </p:cNvPr>
          <p:cNvSpPr txBox="1">
            <a:spLocks/>
          </p:cNvSpPr>
          <p:nvPr/>
        </p:nvSpPr>
        <p:spPr bwMode="auto">
          <a:xfrm>
            <a:off x="550863" y="1844675"/>
            <a:ext cx="11306175"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914400" fontAlgn="auto">
              <a:spcBef>
                <a:spcPts val="600"/>
              </a:spcBef>
              <a:spcAft>
                <a:spcPts val="600"/>
              </a:spcAft>
              <a:defRPr/>
            </a:pPr>
            <a:r>
              <a:rPr lang="it-IT" smtClean="0">
                <a:cs typeface="Calibri" panose="020F0502020204030204" pitchFamily="34" charset="0"/>
              </a:rPr>
              <a:t>Secondo le Linee guida INTOSAI GOV 9100), il controllo interno è costituito da cinque componenti interdipendenti (identici a quelli del modello COSO):</a:t>
            </a:r>
          </a:p>
          <a:p>
            <a:pPr marL="845820" indent="-342900" defTabSz="914400" fontAlgn="auto">
              <a:spcBef>
                <a:spcPts val="0"/>
              </a:spcBef>
              <a:spcAft>
                <a:spcPts val="0"/>
              </a:spcAft>
              <a:defRPr/>
            </a:pPr>
            <a:r>
              <a:rPr lang="it-IT" sz="2400" smtClean="0">
                <a:latin typeface="Calibri" panose="020F0502020204030204" pitchFamily="34" charset="0"/>
                <a:cs typeface="Calibri" panose="020F0502020204030204" pitchFamily="34" charset="0"/>
              </a:rPr>
              <a:t>Ambiente di controllo</a:t>
            </a:r>
            <a:endParaRPr lang="it-IT" sz="2400" smtClean="0">
              <a:cs typeface="Calibri" panose="020F0502020204030204" pitchFamily="34" charset="0"/>
            </a:endParaRPr>
          </a:p>
          <a:p>
            <a:pPr marL="845820" indent="-342900" defTabSz="914400" fontAlgn="auto">
              <a:spcBef>
                <a:spcPts val="0"/>
              </a:spcBef>
              <a:spcAft>
                <a:spcPts val="0"/>
              </a:spcAft>
              <a:defRPr/>
            </a:pPr>
            <a:r>
              <a:rPr lang="it-IT" sz="2400" smtClean="0">
                <a:cs typeface="Calibri" panose="020F0502020204030204" pitchFamily="34" charset="0"/>
              </a:rPr>
              <a:t>Valutazione del rischio</a:t>
            </a:r>
            <a:endParaRPr lang="it-IT" sz="2400" smtClean="0">
              <a:latin typeface="Calibri" panose="020F0502020204030204" pitchFamily="34" charset="0"/>
              <a:cs typeface="Calibri" panose="020F0502020204030204" pitchFamily="34" charset="0"/>
            </a:endParaRPr>
          </a:p>
          <a:p>
            <a:pPr marL="845820" indent="-342900" defTabSz="914400" fontAlgn="auto">
              <a:spcBef>
                <a:spcPts val="0"/>
              </a:spcBef>
              <a:spcAft>
                <a:spcPts val="0"/>
              </a:spcAft>
              <a:defRPr/>
            </a:pPr>
            <a:r>
              <a:rPr lang="it-IT" sz="2400" smtClean="0">
                <a:latin typeface="Calibri" panose="020F0502020204030204" pitchFamily="34" charset="0"/>
                <a:cs typeface="Calibri" panose="020F0502020204030204" pitchFamily="34" charset="0"/>
              </a:rPr>
              <a:t>Attività di controllo</a:t>
            </a:r>
          </a:p>
          <a:p>
            <a:pPr marL="845820" indent="-342900" defTabSz="914400" fontAlgn="auto">
              <a:spcBef>
                <a:spcPts val="0"/>
              </a:spcBef>
              <a:spcAft>
                <a:spcPts val="0"/>
              </a:spcAft>
              <a:defRPr/>
            </a:pPr>
            <a:r>
              <a:rPr lang="it-IT" sz="2400" smtClean="0">
                <a:latin typeface="Calibri" panose="020F0502020204030204" pitchFamily="34" charset="0"/>
                <a:cs typeface="Calibri" panose="020F0502020204030204" pitchFamily="34" charset="0"/>
              </a:rPr>
              <a:t>Informazione e comunicazione</a:t>
            </a:r>
          </a:p>
          <a:p>
            <a:pPr marL="845820" indent="-342900" defTabSz="914400" fontAlgn="auto">
              <a:spcBef>
                <a:spcPts val="0"/>
              </a:spcBef>
              <a:spcAft>
                <a:spcPts val="0"/>
              </a:spcAft>
              <a:defRPr/>
            </a:pPr>
            <a:r>
              <a:rPr lang="it-IT" sz="2400" smtClean="0">
                <a:cs typeface="Calibri" panose="020F0502020204030204" pitchFamily="34" charset="0"/>
              </a:rPr>
              <a:t>Monitoraggio</a:t>
            </a:r>
            <a:endParaRPr lang="it-IT" sz="2400" smtClean="0">
              <a:latin typeface="Calibri" panose="020F0502020204030204" pitchFamily="34" charset="0"/>
              <a:cs typeface="Calibri" panose="020F0502020204030204" pitchFamily="34" charset="0"/>
            </a:endParaRPr>
          </a:p>
          <a:p>
            <a:pPr defTabSz="914400" fontAlgn="auto">
              <a:spcBef>
                <a:spcPts val="600"/>
              </a:spcBef>
              <a:spcAft>
                <a:spcPts val="600"/>
              </a:spcAft>
              <a:defRPr/>
            </a:pPr>
            <a:r>
              <a:rPr lang="it-IT" smtClean="0">
                <a:cs typeface="Calibri" panose="020F0502020204030204" pitchFamily="34" charset="0"/>
              </a:rPr>
              <a:t>Il controllo interno è progettato per fornire una ragionevole garanzia sul raggiungimento degli obiettivi generali dell'istituzione.</a:t>
            </a:r>
          </a:p>
          <a:p>
            <a:pPr defTabSz="914400" fontAlgn="auto">
              <a:spcBef>
                <a:spcPts val="600"/>
              </a:spcBef>
              <a:spcAft>
                <a:spcPts val="600"/>
              </a:spcAft>
              <a:defRPr/>
            </a:pPr>
            <a:r>
              <a:rPr lang="it-IT" smtClean="0">
                <a:cs typeface="Calibri" panose="020F0502020204030204" pitchFamily="34" charset="0"/>
              </a:rPr>
              <a:t>Gli obiettivi chiaramente stabiliti dai responsabili dell'entità e l'adeguata pianificazione del bilancio sono una condizione obbligatoria per un controllo interno efficace.</a:t>
            </a:r>
            <a:endParaRPr lang="it-IT" dirty="0">
              <a:cs typeface="Calibri" panose="020F0502020204030204" pitchFamily="34" charset="0"/>
            </a:endParaRP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Titel 1">
            <a:extLst>
              <a:ext uri="{FF2B5EF4-FFF2-40B4-BE49-F238E27FC236}">
                <a16:creationId xmlns:a16="http://schemas.microsoft.com/office/drawing/2014/main" id="{8D788778-AD86-9EBD-9F20-71235593CC9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Ambiente di controllo</a:t>
            </a:r>
            <a:endParaRPr lang="it-IT" altLang="en-US" sz="4400" dirty="0">
              <a:latin typeface="Calibri Light" panose="020F0302020204030204" pitchFamily="34" charset="0"/>
            </a:endParaRPr>
          </a:p>
        </p:txBody>
      </p:sp>
      <p:sp>
        <p:nvSpPr>
          <p:cNvPr id="4" name="Content Placeholder 2">
            <a:extLst>
              <a:ext uri="{FF2B5EF4-FFF2-40B4-BE49-F238E27FC236}">
                <a16:creationId xmlns:a16="http://schemas.microsoft.com/office/drawing/2014/main" id="{F8D8351C-7317-0580-FB5C-A691FB8D126C}"/>
              </a:ext>
            </a:extLst>
          </p:cNvPr>
          <p:cNvSpPr txBox="1">
            <a:spLocks noChangeArrowheads="1"/>
          </p:cNvSpPr>
          <p:nvPr/>
        </p:nvSpPr>
        <p:spPr bwMode="auto">
          <a:xfrm>
            <a:off x="623888" y="1916113"/>
            <a:ext cx="11088687" cy="4825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914400">
              <a:spcBef>
                <a:spcPts val="600"/>
              </a:spcBef>
            </a:pPr>
            <a:r>
              <a:rPr lang="it-IT" altLang="en-US" smtClean="0"/>
              <a:t>L'ambiente di controllo comprende l'atteggiamento generale, la consapevolezza e le azioni intraprese dalla direzione e dai responsabili della governance in merito al sistema di controllo interno e alla sua importanza all'interno dell'entità.</a:t>
            </a:r>
          </a:p>
          <a:p>
            <a:pPr defTabSz="914400">
              <a:spcBef>
                <a:spcPts val="600"/>
              </a:spcBef>
            </a:pPr>
            <a:r>
              <a:rPr lang="it-IT" altLang="en-US" smtClean="0"/>
              <a:t>L'ambiente di controllo stabilisce il tono dell'organizzazione, influenzando la coscienza del controllo a livello di personale.</a:t>
            </a:r>
          </a:p>
          <a:p>
            <a:pPr defTabSz="914400">
              <a:spcBef>
                <a:spcPts val="600"/>
              </a:spcBef>
            </a:pPr>
            <a:r>
              <a:rPr lang="it-IT" altLang="en-US" smtClean="0"/>
              <a:t>Rappresenta la base di tutte le altre componenti del controllo interno, garantendo una disciplina all'interno dell'organizzazione che deve essere rispettata e una struttura dell'entità, in modo che il sistema di controllo interno possa essere applicato efficacemente.</a:t>
            </a:r>
          </a:p>
          <a:p>
            <a:pPr defTabSz="914400">
              <a:spcBef>
                <a:spcPts val="600"/>
              </a:spcBef>
            </a:pPr>
            <a:r>
              <a:rPr lang="it-IT" altLang="en-US" smtClean="0"/>
              <a:t>L'ambiente di controllo interno è uno strumento efficace per prevenire corruzione e frodi.</a:t>
            </a:r>
            <a:endParaRPr lang="it-IT" altLang="en-US" dirty="0"/>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Titel 1">
            <a:extLst>
              <a:ext uri="{FF2B5EF4-FFF2-40B4-BE49-F238E27FC236}">
                <a16:creationId xmlns:a16="http://schemas.microsoft.com/office/drawing/2014/main" id="{49204A8C-CC16-4E4B-7AD3-4336074E85C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Ambiente di controllo</a:t>
            </a:r>
            <a:endParaRPr lang="it-IT" altLang="en-US" sz="4400" dirty="0">
              <a:latin typeface="Calibri Light" panose="020F0302020204030204" pitchFamily="34" charset="0"/>
            </a:endParaRPr>
          </a:p>
        </p:txBody>
      </p:sp>
      <p:sp>
        <p:nvSpPr>
          <p:cNvPr id="4" name="Content Placeholder 2">
            <a:extLst>
              <a:ext uri="{FF2B5EF4-FFF2-40B4-BE49-F238E27FC236}">
                <a16:creationId xmlns:a16="http://schemas.microsoft.com/office/drawing/2014/main" id="{7842C8D8-A871-3363-80A3-C8F59C50B111}"/>
              </a:ext>
            </a:extLst>
          </p:cNvPr>
          <p:cNvSpPr txBox="1">
            <a:spLocks/>
          </p:cNvSpPr>
          <p:nvPr/>
        </p:nvSpPr>
        <p:spPr bwMode="auto">
          <a:xfrm>
            <a:off x="623888" y="1916113"/>
            <a:ext cx="11088687" cy="3889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914400" fontAlgn="auto">
              <a:spcBef>
                <a:spcPts val="600"/>
              </a:spcBef>
              <a:spcAft>
                <a:spcPts val="0"/>
              </a:spcAft>
              <a:defRPr/>
            </a:pPr>
            <a:r>
              <a:rPr lang="it-IT" smtClean="0"/>
              <a:t>Gli elementi che definiscono l'ambiente di controllo sono:</a:t>
            </a:r>
          </a:p>
          <a:p>
            <a:pPr marL="845820" indent="-342900" defTabSz="914400" fontAlgn="auto">
              <a:spcBef>
                <a:spcPts val="600"/>
              </a:spcBef>
              <a:spcAft>
                <a:spcPts val="0"/>
              </a:spcAft>
              <a:defRPr/>
            </a:pPr>
            <a:r>
              <a:rPr lang="it-IT" sz="2400" smtClean="0"/>
              <a:t>l'integrità personale e professionale, i valori etici stabiliti dalla direzione per tutto il personale, compreso un atteggiamento di sostegno permanente nei confronti del controllo interno;</a:t>
            </a:r>
          </a:p>
          <a:p>
            <a:pPr marL="845820" indent="-342900" defTabSz="914400" fontAlgn="auto">
              <a:spcBef>
                <a:spcPts val="600"/>
              </a:spcBef>
              <a:spcAft>
                <a:spcPts val="0"/>
              </a:spcAft>
              <a:defRPr/>
            </a:pPr>
            <a:r>
              <a:rPr lang="it-IT" sz="2400" smtClean="0"/>
              <a:t>una costante preoccupazione del management per la competenza del personale;</a:t>
            </a:r>
          </a:p>
          <a:p>
            <a:pPr marL="845820" indent="-342900" defTabSz="914400" fontAlgn="auto">
              <a:spcBef>
                <a:spcPts val="600"/>
              </a:spcBef>
              <a:spcAft>
                <a:spcPts val="0"/>
              </a:spcAft>
              <a:defRPr/>
            </a:pPr>
            <a:r>
              <a:rPr lang="it-IT" sz="2400" smtClean="0"/>
              <a:t>la filosofia e il modo di porsi della direzione;</a:t>
            </a:r>
          </a:p>
          <a:p>
            <a:pPr marL="845820" indent="-342900" defTabSz="914400" fontAlgn="auto">
              <a:spcBef>
                <a:spcPts val="600"/>
              </a:spcBef>
              <a:spcAft>
                <a:spcPts val="0"/>
              </a:spcAft>
              <a:defRPr/>
            </a:pPr>
            <a:r>
              <a:rPr lang="it-IT" sz="2400" smtClean="0"/>
              <a:t>la struttura organizzativa dell'ente;</a:t>
            </a:r>
          </a:p>
          <a:p>
            <a:pPr marL="845820" indent="-342900" defTabSz="914400" fontAlgn="auto">
              <a:spcBef>
                <a:spcPts val="600"/>
              </a:spcBef>
              <a:spcAft>
                <a:spcPts val="0"/>
              </a:spcAft>
              <a:defRPr/>
            </a:pPr>
            <a:r>
              <a:rPr lang="it-IT" sz="2400" smtClean="0"/>
              <a:t>la politica e le pratiche in merito alle Human Resources.</a:t>
            </a:r>
            <a:endParaRPr lang="it-IT" sz="2400" dirty="0"/>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a:extLst>
              <a:ext uri="{FF2B5EF4-FFF2-40B4-BE49-F238E27FC236}">
                <a16:creationId xmlns:a16="http://schemas.microsoft.com/office/drawing/2014/main" id="{4A8EE1EA-A77B-CCCE-BB58-99B81AF46586}"/>
              </a:ext>
            </a:extLst>
          </p:cNvPr>
          <p:cNvSpPr>
            <a:spLocks noGrp="1" noChangeArrowheads="1"/>
          </p:cNvSpPr>
          <p:nvPr>
            <p:ph idx="4294967295"/>
          </p:nvPr>
        </p:nvSpPr>
        <p:spPr>
          <a:xfrm>
            <a:off x="623888" y="1916113"/>
            <a:ext cx="11088687" cy="5545137"/>
          </a:xfrm>
        </p:spPr>
        <p:txBody>
          <a:bodyPr/>
          <a:lstStyle/>
          <a:p>
            <a:pPr eaLnBrk="1" hangingPunct="1">
              <a:spcBef>
                <a:spcPts val="600"/>
              </a:spcBef>
              <a:spcAft>
                <a:spcPts val="600"/>
              </a:spcAft>
            </a:pPr>
            <a:r>
              <a:rPr lang="it-IT" altLang="en-US" dirty="0" smtClean="0"/>
              <a:t>I controlli di cybersecurity sono meccanismi utilizzati per prevenire, rilevare e mitigare le minacce e gli attacchi informatici.</a:t>
            </a:r>
          </a:p>
          <a:p>
            <a:pPr eaLnBrk="1" hangingPunct="1">
              <a:spcBef>
                <a:spcPts val="600"/>
              </a:spcBef>
              <a:spcAft>
                <a:spcPts val="600"/>
              </a:spcAft>
            </a:pPr>
            <a:r>
              <a:rPr lang="it-IT" altLang="en-US" dirty="0" smtClean="0"/>
              <a:t>I meccanismi vanno dai controlli fisici, come le guardie di sicurezza e le telecamere di sorveglianza, ai controlli tecnici, come i firewall e l'autenticazione a più fattori.</a:t>
            </a:r>
          </a:p>
          <a:p>
            <a:pPr eaLnBrk="1" hangingPunct="1">
              <a:spcBef>
                <a:spcPts val="600"/>
              </a:spcBef>
              <a:spcAft>
                <a:spcPts val="600"/>
              </a:spcAft>
            </a:pPr>
            <a:r>
              <a:rPr lang="it-IT" altLang="en-US" dirty="0" smtClean="0"/>
              <a:t>Un approccio unilaterale alla sicurezza informatica è semplicemente obsoleto e inefficace. Poiché nel panorama odierno delle minacce è impossibile prevenire tutti gli attacchi, le organizzazioni devono valutare le proprie risorse in base alla loro importanza per l'azienda e stabilire i controlli di conseguenza.</a:t>
            </a:r>
            <a:endParaRPr lang="it-IT" altLang="en-US" dirty="0"/>
          </a:p>
        </p:txBody>
      </p:sp>
      <p:sp>
        <p:nvSpPr>
          <p:cNvPr id="33795" name="Titel 1">
            <a:extLst>
              <a:ext uri="{FF2B5EF4-FFF2-40B4-BE49-F238E27FC236}">
                <a16:creationId xmlns:a16="http://schemas.microsoft.com/office/drawing/2014/main" id="{CCE06BC3-8E9C-D76A-3236-398B77EF019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Tipi di controlli di sicurezza informatica</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a:extLst>
              <a:ext uri="{FF2B5EF4-FFF2-40B4-BE49-F238E27FC236}">
                <a16:creationId xmlns:a16="http://schemas.microsoft.com/office/drawing/2014/main" id="{35151C17-5F69-CFA8-A5C8-B9E2E79DC1B5}"/>
              </a:ext>
            </a:extLst>
          </p:cNvPr>
          <p:cNvSpPr>
            <a:spLocks noGrp="1" noChangeArrowheads="1"/>
          </p:cNvSpPr>
          <p:nvPr>
            <p:ph idx="4294967295"/>
          </p:nvPr>
        </p:nvSpPr>
        <p:spPr>
          <a:xfrm>
            <a:off x="623888" y="1916113"/>
            <a:ext cx="11088687" cy="5545137"/>
          </a:xfrm>
        </p:spPr>
        <p:txBody>
          <a:bodyPr/>
          <a:lstStyle/>
          <a:p>
            <a:pPr eaLnBrk="1" hangingPunct="1">
              <a:spcBef>
                <a:spcPts val="600"/>
              </a:spcBef>
              <a:spcAft>
                <a:spcPts val="600"/>
              </a:spcAft>
            </a:pPr>
            <a:r>
              <a:rPr lang="it-IT" altLang="en-US" dirty="0" smtClean="0"/>
              <a:t>A ciò si aggiunge il fatto che è improbabile che i dipendenti seguano le regole di conformità se vengono implementati controlli rigorosi su tutti gli asset aziendali. </a:t>
            </a:r>
          </a:p>
          <a:p>
            <a:pPr eaLnBrk="1" hangingPunct="1">
              <a:spcBef>
                <a:spcPts val="600"/>
              </a:spcBef>
              <a:spcAft>
                <a:spcPts val="600"/>
              </a:spcAft>
            </a:pPr>
            <a:r>
              <a:rPr lang="it-IT" altLang="en-US" dirty="0" smtClean="0"/>
              <a:t>La severità di un controllo deve riflettere direttamente il panorama delle risorse e delle minacce. </a:t>
            </a:r>
          </a:p>
          <a:p>
            <a:pPr eaLnBrk="1" hangingPunct="1">
              <a:spcBef>
                <a:spcPts val="600"/>
              </a:spcBef>
              <a:spcAft>
                <a:spcPts val="600"/>
              </a:spcAft>
            </a:pPr>
            <a:r>
              <a:rPr lang="it-IT" altLang="en-US" dirty="0" smtClean="0"/>
              <a:t>Le conseguenze di un hacker che espone migliaia di dati personali dei clienti attraverso un database in cloud, ad esempio, possono essere molto più gravi rispetto alla compromissione del computer portatile di un dipendente.</a:t>
            </a:r>
            <a:endParaRPr lang="it-IT" altLang="en-US" dirty="0"/>
          </a:p>
        </p:txBody>
      </p:sp>
      <p:sp>
        <p:nvSpPr>
          <p:cNvPr id="34819" name="Titel 1">
            <a:extLst>
              <a:ext uri="{FF2B5EF4-FFF2-40B4-BE49-F238E27FC236}">
                <a16:creationId xmlns:a16="http://schemas.microsoft.com/office/drawing/2014/main" id="{448CC8BF-19DB-79C3-C754-B9105FBE8F4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Tipi di controlli di sicurezza informatica</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a:extLst>
              <a:ext uri="{FF2B5EF4-FFF2-40B4-BE49-F238E27FC236}">
                <a16:creationId xmlns:a16="http://schemas.microsoft.com/office/drawing/2014/main" id="{C701AC65-577D-2D91-1D1E-56466FACD516}"/>
              </a:ext>
            </a:extLst>
          </p:cNvPr>
          <p:cNvSpPr>
            <a:spLocks noGrp="1" noChangeArrowheads="1"/>
          </p:cNvSpPr>
          <p:nvPr>
            <p:ph idx="4294967295"/>
          </p:nvPr>
        </p:nvSpPr>
        <p:spPr>
          <a:xfrm>
            <a:off x="407988" y="1844675"/>
            <a:ext cx="11160125" cy="4784725"/>
          </a:xfrm>
        </p:spPr>
        <p:txBody>
          <a:bodyPr/>
          <a:lstStyle/>
          <a:p>
            <a:pPr marL="0" indent="0" algn="ctr" fontAlgn="auto">
              <a:spcAft>
                <a:spcPts val="0"/>
              </a:spcAft>
              <a:buNone/>
              <a:defRPr/>
            </a:pPr>
            <a:r>
              <a:rPr lang="it-IT" i="1" dirty="0"/>
              <a:t>"Ci sono molti modi diversi di applicare i controlli in base alla natura di ciò che si sta cercando di proteggere"</a:t>
            </a:r>
          </a:p>
          <a:p>
            <a:pPr marL="0" indent="0" fontAlgn="auto">
              <a:spcAft>
                <a:spcPts val="0"/>
              </a:spcAft>
              <a:buNone/>
              <a:defRPr/>
            </a:pPr>
            <a:r>
              <a:rPr lang="it-IT" dirty="0"/>
              <a:t>ha dichiarato Joseph MacMillan, autore di Infosec Strategies and Best Practices ed esperto di alto calibro per la cybersecurity presso Microsoft.</a:t>
            </a:r>
          </a:p>
          <a:p>
            <a:pPr marL="0" indent="0" algn="ctr" fontAlgn="auto">
              <a:spcAft>
                <a:spcPts val="0"/>
              </a:spcAft>
              <a:buNone/>
              <a:defRPr/>
            </a:pPr>
            <a:r>
              <a:rPr lang="it-IT" i="1" dirty="0"/>
              <a:t>"Qual è la natura della minaccia da cui state cercando di proteggervi?</a:t>
            </a:r>
          </a:p>
          <a:p>
            <a:pPr marL="0" indent="0" algn="ctr" fontAlgn="auto">
              <a:spcAft>
                <a:spcPts val="0"/>
              </a:spcAft>
              <a:buNone/>
              <a:defRPr/>
            </a:pPr>
            <a:r>
              <a:rPr lang="it-IT" i="1" dirty="0"/>
              <a:t>Si tratta di un soggetto malintenzionato?</a:t>
            </a:r>
          </a:p>
          <a:p>
            <a:pPr marL="0" indent="0" algn="ctr" fontAlgn="auto">
              <a:spcAft>
                <a:spcPts val="0"/>
              </a:spcAft>
              <a:buNone/>
              <a:defRPr/>
            </a:pPr>
            <a:r>
              <a:rPr lang="it-IT" i="1" dirty="0"/>
              <a:t>O è un attacco devastante?".</a:t>
            </a:r>
          </a:p>
        </p:txBody>
      </p:sp>
      <p:sp>
        <p:nvSpPr>
          <p:cNvPr id="35843" name="Titel 1">
            <a:extLst>
              <a:ext uri="{FF2B5EF4-FFF2-40B4-BE49-F238E27FC236}">
                <a16:creationId xmlns:a16="http://schemas.microsoft.com/office/drawing/2014/main" id="{4850DC85-434B-2F5C-830F-181A088E05B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Controlli di sicurezza informatica</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3EEBF6-39A2-351B-B39C-E15F796C97FA}"/>
              </a:ext>
            </a:extLst>
          </p:cNvPr>
          <p:cNvSpPr>
            <a:spLocks noGrp="1"/>
          </p:cNvSpPr>
          <p:nvPr>
            <p:ph idx="4294967295"/>
          </p:nvPr>
        </p:nvSpPr>
        <p:spPr>
          <a:xfrm>
            <a:off x="407988" y="1844675"/>
            <a:ext cx="11160125" cy="4784725"/>
          </a:xfrm>
        </p:spPr>
        <p:txBody>
          <a:bodyPr rtlCol="0">
            <a:noAutofit/>
          </a:bodyPr>
          <a:lstStyle/>
          <a:p>
            <a:pPr marL="0" indent="0" eaLnBrk="1" fontAlgn="auto" hangingPunct="1">
              <a:spcAft>
                <a:spcPts val="0"/>
              </a:spcAft>
              <a:buFont typeface="Arial" panose="020B0604020202020204" pitchFamily="34" charset="0"/>
              <a:buNone/>
              <a:defRPr/>
            </a:pPr>
            <a:endParaRPr lang="it-IT" dirty="0" smtClean="0"/>
          </a:p>
          <a:p>
            <a:pPr marL="0" indent="0" eaLnBrk="1" fontAlgn="auto" hangingPunct="1">
              <a:spcAft>
                <a:spcPts val="0"/>
              </a:spcAft>
              <a:buFont typeface="Arial" panose="020B0604020202020204" pitchFamily="34" charset="0"/>
              <a:buNone/>
              <a:defRPr/>
            </a:pPr>
            <a:r>
              <a:rPr lang="it-IT" dirty="0" smtClean="0"/>
              <a:t>La protezione delle risorse informative:</a:t>
            </a:r>
          </a:p>
          <a:p>
            <a:pPr eaLnBrk="1" fontAlgn="auto" hangingPunct="1">
              <a:spcAft>
                <a:spcPts val="0"/>
              </a:spcAft>
              <a:defRPr/>
            </a:pPr>
            <a:r>
              <a:rPr lang="it-IT" sz="2400" dirty="0" smtClean="0"/>
              <a:t>si riferisce all'implementazione di adeguati controlli di sicurezza delle informazioni per gli asset. </a:t>
            </a:r>
          </a:p>
          <a:p>
            <a:pPr eaLnBrk="1" fontAlgn="auto" hangingPunct="1">
              <a:spcAft>
                <a:spcPts val="0"/>
              </a:spcAft>
              <a:defRPr/>
            </a:pPr>
            <a:r>
              <a:rPr lang="it-IT" sz="2400" dirty="0" smtClean="0"/>
              <a:t>vuole assicurarsi di concentrarsi su ideologie forti ed efficaci da comprendere per selezionare i controlli appropriati, il che significa che l'asset è considerato "sufficientemente sicuro" in base alla sua criticità e classificazione.</a:t>
            </a:r>
            <a:endParaRPr lang="it-IT" sz="2400" dirty="0"/>
          </a:p>
        </p:txBody>
      </p:sp>
      <p:sp>
        <p:nvSpPr>
          <p:cNvPr id="36867" name="Titel 1">
            <a:extLst>
              <a:ext uri="{FF2B5EF4-FFF2-40B4-BE49-F238E27FC236}">
                <a16:creationId xmlns:a16="http://schemas.microsoft.com/office/drawing/2014/main" id="{47EA6117-9D35-3721-B115-B5ABB1C9FB5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Controlli di sicurezza informatica</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Titel 1">
            <a:extLst>
              <a:ext uri="{FF2B5EF4-FFF2-40B4-BE49-F238E27FC236}">
                <a16:creationId xmlns:a16="http://schemas.microsoft.com/office/drawing/2014/main" id="{544CBF86-F853-2823-CAA5-FEF6C42298E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Controlli di sicurezza informatica</a:t>
            </a:r>
            <a:endParaRPr lang="it-IT" altLang="en-US" sz="4400" dirty="0">
              <a:latin typeface="Calibri Light" panose="020F0302020204030204" pitchFamily="34" charset="0"/>
            </a:endParaRPr>
          </a:p>
        </p:txBody>
      </p:sp>
      <p:sp>
        <p:nvSpPr>
          <p:cNvPr id="4" name="Content Placeholder 2">
            <a:extLst>
              <a:ext uri="{FF2B5EF4-FFF2-40B4-BE49-F238E27FC236}">
                <a16:creationId xmlns:a16="http://schemas.microsoft.com/office/drawing/2014/main" id="{DEFC5AE8-9B92-5533-CEB5-DA3B50BE6BA1}"/>
              </a:ext>
            </a:extLst>
          </p:cNvPr>
          <p:cNvSpPr txBox="1">
            <a:spLocks/>
          </p:cNvSpPr>
          <p:nvPr/>
        </p:nvSpPr>
        <p:spPr bwMode="auto">
          <a:xfrm>
            <a:off x="983431" y="1844824"/>
            <a:ext cx="10441161" cy="4713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914400" fontAlgn="auto">
              <a:spcBef>
                <a:spcPts val="600"/>
              </a:spcBef>
              <a:spcAft>
                <a:spcPts val="600"/>
              </a:spcAft>
              <a:buFont typeface="Arial" panose="020B0604020202020204" pitchFamily="34" charset="0"/>
              <a:buNone/>
              <a:defRPr/>
            </a:pPr>
            <a:r>
              <a:rPr lang="it-IT" smtClean="0"/>
              <a:t>Nel seguito sono descritti i principali tipi di controlli:</a:t>
            </a:r>
          </a:p>
          <a:p>
            <a:pPr defTabSz="914400" fontAlgn="auto">
              <a:spcBef>
                <a:spcPts val="600"/>
              </a:spcBef>
              <a:spcAft>
                <a:spcPts val="600"/>
              </a:spcAft>
              <a:defRPr/>
            </a:pPr>
            <a:r>
              <a:rPr lang="it-IT" sz="2400" smtClean="0"/>
              <a:t>I </a:t>
            </a:r>
            <a:r>
              <a:rPr lang="it-IT" sz="2400" b="1" smtClean="0"/>
              <a:t>controlli amministrativi/gestionali </a:t>
            </a:r>
            <a:r>
              <a:rPr lang="it-IT" sz="2400" smtClean="0"/>
              <a:t>sono le politiche e le procedure dello studio. Non sono così "cool" come un nuovo controllo software, ma esistono per fornire una struttura e una guida agli individui e agli altri membri dell'organizzazione, assicurandosi che nessuno venga multato o provochi una violazione.</a:t>
            </a:r>
          </a:p>
          <a:p>
            <a:pPr defTabSz="914400" fontAlgn="auto">
              <a:spcBef>
                <a:spcPts val="600"/>
              </a:spcBef>
              <a:spcAft>
                <a:spcPts val="600"/>
              </a:spcAft>
              <a:defRPr/>
            </a:pPr>
            <a:r>
              <a:rPr lang="it-IT" sz="2400" smtClean="0"/>
              <a:t>I </a:t>
            </a:r>
            <a:r>
              <a:rPr lang="it-IT" sz="2400" b="1" smtClean="0"/>
              <a:t>controlli fisici </a:t>
            </a:r>
            <a:r>
              <a:rPr lang="it-IT" sz="2400" smtClean="0"/>
              <a:t>limitano l'accesso ai sistemi in modo fisico.</a:t>
            </a:r>
          </a:p>
          <a:p>
            <a:pPr defTabSz="914400" fontAlgn="auto">
              <a:spcBef>
                <a:spcPts val="600"/>
              </a:spcBef>
              <a:spcAft>
                <a:spcPts val="600"/>
              </a:spcAft>
              <a:defRPr/>
            </a:pPr>
            <a:r>
              <a:rPr lang="it-IT" sz="2400" smtClean="0"/>
              <a:t>I </a:t>
            </a:r>
            <a:r>
              <a:rPr lang="it-IT" sz="2400" b="1" smtClean="0"/>
              <a:t>controlli tecnici/logici </a:t>
            </a:r>
            <a:r>
              <a:rPr lang="it-IT" sz="2400" smtClean="0"/>
              <a:t>limitano l'accesso in base all'hardware o al software, come la crittografia, i lettori di impronte digitali, l'autenticazione o i Trusted Module Platform (TPM); non limitano l'accesso ai sistemi fisici come i controlli fisici, ma piuttosto l'accesso ai dati o ai contenuti.</a:t>
            </a:r>
          </a:p>
          <a:p>
            <a:pPr defTabSz="914400" fontAlgn="auto">
              <a:spcBef>
                <a:spcPts val="600"/>
              </a:spcBef>
              <a:spcAft>
                <a:spcPts val="600"/>
              </a:spcAft>
              <a:defRPr/>
            </a:pPr>
            <a:r>
              <a:rPr lang="it-IT" sz="2400" b="1" smtClean="0"/>
              <a:t>I controlli operativi </a:t>
            </a:r>
            <a:r>
              <a:rPr lang="it-IT" sz="2400" smtClean="0"/>
              <a:t>coinvolgono le persone che eseguono i processi su base giornaliera. Sono un esempo la formazione di sensibilizzazione, la classificazione delle risorse e la revisione dei file di log.</a:t>
            </a:r>
            <a:endParaRPr lang="it-IT" sz="2400" dirty="0"/>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Titel 1">
            <a:extLst>
              <a:ext uri="{FF2B5EF4-FFF2-40B4-BE49-F238E27FC236}">
                <a16:creationId xmlns:a16="http://schemas.microsoft.com/office/drawing/2014/main" id="{1BCFB571-D811-E76B-C35D-49956A4D1D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Tipi di controlli</a:t>
            </a:r>
            <a:endParaRPr lang="it-IT" altLang="en-US" sz="4400" dirty="0">
              <a:latin typeface="Calibri Light" panose="020F0302020204030204" pitchFamily="34" charset="0"/>
            </a:endParaRPr>
          </a:p>
        </p:txBody>
      </p:sp>
      <p:sp>
        <p:nvSpPr>
          <p:cNvPr id="4" name="Content Placeholder 2">
            <a:extLst>
              <a:ext uri="{FF2B5EF4-FFF2-40B4-BE49-F238E27FC236}">
                <a16:creationId xmlns:a16="http://schemas.microsoft.com/office/drawing/2014/main" id="{D093CAB6-0A3A-2C99-28E5-343BB255921E}"/>
              </a:ext>
            </a:extLst>
          </p:cNvPr>
          <p:cNvSpPr txBox="1">
            <a:spLocks noChangeArrowheads="1"/>
          </p:cNvSpPr>
          <p:nvPr/>
        </p:nvSpPr>
        <p:spPr bwMode="auto">
          <a:xfrm>
            <a:off x="479376" y="1844824"/>
            <a:ext cx="11233150" cy="528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defTabSz="914400">
              <a:spcBef>
                <a:spcPts val="600"/>
              </a:spcBef>
              <a:spcAft>
                <a:spcPts val="600"/>
              </a:spcAft>
            </a:pPr>
            <a:r>
              <a:rPr lang="it-IT" altLang="en-US" smtClean="0"/>
              <a:t>I </a:t>
            </a:r>
            <a:r>
              <a:rPr lang="it-IT" altLang="en-US" b="1" smtClean="0"/>
              <a:t>controlli preventivi </a:t>
            </a:r>
            <a:r>
              <a:rPr lang="it-IT" altLang="en-US" smtClean="0"/>
              <a:t>esistono per impedire un'azione e comprendono firewall, elementi di separazione e permessi di accesso.</a:t>
            </a:r>
          </a:p>
          <a:p>
            <a:pPr lvl="2" defTabSz="914400">
              <a:spcBef>
                <a:spcPts val="600"/>
              </a:spcBef>
              <a:spcAft>
                <a:spcPts val="600"/>
              </a:spcAft>
            </a:pPr>
            <a:r>
              <a:rPr lang="it-IT" altLang="en-US" smtClean="0"/>
              <a:t>I </a:t>
            </a:r>
            <a:r>
              <a:rPr lang="it-IT" altLang="en-US" b="1" smtClean="0"/>
              <a:t>sistemi di rilevamento </a:t>
            </a:r>
            <a:r>
              <a:rPr lang="it-IT" altLang="en-US" smtClean="0"/>
              <a:t>vengono attivati solo durante o dopo un evento, come nel caso dei sistemi di videosorveglianza o di rilevamento delle intrusioni.</a:t>
            </a:r>
          </a:p>
          <a:p>
            <a:pPr lvl="2" defTabSz="914400">
              <a:spcBef>
                <a:spcPts val="600"/>
              </a:spcBef>
              <a:spcAft>
                <a:spcPts val="600"/>
              </a:spcAft>
            </a:pPr>
            <a:r>
              <a:rPr lang="it-IT" altLang="en-US" smtClean="0"/>
              <a:t>I </a:t>
            </a:r>
            <a:r>
              <a:rPr lang="it-IT" altLang="en-US" b="1" smtClean="0"/>
              <a:t>deterrenti</a:t>
            </a:r>
            <a:r>
              <a:rPr lang="it-IT" altLang="en-US" smtClean="0"/>
              <a:t> scoraggiano le minacce dal tentare di sfruttare una vulnerabilità, come ad esempio un "Watchdog"</a:t>
            </a:r>
          </a:p>
          <a:p>
            <a:pPr lvl="1" defTabSz="914400">
              <a:spcBef>
                <a:spcPts val="600"/>
              </a:spcBef>
              <a:spcAft>
                <a:spcPts val="600"/>
              </a:spcAft>
            </a:pPr>
            <a:r>
              <a:rPr lang="it-IT" altLang="en-US" smtClean="0"/>
              <a:t>I </a:t>
            </a:r>
            <a:r>
              <a:rPr lang="it-IT" altLang="en-US" b="1" smtClean="0"/>
              <a:t>controlli correttivi </a:t>
            </a:r>
            <a:r>
              <a:rPr lang="it-IT" altLang="en-US" smtClean="0"/>
              <a:t>sono in grado di passare da uno stato all'altro.</a:t>
            </a:r>
          </a:p>
          <a:p>
            <a:pPr lvl="1" defTabSz="914400">
              <a:spcBef>
                <a:spcPts val="600"/>
              </a:spcBef>
              <a:spcAft>
                <a:spcPts val="600"/>
              </a:spcAft>
            </a:pPr>
            <a:r>
              <a:rPr lang="it-IT" smtClean="0"/>
              <a:t>I </a:t>
            </a:r>
            <a:r>
              <a:rPr lang="it-IT" b="1" smtClean="0"/>
              <a:t>controlli di recupero </a:t>
            </a:r>
            <a:r>
              <a:rPr lang="it-IT" smtClean="0"/>
              <a:t>permettono di recuperare qualcosa da una perdita, come ad esempio il recupero di un disco rigido.</a:t>
            </a:r>
          </a:p>
          <a:p>
            <a:pPr lvl="1" defTabSz="914400">
              <a:spcBef>
                <a:spcPts val="600"/>
              </a:spcBef>
              <a:spcAft>
                <a:spcPts val="600"/>
              </a:spcAft>
            </a:pPr>
            <a:r>
              <a:rPr lang="it-IT" altLang="en-US" smtClean="0"/>
              <a:t>I </a:t>
            </a:r>
            <a:r>
              <a:rPr lang="it-IT" altLang="en-US" b="1" smtClean="0"/>
              <a:t>controlli compensativi </a:t>
            </a:r>
            <a:r>
              <a:rPr lang="it-IT" altLang="en-US" smtClean="0"/>
              <a:t>cercano di compensare le carenze di altri controlli, come la revisione regolare dei registri di accesso.</a:t>
            </a:r>
          </a:p>
          <a:p>
            <a:pPr lvl="2" defTabSz="914400">
              <a:spcBef>
                <a:spcPts val="600"/>
              </a:spcBef>
              <a:spcAft>
                <a:spcPts val="600"/>
              </a:spcAft>
            </a:pPr>
            <a:r>
              <a:rPr lang="it-IT" smtClean="0"/>
              <a:t>Questo è anche un esempio di </a:t>
            </a:r>
            <a:r>
              <a:rPr lang="it-IT" b="1" smtClean="0"/>
              <a:t>controllo investigativo</a:t>
            </a:r>
            <a:r>
              <a:rPr lang="it-IT" smtClean="0"/>
              <a:t>, ma i controlli di compensazione possono essere di diverso tipo</a:t>
            </a:r>
            <a:endParaRPr lang="vi-VN" altLang="en-US" dirty="0"/>
          </a:p>
        </p:txBody>
      </p:sp>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2">
            <a:extLst>
              <a:ext uri="{FF2B5EF4-FFF2-40B4-BE49-F238E27FC236}">
                <a16:creationId xmlns:a16="http://schemas.microsoft.com/office/drawing/2014/main" id="{97BDBCEA-95AB-17E0-FE38-EDB46A8E3EAA}"/>
              </a:ext>
            </a:extLst>
          </p:cNvPr>
          <p:cNvSpPr>
            <a:spLocks noGrp="1" noChangeArrowheads="1"/>
          </p:cNvSpPr>
          <p:nvPr>
            <p:ph idx="4294967295"/>
          </p:nvPr>
        </p:nvSpPr>
        <p:spPr>
          <a:xfrm>
            <a:off x="407988" y="1916113"/>
            <a:ext cx="11304587" cy="5145087"/>
          </a:xfrm>
        </p:spPr>
        <p:txBody>
          <a:bodyPr/>
          <a:lstStyle/>
          <a:p>
            <a:pPr>
              <a:spcBef>
                <a:spcPts val="600"/>
              </a:spcBef>
              <a:spcAft>
                <a:spcPts val="600"/>
              </a:spcAft>
            </a:pPr>
            <a:r>
              <a:rPr lang="it-IT" altLang="en-US" dirty="0"/>
              <a:t>Scoraggiare dal cercare di accedere a qualcosa che è volutamente tenuto non accessibile</a:t>
            </a:r>
          </a:p>
          <a:p>
            <a:pPr>
              <a:spcBef>
                <a:spcPts val="600"/>
              </a:spcBef>
              <a:spcAft>
                <a:spcPts val="600"/>
              </a:spcAft>
            </a:pPr>
            <a:r>
              <a:rPr lang="it-IT" altLang="en-US" dirty="0"/>
              <a:t>Negare l'accesso attraverso un controllo preventivo come i permessi di accesso o l'autenticazione.</a:t>
            </a:r>
          </a:p>
          <a:p>
            <a:pPr>
              <a:spcBef>
                <a:spcPts val="600"/>
              </a:spcBef>
              <a:spcAft>
                <a:spcPts val="600"/>
              </a:spcAft>
            </a:pPr>
            <a:r>
              <a:rPr lang="it-IT" altLang="en-US" dirty="0"/>
              <a:t>Rilevare il rischio assicurandosi di registrare il rilevamento, ad esempio con il software di protezione degli endpoint.</a:t>
            </a:r>
          </a:p>
          <a:p>
            <a:pPr>
              <a:spcBef>
                <a:spcPts val="600"/>
              </a:spcBef>
              <a:spcAft>
                <a:spcPts val="600"/>
              </a:spcAft>
            </a:pPr>
            <a:r>
              <a:rPr lang="it-IT" altLang="en-US" dirty="0"/>
              <a:t>Rallentare il ripetersi del rischio, ad esempio con una funzione di "troppi tentativi" per l'inserimento di una password.</a:t>
            </a:r>
          </a:p>
        </p:txBody>
      </p:sp>
      <p:sp>
        <p:nvSpPr>
          <p:cNvPr id="40963" name="Titel 1">
            <a:extLst>
              <a:ext uri="{FF2B5EF4-FFF2-40B4-BE49-F238E27FC236}">
                <a16:creationId xmlns:a16="http://schemas.microsoft.com/office/drawing/2014/main" id="{F76B7D41-AC3A-63BC-5F7A-5CAD2DEC8B1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Ordine dei controlli</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a:extLst>
              <a:ext uri="{FF2B5EF4-FFF2-40B4-BE49-F238E27FC236}">
                <a16:creationId xmlns:a16="http://schemas.microsoft.com/office/drawing/2014/main" id="{EBCB7F0D-206D-AAAF-34F6-56A91A7828AA}"/>
              </a:ext>
            </a:extLst>
          </p:cNvPr>
          <p:cNvSpPr>
            <a:spLocks noGrp="1" noChangeArrowheads="1"/>
          </p:cNvSpPr>
          <p:nvPr>
            <p:ph idx="4294967295"/>
          </p:nvPr>
        </p:nvSpPr>
        <p:spPr>
          <a:xfrm>
            <a:off x="407988" y="1916113"/>
            <a:ext cx="11304587" cy="5145087"/>
          </a:xfrm>
        </p:spPr>
        <p:txBody>
          <a:bodyPr/>
          <a:lstStyle/>
          <a:p>
            <a:pPr>
              <a:spcBef>
                <a:spcPts val="600"/>
              </a:spcBef>
              <a:spcAft>
                <a:spcPts val="600"/>
              </a:spcAft>
            </a:pPr>
            <a:r>
              <a:rPr lang="it-IT" altLang="en-US" dirty="0"/>
              <a:t>Correggere la situazione rispondendo alla compromissione, ad esempio con un piano di risposta agli incidenti.</a:t>
            </a:r>
          </a:p>
          <a:p>
            <a:pPr>
              <a:spcBef>
                <a:spcPts val="600"/>
              </a:spcBef>
              <a:spcAft>
                <a:spcPts val="600"/>
              </a:spcAft>
            </a:pPr>
            <a:r>
              <a:rPr lang="it-IT" altLang="en-US" dirty="0"/>
              <a:t>Recuperare da uno stato compromesso, come un generatore di backup che ripristina la disponibilità di un server.</a:t>
            </a:r>
          </a:p>
          <a:p>
            <a:pPr>
              <a:spcBef>
                <a:spcPts val="600"/>
              </a:spcBef>
              <a:spcAft>
                <a:spcPts val="600"/>
              </a:spcAft>
            </a:pPr>
            <a:r>
              <a:rPr lang="it-IT" altLang="en-US" dirty="0"/>
              <a:t>Monitorare il valore di ogni asset per verificarne eventuali variazioni,, in un'ottica di miglioramento continuo. Il motivo è che potrebbe essere necessario ripensare i controlli per la protezione di questi asset, ad esempio se diventano più o meno preziosi nel tempo o in occasione di alcuni eventi importanti dell'organizzazione.</a:t>
            </a:r>
          </a:p>
        </p:txBody>
      </p:sp>
      <p:sp>
        <p:nvSpPr>
          <p:cNvPr id="41987" name="Titel 1">
            <a:extLst>
              <a:ext uri="{FF2B5EF4-FFF2-40B4-BE49-F238E27FC236}">
                <a16:creationId xmlns:a16="http://schemas.microsoft.com/office/drawing/2014/main" id="{BC0F1F4D-CA57-50D1-6A11-11040F32263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Ordine dei controlli</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a:extLst>
              <a:ext uri="{FF2B5EF4-FFF2-40B4-BE49-F238E27FC236}">
                <a16:creationId xmlns:a16="http://schemas.microsoft.com/office/drawing/2014/main" id="{F199535A-C79D-BFF5-15D4-77BAB457ABF4}"/>
              </a:ext>
            </a:extLst>
          </p:cNvPr>
          <p:cNvSpPr>
            <a:spLocks noGrp="1" noChangeArrowheads="1"/>
          </p:cNvSpPr>
          <p:nvPr>
            <p:ph idx="4294967295"/>
          </p:nvPr>
        </p:nvSpPr>
        <p:spPr>
          <a:xfrm>
            <a:off x="407988" y="1916113"/>
            <a:ext cx="11304587" cy="4525962"/>
          </a:xfrm>
        </p:spPr>
        <p:txBody>
          <a:bodyPr/>
          <a:lstStyle/>
          <a:p>
            <a:pPr>
              <a:spcBef>
                <a:spcPts val="600"/>
              </a:spcBef>
              <a:spcAft>
                <a:spcPts val="600"/>
              </a:spcAft>
            </a:pPr>
            <a:r>
              <a:rPr lang="it-IT" altLang="en-US" dirty="0"/>
              <a:t>Quando si considerano i controlli, bisogna pensare anche al recupero, si vuole essere in grado di effettuare un recupero da eventuali situazioni avverse o da variazioni delle attività e del loro valore.</a:t>
            </a:r>
          </a:p>
          <a:p>
            <a:pPr lvl="1">
              <a:spcBef>
                <a:spcPts val="600"/>
              </a:spcBef>
              <a:spcAft>
                <a:spcPts val="600"/>
              </a:spcAft>
            </a:pPr>
            <a:r>
              <a:rPr lang="it-IT" altLang="en-US" dirty="0"/>
              <a:t>Ad esempio: backup, ridondanza, processi di ripristino e simili.</a:t>
            </a:r>
          </a:p>
          <a:p>
            <a:pPr>
              <a:spcBef>
                <a:spcPts val="600"/>
              </a:spcBef>
              <a:spcAft>
                <a:spcPts val="600"/>
              </a:spcAft>
            </a:pPr>
            <a:r>
              <a:rPr lang="it-IT" altLang="en-US" dirty="0"/>
              <a:t>È importare assicurarsi (soprattutto in merito all’attualità del cloud, del SaaS, del PaaS, dell'IaaS, delle soluzioni di terze parti e di tutte le altre forme di remote computing) che gli accordi sul livello di servizio (SLA) siano chiaramente definiti e che prevedano il massimo tempo di inattività consentito, nonché sanzioni per il mancato rispetto di tali accordi.</a:t>
            </a:r>
          </a:p>
          <a:p>
            <a:pPr>
              <a:spcBef>
                <a:spcPts val="600"/>
              </a:spcBef>
              <a:spcAft>
                <a:spcPts val="600"/>
              </a:spcAft>
            </a:pPr>
            <a:r>
              <a:rPr lang="it-IT" altLang="en-US"/>
              <a:t>Questo è un esempio di controllo compensativo</a:t>
            </a:r>
            <a:r>
              <a:rPr lang="it-IT" altLang="en-US" smtClean="0"/>
              <a:t>.</a:t>
            </a:r>
            <a:endParaRPr lang="it-IT" altLang="en-US"/>
          </a:p>
        </p:txBody>
      </p:sp>
      <p:sp>
        <p:nvSpPr>
          <p:cNvPr id="43011" name="Titel 1">
            <a:extLst>
              <a:ext uri="{FF2B5EF4-FFF2-40B4-BE49-F238E27FC236}">
                <a16:creationId xmlns:a16="http://schemas.microsoft.com/office/drawing/2014/main" id="{62635E29-8720-AF7E-7A65-84ABA75480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it-IT" altLang="en-US" sz="4400" dirty="0" smtClean="0">
                <a:latin typeface="Calibri Light" panose="020F0302020204030204" pitchFamily="34" charset="0"/>
              </a:rPr>
              <a:t>Controlli e recupero</a:t>
            </a:r>
            <a:endParaRPr lang="it-IT" altLang="en-US" sz="4400" dirty="0">
              <a:latin typeface="Calibri Light" panose="020F0302020204030204" pitchFamily="34" charset="0"/>
            </a:endParaRP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o" ma:contentTypeID="0x010100B0CE1FA9B2DBF24481AA0B0C98AF3289" ma:contentTypeVersion="14" ma:contentTypeDescription="Creare un nuovo documento." ma:contentTypeScope="" ma:versionID="d1ee469f8a433cf2bfb5bfae8491bbf6">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703268b800ac88fb25876550e209dbdb"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Tag immagine"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F6EE059-C935-4ECF-8017-6B34C4C26A4E}">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1047D3FE-413E-4F42-A095-124D28AD097B}">
  <ds:schemaRefs>
    <ds:schemaRef ds:uri="http://schemas.microsoft.com/sharepoint/v3/contenttype/forms"/>
  </ds:schemaRefs>
</ds:datastoreItem>
</file>

<file path=customXml/itemProps3.xml><?xml version="1.0" encoding="utf-8"?>
<ds:datastoreItem xmlns:ds="http://schemas.openxmlformats.org/officeDocument/2006/customXml" ds:itemID="{2514230F-502A-4429-974F-DC551CEDF265}"/>
</file>

<file path=docProps/app.xml><?xml version="1.0" encoding="utf-8"?>
<Properties xmlns="http://schemas.openxmlformats.org/officeDocument/2006/extended-properties" xmlns:vt="http://schemas.openxmlformats.org/officeDocument/2006/docPropsVTypes">
  <Template>Office Theme</Template>
  <TotalTime>2786</TotalTime>
  <Words>3304</Words>
  <Application>Microsoft Office PowerPoint</Application>
  <PresentationFormat>Widescreen</PresentationFormat>
  <Paragraphs>168</Paragraphs>
  <Slides>34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Arial</vt:lpstr>
      <vt:lpstr>Calibri</vt:lpstr>
      <vt:lpstr>Calibri Light</vt:lpstr>
      <vt:lpstr>Default Design</vt:lpstr>
      <vt:lpstr>PowerPoint Presentation</vt:lpstr>
      <vt:lpstr> </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keywords>, docId:826CE7FB329FF4EE4A285FCA3AF83688</cp:keywords>
  <cp:lastModifiedBy>Claudio Fornaro</cp:lastModifiedBy>
  <cp:revision>393</cp:revision>
  <dcterms:created xsi:type="dcterms:W3CDTF">2009-06-01T12:28:12Z</dcterms:created>
  <dcterms:modified xsi:type="dcterms:W3CDTF">2022-11-28T18:37:24Z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