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handoutMasterIdLst>
    <p:handoutMasterId r:id="rId35"/>
  </p:handoutMasterIdLst>
  <p:sldIdLst>
    <p:sldId id="274" r:id="rId2"/>
    <p:sldId id="328" r:id="rId3"/>
    <p:sldId id="481" r:id="rId4"/>
    <p:sldId id="482" r:id="rId5"/>
    <p:sldId id="447" r:id="rId6"/>
    <p:sldId id="483" r:id="rId7"/>
    <p:sldId id="476" r:id="rId8"/>
    <p:sldId id="477" r:id="rId9"/>
    <p:sldId id="333" r:id="rId10"/>
    <p:sldId id="449" r:id="rId11"/>
    <p:sldId id="450" r:id="rId12"/>
    <p:sldId id="451" r:id="rId13"/>
    <p:sldId id="452" r:id="rId14"/>
    <p:sldId id="453" r:id="rId15"/>
    <p:sldId id="454" r:id="rId16"/>
    <p:sldId id="455" r:id="rId17"/>
    <p:sldId id="456" r:id="rId18"/>
    <p:sldId id="457" r:id="rId19"/>
    <p:sldId id="458" r:id="rId20"/>
    <p:sldId id="459" r:id="rId21"/>
    <p:sldId id="460" r:id="rId22"/>
    <p:sldId id="461" r:id="rId23"/>
    <p:sldId id="462" r:id="rId24"/>
    <p:sldId id="463" r:id="rId25"/>
    <p:sldId id="464" r:id="rId26"/>
    <p:sldId id="465" r:id="rId27"/>
    <p:sldId id="466" r:id="rId28"/>
    <p:sldId id="467" r:id="rId29"/>
    <p:sldId id="468" r:id="rId30"/>
    <p:sldId id="469" r:id="rId31"/>
    <p:sldId id="470" r:id="rId32"/>
    <p:sldId id="472" r:id="rId33"/>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78" y="13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B5F53C1-4E96-4053-29AD-4B8103988B9C}"/>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35FB9430-2489-810F-8DBD-FAD4AAAC7A2B}"/>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59EE11B-E0D2-7E5F-B52A-EF5CA9D8B424}"/>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C68D213C-4132-A664-80D5-4FACF0F873B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AF53980-39A5-4D16-9909-52B7A5B28508}"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C7354B6-1A74-8B92-A4A4-1EB4BBF9B89E}"/>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5780E374-3509-D374-7A51-CB1E877932ED}"/>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076" name="Rectangle 4">
            <a:extLst>
              <a:ext uri="{FF2B5EF4-FFF2-40B4-BE49-F238E27FC236}">
                <a16:creationId xmlns:a16="http://schemas.microsoft.com/office/drawing/2014/main" id="{CC66AA32-A706-6197-8C68-C0C1D12ED31B}"/>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47AB525D-119E-434A-3FC6-6BB02441AC36}"/>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F06B79CC-510E-40B4-AA57-4B49F22DA436}"/>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4F6CD769-B3A7-0A50-DCDA-3465BFBCBBD1}"/>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BF4B170-FAC6-44B3-8C76-1E2768FC717E}"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3B056CF-DF83-E252-531E-F05116CA06B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832FD9C-946A-D865-B9E2-801108CD4C83}"/>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75F2871-69A7-581C-AC02-96C4572BC975}"/>
              </a:ext>
            </a:extLst>
          </p:cNvPr>
          <p:cNvSpPr>
            <a:spLocks noGrp="1"/>
          </p:cNvSpPr>
          <p:nvPr>
            <p:ph type="sldNum" sz="quarter" idx="12"/>
          </p:nvPr>
        </p:nvSpPr>
        <p:spPr/>
        <p:txBody>
          <a:bodyPr/>
          <a:lstStyle>
            <a:lvl1pPr>
              <a:defRPr/>
            </a:lvl1pPr>
          </a:lstStyle>
          <a:p>
            <a:pPr>
              <a:defRPr/>
            </a:pPr>
            <a:fld id="{87425351-91BD-4BD6-87CC-45136E1E4CF1}" type="slidenum">
              <a:rPr lang="bg-BG" altLang="en-US"/>
              <a:pPr>
                <a:defRPr/>
              </a:pPr>
              <a:t>‹#›</a:t>
            </a:fld>
            <a:endParaRPr lang="bg-BG" altLang="en-US"/>
          </a:p>
        </p:txBody>
      </p:sp>
    </p:spTree>
    <p:extLst>
      <p:ext uri="{BB962C8B-B14F-4D97-AF65-F5344CB8AC3E}">
        <p14:creationId xmlns:p14="http://schemas.microsoft.com/office/powerpoint/2010/main" val="187821480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3A5A16E-D535-A3C7-8E35-FF18A971FB87}"/>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E073384D-62EF-6720-CF88-95E57E01CC65}"/>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4FC87A35-708F-DFBA-F42B-DBA0C3BFC89B}"/>
              </a:ext>
            </a:extLst>
          </p:cNvPr>
          <p:cNvSpPr>
            <a:spLocks noGrp="1"/>
          </p:cNvSpPr>
          <p:nvPr>
            <p:ph type="sldNum" sz="quarter" idx="12"/>
          </p:nvPr>
        </p:nvSpPr>
        <p:spPr/>
        <p:txBody>
          <a:bodyPr/>
          <a:lstStyle>
            <a:lvl1pPr>
              <a:defRPr/>
            </a:lvl1pPr>
          </a:lstStyle>
          <a:p>
            <a:pPr>
              <a:defRPr/>
            </a:pPr>
            <a:fld id="{8A858620-6BBE-471D-B8A3-A39EB82DB004}" type="slidenum">
              <a:rPr lang="bg-BG" altLang="en-US"/>
              <a:pPr>
                <a:defRPr/>
              </a:pPr>
              <a:t>‹#›</a:t>
            </a:fld>
            <a:endParaRPr lang="bg-BG" altLang="en-US"/>
          </a:p>
        </p:txBody>
      </p:sp>
    </p:spTree>
    <p:extLst>
      <p:ext uri="{BB962C8B-B14F-4D97-AF65-F5344CB8AC3E}">
        <p14:creationId xmlns:p14="http://schemas.microsoft.com/office/powerpoint/2010/main" val="641487795"/>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5FFF17-3D9B-5485-8FE9-C96362E1F4B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830813DF-8D66-4F0D-0F4F-0B95B8509C4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CDFE709B-5358-354A-3BF1-AF507F4B316E}"/>
              </a:ext>
            </a:extLst>
          </p:cNvPr>
          <p:cNvSpPr>
            <a:spLocks noGrp="1"/>
          </p:cNvSpPr>
          <p:nvPr>
            <p:ph type="sldNum" sz="quarter" idx="12"/>
          </p:nvPr>
        </p:nvSpPr>
        <p:spPr/>
        <p:txBody>
          <a:bodyPr/>
          <a:lstStyle>
            <a:lvl1pPr>
              <a:defRPr/>
            </a:lvl1pPr>
          </a:lstStyle>
          <a:p>
            <a:pPr>
              <a:defRPr/>
            </a:pPr>
            <a:fld id="{5CE85D67-C669-4EE3-BC94-EF616AF5D9C1}" type="slidenum">
              <a:rPr lang="bg-BG" altLang="en-US"/>
              <a:pPr>
                <a:defRPr/>
              </a:pPr>
              <a:t>‹#›</a:t>
            </a:fld>
            <a:endParaRPr lang="bg-BG" altLang="en-US"/>
          </a:p>
        </p:txBody>
      </p:sp>
    </p:spTree>
    <p:extLst>
      <p:ext uri="{BB962C8B-B14F-4D97-AF65-F5344CB8AC3E}">
        <p14:creationId xmlns:p14="http://schemas.microsoft.com/office/powerpoint/2010/main" val="2754560433"/>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80847D38-F6B2-456F-1C21-8A71057B2BDB}"/>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9279798-C738-DAED-3930-29756CE9CBC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E0965072-FB66-8591-67F8-576BA748D82F}"/>
              </a:ext>
            </a:extLst>
          </p:cNvPr>
          <p:cNvSpPr>
            <a:spLocks noGrp="1"/>
          </p:cNvSpPr>
          <p:nvPr>
            <p:ph type="sldNum" sz="quarter" idx="12"/>
          </p:nvPr>
        </p:nvSpPr>
        <p:spPr/>
        <p:txBody>
          <a:bodyPr/>
          <a:lstStyle>
            <a:lvl1pPr>
              <a:defRPr/>
            </a:lvl1pPr>
          </a:lstStyle>
          <a:p>
            <a:pPr>
              <a:defRPr/>
            </a:pPr>
            <a:fld id="{8416B121-9ECD-46DD-AF79-1E99F22E0056}" type="slidenum">
              <a:rPr lang="bg-BG" altLang="en-US"/>
              <a:pPr>
                <a:defRPr/>
              </a:pPr>
              <a:t>‹#›</a:t>
            </a:fld>
            <a:endParaRPr lang="bg-BG" altLang="en-US"/>
          </a:p>
        </p:txBody>
      </p:sp>
    </p:spTree>
    <p:extLst>
      <p:ext uri="{BB962C8B-B14F-4D97-AF65-F5344CB8AC3E}">
        <p14:creationId xmlns:p14="http://schemas.microsoft.com/office/powerpoint/2010/main" val="11756605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FF3CEC03-4A09-BE6E-6384-ED338A7C4C68}"/>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32AB8F4-09A4-0DF7-C561-BA22567D6DF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B1595785-9161-95FE-6495-429FF90848E8}"/>
              </a:ext>
            </a:extLst>
          </p:cNvPr>
          <p:cNvSpPr>
            <a:spLocks noGrp="1"/>
          </p:cNvSpPr>
          <p:nvPr>
            <p:ph type="sldNum" sz="quarter" idx="12"/>
          </p:nvPr>
        </p:nvSpPr>
        <p:spPr/>
        <p:txBody>
          <a:bodyPr/>
          <a:lstStyle>
            <a:lvl1pPr>
              <a:defRPr/>
            </a:lvl1pPr>
          </a:lstStyle>
          <a:p>
            <a:pPr>
              <a:defRPr/>
            </a:pPr>
            <a:fld id="{805BD197-6572-4571-ACA3-08C775E17D28}" type="slidenum">
              <a:rPr lang="bg-BG" altLang="en-US"/>
              <a:pPr>
                <a:defRPr/>
              </a:pPr>
              <a:t>‹#›</a:t>
            </a:fld>
            <a:endParaRPr lang="bg-BG" altLang="en-US"/>
          </a:p>
        </p:txBody>
      </p:sp>
    </p:spTree>
    <p:extLst>
      <p:ext uri="{BB962C8B-B14F-4D97-AF65-F5344CB8AC3E}">
        <p14:creationId xmlns:p14="http://schemas.microsoft.com/office/powerpoint/2010/main" val="82081493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EC69A9F3-A97D-9524-38CB-5E0E624AA2CC}"/>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8C45F5D5-6D40-5AEA-3EEF-D125FC24E45E}"/>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9A07525B-9373-A644-2576-485D79D5AD14}"/>
              </a:ext>
            </a:extLst>
          </p:cNvPr>
          <p:cNvSpPr>
            <a:spLocks noGrp="1"/>
          </p:cNvSpPr>
          <p:nvPr>
            <p:ph type="sldNum" sz="quarter" idx="12"/>
          </p:nvPr>
        </p:nvSpPr>
        <p:spPr/>
        <p:txBody>
          <a:bodyPr/>
          <a:lstStyle>
            <a:lvl1pPr>
              <a:defRPr/>
            </a:lvl1pPr>
          </a:lstStyle>
          <a:p>
            <a:pPr>
              <a:defRPr/>
            </a:pPr>
            <a:fld id="{5A8385BD-0171-4DA0-82B3-1393FC5F68D5}" type="slidenum">
              <a:rPr lang="bg-BG" altLang="en-US"/>
              <a:pPr>
                <a:defRPr/>
              </a:pPr>
              <a:t>‹#›</a:t>
            </a:fld>
            <a:endParaRPr lang="bg-BG" altLang="en-US"/>
          </a:p>
        </p:txBody>
      </p:sp>
    </p:spTree>
    <p:extLst>
      <p:ext uri="{BB962C8B-B14F-4D97-AF65-F5344CB8AC3E}">
        <p14:creationId xmlns:p14="http://schemas.microsoft.com/office/powerpoint/2010/main" val="246819772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FB792B0-DB53-F989-9D4D-022FEB16470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CE9E9377-A749-CF56-22B1-C70B6C095F98}"/>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EDB79BB1-37E1-4289-1770-51B676C99647}"/>
              </a:ext>
            </a:extLst>
          </p:cNvPr>
          <p:cNvSpPr>
            <a:spLocks noGrp="1"/>
          </p:cNvSpPr>
          <p:nvPr>
            <p:ph type="sldNum" sz="quarter" idx="12"/>
          </p:nvPr>
        </p:nvSpPr>
        <p:spPr/>
        <p:txBody>
          <a:bodyPr/>
          <a:lstStyle>
            <a:lvl1pPr>
              <a:defRPr/>
            </a:lvl1pPr>
          </a:lstStyle>
          <a:p>
            <a:pPr>
              <a:defRPr/>
            </a:pPr>
            <a:fld id="{0292A03A-FE58-4559-99D7-0BA84F3F1923}" type="slidenum">
              <a:rPr lang="bg-BG" altLang="en-US"/>
              <a:pPr>
                <a:defRPr/>
              </a:pPr>
              <a:t>‹#›</a:t>
            </a:fld>
            <a:endParaRPr lang="bg-BG" altLang="en-US"/>
          </a:p>
        </p:txBody>
      </p:sp>
    </p:spTree>
    <p:extLst>
      <p:ext uri="{BB962C8B-B14F-4D97-AF65-F5344CB8AC3E}">
        <p14:creationId xmlns:p14="http://schemas.microsoft.com/office/powerpoint/2010/main" val="94362315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3F91A8-6493-C557-503E-53DC0C54D276}"/>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D4EC9C4-B59E-C48C-40AA-3C9D87B6015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BB4ED7B0-2B14-0D21-B68B-E893C007301C}"/>
              </a:ext>
            </a:extLst>
          </p:cNvPr>
          <p:cNvSpPr>
            <a:spLocks noGrp="1"/>
          </p:cNvSpPr>
          <p:nvPr>
            <p:ph type="sldNum" sz="quarter" idx="12"/>
          </p:nvPr>
        </p:nvSpPr>
        <p:spPr/>
        <p:txBody>
          <a:bodyPr/>
          <a:lstStyle>
            <a:lvl1pPr>
              <a:defRPr/>
            </a:lvl1pPr>
          </a:lstStyle>
          <a:p>
            <a:pPr>
              <a:defRPr/>
            </a:pPr>
            <a:fld id="{CFAB6E32-9DDE-4969-A7A7-A76CE428636D}" type="slidenum">
              <a:rPr lang="bg-BG" altLang="en-US"/>
              <a:pPr>
                <a:defRPr/>
              </a:pPr>
              <a:t>‹#›</a:t>
            </a:fld>
            <a:endParaRPr lang="bg-BG" altLang="en-US"/>
          </a:p>
        </p:txBody>
      </p:sp>
    </p:spTree>
    <p:extLst>
      <p:ext uri="{BB962C8B-B14F-4D97-AF65-F5344CB8AC3E}">
        <p14:creationId xmlns:p14="http://schemas.microsoft.com/office/powerpoint/2010/main" val="97205942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5705ACF-8E0B-856A-CF01-665D0E8B5F8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BAE2DC17-3E8B-DBDF-B9B9-0786D68CA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4E50C80-6180-409D-4967-66F974E6C4DC}"/>
              </a:ext>
            </a:extLst>
          </p:cNvPr>
          <p:cNvSpPr>
            <a:spLocks noGrp="1"/>
          </p:cNvSpPr>
          <p:nvPr>
            <p:ph type="sldNum" sz="quarter" idx="12"/>
          </p:nvPr>
        </p:nvSpPr>
        <p:spPr/>
        <p:txBody>
          <a:bodyPr/>
          <a:lstStyle>
            <a:lvl1pPr>
              <a:defRPr/>
            </a:lvl1pPr>
          </a:lstStyle>
          <a:p>
            <a:pPr>
              <a:defRPr/>
            </a:pPr>
            <a:fld id="{8732DB68-C39F-4E85-B8E3-2D5C556B9C5C}" type="slidenum">
              <a:rPr lang="bg-BG" altLang="en-US"/>
              <a:pPr>
                <a:defRPr/>
              </a:pPr>
              <a:t>‹#›</a:t>
            </a:fld>
            <a:endParaRPr lang="bg-BG" altLang="en-US"/>
          </a:p>
        </p:txBody>
      </p:sp>
    </p:spTree>
    <p:extLst>
      <p:ext uri="{BB962C8B-B14F-4D97-AF65-F5344CB8AC3E}">
        <p14:creationId xmlns:p14="http://schemas.microsoft.com/office/powerpoint/2010/main" val="300278711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393720-F380-65B5-0270-B00FCEF3B71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34F34E3B-BE71-61FA-81B7-27ACA6B08ADB}"/>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3A8772B4-1892-AD8C-AAE5-564B4818842C}"/>
              </a:ext>
            </a:extLst>
          </p:cNvPr>
          <p:cNvSpPr>
            <a:spLocks noGrp="1"/>
          </p:cNvSpPr>
          <p:nvPr>
            <p:ph type="sldNum" sz="quarter" idx="12"/>
          </p:nvPr>
        </p:nvSpPr>
        <p:spPr/>
        <p:txBody>
          <a:bodyPr/>
          <a:lstStyle>
            <a:lvl1pPr>
              <a:defRPr/>
            </a:lvl1pPr>
          </a:lstStyle>
          <a:p>
            <a:pPr>
              <a:defRPr/>
            </a:pPr>
            <a:fld id="{1ACB0ED4-526F-4B1F-89CC-1BE95D2F7214}" type="slidenum">
              <a:rPr lang="bg-BG" altLang="en-US"/>
              <a:pPr>
                <a:defRPr/>
              </a:pPr>
              <a:t>‹#›</a:t>
            </a:fld>
            <a:endParaRPr lang="bg-BG" altLang="en-US"/>
          </a:p>
        </p:txBody>
      </p:sp>
    </p:spTree>
    <p:extLst>
      <p:ext uri="{BB962C8B-B14F-4D97-AF65-F5344CB8AC3E}">
        <p14:creationId xmlns:p14="http://schemas.microsoft.com/office/powerpoint/2010/main" val="3236433023"/>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3C56E07-1AD2-1688-DCA5-A62A27D697C6}"/>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25168D0B-5CF7-A23C-4AC1-C72827B4AB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15CBD85-E60B-A402-DF3D-389F2BE1E828}"/>
              </a:ext>
            </a:extLst>
          </p:cNvPr>
          <p:cNvSpPr>
            <a:spLocks noGrp="1"/>
          </p:cNvSpPr>
          <p:nvPr>
            <p:ph type="sldNum" sz="quarter" idx="12"/>
          </p:nvPr>
        </p:nvSpPr>
        <p:spPr/>
        <p:txBody>
          <a:bodyPr/>
          <a:lstStyle>
            <a:lvl1pPr>
              <a:defRPr/>
            </a:lvl1pPr>
          </a:lstStyle>
          <a:p>
            <a:pPr>
              <a:defRPr/>
            </a:pPr>
            <a:fld id="{D8A8BB1B-975B-4CAD-B22B-52EF9461881C}" type="slidenum">
              <a:rPr lang="bg-BG" altLang="en-US"/>
              <a:pPr>
                <a:defRPr/>
              </a:pPr>
              <a:t>‹#›</a:t>
            </a:fld>
            <a:endParaRPr lang="bg-BG" altLang="en-US"/>
          </a:p>
        </p:txBody>
      </p:sp>
    </p:spTree>
    <p:extLst>
      <p:ext uri="{BB962C8B-B14F-4D97-AF65-F5344CB8AC3E}">
        <p14:creationId xmlns:p14="http://schemas.microsoft.com/office/powerpoint/2010/main" val="2459009070"/>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8A7DECE-23AD-E466-9174-41AB0A9F655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BBAFD8FA-1D44-3F6D-0C69-C045DBB491A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1986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0BC73FC-9C02-8980-1AF2-595A9570361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A0B36F4-4DFF-918B-32FF-595A72017B1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5CFE6EA-DD51-E678-BEF4-52DE0C25D4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B7B6F169-AB5D-CE4B-4D7A-3C19113AF9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1B720D84-DBC3-27F4-AB86-D901751270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AF9EAE2C-4FC5-4DA5-986F-E531D685B0E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B3CB98C9-A44B-0C8D-5382-79432839A5EA}"/>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4179B4-7004-1693-E5B9-13B2D33C56A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 name="Rechteck 4">
            <a:extLst>
              <a:ext uri="{FF2B5EF4-FFF2-40B4-BE49-F238E27FC236}">
                <a16:creationId xmlns:a16="http://schemas.microsoft.com/office/drawing/2014/main" id="{8CFCF5EC-408A-4582-E327-599CF25746A0}"/>
              </a:ext>
            </a:extLst>
          </p:cNvPr>
          <p:cNvSpPr/>
          <p:nvPr/>
        </p:nvSpPr>
        <p:spPr>
          <a:xfrm>
            <a:off x="5022850" y="992188"/>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defTabSz="457200" rtl="0" eaLnBrk="0" fontAlgn="base" hangingPunct="0">
              <a:spcBef>
                <a:spcPct val="0"/>
              </a:spcBef>
              <a:spcAft>
                <a:spcPct val="0"/>
              </a:spcAft>
              <a:defRPr kern="1200">
                <a:solidFill>
                  <a:schemeClr val="lt1"/>
                </a:solidFill>
                <a:latin typeface="+mn-lt"/>
                <a:ea typeface="+mn-ea"/>
                <a:cs typeface="+mn-cs"/>
              </a:defRPr>
            </a:lvl1pPr>
            <a:lvl2pPr marL="457200" algn="l" defTabSz="457200" rtl="0" eaLnBrk="0" fontAlgn="base" hangingPunct="0">
              <a:spcBef>
                <a:spcPct val="0"/>
              </a:spcBef>
              <a:spcAft>
                <a:spcPct val="0"/>
              </a:spcAft>
              <a:defRPr kern="1200">
                <a:solidFill>
                  <a:schemeClr val="lt1"/>
                </a:solidFill>
                <a:latin typeface="+mn-lt"/>
                <a:ea typeface="+mn-ea"/>
                <a:cs typeface="+mn-cs"/>
              </a:defRPr>
            </a:lvl2pPr>
            <a:lvl3pPr marL="914400" algn="l" defTabSz="457200" rtl="0" eaLnBrk="0" fontAlgn="base" hangingPunct="0">
              <a:spcBef>
                <a:spcPct val="0"/>
              </a:spcBef>
              <a:spcAft>
                <a:spcPct val="0"/>
              </a:spcAft>
              <a:defRPr kern="1200">
                <a:solidFill>
                  <a:schemeClr val="lt1"/>
                </a:solidFill>
                <a:latin typeface="+mn-lt"/>
                <a:ea typeface="+mn-ea"/>
                <a:cs typeface="+mn-cs"/>
              </a:defRPr>
            </a:lvl3pPr>
            <a:lvl4pPr marL="1371600" algn="l" defTabSz="457200" rtl="0" eaLnBrk="0" fontAlgn="base" hangingPunct="0">
              <a:spcBef>
                <a:spcPct val="0"/>
              </a:spcBef>
              <a:spcAft>
                <a:spcPct val="0"/>
              </a:spcAft>
              <a:defRPr kern="1200">
                <a:solidFill>
                  <a:schemeClr val="lt1"/>
                </a:solidFill>
                <a:latin typeface="+mn-lt"/>
                <a:ea typeface="+mn-ea"/>
                <a:cs typeface="+mn-cs"/>
              </a:defRPr>
            </a:lvl4pPr>
            <a:lvl5pPr marL="1828800" algn="l" defTabSz="457200"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5125" name="Titel 1">
            <a:extLst>
              <a:ext uri="{FF2B5EF4-FFF2-40B4-BE49-F238E27FC236}">
                <a16:creationId xmlns:a16="http://schemas.microsoft.com/office/drawing/2014/main" id="{5833C00D-B614-CE00-8129-0F3BF80EB2A9}"/>
              </a:ext>
            </a:extLst>
          </p:cNvPr>
          <p:cNvSpPr txBox="1">
            <a:spLocks noChangeArrowheads="1"/>
          </p:cNvSpPr>
          <p:nvPr/>
        </p:nvSpPr>
        <p:spPr bwMode="auto">
          <a:xfrm>
            <a:off x="5095875" y="1217613"/>
            <a:ext cx="6191250"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Webinar</a:t>
            </a:r>
          </a:p>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of Introduction</a:t>
            </a:r>
          </a:p>
        </p:txBody>
      </p:sp>
      <p:sp>
        <p:nvSpPr>
          <p:cNvPr id="5126" name="Untertitel 2">
            <a:extLst>
              <a:ext uri="{FF2B5EF4-FFF2-40B4-BE49-F238E27FC236}">
                <a16:creationId xmlns:a16="http://schemas.microsoft.com/office/drawing/2014/main" id="{1FE9ECBA-D5B7-E7E7-8C5B-AD49E69A5044}"/>
              </a:ext>
            </a:extLst>
          </p:cNvPr>
          <p:cNvSpPr txBox="1">
            <a:spLocks noChangeArrowheads="1"/>
          </p:cNvSpPr>
          <p:nvPr/>
        </p:nvSpPr>
        <p:spPr bwMode="auto">
          <a:xfrm>
            <a:off x="5105400" y="4751388"/>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Tx/>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Information Security for Managers</a:t>
            </a:r>
          </a:p>
        </p:txBody>
      </p:sp>
      <p:pic>
        <p:nvPicPr>
          <p:cNvPr id="5127" name="Grafik 3">
            <a:extLst>
              <a:ext uri="{FF2B5EF4-FFF2-40B4-BE49-F238E27FC236}">
                <a16:creationId xmlns:a16="http://schemas.microsoft.com/office/drawing/2014/main" id="{270F4E19-6B14-DDC6-3139-482697E912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93775"/>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5">
            <a:extLst>
              <a:ext uri="{FF2B5EF4-FFF2-40B4-BE49-F238E27FC236}">
                <a16:creationId xmlns:a16="http://schemas.microsoft.com/office/drawing/2014/main" id="{608C8EB4-558B-C965-7714-E59DD15CD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875" y="4973638"/>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0662A93-D77D-29F4-987E-15E07543CBAB}"/>
              </a:ext>
            </a:extLst>
          </p:cNvPr>
          <p:cNvSpPr>
            <a:spLocks noGrp="1" noChangeArrowheads="1"/>
          </p:cNvSpPr>
          <p:nvPr>
            <p:ph type="title" idx="4294967295"/>
          </p:nvPr>
        </p:nvSpPr>
        <p:spPr>
          <a:xfrm>
            <a:off x="0" y="1268413"/>
            <a:ext cx="8229600" cy="1143000"/>
          </a:xfrm>
        </p:spPr>
        <p:txBody>
          <a:bodyPr/>
          <a:lstStyle/>
          <a:p>
            <a:r>
              <a:rPr lang="en-US" altLang="en-US" sz="3200" b="1">
                <a:solidFill>
                  <a:srgbClr val="7030A0"/>
                </a:solidFill>
              </a:rPr>
              <a:t> </a:t>
            </a:r>
          </a:p>
        </p:txBody>
      </p:sp>
      <p:sp>
        <p:nvSpPr>
          <p:cNvPr id="3" name="Content Placeholder 2">
            <a:extLst>
              <a:ext uri="{FF2B5EF4-FFF2-40B4-BE49-F238E27FC236}">
                <a16:creationId xmlns:a16="http://schemas.microsoft.com/office/drawing/2014/main" id="{6A61D299-34A4-B6EC-0C7A-3AC11B8E19CC}"/>
              </a:ext>
            </a:extLst>
          </p:cNvPr>
          <p:cNvSpPr>
            <a:spLocks noGrp="1"/>
          </p:cNvSpPr>
          <p:nvPr>
            <p:ph idx="4294967295"/>
          </p:nvPr>
        </p:nvSpPr>
        <p:spPr>
          <a:xfrm>
            <a:off x="550863" y="1839913"/>
            <a:ext cx="11233150" cy="4525962"/>
          </a:xfrm>
        </p:spPr>
        <p:txBody>
          <a:bodyPr rtlCol="0">
            <a:normAutofit lnSpcReduction="10000"/>
          </a:bodyPr>
          <a:lstStyle/>
          <a:p>
            <a:pPr fontAlgn="auto">
              <a:spcBef>
                <a:spcPts val="600"/>
              </a:spcBef>
              <a:spcAft>
                <a:spcPts val="600"/>
              </a:spcAft>
              <a:defRPr/>
            </a:pPr>
            <a:r>
              <a:rPr lang="en-US" dirty="0"/>
              <a:t>The project develops a cyber security framework to provide a mechanism for</a:t>
            </a:r>
            <a:r>
              <a:rPr lang="vi-VN" dirty="0"/>
              <a:t> </a:t>
            </a:r>
            <a:endParaRPr lang="en-US" dirty="0"/>
          </a:p>
          <a:p>
            <a:pPr marL="731520" fontAlgn="auto">
              <a:spcBef>
                <a:spcPts val="600"/>
              </a:spcBef>
              <a:spcAft>
                <a:spcPts val="600"/>
              </a:spcAft>
              <a:buFont typeface="Wingdings" pitchFamily="2" charset="2"/>
              <a:buChar char="Ø"/>
              <a:defRPr/>
            </a:pPr>
            <a:r>
              <a:rPr lang="en-US" sz="2400" dirty="0"/>
              <a:t>professional and educational training (VET) within enterprises, SMEs</a:t>
            </a:r>
            <a:r>
              <a:rPr lang="vi-VN" sz="2400" dirty="0"/>
              <a:t> </a:t>
            </a:r>
            <a:endParaRPr lang="en-US" sz="2400" dirty="0"/>
          </a:p>
          <a:p>
            <a:pPr marL="731520"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r>
              <a:rPr lang="vi-VN" sz="2400" dirty="0"/>
              <a:t>. </a:t>
            </a:r>
            <a:endParaRPr lang="en-US" sz="2400" dirty="0"/>
          </a:p>
          <a:p>
            <a:pPr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r>
              <a:rPr lang="vi-VN" dirty="0"/>
              <a:t>. </a:t>
            </a:r>
            <a:endParaRPr lang="en-US" dirty="0"/>
          </a:p>
          <a:p>
            <a:pPr fontAlgn="auto">
              <a:spcBef>
                <a:spcPts val="600"/>
              </a:spcBef>
              <a:spcAft>
                <a:spcPts val="600"/>
              </a:spcAft>
              <a:defRPr/>
            </a:pPr>
            <a:r>
              <a:rPr lang="en-US" dirty="0"/>
              <a:t>This training program will be customized for vocational training and the development of a European transferability model</a:t>
            </a:r>
          </a:p>
        </p:txBody>
      </p:sp>
      <p:sp>
        <p:nvSpPr>
          <p:cNvPr id="6148" name="Titel 1">
            <a:extLst>
              <a:ext uri="{FF2B5EF4-FFF2-40B4-BE49-F238E27FC236}">
                <a16:creationId xmlns:a16="http://schemas.microsoft.com/office/drawing/2014/main" id="{749C9F03-B375-4C9C-4605-D50907BCAEF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Erasmus+ InCyT project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F718CD-D2B3-17C8-7BFB-13E2096EB9CF}"/>
              </a:ext>
            </a:extLst>
          </p:cNvPr>
          <p:cNvSpPr>
            <a:spLocks noGrp="1"/>
          </p:cNvSpPr>
          <p:nvPr>
            <p:ph idx="4294967295"/>
          </p:nvPr>
        </p:nvSpPr>
        <p:spPr>
          <a:xfrm>
            <a:off x="407988" y="1784350"/>
            <a:ext cx="11712575" cy="5073650"/>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The </a:t>
            </a:r>
            <a:r>
              <a:rPr lang="en-US" dirty="0" err="1"/>
              <a:t>InCyT</a:t>
            </a:r>
            <a:r>
              <a:rPr lang="en-US" dirty="0"/>
              <a:t> project will want to implement some solutions </a:t>
            </a:r>
            <a:r>
              <a:rPr lang="vi-VN" dirty="0"/>
              <a:t>:</a:t>
            </a:r>
          </a:p>
          <a:p>
            <a:pPr fontAlgn="auto">
              <a:spcBef>
                <a:spcPts val="600"/>
              </a:spcBef>
              <a:spcAft>
                <a:spcPts val="600"/>
              </a:spcAft>
              <a:defRPr/>
            </a:pPr>
            <a:r>
              <a:rPr lang="en-US" sz="2400" dirty="0"/>
              <a:t>Development of a Framework, which provides a mechanism for VET and companies to describe the competences and skills, required in the field of cyber security for professionals and not to avoid cyber attacks, as well as digital gaps and others</a:t>
            </a:r>
            <a:r>
              <a:rPr lang="vi-VN" sz="2400" dirty="0"/>
              <a:t>.</a:t>
            </a:r>
          </a:p>
          <a:p>
            <a:pPr fontAlgn="auto">
              <a:spcBef>
                <a:spcPts val="600"/>
              </a:spcBef>
              <a:spcAft>
                <a:spcPts val="600"/>
              </a:spcAft>
              <a:defRPr/>
            </a:pPr>
            <a:r>
              <a:rPr lang="en-US" sz="2400" dirty="0"/>
              <a:t>Considering the advantages of interdisciplinary training and mentoring programs, especially in the field of cyber security, the project will develop and test supported interdisciplinary digital training programs and a collaborative e-Learning platform for SMEs</a:t>
            </a:r>
          </a:p>
          <a:p>
            <a:pPr fontAlgn="auto">
              <a:spcBef>
                <a:spcPts val="600"/>
              </a:spcBef>
              <a:spcAft>
                <a:spcPts val="600"/>
              </a:spcAft>
              <a:defRPr/>
            </a:pPr>
            <a:r>
              <a:rPr lang="vi-VN" sz="2400" dirty="0"/>
              <a:t>Adapt it for VET.</a:t>
            </a:r>
          </a:p>
          <a:p>
            <a:pPr fontAlgn="auto">
              <a:spcBef>
                <a:spcPts val="600"/>
              </a:spcBef>
              <a:spcAft>
                <a:spcPts val="600"/>
              </a:spcAft>
              <a:defRPr/>
            </a:pPr>
            <a:r>
              <a:rPr lang="en-US" sz="2400" dirty="0"/>
              <a:t>Development of a European model of transferability</a:t>
            </a:r>
          </a:p>
          <a:p>
            <a:pPr fontAlgn="auto">
              <a:spcBef>
                <a:spcPts val="600"/>
              </a:spcBef>
              <a:spcAft>
                <a:spcPts val="600"/>
              </a:spcAft>
              <a:defRPr/>
            </a:pPr>
            <a:r>
              <a:rPr lang="en-US" sz="2400" dirty="0"/>
              <a:t>Taking into account the advantages of interdisciplinary training and mentoring programs, especially in the field of cyber security, the project will develop and test digital interdisciplinary training programs supported by e-mentoring for SMEs and adapt them for VET</a:t>
            </a:r>
            <a:r>
              <a:rPr lang="vi-VN" sz="2400" dirty="0"/>
              <a:t>.</a:t>
            </a:r>
            <a:endParaRPr lang="en-US" sz="2400" dirty="0"/>
          </a:p>
        </p:txBody>
      </p:sp>
      <p:sp>
        <p:nvSpPr>
          <p:cNvPr id="7171" name="Titel 1">
            <a:extLst>
              <a:ext uri="{FF2B5EF4-FFF2-40B4-BE49-F238E27FC236}">
                <a16:creationId xmlns:a16="http://schemas.microsoft.com/office/drawing/2014/main" id="{4DFC2EC7-3BA1-E6C9-680A-272279B0C46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Objectives</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16803-EC7C-4515-F95F-D4FF787B1D20}"/>
              </a:ext>
            </a:extLst>
          </p:cNvPr>
          <p:cNvSpPr>
            <a:spLocks noGrp="1"/>
          </p:cNvSpPr>
          <p:nvPr>
            <p:ph idx="4294967295"/>
          </p:nvPr>
        </p:nvSpPr>
        <p:spPr>
          <a:xfrm>
            <a:off x="479425" y="1628775"/>
            <a:ext cx="11233150" cy="5145088"/>
          </a:xfrm>
        </p:spPr>
        <p:txBody>
          <a:bodyPr rtlCol="0">
            <a:noAutofit/>
          </a:bodyPr>
          <a:lstStyle/>
          <a:p>
            <a:pPr marL="0" indent="0" fontAlgn="auto">
              <a:spcBef>
                <a:spcPts val="600"/>
              </a:spcBef>
              <a:spcAft>
                <a:spcPts val="0"/>
              </a:spcAft>
              <a:buFont typeface="Arial" panose="020B0604020202020204" pitchFamily="34" charset="0"/>
              <a:buNone/>
              <a:defRPr/>
            </a:pPr>
            <a:r>
              <a:rPr lang="en-US" dirty="0"/>
              <a:t>The results of the project will be</a:t>
            </a:r>
            <a:r>
              <a:rPr lang="vi-VN" dirty="0"/>
              <a:t>:</a:t>
            </a:r>
          </a:p>
          <a:p>
            <a:pPr fontAlgn="auto">
              <a:spcBef>
                <a:spcPts val="600"/>
              </a:spcBef>
              <a:spcAft>
                <a:spcPts val="0"/>
              </a:spcAft>
              <a:defRPr/>
            </a:pPr>
            <a:r>
              <a:rPr lang="vi-VN" sz="2400" dirty="0"/>
              <a:t>Methodological framework for implementation</a:t>
            </a:r>
            <a:endParaRPr lang="en-US" sz="2400" dirty="0"/>
          </a:p>
          <a:p>
            <a:pPr fontAlgn="auto">
              <a:spcBef>
                <a:spcPts val="600"/>
              </a:spcBef>
              <a:spcAft>
                <a:spcPts val="0"/>
              </a:spcAft>
              <a:defRPr/>
            </a:pPr>
            <a:r>
              <a:rPr lang="en-US" sz="2400" dirty="0"/>
              <a:t>Existing and attended training (courses)</a:t>
            </a:r>
          </a:p>
          <a:p>
            <a:pPr fontAlgn="auto">
              <a:spcBef>
                <a:spcPts val="600"/>
              </a:spcBef>
              <a:spcAft>
                <a:spcPts val="0"/>
              </a:spcAft>
              <a:defRPr/>
            </a:pPr>
            <a:r>
              <a:rPr lang="en-US" sz="2400" dirty="0"/>
              <a:t>Opportunities to improve them through the use of interdisciplinarity and mentoring</a:t>
            </a:r>
            <a:r>
              <a:rPr lang="vi-VN" sz="2400" dirty="0"/>
              <a:t>.</a:t>
            </a:r>
          </a:p>
          <a:p>
            <a:pPr fontAlgn="auto">
              <a:spcBef>
                <a:spcPts val="600"/>
              </a:spcBef>
              <a:spcAft>
                <a:spcPts val="0"/>
              </a:spcAft>
              <a:defRPr/>
            </a:pPr>
            <a:r>
              <a:rPr lang="vi-VN" sz="2400" dirty="0"/>
              <a:t>Learning and mentoring methodology</a:t>
            </a:r>
          </a:p>
          <a:p>
            <a:pPr marL="0" indent="0" fontAlgn="auto">
              <a:spcBef>
                <a:spcPts val="600"/>
              </a:spcBef>
              <a:spcAft>
                <a:spcPts val="0"/>
              </a:spcAft>
              <a:buFont typeface="Arial" panose="020B0604020202020204" pitchFamily="34" charset="0"/>
              <a:buNone/>
              <a:defRPr/>
            </a:pPr>
            <a:endParaRPr lang="en-US" sz="2400" dirty="0"/>
          </a:p>
          <a:p>
            <a:pPr marL="0" indent="0" fontAlgn="auto">
              <a:spcBef>
                <a:spcPts val="600"/>
              </a:spcBef>
              <a:spcAft>
                <a:spcPts val="0"/>
              </a:spcAft>
              <a:buFont typeface="Arial" panose="020B0604020202020204" pitchFamily="34" charset="0"/>
              <a:buNone/>
              <a:defRPr/>
            </a:pPr>
            <a:r>
              <a:rPr lang="vi-VN" dirty="0"/>
              <a:t>Products:</a:t>
            </a:r>
          </a:p>
          <a:p>
            <a:pPr marL="0" indent="0" fontAlgn="auto">
              <a:spcBef>
                <a:spcPts val="600"/>
              </a:spcBef>
              <a:spcAft>
                <a:spcPts val="0"/>
              </a:spcAft>
              <a:buFont typeface="Arial" panose="020B0604020202020204" pitchFamily="34" charset="0"/>
              <a:buNone/>
              <a:defRPr/>
            </a:pPr>
            <a:r>
              <a:rPr lang="vi-VN" sz="2400" dirty="0"/>
              <a:t>1. </a:t>
            </a:r>
            <a:r>
              <a:rPr lang="en-US" sz="2400" dirty="0"/>
              <a:t>A network framework </a:t>
            </a:r>
            <a:r>
              <a:rPr lang="en-US" sz="2400" dirty="0" err="1"/>
              <a:t>Framework</a:t>
            </a:r>
            <a:endParaRPr lang="vi-VN" sz="2400" dirty="0"/>
          </a:p>
          <a:p>
            <a:pPr marL="0" indent="0" fontAlgn="auto">
              <a:spcBef>
                <a:spcPts val="600"/>
              </a:spcBef>
              <a:spcAft>
                <a:spcPts val="0"/>
              </a:spcAft>
              <a:buFont typeface="Arial" panose="020B0604020202020204" pitchFamily="34" charset="0"/>
              <a:buNone/>
              <a:defRPr/>
            </a:pPr>
            <a:r>
              <a:rPr lang="vi-VN" sz="2400" dirty="0"/>
              <a:t>2. </a:t>
            </a:r>
            <a:r>
              <a:rPr lang="en-US" sz="2400" dirty="0"/>
              <a:t>An interdisciplinary cyber security digital training material for SMEs supported by mentoring and a methodology adapted for a special VET course</a:t>
            </a:r>
            <a:r>
              <a:rPr lang="vi-VN" sz="2400" dirty="0"/>
              <a:t>.</a:t>
            </a:r>
          </a:p>
          <a:p>
            <a:pPr marL="0" indent="0" fontAlgn="auto">
              <a:spcBef>
                <a:spcPts val="600"/>
              </a:spcBef>
              <a:spcAft>
                <a:spcPts val="0"/>
              </a:spcAft>
              <a:buFont typeface="Arial" panose="020B0604020202020204" pitchFamily="34" charset="0"/>
              <a:buNone/>
              <a:defRPr/>
            </a:pPr>
            <a:r>
              <a:rPr lang="vi-VN" sz="2400" dirty="0"/>
              <a:t>3. </a:t>
            </a:r>
            <a:r>
              <a:rPr lang="en-US" sz="2400" dirty="0"/>
              <a:t>A digital platform to support training</a:t>
            </a:r>
            <a:endParaRPr lang="vi-VN" sz="2400" dirty="0"/>
          </a:p>
          <a:p>
            <a:pPr marL="0" indent="0" fontAlgn="auto">
              <a:spcBef>
                <a:spcPts val="600"/>
              </a:spcBef>
              <a:spcAft>
                <a:spcPts val="0"/>
              </a:spcAft>
              <a:buFont typeface="Arial" panose="020B0604020202020204" pitchFamily="34" charset="0"/>
              <a:buNone/>
              <a:defRPr/>
            </a:pPr>
            <a:r>
              <a:rPr lang="vi-VN" sz="2400" dirty="0"/>
              <a:t>4. </a:t>
            </a:r>
            <a:r>
              <a:rPr lang="en-US" sz="2400" dirty="0"/>
              <a:t>Report how interdisciplinary skills deliver advantages for SMEs and VAT</a:t>
            </a:r>
            <a:r>
              <a:rPr lang="vi-VN" sz="2400" dirty="0"/>
              <a:t>.</a:t>
            </a:r>
          </a:p>
          <a:p>
            <a:pPr marL="0" indent="0" fontAlgn="auto">
              <a:spcBef>
                <a:spcPts val="600"/>
              </a:spcBef>
              <a:spcAft>
                <a:spcPts val="0"/>
              </a:spcAft>
              <a:buFont typeface="Arial" panose="020B0604020202020204" pitchFamily="34" charset="0"/>
              <a:buNone/>
              <a:defRPr/>
            </a:pPr>
            <a:r>
              <a:rPr lang="vi-VN" sz="2400" dirty="0"/>
              <a:t>5. </a:t>
            </a:r>
            <a:r>
              <a:rPr lang="en-US" sz="2400" dirty="0"/>
              <a:t>European model of transferability for interdisciplinary training and tested mentoring</a:t>
            </a:r>
          </a:p>
        </p:txBody>
      </p:sp>
      <p:sp>
        <p:nvSpPr>
          <p:cNvPr id="8195" name="Titel 1">
            <a:extLst>
              <a:ext uri="{FF2B5EF4-FFF2-40B4-BE49-F238E27FC236}">
                <a16:creationId xmlns:a16="http://schemas.microsoft.com/office/drawing/2014/main" id="{F530173C-6858-84B5-959F-300A070E119D}"/>
              </a:ext>
            </a:extLst>
          </p:cNvPr>
          <p:cNvSpPr txBox="1">
            <a:spLocks noChangeArrowheads="1"/>
          </p:cNvSpPr>
          <p:nvPr/>
        </p:nvSpPr>
        <p:spPr bwMode="auto">
          <a:xfrm>
            <a:off x="2125663" y="365125"/>
            <a:ext cx="6161087"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Results and products</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AC5EDCE9-9452-61B1-6691-677AC77F01BE}"/>
              </a:ext>
            </a:extLst>
          </p:cNvPr>
          <p:cNvSpPr>
            <a:spLocks noGrp="1" noChangeArrowheads="1"/>
          </p:cNvSpPr>
          <p:nvPr>
            <p:ph idx="4294967295"/>
          </p:nvPr>
        </p:nvSpPr>
        <p:spPr>
          <a:xfrm>
            <a:off x="550863" y="1844675"/>
            <a:ext cx="11377612" cy="5184775"/>
          </a:xfrm>
        </p:spPr>
        <p:txBody>
          <a:bodyPr/>
          <a:lstStyle/>
          <a:p>
            <a:pPr>
              <a:spcBef>
                <a:spcPts val="600"/>
              </a:spcBef>
              <a:spcAft>
                <a:spcPts val="600"/>
              </a:spcAft>
            </a:pPr>
            <a:r>
              <a:rPr lang="en-US" altLang="en-US"/>
              <a:t>The digital economy is primarily based on data. In the era of Industry 4.0, cyber-physical systems and the Internet of Things, more and more products and processes are digitized. Cybersecurity, i.e. the protection of this data and associated information processing systems, is more relevant today than at any time in economic history</a:t>
            </a:r>
            <a:r>
              <a:rPr lang="vi-VN" altLang="en-US"/>
              <a:t>.</a:t>
            </a:r>
          </a:p>
          <a:p>
            <a:pPr>
              <a:spcBef>
                <a:spcPts val="600"/>
              </a:spcBef>
              <a:spcAft>
                <a:spcPts val="600"/>
              </a:spcAft>
            </a:pPr>
            <a:r>
              <a:rPr lang="en-US" altLang="en-US"/>
              <a:t>Business processes can be significantly disrupted, slowed down or even completely blocked, for example if data records are incorrect, incomplete or not available at all, data synchronization between systems is disrupted, IT systems work incorrectly or fail completely</a:t>
            </a:r>
            <a:r>
              <a:rPr lang="vi-VN" altLang="en-US"/>
              <a:t>.</a:t>
            </a:r>
          </a:p>
        </p:txBody>
      </p:sp>
      <p:sp>
        <p:nvSpPr>
          <p:cNvPr id="9219" name="Titel 1">
            <a:extLst>
              <a:ext uri="{FF2B5EF4-FFF2-40B4-BE49-F238E27FC236}">
                <a16:creationId xmlns:a16="http://schemas.microsoft.com/office/drawing/2014/main" id="{88F9BC6F-726F-99B6-5601-2357444952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F0E4ED85-69C1-6F4C-29BA-EBBE27473C15}"/>
              </a:ext>
            </a:extLst>
          </p:cNvPr>
          <p:cNvSpPr>
            <a:spLocks noGrp="1" noChangeArrowheads="1"/>
          </p:cNvSpPr>
          <p:nvPr>
            <p:ph idx="4294967295"/>
          </p:nvPr>
        </p:nvSpPr>
        <p:spPr>
          <a:xfrm>
            <a:off x="550863" y="1844675"/>
            <a:ext cx="11377612" cy="5184775"/>
          </a:xfrm>
        </p:spPr>
        <p:txBody>
          <a:bodyPr/>
          <a:lstStyle/>
          <a:p>
            <a:pPr>
              <a:spcBef>
                <a:spcPts val="600"/>
              </a:spcBef>
              <a:spcAft>
                <a:spcPts val="600"/>
              </a:spcAft>
            </a:pPr>
            <a:r>
              <a:rPr lang="en-US" altLang="en-US"/>
              <a:t>SMEs in particular are targets for criminal activity related to these issues. Unlike big corporations, their resources are limited - and hackers know it! SMEs are the backbone of the economy in Europe, i.e. over 99% of companies in Germany are SMEs</a:t>
            </a:r>
            <a:r>
              <a:rPr lang="vi-VN" altLang="en-US"/>
              <a:t>. </a:t>
            </a:r>
            <a:endParaRPr lang="en-US" altLang="en-US"/>
          </a:p>
          <a:p>
            <a:pPr>
              <a:spcBef>
                <a:spcPts val="600"/>
              </a:spcBef>
              <a:spcAft>
                <a:spcPts val="600"/>
              </a:spcAft>
            </a:pPr>
            <a:r>
              <a:rPr lang="en-US" altLang="en-US"/>
              <a:t>More than half of the workforce is employed by SMEs. It is therefore necessary to help SMEs avoid cyber attacks</a:t>
            </a:r>
            <a:r>
              <a:rPr lang="vi-VN" altLang="en-US"/>
              <a:t>.</a:t>
            </a:r>
            <a:endParaRPr lang="en-US" altLang="en-US"/>
          </a:p>
          <a:p>
            <a:pPr>
              <a:spcBef>
                <a:spcPts val="600"/>
              </a:spcBef>
              <a:spcAft>
                <a:spcPts val="600"/>
              </a:spcAft>
            </a:pPr>
            <a:r>
              <a:rPr lang="en-US" altLang="en-US"/>
              <a:t>The Cybersecurity Education Initiative points out that a critical step should be taken to address the lack of "individuals with the knowledge, skills, and abilities to perform the tasks required for cybersecurity work.“</a:t>
            </a:r>
          </a:p>
          <a:p>
            <a:pPr>
              <a:spcBef>
                <a:spcPts val="600"/>
              </a:spcBef>
              <a:spcAft>
                <a:spcPts val="600"/>
              </a:spcAft>
            </a:pPr>
            <a:endParaRPr lang="vi-VN" altLang="en-US"/>
          </a:p>
        </p:txBody>
      </p:sp>
      <p:sp>
        <p:nvSpPr>
          <p:cNvPr id="10243" name="Titel 1">
            <a:extLst>
              <a:ext uri="{FF2B5EF4-FFF2-40B4-BE49-F238E27FC236}">
                <a16:creationId xmlns:a16="http://schemas.microsoft.com/office/drawing/2014/main" id="{283C9DEF-3C61-A44B-3387-795BF6CCE1F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318D0C2B-D324-B0BE-5B99-DF3752AD64D9}"/>
              </a:ext>
            </a:extLst>
          </p:cNvPr>
          <p:cNvSpPr>
            <a:spLocks noGrp="1" noChangeArrowheads="1"/>
          </p:cNvSpPr>
          <p:nvPr>
            <p:ph idx="4294967295"/>
          </p:nvPr>
        </p:nvSpPr>
        <p:spPr>
          <a:xfrm>
            <a:off x="479425" y="1844675"/>
            <a:ext cx="11233150" cy="4784725"/>
          </a:xfrm>
        </p:spPr>
        <p:txBody>
          <a:bodyPr/>
          <a:lstStyle/>
          <a:p>
            <a:pPr>
              <a:spcBef>
                <a:spcPts val="600"/>
              </a:spcBef>
              <a:spcAft>
                <a:spcPts val="600"/>
              </a:spcAft>
            </a:pPr>
            <a:r>
              <a:rPr lang="en-US" altLang="en-US"/>
              <a:t>Such a group includes "technical and non-technical functions that are filled by employees with knowledge and experience"</a:t>
            </a:r>
            <a:r>
              <a:rPr lang="vi-VN" altLang="en-US"/>
              <a:t>. </a:t>
            </a:r>
            <a:endParaRPr lang="en-US" altLang="en-US"/>
          </a:p>
          <a:p>
            <a:pPr>
              <a:spcBef>
                <a:spcPts val="600"/>
              </a:spcBef>
              <a:spcAft>
                <a:spcPts val="600"/>
              </a:spcAft>
            </a:pPr>
            <a:r>
              <a:rPr lang="en-US" altLang="en-US"/>
              <a:t>However, it is difficult to create a workforce with the necessary interdisciplinary skills and to solve the problem of communication between educators, researchers and people who use information technologies</a:t>
            </a:r>
            <a:r>
              <a:rPr lang="vi-VN" altLang="en-US"/>
              <a:t>. </a:t>
            </a:r>
            <a:endParaRPr lang="en-US" altLang="en-US"/>
          </a:p>
          <a:p>
            <a:pPr>
              <a:spcBef>
                <a:spcPts val="600"/>
              </a:spcBef>
              <a:spcAft>
                <a:spcPts val="600"/>
              </a:spcAft>
            </a:pPr>
            <a:r>
              <a:rPr lang="en-US" altLang="en-US"/>
              <a:t>Cooperation and communication between these groups is necessary</a:t>
            </a:r>
            <a:r>
              <a:rPr lang="vi-VN" altLang="en-US"/>
              <a:t>.</a:t>
            </a:r>
            <a:endParaRPr lang="en-US" altLang="en-US"/>
          </a:p>
          <a:p>
            <a:pPr>
              <a:spcBef>
                <a:spcPts val="600"/>
              </a:spcBef>
              <a:spcAft>
                <a:spcPts val="600"/>
              </a:spcAft>
            </a:pPr>
            <a:r>
              <a:rPr lang="en-US" altLang="en-US"/>
              <a:t>One problem is that companies, especially SMEs with fewer resources, need help to assess the skills and gaps of their employees, using digital methods to improve the existing situation and organizing training opportunities to reskill their employees</a:t>
            </a:r>
            <a:r>
              <a:rPr lang="vi-VN" altLang="en-US"/>
              <a:t>.</a:t>
            </a:r>
          </a:p>
        </p:txBody>
      </p:sp>
      <p:sp>
        <p:nvSpPr>
          <p:cNvPr id="11267" name="Titel 1">
            <a:extLst>
              <a:ext uri="{FF2B5EF4-FFF2-40B4-BE49-F238E27FC236}">
                <a16:creationId xmlns:a16="http://schemas.microsoft.com/office/drawing/2014/main" id="{BAEFDC74-E8B2-BC86-C7F1-8CB89FA2821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How to protect yourself </a:t>
            </a:r>
            <a:br>
              <a:rPr lang="en-US" altLang="en-US" sz="4400">
                <a:latin typeface="Calibri Light" panose="020F0302020204030204" pitchFamily="34" charset="0"/>
              </a:rPr>
            </a:br>
            <a:r>
              <a:rPr lang="en-US" altLang="en-US" sz="4400">
                <a:latin typeface="Calibri Light" panose="020F0302020204030204" pitchFamily="34" charset="0"/>
              </a:rPr>
              <a:t>against cyber attacks</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a:extLst>
              <a:ext uri="{FF2B5EF4-FFF2-40B4-BE49-F238E27FC236}">
                <a16:creationId xmlns:a16="http://schemas.microsoft.com/office/drawing/2014/main" id="{384C9650-569B-A068-4131-483884C685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1" name="Titel 1">
            <a:extLst>
              <a:ext uri="{FF2B5EF4-FFF2-40B4-BE49-F238E27FC236}">
                <a16:creationId xmlns:a16="http://schemas.microsoft.com/office/drawing/2014/main" id="{D49AD17E-BE91-8A4C-4FF6-26CFC9E9F8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Activities supported by the InCyT project</a:t>
            </a:r>
          </a:p>
        </p:txBody>
      </p:sp>
      <p:sp>
        <p:nvSpPr>
          <p:cNvPr id="12292" name="TextBox 3">
            <a:extLst>
              <a:ext uri="{FF2B5EF4-FFF2-40B4-BE49-F238E27FC236}">
                <a16:creationId xmlns:a16="http://schemas.microsoft.com/office/drawing/2014/main" id="{B233C6DA-D0D7-21D8-038F-D2D3CF329BC7}"/>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e-DE" altLang="en-US" sz="2400" i="1">
                <a:cs typeface="Arial" panose="020B0604020202020204" pitchFamily="34" charset="0"/>
              </a:rPr>
              <a:t>Figure 1: </a:t>
            </a:r>
            <a:r>
              <a:rPr lang="en-US" altLang="en-US" sz="2400" i="1">
                <a:cs typeface="Arial" panose="020B0604020202020204" pitchFamily="34" charset="0"/>
              </a:rPr>
              <a:t>Activities supported by the InCyT project</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7E90AE35-B6F5-5ECE-1D06-EE0978D3DF44}"/>
              </a:ext>
            </a:extLst>
          </p:cNvPr>
          <p:cNvSpPr txBox="1">
            <a:spLocks noChangeArrowheads="1"/>
          </p:cNvSpPr>
          <p:nvPr/>
        </p:nvSpPr>
        <p:spPr bwMode="auto">
          <a:xfrm>
            <a:off x="623888" y="1958975"/>
            <a:ext cx="110172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spcBef>
                <a:spcPts val="600"/>
              </a:spcBef>
              <a:spcAft>
                <a:spcPts val="600"/>
              </a:spcAft>
            </a:pPr>
            <a:r>
              <a:rPr lang="en-US" altLang="en-US" sz="2400">
                <a:cs typeface="Calibri" panose="020F0502020204030204" pitchFamily="34" charset="0"/>
              </a:rPr>
              <a:t>Entrepreneurs, including future ones, need complex ways of thinking and the ability to understand and integrate knowledge from different sectors, which requires interdisciplinary learning.</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Complex engineering problems require creating an interdisciplinary situation in an almost natural way.</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In an interdisciplinary approach, learners should integrate information from different disciplines and fields.</a:t>
            </a:r>
            <a:endParaRPr lang="vi-VN" altLang="en-US" sz="2400">
              <a:cs typeface="Calibri" panose="020F0502020204030204" pitchFamily="34" charset="0"/>
            </a:endParaRPr>
          </a:p>
          <a:p>
            <a:pPr algn="just" defTabSz="914400" eaLnBrk="1" hangingPunct="1">
              <a:spcBef>
                <a:spcPts val="600"/>
              </a:spcBef>
              <a:spcAft>
                <a:spcPts val="600"/>
              </a:spcAft>
            </a:pPr>
            <a:r>
              <a:rPr lang="en-US" altLang="en-US" sz="2400">
                <a:cs typeface="Calibri" panose="020F0502020204030204" pitchFamily="34" charset="0"/>
              </a:rPr>
              <a:t>They develop an interdisciplinary understanding, learn to integrate areas of expertise and discipline-specific ways of thinking.</a:t>
            </a:r>
          </a:p>
          <a:p>
            <a:pPr algn="just" defTabSz="914400" eaLnBrk="1" hangingPunct="1">
              <a:spcBef>
                <a:spcPts val="600"/>
              </a:spcBef>
              <a:spcAft>
                <a:spcPts val="600"/>
              </a:spcAft>
            </a:pPr>
            <a:r>
              <a:rPr lang="en-US" altLang="en-US" sz="2400">
                <a:cs typeface="Calibri" panose="020F0502020204030204" pitchFamily="34" charset="0"/>
              </a:rPr>
              <a:t>This increases cognitive skills and critical thinking more than through single disciplinary means.</a:t>
            </a:r>
            <a:endParaRPr lang="vi-VN" altLang="en-US" sz="2400">
              <a:cs typeface="Calibri" panose="020F0502020204030204" pitchFamily="34" charset="0"/>
            </a:endParaRPr>
          </a:p>
        </p:txBody>
      </p:sp>
      <p:sp>
        <p:nvSpPr>
          <p:cNvPr id="13315" name="Titel 1">
            <a:extLst>
              <a:ext uri="{FF2B5EF4-FFF2-40B4-BE49-F238E27FC236}">
                <a16:creationId xmlns:a16="http://schemas.microsoft.com/office/drawing/2014/main" id="{923286EA-9FAE-CED4-20C5-4200DD198A7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84F0B692-9AD5-4A98-A648-2E7CE1596231}"/>
              </a:ext>
            </a:extLst>
          </p:cNvPr>
          <p:cNvSpPr txBox="1">
            <a:spLocks/>
          </p:cNvSpPr>
          <p:nvPr/>
        </p:nvSpPr>
        <p:spPr>
          <a:xfrm>
            <a:off x="479425" y="1976438"/>
            <a:ext cx="11161713" cy="452596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defRPr/>
            </a:pPr>
            <a:r>
              <a:rPr lang="en-US">
                <a:cs typeface="Arial" panose="020B0604020202020204" pitchFamily="34" charset="0"/>
              </a:rPr>
              <a:t>it means manipulating human beings, (often using psychological methods), to gain access to data, documents and information of interest to the attacker.</a:t>
            </a:r>
            <a:endParaRPr lang="vi-VN">
              <a:cs typeface="Arial" panose="020B0604020202020204" pitchFamily="34" charset="0"/>
            </a:endParaRPr>
          </a:p>
          <a:p>
            <a:pPr algn="just" fontAlgn="auto">
              <a:spcAft>
                <a:spcPts val="0"/>
              </a:spcAft>
              <a:defRPr/>
            </a:pPr>
            <a:r>
              <a:rPr lang="en-US">
                <a:cs typeface="Arial" panose="020B0604020202020204" pitchFamily="34" charset="0"/>
              </a:rPr>
              <a:t>is one of the main threats to information security today and is an effective form of cybercrime.</a:t>
            </a:r>
            <a:endParaRPr lang="vi-VN">
              <a:cs typeface="Arial" panose="020B0604020202020204" pitchFamily="34" charset="0"/>
            </a:endParaRPr>
          </a:p>
          <a:p>
            <a:pPr algn="just" fontAlgn="auto">
              <a:spcAft>
                <a:spcPts val="0"/>
              </a:spcAft>
              <a:defRPr/>
            </a:pPr>
            <a:r>
              <a:rPr lang="en-US">
                <a:cs typeface="Arial" panose="020B0604020202020204" pitchFamily="34" charset="0"/>
              </a:rPr>
              <a:t>could have dangerous repercussions, for example, data breaches, more than any other type of attack.</a:t>
            </a:r>
            <a:endParaRPr lang="vi-VN">
              <a:cs typeface="Arial" panose="020B0604020202020204" pitchFamily="34" charset="0"/>
            </a:endParaRPr>
          </a:p>
          <a:p>
            <a:pPr algn="just" fontAlgn="auto">
              <a:spcAft>
                <a:spcPts val="0"/>
              </a:spcAft>
              <a:defRPr/>
            </a:pPr>
            <a:r>
              <a:rPr lang="en-US">
                <a:cs typeface="Arial" panose="020B0604020202020204" pitchFamily="34" charset="0"/>
              </a:rPr>
              <a:t>the attacks have a financial purpose and thus organizations have lost considerable amounts of money.</a:t>
            </a:r>
            <a:endParaRPr lang="vi-VN">
              <a:cs typeface="Arial" panose="020B0604020202020204" pitchFamily="34" charset="0"/>
            </a:endParaRPr>
          </a:p>
          <a:p>
            <a:pPr algn="just" fontAlgn="auto">
              <a:spcAft>
                <a:spcPts val="0"/>
              </a:spcAft>
              <a:defRPr/>
            </a:pPr>
            <a:r>
              <a:rPr lang="en-US">
                <a:cs typeface="Arial" panose="020B0604020202020204" pitchFamily="34" charset="0"/>
              </a:rPr>
              <a:t>it is particularly dangerous because it relies more on human error than on vulnerabilities in software and operating systems.</a:t>
            </a:r>
            <a:endParaRPr lang="vi-VN" dirty="0">
              <a:cs typeface="Arial" panose="020B0604020202020204" pitchFamily="34" charset="0"/>
            </a:endParaRPr>
          </a:p>
        </p:txBody>
      </p:sp>
      <p:sp>
        <p:nvSpPr>
          <p:cNvPr id="14339" name="Titel 1">
            <a:extLst>
              <a:ext uri="{FF2B5EF4-FFF2-40B4-BE49-F238E27FC236}">
                <a16:creationId xmlns:a16="http://schemas.microsoft.com/office/drawing/2014/main" id="{97127DA1-2195-DF81-D7B8-C983640BFB4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0C8BF155-0CB2-59CC-E7AD-55E2F1411C5A}"/>
              </a:ext>
            </a:extLst>
          </p:cNvPr>
          <p:cNvSpPr txBox="1">
            <a:spLocks/>
          </p:cNvSpPr>
          <p:nvPr/>
        </p:nvSpPr>
        <p:spPr>
          <a:xfrm>
            <a:off x="1030288" y="2060575"/>
            <a:ext cx="10537825"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600"/>
              </a:spcBef>
              <a:spcAft>
                <a:spcPts val="600"/>
              </a:spcAft>
              <a:buFont typeface="Arial" panose="020B0604020202020204" pitchFamily="34" charset="0"/>
              <a:buNone/>
              <a:defRPr/>
            </a:pPr>
            <a:r>
              <a:rPr lang="vi-VN">
                <a:latin typeface="Calibri" panose="020F0502020204030204" pitchFamily="34" charset="0"/>
                <a:cs typeface="Calibri" panose="020F0502020204030204" pitchFamily="34" charset="0"/>
              </a:rPr>
              <a:t>The companies:</a:t>
            </a:r>
          </a:p>
          <a:p>
            <a:pPr algn="just" fontAlgn="auto">
              <a:spcBef>
                <a:spcPts val="600"/>
              </a:spcBef>
              <a:spcAft>
                <a:spcPts val="600"/>
              </a:spcAft>
              <a:defRPr/>
            </a:pPr>
            <a:r>
              <a:rPr lang="en-US" sz="2400"/>
              <a:t>they could suffer lost productivity, a drop in employee morale, and difficulties in recovery.</a:t>
            </a:r>
            <a:endParaRPr lang="vi-VN" sz="2400"/>
          </a:p>
          <a:p>
            <a:pPr algn="just" fontAlgn="auto">
              <a:spcBef>
                <a:spcPts val="600"/>
              </a:spcBef>
              <a:spcAft>
                <a:spcPts val="600"/>
              </a:spcAft>
              <a:defRPr/>
            </a:pPr>
            <a:r>
              <a:rPr lang="en-US" sz="2400"/>
              <a:t>they have reputational damage because customers are not convinced that the organization can protect itself.</a:t>
            </a:r>
            <a:endParaRPr lang="vi-VN" sz="2400"/>
          </a:p>
          <a:p>
            <a:pPr algn="just" fontAlgn="auto">
              <a:spcBef>
                <a:spcPts val="600"/>
              </a:spcBef>
              <a:spcAft>
                <a:spcPts val="600"/>
              </a:spcAft>
              <a:defRPr/>
            </a:pPr>
            <a:r>
              <a:rPr lang="en-US" sz="2400"/>
              <a:t>often need to trigger an old incident response.</a:t>
            </a:r>
            <a:endParaRPr lang="vi-VN" sz="2400"/>
          </a:p>
          <a:p>
            <a:pPr algn="just" fontAlgn="auto">
              <a:spcBef>
                <a:spcPts val="600"/>
              </a:spcBef>
              <a:spcAft>
                <a:spcPts val="600"/>
              </a:spcAft>
              <a:defRPr/>
            </a:pPr>
            <a:r>
              <a:rPr lang="en-US" sz="2400"/>
              <a:t>should provide security software to help prevent future attacks.</a:t>
            </a:r>
            <a:endParaRPr lang="vi-VN" sz="2400"/>
          </a:p>
          <a:p>
            <a:pPr algn="just" fontAlgn="auto">
              <a:spcBef>
                <a:spcPts val="600"/>
              </a:spcBef>
              <a:spcAft>
                <a:spcPts val="600"/>
              </a:spcAft>
              <a:defRPr/>
            </a:pPr>
            <a:r>
              <a:rPr lang="en-US" sz="2400"/>
              <a:t>they would often have to retrain employees to be ready for attacks.</a:t>
            </a:r>
            <a:endParaRPr lang="de-DE" sz="2400" dirty="0"/>
          </a:p>
        </p:txBody>
      </p:sp>
      <p:sp>
        <p:nvSpPr>
          <p:cNvPr id="15363" name="Titel 1">
            <a:extLst>
              <a:ext uri="{FF2B5EF4-FFF2-40B4-BE49-F238E27FC236}">
                <a16:creationId xmlns:a16="http://schemas.microsoft.com/office/drawing/2014/main" id="{4DDA139C-C46D-02C5-8E4C-6A9ED500D05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E1A0677C-94AB-E616-0BD1-6DE7E961A432}"/>
              </a:ext>
            </a:extLst>
          </p:cNvPr>
          <p:cNvSpPr txBox="1">
            <a:spLocks noChangeArrowheads="1"/>
          </p:cNvSpPr>
          <p:nvPr/>
        </p:nvSpPr>
        <p:spPr bwMode="auto">
          <a:xfrm>
            <a:off x="550863" y="2205038"/>
            <a:ext cx="11090275"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lnSpc>
                <a:spcPct val="120000"/>
              </a:lnSpc>
              <a:spcBef>
                <a:spcPts val="600"/>
              </a:spcBef>
              <a:spcAft>
                <a:spcPts val="600"/>
              </a:spcAft>
            </a:pPr>
            <a:r>
              <a:rPr lang="en-US" altLang="en-US" sz="2400">
                <a:cs typeface="Arial" panose="020B0604020202020204" pitchFamily="34" charset="0"/>
              </a:rPr>
              <a:t>of employees and managers for whom it is important to recognize social engineering attacks because the risk of becoming a victim is high.</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en-US" altLang="en-US" sz="2400">
                <a:cs typeface="Arial" panose="020B0604020202020204" pitchFamily="34" charset="0"/>
              </a:rPr>
              <a:t>could be included in community, individual and citizen security awareness programs and protect individuals and their organization.</a:t>
            </a:r>
            <a:endParaRPr lang="vi-VN" altLang="en-US" sz="2400">
              <a:latin typeface="Arial" panose="020B0604020202020204" pitchFamily="34" charset="0"/>
              <a:cs typeface="Arial" panose="020B0604020202020204" pitchFamily="34" charset="0"/>
            </a:endParaRPr>
          </a:p>
          <a:p>
            <a:pPr algn="just" defTabSz="914400" eaLnBrk="1" hangingPunct="1">
              <a:lnSpc>
                <a:spcPct val="120000"/>
              </a:lnSpc>
              <a:spcBef>
                <a:spcPts val="600"/>
              </a:spcBef>
              <a:spcAft>
                <a:spcPts val="600"/>
              </a:spcAft>
            </a:pPr>
            <a:r>
              <a:rPr lang="en-US" altLang="en-US" sz="2400">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sz="2400">
              <a:cs typeface="Arial" panose="020B0604020202020204" pitchFamily="34" charset="0"/>
            </a:endParaRPr>
          </a:p>
        </p:txBody>
      </p:sp>
      <p:sp>
        <p:nvSpPr>
          <p:cNvPr id="16387" name="Titel 1">
            <a:extLst>
              <a:ext uri="{FF2B5EF4-FFF2-40B4-BE49-F238E27FC236}">
                <a16:creationId xmlns:a16="http://schemas.microsoft.com/office/drawing/2014/main" id="{2B1BC69D-CC1D-158D-CB4D-0273C29B30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Engineering Training (cyber awareness)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2">
            <a:extLst>
              <a:ext uri="{FF2B5EF4-FFF2-40B4-BE49-F238E27FC236}">
                <a16:creationId xmlns:a16="http://schemas.microsoft.com/office/drawing/2014/main" id="{E8CF7615-DB7F-82B2-B14B-391807F70F6B}"/>
              </a:ext>
            </a:extLst>
          </p:cNvPr>
          <p:cNvSpPr txBox="1">
            <a:spLocks/>
          </p:cNvSpPr>
          <p:nvPr/>
        </p:nvSpPr>
        <p:spPr>
          <a:xfrm>
            <a:off x="623888" y="2060575"/>
            <a:ext cx="109442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vi-VN">
                <a:latin typeface="Calibri" panose="020F0502020204030204" pitchFamily="34" charset="0"/>
                <a:cs typeface="Calibri" panose="020F0502020204030204" pitchFamily="34" charset="0"/>
              </a:rPr>
              <a:t>Attacker:</a:t>
            </a:r>
          </a:p>
          <a:p>
            <a:pPr algn="just" fontAlgn="auto">
              <a:spcAft>
                <a:spcPts val="0"/>
              </a:spcAft>
              <a:defRPr/>
            </a:pPr>
            <a:r>
              <a:rPr lang="en-US" sz="2400">
                <a:cs typeface="Arial" panose="020B0604020202020204" pitchFamily="34" charset="0"/>
              </a:rPr>
              <a:t>first investigate the targeted victim to gather the necessary basic information, such as entry points and weak security protocols, that are required for the attack.</a:t>
            </a:r>
            <a:endParaRPr lang="vi-VN" sz="2400">
              <a:cs typeface="Arial" panose="020B0604020202020204" pitchFamily="34" charset="0"/>
            </a:endParaRPr>
          </a:p>
          <a:p>
            <a:pPr algn="just" fontAlgn="auto">
              <a:spcAft>
                <a:spcPts val="0"/>
              </a:spcAft>
              <a:defRPr/>
            </a:pPr>
            <a:r>
              <a:rPr lang="en-US" sz="2400">
                <a:cs typeface="Arial" panose="020B0604020202020204" pitchFamily="34" charset="0"/>
              </a:rPr>
              <a:t>then attempt to gain the victim's trust and provide incentives for actions that are not typically security practices, such as becoming sensitive information or granting access to critical resources.</a:t>
            </a:r>
          </a:p>
          <a:p>
            <a:pPr algn="just" fontAlgn="auto">
              <a:spcAft>
                <a:spcPts val="0"/>
              </a:spcAft>
              <a:defRPr/>
            </a:pPr>
            <a:r>
              <a:rPr lang="en-US" sz="2400">
                <a:cs typeface="Arial" panose="020B0604020202020204" pitchFamily="34" charset="0"/>
              </a:rPr>
              <a:t>Figure 2 explains the life cycle of an attack.</a:t>
            </a:r>
            <a:endParaRPr lang="de-DE" sz="2400" dirty="0">
              <a:cs typeface="Arial" panose="020B0604020202020204" pitchFamily="34" charset="0"/>
            </a:endParaRPr>
          </a:p>
        </p:txBody>
      </p:sp>
      <p:sp>
        <p:nvSpPr>
          <p:cNvPr id="17411" name="Titel 1">
            <a:extLst>
              <a:ext uri="{FF2B5EF4-FFF2-40B4-BE49-F238E27FC236}">
                <a16:creationId xmlns:a16="http://schemas.microsoft.com/office/drawing/2014/main" id="{7953343E-A6CE-6609-0C7A-579C49ACEF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928A0A0-C03A-4496-0D81-70BFCACCADE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18435" name="Objekt 5">
            <a:extLst>
              <a:ext uri="{FF2B5EF4-FFF2-40B4-BE49-F238E27FC236}">
                <a16:creationId xmlns:a16="http://schemas.microsoft.com/office/drawing/2014/main" id="{D0555D12-D6A2-0AB7-605D-033F19E63F69}"/>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36" name="Textfeld 6">
            <a:extLst>
              <a:ext uri="{FF2B5EF4-FFF2-40B4-BE49-F238E27FC236}">
                <a16:creationId xmlns:a16="http://schemas.microsoft.com/office/drawing/2014/main" id="{617AA93A-D006-A84E-8CC7-A2BF668C6CE6}"/>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de-DE" altLang="en-US" sz="2400" i="1">
                <a:cs typeface="Calibri" panose="020F0502020204030204" pitchFamily="34" charset="0"/>
              </a:rPr>
              <a:t>Figure 2: </a:t>
            </a:r>
            <a:r>
              <a:rPr lang="en-US" altLang="en-US" sz="2400" i="1">
                <a:cs typeface="Calibri" panose="020F0502020204030204" pitchFamily="34" charset="0"/>
              </a:rPr>
              <a:t>Life cycle of an attack</a:t>
            </a:r>
            <a:endParaRPr lang="de-DE" altLang="en-US" sz="2400" i="1">
              <a:cs typeface="Calibri" panose="020F0502020204030204" pitchFamily="34" charset="0"/>
            </a:endParaRPr>
          </a:p>
        </p:txBody>
      </p:sp>
      <p:sp>
        <p:nvSpPr>
          <p:cNvPr id="18437" name="Titel 1">
            <a:extLst>
              <a:ext uri="{FF2B5EF4-FFF2-40B4-BE49-F238E27FC236}">
                <a16:creationId xmlns:a16="http://schemas.microsoft.com/office/drawing/2014/main" id="{FD80EF27-6982-C54E-1B03-8BD4B1040D8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Social Engineering Attack Lifecycle</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0FA0DFD-ED26-E86F-57AB-643FFBEC6A1D}"/>
              </a:ext>
            </a:extLst>
          </p:cNvPr>
          <p:cNvSpPr txBox="1">
            <a:spLocks noChangeArrowheads="1"/>
          </p:cNvSpPr>
          <p:nvPr/>
        </p:nvSpPr>
        <p:spPr>
          <a:xfrm>
            <a:off x="479425" y="2133600"/>
            <a:ext cx="11233150" cy="2935288"/>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vi-VN" altLang="de-DE">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has become very popular in recent years, providing users with a platform to communicate with their family, friends and colleagues.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and Social Networking refers to the use of Internet-based social networking sites to connect and communicate with friends, family, colleagues, clients or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they have their servers in data centers co-located with the main network access points of the Internet</a:t>
            </a:r>
            <a:r>
              <a:rPr lang="vi-VN" altLang="de-DE" sz="240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19459" name="Titel 1">
            <a:extLst>
              <a:ext uri="{FF2B5EF4-FFF2-40B4-BE49-F238E27FC236}">
                <a16:creationId xmlns:a16="http://schemas.microsoft.com/office/drawing/2014/main" id="{A7508D81-AA16-DD4C-DF85-40121234089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Network (Social Media) Introduction</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F7CB2F00-BD22-C3D2-84ED-A007B6B54925}"/>
              </a:ext>
            </a:extLst>
          </p:cNvPr>
          <p:cNvSpPr txBox="1">
            <a:spLocks noChangeArrowheads="1"/>
          </p:cNvSpPr>
          <p:nvPr/>
        </p:nvSpPr>
        <p:spPr>
          <a:xfrm>
            <a:off x="623888" y="2420938"/>
            <a:ext cx="10944225" cy="335438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en-US" altLang="de-DE">
                <a:latin typeface="+mn-lt"/>
                <a:ea typeface="Tahoma" panose="020B0604030504040204" pitchFamily="34" charset="0"/>
                <a:cs typeface="Arial" panose="020B0604020202020204" pitchFamily="34" charset="0"/>
              </a:rPr>
              <a:t>Social Media Roles (Figure 1) shows some areas where social media plays a role:</a:t>
            </a:r>
            <a:endParaRPr lang="vi-VN" altLang="de-DE">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a:latin typeface="+mn-lt"/>
                <a:ea typeface="Tahoma" panose="020B0604030504040204" pitchFamily="34" charset="0"/>
                <a:cs typeface="Arial" panose="020B0604020202020204" pitchFamily="34" charset="0"/>
              </a:rPr>
              <a:t>Entertainment</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building business opportunities</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to make a career</a:t>
            </a:r>
          </a:p>
          <a:p>
            <a:pPr>
              <a:spcBef>
                <a:spcPts val="6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improving social skills</a:t>
            </a:r>
          </a:p>
          <a:p>
            <a:pPr>
              <a:spcBef>
                <a:spcPts val="6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developing relationships with other individuals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0483" name="Titel 1">
            <a:extLst>
              <a:ext uri="{FF2B5EF4-FFF2-40B4-BE49-F238E27FC236}">
                <a16:creationId xmlns:a16="http://schemas.microsoft.com/office/drawing/2014/main" id="{23764E93-4108-F69F-4253-FB8EF19BC37C}"/>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Social Networks </a:t>
            </a:r>
            <a:br>
              <a:rPr lang="en-US" altLang="en-US" sz="4400">
                <a:latin typeface="Calibri Light" panose="020F0302020204030204" pitchFamily="34" charset="0"/>
              </a:rPr>
            </a:br>
            <a:r>
              <a:rPr lang="en-US" altLang="en-US" sz="4400">
                <a:latin typeface="Calibri Light" panose="020F0302020204030204" pitchFamily="34" charset="0"/>
              </a:rPr>
              <a:t>The Role of Social Networks</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17B211D1-C39B-D332-D09B-2C179008D5C2}"/>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1507" name="Rectangle 4">
            <a:extLst>
              <a:ext uri="{FF2B5EF4-FFF2-40B4-BE49-F238E27FC236}">
                <a16:creationId xmlns:a16="http://schemas.microsoft.com/office/drawing/2014/main" id="{F3FB3E90-9421-4999-53FD-318FE37A097B}"/>
              </a:ext>
            </a:extLst>
          </p:cNvPr>
          <p:cNvSpPr txBox="1">
            <a:spLocks noChangeArrowheads="1"/>
          </p:cNvSpPr>
          <p:nvPr/>
        </p:nvSpPr>
        <p:spPr bwMode="auto">
          <a:xfrm>
            <a:off x="719138" y="6067425"/>
            <a:ext cx="10369550"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3: Roles in the Social Network</a:t>
            </a:r>
            <a:endParaRPr lang="de-DE" altLang="de-DE" sz="2400" i="1">
              <a:ea typeface="Tahoma" panose="020B0604030504040204" pitchFamily="34" charset="0"/>
              <a:cs typeface="Arial" panose="020B0604020202020204" pitchFamily="34" charset="0"/>
            </a:endParaRPr>
          </a:p>
        </p:txBody>
      </p:sp>
      <p:graphicFrame>
        <p:nvGraphicFramePr>
          <p:cNvPr id="21508" name="Objekt 8">
            <a:extLst>
              <a:ext uri="{FF2B5EF4-FFF2-40B4-BE49-F238E27FC236}">
                <a16:creationId xmlns:a16="http://schemas.microsoft.com/office/drawing/2014/main" id="{3B205C77-CBC6-9E1D-7720-BB44BBFA7B7E}"/>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509" name="Titel 1">
            <a:extLst>
              <a:ext uri="{FF2B5EF4-FFF2-40B4-BE49-F238E27FC236}">
                <a16:creationId xmlns:a16="http://schemas.microsoft.com/office/drawing/2014/main" id="{AE79C9E0-DBA3-C9FB-CFA8-1DB22B63FD26}"/>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B9D1EB39-1B95-F1E7-A6AF-26D09D5B42B3}"/>
              </a:ext>
            </a:extLst>
          </p:cNvPr>
          <p:cNvSpPr txBox="1">
            <a:spLocks noChangeArrowheads="1"/>
          </p:cNvSpPr>
          <p:nvPr/>
        </p:nvSpPr>
        <p:spPr>
          <a:xfrm>
            <a:off x="587375" y="1989138"/>
            <a:ext cx="11017250" cy="3268662"/>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spcBef>
                <a:spcPts val="600"/>
              </a:spcBef>
              <a:spcAft>
                <a:spcPts val="600"/>
              </a:spcAft>
              <a:buFont typeface="Arial" panose="020B0604020202020204" pitchFamily="34" charset="0"/>
              <a:buNone/>
              <a:defRPr/>
            </a:pPr>
            <a:r>
              <a:rPr lang="vi-VN" altLang="de-DE">
                <a:latin typeface="Calibri" panose="020F0502020204030204" pitchFamily="34" charset="0"/>
                <a:ea typeface="Tahoma" panose="020B0604030504040204" pitchFamily="34" charset="0"/>
                <a:cs typeface="Calibri" panose="020F0502020204030204" pitchFamily="34" charset="0"/>
              </a:rPr>
              <a:t>Social network:</a:t>
            </a: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is a foundation for marketers looking for customers to increase brand recognition, foster brand loyalty, improve conversion rates, provide access and engagement with new, recent and old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make it possible, by sharing blog posts, images, videos or comments on social networks, for more people to visit the company's website and become customers.</a:t>
            </a:r>
            <a:endParaRPr lang="vi-VN" altLang="de-DE" sz="240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a:latin typeface="+mn-lt"/>
                <a:ea typeface="Tahoma" panose="020B0604030504040204" pitchFamily="34" charset="0"/>
                <a:cs typeface="Arial" panose="020B0604020202020204" pitchFamily="34" charset="0"/>
              </a:rPr>
              <a:t>it makes it difficult to keep up with changes and also affects a company's marketing success rate.</a:t>
            </a:r>
            <a:endParaRPr lang="de-DE" altLang="de-DE" sz="2400" dirty="0">
              <a:latin typeface="+mn-lt"/>
              <a:ea typeface="Tahoma" panose="020B0604030504040204" pitchFamily="34" charset="0"/>
              <a:cs typeface="Arial" panose="020B0604020202020204" pitchFamily="34" charset="0"/>
            </a:endParaRPr>
          </a:p>
        </p:txBody>
      </p:sp>
      <p:sp>
        <p:nvSpPr>
          <p:cNvPr id="22531" name="Titel 1">
            <a:extLst>
              <a:ext uri="{FF2B5EF4-FFF2-40B4-BE49-F238E27FC236}">
                <a16:creationId xmlns:a16="http://schemas.microsoft.com/office/drawing/2014/main" id="{4DDA0B94-2802-9E33-5915-AF30D7415647}"/>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id="{5CF25254-A686-FE15-8AC0-8AC5A86EE4A1}"/>
              </a:ext>
            </a:extLst>
          </p:cNvPr>
          <p:cNvSpPr txBox="1">
            <a:spLocks noChangeArrowheads="1"/>
          </p:cNvSpPr>
          <p:nvPr/>
        </p:nvSpPr>
        <p:spPr>
          <a:xfrm>
            <a:off x="695325" y="1916113"/>
            <a:ext cx="11088688" cy="4656137"/>
          </a:xfrm>
          <a:prstGeom prst="rect">
            <a:avLst/>
          </a:prstGeom>
        </p:spPr>
        <p:txBody>
          <a:bodyPr anchor="ctr">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tabLst>
                <a:tab pos="5754688" algn="r"/>
              </a:tabLst>
              <a:defRPr sz="1800" kern="1200">
                <a:solidFill>
                  <a:schemeClr val="tx1"/>
                </a:solidFill>
                <a:latin typeface="Arial" panose="020B0604020202020204" pitchFamily="34" charset="0"/>
                <a:ea typeface="+mn-ea"/>
                <a:cs typeface="+mn-cs"/>
              </a:defRPr>
            </a:lvl9pPr>
          </a:lstStyle>
          <a:p>
            <a:pPr marL="0" indent="0" algn="just">
              <a:spcBef>
                <a:spcPts val="1200"/>
              </a:spcBef>
              <a:spcAft>
                <a:spcPts val="1200"/>
              </a:spcAft>
              <a:buFont typeface="Arial" panose="020B0604020202020204" pitchFamily="34" charset="0"/>
              <a:buNone/>
              <a:defRPr/>
            </a:pPr>
            <a:r>
              <a:rPr lang="en-US" altLang="de-DE">
                <a:latin typeface="Calibri" panose="020F0502020204030204" pitchFamily="34" charset="0"/>
                <a:ea typeface="Tahoma" panose="020B0604030504040204" pitchFamily="34" charset="0"/>
                <a:cs typeface="Calibri" panose="020F0502020204030204" pitchFamily="34" charset="0"/>
              </a:rPr>
              <a:t>The most popular social networking (social media) sites in the United States and Europe are:</a:t>
            </a:r>
            <a:endParaRPr lang="vi-VN" altLang="de-DE">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a:latin typeface="Calibri" panose="020F0502020204030204" pitchFamily="34" charset="0"/>
                <a:ea typeface="Tahoma" panose="020B0604030504040204" pitchFamily="34" charset="0"/>
                <a:cs typeface="Calibri" panose="020F0502020204030204" pitchFamily="34" charset="0"/>
              </a:rPr>
              <a:t>LinkedIn that helps connect professionals with coworkers, business contacts, and employers.</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3555" name="Titel 1">
            <a:extLst>
              <a:ext uri="{FF2B5EF4-FFF2-40B4-BE49-F238E27FC236}">
                <a16:creationId xmlns:a16="http://schemas.microsoft.com/office/drawing/2014/main" id="{09D420E5-A090-75FF-C59D-45341501C41F}"/>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44F2647-637B-A9F4-A7F6-D68F917FDF9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4579" name="Rectangle 4">
            <a:extLst>
              <a:ext uri="{FF2B5EF4-FFF2-40B4-BE49-F238E27FC236}">
                <a16:creationId xmlns:a16="http://schemas.microsoft.com/office/drawing/2014/main" id="{7DCB2256-F9BE-7BF1-E64F-1DF63EE8B7DC}"/>
              </a:ext>
            </a:extLst>
          </p:cNvPr>
          <p:cNvSpPr txBox="1">
            <a:spLocks noChangeArrowheads="1"/>
          </p:cNvSpPr>
          <p:nvPr/>
        </p:nvSpPr>
        <p:spPr bwMode="auto">
          <a:xfrm>
            <a:off x="0" y="5926138"/>
            <a:ext cx="11280775"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4: Number of users on platforms</a:t>
            </a:r>
          </a:p>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https://www.dreamgrow.com/top</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graphicFrame>
        <p:nvGraphicFramePr>
          <p:cNvPr id="24580" name="Objekt 4">
            <a:extLst>
              <a:ext uri="{FF2B5EF4-FFF2-40B4-BE49-F238E27FC236}">
                <a16:creationId xmlns:a16="http://schemas.microsoft.com/office/drawing/2014/main" id="{14F5B098-44A4-4DC4-F3A9-A4298E6F0005}"/>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1" name="Titel 1">
            <a:extLst>
              <a:ext uri="{FF2B5EF4-FFF2-40B4-BE49-F238E27FC236}">
                <a16:creationId xmlns:a16="http://schemas.microsoft.com/office/drawing/2014/main" id="{0D116C57-12FB-DAF1-705E-F404D95C2808}"/>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Roles in the Social Network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a:extLst>
              <a:ext uri="{FF2B5EF4-FFF2-40B4-BE49-F238E27FC236}">
                <a16:creationId xmlns:a16="http://schemas.microsoft.com/office/drawing/2014/main" id="{7EE17C30-4710-0351-BF28-CA3F91C7B7A9}"/>
              </a:ext>
            </a:extLst>
          </p:cNvPr>
          <p:cNvSpPr>
            <a:spLocks noGrp="1" noChangeArrowheads="1"/>
          </p:cNvSpPr>
          <p:nvPr>
            <p:ph idx="4294967295"/>
          </p:nvPr>
        </p:nvSpPr>
        <p:spPr>
          <a:xfrm>
            <a:off x="515938" y="1916113"/>
            <a:ext cx="11160125" cy="47053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is based on developing and maintaining personal and business relationships using technology and social networking sites (Social Media) that allow people and businesses to connect with each other, developing relationships, sharing information, ideas and messages.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Family members could stay connected through personal social networks like Facebook, share photos and send other messages about their lives.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People can also connect with others (strangers) who share the same interests.</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a:ea typeface="Tahoma" panose="020B0604030504040204" pitchFamily="34" charset="0"/>
                <a:cs typeface="Arial" panose="020B0604020202020204" pitchFamily="34" charset="0"/>
              </a:rPr>
              <a:t>There are also disadvantages to social media, including the spread of misinformation and the high cost of using and maintaining social media profiles.</a:t>
            </a:r>
            <a:endParaRPr lang="de-DE" altLang="de-DE">
              <a:ea typeface="Tahoma" panose="020B0604030504040204" pitchFamily="34" charset="0"/>
              <a:cs typeface="Arial" panose="020B0604020202020204" pitchFamily="34" charset="0"/>
            </a:endParaRPr>
          </a:p>
        </p:txBody>
      </p:sp>
      <p:sp>
        <p:nvSpPr>
          <p:cNvPr id="25603" name="Rectangle 2">
            <a:extLst>
              <a:ext uri="{FF2B5EF4-FFF2-40B4-BE49-F238E27FC236}">
                <a16:creationId xmlns:a16="http://schemas.microsoft.com/office/drawing/2014/main" id="{FFE43DD1-7518-CBA0-687F-B0B6F583853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5604" name="Titel 1">
            <a:extLst>
              <a:ext uri="{FF2B5EF4-FFF2-40B4-BE49-F238E27FC236}">
                <a16:creationId xmlns:a16="http://schemas.microsoft.com/office/drawing/2014/main" id="{3AE9B622-8293-F630-56F3-B7CB58DA448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1F8A395-930F-7D90-76DA-1D7B682AE78A}"/>
              </a:ext>
            </a:extLst>
          </p:cNvPr>
          <p:cNvSpPr>
            <a:spLocks noGrp="1" noChangeArrowheads="1"/>
          </p:cNvSpPr>
          <p:nvPr>
            <p:ph idx="4294967295"/>
          </p:nvPr>
        </p:nvSpPr>
        <p:spPr>
          <a:xfrm>
            <a:off x="514350" y="2205038"/>
            <a:ext cx="11161713" cy="34861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The functionality of social platforms can be classified into:</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Network functions serve to foster social relationships between users within virtual platforms and provide functionality for building and maintaining the social network graph.</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Data functions are responsible for managing user-provided content and communication between users, helping to improve (extend) user interaction and make the platform more attractive</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Access control features aim to implement user-defined privacy measures and restrict unauthorized access to user-provided data and information.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6627" name="Rectangle 2">
            <a:extLst>
              <a:ext uri="{FF2B5EF4-FFF2-40B4-BE49-F238E27FC236}">
                <a16:creationId xmlns:a16="http://schemas.microsoft.com/office/drawing/2014/main" id="{1169FECB-BC67-4D2C-6B97-109369AC482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6628" name="Titel 1">
            <a:extLst>
              <a:ext uri="{FF2B5EF4-FFF2-40B4-BE49-F238E27FC236}">
                <a16:creationId xmlns:a16="http://schemas.microsoft.com/office/drawing/2014/main" id="{E81E6D8B-7E1A-830E-282A-B3D5F4AAC67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a:extLst>
              <a:ext uri="{FF2B5EF4-FFF2-40B4-BE49-F238E27FC236}">
                <a16:creationId xmlns:a16="http://schemas.microsoft.com/office/drawing/2014/main" id="{391C43CA-824E-B495-B09A-EF32E7D7A1F9}"/>
              </a:ext>
            </a:extLst>
          </p:cNvPr>
          <p:cNvSpPr>
            <a:spLocks noGrp="1" noChangeArrowheads="1"/>
          </p:cNvSpPr>
          <p:nvPr>
            <p:ph idx="4294967295"/>
          </p:nvPr>
        </p:nvSpPr>
        <p:spPr>
          <a:xfrm>
            <a:off x="0" y="5462588"/>
            <a:ext cx="10483850" cy="12636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Figure 5: The main functionality of a typical social networking platform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t>
            </a:r>
            <a:r>
              <a:rPr lang="en-US" altLang="de-DE" sz="2400" i="1">
                <a:ea typeface="Tahoma" panose="020B0604030504040204" pitchFamily="34" charset="0"/>
                <a:cs typeface="Arial" panose="020B0604020202020204" pitchFamily="34" charset="0"/>
                <a:hlinkClick r:id="rId2"/>
              </a:rPr>
              <a:t>https://hal.archives-ouvertes.fr/hal-00687145</a:t>
            </a:r>
            <a:r>
              <a:rPr lang="en-US" altLang="de-DE" sz="2400" i="1">
                <a:ea typeface="Tahoma" panose="020B0604030504040204" pitchFamily="34" charset="0"/>
                <a:cs typeface="Arial" panose="020B0604020202020204" pitchFamily="34" charset="0"/>
              </a:rPr>
              <a:t>) </a:t>
            </a:r>
            <a:endParaRPr lang="de-DE" altLang="de-DE" sz="2400" i="1">
              <a:ea typeface="Tahoma" panose="020B0604030504040204" pitchFamily="34" charset="0"/>
              <a:cs typeface="Arial" panose="020B0604020202020204" pitchFamily="34" charset="0"/>
            </a:endParaRPr>
          </a:p>
        </p:txBody>
      </p:sp>
      <p:sp>
        <p:nvSpPr>
          <p:cNvPr id="27651" name="Rectangle 2">
            <a:extLst>
              <a:ext uri="{FF2B5EF4-FFF2-40B4-BE49-F238E27FC236}">
                <a16:creationId xmlns:a16="http://schemas.microsoft.com/office/drawing/2014/main" id="{F30967D4-445A-E49C-155D-45FFCE380D8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7652" name="Rectangle 2">
            <a:extLst>
              <a:ext uri="{FF2B5EF4-FFF2-40B4-BE49-F238E27FC236}">
                <a16:creationId xmlns:a16="http://schemas.microsoft.com/office/drawing/2014/main" id="{3AC1775C-61E3-6AAE-C41A-8F400C68ED5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27653" name="Objekt 5">
            <a:extLst>
              <a:ext uri="{FF2B5EF4-FFF2-40B4-BE49-F238E27FC236}">
                <a16:creationId xmlns:a16="http://schemas.microsoft.com/office/drawing/2014/main" id="{C93A5A97-DDFE-6441-9A0F-CAF98670334F}"/>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4" name="Titel 1">
            <a:extLst>
              <a:ext uri="{FF2B5EF4-FFF2-40B4-BE49-F238E27FC236}">
                <a16:creationId xmlns:a16="http://schemas.microsoft.com/office/drawing/2014/main" id="{83AC0024-2773-CB6C-D220-64109F3892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a:extLst>
              <a:ext uri="{FF2B5EF4-FFF2-40B4-BE49-F238E27FC236}">
                <a16:creationId xmlns:a16="http://schemas.microsoft.com/office/drawing/2014/main" id="{9BB96DDE-8733-CBCE-0083-6C707D87ECC5}"/>
              </a:ext>
            </a:extLst>
          </p:cNvPr>
          <p:cNvSpPr>
            <a:spLocks noGrp="1" noChangeArrowheads="1"/>
          </p:cNvSpPr>
          <p:nvPr>
            <p:ph idx="4294967295"/>
          </p:nvPr>
        </p:nvSpPr>
        <p:spPr>
          <a:xfrm>
            <a:off x="654050" y="2155825"/>
            <a:ext cx="10883900" cy="2493963"/>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a:ea typeface="Tahoma" panose="020B0604030504040204" pitchFamily="34" charset="0"/>
                <a:cs typeface="Arial" panose="020B0604020202020204" pitchFamily="34" charset="0"/>
              </a:rPr>
              <a:t>Social networking sites can be classified into objectives:</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legături sociale</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multimedia sharing</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Profesional</a:t>
            </a:r>
          </a:p>
          <a:p>
            <a:pPr>
              <a:spcBef>
                <a:spcPct val="0"/>
              </a:spcBef>
              <a:spcAft>
                <a:spcPts val="900"/>
              </a:spcAft>
              <a:tabLst>
                <a:tab pos="5754688" algn="r"/>
              </a:tabLst>
            </a:pPr>
            <a:r>
              <a:rPr lang="vi-VN" altLang="de-DE">
                <a:ea typeface="Tahoma" panose="020B0604030504040204" pitchFamily="34" charset="0"/>
                <a:cs typeface="Arial" panose="020B0604020202020204" pitchFamily="34" charset="0"/>
              </a:rPr>
              <a:t>forumuri de discuții</a:t>
            </a:r>
            <a:endParaRPr lang="en-US" altLang="de-DE">
              <a:ea typeface="Tahoma" panose="020B0604030504040204" pitchFamily="34" charset="0"/>
              <a:cs typeface="Arial" panose="020B0604020202020204" pitchFamily="34" charset="0"/>
            </a:endParaRPr>
          </a:p>
        </p:txBody>
      </p:sp>
      <p:sp>
        <p:nvSpPr>
          <p:cNvPr id="28675" name="Rectangle 2">
            <a:extLst>
              <a:ext uri="{FF2B5EF4-FFF2-40B4-BE49-F238E27FC236}">
                <a16:creationId xmlns:a16="http://schemas.microsoft.com/office/drawing/2014/main" id="{014CBBC9-4E82-039E-452E-222A9BDFD977}"/>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8676" name="Rectangle 2">
            <a:extLst>
              <a:ext uri="{FF2B5EF4-FFF2-40B4-BE49-F238E27FC236}">
                <a16:creationId xmlns:a16="http://schemas.microsoft.com/office/drawing/2014/main" id="{F4EEFDE4-8B16-3C45-B4C2-AF07695795F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pSp>
        <p:nvGrpSpPr>
          <p:cNvPr id="28677" name="Group 36813">
            <a:extLst>
              <a:ext uri="{FF2B5EF4-FFF2-40B4-BE49-F238E27FC236}">
                <a16:creationId xmlns:a16="http://schemas.microsoft.com/office/drawing/2014/main" id="{379CD595-C720-A75B-0106-5E59038F6087}"/>
              </a:ext>
            </a:extLst>
          </p:cNvPr>
          <p:cNvGrpSpPr>
            <a:grpSpLocks/>
          </p:cNvGrpSpPr>
          <p:nvPr/>
        </p:nvGrpSpPr>
        <p:grpSpPr bwMode="auto">
          <a:xfrm>
            <a:off x="8286750" y="2133600"/>
            <a:ext cx="3859213" cy="2986088"/>
            <a:chOff x="0" y="-39"/>
            <a:chExt cx="33175" cy="24170"/>
          </a:xfrm>
        </p:grpSpPr>
        <p:pic>
          <p:nvPicPr>
            <p:cNvPr id="28681" name="Picture 46080">
              <a:extLst>
                <a:ext uri="{FF2B5EF4-FFF2-40B4-BE49-F238E27FC236}">
                  <a16:creationId xmlns:a16="http://schemas.microsoft.com/office/drawing/2014/main" id="{328E4A7E-BCF8-2963-B381-D5D056FB88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2" name="Shape 280">
              <a:extLst>
                <a:ext uri="{FF2B5EF4-FFF2-40B4-BE49-F238E27FC236}">
                  <a16:creationId xmlns:a16="http://schemas.microsoft.com/office/drawing/2014/main" id="{B9B26983-5AA7-5B33-0280-7D1E4906962B}"/>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28683" name="Shape 281">
              <a:extLst>
                <a:ext uri="{FF2B5EF4-FFF2-40B4-BE49-F238E27FC236}">
                  <a16:creationId xmlns:a16="http://schemas.microsoft.com/office/drawing/2014/main" id="{74478ECB-4312-5AEF-9F12-EEB751DB4C4D}"/>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684" name="Rectangle 282">
              <a:extLst>
                <a:ext uri="{FF2B5EF4-FFF2-40B4-BE49-F238E27FC236}">
                  <a16:creationId xmlns:a16="http://schemas.microsoft.com/office/drawing/2014/main" id="{89ED8B75-7769-738F-BBD8-F61D48419DDD}"/>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Social </a:t>
              </a:r>
              <a:endParaRPr lang="de-DE" altLang="en-US" sz="1100">
                <a:ea typeface="DengXian" panose="02010600030101010101" pitchFamily="2" charset="-122"/>
                <a:cs typeface="Times New Roman" panose="02020603050405020304" pitchFamily="18" charset="0"/>
              </a:endParaRPr>
            </a:p>
          </p:txBody>
        </p:sp>
        <p:sp>
          <p:nvSpPr>
            <p:cNvPr id="28685" name="Rectangle 283">
              <a:extLst>
                <a:ext uri="{FF2B5EF4-FFF2-40B4-BE49-F238E27FC236}">
                  <a16:creationId xmlns:a16="http://schemas.microsoft.com/office/drawing/2014/main" id="{3F26B236-51D6-E2FA-E6E4-9B088CDF31C4}"/>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Networking </a:t>
              </a:r>
              <a:endParaRPr lang="de-DE" altLang="en-US" sz="1100">
                <a:ea typeface="DengXian" panose="02010600030101010101" pitchFamily="2" charset="-122"/>
                <a:cs typeface="Times New Roman" panose="02020603050405020304" pitchFamily="18" charset="0"/>
              </a:endParaRPr>
            </a:p>
          </p:txBody>
        </p:sp>
        <p:sp>
          <p:nvSpPr>
            <p:cNvPr id="28686" name="Rectangle 284">
              <a:extLst>
                <a:ext uri="{FF2B5EF4-FFF2-40B4-BE49-F238E27FC236}">
                  <a16:creationId xmlns:a16="http://schemas.microsoft.com/office/drawing/2014/main" id="{40BFCCB7-469D-AE9C-01C0-D64B3651D651}"/>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solidFill>
                    <a:srgbClr val="FFFFFF"/>
                  </a:solidFill>
                  <a:ea typeface="DengXian" panose="02010600030101010101" pitchFamily="2" charset="-122"/>
                  <a:cs typeface="Times New Roman" panose="02020603050405020304" pitchFamily="18" charset="0"/>
                </a:rPr>
                <a:t>sites</a:t>
              </a:r>
              <a:endParaRPr lang="de-DE" altLang="en-US" sz="1100">
                <a:ea typeface="DengXian" panose="02010600030101010101" pitchFamily="2" charset="-122"/>
                <a:cs typeface="Times New Roman" panose="02020603050405020304" pitchFamily="18" charset="0"/>
              </a:endParaRPr>
            </a:p>
          </p:txBody>
        </p:sp>
        <p:sp>
          <p:nvSpPr>
            <p:cNvPr id="28687" name="Rectangle 285">
              <a:extLst>
                <a:ext uri="{FF2B5EF4-FFF2-40B4-BE49-F238E27FC236}">
                  <a16:creationId xmlns:a16="http://schemas.microsoft.com/office/drawing/2014/main" id="{91BD3E4A-01D2-2AAF-9ED9-6C0E419316A3}"/>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Social Connection</a:t>
              </a:r>
              <a:endParaRPr lang="de-DE" altLang="en-US" sz="1100">
                <a:ea typeface="DengXian" panose="02010600030101010101" pitchFamily="2" charset="-122"/>
                <a:cs typeface="Times New Roman" panose="02020603050405020304" pitchFamily="18" charset="0"/>
              </a:endParaRPr>
            </a:p>
          </p:txBody>
        </p:sp>
        <p:sp>
          <p:nvSpPr>
            <p:cNvPr id="28688" name="Rectangle 286">
              <a:extLst>
                <a:ext uri="{FF2B5EF4-FFF2-40B4-BE49-F238E27FC236}">
                  <a16:creationId xmlns:a16="http://schemas.microsoft.com/office/drawing/2014/main" id="{B2354B4A-EB29-BAED-BA79-4F6F59B36931}"/>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Multimedia sharing</a:t>
              </a:r>
              <a:endParaRPr lang="de-DE" altLang="en-US" sz="1100">
                <a:ea typeface="DengXian" panose="02010600030101010101" pitchFamily="2" charset="-122"/>
                <a:cs typeface="Times New Roman" panose="02020603050405020304" pitchFamily="18" charset="0"/>
              </a:endParaRPr>
            </a:p>
          </p:txBody>
        </p:sp>
        <p:sp>
          <p:nvSpPr>
            <p:cNvPr id="28689" name="Rectangle 287">
              <a:extLst>
                <a:ext uri="{FF2B5EF4-FFF2-40B4-BE49-F238E27FC236}">
                  <a16:creationId xmlns:a16="http://schemas.microsoft.com/office/drawing/2014/main" id="{03C8B39E-8BD8-3231-5A3C-A51104AD4C7C}"/>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Professional</a:t>
              </a:r>
              <a:endParaRPr lang="de-DE" altLang="en-US" sz="1100">
                <a:ea typeface="DengXian" panose="02010600030101010101" pitchFamily="2" charset="-122"/>
                <a:cs typeface="Times New Roman" panose="02020603050405020304" pitchFamily="18" charset="0"/>
              </a:endParaRPr>
            </a:p>
          </p:txBody>
        </p:sp>
        <p:sp>
          <p:nvSpPr>
            <p:cNvPr id="28690" name="Rectangle 288">
              <a:extLst>
                <a:ext uri="{FF2B5EF4-FFF2-40B4-BE49-F238E27FC236}">
                  <a16:creationId xmlns:a16="http://schemas.microsoft.com/office/drawing/2014/main" id="{E402A221-9131-42F7-7834-B793918876FD}"/>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100">
                  <a:ea typeface="DengXian" panose="02010600030101010101" pitchFamily="2" charset="-122"/>
                  <a:cs typeface="Times New Roman" panose="02020603050405020304" pitchFamily="18" charset="0"/>
                </a:rPr>
                <a:t>Discussion Forums</a:t>
              </a:r>
              <a:endParaRPr lang="de-DE" altLang="en-US" sz="1100">
                <a:ea typeface="DengXian" panose="02010600030101010101" pitchFamily="2" charset="-122"/>
                <a:cs typeface="Times New Roman" panose="02020603050405020304" pitchFamily="18" charset="0"/>
              </a:endParaRPr>
            </a:p>
          </p:txBody>
        </p:sp>
      </p:grpSp>
      <p:sp>
        <p:nvSpPr>
          <p:cNvPr id="28678" name="Textfeld 5">
            <a:extLst>
              <a:ext uri="{FF2B5EF4-FFF2-40B4-BE49-F238E27FC236}">
                <a16:creationId xmlns:a16="http://schemas.microsoft.com/office/drawing/2014/main" id="{06A85BFC-524F-B12A-76B9-3F98E3B200AD}"/>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a:cs typeface="Calibri" panose="020F0502020204030204" pitchFamily="34" charset="0"/>
              </a:rPr>
              <a:t>Social networking sites</a:t>
            </a:r>
            <a:endParaRPr lang="de-DE" altLang="en-US" sz="2400" i="1">
              <a:cs typeface="Calibri" panose="020F0502020204030204" pitchFamily="34" charset="0"/>
            </a:endParaRPr>
          </a:p>
        </p:txBody>
      </p:sp>
      <p:sp>
        <p:nvSpPr>
          <p:cNvPr id="28679" name="Titel 1">
            <a:extLst>
              <a:ext uri="{FF2B5EF4-FFF2-40B4-BE49-F238E27FC236}">
                <a16:creationId xmlns:a16="http://schemas.microsoft.com/office/drawing/2014/main" id="{0EB1CC74-EF5F-5E89-2C48-60EFDF1F1B4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Functionality of the Social Network</a:t>
            </a:r>
          </a:p>
        </p:txBody>
      </p:sp>
      <p:sp>
        <p:nvSpPr>
          <p:cNvPr id="28680" name="Rectangle 4">
            <a:extLst>
              <a:ext uri="{FF2B5EF4-FFF2-40B4-BE49-F238E27FC236}">
                <a16:creationId xmlns:a16="http://schemas.microsoft.com/office/drawing/2014/main" id="{64B3D94B-9002-27C3-003C-5545B9701B34}"/>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tabLst>
                <a:tab pos="5754688" algn="r"/>
              </a:tabLst>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tabLst>
                <a:tab pos="5754688" algn="r"/>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5754688" algn="r"/>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5754688" algn="r"/>
              </a:tabLst>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tabLst>
                <a:tab pos="5754688" algn="r"/>
              </a:tabLst>
              <a:defRPr>
                <a:solidFill>
                  <a:schemeClr val="tx1"/>
                </a:solidFill>
                <a:latin typeface="Calibri" panose="020F0502020204030204" pitchFamily="34" charset="0"/>
              </a:defRPr>
            </a:lvl9pPr>
          </a:lstStyle>
          <a:p>
            <a:pPr algn="ctr" defTabSz="914400" eaLnBrk="1" hangingPunct="1">
              <a:spcBef>
                <a:spcPct val="0"/>
              </a:spcBef>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Figure 6: Functionality of the Social Network</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950DD2-4922-DF7A-47AE-B4584114693F}"/>
              </a:ext>
            </a:extLst>
          </p:cNvPr>
          <p:cNvSpPr>
            <a:spLocks noGrp="1" noChangeArrowheads="1"/>
          </p:cNvSpPr>
          <p:nvPr>
            <p:ph idx="4294967295"/>
          </p:nvPr>
        </p:nvSpPr>
        <p:spPr>
          <a:xfrm>
            <a:off x="623888" y="2565400"/>
            <a:ext cx="11090275" cy="2239963"/>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Benefits</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media allows people to:</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keep in touch with family and friends.</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To connect with other individuals who share the same interests and develop new relationships.</a:t>
            </a:r>
          </a:p>
        </p:txBody>
      </p:sp>
      <p:sp>
        <p:nvSpPr>
          <p:cNvPr id="29699" name="Rectangle 2">
            <a:extLst>
              <a:ext uri="{FF2B5EF4-FFF2-40B4-BE49-F238E27FC236}">
                <a16:creationId xmlns:a16="http://schemas.microsoft.com/office/drawing/2014/main" id="{7F3A9589-08EA-BB14-CD7D-A0340AD5496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0" name="Rectangle 2">
            <a:extLst>
              <a:ext uri="{FF2B5EF4-FFF2-40B4-BE49-F238E27FC236}">
                <a16:creationId xmlns:a16="http://schemas.microsoft.com/office/drawing/2014/main" id="{43B94EE6-F4DA-A1C4-BDFA-1B699CFEB04E}"/>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29701" name="Titel 1">
            <a:extLst>
              <a:ext uri="{FF2B5EF4-FFF2-40B4-BE49-F238E27FC236}">
                <a16:creationId xmlns:a16="http://schemas.microsoft.com/office/drawing/2014/main" id="{C32FDE76-989C-4417-C799-0E45E8F7DB59}"/>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43073A3-9131-BDE0-3BBB-BFA1BA5530F9}"/>
              </a:ext>
            </a:extLst>
          </p:cNvPr>
          <p:cNvSpPr>
            <a:spLocks noGrp="1" noChangeArrowheads="1"/>
          </p:cNvSpPr>
          <p:nvPr>
            <p:ph idx="4294967295"/>
          </p:nvPr>
        </p:nvSpPr>
        <p:spPr>
          <a:xfrm>
            <a:off x="623888" y="2133600"/>
            <a:ext cx="11160125" cy="41179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Benefits</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allows businesses to:</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connect with new and existing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create, promote and increase brand awareness.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rely on reviews and comments made by their clientele important to increase brand sales and higher search engine rankings.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establish a new brand. to demonstrate a high level of service to its customers.</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To be able to improve products and relations with consumers.</a:t>
            </a:r>
          </a:p>
        </p:txBody>
      </p:sp>
      <p:sp>
        <p:nvSpPr>
          <p:cNvPr id="30723" name="Rectangle 2">
            <a:extLst>
              <a:ext uri="{FF2B5EF4-FFF2-40B4-BE49-F238E27FC236}">
                <a16:creationId xmlns:a16="http://schemas.microsoft.com/office/drawing/2014/main" id="{A1E866D1-C940-43B7-CCEC-F9C36BF29FF6}"/>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0724" name="Titel 1">
            <a:extLst>
              <a:ext uri="{FF2B5EF4-FFF2-40B4-BE49-F238E27FC236}">
                <a16:creationId xmlns:a16="http://schemas.microsoft.com/office/drawing/2014/main" id="{348FBD20-3B40-8BE7-60CD-1F405E261A58}"/>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EFEE200-DAED-177E-1195-BE64D7B9BDD1}"/>
              </a:ext>
            </a:extLst>
          </p:cNvPr>
          <p:cNvSpPr>
            <a:spLocks noGrp="1" noChangeArrowheads="1"/>
          </p:cNvSpPr>
          <p:nvPr>
            <p:ph idx="4294967295"/>
          </p:nvPr>
        </p:nvSpPr>
        <p:spPr>
          <a:xfrm>
            <a:off x="515938" y="2420938"/>
            <a:ext cx="11160125" cy="2813050"/>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Disadvantage</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Social networks:</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they can contribute to the spread of misinformation.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can have a negative impact on companies because criticism of a brand has spread very quickly on social media</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requires work hours and costs each week to build and maintain a company profile.</a:t>
            </a:r>
          </a:p>
        </p:txBody>
      </p:sp>
      <p:sp>
        <p:nvSpPr>
          <p:cNvPr id="31747" name="Rectangle 2">
            <a:extLst>
              <a:ext uri="{FF2B5EF4-FFF2-40B4-BE49-F238E27FC236}">
                <a16:creationId xmlns:a16="http://schemas.microsoft.com/office/drawing/2014/main" id="{229E9D2D-582A-D295-051B-27359113C51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8" name="Rectangle 2">
            <a:extLst>
              <a:ext uri="{FF2B5EF4-FFF2-40B4-BE49-F238E27FC236}">
                <a16:creationId xmlns:a16="http://schemas.microsoft.com/office/drawing/2014/main" id="{75CEFF01-8D1A-3947-7726-CC40EA02E641}"/>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1749" name="Titel 1">
            <a:extLst>
              <a:ext uri="{FF2B5EF4-FFF2-40B4-BE49-F238E27FC236}">
                <a16:creationId xmlns:a16="http://schemas.microsoft.com/office/drawing/2014/main" id="{4A25A343-A99C-EC60-49EB-31B184EEFA52}"/>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Advantages and </a:t>
            </a:r>
          </a:p>
          <a:p>
            <a:pPr defTabSz="914400" eaLnBrk="1" hangingPunct="1">
              <a:spcBef>
                <a:spcPct val="0"/>
              </a:spcBef>
              <a:buFontTx/>
              <a:buNone/>
            </a:pPr>
            <a:r>
              <a:rPr lang="en-US" altLang="en-US" sz="4400">
                <a:latin typeface="Calibri Light" panose="020F0302020204030204" pitchFamily="34" charset="0"/>
              </a:rPr>
              <a:t>disadvantages of social networks</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6D2F860E-92C9-2A0E-F738-BDC110DDBAB8}"/>
              </a:ext>
            </a:extLst>
          </p:cNvPr>
          <p:cNvSpPr>
            <a:spLocks noGrp="1" noChangeArrowheads="1"/>
          </p:cNvSpPr>
          <p:nvPr>
            <p:ph idx="4294967295"/>
          </p:nvPr>
        </p:nvSpPr>
        <p:spPr>
          <a:xfrm>
            <a:off x="479425" y="2205038"/>
            <a:ext cx="10944225" cy="3268662"/>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Security and privacy in social networks</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 shared in social networks and media spreads very quickly, which makes it attractive for attackers to gain it.</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Security and privacy issues related to user-shared information when a user uploads personal content such as photos, videos, and audio should be respected because the attacker can maliciously use the shared information for illegitimate purposes.</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Lack of user awareness about security and privacy has the potential to lead to various cyber attacks through social media.</a:t>
            </a:r>
          </a:p>
        </p:txBody>
      </p:sp>
      <p:sp>
        <p:nvSpPr>
          <p:cNvPr id="32771" name="Rectangle 2">
            <a:extLst>
              <a:ext uri="{FF2B5EF4-FFF2-40B4-BE49-F238E27FC236}">
                <a16:creationId xmlns:a16="http://schemas.microsoft.com/office/drawing/2014/main" id="{828F7381-CE8F-272E-3CE8-20BC20AEA25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2" name="Rectangle 2">
            <a:extLst>
              <a:ext uri="{FF2B5EF4-FFF2-40B4-BE49-F238E27FC236}">
                <a16:creationId xmlns:a16="http://schemas.microsoft.com/office/drawing/2014/main" id="{5A720845-52CC-8198-72BF-ECFF8384868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2773" name="Titel 1">
            <a:extLst>
              <a:ext uri="{FF2B5EF4-FFF2-40B4-BE49-F238E27FC236}">
                <a16:creationId xmlns:a16="http://schemas.microsoft.com/office/drawing/2014/main" id="{199B8CB2-7ACA-8A52-5CB9-5F9FDD761D3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9CD57E9B-0E76-B749-5407-5987562CD89F}"/>
              </a:ext>
            </a:extLst>
          </p:cNvPr>
          <p:cNvSpPr>
            <a:spLocks noGrp="1" noChangeArrowheads="1"/>
          </p:cNvSpPr>
          <p:nvPr>
            <p:ph idx="4294967295"/>
          </p:nvPr>
        </p:nvSpPr>
        <p:spPr>
          <a:xfrm>
            <a:off x="479425" y="2133600"/>
            <a:ext cx="11017250" cy="2936875"/>
          </a:xfrm>
        </p:spPr>
        <p:txBody>
          <a:bodyPr rtlCol="0"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Threats can be divided into three categories: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Conventional threats include threats that users have encountered since the beginning of the social network.</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Modern threats are attacks that use advanced techniques to compromise user accounts.</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Targeted attacks are attacks targeting a specific user, which can be committed by any user for various personal vendettas.</a:t>
            </a:r>
          </a:p>
        </p:txBody>
      </p:sp>
      <p:sp>
        <p:nvSpPr>
          <p:cNvPr id="33795" name="Rectangle 2">
            <a:extLst>
              <a:ext uri="{FF2B5EF4-FFF2-40B4-BE49-F238E27FC236}">
                <a16:creationId xmlns:a16="http://schemas.microsoft.com/office/drawing/2014/main" id="{D9D91B5C-7A20-660A-5ED4-F3EDC247200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6" name="Rectangle 2">
            <a:extLst>
              <a:ext uri="{FF2B5EF4-FFF2-40B4-BE49-F238E27FC236}">
                <a16:creationId xmlns:a16="http://schemas.microsoft.com/office/drawing/2014/main" id="{3A76CF06-CBDA-EB00-DD06-F93CE3BB914A}"/>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3797" name="Titel 1">
            <a:extLst>
              <a:ext uri="{FF2B5EF4-FFF2-40B4-BE49-F238E27FC236}">
                <a16:creationId xmlns:a16="http://schemas.microsoft.com/office/drawing/2014/main" id="{D07A2382-CA7E-D52E-B81D-A3C5C1A760B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C854CF45-F7CF-4CD1-5BB3-DFB3FB49FB42}"/>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19" name="Rectangle 2">
            <a:extLst>
              <a:ext uri="{FF2B5EF4-FFF2-40B4-BE49-F238E27FC236}">
                <a16:creationId xmlns:a16="http://schemas.microsoft.com/office/drawing/2014/main" id="{00B7FCD8-972A-F118-8ABA-ECB1EE5A4AE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4820" name="Rectangle 2">
            <a:extLst>
              <a:ext uri="{FF2B5EF4-FFF2-40B4-BE49-F238E27FC236}">
                <a16:creationId xmlns:a16="http://schemas.microsoft.com/office/drawing/2014/main" id="{D3193B53-2BCC-2299-585E-71D8338C9C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graphicFrame>
        <p:nvGraphicFramePr>
          <p:cNvPr id="34821" name="Objekt 6">
            <a:extLst>
              <a:ext uri="{FF2B5EF4-FFF2-40B4-BE49-F238E27FC236}">
                <a16:creationId xmlns:a16="http://schemas.microsoft.com/office/drawing/2014/main" id="{2CB67FD5-5261-8C0E-B3DA-687F7031C378}"/>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822" name="Textfeld 8">
            <a:extLst>
              <a:ext uri="{FF2B5EF4-FFF2-40B4-BE49-F238E27FC236}">
                <a16:creationId xmlns:a16="http://schemas.microsoft.com/office/drawing/2014/main" id="{0165B296-29CF-5C10-DCC9-41D2C6AF234A}"/>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i="1">
                <a:cs typeface="Calibri" panose="020F0502020204030204" pitchFamily="34" charset="0"/>
              </a:rPr>
              <a:t>Figure 7: Classification of threats (Jain et al., 2021)</a:t>
            </a:r>
            <a:endParaRPr lang="de-DE" altLang="en-US" sz="2400" i="1">
              <a:cs typeface="Calibri" panose="020F0502020204030204" pitchFamily="34" charset="0"/>
            </a:endParaRPr>
          </a:p>
        </p:txBody>
      </p:sp>
      <p:sp>
        <p:nvSpPr>
          <p:cNvPr id="34823" name="Titel 1">
            <a:extLst>
              <a:ext uri="{FF2B5EF4-FFF2-40B4-BE49-F238E27FC236}">
                <a16:creationId xmlns:a16="http://schemas.microsoft.com/office/drawing/2014/main" id="{9A92C1C3-A018-4EAF-EA45-F29734D062C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EEE032D-6C44-0472-46D1-095D47388E30}"/>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3" name="Rectangle 2">
            <a:extLst>
              <a:ext uri="{FF2B5EF4-FFF2-40B4-BE49-F238E27FC236}">
                <a16:creationId xmlns:a16="http://schemas.microsoft.com/office/drawing/2014/main" id="{2DA87DB4-593D-57B8-E59E-EFC863CC412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4" name="Rectangle 2">
            <a:extLst>
              <a:ext uri="{FF2B5EF4-FFF2-40B4-BE49-F238E27FC236}">
                <a16:creationId xmlns:a16="http://schemas.microsoft.com/office/drawing/2014/main" id="{A4333EFB-4C57-8984-678F-D23BE82F7E5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5845" name="Textfeld 8">
            <a:extLst>
              <a:ext uri="{FF2B5EF4-FFF2-40B4-BE49-F238E27FC236}">
                <a16:creationId xmlns:a16="http://schemas.microsoft.com/office/drawing/2014/main" id="{B3CDA7CC-A461-8CDD-CDAC-DEBB2D2DBF17}"/>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400" i="1">
                <a:cs typeface="Calibri" panose="020F0502020204030204" pitchFamily="34" charset="0"/>
              </a:rPr>
              <a:t>Figure 8: Classification of threats (Jain et al., 2021)</a:t>
            </a:r>
            <a:endParaRPr lang="de-DE" altLang="en-US" sz="2400" i="1">
              <a:cs typeface="Calibri" panose="020F0502020204030204" pitchFamily="34" charset="0"/>
            </a:endParaRPr>
          </a:p>
        </p:txBody>
      </p:sp>
      <p:grpSp>
        <p:nvGrpSpPr>
          <p:cNvPr id="35846" name="Group 39024">
            <a:extLst>
              <a:ext uri="{FF2B5EF4-FFF2-40B4-BE49-F238E27FC236}">
                <a16:creationId xmlns:a16="http://schemas.microsoft.com/office/drawing/2014/main" id="{6A339D2F-79E2-E446-74E3-EB73BE987009}"/>
              </a:ext>
            </a:extLst>
          </p:cNvPr>
          <p:cNvGrpSpPr>
            <a:grpSpLocks/>
          </p:cNvGrpSpPr>
          <p:nvPr/>
        </p:nvGrpSpPr>
        <p:grpSpPr bwMode="auto">
          <a:xfrm>
            <a:off x="2424113" y="2317750"/>
            <a:ext cx="7843837" cy="3109913"/>
            <a:chOff x="-18" y="-44"/>
            <a:chExt cx="47274" cy="19476"/>
          </a:xfrm>
        </p:grpSpPr>
        <p:pic>
          <p:nvPicPr>
            <p:cNvPr id="35848" name="Picture 46084">
              <a:extLst>
                <a:ext uri="{FF2B5EF4-FFF2-40B4-BE49-F238E27FC236}">
                  <a16:creationId xmlns:a16="http://schemas.microsoft.com/office/drawing/2014/main" id="{3393D67C-5E4F-8C0C-5F4A-C606C344E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Rectangle 36776">
              <a:extLst>
                <a:ext uri="{FF2B5EF4-FFF2-40B4-BE49-F238E27FC236}">
                  <a16:creationId xmlns:a16="http://schemas.microsoft.com/office/drawing/2014/main" id="{469EFC12-CFA8-B23A-31C7-6CBA176C66A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44</a:t>
              </a:r>
              <a:endParaRPr lang="de-DE" altLang="en-US" sz="1600">
                <a:ea typeface="DengXian" panose="02010600030101010101" pitchFamily="2" charset="-122"/>
                <a:cs typeface="Times New Roman" panose="02020603050405020304" pitchFamily="18" charset="0"/>
              </a:endParaRPr>
            </a:p>
          </p:txBody>
        </p:sp>
        <p:sp>
          <p:nvSpPr>
            <p:cNvPr id="35850" name="Rectangle 36777">
              <a:extLst>
                <a:ext uri="{FF2B5EF4-FFF2-40B4-BE49-F238E27FC236}">
                  <a16:creationId xmlns:a16="http://schemas.microsoft.com/office/drawing/2014/main" id="{5639AD46-F7E1-A099-9D26-AE7B278B231F}"/>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1" name="Rectangle 36778">
              <a:extLst>
                <a:ext uri="{FF2B5EF4-FFF2-40B4-BE49-F238E27FC236}">
                  <a16:creationId xmlns:a16="http://schemas.microsoft.com/office/drawing/2014/main" id="{60D9D0DB-40BF-2BB3-A079-6DE6F76A761C}"/>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30</a:t>
              </a:r>
              <a:endParaRPr lang="de-DE" altLang="en-US" sz="1600">
                <a:ea typeface="DengXian" panose="02010600030101010101" pitchFamily="2" charset="-122"/>
                <a:cs typeface="Times New Roman" panose="02020603050405020304" pitchFamily="18" charset="0"/>
              </a:endParaRPr>
            </a:p>
          </p:txBody>
        </p:sp>
        <p:sp>
          <p:nvSpPr>
            <p:cNvPr id="35852" name="Rectangle 36779">
              <a:extLst>
                <a:ext uri="{FF2B5EF4-FFF2-40B4-BE49-F238E27FC236}">
                  <a16:creationId xmlns:a16="http://schemas.microsoft.com/office/drawing/2014/main" id="{72BBFF4F-E68B-824D-17A1-E28EFEE4EEE7}"/>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3" name="Rectangle 36774">
              <a:extLst>
                <a:ext uri="{FF2B5EF4-FFF2-40B4-BE49-F238E27FC236}">
                  <a16:creationId xmlns:a16="http://schemas.microsoft.com/office/drawing/2014/main" id="{0DD92E0D-7900-8431-A999-09F43DA8A501}"/>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10</a:t>
              </a:r>
              <a:endParaRPr lang="de-DE" altLang="en-US" sz="1600">
                <a:ea typeface="DengXian" panose="02010600030101010101" pitchFamily="2" charset="-122"/>
                <a:cs typeface="Times New Roman" panose="02020603050405020304" pitchFamily="18" charset="0"/>
              </a:endParaRPr>
            </a:p>
          </p:txBody>
        </p:sp>
        <p:sp>
          <p:nvSpPr>
            <p:cNvPr id="35854" name="Rectangle 36775">
              <a:extLst>
                <a:ext uri="{FF2B5EF4-FFF2-40B4-BE49-F238E27FC236}">
                  <a16:creationId xmlns:a16="http://schemas.microsoft.com/office/drawing/2014/main" id="{39D2C27B-A42D-28C9-1593-079EB6F8ACBA}"/>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5" name="Rectangle 36772">
              <a:extLst>
                <a:ext uri="{FF2B5EF4-FFF2-40B4-BE49-F238E27FC236}">
                  <a16:creationId xmlns:a16="http://schemas.microsoft.com/office/drawing/2014/main" id="{4E67A3B1-06AA-DD08-9979-1F635BE69451}"/>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16</a:t>
              </a:r>
              <a:endParaRPr lang="de-DE" altLang="en-US" sz="1600">
                <a:ea typeface="DengXian" panose="02010600030101010101" pitchFamily="2" charset="-122"/>
                <a:cs typeface="Times New Roman" panose="02020603050405020304" pitchFamily="18" charset="0"/>
              </a:endParaRPr>
            </a:p>
          </p:txBody>
        </p:sp>
        <p:sp>
          <p:nvSpPr>
            <p:cNvPr id="35856" name="Rectangle 36773">
              <a:extLst>
                <a:ext uri="{FF2B5EF4-FFF2-40B4-BE49-F238E27FC236}">
                  <a16:creationId xmlns:a16="http://schemas.microsoft.com/office/drawing/2014/main" id="{2F0BE984-FE21-DEA6-727C-DE9C1B23F34E}"/>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1600" b="1">
                  <a:solidFill>
                    <a:srgbClr val="FFFFFF"/>
                  </a:solidFill>
                  <a:ea typeface="DengXian" panose="02010600030101010101" pitchFamily="2" charset="-122"/>
                  <a:cs typeface="Times New Roman" panose="02020603050405020304" pitchFamily="18" charset="0"/>
                </a:rPr>
                <a:t>%</a:t>
              </a:r>
              <a:endParaRPr lang="de-DE" altLang="en-US" sz="1600">
                <a:ea typeface="DengXian" panose="02010600030101010101" pitchFamily="2" charset="-122"/>
                <a:cs typeface="Times New Roman" panose="02020603050405020304" pitchFamily="18" charset="0"/>
              </a:endParaRPr>
            </a:p>
          </p:txBody>
        </p:sp>
        <p:sp>
          <p:nvSpPr>
            <p:cNvPr id="35857" name="Rectangle 587">
              <a:extLst>
                <a:ext uri="{FF2B5EF4-FFF2-40B4-BE49-F238E27FC236}">
                  <a16:creationId xmlns:a16="http://schemas.microsoft.com/office/drawing/2014/main" id="{A01EAD1A-07A6-362C-76F1-AEF142195323}"/>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Espionage</a:t>
              </a:r>
              <a:endParaRPr lang="de-DE" altLang="en-US" sz="2000" b="1">
                <a:ea typeface="DengXian" panose="02010600030101010101" pitchFamily="2" charset="-122"/>
                <a:cs typeface="Times New Roman" panose="02020603050405020304" pitchFamily="18" charset="0"/>
              </a:endParaRPr>
            </a:p>
          </p:txBody>
        </p:sp>
        <p:sp>
          <p:nvSpPr>
            <p:cNvPr id="35858" name="Rectangle 588">
              <a:extLst>
                <a:ext uri="{FF2B5EF4-FFF2-40B4-BE49-F238E27FC236}">
                  <a16:creationId xmlns:a16="http://schemas.microsoft.com/office/drawing/2014/main" id="{128C234A-0E34-56BE-0F2D-28FF0BB7E804}"/>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For personal gain</a:t>
              </a:r>
              <a:endParaRPr lang="de-DE" altLang="en-US" sz="2000" b="1">
                <a:ea typeface="DengXian" panose="02010600030101010101" pitchFamily="2" charset="-122"/>
                <a:cs typeface="Times New Roman" panose="02020603050405020304" pitchFamily="18" charset="0"/>
              </a:endParaRPr>
            </a:p>
          </p:txBody>
        </p:sp>
        <p:sp>
          <p:nvSpPr>
            <p:cNvPr id="35859" name="Rectangle 589">
              <a:extLst>
                <a:ext uri="{FF2B5EF4-FFF2-40B4-BE49-F238E27FC236}">
                  <a16:creationId xmlns:a16="http://schemas.microsoft.com/office/drawing/2014/main" id="{CCE33350-6F63-D51B-6C31-CDC9F9DB6D3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GB" altLang="en-US" sz="2000" b="1">
                  <a:solidFill>
                    <a:srgbClr val="404040"/>
                  </a:solidFill>
                  <a:ea typeface="DengXian" panose="02010600030101010101" pitchFamily="2" charset="-122"/>
                  <a:cs typeface="Times New Roman" panose="02020603050405020304" pitchFamily="18" charset="0"/>
                </a:rPr>
                <a:t>For corporate profit</a:t>
              </a:r>
              <a:endParaRPr lang="de-DE" altLang="en-US" sz="2000" b="1">
                <a:ea typeface="DengXian" panose="02010600030101010101" pitchFamily="2" charset="-122"/>
                <a:cs typeface="Times New Roman" panose="02020603050405020304" pitchFamily="18" charset="0"/>
              </a:endParaRPr>
            </a:p>
          </p:txBody>
        </p:sp>
        <p:sp>
          <p:nvSpPr>
            <p:cNvPr id="35860" name="Rectangle 590">
              <a:extLst>
                <a:ext uri="{FF2B5EF4-FFF2-40B4-BE49-F238E27FC236}">
                  <a16:creationId xmlns:a16="http://schemas.microsoft.com/office/drawing/2014/main" id="{83016747-617A-5F7B-2183-76D09A82919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7000"/>
                </a:lnSpc>
                <a:spcBef>
                  <a:spcPct val="0"/>
                </a:spcBef>
                <a:spcAft>
                  <a:spcPts val="800"/>
                </a:spcAft>
                <a:buFontTx/>
                <a:buNone/>
              </a:pPr>
              <a:r>
                <a:rPr lang="en-US" altLang="en-US" sz="1800" b="1">
                  <a:solidFill>
                    <a:srgbClr val="404040"/>
                  </a:solidFill>
                  <a:ea typeface="DengXian" panose="02010600030101010101" pitchFamily="2" charset="-122"/>
                  <a:cs typeface="Times New Roman" panose="02020603050405020304" pitchFamily="18" charset="0"/>
                </a:rPr>
                <a:t>To promote a political or social cause</a:t>
              </a:r>
              <a:endParaRPr lang="de-DE" altLang="en-US" sz="1800" b="1">
                <a:ea typeface="DengXian" panose="02010600030101010101" pitchFamily="2" charset="-122"/>
                <a:cs typeface="Times New Roman" panose="02020603050405020304" pitchFamily="18" charset="0"/>
              </a:endParaRPr>
            </a:p>
          </p:txBody>
        </p:sp>
      </p:grpSp>
      <p:sp>
        <p:nvSpPr>
          <p:cNvPr id="35847" name="Titel 1">
            <a:extLst>
              <a:ext uri="{FF2B5EF4-FFF2-40B4-BE49-F238E27FC236}">
                <a16:creationId xmlns:a16="http://schemas.microsoft.com/office/drawing/2014/main" id="{636B8E16-6350-230F-6B01-5C2FFA56E18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Security and privacy in </a:t>
            </a:r>
            <a:br>
              <a:rPr lang="en-US" altLang="en-US" sz="4400">
                <a:latin typeface="Calibri Light" panose="020F0302020204030204" pitchFamily="34" charset="0"/>
              </a:rPr>
            </a:br>
            <a:r>
              <a:rPr lang="en-US" altLang="en-US" sz="4400">
                <a:latin typeface="Calibri Light" panose="020F0302020204030204" pitchFamily="34" charset="0"/>
              </a:rPr>
              <a:t>social networks</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Inhaltsplatzhalter 7">
            <a:extLst>
              <a:ext uri="{FF2B5EF4-FFF2-40B4-BE49-F238E27FC236}">
                <a16:creationId xmlns:a16="http://schemas.microsoft.com/office/drawing/2014/main" id="{BE5D49C7-E456-583C-BCCE-CC3C54AF4CFF}"/>
              </a:ext>
            </a:extLst>
          </p:cNvPr>
          <p:cNvSpPr>
            <a:spLocks noGrp="1" noChangeArrowheads="1"/>
          </p:cNvSpPr>
          <p:nvPr>
            <p:ph idx="4294967295"/>
          </p:nvPr>
        </p:nvSpPr>
        <p:spPr>
          <a:xfrm>
            <a:off x="623888" y="2133600"/>
            <a:ext cx="11233150" cy="4525963"/>
          </a:xfrm>
        </p:spPr>
        <p:txBody>
          <a:bodyPr/>
          <a:lstStyle/>
          <a:p>
            <a:pPr algn="just">
              <a:spcBef>
                <a:spcPts val="600"/>
              </a:spcBef>
              <a:spcAft>
                <a:spcPts val="600"/>
              </a:spcAft>
            </a:pPr>
            <a:r>
              <a:rPr lang="en-US" altLang="en-US">
                <a:cs typeface="Arial" panose="020B0604020202020204" pitchFamily="34" charset="0"/>
              </a:rPr>
              <a:t>Authentication procedures such as CAPTCHA, multi-factor authentication, and photo identification of friends have been proposed.</a:t>
            </a:r>
          </a:p>
          <a:p>
            <a:pPr algn="just">
              <a:spcBef>
                <a:spcPts val="600"/>
              </a:spcBef>
              <a:spcAft>
                <a:spcPts val="600"/>
              </a:spcAft>
            </a:pPr>
            <a:r>
              <a:rPr lang="en-US" altLang="en-US">
                <a:cs typeface="Arial" panose="020B0604020202020204" pitchFamily="34" charset="0"/>
              </a:rPr>
              <a:t>Security and privacy setting to allow the customer to enter personal information from unwanted access by outsiders or applications</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User reports of any form of abuse or policy violations by any user on their network. that is, when Facebook receives a user report, it is reviewed and removed according to Facebook's community standards.</a:t>
            </a:r>
            <a:endParaRPr lang="de-DE" altLang="en-US">
              <a:cs typeface="Arial" panose="020B0604020202020204" pitchFamily="34" charset="0"/>
            </a:endParaRPr>
          </a:p>
        </p:txBody>
      </p:sp>
      <p:sp>
        <p:nvSpPr>
          <p:cNvPr id="36867" name="Rectangle 2">
            <a:extLst>
              <a:ext uri="{FF2B5EF4-FFF2-40B4-BE49-F238E27FC236}">
                <a16:creationId xmlns:a16="http://schemas.microsoft.com/office/drawing/2014/main" id="{E17B0F9A-9162-8965-6C08-56869B7999B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8" name="Rectangle 2">
            <a:extLst>
              <a:ext uri="{FF2B5EF4-FFF2-40B4-BE49-F238E27FC236}">
                <a16:creationId xmlns:a16="http://schemas.microsoft.com/office/drawing/2014/main" id="{1FFE04CE-E26F-9116-CBA3-DFAD0612821B}"/>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69" name="Rectangle 2">
            <a:extLst>
              <a:ext uri="{FF2B5EF4-FFF2-40B4-BE49-F238E27FC236}">
                <a16:creationId xmlns:a16="http://schemas.microsoft.com/office/drawing/2014/main" id="{653C87C4-4C68-5BB0-262F-E2F5CDE9BDC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0" name="Textfeld 6">
            <a:extLst>
              <a:ext uri="{FF2B5EF4-FFF2-40B4-BE49-F238E27FC236}">
                <a16:creationId xmlns:a16="http://schemas.microsoft.com/office/drawing/2014/main" id="{1CAFD79E-A27B-D01F-DB2B-4680DE740803}"/>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1" name="Rectangle 2">
            <a:extLst>
              <a:ext uri="{FF2B5EF4-FFF2-40B4-BE49-F238E27FC236}">
                <a16:creationId xmlns:a16="http://schemas.microsoft.com/office/drawing/2014/main" id="{E112B4DF-4346-49DA-DC62-53A0A96F0531}"/>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de-DE" altLang="en-US" sz="1800">
              <a:latin typeface="Arial" panose="020B0604020202020204" pitchFamily="34" charset="0"/>
            </a:endParaRPr>
          </a:p>
        </p:txBody>
      </p:sp>
      <p:sp>
        <p:nvSpPr>
          <p:cNvPr id="36872" name="Titel 1">
            <a:extLst>
              <a:ext uri="{FF2B5EF4-FFF2-40B4-BE49-F238E27FC236}">
                <a16:creationId xmlns:a16="http://schemas.microsoft.com/office/drawing/2014/main" id="{425C1BC9-728B-EEC5-5957-1438BE56D81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Solutions for social network operators</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F4B0B908-7B87-4DA0-9AEE-7967DF025F62}"/>
</file>

<file path=customXml/itemProps2.xml><?xml version="1.0" encoding="utf-8"?>
<ds:datastoreItem xmlns:ds="http://schemas.openxmlformats.org/officeDocument/2006/customXml" ds:itemID="{D2F93562-5092-4D89-85C4-A9C65FFCCE9C}"/>
</file>

<file path=customXml/itemProps3.xml><?xml version="1.0" encoding="utf-8"?>
<ds:datastoreItem xmlns:ds="http://schemas.openxmlformats.org/officeDocument/2006/customXml" ds:itemID="{FB34F022-DC3C-46E0-A62F-B6BE54695F95}"/>
</file>

<file path=docProps/app.xml><?xml version="1.0" encoding="utf-8"?>
<Properties xmlns="http://schemas.openxmlformats.org/officeDocument/2006/extended-properties" xmlns:vt="http://schemas.openxmlformats.org/officeDocument/2006/docPropsVTypes">
  <Template>Office Theme</Template>
  <TotalTime>2736</TotalTime>
  <Words>2178</Words>
  <Application>Microsoft Office PowerPoint</Application>
  <PresentationFormat>Widescreen</PresentationFormat>
  <Paragraphs>186</Paragraphs>
  <Slides>32</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42" baseType="lpstr">
      <vt:lpstr>Calibri</vt:lpstr>
      <vt:lpstr>Arial</vt:lpstr>
      <vt:lpstr>Calibri Light</vt:lpstr>
      <vt:lpstr>Wingdings</vt:lpstr>
      <vt:lpstr>Tahoma</vt:lpstr>
      <vt:lpstr>DengXian</vt:lpstr>
      <vt:lpstr>Times New Roman</vt:lpstr>
      <vt:lpstr>Default Design</vt:lpstr>
      <vt:lpstr>Picture</vt:lpstr>
      <vt:lpstr>Bild</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366</cp:revision>
  <dcterms:created xsi:type="dcterms:W3CDTF">2009-06-01T12:28:12Z</dcterms:created>
  <dcterms:modified xsi:type="dcterms:W3CDTF">2022-11-16T09:52:18Z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