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6"/>
  </p:notesMasterIdLst>
  <p:handoutMasterIdLst>
    <p:handoutMasterId r:id="rId37"/>
  </p:handoutMasterIdLst>
  <p:sldIdLst>
    <p:sldId id="484" r:id="rId5"/>
    <p:sldId id="328" r:id="rId6"/>
    <p:sldId id="481" r:id="rId7"/>
    <p:sldId id="482" r:id="rId8"/>
    <p:sldId id="447" r:id="rId9"/>
    <p:sldId id="476" r:id="rId10"/>
    <p:sldId id="477" r:id="rId11"/>
    <p:sldId id="333" r:id="rId12"/>
    <p:sldId id="449" r:id="rId13"/>
    <p:sldId id="450" r:id="rId14"/>
    <p:sldId id="451" r:id="rId15"/>
    <p:sldId id="452" r:id="rId16"/>
    <p:sldId id="453" r:id="rId17"/>
    <p:sldId id="454" r:id="rId18"/>
    <p:sldId id="455" r:id="rId19"/>
    <p:sldId id="456" r:id="rId20"/>
    <p:sldId id="457" r:id="rId21"/>
    <p:sldId id="458" r:id="rId22"/>
    <p:sldId id="459" r:id="rId23"/>
    <p:sldId id="460" r:id="rId24"/>
    <p:sldId id="461" r:id="rId25"/>
    <p:sldId id="462" r:id="rId26"/>
    <p:sldId id="463" r:id="rId27"/>
    <p:sldId id="464" r:id="rId28"/>
    <p:sldId id="465" r:id="rId29"/>
    <p:sldId id="466" r:id="rId30"/>
    <p:sldId id="467" r:id="rId31"/>
    <p:sldId id="468" r:id="rId32"/>
    <p:sldId id="469" r:id="rId33"/>
    <p:sldId id="470" r:id="rId34"/>
    <p:sldId id="472" r:id="rId35"/>
  </p:sldIdLst>
  <p:sldSz cx="12192000" cy="6858000"/>
  <p:notesSz cx="6797675" cy="9928225"/>
  <p:defaultTextStyle>
    <a:defPPr>
      <a:defRPr lang="da"/>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44" autoAdjust="0"/>
    <p:restoredTop sz="94660"/>
  </p:normalViewPr>
  <p:slideViewPr>
    <p:cSldViewPr>
      <p:cViewPr varScale="1">
        <p:scale>
          <a:sx n="79" d="100"/>
          <a:sy n="79" d="100"/>
        </p:scale>
        <p:origin x="43" y="86"/>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0" d="100"/>
          <a:sy n="80" d="100"/>
        </p:scale>
        <p:origin x="4014" y="10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9.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4FCC9DD2-1458-88C2-CFFF-2878E30DFEA1}"/>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da"/>
              <a:t>Приложение 1</a:t>
            </a:r>
          </a:p>
        </p:txBody>
      </p:sp>
      <p:sp>
        <p:nvSpPr>
          <p:cNvPr id="31747" name="Rectangle 3">
            <a:extLst>
              <a:ext uri="{FF2B5EF4-FFF2-40B4-BE49-F238E27FC236}">
                <a16:creationId xmlns:a16="http://schemas.microsoft.com/office/drawing/2014/main" id="{014B9FDD-4932-F05E-D26C-DE94380170F1}"/>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AAB5E4E-0640-F2FF-8D1A-475D8DC37E80}"/>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885FF645-4911-2E0A-67A4-1EA0F2004278}"/>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D4ED013E-CB41-456E-B77E-F1D04715CD44}" type="slidenum">
              <a:rPr lang="bg-BG" altLang="en-US"/>
              <a:pPr>
                <a:defRPr/>
              </a:pPr>
              <a:t>‹nr.›</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F645534-D1B2-9D7B-29E1-CDB5FBB5D4A5}"/>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da"/>
              <a:t>Приложение 1</a:t>
            </a:r>
          </a:p>
        </p:txBody>
      </p:sp>
      <p:sp>
        <p:nvSpPr>
          <p:cNvPr id="5123" name="Rectangle 3">
            <a:extLst>
              <a:ext uri="{FF2B5EF4-FFF2-40B4-BE49-F238E27FC236}">
                <a16:creationId xmlns:a16="http://schemas.microsoft.com/office/drawing/2014/main" id="{F60E679C-D640-1E23-4221-1D9A22893E22}"/>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12292" name="Rectangle 4">
            <a:extLst>
              <a:ext uri="{FF2B5EF4-FFF2-40B4-BE49-F238E27FC236}">
                <a16:creationId xmlns:a16="http://schemas.microsoft.com/office/drawing/2014/main" id="{DC674A4E-B73A-8829-7D36-04788A9A29EB}"/>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7F2482F6-4484-4CCB-585F-934A1CC5840A}"/>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da" noProof="0"/>
              <a:t>Klik for at redigere mastertekststile</a:t>
            </a:r>
          </a:p>
          <a:p>
            <a:pPr lvl="1"/>
            <a:r>
              <a:rPr lang="da" noProof="0"/>
              <a:t>Andet niveau</a:t>
            </a:r>
          </a:p>
          <a:p>
            <a:pPr lvl="2"/>
            <a:r>
              <a:rPr lang="da" noProof="0"/>
              <a:t>Tredje niveau</a:t>
            </a:r>
          </a:p>
          <a:p>
            <a:pPr lvl="3"/>
            <a:r>
              <a:rPr lang="da" noProof="0"/>
              <a:t>Fjerde niveau</a:t>
            </a:r>
          </a:p>
          <a:p>
            <a:pPr lvl="4"/>
            <a:r>
              <a:rPr lang="da" noProof="0"/>
              <a:t>Femte niveau</a:t>
            </a:r>
          </a:p>
        </p:txBody>
      </p:sp>
      <p:sp>
        <p:nvSpPr>
          <p:cNvPr id="5126" name="Rectangle 6">
            <a:extLst>
              <a:ext uri="{FF2B5EF4-FFF2-40B4-BE49-F238E27FC236}">
                <a16:creationId xmlns:a16="http://schemas.microsoft.com/office/drawing/2014/main" id="{5BDEEB04-E8B8-F13E-D99F-E2246E315F24}"/>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E7FFF36A-20F4-B519-FB8D-86FD47F6DA4F}"/>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BE42910D-DEBF-4730-BCB6-095EC55AAD9B}" type="slidenum">
              <a:rPr lang="bg-BG" altLang="en-US"/>
              <a:pPr>
                <a:defRPr/>
              </a:pPr>
              <a:t>‹nr.›</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A93375D3-F53F-22A1-E432-41048D6A4DF3}"/>
              </a:ext>
            </a:extLst>
          </p:cNvPr>
          <p:cNvSpPr>
            <a:spLocks noGrp="1" noRot="1" noChangeAspect="1" noChangeArrowheads="1" noTextEdit="1"/>
          </p:cNvSpPr>
          <p:nvPr>
            <p:ph type="sldImg"/>
          </p:nvPr>
        </p:nvSpPr>
        <p:spPr>
          <a:ln/>
        </p:spPr>
      </p:sp>
      <p:sp>
        <p:nvSpPr>
          <p:cNvPr id="15363" name="Rectangle 3">
            <a:extLst>
              <a:ext uri="{FF2B5EF4-FFF2-40B4-BE49-F238E27FC236}">
                <a16:creationId xmlns:a16="http://schemas.microsoft.com/office/drawing/2014/main" id="{16E27255-786B-8D05-F3A6-69BDAA8D8D6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1FDDF87-69D9-F7DC-2C84-B8598FF78CD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840AC7D-F68A-AC64-6860-34B9A00FFBB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812923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E503F8-DD5E-0B38-9FE2-EF6E16275E1A}"/>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2A8D6217-4D7B-D62B-A713-94C34F6F0516}"/>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717B3E4E-B587-06B5-20AA-648BC7483EA5}"/>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01EF80C-103B-4BA0-884C-21597303E4B0}" type="slidenum">
              <a:rPr lang="bg-BG" altLang="en-US"/>
              <a:pPr>
                <a:defRPr/>
              </a:pPr>
              <a:t>‹nr.›</a:t>
            </a:fld>
            <a:endParaRPr lang="bg-BG" altLang="en-US"/>
          </a:p>
        </p:txBody>
      </p:sp>
    </p:spTree>
    <p:extLst>
      <p:ext uri="{BB962C8B-B14F-4D97-AF65-F5344CB8AC3E}">
        <p14:creationId xmlns:p14="http://schemas.microsoft.com/office/powerpoint/2010/main" val="435446177"/>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FE0AA9-7E26-1FDF-1060-58818B15411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364B8B1C-BE8F-7494-3B62-9C1DD907DC15}"/>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0D288786-D97D-D137-FB96-3B6413272AD2}"/>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0B1523C-C259-463C-87ED-4F615D49C447}" type="slidenum">
              <a:rPr lang="bg-BG" altLang="en-US"/>
              <a:pPr>
                <a:defRPr/>
              </a:pPr>
              <a:t>‹nr.›</a:t>
            </a:fld>
            <a:endParaRPr lang="bg-BG" altLang="en-US"/>
          </a:p>
        </p:txBody>
      </p:sp>
    </p:spTree>
    <p:extLst>
      <p:ext uri="{BB962C8B-B14F-4D97-AF65-F5344CB8AC3E}">
        <p14:creationId xmlns:p14="http://schemas.microsoft.com/office/powerpoint/2010/main" val="4161695122"/>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A1B1477-2CF9-8C8D-0A53-A72932361873}"/>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ADB86179-6C79-957E-3786-F7125D97E3F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AB15058A-AAC1-3641-A38E-6F292DB47EF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67C7CF7F-1EC1-4175-B7C5-D84AA37F8003}" type="slidenum">
              <a:rPr lang="bg-BG" altLang="en-US"/>
              <a:pPr>
                <a:defRPr/>
              </a:pPr>
              <a:t>‹nr.›</a:t>
            </a:fld>
            <a:endParaRPr lang="bg-BG" altLang="en-US"/>
          </a:p>
        </p:txBody>
      </p:sp>
    </p:spTree>
    <p:extLst>
      <p:ext uri="{BB962C8B-B14F-4D97-AF65-F5344CB8AC3E}">
        <p14:creationId xmlns:p14="http://schemas.microsoft.com/office/powerpoint/2010/main" val="325082042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FB8D3DF-837F-8946-99B0-01A1588A1AAD}"/>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8" name="Footer Placeholder 7">
            <a:extLst>
              <a:ext uri="{FF2B5EF4-FFF2-40B4-BE49-F238E27FC236}">
                <a16:creationId xmlns:a16="http://schemas.microsoft.com/office/drawing/2014/main" id="{96168FBE-A364-9D4C-2C81-F4C112A5B4D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9" name="Slide Number Placeholder 8">
            <a:extLst>
              <a:ext uri="{FF2B5EF4-FFF2-40B4-BE49-F238E27FC236}">
                <a16:creationId xmlns:a16="http://schemas.microsoft.com/office/drawing/2014/main" id="{3F3A65F0-3D51-D718-EF22-83676F885C8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59A5190-8874-44DF-8A26-B594556B61EF}" type="slidenum">
              <a:rPr lang="bg-BG" altLang="en-US"/>
              <a:pPr>
                <a:defRPr/>
              </a:pPr>
              <a:t>‹nr.›</a:t>
            </a:fld>
            <a:endParaRPr lang="bg-BG" altLang="en-US"/>
          </a:p>
        </p:txBody>
      </p:sp>
    </p:spTree>
    <p:extLst>
      <p:ext uri="{BB962C8B-B14F-4D97-AF65-F5344CB8AC3E}">
        <p14:creationId xmlns:p14="http://schemas.microsoft.com/office/powerpoint/2010/main" val="1374345542"/>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93CDD2C2-5CDF-59AE-09FE-79ED45C741C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Footer Placeholder 3">
            <a:extLst>
              <a:ext uri="{FF2B5EF4-FFF2-40B4-BE49-F238E27FC236}">
                <a16:creationId xmlns:a16="http://schemas.microsoft.com/office/drawing/2014/main" id="{5EC15E7C-9546-53B2-1300-D287C8AC16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Slide Number Placeholder 4">
            <a:extLst>
              <a:ext uri="{FF2B5EF4-FFF2-40B4-BE49-F238E27FC236}">
                <a16:creationId xmlns:a16="http://schemas.microsoft.com/office/drawing/2014/main" id="{AA2FCC8D-24B3-3965-26C0-034692F4F00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225D592-8029-481D-837E-D9622BA8A1FD}" type="slidenum">
              <a:rPr lang="bg-BG" altLang="en-US"/>
              <a:pPr>
                <a:defRPr/>
              </a:pPr>
              <a:t>‹nr.›</a:t>
            </a:fld>
            <a:endParaRPr lang="bg-BG" altLang="en-US"/>
          </a:p>
        </p:txBody>
      </p:sp>
    </p:spTree>
    <p:extLst>
      <p:ext uri="{BB962C8B-B14F-4D97-AF65-F5344CB8AC3E}">
        <p14:creationId xmlns:p14="http://schemas.microsoft.com/office/powerpoint/2010/main" val="146467929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1C11CF-E17B-F7FF-A3EF-0E4F808BD59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3" name="Footer Placeholder 2">
            <a:extLst>
              <a:ext uri="{FF2B5EF4-FFF2-40B4-BE49-F238E27FC236}">
                <a16:creationId xmlns:a16="http://schemas.microsoft.com/office/drawing/2014/main" id="{D8310337-EE70-ABC2-DF76-AC6FEA5DB631}"/>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Slide Number Placeholder 3">
            <a:extLst>
              <a:ext uri="{FF2B5EF4-FFF2-40B4-BE49-F238E27FC236}">
                <a16:creationId xmlns:a16="http://schemas.microsoft.com/office/drawing/2014/main" id="{4EAAA0DF-A3EB-A864-CB26-819643FACF50}"/>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05A5F2F6-EB42-4438-B844-8C284C11D0F6}" type="slidenum">
              <a:rPr lang="bg-BG" altLang="en-US"/>
              <a:pPr>
                <a:defRPr/>
              </a:pPr>
              <a:t>‹nr.›</a:t>
            </a:fld>
            <a:endParaRPr lang="bg-BG" altLang="en-US"/>
          </a:p>
        </p:txBody>
      </p:sp>
    </p:spTree>
    <p:extLst>
      <p:ext uri="{BB962C8B-B14F-4D97-AF65-F5344CB8AC3E}">
        <p14:creationId xmlns:p14="http://schemas.microsoft.com/office/powerpoint/2010/main" val="257295338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5BBDB0-2FDE-3ACA-3DAA-B699EEDC86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878626E4-998D-076C-8E28-A811BD4CF51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57D4B871-AD0E-2306-5A52-8784F64E7FF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C249D6B-3DD7-4351-B9C8-15DE73BEAE9D}" type="slidenum">
              <a:rPr lang="bg-BG" altLang="en-US"/>
              <a:pPr>
                <a:defRPr/>
              </a:pPr>
              <a:t>‹nr.›</a:t>
            </a:fld>
            <a:endParaRPr lang="bg-BG" altLang="en-US"/>
          </a:p>
        </p:txBody>
      </p:sp>
    </p:spTree>
    <p:extLst>
      <p:ext uri="{BB962C8B-B14F-4D97-AF65-F5344CB8AC3E}">
        <p14:creationId xmlns:p14="http://schemas.microsoft.com/office/powerpoint/2010/main" val="330661071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F37F78-1012-8237-179F-7B96C03B351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9C278D5D-DA3D-A408-883A-CBFAEABB4DE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8C554B59-672B-AE1A-8615-740B3AC8EE2C}"/>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3C2152B-A014-4E8E-86D1-4E131EFFF3C7}" type="slidenum">
              <a:rPr lang="bg-BG" altLang="en-US"/>
              <a:pPr>
                <a:defRPr/>
              </a:pPr>
              <a:t>‹nr.›</a:t>
            </a:fld>
            <a:endParaRPr lang="bg-BG" altLang="en-US"/>
          </a:p>
        </p:txBody>
      </p:sp>
    </p:spTree>
    <p:extLst>
      <p:ext uri="{BB962C8B-B14F-4D97-AF65-F5344CB8AC3E}">
        <p14:creationId xmlns:p14="http://schemas.microsoft.com/office/powerpoint/2010/main" val="71176150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98F276-98A7-B274-59D3-6D60A42767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B4876130-539A-04CC-7FB9-142DB154367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81320968-85DF-6BEC-56FC-2ADE45F0726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D4A3443-99AA-4CAD-893B-AB38F98A3B42}" type="slidenum">
              <a:rPr lang="bg-BG" altLang="en-US"/>
              <a:pPr>
                <a:defRPr/>
              </a:pPr>
              <a:t>‹nr.›</a:t>
            </a:fld>
            <a:endParaRPr lang="bg-BG" altLang="en-US"/>
          </a:p>
        </p:txBody>
      </p:sp>
    </p:spTree>
    <p:extLst>
      <p:ext uri="{BB962C8B-B14F-4D97-AF65-F5344CB8AC3E}">
        <p14:creationId xmlns:p14="http://schemas.microsoft.com/office/powerpoint/2010/main" val="618552550"/>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3C004C9-4F66-F1DD-8750-7039F698E07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1F6FC29A-BE2E-1BD9-5F70-3B8D78AB98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E2D33F64-80D7-B7C8-FA29-3C9E9F7368E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ABF87928-CF6D-4C52-AAF9-3FF0EF79A76E}" type="slidenum">
              <a:rPr lang="bg-BG" altLang="en-US"/>
              <a:pPr>
                <a:defRPr/>
              </a:pPr>
              <a:t>‹nr.›</a:t>
            </a:fld>
            <a:endParaRPr lang="bg-BG" altLang="en-US"/>
          </a:p>
        </p:txBody>
      </p:sp>
    </p:spTree>
    <p:extLst>
      <p:ext uri="{BB962C8B-B14F-4D97-AF65-F5344CB8AC3E}">
        <p14:creationId xmlns:p14="http://schemas.microsoft.com/office/powerpoint/2010/main" val="1078442748"/>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7316510"/>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696"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dreamgrow.com/top" TargetMode="External"/><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6.png"/><Relationship Id="rId4" Type="http://schemas.openxmlformats.org/officeDocument/2006/relationships/oleObject" Target="../embeddings/oleObject1.bin"/></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hal.archives-ouvertes.fr/hal-00687145" TargetMode="External"/><Relationship Id="rId2" Type="http://schemas.openxmlformats.org/officeDocument/2006/relationships/slideLayout" Target="../slideLayouts/slideLayout1.xml"/><Relationship Id="rId1" Type="http://schemas.openxmlformats.org/officeDocument/2006/relationships/vmlDrawing" Target="../drawings/vmlDrawing2.vml"/><Relationship Id="rId5" Type="http://schemas.openxmlformats.org/officeDocument/2006/relationships/image" Target="../media/image7.png"/><Relationship Id="rId4" Type="http://schemas.openxmlformats.org/officeDocument/2006/relationships/oleObject" Target="../embeddings/oleObject2.bin"/></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xml"/><Relationship Id="rId1" Type="http://schemas.openxmlformats.org/officeDocument/2006/relationships/vmlDrawing" Target="../drawings/vmlDrawing3.v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Rechteck 4">
            <a:extLst>
              <a:ext uri="{FF2B5EF4-FFF2-40B4-BE49-F238E27FC236}">
                <a16:creationId xmlns:a16="http://schemas.microsoft.com/office/drawing/2014/main" id="{DA3849BC-B46D-23FC-6C83-7636C16677B2}"/>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9" name="Titel 1">
            <a:extLst>
              <a:ext uri="{FF2B5EF4-FFF2-40B4-BE49-F238E27FC236}">
                <a16:creationId xmlns:a16="http://schemas.microsoft.com/office/drawing/2014/main" id="{FA316977-0F93-3072-2F61-6B377BABCD8B}"/>
              </a:ext>
            </a:extLst>
          </p:cNvPr>
          <p:cNvSpPr txBox="1">
            <a:spLocks noChangeArrowheads="1"/>
          </p:cNvSpPr>
          <p:nvPr/>
        </p:nvSpPr>
        <p:spPr bwMode="auto">
          <a:xfrm>
            <a:off x="5305425" y="1347788"/>
            <a:ext cx="6191250" cy="272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da" altLang="en-US" sz="6000" b="1">
                <a:latin typeface="Arial" panose="020B0604020202020204" pitchFamily="34" charset="0"/>
                <a:cs typeface="Arial" panose="020B0604020202020204" pitchFamily="34" charset="0"/>
              </a:rPr>
              <a:t>Webinar</a:t>
            </a:r>
          </a:p>
          <a:p>
            <a:pPr algn="ctr" defTabSz="914400" eaLnBrk="1" hangingPunct="1">
              <a:lnSpc>
                <a:spcPct val="90000"/>
              </a:lnSpc>
            </a:pPr>
            <a:r>
              <a:rPr lang="da" altLang="en-US" sz="6000" b="1">
                <a:latin typeface="Arial" panose="020B0604020202020204" pitchFamily="34" charset="0"/>
                <a:cs typeface="Arial" panose="020B0604020202020204" pitchFamily="34" charset="0"/>
              </a:rPr>
              <a:t>af introduktion</a:t>
            </a:r>
          </a:p>
        </p:txBody>
      </p:sp>
      <p:sp>
        <p:nvSpPr>
          <p:cNvPr id="14340" name="Untertitel 2">
            <a:extLst>
              <a:ext uri="{FF2B5EF4-FFF2-40B4-BE49-F238E27FC236}">
                <a16:creationId xmlns:a16="http://schemas.microsoft.com/office/drawing/2014/main" id="{CFED3B8E-7209-D803-3218-B9C51D5D4E09}"/>
              </a:ext>
            </a:extLst>
          </p:cNvPr>
          <p:cNvSpPr txBox="1">
            <a:spLocks noChangeArrowheads="1"/>
          </p:cNvSpPr>
          <p:nvPr/>
        </p:nvSpPr>
        <p:spPr bwMode="auto">
          <a:xfrm>
            <a:off x="5591944" y="3356992"/>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None/>
            </a:pPr>
            <a:r>
              <a:rPr lang="da" altLang="en-US" sz="2800" dirty="0">
                <a:latin typeface="Arial" panose="020B0604020202020204" pitchFamily="34" charset="0"/>
                <a:cs typeface="Arial" panose="020B0604020202020204" pitchFamily="34" charset="0"/>
              </a:rPr>
              <a:t> </a:t>
            </a:r>
            <a:br>
              <a:rPr lang="en-US" altLang="en-US" sz="2800" dirty="0">
                <a:latin typeface="Arial" panose="020B0604020202020204" pitchFamily="34" charset="0"/>
                <a:cs typeface="Arial" panose="020B0604020202020204" pitchFamily="34" charset="0"/>
              </a:rPr>
            </a:br>
            <a:r>
              <a:rPr lang="da" altLang="en-US" sz="2800" dirty="0">
                <a:latin typeface="Arial" panose="020B0604020202020204" pitchFamily="34" charset="0"/>
                <a:cs typeface="Arial" panose="020B0604020202020204" pitchFamily="34" charset="0"/>
              </a:rPr>
              <a:t>Sikkerhedstræning for medarbejdere</a:t>
            </a:r>
          </a:p>
        </p:txBody>
      </p:sp>
      <p:pic>
        <p:nvPicPr>
          <p:cNvPr id="14341" name="Grafik 3">
            <a:extLst>
              <a:ext uri="{FF2B5EF4-FFF2-40B4-BE49-F238E27FC236}">
                <a16:creationId xmlns:a16="http://schemas.microsoft.com/office/drawing/2014/main" id="{DCB43B85-718B-4236-D947-A648A4AFA2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2">
            <a:extLst>
              <a:ext uri="{FF2B5EF4-FFF2-40B4-BE49-F238E27FC236}">
                <a16:creationId xmlns:a16="http://schemas.microsoft.com/office/drawing/2014/main" id="{D67EFE52-9A5A-982E-BCEF-F56F512BB6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5E44C1-25F3-3431-D2D2-28DCF08897F4}"/>
              </a:ext>
            </a:extLst>
          </p:cNvPr>
          <p:cNvSpPr>
            <a:spLocks noGrp="1"/>
          </p:cNvSpPr>
          <p:nvPr>
            <p:ph idx="4294967295"/>
          </p:nvPr>
        </p:nvSpPr>
        <p:spPr>
          <a:xfrm>
            <a:off x="539750" y="2062163"/>
            <a:ext cx="11060113" cy="4176712"/>
          </a:xfrm>
          <a:prstGeom prst="rect">
            <a:avLst/>
          </a:prstGeom>
        </p:spPr>
        <p:txBody>
          <a:bodyPr/>
          <a:lstStyle/>
          <a:p>
            <a:pPr algn="just" fontAlgn="auto">
              <a:spcBef>
                <a:spcPts val="600"/>
              </a:spcBef>
              <a:spcAft>
                <a:spcPts val="600"/>
              </a:spcAft>
              <a:defRPr/>
            </a:pPr>
            <a:r>
              <a:rPr lang="da" dirty="0"/>
              <a:t>Projektet udvikler en cybersikkerhedsramme til at give en mekanisme til</a:t>
            </a:r>
          </a:p>
          <a:p>
            <a:pPr marL="731520" algn="just" fontAlgn="auto">
              <a:spcBef>
                <a:spcPts val="600"/>
              </a:spcBef>
              <a:spcAft>
                <a:spcPts val="600"/>
              </a:spcAft>
              <a:buFont typeface="Wingdings" pitchFamily="2" charset="2"/>
              <a:buChar char="Ø"/>
              <a:defRPr/>
            </a:pPr>
            <a:r>
              <a:rPr lang="da" sz="2400" dirty="0"/>
              <a:t>faglig og uddannelsesmæssig træning (VET) inden for virksomheder, SMV'er</a:t>
            </a:r>
          </a:p>
          <a:p>
            <a:pPr marL="731520" algn="just" fontAlgn="auto">
              <a:spcBef>
                <a:spcPts val="600"/>
              </a:spcBef>
              <a:spcAft>
                <a:spcPts val="600"/>
              </a:spcAft>
              <a:buFont typeface="Wingdings" pitchFamily="2" charset="2"/>
              <a:buChar char="Ø"/>
              <a:defRPr/>
            </a:pPr>
            <a:r>
              <a:rPr lang="da" sz="2400" dirty="0"/>
              <a:t>at beskrive de kompetencer og færdigheder, som cybersikkerhedsprofessionelle skal have for at forhindre cyberangreb.</a:t>
            </a:r>
          </a:p>
          <a:p>
            <a:pPr algn="just" fontAlgn="auto">
              <a:spcBef>
                <a:spcPts val="600"/>
              </a:spcBef>
              <a:spcAft>
                <a:spcPts val="600"/>
              </a:spcAft>
              <a:defRPr/>
            </a:pPr>
            <a:r>
              <a:rPr lang="da" dirty="0"/>
              <a:t>Under hensyntagen til fordelene ved tværfaglige trænings- og mentorprogrammer, især inden for cybersikkerhed, udvikler og tester teamprojektet digitalt understøttede tværfaglige træningsprogrammer og en kollaborativ e-læringsplatform for SMV'er.</a:t>
            </a:r>
          </a:p>
          <a:p>
            <a:pPr algn="just" fontAlgn="auto">
              <a:spcBef>
                <a:spcPts val="600"/>
              </a:spcBef>
              <a:spcAft>
                <a:spcPts val="600"/>
              </a:spcAft>
              <a:defRPr/>
            </a:pPr>
            <a:r>
              <a:rPr lang="da" dirty="0"/>
              <a:t>Dette uddannelsesprogram vil blive skræddersyet til erhvervsuddannelse og udvikling af en europæisk overførselsmodel</a:t>
            </a:r>
          </a:p>
        </p:txBody>
      </p:sp>
      <p:sp>
        <p:nvSpPr>
          <p:cNvPr id="16387" name="Titel 1">
            <a:extLst>
              <a:ext uri="{FF2B5EF4-FFF2-40B4-BE49-F238E27FC236}">
                <a16:creationId xmlns:a16="http://schemas.microsoft.com/office/drawing/2014/main" id="{7289120A-EBE2-E9D0-A2D7-1F3893F268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Projekt Erasmus+ InCyT</a:t>
            </a:r>
          </a:p>
        </p:txBody>
      </p:sp>
      <p:sp>
        <p:nvSpPr>
          <p:cNvPr id="16388" name="Inhaltsplatzhalter 2">
            <a:extLst>
              <a:ext uri="{FF2B5EF4-FFF2-40B4-BE49-F238E27FC236}">
                <a16:creationId xmlns:a16="http://schemas.microsoft.com/office/drawing/2014/main" id="{ABCD406A-BE8C-5CD3-D434-9D2CB7889B50}"/>
              </a:ext>
            </a:extLst>
          </p:cNvPr>
          <p:cNvSpPr txBox="1">
            <a:spLocks noChangeArrowheads="1"/>
          </p:cNvSpPr>
          <p:nvPr/>
        </p:nvSpPr>
        <p:spPr bwMode="auto">
          <a:xfrm>
            <a:off x="539750" y="1979613"/>
            <a:ext cx="11060113"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Char char="•"/>
            </a:pPr>
            <a:endParaRPr lang="en-US" altLang="en-US" sz="2800"/>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E03EDC-5BF7-016C-2972-2D1132457565}"/>
              </a:ext>
            </a:extLst>
          </p:cNvPr>
          <p:cNvSpPr>
            <a:spLocks noGrp="1"/>
          </p:cNvSpPr>
          <p:nvPr>
            <p:ph idx="4294967295"/>
          </p:nvPr>
        </p:nvSpPr>
        <p:spPr>
          <a:xfrm>
            <a:off x="263525" y="1717675"/>
            <a:ext cx="11664950" cy="4743450"/>
          </a:xfrm>
          <a:prstGeom prst="rect">
            <a:avLst/>
          </a:prstGeom>
        </p:spPr>
        <p:txBody>
          <a:bodyPr/>
          <a:lstStyle/>
          <a:p>
            <a:pPr marL="0" indent="0" algn="just" fontAlgn="auto">
              <a:spcBef>
                <a:spcPts val="600"/>
              </a:spcBef>
              <a:spcAft>
                <a:spcPts val="600"/>
              </a:spcAft>
              <a:buFont typeface="Arial" panose="020B0604020202020204" pitchFamily="34" charset="0"/>
              <a:buNone/>
              <a:defRPr/>
            </a:pPr>
            <a:r>
              <a:rPr lang="da" dirty="0"/>
              <a:t>InCyT-projektet ønsker at implementere nogle løsninger :</a:t>
            </a:r>
            <a:endParaRPr lang="en-US" dirty="0"/>
          </a:p>
          <a:p>
            <a:pPr algn="just" fontAlgn="auto">
              <a:spcBef>
                <a:spcPts val="600"/>
              </a:spcBef>
              <a:spcAft>
                <a:spcPts val="600"/>
              </a:spcAft>
              <a:defRPr/>
            </a:pPr>
            <a:r>
              <a:rPr lang="da" sz="2400" dirty="0"/>
              <a:t>Udvikling af en ramme, som giver EUD og virksomheder en mekanisme til at beskrive de kompetencer og færdigheder, der kræves inden for cybersikkerhed for fagfolk og ikke for at undgå cyberangreb, samt digitale huller og andre.</a:t>
            </a:r>
            <a:endParaRPr lang="vi-VN" sz="2400" dirty="0"/>
          </a:p>
          <a:p>
            <a:pPr algn="just" fontAlgn="auto">
              <a:spcBef>
                <a:spcPts val="600"/>
              </a:spcBef>
              <a:spcAft>
                <a:spcPts val="600"/>
              </a:spcAft>
              <a:defRPr/>
            </a:pPr>
            <a:r>
              <a:rPr lang="da" sz="2400" dirty="0"/>
              <a:t>I betragtning af fordelene ved tværfaglige trænings- og mentorprogrammer, især inden for cybersikkerhed, vil projektet udvikle og teste understøttede tværfaglige digitale træningsprogrammer og en kollaborativ e-læringsplatform for SMV'er.</a:t>
            </a:r>
          </a:p>
          <a:p>
            <a:pPr algn="just" fontAlgn="auto">
              <a:spcBef>
                <a:spcPts val="600"/>
              </a:spcBef>
              <a:spcAft>
                <a:spcPts val="600"/>
              </a:spcAft>
              <a:defRPr/>
            </a:pPr>
            <a:r>
              <a:rPr lang="da" sz="2400" dirty="0"/>
              <a:t>Tilpas det til EUD.</a:t>
            </a:r>
          </a:p>
          <a:p>
            <a:pPr algn="just" fontAlgn="auto">
              <a:spcBef>
                <a:spcPts val="600"/>
              </a:spcBef>
              <a:spcAft>
                <a:spcPts val="600"/>
              </a:spcAft>
              <a:defRPr/>
            </a:pPr>
            <a:r>
              <a:rPr lang="da" sz="2400" dirty="0"/>
              <a:t>Udvikling af en europæisk model for overførsel</a:t>
            </a:r>
            <a:endParaRPr lang="vi-VN" sz="2400" dirty="0"/>
          </a:p>
          <a:p>
            <a:pPr algn="just" fontAlgn="auto">
              <a:spcBef>
                <a:spcPts val="600"/>
              </a:spcBef>
              <a:spcAft>
                <a:spcPts val="600"/>
              </a:spcAft>
              <a:defRPr/>
            </a:pPr>
            <a:r>
              <a:rPr lang="da" sz="2400" dirty="0"/>
              <a:t>Under hensyntagen til fordelene ved tværfaglige trænings- og mentorprogrammer, især inden for cybersikkerhed, vil projektet udvikle og teste digitale tværfaglige uddannelsesprogrammer understøttet af e-mentor for SMV'er og tilpasse dem til EUD.</a:t>
            </a:r>
          </a:p>
        </p:txBody>
      </p:sp>
      <p:sp>
        <p:nvSpPr>
          <p:cNvPr id="17411" name="Titel 1">
            <a:extLst>
              <a:ext uri="{FF2B5EF4-FFF2-40B4-BE49-F238E27FC236}">
                <a16:creationId xmlns:a16="http://schemas.microsoft.com/office/drawing/2014/main" id="{3C623902-D2C6-AC5A-B215-04977667FDE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Mål</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E3E808-D0CB-04D1-C5F7-68C09597B08D}"/>
              </a:ext>
            </a:extLst>
          </p:cNvPr>
          <p:cNvSpPr>
            <a:spLocks noGrp="1"/>
          </p:cNvSpPr>
          <p:nvPr>
            <p:ph idx="4294967295"/>
          </p:nvPr>
        </p:nvSpPr>
        <p:spPr>
          <a:xfrm>
            <a:off x="550863" y="1844675"/>
            <a:ext cx="11090275" cy="4897438"/>
          </a:xfrm>
          <a:prstGeom prst="rect">
            <a:avLst/>
          </a:prstGeom>
        </p:spPr>
        <p:txBody>
          <a:bodyPr/>
          <a:lstStyle/>
          <a:p>
            <a:pPr marL="0" indent="0" algn="just" fontAlgn="auto">
              <a:spcBef>
                <a:spcPts val="600"/>
              </a:spcBef>
              <a:spcAft>
                <a:spcPts val="0"/>
              </a:spcAft>
              <a:buFont typeface="Arial" panose="020B0604020202020204" pitchFamily="34" charset="0"/>
              <a:buNone/>
              <a:defRPr/>
            </a:pPr>
            <a:r>
              <a:rPr lang="da" dirty="0"/>
              <a:t>Resultaterne af projektet bliver:</a:t>
            </a:r>
            <a:endParaRPr lang="vi-VN" dirty="0"/>
          </a:p>
          <a:p>
            <a:pPr algn="just" fontAlgn="auto">
              <a:spcBef>
                <a:spcPts val="600"/>
              </a:spcBef>
              <a:spcAft>
                <a:spcPts val="0"/>
              </a:spcAft>
              <a:defRPr/>
            </a:pPr>
            <a:r>
              <a:rPr lang="da" sz="2400" dirty="0"/>
              <a:t>Metodiske rammer for implementering .</a:t>
            </a:r>
            <a:endParaRPr lang="vi-VN" sz="2400" dirty="0"/>
          </a:p>
          <a:p>
            <a:pPr algn="just" fontAlgn="auto">
              <a:spcBef>
                <a:spcPts val="600"/>
              </a:spcBef>
              <a:spcAft>
                <a:spcPts val="0"/>
              </a:spcAft>
              <a:defRPr/>
            </a:pPr>
            <a:r>
              <a:rPr lang="da" sz="2400" dirty="0"/>
              <a:t>Eksisterende og deltog uddannelse (kurser).</a:t>
            </a:r>
            <a:endParaRPr lang="vi-VN" sz="2400" dirty="0"/>
          </a:p>
          <a:p>
            <a:pPr algn="just" fontAlgn="auto">
              <a:spcBef>
                <a:spcPts val="600"/>
              </a:spcBef>
              <a:spcAft>
                <a:spcPts val="0"/>
              </a:spcAft>
              <a:defRPr/>
            </a:pPr>
            <a:r>
              <a:rPr lang="da" sz="2400" dirty="0"/>
              <a:t>Muligheder for at forbedre dem gennem brug af </a:t>
            </a:r>
            <a:r>
              <a:rPr lang="da" sz="2400" dirty="0" err="1"/>
              <a:t>tværfaglighed </a:t>
            </a:r>
            <a:r>
              <a:rPr lang="da" sz="2400" dirty="0"/>
              <a:t>og mentorordninger .</a:t>
            </a:r>
            <a:endParaRPr lang="en-US" sz="2400" dirty="0"/>
          </a:p>
          <a:p>
            <a:pPr algn="just" fontAlgn="auto">
              <a:spcBef>
                <a:spcPts val="600"/>
              </a:spcBef>
              <a:spcAft>
                <a:spcPts val="0"/>
              </a:spcAft>
              <a:defRPr/>
            </a:pPr>
            <a:r>
              <a:rPr lang="da" sz="2400" dirty="0"/>
              <a:t>Lærings- og mentormetoder .</a:t>
            </a:r>
            <a:endParaRPr lang="vi-VN" sz="2400" dirty="0"/>
          </a:p>
          <a:p>
            <a:pPr marL="0" indent="0" algn="just" fontAlgn="auto">
              <a:spcBef>
                <a:spcPts val="600"/>
              </a:spcBef>
              <a:spcAft>
                <a:spcPts val="0"/>
              </a:spcAft>
              <a:buFont typeface="Arial" panose="020B0604020202020204" pitchFamily="34" charset="0"/>
              <a:buNone/>
              <a:defRPr/>
            </a:pPr>
            <a:r>
              <a:rPr lang="da" dirty="0"/>
              <a:t>Produkter:</a:t>
            </a:r>
          </a:p>
          <a:p>
            <a:pPr algn="just" fontAlgn="auto">
              <a:spcBef>
                <a:spcPts val="600"/>
              </a:spcBef>
              <a:spcAft>
                <a:spcPts val="0"/>
              </a:spcAft>
              <a:buFontTx/>
              <a:buAutoNum type="arabicPeriod"/>
              <a:defRPr/>
            </a:pPr>
            <a:r>
              <a:rPr lang="da" sz="2400" dirty="0"/>
              <a:t>En </a:t>
            </a:r>
            <a:r>
              <a:rPr lang="da" sz="2400" dirty="0" err="1"/>
              <a:t>netværksrammeramme</a:t>
            </a:r>
            <a:endParaRPr lang="vi-VN" sz="2400" dirty="0"/>
          </a:p>
          <a:p>
            <a:pPr marL="0" indent="0" algn="just" fontAlgn="auto">
              <a:spcBef>
                <a:spcPts val="600"/>
              </a:spcBef>
              <a:spcAft>
                <a:spcPts val="0"/>
              </a:spcAft>
              <a:buFont typeface="Arial" panose="020B0604020202020204" pitchFamily="34" charset="0"/>
              <a:buNone/>
              <a:defRPr/>
            </a:pPr>
            <a:r>
              <a:rPr lang="da" sz="2400" dirty="0"/>
              <a:t>2. Et tværfagligt digitalt undervisningsmateriale for cybersikkerhed til SMV'er understøttet af mentorordninger og en metode tilpasset et særligt VET-kursus.</a:t>
            </a:r>
            <a:endParaRPr lang="vi-VN" sz="2400" dirty="0"/>
          </a:p>
          <a:p>
            <a:pPr marL="0" indent="0" algn="just" fontAlgn="auto">
              <a:spcBef>
                <a:spcPts val="600"/>
              </a:spcBef>
              <a:spcAft>
                <a:spcPts val="0"/>
              </a:spcAft>
              <a:buFont typeface="Arial" panose="020B0604020202020204" pitchFamily="34" charset="0"/>
              <a:buNone/>
              <a:defRPr/>
            </a:pPr>
            <a:r>
              <a:rPr lang="da" sz="2400" dirty="0"/>
              <a:t>3. En digital platform til at understøtte træning</a:t>
            </a:r>
            <a:endParaRPr lang="vi-VN" sz="2400" dirty="0"/>
          </a:p>
          <a:p>
            <a:pPr marL="0" indent="0" algn="just" fontAlgn="auto">
              <a:spcBef>
                <a:spcPts val="600"/>
              </a:spcBef>
              <a:spcAft>
                <a:spcPts val="0"/>
              </a:spcAft>
              <a:buFont typeface="Arial" panose="020B0604020202020204" pitchFamily="34" charset="0"/>
              <a:buNone/>
              <a:defRPr/>
            </a:pPr>
            <a:r>
              <a:rPr lang="da" sz="2400" dirty="0"/>
              <a:t>4. Rapportér, hvordan tværfaglige færdigheder giver fordele for SMV'er og moms.</a:t>
            </a:r>
            <a:endParaRPr lang="vi-VN" sz="2400" dirty="0"/>
          </a:p>
          <a:p>
            <a:pPr marL="0" indent="0" algn="just" fontAlgn="auto">
              <a:spcBef>
                <a:spcPts val="600"/>
              </a:spcBef>
              <a:spcAft>
                <a:spcPts val="0"/>
              </a:spcAft>
              <a:buFont typeface="Arial" panose="020B0604020202020204" pitchFamily="34" charset="0"/>
              <a:buNone/>
              <a:defRPr/>
            </a:pPr>
            <a:r>
              <a:rPr lang="da" sz="2400" dirty="0"/>
              <a:t>5. Europæisk overførselsmodel for tværfaglig uddannelse og testet mentorordning</a:t>
            </a:r>
          </a:p>
        </p:txBody>
      </p:sp>
      <p:sp>
        <p:nvSpPr>
          <p:cNvPr id="18435" name="Titel 1">
            <a:extLst>
              <a:ext uri="{FF2B5EF4-FFF2-40B4-BE49-F238E27FC236}">
                <a16:creationId xmlns:a16="http://schemas.microsoft.com/office/drawing/2014/main" id="{7738269D-1377-7D1B-86AB-92D6D15E6BE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Resultater og produkter</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FD686574-B21D-6502-0082-273D2067C6EB}"/>
              </a:ext>
            </a:extLst>
          </p:cNvPr>
          <p:cNvSpPr>
            <a:spLocks noGrp="1" noChangeArrowheads="1"/>
          </p:cNvSpPr>
          <p:nvPr>
            <p:ph idx="4294967295"/>
          </p:nvPr>
        </p:nvSpPr>
        <p:spPr bwMode="auto">
          <a:xfrm>
            <a:off x="407987" y="1628800"/>
            <a:ext cx="11376025" cy="50133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0"/>
              </a:spcBef>
              <a:spcAft>
                <a:spcPts val="600"/>
              </a:spcAft>
            </a:pPr>
            <a:r>
              <a:rPr lang="da" altLang="en-US" sz="2400" dirty="0"/>
              <a:t>Den digitale økonomi er primært baseret på data. I æraen med Industri 4.0, cyberfysiske systemer og tingenes internet bliver flere og flere produkter og processer digitaliseret. Cybersikkerhed, hvilket betyder beskyttelse af disse data og tilhørende informationsbehandlingssystemer, er mere relevant i dag end på noget tidspunkt i den økonomiske historie.</a:t>
            </a:r>
            <a:endParaRPr lang="vi-VN" altLang="en-US" sz="2400" dirty="0"/>
          </a:p>
          <a:p>
            <a:pPr algn="just">
              <a:spcBef>
                <a:spcPts val="0"/>
              </a:spcBef>
              <a:spcAft>
                <a:spcPts val="600"/>
              </a:spcAft>
            </a:pPr>
            <a:r>
              <a:rPr lang="da" altLang="en-US" sz="2400" dirty="0"/>
              <a:t>Forretningsprocesser kan være væsentligt forstyrret, bremset eller endda fuldstændig blokeret, for eksempel hvis dataregistreringer er forkerte, ufuldstændige eller slet ikke tilgængelige, datasynkronisering mellem systemer er forstyrret, it-systemer fungerer forkert eller fejler fuldstændigt.</a:t>
            </a:r>
            <a:endParaRPr lang="vi-VN" altLang="en-US" sz="2400" dirty="0"/>
          </a:p>
          <a:p>
            <a:pPr algn="just">
              <a:spcBef>
                <a:spcPts val="0"/>
              </a:spcBef>
              <a:spcAft>
                <a:spcPts val="600"/>
              </a:spcAft>
            </a:pPr>
            <a:r>
              <a:rPr lang="da" altLang="en-US" sz="2400" dirty="0"/>
              <a:t>Især SMV'er er mål for kriminel aktivitet relateret til disse spørgsmål. I modsætning til store virksomheder er deres ressourcer begrænsede - og hackere ved det! SMV'er er rygraden i økonomien i Europa, hvilket betyder, at over 99% af virksomhederne i Tyskland er SMV'er.</a:t>
            </a:r>
          </a:p>
          <a:p>
            <a:pPr algn="just">
              <a:spcBef>
                <a:spcPts val="0"/>
              </a:spcBef>
              <a:spcAft>
                <a:spcPts val="600"/>
              </a:spcAft>
            </a:pPr>
            <a:r>
              <a:rPr lang="da" altLang="en-US" sz="2400" dirty="0"/>
              <a:t>Mere end halvdelen af arbejdsstyrken er ansat i SMV'er. Det er derfor nødvendigt at hjælpe SMV'er med at undgå cyberangreb.</a:t>
            </a:r>
            <a:endParaRPr lang="vi-VN" altLang="en-US" sz="2400" dirty="0"/>
          </a:p>
        </p:txBody>
      </p:sp>
      <p:sp>
        <p:nvSpPr>
          <p:cNvPr id="19459" name="Titel 1">
            <a:extLst>
              <a:ext uri="{FF2B5EF4-FFF2-40B4-BE49-F238E27FC236}">
                <a16:creationId xmlns:a16="http://schemas.microsoft.com/office/drawing/2014/main" id="{C9B000E2-DFCD-8DB4-9A0E-1E34A6FEBE18}"/>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Sådan beskytter du dig selv mod cyberangreb</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85EBE809-130F-7E7B-5495-3BACB246A8CB}"/>
              </a:ext>
            </a:extLst>
          </p:cNvPr>
          <p:cNvSpPr>
            <a:spLocks noGrp="1" noChangeArrowheads="1"/>
          </p:cNvSpPr>
          <p:nvPr>
            <p:ph idx="4294967295"/>
          </p:nvPr>
        </p:nvSpPr>
        <p:spPr bwMode="auto">
          <a:xfrm>
            <a:off x="407988" y="2073275"/>
            <a:ext cx="11233150" cy="47847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da" altLang="en-US" sz="2400"/>
              <a:t>Cybersikkerhedsuddannelsesinitiativet påpeger, at der bør tages et kritisk skridt for at imødegå manglen på "individer med viden, færdigheder og evner til at udføre de opgaver, der kræves til cybersikkerhedsarbejde."</a:t>
            </a:r>
          </a:p>
          <a:p>
            <a:pPr algn="just">
              <a:spcBef>
                <a:spcPts val="600"/>
              </a:spcBef>
              <a:spcAft>
                <a:spcPts val="600"/>
              </a:spcAft>
            </a:pPr>
            <a:r>
              <a:rPr lang="da" altLang="en-US" sz="2400"/>
              <a:t>En sådan gruppe omfatter "tekniske og ikke-tekniske funktioner, der besættes af medarbejdere med viden og erfaring."</a:t>
            </a:r>
          </a:p>
          <a:p>
            <a:pPr algn="just">
              <a:spcBef>
                <a:spcPts val="600"/>
              </a:spcBef>
              <a:spcAft>
                <a:spcPts val="600"/>
              </a:spcAft>
            </a:pPr>
            <a:r>
              <a:rPr lang="da" altLang="en-US" sz="2400"/>
              <a:t>Det er dog svært at skabe en arbejdsstyrke med de nødvendige tværfaglige kompetencer og at løse problemet med kommunikation mellem undervisere, forskere og folk, der bruger informationsteknologi. Este necesară cooperarea și comunicarea între aceste grupuri.</a:t>
            </a:r>
            <a:endParaRPr lang="en-US" altLang="en-US" sz="2400"/>
          </a:p>
          <a:p>
            <a:pPr algn="just">
              <a:spcBef>
                <a:spcPts val="600"/>
              </a:spcBef>
              <a:spcAft>
                <a:spcPts val="600"/>
              </a:spcAft>
            </a:pPr>
            <a:r>
              <a:rPr lang="da" altLang="en-US" sz="2400"/>
              <a:t>Et problem er, at virksomheder, især SMV'er med færre ressourcer, har brug for hjælp til at vurdere deres medarbejderes kompetencer og huller ved at bruge digitale metoder til at forbedre den eksisterende situation og tilrettelægge uddannelsesmuligheder for at omskole deres medarbejdere.</a:t>
            </a:r>
            <a:endParaRPr lang="vi-VN" altLang="en-US" sz="2400"/>
          </a:p>
        </p:txBody>
      </p:sp>
      <p:sp>
        <p:nvSpPr>
          <p:cNvPr id="20483" name="Titel 1">
            <a:extLst>
              <a:ext uri="{FF2B5EF4-FFF2-40B4-BE49-F238E27FC236}">
                <a16:creationId xmlns:a16="http://schemas.microsoft.com/office/drawing/2014/main" id="{13EB7D44-06CC-65F7-8E49-6B8CD3830EF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Sådan beskytter du dig selv mod cyberangreb</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itel 1">
            <a:extLst>
              <a:ext uri="{FF2B5EF4-FFF2-40B4-BE49-F238E27FC236}">
                <a16:creationId xmlns:a16="http://schemas.microsoft.com/office/drawing/2014/main" id="{373EF0BE-99B5-B7F8-F18A-5D0C232BE7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Aktiviteter støttet af InCyT-projektet</a:t>
            </a:r>
          </a:p>
        </p:txBody>
      </p:sp>
      <p:sp>
        <p:nvSpPr>
          <p:cNvPr id="21508" name="TextBox 3">
            <a:extLst>
              <a:ext uri="{FF2B5EF4-FFF2-40B4-BE49-F238E27FC236}">
                <a16:creationId xmlns:a16="http://schemas.microsoft.com/office/drawing/2014/main" id="{35565BBD-E255-2E31-6D39-57A3903C2B39}"/>
              </a:ext>
            </a:extLst>
          </p:cNvPr>
          <p:cNvSpPr txBox="1">
            <a:spLocks noChangeArrowheads="1"/>
          </p:cNvSpPr>
          <p:nvPr/>
        </p:nvSpPr>
        <p:spPr bwMode="auto">
          <a:xfrm>
            <a:off x="695325" y="6081713"/>
            <a:ext cx="10656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a" altLang="en-US" sz="2400" i="1">
                <a:cs typeface="Arial" panose="020B0604020202020204" pitchFamily="34" charset="0"/>
              </a:rPr>
              <a:t>Figur 1: Aktiviteter støttet af InCyT-projektet</a:t>
            </a:r>
          </a:p>
        </p:txBody>
      </p:sp>
      <p:pic>
        <p:nvPicPr>
          <p:cNvPr id="3" name="Billede 2">
            <a:extLst>
              <a:ext uri="{FF2B5EF4-FFF2-40B4-BE49-F238E27FC236}">
                <a16:creationId xmlns:a16="http://schemas.microsoft.com/office/drawing/2014/main" id="{055D1CC9-6288-4D90-98A7-298E1C61CA9C}"/>
              </a:ext>
            </a:extLst>
          </p:cNvPr>
          <p:cNvPicPr>
            <a:picLocks noChangeAspect="1"/>
          </p:cNvPicPr>
          <p:nvPr/>
        </p:nvPicPr>
        <p:blipFill rotWithShape="1">
          <a:blip r:embed="rId2"/>
          <a:srcRect l="29259" t="29723" r="30510" b="15679"/>
          <a:stretch/>
        </p:blipFill>
        <p:spPr>
          <a:xfrm>
            <a:off x="2892828" y="1658702"/>
            <a:ext cx="5903249" cy="4506602"/>
          </a:xfrm>
          <a:prstGeom prst="rect">
            <a:avLst/>
          </a:prstGeom>
        </p:spPr>
      </p:pic>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a:extLst>
              <a:ext uri="{FF2B5EF4-FFF2-40B4-BE49-F238E27FC236}">
                <a16:creationId xmlns:a16="http://schemas.microsoft.com/office/drawing/2014/main" id="{2EEF94A1-551E-4EA0-7D27-B5C16DCA15A8}"/>
              </a:ext>
            </a:extLst>
          </p:cNvPr>
          <p:cNvSpPr>
            <a:spLocks noGrp="1" noChangeArrowheads="1"/>
          </p:cNvSpPr>
          <p:nvPr>
            <p:ph idx="4294967295"/>
          </p:nvPr>
        </p:nvSpPr>
        <p:spPr bwMode="auto">
          <a:xfrm>
            <a:off x="623888" y="1958975"/>
            <a:ext cx="110172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da" altLang="en-US" sz="2400">
                <a:cs typeface="Calibri" panose="020F0502020204030204" pitchFamily="34" charset="0"/>
              </a:rPr>
              <a:t>Iværksættere, herunder fremtidige, har brug for komplekse måder at tænke på og evnen til at forstå og integrere viden fra forskellige sektorer, hvilket kræver tværfaglig læring.</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da" altLang="en-US" sz="2400">
                <a:cs typeface="Calibri" panose="020F0502020204030204" pitchFamily="34" charset="0"/>
              </a:rPr>
              <a:t>Komplekse tekniske problemer kræver at skabe en tværfaglig situation på en næsten naturlig måde.</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da" altLang="en-US" sz="2400">
                <a:cs typeface="Calibri" panose="020F0502020204030204" pitchFamily="34" charset="0"/>
              </a:rPr>
              <a:t>I en tværfaglig tilgang bør eleverne integrere information fra forskellige discipliner og områder.</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da" altLang="en-US" sz="2400">
                <a:cs typeface="Calibri" panose="020F0502020204030204" pitchFamily="34" charset="0"/>
              </a:rPr>
              <a:t>De udvikler en tværfaglig forståelse, lærer at integrere ekspertiseområder og disciplinspecifikke måder at tænke på.</a:t>
            </a:r>
          </a:p>
          <a:p>
            <a:pPr algn="just">
              <a:spcBef>
                <a:spcPts val="600"/>
              </a:spcBef>
              <a:spcAft>
                <a:spcPts val="600"/>
              </a:spcAft>
            </a:pPr>
            <a:r>
              <a:rPr lang="da" altLang="en-US" sz="2400">
                <a:cs typeface="Calibri" panose="020F0502020204030204" pitchFamily="34" charset="0"/>
              </a:rPr>
              <a:t>Dette øger kognitive færdigheder og kritisk tænkning mere end gennem enkelt disciplinære midler.</a:t>
            </a:r>
            <a:endParaRPr lang="vi-VN" altLang="en-US" sz="2400">
              <a:latin typeface="Calibri" panose="020F0502020204030204" pitchFamily="34" charset="0"/>
              <a:cs typeface="Calibri" panose="020F0502020204030204" pitchFamily="34" charset="0"/>
            </a:endParaRPr>
          </a:p>
        </p:txBody>
      </p:sp>
      <p:sp>
        <p:nvSpPr>
          <p:cNvPr id="22531" name="Titel 1">
            <a:extLst>
              <a:ext uri="{FF2B5EF4-FFF2-40B4-BE49-F238E27FC236}">
                <a16:creationId xmlns:a16="http://schemas.microsoft.com/office/drawing/2014/main" id="{CA46D0F2-8D86-B691-7064-C623B911121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Træning og vejledning</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B2918083-51F3-16DD-E8B6-C42B318AD9B3}"/>
              </a:ext>
            </a:extLst>
          </p:cNvPr>
          <p:cNvSpPr>
            <a:spLocks noGrp="1"/>
          </p:cNvSpPr>
          <p:nvPr>
            <p:ph idx="4294967295"/>
          </p:nvPr>
        </p:nvSpPr>
        <p:spPr>
          <a:xfrm>
            <a:off x="479425" y="1976438"/>
            <a:ext cx="11161713" cy="4525962"/>
          </a:xfrm>
          <a:prstGeom prst="rect">
            <a:avLst/>
          </a:prstGeom>
        </p:spPr>
        <p:txBody>
          <a:bodyPr>
            <a:normAutofit lnSpcReduction="10000"/>
          </a:bodyPr>
          <a:lstStyle/>
          <a:p>
            <a:pPr algn="just" fontAlgn="auto">
              <a:spcAft>
                <a:spcPts val="0"/>
              </a:spcAft>
              <a:defRPr/>
            </a:pPr>
            <a:r>
              <a:rPr lang="da" dirty="0">
                <a:cs typeface="Arial" panose="020B0604020202020204" pitchFamily="34" charset="0"/>
              </a:rPr>
              <a:t>det betyder at manipulere mennesker (ofte ved hjælp af psykologiske metoder) for at få adgang til data, dokumenter og information af interesse for angriberen.</a:t>
            </a:r>
            <a:endParaRPr lang="vi-VN" dirty="0">
              <a:cs typeface="Arial" panose="020B0604020202020204" pitchFamily="34" charset="0"/>
            </a:endParaRPr>
          </a:p>
          <a:p>
            <a:pPr algn="just" fontAlgn="auto">
              <a:spcAft>
                <a:spcPts val="0"/>
              </a:spcAft>
              <a:defRPr/>
            </a:pPr>
            <a:r>
              <a:rPr lang="da" dirty="0">
                <a:cs typeface="Arial" panose="020B0604020202020204" pitchFamily="34" charset="0"/>
              </a:rPr>
              <a:t>er en af de vigtigste trusler mod informationssikkerheden i dag og er en effektiv form for cyberkriminalitet.</a:t>
            </a:r>
            <a:endParaRPr lang="vi-VN" dirty="0">
              <a:cs typeface="Arial" panose="020B0604020202020204" pitchFamily="34" charset="0"/>
            </a:endParaRPr>
          </a:p>
          <a:p>
            <a:pPr algn="just" fontAlgn="auto">
              <a:spcAft>
                <a:spcPts val="0"/>
              </a:spcAft>
              <a:defRPr/>
            </a:pPr>
            <a:r>
              <a:rPr lang="da" dirty="0">
                <a:cs typeface="Arial" panose="020B0604020202020204" pitchFamily="34" charset="0"/>
              </a:rPr>
              <a:t>kunne have farlige konsekvenser, for eksempel databrud, mere end nogen anden form for angreb.</a:t>
            </a:r>
            <a:endParaRPr lang="vi-VN" dirty="0">
              <a:cs typeface="Arial" panose="020B0604020202020204" pitchFamily="34" charset="0"/>
            </a:endParaRPr>
          </a:p>
          <a:p>
            <a:pPr algn="just" fontAlgn="auto">
              <a:spcAft>
                <a:spcPts val="0"/>
              </a:spcAft>
              <a:defRPr/>
            </a:pPr>
            <a:r>
              <a:rPr lang="da" dirty="0">
                <a:cs typeface="Arial" panose="020B0604020202020204" pitchFamily="34" charset="0"/>
              </a:rPr>
              <a:t>angrebene har et økonomisk formål, og dermed har organisationer tabt betydelige pengebeløb.</a:t>
            </a:r>
            <a:endParaRPr lang="vi-VN" dirty="0">
              <a:cs typeface="Arial" panose="020B0604020202020204" pitchFamily="34" charset="0"/>
            </a:endParaRPr>
          </a:p>
          <a:p>
            <a:pPr algn="just" fontAlgn="auto">
              <a:spcAft>
                <a:spcPts val="0"/>
              </a:spcAft>
              <a:defRPr/>
            </a:pPr>
            <a:r>
              <a:rPr lang="da" dirty="0">
                <a:cs typeface="Arial" panose="020B0604020202020204" pitchFamily="34" charset="0"/>
              </a:rPr>
              <a:t>det er særligt farligt, fordi det er mere afhængigt af menneskelige fejl end på sårbarheder i software og operativsystemer.</a:t>
            </a:r>
            <a:endParaRPr lang="vi-VN" dirty="0">
              <a:cs typeface="Arial" panose="020B0604020202020204" pitchFamily="34" charset="0"/>
            </a:endParaRPr>
          </a:p>
        </p:txBody>
      </p:sp>
      <p:sp>
        <p:nvSpPr>
          <p:cNvPr id="23555" name="Titel 1">
            <a:extLst>
              <a:ext uri="{FF2B5EF4-FFF2-40B4-BE49-F238E27FC236}">
                <a16:creationId xmlns:a16="http://schemas.microsoft.com/office/drawing/2014/main" id="{40520C8A-3100-21F4-AE27-9E69C869557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Social ingeniørkunst</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081F03B-E155-C893-1DE9-963687442E29}"/>
              </a:ext>
            </a:extLst>
          </p:cNvPr>
          <p:cNvSpPr>
            <a:spLocks noGrp="1"/>
          </p:cNvSpPr>
          <p:nvPr>
            <p:ph idx="4294967295"/>
          </p:nvPr>
        </p:nvSpPr>
        <p:spPr>
          <a:xfrm>
            <a:off x="1030288" y="2060575"/>
            <a:ext cx="10537825" cy="4525963"/>
          </a:xfrm>
          <a:prstGeom prst="rect">
            <a:avLst/>
          </a:prstGeom>
        </p:spPr>
        <p:txBody>
          <a:bodyPr>
            <a:normAutofit/>
          </a:bodyPr>
          <a:lstStyle/>
          <a:p>
            <a:pPr marL="0" indent="0" fontAlgn="auto">
              <a:spcBef>
                <a:spcPts val="600"/>
              </a:spcBef>
              <a:spcAft>
                <a:spcPts val="600"/>
              </a:spcAft>
              <a:buFont typeface="Arial" panose="020B0604020202020204" pitchFamily="34" charset="0"/>
              <a:buNone/>
              <a:defRPr/>
            </a:pPr>
            <a:r>
              <a:rPr lang="da" dirty="0">
                <a:latin typeface="Calibri" panose="020F0502020204030204" pitchFamily="34" charset="0"/>
                <a:cs typeface="Calibri" panose="020F0502020204030204" pitchFamily="34" charset="0"/>
              </a:rPr>
              <a:t>Virksomhederne:</a:t>
            </a:r>
          </a:p>
          <a:p>
            <a:pPr algn="just" fontAlgn="auto">
              <a:spcBef>
                <a:spcPts val="600"/>
              </a:spcBef>
              <a:spcAft>
                <a:spcPts val="600"/>
              </a:spcAft>
              <a:defRPr/>
            </a:pPr>
            <a:r>
              <a:rPr lang="da" sz="2400" dirty="0"/>
              <a:t>de kunne lide tabt produktivitet, et fald i medarbejdernes moral og vanskeligheder med at komme sig.</a:t>
            </a:r>
            <a:endParaRPr lang="vi-VN" sz="2400" dirty="0"/>
          </a:p>
          <a:p>
            <a:pPr algn="just" fontAlgn="auto">
              <a:spcBef>
                <a:spcPts val="600"/>
              </a:spcBef>
              <a:spcAft>
                <a:spcPts val="600"/>
              </a:spcAft>
              <a:defRPr/>
            </a:pPr>
            <a:r>
              <a:rPr lang="da" sz="2400" dirty="0"/>
              <a:t>de har skade på omdømmet, fordi kunderne ikke er overbeviste om, at organisationen kan beskytte sig selv.</a:t>
            </a:r>
            <a:endParaRPr lang="vi-VN" sz="2400" dirty="0"/>
          </a:p>
          <a:p>
            <a:pPr algn="just" fontAlgn="auto">
              <a:spcBef>
                <a:spcPts val="600"/>
              </a:spcBef>
              <a:spcAft>
                <a:spcPts val="600"/>
              </a:spcAft>
              <a:defRPr/>
            </a:pPr>
            <a:r>
              <a:rPr lang="da" sz="2400" dirty="0"/>
              <a:t>ofte nødt til at udløse en gammel hændelsesreaktion.</a:t>
            </a:r>
            <a:endParaRPr lang="vi-VN" sz="2400" dirty="0"/>
          </a:p>
          <a:p>
            <a:pPr algn="just" fontAlgn="auto">
              <a:spcBef>
                <a:spcPts val="600"/>
              </a:spcBef>
              <a:spcAft>
                <a:spcPts val="600"/>
              </a:spcAft>
              <a:defRPr/>
            </a:pPr>
            <a:r>
              <a:rPr lang="da" sz="2400" dirty="0"/>
              <a:t>skal levere sikkerhedssoftware til at forhindre fremtidige angreb.</a:t>
            </a:r>
            <a:endParaRPr lang="vi-VN" sz="2400" dirty="0"/>
          </a:p>
          <a:p>
            <a:pPr algn="just" fontAlgn="auto">
              <a:spcBef>
                <a:spcPts val="600"/>
              </a:spcBef>
              <a:spcAft>
                <a:spcPts val="600"/>
              </a:spcAft>
              <a:defRPr/>
            </a:pPr>
            <a:r>
              <a:rPr lang="da" sz="2400" dirty="0"/>
              <a:t>de ville ofte skulle omskole medarbejdere for at være klar til angreb.</a:t>
            </a:r>
            <a:endParaRPr lang="de-DE" sz="2400" dirty="0"/>
          </a:p>
        </p:txBody>
      </p:sp>
      <p:sp>
        <p:nvSpPr>
          <p:cNvPr id="24579" name="Titel 1">
            <a:extLst>
              <a:ext uri="{FF2B5EF4-FFF2-40B4-BE49-F238E27FC236}">
                <a16:creationId xmlns:a16="http://schemas.microsoft.com/office/drawing/2014/main" id="{6FA462C5-A050-EECC-146F-41E39BB2DCD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Social ingeniørkunst</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Inhaltsplatzhalter 2">
            <a:extLst>
              <a:ext uri="{FF2B5EF4-FFF2-40B4-BE49-F238E27FC236}">
                <a16:creationId xmlns:a16="http://schemas.microsoft.com/office/drawing/2014/main" id="{0ADA843D-810E-D5AF-6D1C-DE12CE6CA8D9}"/>
              </a:ext>
            </a:extLst>
          </p:cNvPr>
          <p:cNvSpPr>
            <a:spLocks noGrp="1" noChangeArrowheads="1"/>
          </p:cNvSpPr>
          <p:nvPr>
            <p:ph idx="4294967295"/>
          </p:nvPr>
        </p:nvSpPr>
        <p:spPr bwMode="auto">
          <a:xfrm>
            <a:off x="550863" y="2205038"/>
            <a:ext cx="11090275" cy="43513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lnSpc>
                <a:spcPct val="120000"/>
              </a:lnSpc>
              <a:spcBef>
                <a:spcPts val="600"/>
              </a:spcBef>
              <a:spcAft>
                <a:spcPts val="600"/>
              </a:spcAft>
            </a:pPr>
            <a:r>
              <a:rPr lang="da" altLang="en-US" sz="2400">
                <a:cs typeface="Arial" panose="020B0604020202020204" pitchFamily="34" charset="0"/>
              </a:rPr>
              <a:t>af medarbejdere og ledere, for hvem det er vigtigt at anerkende socialtekniske angreb, fordi risikoen for at blive offer er høj.</a:t>
            </a:r>
            <a:endParaRPr lang="vi-VN" altLang="en-US" sz="2400">
              <a:cs typeface="Arial" panose="020B0604020202020204" pitchFamily="34" charset="0"/>
            </a:endParaRPr>
          </a:p>
          <a:p>
            <a:pPr algn="just">
              <a:lnSpc>
                <a:spcPct val="120000"/>
              </a:lnSpc>
              <a:spcBef>
                <a:spcPts val="600"/>
              </a:spcBef>
              <a:spcAft>
                <a:spcPts val="600"/>
              </a:spcAft>
            </a:pPr>
            <a:r>
              <a:rPr lang="da" altLang="en-US" sz="2400">
                <a:cs typeface="Arial" panose="020B0604020202020204" pitchFamily="34" charset="0"/>
              </a:rPr>
              <a:t>kunne inkluderes i fællesskabs-, individ- og borgersikkerhedsbevidsthedsprogrammer og beskytte enkeltpersoner og deres organisation.</a:t>
            </a:r>
            <a:endParaRPr lang="vi-VN" altLang="en-US" sz="2400">
              <a:cs typeface="Arial" panose="020B0604020202020204" pitchFamily="34" charset="0"/>
            </a:endParaRPr>
          </a:p>
          <a:p>
            <a:pPr algn="just">
              <a:lnSpc>
                <a:spcPct val="120000"/>
              </a:lnSpc>
              <a:spcBef>
                <a:spcPts val="600"/>
              </a:spcBef>
              <a:spcAft>
                <a:spcPts val="600"/>
              </a:spcAft>
            </a:pPr>
            <a:r>
              <a:rPr lang="da" altLang="en-US" sz="2400">
                <a:cs typeface="Arial" panose="020B0604020202020204" pitchFamily="34" charset="0"/>
              </a:rPr>
              <a:t>er især mangelfuld i SMV'er, der har færre ressourcer, så de bør hjælpes til at tage cyberbevidsthedstræning seriøst og give medarbejderne mulighed for at tage den.</a:t>
            </a:r>
            <a:endParaRPr lang="de-DE" altLang="en-US" sz="2400">
              <a:cs typeface="Arial" panose="020B0604020202020204" pitchFamily="34" charset="0"/>
            </a:endParaRPr>
          </a:p>
        </p:txBody>
      </p:sp>
      <p:sp>
        <p:nvSpPr>
          <p:cNvPr id="25603" name="Titel 1">
            <a:extLst>
              <a:ext uri="{FF2B5EF4-FFF2-40B4-BE49-F238E27FC236}">
                <a16:creationId xmlns:a16="http://schemas.microsoft.com/office/drawing/2014/main" id="{E0CB4233-26E2-801F-7CD1-B74C8E674A4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Social ingeniøruddannelse (cyberbevidsthed)</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3C49C41F-4580-FCFC-66DC-7FB320155775}"/>
              </a:ext>
            </a:extLst>
          </p:cNvPr>
          <p:cNvSpPr>
            <a:spLocks noGrp="1"/>
          </p:cNvSpPr>
          <p:nvPr>
            <p:ph idx="4294967295"/>
          </p:nvPr>
        </p:nvSpPr>
        <p:spPr>
          <a:xfrm>
            <a:off x="623888" y="2060575"/>
            <a:ext cx="10944225" cy="4351338"/>
          </a:xfrm>
          <a:prstGeom prst="rect">
            <a:avLst/>
          </a:prstGeom>
        </p:spPr>
        <p:txBody>
          <a:bodyPr>
            <a:normAutofit/>
          </a:bodyPr>
          <a:lstStyle/>
          <a:p>
            <a:pPr marL="0" indent="0" fontAlgn="auto">
              <a:spcAft>
                <a:spcPts val="0"/>
              </a:spcAft>
              <a:buFont typeface="Arial" panose="020B0604020202020204" pitchFamily="34" charset="0"/>
              <a:buNone/>
              <a:defRPr/>
            </a:pPr>
            <a:r>
              <a:rPr lang="da" dirty="0">
                <a:latin typeface="Calibri" panose="020F0502020204030204" pitchFamily="34" charset="0"/>
                <a:cs typeface="Calibri" panose="020F0502020204030204" pitchFamily="34" charset="0"/>
              </a:rPr>
              <a:t>Angriber:</a:t>
            </a:r>
          </a:p>
          <a:p>
            <a:pPr algn="just" fontAlgn="auto">
              <a:spcAft>
                <a:spcPts val="0"/>
              </a:spcAft>
              <a:defRPr/>
            </a:pPr>
            <a:r>
              <a:rPr lang="da" sz="2400" dirty="0">
                <a:cs typeface="Arial" panose="020B0604020202020204" pitchFamily="34" charset="0"/>
              </a:rPr>
              <a:t>efterforsk først det målrettede offer for at indsamle de nødvendige grundlæggende oplysninger, såsom indgangspunkter og svage sikkerhedsprotokoller, der er nødvendige for angrebet.</a:t>
            </a:r>
            <a:endParaRPr lang="vi-VN" sz="2400" dirty="0">
              <a:cs typeface="Arial" panose="020B0604020202020204" pitchFamily="34" charset="0"/>
            </a:endParaRPr>
          </a:p>
          <a:p>
            <a:pPr algn="just" fontAlgn="auto">
              <a:spcAft>
                <a:spcPts val="0"/>
              </a:spcAft>
              <a:defRPr/>
            </a:pPr>
            <a:r>
              <a:rPr lang="da" sz="2400" dirty="0">
                <a:cs typeface="Arial" panose="020B0604020202020204" pitchFamily="34" charset="0"/>
              </a:rPr>
              <a:t>forsøg derefter at vinde ofrets tillid og give incitamenter til handlinger, der ikke typisk er sikkerhedspraksis, såsom at blive følsomme oplysninger eller give adgang til kritiske ressourcer.</a:t>
            </a:r>
          </a:p>
          <a:p>
            <a:pPr algn="just" fontAlgn="auto">
              <a:spcAft>
                <a:spcPts val="0"/>
              </a:spcAft>
              <a:defRPr/>
            </a:pPr>
            <a:r>
              <a:rPr lang="da" sz="2400" dirty="0">
                <a:cs typeface="Arial" panose="020B0604020202020204" pitchFamily="34" charset="0"/>
              </a:rPr>
              <a:t>Figur 2 forklarer livscyklussen for et angreb.</a:t>
            </a:r>
            <a:endParaRPr lang="de-DE" sz="2400" dirty="0">
              <a:cs typeface="Arial" panose="020B0604020202020204" pitchFamily="34" charset="0"/>
            </a:endParaRPr>
          </a:p>
        </p:txBody>
      </p:sp>
      <p:sp>
        <p:nvSpPr>
          <p:cNvPr id="26627" name="Titel 1">
            <a:extLst>
              <a:ext uri="{FF2B5EF4-FFF2-40B4-BE49-F238E27FC236}">
                <a16:creationId xmlns:a16="http://schemas.microsoft.com/office/drawing/2014/main" id="{914A725B-83F9-2E06-0D4B-9FA39DC1E0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Social Engineering Attack Lifecycle</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5B40671C-8677-D208-B4AA-B030882C878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27652" name="Textfeld 6">
            <a:extLst>
              <a:ext uri="{FF2B5EF4-FFF2-40B4-BE49-F238E27FC236}">
                <a16:creationId xmlns:a16="http://schemas.microsoft.com/office/drawing/2014/main" id="{BB3E41D0-9E9A-2192-0CB8-8872D50D1BCB}"/>
              </a:ext>
            </a:extLst>
          </p:cNvPr>
          <p:cNvSpPr txBox="1">
            <a:spLocks noChangeArrowheads="1"/>
          </p:cNvSpPr>
          <p:nvPr/>
        </p:nvSpPr>
        <p:spPr bwMode="auto">
          <a:xfrm>
            <a:off x="695325" y="6181725"/>
            <a:ext cx="10872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a" altLang="en-US" sz="2400" i="1">
                <a:cs typeface="Calibri" panose="020F0502020204030204" pitchFamily="34" charset="0"/>
              </a:rPr>
              <a:t>Figur 2: Livscyklus for et angreb</a:t>
            </a:r>
            <a:endParaRPr lang="de-DE" altLang="en-US" sz="2400" i="1">
              <a:cs typeface="Calibri" panose="020F0502020204030204" pitchFamily="34" charset="0"/>
            </a:endParaRPr>
          </a:p>
        </p:txBody>
      </p:sp>
      <p:sp>
        <p:nvSpPr>
          <p:cNvPr id="2" name="Titel 3">
            <a:extLst>
              <a:ext uri="{FF2B5EF4-FFF2-40B4-BE49-F238E27FC236}">
                <a16:creationId xmlns:a16="http://schemas.microsoft.com/office/drawing/2014/main" id="{7C237E70-A879-39CD-B761-C8445D54FFD6}"/>
              </a:ext>
            </a:extLst>
          </p:cNvPr>
          <p:cNvSpPr txBox="1">
            <a:spLocks/>
          </p:cNvSpPr>
          <p:nvPr/>
        </p:nvSpPr>
        <p:spPr bwMode="auto">
          <a:xfrm>
            <a:off x="2117725" y="765175"/>
            <a:ext cx="8229600" cy="1143000"/>
          </a:xfrm>
          <a:prstGeom prst="rect">
            <a:avLst/>
          </a:prstGeom>
          <a:noFill/>
          <a:ln>
            <a:noFill/>
          </a:ln>
        </p:spPr>
        <p:txBody>
          <a:bodyPr anchor="ctr">
            <a:normAutofit fontScale="97500"/>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a:spcAft>
                <a:spcPts val="600"/>
              </a:spcAft>
              <a:defRPr/>
            </a:pPr>
            <a:br>
              <a:rPr lang="vi-VN" sz="2200" b="1" dirty="0">
                <a:cs typeface="Arial" panose="020B0604020202020204" pitchFamily="34" charset="0"/>
              </a:rPr>
            </a:br>
            <a:endParaRPr lang="de-DE" sz="3600" b="1" dirty="0">
              <a:solidFill>
                <a:schemeClr val="accent6"/>
              </a:solidFill>
              <a:cs typeface="Arial" panose="020B0604020202020204" pitchFamily="34" charset="0"/>
            </a:endParaRPr>
          </a:p>
        </p:txBody>
      </p:sp>
      <p:sp>
        <p:nvSpPr>
          <p:cNvPr id="27654" name="Titel 1">
            <a:extLst>
              <a:ext uri="{FF2B5EF4-FFF2-40B4-BE49-F238E27FC236}">
                <a16:creationId xmlns:a16="http://schemas.microsoft.com/office/drawing/2014/main" id="{3030D0B4-1A19-9826-D8AB-2DA00187F2D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Social Engineering Attack Lifecycle</a:t>
            </a:r>
          </a:p>
        </p:txBody>
      </p:sp>
      <p:pic>
        <p:nvPicPr>
          <p:cNvPr id="4" name="Billede 3">
            <a:extLst>
              <a:ext uri="{FF2B5EF4-FFF2-40B4-BE49-F238E27FC236}">
                <a16:creationId xmlns:a16="http://schemas.microsoft.com/office/drawing/2014/main" id="{BE265600-E4D8-418D-9F0C-3446C36BA95D}"/>
              </a:ext>
            </a:extLst>
          </p:cNvPr>
          <p:cNvPicPr>
            <a:picLocks noChangeAspect="1"/>
          </p:cNvPicPr>
          <p:nvPr/>
        </p:nvPicPr>
        <p:blipFill rotWithShape="1">
          <a:blip r:embed="rId2"/>
          <a:srcRect l="28738" t="44751" r="29919" b="13032"/>
          <a:stretch/>
        </p:blipFill>
        <p:spPr>
          <a:xfrm>
            <a:off x="2279576" y="1908175"/>
            <a:ext cx="7200800" cy="4136111"/>
          </a:xfrm>
          <a:prstGeom prst="rect">
            <a:avLst/>
          </a:prstGeom>
        </p:spPr>
      </p:pic>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4889DE0A-B609-72FA-699E-D864EFE9C711}"/>
              </a:ext>
            </a:extLst>
          </p:cNvPr>
          <p:cNvSpPr>
            <a:spLocks noGrp="1" noChangeArrowheads="1"/>
          </p:cNvSpPr>
          <p:nvPr>
            <p:ph idx="4294967295"/>
          </p:nvPr>
        </p:nvSpPr>
        <p:spPr>
          <a:xfrm>
            <a:off x="479425" y="2133600"/>
            <a:ext cx="11233150" cy="2935288"/>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da" altLang="de-DE" dirty="0">
                <a:latin typeface="Calibri" panose="020F0502020204030204" pitchFamily="34" charset="0"/>
                <a:ea typeface="Tahoma" panose="020B0604030504040204" pitchFamily="34" charset="0"/>
                <a:cs typeface="Calibri" panose="020F0502020204030204" pitchFamily="34" charset="0"/>
              </a:rPr>
              <a:t>Socialt netværk</a:t>
            </a:r>
          </a:p>
          <a:p>
            <a:pPr algn="just">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er blevet meget populær i de senere år, og giver brugerne en platform til at kommunikere med deres familie, venner og kolleger.</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og Social Networking henviser til brugen af internetbaserede sociale netværkssider til at forbinde og kommunikere med venner, familie, kolleger, klienter eller kunder.</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de har deres servere i datacentre, der er placeret sammen med de vigtigste netværksadgangspunkter på internettet .</a:t>
            </a:r>
            <a:endParaRPr lang="de-DE" altLang="de-DE" sz="2400" dirty="0">
              <a:latin typeface="+mn-lt"/>
              <a:ea typeface="Tahoma" panose="020B0604030504040204" pitchFamily="34" charset="0"/>
              <a:cs typeface="Arial" panose="020B0604020202020204" pitchFamily="34" charset="0"/>
            </a:endParaRPr>
          </a:p>
        </p:txBody>
      </p:sp>
      <p:sp>
        <p:nvSpPr>
          <p:cNvPr id="28675" name="Titel 1">
            <a:extLst>
              <a:ext uri="{FF2B5EF4-FFF2-40B4-BE49-F238E27FC236}">
                <a16:creationId xmlns:a16="http://schemas.microsoft.com/office/drawing/2014/main" id="{9C1A537D-453A-8527-02BC-5110BA7A729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Socialt netværk (sociale medier) Introduktion</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C8D8E457-3999-BF7B-3D66-F463F5F0D78A}"/>
              </a:ext>
            </a:extLst>
          </p:cNvPr>
          <p:cNvSpPr>
            <a:spLocks noGrp="1" noChangeArrowheads="1"/>
          </p:cNvSpPr>
          <p:nvPr>
            <p:ph idx="4294967295"/>
          </p:nvPr>
        </p:nvSpPr>
        <p:spPr>
          <a:xfrm>
            <a:off x="623888" y="2420938"/>
            <a:ext cx="10944225" cy="335438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da" altLang="de-DE" dirty="0">
                <a:latin typeface="+mn-lt"/>
                <a:ea typeface="Tahoma" panose="020B0604030504040204" pitchFamily="34" charset="0"/>
                <a:cs typeface="Arial" panose="020B0604020202020204" pitchFamily="34" charset="0"/>
              </a:rPr>
              <a:t>Sociale medier roller (figur 1) viser nogle områder, hvor sociale medier spiller en rolle:</a:t>
            </a:r>
            <a:endParaRPr lang="vi-VN" altLang="de-DE" dirty="0">
              <a:latin typeface="+mn-lt"/>
              <a:ea typeface="Tahoma" panose="020B0604030504040204" pitchFamily="34" charset="0"/>
              <a:cs typeface="Arial" panose="020B0604020202020204" pitchFamily="34" charset="0"/>
            </a:endParaRPr>
          </a:p>
          <a:p>
            <a:pPr marL="0" indent="0">
              <a:spcBef>
                <a:spcPts val="600"/>
              </a:spcBef>
              <a:spcAft>
                <a:spcPts val="600"/>
              </a:spcAft>
              <a:buFont typeface="Arial" panose="020B0604020202020204" pitchFamily="34" charset="0"/>
              <a:buNone/>
              <a:defRPr/>
            </a:pPr>
            <a:r>
              <a:rPr lang="da" altLang="de-DE" dirty="0">
                <a:latin typeface="+mn-lt"/>
                <a:ea typeface="Tahoma" panose="020B0604030504040204" pitchFamily="34" charset="0"/>
                <a:cs typeface="Arial" panose="020B0604020202020204" pitchFamily="34" charset="0"/>
              </a:rPr>
              <a:t>Underholdning</a:t>
            </a:r>
          </a:p>
          <a:p>
            <a:pPr>
              <a:spcBef>
                <a:spcPts val="6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opbygning af forretningsmuligheder</a:t>
            </a:r>
          </a:p>
          <a:p>
            <a:pPr>
              <a:spcBef>
                <a:spcPts val="6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at gøre karriere</a:t>
            </a:r>
          </a:p>
          <a:p>
            <a:pPr>
              <a:spcBef>
                <a:spcPts val="6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at forbedre sociale færdigheder</a:t>
            </a:r>
          </a:p>
          <a:p>
            <a:pPr>
              <a:spcBef>
                <a:spcPts val="6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at udvikle relationer til andre individer</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9699" name="Titel 1">
            <a:extLst>
              <a:ext uri="{FF2B5EF4-FFF2-40B4-BE49-F238E27FC236}">
                <a16:creationId xmlns:a16="http://schemas.microsoft.com/office/drawing/2014/main" id="{E4A28CFC-FF7F-F071-D6EF-E4FCB128B741}"/>
              </a:ext>
            </a:extLst>
          </p:cNvPr>
          <p:cNvSpPr txBox="1">
            <a:spLocks noChangeArrowheads="1"/>
          </p:cNvSpPr>
          <p:nvPr/>
        </p:nvSpPr>
        <p:spPr bwMode="auto">
          <a:xfrm>
            <a:off x="1847850" y="365125"/>
            <a:ext cx="64389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Sociale netværk Sociale netværks </a:t>
            </a:r>
            <a:br>
              <a:rPr lang="en-US" altLang="en-US" sz="4400">
                <a:latin typeface="Calibri Light" panose="020F0302020204030204" pitchFamily="34" charset="0"/>
              </a:rPr>
            </a:br>
            <a:r>
              <a:rPr lang="da" altLang="en-US" sz="4400">
                <a:latin typeface="Calibri Light" panose="020F0302020204030204" pitchFamily="34" charset="0"/>
              </a:rPr>
              <a:t>rolle</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a:extLst>
              <a:ext uri="{FF2B5EF4-FFF2-40B4-BE49-F238E27FC236}">
                <a16:creationId xmlns:a16="http://schemas.microsoft.com/office/drawing/2014/main" id="{A9A7B5B5-B02A-EC7D-8F55-FB6092918F91}"/>
              </a:ext>
            </a:extLst>
          </p:cNvPr>
          <p:cNvSpPr>
            <a:spLocks noGrp="1" noChangeArrowheads="1"/>
          </p:cNvSpPr>
          <p:nvPr>
            <p:ph idx="4294967295"/>
          </p:nvPr>
        </p:nvSpPr>
        <p:spPr bwMode="auto">
          <a:xfrm>
            <a:off x="0" y="6092825"/>
            <a:ext cx="10369550" cy="4254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da" altLang="de-DE" sz="2400" i="1">
                <a:ea typeface="Tahoma" panose="020B0604030504040204" pitchFamily="34" charset="0"/>
                <a:cs typeface="Arial" panose="020B0604020202020204" pitchFamily="34" charset="0"/>
              </a:rPr>
              <a:t>Figur 3: Roller i det sociale netværk</a:t>
            </a:r>
            <a:endParaRPr lang="de-DE" altLang="de-DE" sz="2400" i="1">
              <a:ea typeface="Tahoma" panose="020B0604030504040204" pitchFamily="34" charset="0"/>
              <a:cs typeface="Arial" panose="020B0604020202020204" pitchFamily="34" charset="0"/>
            </a:endParaRPr>
          </a:p>
        </p:txBody>
      </p:sp>
      <p:sp>
        <p:nvSpPr>
          <p:cNvPr id="30723" name="Rectangle 4">
            <a:extLst>
              <a:ext uri="{FF2B5EF4-FFF2-40B4-BE49-F238E27FC236}">
                <a16:creationId xmlns:a16="http://schemas.microsoft.com/office/drawing/2014/main" id="{7FA6E691-F06D-4482-A431-2E2153D28B31}"/>
              </a:ext>
            </a:extLst>
          </p:cNvPr>
          <p:cNvSpPr>
            <a:spLocks noChangeArrowheads="1"/>
          </p:cNvSpPr>
          <p:nvPr/>
        </p:nvSpPr>
        <p:spPr bwMode="auto">
          <a:xfrm>
            <a:off x="2444750" y="1830388"/>
            <a:ext cx="11895138"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0725" name="Titel 1">
            <a:extLst>
              <a:ext uri="{FF2B5EF4-FFF2-40B4-BE49-F238E27FC236}">
                <a16:creationId xmlns:a16="http://schemas.microsoft.com/office/drawing/2014/main" id="{D9BB4AD0-5507-FE65-53C4-28EC8759D4ED}"/>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Roller i det sociale netværk</a:t>
            </a:r>
          </a:p>
        </p:txBody>
      </p:sp>
      <p:pic>
        <p:nvPicPr>
          <p:cNvPr id="3" name="Billede 2">
            <a:extLst>
              <a:ext uri="{FF2B5EF4-FFF2-40B4-BE49-F238E27FC236}">
                <a16:creationId xmlns:a16="http://schemas.microsoft.com/office/drawing/2014/main" id="{830F5FB8-62F4-485B-AD9C-714D4757CDC5}"/>
              </a:ext>
            </a:extLst>
          </p:cNvPr>
          <p:cNvPicPr>
            <a:picLocks noChangeAspect="1"/>
          </p:cNvPicPr>
          <p:nvPr/>
        </p:nvPicPr>
        <p:blipFill rotWithShape="1">
          <a:blip r:embed="rId2"/>
          <a:srcRect l="30509" t="53150" r="30510" b="24800"/>
          <a:stretch/>
        </p:blipFill>
        <p:spPr>
          <a:xfrm>
            <a:off x="1244635" y="2564904"/>
            <a:ext cx="8599813" cy="2736304"/>
          </a:xfrm>
          <a:prstGeom prst="rect">
            <a:avLst/>
          </a:prstGeom>
        </p:spPr>
      </p:pic>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8A1E263-2D3C-C510-1C76-E6B51C8E0C8C}"/>
              </a:ext>
            </a:extLst>
          </p:cNvPr>
          <p:cNvSpPr>
            <a:spLocks noGrp="1" noChangeArrowheads="1"/>
          </p:cNvSpPr>
          <p:nvPr>
            <p:ph idx="4294967295"/>
          </p:nvPr>
        </p:nvSpPr>
        <p:spPr>
          <a:xfrm>
            <a:off x="587375" y="1989138"/>
            <a:ext cx="11017250"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da" altLang="de-DE" dirty="0">
                <a:latin typeface="Calibri" panose="020F0502020204030204" pitchFamily="34" charset="0"/>
                <a:ea typeface="Tahoma" panose="020B0604030504040204" pitchFamily="34" charset="0"/>
                <a:cs typeface="Calibri" panose="020F0502020204030204" pitchFamily="34" charset="0"/>
              </a:rPr>
              <a:t>Socialt netværk:</a:t>
            </a:r>
          </a:p>
          <a:p>
            <a:pPr algn="just">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er et fundament for marketingfolk på udkig efter kunder for at øge brandgenkendelsen, fremme brandloyalitet, forbedre konverteringsraterne, give adgang og engagement med nye, nye og gamle kunder.</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gøre det muligt, ved at dele blogindlæg, billeder, videoer eller kommentarer på sociale netværk, for flere at besøge virksomhedens hjemmeside og blive kunder.</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det gør det svært at følge med ændringer og påvirker også en virksomheds succesrate for markedsføring.</a:t>
            </a:r>
            <a:endParaRPr lang="de-DE" altLang="de-DE" sz="2400" dirty="0">
              <a:latin typeface="+mn-lt"/>
              <a:ea typeface="Tahoma" panose="020B0604030504040204" pitchFamily="34" charset="0"/>
              <a:cs typeface="Arial" panose="020B0604020202020204" pitchFamily="34" charset="0"/>
            </a:endParaRPr>
          </a:p>
        </p:txBody>
      </p:sp>
      <p:sp>
        <p:nvSpPr>
          <p:cNvPr id="31747" name="Titel 1">
            <a:extLst>
              <a:ext uri="{FF2B5EF4-FFF2-40B4-BE49-F238E27FC236}">
                <a16:creationId xmlns:a16="http://schemas.microsoft.com/office/drawing/2014/main" id="{E888ADDE-9933-8CCE-069C-8DB8144974E9}"/>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Roller i det sociale netværk</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E26728C7-BBD9-7F5E-E9F0-0D5549F14851}"/>
              </a:ext>
            </a:extLst>
          </p:cNvPr>
          <p:cNvSpPr>
            <a:spLocks noGrp="1" noChangeArrowheads="1"/>
          </p:cNvSpPr>
          <p:nvPr>
            <p:ph idx="4294967295"/>
          </p:nvPr>
        </p:nvSpPr>
        <p:spPr>
          <a:xfrm>
            <a:off x="695325" y="1916113"/>
            <a:ext cx="11088688" cy="465613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1200"/>
              </a:spcBef>
              <a:spcAft>
                <a:spcPts val="1200"/>
              </a:spcAft>
              <a:buFont typeface="Arial" panose="020B0604020202020204" pitchFamily="34" charset="0"/>
              <a:buNone/>
              <a:defRPr/>
            </a:pPr>
            <a:r>
              <a:rPr lang="da" altLang="de-DE" dirty="0">
                <a:latin typeface="Calibri" panose="020F0502020204030204" pitchFamily="34" charset="0"/>
                <a:ea typeface="Tahoma" panose="020B0604030504040204" pitchFamily="34" charset="0"/>
                <a:cs typeface="Calibri" panose="020F0502020204030204" pitchFamily="34" charset="0"/>
              </a:rPr>
              <a:t>De mest populære sociale netværkssider (sociale medier) i USA og Europa er:</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Bef>
                <a:spcPts val="12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Facebook</a:t>
            </a:r>
          </a:p>
          <a:p>
            <a:pPr algn="just">
              <a:spcBef>
                <a:spcPts val="12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Instagram</a:t>
            </a:r>
          </a:p>
          <a:p>
            <a:pPr algn="just">
              <a:spcBef>
                <a:spcPts val="12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Twitter</a:t>
            </a:r>
          </a:p>
          <a:p>
            <a:pPr algn="just">
              <a:spcBef>
                <a:spcPts val="12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Youtube</a:t>
            </a:r>
          </a:p>
          <a:p>
            <a:pPr algn="just">
              <a:spcBef>
                <a:spcPts val="12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WhatsApp</a:t>
            </a:r>
          </a:p>
          <a:p>
            <a:pPr algn="just">
              <a:spcBef>
                <a:spcPts val="12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LinkedIn, der hjælper med at forbinde professionelle med kolleger, forretningsforbindelser og arbejdsgivere.</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2771" name="Titel 1">
            <a:extLst>
              <a:ext uri="{FF2B5EF4-FFF2-40B4-BE49-F238E27FC236}">
                <a16:creationId xmlns:a16="http://schemas.microsoft.com/office/drawing/2014/main" id="{F24AA005-0DA6-DFEE-EF3E-5DD9FAFEAF9A}"/>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Roller i det sociale netværk</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a:extLst>
              <a:ext uri="{FF2B5EF4-FFF2-40B4-BE49-F238E27FC236}">
                <a16:creationId xmlns:a16="http://schemas.microsoft.com/office/drawing/2014/main" id="{5D5C010F-2A76-0670-0722-2560CF9DF074}"/>
              </a:ext>
            </a:extLst>
          </p:cNvPr>
          <p:cNvSpPr>
            <a:spLocks noGrp="1" noChangeArrowheads="1"/>
          </p:cNvSpPr>
          <p:nvPr>
            <p:ph idx="4294967295"/>
          </p:nvPr>
        </p:nvSpPr>
        <p:spPr bwMode="auto">
          <a:xfrm>
            <a:off x="0" y="5926138"/>
            <a:ext cx="11280775" cy="87312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da" altLang="de-DE" sz="2400" i="1">
                <a:ea typeface="Tahoma" panose="020B0604030504040204" pitchFamily="34" charset="0"/>
                <a:cs typeface="Arial" panose="020B0604020202020204" pitchFamily="34" charset="0"/>
              </a:rPr>
              <a:t>Figur 4: Antal brugere på platforme</a:t>
            </a:r>
          </a:p>
          <a:p>
            <a:pPr marL="0" indent="0" algn="ctr">
              <a:spcBef>
                <a:spcPct val="0"/>
              </a:spcBef>
              <a:spcAft>
                <a:spcPts val="900"/>
              </a:spcAft>
              <a:buFont typeface="Arial" panose="020B0604020202020204" pitchFamily="34" charset="0"/>
              <a:buNone/>
              <a:tabLst>
                <a:tab pos="5754688" algn="r"/>
              </a:tabLst>
            </a:pPr>
            <a:r>
              <a:rPr lang="da" altLang="de-DE" sz="2400" i="1">
                <a:ea typeface="Tahoma" panose="020B0604030504040204" pitchFamily="34" charset="0"/>
                <a:cs typeface="Arial" panose="020B0604020202020204" pitchFamily="34" charset="0"/>
              </a:rPr>
              <a:t>( </a:t>
            </a:r>
            <a:r>
              <a:rPr lang="da" altLang="de-DE" sz="2400" i="1">
                <a:ea typeface="Tahoma" panose="020B0604030504040204" pitchFamily="34" charset="0"/>
                <a:cs typeface="Arial" panose="020B0604020202020204" pitchFamily="34" charset="0"/>
                <a:hlinkClick r:id="rId3"/>
              </a:rPr>
              <a:t>https://www.dreamgrow.com/top </a:t>
            </a:r>
            <a:r>
              <a:rPr lang="da" altLang="de-DE" sz="2400" i="1">
                <a:ea typeface="Tahoma" panose="020B0604030504040204" pitchFamily="34" charset="0"/>
                <a:cs typeface="Arial" panose="020B0604020202020204" pitchFamily="34" charset="0"/>
              </a:rPr>
              <a:t>)</a:t>
            </a:r>
            <a:endParaRPr lang="de-DE" altLang="de-DE" sz="2400" i="1">
              <a:ea typeface="Tahoma" panose="020B0604030504040204" pitchFamily="34" charset="0"/>
              <a:cs typeface="Arial" panose="020B0604020202020204" pitchFamily="34" charset="0"/>
            </a:endParaRPr>
          </a:p>
        </p:txBody>
      </p:sp>
      <p:sp>
        <p:nvSpPr>
          <p:cNvPr id="33795" name="Rectangle 2">
            <a:extLst>
              <a:ext uri="{FF2B5EF4-FFF2-40B4-BE49-F238E27FC236}">
                <a16:creationId xmlns:a16="http://schemas.microsoft.com/office/drawing/2014/main" id="{EE47DFB7-0692-8263-E8DA-D7F81C30772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3796" name="Objekt 4">
            <a:extLst>
              <a:ext uri="{FF2B5EF4-FFF2-40B4-BE49-F238E27FC236}">
                <a16:creationId xmlns:a16="http://schemas.microsoft.com/office/drawing/2014/main" id="{6A3E213B-EA1D-7C3F-E5A7-0B244C814F44}"/>
              </a:ext>
            </a:extLst>
          </p:cNvPr>
          <p:cNvGraphicFramePr>
            <a:graphicFrameLocks/>
          </p:cNvGraphicFramePr>
          <p:nvPr/>
        </p:nvGraphicFramePr>
        <p:xfrm>
          <a:off x="2782888" y="1690688"/>
          <a:ext cx="6264275" cy="4144962"/>
        </p:xfrm>
        <a:graphic>
          <a:graphicData uri="http://schemas.openxmlformats.org/presentationml/2006/ole">
            <mc:AlternateContent xmlns:mc="http://schemas.openxmlformats.org/markup-compatibility/2006">
              <mc:Choice xmlns:v="urn:schemas-microsoft-com:vml" Requires="v">
                <p:oleObj spid="_x0000_s3077" name="Bild" r:id="rId4" imgW="0" imgH="0" progId="StaticMetafile">
                  <p:embed/>
                </p:oleObj>
              </mc:Choice>
              <mc:Fallback>
                <p:oleObj name="Bild" r:id="rId4" imgW="0" imgH="0" progId="StaticMetafile">
                  <p:embed/>
                  <p:pic>
                    <p:nvPicPr>
                      <p:cNvPr id="0" name="Objekt 4"/>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82888" y="1690688"/>
                        <a:ext cx="6264275" cy="41449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7" name="Titel 1">
            <a:extLst>
              <a:ext uri="{FF2B5EF4-FFF2-40B4-BE49-F238E27FC236}">
                <a16:creationId xmlns:a16="http://schemas.microsoft.com/office/drawing/2014/main" id="{69BE414F-75A3-35A1-8CE0-F1A18855CED1}"/>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Roller i det sociale netværk</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a:extLst>
              <a:ext uri="{FF2B5EF4-FFF2-40B4-BE49-F238E27FC236}">
                <a16:creationId xmlns:a16="http://schemas.microsoft.com/office/drawing/2014/main" id="{1E6D5F8C-D848-50AF-ADEC-E99632F33848}"/>
              </a:ext>
            </a:extLst>
          </p:cNvPr>
          <p:cNvSpPr>
            <a:spLocks noGrp="1" noChangeArrowheads="1"/>
          </p:cNvSpPr>
          <p:nvPr>
            <p:ph idx="4294967295"/>
          </p:nvPr>
        </p:nvSpPr>
        <p:spPr bwMode="auto">
          <a:xfrm>
            <a:off x="515938" y="1805806"/>
            <a:ext cx="11160125" cy="4925964"/>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spcBef>
                <a:spcPct val="0"/>
              </a:spcBef>
              <a:spcAft>
                <a:spcPts val="900"/>
              </a:spcAft>
              <a:tabLst>
                <a:tab pos="5754688" algn="r"/>
              </a:tabLst>
            </a:pPr>
            <a:r>
              <a:rPr lang="da" altLang="de-DE" sz="2700" dirty="0">
                <a:ea typeface="Tahoma" panose="020B0604030504040204" pitchFamily="34" charset="0"/>
                <a:cs typeface="Arial" panose="020B0604020202020204" pitchFamily="34" charset="0"/>
              </a:rPr>
              <a:t>Socialt netværk er baseret på at udvikle og vedligeholde personlige og forretningsmæssige relationer ved hjælp af teknologi og sociale netværkssider (sociale medier), der giver mennesker og virksomheder mulighed for at forbinde med hinanden, udvikle relationer, dele information, ideer og budskaber.</a:t>
            </a:r>
            <a:endParaRPr lang="vi-VN" altLang="de-DE" sz="27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da" altLang="de-DE" sz="2700" dirty="0">
                <a:ea typeface="Tahoma" panose="020B0604030504040204" pitchFamily="34" charset="0"/>
                <a:cs typeface="Arial" panose="020B0604020202020204" pitchFamily="34" charset="0"/>
              </a:rPr>
              <a:t>Familiemedlemmer kunne holde forbindelsen via personlige sociale netværk som Facebook, dele billeder og sende andre beskeder om deres liv.</a:t>
            </a:r>
            <a:endParaRPr lang="vi-VN" altLang="de-DE" sz="27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da" altLang="de-DE" sz="2700" dirty="0">
                <a:ea typeface="Tahoma" panose="020B0604030504040204" pitchFamily="34" charset="0"/>
                <a:cs typeface="Arial" panose="020B0604020202020204" pitchFamily="34" charset="0"/>
              </a:rPr>
              <a:t>Folk kan også forbinde sig med andre (fremmede), der deler de samme interesser.</a:t>
            </a:r>
            <a:endParaRPr lang="vi-VN" altLang="de-DE" sz="27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da" altLang="de-DE" sz="2700" dirty="0">
                <a:ea typeface="Tahoma" panose="020B0604030504040204" pitchFamily="34" charset="0"/>
                <a:cs typeface="Arial" panose="020B0604020202020204" pitchFamily="34" charset="0"/>
              </a:rPr>
              <a:t>Der er også ulemper ved sociale medier, herunder spredning af misinformation og de høje omkostninger ved at bruge og vedligeholde profiler på sociale medier.</a:t>
            </a:r>
            <a:endParaRPr lang="de-DE" altLang="de-DE" sz="2700" dirty="0">
              <a:ea typeface="Tahoma" panose="020B0604030504040204" pitchFamily="34" charset="0"/>
              <a:cs typeface="Arial" panose="020B0604020202020204" pitchFamily="34" charset="0"/>
            </a:endParaRPr>
          </a:p>
        </p:txBody>
      </p:sp>
      <p:sp>
        <p:nvSpPr>
          <p:cNvPr id="34819" name="Rectangle 2">
            <a:extLst>
              <a:ext uri="{FF2B5EF4-FFF2-40B4-BE49-F238E27FC236}">
                <a16:creationId xmlns:a16="http://schemas.microsoft.com/office/drawing/2014/main" id="{45D9DAB8-091A-B49B-FEAF-F5513FCC8A1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4820" name="Titel 1">
            <a:extLst>
              <a:ext uri="{FF2B5EF4-FFF2-40B4-BE49-F238E27FC236}">
                <a16:creationId xmlns:a16="http://schemas.microsoft.com/office/drawing/2014/main" id="{D3521380-4EB4-46ED-371A-C6955A486E3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dirty="0">
                <a:latin typeface="Calibri Light" panose="020F0302020204030204" pitchFamily="34" charset="0"/>
              </a:rPr>
              <a:t>Funktionalitet af det sociale netværk</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20303C10-E6D4-EE4F-EF57-42F3700B00C6}"/>
              </a:ext>
            </a:extLst>
          </p:cNvPr>
          <p:cNvSpPr>
            <a:spLocks noGrp="1" noChangeArrowheads="1"/>
          </p:cNvSpPr>
          <p:nvPr>
            <p:ph idx="4294967295"/>
          </p:nvPr>
        </p:nvSpPr>
        <p:spPr>
          <a:xfrm>
            <a:off x="514350" y="1852155"/>
            <a:ext cx="11161713" cy="419191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Aft>
                <a:spcPts val="900"/>
              </a:spcAft>
              <a:buFont typeface="Arial" panose="020B0604020202020204" pitchFamily="34" charset="0"/>
              <a:buNone/>
              <a:defRPr/>
            </a:pPr>
            <a:r>
              <a:rPr lang="da" altLang="de-DE" dirty="0">
                <a:latin typeface="Calibri" panose="020F0502020204030204" pitchFamily="34" charset="0"/>
                <a:ea typeface="Tahoma" panose="020B0604030504040204" pitchFamily="34" charset="0"/>
                <a:cs typeface="Calibri" panose="020F0502020204030204" pitchFamily="34" charset="0"/>
              </a:rPr>
              <a:t>Funktionaliteten af sociale platforme kan klassificeres i:</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da" altLang="de-DE" sz="2700" dirty="0">
                <a:latin typeface="Calibri" panose="020F0502020204030204" pitchFamily="34" charset="0"/>
                <a:ea typeface="Tahoma" panose="020B0604030504040204" pitchFamily="34" charset="0"/>
                <a:cs typeface="Calibri" panose="020F0502020204030204" pitchFamily="34" charset="0"/>
              </a:rPr>
              <a:t>Netværksfunktioner tjener til at fremme sociale relationer mellem brugere inden for virtuelle platforme og giver funktionalitet til at bygge og vedligeholde den sociale netværksgraf.</a:t>
            </a:r>
            <a:endParaRPr lang="vi-VN" altLang="de-DE" sz="27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da" altLang="de-DE" sz="2700" dirty="0">
                <a:latin typeface="Calibri" panose="020F0502020204030204" pitchFamily="34" charset="0"/>
                <a:ea typeface="Tahoma" panose="020B0604030504040204" pitchFamily="34" charset="0"/>
                <a:cs typeface="Calibri" panose="020F0502020204030204" pitchFamily="34" charset="0"/>
              </a:rPr>
              <a:t>Datafunktioner er ansvarlige for at styre brugerleveret indhold og kommunikation mellem brugere, der hjælper med at forbedre (udvide) brugerinteraktion og gøre platformen mere attraktiv</a:t>
            </a:r>
            <a:endParaRPr lang="vi-VN" altLang="de-DE" sz="27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da" altLang="de-DE" sz="2700" dirty="0">
                <a:latin typeface="Calibri" panose="020F0502020204030204" pitchFamily="34" charset="0"/>
                <a:ea typeface="Tahoma" panose="020B0604030504040204" pitchFamily="34" charset="0"/>
                <a:cs typeface="Calibri" panose="020F0502020204030204" pitchFamily="34" charset="0"/>
              </a:rPr>
              <a:t>Adgangskontrolfunktioner har til formål at implementere brugerdefinerede privatlivsforanstaltninger og begrænse uautoriseret adgang til brugerleveret data og information.</a:t>
            </a:r>
            <a:endParaRPr lang="de-DE" altLang="de-DE" sz="2700" dirty="0">
              <a:latin typeface="Calibri" panose="020F0502020204030204" pitchFamily="34" charset="0"/>
              <a:ea typeface="Tahoma" panose="020B0604030504040204" pitchFamily="34" charset="0"/>
              <a:cs typeface="Calibri" panose="020F0502020204030204" pitchFamily="34" charset="0"/>
            </a:endParaRPr>
          </a:p>
        </p:txBody>
      </p:sp>
      <p:sp>
        <p:nvSpPr>
          <p:cNvPr id="35843" name="Rectangle 2">
            <a:extLst>
              <a:ext uri="{FF2B5EF4-FFF2-40B4-BE49-F238E27FC236}">
                <a16:creationId xmlns:a16="http://schemas.microsoft.com/office/drawing/2014/main" id="{070C7BB9-0887-E0C4-F78A-ED00165ECFC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5844" name="Titel 1">
            <a:extLst>
              <a:ext uri="{FF2B5EF4-FFF2-40B4-BE49-F238E27FC236}">
                <a16:creationId xmlns:a16="http://schemas.microsoft.com/office/drawing/2014/main" id="{C00E8809-B39E-F5F7-6FE5-809236F18B6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Funktionalitet af det sociale netværk</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a:extLst>
              <a:ext uri="{FF2B5EF4-FFF2-40B4-BE49-F238E27FC236}">
                <a16:creationId xmlns:a16="http://schemas.microsoft.com/office/drawing/2014/main" id="{33A0F77E-89E7-0754-6396-0F3657523477}"/>
              </a:ext>
            </a:extLst>
          </p:cNvPr>
          <p:cNvSpPr>
            <a:spLocks noGrp="1" noChangeArrowheads="1"/>
          </p:cNvSpPr>
          <p:nvPr>
            <p:ph idx="4294967295"/>
          </p:nvPr>
        </p:nvSpPr>
        <p:spPr bwMode="auto">
          <a:xfrm>
            <a:off x="0" y="5462588"/>
            <a:ext cx="10483850" cy="12636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spcBef>
                <a:spcPct val="0"/>
              </a:spcBef>
              <a:spcAft>
                <a:spcPts val="900"/>
              </a:spcAft>
              <a:buFont typeface="Arial" panose="020B0604020202020204" pitchFamily="34" charset="0"/>
              <a:buNone/>
              <a:tabLst>
                <a:tab pos="5754688" algn="r"/>
              </a:tabLst>
            </a:pPr>
            <a:endParaRPr lang="en-US" altLang="de-DE" sz="2000" i="1">
              <a:ea typeface="Tahoma" panose="020B0604030504040204" pitchFamily="34" charset="0"/>
              <a:cs typeface="Arial" panose="020B0604020202020204" pitchFamily="34" charset="0"/>
            </a:endParaRPr>
          </a:p>
          <a:p>
            <a:pPr marL="0" indent="0" algn="ctr">
              <a:spcBef>
                <a:spcPct val="0"/>
              </a:spcBef>
              <a:spcAft>
                <a:spcPts val="900"/>
              </a:spcAft>
              <a:buFont typeface="Arial" panose="020B0604020202020204" pitchFamily="34" charset="0"/>
              <a:buNone/>
              <a:tabLst>
                <a:tab pos="5754688" algn="r"/>
              </a:tabLst>
            </a:pPr>
            <a:r>
              <a:rPr lang="da" altLang="de-DE" sz="2400" i="1">
                <a:ea typeface="Tahoma" panose="020B0604030504040204" pitchFamily="34" charset="0"/>
                <a:cs typeface="Arial" panose="020B0604020202020204" pitchFamily="34" charset="0"/>
              </a:rPr>
              <a:t>Figur 5: Hovedfunktionaliteten af en typisk social netværksplatform</a:t>
            </a:r>
          </a:p>
          <a:p>
            <a:pPr marL="0" indent="0" algn="ctr">
              <a:spcBef>
                <a:spcPct val="0"/>
              </a:spcBef>
              <a:spcAft>
                <a:spcPts val="900"/>
              </a:spcAft>
              <a:buFont typeface="Arial" panose="020B0604020202020204" pitchFamily="34" charset="0"/>
              <a:buNone/>
              <a:tabLst>
                <a:tab pos="5754688" algn="r"/>
              </a:tabLst>
            </a:pPr>
            <a:r>
              <a:rPr lang="da" altLang="de-DE" sz="2400" i="1">
                <a:ea typeface="Tahoma" panose="020B0604030504040204" pitchFamily="34" charset="0"/>
                <a:cs typeface="Arial" panose="020B0604020202020204" pitchFamily="34" charset="0"/>
              </a:rPr>
              <a:t>( </a:t>
            </a:r>
            <a:r>
              <a:rPr lang="da" altLang="de-DE" sz="2400" i="1">
                <a:ea typeface="Tahoma" panose="020B0604030504040204" pitchFamily="34" charset="0"/>
                <a:cs typeface="Arial" panose="020B0604020202020204" pitchFamily="34" charset="0"/>
                <a:hlinkClick r:id="rId3"/>
              </a:rPr>
              <a:t>https://hal.archives-ouvertes.fr/hal-00687145 </a:t>
            </a:r>
            <a:r>
              <a:rPr lang="da" altLang="de-DE" sz="2400" i="1">
                <a:ea typeface="Tahoma" panose="020B0604030504040204" pitchFamily="34" charset="0"/>
                <a:cs typeface="Arial" panose="020B0604020202020204" pitchFamily="34" charset="0"/>
              </a:rPr>
              <a:t>)</a:t>
            </a:r>
            <a:endParaRPr lang="de-DE" altLang="de-DE" sz="2400" i="1">
              <a:ea typeface="Tahoma" panose="020B0604030504040204" pitchFamily="34" charset="0"/>
              <a:cs typeface="Arial" panose="020B0604020202020204" pitchFamily="34" charset="0"/>
            </a:endParaRPr>
          </a:p>
        </p:txBody>
      </p:sp>
      <p:sp>
        <p:nvSpPr>
          <p:cNvPr id="36867" name="Rectangle 2">
            <a:extLst>
              <a:ext uri="{FF2B5EF4-FFF2-40B4-BE49-F238E27FC236}">
                <a16:creationId xmlns:a16="http://schemas.microsoft.com/office/drawing/2014/main" id="{916A6A11-04BA-CEC5-3EB0-2BD2064C7D7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6868" name="Rectangle 2">
            <a:extLst>
              <a:ext uri="{FF2B5EF4-FFF2-40B4-BE49-F238E27FC236}">
                <a16:creationId xmlns:a16="http://schemas.microsoft.com/office/drawing/2014/main" id="{F24D5446-6BB6-0E66-A87E-B14255DEEE1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6869" name="Objekt 5">
            <a:extLst>
              <a:ext uri="{FF2B5EF4-FFF2-40B4-BE49-F238E27FC236}">
                <a16:creationId xmlns:a16="http://schemas.microsoft.com/office/drawing/2014/main" id="{7E11E0CB-74DF-6BE3-BD7A-193800AE8A9C}"/>
              </a:ext>
            </a:extLst>
          </p:cNvPr>
          <p:cNvGraphicFramePr>
            <a:graphicFrameLocks/>
          </p:cNvGraphicFramePr>
          <p:nvPr/>
        </p:nvGraphicFramePr>
        <p:xfrm>
          <a:off x="2782888" y="1868488"/>
          <a:ext cx="7019925" cy="3805237"/>
        </p:xfrm>
        <a:graphic>
          <a:graphicData uri="http://schemas.openxmlformats.org/presentationml/2006/ole">
            <mc:AlternateContent xmlns:mc="http://schemas.openxmlformats.org/markup-compatibility/2006">
              <mc:Choice xmlns:v="urn:schemas-microsoft-com:vml" Requires="v">
                <p:oleObj spid="_x0000_s4101" name="Bild" r:id="rId4" imgW="0" imgH="0" progId="StaticMetafile">
                  <p:embed/>
                </p:oleObj>
              </mc:Choice>
              <mc:Fallback>
                <p:oleObj name="Bild" r:id="rId4" imgW="0" imgH="0" progId="StaticMetafile">
                  <p:embed/>
                  <p:pic>
                    <p:nvPicPr>
                      <p:cNvPr id="0" name="Objekt 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82888" y="1868488"/>
                        <a:ext cx="7019925" cy="38052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6870" name="Titel 1">
            <a:extLst>
              <a:ext uri="{FF2B5EF4-FFF2-40B4-BE49-F238E27FC236}">
                <a16:creationId xmlns:a16="http://schemas.microsoft.com/office/drawing/2014/main" id="{197E6A8E-3AAF-9733-EA27-BAD16993EA5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Funktionalitet af det sociale netværk</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a:extLst>
              <a:ext uri="{FF2B5EF4-FFF2-40B4-BE49-F238E27FC236}">
                <a16:creationId xmlns:a16="http://schemas.microsoft.com/office/drawing/2014/main" id="{8CEE17B3-1FF8-4497-BECF-264CA78AFDC4}"/>
              </a:ext>
            </a:extLst>
          </p:cNvPr>
          <p:cNvSpPr>
            <a:spLocks noGrp="1" noChangeArrowheads="1"/>
          </p:cNvSpPr>
          <p:nvPr>
            <p:ph idx="4294967295"/>
          </p:nvPr>
        </p:nvSpPr>
        <p:spPr bwMode="auto">
          <a:xfrm>
            <a:off x="654050" y="2155825"/>
            <a:ext cx="10883900" cy="2493963"/>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0"/>
              </a:spcBef>
              <a:spcAft>
                <a:spcPts val="900"/>
              </a:spcAft>
              <a:tabLst>
                <a:tab pos="5754688" algn="r"/>
              </a:tabLst>
            </a:pPr>
            <a:r>
              <a:rPr lang="da" altLang="de-DE">
                <a:ea typeface="Tahoma" panose="020B0604030504040204" pitchFamily="34" charset="0"/>
                <a:cs typeface="Arial" panose="020B0604020202020204" pitchFamily="34" charset="0"/>
              </a:rPr>
              <a:t>Sociale netværkssider kan klassificeres i mål:</a:t>
            </a:r>
            <a:endParaRPr lang="vi-VN" altLang="de-DE">
              <a:ea typeface="Tahoma" panose="020B0604030504040204" pitchFamily="34" charset="0"/>
              <a:cs typeface="Arial" panose="020B0604020202020204" pitchFamily="34" charset="0"/>
            </a:endParaRPr>
          </a:p>
          <a:p>
            <a:pPr>
              <a:spcBef>
                <a:spcPct val="0"/>
              </a:spcBef>
              <a:spcAft>
                <a:spcPts val="900"/>
              </a:spcAft>
              <a:tabLst>
                <a:tab pos="5754688" algn="r"/>
              </a:tabLst>
            </a:pPr>
            <a:r>
              <a:rPr lang="da" altLang="de-DE">
                <a:ea typeface="Tahoma" panose="020B0604030504040204" pitchFamily="34" charset="0"/>
                <a:cs typeface="Arial" panose="020B0604020202020204" pitchFamily="34" charset="0"/>
              </a:rPr>
              <a:t>legături sociale</a:t>
            </a:r>
          </a:p>
          <a:p>
            <a:pPr>
              <a:spcBef>
                <a:spcPct val="0"/>
              </a:spcBef>
              <a:spcAft>
                <a:spcPts val="900"/>
              </a:spcAft>
              <a:tabLst>
                <a:tab pos="5754688" algn="r"/>
              </a:tabLst>
            </a:pPr>
            <a:r>
              <a:rPr lang="da" altLang="de-DE">
                <a:ea typeface="Tahoma" panose="020B0604030504040204" pitchFamily="34" charset="0"/>
                <a:cs typeface="Arial" panose="020B0604020202020204" pitchFamily="34" charset="0"/>
              </a:rPr>
              <a:t>multimediedeling</a:t>
            </a:r>
            <a:endParaRPr lang="en-US" altLang="de-DE">
              <a:ea typeface="Tahoma" panose="020B0604030504040204" pitchFamily="34" charset="0"/>
              <a:cs typeface="Arial" panose="020B0604020202020204" pitchFamily="34" charset="0"/>
            </a:endParaRPr>
          </a:p>
          <a:p>
            <a:pPr>
              <a:spcBef>
                <a:spcPct val="0"/>
              </a:spcBef>
              <a:spcAft>
                <a:spcPts val="900"/>
              </a:spcAft>
              <a:tabLst>
                <a:tab pos="5754688" algn="r"/>
              </a:tabLst>
            </a:pPr>
            <a:r>
              <a:rPr lang="da" altLang="de-DE">
                <a:ea typeface="Tahoma" panose="020B0604030504040204" pitchFamily="34" charset="0"/>
                <a:cs typeface="Arial" panose="020B0604020202020204" pitchFamily="34" charset="0"/>
              </a:rPr>
              <a:t>Professionel</a:t>
            </a:r>
          </a:p>
          <a:p>
            <a:pPr>
              <a:spcBef>
                <a:spcPct val="0"/>
              </a:spcBef>
              <a:spcAft>
                <a:spcPts val="900"/>
              </a:spcAft>
              <a:tabLst>
                <a:tab pos="5754688" algn="r"/>
              </a:tabLst>
            </a:pPr>
            <a:r>
              <a:rPr lang="da" altLang="de-DE">
                <a:ea typeface="Tahoma" panose="020B0604030504040204" pitchFamily="34" charset="0"/>
                <a:cs typeface="Arial" panose="020B0604020202020204" pitchFamily="34" charset="0"/>
              </a:rPr>
              <a:t>forumuri de discuții</a:t>
            </a:r>
            <a:endParaRPr lang="en-US" altLang="de-DE">
              <a:ea typeface="Tahoma" panose="020B0604030504040204" pitchFamily="34" charset="0"/>
              <a:cs typeface="Arial" panose="020B0604020202020204" pitchFamily="34" charset="0"/>
            </a:endParaRPr>
          </a:p>
        </p:txBody>
      </p:sp>
      <p:sp>
        <p:nvSpPr>
          <p:cNvPr id="37891" name="Rectangle 2">
            <a:extLst>
              <a:ext uri="{FF2B5EF4-FFF2-40B4-BE49-F238E27FC236}">
                <a16:creationId xmlns:a16="http://schemas.microsoft.com/office/drawing/2014/main" id="{922DA6F2-B73D-15DC-6588-07F95761A183}"/>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7892" name="Rectangle 2">
            <a:extLst>
              <a:ext uri="{FF2B5EF4-FFF2-40B4-BE49-F238E27FC236}">
                <a16:creationId xmlns:a16="http://schemas.microsoft.com/office/drawing/2014/main" id="{DA4BCAE2-E9CF-4D68-8606-2656545B9664}"/>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pSp>
        <p:nvGrpSpPr>
          <p:cNvPr id="37893" name="Group 36813">
            <a:extLst>
              <a:ext uri="{FF2B5EF4-FFF2-40B4-BE49-F238E27FC236}">
                <a16:creationId xmlns:a16="http://schemas.microsoft.com/office/drawing/2014/main" id="{7B989EE7-040E-CEDA-121D-16B63549248D}"/>
              </a:ext>
            </a:extLst>
          </p:cNvPr>
          <p:cNvGrpSpPr>
            <a:grpSpLocks/>
          </p:cNvGrpSpPr>
          <p:nvPr/>
        </p:nvGrpSpPr>
        <p:grpSpPr bwMode="auto">
          <a:xfrm>
            <a:off x="8286750" y="2133600"/>
            <a:ext cx="3859213" cy="2986088"/>
            <a:chOff x="0" y="-39"/>
            <a:chExt cx="33175" cy="24170"/>
          </a:xfrm>
        </p:grpSpPr>
        <p:pic>
          <p:nvPicPr>
            <p:cNvPr id="37897" name="Picture 46080">
              <a:extLst>
                <a:ext uri="{FF2B5EF4-FFF2-40B4-BE49-F238E27FC236}">
                  <a16:creationId xmlns:a16="http://schemas.microsoft.com/office/drawing/2014/main" id="{9FB993E3-A0DF-0FBE-2D2F-F74800F14E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8" name="Shape 280">
              <a:extLst>
                <a:ext uri="{FF2B5EF4-FFF2-40B4-BE49-F238E27FC236}">
                  <a16:creationId xmlns:a16="http://schemas.microsoft.com/office/drawing/2014/main" id="{9AB81A56-366E-8B5F-BF46-031192E286B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endParaRPr lang="en-US"/>
            </a:p>
          </p:txBody>
        </p:sp>
        <p:sp>
          <p:nvSpPr>
            <p:cNvPr id="37899" name="Shape 281">
              <a:extLst>
                <a:ext uri="{FF2B5EF4-FFF2-40B4-BE49-F238E27FC236}">
                  <a16:creationId xmlns:a16="http://schemas.microsoft.com/office/drawing/2014/main" id="{97A49E3C-9B23-7821-D637-3E3908A5D56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7900" name="Rectangle 282">
              <a:extLst>
                <a:ext uri="{FF2B5EF4-FFF2-40B4-BE49-F238E27FC236}">
                  <a16:creationId xmlns:a16="http://schemas.microsoft.com/office/drawing/2014/main" id="{2DE11427-DBD6-676A-DDB0-011CB985D62B}"/>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1100">
                  <a:solidFill>
                    <a:srgbClr val="FFFFFF"/>
                  </a:solidFill>
                  <a:ea typeface="DengXian"/>
                  <a:cs typeface="Times New Roman" panose="02020603050405020304" pitchFamily="18" charset="0"/>
                </a:rPr>
                <a:t>Social</a:t>
              </a:r>
              <a:endParaRPr lang="de-DE" altLang="en-US" sz="1100">
                <a:ea typeface="DengXian"/>
                <a:cs typeface="Times New Roman" panose="02020603050405020304" pitchFamily="18" charset="0"/>
              </a:endParaRPr>
            </a:p>
          </p:txBody>
        </p:sp>
        <p:sp>
          <p:nvSpPr>
            <p:cNvPr id="37901" name="Rectangle 283">
              <a:extLst>
                <a:ext uri="{FF2B5EF4-FFF2-40B4-BE49-F238E27FC236}">
                  <a16:creationId xmlns:a16="http://schemas.microsoft.com/office/drawing/2014/main" id="{03C6CAAD-9701-A856-ABC3-A67028662C27}"/>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1100">
                  <a:solidFill>
                    <a:srgbClr val="FFFFFF"/>
                  </a:solidFill>
                  <a:ea typeface="DengXian"/>
                  <a:cs typeface="Times New Roman" panose="02020603050405020304" pitchFamily="18" charset="0"/>
                </a:rPr>
                <a:t>Netværk</a:t>
              </a:r>
              <a:endParaRPr lang="de-DE" altLang="en-US" sz="1100">
                <a:ea typeface="DengXian"/>
                <a:cs typeface="Times New Roman" panose="02020603050405020304" pitchFamily="18" charset="0"/>
              </a:endParaRPr>
            </a:p>
          </p:txBody>
        </p:sp>
        <p:sp>
          <p:nvSpPr>
            <p:cNvPr id="37902" name="Rectangle 284">
              <a:extLst>
                <a:ext uri="{FF2B5EF4-FFF2-40B4-BE49-F238E27FC236}">
                  <a16:creationId xmlns:a16="http://schemas.microsoft.com/office/drawing/2014/main" id="{5AC7FBFF-A163-F844-3481-872B68ED3BCC}"/>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1100">
                  <a:solidFill>
                    <a:srgbClr val="FFFFFF"/>
                  </a:solidFill>
                  <a:ea typeface="DengXian"/>
                  <a:cs typeface="Times New Roman" panose="02020603050405020304" pitchFamily="18" charset="0"/>
                </a:rPr>
                <a:t>websteder</a:t>
              </a:r>
              <a:endParaRPr lang="de-DE" altLang="en-US" sz="1100">
                <a:ea typeface="DengXian"/>
                <a:cs typeface="Times New Roman" panose="02020603050405020304" pitchFamily="18" charset="0"/>
              </a:endParaRPr>
            </a:p>
          </p:txBody>
        </p:sp>
        <p:sp>
          <p:nvSpPr>
            <p:cNvPr id="37903" name="Rectangle 285">
              <a:extLst>
                <a:ext uri="{FF2B5EF4-FFF2-40B4-BE49-F238E27FC236}">
                  <a16:creationId xmlns:a16="http://schemas.microsoft.com/office/drawing/2014/main" id="{02F13043-47EB-99EE-B385-51523247CA2A}"/>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1100">
                  <a:ea typeface="DengXian"/>
                  <a:cs typeface="Times New Roman" panose="02020603050405020304" pitchFamily="18" charset="0"/>
                </a:rPr>
                <a:t>Social forbindelse</a:t>
              </a:r>
              <a:endParaRPr lang="de-DE" altLang="en-US" sz="1100">
                <a:ea typeface="DengXian"/>
                <a:cs typeface="Times New Roman" panose="02020603050405020304" pitchFamily="18" charset="0"/>
              </a:endParaRPr>
            </a:p>
          </p:txBody>
        </p:sp>
        <p:sp>
          <p:nvSpPr>
            <p:cNvPr id="37904" name="Rectangle 286">
              <a:extLst>
                <a:ext uri="{FF2B5EF4-FFF2-40B4-BE49-F238E27FC236}">
                  <a16:creationId xmlns:a16="http://schemas.microsoft.com/office/drawing/2014/main" id="{2507FD74-C8FD-2C82-79D1-B11D00A65078}"/>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1100">
                  <a:ea typeface="DengXian"/>
                  <a:cs typeface="Times New Roman" panose="02020603050405020304" pitchFamily="18" charset="0"/>
                </a:rPr>
                <a:t>Multimediedeling</a:t>
              </a:r>
              <a:endParaRPr lang="de-DE" altLang="en-US" sz="1100">
                <a:ea typeface="DengXian"/>
                <a:cs typeface="Times New Roman" panose="02020603050405020304" pitchFamily="18" charset="0"/>
              </a:endParaRPr>
            </a:p>
          </p:txBody>
        </p:sp>
        <p:sp>
          <p:nvSpPr>
            <p:cNvPr id="37905" name="Rectangle 287">
              <a:extLst>
                <a:ext uri="{FF2B5EF4-FFF2-40B4-BE49-F238E27FC236}">
                  <a16:creationId xmlns:a16="http://schemas.microsoft.com/office/drawing/2014/main" id="{80F156D8-0A83-9A3B-9100-62850822E4F0}"/>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1100">
                  <a:ea typeface="DengXian"/>
                  <a:cs typeface="Times New Roman" panose="02020603050405020304" pitchFamily="18" charset="0"/>
                </a:rPr>
                <a:t>Professionel</a:t>
              </a:r>
              <a:endParaRPr lang="de-DE" altLang="en-US" sz="1100">
                <a:ea typeface="DengXian"/>
                <a:cs typeface="Times New Roman" panose="02020603050405020304" pitchFamily="18" charset="0"/>
              </a:endParaRPr>
            </a:p>
          </p:txBody>
        </p:sp>
        <p:sp>
          <p:nvSpPr>
            <p:cNvPr id="37906" name="Rectangle 288">
              <a:extLst>
                <a:ext uri="{FF2B5EF4-FFF2-40B4-BE49-F238E27FC236}">
                  <a16:creationId xmlns:a16="http://schemas.microsoft.com/office/drawing/2014/main" id="{5D57B018-065A-30C9-F22F-C1A8A9F195F4}"/>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1100">
                  <a:ea typeface="DengXian"/>
                  <a:cs typeface="Times New Roman" panose="02020603050405020304" pitchFamily="18" charset="0"/>
                </a:rPr>
                <a:t>Diskussionsfora</a:t>
              </a:r>
              <a:endParaRPr lang="de-DE" altLang="en-US" sz="1100">
                <a:ea typeface="DengXian"/>
                <a:cs typeface="Times New Roman" panose="02020603050405020304" pitchFamily="18" charset="0"/>
              </a:endParaRPr>
            </a:p>
          </p:txBody>
        </p:sp>
      </p:grpSp>
      <p:sp>
        <p:nvSpPr>
          <p:cNvPr id="37894" name="Textfeld 5">
            <a:extLst>
              <a:ext uri="{FF2B5EF4-FFF2-40B4-BE49-F238E27FC236}">
                <a16:creationId xmlns:a16="http://schemas.microsoft.com/office/drawing/2014/main" id="{A6D7AB97-4F40-1F8F-1283-25AE55784166}"/>
              </a:ext>
            </a:extLst>
          </p:cNvPr>
          <p:cNvSpPr txBox="1">
            <a:spLocks noChangeArrowheads="1"/>
          </p:cNvSpPr>
          <p:nvPr/>
        </p:nvSpPr>
        <p:spPr bwMode="auto">
          <a:xfrm>
            <a:off x="6899275" y="5119688"/>
            <a:ext cx="3027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da" altLang="en-US" sz="2400">
                <a:cs typeface="Calibri" panose="020F0502020204030204" pitchFamily="34" charset="0"/>
              </a:rPr>
              <a:t>Sociale netværkssider</a:t>
            </a:r>
            <a:endParaRPr lang="de-DE" altLang="en-US" sz="2400" i="1">
              <a:cs typeface="Calibri" panose="020F0502020204030204" pitchFamily="34" charset="0"/>
            </a:endParaRPr>
          </a:p>
        </p:txBody>
      </p:sp>
      <p:sp>
        <p:nvSpPr>
          <p:cNvPr id="37895" name="Titel 1">
            <a:extLst>
              <a:ext uri="{FF2B5EF4-FFF2-40B4-BE49-F238E27FC236}">
                <a16:creationId xmlns:a16="http://schemas.microsoft.com/office/drawing/2014/main" id="{8F0A2962-1FBA-44C2-155C-81EC36F22BD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Funktionalitet af det sociale netværk</a:t>
            </a:r>
          </a:p>
        </p:txBody>
      </p:sp>
      <p:sp>
        <p:nvSpPr>
          <p:cNvPr id="37896" name="Rectangle 4">
            <a:extLst>
              <a:ext uri="{FF2B5EF4-FFF2-40B4-BE49-F238E27FC236}">
                <a16:creationId xmlns:a16="http://schemas.microsoft.com/office/drawing/2014/main" id="{BEFA8A22-191E-6C8B-EFAD-CD61F03817F6}"/>
              </a:ext>
            </a:extLst>
          </p:cNvPr>
          <p:cNvSpPr txBox="1">
            <a:spLocks noChangeArrowheads="1"/>
          </p:cNvSpPr>
          <p:nvPr/>
        </p:nvSpPr>
        <p:spPr bwMode="auto">
          <a:xfrm>
            <a:off x="5889625" y="5743575"/>
            <a:ext cx="5745163" cy="42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5754688" algn="r"/>
              </a:tabLst>
              <a:defRPr>
                <a:solidFill>
                  <a:schemeClr val="tx1"/>
                </a:solidFill>
                <a:latin typeface="Calibri" panose="020F0502020204030204" pitchFamily="34" charset="0"/>
              </a:defRPr>
            </a:lvl1pPr>
            <a:lvl2pPr marL="685800" indent="-228600">
              <a:tabLst>
                <a:tab pos="5754688" algn="r"/>
              </a:tabLst>
              <a:defRPr>
                <a:solidFill>
                  <a:schemeClr val="tx1"/>
                </a:solidFill>
                <a:latin typeface="Calibri" panose="020F0502020204030204" pitchFamily="34" charset="0"/>
              </a:defRPr>
            </a:lvl2pPr>
            <a:lvl3pPr marL="1143000" indent="-228600">
              <a:tabLst>
                <a:tab pos="5754688" algn="r"/>
              </a:tabLst>
              <a:defRPr>
                <a:solidFill>
                  <a:schemeClr val="tx1"/>
                </a:solidFill>
                <a:latin typeface="Calibri" panose="020F0502020204030204" pitchFamily="34" charset="0"/>
              </a:defRPr>
            </a:lvl3pPr>
            <a:lvl4pPr marL="1600200" indent="-228600">
              <a:tabLst>
                <a:tab pos="5754688" algn="r"/>
              </a:tabLst>
              <a:defRPr>
                <a:solidFill>
                  <a:schemeClr val="tx1"/>
                </a:solidFill>
                <a:latin typeface="Calibri" panose="020F0502020204030204" pitchFamily="34" charset="0"/>
              </a:defRPr>
            </a:lvl4pPr>
            <a:lvl5pPr marL="2057400" indent="-228600">
              <a:tabLst>
                <a:tab pos="5754688" algn="r"/>
              </a:tabLst>
              <a:defRPr>
                <a:solidFill>
                  <a:schemeClr val="tx1"/>
                </a:solidFill>
                <a:latin typeface="Calibri" panose="020F0502020204030204" pitchFamily="34" charset="0"/>
              </a:defRPr>
            </a:lvl5pPr>
            <a:lvl6pPr marL="2514600" indent="-228600" fontAlgn="base">
              <a:spcBef>
                <a:spcPct val="0"/>
              </a:spcBef>
              <a:spcAft>
                <a:spcPct val="0"/>
              </a:spcAft>
              <a:tabLst>
                <a:tab pos="5754688" algn="r"/>
              </a:tabLst>
              <a:defRPr>
                <a:solidFill>
                  <a:schemeClr val="tx1"/>
                </a:solidFill>
                <a:latin typeface="Calibri" panose="020F0502020204030204" pitchFamily="34" charset="0"/>
              </a:defRPr>
            </a:lvl6pPr>
            <a:lvl7pPr marL="2971800" indent="-228600" fontAlgn="base">
              <a:spcBef>
                <a:spcPct val="0"/>
              </a:spcBef>
              <a:spcAft>
                <a:spcPct val="0"/>
              </a:spcAft>
              <a:tabLst>
                <a:tab pos="5754688" algn="r"/>
              </a:tabLst>
              <a:defRPr>
                <a:solidFill>
                  <a:schemeClr val="tx1"/>
                </a:solidFill>
                <a:latin typeface="Calibri" panose="020F0502020204030204" pitchFamily="34" charset="0"/>
              </a:defRPr>
            </a:lvl7pPr>
            <a:lvl8pPr marL="3429000" indent="-228600" fontAlgn="base">
              <a:spcBef>
                <a:spcPct val="0"/>
              </a:spcBef>
              <a:spcAft>
                <a:spcPct val="0"/>
              </a:spcAft>
              <a:tabLst>
                <a:tab pos="5754688" algn="r"/>
              </a:tabLst>
              <a:defRPr>
                <a:solidFill>
                  <a:schemeClr val="tx1"/>
                </a:solidFill>
                <a:latin typeface="Calibri" panose="020F0502020204030204" pitchFamily="34" charset="0"/>
              </a:defRPr>
            </a:lvl8pPr>
            <a:lvl9pPr marL="3886200" indent="-228600" fontAlgn="base">
              <a:spcBef>
                <a:spcPct val="0"/>
              </a:spcBef>
              <a:spcAft>
                <a:spcPct val="0"/>
              </a:spcAft>
              <a:tabLst>
                <a:tab pos="5754688" algn="r"/>
              </a:tabLst>
              <a:defRPr>
                <a:solidFill>
                  <a:schemeClr val="tx1"/>
                </a:solidFill>
                <a:latin typeface="Calibri" panose="020F0502020204030204" pitchFamily="34" charset="0"/>
              </a:defRPr>
            </a:lvl9pPr>
          </a:lstStyle>
          <a:p>
            <a:pPr algn="ctr" defTabSz="914400" eaLnBrk="1" hangingPunct="1">
              <a:lnSpc>
                <a:spcPct val="90000"/>
              </a:lnSpc>
              <a:spcAft>
                <a:spcPts val="900"/>
              </a:spcAft>
              <a:buFont typeface="Arial" panose="020B0604020202020204" pitchFamily="34" charset="0"/>
              <a:buNone/>
            </a:pPr>
            <a:r>
              <a:rPr lang="da" altLang="de-DE" sz="2400" i="1">
                <a:ea typeface="Tahoma" panose="020B0604030504040204" pitchFamily="34" charset="0"/>
                <a:cs typeface="Arial" panose="020B0604020202020204" pitchFamily="34" charset="0"/>
              </a:rPr>
              <a:t>Figur 6: Funktionalitet af det sociale netværk</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081A7F70-191D-EF07-CBB8-63316C3A03D9}"/>
              </a:ext>
            </a:extLst>
          </p:cNvPr>
          <p:cNvSpPr>
            <a:spLocks noGrp="1" noChangeArrowheads="1"/>
          </p:cNvSpPr>
          <p:nvPr>
            <p:ph idx="4294967295"/>
          </p:nvPr>
        </p:nvSpPr>
        <p:spPr>
          <a:xfrm>
            <a:off x="623888" y="2565400"/>
            <a:ext cx="11090275" cy="2239963"/>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Aft>
                <a:spcPts val="900"/>
              </a:spcAft>
              <a:buFont typeface="Arial" panose="020B0604020202020204" pitchFamily="34" charset="0"/>
              <a:buNone/>
              <a:defRPr/>
            </a:pPr>
            <a:r>
              <a:rPr lang="da" altLang="de-DE" b="1" dirty="0">
                <a:latin typeface="Calibri" panose="020F0502020204030204" pitchFamily="34" charset="0"/>
                <a:ea typeface="Tahoma" panose="020B0604030504040204" pitchFamily="34" charset="0"/>
                <a:cs typeface="Calibri" panose="020F0502020204030204" pitchFamily="34" charset="0"/>
              </a:rPr>
              <a:t>Fordele</a:t>
            </a:r>
          </a:p>
          <a:p>
            <a:pPr marL="0" indent="0">
              <a:spcAft>
                <a:spcPts val="900"/>
              </a:spcAft>
              <a:buFont typeface="Arial" panose="020B0604020202020204" pitchFamily="34" charset="0"/>
              <a:buNone/>
              <a:defRPr/>
            </a:pPr>
            <a:r>
              <a:rPr lang="da" altLang="de-DE" dirty="0">
                <a:latin typeface="Calibri" panose="020F0502020204030204" pitchFamily="34" charset="0"/>
                <a:ea typeface="Tahoma" panose="020B0604030504040204" pitchFamily="34" charset="0"/>
                <a:cs typeface="Calibri" panose="020F0502020204030204" pitchFamily="34" charset="0"/>
              </a:rPr>
              <a:t>Sociale medier giver folk mulighed for at:</a:t>
            </a:r>
          </a:p>
          <a:p>
            <a:pPr>
              <a:spcAft>
                <a:spcPts val="9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At holde kontakten med familie og venner.</a:t>
            </a:r>
          </a:p>
          <a:p>
            <a:pPr>
              <a:spcAft>
                <a:spcPts val="9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At forbinde med andre individer, der deler de samme interesser, og udvikle nye relationer.</a:t>
            </a:r>
          </a:p>
        </p:txBody>
      </p:sp>
      <p:sp>
        <p:nvSpPr>
          <p:cNvPr id="38915" name="Rectangle 2">
            <a:extLst>
              <a:ext uri="{FF2B5EF4-FFF2-40B4-BE49-F238E27FC236}">
                <a16:creationId xmlns:a16="http://schemas.microsoft.com/office/drawing/2014/main" id="{4220D16F-D59A-81D4-D7C9-BD9C4350D56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6" name="Rectangle 2">
            <a:extLst>
              <a:ext uri="{FF2B5EF4-FFF2-40B4-BE49-F238E27FC236}">
                <a16:creationId xmlns:a16="http://schemas.microsoft.com/office/drawing/2014/main" id="{AB8F5086-D625-0BFD-C9F9-44EEEB50A4E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7" name="Titel 1">
            <a:extLst>
              <a:ext uri="{FF2B5EF4-FFF2-40B4-BE49-F238E27FC236}">
                <a16:creationId xmlns:a16="http://schemas.microsoft.com/office/drawing/2014/main" id="{89989C4A-4733-FD69-62AC-DBF2E4E2DA6E}"/>
              </a:ext>
            </a:extLst>
          </p:cNvPr>
          <p:cNvSpPr txBox="1">
            <a:spLocks noChangeArrowheads="1"/>
          </p:cNvSpPr>
          <p:nvPr/>
        </p:nvSpPr>
        <p:spPr bwMode="auto">
          <a:xfrm>
            <a:off x="1847850" y="365125"/>
            <a:ext cx="7562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Fordele og</a:t>
            </a:r>
          </a:p>
          <a:p>
            <a:pPr defTabSz="914400" eaLnBrk="1" hangingPunct="1">
              <a:lnSpc>
                <a:spcPct val="90000"/>
              </a:lnSpc>
            </a:pPr>
            <a:r>
              <a:rPr lang="da" altLang="en-US" sz="4400">
                <a:latin typeface="Calibri Light" panose="020F0302020204030204" pitchFamily="34" charset="0"/>
              </a:rPr>
              <a:t>ulemper ved sociale netværk</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804CA949-D024-AC33-58AF-84B3C935C688}"/>
              </a:ext>
            </a:extLst>
          </p:cNvPr>
          <p:cNvSpPr>
            <a:spLocks noGrp="1" noChangeArrowheads="1"/>
          </p:cNvSpPr>
          <p:nvPr>
            <p:ph idx="4294967295"/>
          </p:nvPr>
        </p:nvSpPr>
        <p:spPr>
          <a:xfrm>
            <a:off x="623888" y="2133600"/>
            <a:ext cx="11160125" cy="41179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da" altLang="en-US" b="1" dirty="0">
                <a:latin typeface="+mn-lt"/>
              </a:rPr>
              <a:t>Fordele</a:t>
            </a:r>
            <a:endParaRPr lang="en-US" altLang="de-DE" b="1" dirty="0">
              <a:latin typeface="+mn-lt"/>
              <a:ea typeface="Tahoma" panose="020B0604030504040204" pitchFamily="34" charset="0"/>
              <a:cs typeface="Arial" panose="020B0604020202020204" pitchFamily="34" charset="0"/>
            </a:endParaRPr>
          </a:p>
          <a:p>
            <a:pPr marL="0" indent="0" algn="just">
              <a:spcBef>
                <a:spcPts val="600"/>
              </a:spcBef>
              <a:spcAft>
                <a:spcPts val="600"/>
              </a:spcAft>
              <a:buFont typeface="Arial" panose="020B0604020202020204" pitchFamily="34" charset="0"/>
              <a:buNone/>
              <a:defRPr/>
            </a:pPr>
            <a:r>
              <a:rPr lang="da" altLang="de-DE" dirty="0">
                <a:latin typeface="+mn-lt"/>
                <a:ea typeface="Tahoma" panose="020B0604030504040204" pitchFamily="34" charset="0"/>
                <a:cs typeface="Arial" panose="020B0604020202020204" pitchFamily="34" charset="0"/>
              </a:rPr>
              <a:t>Sociale medier giver virksomheder mulighed for at:</a:t>
            </a:r>
          </a:p>
          <a:p>
            <a:pPr algn="just">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For at komme i kontakt med nye og eksisterende kunder.</a:t>
            </a:r>
          </a:p>
          <a:p>
            <a:pPr algn="just">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At være i stand til at skabe, fremme og øge brand awareness.</a:t>
            </a:r>
          </a:p>
          <a:p>
            <a:pPr algn="just">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At stole på anmeldelser og kommentarer fra deres kunder er vigtige for at øge brandsalget og højere placeringer i søgemaskinerne.</a:t>
            </a:r>
          </a:p>
          <a:p>
            <a:pPr algn="just">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For at kunne etablere et nyt brand. at demonstrere et højt serviceniveau til sine kunder.</a:t>
            </a:r>
          </a:p>
          <a:p>
            <a:pPr algn="just">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At kunne forbedre produkter og relationer til forbrugerne.</a:t>
            </a:r>
          </a:p>
        </p:txBody>
      </p:sp>
      <p:sp>
        <p:nvSpPr>
          <p:cNvPr id="39939" name="Rectangle 2">
            <a:extLst>
              <a:ext uri="{FF2B5EF4-FFF2-40B4-BE49-F238E27FC236}">
                <a16:creationId xmlns:a16="http://schemas.microsoft.com/office/drawing/2014/main" id="{E61EB1F5-D5C9-8103-2BA9-AE6157B0B0E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9940" name="Titel 1">
            <a:extLst>
              <a:ext uri="{FF2B5EF4-FFF2-40B4-BE49-F238E27FC236}">
                <a16:creationId xmlns:a16="http://schemas.microsoft.com/office/drawing/2014/main" id="{15AAEE4C-DE0C-6716-34F1-53058028890D}"/>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Fordele og</a:t>
            </a:r>
          </a:p>
          <a:p>
            <a:pPr defTabSz="914400" eaLnBrk="1" hangingPunct="1">
              <a:lnSpc>
                <a:spcPct val="90000"/>
              </a:lnSpc>
            </a:pPr>
            <a:r>
              <a:rPr lang="da" altLang="en-US" sz="4400">
                <a:latin typeface="Calibri Light" panose="020F0302020204030204" pitchFamily="34" charset="0"/>
              </a:rPr>
              <a:t>ulemper ved sociale netværk</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FD5D4E41-4255-E55E-8A4B-43D2B8D76A69}"/>
              </a:ext>
            </a:extLst>
          </p:cNvPr>
          <p:cNvSpPr>
            <a:spLocks noGrp="1" noChangeArrowheads="1"/>
          </p:cNvSpPr>
          <p:nvPr>
            <p:ph idx="4294967295"/>
          </p:nvPr>
        </p:nvSpPr>
        <p:spPr>
          <a:xfrm>
            <a:off x="515938" y="2420938"/>
            <a:ext cx="11160125" cy="28130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da" altLang="de-DE" b="1" dirty="0">
                <a:latin typeface="Calibri" panose="020F0502020204030204" pitchFamily="34" charset="0"/>
                <a:ea typeface="Tahoma" panose="020B0604030504040204" pitchFamily="34" charset="0"/>
                <a:cs typeface="Calibri" panose="020F0502020204030204" pitchFamily="34" charset="0"/>
              </a:rPr>
              <a:t>Ulempe</a:t>
            </a:r>
          </a:p>
          <a:p>
            <a:pPr marL="0" indent="0" algn="just">
              <a:spcBef>
                <a:spcPts val="600"/>
              </a:spcBef>
              <a:spcAft>
                <a:spcPts val="600"/>
              </a:spcAft>
              <a:buFont typeface="Arial" panose="020B0604020202020204" pitchFamily="34" charset="0"/>
              <a:buNone/>
              <a:defRPr/>
            </a:pPr>
            <a:r>
              <a:rPr lang="da" altLang="de-DE" dirty="0">
                <a:latin typeface="Calibri" panose="020F0502020204030204" pitchFamily="34" charset="0"/>
                <a:ea typeface="Tahoma" panose="020B0604030504040204" pitchFamily="34" charset="0"/>
                <a:cs typeface="Calibri" panose="020F0502020204030204" pitchFamily="34" charset="0"/>
              </a:rPr>
              <a:t>Sociale netværk:</a:t>
            </a:r>
          </a:p>
          <a:p>
            <a:pPr algn="just">
              <a:spcBef>
                <a:spcPts val="6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de kan bidrage til spredning af misinformation.</a:t>
            </a:r>
          </a:p>
          <a:p>
            <a:pPr algn="just">
              <a:spcBef>
                <a:spcPts val="6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kan have en negativ indvirkning på virksomheder, fordi kritik af et brand har spredt sig meget hurtigt på sociale medier .</a:t>
            </a:r>
            <a:endParaRPr lang="en-US" altLang="de-DE" sz="2400" dirty="0">
              <a:latin typeface="Calibri" panose="020F0502020204030204" pitchFamily="34" charset="0"/>
              <a:ea typeface="Tahoma" panose="020B0604030504040204" pitchFamily="34" charset="0"/>
              <a:cs typeface="Calibri" panose="020F0502020204030204" pitchFamily="34" charset="0"/>
            </a:endParaRPr>
          </a:p>
          <a:p>
            <a:pPr algn="just">
              <a:spcBef>
                <a:spcPts val="6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kræver arbejdstimer og omkostninger hver uge for at opbygge og vedligeholde en virksomhedsprofil.</a:t>
            </a:r>
          </a:p>
        </p:txBody>
      </p:sp>
      <p:sp>
        <p:nvSpPr>
          <p:cNvPr id="40963" name="Rectangle 2">
            <a:extLst>
              <a:ext uri="{FF2B5EF4-FFF2-40B4-BE49-F238E27FC236}">
                <a16:creationId xmlns:a16="http://schemas.microsoft.com/office/drawing/2014/main" id="{EB4C45FB-4255-7D70-930C-A71C9661FB7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4" name="Rectangle 2">
            <a:extLst>
              <a:ext uri="{FF2B5EF4-FFF2-40B4-BE49-F238E27FC236}">
                <a16:creationId xmlns:a16="http://schemas.microsoft.com/office/drawing/2014/main" id="{41202985-4EEF-5AEB-102B-6FA0113A5030}"/>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5" name="Titel 1">
            <a:extLst>
              <a:ext uri="{FF2B5EF4-FFF2-40B4-BE49-F238E27FC236}">
                <a16:creationId xmlns:a16="http://schemas.microsoft.com/office/drawing/2014/main" id="{5D0F5AE6-2B2B-58D2-8417-1E98ECB4307C}"/>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Fordele og</a:t>
            </a:r>
          </a:p>
          <a:p>
            <a:pPr defTabSz="914400" eaLnBrk="1" hangingPunct="1">
              <a:lnSpc>
                <a:spcPct val="90000"/>
              </a:lnSpc>
            </a:pPr>
            <a:r>
              <a:rPr lang="da" altLang="en-US" sz="4400">
                <a:latin typeface="Calibri Light" panose="020F0302020204030204" pitchFamily="34" charset="0"/>
              </a:rPr>
              <a:t>ulemper ved sociale netværk</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3EA530EF-31E7-73CC-D5B6-10251E9D0B8C}"/>
              </a:ext>
            </a:extLst>
          </p:cNvPr>
          <p:cNvSpPr>
            <a:spLocks noGrp="1" noChangeArrowheads="1"/>
          </p:cNvSpPr>
          <p:nvPr>
            <p:ph idx="4294967295"/>
          </p:nvPr>
        </p:nvSpPr>
        <p:spPr>
          <a:xfrm>
            <a:off x="479425" y="2205038"/>
            <a:ext cx="10944225"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da" altLang="de-DE" dirty="0">
                <a:latin typeface="Calibri" panose="020F0502020204030204" pitchFamily="34" charset="0"/>
                <a:ea typeface="Tahoma" panose="020B0604030504040204" pitchFamily="34" charset="0"/>
                <a:cs typeface="Calibri" panose="020F0502020204030204" pitchFamily="34" charset="0"/>
              </a:rPr>
              <a:t>Sikkerhed og privatliv i sociale netværk</a:t>
            </a:r>
            <a:endParaRPr lang="it-IT" altLang="de-DE" dirty="0">
              <a:latin typeface="Calibri" panose="020F0502020204030204" pitchFamily="34" charset="0"/>
              <a:ea typeface="Tahoma" panose="020B0604030504040204" pitchFamily="34" charset="0"/>
              <a:cs typeface="Calibri" panose="020F0502020204030204" pitchFamily="34" charset="0"/>
            </a:endParaRPr>
          </a:p>
          <a:p>
            <a:pPr>
              <a:spcBef>
                <a:spcPts val="6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Information, der deles på sociale netværk og medier, spredes meget hurtigt, hvilket gør det attraktivt for angribere at få dem.</a:t>
            </a:r>
          </a:p>
          <a:p>
            <a:pPr>
              <a:spcBef>
                <a:spcPts val="6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Sikkerheds- og privatlivsproblemer relateret til brugerdelt information, når en bruger uploader personligt indhold såsom fotos, videoer og lyd, bør respekteres, fordi angriberen kan ondsindet bruge de delte oplysninger til illegitime formål.</a:t>
            </a:r>
          </a:p>
          <a:p>
            <a:pPr>
              <a:spcBef>
                <a:spcPts val="600"/>
              </a:spcBef>
              <a:spcAft>
                <a:spcPts val="600"/>
              </a:spcAft>
              <a:defRPr/>
            </a:pPr>
            <a:r>
              <a:rPr lang="da" altLang="de-DE" sz="2400" dirty="0">
                <a:latin typeface="Calibri" panose="020F0502020204030204" pitchFamily="34" charset="0"/>
                <a:ea typeface="Tahoma" panose="020B0604030504040204" pitchFamily="34" charset="0"/>
                <a:cs typeface="Calibri" panose="020F0502020204030204" pitchFamily="34" charset="0"/>
              </a:rPr>
              <a:t>Manglende brugerbevidsthed om sikkerhed og privatliv har potentiale til at føre til forskellige cyberangreb gennem sociale medier.</a:t>
            </a:r>
          </a:p>
        </p:txBody>
      </p:sp>
      <p:sp>
        <p:nvSpPr>
          <p:cNvPr id="41987" name="Rectangle 2">
            <a:extLst>
              <a:ext uri="{FF2B5EF4-FFF2-40B4-BE49-F238E27FC236}">
                <a16:creationId xmlns:a16="http://schemas.microsoft.com/office/drawing/2014/main" id="{7CD9F5EE-794D-74A9-C4C6-1A36621B2E5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8" name="Rectangle 2">
            <a:extLst>
              <a:ext uri="{FF2B5EF4-FFF2-40B4-BE49-F238E27FC236}">
                <a16:creationId xmlns:a16="http://schemas.microsoft.com/office/drawing/2014/main" id="{C0D835EC-E91D-ACC6-5FC0-1EF55A5C5294}"/>
              </a:ext>
            </a:extLst>
          </p:cNvPr>
          <p:cNvSpPr>
            <a:spLocks noChangeArrowheads="1"/>
          </p:cNvSpPr>
          <p:nvPr/>
        </p:nvSpPr>
        <p:spPr bwMode="auto">
          <a:xfrm>
            <a:off x="2152650" y="1539875"/>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9" name="Titel 1">
            <a:extLst>
              <a:ext uri="{FF2B5EF4-FFF2-40B4-BE49-F238E27FC236}">
                <a16:creationId xmlns:a16="http://schemas.microsoft.com/office/drawing/2014/main" id="{D410A4BA-708B-2AB7-CA1C-3F60258B80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Sikkerhed og privatliv i </a:t>
            </a:r>
            <a:br>
              <a:rPr lang="en-US" altLang="en-US" sz="4400">
                <a:latin typeface="Calibri Light" panose="020F0302020204030204" pitchFamily="34" charset="0"/>
              </a:rPr>
            </a:br>
            <a:r>
              <a:rPr lang="da" altLang="en-US" sz="4400">
                <a:latin typeface="Calibri Light" panose="020F0302020204030204" pitchFamily="34" charset="0"/>
              </a:rPr>
              <a:t>sociale netværk</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DC6BBC28-A4E3-7EA1-59D2-25041F70B729}"/>
              </a:ext>
            </a:extLst>
          </p:cNvPr>
          <p:cNvSpPr>
            <a:spLocks noGrp="1" noChangeArrowheads="1"/>
          </p:cNvSpPr>
          <p:nvPr>
            <p:ph idx="4294967295"/>
          </p:nvPr>
        </p:nvSpPr>
        <p:spPr>
          <a:xfrm>
            <a:off x="479425" y="2133600"/>
            <a:ext cx="11017250" cy="29368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da" altLang="de-DE" dirty="0">
                <a:latin typeface="+mn-lt"/>
                <a:ea typeface="Tahoma" panose="020B0604030504040204" pitchFamily="34" charset="0"/>
                <a:cs typeface="Arial" panose="020B0604020202020204" pitchFamily="34" charset="0"/>
              </a:rPr>
              <a:t>Trusler kan opdeles i tre kategorier:</a:t>
            </a:r>
          </a:p>
          <a:p>
            <a:pPr>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Konventionelle trusler omfatter trusler, som brugere er stødt på siden begyndelsen af det sociale netværk.</a:t>
            </a:r>
          </a:p>
          <a:p>
            <a:pPr>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Moderne trusler er angreb, der bruger avancerede teknikker til at kompromittere brugerkonti.</a:t>
            </a:r>
          </a:p>
          <a:p>
            <a:pPr>
              <a:spcBef>
                <a:spcPts val="600"/>
              </a:spcBef>
              <a:spcAft>
                <a:spcPts val="600"/>
              </a:spcAft>
              <a:defRPr/>
            </a:pPr>
            <a:r>
              <a:rPr lang="da" altLang="de-DE" sz="2400" dirty="0">
                <a:latin typeface="+mn-lt"/>
                <a:ea typeface="Tahoma" panose="020B0604030504040204" pitchFamily="34" charset="0"/>
                <a:cs typeface="Arial" panose="020B0604020202020204" pitchFamily="34" charset="0"/>
              </a:rPr>
              <a:t>Målrettede angreb er angreb rettet mod en bestemt bruger, som kan begås af enhver bruger til forskellige personlige vendettaer.</a:t>
            </a:r>
          </a:p>
        </p:txBody>
      </p:sp>
      <p:sp>
        <p:nvSpPr>
          <p:cNvPr id="43011" name="Rectangle 2">
            <a:extLst>
              <a:ext uri="{FF2B5EF4-FFF2-40B4-BE49-F238E27FC236}">
                <a16:creationId xmlns:a16="http://schemas.microsoft.com/office/drawing/2014/main" id="{7686C7B9-4E8F-7919-25A0-87972D4A658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2" name="Rectangle 2">
            <a:extLst>
              <a:ext uri="{FF2B5EF4-FFF2-40B4-BE49-F238E27FC236}">
                <a16:creationId xmlns:a16="http://schemas.microsoft.com/office/drawing/2014/main" id="{91F6CEB7-8A93-93A1-EF1E-D30D800C661F}"/>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3" name="Titel 1">
            <a:extLst>
              <a:ext uri="{FF2B5EF4-FFF2-40B4-BE49-F238E27FC236}">
                <a16:creationId xmlns:a16="http://schemas.microsoft.com/office/drawing/2014/main" id="{2D515567-B0B0-CE5D-384A-0198FF5325F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Sikkerhed og privatliv i </a:t>
            </a:r>
            <a:br>
              <a:rPr lang="en-US" altLang="en-US" sz="4400">
                <a:latin typeface="Calibri Light" panose="020F0302020204030204" pitchFamily="34" charset="0"/>
              </a:rPr>
            </a:br>
            <a:r>
              <a:rPr lang="da" altLang="en-US" sz="4400">
                <a:latin typeface="Calibri Light" panose="020F0302020204030204" pitchFamily="34" charset="0"/>
              </a:rPr>
              <a:t>sociale netværk</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75CF2C16-23B9-B85B-FA31-FE49FA18E6D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5" name="Rectangle 2">
            <a:extLst>
              <a:ext uri="{FF2B5EF4-FFF2-40B4-BE49-F238E27FC236}">
                <a16:creationId xmlns:a16="http://schemas.microsoft.com/office/drawing/2014/main" id="{A01452E9-206B-2152-B9B3-B97B84FF5576}"/>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6" name="Rectangle 2">
            <a:extLst>
              <a:ext uri="{FF2B5EF4-FFF2-40B4-BE49-F238E27FC236}">
                <a16:creationId xmlns:a16="http://schemas.microsoft.com/office/drawing/2014/main" id="{06742824-D9ED-FE4A-F6BD-44B53BF51FD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44037" name="Objekt 6">
            <a:extLst>
              <a:ext uri="{FF2B5EF4-FFF2-40B4-BE49-F238E27FC236}">
                <a16:creationId xmlns:a16="http://schemas.microsoft.com/office/drawing/2014/main" id="{8AC2ABD1-1674-7996-1B13-5E724FB42999}"/>
              </a:ext>
            </a:extLst>
          </p:cNvPr>
          <p:cNvGraphicFramePr>
            <a:graphicFrameLocks/>
          </p:cNvGraphicFramePr>
          <p:nvPr>
            <p:extLst>
              <p:ext uri="{D42A27DB-BD31-4B8C-83A1-F6EECF244321}">
                <p14:modId xmlns:p14="http://schemas.microsoft.com/office/powerpoint/2010/main" val="426163528"/>
              </p:ext>
            </p:extLst>
          </p:nvPr>
        </p:nvGraphicFramePr>
        <p:xfrm>
          <a:off x="3935412" y="1988841"/>
          <a:ext cx="4968899" cy="4248448"/>
        </p:xfrm>
        <a:graphic>
          <a:graphicData uri="http://schemas.openxmlformats.org/presentationml/2006/ole">
            <mc:AlternateContent xmlns:mc="http://schemas.openxmlformats.org/markup-compatibility/2006">
              <mc:Choice xmlns:v="urn:schemas-microsoft-com:vml" Requires="v">
                <p:oleObj spid="_x0000_s5125" name="Bild" r:id="rId3" imgW="0" imgH="0" progId="StaticMetafile">
                  <p:embed/>
                </p:oleObj>
              </mc:Choice>
              <mc:Fallback>
                <p:oleObj name="Bild" r:id="rId3" imgW="0" imgH="0" progId="StaticMetafile">
                  <p:embed/>
                  <p:pic>
                    <p:nvPicPr>
                      <p:cNvPr id="0" name="Objekt 6"/>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35412" y="1988841"/>
                        <a:ext cx="4968899" cy="4248448"/>
                      </a:xfrm>
                      <a:prstGeom prst="rect">
                        <a:avLst/>
                      </a:prstGeom>
                      <a:solidFill>
                        <a:srgbClr val="FFFFFF"/>
                      </a:solidFill>
                      <a:ln>
                        <a:noFill/>
                      </a:ln>
                    </p:spPr>
                  </p:pic>
                </p:oleObj>
              </mc:Fallback>
            </mc:AlternateContent>
          </a:graphicData>
        </a:graphic>
      </p:graphicFrame>
      <p:sp>
        <p:nvSpPr>
          <p:cNvPr id="44038" name="Textfeld 8">
            <a:extLst>
              <a:ext uri="{FF2B5EF4-FFF2-40B4-BE49-F238E27FC236}">
                <a16:creationId xmlns:a16="http://schemas.microsoft.com/office/drawing/2014/main" id="{A9E3AABF-52BD-5723-BF60-DBACE3F5300E}"/>
              </a:ext>
            </a:extLst>
          </p:cNvPr>
          <p:cNvSpPr txBox="1">
            <a:spLocks noChangeArrowheads="1"/>
          </p:cNvSpPr>
          <p:nvPr/>
        </p:nvSpPr>
        <p:spPr bwMode="auto">
          <a:xfrm>
            <a:off x="3071813" y="6237288"/>
            <a:ext cx="64706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da" altLang="en-US" sz="2400" i="1">
                <a:cs typeface="Calibri" panose="020F0502020204030204" pitchFamily="34" charset="0"/>
              </a:rPr>
              <a:t>Figur 7: Klassificering af trusler (Jain et al., 2021)</a:t>
            </a:r>
            <a:endParaRPr lang="de-DE" altLang="en-US" sz="2400" i="1">
              <a:cs typeface="Calibri" panose="020F0502020204030204" pitchFamily="34" charset="0"/>
            </a:endParaRPr>
          </a:p>
        </p:txBody>
      </p:sp>
      <p:sp>
        <p:nvSpPr>
          <p:cNvPr id="44039" name="Titel 1">
            <a:extLst>
              <a:ext uri="{FF2B5EF4-FFF2-40B4-BE49-F238E27FC236}">
                <a16:creationId xmlns:a16="http://schemas.microsoft.com/office/drawing/2014/main" id="{BD3F9C96-0AC1-96CB-5D99-43628152FC8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Sikkerhed og privatliv i </a:t>
            </a:r>
            <a:br>
              <a:rPr lang="en-US" altLang="en-US" sz="4400">
                <a:latin typeface="Calibri Light" panose="020F0302020204030204" pitchFamily="34" charset="0"/>
              </a:rPr>
            </a:br>
            <a:r>
              <a:rPr lang="da" altLang="en-US" sz="4400">
                <a:latin typeface="Calibri Light" panose="020F0302020204030204" pitchFamily="34" charset="0"/>
              </a:rPr>
              <a:t>sociale netværk</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AD0E3AC8-8CCE-7BDA-ACE2-87A94D4FA2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59" name="Rectangle 2">
            <a:extLst>
              <a:ext uri="{FF2B5EF4-FFF2-40B4-BE49-F238E27FC236}">
                <a16:creationId xmlns:a16="http://schemas.microsoft.com/office/drawing/2014/main" id="{8F59F10F-DFF9-DC82-9AA9-395386AE3C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0" name="Rectangle 2">
            <a:extLst>
              <a:ext uri="{FF2B5EF4-FFF2-40B4-BE49-F238E27FC236}">
                <a16:creationId xmlns:a16="http://schemas.microsoft.com/office/drawing/2014/main" id="{4611DBB8-2FFE-AF37-D88B-63C85D9B15F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1" name="Textfeld 8">
            <a:extLst>
              <a:ext uri="{FF2B5EF4-FFF2-40B4-BE49-F238E27FC236}">
                <a16:creationId xmlns:a16="http://schemas.microsoft.com/office/drawing/2014/main" id="{1CE07427-8F55-1CFC-C067-43D7CB56F8D2}"/>
              </a:ext>
            </a:extLst>
          </p:cNvPr>
          <p:cNvSpPr txBox="1">
            <a:spLocks noChangeArrowheads="1"/>
          </p:cNvSpPr>
          <p:nvPr/>
        </p:nvSpPr>
        <p:spPr bwMode="auto">
          <a:xfrm>
            <a:off x="2587625" y="6197600"/>
            <a:ext cx="6470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da" altLang="en-US" sz="2400" i="1">
                <a:cs typeface="Calibri" panose="020F0502020204030204" pitchFamily="34" charset="0"/>
              </a:rPr>
              <a:t>Figur 8: Klassificering af trusler (Jain et al., 2021)</a:t>
            </a:r>
            <a:endParaRPr lang="de-DE" altLang="en-US" sz="2400" i="1">
              <a:cs typeface="Calibri" panose="020F0502020204030204" pitchFamily="34" charset="0"/>
            </a:endParaRPr>
          </a:p>
        </p:txBody>
      </p:sp>
      <p:grpSp>
        <p:nvGrpSpPr>
          <p:cNvPr id="45062" name="Group 39024">
            <a:extLst>
              <a:ext uri="{FF2B5EF4-FFF2-40B4-BE49-F238E27FC236}">
                <a16:creationId xmlns:a16="http://schemas.microsoft.com/office/drawing/2014/main" id="{E65927F6-2FCD-BA66-111B-E64B92A4D37A}"/>
              </a:ext>
            </a:extLst>
          </p:cNvPr>
          <p:cNvGrpSpPr>
            <a:grpSpLocks/>
          </p:cNvGrpSpPr>
          <p:nvPr/>
        </p:nvGrpSpPr>
        <p:grpSpPr bwMode="auto">
          <a:xfrm>
            <a:off x="2424113" y="2317750"/>
            <a:ext cx="7843837" cy="3109913"/>
            <a:chOff x="-18" y="-44"/>
            <a:chExt cx="47274" cy="19476"/>
          </a:xfrm>
        </p:grpSpPr>
        <p:pic>
          <p:nvPicPr>
            <p:cNvPr id="45064" name="Picture 46084">
              <a:extLst>
                <a:ext uri="{FF2B5EF4-FFF2-40B4-BE49-F238E27FC236}">
                  <a16:creationId xmlns:a16="http://schemas.microsoft.com/office/drawing/2014/main" id="{0A5601A9-42C0-F1E7-4965-D3A58F959C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5" name="Rectangle 36776">
              <a:extLst>
                <a:ext uri="{FF2B5EF4-FFF2-40B4-BE49-F238E27FC236}">
                  <a16:creationId xmlns:a16="http://schemas.microsoft.com/office/drawing/2014/main" id="{CEA95FBA-356E-10EC-4971-589EFE75FC00}"/>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1600" b="1">
                  <a:solidFill>
                    <a:srgbClr val="FFFFFF"/>
                  </a:solidFill>
                  <a:ea typeface="DengXian"/>
                  <a:cs typeface="Times New Roman" panose="02020603050405020304" pitchFamily="18" charset="0"/>
                </a:rPr>
                <a:t>44</a:t>
              </a:r>
              <a:endParaRPr lang="de-DE" altLang="en-US" sz="1600">
                <a:ea typeface="DengXian"/>
                <a:cs typeface="Times New Roman" panose="02020603050405020304" pitchFamily="18" charset="0"/>
              </a:endParaRPr>
            </a:p>
          </p:txBody>
        </p:sp>
        <p:sp>
          <p:nvSpPr>
            <p:cNvPr id="45066" name="Rectangle 36777">
              <a:extLst>
                <a:ext uri="{FF2B5EF4-FFF2-40B4-BE49-F238E27FC236}">
                  <a16:creationId xmlns:a16="http://schemas.microsoft.com/office/drawing/2014/main" id="{9A978CCB-2A88-ACF7-C095-574D36BEBD23}"/>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7" name="Rectangle 36778">
              <a:extLst>
                <a:ext uri="{FF2B5EF4-FFF2-40B4-BE49-F238E27FC236}">
                  <a16:creationId xmlns:a16="http://schemas.microsoft.com/office/drawing/2014/main" id="{69C1C06B-5546-1A31-A4E4-6EE1589FD97B}"/>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1600" b="1">
                  <a:solidFill>
                    <a:srgbClr val="FFFFFF"/>
                  </a:solidFill>
                  <a:ea typeface="DengXian"/>
                  <a:cs typeface="Times New Roman" panose="02020603050405020304" pitchFamily="18" charset="0"/>
                </a:rPr>
                <a:t>30</a:t>
              </a:r>
              <a:endParaRPr lang="de-DE" altLang="en-US" sz="1600">
                <a:ea typeface="DengXian"/>
                <a:cs typeface="Times New Roman" panose="02020603050405020304" pitchFamily="18" charset="0"/>
              </a:endParaRPr>
            </a:p>
          </p:txBody>
        </p:sp>
        <p:sp>
          <p:nvSpPr>
            <p:cNvPr id="45068" name="Rectangle 36779">
              <a:extLst>
                <a:ext uri="{FF2B5EF4-FFF2-40B4-BE49-F238E27FC236}">
                  <a16:creationId xmlns:a16="http://schemas.microsoft.com/office/drawing/2014/main" id="{A1CFB315-9F3A-8381-B569-7BB309C0CD7C}"/>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9" name="Rectangle 36774">
              <a:extLst>
                <a:ext uri="{FF2B5EF4-FFF2-40B4-BE49-F238E27FC236}">
                  <a16:creationId xmlns:a16="http://schemas.microsoft.com/office/drawing/2014/main" id="{823639AF-D645-D2E2-92E2-5CD5C0AFA1C6}"/>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1600" b="1">
                  <a:solidFill>
                    <a:srgbClr val="FFFFFF"/>
                  </a:solidFill>
                  <a:ea typeface="DengXian"/>
                  <a:cs typeface="Times New Roman" panose="02020603050405020304" pitchFamily="18" charset="0"/>
                </a:rPr>
                <a:t>10</a:t>
              </a:r>
              <a:endParaRPr lang="de-DE" altLang="en-US" sz="1600">
                <a:ea typeface="DengXian"/>
                <a:cs typeface="Times New Roman" panose="02020603050405020304" pitchFamily="18" charset="0"/>
              </a:endParaRPr>
            </a:p>
          </p:txBody>
        </p:sp>
        <p:sp>
          <p:nvSpPr>
            <p:cNvPr id="45070" name="Rectangle 36775">
              <a:extLst>
                <a:ext uri="{FF2B5EF4-FFF2-40B4-BE49-F238E27FC236}">
                  <a16:creationId xmlns:a16="http://schemas.microsoft.com/office/drawing/2014/main" id="{1E3F8E07-4158-5B6D-4A1A-F68B49D3AD68}"/>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1" name="Rectangle 36772">
              <a:extLst>
                <a:ext uri="{FF2B5EF4-FFF2-40B4-BE49-F238E27FC236}">
                  <a16:creationId xmlns:a16="http://schemas.microsoft.com/office/drawing/2014/main" id="{FEF3559F-56FA-0075-768B-2FBCC5DAE98A}"/>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1600" b="1">
                  <a:solidFill>
                    <a:srgbClr val="FFFFFF"/>
                  </a:solidFill>
                  <a:ea typeface="DengXian"/>
                  <a:cs typeface="Times New Roman" panose="02020603050405020304" pitchFamily="18" charset="0"/>
                </a:rPr>
                <a:t>16</a:t>
              </a:r>
              <a:endParaRPr lang="de-DE" altLang="en-US" sz="1600">
                <a:ea typeface="DengXian"/>
                <a:cs typeface="Times New Roman" panose="02020603050405020304" pitchFamily="18" charset="0"/>
              </a:endParaRPr>
            </a:p>
          </p:txBody>
        </p:sp>
        <p:sp>
          <p:nvSpPr>
            <p:cNvPr id="45072" name="Rectangle 36773">
              <a:extLst>
                <a:ext uri="{FF2B5EF4-FFF2-40B4-BE49-F238E27FC236}">
                  <a16:creationId xmlns:a16="http://schemas.microsoft.com/office/drawing/2014/main" id="{0276B8EA-0BEE-8E1E-D607-8A895C978E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3" name="Rectangle 587">
              <a:extLst>
                <a:ext uri="{FF2B5EF4-FFF2-40B4-BE49-F238E27FC236}">
                  <a16:creationId xmlns:a16="http://schemas.microsoft.com/office/drawing/2014/main" id="{C2BB84D9-0C61-6FE7-082C-1EB48D762A39}"/>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2000" b="1">
                  <a:solidFill>
                    <a:srgbClr val="404040"/>
                  </a:solidFill>
                  <a:ea typeface="DengXian"/>
                  <a:cs typeface="Times New Roman" panose="02020603050405020304" pitchFamily="18" charset="0"/>
                </a:rPr>
                <a:t>Spionage</a:t>
              </a:r>
              <a:endParaRPr lang="de-DE" altLang="en-US" sz="2000" b="1">
                <a:ea typeface="DengXian"/>
                <a:cs typeface="Times New Roman" panose="02020603050405020304" pitchFamily="18" charset="0"/>
              </a:endParaRPr>
            </a:p>
          </p:txBody>
        </p:sp>
        <p:sp>
          <p:nvSpPr>
            <p:cNvPr id="45074" name="Rectangle 588">
              <a:extLst>
                <a:ext uri="{FF2B5EF4-FFF2-40B4-BE49-F238E27FC236}">
                  <a16:creationId xmlns:a16="http://schemas.microsoft.com/office/drawing/2014/main" id="{62F265FC-1A33-F3DF-DA41-7498635CBDDC}"/>
                </a:ext>
              </a:extLst>
            </p:cNvPr>
            <p:cNvSpPr>
              <a:spLocks noChangeArrowheads="1"/>
            </p:cNvSpPr>
            <p:nvPr/>
          </p:nvSpPr>
          <p:spPr bwMode="auto">
            <a:xfrm>
              <a:off x="23563" y="6706"/>
              <a:ext cx="13824"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2000" b="1">
                  <a:solidFill>
                    <a:srgbClr val="404040"/>
                  </a:solidFill>
                  <a:ea typeface="DengXian"/>
                  <a:cs typeface="Times New Roman" panose="02020603050405020304" pitchFamily="18" charset="0"/>
                </a:rPr>
                <a:t>For personlig vinding</a:t>
              </a:r>
              <a:endParaRPr lang="de-DE" altLang="en-US" sz="2000" b="1">
                <a:ea typeface="DengXian"/>
                <a:cs typeface="Times New Roman" panose="02020603050405020304" pitchFamily="18" charset="0"/>
              </a:endParaRPr>
            </a:p>
          </p:txBody>
        </p:sp>
        <p:sp>
          <p:nvSpPr>
            <p:cNvPr id="45075" name="Rectangle 589">
              <a:extLst>
                <a:ext uri="{FF2B5EF4-FFF2-40B4-BE49-F238E27FC236}">
                  <a16:creationId xmlns:a16="http://schemas.microsoft.com/office/drawing/2014/main" id="{F916960E-324B-C8E1-F482-4C5F444248AE}"/>
                </a:ext>
              </a:extLst>
            </p:cNvPr>
            <p:cNvSpPr>
              <a:spLocks noChangeArrowheads="1"/>
            </p:cNvSpPr>
            <p:nvPr/>
          </p:nvSpPr>
          <p:spPr bwMode="auto">
            <a:xfrm>
              <a:off x="23563" y="10333"/>
              <a:ext cx="1559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sz="2000" b="1">
                  <a:solidFill>
                    <a:srgbClr val="404040"/>
                  </a:solidFill>
                  <a:ea typeface="DengXian"/>
                  <a:cs typeface="Times New Roman" panose="02020603050405020304" pitchFamily="18" charset="0"/>
                </a:rPr>
                <a:t>For virksomhedens profit</a:t>
              </a:r>
              <a:endParaRPr lang="de-DE" altLang="en-US" sz="2000" b="1">
                <a:ea typeface="DengXian"/>
                <a:cs typeface="Times New Roman" panose="02020603050405020304" pitchFamily="18" charset="0"/>
              </a:endParaRPr>
            </a:p>
          </p:txBody>
        </p:sp>
        <p:sp>
          <p:nvSpPr>
            <p:cNvPr id="45076" name="Rectangle 590">
              <a:extLst>
                <a:ext uri="{FF2B5EF4-FFF2-40B4-BE49-F238E27FC236}">
                  <a16:creationId xmlns:a16="http://schemas.microsoft.com/office/drawing/2014/main" id="{8327FFE0-8B8E-22FA-CD77-A5756F37EDAD}"/>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da" altLang="en-US" b="1">
                  <a:solidFill>
                    <a:srgbClr val="404040"/>
                  </a:solidFill>
                  <a:ea typeface="DengXian"/>
                  <a:cs typeface="Times New Roman" panose="02020603050405020304" pitchFamily="18" charset="0"/>
                </a:rPr>
                <a:t>At fremme en politisk eller social sag</a:t>
              </a:r>
              <a:endParaRPr lang="de-DE" altLang="en-US" b="1">
                <a:ea typeface="DengXian"/>
                <a:cs typeface="Times New Roman" panose="02020603050405020304" pitchFamily="18" charset="0"/>
              </a:endParaRPr>
            </a:p>
          </p:txBody>
        </p:sp>
      </p:grpSp>
      <p:sp>
        <p:nvSpPr>
          <p:cNvPr id="45063" name="Titel 1">
            <a:extLst>
              <a:ext uri="{FF2B5EF4-FFF2-40B4-BE49-F238E27FC236}">
                <a16:creationId xmlns:a16="http://schemas.microsoft.com/office/drawing/2014/main" id="{664E2618-D4F8-A071-3E0B-5F94AB0637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Sikkerhed og privatliv i </a:t>
            </a:r>
            <a:br>
              <a:rPr lang="en-US" altLang="en-US" sz="4400">
                <a:latin typeface="Calibri Light" panose="020F0302020204030204" pitchFamily="34" charset="0"/>
              </a:rPr>
            </a:br>
            <a:r>
              <a:rPr lang="da" altLang="en-US" sz="4400">
                <a:latin typeface="Calibri Light" panose="020F0302020204030204" pitchFamily="34" charset="0"/>
              </a:rPr>
              <a:t>sociale netværk</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Inhaltsplatzhalter 7">
            <a:extLst>
              <a:ext uri="{FF2B5EF4-FFF2-40B4-BE49-F238E27FC236}">
                <a16:creationId xmlns:a16="http://schemas.microsoft.com/office/drawing/2014/main" id="{E456EE94-7E29-59D0-B654-3A433DA2DEBA}"/>
              </a:ext>
            </a:extLst>
          </p:cNvPr>
          <p:cNvSpPr>
            <a:spLocks noGrp="1" noChangeArrowheads="1"/>
          </p:cNvSpPr>
          <p:nvPr>
            <p:ph idx="4294967295"/>
          </p:nvPr>
        </p:nvSpPr>
        <p:spPr bwMode="auto">
          <a:xfrm>
            <a:off x="623888" y="2133600"/>
            <a:ext cx="112331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da" altLang="en-US">
                <a:cs typeface="Arial" panose="020B0604020202020204" pitchFamily="34" charset="0"/>
              </a:rPr>
              <a:t>Godkendelsesprocedurer såsom CAPTCHA, multifaktorautentificering og billedidentifikation af venner er blevet foreslået.</a:t>
            </a:r>
          </a:p>
          <a:p>
            <a:pPr algn="just">
              <a:spcBef>
                <a:spcPts val="600"/>
              </a:spcBef>
              <a:spcAft>
                <a:spcPts val="600"/>
              </a:spcAft>
            </a:pPr>
            <a:r>
              <a:rPr lang="da" altLang="en-US">
                <a:cs typeface="Arial" panose="020B0604020202020204" pitchFamily="34" charset="0"/>
              </a:rPr>
              <a:t>Sikkerheds- og privatlivsindstilling for at give kunden mulighed for at indtaste personlige oplysninger fra uønsket adgang fra udenforstående eller applikationer .</a:t>
            </a:r>
            <a:endParaRPr lang="en-US" altLang="en-US">
              <a:cs typeface="Arial" panose="020B0604020202020204" pitchFamily="34" charset="0"/>
            </a:endParaRPr>
          </a:p>
          <a:p>
            <a:pPr algn="just">
              <a:spcBef>
                <a:spcPts val="600"/>
              </a:spcBef>
              <a:spcAft>
                <a:spcPts val="600"/>
              </a:spcAft>
            </a:pPr>
            <a:r>
              <a:rPr lang="da" altLang="en-US">
                <a:cs typeface="Arial" panose="020B0604020202020204" pitchFamily="34" charset="0"/>
              </a:rPr>
              <a:t>Brugerrapporter om enhver form for misbrug eller politikovertrædelser af enhver bruger på deres netværk. det vil sige, at når Facebook modtager en brugerrapport, bliver den gennemgået og fjernet i henhold til Facebooks community-standarder.</a:t>
            </a:r>
            <a:endParaRPr lang="de-DE" altLang="en-US">
              <a:cs typeface="Arial" panose="020B0604020202020204" pitchFamily="34" charset="0"/>
            </a:endParaRPr>
          </a:p>
        </p:txBody>
      </p:sp>
      <p:sp>
        <p:nvSpPr>
          <p:cNvPr id="46083" name="Rectangle 2">
            <a:extLst>
              <a:ext uri="{FF2B5EF4-FFF2-40B4-BE49-F238E27FC236}">
                <a16:creationId xmlns:a16="http://schemas.microsoft.com/office/drawing/2014/main" id="{BB76FB25-C5A4-52B0-9225-372683A0F6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4" name="Rectangle 2">
            <a:extLst>
              <a:ext uri="{FF2B5EF4-FFF2-40B4-BE49-F238E27FC236}">
                <a16:creationId xmlns:a16="http://schemas.microsoft.com/office/drawing/2014/main" id="{F4CDD781-8D3E-86BD-48AC-0B2C3F25F1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5" name="Rectangle 2">
            <a:extLst>
              <a:ext uri="{FF2B5EF4-FFF2-40B4-BE49-F238E27FC236}">
                <a16:creationId xmlns:a16="http://schemas.microsoft.com/office/drawing/2014/main" id="{92A26075-8413-046D-9519-55B89A34305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6" name="Textfeld 6">
            <a:extLst>
              <a:ext uri="{FF2B5EF4-FFF2-40B4-BE49-F238E27FC236}">
                <a16:creationId xmlns:a16="http://schemas.microsoft.com/office/drawing/2014/main" id="{1D7CB75F-7B85-1A14-8B23-B42C9B1A1620}"/>
              </a:ext>
            </a:extLst>
          </p:cNvPr>
          <p:cNvSpPr txBox="1">
            <a:spLocks noChangeArrowheads="1"/>
          </p:cNvSpPr>
          <p:nvPr/>
        </p:nvSpPr>
        <p:spPr bwMode="auto">
          <a:xfrm>
            <a:off x="2954338" y="2443163"/>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7" name="Rectangle 2">
            <a:extLst>
              <a:ext uri="{FF2B5EF4-FFF2-40B4-BE49-F238E27FC236}">
                <a16:creationId xmlns:a16="http://schemas.microsoft.com/office/drawing/2014/main" id="{FE128CEF-A34A-EC6C-66B6-5F0DF186FA3F}"/>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8" name="Titel 1">
            <a:extLst>
              <a:ext uri="{FF2B5EF4-FFF2-40B4-BE49-F238E27FC236}">
                <a16:creationId xmlns:a16="http://schemas.microsoft.com/office/drawing/2014/main" id="{9A3E9271-83B6-9585-9B30-D0A94B8B0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Løsninger til sociale netværksoperatører</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D3DA530-A6FF-4A53-A204-2A992598A88A}">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0539BEC2-CDB4-4F41-8C50-DE59504EDE4F}">
  <ds:schemaRefs>
    <ds:schemaRef ds:uri="http://schemas.microsoft.com/sharepoint/v3/contenttype/forms"/>
  </ds:schemaRefs>
</ds:datastoreItem>
</file>

<file path=customXml/itemProps3.xml><?xml version="1.0" encoding="utf-8"?>
<ds:datastoreItem xmlns:ds="http://schemas.openxmlformats.org/officeDocument/2006/customXml" ds:itemID="{33CF3C79-4955-481B-AA5E-512D42B421A9}"/>
</file>

<file path=docProps/app.xml><?xml version="1.0" encoding="utf-8"?>
<Properties xmlns="http://schemas.openxmlformats.org/officeDocument/2006/extended-properties" xmlns:vt="http://schemas.openxmlformats.org/officeDocument/2006/docPropsVTypes">
  <Template>Office Theme</Template>
  <TotalTime>3305</TotalTime>
  <Words>2072</Words>
  <Application>Microsoft Office PowerPoint</Application>
  <PresentationFormat>Widescreen</PresentationFormat>
  <Paragraphs>182</Paragraphs>
  <Slides>31</Slides>
  <Notes>1</Notes>
  <HiddenSlides>0</HiddenSlides>
  <MMClips>0</MMClips>
  <ScaleCrop>false</ScaleCrop>
  <HeadingPairs>
    <vt:vector size="8" baseType="variant">
      <vt:variant>
        <vt:lpstr>Benyttede skrifttyper</vt:lpstr>
      </vt:variant>
      <vt:variant>
        <vt:i4>5</vt:i4>
      </vt:variant>
      <vt:variant>
        <vt:lpstr>Tema</vt:lpstr>
      </vt:variant>
      <vt:variant>
        <vt:i4>1</vt:i4>
      </vt:variant>
      <vt:variant>
        <vt:lpstr>Integrerede OLE-servere</vt:lpstr>
      </vt:variant>
      <vt:variant>
        <vt:i4>1</vt:i4>
      </vt:variant>
      <vt:variant>
        <vt:lpstr>Slidetitler</vt:lpstr>
      </vt:variant>
      <vt:variant>
        <vt:i4>31</vt:i4>
      </vt:variant>
    </vt:vector>
  </HeadingPairs>
  <TitlesOfParts>
    <vt:vector size="38" baseType="lpstr">
      <vt:lpstr>Arial</vt:lpstr>
      <vt:lpstr>Calibri</vt:lpstr>
      <vt:lpstr>Calibri Light</vt:lpstr>
      <vt:lpstr>Times New Roman</vt:lpstr>
      <vt:lpstr>Wingdings</vt:lpstr>
      <vt:lpstr>Default Design</vt:lpstr>
      <vt:lpstr>Bild</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lastModifiedBy>Henrik Petersen</cp:lastModifiedBy>
  <cp:revision>369</cp:revision>
  <dcterms:created xsi:type="dcterms:W3CDTF">2009-06-01T12:28:12Z</dcterms:created>
  <dcterms:modified xsi:type="dcterms:W3CDTF">2022-11-19T11:59:38Z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