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sldIdLst>
    <p:sldId id="256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341" r:id="rId14"/>
    <p:sldId id="270" r:id="rId15"/>
    <p:sldId id="342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2" r:id="rId24"/>
    <p:sldId id="283" r:id="rId25"/>
    <p:sldId id="284" r:id="rId26"/>
    <p:sldId id="286" r:id="rId27"/>
    <p:sldId id="289" r:id="rId28"/>
    <p:sldId id="290" r:id="rId29"/>
    <p:sldId id="291" r:id="rId30"/>
    <p:sldId id="294" r:id="rId31"/>
    <p:sldId id="296" r:id="rId32"/>
    <p:sldId id="298" r:id="rId33"/>
    <p:sldId id="300" r:id="rId34"/>
    <p:sldId id="302" r:id="rId35"/>
    <p:sldId id="303" r:id="rId36"/>
    <p:sldId id="304" r:id="rId37"/>
    <p:sldId id="305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5" r:id="rId47"/>
    <p:sldId id="316" r:id="rId48"/>
    <p:sldId id="317" r:id="rId49"/>
    <p:sldId id="318" r:id="rId50"/>
    <p:sldId id="320" r:id="rId51"/>
    <p:sldId id="343" r:id="rId52"/>
    <p:sldId id="322" r:id="rId53"/>
    <p:sldId id="323" r:id="rId54"/>
    <p:sldId id="325" r:id="rId55"/>
    <p:sldId id="326" r:id="rId56"/>
    <p:sldId id="327" r:id="rId57"/>
    <p:sldId id="329" r:id="rId58"/>
    <p:sldId id="330" r:id="rId59"/>
    <p:sldId id="331" r:id="rId60"/>
    <p:sldId id="332" r:id="rId61"/>
    <p:sldId id="333" r:id="rId62"/>
    <p:sldId id="334" r:id="rId63"/>
    <p:sldId id="335" r:id="rId64"/>
    <p:sldId id="337" r:id="rId65"/>
    <p:sldId id="339" r:id="rId66"/>
    <p:sldId id="340" r:id="rId67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554"/>
    <p:restoredTop sz="96327"/>
  </p:normalViewPr>
  <p:slideViewPr>
    <p:cSldViewPr snapToGrid="0">
      <p:cViewPr>
        <p:scale>
          <a:sx n="118" d="100"/>
          <a:sy n="118" d="100"/>
        </p:scale>
        <p:origin x="-108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slide" Target="slides/slide62.xml"/><Relationship Id="rId5" Type="http://schemas.openxmlformats.org/officeDocument/2006/relationships/slide" Target="slides/slide1.xml"/><Relationship Id="rId61" Type="http://schemas.openxmlformats.org/officeDocument/2006/relationships/slide" Target="slides/slide57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xmlns="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xmlns="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Title</a:t>
            </a:r>
            <a:br>
              <a:rPr lang="en-US" dirty="0" smtClean="0"/>
            </a:br>
            <a:r>
              <a:rPr lang="en-US" dirty="0" smtClean="0"/>
              <a:t>centered</a:t>
            </a:r>
            <a:br>
              <a:rPr lang="en-US" dirty="0" smtClean="0"/>
            </a:br>
            <a:r>
              <a:rPr lang="en-US" dirty="0" smtClean="0"/>
              <a:t>Arial 60</a:t>
            </a:r>
            <a:endParaRPr lang="en-US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xmlns="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Optional Subtitle</a:t>
            </a:r>
          </a:p>
          <a:p>
            <a:r>
              <a:rPr lang="en-US" dirty="0" smtClean="0"/>
              <a:t>centered, Arial 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6763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xmlns="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xmlns="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195021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xmlns="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xmlns="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6806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xmlns="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xmlns="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2942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xmlns="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xmlns="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xmlns="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xmlns="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xmlns="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E4C5FE-7C8F-4167-8246-F672C3B5AC54}" type="datetimeFigureOut">
              <a:rPr lang="en-US"/>
              <a:pPr>
                <a:defRPr/>
              </a:pPr>
              <a:t>11/30/2022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xmlns="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xmlns="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FF577B39-0C1D-4613-8441-7A21F7561E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538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xmlns="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744BAFE-E6C6-4E30-8D50-48AC50E4F8CB}" type="datetimeFigureOut">
              <a:rPr lang="en-US"/>
              <a:pPr>
                <a:defRPr/>
              </a:pPr>
              <a:t>11/30/2022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xmlns="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xmlns="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F226A13-8563-4A56-83F2-6F135E127B9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7201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xmlns="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DFDA9C3-E717-4AFA-A954-AD1615EAC9C3}" type="datetimeFigureOut">
              <a:rPr lang="en-US"/>
              <a:pPr>
                <a:defRPr/>
              </a:pPr>
              <a:t>11/30/2022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xmlns="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xmlns="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DB0D9D9-7AE0-4D3A-96C7-1D32F0EC48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2310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xmlns="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xmlns="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812580F-F013-467E-B07E-8EF700A8E34B}" type="datetimeFigureOut">
              <a:rPr lang="en-US"/>
              <a:pPr>
                <a:defRPr/>
              </a:pPr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7834D54-EB8D-41ED-8E68-542BC03CFA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09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xmlns="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xmlns="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xmlns="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C91579F-EC60-4820-9933-C65DDF88775B}" type="datetimeFigureOut">
              <a:rPr lang="en-US"/>
              <a:pPr>
                <a:defRPr/>
              </a:pPr>
              <a:t>11/30/2022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xmlns="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xmlns="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9820FD-8EAB-4E7A-828C-1414171935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45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xmlns="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xmlns="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53C0B7E-7CDC-4AE0-BAE5-377A91B8AEA9}" type="datetimeFigureOut">
              <a:rPr lang="en-US"/>
              <a:pPr>
                <a:defRPr/>
              </a:pPr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205EA2E-79AF-4BB0-B652-D331698FB6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532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xmlns="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xmlns="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xmlns="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3C10C54-2A3F-4CF4-9302-9457106173CD}" type="datetimeFigureOut">
              <a:rPr lang="en-US"/>
              <a:pPr>
                <a:defRPr/>
              </a:pPr>
              <a:t>11/30/2022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xmlns="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xmlns="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14A842A-178E-426C-8F00-896882B5CA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9738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35360" y="1481328"/>
            <a:ext cx="11521280" cy="4926616"/>
          </a:xfrm>
        </p:spPr>
        <p:txBody>
          <a:bodyPr/>
          <a:lstStyle>
            <a:lvl1pPr>
              <a:defRPr baseline="0">
                <a:latin typeface="Calibri" panose="020F0502020204030204" pitchFamily="34" charset="0"/>
              </a:defRPr>
            </a:lvl1pPr>
            <a:lvl2pPr>
              <a:defRPr baseline="0">
                <a:latin typeface="Calibri" panose="020F0502020204030204" pitchFamily="34" charset="0"/>
              </a:defRPr>
            </a:lvl2pPr>
            <a:lvl3pPr>
              <a:defRPr baseline="0">
                <a:latin typeface="Calibri" panose="020F0502020204030204" pitchFamily="34" charset="0"/>
              </a:defRPr>
            </a:lvl3pPr>
            <a:lvl4pPr>
              <a:defRPr baseline="0">
                <a:latin typeface="Calibri" panose="020F0502020204030204" pitchFamily="34" charset="0"/>
              </a:defRPr>
            </a:lvl4pPr>
            <a:lvl5pPr>
              <a:defRPr baseline="0">
                <a:latin typeface="Calibri" panose="020F0502020204030204" pitchFamily="34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335360" y="274638"/>
            <a:ext cx="11521280" cy="1143000"/>
          </a:xfrm>
        </p:spPr>
        <p:txBody>
          <a:bodyPr rtlCol="0">
            <a:normAutofit/>
          </a:bodyPr>
          <a:lstStyle>
            <a:lvl1pPr>
              <a:defRPr sz="4000">
                <a:latin typeface="Segoe UI Black" panose="020B0A02040204020203" pitchFamily="34" charset="0"/>
                <a:ea typeface="Segoe UI Black" panose="020B0A02040204020203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0"/>
          </p:nvPr>
        </p:nvSpPr>
        <p:spPr>
          <a:xfrm>
            <a:off x="0" y="0"/>
            <a:ext cx="0" cy="0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ADDCF1-653B-4DD5-96E4-61785BBA37D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0288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xmlns="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315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Wprowadzenie do kryptografii</a:t>
            </a:r>
            <a:endParaRPr lang="en-US" altLang="en-US" sz="6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6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Kryptografia</a:t>
            </a:r>
            <a:endParaRPr lang="it-IT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/>
              <a:t>Mechanizm, dzięki któremu treść wiadomości jest ukrywana przed innymi </a:t>
            </a:r>
            <a:r>
              <a:rPr lang="pl-PL" dirty="0" smtClean="0"/>
              <a:t>podmiotami.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Szyfrowanie </a:t>
            </a:r>
            <a:r>
              <a:rPr lang="pl-PL" dirty="0"/>
              <a:t>zajmuje się szyfrowaniem wiadomości i sprawianiem, że treść wiadomości jest niezrozumiała</a:t>
            </a:r>
            <a:endParaRPr lang="it-IT" dirty="0"/>
          </a:p>
        </p:txBody>
      </p:sp>
      <p:pic>
        <p:nvPicPr>
          <p:cNvPr id="1434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37" b="13000"/>
          <a:stretch>
            <a:fillRect/>
          </a:stretch>
        </p:blipFill>
        <p:spPr bwMode="auto">
          <a:xfrm>
            <a:off x="1831975" y="4257675"/>
            <a:ext cx="79565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49940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err="1" smtClean="0"/>
              <a:t>Kryptoanaliza</a:t>
            </a:r>
            <a:endParaRPr lang="it-IT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200" dirty="0"/>
              <a:t>Jak odszyfrować wiadomość bez znajomości </a:t>
            </a:r>
            <a:r>
              <a:rPr lang="pl-PL" sz="3200" dirty="0" smtClean="0"/>
              <a:t>klucza?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200" dirty="0" smtClean="0"/>
              <a:t>Kryptografowie </a:t>
            </a:r>
            <a:r>
              <a:rPr lang="pl-PL" sz="3200" dirty="0"/>
              <a:t>i </a:t>
            </a:r>
            <a:r>
              <a:rPr lang="pl-PL" sz="3200" dirty="0" err="1"/>
              <a:t>kryptoanalitycy</a:t>
            </a:r>
            <a:r>
              <a:rPr lang="pl-PL" sz="3200" dirty="0"/>
              <a:t> to tak naprawdę ci sami ludzie</a:t>
            </a:r>
            <a:endParaRPr lang="it-IT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Nadmiarowość</a:t>
            </a:r>
            <a:endParaRPr lang="it-IT" altLang="en-US" b="1" dirty="0" smtClean="0"/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sz="3600" dirty="0" smtClean="0"/>
              <a:t>Redundancja </a:t>
            </a:r>
            <a:r>
              <a:rPr lang="pl-PL" altLang="en-US" sz="3600" dirty="0"/>
              <a:t>informacji ułatwia </a:t>
            </a:r>
            <a:r>
              <a:rPr lang="pl-PL" altLang="en-US" sz="3600" dirty="0" err="1" smtClean="0"/>
              <a:t>kryptoanalizę</a:t>
            </a:r>
            <a:r>
              <a:rPr lang="pl-PL" altLang="en-US" sz="3600" dirty="0" smtClean="0"/>
              <a:t>.</a:t>
            </a:r>
          </a:p>
          <a:p>
            <a:pPr marL="566738" indent="-457200" algn="just" eaLnBrk="1" hangingPunct="1"/>
            <a:r>
              <a:rPr lang="pl-PL" altLang="en-US" sz="3600" dirty="0" smtClean="0"/>
              <a:t>Umożliwia </a:t>
            </a:r>
            <a:r>
              <a:rPr lang="pl-PL" altLang="en-US" sz="3600" dirty="0"/>
              <a:t>identyfikację prawidłowych komunikatów poprzez odrzucanie tych, które nie zawierają prawdziwych informacji</a:t>
            </a:r>
            <a:endParaRPr lang="en-US" altLang="en-US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Nadmiarowość</a:t>
            </a:r>
            <a:endParaRPr lang="it-IT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>
              <a:buNone/>
            </a:pPr>
            <a:r>
              <a:rPr lang="pl-PL" sz="3600" dirty="0"/>
              <a:t>Przykład: Kodowanie sekwencji czterech kolorów: </a:t>
            </a:r>
            <a:r>
              <a:rPr lang="en-US" sz="3600" dirty="0"/>
              <a:t>BLUE, GREEN, RED </a:t>
            </a:r>
            <a:r>
              <a:rPr lang="pl-PL" sz="3600" dirty="0"/>
              <a:t>oraz </a:t>
            </a:r>
            <a:r>
              <a:rPr lang="en-US" sz="3600" dirty="0"/>
              <a:t>YELLOW. </a:t>
            </a:r>
          </a:p>
          <a:p>
            <a:pPr marL="109728" indent="0">
              <a:buNone/>
            </a:pPr>
            <a:r>
              <a:rPr lang="pl-PL" sz="3600" dirty="0"/>
              <a:t>Mogą być zakodowane:</a:t>
            </a:r>
            <a:endParaRPr lang="en-US" sz="3600" dirty="0"/>
          </a:p>
          <a:p>
            <a:pPr lvl="1"/>
            <a:r>
              <a:rPr lang="pl-PL" sz="3200" dirty="0"/>
              <a:t>Za pomocą </a:t>
            </a:r>
            <a:r>
              <a:rPr lang="it-IT" sz="3200" dirty="0"/>
              <a:t>2 </a:t>
            </a:r>
            <a:r>
              <a:rPr lang="pl-PL" sz="3200" dirty="0"/>
              <a:t>bitów </a:t>
            </a:r>
            <a:r>
              <a:rPr lang="it-IT" sz="3200" dirty="0"/>
              <a:t>(00, 01, 10, 11)</a:t>
            </a:r>
            <a:endParaRPr lang="en-US" sz="3200" dirty="0"/>
          </a:p>
          <a:p>
            <a:pPr lvl="1"/>
            <a:r>
              <a:rPr lang="pl-PL" sz="3200" dirty="0"/>
              <a:t>Jako </a:t>
            </a:r>
            <a:r>
              <a:rPr lang="en-US" sz="3200" dirty="0"/>
              <a:t>4 </a:t>
            </a:r>
            <a:r>
              <a:rPr lang="pl-PL" sz="3200" dirty="0"/>
              <a:t>różne wielkie litery</a:t>
            </a:r>
            <a:endParaRPr lang="en-US" sz="3200" dirty="0"/>
          </a:p>
          <a:p>
            <a:pPr lvl="1"/>
            <a:r>
              <a:rPr lang="pl-PL" sz="3200" dirty="0"/>
              <a:t>Szyfrowanie nazw kolorów</a:t>
            </a:r>
            <a:endParaRPr lang="en-US" sz="3200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algn="just" eaLnBrk="1" fontAlgn="auto" hangingPunct="1">
              <a:spcAft>
                <a:spcPts val="0"/>
              </a:spcAft>
              <a:buNone/>
              <a:defRPr/>
            </a:pPr>
            <a:r>
              <a:rPr lang="pl-PL" sz="3600" b="1" dirty="0"/>
              <a:t>Pierwszy </a:t>
            </a:r>
            <a:r>
              <a:rPr lang="pl-PL" sz="3600" b="1" dirty="0" smtClean="0"/>
              <a:t>przypadek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600" dirty="0" smtClean="0"/>
              <a:t>Używana </a:t>
            </a:r>
            <a:r>
              <a:rPr lang="pl-PL" sz="3600" dirty="0"/>
              <a:t>jest minimalna liczba jednostek (bitów</a:t>
            </a:r>
            <a:r>
              <a:rPr lang="pl-PL" sz="3600" dirty="0" smtClean="0"/>
              <a:t>).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600" dirty="0" smtClean="0"/>
              <a:t>Zastąpienie </a:t>
            </a:r>
            <a:r>
              <a:rPr lang="pl-PL" sz="3600" dirty="0"/>
              <a:t>każdej nazwy koloru odpowiednimi 2 bitami powoduje ukrycie oryginalnej </a:t>
            </a:r>
            <a:r>
              <a:rPr lang="pl-PL" sz="3600" dirty="0" smtClean="0"/>
              <a:t>sekwencji.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600" dirty="0" smtClean="0"/>
              <a:t>Kolejność </a:t>
            </a:r>
            <a:r>
              <a:rPr lang="pl-PL" sz="3600" dirty="0"/>
              <a:t>podmiotów jest taka </a:t>
            </a:r>
            <a:r>
              <a:rPr lang="pl-PL" sz="3600" dirty="0" smtClean="0"/>
              <a:t>sama.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600" dirty="0" smtClean="0"/>
              <a:t>Kolorów </a:t>
            </a:r>
            <a:r>
              <a:rPr lang="pl-PL" sz="3600" dirty="0"/>
              <a:t>i wartości nie można ze sobą </a:t>
            </a:r>
            <a:r>
              <a:rPr lang="pl-PL" sz="3600" dirty="0" smtClean="0"/>
              <a:t>łączyć.</a:t>
            </a:r>
            <a:endParaRPr lang="it-IT" sz="3600" dirty="0"/>
          </a:p>
        </p:txBody>
      </p:sp>
      <p:sp>
        <p:nvSpPr>
          <p:cNvPr id="5" name="Title 2"/>
          <p:cNvSpPr txBox="1">
            <a:spLocks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/>
            <a:r>
              <a:rPr lang="pl-PL" altLang="en-US" b="1" smtClean="0"/>
              <a:t>Nadmiarowość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 algn="just" eaLnBrk="1" hangingPunct="1">
              <a:buNone/>
              <a:defRPr/>
            </a:pPr>
            <a:r>
              <a:rPr lang="pl-PL" altLang="en-US" sz="3600" b="1" dirty="0"/>
              <a:t>Drugi </a:t>
            </a:r>
            <a:r>
              <a:rPr lang="pl-PL" altLang="en-US" sz="3600" b="1" dirty="0" smtClean="0"/>
              <a:t>przypadek</a:t>
            </a:r>
          </a:p>
          <a:p>
            <a:pPr marL="681038" indent="-571500" algn="just" eaLnBrk="1" hangingPunct="1">
              <a:defRPr/>
            </a:pPr>
            <a:r>
              <a:rPr lang="pl-PL" altLang="en-US" sz="3600" dirty="0" smtClean="0"/>
              <a:t>Sekwencję </a:t>
            </a:r>
            <a:r>
              <a:rPr lang="pl-PL" altLang="en-US" sz="3600" dirty="0"/>
              <a:t>można </a:t>
            </a:r>
            <a:r>
              <a:rPr lang="pl-PL" altLang="en-US" sz="3600" dirty="0" smtClean="0"/>
              <a:t>zidentyfikować.</a:t>
            </a:r>
          </a:p>
          <a:p>
            <a:pPr marL="109538" indent="0" algn="just" eaLnBrk="1" hangingPunct="1">
              <a:buNone/>
              <a:defRPr/>
            </a:pPr>
            <a:r>
              <a:rPr lang="pl-PL" altLang="en-US" sz="3600" b="1" dirty="0" smtClean="0"/>
              <a:t>Trzeci przypadek</a:t>
            </a:r>
          </a:p>
          <a:p>
            <a:pPr marL="681038" indent="-571500" algn="just" eaLnBrk="1" hangingPunct="1">
              <a:defRPr/>
            </a:pPr>
            <a:r>
              <a:rPr lang="pl-PL" altLang="en-US" sz="3600" dirty="0" smtClean="0"/>
              <a:t>Jeśli </a:t>
            </a:r>
            <a:r>
              <a:rPr lang="pl-PL" altLang="en-US" sz="3600" dirty="0"/>
              <a:t>słowa są również znane, wystarczy policzyć liczbę liter, aby zidentyfikować oryginalne słowa.</a:t>
            </a:r>
            <a:endParaRPr lang="en-US" altLang="en-US" sz="3600" dirty="0" smtClean="0"/>
          </a:p>
        </p:txBody>
      </p:sp>
      <p:sp>
        <p:nvSpPr>
          <p:cNvPr id="6" name="Title 2"/>
          <p:cNvSpPr txBox="1">
            <a:spLocks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/>
            <a:r>
              <a:rPr lang="pl-PL" altLang="en-US" b="1" smtClean="0"/>
              <a:t>Nadmiarowość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600" dirty="0"/>
              <a:t>Algorytm szyfrowania ukrywa również zbędne </a:t>
            </a:r>
            <a:r>
              <a:rPr lang="pl-PL" sz="3600" dirty="0" smtClean="0"/>
              <a:t>informacje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600" dirty="0" smtClean="0"/>
              <a:t>Zastosowanie </a:t>
            </a:r>
            <a:r>
              <a:rPr lang="pl-PL" sz="3600" dirty="0"/>
              <a:t>algorytmu kompresji do zaszyfrowanej wiadomości nie przynosi większych korzyści, ponieważ zmniejszyłoby stopień </a:t>
            </a:r>
            <a:r>
              <a:rPr lang="pl-PL" sz="3600" dirty="0" smtClean="0"/>
              <a:t>kompresji.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600" dirty="0" smtClean="0"/>
              <a:t>Aby </a:t>
            </a:r>
            <a:r>
              <a:rPr lang="pl-PL" sz="3600" dirty="0"/>
              <a:t>odpowiednio użyć kompresji i szyfrowania: kompresja, a następnie szyfrowanie</a:t>
            </a:r>
            <a:endParaRPr lang="it-IT" sz="3600" dirty="0"/>
          </a:p>
        </p:txBody>
      </p:sp>
      <p:sp>
        <p:nvSpPr>
          <p:cNvPr id="6" name="Title 2"/>
          <p:cNvSpPr txBox="1">
            <a:spLocks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/>
            <a:r>
              <a:rPr lang="pl-PL" altLang="en-US" b="1" dirty="0" smtClean="0"/>
              <a:t>Nadmiarowość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sz="3600" dirty="0"/>
              <a:t>Niektóre rodzaje ataków i algorytmów kryptograficznych polegają na znajomości części </a:t>
            </a:r>
            <a:r>
              <a:rPr lang="pl-PL" altLang="en-US" sz="3600" dirty="0" smtClean="0"/>
              <a:t>tekstu.</a:t>
            </a:r>
          </a:p>
          <a:p>
            <a:pPr marL="566738" indent="-457200" algn="just" eaLnBrk="1" hangingPunct="1"/>
            <a:r>
              <a:rPr lang="pl-PL" altLang="en-US" sz="3600" dirty="0" smtClean="0"/>
              <a:t>Znajomość </a:t>
            </a:r>
            <a:r>
              <a:rPr lang="pl-PL" altLang="en-US" sz="3600" dirty="0"/>
              <a:t>części tekstu może umożliwić prześledzenie klucza, a następnie dostęp do reszty </a:t>
            </a:r>
            <a:r>
              <a:rPr lang="pl-PL" altLang="en-US" sz="3600" dirty="0" smtClean="0"/>
              <a:t>tekstu.</a:t>
            </a:r>
          </a:p>
          <a:p>
            <a:pPr marL="566738" indent="-457200" algn="just" eaLnBrk="1" hangingPunct="1"/>
            <a:r>
              <a:rPr lang="pl-PL" altLang="en-US" sz="3600" dirty="0" smtClean="0"/>
              <a:t>Przykład</a:t>
            </a:r>
            <a:r>
              <a:rPr lang="pl-PL" altLang="en-US" sz="3600" dirty="0"/>
              <a:t>: pakiety sieciowe, nagłówek zawiera adresy nadawcy i odbiorcy</a:t>
            </a:r>
            <a:endParaRPr lang="en-US" altLang="en-US" sz="3600" dirty="0" smtClean="0"/>
          </a:p>
        </p:txBody>
      </p:sp>
      <p:sp>
        <p:nvSpPr>
          <p:cNvPr id="5" name="Title 2"/>
          <p:cNvSpPr txBox="1">
            <a:spLocks/>
          </p:cNvSpPr>
          <p:nvPr/>
        </p:nvSpPr>
        <p:spPr bwMode="auto">
          <a:xfrm>
            <a:off x="2125663" y="365125"/>
            <a:ext cx="6161087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eaLnBrk="1" hangingPunct="1"/>
            <a:r>
              <a:rPr lang="pl-PL" altLang="en-US" b="1" dirty="0" smtClean="0"/>
              <a:t>Nadmiarowość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Szyfr Cezara</a:t>
            </a:r>
            <a:endParaRPr lang="it-IT" altLang="en-US" b="1" dirty="0" smtClean="0"/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sz="3600" dirty="0"/>
              <a:t>Każda litera jest zastępowana inną </a:t>
            </a:r>
            <a:r>
              <a:rPr lang="pl-PL" altLang="en-US" sz="3600" dirty="0" smtClean="0"/>
              <a:t>następną w alfabecie.</a:t>
            </a:r>
          </a:p>
          <a:p>
            <a:pPr marL="566738" indent="-457200" algn="just" eaLnBrk="1" hangingPunct="1"/>
            <a:r>
              <a:rPr lang="pl-PL" altLang="en-US" sz="3600" dirty="0" smtClean="0"/>
              <a:t>Na </a:t>
            </a:r>
            <a:r>
              <a:rPr lang="pl-PL" altLang="en-US" sz="3600" dirty="0"/>
              <a:t>przykład, jeśli przesuniemy je o 3, wszystkie „A” staną się „D”, wszystkie „B” staną się „E” i tak </a:t>
            </a:r>
            <a:r>
              <a:rPr lang="pl-PL" altLang="en-US" sz="3600" dirty="0" smtClean="0"/>
              <a:t>dalej.</a:t>
            </a:r>
          </a:p>
          <a:p>
            <a:pPr marL="566738" indent="-457200" algn="just" eaLnBrk="1" hangingPunct="1"/>
            <a:r>
              <a:rPr lang="pl-PL" altLang="en-US" sz="3600" dirty="0" smtClean="0"/>
              <a:t>Bardzo </a:t>
            </a:r>
            <a:r>
              <a:rPr lang="pl-PL" altLang="en-US" sz="3600" dirty="0"/>
              <a:t>prosty szyfr, używany do dziś w aplikacjach </a:t>
            </a:r>
            <a:r>
              <a:rPr lang="pl-PL" altLang="en-US" sz="3600" dirty="0" smtClean="0"/>
              <a:t>naiwnych.</a:t>
            </a:r>
            <a:endParaRPr lang="en-US" altLang="en-US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altLang="en-US" b="1" dirty="0"/>
              <a:t>Właściwości operatora logicznego XOR</a:t>
            </a:r>
            <a:endParaRPr lang="it-IT" altLang="en-US" b="1" dirty="0" smtClean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9" y="1979613"/>
            <a:ext cx="7694612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728" indent="0">
              <a:buNone/>
            </a:pPr>
            <a:r>
              <a:rPr lang="en-US" sz="3200" dirty="0"/>
              <a:t>EXCLUSIVE OR </a:t>
            </a:r>
            <a:r>
              <a:rPr lang="en-US" sz="3200" dirty="0">
                <a:sym typeface="Symbol" panose="05050102010706020507" pitchFamily="18" charset="2"/>
              </a:rPr>
              <a:t></a:t>
            </a:r>
            <a:r>
              <a:rPr lang="en-US" sz="3200" dirty="0"/>
              <a:t> (XOR) jest </a:t>
            </a:r>
            <a:r>
              <a:rPr lang="en-US" sz="3200" dirty="0" err="1"/>
              <a:t>funkcją</a:t>
            </a:r>
            <a:r>
              <a:rPr lang="en-US" sz="3200" dirty="0"/>
              <a:t> </a:t>
            </a:r>
            <a:r>
              <a:rPr lang="en-US" sz="3200" dirty="0" err="1"/>
              <a:t>logiczną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pl-PL" sz="3200" dirty="0"/>
              <a:t>gdzie wynik jest True, gdy dwa operandy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pl-PL" sz="3200" dirty="0"/>
              <a:t>są różne, działa na wartościach logicznych,</a:t>
            </a:r>
            <a:r>
              <a:rPr lang="en-US" sz="3200" dirty="0"/>
              <a:t/>
            </a:r>
            <a:br>
              <a:rPr lang="en-US" sz="3200" dirty="0"/>
            </a:br>
            <a:r>
              <a:rPr lang="pl-PL" sz="3200" dirty="0"/>
              <a:t>ale tłumaczone na cyfry binarne, zwykle </a:t>
            </a:r>
            <a:r>
              <a:rPr lang="en-US" sz="3200" dirty="0"/>
              <a:t>True=1 </a:t>
            </a:r>
            <a:r>
              <a:rPr lang="pl-PL" sz="3200" dirty="0"/>
              <a:t>oraz</a:t>
            </a:r>
            <a:r>
              <a:rPr lang="en-US" sz="3200" dirty="0"/>
              <a:t> </a:t>
            </a:r>
            <a:br>
              <a:rPr lang="en-US" sz="3200" dirty="0"/>
            </a:br>
            <a:r>
              <a:rPr lang="en-US" sz="3200" dirty="0"/>
              <a:t>False=0, </a:t>
            </a:r>
            <a:r>
              <a:rPr lang="pl-PL" sz="3200" dirty="0"/>
              <a:t>jego</a:t>
            </a:r>
            <a:r>
              <a:rPr lang="en-US" sz="3200" dirty="0"/>
              <a:t> </a:t>
            </a:r>
            <a:r>
              <a:rPr lang="en-US" sz="3200" i="1" dirty="0"/>
              <a:t>t</a:t>
            </a:r>
            <a:r>
              <a:rPr lang="pl-PL" sz="3200" i="1" dirty="0" err="1"/>
              <a:t>ablica</a:t>
            </a:r>
            <a:r>
              <a:rPr lang="pl-PL" sz="3200" i="1" dirty="0"/>
              <a:t> prawdy</a:t>
            </a:r>
            <a:r>
              <a:rPr lang="en-US" sz="3200" dirty="0"/>
              <a:t> </a:t>
            </a:r>
            <a:r>
              <a:rPr lang="pl-PL" sz="3200" dirty="0"/>
              <a:t>jest pokazana po prawej</a:t>
            </a:r>
            <a:r>
              <a:rPr lang="en-US" sz="3200" dirty="0"/>
              <a:t>:</a:t>
            </a:r>
          </a:p>
          <a:p>
            <a:pPr marL="566738" indent="-457200" eaLnBrk="1" hangingPunct="1"/>
            <a:r>
              <a:rPr lang="pl-PL" altLang="en-US" sz="3200" dirty="0" smtClean="0"/>
              <a:t>Właściwości </a:t>
            </a:r>
            <a:r>
              <a:rPr lang="en-US" altLang="en-US" sz="3200" dirty="0" smtClean="0"/>
              <a:t>EXOR</a:t>
            </a:r>
            <a:endParaRPr lang="en-US" altLang="en-US" sz="3200" dirty="0" smtClean="0"/>
          </a:p>
          <a:p>
            <a:pPr marL="566738" lvl="1" indent="0" eaLnBrk="1" hangingPunct="1">
              <a:buFont typeface="Arial" panose="020B0604020202020204" pitchFamily="34" charset="0"/>
              <a:buNone/>
            </a:pPr>
            <a:r>
              <a:rPr lang="en-US" altLang="en-US" sz="2800" dirty="0" smtClean="0"/>
              <a:t>if X </a:t>
            </a:r>
            <a:r>
              <a:rPr lang="en-US" altLang="en-US" sz="2800" dirty="0" smtClean="0">
                <a:sym typeface="Symbol" panose="05050102010706020507" pitchFamily="18" charset="2"/>
              </a:rPr>
              <a:t></a:t>
            </a:r>
            <a:r>
              <a:rPr lang="en-US" altLang="en-US" sz="2800" dirty="0" smtClean="0"/>
              <a:t> Y </a:t>
            </a:r>
            <a:r>
              <a:rPr lang="en-US" altLang="en-US" sz="2800" dirty="0" smtClean="0">
                <a:sym typeface="Wingdings" panose="05000000000000000000" pitchFamily="2" charset="2"/>
              </a:rPr>
              <a:t></a:t>
            </a:r>
            <a:r>
              <a:rPr lang="en-US" altLang="en-US" sz="2800" dirty="0" smtClean="0"/>
              <a:t> Z then </a:t>
            </a:r>
            <a:br>
              <a:rPr lang="en-US" altLang="en-US" sz="2800" dirty="0" smtClean="0"/>
            </a:br>
            <a:r>
              <a:rPr lang="en-US" altLang="en-US" sz="2800" dirty="0" smtClean="0"/>
              <a:t>      Z </a:t>
            </a:r>
            <a:r>
              <a:rPr lang="en-US" altLang="en-US" sz="2800" dirty="0" smtClean="0">
                <a:sym typeface="Symbol" panose="05050102010706020507" pitchFamily="18" charset="2"/>
              </a:rPr>
              <a:t></a:t>
            </a:r>
            <a:r>
              <a:rPr lang="en-US" altLang="en-US" sz="2800" dirty="0" smtClean="0"/>
              <a:t> Y </a:t>
            </a:r>
            <a:r>
              <a:rPr lang="en-US" altLang="en-US" sz="2800" dirty="0" smtClean="0">
                <a:sym typeface="Wingdings" panose="05000000000000000000" pitchFamily="2" charset="2"/>
              </a:rPr>
              <a:t></a:t>
            </a:r>
            <a:r>
              <a:rPr lang="en-US" altLang="en-US" sz="2800" dirty="0" smtClean="0"/>
              <a:t> X</a:t>
            </a:r>
            <a:br>
              <a:rPr lang="en-US" altLang="en-US" sz="2800" dirty="0" smtClean="0"/>
            </a:br>
            <a:r>
              <a:rPr lang="en-US" altLang="en-US" sz="2800" dirty="0" smtClean="0"/>
              <a:t>      Z </a:t>
            </a:r>
            <a:r>
              <a:rPr lang="en-US" altLang="en-US" sz="2800" dirty="0" smtClean="0">
                <a:sym typeface="Symbol" panose="05050102010706020507" pitchFamily="18" charset="2"/>
              </a:rPr>
              <a:t></a:t>
            </a:r>
            <a:r>
              <a:rPr lang="en-US" altLang="en-US" sz="2800" dirty="0" smtClean="0"/>
              <a:t> X </a:t>
            </a:r>
            <a:r>
              <a:rPr lang="en-US" altLang="en-US" sz="2800" dirty="0" smtClean="0">
                <a:sym typeface="Wingdings" panose="05000000000000000000" pitchFamily="2" charset="2"/>
              </a:rPr>
              <a:t></a:t>
            </a:r>
            <a:r>
              <a:rPr lang="en-US" altLang="en-US" sz="2800" dirty="0" smtClean="0"/>
              <a:t> Y</a:t>
            </a:r>
          </a:p>
          <a:p>
            <a:pPr marL="566738" indent="-457200" algn="just" eaLnBrk="1" hangingPunct="1"/>
            <a:endParaRPr lang="en-US" altLang="en-US" sz="3200" dirty="0" smtClean="0"/>
          </a:p>
        </p:txBody>
      </p:sp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9217334" y="2238137"/>
            <a:ext cx="2676525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0 </a:t>
            </a:r>
            <a:r>
              <a:rPr lang="en-US" altLang="en-US" sz="4000" dirty="0">
                <a:cs typeface="Calibri" panose="020F0502020204030204" pitchFamily="34" charset="0"/>
                <a:sym typeface="Symbol" panose="05050102010706020507" pitchFamily="18" charset="2"/>
              </a:rPr>
              <a:t></a:t>
            </a:r>
            <a:r>
              <a:rPr lang="en-US" altLang="en-US" sz="4000" dirty="0">
                <a:cs typeface="Calibri" panose="020F0502020204030204" pitchFamily="34" charset="0"/>
              </a:rPr>
              <a:t> 0 = 0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0 </a:t>
            </a:r>
            <a:r>
              <a:rPr lang="en-US" altLang="en-US" sz="4000" dirty="0">
                <a:cs typeface="Calibri" panose="020F0502020204030204" pitchFamily="34" charset="0"/>
                <a:sym typeface="Symbol" panose="05050102010706020507" pitchFamily="18" charset="2"/>
              </a:rPr>
              <a:t></a:t>
            </a:r>
            <a:r>
              <a:rPr lang="en-US" altLang="en-US" sz="4000" dirty="0">
                <a:cs typeface="Calibri" panose="020F0502020204030204" pitchFamily="34" charset="0"/>
              </a:rPr>
              <a:t> 1 = 1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1 </a:t>
            </a:r>
            <a:r>
              <a:rPr lang="en-US" altLang="en-US" sz="4000" dirty="0">
                <a:cs typeface="Calibri" panose="020F0502020204030204" pitchFamily="34" charset="0"/>
                <a:sym typeface="Symbol" panose="05050102010706020507" pitchFamily="18" charset="2"/>
              </a:rPr>
              <a:t></a:t>
            </a:r>
            <a:r>
              <a:rPr lang="en-US" altLang="en-US" sz="4000" dirty="0">
                <a:cs typeface="Calibri" panose="020F0502020204030204" pitchFamily="34" charset="0"/>
              </a:rPr>
              <a:t> 0 = 1</a:t>
            </a:r>
          </a:p>
          <a:p>
            <a:pPr eaLnBrk="1" hangingPunct="1"/>
            <a:r>
              <a:rPr lang="en-US" altLang="en-US" sz="4000" dirty="0">
                <a:cs typeface="Calibri" panose="020F0502020204030204" pitchFamily="34" charset="0"/>
              </a:rPr>
              <a:t>1 </a:t>
            </a:r>
            <a:r>
              <a:rPr lang="en-US" altLang="en-US" sz="4000" dirty="0">
                <a:cs typeface="Calibri" panose="020F0502020204030204" pitchFamily="34" charset="0"/>
                <a:sym typeface="Symbol" panose="05050102010706020507" pitchFamily="18" charset="2"/>
              </a:rPr>
              <a:t></a:t>
            </a:r>
            <a:r>
              <a:rPr lang="en-US" altLang="en-US" sz="4000" dirty="0">
                <a:cs typeface="Calibri" panose="020F0502020204030204" pitchFamily="34" charset="0"/>
              </a:rPr>
              <a:t> 1 = 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752813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b="1" dirty="0" smtClean="0"/>
              <a:t>Algorithm</a:t>
            </a:r>
            <a:r>
              <a:rPr lang="pl-PL" altLang="en-US" b="1" dirty="0" smtClean="0"/>
              <a:t> </a:t>
            </a:r>
            <a:r>
              <a:rPr lang="en-US" altLang="en-US" b="1" dirty="0" smtClean="0"/>
              <a:t>One </a:t>
            </a:r>
            <a:r>
              <a:rPr lang="en-US" altLang="en-US" b="1" dirty="0"/>
              <a:t>Time Pad </a:t>
            </a:r>
            <a:r>
              <a:rPr lang="pl-PL" altLang="en-US" b="1" dirty="0" smtClean="0"/>
              <a:t>– </a:t>
            </a:r>
            <a:br>
              <a:rPr lang="pl-PL" altLang="en-US" b="1" dirty="0" smtClean="0"/>
            </a:br>
            <a:r>
              <a:rPr lang="pl-PL" altLang="en-US" b="1" dirty="0" smtClean="0"/>
              <a:t>s</a:t>
            </a:r>
            <a:r>
              <a:rPr lang="pl-PL" b="1" dirty="0" smtClean="0"/>
              <a:t>zyfr </a:t>
            </a:r>
            <a:r>
              <a:rPr lang="pl-PL" b="1" dirty="0"/>
              <a:t>z kluczem jednorazowym</a:t>
            </a:r>
            <a:endParaRPr lang="it-IT" altLang="en-US" b="1" dirty="0" smtClean="0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84046" y="2262834"/>
            <a:ext cx="1119187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sz="3200" dirty="0"/>
              <a:t>Bardzo prosty algorytm </a:t>
            </a:r>
            <a:r>
              <a:rPr lang="pl-PL" altLang="en-US" sz="3200" dirty="0" smtClean="0"/>
              <a:t>szyfrowania</a:t>
            </a:r>
          </a:p>
          <a:p>
            <a:pPr marL="566738" indent="-457200" algn="just" eaLnBrk="1" hangingPunct="1"/>
            <a:r>
              <a:rPr lang="pl-PL" altLang="en-US" sz="3200" dirty="0" smtClean="0"/>
              <a:t>Bardzo </a:t>
            </a:r>
            <a:r>
              <a:rPr lang="pl-PL" altLang="en-US" sz="3200" dirty="0"/>
              <a:t>prosta i szybka </a:t>
            </a:r>
            <a:r>
              <a:rPr lang="pl-PL" altLang="en-US" sz="3200" dirty="0" smtClean="0"/>
              <a:t>realizacja.</a:t>
            </a:r>
          </a:p>
          <a:p>
            <a:pPr marL="566738" indent="-457200" algn="just" eaLnBrk="1" hangingPunct="1"/>
            <a:r>
              <a:rPr lang="pl-PL" altLang="en-US" sz="3200" dirty="0" smtClean="0"/>
              <a:t>„</a:t>
            </a:r>
            <a:r>
              <a:rPr lang="pl-PL" altLang="en-US" sz="3200" dirty="0"/>
              <a:t>Doskonały”: udowodniono, że bez znajomości klucza nie można wrócić do oryginalnego tekstu</a:t>
            </a:r>
            <a:r>
              <a:rPr lang="pl-PL" altLang="en-US" sz="3200" dirty="0" smtClean="0"/>
              <a:t>.</a:t>
            </a:r>
          </a:p>
          <a:p>
            <a:pPr marL="566738" indent="-457200" algn="just" eaLnBrk="1" hangingPunct="1"/>
            <a:r>
              <a:rPr lang="pl-PL" altLang="en-US" sz="3200" dirty="0" smtClean="0"/>
              <a:t>Bazuje na funkcji </a:t>
            </a:r>
            <a:r>
              <a:rPr lang="pl-PL" altLang="en-US" sz="3200" dirty="0"/>
              <a:t>logicznej EXCLUSIVE OR </a:t>
            </a:r>
            <a:r>
              <a:rPr lang="pl-PL" altLang="en-US" sz="3200" dirty="0" smtClean="0"/>
              <a:t>(</a:t>
            </a:r>
            <a:r>
              <a:rPr lang="pl-PL" altLang="en-US" sz="3200" dirty="0"/>
              <a:t>XOR</a:t>
            </a:r>
            <a:r>
              <a:rPr lang="pl-PL" altLang="en-US" sz="3200" dirty="0" smtClean="0"/>
              <a:t>).</a:t>
            </a:r>
          </a:p>
          <a:p>
            <a:pPr marL="566738" indent="-457200" algn="just" eaLnBrk="1" hangingPunct="1"/>
            <a:r>
              <a:rPr lang="pl-PL" altLang="en-US" sz="3200" dirty="0" smtClean="0"/>
              <a:t>Służy </a:t>
            </a:r>
            <a:r>
              <a:rPr lang="pl-PL" altLang="en-US" sz="3200" dirty="0"/>
              <a:t>do przesyłania wiadomości (</a:t>
            </a:r>
            <a:r>
              <a:rPr lang="pl-PL" altLang="en-US" sz="3200" dirty="0" err="1"/>
              <a:t>PlainText</a:t>
            </a:r>
            <a:r>
              <a:rPr lang="pl-PL" altLang="en-US" sz="3200" dirty="0"/>
              <a:t>) od dwóch stron (Alice A i Bob B)</a:t>
            </a:r>
            <a:endParaRPr lang="en-US" altLang="en-US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algn="just" eaLnBrk="1" fontAlgn="auto" hangingPunct="1">
              <a:spcAft>
                <a:spcPts val="0"/>
              </a:spcAft>
              <a:buNone/>
              <a:defRPr/>
            </a:pPr>
            <a:r>
              <a:rPr lang="pl-PL" sz="3200" b="1" dirty="0"/>
              <a:t>Faza konfiguracji</a:t>
            </a:r>
            <a:r>
              <a:rPr lang="pl-PL" sz="3200" b="1" dirty="0" smtClean="0"/>
              <a:t>: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sz="3200" dirty="0" smtClean="0"/>
              <a:t>Generowana </a:t>
            </a:r>
            <a:r>
              <a:rPr lang="pl-PL" sz="3200" dirty="0"/>
              <a:t>jest losowa sekwencja dokładnie n bajtów (jest to One Time Pad (OTP) lub po prostu klucz</a:t>
            </a:r>
            <a:r>
              <a:rPr lang="pl-PL" sz="3200" dirty="0" smtClean="0"/>
              <a:t>)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sz="3200" dirty="0" smtClean="0"/>
              <a:t>OTP </a:t>
            </a:r>
            <a:r>
              <a:rPr lang="pl-PL" sz="3200" dirty="0"/>
              <a:t>jest w pewien </a:t>
            </a:r>
            <a:r>
              <a:rPr lang="pl-PL" sz="3200" dirty="0" smtClean="0"/>
              <a:t>bezpieczny </a:t>
            </a:r>
            <a:r>
              <a:rPr lang="pl-PL" sz="3200" dirty="0"/>
              <a:t>sposób</a:t>
            </a:r>
            <a:r>
              <a:rPr lang="pl-PL" sz="3200" dirty="0" smtClean="0"/>
              <a:t> </a:t>
            </a:r>
            <a:r>
              <a:rPr lang="pl-PL" sz="3200" dirty="0"/>
              <a:t>udostępniane między dwiema częściami (podane z góry, wysłane już zabezpieczonym kanałem itp.)</a:t>
            </a:r>
            <a:endParaRPr lang="it-IT" sz="3200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752813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b="1" dirty="0" smtClean="0"/>
              <a:t>Algorithm</a:t>
            </a:r>
            <a:r>
              <a:rPr lang="pl-PL" altLang="en-US" b="1" dirty="0" smtClean="0"/>
              <a:t> </a:t>
            </a:r>
            <a:r>
              <a:rPr lang="en-US" altLang="en-US" b="1" dirty="0" smtClean="0"/>
              <a:t>One </a:t>
            </a:r>
            <a:r>
              <a:rPr lang="en-US" altLang="en-US" b="1" dirty="0"/>
              <a:t>Time Pad </a:t>
            </a:r>
            <a:r>
              <a:rPr lang="pl-PL" altLang="en-US" b="1" dirty="0" smtClean="0"/>
              <a:t>– </a:t>
            </a:r>
            <a:br>
              <a:rPr lang="pl-PL" altLang="en-US" b="1" dirty="0" smtClean="0"/>
            </a:br>
            <a:r>
              <a:rPr lang="pl-PL" altLang="en-US" b="1" dirty="0" smtClean="0"/>
              <a:t>s</a:t>
            </a:r>
            <a:r>
              <a:rPr lang="pl-PL" b="1" dirty="0" smtClean="0"/>
              <a:t>zyfr </a:t>
            </a:r>
            <a:r>
              <a:rPr lang="pl-PL" b="1" dirty="0"/>
              <a:t>z kluczem jednorazowym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752813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b="1" dirty="0" smtClean="0"/>
              <a:t>Algorithm</a:t>
            </a:r>
            <a:r>
              <a:rPr lang="pl-PL" altLang="en-US" b="1" dirty="0" smtClean="0"/>
              <a:t> </a:t>
            </a:r>
            <a:r>
              <a:rPr lang="en-US" altLang="en-US" b="1" dirty="0" smtClean="0"/>
              <a:t>One </a:t>
            </a:r>
            <a:r>
              <a:rPr lang="en-US" altLang="en-US" b="1" dirty="0"/>
              <a:t>Time Pad </a:t>
            </a:r>
            <a:r>
              <a:rPr lang="pl-PL" altLang="en-US" b="1" dirty="0" smtClean="0"/>
              <a:t>– </a:t>
            </a:r>
            <a:br>
              <a:rPr lang="pl-PL" altLang="en-US" b="1" dirty="0" smtClean="0"/>
            </a:br>
            <a:r>
              <a:rPr lang="pl-PL" altLang="en-US" b="1" dirty="0" smtClean="0"/>
              <a:t>s</a:t>
            </a:r>
            <a:r>
              <a:rPr lang="pl-PL" b="1" dirty="0" smtClean="0"/>
              <a:t>zyfr </a:t>
            </a:r>
            <a:r>
              <a:rPr lang="pl-PL" b="1" dirty="0"/>
              <a:t>z kluczem jednorazowym</a:t>
            </a:r>
            <a:endParaRPr lang="it-IT" altLang="en-US" b="1" dirty="0" smtClean="0"/>
          </a:p>
        </p:txBody>
      </p:sp>
      <p:sp>
        <p:nvSpPr>
          <p:cNvPr id="6" name="Content Placeholder 1"/>
          <p:cNvSpPr>
            <a:spLocks noGrp="1"/>
          </p:cNvSpPr>
          <p:nvPr>
            <p:ph idx="4294967295"/>
          </p:nvPr>
        </p:nvSpPr>
        <p:spPr>
          <a:xfrm>
            <a:off x="453820" y="1780733"/>
            <a:ext cx="11352459" cy="49266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pl-PL" dirty="0"/>
              <a:t>Gdy obie strony posiadają klucz, mogą go używać do przesyłania wiadomości. W przypadku, gdyby Alicja chciała wysłać wiadomość do Boba:</a:t>
            </a:r>
          </a:p>
          <a:p>
            <a:pPr lvl="0" algn="just"/>
            <a:r>
              <a:rPr lang="en-US" dirty="0"/>
              <a:t>Alicja </a:t>
            </a:r>
            <a:r>
              <a:rPr lang="en-US" dirty="0" err="1"/>
              <a:t>oblicza</a:t>
            </a:r>
            <a:r>
              <a:rPr lang="en-US" dirty="0"/>
              <a:t> </a:t>
            </a:r>
            <a:r>
              <a:rPr lang="en-US" i="1" dirty="0"/>
              <a:t>bit </a:t>
            </a:r>
            <a:r>
              <a:rPr lang="pl-PL" i="1" dirty="0"/>
              <a:t>po</a:t>
            </a:r>
            <a:r>
              <a:rPr lang="en-US" i="1" dirty="0"/>
              <a:t> bi</a:t>
            </a:r>
            <a:r>
              <a:rPr lang="pl-PL" i="1" dirty="0" err="1"/>
              <a:t>cie</a:t>
            </a:r>
            <a:r>
              <a:rPr lang="en-US" dirty="0"/>
              <a:t> EXCLUSIVE OR </a:t>
            </a:r>
            <a:r>
              <a:rPr lang="pl-PL" dirty="0"/>
              <a:t>jawnego tekstu (</a:t>
            </a:r>
            <a:r>
              <a:rPr lang="pl-PL" i="1" dirty="0" err="1"/>
              <a:t>JawnyTekst</a:t>
            </a:r>
            <a:r>
              <a:rPr lang="pl-PL" i="1" dirty="0"/>
              <a:t>)</a:t>
            </a:r>
            <a:r>
              <a:rPr lang="en-US" dirty="0"/>
              <a:t> </a:t>
            </a:r>
            <a:r>
              <a:rPr lang="pl-PL" dirty="0"/>
              <a:t>z </a:t>
            </a:r>
            <a:r>
              <a:rPr lang="en-US" i="1" dirty="0"/>
              <a:t>K</a:t>
            </a:r>
            <a:r>
              <a:rPr lang="pl-PL" i="1" dirty="0" err="1"/>
              <a:t>luczem</a:t>
            </a:r>
            <a:r>
              <a:rPr lang="en-US" dirty="0"/>
              <a:t>, </a:t>
            </a:r>
            <a:r>
              <a:rPr lang="pl-PL" dirty="0"/>
              <a:t>produkując </a:t>
            </a:r>
            <a:r>
              <a:rPr lang="pl-PL" i="1" dirty="0" err="1"/>
              <a:t>ZaszyfrowanyTekst</a:t>
            </a:r>
            <a:r>
              <a:rPr lang="en-US" dirty="0"/>
              <a:t>:</a:t>
            </a:r>
          </a:p>
          <a:p>
            <a:pPr marL="109728" indent="0" algn="just">
              <a:buNone/>
            </a:pPr>
            <a:r>
              <a:rPr lang="en-US" b="1" dirty="0"/>
              <a:t>   </a:t>
            </a:r>
            <a:r>
              <a:rPr lang="pl-PL" b="1" dirty="0"/>
              <a:t>Szyfrowanie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pl-PL" dirty="0" err="1"/>
              <a:t>JawnyTekst</a:t>
            </a:r>
            <a:r>
              <a:rPr lang="en-US" dirty="0"/>
              <a:t> </a:t>
            </a:r>
            <a:r>
              <a:rPr lang="en-US" dirty="0">
                <a:sym typeface="Symbol" panose="05050102010706020507" pitchFamily="18" charset="2"/>
              </a:rPr>
              <a:t></a:t>
            </a:r>
            <a:r>
              <a:rPr lang="en-US" dirty="0"/>
              <a:t> K</a:t>
            </a:r>
            <a:r>
              <a:rPr lang="pl-PL" dirty="0" err="1"/>
              <a:t>lucz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pl-PL" i="1" dirty="0" err="1"/>
              <a:t>ZaszyfrowanyTekst</a:t>
            </a:r>
            <a:endParaRPr lang="en-US" dirty="0"/>
          </a:p>
          <a:p>
            <a:pPr lvl="0" algn="just"/>
            <a:r>
              <a:rPr lang="pl-PL" dirty="0"/>
              <a:t>Wynikowy </a:t>
            </a:r>
            <a:r>
              <a:rPr lang="pl-PL" i="1" dirty="0" err="1"/>
              <a:t>ZaszyfrowanyTekst</a:t>
            </a:r>
            <a:r>
              <a:rPr lang="pl-PL" i="1" dirty="0"/>
              <a:t> </a:t>
            </a:r>
            <a:r>
              <a:rPr lang="pl-PL" dirty="0"/>
              <a:t>jest transmitowany przez Alicję do Boba poprzez prawdopodobnie niebezpieczny kanał.</a:t>
            </a:r>
            <a:endParaRPr lang="en-US" dirty="0"/>
          </a:p>
          <a:p>
            <a:pPr algn="just"/>
            <a:r>
              <a:rPr lang="en-US" dirty="0"/>
              <a:t>Bob </a:t>
            </a:r>
            <a:r>
              <a:rPr lang="pl-PL" dirty="0"/>
              <a:t>oblicza </a:t>
            </a:r>
            <a:r>
              <a:rPr lang="en-US" i="1" dirty="0"/>
              <a:t>bit </a:t>
            </a:r>
            <a:r>
              <a:rPr lang="pl-PL" i="1" dirty="0"/>
              <a:t>po</a:t>
            </a:r>
            <a:r>
              <a:rPr lang="en-US" i="1" dirty="0"/>
              <a:t> bi</a:t>
            </a:r>
            <a:r>
              <a:rPr lang="pl-PL" i="1" dirty="0" err="1"/>
              <a:t>cie</a:t>
            </a:r>
            <a:r>
              <a:rPr lang="en-US" dirty="0"/>
              <a:t> EXCLUSIVE OR </a:t>
            </a:r>
            <a:r>
              <a:rPr lang="pl-PL" dirty="0"/>
              <a:t>z </a:t>
            </a:r>
            <a:r>
              <a:rPr lang="pl-PL" i="1" dirty="0" err="1"/>
              <a:t>ZaszyfrowanyTekst</a:t>
            </a:r>
            <a:r>
              <a:rPr lang="pl-PL" i="1" dirty="0"/>
              <a:t> </a:t>
            </a:r>
            <a:r>
              <a:rPr lang="pl-PL" dirty="0"/>
              <a:t>oraz</a:t>
            </a:r>
            <a:r>
              <a:rPr lang="en-US" dirty="0"/>
              <a:t> </a:t>
            </a:r>
            <a:r>
              <a:rPr lang="pl-PL" dirty="0"/>
              <a:t>z </a:t>
            </a:r>
            <a:r>
              <a:rPr lang="en-US" i="1" dirty="0"/>
              <a:t>K</a:t>
            </a:r>
            <a:r>
              <a:rPr lang="pl-PL" i="1" dirty="0" err="1"/>
              <a:t>lucza</a:t>
            </a:r>
            <a:r>
              <a:rPr lang="en-US" dirty="0"/>
              <a:t>, </a:t>
            </a:r>
            <a:r>
              <a:rPr lang="pl-PL" dirty="0"/>
              <a:t>odkrywając oryginalny </a:t>
            </a:r>
            <a:r>
              <a:rPr lang="pl-PL" i="1" dirty="0" err="1"/>
              <a:t>JawnyTekst</a:t>
            </a:r>
            <a:r>
              <a:rPr lang="en-US" dirty="0"/>
              <a:t>:</a:t>
            </a:r>
          </a:p>
          <a:p>
            <a:pPr marL="109728" indent="0" algn="just">
              <a:buNone/>
            </a:pPr>
            <a:r>
              <a:rPr lang="en-US" b="1" dirty="0"/>
              <a:t>   D</a:t>
            </a:r>
            <a:r>
              <a:rPr lang="pl-PL" b="1" dirty="0" err="1"/>
              <a:t>ekrypcja</a:t>
            </a:r>
            <a:r>
              <a:rPr lang="en-US" b="1" dirty="0"/>
              <a:t>: </a:t>
            </a:r>
            <a:r>
              <a:rPr lang="pl-PL" i="1" dirty="0" err="1"/>
              <a:t>ZaszyfrowanyTekst</a:t>
            </a:r>
            <a:r>
              <a:rPr lang="en-US" dirty="0">
                <a:sym typeface="Symbol" panose="05050102010706020507" pitchFamily="18" charset="2"/>
              </a:rPr>
              <a:t></a:t>
            </a:r>
            <a:r>
              <a:rPr lang="en-US" dirty="0"/>
              <a:t> K</a:t>
            </a:r>
            <a:r>
              <a:rPr lang="pl-PL" dirty="0" err="1"/>
              <a:t>lucz</a:t>
            </a:r>
            <a:r>
              <a:rPr lang="en-US" dirty="0"/>
              <a:t>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pl-PL" i="1" dirty="0" err="1"/>
              <a:t>JawnyTekst</a:t>
            </a:r>
            <a:endParaRPr lang="en-US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752813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b="1" dirty="0" smtClean="0"/>
              <a:t>Algorithm</a:t>
            </a:r>
            <a:r>
              <a:rPr lang="pl-PL" altLang="en-US" b="1" dirty="0" smtClean="0"/>
              <a:t> </a:t>
            </a:r>
            <a:r>
              <a:rPr lang="en-US" altLang="en-US" b="1" dirty="0" smtClean="0"/>
              <a:t>One </a:t>
            </a:r>
            <a:r>
              <a:rPr lang="en-US" altLang="en-US" b="1" dirty="0"/>
              <a:t>Time Pad </a:t>
            </a:r>
            <a:r>
              <a:rPr lang="pl-PL" altLang="en-US" b="1" dirty="0" smtClean="0"/>
              <a:t>– </a:t>
            </a:r>
            <a:br>
              <a:rPr lang="pl-PL" altLang="en-US" b="1" dirty="0" smtClean="0"/>
            </a:br>
            <a:r>
              <a:rPr lang="pl-PL" altLang="en-US" b="1" dirty="0" smtClean="0"/>
              <a:t>s</a:t>
            </a:r>
            <a:r>
              <a:rPr lang="pl-PL" b="1" dirty="0" smtClean="0"/>
              <a:t>zyfr </a:t>
            </a:r>
            <a:r>
              <a:rPr lang="pl-PL" b="1" dirty="0"/>
              <a:t>z kluczem jednorazowym</a:t>
            </a:r>
            <a:endParaRPr lang="it-IT" altLang="en-US" b="1" dirty="0" smtClean="0"/>
          </a:p>
        </p:txBody>
      </p:sp>
      <p:sp>
        <p:nvSpPr>
          <p:cNvPr id="6" name="Content Placeholder 1"/>
          <p:cNvSpPr>
            <a:spLocks noGrp="1"/>
          </p:cNvSpPr>
          <p:nvPr>
            <p:ph idx="4294967295"/>
          </p:nvPr>
        </p:nvSpPr>
        <p:spPr>
          <a:xfrm>
            <a:off x="389084" y="1931384"/>
            <a:ext cx="11222986" cy="49266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pl-PL" b="1" dirty="0"/>
              <a:t>Przykład</a:t>
            </a:r>
            <a:endParaRPr lang="en-US" dirty="0"/>
          </a:p>
          <a:p>
            <a:pPr marL="109728" indent="0">
              <a:buNone/>
            </a:pPr>
            <a:r>
              <a:rPr lang="pl-PL" dirty="0"/>
              <a:t>Załóżmy, że zarówno Alicja, jak i Bob uzgodnili już losowy OTP</a:t>
            </a:r>
            <a:r>
              <a:rPr lang="en-US" dirty="0"/>
              <a:t>(</a:t>
            </a:r>
            <a:r>
              <a:rPr lang="en-US" i="1" dirty="0"/>
              <a:t>K</a:t>
            </a:r>
            <a:r>
              <a:rPr lang="pl-PL" i="1" dirty="0" err="1"/>
              <a:t>lucz</a:t>
            </a:r>
            <a:r>
              <a:rPr lang="en-US" dirty="0"/>
              <a:t>).</a:t>
            </a:r>
          </a:p>
          <a:p>
            <a:pPr marL="109728" indent="0">
              <a:buNone/>
            </a:pPr>
            <a:r>
              <a:rPr lang="en-US" b="1" dirty="0" err="1"/>
              <a:t>Alic</a:t>
            </a:r>
            <a:r>
              <a:rPr lang="pl-PL" b="1" dirty="0"/>
              <a:t>ja</a:t>
            </a:r>
            <a:r>
              <a:rPr lang="en-US" dirty="0"/>
              <a:t> </a:t>
            </a:r>
            <a:r>
              <a:rPr lang="pl-PL" dirty="0"/>
              <a:t>chce</a:t>
            </a:r>
            <a:r>
              <a:rPr lang="en-US" dirty="0"/>
              <a:t> </a:t>
            </a:r>
            <a:r>
              <a:rPr lang="pl-PL" dirty="0"/>
              <a:t>wysłać</a:t>
            </a:r>
            <a:r>
              <a:rPr lang="en-US" dirty="0"/>
              <a:t> “HELLO” </a:t>
            </a:r>
            <a:r>
              <a:rPr lang="pl-PL" dirty="0"/>
              <a:t>do</a:t>
            </a:r>
            <a:r>
              <a:rPr lang="en-US" dirty="0"/>
              <a:t> Bob</a:t>
            </a:r>
            <a:r>
              <a:rPr lang="pl-PL" dirty="0"/>
              <a:t>a</a:t>
            </a:r>
            <a:r>
              <a:rPr lang="en-US" dirty="0"/>
              <a:t> (</a:t>
            </a:r>
            <a:r>
              <a:rPr lang="pl-PL" dirty="0"/>
              <a:t>w kodzie </a:t>
            </a:r>
            <a:r>
              <a:rPr lang="en-US" dirty="0"/>
              <a:t>ASCII, </a:t>
            </a:r>
            <a:r>
              <a:rPr lang="pl-PL" dirty="0"/>
              <a:t>spacje są tutaj dla lepszej czytelności)</a:t>
            </a:r>
            <a:r>
              <a:rPr lang="en-US" dirty="0"/>
              <a:t>:</a:t>
            </a:r>
          </a:p>
          <a:p>
            <a:pPr marL="109728" indent="0">
              <a:buNone/>
            </a:pPr>
            <a:r>
              <a:rPr lang="en-US" sz="2400" dirty="0"/>
              <a:t>                               </a:t>
            </a:r>
            <a:r>
              <a:rPr lang="en-US" sz="2400" b="1" dirty="0"/>
              <a:t>H               E                L               </a:t>
            </a:r>
            <a:r>
              <a:rPr lang="en-US" sz="2400" b="1" dirty="0" err="1"/>
              <a:t>L</a:t>
            </a:r>
            <a:r>
              <a:rPr lang="en-US" sz="2400" b="1" dirty="0"/>
              <a:t>               O</a:t>
            </a:r>
            <a:endParaRPr lang="en-US" sz="2400" dirty="0"/>
          </a:p>
          <a:p>
            <a:pPr marL="109728" indent="0">
              <a:buNone/>
            </a:pPr>
            <a:r>
              <a:rPr lang="pl-PL" sz="2400" i="1" dirty="0" err="1"/>
              <a:t>JawnyTekst</a:t>
            </a:r>
            <a:r>
              <a:rPr lang="en-US" sz="2400" dirty="0"/>
              <a:t>:</a:t>
            </a:r>
            <a:r>
              <a:rPr lang="en-US" sz="2000" dirty="0"/>
              <a:t> 	01001000   01000101   01001100   01001100   01001111</a:t>
            </a:r>
          </a:p>
          <a:p>
            <a:pPr marL="109728" indent="0">
              <a:buNone/>
            </a:pPr>
            <a:r>
              <a:rPr lang="en-US" sz="2400" dirty="0">
                <a:sym typeface="Symbol" panose="05050102010706020507" pitchFamily="18" charset="2"/>
              </a:rPr>
              <a:t>					</a:t>
            </a:r>
            <a:endParaRPr lang="en-US" sz="2400" dirty="0"/>
          </a:p>
          <a:p>
            <a:pPr marL="109728" indent="0">
              <a:buNone/>
            </a:pPr>
            <a:r>
              <a:rPr lang="en-US" sz="2400" i="1" dirty="0"/>
              <a:t>K</a:t>
            </a:r>
            <a:r>
              <a:rPr lang="pl-PL" sz="2400" i="1" dirty="0" err="1"/>
              <a:t>lucz</a:t>
            </a:r>
            <a:r>
              <a:rPr lang="en-US" sz="2400" dirty="0"/>
              <a:t>:</a:t>
            </a:r>
            <a:r>
              <a:rPr lang="en-US" sz="2000" dirty="0"/>
              <a:t> 		10101001   01110010   10110010   10000110   11000110</a:t>
            </a:r>
          </a:p>
          <a:p>
            <a:pPr marL="109728" indent="0">
              <a:buNone/>
            </a:pPr>
            <a:r>
              <a:rPr lang="en-US" sz="2400" dirty="0"/>
              <a:t>				              =</a:t>
            </a:r>
          </a:p>
          <a:p>
            <a:pPr marL="109728" indent="0">
              <a:buNone/>
            </a:pPr>
            <a:r>
              <a:rPr lang="pl-PL" sz="2400" i="1" dirty="0" err="1"/>
              <a:t>ZaszyfrowanyTekst</a:t>
            </a:r>
            <a:r>
              <a:rPr lang="pl-PL" sz="2400" i="1" dirty="0"/>
              <a:t> </a:t>
            </a:r>
            <a:r>
              <a:rPr lang="en-US" sz="2400" dirty="0"/>
              <a:t>:</a:t>
            </a:r>
            <a:r>
              <a:rPr lang="en-US" sz="2000" dirty="0"/>
              <a:t>	11100001   00110111   11111110   11001010   10001001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752813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b="1" dirty="0" smtClean="0"/>
              <a:t>Algorithm</a:t>
            </a:r>
            <a:r>
              <a:rPr lang="pl-PL" altLang="en-US" b="1" dirty="0" smtClean="0"/>
              <a:t> </a:t>
            </a:r>
            <a:r>
              <a:rPr lang="en-US" altLang="en-US" b="1" dirty="0" smtClean="0"/>
              <a:t>One </a:t>
            </a:r>
            <a:r>
              <a:rPr lang="en-US" altLang="en-US" b="1" dirty="0"/>
              <a:t>Time Pad </a:t>
            </a:r>
            <a:r>
              <a:rPr lang="pl-PL" altLang="en-US" b="1" dirty="0" smtClean="0"/>
              <a:t>– </a:t>
            </a:r>
            <a:br>
              <a:rPr lang="pl-PL" altLang="en-US" b="1" dirty="0" smtClean="0"/>
            </a:br>
            <a:r>
              <a:rPr lang="pl-PL" altLang="en-US" b="1" dirty="0" smtClean="0"/>
              <a:t>s</a:t>
            </a:r>
            <a:r>
              <a:rPr lang="pl-PL" b="1" dirty="0" smtClean="0"/>
              <a:t>zyfr </a:t>
            </a:r>
            <a:r>
              <a:rPr lang="pl-PL" b="1" dirty="0"/>
              <a:t>z kluczem jednorazowym</a:t>
            </a:r>
            <a:endParaRPr lang="it-IT" altLang="en-US" b="1" dirty="0" smtClean="0"/>
          </a:p>
        </p:txBody>
      </p:sp>
      <p:sp>
        <p:nvSpPr>
          <p:cNvPr id="6" name="Content Placeholder 1"/>
          <p:cNvSpPr>
            <a:spLocks noGrp="1"/>
          </p:cNvSpPr>
          <p:nvPr>
            <p:ph idx="4294967295"/>
          </p:nvPr>
        </p:nvSpPr>
        <p:spPr>
          <a:xfrm>
            <a:off x="316257" y="1756458"/>
            <a:ext cx="8892480" cy="4926616"/>
          </a:xfrm>
          <a:prstGeom prst="rect">
            <a:avLst/>
          </a:prstGeom>
        </p:spPr>
        <p:txBody>
          <a:bodyPr/>
          <a:lstStyle/>
          <a:p>
            <a:pPr marL="109728" indent="0">
              <a:buNone/>
            </a:pPr>
            <a:r>
              <a:rPr lang="pl-PL" b="1" dirty="0" smtClean="0"/>
              <a:t>Przykład </a:t>
            </a:r>
            <a:r>
              <a:rPr lang="en-US" b="1" dirty="0" smtClean="0"/>
              <a:t>(</a:t>
            </a:r>
            <a:r>
              <a:rPr lang="pl-PL" b="1" dirty="0" smtClean="0"/>
              <a:t>kontynuacja</a:t>
            </a:r>
            <a:r>
              <a:rPr lang="en-US" b="1" dirty="0" smtClean="0"/>
              <a:t>)</a:t>
            </a:r>
            <a:endParaRPr lang="en-US" dirty="0"/>
          </a:p>
          <a:p>
            <a:pPr marL="109728" indent="0">
              <a:buNone/>
            </a:pPr>
            <a:r>
              <a:rPr lang="en-US" b="1" dirty="0"/>
              <a:t>Bob</a:t>
            </a:r>
            <a:r>
              <a:rPr lang="en-US" dirty="0"/>
              <a:t> </a:t>
            </a:r>
            <a:r>
              <a:rPr lang="pl-PL" dirty="0"/>
              <a:t>otrzymuje </a:t>
            </a:r>
            <a:r>
              <a:rPr lang="pl-PL" i="1" dirty="0" err="1"/>
              <a:t>ZaszyfrowanyTekst</a:t>
            </a:r>
            <a:r>
              <a:rPr lang="en-US" dirty="0"/>
              <a:t> </a:t>
            </a:r>
            <a:r>
              <a:rPr lang="pl-PL" dirty="0"/>
              <a:t>i stosuje </a:t>
            </a:r>
            <a:r>
              <a:rPr lang="en-US" i="1" dirty="0"/>
              <a:t>K</a:t>
            </a:r>
            <a:r>
              <a:rPr lang="pl-PL" i="1" dirty="0" err="1"/>
              <a:t>lucz</a:t>
            </a:r>
            <a:r>
              <a:rPr lang="en-US" dirty="0"/>
              <a:t>:</a:t>
            </a:r>
          </a:p>
          <a:p>
            <a:pPr marL="109728" indent="0">
              <a:buNone/>
            </a:pPr>
            <a:endParaRPr lang="en-US" sz="2400" i="1" dirty="0"/>
          </a:p>
          <a:p>
            <a:pPr marL="109728" indent="0">
              <a:buNone/>
            </a:pPr>
            <a:r>
              <a:rPr lang="pl-PL" sz="2400" i="1" dirty="0" err="1"/>
              <a:t>ZaszyfrowanyTekst</a:t>
            </a:r>
            <a:r>
              <a:rPr lang="pl-PL" sz="2400" i="1" dirty="0"/>
              <a:t> </a:t>
            </a:r>
            <a:r>
              <a:rPr lang="en-US" sz="2400" dirty="0"/>
              <a:t>:	</a:t>
            </a:r>
            <a:r>
              <a:rPr lang="en-US" sz="2000" dirty="0"/>
              <a:t>11100001</a:t>
            </a:r>
            <a:r>
              <a:rPr lang="en-US" sz="2400" dirty="0"/>
              <a:t>   </a:t>
            </a:r>
            <a:r>
              <a:rPr lang="en-US" sz="2000" dirty="0"/>
              <a:t>00110111</a:t>
            </a:r>
            <a:r>
              <a:rPr lang="en-US" sz="2400" dirty="0"/>
              <a:t>   </a:t>
            </a:r>
            <a:r>
              <a:rPr lang="en-US" sz="2000" dirty="0"/>
              <a:t>11111110</a:t>
            </a:r>
            <a:r>
              <a:rPr lang="en-US" sz="2400" dirty="0"/>
              <a:t>   </a:t>
            </a:r>
            <a:r>
              <a:rPr lang="en-US" sz="2000" dirty="0"/>
              <a:t>11001010</a:t>
            </a:r>
            <a:r>
              <a:rPr lang="en-US" sz="2400" dirty="0"/>
              <a:t>   </a:t>
            </a:r>
            <a:r>
              <a:rPr lang="en-US" sz="2000" dirty="0"/>
              <a:t>10001001</a:t>
            </a:r>
          </a:p>
          <a:p>
            <a:pPr marL="109728" indent="0">
              <a:buNone/>
            </a:pPr>
            <a:r>
              <a:rPr lang="en-US" sz="2400" dirty="0">
                <a:sym typeface="Symbol" panose="05050102010706020507" pitchFamily="18" charset="2"/>
              </a:rPr>
              <a:t>					</a:t>
            </a:r>
            <a:endParaRPr lang="en-US" sz="2400" dirty="0"/>
          </a:p>
          <a:p>
            <a:pPr marL="109728" indent="0">
              <a:buNone/>
            </a:pPr>
            <a:r>
              <a:rPr lang="en-US" sz="2400" i="1" dirty="0"/>
              <a:t>K</a:t>
            </a:r>
            <a:r>
              <a:rPr lang="pl-PL" sz="2400" i="1" dirty="0" err="1"/>
              <a:t>lucz</a:t>
            </a:r>
            <a:r>
              <a:rPr lang="en-US" sz="2400" dirty="0"/>
              <a:t>:</a:t>
            </a:r>
            <a:r>
              <a:rPr lang="en-US" sz="2000" dirty="0"/>
              <a:t> 		10101001   01110010   10110010   10000110   11000110</a:t>
            </a:r>
          </a:p>
          <a:p>
            <a:pPr marL="109728" indent="0">
              <a:buNone/>
            </a:pPr>
            <a:r>
              <a:rPr lang="en-US" sz="2400" dirty="0"/>
              <a:t>				              =</a:t>
            </a:r>
          </a:p>
          <a:p>
            <a:pPr marL="109728" indent="0">
              <a:buNone/>
            </a:pPr>
            <a:r>
              <a:rPr lang="pl-PL" sz="2400" i="1" dirty="0" err="1"/>
              <a:t>JawnyTekst</a:t>
            </a:r>
            <a:r>
              <a:rPr lang="en-US" sz="2400" dirty="0"/>
              <a:t>: 	</a:t>
            </a:r>
            <a:r>
              <a:rPr lang="en-US" sz="2000" dirty="0"/>
              <a:t>01001000</a:t>
            </a:r>
            <a:r>
              <a:rPr lang="en-US" sz="2400" dirty="0"/>
              <a:t>   </a:t>
            </a:r>
            <a:r>
              <a:rPr lang="en-US" sz="2000" dirty="0"/>
              <a:t>01000101</a:t>
            </a:r>
            <a:r>
              <a:rPr lang="en-US" sz="2400" dirty="0"/>
              <a:t>   </a:t>
            </a:r>
            <a:r>
              <a:rPr lang="en-US" sz="2000" dirty="0"/>
              <a:t>01001100</a:t>
            </a:r>
            <a:r>
              <a:rPr lang="en-US" sz="2400" dirty="0"/>
              <a:t>   </a:t>
            </a:r>
            <a:r>
              <a:rPr lang="en-US" sz="2000" dirty="0"/>
              <a:t>01001100</a:t>
            </a:r>
            <a:r>
              <a:rPr lang="en-US" sz="2400" dirty="0"/>
              <a:t>   </a:t>
            </a:r>
            <a:r>
              <a:rPr lang="en-US" sz="2000" dirty="0"/>
              <a:t>01001111</a:t>
            </a:r>
          </a:p>
          <a:p>
            <a:pPr marL="109728" indent="0">
              <a:buNone/>
            </a:pPr>
            <a:r>
              <a:rPr lang="en-US" sz="2000" dirty="0"/>
              <a:t> 		        </a:t>
            </a:r>
            <a:r>
              <a:rPr lang="en-US" sz="2400" b="1" dirty="0"/>
              <a:t>H               E                L               </a:t>
            </a:r>
            <a:r>
              <a:rPr lang="en-US" sz="2400" b="1" dirty="0" err="1"/>
              <a:t>L</a:t>
            </a:r>
            <a:r>
              <a:rPr lang="en-US" sz="2400" b="1" dirty="0"/>
              <a:t>               O</a:t>
            </a:r>
          </a:p>
          <a:p>
            <a:pPr marL="109728" indent="0">
              <a:buNone/>
            </a:pPr>
            <a:r>
              <a:rPr lang="pl-PL" dirty="0" smtClean="0"/>
              <a:t>Tekst </a:t>
            </a:r>
            <a:r>
              <a:rPr lang="pl-PL" dirty="0"/>
              <a:t>„</a:t>
            </a:r>
            <a:r>
              <a:rPr lang="pl-PL" i="1" dirty="0" err="1"/>
              <a:t>JawnyTekst</a:t>
            </a:r>
            <a:r>
              <a:rPr lang="pl-PL" i="1" dirty="0"/>
              <a:t>”</a:t>
            </a:r>
            <a:r>
              <a:rPr lang="en-US" dirty="0"/>
              <a:t> </a:t>
            </a:r>
            <a:r>
              <a:rPr lang="pl-PL" dirty="0"/>
              <a:t>został odkryty</a:t>
            </a:r>
            <a:r>
              <a:rPr lang="en-US" dirty="0"/>
              <a:t>.</a:t>
            </a:r>
          </a:p>
          <a:p>
            <a:pPr marL="109728" indent="0">
              <a:buNone/>
            </a:pP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Klucz jest losową sekwencją, nie ma możliwości sprawdzenia, czy dany bit sekwencji to „0” czy „1</a:t>
            </a:r>
            <a:r>
              <a:rPr lang="pl-PL" altLang="en-US" dirty="0" smtClean="0"/>
              <a:t>”.</a:t>
            </a:r>
          </a:p>
          <a:p>
            <a:pPr marL="566738" indent="-457200" algn="just" eaLnBrk="1" hangingPunct="1"/>
            <a:r>
              <a:rPr lang="pl-PL" altLang="en-US" dirty="0" smtClean="0"/>
              <a:t>Bez </a:t>
            </a:r>
            <a:r>
              <a:rPr lang="pl-PL" altLang="en-US" dirty="0"/>
              <a:t>klucza, biorąc pod uwagę bit </a:t>
            </a:r>
            <a:r>
              <a:rPr lang="pl-PL" altLang="en-US" dirty="0" err="1"/>
              <a:t>CypherText</a:t>
            </a:r>
            <a:r>
              <a:rPr lang="pl-PL" altLang="en-US" dirty="0"/>
              <a:t>, nie można odgadnąć oryginalnego </a:t>
            </a:r>
            <a:r>
              <a:rPr lang="pl-PL" altLang="en-US" dirty="0" smtClean="0"/>
              <a:t>bitu.</a:t>
            </a:r>
          </a:p>
          <a:p>
            <a:pPr marL="566738" indent="-457200" algn="just" eaLnBrk="1" hangingPunct="1"/>
            <a:r>
              <a:rPr lang="pl-PL" altLang="en-US" dirty="0" smtClean="0"/>
              <a:t>Dotyczy </a:t>
            </a:r>
            <a:r>
              <a:rPr lang="pl-PL" altLang="en-US" dirty="0"/>
              <a:t>to pojedynczych bitów, całej wiadomości, dowolnego fragmentu naszej </a:t>
            </a:r>
            <a:r>
              <a:rPr lang="pl-PL" altLang="en-US" dirty="0" smtClean="0"/>
              <a:t>wiadomości.</a:t>
            </a:r>
          </a:p>
          <a:p>
            <a:pPr marL="566738" indent="-457200" algn="just" eaLnBrk="1" hangingPunct="1"/>
            <a:r>
              <a:rPr lang="pl-PL" altLang="en-US" dirty="0" smtClean="0"/>
              <a:t>Jeśli </a:t>
            </a:r>
            <a:r>
              <a:rPr lang="pl-PL" altLang="en-US" dirty="0"/>
              <a:t>część klucza jest znana, możliwe jest odzyskanie odpowiedniej części tylko w postaci zwykłego </a:t>
            </a:r>
            <a:r>
              <a:rPr lang="pl-PL" altLang="en-US" dirty="0" smtClean="0"/>
              <a:t>tekstu.</a:t>
            </a:r>
          </a:p>
          <a:p>
            <a:pPr marL="566738" indent="-457200" algn="just" eaLnBrk="1" hangingPunct="1"/>
            <a:r>
              <a:rPr lang="pl-PL" altLang="en-US" dirty="0" smtClean="0"/>
              <a:t>Aby </a:t>
            </a:r>
            <a:r>
              <a:rPr lang="pl-PL" altLang="en-US" dirty="0"/>
              <a:t>odkryć pozostałą część oryginalnej wiadomości, potrzebna jest pozostała część </a:t>
            </a:r>
            <a:r>
              <a:rPr lang="pl-PL" altLang="en-US" dirty="0" smtClean="0"/>
              <a:t>Klucza.</a:t>
            </a:r>
            <a:endParaRPr lang="it-IT" altLang="en-US" dirty="0" smtClean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752813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b="1" dirty="0" smtClean="0"/>
              <a:t>Algorithm</a:t>
            </a:r>
            <a:r>
              <a:rPr lang="pl-PL" altLang="en-US" b="1" dirty="0" smtClean="0"/>
              <a:t> </a:t>
            </a:r>
            <a:r>
              <a:rPr lang="en-US" altLang="en-US" b="1" dirty="0" smtClean="0"/>
              <a:t>One </a:t>
            </a:r>
            <a:r>
              <a:rPr lang="en-US" altLang="en-US" b="1" dirty="0"/>
              <a:t>Time Pad </a:t>
            </a:r>
            <a:r>
              <a:rPr lang="pl-PL" altLang="en-US" b="1" dirty="0" smtClean="0"/>
              <a:t>– </a:t>
            </a:r>
            <a:br>
              <a:rPr lang="pl-PL" altLang="en-US" b="1" dirty="0" smtClean="0"/>
            </a:br>
            <a:r>
              <a:rPr lang="pl-PL" altLang="en-US" b="1" dirty="0" smtClean="0"/>
              <a:t>s</a:t>
            </a:r>
            <a:r>
              <a:rPr lang="pl-PL" b="1" dirty="0" smtClean="0"/>
              <a:t>zyfr </a:t>
            </a:r>
            <a:r>
              <a:rPr lang="pl-PL" b="1" dirty="0"/>
              <a:t>z kluczem jednorazowym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Problemy z algorytmem </a:t>
            </a:r>
            <a:r>
              <a:rPr lang="en-US" altLang="en-US" b="1" dirty="0" smtClean="0"/>
              <a:t>One </a:t>
            </a:r>
            <a:r>
              <a:rPr lang="en-US" altLang="en-US" b="1" dirty="0" smtClean="0"/>
              <a:t>Time </a:t>
            </a:r>
            <a:r>
              <a:rPr lang="en-US" altLang="en-US" b="1" dirty="0" smtClean="0"/>
              <a:t>Pad</a:t>
            </a:r>
            <a:endParaRPr lang="it-IT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Transmisja hasła jednorazowego wiąże się z tymi samymi problemami, co </a:t>
            </a:r>
            <a:r>
              <a:rPr lang="pl-PL" dirty="0" smtClean="0"/>
              <a:t>wiadomość.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W niektórych przypadkach problem ten można łatwo rozwiązać, np. można dostarczyć do ambasady teczkę dyplomatyczną z tasiemką zawierającą bardzo długi klucz, a następnie zaszyfrować wiadomości, które będą wymieniane z tą </a:t>
            </a:r>
            <a:r>
              <a:rPr lang="pl-PL" dirty="0" smtClean="0"/>
              <a:t>ambasadą.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Bardzo </a:t>
            </a:r>
            <a:r>
              <a:rPr lang="pl-PL" dirty="0"/>
              <a:t>osobliwe zastosowania, ale dość </a:t>
            </a:r>
            <a:r>
              <a:rPr lang="pl-PL" dirty="0" smtClean="0"/>
              <a:t>skuteczne.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mtClean="0"/>
              <a:t>One Time Pad Problems</a:t>
            </a:r>
            <a:endParaRPr lang="it-IT" altLang="en-US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sz="3200" dirty="0"/>
              <a:t>W komunikacji sieciowej rzeczywiste zastosowania One Time Pad są bardzo </a:t>
            </a:r>
            <a:r>
              <a:rPr lang="pl-PL" sz="3200" dirty="0" smtClean="0"/>
              <a:t>ograniczone: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sz="2800" dirty="0" smtClean="0"/>
              <a:t>Jednorazowe </a:t>
            </a:r>
            <a:r>
              <a:rPr lang="pl-PL" sz="2800" dirty="0"/>
              <a:t>użycie: użycie klucza więcej niż jeden raz osłabiłoby bezpieczeństwo </a:t>
            </a:r>
            <a:r>
              <a:rPr lang="pl-PL" sz="2800" dirty="0" smtClean="0"/>
              <a:t>metody.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sz="2800" dirty="0" smtClean="0"/>
              <a:t>Transmisja </a:t>
            </a:r>
            <a:r>
              <a:rPr lang="pl-PL" sz="2800" dirty="0"/>
              <a:t>offline z wyprzedzeniem: uzgadnianie klucza to najważniejszy problem korzystania z </a:t>
            </a:r>
            <a:r>
              <a:rPr lang="pl-PL" sz="2800" dirty="0" smtClean="0"/>
              <a:t>kryptografii.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sz="2800" dirty="0" smtClean="0"/>
              <a:t>Generowanie </a:t>
            </a:r>
            <a:r>
              <a:rPr lang="pl-PL" sz="2800" dirty="0"/>
              <a:t>liczb losowych w systemie deterministycznym jest bardzo trudne: komputery to maszyny deterministyczne, można generować tylko liczby </a:t>
            </a:r>
            <a:r>
              <a:rPr lang="pl-PL" sz="2800" dirty="0" smtClean="0"/>
              <a:t>pseudolosowe.</a:t>
            </a:r>
            <a:endParaRPr lang="en-US" sz="2800" dirty="0"/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endParaRPr lang="en-US" sz="2800" dirty="0" smtClean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it-IT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Inne algorytmy szyfrujące</a:t>
            </a:r>
            <a:endParaRPr lang="it-IT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/>
              <a:t>Inne algorytmy używają kluczy o stałej </a:t>
            </a:r>
            <a:r>
              <a:rPr lang="pl-PL" dirty="0" smtClean="0"/>
              <a:t>długości.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Sekwencja </a:t>
            </a:r>
            <a:r>
              <a:rPr lang="pl-PL" dirty="0"/>
              <a:t>n bitów pozwala na posiadanie 2n różnych </a:t>
            </a:r>
            <a:r>
              <a:rPr lang="pl-PL" dirty="0" smtClean="0"/>
              <a:t>kluczy.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Jeśli </a:t>
            </a:r>
            <a:r>
              <a:rPr lang="pl-PL" dirty="0"/>
              <a:t>wartość n jest wystarczająco duża, atak </a:t>
            </a:r>
            <a:r>
              <a:rPr lang="pl-PL" dirty="0" smtClean="0"/>
              <a:t>brutalny (wypróbowanie </a:t>
            </a:r>
            <a:r>
              <a:rPr lang="pl-PL" dirty="0"/>
              <a:t>wszystkich możliwych kluczy) wymagałby nadmiernej ilości </a:t>
            </a:r>
            <a:r>
              <a:rPr lang="pl-PL" dirty="0" smtClean="0"/>
              <a:t>czasu.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Na </a:t>
            </a:r>
            <a:r>
              <a:rPr lang="pl-PL" dirty="0"/>
              <a:t>przykład przy jednym z najszybszych dostępnych superkomputerów sprawdzenie 256-bitowego klucza wymagałoby 3,67 × 1055 </a:t>
            </a:r>
            <a:r>
              <a:rPr lang="pl-PL" dirty="0" smtClean="0"/>
              <a:t>lat.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Algorytmy </a:t>
            </a:r>
            <a:r>
              <a:rPr lang="pl-PL" dirty="0"/>
              <a:t>dzielą się na algorytmy symetryczne i </a:t>
            </a:r>
            <a:r>
              <a:rPr lang="pl-PL" dirty="0" smtClean="0"/>
              <a:t>asymetryczne.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Algorytmy </a:t>
            </a:r>
            <a:r>
              <a:rPr lang="en-US" altLang="en-US" b="1" dirty="0" err="1" smtClean="0"/>
              <a:t>Symetr</a:t>
            </a:r>
            <a:r>
              <a:rPr lang="pl-PL" altLang="en-US" b="1" dirty="0" err="1" smtClean="0"/>
              <a:t>yczne</a:t>
            </a:r>
            <a:endParaRPr lang="it-IT" altLang="en-US" b="1" dirty="0" smtClean="0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sz="3200" dirty="0"/>
              <a:t>Najbardziej typowa i stara rodzina algorytmów </a:t>
            </a:r>
            <a:r>
              <a:rPr lang="pl-PL" altLang="en-US" sz="3200" dirty="0" smtClean="0"/>
              <a:t>kryptograficznych.</a:t>
            </a:r>
          </a:p>
          <a:p>
            <a:pPr marL="566738" indent="-457200" algn="just" eaLnBrk="1" hangingPunct="1"/>
            <a:r>
              <a:rPr lang="pl-PL" altLang="en-US" sz="3200" dirty="0" smtClean="0"/>
              <a:t>Wywoływana </a:t>
            </a:r>
            <a:r>
              <a:rPr lang="pl-PL" altLang="en-US" sz="3200" dirty="0"/>
              <a:t>po symetrii operacji szyfrowania i </a:t>
            </a:r>
            <a:r>
              <a:rPr lang="pl-PL" altLang="en-US" sz="3200" dirty="0" smtClean="0"/>
              <a:t>deszyfrowania.</a:t>
            </a:r>
          </a:p>
          <a:p>
            <a:pPr marL="566738" indent="-457200" algn="just" eaLnBrk="1" hangingPunct="1"/>
            <a:r>
              <a:rPr lang="pl-PL" altLang="en-US" sz="3200" dirty="0" smtClean="0"/>
              <a:t>Używa </a:t>
            </a:r>
            <a:r>
              <a:rPr lang="pl-PL" altLang="en-US" sz="3200" dirty="0"/>
              <a:t>jednego </a:t>
            </a:r>
            <a:r>
              <a:rPr lang="pl-PL" altLang="en-US" sz="3200" dirty="0" smtClean="0"/>
              <a:t>klucza.</a:t>
            </a:r>
          </a:p>
          <a:p>
            <a:pPr marL="566738" indent="-457200" algn="just" eaLnBrk="1" hangingPunct="1"/>
            <a:r>
              <a:rPr lang="pl-PL" altLang="en-US" sz="3200" dirty="0" smtClean="0"/>
              <a:t>Klucz musi </a:t>
            </a:r>
            <a:r>
              <a:rPr lang="pl-PL" altLang="en-US" sz="3200" dirty="0"/>
              <a:t>być znany zarówno nadawcy, jak i </a:t>
            </a:r>
            <a:r>
              <a:rPr lang="pl-PL" altLang="en-US" sz="3200" dirty="0" smtClean="0"/>
              <a:t>odbiorcy.</a:t>
            </a:r>
          </a:p>
          <a:p>
            <a:pPr marL="566738" indent="-457200" algn="just" eaLnBrk="1" hangingPunct="1"/>
            <a:r>
              <a:rPr lang="pl-PL" altLang="en-US" sz="3200" dirty="0" smtClean="0"/>
              <a:t>Klucz </a:t>
            </a:r>
            <a:r>
              <a:rPr lang="pl-PL" altLang="en-US" sz="3200" dirty="0"/>
              <a:t>służy do zaszyfrowania wiadomości, a następnie jej </a:t>
            </a:r>
            <a:r>
              <a:rPr lang="pl-PL" altLang="en-US" sz="3200" dirty="0" smtClean="0"/>
              <a:t>odszyfrowania.</a:t>
            </a:r>
            <a:endParaRPr lang="en-US" altLang="en-US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Algorytmy </a:t>
            </a:r>
            <a:r>
              <a:rPr lang="en-US" altLang="en-US" b="1" dirty="0" err="1" smtClean="0"/>
              <a:t>Symetr</a:t>
            </a:r>
            <a:r>
              <a:rPr lang="pl-PL" altLang="en-US" b="1" dirty="0" err="1" smtClean="0"/>
              <a:t>yczne</a:t>
            </a:r>
            <a:endParaRPr lang="it-IT" altLang="en-US" b="1" dirty="0" smtClean="0"/>
          </a:p>
        </p:txBody>
      </p:sp>
      <p:sp>
        <p:nvSpPr>
          <p:cNvPr id="8" name="Content Placeholder 1"/>
          <p:cNvSpPr>
            <a:spLocks noGrp="1"/>
          </p:cNvSpPr>
          <p:nvPr>
            <p:ph idx="4294967295"/>
          </p:nvPr>
        </p:nvSpPr>
        <p:spPr>
          <a:xfrm>
            <a:off x="251520" y="1481328"/>
            <a:ext cx="11684232" cy="4926616"/>
          </a:xfrm>
          <a:prstGeom prst="rect">
            <a:avLst/>
          </a:prstGeom>
        </p:spPr>
        <p:txBody>
          <a:bodyPr/>
          <a:lstStyle/>
          <a:p>
            <a:pPr marL="566928" indent="-457200" algn="just"/>
            <a:r>
              <a:rPr lang="pl-PL" dirty="0"/>
              <a:t>Prosty schemat symetryczny mógłby być taki sam jak OTP, ponieważ OTP jest algorytmem symetrycznym, z tą dużą różnicą, że </a:t>
            </a:r>
            <a:r>
              <a:rPr lang="pl-PL" i="1" dirty="0"/>
              <a:t>Klucz</a:t>
            </a:r>
            <a:r>
              <a:rPr lang="pl-PL" dirty="0"/>
              <a:t> ma stałą długość (np. 256 bitów) i jest w jakiś sposób powtarzany, ewentualnie po jakiejś złożonej zmianie za każdym razem:</a:t>
            </a:r>
          </a:p>
          <a:p>
            <a:pPr lvl="1"/>
            <a:r>
              <a:rPr lang="pl-PL" b="1" dirty="0"/>
              <a:t>Szyfrowanie</a:t>
            </a:r>
            <a:r>
              <a:rPr lang="en-US" b="1" dirty="0"/>
              <a:t>: </a:t>
            </a:r>
            <a:br>
              <a:rPr lang="en-US" b="1" dirty="0"/>
            </a:br>
            <a:r>
              <a:rPr lang="pl-PL" i="1" dirty="0" err="1"/>
              <a:t>funkcja_szyfrująca</a:t>
            </a:r>
            <a:r>
              <a:rPr lang="en-US" i="1" dirty="0"/>
              <a:t> </a:t>
            </a:r>
            <a:r>
              <a:rPr lang="en-US" dirty="0"/>
              <a:t>(</a:t>
            </a:r>
            <a:r>
              <a:rPr lang="pl-PL" dirty="0" err="1"/>
              <a:t>JawnyTekst</a:t>
            </a:r>
            <a:r>
              <a:rPr lang="en-US" dirty="0"/>
              <a:t>, </a:t>
            </a:r>
            <a:r>
              <a:rPr lang="pl-PL" dirty="0"/>
              <a:t>Klucz</a:t>
            </a:r>
            <a:r>
              <a:rPr lang="en-US" dirty="0"/>
              <a:t>)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pl-PL" dirty="0" err="1"/>
              <a:t>ZaszyfrowanyTekst</a:t>
            </a:r>
            <a:endParaRPr lang="en-US" dirty="0"/>
          </a:p>
          <a:p>
            <a:pPr lvl="1"/>
            <a:r>
              <a:rPr lang="en-US" b="1" dirty="0"/>
              <a:t>De</a:t>
            </a:r>
            <a:r>
              <a:rPr lang="pl-PL" b="1" dirty="0"/>
              <a:t>szyfrowanie</a:t>
            </a:r>
            <a:r>
              <a:rPr lang="en-US" b="1" dirty="0"/>
              <a:t>:</a:t>
            </a:r>
            <a:br>
              <a:rPr lang="en-US" b="1" dirty="0"/>
            </a:br>
            <a:r>
              <a:rPr lang="pl-PL" i="1" dirty="0" err="1"/>
              <a:t>funkcja_deszyfrująca</a:t>
            </a:r>
            <a:r>
              <a:rPr lang="en-US" dirty="0"/>
              <a:t>(</a:t>
            </a:r>
            <a:r>
              <a:rPr lang="pl-PL" dirty="0" err="1"/>
              <a:t>ZaszyfrowanyTekst</a:t>
            </a:r>
            <a:r>
              <a:rPr lang="en-US" dirty="0"/>
              <a:t>, K</a:t>
            </a:r>
            <a:r>
              <a:rPr lang="pl-PL" dirty="0" err="1"/>
              <a:t>lucz</a:t>
            </a:r>
            <a:r>
              <a:rPr lang="en-US" dirty="0"/>
              <a:t>) 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pl-PL" dirty="0" err="1" smtClean="0"/>
              <a:t>JawnyTekst</a:t>
            </a:r>
            <a:endParaRPr lang="pl-PL" dirty="0"/>
          </a:p>
          <a:p>
            <a:pPr lvl="1"/>
            <a:endParaRPr lang="pl-PL" dirty="0" smtClean="0"/>
          </a:p>
          <a:p>
            <a:pPr lvl="1" algn="just"/>
            <a:r>
              <a:rPr lang="pl-PL" dirty="0"/>
              <a:t>Ogólnie rzecz biorąc, nawet jeśli klucz jest taki sam, funkcja używana do odszyfrowywania niekoniecznie jest taka sama, jak używana do szyfrowania (np. w szyfrze Cezara przesunięcie jest odwrócone, ale klucz jest ten sam: numer 3)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r>
              <a:rPr lang="pl-PL" b="1" dirty="0"/>
              <a:t>Niektóre ważne algorytmy klucza symetrycznego</a:t>
            </a:r>
            <a:endParaRPr lang="it-IT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 smtClean="0"/>
              <a:t>DES </a:t>
            </a:r>
            <a:r>
              <a:rPr lang="en-US" i="1" dirty="0"/>
              <a:t>(Data Encryption Standard</a:t>
            </a:r>
            <a:r>
              <a:rPr lang="en-US" i="1" dirty="0" smtClean="0"/>
              <a:t>)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Ten historyczny algorytm, obecnie </a:t>
            </a:r>
            <a:r>
              <a:rPr lang="pl-PL" dirty="0" smtClean="0"/>
              <a:t>jest przestarzały.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Używa </a:t>
            </a:r>
            <a:r>
              <a:rPr lang="pl-PL" dirty="0"/>
              <a:t>56-bitowego klucza, który pod koniec lat 70. (kiedy opracowywano algorytm) był całkowicie wystarczający do wielu </a:t>
            </a:r>
            <a:r>
              <a:rPr lang="pl-PL" dirty="0" smtClean="0"/>
              <a:t>zastosowań.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Dziś </a:t>
            </a:r>
            <a:r>
              <a:rPr lang="pl-PL" dirty="0"/>
              <a:t>algorytm DES nie wytrzymałby nawet kilku minut domowego </a:t>
            </a:r>
            <a:r>
              <a:rPr lang="pl-PL" dirty="0" smtClean="0"/>
              <a:t>komputera.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Bardzo </a:t>
            </a:r>
            <a:r>
              <a:rPr lang="pl-PL" dirty="0"/>
              <a:t>ważny aspekt: długość klucza musi być dobrana na podstawie rzeczywistych dostępnych możliwości obliczeniowych</a:t>
            </a:r>
            <a:endParaRPr lang="en-US" dirty="0" smtClean="0"/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endParaRPr lang="en-US" dirty="0"/>
          </a:p>
          <a:p>
            <a:pPr marL="109728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 smtClean="0"/>
          </a:p>
          <a:p>
            <a:pPr marL="109728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 smtClean="0"/>
              <a:t>AES </a:t>
            </a:r>
            <a:r>
              <a:rPr lang="en-US" i="1" dirty="0"/>
              <a:t>(Advanced Encryption Standard, </a:t>
            </a:r>
            <a:r>
              <a:rPr lang="en-US" i="1" dirty="0" smtClean="0"/>
              <a:t>original </a:t>
            </a:r>
            <a:r>
              <a:rPr lang="en-US" i="1" dirty="0"/>
              <a:t>name </a:t>
            </a:r>
            <a:r>
              <a:rPr lang="en-US" i="1" dirty="0" err="1" smtClean="0"/>
              <a:t>Rijndael</a:t>
            </a:r>
            <a:r>
              <a:rPr lang="en-US" i="1" dirty="0" smtClean="0"/>
              <a:t>)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/>
              <a:t>Wybrany ze względu nie tylko na solidność, ale również na efektywność implementacji w typowych </a:t>
            </a:r>
            <a:r>
              <a:rPr lang="pl-PL" dirty="0" err="1" smtClean="0"/>
              <a:t>architekturach</a:t>
            </a:r>
            <a:r>
              <a:rPr lang="pl-PL" dirty="0" smtClean="0"/>
              <a:t>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Algorytm</a:t>
            </a:r>
            <a:r>
              <a:rPr lang="pl-PL" dirty="0"/>
              <a:t>, który jest bezpieczny, ale zbyt wolny, zbyt kosztowny pod względem zasobów obliczeniowych, byłby </a:t>
            </a:r>
            <a:r>
              <a:rPr lang="pl-PL" dirty="0" smtClean="0"/>
              <a:t>nieużyteczny.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To </a:t>
            </a:r>
            <a:r>
              <a:rPr lang="pl-PL" dirty="0"/>
              <a:t>ograniczenie miało być najtrudniejsze do pokonania dla konkurentów w porównaniu z </a:t>
            </a:r>
            <a:r>
              <a:rPr lang="pl-PL" dirty="0" smtClean="0"/>
              <a:t>odpornością na złamanie.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Długość </a:t>
            </a:r>
            <a:r>
              <a:rPr lang="pl-PL" dirty="0"/>
              <a:t>klucza: 128, 192 lub 256 </a:t>
            </a:r>
            <a:r>
              <a:rPr lang="pl-PL" dirty="0" smtClean="0"/>
              <a:t>bitów.</a:t>
            </a: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just" eaLnBrk="1" hangingPunct="1"/>
            <a:r>
              <a:rPr lang="pl-PL" b="1" dirty="0"/>
              <a:t>Niektóre ważne algorytmy klucza symetrycznego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Nie </a:t>
            </a:r>
            <a:r>
              <a:rPr lang="pl-PL" altLang="en-US" dirty="0" smtClean="0"/>
              <a:t>używa </a:t>
            </a:r>
            <a:r>
              <a:rPr lang="pl-PL" altLang="en-US" dirty="0"/>
              <a:t>tylko jednego klucza, ale </a:t>
            </a:r>
            <a:r>
              <a:rPr lang="pl-PL" altLang="en-US" dirty="0" smtClean="0"/>
              <a:t>dwóch</a:t>
            </a:r>
          </a:p>
          <a:p>
            <a:pPr marL="566738" indent="-457200" algn="just" eaLnBrk="1" hangingPunct="1"/>
            <a:r>
              <a:rPr lang="pl-PL" altLang="en-US" dirty="0" smtClean="0"/>
              <a:t>Jeden </a:t>
            </a:r>
            <a:r>
              <a:rPr lang="pl-PL" altLang="en-US" dirty="0"/>
              <a:t>klucz służy do szyfrowania, a drugi do </a:t>
            </a:r>
            <a:r>
              <a:rPr lang="pl-PL" altLang="en-US" dirty="0" smtClean="0"/>
              <a:t>deszyfrowania.</a:t>
            </a:r>
          </a:p>
          <a:p>
            <a:pPr marL="566738" indent="-457200" algn="just" eaLnBrk="1" hangingPunct="1"/>
            <a:r>
              <a:rPr lang="pl-PL" altLang="en-US" dirty="0" smtClean="0"/>
              <a:t>Te </a:t>
            </a:r>
            <a:r>
              <a:rPr lang="pl-PL" altLang="en-US" dirty="0"/>
              <a:t>klucze są generowane i zarządzane w </a:t>
            </a:r>
            <a:r>
              <a:rPr lang="pl-PL" altLang="en-US" dirty="0" smtClean="0"/>
              <a:t>parach.</a:t>
            </a:r>
          </a:p>
          <a:p>
            <a:pPr marL="566738" indent="-457200" algn="just" eaLnBrk="1" hangingPunct="1"/>
            <a:r>
              <a:rPr lang="pl-PL" altLang="en-US" dirty="0" smtClean="0"/>
              <a:t>To</a:t>
            </a:r>
            <a:r>
              <a:rPr lang="pl-PL" altLang="en-US" dirty="0"/>
              <a:t>, co szyfruje klucz (dowolny z pary), może zostać odszyfrowane tylko przez drugi klucz z </a:t>
            </a:r>
            <a:r>
              <a:rPr lang="pl-PL" altLang="en-US" dirty="0" smtClean="0"/>
              <a:t>pary.</a:t>
            </a:r>
          </a:p>
          <a:p>
            <a:pPr marL="566738" indent="-457200" algn="just" eaLnBrk="1" hangingPunct="1"/>
            <a:r>
              <a:rPr lang="pl-PL" altLang="en-US" dirty="0" smtClean="0"/>
              <a:t>Podmiot</a:t>
            </a:r>
            <a:r>
              <a:rPr lang="pl-PL" altLang="en-US" dirty="0"/>
              <a:t>, który generuje klucze, zazwyczaj zachowuje jeden prywatny/tajny (klucz prywatny), a drugi upublicznia (klucz publiczny</a:t>
            </a:r>
            <a:r>
              <a:rPr lang="pl-PL" altLang="en-US" dirty="0" smtClean="0"/>
              <a:t>).</a:t>
            </a:r>
          </a:p>
          <a:p>
            <a:pPr marL="566738" indent="-457200" algn="just" eaLnBrk="1" hangingPunct="1"/>
            <a:r>
              <a:rPr lang="pl-PL" altLang="en-US" dirty="0" smtClean="0"/>
              <a:t>Oba </a:t>
            </a:r>
            <a:r>
              <a:rPr lang="pl-PL" altLang="en-US" dirty="0"/>
              <a:t>klucze mają takie właściwości matematyczne, że odkrycie jednego klucza na podstawie drugiego jest dość skomplikowane i wymaga ogromnej ilości </a:t>
            </a:r>
            <a:r>
              <a:rPr lang="pl-PL" altLang="en-US" dirty="0" smtClean="0"/>
              <a:t>czasu.</a:t>
            </a:r>
            <a:endParaRPr lang="en-US" altLang="en-US" dirty="0" smtClean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716178" y="282730"/>
            <a:ext cx="6812827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Algorytmy asymetryczne (lub klucza publicznego)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716178" y="282730"/>
            <a:ext cx="6812827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Algorytmy asymetryczne (lub klucza publicznego)</a:t>
            </a:r>
            <a:endParaRPr lang="it-IT" b="1" dirty="0"/>
          </a:p>
        </p:txBody>
      </p:sp>
      <p:sp>
        <p:nvSpPr>
          <p:cNvPr id="6" name="Content Placeholder 1"/>
          <p:cNvSpPr>
            <a:spLocks noGrp="1"/>
          </p:cNvSpPr>
          <p:nvPr>
            <p:ph idx="4294967295"/>
          </p:nvPr>
        </p:nvSpPr>
        <p:spPr>
          <a:xfrm>
            <a:off x="720857" y="1853562"/>
            <a:ext cx="11036869" cy="49266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pl-PL" dirty="0"/>
              <a:t>Powód stosowania algorytmów asymetrycznych wynika z problemów, jakie ma kryptografia symetryczna:</a:t>
            </a:r>
            <a:endParaRPr lang="en-US" dirty="0"/>
          </a:p>
          <a:p>
            <a:pPr lvl="0" algn="just"/>
            <a:r>
              <a:rPr lang="pl-PL" dirty="0"/>
              <a:t>Poufna komunikacja pomiędzy dwoma podmiotami wymaga współdzielenia unikalnego klucza tylko między nimi. Jeśli podmiotów jest </a:t>
            </a:r>
            <a:r>
              <a:rPr lang="en-US" i="1" dirty="0"/>
              <a:t>n</a:t>
            </a:r>
            <a:r>
              <a:rPr lang="en-US" dirty="0"/>
              <a:t> </a:t>
            </a:r>
            <a:r>
              <a:rPr lang="pl-PL" dirty="0"/>
              <a:t>wówczas</a:t>
            </a:r>
            <a:r>
              <a:rPr lang="en-US" dirty="0"/>
              <a:t> </a:t>
            </a:r>
            <a:r>
              <a:rPr lang="en-US" i="1" dirty="0"/>
              <a:t>n</a:t>
            </a:r>
            <a:r>
              <a:rPr lang="en-US" dirty="0"/>
              <a:t>∙(</a:t>
            </a:r>
            <a:r>
              <a:rPr lang="en-US" i="1" dirty="0"/>
              <a:t>n</a:t>
            </a:r>
            <a:r>
              <a:rPr lang="en-US" dirty="0"/>
              <a:t>–1)/2 </a:t>
            </a:r>
            <a:r>
              <a:rPr lang="pl-PL" dirty="0"/>
              <a:t>wymagane są różne klucze, aby umożliwić poufną komunikację między każdą parą stron.</a:t>
            </a:r>
            <a:r>
              <a:rPr lang="en-US" dirty="0"/>
              <a:t> </a:t>
            </a:r>
          </a:p>
          <a:p>
            <a:pPr lvl="0" algn="just"/>
            <a:r>
              <a:rPr lang="pl-PL" dirty="0"/>
              <a:t>Zarówno nadawca, jak i odbiorca znają swój wspólny klucz, więc </a:t>
            </a:r>
            <a:r>
              <a:rPr lang="pl-PL" i="1" dirty="0"/>
              <a:t>niezaprzeczalność</a:t>
            </a:r>
            <a:r>
              <a:rPr lang="pl-PL" dirty="0"/>
              <a:t> (zaprzeczenie jest zaprzeczeniem bycia autorem danej wiadomości) nie jest możliwa.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 txBox="1">
            <a:spLocks/>
          </p:cNvSpPr>
          <p:nvPr/>
        </p:nvSpPr>
        <p:spPr>
          <a:xfrm>
            <a:off x="1716178" y="282730"/>
            <a:ext cx="6812827" cy="114300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pl-PL" b="1" smtClean="0"/>
              <a:t>Algorytmy asymetryczne (lub klucza publicznego)</a:t>
            </a:r>
            <a:endParaRPr lang="it-IT" b="1" dirty="0"/>
          </a:p>
        </p:txBody>
      </p:sp>
      <p:sp>
        <p:nvSpPr>
          <p:cNvPr id="6" name="Content Placeholder 1"/>
          <p:cNvSpPr>
            <a:spLocks noGrp="1"/>
          </p:cNvSpPr>
          <p:nvPr>
            <p:ph idx="4294967295"/>
          </p:nvPr>
        </p:nvSpPr>
        <p:spPr>
          <a:xfrm>
            <a:off x="219152" y="1853561"/>
            <a:ext cx="11562852" cy="49266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pl-PL" dirty="0"/>
              <a:t>Schemat asymetryczny jest podobny do symetrycznego, ale używane klucze to dwa, które są generowane w parze:</a:t>
            </a:r>
            <a:endParaRPr lang="en-US" dirty="0"/>
          </a:p>
          <a:p>
            <a:r>
              <a:rPr lang="en-US" b="1" dirty="0" err="1"/>
              <a:t>Szyfrowanie</a:t>
            </a:r>
            <a:r>
              <a:rPr lang="en-US" b="1" dirty="0"/>
              <a:t>:  </a:t>
            </a:r>
            <a:r>
              <a:rPr lang="en-US" sz="2400" i="1" dirty="0" err="1"/>
              <a:t>funkcja_szyfrująca</a:t>
            </a:r>
            <a:r>
              <a:rPr lang="en-US" sz="2400" i="1" dirty="0"/>
              <a:t> </a:t>
            </a:r>
            <a:r>
              <a:rPr lang="pl-PL" sz="2400" i="1" dirty="0"/>
              <a:t>(</a:t>
            </a:r>
            <a:r>
              <a:rPr lang="en-US" sz="2400" i="1" dirty="0" err="1"/>
              <a:t>JawnyTekst</a:t>
            </a:r>
            <a:r>
              <a:rPr lang="en-US" sz="2400" dirty="0"/>
              <a:t>, </a:t>
            </a:r>
            <a:r>
              <a:rPr lang="en-US" sz="2400" b="1" i="1" dirty="0"/>
              <a:t>K</a:t>
            </a:r>
            <a:r>
              <a:rPr lang="pl-PL" sz="2400" b="1" i="1" dirty="0"/>
              <a:t>lucz1</a:t>
            </a:r>
            <a:r>
              <a:rPr lang="en-US" sz="2400" dirty="0"/>
              <a:t>) </a:t>
            </a:r>
            <a:r>
              <a:rPr lang="en-US" sz="2400" dirty="0">
                <a:sym typeface="Wingdings" panose="05000000000000000000" pitchFamily="2" charset="2"/>
              </a:rPr>
              <a:t></a:t>
            </a:r>
            <a:r>
              <a:rPr lang="en-US" sz="2400" dirty="0"/>
              <a:t> </a:t>
            </a:r>
            <a:r>
              <a:rPr lang="en-US" sz="2400" i="1" dirty="0" err="1"/>
              <a:t>ZaszyfrowanyTekst</a:t>
            </a:r>
            <a:endParaRPr lang="en-US" sz="2400" i="1" dirty="0"/>
          </a:p>
          <a:p>
            <a:r>
              <a:rPr lang="en-US" b="1" dirty="0" err="1"/>
              <a:t>Deszyfrowanie</a:t>
            </a:r>
            <a:r>
              <a:rPr lang="en-US" b="1" dirty="0"/>
              <a:t>: </a:t>
            </a:r>
            <a:r>
              <a:rPr lang="en-US" sz="2400" i="1" dirty="0" err="1"/>
              <a:t>funkcja</a:t>
            </a:r>
            <a:r>
              <a:rPr lang="en-US" sz="2400" i="1" dirty="0"/>
              <a:t>_</a:t>
            </a:r>
            <a:r>
              <a:rPr lang="pl-PL" sz="2400" i="1" dirty="0"/>
              <a:t>de</a:t>
            </a:r>
            <a:r>
              <a:rPr lang="en-US" sz="2400" i="1" dirty="0" err="1"/>
              <a:t>szyfrująca</a:t>
            </a:r>
            <a:r>
              <a:rPr lang="en-US" sz="2400" i="1" dirty="0"/>
              <a:t> </a:t>
            </a:r>
            <a:r>
              <a:rPr lang="en-US" sz="2400" dirty="0"/>
              <a:t>(</a:t>
            </a:r>
            <a:r>
              <a:rPr lang="en-US" sz="2400" i="1" dirty="0" err="1"/>
              <a:t>ZaszyfrowanyTekst</a:t>
            </a:r>
            <a:r>
              <a:rPr lang="en-US" sz="2400" dirty="0"/>
              <a:t>, </a:t>
            </a:r>
            <a:r>
              <a:rPr lang="en-US" sz="2400" b="1" i="1" dirty="0"/>
              <a:t>K</a:t>
            </a:r>
            <a:r>
              <a:rPr lang="pl-PL" sz="2400" b="1" i="1" dirty="0"/>
              <a:t>lucz2</a:t>
            </a:r>
            <a:r>
              <a:rPr lang="en-US" sz="2400" dirty="0"/>
              <a:t>) </a:t>
            </a:r>
            <a:r>
              <a:rPr lang="en-US" sz="2400" dirty="0">
                <a:sym typeface="Wingdings" panose="05000000000000000000" pitchFamily="2" charset="2"/>
              </a:rPr>
              <a:t></a:t>
            </a:r>
            <a:r>
              <a:rPr lang="en-US" sz="2400" dirty="0"/>
              <a:t> </a:t>
            </a:r>
            <a:r>
              <a:rPr lang="en-US" sz="2400" i="1" dirty="0" err="1"/>
              <a:t>JawnyTekst</a:t>
            </a:r>
            <a:endParaRPr lang="en-US" sz="2400" i="1" dirty="0"/>
          </a:p>
          <a:p>
            <a:pPr marL="109728" indent="0" algn="just">
              <a:buNone/>
            </a:pPr>
            <a:r>
              <a:rPr lang="pl-PL" dirty="0"/>
              <a:t>Nazwy </a:t>
            </a:r>
            <a:r>
              <a:rPr lang="pl-PL" b="1" i="1" dirty="0"/>
              <a:t>Klucz1</a:t>
            </a:r>
            <a:r>
              <a:rPr lang="pl-PL" dirty="0"/>
              <a:t> i </a:t>
            </a:r>
            <a:r>
              <a:rPr lang="pl-PL" b="1" i="1" dirty="0"/>
              <a:t>Klucz2 </a:t>
            </a:r>
            <a:r>
              <a:rPr lang="pl-PL" dirty="0"/>
              <a:t>zostały użyte zamiast </a:t>
            </a:r>
            <a:r>
              <a:rPr lang="pl-PL" i="1" dirty="0" err="1"/>
              <a:t>KluczSzyfrujący</a:t>
            </a:r>
            <a:r>
              <a:rPr lang="pl-PL" i="1" dirty="0"/>
              <a:t> </a:t>
            </a:r>
            <a:r>
              <a:rPr lang="pl-PL" dirty="0"/>
              <a:t>i </a:t>
            </a:r>
            <a:r>
              <a:rPr lang="pl-PL" i="1" dirty="0" err="1"/>
              <a:t>KluczDeszyfrujący</a:t>
            </a:r>
            <a:r>
              <a:rPr lang="pl-PL" dirty="0"/>
              <a:t>, ponieważ oba klucze są matematycznie wymienne. Podmiot generujący klucze na ogół zachowuje jeden z nich jako prywatny/tajny (zwany kluczem prywatnym), a drugi upublicznia (zwany kluczem publicznym), stąd nazwa klasy algorytmów, które nazywane są również </a:t>
            </a:r>
            <a:r>
              <a:rPr lang="pl-PL" b="1" i="1" dirty="0"/>
              <a:t>algorytmem klucza publicznego</a:t>
            </a:r>
            <a:r>
              <a:rPr lang="pl-PL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Wykorzystanie a</a:t>
            </a:r>
            <a:r>
              <a:rPr lang="en-US" b="1" dirty="0" err="1"/>
              <a:t>lgorytm</a:t>
            </a:r>
            <a:r>
              <a:rPr lang="pl-PL" b="1" dirty="0"/>
              <a:t>u</a:t>
            </a:r>
            <a:r>
              <a:rPr lang="en-US" b="1" dirty="0"/>
              <a:t> </a:t>
            </a:r>
            <a:r>
              <a:rPr lang="en-US" b="1" dirty="0" err="1"/>
              <a:t>asymetryczn</a:t>
            </a:r>
            <a:r>
              <a:rPr lang="pl-PL" b="1" dirty="0"/>
              <a:t>ego</a:t>
            </a:r>
            <a:endParaRPr lang="it-IT" altLang="en-US" b="1" dirty="0" smtClean="0"/>
          </a:p>
        </p:txBody>
      </p:sp>
      <p:sp>
        <p:nvSpPr>
          <p:cNvPr id="4096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pl-PL" altLang="en-US" sz="3200" dirty="0"/>
              <a:t>Poufność</a:t>
            </a:r>
            <a:r>
              <a:rPr lang="pl-PL" altLang="en-US" sz="3200" dirty="0" smtClean="0"/>
              <a:t>:</a:t>
            </a:r>
          </a:p>
          <a:p>
            <a:pPr marL="1023938" lvl="1" indent="-457200" eaLnBrk="1" hangingPunct="1"/>
            <a:r>
              <a:rPr lang="pl-PL" altLang="en-US" sz="2800" dirty="0" smtClean="0"/>
              <a:t>klucz </a:t>
            </a:r>
            <a:r>
              <a:rPr lang="pl-PL" altLang="en-US" sz="2800" dirty="0"/>
              <a:t>publiczny jest publicznie dostępny, a jego właściciel jest jedynym, który zna odpowiadający mu klucz </a:t>
            </a:r>
            <a:r>
              <a:rPr lang="pl-PL" altLang="en-US" sz="2800" dirty="0" smtClean="0"/>
              <a:t>prywatny;</a:t>
            </a:r>
          </a:p>
          <a:p>
            <a:pPr marL="1023938" lvl="1" indent="-457200" eaLnBrk="1" hangingPunct="1"/>
            <a:r>
              <a:rPr lang="pl-PL" altLang="en-US" sz="2800" dirty="0" smtClean="0"/>
              <a:t>każdy </a:t>
            </a:r>
            <a:r>
              <a:rPr lang="pl-PL" altLang="en-US" sz="2800" dirty="0"/>
              <a:t>może go użyć do zaszyfrowania </a:t>
            </a:r>
            <a:r>
              <a:rPr lang="pl-PL" altLang="en-US" sz="2800" dirty="0" smtClean="0"/>
              <a:t>wiadomości;</a:t>
            </a:r>
          </a:p>
          <a:p>
            <a:pPr marL="1023938" lvl="1" indent="-457200" eaLnBrk="1" hangingPunct="1"/>
            <a:r>
              <a:rPr lang="pl-PL" altLang="en-US" sz="2800" dirty="0" smtClean="0"/>
              <a:t>tylko </a:t>
            </a:r>
            <a:r>
              <a:rPr lang="pl-PL" altLang="en-US" sz="2800" dirty="0"/>
              <a:t>właściciel odpowiedniego klucza prywatnego będzie mógł odszyfrować </a:t>
            </a:r>
            <a:r>
              <a:rPr lang="pl-PL" altLang="en-US" sz="2800" dirty="0" smtClean="0"/>
              <a:t>wiadomość</a:t>
            </a:r>
          </a:p>
          <a:p>
            <a:pPr marL="1023938" lvl="1" indent="-457200" eaLnBrk="1" hangingPunct="1"/>
            <a:r>
              <a:rPr lang="pl-PL" altLang="en-US" sz="2800" dirty="0" smtClean="0"/>
              <a:t>Wystarczy </a:t>
            </a:r>
            <a:r>
              <a:rPr lang="pl-PL" altLang="en-US" sz="2800" dirty="0"/>
              <a:t>jeden klucz (klucz publiczny odbiorcy), aby każdy mógł wysłać poufną wiadomość do podmiotu</a:t>
            </a:r>
            <a:endParaRPr lang="en-US" alt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3200" dirty="0"/>
              <a:t>Zakaz odrzucania</a:t>
            </a:r>
            <a:r>
              <a:rPr lang="pl-PL" sz="3200" dirty="0" smtClean="0"/>
              <a:t>: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l-PL" sz="2800" dirty="0" smtClean="0"/>
              <a:t>podmiot </a:t>
            </a:r>
            <a:r>
              <a:rPr lang="pl-PL" sz="2800" dirty="0"/>
              <a:t>jest jedynym właścicielem klucza prywatnego (</a:t>
            </a:r>
            <a:r>
              <a:rPr lang="pl-PL" sz="2800" dirty="0" smtClean="0"/>
              <a:t>tajnego);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l-PL" sz="2800" dirty="0" smtClean="0"/>
              <a:t>każdy </a:t>
            </a:r>
            <a:r>
              <a:rPr lang="pl-PL" sz="2800" dirty="0"/>
              <a:t>może zweryfikować (odszyfrować) wiadomości zaszyfrowane kluczem prywatnym </a:t>
            </a:r>
            <a:r>
              <a:rPr lang="pl-PL" sz="2800" dirty="0" smtClean="0"/>
              <a:t>podmiotu;</a:t>
            </a:r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l-PL" sz="2800" dirty="0" smtClean="0"/>
              <a:t>tylko </a:t>
            </a:r>
            <a:r>
              <a:rPr lang="pl-PL" sz="2800" dirty="0"/>
              <a:t>podmiot, który ma ten klucz prywatny, mógł zaszyfrować </a:t>
            </a:r>
            <a:r>
              <a:rPr lang="pl-PL" sz="2800" dirty="0" smtClean="0"/>
              <a:t>wiadomość;</a:t>
            </a:r>
          </a:p>
          <a:p>
            <a:pPr marL="457200" lvl="1" indent="0" eaLnBrk="1" fontAlgn="auto" hangingPunct="1">
              <a:spcAft>
                <a:spcPts val="0"/>
              </a:spcAft>
              <a:buNone/>
              <a:defRPr/>
            </a:pPr>
            <a:r>
              <a:rPr lang="pl-PL" sz="2800" dirty="0" smtClean="0"/>
              <a:t>Problem </a:t>
            </a:r>
            <a:r>
              <a:rPr lang="pl-PL" sz="2800" dirty="0"/>
              <a:t>do rozwiązania: </a:t>
            </a:r>
            <a:endParaRPr lang="pl-PL" sz="2800" dirty="0" smtClean="0"/>
          </a:p>
          <a:p>
            <a:pPr lvl="1" eaLnBrk="1" fontAlgn="auto" hangingPunct="1">
              <a:spcAft>
                <a:spcPts val="0"/>
              </a:spcAft>
              <a:defRPr/>
            </a:pPr>
            <a:r>
              <a:rPr lang="pl-PL" sz="2800" dirty="0" smtClean="0"/>
              <a:t>upewnienie </a:t>
            </a:r>
            <a:r>
              <a:rPr lang="pl-PL" sz="2800" dirty="0"/>
              <a:t>się, że klucz publiczny jest rzeczywiście powiązany z uprawnionym podmiotem: Infrastrukturą Klucza Publicznego</a:t>
            </a:r>
            <a:endParaRPr lang="it-IT" sz="2800" dirty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Wykorzystanie a</a:t>
            </a:r>
            <a:r>
              <a:rPr lang="en-US" b="1" dirty="0" err="1"/>
              <a:t>lgorytm</a:t>
            </a:r>
            <a:r>
              <a:rPr lang="pl-PL" b="1" dirty="0"/>
              <a:t>u</a:t>
            </a:r>
            <a:r>
              <a:rPr lang="en-US" b="1" dirty="0"/>
              <a:t> </a:t>
            </a:r>
            <a:r>
              <a:rPr lang="en-US" b="1" dirty="0" err="1"/>
              <a:t>asymetryczn</a:t>
            </a:r>
            <a:r>
              <a:rPr lang="pl-PL" b="1" dirty="0"/>
              <a:t>ego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Content Placeholder 5"/>
          <p:cNvSpPr>
            <a:spLocks noGrp="1"/>
          </p:cNvSpPr>
          <p:nvPr>
            <p:ph idx="4294967295"/>
          </p:nvPr>
        </p:nvSpPr>
        <p:spPr bwMode="auto">
          <a:xfrm>
            <a:off x="592138" y="1949450"/>
            <a:ext cx="11007725" cy="432117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>
              <a:defRPr/>
            </a:pPr>
            <a:r>
              <a:rPr lang="pl-PL" sz="2400" dirty="0"/>
              <a:t>Całkowita liczba kluczy jest znacznie </a:t>
            </a:r>
            <a:r>
              <a:rPr lang="pl-PL" sz="2400" dirty="0" smtClean="0"/>
              <a:t>zmniejszona;</a:t>
            </a:r>
          </a:p>
          <a:p>
            <a:pPr marL="566738" indent="-457200" algn="just" eaLnBrk="1" hangingPunct="1">
              <a:defRPr/>
            </a:pPr>
            <a:r>
              <a:rPr lang="pl-PL" sz="2400" dirty="0" smtClean="0"/>
              <a:t>Ponieważ </a:t>
            </a:r>
            <a:r>
              <a:rPr lang="pl-PL" sz="2400" dirty="0"/>
              <a:t>klucze publiczne są udostępniane publicznie, nie ma potrzeby zawierania wcześniejszych umów między różnymi </a:t>
            </a:r>
            <a:r>
              <a:rPr lang="pl-PL" sz="2400" dirty="0" smtClean="0"/>
              <a:t>podmiotami;</a:t>
            </a:r>
          </a:p>
          <a:p>
            <a:pPr marL="566738" indent="-457200" algn="just" eaLnBrk="1" hangingPunct="1">
              <a:defRPr/>
            </a:pPr>
            <a:r>
              <a:rPr lang="pl-PL" sz="2400" dirty="0" smtClean="0"/>
              <a:t>Klucze </a:t>
            </a:r>
            <a:r>
              <a:rPr lang="pl-PL" sz="2400" dirty="0"/>
              <a:t>publiczne są bardzo ważne w handlu elektronicznym: klienci nie mogą wymagać a priori umowy sprzedawcy z </a:t>
            </a:r>
            <a:r>
              <a:rPr lang="pl-PL" sz="2400" dirty="0" smtClean="0"/>
              <a:t>klientami;</a:t>
            </a:r>
          </a:p>
          <a:p>
            <a:pPr marL="566738" indent="-457200" algn="just" eaLnBrk="1" hangingPunct="1">
              <a:defRPr/>
            </a:pPr>
            <a:r>
              <a:rPr lang="pl-PL" sz="2400" dirty="0" smtClean="0"/>
              <a:t>Algorytmy </a:t>
            </a:r>
            <a:r>
              <a:rPr lang="pl-PL" sz="2400" dirty="0"/>
              <a:t>asymetryczne są znacznie bardziej złożone pod względem problemów matematycznych niż algorytmy </a:t>
            </a:r>
            <a:r>
              <a:rPr lang="pl-PL" sz="2400" dirty="0" smtClean="0"/>
              <a:t>symetryczne;</a:t>
            </a:r>
          </a:p>
          <a:p>
            <a:pPr marL="566738" indent="-457200" algn="just" eaLnBrk="1" hangingPunct="1">
              <a:defRPr/>
            </a:pPr>
            <a:r>
              <a:rPr lang="pl-PL" sz="2400" dirty="0" smtClean="0"/>
              <a:t>Te </a:t>
            </a:r>
            <a:r>
              <a:rPr lang="pl-PL" sz="2400" dirty="0"/>
              <a:t>problemy matematyczne zasadniczo wymagają wolniejszych algorytmów niż algorytmy symetryczne i użycia dłuższych </a:t>
            </a:r>
            <a:r>
              <a:rPr lang="pl-PL" sz="2400" dirty="0" smtClean="0"/>
              <a:t>kluczy;</a:t>
            </a:r>
          </a:p>
          <a:p>
            <a:pPr marL="566738" indent="-457200" algn="just" eaLnBrk="1" hangingPunct="1">
              <a:defRPr/>
            </a:pPr>
            <a:r>
              <a:rPr lang="pl-PL" sz="2400" dirty="0" smtClean="0"/>
              <a:t>Z </a:t>
            </a:r>
            <a:r>
              <a:rPr lang="pl-PL" sz="2400" dirty="0"/>
              <a:t>jednej strony jest większa elastyczność, z drugiej są bardziej uciążliwe pod względem zasobów </a:t>
            </a:r>
            <a:r>
              <a:rPr lang="pl-PL" sz="2400" dirty="0" smtClean="0"/>
              <a:t>obliczeniowych.</a:t>
            </a:r>
            <a:endParaRPr lang="en-US" sz="2400" dirty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610982" y="323190"/>
            <a:ext cx="6958483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Zalety i wady algorytmów asymetrycznych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436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b="1" dirty="0"/>
              <a:t>Wyróżniające się algorytmy asymetryczne</a:t>
            </a:r>
            <a:endParaRPr lang="it-IT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200" b="1" i="1" dirty="0" smtClean="0"/>
              <a:t>RSA </a:t>
            </a:r>
            <a:r>
              <a:rPr lang="en-US" sz="3200" i="1" dirty="0"/>
              <a:t>(from </a:t>
            </a:r>
            <a:r>
              <a:rPr lang="en-US" sz="3200" i="1" dirty="0" smtClean="0"/>
              <a:t>the initials of Ronald </a:t>
            </a:r>
            <a:r>
              <a:rPr lang="en-US" sz="3200" b="1" i="1" dirty="0" err="1"/>
              <a:t>R</a:t>
            </a:r>
            <a:r>
              <a:rPr lang="en-US" sz="3200" i="1" dirty="0" err="1"/>
              <a:t>ivest</a:t>
            </a:r>
            <a:r>
              <a:rPr lang="en-US" sz="3200" i="1" dirty="0"/>
              <a:t>, </a:t>
            </a:r>
            <a:r>
              <a:rPr lang="en-US" sz="3200" i="1" dirty="0" err="1"/>
              <a:t>Adi</a:t>
            </a:r>
            <a:r>
              <a:rPr lang="en-US" sz="3200" i="1" dirty="0"/>
              <a:t> </a:t>
            </a:r>
            <a:r>
              <a:rPr lang="en-US" sz="3200" b="1" i="1" dirty="0"/>
              <a:t>S</a:t>
            </a:r>
            <a:r>
              <a:rPr lang="en-US" sz="3200" i="1" dirty="0"/>
              <a:t>hamir, and Leonard </a:t>
            </a:r>
            <a:r>
              <a:rPr lang="en-US" sz="3200" b="1" i="1" dirty="0" err="1"/>
              <a:t>A</a:t>
            </a:r>
            <a:r>
              <a:rPr lang="en-US" sz="3200" i="1" dirty="0" err="1"/>
              <a:t>dleman</a:t>
            </a:r>
            <a:r>
              <a:rPr lang="en-US" sz="3200" i="1" dirty="0" smtClean="0"/>
              <a:t>)</a:t>
            </a:r>
            <a:endParaRPr lang="pl-PL" sz="3200" i="1" dirty="0" smtClean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200" dirty="0" smtClean="0"/>
              <a:t>W </a:t>
            </a:r>
            <a:r>
              <a:rPr lang="pl-PL" sz="3200" dirty="0"/>
              <a:t>oparciu o złożoność rozkładu na czynniki pierwsze: skomplikowane/trudne znalezienie dwóch liczb pierwszych z </a:t>
            </a:r>
            <a:r>
              <a:rPr lang="pl-PL" sz="3200" dirty="0" smtClean="0"/>
              <a:t>wyniku;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200" dirty="0" smtClean="0"/>
              <a:t>Znalezienie </a:t>
            </a:r>
            <a:r>
              <a:rPr lang="pl-PL" sz="3200" dirty="0"/>
              <a:t>bardzo wysokich liczb pierwszych nie jest </a:t>
            </a:r>
            <a:r>
              <a:rPr lang="pl-PL" sz="3200" dirty="0" smtClean="0"/>
              <a:t>łatwe;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sz="3200" dirty="0" smtClean="0"/>
              <a:t>Uzasadnione </a:t>
            </a:r>
            <a:r>
              <a:rPr lang="pl-PL" sz="3200" dirty="0"/>
              <a:t>operacje mogą być wykonywane przy ograniczonych zasobach </a:t>
            </a:r>
            <a:r>
              <a:rPr lang="pl-PL" sz="3200" dirty="0" smtClean="0"/>
              <a:t>obliczeniowych.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b="1" i="1" dirty="0"/>
              <a:t>Elliptic Cryptography</a:t>
            </a:r>
            <a:r>
              <a:rPr lang="en-US" i="1" dirty="0"/>
              <a:t> (ECC - Elliptic Curve </a:t>
            </a:r>
            <a:r>
              <a:rPr lang="en-US" i="1" dirty="0" smtClean="0"/>
              <a:t>Cryptography)</a:t>
            </a:r>
            <a:endParaRPr lang="en-US" dirty="0" smtClean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Działanie oparte jest o obliczanie logarytmu </a:t>
            </a:r>
            <a:r>
              <a:rPr lang="pl-PL" dirty="0"/>
              <a:t>dyskretnego (w polu skończonym</a:t>
            </a:r>
            <a:r>
              <a:rPr lang="pl-PL" dirty="0" smtClean="0"/>
              <a:t>);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Problem </a:t>
            </a:r>
            <a:r>
              <a:rPr lang="pl-PL" dirty="0"/>
              <a:t>ECC jest bardziej złożony niż rozkład na czynniki </a:t>
            </a:r>
            <a:r>
              <a:rPr lang="pl-PL" dirty="0" smtClean="0"/>
              <a:t>pierwsze;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To </a:t>
            </a:r>
            <a:r>
              <a:rPr lang="pl-PL" dirty="0"/>
              <a:t>samo bezpieczeństwo osiąga się przy krótszych kluczach niż </a:t>
            </a:r>
            <a:r>
              <a:rPr lang="pl-PL" dirty="0" smtClean="0"/>
              <a:t>RSA;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Algorytmy </a:t>
            </a:r>
            <a:r>
              <a:rPr lang="pl-PL" dirty="0"/>
              <a:t>ECC są szybsze niż </a:t>
            </a:r>
            <a:r>
              <a:rPr lang="pl-PL" dirty="0" smtClean="0"/>
              <a:t>RSA.</a:t>
            </a:r>
            <a:endParaRPr lang="en-US" dirty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43650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it-IT" b="1" dirty="0"/>
              <a:t>Wyróżniające się algorytmy asymetryczne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Algorytmy asymetryczne wykorzystują problemy matematyczne inne niż kryptografia </a:t>
            </a:r>
            <a:r>
              <a:rPr lang="pl-PL" altLang="en-US" dirty="0" smtClean="0"/>
              <a:t>symetryczna;</a:t>
            </a:r>
          </a:p>
          <a:p>
            <a:pPr marL="566738" indent="-457200" algn="just" eaLnBrk="1" hangingPunct="1"/>
            <a:r>
              <a:rPr lang="pl-PL" altLang="en-US" dirty="0" smtClean="0"/>
              <a:t>Długości </a:t>
            </a:r>
            <a:r>
              <a:rPr lang="pl-PL" altLang="en-US" dirty="0"/>
              <a:t>kluczy nie są porównywalne z długościami kryptografii </a:t>
            </a:r>
            <a:r>
              <a:rPr lang="pl-PL" altLang="en-US" dirty="0" smtClean="0"/>
              <a:t>symetrycznej;</a:t>
            </a:r>
          </a:p>
          <a:p>
            <a:pPr marL="566738" indent="-457200" algn="just" eaLnBrk="1" hangingPunct="1"/>
            <a:r>
              <a:rPr lang="pl-PL" altLang="en-US" dirty="0" smtClean="0"/>
              <a:t>W </a:t>
            </a:r>
            <a:r>
              <a:rPr lang="pl-PL" altLang="en-US" dirty="0"/>
              <a:t>przypadku szyfrowania symetrycznego klucz powinien być wystarczająco długi, aby uniemożliwić wypróbowanie wszystkich możliwych liczb pasujących do </a:t>
            </a:r>
            <a:r>
              <a:rPr lang="pl-PL" altLang="en-US" dirty="0" smtClean="0"/>
              <a:t>klucza;</a:t>
            </a:r>
          </a:p>
          <a:p>
            <a:pPr marL="566738" indent="-457200" algn="just" eaLnBrk="1" hangingPunct="1"/>
            <a:r>
              <a:rPr lang="pl-PL" altLang="en-US" dirty="0" smtClean="0"/>
              <a:t>Dzisiejsze </a:t>
            </a:r>
            <a:r>
              <a:rPr lang="pl-PL" altLang="en-US" dirty="0"/>
              <a:t>algorytmy symetryczne zwykle używają kluczy 128-, 256-, a czasami 512-bitowych</a:t>
            </a:r>
            <a:endParaRPr lang="en-US" altLang="en-US" dirty="0" smtClean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772823" y="323190"/>
            <a:ext cx="6893747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Porównanie algorytmów symetrycznych i asymetrycznych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Dla algorytmów asymetrycznych nie wszystkie klucze są </a:t>
            </a:r>
            <a:r>
              <a:rPr lang="pl-PL" dirty="0" smtClean="0"/>
              <a:t>możliwe do użycia, </a:t>
            </a:r>
            <a:r>
              <a:rPr lang="pl-PL" dirty="0"/>
              <a:t>ponieważ są one powiązane z jakąś cechą (np. nie wszystkie </a:t>
            </a:r>
            <a:r>
              <a:rPr lang="pl-PL" dirty="0" smtClean="0"/>
              <a:t>są liczbami pierwszymi);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Aby </a:t>
            </a:r>
            <a:r>
              <a:rPr lang="pl-PL" dirty="0"/>
              <a:t>mieć taką samą solidność algorytmu (trudność z obliczeniowego punktu widzenia) 128-bitowego algorytmu symetrycznego, algorytm RSA potrzebuje klucza rzędu 1024 </a:t>
            </a:r>
            <a:r>
              <a:rPr lang="pl-PL" dirty="0" smtClean="0"/>
              <a:t>bitów;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Dzisiejsze </a:t>
            </a:r>
            <a:r>
              <a:rPr lang="pl-PL" dirty="0"/>
              <a:t>algorytmy asymetryczne zwykle używają kluczy 1024, 2048 i 4096 </a:t>
            </a:r>
            <a:r>
              <a:rPr lang="pl-PL" dirty="0" smtClean="0"/>
              <a:t>bitów.</a:t>
            </a:r>
            <a:endParaRPr lang="it-IT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1772823" y="323190"/>
            <a:ext cx="6893747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Porównanie algorytmów symetrycznych i asymetrycznych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Funkcje skrótu obliczają krótkie podsumowanie tekstu o dowolnej długości o stałej </a:t>
            </a:r>
            <a:r>
              <a:rPr lang="pl-PL" altLang="en-US" dirty="0" smtClean="0"/>
              <a:t>długości;</a:t>
            </a:r>
          </a:p>
          <a:p>
            <a:pPr marL="566738" indent="-457200" algn="just" eaLnBrk="1" hangingPunct="1"/>
            <a:r>
              <a:rPr lang="pl-PL" altLang="en-US" dirty="0" smtClean="0"/>
              <a:t>To </a:t>
            </a:r>
            <a:r>
              <a:rPr lang="pl-PL" altLang="en-US" dirty="0"/>
              <a:t>podsumowanie nazywa się </a:t>
            </a:r>
            <a:r>
              <a:rPr lang="pl-PL" altLang="en-US" dirty="0" smtClean="0"/>
              <a:t>skrótem;</a:t>
            </a:r>
          </a:p>
          <a:p>
            <a:pPr marL="566738" indent="-457200" algn="just" eaLnBrk="1" hangingPunct="1"/>
            <a:r>
              <a:rPr lang="pl-PL" altLang="en-US" dirty="0" smtClean="0"/>
              <a:t>Funkcja </a:t>
            </a:r>
            <a:r>
              <a:rPr lang="pl-PL" altLang="en-US" dirty="0"/>
              <a:t>skrótu musi być prosta i szybka do </a:t>
            </a:r>
            <a:r>
              <a:rPr lang="pl-PL" altLang="en-US" dirty="0" smtClean="0"/>
              <a:t>obliczenia;</a:t>
            </a:r>
          </a:p>
          <a:p>
            <a:pPr marL="566738" indent="-457200" algn="just" eaLnBrk="1" hangingPunct="1"/>
            <a:r>
              <a:rPr lang="pl-PL" altLang="en-US" dirty="0" smtClean="0"/>
              <a:t>Funkcje </a:t>
            </a:r>
            <a:r>
              <a:rPr lang="pl-PL" altLang="en-US" dirty="0"/>
              <a:t>skrótu są „funkcjami jednokierunkowymi”: odzyskanie możliwego tekstu, który je generuje, jest bardzo złożone i powolne ze </a:t>
            </a:r>
            <a:r>
              <a:rPr lang="pl-PL" altLang="en-US" dirty="0" smtClean="0"/>
              <a:t>skrótu;</a:t>
            </a:r>
          </a:p>
          <a:p>
            <a:pPr marL="566738" indent="-457200" algn="just" eaLnBrk="1" hangingPunct="1"/>
            <a:r>
              <a:rPr lang="pl-PL" altLang="en-US" dirty="0" smtClean="0"/>
              <a:t>Nawet </a:t>
            </a:r>
            <a:r>
              <a:rPr lang="pl-PL" altLang="en-US" dirty="0"/>
              <a:t>jeśli okaże się, że tekst ma podany skrót, jest bardzo nieprawdopodobne, że jest to tekst </a:t>
            </a:r>
            <a:r>
              <a:rPr lang="pl-PL" altLang="en-US" dirty="0" smtClean="0"/>
              <a:t>oryginalny.</a:t>
            </a:r>
            <a:endParaRPr lang="it-IT" altLang="en-US" dirty="0" smtClean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Funkcje</a:t>
            </a:r>
            <a:r>
              <a:rPr lang="en-US" b="1" dirty="0"/>
              <a:t> </a:t>
            </a:r>
            <a:r>
              <a:rPr lang="en-US" b="1" dirty="0" err="1"/>
              <a:t>haszujące</a:t>
            </a:r>
            <a:endParaRPr lang="pl-PL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950180" y="274638"/>
            <a:ext cx="6942299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Funkcja skrótu jako kontrola integralności</a:t>
            </a:r>
            <a:endParaRPr lang="it-IT" b="1" dirty="0"/>
          </a:p>
        </p:txBody>
      </p:sp>
      <p:sp>
        <p:nvSpPr>
          <p:cNvPr id="6" name="Content Placeholder 1"/>
          <p:cNvSpPr>
            <a:spLocks noGrp="1"/>
          </p:cNvSpPr>
          <p:nvPr>
            <p:ph idx="4294967295"/>
          </p:nvPr>
        </p:nvSpPr>
        <p:spPr>
          <a:xfrm>
            <a:off x="324347" y="1821194"/>
            <a:ext cx="11465747" cy="49266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9728" indent="0" algn="just">
              <a:buNone/>
            </a:pPr>
            <a:r>
              <a:rPr lang="pl-PL" dirty="0"/>
              <a:t>W przypadku wiadomości M, jej skrót D jest obliczany za pomocą funkcji skrótu H: D = H(M)</a:t>
            </a:r>
          </a:p>
          <a:p>
            <a:pPr marL="109728" indent="0" algn="just">
              <a:buNone/>
            </a:pPr>
            <a:r>
              <a:rPr lang="pl-PL" dirty="0"/>
              <a:t>Bezpieczne przesłanie skrótu D pozwala zapewnić, że wiadomość M jest poprawna: odbiorca wiadomości M oblicza na niej skrót i porównuje go z otrzymanym (D); jeśli są one identyczne, wiadomość nie została zmodyfikowana. Istotne jest, aby skrót był przekazywany w sposób bezpieczny, w przeciwnym razie nie ma żadnej ochrony.</a:t>
            </a:r>
          </a:p>
          <a:p>
            <a:pPr marL="109728" indent="0" algn="just">
              <a:buNone/>
            </a:pPr>
            <a:r>
              <a:rPr lang="pl-PL" dirty="0"/>
              <a:t>Mechanizm ten jest również stosowany jako weryfikacja pobranego oprogramowania zamiast innych mniej wydajnych (ale szybszych) algorytmów znanych jako CRC (</a:t>
            </a:r>
            <a:r>
              <a:rPr lang="pl-PL" dirty="0" err="1"/>
              <a:t>Cyclic</a:t>
            </a:r>
            <a:r>
              <a:rPr lang="pl-PL" dirty="0"/>
              <a:t> </a:t>
            </a:r>
            <a:r>
              <a:rPr lang="pl-PL" dirty="0" err="1"/>
              <a:t>Redundancy</a:t>
            </a:r>
            <a:r>
              <a:rPr lang="pl-PL" dirty="0"/>
              <a:t> </a:t>
            </a:r>
            <a:r>
              <a:rPr lang="pl-PL" dirty="0" err="1"/>
              <a:t>Checks</a:t>
            </a:r>
            <a:r>
              <a:rPr lang="pl-PL" dirty="0"/>
              <a:t>), powszechnych w protokołach sieciowych.</a:t>
            </a:r>
          </a:p>
          <a:p>
            <a:pPr marL="109728" indent="0" algn="just">
              <a:buNone/>
            </a:pP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MD5 (Message Digest #5, 1991)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/>
              <a:t>Niska moc </a:t>
            </a:r>
            <a:r>
              <a:rPr lang="pl-PL" dirty="0" smtClean="0"/>
              <a:t>obliczeniowa;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128-bitowy skrót;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Z </a:t>
            </a:r>
            <a:r>
              <a:rPr lang="pl-PL" dirty="0"/>
              <a:t>biegiem czasu był stopniowo osłabiany, aż stał się zupełnie niewiarygodny dla celów </a:t>
            </a:r>
            <a:r>
              <a:rPr lang="pl-PL" dirty="0" smtClean="0"/>
              <a:t>bezpieczeństwa;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/>
              <a:t>N</a:t>
            </a:r>
            <a:r>
              <a:rPr lang="pl-PL" dirty="0" smtClean="0"/>
              <a:t>adal przydatny </a:t>
            </a:r>
            <a:r>
              <a:rPr lang="pl-PL" dirty="0"/>
              <a:t>w aplikacjach innych niż kryptograficzne (zamiast CRC-32</a:t>
            </a:r>
            <a:r>
              <a:rPr lang="pl-PL" dirty="0" smtClean="0"/>
              <a:t>).</a:t>
            </a:r>
            <a:endParaRPr lang="it-IT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755972" y="274638"/>
            <a:ext cx="7136508" cy="114300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b="1" dirty="0" err="1" smtClean="0"/>
              <a:t>Niektóre</a:t>
            </a:r>
            <a:r>
              <a:rPr lang="en-US" b="1" dirty="0" smtClean="0"/>
              <a:t> </a:t>
            </a:r>
            <a:r>
              <a:rPr lang="en-US" b="1" dirty="0" err="1" smtClean="0"/>
              <a:t>ważne</a:t>
            </a:r>
            <a:r>
              <a:rPr lang="en-US" b="1" dirty="0" smtClean="0"/>
              <a:t> </a:t>
            </a:r>
            <a:r>
              <a:rPr lang="en-US" b="1" dirty="0" err="1" smtClean="0"/>
              <a:t>algorytmy</a:t>
            </a:r>
            <a:r>
              <a:rPr lang="en-US" b="1" dirty="0" smtClean="0"/>
              <a:t> </a:t>
            </a:r>
            <a:r>
              <a:rPr lang="en-US" b="1" dirty="0" err="1" smtClean="0"/>
              <a:t>haszujące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0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SHA-3 (Secure Hash Algorithm #3, 2015</a:t>
            </a:r>
            <a:r>
              <a:rPr lang="en-US" i="1" dirty="0" smtClean="0"/>
              <a:t>)</a:t>
            </a:r>
            <a:endParaRPr lang="pl-PL" i="1" dirty="0" smtClean="0"/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/>
              <a:t>SHA to w rzeczywistości rodzina bezpiecznych algorytmów </a:t>
            </a:r>
            <a:r>
              <a:rPr lang="pl-PL" dirty="0" smtClean="0"/>
              <a:t>mieszających;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SHA-3 </a:t>
            </a:r>
            <a:r>
              <a:rPr lang="pl-PL" dirty="0"/>
              <a:t>to ostatnia </a:t>
            </a:r>
            <a:r>
              <a:rPr lang="pl-PL" dirty="0" smtClean="0"/>
              <a:t>wersja;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SHA-3 </a:t>
            </a:r>
            <a:r>
              <a:rPr lang="pl-PL" dirty="0"/>
              <a:t>jest wynikiem rywalizacji między </a:t>
            </a:r>
            <a:r>
              <a:rPr lang="pl-PL" dirty="0" smtClean="0"/>
              <a:t>kryptografami;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/>
              <a:t>Algorytm może być dostrojony równoważąc bezpieczeństwo z szybkością</a:t>
            </a:r>
            <a:r>
              <a:rPr lang="pl-PL" dirty="0" smtClean="0"/>
              <a:t>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Przyjmuje wartości </a:t>
            </a:r>
            <a:r>
              <a:rPr lang="pl-PL" dirty="0"/>
              <a:t>skrótu 224, 256, 334 i 512 </a:t>
            </a:r>
            <a:r>
              <a:rPr lang="pl-PL" dirty="0" smtClean="0"/>
              <a:t>bitów;</a:t>
            </a:r>
          </a:p>
          <a:p>
            <a:pPr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Jest 2-3 </a:t>
            </a:r>
            <a:r>
              <a:rPr lang="pl-PL" dirty="0"/>
              <a:t>razy </a:t>
            </a:r>
            <a:r>
              <a:rPr lang="pl-PL" dirty="0" smtClean="0"/>
              <a:t>wolniejszy </a:t>
            </a:r>
            <a:r>
              <a:rPr lang="pl-PL" dirty="0"/>
              <a:t>niż </a:t>
            </a:r>
            <a:r>
              <a:rPr lang="pl-PL" dirty="0" smtClean="0"/>
              <a:t>MD5, ale dotąd </a:t>
            </a:r>
            <a:r>
              <a:rPr lang="pl-PL" dirty="0"/>
              <a:t>nie znaleziono słabych </a:t>
            </a:r>
            <a:r>
              <a:rPr lang="pl-PL" dirty="0" smtClean="0"/>
              <a:t>punktów.</a:t>
            </a:r>
            <a:endParaRPr lang="en-US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55972" y="274638"/>
            <a:ext cx="7136508" cy="1143000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en-US" b="1" dirty="0" err="1" smtClean="0"/>
              <a:t>Niektóre</a:t>
            </a:r>
            <a:r>
              <a:rPr lang="en-US" b="1" dirty="0" smtClean="0"/>
              <a:t> </a:t>
            </a:r>
            <a:r>
              <a:rPr lang="en-US" b="1" dirty="0" err="1" smtClean="0"/>
              <a:t>ważne</a:t>
            </a:r>
            <a:r>
              <a:rPr lang="en-US" b="1" dirty="0" smtClean="0"/>
              <a:t> </a:t>
            </a:r>
            <a:r>
              <a:rPr lang="en-US" b="1" dirty="0" err="1" smtClean="0"/>
              <a:t>algorytmy</a:t>
            </a:r>
            <a:r>
              <a:rPr lang="en-US" b="1" dirty="0" smtClean="0"/>
              <a:t> </a:t>
            </a:r>
            <a:r>
              <a:rPr lang="en-US" b="1" dirty="0" err="1" smtClean="0"/>
              <a:t>haszujące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Podpisy cyfrowe</a:t>
            </a:r>
            <a:endParaRPr lang="it-IT" altLang="en-US" b="1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Podpis elektroniczny w ustawodawstwie niektórych </a:t>
            </a:r>
            <a:r>
              <a:rPr lang="pl-PL" dirty="0" smtClean="0"/>
              <a:t>krajów;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Oblicza </a:t>
            </a:r>
            <a:r>
              <a:rPr lang="pl-PL" dirty="0" err="1"/>
              <a:t>hash</a:t>
            </a:r>
            <a:r>
              <a:rPr lang="pl-PL" dirty="0"/>
              <a:t> wiadomości i </a:t>
            </a:r>
            <a:r>
              <a:rPr lang="pl-PL" dirty="0" smtClean="0"/>
              <a:t>zaszyfrowuje </a:t>
            </a:r>
            <a:r>
              <a:rPr lang="pl-PL" dirty="0"/>
              <a:t>ją tajnym kluczem algorytmu asymetrycznego </a:t>
            </a:r>
            <a:r>
              <a:rPr lang="pl-PL" dirty="0" smtClean="0"/>
              <a:t>-&gt; podpis;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Podpis </a:t>
            </a:r>
            <a:r>
              <a:rPr lang="pl-PL" dirty="0"/>
              <a:t>cyfrowy nie szyfruje wówczas oryginalnej wiadomości, a jedynie gwarantuje, że odpowiedni tekst nie został </a:t>
            </a:r>
            <a:r>
              <a:rPr lang="pl-PL" dirty="0" smtClean="0"/>
              <a:t>zmodyfikowany;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Zapewnia niezaprzeczalność.</a:t>
            </a:r>
            <a:endParaRPr lang="en-US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Kody uwierzytelniania wiadomości (MAC) są podobne do podpisów </a:t>
            </a:r>
            <a:r>
              <a:rPr lang="pl-PL" altLang="en-US" dirty="0" smtClean="0"/>
              <a:t>cyfrowych;</a:t>
            </a:r>
          </a:p>
          <a:p>
            <a:pPr marL="566738" indent="-457200" algn="just" eaLnBrk="1" hangingPunct="1"/>
            <a:r>
              <a:rPr lang="pl-PL" altLang="en-US" dirty="0" smtClean="0"/>
              <a:t>Zapewniają </a:t>
            </a:r>
            <a:r>
              <a:rPr lang="pl-PL" altLang="en-US" dirty="0"/>
              <a:t>one integralność i autentyczność </a:t>
            </a:r>
            <a:r>
              <a:rPr lang="pl-PL" altLang="en-US" dirty="0" smtClean="0"/>
              <a:t>wiadomości;</a:t>
            </a:r>
          </a:p>
          <a:p>
            <a:pPr marL="566738" indent="-457200" algn="just" eaLnBrk="1" hangingPunct="1"/>
            <a:r>
              <a:rPr lang="pl-PL" dirty="0"/>
              <a:t>Skrót obliczany jest poprzez </a:t>
            </a:r>
            <a:r>
              <a:rPr lang="pl-PL" dirty="0" err="1"/>
              <a:t>haszowanie</a:t>
            </a:r>
            <a:r>
              <a:rPr lang="pl-PL" dirty="0"/>
              <a:t> tekstu, który ma być chroniony oraz klucza </a:t>
            </a:r>
            <a:r>
              <a:rPr lang="pl-PL" i="1" dirty="0"/>
              <a:t>algorytmu </a:t>
            </a:r>
            <a:r>
              <a:rPr lang="pl-PL" i="1" dirty="0" smtClean="0"/>
              <a:t>symetrycznego;</a:t>
            </a:r>
          </a:p>
          <a:p>
            <a:pPr marL="566738" indent="-457200" algn="just" eaLnBrk="1" hangingPunct="1"/>
            <a:r>
              <a:rPr lang="pl-PL" altLang="en-US" dirty="0" smtClean="0"/>
              <a:t>Brak </a:t>
            </a:r>
            <a:r>
              <a:rPr lang="pl-PL" altLang="en-US" dirty="0"/>
              <a:t>gwarancji </a:t>
            </a:r>
            <a:r>
              <a:rPr lang="pl-PL" altLang="en-US" dirty="0" smtClean="0"/>
              <a:t>niezaprzeczalności;</a:t>
            </a:r>
          </a:p>
          <a:p>
            <a:pPr marL="566738" indent="-457200" algn="just" eaLnBrk="1" hangingPunct="1"/>
            <a:r>
              <a:rPr lang="pl-PL" altLang="en-US" dirty="0" smtClean="0"/>
              <a:t>Przykład algorytmu </a:t>
            </a:r>
            <a:r>
              <a:rPr lang="pl-PL" altLang="en-US" dirty="0"/>
              <a:t>HMAC: </a:t>
            </a:r>
            <a:r>
              <a:rPr lang="pl-PL" altLang="en-US" dirty="0" err="1"/>
              <a:t>Hash</a:t>
            </a:r>
            <a:r>
              <a:rPr lang="pl-PL" altLang="en-US" dirty="0"/>
              <a:t> z kluczem </a:t>
            </a:r>
            <a:r>
              <a:rPr lang="pl-PL" altLang="en-US" dirty="0" smtClean="0"/>
              <a:t>MAC.</a:t>
            </a:r>
            <a:endParaRPr lang="it-IT" altLang="en-US" dirty="0" smtClean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Podpisy cyfrowe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584046" y="1842048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/>
            <a:r>
              <a:rPr lang="pl-PL" dirty="0"/>
              <a:t>Wymagania dotyczące poufności, integralności i autentyczności operacji szyfrowania asymetrycznego i podpisu cyfrowego wymagają ustanowienia relacji zaufania pomiędzy zaangażowanymi </a:t>
            </a:r>
            <a:r>
              <a:rPr lang="pl-PL" dirty="0" smtClean="0"/>
              <a:t>stronami;</a:t>
            </a:r>
          </a:p>
          <a:p>
            <a:pPr marL="566928" indent="-457200" algn="just"/>
            <a:r>
              <a:rPr lang="pl-PL" dirty="0" smtClean="0"/>
              <a:t>Ponieważ </a:t>
            </a:r>
            <a:r>
              <a:rPr lang="pl-PL" dirty="0"/>
              <a:t>często strony nie miały wcześniej kontaktu, zaufana (przez nie) trzecia strona musi zapewnić potrzebne gwarancje, innymi słowy ta trzecia strona musi zapewnić autentyczność właściciela klucza </a:t>
            </a:r>
            <a:r>
              <a:rPr lang="pl-PL" dirty="0" smtClean="0"/>
              <a:t>publicznego.</a:t>
            </a:r>
          </a:p>
          <a:p>
            <a:pPr marL="566928" indent="-457200" algn="just"/>
            <a:r>
              <a:rPr lang="pl-PL" b="1" dirty="0" smtClean="0"/>
              <a:t>Urząd </a:t>
            </a:r>
            <a:r>
              <a:rPr lang="pl-PL" b="1" dirty="0"/>
              <a:t>certyfikacji (CA) </a:t>
            </a:r>
            <a:r>
              <a:rPr lang="pl-PL" dirty="0"/>
              <a:t>jest częścią hierarchicznego modelu zaufania, który gwarantuje tożsamość użytkownika. Musi być rozpoznawany jako "zaufany" przez wszystkie podmioty uczestniczące w </a:t>
            </a:r>
            <a:r>
              <a:rPr lang="pl-PL" dirty="0" smtClean="0"/>
              <a:t>komunikacji.</a:t>
            </a:r>
          </a:p>
          <a:p>
            <a:pPr marL="566928" indent="-457200" algn="just"/>
            <a:r>
              <a:rPr lang="pl-PL" dirty="0"/>
              <a:t>C</a:t>
            </a:r>
            <a:r>
              <a:rPr lang="pl-PL" dirty="0" smtClean="0"/>
              <a:t>ertyfikat </a:t>
            </a:r>
            <a:r>
              <a:rPr lang="pl-PL" dirty="0"/>
              <a:t>cyfrowy można zweryfikować przy użyciu klucza publicznego urzędu </a:t>
            </a:r>
            <a:r>
              <a:rPr lang="pl-PL" dirty="0" smtClean="0"/>
              <a:t>certyfikacji.</a:t>
            </a:r>
            <a:endParaRPr lang="en-US" dirty="0"/>
          </a:p>
          <a:p>
            <a:pPr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602890" y="509307"/>
            <a:ext cx="6966575" cy="1143000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pl-PL" b="1" dirty="0" smtClean="0"/>
              <a:t>PKI – Infrastruktury klucza publicznego (</a:t>
            </a:r>
            <a:r>
              <a:rPr lang="en-US" b="1" dirty="0" smtClean="0"/>
              <a:t>Public Key Infrastructures</a:t>
            </a:r>
            <a:r>
              <a:rPr lang="pl-PL" b="1" dirty="0" smtClean="0"/>
              <a:t>)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600230" y="1866324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Infrastruktura klucza publicznego (PKI) to hierarchiczna struktura </a:t>
            </a:r>
            <a:r>
              <a:rPr lang="pl-PL" dirty="0" err="1" smtClean="0"/>
              <a:t>Cas</a:t>
            </a:r>
            <a:r>
              <a:rPr lang="pl-PL" dirty="0" smtClean="0"/>
              <a:t>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Każdy </a:t>
            </a:r>
            <a:r>
              <a:rPr lang="pl-PL" dirty="0"/>
              <a:t>urząd certyfikacji ma swój klucz publiczny podpisany przez urząd certyfikacji poprzedniego </a:t>
            </a:r>
            <a:r>
              <a:rPr lang="pl-PL" dirty="0" smtClean="0"/>
              <a:t>poziomu;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Główny </a:t>
            </a:r>
            <a:r>
              <a:rPr lang="pl-PL" dirty="0"/>
              <a:t>urząd certyfikacji to urząd certyfikacji najwyższego </a:t>
            </a:r>
            <a:r>
              <a:rPr lang="pl-PL" dirty="0" smtClean="0"/>
              <a:t>poziomu;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Certyfikat </a:t>
            </a:r>
            <a:r>
              <a:rPr lang="pl-PL" dirty="0"/>
              <a:t>głównego urzędu certyfikacji jest podpisywany </a:t>
            </a:r>
            <a:r>
              <a:rPr lang="pl-PL" dirty="0" smtClean="0"/>
              <a:t>samodzielnie;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Certyfikat </a:t>
            </a:r>
            <a:r>
              <a:rPr lang="pl-PL" dirty="0"/>
              <a:t>głównego urzędu certyfikacji musi być upubliczniony w wielu zaufanych miejscach i na wiele sposobów, aby uniemożliwić zastąpienie go </a:t>
            </a:r>
            <a:r>
              <a:rPr lang="pl-PL" dirty="0" smtClean="0"/>
              <a:t>sfałszowanym;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Systemy </a:t>
            </a:r>
            <a:r>
              <a:rPr lang="pl-PL" dirty="0"/>
              <a:t>operacyjne są dostarczane z zestawem głównych i zaufanych pośrednich certyfikatów </a:t>
            </a:r>
            <a:r>
              <a:rPr lang="pl-PL" dirty="0" err="1"/>
              <a:t>Cas</a:t>
            </a:r>
            <a:r>
              <a:rPr lang="pl-PL" dirty="0"/>
              <a:t>. Poniższy rysunek przedstawia fragment listy certyfikatów głównych z systemu operacyjnego MS Windows 10.</a:t>
            </a:r>
            <a:endParaRPr lang="en-US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602890" y="509307"/>
            <a:ext cx="6966575" cy="1143000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pl-PL" b="1" dirty="0" smtClean="0"/>
              <a:t>PKI – Infrastruktury klucza publicznego (</a:t>
            </a:r>
            <a:r>
              <a:rPr lang="en-US" b="1" dirty="0" smtClean="0"/>
              <a:t>Public Key Infrastructures</a:t>
            </a:r>
            <a:r>
              <a:rPr lang="pl-PL" b="1" dirty="0" smtClean="0"/>
              <a:t>)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3" name="Content Placeholder 3"/>
          <p:cNvPicPr>
            <a:picLocks noGrp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025" y="1690688"/>
            <a:ext cx="8455025" cy="445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4168775" y="6149975"/>
            <a:ext cx="3262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>
                <a:ea typeface="Calibri" panose="020F0502020204030204" pitchFamily="34" charset="0"/>
                <a:cs typeface="Times New Roman" panose="02020603050405020304" pitchFamily="18" charset="0"/>
              </a:rPr>
              <a:t>Windows 10 Certificate Manager</a:t>
            </a:r>
            <a:endParaRPr lang="it-IT" altLang="en-US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itle 2"/>
          <p:cNvSpPr txBox="1">
            <a:spLocks/>
          </p:cNvSpPr>
          <p:nvPr/>
        </p:nvSpPr>
        <p:spPr>
          <a:xfrm>
            <a:off x="1602890" y="509307"/>
            <a:ext cx="6966575" cy="1143000"/>
          </a:xfrm>
          <a:prstGeom prst="rect">
            <a:avLst/>
          </a:prstGeom>
        </p:spPr>
        <p:txBody>
          <a:bodyPr>
            <a:normAutofit fontScale="75000" lnSpcReduction="20000"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pl-PL" b="1" dirty="0" smtClean="0"/>
              <a:t>PKI – Infrastruktury klucza publicznego (</a:t>
            </a:r>
            <a:r>
              <a:rPr lang="en-US" b="1" dirty="0" smtClean="0"/>
              <a:t>Public Key Infrastructures</a:t>
            </a:r>
            <a:r>
              <a:rPr lang="pl-PL" b="1" dirty="0" smtClean="0"/>
              <a:t>)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b="1" dirty="0"/>
              <a:t>Urząd certyfikacji (CA</a:t>
            </a:r>
            <a:r>
              <a:rPr lang="pl-PL" b="1" dirty="0" smtClean="0"/>
              <a:t>):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zarządza </a:t>
            </a:r>
            <a:r>
              <a:rPr lang="pl-PL" dirty="0"/>
              <a:t>kluczami kryptograficznymi i certyfikatami </a:t>
            </a:r>
            <a:r>
              <a:rPr lang="pl-PL" dirty="0" smtClean="0"/>
              <a:t>PKI;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trzyma </a:t>
            </a:r>
            <a:r>
              <a:rPr lang="pl-PL" dirty="0"/>
              <a:t>prawdziwe </a:t>
            </a:r>
            <a:r>
              <a:rPr lang="pl-PL" dirty="0" smtClean="0"/>
              <a:t>klucze;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wykonuje </a:t>
            </a:r>
            <a:r>
              <a:rPr lang="pl-PL" dirty="0"/>
              <a:t>operacje </a:t>
            </a:r>
            <a:r>
              <a:rPr lang="pl-PL" dirty="0" smtClean="0"/>
              <a:t>kryptograficzne;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jest jednocześnie </a:t>
            </a:r>
            <a:r>
              <a:rPr lang="pl-PL" dirty="0"/>
              <a:t>najbardziej krytycznym elementem urzędu </a:t>
            </a:r>
            <a:r>
              <a:rPr lang="pl-PL" dirty="0" smtClean="0"/>
              <a:t>certyfikacji.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b="1" dirty="0" smtClean="0"/>
              <a:t>Serwer </a:t>
            </a:r>
            <a:r>
              <a:rPr lang="pl-PL" b="1" dirty="0"/>
              <a:t>certyfikatów</a:t>
            </a:r>
            <a:r>
              <a:rPr lang="pl-PL" b="1" dirty="0" smtClean="0"/>
              <a:t>: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katalog</a:t>
            </a:r>
            <a:r>
              <a:rPr lang="pl-PL" dirty="0"/>
              <a:t>, w którym publikowane są certyfikaty użytkowników i które można </a:t>
            </a:r>
            <a:r>
              <a:rPr lang="pl-PL" dirty="0" smtClean="0"/>
              <a:t>przeszukiwać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katalog </a:t>
            </a:r>
            <a:r>
              <a:rPr lang="pl-PL" dirty="0"/>
              <a:t>jest zgodny ze standardem </a:t>
            </a:r>
            <a:r>
              <a:rPr lang="pl-PL" dirty="0" smtClean="0"/>
              <a:t>X.500;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zapytanie </a:t>
            </a:r>
            <a:r>
              <a:rPr lang="pl-PL" dirty="0"/>
              <a:t>przy użyciu protokołu </a:t>
            </a:r>
            <a:r>
              <a:rPr lang="pl-PL" dirty="0" smtClean="0"/>
              <a:t>LDAP.</a:t>
            </a:r>
            <a:endParaRPr lang="en-US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1683142" y="274638"/>
            <a:ext cx="7209337" cy="1143000"/>
          </a:xfrm>
        </p:spPr>
        <p:txBody>
          <a:bodyPr>
            <a:normAutofit fontScale="90000"/>
          </a:bodyPr>
          <a:lstStyle/>
          <a:p>
            <a:r>
              <a:rPr lang="pl-PL" b="1" dirty="0"/>
              <a:t>PKI – Infrastruktury klucza </a:t>
            </a:r>
            <a:r>
              <a:rPr lang="pl-PL" b="1" dirty="0" smtClean="0"/>
              <a:t>publicznego - komponenty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PKI – Infrastruktury klucza publicznego - komponenty</a:t>
            </a:r>
            <a:endParaRPr lang="it-IT" altLang="en-US" dirty="0" smtClean="0"/>
          </a:p>
        </p:txBody>
      </p:sp>
      <p:sp>
        <p:nvSpPr>
          <p:cNvPr id="583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en-US" altLang="en-US" b="1" dirty="0" smtClean="0"/>
              <a:t>Registration Authority (RA</a:t>
            </a:r>
            <a:r>
              <a:rPr lang="en-US" altLang="en-US" b="1" dirty="0" smtClean="0"/>
              <a:t>):</a:t>
            </a:r>
            <a:endParaRPr lang="pl-PL" altLang="en-US" b="1" dirty="0" smtClean="0"/>
          </a:p>
          <a:p>
            <a:pPr marL="1023938" lvl="1" indent="-457200" eaLnBrk="1" hangingPunct="1"/>
            <a:r>
              <a:rPr lang="pl-PL" altLang="en-US" dirty="0"/>
              <a:t>zarządza żądaniami certyfikatów i udostępnia wystawione </a:t>
            </a:r>
            <a:r>
              <a:rPr lang="pl-PL" altLang="en-US" dirty="0" smtClean="0"/>
              <a:t>certyfikaty;</a:t>
            </a:r>
          </a:p>
          <a:p>
            <a:pPr marL="1023938" lvl="1" indent="-457200" eaLnBrk="1" hangingPunct="1"/>
            <a:r>
              <a:rPr lang="pl-PL" altLang="en-US" dirty="0" smtClean="0"/>
              <a:t>zajmuje </a:t>
            </a:r>
            <a:r>
              <a:rPr lang="pl-PL" altLang="en-US" dirty="0"/>
              <a:t>się dystrybucją </a:t>
            </a:r>
            <a:r>
              <a:rPr lang="pl-PL" altLang="en-US" dirty="0" err="1"/>
              <a:t>tokenów</a:t>
            </a:r>
            <a:r>
              <a:rPr lang="pl-PL" altLang="en-US" dirty="0"/>
              <a:t> kryptograficznych i oprogramowania (jest to front-end CA</a:t>
            </a:r>
            <a:r>
              <a:rPr lang="pl-PL" altLang="en-US" dirty="0" smtClean="0"/>
              <a:t>);</a:t>
            </a:r>
          </a:p>
          <a:p>
            <a:pPr marL="1023938" lvl="1" indent="-457200" eaLnBrk="1" hangingPunct="1"/>
            <a:r>
              <a:rPr lang="pl-PL" altLang="en-US" dirty="0" smtClean="0"/>
              <a:t>może </a:t>
            </a:r>
            <a:r>
              <a:rPr lang="pl-PL" altLang="en-US" dirty="0"/>
              <a:t>to być fizyczny licznik lub strona </a:t>
            </a:r>
            <a:r>
              <a:rPr lang="pl-PL" altLang="en-US" dirty="0" smtClean="0"/>
              <a:t>internetowa;</a:t>
            </a:r>
          </a:p>
          <a:p>
            <a:pPr marL="1023938" lvl="1" indent="-457200" eaLnBrk="1" hangingPunct="1"/>
            <a:r>
              <a:rPr lang="pl-PL" altLang="en-US" dirty="0" smtClean="0"/>
              <a:t>typ </a:t>
            </a:r>
            <a:r>
              <a:rPr lang="pl-PL" altLang="en-US" dirty="0"/>
              <a:t>jest powiązany z różnymi poziomami </a:t>
            </a:r>
            <a:r>
              <a:rPr lang="pl-PL" altLang="en-US" dirty="0" smtClean="0"/>
              <a:t>bezpieczeństwa;</a:t>
            </a:r>
          </a:p>
          <a:p>
            <a:pPr marL="1023938" lvl="1" indent="-457200" eaLnBrk="1" hangingPunct="1"/>
            <a:r>
              <a:rPr lang="pl-PL" altLang="en-US" dirty="0" smtClean="0"/>
              <a:t>może </a:t>
            </a:r>
            <a:r>
              <a:rPr lang="pl-PL" altLang="en-US" dirty="0"/>
              <a:t>również pomóc użytkownikowi w generowaniu pary kluczy i bezpiecznym zarządzaniu tymi </a:t>
            </a:r>
            <a:r>
              <a:rPr lang="pl-PL" altLang="en-US" dirty="0" smtClean="0"/>
              <a:t>certyfikatami.</a:t>
            </a: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Certyfikat</a:t>
            </a:r>
            <a:r>
              <a:rPr lang="en-US" b="1" dirty="0"/>
              <a:t> </a:t>
            </a:r>
            <a:r>
              <a:rPr lang="en-US" b="1" dirty="0" err="1"/>
              <a:t>cyfrowy</a:t>
            </a:r>
            <a:endParaRPr lang="en-US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/>
            <a:r>
              <a:rPr lang="pl-PL" dirty="0"/>
              <a:t>Strukturę i format certyfikatu cyfrowego opisuje standard ITU-T X.509 (jest to standard Międzynarodowego Związku Telekomunikacyjnego oznaczony numerem X.509).</a:t>
            </a:r>
          </a:p>
          <a:p>
            <a:pPr marL="566928" indent="-457200" algn="just"/>
            <a:r>
              <a:rPr lang="pl-PL" dirty="0"/>
              <a:t>Certyfikat cyfrowy X.509 musi zawierać co najmniej następujące pola:</a:t>
            </a:r>
          </a:p>
          <a:p>
            <a:pPr lvl="1" algn="just"/>
            <a:r>
              <a:rPr lang="en-US" b="1" dirty="0"/>
              <a:t>DN</a:t>
            </a:r>
            <a:r>
              <a:rPr lang="en-US" dirty="0"/>
              <a:t> (</a:t>
            </a:r>
            <a:r>
              <a:rPr lang="pl-PL" dirty="0"/>
              <a:t>nazwa wyróżniająca</a:t>
            </a:r>
            <a:r>
              <a:rPr lang="en-US" dirty="0"/>
              <a:t>) </a:t>
            </a:r>
            <a:r>
              <a:rPr lang="pl-PL" dirty="0"/>
              <a:t>użytkownik</a:t>
            </a:r>
            <a:r>
              <a:rPr lang="en-US" dirty="0"/>
              <a:t>: </a:t>
            </a:r>
            <a:r>
              <a:rPr lang="en-US" altLang="en-US" dirty="0" err="1"/>
              <a:t>Gajusz</a:t>
            </a:r>
            <a:r>
              <a:rPr lang="en-US" altLang="en-US" dirty="0"/>
              <a:t> </a:t>
            </a:r>
            <a:r>
              <a:rPr lang="en-US" altLang="en-US" dirty="0" err="1"/>
              <a:t>Juliusz</a:t>
            </a:r>
            <a:r>
              <a:rPr lang="en-US" altLang="en-US" dirty="0"/>
              <a:t> Cezar</a:t>
            </a:r>
            <a:endParaRPr lang="en-US" dirty="0"/>
          </a:p>
          <a:p>
            <a:pPr lvl="1" algn="just"/>
            <a:r>
              <a:rPr lang="en-US" b="1" dirty="0"/>
              <a:t>CN</a:t>
            </a:r>
            <a:r>
              <a:rPr lang="en-US" dirty="0"/>
              <a:t> (</a:t>
            </a:r>
            <a:r>
              <a:rPr lang="pl-PL" dirty="0"/>
              <a:t>nazwa wspólna</a:t>
            </a:r>
            <a:r>
              <a:rPr lang="en-US" dirty="0"/>
              <a:t>): </a:t>
            </a:r>
            <a:r>
              <a:rPr lang="en-US" dirty="0" smtClean="0"/>
              <a:t>Julius</a:t>
            </a:r>
            <a:r>
              <a:rPr lang="pl-PL" dirty="0" smtClean="0"/>
              <a:t>z</a:t>
            </a:r>
            <a:r>
              <a:rPr lang="en-US" dirty="0" smtClean="0"/>
              <a:t> Ca</a:t>
            </a:r>
            <a:r>
              <a:rPr lang="pl-PL" dirty="0" smtClean="0"/>
              <a:t>z</a:t>
            </a:r>
            <a:r>
              <a:rPr lang="en-US" dirty="0" err="1" smtClean="0"/>
              <a:t>ar</a:t>
            </a:r>
            <a:endParaRPr lang="en-US" dirty="0"/>
          </a:p>
          <a:p>
            <a:pPr lvl="1" algn="just"/>
            <a:r>
              <a:rPr lang="en-GB" b="1" dirty="0"/>
              <a:t>O</a:t>
            </a:r>
            <a:r>
              <a:rPr lang="en-GB" dirty="0"/>
              <a:t> (</a:t>
            </a:r>
            <a:r>
              <a:rPr lang="pl-PL" dirty="0"/>
              <a:t>organizacja</a:t>
            </a:r>
            <a:r>
              <a:rPr lang="en-GB" dirty="0"/>
              <a:t>): </a:t>
            </a:r>
            <a:r>
              <a:rPr lang="pl-PL" dirty="0"/>
              <a:t>Rząd</a:t>
            </a:r>
            <a:endParaRPr lang="en-US" dirty="0"/>
          </a:p>
          <a:p>
            <a:pPr lvl="1" algn="just"/>
            <a:r>
              <a:rPr lang="en-US" b="1" dirty="0"/>
              <a:t>OU</a:t>
            </a:r>
            <a:r>
              <a:rPr lang="en-US" dirty="0"/>
              <a:t> (</a:t>
            </a:r>
            <a:r>
              <a:rPr lang="pl-PL" dirty="0"/>
              <a:t>jednostka organizacyjna</a:t>
            </a:r>
            <a:r>
              <a:rPr lang="en-US" dirty="0"/>
              <a:t>): </a:t>
            </a:r>
            <a:r>
              <a:rPr lang="en-US" dirty="0" err="1"/>
              <a:t>Senat</a:t>
            </a:r>
            <a:endParaRPr lang="en-US" dirty="0"/>
          </a:p>
          <a:p>
            <a:pPr lvl="1" algn="just"/>
            <a:r>
              <a:rPr lang="en-US" b="1" dirty="0"/>
              <a:t>C</a:t>
            </a:r>
            <a:r>
              <a:rPr lang="en-US" dirty="0"/>
              <a:t> (</a:t>
            </a:r>
            <a:r>
              <a:rPr lang="pl-PL" dirty="0"/>
              <a:t>kraj</a:t>
            </a:r>
            <a:r>
              <a:rPr lang="en-US" dirty="0"/>
              <a:t>): </a:t>
            </a:r>
            <a:r>
              <a:rPr lang="pl-PL" dirty="0"/>
              <a:t>Cesarstwo </a:t>
            </a:r>
            <a:r>
              <a:rPr lang="pl-PL" dirty="0" smtClean="0"/>
              <a:t>Rzymskie</a:t>
            </a:r>
          </a:p>
          <a:p>
            <a:pPr lvl="1" algn="just"/>
            <a:r>
              <a:rPr lang="en-US" altLang="en-US" dirty="0" err="1"/>
              <a:t>Może</a:t>
            </a:r>
            <a:r>
              <a:rPr lang="en-US" altLang="en-US" dirty="0"/>
              <a:t> </a:t>
            </a:r>
            <a:r>
              <a:rPr lang="en-US" altLang="en-US" dirty="0" err="1"/>
              <a:t>istnieć</a:t>
            </a:r>
            <a:r>
              <a:rPr lang="en-US" altLang="en-US" dirty="0"/>
              <a:t> </a:t>
            </a:r>
            <a:r>
              <a:rPr lang="en-US" altLang="en-US" dirty="0" err="1"/>
              <a:t>adres</a:t>
            </a:r>
            <a:r>
              <a:rPr lang="en-US" altLang="en-US" dirty="0"/>
              <a:t> IP </a:t>
            </a:r>
            <a:r>
              <a:rPr lang="en-US" altLang="en-US" dirty="0" err="1"/>
              <a:t>lub</a:t>
            </a:r>
            <a:r>
              <a:rPr lang="en-US" altLang="en-US" dirty="0"/>
              <a:t> </a:t>
            </a:r>
            <a:r>
              <a:rPr lang="en-US" altLang="en-US" dirty="0" err="1"/>
              <a:t>adres</a:t>
            </a:r>
            <a:r>
              <a:rPr lang="en-US" altLang="en-US" dirty="0"/>
              <a:t> URL </a:t>
            </a:r>
            <a:r>
              <a:rPr lang="en-US" altLang="en-US" dirty="0" err="1"/>
              <a:t>odpowiadający</a:t>
            </a:r>
            <a:r>
              <a:rPr lang="en-US" altLang="en-US" dirty="0"/>
              <a:t> </a:t>
            </a:r>
            <a:r>
              <a:rPr lang="en-US" altLang="en-US" dirty="0" err="1"/>
              <a:t>ścieżce</a:t>
            </a:r>
            <a:r>
              <a:rPr lang="en-US" altLang="en-US" dirty="0"/>
              <a:t> </a:t>
            </a:r>
            <a:r>
              <a:rPr lang="en-US" altLang="en-US" dirty="0" err="1"/>
              <a:t>katalogu</a:t>
            </a:r>
            <a:r>
              <a:rPr lang="en-US" altLang="en-US" dirty="0"/>
              <a:t> X.500 (np. LDAP – Lightweight Directory Access Protocol): IT / </a:t>
            </a:r>
            <a:r>
              <a:rPr lang="en-US" altLang="en-US" dirty="0" err="1"/>
              <a:t>Cesarstwo</a:t>
            </a:r>
            <a:r>
              <a:rPr lang="en-US" altLang="en-US" dirty="0"/>
              <a:t> </a:t>
            </a:r>
            <a:r>
              <a:rPr lang="en-US" altLang="en-US" dirty="0" err="1"/>
              <a:t>Rzymskie</a:t>
            </a:r>
            <a:r>
              <a:rPr lang="en-US" altLang="en-US" dirty="0"/>
              <a:t> / </a:t>
            </a:r>
            <a:r>
              <a:rPr lang="en-US" altLang="en-US" dirty="0" err="1"/>
              <a:t>Rząd</a:t>
            </a:r>
            <a:r>
              <a:rPr lang="en-US" altLang="en-US" dirty="0"/>
              <a:t> / </a:t>
            </a:r>
            <a:r>
              <a:rPr lang="en-US" altLang="en-US" dirty="0" err="1"/>
              <a:t>Juliusz</a:t>
            </a:r>
            <a:r>
              <a:rPr lang="en-US" altLang="en-US" dirty="0"/>
              <a:t> Cezar / </a:t>
            </a:r>
            <a:r>
              <a:rPr lang="en-US" altLang="en-US" dirty="0" err="1"/>
              <a:t>Gajusz</a:t>
            </a:r>
            <a:r>
              <a:rPr lang="en-US" altLang="en-US" dirty="0"/>
              <a:t> </a:t>
            </a:r>
            <a:r>
              <a:rPr lang="en-US" altLang="en-US" dirty="0" err="1"/>
              <a:t>Juliusz</a:t>
            </a:r>
            <a:r>
              <a:rPr lang="en-US" altLang="en-US" dirty="0"/>
              <a:t> Cezar</a:t>
            </a:r>
            <a:endParaRPr lang="en-US" dirty="0"/>
          </a:p>
          <a:p>
            <a:pPr marL="109728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Certyfikat</a:t>
            </a:r>
            <a:r>
              <a:rPr lang="en-US" b="1" dirty="0"/>
              <a:t> </a:t>
            </a:r>
            <a:r>
              <a:rPr lang="en-US" b="1" dirty="0" err="1"/>
              <a:t>cyfrowy</a:t>
            </a:r>
            <a:endParaRPr lang="en-US" altLang="en-US" b="1" dirty="0" smtClean="0"/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259612" y="1861654"/>
            <a:ext cx="11530484" cy="49266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pl-PL" dirty="0"/>
              <a:t>Certyfikat cyfrowy X.509 musi również zawierać co najmniej następujące pola:</a:t>
            </a:r>
          </a:p>
          <a:p>
            <a:pPr lvl="1" algn="just"/>
            <a:r>
              <a:rPr lang="pl-PL" b="1" dirty="0"/>
              <a:t>Wydawca </a:t>
            </a:r>
            <a:r>
              <a:rPr lang="en-US" b="1" dirty="0"/>
              <a:t>DN</a:t>
            </a:r>
            <a:r>
              <a:rPr lang="en-US" dirty="0"/>
              <a:t>: </a:t>
            </a:r>
            <a:r>
              <a:rPr lang="pl-PL" dirty="0"/>
              <a:t>nazwa urzędu w formacie X.500 (urząd certyfikacji posiada również swój wyróżnik, który pojawia się w certyfikacie). Oczywiście format, za pomocą którego jest on reprezentowany, jest taki sam jak nazwa wyróżniona podmiotu, którego dotyczy certyfikat.</a:t>
            </a:r>
          </a:p>
          <a:p>
            <a:pPr lvl="1" algn="just"/>
            <a:r>
              <a:rPr lang="pl-PL" b="1" dirty="0"/>
              <a:t>Numer Seryjny</a:t>
            </a:r>
            <a:r>
              <a:rPr lang="en-US" dirty="0"/>
              <a:t>: </a:t>
            </a:r>
            <a:r>
              <a:rPr lang="pl-PL" dirty="0"/>
              <a:t>numer seryjny certyfikatu posiadanego przez urząd (każdy certyfikat jest jednoznacznie identyfikowany przez numer seryjny nadany mu przez urząd. Z drugiej strony, para (</a:t>
            </a:r>
            <a:r>
              <a:rPr lang="pl-PL" b="1" i="1" dirty="0"/>
              <a:t>numer seryjny &amp; nazwa wyróżniająca wydawcy</a:t>
            </a:r>
            <a:r>
              <a:rPr lang="pl-PL" dirty="0"/>
              <a:t>) jednoznacznie identyfikuje certyfikat w całej mnogości certyfikatów, które mogą być wydawane na całym świecie jako unikalna para).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Certyfikat</a:t>
            </a:r>
            <a:r>
              <a:rPr lang="en-US" b="1" dirty="0"/>
              <a:t> </a:t>
            </a:r>
            <a:r>
              <a:rPr lang="en-US" b="1" dirty="0" err="1"/>
              <a:t>cyfrowy</a:t>
            </a:r>
            <a:endParaRPr lang="en-US" altLang="en-US" b="1" dirty="0" smtClean="0"/>
          </a:p>
        </p:txBody>
      </p:sp>
      <p:sp>
        <p:nvSpPr>
          <p:cNvPr id="4" name="Content Placeholder 1"/>
          <p:cNvSpPr>
            <a:spLocks noGrp="1"/>
          </p:cNvSpPr>
          <p:nvPr>
            <p:ph idx="4294967295"/>
          </p:nvPr>
        </p:nvSpPr>
        <p:spPr>
          <a:xfrm>
            <a:off x="364808" y="1796918"/>
            <a:ext cx="11287722" cy="492661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pl-PL" dirty="0"/>
              <a:t>Certyfikat cyfrowy X.509 musi również zawierać co najmniej następujące pola (ciąg dalszy):</a:t>
            </a:r>
            <a:endParaRPr lang="en-US" dirty="0"/>
          </a:p>
          <a:p>
            <a:pPr lvl="1"/>
            <a:r>
              <a:rPr lang="en-US" b="1" dirty="0" err="1"/>
              <a:t>NotBefore</a:t>
            </a:r>
            <a:r>
              <a:rPr lang="en-US" dirty="0"/>
              <a:t>: data </a:t>
            </a:r>
            <a:r>
              <a:rPr lang="en-US" dirty="0" err="1"/>
              <a:t>aktywacji</a:t>
            </a:r>
            <a:endParaRPr lang="en-US" dirty="0"/>
          </a:p>
          <a:p>
            <a:pPr lvl="1"/>
            <a:r>
              <a:rPr lang="en-US" b="1" dirty="0" err="1"/>
              <a:t>NotAfter</a:t>
            </a:r>
            <a:r>
              <a:rPr lang="en-US" dirty="0"/>
              <a:t>: data </a:t>
            </a:r>
            <a:r>
              <a:rPr lang="pl-PL" dirty="0"/>
              <a:t>wygaśnięcia</a:t>
            </a:r>
            <a:endParaRPr lang="en-US" dirty="0"/>
          </a:p>
          <a:p>
            <a:pPr lvl="1"/>
            <a:r>
              <a:rPr lang="en-US" b="1" dirty="0"/>
              <a:t>Public Key</a:t>
            </a:r>
            <a:r>
              <a:rPr lang="en-US" dirty="0"/>
              <a:t>: </a:t>
            </a:r>
            <a:r>
              <a:rPr lang="pl-PL" dirty="0"/>
              <a:t>klucz publiczny podmiotu certyfikowanego (certyfikat zawiera dane osobowe i klucz publiczny)</a:t>
            </a:r>
            <a:r>
              <a:rPr lang="en-US" dirty="0"/>
              <a:t> </a:t>
            </a:r>
            <a:endParaRPr lang="pl-PL" dirty="0"/>
          </a:p>
          <a:p>
            <a:pPr lvl="1"/>
            <a:r>
              <a:rPr lang="en-US" b="1" dirty="0"/>
              <a:t>Public Key Algorithm</a:t>
            </a:r>
            <a:r>
              <a:rPr lang="en-US" dirty="0"/>
              <a:t>: </a:t>
            </a:r>
            <a:r>
              <a:rPr lang="pl-PL" dirty="0"/>
              <a:t>algorytm, dla którego klucz publiczny jest odpowiedni</a:t>
            </a:r>
            <a:endParaRPr lang="en-US" dirty="0"/>
          </a:p>
          <a:p>
            <a:pPr lvl="1"/>
            <a:r>
              <a:rPr lang="en-US" b="1" dirty="0"/>
              <a:t>Signature Algorithm</a:t>
            </a:r>
            <a:r>
              <a:rPr lang="en-US" dirty="0"/>
              <a:t>: </a:t>
            </a:r>
            <a:r>
              <a:rPr lang="pl-PL" dirty="0"/>
              <a:t>algorytm użyty przez Urząd do podpisania certyfikatu</a:t>
            </a:r>
            <a:endParaRPr lang="en-US" dirty="0"/>
          </a:p>
          <a:p>
            <a:pPr lvl="1"/>
            <a:r>
              <a:rPr lang="en-US" b="1" dirty="0"/>
              <a:t>Signature</a:t>
            </a:r>
            <a:r>
              <a:rPr lang="en-US" dirty="0"/>
              <a:t>: </a:t>
            </a:r>
            <a:r>
              <a:rPr lang="pl-PL" dirty="0"/>
              <a:t>podpis złożony na certyfikacie przez urząd certyfikacji (a więc element gwarantujący autentyczność samego certyfikatu)</a:t>
            </a:r>
          </a:p>
          <a:p>
            <a:pPr lvl="1"/>
            <a:r>
              <a:rPr lang="en-US" b="1" dirty="0" err="1"/>
              <a:t>KeyUsage</a:t>
            </a:r>
            <a:r>
              <a:rPr lang="en-US" dirty="0"/>
              <a:t>: </a:t>
            </a:r>
            <a:r>
              <a:rPr lang="pl-PL" dirty="0"/>
              <a:t>cele, do których klucz może być wykorzystywany</a:t>
            </a:r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06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Generowanie i unieważnianie certyfikatów</a:t>
            </a:r>
            <a:endParaRPr lang="en-US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Standard RFC 2314 (z PKCS#10) definiuje format komunikatu </a:t>
            </a:r>
            <a:r>
              <a:rPr lang="pl-PL" dirty="0" err="1" smtClean="0"/>
              <a:t>certificate</a:t>
            </a:r>
            <a:r>
              <a:rPr lang="pl-PL" dirty="0" smtClean="0"/>
              <a:t> </a:t>
            </a:r>
            <a:r>
              <a:rPr lang="pl-PL" dirty="0" err="1" smtClean="0"/>
              <a:t>Request</a:t>
            </a:r>
            <a:r>
              <a:rPr lang="pl-PL" dirty="0" smtClean="0"/>
              <a:t>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Żądanie </a:t>
            </a:r>
            <a:r>
              <a:rPr lang="pl-PL" dirty="0"/>
              <a:t>zawiera klucz publiczny i dane wnioskodawcy (oba przekazane RA</a:t>
            </a:r>
            <a:r>
              <a:rPr lang="pl-PL" dirty="0" smtClean="0"/>
              <a:t>);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Wiadomość </a:t>
            </a:r>
            <a:r>
              <a:rPr lang="pl-PL" dirty="0"/>
              <a:t>z żądaniem wymaga tzw. dowodu posiadania klucza prywatnego</a:t>
            </a:r>
            <a:r>
              <a:rPr lang="pl-PL" dirty="0" smtClean="0"/>
              <a:t>: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komunikat </a:t>
            </a:r>
            <a:r>
              <a:rPr lang="pl-PL" dirty="0" err="1"/>
              <a:t>CertificateRequest</a:t>
            </a:r>
            <a:r>
              <a:rPr lang="pl-PL" dirty="0"/>
              <a:t> musi być podpisany kluczem prywatnym </a:t>
            </a:r>
            <a:r>
              <a:rPr lang="pl-PL" dirty="0" smtClean="0"/>
              <a:t>wnioskodawcy;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organ</a:t>
            </a:r>
            <a:r>
              <a:rPr lang="pl-PL" dirty="0"/>
              <a:t>, weryfikując ten podpis, merytorycznie weryfikuje, czy wnioskodawca faktycznie posiada ten </a:t>
            </a:r>
            <a:r>
              <a:rPr lang="pl-PL" dirty="0" smtClean="0"/>
              <a:t>klucz.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2936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Generowanie i unieważnianie certyfikatów</a:t>
            </a:r>
            <a:endParaRPr lang="en-US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Certyfikat uznaje się za „wygasły” w dniu odpowiadającym atrybutowi „</a:t>
            </a:r>
            <a:r>
              <a:rPr lang="pl-PL" dirty="0" err="1"/>
              <a:t>notAfter</a:t>
            </a:r>
            <a:r>
              <a:rPr lang="pl-PL" dirty="0" smtClean="0"/>
              <a:t>”.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Wygaśnięcie </a:t>
            </a:r>
            <a:r>
              <a:rPr lang="pl-PL" dirty="0"/>
              <a:t>służy również do ograniczenia czasu używania </a:t>
            </a:r>
            <a:r>
              <a:rPr lang="pl-PL" dirty="0" smtClean="0"/>
              <a:t>certyfikatu.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Wygaśnięcie </a:t>
            </a:r>
            <a:r>
              <a:rPr lang="pl-PL" dirty="0"/>
              <a:t>może odnosić się do</a:t>
            </a:r>
            <a:r>
              <a:rPr lang="pl-PL" dirty="0" smtClean="0"/>
              <a:t>: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Certyfikatu;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Powiązanych kluczy;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endParaRPr lang="pl-PL" dirty="0"/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Wygasły </a:t>
            </a:r>
            <a:r>
              <a:rPr lang="pl-PL" dirty="0"/>
              <a:t>certyfikat nie może być używany przez jego </a:t>
            </a:r>
            <a:r>
              <a:rPr lang="pl-PL" dirty="0" smtClean="0"/>
              <a:t>właściciela.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Certyfikat </a:t>
            </a:r>
            <a:r>
              <a:rPr lang="pl-PL" dirty="0"/>
              <a:t>jest dostępny do weryfikowania i odszyfrowywania wiadomości wysłanych przed </a:t>
            </a:r>
            <a:r>
              <a:rPr lang="pl-PL" dirty="0" smtClean="0"/>
              <a:t>wygaśnięciem.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 </a:t>
            </a:r>
            <a:r>
              <a:rPr lang="pl-PL" dirty="0"/>
              <a:t>niektórych przypadkach istnieje możliwość „odnowienia” </a:t>
            </a:r>
            <a:r>
              <a:rPr lang="pl-PL" dirty="0" smtClean="0"/>
              <a:t>certyfikatu.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Generowanie i unieważnianie certyfikatów</a:t>
            </a:r>
            <a:endParaRPr lang="en-US" altLang="en-US" dirty="0" smtClean="0"/>
          </a:p>
        </p:txBody>
      </p:sp>
      <p:sp>
        <p:nvSpPr>
          <p:cNvPr id="6349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Certyfikat może zostać unieważniony przed wygaśnięciem w drodze </a:t>
            </a:r>
            <a:r>
              <a:rPr lang="pl-PL" altLang="en-US" dirty="0" smtClean="0"/>
              <a:t>odwołania;</a:t>
            </a:r>
          </a:p>
          <a:p>
            <a:pPr marL="566738" indent="-457200" algn="just" eaLnBrk="1" hangingPunct="1"/>
            <a:r>
              <a:rPr lang="pl-PL" altLang="en-US" dirty="0" smtClean="0"/>
              <a:t>Przyczyną </a:t>
            </a:r>
            <a:r>
              <a:rPr lang="pl-PL" altLang="en-US" dirty="0"/>
              <a:t>może być </a:t>
            </a:r>
            <a:r>
              <a:rPr lang="pl-PL" altLang="en-US" dirty="0" smtClean="0"/>
              <a:t>sytuacja np.:</a:t>
            </a:r>
          </a:p>
          <a:p>
            <a:pPr marL="1023938" lvl="1" indent="-457200" algn="just" eaLnBrk="1" hangingPunct="1"/>
            <a:r>
              <a:rPr lang="pl-PL" altLang="en-US" dirty="0" smtClean="0"/>
              <a:t>klucz </a:t>
            </a:r>
            <a:r>
              <a:rPr lang="pl-PL" altLang="en-US" dirty="0"/>
              <a:t>powiązany z certyfikatem został </a:t>
            </a:r>
            <a:r>
              <a:rPr lang="pl-PL" altLang="en-US" dirty="0" smtClean="0"/>
              <a:t>naruszony;</a:t>
            </a:r>
          </a:p>
          <a:p>
            <a:pPr marL="1023938" lvl="1" indent="-457200" algn="just" eaLnBrk="1" hangingPunct="1"/>
            <a:r>
              <a:rPr lang="pl-PL" altLang="en-US" dirty="0" smtClean="0"/>
              <a:t>podmiot </a:t>
            </a:r>
            <a:r>
              <a:rPr lang="pl-PL" altLang="en-US" dirty="0"/>
              <a:t>nie jest już powiązany ze spółką lub zmienioną </a:t>
            </a:r>
            <a:r>
              <a:rPr lang="pl-PL" altLang="en-US" dirty="0" smtClean="0"/>
              <a:t>jednostką;</a:t>
            </a:r>
          </a:p>
          <a:p>
            <a:pPr marL="1023938" lvl="1" indent="-457200" algn="just" eaLnBrk="1" hangingPunct="1"/>
            <a:r>
              <a:rPr lang="pl-PL" altLang="en-US" dirty="0" smtClean="0"/>
              <a:t>urząd </a:t>
            </a:r>
            <a:r>
              <a:rPr lang="pl-PL" altLang="en-US" dirty="0"/>
              <a:t>certyfikacji, który wystawił certyfikat (lub jeden z jego ośrodków wyższego poziomu), został </a:t>
            </a:r>
            <a:r>
              <a:rPr lang="pl-PL" altLang="en-US" dirty="0" smtClean="0"/>
              <a:t>unieważniony;</a:t>
            </a:r>
          </a:p>
          <a:p>
            <a:pPr marL="1023938" lvl="1" indent="-457200" algn="just" eaLnBrk="1" hangingPunct="1"/>
            <a:r>
              <a:rPr lang="pl-PL" altLang="en-US" dirty="0" smtClean="0"/>
              <a:t>Unieważnionego </a:t>
            </a:r>
            <a:r>
              <a:rPr lang="pl-PL" altLang="en-US" dirty="0"/>
              <a:t>certyfikatu nie można już używać, z wyjątkiem sytuacji, gdy jest on po prostu „wstrzymany</a:t>
            </a:r>
            <a:r>
              <a:rPr lang="pl-PL" altLang="en-US" dirty="0" smtClean="0"/>
              <a:t>”.</a:t>
            </a:r>
            <a:endParaRPr lang="en-US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Generowanie i unieważnianie certyfikatów</a:t>
            </a:r>
            <a:endParaRPr lang="en-US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Certyfikat „wstrzymany” jest tymczasowo umieszczany na liście unieważnionych certyfikatów (CRL) z określonych powodów, na przykład</a:t>
            </a:r>
            <a:r>
              <a:rPr lang="pl-PL" dirty="0" smtClean="0"/>
              <a:t>: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możliwy kompromis;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wniosek </a:t>
            </a:r>
            <a:r>
              <a:rPr lang="pl-PL" dirty="0"/>
              <a:t>o unieważnienie złożony przez osobę inną niż </a:t>
            </a:r>
            <a:r>
              <a:rPr lang="pl-PL" dirty="0" smtClean="0"/>
              <a:t>właściciel;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czasowe </a:t>
            </a:r>
            <a:r>
              <a:rPr lang="pl-PL" dirty="0"/>
              <a:t>nieużywanie </a:t>
            </a:r>
            <a:r>
              <a:rPr lang="pl-PL" dirty="0" smtClean="0"/>
              <a:t>certyfikatu.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endParaRPr lang="pl-PL" dirty="0"/>
          </a:p>
          <a:p>
            <a:pPr marL="909828" lvl="1" indent="-3429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Jego </a:t>
            </a:r>
            <a:r>
              <a:rPr lang="pl-PL" dirty="0"/>
              <a:t>ważność może zostać przywrócona </a:t>
            </a:r>
            <a:r>
              <a:rPr lang="pl-PL" dirty="0" smtClean="0"/>
              <a:t>później.</a:t>
            </a:r>
          </a:p>
          <a:p>
            <a:pPr marL="909828" lvl="1" indent="-3429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 </a:t>
            </a:r>
            <a:r>
              <a:rPr lang="pl-PL" dirty="0"/>
              <a:t>przypadku „reaktywacji” z zawieszenia dodawany jest nowy wpis w CRL ze specjalnym kodem przyczyny: </a:t>
            </a:r>
            <a:r>
              <a:rPr lang="pl-PL" dirty="0" err="1"/>
              <a:t>removeFromCRL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34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Generowanie i unieważnianie certyfikatów</a:t>
            </a:r>
            <a:endParaRPr lang="en-US" altLang="en-US" dirty="0" smtClean="0"/>
          </a:p>
        </p:txBody>
      </p:sp>
      <p:sp>
        <p:nvSpPr>
          <p:cNvPr id="655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307497" y="1793496"/>
            <a:ext cx="11652531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Lista unieważnionych certyfikatów (CRL) zawiera listę certyfikatów, które utraciły </a:t>
            </a:r>
            <a:r>
              <a:rPr lang="pl-PL" altLang="en-US" dirty="0" smtClean="0"/>
              <a:t>ważność;</a:t>
            </a:r>
          </a:p>
          <a:p>
            <a:pPr marL="566738" indent="-457200" algn="just" eaLnBrk="1" hangingPunct="1"/>
            <a:r>
              <a:rPr lang="pl-PL" altLang="en-US" dirty="0" smtClean="0"/>
              <a:t>Jest wydawany </a:t>
            </a:r>
            <a:r>
              <a:rPr lang="pl-PL" altLang="en-US" dirty="0"/>
              <a:t>okresowo przez urząd certyfikacji wystawcy i propagowany (aktywnie lub pasywnie) do wszystkich </a:t>
            </a:r>
            <a:r>
              <a:rPr lang="pl-PL" altLang="en-US" dirty="0" smtClean="0"/>
              <a:t>użytkowników;</a:t>
            </a:r>
          </a:p>
          <a:p>
            <a:pPr marL="566738" indent="-457200" algn="just" eaLnBrk="1" hangingPunct="1"/>
            <a:r>
              <a:rPr lang="pl-PL" altLang="en-US" dirty="0" smtClean="0"/>
              <a:t>Okresowo podpisywany </a:t>
            </a:r>
            <a:r>
              <a:rPr lang="pl-PL" altLang="en-US" dirty="0"/>
              <a:t>przez </a:t>
            </a:r>
            <a:r>
              <a:rPr lang="pl-PL" altLang="en-US" dirty="0" smtClean="0"/>
              <a:t>CA;</a:t>
            </a:r>
          </a:p>
          <a:p>
            <a:pPr marL="566738" indent="-457200" algn="just" eaLnBrk="1" hangingPunct="1"/>
            <a:r>
              <a:rPr lang="pl-PL" altLang="en-US" dirty="0" smtClean="0"/>
              <a:t>Zawiera </a:t>
            </a:r>
            <a:r>
              <a:rPr lang="pl-PL" altLang="en-US" dirty="0"/>
              <a:t>pole o nazwie „</a:t>
            </a:r>
            <a:r>
              <a:rPr lang="pl-PL" altLang="en-US" dirty="0" err="1"/>
              <a:t>nextUpdate</a:t>
            </a:r>
            <a:r>
              <a:rPr lang="pl-PL" altLang="en-US" dirty="0"/>
              <a:t>”, które zawiera datę i godzinę udostępnienia nowej listy unieważnionych </a:t>
            </a:r>
            <a:r>
              <a:rPr lang="pl-PL" altLang="en-US" dirty="0" smtClean="0"/>
              <a:t>certyfikatów;</a:t>
            </a:r>
          </a:p>
          <a:p>
            <a:pPr marL="566738" indent="-457200" algn="just" eaLnBrk="1" hangingPunct="1"/>
            <a:r>
              <a:rPr lang="pl-PL" altLang="en-US" dirty="0" smtClean="0"/>
              <a:t>Jeśli </a:t>
            </a:r>
            <a:r>
              <a:rPr lang="pl-PL" altLang="en-US" dirty="0"/>
              <a:t>data </a:t>
            </a:r>
            <a:r>
              <a:rPr lang="pl-PL" altLang="en-US" dirty="0" err="1"/>
              <a:t>nextUpdate</a:t>
            </a:r>
            <a:r>
              <a:rPr lang="pl-PL" altLang="en-US" dirty="0"/>
              <a:t> należy do przeszłości, oznacza to, że lista CRL „wygasła</a:t>
            </a:r>
            <a:r>
              <a:rPr lang="pl-PL" altLang="en-US" dirty="0" smtClean="0"/>
              <a:t>”;</a:t>
            </a:r>
          </a:p>
          <a:p>
            <a:pPr marL="566738" indent="-457200" algn="just" eaLnBrk="1" hangingPunct="1"/>
            <a:r>
              <a:rPr lang="pl-PL" altLang="en-US" dirty="0" smtClean="0"/>
              <a:t>Każdy </a:t>
            </a:r>
            <a:r>
              <a:rPr lang="pl-PL" altLang="en-US" dirty="0"/>
              <a:t>unieważniony certyfikat zawiera przyczynę </a:t>
            </a:r>
            <a:r>
              <a:rPr lang="pl-PL" altLang="en-US" dirty="0" smtClean="0"/>
              <a:t>unieważnienia;</a:t>
            </a:r>
          </a:p>
          <a:p>
            <a:pPr marL="566738" indent="-457200" algn="just" eaLnBrk="1" hangingPunct="1"/>
            <a:r>
              <a:rPr lang="pl-PL" altLang="en-US" dirty="0" smtClean="0"/>
              <a:t>Lista </a:t>
            </a:r>
            <a:r>
              <a:rPr lang="pl-PL" altLang="en-US" dirty="0"/>
              <a:t>CRL jest udostępniana jako usługa za pośrednictwem protokołu </a:t>
            </a:r>
            <a:r>
              <a:rPr lang="pl-PL" altLang="en-US" dirty="0" smtClean="0"/>
              <a:t>LDAP.</a:t>
            </a:r>
            <a:endParaRPr lang="en-US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8332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b="1" dirty="0"/>
              <a:t>Generowanie i unieważnianie certyfikatów</a:t>
            </a:r>
            <a:endParaRPr lang="en-US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Duże listy CRL można podzielić na </a:t>
            </a:r>
            <a:r>
              <a:rPr lang="pl-PL" dirty="0" smtClean="0"/>
              <a:t>partycje;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Urząd </a:t>
            </a:r>
            <a:r>
              <a:rPr lang="pl-PL" dirty="0"/>
              <a:t>certyfikacji udostępnia tylko fragmenty listy odwołanych certyfikatów, na przykład odnoszące się do określonego </a:t>
            </a:r>
            <a:r>
              <a:rPr lang="pl-PL" dirty="0" smtClean="0"/>
              <a:t>okresu;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Pobierany </a:t>
            </a:r>
            <a:r>
              <a:rPr lang="pl-PL" dirty="0"/>
              <a:t>jest tylko interesujący fragment listy </a:t>
            </a:r>
            <a:r>
              <a:rPr lang="pl-PL" dirty="0" smtClean="0"/>
              <a:t>CRL;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Alternatywnie </a:t>
            </a:r>
            <a:r>
              <a:rPr lang="pl-PL" dirty="0"/>
              <a:t>można skorzystać z usługi Online </a:t>
            </a:r>
            <a:r>
              <a:rPr lang="pl-PL" dirty="0" err="1"/>
              <a:t>Certificate</a:t>
            </a:r>
            <a:r>
              <a:rPr lang="pl-PL" dirty="0"/>
              <a:t> Status </a:t>
            </a:r>
            <a:r>
              <a:rPr lang="pl-PL" dirty="0" err="1"/>
              <a:t>Protocol</a:t>
            </a:r>
            <a:r>
              <a:rPr lang="pl-PL" dirty="0"/>
              <a:t> (OCSP) w celu sprawdzenia, czy określony numer certyfikatu znajduje się na liście </a:t>
            </a:r>
            <a:r>
              <a:rPr lang="pl-PL" dirty="0" smtClean="0"/>
              <a:t>CRL;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Odpowiedzi </a:t>
            </a:r>
            <a:r>
              <a:rPr lang="pl-PL" dirty="0"/>
              <a:t>serwerów OCSP są podpisywane przez urząd certyfikacji, aby można było im </a:t>
            </a:r>
            <a:r>
              <a:rPr lang="pl-PL" dirty="0" smtClean="0"/>
              <a:t>zaufać.</a:t>
            </a:r>
            <a:endParaRPr lang="en-US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Łańcuch</a:t>
            </a:r>
            <a:r>
              <a:rPr lang="en-US" b="1" dirty="0"/>
              <a:t> </a:t>
            </a:r>
            <a:r>
              <a:rPr lang="en-US" b="1" dirty="0" err="1"/>
              <a:t>zaufania</a:t>
            </a:r>
            <a:endParaRPr lang="en-US" altLang="en-US" b="1" dirty="0" smtClean="0"/>
          </a:p>
        </p:txBody>
      </p:sp>
      <p:sp>
        <p:nvSpPr>
          <p:cNvPr id="675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Weryfikacja certyfikatu wymaga zweryfikowania całego łańcucha pośrednich urzędów certyfikacji począwszy od zaufanego, ewentualnie głównego urzędu </a:t>
            </a:r>
            <a:r>
              <a:rPr lang="pl-PL" altLang="en-US" dirty="0" smtClean="0"/>
              <a:t>certyfikacji;</a:t>
            </a:r>
          </a:p>
          <a:p>
            <a:pPr marL="566738" indent="-457200" algn="just" eaLnBrk="1" hangingPunct="1"/>
            <a:r>
              <a:rPr lang="pl-PL" altLang="en-US" dirty="0" smtClean="0"/>
              <a:t>Najpierw </a:t>
            </a:r>
            <a:r>
              <a:rPr lang="pl-PL" altLang="en-US" dirty="0"/>
              <a:t>sprawdzany certyfikat jest weryfikowany z urzędem certyfikacji wystawcy, następnie certyfikat CA jest weryfikowany z jego nadrzędnym urzędem certyfikacji i tak dalej, aż do pośredniego zaufanego (przez użytkownika) urzędu certyfikacji lub samego głównego urzędu </a:t>
            </a:r>
            <a:r>
              <a:rPr lang="pl-PL" altLang="en-US" dirty="0" smtClean="0"/>
              <a:t>certyfikacji.</a:t>
            </a: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altLang="en-US" b="1" dirty="0" smtClean="0"/>
              <a:t>Użycie kluczy</a:t>
            </a:r>
            <a:endParaRPr lang="en-US" altLang="en-US" b="1" dirty="0" smtClean="0"/>
          </a:p>
        </p:txBody>
      </p:sp>
      <p:sp>
        <p:nvSpPr>
          <p:cNvPr id="5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</p:spPr>
        <p:txBody>
          <a:bodyPr/>
          <a:lstStyle/>
          <a:p>
            <a:pPr marL="109728" indent="0" algn="just">
              <a:buNone/>
            </a:pPr>
            <a:r>
              <a:rPr lang="pl-PL" dirty="0"/>
              <a:t>K</a:t>
            </a:r>
            <a:r>
              <a:rPr lang="pl-PL" dirty="0" smtClean="0"/>
              <a:t>lucze </a:t>
            </a:r>
            <a:r>
              <a:rPr lang="pl-PL" dirty="0"/>
              <a:t>mogą być używane do różnych celów, a certyfikat określa dozwolone zastosowania, wśród których mamy:</a:t>
            </a:r>
            <a:endParaRPr lang="en-US" dirty="0"/>
          </a:p>
          <a:p>
            <a:pPr lvl="0" algn="just"/>
            <a:r>
              <a:rPr lang="en-US" b="1" dirty="0" err="1"/>
              <a:t>nonRepudiation</a:t>
            </a:r>
            <a:r>
              <a:rPr lang="pl-PL" b="1" dirty="0"/>
              <a:t> (niezaprzeczalność)</a:t>
            </a:r>
            <a:r>
              <a:rPr lang="en-US" dirty="0"/>
              <a:t>: </a:t>
            </a:r>
            <a:r>
              <a:rPr lang="pl-PL" dirty="0"/>
              <a:t>klucz może być wykorzystany do złożenia podpisu o wartości prawnej, który może być następnie przeciwstawiony osobom trzecim jako podpis odręczny</a:t>
            </a:r>
          </a:p>
          <a:p>
            <a:pPr lvl="0" algn="just"/>
            <a:r>
              <a:rPr lang="en-US" b="1" dirty="0" err="1"/>
              <a:t>dataEncipherment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pl-PL" dirty="0"/>
              <a:t>klucz może być użyty do zaszyfrowania danych</a:t>
            </a:r>
            <a:endParaRPr lang="en-US" dirty="0"/>
          </a:p>
          <a:p>
            <a:pPr lvl="0" algn="just"/>
            <a:r>
              <a:rPr lang="en-US" b="1" dirty="0" err="1"/>
              <a:t>keyAgreement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pl-PL" dirty="0"/>
              <a:t>klucz może być użyty do bezpiecznej wymiany kluczy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Znakowanie</a:t>
            </a:r>
            <a:r>
              <a:rPr lang="en-US" b="1" dirty="0"/>
              <a:t> </a:t>
            </a:r>
            <a:r>
              <a:rPr lang="en-US" b="1" dirty="0" err="1"/>
              <a:t>czasem</a:t>
            </a:r>
            <a:r>
              <a:rPr lang="pl-PL" b="1" dirty="0"/>
              <a:t> (</a:t>
            </a:r>
            <a:r>
              <a:rPr lang="en-US" b="1" dirty="0" err="1"/>
              <a:t>TimeStamping</a:t>
            </a:r>
            <a:r>
              <a:rPr lang="pl-PL" b="1" dirty="0"/>
              <a:t>)</a:t>
            </a:r>
            <a:endParaRPr lang="en-US" altLang="en-US" b="1" dirty="0" smtClean="0"/>
          </a:p>
        </p:txBody>
      </p:sp>
      <p:sp>
        <p:nvSpPr>
          <p:cNvPr id="696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PKI może być również używany do oznaczania czasu </a:t>
            </a:r>
            <a:r>
              <a:rPr lang="pl-PL" altLang="en-US" dirty="0" smtClean="0"/>
              <a:t>w </a:t>
            </a:r>
            <a:r>
              <a:rPr lang="pl-PL" altLang="en-US" dirty="0" err="1" smtClean="0"/>
              <a:t>dokumentcie</a:t>
            </a:r>
            <a:r>
              <a:rPr lang="pl-PL" altLang="en-US" dirty="0" smtClean="0"/>
              <a:t>;</a:t>
            </a:r>
          </a:p>
          <a:p>
            <a:pPr marL="566738" indent="-457200" algn="just" eaLnBrk="1" hangingPunct="1"/>
            <a:r>
              <a:rPr lang="pl-PL" altLang="en-US" dirty="0" smtClean="0"/>
              <a:t>Znacznik </a:t>
            </a:r>
            <a:r>
              <a:rPr lang="pl-PL" altLang="en-US" dirty="0"/>
              <a:t>czasu dokumentu dowodzi jego istnienia w punkcie w </a:t>
            </a:r>
            <a:r>
              <a:rPr lang="pl-PL" altLang="en-US" dirty="0" smtClean="0"/>
              <a:t>przeszłości;</a:t>
            </a:r>
          </a:p>
          <a:p>
            <a:pPr marL="566738" indent="-457200" algn="just" eaLnBrk="1" hangingPunct="1"/>
            <a:r>
              <a:rPr lang="pl-PL" altLang="en-US" dirty="0" smtClean="0"/>
              <a:t>CA </a:t>
            </a:r>
            <a:r>
              <a:rPr lang="pl-PL" altLang="en-US" dirty="0"/>
              <a:t>podpisze dokument i zawiera tymczasowy </a:t>
            </a:r>
            <a:r>
              <a:rPr lang="pl-PL" altLang="en-US" dirty="0" smtClean="0"/>
              <a:t>znak;</a:t>
            </a:r>
          </a:p>
          <a:p>
            <a:pPr marL="566738" indent="-457200" algn="just" eaLnBrk="1" hangingPunct="1"/>
            <a:r>
              <a:rPr lang="pl-PL" altLang="en-US" dirty="0" smtClean="0"/>
              <a:t>Podpis </a:t>
            </a:r>
            <a:r>
              <a:rPr lang="pl-PL" altLang="en-US" dirty="0"/>
              <a:t>zapewnia również, że dokument nie został zmieniony po umieszczeniu znacznika </a:t>
            </a:r>
            <a:r>
              <a:rPr lang="pl-PL" altLang="en-US" dirty="0" smtClean="0"/>
              <a:t>czasu;</a:t>
            </a:r>
          </a:p>
          <a:p>
            <a:pPr marL="566738" indent="-457200" algn="just" eaLnBrk="1" hangingPunct="1"/>
            <a:r>
              <a:rPr lang="pl-PL" altLang="en-US" dirty="0" smtClean="0"/>
              <a:t>Znacznik </a:t>
            </a:r>
            <a:r>
              <a:rPr lang="pl-PL" altLang="en-US" dirty="0"/>
              <a:t>czasu może przedłużyć ważność podpisu elektronicznego poza okres ważności certyfikatu cyfrowego powiązanego z używanymi </a:t>
            </a:r>
            <a:r>
              <a:rPr lang="pl-PL" altLang="en-US" dirty="0" smtClean="0"/>
              <a:t>kluczami.</a:t>
            </a: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Standardowe</a:t>
            </a:r>
            <a:r>
              <a:rPr lang="en-US" b="1" dirty="0"/>
              <a:t> </a:t>
            </a:r>
            <a:r>
              <a:rPr lang="en-US" b="1" dirty="0" err="1"/>
              <a:t>mechanizmy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formaty</a:t>
            </a:r>
            <a:endParaRPr lang="en-US" altLang="en-US" b="1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39475" cy="4321175"/>
          </a:xfrm>
          <a:prstGeom prst="rect">
            <a:avLst/>
          </a:prstGeom>
        </p:spPr>
        <p:txBody>
          <a:bodyPr/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/>
              <a:t>PKCS #7 - Public key cryptography standard #7</a:t>
            </a:r>
            <a:endParaRPr lang="en-US" dirty="0"/>
          </a:p>
          <a:p>
            <a:pPr marL="566928" indent="-457200" algn="just"/>
            <a:r>
              <a:rPr lang="pl-PL" dirty="0"/>
              <a:t>opisuje format wiadomości/plików podpisanych, zaszyfrowanych (za pomocą szyfrowania symetrycznego i asymetrycznego) i możliwych do zweryfikowania za pomocą MAC (dane przetrawione)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 smtClean="0"/>
              <a:t>S/MIME </a:t>
            </a:r>
            <a:r>
              <a:rPr lang="en-US" i="1" dirty="0"/>
              <a:t>- Secure Multipurpose Mail Extension</a:t>
            </a:r>
            <a:endParaRPr lang="en-US" dirty="0"/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/>
              <a:t>rozszerzenie standardu </a:t>
            </a:r>
            <a:r>
              <a:rPr lang="pl-PL" dirty="0" smtClean="0"/>
              <a:t>MIME;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opisuje </a:t>
            </a:r>
            <a:r>
              <a:rPr lang="pl-PL" dirty="0"/>
              <a:t>szyfrowanie wiadomości </a:t>
            </a:r>
            <a:r>
              <a:rPr lang="pl-PL" dirty="0" smtClean="0"/>
              <a:t>pocztowych;</a:t>
            </a:r>
          </a:p>
          <a:p>
            <a:pPr marL="566928" indent="-457200" eaLnBrk="1" fontAlgn="auto" hangingPunct="1">
              <a:spcAft>
                <a:spcPts val="0"/>
              </a:spcAft>
              <a:defRPr/>
            </a:pPr>
            <a:r>
              <a:rPr lang="pl-PL" dirty="0" smtClean="0"/>
              <a:t>jednostki </a:t>
            </a:r>
            <a:r>
              <a:rPr lang="pl-PL" dirty="0"/>
              <a:t>PKCS #7 są </a:t>
            </a:r>
            <a:r>
              <a:rPr lang="pl-PL" dirty="0" smtClean="0"/>
              <a:t>tłumaczone </a:t>
            </a:r>
            <a:r>
              <a:rPr lang="pl-PL" dirty="0"/>
              <a:t>na nowe jednostki </a:t>
            </a:r>
            <a:r>
              <a:rPr lang="pl-PL" dirty="0" smtClean="0"/>
              <a:t>MIME.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Wymiana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formaty</a:t>
            </a:r>
            <a:r>
              <a:rPr lang="en-US" b="1" dirty="0"/>
              <a:t> </a:t>
            </a:r>
            <a:r>
              <a:rPr lang="en-US" b="1" dirty="0" err="1"/>
              <a:t>zapisu</a:t>
            </a:r>
            <a:endParaRPr lang="it-IT" altLang="en-US" b="1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817772"/>
            <a:ext cx="11007725" cy="4321175"/>
          </a:xfrm>
          <a:prstGeom prst="rect">
            <a:avLst/>
          </a:prstGeom>
        </p:spPr>
        <p:txBody>
          <a:bodyPr/>
          <a:lstStyle/>
          <a:p>
            <a:pPr marL="109728" indent="0" algn="just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i="1" dirty="0" smtClean="0"/>
              <a:t>PKCS </a:t>
            </a:r>
            <a:r>
              <a:rPr lang="en-US" i="1" dirty="0"/>
              <a:t>#12 </a:t>
            </a:r>
            <a:r>
              <a:rPr lang="en-US" i="1" dirty="0" smtClean="0"/>
              <a:t>- Personal </a:t>
            </a:r>
            <a:r>
              <a:rPr lang="en-US" i="1" dirty="0"/>
              <a:t>Information Exchange Syntax Standard #</a:t>
            </a:r>
            <a:r>
              <a:rPr lang="en-US" i="1" dirty="0" smtClean="0"/>
              <a:t>12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Definiuje format wymiany i bezpiecznego przechowywania (w pliku) kluczy kryptograficznych i certyfikatów </a:t>
            </a:r>
            <a:r>
              <a:rPr lang="pl-PL" dirty="0" smtClean="0"/>
              <a:t>cyfrowych;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Przechowywanie </a:t>
            </a:r>
            <a:r>
              <a:rPr lang="pl-PL" dirty="0"/>
              <a:t>jest bezpieczne, ponieważ opiera się na szyfrowaniu zarówno kluczy, jak i certyfikatów oraz całego łańcucha certyfikatów, którym podmiot decyduje się </a:t>
            </a:r>
            <a:r>
              <a:rPr lang="pl-PL" dirty="0" smtClean="0"/>
              <a:t>zaufać;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Jest </a:t>
            </a:r>
            <a:r>
              <a:rPr lang="pl-PL" dirty="0"/>
              <a:t>to format używany przez przeglądarki, klientów poczty e-mail i systemy operacyjne, gdy użytkownik eksportuje podpis i klucz szyfrowania oraz </a:t>
            </a:r>
            <a:r>
              <a:rPr lang="pl-PL" dirty="0" smtClean="0"/>
              <a:t>certyfikat;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Wiadomość </a:t>
            </a:r>
            <a:r>
              <a:rPr lang="pl-PL" dirty="0"/>
              <a:t>PKCS #12 szyfruje dane algorytmem symetrycznym, którego klucz pochodzi z hasła podanego przez </a:t>
            </a:r>
            <a:r>
              <a:rPr lang="pl-PL" dirty="0" smtClean="0"/>
              <a:t>użytkownika.</a:t>
            </a:r>
            <a:endParaRPr lang="en-US" dirty="0"/>
          </a:p>
          <a:p>
            <a:pPr algn="just" eaLnBrk="1" fontAlgn="auto" hangingPunct="1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Wymiana</a:t>
            </a:r>
            <a:r>
              <a:rPr lang="en-US" b="1" dirty="0"/>
              <a:t> </a:t>
            </a:r>
            <a:r>
              <a:rPr lang="en-US" b="1" dirty="0" err="1"/>
              <a:t>i</a:t>
            </a:r>
            <a:r>
              <a:rPr lang="en-US" b="1" dirty="0"/>
              <a:t> </a:t>
            </a:r>
            <a:r>
              <a:rPr lang="en-US" b="1" dirty="0" err="1"/>
              <a:t>formaty</a:t>
            </a:r>
            <a:r>
              <a:rPr lang="en-US" b="1" dirty="0"/>
              <a:t> </a:t>
            </a:r>
            <a:r>
              <a:rPr lang="en-US" b="1" dirty="0" err="1"/>
              <a:t>zapisu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84045" y="1769220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/>
              <a:t>Gwarantuje integralność treści za pośrednictwem HMAC lub podpisu </a:t>
            </a:r>
            <a:r>
              <a:rPr lang="pl-PL" dirty="0" smtClean="0"/>
              <a:t>cyfrowego;</a:t>
            </a:r>
          </a:p>
          <a:p>
            <a:pPr marL="566928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Zalety </a:t>
            </a:r>
            <a:r>
              <a:rPr lang="pl-PL" dirty="0"/>
              <a:t>korzystania z PKCS #12 obejmują</a:t>
            </a:r>
            <a:r>
              <a:rPr lang="pl-PL" dirty="0" smtClean="0"/>
              <a:t>: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brak </a:t>
            </a:r>
            <a:r>
              <a:rPr lang="pl-PL" dirty="0"/>
              <a:t>kosztów wdrożenia (format dostępny w wielu bibliotekach</a:t>
            </a:r>
            <a:r>
              <a:rPr lang="pl-PL" dirty="0" smtClean="0"/>
              <a:t>);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istniejące </a:t>
            </a:r>
            <a:r>
              <a:rPr lang="pl-PL" dirty="0"/>
              <a:t>wsparcie większości systemów operacyjnych i </a:t>
            </a:r>
            <a:r>
              <a:rPr lang="pl-PL" dirty="0" smtClean="0"/>
              <a:t>oprogramowania;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stosowanie </a:t>
            </a:r>
            <a:r>
              <a:rPr lang="pl-PL" dirty="0"/>
              <a:t>„silnych” algorytmów </a:t>
            </a:r>
            <a:r>
              <a:rPr lang="pl-PL" dirty="0" smtClean="0"/>
              <a:t>symetrycznych;</a:t>
            </a:r>
          </a:p>
          <a:p>
            <a:pPr marL="1024128" lvl="1" indent="-4572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przenośność </a:t>
            </a:r>
            <a:r>
              <a:rPr lang="pl-PL" dirty="0"/>
              <a:t>na różnych </a:t>
            </a:r>
            <a:r>
              <a:rPr lang="pl-PL" dirty="0" smtClean="0"/>
              <a:t>urządzeniach.</a:t>
            </a:r>
          </a:p>
          <a:p>
            <a:pPr marL="566928" lvl="1" indent="0" algn="just" eaLnBrk="1" fontAlgn="auto" hangingPunct="1">
              <a:spcAft>
                <a:spcPts val="0"/>
              </a:spcAft>
              <a:buNone/>
              <a:defRPr/>
            </a:pPr>
            <a:r>
              <a:rPr lang="pl-PL" dirty="0" smtClean="0"/>
              <a:t>Wady </a:t>
            </a:r>
            <a:r>
              <a:rPr lang="pl-PL" dirty="0"/>
              <a:t>korzystania z PKCS #12 obejmują</a:t>
            </a:r>
            <a:r>
              <a:rPr lang="pl-PL" dirty="0" smtClean="0"/>
              <a:t>:</a:t>
            </a:r>
          </a:p>
          <a:p>
            <a:pPr marL="909828" lvl="1" indent="-3429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można </a:t>
            </a:r>
            <a:r>
              <a:rPr lang="pl-PL" dirty="0"/>
              <a:t>usuwać, kopiować, </a:t>
            </a:r>
            <a:r>
              <a:rPr lang="pl-PL" dirty="0" smtClean="0"/>
              <a:t>przesyłać;</a:t>
            </a:r>
          </a:p>
          <a:p>
            <a:pPr marL="909828" lvl="1" indent="-3429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klucz </a:t>
            </a:r>
            <a:r>
              <a:rPr lang="pl-PL" dirty="0"/>
              <a:t>prywatny musi być używany bezpośrednio przez oprogramowanie do </a:t>
            </a:r>
            <a:r>
              <a:rPr lang="pl-PL" dirty="0" smtClean="0"/>
              <a:t>podpisywania/odszyfrowywania;</a:t>
            </a:r>
          </a:p>
          <a:p>
            <a:pPr marL="909828" lvl="1" indent="-342900" algn="just" eaLnBrk="1" fontAlgn="auto" hangingPunct="1">
              <a:spcAft>
                <a:spcPts val="0"/>
              </a:spcAft>
              <a:defRPr/>
            </a:pPr>
            <a:r>
              <a:rPr lang="pl-PL" dirty="0" smtClean="0"/>
              <a:t>możliwe </a:t>
            </a:r>
            <a:r>
              <a:rPr lang="pl-PL" dirty="0"/>
              <a:t>jest przeprowadzanie ataków typu </a:t>
            </a:r>
            <a:r>
              <a:rPr lang="pl-PL" dirty="0" smtClean="0"/>
              <a:t>atak brutalny.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Tokeny</a:t>
            </a:r>
            <a:r>
              <a:rPr lang="en-US" b="1" dirty="0"/>
              <a:t> </a:t>
            </a:r>
            <a:r>
              <a:rPr lang="en-US" b="1" dirty="0" err="1"/>
              <a:t>kryptograficzne</a:t>
            </a:r>
            <a:endParaRPr lang="en-US" altLang="en-US" b="1" dirty="0" smtClean="0"/>
          </a:p>
        </p:txBody>
      </p:sp>
      <p:sp>
        <p:nvSpPr>
          <p:cNvPr id="7373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202302" y="1963429"/>
            <a:ext cx="11765820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algn="just" eaLnBrk="1" hangingPunct="1"/>
            <a:r>
              <a:rPr lang="pl-PL" altLang="en-US" dirty="0"/>
              <a:t>Urządzenia sprzętowe, które natywnie implementują algorytmy </a:t>
            </a:r>
            <a:r>
              <a:rPr lang="pl-PL" altLang="en-US" dirty="0" smtClean="0"/>
              <a:t>szyfrowania;</a:t>
            </a:r>
          </a:p>
          <a:p>
            <a:pPr marL="566738" indent="-457200" algn="just" eaLnBrk="1" hangingPunct="1"/>
            <a:r>
              <a:rPr lang="pl-PL" dirty="0"/>
              <a:t>Nie pozwalają one na bezpośredni dostęp do materiału kryptograficznego z zewnątrz, są jedyną możliwością dostępu i użycia </a:t>
            </a:r>
            <a:r>
              <a:rPr lang="pl-PL" dirty="0" smtClean="0"/>
              <a:t>klucza; </a:t>
            </a:r>
          </a:p>
          <a:p>
            <a:pPr marL="566738" indent="-457200" algn="just" eaLnBrk="1" hangingPunct="1"/>
            <a:r>
              <a:rPr lang="pl-PL" altLang="en-US" dirty="0" smtClean="0"/>
              <a:t>Operacje </a:t>
            </a:r>
            <a:r>
              <a:rPr lang="pl-PL" altLang="en-US" dirty="0"/>
              <a:t>te można generalnie wykonać dopiero po uwierzytelnieniu użytkownika do </a:t>
            </a:r>
            <a:r>
              <a:rPr lang="pl-PL" altLang="en-US" dirty="0" err="1"/>
              <a:t>tokena</a:t>
            </a:r>
            <a:r>
              <a:rPr lang="pl-PL" altLang="en-US" dirty="0"/>
              <a:t>, na przykład poprzez wprowadzenie kodu </a:t>
            </a:r>
            <a:r>
              <a:rPr lang="pl-PL" altLang="en-US" dirty="0" smtClean="0"/>
              <a:t>PIN;</a:t>
            </a:r>
          </a:p>
          <a:p>
            <a:pPr marL="566738" indent="-457200" algn="just" eaLnBrk="1" hangingPunct="1"/>
            <a:r>
              <a:rPr lang="pl-PL" altLang="en-US" dirty="0" err="1" smtClean="0"/>
              <a:t>Tokeny</a:t>
            </a:r>
            <a:r>
              <a:rPr lang="pl-PL" altLang="en-US" dirty="0" smtClean="0"/>
              <a:t> </a:t>
            </a:r>
            <a:r>
              <a:rPr lang="pl-PL" altLang="en-US" dirty="0"/>
              <a:t>mogą mieć mały system operacyjny, za pośrednictwem którego użytkownik żąda operacji generowania kluczy, szyfrowania i podpisywania </a:t>
            </a:r>
            <a:r>
              <a:rPr lang="pl-PL" altLang="en-US" dirty="0" smtClean="0"/>
              <a:t>danych;</a:t>
            </a:r>
          </a:p>
          <a:p>
            <a:pPr marL="566738" indent="-457200" algn="just" eaLnBrk="1" hangingPunct="1"/>
            <a:r>
              <a:rPr lang="pl-PL" altLang="en-US" dirty="0" smtClean="0"/>
              <a:t>Bezpieczne </a:t>
            </a:r>
            <a:r>
              <a:rPr lang="pl-PL" altLang="en-US" dirty="0"/>
              <a:t>zniszczenie </a:t>
            </a:r>
            <a:r>
              <a:rPr lang="pl-PL" altLang="en-US" dirty="0" err="1"/>
              <a:t>tokena</a:t>
            </a:r>
            <a:r>
              <a:rPr lang="pl-PL" altLang="en-US" dirty="0"/>
              <a:t> często wymaga nie tylko anulowania, ale także braku możliwości dostępu do obszarów pamięci, w których zapisano </a:t>
            </a:r>
            <a:r>
              <a:rPr lang="pl-PL" altLang="en-US" dirty="0" smtClean="0"/>
              <a:t>klucz.</a:t>
            </a:r>
            <a:endParaRPr lang="it-IT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Mechanizm</a:t>
            </a:r>
            <a:r>
              <a:rPr lang="en-US" b="1" dirty="0"/>
              <a:t> "</a:t>
            </a:r>
            <a:r>
              <a:rPr lang="en-US" b="1" dirty="0" err="1"/>
              <a:t>wyzwanie-odpowiedź</a:t>
            </a:r>
            <a:r>
              <a:rPr lang="pl-PL" b="1" dirty="0"/>
              <a:t>”</a:t>
            </a:r>
            <a:endParaRPr lang="it-IT" altLang="en-US" b="1" dirty="0" smtClean="0"/>
          </a:p>
        </p:txBody>
      </p:sp>
      <p:sp>
        <p:nvSpPr>
          <p:cNvPr id="7475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 eaLnBrk="1" hangingPunct="1"/>
            <a:r>
              <a:rPr lang="pl-PL" dirty="0"/>
              <a:t>Mechanizm "wyzwanie-odpowiedź” (challenge/</a:t>
            </a:r>
            <a:r>
              <a:rPr lang="pl-PL" dirty="0" err="1"/>
              <a:t>response</a:t>
            </a:r>
            <a:r>
              <a:rPr lang="pl-PL" dirty="0"/>
              <a:t>) pozwala dwóm stronom na uwierzytelnienie bez ujawniania użytecznych informacji na temat kanału </a:t>
            </a:r>
            <a:r>
              <a:rPr lang="pl-PL" dirty="0" smtClean="0"/>
              <a:t>komunikacyjnego;</a:t>
            </a:r>
          </a:p>
          <a:p>
            <a:pPr marL="566738" indent="-457200" eaLnBrk="1" hangingPunct="1"/>
            <a:r>
              <a:rPr lang="pl-PL" altLang="en-US" dirty="0"/>
              <a:t>Mechanizm jest następujący</a:t>
            </a:r>
            <a:r>
              <a:rPr lang="pl-PL" altLang="en-US" dirty="0" smtClean="0"/>
              <a:t>:</a:t>
            </a:r>
          </a:p>
          <a:p>
            <a:pPr marL="1023938" lvl="1" indent="-457200" eaLnBrk="1" hangingPunct="1"/>
            <a:r>
              <a:rPr lang="pl-PL" altLang="en-US" dirty="0" smtClean="0"/>
              <a:t>jedna </a:t>
            </a:r>
            <a:r>
              <a:rPr lang="pl-PL" altLang="en-US" dirty="0"/>
              <a:t>strona A „wyzywa” drugą stronę B do operowania na losowej liczbie (tzw. </a:t>
            </a:r>
            <a:r>
              <a:rPr lang="pl-PL" altLang="en-US" dirty="0" err="1"/>
              <a:t>nonce</a:t>
            </a:r>
            <a:r>
              <a:rPr lang="pl-PL" altLang="en-US" dirty="0"/>
              <a:t>) własnym kluczem, na przykład funkcją jednokierunkową </a:t>
            </a:r>
            <a:r>
              <a:rPr lang="pl-PL" altLang="en-US" dirty="0" smtClean="0"/>
              <a:t>H</a:t>
            </a:r>
          </a:p>
          <a:p>
            <a:pPr marL="1023938" lvl="1" indent="-457200" eaLnBrk="1" hangingPunct="1"/>
            <a:r>
              <a:rPr lang="pl-PL" altLang="en-US" dirty="0" smtClean="0"/>
              <a:t>wtedy </a:t>
            </a:r>
            <a:r>
              <a:rPr lang="pl-PL" altLang="en-US" dirty="0"/>
              <a:t>B zwraca N=H(</a:t>
            </a:r>
            <a:r>
              <a:rPr lang="pl-PL" altLang="en-US" dirty="0" err="1"/>
              <a:t>nonce</a:t>
            </a:r>
            <a:r>
              <a:rPr lang="pl-PL" altLang="en-US" dirty="0"/>
              <a:t>) do </a:t>
            </a:r>
            <a:r>
              <a:rPr lang="pl-PL" altLang="en-US" dirty="0" smtClean="0"/>
              <a:t>A</a:t>
            </a:r>
          </a:p>
          <a:p>
            <a:pPr marL="1023938" lvl="1" indent="-457200" eaLnBrk="1" hangingPunct="1"/>
            <a:r>
              <a:rPr lang="pl-PL" dirty="0"/>
              <a:t>Jeśli B zwraca to, czego oczekuje A, to A jest pewien tożsamości B. W najprostszym przypadku B szyfruje </a:t>
            </a:r>
            <a:r>
              <a:rPr lang="pl-PL" dirty="0" err="1"/>
              <a:t>nonce</a:t>
            </a:r>
            <a:r>
              <a:rPr lang="pl-PL" dirty="0"/>
              <a:t> tajnym kluczem znanym A.</a:t>
            </a: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566420" indent="-457200" algn="just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l-PL" dirty="0" smtClean="0">
                <a:cs typeface="Calibri"/>
              </a:rPr>
              <a:t>Jest to uwierzytelnianie </a:t>
            </a:r>
            <a:r>
              <a:rPr lang="pl-PL" dirty="0">
                <a:cs typeface="Calibri"/>
              </a:rPr>
              <a:t>na podstawie hasła, które nie zostało przesłane kanałem, więc nie ma możliwości wyśledzenia </a:t>
            </a:r>
            <a:r>
              <a:rPr lang="pl-PL" dirty="0" smtClean="0">
                <a:cs typeface="Calibri"/>
              </a:rPr>
              <a:t>klucza;</a:t>
            </a:r>
          </a:p>
          <a:p>
            <a:pPr marL="566420" indent="-457200" algn="just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l-PL" dirty="0" smtClean="0">
                <a:cs typeface="Calibri"/>
              </a:rPr>
              <a:t>To</a:t>
            </a:r>
            <a:r>
              <a:rPr lang="pl-PL" dirty="0">
                <a:cs typeface="Calibri"/>
              </a:rPr>
              <a:t>, co sprawia, że mechanizm jest skuteczny, to fakt, że liczba losowa jest inna dla każdej </a:t>
            </a:r>
            <a:r>
              <a:rPr lang="pl-PL" dirty="0" smtClean="0">
                <a:cs typeface="Calibri"/>
              </a:rPr>
              <a:t>sesji;</a:t>
            </a:r>
          </a:p>
          <a:p>
            <a:pPr marL="566420" indent="-457200" algn="just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l-PL" dirty="0" smtClean="0">
                <a:cs typeface="Calibri"/>
              </a:rPr>
              <a:t>Ponieważ </a:t>
            </a:r>
            <a:r>
              <a:rPr lang="pl-PL" dirty="0">
                <a:cs typeface="Calibri"/>
              </a:rPr>
              <a:t>informacje odczytywane na kanale są różne dla każdej sesji, nie są przydatne do późniejszego </a:t>
            </a:r>
            <a:r>
              <a:rPr lang="pl-PL" dirty="0" smtClean="0">
                <a:cs typeface="Calibri"/>
              </a:rPr>
              <a:t>uwierzytelnienia;</a:t>
            </a:r>
          </a:p>
          <a:p>
            <a:pPr marL="566420" indent="-457200" algn="just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l-PL" dirty="0" smtClean="0">
                <a:cs typeface="Calibri"/>
              </a:rPr>
              <a:t>Nie </a:t>
            </a:r>
            <a:r>
              <a:rPr lang="pl-PL" dirty="0">
                <a:cs typeface="Calibri"/>
              </a:rPr>
              <a:t>jest wymagana synchronizacja (inaczej niż w przypadku mechanizmu OTP</a:t>
            </a:r>
            <a:r>
              <a:rPr lang="pl-PL" dirty="0" smtClean="0">
                <a:cs typeface="Calibri"/>
              </a:rPr>
              <a:t>);</a:t>
            </a:r>
          </a:p>
          <a:p>
            <a:pPr marL="566420" indent="-457200" algn="just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l-PL" dirty="0" smtClean="0">
                <a:cs typeface="Calibri"/>
              </a:rPr>
              <a:t>Niełatwy </a:t>
            </a:r>
            <a:r>
              <a:rPr lang="pl-PL" dirty="0">
                <a:cs typeface="Calibri"/>
              </a:rPr>
              <a:t>w użyciu przez ludzi, zwykle używany w uwierzytelnianiu między </a:t>
            </a:r>
            <a:r>
              <a:rPr lang="pl-PL" dirty="0" smtClean="0">
                <a:cs typeface="Calibri"/>
              </a:rPr>
              <a:t>maszynami;</a:t>
            </a:r>
          </a:p>
          <a:p>
            <a:pPr marL="566420" indent="-457200" algn="just" eaLnBrk="1" fontAlgn="auto" hangingPunct="1">
              <a:lnSpc>
                <a:spcPct val="100000"/>
              </a:lnSpc>
              <a:spcAft>
                <a:spcPts val="0"/>
              </a:spcAft>
              <a:defRPr/>
            </a:pPr>
            <a:r>
              <a:rPr lang="pl-PL" dirty="0" smtClean="0"/>
              <a:t>Mechanizm </a:t>
            </a:r>
            <a:r>
              <a:rPr lang="pl-PL" dirty="0"/>
              <a:t>ten występuje w sieciowych mechanizmach uwierzytelniania routerów ADSL do serwera uwierzytelniającego dostawcy.</a:t>
            </a:r>
            <a:endParaRPr lang="pl-PL" dirty="0"/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b="1" dirty="0" err="1"/>
              <a:t>Mechanizm</a:t>
            </a:r>
            <a:r>
              <a:rPr lang="en-US" b="1" dirty="0"/>
              <a:t> "</a:t>
            </a:r>
            <a:r>
              <a:rPr lang="en-US" b="1" dirty="0" err="1"/>
              <a:t>wyzwanie-odpowiedź</a:t>
            </a:r>
            <a:r>
              <a:rPr lang="pl-PL" b="1" dirty="0"/>
              <a:t>”</a:t>
            </a:r>
            <a:endParaRPr lang="it-IT" altLang="en-US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Utwórz nowy dokument." ma:contentTypeScope="" ma:versionID="e132b3eb607b24907557a092f0f94f7a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e6ddc3f6a959fe2e511d4553d719bfa9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Tagi obrazów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zawartości"/>
        <xsd:element ref="dc:title" minOccurs="0" maxOccurs="1" ma:index="4" ma:displayName="Tytuł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80302718-F744-4FBF-B21B-6D181AE600B3}"/>
</file>

<file path=customXml/itemProps2.xml><?xml version="1.0" encoding="utf-8"?>
<ds:datastoreItem xmlns:ds="http://schemas.openxmlformats.org/officeDocument/2006/customXml" ds:itemID="{EB08DBBF-CBE9-4FCD-A982-3B29F5DD4CD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858DC5-FC04-4CA4-B404-95CECD5F5070}">
  <ds:schemaRefs>
    <ds:schemaRef ds:uri="http://schemas.openxmlformats.org/package/2006/metadata/core-properties"/>
    <ds:schemaRef ds:uri="181bb22a-d05a-442b-9959-f775302b5272"/>
    <ds:schemaRef ds:uri="http://www.w3.org/XML/1998/namespace"/>
    <ds:schemaRef ds:uri="http://purl.org/dc/terms/"/>
    <ds:schemaRef ds:uri="http://purl.org/dc/dcmitype/"/>
    <ds:schemaRef ds:uri="5cd59e47-d6b3-48e0-bf9b-34f99d15e7ba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1761</TotalTime>
  <Words>4101</Words>
  <Application>Microsoft Office PowerPoint</Application>
  <PresentationFormat>Niestandardowy</PresentationFormat>
  <Paragraphs>377</Paragraphs>
  <Slides>63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63</vt:i4>
      </vt:variant>
    </vt:vector>
  </HeadingPairs>
  <TitlesOfParts>
    <vt:vector size="64" baseType="lpstr">
      <vt:lpstr>Office</vt:lpstr>
      <vt:lpstr>Wprowadzenie do kryptografii</vt:lpstr>
      <vt:lpstr>Kryptografia</vt:lpstr>
      <vt:lpstr>Kryptoanaliza</vt:lpstr>
      <vt:lpstr>Nadmiarowość</vt:lpstr>
      <vt:lpstr>Nadmiarowość</vt:lpstr>
      <vt:lpstr>Prezentacja programu PowerPoint</vt:lpstr>
      <vt:lpstr>Prezentacja programu PowerPoint</vt:lpstr>
      <vt:lpstr>Prezentacja programu PowerPoint</vt:lpstr>
      <vt:lpstr>Prezentacja programu PowerPoint</vt:lpstr>
      <vt:lpstr>Szyfr Cezara</vt:lpstr>
      <vt:lpstr>Właściwości operatora logicznego XOR</vt:lpstr>
      <vt:lpstr>Algorithm One Time Pad –  szyfr z kluczem jednorazowym</vt:lpstr>
      <vt:lpstr>Algorithm One Time Pad –  szyfr z kluczem jednorazowym</vt:lpstr>
      <vt:lpstr>Algorithm One Time Pad –  szyfr z kluczem jednorazowym</vt:lpstr>
      <vt:lpstr>Algorithm One Time Pad –  szyfr z kluczem jednorazowym</vt:lpstr>
      <vt:lpstr>Algorithm One Time Pad –  szyfr z kluczem jednorazowym</vt:lpstr>
      <vt:lpstr>Algorithm One Time Pad –  szyfr z kluczem jednorazowym</vt:lpstr>
      <vt:lpstr>Problemy z algorytmem One Time Pad</vt:lpstr>
      <vt:lpstr>One Time Pad Problems</vt:lpstr>
      <vt:lpstr>Inne algorytmy szyfrujące</vt:lpstr>
      <vt:lpstr>Algorytmy Symetryczne</vt:lpstr>
      <vt:lpstr>Algorytmy Symetryczne</vt:lpstr>
      <vt:lpstr>Niektóre ważne algorytmy klucza symetrycznego</vt:lpstr>
      <vt:lpstr>Niektóre ważne algorytmy klucza symetrycznego</vt:lpstr>
      <vt:lpstr>Algorytmy asymetryczne (lub klucza publicznego)</vt:lpstr>
      <vt:lpstr>Algorytmy asymetryczne (lub klucza publicznego)</vt:lpstr>
      <vt:lpstr>Prezentacja programu PowerPoint</vt:lpstr>
      <vt:lpstr>Wykorzystanie algorytmu asymetrycznego</vt:lpstr>
      <vt:lpstr>Wykorzystanie algorytmu asymetrycznego</vt:lpstr>
      <vt:lpstr>Zalety i wady algorytmów asymetrycznych</vt:lpstr>
      <vt:lpstr>Wyróżniające się algorytmy asymetryczne</vt:lpstr>
      <vt:lpstr>Wyróżniające się algorytmy asymetryczne</vt:lpstr>
      <vt:lpstr>Porównanie algorytmów symetrycznych i asymetrycznych</vt:lpstr>
      <vt:lpstr>Porównanie algorytmów symetrycznych i asymetrycznych</vt:lpstr>
      <vt:lpstr>Funkcje haszujące</vt:lpstr>
      <vt:lpstr>Funkcja skrótu jako kontrola integralności</vt:lpstr>
      <vt:lpstr>Prezentacja programu PowerPoint</vt:lpstr>
      <vt:lpstr>Prezentacja programu PowerPoint</vt:lpstr>
      <vt:lpstr>Podpisy cyfrowe</vt:lpstr>
      <vt:lpstr>Podpisy cyfrowe</vt:lpstr>
      <vt:lpstr>Prezentacja programu PowerPoint</vt:lpstr>
      <vt:lpstr>Prezentacja programu PowerPoint</vt:lpstr>
      <vt:lpstr>Prezentacja programu PowerPoint</vt:lpstr>
      <vt:lpstr>PKI – Infrastruktury klucza publicznego - komponenty</vt:lpstr>
      <vt:lpstr>PKI – Infrastruktury klucza publicznego - komponenty</vt:lpstr>
      <vt:lpstr>Certyfikat cyfrowy</vt:lpstr>
      <vt:lpstr>Certyfikat cyfrowy</vt:lpstr>
      <vt:lpstr>Certyfikat cyfrowy</vt:lpstr>
      <vt:lpstr>Generowanie i unieważnianie certyfikatów</vt:lpstr>
      <vt:lpstr>Generowanie i unieważnianie certyfikatów</vt:lpstr>
      <vt:lpstr>Generowanie i unieważnianie certyfikatów</vt:lpstr>
      <vt:lpstr>Generowanie i unieważnianie certyfikatów</vt:lpstr>
      <vt:lpstr>Generowanie i unieważnianie certyfikatów</vt:lpstr>
      <vt:lpstr>Generowanie i unieważnianie certyfikatów</vt:lpstr>
      <vt:lpstr>Łańcuch zaufania</vt:lpstr>
      <vt:lpstr>Użycie kluczy</vt:lpstr>
      <vt:lpstr>Znakowanie czasem (TimeStamping)</vt:lpstr>
      <vt:lpstr>Standardowe mechanizmy i formaty</vt:lpstr>
      <vt:lpstr>Wymiana i formaty zapisu</vt:lpstr>
      <vt:lpstr>Wymiana i formaty zapisu</vt:lpstr>
      <vt:lpstr>Tokeny kryptograficzne</vt:lpstr>
      <vt:lpstr>Mechanizm "wyzwanie-odpowiedź”</vt:lpstr>
      <vt:lpstr>Mechanizm "wyzwanie-odpowiedź”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Użytkownik systemu Windows</cp:lastModifiedBy>
  <cp:revision>214</cp:revision>
  <dcterms:created xsi:type="dcterms:W3CDTF">2022-10-31T15:14:22Z</dcterms:created>
  <dcterms:modified xsi:type="dcterms:W3CDTF">2022-12-01T12:22:55Z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