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0" r:id="rId6"/>
    <p:sldId id="261" r:id="rId7"/>
    <p:sldId id="262" r:id="rId8"/>
    <p:sldId id="263" r:id="rId9"/>
    <p:sldId id="257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64" r:id="rId23"/>
    <p:sldId id="278" r:id="rId24"/>
    <p:sldId id="279" r:id="rId25"/>
    <p:sldId id="280" r:id="rId26"/>
    <p:sldId id="281" r:id="rId27"/>
    <p:sldId id="277" r:id="rId28"/>
    <p:sldId id="283" r:id="rId29"/>
    <p:sldId id="284" r:id="rId30"/>
    <p:sldId id="285" r:id="rId31"/>
    <p:sldId id="286" r:id="rId32"/>
    <p:sldId id="282" r:id="rId3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BC779C-FEBE-4C75-8ED6-CE9EADA8D755}" v="65" dt="2022-12-02T08:16:43.3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54" d="100"/>
          <a:sy n="54" d="100"/>
        </p:scale>
        <p:origin x="62" y="5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5/10/relationships/revisionInfo" Target="revisionInfo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minik Strzałka" userId="S::strzalka_o365.prz.edu.pl#ext#@fhstp.onmicrosoft.com::4f6d7f1b-fa31-4276-b042-aedc433dcba8" providerId="AD" clId="Web-{D3BC779C-FEBE-4C75-8ED6-CE9EADA8D755}"/>
    <pc:docChg chg="modSld">
      <pc:chgData name="Dominik Strzałka" userId="S::strzalka_o365.prz.edu.pl#ext#@fhstp.onmicrosoft.com::4f6d7f1b-fa31-4276-b042-aedc433dcba8" providerId="AD" clId="Web-{D3BC779C-FEBE-4C75-8ED6-CE9EADA8D755}" dt="2022-12-02T08:16:43.321" v="62" actId="14100"/>
      <pc:docMkLst>
        <pc:docMk/>
      </pc:docMkLst>
      <pc:sldChg chg="modSp">
        <pc:chgData name="Dominik Strzałka" userId="S::strzalka_o365.prz.edu.pl#ext#@fhstp.onmicrosoft.com::4f6d7f1b-fa31-4276-b042-aedc433dcba8" providerId="AD" clId="Web-{D3BC779C-FEBE-4C75-8ED6-CE9EADA8D755}" dt="2022-12-02T08:13:12.050" v="8" actId="20577"/>
        <pc:sldMkLst>
          <pc:docMk/>
          <pc:sldMk cId="3503745608" sldId="279"/>
        </pc:sldMkLst>
        <pc:spChg chg="mod">
          <ac:chgData name="Dominik Strzałka" userId="S::strzalka_o365.prz.edu.pl#ext#@fhstp.onmicrosoft.com::4f6d7f1b-fa31-4276-b042-aedc433dcba8" providerId="AD" clId="Web-{D3BC779C-FEBE-4C75-8ED6-CE9EADA8D755}" dt="2022-12-02T08:13:12.050" v="8" actId="20577"/>
          <ac:spMkLst>
            <pc:docMk/>
            <pc:sldMk cId="3503745608" sldId="279"/>
            <ac:spMk id="3" creationId="{03E7A2C2-BEB9-43AB-F11C-4B6947A395BB}"/>
          </ac:spMkLst>
        </pc:spChg>
      </pc:sldChg>
      <pc:sldChg chg="addSp modSp">
        <pc:chgData name="Dominik Strzałka" userId="S::strzalka_o365.prz.edu.pl#ext#@fhstp.onmicrosoft.com::4f6d7f1b-fa31-4276-b042-aedc433dcba8" providerId="AD" clId="Web-{D3BC779C-FEBE-4C75-8ED6-CE9EADA8D755}" dt="2022-12-02T08:16:43.321" v="62" actId="14100"/>
        <pc:sldMkLst>
          <pc:docMk/>
          <pc:sldMk cId="3211212680" sldId="280"/>
        </pc:sldMkLst>
        <pc:spChg chg="add mod">
          <ac:chgData name="Dominik Strzałka" userId="S::strzalka_o365.prz.edu.pl#ext#@fhstp.onmicrosoft.com::4f6d7f1b-fa31-4276-b042-aedc433dcba8" providerId="AD" clId="Web-{D3BC779C-FEBE-4C75-8ED6-CE9EADA8D755}" dt="2022-12-02T08:16:36.571" v="60" actId="14100"/>
          <ac:spMkLst>
            <pc:docMk/>
            <pc:sldMk cId="3211212680" sldId="280"/>
            <ac:spMk id="7" creationId="{036E70DF-4A1D-8A73-33FC-6C5625481429}"/>
          </ac:spMkLst>
        </pc:spChg>
        <pc:picChg chg="mod">
          <ac:chgData name="Dominik Strzałka" userId="S::strzalka_o365.prz.edu.pl#ext#@fhstp.onmicrosoft.com::4f6d7f1b-fa31-4276-b042-aedc433dcba8" providerId="AD" clId="Web-{D3BC779C-FEBE-4C75-8ED6-CE9EADA8D755}" dt="2022-12-02T08:13:39.191" v="10" actId="1076"/>
          <ac:picMkLst>
            <pc:docMk/>
            <pc:sldMk cId="3211212680" sldId="280"/>
            <ac:picMk id="9" creationId="{C0908F5B-D3E6-D964-0A89-29E5285C1365}"/>
          </ac:picMkLst>
        </pc:picChg>
        <pc:cxnChg chg="add mod">
          <ac:chgData name="Dominik Strzałka" userId="S::strzalka_o365.prz.edu.pl#ext#@fhstp.onmicrosoft.com::4f6d7f1b-fa31-4276-b042-aedc433dcba8" providerId="AD" clId="Web-{D3BC779C-FEBE-4C75-8ED6-CE9EADA8D755}" dt="2022-12-02T08:16:12.367" v="54" actId="14100"/>
          <ac:cxnSpMkLst>
            <pc:docMk/>
            <pc:sldMk cId="3211212680" sldId="280"/>
            <ac:cxnSpMk id="10" creationId="{E37D074E-16D2-BD45-AEE7-FD4A9554A274}"/>
          </ac:cxnSpMkLst>
        </pc:cxnChg>
        <pc:cxnChg chg="add mod">
          <ac:chgData name="Dominik Strzałka" userId="S::strzalka_o365.prz.edu.pl#ext#@fhstp.onmicrosoft.com::4f6d7f1b-fa31-4276-b042-aedc433dcba8" providerId="AD" clId="Web-{D3BC779C-FEBE-4C75-8ED6-CE9EADA8D755}" dt="2022-12-02T08:16:43.321" v="62" actId="14100"/>
          <ac:cxnSpMkLst>
            <pc:docMk/>
            <pc:sldMk cId="3211212680" sldId="280"/>
            <ac:cxnSpMk id="11" creationId="{83B93DB3-5338-295F-CAF2-70C09ADEF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12/2/2022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veracrypt.fr/en/Home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90520" y="1123199"/>
            <a:ext cx="6010876" cy="2729609"/>
          </a:xfrm>
        </p:spPr>
        <p:txBody>
          <a:bodyPr>
            <a:norm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Module Privacy &amp; Data Protection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</p:spPr>
        <p:txBody>
          <a:bodyPr>
            <a:norm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Agenda: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987" y="238005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1. Encryption of disks and partitions.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Theoretical basics: principle of operation, encryption algorithms.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Installing the </a:t>
            </a:r>
            <a:r>
              <a:rPr lang="en-US" sz="3200" dirty="0" err="1"/>
              <a:t>programme</a:t>
            </a:r>
            <a:r>
              <a:rPr lang="en-US" sz="3200" dirty="0"/>
              <a:t> (configuration, defining the disk, choosing parameters, generating keys).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600" dirty="0"/>
              <a:t>2. Cryptography – introduction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</a:t>
            </a:r>
            <a:r>
              <a:rPr lang="en-US" sz="3200" dirty="0"/>
              <a:t> is a free open source disk encryption software for Windows, Mac OSX and Linux. </a:t>
            </a:r>
            <a:endParaRPr lang="pl-PL" sz="3200" dirty="0"/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pl-PL" sz="3200" dirty="0" err="1"/>
              <a:t>is</a:t>
            </a:r>
            <a:r>
              <a:rPr lang="pl-PL" sz="3200" dirty="0"/>
              <a:t> b</a:t>
            </a:r>
            <a:r>
              <a:rPr lang="en-US" sz="3200" dirty="0" err="1"/>
              <a:t>rought</a:t>
            </a:r>
            <a:r>
              <a:rPr lang="en-US" sz="3200" dirty="0"/>
              <a:t> to you by IDRIX (https://www.idrix.fr) and based on TrueCrypt 7.1a.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392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main features: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Creates a virtual encrypted disk within a file and mounts it as a real disk. 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Encrypts an entire partition or storage device such as USB flash drive or hard drive.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1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main features: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Encrypts a partition or drive where Windows is installed (pre-boot authentication).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Encryption is automatic, real-time</a:t>
            </a:r>
            <a:r>
              <a:rPr lang="pl-PL" sz="3200" dirty="0"/>
              <a:t> </a:t>
            </a:r>
            <a:r>
              <a:rPr lang="en-US" sz="3200" dirty="0"/>
              <a:t>(on-the-fly) and transparent.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Parallelization and pipelining allow data to be read and written as fast as if the drive was not encrypted.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28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VeraCrypt </a:t>
            </a:r>
            <a:r>
              <a:rPr lang="en-US" sz="3200" dirty="0"/>
              <a:t>main features: </a:t>
            </a:r>
            <a:endParaRPr lang="pl-PL" sz="3200" dirty="0"/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Encryption can be hardware-accelerated on modern processors.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Provides plausible deniability, in case an adversary forces you to reveal the password: Hidden volume (steganography) and hidden operating system.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/>
              <a:t>More information about the features of VeraCrypt may be found in the documentation</a:t>
            </a:r>
          </a:p>
          <a:p>
            <a:pPr lvl="1" algn="just">
              <a:spcBef>
                <a:spcPts val="1200"/>
              </a:spcBef>
              <a:spcAft>
                <a:spcPts val="1200"/>
              </a:spcAft>
            </a:pPr>
            <a:r>
              <a:rPr lang="en-US" sz="3200" dirty="0">
                <a:hlinkClick r:id="rId2"/>
              </a:rPr>
              <a:t>https://www.veracrypt.fr/en/Home.html</a:t>
            </a:r>
            <a:r>
              <a:rPr lang="pl-PL" sz="3200" dirty="0"/>
              <a:t> </a:t>
            </a:r>
            <a:endParaRPr lang="en-US" sz="32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5600" y="2049515"/>
            <a:ext cx="6686400" cy="4320000"/>
          </a:xfrm>
        </p:spPr>
        <p:txBody>
          <a:bodyPr>
            <a:normAutofit/>
          </a:bodyPr>
          <a:lstStyle/>
          <a:p>
            <a:r>
              <a:rPr lang="en-US" sz="3600" dirty="0"/>
              <a:t>VeraCrypt enables encryption using the following algorithms: AES, Camellia, </a:t>
            </a:r>
            <a:r>
              <a:rPr lang="en-US" sz="3600" dirty="0" err="1"/>
              <a:t>Kuznyechik</a:t>
            </a:r>
            <a:r>
              <a:rPr lang="en-US" sz="3600" dirty="0"/>
              <a:t>, Serpent and </a:t>
            </a:r>
            <a:r>
              <a:rPr lang="en-US" sz="3600" dirty="0" err="1"/>
              <a:t>Twofish</a:t>
            </a:r>
            <a:r>
              <a:rPr lang="en-US" sz="3600" dirty="0"/>
              <a:t>; as well as multiple encryption with: AES-</a:t>
            </a:r>
            <a:r>
              <a:rPr lang="en-US" sz="3600" dirty="0" err="1"/>
              <a:t>Twofish</a:t>
            </a:r>
            <a:r>
              <a:rPr lang="en-US" sz="3600" dirty="0"/>
              <a:t>, AES-</a:t>
            </a:r>
            <a:r>
              <a:rPr lang="en-US" sz="3600" dirty="0" err="1"/>
              <a:t>Twofish</a:t>
            </a:r>
            <a:r>
              <a:rPr lang="en-US" sz="3600" dirty="0"/>
              <a:t>-Serpent, Serpent-AES, Serpent-</a:t>
            </a:r>
            <a:r>
              <a:rPr lang="en-US" sz="3600" dirty="0" err="1"/>
              <a:t>Twofish</a:t>
            </a:r>
            <a:r>
              <a:rPr lang="en-US" sz="3600" dirty="0"/>
              <a:t>-AES, </a:t>
            </a:r>
            <a:r>
              <a:rPr lang="en-US" sz="3600" dirty="0" err="1"/>
              <a:t>Twofish</a:t>
            </a:r>
            <a:r>
              <a:rPr lang="en-US" sz="3600" dirty="0"/>
              <a:t>-Serpent.</a:t>
            </a:r>
          </a:p>
          <a:p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DA08487-4A34-80BB-7391-A878BCEBC6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60" y="1974874"/>
            <a:ext cx="5235814" cy="451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71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1 </a:t>
            </a:r>
            <a:r>
              <a:rPr lang="en-US" sz="3600" dirty="0"/>
              <a:t>– Open Volume Creation Wizard and select option „Create an encrypted file container”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4F48B950-766A-3158-0CE9-0EEA3DC23A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4" y="2115225"/>
            <a:ext cx="6959352" cy="448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226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2 </a:t>
            </a:r>
            <a:r>
              <a:rPr lang="en-US" sz="3600" dirty="0"/>
              <a:t>– Select option „Standard VeraCrypt volume” 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CCA157D-906C-C362-95DB-87438A7628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2" y="2120955"/>
            <a:ext cx="6814165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0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3</a:t>
            </a:r>
            <a:r>
              <a:rPr lang="en-US" sz="3600" b="1" dirty="0"/>
              <a:t> </a:t>
            </a:r>
            <a:r>
              <a:rPr lang="en-US" sz="3600" dirty="0"/>
              <a:t>– Specify Volume location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9DD3420-A1EF-E3F7-F817-9A7272517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64" y="2135243"/>
            <a:ext cx="6838760" cy="43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87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4</a:t>
            </a:r>
            <a:r>
              <a:rPr lang="en-US" sz="3600" b="1" dirty="0"/>
              <a:t> </a:t>
            </a:r>
            <a:r>
              <a:rPr lang="en-US" sz="3600" dirty="0"/>
              <a:t>– Select an encryption algorithm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27D4CF90-DC7C-12FB-47DC-3ECEA0445D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" y="2092857"/>
            <a:ext cx="6846710" cy="4400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59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5</a:t>
            </a:r>
            <a:r>
              <a:rPr lang="en-US" sz="3600" b="1" dirty="0"/>
              <a:t> </a:t>
            </a:r>
            <a:r>
              <a:rPr lang="en-US" sz="3600" dirty="0"/>
              <a:t>– Specify Volume Size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12BAFD93-5071-4EE5-4DD9-54C3C02094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2991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98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6</a:t>
            </a:r>
            <a:r>
              <a:rPr lang="en-US" sz="3600" b="1" dirty="0"/>
              <a:t> </a:t>
            </a:r>
            <a:r>
              <a:rPr lang="en-US" sz="3600" dirty="0"/>
              <a:t>– Create Volume Password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081C088-9993-E418-70B4-DA57B27887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18" y="2120955"/>
            <a:ext cx="6814164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4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7</a:t>
            </a:r>
            <a:r>
              <a:rPr lang="en-US" sz="3600" b="1" dirty="0"/>
              <a:t> </a:t>
            </a:r>
            <a:r>
              <a:rPr lang="en-US" sz="3600" dirty="0"/>
              <a:t>– Format Volume</a:t>
            </a:r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C78971F6-3257-2CAE-60FB-56EE26727A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59" y="2120955"/>
            <a:ext cx="6791912" cy="437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756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Step </a:t>
            </a:r>
            <a:r>
              <a:rPr lang="pl-PL" sz="3600" b="1" dirty="0"/>
              <a:t>8</a:t>
            </a:r>
            <a:r>
              <a:rPr lang="en-US" sz="3600" b="1" dirty="0"/>
              <a:t> </a:t>
            </a:r>
            <a:r>
              <a:rPr lang="en-US" sz="3600" dirty="0"/>
              <a:t>– Final </a:t>
            </a:r>
            <a:r>
              <a:rPr lang="en-US" sz="3600" dirty="0" err="1"/>
              <a:t>monit</a:t>
            </a:r>
            <a:r>
              <a:rPr lang="en-US" sz="3600" dirty="0"/>
              <a:t> –Volume ready to use.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0F9D54DB-5BFB-DB83-513D-8BCEA8ADC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4949"/>
            <a:ext cx="6915852" cy="443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24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en-US" sz="3600" b="1" dirty="0"/>
              <a:t>View the "test" file in notepad</a:t>
            </a:r>
          </a:p>
          <a:p>
            <a:endParaRPr lang="en-US" sz="36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A3F88B2A-4092-14BD-1C78-F7655EC044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0803" y="1885237"/>
            <a:ext cx="4438974" cy="4806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65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How to </a:t>
            </a:r>
            <a:r>
              <a:rPr lang="pl-PL" sz="3600" b="1" dirty="0" err="1"/>
              <a:t>use</a:t>
            </a:r>
            <a:r>
              <a:rPr lang="pl-PL" sz="3600" b="1" dirty="0"/>
              <a:t> </a:t>
            </a:r>
            <a:r>
              <a:rPr lang="pl-PL" sz="3600" b="1" dirty="0" err="1"/>
              <a:t>VeraCrypt</a:t>
            </a:r>
            <a:r>
              <a:rPr lang="pl-PL" sz="3600" b="1" dirty="0"/>
              <a:t>? 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FBEC8B9B-DCF6-9184-1745-671B3AFB74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09750"/>
            <a:ext cx="66675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968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1 </a:t>
            </a:r>
            <a:r>
              <a:rPr lang="pl-PL" sz="3600" dirty="0"/>
              <a:t>– Select file – </a:t>
            </a:r>
            <a:r>
              <a:rPr lang="pl-PL" sz="3600" dirty="0" err="1"/>
              <a:t>conatiner</a:t>
            </a:r>
            <a:r>
              <a:rPr lang="pl-PL" sz="3600" dirty="0"/>
              <a:t> </a:t>
            </a:r>
            <a:r>
              <a:rPr lang="pl-PL" sz="3600" dirty="0" err="1"/>
              <a:t>VeraCrypt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7B11BB33-B10B-DDD2-E281-83895857A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06" y="1975574"/>
            <a:ext cx="5644995" cy="488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31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2 </a:t>
            </a:r>
            <a:r>
              <a:rPr lang="pl-PL" sz="3600" dirty="0"/>
              <a:t>– Select the Drive (for </a:t>
            </a:r>
            <a:r>
              <a:rPr lang="pl-PL" sz="3600" dirty="0" err="1"/>
              <a:t>example</a:t>
            </a:r>
            <a:r>
              <a:rPr lang="pl-PL" sz="3600" dirty="0"/>
              <a:t> </a:t>
            </a:r>
            <a:r>
              <a:rPr lang="pl-PL" sz="3600" dirty="0" err="1"/>
              <a:t>letter</a:t>
            </a:r>
            <a:r>
              <a:rPr lang="pl-PL" sz="3600" dirty="0"/>
              <a:t> K) and </a:t>
            </a:r>
            <a:r>
              <a:rPr lang="pl-PL" sz="3600" dirty="0" err="1"/>
              <a:t>press</a:t>
            </a:r>
            <a:r>
              <a:rPr lang="pl-PL" sz="3600" dirty="0"/>
              <a:t> buton „Mount” </a:t>
            </a:r>
          </a:p>
          <a:p>
            <a:endParaRPr lang="pl-PL" sz="3600" dirty="0"/>
          </a:p>
          <a:p>
            <a:r>
              <a:rPr lang="pl-PL" sz="3600" b="1" dirty="0"/>
              <a:t>Step 3 </a:t>
            </a:r>
            <a:r>
              <a:rPr lang="pl-PL" sz="3600" dirty="0"/>
              <a:t>– </a:t>
            </a:r>
            <a:r>
              <a:rPr lang="pl-PL" sz="3600" dirty="0" err="1"/>
              <a:t>Put</a:t>
            </a:r>
            <a:r>
              <a:rPr lang="pl-PL" sz="3600" dirty="0"/>
              <a:t> </a:t>
            </a:r>
            <a:r>
              <a:rPr lang="pl-PL" sz="3600" dirty="0" err="1"/>
              <a:t>correct</a:t>
            </a:r>
            <a:r>
              <a:rPr lang="pl-PL" sz="3600" dirty="0"/>
              <a:t> </a:t>
            </a:r>
            <a:r>
              <a:rPr lang="pl-PL" sz="3600" dirty="0" err="1"/>
              <a:t>password</a:t>
            </a:r>
            <a:r>
              <a:rPr lang="pl-PL" sz="3600" dirty="0"/>
              <a:t> and </a:t>
            </a:r>
            <a:r>
              <a:rPr lang="pl-PL" sz="3600" dirty="0" err="1"/>
              <a:t>press</a:t>
            </a:r>
            <a:r>
              <a:rPr lang="pl-PL" sz="3600" dirty="0"/>
              <a:t> OK </a:t>
            </a:r>
            <a:r>
              <a:rPr lang="pl-PL" sz="3600" dirty="0" err="1"/>
              <a:t>button</a:t>
            </a:r>
            <a:endParaRPr lang="pl-PL" sz="3600" dirty="0"/>
          </a:p>
          <a:p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1FCC784A-266A-B82B-285C-CA080220AB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37" y="3429000"/>
            <a:ext cx="6436185" cy="257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77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3724" y="2120955"/>
            <a:ext cx="5305427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4 </a:t>
            </a:r>
            <a:r>
              <a:rPr lang="pl-PL" sz="3600" dirty="0"/>
              <a:t>– Volume </a:t>
            </a:r>
            <a:r>
              <a:rPr lang="pl-PL" sz="3600" dirty="0" err="1"/>
              <a:t>correctly</a:t>
            </a:r>
            <a:r>
              <a:rPr lang="pl-PL" sz="3600" dirty="0"/>
              <a:t> </a:t>
            </a:r>
            <a:r>
              <a:rPr lang="pl-PL" sz="3600" dirty="0" err="1"/>
              <a:t>connected</a:t>
            </a:r>
            <a:r>
              <a:rPr lang="pl-PL" sz="3600" dirty="0"/>
              <a:t> – </a:t>
            </a:r>
            <a:r>
              <a:rPr lang="pl-PL" sz="3600" dirty="0" err="1"/>
              <a:t>ready</a:t>
            </a:r>
            <a:r>
              <a:rPr lang="pl-PL" sz="3600" dirty="0"/>
              <a:t> to </a:t>
            </a:r>
            <a:r>
              <a:rPr lang="pl-PL" sz="3600" dirty="0" err="1"/>
              <a:t>use</a:t>
            </a:r>
            <a:endParaRPr lang="pl-PL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5168ABB-F287-A0CA-08F9-4D94D145DF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89" y="1870182"/>
            <a:ext cx="5652095" cy="4885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8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6875" y="2120955"/>
            <a:ext cx="2667001" cy="43200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sz="3600" b="1" dirty="0"/>
              <a:t>Step 5 </a:t>
            </a:r>
            <a:r>
              <a:rPr lang="pl-PL" sz="3600" dirty="0"/>
              <a:t>– </a:t>
            </a:r>
            <a:r>
              <a:rPr lang="pl-PL" sz="3600" dirty="0" err="1"/>
              <a:t>Now</a:t>
            </a:r>
            <a:r>
              <a:rPr lang="pl-PL" sz="3600" dirty="0"/>
              <a:t> </a:t>
            </a:r>
            <a:r>
              <a:rPr lang="pl-PL" sz="3600" dirty="0" err="1"/>
              <a:t>you</a:t>
            </a:r>
            <a:r>
              <a:rPr lang="pl-PL" sz="3600" dirty="0"/>
              <a:t> </a:t>
            </a:r>
            <a:br>
              <a:rPr lang="pl-PL" sz="3600" dirty="0"/>
            </a:br>
            <a:r>
              <a:rPr lang="pl-PL" sz="3600" dirty="0" err="1"/>
              <a:t>have</a:t>
            </a:r>
            <a:r>
              <a:rPr lang="pl-PL" sz="3600" dirty="0"/>
              <a:t> a </a:t>
            </a:r>
            <a:r>
              <a:rPr lang="pl-PL" sz="3600" dirty="0" err="1"/>
              <a:t>new</a:t>
            </a:r>
            <a:r>
              <a:rPr lang="pl-PL" sz="3600" dirty="0"/>
              <a:t> </a:t>
            </a:r>
            <a:r>
              <a:rPr lang="pl-PL" sz="3600" dirty="0" err="1"/>
              <a:t>virtual</a:t>
            </a:r>
            <a:r>
              <a:rPr lang="pl-PL" sz="3600" dirty="0"/>
              <a:t> </a:t>
            </a:r>
            <a:r>
              <a:rPr lang="pl-PL" sz="3600" dirty="0" err="1"/>
              <a:t>disk</a:t>
            </a:r>
            <a:r>
              <a:rPr lang="pl-PL" sz="3600" dirty="0"/>
              <a:t> in </a:t>
            </a:r>
            <a:r>
              <a:rPr lang="pl-PL" sz="3600" dirty="0" err="1"/>
              <a:t>your</a:t>
            </a:r>
            <a:r>
              <a:rPr lang="pl-PL" sz="3600" dirty="0"/>
              <a:t> file system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5BD0F404-3FCC-939F-B942-C45E22092F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063" y="2120955"/>
            <a:ext cx="9382455" cy="4012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45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9588" y="2120955"/>
            <a:ext cx="4119563" cy="4320000"/>
          </a:xfrm>
        </p:spPr>
        <p:txBody>
          <a:bodyPr>
            <a:normAutofit lnSpcReduction="10000"/>
          </a:bodyPr>
          <a:lstStyle/>
          <a:p>
            <a:r>
              <a:rPr lang="pl-PL" sz="3600" b="1" dirty="0"/>
              <a:t>Step 6 </a:t>
            </a:r>
            <a:r>
              <a:rPr lang="pl-PL" sz="3600" dirty="0"/>
              <a:t>– </a:t>
            </a:r>
            <a:r>
              <a:rPr lang="pl-PL" sz="3500" dirty="0"/>
              <a:t>In the </a:t>
            </a:r>
            <a:r>
              <a:rPr lang="pl-PL" sz="3500" dirty="0" err="1"/>
              <a:t>created</a:t>
            </a:r>
            <a:r>
              <a:rPr lang="pl-PL" sz="3500" dirty="0"/>
              <a:t> </a:t>
            </a:r>
            <a:r>
              <a:rPr lang="pl-PL" sz="3500" dirty="0" err="1"/>
              <a:t>VeraCrypt</a:t>
            </a:r>
            <a:r>
              <a:rPr lang="pl-PL" sz="3500" dirty="0"/>
              <a:t> </a:t>
            </a:r>
            <a:r>
              <a:rPr lang="pl-PL" sz="3500" dirty="0" err="1"/>
              <a:t>container</a:t>
            </a:r>
            <a:r>
              <a:rPr lang="pl-PL" sz="3500" dirty="0"/>
              <a:t>, </a:t>
            </a:r>
            <a:r>
              <a:rPr lang="pl-PL" sz="3500" dirty="0" err="1"/>
              <a:t>you</a:t>
            </a:r>
            <a:r>
              <a:rPr lang="pl-PL" sz="3500" dirty="0"/>
              <a:t> </a:t>
            </a:r>
            <a:r>
              <a:rPr lang="pl-PL" sz="3500" dirty="0" err="1"/>
              <a:t>can</a:t>
            </a:r>
            <a:r>
              <a:rPr lang="pl-PL" sz="3500" dirty="0"/>
              <a:t> </a:t>
            </a:r>
            <a:r>
              <a:rPr lang="pl-PL" sz="3500" dirty="0" err="1"/>
              <a:t>create</a:t>
            </a:r>
            <a:r>
              <a:rPr lang="pl-PL" sz="3500" dirty="0"/>
              <a:t> </a:t>
            </a:r>
            <a:r>
              <a:rPr lang="pl-PL" sz="3500" dirty="0" err="1"/>
              <a:t>new</a:t>
            </a:r>
            <a:r>
              <a:rPr lang="pl-PL" sz="3500" dirty="0"/>
              <a:t> </a:t>
            </a:r>
            <a:r>
              <a:rPr lang="pl-PL" sz="3500" dirty="0" err="1"/>
              <a:t>folders</a:t>
            </a:r>
            <a:r>
              <a:rPr lang="pl-PL" sz="3500" dirty="0"/>
              <a:t> and </a:t>
            </a:r>
            <a:r>
              <a:rPr lang="pl-PL" sz="3500" dirty="0" err="1"/>
              <a:t>any</a:t>
            </a:r>
            <a:r>
              <a:rPr lang="pl-PL" sz="3500" dirty="0"/>
              <a:t> </a:t>
            </a:r>
            <a:r>
              <a:rPr lang="pl-PL" sz="3500" dirty="0" err="1"/>
              <a:t>files</a:t>
            </a:r>
            <a:r>
              <a:rPr lang="pl-PL" sz="3500" dirty="0"/>
              <a:t>, </a:t>
            </a:r>
            <a:r>
              <a:rPr lang="pl-PL" sz="3500" dirty="0" err="1"/>
              <a:t>remembering</a:t>
            </a:r>
            <a:r>
              <a:rPr lang="pl-PL" sz="3500" dirty="0"/>
              <a:t> </a:t>
            </a:r>
            <a:r>
              <a:rPr lang="pl-PL" sz="3500" dirty="0" err="1"/>
              <a:t>only</a:t>
            </a:r>
            <a:r>
              <a:rPr lang="pl-PL" sz="3500" dirty="0"/>
              <a:t> to limit the </a:t>
            </a:r>
            <a:r>
              <a:rPr lang="pl-PL" sz="3500" dirty="0" err="1"/>
              <a:t>size</a:t>
            </a:r>
            <a:r>
              <a:rPr lang="pl-PL" sz="3500" dirty="0"/>
              <a:t> of the </a:t>
            </a:r>
            <a:r>
              <a:rPr lang="pl-PL" sz="3500" dirty="0" err="1"/>
              <a:t>created</a:t>
            </a:r>
            <a:r>
              <a:rPr lang="pl-PL" sz="3500" dirty="0"/>
              <a:t> </a:t>
            </a:r>
            <a:r>
              <a:rPr lang="pl-PL" sz="3500" dirty="0" err="1"/>
              <a:t>container</a:t>
            </a:r>
            <a:r>
              <a:rPr lang="pl-PL" sz="3500" dirty="0"/>
              <a:t>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CE5E9E22-6E13-01A8-2C2D-5095D4DAF7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2" y="1844823"/>
            <a:ext cx="7502829" cy="4484539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C0908F5B-D3E6-D964-0A89-29E5285C13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3567" y="3233408"/>
            <a:ext cx="2734246" cy="3020247"/>
          </a:xfrm>
          <a:prstGeom prst="rect">
            <a:avLst/>
          </a:prstGeom>
        </p:spPr>
      </p:pic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036E70DF-4A1D-8A73-33FC-6C5625481429}"/>
              </a:ext>
            </a:extLst>
          </p:cNvPr>
          <p:cNvSpPr txBox="1">
            <a:spLocks/>
          </p:cNvSpPr>
          <p:nvPr/>
        </p:nvSpPr>
        <p:spPr>
          <a:xfrm>
            <a:off x="1500188" y="4083105"/>
            <a:ext cx="2052638" cy="87195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400" b="1" dirty="0">
                <a:cs typeface="Calibri"/>
              </a:rPr>
              <a:t>Disk </a:t>
            </a:r>
            <a:r>
              <a:rPr lang="pl-PL" sz="2400" b="1" dirty="0" err="1">
                <a:cs typeface="Calibri"/>
              </a:rPr>
              <a:t>properties</a:t>
            </a:r>
          </a:p>
        </p:txBody>
      </p:sp>
      <p:cxnSp>
        <p:nvCxnSpPr>
          <p:cNvPr id="10" name="Łącznik prosty ze strzałką 9">
            <a:extLst>
              <a:ext uri="{FF2B5EF4-FFF2-40B4-BE49-F238E27FC236}">
                <a16:creationId xmlns:a16="http://schemas.microsoft.com/office/drawing/2014/main" id="{E37D074E-16D2-BD45-AEE7-FD4A9554A274}"/>
              </a:ext>
            </a:extLst>
          </p:cNvPr>
          <p:cNvCxnSpPr/>
          <p:nvPr/>
        </p:nvCxnSpPr>
        <p:spPr>
          <a:xfrm flipH="1">
            <a:off x="1495425" y="4867275"/>
            <a:ext cx="638175" cy="11906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>
            <a:extLst>
              <a:ext uri="{FF2B5EF4-FFF2-40B4-BE49-F238E27FC236}">
                <a16:creationId xmlns:a16="http://schemas.microsoft.com/office/drawing/2014/main" id="{83B93DB3-5338-295F-CAF2-70C09ADEF000}"/>
              </a:ext>
            </a:extLst>
          </p:cNvPr>
          <p:cNvCxnSpPr>
            <a:cxnSpLocks/>
          </p:cNvCxnSpPr>
          <p:nvPr/>
        </p:nvCxnSpPr>
        <p:spPr>
          <a:xfrm flipV="1">
            <a:off x="3019424" y="4457699"/>
            <a:ext cx="704850" cy="20955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2126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Encryption of disks and partitions – step-by-step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00" y="1949505"/>
            <a:ext cx="11534068" cy="4320000"/>
          </a:xfrm>
        </p:spPr>
        <p:txBody>
          <a:bodyPr>
            <a:normAutofit/>
          </a:bodyPr>
          <a:lstStyle/>
          <a:p>
            <a:r>
              <a:rPr lang="pl-PL" sz="3600" b="1" dirty="0"/>
              <a:t>Step 7 </a:t>
            </a:r>
            <a:r>
              <a:rPr lang="pl-PL" sz="3600" dirty="0"/>
              <a:t>– </a:t>
            </a:r>
            <a:r>
              <a:rPr lang="en-US" sz="3600" dirty="0"/>
              <a:t>Safe termination of work with the VeraCrypt file – disk</a:t>
            </a:r>
            <a:r>
              <a:rPr lang="pl-PL" sz="3600" dirty="0"/>
              <a:t> </a:t>
            </a:r>
            <a:r>
              <a:rPr lang="pl-PL" sz="3600" i="1" dirty="0" err="1"/>
              <a:t>Dismount</a:t>
            </a:r>
            <a:endParaRPr lang="pl-PL" sz="3600" i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B6A36B85-4205-CA79-0554-12C652DE3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00589"/>
            <a:ext cx="12132186" cy="3870633"/>
          </a:xfrm>
          <a:prstGeom prst="rect">
            <a:avLst/>
          </a:prstGeom>
        </p:spPr>
      </p:pic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89D9CA2D-860C-DDB9-9AE7-86D8C3472B42}"/>
              </a:ext>
            </a:extLst>
          </p:cNvPr>
          <p:cNvSpPr txBox="1">
            <a:spLocks/>
          </p:cNvSpPr>
          <p:nvPr/>
        </p:nvSpPr>
        <p:spPr>
          <a:xfrm>
            <a:off x="7723195" y="5471982"/>
            <a:ext cx="4271285" cy="1228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600" b="1" dirty="0"/>
              <a:t>Step 8 </a:t>
            </a:r>
            <a:r>
              <a:rPr lang="pl-PL" sz="3600" dirty="0"/>
              <a:t>– </a:t>
            </a:r>
            <a:r>
              <a:rPr lang="en-US" sz="3600" dirty="0"/>
              <a:t>Press the but</a:t>
            </a:r>
            <a:r>
              <a:rPr lang="pl-PL" sz="3600" dirty="0"/>
              <a:t>t</a:t>
            </a:r>
            <a:r>
              <a:rPr lang="en-US" sz="3600" dirty="0"/>
              <a:t>on Exit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1759365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Cryptography - basic definitions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8000"/>
            <a:ext cx="11059200" cy="4320000"/>
          </a:xfrm>
        </p:spPr>
        <p:txBody>
          <a:bodyPr>
            <a:norm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Cryptography</a:t>
            </a:r>
            <a:r>
              <a:rPr lang="en-US" sz="3200" dirty="0"/>
              <a:t> - the art of data protection in such a way that only a designated person can read it. It is implemented using encryption. The reverse process to encryption is called decryption.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Cryptanalysis</a:t>
            </a:r>
            <a:r>
              <a:rPr lang="en-US" sz="3200" dirty="0"/>
              <a:t> - the art of reading encrypted messages without having the appropriate permissions (key, algorithm) - breaking codes.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Cryptology</a:t>
            </a:r>
            <a:r>
              <a:rPr lang="en-US" sz="3200" dirty="0"/>
              <a:t> - a combination of cryptography and cryptanalysis.</a:t>
            </a:r>
          </a:p>
        </p:txBody>
      </p:sp>
    </p:spTree>
    <p:extLst>
      <p:ext uri="{BB962C8B-B14F-4D97-AF65-F5344CB8AC3E}">
        <p14:creationId xmlns:p14="http://schemas.microsoft.com/office/powerpoint/2010/main" val="2403694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Cryptography - basic definitions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72874"/>
            <a:ext cx="11059200" cy="4685125"/>
          </a:xfrm>
        </p:spPr>
        <p:txBody>
          <a:bodyPr>
            <a:noAutofit/>
          </a:bodyPr>
          <a:lstStyle/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Cryptogram</a:t>
            </a:r>
            <a:r>
              <a:rPr lang="en-US" sz="3200" dirty="0"/>
              <a:t> (encrypted information) - it is ordinary information (so-called public) processed by the encryption function into an illegible form.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Encryption function </a:t>
            </a:r>
            <a:r>
              <a:rPr lang="en-US" sz="3200" dirty="0"/>
              <a:t>(E) - converts (explicit) information (M) into unreadable (encrypted) (C)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</a:pPr>
            <a:r>
              <a:rPr lang="en-US" sz="3200" b="1" dirty="0"/>
              <a:t>Decryption function </a:t>
            </a:r>
            <a:r>
              <a:rPr lang="en-US" sz="3200" dirty="0"/>
              <a:t>(D) - converts encrypted (unreadable) information (C) into explicit (decrypted) information (M).</a:t>
            </a:r>
          </a:p>
          <a:p>
            <a:pPr marL="0" indent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3200" dirty="0"/>
              <a:t>E(M) = C</a:t>
            </a:r>
            <a:r>
              <a:rPr lang="pl-PL" sz="3200" dirty="0"/>
              <a:t>,    </a:t>
            </a:r>
            <a:r>
              <a:rPr lang="en-US" sz="3200" dirty="0"/>
              <a:t>D(C) = M</a:t>
            </a:r>
            <a:r>
              <a:rPr lang="pl-PL" sz="3200" dirty="0"/>
              <a:t>,    </a:t>
            </a:r>
            <a:r>
              <a:rPr lang="en-US" sz="3200" dirty="0"/>
              <a:t>D(E(M)) = M</a:t>
            </a:r>
          </a:p>
        </p:txBody>
      </p:sp>
    </p:spTree>
    <p:extLst>
      <p:ext uri="{BB962C8B-B14F-4D97-AF65-F5344CB8AC3E}">
        <p14:creationId xmlns:p14="http://schemas.microsoft.com/office/powerpoint/2010/main" val="500813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Basic principles of cryptography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The opponent should not be underestimated.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The security of the cryptographic system must not be </a:t>
            </a:r>
            <a:r>
              <a:rPr lang="pl-PL" altLang="pl-PL" sz="3200" dirty="0"/>
              <a:t> </a:t>
            </a:r>
            <a:r>
              <a:rPr lang="en-US" altLang="pl-PL" sz="3200" dirty="0"/>
              <a:t>based on the secrecy of the algorithm.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Successful cryptographic systems should not be tweaked.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30493336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Basic principles of cryptography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Always consider the possibility of cryptographic errors or violating encryption discipline.</a:t>
            </a: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endParaRPr lang="pl-PL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4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Correct use of the cryptographic system does not exempt from the use of other security measures.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834554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Basic encryption errors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743200"/>
            <a:ext cx="11059200" cy="4114799"/>
          </a:xfrm>
        </p:spPr>
        <p:txBody>
          <a:bodyPr>
            <a:noAutofit/>
          </a:bodyPr>
          <a:lstStyle/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Simultaneous transmission of secret and open text.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Using the same key to encrypt two different plaintexts.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Using two different keys to encrypt the same plaintext.</a:t>
            </a: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endParaRPr lang="pl-PL" altLang="pl-PL" sz="3200" dirty="0"/>
          </a:p>
          <a:p>
            <a:pPr marL="342900" indent="-342900" algn="just" eaLnBrk="1" hangingPunct="1">
              <a:spcBef>
                <a:spcPct val="0"/>
              </a:spcBef>
              <a:buClrTx/>
              <a:buSzTx/>
              <a:buFontTx/>
              <a:buAutoNum type="arabicPeriod"/>
              <a:defRPr/>
            </a:pPr>
            <a:r>
              <a:rPr lang="pl-PL" altLang="pl-PL" sz="3200" dirty="0"/>
              <a:t> </a:t>
            </a:r>
            <a:r>
              <a:rPr lang="en-US" altLang="pl-PL" sz="3200" dirty="0"/>
              <a:t>Repeating stereotypical phrases in encrypted text.</a:t>
            </a:r>
            <a:endParaRPr lang="pl-PL" altLang="pl-PL" sz="3200" dirty="0"/>
          </a:p>
        </p:txBody>
      </p:sp>
    </p:spTree>
    <p:extLst>
      <p:ext uri="{BB962C8B-B14F-4D97-AF65-F5344CB8AC3E}">
        <p14:creationId xmlns:p14="http://schemas.microsoft.com/office/powerpoint/2010/main" val="1198547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Basic encryption errors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FAE13D4C-55D2-1A85-FA79-D14F9C811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78076"/>
            <a:ext cx="11059200" cy="4114799"/>
          </a:xfrm>
        </p:spPr>
        <p:txBody>
          <a:bodyPr>
            <a:noAutofit/>
          </a:bodyPr>
          <a:lstStyle/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Using simple passwords and keys.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Use of short passwords and keys.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Use of punctuation marks.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lvl="1" algn="just">
              <a:spcBef>
                <a:spcPct val="0"/>
              </a:spcBef>
              <a:defRPr/>
            </a:pPr>
            <a:r>
              <a:rPr lang="en-US" altLang="pl-PL" sz="2800" dirty="0"/>
              <a:t>The frequency of spaces is at least twice the frequency of the most common vowel</a:t>
            </a:r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endParaRPr lang="en-US" altLang="pl-PL" sz="3200" dirty="0"/>
          </a:p>
          <a:p>
            <a:pPr marL="514350" indent="-514350" algn="just" eaLnBrk="1" hangingPunct="1">
              <a:spcBef>
                <a:spcPct val="0"/>
              </a:spcBef>
              <a:buClrTx/>
              <a:buSzTx/>
              <a:buFont typeface="+mj-lt"/>
              <a:buAutoNum type="arabicPeriod" startAt="5"/>
              <a:defRPr/>
            </a:pPr>
            <a:r>
              <a:rPr lang="en-US" altLang="pl-PL" sz="3200" dirty="0"/>
              <a:t>Stylistic and spelling correctness.</a:t>
            </a:r>
          </a:p>
        </p:txBody>
      </p:sp>
    </p:spTree>
    <p:extLst>
      <p:ext uri="{BB962C8B-B14F-4D97-AF65-F5344CB8AC3E}">
        <p14:creationId xmlns:p14="http://schemas.microsoft.com/office/powerpoint/2010/main" val="1628237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DE84E1-0A02-4F65-967C-E4F1B10B6B9E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43571CAA-E8F5-4EDF-B726-B236F89DF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5F991F-CA2B-40D8-A202-18ED5FDCDD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920</Words>
  <Application>Microsoft Office PowerPoint</Application>
  <PresentationFormat>Panoramiczny</PresentationFormat>
  <Paragraphs>98</Paragraphs>
  <Slides>29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0" baseType="lpstr">
      <vt:lpstr>Office</vt:lpstr>
      <vt:lpstr>Module Privacy &amp; Data Protection</vt:lpstr>
      <vt:lpstr>Agenda:</vt:lpstr>
      <vt:lpstr>Encryption of disks and partitions</vt:lpstr>
      <vt:lpstr>Encryption of disks and partitions</vt:lpstr>
      <vt:lpstr>Encryption of disks and partitions</vt:lpstr>
      <vt:lpstr>Encryption of disks and partitions</vt:lpstr>
      <vt:lpstr>Encryption of disks and partitions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Encryption of disks and partitions – step-by-step</vt:lpstr>
      <vt:lpstr>Cryptography - basic definitions</vt:lpstr>
      <vt:lpstr>Cryptography - basic definitions</vt:lpstr>
      <vt:lpstr>Basic principles of cryptography</vt:lpstr>
      <vt:lpstr>Basic principles of cryptography</vt:lpstr>
      <vt:lpstr>Basic encryption errors</vt:lpstr>
      <vt:lpstr>Basic encryption errors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Paweł Dymora</cp:lastModifiedBy>
  <cp:revision>49</cp:revision>
  <dcterms:created xsi:type="dcterms:W3CDTF">2022-10-31T15:14:22Z</dcterms:created>
  <dcterms:modified xsi:type="dcterms:W3CDTF">2022-12-02T08:16:43Z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  <property fmtid="{D5CDD505-2E9C-101B-9397-08002B2CF9AE}" pid="3" name="MediaServiceImageTags">
    <vt:lpwstr/>
  </property>
</Properties>
</file>