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56" r:id="rId5"/>
    <p:sldId id="262" r:id="rId6"/>
    <p:sldId id="263" r:id="rId7"/>
    <p:sldId id="257" r:id="rId8"/>
    <p:sldId id="264" r:id="rId9"/>
    <p:sldId id="266" r:id="rId10"/>
    <p:sldId id="265" r:id="rId11"/>
    <p:sldId id="268" r:id="rId12"/>
    <p:sldId id="269" r:id="rId13"/>
    <p:sldId id="270" r:id="rId14"/>
    <p:sldId id="292" r:id="rId15"/>
    <p:sldId id="293" r:id="rId16"/>
    <p:sldId id="296" r:id="rId17"/>
    <p:sldId id="271" r:id="rId18"/>
    <p:sldId id="297" r:id="rId19"/>
    <p:sldId id="298" r:id="rId20"/>
    <p:sldId id="299" r:id="rId21"/>
    <p:sldId id="300" r:id="rId22"/>
    <p:sldId id="301" r:id="rId23"/>
    <p:sldId id="302" r:id="rId24"/>
    <p:sldId id="303" r:id="rId25"/>
    <p:sldId id="272" r:id="rId26"/>
    <p:sldId id="273" r:id="rId27"/>
    <p:sldId id="310" r:id="rId28"/>
    <p:sldId id="274" r:id="rId29"/>
    <p:sldId id="311" r:id="rId30"/>
    <p:sldId id="304" r:id="rId31"/>
    <p:sldId id="312" r:id="rId32"/>
    <p:sldId id="313" r:id="rId33"/>
    <p:sldId id="314" r:id="rId34"/>
    <p:sldId id="315" r:id="rId35"/>
    <p:sldId id="316" r:id="rId36"/>
    <p:sldId id="317" r:id="rId37"/>
    <p:sldId id="318" r:id="rId38"/>
    <p:sldId id="276" r:id="rId39"/>
    <p:sldId id="319" r:id="rId40"/>
    <p:sldId id="320" r:id="rId41"/>
    <p:sldId id="277" r:id="rId42"/>
    <p:sldId id="278" r:id="rId43"/>
    <p:sldId id="321" r:id="rId44"/>
    <p:sldId id="279" r:id="rId45"/>
    <p:sldId id="322" r:id="rId46"/>
    <p:sldId id="280" r:id="rId47"/>
    <p:sldId id="323" r:id="rId48"/>
    <p:sldId id="281" r:id="rId49"/>
    <p:sldId id="324" r:id="rId50"/>
    <p:sldId id="282" r:id="rId51"/>
    <p:sldId id="326" r:id="rId52"/>
    <p:sldId id="283" r:id="rId53"/>
    <p:sldId id="327" r:id="rId54"/>
    <p:sldId id="285" r:id="rId55"/>
    <p:sldId id="286" r:id="rId56"/>
    <p:sldId id="328" r:id="rId57"/>
    <p:sldId id="287" r:id="rId58"/>
    <p:sldId id="329" r:id="rId59"/>
    <p:sldId id="330" r:id="rId60"/>
    <p:sldId id="288" r:id="rId61"/>
    <p:sldId id="289" r:id="rId62"/>
    <p:sldId id="331" r:id="rId63"/>
    <p:sldId id="290" r:id="rId64"/>
    <p:sldId id="291" r:id="rId65"/>
    <p:sldId id="333" r:id="rId66"/>
    <p:sldId id="332" r:id="rId67"/>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986"/>
    <p:restoredTop sz="86429"/>
  </p:normalViewPr>
  <p:slideViewPr>
    <p:cSldViewPr snapToGrid="0">
      <p:cViewPr varScale="1">
        <p:scale>
          <a:sx n="116" d="100"/>
          <a:sy n="116" d="100"/>
        </p:scale>
        <p:origin x="216" y="32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presProps" Target="presProps.xml"/><Relationship Id="rId7" Type="http://schemas.openxmlformats.org/officeDocument/2006/relationships/slide" Target="slides/slide3.xml"/><Relationship Id="rId71"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66" Type="http://schemas.openxmlformats.org/officeDocument/2006/relationships/slide" Target="slides/slide62.xml"/><Relationship Id="rId5" Type="http://schemas.openxmlformats.org/officeDocument/2006/relationships/slide" Target="slides/slide1.xml"/><Relationship Id="rId61" Type="http://schemas.openxmlformats.org/officeDocument/2006/relationships/slide" Target="slides/slide57.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D56D9A8-215E-AF72-2BA6-6042C2B5C51B}"/>
              </a:ext>
            </a:extLst>
          </p:cNvPr>
          <p:cNvSpPr>
            <a:spLocks noGrp="1"/>
          </p:cNvSpPr>
          <p:nvPr>
            <p:ph type="ctrTitle"/>
          </p:nvPr>
        </p:nvSpPr>
        <p:spPr>
          <a:xfrm>
            <a:off x="1524000" y="1122363"/>
            <a:ext cx="9144000" cy="2387600"/>
          </a:xfrm>
        </p:spPr>
        <p:txBody>
          <a:bodyPr anchor="b"/>
          <a:lstStyle>
            <a:lvl1pPr algn="ctr">
              <a:defRPr sz="6000"/>
            </a:lvl1pPr>
          </a:lstStyle>
          <a:p>
            <a:r>
              <a:rPr lang="de-DE"/>
              <a:t>Mastertitelformat bearbeiten</a:t>
            </a:r>
            <a:endParaRPr lang="en-US"/>
          </a:p>
        </p:txBody>
      </p:sp>
      <p:sp>
        <p:nvSpPr>
          <p:cNvPr id="3" name="Untertitel 2">
            <a:extLst>
              <a:ext uri="{FF2B5EF4-FFF2-40B4-BE49-F238E27FC236}">
                <a16:creationId xmlns:a16="http://schemas.microsoft.com/office/drawing/2014/main" id="{26B77B0F-08AC-703E-DA63-2234CEDFB48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en-US"/>
          </a:p>
        </p:txBody>
      </p:sp>
      <p:sp>
        <p:nvSpPr>
          <p:cNvPr id="4" name="Datumsplatzhalter 3">
            <a:extLst>
              <a:ext uri="{FF2B5EF4-FFF2-40B4-BE49-F238E27FC236}">
                <a16:creationId xmlns:a16="http://schemas.microsoft.com/office/drawing/2014/main" id="{8B814C74-321A-CD4E-D621-40C0C68707EF}"/>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D5577425-E60F-1CC0-4034-E3E9E9D6BD27}"/>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7CFA677-EA43-60E8-F702-98C3BA83C46E}"/>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9266922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E79C7EF-1BF2-F277-02DF-1796C8E5704D}"/>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636A5CF8-4266-5CCA-2EE8-95AE5770F521}"/>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52F2B9A8-E607-717A-C510-751B63174F01}"/>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3AEE6B10-447E-678C-52C9-DC5B7AF0340F}"/>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D76192C8-CF37-14B2-E2EE-CDC29F0A553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855612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65E4997-EEDB-10B6-8177-CE8800093F16}"/>
              </a:ext>
            </a:extLst>
          </p:cNvPr>
          <p:cNvSpPr>
            <a:spLocks noGrp="1"/>
          </p:cNvSpPr>
          <p:nvPr>
            <p:ph type="title"/>
          </p:nvPr>
        </p:nvSpPr>
        <p:spPr>
          <a:xfrm>
            <a:off x="831850" y="1709738"/>
            <a:ext cx="10515600" cy="2852737"/>
          </a:xfrm>
        </p:spPr>
        <p:txBody>
          <a:bodyPr anchor="b"/>
          <a:lstStyle>
            <a:lvl1pPr>
              <a:defRPr sz="6000"/>
            </a:lvl1pPr>
          </a:lstStyle>
          <a:p>
            <a:r>
              <a:rPr lang="de-DE"/>
              <a:t>Mastertitelformat bearbeiten</a:t>
            </a:r>
            <a:endParaRPr lang="en-US"/>
          </a:p>
        </p:txBody>
      </p:sp>
      <p:sp>
        <p:nvSpPr>
          <p:cNvPr id="3" name="Textplatzhalter 2">
            <a:extLst>
              <a:ext uri="{FF2B5EF4-FFF2-40B4-BE49-F238E27FC236}">
                <a16:creationId xmlns:a16="http://schemas.microsoft.com/office/drawing/2014/main" id="{1F790240-45D5-85DE-5160-0F1004E3B25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
        <p:nvSpPr>
          <p:cNvPr id="4" name="Datumsplatzhalter 3">
            <a:extLst>
              <a:ext uri="{FF2B5EF4-FFF2-40B4-BE49-F238E27FC236}">
                <a16:creationId xmlns:a16="http://schemas.microsoft.com/office/drawing/2014/main" id="{AC4B72E4-FAC5-6957-F711-096A591191A5}"/>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AAB5EF02-D961-786C-40BB-AF82F10250B0}"/>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BBDFD9C-F513-65A7-0011-8F0214CED7B2}"/>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28883658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EA73FFA-742E-ED92-1AAB-AC7913E22E5A}"/>
              </a:ext>
            </a:extLst>
          </p:cNvPr>
          <p:cNvSpPr>
            <a:spLocks noGrp="1"/>
          </p:cNvSpPr>
          <p:nvPr>
            <p:ph type="title"/>
          </p:nvPr>
        </p:nvSpPr>
        <p:spPr/>
        <p:txBody>
          <a:bodyPr/>
          <a:lstStyle/>
          <a:p>
            <a:r>
              <a:rPr lang="de-DE"/>
              <a:t>Mastertitelformat bearbeiten</a:t>
            </a:r>
            <a:endParaRPr lang="en-US"/>
          </a:p>
        </p:txBody>
      </p:sp>
      <p:sp>
        <p:nvSpPr>
          <p:cNvPr id="3" name="Inhaltsplatzhalter 2">
            <a:extLst>
              <a:ext uri="{FF2B5EF4-FFF2-40B4-BE49-F238E27FC236}">
                <a16:creationId xmlns:a16="http://schemas.microsoft.com/office/drawing/2014/main" id="{7E965222-89B5-154B-7DDC-ED66DB37A9E7}"/>
              </a:ext>
            </a:extLst>
          </p:cNvPr>
          <p:cNvSpPr>
            <a:spLocks noGrp="1"/>
          </p:cNvSpPr>
          <p:nvPr>
            <p:ph sz="half" idx="1"/>
          </p:nvPr>
        </p:nvSpPr>
        <p:spPr>
          <a:xfrm>
            <a:off x="838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Inhaltsplatzhalter 3">
            <a:extLst>
              <a:ext uri="{FF2B5EF4-FFF2-40B4-BE49-F238E27FC236}">
                <a16:creationId xmlns:a16="http://schemas.microsoft.com/office/drawing/2014/main" id="{229C66E7-ECAB-7AD2-0C6B-F2658F0745B0}"/>
              </a:ext>
            </a:extLst>
          </p:cNvPr>
          <p:cNvSpPr>
            <a:spLocks noGrp="1"/>
          </p:cNvSpPr>
          <p:nvPr>
            <p:ph sz="half" idx="2"/>
          </p:nvPr>
        </p:nvSpPr>
        <p:spPr>
          <a:xfrm>
            <a:off x="6172200" y="1825625"/>
            <a:ext cx="518160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Datumsplatzhalter 4">
            <a:extLst>
              <a:ext uri="{FF2B5EF4-FFF2-40B4-BE49-F238E27FC236}">
                <a16:creationId xmlns:a16="http://schemas.microsoft.com/office/drawing/2014/main" id="{06E2CF52-4205-A855-8D0A-F1E1339820DB}"/>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FF6ACB7B-04B5-AF8B-EB36-DEBE355DBCCE}"/>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B6E2CDF9-7C6F-0D7E-0A33-DF9D8DECE39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716088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C978AD8-0E85-07EF-DDEB-AE04DE7B2082}"/>
              </a:ext>
            </a:extLst>
          </p:cNvPr>
          <p:cNvSpPr>
            <a:spLocks noGrp="1"/>
          </p:cNvSpPr>
          <p:nvPr>
            <p:ph type="title"/>
          </p:nvPr>
        </p:nvSpPr>
        <p:spPr>
          <a:xfrm>
            <a:off x="839788" y="365125"/>
            <a:ext cx="10515600" cy="1325563"/>
          </a:xfrm>
        </p:spPr>
        <p:txBody>
          <a:bodyPr/>
          <a:lstStyle/>
          <a:p>
            <a:r>
              <a:rPr lang="de-DE"/>
              <a:t>Mastertitelformat bearbeiten</a:t>
            </a:r>
            <a:endParaRPr lang="en-US"/>
          </a:p>
        </p:txBody>
      </p:sp>
      <p:sp>
        <p:nvSpPr>
          <p:cNvPr id="3" name="Textplatzhalter 2">
            <a:extLst>
              <a:ext uri="{FF2B5EF4-FFF2-40B4-BE49-F238E27FC236}">
                <a16:creationId xmlns:a16="http://schemas.microsoft.com/office/drawing/2014/main" id="{DD3D594E-B662-6287-B81E-EE155177AA1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27888A0-828C-4A82-47CD-E05BB7994D28}"/>
              </a:ext>
            </a:extLst>
          </p:cNvPr>
          <p:cNvSpPr>
            <a:spLocks noGrp="1"/>
          </p:cNvSpPr>
          <p:nvPr>
            <p:ph sz="half" idx="2"/>
          </p:nvPr>
        </p:nvSpPr>
        <p:spPr>
          <a:xfrm>
            <a:off x="839788" y="2505075"/>
            <a:ext cx="5157787"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5" name="Textplatzhalter 4">
            <a:extLst>
              <a:ext uri="{FF2B5EF4-FFF2-40B4-BE49-F238E27FC236}">
                <a16:creationId xmlns:a16="http://schemas.microsoft.com/office/drawing/2014/main" id="{D9F2BAA0-7B6A-CCCE-FCB3-7B2C5D89D48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A160988D-6E7A-4C01-6978-A0D1CD4004C0}"/>
              </a:ext>
            </a:extLst>
          </p:cNvPr>
          <p:cNvSpPr>
            <a:spLocks noGrp="1"/>
          </p:cNvSpPr>
          <p:nvPr>
            <p:ph sz="quarter" idx="4"/>
          </p:nvPr>
        </p:nvSpPr>
        <p:spPr>
          <a:xfrm>
            <a:off x="6172200" y="2505075"/>
            <a:ext cx="5183188"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7" name="Datumsplatzhalter 6">
            <a:extLst>
              <a:ext uri="{FF2B5EF4-FFF2-40B4-BE49-F238E27FC236}">
                <a16:creationId xmlns:a16="http://schemas.microsoft.com/office/drawing/2014/main" id="{00603075-00CD-8F70-8412-67FCC7CB44A4}"/>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8" name="Fußzeilenplatzhalter 7">
            <a:extLst>
              <a:ext uri="{FF2B5EF4-FFF2-40B4-BE49-F238E27FC236}">
                <a16:creationId xmlns:a16="http://schemas.microsoft.com/office/drawing/2014/main" id="{F7400E99-A24B-6EA2-56E3-C6982F9BD822}"/>
              </a:ext>
            </a:extLst>
          </p:cNvPr>
          <p:cNvSpPr>
            <a:spLocks noGrp="1"/>
          </p:cNvSpPr>
          <p:nvPr>
            <p:ph type="ftr" sz="quarter" idx="11"/>
          </p:nvPr>
        </p:nvSpPr>
        <p:spPr/>
        <p:txBody>
          <a:bodyPr/>
          <a:lstStyle/>
          <a:p>
            <a:endParaRPr lang="en-US"/>
          </a:p>
        </p:txBody>
      </p:sp>
      <p:sp>
        <p:nvSpPr>
          <p:cNvPr id="9" name="Foliennummernplatzhalter 8">
            <a:extLst>
              <a:ext uri="{FF2B5EF4-FFF2-40B4-BE49-F238E27FC236}">
                <a16:creationId xmlns:a16="http://schemas.microsoft.com/office/drawing/2014/main" id="{147335A1-2090-8967-19BE-D7A76E97206B}"/>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1354227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BCF044E2-E33B-3568-BED5-B8B70C80DEAB}"/>
              </a:ext>
            </a:extLst>
          </p:cNvPr>
          <p:cNvSpPr>
            <a:spLocks noGrp="1"/>
          </p:cNvSpPr>
          <p:nvPr>
            <p:ph type="title"/>
          </p:nvPr>
        </p:nvSpPr>
        <p:spPr/>
        <p:txBody>
          <a:bodyPr/>
          <a:lstStyle/>
          <a:p>
            <a:r>
              <a:rPr lang="de-DE"/>
              <a:t>Mastertitelformat bearbeiten</a:t>
            </a:r>
            <a:endParaRPr lang="en-US"/>
          </a:p>
        </p:txBody>
      </p:sp>
      <p:sp>
        <p:nvSpPr>
          <p:cNvPr id="3" name="Datumsplatzhalter 2">
            <a:extLst>
              <a:ext uri="{FF2B5EF4-FFF2-40B4-BE49-F238E27FC236}">
                <a16:creationId xmlns:a16="http://schemas.microsoft.com/office/drawing/2014/main" id="{EF92078B-2712-6F80-D971-269193B10A52}"/>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4" name="Fußzeilenplatzhalter 3">
            <a:extLst>
              <a:ext uri="{FF2B5EF4-FFF2-40B4-BE49-F238E27FC236}">
                <a16:creationId xmlns:a16="http://schemas.microsoft.com/office/drawing/2014/main" id="{90B98438-AC93-D716-EC70-CD47B679EC3F}"/>
              </a:ext>
            </a:extLst>
          </p:cNvPr>
          <p:cNvSpPr>
            <a:spLocks noGrp="1"/>
          </p:cNvSpPr>
          <p:nvPr>
            <p:ph type="ftr" sz="quarter" idx="11"/>
          </p:nvPr>
        </p:nvSpPr>
        <p:spPr/>
        <p:txBody>
          <a:bodyPr/>
          <a:lstStyle/>
          <a:p>
            <a:endParaRPr lang="en-US"/>
          </a:p>
        </p:txBody>
      </p:sp>
      <p:sp>
        <p:nvSpPr>
          <p:cNvPr id="5" name="Foliennummernplatzhalter 4">
            <a:extLst>
              <a:ext uri="{FF2B5EF4-FFF2-40B4-BE49-F238E27FC236}">
                <a16:creationId xmlns:a16="http://schemas.microsoft.com/office/drawing/2014/main" id="{08AC9625-4CAF-4E54-2A2D-2CDF6A3D0AB6}"/>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6779970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2F980167-6E5F-CD28-AF06-C6A91211ED34}"/>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3" name="Fußzeilenplatzhalter 2">
            <a:extLst>
              <a:ext uri="{FF2B5EF4-FFF2-40B4-BE49-F238E27FC236}">
                <a16:creationId xmlns:a16="http://schemas.microsoft.com/office/drawing/2014/main" id="{87E51C59-E1A1-049F-46B9-292726530238}"/>
              </a:ext>
            </a:extLst>
          </p:cNvPr>
          <p:cNvSpPr>
            <a:spLocks noGrp="1"/>
          </p:cNvSpPr>
          <p:nvPr>
            <p:ph type="ftr" sz="quarter" idx="11"/>
          </p:nvPr>
        </p:nvSpPr>
        <p:spPr/>
        <p:txBody>
          <a:bodyPr/>
          <a:lstStyle/>
          <a:p>
            <a:endParaRPr lang="en-US"/>
          </a:p>
        </p:txBody>
      </p:sp>
      <p:sp>
        <p:nvSpPr>
          <p:cNvPr id="4" name="Foliennummernplatzhalter 3">
            <a:extLst>
              <a:ext uri="{FF2B5EF4-FFF2-40B4-BE49-F238E27FC236}">
                <a16:creationId xmlns:a16="http://schemas.microsoft.com/office/drawing/2014/main" id="{B017AE66-4EA5-916A-8F4C-D415B7BBF29D}"/>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0759862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D9F6A74-0C9D-B5ED-DDFE-FC6F280B335A}"/>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Inhaltsplatzhalter 2">
            <a:extLst>
              <a:ext uri="{FF2B5EF4-FFF2-40B4-BE49-F238E27FC236}">
                <a16:creationId xmlns:a16="http://schemas.microsoft.com/office/drawing/2014/main" id="{1D9AF7F9-473A-F493-8F1F-0541A1F035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Textplatzhalter 3">
            <a:extLst>
              <a:ext uri="{FF2B5EF4-FFF2-40B4-BE49-F238E27FC236}">
                <a16:creationId xmlns:a16="http://schemas.microsoft.com/office/drawing/2014/main" id="{B25DD012-31F3-7CDB-ACAE-C770A168833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9B092E83-A734-1C44-CAB7-298D244FC965}"/>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9C992C97-26E4-FAE4-21B0-896ADE8FE51F}"/>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E80B6B3B-A74E-B91C-1957-A317A1BD0F97}"/>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41650165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F0E7DE0-FCCD-7383-BCD8-9C144EC3A41C}"/>
              </a:ext>
            </a:extLst>
          </p:cNvPr>
          <p:cNvSpPr>
            <a:spLocks noGrp="1"/>
          </p:cNvSpPr>
          <p:nvPr>
            <p:ph type="title"/>
          </p:nvPr>
        </p:nvSpPr>
        <p:spPr>
          <a:xfrm>
            <a:off x="839788" y="457200"/>
            <a:ext cx="3932237" cy="1600200"/>
          </a:xfrm>
        </p:spPr>
        <p:txBody>
          <a:bodyPr anchor="b"/>
          <a:lstStyle>
            <a:lvl1pPr>
              <a:defRPr sz="3200"/>
            </a:lvl1pPr>
          </a:lstStyle>
          <a:p>
            <a:r>
              <a:rPr lang="de-DE"/>
              <a:t>Mastertitelformat bearbeiten</a:t>
            </a:r>
            <a:endParaRPr lang="en-US"/>
          </a:p>
        </p:txBody>
      </p:sp>
      <p:sp>
        <p:nvSpPr>
          <p:cNvPr id="3" name="Bildplatzhalter 2">
            <a:extLst>
              <a:ext uri="{FF2B5EF4-FFF2-40B4-BE49-F238E27FC236}">
                <a16:creationId xmlns:a16="http://schemas.microsoft.com/office/drawing/2014/main" id="{D528A19A-B797-B3F3-7757-369ADC5020C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platzhalter 3">
            <a:extLst>
              <a:ext uri="{FF2B5EF4-FFF2-40B4-BE49-F238E27FC236}">
                <a16:creationId xmlns:a16="http://schemas.microsoft.com/office/drawing/2014/main" id="{1E51EA2F-B315-256B-B304-D761FEEBB93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5" name="Datumsplatzhalter 4">
            <a:extLst>
              <a:ext uri="{FF2B5EF4-FFF2-40B4-BE49-F238E27FC236}">
                <a16:creationId xmlns:a16="http://schemas.microsoft.com/office/drawing/2014/main" id="{B3CCCC55-4B9F-EA91-75E5-27C68079BD61}"/>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6" name="Fußzeilenplatzhalter 5">
            <a:extLst>
              <a:ext uri="{FF2B5EF4-FFF2-40B4-BE49-F238E27FC236}">
                <a16:creationId xmlns:a16="http://schemas.microsoft.com/office/drawing/2014/main" id="{2EF3CABB-5CD9-0C3D-34D7-22DE3A859BE8}"/>
              </a:ext>
            </a:extLst>
          </p:cNvPr>
          <p:cNvSpPr>
            <a:spLocks noGrp="1"/>
          </p:cNvSpPr>
          <p:nvPr>
            <p:ph type="ftr" sz="quarter" idx="11"/>
          </p:nvPr>
        </p:nvSpPr>
        <p:spPr/>
        <p:txBody>
          <a:bodyPr/>
          <a:lstStyle/>
          <a:p>
            <a:endParaRPr lang="en-US"/>
          </a:p>
        </p:txBody>
      </p:sp>
      <p:sp>
        <p:nvSpPr>
          <p:cNvPr id="7" name="Foliennummernplatzhalter 6">
            <a:extLst>
              <a:ext uri="{FF2B5EF4-FFF2-40B4-BE49-F238E27FC236}">
                <a16:creationId xmlns:a16="http://schemas.microsoft.com/office/drawing/2014/main" id="{96CADFCC-043A-A082-4A60-799E566F6511}"/>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650972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50977038-9336-C7EA-75B7-437A2BEDBD05}"/>
              </a:ext>
            </a:extLst>
          </p:cNvPr>
          <p:cNvSpPr>
            <a:spLocks noGrp="1"/>
          </p:cNvSpPr>
          <p:nvPr>
            <p:ph type="title"/>
          </p:nvPr>
        </p:nvSpPr>
        <p:spPr/>
        <p:txBody>
          <a:bodyPr/>
          <a:lstStyle/>
          <a:p>
            <a:r>
              <a:rPr lang="de-DE"/>
              <a:t>Mastertitelformat bearbeiten</a:t>
            </a:r>
            <a:endParaRPr lang="en-US"/>
          </a:p>
        </p:txBody>
      </p:sp>
      <p:sp>
        <p:nvSpPr>
          <p:cNvPr id="3" name="Vertikaler Textplatzhalter 2">
            <a:extLst>
              <a:ext uri="{FF2B5EF4-FFF2-40B4-BE49-F238E27FC236}">
                <a16:creationId xmlns:a16="http://schemas.microsoft.com/office/drawing/2014/main" id="{D1C5A30B-E7B2-0BB6-DB4C-44B4C155CDE0}"/>
              </a:ext>
            </a:extLst>
          </p:cNvPr>
          <p:cNvSpPr>
            <a:spLocks noGrp="1"/>
          </p:cNvSpPr>
          <p:nvPr>
            <p:ph type="body" orient="vert" idx="1"/>
          </p:nvPr>
        </p:nvSpPr>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6A817A34-CF60-4A13-FCDB-A53866C03A59}"/>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748230EB-112B-9BC4-2847-765E1F3D9D34}"/>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53DA3261-84DE-88FE-68C6-0D5102D41A73}"/>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33105060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a:extLst>
              <a:ext uri="{FF2B5EF4-FFF2-40B4-BE49-F238E27FC236}">
                <a16:creationId xmlns:a16="http://schemas.microsoft.com/office/drawing/2014/main" id="{CD56FC56-FAF7-393A-627E-77250F9461B9}"/>
              </a:ext>
            </a:extLst>
          </p:cNvPr>
          <p:cNvSpPr>
            <a:spLocks noGrp="1"/>
          </p:cNvSpPr>
          <p:nvPr>
            <p:ph type="title" orient="vert"/>
          </p:nvPr>
        </p:nvSpPr>
        <p:spPr>
          <a:xfrm>
            <a:off x="8724900" y="365125"/>
            <a:ext cx="2628900" cy="5811838"/>
          </a:xfrm>
        </p:spPr>
        <p:txBody>
          <a:bodyPr vert="eaVert"/>
          <a:lstStyle/>
          <a:p>
            <a:r>
              <a:rPr lang="de-DE"/>
              <a:t>Mastertitelformat bearbeiten</a:t>
            </a:r>
            <a:endParaRPr lang="en-US"/>
          </a:p>
        </p:txBody>
      </p:sp>
      <p:sp>
        <p:nvSpPr>
          <p:cNvPr id="3" name="Vertikaler Textplatzhalter 2">
            <a:extLst>
              <a:ext uri="{FF2B5EF4-FFF2-40B4-BE49-F238E27FC236}">
                <a16:creationId xmlns:a16="http://schemas.microsoft.com/office/drawing/2014/main" id="{0255F929-28DC-DC77-DFC1-24EEEAEC3368}"/>
              </a:ext>
            </a:extLst>
          </p:cNvPr>
          <p:cNvSpPr>
            <a:spLocks noGrp="1"/>
          </p:cNvSpPr>
          <p:nvPr>
            <p:ph type="body" orient="vert" idx="1"/>
          </p:nvPr>
        </p:nvSpPr>
        <p:spPr>
          <a:xfrm>
            <a:off x="838200" y="365125"/>
            <a:ext cx="7734300" cy="5811838"/>
          </a:xfrm>
        </p:spPr>
        <p:txBody>
          <a:bodyPr vert="eaVert"/>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165C2AA4-5E9A-B17E-B2BE-7CC8D35FE986}"/>
              </a:ext>
            </a:extLst>
          </p:cNvPr>
          <p:cNvSpPr>
            <a:spLocks noGrp="1"/>
          </p:cNvSpPr>
          <p:nvPr>
            <p:ph type="dt" sz="half" idx="10"/>
          </p:nvPr>
        </p:nvSpPr>
        <p:spPr/>
        <p:txBody>
          <a:body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7823AFFE-0C08-A485-B3E2-41291A215B2B}"/>
              </a:ext>
            </a:extLst>
          </p:cNvPr>
          <p:cNvSpPr>
            <a:spLocks noGrp="1"/>
          </p:cNvSpPr>
          <p:nvPr>
            <p:ph type="ftr" sz="quarter" idx="11"/>
          </p:nvPr>
        </p:nvSpPr>
        <p:spPr/>
        <p:txBody>
          <a:bodyPr/>
          <a:lstStyle/>
          <a:p>
            <a:endParaRPr lang="en-US"/>
          </a:p>
        </p:txBody>
      </p:sp>
      <p:sp>
        <p:nvSpPr>
          <p:cNvPr id="6" name="Foliennummernplatzhalter 5">
            <a:extLst>
              <a:ext uri="{FF2B5EF4-FFF2-40B4-BE49-F238E27FC236}">
                <a16:creationId xmlns:a16="http://schemas.microsoft.com/office/drawing/2014/main" id="{FD2518E6-97FF-E724-4C8B-5C8EC13255D5}"/>
              </a:ext>
            </a:extLst>
          </p:cNvPr>
          <p:cNvSpPr>
            <a:spLocks noGrp="1"/>
          </p:cNvSpPr>
          <p:nvPr>
            <p:ph type="sldNum" sz="quarter" idx="12"/>
          </p:nvPr>
        </p:nvSpPr>
        <p:spPr/>
        <p:txBody>
          <a:bodyPr/>
          <a:lstStyle/>
          <a:p>
            <a:fld id="{619D1D24-8592-8C4E-ADCB-0F95CB683268}" type="slidenum">
              <a:rPr lang="en-US" smtClean="0"/>
              <a:t>‹Nr.›</a:t>
            </a:fld>
            <a:endParaRPr lang="en-US"/>
          </a:p>
        </p:txBody>
      </p:sp>
    </p:spTree>
    <p:extLst>
      <p:ext uri="{BB962C8B-B14F-4D97-AF65-F5344CB8AC3E}">
        <p14:creationId xmlns:p14="http://schemas.microsoft.com/office/powerpoint/2010/main" val="17140582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231FEDEA-841C-5E3F-BA21-4CC848ADBAC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de-DE"/>
              <a:t>Mastertitelformat bearbeiten</a:t>
            </a:r>
            <a:endParaRPr lang="en-US"/>
          </a:p>
        </p:txBody>
      </p:sp>
      <p:sp>
        <p:nvSpPr>
          <p:cNvPr id="3" name="Textplatzhalter 2">
            <a:extLst>
              <a:ext uri="{FF2B5EF4-FFF2-40B4-BE49-F238E27FC236}">
                <a16:creationId xmlns:a16="http://schemas.microsoft.com/office/drawing/2014/main" id="{D44DD227-AFD2-3E57-626A-6543E967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en-US"/>
          </a:p>
        </p:txBody>
      </p:sp>
      <p:sp>
        <p:nvSpPr>
          <p:cNvPr id="4" name="Datumsplatzhalter 3">
            <a:extLst>
              <a:ext uri="{FF2B5EF4-FFF2-40B4-BE49-F238E27FC236}">
                <a16:creationId xmlns:a16="http://schemas.microsoft.com/office/drawing/2014/main" id="{ABFA3681-6721-CD81-98D8-5419AC2F80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64F010-D765-3742-B1BE-090DA5D5B25D}" type="datetimeFigureOut">
              <a:rPr lang="en-US" smtClean="0"/>
              <a:t>11/21/22</a:t>
            </a:fld>
            <a:endParaRPr lang="en-US"/>
          </a:p>
        </p:txBody>
      </p:sp>
      <p:sp>
        <p:nvSpPr>
          <p:cNvPr id="5" name="Fußzeilenplatzhalter 4">
            <a:extLst>
              <a:ext uri="{FF2B5EF4-FFF2-40B4-BE49-F238E27FC236}">
                <a16:creationId xmlns:a16="http://schemas.microsoft.com/office/drawing/2014/main" id="{A010C26A-1BF1-3B10-B107-79DB8AFF412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Foliennummernplatzhalter 5">
            <a:extLst>
              <a:ext uri="{FF2B5EF4-FFF2-40B4-BE49-F238E27FC236}">
                <a16:creationId xmlns:a16="http://schemas.microsoft.com/office/drawing/2014/main" id="{46921CE8-5A9D-D95F-6C17-3E0FD430154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19D1D24-8592-8C4E-ADCB-0F95CB683268}" type="slidenum">
              <a:rPr lang="en-US" smtClean="0"/>
              <a:t>‹Nr.›</a:t>
            </a:fld>
            <a:endParaRPr lang="en-US"/>
          </a:p>
        </p:txBody>
      </p:sp>
    </p:spTree>
    <p:extLst>
      <p:ext uri="{BB962C8B-B14F-4D97-AF65-F5344CB8AC3E}">
        <p14:creationId xmlns:p14="http://schemas.microsoft.com/office/powerpoint/2010/main" val="41102858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3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1.png"/></Relationships>
</file>

<file path=ppt/slides/_rels/slide4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emf"/><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4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1.emf"/></Relationships>
</file>

<file path=ppt/slides/_rels/slide4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 Id="rId4" Type="http://schemas.openxmlformats.org/officeDocument/2006/relationships/image" Target="../media/image12.emf"/></Relationships>
</file>

<file path=ppt/slides/_rels/slide4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docs.fortinet.com/forticlient/admin-guides" TargetMode="Externa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5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6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a:extLst>
              <a:ext uri="{FF2B5EF4-FFF2-40B4-BE49-F238E27FC236}">
                <a16:creationId xmlns:a16="http://schemas.microsoft.com/office/drawing/2014/main" id="{13952F13-258D-4D51-2C9F-702E7A04CC08}"/>
              </a:ext>
            </a:extLst>
          </p:cNvPr>
          <p:cNvSpPr/>
          <p:nvPr/>
        </p:nvSpPr>
        <p:spPr>
          <a:xfrm>
            <a:off x="5304822" y="1123200"/>
            <a:ext cx="5763977" cy="46116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a:extLst>
              <a:ext uri="{FF2B5EF4-FFF2-40B4-BE49-F238E27FC236}">
                <a16:creationId xmlns:a16="http://schemas.microsoft.com/office/drawing/2014/main" id="{5B0B4BF5-D9CC-C422-9CF1-0CDA0813FD43}"/>
              </a:ext>
            </a:extLst>
          </p:cNvPr>
          <p:cNvSpPr>
            <a:spLocks noGrp="1"/>
          </p:cNvSpPr>
          <p:nvPr>
            <p:ph type="ctrTitle"/>
          </p:nvPr>
        </p:nvSpPr>
        <p:spPr>
          <a:xfrm>
            <a:off x="5304824" y="1123199"/>
            <a:ext cx="5763976" cy="2729609"/>
          </a:xfrm>
        </p:spPr>
        <p:txBody>
          <a:bodyPr>
            <a:normAutofit/>
          </a:bodyPr>
          <a:lstStyle/>
          <a:p>
            <a:r>
              <a:rPr lang="pl-PL" b="1" dirty="0">
                <a:ea typeface="+mn-lt"/>
                <a:cs typeface="+mn-lt"/>
              </a:rPr>
              <a:t>Security </a:t>
            </a:r>
            <a:r>
              <a:rPr lang="pl-PL" b="1" dirty="0" err="1">
                <a:ea typeface="+mn-lt"/>
                <a:cs typeface="+mn-lt"/>
              </a:rPr>
              <a:t>at</a:t>
            </a:r>
            <a:r>
              <a:rPr lang="pl-PL" b="1" dirty="0">
                <a:ea typeface="+mn-lt"/>
                <a:cs typeface="+mn-lt"/>
              </a:rPr>
              <a:t> business </a:t>
            </a:r>
            <a:r>
              <a:rPr lang="pl-PL" b="1" dirty="0" err="1">
                <a:ea typeface="+mn-lt"/>
                <a:cs typeface="+mn-lt"/>
              </a:rPr>
              <a:t>trips</a:t>
            </a:r>
            <a:endParaRPr lang="en-US" b="1" dirty="0">
              <a:latin typeface="Arial" panose="020B0604020202020204" pitchFamily="34" charset="0"/>
              <a:cs typeface="Arial" panose="020B0604020202020204" pitchFamily="34" charset="0"/>
            </a:endParaRPr>
          </a:p>
        </p:txBody>
      </p:sp>
      <p:pic>
        <p:nvPicPr>
          <p:cNvPr id="4" name="Grafik 3">
            <a:extLst>
              <a:ext uri="{FF2B5EF4-FFF2-40B4-BE49-F238E27FC236}">
                <a16:creationId xmlns:a16="http://schemas.microsoft.com/office/drawing/2014/main" id="{7B6CC219-9B19-FE19-77C0-65BA2EDF466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23200" y="1123200"/>
            <a:ext cx="3058424" cy="3845239"/>
          </a:xfrm>
          <a:prstGeom prst="rect">
            <a:avLst/>
          </a:prstGeom>
        </p:spPr>
      </p:pic>
      <p:pic>
        <p:nvPicPr>
          <p:cNvPr id="6" name="Picture 2">
            <a:extLst>
              <a:ext uri="{FF2B5EF4-FFF2-40B4-BE49-F238E27FC236}">
                <a16:creationId xmlns:a16="http://schemas.microsoft.com/office/drawing/2014/main" id="{085AA7F9-3B95-C1E7-1686-69CA382770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14324" y="5104090"/>
            <a:ext cx="3067300" cy="6695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303428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Basic </a:t>
            </a:r>
            <a:r>
              <a:rPr lang="en-CA" altLang="pl-PL" b="1" dirty="0">
                <a:latin typeface="+mn-lt"/>
              </a:rPr>
              <a:t>definitions</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990523" y="1938436"/>
            <a:ext cx="10266545" cy="4320000"/>
          </a:xfrm>
        </p:spPr>
        <p:txBody>
          <a:bodyPr>
            <a:normAutofit/>
          </a:bodyPr>
          <a:lstStyle/>
          <a:p>
            <a:pPr algn="just">
              <a:spcBef>
                <a:spcPct val="0"/>
              </a:spcBef>
              <a:buClrTx/>
              <a:buSzTx/>
              <a:buNone/>
            </a:pPr>
            <a:r>
              <a:rPr lang="en-US" altLang="pl-PL" b="1" dirty="0"/>
              <a:t>An IT system is a set of interrelated elements whose function is to process data using computer technology.</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cs typeface="Arial"/>
              </a:rPr>
              <a:t>It includes:</a:t>
            </a:r>
            <a:endParaRPr lang="pl-PL" altLang="pl-PL" b="1" dirty="0">
              <a:cs typeface="Arial"/>
            </a:endParaRPr>
          </a:p>
          <a:p>
            <a:pPr algn="just">
              <a:spcBef>
                <a:spcPct val="0"/>
              </a:spcBef>
              <a:buClrTx/>
              <a:buSzTx/>
              <a:buNone/>
            </a:pPr>
            <a:endParaRPr lang="pl-PL" altLang="pl-PL" b="1" dirty="0"/>
          </a:p>
          <a:p>
            <a:pPr marL="285750" indent="-285750" algn="just">
              <a:spcBef>
                <a:spcPct val="0"/>
              </a:spcBef>
              <a:buClrTx/>
              <a:buSzTx/>
            </a:pPr>
            <a:r>
              <a:rPr lang="en-US" altLang="pl-PL" b="1" dirty="0">
                <a:solidFill>
                  <a:srgbClr val="0070C0"/>
                </a:solidFill>
              </a:rPr>
              <a:t>hardware</a:t>
            </a:r>
            <a:r>
              <a:rPr lang="en-US" altLang="pl-PL" b="1" dirty="0"/>
              <a:t> - computers, devices for data storage, for communication between hardware components of the system and people and computers, for receiving data from the outside world - not from humans (for example, electronic sensors, cameras, scanners), for data processing other than computers</a:t>
            </a: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702617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Basic </a:t>
            </a:r>
            <a:r>
              <a:rPr lang="en-CA" altLang="pl-PL" b="1" dirty="0">
                <a:latin typeface="+mn-lt"/>
              </a:rPr>
              <a:t>definitions</a:t>
            </a:r>
            <a:endParaRPr lang="en-US"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55442" y="2063127"/>
            <a:ext cx="10266545" cy="4320000"/>
          </a:xfrm>
        </p:spPr>
        <p:txBody>
          <a:bodyPr>
            <a:normAutofit/>
          </a:bodyPr>
          <a:lstStyle/>
          <a:p>
            <a:pPr marL="285750" indent="-285750" algn="just">
              <a:spcBef>
                <a:spcPct val="0"/>
              </a:spcBef>
              <a:buClrTx/>
              <a:buSzTx/>
            </a:pPr>
            <a:r>
              <a:rPr lang="pl-PL" altLang="pl-PL" b="1" dirty="0">
                <a:solidFill>
                  <a:srgbClr val="0070C0"/>
                </a:solidFill>
                <a:cs typeface="Arial"/>
              </a:rPr>
              <a:t>s</a:t>
            </a:r>
            <a:r>
              <a:rPr lang="en-US" altLang="pl-PL" b="1" dirty="0" err="1">
                <a:solidFill>
                  <a:srgbClr val="0070C0"/>
                </a:solidFill>
                <a:cs typeface="Arial"/>
              </a:rPr>
              <a:t>oftware</a:t>
            </a:r>
            <a:r>
              <a:rPr lang="pl-PL" altLang="pl-PL" b="1" dirty="0">
                <a:cs typeface="Arial"/>
              </a:rPr>
              <a:t> - </a:t>
            </a:r>
            <a:r>
              <a:rPr lang="pl-PL" altLang="pl-PL" b="1" dirty="0" err="1">
                <a:cs typeface="Arial"/>
              </a:rPr>
              <a:t>computer</a:t>
            </a:r>
            <a:r>
              <a:rPr lang="pl-PL" altLang="pl-PL" b="1" dirty="0">
                <a:cs typeface="Arial"/>
              </a:rPr>
              <a:t> </a:t>
            </a:r>
            <a:r>
              <a:rPr lang="pl-PL" altLang="pl-PL" b="1" dirty="0" err="1">
                <a:cs typeface="Arial"/>
              </a:rPr>
              <a:t>programs</a:t>
            </a:r>
            <a:r>
              <a:rPr lang="pl-PL" altLang="pl-PL" b="1" dirty="0">
                <a:cs typeface="Arial"/>
              </a:rPr>
              <a:t> </a:t>
            </a:r>
            <a:r>
              <a:rPr lang="pl-PL" altLang="pl-PL" b="1" dirty="0" err="1">
                <a:cs typeface="Arial"/>
              </a:rPr>
              <a:t>used</a:t>
            </a:r>
            <a:r>
              <a:rPr lang="pl-PL" altLang="pl-PL" b="1" dirty="0">
                <a:cs typeface="Arial"/>
              </a:rPr>
              <a:t> for data </a:t>
            </a:r>
            <a:r>
              <a:rPr lang="pl-PL" altLang="pl-PL" b="1" dirty="0" err="1">
                <a:cs typeface="Arial"/>
              </a:rPr>
              <a:t>processing</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personnel resources</a:t>
            </a:r>
            <a:r>
              <a:rPr lang="en-US" altLang="pl-PL" b="1" dirty="0">
                <a:cs typeface="Arial"/>
              </a:rPr>
              <a:t> </a:t>
            </a:r>
            <a:r>
              <a:rPr lang="en-US" b="1" dirty="0">
                <a:cs typeface="Arial"/>
              </a:rPr>
              <a:t>-</a:t>
            </a:r>
            <a:r>
              <a:rPr lang="en-US" altLang="pl-PL" b="1" dirty="0">
                <a:cs typeface="Arial"/>
              </a:rPr>
              <a:t> all people that are able to use computers (hardware and software) to process the data</a:t>
            </a:r>
            <a:endParaRPr lang="pl-PL" altLang="pl-PL" b="1" dirty="0"/>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organizational elements </a:t>
            </a:r>
            <a:r>
              <a:rPr lang="en-US" altLang="pl-PL" b="1" dirty="0">
                <a:cs typeface="Arial"/>
              </a:rPr>
              <a:t>- i.e. procedures (organizational procedures - management deadline) for using the IT system, work instructions, etc.</a:t>
            </a:r>
            <a:endParaRPr lang="pl-PL" altLang="pl-PL" b="1" dirty="0">
              <a:cs typeface="Arial"/>
            </a:endParaRPr>
          </a:p>
          <a:p>
            <a:pPr marL="285750" indent="-285750" algn="just">
              <a:spcBef>
                <a:spcPct val="0"/>
              </a:spcBef>
              <a:buClrTx/>
              <a:buSzTx/>
            </a:pPr>
            <a:endParaRPr lang="pl-PL" altLang="pl-PL" b="1" dirty="0"/>
          </a:p>
          <a:p>
            <a:pPr marL="285750" indent="-285750" algn="just">
              <a:spcBef>
                <a:spcPct val="0"/>
              </a:spcBef>
              <a:buClrTx/>
              <a:buSzTx/>
            </a:pPr>
            <a:r>
              <a:rPr lang="en-US" altLang="pl-PL" b="1" dirty="0">
                <a:solidFill>
                  <a:srgbClr val="0070C0"/>
                </a:solidFill>
                <a:cs typeface="Arial"/>
              </a:rPr>
              <a:t>knowledge bases </a:t>
            </a:r>
            <a:r>
              <a:rPr lang="en-US" altLang="pl-PL" b="1" dirty="0">
                <a:cs typeface="Arial"/>
              </a:rPr>
              <a:t>- for example a manual in the case of a financial and accounting system</a:t>
            </a:r>
            <a:endParaRPr lang="pl-PL" altLang="pl-PL" b="1" dirty="0">
              <a:cs typeface="Arial"/>
            </a:endParaRPr>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5863146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Security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10164" y="2302119"/>
            <a:ext cx="9671790" cy="3454445"/>
          </a:xfrm>
        </p:spPr>
        <p:txBody>
          <a:bodyPr>
            <a:normAutofit/>
          </a:bodyPr>
          <a:lstStyle/>
          <a:p>
            <a:pPr algn="just">
              <a:spcBef>
                <a:spcPct val="0"/>
              </a:spcBef>
              <a:buClrTx/>
              <a:buSzTx/>
              <a:buNone/>
            </a:pPr>
            <a:r>
              <a:rPr lang="en-US" altLang="pl-PL" b="1" dirty="0">
                <a:cs typeface="Arial"/>
              </a:rPr>
              <a:t>It is a set of issues in the field of telecommunications and IT related to the estimation and control of risks arising from the use of computers, computer networks and data transmission to remote locations, considered from the perspective of confidentiality, integrity and availability.</a:t>
            </a:r>
            <a:endParaRPr lang="pl-PL" altLang="pl-PL" b="1" dirty="0">
              <a:cs typeface="Arial"/>
            </a:endParaRPr>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6508763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359999"/>
            <a:ext cx="6160817" cy="1325563"/>
          </a:xfrm>
        </p:spPr>
        <p:txBody>
          <a:bodyPr/>
          <a:lstStyle/>
          <a:p>
            <a:r>
              <a:rPr lang="pl-PL" altLang="pl-PL" b="1" dirty="0">
                <a:latin typeface="+mn-lt"/>
              </a:rPr>
              <a:t>Security - </a:t>
            </a:r>
            <a:r>
              <a:rPr lang="pl-PL" altLang="pl-PL" b="1" dirty="0" err="1">
                <a:latin typeface="+mn-lt"/>
              </a:rPr>
              <a:t>definition</a:t>
            </a:r>
            <a:endParaRPr lang="pl-PL" altLang="pl-PL" b="1" dirty="0">
              <a:latin typeface="+mn-lt"/>
            </a:endParaRP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893292" y="2083910"/>
            <a:ext cx="10547100" cy="4320000"/>
          </a:xfrm>
        </p:spPr>
        <p:txBody>
          <a:bodyPr>
            <a:normAutofit/>
          </a:bodyPr>
          <a:lstStyle/>
          <a:p>
            <a:pPr algn="just">
              <a:spcBef>
                <a:spcPct val="0"/>
              </a:spcBef>
              <a:buClrTx/>
              <a:buSzTx/>
              <a:buNone/>
            </a:pPr>
            <a:r>
              <a:rPr lang="en-US" altLang="pl-PL" b="1" dirty="0">
                <a:solidFill>
                  <a:srgbClr val="0070C0"/>
                </a:solidFill>
              </a:rPr>
              <a:t>Confidentiality</a:t>
            </a:r>
            <a:r>
              <a:rPr lang="en-US" altLang="pl-PL" b="1" dirty="0"/>
              <a:t> - protecting stored or transmitted data from attack by intruders in order to prevent disclosure of their content.</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Integrity</a:t>
            </a:r>
            <a:r>
              <a:rPr lang="en-US" altLang="pl-PL" b="1" dirty="0"/>
              <a:t> - a security feature where data has not been altered, added or removed in an unauthorized way.</a:t>
            </a:r>
            <a:endParaRPr lang="pl-PL" altLang="pl-PL" b="1" dirty="0"/>
          </a:p>
          <a:p>
            <a:pPr algn="just">
              <a:spcBef>
                <a:spcPct val="0"/>
              </a:spcBef>
              <a:buClrTx/>
              <a:buSzTx/>
              <a:buNone/>
            </a:pPr>
            <a:endParaRPr lang="pl-PL" altLang="pl-PL" b="1" dirty="0"/>
          </a:p>
          <a:p>
            <a:pPr algn="just">
              <a:spcBef>
                <a:spcPct val="0"/>
              </a:spcBef>
              <a:buClrTx/>
              <a:buSzTx/>
              <a:buNone/>
            </a:pPr>
            <a:r>
              <a:rPr lang="en-US" altLang="pl-PL" b="1" dirty="0">
                <a:solidFill>
                  <a:srgbClr val="0070C0"/>
                </a:solidFill>
              </a:rPr>
              <a:t>Availability</a:t>
            </a:r>
            <a:r>
              <a:rPr lang="en-US" altLang="pl-PL" b="1" dirty="0"/>
              <a:t> - a feature of information which means that only authorized persons can use it at a given place and time. One of the basic properties of information security.</a:t>
            </a:r>
            <a:endParaRPr lang="pl-PL" altLang="pl-PL" dirty="0">
              <a:solidFill>
                <a:schemeClr val="accent1"/>
              </a:solidFill>
            </a:endParaRPr>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162048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067163" y="2229382"/>
            <a:ext cx="9643091" cy="4320000"/>
          </a:xfrm>
        </p:spPr>
        <p:txBody>
          <a:bodyPr>
            <a:noAutofit/>
          </a:bodyPr>
          <a:lstStyle/>
          <a:p>
            <a:pPr algn="just"/>
            <a:r>
              <a:rPr lang="en-GB" b="1" dirty="0">
                <a:solidFill>
                  <a:srgbClr val="0070C0"/>
                </a:solidFill>
              </a:rPr>
              <a:t>WEP</a:t>
            </a:r>
            <a:r>
              <a:rPr lang="en-GB" dirty="0"/>
              <a:t> (Wired Equivalent Privacy) is one of the oldest IEEE 802.11 wireless encryption standards. It provides information protection based on the use of the RC4 algorithm. </a:t>
            </a:r>
            <a:endParaRPr lang="pl-PL" dirty="0"/>
          </a:p>
          <a:p>
            <a:pPr algn="just"/>
            <a:endParaRPr lang="pl-PL" dirty="0"/>
          </a:p>
          <a:p>
            <a:pPr algn="just"/>
            <a:r>
              <a:rPr lang="en-GB" dirty="0"/>
              <a:t>It is one of the oldest standards for securing WLAN networks (established in 1997). It does not require high computing power of the installed devices. </a:t>
            </a:r>
            <a:endParaRPr lang="pl-PL" dirty="0"/>
          </a:p>
          <a:p>
            <a:pPr algn="just"/>
            <a:endParaRPr lang="pl-PL"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9228609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WEP</a:t>
            </a:r>
          </a:p>
        </p:txBody>
      </p:sp>
      <p:sp>
        <p:nvSpPr>
          <p:cNvPr id="3" name="Inhaltsplatzhalter 2">
            <a:extLst>
              <a:ext uri="{FF2B5EF4-FFF2-40B4-BE49-F238E27FC236}">
                <a16:creationId xmlns:a16="http://schemas.microsoft.com/office/drawing/2014/main" id="{03E7A2C2-BEB9-43AB-F11C-4B6947A395BB}"/>
              </a:ext>
            </a:extLst>
          </p:cNvPr>
          <p:cNvSpPr>
            <a:spLocks noGrp="1"/>
          </p:cNvSpPr>
          <p:nvPr>
            <p:ph idx="1"/>
          </p:nvPr>
        </p:nvSpPr>
        <p:spPr>
          <a:xfrm>
            <a:off x="1319318" y="2260555"/>
            <a:ext cx="9934036" cy="4320000"/>
          </a:xfrm>
        </p:spPr>
        <p:txBody>
          <a:bodyPr>
            <a:noAutofit/>
          </a:bodyPr>
          <a:lstStyle/>
          <a:p>
            <a:pPr algn="just"/>
            <a:r>
              <a:rPr lang="en-GB" dirty="0"/>
              <a:t>It uses two user authentication methods: Open Authentication and Shared Key Authentication. </a:t>
            </a:r>
            <a:endParaRPr lang="pl-PL" dirty="0"/>
          </a:p>
          <a:p>
            <a:pPr algn="just"/>
            <a:endParaRPr lang="pl-PL" dirty="0"/>
          </a:p>
          <a:p>
            <a:pPr algn="just"/>
            <a:r>
              <a:rPr lang="en-GB" dirty="0"/>
              <a:t>In addition, it enables user verification based on physical MAC addresses using the ACL (Access Control List). </a:t>
            </a:r>
            <a:endParaRPr lang="pl-PL" dirty="0"/>
          </a:p>
          <a:p>
            <a:pPr marL="0" indent="0" algn="just">
              <a:spcBef>
                <a:spcPct val="0"/>
              </a:spcBef>
              <a:buClrTx/>
              <a:buSzTx/>
              <a:buNone/>
            </a:pPr>
            <a:endParaRPr lang="pl-PL" altLang="pl-PL" b="1" dirty="0"/>
          </a:p>
          <a:p>
            <a:endParaRPr lang="en-US" dirty="0"/>
          </a:p>
        </p:txBody>
      </p:sp>
      <p:pic>
        <p:nvPicPr>
          <p:cNvPr id="4"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5"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05175599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20557" y="1818089"/>
            <a:ext cx="10463972" cy="4832092"/>
          </a:xfrm>
          <a:prstGeom prst="rect">
            <a:avLst/>
          </a:prstGeom>
        </p:spPr>
        <p:txBody>
          <a:bodyPr wrap="square">
            <a:spAutoFit/>
          </a:bodyPr>
          <a:lstStyle/>
          <a:p>
            <a:pPr algn="just"/>
            <a:r>
              <a:rPr lang="en-GB" sz="2800" dirty="0">
                <a:solidFill>
                  <a:srgbClr val="0070C0"/>
                </a:solidFill>
              </a:rPr>
              <a:t>WPA</a:t>
            </a:r>
            <a:r>
              <a:rPr lang="en-GB" sz="2800" dirty="0"/>
              <a:t> (Wi-Fi Protected Access) is another standard for encryption of IEEE 802.11 wireless networks. </a:t>
            </a:r>
            <a:endParaRPr lang="pl-PL" sz="2800" dirty="0"/>
          </a:p>
          <a:p>
            <a:pPr algn="just"/>
            <a:endParaRPr lang="pl-PL" sz="2800" dirty="0"/>
          </a:p>
          <a:p>
            <a:pPr algn="just"/>
            <a:r>
              <a:rPr lang="en-GB" sz="2800" dirty="0"/>
              <a:t>It was introduced to improve the level of security of WLAN networks, replacing known vulnerabilities in the WEP standard. </a:t>
            </a:r>
            <a:endParaRPr lang="pl-PL" sz="2800" dirty="0"/>
          </a:p>
          <a:p>
            <a:pPr algn="just"/>
            <a:endParaRPr lang="pl-PL" sz="2800" dirty="0"/>
          </a:p>
          <a:p>
            <a:pPr algn="just"/>
            <a:r>
              <a:rPr lang="en-GB" sz="2800" dirty="0"/>
              <a:t>It is based on the use of protocols: TKIP (Temporal Key Integrity Protocol) and EAP (Extensible Authentication Protocol), 802.1x standard and the MIC (Message Integrity Check) mechanism. </a:t>
            </a:r>
            <a:endParaRPr lang="pl-PL" sz="2800" dirty="0"/>
          </a:p>
          <a:p>
            <a:pPr algn="just"/>
            <a:endParaRPr lang="pl-PL" sz="2800" dirty="0"/>
          </a:p>
          <a:p>
            <a:pPr algn="just"/>
            <a:r>
              <a:rPr lang="en-GB" sz="2800" dirty="0"/>
              <a:t>The standard is based on the RC4 algorithm. </a:t>
            </a:r>
            <a:endParaRPr lang="pl-PL" sz="2800" dirty="0"/>
          </a:p>
        </p:txBody>
      </p:sp>
      <p:sp>
        <p:nvSpPr>
          <p:cNvPr id="7"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WPA</a:t>
            </a:r>
          </a:p>
        </p:txBody>
      </p:sp>
      <p:pic>
        <p:nvPicPr>
          <p:cNvPr id="8"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9"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34282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62742" y="1891488"/>
            <a:ext cx="10255532" cy="4832092"/>
          </a:xfrm>
          <a:prstGeom prst="rect">
            <a:avLst/>
          </a:prstGeom>
        </p:spPr>
        <p:txBody>
          <a:bodyPr wrap="square">
            <a:spAutoFit/>
          </a:bodyPr>
          <a:lstStyle/>
          <a:p>
            <a:pPr algn="just"/>
            <a:r>
              <a:rPr lang="en-GB" sz="2800" b="1" dirty="0">
                <a:solidFill>
                  <a:srgbClr val="0070C0"/>
                </a:solidFill>
              </a:rPr>
              <a:t>WPA2</a:t>
            </a:r>
            <a:r>
              <a:rPr lang="en-GB" sz="2800" dirty="0"/>
              <a:t> (Wi-Fi Protected Access 2) is currently the most powerful encryption standard for wireless networks (also known as 802.11i). </a:t>
            </a:r>
            <a:endParaRPr lang="pl-PL" sz="2800" dirty="0"/>
          </a:p>
          <a:p>
            <a:pPr algn="just"/>
            <a:endParaRPr lang="pl-PL" sz="2800" dirty="0"/>
          </a:p>
          <a:p>
            <a:pPr algn="just"/>
            <a:r>
              <a:rPr lang="en-GB" sz="2800" dirty="0"/>
              <a:t>It provides information protection based on the use of the AES (Advanced Encryption Standard). </a:t>
            </a:r>
            <a:endParaRPr lang="pl-PL" sz="2800" dirty="0"/>
          </a:p>
          <a:p>
            <a:pPr algn="just"/>
            <a:endParaRPr lang="pl-PL" sz="2800" dirty="0"/>
          </a:p>
          <a:p>
            <a:pPr algn="just"/>
            <a:r>
              <a:rPr lang="en-GB" sz="2800" dirty="0"/>
              <a:t>It was introduced to improve the level of security of WLAN networks</a:t>
            </a:r>
            <a:r>
              <a:rPr lang="pl-PL" sz="2800" dirty="0"/>
              <a:t>.</a:t>
            </a:r>
          </a:p>
          <a:p>
            <a:pPr algn="just"/>
            <a:endParaRPr lang="pl-PL" sz="2800" dirty="0"/>
          </a:p>
          <a:p>
            <a:pPr algn="just"/>
            <a:r>
              <a:rPr lang="en-GB" sz="2800" dirty="0"/>
              <a:t>It implements the 802.1x protocol improving the control of user access to the network. </a:t>
            </a:r>
            <a:endParaRPr lang="pl-PL" sz="2800" dirty="0"/>
          </a:p>
          <a:p>
            <a:pPr algn="just"/>
            <a:endParaRPr lang="en-GB" sz="2800" dirty="0"/>
          </a:p>
        </p:txBody>
      </p:sp>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pl-PL" altLang="pl-PL" b="1" dirty="0">
                <a:latin typeface="+mn-lt"/>
              </a:rPr>
              <a:t>Wireless </a:t>
            </a:r>
            <a:r>
              <a:rPr lang="pl-PL" altLang="pl-PL" b="1" dirty="0" err="1">
                <a:latin typeface="+mn-lt"/>
              </a:rPr>
              <a:t>protocol</a:t>
            </a:r>
            <a:r>
              <a:rPr lang="pl-PL" altLang="pl-PL" b="1" dirty="0">
                <a:latin typeface="+mn-lt"/>
              </a:rPr>
              <a:t> – WPA2</a:t>
            </a: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36038213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819" y="2234193"/>
            <a:ext cx="9507682" cy="3847207"/>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Lack of a defined key management system </a:t>
            </a:r>
            <a:r>
              <a:rPr lang="en-GB" sz="2800" dirty="0"/>
              <a:t>(often one network key is used by all nodes of a wireless network);</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Insufficient bit size of the network key </a:t>
            </a:r>
            <a:r>
              <a:rPr lang="en-GB" sz="2800" dirty="0"/>
              <a:t>(the first version of the WEP standard introduces 40-bit keys);</a:t>
            </a:r>
            <a:r>
              <a:rPr lang="en-GB" sz="2800" b="1" dirty="0">
                <a:solidFill>
                  <a:srgbClr val="0070C0"/>
                </a:solidFill>
              </a:rPr>
              <a:t> </a:t>
            </a:r>
            <a:endParaRPr lang="pl-PL" sz="2800" b="1" dirty="0">
              <a:solidFill>
                <a:srgbClr val="0070C0"/>
              </a:solidFill>
            </a:endParaRPr>
          </a:p>
          <a:p>
            <a:pPr marL="457200" indent="-457200" algn="just">
              <a:spcAft>
                <a:spcPts val="600"/>
              </a:spcAft>
              <a:buFont typeface="Arial" panose="020B0604020202020204" pitchFamily="34" charset="0"/>
              <a:buChar char="•"/>
            </a:pPr>
            <a:r>
              <a:rPr lang="en-GB" sz="2800" b="1" dirty="0">
                <a:solidFill>
                  <a:srgbClr val="0070C0"/>
                </a:solidFill>
              </a:rPr>
              <a:t>Insufficient user authentication system </a:t>
            </a:r>
            <a:r>
              <a:rPr lang="en-GB" sz="2800" dirty="0"/>
              <a:t>(there is a possibility of forging authentication messages).</a:t>
            </a:r>
            <a:endParaRPr lang="pl-PL" sz="2800" dirty="0"/>
          </a:p>
          <a:p>
            <a:pPr marL="457200" indent="-457200" algn="just">
              <a:spcAft>
                <a:spcPts val="600"/>
              </a:spcAft>
              <a:buFont typeface="Arial" panose="020B0604020202020204" pitchFamily="34" charset="0"/>
              <a:buChar char="•"/>
            </a:pPr>
            <a:endParaRPr lang="pl-PL" sz="2800" dirty="0"/>
          </a:p>
          <a:p>
            <a:pPr marL="285750" indent="-285750" algn="just">
              <a:spcAft>
                <a:spcPts val="600"/>
              </a:spcAft>
              <a:buFont typeface="Arial" panose="020B0604020202020204" pitchFamily="34" charset="0"/>
              <a:buChar char="•"/>
            </a:pP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707684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50491" y="2182681"/>
            <a:ext cx="9871691" cy="2677656"/>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Insufficient bit size of the IV initialisation vector </a:t>
            </a:r>
            <a:r>
              <a:rPr lang="en-GB" sz="2800" dirty="0"/>
              <a:t>(the WEP standard introduces a 24-bit initialisation vector, which turns out to be insufficient and, due to the relatively high probability of collisions with a small number of received packets, there is a possibility of a cryptographic attack to obtain the value of the WEP key);</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97140173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308927" y="2182239"/>
            <a:ext cx="9736609" cy="2754600"/>
          </a:xfrm>
          <a:prstGeom prst="rect">
            <a:avLst/>
          </a:prstGeom>
        </p:spPr>
        <p:txBody>
          <a:bodyPr wrap="square">
            <a:spAutoFit/>
          </a:bodyPr>
          <a:lstStyle/>
          <a:p>
            <a:pPr marL="457200" indent="-457200" algn="just">
              <a:spcAft>
                <a:spcPts val="600"/>
              </a:spcAft>
              <a:buFont typeface="Arial" panose="020B0604020202020204" pitchFamily="34" charset="0"/>
              <a:buChar char="•"/>
            </a:pPr>
            <a:r>
              <a:rPr lang="en-GB" sz="2800" b="1" dirty="0">
                <a:solidFill>
                  <a:srgbClr val="0070C0"/>
                </a:solidFill>
              </a:rPr>
              <a:t>Weak ICV checksum based on CRC-32 linear function </a:t>
            </a:r>
            <a:r>
              <a:rPr lang="en-GB" sz="2800" dirty="0"/>
              <a:t>(there is a possibility of unnoticeable modification of the information sent in the network);</a:t>
            </a:r>
            <a:endParaRPr lang="pl-PL" sz="2800" dirty="0"/>
          </a:p>
          <a:p>
            <a:pPr marL="457200" indent="-457200" algn="just">
              <a:spcAft>
                <a:spcPts val="600"/>
              </a:spcAft>
              <a:buFont typeface="Arial" panose="020B0604020202020204" pitchFamily="34" charset="0"/>
              <a:buChar char="•"/>
            </a:pPr>
            <a:r>
              <a:rPr lang="en-GB" sz="2800" b="1" dirty="0">
                <a:solidFill>
                  <a:srgbClr val="0070C0"/>
                </a:solidFill>
              </a:rPr>
              <a:t>Weak RC4 information encryption algorithm </a:t>
            </a:r>
            <a:r>
              <a:rPr lang="en-GB" sz="2800" dirty="0"/>
              <a:t>(there are too many dependencies between the network key and the result of information encryption);</a:t>
            </a:r>
            <a:endParaRPr lang="pl-PL" sz="2800" dirty="0"/>
          </a:p>
        </p:txBody>
      </p:sp>
      <p:sp>
        <p:nvSpPr>
          <p:cNvPr id="4"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160817" cy="1325563"/>
          </a:xfrm>
        </p:spPr>
        <p:txBody>
          <a:bodyPr/>
          <a:lstStyle/>
          <a:p>
            <a:r>
              <a:rPr lang="en-GB" b="1" dirty="0"/>
              <a:t>The main disadvantages of the</a:t>
            </a:r>
            <a:r>
              <a:rPr lang="pl-PL" b="1" dirty="0"/>
              <a:t> WEP</a:t>
            </a:r>
            <a:r>
              <a:rPr lang="en-GB" b="1" dirty="0"/>
              <a:t> standard</a:t>
            </a:r>
            <a:endParaRPr lang="pl-PL" altLang="pl-PL" b="1" dirty="0">
              <a:latin typeface="+mn-lt"/>
            </a:endParaRPr>
          </a:p>
        </p:txBody>
      </p:sp>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59119582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909359996"/>
              </p:ext>
            </p:extLst>
          </p:nvPr>
        </p:nvGraphicFramePr>
        <p:xfrm>
          <a:off x="840329" y="2411761"/>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499211">
                <a:tc>
                  <a:txBody>
                    <a:bodyPr/>
                    <a:lstStyle/>
                    <a:p>
                      <a:pPr algn="just">
                        <a:lnSpc>
                          <a:spcPct val="115000"/>
                        </a:lnSpc>
                        <a:spcBef>
                          <a:spcPts val="600"/>
                        </a:spcBef>
                        <a:spcAft>
                          <a:spcPts val="600"/>
                        </a:spcAft>
                      </a:pPr>
                      <a:r>
                        <a:rPr lang="en-GB" sz="2800" dirty="0" err="1">
                          <a:effectLst/>
                        </a:rPr>
                        <a:t>airmon</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you to start and disable the RF Monitor operating mode on a network interface. The activated RF Monitor mode allows for intercepting network packets directed to any physical MAC address.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1"/>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7498440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04028955"/>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airodump</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you to capture and store on your storage devices, among other things, network packets directed to any physical address (including a 4-way handshake sequence) and IV initialisation vectors for the WEP encryption algorithm (in the direction of acquiring a network key value).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0435100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670129914"/>
              </p:ext>
            </p:extLst>
          </p:nvPr>
        </p:nvGraphicFramePr>
        <p:xfrm>
          <a:off x="798765" y="2079252"/>
          <a:ext cx="10437521" cy="3377438"/>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aireplay</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to inject packets into the network, generating network traffic required to obtain key values based on the WEP and WPA-PSK algorithm. The application is also used to intercept 4-way handshake sequences and falsely authenticate network clients.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3036728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172084947"/>
              </p:ext>
            </p:extLst>
          </p:nvPr>
        </p:nvGraphicFramePr>
        <p:xfrm>
          <a:off x="798765" y="2079252"/>
          <a:ext cx="10437521" cy="2395982"/>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WEP, WPA and WPA2 network key values. The application implements the majority of WEP-based key generation methods, enables to carry out dictionary and brute-force attacks.</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0855053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668581869"/>
              </p:ext>
            </p:extLst>
          </p:nvPr>
        </p:nvGraphicFramePr>
        <p:xfrm>
          <a:off x="798765" y="2079252"/>
          <a:ext cx="10437521" cy="2886710"/>
        </p:xfrm>
        <a:graphic>
          <a:graphicData uri="http://schemas.openxmlformats.org/drawingml/2006/table">
            <a:tbl>
              <a:tblPr firstRow="1" firstCol="1" bandRow="1">
                <a:tableStyleId>{5C22544A-7EE6-4342-B048-85BDC9FD1C3A}</a:tableStyleId>
              </a:tblPr>
              <a:tblGrid>
                <a:gridCol w="2649041">
                  <a:extLst>
                    <a:ext uri="{9D8B030D-6E8A-4147-A177-3AD203B41FA5}">
                      <a16:colId xmlns:a16="http://schemas.microsoft.com/office/drawing/2014/main" val="20000"/>
                    </a:ext>
                  </a:extLst>
                </a:gridCol>
                <a:gridCol w="778848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aircrack</a:t>
                      </a:r>
                      <a:r>
                        <a:rPr lang="en-GB" sz="2800" dirty="0">
                          <a:effectLst/>
                        </a:rPr>
                        <a:t>-ng 1.2 RC1 (Windows)</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WEP, WPA and WPA2 network key values in Windows environment. The application has a graphical user interface, implements most of the WEP-based key generation methods and allows to carry out brute-force attacks against WPA/WPA2.</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2082374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1538055209"/>
              </p:ext>
            </p:extLst>
          </p:nvPr>
        </p:nvGraphicFramePr>
        <p:xfrm>
          <a:off x="798766" y="2079252"/>
          <a:ext cx="9924652" cy="1905254"/>
        </p:xfrm>
        <a:graphic>
          <a:graphicData uri="http://schemas.openxmlformats.org/drawingml/2006/table">
            <a:tbl>
              <a:tblPr firstRow="1" firstCol="1" bandRow="1">
                <a:tableStyleId>{5C22544A-7EE6-4342-B048-85BDC9FD1C3A}</a:tableStyleId>
              </a:tblPr>
              <a:tblGrid>
                <a:gridCol w="2518875">
                  <a:extLst>
                    <a:ext uri="{9D8B030D-6E8A-4147-A177-3AD203B41FA5}">
                      <a16:colId xmlns:a16="http://schemas.microsoft.com/office/drawing/2014/main" val="20000"/>
                    </a:ext>
                  </a:extLst>
                </a:gridCol>
                <a:gridCol w="7405777">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coWPAtty</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that allows to perform the process of acquiring cryptographic key values, offering the possibility of performing a dictionary attack.</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84995754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3382961428"/>
              </p:ext>
            </p:extLst>
          </p:nvPr>
        </p:nvGraphicFramePr>
        <p:xfrm>
          <a:off x="798765" y="2079252"/>
          <a:ext cx="10018171" cy="19052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crunch</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generating a real-time list of network key positions based on a specified criterion and character space.</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743726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865198704"/>
              </p:ext>
            </p:extLst>
          </p:nvPr>
        </p:nvGraphicFramePr>
        <p:xfrm>
          <a:off x="798765" y="2079252"/>
          <a:ext cx="10018171" cy="2057654"/>
        </p:xfrm>
        <a:graphic>
          <a:graphicData uri="http://schemas.openxmlformats.org/drawingml/2006/table">
            <a:tbl>
              <a:tblPr firstRow="1" firstCol="1" bandRow="1">
                <a:tableStyleId>{5C22544A-7EE6-4342-B048-85BDC9FD1C3A}</a:tableStyleId>
              </a:tblPr>
              <a:tblGrid>
                <a:gridCol w="2542610">
                  <a:extLst>
                    <a:ext uri="{9D8B030D-6E8A-4147-A177-3AD203B41FA5}">
                      <a16:colId xmlns:a16="http://schemas.microsoft.com/office/drawing/2014/main" val="20000"/>
                    </a:ext>
                  </a:extLst>
                </a:gridCol>
                <a:gridCol w="7475561">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err="1">
                          <a:effectLst/>
                        </a:rPr>
                        <a:t>hashcat</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network key values. </a:t>
                      </a:r>
                      <a:endParaRPr lang="pl-PL" sz="2800" dirty="0">
                        <a:effectLst/>
                      </a:endParaRPr>
                    </a:p>
                    <a:p>
                      <a:pPr algn="just">
                        <a:lnSpc>
                          <a:spcPct val="115000"/>
                        </a:lnSpc>
                        <a:spcBef>
                          <a:spcPts val="600"/>
                        </a:spcBef>
                        <a:spcAft>
                          <a:spcPts val="600"/>
                        </a:spcAft>
                      </a:pPr>
                      <a:r>
                        <a:rPr lang="en-GB" sz="2800" dirty="0">
                          <a:effectLst/>
                        </a:rPr>
                        <a:t>It offers a number of possible attack categories to be implemented.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664138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ela 3"/>
          <p:cNvGraphicFramePr>
            <a:graphicFrameLocks noGrp="1"/>
          </p:cNvGraphicFramePr>
          <p:nvPr>
            <p:extLst>
              <p:ext uri="{D42A27DB-BD31-4B8C-83A1-F6EECF244321}">
                <p14:modId xmlns:p14="http://schemas.microsoft.com/office/powerpoint/2010/main" val="2791244419"/>
              </p:ext>
            </p:extLst>
          </p:nvPr>
        </p:nvGraphicFramePr>
        <p:xfrm>
          <a:off x="798765" y="2079252"/>
          <a:ext cx="10018171" cy="3377438"/>
        </p:xfrm>
        <a:graphic>
          <a:graphicData uri="http://schemas.openxmlformats.org/drawingml/2006/table">
            <a:tbl>
              <a:tblPr firstRow="1" firstCol="1" bandRow="1">
                <a:tableStyleId>{5C22544A-7EE6-4342-B048-85BDC9FD1C3A}</a:tableStyleId>
              </a:tblPr>
              <a:tblGrid>
                <a:gridCol w="2702971">
                  <a:extLst>
                    <a:ext uri="{9D8B030D-6E8A-4147-A177-3AD203B41FA5}">
                      <a16:colId xmlns:a16="http://schemas.microsoft.com/office/drawing/2014/main" val="20000"/>
                    </a:ext>
                  </a:extLst>
                </a:gridCol>
                <a:gridCol w="7315200">
                  <a:extLst>
                    <a:ext uri="{9D8B030D-6E8A-4147-A177-3AD203B41FA5}">
                      <a16:colId xmlns:a16="http://schemas.microsoft.com/office/drawing/2014/main" val="20001"/>
                    </a:ext>
                  </a:extLst>
                </a:gridCol>
              </a:tblGrid>
              <a:tr h="199463">
                <a:tc>
                  <a:txBody>
                    <a:bodyPr/>
                    <a:lstStyle/>
                    <a:p>
                      <a:pPr algn="just">
                        <a:lnSpc>
                          <a:spcPct val="115000"/>
                        </a:lnSpc>
                        <a:spcAft>
                          <a:spcPts val="0"/>
                        </a:spcAft>
                      </a:pPr>
                      <a:r>
                        <a:rPr lang="en-GB" sz="2800" dirty="0">
                          <a:effectLst/>
                        </a:rPr>
                        <a:t> </a:t>
                      </a:r>
                      <a:endParaRPr lang="pl-PL" sz="2800" dirty="0">
                        <a:effectLst/>
                        <a:latin typeface="Calibri"/>
                        <a:ea typeface="Calibri"/>
                        <a:cs typeface="Times New Roman"/>
                      </a:endParaRPr>
                    </a:p>
                  </a:txBody>
                  <a:tcPr marL="46893" marR="46893" marT="0" marB="0" anchor="ctr"/>
                </a:tc>
                <a:tc>
                  <a:txBody>
                    <a:bodyPr/>
                    <a:lstStyle/>
                    <a:p>
                      <a:pPr algn="just">
                        <a:lnSpc>
                          <a:spcPct val="115000"/>
                        </a:lnSpc>
                        <a:spcAft>
                          <a:spcPts val="0"/>
                        </a:spcAft>
                      </a:pPr>
                      <a:r>
                        <a:rPr lang="en-GB" sz="2800" dirty="0">
                          <a:effectLst/>
                        </a:rPr>
                        <a:t>Description of the application used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0"/>
                  </a:ext>
                </a:extLst>
              </a:tr>
              <a:tr h="665615">
                <a:tc>
                  <a:txBody>
                    <a:bodyPr/>
                    <a:lstStyle/>
                    <a:p>
                      <a:pPr algn="just">
                        <a:lnSpc>
                          <a:spcPct val="115000"/>
                        </a:lnSpc>
                        <a:spcBef>
                          <a:spcPts val="600"/>
                        </a:spcBef>
                        <a:spcAft>
                          <a:spcPts val="600"/>
                        </a:spcAft>
                      </a:pPr>
                      <a:r>
                        <a:rPr lang="en-GB" sz="2800" dirty="0">
                          <a:effectLst/>
                        </a:rPr>
                        <a:t>oclHashcat64.exe</a:t>
                      </a:r>
                      <a:endParaRPr lang="pl-PL" sz="2800" dirty="0">
                        <a:effectLst/>
                        <a:latin typeface="Calibri"/>
                        <a:ea typeface="Calibri"/>
                        <a:cs typeface="Times New Roman"/>
                      </a:endParaRPr>
                    </a:p>
                  </a:txBody>
                  <a:tcPr marL="46893" marR="46893" marT="0" marB="0"/>
                </a:tc>
                <a:tc>
                  <a:txBody>
                    <a:bodyPr/>
                    <a:lstStyle/>
                    <a:p>
                      <a:pPr algn="just">
                        <a:lnSpc>
                          <a:spcPct val="115000"/>
                        </a:lnSpc>
                        <a:spcBef>
                          <a:spcPts val="600"/>
                        </a:spcBef>
                        <a:spcAft>
                          <a:spcPts val="600"/>
                        </a:spcAft>
                      </a:pPr>
                      <a:r>
                        <a:rPr lang="en-GB" sz="2800" dirty="0">
                          <a:effectLst/>
                        </a:rPr>
                        <a:t>A tool for extracting network key values in a Windows environment using the computing power of AMD graphics cards (also available in a version optimised for NVIDIA graphics cards, i.e. cudaHashcat64.exe). It offers a number of possible attack categories to be implemented.</a:t>
                      </a:r>
                      <a:endParaRPr lang="pl-PL" sz="2800" dirty="0">
                        <a:effectLst/>
                        <a:latin typeface="Calibri"/>
                        <a:ea typeface="Calibri"/>
                        <a:cs typeface="Times New Roman"/>
                      </a:endParaRPr>
                    </a:p>
                  </a:txBody>
                  <a:tcPr marL="46893" marR="46893" marT="0" marB="0" anchor="ctr"/>
                </a:tc>
                <a:extLst>
                  <a:ext uri="{0D108BD9-81ED-4DB2-BD59-A6C34878D82A}">
                    <a16:rowId xmlns:a16="http://schemas.microsoft.com/office/drawing/2014/main" val="10002"/>
                  </a:ext>
                </a:extLst>
              </a:tr>
            </a:tbl>
          </a:graphicData>
        </a:graphic>
      </p:graphicFrame>
      <p:sp>
        <p:nvSpPr>
          <p:cNvPr id="5" name="Titel 1">
            <a:extLst>
              <a:ext uri="{FF2B5EF4-FFF2-40B4-BE49-F238E27FC236}">
                <a16:creationId xmlns:a16="http://schemas.microsoft.com/office/drawing/2014/main" id="{09C8D736-E157-1E9D-90AB-E016DEF007FC}"/>
              </a:ext>
            </a:extLst>
          </p:cNvPr>
          <p:cNvSpPr>
            <a:spLocks noGrp="1"/>
          </p:cNvSpPr>
          <p:nvPr>
            <p:ph type="title"/>
          </p:nvPr>
        </p:nvSpPr>
        <p:spPr>
          <a:xfrm>
            <a:off x="1824345" y="245699"/>
            <a:ext cx="6708323"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42022839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1876575"/>
            <a:ext cx="10753195" cy="3539430"/>
          </a:xfrm>
          <a:prstGeom prst="rect">
            <a:avLst/>
          </a:prstGeom>
        </p:spPr>
        <p:txBody>
          <a:bodyPr wrap="square">
            <a:spAutoFit/>
          </a:bodyPr>
          <a:lstStyle/>
          <a:p>
            <a:r>
              <a:rPr lang="en-GB" sz="2800" b="1" dirty="0">
                <a:solidFill>
                  <a:srgbClr val="0070C0"/>
                </a:solidFill>
              </a:rPr>
              <a:t>Step 1 - Use of the </a:t>
            </a:r>
            <a:r>
              <a:rPr lang="en-GB" sz="2800" b="1" dirty="0" err="1">
                <a:solidFill>
                  <a:srgbClr val="0070C0"/>
                </a:solidFill>
              </a:rPr>
              <a:t>airmon</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airmon</a:t>
            </a:r>
            <a:r>
              <a:rPr lang="en-GB" sz="2800" i="1" dirty="0">
                <a:solidFill>
                  <a:srgbClr val="FF0000"/>
                </a:solidFill>
              </a:rPr>
              <a:t>-ng &lt;</a:t>
            </a:r>
            <a:r>
              <a:rPr lang="en-GB" sz="2800" i="1" dirty="0" err="1">
                <a:solidFill>
                  <a:srgbClr val="FF0000"/>
                </a:solidFill>
              </a:rPr>
              <a:t>start|stop</a:t>
            </a:r>
            <a:r>
              <a:rPr lang="en-GB" sz="2800" i="1" dirty="0">
                <a:solidFill>
                  <a:srgbClr val="FF0000"/>
                </a:solidFill>
              </a:rPr>
              <a:t>&gt; interface</a:t>
            </a:r>
            <a:endParaRPr lang="pl-PL" sz="2800" dirty="0">
              <a:solidFill>
                <a:srgbClr val="FF0000"/>
              </a:solidFill>
            </a:endParaRPr>
          </a:p>
          <a:p>
            <a:endParaRPr lang="pl-PL" sz="2800" dirty="0"/>
          </a:p>
          <a:p>
            <a:r>
              <a:rPr lang="en-GB" sz="2800" b="1" dirty="0"/>
              <a:t>Usage example </a:t>
            </a:r>
            <a:r>
              <a:rPr lang="en-GB" sz="2800" dirty="0"/>
              <a:t>(starting the RF Monitor operating mode for the wlan0 interface): </a:t>
            </a:r>
            <a:endParaRPr lang="pl-PL" sz="2800" dirty="0"/>
          </a:p>
          <a:p>
            <a:r>
              <a:rPr lang="en-GB" sz="2800" b="1" i="1" dirty="0" err="1">
                <a:solidFill>
                  <a:srgbClr val="FF0000"/>
                </a:solidFill>
              </a:rPr>
              <a:t>airmon</a:t>
            </a:r>
            <a:r>
              <a:rPr lang="en-GB" sz="2800" b="1" i="1" dirty="0">
                <a:solidFill>
                  <a:srgbClr val="FF0000"/>
                </a:solidFill>
              </a:rPr>
              <a:t>-ng start wlan0</a:t>
            </a:r>
            <a:endParaRPr lang="pl-PL" sz="2800" b="1" dirty="0">
              <a:solidFill>
                <a:srgbClr val="FF0000"/>
              </a:solidFill>
            </a:endParaRPr>
          </a:p>
        </p:txBody>
      </p:sp>
      <p:pic>
        <p:nvPicPr>
          <p:cNvPr id="5" name="Obraz 4" descr="C:\Users\SYSTEM1\Desktop\Dyplomowa\APS_images\01.png"/>
          <p:cNvPicPr/>
          <p:nvPr/>
        </p:nvPicPr>
        <p:blipFill>
          <a:blip r:embed="rId2">
            <a:extLst>
              <a:ext uri="{28A0092B-C50C-407E-A947-70E740481C1C}">
                <a14:useLocalDpi xmlns:a14="http://schemas.microsoft.com/office/drawing/2010/main" val="0"/>
              </a:ext>
            </a:extLst>
          </a:blip>
          <a:stretch>
            <a:fillRect/>
          </a:stretch>
        </p:blipFill>
        <p:spPr bwMode="auto">
          <a:xfrm>
            <a:off x="4534219" y="5471099"/>
            <a:ext cx="7392821" cy="1002321"/>
          </a:xfrm>
          <a:prstGeom prst="rect">
            <a:avLst/>
          </a:prstGeom>
          <a:noFill/>
          <a:ln>
            <a:noFill/>
          </a:ln>
        </p:spPr>
      </p:pic>
      <p:sp>
        <p:nvSpPr>
          <p:cNvPr id="6" name="Titel 1">
            <a:extLst>
              <a:ext uri="{FF2B5EF4-FFF2-40B4-BE49-F238E27FC236}">
                <a16:creationId xmlns:a16="http://schemas.microsoft.com/office/drawing/2014/main" id="{09C8D736-E157-1E9D-90AB-E016DEF007FC}"/>
              </a:ext>
            </a:extLst>
          </p:cNvPr>
          <p:cNvSpPr>
            <a:spLocks noGrp="1"/>
          </p:cNvSpPr>
          <p:nvPr>
            <p:ph type="title"/>
          </p:nvPr>
        </p:nvSpPr>
        <p:spPr>
          <a:xfrm>
            <a:off x="1500807"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14914281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540000" y="1901586"/>
            <a:ext cx="11233248" cy="3385542"/>
          </a:xfrm>
          <a:prstGeom prst="rect">
            <a:avLst/>
          </a:prstGeom>
        </p:spPr>
        <p:txBody>
          <a:bodyPr wrap="square">
            <a:spAutoFit/>
          </a:bodyPr>
          <a:lstStyle/>
          <a:p>
            <a:r>
              <a:rPr lang="en-GB" sz="2800" b="1" dirty="0">
                <a:solidFill>
                  <a:srgbClr val="0070C0"/>
                </a:solidFill>
              </a:rPr>
              <a:t>Step 2 - Use of the </a:t>
            </a:r>
            <a:r>
              <a:rPr lang="en-GB" sz="2800" b="1" dirty="0" err="1">
                <a:solidFill>
                  <a:srgbClr val="0070C0"/>
                </a:solidFill>
              </a:rPr>
              <a:t>airodump</a:t>
            </a:r>
            <a:r>
              <a:rPr lang="en-GB" sz="2800" b="1" dirty="0">
                <a:solidFill>
                  <a:srgbClr val="0070C0"/>
                </a:solidFill>
              </a:rPr>
              <a:t>-ng application</a:t>
            </a:r>
            <a:endParaRPr lang="pl-PL" sz="2800" b="1" dirty="0">
              <a:solidFill>
                <a:srgbClr val="0070C0"/>
              </a:solidFill>
            </a:endParaRPr>
          </a:p>
          <a:p>
            <a:endParaRPr lang="pl-PL" sz="1100" dirty="0"/>
          </a:p>
          <a:p>
            <a:r>
              <a:rPr lang="en-GB" sz="2800" dirty="0"/>
              <a:t>Command syntax: </a:t>
            </a:r>
            <a:endParaRPr lang="pl-PL" sz="2800" dirty="0"/>
          </a:p>
          <a:p>
            <a:r>
              <a:rPr lang="en-GB" sz="2800" i="1" dirty="0" err="1">
                <a:solidFill>
                  <a:srgbClr val="FF0000"/>
                </a:solidFill>
              </a:rPr>
              <a:t>airmodump</a:t>
            </a:r>
            <a:r>
              <a:rPr lang="en-GB" sz="2800" i="1" dirty="0">
                <a:solidFill>
                  <a:srgbClr val="FF0000"/>
                </a:solidFill>
              </a:rPr>
              <a:t>-ng &lt;options&gt; &lt;interface&gt;[,&lt;interface&gt;,...]</a:t>
            </a:r>
            <a:endParaRPr lang="pl-PL" sz="2800" i="1" dirty="0">
              <a:solidFill>
                <a:srgbClr val="FF0000"/>
              </a:solidFill>
            </a:endParaRPr>
          </a:p>
          <a:p>
            <a:endParaRPr lang="pl-PL" sz="2800" dirty="0"/>
          </a:p>
          <a:p>
            <a:r>
              <a:rPr lang="en-GB" sz="2800" b="1" dirty="0"/>
              <a:t>Usage example </a:t>
            </a:r>
            <a:r>
              <a:rPr lang="en-GB" sz="2800" dirty="0"/>
              <a:t>(capturing data to file using mon0 interface): </a:t>
            </a:r>
            <a:endParaRPr lang="pl-PL" sz="2800" dirty="0"/>
          </a:p>
          <a:p>
            <a:endParaRPr lang="pl-PL" sz="2800" dirty="0"/>
          </a:p>
          <a:p>
            <a:r>
              <a:rPr lang="en-GB" sz="2800" b="1" i="1" dirty="0" err="1">
                <a:solidFill>
                  <a:srgbClr val="FF0000"/>
                </a:solidFill>
              </a:rPr>
              <a:t>airmodump</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10:FE:ED:90:A9:26 -c 3 -w </a:t>
            </a:r>
            <a:r>
              <a:rPr lang="en-GB" sz="2800" b="1" i="1" dirty="0" err="1">
                <a:solidFill>
                  <a:srgbClr val="FF0000"/>
                </a:solidFill>
              </a:rPr>
              <a:t>file_name</a:t>
            </a:r>
            <a:r>
              <a:rPr lang="en-GB" sz="2800" b="1" i="1" dirty="0">
                <a:solidFill>
                  <a:srgbClr val="FF0000"/>
                </a:solidFill>
              </a:rPr>
              <a:t> mon0</a:t>
            </a:r>
            <a:endParaRPr lang="pl-PL" sz="2800" b="1" i="1" dirty="0">
              <a:solidFill>
                <a:srgbClr val="FF0000"/>
              </a:solidFill>
            </a:endParaRPr>
          </a:p>
        </p:txBody>
      </p:sp>
      <p:pic>
        <p:nvPicPr>
          <p:cNvPr id="6" name="Obraz 5" descr="C:\Users\SYSTEM1\Desktop\Dyplomowa\APS_images\02.png"/>
          <p:cNvPicPr/>
          <p:nvPr/>
        </p:nvPicPr>
        <p:blipFill>
          <a:blip r:embed="rId2">
            <a:extLst>
              <a:ext uri="{28A0092B-C50C-407E-A947-70E740481C1C}">
                <a14:useLocalDpi xmlns:a14="http://schemas.microsoft.com/office/drawing/2010/main" val="0"/>
              </a:ext>
            </a:extLst>
          </a:blip>
          <a:stretch>
            <a:fillRect/>
          </a:stretch>
        </p:blipFill>
        <p:spPr bwMode="auto">
          <a:xfrm>
            <a:off x="4125191" y="5441016"/>
            <a:ext cx="7827460" cy="1308640"/>
          </a:xfrm>
          <a:prstGeom prst="rect">
            <a:avLst/>
          </a:prstGeom>
          <a:noFill/>
          <a:ln>
            <a:noFill/>
          </a:ln>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a:spLocks noGrp="1"/>
          </p:cNvSpPr>
          <p:nvPr>
            <p:ph type="title"/>
          </p:nvPr>
        </p:nvSpPr>
        <p:spPr>
          <a:xfrm>
            <a:off x="1488000" y="266964"/>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214008495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29250248"/>
              </p:ext>
            </p:extLst>
          </p:nvPr>
        </p:nvGraphicFramePr>
        <p:xfrm>
          <a:off x="862118" y="2818952"/>
          <a:ext cx="10609445" cy="2157868"/>
        </p:xfrm>
        <a:graphic>
          <a:graphicData uri="http://schemas.openxmlformats.org/drawingml/2006/table">
            <a:tbl>
              <a:tblPr/>
              <a:tblGrid>
                <a:gridCol w="1078927">
                  <a:extLst>
                    <a:ext uri="{9D8B030D-6E8A-4147-A177-3AD203B41FA5}">
                      <a16:colId xmlns:a16="http://schemas.microsoft.com/office/drawing/2014/main" val="20000"/>
                    </a:ext>
                  </a:extLst>
                </a:gridCol>
                <a:gridCol w="9530518">
                  <a:extLst>
                    <a:ext uri="{9D8B030D-6E8A-4147-A177-3AD203B41FA5}">
                      <a16:colId xmlns:a16="http://schemas.microsoft.com/office/drawing/2014/main" val="20001"/>
                    </a:ext>
                  </a:extLst>
                </a:gridCol>
              </a:tblGrid>
              <a:tr h="147661">
                <a:tc>
                  <a:txBody>
                    <a:bodyPr/>
                    <a:lstStyle/>
                    <a:p>
                      <a:endParaRPr lang="pl-PL" sz="2800" dirty="0"/>
                    </a:p>
                  </a:txBody>
                  <a:tcPr marL="16179" marR="16179" marT="6067" marB="6067" anchor="ctr">
                    <a:lnL>
                      <a:noFill/>
                    </a:lnL>
                    <a:lnR>
                      <a:noFill/>
                    </a:lnR>
                    <a:lnT>
                      <a:noFill/>
                    </a:lnT>
                    <a:lnB>
                      <a:noFill/>
                    </a:lnB>
                  </a:tcPr>
                </a:tc>
                <a:tc>
                  <a:txBody>
                    <a:bodyPr/>
                    <a:lstStyle/>
                    <a:p>
                      <a:endParaRPr lang="pl-PL" sz="2800" dirty="0"/>
                    </a:p>
                  </a:txBody>
                  <a:tcPr marL="16179" marR="16179" marT="6067" marB="6067" anchor="ctr">
                    <a:lnL>
                      <a:noFill/>
                    </a:lnL>
                    <a:lnR>
                      <a:noFill/>
                    </a:lnR>
                    <a:lnT>
                      <a:noFill/>
                    </a:lnT>
                    <a:lnB>
                      <a:noFill/>
                    </a:lnB>
                  </a:tcPr>
                </a:tc>
                <a:extLst>
                  <a:ext uri="{0D108BD9-81ED-4DB2-BD59-A6C34878D82A}">
                    <a16:rowId xmlns:a16="http://schemas.microsoft.com/office/drawing/2014/main" val="10000"/>
                  </a:ext>
                </a:extLst>
              </a:tr>
              <a:tr h="266947">
                <a:tc>
                  <a:txBody>
                    <a:bodyPr/>
                    <a:lstStyle/>
                    <a:p>
                      <a:r>
                        <a:rPr lang="pl-PL" sz="2800" b="1" dirty="0">
                          <a:solidFill>
                            <a:srgbClr val="FF0000"/>
                          </a:solidFill>
                        </a:rPr>
                        <a:t>BSSID</a:t>
                      </a:r>
                    </a:p>
                  </a:txBody>
                  <a:tcPr marL="16179" marR="16179" marT="6067" marB="6067" anchor="ctr">
                    <a:lnL>
                      <a:noFill/>
                    </a:lnL>
                    <a:lnR>
                      <a:noFill/>
                    </a:lnR>
                    <a:lnT>
                      <a:noFill/>
                    </a:lnT>
                    <a:lnB>
                      <a:noFill/>
                    </a:lnB>
                  </a:tcPr>
                </a:tc>
                <a:tc>
                  <a:txBody>
                    <a:bodyPr/>
                    <a:lstStyle/>
                    <a:p>
                      <a:r>
                        <a:rPr lang="en-US" sz="2800" dirty="0"/>
                        <a:t>MAC address of the access point. In the Client section, a BSSID of “(not associated)” means that the client is not associated with any AP. In this unassociated state, it is searching for an AP to connect with.</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685901585"/>
              </p:ext>
            </p:extLst>
          </p:nvPr>
        </p:nvGraphicFramePr>
        <p:xfrm>
          <a:off x="1308928" y="2237061"/>
          <a:ext cx="9653482" cy="2999174"/>
        </p:xfrm>
        <a:graphic>
          <a:graphicData uri="http://schemas.openxmlformats.org/drawingml/2006/table">
            <a:tbl>
              <a:tblPr/>
              <a:tblGrid>
                <a:gridCol w="981710">
                  <a:extLst>
                    <a:ext uri="{9D8B030D-6E8A-4147-A177-3AD203B41FA5}">
                      <a16:colId xmlns:a16="http://schemas.microsoft.com/office/drawing/2014/main" val="20000"/>
                    </a:ext>
                  </a:extLst>
                </a:gridCol>
                <a:gridCol w="8671772">
                  <a:extLst>
                    <a:ext uri="{9D8B030D-6E8A-4147-A177-3AD203B41FA5}">
                      <a16:colId xmlns:a16="http://schemas.microsoft.com/office/drawing/2014/main" val="20001"/>
                    </a:ext>
                  </a:extLst>
                </a:gridCol>
              </a:tblGrid>
              <a:tr h="594563">
                <a:tc>
                  <a:txBody>
                    <a:bodyPr/>
                    <a:lstStyle/>
                    <a:p>
                      <a:r>
                        <a:rPr lang="pl-PL" sz="2800" b="1" dirty="0">
                          <a:solidFill>
                            <a:srgbClr val="FF0000"/>
                          </a:solidFill>
                        </a:rPr>
                        <a:t>PWR</a:t>
                      </a:r>
                    </a:p>
                  </a:txBody>
                  <a:tcPr marL="16179" marR="16179" marT="6067" marB="6067" anchor="ctr">
                    <a:lnL>
                      <a:noFill/>
                    </a:lnL>
                    <a:lnR>
                      <a:noFill/>
                    </a:lnR>
                    <a:lnT>
                      <a:noFill/>
                    </a:lnT>
                    <a:lnB>
                      <a:noFill/>
                    </a:lnB>
                  </a:tcPr>
                </a:tc>
                <a:tc>
                  <a:txBody>
                    <a:bodyPr/>
                    <a:lstStyle/>
                    <a:p>
                      <a:r>
                        <a:rPr lang="en-US" sz="2800" dirty="0"/>
                        <a:t>Signal level reported by the card. Its signification depends on the driver, but as the signal gets higher you get closer to the AP or the station. If the BSSID PWR is -1, then the driver doesn't support signal level reporting. If the PWR is -1 for a limited number of stations then this is for a packet which came from the AP to the client but the client transmissions are out of range for your card. </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5001217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242237791"/>
              </p:ext>
            </p:extLst>
          </p:nvPr>
        </p:nvGraphicFramePr>
        <p:xfrm>
          <a:off x="1067163" y="2060415"/>
          <a:ext cx="10144627" cy="3438028"/>
        </p:xfrm>
        <a:graphic>
          <a:graphicData uri="http://schemas.openxmlformats.org/drawingml/2006/table">
            <a:tbl>
              <a:tblPr/>
              <a:tblGrid>
                <a:gridCol w="1905799">
                  <a:extLst>
                    <a:ext uri="{9D8B030D-6E8A-4147-A177-3AD203B41FA5}">
                      <a16:colId xmlns:a16="http://schemas.microsoft.com/office/drawing/2014/main" val="20000"/>
                    </a:ext>
                  </a:extLst>
                </a:gridCol>
                <a:gridCol w="8238828">
                  <a:extLst>
                    <a:ext uri="{9D8B030D-6E8A-4147-A177-3AD203B41FA5}">
                      <a16:colId xmlns:a16="http://schemas.microsoft.com/office/drawing/2014/main" val="20001"/>
                    </a:ext>
                  </a:extLst>
                </a:gridCol>
              </a:tblGrid>
              <a:tr h="230545">
                <a:tc>
                  <a:txBody>
                    <a:bodyPr/>
                    <a:lstStyle/>
                    <a:p>
                      <a:r>
                        <a:rPr lang="pl-PL" sz="2800" b="1" dirty="0">
                          <a:solidFill>
                            <a:srgbClr val="FF0000"/>
                          </a:solidFill>
                        </a:rPr>
                        <a:t>RXQ</a:t>
                      </a:r>
                    </a:p>
                  </a:txBody>
                  <a:tcPr marL="16179" marR="16179" marT="6067" marB="6067" anchor="ctr">
                    <a:lnL>
                      <a:noFill/>
                    </a:lnL>
                    <a:lnR>
                      <a:noFill/>
                    </a:lnR>
                    <a:lnT>
                      <a:noFill/>
                    </a:lnT>
                    <a:lnB>
                      <a:noFill/>
                    </a:lnB>
                  </a:tcPr>
                </a:tc>
                <a:tc>
                  <a:txBody>
                    <a:bodyPr/>
                    <a:lstStyle/>
                    <a:p>
                      <a:r>
                        <a:rPr lang="en-US" sz="2800" dirty="0"/>
                        <a:t>Receive Quality as measured by the percentage of packets (management and data frames) successfully received over the last 10 seconds. See note below for a more detailed explanation.</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r h="230545">
                <a:tc>
                  <a:txBody>
                    <a:bodyPr/>
                    <a:lstStyle/>
                    <a:p>
                      <a:r>
                        <a:rPr lang="pl-PL" sz="2800" b="1" dirty="0" err="1">
                          <a:solidFill>
                            <a:srgbClr val="FF0000"/>
                          </a:solidFill>
                        </a:rPr>
                        <a:t>Beacons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Number of announcements packets sent by the AP. Each access point sends about ten beacons per second at the lowest rate (1M), so they can usually be picked up from very far.</a:t>
                      </a:r>
                    </a:p>
                  </a:txBody>
                  <a:tcPr marL="16179" marR="16179" marT="6067" marB="6067" anchor="ctr">
                    <a:lnL>
                      <a:noFill/>
                    </a:lnL>
                    <a:lnR>
                      <a:noFill/>
                    </a:lnR>
                    <a:lnT>
                      <a:noFill/>
                    </a:lnT>
                    <a:lnB>
                      <a:noFill/>
                    </a:lnB>
                  </a:tcPr>
                </a:tc>
                <a:extLst>
                  <a:ext uri="{0D108BD9-81ED-4DB2-BD59-A6C34878D82A}">
                    <a16:rowId xmlns:a16="http://schemas.microsoft.com/office/drawing/2014/main" val="10004"/>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39931052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78388202"/>
              </p:ext>
            </p:extLst>
          </p:nvPr>
        </p:nvGraphicFramePr>
        <p:xfrm>
          <a:off x="976419" y="2392925"/>
          <a:ext cx="10110682" cy="3450162"/>
        </p:xfrm>
        <a:graphic>
          <a:graphicData uri="http://schemas.openxmlformats.org/drawingml/2006/table">
            <a:tbl>
              <a:tblPr/>
              <a:tblGrid>
                <a:gridCol w="1465445">
                  <a:extLst>
                    <a:ext uri="{9D8B030D-6E8A-4147-A177-3AD203B41FA5}">
                      <a16:colId xmlns:a16="http://schemas.microsoft.com/office/drawing/2014/main" val="20000"/>
                    </a:ext>
                  </a:extLst>
                </a:gridCol>
                <a:gridCol w="8645237">
                  <a:extLst>
                    <a:ext uri="{9D8B030D-6E8A-4147-A177-3AD203B41FA5}">
                      <a16:colId xmlns:a16="http://schemas.microsoft.com/office/drawing/2014/main" val="20001"/>
                    </a:ext>
                  </a:extLst>
                </a:gridCol>
              </a:tblGrid>
              <a:tr h="121339">
                <a:tc>
                  <a:txBody>
                    <a:bodyPr/>
                    <a:lstStyle/>
                    <a:p>
                      <a:r>
                        <a:rPr lang="pl-PL" sz="2800" b="1" dirty="0">
                          <a:solidFill>
                            <a:srgbClr val="FF0000"/>
                          </a:solidFill>
                        </a:rPr>
                        <a:t># Data</a:t>
                      </a:r>
                    </a:p>
                  </a:txBody>
                  <a:tcPr marL="16179" marR="16179" marT="6067" marB="6067" anchor="ctr">
                    <a:lnL>
                      <a:noFill/>
                    </a:lnL>
                    <a:lnR>
                      <a:noFill/>
                    </a:lnR>
                    <a:lnT>
                      <a:noFill/>
                    </a:lnT>
                    <a:lnB>
                      <a:noFill/>
                    </a:lnB>
                  </a:tcPr>
                </a:tc>
                <a:tc>
                  <a:txBody>
                    <a:bodyPr/>
                    <a:lstStyle/>
                    <a:p>
                      <a:r>
                        <a:rPr lang="en-US" sz="2800" dirty="0"/>
                        <a:t>Number of captured data packets (if WEP, unique IV count), including data broadcast packets.</a:t>
                      </a:r>
                    </a:p>
                  </a:txBody>
                  <a:tcPr marL="16179" marR="16179" marT="6067" marB="6067" anchor="ctr">
                    <a:lnL>
                      <a:noFill/>
                    </a:lnL>
                    <a:lnR>
                      <a:noFill/>
                    </a:lnR>
                    <a:lnT>
                      <a:noFill/>
                    </a:lnT>
                    <a:lnB>
                      <a:noFill/>
                    </a:lnB>
                  </a:tcPr>
                </a:tc>
                <a:extLst>
                  <a:ext uri="{0D108BD9-81ED-4DB2-BD59-A6C34878D82A}">
                    <a16:rowId xmlns:a16="http://schemas.microsoft.com/office/drawing/2014/main" val="10005"/>
                  </a:ext>
                </a:extLst>
              </a:tr>
              <a:tr h="121339">
                <a:tc>
                  <a:txBody>
                    <a:bodyPr/>
                    <a:lstStyle/>
                    <a:p>
                      <a:r>
                        <a:rPr lang="pl-PL" sz="2800" b="1" dirty="0">
                          <a:solidFill>
                            <a:srgbClr val="FF0000"/>
                          </a:solidFill>
                        </a:rPr>
                        <a:t>#/s</a:t>
                      </a:r>
                    </a:p>
                  </a:txBody>
                  <a:tcPr marL="16179" marR="16179" marT="6067" marB="6067" anchor="ctr">
                    <a:lnL>
                      <a:noFill/>
                    </a:lnL>
                    <a:lnR>
                      <a:noFill/>
                    </a:lnR>
                    <a:lnT>
                      <a:noFill/>
                    </a:lnT>
                    <a:lnB>
                      <a:noFill/>
                    </a:lnB>
                  </a:tcPr>
                </a:tc>
                <a:tc>
                  <a:txBody>
                    <a:bodyPr/>
                    <a:lstStyle/>
                    <a:p>
                      <a:r>
                        <a:rPr lang="en-US" sz="2800" dirty="0"/>
                        <a:t>Number of data packets per second measure over the last 10 seconds.</a:t>
                      </a:r>
                    </a:p>
                  </a:txBody>
                  <a:tcPr marL="16179" marR="16179" marT="6067" marB="6067" anchor="ctr">
                    <a:lnL>
                      <a:noFill/>
                    </a:lnL>
                    <a:lnR>
                      <a:noFill/>
                    </a:lnR>
                    <a:lnT>
                      <a:noFill/>
                    </a:lnT>
                    <a:lnB>
                      <a:noFill/>
                    </a:lnB>
                  </a:tcPr>
                </a:tc>
                <a:extLst>
                  <a:ext uri="{0D108BD9-81ED-4DB2-BD59-A6C34878D82A}">
                    <a16:rowId xmlns:a16="http://schemas.microsoft.com/office/drawing/2014/main" val="10006"/>
                  </a:ext>
                </a:extLst>
              </a:tr>
              <a:tr h="266947">
                <a:tc>
                  <a:txBody>
                    <a:bodyPr/>
                    <a:lstStyle/>
                    <a:p>
                      <a:r>
                        <a:rPr lang="pl-PL" sz="2800" b="1" dirty="0">
                          <a:solidFill>
                            <a:srgbClr val="FF0000"/>
                          </a:solidFill>
                        </a:rPr>
                        <a:t>CH</a:t>
                      </a:r>
                    </a:p>
                  </a:txBody>
                  <a:tcPr marL="16179" marR="16179" marT="6067" marB="6067" anchor="ctr">
                    <a:lnL>
                      <a:noFill/>
                    </a:lnL>
                    <a:lnR>
                      <a:noFill/>
                    </a:lnR>
                    <a:lnT>
                      <a:noFill/>
                    </a:lnT>
                    <a:lnB>
                      <a:noFill/>
                    </a:lnB>
                  </a:tcPr>
                </a:tc>
                <a:tc>
                  <a:txBody>
                    <a:bodyPr/>
                    <a:lstStyle/>
                    <a:p>
                      <a:r>
                        <a:rPr lang="en-US" sz="2800" dirty="0"/>
                        <a:t>Channel number (taken from beacon packets).</a:t>
                      </a:r>
                      <a:br>
                        <a:rPr lang="en-US" sz="2800" dirty="0"/>
                      </a:br>
                      <a:r>
                        <a:rPr lang="en-US" sz="2800" dirty="0"/>
                        <a:t>Note: sometimes packets from other channels are captured even if </a:t>
                      </a:r>
                      <a:r>
                        <a:rPr lang="en-US" sz="2800" dirty="0" err="1"/>
                        <a:t>airodump</a:t>
                      </a:r>
                      <a:r>
                        <a:rPr lang="en-US" sz="2800" dirty="0"/>
                        <a:t>-ng is not hopping, because of radio interference or overlapping channels.</a:t>
                      </a:r>
                    </a:p>
                  </a:txBody>
                  <a:tcPr marL="16179" marR="16179" marT="6067" marB="6067" anchor="ctr">
                    <a:lnL>
                      <a:noFill/>
                    </a:lnL>
                    <a:lnR>
                      <a:noFill/>
                    </a:lnR>
                    <a:lnT>
                      <a:noFill/>
                    </a:lnT>
                    <a:lnB>
                      <a:noFill/>
                    </a:lnB>
                  </a:tcPr>
                </a:tc>
                <a:extLst>
                  <a:ext uri="{0D108BD9-81ED-4DB2-BD59-A6C34878D82A}">
                    <a16:rowId xmlns:a16="http://schemas.microsoft.com/office/drawing/2014/main" val="10007"/>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7654369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608636084"/>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MB</a:t>
                      </a:r>
                    </a:p>
                  </a:txBody>
                  <a:tcPr marL="16179" marR="16179" marT="6067" marB="6067" anchor="ctr">
                    <a:lnL>
                      <a:noFill/>
                    </a:lnL>
                    <a:lnR>
                      <a:noFill/>
                    </a:lnR>
                    <a:lnT>
                      <a:noFill/>
                    </a:lnT>
                    <a:lnB>
                      <a:noFill/>
                    </a:lnB>
                  </a:tcPr>
                </a:tc>
                <a:tc>
                  <a:txBody>
                    <a:bodyPr/>
                    <a:lstStyle/>
                    <a:p>
                      <a:r>
                        <a:rPr lang="en-US" sz="2800" dirty="0"/>
                        <a:t>Maximum speed supported by the AP. If MB = 11, it's 802.11b, if MB = 22 it's 802.11b+ and up to 54 are 802.11g. Anything higher is 802.11n or 802.11ac. The dot (after 54 above) indicates short preamble is supported. Displays “e” following the MB speed value if the network has </a:t>
                      </a:r>
                      <a:r>
                        <a:rPr lang="en-US" sz="2800" dirty="0" err="1"/>
                        <a:t>QoS</a:t>
                      </a:r>
                      <a:r>
                        <a:rPr lang="en-US" sz="2800" dirty="0"/>
                        <a:t> enabled.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4191498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304159179"/>
              </p:ext>
            </p:extLst>
          </p:nvPr>
        </p:nvGraphicFramePr>
        <p:xfrm>
          <a:off x="1215409" y="2392925"/>
          <a:ext cx="10152245" cy="2572454"/>
        </p:xfrm>
        <a:graphic>
          <a:graphicData uri="http://schemas.openxmlformats.org/drawingml/2006/table">
            <a:tbl>
              <a:tblPr/>
              <a:tblGrid>
                <a:gridCol w="1722898">
                  <a:extLst>
                    <a:ext uri="{9D8B030D-6E8A-4147-A177-3AD203B41FA5}">
                      <a16:colId xmlns:a16="http://schemas.microsoft.com/office/drawing/2014/main" val="20000"/>
                    </a:ext>
                  </a:extLst>
                </a:gridCol>
                <a:gridCol w="8429347">
                  <a:extLst>
                    <a:ext uri="{9D8B030D-6E8A-4147-A177-3AD203B41FA5}">
                      <a16:colId xmlns:a16="http://schemas.microsoft.com/office/drawing/2014/main" val="20001"/>
                    </a:ext>
                  </a:extLst>
                </a:gridCol>
              </a:tblGrid>
              <a:tr h="339750">
                <a:tc>
                  <a:txBody>
                    <a:bodyPr/>
                    <a:lstStyle/>
                    <a:p>
                      <a:r>
                        <a:rPr lang="pl-PL" sz="2800" b="1" dirty="0">
                          <a:solidFill>
                            <a:srgbClr val="FF0000"/>
                          </a:solidFill>
                        </a:rPr>
                        <a:t>ENC</a:t>
                      </a:r>
                    </a:p>
                  </a:txBody>
                  <a:tcPr marL="16179" marR="16179" marT="6067" marB="6067" anchor="ctr">
                    <a:lnL>
                      <a:noFill/>
                    </a:lnL>
                    <a:lnR>
                      <a:noFill/>
                    </a:lnR>
                    <a:lnT>
                      <a:noFill/>
                    </a:lnT>
                    <a:lnB>
                      <a:noFill/>
                    </a:lnB>
                  </a:tcPr>
                </a:tc>
                <a:tc>
                  <a:txBody>
                    <a:bodyPr/>
                    <a:lstStyle/>
                    <a:p>
                      <a:r>
                        <a:rPr lang="pl-PL" sz="2800" dirty="0" err="1"/>
                        <a:t>Encryption</a:t>
                      </a:r>
                      <a:r>
                        <a:rPr lang="pl-PL" sz="2800" dirty="0"/>
                        <a:t> </a:t>
                      </a:r>
                      <a:r>
                        <a:rPr lang="pl-PL" sz="2800" dirty="0" err="1"/>
                        <a:t>algorithm</a:t>
                      </a:r>
                      <a:r>
                        <a:rPr lang="pl-PL" sz="2800" dirty="0"/>
                        <a:t> in </a:t>
                      </a:r>
                      <a:r>
                        <a:rPr lang="pl-PL" sz="2800" dirty="0" err="1"/>
                        <a:t>use</a:t>
                      </a:r>
                      <a:r>
                        <a:rPr lang="pl-PL" sz="2800" dirty="0"/>
                        <a:t>. OPN = no </a:t>
                      </a:r>
                      <a:r>
                        <a:rPr lang="pl-PL" sz="2800" dirty="0" err="1"/>
                        <a:t>encryption</a:t>
                      </a:r>
                      <a:r>
                        <a:rPr lang="pl-PL" sz="2800" dirty="0"/>
                        <a:t>,“WEP?” = WEP </a:t>
                      </a:r>
                      <a:r>
                        <a:rPr lang="pl-PL" sz="2800" dirty="0" err="1"/>
                        <a:t>or</a:t>
                      </a:r>
                      <a:r>
                        <a:rPr lang="pl-PL" sz="2800" dirty="0"/>
                        <a:t> </a:t>
                      </a:r>
                      <a:r>
                        <a:rPr lang="pl-PL" sz="2800" dirty="0" err="1"/>
                        <a:t>higher</a:t>
                      </a:r>
                      <a:r>
                        <a:rPr lang="pl-PL" sz="2800" dirty="0"/>
                        <a:t> (not </a:t>
                      </a:r>
                      <a:r>
                        <a:rPr lang="pl-PL" sz="2800" dirty="0" err="1"/>
                        <a:t>enough</a:t>
                      </a:r>
                      <a:r>
                        <a:rPr lang="pl-PL" sz="2800" dirty="0"/>
                        <a:t> data to </a:t>
                      </a:r>
                      <a:r>
                        <a:rPr lang="pl-PL" sz="2800" dirty="0" err="1"/>
                        <a:t>choose</a:t>
                      </a:r>
                      <a:r>
                        <a:rPr lang="pl-PL" sz="2800" dirty="0"/>
                        <a:t> </a:t>
                      </a:r>
                      <a:r>
                        <a:rPr lang="pl-PL" sz="2800" dirty="0" err="1"/>
                        <a:t>between</a:t>
                      </a:r>
                      <a:r>
                        <a:rPr lang="pl-PL" sz="2800" dirty="0"/>
                        <a:t> WEP and WPA/WPA2), WEP (</a:t>
                      </a:r>
                      <a:r>
                        <a:rPr lang="pl-PL" sz="2800" dirty="0" err="1"/>
                        <a:t>without</a:t>
                      </a:r>
                      <a:r>
                        <a:rPr lang="pl-PL" sz="2800" dirty="0"/>
                        <a:t> the </a:t>
                      </a:r>
                      <a:r>
                        <a:rPr lang="pl-PL" sz="2800" dirty="0" err="1"/>
                        <a:t>question</a:t>
                      </a:r>
                      <a:r>
                        <a:rPr lang="pl-PL" sz="2800" dirty="0"/>
                        <a:t> </a:t>
                      </a:r>
                      <a:r>
                        <a:rPr lang="pl-PL" sz="2800" dirty="0" err="1"/>
                        <a:t>mark</a:t>
                      </a:r>
                      <a:r>
                        <a:rPr lang="pl-PL" sz="2800" dirty="0"/>
                        <a:t>) </a:t>
                      </a:r>
                      <a:r>
                        <a:rPr lang="pl-PL" sz="2800" dirty="0" err="1"/>
                        <a:t>indicates</a:t>
                      </a:r>
                      <a:r>
                        <a:rPr lang="pl-PL" sz="2800" dirty="0"/>
                        <a:t> </a:t>
                      </a:r>
                      <a:r>
                        <a:rPr lang="pl-PL" sz="2800" dirty="0" err="1"/>
                        <a:t>static</a:t>
                      </a:r>
                      <a:r>
                        <a:rPr lang="pl-PL" sz="2800" dirty="0"/>
                        <a:t> </a:t>
                      </a:r>
                      <a:r>
                        <a:rPr lang="pl-PL" sz="2800" dirty="0" err="1"/>
                        <a:t>or</a:t>
                      </a:r>
                      <a:r>
                        <a:rPr lang="pl-PL" sz="2800" dirty="0"/>
                        <a:t> </a:t>
                      </a:r>
                      <a:r>
                        <a:rPr lang="pl-PL" sz="2800" dirty="0" err="1"/>
                        <a:t>dynamic</a:t>
                      </a:r>
                      <a:r>
                        <a:rPr lang="pl-PL" sz="2800" dirty="0"/>
                        <a:t> WEP, and WPA, WPA2 </a:t>
                      </a:r>
                      <a:r>
                        <a:rPr lang="pl-PL" sz="2800" dirty="0" err="1"/>
                        <a:t>or</a:t>
                      </a:r>
                      <a:r>
                        <a:rPr lang="pl-PL" sz="2800" dirty="0"/>
                        <a:t> WPA3 </a:t>
                      </a:r>
                      <a:r>
                        <a:rPr lang="pl-PL" sz="2800" dirty="0" err="1"/>
                        <a:t>if</a:t>
                      </a:r>
                      <a:r>
                        <a:rPr lang="pl-PL" sz="2800" dirty="0"/>
                        <a:t> TKIP </a:t>
                      </a:r>
                      <a:r>
                        <a:rPr lang="pl-PL" sz="2800" dirty="0" err="1"/>
                        <a:t>or</a:t>
                      </a:r>
                      <a:r>
                        <a:rPr lang="pl-PL" sz="2800" dirty="0"/>
                        <a:t> CCMP </a:t>
                      </a:r>
                      <a:r>
                        <a:rPr lang="pl-PL" sz="2800" dirty="0" err="1"/>
                        <a:t>is</a:t>
                      </a:r>
                      <a:r>
                        <a:rPr lang="pl-PL" sz="2800" dirty="0"/>
                        <a:t> </a:t>
                      </a:r>
                      <a:r>
                        <a:rPr lang="pl-PL" sz="2800" dirty="0" err="1"/>
                        <a:t>present</a:t>
                      </a:r>
                      <a:r>
                        <a:rPr lang="pl-PL" sz="2800" dirty="0"/>
                        <a:t> (WPA3 with TKIP </a:t>
                      </a:r>
                      <a:r>
                        <a:rPr lang="pl-PL" sz="2800" dirty="0" err="1"/>
                        <a:t>allows</a:t>
                      </a:r>
                      <a:r>
                        <a:rPr lang="pl-PL" sz="2800" dirty="0"/>
                        <a:t> WPA </a:t>
                      </a:r>
                      <a:r>
                        <a:rPr lang="pl-PL" sz="2800" dirty="0" err="1"/>
                        <a:t>or</a:t>
                      </a:r>
                      <a:r>
                        <a:rPr lang="pl-PL" sz="2800" dirty="0"/>
                        <a:t> WPA2 </a:t>
                      </a:r>
                      <a:r>
                        <a:rPr lang="pl-PL" sz="2800" dirty="0" err="1"/>
                        <a:t>association</a:t>
                      </a:r>
                      <a:r>
                        <a:rPr lang="pl-PL" sz="2800" dirty="0"/>
                        <a:t>, </a:t>
                      </a:r>
                      <a:r>
                        <a:rPr lang="pl-PL" sz="2800" dirty="0" err="1"/>
                        <a:t>pure</a:t>
                      </a:r>
                      <a:r>
                        <a:rPr lang="pl-PL" sz="2800" dirty="0"/>
                        <a:t> WPA3 </a:t>
                      </a:r>
                      <a:r>
                        <a:rPr lang="pl-PL" sz="2800" dirty="0" err="1"/>
                        <a:t>only</a:t>
                      </a:r>
                      <a:r>
                        <a:rPr lang="pl-PL" sz="2800" dirty="0"/>
                        <a:t> </a:t>
                      </a:r>
                      <a:r>
                        <a:rPr lang="pl-PL" sz="2800" dirty="0" err="1"/>
                        <a:t>allows</a:t>
                      </a:r>
                      <a:r>
                        <a:rPr lang="pl-PL" sz="2800" dirty="0"/>
                        <a:t> CCMP). </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5087275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592096204"/>
              </p:ext>
            </p:extLst>
          </p:nvPr>
        </p:nvGraphicFramePr>
        <p:xfrm>
          <a:off x="1215409" y="2392925"/>
          <a:ext cx="9622309" cy="257245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CIPHER</a:t>
                      </a:r>
                    </a:p>
                  </a:txBody>
                  <a:tcPr marL="16179" marR="16179" marT="6067" marB="6067" anchor="ctr">
                    <a:lnL>
                      <a:noFill/>
                    </a:lnL>
                    <a:lnR>
                      <a:noFill/>
                    </a:lnR>
                    <a:lnT>
                      <a:noFill/>
                    </a:lnT>
                    <a:lnB>
                      <a:noFill/>
                    </a:lnB>
                  </a:tcPr>
                </a:tc>
                <a:tc>
                  <a:txBody>
                    <a:bodyPr/>
                    <a:lstStyle/>
                    <a:p>
                      <a:r>
                        <a:rPr lang="en-US" sz="2800" dirty="0"/>
                        <a:t>The cipher detected. One of CCMP, WRAP, TKIP, WEP, WEP40, or WEP104. Not mandatory, but TKIP is typically used with WPA and CCMP is typically used with WPA2. WEP40 is displayed when the key index is greater then 0. The standard states that the index can be 0-3 for 40bit and should be 0 for 104 bit.</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1976693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1219595412"/>
              </p:ext>
            </p:extLst>
          </p:nvPr>
        </p:nvGraphicFramePr>
        <p:xfrm>
          <a:off x="1215409" y="2392925"/>
          <a:ext cx="9622309" cy="1719014"/>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The authentication protocol used. One of MGT (WPA/WPA2 using a separate authentication server), SKA (shared key for WEP), PSK (pre-shared key for WPA/WPA2), or OPN (open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51344318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774551501"/>
              </p:ext>
            </p:extLst>
          </p:nvPr>
        </p:nvGraphicFramePr>
        <p:xfrm>
          <a:off x="1215409" y="2392925"/>
          <a:ext cx="9622309" cy="343802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AUTH</a:t>
                      </a:r>
                    </a:p>
                  </a:txBody>
                  <a:tcPr marL="16179" marR="16179" marT="6067" marB="6067" anchor="ctr">
                    <a:lnL>
                      <a:noFill/>
                    </a:lnL>
                    <a:lnR>
                      <a:noFill/>
                    </a:lnR>
                    <a:lnT>
                      <a:noFill/>
                    </a:lnT>
                    <a:lnB>
                      <a:noFill/>
                    </a:lnB>
                  </a:tcPr>
                </a:tc>
                <a:tc>
                  <a:txBody>
                    <a:bodyPr/>
                    <a:lstStyle/>
                    <a:p>
                      <a:r>
                        <a:rPr lang="en-US" sz="2800" dirty="0"/>
                        <a:t>The authentication protocol used. One of MGT (WPA/WPA2 using a separate authentication server), SKA (shared key for WEP), PSK (pre-shared key for WPA/WPA2), or OPN (open for WEP).</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dirty="0">
                          <a:solidFill>
                            <a:srgbClr val="FF0000"/>
                          </a:solidFill>
                        </a:rPr>
                        <a:t>ESSID</a:t>
                      </a:r>
                    </a:p>
                  </a:txBody>
                  <a:tcPr marL="16179" marR="16179" marT="6067" marB="6067" anchor="ctr">
                    <a:lnL>
                      <a:noFill/>
                    </a:lnL>
                    <a:lnR>
                      <a:noFill/>
                    </a:lnR>
                    <a:lnT>
                      <a:noFill/>
                    </a:lnT>
                    <a:lnB>
                      <a:noFill/>
                    </a:lnB>
                  </a:tcPr>
                </a:tc>
                <a:tc>
                  <a:txBody>
                    <a:bodyPr/>
                    <a:lstStyle/>
                    <a:p>
                      <a:r>
                        <a:rPr lang="en-US" sz="2800" dirty="0"/>
                        <a:t>Shows the wireless network name. The so-called “SSID”, which can be empty if SSID hiding is activated. In this case, </a:t>
                      </a:r>
                      <a:r>
                        <a:rPr lang="en-US" sz="2800" dirty="0" err="1"/>
                        <a:t>airodump</a:t>
                      </a:r>
                      <a:r>
                        <a:rPr lang="en-US" sz="2800" dirty="0"/>
                        <a:t>-ng will try to recover the SSID from probe responses and association requests. </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82967205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204280694"/>
              </p:ext>
            </p:extLst>
          </p:nvPr>
        </p:nvGraphicFramePr>
        <p:xfrm>
          <a:off x="1215409" y="2392925"/>
          <a:ext cx="9622309" cy="3011308"/>
        </p:xfrm>
        <a:graphic>
          <a:graphicData uri="http://schemas.openxmlformats.org/drawingml/2006/table">
            <a:tbl>
              <a:tblPr/>
              <a:tblGrid>
                <a:gridCol w="1632965">
                  <a:extLst>
                    <a:ext uri="{9D8B030D-6E8A-4147-A177-3AD203B41FA5}">
                      <a16:colId xmlns:a16="http://schemas.microsoft.com/office/drawing/2014/main" val="20000"/>
                    </a:ext>
                  </a:extLst>
                </a:gridCol>
                <a:gridCol w="7989344">
                  <a:extLst>
                    <a:ext uri="{9D8B030D-6E8A-4147-A177-3AD203B41FA5}">
                      <a16:colId xmlns:a16="http://schemas.microsoft.com/office/drawing/2014/main" val="20001"/>
                    </a:ext>
                  </a:extLst>
                </a:gridCol>
              </a:tblGrid>
              <a:tr h="339750">
                <a:tc>
                  <a:txBody>
                    <a:bodyPr/>
                    <a:lstStyle/>
                    <a:p>
                      <a:r>
                        <a:rPr lang="pl-PL" sz="2800" b="1" dirty="0">
                          <a:solidFill>
                            <a:srgbClr val="FF0000"/>
                          </a:solidFill>
                        </a:rPr>
                        <a:t>STATION</a:t>
                      </a:r>
                    </a:p>
                  </a:txBody>
                  <a:tcPr marL="16179" marR="16179" marT="6067" marB="6067" anchor="ctr">
                    <a:lnL>
                      <a:noFill/>
                    </a:lnL>
                    <a:lnR>
                      <a:noFill/>
                    </a:lnR>
                    <a:lnT>
                      <a:noFill/>
                    </a:lnT>
                    <a:lnB>
                      <a:noFill/>
                    </a:lnB>
                  </a:tcPr>
                </a:tc>
                <a:tc>
                  <a:txBody>
                    <a:bodyPr/>
                    <a:lstStyle/>
                    <a:p>
                      <a:r>
                        <a:rPr lang="en-US" sz="2800" dirty="0"/>
                        <a:t>MAC address of each associated station or stations searching for an AP to connect with. Clients not currently associated with an AP have a BSSID of “(not associated)”.</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Rate</a:t>
                      </a:r>
                    </a:p>
                  </a:txBody>
                  <a:tcPr marL="16179" marR="16179" marT="6067" marB="6067" anchor="ctr">
                    <a:lnL>
                      <a:noFill/>
                    </a:lnL>
                    <a:lnR>
                      <a:noFill/>
                    </a:lnR>
                    <a:lnT>
                      <a:noFill/>
                    </a:lnT>
                    <a:lnB>
                      <a:noFill/>
                    </a:lnB>
                  </a:tcPr>
                </a:tc>
                <a:tc>
                  <a:txBody>
                    <a:bodyPr/>
                    <a:lstStyle/>
                    <a:p>
                      <a:r>
                        <a:rPr lang="en-US" sz="2800" dirty="0"/>
                        <a:t>Station's receive rate, followed by transmit rate. Displays “e” following each rate if the network has </a:t>
                      </a:r>
                      <a:r>
                        <a:rPr lang="en-US" sz="2800" dirty="0" err="1"/>
                        <a:t>QoS</a:t>
                      </a:r>
                      <a:r>
                        <a:rPr lang="en-US" sz="2800" dirty="0"/>
                        <a:t> enabled.</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39629822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ela 2"/>
          <p:cNvGraphicFramePr>
            <a:graphicFrameLocks noGrp="1"/>
          </p:cNvGraphicFramePr>
          <p:nvPr>
            <p:extLst>
              <p:ext uri="{D42A27DB-BD31-4B8C-83A1-F6EECF244321}">
                <p14:modId xmlns:p14="http://schemas.microsoft.com/office/powerpoint/2010/main" val="3004139739"/>
              </p:ext>
            </p:extLst>
          </p:nvPr>
        </p:nvGraphicFramePr>
        <p:xfrm>
          <a:off x="1215409" y="2392925"/>
          <a:ext cx="9892473" cy="3889016"/>
        </p:xfrm>
        <a:graphic>
          <a:graphicData uri="http://schemas.openxmlformats.org/drawingml/2006/table">
            <a:tbl>
              <a:tblPr/>
              <a:tblGrid>
                <a:gridCol w="1678813">
                  <a:extLst>
                    <a:ext uri="{9D8B030D-6E8A-4147-A177-3AD203B41FA5}">
                      <a16:colId xmlns:a16="http://schemas.microsoft.com/office/drawing/2014/main" val="20000"/>
                    </a:ext>
                  </a:extLst>
                </a:gridCol>
                <a:gridCol w="8213660">
                  <a:extLst>
                    <a:ext uri="{9D8B030D-6E8A-4147-A177-3AD203B41FA5}">
                      <a16:colId xmlns:a16="http://schemas.microsoft.com/office/drawing/2014/main" val="20001"/>
                    </a:ext>
                  </a:extLst>
                </a:gridCol>
              </a:tblGrid>
              <a:tr h="339750">
                <a:tc>
                  <a:txBody>
                    <a:bodyPr/>
                    <a:lstStyle/>
                    <a:p>
                      <a:r>
                        <a:rPr lang="pl-PL" sz="2800" b="1" dirty="0">
                          <a:solidFill>
                            <a:srgbClr val="FF0000"/>
                          </a:solidFill>
                        </a:rPr>
                        <a:t>Lost</a:t>
                      </a:r>
                    </a:p>
                  </a:txBody>
                  <a:tcPr marL="16179" marR="16179" marT="6067" marB="6067" anchor="ctr">
                    <a:lnL>
                      <a:noFill/>
                    </a:lnL>
                    <a:lnR>
                      <a:noFill/>
                    </a:lnR>
                    <a:lnT>
                      <a:noFill/>
                    </a:lnT>
                    <a:lnB>
                      <a:noFill/>
                    </a:lnB>
                  </a:tcPr>
                </a:tc>
                <a:tc>
                  <a:txBody>
                    <a:bodyPr/>
                    <a:lstStyle/>
                    <a:p>
                      <a:r>
                        <a:rPr lang="en-US" sz="2800" dirty="0"/>
                        <a:t>The number of data packets lost over the last 10 seconds based on the sequence number. See note below for a more detailed explanation.</a:t>
                      </a:r>
                    </a:p>
                  </a:txBody>
                  <a:tcPr marL="16179" marR="16179" marT="6067" marB="6067" anchor="ctr">
                    <a:lnL>
                      <a:noFill/>
                    </a:lnL>
                    <a:lnR>
                      <a:noFill/>
                    </a:lnR>
                    <a:lnT>
                      <a:noFill/>
                    </a:lnT>
                    <a:lnB>
                      <a:noFill/>
                    </a:lnB>
                  </a:tcPr>
                </a:tc>
                <a:extLst>
                  <a:ext uri="{0D108BD9-81ED-4DB2-BD59-A6C34878D82A}">
                    <a16:rowId xmlns:a16="http://schemas.microsoft.com/office/drawing/2014/main" val="10008"/>
                  </a:ext>
                </a:extLst>
              </a:tr>
              <a:tr h="339750">
                <a:tc>
                  <a:txBody>
                    <a:bodyPr/>
                    <a:lstStyle/>
                    <a:p>
                      <a:r>
                        <a:rPr lang="pl-PL" sz="2800" b="1">
                          <a:solidFill>
                            <a:srgbClr val="FF0000"/>
                          </a:solidFill>
                        </a:rPr>
                        <a:t>Packets</a:t>
                      </a:r>
                    </a:p>
                  </a:txBody>
                  <a:tcPr marL="16179" marR="16179" marT="6067" marB="6067" anchor="ctr">
                    <a:lnL>
                      <a:noFill/>
                    </a:lnL>
                    <a:lnR>
                      <a:noFill/>
                    </a:lnR>
                    <a:lnT>
                      <a:noFill/>
                    </a:lnT>
                    <a:lnB>
                      <a:noFill/>
                    </a:lnB>
                  </a:tcPr>
                </a:tc>
                <a:tc>
                  <a:txBody>
                    <a:bodyPr/>
                    <a:lstStyle/>
                    <a:p>
                      <a:r>
                        <a:rPr lang="en-US" sz="2800" dirty="0"/>
                        <a:t>The number of data packets sent by the client.</a:t>
                      </a:r>
                    </a:p>
                  </a:txBody>
                  <a:tcPr marL="16179" marR="16179" marT="6067" marB="6067" anchor="ctr">
                    <a:lnL>
                      <a:noFill/>
                    </a:lnL>
                    <a:lnR>
                      <a:noFill/>
                    </a:lnR>
                    <a:lnT>
                      <a:noFill/>
                    </a:lnT>
                    <a:lnB>
                      <a:noFill/>
                    </a:lnB>
                  </a:tcPr>
                </a:tc>
                <a:extLst>
                  <a:ext uri="{0D108BD9-81ED-4DB2-BD59-A6C34878D82A}">
                    <a16:rowId xmlns:a16="http://schemas.microsoft.com/office/drawing/2014/main" val="10001"/>
                  </a:ext>
                </a:extLst>
              </a:tr>
              <a:tr h="339750">
                <a:tc>
                  <a:txBody>
                    <a:bodyPr/>
                    <a:lstStyle/>
                    <a:p>
                      <a:r>
                        <a:rPr lang="pl-PL" sz="2800" b="1" dirty="0">
                          <a:solidFill>
                            <a:srgbClr val="FF0000"/>
                          </a:solidFill>
                        </a:rPr>
                        <a:t>Notes</a:t>
                      </a:r>
                    </a:p>
                  </a:txBody>
                  <a:tcPr marL="16179" marR="16179" marT="6067" marB="6067" anchor="ctr">
                    <a:lnL>
                      <a:noFill/>
                    </a:lnL>
                    <a:lnR>
                      <a:noFill/>
                    </a:lnR>
                    <a:lnT>
                      <a:noFill/>
                    </a:lnT>
                    <a:lnB>
                      <a:noFill/>
                    </a:lnB>
                  </a:tcPr>
                </a:tc>
                <a:tc>
                  <a:txBody>
                    <a:bodyPr/>
                    <a:lstStyle/>
                    <a:p>
                      <a:r>
                        <a:rPr lang="en-US" sz="2800" dirty="0"/>
                        <a:t>Additional information about the client, such as captured EAPOL or PMKID.</a:t>
                      </a:r>
                    </a:p>
                  </a:txBody>
                  <a:tcPr marL="16179" marR="16179" marT="6067" marB="6067" anchor="ctr">
                    <a:lnL>
                      <a:noFill/>
                    </a:lnL>
                    <a:lnR>
                      <a:noFill/>
                    </a:lnR>
                    <a:lnT>
                      <a:noFill/>
                    </a:lnT>
                    <a:lnB>
                      <a:noFill/>
                    </a:lnB>
                  </a:tcPr>
                </a:tc>
                <a:extLst>
                  <a:ext uri="{0D108BD9-81ED-4DB2-BD59-A6C34878D82A}">
                    <a16:rowId xmlns:a16="http://schemas.microsoft.com/office/drawing/2014/main" val="10002"/>
                  </a:ext>
                </a:extLst>
              </a:tr>
              <a:tr h="339750">
                <a:tc>
                  <a:txBody>
                    <a:bodyPr/>
                    <a:lstStyle/>
                    <a:p>
                      <a:r>
                        <a:rPr lang="pl-PL" sz="2800" b="1" dirty="0" err="1">
                          <a:solidFill>
                            <a:srgbClr val="FF0000"/>
                          </a:solidFill>
                        </a:rPr>
                        <a:t>Probes</a:t>
                      </a:r>
                      <a:endParaRPr lang="pl-PL" sz="2800" b="1" dirty="0">
                        <a:solidFill>
                          <a:srgbClr val="FF0000"/>
                        </a:solidFill>
                      </a:endParaRPr>
                    </a:p>
                  </a:txBody>
                  <a:tcPr marL="16179" marR="16179" marT="6067" marB="6067" anchor="ctr">
                    <a:lnL>
                      <a:noFill/>
                    </a:lnL>
                    <a:lnR>
                      <a:noFill/>
                    </a:lnR>
                    <a:lnT>
                      <a:noFill/>
                    </a:lnT>
                    <a:lnB>
                      <a:noFill/>
                    </a:lnB>
                  </a:tcPr>
                </a:tc>
                <a:tc>
                  <a:txBody>
                    <a:bodyPr/>
                    <a:lstStyle/>
                    <a:p>
                      <a:r>
                        <a:rPr lang="en-US" sz="2800" dirty="0"/>
                        <a:t>The ESSIDs probed by the client. These are the networks the client is trying to connect to if it is not currently connected. </a:t>
                      </a:r>
                    </a:p>
                  </a:txBody>
                  <a:tcPr marL="16179" marR="16179" marT="6067" marB="6067" anchor="ctr">
                    <a:lnL>
                      <a:noFill/>
                    </a:lnL>
                    <a:lnR>
                      <a:noFill/>
                    </a:lnR>
                    <a:lnT>
                      <a:noFill/>
                    </a:lnT>
                    <a:lnB>
                      <a:noFill/>
                    </a:lnB>
                  </a:tcPr>
                </a:tc>
                <a:extLst>
                  <a:ext uri="{0D108BD9-81ED-4DB2-BD59-A6C34878D82A}">
                    <a16:rowId xmlns:a16="http://schemas.microsoft.com/office/drawing/2014/main" val="10003"/>
                  </a:ext>
                </a:extLst>
              </a:tr>
            </a:tbl>
          </a:graphicData>
        </a:graphic>
      </p:graphicFrame>
      <p:pic>
        <p:nvPicPr>
          <p:cNvPr id="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6"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8"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5776210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40000" y="2055858"/>
            <a:ext cx="11233248" cy="3539430"/>
          </a:xfrm>
          <a:prstGeom prst="rect">
            <a:avLst/>
          </a:prstGeom>
        </p:spPr>
        <p:txBody>
          <a:bodyPr wrap="square">
            <a:spAutoFit/>
          </a:bodyPr>
          <a:lstStyle/>
          <a:p>
            <a:r>
              <a:rPr lang="en-GB" sz="2800" b="1" dirty="0">
                <a:solidFill>
                  <a:srgbClr val="0070C0"/>
                </a:solidFill>
              </a:rPr>
              <a:t>Step 3 - Use of the </a:t>
            </a:r>
            <a:r>
              <a:rPr lang="en-GB" sz="2800" b="1" dirty="0" err="1">
                <a:solidFill>
                  <a:srgbClr val="0070C0"/>
                </a:solidFill>
              </a:rPr>
              <a:t>aireplay</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aireplay</a:t>
            </a:r>
            <a:r>
              <a:rPr lang="en-GB" sz="2800" i="1" dirty="0">
                <a:solidFill>
                  <a:srgbClr val="FF0000"/>
                </a:solidFill>
              </a:rPr>
              <a:t>-ng&lt;option&gt;&lt;interface&gt;</a:t>
            </a:r>
            <a:endParaRPr lang="pl-PL" sz="2800" i="1" dirty="0">
              <a:solidFill>
                <a:srgbClr val="FF0000"/>
              </a:solidFill>
            </a:endParaRPr>
          </a:p>
          <a:p>
            <a:endParaRPr lang="pl-PL" sz="2800" dirty="0"/>
          </a:p>
          <a:p>
            <a:r>
              <a:rPr lang="en-GB" sz="2800" b="1" dirty="0"/>
              <a:t>Usage example </a:t>
            </a:r>
            <a:r>
              <a:rPr lang="en-GB" sz="2800" dirty="0"/>
              <a:t>(injection of artificial traffic into WEP network): </a:t>
            </a:r>
            <a:endParaRPr lang="pl-PL" sz="2800" dirty="0"/>
          </a:p>
          <a:p>
            <a:endParaRPr lang="pl-PL" sz="2800" dirty="0"/>
          </a:p>
          <a:p>
            <a:r>
              <a:rPr lang="en-GB" sz="2800" i="1" dirty="0" err="1">
                <a:solidFill>
                  <a:srgbClr val="FF0000"/>
                </a:solidFill>
              </a:rPr>
              <a:t>aireplay</a:t>
            </a:r>
            <a:r>
              <a:rPr lang="en-GB" sz="2800" i="1" dirty="0">
                <a:solidFill>
                  <a:srgbClr val="FF0000"/>
                </a:solidFill>
              </a:rPr>
              <a:t>-ng -3 -b 10:FE:ED:90:A9:26 -h FF:FF:FF:FF:FF:FF -x 30 mon0</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254432927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Obraz 6" descr="C:\Users\SYSTEM1\Desktop\Dyplomowa\APS_images\05.png"/>
          <p:cNvPicPr/>
          <p:nvPr/>
        </p:nvPicPr>
        <p:blipFill>
          <a:blip r:embed="rId2">
            <a:extLst>
              <a:ext uri="{28A0092B-C50C-407E-A947-70E740481C1C}">
                <a14:useLocalDpi xmlns:a14="http://schemas.microsoft.com/office/drawing/2010/main" val="0"/>
              </a:ext>
            </a:extLst>
          </a:blip>
          <a:stretch>
            <a:fillRect/>
          </a:stretch>
        </p:blipFill>
        <p:spPr bwMode="auto">
          <a:xfrm>
            <a:off x="724263" y="2398186"/>
            <a:ext cx="10532805" cy="3753232"/>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10248026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623392" y="2024238"/>
            <a:ext cx="11233248" cy="3970318"/>
          </a:xfrm>
          <a:prstGeom prst="rect">
            <a:avLst/>
          </a:prstGeom>
        </p:spPr>
        <p:txBody>
          <a:bodyPr wrap="square">
            <a:spAutoFit/>
          </a:bodyPr>
          <a:lstStyle/>
          <a:p>
            <a:r>
              <a:rPr lang="en-GB" sz="2800" b="1" dirty="0">
                <a:solidFill>
                  <a:srgbClr val="0070C0"/>
                </a:solidFill>
              </a:rPr>
              <a:t>Step 4 - Use the </a:t>
            </a:r>
            <a:r>
              <a:rPr lang="en-GB" sz="2800" b="1" dirty="0" err="1">
                <a:solidFill>
                  <a:srgbClr val="0070C0"/>
                </a:solidFill>
              </a:rPr>
              <a:t>aircrack</a:t>
            </a:r>
            <a:r>
              <a:rPr lang="en-GB" sz="2800" b="1" dirty="0">
                <a:solidFill>
                  <a:srgbClr val="0070C0"/>
                </a:solidFill>
              </a:rPr>
              <a:t>-ng application</a:t>
            </a:r>
            <a:endParaRPr lang="pl-PL" sz="2800" b="1" dirty="0">
              <a:solidFill>
                <a:srgbClr val="0070C0"/>
              </a:solidFill>
            </a:endParaRPr>
          </a:p>
          <a:p>
            <a:endParaRPr lang="pl-PL" sz="2800" dirty="0"/>
          </a:p>
          <a:p>
            <a:r>
              <a:rPr lang="en-GB" sz="2800" dirty="0"/>
              <a:t>Command syntax: </a:t>
            </a:r>
            <a:endParaRPr lang="pl-PL" sz="2800" dirty="0"/>
          </a:p>
          <a:p>
            <a:r>
              <a:rPr lang="en-GB" sz="2800" i="1" dirty="0" err="1">
                <a:solidFill>
                  <a:srgbClr val="FF0000"/>
                </a:solidFill>
              </a:rPr>
              <a:t>aircrack</a:t>
            </a:r>
            <a:r>
              <a:rPr lang="en-GB" sz="2800" i="1" dirty="0">
                <a:solidFill>
                  <a:srgbClr val="FF0000"/>
                </a:solidFill>
              </a:rPr>
              <a:t>-ng -w </a:t>
            </a:r>
            <a:r>
              <a:rPr lang="en-GB" sz="2800" i="1" dirty="0" err="1">
                <a:solidFill>
                  <a:srgbClr val="FF0000"/>
                </a:solidFill>
              </a:rPr>
              <a:t>dictionary_location</a:t>
            </a:r>
            <a:r>
              <a:rPr lang="en-GB" sz="2800" i="1" dirty="0">
                <a:solidFill>
                  <a:srgbClr val="FF0000"/>
                </a:solidFill>
              </a:rPr>
              <a:t> </a:t>
            </a:r>
            <a:r>
              <a:rPr lang="en-GB" sz="2800" i="1" dirty="0" err="1">
                <a:solidFill>
                  <a:srgbClr val="FF0000"/>
                </a:solidFill>
              </a:rPr>
              <a:t>sequence_location</a:t>
            </a:r>
            <a:endParaRPr lang="pl-PL" sz="2800" i="1" dirty="0">
              <a:solidFill>
                <a:srgbClr val="FF0000"/>
              </a:solidFill>
            </a:endParaRPr>
          </a:p>
          <a:p>
            <a:endParaRPr lang="pl-PL" sz="2800" dirty="0"/>
          </a:p>
          <a:p>
            <a:endParaRPr lang="pl-PL" sz="2800" dirty="0"/>
          </a:p>
          <a:p>
            <a:r>
              <a:rPr lang="en-GB" sz="2800" b="1" dirty="0"/>
              <a:t>Usage example </a:t>
            </a:r>
            <a:r>
              <a:rPr lang="en-GB" sz="2800" dirty="0"/>
              <a:t>(getting WPA / WPA2 key value using a dictionary):</a:t>
            </a:r>
            <a:endParaRPr lang="pl-PL" sz="2800" dirty="0"/>
          </a:p>
          <a:p>
            <a:r>
              <a:rPr lang="en-GB" sz="2800" dirty="0"/>
              <a:t> </a:t>
            </a:r>
            <a:endParaRPr lang="pl-PL" sz="2800" dirty="0"/>
          </a:p>
          <a:p>
            <a:r>
              <a:rPr lang="en-GB" sz="2800" i="1" dirty="0" err="1">
                <a:solidFill>
                  <a:srgbClr val="FF0000"/>
                </a:solidFill>
              </a:rPr>
              <a:t>aircrack</a:t>
            </a:r>
            <a:r>
              <a:rPr lang="en-GB" sz="2800" i="1" dirty="0">
                <a:solidFill>
                  <a:srgbClr val="FF0000"/>
                </a:solidFill>
              </a:rPr>
              <a:t>-ng -w /root/dictionary.txt /root/</a:t>
            </a:r>
            <a:r>
              <a:rPr lang="en-GB" sz="2800" i="1" dirty="0" err="1">
                <a:solidFill>
                  <a:srgbClr val="FF0000"/>
                </a:solidFill>
              </a:rPr>
              <a:t>handshake.cap</a:t>
            </a:r>
            <a:endParaRPr lang="pl-PL" sz="2800" i="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11443428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4.png"/>
          <p:cNvPicPr/>
          <p:nvPr/>
        </p:nvPicPr>
        <p:blipFill>
          <a:blip r:embed="rId2">
            <a:extLst>
              <a:ext uri="{28A0092B-C50C-407E-A947-70E740481C1C}">
                <a14:useLocalDpi xmlns:a14="http://schemas.microsoft.com/office/drawing/2010/main" val="0"/>
              </a:ext>
            </a:extLst>
          </a:blip>
          <a:stretch>
            <a:fillRect/>
          </a:stretch>
        </p:blipFill>
        <p:spPr bwMode="auto">
          <a:xfrm>
            <a:off x="1067163" y="2242996"/>
            <a:ext cx="10009546" cy="4126631"/>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889499734"/>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366720" y="2171343"/>
            <a:ext cx="11233248" cy="3970318"/>
          </a:xfrm>
          <a:prstGeom prst="rect">
            <a:avLst/>
          </a:prstGeom>
        </p:spPr>
        <p:txBody>
          <a:bodyPr wrap="square">
            <a:spAutoFit/>
          </a:bodyPr>
          <a:lstStyle/>
          <a:p>
            <a:pPr marL="285750" indent="-285750" algn="just">
              <a:buFont typeface="Arial" panose="020B0604020202020204" pitchFamily="34" charset="0"/>
              <a:buChar char="•"/>
            </a:pPr>
            <a:r>
              <a:rPr lang="en-GB" sz="2800" dirty="0"/>
              <a:t>An interesting programme is the application called </a:t>
            </a:r>
            <a:r>
              <a:rPr lang="en-GB" sz="2800" i="1" dirty="0"/>
              <a:t>crunch</a:t>
            </a:r>
            <a:r>
              <a:rPr lang="en-GB" sz="2800" dirty="0"/>
              <a:t>, which allows you to generate a list of network key positions based on a specific criterion and character space. </a:t>
            </a:r>
            <a:endParaRPr lang="pl-PL" sz="2800" dirty="0"/>
          </a:p>
          <a:p>
            <a:pPr marL="285750" indent="-285750" algn="just">
              <a:buFont typeface="Arial" panose="020B0604020202020204" pitchFamily="34" charset="0"/>
              <a:buChar char="•"/>
            </a:pPr>
            <a:r>
              <a:rPr lang="en-GB" sz="2800" dirty="0"/>
              <a:t>It is often used as an input source for the </a:t>
            </a:r>
            <a:r>
              <a:rPr lang="en-GB" sz="2800" dirty="0" err="1"/>
              <a:t>aircrack</a:t>
            </a:r>
            <a:r>
              <a:rPr lang="en-GB" sz="2800" dirty="0"/>
              <a:t>-ng application. Usage example (forcibly retrieving the value of an 8-character key without using a dictionary, based on the character space: abc0123456789)</a:t>
            </a:r>
            <a:r>
              <a:rPr lang="pl-PL" sz="2800" dirty="0"/>
              <a:t>.</a:t>
            </a:r>
          </a:p>
          <a:p>
            <a:pPr algn="just"/>
            <a:r>
              <a:rPr lang="en-GB" sz="2800" i="1" dirty="0"/>
              <a:t> </a:t>
            </a:r>
            <a:endParaRPr lang="pl-PL" sz="2800" dirty="0"/>
          </a:p>
          <a:p>
            <a:pPr algn="just"/>
            <a:r>
              <a:rPr lang="en-GB" sz="2800" b="1" i="1" dirty="0">
                <a:solidFill>
                  <a:srgbClr val="FF0000"/>
                </a:solidFill>
              </a:rPr>
              <a:t>crunch 8 8 abc0123456789 -t @@@@@@@@ | </a:t>
            </a:r>
            <a:r>
              <a:rPr lang="en-GB" sz="2800" b="1" i="1" dirty="0" err="1">
                <a:solidFill>
                  <a:srgbClr val="FF0000"/>
                </a:solidFill>
              </a:rPr>
              <a:t>aircrack</a:t>
            </a:r>
            <a:r>
              <a:rPr lang="en-GB" sz="2800" b="1" i="1" dirty="0">
                <a:solidFill>
                  <a:srgbClr val="FF0000"/>
                </a:solidFill>
              </a:rPr>
              <a:t>-ng -</a:t>
            </a:r>
            <a:r>
              <a:rPr lang="en-GB" sz="2800" b="1" i="1" dirty="0" err="1">
                <a:solidFill>
                  <a:srgbClr val="FF0000"/>
                </a:solidFill>
              </a:rPr>
              <a:t>bssid</a:t>
            </a:r>
            <a:r>
              <a:rPr lang="en-GB" sz="2800" b="1" i="1" dirty="0">
                <a:solidFill>
                  <a:srgbClr val="FF0000"/>
                </a:solidFill>
              </a:rPr>
              <a:t> 10:FE:ED:90:A9:26 -w- /root/</a:t>
            </a:r>
            <a:r>
              <a:rPr lang="en-GB" sz="2800" b="1" i="1" dirty="0" err="1">
                <a:solidFill>
                  <a:srgbClr val="FF0000"/>
                </a:solidFill>
              </a:rPr>
              <a:t>handshake.cap</a:t>
            </a:r>
            <a:endParaRPr lang="pl-PL" sz="2800" b="1" dirty="0">
              <a:solidFill>
                <a:srgbClr val="FF0000"/>
              </a:solidFill>
            </a:endParaRPr>
          </a:p>
        </p:txBody>
      </p:sp>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342414638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Obraz 3" descr="C:\Users\SYSTEM1\Desktop\Dyplomowa\APS_images\07.png"/>
          <p:cNvPicPr/>
          <p:nvPr/>
        </p:nvPicPr>
        <p:blipFill>
          <a:blip r:embed="rId2">
            <a:extLst>
              <a:ext uri="{28A0092B-C50C-407E-A947-70E740481C1C}">
                <a14:useLocalDpi xmlns:a14="http://schemas.microsoft.com/office/drawing/2010/main" val="0"/>
              </a:ext>
            </a:extLst>
          </a:blip>
          <a:stretch>
            <a:fillRect/>
          </a:stretch>
        </p:blipFill>
        <p:spPr bwMode="auto">
          <a:xfrm>
            <a:off x="1067163" y="1974272"/>
            <a:ext cx="10387880" cy="4352916"/>
          </a:xfrm>
          <a:prstGeom prst="rect">
            <a:avLst/>
          </a:prstGeom>
          <a:noFill/>
          <a:ln>
            <a:noFill/>
          </a:ln>
        </p:spPr>
      </p:pic>
      <p:pic>
        <p:nvPicPr>
          <p:cNvPr id="6"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a:spLocks noGrp="1"/>
          </p:cNvSpPr>
          <p:nvPr>
            <p:ph type="title"/>
          </p:nvPr>
        </p:nvSpPr>
        <p:spPr>
          <a:xfrm>
            <a:off x="1469634" y="245699"/>
            <a:ext cx="7143010" cy="1325563"/>
          </a:xfrm>
        </p:spPr>
        <p:txBody>
          <a:bodyPr>
            <a:normAutofit fontScale="90000"/>
          </a:bodyPr>
          <a:lstStyle/>
          <a:p>
            <a:r>
              <a:rPr lang="en-GB" sz="5400" b="1" dirty="0"/>
              <a:t>The </a:t>
            </a:r>
            <a:r>
              <a:rPr lang="en-GB" sz="5400" b="1" dirty="0" err="1"/>
              <a:t>KaliLinux</a:t>
            </a:r>
            <a:r>
              <a:rPr lang="en-GB" sz="5400" b="1" dirty="0"/>
              <a:t> </a:t>
            </a:r>
            <a:r>
              <a:rPr lang="pl-PL" sz="5400" b="1" dirty="0"/>
              <a:t>– </a:t>
            </a:r>
            <a:r>
              <a:rPr lang="en-GB" b="1" dirty="0"/>
              <a:t>environment</a:t>
            </a:r>
            <a:r>
              <a:rPr lang="pl-PL" b="1" dirty="0"/>
              <a:t> </a:t>
            </a:r>
            <a:r>
              <a:rPr lang="en-GB" b="1" dirty="0"/>
              <a:t>of testing the resistance </a:t>
            </a:r>
            <a:endParaRPr lang="pl-PL" b="1" dirty="0"/>
          </a:p>
        </p:txBody>
      </p:sp>
    </p:spTree>
    <p:extLst>
      <p:ext uri="{BB962C8B-B14F-4D97-AF65-F5344CB8AC3E}">
        <p14:creationId xmlns:p14="http://schemas.microsoft.com/office/powerpoint/2010/main" val="55219141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sp>
        <p:nvSpPr>
          <p:cNvPr id="12292" name="Rectangle 9">
            <a:extLst>
              <a:ext uri="{FF2B5EF4-FFF2-40B4-BE49-F238E27FC236}">
                <a16:creationId xmlns:a16="http://schemas.microsoft.com/office/drawing/2014/main" id="{A33936FF-CCA5-4CF3-B067-E3ED84CEE25D}"/>
              </a:ext>
            </a:extLst>
          </p:cNvPr>
          <p:cNvSpPr>
            <a:spLocks noChangeArrowheads="1"/>
          </p:cNvSpPr>
          <p:nvPr/>
        </p:nvSpPr>
        <p:spPr bwMode="auto">
          <a:xfrm>
            <a:off x="929080" y="2230220"/>
            <a:ext cx="10379637" cy="32624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marL="285750" indent="-285750" fontAlgn="base">
              <a:spcAft>
                <a:spcPts val="600"/>
              </a:spcAft>
            </a:pPr>
            <a:r>
              <a:rPr lang="en-GB" sz="2800" dirty="0">
                <a:latin typeface="+mn-lt"/>
              </a:rPr>
              <a:t>A </a:t>
            </a:r>
            <a:r>
              <a:rPr lang="en-GB" sz="2800" b="1" dirty="0">
                <a:solidFill>
                  <a:srgbClr val="FF0000"/>
                </a:solidFill>
                <a:latin typeface="+mn-lt"/>
              </a:rPr>
              <a:t>Virtual Private Network </a:t>
            </a:r>
            <a:r>
              <a:rPr lang="en-GB" sz="2800" dirty="0">
                <a:latin typeface="+mn-lt"/>
              </a:rPr>
              <a:t>is a tunnel through which private network traffic flows between the sender and recipient over a public network. </a:t>
            </a:r>
            <a:endParaRPr lang="pl-PL" sz="2800" dirty="0">
              <a:latin typeface="+mn-lt"/>
            </a:endParaRPr>
          </a:p>
          <a:p>
            <a:pPr marL="285750" indent="-285750" algn="just" fontAlgn="base">
              <a:spcAft>
                <a:spcPts val="600"/>
              </a:spcAft>
            </a:pPr>
            <a:r>
              <a:rPr lang="en-GB" sz="2800" dirty="0">
                <a:latin typeface="+mn-lt"/>
              </a:rPr>
              <a:t>A </a:t>
            </a:r>
            <a:r>
              <a:rPr lang="en-GB" sz="2800" b="1" dirty="0">
                <a:solidFill>
                  <a:srgbClr val="FF0000"/>
                </a:solidFill>
                <a:latin typeface="+mn-lt"/>
              </a:rPr>
              <a:t>VPN network </a:t>
            </a:r>
            <a:r>
              <a:rPr lang="en-GB" sz="2800" dirty="0">
                <a:latin typeface="+mn-lt"/>
              </a:rPr>
              <a:t>encrypts all activities on the internet, hides the IP address, protecting the identity of the network user. A VPN connection offers secure access to applications, websites and entertainment platforms from anywhere in the world. </a:t>
            </a:r>
            <a:endParaRPr lang="pl-PL" sz="2800" dirty="0">
              <a:latin typeface="+mn-lt"/>
            </a:endParaRPr>
          </a:p>
        </p:txBody>
      </p:sp>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4264424198"/>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7AEEF3F9-B315-4667-B581-C8924A67112D}"/>
              </a:ext>
            </a:extLst>
          </p:cNvPr>
          <p:cNvSpPr>
            <a:spLocks noChangeArrowheads="1"/>
          </p:cNvSpPr>
          <p:nvPr/>
        </p:nvSpPr>
        <p:spPr bwMode="auto">
          <a:xfrm>
            <a:off x="6118899" y="3112861"/>
            <a:ext cx="8737600" cy="388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ts val="600"/>
              </a:spcBef>
              <a:buClr>
                <a:schemeClr val="tx2"/>
              </a:buClr>
              <a:buSzPct val="73000"/>
              <a:buFont typeface="Wingdings 2" panose="05020102010507070707" pitchFamily="18" charset="2"/>
              <a:buChar char=""/>
              <a:defRPr sz="2600">
                <a:solidFill>
                  <a:schemeClr val="tx1"/>
                </a:solidFill>
                <a:latin typeface="Trebuchet MS" panose="020B0603020202020204" pitchFamily="34" charset="0"/>
              </a:defRPr>
            </a:lvl1pPr>
            <a:lvl2pPr marL="742950" indent="-285750">
              <a:spcBef>
                <a:spcPts val="500"/>
              </a:spcBef>
              <a:buClr>
                <a:srgbClr val="F9B639"/>
              </a:buClr>
              <a:buSzPct val="80000"/>
              <a:buFont typeface="Wingdings 2" panose="05020102010507070707" pitchFamily="18" charset="2"/>
              <a:buChar char=""/>
              <a:defRPr sz="2300">
                <a:solidFill>
                  <a:srgbClr val="6C6C6C"/>
                </a:solidFill>
                <a:latin typeface="Trebuchet MS" panose="020B0603020202020204" pitchFamily="34" charset="0"/>
              </a:defRPr>
            </a:lvl2pPr>
            <a:lvl3pPr marL="1143000" indent="-228600">
              <a:spcBef>
                <a:spcPts val="400"/>
              </a:spcBef>
              <a:buClr>
                <a:srgbClr val="F9B639"/>
              </a:buClr>
              <a:buSzPct val="60000"/>
              <a:buFont typeface="Wingdings" panose="05000000000000000000" pitchFamily="2" charset="2"/>
              <a:buChar char=""/>
              <a:defRPr sz="2000">
                <a:solidFill>
                  <a:schemeClr val="tx1"/>
                </a:solidFill>
                <a:latin typeface="Trebuchet MS" panose="020B0603020202020204" pitchFamily="34" charset="0"/>
              </a:defRPr>
            </a:lvl3pPr>
            <a:lvl4pPr marL="1600200" indent="-228600">
              <a:spcBef>
                <a:spcPct val="20000"/>
              </a:spcBef>
              <a:buClr>
                <a:srgbClr val="F9B639"/>
              </a:buClr>
              <a:buSzPct val="80000"/>
              <a:buFont typeface="Wingdings 2" panose="05020102010507070707" pitchFamily="18" charset="2"/>
              <a:buChar char=""/>
              <a:defRPr sz="2000">
                <a:solidFill>
                  <a:srgbClr val="6C6C6C"/>
                </a:solidFill>
                <a:latin typeface="Trebuchet MS" panose="020B0603020202020204" pitchFamily="34" charset="0"/>
              </a:defRPr>
            </a:lvl4pPr>
            <a:lvl5pPr marL="2057400" indent="-228600">
              <a:spcBef>
                <a:spcPts val="400"/>
              </a:spcBef>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5pPr>
            <a:lvl6pPr marL="25146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6pPr>
            <a:lvl7pPr marL="29718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7pPr>
            <a:lvl8pPr marL="34290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8pPr>
            <a:lvl9pPr marL="3886200" indent="-228600" eaLnBrk="0" fontAlgn="base" hangingPunct="0">
              <a:spcBef>
                <a:spcPts val="400"/>
              </a:spcBef>
              <a:spcAft>
                <a:spcPct val="0"/>
              </a:spcAft>
              <a:buClr>
                <a:srgbClr val="F9B639"/>
              </a:buClr>
              <a:buSzPct val="70000"/>
              <a:buFont typeface="Wingdings" panose="05000000000000000000" pitchFamily="2" charset="2"/>
              <a:buChar char=""/>
              <a:defRPr sz="2000">
                <a:solidFill>
                  <a:schemeClr val="tx1"/>
                </a:solidFill>
                <a:latin typeface="Trebuchet MS" panose="020B0603020202020204" pitchFamily="34" charset="0"/>
              </a:defRPr>
            </a:lvl9pPr>
          </a:lstStyle>
          <a:p>
            <a:pPr>
              <a:spcBef>
                <a:spcPct val="0"/>
              </a:spcBef>
              <a:buClrTx/>
              <a:buSzTx/>
              <a:buNone/>
            </a:pPr>
            <a:endParaRPr lang="pl-PL" altLang="pl-PL" sz="2400" b="1" dirty="0">
              <a:solidFill>
                <a:schemeClr val="tx2"/>
              </a:solidFill>
              <a:latin typeface="Arial" panose="020B0604020202020204" pitchFamily="34" charset="0"/>
            </a:endParaRPr>
          </a:p>
        </p:txBody>
      </p:sp>
      <p:pic>
        <p:nvPicPr>
          <p:cNvPr id="1026" name="Picture 2" descr="Co to jest VPN i przed czym chroni? | PrywatnośćwSieci.p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24345" y="3501798"/>
            <a:ext cx="8780331" cy="3004397"/>
          </a:xfrm>
          <a:prstGeom prst="rect">
            <a:avLst/>
          </a:prstGeom>
          <a:noFill/>
          <a:extLst>
            <a:ext uri="{909E8E84-426E-40DD-AFC4-6F175D3DCCD1}">
              <a14:hiddenFill xmlns:a14="http://schemas.microsoft.com/office/drawing/2010/main">
                <a:solidFill>
                  <a:srgbClr val="FFFFFF"/>
                </a:solidFill>
              </a14:hiddenFill>
            </a:ext>
          </a:extLst>
        </p:spPr>
      </p:pic>
      <p:sp>
        <p:nvSpPr>
          <p:cNvPr id="6"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2" name="Prostokąt 1"/>
          <p:cNvSpPr/>
          <p:nvPr/>
        </p:nvSpPr>
        <p:spPr>
          <a:xfrm>
            <a:off x="911880" y="1932192"/>
            <a:ext cx="10060919" cy="1384995"/>
          </a:xfrm>
          <a:prstGeom prst="rect">
            <a:avLst/>
          </a:prstGeom>
        </p:spPr>
        <p:txBody>
          <a:bodyPr wrap="square">
            <a:spAutoFit/>
          </a:bodyPr>
          <a:lstStyle/>
          <a:p>
            <a:r>
              <a:rPr lang="en-GB" sz="2800" dirty="0"/>
              <a:t>It is possible to optionally compress or encrypt transmitted data to provide better quality or a higher level of security, thus protecting privacy within the network.</a:t>
            </a:r>
            <a:endParaRPr lang="pl-PL" sz="2800" dirty="0"/>
          </a:p>
        </p:txBody>
      </p:sp>
    </p:spTree>
    <p:extLst>
      <p:ext uri="{BB962C8B-B14F-4D97-AF65-F5344CB8AC3E}">
        <p14:creationId xmlns:p14="http://schemas.microsoft.com/office/powerpoint/2010/main" val="20196654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653868" y="2374335"/>
            <a:ext cx="10287759" cy="3539430"/>
          </a:xfrm>
          <a:prstGeom prst="rect">
            <a:avLst/>
          </a:prstGeom>
        </p:spPr>
        <p:txBody>
          <a:bodyPr wrap="square">
            <a:spAutoFit/>
          </a:bodyPr>
          <a:lstStyle/>
          <a:p>
            <a:pPr algn="just"/>
            <a:r>
              <a:rPr lang="en-GB" sz="2800" dirty="0"/>
              <a:t>VPNs can be divided into two main categories: </a:t>
            </a:r>
            <a:endParaRPr lang="pl-PL" sz="2800" dirty="0"/>
          </a:p>
          <a:p>
            <a:pPr algn="just"/>
            <a:endParaRPr lang="pl-PL" sz="2800" dirty="0"/>
          </a:p>
          <a:p>
            <a:pPr marL="285750" indent="-285750" algn="just">
              <a:buFontTx/>
              <a:buChar char="-"/>
            </a:pPr>
            <a:r>
              <a:rPr lang="en-GB" sz="2800" b="1" dirty="0">
                <a:solidFill>
                  <a:srgbClr val="FF0000"/>
                </a:solidFill>
              </a:rPr>
              <a:t>A remote access VPN </a:t>
            </a:r>
            <a:r>
              <a:rPr lang="en-GB" sz="2800" dirty="0"/>
              <a:t>that allows users to connect to a remote network, usually through special software. </a:t>
            </a:r>
            <a:endParaRPr lang="pl-PL" sz="2800" dirty="0"/>
          </a:p>
          <a:p>
            <a:pPr marL="285750" indent="-285750" algn="just">
              <a:buFontTx/>
              <a:buChar char="-"/>
            </a:pPr>
            <a:endParaRPr lang="pl-PL" sz="2800" dirty="0"/>
          </a:p>
          <a:p>
            <a:pPr marL="265113" indent="-265113" algn="just"/>
            <a:r>
              <a:rPr lang="en-GB" sz="2800" dirty="0"/>
              <a:t>- </a:t>
            </a:r>
            <a:r>
              <a:rPr lang="en-GB" sz="2800" b="1" dirty="0">
                <a:solidFill>
                  <a:srgbClr val="FF0000"/>
                </a:solidFill>
              </a:rPr>
              <a:t>Site-to-site VPNs </a:t>
            </a:r>
            <a:r>
              <a:rPr lang="en-GB" sz="2800" dirty="0"/>
              <a:t>used by companies, especially large corporations. They allow users in selected locations to securely access other users' networks.</a:t>
            </a:r>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147568419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VPN - jak działa? - PC World - Testy i Ceny sprzętu PC, RTV, Foto, Porady  IT, Download, Aktualnośc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1153" y="2050652"/>
            <a:ext cx="11563151" cy="36539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08752455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941117" y="1943713"/>
            <a:ext cx="10281065" cy="3108543"/>
          </a:xfrm>
          <a:prstGeom prst="rect">
            <a:avLst/>
          </a:prstGeom>
        </p:spPr>
        <p:txBody>
          <a:bodyPr wrap="square">
            <a:spAutoFit/>
          </a:bodyPr>
          <a:lstStyle/>
          <a:p>
            <a:pPr algn="just"/>
            <a:r>
              <a:rPr lang="en-GB" sz="2800" dirty="0"/>
              <a:t>An example of a dedicated VPN development software is </a:t>
            </a:r>
            <a:r>
              <a:rPr lang="pl-PL" sz="2800" b="1" i="1" dirty="0" err="1">
                <a:solidFill>
                  <a:srgbClr val="FF0000"/>
                </a:solidFill>
              </a:rPr>
              <a:t>FortiClient</a:t>
            </a:r>
            <a:r>
              <a:rPr lang="pl-PL" sz="2800" b="1" i="1" dirty="0">
                <a:solidFill>
                  <a:srgbClr val="FF0000"/>
                </a:solidFill>
              </a:rPr>
              <a:t> VPN</a:t>
            </a:r>
            <a:r>
              <a:rPr lang="en-GB" sz="2800" dirty="0"/>
              <a:t>. </a:t>
            </a:r>
            <a:r>
              <a:rPr lang="en-US" sz="2800" dirty="0"/>
              <a:t>VPN App</a:t>
            </a:r>
            <a:r>
              <a:rPr lang="pl-PL" sz="2800" dirty="0" err="1"/>
              <a:t>lication</a:t>
            </a:r>
            <a:r>
              <a:rPr lang="en-US" sz="2800" dirty="0"/>
              <a:t> allows you to create a secure Virtual Private Network (VPN) connection using IPSec or SSL VPN "Tunnel Mode" connections between your Android device and FortiGate Firewall. Your connection will be fully encrypted and all traffic will be sent over the secure tunnel.</a:t>
            </a:r>
            <a:endParaRPr lang="pl-PL" sz="2800" dirty="0"/>
          </a:p>
          <a:p>
            <a:pPr algn="just"/>
            <a:endParaRPr lang="pl-PL" sz="2800" dirty="0"/>
          </a:p>
        </p:txBody>
      </p:sp>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311781835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872836" y="1829413"/>
            <a:ext cx="9746673" cy="1815882"/>
          </a:xfrm>
          <a:prstGeom prst="rect">
            <a:avLst/>
          </a:prstGeom>
        </p:spPr>
        <p:txBody>
          <a:bodyPr wrap="square">
            <a:spAutoFit/>
          </a:bodyPr>
          <a:lstStyle/>
          <a:p>
            <a:pPr algn="just"/>
            <a:r>
              <a:rPr lang="en-US" sz="2800" dirty="0"/>
              <a:t>This easy to use app supports both SSL and </a:t>
            </a:r>
            <a:r>
              <a:rPr lang="en-US" sz="2800" dirty="0" err="1"/>
              <a:t>IPSec</a:t>
            </a:r>
            <a:r>
              <a:rPr lang="en-US" sz="2800" dirty="0"/>
              <a:t> VPN with </a:t>
            </a:r>
            <a:r>
              <a:rPr lang="en-US" sz="2800" dirty="0" err="1"/>
              <a:t>FortiToken</a:t>
            </a:r>
            <a:r>
              <a:rPr lang="en-US" sz="2800" dirty="0"/>
              <a:t> support. The VPN features included in this free app are limited so upgrade to </a:t>
            </a:r>
            <a:r>
              <a:rPr lang="en-US" sz="2800" dirty="0" err="1"/>
              <a:t>FortiClient</a:t>
            </a:r>
            <a:r>
              <a:rPr lang="en-US" sz="2800" dirty="0"/>
              <a:t> - Fabric Agent for advanced functionality and technical support.</a:t>
            </a:r>
            <a:endParaRPr lang="pl-PL" sz="2800" dirty="0"/>
          </a:p>
        </p:txBody>
      </p:sp>
      <p:pic>
        <p:nvPicPr>
          <p:cNvPr id="2" name="Obraz 1">
            <a:extLst>
              <a:ext uri="{FF2B5EF4-FFF2-40B4-BE49-F238E27FC236}">
                <a16:creationId xmlns:a16="http://schemas.microsoft.com/office/drawing/2014/main" id="{93692B2C-10BB-46CE-945B-6C72E5691C75}"/>
              </a:ext>
            </a:extLst>
          </p:cNvPr>
          <p:cNvPicPr>
            <a:picLocks noChangeAspect="1"/>
          </p:cNvPicPr>
          <p:nvPr/>
        </p:nvPicPr>
        <p:blipFill>
          <a:blip r:embed="rId2"/>
          <a:stretch>
            <a:fillRect/>
          </a:stretch>
        </p:blipFill>
        <p:spPr>
          <a:xfrm>
            <a:off x="6561089" y="3376318"/>
            <a:ext cx="5155217" cy="3084343"/>
          </a:xfrm>
          <a:prstGeom prst="rect">
            <a:avLst/>
          </a:prstGeom>
        </p:spPr>
      </p:pic>
      <p:pic>
        <p:nvPicPr>
          <p:cNvPr id="7"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8"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0"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9808116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2246769"/>
          </a:xfrm>
          <a:prstGeom prst="rect">
            <a:avLst/>
          </a:prstGeom>
        </p:spPr>
        <p:txBody>
          <a:bodyPr wrap="square">
            <a:spAutoFit/>
          </a:bodyPr>
          <a:lstStyle/>
          <a:p>
            <a:pPr algn="just"/>
            <a:r>
              <a:rPr lang="pl-PL" sz="2800" dirty="0" err="1"/>
              <a:t>After</a:t>
            </a:r>
            <a:r>
              <a:rPr lang="pl-PL" sz="2800" dirty="0"/>
              <a:t> </a:t>
            </a:r>
            <a:r>
              <a:rPr lang="pl-PL" sz="2800" dirty="0" err="1"/>
              <a:t>configuring</a:t>
            </a:r>
            <a:r>
              <a:rPr lang="pl-PL" sz="2800" dirty="0"/>
              <a:t> the </a:t>
            </a:r>
            <a:r>
              <a:rPr lang="pl-PL" sz="2800" dirty="0" err="1"/>
              <a:t>settings</a:t>
            </a:r>
            <a:r>
              <a:rPr lang="pl-PL" sz="2800" dirty="0"/>
              <a:t>, </a:t>
            </a:r>
            <a:r>
              <a:rPr lang="pl-PL" sz="2800" dirty="0" err="1"/>
              <a:t>you</a:t>
            </a:r>
            <a:r>
              <a:rPr lang="pl-PL" sz="2800" dirty="0"/>
              <a:t> can </a:t>
            </a:r>
            <a:r>
              <a:rPr lang="pl-PL" sz="2800" dirty="0" err="1"/>
              <a:t>connect</a:t>
            </a:r>
            <a:r>
              <a:rPr lang="pl-PL" sz="2800" dirty="0"/>
              <a:t> to </a:t>
            </a:r>
            <a:r>
              <a:rPr lang="pl-PL" sz="2800" dirty="0" err="1"/>
              <a:t>an</a:t>
            </a:r>
            <a:r>
              <a:rPr lang="pl-PL" sz="2800" dirty="0"/>
              <a:t> </a:t>
            </a:r>
            <a:r>
              <a:rPr lang="pl-PL" sz="2800" dirty="0" err="1"/>
              <a:t>external</a:t>
            </a:r>
            <a:r>
              <a:rPr lang="pl-PL" sz="2800" dirty="0"/>
              <a:t> network. To </a:t>
            </a:r>
            <a:r>
              <a:rPr lang="pl-PL" sz="2800" dirty="0" err="1"/>
              <a:t>establish</a:t>
            </a:r>
            <a:r>
              <a:rPr lang="pl-PL" sz="2800" dirty="0"/>
              <a:t> a </a:t>
            </a:r>
            <a:r>
              <a:rPr lang="pl-PL" sz="2800" dirty="0" err="1"/>
              <a:t>connection</a:t>
            </a:r>
            <a:r>
              <a:rPr lang="pl-PL" sz="2800" dirty="0"/>
              <a:t>, </a:t>
            </a:r>
            <a:r>
              <a:rPr lang="pl-PL" sz="2800" dirty="0" err="1"/>
              <a:t>enter</a:t>
            </a:r>
            <a:r>
              <a:rPr lang="pl-PL" sz="2800" dirty="0"/>
              <a:t> the </a:t>
            </a:r>
            <a:r>
              <a:rPr lang="pl-PL" sz="2800" dirty="0" err="1"/>
              <a:t>user</a:t>
            </a:r>
            <a:r>
              <a:rPr lang="pl-PL" sz="2800" dirty="0"/>
              <a:t> </a:t>
            </a:r>
            <a:r>
              <a:rPr lang="pl-PL" sz="2800" dirty="0" err="1"/>
              <a:t>name</a:t>
            </a:r>
            <a:r>
              <a:rPr lang="pl-PL" sz="2800" dirty="0"/>
              <a:t> and </a:t>
            </a:r>
            <a:r>
              <a:rPr lang="pl-PL" sz="2800" dirty="0" err="1"/>
              <a:t>password</a:t>
            </a:r>
            <a:r>
              <a:rPr lang="pl-PL" sz="2800" dirty="0"/>
              <a:t>, and </a:t>
            </a:r>
            <a:r>
              <a:rPr lang="pl-PL" sz="2800" dirty="0" err="1"/>
              <a:t>then</a:t>
            </a:r>
            <a:r>
              <a:rPr lang="pl-PL" sz="2800" dirty="0"/>
              <a:t> </a:t>
            </a:r>
            <a:r>
              <a:rPr lang="pl-PL" sz="2800" dirty="0" err="1"/>
              <a:t>press</a:t>
            </a:r>
            <a:r>
              <a:rPr lang="pl-PL" sz="2800" dirty="0"/>
              <a:t> the Connect </a:t>
            </a:r>
            <a:r>
              <a:rPr lang="pl-PL" sz="2800" dirty="0" err="1"/>
              <a:t>button</a:t>
            </a:r>
            <a:r>
              <a:rPr lang="pl-PL" sz="2800" dirty="0"/>
              <a:t>. </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14" name="Obraz 13">
            <a:extLst>
              <a:ext uri="{FF2B5EF4-FFF2-40B4-BE49-F238E27FC236}">
                <a16:creationId xmlns:a16="http://schemas.microsoft.com/office/drawing/2014/main" id="{2082E4BD-6FC1-4455-99C1-2D0D6D05F840}"/>
              </a:ext>
            </a:extLst>
          </p:cNvPr>
          <p:cNvPicPr>
            <a:picLocks noChangeAspect="1"/>
          </p:cNvPicPr>
          <p:nvPr/>
        </p:nvPicPr>
        <p:blipFill>
          <a:blip r:embed="rId4"/>
          <a:stretch>
            <a:fillRect/>
          </a:stretch>
        </p:blipFill>
        <p:spPr>
          <a:xfrm>
            <a:off x="6468489" y="2001926"/>
            <a:ext cx="5457508" cy="3265202"/>
          </a:xfrm>
          <a:prstGeom prst="rect">
            <a:avLst/>
          </a:prstGeom>
        </p:spPr>
      </p:pic>
    </p:spTree>
    <p:extLst>
      <p:ext uri="{BB962C8B-B14F-4D97-AF65-F5344CB8AC3E}">
        <p14:creationId xmlns:p14="http://schemas.microsoft.com/office/powerpoint/2010/main" val="976116102"/>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a:extLst>
              <a:ext uri="{FF2B5EF4-FFF2-40B4-BE49-F238E27FC236}">
                <a16:creationId xmlns:a16="http://schemas.microsoft.com/office/drawing/2014/main" id="{B3ECF5B0-DDE8-45F9-8BFA-05F51A0D3E7E}"/>
              </a:ext>
            </a:extLst>
          </p:cNvPr>
          <p:cNvSpPr/>
          <p:nvPr/>
        </p:nvSpPr>
        <p:spPr>
          <a:xfrm>
            <a:off x="252253" y="2001926"/>
            <a:ext cx="5919947" cy="1384995"/>
          </a:xfrm>
          <a:prstGeom prst="rect">
            <a:avLst/>
          </a:prstGeom>
        </p:spPr>
        <p:txBody>
          <a:bodyPr wrap="square">
            <a:spAutoFit/>
          </a:bodyPr>
          <a:lstStyle/>
          <a:p>
            <a:pPr algn="just"/>
            <a:r>
              <a:rPr lang="pl-PL" sz="2800" dirty="0" err="1"/>
              <a:t>After</a:t>
            </a:r>
            <a:r>
              <a:rPr lang="pl-PL" sz="2800" dirty="0"/>
              <a:t> </a:t>
            </a:r>
            <a:r>
              <a:rPr lang="pl-PL" sz="2800" dirty="0" err="1"/>
              <a:t>successful</a:t>
            </a:r>
            <a:r>
              <a:rPr lang="pl-PL" sz="2800" dirty="0"/>
              <a:t> </a:t>
            </a:r>
            <a:r>
              <a:rPr lang="pl-PL" sz="2800" dirty="0" err="1"/>
              <a:t>connection</a:t>
            </a:r>
            <a:r>
              <a:rPr lang="pl-PL" sz="2800" dirty="0"/>
              <a:t>, the </a:t>
            </a:r>
            <a:r>
              <a:rPr lang="pl-PL" sz="2800" dirty="0" err="1"/>
              <a:t>message</a:t>
            </a:r>
            <a:r>
              <a:rPr lang="pl-PL" sz="2800" dirty="0"/>
              <a:t> and the </a:t>
            </a:r>
            <a:r>
              <a:rPr lang="pl-PL" sz="2800" dirty="0" err="1"/>
              <a:t>connection</a:t>
            </a:r>
            <a:r>
              <a:rPr lang="pl-PL" sz="2800" dirty="0"/>
              <a:t> status </a:t>
            </a:r>
            <a:r>
              <a:rPr lang="pl-PL" sz="2800" dirty="0" err="1"/>
              <a:t>will</a:t>
            </a:r>
            <a:r>
              <a:rPr lang="pl-PL" sz="2800" dirty="0"/>
              <a:t> be </a:t>
            </a:r>
            <a:r>
              <a:rPr lang="pl-PL" sz="2800" dirty="0" err="1"/>
              <a:t>displayed</a:t>
            </a:r>
            <a:r>
              <a:rPr lang="pl-PL" sz="2800" dirty="0"/>
              <a:t>.</a:t>
            </a: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pic>
        <p:nvPicPr>
          <p:cNvPr id="9" name="Obraz 8">
            <a:extLst>
              <a:ext uri="{FF2B5EF4-FFF2-40B4-BE49-F238E27FC236}">
                <a16:creationId xmlns:a16="http://schemas.microsoft.com/office/drawing/2014/main" id="{8B424A36-8749-46AF-8BA5-7E65876F228D}"/>
              </a:ext>
            </a:extLst>
          </p:cNvPr>
          <p:cNvPicPr>
            <a:picLocks noChangeAspect="1"/>
          </p:cNvPicPr>
          <p:nvPr/>
        </p:nvPicPr>
        <p:blipFill>
          <a:blip r:embed="rId4"/>
          <a:stretch>
            <a:fillRect/>
          </a:stretch>
        </p:blipFill>
        <p:spPr>
          <a:xfrm>
            <a:off x="6306311" y="2131481"/>
            <a:ext cx="5457508" cy="3265202"/>
          </a:xfrm>
          <a:prstGeom prst="rect">
            <a:avLst/>
          </a:prstGeom>
        </p:spPr>
      </p:pic>
    </p:spTree>
    <p:extLst>
      <p:ext uri="{BB962C8B-B14F-4D97-AF65-F5344CB8AC3E}">
        <p14:creationId xmlns:p14="http://schemas.microsoft.com/office/powerpoint/2010/main" val="329446509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3"/>
          <p:cNvSpPr>
            <a:spLocks noChangeArrowheads="1"/>
          </p:cNvSpPr>
          <p:nvPr/>
        </p:nvSpPr>
        <p:spPr bwMode="auto">
          <a:xfrm>
            <a:off x="539999" y="2364834"/>
            <a:ext cx="10957653"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indent="2070100" fontAlgn="base">
              <a:spcBef>
                <a:spcPct val="0"/>
              </a:spcBef>
              <a:spcAft>
                <a:spcPct val="0"/>
              </a:spcAft>
              <a:defRPr>
                <a:solidFill>
                  <a:schemeClr val="tx1"/>
                </a:solidFill>
                <a:latin typeface="Arial" pitchFamily="34" charset="0"/>
                <a:cs typeface="Arial" pitchFamily="34" charset="0"/>
              </a:defRPr>
            </a:lvl1pPr>
            <a:lvl2pPr fontAlgn="base">
              <a:spcBef>
                <a:spcPct val="0"/>
              </a:spcBef>
              <a:spcAft>
                <a:spcPct val="0"/>
              </a:spcAft>
              <a:defRPr>
                <a:solidFill>
                  <a:schemeClr val="tx1"/>
                </a:solidFill>
                <a:latin typeface="Arial" pitchFamily="34" charset="0"/>
                <a:cs typeface="Arial" pitchFamily="34" charset="0"/>
              </a:defRPr>
            </a:lvl2pPr>
            <a:lvl3pPr fontAlgn="base">
              <a:spcBef>
                <a:spcPct val="0"/>
              </a:spcBef>
              <a:spcAft>
                <a:spcPct val="0"/>
              </a:spcAft>
              <a:defRPr>
                <a:solidFill>
                  <a:schemeClr val="tx1"/>
                </a:solidFill>
                <a:latin typeface="Arial" pitchFamily="34" charset="0"/>
                <a:cs typeface="Arial" pitchFamily="34" charset="0"/>
              </a:defRPr>
            </a:lvl3pPr>
            <a:lvl4pPr fontAlgn="base">
              <a:spcBef>
                <a:spcPct val="0"/>
              </a:spcBef>
              <a:spcAft>
                <a:spcPct val="0"/>
              </a:spcAft>
              <a:defRPr>
                <a:solidFill>
                  <a:schemeClr val="tx1"/>
                </a:solidFill>
                <a:latin typeface="Arial" pitchFamily="34" charset="0"/>
                <a:cs typeface="Arial" pitchFamily="34" charset="0"/>
              </a:defRPr>
            </a:lvl4pPr>
            <a:lvl5pPr fontAlgn="base">
              <a:spcBef>
                <a:spcPct val="0"/>
              </a:spcBef>
              <a:spcAft>
                <a:spcPct val="0"/>
              </a:spcAft>
              <a:defRPr>
                <a:solidFill>
                  <a:schemeClr val="tx1"/>
                </a:solidFill>
                <a:latin typeface="Arial" pitchFamily="34" charset="0"/>
                <a:cs typeface="Arial" pitchFamily="34" charset="0"/>
              </a:defRPr>
            </a:lvl5pPr>
            <a:lvl6pPr fontAlgn="base">
              <a:spcBef>
                <a:spcPct val="0"/>
              </a:spcBef>
              <a:spcAft>
                <a:spcPct val="0"/>
              </a:spcAft>
              <a:defRPr>
                <a:solidFill>
                  <a:schemeClr val="tx1"/>
                </a:solidFill>
                <a:latin typeface="Arial" pitchFamily="34" charset="0"/>
                <a:cs typeface="Arial" pitchFamily="34" charset="0"/>
              </a:defRPr>
            </a:lvl6pPr>
            <a:lvl7pPr fontAlgn="base">
              <a:spcBef>
                <a:spcPct val="0"/>
              </a:spcBef>
              <a:spcAft>
                <a:spcPct val="0"/>
              </a:spcAft>
              <a:defRPr>
                <a:solidFill>
                  <a:schemeClr val="tx1"/>
                </a:solidFill>
                <a:latin typeface="Arial" pitchFamily="34" charset="0"/>
                <a:cs typeface="Arial" pitchFamily="34" charset="0"/>
              </a:defRPr>
            </a:lvl7pPr>
            <a:lvl8pPr fontAlgn="base">
              <a:spcBef>
                <a:spcPct val="0"/>
              </a:spcBef>
              <a:spcAft>
                <a:spcPct val="0"/>
              </a:spcAft>
              <a:defRPr>
                <a:solidFill>
                  <a:schemeClr val="tx1"/>
                </a:solidFill>
                <a:latin typeface="Arial" pitchFamily="34" charset="0"/>
                <a:cs typeface="Arial" pitchFamily="34" charset="0"/>
              </a:defRPr>
            </a:lvl8pPr>
            <a:lvl9pPr fontAlgn="base">
              <a:spcBef>
                <a:spcPct val="0"/>
              </a:spcBef>
              <a:spcAft>
                <a:spcPct val="0"/>
              </a:spcAft>
              <a:defRPr>
                <a:solidFill>
                  <a:schemeClr val="tx1"/>
                </a:solidFill>
                <a:latin typeface="Arial" pitchFamily="34" charset="0"/>
                <a:cs typeface="Arial" pitchFamily="34" charset="0"/>
              </a:defRPr>
            </a:lvl9pPr>
          </a:lstStyle>
          <a:p>
            <a:pPr marL="285750" lvl="0" indent="-285750" eaLnBrk="0" hangingPunct="0">
              <a:buFontTx/>
              <a:buChar char="-"/>
            </a:pPr>
            <a:r>
              <a:rPr lang="pl-PL" sz="2800" dirty="0" err="1">
                <a:latin typeface="+mn-lt"/>
              </a:rPr>
              <a:t>IPSec</a:t>
            </a:r>
            <a:r>
              <a:rPr lang="pl-PL" sz="2800" dirty="0">
                <a:latin typeface="+mn-lt"/>
              </a:rPr>
              <a:t> and SSLVPN “</a:t>
            </a:r>
            <a:r>
              <a:rPr lang="pl-PL" sz="2800" dirty="0" err="1">
                <a:latin typeface="+mn-lt"/>
              </a:rPr>
              <a:t>Tunnel</a:t>
            </a:r>
            <a:r>
              <a:rPr lang="pl-PL" sz="2800" dirty="0">
                <a:latin typeface="+mn-lt"/>
              </a:rPr>
              <a:t> </a:t>
            </a:r>
            <a:r>
              <a:rPr lang="pl-PL" sz="2800" dirty="0" err="1">
                <a:latin typeface="+mn-lt"/>
              </a:rPr>
              <a:t>Mode</a:t>
            </a:r>
            <a:r>
              <a:rPr lang="pl-PL" sz="2800" dirty="0">
                <a:latin typeface="+mn-lt"/>
              </a:rPr>
              <a:t>”</a:t>
            </a:r>
          </a:p>
          <a:p>
            <a:pPr marL="285750" lvl="0" indent="-285750" eaLnBrk="0" hangingPunct="0">
              <a:buFontTx/>
              <a:buChar char="-"/>
            </a:pPr>
            <a:r>
              <a:rPr lang="pl-PL" sz="2800" dirty="0" err="1">
                <a:latin typeface="+mn-lt"/>
              </a:rPr>
              <a:t>Two-factor</a:t>
            </a:r>
            <a:r>
              <a:rPr lang="pl-PL" sz="2800" dirty="0">
                <a:latin typeface="+mn-lt"/>
              </a:rPr>
              <a:t> </a:t>
            </a:r>
            <a:r>
              <a:rPr lang="pl-PL" sz="2800" dirty="0" err="1">
                <a:latin typeface="+mn-lt"/>
              </a:rPr>
              <a:t>Authentication</a:t>
            </a:r>
            <a:r>
              <a:rPr lang="pl-PL" sz="2800" dirty="0">
                <a:latin typeface="+mn-lt"/>
              </a:rPr>
              <a:t> </a:t>
            </a:r>
            <a:r>
              <a:rPr lang="pl-PL" sz="2800" dirty="0" err="1">
                <a:latin typeface="+mn-lt"/>
              </a:rPr>
              <a:t>using</a:t>
            </a:r>
            <a:r>
              <a:rPr lang="pl-PL" sz="2800" dirty="0">
                <a:latin typeface="+mn-lt"/>
              </a:rPr>
              <a:t> </a:t>
            </a:r>
            <a:r>
              <a:rPr lang="pl-PL" sz="2800" dirty="0" err="1">
                <a:latin typeface="+mn-lt"/>
              </a:rPr>
              <a:t>FortiToken</a:t>
            </a:r>
            <a:endParaRPr lang="pl-PL" sz="2800" dirty="0">
              <a:latin typeface="+mn-lt"/>
            </a:endParaRPr>
          </a:p>
          <a:p>
            <a:pPr marL="285750" lvl="0" indent="-285750" eaLnBrk="0" hangingPunct="0">
              <a:buFontTx/>
              <a:buChar char="-"/>
            </a:pPr>
            <a:r>
              <a:rPr lang="pl-PL" sz="2800" dirty="0">
                <a:latin typeface="+mn-lt"/>
              </a:rPr>
              <a:t>Client </a:t>
            </a:r>
            <a:r>
              <a:rPr lang="pl-PL" sz="2800" dirty="0" err="1">
                <a:latin typeface="+mn-lt"/>
              </a:rPr>
              <a:t>Certificates</a:t>
            </a:r>
            <a:endParaRPr lang="pl-PL" sz="2800" dirty="0">
              <a:latin typeface="+mn-lt"/>
            </a:endParaRPr>
          </a:p>
          <a:p>
            <a:pPr marL="285750" lvl="0" indent="-285750" eaLnBrk="0" hangingPunct="0">
              <a:buFontTx/>
              <a:buChar char="-"/>
            </a:pPr>
            <a:r>
              <a:rPr lang="pl-PL" sz="2800" dirty="0">
                <a:latin typeface="+mn-lt"/>
              </a:rPr>
              <a:t>English, </a:t>
            </a:r>
            <a:r>
              <a:rPr lang="pl-PL" sz="2800" dirty="0" err="1">
                <a:latin typeface="+mn-lt"/>
              </a:rPr>
              <a:t>Chinese</a:t>
            </a:r>
            <a:r>
              <a:rPr lang="pl-PL" sz="2800" dirty="0">
                <a:latin typeface="+mn-lt"/>
              </a:rPr>
              <a:t>, </a:t>
            </a:r>
            <a:r>
              <a:rPr lang="pl-PL" sz="2800" dirty="0" err="1">
                <a:latin typeface="+mn-lt"/>
              </a:rPr>
              <a:t>Japanese</a:t>
            </a:r>
            <a:r>
              <a:rPr lang="pl-PL" sz="2800" dirty="0">
                <a:latin typeface="+mn-lt"/>
              </a:rPr>
              <a:t> and </a:t>
            </a:r>
            <a:r>
              <a:rPr lang="pl-PL" sz="2800" dirty="0" err="1">
                <a:latin typeface="+mn-lt"/>
              </a:rPr>
              <a:t>Korean</a:t>
            </a:r>
            <a:r>
              <a:rPr lang="pl-PL" sz="2800" dirty="0">
                <a:latin typeface="+mn-lt"/>
              </a:rPr>
              <a:t> Language </a:t>
            </a:r>
            <a:r>
              <a:rPr lang="pl-PL" sz="2800" dirty="0" err="1">
                <a:latin typeface="+mn-lt"/>
              </a:rPr>
              <a:t>Support</a:t>
            </a:r>
            <a:br>
              <a:rPr lang="pl-PL" sz="2800" dirty="0">
                <a:latin typeface="+mn-lt"/>
              </a:rPr>
            </a:br>
            <a:br>
              <a:rPr lang="pl-PL" sz="2800" dirty="0">
                <a:latin typeface="+mn-lt"/>
              </a:rPr>
            </a:br>
            <a:r>
              <a:rPr lang="pl-PL" sz="2800" dirty="0" err="1">
                <a:latin typeface="+mn-lt"/>
              </a:rPr>
              <a:t>Documentation</a:t>
            </a:r>
            <a:r>
              <a:rPr lang="pl-PL" sz="2800" dirty="0">
                <a:latin typeface="+mn-lt"/>
              </a:rPr>
              <a:t> Link: </a:t>
            </a:r>
            <a:r>
              <a:rPr lang="pl-PL" sz="2800" dirty="0">
                <a:latin typeface="+mn-lt"/>
                <a:hlinkClick r:id="rId2"/>
              </a:rPr>
              <a:t>http://docs.fortinet.com/forticlient/admin-guides</a:t>
            </a:r>
            <a:endParaRPr lang="pl-PL" sz="2800" dirty="0">
              <a:latin typeface="+mn-lt"/>
            </a:endParaRPr>
          </a:p>
          <a:p>
            <a:pPr marL="285750" lvl="0" indent="-285750" eaLnBrk="0" hangingPunct="0">
              <a:buFontTx/>
              <a:buChar char="-"/>
            </a:pPr>
            <a:endParaRPr kumimoji="0" lang="pl-PL" altLang="pl-PL" sz="2800" b="0" i="0" u="none" strike="noStrike" cap="none" normalizeH="0" baseline="0" dirty="0">
              <a:ln>
                <a:noFill/>
              </a:ln>
              <a:solidFill>
                <a:schemeClr val="tx1"/>
              </a:solidFill>
              <a:effectLst/>
              <a:latin typeface="+mn-lt"/>
            </a:endParaRPr>
          </a:p>
        </p:txBody>
      </p:sp>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15"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7"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8" name="Titel 1">
            <a:extLst>
              <a:ext uri="{FF2B5EF4-FFF2-40B4-BE49-F238E27FC236}">
                <a16:creationId xmlns:a16="http://schemas.microsoft.com/office/drawing/2014/main" id="{09C8D736-E157-1E9D-90AB-E016DEF007FC}"/>
              </a:ext>
            </a:extLst>
          </p:cNvPr>
          <p:cNvSpPr txBox="1">
            <a:spLocks/>
          </p:cNvSpPr>
          <p:nvPr/>
        </p:nvSpPr>
        <p:spPr>
          <a:xfrm>
            <a:off x="1976745" y="3980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Virtual VPN tunnels</a:t>
            </a:r>
            <a:endParaRPr lang="pl-PL" altLang="pl-PL" b="1" dirty="0">
              <a:solidFill>
                <a:schemeClr val="tx2"/>
              </a:solidFill>
              <a:latin typeface="Arial" panose="020B0604020202020204" pitchFamily="34" charset="0"/>
            </a:endParaRPr>
          </a:p>
        </p:txBody>
      </p:sp>
    </p:spTree>
    <p:extLst>
      <p:ext uri="{BB962C8B-B14F-4D97-AF65-F5344CB8AC3E}">
        <p14:creationId xmlns:p14="http://schemas.microsoft.com/office/powerpoint/2010/main" val="73769356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092832"/>
            <a:ext cx="10333611" cy="4401205"/>
          </a:xfrm>
          <a:prstGeom prst="rect">
            <a:avLst/>
          </a:prstGeom>
        </p:spPr>
        <p:txBody>
          <a:bodyPr wrap="square">
            <a:spAutoFit/>
          </a:bodyPr>
          <a:lstStyle/>
          <a:p>
            <a:pPr algn="just"/>
            <a:r>
              <a:rPr lang="en-GB" sz="2800" dirty="0"/>
              <a:t>One of the most widely used communication channels is electronic mail (email), which is increasingly becoming a target for hacking attacks.</a:t>
            </a:r>
            <a:endParaRPr lang="pl-PL" sz="2800" dirty="0"/>
          </a:p>
          <a:p>
            <a:pPr algn="just"/>
            <a:endParaRPr lang="pl-PL" sz="2800" dirty="0"/>
          </a:p>
          <a:p>
            <a:pPr algn="just"/>
            <a:r>
              <a:rPr lang="en-GB" sz="2800" dirty="0"/>
              <a:t>Protecting this element is an important part of a cyber security solution package. </a:t>
            </a:r>
            <a:endParaRPr lang="pl-PL" sz="2800" dirty="0"/>
          </a:p>
          <a:p>
            <a:pPr algn="just"/>
            <a:endParaRPr lang="pl-PL" sz="2800" dirty="0"/>
          </a:p>
          <a:p>
            <a:pPr algn="just"/>
            <a:r>
              <a:rPr lang="en-GB" sz="2800" dirty="0"/>
              <a:t>Protecting email and encrypting attachments are two very important online security issues. Email encryption not only minimises the risk of confidential data leaking, but prevents unauthorised interception. </a:t>
            </a:r>
            <a:endParaRPr lang="pl-PL" sz="2800" b="1" dirty="0"/>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2244419363"/>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517" y="1992341"/>
            <a:ext cx="9481555" cy="3539430"/>
          </a:xfrm>
          <a:prstGeom prst="rect">
            <a:avLst/>
          </a:prstGeom>
        </p:spPr>
        <p:txBody>
          <a:bodyPr wrap="square">
            <a:spAutoFit/>
          </a:bodyPr>
          <a:lstStyle/>
          <a:p>
            <a:pPr algn="just"/>
            <a:r>
              <a:rPr lang="en-GB" sz="2800" dirty="0"/>
              <a:t>Email and its attachments are not secured by default with SSL and TLS protocols, and all messages are sent as plain text. </a:t>
            </a:r>
            <a:endParaRPr lang="pl-PL" sz="2800" dirty="0"/>
          </a:p>
          <a:p>
            <a:pPr algn="just"/>
            <a:endParaRPr lang="pl-PL" sz="2800" dirty="0"/>
          </a:p>
          <a:p>
            <a:pPr algn="just"/>
            <a:r>
              <a:rPr lang="en-GB" sz="2800" b="1" dirty="0">
                <a:solidFill>
                  <a:srgbClr val="FF0000"/>
                </a:solidFill>
              </a:rPr>
              <a:t>Encryption algorithms</a:t>
            </a:r>
            <a:r>
              <a:rPr lang="en-GB" sz="2800" dirty="0"/>
              <a:t>, like cryptography, fall into two categories: </a:t>
            </a:r>
            <a:endParaRPr lang="pl-PL" sz="2800" dirty="0"/>
          </a:p>
          <a:p>
            <a:pPr algn="just"/>
            <a:endParaRPr lang="pl-PL" sz="2800" dirty="0"/>
          </a:p>
          <a:p>
            <a:pPr marL="742950" lvl="1" indent="-285750" algn="just">
              <a:buFont typeface="Arial" panose="020B0604020202020204" pitchFamily="34" charset="0"/>
              <a:buChar char="•"/>
            </a:pPr>
            <a:r>
              <a:rPr lang="en-GB" sz="2800" b="1" dirty="0"/>
              <a:t>symmetric encryption algorithms;</a:t>
            </a:r>
            <a:endParaRPr lang="pl-PL" sz="2800" b="1" dirty="0"/>
          </a:p>
          <a:p>
            <a:pPr marL="742950" lvl="1" indent="-285750" algn="just">
              <a:buFont typeface="Arial" panose="020B0604020202020204" pitchFamily="34" charset="0"/>
              <a:buChar char="•"/>
            </a:pPr>
            <a:r>
              <a:rPr lang="en-GB" sz="2800" b="1" dirty="0"/>
              <a:t>asymmetric encryption algorithms</a:t>
            </a:r>
            <a:r>
              <a:rPr lang="pl-PL" sz="2800" b="1" dirty="0"/>
              <a:t>.</a:t>
            </a:r>
          </a:p>
        </p:txBody>
      </p:sp>
      <p:sp>
        <p:nvSpPr>
          <p:cNvPr id="9"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Tree>
    <p:extLst>
      <p:ext uri="{BB962C8B-B14F-4D97-AF65-F5344CB8AC3E}">
        <p14:creationId xmlns:p14="http://schemas.microsoft.com/office/powerpoint/2010/main" val="393731213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76460" y="2246991"/>
            <a:ext cx="10006731" cy="3539430"/>
          </a:xfrm>
          <a:prstGeom prst="rect">
            <a:avLst/>
          </a:prstGeom>
        </p:spPr>
        <p:txBody>
          <a:bodyPr wrap="square">
            <a:spAutoFit/>
          </a:bodyPr>
          <a:lstStyle/>
          <a:p>
            <a:pPr algn="just"/>
            <a:r>
              <a:rPr lang="en-GB" sz="2800" dirty="0"/>
              <a:t>The main difference between the two encryption methods is the number of keys used. </a:t>
            </a:r>
            <a:endParaRPr lang="pl-PL" sz="2800" dirty="0"/>
          </a:p>
          <a:p>
            <a:pPr algn="just"/>
            <a:endParaRPr lang="pl-PL" sz="2800" dirty="0"/>
          </a:p>
          <a:p>
            <a:pPr algn="just"/>
            <a:r>
              <a:rPr lang="en-GB" sz="2800" b="1" dirty="0"/>
              <a:t>Symmetric encryption </a:t>
            </a:r>
            <a:r>
              <a:rPr lang="en-GB" sz="2800" dirty="0"/>
              <a:t>uses a single key, while asymmetric encryption uses two different but related keys. One of the keys is the private key and the other is the public key. Symmetric encryption algorithms use the same key to perform both encryption and decryption functions. </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05981349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6146" name="Picture 2" descr="Symmetric vs. Asymmetric Encryption - What are differenc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79735" y="1948249"/>
            <a:ext cx="10720233" cy="439381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29210698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982278" y="2529093"/>
            <a:ext cx="9793096" cy="2677656"/>
          </a:xfrm>
          <a:prstGeom prst="rect">
            <a:avLst/>
          </a:prstGeom>
        </p:spPr>
        <p:txBody>
          <a:bodyPr wrap="square">
            <a:spAutoFit/>
          </a:bodyPr>
          <a:lstStyle/>
          <a:p>
            <a:pPr algn="just"/>
            <a:r>
              <a:rPr lang="en-GB" sz="2800" b="1" dirty="0"/>
              <a:t>The asymmetric encryption </a:t>
            </a:r>
            <a:r>
              <a:rPr lang="en-GB" sz="2800" dirty="0"/>
              <a:t>algorithm uses one key to encrypt data and another key to decrypt it. </a:t>
            </a:r>
            <a:endParaRPr lang="pl-PL" sz="2800" dirty="0"/>
          </a:p>
          <a:p>
            <a:pPr algn="just"/>
            <a:endParaRPr lang="pl-PL" sz="2800" dirty="0"/>
          </a:p>
          <a:p>
            <a:pPr algn="just"/>
            <a:r>
              <a:rPr lang="en-GB" sz="2800" dirty="0"/>
              <a:t>This means that if we want to send an encrypted message to someone, we encrypt it with the recipient's public key, and the recipient uses his/her private key to decrypt it.</a:t>
            </a:r>
            <a:endParaRPr lang="pl-PL" sz="2800" dirty="0"/>
          </a:p>
        </p:txBody>
      </p:sp>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419144311"/>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pic>
        <p:nvPicPr>
          <p:cNvPr id="8194" name="Picture 2" descr="Asymmetric encryption using PHP - Stack Overflo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4669" y="1809750"/>
            <a:ext cx="10735299" cy="4399990"/>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810511266"/>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20625" y="2131373"/>
            <a:ext cx="10631394" cy="3539430"/>
          </a:xfrm>
          <a:prstGeom prst="rect">
            <a:avLst/>
          </a:prstGeom>
        </p:spPr>
        <p:txBody>
          <a:bodyPr wrap="square">
            <a:spAutoFit/>
          </a:bodyPr>
          <a:lstStyle/>
          <a:p>
            <a:pPr marL="457200" indent="-457200" algn="just">
              <a:buFont typeface="Arial" panose="020B0604020202020204" pitchFamily="34" charset="0"/>
              <a:buChar char="•"/>
            </a:pPr>
            <a:r>
              <a:rPr lang="en-GB" sz="2800" dirty="0"/>
              <a:t>Another criterion for dividing encryption is that of key length.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length of the key is directly related to the level of security provided by each of the cryptographic algorithms.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longer the key, the safer the data. In symmetric algorithms, the keys are randomly selected and their length is typically 128 or 256 bits, depending on the level of security required.</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248437120"/>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067163" y="2131373"/>
            <a:ext cx="1039069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One solution is the </a:t>
            </a:r>
            <a:r>
              <a:rPr lang="en-GB" sz="2800" dirty="0" err="1"/>
              <a:t>OpenPGP</a:t>
            </a:r>
            <a:r>
              <a:rPr lang="en-GB" sz="2800" dirty="0"/>
              <a:t> standard. Defines cryptographic email extensions - encryption and digital signatures.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standard was based on the existing PGP programme. Currently, there are many different implementations. </a:t>
            </a:r>
            <a:endParaRPr lang="pl-PL" sz="2800" dirty="0"/>
          </a:p>
          <a:p>
            <a:pPr marL="457200" indent="-457200" algn="just">
              <a:buFont typeface="Arial" panose="020B0604020202020204" pitchFamily="34" charset="0"/>
              <a:buChar char="•"/>
            </a:pPr>
            <a:endParaRPr lang="pl-PL" sz="2800" dirty="0"/>
          </a:p>
          <a:p>
            <a:pPr marL="457200" indent="-457200" algn="just">
              <a:buFont typeface="Arial" panose="020B0604020202020204" pitchFamily="34" charset="0"/>
              <a:buChar char="•"/>
            </a:pPr>
            <a:r>
              <a:rPr lang="en-GB" sz="2800" dirty="0"/>
              <a:t>The standard is defined in RFC 4880.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31471945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594326" y="1814900"/>
            <a:ext cx="9416720" cy="3539430"/>
          </a:xfrm>
          <a:prstGeom prst="rect">
            <a:avLst/>
          </a:prstGeom>
        </p:spPr>
        <p:txBody>
          <a:bodyPr wrap="square">
            <a:spAutoFit/>
          </a:bodyPr>
          <a:lstStyle/>
          <a:p>
            <a:pPr algn="just"/>
            <a:r>
              <a:rPr lang="en-GB" sz="2800" dirty="0" err="1"/>
              <a:t>Enigmail</a:t>
            </a:r>
            <a:r>
              <a:rPr lang="en-GB" sz="2800" dirty="0"/>
              <a:t> used </a:t>
            </a:r>
            <a:r>
              <a:rPr lang="en-GB" sz="2800" dirty="0" err="1"/>
              <a:t>GnuPG</a:t>
            </a:r>
            <a:r>
              <a:rPr lang="en-GB" sz="2800" dirty="0"/>
              <a:t> to store and manage all keys and trusted settings. You can migrate and </a:t>
            </a:r>
            <a:r>
              <a:rPr lang="en-GB" sz="2800" dirty="0" err="1"/>
              <a:t>Enigmail</a:t>
            </a:r>
            <a:r>
              <a:rPr lang="en-GB" sz="2800" dirty="0"/>
              <a:t> will read the old keys from </a:t>
            </a:r>
            <a:r>
              <a:rPr lang="en-GB" sz="2800" dirty="0" err="1"/>
              <a:t>GnuPG</a:t>
            </a:r>
            <a:r>
              <a:rPr lang="en-GB" sz="2800" dirty="0"/>
              <a:t> and import them. Thunderbird 78 uses different settings than </a:t>
            </a:r>
            <a:r>
              <a:rPr lang="en-GB" sz="2800" dirty="0" err="1"/>
              <a:t>Enigmail</a:t>
            </a:r>
            <a:r>
              <a:rPr lang="en-GB" sz="2800" dirty="0"/>
              <a:t>. </a:t>
            </a:r>
            <a:endParaRPr lang="pl-PL" sz="2800" dirty="0"/>
          </a:p>
          <a:p>
            <a:pPr algn="just"/>
            <a:endParaRPr lang="pl-PL" sz="2800" dirty="0"/>
          </a:p>
          <a:p>
            <a:pPr algn="just"/>
            <a:r>
              <a:rPr lang="en-GB" sz="2800" dirty="0"/>
              <a:t>With </a:t>
            </a:r>
            <a:r>
              <a:rPr lang="en-GB" sz="2800" dirty="0" err="1"/>
              <a:t>Enigmail</a:t>
            </a:r>
            <a:r>
              <a:rPr lang="en-GB" sz="2800" dirty="0"/>
              <a:t>, it was possible to enable </a:t>
            </a:r>
            <a:r>
              <a:rPr lang="en-GB" sz="2800" dirty="0" err="1"/>
              <a:t>OpenPGP</a:t>
            </a:r>
            <a:r>
              <a:rPr lang="en-GB" sz="2800" dirty="0"/>
              <a:t> for an email account, but let it automatically choose which key to use. Thunderbird 78 combines these settings. </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007627529"/>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1179821" y="1948250"/>
            <a:ext cx="9832356" cy="3539430"/>
          </a:xfrm>
          <a:prstGeom prst="rect">
            <a:avLst/>
          </a:prstGeom>
        </p:spPr>
        <p:txBody>
          <a:bodyPr wrap="square">
            <a:spAutoFit/>
          </a:bodyPr>
          <a:lstStyle/>
          <a:p>
            <a:pPr algn="just"/>
            <a:r>
              <a:rPr lang="en-GB" sz="2800" dirty="0"/>
              <a:t>GPG4win software will be used for encryption. It is a set of advanced data encryption tools. It enables protection against unauthorised access not only of email, but also of files and folders. </a:t>
            </a:r>
            <a:endParaRPr lang="pl-PL" sz="2800" dirty="0"/>
          </a:p>
          <a:p>
            <a:pPr algn="just"/>
            <a:endParaRPr lang="pl-PL" sz="2800" dirty="0"/>
          </a:p>
          <a:p>
            <a:pPr algn="just"/>
            <a:r>
              <a:rPr lang="en-GB" sz="2800" dirty="0"/>
              <a:t>Working with Gpg4win is based on asymmetric encryption, i.e. on the basis of two keys - private and public. The first one is used to encrypt data, the second one should reach the recipients of the message who can access it. Keep the private key in a safe place.</a:t>
            </a:r>
            <a:endParaRPr lang="pl-PL" sz="2800" dirty="0"/>
          </a:p>
        </p:txBody>
      </p:sp>
      <p:pic>
        <p:nvPicPr>
          <p:cNvPr id="10"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1"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2"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97846433"/>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76312" y="1717739"/>
            <a:ext cx="9848344" cy="2246769"/>
          </a:xfrm>
          <a:prstGeom prst="rect">
            <a:avLst/>
          </a:prstGeom>
        </p:spPr>
        <p:txBody>
          <a:bodyPr wrap="square">
            <a:spAutoFit/>
          </a:bodyPr>
          <a:lstStyle/>
          <a:p>
            <a:pPr algn="just"/>
            <a:r>
              <a:rPr lang="en-GB" sz="2800" dirty="0"/>
              <a:t>The package includes such elements as the </a:t>
            </a:r>
            <a:r>
              <a:rPr lang="en-GB" sz="2800" dirty="0" err="1"/>
              <a:t>GnuPG</a:t>
            </a:r>
            <a:r>
              <a:rPr lang="en-GB" sz="2800" dirty="0"/>
              <a:t> encryption tool, </a:t>
            </a:r>
            <a:r>
              <a:rPr lang="en-GB" sz="2800" dirty="0" err="1"/>
              <a:t>Kleopatra</a:t>
            </a:r>
            <a:r>
              <a:rPr lang="en-GB" sz="2800" dirty="0"/>
              <a:t> certificate manager alternative GPA certificate manager, Claws Mail email client, as well as two plugins that allow integration with Microsoft Outlook (in versions 2003, 2007, 2010 and 2013) and Windows Explorer. </a:t>
            </a:r>
            <a:endParaRPr lang="pl-PL" sz="2800" dirty="0"/>
          </a:p>
        </p:txBody>
      </p:sp>
      <p:pic>
        <p:nvPicPr>
          <p:cNvPr id="3" name="Obraz 2">
            <a:extLst>
              <a:ext uri="{FF2B5EF4-FFF2-40B4-BE49-F238E27FC236}">
                <a16:creationId xmlns:a16="http://schemas.microsoft.com/office/drawing/2014/main" id="{4AC3E581-D2E1-4EBB-87A8-3F90062907EB}"/>
              </a:ext>
            </a:extLst>
          </p:cNvPr>
          <p:cNvPicPr>
            <a:picLocks noChangeAspect="1"/>
          </p:cNvPicPr>
          <p:nvPr/>
        </p:nvPicPr>
        <p:blipFill>
          <a:blip r:embed="rId2"/>
          <a:stretch>
            <a:fillRect/>
          </a:stretch>
        </p:blipFill>
        <p:spPr>
          <a:xfrm>
            <a:off x="887759" y="3824307"/>
            <a:ext cx="10416480" cy="3033693"/>
          </a:xfrm>
          <a:prstGeom prst="rect">
            <a:avLst/>
          </a:prstGeom>
        </p:spPr>
      </p:pic>
      <p:pic>
        <p:nvPicPr>
          <p:cNvPr id="11"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2"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3"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186332838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848006" y="1809750"/>
            <a:ext cx="9948150" cy="2677656"/>
          </a:xfrm>
          <a:prstGeom prst="rect">
            <a:avLst/>
          </a:prstGeom>
        </p:spPr>
        <p:txBody>
          <a:bodyPr wrap="square">
            <a:spAutoFit/>
          </a:bodyPr>
          <a:lstStyle/>
          <a:p>
            <a:pPr algn="just"/>
            <a:r>
              <a:rPr lang="en-GB" sz="2800" dirty="0"/>
              <a:t>Once the accounts have been configured in Cleopatra, you can directly use Thunderbird to send and receive encrypted messages without using an external programme. </a:t>
            </a:r>
            <a:endParaRPr lang="pl-PL" sz="2800" dirty="0"/>
          </a:p>
          <a:p>
            <a:pPr algn="just"/>
            <a:endParaRPr lang="pl-PL" sz="2800" dirty="0"/>
          </a:p>
          <a:p>
            <a:pPr algn="just"/>
            <a:r>
              <a:rPr lang="en-GB" sz="2800" dirty="0"/>
              <a:t>Remember to send your public key when sending your first message to a new recipient</a:t>
            </a:r>
            <a:r>
              <a:rPr lang="pl-PL" sz="2800" dirty="0"/>
              <a:t>. </a:t>
            </a:r>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332615273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2" name="Prostokąt 1"/>
          <p:cNvSpPr/>
          <p:nvPr/>
        </p:nvSpPr>
        <p:spPr>
          <a:xfrm>
            <a:off x="334433" y="1638300"/>
            <a:ext cx="11343995" cy="523220"/>
          </a:xfrm>
          <a:prstGeom prst="rect">
            <a:avLst/>
          </a:prstGeom>
        </p:spPr>
        <p:txBody>
          <a:bodyPr wrap="square">
            <a:spAutoFit/>
          </a:bodyPr>
          <a:lstStyle/>
          <a:p>
            <a:pPr algn="just"/>
            <a:r>
              <a:rPr lang="en-GB" sz="2800" dirty="0"/>
              <a:t>An example of an encrypted message is shown in Fig</a:t>
            </a:r>
            <a:r>
              <a:rPr lang="pl-PL" sz="2800" dirty="0"/>
              <a:t>.</a:t>
            </a:r>
          </a:p>
        </p:txBody>
      </p:sp>
      <p:pic>
        <p:nvPicPr>
          <p:cNvPr id="10" name="Obraz 9"/>
          <p:cNvPicPr/>
          <p:nvPr/>
        </p:nvPicPr>
        <p:blipFill>
          <a:blip r:embed="rId2" cstate="print">
            <a:extLst>
              <a:ext uri="{28A0092B-C50C-407E-A947-70E740481C1C}">
                <a14:useLocalDpi xmlns:a14="http://schemas.microsoft.com/office/drawing/2010/main" val="0"/>
              </a:ext>
            </a:extLst>
          </a:blip>
          <a:stretch>
            <a:fillRect/>
          </a:stretch>
        </p:blipFill>
        <p:spPr bwMode="auto">
          <a:xfrm>
            <a:off x="4936868" y="2382336"/>
            <a:ext cx="6920698" cy="4308769"/>
          </a:xfrm>
          <a:prstGeom prst="rect">
            <a:avLst/>
          </a:prstGeom>
          <a:noFill/>
          <a:ln>
            <a:noFill/>
          </a:ln>
        </p:spPr>
      </p:pic>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401778052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4"/>
          <p:cNvSpPr>
            <a:spLocks noChangeArrowheads="1"/>
          </p:cNvSpPr>
          <p:nvPr/>
        </p:nvSpPr>
        <p:spPr bwMode="auto">
          <a:xfrm>
            <a:off x="4936868" y="1671251"/>
            <a:ext cx="2318263"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2070100"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a:ln>
                <a:noFill/>
              </a:ln>
              <a:solidFill>
                <a:schemeClr val="tx1"/>
              </a:solidFill>
              <a:effectLst/>
              <a:latin typeface="Arial" pitchFamily="34" charset="0"/>
              <a:cs typeface="Arial" pitchFamily="34" charset="0"/>
            </a:endParaRPr>
          </a:p>
        </p:txBody>
      </p:sp>
      <p:sp>
        <p:nvSpPr>
          <p:cNvPr id="5" name="Rectangle 5"/>
          <p:cNvSpPr>
            <a:spLocks noChangeArrowheads="1"/>
          </p:cNvSpPr>
          <p:nvPr/>
        </p:nvSpPr>
        <p:spPr bwMode="auto">
          <a:xfrm>
            <a:off x="0" y="297763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6" name="Rectangle 4"/>
          <p:cNvSpPr>
            <a:spLocks noChangeArrowheads="1"/>
          </p:cNvSpPr>
          <p:nvPr/>
        </p:nvSpPr>
        <p:spPr bwMode="auto">
          <a:xfrm>
            <a:off x="5573260" y="1499801"/>
            <a:ext cx="1045479"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809625" algn="just" defTabSz="914400" rtl="0" eaLnBrk="1" fontAlgn="base" latinLnBrk="0" hangingPunct="1">
              <a:lnSpc>
                <a:spcPct val="100000"/>
              </a:lnSpc>
              <a:spcBef>
                <a:spcPct val="0"/>
              </a:spcBef>
              <a:spcAft>
                <a:spcPct val="0"/>
              </a:spcAft>
              <a:buClrTx/>
              <a:buSzTx/>
              <a:buFontTx/>
              <a:buNone/>
              <a:tabLst/>
            </a:pPr>
            <a:r>
              <a:rPr kumimoji="0" lang="en-GB" altLang="pl-PL" sz="1200" b="0" i="0" u="none" strike="noStrike" cap="none" normalizeH="0" baseline="0" dirty="0">
                <a:ln>
                  <a:noFill/>
                </a:ln>
                <a:solidFill>
                  <a:schemeClr val="tx1"/>
                </a:solidFill>
                <a:effectLst/>
                <a:latin typeface="Arial" pitchFamily="34" charset="0"/>
                <a:ea typeface="Calibri" pitchFamily="34" charset="0"/>
                <a:cs typeface="Arial" pitchFamily="34" charset="0"/>
              </a:rPr>
              <a:t> </a:t>
            </a:r>
            <a:endParaRPr kumimoji="0" lang="en-GB" altLang="pl-PL" sz="1800" b="0" i="0" u="none" strike="noStrike" cap="none" normalizeH="0" baseline="0" dirty="0">
              <a:ln>
                <a:noFill/>
              </a:ln>
              <a:solidFill>
                <a:schemeClr val="tx1"/>
              </a:solidFill>
              <a:effectLst/>
              <a:latin typeface="Arial" pitchFamily="34" charset="0"/>
              <a:cs typeface="Arial" pitchFamily="34" charset="0"/>
            </a:endParaRPr>
          </a:p>
        </p:txBody>
      </p:sp>
      <p:sp>
        <p:nvSpPr>
          <p:cNvPr id="7" name="Rectangle 5"/>
          <p:cNvSpPr>
            <a:spLocks noChangeArrowheads="1"/>
          </p:cNvSpPr>
          <p:nvPr/>
        </p:nvSpPr>
        <p:spPr bwMode="auto">
          <a:xfrm>
            <a:off x="0" y="2653784"/>
            <a:ext cx="184731"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800" b="0" i="0" u="none" strike="noStrike" cap="none" normalizeH="0" baseline="0">
              <a:ln>
                <a:noFill/>
              </a:ln>
              <a:solidFill>
                <a:schemeClr val="tx1"/>
              </a:solidFill>
              <a:effectLst/>
              <a:latin typeface="Arial" pitchFamily="34" charset="0"/>
              <a:cs typeface="Arial" pitchFamily="34" charset="0"/>
            </a:endParaRPr>
          </a:p>
        </p:txBody>
      </p:sp>
      <p:sp>
        <p:nvSpPr>
          <p:cNvPr id="3" name="Prostokąt 2"/>
          <p:cNvSpPr/>
          <p:nvPr/>
        </p:nvSpPr>
        <p:spPr>
          <a:xfrm>
            <a:off x="820883" y="2470250"/>
            <a:ext cx="9933708" cy="3108543"/>
          </a:xfrm>
          <a:prstGeom prst="rect">
            <a:avLst/>
          </a:prstGeom>
        </p:spPr>
        <p:txBody>
          <a:bodyPr wrap="square">
            <a:spAutoFit/>
          </a:bodyPr>
          <a:lstStyle/>
          <a:p>
            <a:pPr marL="457200" indent="-457200" algn="just">
              <a:buFont typeface="Arial" panose="020B0604020202020204" pitchFamily="34" charset="0"/>
              <a:buChar char="•"/>
            </a:pPr>
            <a:r>
              <a:rPr lang="en-GB" sz="2800" dirty="0"/>
              <a:t>Thunderbird automatically decrypts messages and attachments sent with them. </a:t>
            </a:r>
            <a:endParaRPr lang="pl-PL" sz="2800" dirty="0"/>
          </a:p>
          <a:p>
            <a:pPr marL="457200" indent="-457200" algn="just">
              <a:buFont typeface="Arial" panose="020B0604020202020204" pitchFamily="34" charset="0"/>
              <a:buChar char="•"/>
            </a:pPr>
            <a:r>
              <a:rPr lang="en-GB" sz="2800" dirty="0"/>
              <a:t>Remember that you need to know the recipients' public keys before sending encrypted correspondence. </a:t>
            </a:r>
            <a:endParaRPr lang="pl-PL" sz="2800" dirty="0"/>
          </a:p>
          <a:p>
            <a:pPr marL="457200" indent="-457200" algn="just">
              <a:buFont typeface="Arial" panose="020B0604020202020204" pitchFamily="34" charset="0"/>
              <a:buChar char="•"/>
            </a:pPr>
            <a:r>
              <a:rPr lang="en-GB" sz="2800" dirty="0"/>
              <a:t>Encryption with the GPG add-on protects not only the content, but also the attachments. Without knowing the recipient's key, we are unable to send an encrypted message. </a:t>
            </a:r>
            <a:endParaRPr lang="pl-PL" sz="2800" dirty="0"/>
          </a:p>
        </p:txBody>
      </p:sp>
      <p:pic>
        <p:nvPicPr>
          <p:cNvPr id="12" name="Picture 2">
            <a:extLst>
              <a:ext uri="{FF2B5EF4-FFF2-40B4-BE49-F238E27FC236}">
                <a16:creationId xmlns:a16="http://schemas.microsoft.com/office/drawing/2014/main" id="{BE90A197-D289-477E-9D18-FE27224895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32668" y="360000"/>
            <a:ext cx="3067300" cy="669577"/>
          </a:xfrm>
          <a:prstGeom prst="rect">
            <a:avLst/>
          </a:prstGeom>
          <a:noFill/>
          <a:extLst>
            <a:ext uri="{909E8E84-426E-40DD-AFC4-6F175D3DCCD1}">
              <a14:hiddenFill xmlns:a14="http://schemas.microsoft.com/office/drawing/2010/main">
                <a:solidFill>
                  <a:srgbClr val="FFFFFF"/>
                </a:solidFill>
              </a14:hiddenFill>
            </a:ext>
          </a:extLst>
        </p:spPr>
      </p:pic>
      <p:pic>
        <p:nvPicPr>
          <p:cNvPr id="13" name="Grafik 4">
            <a:extLst>
              <a:ext uri="{FF2B5EF4-FFF2-40B4-BE49-F238E27FC236}">
                <a16:creationId xmlns:a16="http://schemas.microsoft.com/office/drawing/2014/main" id="{1CF326FA-E94E-5C31-D8A0-443A1E6D6A2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540000" y="360000"/>
            <a:ext cx="1054326" cy="1325563"/>
          </a:xfrm>
          <a:prstGeom prst="rect">
            <a:avLst/>
          </a:prstGeom>
        </p:spPr>
      </p:pic>
      <p:sp>
        <p:nvSpPr>
          <p:cNvPr id="14" name="Titel 1">
            <a:extLst>
              <a:ext uri="{FF2B5EF4-FFF2-40B4-BE49-F238E27FC236}">
                <a16:creationId xmlns:a16="http://schemas.microsoft.com/office/drawing/2014/main" id="{09C8D736-E157-1E9D-90AB-E016DEF007FC}"/>
              </a:ext>
            </a:extLst>
          </p:cNvPr>
          <p:cNvSpPr txBox="1">
            <a:spLocks/>
          </p:cNvSpPr>
          <p:nvPr/>
        </p:nvSpPr>
        <p:spPr>
          <a:xfrm>
            <a:off x="1824345" y="245699"/>
            <a:ext cx="6160817"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b="1" dirty="0"/>
              <a:t>Email encryption</a:t>
            </a:r>
            <a:endParaRPr lang="pl-PL" altLang="pl-PL" b="1" dirty="0">
              <a:latin typeface="+mn-lt"/>
            </a:endParaRPr>
          </a:p>
        </p:txBody>
      </p:sp>
    </p:spTree>
    <p:extLst>
      <p:ext uri="{BB962C8B-B14F-4D97-AF65-F5344CB8AC3E}">
        <p14:creationId xmlns:p14="http://schemas.microsoft.com/office/powerpoint/2010/main" val="272501568"/>
      </p:ext>
    </p:extLst>
  </p:cSld>
  <p:clrMapOvr>
    <a:masterClrMapping/>
  </p:clrMapOvr>
</p:sld>
</file>

<file path=ppt/theme/theme1.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kument" ma:contentTypeID="0x010100B0CE1FA9B2DBF24481AA0B0C98AF3289" ma:contentTypeVersion="14" ma:contentTypeDescription="Ein neues Dokument erstellen." ma:contentTypeScope="" ma:versionID="3b645cafeb509da709f7c167b5928668">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a5f42ebec39323fedf15a1a63a524db1"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Bildmarkierungen"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33BE4AD-F467-4269-9B1A-623FDAC749B2}">
  <ds:schemaRefs>
    <ds:schemaRef ds:uri="http://schemas.microsoft.com/sharepoint/v3/contenttype/forms"/>
  </ds:schemaRefs>
</ds:datastoreItem>
</file>

<file path=customXml/itemProps2.xml><?xml version="1.0" encoding="utf-8"?>
<ds:datastoreItem xmlns:ds="http://schemas.openxmlformats.org/officeDocument/2006/customXml" ds:itemID="{88793616-9E13-4589-A73C-88FE18474E35}">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99C4A364-E1B2-4997-B4AB-8F7FF86F2365}"/>
</file>

<file path=docProps/app.xml><?xml version="1.0" encoding="utf-8"?>
<Properties xmlns="http://schemas.openxmlformats.org/officeDocument/2006/extended-properties" xmlns:vt="http://schemas.openxmlformats.org/officeDocument/2006/docPropsVTypes">
  <TotalTime>0</TotalTime>
  <Words>3432</Words>
  <Application>Microsoft Macintosh PowerPoint</Application>
  <PresentationFormat>Breitbild</PresentationFormat>
  <Paragraphs>306</Paragraphs>
  <Slides>63</Slides>
  <Notes>0</Notes>
  <HiddenSlides>0</HiddenSlides>
  <MMClips>0</MMClips>
  <ScaleCrop>false</ScaleCrop>
  <HeadingPairs>
    <vt:vector size="6" baseType="variant">
      <vt:variant>
        <vt:lpstr>Verwendete Schriftarten</vt:lpstr>
      </vt:variant>
      <vt:variant>
        <vt:i4>4</vt:i4>
      </vt:variant>
      <vt:variant>
        <vt:lpstr>Design</vt:lpstr>
      </vt:variant>
      <vt:variant>
        <vt:i4>1</vt:i4>
      </vt:variant>
      <vt:variant>
        <vt:lpstr>Folientitel</vt:lpstr>
      </vt:variant>
      <vt:variant>
        <vt:i4>63</vt:i4>
      </vt:variant>
    </vt:vector>
  </HeadingPairs>
  <TitlesOfParts>
    <vt:vector size="68" baseType="lpstr">
      <vt:lpstr>Arial</vt:lpstr>
      <vt:lpstr>Calibri</vt:lpstr>
      <vt:lpstr>Calibri Light</vt:lpstr>
      <vt:lpstr>Wingdings 2</vt:lpstr>
      <vt:lpstr>Office</vt:lpstr>
      <vt:lpstr>Security at business trips</vt:lpstr>
      <vt:lpstr>Basic definitions</vt:lpstr>
      <vt:lpstr>Basic definitions</vt:lpstr>
      <vt:lpstr>Security - definition</vt:lpstr>
      <vt:lpstr>Security - definition</vt:lpstr>
      <vt:lpstr>Wireless protocol - WEP</vt:lpstr>
      <vt:lpstr>Wireless protocol - WEP</vt:lpstr>
      <vt:lpstr>Wireless protocol - WPA</vt:lpstr>
      <vt:lpstr>Wireless protocol – WPA2</vt:lpstr>
      <vt:lpstr>The main disadvantages of the WEP standard</vt:lpstr>
      <vt:lpstr>The main disadvantages of the WEP standard</vt:lpstr>
      <vt:lpstr>The main disadvantages of the WEP standard</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The KaliLinux – environment of testing the resistance </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lpstr>PowerPoint-Präsentation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Title centered Arial 60</dc:title>
  <dc:creator>Schölnast Hubert</dc:creator>
  <cp:lastModifiedBy>Schölnast Hubert</cp:lastModifiedBy>
  <cp:revision>90</cp:revision>
  <dcterms:created xsi:type="dcterms:W3CDTF">2022-10-31T15:14:22Z</dcterms:created>
  <dcterms:modified xsi:type="dcterms:W3CDTF">2022-11-21T15:08:00Z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y fmtid="{D5CDD505-2E9C-101B-9397-08002B2CF9AE}" pid="3" name="MediaServiceImageTags">
    <vt:lpwstr/>
  </property>
</Properties>
</file>