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D44B78-F10B-4A8B-8A9D-E02A1A854ECB}" v="4" dt="2022-07-15T12:01:27.100"/>
    <p1510:client id="{8A93C825-5D9A-43B7-9EE1-C31E1DF8CBD9}" v="50" dt="2022-08-30T09:17:55.2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94" autoAdjust="0"/>
  </p:normalViewPr>
  <p:slideViewPr>
    <p:cSldViewPr>
      <p:cViewPr varScale="1">
        <p:scale>
          <a:sx n="81" d="100"/>
          <a:sy n="81" d="100"/>
        </p:scale>
        <p:origin x="96" y="1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presProps" Target="presProps.xml"/><Relationship Id="rId95"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ik Strzałka" userId="S::strzalka_o365.prz.edu.pl#ext#@fhstp.onmicrosoft.com::4f6d7f1b-fa31-4276-b042-aedc433dcba8" providerId="AD" clId="Web-{8A93C825-5D9A-43B7-9EE1-C31E1DF8CBD9}"/>
    <pc:docChg chg="modSld">
      <pc:chgData name="Dominik Strzałka" userId="S::strzalka_o365.prz.edu.pl#ext#@fhstp.onmicrosoft.com::4f6d7f1b-fa31-4276-b042-aedc433dcba8" providerId="AD" clId="Web-{8A93C825-5D9A-43B7-9EE1-C31E1DF8CBD9}" dt="2022-08-30T09:17:55.268" v="24" actId="20577"/>
      <pc:docMkLst>
        <pc:docMk/>
      </pc:docMkLst>
      <pc:sldChg chg="modSp">
        <pc:chgData name="Dominik Strzałka" userId="S::strzalka_o365.prz.edu.pl#ext#@fhstp.onmicrosoft.com::4f6d7f1b-fa31-4276-b042-aedc433dcba8" providerId="AD" clId="Web-{8A93C825-5D9A-43B7-9EE1-C31E1DF8CBD9}" dt="2022-08-30T09:17:55.268" v="24" actId="20577"/>
        <pc:sldMkLst>
          <pc:docMk/>
          <pc:sldMk cId="1991873619" sldId="419"/>
        </pc:sldMkLst>
        <pc:spChg chg="mod">
          <ac:chgData name="Dominik Strzałka" userId="S::strzalka_o365.prz.edu.pl#ext#@fhstp.onmicrosoft.com::4f6d7f1b-fa31-4276-b042-aedc433dcba8" providerId="AD" clId="Web-{8A93C825-5D9A-43B7-9EE1-C31E1DF8CBD9}" dt="2022-08-30T09:17:55.268" v="24" actId="20577"/>
          <ac:spMkLst>
            <pc:docMk/>
            <pc:sldMk cId="1991873619" sldId="419"/>
            <ac:spMk id="9220" creationId="{30028C6F-CD65-4C66-923C-FC73E02B88B4}"/>
          </ac:spMkLst>
        </pc:spChg>
      </pc:sldChg>
    </pc:docChg>
  </pc:docChgLst>
  <pc:docChgLst>
    <pc:chgData name="Dominik Strzałka" userId="S::strzalka_o365.prz.edu.pl#ext#@fhstp.onmicrosoft.com::4f6d7f1b-fa31-4276-b042-aedc433dcba8" providerId="AD" clId="Web-{21D44B78-F10B-4A8B-8A9D-E02A1A854ECB}"/>
    <pc:docChg chg="modSld">
      <pc:chgData name="Dominik Strzałka" userId="S::strzalka_o365.prz.edu.pl#ext#@fhstp.onmicrosoft.com::4f6d7f1b-fa31-4276-b042-aedc433dcba8" providerId="AD" clId="Web-{21D44B78-F10B-4A8B-8A9D-E02A1A854ECB}" dt="2022-07-15T12:01:27.100" v="3" actId="20577"/>
      <pc:docMkLst>
        <pc:docMk/>
      </pc:docMkLst>
      <pc:sldChg chg="modSp">
        <pc:chgData name="Dominik Strzałka" userId="S::strzalka_o365.prz.edu.pl#ext#@fhstp.onmicrosoft.com::4f6d7f1b-fa31-4276-b042-aedc433dcba8" providerId="AD" clId="Web-{21D44B78-F10B-4A8B-8A9D-E02A1A854ECB}" dt="2022-07-15T12:01:27.100" v="3" actId="20577"/>
        <pc:sldMkLst>
          <pc:docMk/>
          <pc:sldMk cId="1826073995" sldId="261"/>
        </pc:sldMkLst>
        <pc:spChg chg="mod">
          <ac:chgData name="Dominik Strzałka" userId="S::strzalka_o365.prz.edu.pl#ext#@fhstp.onmicrosoft.com::4f6d7f1b-fa31-4276-b042-aedc433dcba8" providerId="AD" clId="Web-{21D44B78-F10B-4A8B-8A9D-E02A1A854ECB}" dt="2022-07-15T12:01:27.100" v="3" actId="20577"/>
          <ac:spMkLst>
            <pc:docMk/>
            <pc:sldMk cId="1826073995" sldId="261"/>
            <ac:spMk id="5" creationId="{7234B4E6-EE6E-472A-8DF7-521A3BCAB06C}"/>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10" name="Trójkąt prostokątny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ytuł 8"/>
          <p:cNvSpPr>
            <a:spLocks noGrp="1"/>
          </p:cNvSpPr>
          <p:nvPr>
            <p:ph type="ctrTitle"/>
          </p:nvPr>
        </p:nvSpPr>
        <p:spPr>
          <a:xfrm>
            <a:off x="685800" y="1752601"/>
            <a:ext cx="7772400" cy="1047095"/>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l-PL"/>
              <a:t>Kliknij, aby edytować styl</a:t>
            </a:r>
            <a:endParaRPr kumimoji="0" lang="en-US"/>
          </a:p>
        </p:txBody>
      </p:sp>
      <p:sp>
        <p:nvSpPr>
          <p:cNvPr id="17" name="Podtytuł 16"/>
          <p:cNvSpPr>
            <a:spLocks noGrp="1"/>
          </p:cNvSpPr>
          <p:nvPr>
            <p:ph type="subTitle" idx="1"/>
          </p:nvPr>
        </p:nvSpPr>
        <p:spPr>
          <a:xfrm>
            <a:off x="656388" y="2842256"/>
            <a:ext cx="7772400" cy="983207"/>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dirty="0"/>
              <a:t>Kliknij, aby edytować styl wzorca podtytułu</a:t>
            </a:r>
            <a:endParaRPr kumimoji="0" lang="en-US" dirty="0"/>
          </a:p>
        </p:txBody>
      </p:sp>
      <p:grpSp>
        <p:nvGrpSpPr>
          <p:cNvPr id="2" name="Grupa 1"/>
          <p:cNvGrpSpPr/>
          <p:nvPr/>
        </p:nvGrpSpPr>
        <p:grpSpPr>
          <a:xfrm>
            <a:off x="-3765" y="4953000"/>
            <a:ext cx="9147765" cy="1912088"/>
            <a:chOff x="-3765" y="4832896"/>
            <a:chExt cx="9147765" cy="2032192"/>
          </a:xfrm>
        </p:grpSpPr>
        <p:sp>
          <p:nvSpPr>
            <p:cNvPr id="7" name="Dowolny kształt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Dowolny kształt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Dowolny kształt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Łącznik prosty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Symbol zastępczy daty 29"/>
          <p:cNvSpPr>
            <a:spLocks noGrp="1"/>
          </p:cNvSpPr>
          <p:nvPr>
            <p:ph type="dt" sz="half" idx="10"/>
          </p:nvPr>
        </p:nvSpPr>
        <p:spPr/>
        <p:txBody>
          <a:bodyPr/>
          <a:lstStyle>
            <a:lvl1pPr>
              <a:defRPr>
                <a:solidFill>
                  <a:srgbClr val="FFFFFF"/>
                </a:solidFill>
              </a:defRPr>
            </a:lvl1pPr>
            <a:extLst/>
          </a:lstStyle>
          <a:p>
            <a:fld id="{38246D4D-F09E-4B93-B6A9-B8D6B38CD11A}" type="datetimeFigureOut">
              <a:rPr lang="pl-PL" smtClean="0"/>
              <a:pPr/>
              <a:t>05.09.2022</a:t>
            </a:fld>
            <a:endParaRPr lang="pl-PL"/>
          </a:p>
        </p:txBody>
      </p:sp>
      <p:sp>
        <p:nvSpPr>
          <p:cNvPr id="19" name="Symbol zastępczy stopki 18"/>
          <p:cNvSpPr>
            <a:spLocks noGrp="1"/>
          </p:cNvSpPr>
          <p:nvPr>
            <p:ph type="ftr" sz="quarter" idx="11"/>
          </p:nvPr>
        </p:nvSpPr>
        <p:spPr/>
        <p:txBody>
          <a:bodyPr/>
          <a:lstStyle>
            <a:lvl1pPr>
              <a:defRPr>
                <a:solidFill>
                  <a:schemeClr val="accent1">
                    <a:tint val="20000"/>
                  </a:schemeClr>
                </a:solidFill>
              </a:defRPr>
            </a:lvl1pPr>
            <a:extLst/>
          </a:lstStyle>
          <a:p>
            <a:endParaRPr lang="pl-PL"/>
          </a:p>
        </p:txBody>
      </p:sp>
      <p:sp>
        <p:nvSpPr>
          <p:cNvPr id="27" name="Symbol zastępczy numeru slajdu 26"/>
          <p:cNvSpPr>
            <a:spLocks noGrp="1"/>
          </p:cNvSpPr>
          <p:nvPr>
            <p:ph type="sldNum" sz="quarter" idx="12"/>
          </p:nvPr>
        </p:nvSpPr>
        <p:spPr/>
        <p:txBody>
          <a:bodyPr/>
          <a:lstStyle>
            <a:lvl1pPr>
              <a:defRPr>
                <a:solidFill>
                  <a:srgbClr val="FFFFFF"/>
                </a:solidFill>
              </a:defRPr>
            </a:lvl1pPr>
            <a:extLst/>
          </a:lstStyle>
          <a:p>
            <a:fld id="{4393BBDE-F0FB-4F5C-9925-F1C31D53B4D7}" type="slidenum">
              <a:rPr lang="pl-PL" smtClean="0"/>
              <a:pPr/>
              <a:t>‹#›</a:t>
            </a:fld>
            <a:endParaRPr lang="pl-PL"/>
          </a:p>
        </p:txBody>
      </p:sp>
      <p:pic>
        <p:nvPicPr>
          <p:cNvPr id="3" name="Obraz 2">
            <a:extLst>
              <a:ext uri="{FF2B5EF4-FFF2-40B4-BE49-F238E27FC236}">
                <a16:creationId xmlns:a16="http://schemas.microsoft.com/office/drawing/2014/main" id="{D7CD5803-5CFD-451F-9D37-AC5875A994E3}"/>
              </a:ext>
            </a:extLst>
          </p:cNvPr>
          <p:cNvPicPr>
            <a:picLocks noChangeAspect="1"/>
          </p:cNvPicPr>
          <p:nvPr userDrawn="1"/>
        </p:nvPicPr>
        <p:blipFill>
          <a:blip r:embed="rId3"/>
          <a:stretch>
            <a:fillRect/>
          </a:stretch>
        </p:blipFill>
        <p:spPr>
          <a:xfrm>
            <a:off x="467545" y="249325"/>
            <a:ext cx="3456384" cy="1047095"/>
          </a:xfrm>
          <a:prstGeom prst="rect">
            <a:avLst/>
          </a:prstGeom>
        </p:spPr>
      </p:pic>
      <p:pic>
        <p:nvPicPr>
          <p:cNvPr id="4" name="Obraz 3">
            <a:extLst>
              <a:ext uri="{FF2B5EF4-FFF2-40B4-BE49-F238E27FC236}">
                <a16:creationId xmlns:a16="http://schemas.microsoft.com/office/drawing/2014/main" id="{62585D55-229A-402E-9A6D-474FCE1F8FA0}"/>
              </a:ext>
            </a:extLst>
          </p:cNvPr>
          <p:cNvPicPr>
            <a:picLocks noChangeAspect="1"/>
          </p:cNvPicPr>
          <p:nvPr userDrawn="1"/>
        </p:nvPicPr>
        <p:blipFill>
          <a:blip r:embed="rId4"/>
          <a:stretch>
            <a:fillRect/>
          </a:stretch>
        </p:blipFill>
        <p:spPr>
          <a:xfrm>
            <a:off x="4470828" y="93656"/>
            <a:ext cx="4512408" cy="1658310"/>
          </a:xfrm>
          <a:prstGeom prst="rect">
            <a:avLst/>
          </a:prstGeom>
        </p:spPr>
      </p:pic>
      <p:pic>
        <p:nvPicPr>
          <p:cNvPr id="5" name="Obraz 4">
            <a:extLst>
              <a:ext uri="{FF2B5EF4-FFF2-40B4-BE49-F238E27FC236}">
                <a16:creationId xmlns:a16="http://schemas.microsoft.com/office/drawing/2014/main" id="{7CBAB8AD-C17A-4F60-A128-F9C198134123}"/>
              </a:ext>
            </a:extLst>
          </p:cNvPr>
          <p:cNvPicPr>
            <a:picLocks noChangeAspect="1"/>
          </p:cNvPicPr>
          <p:nvPr userDrawn="1"/>
        </p:nvPicPr>
        <p:blipFill>
          <a:blip r:embed="rId5"/>
          <a:stretch>
            <a:fillRect/>
          </a:stretch>
        </p:blipFill>
        <p:spPr>
          <a:xfrm>
            <a:off x="398536" y="4158902"/>
            <a:ext cx="8432022" cy="54428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hasCustomPrompt="1"/>
          </p:nvPr>
        </p:nvSpPr>
        <p:spPr>
          <a:xfrm>
            <a:off x="251520" y="1481328"/>
            <a:ext cx="8640960" cy="4926616"/>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eaLnBrk="1" latinLnBrk="0" hangingPunct="1"/>
            <a:r>
              <a:rPr lang="en-US" dirty="0" smtClean="0"/>
              <a:t>primo</a:t>
            </a:r>
            <a:endParaRPr lang="pl-PL" dirty="0"/>
          </a:p>
          <a:p>
            <a:pPr lvl="1" eaLnBrk="1" latinLnBrk="0" hangingPunct="1"/>
            <a:r>
              <a:rPr lang="en-US" dirty="0" smtClean="0"/>
              <a:t>secondo</a:t>
            </a:r>
            <a:endParaRPr lang="pl-PL" dirty="0"/>
          </a:p>
          <a:p>
            <a:pPr lvl="2" eaLnBrk="1" latinLnBrk="0" hangingPunct="1"/>
            <a:r>
              <a:rPr lang="en-US" dirty="0" err="1" smtClean="0"/>
              <a:t>terzo</a:t>
            </a:r>
            <a:endParaRPr lang="pl-PL" dirty="0"/>
          </a:p>
          <a:p>
            <a:pPr lvl="3" eaLnBrk="1" latinLnBrk="0" hangingPunct="1"/>
            <a:r>
              <a:rPr lang="en-US" dirty="0" smtClean="0"/>
              <a:t>quarto</a:t>
            </a:r>
            <a:endParaRPr lang="pl-PL" dirty="0"/>
          </a:p>
          <a:p>
            <a:pPr lvl="4" eaLnBrk="1" latinLnBrk="0" hangingPunct="1"/>
            <a:r>
              <a:rPr lang="en-US" dirty="0" err="1" smtClean="0"/>
              <a:t>quinto</a:t>
            </a:r>
            <a:endParaRPr kumimoji="0" lang="en-US" dirty="0"/>
          </a:p>
        </p:txBody>
      </p:sp>
      <p:sp>
        <p:nvSpPr>
          <p:cNvPr id="6" name="Symbol zastępczy numeru slajdu 5"/>
          <p:cNvSpPr>
            <a:spLocks noGrp="1"/>
          </p:cNvSpPr>
          <p:nvPr>
            <p:ph type="sldNum" sz="quarter" idx="12"/>
          </p:nvPr>
        </p:nvSpPr>
        <p:spPr/>
        <p:txBody>
          <a:bodyPr/>
          <a:lstStyle/>
          <a:p>
            <a:fld id="{4393BBDE-F0FB-4F5C-9925-F1C31D53B4D7}" type="slidenum">
              <a:rPr lang="pl-PL" smtClean="0"/>
              <a:pPr/>
              <a:t>‹#›</a:t>
            </a:fld>
            <a:endParaRPr lang="pl-PL"/>
          </a:p>
        </p:txBody>
      </p:sp>
      <p:sp>
        <p:nvSpPr>
          <p:cNvPr id="7" name="Tytuł 6"/>
          <p:cNvSpPr>
            <a:spLocks noGrp="1"/>
          </p:cNvSpPr>
          <p:nvPr>
            <p:ph type="title" hasCustomPrompt="1"/>
          </p:nvPr>
        </p:nvSpPr>
        <p:spPr>
          <a:xfrm>
            <a:off x="251520" y="274638"/>
            <a:ext cx="8640960" cy="1143000"/>
          </a:xfrm>
        </p:spPr>
        <p:txBody>
          <a:bodyPr rtlCol="0">
            <a:normAutofit/>
          </a:bodyPr>
          <a:lstStyle>
            <a:lvl1pPr>
              <a:defRPr sz="4000">
                <a:latin typeface="Segoe UI Black" panose="020B0A02040204020203" pitchFamily="34" charset="0"/>
                <a:ea typeface="Segoe UI Black" panose="020B0A02040204020203" pitchFamily="34" charset="0"/>
              </a:defRPr>
            </a:lvl1pPr>
          </a:lstStyle>
          <a:p>
            <a:r>
              <a:rPr kumimoji="0" lang="en-US" dirty="0" err="1" smtClean="0"/>
              <a:t>Titolo</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l-PL"/>
              <a:t>Kliknij, aby edytować styl</a:t>
            </a:r>
            <a:endParaRPr kumimoji="0" lang="en-US"/>
          </a:p>
        </p:txBody>
      </p:sp>
      <p:sp>
        <p:nvSpPr>
          <p:cNvPr id="3" name="Symbol zastępczy tekstu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393BBDE-F0FB-4F5C-9925-F1C31D53B4D7}" type="slidenum">
              <a:rPr lang="pl-PL" smtClean="0"/>
              <a:pPr/>
              <a:t>‹#›</a:t>
            </a:fld>
            <a:endParaRPr lang="pl-PL"/>
          </a:p>
        </p:txBody>
      </p:sp>
      <p:sp>
        <p:nvSpPr>
          <p:cNvPr id="7" name="Pag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Pag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3" name="Symbol zastępczy zawartości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zawartości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Symbol zastępczy daty 4"/>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393BBDE-F0FB-4F5C-9925-F1C31D53B4D7}" type="slidenum">
              <a:rPr lang="pl-PL" smtClean="0"/>
              <a:pPr/>
              <a:t>‹#›</a:t>
            </a:fld>
            <a:endParaRPr lang="pl-PL"/>
          </a:p>
        </p:txBody>
      </p:sp>
      <p:sp>
        <p:nvSpPr>
          <p:cNvPr id="8" name="Tytuł 7"/>
          <p:cNvSpPr>
            <a:spLocks noGrp="1"/>
          </p:cNvSpPr>
          <p:nvPr>
            <p:ph type="title"/>
          </p:nvPr>
        </p:nvSpPr>
        <p:spPr/>
        <p:txBody>
          <a:bodyPr rtlCol="0"/>
          <a:lstStyle/>
          <a:p>
            <a:r>
              <a:rPr kumimoji="0" lang="pl-PL"/>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8229600" cy="1143000"/>
          </a:xfrm>
        </p:spPr>
        <p:txBody>
          <a:bodyPr anchor="ctr"/>
          <a:lstStyle>
            <a:lvl1pPr>
              <a:defRPr/>
            </a:lvl1pPr>
            <a:extLst/>
          </a:lstStyle>
          <a:p>
            <a:r>
              <a:rPr kumimoji="0" lang="pl-PL"/>
              <a:t>Kliknij, aby edytować styl</a:t>
            </a:r>
            <a:endParaRPr kumimoji="0" lang="en-US"/>
          </a:p>
        </p:txBody>
      </p:sp>
      <p:sp>
        <p:nvSpPr>
          <p:cNvPr id="3" name="Symbol zastępczy teks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a:t>Kliknij, aby edytować style wzorca tekstu</a:t>
            </a:r>
          </a:p>
        </p:txBody>
      </p:sp>
      <p:sp>
        <p:nvSpPr>
          <p:cNvPr id="4" name="Symbol zastępczy teks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a:t>Kliknij, aby edytować style wzorca tekstu</a:t>
            </a:r>
          </a:p>
        </p:txBody>
      </p:sp>
      <p:sp>
        <p:nvSpPr>
          <p:cNvPr id="5" name="Symbol zastępczy zawartości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6" name="Symbol zastępczy zawartości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Symbol zastępczy daty 6"/>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4393BBDE-F0FB-4F5C-9925-F1C31D53B4D7}"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3" name="Symbol zastępczy daty 2"/>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4393BBDE-F0FB-4F5C-9925-F1C31D53B4D7}" type="slidenum">
              <a:rPr lang="pl-PL" smtClean="0"/>
              <a:pPr/>
              <a:t>‹#›</a:t>
            </a:fld>
            <a:endParaRPr lang="pl-PL"/>
          </a:p>
        </p:txBody>
      </p:sp>
      <p:sp>
        <p:nvSpPr>
          <p:cNvPr id="6" name="Tytuł 5"/>
          <p:cNvSpPr>
            <a:spLocks noGrp="1"/>
          </p:cNvSpPr>
          <p:nvPr>
            <p:ph type="title"/>
          </p:nvPr>
        </p:nvSpPr>
        <p:spPr/>
        <p:txBody>
          <a:bodyPr rtlCol="0"/>
          <a:lstStyle/>
          <a:p>
            <a:r>
              <a:rPr kumimoji="0" lang="pl-PL"/>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4393BBDE-F0FB-4F5C-9925-F1C31D53B4D7}"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l-PL"/>
              <a:t>Kliknij, aby edytować styl</a:t>
            </a:r>
            <a:endParaRPr kumimoji="0" lang="en-US"/>
          </a:p>
        </p:txBody>
      </p:sp>
      <p:sp>
        <p:nvSpPr>
          <p:cNvPr id="3" name="Symbol zastępczy teks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l-PL"/>
              <a:t>Kliknij, aby edytować style wzorca tekstu</a:t>
            </a:r>
          </a:p>
        </p:txBody>
      </p:sp>
      <p:sp>
        <p:nvSpPr>
          <p:cNvPr id="4" name="Symbol zastępczy zawartości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Symbol zastępczy daty 4"/>
          <p:cNvSpPr>
            <a:spLocks noGrp="1"/>
          </p:cNvSpPr>
          <p:nvPr>
            <p:ph type="dt" sz="half" idx="10"/>
          </p:nvPr>
        </p:nvSpPr>
        <p:spPr>
          <a:xfrm>
            <a:off x="6727032" y="6407944"/>
            <a:ext cx="1920240" cy="365760"/>
          </a:xfrm>
        </p:spPr>
        <p:txBody>
          <a:bodyPr/>
          <a:lstStyle/>
          <a:p>
            <a:fld id="{38246D4D-F09E-4B93-B6A9-B8D6B38CD11A}" type="datetimeFigureOut">
              <a:rPr lang="pl-PL" smtClean="0"/>
              <a:pPr/>
              <a:t>05.09.2022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393BBDE-F0FB-4F5C-9925-F1C31D53B4D7}"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4" name="Symbol zastępczy tekstu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l-PL"/>
              <a:t>Kliknij, aby edytować style wzorca tekstu</a:t>
            </a:r>
          </a:p>
        </p:txBody>
      </p:sp>
      <p:sp>
        <p:nvSpPr>
          <p:cNvPr id="3" name="Symbol zastępczy obrazu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l-PL"/>
              <a:t>Kliknij ikonę, aby dodać obraz</a:t>
            </a:r>
            <a:endParaRPr kumimoji="0" lang="en-US" dirty="0"/>
          </a:p>
        </p:txBody>
      </p:sp>
      <p:sp>
        <p:nvSpPr>
          <p:cNvPr id="5" name="Symbol zastępczy daty 4"/>
          <p:cNvSpPr>
            <a:spLocks noGrp="1"/>
          </p:cNvSpPr>
          <p:nvPr>
            <p:ph type="dt" sz="half" idx="10"/>
          </p:nvPr>
        </p:nvSpPr>
        <p:spPr/>
        <p:txBody>
          <a:bodyPr/>
          <a:lstStyle>
            <a:lvl1pPr>
              <a:defRPr>
                <a:solidFill>
                  <a:schemeClr val="tx1"/>
                </a:solidFill>
              </a:defRPr>
            </a:lvl1pPr>
            <a:extLst/>
          </a:lstStyle>
          <a:p>
            <a:fld id="{38246D4D-F09E-4B93-B6A9-B8D6B38CD11A}" type="datetimeFigureOut">
              <a:rPr lang="pl-PL" smtClean="0"/>
              <a:pPr/>
              <a:t>05.09.2022</a:t>
            </a:fld>
            <a:endParaRPr lang="pl-PL"/>
          </a:p>
        </p:txBody>
      </p:sp>
      <p:sp>
        <p:nvSpPr>
          <p:cNvPr id="6" name="Symbol zastępczy stopki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pl-PL"/>
          </a:p>
        </p:txBody>
      </p:sp>
      <p:sp>
        <p:nvSpPr>
          <p:cNvPr id="7" name="Symbol zastępczy numeru slajdu 6"/>
          <p:cNvSpPr>
            <a:spLocks noGrp="1"/>
          </p:cNvSpPr>
          <p:nvPr>
            <p:ph type="sldNum" sz="quarter" idx="12"/>
          </p:nvPr>
        </p:nvSpPr>
        <p:spPr/>
        <p:txBody>
          <a:bodyPr/>
          <a:lstStyle>
            <a:lvl1pPr>
              <a:defRPr>
                <a:solidFill>
                  <a:schemeClr val="tx1"/>
                </a:solidFill>
              </a:defRPr>
            </a:lvl1pPr>
            <a:extLst/>
          </a:lstStyle>
          <a:p>
            <a:fld id="{4393BBDE-F0FB-4F5C-9925-F1C31D53B4D7}" type="slidenum">
              <a:rPr lang="pl-PL" smtClean="0"/>
              <a:pPr/>
              <a:t>‹#›</a:t>
            </a:fld>
            <a:endParaRPr lang="pl-PL"/>
          </a:p>
        </p:txBody>
      </p:sp>
      <p:sp>
        <p:nvSpPr>
          <p:cNvPr id="2" name="Tytuł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l-PL"/>
              <a:t>Kliknij, aby edytować styl</a:t>
            </a:r>
            <a:endParaRPr kumimoji="0" lang="en-US"/>
          </a:p>
        </p:txBody>
      </p:sp>
      <p:sp>
        <p:nvSpPr>
          <p:cNvPr id="8" name="Dowolny kształt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Dowolny kształt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Trójkąt prostokątny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Łącznik prosty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ag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Pag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1481329"/>
            <a:ext cx="8229600" cy="4386071"/>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393BBDE-F0FB-4F5C-9925-F1C31D53B4D7}"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44013" y="274640"/>
            <a:ext cx="1777470" cy="5592761"/>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457200" y="274641"/>
            <a:ext cx="6324600" cy="5592760"/>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38246D4D-F09E-4B93-B6A9-B8D6B38CD11A}" type="datetimeFigureOut">
              <a:rPr lang="pl-PL" smtClean="0"/>
              <a:pPr/>
              <a:t>05.09.2022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393BBDE-F0FB-4F5C-9925-F1C31D53B4D7}"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Dowolny kształt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Dowolny kształt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Trójkąt prostokątny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Łącznik prosty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ymbol zastępczy tytuł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pl-PL"/>
              <a:t>Kliknij, aby edytować styl</a:t>
            </a:r>
            <a:endParaRPr kumimoji="0" lang="en-US"/>
          </a:p>
        </p:txBody>
      </p:sp>
      <p:sp>
        <p:nvSpPr>
          <p:cNvPr id="30" name="Symbol zastępczy tekstu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0" name="Symbol zastępczy daty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8246D4D-F09E-4B93-B6A9-B8D6B38CD11A}" type="datetimeFigureOut">
              <a:rPr lang="pl-PL" smtClean="0"/>
              <a:pPr/>
              <a:t>05.09.2022</a:t>
            </a:fld>
            <a:endParaRPr lang="pl-PL"/>
          </a:p>
        </p:txBody>
      </p:sp>
      <p:sp>
        <p:nvSpPr>
          <p:cNvPr id="22" name="Symbol zastępczy stopki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l-PL"/>
          </a:p>
        </p:txBody>
      </p:sp>
      <p:sp>
        <p:nvSpPr>
          <p:cNvPr id="18" name="Symbol zastępczy numeru slajd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393BBDE-F0FB-4F5C-9925-F1C31D53B4D7}"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zawartości 4">
            <a:extLst>
              <a:ext uri="{FF2B5EF4-FFF2-40B4-BE49-F238E27FC236}">
                <a16:creationId xmlns:a16="http://schemas.microsoft.com/office/drawing/2014/main" id="{7234B4E6-EE6E-472A-8DF7-521A3BCAB06C}"/>
              </a:ext>
            </a:extLst>
          </p:cNvPr>
          <p:cNvSpPr>
            <a:spLocks noGrp="1"/>
          </p:cNvSpPr>
          <p:nvPr>
            <p:ph idx="1"/>
          </p:nvPr>
        </p:nvSpPr>
        <p:spPr>
          <a:xfrm>
            <a:off x="323528" y="1340768"/>
            <a:ext cx="8229600" cy="5458611"/>
          </a:xfrm>
        </p:spPr>
        <p:txBody>
          <a:bodyPr vert="horz" lIns="91440" tIns="45720" rIns="91440" bIns="45720" anchor="t">
            <a:normAutofit/>
          </a:bodyPr>
          <a:lstStyle/>
          <a:p>
            <a:pPr marL="0" indent="0" algn="ctr">
              <a:lnSpc>
                <a:spcPct val="115000"/>
              </a:lnSpc>
              <a:spcAft>
                <a:spcPts val="10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b="1" dirty="0"/>
              <a:t> </a:t>
            </a:r>
            <a:r>
              <a:rPr lang="en-US" sz="4000" b="1" dirty="0">
                <a:latin typeface="Segoe UI Black" panose="020B0A02040204020203" pitchFamily="34" charset="0"/>
                <a:ea typeface="Segoe UI Black" panose="020B0A02040204020203" pitchFamily="34" charset="0"/>
              </a:rPr>
              <a:t>Introduction to </a:t>
            </a:r>
            <a:r>
              <a:rPr lang="en-US" sz="4000" b="1" dirty="0" smtClean="0">
                <a:latin typeface="Segoe UI Black" panose="020B0A02040204020203" pitchFamily="34" charset="0"/>
                <a:ea typeface="Segoe UI Black" panose="020B0A02040204020203" pitchFamily="34" charset="0"/>
              </a:rPr>
              <a:t>Cryptography</a:t>
            </a:r>
          </a:p>
          <a:p>
            <a:pPr marL="342900" indent="-342900">
              <a:lnSpc>
                <a:spcPct val="115000"/>
              </a:lnSpc>
              <a:spcAft>
                <a:spcPts val="100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pl-PL" sz="2400" dirty="0"/>
          </a:p>
        </p:txBody>
      </p:sp>
      <p:pic>
        <p:nvPicPr>
          <p:cNvPr id="3" name="Resim 58">
            <a:extLst>
              <a:ext uri="{FF2B5EF4-FFF2-40B4-BE49-F238E27FC236}">
                <a16:creationId xmlns:a16="http://schemas.microsoft.com/office/drawing/2014/main" id="{FA28FD80-EFBA-4F51-801A-55490720EE8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702" y="209533"/>
            <a:ext cx="627922" cy="780460"/>
          </a:xfrm>
          <a:prstGeom prst="rect">
            <a:avLst/>
          </a:prstGeom>
          <a:noFill/>
          <a:ln>
            <a:noFill/>
          </a:ln>
        </p:spPr>
      </p:pic>
      <p:pic>
        <p:nvPicPr>
          <p:cNvPr id="4" name="Resim 57" descr="metin içeren bir resim&#10;&#10;Açıklama otomatik olarak oluşturuldu">
            <a:extLst>
              <a:ext uri="{FF2B5EF4-FFF2-40B4-BE49-F238E27FC236}">
                <a16:creationId xmlns:a16="http://schemas.microsoft.com/office/drawing/2014/main" id="{024A0333-4BB2-45EB-BF6E-5D4592CC539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68018" y="188640"/>
            <a:ext cx="2785110" cy="734695"/>
          </a:xfrm>
          <a:prstGeom prst="rect">
            <a:avLst/>
          </a:prstGeom>
          <a:noFill/>
          <a:ln>
            <a:noFill/>
          </a:ln>
        </p:spPr>
      </p:pic>
      <p:pic>
        <p:nvPicPr>
          <p:cNvPr id="2" name="Picture 1"/>
          <p:cNvPicPr>
            <a:picLocks noChangeAspect="1"/>
          </p:cNvPicPr>
          <p:nvPr/>
        </p:nvPicPr>
        <p:blipFill>
          <a:blip r:embed="rId4"/>
          <a:stretch>
            <a:fillRect/>
          </a:stretch>
        </p:blipFill>
        <p:spPr>
          <a:xfrm>
            <a:off x="1053952" y="2276872"/>
            <a:ext cx="6768752" cy="4134216"/>
          </a:xfrm>
          <a:prstGeom prst="rect">
            <a:avLst/>
          </a:prstGeom>
        </p:spPr>
      </p:pic>
    </p:spTree>
    <p:extLst>
      <p:ext uri="{BB962C8B-B14F-4D97-AF65-F5344CB8AC3E}">
        <p14:creationId xmlns:p14="http://schemas.microsoft.com/office/powerpoint/2010/main" val="1826073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Cryptography pertains to methodologies for hiding information from disclosure, both during a communication and for archival purposes. Its objectives are achieved with the design and implementation of protocols that prevent an unauthorized third party from retrieving the information. In a secure communication, the adversary third party cannot access the information transmitted, in the case of archiving the third party cannot trace the content of what has been archived.</a:t>
            </a:r>
          </a:p>
          <a:p>
            <a:endParaRPr lang="it-IT" dirty="0"/>
          </a:p>
        </p:txBody>
      </p:sp>
      <p:sp>
        <p:nvSpPr>
          <p:cNvPr id="3" name="Title 2"/>
          <p:cNvSpPr>
            <a:spLocks noGrp="1"/>
          </p:cNvSpPr>
          <p:nvPr>
            <p:ph type="title"/>
          </p:nvPr>
        </p:nvSpPr>
        <p:spPr/>
        <p:txBody>
          <a:bodyPr/>
          <a:lstStyle/>
          <a:p>
            <a:r>
              <a:rPr lang="en-US" smtClean="0"/>
              <a:t>Brief information about the module</a:t>
            </a:r>
            <a:endParaRPr lang="it-IT" dirty="0"/>
          </a:p>
        </p:txBody>
      </p:sp>
    </p:spTree>
    <p:extLst>
      <p:ext uri="{BB962C8B-B14F-4D97-AF65-F5344CB8AC3E}">
        <p14:creationId xmlns:p14="http://schemas.microsoft.com/office/powerpoint/2010/main" val="3839723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In Cryptography, the third party is always a malicious entity that aims to retrieve information that it must not have access to, whether for privacy, trade secret or national security purposes. The data confidentiality and integrity, the authentication of the parties involved and the non-repudiation of what the data source has transmitted or stored are the fundamental principles of modern cryptography.</a:t>
            </a:r>
          </a:p>
          <a:p>
            <a:endParaRPr lang="it-IT" dirty="0"/>
          </a:p>
        </p:txBody>
      </p:sp>
      <p:sp>
        <p:nvSpPr>
          <p:cNvPr id="3" name="Title 2"/>
          <p:cNvSpPr>
            <a:spLocks noGrp="1"/>
          </p:cNvSpPr>
          <p:nvPr>
            <p:ph type="title"/>
          </p:nvPr>
        </p:nvSpPr>
        <p:spPr/>
        <p:txBody>
          <a:bodyPr/>
          <a:lstStyle/>
          <a:p>
            <a:r>
              <a:rPr lang="en-US" smtClean="0"/>
              <a:t>Brief information about the module</a:t>
            </a:r>
            <a:endParaRPr lang="it-IT" dirty="0"/>
          </a:p>
        </p:txBody>
      </p:sp>
    </p:spTree>
    <p:extLst>
      <p:ext uri="{BB962C8B-B14F-4D97-AF65-F5344CB8AC3E}">
        <p14:creationId xmlns:p14="http://schemas.microsoft.com/office/powerpoint/2010/main" val="1260546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After an introductory part, where the fundamental concepts are described, we present a progression of basic cryptographic techniques, starting from the One Time Pad Algorithm and then building up for considering the two cryptographic families of algorithms: Symmetric Algorithms and Asymmetric (or Public Key) Algorithms with a comparison of them. The role of the Hash Functions is also discussed to introduce Digital Signatures. A description of the key concept of Public Key Infrastructures is presented in depth with some details on the standard mechanisms and formats. To conclude, some information about Cryptographic Tokens and the Challenge-Response Mechanism is provided.</a:t>
            </a:r>
            <a:endParaRPr lang="it-IT" dirty="0"/>
          </a:p>
        </p:txBody>
      </p:sp>
      <p:sp>
        <p:nvSpPr>
          <p:cNvPr id="3" name="Title 2"/>
          <p:cNvSpPr>
            <a:spLocks noGrp="1"/>
          </p:cNvSpPr>
          <p:nvPr>
            <p:ph type="title"/>
          </p:nvPr>
        </p:nvSpPr>
        <p:spPr/>
        <p:txBody>
          <a:bodyPr/>
          <a:lstStyle/>
          <a:p>
            <a:r>
              <a:rPr lang="en-US" smtClean="0"/>
              <a:t>Brief information about the module</a:t>
            </a:r>
            <a:endParaRPr lang="it-IT" dirty="0"/>
          </a:p>
        </p:txBody>
      </p:sp>
    </p:spTree>
    <p:extLst>
      <p:ext uri="{BB962C8B-B14F-4D97-AF65-F5344CB8AC3E}">
        <p14:creationId xmlns:p14="http://schemas.microsoft.com/office/powerpoint/2010/main" val="3909621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Cryptography is the mechanism by which the content of a message is hidden from other entities. In other words encryption deals with encrypting messages, i.e. taking a plaintext, using an algorithm and generally a key, making the content of the message unintelligible. </a:t>
            </a:r>
          </a:p>
          <a:p>
            <a:endParaRPr lang="it-IT" dirty="0"/>
          </a:p>
        </p:txBody>
      </p:sp>
      <p:sp>
        <p:nvSpPr>
          <p:cNvPr id="3" name="Title 2"/>
          <p:cNvSpPr>
            <a:spLocks noGrp="1"/>
          </p:cNvSpPr>
          <p:nvPr>
            <p:ph type="title"/>
          </p:nvPr>
        </p:nvSpPr>
        <p:spPr/>
        <p:txBody>
          <a:bodyPr/>
          <a:lstStyle/>
          <a:p>
            <a:r>
              <a:rPr lang="en-US" smtClean="0"/>
              <a:t>Introduction</a:t>
            </a:r>
            <a:endParaRPr lang="it-IT" dirty="0"/>
          </a:p>
        </p:txBody>
      </p:sp>
    </p:spTree>
    <p:extLst>
      <p:ext uri="{BB962C8B-B14F-4D97-AF65-F5344CB8AC3E}">
        <p14:creationId xmlns:p14="http://schemas.microsoft.com/office/powerpoint/2010/main" val="4012093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Cryptanalysis studies how to decrypt the message without knowing the key. In an attack, cryptanalysis consists in trying to trace the content of the message without having the key. Cryptographers and cryptanalysts are actually the same people: who writes the cryptographic algorithms also analyzes them to find their weaknesses or validate their robustness. As always, when dealing with security, the idea of being able to deal with protection issues without knowing how attack techniques work is not very effective.</a:t>
            </a:r>
          </a:p>
          <a:p>
            <a:endParaRPr lang="it-IT" dirty="0"/>
          </a:p>
        </p:txBody>
      </p:sp>
      <p:sp>
        <p:nvSpPr>
          <p:cNvPr id="3" name="Title 2"/>
          <p:cNvSpPr>
            <a:spLocks noGrp="1"/>
          </p:cNvSpPr>
          <p:nvPr>
            <p:ph type="title"/>
          </p:nvPr>
        </p:nvSpPr>
        <p:spPr/>
        <p:txBody>
          <a:bodyPr/>
          <a:lstStyle/>
          <a:p>
            <a:r>
              <a:rPr lang="en-US" smtClean="0"/>
              <a:t>Introduction</a:t>
            </a:r>
            <a:endParaRPr lang="it-IT" dirty="0"/>
          </a:p>
        </p:txBody>
      </p:sp>
    </p:spTree>
    <p:extLst>
      <p:ext uri="{BB962C8B-B14F-4D97-AF65-F5344CB8AC3E}">
        <p14:creationId xmlns:p14="http://schemas.microsoft.com/office/powerpoint/2010/main" val="3991751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Information in messages is generally redundant, in a formal sense, messages generally use a much higher number of bits than that really necessary to carry the information. The redundancy of information facilitates cryptanalysis: redundancy in the information means that the messages can show a structure that makes it easier to trace the content of the message, as not all messages are equally likely. If we think of a text represented with normal ASCII characters in byte we know that the combinations of bits that can represent meaningful messages are relatively few compared to all possible combinations. </a:t>
            </a:r>
            <a:endParaRPr lang="it-IT" dirty="0"/>
          </a:p>
        </p:txBody>
      </p:sp>
      <p:sp>
        <p:nvSpPr>
          <p:cNvPr id="3" name="Title 2"/>
          <p:cNvSpPr>
            <a:spLocks noGrp="1"/>
          </p:cNvSpPr>
          <p:nvPr>
            <p:ph type="title"/>
          </p:nvPr>
        </p:nvSpPr>
        <p:spPr/>
        <p:txBody>
          <a:bodyPr/>
          <a:lstStyle/>
          <a:p>
            <a:r>
              <a:rPr lang="it-IT" smtClean="0"/>
              <a:t>Redundancy</a:t>
            </a:r>
            <a:endParaRPr lang="it-IT" dirty="0"/>
          </a:p>
        </p:txBody>
      </p:sp>
    </p:spTree>
    <p:extLst>
      <p:ext uri="{BB962C8B-B14F-4D97-AF65-F5344CB8AC3E}">
        <p14:creationId xmlns:p14="http://schemas.microsoft.com/office/powerpoint/2010/main" val="1317000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The true messages that can be represented with a certain number of bytes are very few. This makes it possible to identify valid messages by discarding those that do not carry true information. All this vastly helps the activity of the cryptanalyst, so the purpose of the encryption algorithm is also to hide this redundancy to better hiding the information.</a:t>
            </a:r>
          </a:p>
          <a:p>
            <a:endParaRPr lang="it-IT" dirty="0"/>
          </a:p>
        </p:txBody>
      </p:sp>
      <p:sp>
        <p:nvSpPr>
          <p:cNvPr id="3" name="Title 2"/>
          <p:cNvSpPr>
            <a:spLocks noGrp="1"/>
          </p:cNvSpPr>
          <p:nvPr>
            <p:ph type="title"/>
          </p:nvPr>
        </p:nvSpPr>
        <p:spPr/>
        <p:txBody>
          <a:bodyPr/>
          <a:lstStyle/>
          <a:p>
            <a:r>
              <a:rPr lang="it-IT" smtClean="0"/>
              <a:t>Redundancy</a:t>
            </a:r>
            <a:endParaRPr lang="it-IT" dirty="0"/>
          </a:p>
        </p:txBody>
      </p:sp>
    </p:spTree>
    <p:extLst>
      <p:ext uri="{BB962C8B-B14F-4D97-AF65-F5344CB8AC3E}">
        <p14:creationId xmlns:p14="http://schemas.microsoft.com/office/powerpoint/2010/main" val="206174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Example: Encoding a sequence of the four colors BLUE, GREEN, RED and YELLOW. </a:t>
            </a:r>
          </a:p>
          <a:p>
            <a:pPr marL="109728" indent="0">
              <a:buNone/>
            </a:pPr>
            <a:r>
              <a:rPr lang="en-US" dirty="0" smtClean="0"/>
              <a:t>These can be coded:</a:t>
            </a:r>
          </a:p>
          <a:p>
            <a:pPr lvl="1"/>
            <a:r>
              <a:rPr lang="it-IT" dirty="0" smtClean="0"/>
              <a:t>with 2 bits (00, 01, 10, 11)</a:t>
            </a:r>
            <a:endParaRPr lang="en-US" dirty="0" smtClean="0"/>
          </a:p>
          <a:p>
            <a:pPr lvl="1"/>
            <a:r>
              <a:rPr lang="en-US" dirty="0" smtClean="0"/>
              <a:t>as 4 different uppercase letters</a:t>
            </a:r>
          </a:p>
          <a:p>
            <a:pPr lvl="1"/>
            <a:r>
              <a:rPr lang="en-US" dirty="0" smtClean="0"/>
              <a:t>encrypting the color names</a:t>
            </a:r>
          </a:p>
          <a:p>
            <a:endParaRPr lang="it-IT" dirty="0"/>
          </a:p>
        </p:txBody>
      </p:sp>
      <p:sp>
        <p:nvSpPr>
          <p:cNvPr id="3" name="Title 2"/>
          <p:cNvSpPr>
            <a:spLocks noGrp="1"/>
          </p:cNvSpPr>
          <p:nvPr>
            <p:ph type="title"/>
          </p:nvPr>
        </p:nvSpPr>
        <p:spPr/>
        <p:txBody>
          <a:bodyPr/>
          <a:lstStyle/>
          <a:p>
            <a:r>
              <a:rPr lang="it-IT" smtClean="0"/>
              <a:t>Redundancy</a:t>
            </a:r>
            <a:endParaRPr lang="it-IT" dirty="0"/>
          </a:p>
        </p:txBody>
      </p:sp>
    </p:spTree>
    <p:extLst>
      <p:ext uri="{BB962C8B-B14F-4D97-AF65-F5344CB8AC3E}">
        <p14:creationId xmlns:p14="http://schemas.microsoft.com/office/powerpoint/2010/main" val="608619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In the first case, the minimum number of entities (bits) is used, by substituting each color name with the corresponding 2 bits will conceal the original sequence, but not the order as there is a correspondence between COLOR and the 2 bits. In the second case, as each letter uses 8 bits in the ASCII code, 6 bits are redundant for every color </a:t>
            </a:r>
            <a:r>
              <a:rPr lang="en-US" dirty="0" smtClean="0">
                <a:sym typeface="Wingdings" panose="05000000000000000000" pitchFamily="2" charset="2"/>
              </a:rPr>
              <a:t></a:t>
            </a:r>
            <a:r>
              <a:rPr lang="en-US" dirty="0" smtClean="0"/>
              <a:t> 75% redundancy and we achieve the same grade of hiding as the 2 bits. We still cannot associate colors and values.</a:t>
            </a:r>
          </a:p>
          <a:p>
            <a:endParaRPr lang="it-IT" dirty="0"/>
          </a:p>
        </p:txBody>
      </p:sp>
      <p:sp>
        <p:nvSpPr>
          <p:cNvPr id="3" name="Title 2"/>
          <p:cNvSpPr>
            <a:spLocks noGrp="1"/>
          </p:cNvSpPr>
          <p:nvPr>
            <p:ph type="title"/>
          </p:nvPr>
        </p:nvSpPr>
        <p:spPr/>
        <p:txBody>
          <a:bodyPr/>
          <a:lstStyle/>
          <a:p>
            <a:r>
              <a:rPr lang="it-IT" smtClean="0"/>
              <a:t>Redundancy</a:t>
            </a:r>
            <a:endParaRPr lang="it-IT" dirty="0"/>
          </a:p>
        </p:txBody>
      </p:sp>
    </p:spTree>
    <p:extLst>
      <p:ext uri="{BB962C8B-B14F-4D97-AF65-F5344CB8AC3E}">
        <p14:creationId xmlns:p14="http://schemas.microsoft.com/office/powerpoint/2010/main" val="4119335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Consider the following very simple cipher, the so-called Caesar cipher, which does nothing but scroll the letters in the alphabet by a certain number of positions. For example, if we slide them by 3, all the 'A's become ‘D's, all the 'B's become 'E's, and so on. This is a very simple cipher; actually attributed to Julius Caesar, but if the color names are encrypted with this method, the repeating pattern of their encoded letters are easily identified (the ASCII code for R followed by the ASCII code of E followed by the ASCII code of D are easy to recognize as an entity). So the sequence can be identified, and if the words are also known in this case just counting the number of letters is enough to identify the original words.</a:t>
            </a:r>
            <a:endParaRPr lang="en-US" dirty="0"/>
          </a:p>
        </p:txBody>
      </p:sp>
      <p:sp>
        <p:nvSpPr>
          <p:cNvPr id="3" name="Title 2"/>
          <p:cNvSpPr>
            <a:spLocks noGrp="1"/>
          </p:cNvSpPr>
          <p:nvPr>
            <p:ph type="title"/>
          </p:nvPr>
        </p:nvSpPr>
        <p:spPr/>
        <p:txBody>
          <a:bodyPr/>
          <a:lstStyle/>
          <a:p>
            <a:r>
              <a:rPr lang="it-IT" smtClean="0"/>
              <a:t>Redundancy</a:t>
            </a:r>
            <a:endParaRPr lang="it-IT"/>
          </a:p>
        </p:txBody>
      </p:sp>
    </p:spTree>
    <p:extLst>
      <p:ext uri="{BB962C8B-B14F-4D97-AF65-F5344CB8AC3E}">
        <p14:creationId xmlns:p14="http://schemas.microsoft.com/office/powerpoint/2010/main" val="976125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This simple example allows us to understand that cryptanalysis is not an analysis that is independent of the content of the message: a completely randomized message would be much more difficult to identify and analyze than a message that has a recognizable structure.</a:t>
            </a:r>
          </a:p>
          <a:p>
            <a:pPr marL="109728" indent="0">
              <a:buNone/>
            </a:pPr>
            <a:r>
              <a:rPr lang="en-US" dirty="0" smtClean="0"/>
              <a:t>An </a:t>
            </a:r>
            <a:r>
              <a:rPr lang="en-US" dirty="0"/>
              <a:t>encryption algorithm hides also redundant information, so applying a compression algorithm to an encrypted message does not bring much advantage, because it would reduce compression rate. If we want to use compression and encryption, we must first use compression and then encryption.</a:t>
            </a:r>
          </a:p>
          <a:p>
            <a:endParaRPr lang="it-IT" dirty="0"/>
          </a:p>
        </p:txBody>
      </p:sp>
      <p:sp>
        <p:nvSpPr>
          <p:cNvPr id="3" name="Title 2"/>
          <p:cNvSpPr>
            <a:spLocks noGrp="1"/>
          </p:cNvSpPr>
          <p:nvPr>
            <p:ph type="title"/>
          </p:nvPr>
        </p:nvSpPr>
        <p:spPr/>
        <p:txBody>
          <a:bodyPr/>
          <a:lstStyle/>
          <a:p>
            <a:r>
              <a:rPr lang="it-IT" dirty="0" smtClean="0"/>
              <a:t>Redundancy</a:t>
            </a:r>
            <a:endParaRPr lang="it-IT" dirty="0"/>
          </a:p>
        </p:txBody>
      </p:sp>
    </p:spTree>
    <p:extLst>
      <p:ext uri="{BB962C8B-B14F-4D97-AF65-F5344CB8AC3E}">
        <p14:creationId xmlns:p14="http://schemas.microsoft.com/office/powerpoint/2010/main" val="4005787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Some </a:t>
            </a:r>
            <a:r>
              <a:rPr lang="en-US" dirty="0"/>
              <a:t>types of cryptographic attacks and algorithms rely on knowing part of the text. In some cases, knowing part of the text makes it possible to trace the key and then access the rest of the text. This  is very significant when it comes to network communications, because in network communications the protocols at different levels usually have a certain amount of information that is in any case recognizable, e.g. in an IP packet we know that the header contains the sender address and the recipient address</a:t>
            </a:r>
            <a:r>
              <a:rPr lang="en-US" dirty="0" smtClean="0"/>
              <a:t>.</a:t>
            </a:r>
            <a:endParaRPr lang="en-US" dirty="0"/>
          </a:p>
        </p:txBody>
      </p:sp>
      <p:sp>
        <p:nvSpPr>
          <p:cNvPr id="3" name="Title 2"/>
          <p:cNvSpPr>
            <a:spLocks noGrp="1"/>
          </p:cNvSpPr>
          <p:nvPr>
            <p:ph type="title"/>
          </p:nvPr>
        </p:nvSpPr>
        <p:spPr/>
        <p:txBody>
          <a:bodyPr/>
          <a:lstStyle/>
          <a:p>
            <a:r>
              <a:rPr lang="it-IT" dirty="0"/>
              <a:t>Redundancy</a:t>
            </a:r>
          </a:p>
        </p:txBody>
      </p:sp>
    </p:spTree>
    <p:extLst>
      <p:ext uri="{BB962C8B-B14F-4D97-AF65-F5344CB8AC3E}">
        <p14:creationId xmlns:p14="http://schemas.microsoft.com/office/powerpoint/2010/main" val="1692466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One Time Pad (OTP) is an algorithm, so to speak, “perfect”. It is a very simple encryption algorithm, very simple to implement and has a characteristic that makes it particularly interesting: it is proven that without knowing the key it is impossible to go back to the original text. Now we look at it and then we discuss why, as we have such a good algorithm, we have to find others.</a:t>
            </a:r>
          </a:p>
          <a:p>
            <a:pPr marL="109728" indent="0">
              <a:buNone/>
            </a:pPr>
            <a:r>
              <a:rPr lang="en-US" dirty="0" smtClean="0"/>
              <a:t>The EXCLUSIVE OR </a:t>
            </a:r>
            <a:r>
              <a:rPr lang="en-US" dirty="0" smtClean="0">
                <a:sym typeface="Symbol" panose="05050102010706020507" pitchFamily="18" charset="2"/>
              </a:rPr>
              <a:t></a:t>
            </a:r>
            <a:r>
              <a:rPr lang="en-US" dirty="0" smtClean="0"/>
              <a:t> (XOR) is a logical function</a:t>
            </a:r>
            <a:br>
              <a:rPr lang="en-US" dirty="0" smtClean="0"/>
            </a:br>
            <a:r>
              <a:rPr lang="en-US" dirty="0" smtClean="0"/>
              <a:t>where the result is True when the two operands</a:t>
            </a:r>
            <a:br>
              <a:rPr lang="en-US" dirty="0" smtClean="0"/>
            </a:br>
            <a:r>
              <a:rPr lang="en-US" dirty="0" smtClean="0"/>
              <a:t>are different, it operates on logical values but </a:t>
            </a:r>
            <a:br>
              <a:rPr lang="en-US" dirty="0" smtClean="0"/>
            </a:br>
            <a:r>
              <a:rPr lang="en-US" dirty="0" smtClean="0"/>
              <a:t>translated to binary digits, usually True=1 and </a:t>
            </a:r>
            <a:br>
              <a:rPr lang="en-US" dirty="0" smtClean="0"/>
            </a:br>
            <a:r>
              <a:rPr lang="en-US" dirty="0" smtClean="0"/>
              <a:t>False=0, its </a:t>
            </a:r>
            <a:r>
              <a:rPr lang="en-US" i="1" dirty="0" smtClean="0"/>
              <a:t>truth table</a:t>
            </a:r>
            <a:r>
              <a:rPr lang="en-US" dirty="0" smtClean="0"/>
              <a:t> is show on the right:</a:t>
            </a:r>
            <a:endParaRPr lang="en-US" dirty="0"/>
          </a:p>
        </p:txBody>
      </p:sp>
      <p:sp>
        <p:nvSpPr>
          <p:cNvPr id="3" name="Title 2"/>
          <p:cNvSpPr>
            <a:spLocks noGrp="1"/>
          </p:cNvSpPr>
          <p:nvPr>
            <p:ph type="title"/>
          </p:nvPr>
        </p:nvSpPr>
        <p:spPr/>
        <p:txBody>
          <a:bodyPr>
            <a:normAutofit/>
          </a:bodyPr>
          <a:lstStyle/>
          <a:p>
            <a:r>
              <a:rPr lang="en-US" dirty="0"/>
              <a:t>The One Time Pad </a:t>
            </a:r>
            <a:r>
              <a:rPr lang="en-US" dirty="0"/>
              <a:t>Algorithm</a:t>
            </a:r>
            <a:endParaRPr lang="it-IT" dirty="0"/>
          </a:p>
        </p:txBody>
      </p:sp>
      <p:sp>
        <p:nvSpPr>
          <p:cNvPr id="4" name="TextBox 3"/>
          <p:cNvSpPr txBox="1"/>
          <p:nvPr/>
        </p:nvSpPr>
        <p:spPr>
          <a:xfrm>
            <a:off x="7308304" y="4725144"/>
            <a:ext cx="1709962" cy="1815882"/>
          </a:xfrm>
          <a:prstGeom prst="rect">
            <a:avLst/>
          </a:prstGeom>
          <a:noFill/>
        </p:spPr>
        <p:txBody>
          <a:bodyPr wrap="square" rtlCol="0">
            <a:spAutoFit/>
          </a:bodyPr>
          <a:lstStyle/>
          <a:p>
            <a:r>
              <a:rPr lang="en-US" sz="2800" dirty="0" smtClean="0">
                <a:latin typeface="Calibri" panose="020F0502020204030204" pitchFamily="34" charset="0"/>
                <a:cs typeface="Calibri" panose="020F0502020204030204" pitchFamily="34" charset="0"/>
              </a:rPr>
              <a:t>0 </a:t>
            </a:r>
            <a:r>
              <a:rPr lang="en-US" sz="2800" dirty="0" smtClean="0">
                <a:latin typeface="Calibri" panose="020F0502020204030204" pitchFamily="34" charset="0"/>
                <a:cs typeface="Calibri" panose="020F0502020204030204" pitchFamily="34" charset="0"/>
                <a:sym typeface="Symbol" panose="05050102010706020507" pitchFamily="18" charset="2"/>
              </a:rPr>
              <a:t></a:t>
            </a:r>
            <a:r>
              <a:rPr lang="en-US" sz="2800" dirty="0" smtClean="0">
                <a:latin typeface="Calibri" panose="020F0502020204030204" pitchFamily="34" charset="0"/>
                <a:cs typeface="Calibri" panose="020F0502020204030204" pitchFamily="34" charset="0"/>
              </a:rPr>
              <a:t> 0 = 0</a:t>
            </a:r>
          </a:p>
          <a:p>
            <a:r>
              <a:rPr lang="en-US" sz="2800" dirty="0" smtClean="0">
                <a:latin typeface="Calibri" panose="020F0502020204030204" pitchFamily="34" charset="0"/>
                <a:cs typeface="Calibri" panose="020F0502020204030204" pitchFamily="34" charset="0"/>
              </a:rPr>
              <a:t>0 </a:t>
            </a:r>
            <a:r>
              <a:rPr lang="en-US" sz="2800" dirty="0" smtClean="0">
                <a:latin typeface="Calibri" panose="020F0502020204030204" pitchFamily="34" charset="0"/>
                <a:cs typeface="Calibri" panose="020F0502020204030204" pitchFamily="34" charset="0"/>
                <a:sym typeface="Symbol" panose="05050102010706020507" pitchFamily="18" charset="2"/>
              </a:rPr>
              <a:t></a:t>
            </a:r>
            <a:r>
              <a:rPr lang="en-US" sz="2800" dirty="0" smtClean="0">
                <a:latin typeface="Calibri" panose="020F0502020204030204" pitchFamily="34" charset="0"/>
                <a:cs typeface="Calibri" panose="020F0502020204030204" pitchFamily="34" charset="0"/>
              </a:rPr>
              <a:t> 1 = 1</a:t>
            </a:r>
          </a:p>
          <a:p>
            <a:r>
              <a:rPr lang="en-US" sz="2800" dirty="0" smtClean="0">
                <a:latin typeface="Calibri" panose="020F0502020204030204" pitchFamily="34" charset="0"/>
                <a:cs typeface="Calibri" panose="020F0502020204030204" pitchFamily="34" charset="0"/>
              </a:rPr>
              <a:t>1 </a:t>
            </a:r>
            <a:r>
              <a:rPr lang="en-US" sz="2800" dirty="0" smtClean="0">
                <a:latin typeface="Calibri" panose="020F0502020204030204" pitchFamily="34" charset="0"/>
                <a:cs typeface="Calibri" panose="020F0502020204030204" pitchFamily="34" charset="0"/>
                <a:sym typeface="Symbol" panose="05050102010706020507" pitchFamily="18" charset="2"/>
              </a:rPr>
              <a:t></a:t>
            </a:r>
            <a:r>
              <a:rPr lang="en-US" sz="2800" dirty="0" smtClean="0">
                <a:latin typeface="Calibri" panose="020F0502020204030204" pitchFamily="34" charset="0"/>
                <a:cs typeface="Calibri" panose="020F0502020204030204" pitchFamily="34" charset="0"/>
              </a:rPr>
              <a:t> 0 = 1</a:t>
            </a:r>
          </a:p>
          <a:p>
            <a:r>
              <a:rPr lang="en-US" sz="2800" dirty="0" smtClean="0">
                <a:latin typeface="Calibri" panose="020F0502020204030204" pitchFamily="34" charset="0"/>
                <a:cs typeface="Calibri" panose="020F0502020204030204" pitchFamily="34" charset="0"/>
              </a:rPr>
              <a:t>1 </a:t>
            </a:r>
            <a:r>
              <a:rPr lang="en-US" sz="2800" dirty="0" smtClean="0">
                <a:latin typeface="Calibri" panose="020F0502020204030204" pitchFamily="34" charset="0"/>
                <a:cs typeface="Calibri" panose="020F0502020204030204" pitchFamily="34" charset="0"/>
                <a:sym typeface="Symbol" panose="05050102010706020507" pitchFamily="18" charset="2"/>
              </a:rPr>
              <a:t></a:t>
            </a:r>
            <a:r>
              <a:rPr lang="en-US" sz="2800" dirty="0" smtClean="0">
                <a:latin typeface="Calibri" panose="020F0502020204030204" pitchFamily="34" charset="0"/>
                <a:cs typeface="Calibri" panose="020F0502020204030204" pitchFamily="34" charset="0"/>
              </a:rPr>
              <a:t> 1 = 0</a:t>
            </a:r>
            <a:endParaRPr lang="en-US"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85303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From this table it is clear that if X </a:t>
            </a:r>
            <a:r>
              <a:rPr lang="en-US" dirty="0">
                <a:sym typeface="Symbol" panose="05050102010706020507" pitchFamily="18" charset="2"/>
              </a:rPr>
              <a:t></a:t>
            </a:r>
            <a:r>
              <a:rPr lang="en-US" dirty="0"/>
              <a:t> Y </a:t>
            </a:r>
            <a:r>
              <a:rPr lang="en-US" dirty="0">
                <a:sym typeface="Wingdings" panose="05000000000000000000" pitchFamily="2" charset="2"/>
              </a:rPr>
              <a:t></a:t>
            </a:r>
            <a:r>
              <a:rPr lang="en-US" dirty="0"/>
              <a:t> Z, then Z </a:t>
            </a:r>
            <a:r>
              <a:rPr lang="en-US" dirty="0">
                <a:sym typeface="Symbol" panose="05050102010706020507" pitchFamily="18" charset="2"/>
              </a:rPr>
              <a:t></a:t>
            </a:r>
            <a:r>
              <a:rPr lang="en-US" dirty="0"/>
              <a:t> Y </a:t>
            </a:r>
            <a:r>
              <a:rPr lang="en-US" dirty="0">
                <a:sym typeface="Wingdings" panose="05000000000000000000" pitchFamily="2" charset="2"/>
              </a:rPr>
              <a:t></a:t>
            </a:r>
            <a:r>
              <a:rPr lang="en-US" dirty="0"/>
              <a:t> X and Z </a:t>
            </a:r>
            <a:r>
              <a:rPr lang="en-US" dirty="0">
                <a:sym typeface="Symbol" panose="05050102010706020507" pitchFamily="18" charset="2"/>
              </a:rPr>
              <a:t></a:t>
            </a:r>
            <a:r>
              <a:rPr lang="en-US" dirty="0"/>
              <a:t> X </a:t>
            </a:r>
            <a:r>
              <a:rPr lang="en-US" dirty="0">
                <a:sym typeface="Wingdings" panose="05000000000000000000" pitchFamily="2" charset="2"/>
              </a:rPr>
              <a:t></a:t>
            </a:r>
            <a:r>
              <a:rPr lang="en-US" dirty="0"/>
              <a:t> Y. The EXCLUSIVE OR is a very simple function and also easy to implement as an electronic circuit.</a:t>
            </a:r>
          </a:p>
          <a:p>
            <a:pPr marL="109728" indent="0">
              <a:buNone/>
            </a:pPr>
            <a:r>
              <a:rPr lang="en-US" dirty="0"/>
              <a:t>The OTP mechanism is used to transfer a message from two parties. In the scientific literature it is common practice to identify the actors with personal names, they are usually called Alice (A) and Bob (B). So we will describe how Alice can securely transmit an </a:t>
            </a:r>
            <a:r>
              <a:rPr lang="en-US" i="1" dirty="0"/>
              <a:t>n</a:t>
            </a:r>
            <a:r>
              <a:rPr lang="en-US" dirty="0"/>
              <a:t>-bytes message (</a:t>
            </a:r>
            <a:r>
              <a:rPr lang="en-US" i="1" dirty="0" err="1"/>
              <a:t>PlainText</a:t>
            </a:r>
            <a:r>
              <a:rPr lang="en-US" dirty="0"/>
              <a:t>) to Bob</a:t>
            </a:r>
            <a:r>
              <a:rPr lang="en-US" dirty="0" smtClean="0"/>
              <a:t>.</a:t>
            </a:r>
            <a:endParaRPr lang="en-US" dirty="0"/>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1681170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The </a:t>
            </a:r>
            <a:r>
              <a:rPr lang="en-US" dirty="0"/>
              <a:t>One Time Pad algorithm requires a setup phase:</a:t>
            </a:r>
          </a:p>
          <a:p>
            <a:pPr lvl="0"/>
            <a:r>
              <a:rPr lang="en-US" dirty="0"/>
              <a:t>A random sequence of exactly </a:t>
            </a:r>
            <a:r>
              <a:rPr lang="en-US" i="1" dirty="0"/>
              <a:t>n</a:t>
            </a:r>
            <a:r>
              <a:rPr lang="en-US" dirty="0"/>
              <a:t> bytes is generated, this is the </a:t>
            </a:r>
            <a:r>
              <a:rPr lang="en-US" i="1" dirty="0"/>
              <a:t>One Time Pad</a:t>
            </a:r>
            <a:r>
              <a:rPr lang="en-US" dirty="0"/>
              <a:t> (OTP) or simply the </a:t>
            </a:r>
            <a:r>
              <a:rPr lang="en-US" i="1" dirty="0"/>
              <a:t>Key</a:t>
            </a:r>
            <a:r>
              <a:rPr lang="en-US" dirty="0"/>
              <a:t>;</a:t>
            </a:r>
          </a:p>
          <a:p>
            <a:pPr lvl="0"/>
            <a:r>
              <a:rPr lang="en-US" dirty="0"/>
              <a:t>The OTP is </a:t>
            </a:r>
            <a:r>
              <a:rPr lang="en-US" u="sng" dirty="0"/>
              <a:t>securely</a:t>
            </a:r>
            <a:r>
              <a:rPr lang="en-US" dirty="0"/>
              <a:t> shared between the two parts in some way (given in advance, sent in an already secured channel, etc.).</a:t>
            </a:r>
          </a:p>
          <a:p>
            <a:endParaRPr lang="it-IT" dirty="0"/>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2036983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When both parties possess the key, they can use it to transmit messages. In case Alice wants to send a message to Bob:</a:t>
            </a:r>
          </a:p>
          <a:p>
            <a:pPr lvl="0"/>
            <a:r>
              <a:rPr lang="en-US" dirty="0"/>
              <a:t>Alice calculates a </a:t>
            </a:r>
            <a:r>
              <a:rPr lang="en-US" i="1" dirty="0"/>
              <a:t>bit by bit</a:t>
            </a:r>
            <a:r>
              <a:rPr lang="en-US" dirty="0"/>
              <a:t> EXCLUSIVE OR of the </a:t>
            </a:r>
            <a:r>
              <a:rPr lang="en-US" i="1" dirty="0" err="1"/>
              <a:t>PlainText</a:t>
            </a:r>
            <a:r>
              <a:rPr lang="en-US" dirty="0"/>
              <a:t> with the </a:t>
            </a:r>
            <a:r>
              <a:rPr lang="en-US" i="1" dirty="0"/>
              <a:t>Key</a:t>
            </a:r>
            <a:r>
              <a:rPr lang="en-US" dirty="0"/>
              <a:t>, producing a </a:t>
            </a:r>
            <a:r>
              <a:rPr lang="en-US" i="1" dirty="0" err="1"/>
              <a:t>CypherText</a:t>
            </a:r>
            <a:r>
              <a:rPr lang="en-US" dirty="0"/>
              <a:t>:</a:t>
            </a:r>
          </a:p>
          <a:p>
            <a:pPr marL="109728" indent="0">
              <a:buNone/>
            </a:pPr>
            <a:r>
              <a:rPr lang="en-US" b="1" dirty="0"/>
              <a:t> </a:t>
            </a:r>
            <a:r>
              <a:rPr lang="en-US" b="1" dirty="0" smtClean="0"/>
              <a:t>  Encryption</a:t>
            </a:r>
            <a:r>
              <a:rPr lang="en-US" b="1" dirty="0"/>
              <a:t>:</a:t>
            </a:r>
            <a:r>
              <a:rPr lang="en-US" dirty="0"/>
              <a:t> </a:t>
            </a:r>
            <a:r>
              <a:rPr lang="en-US" dirty="0" err="1"/>
              <a:t>PlainText</a:t>
            </a:r>
            <a:r>
              <a:rPr lang="en-US" dirty="0"/>
              <a:t> </a:t>
            </a:r>
            <a:r>
              <a:rPr lang="en-US" dirty="0">
                <a:sym typeface="Symbol" panose="05050102010706020507" pitchFamily="18" charset="2"/>
              </a:rPr>
              <a:t></a:t>
            </a:r>
            <a:r>
              <a:rPr lang="en-US" dirty="0"/>
              <a:t> Key </a:t>
            </a:r>
            <a:r>
              <a:rPr lang="en-US" dirty="0">
                <a:sym typeface="Wingdings" panose="05000000000000000000" pitchFamily="2" charset="2"/>
              </a:rPr>
              <a:t></a:t>
            </a:r>
            <a:r>
              <a:rPr lang="en-US" dirty="0"/>
              <a:t> </a:t>
            </a:r>
            <a:r>
              <a:rPr lang="en-US" dirty="0" err="1"/>
              <a:t>CypherText</a:t>
            </a:r>
            <a:endParaRPr lang="en-US" dirty="0"/>
          </a:p>
          <a:p>
            <a:pPr lvl="0"/>
            <a:r>
              <a:rPr lang="en-US" dirty="0"/>
              <a:t>The resulting </a:t>
            </a:r>
            <a:r>
              <a:rPr lang="en-US" i="1" dirty="0" err="1"/>
              <a:t>CypherText</a:t>
            </a:r>
            <a:r>
              <a:rPr lang="en-US" dirty="0"/>
              <a:t> is transmitted by Alice to Bob over a possibly insecure channel</a:t>
            </a:r>
          </a:p>
          <a:p>
            <a:pPr lvl="0"/>
            <a:r>
              <a:rPr lang="en-US" dirty="0"/>
              <a:t>Bob calculates the </a:t>
            </a:r>
            <a:r>
              <a:rPr lang="en-US" i="1" dirty="0"/>
              <a:t>bit by bit</a:t>
            </a:r>
            <a:r>
              <a:rPr lang="en-US" dirty="0"/>
              <a:t> EXCLUSIVE OR of the </a:t>
            </a:r>
            <a:r>
              <a:rPr lang="en-US" i="1" dirty="0" err="1"/>
              <a:t>CypherText</a:t>
            </a:r>
            <a:r>
              <a:rPr lang="en-US" dirty="0"/>
              <a:t> and the </a:t>
            </a:r>
            <a:r>
              <a:rPr lang="en-US" i="1" dirty="0"/>
              <a:t>Key</a:t>
            </a:r>
            <a:r>
              <a:rPr lang="en-US" dirty="0"/>
              <a:t>, so recovering the original </a:t>
            </a:r>
            <a:r>
              <a:rPr lang="en-US" i="1" dirty="0" err="1"/>
              <a:t>PlainText</a:t>
            </a:r>
            <a:r>
              <a:rPr lang="en-US" dirty="0"/>
              <a:t>:</a:t>
            </a:r>
          </a:p>
          <a:p>
            <a:pPr marL="109728" indent="0">
              <a:buNone/>
            </a:pPr>
            <a:r>
              <a:rPr lang="en-US" b="1" dirty="0" smtClean="0"/>
              <a:t>   Decryption</a:t>
            </a:r>
            <a:r>
              <a:rPr lang="en-US" b="1" dirty="0"/>
              <a:t>: </a:t>
            </a:r>
            <a:r>
              <a:rPr lang="en-US" dirty="0" err="1"/>
              <a:t>CypherText</a:t>
            </a:r>
            <a:r>
              <a:rPr lang="en-US" dirty="0"/>
              <a:t> </a:t>
            </a:r>
            <a:r>
              <a:rPr lang="en-US" dirty="0">
                <a:sym typeface="Symbol" panose="05050102010706020507" pitchFamily="18" charset="2"/>
              </a:rPr>
              <a:t></a:t>
            </a:r>
            <a:r>
              <a:rPr lang="en-US" dirty="0"/>
              <a:t> Key </a:t>
            </a:r>
            <a:r>
              <a:rPr lang="en-US" dirty="0">
                <a:sym typeface="Wingdings" panose="05000000000000000000" pitchFamily="2" charset="2"/>
              </a:rPr>
              <a:t></a:t>
            </a:r>
            <a:r>
              <a:rPr lang="en-US" dirty="0"/>
              <a:t> </a:t>
            </a:r>
            <a:r>
              <a:rPr lang="en-US" dirty="0" err="1"/>
              <a:t>PlainText</a:t>
            </a:r>
            <a:endParaRPr lang="en-US" dirty="0"/>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3119568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a:t>Example</a:t>
            </a:r>
            <a:endParaRPr lang="en-US" dirty="0"/>
          </a:p>
          <a:p>
            <a:pPr marL="109728" indent="0">
              <a:buNone/>
            </a:pPr>
            <a:r>
              <a:rPr lang="en-US" dirty="0"/>
              <a:t>Let us suppose both Alice and Bob have already agreed upon a random OTP (</a:t>
            </a:r>
            <a:r>
              <a:rPr lang="en-US" i="1" dirty="0"/>
              <a:t>Key</a:t>
            </a:r>
            <a:r>
              <a:rPr lang="en-US" dirty="0"/>
              <a:t>).</a:t>
            </a:r>
          </a:p>
          <a:p>
            <a:pPr marL="109728" indent="0">
              <a:buNone/>
            </a:pPr>
            <a:r>
              <a:rPr lang="en-US" b="1" dirty="0"/>
              <a:t>Alice</a:t>
            </a:r>
            <a:r>
              <a:rPr lang="en-US" dirty="0"/>
              <a:t> wants to send “HELLO” to Bob (in ASCII Code, spaces are here introduced for ease of reading):</a:t>
            </a:r>
          </a:p>
          <a:p>
            <a:pPr marL="109728" indent="0">
              <a:buNone/>
            </a:pPr>
            <a:r>
              <a:rPr lang="en-US" sz="2400" dirty="0"/>
              <a:t>                </a:t>
            </a:r>
            <a:r>
              <a:rPr lang="en-US" sz="2400" dirty="0" smtClean="0"/>
              <a:t>               </a:t>
            </a:r>
            <a:r>
              <a:rPr lang="en-US" sz="2400" b="1" dirty="0" smtClean="0"/>
              <a:t>H               </a:t>
            </a:r>
            <a:r>
              <a:rPr lang="en-US" sz="2400" b="1" dirty="0"/>
              <a:t>E     </a:t>
            </a:r>
            <a:r>
              <a:rPr lang="en-US" sz="2400" b="1" dirty="0" smtClean="0"/>
              <a:t>           </a:t>
            </a:r>
            <a:r>
              <a:rPr lang="en-US" sz="2400" b="1" dirty="0"/>
              <a:t>L      </a:t>
            </a:r>
            <a:r>
              <a:rPr lang="en-US" sz="2400" b="1" dirty="0" smtClean="0"/>
              <a:t>         </a:t>
            </a:r>
            <a:r>
              <a:rPr lang="en-US" sz="2400" b="1" dirty="0" err="1"/>
              <a:t>L</a:t>
            </a:r>
            <a:r>
              <a:rPr lang="en-US" sz="2400" b="1" dirty="0"/>
              <a:t>     </a:t>
            </a:r>
            <a:r>
              <a:rPr lang="en-US" sz="2400" b="1" dirty="0" smtClean="0"/>
              <a:t>          </a:t>
            </a:r>
            <a:r>
              <a:rPr lang="en-US" sz="2400" b="1" dirty="0"/>
              <a:t>O</a:t>
            </a:r>
            <a:endParaRPr lang="en-US" sz="2400" dirty="0"/>
          </a:p>
          <a:p>
            <a:pPr marL="109728" indent="0">
              <a:buNone/>
            </a:pPr>
            <a:r>
              <a:rPr lang="en-US" sz="2400" i="1" dirty="0" err="1"/>
              <a:t>PlainText</a:t>
            </a:r>
            <a:r>
              <a:rPr lang="en-US" sz="2400" dirty="0"/>
              <a:t>:</a:t>
            </a:r>
            <a:r>
              <a:rPr lang="en-US" sz="2000" dirty="0"/>
              <a:t> 	</a:t>
            </a:r>
            <a:r>
              <a:rPr lang="en-US" sz="2000" dirty="0" smtClean="0"/>
              <a:t>01001000   </a:t>
            </a:r>
            <a:r>
              <a:rPr lang="en-US" sz="2000" dirty="0"/>
              <a:t>01000101   01001100   01001100   01001111</a:t>
            </a:r>
          </a:p>
          <a:p>
            <a:pPr marL="109728" indent="0">
              <a:buNone/>
            </a:pPr>
            <a:r>
              <a:rPr lang="en-US" sz="2400" dirty="0">
                <a:sym typeface="Symbol" panose="05050102010706020507" pitchFamily="18" charset="2"/>
              </a:rPr>
              <a:t>	</a:t>
            </a:r>
            <a:r>
              <a:rPr lang="en-US" sz="2400" dirty="0" smtClean="0">
                <a:sym typeface="Symbol" panose="05050102010706020507" pitchFamily="18" charset="2"/>
              </a:rPr>
              <a:t>				</a:t>
            </a:r>
            <a:endParaRPr lang="en-US" sz="2400" dirty="0"/>
          </a:p>
          <a:p>
            <a:pPr marL="109728" indent="0">
              <a:buNone/>
            </a:pPr>
            <a:r>
              <a:rPr lang="en-US" sz="2400" i="1" dirty="0"/>
              <a:t>Key</a:t>
            </a:r>
            <a:r>
              <a:rPr lang="en-US" sz="2400" dirty="0"/>
              <a:t>:</a:t>
            </a:r>
            <a:r>
              <a:rPr lang="en-US" sz="2000" dirty="0"/>
              <a:t> 	</a:t>
            </a:r>
            <a:r>
              <a:rPr lang="en-US" sz="2000" dirty="0" smtClean="0"/>
              <a:t>	10101001   </a:t>
            </a:r>
            <a:r>
              <a:rPr lang="en-US" sz="2000" dirty="0"/>
              <a:t>01110010   10110010   10000110   11000110</a:t>
            </a:r>
          </a:p>
          <a:p>
            <a:pPr marL="109728" indent="0">
              <a:buNone/>
            </a:pPr>
            <a:r>
              <a:rPr lang="en-US" sz="2400" dirty="0" smtClean="0"/>
              <a:t>				              </a:t>
            </a:r>
            <a:r>
              <a:rPr lang="en-US" sz="2400" dirty="0"/>
              <a:t>=</a:t>
            </a:r>
          </a:p>
          <a:p>
            <a:pPr marL="109728" indent="0">
              <a:buNone/>
            </a:pPr>
            <a:r>
              <a:rPr lang="en-US" sz="2400" i="1" dirty="0" err="1"/>
              <a:t>CypherText</a:t>
            </a:r>
            <a:r>
              <a:rPr lang="en-US" sz="2400" dirty="0" smtClean="0"/>
              <a:t>:</a:t>
            </a:r>
            <a:r>
              <a:rPr lang="en-US" sz="2000" dirty="0"/>
              <a:t>	11100001   00110111   11111110   11001010   10001001</a:t>
            </a:r>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2559827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t>Example (continuation)</a:t>
            </a:r>
            <a:endParaRPr lang="en-US" dirty="0"/>
          </a:p>
          <a:p>
            <a:pPr marL="109728" indent="0">
              <a:buNone/>
            </a:pPr>
            <a:r>
              <a:rPr lang="en-US" b="1" dirty="0"/>
              <a:t>Bob</a:t>
            </a:r>
            <a:r>
              <a:rPr lang="en-US" dirty="0"/>
              <a:t> receives the </a:t>
            </a:r>
            <a:r>
              <a:rPr lang="en-US" i="1" dirty="0" err="1"/>
              <a:t>CypherText</a:t>
            </a:r>
            <a:r>
              <a:rPr lang="en-US" dirty="0"/>
              <a:t> and applies the </a:t>
            </a:r>
            <a:r>
              <a:rPr lang="en-US" i="1" dirty="0"/>
              <a:t>Key</a:t>
            </a:r>
            <a:r>
              <a:rPr lang="en-US" dirty="0"/>
              <a:t>:</a:t>
            </a:r>
          </a:p>
          <a:p>
            <a:pPr marL="109728" indent="0">
              <a:buNone/>
            </a:pPr>
            <a:endParaRPr lang="en-US" sz="2400" i="1" dirty="0" smtClean="0"/>
          </a:p>
          <a:p>
            <a:pPr marL="109728" indent="0">
              <a:buNone/>
            </a:pPr>
            <a:r>
              <a:rPr lang="en-US" sz="2400" i="1" dirty="0" err="1" smtClean="0"/>
              <a:t>CypherText</a:t>
            </a:r>
            <a:r>
              <a:rPr lang="en-US" sz="2400" dirty="0"/>
              <a:t>:	</a:t>
            </a:r>
            <a:r>
              <a:rPr lang="en-US" sz="2000" dirty="0"/>
              <a:t>11100001</a:t>
            </a:r>
            <a:r>
              <a:rPr lang="en-US" sz="2400" dirty="0"/>
              <a:t>   </a:t>
            </a:r>
            <a:r>
              <a:rPr lang="en-US" sz="2000" dirty="0"/>
              <a:t>00110111</a:t>
            </a:r>
            <a:r>
              <a:rPr lang="en-US" sz="2400" dirty="0"/>
              <a:t>   </a:t>
            </a:r>
            <a:r>
              <a:rPr lang="en-US" sz="2000" dirty="0"/>
              <a:t>11111110</a:t>
            </a:r>
            <a:r>
              <a:rPr lang="en-US" sz="2400" dirty="0"/>
              <a:t>   </a:t>
            </a:r>
            <a:r>
              <a:rPr lang="en-US" sz="2000" dirty="0"/>
              <a:t>11001010</a:t>
            </a:r>
            <a:r>
              <a:rPr lang="en-US" sz="2400" dirty="0"/>
              <a:t>   </a:t>
            </a:r>
            <a:r>
              <a:rPr lang="en-US" sz="2000" dirty="0"/>
              <a:t>10001001</a:t>
            </a:r>
          </a:p>
          <a:p>
            <a:pPr marL="109728" indent="0">
              <a:buNone/>
            </a:pPr>
            <a:r>
              <a:rPr lang="en-US" sz="2400" dirty="0">
                <a:sym typeface="Symbol" panose="05050102010706020507" pitchFamily="18" charset="2"/>
              </a:rPr>
              <a:t>	</a:t>
            </a:r>
            <a:r>
              <a:rPr lang="en-US" sz="2400" dirty="0" smtClean="0">
                <a:sym typeface="Symbol" panose="05050102010706020507" pitchFamily="18" charset="2"/>
              </a:rPr>
              <a:t>				</a:t>
            </a:r>
            <a:endParaRPr lang="en-US" sz="2400" dirty="0"/>
          </a:p>
          <a:p>
            <a:pPr marL="109728" indent="0">
              <a:buNone/>
            </a:pPr>
            <a:r>
              <a:rPr lang="en-US" sz="2400" i="1" dirty="0"/>
              <a:t>Key</a:t>
            </a:r>
            <a:r>
              <a:rPr lang="en-US" sz="2400" dirty="0"/>
              <a:t>:</a:t>
            </a:r>
            <a:r>
              <a:rPr lang="en-US" sz="2000" dirty="0"/>
              <a:t> 	</a:t>
            </a:r>
            <a:r>
              <a:rPr lang="en-US" sz="2000" dirty="0" smtClean="0"/>
              <a:t>	10101001   </a:t>
            </a:r>
            <a:r>
              <a:rPr lang="en-US" sz="2000" dirty="0"/>
              <a:t>01110010   10110010   10000110   11000110</a:t>
            </a:r>
          </a:p>
          <a:p>
            <a:pPr marL="109728" indent="0">
              <a:buNone/>
            </a:pPr>
            <a:r>
              <a:rPr lang="en-US" sz="2400" dirty="0" smtClean="0"/>
              <a:t>				              </a:t>
            </a:r>
            <a:r>
              <a:rPr lang="en-US" sz="2400" dirty="0"/>
              <a:t>=</a:t>
            </a:r>
          </a:p>
          <a:p>
            <a:pPr marL="109728" indent="0">
              <a:buNone/>
            </a:pPr>
            <a:r>
              <a:rPr lang="en-US" sz="2400" i="1" dirty="0" err="1"/>
              <a:t>PlainText</a:t>
            </a:r>
            <a:r>
              <a:rPr lang="en-US" sz="2400" dirty="0"/>
              <a:t>: 	</a:t>
            </a:r>
            <a:r>
              <a:rPr lang="en-US" sz="2000" dirty="0"/>
              <a:t>01001000</a:t>
            </a:r>
            <a:r>
              <a:rPr lang="en-US" sz="2400" dirty="0"/>
              <a:t>   </a:t>
            </a:r>
            <a:r>
              <a:rPr lang="en-US" sz="2000" dirty="0"/>
              <a:t>01000101</a:t>
            </a:r>
            <a:r>
              <a:rPr lang="en-US" sz="2400" dirty="0"/>
              <a:t>   </a:t>
            </a:r>
            <a:r>
              <a:rPr lang="en-US" sz="2000" dirty="0"/>
              <a:t>01001100</a:t>
            </a:r>
            <a:r>
              <a:rPr lang="en-US" sz="2400" dirty="0"/>
              <a:t>   </a:t>
            </a:r>
            <a:r>
              <a:rPr lang="en-US" sz="2000" dirty="0"/>
              <a:t>01001100</a:t>
            </a:r>
            <a:r>
              <a:rPr lang="en-US" sz="2400" dirty="0"/>
              <a:t>   </a:t>
            </a:r>
            <a:r>
              <a:rPr lang="en-US" sz="2000" dirty="0" smtClean="0"/>
              <a:t>01001111</a:t>
            </a:r>
          </a:p>
          <a:p>
            <a:pPr marL="109728" indent="0">
              <a:buNone/>
            </a:pPr>
            <a:r>
              <a:rPr lang="en-US" sz="2000" dirty="0"/>
              <a:t> </a:t>
            </a:r>
            <a:r>
              <a:rPr lang="en-US" sz="2000" dirty="0" smtClean="0"/>
              <a:t>		        </a:t>
            </a:r>
            <a:r>
              <a:rPr lang="en-US" sz="2400" b="1" dirty="0" smtClean="0"/>
              <a:t>H               </a:t>
            </a:r>
            <a:r>
              <a:rPr lang="en-US" sz="2400" b="1" dirty="0"/>
              <a:t>E                L               </a:t>
            </a:r>
            <a:r>
              <a:rPr lang="en-US" sz="2400" b="1" dirty="0" err="1"/>
              <a:t>L</a:t>
            </a:r>
            <a:r>
              <a:rPr lang="en-US" sz="2400" b="1" dirty="0"/>
              <a:t>               </a:t>
            </a:r>
            <a:r>
              <a:rPr lang="en-US" sz="2400" b="1" dirty="0" smtClean="0"/>
              <a:t>O</a:t>
            </a:r>
          </a:p>
          <a:p>
            <a:pPr marL="109728" indent="0">
              <a:buNone/>
            </a:pPr>
            <a:r>
              <a:rPr lang="en-US" dirty="0"/>
              <a:t>The </a:t>
            </a:r>
            <a:r>
              <a:rPr lang="en-US" i="1" dirty="0" err="1"/>
              <a:t>PlainText</a:t>
            </a:r>
            <a:r>
              <a:rPr lang="en-US" dirty="0"/>
              <a:t> has been recovered.</a:t>
            </a:r>
          </a:p>
          <a:p>
            <a:pPr marL="109728" indent="0">
              <a:buNone/>
            </a:pPr>
            <a:endParaRPr lang="en-US" sz="2400" dirty="0"/>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3267588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51520" y="1417638"/>
            <a:ext cx="8640960" cy="4926616"/>
          </a:xfrm>
        </p:spPr>
        <p:txBody>
          <a:bodyPr/>
          <a:lstStyle/>
          <a:p>
            <a:pPr marL="109728" indent="0">
              <a:buNone/>
            </a:pPr>
            <a:r>
              <a:rPr lang="en-US" dirty="0"/>
              <a:t>As the </a:t>
            </a:r>
            <a:r>
              <a:rPr lang="en-US" i="1" dirty="0"/>
              <a:t>Key</a:t>
            </a:r>
            <a:r>
              <a:rPr lang="en-US" dirty="0"/>
              <a:t> is a random sequence, there is no way to say if a certain bit of the sequence is '0' or '1', as they are equally probable. Without the </a:t>
            </a:r>
            <a:r>
              <a:rPr lang="en-US" i="1" dirty="0"/>
              <a:t>Key</a:t>
            </a:r>
            <a:r>
              <a:rPr lang="en-US" dirty="0"/>
              <a:t>, given a </a:t>
            </a:r>
            <a:r>
              <a:rPr lang="en-US" i="1" dirty="0" err="1"/>
              <a:t>CypherText</a:t>
            </a:r>
            <a:r>
              <a:rPr lang="en-US" dirty="0"/>
              <a:t> bit, we have no chance of trying to guess what the original bit might be. This is true for single bits, for the whole message, for any fragment of our message.</a:t>
            </a:r>
          </a:p>
          <a:p>
            <a:pPr marL="109728" indent="0">
              <a:buNone/>
            </a:pPr>
            <a:r>
              <a:rPr lang="en-US" dirty="0"/>
              <a:t>In case a part of the </a:t>
            </a:r>
            <a:r>
              <a:rPr lang="en-US" i="1" dirty="0"/>
              <a:t>Key</a:t>
            </a:r>
            <a:r>
              <a:rPr lang="en-US" dirty="0"/>
              <a:t> is known, it is possible to recover the corresponding part in the </a:t>
            </a:r>
            <a:r>
              <a:rPr lang="en-US" i="1" dirty="0" err="1"/>
              <a:t>PlainText</a:t>
            </a:r>
            <a:r>
              <a:rPr lang="en-US" dirty="0"/>
              <a:t>, but without the rest of the </a:t>
            </a:r>
            <a:r>
              <a:rPr lang="en-US" i="1" dirty="0"/>
              <a:t>Key</a:t>
            </a:r>
            <a:r>
              <a:rPr lang="en-US" dirty="0"/>
              <a:t> there is no lack of information on the other bits of the </a:t>
            </a:r>
            <a:r>
              <a:rPr lang="en-US" i="1" dirty="0" err="1"/>
              <a:t>PlainText</a:t>
            </a:r>
            <a:r>
              <a:rPr lang="en-US" dirty="0"/>
              <a:t>. Therefore, the cryptanalysis mentioned before is not effective. In this case, to discover the remaining part of the original message, the remaining part of the </a:t>
            </a:r>
            <a:r>
              <a:rPr lang="en-US" i="1" dirty="0"/>
              <a:t>Key</a:t>
            </a:r>
            <a:r>
              <a:rPr lang="en-US" dirty="0"/>
              <a:t> is needed. </a:t>
            </a:r>
            <a:endParaRPr lang="it-IT" dirty="0"/>
          </a:p>
        </p:txBody>
      </p:sp>
      <p:sp>
        <p:nvSpPr>
          <p:cNvPr id="3" name="Title 2"/>
          <p:cNvSpPr>
            <a:spLocks noGrp="1"/>
          </p:cNvSpPr>
          <p:nvPr>
            <p:ph type="title"/>
          </p:nvPr>
        </p:nvSpPr>
        <p:spPr/>
        <p:txBody>
          <a:bodyPr>
            <a:normAutofit/>
          </a:bodyPr>
          <a:lstStyle/>
          <a:p>
            <a:r>
              <a:rPr lang="en-US" dirty="0"/>
              <a:t>The One Time Pad Algorithm</a:t>
            </a:r>
            <a:endParaRPr lang="it-IT" dirty="0"/>
          </a:p>
        </p:txBody>
      </p:sp>
    </p:spTree>
    <p:extLst>
      <p:ext uri="{BB962C8B-B14F-4D97-AF65-F5344CB8AC3E}">
        <p14:creationId xmlns:p14="http://schemas.microsoft.com/office/powerpoint/2010/main" val="2845266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strength of the OTP mechanism relies on the length of the </a:t>
            </a:r>
            <a:r>
              <a:rPr lang="en-US" i="1" dirty="0"/>
              <a:t>Key</a:t>
            </a:r>
            <a:r>
              <a:rPr lang="en-US" dirty="0"/>
              <a:t> being exactly equal to the length of the text and on using it just one time. The main drawback is that the transmission of the OTP has the same problems as the message.</a:t>
            </a:r>
          </a:p>
          <a:p>
            <a:pPr marL="109728" indent="0">
              <a:buNone/>
            </a:pPr>
            <a:r>
              <a:rPr lang="en-US" dirty="0"/>
              <a:t>In some cases this problem is easily solved, for example a diplomatic briefcase with a ribbon containing a very long key could be provided to an embassy and subsequently the messages that will be exchanged with that embassy can be encrypted by consuming the bits of the key gradually. These are very peculiar uses, but quite effective</a:t>
            </a:r>
            <a:r>
              <a:rPr lang="en-US" dirty="0" smtClean="0"/>
              <a:t>.</a:t>
            </a:r>
            <a:endParaRPr lang="en-US" dirty="0"/>
          </a:p>
          <a:p>
            <a:endParaRPr lang="it-IT" dirty="0"/>
          </a:p>
        </p:txBody>
      </p:sp>
      <p:sp>
        <p:nvSpPr>
          <p:cNvPr id="3" name="Title 2"/>
          <p:cNvSpPr>
            <a:spLocks noGrp="1"/>
          </p:cNvSpPr>
          <p:nvPr>
            <p:ph type="title"/>
          </p:nvPr>
        </p:nvSpPr>
        <p:spPr/>
        <p:txBody>
          <a:bodyPr>
            <a:normAutofit/>
          </a:bodyPr>
          <a:lstStyle/>
          <a:p>
            <a:r>
              <a:rPr lang="en-US" dirty="0"/>
              <a:t>One Time Pad </a:t>
            </a:r>
            <a:r>
              <a:rPr lang="en-US" dirty="0"/>
              <a:t>Problems</a:t>
            </a:r>
            <a:endParaRPr lang="it-IT" dirty="0"/>
          </a:p>
        </p:txBody>
      </p:sp>
    </p:spTree>
    <p:extLst>
      <p:ext uri="{BB962C8B-B14F-4D97-AF65-F5344CB8AC3E}">
        <p14:creationId xmlns:p14="http://schemas.microsoft.com/office/powerpoint/2010/main" val="1937619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It </a:t>
            </a:r>
            <a:r>
              <a:rPr lang="en-US" dirty="0"/>
              <a:t>is clear that if we consider network communication, the real uses of the One Time Pad are very limited. There is a need for something more flexible, something that allows the exchange of a key that can be used for a very long time</a:t>
            </a:r>
            <a:r>
              <a:rPr lang="en-US" dirty="0" smtClean="0"/>
              <a:t>.</a:t>
            </a:r>
          </a:p>
          <a:p>
            <a:pPr marL="109728" indent="0">
              <a:buNone/>
            </a:pPr>
            <a:r>
              <a:rPr lang="en-US" dirty="0"/>
              <a:t>Let us consider each of the problems.</a:t>
            </a:r>
          </a:p>
          <a:p>
            <a:pPr marL="109728" indent="0">
              <a:buNone/>
            </a:pPr>
            <a:endParaRPr lang="en-US" dirty="0"/>
          </a:p>
          <a:p>
            <a:pPr marL="109728" indent="0">
              <a:buNone/>
            </a:pPr>
            <a:r>
              <a:rPr lang="en-US" b="1" u="sng" dirty="0"/>
              <a:t>One time use</a:t>
            </a:r>
            <a:endParaRPr lang="en-US" dirty="0"/>
          </a:p>
          <a:p>
            <a:pPr marL="109728" indent="0">
              <a:buNone/>
            </a:pPr>
            <a:r>
              <a:rPr lang="en-US" dirty="0"/>
              <a:t>The One Time Pad is used only once, as the name suggests, this is an important aspect and limitation. If we tried to use the same key on two messages, we would weaken the security of the method.</a:t>
            </a:r>
          </a:p>
          <a:p>
            <a:endParaRPr lang="it-IT" dirty="0"/>
          </a:p>
        </p:txBody>
      </p:sp>
      <p:sp>
        <p:nvSpPr>
          <p:cNvPr id="3" name="Title 2"/>
          <p:cNvSpPr>
            <a:spLocks noGrp="1"/>
          </p:cNvSpPr>
          <p:nvPr>
            <p:ph type="title"/>
          </p:nvPr>
        </p:nvSpPr>
        <p:spPr/>
        <p:txBody>
          <a:bodyPr>
            <a:normAutofit/>
          </a:bodyPr>
          <a:lstStyle/>
          <a:p>
            <a:r>
              <a:rPr lang="en-US" dirty="0"/>
              <a:t>One Time Pad </a:t>
            </a:r>
            <a:r>
              <a:rPr lang="en-US" dirty="0"/>
              <a:t>Problems</a:t>
            </a:r>
            <a:endParaRPr lang="it-IT" dirty="0"/>
          </a:p>
        </p:txBody>
      </p:sp>
    </p:spTree>
    <p:extLst>
      <p:ext uri="{BB962C8B-B14F-4D97-AF65-F5344CB8AC3E}">
        <p14:creationId xmlns:p14="http://schemas.microsoft.com/office/powerpoint/2010/main" val="2919592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u="sng" dirty="0" smtClean="0"/>
              <a:t>Offline </a:t>
            </a:r>
            <a:r>
              <a:rPr lang="en-US" b="1" u="sng" dirty="0"/>
              <a:t>transmission in advance</a:t>
            </a:r>
            <a:endParaRPr lang="en-US" dirty="0"/>
          </a:p>
          <a:p>
            <a:pPr marL="109728" indent="0">
              <a:buNone/>
            </a:pPr>
            <a:r>
              <a:rPr lang="en-US" dirty="0" smtClean="0"/>
              <a:t>This </a:t>
            </a:r>
            <a:r>
              <a:rPr lang="en-US" dirty="0"/>
              <a:t>is a general problem with keys: keys have to be agreed in some way by the parties. This need to agree on keys is the most important problem of using cryptography. The problem with cryptography is not so much algorithms and cryptanalysis, as well as key management: that is being sure that all and only the right subjects have access to the keys, then exchange them in advance, and be sure that the keys exchanged are the correct ones.</a:t>
            </a:r>
          </a:p>
          <a:p>
            <a:pPr marL="109728" indent="0">
              <a:buNone/>
            </a:pPr>
            <a:endParaRPr lang="en-US" dirty="0"/>
          </a:p>
          <a:p>
            <a:endParaRPr lang="it-IT" dirty="0"/>
          </a:p>
        </p:txBody>
      </p:sp>
      <p:sp>
        <p:nvSpPr>
          <p:cNvPr id="3" name="Title 2"/>
          <p:cNvSpPr>
            <a:spLocks noGrp="1"/>
          </p:cNvSpPr>
          <p:nvPr>
            <p:ph type="title"/>
          </p:nvPr>
        </p:nvSpPr>
        <p:spPr/>
        <p:txBody>
          <a:bodyPr/>
          <a:lstStyle/>
          <a:p>
            <a:r>
              <a:rPr lang="en-US" dirty="0">
                <a:effectLst/>
              </a:rPr>
              <a:t>One Time Pad </a:t>
            </a:r>
            <a:r>
              <a:rPr lang="en-US" dirty="0" smtClean="0">
                <a:effectLst/>
              </a:rPr>
              <a:t>Problems</a:t>
            </a:r>
            <a:endParaRPr lang="it-IT" dirty="0"/>
          </a:p>
        </p:txBody>
      </p:sp>
    </p:spTree>
    <p:extLst>
      <p:ext uri="{BB962C8B-B14F-4D97-AF65-F5344CB8AC3E}">
        <p14:creationId xmlns:p14="http://schemas.microsoft.com/office/powerpoint/2010/main" val="19685238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u="sng" dirty="0" smtClean="0"/>
              <a:t>Offline </a:t>
            </a:r>
            <a:r>
              <a:rPr lang="en-US" b="1" u="sng" dirty="0"/>
              <a:t>transmission in advance</a:t>
            </a:r>
            <a:endParaRPr lang="en-US" dirty="0"/>
          </a:p>
          <a:p>
            <a:pPr marL="109728" indent="0">
              <a:buNone/>
            </a:pPr>
            <a:r>
              <a:rPr lang="en-US" dirty="0" smtClean="0"/>
              <a:t>This </a:t>
            </a:r>
            <a:r>
              <a:rPr lang="en-US" dirty="0"/>
              <a:t>is a general problem with keys: keys have to be agreed in some way by the parties. This need to agree on keys is the most important problem of using cryptography. The problem with cryptography is not so much algorithms and cryptanalysis, as well as key management: that is being sure that all and only the right subjects have access to the keys, then exchange them in advance, and be sure that the keys exchanged are the correct ones</a:t>
            </a:r>
            <a:r>
              <a:rPr lang="en-US" dirty="0" smtClean="0"/>
              <a:t>.</a:t>
            </a:r>
          </a:p>
          <a:p>
            <a:pPr marL="109728" indent="0">
              <a:buNone/>
            </a:pPr>
            <a:endParaRPr lang="en-US" dirty="0"/>
          </a:p>
          <a:p>
            <a:pPr marL="109728" indent="0">
              <a:buNone/>
            </a:pPr>
            <a:endParaRPr lang="en-US" dirty="0"/>
          </a:p>
          <a:p>
            <a:endParaRPr lang="it-IT" dirty="0"/>
          </a:p>
        </p:txBody>
      </p:sp>
      <p:sp>
        <p:nvSpPr>
          <p:cNvPr id="3" name="Title 2"/>
          <p:cNvSpPr>
            <a:spLocks noGrp="1"/>
          </p:cNvSpPr>
          <p:nvPr>
            <p:ph type="title"/>
          </p:nvPr>
        </p:nvSpPr>
        <p:spPr/>
        <p:txBody>
          <a:bodyPr>
            <a:normAutofit/>
          </a:bodyPr>
          <a:lstStyle/>
          <a:p>
            <a:r>
              <a:rPr lang="en-US" dirty="0"/>
              <a:t>One Time Pad </a:t>
            </a:r>
            <a:r>
              <a:rPr lang="en-US" dirty="0"/>
              <a:t>Problems</a:t>
            </a:r>
            <a:endParaRPr lang="it-IT" dirty="0"/>
          </a:p>
        </p:txBody>
      </p:sp>
    </p:spTree>
    <p:extLst>
      <p:ext uri="{BB962C8B-B14F-4D97-AF65-F5344CB8AC3E}">
        <p14:creationId xmlns:p14="http://schemas.microsoft.com/office/powerpoint/2010/main" val="2321577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u="sng" dirty="0"/>
              <a:t>Generating random numbers in a deterministic system is very </a:t>
            </a:r>
            <a:r>
              <a:rPr lang="en-US" b="1" u="sng" dirty="0" smtClean="0"/>
              <a:t>difficult (I)</a:t>
            </a:r>
            <a:endParaRPr lang="en-US" dirty="0"/>
          </a:p>
          <a:p>
            <a:pPr marL="109728" indent="0">
              <a:buNone/>
            </a:pPr>
            <a:r>
              <a:rPr lang="en-US" dirty="0"/>
              <a:t>General purposes computers use </a:t>
            </a:r>
            <a:r>
              <a:rPr lang="en-US" i="1" dirty="0"/>
              <a:t>pseudorandom</a:t>
            </a:r>
            <a:r>
              <a:rPr lang="en-US" dirty="0"/>
              <a:t> number generation where each number is computed from the previous one with some computation, this produces a sequence of numbers that repeat after a very long period. These are not true random numbers as a computer is a deterministic machine. In cryptography, however, this feature is deleterious. If it is possible to derive the next random number from a previous one, the protections offered by cryptographic algorithms or protocols become much less secure. </a:t>
            </a:r>
            <a:endParaRPr lang="it-IT" dirty="0"/>
          </a:p>
        </p:txBody>
      </p:sp>
      <p:sp>
        <p:nvSpPr>
          <p:cNvPr id="3" name="Title 2"/>
          <p:cNvSpPr>
            <a:spLocks noGrp="1"/>
          </p:cNvSpPr>
          <p:nvPr>
            <p:ph type="title"/>
          </p:nvPr>
        </p:nvSpPr>
        <p:spPr/>
        <p:txBody>
          <a:bodyPr>
            <a:normAutofit/>
          </a:bodyPr>
          <a:lstStyle/>
          <a:p>
            <a:r>
              <a:rPr lang="en-US" dirty="0"/>
              <a:t>One Time Pad </a:t>
            </a:r>
            <a:r>
              <a:rPr lang="en-US" dirty="0"/>
              <a:t>Problems</a:t>
            </a:r>
            <a:endParaRPr lang="it-IT" dirty="0"/>
          </a:p>
        </p:txBody>
      </p:sp>
    </p:spTree>
    <p:extLst>
      <p:ext uri="{BB962C8B-B14F-4D97-AF65-F5344CB8AC3E}">
        <p14:creationId xmlns:p14="http://schemas.microsoft.com/office/powerpoint/2010/main" val="4181010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u="sng" dirty="0"/>
              <a:t>Generating random numbers in a deterministic system is very </a:t>
            </a:r>
            <a:r>
              <a:rPr lang="en-US" b="1" u="sng" dirty="0" smtClean="0"/>
              <a:t>difficult (II)</a:t>
            </a:r>
            <a:endParaRPr lang="en-US" dirty="0"/>
          </a:p>
          <a:p>
            <a:pPr marL="109728" indent="0">
              <a:buNone/>
            </a:pPr>
            <a:r>
              <a:rPr lang="en-US" dirty="0" smtClean="0"/>
              <a:t>Writing </a:t>
            </a:r>
            <a:r>
              <a:rPr lang="en-US" dirty="0"/>
              <a:t>code that implements cryptographic algorithms is not trivial: there is a great deal of detail to watch out for, all the flaws that have been identified over the years by code developers that only the code developers in this specific area have learned to manage. This means that it is always a bad idea to develop and/or implement in-house cryptographic algorithms instead of using well-tested, widely used, extensively validated libraries.</a:t>
            </a:r>
          </a:p>
          <a:p>
            <a:pPr marL="109728" indent="0">
              <a:buNone/>
            </a:pPr>
            <a:endParaRPr lang="en-US" dirty="0"/>
          </a:p>
          <a:p>
            <a:endParaRPr lang="it-IT" dirty="0"/>
          </a:p>
        </p:txBody>
      </p:sp>
      <p:sp>
        <p:nvSpPr>
          <p:cNvPr id="3" name="Title 2"/>
          <p:cNvSpPr>
            <a:spLocks noGrp="1"/>
          </p:cNvSpPr>
          <p:nvPr>
            <p:ph type="title"/>
          </p:nvPr>
        </p:nvSpPr>
        <p:spPr/>
        <p:txBody>
          <a:bodyPr>
            <a:normAutofit/>
          </a:bodyPr>
          <a:lstStyle/>
          <a:p>
            <a:r>
              <a:rPr lang="en-US" dirty="0"/>
              <a:t>One Time Pad </a:t>
            </a:r>
            <a:r>
              <a:rPr lang="en-US" dirty="0"/>
              <a:t>Problems</a:t>
            </a:r>
            <a:endParaRPr lang="it-IT" dirty="0"/>
          </a:p>
        </p:txBody>
      </p:sp>
    </p:spTree>
    <p:extLst>
      <p:ext uri="{BB962C8B-B14F-4D97-AF65-F5344CB8AC3E}">
        <p14:creationId xmlns:p14="http://schemas.microsoft.com/office/powerpoint/2010/main" val="1144896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other algorithms use fixed length keys. If we use an </a:t>
            </a:r>
            <a:r>
              <a:rPr lang="en-US" i="1" dirty="0"/>
              <a:t>n</a:t>
            </a:r>
            <a:r>
              <a:rPr lang="en-US" dirty="0"/>
              <a:t> bit key, we have 2</a:t>
            </a:r>
            <a:r>
              <a:rPr lang="en-US" i="1" baseline="30000" dirty="0"/>
              <a:t>n</a:t>
            </a:r>
            <a:r>
              <a:rPr lang="en-US" dirty="0"/>
              <a:t> different keys, if the value of </a:t>
            </a:r>
            <a:r>
              <a:rPr lang="en-US" i="1" dirty="0"/>
              <a:t>n</a:t>
            </a:r>
            <a:r>
              <a:rPr lang="en-US" dirty="0"/>
              <a:t> is big enough and you just apply a brute force attack (that is trying all the possible keys), it would require so many years to find the right one so that “probably” the content of the message is no more of interest. For example, with one of the fastest supercomputers available, checking a 256 bit key would require 3.67×10</a:t>
            </a:r>
            <a:r>
              <a:rPr lang="en-US" baseline="30000" dirty="0"/>
              <a:t>55 </a:t>
            </a:r>
            <a:r>
              <a:rPr lang="en-US" dirty="0"/>
              <a:t>years. Clearly, using keys of sufficient length has some additional computational cost even for those who legitimately encrypt and decrypt, but the impact is limited</a:t>
            </a:r>
            <a:r>
              <a:rPr lang="en-US" dirty="0" smtClean="0"/>
              <a:t>.</a:t>
            </a:r>
            <a:br>
              <a:rPr lang="en-US" dirty="0" smtClean="0"/>
            </a:br>
            <a:r>
              <a:rPr lang="en-US" dirty="0" smtClean="0"/>
              <a:t>There are Symmetric and Asymmetric algorithms.</a:t>
            </a:r>
            <a:endParaRPr lang="en-US" dirty="0"/>
          </a:p>
          <a:p>
            <a:endParaRPr lang="it-IT" dirty="0"/>
          </a:p>
        </p:txBody>
      </p:sp>
      <p:sp>
        <p:nvSpPr>
          <p:cNvPr id="3" name="Title 2"/>
          <p:cNvSpPr>
            <a:spLocks noGrp="1"/>
          </p:cNvSpPr>
          <p:nvPr>
            <p:ph type="title"/>
          </p:nvPr>
        </p:nvSpPr>
        <p:spPr/>
        <p:txBody>
          <a:bodyPr>
            <a:normAutofit/>
          </a:bodyPr>
          <a:lstStyle/>
          <a:p>
            <a:r>
              <a:rPr lang="en-US" dirty="0"/>
              <a:t>Algorithms other than </a:t>
            </a:r>
            <a:r>
              <a:rPr lang="en-US" dirty="0"/>
              <a:t>OTP</a:t>
            </a:r>
            <a:endParaRPr lang="it-IT" dirty="0"/>
          </a:p>
        </p:txBody>
      </p:sp>
    </p:spTree>
    <p:extLst>
      <p:ext uri="{BB962C8B-B14F-4D97-AF65-F5344CB8AC3E}">
        <p14:creationId xmlns:p14="http://schemas.microsoft.com/office/powerpoint/2010/main" val="2259422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most typical and old family of cryptographic algorithms, the ones we typically think of when we think about encrypting messages, are the </a:t>
            </a:r>
            <a:r>
              <a:rPr lang="en-US" b="1" i="1" dirty="0"/>
              <a:t>symmetric algorithms</a:t>
            </a:r>
            <a:r>
              <a:rPr lang="en-US" dirty="0"/>
              <a:t>, called after the symmetry of the encryption and decryption operations. These algorithms use a single key that must be known to both the sender and the recipient; it is used to encrypt a message and then to decrypt it</a:t>
            </a:r>
            <a:r>
              <a:rPr lang="en-US" dirty="0" smtClean="0"/>
              <a:t>.</a:t>
            </a:r>
            <a:endParaRPr lang="en-US" dirty="0"/>
          </a:p>
        </p:txBody>
      </p:sp>
      <p:sp>
        <p:nvSpPr>
          <p:cNvPr id="3" name="Title 2"/>
          <p:cNvSpPr>
            <a:spLocks noGrp="1"/>
          </p:cNvSpPr>
          <p:nvPr>
            <p:ph type="title"/>
          </p:nvPr>
        </p:nvSpPr>
        <p:spPr/>
        <p:txBody>
          <a:bodyPr>
            <a:normAutofit/>
          </a:bodyPr>
          <a:lstStyle/>
          <a:p>
            <a:r>
              <a:rPr lang="en-US" dirty="0"/>
              <a:t>Symmetric </a:t>
            </a:r>
            <a:r>
              <a:rPr lang="en-US" dirty="0"/>
              <a:t>Algorithms</a:t>
            </a:r>
            <a:endParaRPr lang="it-IT" dirty="0"/>
          </a:p>
        </p:txBody>
      </p:sp>
    </p:spTree>
    <p:extLst>
      <p:ext uri="{BB962C8B-B14F-4D97-AF65-F5344CB8AC3E}">
        <p14:creationId xmlns:p14="http://schemas.microsoft.com/office/powerpoint/2010/main" val="1196063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A </a:t>
            </a:r>
            <a:r>
              <a:rPr lang="en-US" dirty="0"/>
              <a:t>simple symmetric schema could be the same as the OTP, as OTP is a symmetric algorithm, with the big difference that the </a:t>
            </a:r>
            <a:r>
              <a:rPr lang="en-US" i="1" dirty="0"/>
              <a:t>Key</a:t>
            </a:r>
            <a:r>
              <a:rPr lang="en-US" dirty="0"/>
              <a:t> has a fixed length (e.g. 256 bits) and it is repeated in some way, possibly after some complex change each time:</a:t>
            </a:r>
          </a:p>
          <a:p>
            <a:r>
              <a:rPr lang="en-US" b="1" dirty="0"/>
              <a:t>Encryption: </a:t>
            </a:r>
            <a:r>
              <a:rPr lang="en-US" b="1" dirty="0" smtClean="0"/>
              <a:t/>
            </a:r>
            <a:br>
              <a:rPr lang="en-US" b="1" dirty="0" smtClean="0"/>
            </a:br>
            <a:r>
              <a:rPr lang="en-US" i="1" dirty="0" err="1" smtClean="0"/>
              <a:t>encryption_function</a:t>
            </a:r>
            <a:r>
              <a:rPr lang="en-US" dirty="0" smtClean="0"/>
              <a:t>(</a:t>
            </a:r>
            <a:r>
              <a:rPr lang="en-US" dirty="0" err="1" smtClean="0"/>
              <a:t>PlainText</a:t>
            </a:r>
            <a:r>
              <a:rPr lang="en-US" dirty="0"/>
              <a:t>, Key) </a:t>
            </a:r>
            <a:r>
              <a:rPr lang="en-US" dirty="0">
                <a:sym typeface="Wingdings" panose="05000000000000000000" pitchFamily="2" charset="2"/>
              </a:rPr>
              <a:t></a:t>
            </a:r>
            <a:r>
              <a:rPr lang="en-US" dirty="0"/>
              <a:t> </a:t>
            </a:r>
            <a:r>
              <a:rPr lang="en-US" dirty="0" err="1"/>
              <a:t>CypherText</a:t>
            </a:r>
            <a:endParaRPr lang="en-US" dirty="0"/>
          </a:p>
          <a:p>
            <a:r>
              <a:rPr lang="en-US" b="1" dirty="0"/>
              <a:t>Decryption</a:t>
            </a:r>
            <a:r>
              <a:rPr lang="en-US" b="1" dirty="0" smtClean="0"/>
              <a:t>:</a:t>
            </a:r>
            <a:br>
              <a:rPr lang="en-US" b="1" dirty="0" smtClean="0"/>
            </a:br>
            <a:r>
              <a:rPr lang="en-US" i="1" dirty="0" err="1" smtClean="0"/>
              <a:t>decryption_function</a:t>
            </a:r>
            <a:r>
              <a:rPr lang="en-US" dirty="0" smtClean="0"/>
              <a:t>(</a:t>
            </a:r>
            <a:r>
              <a:rPr lang="en-US" dirty="0" err="1" smtClean="0"/>
              <a:t>CypherText</a:t>
            </a:r>
            <a:r>
              <a:rPr lang="en-US" dirty="0"/>
              <a:t>, Key) </a:t>
            </a:r>
            <a:r>
              <a:rPr lang="en-US" dirty="0">
                <a:sym typeface="Wingdings" panose="05000000000000000000" pitchFamily="2" charset="2"/>
              </a:rPr>
              <a:t></a:t>
            </a:r>
            <a:r>
              <a:rPr lang="en-US" dirty="0"/>
              <a:t> </a:t>
            </a:r>
            <a:r>
              <a:rPr lang="en-US" dirty="0" err="1" smtClean="0"/>
              <a:t>PlainText</a:t>
            </a:r>
            <a:endParaRPr lang="en-US" dirty="0"/>
          </a:p>
        </p:txBody>
      </p:sp>
      <p:sp>
        <p:nvSpPr>
          <p:cNvPr id="3" name="Title 2"/>
          <p:cNvSpPr>
            <a:spLocks noGrp="1"/>
          </p:cNvSpPr>
          <p:nvPr>
            <p:ph type="title"/>
          </p:nvPr>
        </p:nvSpPr>
        <p:spPr/>
        <p:txBody>
          <a:bodyPr>
            <a:normAutofit/>
          </a:bodyPr>
          <a:lstStyle/>
          <a:p>
            <a:r>
              <a:rPr lang="en-US" dirty="0"/>
              <a:t>Symmetric </a:t>
            </a:r>
            <a:r>
              <a:rPr lang="en-US" dirty="0"/>
              <a:t>Algorithms</a:t>
            </a:r>
            <a:endParaRPr lang="it-IT" dirty="0"/>
          </a:p>
        </p:txBody>
      </p:sp>
    </p:spTree>
    <p:extLst>
      <p:ext uri="{BB962C8B-B14F-4D97-AF65-F5344CB8AC3E}">
        <p14:creationId xmlns:p14="http://schemas.microsoft.com/office/powerpoint/2010/main" val="3079572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More </a:t>
            </a:r>
            <a:r>
              <a:rPr lang="en-US" dirty="0"/>
              <a:t>in general, even if we use the same </a:t>
            </a:r>
            <a:r>
              <a:rPr lang="en-US" i="1" dirty="0"/>
              <a:t>Key</a:t>
            </a:r>
            <a:r>
              <a:rPr lang="en-US" dirty="0"/>
              <a:t> the function used to decrypt is not necessarily the same used to encrypt. For example, if we consider Caesar's cipher, it is clear that the function that deciphers the message slides the alphabet to the left and not to the right, but decryption uses the same key: </a:t>
            </a:r>
            <a:r>
              <a:rPr lang="en-US" dirty="0" smtClean="0"/>
              <a:t>number 3.</a:t>
            </a:r>
            <a:endParaRPr lang="en-US" dirty="0"/>
          </a:p>
        </p:txBody>
      </p:sp>
      <p:sp>
        <p:nvSpPr>
          <p:cNvPr id="3" name="Title 2"/>
          <p:cNvSpPr>
            <a:spLocks noGrp="1"/>
          </p:cNvSpPr>
          <p:nvPr>
            <p:ph type="title"/>
          </p:nvPr>
        </p:nvSpPr>
        <p:spPr/>
        <p:txBody>
          <a:bodyPr>
            <a:normAutofit/>
          </a:bodyPr>
          <a:lstStyle/>
          <a:p>
            <a:r>
              <a:rPr lang="en-US" dirty="0"/>
              <a:t>Symmetric </a:t>
            </a:r>
            <a:r>
              <a:rPr lang="en-US" dirty="0"/>
              <a:t>Algorithms</a:t>
            </a:r>
            <a:endParaRPr lang="it-IT" dirty="0"/>
          </a:p>
        </p:txBody>
      </p:sp>
    </p:spTree>
    <p:extLst>
      <p:ext uri="{BB962C8B-B14F-4D97-AF65-F5344CB8AC3E}">
        <p14:creationId xmlns:p14="http://schemas.microsoft.com/office/powerpoint/2010/main" val="59159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i="1" dirty="0" smtClean="0"/>
              <a:t>DES </a:t>
            </a:r>
            <a:r>
              <a:rPr lang="en-US" i="1" dirty="0"/>
              <a:t>(Data Encryption Standard</a:t>
            </a:r>
            <a:r>
              <a:rPr lang="en-US" i="1" dirty="0" smtClean="0"/>
              <a:t>) - I</a:t>
            </a:r>
            <a:endParaRPr lang="en-US" dirty="0"/>
          </a:p>
          <a:p>
            <a:pPr marL="109728" indent="0">
              <a:buNone/>
            </a:pPr>
            <a:r>
              <a:rPr lang="en-US" dirty="0"/>
              <a:t>This historical algorithm, now outdated, uses a 56-bit key that in the late 1970s (when the algorithm was developed) was absolutely adequate for many uses, because a brute force attack on a 56-bit key to get the message with the computing resources available at the time and in the contexts in which that algorithm was used, was impractical. 40 years later the DES algorithm would not last even a few minutes of a home computer. This is a very important aspect: the length of the key is chosen based on the </a:t>
            </a:r>
            <a:r>
              <a:rPr lang="en-US" i="1" dirty="0"/>
              <a:t>actual</a:t>
            </a:r>
            <a:r>
              <a:rPr lang="en-US" dirty="0"/>
              <a:t> available computing capabilities</a:t>
            </a:r>
            <a:r>
              <a:rPr lang="en-US" dirty="0" smtClean="0"/>
              <a:t>.</a:t>
            </a:r>
            <a:endParaRPr lang="it-IT" dirty="0"/>
          </a:p>
        </p:txBody>
      </p:sp>
      <p:sp>
        <p:nvSpPr>
          <p:cNvPr id="3" name="Title 2"/>
          <p:cNvSpPr>
            <a:spLocks noGrp="1"/>
          </p:cNvSpPr>
          <p:nvPr>
            <p:ph type="title"/>
          </p:nvPr>
        </p:nvSpPr>
        <p:spPr/>
        <p:txBody>
          <a:bodyPr>
            <a:noAutofit/>
          </a:bodyPr>
          <a:lstStyle/>
          <a:p>
            <a:r>
              <a:rPr lang="en-US" dirty="0"/>
              <a:t>Some important symmetric key algorithms</a:t>
            </a:r>
            <a:endParaRPr lang="it-IT" dirty="0"/>
          </a:p>
        </p:txBody>
      </p:sp>
    </p:spTree>
    <p:extLst>
      <p:ext uri="{BB962C8B-B14F-4D97-AF65-F5344CB8AC3E}">
        <p14:creationId xmlns:p14="http://schemas.microsoft.com/office/powerpoint/2010/main" val="26551534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i="1" dirty="0" smtClean="0"/>
              <a:t>DES </a:t>
            </a:r>
            <a:r>
              <a:rPr lang="en-US" i="1" dirty="0"/>
              <a:t>(Data Encryption Standard</a:t>
            </a:r>
            <a:r>
              <a:rPr lang="en-US" i="1" dirty="0" smtClean="0"/>
              <a:t>) - II</a:t>
            </a:r>
            <a:endParaRPr lang="en-US" dirty="0"/>
          </a:p>
          <a:p>
            <a:pPr marL="109728" indent="0">
              <a:buNone/>
            </a:pPr>
            <a:r>
              <a:rPr lang="en-US" dirty="0" smtClean="0"/>
              <a:t>A </a:t>
            </a:r>
            <a:r>
              <a:rPr lang="en-US" dirty="0"/>
              <a:t>key that is considered robust enough now may no longer be that strong in 20 years. In general we tend to abound with the length of the key in order to ensure that there is some margin, both because computing capabilities increase, but also because cryptanalysis as a discipline is making progress and may be able to find weaknesses in the algorithm. This is quite an interesting aspect. Contrary to what one might think, normally a cryptographic algorithm does not fail suddenly, i.e. the day a flaw is discovered in an algorithm it instantly turns from secure to completely insecure and anyone can find the plaintext in a moment. </a:t>
            </a:r>
            <a:endParaRPr lang="it-IT" dirty="0"/>
          </a:p>
        </p:txBody>
      </p:sp>
      <p:sp>
        <p:nvSpPr>
          <p:cNvPr id="3" name="Title 2"/>
          <p:cNvSpPr>
            <a:spLocks noGrp="1"/>
          </p:cNvSpPr>
          <p:nvPr>
            <p:ph type="title"/>
          </p:nvPr>
        </p:nvSpPr>
        <p:spPr/>
        <p:txBody>
          <a:bodyPr>
            <a:noAutofit/>
          </a:bodyPr>
          <a:lstStyle/>
          <a:p>
            <a:r>
              <a:rPr lang="en-US" dirty="0"/>
              <a:t>Some important symmetric key algorithms</a:t>
            </a:r>
            <a:endParaRPr lang="it-IT" dirty="0"/>
          </a:p>
        </p:txBody>
      </p:sp>
    </p:spTree>
    <p:extLst>
      <p:ext uri="{BB962C8B-B14F-4D97-AF65-F5344CB8AC3E}">
        <p14:creationId xmlns:p14="http://schemas.microsoft.com/office/powerpoint/2010/main" val="2134512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i="1" dirty="0" smtClean="0"/>
              <a:t>DES </a:t>
            </a:r>
            <a:r>
              <a:rPr lang="en-US" i="1" dirty="0"/>
              <a:t>(Data Encryption Standard</a:t>
            </a:r>
            <a:r>
              <a:rPr lang="en-US" i="1" dirty="0" smtClean="0"/>
              <a:t>) - III</a:t>
            </a:r>
            <a:endParaRPr lang="en-US" dirty="0"/>
          </a:p>
          <a:p>
            <a:pPr marL="109728" indent="0">
              <a:buNone/>
            </a:pPr>
            <a:r>
              <a:rPr lang="en-US" dirty="0" smtClean="0"/>
              <a:t>What </a:t>
            </a:r>
            <a:r>
              <a:rPr lang="en-US" dirty="0"/>
              <a:t>happens is that researchers analyze the algorithm and maybe found small weaknesses that can ease attacking it in certain cases. Then someone possibly founds some algorithm optimization to solve the problem. As time passes the algorithm is gradually weakened due to unsolvable problems, until it is no longer adequate for certain uses or at all. There is a progressive erosion of the defenses of cryptographic algorithms, and this progressive weakening is a more difficult problem to manage, because obviously we cannot know what progress there will be in the future from the point of view of cryptanalysis</a:t>
            </a:r>
            <a:r>
              <a:rPr lang="en-US" dirty="0" smtClean="0"/>
              <a:t>.</a:t>
            </a:r>
            <a:endParaRPr lang="en-US" dirty="0"/>
          </a:p>
        </p:txBody>
      </p:sp>
      <p:sp>
        <p:nvSpPr>
          <p:cNvPr id="3" name="Title 2"/>
          <p:cNvSpPr>
            <a:spLocks noGrp="1"/>
          </p:cNvSpPr>
          <p:nvPr>
            <p:ph type="title"/>
          </p:nvPr>
        </p:nvSpPr>
        <p:spPr/>
        <p:txBody>
          <a:bodyPr>
            <a:noAutofit/>
          </a:bodyPr>
          <a:lstStyle/>
          <a:p>
            <a:r>
              <a:rPr lang="en-US" dirty="0"/>
              <a:t>Some important symmetric key algorithms</a:t>
            </a:r>
            <a:endParaRPr lang="it-IT" dirty="0"/>
          </a:p>
        </p:txBody>
      </p:sp>
    </p:spTree>
    <p:extLst>
      <p:ext uri="{BB962C8B-B14F-4D97-AF65-F5344CB8AC3E}">
        <p14:creationId xmlns:p14="http://schemas.microsoft.com/office/powerpoint/2010/main" val="5655764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i="1" smtClean="0"/>
              <a:t>AES (Advanced Encryption Standard, also known by its original name Rijndael)</a:t>
            </a:r>
            <a:endParaRPr lang="en-US" smtClean="0"/>
          </a:p>
          <a:p>
            <a:pPr marL="109728" indent="0">
              <a:buNone/>
            </a:pPr>
            <a:r>
              <a:rPr lang="en-US" smtClean="0"/>
              <a:t>AES was chosen based not only on robustness, but also on the efficiency of implementation in typical architectures. No secret algorithm was sought because a secret algorithm is not considered more robust than a non-secret one: on the contrary, the algorithm was intended to be analyzed by as many valuable cryptanalysts as possible to ensure that it was intrinsically robust. An algorithm that is safe but too slow, too expensive in terms of computing resources, would be not usable. This constraint was set to be as the most difficult for competitors to overcome, compared to that of robustness.</a:t>
            </a:r>
          </a:p>
          <a:p>
            <a:endParaRPr lang="it-IT" dirty="0"/>
          </a:p>
        </p:txBody>
      </p:sp>
      <p:sp>
        <p:nvSpPr>
          <p:cNvPr id="3" name="Title 2"/>
          <p:cNvSpPr>
            <a:spLocks noGrp="1"/>
          </p:cNvSpPr>
          <p:nvPr>
            <p:ph type="title"/>
          </p:nvPr>
        </p:nvSpPr>
        <p:spPr/>
        <p:txBody>
          <a:bodyPr>
            <a:noAutofit/>
          </a:bodyPr>
          <a:lstStyle/>
          <a:p>
            <a:r>
              <a:rPr lang="en-US" dirty="0"/>
              <a:t>Some important symmetric key algorithms</a:t>
            </a:r>
            <a:endParaRPr lang="it-IT" dirty="0"/>
          </a:p>
        </p:txBody>
      </p:sp>
    </p:spTree>
    <p:extLst>
      <p:ext uri="{BB962C8B-B14F-4D97-AF65-F5344CB8AC3E}">
        <p14:creationId xmlns:p14="http://schemas.microsoft.com/office/powerpoint/2010/main" val="1007751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Asymmetric algorithms do not use just one key, but two: one key is used to encrypt and the other to decrypt. Therefore, in the exchange of messages, sender and receiver do not use the same key. </a:t>
            </a:r>
            <a:r>
              <a:rPr lang="en-US" u="sng" dirty="0"/>
              <a:t>These keys are generated and managed in pairs</a:t>
            </a:r>
            <a:r>
              <a:rPr lang="en-US" dirty="0"/>
              <a:t>: what a key (any of the pair) encrypts can be decrypted only by the other key of the pair</a:t>
            </a:r>
            <a:r>
              <a:rPr lang="en-US" dirty="0" smtClean="0"/>
              <a:t>.</a:t>
            </a:r>
            <a:endParaRPr lang="en-US" dirty="0"/>
          </a:p>
        </p:txBody>
      </p:sp>
      <p:sp>
        <p:nvSpPr>
          <p:cNvPr id="3" name="Title 2"/>
          <p:cNvSpPr>
            <a:spLocks noGrp="1"/>
          </p:cNvSpPr>
          <p:nvPr>
            <p:ph type="title"/>
          </p:nvPr>
        </p:nvSpPr>
        <p:spPr/>
        <p:txBody>
          <a:bodyPr/>
          <a:lstStyle/>
          <a:p>
            <a:r>
              <a:rPr lang="en-US" dirty="0"/>
              <a:t>Asymmetric (or Public Key) Algorithms</a:t>
            </a:r>
            <a:endParaRPr lang="it-IT" dirty="0"/>
          </a:p>
        </p:txBody>
      </p:sp>
    </p:spTree>
    <p:extLst>
      <p:ext uri="{BB962C8B-B14F-4D97-AF65-F5344CB8AC3E}">
        <p14:creationId xmlns:p14="http://schemas.microsoft.com/office/powerpoint/2010/main" val="36675216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The </a:t>
            </a:r>
            <a:r>
              <a:rPr lang="en-US" dirty="0"/>
              <a:t>reason to use asymmetric algorithms derive from the problems symmetric cryptography has:</a:t>
            </a:r>
          </a:p>
          <a:p>
            <a:pPr lvl="0"/>
            <a:r>
              <a:rPr lang="en-US" dirty="0"/>
              <a:t>Confidential communications between 2 entities requires that a unique key be shared between them only, if the entities are </a:t>
            </a:r>
            <a:r>
              <a:rPr lang="en-US" i="1" dirty="0"/>
              <a:t>n</a:t>
            </a:r>
            <a:r>
              <a:rPr lang="en-US" dirty="0"/>
              <a:t> then </a:t>
            </a:r>
            <a:r>
              <a:rPr lang="en-US" i="1" dirty="0"/>
              <a:t>n</a:t>
            </a:r>
            <a:r>
              <a:rPr lang="en-US" dirty="0"/>
              <a:t>∙(</a:t>
            </a:r>
            <a:r>
              <a:rPr lang="en-US" i="1" dirty="0"/>
              <a:t>n</a:t>
            </a:r>
            <a:r>
              <a:rPr lang="en-US" dirty="0"/>
              <a:t>–1)/2 different keys are required to allow for confidential communication between each pair of the parties</a:t>
            </a:r>
          </a:p>
          <a:p>
            <a:pPr lvl="0"/>
            <a:r>
              <a:rPr lang="en-US" dirty="0"/>
              <a:t>Both sender and recipient know their shared key, so </a:t>
            </a:r>
            <a:r>
              <a:rPr lang="en-US" i="1" dirty="0"/>
              <a:t>non-repudiation</a:t>
            </a:r>
            <a:r>
              <a:rPr lang="en-US" dirty="0"/>
              <a:t> (repudiation is denying of being the author of a certain message) is not possible</a:t>
            </a:r>
          </a:p>
          <a:p>
            <a:endParaRPr lang="it-IT" dirty="0"/>
          </a:p>
        </p:txBody>
      </p:sp>
      <p:sp>
        <p:nvSpPr>
          <p:cNvPr id="3" name="Title 2"/>
          <p:cNvSpPr>
            <a:spLocks noGrp="1"/>
          </p:cNvSpPr>
          <p:nvPr>
            <p:ph type="title"/>
          </p:nvPr>
        </p:nvSpPr>
        <p:spPr/>
        <p:txBody>
          <a:bodyPr/>
          <a:lstStyle/>
          <a:p>
            <a:r>
              <a:rPr lang="en-US" dirty="0"/>
              <a:t>Asymmetric (or Public Key) Algorithms</a:t>
            </a:r>
            <a:endParaRPr lang="it-IT" dirty="0"/>
          </a:p>
        </p:txBody>
      </p:sp>
    </p:spTree>
    <p:extLst>
      <p:ext uri="{BB962C8B-B14F-4D97-AF65-F5344CB8AC3E}">
        <p14:creationId xmlns:p14="http://schemas.microsoft.com/office/powerpoint/2010/main" val="3297597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first problem is not about the number of keys that each subjects has to manage, the problem is </a:t>
            </a:r>
            <a:r>
              <a:rPr lang="en-US" i="1" dirty="0"/>
              <a:t>exchanging</a:t>
            </a:r>
            <a:r>
              <a:rPr lang="en-US" dirty="0"/>
              <a:t> them. Each subject must agree on a key with each of the other n-1 subjects, which is actually a complex operation; this makes symmetric cryptography impractical for man</a:t>
            </a:r>
            <a:endParaRPr lang="it-IT" dirty="0"/>
          </a:p>
        </p:txBody>
      </p:sp>
      <p:sp>
        <p:nvSpPr>
          <p:cNvPr id="3" name="Title 2"/>
          <p:cNvSpPr>
            <a:spLocks noGrp="1"/>
          </p:cNvSpPr>
          <p:nvPr>
            <p:ph type="title"/>
          </p:nvPr>
        </p:nvSpPr>
        <p:spPr/>
        <p:txBody>
          <a:bodyPr/>
          <a:lstStyle/>
          <a:p>
            <a:r>
              <a:rPr lang="en-US" dirty="0"/>
              <a:t>Asymmetric (or Public Key) Algorithms</a:t>
            </a:r>
            <a:endParaRPr lang="it-IT" dirty="0"/>
          </a:p>
        </p:txBody>
      </p:sp>
    </p:spTree>
    <p:extLst>
      <p:ext uri="{BB962C8B-B14F-4D97-AF65-F5344CB8AC3E}">
        <p14:creationId xmlns:p14="http://schemas.microsoft.com/office/powerpoint/2010/main" val="15282655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N</a:t>
            </a:r>
            <a:r>
              <a:rPr lang="en-US" i="1" dirty="0" smtClean="0"/>
              <a:t>on-repudiation</a:t>
            </a:r>
            <a:r>
              <a:rPr lang="en-US" dirty="0" smtClean="0"/>
              <a:t> </a:t>
            </a:r>
            <a:r>
              <a:rPr lang="en-US" dirty="0"/>
              <a:t>lies in the fact that we often want to make sure that a certain message was actually sent by a certain subject. It is clear that if a subject receives a message from some other subject and the two subjects are the only ones that know the key used to encrypt it, each subject is sure that the other subject is the author of the message. Vice versa, since they only know the key, each subject knows that only the other subject can read the message. The problem appears when there is a need to prove this to a third party, for some kind of litigation, as </a:t>
            </a:r>
            <a:r>
              <a:rPr lang="en-US" dirty="0" smtClean="0"/>
              <a:t>each </a:t>
            </a:r>
            <a:r>
              <a:rPr lang="en-US" dirty="0"/>
              <a:t>party is able to create a message, encrypt it, and then say that the other party is the author. The </a:t>
            </a:r>
            <a:r>
              <a:rPr lang="en-US" i="1" dirty="0"/>
              <a:t>non-repudiation</a:t>
            </a:r>
            <a:r>
              <a:rPr lang="en-US" dirty="0"/>
              <a:t> problem is not solvable by using symmetric cryptography.</a:t>
            </a:r>
          </a:p>
        </p:txBody>
      </p:sp>
      <p:sp>
        <p:nvSpPr>
          <p:cNvPr id="3" name="Title 2"/>
          <p:cNvSpPr>
            <a:spLocks noGrp="1"/>
          </p:cNvSpPr>
          <p:nvPr>
            <p:ph type="title"/>
          </p:nvPr>
        </p:nvSpPr>
        <p:spPr/>
        <p:txBody>
          <a:bodyPr/>
          <a:lstStyle/>
          <a:p>
            <a:r>
              <a:rPr lang="en-US" dirty="0"/>
              <a:t>Asymmetric (or Public Key) Algorithms</a:t>
            </a:r>
            <a:endParaRPr lang="it-IT" dirty="0"/>
          </a:p>
        </p:txBody>
      </p:sp>
    </p:spTree>
    <p:extLst>
      <p:ext uri="{BB962C8B-B14F-4D97-AF65-F5344CB8AC3E}">
        <p14:creationId xmlns:p14="http://schemas.microsoft.com/office/powerpoint/2010/main" val="84983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asymmetric schema is similar to the symmetric one, but the keys used are the two that are generated in pair:</a:t>
            </a:r>
          </a:p>
          <a:p>
            <a:r>
              <a:rPr lang="en-US" b="1" dirty="0"/>
              <a:t>Encryption: </a:t>
            </a:r>
            <a:r>
              <a:rPr lang="en-US" sz="2400" i="1" dirty="0" err="1"/>
              <a:t>encryption_function</a:t>
            </a:r>
            <a:r>
              <a:rPr lang="en-US" sz="2400" dirty="0"/>
              <a:t>(</a:t>
            </a:r>
            <a:r>
              <a:rPr lang="en-US" sz="2400" i="1" dirty="0" err="1"/>
              <a:t>PlainText</a:t>
            </a:r>
            <a:r>
              <a:rPr lang="en-US" sz="2400" dirty="0"/>
              <a:t>, </a:t>
            </a:r>
            <a:r>
              <a:rPr lang="en-US" sz="2400" b="1" i="1" dirty="0"/>
              <a:t>Key1</a:t>
            </a:r>
            <a:r>
              <a:rPr lang="en-US" sz="2400" dirty="0"/>
              <a:t>) </a:t>
            </a:r>
            <a:r>
              <a:rPr lang="en-US" sz="2400" dirty="0">
                <a:sym typeface="Wingdings" panose="05000000000000000000" pitchFamily="2" charset="2"/>
              </a:rPr>
              <a:t></a:t>
            </a:r>
            <a:r>
              <a:rPr lang="en-US" sz="2400" dirty="0"/>
              <a:t> </a:t>
            </a:r>
            <a:r>
              <a:rPr lang="en-US" sz="2400" i="1" dirty="0" err="1"/>
              <a:t>CypherText</a:t>
            </a:r>
            <a:endParaRPr lang="en-US" sz="2400" dirty="0"/>
          </a:p>
          <a:p>
            <a:r>
              <a:rPr lang="en-US" b="1" dirty="0"/>
              <a:t>Decryption: </a:t>
            </a:r>
            <a:r>
              <a:rPr lang="en-US" sz="2400" i="1" dirty="0" err="1"/>
              <a:t>decryption_function</a:t>
            </a:r>
            <a:r>
              <a:rPr lang="en-US" sz="2400" dirty="0"/>
              <a:t>(</a:t>
            </a:r>
            <a:r>
              <a:rPr lang="en-US" sz="2400" i="1" dirty="0" err="1"/>
              <a:t>CypherText</a:t>
            </a:r>
            <a:r>
              <a:rPr lang="en-US" sz="2400" dirty="0"/>
              <a:t>, </a:t>
            </a:r>
            <a:r>
              <a:rPr lang="en-US" sz="2400" b="1" i="1" dirty="0"/>
              <a:t>Key2</a:t>
            </a:r>
            <a:r>
              <a:rPr lang="en-US" sz="2400" dirty="0"/>
              <a:t>) </a:t>
            </a:r>
            <a:r>
              <a:rPr lang="en-US" sz="2400" dirty="0">
                <a:sym typeface="Wingdings" panose="05000000000000000000" pitchFamily="2" charset="2"/>
              </a:rPr>
              <a:t></a:t>
            </a:r>
            <a:r>
              <a:rPr lang="en-US" sz="2400" dirty="0"/>
              <a:t> </a:t>
            </a:r>
            <a:r>
              <a:rPr lang="en-US" sz="2400" i="1" dirty="0" err="1"/>
              <a:t>PlainText</a:t>
            </a:r>
            <a:endParaRPr lang="en-US" sz="2400" dirty="0"/>
          </a:p>
          <a:p>
            <a:pPr marL="109728" indent="0">
              <a:buNone/>
            </a:pPr>
            <a:r>
              <a:rPr lang="en-US" dirty="0"/>
              <a:t>The names </a:t>
            </a:r>
            <a:r>
              <a:rPr lang="en-US" b="1" i="1" dirty="0"/>
              <a:t>Key1</a:t>
            </a:r>
            <a:r>
              <a:rPr lang="en-US" dirty="0"/>
              <a:t> and </a:t>
            </a:r>
            <a:r>
              <a:rPr lang="en-US" b="1" i="1" dirty="0"/>
              <a:t>Key2</a:t>
            </a:r>
            <a:r>
              <a:rPr lang="en-US" dirty="0"/>
              <a:t> have been used instead of </a:t>
            </a:r>
            <a:r>
              <a:rPr lang="en-US" i="1" dirty="0" err="1"/>
              <a:t>EncryptionKey</a:t>
            </a:r>
            <a:r>
              <a:rPr lang="en-US" dirty="0"/>
              <a:t> and </a:t>
            </a:r>
            <a:r>
              <a:rPr lang="en-US" i="1" dirty="0" err="1"/>
              <a:t>DecryptionKey</a:t>
            </a:r>
            <a:r>
              <a:rPr lang="en-US" dirty="0"/>
              <a:t> because the two keys are mathematically interchangeable. The subject that generates the keys generally keeps one private/secret (called the </a:t>
            </a:r>
            <a:r>
              <a:rPr lang="en-US" i="1" dirty="0"/>
              <a:t>private key</a:t>
            </a:r>
            <a:r>
              <a:rPr lang="en-US" dirty="0"/>
              <a:t>) and makes the other public (called the </a:t>
            </a:r>
            <a:r>
              <a:rPr lang="en-US" i="1" dirty="0"/>
              <a:t>public key</a:t>
            </a:r>
            <a:r>
              <a:rPr lang="en-US" dirty="0"/>
              <a:t>), hence the name of the algorithm class that is also called the </a:t>
            </a:r>
            <a:r>
              <a:rPr lang="en-US" i="1" dirty="0"/>
              <a:t>public key algorithm</a:t>
            </a:r>
            <a:r>
              <a:rPr lang="en-US" dirty="0" smtClean="0"/>
              <a:t>.</a:t>
            </a:r>
            <a:endParaRPr lang="it-IT" dirty="0"/>
          </a:p>
        </p:txBody>
      </p:sp>
      <p:sp>
        <p:nvSpPr>
          <p:cNvPr id="3" name="Title 2"/>
          <p:cNvSpPr>
            <a:spLocks noGrp="1"/>
          </p:cNvSpPr>
          <p:nvPr>
            <p:ph type="title"/>
          </p:nvPr>
        </p:nvSpPr>
        <p:spPr/>
        <p:txBody>
          <a:bodyPr/>
          <a:lstStyle/>
          <a:p>
            <a:r>
              <a:rPr lang="en-US" dirty="0"/>
              <a:t>Asymmetric (or Public Key) Algorithms</a:t>
            </a:r>
            <a:endParaRPr lang="it-IT" dirty="0"/>
          </a:p>
        </p:txBody>
      </p:sp>
    </p:spTree>
    <p:extLst>
      <p:ext uri="{BB962C8B-B14F-4D97-AF65-F5344CB8AC3E}">
        <p14:creationId xmlns:p14="http://schemas.microsoft.com/office/powerpoint/2010/main" val="3952135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smtClean="0"/>
              <a:t>The function used to encrypt is not necessarily the same as the one used to decrypt. The important thing is that together they represent the cryptographic algorithm, one part relies on one key and the other part relies on the other key.</a:t>
            </a:r>
          </a:p>
          <a:p>
            <a:pPr marL="109728" indent="0">
              <a:buNone/>
            </a:pPr>
            <a:r>
              <a:rPr lang="en-US" dirty="0" smtClean="0"/>
              <a:t>The two keys have such mathematical properties that discovering one key from the other is quite complex and requires an enormous amount of time. In particular, even knowing the public key, the </a:t>
            </a:r>
            <a:r>
              <a:rPr lang="en-US" dirty="0" err="1" smtClean="0"/>
              <a:t>PlainText</a:t>
            </a:r>
            <a:r>
              <a:rPr lang="en-US" dirty="0" smtClean="0"/>
              <a:t> and the </a:t>
            </a:r>
            <a:r>
              <a:rPr lang="en-US" dirty="0" err="1" smtClean="0"/>
              <a:t>CypherText</a:t>
            </a:r>
            <a:r>
              <a:rPr lang="en-US" dirty="0" smtClean="0"/>
              <a:t>, reconstructing the private key would require an unreasonable amount of time.</a:t>
            </a:r>
          </a:p>
          <a:p>
            <a:endParaRPr lang="it-IT" dirty="0"/>
          </a:p>
        </p:txBody>
      </p:sp>
      <p:sp>
        <p:nvSpPr>
          <p:cNvPr id="3" name="Title 2"/>
          <p:cNvSpPr>
            <a:spLocks noGrp="1"/>
          </p:cNvSpPr>
          <p:nvPr>
            <p:ph type="title"/>
          </p:nvPr>
        </p:nvSpPr>
        <p:spPr/>
        <p:txBody>
          <a:bodyPr/>
          <a:lstStyle/>
          <a:p>
            <a:r>
              <a:rPr lang="en-US" dirty="0" smtClean="0"/>
              <a:t>Asymmetric (or Public Key) Algorithms</a:t>
            </a:r>
            <a:endParaRPr lang="it-IT" dirty="0"/>
          </a:p>
        </p:txBody>
      </p:sp>
    </p:spTree>
    <p:extLst>
      <p:ext uri="{BB962C8B-B14F-4D97-AF65-F5344CB8AC3E}">
        <p14:creationId xmlns:p14="http://schemas.microsoft.com/office/powerpoint/2010/main" val="24691343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Suppose (details will be given later) that the </a:t>
            </a:r>
            <a:r>
              <a:rPr lang="en-US" i="1" dirty="0"/>
              <a:t>public key</a:t>
            </a:r>
            <a:r>
              <a:rPr lang="en-US" dirty="0"/>
              <a:t> is publicly available and its owner is the sole to know the corresponding private key. Being the public key available to anyone, anyone can use it to encrypt a message, but only the owner of the corresponding private key will be able to decrypt the message, this provides </a:t>
            </a:r>
            <a:r>
              <a:rPr lang="en-US" b="1" dirty="0"/>
              <a:t>confidentiality</a:t>
            </a:r>
            <a:r>
              <a:rPr lang="en-US" dirty="0"/>
              <a:t> of the message transmission.</a:t>
            </a:r>
          </a:p>
          <a:p>
            <a:pPr marL="109728" indent="0">
              <a:buNone/>
            </a:pPr>
            <a:r>
              <a:rPr lang="en-US" dirty="0"/>
              <a:t>So we have moved from a situation where one subject needed </a:t>
            </a:r>
            <a:r>
              <a:rPr lang="en-US" i="1" dirty="0"/>
              <a:t>n</a:t>
            </a:r>
            <a:r>
              <a:rPr lang="en-US" dirty="0"/>
              <a:t> different keys to confidentially communicate with </a:t>
            </a:r>
            <a:r>
              <a:rPr lang="en-US" i="1" dirty="0"/>
              <a:t>n</a:t>
            </a:r>
            <a:r>
              <a:rPr lang="en-US" dirty="0"/>
              <a:t> other subjects to a situation where just one key (the receiver’s public key) is needed for everyone to send a confidential message to a subject</a:t>
            </a:r>
            <a:r>
              <a:rPr lang="en-US" dirty="0" smtClean="0"/>
              <a:t>.</a:t>
            </a:r>
            <a:endParaRPr lang="en-US" dirty="0"/>
          </a:p>
        </p:txBody>
      </p:sp>
      <p:sp>
        <p:nvSpPr>
          <p:cNvPr id="3" name="Title 2"/>
          <p:cNvSpPr>
            <a:spLocks noGrp="1"/>
          </p:cNvSpPr>
          <p:nvPr>
            <p:ph type="title"/>
          </p:nvPr>
        </p:nvSpPr>
        <p:spPr/>
        <p:txBody>
          <a:bodyPr/>
          <a:lstStyle/>
          <a:p>
            <a:r>
              <a:rPr lang="en-US" dirty="0" smtClean="0"/>
              <a:t>Asymmetric Algorithm Uses</a:t>
            </a:r>
            <a:endParaRPr lang="it-IT" dirty="0"/>
          </a:p>
        </p:txBody>
      </p:sp>
    </p:spTree>
    <p:extLst>
      <p:ext uri="{BB962C8B-B14F-4D97-AF65-F5344CB8AC3E}">
        <p14:creationId xmlns:p14="http://schemas.microsoft.com/office/powerpoint/2010/main" val="18155748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In order to allow </a:t>
            </a:r>
            <a:r>
              <a:rPr lang="en-US" i="1" dirty="0"/>
              <a:t>n</a:t>
            </a:r>
            <a:r>
              <a:rPr lang="en-US" dirty="0"/>
              <a:t> subjects to communicate to each other, each subject must have a pair of keys, so the total number of keys is 2∙</a:t>
            </a:r>
            <a:r>
              <a:rPr lang="en-US" i="1" dirty="0"/>
              <a:t>n</a:t>
            </a:r>
            <a:r>
              <a:rPr lang="en-US" dirty="0"/>
              <a:t>. The interesting point is not so much that the keys have decreased in number; but that being public keys these can be communicated in a much more simple way. If someone else gets to know those public keys, it is not a problem at all. Therefore, these keys can be really published, made available to everyone and everyone can use them without weakening the protection of the messages</a:t>
            </a:r>
            <a:r>
              <a:rPr lang="en-US" dirty="0" smtClean="0"/>
              <a:t>.</a:t>
            </a:r>
            <a:endParaRPr lang="en-US" dirty="0"/>
          </a:p>
        </p:txBody>
      </p:sp>
      <p:sp>
        <p:nvSpPr>
          <p:cNvPr id="3" name="Title 2"/>
          <p:cNvSpPr>
            <a:spLocks noGrp="1"/>
          </p:cNvSpPr>
          <p:nvPr>
            <p:ph type="title"/>
          </p:nvPr>
        </p:nvSpPr>
        <p:spPr/>
        <p:txBody>
          <a:bodyPr/>
          <a:lstStyle/>
          <a:p>
            <a:r>
              <a:rPr lang="en-US" dirty="0" smtClean="0"/>
              <a:t>Asymmetric Algorithm Uses</a:t>
            </a:r>
            <a:endParaRPr lang="it-IT" dirty="0"/>
          </a:p>
        </p:txBody>
      </p:sp>
    </p:spTree>
    <p:extLst>
      <p:ext uri="{BB962C8B-B14F-4D97-AF65-F5344CB8AC3E}">
        <p14:creationId xmlns:p14="http://schemas.microsoft.com/office/powerpoint/2010/main" val="9901954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If the subject is the only owner of a private (secret) key, whose public counterpart is publicly available, anyone can verify (decrypt) messages encrypted with the private key of the subject. Then if it is possible to use the public key of a subject to decrypt a message, it means that only the subject that has the corresponding private key could have encrypted the message, this provides for the </a:t>
            </a:r>
            <a:r>
              <a:rPr lang="en-US" b="1" dirty="0"/>
              <a:t>non-repudiation</a:t>
            </a:r>
            <a:r>
              <a:rPr lang="en-US" dirty="0"/>
              <a:t> of the message.</a:t>
            </a:r>
          </a:p>
          <a:p>
            <a:pPr marL="109728" indent="0">
              <a:buNone/>
            </a:pPr>
            <a:r>
              <a:rPr lang="en-US" dirty="0"/>
              <a:t>A problem is still to be solved: ensuring that a public key is really associated to the legitimate subject. Here a </a:t>
            </a:r>
            <a:r>
              <a:rPr lang="en-US" i="1" dirty="0"/>
              <a:t>super </a:t>
            </a:r>
            <a:r>
              <a:rPr lang="en-US" i="1" dirty="0" err="1"/>
              <a:t>partes</a:t>
            </a:r>
            <a:r>
              <a:rPr lang="en-US" dirty="0"/>
              <a:t> certification method must be provided, this is provided by a </a:t>
            </a:r>
            <a:r>
              <a:rPr lang="en-US" i="1" dirty="0"/>
              <a:t>Public Key </a:t>
            </a:r>
            <a:r>
              <a:rPr lang="en-US" i="1" dirty="0" err="1"/>
              <a:t>Infrastucture</a:t>
            </a:r>
            <a:r>
              <a:rPr lang="en-US" dirty="0"/>
              <a:t> (PKI), discussed later.</a:t>
            </a:r>
          </a:p>
          <a:p>
            <a:endParaRPr lang="it-IT" dirty="0"/>
          </a:p>
        </p:txBody>
      </p:sp>
      <p:sp>
        <p:nvSpPr>
          <p:cNvPr id="3" name="Title 2"/>
          <p:cNvSpPr>
            <a:spLocks noGrp="1"/>
          </p:cNvSpPr>
          <p:nvPr>
            <p:ph type="title"/>
          </p:nvPr>
        </p:nvSpPr>
        <p:spPr/>
        <p:txBody>
          <a:bodyPr/>
          <a:lstStyle/>
          <a:p>
            <a:r>
              <a:rPr lang="en-US" dirty="0"/>
              <a:t>Asymmetric Algorithm Uses</a:t>
            </a:r>
            <a:endParaRPr lang="it-IT" dirty="0"/>
          </a:p>
        </p:txBody>
      </p:sp>
    </p:spTree>
    <p:extLst>
      <p:ext uri="{BB962C8B-B14F-4D97-AF65-F5344CB8AC3E}">
        <p14:creationId xmlns:p14="http://schemas.microsoft.com/office/powerpoint/2010/main" val="30279947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As a side note, asymmetric algorithms can also be used as a </a:t>
            </a:r>
            <a:r>
              <a:rPr lang="en-US" i="1" dirty="0"/>
              <a:t>challenge-response algorithm</a:t>
            </a:r>
            <a:r>
              <a:rPr lang="en-US" dirty="0"/>
              <a:t>. In order for subject A to </a:t>
            </a:r>
            <a:r>
              <a:rPr lang="en-US" i="1" dirty="0"/>
              <a:t>authenticate</a:t>
            </a:r>
            <a:r>
              <a:rPr lang="en-US" dirty="0"/>
              <a:t> (prove that a subject is genuinely who claims to be) subject B, A sends (in the clear) a random number to B; then B encrypts it with its private key and sends it back to A. If A is able to decrypt the message with the public key of B, A is sure that the other party is B, as it is the only one that can encrypt something the public key of B can decrypt.</a:t>
            </a:r>
          </a:p>
        </p:txBody>
      </p:sp>
      <p:sp>
        <p:nvSpPr>
          <p:cNvPr id="3" name="Title 2"/>
          <p:cNvSpPr>
            <a:spLocks noGrp="1"/>
          </p:cNvSpPr>
          <p:nvPr>
            <p:ph type="title"/>
          </p:nvPr>
        </p:nvSpPr>
        <p:spPr/>
        <p:txBody>
          <a:bodyPr/>
          <a:lstStyle/>
          <a:p>
            <a:r>
              <a:rPr lang="en-US" dirty="0"/>
              <a:t>Asymmetric Algorithm Uses</a:t>
            </a:r>
            <a:endParaRPr lang="it-IT" dirty="0"/>
          </a:p>
        </p:txBody>
      </p:sp>
    </p:spTree>
    <p:extLst>
      <p:ext uri="{BB962C8B-B14F-4D97-AF65-F5344CB8AC3E}">
        <p14:creationId xmlns:p14="http://schemas.microsoft.com/office/powerpoint/2010/main" val="6527418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marL="109728" indent="0">
              <a:buNone/>
            </a:pPr>
            <a:r>
              <a:rPr lang="en-US" dirty="0"/>
              <a:t>The total number of keys is significantly decreased, which decreases the complexity of guaranteeing the correct management of all the keys (and only the owner knows the secret key). Since public keys are made publicly available, there is no need for specific agreements between different subjects. This use of public keys is, for example, very important in e-commerce, because e-commerce cannot require that there is an a priori agreement of the seller with customers</a:t>
            </a:r>
            <a:r>
              <a:rPr lang="en-US" dirty="0" smtClean="0"/>
              <a:t>.</a:t>
            </a:r>
            <a:endParaRPr lang="en-US" dirty="0"/>
          </a:p>
        </p:txBody>
      </p:sp>
      <p:sp>
        <p:nvSpPr>
          <p:cNvPr id="3" name="Title 2"/>
          <p:cNvSpPr>
            <a:spLocks noGrp="1"/>
          </p:cNvSpPr>
          <p:nvPr>
            <p:ph type="title"/>
          </p:nvPr>
        </p:nvSpPr>
        <p:spPr/>
        <p:txBody>
          <a:bodyPr/>
          <a:lstStyle/>
          <a:p>
            <a:r>
              <a:rPr lang="en-US" dirty="0" smtClean="0"/>
              <a:t>Advantages and Disadvantages of Asymmetric Algorithms</a:t>
            </a:r>
            <a:endParaRPr lang="it-IT" dirty="0"/>
          </a:p>
        </p:txBody>
      </p:sp>
    </p:spTree>
    <p:extLst>
      <p:ext uri="{BB962C8B-B14F-4D97-AF65-F5344CB8AC3E}">
        <p14:creationId xmlns:p14="http://schemas.microsoft.com/office/powerpoint/2010/main" val="1800815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marL="109728" indent="0">
              <a:buNone/>
            </a:pPr>
            <a:r>
              <a:rPr lang="en-US" dirty="0" smtClean="0"/>
              <a:t>To </a:t>
            </a:r>
            <a:r>
              <a:rPr lang="en-US" dirty="0"/>
              <a:t>obtain this link between the two keys and, at the same time, guarantee that one cannot be computed from the other, and that what is encrypted with one is decrypted with the other, make asymmetric algorithms much more complex in terms of mathematical problems than symmetric algorithms. These mathematical problems essentially require slower algorithms than symmetric algorithms and the use of longer keys, at least with the currently used algorithms. Therefore, if on one hand there is a greater flexibility, on the other they are more onerous in terms of computing resources.</a:t>
            </a:r>
          </a:p>
          <a:p>
            <a:endParaRPr lang="it-IT" dirty="0"/>
          </a:p>
        </p:txBody>
      </p:sp>
      <p:sp>
        <p:nvSpPr>
          <p:cNvPr id="3" name="Title 2"/>
          <p:cNvSpPr>
            <a:spLocks noGrp="1"/>
          </p:cNvSpPr>
          <p:nvPr>
            <p:ph type="title"/>
          </p:nvPr>
        </p:nvSpPr>
        <p:spPr/>
        <p:txBody>
          <a:bodyPr/>
          <a:lstStyle/>
          <a:p>
            <a:r>
              <a:rPr lang="en-US" dirty="0" smtClean="0"/>
              <a:t>Advantages and Disadvantages of Asymmetric Algorithms</a:t>
            </a:r>
            <a:endParaRPr lang="it-IT" dirty="0"/>
          </a:p>
        </p:txBody>
      </p:sp>
    </p:spTree>
    <p:extLst>
      <p:ext uri="{BB962C8B-B14F-4D97-AF65-F5344CB8AC3E}">
        <p14:creationId xmlns:p14="http://schemas.microsoft.com/office/powerpoint/2010/main" val="27895674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17638"/>
            <a:ext cx="8640960" cy="4926616"/>
          </a:xfrm>
        </p:spPr>
        <p:txBody>
          <a:bodyPr/>
          <a:lstStyle/>
          <a:p>
            <a:r>
              <a:rPr lang="en-US" b="1" i="1" dirty="0"/>
              <a:t>RSA </a:t>
            </a:r>
            <a:r>
              <a:rPr lang="en-US" i="1" dirty="0"/>
              <a:t>(from the initials of Ronald </a:t>
            </a:r>
            <a:r>
              <a:rPr lang="en-US" b="1" i="1" dirty="0" err="1"/>
              <a:t>R</a:t>
            </a:r>
            <a:r>
              <a:rPr lang="en-US" i="1" dirty="0" err="1"/>
              <a:t>ivest</a:t>
            </a:r>
            <a:r>
              <a:rPr lang="en-US" i="1" dirty="0"/>
              <a:t>, </a:t>
            </a:r>
            <a:r>
              <a:rPr lang="en-US" i="1" dirty="0" err="1"/>
              <a:t>Adi</a:t>
            </a:r>
            <a:r>
              <a:rPr lang="en-US" i="1" dirty="0"/>
              <a:t> </a:t>
            </a:r>
            <a:r>
              <a:rPr lang="en-US" b="1" i="1" dirty="0"/>
              <a:t>S</a:t>
            </a:r>
            <a:r>
              <a:rPr lang="en-US" i="1" dirty="0"/>
              <a:t>hamir, and Leonard </a:t>
            </a:r>
            <a:r>
              <a:rPr lang="en-US" b="1" i="1" dirty="0" err="1"/>
              <a:t>A</a:t>
            </a:r>
            <a:r>
              <a:rPr lang="en-US" i="1" dirty="0" err="1"/>
              <a:t>dleman</a:t>
            </a:r>
            <a:r>
              <a:rPr lang="en-US" i="1" dirty="0"/>
              <a:t>)</a:t>
            </a:r>
            <a:endParaRPr lang="en-US" dirty="0"/>
          </a:p>
          <a:p>
            <a:pPr marL="109728" indent="0">
              <a:buNone/>
            </a:pPr>
            <a:r>
              <a:rPr lang="en-US" dirty="0"/>
              <a:t>This algorithm is based on the complexity of prime factorization: </a:t>
            </a:r>
            <a:r>
              <a:rPr lang="en-US" dirty="0" smtClean="0"/>
              <a:t>it </a:t>
            </a:r>
            <a:r>
              <a:rPr lang="en-US" dirty="0"/>
              <a:t>is complex/intractable to find the two primes from the </a:t>
            </a:r>
            <a:r>
              <a:rPr lang="en-US" dirty="0" smtClean="0"/>
              <a:t>result: a </a:t>
            </a:r>
            <a:r>
              <a:rPr lang="en-US" dirty="0"/>
              <a:t>difficult problem. We also know that it is not easy to find very high prime numbers, as there is no rule that allows finding out prime numbers other than to try to factor them and discover if they are prime. This means that working on very large numbers, finding out which are the two prime numbers from which a given number is derived is a problem that requires significant computing resources. On the other hand, legitimate operations can be done with limited computing resources</a:t>
            </a:r>
            <a:r>
              <a:rPr lang="en-US" dirty="0" smtClean="0"/>
              <a:t>.</a:t>
            </a:r>
            <a:endParaRPr lang="en-US" dirty="0"/>
          </a:p>
        </p:txBody>
      </p:sp>
      <p:sp>
        <p:nvSpPr>
          <p:cNvPr id="3" name="Title 2"/>
          <p:cNvSpPr>
            <a:spLocks noGrp="1"/>
          </p:cNvSpPr>
          <p:nvPr>
            <p:ph type="title"/>
          </p:nvPr>
        </p:nvSpPr>
        <p:spPr/>
        <p:txBody>
          <a:bodyPr/>
          <a:lstStyle/>
          <a:p>
            <a:r>
              <a:rPr lang="it-IT" dirty="0" smtClean="0"/>
              <a:t>Prominent Asymmetric Algorithms</a:t>
            </a:r>
            <a:endParaRPr lang="it-IT" dirty="0"/>
          </a:p>
        </p:txBody>
      </p:sp>
    </p:spTree>
    <p:extLst>
      <p:ext uri="{BB962C8B-B14F-4D97-AF65-F5344CB8AC3E}">
        <p14:creationId xmlns:p14="http://schemas.microsoft.com/office/powerpoint/2010/main" val="34206773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17638"/>
            <a:ext cx="8640960" cy="4926616"/>
          </a:xfrm>
        </p:spPr>
        <p:txBody>
          <a:bodyPr/>
          <a:lstStyle/>
          <a:p>
            <a:r>
              <a:rPr lang="en-US" b="1" i="1" dirty="0"/>
              <a:t>Elliptic Cryptography</a:t>
            </a:r>
            <a:r>
              <a:rPr lang="en-US" i="1" dirty="0"/>
              <a:t> (ECC - Elliptic Curve Cryptography)</a:t>
            </a:r>
            <a:endParaRPr lang="en-US" dirty="0"/>
          </a:p>
          <a:p>
            <a:pPr marL="109728" indent="0">
              <a:buNone/>
            </a:pPr>
            <a:r>
              <a:rPr lang="en-US" dirty="0" smtClean="0"/>
              <a:t>The </a:t>
            </a:r>
            <a:r>
              <a:rPr lang="en-US" dirty="0"/>
              <a:t>“difficult problem” in this case is the computation of the discrete logarithm (in a finite field). A “finite field” means that integers values are in a limited set (very rough definition).</a:t>
            </a:r>
          </a:p>
          <a:p>
            <a:pPr marL="109728" indent="0">
              <a:buNone/>
            </a:pPr>
            <a:r>
              <a:rPr lang="en-US" dirty="0"/>
              <a:t>The ECC problem is more complex than prime factorization, so you get the same security with shorter keys. ECC algorithms are faster than RSA.</a:t>
            </a:r>
          </a:p>
        </p:txBody>
      </p:sp>
      <p:sp>
        <p:nvSpPr>
          <p:cNvPr id="3" name="Title 2"/>
          <p:cNvSpPr>
            <a:spLocks noGrp="1"/>
          </p:cNvSpPr>
          <p:nvPr>
            <p:ph type="title"/>
          </p:nvPr>
        </p:nvSpPr>
        <p:spPr/>
        <p:txBody>
          <a:bodyPr/>
          <a:lstStyle/>
          <a:p>
            <a:r>
              <a:rPr lang="it-IT" dirty="0" smtClean="0"/>
              <a:t>Prominent Asymmetric Algorithms</a:t>
            </a:r>
            <a:endParaRPr lang="it-IT" dirty="0"/>
          </a:p>
        </p:txBody>
      </p:sp>
    </p:spTree>
    <p:extLst>
      <p:ext uri="{BB962C8B-B14F-4D97-AF65-F5344CB8AC3E}">
        <p14:creationId xmlns:p14="http://schemas.microsoft.com/office/powerpoint/2010/main" val="11959615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Asymmetric algorithms exploit mathematical problems other than those of symmetric cryptography. This means that the lengths of the keys are not comparable to those of symmetric cryptography. The problem with symmetric encryption is just that the key is long enough to prevent trying all possible numbers that could match a key, so with a 128-bit key there are 2</a:t>
            </a:r>
            <a:r>
              <a:rPr lang="en-US" baseline="30000" dirty="0"/>
              <a:t>128</a:t>
            </a:r>
            <a:r>
              <a:rPr lang="en-US" dirty="0"/>
              <a:t> (that is 3.4∙10</a:t>
            </a:r>
            <a:r>
              <a:rPr lang="en-US" baseline="30000" dirty="0"/>
              <a:t>38</a:t>
            </a:r>
            <a:r>
              <a:rPr lang="en-US" dirty="0"/>
              <a:t>) possible keys. Today’s symmetrical algorithms typically use 128-, 256- and sometimes </a:t>
            </a:r>
            <a:br>
              <a:rPr lang="en-US" dirty="0"/>
            </a:br>
            <a:r>
              <a:rPr lang="en-US" dirty="0"/>
              <a:t>512-bit keys</a:t>
            </a:r>
            <a:r>
              <a:rPr lang="en-US" dirty="0" smtClean="0"/>
              <a:t>.</a:t>
            </a:r>
            <a:endParaRPr lang="en-US" dirty="0"/>
          </a:p>
        </p:txBody>
      </p:sp>
      <p:sp>
        <p:nvSpPr>
          <p:cNvPr id="3" name="Title 2"/>
          <p:cNvSpPr>
            <a:spLocks noGrp="1"/>
          </p:cNvSpPr>
          <p:nvPr>
            <p:ph type="title"/>
          </p:nvPr>
        </p:nvSpPr>
        <p:spPr/>
        <p:txBody>
          <a:bodyPr/>
          <a:lstStyle/>
          <a:p>
            <a:r>
              <a:rPr lang="en-US" dirty="0" smtClean="0"/>
              <a:t>Comparison of Symmetric and Asymmetric Algorithms</a:t>
            </a:r>
            <a:endParaRPr lang="it-IT" dirty="0"/>
          </a:p>
        </p:txBody>
      </p:sp>
    </p:spTree>
    <p:extLst>
      <p:ext uri="{BB962C8B-B14F-4D97-AF65-F5344CB8AC3E}">
        <p14:creationId xmlns:p14="http://schemas.microsoft.com/office/powerpoint/2010/main" val="24991513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smtClean="0"/>
              <a:t>If </a:t>
            </a:r>
            <a:r>
              <a:rPr lang="en-US" dirty="0"/>
              <a:t>we consider RSA, for example, which exploits prime numbers, it is clear that not all keys are possible, because they are related to the presence of prime numbers. Not all numbers are prime, so not all numbers are possible keys. Very simplifying, to have the same algorithm robustness (therefore the same difficulty from the computational point of view) of a 128-bit symmetric algorithm, the RSA algorithm needs a key of the order of 1024 bits. Today’s asymmetrical algorithms typically use 1024, 2048 and 4096 bit keys.</a:t>
            </a:r>
          </a:p>
          <a:p>
            <a:endParaRPr lang="it-IT" dirty="0"/>
          </a:p>
        </p:txBody>
      </p:sp>
      <p:sp>
        <p:nvSpPr>
          <p:cNvPr id="3" name="Title 2"/>
          <p:cNvSpPr>
            <a:spLocks noGrp="1"/>
          </p:cNvSpPr>
          <p:nvPr>
            <p:ph type="title"/>
          </p:nvPr>
        </p:nvSpPr>
        <p:spPr/>
        <p:txBody>
          <a:bodyPr>
            <a:noAutofit/>
          </a:bodyPr>
          <a:lstStyle/>
          <a:p>
            <a:r>
              <a:rPr lang="en-US" dirty="0"/>
              <a:t>Comparison of Symmetric and Asymmetric Algorithms</a:t>
            </a:r>
            <a:endParaRPr lang="it-IT" dirty="0"/>
          </a:p>
        </p:txBody>
      </p:sp>
    </p:spTree>
    <p:extLst>
      <p:ext uri="{BB962C8B-B14F-4D97-AF65-F5344CB8AC3E}">
        <p14:creationId xmlns:p14="http://schemas.microsoft.com/office/powerpoint/2010/main" val="40476666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51520" y="1417638"/>
            <a:ext cx="8640960" cy="4926616"/>
          </a:xfrm>
        </p:spPr>
        <p:txBody>
          <a:bodyPr/>
          <a:lstStyle/>
          <a:p>
            <a:pPr marL="109728" indent="0">
              <a:buNone/>
            </a:pPr>
            <a:r>
              <a:rPr lang="en-US" dirty="0"/>
              <a:t>Hash functions calculate a short fixed length summary of a text of arbitrary length; this summary is called a </a:t>
            </a:r>
            <a:r>
              <a:rPr lang="en-US" i="1" dirty="0"/>
              <a:t>digest</a:t>
            </a:r>
            <a:r>
              <a:rPr lang="en-US" dirty="0"/>
              <a:t>. A hash function must be simple and fast to calculate.</a:t>
            </a:r>
          </a:p>
          <a:p>
            <a:pPr marL="109728" indent="0">
              <a:buNone/>
            </a:pPr>
            <a:r>
              <a:rPr lang="en-US" dirty="0"/>
              <a:t>Hash functions are “one- way functions</a:t>
            </a:r>
            <a:r>
              <a:rPr lang="en-US" dirty="0" smtClean="0"/>
              <a:t>”: it </a:t>
            </a:r>
            <a:r>
              <a:rPr lang="en-US" dirty="0"/>
              <a:t>is very complex and slow from the digest to recover a </a:t>
            </a:r>
            <a:r>
              <a:rPr lang="en-US" i="1" dirty="0"/>
              <a:t>possible</a:t>
            </a:r>
            <a:r>
              <a:rPr lang="en-US" dirty="0"/>
              <a:t> text that generates it, but this text is hardly useful. This is a consequence of the fact that the original text digest is </a:t>
            </a:r>
            <a:r>
              <a:rPr lang="en-US" dirty="0" smtClean="0"/>
              <a:t>larger </a:t>
            </a:r>
            <a:r>
              <a:rPr lang="en-US" dirty="0"/>
              <a:t>than the digest, so virtually infinite sequences of bytes can result in a specific digest. Even if a text is found to have the given digest, it is extremely improbable it is the original text or even makes sense. Building </a:t>
            </a:r>
            <a:r>
              <a:rPr lang="en-US" dirty="0" smtClean="0"/>
              <a:t>a </a:t>
            </a:r>
            <a:r>
              <a:rPr lang="en-US" dirty="0"/>
              <a:t>meaningful messages </a:t>
            </a:r>
            <a:r>
              <a:rPr lang="en-US" dirty="0" smtClean="0"/>
              <a:t>out of a given digest is quite difficult</a:t>
            </a:r>
            <a:r>
              <a:rPr lang="en-US" dirty="0"/>
              <a:t>, </a:t>
            </a:r>
            <a:r>
              <a:rPr lang="en-US" dirty="0" smtClean="0"/>
              <a:t>any modification </a:t>
            </a:r>
            <a:r>
              <a:rPr lang="en-US" dirty="0"/>
              <a:t>of a </a:t>
            </a:r>
            <a:r>
              <a:rPr lang="en-US" dirty="0" smtClean="0"/>
              <a:t>single bit of a message, gives </a:t>
            </a:r>
            <a:r>
              <a:rPr lang="en-US" dirty="0"/>
              <a:t>a completely different </a:t>
            </a:r>
            <a:r>
              <a:rPr lang="en-US" dirty="0" smtClean="0"/>
              <a:t>digest.</a:t>
            </a:r>
            <a:endParaRPr lang="en-US" dirty="0"/>
          </a:p>
          <a:p>
            <a:endParaRPr lang="it-IT" dirty="0"/>
          </a:p>
        </p:txBody>
      </p:sp>
      <p:sp>
        <p:nvSpPr>
          <p:cNvPr id="3" name="Title 2"/>
          <p:cNvSpPr>
            <a:spLocks noGrp="1"/>
          </p:cNvSpPr>
          <p:nvPr>
            <p:ph type="title"/>
          </p:nvPr>
        </p:nvSpPr>
        <p:spPr/>
        <p:txBody>
          <a:bodyPr/>
          <a:lstStyle/>
          <a:p>
            <a:r>
              <a:rPr lang="en-US" dirty="0" smtClean="0"/>
              <a:t>Hash Functions</a:t>
            </a:r>
            <a:endParaRPr lang="it-IT" dirty="0"/>
          </a:p>
        </p:txBody>
      </p:sp>
    </p:spTree>
    <p:extLst>
      <p:ext uri="{BB962C8B-B14F-4D97-AF65-F5344CB8AC3E}">
        <p14:creationId xmlns:p14="http://schemas.microsoft.com/office/powerpoint/2010/main" val="6452179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Given a message M, its digest D is computed by means of a hash function H: D = H(M)</a:t>
            </a:r>
          </a:p>
          <a:p>
            <a:pPr marL="109728" indent="0">
              <a:buNone/>
            </a:pPr>
            <a:r>
              <a:rPr lang="en-US" dirty="0"/>
              <a:t>A secure transmission of digest D enables to ensure that message M is correct: the receiver of message M calculates the digest on it and compares it with the one (D) received; if they are the identical, the message has not been modified. It is essential that the digest is transmitted in a secure way, otherwise there is no protection at all.</a:t>
            </a:r>
          </a:p>
          <a:p>
            <a:pPr marL="109728" indent="0">
              <a:buNone/>
            </a:pPr>
            <a:r>
              <a:rPr lang="en-US" dirty="0"/>
              <a:t>This mechanism is also used as a verification of a downloaded software instead of other less powerful (but faster) algorithms known as CRCs (Cyclic Redundancy Checks), common in network protocols.</a:t>
            </a:r>
          </a:p>
          <a:p>
            <a:endParaRPr lang="it-IT" dirty="0"/>
          </a:p>
        </p:txBody>
      </p:sp>
      <p:sp>
        <p:nvSpPr>
          <p:cNvPr id="3" name="Title 2"/>
          <p:cNvSpPr>
            <a:spLocks noGrp="1"/>
          </p:cNvSpPr>
          <p:nvPr>
            <p:ph type="title"/>
          </p:nvPr>
        </p:nvSpPr>
        <p:spPr/>
        <p:txBody>
          <a:bodyPr/>
          <a:lstStyle/>
          <a:p>
            <a:r>
              <a:rPr lang="en-US" dirty="0"/>
              <a:t>Hash </a:t>
            </a:r>
            <a:r>
              <a:rPr lang="en-US" dirty="0" smtClean="0"/>
              <a:t>Function as Integrity Check</a:t>
            </a:r>
            <a:endParaRPr lang="it-IT" dirty="0"/>
          </a:p>
        </p:txBody>
      </p:sp>
    </p:spTree>
    <p:extLst>
      <p:ext uri="{BB962C8B-B14F-4D97-AF65-F5344CB8AC3E}">
        <p14:creationId xmlns:p14="http://schemas.microsoft.com/office/powerpoint/2010/main" val="13005872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US" i="1" dirty="0"/>
              <a:t>MD5 (Message Digest #5, 1991)</a:t>
            </a:r>
            <a:endParaRPr lang="en-US" dirty="0"/>
          </a:p>
          <a:p>
            <a:pPr marL="109728" indent="0">
              <a:buNone/>
            </a:pPr>
            <a:r>
              <a:rPr lang="en-US" dirty="0"/>
              <a:t>MD5 requires a low computational power (compared to the majority of the other hash algorithms) and produces a 128-bit hash. Over time it has been gradually weakened to be completely unreliable for security purposes (at present it is possible to find two distinct messages with the same MD5 hash – which is called a </a:t>
            </a:r>
            <a:r>
              <a:rPr lang="en-US" i="1" dirty="0"/>
              <a:t>collision</a:t>
            </a:r>
            <a:r>
              <a:rPr lang="en-US" dirty="0"/>
              <a:t> – in seconds), anyway it is still useful in non-cryptographic applications, for example to discover transmission errors instead of the more common (and weak, but faster) CRC-32.</a:t>
            </a:r>
          </a:p>
          <a:p>
            <a:endParaRPr lang="it-IT" dirty="0"/>
          </a:p>
        </p:txBody>
      </p:sp>
      <p:sp>
        <p:nvSpPr>
          <p:cNvPr id="3" name="Title 2"/>
          <p:cNvSpPr>
            <a:spLocks noGrp="1"/>
          </p:cNvSpPr>
          <p:nvPr>
            <p:ph type="title"/>
          </p:nvPr>
        </p:nvSpPr>
        <p:spPr/>
        <p:txBody>
          <a:bodyPr/>
          <a:lstStyle/>
          <a:p>
            <a:r>
              <a:rPr lang="en-US" dirty="0" smtClean="0"/>
              <a:t>Some Important Hash Algorithms</a:t>
            </a:r>
            <a:endParaRPr lang="it-IT" dirty="0"/>
          </a:p>
        </p:txBody>
      </p:sp>
    </p:spTree>
    <p:extLst>
      <p:ext uri="{BB962C8B-B14F-4D97-AF65-F5344CB8AC3E}">
        <p14:creationId xmlns:p14="http://schemas.microsoft.com/office/powerpoint/2010/main" val="299032300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US" i="1" dirty="0"/>
              <a:t>SHA-3 (Secure Hash Algorithm #3, 2015)</a:t>
            </a:r>
            <a:endParaRPr lang="en-US" dirty="0"/>
          </a:p>
          <a:p>
            <a:pPr marL="109728" indent="0">
              <a:buNone/>
            </a:pPr>
            <a:r>
              <a:rPr lang="en-US" dirty="0"/>
              <a:t>SHA are actually a family of secure hash algorithms, SHA-3 is the last version and the result of a competition among cryptographers. The algorithm can be tuned balancing security with speed; it produces hash values of 224, 256, 334 and 512 bits. It is 2-3 times slower than MD5 but no weakness have been found so far.</a:t>
            </a:r>
          </a:p>
          <a:p>
            <a:endParaRPr lang="it-IT" dirty="0"/>
          </a:p>
        </p:txBody>
      </p:sp>
      <p:sp>
        <p:nvSpPr>
          <p:cNvPr id="3" name="Title 2"/>
          <p:cNvSpPr>
            <a:spLocks noGrp="1"/>
          </p:cNvSpPr>
          <p:nvPr>
            <p:ph type="title"/>
          </p:nvPr>
        </p:nvSpPr>
        <p:spPr/>
        <p:txBody>
          <a:bodyPr/>
          <a:lstStyle/>
          <a:p>
            <a:r>
              <a:rPr lang="en-US" dirty="0" smtClean="0"/>
              <a:t>Some Important Hash Algorithms</a:t>
            </a:r>
            <a:endParaRPr lang="it-IT" dirty="0"/>
          </a:p>
        </p:txBody>
      </p:sp>
    </p:spTree>
    <p:extLst>
      <p:ext uri="{BB962C8B-B14F-4D97-AF65-F5344CB8AC3E}">
        <p14:creationId xmlns:p14="http://schemas.microsoft.com/office/powerpoint/2010/main" val="36788199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Digital signatures, called electronic signature in the legislation of some countries, take a message, calculate a hash, and encrypt it (just the hash) with the secret key of an asymmetric algorithm. This hash signed with the secret key is called a </a:t>
            </a:r>
            <a:r>
              <a:rPr lang="en-US" i="1" dirty="0"/>
              <a:t>signature</a:t>
            </a:r>
            <a:r>
              <a:rPr lang="en-US" dirty="0"/>
              <a:t>. A digital signature then does not encrypt the original message, just allow to guarantee that the corresponding text has not been modified, because otherwise the digest would change. It also guarantees that the origin can be verified (</a:t>
            </a:r>
            <a:r>
              <a:rPr lang="en-US" i="1" dirty="0"/>
              <a:t>non repudiation</a:t>
            </a:r>
            <a:r>
              <a:rPr lang="en-US" dirty="0"/>
              <a:t>), as it was actually encrypted with the private key of an asymmetric algorithm. This means that anyone can verify that the text is intact and has actually been generated by a certain subject.</a:t>
            </a:r>
          </a:p>
          <a:p>
            <a:endParaRPr lang="it-IT" dirty="0"/>
          </a:p>
        </p:txBody>
      </p:sp>
      <p:sp>
        <p:nvSpPr>
          <p:cNvPr id="3" name="Title 2"/>
          <p:cNvSpPr>
            <a:spLocks noGrp="1"/>
          </p:cNvSpPr>
          <p:nvPr>
            <p:ph type="title"/>
          </p:nvPr>
        </p:nvSpPr>
        <p:spPr/>
        <p:txBody>
          <a:bodyPr/>
          <a:lstStyle/>
          <a:p>
            <a:r>
              <a:rPr lang="en-US" dirty="0" smtClean="0"/>
              <a:t>Signatures (Digital Signatures)</a:t>
            </a:r>
            <a:endParaRPr lang="it-IT" dirty="0"/>
          </a:p>
        </p:txBody>
      </p:sp>
    </p:spTree>
    <p:extLst>
      <p:ext uri="{BB962C8B-B14F-4D97-AF65-F5344CB8AC3E}">
        <p14:creationId xmlns:p14="http://schemas.microsoft.com/office/powerpoint/2010/main" val="2686035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Similar to digital signatures are </a:t>
            </a:r>
            <a:r>
              <a:rPr lang="en-US" b="1" dirty="0"/>
              <a:t>Message Authentication Codes</a:t>
            </a:r>
            <a:r>
              <a:rPr lang="en-US" dirty="0"/>
              <a:t> (MACs). They also aim to ensure the integrity and authenticity of a message. The digest is computed hashing the text to be protected and a </a:t>
            </a:r>
            <a:r>
              <a:rPr lang="en-US" i="1" dirty="0"/>
              <a:t>symmetric algorithm</a:t>
            </a:r>
            <a:r>
              <a:rPr lang="en-US" dirty="0"/>
              <a:t> key (there is no assurance of non-repudiation, so it is suitable only when this characteristic is not needed). One of the most known algorithm is HMAC: Keyed-hash MAC.</a:t>
            </a:r>
            <a:endParaRPr lang="it-IT" dirty="0"/>
          </a:p>
        </p:txBody>
      </p:sp>
      <p:sp>
        <p:nvSpPr>
          <p:cNvPr id="3" name="Title 2"/>
          <p:cNvSpPr>
            <a:spLocks noGrp="1"/>
          </p:cNvSpPr>
          <p:nvPr>
            <p:ph type="title"/>
          </p:nvPr>
        </p:nvSpPr>
        <p:spPr/>
        <p:txBody>
          <a:bodyPr/>
          <a:lstStyle/>
          <a:p>
            <a:r>
              <a:rPr lang="en-US" dirty="0" smtClean="0"/>
              <a:t>Signatures (Digital Signatures)</a:t>
            </a:r>
            <a:endParaRPr lang="it-IT" dirty="0"/>
          </a:p>
        </p:txBody>
      </p:sp>
    </p:spTree>
    <p:extLst>
      <p:ext uri="{BB962C8B-B14F-4D97-AF65-F5344CB8AC3E}">
        <p14:creationId xmlns:p14="http://schemas.microsoft.com/office/powerpoint/2010/main" val="25202754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marL="109728" indent="0">
              <a:buNone/>
            </a:pPr>
            <a:r>
              <a:rPr lang="en-US" dirty="0"/>
              <a:t>The confidentiality, integrity and authenticity requirements of asymmetric encryption and digital signature operations require establishing a relationship of trust between the parties involved. As often the parties had no contact before, a trusted (by them) third party must provide the needed guarantees, in other words this third party must assure the authenticity of the owner of a public key.</a:t>
            </a:r>
          </a:p>
          <a:p>
            <a:pPr marL="109728" indent="0">
              <a:buNone/>
            </a:pPr>
            <a:r>
              <a:rPr lang="en-US" dirty="0"/>
              <a:t>A </a:t>
            </a:r>
            <a:r>
              <a:rPr lang="en-US" i="1" dirty="0"/>
              <a:t>Certificate Authority</a:t>
            </a:r>
            <a:r>
              <a:rPr lang="en-US" dirty="0"/>
              <a:t> (CA) is a part of a hierarchical trust model that guarantees for the user's identity. It must be recognized as “trusted” by all entities involved in the communication.</a:t>
            </a:r>
          </a:p>
          <a:p>
            <a:endParaRPr lang="it-IT" dirty="0"/>
          </a:p>
        </p:txBody>
      </p:sp>
      <p:sp>
        <p:nvSpPr>
          <p:cNvPr id="3" name="Title 2"/>
          <p:cNvSpPr>
            <a:spLocks noGrp="1"/>
          </p:cNvSpPr>
          <p:nvPr>
            <p:ph type="title"/>
          </p:nvPr>
        </p:nvSpPr>
        <p:spPr/>
        <p:txBody>
          <a:bodyPr/>
          <a:lstStyle/>
          <a:p>
            <a:r>
              <a:rPr lang="en-US" dirty="0" smtClean="0"/>
              <a:t>Public Key Infrastructures</a:t>
            </a:r>
            <a:endParaRPr lang="it-IT" dirty="0"/>
          </a:p>
        </p:txBody>
      </p:sp>
    </p:spTree>
    <p:extLst>
      <p:ext uri="{BB962C8B-B14F-4D97-AF65-F5344CB8AC3E}">
        <p14:creationId xmlns:p14="http://schemas.microsoft.com/office/powerpoint/2010/main" val="14059151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055" y="1417638"/>
            <a:ext cx="8640960" cy="4926616"/>
          </a:xfrm>
        </p:spPr>
        <p:txBody>
          <a:bodyPr/>
          <a:lstStyle/>
          <a:p>
            <a:pPr marL="109728" indent="0">
              <a:buNone/>
            </a:pPr>
            <a:r>
              <a:rPr lang="en-US" dirty="0"/>
              <a:t>In order to assure about the authenticity of a subject, a CA signs a </a:t>
            </a:r>
            <a:r>
              <a:rPr lang="en-US" i="1" dirty="0"/>
              <a:t>digital certificate</a:t>
            </a:r>
            <a:r>
              <a:rPr lang="en-US" dirty="0"/>
              <a:t> that links the subject to its public key (it is conceptually similar to an Identity document of a person). The signature applied by the CA is a digital signature, so it is computed by using CA’s private key. Of course, the digital certificate must be validated by using CA’s public key.</a:t>
            </a:r>
          </a:p>
          <a:p>
            <a:pPr marL="109728" indent="0">
              <a:buNone/>
            </a:pPr>
            <a:r>
              <a:rPr lang="en-US" dirty="0"/>
              <a:t>A </a:t>
            </a:r>
            <a:r>
              <a:rPr lang="en-US" i="1" dirty="0"/>
              <a:t>Public Key Infrastructure</a:t>
            </a:r>
            <a:r>
              <a:rPr lang="en-US" dirty="0"/>
              <a:t> (PKI) is a hierarchical structure of CAs, where every CA has its public key signed by the previous level CA (which uses its private key for this purpose), the process goes up to the </a:t>
            </a:r>
            <a:r>
              <a:rPr lang="en-US" i="1" dirty="0"/>
              <a:t>Root Certificate Authority</a:t>
            </a:r>
            <a:r>
              <a:rPr lang="en-US" dirty="0"/>
              <a:t> that self-sign a certificate holding its public key by using its private key.</a:t>
            </a:r>
          </a:p>
          <a:p>
            <a:endParaRPr lang="it-IT" dirty="0"/>
          </a:p>
        </p:txBody>
      </p:sp>
      <p:sp>
        <p:nvSpPr>
          <p:cNvPr id="3" name="Title 2"/>
          <p:cNvSpPr>
            <a:spLocks noGrp="1"/>
          </p:cNvSpPr>
          <p:nvPr>
            <p:ph type="title"/>
          </p:nvPr>
        </p:nvSpPr>
        <p:spPr/>
        <p:txBody>
          <a:bodyPr/>
          <a:lstStyle/>
          <a:p>
            <a:r>
              <a:rPr lang="en-US" dirty="0"/>
              <a:t>Public Key Infrastructures</a:t>
            </a:r>
            <a:endParaRPr lang="it-IT" dirty="0"/>
          </a:p>
        </p:txBody>
      </p:sp>
    </p:spTree>
    <p:extLst>
      <p:ext uri="{BB962C8B-B14F-4D97-AF65-F5344CB8AC3E}">
        <p14:creationId xmlns:p14="http://schemas.microsoft.com/office/powerpoint/2010/main" val="39331618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055" y="1417638"/>
            <a:ext cx="8640960" cy="4926616"/>
          </a:xfrm>
        </p:spPr>
        <p:txBody>
          <a:bodyPr/>
          <a:lstStyle/>
          <a:p>
            <a:pPr marL="109728" indent="0">
              <a:buNone/>
            </a:pPr>
            <a:r>
              <a:rPr lang="en-US" dirty="0"/>
              <a:t>A hierarchical model allows building hierarchies of any depth. For example, within a Country we could have the municipal, …, regional certification authorities, up to a national root CA.</a:t>
            </a:r>
          </a:p>
          <a:p>
            <a:pPr marL="109728" indent="0">
              <a:buNone/>
            </a:pPr>
            <a:r>
              <a:rPr lang="en-US" dirty="0"/>
              <a:t>The root CA certificate must be made public in many locations and ways in order to make it impossible to substitute it with a forged one. As an example, the Operating Systems themselves are shipped with a set of root and trusted intermediate CAs. Figure 1 shows an excerpt of the Root Certificates list from a MS Windows 10 operating system.</a:t>
            </a:r>
          </a:p>
          <a:p>
            <a:endParaRPr lang="it-IT" dirty="0"/>
          </a:p>
        </p:txBody>
      </p:sp>
      <p:sp>
        <p:nvSpPr>
          <p:cNvPr id="3" name="Title 2"/>
          <p:cNvSpPr>
            <a:spLocks noGrp="1"/>
          </p:cNvSpPr>
          <p:nvPr>
            <p:ph type="title"/>
          </p:nvPr>
        </p:nvSpPr>
        <p:spPr/>
        <p:txBody>
          <a:bodyPr/>
          <a:lstStyle/>
          <a:p>
            <a:r>
              <a:rPr lang="en-US" dirty="0"/>
              <a:t>Public Key Infrastructures</a:t>
            </a:r>
            <a:endParaRPr lang="it-IT" dirty="0"/>
          </a:p>
        </p:txBody>
      </p:sp>
    </p:spTree>
    <p:extLst>
      <p:ext uri="{BB962C8B-B14F-4D97-AF65-F5344CB8AC3E}">
        <p14:creationId xmlns:p14="http://schemas.microsoft.com/office/powerpoint/2010/main" val="40936130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Public Key Infrastructures</a:t>
            </a:r>
            <a:endParaRPr lang="it-IT" dirty="0"/>
          </a:p>
        </p:txBody>
      </p:sp>
      <p:pic>
        <p:nvPicPr>
          <p:cNvPr id="4" name="Content Placeholder 3"/>
          <p:cNvPicPr>
            <a:picLocks noGrp="1"/>
          </p:cNvPicPr>
          <p:nvPr>
            <p:ph idx="1"/>
          </p:nvPr>
        </p:nvPicPr>
        <p:blipFill>
          <a:blip r:embed="rId2"/>
          <a:stretch>
            <a:fillRect/>
          </a:stretch>
        </p:blipFill>
        <p:spPr>
          <a:xfrm>
            <a:off x="715169" y="1870869"/>
            <a:ext cx="7715250" cy="4019550"/>
          </a:xfrm>
          <a:prstGeom prst="rect">
            <a:avLst/>
          </a:prstGeom>
        </p:spPr>
      </p:pic>
      <p:sp>
        <p:nvSpPr>
          <p:cNvPr id="5" name="Rectangle 4"/>
          <p:cNvSpPr/>
          <p:nvPr/>
        </p:nvSpPr>
        <p:spPr>
          <a:xfrm>
            <a:off x="2699792" y="5974318"/>
            <a:ext cx="3262240" cy="369332"/>
          </a:xfrm>
          <a:prstGeom prst="rect">
            <a:avLst/>
          </a:prstGeom>
        </p:spPr>
        <p:txBody>
          <a:bodyPr wrap="none">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Windows 10 Certificate Manager</a:t>
            </a:r>
            <a:endParaRPr lang="it-IT" dirty="0"/>
          </a:p>
        </p:txBody>
      </p:sp>
    </p:spTree>
    <p:extLst>
      <p:ext uri="{BB962C8B-B14F-4D97-AF65-F5344CB8AC3E}">
        <p14:creationId xmlns:p14="http://schemas.microsoft.com/office/powerpoint/2010/main" val="9447237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055" y="1417638"/>
            <a:ext cx="8640960" cy="4926616"/>
          </a:xfrm>
        </p:spPr>
        <p:txBody>
          <a:bodyPr/>
          <a:lstStyle/>
          <a:p>
            <a:r>
              <a:rPr lang="en-US" b="1" u="sng" dirty="0"/>
              <a:t>Components of a </a:t>
            </a:r>
            <a:r>
              <a:rPr lang="en-US" b="1" u="sng" dirty="0" smtClean="0"/>
              <a:t>PKI - I</a:t>
            </a:r>
            <a:endParaRPr lang="en-US" b="1" dirty="0"/>
          </a:p>
          <a:p>
            <a:pPr marL="109728" indent="0">
              <a:buNone/>
            </a:pPr>
            <a:r>
              <a:rPr lang="en-US" dirty="0" smtClean="0"/>
              <a:t>The </a:t>
            </a:r>
            <a:r>
              <a:rPr lang="en-US" dirty="0"/>
              <a:t>main actor is the</a:t>
            </a:r>
            <a:r>
              <a:rPr lang="en-US" b="1" dirty="0"/>
              <a:t> Certification Authority (CA)</a:t>
            </a:r>
            <a:r>
              <a:rPr lang="en-US" dirty="0"/>
              <a:t>, it manages the cryptographic keys and certificates of the PKI. It is the component that holds the real keys and that then performs the cryptographic operations. Obviously, in this sense it is also the most critical element of the certification authority</a:t>
            </a:r>
            <a:r>
              <a:rPr lang="en-US" dirty="0" smtClean="0"/>
              <a:t>.</a:t>
            </a:r>
          </a:p>
          <a:p>
            <a:pPr marL="109728" indent="0">
              <a:buNone/>
            </a:pPr>
            <a:r>
              <a:rPr lang="en-US" dirty="0"/>
              <a:t>A </a:t>
            </a:r>
            <a:r>
              <a:rPr lang="en-US" b="1" dirty="0"/>
              <a:t>Certificate Server</a:t>
            </a:r>
            <a:r>
              <a:rPr lang="en-US" dirty="0"/>
              <a:t> is directory where user certificates are published and in some way made searchable. The directory follows the X.500 standard and is queried by using the LDAP protocol.</a:t>
            </a:r>
          </a:p>
          <a:p>
            <a:pPr marL="109728" indent="0">
              <a:buNone/>
            </a:pPr>
            <a:endParaRPr lang="en-US" dirty="0"/>
          </a:p>
          <a:p>
            <a:endParaRPr lang="it-IT" dirty="0"/>
          </a:p>
        </p:txBody>
      </p:sp>
      <p:sp>
        <p:nvSpPr>
          <p:cNvPr id="3" name="Title 2"/>
          <p:cNvSpPr>
            <a:spLocks noGrp="1"/>
          </p:cNvSpPr>
          <p:nvPr>
            <p:ph type="title"/>
          </p:nvPr>
        </p:nvSpPr>
        <p:spPr/>
        <p:txBody>
          <a:bodyPr/>
          <a:lstStyle/>
          <a:p>
            <a:r>
              <a:rPr lang="en-US" dirty="0"/>
              <a:t>Public Key Infrastructures</a:t>
            </a:r>
            <a:endParaRPr lang="it-IT" dirty="0"/>
          </a:p>
        </p:txBody>
      </p:sp>
    </p:spTree>
    <p:extLst>
      <p:ext uri="{BB962C8B-B14F-4D97-AF65-F5344CB8AC3E}">
        <p14:creationId xmlns:p14="http://schemas.microsoft.com/office/powerpoint/2010/main" val="38797767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055" y="1417638"/>
            <a:ext cx="8640960" cy="4926616"/>
          </a:xfrm>
        </p:spPr>
        <p:txBody>
          <a:bodyPr/>
          <a:lstStyle/>
          <a:p>
            <a:r>
              <a:rPr lang="en-US" b="1" u="sng" dirty="0"/>
              <a:t>Components of a </a:t>
            </a:r>
            <a:r>
              <a:rPr lang="en-US" b="1" u="sng" dirty="0" smtClean="0"/>
              <a:t>PKI - II</a:t>
            </a:r>
            <a:endParaRPr lang="en-US" b="1" dirty="0"/>
          </a:p>
          <a:p>
            <a:pPr marL="109728" indent="0">
              <a:buNone/>
            </a:pPr>
            <a:r>
              <a:rPr lang="en-US" dirty="0"/>
              <a:t>The</a:t>
            </a:r>
            <a:r>
              <a:rPr lang="en-US" b="1" dirty="0"/>
              <a:t> Registration Authority (RA) </a:t>
            </a:r>
            <a:r>
              <a:rPr lang="en-US" dirty="0"/>
              <a:t>manages certificate requests and provides issued certificates. It deals with the distribution of cryptographic tokens and software (it is the front-end of the CA). It is like a counter, for example, to which a citizen can go to request a digital certificate and from which it can be obtained. It can be a physical counter or a website, the type is associated to different levels of security. In </a:t>
            </a:r>
            <a:r>
              <a:rPr lang="en-US" dirty="0" smtClean="0"/>
              <a:t>addition, </a:t>
            </a:r>
            <a:r>
              <a:rPr lang="en-US" dirty="0"/>
              <a:t>an RA generally can </a:t>
            </a:r>
            <a:r>
              <a:rPr lang="en-US" dirty="0" smtClean="0"/>
              <a:t>also assist </a:t>
            </a:r>
            <a:r>
              <a:rPr lang="en-US" dirty="0"/>
              <a:t>the user in generating the key pair and managing these certificates securely, </a:t>
            </a:r>
            <a:r>
              <a:rPr lang="en-US" dirty="0" smtClean="0"/>
              <a:t>by </a:t>
            </a:r>
            <a:r>
              <a:rPr lang="en-US" dirty="0"/>
              <a:t>providing </a:t>
            </a:r>
            <a:r>
              <a:rPr lang="en-US" dirty="0" smtClean="0"/>
              <a:t>software </a:t>
            </a:r>
            <a:r>
              <a:rPr lang="en-US" dirty="0"/>
              <a:t>or hardware tools that support the applicant in generating signatures, encrypting documents, </a:t>
            </a:r>
            <a:r>
              <a:rPr lang="en-US" dirty="0" smtClean="0"/>
              <a:t>verifying signatures, decrypting information.</a:t>
            </a:r>
            <a:endParaRPr lang="en-US" dirty="0"/>
          </a:p>
          <a:p>
            <a:endParaRPr lang="it-IT" dirty="0"/>
          </a:p>
        </p:txBody>
      </p:sp>
      <p:sp>
        <p:nvSpPr>
          <p:cNvPr id="3" name="Title 2"/>
          <p:cNvSpPr>
            <a:spLocks noGrp="1"/>
          </p:cNvSpPr>
          <p:nvPr>
            <p:ph type="title"/>
          </p:nvPr>
        </p:nvSpPr>
        <p:spPr/>
        <p:txBody>
          <a:bodyPr/>
          <a:lstStyle/>
          <a:p>
            <a:r>
              <a:rPr lang="en-US" dirty="0"/>
              <a:t>Public Key Infrastructures</a:t>
            </a:r>
            <a:endParaRPr lang="it-IT" dirty="0"/>
          </a:p>
        </p:txBody>
      </p:sp>
    </p:spTree>
    <p:extLst>
      <p:ext uri="{BB962C8B-B14F-4D97-AF65-F5344CB8AC3E}">
        <p14:creationId xmlns:p14="http://schemas.microsoft.com/office/powerpoint/2010/main" val="7550192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The digital certificate structure and format is described by the ITU-T X.509 standard (it is a standard of the International Telecommunication Union numbered X.509</a:t>
            </a:r>
            <a:r>
              <a:rPr lang="en-US" dirty="0" smtClean="0"/>
              <a:t>).</a:t>
            </a:r>
          </a:p>
          <a:p>
            <a:pPr marL="109728" indent="0">
              <a:buNone/>
            </a:pPr>
            <a:r>
              <a:rPr lang="en-US" dirty="0"/>
              <a:t>An X.509 digital certificate must contain at least the following fields:</a:t>
            </a:r>
          </a:p>
          <a:p>
            <a:r>
              <a:rPr lang="en-US" b="1" dirty="0"/>
              <a:t>DN</a:t>
            </a:r>
            <a:r>
              <a:rPr lang="en-US" dirty="0"/>
              <a:t> (distinguish name) user: Gaius Julius Caesar</a:t>
            </a:r>
          </a:p>
          <a:p>
            <a:r>
              <a:rPr lang="en-US" b="1" dirty="0"/>
              <a:t>CN</a:t>
            </a:r>
            <a:r>
              <a:rPr lang="en-US" dirty="0"/>
              <a:t> (common name): Julius Caesar</a:t>
            </a:r>
          </a:p>
          <a:p>
            <a:r>
              <a:rPr lang="en-GB" b="1" dirty="0"/>
              <a:t>O</a:t>
            </a:r>
            <a:r>
              <a:rPr lang="en-GB" dirty="0"/>
              <a:t> (organization): Government</a:t>
            </a:r>
            <a:endParaRPr lang="en-US" dirty="0"/>
          </a:p>
          <a:p>
            <a:r>
              <a:rPr lang="en-US" b="1" dirty="0"/>
              <a:t>OU</a:t>
            </a:r>
            <a:r>
              <a:rPr lang="en-US" dirty="0"/>
              <a:t> (organization unity): Senate</a:t>
            </a:r>
          </a:p>
          <a:p>
            <a:r>
              <a:rPr lang="en-US" b="1" dirty="0"/>
              <a:t>C</a:t>
            </a:r>
            <a:r>
              <a:rPr lang="en-US" dirty="0"/>
              <a:t> (country): Roman Empire</a:t>
            </a:r>
          </a:p>
          <a:p>
            <a:pPr marL="109728" indent="0">
              <a:buNone/>
            </a:pPr>
            <a:endParaRPr lang="en-US"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33784860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This is the classic pattern of a certificate that meets the X.500 standard, of which X.509 is a member of the family. A certificate can have other attributes (e.g. email). There may be an IP address or a URL that corresponds to an X.500 Directory path (e.g. LDAP – Lightweight Directory Access Protocol):</a:t>
            </a:r>
          </a:p>
          <a:p>
            <a:pPr marL="109728" indent="0">
              <a:buNone/>
            </a:pPr>
            <a:r>
              <a:rPr lang="en-US" dirty="0"/>
              <a:t>IT / Roman Empire / Government / Julius Caesar / Gaius Julius Caesar /</a:t>
            </a:r>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12788796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An X.509 digital certificate must also contain at least the following fields</a:t>
            </a:r>
            <a:r>
              <a:rPr lang="en-US" dirty="0" smtClean="0"/>
              <a:t>:</a:t>
            </a:r>
          </a:p>
          <a:p>
            <a:pPr lvl="1"/>
            <a:r>
              <a:rPr lang="en-US" b="1" dirty="0"/>
              <a:t>DN Issuer</a:t>
            </a:r>
            <a:r>
              <a:rPr lang="en-US" dirty="0"/>
              <a:t>: name of the Authority in X.500 format (the certification authority also has its own distinguished name, which appears in the certificate. Obviously the format with which it is represented is the same as the distinguished name of the subject to which the certificate applies.</a:t>
            </a:r>
          </a:p>
          <a:p>
            <a:pPr lvl="1"/>
            <a:r>
              <a:rPr lang="en-US" b="1" dirty="0"/>
              <a:t>Serial Number</a:t>
            </a:r>
            <a:r>
              <a:rPr lang="en-US" dirty="0"/>
              <a:t>: serial number of the certificate held by the Authority (each certificate is uniquely identified by the serial number assigned to it by the authority. On the other hand, the pair (</a:t>
            </a:r>
            <a:r>
              <a:rPr lang="en-US" i="1" dirty="0"/>
              <a:t>serial number</a:t>
            </a:r>
            <a:r>
              <a:rPr lang="en-US" dirty="0"/>
              <a:t> &amp; </a:t>
            </a:r>
            <a:r>
              <a:rPr lang="en-US" i="1" dirty="0"/>
              <a:t>issuer distinguish name</a:t>
            </a:r>
            <a:r>
              <a:rPr lang="en-US" dirty="0"/>
              <a:t>) uniquely identifies a certificate throughout the plethora of certificates that can be issued worldwide as a unique pair).</a:t>
            </a:r>
          </a:p>
          <a:p>
            <a:endParaRPr lang="en-US"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24655104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An X.509 digital certificate must also contain at least the following </a:t>
            </a:r>
            <a:r>
              <a:rPr lang="en-US" dirty="0" smtClean="0"/>
              <a:t>fields (continued):</a:t>
            </a:r>
          </a:p>
          <a:p>
            <a:pPr lvl="1"/>
            <a:r>
              <a:rPr lang="en-US" b="1" dirty="0" err="1" smtClean="0"/>
              <a:t>NotBefore</a:t>
            </a:r>
            <a:r>
              <a:rPr lang="en-US" dirty="0"/>
              <a:t>: activation date</a:t>
            </a:r>
          </a:p>
          <a:p>
            <a:pPr lvl="1"/>
            <a:r>
              <a:rPr lang="en-US" b="1" dirty="0" err="1"/>
              <a:t>NotAfter</a:t>
            </a:r>
            <a:r>
              <a:rPr lang="en-US" dirty="0"/>
              <a:t>: expiration date</a:t>
            </a:r>
          </a:p>
          <a:p>
            <a:pPr lvl="1"/>
            <a:r>
              <a:rPr lang="en-US" b="1" dirty="0" smtClean="0"/>
              <a:t>Public </a:t>
            </a:r>
            <a:r>
              <a:rPr lang="en-US" b="1" dirty="0"/>
              <a:t>Key</a:t>
            </a:r>
            <a:r>
              <a:rPr lang="en-US" dirty="0"/>
              <a:t>: the public key of the certified subject (the certificate contains personal data and the public key)</a:t>
            </a:r>
          </a:p>
          <a:p>
            <a:pPr lvl="1"/>
            <a:r>
              <a:rPr lang="en-US" b="1" dirty="0"/>
              <a:t>Public Key Algorithm</a:t>
            </a:r>
            <a:r>
              <a:rPr lang="en-US" dirty="0"/>
              <a:t>: the algorithm the public key is suitable for</a:t>
            </a:r>
          </a:p>
          <a:p>
            <a:pPr lvl="1"/>
            <a:r>
              <a:rPr lang="en-US" b="1" dirty="0"/>
              <a:t>Signature Algorithm</a:t>
            </a:r>
            <a:r>
              <a:rPr lang="en-US" dirty="0"/>
              <a:t>: the algorithm used by the Authority to sign the </a:t>
            </a:r>
            <a:r>
              <a:rPr lang="en-US" dirty="0" smtClean="0"/>
              <a:t>Certificate</a:t>
            </a:r>
          </a:p>
          <a:p>
            <a:pPr lvl="1"/>
            <a:r>
              <a:rPr lang="en-US" b="1" dirty="0"/>
              <a:t>Signature</a:t>
            </a:r>
            <a:r>
              <a:rPr lang="en-US" dirty="0"/>
              <a:t>: the signature affixed to the Certificate by the Certificate Authority (therefore the element that guarantees the authenticity of the certificate itself</a:t>
            </a:r>
            <a:r>
              <a:rPr lang="en-US" dirty="0" smtClean="0"/>
              <a:t>)</a:t>
            </a:r>
          </a:p>
          <a:p>
            <a:pPr lvl="1"/>
            <a:r>
              <a:rPr lang="en-US" b="1" dirty="0" err="1" smtClean="0"/>
              <a:t>KeyUsage</a:t>
            </a:r>
            <a:r>
              <a:rPr lang="en-US" dirty="0" smtClean="0"/>
              <a:t>: the purposes the key can be used for</a:t>
            </a:r>
            <a:endParaRPr lang="en-US" dirty="0"/>
          </a:p>
          <a:p>
            <a:pPr lvl="1"/>
            <a:endParaRPr lang="en-US" dirty="0"/>
          </a:p>
          <a:p>
            <a:endParaRPr lang="en-US"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19464059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I</a:t>
            </a:r>
          </a:p>
          <a:p>
            <a:pPr marL="109728" indent="0">
              <a:buNone/>
            </a:pPr>
            <a:r>
              <a:rPr lang="en-US" dirty="0"/>
              <a:t>The RFC 2314 standard (from PKCS # 10) defines the format of the </a:t>
            </a:r>
            <a:r>
              <a:rPr lang="en-US" i="1" dirty="0" err="1"/>
              <a:t>certificateRequest</a:t>
            </a:r>
            <a:r>
              <a:rPr lang="en-US" dirty="0"/>
              <a:t> message and contains the public key and data of the applicant (both given to an RA). The request message requires the so-called </a:t>
            </a:r>
            <a:r>
              <a:rPr lang="en-US" i="1" dirty="0"/>
              <a:t>proof of possession</a:t>
            </a:r>
            <a:r>
              <a:rPr lang="en-US" dirty="0"/>
              <a:t> of the private key: the </a:t>
            </a:r>
            <a:r>
              <a:rPr lang="en-US" dirty="0" err="1"/>
              <a:t>certificateRequest</a:t>
            </a:r>
            <a:r>
              <a:rPr lang="en-US" dirty="0"/>
              <a:t> message must be signed with the private key of the applicant. The authority, by verifying this signature substantially verifies that the applicant actually possesses this key (otherwise the applicant would not have been able to produce this signature).</a:t>
            </a:r>
          </a:p>
          <a:p>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16814571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II</a:t>
            </a:r>
          </a:p>
          <a:p>
            <a:pPr marL="109728" indent="0">
              <a:buNone/>
            </a:pPr>
            <a:r>
              <a:rPr lang="en-US" dirty="0"/>
              <a:t>On the date corresponding to the "</a:t>
            </a:r>
            <a:r>
              <a:rPr lang="en-US" dirty="0" err="1"/>
              <a:t>notAfter</a:t>
            </a:r>
            <a:r>
              <a:rPr lang="en-US" dirty="0"/>
              <a:t>" attribute, the Certificate is considered "expired". The expiration is a mechanism that also serves to ensure that the same asymmetric keys associated with the digital certificate cannot be used for an excessive period of time, which could expose them to a series of </a:t>
            </a:r>
            <a:r>
              <a:rPr lang="en-US" dirty="0" err="1"/>
              <a:t>cryptoanalytic</a:t>
            </a:r>
            <a:r>
              <a:rPr lang="en-US" dirty="0"/>
              <a:t> attacks.</a:t>
            </a:r>
          </a:p>
          <a:p>
            <a:pPr marL="109728" indent="0">
              <a:buNone/>
            </a:pPr>
            <a:r>
              <a:rPr lang="en-US" dirty="0"/>
              <a:t>The expiration can refer to:</a:t>
            </a:r>
          </a:p>
          <a:p>
            <a:pPr lvl="0"/>
            <a:r>
              <a:rPr lang="en-US" b="1" dirty="0"/>
              <a:t>the certificate </a:t>
            </a:r>
            <a:r>
              <a:rPr lang="en-US" dirty="0"/>
              <a:t>(the association subject-key)</a:t>
            </a:r>
          </a:p>
          <a:p>
            <a:pPr lvl="0"/>
            <a:r>
              <a:rPr lang="en-US" b="1" dirty="0"/>
              <a:t>the associated keys</a:t>
            </a:r>
            <a:r>
              <a:rPr lang="en-US" dirty="0"/>
              <a:t>, in relation to the use for which they are intended (a key can be used for certain goals only and not for others)</a:t>
            </a:r>
          </a:p>
          <a:p>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40333305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III</a:t>
            </a:r>
          </a:p>
          <a:p>
            <a:pPr marL="109728" indent="0">
              <a:buNone/>
            </a:pPr>
            <a:r>
              <a:rPr lang="en-US" dirty="0"/>
              <a:t>An expired certificate cannot be used by its owner, since it has expired its use is in practice prohibited. In reality, nothing prevents the holder of the certificate from using it for other purposes but all those who communicate with him will somehow detect that this certificate has expired and will not accept it. The certificate is of course available to verify and decrypt messages issued before expiration. In some cases, it is possible to “renew” a certificate, which is usually not automatic.</a:t>
            </a:r>
          </a:p>
          <a:p>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30612087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IV</a:t>
            </a:r>
          </a:p>
          <a:p>
            <a:pPr marL="109728" indent="0">
              <a:buNone/>
            </a:pPr>
            <a:r>
              <a:rPr lang="en-US" dirty="0"/>
              <a:t>Sometimes a certificate can be made invalid prior to expiration through </a:t>
            </a:r>
            <a:r>
              <a:rPr lang="en-US" i="1" dirty="0"/>
              <a:t>revocation</a:t>
            </a:r>
            <a:r>
              <a:rPr lang="en-US" dirty="0"/>
              <a:t> (this happens before the “</a:t>
            </a:r>
            <a:r>
              <a:rPr lang="en-US" dirty="0" err="1"/>
              <a:t>notAfter</a:t>
            </a:r>
            <a:r>
              <a:rPr lang="en-US" dirty="0"/>
              <a:t>” attribute value. The reason could be, for example, the key associated with the certificate has been compromised, the subject is no longer associated to the company or changed unit, the CA that issued the certificate (or one of its higher level CAs) has been compromised or other reasons. A revoked certificate cannot be used anymore, except when it is just kept “on hold”. </a:t>
            </a:r>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7756940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V</a:t>
            </a:r>
          </a:p>
          <a:p>
            <a:pPr marL="109728" indent="0">
              <a:buNone/>
            </a:pPr>
            <a:r>
              <a:rPr lang="en-US" dirty="0" smtClean="0"/>
              <a:t>This </a:t>
            </a:r>
            <a:r>
              <a:rPr lang="en-US" dirty="0"/>
              <a:t>is a particular form of revocation in which the certificate is temporarily inserted in the CRL because of specific reasons (such as “possible key compromise”, “request of revocation by a person other than the owner”, “temporary non-use of the certificate” e.g. for vacation)”, etc. and its validity could be restored later. In case of “reactivation” from suspension, a new entry in the CRL is inserted with a with a special reason code: </a:t>
            </a:r>
            <a:r>
              <a:rPr lang="en-US" i="1" dirty="0" err="1"/>
              <a:t>removeFromCRL</a:t>
            </a:r>
            <a:r>
              <a:rPr lang="en-US" dirty="0"/>
              <a:t>, as no entry can ever be deleted from the CRL.</a:t>
            </a:r>
          </a:p>
          <a:p>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25515202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VI</a:t>
            </a:r>
          </a:p>
          <a:p>
            <a:pPr marL="109728" indent="0">
              <a:buNone/>
            </a:pPr>
            <a:r>
              <a:rPr lang="en-US" dirty="0"/>
              <a:t>To inform the PKI users that a certificate has lost validity, its serial number is listed in a </a:t>
            </a:r>
            <a:r>
              <a:rPr lang="en-US" i="1" dirty="0"/>
              <a:t>Certificate Revocation List</a:t>
            </a:r>
            <a:r>
              <a:rPr lang="en-US" dirty="0"/>
              <a:t> (CRL). This list is issued periodically by the issuer Certification Authority and propagated (actively or passively) to all the users, so that all the subjects who have such a certificate can no longer use it. The CRL complies with ITU-T X.509 standard - rfc3280 - rfc4325 which means that its format is standardized. </a:t>
            </a:r>
            <a:r>
              <a:rPr lang="en-US" dirty="0" smtClean="0"/>
              <a:t>It is signed periodically by the CA and includes a field called the “</a:t>
            </a:r>
            <a:r>
              <a:rPr lang="en-US" dirty="0" err="1" smtClean="0"/>
              <a:t>nextUpdate</a:t>
            </a:r>
            <a:r>
              <a:rPr lang="en-US" dirty="0" smtClean="0"/>
              <a:t>” which contains the date and time in which the new Certificate Revocation List will be available. </a:t>
            </a:r>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37988680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VII</a:t>
            </a:r>
          </a:p>
          <a:p>
            <a:pPr marL="109728" indent="0">
              <a:buNone/>
            </a:pPr>
            <a:r>
              <a:rPr lang="en-US" dirty="0" smtClean="0"/>
              <a:t>If </a:t>
            </a:r>
            <a:r>
              <a:rPr lang="en-US" dirty="0"/>
              <a:t>this date belongs to the past it means that our CRL is “expired”, if the date belongs to the future we know when we will have to update our list of revoked certificates. Each revoked certificate includes the reason of revocation. The CRL is provided as a service via the LDAP protocol</a:t>
            </a:r>
            <a:r>
              <a:rPr lang="en-US" dirty="0" smtClean="0"/>
              <a:t>.</a:t>
            </a:r>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38122550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u="sng" dirty="0"/>
              <a:t>Generation and Revocation of </a:t>
            </a:r>
            <a:r>
              <a:rPr lang="en-US" b="1" u="sng" dirty="0" smtClean="0"/>
              <a:t>Certificates - VIII</a:t>
            </a:r>
          </a:p>
          <a:p>
            <a:pPr marL="109728" indent="0">
              <a:buNone/>
            </a:pPr>
            <a:r>
              <a:rPr lang="en-US" dirty="0" smtClean="0"/>
              <a:t>As </a:t>
            </a:r>
            <a:r>
              <a:rPr lang="en-US" dirty="0"/>
              <a:t>CRLs can become quite large, especially if the certification authority has hundreds of thousands or even millions of users, it can be partitioned and the CA just provides pieces of the Certificate Revocation List, for example referring to a certain period of time. Therefore, when it is necessary to verify a certificate, the citizen downloads the only piece of CRL of interest. Instead of downloading a CRL or a part of it, a service implementing the </a:t>
            </a:r>
            <a:r>
              <a:rPr lang="en-US" i="1" dirty="0"/>
              <a:t>Online Certificate Status Protocol</a:t>
            </a:r>
            <a:r>
              <a:rPr lang="en-US" dirty="0"/>
              <a:t> (OCSP - RFC 2560) can be used to find if a certain certificate number is in the CRL. The responses are signed by the CA in order to be trusted</a:t>
            </a:r>
          </a:p>
          <a:p>
            <a:pPr marL="109728" indent="0">
              <a:buNone/>
            </a:pPr>
            <a:endParaRPr lang="en-US" dirty="0"/>
          </a:p>
          <a:p>
            <a:endParaRPr lang="en-US" b="1" dirty="0"/>
          </a:p>
        </p:txBody>
      </p:sp>
      <p:sp>
        <p:nvSpPr>
          <p:cNvPr id="3" name="Title 2"/>
          <p:cNvSpPr>
            <a:spLocks noGrp="1"/>
          </p:cNvSpPr>
          <p:nvPr>
            <p:ph type="title"/>
          </p:nvPr>
        </p:nvSpPr>
        <p:spPr/>
        <p:txBody>
          <a:bodyPr/>
          <a:lstStyle/>
          <a:p>
            <a:r>
              <a:rPr lang="en-US" dirty="0" smtClean="0"/>
              <a:t>The Digital Certificate</a:t>
            </a:r>
            <a:endParaRPr lang="en-US" dirty="0"/>
          </a:p>
        </p:txBody>
      </p:sp>
    </p:spTree>
    <p:extLst>
      <p:ext uri="{BB962C8B-B14F-4D97-AF65-F5344CB8AC3E}">
        <p14:creationId xmlns:p14="http://schemas.microsoft.com/office/powerpoint/2010/main" val="14276631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To verify a certificate, a subject must verify all the chain of the intermediate CAs starting from a trusted one, possibly the root CA. First the certificate to check is verified against the issuer CA, then the CA certificate is verified against its parent CA, and so on up to an intermediate trusted (by the user) CA or the root CA itself. </a:t>
            </a:r>
          </a:p>
        </p:txBody>
      </p:sp>
      <p:sp>
        <p:nvSpPr>
          <p:cNvPr id="3" name="Title 2"/>
          <p:cNvSpPr>
            <a:spLocks noGrp="1"/>
          </p:cNvSpPr>
          <p:nvPr>
            <p:ph type="title"/>
          </p:nvPr>
        </p:nvSpPr>
        <p:spPr/>
        <p:txBody>
          <a:bodyPr/>
          <a:lstStyle/>
          <a:p>
            <a:r>
              <a:rPr lang="en-US" dirty="0" smtClean="0"/>
              <a:t>The Chain of Trust</a:t>
            </a:r>
            <a:endParaRPr lang="en-US" dirty="0"/>
          </a:p>
        </p:txBody>
      </p:sp>
    </p:spTree>
    <p:extLst>
      <p:ext uri="{BB962C8B-B14F-4D97-AF65-F5344CB8AC3E}">
        <p14:creationId xmlns:p14="http://schemas.microsoft.com/office/powerpoint/2010/main" val="151111285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Actually, keys can be used for different purposes and a certificate specify the allowed uses, among them we have:</a:t>
            </a:r>
          </a:p>
          <a:p>
            <a:pPr lvl="0"/>
            <a:r>
              <a:rPr lang="en-US" b="1" dirty="0" err="1"/>
              <a:t>nonRepudiation</a:t>
            </a:r>
            <a:r>
              <a:rPr lang="en-US" dirty="0"/>
              <a:t>: the key can be used for producing a signature with legal value which can then be opposed to third parties as a handwritten signature</a:t>
            </a:r>
          </a:p>
          <a:p>
            <a:pPr lvl="0"/>
            <a:r>
              <a:rPr lang="en-US" b="1" dirty="0" err="1"/>
              <a:t>dataEncipherment</a:t>
            </a:r>
            <a:r>
              <a:rPr lang="en-US" b="1" dirty="0"/>
              <a:t>:</a:t>
            </a:r>
            <a:r>
              <a:rPr lang="en-US" dirty="0"/>
              <a:t> the key can be used to encrypt data</a:t>
            </a:r>
          </a:p>
          <a:p>
            <a:pPr lvl="0"/>
            <a:r>
              <a:rPr lang="en-US" b="1" dirty="0" err="1"/>
              <a:t>keyAgreement</a:t>
            </a:r>
            <a:r>
              <a:rPr lang="en-US" b="1" dirty="0"/>
              <a:t>:</a:t>
            </a:r>
            <a:r>
              <a:rPr lang="en-US" dirty="0"/>
              <a:t> the key can be used to securely exchange keys</a:t>
            </a:r>
          </a:p>
        </p:txBody>
      </p:sp>
      <p:sp>
        <p:nvSpPr>
          <p:cNvPr id="3" name="Title 2"/>
          <p:cNvSpPr>
            <a:spLocks noGrp="1"/>
          </p:cNvSpPr>
          <p:nvPr>
            <p:ph type="title"/>
          </p:nvPr>
        </p:nvSpPr>
        <p:spPr/>
        <p:txBody>
          <a:bodyPr/>
          <a:lstStyle/>
          <a:p>
            <a:r>
              <a:rPr lang="en-US" dirty="0" err="1" smtClean="0"/>
              <a:t>KeyUsage</a:t>
            </a:r>
            <a:endParaRPr lang="en-US" dirty="0"/>
          </a:p>
        </p:txBody>
      </p:sp>
    </p:spTree>
    <p:extLst>
      <p:ext uri="{BB962C8B-B14F-4D97-AF65-F5344CB8AC3E}">
        <p14:creationId xmlns:p14="http://schemas.microsoft.com/office/powerpoint/2010/main" val="11554620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dirty="0"/>
              <a:t>A PKI can also be used to time stamping a document according to the Time Stamp Protocol (RFC 3161) to prove its existence in a point in the past. A CA will sign the document and includes a temporal mark. The signature also ensure that the document has not been altered after affixing the timestamp. A Time Stamp can extend the validity of an electronic signature beyond the lifetime of the digital certificate associated with the keys used, for example by requesting the affixing of a new time stamp on the contract every year that passes. The affixing will be done every year using cryptographic techniques with a strength adequate for the period in which the signature itself is applied.</a:t>
            </a:r>
          </a:p>
        </p:txBody>
      </p:sp>
      <p:sp>
        <p:nvSpPr>
          <p:cNvPr id="3" name="Title 2"/>
          <p:cNvSpPr>
            <a:spLocks noGrp="1"/>
          </p:cNvSpPr>
          <p:nvPr>
            <p:ph type="title"/>
          </p:nvPr>
        </p:nvSpPr>
        <p:spPr/>
        <p:txBody>
          <a:bodyPr/>
          <a:lstStyle/>
          <a:p>
            <a:r>
              <a:rPr lang="en-US" dirty="0" err="1" smtClean="0"/>
              <a:t>TimeStamping</a:t>
            </a:r>
            <a:endParaRPr lang="en-US" dirty="0"/>
          </a:p>
        </p:txBody>
      </p:sp>
    </p:spTree>
    <p:extLst>
      <p:ext uri="{BB962C8B-B14F-4D97-AF65-F5344CB8AC3E}">
        <p14:creationId xmlns:p14="http://schemas.microsoft.com/office/powerpoint/2010/main" val="330131537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i="1" dirty="0"/>
              <a:t>PKCS #7 - Public key cryptography standard #7</a:t>
            </a:r>
            <a:endParaRPr lang="en-US" dirty="0"/>
          </a:p>
          <a:p>
            <a:pPr marL="109728" indent="0">
              <a:buNone/>
            </a:pPr>
            <a:r>
              <a:rPr lang="en-US" dirty="0"/>
              <a:t>PKCS #7 describes the format of messages/files signed, encrypted (with symmetric and asymmetric encryption) and verifiable by MAC (digested data)</a:t>
            </a:r>
          </a:p>
          <a:p>
            <a:r>
              <a:rPr lang="en-US" i="1" dirty="0"/>
              <a:t>S/MIME - Secure Multipurpose Mail Extension</a:t>
            </a:r>
            <a:endParaRPr lang="en-US" dirty="0"/>
          </a:p>
          <a:p>
            <a:pPr marL="109728" indent="0">
              <a:buNone/>
            </a:pPr>
            <a:r>
              <a:rPr lang="en-US" dirty="0"/>
              <a:t>Secure Multipurpose Mail Extension </a:t>
            </a:r>
            <a:r>
              <a:rPr lang="en-US" dirty="0" smtClean="0"/>
              <a:t>is </a:t>
            </a:r>
            <a:r>
              <a:rPr lang="en-US" dirty="0"/>
              <a:t>an extension of the MIME standard (RFC 2045, 2046 and 2047 as an extension of RFC 822) and describes the encryption of mail messages. PKCS #7 entities are substantially translated into new MIME entities and therefore describe new containers in which we can find portions of signed or encrypted e-mail messages or signed or encrypted attachments.</a:t>
            </a:r>
          </a:p>
        </p:txBody>
      </p:sp>
      <p:sp>
        <p:nvSpPr>
          <p:cNvPr id="3" name="Title 2"/>
          <p:cNvSpPr>
            <a:spLocks noGrp="1"/>
          </p:cNvSpPr>
          <p:nvPr>
            <p:ph type="title"/>
          </p:nvPr>
        </p:nvSpPr>
        <p:spPr/>
        <p:txBody>
          <a:bodyPr/>
          <a:lstStyle/>
          <a:p>
            <a:r>
              <a:rPr lang="en-US" dirty="0" smtClean="0"/>
              <a:t>Standard Mechanisms and Formats</a:t>
            </a:r>
            <a:endParaRPr lang="en-US" dirty="0"/>
          </a:p>
        </p:txBody>
      </p:sp>
    </p:spTree>
    <p:extLst>
      <p:ext uri="{BB962C8B-B14F-4D97-AF65-F5344CB8AC3E}">
        <p14:creationId xmlns:p14="http://schemas.microsoft.com/office/powerpoint/2010/main" val="427101302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The</a:t>
            </a:r>
            <a:r>
              <a:rPr lang="en-US" b="1" dirty="0"/>
              <a:t> PKCS #12 (Personal Information Exchange Syntax Standard #12) </a:t>
            </a:r>
            <a:r>
              <a:rPr lang="en-US" dirty="0"/>
              <a:t>defines a format for the exchange and secure storage (on file) of cryptographic keys and digital certificates (trusted certificate chain). Storage is safe because it is based on encryption of both the keys and the certificates, and of the entire chain of certificates a subject chooses to trust. It is the format used by browsers, e-mail clients and operating systems when a user exports a signature and encryption key and a certificate, for example for a backup copy or to copy it to another device.</a:t>
            </a:r>
          </a:p>
          <a:p>
            <a:endParaRPr lang="it-IT" dirty="0"/>
          </a:p>
        </p:txBody>
      </p:sp>
      <p:sp>
        <p:nvSpPr>
          <p:cNvPr id="3" name="Title 2"/>
          <p:cNvSpPr>
            <a:spLocks noGrp="1"/>
          </p:cNvSpPr>
          <p:nvPr>
            <p:ph type="title"/>
          </p:nvPr>
        </p:nvSpPr>
        <p:spPr/>
        <p:txBody>
          <a:bodyPr/>
          <a:lstStyle/>
          <a:p>
            <a:r>
              <a:rPr lang="en-US" dirty="0" smtClean="0"/>
              <a:t>Exchange and Storage Formats</a:t>
            </a:r>
            <a:endParaRPr lang="it-IT" dirty="0"/>
          </a:p>
        </p:txBody>
      </p:sp>
    </p:spTree>
    <p:extLst>
      <p:ext uri="{BB962C8B-B14F-4D97-AF65-F5344CB8AC3E}">
        <p14:creationId xmlns:p14="http://schemas.microsoft.com/office/powerpoint/2010/main" val="307041683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A PKCS #12 encrypts the data with a symmetrical algorithm whose key is derived from a password provided by the user. It guarantees the integrity of the content through HMAC, or through a digital signature.</a:t>
            </a:r>
          </a:p>
          <a:p>
            <a:r>
              <a:rPr lang="en-US" dirty="0"/>
              <a:t>The benefits of using PKCS #12 are:</a:t>
            </a:r>
          </a:p>
          <a:p>
            <a:pPr lvl="1"/>
            <a:r>
              <a:rPr lang="en-US" dirty="0"/>
              <a:t>there are </a:t>
            </a:r>
            <a:r>
              <a:rPr lang="en-US" b="1" dirty="0"/>
              <a:t>no implementation costs </a:t>
            </a:r>
            <a:r>
              <a:rPr lang="en-US" dirty="0"/>
              <a:t>as it is a format available in many libraries for many devices (from computers to cellphones)</a:t>
            </a:r>
          </a:p>
          <a:p>
            <a:pPr lvl="1"/>
            <a:r>
              <a:rPr lang="en-US" dirty="0"/>
              <a:t>they are</a:t>
            </a:r>
            <a:r>
              <a:rPr lang="en-US" b="1" dirty="0"/>
              <a:t> already supported by most operating systems</a:t>
            </a:r>
            <a:r>
              <a:rPr lang="en-US" dirty="0"/>
              <a:t> and software, this means that it is immediately available</a:t>
            </a:r>
          </a:p>
          <a:p>
            <a:pPr lvl="1"/>
            <a:r>
              <a:rPr lang="en-US" dirty="0"/>
              <a:t>it </a:t>
            </a:r>
            <a:r>
              <a:rPr lang="en-US" b="1" dirty="0"/>
              <a:t>uses “strong” symmetric algorithms </a:t>
            </a:r>
            <a:endParaRPr lang="en-US" b="1" dirty="0" smtClean="0"/>
          </a:p>
          <a:p>
            <a:pPr lvl="1"/>
            <a:r>
              <a:rPr lang="en-US" dirty="0" smtClean="0"/>
              <a:t>it </a:t>
            </a:r>
            <a:r>
              <a:rPr lang="en-US" dirty="0"/>
              <a:t>is </a:t>
            </a:r>
            <a:r>
              <a:rPr lang="en-US" b="1" dirty="0"/>
              <a:t>portable on different devices</a:t>
            </a:r>
            <a:r>
              <a:rPr lang="en-US" dirty="0"/>
              <a:t>, it is possible to move a file to other devices or copy it to all the devices we use to have the keys always available</a:t>
            </a:r>
          </a:p>
          <a:p>
            <a:endParaRPr lang="it-IT" dirty="0"/>
          </a:p>
        </p:txBody>
      </p:sp>
      <p:sp>
        <p:nvSpPr>
          <p:cNvPr id="3" name="Title 2"/>
          <p:cNvSpPr>
            <a:spLocks noGrp="1"/>
          </p:cNvSpPr>
          <p:nvPr>
            <p:ph type="title"/>
          </p:nvPr>
        </p:nvSpPr>
        <p:spPr/>
        <p:txBody>
          <a:bodyPr/>
          <a:lstStyle/>
          <a:p>
            <a:r>
              <a:rPr lang="en-US" dirty="0" smtClean="0"/>
              <a:t>Exchange and Storage Formats</a:t>
            </a:r>
            <a:endParaRPr lang="it-IT" dirty="0"/>
          </a:p>
        </p:txBody>
      </p:sp>
    </p:spTree>
    <p:extLst>
      <p:ext uri="{BB962C8B-B14F-4D97-AF65-F5344CB8AC3E}">
        <p14:creationId xmlns:p14="http://schemas.microsoft.com/office/powerpoint/2010/main" val="158475192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There are also some disadvantages:</a:t>
            </a:r>
          </a:p>
          <a:p>
            <a:pPr lvl="1"/>
            <a:r>
              <a:rPr lang="en-US" b="1" dirty="0"/>
              <a:t>it can be deleted, copied, transmitted</a:t>
            </a:r>
            <a:r>
              <a:rPr lang="en-US" dirty="0"/>
              <a:t>, this is an important problem because it can be stolen, erased, copied to take it away or just made unavailable</a:t>
            </a:r>
          </a:p>
          <a:p>
            <a:pPr lvl="1"/>
            <a:r>
              <a:rPr lang="en-US" b="1" dirty="0"/>
              <a:t>the private key must be used directly by the signing/decryption software</a:t>
            </a:r>
            <a:r>
              <a:rPr lang="en-US" dirty="0"/>
              <a:t>, this means that the software uses decrypts this file and accesses the key directly, so there is a moment when the key is in the clear on the system, unprotected, although maybe it is just the volatile memory which is the least easily accessible area; however it is available in clear text on the system in some way and this is a very strong limitation of this format</a:t>
            </a:r>
          </a:p>
          <a:p>
            <a:pPr lvl="1"/>
            <a:r>
              <a:rPr lang="en-US" b="1" dirty="0"/>
              <a:t>it possible to perform a brute force attacks</a:t>
            </a:r>
            <a:r>
              <a:rPr lang="en-US" dirty="0"/>
              <a:t>, for example, in the event that someone steals the PKCS #12 file, they can try all possible passwords in a separate computer system</a:t>
            </a:r>
          </a:p>
          <a:p>
            <a:endParaRPr lang="it-IT" dirty="0"/>
          </a:p>
        </p:txBody>
      </p:sp>
      <p:sp>
        <p:nvSpPr>
          <p:cNvPr id="3" name="Title 2"/>
          <p:cNvSpPr>
            <a:spLocks noGrp="1"/>
          </p:cNvSpPr>
          <p:nvPr>
            <p:ph type="title"/>
          </p:nvPr>
        </p:nvSpPr>
        <p:spPr/>
        <p:txBody>
          <a:bodyPr/>
          <a:lstStyle/>
          <a:p>
            <a:r>
              <a:rPr lang="en-US" dirty="0" smtClean="0"/>
              <a:t>Exchange and Storage Formats</a:t>
            </a:r>
            <a:endParaRPr lang="it-IT" dirty="0"/>
          </a:p>
        </p:txBody>
      </p:sp>
    </p:spTree>
    <p:extLst>
      <p:ext uri="{BB962C8B-B14F-4D97-AF65-F5344CB8AC3E}">
        <p14:creationId xmlns:p14="http://schemas.microsoft.com/office/powerpoint/2010/main" val="14294537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Cryptographic tokens are hardware devices that natively implement encryption algorithms. They do not allow direct access to cryptographic material from outside, they are the only enabled to access and use the key. Moreover, these commands can generally be executed only after the user, and the system on behalf of the user, authenticate to the token, for example by entering a PIN. Tokens can have a small Operating System through which the user requests key generation, encryption and data signature operations. </a:t>
            </a:r>
            <a:endParaRPr lang="it-IT" dirty="0"/>
          </a:p>
        </p:txBody>
      </p:sp>
      <p:sp>
        <p:nvSpPr>
          <p:cNvPr id="3" name="Title 2"/>
          <p:cNvSpPr>
            <a:spLocks noGrp="1"/>
          </p:cNvSpPr>
          <p:nvPr>
            <p:ph type="title"/>
          </p:nvPr>
        </p:nvSpPr>
        <p:spPr/>
        <p:txBody>
          <a:bodyPr/>
          <a:lstStyle/>
          <a:p>
            <a:r>
              <a:rPr lang="en-US" dirty="0" smtClean="0"/>
              <a:t>Cryptographic Tokens</a:t>
            </a:r>
            <a:endParaRPr lang="en-US" dirty="0"/>
          </a:p>
        </p:txBody>
      </p:sp>
    </p:spTree>
    <p:extLst>
      <p:ext uri="{BB962C8B-B14F-4D97-AF65-F5344CB8AC3E}">
        <p14:creationId xmlns:p14="http://schemas.microsoft.com/office/powerpoint/2010/main" val="2341617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smtClean="0"/>
              <a:t>The </a:t>
            </a:r>
            <a:r>
              <a:rPr lang="en-US" dirty="0"/>
              <a:t>secure destruction of the token often means not only the cancellation, but also the inability to access the memory areas where the key was written, so to avoid any form of attack that we could not conceive today. The operating system and token hardware can be certified according to specific security standards.</a:t>
            </a:r>
          </a:p>
          <a:p>
            <a:endParaRPr lang="it-IT" dirty="0"/>
          </a:p>
        </p:txBody>
      </p:sp>
      <p:sp>
        <p:nvSpPr>
          <p:cNvPr id="3" name="Title 2"/>
          <p:cNvSpPr>
            <a:spLocks noGrp="1"/>
          </p:cNvSpPr>
          <p:nvPr>
            <p:ph type="title"/>
          </p:nvPr>
        </p:nvSpPr>
        <p:spPr/>
        <p:txBody>
          <a:bodyPr/>
          <a:lstStyle/>
          <a:p>
            <a:r>
              <a:rPr lang="en-US" dirty="0" smtClean="0"/>
              <a:t>Cryptographic Tokens</a:t>
            </a:r>
            <a:endParaRPr lang="en-US" dirty="0"/>
          </a:p>
        </p:txBody>
      </p:sp>
    </p:spTree>
    <p:extLst>
      <p:ext uri="{BB962C8B-B14F-4D97-AF65-F5344CB8AC3E}">
        <p14:creationId xmlns:p14="http://schemas.microsoft.com/office/powerpoint/2010/main" val="16118764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a:t>A challenge/response mechanism allows two parties to authenticate without exposing useful information on the communication channel. The idea is that one party A “challenges” the other party B to operate on a random number (called </a:t>
            </a:r>
            <a:r>
              <a:rPr lang="en-US" i="1" dirty="0"/>
              <a:t>nonce</a:t>
            </a:r>
            <a:r>
              <a:rPr lang="en-US" dirty="0"/>
              <a:t> because it is a number used just one time) with its own key, for example with a One-Way function H. Then B returns H(nonce) to A. If B returns what A expects, A is sure about the identity of B. In the simplest case, B encrypts the nonce with a secret key known to A. A, which has the same key, in turn applies the function to the nonce using the same key, and verifies that the number given to it by B matches the one it calculated</a:t>
            </a:r>
            <a:r>
              <a:rPr lang="en-US" dirty="0" smtClean="0"/>
              <a:t>.</a:t>
            </a:r>
            <a:endParaRPr lang="en-US" dirty="0"/>
          </a:p>
        </p:txBody>
      </p:sp>
      <p:sp>
        <p:nvSpPr>
          <p:cNvPr id="3" name="Title 2"/>
          <p:cNvSpPr>
            <a:spLocks noGrp="1"/>
          </p:cNvSpPr>
          <p:nvPr>
            <p:ph type="title"/>
          </p:nvPr>
        </p:nvSpPr>
        <p:spPr/>
        <p:txBody>
          <a:bodyPr/>
          <a:lstStyle/>
          <a:p>
            <a:r>
              <a:rPr lang="en-US" dirty="0" smtClean="0"/>
              <a:t>The Challenge-Response Mechanism</a:t>
            </a:r>
            <a:endParaRPr lang="it-IT" dirty="0"/>
          </a:p>
        </p:txBody>
      </p:sp>
    </p:spTree>
    <p:extLst>
      <p:ext uri="{BB962C8B-B14F-4D97-AF65-F5344CB8AC3E}">
        <p14:creationId xmlns:p14="http://schemas.microsoft.com/office/powerpoint/2010/main" val="155678336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109728" indent="0">
              <a:buNone/>
            </a:pPr>
            <a:r>
              <a:rPr lang="en-US" dirty="0" smtClean="0"/>
              <a:t>This </a:t>
            </a:r>
            <a:r>
              <a:rPr lang="en-US" dirty="0"/>
              <a:t>is an authentication based on a password that has not been sent over the channel, so it is not possible to trace the key. What makes the mechanism effective is the fact that the random number is different for each session. Since the information read on the channel is different for each session, it is not useful for subsequent authentication. An advantage is that no synchronization is needed (differently from the One-Time-Password mechanism, where it is important to know the starting point of the Pad to use). As it is uneasy to be used by humans, it is typically used in machine-to-machine authentication. </a:t>
            </a:r>
            <a:r>
              <a:rPr lang="en-US" dirty="0" smtClean="0"/>
              <a:t>This mechanism </a:t>
            </a:r>
            <a:r>
              <a:rPr lang="en-US" dirty="0"/>
              <a:t>is found in the network authentication mechanisms of ADSL routers to the provider authentication server.</a:t>
            </a:r>
          </a:p>
          <a:p>
            <a:endParaRPr lang="it-IT" dirty="0"/>
          </a:p>
        </p:txBody>
      </p:sp>
      <p:sp>
        <p:nvSpPr>
          <p:cNvPr id="3" name="Title 2"/>
          <p:cNvSpPr>
            <a:spLocks noGrp="1"/>
          </p:cNvSpPr>
          <p:nvPr>
            <p:ph type="title"/>
          </p:nvPr>
        </p:nvSpPr>
        <p:spPr/>
        <p:txBody>
          <a:bodyPr/>
          <a:lstStyle/>
          <a:p>
            <a:r>
              <a:rPr lang="en-US" dirty="0" smtClean="0"/>
              <a:t>The Challenge-Response Mechanism</a:t>
            </a:r>
            <a:endParaRPr lang="it-IT" dirty="0"/>
          </a:p>
        </p:txBody>
      </p:sp>
    </p:spTree>
    <p:extLst>
      <p:ext uri="{BB962C8B-B14F-4D97-AF65-F5344CB8AC3E}">
        <p14:creationId xmlns:p14="http://schemas.microsoft.com/office/powerpoint/2010/main" val="14958786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ol">
  <a:themeElements>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Hol">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Hol">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0" ma:contentTypeDescription="Ein neues Dokument erstellen." ma:contentTypeScope="" ma:versionID="2c0834d9350151db9c696fc93ac9d70e">
  <xsd:schema xmlns:xsd="http://www.w3.org/2001/XMLSchema" xmlns:xs="http://www.w3.org/2001/XMLSchema" xmlns:p="http://schemas.microsoft.com/office/2006/metadata/properties" xmlns:ns2="5cd59e47-d6b3-48e0-bf9b-34f99d15e7ba" targetNamespace="http://schemas.microsoft.com/office/2006/metadata/properties" ma:root="true" ma:fieldsID="3baed045a76c59b3e36a2ed760405759" ns2:_="">
    <xsd:import namespace="5cd59e47-d6b3-48e0-bf9b-34f99d15e7b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AEE43C5-3F2D-4250-A4B8-F482CEDE5EBE}">
  <ds:schemaRefs>
    <ds:schemaRef ds:uri="http://schemas.microsoft.com/sharepoint/v3/contenttype/forms"/>
  </ds:schemaRefs>
</ds:datastoreItem>
</file>

<file path=customXml/itemProps2.xml><?xml version="1.0" encoding="utf-8"?>
<ds:datastoreItem xmlns:ds="http://schemas.openxmlformats.org/officeDocument/2006/customXml" ds:itemID="{7FFB5784-51A5-4040-9806-E2789ACEB461}"/>
</file>

<file path=customXml/itemProps3.xml><?xml version="1.0" encoding="utf-8"?>
<ds:datastoreItem xmlns:ds="http://schemas.openxmlformats.org/officeDocument/2006/customXml" ds:itemID="{A7473005-FCE0-4533-837B-016336F1276F}">
  <ds:schemaRefs>
    <ds:schemaRef ds:uri="http://purl.org/dc/elements/1.1/"/>
    <ds:schemaRef ds:uri="http://schemas.microsoft.com/office/2006/metadata/properties"/>
    <ds:schemaRef ds:uri="5cd59e47-d6b3-48e0-bf9b-34f99d15e7ba"/>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615</TotalTime>
  <Words>8670</Words>
  <Application>Microsoft Office PowerPoint</Application>
  <PresentationFormat>On-screen Show (4:3)</PresentationFormat>
  <Paragraphs>284</Paragraphs>
  <Slides>85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85</vt:i4>
      </vt:variant>
    </vt:vector>
  </HeadingPairs>
  <TitlesOfParts>
    <vt:vector size="95" baseType="lpstr">
      <vt:lpstr>Calibri</vt:lpstr>
      <vt:lpstr>Lucida Sans Unicode</vt:lpstr>
      <vt:lpstr>Segoe UI Black</vt:lpstr>
      <vt:lpstr>Symbol</vt:lpstr>
      <vt:lpstr>Times New Roman</vt:lpstr>
      <vt:lpstr>Verdana</vt:lpstr>
      <vt:lpstr>Wingdings</vt:lpstr>
      <vt:lpstr>Wingdings 2</vt:lpstr>
      <vt:lpstr>Wingdings 3</vt:lpstr>
      <vt:lpstr>Hol</vt:lpstr>
      <vt:lpstr>PowerPoint Presentation</vt:lpstr>
      <vt:lpstr>Brief information about the module</vt:lpstr>
      <vt:lpstr>Brief information about the module</vt:lpstr>
      <vt:lpstr>Brief information about the module</vt:lpstr>
      <vt:lpstr>Introduction</vt:lpstr>
      <vt:lpstr>Introduction</vt:lpstr>
      <vt:lpstr>Redundancy</vt:lpstr>
      <vt:lpstr>Redundancy</vt:lpstr>
      <vt:lpstr>Redundancy</vt:lpstr>
      <vt:lpstr>Redundancy</vt:lpstr>
      <vt:lpstr>Redundancy</vt:lpstr>
      <vt:lpstr>Redundancy</vt:lpstr>
      <vt:lpstr>Redundancy</vt:lpstr>
      <vt:lpstr>The One Time Pad Algorithm</vt:lpstr>
      <vt:lpstr>The One Time Pad Algorithm</vt:lpstr>
      <vt:lpstr>The One Time Pad Algorithm</vt:lpstr>
      <vt:lpstr>The One Time Pad Algorithm</vt:lpstr>
      <vt:lpstr>The One Time Pad Algorithm</vt:lpstr>
      <vt:lpstr>The One Time Pad Algorithm</vt:lpstr>
      <vt:lpstr>The One Time Pad Algorithm</vt:lpstr>
      <vt:lpstr>One Time Pad Problems</vt:lpstr>
      <vt:lpstr>One Time Pad Problems</vt:lpstr>
      <vt:lpstr>One Time Pad Problems</vt:lpstr>
      <vt:lpstr>One Time Pad Problems</vt:lpstr>
      <vt:lpstr>One Time Pad Problems</vt:lpstr>
      <vt:lpstr>One Time Pad Problems</vt:lpstr>
      <vt:lpstr>Algorithms other than OTP</vt:lpstr>
      <vt:lpstr>Symmetric Algorithms</vt:lpstr>
      <vt:lpstr>Symmetric Algorithms</vt:lpstr>
      <vt:lpstr>Symmetric Algorithms</vt:lpstr>
      <vt:lpstr>Some important symmetric key algorithms</vt:lpstr>
      <vt:lpstr>Some important symmetric key algorithms</vt:lpstr>
      <vt:lpstr>Some important symmetric key algorithms</vt:lpstr>
      <vt:lpstr>Some important symmetric key algorithms</vt:lpstr>
      <vt:lpstr>Asymmetric (or Public Key) Algorithms</vt:lpstr>
      <vt:lpstr>Asymmetric (or Public Key) Algorithms</vt:lpstr>
      <vt:lpstr>Asymmetric (or Public Key) Algorithms</vt:lpstr>
      <vt:lpstr>Asymmetric (or Public Key) Algorithms</vt:lpstr>
      <vt:lpstr>Asymmetric (or Public Key) Algorithms</vt:lpstr>
      <vt:lpstr>Asymmetric (or Public Key) Algorithms</vt:lpstr>
      <vt:lpstr>Asymmetric Algorithm Uses</vt:lpstr>
      <vt:lpstr>Asymmetric Algorithm Uses</vt:lpstr>
      <vt:lpstr>Asymmetric Algorithm Uses</vt:lpstr>
      <vt:lpstr>Asymmetric Algorithm Uses</vt:lpstr>
      <vt:lpstr>Advantages and Disadvantages of Asymmetric Algorithms</vt:lpstr>
      <vt:lpstr>Advantages and Disadvantages of Asymmetric Algorithms</vt:lpstr>
      <vt:lpstr>Prominent Asymmetric Algorithms</vt:lpstr>
      <vt:lpstr>Prominent Asymmetric Algorithms</vt:lpstr>
      <vt:lpstr>Comparison of Symmetric and Asymmetric Algorithms</vt:lpstr>
      <vt:lpstr>Comparison of Symmetric and Asymmetric Algorithms</vt:lpstr>
      <vt:lpstr>Hash Functions</vt:lpstr>
      <vt:lpstr>Hash Function as Integrity Check</vt:lpstr>
      <vt:lpstr>Some Important Hash Algorithms</vt:lpstr>
      <vt:lpstr>Some Important Hash Algorithms</vt:lpstr>
      <vt:lpstr>Signatures (Digital Signatures)</vt:lpstr>
      <vt:lpstr>Signatures (Digital Signatures)</vt:lpstr>
      <vt:lpstr>Public Key Infrastructures</vt:lpstr>
      <vt:lpstr>Public Key Infrastructures</vt:lpstr>
      <vt:lpstr>Public Key Infrastructures</vt:lpstr>
      <vt:lpstr>Public Key Infrastructures</vt:lpstr>
      <vt:lpstr>Public Key Infrastructures</vt:lpstr>
      <vt:lpstr>Public Key Infrastructures</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Digital Certificate</vt:lpstr>
      <vt:lpstr>The Chain of Trust</vt:lpstr>
      <vt:lpstr>KeyUsage</vt:lpstr>
      <vt:lpstr>TimeStamping</vt:lpstr>
      <vt:lpstr>Standard Mechanisms and Formats</vt:lpstr>
      <vt:lpstr>Exchange and Storage Formats</vt:lpstr>
      <vt:lpstr>Exchange and Storage Formats</vt:lpstr>
      <vt:lpstr>Exchange and Storage Formats</vt:lpstr>
      <vt:lpstr>Cryptographic Tokens</vt:lpstr>
      <vt:lpstr>Cryptographic Tokens</vt:lpstr>
      <vt:lpstr>The Challenge-Response Mechanism</vt:lpstr>
      <vt:lpstr>The Challenge-Response Mechanism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Jola</dc:creator>
  <cp:lastModifiedBy>Claudio Fornaro</cp:lastModifiedBy>
  <cp:revision>164</cp:revision>
  <dcterms:created xsi:type="dcterms:W3CDTF">2011-05-03T18:00:20Z</dcterms:created>
  <dcterms:modified xsi:type="dcterms:W3CDTF">2022-09-05T20:58:24Z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