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6.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50.xml" ContentType="application/vnd.openxmlformats-officedocument.presentationml.slide+xml"/>
  <Override PartName="/ppt/slides/slide49.xml" ContentType="application/vnd.openxmlformats-officedocument.presentationml.slide+xml"/>
  <Override PartName="/ppt/slides/slide48.xml" ContentType="application/vnd.openxmlformats-officedocument.presentationml.slide+xml"/>
  <Override PartName="/ppt/slides/slide47.xml" ContentType="application/vnd.openxmlformats-officedocument.presentationml.slide+xml"/>
  <Override PartName="/ppt/slides/slide46.xml" ContentType="application/vnd.openxmlformats-officedocument.presentationml.slide+xml"/>
  <Override PartName="/ppt/slides/slide45.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5.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11.xml" ContentType="application/vnd.openxmlformats-officedocument.presentationml.slide+xml"/>
  <Override PartName="/ppt/slides/slide6.xml" ContentType="application/vnd.openxmlformats-officedocument.presentationml.slide+xml"/>
  <Override PartName="/ppt/slides/slide13.xml" ContentType="application/vnd.openxmlformats-officedocument.presentationml.slide+xml"/>
  <Override PartName="/ppt/slides/slide57.xml" ContentType="application/vnd.openxmlformats-officedocument.presentationml.slide+xml"/>
  <Override PartName="/ppt/slides/slide56.xml" ContentType="application/vnd.openxmlformats-officedocument.presentationml.slide+xml"/>
  <Override PartName="/ppt/slides/slide55.xml" ContentType="application/vnd.openxmlformats-officedocument.presentationml.slide+xml"/>
  <Override PartName="/ppt/slides/slide54.xml" ContentType="application/vnd.openxmlformats-officedocument.presentationml.slide+xml"/>
  <Override PartName="/ppt/slides/slide58.xml" ContentType="application/vnd.openxmlformats-officedocument.presentationml.slide+xml"/>
  <Override PartName="/ppt/slides/slide12.xml" ContentType="application/vnd.openxmlformats-officedocument.presentationml.slide+xml"/>
  <Override PartName="/ppt/slides/slide60.xml" ContentType="application/vnd.openxmlformats-officedocument.presentationml.slide+xml"/>
  <Override PartName="/ppt/slides/slide14.xml" ContentType="application/vnd.openxmlformats-officedocument.presentationml.slide+xml"/>
  <Override PartName="/ppt/slides/slide59.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61" r:id="rId3"/>
    <p:sldId id="262" r:id="rId4"/>
    <p:sldId id="263" r:id="rId5"/>
    <p:sldId id="265" r:id="rId6"/>
    <p:sldId id="266" r:id="rId7"/>
    <p:sldId id="267" r:id="rId8"/>
    <p:sldId id="268" r:id="rId9"/>
    <p:sldId id="269" r:id="rId10"/>
    <p:sldId id="341" r:id="rId11"/>
    <p:sldId id="270" r:id="rId12"/>
    <p:sldId id="342" r:id="rId13"/>
    <p:sldId id="272" r:id="rId14"/>
    <p:sldId id="273" r:id="rId15"/>
    <p:sldId id="274" r:id="rId16"/>
    <p:sldId id="275" r:id="rId17"/>
    <p:sldId id="276" r:id="rId18"/>
    <p:sldId id="277" r:id="rId19"/>
    <p:sldId id="278" r:id="rId20"/>
    <p:sldId id="282" r:id="rId21"/>
    <p:sldId id="283" r:id="rId22"/>
    <p:sldId id="284" r:id="rId23"/>
    <p:sldId id="286" r:id="rId24"/>
    <p:sldId id="289" r:id="rId25"/>
    <p:sldId id="290" r:id="rId26"/>
    <p:sldId id="291" r:id="rId27"/>
    <p:sldId id="294" r:id="rId28"/>
    <p:sldId id="296" r:id="rId29"/>
    <p:sldId id="298" r:id="rId30"/>
    <p:sldId id="300" r:id="rId31"/>
    <p:sldId id="302" r:id="rId32"/>
    <p:sldId id="303" r:id="rId33"/>
    <p:sldId id="304" r:id="rId34"/>
    <p:sldId id="305" r:id="rId35"/>
    <p:sldId id="306" r:id="rId36"/>
    <p:sldId id="307" r:id="rId37"/>
    <p:sldId id="308" r:id="rId38"/>
    <p:sldId id="309" r:id="rId39"/>
    <p:sldId id="310" r:id="rId40"/>
    <p:sldId id="311" r:id="rId41"/>
    <p:sldId id="312" r:id="rId42"/>
    <p:sldId id="313" r:id="rId43"/>
    <p:sldId id="315" r:id="rId44"/>
    <p:sldId id="316" r:id="rId45"/>
    <p:sldId id="317" r:id="rId46"/>
    <p:sldId id="318" r:id="rId47"/>
    <p:sldId id="320" r:id="rId48"/>
    <p:sldId id="322" r:id="rId49"/>
    <p:sldId id="323" r:id="rId50"/>
    <p:sldId id="325" r:id="rId51"/>
    <p:sldId id="326" r:id="rId52"/>
    <p:sldId id="327" r:id="rId53"/>
    <p:sldId id="329" r:id="rId54"/>
    <p:sldId id="330" r:id="rId55"/>
    <p:sldId id="331" r:id="rId56"/>
    <p:sldId id="332" r:id="rId57"/>
    <p:sldId id="333" r:id="rId58"/>
    <p:sldId id="334" r:id="rId59"/>
    <p:sldId id="335" r:id="rId60"/>
    <p:sldId id="337" r:id="rId61"/>
    <p:sldId id="339" r:id="rId62"/>
    <p:sldId id="340" r:id="rId63"/>
  </p:sldIdLst>
  <p:sldSz cx="12192000" cy="6858000"/>
  <p:notesSz cx="6858000" cy="9144000"/>
  <p:defaultTextStyle>
    <a:defPPr>
      <a:defRPr lang="de-DE"/>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554"/>
    <p:restoredTop sz="96327"/>
  </p:normalViewPr>
  <p:slideViewPr>
    <p:cSldViewPr snapToGrid="0">
      <p:cViewPr varScale="1">
        <p:scale>
          <a:sx n="92" d="100"/>
          <a:sy n="92" d="100"/>
        </p:scale>
        <p:origin x="16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69" Type="http://schemas.openxmlformats.org/officeDocument/2006/relationships/customXml" Target="../customXml/item2.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elfolie">
    <p:spTree>
      <p:nvGrpSpPr>
        <p:cNvPr id="1" name=""/>
        <p:cNvGrpSpPr/>
        <p:nvPr/>
      </p:nvGrpSpPr>
      <p:grpSpPr>
        <a:xfrm>
          <a:off x="0" y="0"/>
          <a:ext cx="0" cy="0"/>
          <a:chOff x="0" y="0"/>
          <a:chExt cx="0" cy="0"/>
        </a:xfrm>
      </p:grpSpPr>
      <p:sp>
        <p:nvSpPr>
          <p:cNvPr id="4" name="Rechteck 4">
            <a:extLst>
              <a:ext uri="{FF2B5EF4-FFF2-40B4-BE49-F238E27FC236}">
                <a16:creationId xmlns:a16="http://schemas.microsoft.com/office/drawing/2014/main" id="{13952F13-258D-4D51-2C9F-702E7A04CC08}"/>
              </a:ext>
            </a:extLst>
          </p:cNvPr>
          <p:cNvSpPr/>
          <p:nvPr userDrawn="1"/>
        </p:nvSpPr>
        <p:spPr>
          <a:xfrm>
            <a:off x="5305425" y="1123950"/>
            <a:ext cx="5762625" cy="46101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pic>
        <p:nvPicPr>
          <p:cNvPr id="5" name="Grafik 3"/>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123950" y="1123950"/>
            <a:ext cx="3057525" cy="384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14425" y="510381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2729609"/>
          </a:xfrm>
          <a:prstGeom prst="rect">
            <a:avLst/>
          </a:prstGeom>
        </p:spPr>
        <p:txBody>
          <a:bodyPr>
            <a:normAutofit/>
          </a:bodyPr>
          <a:lstStyle/>
          <a:p>
            <a:r>
              <a:rPr lang="en-US" dirty="0" smtClean="0"/>
              <a:t>Title</a:t>
            </a:r>
            <a:br>
              <a:rPr lang="en-US" dirty="0" smtClean="0"/>
            </a:br>
            <a:r>
              <a:rPr lang="en-US" dirty="0" smtClean="0"/>
              <a:t>centered</a:t>
            </a:r>
            <a:br>
              <a:rPr lang="en-US" dirty="0" smtClean="0"/>
            </a:br>
            <a:r>
              <a:rPr lang="en-US" dirty="0" smtClean="0"/>
              <a:t>Arial 60</a:t>
            </a:r>
            <a:endParaRPr lang="en-US" dirty="0"/>
          </a:p>
        </p:txBody>
      </p:sp>
      <p:sp>
        <p:nvSpPr>
          <p:cNvPr id="9" name="Untertitel 2">
            <a:extLst>
              <a:ext uri="{FF2B5EF4-FFF2-40B4-BE49-F238E27FC236}">
                <a16:creationId xmlns:a16="http://schemas.microsoft.com/office/drawing/2014/main" id="{496D3934-FA0B-4C56-CD0E-C34C9AA472AB}"/>
              </a:ext>
            </a:extLst>
          </p:cNvPr>
          <p:cNvSpPr>
            <a:spLocks noGrp="1"/>
          </p:cNvSpPr>
          <p:nvPr>
            <p:ph type="subTitle" idx="1"/>
          </p:nvPr>
        </p:nvSpPr>
        <p:spPr>
          <a:xfrm>
            <a:off x="5304823" y="4235989"/>
            <a:ext cx="5763976" cy="1115630"/>
          </a:xfrm>
          <a:prstGeom prst="rect">
            <a:avLst/>
          </a:prstGeom>
        </p:spPr>
        <p:txBody>
          <a:bodyPr>
            <a:normAutofit/>
          </a:bodyPr>
          <a:lstStyle/>
          <a:p>
            <a:r>
              <a:rPr lang="en-US" dirty="0" smtClean="0"/>
              <a:t>Optional Subtitle</a:t>
            </a:r>
          </a:p>
          <a:p>
            <a:r>
              <a:rPr lang="en-US" dirty="0" smtClean="0"/>
              <a:t>centered, Arial 28</a:t>
            </a:r>
            <a:endParaRPr lang="en-US" dirty="0"/>
          </a:p>
        </p:txBody>
      </p:sp>
    </p:spTree>
    <p:extLst>
      <p:ext uri="{BB962C8B-B14F-4D97-AF65-F5344CB8AC3E}">
        <p14:creationId xmlns:p14="http://schemas.microsoft.com/office/powerpoint/2010/main" val="34967639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pic>
        <p:nvPicPr>
          <p:cNvPr id="4"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32813" y="36036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Grafik 4"/>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39750" y="360363"/>
            <a:ext cx="1054100" cy="132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a:prstGeom prst="rect">
            <a:avLst/>
          </a:prstGeom>
        </p:spPr>
        <p:txBody>
          <a:bodyPr/>
          <a:lstStyle/>
          <a:p>
            <a:r>
              <a:rPr lang="en-US" dirty="0"/>
              <a:t>Page Title</a:t>
            </a:r>
          </a:p>
        </p:txBody>
      </p:sp>
      <p:sp>
        <p:nvSpPr>
          <p:cNvPr id="9" name="Inhaltsplatzhalter 2">
            <a:extLst>
              <a:ext uri="{FF2B5EF4-FFF2-40B4-BE49-F238E27FC236}">
                <a16:creationId xmlns:a16="http://schemas.microsoft.com/office/drawing/2014/main" id="{03E7A2C2-BEB9-43AB-F11C-4B6947A395BB}"/>
              </a:ext>
            </a:extLst>
          </p:cNvPr>
          <p:cNvSpPr>
            <a:spLocks noGrp="1"/>
          </p:cNvSpPr>
          <p:nvPr>
            <p:ph idx="4294967295"/>
          </p:nvPr>
        </p:nvSpPr>
        <p:spPr>
          <a:xfrm>
            <a:off x="592800" y="1980000"/>
            <a:ext cx="11006400" cy="4320000"/>
          </a:xfrm>
          <a:prstGeom prst="rect">
            <a:avLst/>
          </a:prstGeom>
        </p:spPr>
        <p:txBody>
          <a:bodyPr>
            <a:normAutofit/>
          </a:bodyPr>
          <a:lstStyle/>
          <a:p>
            <a:pPr lvl="0"/>
            <a:r>
              <a:rPr lang="en-US" smtClean="0"/>
              <a:t>Edit Master text styles</a:t>
            </a:r>
          </a:p>
          <a:p>
            <a:pPr lvl="1"/>
            <a:r>
              <a:rPr lang="en-US" smtClean="0"/>
              <a:t>Second level</a:t>
            </a:r>
          </a:p>
        </p:txBody>
      </p:sp>
    </p:spTree>
    <p:extLst>
      <p:ext uri="{BB962C8B-B14F-4D97-AF65-F5344CB8AC3E}">
        <p14:creationId xmlns:p14="http://schemas.microsoft.com/office/powerpoint/2010/main" val="31950211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el und Inhalt">
    <p:spTree>
      <p:nvGrpSpPr>
        <p:cNvPr id="1" name=""/>
        <p:cNvGrpSpPr/>
        <p:nvPr/>
      </p:nvGrpSpPr>
      <p:grpSpPr>
        <a:xfrm>
          <a:off x="0" y="0"/>
          <a:ext cx="0" cy="0"/>
          <a:chOff x="0" y="0"/>
          <a:chExt cx="0" cy="0"/>
        </a:xfrm>
      </p:grpSpPr>
      <p:pic>
        <p:nvPicPr>
          <p:cNvPr id="4"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32813" y="36036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Grafik 4"/>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39750" y="360363"/>
            <a:ext cx="1054100" cy="132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Grafik 5"/>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7278688" y="1979613"/>
            <a:ext cx="4321175" cy="432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a:prstGeom prst="rect">
            <a:avLst/>
          </a:prstGeom>
        </p:spPr>
        <p:txBody>
          <a:bodyPr/>
          <a:lstStyle/>
          <a:p>
            <a:r>
              <a:rPr lang="en-US" dirty="0"/>
              <a:t>Page Title, Calibri Light 44</a:t>
            </a:r>
            <a:br>
              <a:rPr lang="en-US" dirty="0"/>
            </a:br>
            <a:r>
              <a:rPr lang="en-US" dirty="0"/>
              <a:t>left justified, 1 or 2 lines</a:t>
            </a:r>
          </a:p>
        </p:txBody>
      </p:sp>
      <p:sp>
        <p:nvSpPr>
          <p:cNvPr id="8" name="Inhaltsplatzhalter 2">
            <a:extLst>
              <a:ext uri="{FF2B5EF4-FFF2-40B4-BE49-F238E27FC236}">
                <a16:creationId xmlns:a16="http://schemas.microsoft.com/office/drawing/2014/main" id="{03E7A2C2-BEB9-43AB-F11C-4B6947A395BB}"/>
              </a:ext>
            </a:extLst>
          </p:cNvPr>
          <p:cNvSpPr>
            <a:spLocks noGrp="1"/>
          </p:cNvSpPr>
          <p:nvPr>
            <p:ph idx="1"/>
          </p:nvPr>
        </p:nvSpPr>
        <p:spPr>
          <a:xfrm>
            <a:off x="540000" y="1980000"/>
            <a:ext cx="11059200" cy="4320000"/>
          </a:xfrm>
          <a:prstGeom prst="rect">
            <a:avLst/>
          </a:prstGeom>
        </p:spPr>
        <p:txBody>
          <a:bodyPr>
            <a:normAutofit/>
          </a:bodyPr>
          <a:lstStyle/>
          <a:p>
            <a:r>
              <a:rPr lang="en-US" dirty="0"/>
              <a:t>Main lines: Calibri 28 (or bigger)</a:t>
            </a:r>
          </a:p>
          <a:p>
            <a:pPr lvl="1"/>
            <a:r>
              <a:rPr lang="en-US" dirty="0"/>
              <a:t>sublines: Calibri 24 (or bigger)</a:t>
            </a:r>
          </a:p>
          <a:p>
            <a:r>
              <a:rPr lang="en-US" dirty="0"/>
              <a:t>Only one idea (concept) per page</a:t>
            </a:r>
          </a:p>
          <a:p>
            <a:r>
              <a:rPr lang="en-US" dirty="0"/>
              <a:t>Not more than 7 lines (7 bullets)</a:t>
            </a:r>
          </a:p>
          <a:p>
            <a:pPr lvl="1"/>
            <a:r>
              <a:rPr lang="en-US" dirty="0"/>
              <a:t>Page title does not count to these lines</a:t>
            </a:r>
          </a:p>
          <a:p>
            <a:pPr lvl="1"/>
            <a:r>
              <a:rPr lang="en-US" dirty="0"/>
              <a:t>Occasional exceptions are allowed</a:t>
            </a:r>
          </a:p>
          <a:p>
            <a:r>
              <a:rPr lang="en-US" dirty="0"/>
              <a:t>Not more than 7 words per line</a:t>
            </a:r>
          </a:p>
          <a:p>
            <a:pPr lvl="1"/>
            <a:r>
              <a:rPr lang="en-US" dirty="0"/>
              <a:t>Occasional exceptions are allowed</a:t>
            </a:r>
          </a:p>
          <a:p>
            <a:r>
              <a:rPr lang="en-US" dirty="0"/>
              <a:t>At least one image (diagram) per page</a:t>
            </a:r>
          </a:p>
          <a:p>
            <a:endParaRPr lang="en-US" dirty="0"/>
          </a:p>
        </p:txBody>
      </p:sp>
    </p:spTree>
    <p:extLst>
      <p:ext uri="{BB962C8B-B14F-4D97-AF65-F5344CB8AC3E}">
        <p14:creationId xmlns:p14="http://schemas.microsoft.com/office/powerpoint/2010/main" val="41468066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bschnitts-&#10;überschrift">
    <p:spTree>
      <p:nvGrpSpPr>
        <p:cNvPr id="1" name=""/>
        <p:cNvGrpSpPr/>
        <p:nvPr/>
      </p:nvGrpSpPr>
      <p:grpSpPr>
        <a:xfrm>
          <a:off x="0" y="0"/>
          <a:ext cx="0" cy="0"/>
          <a:chOff x="0" y="0"/>
          <a:chExt cx="0" cy="0"/>
        </a:xfrm>
      </p:grpSpPr>
      <p:pic>
        <p:nvPicPr>
          <p:cNvPr id="4"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32813" y="36036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Grafik 4"/>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39750" y="360363"/>
            <a:ext cx="1054100" cy="132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Grafik 5"/>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592138" y="1979613"/>
            <a:ext cx="4321175" cy="432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itel 1">
            <a:extLst>
              <a:ext uri="{FF2B5EF4-FFF2-40B4-BE49-F238E27FC236}">
                <a16:creationId xmlns:a16="http://schemas.microsoft.com/office/drawing/2014/main" id="{09C8D736-E157-1E9D-90AB-E016DEF007FC}"/>
              </a:ext>
            </a:extLst>
          </p:cNvPr>
          <p:cNvSpPr>
            <a:spLocks noGrp="1"/>
          </p:cNvSpPr>
          <p:nvPr>
            <p:ph type="title"/>
          </p:nvPr>
        </p:nvSpPr>
        <p:spPr>
          <a:xfrm>
            <a:off x="2125682" y="365125"/>
            <a:ext cx="6160817" cy="1325563"/>
          </a:xfrm>
          <a:prstGeom prst="rect">
            <a:avLst/>
          </a:prstGeom>
        </p:spPr>
        <p:txBody>
          <a:bodyPr/>
          <a:lstStyle/>
          <a:p>
            <a:r>
              <a:rPr lang="en-US" dirty="0"/>
              <a:t>Page Title</a:t>
            </a:r>
          </a:p>
        </p:txBody>
      </p:sp>
      <p:sp>
        <p:nvSpPr>
          <p:cNvPr id="8" name="Inhaltsplatzhalter 2">
            <a:extLst>
              <a:ext uri="{FF2B5EF4-FFF2-40B4-BE49-F238E27FC236}">
                <a16:creationId xmlns:a16="http://schemas.microsoft.com/office/drawing/2014/main" id="{03E7A2C2-BEB9-43AB-F11C-4B6947A395BB}"/>
              </a:ext>
            </a:extLst>
          </p:cNvPr>
          <p:cNvSpPr>
            <a:spLocks noGrp="1"/>
          </p:cNvSpPr>
          <p:nvPr>
            <p:ph idx="4294967295"/>
          </p:nvPr>
        </p:nvSpPr>
        <p:spPr>
          <a:xfrm>
            <a:off x="4912800" y="1980000"/>
            <a:ext cx="6686400" cy="4320000"/>
          </a:xfrm>
          <a:prstGeom prst="rect">
            <a:avLst/>
          </a:prstGeom>
        </p:spPr>
        <p:txBody>
          <a:bodyPr>
            <a:normAutofit/>
          </a:bodyPr>
          <a:lstStyle/>
          <a:p>
            <a:r>
              <a:rPr lang="en-US" dirty="0"/>
              <a:t>Image can be left or right</a:t>
            </a:r>
          </a:p>
          <a:p>
            <a:r>
              <a:rPr lang="en-US" dirty="0"/>
              <a:t>There is no optimal number of slides</a:t>
            </a:r>
          </a:p>
          <a:p>
            <a:r>
              <a:rPr lang="en-US" dirty="0"/>
              <a:t>Bigger text is allowed to fill empty spaces</a:t>
            </a:r>
          </a:p>
          <a:p>
            <a:r>
              <a:rPr lang="en-US" dirty="0"/>
              <a:t>Be creative</a:t>
            </a:r>
          </a:p>
          <a:p>
            <a:pPr lvl="1"/>
            <a:r>
              <a:rPr lang="en-US" dirty="0"/>
              <a:t>These are guidelines, not </a:t>
            </a:r>
            <a:r>
              <a:rPr lang="en-US"/>
              <a:t>a law</a:t>
            </a:r>
            <a:endParaRPr lang="en-US" dirty="0"/>
          </a:p>
        </p:txBody>
      </p:sp>
    </p:spTree>
    <p:extLst>
      <p:ext uri="{BB962C8B-B14F-4D97-AF65-F5344CB8AC3E}">
        <p14:creationId xmlns:p14="http://schemas.microsoft.com/office/powerpoint/2010/main" val="12929428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C978AD8-0E85-07EF-DDEB-AE04DE7B2082}"/>
              </a:ext>
            </a:extLst>
          </p:cNvPr>
          <p:cNvSpPr>
            <a:spLocks noGrp="1"/>
          </p:cNvSpPr>
          <p:nvPr>
            <p:ph type="title"/>
          </p:nvPr>
        </p:nvSpPr>
        <p:spPr>
          <a:xfrm>
            <a:off x="839788" y="365125"/>
            <a:ext cx="10515600" cy="1325563"/>
          </a:xfrm>
          <a:prstGeom prst="rect">
            <a:avLst/>
          </a:prstGeom>
        </p:spPr>
        <p:txBody>
          <a:bodyPr/>
          <a:lstStyle/>
          <a:p>
            <a:r>
              <a:rPr lang="de-DE"/>
              <a:t>Mastertitelformat bearbeiten</a:t>
            </a:r>
            <a:endParaRPr lang="en-US"/>
          </a:p>
        </p:txBody>
      </p:sp>
      <p:sp>
        <p:nvSpPr>
          <p:cNvPr id="3" name="Textplatzhalter 2">
            <a:extLst>
              <a:ext uri="{FF2B5EF4-FFF2-40B4-BE49-F238E27FC236}">
                <a16:creationId xmlns:a16="http://schemas.microsoft.com/office/drawing/2014/main" id="{DD3D594E-B662-6287-B81E-EE155177AA19}"/>
              </a:ext>
            </a:extLst>
          </p:cNvPr>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27888A0-828C-4A82-47CD-E05BB7994D28}"/>
              </a:ext>
            </a:extLst>
          </p:cNvPr>
          <p:cNvSpPr>
            <a:spLocks noGrp="1"/>
          </p:cNvSpPr>
          <p:nvPr>
            <p:ph sz="half" idx="2"/>
          </p:nvPr>
        </p:nvSpPr>
        <p:spPr>
          <a:xfrm>
            <a:off x="839788" y="2505075"/>
            <a:ext cx="5157787" cy="3684588"/>
          </a:xfrm>
          <a:prstGeom prst="rect">
            <a:avLst/>
          </a:prstGeo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Textplatzhalter 4">
            <a:extLst>
              <a:ext uri="{FF2B5EF4-FFF2-40B4-BE49-F238E27FC236}">
                <a16:creationId xmlns:a16="http://schemas.microsoft.com/office/drawing/2014/main" id="{D9F2BAA0-7B6A-CCCE-FCB3-7B2C5D89D48B}"/>
              </a:ext>
            </a:extLst>
          </p:cNvPr>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A160988D-6E7A-4C01-6978-A0D1CD4004C0}"/>
              </a:ext>
            </a:extLst>
          </p:cNvPr>
          <p:cNvSpPr>
            <a:spLocks noGrp="1"/>
          </p:cNvSpPr>
          <p:nvPr>
            <p:ph sz="quarter" idx="4"/>
          </p:nvPr>
        </p:nvSpPr>
        <p:spPr>
          <a:xfrm>
            <a:off x="6172200" y="2505075"/>
            <a:ext cx="5183188" cy="3684588"/>
          </a:xfrm>
          <a:prstGeom prst="rect">
            <a:avLst/>
          </a:prstGeo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7" name="Datumsplatzhalter 6">
            <a:extLst>
              <a:ext uri="{FF2B5EF4-FFF2-40B4-BE49-F238E27FC236}">
                <a16:creationId xmlns:a16="http://schemas.microsoft.com/office/drawing/2014/main" id="{00603075-00CD-8F70-8412-67FCC7CB44A4}"/>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FFE4C5FE-7C8F-4167-8246-F672C3B5AC54}" type="datetimeFigureOut">
              <a:rPr lang="en-US"/>
              <a:pPr>
                <a:defRPr/>
              </a:pPr>
              <a:t>11/21/2022</a:t>
            </a:fld>
            <a:endParaRPr lang="en-US"/>
          </a:p>
        </p:txBody>
      </p:sp>
      <p:sp>
        <p:nvSpPr>
          <p:cNvPr id="8" name="Fußzeilenplatzhalter 7">
            <a:extLst>
              <a:ext uri="{FF2B5EF4-FFF2-40B4-BE49-F238E27FC236}">
                <a16:creationId xmlns:a16="http://schemas.microsoft.com/office/drawing/2014/main" id="{F7400E99-A24B-6EA2-56E3-C6982F9BD822}"/>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en-US"/>
          </a:p>
        </p:txBody>
      </p:sp>
      <p:sp>
        <p:nvSpPr>
          <p:cNvPr id="9" name="Foliennummernplatzhalter 8">
            <a:extLst>
              <a:ext uri="{FF2B5EF4-FFF2-40B4-BE49-F238E27FC236}">
                <a16:creationId xmlns:a16="http://schemas.microsoft.com/office/drawing/2014/main" id="{147335A1-2090-8967-19BE-D7A76E97206B}"/>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FF577B39-0C1D-4613-8441-7A21F7561E0A}" type="slidenum">
              <a:rPr lang="en-US"/>
              <a:pPr>
                <a:defRPr/>
              </a:pPr>
              <a:t>‹#›</a:t>
            </a:fld>
            <a:endParaRPr lang="en-US"/>
          </a:p>
        </p:txBody>
      </p:sp>
    </p:spTree>
    <p:extLst>
      <p:ext uri="{BB962C8B-B14F-4D97-AF65-F5344CB8AC3E}">
        <p14:creationId xmlns:p14="http://schemas.microsoft.com/office/powerpoint/2010/main" val="42415389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F044E2-E33B-3568-BED5-B8B70C80DEAB}"/>
              </a:ext>
            </a:extLst>
          </p:cNvPr>
          <p:cNvSpPr>
            <a:spLocks noGrp="1"/>
          </p:cNvSpPr>
          <p:nvPr>
            <p:ph type="title"/>
          </p:nvPr>
        </p:nvSpPr>
        <p:spPr>
          <a:xfrm>
            <a:off x="838200" y="365125"/>
            <a:ext cx="10515600" cy="1325563"/>
          </a:xfrm>
          <a:prstGeom prst="rect">
            <a:avLst/>
          </a:prstGeom>
        </p:spPr>
        <p:txBody>
          <a:bodyPr/>
          <a:lstStyle/>
          <a:p>
            <a:r>
              <a:rPr lang="de-DE"/>
              <a:t>Mastertitelformat bearbeiten</a:t>
            </a:r>
            <a:endParaRPr lang="en-US"/>
          </a:p>
        </p:txBody>
      </p:sp>
      <p:sp>
        <p:nvSpPr>
          <p:cNvPr id="3" name="Datumsplatzhalter 2">
            <a:extLst>
              <a:ext uri="{FF2B5EF4-FFF2-40B4-BE49-F238E27FC236}">
                <a16:creationId xmlns:a16="http://schemas.microsoft.com/office/drawing/2014/main" id="{EF92078B-2712-6F80-D971-269193B10A52}"/>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5744BAFE-E6C6-4E30-8D50-48AC50E4F8CB}" type="datetimeFigureOut">
              <a:rPr lang="en-US"/>
              <a:pPr>
                <a:defRPr/>
              </a:pPr>
              <a:t>11/21/2022</a:t>
            </a:fld>
            <a:endParaRPr lang="en-US"/>
          </a:p>
        </p:txBody>
      </p:sp>
      <p:sp>
        <p:nvSpPr>
          <p:cNvPr id="4" name="Fußzeilenplatzhalter 3">
            <a:extLst>
              <a:ext uri="{FF2B5EF4-FFF2-40B4-BE49-F238E27FC236}">
                <a16:creationId xmlns:a16="http://schemas.microsoft.com/office/drawing/2014/main" id="{90B98438-AC93-D716-EC70-CD47B679EC3F}"/>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en-US"/>
          </a:p>
        </p:txBody>
      </p:sp>
      <p:sp>
        <p:nvSpPr>
          <p:cNvPr id="5" name="Foliennummernplatzhalter 4">
            <a:extLst>
              <a:ext uri="{FF2B5EF4-FFF2-40B4-BE49-F238E27FC236}">
                <a16:creationId xmlns:a16="http://schemas.microsoft.com/office/drawing/2014/main" id="{08AC9625-4CAF-4E54-2A2D-2CDF6A3D0AB6}"/>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CF226A13-8563-4A56-83F2-6F135E127B9A}" type="slidenum">
              <a:rPr lang="en-US"/>
              <a:pPr>
                <a:defRPr/>
              </a:pPr>
              <a:t>‹#›</a:t>
            </a:fld>
            <a:endParaRPr lang="en-US"/>
          </a:p>
        </p:txBody>
      </p:sp>
    </p:spTree>
    <p:extLst>
      <p:ext uri="{BB962C8B-B14F-4D97-AF65-F5344CB8AC3E}">
        <p14:creationId xmlns:p14="http://schemas.microsoft.com/office/powerpoint/2010/main" val="34872013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2F980167-6E5F-CD28-AF06-C6A91211ED34}"/>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8DFDA9C3-E717-4AFA-A954-AD1615EAC9C3}" type="datetimeFigureOut">
              <a:rPr lang="en-US"/>
              <a:pPr>
                <a:defRPr/>
              </a:pPr>
              <a:t>11/21/2022</a:t>
            </a:fld>
            <a:endParaRPr lang="en-US"/>
          </a:p>
        </p:txBody>
      </p:sp>
      <p:sp>
        <p:nvSpPr>
          <p:cNvPr id="3" name="Fußzeilenplatzhalter 2">
            <a:extLst>
              <a:ext uri="{FF2B5EF4-FFF2-40B4-BE49-F238E27FC236}">
                <a16:creationId xmlns:a16="http://schemas.microsoft.com/office/drawing/2014/main" id="{87E51C59-E1A1-049F-46B9-292726530238}"/>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en-US"/>
          </a:p>
        </p:txBody>
      </p:sp>
      <p:sp>
        <p:nvSpPr>
          <p:cNvPr id="4" name="Foliennummernplatzhalter 3">
            <a:extLst>
              <a:ext uri="{FF2B5EF4-FFF2-40B4-BE49-F238E27FC236}">
                <a16:creationId xmlns:a16="http://schemas.microsoft.com/office/drawing/2014/main" id="{B017AE66-4EA5-916A-8F4C-D415B7BBF29D}"/>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4DB0D9D9-7AE0-4D3A-96C7-1D32F0EC486F}" type="slidenum">
              <a:rPr lang="en-US"/>
              <a:pPr>
                <a:defRPr/>
              </a:pPr>
              <a:t>‹#›</a:t>
            </a:fld>
            <a:endParaRPr lang="en-US"/>
          </a:p>
        </p:txBody>
      </p:sp>
    </p:spTree>
    <p:extLst>
      <p:ext uri="{BB962C8B-B14F-4D97-AF65-F5344CB8AC3E}">
        <p14:creationId xmlns:p14="http://schemas.microsoft.com/office/powerpoint/2010/main" val="4723100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D9F6A74-0C9D-B5ED-DDFE-FC6F280B335A}"/>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de-DE"/>
              <a:t>Mastertitelformat bearbeiten</a:t>
            </a:r>
            <a:endParaRPr lang="en-US"/>
          </a:p>
        </p:txBody>
      </p:sp>
      <p:sp>
        <p:nvSpPr>
          <p:cNvPr id="3" name="Inhaltsplatzhalter 2">
            <a:extLst>
              <a:ext uri="{FF2B5EF4-FFF2-40B4-BE49-F238E27FC236}">
                <a16:creationId xmlns:a16="http://schemas.microsoft.com/office/drawing/2014/main" id="{1D9AF7F9-473A-F493-8F1F-0541A1F03506}"/>
              </a:ext>
            </a:extLst>
          </p:cNvPr>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Textplatzhalter 3">
            <a:extLst>
              <a:ext uri="{FF2B5EF4-FFF2-40B4-BE49-F238E27FC236}">
                <a16:creationId xmlns:a16="http://schemas.microsoft.com/office/drawing/2014/main" id="{B25DD012-31F3-7CDB-ACAE-C770A1688335}"/>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9B092E83-A734-1C44-CAB7-298D244FC965}"/>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8812580F-F013-467E-B07E-8EF700A8E34B}" type="datetimeFigureOut">
              <a:rPr lang="en-US"/>
              <a:pPr>
                <a:defRPr/>
              </a:pPr>
              <a:t>11/21/2022</a:t>
            </a:fld>
            <a:endParaRPr lang="en-US"/>
          </a:p>
        </p:txBody>
      </p:sp>
      <p:sp>
        <p:nvSpPr>
          <p:cNvPr id="6" name="Fußzeilenplatzhalter 5">
            <a:extLst>
              <a:ext uri="{FF2B5EF4-FFF2-40B4-BE49-F238E27FC236}">
                <a16:creationId xmlns:a16="http://schemas.microsoft.com/office/drawing/2014/main" id="{9C992C97-26E4-FAE4-21B0-896ADE8FE51F}"/>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en-US"/>
          </a:p>
        </p:txBody>
      </p:sp>
      <p:sp>
        <p:nvSpPr>
          <p:cNvPr id="7" name="Foliennummernplatzhalter 6">
            <a:extLst>
              <a:ext uri="{FF2B5EF4-FFF2-40B4-BE49-F238E27FC236}">
                <a16:creationId xmlns:a16="http://schemas.microsoft.com/office/drawing/2014/main" id="{E80B6B3B-A74E-B91C-1957-A317A1BD0F97}"/>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47834D54-EB8D-41ED-8E68-542BC03CFA80}" type="slidenum">
              <a:rPr lang="en-US"/>
              <a:pPr>
                <a:defRPr/>
              </a:pPr>
              <a:t>‹#›</a:t>
            </a:fld>
            <a:endParaRPr lang="en-US"/>
          </a:p>
        </p:txBody>
      </p:sp>
    </p:spTree>
    <p:extLst>
      <p:ext uri="{BB962C8B-B14F-4D97-AF65-F5344CB8AC3E}">
        <p14:creationId xmlns:p14="http://schemas.microsoft.com/office/powerpoint/2010/main" val="2183097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F0E7DE0-FCCD-7383-BCD8-9C144EC3A41C}"/>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de-DE"/>
              <a:t>Mastertitelformat bearbeiten</a:t>
            </a:r>
            <a:endParaRPr lang="en-US"/>
          </a:p>
        </p:txBody>
      </p:sp>
      <p:sp>
        <p:nvSpPr>
          <p:cNvPr id="3" name="Bildplatzhalter 2">
            <a:extLst>
              <a:ext uri="{FF2B5EF4-FFF2-40B4-BE49-F238E27FC236}">
                <a16:creationId xmlns:a16="http://schemas.microsoft.com/office/drawing/2014/main" id="{D528A19A-B797-B3F3-7757-369ADC5020C9}"/>
              </a:ext>
            </a:extLst>
          </p:cNvPr>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platzhalter 3">
            <a:extLst>
              <a:ext uri="{FF2B5EF4-FFF2-40B4-BE49-F238E27FC236}">
                <a16:creationId xmlns:a16="http://schemas.microsoft.com/office/drawing/2014/main" id="{1E51EA2F-B315-256B-B304-D761FEEBB931}"/>
              </a:ext>
            </a:extLst>
          </p:cNvPr>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B3CCCC55-4B9F-EA91-75E5-27C68079BD61}"/>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7C91579F-EC60-4820-9933-C65DDF88775B}" type="datetimeFigureOut">
              <a:rPr lang="en-US"/>
              <a:pPr>
                <a:defRPr/>
              </a:pPr>
              <a:t>11/21/2022</a:t>
            </a:fld>
            <a:endParaRPr lang="en-US"/>
          </a:p>
        </p:txBody>
      </p:sp>
      <p:sp>
        <p:nvSpPr>
          <p:cNvPr id="6" name="Fußzeilenplatzhalter 5">
            <a:extLst>
              <a:ext uri="{FF2B5EF4-FFF2-40B4-BE49-F238E27FC236}">
                <a16:creationId xmlns:a16="http://schemas.microsoft.com/office/drawing/2014/main" id="{2EF3CABB-5CD9-0C3D-34D7-22DE3A859BE8}"/>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en-US"/>
          </a:p>
        </p:txBody>
      </p:sp>
      <p:sp>
        <p:nvSpPr>
          <p:cNvPr id="7" name="Foliennummernplatzhalter 6">
            <a:extLst>
              <a:ext uri="{FF2B5EF4-FFF2-40B4-BE49-F238E27FC236}">
                <a16:creationId xmlns:a16="http://schemas.microsoft.com/office/drawing/2014/main" id="{96CADFCC-043A-A082-4A60-799E566F6511}"/>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7E9820FD-8EAB-4E7A-828C-141417193571}" type="slidenum">
              <a:rPr lang="en-US"/>
              <a:pPr>
                <a:defRPr/>
              </a:pPr>
              <a:t>‹#›</a:t>
            </a:fld>
            <a:endParaRPr lang="en-US"/>
          </a:p>
        </p:txBody>
      </p:sp>
    </p:spTree>
    <p:extLst>
      <p:ext uri="{BB962C8B-B14F-4D97-AF65-F5344CB8AC3E}">
        <p14:creationId xmlns:p14="http://schemas.microsoft.com/office/powerpoint/2010/main" val="21603454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0977038-9336-C7EA-75B7-437A2BEDBD05}"/>
              </a:ext>
            </a:extLst>
          </p:cNvPr>
          <p:cNvSpPr>
            <a:spLocks noGrp="1"/>
          </p:cNvSpPr>
          <p:nvPr>
            <p:ph type="title"/>
          </p:nvPr>
        </p:nvSpPr>
        <p:spPr>
          <a:xfrm>
            <a:off x="838200" y="365125"/>
            <a:ext cx="10515600" cy="1325563"/>
          </a:xfrm>
          <a:prstGeom prst="rect">
            <a:avLst/>
          </a:prstGeom>
        </p:spPr>
        <p:txBody>
          <a:bodyPr/>
          <a:lstStyle/>
          <a:p>
            <a:r>
              <a:rPr lang="de-DE"/>
              <a:t>Mastertitelformat bearbeiten</a:t>
            </a:r>
            <a:endParaRPr lang="en-US"/>
          </a:p>
        </p:txBody>
      </p:sp>
      <p:sp>
        <p:nvSpPr>
          <p:cNvPr id="3" name="Vertikaler Textplatzhalter 2">
            <a:extLst>
              <a:ext uri="{FF2B5EF4-FFF2-40B4-BE49-F238E27FC236}">
                <a16:creationId xmlns:a16="http://schemas.microsoft.com/office/drawing/2014/main" id="{D1C5A30B-E7B2-0BB6-DB4C-44B4C155CDE0}"/>
              </a:ext>
            </a:extLst>
          </p:cNvPr>
          <p:cNvSpPr>
            <a:spLocks noGrp="1"/>
          </p:cNvSpPr>
          <p:nvPr>
            <p:ph type="body" orient="vert" idx="1"/>
          </p:nvPr>
        </p:nvSpPr>
        <p:spPr>
          <a:xfrm>
            <a:off x="838200" y="1825625"/>
            <a:ext cx="10515600" cy="4351338"/>
          </a:xfrm>
          <a:prstGeom prst="rect">
            <a:avLst/>
          </a:prstGeo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6A817A34-CF60-4A13-FCDB-A53866C03A59}"/>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153C0B7E-7CDC-4AE0-BAE5-377A91B8AEA9}" type="datetimeFigureOut">
              <a:rPr lang="en-US"/>
              <a:pPr>
                <a:defRPr/>
              </a:pPr>
              <a:t>11/21/2022</a:t>
            </a:fld>
            <a:endParaRPr lang="en-US"/>
          </a:p>
        </p:txBody>
      </p:sp>
      <p:sp>
        <p:nvSpPr>
          <p:cNvPr id="5" name="Fußzeilenplatzhalter 4">
            <a:extLst>
              <a:ext uri="{FF2B5EF4-FFF2-40B4-BE49-F238E27FC236}">
                <a16:creationId xmlns:a16="http://schemas.microsoft.com/office/drawing/2014/main" id="{748230EB-112B-9BC4-2847-765E1F3D9D34}"/>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en-US"/>
          </a:p>
        </p:txBody>
      </p:sp>
      <p:sp>
        <p:nvSpPr>
          <p:cNvPr id="6" name="Foliennummernplatzhalter 5">
            <a:extLst>
              <a:ext uri="{FF2B5EF4-FFF2-40B4-BE49-F238E27FC236}">
                <a16:creationId xmlns:a16="http://schemas.microsoft.com/office/drawing/2014/main" id="{53DA3261-84DE-88FE-68C6-0D5102D41A73}"/>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9205EA2E-79AF-4BB0-B652-D331698FB6A7}" type="slidenum">
              <a:rPr lang="en-US"/>
              <a:pPr>
                <a:defRPr/>
              </a:pPr>
              <a:t>‹#›</a:t>
            </a:fld>
            <a:endParaRPr lang="en-US"/>
          </a:p>
        </p:txBody>
      </p:sp>
    </p:spTree>
    <p:extLst>
      <p:ext uri="{BB962C8B-B14F-4D97-AF65-F5344CB8AC3E}">
        <p14:creationId xmlns:p14="http://schemas.microsoft.com/office/powerpoint/2010/main" val="10425326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CD56FC56-FAF7-393A-627E-77250F9461B9}"/>
              </a:ext>
            </a:extLst>
          </p:cNvPr>
          <p:cNvSpPr>
            <a:spLocks noGrp="1"/>
          </p:cNvSpPr>
          <p:nvPr>
            <p:ph type="title" orient="vert"/>
          </p:nvPr>
        </p:nvSpPr>
        <p:spPr>
          <a:xfrm>
            <a:off x="8724900" y="365125"/>
            <a:ext cx="2628900" cy="5811838"/>
          </a:xfrm>
          <a:prstGeom prst="rect">
            <a:avLst/>
          </a:prstGeom>
        </p:spPr>
        <p:txBody>
          <a:bodyPr vert="eaVert"/>
          <a:lstStyle/>
          <a:p>
            <a:r>
              <a:rPr lang="de-DE"/>
              <a:t>Mastertitelformat bearbeiten</a:t>
            </a:r>
            <a:endParaRPr lang="en-US"/>
          </a:p>
        </p:txBody>
      </p:sp>
      <p:sp>
        <p:nvSpPr>
          <p:cNvPr id="3" name="Vertikaler Textplatzhalter 2">
            <a:extLst>
              <a:ext uri="{FF2B5EF4-FFF2-40B4-BE49-F238E27FC236}">
                <a16:creationId xmlns:a16="http://schemas.microsoft.com/office/drawing/2014/main" id="{0255F929-28DC-DC77-DFC1-24EEEAEC3368}"/>
              </a:ext>
            </a:extLst>
          </p:cNvPr>
          <p:cNvSpPr>
            <a:spLocks noGrp="1"/>
          </p:cNvSpPr>
          <p:nvPr>
            <p:ph type="body" orient="vert" idx="1"/>
          </p:nvPr>
        </p:nvSpPr>
        <p:spPr>
          <a:xfrm>
            <a:off x="838200" y="365125"/>
            <a:ext cx="7734300" cy="5811838"/>
          </a:xfrm>
          <a:prstGeom prst="rect">
            <a:avLst/>
          </a:prstGeo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165C2AA4-5E9A-B17E-B2BE-7CC8D35FE986}"/>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C3C10C54-2A3F-4CF4-9302-9457106173CD}" type="datetimeFigureOut">
              <a:rPr lang="en-US"/>
              <a:pPr>
                <a:defRPr/>
              </a:pPr>
              <a:t>11/21/2022</a:t>
            </a:fld>
            <a:endParaRPr lang="en-US"/>
          </a:p>
        </p:txBody>
      </p:sp>
      <p:sp>
        <p:nvSpPr>
          <p:cNvPr id="5" name="Fußzeilenplatzhalter 4">
            <a:extLst>
              <a:ext uri="{FF2B5EF4-FFF2-40B4-BE49-F238E27FC236}">
                <a16:creationId xmlns:a16="http://schemas.microsoft.com/office/drawing/2014/main" id="{7823AFFE-0C08-A485-B3E2-41291A215B2B}"/>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en-US"/>
          </a:p>
        </p:txBody>
      </p:sp>
      <p:sp>
        <p:nvSpPr>
          <p:cNvPr id="6" name="Foliennummernplatzhalter 5">
            <a:extLst>
              <a:ext uri="{FF2B5EF4-FFF2-40B4-BE49-F238E27FC236}">
                <a16:creationId xmlns:a16="http://schemas.microsoft.com/office/drawing/2014/main" id="{FD2518E6-97FF-E724-4C8B-5C8EC13255D5}"/>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814A842A-178E-426C-8F00-896882B5CA14}" type="slidenum">
              <a:rPr lang="en-US"/>
              <a:pPr>
                <a:defRPr/>
              </a:pPr>
              <a:t>‹#›</a:t>
            </a:fld>
            <a:endParaRPr lang="en-US"/>
          </a:p>
        </p:txBody>
      </p:sp>
    </p:spTree>
    <p:extLst>
      <p:ext uri="{BB962C8B-B14F-4D97-AF65-F5344CB8AC3E}">
        <p14:creationId xmlns:p14="http://schemas.microsoft.com/office/powerpoint/2010/main" val="9699738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Tytuł i zawartość">
    <p:spTree>
      <p:nvGrpSpPr>
        <p:cNvPr id="1" name=""/>
        <p:cNvGrpSpPr/>
        <p:nvPr/>
      </p:nvGrpSpPr>
      <p:grpSpPr>
        <a:xfrm>
          <a:off x="0" y="0"/>
          <a:ext cx="0" cy="0"/>
          <a:chOff x="0" y="0"/>
          <a:chExt cx="0" cy="0"/>
        </a:xfrm>
      </p:grpSpPr>
      <p:sp>
        <p:nvSpPr>
          <p:cNvPr id="3" name="Symbol zastępczy zawartości 2"/>
          <p:cNvSpPr>
            <a:spLocks noGrp="1"/>
          </p:cNvSpPr>
          <p:nvPr>
            <p:ph idx="1"/>
          </p:nvPr>
        </p:nvSpPr>
        <p:spPr>
          <a:xfrm>
            <a:off x="335360" y="1481328"/>
            <a:ext cx="11521280" cy="4926616"/>
          </a:xfrm>
        </p:spPr>
        <p:txBody>
          <a:bodyPr/>
          <a:lstStyle>
            <a:lvl1pPr>
              <a:defRPr baseline="0">
                <a:latin typeface="Calibri" panose="020F0502020204030204" pitchFamily="34" charset="0"/>
              </a:defRPr>
            </a:lvl1pPr>
            <a:lvl2pPr>
              <a:defRPr baseline="0">
                <a:latin typeface="Calibri" panose="020F0502020204030204" pitchFamily="34" charset="0"/>
              </a:defRPr>
            </a:lvl2pPr>
            <a:lvl3pPr>
              <a:defRPr baseline="0">
                <a:latin typeface="Calibri" panose="020F0502020204030204" pitchFamily="34" charset="0"/>
              </a:defRPr>
            </a:lvl3pPr>
            <a:lvl4pPr>
              <a:defRPr baseline="0">
                <a:latin typeface="Calibri" panose="020F0502020204030204" pitchFamily="34" charset="0"/>
              </a:defRPr>
            </a:lvl4pPr>
            <a:lvl5pPr>
              <a:defRPr baseline="0">
                <a:latin typeface="Calibri" panose="020F0502020204030204" pitchFamily="34" charset="0"/>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Tytuł 6"/>
          <p:cNvSpPr>
            <a:spLocks noGrp="1"/>
          </p:cNvSpPr>
          <p:nvPr>
            <p:ph type="title"/>
          </p:nvPr>
        </p:nvSpPr>
        <p:spPr>
          <a:xfrm>
            <a:off x="335360" y="274638"/>
            <a:ext cx="11521280" cy="1143000"/>
          </a:xfrm>
        </p:spPr>
        <p:txBody>
          <a:bodyPr rtlCol="0">
            <a:normAutofit/>
          </a:bodyPr>
          <a:lstStyle>
            <a:lvl1pPr>
              <a:defRPr sz="4000">
                <a:latin typeface="Segoe UI Black" panose="020B0A02040204020203" pitchFamily="34" charset="0"/>
                <a:ea typeface="Segoe UI Black" panose="020B0A02040204020203" pitchFamily="34" charset="0"/>
              </a:defRPr>
            </a:lvl1pPr>
          </a:lstStyle>
          <a:p>
            <a:r>
              <a:rPr lang="en-US" smtClean="0"/>
              <a:t>Click to edit Master title style</a:t>
            </a:r>
            <a:endParaRPr lang="en-US" dirty="0"/>
          </a:p>
        </p:txBody>
      </p:sp>
      <p:sp>
        <p:nvSpPr>
          <p:cNvPr id="4" name="Symbol zastępczy numeru slajdu 5"/>
          <p:cNvSpPr>
            <a:spLocks noGrp="1"/>
          </p:cNvSpPr>
          <p:nvPr>
            <p:ph type="sldNum" sz="quarter" idx="10"/>
          </p:nvPr>
        </p:nvSpPr>
        <p:spPr>
          <a:xfrm>
            <a:off x="0" y="0"/>
            <a:ext cx="0" cy="0"/>
          </a:xfrm>
        </p:spPr>
        <p:txBody>
          <a:bodyPr/>
          <a:lstStyle>
            <a:lvl1pPr eaLnBrk="1" fontAlgn="auto" hangingPunct="1">
              <a:spcBef>
                <a:spcPts val="0"/>
              </a:spcBef>
              <a:spcAft>
                <a:spcPts val="0"/>
              </a:spcAft>
              <a:defRPr>
                <a:latin typeface="+mn-lt"/>
              </a:defRPr>
            </a:lvl1pPr>
          </a:lstStyle>
          <a:p>
            <a:pPr>
              <a:defRPr/>
            </a:pPr>
            <a:fld id="{E8ADDCF1-653B-4DD5-96E4-61785BBA37D3}" type="slidenum">
              <a:rPr lang="pl-PL"/>
              <a:pPr>
                <a:defRPr/>
              </a:pPr>
              <a:t>‹#›</a:t>
            </a:fld>
            <a:endParaRPr lang="pl-PL"/>
          </a:p>
        </p:txBody>
      </p:sp>
    </p:spTree>
    <p:extLst>
      <p:ext uri="{BB962C8B-B14F-4D97-AF65-F5344CB8AC3E}">
        <p14:creationId xmlns:p14="http://schemas.microsoft.com/office/powerpoint/2010/main" val="14102887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5425" y="1123950"/>
            <a:ext cx="5762625" cy="46101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3315" name="Titel 1"/>
          <p:cNvSpPr>
            <a:spLocks noGrp="1"/>
          </p:cNvSpPr>
          <p:nvPr>
            <p:ph type="ctrTitle"/>
          </p:nvPr>
        </p:nvSpPr>
        <p:spPr bwMode="auto">
          <a:xfrm>
            <a:off x="5305425" y="1123950"/>
            <a:ext cx="5762625" cy="27289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z="6000" b="1" smtClean="0">
                <a:latin typeface="Arial" panose="020B0604020202020204" pitchFamily="34" charset="0"/>
                <a:cs typeface="Arial" panose="020B0604020202020204" pitchFamily="34" charset="0"/>
              </a:rPr>
              <a:t>Introduction to Cryptography</a:t>
            </a:r>
          </a:p>
        </p:txBody>
      </p:sp>
      <p:pic>
        <p:nvPicPr>
          <p:cNvPr id="13316" name="Grafik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23950" y="1123950"/>
            <a:ext cx="3057525" cy="384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425" y="510381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mtClean="0"/>
              <a:t>Cryptography</a:t>
            </a:r>
            <a:endParaRPr lang="it-IT" altLang="en-US" smtClean="0"/>
          </a:p>
        </p:txBody>
      </p:sp>
      <p:sp>
        <p:nvSpPr>
          <p:cNvPr id="2" name="Content Placeholder 1"/>
          <p:cNvSpPr>
            <a:spLocks noGrp="1"/>
          </p:cNvSpPr>
          <p:nvPr>
            <p:ph idx="4294967295"/>
          </p:nvPr>
        </p:nvSpPr>
        <p:spPr>
          <a:xfrm>
            <a:off x="592138" y="1979613"/>
            <a:ext cx="11007725" cy="4321175"/>
          </a:xfrm>
          <a:prstGeom prst="rect">
            <a:avLst/>
          </a:prstGeom>
        </p:spPr>
        <p:txBody>
          <a:bodyPr/>
          <a:lstStyle/>
          <a:p>
            <a:pPr marL="566928" indent="-457200" eaLnBrk="1" fontAlgn="auto" hangingPunct="1">
              <a:spcAft>
                <a:spcPts val="0"/>
              </a:spcAft>
              <a:defRPr/>
            </a:pPr>
            <a:r>
              <a:rPr lang="en-US" dirty="0" smtClean="0"/>
              <a:t>Mechanism </a:t>
            </a:r>
            <a:r>
              <a:rPr lang="en-US" dirty="0"/>
              <a:t>by which the content of a message is hidden from other </a:t>
            </a:r>
            <a:r>
              <a:rPr lang="en-US" dirty="0" smtClean="0"/>
              <a:t>entities</a:t>
            </a:r>
          </a:p>
          <a:p>
            <a:pPr marL="566928" indent="-457200" eaLnBrk="1" fontAlgn="auto" hangingPunct="1">
              <a:spcAft>
                <a:spcPts val="0"/>
              </a:spcAft>
              <a:defRPr/>
            </a:pPr>
            <a:r>
              <a:rPr lang="en-US" dirty="0" smtClean="0"/>
              <a:t>Encryption </a:t>
            </a:r>
            <a:r>
              <a:rPr lang="en-US" dirty="0"/>
              <a:t>deals with encrypting </a:t>
            </a:r>
            <a:r>
              <a:rPr lang="en-US" dirty="0" smtClean="0"/>
              <a:t>messages and </a:t>
            </a:r>
            <a:r>
              <a:rPr lang="en-US" dirty="0"/>
              <a:t>making the content of the message </a:t>
            </a:r>
            <a:r>
              <a:rPr lang="en-US" dirty="0" smtClean="0"/>
              <a:t>unintelligible</a:t>
            </a:r>
            <a:endParaRPr lang="en-US" dirty="0"/>
          </a:p>
          <a:p>
            <a:pPr eaLnBrk="1" fontAlgn="auto" hangingPunct="1">
              <a:spcAft>
                <a:spcPts val="0"/>
              </a:spcAft>
              <a:defRPr/>
            </a:pPr>
            <a:endParaRPr lang="it-IT" dirty="0"/>
          </a:p>
        </p:txBody>
      </p:sp>
      <p:pic>
        <p:nvPicPr>
          <p:cNvPr id="14340" name="Picture 2"/>
          <p:cNvPicPr>
            <a:picLocks noChangeAspect="1"/>
          </p:cNvPicPr>
          <p:nvPr/>
        </p:nvPicPr>
        <p:blipFill>
          <a:blip r:embed="rId2">
            <a:extLst>
              <a:ext uri="{28A0092B-C50C-407E-A947-70E740481C1C}">
                <a14:useLocalDpi xmlns:a14="http://schemas.microsoft.com/office/drawing/2010/main" val="0"/>
              </a:ext>
            </a:extLst>
          </a:blip>
          <a:srcRect t="18137" b="13000"/>
          <a:stretch>
            <a:fillRect/>
          </a:stretch>
        </p:blipFill>
        <p:spPr bwMode="auto">
          <a:xfrm>
            <a:off x="1831975" y="4257675"/>
            <a:ext cx="7956550" cy="218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mtClean="0"/>
              <a:t>Cryptanalysis</a:t>
            </a:r>
            <a:endParaRPr lang="it-IT" altLang="en-US" smtClean="0"/>
          </a:p>
        </p:txBody>
      </p:sp>
      <p:sp>
        <p:nvSpPr>
          <p:cNvPr id="2" name="Content Placeholder 1"/>
          <p:cNvSpPr>
            <a:spLocks noGrp="1"/>
          </p:cNvSpPr>
          <p:nvPr>
            <p:ph idx="4294967295"/>
          </p:nvPr>
        </p:nvSpPr>
        <p:spPr>
          <a:xfrm>
            <a:off x="592138" y="1979613"/>
            <a:ext cx="11007725" cy="4321175"/>
          </a:xfrm>
          <a:prstGeom prst="rect">
            <a:avLst/>
          </a:prstGeom>
        </p:spPr>
        <p:txBody>
          <a:bodyPr/>
          <a:lstStyle/>
          <a:p>
            <a:pPr marL="566928" indent="-457200" eaLnBrk="1" fontAlgn="auto" hangingPunct="1">
              <a:spcAft>
                <a:spcPts val="0"/>
              </a:spcAft>
              <a:defRPr/>
            </a:pPr>
            <a:r>
              <a:rPr lang="en-US" dirty="0" smtClean="0"/>
              <a:t>How </a:t>
            </a:r>
            <a:r>
              <a:rPr lang="en-US" dirty="0"/>
              <a:t>to decrypt the message without knowing the </a:t>
            </a:r>
            <a:r>
              <a:rPr lang="en-US" dirty="0" smtClean="0"/>
              <a:t>key</a:t>
            </a:r>
          </a:p>
          <a:p>
            <a:pPr marL="566928" indent="-457200" eaLnBrk="1" fontAlgn="auto" hangingPunct="1">
              <a:spcAft>
                <a:spcPts val="0"/>
              </a:spcAft>
              <a:defRPr/>
            </a:pPr>
            <a:r>
              <a:rPr lang="en-US" dirty="0" smtClean="0"/>
              <a:t>Cryptographers </a:t>
            </a:r>
            <a:r>
              <a:rPr lang="en-US" dirty="0"/>
              <a:t>and cryptanalysts are actually the same </a:t>
            </a:r>
            <a:r>
              <a:rPr lang="en-US" dirty="0" smtClean="0"/>
              <a:t>people</a:t>
            </a:r>
          </a:p>
          <a:p>
            <a:pPr eaLnBrk="1" fontAlgn="auto" hangingPunct="1">
              <a:spcAft>
                <a:spcPts val="0"/>
              </a:spcAft>
              <a:defRPr/>
            </a:pPr>
            <a:endParaRPr lang="it-IT"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it-IT" altLang="en-US" smtClean="0"/>
              <a:t>Redundancy</a:t>
            </a:r>
          </a:p>
        </p:txBody>
      </p:sp>
      <p:sp>
        <p:nvSpPr>
          <p:cNvPr id="16387"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eaLnBrk="1" hangingPunct="1"/>
            <a:r>
              <a:rPr lang="en-US" altLang="en-US" smtClean="0"/>
              <a:t>Information in messages is generally redundant</a:t>
            </a:r>
          </a:p>
          <a:p>
            <a:pPr marL="566738" indent="-457200" eaLnBrk="1" hangingPunct="1"/>
            <a:r>
              <a:rPr lang="en-US" altLang="en-US" smtClean="0"/>
              <a:t>The redundancy of information facilitates cryptanalysis</a:t>
            </a:r>
          </a:p>
          <a:p>
            <a:pPr marL="566738" indent="-457200" eaLnBrk="1" hangingPunct="1"/>
            <a:r>
              <a:rPr lang="en-US" altLang="en-US" smtClean="0"/>
              <a:t>It makes possible to identify valid messages by discarding those that do not carry true information</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it-IT" altLang="en-US" smtClean="0"/>
              <a:t>Redundancy</a:t>
            </a:r>
          </a:p>
        </p:txBody>
      </p:sp>
      <p:sp>
        <p:nvSpPr>
          <p:cNvPr id="2" name="Content Placeholder 1"/>
          <p:cNvSpPr>
            <a:spLocks noGrp="1"/>
          </p:cNvSpPr>
          <p:nvPr>
            <p:ph idx="4294967295"/>
          </p:nvPr>
        </p:nvSpPr>
        <p:spPr>
          <a:xfrm>
            <a:off x="592138" y="1979613"/>
            <a:ext cx="11007725" cy="4321175"/>
          </a:xfrm>
          <a:prstGeom prst="rect">
            <a:avLst/>
          </a:prstGeom>
        </p:spPr>
        <p:txBody>
          <a:bodyPr/>
          <a:lstStyle/>
          <a:p>
            <a:pPr marL="109728" indent="0" eaLnBrk="1" fontAlgn="auto" hangingPunct="1">
              <a:spcAft>
                <a:spcPts val="0"/>
              </a:spcAft>
              <a:buFont typeface="Arial" panose="020B0604020202020204" pitchFamily="34" charset="0"/>
              <a:buNone/>
              <a:defRPr/>
            </a:pPr>
            <a:r>
              <a:rPr lang="en-US" dirty="0"/>
              <a:t>Example: Encoding a sequence of the four colors BLUE, GREEN, RED and </a:t>
            </a:r>
            <a:r>
              <a:rPr lang="en-US" dirty="0" smtClean="0"/>
              <a:t>YELLOW</a:t>
            </a:r>
            <a:endParaRPr lang="en-US" dirty="0"/>
          </a:p>
          <a:p>
            <a:pPr marL="109728" indent="0" eaLnBrk="1" fontAlgn="auto" hangingPunct="1">
              <a:spcAft>
                <a:spcPts val="0"/>
              </a:spcAft>
              <a:buFont typeface="Arial" panose="020B0604020202020204" pitchFamily="34" charset="0"/>
              <a:buNone/>
              <a:defRPr/>
            </a:pPr>
            <a:r>
              <a:rPr lang="en-US" dirty="0"/>
              <a:t>These can be coded:</a:t>
            </a:r>
          </a:p>
          <a:p>
            <a:pPr marL="914400" lvl="1" indent="-457200" eaLnBrk="1" fontAlgn="auto" hangingPunct="1">
              <a:spcAft>
                <a:spcPts val="0"/>
              </a:spcAft>
              <a:buFont typeface="+mj-lt"/>
              <a:buAutoNum type="arabicPeriod"/>
              <a:defRPr/>
            </a:pPr>
            <a:r>
              <a:rPr lang="it-IT" dirty="0"/>
              <a:t>with 2 bits (00, 01, 10, 11)</a:t>
            </a:r>
            <a:endParaRPr lang="en-US" dirty="0"/>
          </a:p>
          <a:p>
            <a:pPr marL="914400" lvl="1" indent="-457200" eaLnBrk="1" fontAlgn="auto" hangingPunct="1">
              <a:spcAft>
                <a:spcPts val="0"/>
              </a:spcAft>
              <a:buFont typeface="+mj-lt"/>
              <a:buAutoNum type="arabicPeriod"/>
              <a:defRPr/>
            </a:pPr>
            <a:r>
              <a:rPr lang="en-US" dirty="0"/>
              <a:t>as 4 different uppercase letters</a:t>
            </a:r>
          </a:p>
          <a:p>
            <a:pPr marL="914400" lvl="1" indent="-457200" eaLnBrk="1" fontAlgn="auto" hangingPunct="1">
              <a:spcAft>
                <a:spcPts val="0"/>
              </a:spcAft>
              <a:buFont typeface="+mj-lt"/>
              <a:buAutoNum type="arabicPeriod"/>
              <a:defRPr/>
            </a:pPr>
            <a:r>
              <a:rPr lang="en-US" dirty="0"/>
              <a:t>encrypting the color names</a:t>
            </a:r>
          </a:p>
          <a:p>
            <a:pPr eaLnBrk="1" fontAlgn="auto" hangingPunct="1">
              <a:spcAft>
                <a:spcPts val="0"/>
              </a:spcAft>
              <a:defRPr/>
            </a:pPr>
            <a:endParaRPr lang="it-IT"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it-IT" altLang="en-US" smtClean="0"/>
              <a:t>Redundancy</a:t>
            </a:r>
          </a:p>
        </p:txBody>
      </p:sp>
      <p:sp>
        <p:nvSpPr>
          <p:cNvPr id="2" name="Content Placeholder 1"/>
          <p:cNvSpPr>
            <a:spLocks noGrp="1"/>
          </p:cNvSpPr>
          <p:nvPr>
            <p:ph idx="4294967295"/>
          </p:nvPr>
        </p:nvSpPr>
        <p:spPr>
          <a:xfrm>
            <a:off x="592138" y="1979613"/>
            <a:ext cx="11007725" cy="4321175"/>
          </a:xfrm>
          <a:prstGeom prst="rect">
            <a:avLst/>
          </a:prstGeom>
        </p:spPr>
        <p:txBody>
          <a:bodyPr/>
          <a:lstStyle/>
          <a:p>
            <a:pPr marL="109728" indent="0" eaLnBrk="1" fontAlgn="auto" hangingPunct="1">
              <a:spcAft>
                <a:spcPts val="0"/>
              </a:spcAft>
              <a:buFont typeface="Arial" panose="020B0604020202020204" pitchFamily="34" charset="0"/>
              <a:buNone/>
              <a:defRPr/>
            </a:pPr>
            <a:r>
              <a:rPr lang="en-US" dirty="0" smtClean="0"/>
              <a:t>First case</a:t>
            </a:r>
          </a:p>
          <a:p>
            <a:pPr marL="566928" indent="-457200" eaLnBrk="1" fontAlgn="auto" hangingPunct="1">
              <a:spcAft>
                <a:spcPts val="0"/>
              </a:spcAft>
              <a:defRPr/>
            </a:pPr>
            <a:r>
              <a:rPr lang="en-US" dirty="0" smtClean="0"/>
              <a:t>The </a:t>
            </a:r>
            <a:r>
              <a:rPr lang="en-US" dirty="0"/>
              <a:t>minimum number of entities (bits) is </a:t>
            </a:r>
            <a:r>
              <a:rPr lang="en-US" dirty="0" smtClean="0"/>
              <a:t>used</a:t>
            </a:r>
          </a:p>
          <a:p>
            <a:pPr marL="566928" indent="-457200" eaLnBrk="1" fontAlgn="auto" hangingPunct="1">
              <a:spcAft>
                <a:spcPts val="0"/>
              </a:spcAft>
              <a:defRPr/>
            </a:pPr>
            <a:r>
              <a:rPr lang="en-US" dirty="0" smtClean="0"/>
              <a:t>Substituting </a:t>
            </a:r>
            <a:r>
              <a:rPr lang="en-US" dirty="0"/>
              <a:t>each color name with the corresponding 2 </a:t>
            </a:r>
            <a:r>
              <a:rPr lang="en-US" dirty="0" smtClean="0"/>
              <a:t>bits conceals </a:t>
            </a:r>
            <a:r>
              <a:rPr lang="en-US" dirty="0"/>
              <a:t>the original </a:t>
            </a:r>
            <a:r>
              <a:rPr lang="en-US" dirty="0" smtClean="0"/>
              <a:t>sequence</a:t>
            </a:r>
          </a:p>
          <a:p>
            <a:pPr marL="566928" indent="-457200" eaLnBrk="1" fontAlgn="auto" hangingPunct="1">
              <a:spcAft>
                <a:spcPts val="0"/>
              </a:spcAft>
              <a:defRPr/>
            </a:pPr>
            <a:r>
              <a:rPr lang="en-US" dirty="0" smtClean="0"/>
              <a:t>The </a:t>
            </a:r>
            <a:r>
              <a:rPr lang="en-US" dirty="0"/>
              <a:t>order </a:t>
            </a:r>
            <a:r>
              <a:rPr lang="en-US" dirty="0" smtClean="0"/>
              <a:t>of the entities is the same</a:t>
            </a:r>
          </a:p>
          <a:p>
            <a:pPr marL="566928" indent="-457200" eaLnBrk="1" fontAlgn="auto" hangingPunct="1">
              <a:spcAft>
                <a:spcPts val="0"/>
              </a:spcAft>
              <a:defRPr/>
            </a:pPr>
            <a:r>
              <a:rPr lang="en-US" dirty="0" smtClean="0"/>
              <a:t>Color and values are not associable</a:t>
            </a:r>
            <a:endParaRPr lang="en-US" dirty="0"/>
          </a:p>
          <a:p>
            <a:pPr eaLnBrk="1" fontAlgn="auto" hangingPunct="1">
              <a:spcAft>
                <a:spcPts val="0"/>
              </a:spcAft>
              <a:defRPr/>
            </a:pPr>
            <a:endParaRPr lang="it-IT"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it-IT" altLang="en-US" smtClean="0"/>
              <a:t>Redundancy</a:t>
            </a:r>
          </a:p>
        </p:txBody>
      </p:sp>
      <p:sp>
        <p:nvSpPr>
          <p:cNvPr id="23555" name="Content Placeholder 1"/>
          <p:cNvSpPr>
            <a:spLocks noGrp="1"/>
          </p:cNvSpPr>
          <p:nvPr>
            <p:ph idx="4294967295"/>
          </p:nvPr>
        </p:nvSpPr>
        <p:spPr bwMode="auto">
          <a:xfrm>
            <a:off x="592138" y="1979613"/>
            <a:ext cx="11007725" cy="432117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09538" indent="0" eaLnBrk="1" hangingPunct="1">
              <a:buFont typeface="Arial" panose="020B0604020202020204" pitchFamily="34" charset="0"/>
              <a:buNone/>
              <a:defRPr/>
            </a:pPr>
            <a:r>
              <a:rPr lang="en-US" altLang="en-US" dirty="0" smtClean="0"/>
              <a:t>Second case</a:t>
            </a:r>
          </a:p>
          <a:p>
            <a:pPr marL="566738" indent="-457200" eaLnBrk="1" hangingPunct="1">
              <a:defRPr/>
            </a:pPr>
            <a:r>
              <a:rPr lang="en-US" altLang="en-US" dirty="0"/>
              <a:t>T</a:t>
            </a:r>
            <a:r>
              <a:rPr lang="en-US" altLang="en-US" dirty="0" smtClean="0"/>
              <a:t>he sequence can be identified</a:t>
            </a:r>
          </a:p>
          <a:p>
            <a:pPr marL="109538" indent="0" eaLnBrk="1" hangingPunct="1">
              <a:buFont typeface="Arial" panose="020B0604020202020204" pitchFamily="34" charset="0"/>
              <a:buNone/>
              <a:defRPr/>
            </a:pPr>
            <a:r>
              <a:rPr lang="en-US" altLang="en-US" dirty="0" smtClean="0"/>
              <a:t>Third case</a:t>
            </a:r>
          </a:p>
          <a:p>
            <a:pPr marL="566738" indent="-457200" eaLnBrk="1" hangingPunct="1">
              <a:defRPr/>
            </a:pPr>
            <a:r>
              <a:rPr lang="en-US" altLang="en-US" dirty="0" smtClean="0"/>
              <a:t>If the words are also known just counting the number of letters is enough to identify the original words.</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it-IT" altLang="en-US" smtClean="0"/>
              <a:t>Redundancy</a:t>
            </a:r>
          </a:p>
        </p:txBody>
      </p:sp>
      <p:sp>
        <p:nvSpPr>
          <p:cNvPr id="2" name="Content Placeholder 1"/>
          <p:cNvSpPr>
            <a:spLocks noGrp="1"/>
          </p:cNvSpPr>
          <p:nvPr>
            <p:ph idx="4294967295"/>
          </p:nvPr>
        </p:nvSpPr>
        <p:spPr>
          <a:xfrm>
            <a:off x="592138" y="1979613"/>
            <a:ext cx="11007725" cy="4321175"/>
          </a:xfrm>
          <a:prstGeom prst="rect">
            <a:avLst/>
          </a:prstGeom>
        </p:spPr>
        <p:txBody>
          <a:bodyPr/>
          <a:lstStyle/>
          <a:p>
            <a:pPr marL="566928" indent="-457200" eaLnBrk="1" fontAlgn="auto" hangingPunct="1">
              <a:spcAft>
                <a:spcPts val="0"/>
              </a:spcAft>
              <a:defRPr/>
            </a:pPr>
            <a:r>
              <a:rPr lang="en-US" dirty="0" smtClean="0"/>
              <a:t>An </a:t>
            </a:r>
            <a:r>
              <a:rPr lang="en-US" dirty="0"/>
              <a:t>encryption algorithm hides also redundant </a:t>
            </a:r>
            <a:r>
              <a:rPr lang="en-US" dirty="0" smtClean="0"/>
              <a:t>information</a:t>
            </a:r>
          </a:p>
          <a:p>
            <a:pPr marL="566928" indent="-457200" eaLnBrk="1" fontAlgn="auto" hangingPunct="1">
              <a:spcAft>
                <a:spcPts val="0"/>
              </a:spcAft>
              <a:defRPr/>
            </a:pPr>
            <a:r>
              <a:rPr lang="en-US" dirty="0" smtClean="0"/>
              <a:t>Applying </a:t>
            </a:r>
            <a:r>
              <a:rPr lang="en-US" dirty="0"/>
              <a:t>a compression algorithm to an encrypted message does not bring much advantage, because it would reduce compression </a:t>
            </a:r>
            <a:r>
              <a:rPr lang="en-US" dirty="0" smtClean="0"/>
              <a:t>rate </a:t>
            </a:r>
          </a:p>
          <a:p>
            <a:pPr marL="566928" indent="-457200" eaLnBrk="1" fontAlgn="auto" hangingPunct="1">
              <a:spcAft>
                <a:spcPts val="0"/>
              </a:spcAft>
              <a:defRPr/>
            </a:pPr>
            <a:r>
              <a:rPr lang="en-US" dirty="0" smtClean="0"/>
              <a:t>To appropriately use compression </a:t>
            </a:r>
            <a:r>
              <a:rPr lang="en-US" dirty="0"/>
              <a:t>and </a:t>
            </a:r>
            <a:r>
              <a:rPr lang="en-US" dirty="0" smtClean="0"/>
              <a:t>encryption: compression, then encryption</a:t>
            </a:r>
            <a:endParaRPr lang="en-US" dirty="0"/>
          </a:p>
          <a:p>
            <a:pPr eaLnBrk="1" fontAlgn="auto" hangingPunct="1">
              <a:spcAft>
                <a:spcPts val="0"/>
              </a:spcAft>
              <a:defRPr/>
            </a:pPr>
            <a:endParaRPr lang="it-IT"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it-IT" altLang="en-US" smtClean="0"/>
              <a:t>Redundancy</a:t>
            </a:r>
          </a:p>
        </p:txBody>
      </p:sp>
      <p:sp>
        <p:nvSpPr>
          <p:cNvPr id="21507"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eaLnBrk="1" hangingPunct="1"/>
            <a:r>
              <a:rPr lang="en-US" altLang="en-US" smtClean="0"/>
              <a:t>Some types of cryptographic attacks and algorithms rely on knowing part of the text</a:t>
            </a:r>
          </a:p>
          <a:p>
            <a:pPr marL="566738" indent="-457200" eaLnBrk="1" hangingPunct="1"/>
            <a:r>
              <a:rPr lang="en-US" altLang="en-US" smtClean="0"/>
              <a:t>Knowing part of the text can make it possible to trace the key and then access the rest of the text</a:t>
            </a:r>
          </a:p>
          <a:p>
            <a:pPr marL="566738" indent="-457200" eaLnBrk="1" hangingPunct="1"/>
            <a:r>
              <a:rPr lang="en-US" altLang="en-US" smtClean="0"/>
              <a:t>Significant example: network packets, the header contains the sender and recipient addresses</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it-IT" altLang="en-US" smtClean="0"/>
              <a:t>Cesar’s Cypher</a:t>
            </a:r>
          </a:p>
        </p:txBody>
      </p:sp>
      <p:sp>
        <p:nvSpPr>
          <p:cNvPr id="22531"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eaLnBrk="1" hangingPunct="1"/>
            <a:r>
              <a:rPr lang="en-US" altLang="en-US" smtClean="0"/>
              <a:t>Each letter is substituted by another one later in the alphabet</a:t>
            </a:r>
          </a:p>
          <a:p>
            <a:pPr marL="566738" indent="-457200" eaLnBrk="1" hangingPunct="1"/>
            <a:r>
              <a:rPr lang="en-US" altLang="en-US" smtClean="0"/>
              <a:t>For example, if we slide them by 3, all the 'A's become ‘D's, all the 'B's become 'E's, and so on</a:t>
            </a:r>
          </a:p>
          <a:p>
            <a:pPr marL="566738" indent="-457200" eaLnBrk="1" hangingPunct="1"/>
            <a:r>
              <a:rPr lang="en-US" altLang="en-US" smtClean="0"/>
              <a:t>Very simple cipher, still used today in naive applications</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mtClean="0"/>
              <a:t>Properties of the EXOR logic operator</a:t>
            </a:r>
            <a:endParaRPr lang="it-IT" altLang="en-US" smtClean="0"/>
          </a:p>
        </p:txBody>
      </p:sp>
      <p:sp>
        <p:nvSpPr>
          <p:cNvPr id="23555"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eaLnBrk="1" hangingPunct="1"/>
            <a:r>
              <a:rPr lang="en-US" altLang="en-US" sz="2700" smtClean="0"/>
              <a:t>The EXCLUSIVE OR </a:t>
            </a:r>
            <a:r>
              <a:rPr lang="en-US" altLang="en-US" sz="2700" smtClean="0">
                <a:sym typeface="Symbol" panose="05050102010706020507" pitchFamily="18" charset="2"/>
              </a:rPr>
              <a:t></a:t>
            </a:r>
            <a:r>
              <a:rPr lang="en-US" altLang="en-US" sz="2700" smtClean="0"/>
              <a:t> (EXOR) logical operator is applied to a two logical operands</a:t>
            </a:r>
          </a:p>
          <a:p>
            <a:pPr marL="566738" indent="-457200" eaLnBrk="1" hangingPunct="1"/>
            <a:r>
              <a:rPr lang="en-US" altLang="en-US" sz="2700" smtClean="0"/>
              <a:t>Logical operands are values True and False</a:t>
            </a:r>
          </a:p>
          <a:p>
            <a:pPr marL="566738" indent="-457200" eaLnBrk="1" hangingPunct="1"/>
            <a:r>
              <a:rPr lang="en-US" altLang="en-US" sz="2700" smtClean="0"/>
              <a:t>The EXOR operands produces a True result only if the two operand are different</a:t>
            </a:r>
          </a:p>
          <a:p>
            <a:pPr marL="566738" indent="-457200" eaLnBrk="1" hangingPunct="1"/>
            <a:r>
              <a:rPr lang="en-US" altLang="en-US" sz="2700" smtClean="0"/>
              <a:t>In binary arithmetic True=1 and False=0, </a:t>
            </a:r>
            <a:br>
              <a:rPr lang="en-US" altLang="en-US" sz="2700" smtClean="0"/>
            </a:br>
            <a:r>
              <a:rPr lang="en-US" altLang="en-US" sz="2700" smtClean="0"/>
              <a:t>the EXOR </a:t>
            </a:r>
            <a:r>
              <a:rPr lang="en-US" altLang="en-US" sz="2700" i="1" smtClean="0"/>
              <a:t>truth table</a:t>
            </a:r>
            <a:r>
              <a:rPr lang="en-US" altLang="en-US" sz="2700" smtClean="0"/>
              <a:t> is show on the right:</a:t>
            </a:r>
          </a:p>
          <a:p>
            <a:pPr marL="566738" indent="-457200" eaLnBrk="1" hangingPunct="1"/>
            <a:r>
              <a:rPr lang="en-US" altLang="en-US" smtClean="0"/>
              <a:t>Properties of the EXOR</a:t>
            </a:r>
          </a:p>
          <a:p>
            <a:pPr marL="566738" lvl="1" indent="0" eaLnBrk="1" hangingPunct="1">
              <a:buFont typeface="Arial" panose="020B0604020202020204" pitchFamily="34" charset="0"/>
              <a:buNone/>
            </a:pPr>
            <a:r>
              <a:rPr lang="en-US" altLang="en-US" smtClean="0"/>
              <a:t>if X </a:t>
            </a:r>
            <a:r>
              <a:rPr lang="en-US" altLang="en-US" smtClean="0">
                <a:sym typeface="Symbol" panose="05050102010706020507" pitchFamily="18" charset="2"/>
              </a:rPr>
              <a:t></a:t>
            </a:r>
            <a:r>
              <a:rPr lang="en-US" altLang="en-US" smtClean="0"/>
              <a:t> Y </a:t>
            </a:r>
            <a:r>
              <a:rPr lang="en-US" altLang="en-US" smtClean="0">
                <a:sym typeface="Wingdings" panose="05000000000000000000" pitchFamily="2" charset="2"/>
              </a:rPr>
              <a:t></a:t>
            </a:r>
            <a:r>
              <a:rPr lang="en-US" altLang="en-US" smtClean="0"/>
              <a:t> Z then </a:t>
            </a:r>
            <a:br>
              <a:rPr lang="en-US" altLang="en-US" smtClean="0"/>
            </a:br>
            <a:r>
              <a:rPr lang="en-US" altLang="en-US" smtClean="0"/>
              <a:t>      Z </a:t>
            </a:r>
            <a:r>
              <a:rPr lang="en-US" altLang="en-US" smtClean="0">
                <a:sym typeface="Symbol" panose="05050102010706020507" pitchFamily="18" charset="2"/>
              </a:rPr>
              <a:t></a:t>
            </a:r>
            <a:r>
              <a:rPr lang="en-US" altLang="en-US" smtClean="0"/>
              <a:t> Y </a:t>
            </a:r>
            <a:r>
              <a:rPr lang="en-US" altLang="en-US" smtClean="0">
                <a:sym typeface="Wingdings" panose="05000000000000000000" pitchFamily="2" charset="2"/>
              </a:rPr>
              <a:t></a:t>
            </a:r>
            <a:r>
              <a:rPr lang="en-US" altLang="en-US" smtClean="0"/>
              <a:t> X</a:t>
            </a:r>
            <a:br>
              <a:rPr lang="en-US" altLang="en-US" smtClean="0"/>
            </a:br>
            <a:r>
              <a:rPr lang="en-US" altLang="en-US" smtClean="0"/>
              <a:t>      Z </a:t>
            </a:r>
            <a:r>
              <a:rPr lang="en-US" altLang="en-US" smtClean="0">
                <a:sym typeface="Symbol" panose="05050102010706020507" pitchFamily="18" charset="2"/>
              </a:rPr>
              <a:t></a:t>
            </a:r>
            <a:r>
              <a:rPr lang="en-US" altLang="en-US" smtClean="0"/>
              <a:t> X </a:t>
            </a:r>
            <a:r>
              <a:rPr lang="en-US" altLang="en-US" smtClean="0">
                <a:sym typeface="Wingdings" panose="05000000000000000000" pitchFamily="2" charset="2"/>
              </a:rPr>
              <a:t></a:t>
            </a:r>
            <a:r>
              <a:rPr lang="en-US" altLang="en-US" smtClean="0"/>
              <a:t> Y</a:t>
            </a:r>
          </a:p>
          <a:p>
            <a:pPr marL="566738" indent="-457200" eaLnBrk="1" hangingPunct="1"/>
            <a:endParaRPr lang="en-US" altLang="en-US" sz="2700" smtClean="0"/>
          </a:p>
        </p:txBody>
      </p:sp>
      <p:sp>
        <p:nvSpPr>
          <p:cNvPr id="23556" name="TextBox 3"/>
          <p:cNvSpPr txBox="1">
            <a:spLocks noChangeArrowheads="1"/>
          </p:cNvSpPr>
          <p:nvPr/>
        </p:nvSpPr>
        <p:spPr bwMode="auto">
          <a:xfrm>
            <a:off x="8286750" y="3913188"/>
            <a:ext cx="2676525" cy="2554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en-US" altLang="en-US" sz="4000">
                <a:cs typeface="Calibri" panose="020F0502020204030204" pitchFamily="34" charset="0"/>
              </a:rPr>
              <a:t>0 </a:t>
            </a:r>
            <a:r>
              <a:rPr lang="en-US" altLang="en-US" sz="4000">
                <a:cs typeface="Calibri" panose="020F0502020204030204" pitchFamily="34" charset="0"/>
                <a:sym typeface="Symbol" panose="05050102010706020507" pitchFamily="18" charset="2"/>
              </a:rPr>
              <a:t></a:t>
            </a:r>
            <a:r>
              <a:rPr lang="en-US" altLang="en-US" sz="4000">
                <a:cs typeface="Calibri" panose="020F0502020204030204" pitchFamily="34" charset="0"/>
              </a:rPr>
              <a:t> 0 = 0</a:t>
            </a:r>
          </a:p>
          <a:p>
            <a:pPr eaLnBrk="1" hangingPunct="1"/>
            <a:r>
              <a:rPr lang="en-US" altLang="en-US" sz="4000">
                <a:cs typeface="Calibri" panose="020F0502020204030204" pitchFamily="34" charset="0"/>
              </a:rPr>
              <a:t>0 </a:t>
            </a:r>
            <a:r>
              <a:rPr lang="en-US" altLang="en-US" sz="4000">
                <a:cs typeface="Calibri" panose="020F0502020204030204" pitchFamily="34" charset="0"/>
                <a:sym typeface="Symbol" panose="05050102010706020507" pitchFamily="18" charset="2"/>
              </a:rPr>
              <a:t></a:t>
            </a:r>
            <a:r>
              <a:rPr lang="en-US" altLang="en-US" sz="4000">
                <a:cs typeface="Calibri" panose="020F0502020204030204" pitchFamily="34" charset="0"/>
              </a:rPr>
              <a:t> 1 = 1</a:t>
            </a:r>
          </a:p>
          <a:p>
            <a:pPr eaLnBrk="1" hangingPunct="1"/>
            <a:r>
              <a:rPr lang="en-US" altLang="en-US" sz="4000">
                <a:cs typeface="Calibri" panose="020F0502020204030204" pitchFamily="34" charset="0"/>
              </a:rPr>
              <a:t>1 </a:t>
            </a:r>
            <a:r>
              <a:rPr lang="en-US" altLang="en-US" sz="4000">
                <a:cs typeface="Calibri" panose="020F0502020204030204" pitchFamily="34" charset="0"/>
                <a:sym typeface="Symbol" panose="05050102010706020507" pitchFamily="18" charset="2"/>
              </a:rPr>
              <a:t></a:t>
            </a:r>
            <a:r>
              <a:rPr lang="en-US" altLang="en-US" sz="4000">
                <a:cs typeface="Calibri" panose="020F0502020204030204" pitchFamily="34" charset="0"/>
              </a:rPr>
              <a:t> 0 = 1</a:t>
            </a:r>
          </a:p>
          <a:p>
            <a:pPr eaLnBrk="1" hangingPunct="1"/>
            <a:r>
              <a:rPr lang="en-US" altLang="en-US" sz="4000">
                <a:cs typeface="Calibri" panose="020F0502020204030204" pitchFamily="34" charset="0"/>
              </a:rPr>
              <a:t>1 </a:t>
            </a:r>
            <a:r>
              <a:rPr lang="en-US" altLang="en-US" sz="4000">
                <a:cs typeface="Calibri" panose="020F0502020204030204" pitchFamily="34" charset="0"/>
                <a:sym typeface="Symbol" panose="05050102010706020507" pitchFamily="18" charset="2"/>
              </a:rPr>
              <a:t></a:t>
            </a:r>
            <a:r>
              <a:rPr lang="en-US" altLang="en-US" sz="4000">
                <a:cs typeface="Calibri" panose="020F0502020204030204" pitchFamily="34" charset="0"/>
              </a:rPr>
              <a:t> 1 = 0</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mtClean="0"/>
              <a:t>The One Time Pad Algorithm</a:t>
            </a:r>
            <a:endParaRPr lang="it-IT" altLang="en-US" smtClean="0"/>
          </a:p>
        </p:txBody>
      </p:sp>
      <p:sp>
        <p:nvSpPr>
          <p:cNvPr id="24579" name="Content Placeholder 1"/>
          <p:cNvSpPr>
            <a:spLocks noGrp="1"/>
          </p:cNvSpPr>
          <p:nvPr>
            <p:ph idx="4294967295"/>
          </p:nvPr>
        </p:nvSpPr>
        <p:spPr bwMode="auto">
          <a:xfrm>
            <a:off x="592138" y="1979613"/>
            <a:ext cx="1119187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eaLnBrk="1" hangingPunct="1"/>
            <a:r>
              <a:rPr lang="en-US" altLang="en-US" smtClean="0"/>
              <a:t>Very simple encryption algorithm</a:t>
            </a:r>
          </a:p>
          <a:p>
            <a:pPr marL="566738" indent="-457200" eaLnBrk="1" hangingPunct="1"/>
            <a:r>
              <a:rPr lang="en-US" altLang="en-US" smtClean="0"/>
              <a:t>Very simple and fast implementation</a:t>
            </a:r>
          </a:p>
          <a:p>
            <a:pPr marL="566738" indent="-457200" eaLnBrk="1" hangingPunct="1"/>
            <a:r>
              <a:rPr lang="en-US" altLang="en-US" smtClean="0"/>
              <a:t>“Perfect”: it is proven that without knowing the key it is impossible to go back to the original text.</a:t>
            </a:r>
          </a:p>
          <a:p>
            <a:pPr marL="566738" indent="-457200" eaLnBrk="1" hangingPunct="1"/>
            <a:r>
              <a:rPr lang="en-US" altLang="en-US" sz="2700" smtClean="0"/>
              <a:t>Based on the EXCLUSIVE OR </a:t>
            </a:r>
            <a:r>
              <a:rPr lang="en-US" altLang="en-US" sz="2700" smtClean="0">
                <a:sym typeface="Symbol" panose="05050102010706020507" pitchFamily="18" charset="2"/>
              </a:rPr>
              <a:t></a:t>
            </a:r>
            <a:r>
              <a:rPr lang="en-US" altLang="en-US" sz="2700" smtClean="0"/>
              <a:t> (XOR) logical function</a:t>
            </a:r>
          </a:p>
          <a:p>
            <a:pPr marL="566738" indent="-457200" eaLnBrk="1" hangingPunct="1"/>
            <a:r>
              <a:rPr lang="en-US" altLang="en-US" sz="2700" smtClean="0"/>
              <a:t>Used to transfer a message (PlainText) from two parties (Alice A and Bob B)</a:t>
            </a:r>
          </a:p>
          <a:p>
            <a:pPr marL="566738" indent="-457200" eaLnBrk="1" hangingPunct="1"/>
            <a:endParaRPr lang="en-US" altLang="en-US" sz="2700" smtClean="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mtClean="0"/>
              <a:t>The One Time Pad Algorithm</a:t>
            </a:r>
            <a:endParaRPr lang="it-IT" altLang="en-US" smtClean="0"/>
          </a:p>
        </p:txBody>
      </p:sp>
      <p:sp>
        <p:nvSpPr>
          <p:cNvPr id="2" name="Content Placeholder 1"/>
          <p:cNvSpPr>
            <a:spLocks noGrp="1"/>
          </p:cNvSpPr>
          <p:nvPr>
            <p:ph idx="4294967295"/>
          </p:nvPr>
        </p:nvSpPr>
        <p:spPr>
          <a:xfrm>
            <a:off x="592138" y="1979613"/>
            <a:ext cx="11007725" cy="4321175"/>
          </a:xfrm>
          <a:prstGeom prst="rect">
            <a:avLst/>
          </a:prstGeom>
        </p:spPr>
        <p:txBody>
          <a:bodyPr/>
          <a:lstStyle/>
          <a:p>
            <a:pPr marL="109728" indent="0" eaLnBrk="1" fontAlgn="auto" hangingPunct="1">
              <a:spcAft>
                <a:spcPts val="0"/>
              </a:spcAft>
              <a:buFont typeface="Arial" panose="020B0604020202020204" pitchFamily="34" charset="0"/>
              <a:buNone/>
              <a:defRPr/>
            </a:pPr>
            <a:r>
              <a:rPr lang="en-US" dirty="0" smtClean="0"/>
              <a:t>Setup phase:</a:t>
            </a:r>
          </a:p>
          <a:p>
            <a:pPr marL="566928" indent="-457200" eaLnBrk="1" fontAlgn="auto" hangingPunct="1">
              <a:spcAft>
                <a:spcPts val="0"/>
              </a:spcAft>
              <a:defRPr/>
            </a:pPr>
            <a:r>
              <a:rPr lang="en-US" dirty="0" smtClean="0"/>
              <a:t>A </a:t>
            </a:r>
            <a:r>
              <a:rPr lang="en-US" dirty="0"/>
              <a:t>random sequence of exactly </a:t>
            </a:r>
            <a:r>
              <a:rPr lang="en-US" i="1" dirty="0"/>
              <a:t>n</a:t>
            </a:r>
            <a:r>
              <a:rPr lang="en-US" dirty="0"/>
              <a:t> bytes is </a:t>
            </a:r>
            <a:r>
              <a:rPr lang="en-US" dirty="0" smtClean="0"/>
              <a:t>generated (this </a:t>
            </a:r>
            <a:r>
              <a:rPr lang="en-US" dirty="0"/>
              <a:t>is the </a:t>
            </a:r>
            <a:r>
              <a:rPr lang="en-US" i="1" dirty="0"/>
              <a:t>One Time Pad</a:t>
            </a:r>
            <a:r>
              <a:rPr lang="en-US" dirty="0"/>
              <a:t> (OTP) or simply the </a:t>
            </a:r>
            <a:r>
              <a:rPr lang="en-US" i="1" dirty="0" smtClean="0"/>
              <a:t>Key)</a:t>
            </a:r>
            <a:endParaRPr lang="en-US" dirty="0" smtClean="0"/>
          </a:p>
          <a:p>
            <a:pPr marL="566928" indent="-457200" eaLnBrk="1" fontAlgn="auto" hangingPunct="1">
              <a:spcAft>
                <a:spcPts val="0"/>
              </a:spcAft>
              <a:defRPr/>
            </a:pPr>
            <a:r>
              <a:rPr lang="en-US" dirty="0" smtClean="0"/>
              <a:t>The </a:t>
            </a:r>
            <a:r>
              <a:rPr lang="en-US" dirty="0"/>
              <a:t>OTP is </a:t>
            </a:r>
            <a:r>
              <a:rPr lang="en-US" u="sng" dirty="0"/>
              <a:t>securely</a:t>
            </a:r>
            <a:r>
              <a:rPr lang="en-US" dirty="0"/>
              <a:t> shared between the two parts in some way (given in advance, sent in an already secured channel, etc</a:t>
            </a:r>
            <a:r>
              <a:rPr lang="en-US" dirty="0" smtClean="0"/>
              <a:t>.)</a:t>
            </a:r>
            <a:endParaRPr lang="en-US" dirty="0"/>
          </a:p>
          <a:p>
            <a:pPr eaLnBrk="1" fontAlgn="auto" hangingPunct="1">
              <a:spcAft>
                <a:spcPts val="0"/>
              </a:spcAft>
              <a:defRPr/>
            </a:pPr>
            <a:endParaRPr lang="it-IT"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mtClean="0"/>
              <a:t>The One Time Pad Algorithm</a:t>
            </a:r>
            <a:endParaRPr lang="it-IT" altLang="en-US" smtClean="0"/>
          </a:p>
        </p:txBody>
      </p:sp>
      <p:sp>
        <p:nvSpPr>
          <p:cNvPr id="2" name="Content Placeholder 1"/>
          <p:cNvSpPr>
            <a:spLocks noGrp="1"/>
          </p:cNvSpPr>
          <p:nvPr>
            <p:ph idx="4294967295"/>
          </p:nvPr>
        </p:nvSpPr>
        <p:spPr>
          <a:xfrm>
            <a:off x="592138" y="1979613"/>
            <a:ext cx="11007725" cy="4321175"/>
          </a:xfrm>
          <a:prstGeom prst="rect">
            <a:avLst/>
          </a:prstGeom>
        </p:spPr>
        <p:txBody>
          <a:bodyPr/>
          <a:lstStyle/>
          <a:p>
            <a:pPr marL="566928" indent="-457200" eaLnBrk="1" fontAlgn="auto" hangingPunct="1">
              <a:spcAft>
                <a:spcPts val="0"/>
              </a:spcAft>
              <a:defRPr/>
            </a:pPr>
            <a:r>
              <a:rPr lang="en-US" dirty="0" smtClean="0"/>
              <a:t>When both parties have the key, they can use it to transmit messages.</a:t>
            </a:r>
          </a:p>
          <a:p>
            <a:pPr marL="566928" indent="-457200" eaLnBrk="1" fontAlgn="auto" hangingPunct="1">
              <a:spcAft>
                <a:spcPts val="0"/>
              </a:spcAft>
              <a:defRPr/>
            </a:pPr>
            <a:r>
              <a:rPr lang="en-US" dirty="0" smtClean="0"/>
              <a:t>In </a:t>
            </a:r>
            <a:r>
              <a:rPr lang="en-US" dirty="0"/>
              <a:t>case Alice wants to send a message to Bob:</a:t>
            </a:r>
          </a:p>
          <a:p>
            <a:pPr lvl="1" eaLnBrk="1" fontAlgn="auto" hangingPunct="1">
              <a:spcAft>
                <a:spcPts val="0"/>
              </a:spcAft>
              <a:defRPr/>
            </a:pPr>
            <a:r>
              <a:rPr lang="en-US" dirty="0"/>
              <a:t>Alice calculates a </a:t>
            </a:r>
            <a:r>
              <a:rPr lang="en-US" i="1" dirty="0"/>
              <a:t>bit by bit</a:t>
            </a:r>
            <a:r>
              <a:rPr lang="en-US" dirty="0"/>
              <a:t> EXCLUSIVE OR of the </a:t>
            </a:r>
            <a:r>
              <a:rPr lang="en-US" i="1" dirty="0" err="1"/>
              <a:t>PlainText</a:t>
            </a:r>
            <a:r>
              <a:rPr lang="en-US" dirty="0"/>
              <a:t> with the </a:t>
            </a:r>
            <a:r>
              <a:rPr lang="en-US" i="1" dirty="0" smtClean="0"/>
              <a:t>Key</a:t>
            </a:r>
            <a:r>
              <a:rPr lang="en-US" dirty="0" smtClean="0"/>
              <a:t>:</a:t>
            </a:r>
            <a:endParaRPr lang="en-US" dirty="0"/>
          </a:p>
          <a:p>
            <a:pPr marL="566928" lvl="1" indent="0" eaLnBrk="1" fontAlgn="auto" hangingPunct="1">
              <a:spcAft>
                <a:spcPts val="0"/>
              </a:spcAft>
              <a:buFont typeface="Arial" panose="020B0604020202020204" pitchFamily="34" charset="0"/>
              <a:buNone/>
              <a:defRPr/>
            </a:pPr>
            <a:r>
              <a:rPr lang="en-US" b="1" dirty="0"/>
              <a:t>   Encryption:</a:t>
            </a:r>
            <a:r>
              <a:rPr lang="en-US" dirty="0"/>
              <a:t> </a:t>
            </a:r>
            <a:r>
              <a:rPr lang="en-US" dirty="0" err="1"/>
              <a:t>PlainText</a:t>
            </a:r>
            <a:r>
              <a:rPr lang="en-US" dirty="0"/>
              <a:t> </a:t>
            </a:r>
            <a:r>
              <a:rPr lang="en-US" dirty="0">
                <a:sym typeface="Symbol" panose="05050102010706020507" pitchFamily="18" charset="2"/>
              </a:rPr>
              <a:t></a:t>
            </a:r>
            <a:r>
              <a:rPr lang="en-US" dirty="0"/>
              <a:t> Key </a:t>
            </a:r>
            <a:r>
              <a:rPr lang="en-US" dirty="0">
                <a:sym typeface="Wingdings" panose="05000000000000000000" pitchFamily="2" charset="2"/>
              </a:rPr>
              <a:t></a:t>
            </a:r>
            <a:r>
              <a:rPr lang="en-US" dirty="0"/>
              <a:t> </a:t>
            </a:r>
            <a:r>
              <a:rPr lang="en-US" dirty="0" err="1"/>
              <a:t>CypherText</a:t>
            </a:r>
            <a:endParaRPr lang="en-US" dirty="0"/>
          </a:p>
          <a:p>
            <a:pPr lvl="1" eaLnBrk="1" fontAlgn="auto" hangingPunct="1">
              <a:spcAft>
                <a:spcPts val="0"/>
              </a:spcAft>
              <a:defRPr/>
            </a:pPr>
            <a:r>
              <a:rPr lang="en-US" i="1" dirty="0" err="1" smtClean="0"/>
              <a:t>CypherText</a:t>
            </a:r>
            <a:r>
              <a:rPr lang="en-US" dirty="0" smtClean="0"/>
              <a:t> </a:t>
            </a:r>
            <a:r>
              <a:rPr lang="en-US" dirty="0"/>
              <a:t>is transmitted </a:t>
            </a:r>
            <a:r>
              <a:rPr lang="en-US" dirty="0" smtClean="0"/>
              <a:t>to </a:t>
            </a:r>
            <a:r>
              <a:rPr lang="en-US" dirty="0"/>
              <a:t>Bob over a possibly insecure channel</a:t>
            </a:r>
          </a:p>
          <a:p>
            <a:pPr lvl="1" eaLnBrk="1" fontAlgn="auto" hangingPunct="1">
              <a:spcAft>
                <a:spcPts val="0"/>
              </a:spcAft>
              <a:defRPr/>
            </a:pPr>
            <a:r>
              <a:rPr lang="en-US" dirty="0"/>
              <a:t>Bob calculates the </a:t>
            </a:r>
            <a:r>
              <a:rPr lang="en-US" i="1" dirty="0"/>
              <a:t>bit by bit</a:t>
            </a:r>
            <a:r>
              <a:rPr lang="en-US" dirty="0"/>
              <a:t> EXCLUSIVE OR of the </a:t>
            </a:r>
            <a:r>
              <a:rPr lang="en-US" i="1" dirty="0" err="1"/>
              <a:t>CypherText</a:t>
            </a:r>
            <a:r>
              <a:rPr lang="en-US" dirty="0"/>
              <a:t> and the </a:t>
            </a:r>
            <a:r>
              <a:rPr lang="en-US" i="1" dirty="0" smtClean="0"/>
              <a:t>Key</a:t>
            </a:r>
            <a:r>
              <a:rPr lang="en-US" dirty="0" smtClean="0"/>
              <a:t>:</a:t>
            </a:r>
            <a:endParaRPr lang="en-US" dirty="0"/>
          </a:p>
          <a:p>
            <a:pPr marL="566928" lvl="1" indent="0" eaLnBrk="1" fontAlgn="auto" hangingPunct="1">
              <a:spcAft>
                <a:spcPts val="0"/>
              </a:spcAft>
              <a:buFont typeface="Arial" panose="020B0604020202020204" pitchFamily="34" charset="0"/>
              <a:buNone/>
              <a:defRPr/>
            </a:pPr>
            <a:r>
              <a:rPr lang="en-US" b="1" dirty="0"/>
              <a:t>   Decryption: </a:t>
            </a:r>
            <a:r>
              <a:rPr lang="en-US" dirty="0" err="1"/>
              <a:t>CypherText</a:t>
            </a:r>
            <a:r>
              <a:rPr lang="en-US" dirty="0"/>
              <a:t> </a:t>
            </a:r>
            <a:r>
              <a:rPr lang="en-US" dirty="0">
                <a:sym typeface="Symbol" panose="05050102010706020507" pitchFamily="18" charset="2"/>
              </a:rPr>
              <a:t></a:t>
            </a:r>
            <a:r>
              <a:rPr lang="en-US" dirty="0"/>
              <a:t> Key </a:t>
            </a:r>
            <a:r>
              <a:rPr lang="en-US" dirty="0">
                <a:sym typeface="Wingdings" panose="05000000000000000000" pitchFamily="2" charset="2"/>
              </a:rPr>
              <a:t></a:t>
            </a:r>
            <a:r>
              <a:rPr lang="en-US" dirty="0"/>
              <a:t> </a:t>
            </a:r>
            <a:r>
              <a:rPr lang="en-US" dirty="0" err="1"/>
              <a:t>PlainText</a:t>
            </a:r>
            <a:endParaRPr lang="en-US"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mtClean="0"/>
              <a:t>The One Time Pad Algorithm</a:t>
            </a:r>
            <a:endParaRPr lang="it-IT" altLang="en-US" smtClean="0"/>
          </a:p>
        </p:txBody>
      </p:sp>
      <p:sp>
        <p:nvSpPr>
          <p:cNvPr id="27651"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09538" indent="0" eaLnBrk="1" hangingPunct="1">
              <a:buFont typeface="Arial" panose="020B0604020202020204" pitchFamily="34" charset="0"/>
              <a:buNone/>
            </a:pPr>
            <a:r>
              <a:rPr lang="en-US" altLang="en-US" b="1" smtClean="0"/>
              <a:t>Example</a:t>
            </a:r>
            <a:endParaRPr lang="en-US" altLang="en-US" smtClean="0"/>
          </a:p>
          <a:p>
            <a:pPr marL="109538" indent="0" eaLnBrk="1" hangingPunct="1">
              <a:buFont typeface="Arial" panose="020B0604020202020204" pitchFamily="34" charset="0"/>
              <a:buNone/>
            </a:pPr>
            <a:r>
              <a:rPr lang="en-US" altLang="en-US" smtClean="0"/>
              <a:t>Alice and Bob have already agreed upon a random OTP (</a:t>
            </a:r>
            <a:r>
              <a:rPr lang="en-US" altLang="en-US" i="1" smtClean="0"/>
              <a:t>Key</a:t>
            </a:r>
            <a:r>
              <a:rPr lang="en-US" altLang="en-US" smtClean="0"/>
              <a:t>)</a:t>
            </a:r>
          </a:p>
          <a:p>
            <a:pPr marL="109538" indent="0" eaLnBrk="1" hangingPunct="1">
              <a:buFont typeface="Arial" panose="020B0604020202020204" pitchFamily="34" charset="0"/>
              <a:buNone/>
            </a:pPr>
            <a:r>
              <a:rPr lang="en-US" altLang="en-US" b="1" smtClean="0"/>
              <a:t>Alice</a:t>
            </a:r>
            <a:r>
              <a:rPr lang="en-US" altLang="en-US" smtClean="0"/>
              <a:t> wants to send “HELLO” to Bob (in ASCII Code, spaces are here introduced for ease of reading):</a:t>
            </a:r>
          </a:p>
          <a:p>
            <a:pPr marL="109538" indent="0" eaLnBrk="1" hangingPunct="1">
              <a:buFont typeface="Arial" panose="020B0604020202020204" pitchFamily="34" charset="0"/>
              <a:buNone/>
            </a:pPr>
            <a:r>
              <a:rPr lang="en-US" altLang="en-US" sz="2400" smtClean="0"/>
              <a:t>                               </a:t>
            </a:r>
            <a:r>
              <a:rPr lang="en-US" altLang="en-US" sz="2400" b="1" smtClean="0"/>
              <a:t>H               E                L               L               O</a:t>
            </a:r>
            <a:endParaRPr lang="en-US" altLang="en-US" sz="2400" smtClean="0"/>
          </a:p>
          <a:p>
            <a:pPr marL="109538" indent="0" eaLnBrk="1" hangingPunct="1">
              <a:buFont typeface="Arial" panose="020B0604020202020204" pitchFamily="34" charset="0"/>
              <a:buNone/>
            </a:pPr>
            <a:r>
              <a:rPr lang="en-US" altLang="en-US" sz="2400" i="1" smtClean="0"/>
              <a:t>PlainText</a:t>
            </a:r>
            <a:r>
              <a:rPr lang="en-US" altLang="en-US" sz="2400" smtClean="0"/>
              <a:t>:</a:t>
            </a:r>
            <a:r>
              <a:rPr lang="en-US" altLang="en-US" sz="2000" smtClean="0"/>
              <a:t> 	01001000   01000101   01001100   01001100   01001111</a:t>
            </a:r>
          </a:p>
          <a:p>
            <a:pPr marL="109538" indent="0" eaLnBrk="1" hangingPunct="1">
              <a:buFont typeface="Arial" panose="020B0604020202020204" pitchFamily="34" charset="0"/>
              <a:buNone/>
            </a:pPr>
            <a:r>
              <a:rPr lang="en-US" altLang="en-US" sz="2400" smtClean="0">
                <a:sym typeface="Symbol" panose="05050102010706020507" pitchFamily="18" charset="2"/>
              </a:rPr>
              <a:t>					</a:t>
            </a:r>
            <a:endParaRPr lang="en-US" altLang="en-US" sz="2400" smtClean="0"/>
          </a:p>
          <a:p>
            <a:pPr marL="109538" indent="0" eaLnBrk="1" hangingPunct="1">
              <a:buFont typeface="Arial" panose="020B0604020202020204" pitchFamily="34" charset="0"/>
              <a:buNone/>
            </a:pPr>
            <a:r>
              <a:rPr lang="en-US" altLang="en-US" sz="2400" i="1" smtClean="0"/>
              <a:t>Key</a:t>
            </a:r>
            <a:r>
              <a:rPr lang="en-US" altLang="en-US" sz="2400" smtClean="0"/>
              <a:t>:</a:t>
            </a:r>
            <a:r>
              <a:rPr lang="en-US" altLang="en-US" sz="2000" smtClean="0"/>
              <a:t> 		10101001   01110010   10110010   10000110   11000110</a:t>
            </a:r>
          </a:p>
          <a:p>
            <a:pPr marL="109538" indent="0" eaLnBrk="1" hangingPunct="1">
              <a:buFont typeface="Arial" panose="020B0604020202020204" pitchFamily="34" charset="0"/>
              <a:buNone/>
            </a:pPr>
            <a:r>
              <a:rPr lang="en-US" altLang="en-US" sz="2400" smtClean="0"/>
              <a:t>				              =</a:t>
            </a:r>
          </a:p>
          <a:p>
            <a:pPr marL="109538" indent="0" eaLnBrk="1" hangingPunct="1">
              <a:buFont typeface="Arial" panose="020B0604020202020204" pitchFamily="34" charset="0"/>
              <a:buNone/>
            </a:pPr>
            <a:r>
              <a:rPr lang="en-US" altLang="en-US" sz="2400" i="1" smtClean="0"/>
              <a:t>CypherText</a:t>
            </a:r>
            <a:r>
              <a:rPr lang="en-US" altLang="en-US" sz="2400" smtClean="0"/>
              <a:t>:</a:t>
            </a:r>
            <a:r>
              <a:rPr lang="en-US" altLang="en-US" sz="2000" smtClean="0"/>
              <a:t>	11100001   00110111   11111110   11001010   10001001</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mtClean="0"/>
              <a:t>The One Time Pad Algorithm</a:t>
            </a:r>
            <a:endParaRPr lang="it-IT" altLang="en-US" smtClean="0"/>
          </a:p>
        </p:txBody>
      </p:sp>
      <p:sp>
        <p:nvSpPr>
          <p:cNvPr id="28675"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09538" indent="0" eaLnBrk="1" hangingPunct="1">
              <a:buFont typeface="Arial" panose="020B0604020202020204" pitchFamily="34" charset="0"/>
              <a:buNone/>
            </a:pPr>
            <a:r>
              <a:rPr lang="en-US" altLang="en-US" b="1" smtClean="0"/>
              <a:t>Example (continuation)</a:t>
            </a:r>
            <a:endParaRPr lang="en-US" altLang="en-US" smtClean="0"/>
          </a:p>
          <a:p>
            <a:pPr marL="109538" indent="0" eaLnBrk="1" hangingPunct="1">
              <a:buFont typeface="Arial" panose="020B0604020202020204" pitchFamily="34" charset="0"/>
              <a:buNone/>
            </a:pPr>
            <a:r>
              <a:rPr lang="en-US" altLang="en-US" b="1" smtClean="0"/>
              <a:t>Bob</a:t>
            </a:r>
            <a:r>
              <a:rPr lang="en-US" altLang="en-US" smtClean="0"/>
              <a:t> receives the </a:t>
            </a:r>
            <a:r>
              <a:rPr lang="en-US" altLang="en-US" i="1" smtClean="0"/>
              <a:t>CypherText</a:t>
            </a:r>
            <a:r>
              <a:rPr lang="en-US" altLang="en-US" smtClean="0"/>
              <a:t> and applies the </a:t>
            </a:r>
            <a:r>
              <a:rPr lang="en-US" altLang="en-US" i="1" smtClean="0"/>
              <a:t>Key</a:t>
            </a:r>
            <a:r>
              <a:rPr lang="en-US" altLang="en-US" smtClean="0"/>
              <a:t>:</a:t>
            </a:r>
          </a:p>
          <a:p>
            <a:pPr marL="109538" indent="0" eaLnBrk="1" hangingPunct="1">
              <a:buFont typeface="Arial" panose="020B0604020202020204" pitchFamily="34" charset="0"/>
              <a:buNone/>
            </a:pPr>
            <a:endParaRPr lang="en-US" altLang="en-US" sz="2400" i="1" smtClean="0"/>
          </a:p>
          <a:p>
            <a:pPr marL="109538" indent="0" eaLnBrk="1" hangingPunct="1">
              <a:buFont typeface="Arial" panose="020B0604020202020204" pitchFamily="34" charset="0"/>
              <a:buNone/>
            </a:pPr>
            <a:r>
              <a:rPr lang="en-US" altLang="en-US" sz="2400" i="1" smtClean="0"/>
              <a:t>CypherText</a:t>
            </a:r>
            <a:r>
              <a:rPr lang="en-US" altLang="en-US" sz="2400" smtClean="0"/>
              <a:t>:	</a:t>
            </a:r>
            <a:r>
              <a:rPr lang="en-US" altLang="en-US" sz="2000" smtClean="0"/>
              <a:t>11100001</a:t>
            </a:r>
            <a:r>
              <a:rPr lang="en-US" altLang="en-US" sz="2400" smtClean="0"/>
              <a:t>   </a:t>
            </a:r>
            <a:r>
              <a:rPr lang="en-US" altLang="en-US" sz="2000" smtClean="0"/>
              <a:t>00110111</a:t>
            </a:r>
            <a:r>
              <a:rPr lang="en-US" altLang="en-US" sz="2400" smtClean="0"/>
              <a:t>   </a:t>
            </a:r>
            <a:r>
              <a:rPr lang="en-US" altLang="en-US" sz="2000" smtClean="0"/>
              <a:t>11111110</a:t>
            </a:r>
            <a:r>
              <a:rPr lang="en-US" altLang="en-US" sz="2400" smtClean="0"/>
              <a:t>   </a:t>
            </a:r>
            <a:r>
              <a:rPr lang="en-US" altLang="en-US" sz="2000" smtClean="0"/>
              <a:t>11001010</a:t>
            </a:r>
            <a:r>
              <a:rPr lang="en-US" altLang="en-US" sz="2400" smtClean="0"/>
              <a:t>   </a:t>
            </a:r>
            <a:r>
              <a:rPr lang="en-US" altLang="en-US" sz="2000" smtClean="0"/>
              <a:t>10001001</a:t>
            </a:r>
          </a:p>
          <a:p>
            <a:pPr marL="109538" indent="0" eaLnBrk="1" hangingPunct="1">
              <a:buFont typeface="Arial" panose="020B0604020202020204" pitchFamily="34" charset="0"/>
              <a:buNone/>
            </a:pPr>
            <a:r>
              <a:rPr lang="en-US" altLang="en-US" sz="2400" smtClean="0">
                <a:sym typeface="Symbol" panose="05050102010706020507" pitchFamily="18" charset="2"/>
              </a:rPr>
              <a:t>					</a:t>
            </a:r>
            <a:endParaRPr lang="en-US" altLang="en-US" sz="2400" smtClean="0"/>
          </a:p>
          <a:p>
            <a:pPr marL="109538" indent="0" eaLnBrk="1" hangingPunct="1">
              <a:buFont typeface="Arial" panose="020B0604020202020204" pitchFamily="34" charset="0"/>
              <a:buNone/>
            </a:pPr>
            <a:r>
              <a:rPr lang="en-US" altLang="en-US" sz="2400" i="1" smtClean="0"/>
              <a:t>Key</a:t>
            </a:r>
            <a:r>
              <a:rPr lang="en-US" altLang="en-US" sz="2400" smtClean="0"/>
              <a:t>:</a:t>
            </a:r>
            <a:r>
              <a:rPr lang="en-US" altLang="en-US" sz="2000" smtClean="0"/>
              <a:t> 		10101001   01110010   10110010   10000110   11000110</a:t>
            </a:r>
          </a:p>
          <a:p>
            <a:pPr marL="109538" indent="0" eaLnBrk="1" hangingPunct="1">
              <a:buFont typeface="Arial" panose="020B0604020202020204" pitchFamily="34" charset="0"/>
              <a:buNone/>
            </a:pPr>
            <a:r>
              <a:rPr lang="en-US" altLang="en-US" sz="2400" smtClean="0"/>
              <a:t>				              =</a:t>
            </a:r>
          </a:p>
          <a:p>
            <a:pPr marL="109538" indent="0" eaLnBrk="1" hangingPunct="1">
              <a:buFont typeface="Arial" panose="020B0604020202020204" pitchFamily="34" charset="0"/>
              <a:buNone/>
            </a:pPr>
            <a:r>
              <a:rPr lang="en-US" altLang="en-US" sz="2400" i="1" smtClean="0"/>
              <a:t>PlainText</a:t>
            </a:r>
            <a:r>
              <a:rPr lang="en-US" altLang="en-US" sz="2400" smtClean="0"/>
              <a:t>: 	</a:t>
            </a:r>
            <a:r>
              <a:rPr lang="en-US" altLang="en-US" sz="2000" smtClean="0"/>
              <a:t>01001000</a:t>
            </a:r>
            <a:r>
              <a:rPr lang="en-US" altLang="en-US" sz="2400" smtClean="0"/>
              <a:t>   </a:t>
            </a:r>
            <a:r>
              <a:rPr lang="en-US" altLang="en-US" sz="2000" smtClean="0"/>
              <a:t>01000101</a:t>
            </a:r>
            <a:r>
              <a:rPr lang="en-US" altLang="en-US" sz="2400" smtClean="0"/>
              <a:t>   </a:t>
            </a:r>
            <a:r>
              <a:rPr lang="en-US" altLang="en-US" sz="2000" smtClean="0"/>
              <a:t>01001100</a:t>
            </a:r>
            <a:r>
              <a:rPr lang="en-US" altLang="en-US" sz="2400" smtClean="0"/>
              <a:t>   </a:t>
            </a:r>
            <a:r>
              <a:rPr lang="en-US" altLang="en-US" sz="2000" smtClean="0"/>
              <a:t>01001100</a:t>
            </a:r>
            <a:r>
              <a:rPr lang="en-US" altLang="en-US" sz="2400" smtClean="0"/>
              <a:t>   </a:t>
            </a:r>
            <a:r>
              <a:rPr lang="en-US" altLang="en-US" sz="2000" smtClean="0"/>
              <a:t>01001111</a:t>
            </a:r>
          </a:p>
          <a:p>
            <a:pPr marL="109538" indent="0" eaLnBrk="1" hangingPunct="1">
              <a:buFont typeface="Arial" panose="020B0604020202020204" pitchFamily="34" charset="0"/>
              <a:buNone/>
            </a:pPr>
            <a:r>
              <a:rPr lang="en-US" altLang="en-US" sz="2000" smtClean="0"/>
              <a:t> 		        </a:t>
            </a:r>
            <a:r>
              <a:rPr lang="en-US" altLang="en-US" sz="2400" b="1" smtClean="0"/>
              <a:t>H               E                L               L               O</a:t>
            </a:r>
          </a:p>
          <a:p>
            <a:pPr marL="109538" indent="0" eaLnBrk="1" hangingPunct="1">
              <a:buFont typeface="Arial" panose="020B0604020202020204" pitchFamily="34" charset="0"/>
              <a:buNone/>
            </a:pPr>
            <a:r>
              <a:rPr lang="en-US" altLang="en-US" smtClean="0"/>
              <a:t>The </a:t>
            </a:r>
            <a:r>
              <a:rPr lang="en-US" altLang="en-US" i="1" smtClean="0"/>
              <a:t>PlainText</a:t>
            </a:r>
            <a:r>
              <a:rPr lang="en-US" altLang="en-US" smtClean="0"/>
              <a:t> has been recovered.</a:t>
            </a:r>
          </a:p>
          <a:p>
            <a:pPr marL="109538" indent="0" eaLnBrk="1" hangingPunct="1">
              <a:buFont typeface="Arial" panose="020B0604020202020204" pitchFamily="34" charset="0"/>
              <a:buNone/>
            </a:pPr>
            <a:endParaRPr lang="en-US" altLang="en-US" sz="2400" smtClean="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mtClean="0"/>
              <a:t>The One Time Pad Algorithm</a:t>
            </a:r>
            <a:endParaRPr lang="it-IT" altLang="en-US" smtClean="0"/>
          </a:p>
        </p:txBody>
      </p:sp>
      <p:sp>
        <p:nvSpPr>
          <p:cNvPr id="29699" name="Content Placeholder 4"/>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eaLnBrk="1" hangingPunct="1"/>
            <a:r>
              <a:rPr lang="en-US" altLang="en-US" smtClean="0"/>
              <a:t>The </a:t>
            </a:r>
            <a:r>
              <a:rPr lang="en-US" altLang="en-US" i="1" smtClean="0"/>
              <a:t>Key</a:t>
            </a:r>
            <a:r>
              <a:rPr lang="en-US" altLang="en-US" smtClean="0"/>
              <a:t> is a random sequence, there is no way to know if a certain bit of the sequence is '0' or '1‘</a:t>
            </a:r>
          </a:p>
          <a:p>
            <a:pPr marL="566738" indent="-457200" eaLnBrk="1" hangingPunct="1"/>
            <a:r>
              <a:rPr lang="en-US" altLang="en-US" smtClean="0"/>
              <a:t>Without the </a:t>
            </a:r>
            <a:r>
              <a:rPr lang="en-US" altLang="en-US" i="1" smtClean="0"/>
              <a:t>Key</a:t>
            </a:r>
            <a:r>
              <a:rPr lang="en-US" altLang="en-US" smtClean="0"/>
              <a:t>, given a </a:t>
            </a:r>
            <a:r>
              <a:rPr lang="en-US" altLang="en-US" i="1" smtClean="0"/>
              <a:t>CypherText</a:t>
            </a:r>
            <a:r>
              <a:rPr lang="en-US" altLang="en-US" smtClean="0"/>
              <a:t> bit, it is impossible to guess the original bit</a:t>
            </a:r>
          </a:p>
          <a:p>
            <a:pPr marL="566738" indent="-457200" eaLnBrk="1" hangingPunct="1"/>
            <a:r>
              <a:rPr lang="en-US" altLang="en-US" smtClean="0"/>
              <a:t>This is true for single bits, for the whole message, for any fragment of our message</a:t>
            </a:r>
          </a:p>
          <a:p>
            <a:pPr marL="566738" indent="-457200" eaLnBrk="1" hangingPunct="1"/>
            <a:r>
              <a:rPr lang="en-US" altLang="en-US" smtClean="0"/>
              <a:t>If a part of the </a:t>
            </a:r>
            <a:r>
              <a:rPr lang="en-US" altLang="en-US" i="1" smtClean="0"/>
              <a:t>Key</a:t>
            </a:r>
            <a:r>
              <a:rPr lang="en-US" altLang="en-US" smtClean="0"/>
              <a:t> is known, it is possible to recover the corresponding part in the </a:t>
            </a:r>
            <a:r>
              <a:rPr lang="en-US" altLang="en-US" i="1" smtClean="0"/>
              <a:t>PlainText</a:t>
            </a:r>
            <a:r>
              <a:rPr lang="en-US" altLang="en-US" smtClean="0"/>
              <a:t> only</a:t>
            </a:r>
          </a:p>
          <a:p>
            <a:pPr marL="566738" indent="-457200" eaLnBrk="1" hangingPunct="1"/>
            <a:r>
              <a:rPr lang="en-US" altLang="en-US" smtClean="0"/>
              <a:t>To discover the remaining part of the original message, the remaining part of the </a:t>
            </a:r>
            <a:r>
              <a:rPr lang="en-US" altLang="en-US" i="1" smtClean="0"/>
              <a:t>Key</a:t>
            </a:r>
            <a:r>
              <a:rPr lang="en-US" altLang="en-US" smtClean="0"/>
              <a:t> is needed</a:t>
            </a:r>
            <a:endParaRPr lang="it-IT" altLang="en-US" smtClean="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mtClean="0"/>
              <a:t>One Time Pad Problems</a:t>
            </a:r>
            <a:endParaRPr lang="it-IT" altLang="en-US" smtClean="0"/>
          </a:p>
        </p:txBody>
      </p:sp>
      <p:sp>
        <p:nvSpPr>
          <p:cNvPr id="2" name="Content Placeholder 1"/>
          <p:cNvSpPr>
            <a:spLocks noGrp="1"/>
          </p:cNvSpPr>
          <p:nvPr>
            <p:ph idx="4294967295"/>
          </p:nvPr>
        </p:nvSpPr>
        <p:spPr>
          <a:xfrm>
            <a:off x="592138" y="1979613"/>
            <a:ext cx="11007725" cy="4321175"/>
          </a:xfrm>
          <a:prstGeom prst="rect">
            <a:avLst/>
          </a:prstGeom>
        </p:spPr>
        <p:txBody>
          <a:bodyPr/>
          <a:lstStyle/>
          <a:p>
            <a:pPr marL="566928" indent="-457200" eaLnBrk="1" fontAlgn="auto" hangingPunct="1">
              <a:spcAft>
                <a:spcPts val="0"/>
              </a:spcAft>
              <a:defRPr/>
            </a:pPr>
            <a:r>
              <a:rPr lang="en-US" dirty="0" smtClean="0"/>
              <a:t>The </a:t>
            </a:r>
            <a:r>
              <a:rPr lang="en-US" dirty="0"/>
              <a:t>transmission of the OTP has the same problems as the </a:t>
            </a:r>
            <a:r>
              <a:rPr lang="en-US" dirty="0" smtClean="0"/>
              <a:t>message</a:t>
            </a:r>
          </a:p>
          <a:p>
            <a:pPr marL="566928" indent="-457200" eaLnBrk="1" fontAlgn="auto" hangingPunct="1">
              <a:spcAft>
                <a:spcPts val="0"/>
              </a:spcAft>
              <a:defRPr/>
            </a:pPr>
            <a:r>
              <a:rPr lang="en-US" dirty="0" smtClean="0"/>
              <a:t>In </a:t>
            </a:r>
            <a:r>
              <a:rPr lang="en-US" dirty="0"/>
              <a:t>some cases this problem is easily </a:t>
            </a:r>
            <a:r>
              <a:rPr lang="en-US" dirty="0" smtClean="0"/>
              <a:t>solved (a </a:t>
            </a:r>
            <a:r>
              <a:rPr lang="en-US" dirty="0"/>
              <a:t>diplomatic briefcase with a ribbon containing a very long key </a:t>
            </a:r>
            <a:r>
              <a:rPr lang="en-US" dirty="0" smtClean="0"/>
              <a:t>provided </a:t>
            </a:r>
            <a:r>
              <a:rPr lang="en-US" dirty="0"/>
              <a:t>to an </a:t>
            </a:r>
            <a:r>
              <a:rPr lang="en-US" dirty="0" smtClean="0"/>
              <a:t>embassy)</a:t>
            </a:r>
          </a:p>
          <a:p>
            <a:pPr marL="566928" indent="-457200" eaLnBrk="1" fontAlgn="auto" hangingPunct="1">
              <a:spcAft>
                <a:spcPts val="0"/>
              </a:spcAft>
              <a:defRPr/>
            </a:pPr>
            <a:r>
              <a:rPr lang="en-US" dirty="0" smtClean="0"/>
              <a:t>Very </a:t>
            </a:r>
            <a:r>
              <a:rPr lang="en-US" dirty="0"/>
              <a:t>peculiar uses, but quite </a:t>
            </a:r>
            <a:r>
              <a:rPr lang="en-US" dirty="0" smtClean="0"/>
              <a:t>effective</a:t>
            </a:r>
            <a:endParaRPr lang="en-US" dirty="0"/>
          </a:p>
          <a:p>
            <a:pPr eaLnBrk="1" fontAlgn="auto" hangingPunct="1">
              <a:spcAft>
                <a:spcPts val="0"/>
              </a:spcAft>
              <a:defRPr/>
            </a:pPr>
            <a:endParaRPr lang="it-IT"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mtClean="0"/>
              <a:t>One Time Pad Problems</a:t>
            </a:r>
            <a:endParaRPr lang="it-IT" altLang="en-US" smtClean="0"/>
          </a:p>
        </p:txBody>
      </p:sp>
      <p:sp>
        <p:nvSpPr>
          <p:cNvPr id="2" name="Content Placeholder 1"/>
          <p:cNvSpPr>
            <a:spLocks noGrp="1"/>
          </p:cNvSpPr>
          <p:nvPr>
            <p:ph idx="4294967295"/>
          </p:nvPr>
        </p:nvSpPr>
        <p:spPr>
          <a:xfrm>
            <a:off x="592138" y="1979613"/>
            <a:ext cx="11007725" cy="4321175"/>
          </a:xfrm>
          <a:prstGeom prst="rect">
            <a:avLst/>
          </a:prstGeom>
        </p:spPr>
        <p:txBody>
          <a:bodyPr/>
          <a:lstStyle/>
          <a:p>
            <a:pPr marL="566928" indent="-457200" eaLnBrk="1" fontAlgn="auto" hangingPunct="1">
              <a:spcAft>
                <a:spcPts val="0"/>
              </a:spcAft>
              <a:defRPr/>
            </a:pPr>
            <a:r>
              <a:rPr lang="en-US" dirty="0" smtClean="0"/>
              <a:t>In network communication the real uses of the One Time Pad are very limited</a:t>
            </a:r>
            <a:endParaRPr lang="en-US" dirty="0"/>
          </a:p>
          <a:p>
            <a:pPr marL="1024128" lvl="1" indent="-457200" eaLnBrk="1" fontAlgn="auto" hangingPunct="1">
              <a:spcAft>
                <a:spcPts val="0"/>
              </a:spcAft>
              <a:defRPr/>
            </a:pPr>
            <a:r>
              <a:rPr lang="en-US" b="1" u="sng" dirty="0" smtClean="0"/>
              <a:t>One </a:t>
            </a:r>
            <a:r>
              <a:rPr lang="en-US" b="1" u="sng" dirty="0"/>
              <a:t>time </a:t>
            </a:r>
            <a:r>
              <a:rPr lang="en-US" b="1" u="sng" dirty="0" smtClean="0"/>
              <a:t>use</a:t>
            </a:r>
            <a:r>
              <a:rPr lang="en-US" b="1" dirty="0" smtClean="0"/>
              <a:t>: </a:t>
            </a:r>
            <a:r>
              <a:rPr lang="en-US" dirty="0" smtClean="0"/>
              <a:t>using the key more than one time would weaken the security of the method</a:t>
            </a:r>
          </a:p>
          <a:p>
            <a:pPr marL="1024128" lvl="1" indent="-457200" eaLnBrk="1" fontAlgn="auto" hangingPunct="1">
              <a:spcAft>
                <a:spcPts val="0"/>
              </a:spcAft>
              <a:defRPr/>
            </a:pPr>
            <a:r>
              <a:rPr lang="en-US" b="1" u="sng" dirty="0" smtClean="0"/>
              <a:t>Offline </a:t>
            </a:r>
            <a:r>
              <a:rPr lang="en-US" b="1" u="sng" dirty="0"/>
              <a:t>transmission in </a:t>
            </a:r>
            <a:r>
              <a:rPr lang="en-US" b="1" u="sng" dirty="0" smtClean="0"/>
              <a:t>advance</a:t>
            </a:r>
            <a:r>
              <a:rPr lang="en-US" b="1" dirty="0" smtClean="0"/>
              <a:t>: </a:t>
            </a:r>
            <a:r>
              <a:rPr lang="en-US" dirty="0" smtClean="0"/>
              <a:t>key agreement </a:t>
            </a:r>
            <a:r>
              <a:rPr lang="en-US" dirty="0"/>
              <a:t>is the most important problem of using </a:t>
            </a:r>
            <a:r>
              <a:rPr lang="en-US" dirty="0" smtClean="0"/>
              <a:t>cryptography</a:t>
            </a:r>
          </a:p>
          <a:p>
            <a:pPr marL="1024128" lvl="1" indent="-457200" eaLnBrk="1" fontAlgn="auto" hangingPunct="1">
              <a:spcAft>
                <a:spcPts val="0"/>
              </a:spcAft>
              <a:defRPr/>
            </a:pPr>
            <a:r>
              <a:rPr lang="en-US" altLang="en-US" b="1" u="sng" dirty="0" smtClean="0"/>
              <a:t>Generating </a:t>
            </a:r>
            <a:r>
              <a:rPr lang="en-US" altLang="en-US" b="1" u="sng" dirty="0"/>
              <a:t>random numbers in a deterministic system is very </a:t>
            </a:r>
            <a:r>
              <a:rPr lang="en-US" altLang="en-US" b="1" u="sng" dirty="0" smtClean="0"/>
              <a:t>difficult</a:t>
            </a:r>
            <a:r>
              <a:rPr lang="en-US" altLang="en-US" b="1" dirty="0" smtClean="0"/>
              <a:t>: </a:t>
            </a:r>
            <a:r>
              <a:rPr lang="en-US" altLang="en-US" dirty="0" smtClean="0"/>
              <a:t>computers are deterministic machines, only </a:t>
            </a:r>
            <a:r>
              <a:rPr lang="en-US" altLang="en-US" i="1" dirty="0" smtClean="0"/>
              <a:t>pseudorandom</a:t>
            </a:r>
            <a:r>
              <a:rPr lang="en-US" altLang="en-US" dirty="0" smtClean="0"/>
              <a:t> numbers can be generated</a:t>
            </a:r>
            <a:endParaRPr lang="en-US" dirty="0" smtClean="0"/>
          </a:p>
          <a:p>
            <a:pPr marL="1024128" lvl="1" indent="-457200" eaLnBrk="1" fontAlgn="auto" hangingPunct="1">
              <a:spcAft>
                <a:spcPts val="0"/>
              </a:spcAft>
              <a:defRPr/>
            </a:pPr>
            <a:endParaRPr lang="en-US" dirty="0"/>
          </a:p>
          <a:p>
            <a:pPr marL="1024128" lvl="1" indent="-457200" eaLnBrk="1" fontAlgn="auto" hangingPunct="1">
              <a:spcAft>
                <a:spcPts val="0"/>
              </a:spcAft>
              <a:defRPr/>
            </a:pPr>
            <a:endParaRPr lang="en-US" dirty="0" smtClean="0"/>
          </a:p>
          <a:p>
            <a:pPr eaLnBrk="1" fontAlgn="auto" hangingPunct="1">
              <a:spcAft>
                <a:spcPts val="0"/>
              </a:spcAft>
              <a:defRPr/>
            </a:pPr>
            <a:endParaRPr lang="it-IT"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mtClean="0"/>
              <a:t>Algorithms other than OTP</a:t>
            </a:r>
            <a:endParaRPr lang="it-IT" altLang="en-US" smtClean="0"/>
          </a:p>
        </p:txBody>
      </p:sp>
      <p:sp>
        <p:nvSpPr>
          <p:cNvPr id="2" name="Content Placeholder 1"/>
          <p:cNvSpPr>
            <a:spLocks noGrp="1"/>
          </p:cNvSpPr>
          <p:nvPr>
            <p:ph idx="4294967295"/>
          </p:nvPr>
        </p:nvSpPr>
        <p:spPr>
          <a:xfrm>
            <a:off x="592138" y="1979613"/>
            <a:ext cx="11007725" cy="4321175"/>
          </a:xfrm>
          <a:prstGeom prst="rect">
            <a:avLst/>
          </a:prstGeom>
        </p:spPr>
        <p:txBody>
          <a:bodyPr/>
          <a:lstStyle/>
          <a:p>
            <a:pPr marL="566928" indent="-457200" eaLnBrk="1" fontAlgn="auto" hangingPunct="1">
              <a:spcAft>
                <a:spcPts val="0"/>
              </a:spcAft>
              <a:defRPr/>
            </a:pPr>
            <a:r>
              <a:rPr lang="en-US" dirty="0"/>
              <a:t>The other algorithms use fixed length </a:t>
            </a:r>
            <a:r>
              <a:rPr lang="en-US" dirty="0" smtClean="0"/>
              <a:t>keys</a:t>
            </a:r>
          </a:p>
          <a:p>
            <a:pPr marL="566928" indent="-457200" eaLnBrk="1" fontAlgn="auto" hangingPunct="1">
              <a:spcAft>
                <a:spcPts val="0"/>
              </a:spcAft>
              <a:defRPr/>
            </a:pPr>
            <a:r>
              <a:rPr lang="en-US" dirty="0" smtClean="0"/>
              <a:t>An </a:t>
            </a:r>
            <a:r>
              <a:rPr lang="en-US" i="1" dirty="0"/>
              <a:t>n</a:t>
            </a:r>
            <a:r>
              <a:rPr lang="en-US" dirty="0"/>
              <a:t> bit </a:t>
            </a:r>
            <a:r>
              <a:rPr lang="en-US" dirty="0" smtClean="0"/>
              <a:t>sequence allows to have </a:t>
            </a:r>
            <a:r>
              <a:rPr lang="en-US" dirty="0"/>
              <a:t>2</a:t>
            </a:r>
            <a:r>
              <a:rPr lang="en-US" i="1" baseline="30000" dirty="0"/>
              <a:t>n</a:t>
            </a:r>
            <a:r>
              <a:rPr lang="en-US" dirty="0"/>
              <a:t> different </a:t>
            </a:r>
            <a:r>
              <a:rPr lang="en-US" dirty="0" smtClean="0"/>
              <a:t>keys</a:t>
            </a:r>
          </a:p>
          <a:p>
            <a:pPr marL="566928" indent="-457200" eaLnBrk="1" fontAlgn="auto" hangingPunct="1">
              <a:spcAft>
                <a:spcPts val="0"/>
              </a:spcAft>
              <a:defRPr/>
            </a:pPr>
            <a:r>
              <a:rPr lang="en-US" dirty="0" smtClean="0"/>
              <a:t>If </a:t>
            </a:r>
            <a:r>
              <a:rPr lang="en-US" dirty="0"/>
              <a:t>the value of </a:t>
            </a:r>
            <a:r>
              <a:rPr lang="en-US" i="1" dirty="0"/>
              <a:t>n</a:t>
            </a:r>
            <a:r>
              <a:rPr lang="en-US" dirty="0"/>
              <a:t> is big enough </a:t>
            </a:r>
            <a:r>
              <a:rPr lang="en-US" dirty="0" smtClean="0"/>
              <a:t>a </a:t>
            </a:r>
            <a:r>
              <a:rPr lang="en-US" i="1" dirty="0"/>
              <a:t>brute force attack </a:t>
            </a:r>
            <a:r>
              <a:rPr lang="en-US" dirty="0" smtClean="0"/>
              <a:t>(trying </a:t>
            </a:r>
            <a:r>
              <a:rPr lang="en-US" dirty="0"/>
              <a:t>all the possible keys</a:t>
            </a:r>
            <a:r>
              <a:rPr lang="en-US" dirty="0" smtClean="0"/>
              <a:t>) would </a:t>
            </a:r>
            <a:r>
              <a:rPr lang="en-US" dirty="0"/>
              <a:t>require </a:t>
            </a:r>
            <a:r>
              <a:rPr lang="en-US" dirty="0" smtClean="0"/>
              <a:t>an excessive amount of time</a:t>
            </a:r>
          </a:p>
          <a:p>
            <a:pPr marL="566928" indent="-457200" eaLnBrk="1" fontAlgn="auto" hangingPunct="1">
              <a:spcAft>
                <a:spcPts val="0"/>
              </a:spcAft>
              <a:defRPr/>
            </a:pPr>
            <a:r>
              <a:rPr lang="en-US" dirty="0" smtClean="0"/>
              <a:t>For </a:t>
            </a:r>
            <a:r>
              <a:rPr lang="en-US" dirty="0"/>
              <a:t>example, with one of the fastest supercomputers available, checking a 256 bit key would require 3.67×10</a:t>
            </a:r>
            <a:r>
              <a:rPr lang="en-US" baseline="30000" dirty="0"/>
              <a:t>55 </a:t>
            </a:r>
            <a:r>
              <a:rPr lang="en-US" dirty="0" smtClean="0"/>
              <a:t>years</a:t>
            </a:r>
          </a:p>
          <a:p>
            <a:pPr marL="566928" indent="-457200" eaLnBrk="1" fontAlgn="auto" hangingPunct="1">
              <a:spcAft>
                <a:spcPts val="0"/>
              </a:spcAft>
              <a:defRPr/>
            </a:pPr>
            <a:r>
              <a:rPr lang="en-US" dirty="0" smtClean="0"/>
              <a:t>Algorithms are classified into Symmetric </a:t>
            </a:r>
            <a:r>
              <a:rPr lang="en-US" dirty="0"/>
              <a:t>and Asymmetric </a:t>
            </a:r>
            <a:r>
              <a:rPr lang="en-US" dirty="0" smtClean="0"/>
              <a:t>algorithms</a:t>
            </a:r>
            <a:endParaRPr lang="en-US" dirty="0"/>
          </a:p>
          <a:p>
            <a:pPr eaLnBrk="1" fontAlgn="auto" hangingPunct="1">
              <a:spcAft>
                <a:spcPts val="0"/>
              </a:spcAft>
              <a:defRPr/>
            </a:pPr>
            <a:endParaRPr lang="it-IT"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mtClean="0"/>
              <a:t>Symmetric Algorithms</a:t>
            </a:r>
            <a:endParaRPr lang="it-IT" altLang="en-US" smtClean="0"/>
          </a:p>
        </p:txBody>
      </p:sp>
      <p:sp>
        <p:nvSpPr>
          <p:cNvPr id="33795"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eaLnBrk="1" hangingPunct="1"/>
            <a:r>
              <a:rPr lang="en-US" altLang="en-US" smtClean="0"/>
              <a:t>Most typical and old family of cryptographic algorithms</a:t>
            </a:r>
          </a:p>
          <a:p>
            <a:pPr marL="566738" indent="-457200" eaLnBrk="1" hangingPunct="1"/>
            <a:r>
              <a:rPr lang="en-US" altLang="en-US" smtClean="0"/>
              <a:t>Called after the symmetry of the encryption and decryption operations</a:t>
            </a:r>
          </a:p>
          <a:p>
            <a:pPr marL="566738" indent="-457200" eaLnBrk="1" hangingPunct="1"/>
            <a:r>
              <a:rPr lang="en-US" altLang="en-US" smtClean="0"/>
              <a:t>They use a single key</a:t>
            </a:r>
          </a:p>
          <a:p>
            <a:pPr marL="566738" indent="-457200" eaLnBrk="1" hangingPunct="1"/>
            <a:r>
              <a:rPr lang="en-US" altLang="en-US" smtClean="0"/>
              <a:t>The key that must be known to both the sender and the recipient</a:t>
            </a:r>
          </a:p>
          <a:p>
            <a:pPr marL="566738" indent="-457200" eaLnBrk="1" hangingPunct="1"/>
            <a:r>
              <a:rPr lang="en-US" altLang="en-US" smtClean="0"/>
              <a:t>The key is used to encrypt a message and then to decrypt it</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mtClean="0"/>
              <a:t>Symmetric Algorithms</a:t>
            </a:r>
            <a:endParaRPr lang="it-IT" altLang="en-US" smtClean="0"/>
          </a:p>
        </p:txBody>
      </p:sp>
      <p:sp>
        <p:nvSpPr>
          <p:cNvPr id="2" name="Content Placeholder 1"/>
          <p:cNvSpPr>
            <a:spLocks noGrp="1"/>
          </p:cNvSpPr>
          <p:nvPr>
            <p:ph idx="4294967295"/>
          </p:nvPr>
        </p:nvSpPr>
        <p:spPr>
          <a:xfrm>
            <a:off x="592138" y="1979613"/>
            <a:ext cx="11007725" cy="4321175"/>
          </a:xfrm>
          <a:prstGeom prst="rect">
            <a:avLst/>
          </a:prstGeom>
        </p:spPr>
        <p:txBody>
          <a:bodyPr/>
          <a:lstStyle/>
          <a:p>
            <a:pPr marL="566928" indent="-457200" eaLnBrk="1" fontAlgn="auto" hangingPunct="1">
              <a:spcAft>
                <a:spcPts val="0"/>
              </a:spcAft>
              <a:defRPr/>
            </a:pPr>
            <a:r>
              <a:rPr lang="en-US" dirty="0"/>
              <a:t>A simple symmetric schema could be the same as the </a:t>
            </a:r>
            <a:r>
              <a:rPr lang="en-US" dirty="0" smtClean="0"/>
              <a:t>OTP</a:t>
            </a:r>
          </a:p>
          <a:p>
            <a:pPr marL="566928" indent="-457200" eaLnBrk="1" fontAlgn="auto" hangingPunct="1">
              <a:spcAft>
                <a:spcPts val="0"/>
              </a:spcAft>
              <a:defRPr/>
            </a:pPr>
            <a:r>
              <a:rPr lang="en-US" dirty="0" smtClean="0"/>
              <a:t>The difference with OTP is that </a:t>
            </a:r>
            <a:r>
              <a:rPr lang="en-US" dirty="0"/>
              <a:t>the </a:t>
            </a:r>
            <a:r>
              <a:rPr lang="en-US" i="1" dirty="0"/>
              <a:t>Key</a:t>
            </a:r>
            <a:r>
              <a:rPr lang="en-US" dirty="0"/>
              <a:t> has a fixed length (e.g. 256 bits) and it is repeated in some way, possibly after some complex change each time</a:t>
            </a:r>
            <a:r>
              <a:rPr lang="en-US" dirty="0" smtClean="0"/>
              <a:t>:</a:t>
            </a:r>
          </a:p>
          <a:p>
            <a:pPr lvl="1" eaLnBrk="1" fontAlgn="auto" hangingPunct="1">
              <a:spcAft>
                <a:spcPts val="0"/>
              </a:spcAft>
              <a:defRPr/>
            </a:pPr>
            <a:r>
              <a:rPr lang="en-US" b="1" dirty="0"/>
              <a:t>Encryption: </a:t>
            </a:r>
            <a:br>
              <a:rPr lang="en-US" b="1" dirty="0"/>
            </a:br>
            <a:r>
              <a:rPr lang="en-US" i="1" dirty="0" err="1"/>
              <a:t>encryption_function</a:t>
            </a:r>
            <a:r>
              <a:rPr lang="en-US" dirty="0"/>
              <a:t>(</a:t>
            </a:r>
            <a:r>
              <a:rPr lang="en-US" dirty="0" err="1"/>
              <a:t>PlainText</a:t>
            </a:r>
            <a:r>
              <a:rPr lang="en-US" dirty="0"/>
              <a:t>, Key) </a:t>
            </a:r>
            <a:r>
              <a:rPr lang="en-US" dirty="0">
                <a:sym typeface="Wingdings" panose="05000000000000000000" pitchFamily="2" charset="2"/>
              </a:rPr>
              <a:t></a:t>
            </a:r>
            <a:r>
              <a:rPr lang="en-US" dirty="0"/>
              <a:t> </a:t>
            </a:r>
            <a:r>
              <a:rPr lang="en-US" dirty="0" err="1"/>
              <a:t>CypherText</a:t>
            </a:r>
            <a:endParaRPr lang="en-US" dirty="0"/>
          </a:p>
          <a:p>
            <a:pPr lvl="1" eaLnBrk="1" fontAlgn="auto" hangingPunct="1">
              <a:spcAft>
                <a:spcPts val="0"/>
              </a:spcAft>
              <a:defRPr/>
            </a:pPr>
            <a:r>
              <a:rPr lang="en-US" b="1" dirty="0"/>
              <a:t>Decryption:</a:t>
            </a:r>
            <a:br>
              <a:rPr lang="en-US" b="1" dirty="0"/>
            </a:br>
            <a:r>
              <a:rPr lang="en-US" i="1" dirty="0" err="1"/>
              <a:t>decryption_function</a:t>
            </a:r>
            <a:r>
              <a:rPr lang="en-US" dirty="0"/>
              <a:t>(</a:t>
            </a:r>
            <a:r>
              <a:rPr lang="en-US" dirty="0" err="1"/>
              <a:t>CypherText</a:t>
            </a:r>
            <a:r>
              <a:rPr lang="en-US" dirty="0"/>
              <a:t>, Key) </a:t>
            </a:r>
            <a:r>
              <a:rPr lang="en-US" dirty="0">
                <a:sym typeface="Wingdings" panose="05000000000000000000" pitchFamily="2" charset="2"/>
              </a:rPr>
              <a:t></a:t>
            </a:r>
            <a:r>
              <a:rPr lang="en-US" dirty="0"/>
              <a:t> </a:t>
            </a:r>
            <a:r>
              <a:rPr lang="en-US" dirty="0" err="1"/>
              <a:t>PlainText</a:t>
            </a:r>
            <a:endParaRPr lang="en-US" dirty="0"/>
          </a:p>
          <a:p>
            <a:pPr marL="566928" indent="-457200" eaLnBrk="1" fontAlgn="auto" hangingPunct="1">
              <a:spcAft>
                <a:spcPts val="0"/>
              </a:spcAft>
              <a:defRPr/>
            </a:pPr>
            <a:r>
              <a:rPr lang="en-US" altLang="en-US" dirty="0" smtClean="0"/>
              <a:t>In general, even if the </a:t>
            </a:r>
            <a:r>
              <a:rPr lang="en-US" altLang="en-US" i="1" dirty="0" smtClean="0"/>
              <a:t>Key</a:t>
            </a:r>
            <a:r>
              <a:rPr lang="en-US" altLang="en-US" dirty="0" smtClean="0"/>
              <a:t> is the same the function used to decrypt is not necessarily the same used to encrypt (e.g. in Caesar's cipher the shift is reversed but the key is the same: number 3)</a:t>
            </a:r>
            <a:endParaRPr lang="en-US" dirty="0" smtClean="0"/>
          </a:p>
          <a:p>
            <a:pPr eaLnBrk="1" fontAlgn="auto" hangingPunct="1">
              <a:spcAft>
                <a:spcPts val="0"/>
              </a:spcAft>
              <a:defRPr/>
            </a:pPr>
            <a:endParaRPr lang="en-US"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mtClean="0"/>
              <a:t>Some Important Symmetric Key Algorithms</a:t>
            </a:r>
            <a:endParaRPr lang="it-IT" altLang="en-US" smtClean="0"/>
          </a:p>
        </p:txBody>
      </p:sp>
      <p:sp>
        <p:nvSpPr>
          <p:cNvPr id="2" name="Content Placeholder 1"/>
          <p:cNvSpPr>
            <a:spLocks noGrp="1"/>
          </p:cNvSpPr>
          <p:nvPr>
            <p:ph idx="4294967295"/>
          </p:nvPr>
        </p:nvSpPr>
        <p:spPr>
          <a:xfrm>
            <a:off x="592138" y="1979613"/>
            <a:ext cx="11007725" cy="4321175"/>
          </a:xfrm>
          <a:prstGeom prst="rect">
            <a:avLst/>
          </a:prstGeom>
        </p:spPr>
        <p:txBody>
          <a:bodyPr/>
          <a:lstStyle/>
          <a:p>
            <a:pPr marL="109728" indent="0" eaLnBrk="1" fontAlgn="auto" hangingPunct="1">
              <a:spcAft>
                <a:spcPts val="0"/>
              </a:spcAft>
              <a:buFont typeface="Arial" panose="020B0604020202020204" pitchFamily="34" charset="0"/>
              <a:buNone/>
              <a:defRPr/>
            </a:pPr>
            <a:r>
              <a:rPr lang="en-US" i="1" dirty="0" smtClean="0"/>
              <a:t>DES </a:t>
            </a:r>
            <a:r>
              <a:rPr lang="en-US" i="1" dirty="0"/>
              <a:t>(Data Encryption Standard</a:t>
            </a:r>
            <a:r>
              <a:rPr lang="en-US" i="1" dirty="0" smtClean="0"/>
              <a:t>)</a:t>
            </a:r>
          </a:p>
          <a:p>
            <a:pPr marL="566928" indent="-457200" eaLnBrk="1" fontAlgn="auto" hangingPunct="1">
              <a:spcAft>
                <a:spcPts val="0"/>
              </a:spcAft>
              <a:defRPr/>
            </a:pPr>
            <a:r>
              <a:rPr lang="en-US" dirty="0"/>
              <a:t>This historical algorithm, now </a:t>
            </a:r>
            <a:r>
              <a:rPr lang="en-US" dirty="0" smtClean="0"/>
              <a:t>outdated</a:t>
            </a:r>
          </a:p>
          <a:p>
            <a:pPr marL="566928" indent="-457200" eaLnBrk="1" fontAlgn="auto" hangingPunct="1">
              <a:spcAft>
                <a:spcPts val="0"/>
              </a:spcAft>
              <a:defRPr/>
            </a:pPr>
            <a:r>
              <a:rPr lang="en-US" dirty="0" smtClean="0"/>
              <a:t>Uses </a:t>
            </a:r>
            <a:r>
              <a:rPr lang="en-US" dirty="0"/>
              <a:t>a 56-bit key that in the late 1970s (when the algorithm was developed) was absolutely adequate for many </a:t>
            </a:r>
            <a:r>
              <a:rPr lang="en-US" dirty="0" smtClean="0"/>
              <a:t>uses</a:t>
            </a:r>
          </a:p>
          <a:p>
            <a:pPr marL="566928" indent="-457200" eaLnBrk="1" fontAlgn="auto" hangingPunct="1">
              <a:spcAft>
                <a:spcPts val="0"/>
              </a:spcAft>
              <a:defRPr/>
            </a:pPr>
            <a:r>
              <a:rPr lang="en-US" dirty="0" smtClean="0"/>
              <a:t>Today the </a:t>
            </a:r>
            <a:r>
              <a:rPr lang="en-US" dirty="0"/>
              <a:t>DES algorithm would not last even a few minutes of a home </a:t>
            </a:r>
            <a:r>
              <a:rPr lang="en-US" dirty="0" smtClean="0"/>
              <a:t>computer</a:t>
            </a:r>
          </a:p>
          <a:p>
            <a:pPr marL="566928" indent="-457200" eaLnBrk="1" fontAlgn="auto" hangingPunct="1">
              <a:spcAft>
                <a:spcPts val="0"/>
              </a:spcAft>
              <a:defRPr/>
            </a:pPr>
            <a:r>
              <a:rPr lang="en-US" dirty="0" smtClean="0"/>
              <a:t>Very </a:t>
            </a:r>
            <a:r>
              <a:rPr lang="en-US" dirty="0"/>
              <a:t>important aspect: the length of the key </a:t>
            </a:r>
            <a:r>
              <a:rPr lang="en-US" dirty="0" smtClean="0"/>
              <a:t>must be chosen based </a:t>
            </a:r>
            <a:r>
              <a:rPr lang="en-US" dirty="0"/>
              <a:t>on the </a:t>
            </a:r>
            <a:r>
              <a:rPr lang="en-US" i="1" dirty="0"/>
              <a:t>actual</a:t>
            </a:r>
            <a:r>
              <a:rPr lang="en-US" dirty="0"/>
              <a:t> available computing </a:t>
            </a:r>
            <a:r>
              <a:rPr lang="en-US" dirty="0" smtClean="0"/>
              <a:t>capabilities</a:t>
            </a:r>
            <a:endParaRPr lang="en-US" dirty="0"/>
          </a:p>
          <a:p>
            <a:pPr marL="566928" indent="-457200" eaLnBrk="1" fontAlgn="auto" hangingPunct="1">
              <a:spcAft>
                <a:spcPts val="0"/>
              </a:spcAft>
              <a:defRPr/>
            </a:pPr>
            <a:endParaRPr lang="en-US" i="1" dirty="0" smtClean="0"/>
          </a:p>
          <a:p>
            <a:pPr marL="566928" indent="-457200" eaLnBrk="1" fontAlgn="auto" hangingPunct="1">
              <a:spcAft>
                <a:spcPts val="0"/>
              </a:spcAft>
              <a:defRPr/>
            </a:pPr>
            <a:endParaRPr lang="en-US" dirty="0"/>
          </a:p>
          <a:p>
            <a:pPr marL="109728" indent="0" eaLnBrk="1" fontAlgn="auto" hangingPunct="1">
              <a:spcAft>
                <a:spcPts val="0"/>
              </a:spcAft>
              <a:buFont typeface="Arial" panose="020B0604020202020204" pitchFamily="34" charset="0"/>
              <a:buNone/>
              <a:defRPr/>
            </a:pPr>
            <a:endParaRPr lang="en-US" dirty="0" smtClean="0"/>
          </a:p>
          <a:p>
            <a:pPr marL="109728" indent="0" eaLnBrk="1" fontAlgn="auto" hangingPunct="1">
              <a:spcAft>
                <a:spcPts val="0"/>
              </a:spcAft>
              <a:buFont typeface="Arial" panose="020B0604020202020204" pitchFamily="34" charset="0"/>
              <a:buNone/>
              <a:defRPr/>
            </a:pPr>
            <a:endParaRPr lang="it-IT"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mtClean="0"/>
              <a:t>Some Important Symmetric Key Algorithms</a:t>
            </a:r>
            <a:endParaRPr lang="it-IT" altLang="en-US" smtClean="0"/>
          </a:p>
        </p:txBody>
      </p:sp>
      <p:sp>
        <p:nvSpPr>
          <p:cNvPr id="2" name="Content Placeholder 1"/>
          <p:cNvSpPr>
            <a:spLocks noGrp="1"/>
          </p:cNvSpPr>
          <p:nvPr>
            <p:ph idx="4294967295"/>
          </p:nvPr>
        </p:nvSpPr>
        <p:spPr>
          <a:xfrm>
            <a:off x="592138" y="1979613"/>
            <a:ext cx="11007725" cy="4321175"/>
          </a:xfrm>
          <a:prstGeom prst="rect">
            <a:avLst/>
          </a:prstGeom>
        </p:spPr>
        <p:txBody>
          <a:bodyPr/>
          <a:lstStyle/>
          <a:p>
            <a:pPr marL="109728" indent="0" eaLnBrk="1" fontAlgn="auto" hangingPunct="1">
              <a:spcAft>
                <a:spcPts val="0"/>
              </a:spcAft>
              <a:buFont typeface="Arial" panose="020B0604020202020204" pitchFamily="34" charset="0"/>
              <a:buNone/>
              <a:defRPr/>
            </a:pPr>
            <a:r>
              <a:rPr lang="en-US" i="1" dirty="0" smtClean="0"/>
              <a:t>AES </a:t>
            </a:r>
            <a:r>
              <a:rPr lang="en-US" i="1" dirty="0"/>
              <a:t>(Advanced Encryption Standard, </a:t>
            </a:r>
            <a:r>
              <a:rPr lang="en-US" i="1" dirty="0" smtClean="0"/>
              <a:t>original </a:t>
            </a:r>
            <a:r>
              <a:rPr lang="en-US" i="1" dirty="0"/>
              <a:t>name </a:t>
            </a:r>
            <a:r>
              <a:rPr lang="en-US" i="1" dirty="0" err="1" smtClean="0"/>
              <a:t>Rijndael</a:t>
            </a:r>
            <a:r>
              <a:rPr lang="en-US" i="1" dirty="0" smtClean="0"/>
              <a:t>)</a:t>
            </a:r>
          </a:p>
          <a:p>
            <a:pPr marL="566928" indent="-457200" eaLnBrk="1" fontAlgn="auto" hangingPunct="1">
              <a:spcAft>
                <a:spcPts val="0"/>
              </a:spcAft>
              <a:defRPr/>
            </a:pPr>
            <a:r>
              <a:rPr lang="en-US" dirty="0"/>
              <a:t>C</a:t>
            </a:r>
            <a:r>
              <a:rPr lang="en-US" dirty="0" smtClean="0"/>
              <a:t>hosen </a:t>
            </a:r>
            <a:r>
              <a:rPr lang="en-US" dirty="0"/>
              <a:t>based not only on robustness, but also on the efficiency of implementation in typical </a:t>
            </a:r>
            <a:r>
              <a:rPr lang="en-US" dirty="0" smtClean="0"/>
              <a:t>architectures</a:t>
            </a:r>
          </a:p>
          <a:p>
            <a:pPr marL="566928" indent="-457200" eaLnBrk="1" fontAlgn="auto" hangingPunct="1">
              <a:spcAft>
                <a:spcPts val="0"/>
              </a:spcAft>
              <a:defRPr/>
            </a:pPr>
            <a:r>
              <a:rPr lang="en-US" dirty="0" smtClean="0"/>
              <a:t>An </a:t>
            </a:r>
            <a:r>
              <a:rPr lang="en-US" dirty="0"/>
              <a:t>algorithm that is safe but too slow, too expensive in terms of computing resources, would be not </a:t>
            </a:r>
            <a:r>
              <a:rPr lang="en-US" dirty="0" smtClean="0"/>
              <a:t>usable</a:t>
            </a:r>
          </a:p>
          <a:p>
            <a:pPr marL="566928" indent="-457200" eaLnBrk="1" fontAlgn="auto" hangingPunct="1">
              <a:spcAft>
                <a:spcPts val="0"/>
              </a:spcAft>
              <a:defRPr/>
            </a:pPr>
            <a:r>
              <a:rPr lang="en-US" dirty="0" smtClean="0"/>
              <a:t>This </a:t>
            </a:r>
            <a:r>
              <a:rPr lang="en-US" dirty="0"/>
              <a:t>constraint was set to be as the most difficult for competitors to overcome, compared to that of </a:t>
            </a:r>
            <a:r>
              <a:rPr lang="en-US" dirty="0" smtClean="0"/>
              <a:t>robustness</a:t>
            </a:r>
          </a:p>
          <a:p>
            <a:pPr marL="566928" indent="-457200" eaLnBrk="1" fontAlgn="auto" hangingPunct="1">
              <a:spcAft>
                <a:spcPts val="0"/>
              </a:spcAft>
              <a:defRPr/>
            </a:pPr>
            <a:r>
              <a:rPr lang="en-US" dirty="0" smtClean="0"/>
              <a:t>Key length: 128</a:t>
            </a:r>
            <a:r>
              <a:rPr lang="en-US" dirty="0"/>
              <a:t>, 192, or 256 bits</a:t>
            </a:r>
          </a:p>
          <a:p>
            <a:pPr marL="566928" indent="-457200" eaLnBrk="1" fontAlgn="auto" hangingPunct="1">
              <a:spcAft>
                <a:spcPts val="0"/>
              </a:spcAft>
              <a:defRPr/>
            </a:pPr>
            <a:endParaRPr lang="en-US" dirty="0"/>
          </a:p>
          <a:p>
            <a:pPr marL="109728" indent="0" eaLnBrk="1" fontAlgn="auto" hangingPunct="1">
              <a:spcAft>
                <a:spcPts val="0"/>
              </a:spcAft>
              <a:buFont typeface="Arial" panose="020B0604020202020204" pitchFamily="34" charset="0"/>
              <a:buNone/>
              <a:defRPr/>
            </a:pPr>
            <a:endParaRPr lang="en-US" dirty="0"/>
          </a:p>
          <a:p>
            <a:pPr eaLnBrk="1" fontAlgn="auto" hangingPunct="1">
              <a:spcAft>
                <a:spcPts val="0"/>
              </a:spcAft>
              <a:defRPr/>
            </a:pPr>
            <a:endParaRPr lang="it-IT"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mtClean="0"/>
              <a:t>Asymmetric</a:t>
            </a:r>
            <a:br>
              <a:rPr lang="en-US" altLang="en-US" smtClean="0"/>
            </a:br>
            <a:r>
              <a:rPr lang="en-US" altLang="en-US" smtClean="0"/>
              <a:t>(or Public Key) Algorithms</a:t>
            </a:r>
            <a:endParaRPr lang="it-IT" altLang="en-US" smtClean="0"/>
          </a:p>
        </p:txBody>
      </p:sp>
      <p:sp>
        <p:nvSpPr>
          <p:cNvPr id="37891"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eaLnBrk="1" hangingPunct="1"/>
            <a:r>
              <a:rPr lang="en-US" altLang="en-US" smtClean="0"/>
              <a:t>Do not use just one key, but two</a:t>
            </a:r>
          </a:p>
          <a:p>
            <a:pPr marL="566738" indent="-457200" eaLnBrk="1" hangingPunct="1"/>
            <a:r>
              <a:rPr lang="en-US" altLang="en-US" smtClean="0"/>
              <a:t>One key is used to encrypt and the other to decrypt</a:t>
            </a:r>
          </a:p>
          <a:p>
            <a:pPr marL="566738" indent="-457200" eaLnBrk="1" hangingPunct="1"/>
            <a:r>
              <a:rPr lang="en-US" altLang="en-US" smtClean="0"/>
              <a:t>These keys are generated and managed in pairs</a:t>
            </a:r>
          </a:p>
          <a:p>
            <a:pPr marL="566738" indent="-457200" eaLnBrk="1" hangingPunct="1"/>
            <a:r>
              <a:rPr lang="en-US" altLang="en-US" smtClean="0"/>
              <a:t>What a key (any of the pair) encrypts can be decrypted only by the other key of the pair</a:t>
            </a:r>
          </a:p>
          <a:p>
            <a:pPr marL="566738" indent="-457200" eaLnBrk="1" hangingPunct="1"/>
            <a:r>
              <a:rPr lang="en-US" altLang="en-US" smtClean="0"/>
              <a:t>The subject that generates the keys generally keeps one private/secret (</a:t>
            </a:r>
            <a:r>
              <a:rPr lang="en-US" altLang="en-US" i="1" smtClean="0"/>
              <a:t>private key</a:t>
            </a:r>
            <a:r>
              <a:rPr lang="en-US" altLang="en-US" smtClean="0"/>
              <a:t>) and makes the other public (</a:t>
            </a:r>
            <a:r>
              <a:rPr lang="en-US" altLang="en-US" i="1" smtClean="0"/>
              <a:t>public key</a:t>
            </a:r>
            <a:r>
              <a:rPr lang="en-US" altLang="en-US" smtClean="0"/>
              <a:t>)</a:t>
            </a:r>
          </a:p>
          <a:p>
            <a:pPr marL="566738" indent="-457200" eaLnBrk="1" hangingPunct="1"/>
            <a:r>
              <a:rPr lang="en-US" altLang="en-US" smtClean="0"/>
              <a:t>The two keys have such mathematical properties that discovering one key from the other is quite complex and requires an enormous amount of time</a:t>
            </a:r>
            <a:endParaRPr lang="it-IT" altLang="en-US" smtClean="0"/>
          </a:p>
          <a:p>
            <a:pPr marL="566738" indent="-457200" eaLnBrk="1" hangingPunct="1"/>
            <a:endParaRPr lang="en-US" altLang="en-US" smtClean="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mtClean="0"/>
              <a:t>Asymmetric</a:t>
            </a:r>
            <a:br>
              <a:rPr lang="en-US" altLang="en-US" smtClean="0"/>
            </a:br>
            <a:r>
              <a:rPr lang="en-US" altLang="en-US" smtClean="0"/>
              <a:t>(or Public Key) Algorithms</a:t>
            </a:r>
            <a:endParaRPr lang="it-IT" altLang="en-US" smtClean="0"/>
          </a:p>
        </p:txBody>
      </p:sp>
      <p:sp>
        <p:nvSpPr>
          <p:cNvPr id="2" name="Content Placeholder 1"/>
          <p:cNvSpPr>
            <a:spLocks noGrp="1" noRot="1" noChangeAspect="1" noMove="1" noResize="1" noEditPoints="1" noAdjustHandles="1" noChangeArrowheads="1" noChangeShapeType="1" noTextEdit="1"/>
          </p:cNvSpPr>
          <p:nvPr>
            <p:ph idx="4294967295"/>
          </p:nvPr>
        </p:nvSpPr>
        <p:spPr>
          <a:xfrm>
            <a:off x="592138" y="1979613"/>
            <a:ext cx="11007725" cy="4321175"/>
          </a:xfrm>
          <a:prstGeom prst="rect">
            <a:avLst/>
          </a:prstGeom>
          <a:blipFill>
            <a:blip r:embed="rId2"/>
            <a:stretch>
              <a:fillRect t="-2398" r="-221"/>
            </a:stretch>
          </a:blipFill>
        </p:spPr>
        <p:txBody>
          <a:bodyPr/>
          <a:lstStyle/>
          <a:p>
            <a:r>
              <a:rPr lang="it-IT">
                <a:noFill/>
              </a:rPr>
              <a:t> </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mtClean="0"/>
              <a:t>Asymmetric</a:t>
            </a:r>
            <a:br>
              <a:rPr lang="en-US" altLang="en-US" smtClean="0"/>
            </a:br>
            <a:r>
              <a:rPr lang="en-US" altLang="en-US" smtClean="0"/>
              <a:t>(or Public Key) Algorithms</a:t>
            </a:r>
            <a:endParaRPr lang="it-IT" altLang="en-US" smtClean="0"/>
          </a:p>
        </p:txBody>
      </p:sp>
      <p:sp>
        <p:nvSpPr>
          <p:cNvPr id="39939"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eaLnBrk="1" hangingPunct="1"/>
            <a:r>
              <a:rPr lang="en-US" altLang="en-US" smtClean="0"/>
              <a:t>The asymmetric schema is similar to the symmetric one, but the keys used are the two that are generated in pair: </a:t>
            </a:r>
          </a:p>
          <a:p>
            <a:pPr lvl="1" eaLnBrk="1" hangingPunct="1"/>
            <a:r>
              <a:rPr lang="en-US" altLang="en-US" b="1" smtClean="0"/>
              <a:t>Encryption: </a:t>
            </a:r>
            <a:r>
              <a:rPr lang="en-US" altLang="en-US" sz="2000" i="1" smtClean="0"/>
              <a:t>encryption_function</a:t>
            </a:r>
            <a:r>
              <a:rPr lang="en-US" altLang="en-US" sz="2000" smtClean="0"/>
              <a:t>(</a:t>
            </a:r>
            <a:r>
              <a:rPr lang="en-US" altLang="en-US" sz="2000" i="1" smtClean="0"/>
              <a:t>PlainText</a:t>
            </a:r>
            <a:r>
              <a:rPr lang="en-US" altLang="en-US" sz="2000" smtClean="0"/>
              <a:t>, </a:t>
            </a:r>
            <a:r>
              <a:rPr lang="en-US" altLang="en-US" sz="2000" b="1" i="1" smtClean="0"/>
              <a:t>Key1</a:t>
            </a:r>
            <a:r>
              <a:rPr lang="en-US" altLang="en-US" sz="2000" smtClean="0"/>
              <a:t>) </a:t>
            </a:r>
            <a:r>
              <a:rPr lang="en-US" altLang="en-US" sz="2000" smtClean="0">
                <a:sym typeface="Wingdings" panose="05000000000000000000" pitchFamily="2" charset="2"/>
              </a:rPr>
              <a:t></a:t>
            </a:r>
            <a:r>
              <a:rPr lang="en-US" altLang="en-US" sz="2000" smtClean="0"/>
              <a:t> </a:t>
            </a:r>
            <a:r>
              <a:rPr lang="en-US" altLang="en-US" sz="2000" i="1" smtClean="0"/>
              <a:t>CypherText</a:t>
            </a:r>
            <a:endParaRPr lang="en-US" altLang="en-US" sz="2000" smtClean="0"/>
          </a:p>
          <a:p>
            <a:pPr lvl="1" eaLnBrk="1" hangingPunct="1"/>
            <a:r>
              <a:rPr lang="en-US" altLang="en-US" b="1" smtClean="0"/>
              <a:t>Decryption: </a:t>
            </a:r>
            <a:r>
              <a:rPr lang="en-US" altLang="en-US" sz="2000" i="1" smtClean="0"/>
              <a:t>decryption_function</a:t>
            </a:r>
            <a:r>
              <a:rPr lang="en-US" altLang="en-US" sz="2000" smtClean="0"/>
              <a:t>(</a:t>
            </a:r>
            <a:r>
              <a:rPr lang="en-US" altLang="en-US" sz="2000" i="1" smtClean="0"/>
              <a:t>CypherText</a:t>
            </a:r>
            <a:r>
              <a:rPr lang="en-US" altLang="en-US" sz="2000" smtClean="0"/>
              <a:t>, </a:t>
            </a:r>
            <a:r>
              <a:rPr lang="en-US" altLang="en-US" sz="2000" b="1" i="1" smtClean="0"/>
              <a:t>Key2</a:t>
            </a:r>
            <a:r>
              <a:rPr lang="en-US" altLang="en-US" sz="2000" smtClean="0"/>
              <a:t>) </a:t>
            </a:r>
            <a:r>
              <a:rPr lang="en-US" altLang="en-US" sz="2000" smtClean="0">
                <a:sym typeface="Wingdings" panose="05000000000000000000" pitchFamily="2" charset="2"/>
              </a:rPr>
              <a:t></a:t>
            </a:r>
            <a:r>
              <a:rPr lang="en-US" altLang="en-US" sz="2000" smtClean="0"/>
              <a:t> </a:t>
            </a:r>
            <a:r>
              <a:rPr lang="en-US" altLang="en-US" sz="2000" i="1" smtClean="0"/>
              <a:t>PlainText</a:t>
            </a:r>
            <a:endParaRPr lang="en-US" altLang="en-US" smtClean="0"/>
          </a:p>
          <a:p>
            <a:pPr marL="566738" indent="-457200" eaLnBrk="1" hangingPunct="1"/>
            <a:r>
              <a:rPr lang="en-US" altLang="en-US" b="1" i="1" smtClean="0"/>
              <a:t>Key1</a:t>
            </a:r>
            <a:r>
              <a:rPr lang="en-US" altLang="en-US" smtClean="0"/>
              <a:t> and </a:t>
            </a:r>
            <a:r>
              <a:rPr lang="en-US" altLang="en-US" b="1" i="1" smtClean="0"/>
              <a:t>Key2</a:t>
            </a:r>
            <a:r>
              <a:rPr lang="en-US" altLang="en-US" smtClean="0"/>
              <a:t> have been used instead of </a:t>
            </a:r>
            <a:r>
              <a:rPr lang="en-US" altLang="en-US" i="1" smtClean="0"/>
              <a:t>EncryptionKey</a:t>
            </a:r>
            <a:r>
              <a:rPr lang="en-US" altLang="en-US" smtClean="0"/>
              <a:t> and </a:t>
            </a:r>
            <a:r>
              <a:rPr lang="en-US" altLang="en-US" i="1" smtClean="0"/>
              <a:t>DecryptionKey</a:t>
            </a:r>
            <a:r>
              <a:rPr lang="en-US" altLang="en-US" smtClean="0"/>
              <a:t> because the two keys are operationally interchangeable</a:t>
            </a:r>
          </a:p>
          <a:p>
            <a:pPr marL="566738" indent="-457200" eaLnBrk="1" hangingPunct="1"/>
            <a:r>
              <a:rPr lang="en-US" altLang="en-US" i="1" smtClean="0"/>
              <a:t>n</a:t>
            </a:r>
            <a:r>
              <a:rPr lang="en-US" altLang="en-US" smtClean="0"/>
              <a:t> subjects can communicate to each other with just 2∙</a:t>
            </a:r>
            <a:r>
              <a:rPr lang="en-US" altLang="en-US" i="1" smtClean="0"/>
              <a:t>n</a:t>
            </a:r>
            <a:r>
              <a:rPr lang="en-US" altLang="en-US" smtClean="0"/>
              <a:t> keys: ~</a:t>
            </a:r>
            <a:r>
              <a:rPr lang="en-US" altLang="en-US" i="1" smtClean="0"/>
              <a:t>n</a:t>
            </a:r>
            <a:r>
              <a:rPr lang="en-US" altLang="en-US" smtClean="0"/>
              <a:t>, not ~</a:t>
            </a:r>
            <a:r>
              <a:rPr lang="en-US" altLang="en-US" i="1" smtClean="0"/>
              <a:t>n</a:t>
            </a:r>
            <a:r>
              <a:rPr lang="en-US" altLang="en-US" baseline="30000" smtClean="0"/>
              <a:t>2</a:t>
            </a:r>
            <a:r>
              <a:rPr lang="en-US" altLang="en-US" smtClean="0"/>
              <a:t> like in symmetric algorithms</a:t>
            </a:r>
          </a:p>
          <a:p>
            <a:pPr marL="566738" indent="-457200" eaLnBrk="1" hangingPunct="1"/>
            <a:endParaRPr lang="en-US" altLang="en-US" smtClean="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mtClean="0"/>
              <a:t>Asymmetric Algorithm Uses</a:t>
            </a:r>
            <a:endParaRPr lang="it-IT" altLang="en-US" smtClean="0"/>
          </a:p>
        </p:txBody>
      </p:sp>
      <p:sp>
        <p:nvSpPr>
          <p:cNvPr id="40963" name="Content Placeholder 4"/>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eaLnBrk="1" hangingPunct="1"/>
            <a:r>
              <a:rPr lang="en-US" altLang="en-US" smtClean="0"/>
              <a:t>Confidentiality:</a:t>
            </a:r>
          </a:p>
          <a:p>
            <a:pPr marL="1023938" lvl="1" indent="-457200" eaLnBrk="1" hangingPunct="1"/>
            <a:r>
              <a:rPr lang="en-US" altLang="en-US" i="1" smtClean="0"/>
              <a:t>public key</a:t>
            </a:r>
            <a:r>
              <a:rPr lang="en-US" altLang="en-US" smtClean="0"/>
              <a:t> is publicly available and its owner is the sole to know the corresponding private key</a:t>
            </a:r>
          </a:p>
          <a:p>
            <a:pPr marL="1023938" lvl="1" indent="-457200" eaLnBrk="1" hangingPunct="1"/>
            <a:r>
              <a:rPr lang="en-US" altLang="en-US" smtClean="0"/>
              <a:t>anyone can use it to encrypt a message</a:t>
            </a:r>
          </a:p>
          <a:p>
            <a:pPr marL="1023938" lvl="1" indent="-457200" eaLnBrk="1" hangingPunct="1"/>
            <a:r>
              <a:rPr lang="en-US" altLang="en-US" smtClean="0"/>
              <a:t>only the owner of the corresponding private key will be able to decrypt the message</a:t>
            </a:r>
          </a:p>
          <a:p>
            <a:pPr marL="566738" indent="-457200" eaLnBrk="1" hangingPunct="1"/>
            <a:r>
              <a:rPr lang="en-US" altLang="en-US" smtClean="0"/>
              <a:t>Just one key (the receiver’s public key) is needed for everyone to send a confidential message to a subject</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mtClean="0"/>
              <a:t>Asymmetric Algorithm Uses</a:t>
            </a:r>
            <a:endParaRPr lang="it-IT" altLang="en-US" smtClean="0"/>
          </a:p>
        </p:txBody>
      </p:sp>
      <p:sp>
        <p:nvSpPr>
          <p:cNvPr id="2" name="Content Placeholder 1"/>
          <p:cNvSpPr>
            <a:spLocks noGrp="1"/>
          </p:cNvSpPr>
          <p:nvPr>
            <p:ph idx="4294967295"/>
          </p:nvPr>
        </p:nvSpPr>
        <p:spPr>
          <a:xfrm>
            <a:off x="592138" y="1979613"/>
            <a:ext cx="11007725" cy="4321175"/>
          </a:xfrm>
          <a:prstGeom prst="rect">
            <a:avLst/>
          </a:prstGeom>
        </p:spPr>
        <p:txBody>
          <a:bodyPr/>
          <a:lstStyle/>
          <a:p>
            <a:pPr marL="566928" indent="-457200" eaLnBrk="1" fontAlgn="auto" hangingPunct="1">
              <a:spcAft>
                <a:spcPts val="0"/>
              </a:spcAft>
              <a:defRPr/>
            </a:pPr>
            <a:r>
              <a:rPr lang="en-US" dirty="0" smtClean="0"/>
              <a:t>Non repudiation:</a:t>
            </a:r>
          </a:p>
          <a:p>
            <a:pPr marL="1024128" lvl="1" indent="-457200" eaLnBrk="1" fontAlgn="auto" hangingPunct="1">
              <a:spcAft>
                <a:spcPts val="0"/>
              </a:spcAft>
              <a:defRPr/>
            </a:pPr>
            <a:r>
              <a:rPr lang="en-US" dirty="0"/>
              <a:t>the subject is the only owner of a private (secret) key</a:t>
            </a:r>
          </a:p>
          <a:p>
            <a:pPr marL="1024128" lvl="1" indent="-457200" eaLnBrk="1" fontAlgn="auto" hangingPunct="1">
              <a:spcAft>
                <a:spcPts val="0"/>
              </a:spcAft>
              <a:defRPr/>
            </a:pPr>
            <a:r>
              <a:rPr lang="en-US" dirty="0" smtClean="0"/>
              <a:t>anyone can verify (decrypt) messages encrypted with the private key of the subject</a:t>
            </a:r>
          </a:p>
          <a:p>
            <a:pPr marL="1024128" lvl="1" indent="-457200" eaLnBrk="1" fontAlgn="auto" hangingPunct="1">
              <a:spcAft>
                <a:spcPts val="0"/>
              </a:spcAft>
              <a:defRPr/>
            </a:pPr>
            <a:r>
              <a:rPr lang="en-US" dirty="0" smtClean="0"/>
              <a:t>only the subject that has that private key could have encrypted the message</a:t>
            </a:r>
          </a:p>
          <a:p>
            <a:pPr marL="1024128" lvl="1" indent="-457200" eaLnBrk="1" fontAlgn="auto" hangingPunct="1">
              <a:spcAft>
                <a:spcPts val="0"/>
              </a:spcAft>
              <a:defRPr/>
            </a:pPr>
            <a:r>
              <a:rPr lang="en-US" dirty="0" smtClean="0"/>
              <a:t>A </a:t>
            </a:r>
            <a:r>
              <a:rPr lang="en-US" dirty="0"/>
              <a:t>problem </a:t>
            </a:r>
            <a:r>
              <a:rPr lang="en-US" dirty="0" smtClean="0"/>
              <a:t>to </a:t>
            </a:r>
            <a:r>
              <a:rPr lang="en-US" dirty="0"/>
              <a:t>be solved: ensuring that a public key is really associated to the legitimate </a:t>
            </a:r>
            <a:r>
              <a:rPr lang="en-US" dirty="0" smtClean="0"/>
              <a:t>subject: </a:t>
            </a:r>
            <a:r>
              <a:rPr lang="en-US" dirty="0"/>
              <a:t>a </a:t>
            </a:r>
            <a:r>
              <a:rPr lang="en-US" i="1" dirty="0"/>
              <a:t>Public Key </a:t>
            </a:r>
            <a:r>
              <a:rPr lang="en-US" i="1" dirty="0" err="1" smtClean="0"/>
              <a:t>Infrastucture</a:t>
            </a:r>
            <a:endParaRPr lang="en-US" dirty="0"/>
          </a:p>
          <a:p>
            <a:pPr eaLnBrk="1" fontAlgn="auto" hangingPunct="1">
              <a:spcAft>
                <a:spcPts val="0"/>
              </a:spcAft>
              <a:defRPr/>
            </a:pPr>
            <a:endParaRPr lang="it-IT"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mtClean="0"/>
              <a:t>Asymmetric Algorithms</a:t>
            </a:r>
            <a:br>
              <a:rPr lang="en-US" altLang="en-US" smtClean="0"/>
            </a:br>
            <a:r>
              <a:rPr lang="en-US" altLang="en-US" sz="3600" smtClean="0"/>
              <a:t>Advantages and Disadvantages</a:t>
            </a:r>
            <a:r>
              <a:rPr lang="en-US" altLang="en-US" smtClean="0"/>
              <a:t/>
            </a:r>
            <a:br>
              <a:rPr lang="en-US" altLang="en-US" smtClean="0"/>
            </a:br>
            <a:endParaRPr lang="it-IT" altLang="en-US" smtClean="0"/>
          </a:p>
        </p:txBody>
      </p:sp>
      <p:sp>
        <p:nvSpPr>
          <p:cNvPr id="57347" name="Content Placeholder 5"/>
          <p:cNvSpPr>
            <a:spLocks noGrp="1"/>
          </p:cNvSpPr>
          <p:nvPr>
            <p:ph idx="4294967295"/>
          </p:nvPr>
        </p:nvSpPr>
        <p:spPr bwMode="auto">
          <a:xfrm>
            <a:off x="592138" y="1949450"/>
            <a:ext cx="11007725" cy="432117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eaLnBrk="1" hangingPunct="1">
              <a:defRPr/>
            </a:pPr>
            <a:r>
              <a:rPr lang="en-US" altLang="en-US" dirty="0" smtClean="0"/>
              <a:t>The total number of keys is significantly decreased</a:t>
            </a:r>
          </a:p>
          <a:p>
            <a:pPr marL="566738" indent="-457200" eaLnBrk="1" hangingPunct="1">
              <a:defRPr/>
            </a:pPr>
            <a:r>
              <a:rPr lang="en-US" altLang="en-US" dirty="0" smtClean="0"/>
              <a:t>Since public keys are made publicly available, there is no need for previous agreements between different subjects</a:t>
            </a:r>
          </a:p>
          <a:p>
            <a:pPr marL="566738" indent="-457200" eaLnBrk="1" hangingPunct="1">
              <a:defRPr/>
            </a:pPr>
            <a:r>
              <a:rPr lang="en-US" altLang="en-US" dirty="0" smtClean="0"/>
              <a:t>Public keys are very important in e-commerce: customers cannot require that there is an a priori agreement of the seller with customers</a:t>
            </a:r>
          </a:p>
          <a:p>
            <a:pPr marL="566928" indent="-457200" eaLnBrk="1" fontAlgn="auto" hangingPunct="1">
              <a:spcAft>
                <a:spcPts val="0"/>
              </a:spcAft>
              <a:defRPr/>
            </a:pPr>
            <a:r>
              <a:rPr lang="en-US" dirty="0"/>
              <a:t>Asymmetric algorithms are much more complex in terms of mathematical problems than symmetric algorithms</a:t>
            </a:r>
          </a:p>
          <a:p>
            <a:pPr marL="566928" indent="-457200" eaLnBrk="1" fontAlgn="auto" hangingPunct="1">
              <a:spcAft>
                <a:spcPts val="0"/>
              </a:spcAft>
              <a:defRPr/>
            </a:pPr>
            <a:r>
              <a:rPr lang="en-US" dirty="0"/>
              <a:t>These mathematical problems essentially require slower algorithms than symmetric algorithms and the use of longer keys</a:t>
            </a:r>
          </a:p>
          <a:p>
            <a:pPr marL="566928" indent="-457200" eaLnBrk="1" fontAlgn="auto" hangingPunct="1">
              <a:spcAft>
                <a:spcPts val="0"/>
              </a:spcAft>
              <a:defRPr/>
            </a:pPr>
            <a:r>
              <a:rPr lang="en-US" dirty="0"/>
              <a:t>On one hand there is a greater flexibility, on the other they are more onerous in terms of computing </a:t>
            </a:r>
            <a:r>
              <a:rPr lang="en-US" dirty="0" smtClean="0"/>
              <a:t>resources</a:t>
            </a:r>
            <a:endParaRPr lang="en-US"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2"/>
          <p:cNvSpPr>
            <a:spLocks noGrp="1"/>
          </p:cNvSpPr>
          <p:nvPr>
            <p:ph type="title"/>
          </p:nvPr>
        </p:nvSpPr>
        <p:spPr bwMode="auto">
          <a:xfrm>
            <a:off x="2125663" y="365125"/>
            <a:ext cx="6343650"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mtClean="0"/>
              <a:t>Some Important Asymmetric Key Algorithms</a:t>
            </a:r>
            <a:endParaRPr lang="it-IT" altLang="en-US" smtClean="0"/>
          </a:p>
        </p:txBody>
      </p:sp>
      <p:sp>
        <p:nvSpPr>
          <p:cNvPr id="2" name="Content Placeholder 1"/>
          <p:cNvSpPr>
            <a:spLocks noGrp="1"/>
          </p:cNvSpPr>
          <p:nvPr>
            <p:ph idx="4294967295"/>
          </p:nvPr>
        </p:nvSpPr>
        <p:spPr>
          <a:xfrm>
            <a:off x="592138" y="1979613"/>
            <a:ext cx="11007725" cy="4321175"/>
          </a:xfrm>
          <a:prstGeom prst="rect">
            <a:avLst/>
          </a:prstGeom>
        </p:spPr>
        <p:txBody>
          <a:bodyPr/>
          <a:lstStyle/>
          <a:p>
            <a:pPr marL="0" indent="0" eaLnBrk="1" fontAlgn="auto" hangingPunct="1">
              <a:spcAft>
                <a:spcPts val="0"/>
              </a:spcAft>
              <a:buFont typeface="Arial" panose="020B0604020202020204" pitchFamily="34" charset="0"/>
              <a:buNone/>
              <a:defRPr/>
            </a:pPr>
            <a:r>
              <a:rPr lang="en-US" b="1" i="1" dirty="0"/>
              <a:t>RSA </a:t>
            </a:r>
            <a:r>
              <a:rPr lang="en-US" i="1" dirty="0"/>
              <a:t>(from </a:t>
            </a:r>
            <a:r>
              <a:rPr lang="en-US" i="1" dirty="0" smtClean="0"/>
              <a:t>the initials of Ronald </a:t>
            </a:r>
            <a:r>
              <a:rPr lang="en-US" b="1" i="1" dirty="0" err="1"/>
              <a:t>R</a:t>
            </a:r>
            <a:r>
              <a:rPr lang="en-US" i="1" dirty="0" err="1"/>
              <a:t>ivest</a:t>
            </a:r>
            <a:r>
              <a:rPr lang="en-US" i="1" dirty="0"/>
              <a:t>, </a:t>
            </a:r>
            <a:r>
              <a:rPr lang="en-US" i="1" dirty="0" err="1"/>
              <a:t>Adi</a:t>
            </a:r>
            <a:r>
              <a:rPr lang="en-US" i="1" dirty="0"/>
              <a:t> </a:t>
            </a:r>
            <a:r>
              <a:rPr lang="en-US" b="1" i="1" dirty="0"/>
              <a:t>S</a:t>
            </a:r>
            <a:r>
              <a:rPr lang="en-US" i="1" dirty="0"/>
              <a:t>hamir, and Leonard </a:t>
            </a:r>
            <a:r>
              <a:rPr lang="en-US" b="1" i="1" dirty="0" err="1"/>
              <a:t>A</a:t>
            </a:r>
            <a:r>
              <a:rPr lang="en-US" i="1" dirty="0" err="1"/>
              <a:t>dleman</a:t>
            </a:r>
            <a:r>
              <a:rPr lang="en-US" i="1" dirty="0"/>
              <a:t>)</a:t>
            </a:r>
            <a:endParaRPr lang="en-US" dirty="0"/>
          </a:p>
          <a:p>
            <a:pPr marL="566928" indent="-457200" eaLnBrk="1" fontAlgn="auto" hangingPunct="1">
              <a:spcAft>
                <a:spcPts val="0"/>
              </a:spcAft>
              <a:defRPr/>
            </a:pPr>
            <a:r>
              <a:rPr lang="en-US" dirty="0" smtClean="0"/>
              <a:t>Based </a:t>
            </a:r>
            <a:r>
              <a:rPr lang="en-US" dirty="0"/>
              <a:t>on the complexity of prime </a:t>
            </a:r>
            <a:r>
              <a:rPr lang="en-US" dirty="0" smtClean="0"/>
              <a:t>factorization: complex/intractable </a:t>
            </a:r>
            <a:r>
              <a:rPr lang="en-US" dirty="0"/>
              <a:t>to find the two primes from the </a:t>
            </a:r>
            <a:r>
              <a:rPr lang="en-US" dirty="0" smtClean="0"/>
              <a:t>result</a:t>
            </a:r>
          </a:p>
          <a:p>
            <a:pPr marL="566928" indent="-457200" eaLnBrk="1" fontAlgn="auto" hangingPunct="1">
              <a:spcAft>
                <a:spcPts val="0"/>
              </a:spcAft>
              <a:defRPr/>
            </a:pPr>
            <a:r>
              <a:rPr lang="en-US" dirty="0" smtClean="0"/>
              <a:t>It </a:t>
            </a:r>
            <a:r>
              <a:rPr lang="en-US" dirty="0"/>
              <a:t>is not easy to find very high prime </a:t>
            </a:r>
            <a:r>
              <a:rPr lang="en-US" dirty="0" smtClean="0"/>
              <a:t>numbers</a:t>
            </a:r>
          </a:p>
          <a:p>
            <a:pPr marL="566928" indent="-457200" eaLnBrk="1" fontAlgn="auto" hangingPunct="1">
              <a:spcAft>
                <a:spcPts val="0"/>
              </a:spcAft>
              <a:defRPr/>
            </a:pPr>
            <a:r>
              <a:rPr lang="en-US" dirty="0" smtClean="0"/>
              <a:t>Legitimate </a:t>
            </a:r>
            <a:r>
              <a:rPr lang="en-US" dirty="0"/>
              <a:t>operations can be done with limited computing resources</a:t>
            </a:r>
            <a:endParaRPr lang="en-US" altLang="en-US"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2"/>
          <p:cNvSpPr>
            <a:spLocks noGrp="1"/>
          </p:cNvSpPr>
          <p:nvPr>
            <p:ph type="title"/>
          </p:nvPr>
        </p:nvSpPr>
        <p:spPr bwMode="auto">
          <a:xfrm>
            <a:off x="2125663" y="365125"/>
            <a:ext cx="6329362"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mtClean="0"/>
              <a:t>Some Important Asymmetric Key Algorithms</a:t>
            </a:r>
            <a:endParaRPr lang="it-IT" altLang="en-US" smtClean="0"/>
          </a:p>
        </p:txBody>
      </p:sp>
      <p:sp>
        <p:nvSpPr>
          <p:cNvPr id="2" name="Content Placeholder 1"/>
          <p:cNvSpPr>
            <a:spLocks noGrp="1"/>
          </p:cNvSpPr>
          <p:nvPr>
            <p:ph idx="4294967295"/>
          </p:nvPr>
        </p:nvSpPr>
        <p:spPr>
          <a:xfrm>
            <a:off x="592138" y="1979613"/>
            <a:ext cx="11007725" cy="4321175"/>
          </a:xfrm>
          <a:prstGeom prst="rect">
            <a:avLst/>
          </a:prstGeom>
        </p:spPr>
        <p:txBody>
          <a:bodyPr/>
          <a:lstStyle/>
          <a:p>
            <a:pPr marL="0" indent="0" eaLnBrk="1" fontAlgn="auto" hangingPunct="1">
              <a:spcAft>
                <a:spcPts val="0"/>
              </a:spcAft>
              <a:buFont typeface="Arial" panose="020B0604020202020204" pitchFamily="34" charset="0"/>
              <a:buNone/>
              <a:defRPr/>
            </a:pPr>
            <a:r>
              <a:rPr lang="en-US" b="1" i="1" dirty="0"/>
              <a:t>Elliptic Cryptography</a:t>
            </a:r>
            <a:r>
              <a:rPr lang="en-US" i="1" dirty="0"/>
              <a:t> (ECC - Elliptic Curve </a:t>
            </a:r>
            <a:r>
              <a:rPr lang="en-US" i="1" dirty="0" smtClean="0"/>
              <a:t>Cryptography)</a:t>
            </a:r>
            <a:endParaRPr lang="en-US" dirty="0" smtClean="0"/>
          </a:p>
          <a:p>
            <a:pPr marL="566928" indent="-457200" eaLnBrk="1" fontAlgn="auto" hangingPunct="1">
              <a:spcAft>
                <a:spcPts val="0"/>
              </a:spcAft>
              <a:defRPr/>
            </a:pPr>
            <a:r>
              <a:rPr lang="en-US" dirty="0"/>
              <a:t>Based on the complexity of </a:t>
            </a:r>
            <a:r>
              <a:rPr lang="en-US" dirty="0" smtClean="0"/>
              <a:t>computation of the discrete logarithm (in a finite field)</a:t>
            </a:r>
          </a:p>
          <a:p>
            <a:pPr marL="566928" indent="-457200" eaLnBrk="1" fontAlgn="auto" hangingPunct="1">
              <a:spcAft>
                <a:spcPts val="0"/>
              </a:spcAft>
              <a:defRPr/>
            </a:pPr>
            <a:r>
              <a:rPr lang="en-US" dirty="0" smtClean="0"/>
              <a:t>The </a:t>
            </a:r>
            <a:r>
              <a:rPr lang="en-US" dirty="0"/>
              <a:t>ECC problem is more complex than prime </a:t>
            </a:r>
            <a:r>
              <a:rPr lang="en-US" dirty="0" smtClean="0"/>
              <a:t>factorization</a:t>
            </a:r>
          </a:p>
          <a:p>
            <a:pPr marL="566928" indent="-457200" eaLnBrk="1" fontAlgn="auto" hangingPunct="1">
              <a:spcAft>
                <a:spcPts val="0"/>
              </a:spcAft>
              <a:defRPr/>
            </a:pPr>
            <a:r>
              <a:rPr lang="en-US" dirty="0" smtClean="0"/>
              <a:t>The </a:t>
            </a:r>
            <a:r>
              <a:rPr lang="en-US" dirty="0"/>
              <a:t>same security </a:t>
            </a:r>
            <a:r>
              <a:rPr lang="en-US" dirty="0" smtClean="0"/>
              <a:t>is achieved with shorter keys than RSA</a:t>
            </a:r>
          </a:p>
          <a:p>
            <a:pPr marL="566928" indent="-457200" eaLnBrk="1" fontAlgn="auto" hangingPunct="1">
              <a:spcAft>
                <a:spcPts val="0"/>
              </a:spcAft>
              <a:defRPr/>
            </a:pPr>
            <a:r>
              <a:rPr lang="en-US" dirty="0" smtClean="0"/>
              <a:t>ECC </a:t>
            </a:r>
            <a:r>
              <a:rPr lang="en-US" dirty="0"/>
              <a:t>algorithms are faster than </a:t>
            </a:r>
            <a:r>
              <a:rPr lang="en-US" dirty="0" smtClean="0"/>
              <a:t>RSA</a:t>
            </a:r>
          </a:p>
          <a:p>
            <a:pPr marL="109728" indent="0" eaLnBrk="1" fontAlgn="auto" hangingPunct="1">
              <a:spcAft>
                <a:spcPts val="0"/>
              </a:spcAft>
              <a:buFont typeface="Arial" panose="020B0604020202020204" pitchFamily="34" charset="0"/>
              <a:buNone/>
              <a:defRPr/>
            </a:pPr>
            <a:endParaRPr lang="en-US"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2"/>
          <p:cNvSpPr>
            <a:spLocks noGrp="1"/>
          </p:cNvSpPr>
          <p:nvPr>
            <p:ph type="title"/>
          </p:nvPr>
        </p:nvSpPr>
        <p:spPr bwMode="auto">
          <a:xfrm>
            <a:off x="2125663" y="365125"/>
            <a:ext cx="6388100"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mtClean="0"/>
              <a:t>Comparison of Symmetric and Asymmetric Algorithms</a:t>
            </a:r>
            <a:endParaRPr lang="it-IT" altLang="en-US" smtClean="0"/>
          </a:p>
        </p:txBody>
      </p:sp>
      <p:sp>
        <p:nvSpPr>
          <p:cNvPr id="46083" name="Content Placeholder 4"/>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eaLnBrk="1" hangingPunct="1"/>
            <a:r>
              <a:rPr lang="en-US" altLang="en-US" smtClean="0"/>
              <a:t>Asymmetric algorithms exploit mathematical problems other than those of symmetric cryptography</a:t>
            </a:r>
          </a:p>
          <a:p>
            <a:pPr marL="566738" indent="-457200" eaLnBrk="1" hangingPunct="1"/>
            <a:r>
              <a:rPr lang="en-US" altLang="en-US" smtClean="0"/>
              <a:t>The lengths of the keys are not comparable to those of symmetric cryptography</a:t>
            </a:r>
          </a:p>
          <a:p>
            <a:pPr marL="566738" indent="-457200" eaLnBrk="1" hangingPunct="1"/>
            <a:r>
              <a:rPr lang="en-US" altLang="en-US" smtClean="0"/>
              <a:t>With symmetric encryption the key should be long enough to prevent trying all possible numbers that could match a key</a:t>
            </a:r>
          </a:p>
          <a:p>
            <a:pPr marL="566738" indent="-457200" eaLnBrk="1" hangingPunct="1"/>
            <a:r>
              <a:rPr lang="en-US" altLang="en-US" smtClean="0"/>
              <a:t>Today’s symmetrical algorithms typically use 128-, 256- and sometimes 512-bit keys</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2"/>
          <p:cNvSpPr>
            <a:spLocks noGrp="1"/>
          </p:cNvSpPr>
          <p:nvPr>
            <p:ph type="title"/>
          </p:nvPr>
        </p:nvSpPr>
        <p:spPr bwMode="auto">
          <a:xfrm>
            <a:off x="2125663" y="365125"/>
            <a:ext cx="6388100"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mtClean="0"/>
              <a:t>Comparison of Symmetric and Asymmetric Algorithms</a:t>
            </a:r>
            <a:endParaRPr lang="it-IT" altLang="en-US" smtClean="0"/>
          </a:p>
        </p:txBody>
      </p:sp>
      <p:sp>
        <p:nvSpPr>
          <p:cNvPr id="5" name="Content Placeholder 4"/>
          <p:cNvSpPr>
            <a:spLocks noGrp="1"/>
          </p:cNvSpPr>
          <p:nvPr>
            <p:ph idx="4294967295"/>
          </p:nvPr>
        </p:nvSpPr>
        <p:spPr>
          <a:xfrm>
            <a:off x="592138" y="1979613"/>
            <a:ext cx="11007725" cy="4321175"/>
          </a:xfrm>
          <a:prstGeom prst="rect">
            <a:avLst/>
          </a:prstGeom>
        </p:spPr>
        <p:txBody>
          <a:bodyPr/>
          <a:lstStyle/>
          <a:p>
            <a:pPr marL="566928" indent="-457200" eaLnBrk="1" fontAlgn="auto" hangingPunct="1">
              <a:spcAft>
                <a:spcPts val="0"/>
              </a:spcAft>
              <a:defRPr/>
            </a:pPr>
            <a:r>
              <a:rPr lang="en-US" dirty="0" smtClean="0"/>
              <a:t>For asymmetric algorithms not </a:t>
            </a:r>
            <a:r>
              <a:rPr lang="en-US" dirty="0"/>
              <a:t>all keys are possible, because they are related to </a:t>
            </a:r>
            <a:r>
              <a:rPr lang="en-US" dirty="0" smtClean="0"/>
              <a:t>some characteristic (e.g. not </a:t>
            </a:r>
            <a:r>
              <a:rPr lang="en-US" dirty="0"/>
              <a:t>all numbers are </a:t>
            </a:r>
            <a:r>
              <a:rPr lang="en-US" dirty="0" smtClean="0"/>
              <a:t>prime)</a:t>
            </a:r>
          </a:p>
          <a:p>
            <a:pPr marL="566928" indent="-457200" eaLnBrk="1" fontAlgn="auto" hangingPunct="1">
              <a:spcAft>
                <a:spcPts val="0"/>
              </a:spcAft>
              <a:defRPr/>
            </a:pPr>
            <a:r>
              <a:rPr lang="en-US" dirty="0" smtClean="0"/>
              <a:t>To </a:t>
            </a:r>
            <a:r>
              <a:rPr lang="en-US" dirty="0"/>
              <a:t>have the same algorithm robustness </a:t>
            </a:r>
            <a:r>
              <a:rPr lang="en-US" dirty="0" smtClean="0"/>
              <a:t>(difficulty </a:t>
            </a:r>
            <a:r>
              <a:rPr lang="en-US" dirty="0"/>
              <a:t>from the computational point of view) of a 128-bit symmetric algorithm, the RSA algorithm needs a key of the order of 1024 </a:t>
            </a:r>
            <a:r>
              <a:rPr lang="en-US" dirty="0" smtClean="0"/>
              <a:t>bits</a:t>
            </a:r>
          </a:p>
          <a:p>
            <a:pPr marL="566928" indent="-457200" eaLnBrk="1" fontAlgn="auto" hangingPunct="1">
              <a:spcAft>
                <a:spcPts val="0"/>
              </a:spcAft>
              <a:defRPr/>
            </a:pPr>
            <a:r>
              <a:rPr lang="en-US" dirty="0" smtClean="0"/>
              <a:t>Today’s </a:t>
            </a:r>
            <a:r>
              <a:rPr lang="en-US" dirty="0"/>
              <a:t>asymmetrical algorithms typically use 1024, 2048 and 4096 bit </a:t>
            </a:r>
            <a:r>
              <a:rPr lang="en-US" dirty="0" smtClean="0"/>
              <a:t>keys</a:t>
            </a:r>
            <a:endParaRPr lang="en-US" dirty="0"/>
          </a:p>
          <a:p>
            <a:pPr eaLnBrk="1" fontAlgn="auto" hangingPunct="1">
              <a:spcAft>
                <a:spcPts val="0"/>
              </a:spcAft>
              <a:defRPr/>
            </a:pPr>
            <a:endParaRPr lang="it-IT" dirty="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mtClean="0"/>
              <a:t>Hash Functions</a:t>
            </a:r>
            <a:endParaRPr lang="it-IT" altLang="en-US" smtClean="0"/>
          </a:p>
        </p:txBody>
      </p:sp>
      <p:sp>
        <p:nvSpPr>
          <p:cNvPr id="48131" name="Content Placeholder 4"/>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eaLnBrk="1" hangingPunct="1"/>
            <a:r>
              <a:rPr lang="en-US" altLang="en-US" smtClean="0"/>
              <a:t>Hash functions calculate a short fixed length summary of a text of arbitrary length</a:t>
            </a:r>
          </a:p>
          <a:p>
            <a:pPr marL="566738" indent="-457200" eaLnBrk="1" hangingPunct="1"/>
            <a:r>
              <a:rPr lang="en-US" altLang="en-US" smtClean="0"/>
              <a:t>This summary is called a </a:t>
            </a:r>
            <a:r>
              <a:rPr lang="en-US" altLang="en-US" i="1" smtClean="0"/>
              <a:t>digest</a:t>
            </a:r>
            <a:endParaRPr lang="en-US" altLang="en-US" smtClean="0"/>
          </a:p>
          <a:p>
            <a:pPr marL="566738" indent="-457200" eaLnBrk="1" hangingPunct="1"/>
            <a:r>
              <a:rPr lang="en-US" altLang="en-US" smtClean="0"/>
              <a:t>A hash function must be simple and fast to calculate.</a:t>
            </a:r>
          </a:p>
          <a:p>
            <a:pPr marL="566738" indent="-457200" eaLnBrk="1" hangingPunct="1"/>
            <a:r>
              <a:rPr lang="en-US" altLang="en-US" smtClean="0"/>
              <a:t>Hash functions are “one- way functions”: it is very complex and slow from the digest to recover a </a:t>
            </a:r>
            <a:r>
              <a:rPr lang="en-US" altLang="en-US" i="1" smtClean="0"/>
              <a:t>possible</a:t>
            </a:r>
            <a:r>
              <a:rPr lang="en-US" altLang="en-US" smtClean="0"/>
              <a:t> text that generates it</a:t>
            </a:r>
          </a:p>
          <a:p>
            <a:pPr marL="566738" indent="-457200" eaLnBrk="1" hangingPunct="1"/>
            <a:r>
              <a:rPr lang="en-US" altLang="en-US" smtClean="0"/>
              <a:t>Even if a text is found to have the given digest, it is extremely improbable it is the original text or even makes sense</a:t>
            </a:r>
            <a:endParaRPr lang="it-IT" altLang="en-US" smtClean="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mtClean="0"/>
              <a:t>Hash Function as Integrity Check</a:t>
            </a:r>
            <a:endParaRPr lang="it-IT" altLang="en-US" smtClean="0"/>
          </a:p>
        </p:txBody>
      </p:sp>
      <p:sp>
        <p:nvSpPr>
          <p:cNvPr id="2" name="Content Placeholder 1"/>
          <p:cNvSpPr>
            <a:spLocks noGrp="1"/>
          </p:cNvSpPr>
          <p:nvPr>
            <p:ph idx="4294967295"/>
          </p:nvPr>
        </p:nvSpPr>
        <p:spPr>
          <a:xfrm>
            <a:off x="592138" y="1979613"/>
            <a:ext cx="11007725" cy="4321175"/>
          </a:xfrm>
          <a:prstGeom prst="rect">
            <a:avLst/>
          </a:prstGeom>
        </p:spPr>
        <p:txBody>
          <a:bodyPr/>
          <a:lstStyle/>
          <a:p>
            <a:pPr marL="566928" indent="-457200" eaLnBrk="1" fontAlgn="auto" hangingPunct="1">
              <a:spcAft>
                <a:spcPts val="0"/>
              </a:spcAft>
              <a:defRPr/>
            </a:pPr>
            <a:r>
              <a:rPr lang="en-US" dirty="0"/>
              <a:t>Given a message M, its digest D is computed by means of a hash function H: D = H(M)</a:t>
            </a:r>
          </a:p>
          <a:p>
            <a:pPr marL="566928" indent="-457200" eaLnBrk="1" fontAlgn="auto" hangingPunct="1">
              <a:spcAft>
                <a:spcPts val="0"/>
              </a:spcAft>
              <a:defRPr/>
            </a:pPr>
            <a:r>
              <a:rPr lang="en-US" dirty="0"/>
              <a:t>A secure transmission of digest D enables to ensure that message M is </a:t>
            </a:r>
            <a:r>
              <a:rPr lang="en-US" dirty="0" smtClean="0"/>
              <a:t>correct:</a:t>
            </a:r>
          </a:p>
          <a:p>
            <a:pPr marL="1024128" lvl="1" indent="-457200" eaLnBrk="1" fontAlgn="auto" hangingPunct="1">
              <a:spcAft>
                <a:spcPts val="0"/>
              </a:spcAft>
              <a:defRPr/>
            </a:pPr>
            <a:r>
              <a:rPr lang="en-US" dirty="0" smtClean="0"/>
              <a:t>the </a:t>
            </a:r>
            <a:r>
              <a:rPr lang="en-US" dirty="0"/>
              <a:t>receiver of message M calculates the digest on it and compares it with the one (D) </a:t>
            </a:r>
            <a:r>
              <a:rPr lang="en-US" dirty="0" smtClean="0"/>
              <a:t>received</a:t>
            </a:r>
          </a:p>
          <a:p>
            <a:pPr marL="1024128" lvl="1" indent="-457200" eaLnBrk="1" fontAlgn="auto" hangingPunct="1">
              <a:spcAft>
                <a:spcPts val="0"/>
              </a:spcAft>
              <a:defRPr/>
            </a:pPr>
            <a:r>
              <a:rPr lang="en-US" dirty="0" smtClean="0"/>
              <a:t>if </a:t>
            </a:r>
            <a:r>
              <a:rPr lang="en-US" dirty="0"/>
              <a:t>they are the identical, the message has not been </a:t>
            </a:r>
            <a:r>
              <a:rPr lang="en-US" dirty="0" smtClean="0"/>
              <a:t>modified</a:t>
            </a:r>
          </a:p>
          <a:p>
            <a:pPr marL="1024128" lvl="1" indent="-457200" eaLnBrk="1" fontAlgn="auto" hangingPunct="1">
              <a:spcAft>
                <a:spcPts val="0"/>
              </a:spcAft>
              <a:defRPr/>
            </a:pPr>
            <a:r>
              <a:rPr lang="en-US" dirty="0" smtClean="0"/>
              <a:t>it </a:t>
            </a:r>
            <a:r>
              <a:rPr lang="en-US" dirty="0"/>
              <a:t>is essential that the digest is transmitted in a secure </a:t>
            </a:r>
            <a:r>
              <a:rPr lang="en-US" dirty="0" smtClean="0"/>
              <a:t>way</a:t>
            </a:r>
            <a:endParaRPr lang="en-US" dirty="0"/>
          </a:p>
          <a:p>
            <a:pPr marL="566928" indent="-457200" eaLnBrk="1" fontAlgn="auto" hangingPunct="1">
              <a:spcAft>
                <a:spcPts val="0"/>
              </a:spcAft>
              <a:defRPr/>
            </a:pPr>
            <a:r>
              <a:rPr lang="en-US" dirty="0" smtClean="0"/>
              <a:t>Also </a:t>
            </a:r>
            <a:r>
              <a:rPr lang="en-US" dirty="0"/>
              <a:t>used </a:t>
            </a:r>
            <a:r>
              <a:rPr lang="en-US" dirty="0" smtClean="0"/>
              <a:t>to check if a file or transmission suffered from changes instead </a:t>
            </a:r>
            <a:r>
              <a:rPr lang="en-US" dirty="0"/>
              <a:t>of </a:t>
            </a:r>
            <a:r>
              <a:rPr lang="en-US" dirty="0" smtClean="0"/>
              <a:t>CRCs </a:t>
            </a:r>
            <a:r>
              <a:rPr lang="en-US" dirty="0"/>
              <a:t>(Cyclic Redundancy Checks</a:t>
            </a:r>
            <a:r>
              <a:rPr lang="en-US" dirty="0" smtClean="0"/>
              <a:t>)</a:t>
            </a:r>
            <a:endParaRPr lang="en-US" dirty="0"/>
          </a:p>
          <a:p>
            <a:pPr eaLnBrk="1" fontAlgn="auto" hangingPunct="1">
              <a:spcAft>
                <a:spcPts val="0"/>
              </a:spcAft>
              <a:defRPr/>
            </a:pPr>
            <a:endParaRPr lang="it-IT"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mtClean="0"/>
              <a:t>Some Important Hash Algorithms</a:t>
            </a:r>
            <a:endParaRPr lang="it-IT" altLang="en-US" smtClean="0"/>
          </a:p>
        </p:txBody>
      </p:sp>
      <p:sp>
        <p:nvSpPr>
          <p:cNvPr id="6" name="Content Placeholder 5"/>
          <p:cNvSpPr>
            <a:spLocks noGrp="1"/>
          </p:cNvSpPr>
          <p:nvPr>
            <p:ph idx="4294967295"/>
          </p:nvPr>
        </p:nvSpPr>
        <p:spPr>
          <a:xfrm>
            <a:off x="592138" y="1979613"/>
            <a:ext cx="11007725" cy="4321175"/>
          </a:xfrm>
          <a:prstGeom prst="rect">
            <a:avLst/>
          </a:prstGeom>
        </p:spPr>
        <p:txBody>
          <a:bodyPr/>
          <a:lstStyle/>
          <a:p>
            <a:pPr marL="0" indent="0" eaLnBrk="1" fontAlgn="auto" hangingPunct="1">
              <a:spcAft>
                <a:spcPts val="0"/>
              </a:spcAft>
              <a:buFont typeface="Arial" panose="020B0604020202020204" pitchFamily="34" charset="0"/>
              <a:buNone/>
              <a:defRPr/>
            </a:pPr>
            <a:r>
              <a:rPr lang="en-US" i="1" dirty="0"/>
              <a:t>MD5 (Message Digest #5, 1991)</a:t>
            </a:r>
            <a:endParaRPr lang="en-US" dirty="0"/>
          </a:p>
          <a:p>
            <a:pPr marL="566928" indent="-457200" eaLnBrk="1" fontAlgn="auto" hangingPunct="1">
              <a:spcAft>
                <a:spcPts val="0"/>
              </a:spcAft>
              <a:defRPr/>
            </a:pPr>
            <a:r>
              <a:rPr lang="en-US" dirty="0" smtClean="0"/>
              <a:t>Low </a:t>
            </a:r>
            <a:r>
              <a:rPr lang="en-US" dirty="0"/>
              <a:t>computational </a:t>
            </a:r>
            <a:r>
              <a:rPr lang="en-US" dirty="0" smtClean="0"/>
              <a:t>power</a:t>
            </a:r>
          </a:p>
          <a:p>
            <a:pPr marL="566928" indent="-457200" eaLnBrk="1" fontAlgn="auto" hangingPunct="1">
              <a:spcAft>
                <a:spcPts val="0"/>
              </a:spcAft>
              <a:defRPr/>
            </a:pPr>
            <a:r>
              <a:rPr lang="en-US" dirty="0" smtClean="0"/>
              <a:t>128-bit hash</a:t>
            </a:r>
            <a:br>
              <a:rPr lang="en-US" dirty="0" smtClean="0"/>
            </a:br>
            <a:r>
              <a:rPr lang="en-US" dirty="0" smtClean="0"/>
              <a:t>Over </a:t>
            </a:r>
            <a:r>
              <a:rPr lang="en-US" dirty="0"/>
              <a:t>time it has been gradually weakened to be completely unreliable for security </a:t>
            </a:r>
            <a:r>
              <a:rPr lang="en-US" dirty="0" smtClean="0"/>
              <a:t>purposes</a:t>
            </a:r>
          </a:p>
          <a:p>
            <a:pPr marL="566928" indent="-457200" eaLnBrk="1" fontAlgn="auto" hangingPunct="1">
              <a:spcAft>
                <a:spcPts val="0"/>
              </a:spcAft>
              <a:defRPr/>
            </a:pPr>
            <a:r>
              <a:rPr lang="en-US" dirty="0" smtClean="0"/>
              <a:t>Still </a:t>
            </a:r>
            <a:r>
              <a:rPr lang="en-US" dirty="0"/>
              <a:t>useful in non-cryptographic </a:t>
            </a:r>
            <a:r>
              <a:rPr lang="en-US" dirty="0" smtClean="0"/>
              <a:t>applications (instead of CRC-32)</a:t>
            </a:r>
            <a:endParaRPr lang="it-IT"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mtClean="0"/>
              <a:t>Some Important Hash Algorithms</a:t>
            </a:r>
            <a:endParaRPr lang="it-IT" altLang="en-US" smtClean="0"/>
          </a:p>
        </p:txBody>
      </p:sp>
      <p:sp>
        <p:nvSpPr>
          <p:cNvPr id="6" name="Content Placeholder 5"/>
          <p:cNvSpPr>
            <a:spLocks noGrp="1"/>
          </p:cNvSpPr>
          <p:nvPr>
            <p:ph idx="4294967295"/>
          </p:nvPr>
        </p:nvSpPr>
        <p:spPr>
          <a:xfrm>
            <a:off x="592138" y="1979613"/>
            <a:ext cx="11007725" cy="4321175"/>
          </a:xfrm>
          <a:prstGeom prst="rect">
            <a:avLst/>
          </a:prstGeom>
        </p:spPr>
        <p:txBody>
          <a:bodyPr/>
          <a:lstStyle/>
          <a:p>
            <a:pPr marL="0" indent="0" eaLnBrk="1" fontAlgn="auto" hangingPunct="1">
              <a:spcAft>
                <a:spcPts val="0"/>
              </a:spcAft>
              <a:buFont typeface="Arial" panose="020B0604020202020204" pitchFamily="34" charset="0"/>
              <a:buNone/>
              <a:defRPr/>
            </a:pPr>
            <a:r>
              <a:rPr lang="en-US" i="1" dirty="0"/>
              <a:t>SHA-3 (Secure Hash Algorithm #3, 2015)</a:t>
            </a:r>
            <a:endParaRPr lang="en-US" dirty="0"/>
          </a:p>
          <a:p>
            <a:pPr marL="566928" indent="-457200" eaLnBrk="1" fontAlgn="auto" hangingPunct="1">
              <a:spcAft>
                <a:spcPts val="0"/>
              </a:spcAft>
              <a:defRPr/>
            </a:pPr>
            <a:r>
              <a:rPr lang="en-US" dirty="0"/>
              <a:t>SHA are actually a family of secure hash </a:t>
            </a:r>
            <a:r>
              <a:rPr lang="en-US" dirty="0" smtClean="0"/>
              <a:t>algorithms</a:t>
            </a:r>
          </a:p>
          <a:p>
            <a:pPr marL="566928" indent="-457200" eaLnBrk="1" fontAlgn="auto" hangingPunct="1">
              <a:spcAft>
                <a:spcPts val="0"/>
              </a:spcAft>
              <a:defRPr/>
            </a:pPr>
            <a:r>
              <a:rPr lang="en-US" dirty="0" smtClean="0"/>
              <a:t>SHA-3 </a:t>
            </a:r>
            <a:r>
              <a:rPr lang="en-US" dirty="0"/>
              <a:t>is the last </a:t>
            </a:r>
            <a:r>
              <a:rPr lang="en-US" dirty="0" smtClean="0"/>
              <a:t>version</a:t>
            </a:r>
          </a:p>
          <a:p>
            <a:pPr marL="566928" indent="-457200" eaLnBrk="1" fontAlgn="auto" hangingPunct="1">
              <a:spcAft>
                <a:spcPts val="0"/>
              </a:spcAft>
              <a:defRPr/>
            </a:pPr>
            <a:r>
              <a:rPr lang="en-US" dirty="0" smtClean="0"/>
              <a:t>SHA-3 is </a:t>
            </a:r>
            <a:r>
              <a:rPr lang="en-US" dirty="0"/>
              <a:t>the result of a competition among </a:t>
            </a:r>
            <a:r>
              <a:rPr lang="en-US" dirty="0" smtClean="0"/>
              <a:t>cryptographers</a:t>
            </a:r>
          </a:p>
          <a:p>
            <a:pPr marL="566928" indent="-457200" eaLnBrk="1" fontAlgn="auto" hangingPunct="1">
              <a:spcAft>
                <a:spcPts val="0"/>
              </a:spcAft>
              <a:defRPr/>
            </a:pPr>
            <a:r>
              <a:rPr lang="en-US" dirty="0" smtClean="0"/>
              <a:t>Can </a:t>
            </a:r>
            <a:r>
              <a:rPr lang="en-US" dirty="0"/>
              <a:t>be tuned balancing security with </a:t>
            </a:r>
            <a:r>
              <a:rPr lang="en-US" dirty="0" smtClean="0"/>
              <a:t>speed</a:t>
            </a:r>
          </a:p>
          <a:p>
            <a:pPr marL="566928" indent="-457200" eaLnBrk="1" fontAlgn="auto" hangingPunct="1">
              <a:spcAft>
                <a:spcPts val="0"/>
              </a:spcAft>
              <a:defRPr/>
            </a:pPr>
            <a:r>
              <a:rPr lang="en-US" dirty="0" smtClean="0"/>
              <a:t>Hash </a:t>
            </a:r>
            <a:r>
              <a:rPr lang="en-US" dirty="0"/>
              <a:t>values of 224, 256, 334 and 512 </a:t>
            </a:r>
            <a:r>
              <a:rPr lang="en-US" dirty="0" smtClean="0"/>
              <a:t>bits</a:t>
            </a:r>
          </a:p>
          <a:p>
            <a:pPr marL="566928" indent="-457200" eaLnBrk="1" fontAlgn="auto" hangingPunct="1">
              <a:spcAft>
                <a:spcPts val="0"/>
              </a:spcAft>
              <a:defRPr/>
            </a:pPr>
            <a:r>
              <a:rPr lang="en-US" dirty="0" smtClean="0"/>
              <a:t>2-3 </a:t>
            </a:r>
            <a:r>
              <a:rPr lang="en-US" dirty="0"/>
              <a:t>times slower than </a:t>
            </a:r>
            <a:r>
              <a:rPr lang="en-US" dirty="0" smtClean="0"/>
              <a:t>MD5</a:t>
            </a:r>
          </a:p>
          <a:p>
            <a:pPr marL="566928" indent="-457200" eaLnBrk="1" fontAlgn="auto" hangingPunct="1">
              <a:spcAft>
                <a:spcPts val="0"/>
              </a:spcAft>
              <a:defRPr/>
            </a:pPr>
            <a:r>
              <a:rPr lang="en-US" dirty="0" smtClean="0"/>
              <a:t>No </a:t>
            </a:r>
            <a:r>
              <a:rPr lang="en-US" dirty="0"/>
              <a:t>weakness have been found so </a:t>
            </a:r>
            <a:r>
              <a:rPr lang="en-US" dirty="0" smtClean="0"/>
              <a:t>far</a:t>
            </a:r>
            <a:endParaRPr lang="it-IT"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mtClean="0"/>
              <a:t>(Digital) Signatures</a:t>
            </a:r>
            <a:endParaRPr lang="it-IT" altLang="en-US" smtClean="0"/>
          </a:p>
        </p:txBody>
      </p:sp>
      <p:sp>
        <p:nvSpPr>
          <p:cNvPr id="5" name="Content Placeholder 4"/>
          <p:cNvSpPr>
            <a:spLocks noGrp="1"/>
          </p:cNvSpPr>
          <p:nvPr>
            <p:ph idx="4294967295"/>
          </p:nvPr>
        </p:nvSpPr>
        <p:spPr>
          <a:xfrm>
            <a:off x="592138" y="1979613"/>
            <a:ext cx="11007725" cy="4321175"/>
          </a:xfrm>
          <a:prstGeom prst="rect">
            <a:avLst/>
          </a:prstGeom>
        </p:spPr>
        <p:txBody>
          <a:bodyPr/>
          <a:lstStyle/>
          <a:p>
            <a:pPr marL="566928" indent="-457200" eaLnBrk="1" fontAlgn="auto" hangingPunct="1">
              <a:spcAft>
                <a:spcPts val="0"/>
              </a:spcAft>
              <a:defRPr/>
            </a:pPr>
            <a:r>
              <a:rPr lang="en-US" i="1" dirty="0" smtClean="0"/>
              <a:t>Electronic </a:t>
            </a:r>
            <a:r>
              <a:rPr lang="en-US" i="1" dirty="0"/>
              <a:t>signature</a:t>
            </a:r>
            <a:r>
              <a:rPr lang="en-US" dirty="0"/>
              <a:t> in the legislation of some </a:t>
            </a:r>
            <a:r>
              <a:rPr lang="en-US" dirty="0" smtClean="0"/>
              <a:t>countries</a:t>
            </a:r>
          </a:p>
          <a:p>
            <a:pPr marL="566928" indent="-457200" eaLnBrk="1" fontAlgn="auto" hangingPunct="1">
              <a:spcAft>
                <a:spcPts val="0"/>
              </a:spcAft>
              <a:defRPr/>
            </a:pPr>
            <a:r>
              <a:rPr lang="en-US" dirty="0" smtClean="0"/>
              <a:t>Calculate </a:t>
            </a:r>
            <a:r>
              <a:rPr lang="en-US" dirty="0"/>
              <a:t>a </a:t>
            </a:r>
            <a:r>
              <a:rPr lang="en-US" dirty="0" smtClean="0"/>
              <a:t>hash of a message </a:t>
            </a:r>
            <a:r>
              <a:rPr lang="en-US" dirty="0"/>
              <a:t>and encrypt it </a:t>
            </a:r>
            <a:r>
              <a:rPr lang="en-US" dirty="0" smtClean="0"/>
              <a:t>with </a:t>
            </a:r>
            <a:r>
              <a:rPr lang="en-US" dirty="0"/>
              <a:t>the secret key of an asymmetric </a:t>
            </a:r>
            <a:r>
              <a:rPr lang="en-US" dirty="0" smtClean="0"/>
              <a:t>algorithm </a:t>
            </a:r>
            <a:r>
              <a:rPr lang="en-US" dirty="0" smtClean="0">
                <a:sym typeface="Wingdings" panose="05000000000000000000" pitchFamily="2" charset="2"/>
              </a:rPr>
              <a:t> </a:t>
            </a:r>
            <a:r>
              <a:rPr lang="en-US" i="1" dirty="0" smtClean="0"/>
              <a:t>signature</a:t>
            </a:r>
          </a:p>
          <a:p>
            <a:pPr marL="566928" indent="-457200" eaLnBrk="1" fontAlgn="auto" hangingPunct="1">
              <a:spcAft>
                <a:spcPts val="0"/>
              </a:spcAft>
              <a:defRPr/>
            </a:pPr>
            <a:r>
              <a:rPr lang="en-US" dirty="0" smtClean="0"/>
              <a:t>A </a:t>
            </a:r>
            <a:r>
              <a:rPr lang="en-US" dirty="0"/>
              <a:t>digital signature then does not encrypt the original message, just </a:t>
            </a:r>
            <a:r>
              <a:rPr lang="en-US" dirty="0" smtClean="0"/>
              <a:t>guarantees the </a:t>
            </a:r>
            <a:r>
              <a:rPr lang="en-US" dirty="0"/>
              <a:t>corresponding text has not been </a:t>
            </a:r>
            <a:r>
              <a:rPr lang="en-US" dirty="0" smtClean="0"/>
              <a:t>modified</a:t>
            </a:r>
          </a:p>
          <a:p>
            <a:pPr marL="566928" indent="-457200" eaLnBrk="1" fontAlgn="auto" hangingPunct="1">
              <a:spcAft>
                <a:spcPts val="0"/>
              </a:spcAft>
              <a:defRPr/>
            </a:pPr>
            <a:r>
              <a:rPr lang="en-US" dirty="0" smtClean="0"/>
              <a:t>Provides </a:t>
            </a:r>
            <a:r>
              <a:rPr lang="en-US" i="1" dirty="0" smtClean="0"/>
              <a:t>non repudiation</a:t>
            </a:r>
          </a:p>
          <a:p>
            <a:pPr marL="109728" indent="0" eaLnBrk="1" fontAlgn="auto" hangingPunct="1">
              <a:spcAft>
                <a:spcPts val="0"/>
              </a:spcAft>
              <a:buFont typeface="Arial" panose="020B0604020202020204" pitchFamily="34" charset="0"/>
              <a:buNone/>
              <a:defRPr/>
            </a:pPr>
            <a:endParaRPr lang="en-US" dirty="0"/>
          </a:p>
          <a:p>
            <a:pPr eaLnBrk="1" fontAlgn="auto" hangingPunct="1">
              <a:spcAft>
                <a:spcPts val="0"/>
              </a:spcAft>
              <a:defRPr/>
            </a:pPr>
            <a:endParaRPr lang="it-IT" dirty="0"/>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mtClean="0"/>
              <a:t>(Digital) Signatures</a:t>
            </a:r>
            <a:endParaRPr lang="it-IT" altLang="en-US" smtClean="0"/>
          </a:p>
        </p:txBody>
      </p:sp>
      <p:sp>
        <p:nvSpPr>
          <p:cNvPr id="53251" name="Content Placeholder 4"/>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eaLnBrk="1" hangingPunct="1"/>
            <a:r>
              <a:rPr lang="en-US" altLang="en-US" i="1" smtClean="0"/>
              <a:t>Message Authentication Codes </a:t>
            </a:r>
            <a:r>
              <a:rPr lang="en-US" altLang="en-US" smtClean="0"/>
              <a:t>(MACs) are similar to digital signatures</a:t>
            </a:r>
          </a:p>
          <a:p>
            <a:pPr marL="566738" indent="-457200" eaLnBrk="1" hangingPunct="1"/>
            <a:r>
              <a:rPr lang="en-US" altLang="en-US" smtClean="0"/>
              <a:t>These ensure the integrity and authenticity of a message</a:t>
            </a:r>
          </a:p>
          <a:p>
            <a:pPr marL="566738" indent="-457200" eaLnBrk="1" hangingPunct="1"/>
            <a:r>
              <a:rPr lang="en-US" altLang="en-US" smtClean="0"/>
              <a:t>Digest computed hashing the text to be protected and a </a:t>
            </a:r>
            <a:r>
              <a:rPr lang="en-US" altLang="en-US" i="1" smtClean="0"/>
              <a:t>symmetric algorithm</a:t>
            </a:r>
            <a:r>
              <a:rPr lang="en-US" altLang="en-US" smtClean="0"/>
              <a:t> key</a:t>
            </a:r>
          </a:p>
          <a:p>
            <a:pPr marL="566738" indent="-457200" eaLnBrk="1" hangingPunct="1"/>
            <a:r>
              <a:rPr lang="en-US" altLang="en-US" smtClean="0"/>
              <a:t>No assurance of non-repudiation</a:t>
            </a:r>
          </a:p>
          <a:p>
            <a:pPr marL="566738" indent="-457200" eaLnBrk="1" hangingPunct="1"/>
            <a:r>
              <a:rPr lang="en-US" altLang="en-US" smtClean="0"/>
              <a:t>Example: HMAC: Keyed-hash MAC</a:t>
            </a:r>
            <a:endParaRPr lang="it-IT" altLang="en-US" smtClean="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mtClean="0"/>
              <a:t>Public Key Infrastructures</a:t>
            </a:r>
            <a:endParaRPr lang="it-IT" altLang="en-US" smtClean="0"/>
          </a:p>
        </p:txBody>
      </p:sp>
      <p:sp>
        <p:nvSpPr>
          <p:cNvPr id="6" name="Content Placeholder 5"/>
          <p:cNvSpPr>
            <a:spLocks noGrp="1"/>
          </p:cNvSpPr>
          <p:nvPr>
            <p:ph idx="4294967295"/>
          </p:nvPr>
        </p:nvSpPr>
        <p:spPr>
          <a:xfrm>
            <a:off x="592138" y="1979613"/>
            <a:ext cx="11007725" cy="4321175"/>
          </a:xfrm>
          <a:prstGeom prst="rect">
            <a:avLst/>
          </a:prstGeom>
        </p:spPr>
        <p:txBody>
          <a:bodyPr/>
          <a:lstStyle/>
          <a:p>
            <a:pPr marL="566928" indent="-457200" eaLnBrk="1" fontAlgn="auto" hangingPunct="1">
              <a:spcAft>
                <a:spcPts val="0"/>
              </a:spcAft>
              <a:defRPr/>
            </a:pPr>
            <a:r>
              <a:rPr lang="en-US" dirty="0" smtClean="0"/>
              <a:t>Required for confidentiality</a:t>
            </a:r>
            <a:r>
              <a:rPr lang="en-US" dirty="0"/>
              <a:t>, integrity and authenticity </a:t>
            </a:r>
            <a:r>
              <a:rPr lang="en-US" dirty="0" smtClean="0"/>
              <a:t>of messages, and </a:t>
            </a:r>
            <a:r>
              <a:rPr lang="en-US" dirty="0"/>
              <a:t>digital signature </a:t>
            </a:r>
            <a:r>
              <a:rPr lang="en-US" dirty="0" smtClean="0"/>
              <a:t>operations</a:t>
            </a:r>
          </a:p>
          <a:p>
            <a:pPr marL="566928" indent="-457200" eaLnBrk="1" fontAlgn="auto" hangingPunct="1">
              <a:spcAft>
                <a:spcPts val="0"/>
              </a:spcAft>
              <a:defRPr/>
            </a:pPr>
            <a:r>
              <a:rPr lang="en-US" dirty="0"/>
              <a:t>These </a:t>
            </a:r>
            <a:r>
              <a:rPr lang="en-US" dirty="0" smtClean="0"/>
              <a:t>assure </a:t>
            </a:r>
            <a:r>
              <a:rPr lang="en-US" dirty="0"/>
              <a:t>the authenticity of the owner of a public </a:t>
            </a:r>
            <a:r>
              <a:rPr lang="en-US" dirty="0" smtClean="0"/>
              <a:t>key, thus establishing </a:t>
            </a:r>
            <a:r>
              <a:rPr lang="en-US" dirty="0"/>
              <a:t>a relationship of trust between the parties </a:t>
            </a:r>
            <a:r>
              <a:rPr lang="en-US" dirty="0" smtClean="0"/>
              <a:t>involved</a:t>
            </a:r>
          </a:p>
          <a:p>
            <a:pPr marL="566928" indent="-457200" eaLnBrk="1" fontAlgn="auto" hangingPunct="1">
              <a:spcAft>
                <a:spcPts val="0"/>
              </a:spcAft>
              <a:defRPr/>
            </a:pPr>
            <a:r>
              <a:rPr lang="en-US" dirty="0" smtClean="0"/>
              <a:t>A </a:t>
            </a:r>
            <a:r>
              <a:rPr lang="en-US" i="1" dirty="0"/>
              <a:t>Certificate Authority</a:t>
            </a:r>
            <a:r>
              <a:rPr lang="en-US" dirty="0"/>
              <a:t> (</a:t>
            </a:r>
            <a:r>
              <a:rPr lang="en-US" dirty="0" smtClean="0"/>
              <a:t>CA):</a:t>
            </a:r>
          </a:p>
          <a:p>
            <a:pPr marL="1024128" lvl="1" indent="-457200" eaLnBrk="1" fontAlgn="auto" hangingPunct="1">
              <a:spcAft>
                <a:spcPts val="0"/>
              </a:spcAft>
              <a:defRPr/>
            </a:pPr>
            <a:r>
              <a:rPr lang="en-US" dirty="0" smtClean="0"/>
              <a:t>is </a:t>
            </a:r>
            <a:r>
              <a:rPr lang="en-US" dirty="0"/>
              <a:t>a part of a hierarchical trust model that guarantees for the user's </a:t>
            </a:r>
            <a:r>
              <a:rPr lang="en-US" dirty="0" smtClean="0"/>
              <a:t>identity</a:t>
            </a:r>
          </a:p>
          <a:p>
            <a:pPr marL="1024128" lvl="1" indent="-457200" eaLnBrk="1" fontAlgn="auto" hangingPunct="1">
              <a:spcAft>
                <a:spcPts val="0"/>
              </a:spcAft>
              <a:defRPr/>
            </a:pPr>
            <a:r>
              <a:rPr lang="en-US" dirty="0" smtClean="0"/>
              <a:t>it </a:t>
            </a:r>
            <a:r>
              <a:rPr lang="en-US" dirty="0"/>
              <a:t>must be recognized as “trusted” by all </a:t>
            </a:r>
            <a:r>
              <a:rPr lang="en-US" dirty="0" smtClean="0"/>
              <a:t>entities</a:t>
            </a:r>
          </a:p>
          <a:p>
            <a:pPr marL="566928" indent="-457200" eaLnBrk="1" fontAlgn="auto" hangingPunct="1">
              <a:spcAft>
                <a:spcPts val="0"/>
              </a:spcAft>
              <a:defRPr/>
            </a:pPr>
            <a:r>
              <a:rPr lang="en-US" dirty="0"/>
              <a:t>A CA </a:t>
            </a:r>
            <a:r>
              <a:rPr lang="en-US" dirty="0" smtClean="0"/>
              <a:t>signs with its own private key </a:t>
            </a:r>
            <a:r>
              <a:rPr lang="en-US" dirty="0"/>
              <a:t>a </a:t>
            </a:r>
            <a:r>
              <a:rPr lang="en-US" i="1" dirty="0"/>
              <a:t>digital certificate</a:t>
            </a:r>
            <a:r>
              <a:rPr lang="en-US" dirty="0"/>
              <a:t> that links the subject to its public </a:t>
            </a:r>
            <a:r>
              <a:rPr lang="en-US" dirty="0" smtClean="0"/>
              <a:t>key</a:t>
            </a:r>
          </a:p>
          <a:p>
            <a:pPr marL="566928" indent="-457200" eaLnBrk="1" fontAlgn="auto" hangingPunct="1">
              <a:spcAft>
                <a:spcPts val="0"/>
              </a:spcAft>
              <a:defRPr/>
            </a:pPr>
            <a:r>
              <a:rPr lang="en-US" dirty="0" smtClean="0"/>
              <a:t>The </a:t>
            </a:r>
            <a:r>
              <a:rPr lang="en-US" dirty="0"/>
              <a:t>digital certificate can be validated by using CA’s public </a:t>
            </a:r>
            <a:r>
              <a:rPr lang="en-US" dirty="0" smtClean="0"/>
              <a:t>key</a:t>
            </a:r>
            <a:endParaRPr lang="en-US" dirty="0"/>
          </a:p>
          <a:p>
            <a:pPr marL="1024128" lvl="1" indent="-457200" eaLnBrk="1" fontAlgn="auto" hangingPunct="1">
              <a:spcAft>
                <a:spcPts val="0"/>
              </a:spcAft>
              <a:defRPr/>
            </a:pPr>
            <a:endParaRPr lang="en-US" dirty="0"/>
          </a:p>
          <a:p>
            <a:pPr eaLnBrk="1" fontAlgn="auto" hangingPunct="1">
              <a:spcAft>
                <a:spcPts val="0"/>
              </a:spcAft>
              <a:defRPr/>
            </a:pPr>
            <a:endParaRPr lang="it-IT"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mtClean="0"/>
              <a:t>Public Key Infrastructures</a:t>
            </a:r>
            <a:endParaRPr lang="it-IT" altLang="en-US" smtClean="0"/>
          </a:p>
        </p:txBody>
      </p:sp>
      <p:sp>
        <p:nvSpPr>
          <p:cNvPr id="2" name="Content Placeholder 1"/>
          <p:cNvSpPr>
            <a:spLocks noGrp="1"/>
          </p:cNvSpPr>
          <p:nvPr>
            <p:ph idx="4294967295"/>
          </p:nvPr>
        </p:nvSpPr>
        <p:spPr>
          <a:xfrm>
            <a:off x="592138" y="1979613"/>
            <a:ext cx="11007725" cy="4321175"/>
          </a:xfrm>
          <a:prstGeom prst="rect">
            <a:avLst/>
          </a:prstGeom>
        </p:spPr>
        <p:txBody>
          <a:bodyPr/>
          <a:lstStyle/>
          <a:p>
            <a:pPr marL="566928" indent="-457200" eaLnBrk="1" fontAlgn="auto" hangingPunct="1">
              <a:spcAft>
                <a:spcPts val="0"/>
              </a:spcAft>
              <a:defRPr/>
            </a:pPr>
            <a:r>
              <a:rPr lang="en-US" dirty="0" smtClean="0"/>
              <a:t>A </a:t>
            </a:r>
            <a:r>
              <a:rPr lang="en-US" i="1" dirty="0"/>
              <a:t>Public Key Infrastructure</a:t>
            </a:r>
            <a:r>
              <a:rPr lang="en-US" dirty="0"/>
              <a:t> (PKI) is a hierarchical structure of </a:t>
            </a:r>
            <a:r>
              <a:rPr lang="en-US" dirty="0" err="1" smtClean="0"/>
              <a:t>Cas</a:t>
            </a:r>
            <a:endParaRPr lang="en-US" dirty="0" smtClean="0"/>
          </a:p>
          <a:p>
            <a:pPr marL="566928" indent="-457200" eaLnBrk="1" fontAlgn="auto" hangingPunct="1">
              <a:spcAft>
                <a:spcPts val="0"/>
              </a:spcAft>
              <a:defRPr/>
            </a:pPr>
            <a:r>
              <a:rPr lang="en-US" dirty="0" smtClean="0"/>
              <a:t>Every </a:t>
            </a:r>
            <a:r>
              <a:rPr lang="en-US" dirty="0"/>
              <a:t>CA has its public key signed by the previous level </a:t>
            </a:r>
            <a:r>
              <a:rPr lang="en-US" dirty="0" smtClean="0"/>
              <a:t>CA</a:t>
            </a:r>
          </a:p>
          <a:p>
            <a:pPr marL="566928" indent="-457200" eaLnBrk="1" fontAlgn="auto" hangingPunct="1">
              <a:spcAft>
                <a:spcPts val="0"/>
              </a:spcAft>
              <a:defRPr/>
            </a:pPr>
            <a:r>
              <a:rPr lang="en-US" dirty="0" smtClean="0"/>
              <a:t>The </a:t>
            </a:r>
            <a:r>
              <a:rPr lang="en-US" i="1" dirty="0"/>
              <a:t>Root Certificate Authority</a:t>
            </a:r>
            <a:r>
              <a:rPr lang="en-US" dirty="0"/>
              <a:t> </a:t>
            </a:r>
            <a:r>
              <a:rPr lang="en-US" dirty="0" smtClean="0"/>
              <a:t>is the top level CA</a:t>
            </a:r>
          </a:p>
          <a:p>
            <a:pPr marL="566928" indent="-457200" eaLnBrk="1" fontAlgn="auto" hangingPunct="1">
              <a:spcAft>
                <a:spcPts val="0"/>
              </a:spcAft>
              <a:defRPr/>
            </a:pPr>
            <a:r>
              <a:rPr lang="en-US" dirty="0" smtClean="0"/>
              <a:t>The Root CA certificate is self-sign</a:t>
            </a:r>
          </a:p>
          <a:p>
            <a:pPr marL="566928" indent="-457200" eaLnBrk="1" fontAlgn="auto" hangingPunct="1">
              <a:spcAft>
                <a:spcPts val="0"/>
              </a:spcAft>
              <a:defRPr/>
            </a:pPr>
            <a:r>
              <a:rPr lang="en-US" dirty="0" smtClean="0"/>
              <a:t>The </a:t>
            </a:r>
            <a:r>
              <a:rPr lang="en-US" dirty="0"/>
              <a:t>root CA certificate must be made public in many </a:t>
            </a:r>
            <a:r>
              <a:rPr lang="en-US" dirty="0" smtClean="0"/>
              <a:t>trusted locations </a:t>
            </a:r>
            <a:r>
              <a:rPr lang="en-US" dirty="0"/>
              <a:t>and ways </a:t>
            </a:r>
            <a:r>
              <a:rPr lang="en-US" dirty="0" smtClean="0"/>
              <a:t>so </a:t>
            </a:r>
            <a:r>
              <a:rPr lang="en-US" dirty="0"/>
              <a:t>to make it impossible to substitute it with a forged </a:t>
            </a:r>
            <a:r>
              <a:rPr lang="en-US" dirty="0" smtClean="0"/>
              <a:t>one</a:t>
            </a:r>
          </a:p>
          <a:p>
            <a:pPr marL="566928" indent="-457200" eaLnBrk="1" fontAlgn="auto" hangingPunct="1">
              <a:spcAft>
                <a:spcPts val="0"/>
              </a:spcAft>
              <a:defRPr/>
            </a:pPr>
            <a:r>
              <a:rPr lang="en-US" dirty="0" smtClean="0"/>
              <a:t>The </a:t>
            </a:r>
            <a:r>
              <a:rPr lang="en-US" dirty="0"/>
              <a:t>Operating Systems </a:t>
            </a:r>
            <a:r>
              <a:rPr lang="en-US" dirty="0" smtClean="0"/>
              <a:t>are </a:t>
            </a:r>
            <a:r>
              <a:rPr lang="en-US" dirty="0"/>
              <a:t>shipped with a set of root and trusted intermediate </a:t>
            </a:r>
            <a:r>
              <a:rPr lang="en-US" dirty="0" err="1"/>
              <a:t>Cas</a:t>
            </a:r>
            <a:r>
              <a:rPr lang="en-US" dirty="0"/>
              <a:t> certificates. </a:t>
            </a:r>
            <a:r>
              <a:rPr lang="en-US" dirty="0" smtClean="0"/>
              <a:t>The following Figure shows </a:t>
            </a:r>
            <a:r>
              <a:rPr lang="en-US" dirty="0"/>
              <a:t>an excerpt of the Root Certificates list from a MS Windows 10 operating system.</a:t>
            </a:r>
          </a:p>
          <a:p>
            <a:pPr marL="566928" indent="-457200" eaLnBrk="1" fontAlgn="auto" hangingPunct="1">
              <a:spcAft>
                <a:spcPts val="0"/>
              </a:spcAft>
              <a:defRPr/>
            </a:pPr>
            <a:endParaRPr lang="en-US" dirty="0"/>
          </a:p>
          <a:p>
            <a:pPr eaLnBrk="1" fontAlgn="auto" hangingPunct="1">
              <a:spcAft>
                <a:spcPts val="0"/>
              </a:spcAft>
              <a:defRPr/>
            </a:pPr>
            <a:endParaRPr lang="it-IT" dirty="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mtClean="0"/>
              <a:t>Public Key Infrastructures</a:t>
            </a:r>
            <a:endParaRPr lang="it-IT" altLang="en-US" smtClean="0"/>
          </a:p>
        </p:txBody>
      </p:sp>
      <p:pic>
        <p:nvPicPr>
          <p:cNvPr id="56323" name="Content Placeholder 3"/>
          <p:cNvPicPr>
            <a:picLocks noGrp="1"/>
          </p:cNvPicPr>
          <p:nvPr>
            <p:ph idx="4294967295"/>
          </p:nvPr>
        </p:nvPicPr>
        <p:blipFill>
          <a:blip r:embed="rId2">
            <a:extLst>
              <a:ext uri="{28A0092B-C50C-407E-A947-70E740481C1C}">
                <a14:useLocalDpi xmlns:a14="http://schemas.microsoft.com/office/drawing/2010/main" val="0"/>
              </a:ext>
            </a:extLst>
          </a:blip>
          <a:srcRect/>
          <a:stretch>
            <a:fillRect/>
          </a:stretch>
        </p:blipFill>
        <p:spPr bwMode="auto">
          <a:xfrm>
            <a:off x="1724025" y="1690688"/>
            <a:ext cx="8455025" cy="4459287"/>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324" name="Rectangle 4"/>
          <p:cNvSpPr>
            <a:spLocks noChangeArrowheads="1"/>
          </p:cNvSpPr>
          <p:nvPr/>
        </p:nvSpPr>
        <p:spPr bwMode="auto">
          <a:xfrm>
            <a:off x="4168775" y="6149975"/>
            <a:ext cx="32623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en-US" altLang="en-US">
                <a:ea typeface="Calibri" panose="020F0502020204030204" pitchFamily="34" charset="0"/>
                <a:cs typeface="Times New Roman" panose="02020603050405020304" pitchFamily="18" charset="0"/>
              </a:rPr>
              <a:t>Windows 10 Certificate Manager</a:t>
            </a:r>
            <a:endParaRPr lang="it-IT" altLang="en-US">
              <a:ea typeface="Calibri" panose="020F0502020204030204" pitchFamily="34"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mtClean="0"/>
              <a:t>Public Key Infrastructures</a:t>
            </a:r>
            <a:br>
              <a:rPr lang="en-US" altLang="en-US" smtClean="0"/>
            </a:br>
            <a:r>
              <a:rPr lang="en-US" altLang="en-US" smtClean="0"/>
              <a:t>Components</a:t>
            </a:r>
            <a:endParaRPr lang="it-IT" altLang="en-US" smtClean="0"/>
          </a:p>
        </p:txBody>
      </p:sp>
      <p:sp>
        <p:nvSpPr>
          <p:cNvPr id="2" name="Content Placeholder 1"/>
          <p:cNvSpPr>
            <a:spLocks noGrp="1"/>
          </p:cNvSpPr>
          <p:nvPr>
            <p:ph idx="4294967295"/>
          </p:nvPr>
        </p:nvSpPr>
        <p:spPr>
          <a:xfrm>
            <a:off x="592138" y="1979613"/>
            <a:ext cx="11007725" cy="4321175"/>
          </a:xfrm>
          <a:prstGeom prst="rect">
            <a:avLst/>
          </a:prstGeom>
        </p:spPr>
        <p:txBody>
          <a:bodyPr/>
          <a:lstStyle/>
          <a:p>
            <a:pPr marL="566928" indent="-457200" eaLnBrk="1" fontAlgn="auto" hangingPunct="1">
              <a:spcAft>
                <a:spcPts val="0"/>
              </a:spcAft>
              <a:defRPr/>
            </a:pPr>
            <a:r>
              <a:rPr lang="en-US" b="1" dirty="0" smtClean="0"/>
              <a:t>Certification </a:t>
            </a:r>
            <a:r>
              <a:rPr lang="en-US" b="1" dirty="0"/>
              <a:t>Authority (CA</a:t>
            </a:r>
            <a:r>
              <a:rPr lang="en-US" b="1" dirty="0" smtClean="0"/>
              <a:t>)</a:t>
            </a:r>
            <a:r>
              <a:rPr lang="en-US" dirty="0" smtClean="0"/>
              <a:t>:</a:t>
            </a:r>
          </a:p>
          <a:p>
            <a:pPr marL="1024128" lvl="1" indent="-457200" eaLnBrk="1" fontAlgn="auto" hangingPunct="1">
              <a:spcAft>
                <a:spcPts val="0"/>
              </a:spcAft>
              <a:defRPr/>
            </a:pPr>
            <a:r>
              <a:rPr lang="en-US" dirty="0" smtClean="0"/>
              <a:t>manages </a:t>
            </a:r>
            <a:r>
              <a:rPr lang="en-US" dirty="0"/>
              <a:t>the cryptographic keys and certificates of the </a:t>
            </a:r>
            <a:r>
              <a:rPr lang="en-US" dirty="0" smtClean="0"/>
              <a:t>PKI</a:t>
            </a:r>
          </a:p>
          <a:p>
            <a:pPr marL="1024128" lvl="1" indent="-457200" eaLnBrk="1" fontAlgn="auto" hangingPunct="1">
              <a:spcAft>
                <a:spcPts val="0"/>
              </a:spcAft>
              <a:defRPr/>
            </a:pPr>
            <a:r>
              <a:rPr lang="en-US" dirty="0" smtClean="0"/>
              <a:t>holds </a:t>
            </a:r>
            <a:r>
              <a:rPr lang="en-US" dirty="0"/>
              <a:t>the real </a:t>
            </a:r>
            <a:r>
              <a:rPr lang="en-US" dirty="0" smtClean="0"/>
              <a:t>keys</a:t>
            </a:r>
          </a:p>
          <a:p>
            <a:pPr marL="1024128" lvl="1" indent="-457200" eaLnBrk="1" fontAlgn="auto" hangingPunct="1">
              <a:spcAft>
                <a:spcPts val="0"/>
              </a:spcAft>
              <a:defRPr/>
            </a:pPr>
            <a:r>
              <a:rPr lang="en-US" dirty="0" smtClean="0"/>
              <a:t>performs </a:t>
            </a:r>
            <a:r>
              <a:rPr lang="en-US" dirty="0"/>
              <a:t>the cryptographic </a:t>
            </a:r>
            <a:r>
              <a:rPr lang="en-US" dirty="0" smtClean="0"/>
              <a:t>operations</a:t>
            </a:r>
          </a:p>
          <a:p>
            <a:pPr marL="1024128" lvl="1" indent="-457200" eaLnBrk="1" fontAlgn="auto" hangingPunct="1">
              <a:spcAft>
                <a:spcPts val="0"/>
              </a:spcAft>
              <a:defRPr/>
            </a:pPr>
            <a:r>
              <a:rPr lang="en-US" dirty="0" smtClean="0"/>
              <a:t>also </a:t>
            </a:r>
            <a:r>
              <a:rPr lang="en-US" dirty="0"/>
              <a:t>the most critical element of the certification </a:t>
            </a:r>
            <a:r>
              <a:rPr lang="en-US" dirty="0" smtClean="0"/>
              <a:t>authority</a:t>
            </a:r>
            <a:endParaRPr lang="en-US" dirty="0"/>
          </a:p>
          <a:p>
            <a:pPr marL="566928" indent="-457200" eaLnBrk="1" fontAlgn="auto" hangingPunct="1">
              <a:spcAft>
                <a:spcPts val="0"/>
              </a:spcAft>
              <a:defRPr/>
            </a:pPr>
            <a:r>
              <a:rPr lang="en-US" b="1" dirty="0" smtClean="0"/>
              <a:t>Certificate Server:</a:t>
            </a:r>
            <a:endParaRPr lang="en-US" dirty="0" smtClean="0"/>
          </a:p>
          <a:p>
            <a:pPr marL="1024128" lvl="1" indent="-457200" eaLnBrk="1" fontAlgn="auto" hangingPunct="1">
              <a:spcAft>
                <a:spcPts val="0"/>
              </a:spcAft>
              <a:defRPr/>
            </a:pPr>
            <a:r>
              <a:rPr lang="en-US" dirty="0" smtClean="0"/>
              <a:t>directory </a:t>
            </a:r>
            <a:r>
              <a:rPr lang="en-US" dirty="0"/>
              <a:t>where user certificates are published and </a:t>
            </a:r>
            <a:r>
              <a:rPr lang="en-US" dirty="0" smtClean="0"/>
              <a:t>made searchable</a:t>
            </a:r>
          </a:p>
          <a:p>
            <a:pPr marL="1024128" lvl="1" indent="-457200" eaLnBrk="1" fontAlgn="auto" hangingPunct="1">
              <a:spcAft>
                <a:spcPts val="0"/>
              </a:spcAft>
              <a:defRPr/>
            </a:pPr>
            <a:r>
              <a:rPr lang="en-US" dirty="0" smtClean="0"/>
              <a:t>the </a:t>
            </a:r>
            <a:r>
              <a:rPr lang="en-US" dirty="0"/>
              <a:t>directory follows the X.500 </a:t>
            </a:r>
            <a:r>
              <a:rPr lang="en-US" dirty="0" smtClean="0"/>
              <a:t>standard</a:t>
            </a:r>
          </a:p>
          <a:p>
            <a:pPr marL="1024128" lvl="1" indent="-457200" eaLnBrk="1" fontAlgn="auto" hangingPunct="1">
              <a:spcAft>
                <a:spcPts val="0"/>
              </a:spcAft>
              <a:defRPr/>
            </a:pPr>
            <a:r>
              <a:rPr lang="en-US" dirty="0" smtClean="0"/>
              <a:t>queried </a:t>
            </a:r>
            <a:r>
              <a:rPr lang="en-US" dirty="0"/>
              <a:t>by using the LDAP </a:t>
            </a:r>
            <a:r>
              <a:rPr lang="en-US" dirty="0" smtClean="0"/>
              <a:t>protocol</a:t>
            </a:r>
            <a:endParaRPr lang="en-US" dirty="0"/>
          </a:p>
          <a:p>
            <a:pPr marL="109728" indent="0" eaLnBrk="1" fontAlgn="auto" hangingPunct="1">
              <a:spcAft>
                <a:spcPts val="0"/>
              </a:spcAft>
              <a:buFont typeface="Arial" panose="020B0604020202020204" pitchFamily="34" charset="0"/>
              <a:buNone/>
              <a:defRPr/>
            </a:pPr>
            <a:endParaRPr lang="en-US" dirty="0"/>
          </a:p>
          <a:p>
            <a:pPr eaLnBrk="1" fontAlgn="auto" hangingPunct="1">
              <a:spcAft>
                <a:spcPts val="0"/>
              </a:spcAft>
              <a:defRPr/>
            </a:pPr>
            <a:endParaRPr lang="it-IT" dirty="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mtClean="0"/>
              <a:t>Public Key Infrastructures</a:t>
            </a:r>
            <a:br>
              <a:rPr lang="en-US" altLang="en-US" smtClean="0"/>
            </a:br>
            <a:r>
              <a:rPr lang="en-US" altLang="en-US" smtClean="0"/>
              <a:t>Components</a:t>
            </a:r>
            <a:endParaRPr lang="it-IT" altLang="en-US" smtClean="0"/>
          </a:p>
        </p:txBody>
      </p:sp>
      <p:sp>
        <p:nvSpPr>
          <p:cNvPr id="58371"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eaLnBrk="1" hangingPunct="1"/>
            <a:r>
              <a:rPr lang="en-US" altLang="en-US" b="1" smtClean="0"/>
              <a:t>Registration Authority (RA):</a:t>
            </a:r>
          </a:p>
          <a:p>
            <a:pPr marL="1023938" lvl="1" indent="-457200" eaLnBrk="1" hangingPunct="1"/>
            <a:r>
              <a:rPr lang="en-US" altLang="en-US" smtClean="0"/>
              <a:t>manages certificate requests and provides issued certificates</a:t>
            </a:r>
          </a:p>
          <a:p>
            <a:pPr marL="1023938" lvl="1" indent="-457200" eaLnBrk="1" hangingPunct="1"/>
            <a:r>
              <a:rPr lang="en-US" altLang="en-US" smtClean="0"/>
              <a:t>deals with the distribution of cryptographic tokens and software (it is the front-end of the CA)</a:t>
            </a:r>
          </a:p>
          <a:p>
            <a:pPr marL="1023938" lvl="1" indent="-457200" eaLnBrk="1" hangingPunct="1"/>
            <a:r>
              <a:rPr lang="en-US" altLang="en-US" smtClean="0"/>
              <a:t>can be a physical counter or a website</a:t>
            </a:r>
          </a:p>
          <a:p>
            <a:pPr marL="1023938" lvl="1" indent="-457200" eaLnBrk="1" hangingPunct="1"/>
            <a:r>
              <a:rPr lang="en-US" altLang="en-US" smtClean="0"/>
              <a:t>the type is associated to different levels of security</a:t>
            </a:r>
          </a:p>
          <a:p>
            <a:pPr marL="1023938" lvl="1" indent="-457200" eaLnBrk="1" hangingPunct="1"/>
            <a:r>
              <a:rPr lang="en-US" altLang="en-US" smtClean="0"/>
              <a:t>can also assist the user in generating the key pair and managing these certificates securely</a:t>
            </a: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mtClean="0"/>
              <a:t>The Digital Certificate</a:t>
            </a:r>
          </a:p>
        </p:txBody>
      </p:sp>
      <p:sp>
        <p:nvSpPr>
          <p:cNvPr id="2" name="Content Placeholder 1"/>
          <p:cNvSpPr>
            <a:spLocks noGrp="1"/>
          </p:cNvSpPr>
          <p:nvPr>
            <p:ph idx="4294967295"/>
          </p:nvPr>
        </p:nvSpPr>
        <p:spPr>
          <a:xfrm>
            <a:off x="592138" y="1979613"/>
            <a:ext cx="11007725" cy="4321175"/>
          </a:xfrm>
          <a:prstGeom prst="rect">
            <a:avLst/>
          </a:prstGeom>
        </p:spPr>
        <p:txBody>
          <a:bodyPr/>
          <a:lstStyle/>
          <a:p>
            <a:pPr marL="566928" indent="-457200" eaLnBrk="1" fontAlgn="auto" hangingPunct="1">
              <a:spcAft>
                <a:spcPts val="0"/>
              </a:spcAft>
              <a:defRPr/>
            </a:pPr>
            <a:r>
              <a:rPr lang="en-US" dirty="0"/>
              <a:t>The digital certificate structure and format is described by the ITU-T X.509 standard (it is a standard of the International Telecommunication Union numbered X.509).</a:t>
            </a:r>
          </a:p>
          <a:p>
            <a:pPr marL="566928" indent="-457200" eaLnBrk="1" fontAlgn="auto" hangingPunct="1">
              <a:spcAft>
                <a:spcPts val="0"/>
              </a:spcAft>
              <a:defRPr/>
            </a:pPr>
            <a:r>
              <a:rPr lang="en-US" dirty="0"/>
              <a:t>An X.509 digital certificate must contain at least the following fields:</a:t>
            </a:r>
          </a:p>
          <a:p>
            <a:pPr lvl="1" eaLnBrk="1" fontAlgn="auto" hangingPunct="1">
              <a:spcAft>
                <a:spcPts val="0"/>
              </a:spcAft>
              <a:defRPr/>
            </a:pPr>
            <a:r>
              <a:rPr lang="en-US" b="1" dirty="0"/>
              <a:t>DN</a:t>
            </a:r>
            <a:r>
              <a:rPr lang="en-US" dirty="0"/>
              <a:t> (</a:t>
            </a:r>
            <a:r>
              <a:rPr lang="en-US" dirty="0" smtClean="0"/>
              <a:t>distinguished </a:t>
            </a:r>
            <a:r>
              <a:rPr lang="en-US" dirty="0"/>
              <a:t>name) user: Gaius Julius Caesar</a:t>
            </a:r>
          </a:p>
          <a:p>
            <a:pPr lvl="1" eaLnBrk="1" fontAlgn="auto" hangingPunct="1">
              <a:spcAft>
                <a:spcPts val="0"/>
              </a:spcAft>
              <a:defRPr/>
            </a:pPr>
            <a:r>
              <a:rPr lang="en-US" b="1" dirty="0"/>
              <a:t>CN</a:t>
            </a:r>
            <a:r>
              <a:rPr lang="en-US" dirty="0"/>
              <a:t> (common name): Julius Caesar</a:t>
            </a:r>
          </a:p>
          <a:p>
            <a:pPr lvl="1" eaLnBrk="1" fontAlgn="auto" hangingPunct="1">
              <a:spcAft>
                <a:spcPts val="0"/>
              </a:spcAft>
              <a:defRPr/>
            </a:pPr>
            <a:r>
              <a:rPr lang="en-GB" b="1" dirty="0"/>
              <a:t>O</a:t>
            </a:r>
            <a:r>
              <a:rPr lang="en-GB" dirty="0"/>
              <a:t> (organization): Government</a:t>
            </a:r>
            <a:endParaRPr lang="en-US" dirty="0"/>
          </a:p>
          <a:p>
            <a:pPr lvl="1" eaLnBrk="1" fontAlgn="auto" hangingPunct="1">
              <a:spcAft>
                <a:spcPts val="0"/>
              </a:spcAft>
              <a:defRPr/>
            </a:pPr>
            <a:r>
              <a:rPr lang="en-US" b="1" dirty="0"/>
              <a:t>OU</a:t>
            </a:r>
            <a:r>
              <a:rPr lang="en-US" dirty="0"/>
              <a:t> (organization unity): Senate</a:t>
            </a:r>
          </a:p>
          <a:p>
            <a:pPr lvl="1" eaLnBrk="1" fontAlgn="auto" hangingPunct="1">
              <a:spcAft>
                <a:spcPts val="0"/>
              </a:spcAft>
              <a:defRPr/>
            </a:pPr>
            <a:r>
              <a:rPr lang="en-US" b="1" dirty="0"/>
              <a:t>C</a:t>
            </a:r>
            <a:r>
              <a:rPr lang="en-US" dirty="0"/>
              <a:t> (country): Roman </a:t>
            </a:r>
            <a:r>
              <a:rPr lang="en-US" dirty="0" smtClean="0"/>
              <a:t>Empire</a:t>
            </a:r>
          </a:p>
          <a:p>
            <a:pPr lvl="1" eaLnBrk="1" fontAlgn="auto" hangingPunct="1">
              <a:spcAft>
                <a:spcPts val="0"/>
              </a:spcAft>
              <a:defRPr/>
            </a:pPr>
            <a:r>
              <a:rPr lang="en-US" altLang="en-US" dirty="0" smtClean="0"/>
              <a:t>There </a:t>
            </a:r>
            <a:r>
              <a:rPr lang="en-US" altLang="en-US" dirty="0"/>
              <a:t>may be an IP address or a URL that corresponds to an X.500 Directory path (e.g. LDAP – Lightweight Directory Access Protocol</a:t>
            </a:r>
            <a:r>
              <a:rPr lang="en-US" altLang="en-US" dirty="0" smtClean="0"/>
              <a:t>):</a:t>
            </a:r>
            <a:br>
              <a:rPr lang="en-US" altLang="en-US" dirty="0" smtClean="0"/>
            </a:br>
            <a:r>
              <a:rPr lang="en-US" altLang="en-US" dirty="0" smtClean="0"/>
              <a:t>IT </a:t>
            </a:r>
            <a:r>
              <a:rPr lang="en-US" altLang="en-US" dirty="0"/>
              <a:t>/ Roman Empire / Government / Julius Caesar / Gaius Julius Caesar</a:t>
            </a:r>
          </a:p>
          <a:p>
            <a:pPr eaLnBrk="1" fontAlgn="auto" hangingPunct="1">
              <a:spcAft>
                <a:spcPts val="0"/>
              </a:spcAft>
              <a:defRPr/>
            </a:pPr>
            <a:endParaRPr lang="en-US" dirty="0"/>
          </a:p>
          <a:p>
            <a:pPr marL="109728" indent="0" eaLnBrk="1" fontAlgn="auto" hangingPunct="1">
              <a:spcAft>
                <a:spcPts val="0"/>
              </a:spcAft>
              <a:buFont typeface="Arial" panose="020B0604020202020204" pitchFamily="34" charset="0"/>
              <a:buNone/>
              <a:defRPr/>
            </a:pPr>
            <a:endParaRPr lang="en-US" dirty="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mtClean="0"/>
              <a:t>The Digital Certificate</a:t>
            </a:r>
          </a:p>
        </p:txBody>
      </p:sp>
      <p:sp>
        <p:nvSpPr>
          <p:cNvPr id="60419" name="Content Placeholder 1"/>
          <p:cNvSpPr>
            <a:spLocks noGrp="1"/>
          </p:cNvSpPr>
          <p:nvPr>
            <p:ph idx="4294967295"/>
          </p:nvPr>
        </p:nvSpPr>
        <p:spPr bwMode="auto">
          <a:xfrm>
            <a:off x="592138" y="1979613"/>
            <a:ext cx="11295062"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eaLnBrk="1" hangingPunct="1"/>
            <a:r>
              <a:rPr lang="en-US" altLang="en-US" smtClean="0"/>
              <a:t>An X.509 digital certificate must also contain at least the following fields:</a:t>
            </a:r>
          </a:p>
          <a:p>
            <a:pPr lvl="1" eaLnBrk="1" hangingPunct="1"/>
            <a:r>
              <a:rPr lang="en-US" altLang="en-US" b="1" smtClean="0"/>
              <a:t>DN Issuer</a:t>
            </a:r>
            <a:r>
              <a:rPr lang="en-US" altLang="en-US" smtClean="0"/>
              <a:t>: name of the Authority in X.500 format </a:t>
            </a:r>
          </a:p>
          <a:p>
            <a:pPr lvl="1" eaLnBrk="1" hangingPunct="1"/>
            <a:r>
              <a:rPr lang="en-US" altLang="en-US" b="1" smtClean="0"/>
              <a:t>Serial Number</a:t>
            </a:r>
            <a:r>
              <a:rPr lang="en-US" altLang="en-US" smtClean="0"/>
              <a:t>: assigned to it by the authority, identifies uniquely a certificate</a:t>
            </a:r>
          </a:p>
          <a:p>
            <a:pPr lvl="1" eaLnBrk="1" hangingPunct="1"/>
            <a:r>
              <a:rPr lang="en-US" altLang="en-US" b="1" smtClean="0"/>
              <a:t>NotBefore</a:t>
            </a:r>
            <a:r>
              <a:rPr lang="en-US" altLang="en-US" smtClean="0"/>
              <a:t>: activation date</a:t>
            </a:r>
          </a:p>
          <a:p>
            <a:pPr lvl="1" eaLnBrk="1" hangingPunct="1"/>
            <a:r>
              <a:rPr lang="en-US" altLang="en-US" b="1" smtClean="0"/>
              <a:t>NotAfter</a:t>
            </a:r>
            <a:r>
              <a:rPr lang="en-US" altLang="en-US" smtClean="0"/>
              <a:t>: expiration date</a:t>
            </a:r>
          </a:p>
          <a:p>
            <a:pPr lvl="1" eaLnBrk="1" hangingPunct="1"/>
            <a:r>
              <a:rPr lang="en-US" altLang="en-US" b="1" smtClean="0"/>
              <a:t>Public Key</a:t>
            </a:r>
            <a:r>
              <a:rPr lang="en-US" altLang="en-US" smtClean="0"/>
              <a:t>: the public key of the certified subject (the certificate contains personal data and the public key)</a:t>
            </a:r>
          </a:p>
          <a:p>
            <a:pPr lvl="1" eaLnBrk="1" hangingPunct="1"/>
            <a:r>
              <a:rPr lang="en-US" altLang="en-US" b="1" smtClean="0"/>
              <a:t>Public Key Algorithm</a:t>
            </a:r>
            <a:r>
              <a:rPr lang="en-US" altLang="en-US" smtClean="0"/>
              <a:t>: the algorithm the public key is suitable for</a:t>
            </a:r>
          </a:p>
          <a:p>
            <a:pPr lvl="1" eaLnBrk="1" hangingPunct="1"/>
            <a:r>
              <a:rPr lang="en-US" altLang="en-US" b="1" smtClean="0"/>
              <a:t>Signature Algorithm</a:t>
            </a:r>
            <a:r>
              <a:rPr lang="en-US" altLang="en-US" smtClean="0"/>
              <a:t>: the algorithm used by the Authority to sign the Certificate</a:t>
            </a:r>
          </a:p>
          <a:p>
            <a:pPr lvl="1" eaLnBrk="1" hangingPunct="1"/>
            <a:r>
              <a:rPr lang="en-US" altLang="en-US" b="1" smtClean="0"/>
              <a:t>Signature</a:t>
            </a:r>
            <a:r>
              <a:rPr lang="en-US" altLang="en-US" smtClean="0"/>
              <a:t>: the signature affixed to the Certificate by the Certificate Authority (the element that guarantees the authenticity of the certificate itself)</a:t>
            </a:r>
          </a:p>
          <a:p>
            <a:pPr lvl="1" eaLnBrk="1" hangingPunct="1"/>
            <a:r>
              <a:rPr lang="en-US" altLang="en-US" b="1" smtClean="0"/>
              <a:t>KeyUsage</a:t>
            </a:r>
            <a:r>
              <a:rPr lang="en-US" altLang="en-US" smtClean="0"/>
              <a:t>: the purposes the key can be used for</a:t>
            </a:r>
          </a:p>
          <a:p>
            <a:pPr lvl="1" eaLnBrk="1" hangingPunct="1"/>
            <a:endParaRPr lang="en-US" altLang="en-US" smtClean="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le 2"/>
          <p:cNvSpPr>
            <a:spLocks noGrp="1"/>
          </p:cNvSpPr>
          <p:nvPr>
            <p:ph type="title"/>
          </p:nvPr>
        </p:nvSpPr>
        <p:spPr bwMode="auto">
          <a:xfrm>
            <a:off x="2125663" y="365125"/>
            <a:ext cx="63134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mtClean="0"/>
              <a:t>The Digital Certificate</a:t>
            </a:r>
            <a:br>
              <a:rPr lang="en-US" altLang="en-US" smtClean="0"/>
            </a:br>
            <a:r>
              <a:rPr lang="en-US" altLang="en-US" smtClean="0"/>
              <a:t>Generation and Revocation</a:t>
            </a:r>
          </a:p>
        </p:txBody>
      </p:sp>
      <p:sp>
        <p:nvSpPr>
          <p:cNvPr id="2" name="Content Placeholder 1"/>
          <p:cNvSpPr>
            <a:spLocks noGrp="1"/>
          </p:cNvSpPr>
          <p:nvPr>
            <p:ph idx="4294967295"/>
          </p:nvPr>
        </p:nvSpPr>
        <p:spPr>
          <a:xfrm>
            <a:off x="592138" y="1979613"/>
            <a:ext cx="11007725" cy="4321175"/>
          </a:xfrm>
          <a:prstGeom prst="rect">
            <a:avLst/>
          </a:prstGeom>
        </p:spPr>
        <p:txBody>
          <a:bodyPr/>
          <a:lstStyle/>
          <a:p>
            <a:pPr marL="566928" indent="-457200" eaLnBrk="1" fontAlgn="auto" hangingPunct="1">
              <a:spcAft>
                <a:spcPts val="0"/>
              </a:spcAft>
              <a:defRPr/>
            </a:pPr>
            <a:r>
              <a:rPr lang="en-US" dirty="0" smtClean="0"/>
              <a:t>The </a:t>
            </a:r>
            <a:r>
              <a:rPr lang="en-US" dirty="0"/>
              <a:t>RFC 2314 standard (from PKCS # 10) defines the format of the </a:t>
            </a:r>
            <a:r>
              <a:rPr lang="en-US" i="1" dirty="0" err="1"/>
              <a:t>certificateRequest</a:t>
            </a:r>
            <a:r>
              <a:rPr lang="en-US" dirty="0"/>
              <a:t> </a:t>
            </a:r>
            <a:r>
              <a:rPr lang="en-US" dirty="0" smtClean="0"/>
              <a:t>message</a:t>
            </a:r>
          </a:p>
          <a:p>
            <a:pPr marL="566928" indent="-457200" eaLnBrk="1" fontAlgn="auto" hangingPunct="1">
              <a:spcAft>
                <a:spcPts val="0"/>
              </a:spcAft>
              <a:defRPr/>
            </a:pPr>
            <a:r>
              <a:rPr lang="en-US" dirty="0" smtClean="0"/>
              <a:t>The request contains </a:t>
            </a:r>
            <a:r>
              <a:rPr lang="en-US" dirty="0"/>
              <a:t>the public key and data of the applicant (both given to an RA</a:t>
            </a:r>
            <a:r>
              <a:rPr lang="en-US" dirty="0" smtClean="0"/>
              <a:t>)</a:t>
            </a:r>
          </a:p>
          <a:p>
            <a:pPr marL="566928" indent="-457200" eaLnBrk="1" fontAlgn="auto" hangingPunct="1">
              <a:spcAft>
                <a:spcPts val="0"/>
              </a:spcAft>
              <a:defRPr/>
            </a:pPr>
            <a:r>
              <a:rPr lang="en-US" dirty="0" smtClean="0"/>
              <a:t>The </a:t>
            </a:r>
            <a:r>
              <a:rPr lang="en-US" dirty="0"/>
              <a:t>request message requires the so-called </a:t>
            </a:r>
            <a:r>
              <a:rPr lang="en-US" i="1" dirty="0"/>
              <a:t>proof of possession</a:t>
            </a:r>
            <a:r>
              <a:rPr lang="en-US" dirty="0"/>
              <a:t> of the private </a:t>
            </a:r>
            <a:r>
              <a:rPr lang="en-US" dirty="0" smtClean="0"/>
              <a:t>key:</a:t>
            </a:r>
          </a:p>
          <a:p>
            <a:pPr marL="1024128" lvl="1" indent="-457200" eaLnBrk="1" fontAlgn="auto" hangingPunct="1">
              <a:spcAft>
                <a:spcPts val="0"/>
              </a:spcAft>
              <a:defRPr/>
            </a:pPr>
            <a:r>
              <a:rPr lang="en-US" dirty="0" smtClean="0"/>
              <a:t>the </a:t>
            </a:r>
            <a:r>
              <a:rPr lang="en-US" dirty="0" err="1"/>
              <a:t>certificateRequest</a:t>
            </a:r>
            <a:r>
              <a:rPr lang="en-US" dirty="0"/>
              <a:t> message must be signed with the private key of the </a:t>
            </a:r>
            <a:r>
              <a:rPr lang="en-US" dirty="0" smtClean="0"/>
              <a:t>applicant</a:t>
            </a:r>
          </a:p>
          <a:p>
            <a:pPr marL="1024128" lvl="1" indent="-457200" eaLnBrk="1" fontAlgn="auto" hangingPunct="1">
              <a:spcAft>
                <a:spcPts val="0"/>
              </a:spcAft>
              <a:defRPr/>
            </a:pPr>
            <a:r>
              <a:rPr lang="en-US" dirty="0" smtClean="0"/>
              <a:t>the </a:t>
            </a:r>
            <a:r>
              <a:rPr lang="en-US" dirty="0"/>
              <a:t>authority, by verifying this signature substantially verifies that the applicant actually possesses this </a:t>
            </a:r>
            <a:r>
              <a:rPr lang="en-US" dirty="0" smtClean="0"/>
              <a:t>key</a:t>
            </a:r>
            <a:endParaRPr lang="en-US" dirty="0"/>
          </a:p>
          <a:p>
            <a:pPr eaLnBrk="1" fontAlgn="auto" hangingPunct="1">
              <a:spcAft>
                <a:spcPts val="0"/>
              </a:spcAft>
              <a:defRPr/>
            </a:pPr>
            <a:endParaRPr lang="en-US" b="1" dirty="0"/>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2"/>
          <p:cNvSpPr>
            <a:spLocks noGrp="1"/>
          </p:cNvSpPr>
          <p:nvPr>
            <p:ph type="title"/>
          </p:nvPr>
        </p:nvSpPr>
        <p:spPr bwMode="auto">
          <a:xfrm>
            <a:off x="2125663" y="365125"/>
            <a:ext cx="6329362"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mtClean="0"/>
              <a:t>The Digital Certificate</a:t>
            </a:r>
            <a:br>
              <a:rPr lang="en-US" altLang="en-US" smtClean="0"/>
            </a:br>
            <a:r>
              <a:rPr lang="en-US" altLang="en-US" smtClean="0"/>
              <a:t>Generation and Revocation</a:t>
            </a:r>
          </a:p>
        </p:txBody>
      </p:sp>
      <p:sp>
        <p:nvSpPr>
          <p:cNvPr id="2" name="Content Placeholder 1"/>
          <p:cNvSpPr>
            <a:spLocks noGrp="1"/>
          </p:cNvSpPr>
          <p:nvPr>
            <p:ph idx="4294967295"/>
          </p:nvPr>
        </p:nvSpPr>
        <p:spPr>
          <a:xfrm>
            <a:off x="592138" y="1979613"/>
            <a:ext cx="11007725" cy="4321175"/>
          </a:xfrm>
          <a:prstGeom prst="rect">
            <a:avLst/>
          </a:prstGeom>
        </p:spPr>
        <p:txBody>
          <a:bodyPr/>
          <a:lstStyle/>
          <a:p>
            <a:pPr marL="566928" indent="-457200" eaLnBrk="1" fontAlgn="auto" hangingPunct="1">
              <a:spcAft>
                <a:spcPts val="0"/>
              </a:spcAft>
              <a:defRPr/>
            </a:pPr>
            <a:r>
              <a:rPr lang="en-US" dirty="0"/>
              <a:t>Certificate is considered "</a:t>
            </a:r>
            <a:r>
              <a:rPr lang="en-US" dirty="0" smtClean="0"/>
              <a:t>expired” on </a:t>
            </a:r>
            <a:r>
              <a:rPr lang="en-US" dirty="0"/>
              <a:t>the date corresponding to the "</a:t>
            </a:r>
            <a:r>
              <a:rPr lang="en-US" dirty="0" err="1"/>
              <a:t>notAfter</a:t>
            </a:r>
            <a:r>
              <a:rPr lang="en-US" dirty="0"/>
              <a:t>" </a:t>
            </a:r>
            <a:r>
              <a:rPr lang="en-US" dirty="0" smtClean="0"/>
              <a:t>attribute</a:t>
            </a:r>
          </a:p>
          <a:p>
            <a:pPr marL="566928" indent="-457200" eaLnBrk="1" fontAlgn="auto" hangingPunct="1">
              <a:spcAft>
                <a:spcPts val="0"/>
              </a:spcAft>
              <a:defRPr/>
            </a:pPr>
            <a:r>
              <a:rPr lang="en-US" dirty="0" smtClean="0"/>
              <a:t>Expiration also </a:t>
            </a:r>
            <a:r>
              <a:rPr lang="en-US" dirty="0"/>
              <a:t>serves to </a:t>
            </a:r>
            <a:r>
              <a:rPr lang="en-US" dirty="0" smtClean="0"/>
              <a:t>limit the time a certificate is used</a:t>
            </a:r>
          </a:p>
          <a:p>
            <a:pPr marL="566928" indent="-457200" eaLnBrk="1" fontAlgn="auto" hangingPunct="1">
              <a:spcAft>
                <a:spcPts val="0"/>
              </a:spcAft>
              <a:defRPr/>
            </a:pPr>
            <a:r>
              <a:rPr lang="en-US" dirty="0" smtClean="0"/>
              <a:t>Expiration </a:t>
            </a:r>
            <a:r>
              <a:rPr lang="en-US" dirty="0"/>
              <a:t>can refer to:</a:t>
            </a:r>
          </a:p>
          <a:p>
            <a:pPr lvl="1" eaLnBrk="1" fontAlgn="auto" hangingPunct="1">
              <a:spcAft>
                <a:spcPts val="0"/>
              </a:spcAft>
              <a:defRPr/>
            </a:pPr>
            <a:r>
              <a:rPr lang="en-US" sz="2600" dirty="0"/>
              <a:t>the </a:t>
            </a:r>
            <a:r>
              <a:rPr lang="en-US" sz="2600" dirty="0" smtClean="0"/>
              <a:t>certificate</a:t>
            </a:r>
            <a:endParaRPr lang="en-US" sz="2600" dirty="0"/>
          </a:p>
          <a:p>
            <a:pPr lvl="1" eaLnBrk="1" fontAlgn="auto" hangingPunct="1">
              <a:spcAft>
                <a:spcPts val="0"/>
              </a:spcAft>
              <a:defRPr/>
            </a:pPr>
            <a:r>
              <a:rPr lang="en-US" sz="2600" dirty="0"/>
              <a:t>the associated </a:t>
            </a:r>
            <a:r>
              <a:rPr lang="en-US" sz="2600" dirty="0" smtClean="0"/>
              <a:t>keys</a:t>
            </a:r>
          </a:p>
          <a:p>
            <a:pPr marL="539750" indent="-449263" eaLnBrk="1" fontAlgn="auto" hangingPunct="1">
              <a:spcAft>
                <a:spcPts val="0"/>
              </a:spcAft>
              <a:defRPr/>
            </a:pPr>
            <a:r>
              <a:rPr lang="en-US" dirty="0" smtClean="0"/>
              <a:t>An expired certificate </a:t>
            </a:r>
            <a:r>
              <a:rPr lang="en-US" dirty="0"/>
              <a:t>cannot be used by its </a:t>
            </a:r>
            <a:r>
              <a:rPr lang="en-US" dirty="0" smtClean="0"/>
              <a:t>owner</a:t>
            </a:r>
          </a:p>
          <a:p>
            <a:pPr marL="539750" indent="-449263" eaLnBrk="1" fontAlgn="auto" hangingPunct="1">
              <a:spcAft>
                <a:spcPts val="0"/>
              </a:spcAft>
              <a:defRPr/>
            </a:pPr>
            <a:r>
              <a:rPr lang="en-US" dirty="0" smtClean="0"/>
              <a:t>The </a:t>
            </a:r>
            <a:r>
              <a:rPr lang="en-US" dirty="0"/>
              <a:t>certificate is </a:t>
            </a:r>
            <a:r>
              <a:rPr lang="en-US" dirty="0" smtClean="0"/>
              <a:t>available </a:t>
            </a:r>
            <a:r>
              <a:rPr lang="en-US" dirty="0"/>
              <a:t>to verify and decrypt messages issued before </a:t>
            </a:r>
            <a:r>
              <a:rPr lang="en-US" dirty="0" smtClean="0"/>
              <a:t>expiration</a:t>
            </a:r>
          </a:p>
          <a:p>
            <a:pPr marL="539750" indent="-449263" eaLnBrk="1" fontAlgn="auto" hangingPunct="1">
              <a:spcAft>
                <a:spcPts val="0"/>
              </a:spcAft>
              <a:defRPr/>
            </a:pPr>
            <a:r>
              <a:rPr lang="en-US" dirty="0" smtClean="0"/>
              <a:t>In </a:t>
            </a:r>
            <a:r>
              <a:rPr lang="en-US" dirty="0"/>
              <a:t>some cases, it is possible to “renew” a </a:t>
            </a:r>
            <a:r>
              <a:rPr lang="en-US" dirty="0" smtClean="0"/>
              <a:t>certificate</a:t>
            </a:r>
            <a:endParaRPr lang="en-US" dirty="0"/>
          </a:p>
          <a:p>
            <a:pPr marL="0" indent="0" eaLnBrk="1" fontAlgn="auto" hangingPunct="1">
              <a:spcAft>
                <a:spcPts val="0"/>
              </a:spcAft>
              <a:buFont typeface="Arial" panose="020B0604020202020204" pitchFamily="34" charset="0"/>
              <a:buNone/>
              <a:defRPr/>
            </a:pPr>
            <a:endParaRPr lang="en-US" dirty="0"/>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itle 2"/>
          <p:cNvSpPr>
            <a:spLocks noGrp="1"/>
          </p:cNvSpPr>
          <p:nvPr>
            <p:ph type="title"/>
          </p:nvPr>
        </p:nvSpPr>
        <p:spPr bwMode="auto">
          <a:xfrm>
            <a:off x="2125663" y="365125"/>
            <a:ext cx="63134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mtClean="0"/>
              <a:t>The Digital Certificate</a:t>
            </a:r>
            <a:br>
              <a:rPr lang="en-US" altLang="en-US" smtClean="0"/>
            </a:br>
            <a:r>
              <a:rPr lang="en-US" altLang="en-US" smtClean="0"/>
              <a:t>Generation and Revocation</a:t>
            </a:r>
          </a:p>
        </p:txBody>
      </p:sp>
      <p:sp>
        <p:nvSpPr>
          <p:cNvPr id="63491"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eaLnBrk="1" hangingPunct="1"/>
            <a:r>
              <a:rPr lang="en-US" altLang="en-US" smtClean="0"/>
              <a:t>A certificate can be made invalid prior to expiration through </a:t>
            </a:r>
            <a:r>
              <a:rPr lang="en-US" altLang="en-US" i="1" smtClean="0"/>
              <a:t>revocation</a:t>
            </a:r>
          </a:p>
          <a:p>
            <a:pPr marL="566738" indent="-457200" eaLnBrk="1" hangingPunct="1"/>
            <a:r>
              <a:rPr lang="en-US" altLang="en-US" smtClean="0"/>
              <a:t>The reason could be, for example:</a:t>
            </a:r>
          </a:p>
          <a:p>
            <a:pPr marL="1023938" lvl="1" indent="-457200" eaLnBrk="1" hangingPunct="1"/>
            <a:r>
              <a:rPr lang="en-US" altLang="en-US" smtClean="0"/>
              <a:t>the key associated with the certificate has been compromised, </a:t>
            </a:r>
          </a:p>
          <a:p>
            <a:pPr marL="1023938" lvl="1" indent="-457200" eaLnBrk="1" hangingPunct="1"/>
            <a:r>
              <a:rPr lang="en-US" altLang="en-US" smtClean="0"/>
              <a:t>the subject is no longer associated to the company or changed unit, </a:t>
            </a:r>
          </a:p>
          <a:p>
            <a:pPr marL="1023938" lvl="1" indent="-457200" eaLnBrk="1" hangingPunct="1"/>
            <a:r>
              <a:rPr lang="en-US" altLang="en-US" smtClean="0"/>
              <a:t>the CA that issued the certificate (or one of its higher level CAs) has been compromised</a:t>
            </a:r>
          </a:p>
          <a:p>
            <a:pPr marL="566738" indent="-457200" eaLnBrk="1" hangingPunct="1"/>
            <a:r>
              <a:rPr lang="en-US" altLang="en-US" smtClean="0"/>
              <a:t>A revoked certificate cannot be used anymore, except when it is just kept “on hold”</a:t>
            </a:r>
            <a:endParaRPr lang="en-US" altLang="en-US" b="1" smtClean="0"/>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itle 2"/>
          <p:cNvSpPr>
            <a:spLocks noGrp="1"/>
          </p:cNvSpPr>
          <p:nvPr>
            <p:ph type="title"/>
          </p:nvPr>
        </p:nvSpPr>
        <p:spPr bwMode="auto">
          <a:xfrm>
            <a:off x="2125663" y="365125"/>
            <a:ext cx="63134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mtClean="0"/>
              <a:t>The Digital Certificate</a:t>
            </a:r>
            <a:br>
              <a:rPr lang="en-US" altLang="en-US" smtClean="0"/>
            </a:br>
            <a:r>
              <a:rPr lang="en-US" altLang="en-US" smtClean="0"/>
              <a:t>Generation and Revocation</a:t>
            </a:r>
          </a:p>
        </p:txBody>
      </p:sp>
      <p:sp>
        <p:nvSpPr>
          <p:cNvPr id="2" name="Content Placeholder 1"/>
          <p:cNvSpPr>
            <a:spLocks noGrp="1"/>
          </p:cNvSpPr>
          <p:nvPr>
            <p:ph idx="4294967295"/>
          </p:nvPr>
        </p:nvSpPr>
        <p:spPr>
          <a:xfrm>
            <a:off x="592138" y="1979613"/>
            <a:ext cx="11007725" cy="4321175"/>
          </a:xfrm>
          <a:prstGeom prst="rect">
            <a:avLst/>
          </a:prstGeom>
        </p:spPr>
        <p:txBody>
          <a:bodyPr/>
          <a:lstStyle/>
          <a:p>
            <a:pPr marL="566928" indent="-457200" eaLnBrk="1" fontAlgn="auto" hangingPunct="1">
              <a:spcAft>
                <a:spcPts val="0"/>
              </a:spcAft>
              <a:defRPr/>
            </a:pPr>
            <a:r>
              <a:rPr lang="en-US" dirty="0" smtClean="0"/>
              <a:t>An “on hold” </a:t>
            </a:r>
            <a:r>
              <a:rPr lang="en-US" dirty="0"/>
              <a:t>certificate is temporarily inserted in the Certificate Revocation List </a:t>
            </a:r>
            <a:r>
              <a:rPr lang="en-US" dirty="0" smtClean="0"/>
              <a:t>(CRL) </a:t>
            </a:r>
            <a:r>
              <a:rPr lang="en-US" dirty="0"/>
              <a:t>because of specific </a:t>
            </a:r>
            <a:r>
              <a:rPr lang="en-US" dirty="0" smtClean="0"/>
              <a:t>reasons, for example:</a:t>
            </a:r>
          </a:p>
          <a:p>
            <a:pPr marL="1024128" lvl="1" indent="-457200" eaLnBrk="1" fontAlgn="auto" hangingPunct="1">
              <a:spcAft>
                <a:spcPts val="0"/>
              </a:spcAft>
              <a:defRPr/>
            </a:pPr>
            <a:r>
              <a:rPr lang="en-US" dirty="0" smtClean="0"/>
              <a:t>possible </a:t>
            </a:r>
            <a:r>
              <a:rPr lang="en-US" dirty="0"/>
              <a:t>key </a:t>
            </a:r>
            <a:r>
              <a:rPr lang="en-US" dirty="0" smtClean="0"/>
              <a:t>compromise</a:t>
            </a:r>
          </a:p>
          <a:p>
            <a:pPr marL="1024128" lvl="1" indent="-457200" eaLnBrk="1" fontAlgn="auto" hangingPunct="1">
              <a:spcAft>
                <a:spcPts val="0"/>
              </a:spcAft>
              <a:defRPr/>
            </a:pPr>
            <a:r>
              <a:rPr lang="en-US" dirty="0" smtClean="0"/>
              <a:t>request </a:t>
            </a:r>
            <a:r>
              <a:rPr lang="en-US" dirty="0"/>
              <a:t>of revocation by a person other than the </a:t>
            </a:r>
            <a:r>
              <a:rPr lang="en-US" dirty="0" smtClean="0"/>
              <a:t>owner</a:t>
            </a:r>
          </a:p>
          <a:p>
            <a:pPr marL="1024128" lvl="1" indent="-457200" eaLnBrk="1" fontAlgn="auto" hangingPunct="1">
              <a:spcAft>
                <a:spcPts val="0"/>
              </a:spcAft>
              <a:defRPr/>
            </a:pPr>
            <a:r>
              <a:rPr lang="en-US" dirty="0" smtClean="0"/>
              <a:t>temporary </a:t>
            </a:r>
            <a:r>
              <a:rPr lang="en-US" dirty="0"/>
              <a:t>non-use of the </a:t>
            </a:r>
            <a:r>
              <a:rPr lang="en-US" dirty="0" smtClean="0"/>
              <a:t>certificate</a:t>
            </a:r>
          </a:p>
          <a:p>
            <a:pPr marL="566928" indent="-457200" eaLnBrk="1" fontAlgn="auto" hangingPunct="1">
              <a:spcAft>
                <a:spcPts val="0"/>
              </a:spcAft>
              <a:defRPr/>
            </a:pPr>
            <a:r>
              <a:rPr lang="en-US" dirty="0" smtClean="0"/>
              <a:t>Its </a:t>
            </a:r>
            <a:r>
              <a:rPr lang="en-US" dirty="0"/>
              <a:t>validity could be restored </a:t>
            </a:r>
            <a:r>
              <a:rPr lang="en-US" dirty="0" smtClean="0"/>
              <a:t>later</a:t>
            </a:r>
          </a:p>
          <a:p>
            <a:pPr marL="566928" indent="-457200" eaLnBrk="1" fontAlgn="auto" hangingPunct="1">
              <a:spcAft>
                <a:spcPts val="0"/>
              </a:spcAft>
              <a:defRPr/>
            </a:pPr>
            <a:r>
              <a:rPr lang="en-US" dirty="0" smtClean="0"/>
              <a:t>In </a:t>
            </a:r>
            <a:r>
              <a:rPr lang="en-US" dirty="0"/>
              <a:t>case of “reactivation” from suspension, a new entry in the CRL is inserted with a with a special reason code: </a:t>
            </a:r>
            <a:r>
              <a:rPr lang="en-US" i="1" dirty="0" err="1" smtClean="0"/>
              <a:t>removeFromCRL</a:t>
            </a:r>
            <a:endParaRPr lang="en-US" dirty="0"/>
          </a:p>
          <a:p>
            <a:pPr eaLnBrk="1" fontAlgn="auto" hangingPunct="1">
              <a:spcAft>
                <a:spcPts val="0"/>
              </a:spcAft>
              <a:defRPr/>
            </a:pPr>
            <a:endParaRPr lang="en-US" b="1" dirty="0"/>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itle 2"/>
          <p:cNvSpPr>
            <a:spLocks noGrp="1"/>
          </p:cNvSpPr>
          <p:nvPr>
            <p:ph type="title"/>
          </p:nvPr>
        </p:nvSpPr>
        <p:spPr bwMode="auto">
          <a:xfrm>
            <a:off x="2125663" y="365125"/>
            <a:ext cx="63134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mtClean="0"/>
              <a:t>The Digital Certificate</a:t>
            </a:r>
            <a:br>
              <a:rPr lang="en-US" altLang="en-US" smtClean="0"/>
            </a:br>
            <a:r>
              <a:rPr lang="en-US" altLang="en-US" smtClean="0"/>
              <a:t>Generation and Revocation</a:t>
            </a:r>
          </a:p>
        </p:txBody>
      </p:sp>
      <p:sp>
        <p:nvSpPr>
          <p:cNvPr id="65539"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eaLnBrk="1" hangingPunct="1"/>
            <a:r>
              <a:rPr lang="en-US" altLang="en-US" i="1" smtClean="0"/>
              <a:t>Certificate Revocation List</a:t>
            </a:r>
            <a:r>
              <a:rPr lang="en-US" altLang="en-US" smtClean="0"/>
              <a:t> (CRL) lists the certificates that lost validity</a:t>
            </a:r>
          </a:p>
          <a:p>
            <a:pPr marL="566738" indent="-457200" eaLnBrk="1" hangingPunct="1"/>
            <a:r>
              <a:rPr lang="en-US" altLang="en-US" smtClean="0"/>
              <a:t>Issued periodically by the issuer Certification Authority and propagated (actively or passively) to all the users</a:t>
            </a:r>
          </a:p>
          <a:p>
            <a:pPr marL="566738" indent="-457200" eaLnBrk="1" hangingPunct="1"/>
            <a:r>
              <a:rPr lang="en-US" altLang="en-US" smtClean="0"/>
              <a:t>Signed periodically by the CA</a:t>
            </a:r>
          </a:p>
          <a:p>
            <a:pPr marL="566738" indent="-457200" eaLnBrk="1" hangingPunct="1"/>
            <a:r>
              <a:rPr lang="en-US" altLang="en-US" smtClean="0"/>
              <a:t>Includes a field called the “nextUpdate” which contains the date and time in which the new Certificate Revocation List will be available</a:t>
            </a:r>
          </a:p>
          <a:p>
            <a:pPr marL="566738" indent="-457200" eaLnBrk="1" hangingPunct="1"/>
            <a:r>
              <a:rPr lang="en-US" altLang="en-US" smtClean="0"/>
              <a:t>If the nextUpdate date belongs to the past it means that the CRL is “expired”</a:t>
            </a:r>
          </a:p>
          <a:p>
            <a:pPr marL="566738" indent="-457200" eaLnBrk="1" hangingPunct="1"/>
            <a:r>
              <a:rPr lang="en-US" altLang="en-US" smtClean="0"/>
              <a:t>Each revoked certificate includes the reason of revocation</a:t>
            </a:r>
          </a:p>
          <a:p>
            <a:pPr marL="566738" indent="-457200" eaLnBrk="1" hangingPunct="1"/>
            <a:r>
              <a:rPr lang="en-US" altLang="en-US" smtClean="0"/>
              <a:t>The CRL is provided as a service via the LDAP protocol</a:t>
            </a:r>
          </a:p>
          <a:p>
            <a:pPr marL="566738" indent="-457200" eaLnBrk="1" hangingPunct="1"/>
            <a:endParaRPr lang="en-US" altLang="en-US" b="1" smtClean="0"/>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itle 2"/>
          <p:cNvSpPr>
            <a:spLocks noGrp="1"/>
          </p:cNvSpPr>
          <p:nvPr>
            <p:ph type="title"/>
          </p:nvPr>
        </p:nvSpPr>
        <p:spPr bwMode="auto">
          <a:xfrm>
            <a:off x="2125663" y="365125"/>
            <a:ext cx="6283325"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mtClean="0"/>
              <a:t>The Digital Certificate</a:t>
            </a:r>
            <a:br>
              <a:rPr lang="en-US" altLang="en-US" smtClean="0"/>
            </a:br>
            <a:r>
              <a:rPr lang="en-US" altLang="en-US" smtClean="0"/>
              <a:t>Generation and Revocation</a:t>
            </a:r>
          </a:p>
        </p:txBody>
      </p:sp>
      <p:sp>
        <p:nvSpPr>
          <p:cNvPr id="2" name="Content Placeholder 1"/>
          <p:cNvSpPr>
            <a:spLocks noGrp="1"/>
          </p:cNvSpPr>
          <p:nvPr>
            <p:ph idx="4294967295"/>
          </p:nvPr>
        </p:nvSpPr>
        <p:spPr>
          <a:xfrm>
            <a:off x="592138" y="1979613"/>
            <a:ext cx="11007725" cy="4321175"/>
          </a:xfrm>
          <a:prstGeom prst="rect">
            <a:avLst/>
          </a:prstGeom>
        </p:spPr>
        <p:txBody>
          <a:bodyPr/>
          <a:lstStyle/>
          <a:p>
            <a:pPr marL="566928" indent="-457200" eaLnBrk="1" fontAlgn="auto" hangingPunct="1">
              <a:spcAft>
                <a:spcPts val="0"/>
              </a:spcAft>
              <a:defRPr/>
            </a:pPr>
            <a:r>
              <a:rPr lang="en-US" dirty="0" smtClean="0"/>
              <a:t>Large </a:t>
            </a:r>
            <a:r>
              <a:rPr lang="en-US" dirty="0"/>
              <a:t>CRLs can </a:t>
            </a:r>
            <a:r>
              <a:rPr lang="en-US" dirty="0" smtClean="0"/>
              <a:t>be partitioned</a:t>
            </a:r>
          </a:p>
          <a:p>
            <a:pPr marL="566928" indent="-457200" eaLnBrk="1" fontAlgn="auto" hangingPunct="1">
              <a:spcAft>
                <a:spcPts val="0"/>
              </a:spcAft>
              <a:defRPr/>
            </a:pPr>
            <a:r>
              <a:rPr lang="en-US" dirty="0" smtClean="0"/>
              <a:t>The </a:t>
            </a:r>
            <a:r>
              <a:rPr lang="en-US" dirty="0"/>
              <a:t>CA just provides pieces of the Certificate Revocation List, for example referring to a certain period of </a:t>
            </a:r>
            <a:r>
              <a:rPr lang="en-US" dirty="0" smtClean="0"/>
              <a:t>time</a:t>
            </a:r>
          </a:p>
          <a:p>
            <a:pPr marL="566928" indent="-457200" eaLnBrk="1" fontAlgn="auto" hangingPunct="1">
              <a:spcAft>
                <a:spcPts val="0"/>
              </a:spcAft>
              <a:defRPr/>
            </a:pPr>
            <a:r>
              <a:rPr lang="en-US" dirty="0" smtClean="0"/>
              <a:t>Only the piece </a:t>
            </a:r>
            <a:r>
              <a:rPr lang="en-US" dirty="0"/>
              <a:t>of CRL of </a:t>
            </a:r>
            <a:r>
              <a:rPr lang="en-US" dirty="0" smtClean="0"/>
              <a:t>interest is downloaded</a:t>
            </a:r>
          </a:p>
          <a:p>
            <a:pPr marL="566928" indent="-457200" eaLnBrk="1" fontAlgn="auto" hangingPunct="1">
              <a:spcAft>
                <a:spcPts val="0"/>
              </a:spcAft>
              <a:defRPr/>
            </a:pPr>
            <a:r>
              <a:rPr lang="en-US" dirty="0" smtClean="0"/>
              <a:t>Alternatively, </a:t>
            </a:r>
            <a:r>
              <a:rPr lang="en-US" i="1" dirty="0" smtClean="0"/>
              <a:t>Online </a:t>
            </a:r>
            <a:r>
              <a:rPr lang="en-US" i="1" dirty="0"/>
              <a:t>Certificate Status Protocol</a:t>
            </a:r>
            <a:r>
              <a:rPr lang="en-US" dirty="0"/>
              <a:t> (</a:t>
            </a:r>
            <a:r>
              <a:rPr lang="en-US" dirty="0" smtClean="0"/>
              <a:t>OCSP) service can </a:t>
            </a:r>
            <a:r>
              <a:rPr lang="en-US" dirty="0"/>
              <a:t>be used to find if a certain certificate number is in the </a:t>
            </a:r>
            <a:r>
              <a:rPr lang="en-US" dirty="0" smtClean="0"/>
              <a:t>CRL</a:t>
            </a:r>
          </a:p>
          <a:p>
            <a:pPr marL="566928" indent="-457200" eaLnBrk="1" fontAlgn="auto" hangingPunct="1">
              <a:spcAft>
                <a:spcPts val="0"/>
              </a:spcAft>
              <a:defRPr/>
            </a:pPr>
            <a:r>
              <a:rPr lang="en-US" dirty="0" smtClean="0"/>
              <a:t>OCSP servers responses </a:t>
            </a:r>
            <a:r>
              <a:rPr lang="en-US" dirty="0"/>
              <a:t>are signed by the CA in order to be </a:t>
            </a:r>
            <a:r>
              <a:rPr lang="en-US" dirty="0" smtClean="0"/>
              <a:t>trusted</a:t>
            </a:r>
            <a:endParaRPr lang="en-US" dirty="0"/>
          </a:p>
          <a:p>
            <a:pPr marL="109728" indent="0" eaLnBrk="1" fontAlgn="auto" hangingPunct="1">
              <a:spcAft>
                <a:spcPts val="0"/>
              </a:spcAft>
              <a:buFont typeface="Arial" panose="020B0604020202020204" pitchFamily="34" charset="0"/>
              <a:buNone/>
              <a:defRPr/>
            </a:pPr>
            <a:endParaRPr lang="en-US" dirty="0"/>
          </a:p>
          <a:p>
            <a:pPr eaLnBrk="1" fontAlgn="auto" hangingPunct="1">
              <a:spcAft>
                <a:spcPts val="0"/>
              </a:spcAft>
              <a:defRPr/>
            </a:pPr>
            <a:endParaRPr lang="en-US" b="1" dirty="0"/>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mtClean="0"/>
              <a:t>The Chain of Trust</a:t>
            </a:r>
          </a:p>
        </p:txBody>
      </p:sp>
      <p:sp>
        <p:nvSpPr>
          <p:cNvPr id="67587"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eaLnBrk="1" hangingPunct="1"/>
            <a:r>
              <a:rPr lang="en-US" altLang="en-US" smtClean="0"/>
              <a:t>The verification of a certificate requires that all the chain of the intermediate CAs starting from a trusted one be verified, possibly the root CA</a:t>
            </a:r>
          </a:p>
          <a:p>
            <a:pPr marL="566738" indent="-457200" eaLnBrk="1" hangingPunct="1"/>
            <a:r>
              <a:rPr lang="en-US" altLang="en-US" smtClean="0"/>
              <a:t>First the certificate to check is verified against the issuer CA, then the CA certificate is verified against its parent CA, and so on up to an intermediate trusted (by the user) CA or the root CA itself</a:t>
            </a: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mtClean="0"/>
              <a:t>KeyUsage</a:t>
            </a:r>
          </a:p>
        </p:txBody>
      </p:sp>
      <p:sp>
        <p:nvSpPr>
          <p:cNvPr id="68611"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eaLnBrk="1" hangingPunct="1"/>
            <a:r>
              <a:rPr lang="en-US" altLang="en-US" smtClean="0"/>
              <a:t>Keys can be used for different purposes and a certificate specify the allowed uses, among them:</a:t>
            </a:r>
          </a:p>
          <a:p>
            <a:pPr lvl="1" eaLnBrk="1" hangingPunct="1"/>
            <a:r>
              <a:rPr lang="en-US" altLang="en-US" sz="2600" b="1" smtClean="0"/>
              <a:t>nonRepudiation</a:t>
            </a:r>
            <a:r>
              <a:rPr lang="en-US" altLang="en-US" sz="2600" smtClean="0"/>
              <a:t>: the key can be used for producing a signature</a:t>
            </a:r>
          </a:p>
          <a:p>
            <a:pPr lvl="1" eaLnBrk="1" hangingPunct="1"/>
            <a:r>
              <a:rPr lang="en-US" altLang="en-US" sz="2600" b="1" smtClean="0"/>
              <a:t>dataEncipherment:</a:t>
            </a:r>
            <a:r>
              <a:rPr lang="en-US" altLang="en-US" sz="2600" smtClean="0"/>
              <a:t> the key can be used to encrypt data</a:t>
            </a:r>
          </a:p>
          <a:p>
            <a:pPr lvl="1" eaLnBrk="1" hangingPunct="1"/>
            <a:r>
              <a:rPr lang="en-US" altLang="en-US" sz="2600" b="1" smtClean="0"/>
              <a:t>keyAgreement:</a:t>
            </a:r>
            <a:r>
              <a:rPr lang="en-US" altLang="en-US" sz="2600" smtClean="0"/>
              <a:t> the key can be used to securely exchange keys</a:t>
            </a: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mtClean="0"/>
              <a:t>TimeStamping</a:t>
            </a:r>
          </a:p>
        </p:txBody>
      </p:sp>
      <p:sp>
        <p:nvSpPr>
          <p:cNvPr id="69635" name="Content Placeholder 1"/>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eaLnBrk="1" hangingPunct="1"/>
            <a:r>
              <a:rPr lang="en-US" altLang="en-US" smtClean="0"/>
              <a:t>A PKI can also be used to time stamping documents</a:t>
            </a:r>
          </a:p>
          <a:p>
            <a:pPr marL="566738" indent="-457200" eaLnBrk="1" hangingPunct="1"/>
            <a:r>
              <a:rPr lang="en-US" altLang="en-US" smtClean="0"/>
              <a:t>Document timestamping prove its existence in a point in the past</a:t>
            </a:r>
          </a:p>
          <a:p>
            <a:pPr marL="566738" indent="-457200" eaLnBrk="1" hangingPunct="1"/>
            <a:r>
              <a:rPr lang="en-US" altLang="en-US" smtClean="0"/>
              <a:t>A CA will sign the document and includes a temporal mark</a:t>
            </a:r>
          </a:p>
          <a:p>
            <a:pPr marL="566738" indent="-457200" eaLnBrk="1" hangingPunct="1"/>
            <a:r>
              <a:rPr lang="en-US" altLang="en-US" smtClean="0"/>
              <a:t>The signature also ensure that the document has not been altered after affixing the timestamp</a:t>
            </a:r>
          </a:p>
          <a:p>
            <a:pPr marL="566738" indent="-457200" eaLnBrk="1" hangingPunct="1"/>
            <a:r>
              <a:rPr lang="en-US" altLang="en-US" smtClean="0"/>
              <a:t>A Time Stamp can extend the validity of an electronic signature beyond the lifetime of the digital certificate associated with the keys used</a:t>
            </a: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mtClean="0"/>
              <a:t>Standard Mechanisms and Formats</a:t>
            </a:r>
          </a:p>
        </p:txBody>
      </p:sp>
      <p:sp>
        <p:nvSpPr>
          <p:cNvPr id="2" name="Content Placeholder 1"/>
          <p:cNvSpPr>
            <a:spLocks noGrp="1"/>
          </p:cNvSpPr>
          <p:nvPr>
            <p:ph idx="4294967295"/>
          </p:nvPr>
        </p:nvSpPr>
        <p:spPr>
          <a:xfrm>
            <a:off x="592138" y="1979613"/>
            <a:ext cx="11039475" cy="4321175"/>
          </a:xfrm>
          <a:prstGeom prst="rect">
            <a:avLst/>
          </a:prstGeom>
        </p:spPr>
        <p:txBody>
          <a:bodyPr/>
          <a:lstStyle/>
          <a:p>
            <a:pPr marL="0" indent="0" eaLnBrk="1" fontAlgn="auto" hangingPunct="1">
              <a:spcAft>
                <a:spcPts val="0"/>
              </a:spcAft>
              <a:buFont typeface="Arial" panose="020B0604020202020204" pitchFamily="34" charset="0"/>
              <a:buNone/>
              <a:defRPr/>
            </a:pPr>
            <a:r>
              <a:rPr lang="en-US" i="1" dirty="0"/>
              <a:t>PKCS #7 - Public key cryptography standard #7</a:t>
            </a:r>
            <a:endParaRPr lang="en-US" dirty="0"/>
          </a:p>
          <a:p>
            <a:pPr marL="566928" indent="-457200" eaLnBrk="1" fontAlgn="auto" hangingPunct="1">
              <a:spcAft>
                <a:spcPts val="0"/>
              </a:spcAft>
              <a:defRPr/>
            </a:pPr>
            <a:r>
              <a:rPr lang="en-US" dirty="0" smtClean="0"/>
              <a:t>describes </a:t>
            </a:r>
            <a:r>
              <a:rPr lang="en-US" dirty="0"/>
              <a:t>the format of messages/files signed, encrypted (with symmetric and asymmetric </a:t>
            </a:r>
            <a:r>
              <a:rPr lang="en-US" dirty="0" smtClean="0"/>
              <a:t>algorithms) </a:t>
            </a:r>
            <a:r>
              <a:rPr lang="en-US" dirty="0"/>
              <a:t>and verifiable by MAC (digested data)</a:t>
            </a:r>
          </a:p>
          <a:p>
            <a:pPr marL="0" indent="0" eaLnBrk="1" fontAlgn="auto" hangingPunct="1">
              <a:spcAft>
                <a:spcPts val="0"/>
              </a:spcAft>
              <a:buFont typeface="Arial" panose="020B0604020202020204" pitchFamily="34" charset="0"/>
              <a:buNone/>
              <a:defRPr/>
            </a:pPr>
            <a:r>
              <a:rPr lang="en-US" i="1" dirty="0"/>
              <a:t>S/MIME - Secure Multipurpose Mail Extension</a:t>
            </a:r>
            <a:endParaRPr lang="en-US" dirty="0"/>
          </a:p>
          <a:p>
            <a:pPr marL="566928" indent="-457200" eaLnBrk="1" fontAlgn="auto" hangingPunct="1">
              <a:spcAft>
                <a:spcPts val="0"/>
              </a:spcAft>
              <a:defRPr/>
            </a:pPr>
            <a:r>
              <a:rPr lang="en-US" dirty="0" smtClean="0"/>
              <a:t>extension </a:t>
            </a:r>
            <a:r>
              <a:rPr lang="en-US" dirty="0"/>
              <a:t>of the MIME </a:t>
            </a:r>
            <a:r>
              <a:rPr lang="en-US" dirty="0" smtClean="0"/>
              <a:t>standard</a:t>
            </a:r>
          </a:p>
          <a:p>
            <a:pPr marL="566928" indent="-457200" eaLnBrk="1" fontAlgn="auto" hangingPunct="1">
              <a:spcAft>
                <a:spcPts val="0"/>
              </a:spcAft>
              <a:defRPr/>
            </a:pPr>
            <a:r>
              <a:rPr lang="en-US" dirty="0" smtClean="0"/>
              <a:t>describes </a:t>
            </a:r>
            <a:r>
              <a:rPr lang="en-US" dirty="0"/>
              <a:t>the encryption of mail </a:t>
            </a:r>
            <a:r>
              <a:rPr lang="en-US" dirty="0" smtClean="0"/>
              <a:t>messages</a:t>
            </a:r>
          </a:p>
          <a:p>
            <a:pPr marL="566928" indent="-457200" eaLnBrk="1" fontAlgn="auto" hangingPunct="1">
              <a:spcAft>
                <a:spcPts val="0"/>
              </a:spcAft>
              <a:defRPr/>
            </a:pPr>
            <a:r>
              <a:rPr lang="en-US" dirty="0" smtClean="0"/>
              <a:t>PKCS </a:t>
            </a:r>
            <a:r>
              <a:rPr lang="en-US" dirty="0"/>
              <a:t>#7 entities are substantially translated into new MIME </a:t>
            </a:r>
            <a:r>
              <a:rPr lang="en-US" dirty="0" smtClean="0"/>
              <a:t>entities</a:t>
            </a:r>
            <a:endParaRPr lang="en-US" dirty="0"/>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mtClean="0"/>
              <a:t>Exchange and Storage Formats</a:t>
            </a:r>
            <a:endParaRPr lang="it-IT" altLang="en-US" smtClean="0"/>
          </a:p>
        </p:txBody>
      </p:sp>
      <p:sp>
        <p:nvSpPr>
          <p:cNvPr id="5" name="Content Placeholder 4"/>
          <p:cNvSpPr>
            <a:spLocks noGrp="1"/>
          </p:cNvSpPr>
          <p:nvPr>
            <p:ph idx="4294967295"/>
          </p:nvPr>
        </p:nvSpPr>
        <p:spPr>
          <a:xfrm>
            <a:off x="592138" y="1979613"/>
            <a:ext cx="11007725" cy="4321175"/>
          </a:xfrm>
          <a:prstGeom prst="rect">
            <a:avLst/>
          </a:prstGeom>
        </p:spPr>
        <p:txBody>
          <a:bodyPr/>
          <a:lstStyle/>
          <a:p>
            <a:pPr marL="109728" indent="0" eaLnBrk="1" fontAlgn="auto" hangingPunct="1">
              <a:spcAft>
                <a:spcPts val="0"/>
              </a:spcAft>
              <a:buFont typeface="Arial" panose="020B0604020202020204" pitchFamily="34" charset="0"/>
              <a:buNone/>
              <a:defRPr/>
            </a:pPr>
            <a:r>
              <a:rPr lang="en-US" i="1" dirty="0" smtClean="0"/>
              <a:t>PKCS </a:t>
            </a:r>
            <a:r>
              <a:rPr lang="en-US" i="1" dirty="0"/>
              <a:t>#12 </a:t>
            </a:r>
            <a:r>
              <a:rPr lang="en-US" i="1" dirty="0" smtClean="0"/>
              <a:t>- Personal </a:t>
            </a:r>
            <a:r>
              <a:rPr lang="en-US" i="1" dirty="0"/>
              <a:t>Information Exchange Syntax Standard #</a:t>
            </a:r>
            <a:r>
              <a:rPr lang="en-US" i="1" dirty="0" smtClean="0"/>
              <a:t>12</a:t>
            </a:r>
          </a:p>
          <a:p>
            <a:pPr marL="566928" indent="-457200" eaLnBrk="1" fontAlgn="auto" hangingPunct="1">
              <a:spcAft>
                <a:spcPts val="0"/>
              </a:spcAft>
              <a:defRPr/>
            </a:pPr>
            <a:r>
              <a:rPr lang="en-US" dirty="0" smtClean="0"/>
              <a:t>Defines </a:t>
            </a:r>
            <a:r>
              <a:rPr lang="en-US" dirty="0"/>
              <a:t>a format for the exchange and secure storage (on file) of cryptographic keys and digital </a:t>
            </a:r>
            <a:r>
              <a:rPr lang="en-US" dirty="0" smtClean="0"/>
              <a:t>certificates</a:t>
            </a:r>
          </a:p>
          <a:p>
            <a:pPr marL="566928" indent="-457200" eaLnBrk="1" fontAlgn="auto" hangingPunct="1">
              <a:spcAft>
                <a:spcPts val="0"/>
              </a:spcAft>
              <a:defRPr/>
            </a:pPr>
            <a:r>
              <a:rPr lang="en-US" dirty="0" smtClean="0"/>
              <a:t>Storage </a:t>
            </a:r>
            <a:r>
              <a:rPr lang="en-US" dirty="0"/>
              <a:t>is safe because it is based on encryption of both the keys and the certificates, and of the entire chain of certificates a subject chooses to </a:t>
            </a:r>
            <a:r>
              <a:rPr lang="en-US" dirty="0" smtClean="0"/>
              <a:t>trust</a:t>
            </a:r>
          </a:p>
          <a:p>
            <a:pPr marL="566928" indent="-457200" eaLnBrk="1" fontAlgn="auto" hangingPunct="1">
              <a:spcAft>
                <a:spcPts val="0"/>
              </a:spcAft>
              <a:defRPr/>
            </a:pPr>
            <a:r>
              <a:rPr lang="en-US" dirty="0" smtClean="0"/>
              <a:t>It </a:t>
            </a:r>
            <a:r>
              <a:rPr lang="en-US" dirty="0"/>
              <a:t>is the format used by browsers, e-mail clients and operating systems when a user exports a signature and encryption key and a </a:t>
            </a:r>
            <a:r>
              <a:rPr lang="en-US" dirty="0" smtClean="0"/>
              <a:t>certificate</a:t>
            </a:r>
          </a:p>
          <a:p>
            <a:pPr marL="566928" indent="-457200" eaLnBrk="1" fontAlgn="auto" hangingPunct="1">
              <a:spcAft>
                <a:spcPts val="0"/>
              </a:spcAft>
              <a:defRPr/>
            </a:pPr>
            <a:r>
              <a:rPr lang="en-US" dirty="0"/>
              <a:t>A PKCS #12 message encrypts the data with a symmetrical algorithm whose key is derived from a password provided by the user</a:t>
            </a:r>
          </a:p>
          <a:p>
            <a:pPr marL="566928" indent="-457200" eaLnBrk="1" fontAlgn="auto" hangingPunct="1">
              <a:spcAft>
                <a:spcPts val="0"/>
              </a:spcAft>
              <a:defRPr/>
            </a:pPr>
            <a:endParaRPr lang="en-US" dirty="0"/>
          </a:p>
          <a:p>
            <a:pPr eaLnBrk="1" fontAlgn="auto" hangingPunct="1">
              <a:spcAft>
                <a:spcPts val="0"/>
              </a:spcAft>
              <a:defRPr/>
            </a:pPr>
            <a:endParaRPr lang="it-IT" dirty="0"/>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mtClean="0"/>
              <a:t>Exchange and Storage Formats</a:t>
            </a:r>
            <a:endParaRPr lang="it-IT" altLang="en-US" smtClean="0"/>
          </a:p>
        </p:txBody>
      </p:sp>
      <p:sp>
        <p:nvSpPr>
          <p:cNvPr id="5" name="Content Placeholder 4"/>
          <p:cNvSpPr>
            <a:spLocks noGrp="1"/>
          </p:cNvSpPr>
          <p:nvPr>
            <p:ph idx="4294967295"/>
          </p:nvPr>
        </p:nvSpPr>
        <p:spPr>
          <a:xfrm>
            <a:off x="592138" y="1979613"/>
            <a:ext cx="11007725" cy="4321175"/>
          </a:xfrm>
          <a:prstGeom prst="rect">
            <a:avLst/>
          </a:prstGeom>
        </p:spPr>
        <p:txBody>
          <a:bodyPr/>
          <a:lstStyle/>
          <a:p>
            <a:pPr marL="566928" indent="-457200" eaLnBrk="1" fontAlgn="auto" hangingPunct="1">
              <a:spcAft>
                <a:spcPts val="0"/>
              </a:spcAft>
              <a:defRPr/>
            </a:pPr>
            <a:r>
              <a:rPr lang="en-US" dirty="0" smtClean="0"/>
              <a:t>It </a:t>
            </a:r>
            <a:r>
              <a:rPr lang="en-US" dirty="0"/>
              <a:t>guarantees the integrity of the content through HMAC, or through a digital </a:t>
            </a:r>
            <a:r>
              <a:rPr lang="en-US" dirty="0" smtClean="0"/>
              <a:t>signature</a:t>
            </a:r>
          </a:p>
          <a:p>
            <a:pPr marL="566928" indent="-457200" eaLnBrk="1" fontAlgn="auto" hangingPunct="1">
              <a:spcAft>
                <a:spcPts val="0"/>
              </a:spcAft>
              <a:defRPr/>
            </a:pPr>
            <a:r>
              <a:rPr lang="en-US" dirty="0" smtClean="0"/>
              <a:t> Advantages </a:t>
            </a:r>
            <a:r>
              <a:rPr lang="en-US" dirty="0"/>
              <a:t>of using PKCS #12 </a:t>
            </a:r>
            <a:r>
              <a:rPr lang="en-US" dirty="0" smtClean="0"/>
              <a:t>include:</a:t>
            </a:r>
          </a:p>
          <a:p>
            <a:pPr marL="1024128" lvl="1" indent="-457200" eaLnBrk="1" fontAlgn="auto" hangingPunct="1">
              <a:spcAft>
                <a:spcPts val="0"/>
              </a:spcAft>
              <a:defRPr/>
            </a:pPr>
            <a:r>
              <a:rPr lang="en-US" dirty="0" smtClean="0"/>
              <a:t>no </a:t>
            </a:r>
            <a:r>
              <a:rPr lang="en-US" dirty="0"/>
              <a:t>implementation </a:t>
            </a:r>
            <a:r>
              <a:rPr lang="en-US" dirty="0" smtClean="0"/>
              <a:t>costs (format available in many libraries)</a:t>
            </a:r>
          </a:p>
          <a:p>
            <a:pPr marL="1024128" lvl="1" indent="-457200" eaLnBrk="1" fontAlgn="auto" hangingPunct="1">
              <a:spcAft>
                <a:spcPts val="0"/>
              </a:spcAft>
              <a:defRPr/>
            </a:pPr>
            <a:r>
              <a:rPr lang="en-US" dirty="0" smtClean="0"/>
              <a:t>already existing support by </a:t>
            </a:r>
            <a:r>
              <a:rPr lang="en-US" dirty="0"/>
              <a:t>most operating systems and </a:t>
            </a:r>
            <a:r>
              <a:rPr lang="en-US" dirty="0" smtClean="0"/>
              <a:t>software</a:t>
            </a:r>
          </a:p>
          <a:p>
            <a:pPr marL="1024128" lvl="1" indent="-457200" eaLnBrk="1" fontAlgn="auto" hangingPunct="1">
              <a:spcAft>
                <a:spcPts val="0"/>
              </a:spcAft>
              <a:defRPr/>
            </a:pPr>
            <a:r>
              <a:rPr lang="en-US" dirty="0" smtClean="0"/>
              <a:t>use of “strong</a:t>
            </a:r>
            <a:r>
              <a:rPr lang="en-US" dirty="0"/>
              <a:t>” symmetric algorithms </a:t>
            </a:r>
            <a:endParaRPr lang="en-US" dirty="0" smtClean="0"/>
          </a:p>
          <a:p>
            <a:pPr marL="1024128" lvl="1" indent="-457200" eaLnBrk="1" fontAlgn="auto" hangingPunct="1">
              <a:spcAft>
                <a:spcPts val="0"/>
              </a:spcAft>
              <a:defRPr/>
            </a:pPr>
            <a:r>
              <a:rPr lang="en-US" dirty="0" smtClean="0"/>
              <a:t>portability </a:t>
            </a:r>
            <a:r>
              <a:rPr lang="en-US" dirty="0"/>
              <a:t>on different </a:t>
            </a:r>
            <a:r>
              <a:rPr lang="en-US" dirty="0" smtClean="0"/>
              <a:t>devices</a:t>
            </a:r>
          </a:p>
          <a:p>
            <a:pPr marL="566928" indent="-457200" eaLnBrk="1" fontAlgn="auto" hangingPunct="1">
              <a:spcAft>
                <a:spcPts val="0"/>
              </a:spcAft>
              <a:defRPr/>
            </a:pPr>
            <a:r>
              <a:rPr lang="en-US" dirty="0"/>
              <a:t>Disadvantages of using PKCS #12 include:</a:t>
            </a:r>
          </a:p>
          <a:p>
            <a:pPr marL="1024128" lvl="1" indent="-457200" eaLnBrk="1" fontAlgn="auto" hangingPunct="1">
              <a:spcAft>
                <a:spcPts val="0"/>
              </a:spcAft>
              <a:defRPr/>
            </a:pPr>
            <a:r>
              <a:rPr lang="en-US" dirty="0"/>
              <a:t>can be deleted, copied, transmitted</a:t>
            </a:r>
          </a:p>
          <a:p>
            <a:pPr marL="1024128" lvl="1" indent="-457200" eaLnBrk="1" fontAlgn="auto" hangingPunct="1">
              <a:spcAft>
                <a:spcPts val="0"/>
              </a:spcAft>
              <a:defRPr/>
            </a:pPr>
            <a:r>
              <a:rPr lang="en-US" dirty="0"/>
              <a:t>the private key must be used directly by the signing/decryption software</a:t>
            </a:r>
          </a:p>
          <a:p>
            <a:pPr marL="1024128" lvl="1" indent="-457200" eaLnBrk="1" fontAlgn="auto" hangingPunct="1">
              <a:spcAft>
                <a:spcPts val="0"/>
              </a:spcAft>
              <a:defRPr/>
            </a:pPr>
            <a:r>
              <a:rPr lang="en-US" dirty="0"/>
              <a:t>it possible to perform a brute force </a:t>
            </a:r>
            <a:r>
              <a:rPr lang="en-US" dirty="0" smtClean="0"/>
              <a:t>attacks</a:t>
            </a:r>
            <a:endParaRPr lang="en-US" dirty="0"/>
          </a:p>
          <a:p>
            <a:pPr eaLnBrk="1" fontAlgn="auto" hangingPunct="1">
              <a:spcAft>
                <a:spcPts val="0"/>
              </a:spcAft>
              <a:defRPr/>
            </a:pPr>
            <a:endParaRPr lang="it-IT" dirty="0"/>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mtClean="0"/>
              <a:t>Cryptographic Tokens</a:t>
            </a:r>
          </a:p>
        </p:txBody>
      </p:sp>
      <p:sp>
        <p:nvSpPr>
          <p:cNvPr id="73731" name="Content Placeholder 4"/>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eaLnBrk="1" hangingPunct="1"/>
            <a:r>
              <a:rPr lang="en-US" altLang="en-US" smtClean="0"/>
              <a:t>Hardware devices that natively implement encryption algorithms</a:t>
            </a:r>
          </a:p>
          <a:p>
            <a:pPr marL="566738" indent="-457200" eaLnBrk="1" hangingPunct="1"/>
            <a:r>
              <a:rPr lang="en-US" altLang="en-US" smtClean="0"/>
              <a:t>Do not allow direct access to cryptographic material from outside, they are the only enabled to access and use the key</a:t>
            </a:r>
          </a:p>
          <a:p>
            <a:pPr marL="566738" indent="-457200" eaLnBrk="1" hangingPunct="1"/>
            <a:r>
              <a:rPr lang="en-US" altLang="en-US" smtClean="0"/>
              <a:t>These operations can generally be executed only after the user authenticate to the token, for example by entering a PIN</a:t>
            </a:r>
          </a:p>
          <a:p>
            <a:pPr marL="566738" indent="-457200" eaLnBrk="1" hangingPunct="1"/>
            <a:r>
              <a:rPr lang="en-US" altLang="en-US" smtClean="0"/>
              <a:t>Tokens can have a small Operating System through which the user requests key generation, encryption and data signature operations </a:t>
            </a:r>
          </a:p>
          <a:p>
            <a:pPr marL="566738" indent="-457200" eaLnBrk="1" hangingPunct="1"/>
            <a:r>
              <a:rPr lang="en-US" altLang="en-US" smtClean="0"/>
              <a:t>The secure destruction of the token often requires not only the cancellation, but also the inability to access the memory areas where the key was written</a:t>
            </a:r>
            <a:endParaRPr lang="it-IT" altLang="en-US" smtClean="0"/>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mtClean="0"/>
              <a:t>The Challenge-Response Mechanism</a:t>
            </a:r>
            <a:endParaRPr lang="it-IT" altLang="en-US" smtClean="0"/>
          </a:p>
        </p:txBody>
      </p:sp>
      <p:sp>
        <p:nvSpPr>
          <p:cNvPr id="74755" name="Content Placeholder 4"/>
          <p:cNvSpPr>
            <a:spLocks noGrp="1"/>
          </p:cNvSpPr>
          <p:nvPr>
            <p:ph idx="4294967295"/>
          </p:nvPr>
        </p:nvSpPr>
        <p:spPr bwMode="auto">
          <a:xfrm>
            <a:off x="592138" y="1979613"/>
            <a:ext cx="11007725" cy="432117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566738" indent="-457200" eaLnBrk="1" hangingPunct="1"/>
            <a:r>
              <a:rPr lang="en-US" altLang="en-US" smtClean="0"/>
              <a:t>Allows two parties to authenticate without exposing useful information on the communication channel</a:t>
            </a:r>
          </a:p>
          <a:p>
            <a:pPr marL="566738" indent="-457200" eaLnBrk="1" hangingPunct="1"/>
            <a:r>
              <a:rPr lang="en-US" altLang="en-US" smtClean="0"/>
              <a:t>The mechanism is as follows:</a:t>
            </a:r>
          </a:p>
          <a:p>
            <a:pPr marL="1023938" lvl="1" indent="-457200" eaLnBrk="1" hangingPunct="1"/>
            <a:r>
              <a:rPr lang="en-US" altLang="en-US" smtClean="0"/>
              <a:t>one party A “challenges” the other party B to operate on a random number (called </a:t>
            </a:r>
            <a:r>
              <a:rPr lang="en-US" altLang="en-US" i="1" smtClean="0"/>
              <a:t>nonce</a:t>
            </a:r>
            <a:r>
              <a:rPr lang="en-US" altLang="en-US" smtClean="0"/>
              <a:t>) with its own key, for example with a One-Way function H</a:t>
            </a:r>
          </a:p>
          <a:p>
            <a:pPr marL="1023938" lvl="1" indent="-457200" eaLnBrk="1" hangingPunct="1"/>
            <a:r>
              <a:rPr lang="en-US" altLang="en-US" smtClean="0"/>
              <a:t>then B returns N=H(</a:t>
            </a:r>
            <a:r>
              <a:rPr lang="en-US" altLang="en-US" i="1" smtClean="0"/>
              <a:t>nonce</a:t>
            </a:r>
            <a:r>
              <a:rPr lang="en-US" altLang="en-US" smtClean="0"/>
              <a:t>) to A</a:t>
            </a:r>
          </a:p>
          <a:p>
            <a:pPr marL="1023938" lvl="1" indent="-457200" eaLnBrk="1" hangingPunct="1"/>
            <a:r>
              <a:rPr lang="en-US" altLang="en-US" smtClean="0"/>
              <a:t>If B returns what A expects, A is sure about the identity of B</a:t>
            </a:r>
          </a:p>
          <a:p>
            <a:pPr marL="566738" indent="-457200" eaLnBrk="1" hangingPunct="1"/>
            <a:r>
              <a:rPr lang="en-US" altLang="en-US" smtClean="0"/>
              <a:t>Simple example: B encrypts the nonce with a secret key known to A</a:t>
            </a: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2"/>
          <p:cNvSpPr>
            <a:spLocks noGrp="1"/>
          </p:cNvSpPr>
          <p:nvPr>
            <p:ph type="title"/>
          </p:nvPr>
        </p:nvSpPr>
        <p:spPr bwMode="auto">
          <a:xfrm>
            <a:off x="2125663" y="365125"/>
            <a:ext cx="6161087" cy="132556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eaLnBrk="1" hangingPunct="1"/>
            <a:r>
              <a:rPr lang="en-US" altLang="en-US" smtClean="0"/>
              <a:t>The Challenge-Response Mechanism</a:t>
            </a:r>
            <a:endParaRPr lang="it-IT" altLang="en-US" smtClean="0"/>
          </a:p>
        </p:txBody>
      </p:sp>
      <p:sp>
        <p:nvSpPr>
          <p:cNvPr id="5" name="Content Placeholder 4"/>
          <p:cNvSpPr>
            <a:spLocks noGrp="1"/>
          </p:cNvSpPr>
          <p:nvPr>
            <p:ph idx="4294967295"/>
          </p:nvPr>
        </p:nvSpPr>
        <p:spPr>
          <a:xfrm>
            <a:off x="592138" y="1979613"/>
            <a:ext cx="11007725" cy="4321175"/>
          </a:xfrm>
          <a:prstGeom prst="rect">
            <a:avLst/>
          </a:prstGeom>
        </p:spPr>
        <p:txBody>
          <a:bodyPr>
            <a:normAutofit lnSpcReduction="10000"/>
          </a:bodyPr>
          <a:lstStyle/>
          <a:p>
            <a:pPr marL="566420" indent="-457200" eaLnBrk="1" fontAlgn="auto" hangingPunct="1">
              <a:lnSpc>
                <a:spcPct val="100000"/>
              </a:lnSpc>
              <a:spcAft>
                <a:spcPts val="0"/>
              </a:spcAft>
              <a:defRPr/>
            </a:pPr>
            <a:r>
              <a:rPr lang="en-US" dirty="0" smtClean="0">
                <a:cs typeface="Calibri"/>
              </a:rPr>
              <a:t>Authentication </a:t>
            </a:r>
            <a:r>
              <a:rPr lang="en-US" dirty="0">
                <a:cs typeface="Calibri"/>
              </a:rPr>
              <a:t>based on a password that has not been sent over the channel, so it is not possible to trace the </a:t>
            </a:r>
            <a:r>
              <a:rPr lang="en-US" dirty="0" smtClean="0">
                <a:cs typeface="Calibri"/>
              </a:rPr>
              <a:t>key</a:t>
            </a:r>
          </a:p>
          <a:p>
            <a:pPr marL="566420" indent="-457200" eaLnBrk="1" fontAlgn="auto" hangingPunct="1">
              <a:lnSpc>
                <a:spcPct val="100000"/>
              </a:lnSpc>
              <a:spcAft>
                <a:spcPts val="0"/>
              </a:spcAft>
              <a:defRPr/>
            </a:pPr>
            <a:r>
              <a:rPr lang="en-US" dirty="0" smtClean="0">
                <a:cs typeface="Calibri"/>
              </a:rPr>
              <a:t>What </a:t>
            </a:r>
            <a:r>
              <a:rPr lang="en-US" dirty="0">
                <a:cs typeface="Calibri"/>
              </a:rPr>
              <a:t>makes the mechanism effective is the fact that the random number is different for each </a:t>
            </a:r>
            <a:r>
              <a:rPr lang="en-US" dirty="0" smtClean="0">
                <a:cs typeface="Calibri"/>
              </a:rPr>
              <a:t>session</a:t>
            </a:r>
          </a:p>
          <a:p>
            <a:pPr marL="566420" indent="-457200" eaLnBrk="1" fontAlgn="auto" hangingPunct="1">
              <a:lnSpc>
                <a:spcPct val="100000"/>
              </a:lnSpc>
              <a:spcAft>
                <a:spcPts val="0"/>
              </a:spcAft>
              <a:defRPr/>
            </a:pPr>
            <a:r>
              <a:rPr lang="en-US" dirty="0" smtClean="0">
                <a:cs typeface="Calibri"/>
              </a:rPr>
              <a:t>Since </a:t>
            </a:r>
            <a:r>
              <a:rPr lang="en-US" dirty="0">
                <a:cs typeface="Calibri"/>
              </a:rPr>
              <a:t>the information read on the channel is different for each session, it is not useful for subsequent </a:t>
            </a:r>
            <a:r>
              <a:rPr lang="en-US" dirty="0" smtClean="0">
                <a:cs typeface="Calibri"/>
              </a:rPr>
              <a:t>authentication</a:t>
            </a:r>
          </a:p>
          <a:p>
            <a:pPr marL="566420" indent="-457200" eaLnBrk="1" fontAlgn="auto" hangingPunct="1">
              <a:lnSpc>
                <a:spcPct val="100000"/>
              </a:lnSpc>
              <a:spcAft>
                <a:spcPts val="0"/>
              </a:spcAft>
              <a:defRPr/>
            </a:pPr>
            <a:r>
              <a:rPr lang="en-US" dirty="0" smtClean="0">
                <a:cs typeface="Calibri"/>
              </a:rPr>
              <a:t>No </a:t>
            </a:r>
            <a:r>
              <a:rPr lang="en-US" dirty="0">
                <a:cs typeface="Calibri"/>
              </a:rPr>
              <a:t>synchronization is needed (differently from the </a:t>
            </a:r>
            <a:r>
              <a:rPr lang="en-US" dirty="0" smtClean="0">
                <a:cs typeface="Calibri"/>
              </a:rPr>
              <a:t>OTP mechanism)</a:t>
            </a:r>
          </a:p>
          <a:p>
            <a:pPr marL="566420" indent="-457200" eaLnBrk="1" fontAlgn="auto" hangingPunct="1">
              <a:lnSpc>
                <a:spcPct val="100000"/>
              </a:lnSpc>
              <a:spcAft>
                <a:spcPts val="0"/>
              </a:spcAft>
              <a:defRPr/>
            </a:pPr>
            <a:r>
              <a:rPr lang="en-US" dirty="0" smtClean="0">
                <a:cs typeface="Calibri"/>
              </a:rPr>
              <a:t>Uneasy </a:t>
            </a:r>
            <a:r>
              <a:rPr lang="en-US" dirty="0">
                <a:cs typeface="Calibri"/>
              </a:rPr>
              <a:t>to be used by humans, </a:t>
            </a:r>
            <a:r>
              <a:rPr lang="en-US" dirty="0" smtClean="0">
                <a:cs typeface="Calibri"/>
              </a:rPr>
              <a:t>typically used in </a:t>
            </a:r>
            <a:r>
              <a:rPr lang="en-US" dirty="0">
                <a:cs typeface="Calibri"/>
              </a:rPr>
              <a:t>machine-to-machine </a:t>
            </a:r>
            <a:r>
              <a:rPr lang="en-US" dirty="0" smtClean="0">
                <a:cs typeface="Calibri"/>
              </a:rPr>
              <a:t>authentication</a:t>
            </a:r>
          </a:p>
          <a:p>
            <a:pPr marL="566420" indent="-457200" eaLnBrk="1" fontAlgn="auto" hangingPunct="1">
              <a:lnSpc>
                <a:spcPct val="100000"/>
              </a:lnSpc>
              <a:spcAft>
                <a:spcPts val="0"/>
              </a:spcAft>
              <a:defRPr/>
            </a:pPr>
            <a:r>
              <a:rPr lang="en-US" dirty="0">
                <a:cs typeface="Calibri"/>
              </a:rPr>
              <a:t>F</a:t>
            </a:r>
            <a:r>
              <a:rPr lang="en-US" dirty="0" smtClean="0">
                <a:cs typeface="Calibri"/>
              </a:rPr>
              <a:t>ound </a:t>
            </a:r>
            <a:r>
              <a:rPr lang="en-US" dirty="0">
                <a:cs typeface="Calibri"/>
              </a:rPr>
              <a:t>in the network authentication mechanisms of ADSL </a:t>
            </a:r>
            <a:r>
              <a:rPr lang="en-US" dirty="0" smtClean="0">
                <a:cs typeface="Calibri"/>
              </a:rPr>
              <a:t>routers to the provider </a:t>
            </a:r>
            <a:r>
              <a:rPr lang="en-US" smtClean="0">
                <a:cs typeface="Calibri"/>
              </a:rPr>
              <a:t>authentication server</a:t>
            </a:r>
            <a:endParaRPr lang="it-IT" dirty="0"/>
          </a:p>
          <a:p>
            <a:pPr eaLnBrk="1" fontAlgn="auto" hangingPunct="1">
              <a:spcAft>
                <a:spcPts val="0"/>
              </a:spcAft>
              <a:defRPr/>
            </a:pPr>
            <a:endParaRPr lang="it-IT"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4" ma:contentTypeDescription="Ein neues Dokument erstellen." ma:contentTypeScope="" ma:versionID="3b645cafeb509da709f7c167b5928668">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a5f42ebec39323fedf15a1a63a524db1"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Props1.xml><?xml version="1.0" encoding="utf-8"?>
<ds:datastoreItem xmlns:ds="http://schemas.openxmlformats.org/officeDocument/2006/customXml" ds:itemID="{2D40FD36-FB0E-4D9E-8C9C-2C3259D8E702}"/>
</file>

<file path=customXml/itemProps2.xml><?xml version="1.0" encoding="utf-8"?>
<ds:datastoreItem xmlns:ds="http://schemas.openxmlformats.org/officeDocument/2006/customXml" ds:itemID="{EB08DBBF-CBE9-4FCD-A982-3B29F5DD4CDA}"/>
</file>

<file path=customXml/itemProps3.xml><?xml version="1.0" encoding="utf-8"?>
<ds:datastoreItem xmlns:ds="http://schemas.openxmlformats.org/officeDocument/2006/customXml" ds:itemID="{4C858DC5-FC04-4CA4-B404-95CECD5F5070}"/>
</file>

<file path=docProps/app.xml><?xml version="1.0" encoding="utf-8"?>
<Properties xmlns="http://schemas.openxmlformats.org/officeDocument/2006/extended-properties" xmlns:vt="http://schemas.openxmlformats.org/officeDocument/2006/docPropsVTypes">
  <TotalTime>434</TotalTime>
  <Words>4352</Words>
  <Application>Microsoft Office PowerPoint</Application>
  <PresentationFormat>Widescreen</PresentationFormat>
  <Paragraphs>386</Paragraphs>
  <Slides>62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62</vt:i4>
      </vt:variant>
    </vt:vector>
  </HeadingPairs>
  <TitlesOfParts>
    <vt:vector size="69" baseType="lpstr">
      <vt:lpstr>Calibri</vt:lpstr>
      <vt:lpstr>Arial</vt:lpstr>
      <vt:lpstr>Calibri Light</vt:lpstr>
      <vt:lpstr>Symbol</vt:lpstr>
      <vt:lpstr>Wingdings</vt:lpstr>
      <vt:lpstr>Times New Roman</vt:lpstr>
      <vt:lpstr>Office</vt:lpstr>
      <vt:lpstr>Introduction to Cryptography</vt:lpstr>
      <vt:lpstr>Cryptography</vt:lpstr>
      <vt:lpstr>Cryptanalysis</vt:lpstr>
      <vt:lpstr>Redundancy</vt:lpstr>
      <vt:lpstr>Redundancy</vt:lpstr>
      <vt:lpstr>Redundancy</vt:lpstr>
      <vt:lpstr>Redundancy</vt:lpstr>
      <vt:lpstr>Redundancy</vt:lpstr>
      <vt:lpstr>Redundancy</vt:lpstr>
      <vt:lpstr>Cesar’s Cypher</vt:lpstr>
      <vt:lpstr>Properties of the EXOR logic operator</vt:lpstr>
      <vt:lpstr>The One Time Pad Algorithm</vt:lpstr>
      <vt:lpstr>The One Time Pad Algorithm</vt:lpstr>
      <vt:lpstr>The One Time Pad Algorithm</vt:lpstr>
      <vt:lpstr>The One Time Pad Algorithm</vt:lpstr>
      <vt:lpstr>The One Time Pad Algorithm</vt:lpstr>
      <vt:lpstr>The One Time Pad Algorithm</vt:lpstr>
      <vt:lpstr>One Time Pad Problems</vt:lpstr>
      <vt:lpstr>One Time Pad Problems</vt:lpstr>
      <vt:lpstr>Algorithms other than OTP</vt:lpstr>
      <vt:lpstr>Symmetric Algorithms</vt:lpstr>
      <vt:lpstr>Symmetric Algorithms</vt:lpstr>
      <vt:lpstr>Some Important Symmetric Key Algorithms</vt:lpstr>
      <vt:lpstr>Some Important Symmetric Key Algorithms</vt:lpstr>
      <vt:lpstr>Asymmetric (or Public Key) Algorithms</vt:lpstr>
      <vt:lpstr>Asymmetric (or Public Key) Algorithms</vt:lpstr>
      <vt:lpstr>Asymmetric (or Public Key) Algorithms</vt:lpstr>
      <vt:lpstr>Asymmetric Algorithm Uses</vt:lpstr>
      <vt:lpstr>Asymmetric Algorithm Uses</vt:lpstr>
      <vt:lpstr>Asymmetric Algorithms Advantages and Disadvantages </vt:lpstr>
      <vt:lpstr>Some Important Asymmetric Key Algorithms</vt:lpstr>
      <vt:lpstr>Some Important Asymmetric Key Algorithms</vt:lpstr>
      <vt:lpstr>Comparison of Symmetric and Asymmetric Algorithms</vt:lpstr>
      <vt:lpstr>Comparison of Symmetric and Asymmetric Algorithms</vt:lpstr>
      <vt:lpstr>Hash Functions</vt:lpstr>
      <vt:lpstr>Hash Function as Integrity Check</vt:lpstr>
      <vt:lpstr>Some Important Hash Algorithms</vt:lpstr>
      <vt:lpstr>Some Important Hash Algorithms</vt:lpstr>
      <vt:lpstr>(Digital) Signatures</vt:lpstr>
      <vt:lpstr>(Digital) Signatures</vt:lpstr>
      <vt:lpstr>Public Key Infrastructures</vt:lpstr>
      <vt:lpstr>Public Key Infrastructures</vt:lpstr>
      <vt:lpstr>Public Key Infrastructures</vt:lpstr>
      <vt:lpstr>Public Key Infrastructures Components</vt:lpstr>
      <vt:lpstr>Public Key Infrastructures Components</vt:lpstr>
      <vt:lpstr>The Digital Certificate</vt:lpstr>
      <vt:lpstr>The Digital Certificate</vt:lpstr>
      <vt:lpstr>The Digital Certificate Generation and Revocation</vt:lpstr>
      <vt:lpstr>The Digital Certificate Generation and Revocation</vt:lpstr>
      <vt:lpstr>The Digital Certificate Generation and Revocation</vt:lpstr>
      <vt:lpstr>The Digital Certificate Generation and Revocation</vt:lpstr>
      <vt:lpstr>The Digital Certificate Generation and Revocation</vt:lpstr>
      <vt:lpstr>The Digital Certificate Generation and Revocation</vt:lpstr>
      <vt:lpstr>The Chain of Trust</vt:lpstr>
      <vt:lpstr>KeyUsage</vt:lpstr>
      <vt:lpstr>TimeStamping</vt:lpstr>
      <vt:lpstr>Standard Mechanisms and Formats</vt:lpstr>
      <vt:lpstr>Exchange and Storage Formats</vt:lpstr>
      <vt:lpstr>Exchange and Storage Formats</vt:lpstr>
      <vt:lpstr>Cryptographic Tokens</vt:lpstr>
      <vt:lpstr>The Challenge-Response Mechanism</vt:lpstr>
      <vt:lpstr>The Challenge-Response Mechanism</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centered Arial 60</dc:title>
  <dc:creator>Schölnast Hubert</dc:creator>
  <cp:lastModifiedBy>Claudio Fornaro</cp:lastModifiedBy>
  <cp:revision>86</cp:revision>
  <dcterms:created xsi:type="dcterms:W3CDTF">2022-10-31T15:14:22Z</dcterms:created>
  <dcterms:modified xsi:type="dcterms:W3CDTF">2022-11-21T21:27:32Z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