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2"/>
  </p:notesMasterIdLst>
  <p:handoutMasterIdLst>
    <p:handoutMasterId r:id="rId43"/>
  </p:handoutMasterIdLst>
  <p:sldIdLst>
    <p:sldId id="274" r:id="rId5"/>
    <p:sldId id="478" r:id="rId6"/>
    <p:sldId id="481" r:id="rId7"/>
    <p:sldId id="479" r:id="rId8"/>
    <p:sldId id="482" r:id="rId9"/>
    <p:sldId id="480" r:id="rId10"/>
    <p:sldId id="323" r:id="rId11"/>
    <p:sldId id="483" r:id="rId12"/>
    <p:sldId id="324" r:id="rId13"/>
    <p:sldId id="484" r:id="rId14"/>
    <p:sldId id="325" r:id="rId15"/>
    <p:sldId id="326" r:id="rId16"/>
    <p:sldId id="327" r:id="rId17"/>
    <p:sldId id="334" r:id="rId18"/>
    <p:sldId id="485" r:id="rId19"/>
    <p:sldId id="278" r:id="rId20"/>
    <p:sldId id="486" r:id="rId21"/>
    <p:sldId id="280" r:id="rId22"/>
    <p:sldId id="487" r:id="rId23"/>
    <p:sldId id="281" r:id="rId24"/>
    <p:sldId id="488" r:id="rId25"/>
    <p:sldId id="363" r:id="rId26"/>
    <p:sldId id="489" r:id="rId27"/>
    <p:sldId id="364" r:id="rId28"/>
    <p:sldId id="490" r:id="rId29"/>
    <p:sldId id="365" r:id="rId30"/>
    <p:sldId id="491" r:id="rId31"/>
    <p:sldId id="366" r:id="rId32"/>
    <p:sldId id="492" r:id="rId33"/>
    <p:sldId id="367" r:id="rId34"/>
    <p:sldId id="493" r:id="rId35"/>
    <p:sldId id="368" r:id="rId36"/>
    <p:sldId id="369" r:id="rId37"/>
    <p:sldId id="494" r:id="rId38"/>
    <p:sldId id="370" r:id="rId39"/>
    <p:sldId id="495" r:id="rId40"/>
    <p:sldId id="371" r:id="rId41"/>
  </p:sldIdLst>
  <p:sldSz cx="12192000" cy="6858000"/>
  <p:notesSz cx="6797675" cy="9928225"/>
  <p:defaultTextStyle>
    <a:defPPr>
      <a:defRPr lang="da"/>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725" y="62"/>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91C14A-F012-D5B0-B246-7AD27314F653}"/>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31747" name="Rectangle 3">
            <a:extLst>
              <a:ext uri="{FF2B5EF4-FFF2-40B4-BE49-F238E27FC236}">
                <a16:creationId xmlns:a16="http://schemas.microsoft.com/office/drawing/2014/main" id="{0AA3AE83-B956-6D6D-6B9D-E74E55686172}"/>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85519F1-4EBE-3907-DDBD-61EF05ADAA12}"/>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769A71A2-9AE3-9930-DE53-6D91D19D10D4}"/>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8A6F9588-32A2-4F91-A85A-622F890EA8F2}"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FADB8ED-0CD1-CCBD-2F99-2063F1D3F13B}"/>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5123" name="Rectangle 3">
            <a:extLst>
              <a:ext uri="{FF2B5EF4-FFF2-40B4-BE49-F238E27FC236}">
                <a16:creationId xmlns:a16="http://schemas.microsoft.com/office/drawing/2014/main" id="{DABC6446-F043-8A14-9487-2E4308FE9871}"/>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CFF30723-21B1-4CFD-D35A-A57C9FEC817E}"/>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1DA372A2-9579-B0B2-67C6-4B11D1B9CD92}"/>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da" noProof="0"/>
              <a:t>Klik for at redigere mastertekststile</a:t>
            </a:r>
          </a:p>
          <a:p>
            <a:pPr lvl="1"/>
            <a:r>
              <a:rPr lang="da" noProof="0"/>
              <a:t>Andet niveau</a:t>
            </a:r>
          </a:p>
          <a:p>
            <a:pPr lvl="2"/>
            <a:r>
              <a:rPr lang="da" noProof="0"/>
              <a:t>Tredje niveau</a:t>
            </a:r>
          </a:p>
          <a:p>
            <a:pPr lvl="3"/>
            <a:r>
              <a:rPr lang="da" noProof="0"/>
              <a:t>Fjerde niveau</a:t>
            </a:r>
          </a:p>
          <a:p>
            <a:pPr lvl="4"/>
            <a:r>
              <a:rPr lang="da" noProof="0"/>
              <a:t>Femte niveau</a:t>
            </a:r>
          </a:p>
        </p:txBody>
      </p:sp>
      <p:sp>
        <p:nvSpPr>
          <p:cNvPr id="5126" name="Rectangle 6">
            <a:extLst>
              <a:ext uri="{FF2B5EF4-FFF2-40B4-BE49-F238E27FC236}">
                <a16:creationId xmlns:a16="http://schemas.microsoft.com/office/drawing/2014/main" id="{1C148632-7700-40C5-5248-3A787943B580}"/>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8B5C035-B10A-E3F2-3801-3D4EAC668F02}"/>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035E4DA-3ACB-4C59-930C-7AEAFB182D16}" type="slidenum">
              <a:rPr lang="bg-BG" altLang="en-US"/>
              <a:pPr>
                <a:defRPr/>
              </a:pPr>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EFC81A4-3587-2CD1-F86C-F94E43785F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72F9F631-B1F5-8526-1607-9F8DB6A0382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407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791A46-0D2C-826B-17A5-AA66C3814793}"/>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E4D359F-61DB-AC61-CB9D-8199A469A20A}"/>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8083E8D-3E60-FB60-0DCE-876D35076DA6}"/>
              </a:ext>
            </a:extLst>
          </p:cNvPr>
          <p:cNvSpPr>
            <a:spLocks noGrp="1"/>
          </p:cNvSpPr>
          <p:nvPr>
            <p:ph type="sldNum" sz="quarter" idx="12"/>
          </p:nvPr>
        </p:nvSpPr>
        <p:spPr/>
        <p:txBody>
          <a:bodyPr/>
          <a:lstStyle>
            <a:lvl1pPr>
              <a:defRPr/>
            </a:lvl1pPr>
          </a:lstStyle>
          <a:p>
            <a:pPr>
              <a:defRPr/>
            </a:pPr>
            <a:fld id="{48DCB7E5-C8F9-4343-8D91-3BB30887257B}" type="slidenum">
              <a:rPr lang="bg-BG" altLang="en-US"/>
              <a:pPr>
                <a:defRPr/>
              </a:pPr>
              <a:t>‹nr.›</a:t>
            </a:fld>
            <a:endParaRPr lang="bg-BG" altLang="en-US"/>
          </a:p>
        </p:txBody>
      </p:sp>
    </p:spTree>
    <p:extLst>
      <p:ext uri="{BB962C8B-B14F-4D97-AF65-F5344CB8AC3E}">
        <p14:creationId xmlns:p14="http://schemas.microsoft.com/office/powerpoint/2010/main" val="399818083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E9FA8B-D075-98F0-8FA5-833D1FD3B58E}"/>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193E533B-CC32-36DB-A7C2-C330DB71EA58}"/>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C5117C3-CF19-FC1C-E1C8-56DAEC97C39D}"/>
              </a:ext>
            </a:extLst>
          </p:cNvPr>
          <p:cNvSpPr>
            <a:spLocks noGrp="1"/>
          </p:cNvSpPr>
          <p:nvPr>
            <p:ph type="sldNum" sz="quarter" idx="12"/>
          </p:nvPr>
        </p:nvSpPr>
        <p:spPr/>
        <p:txBody>
          <a:bodyPr/>
          <a:lstStyle>
            <a:lvl1pPr>
              <a:defRPr/>
            </a:lvl1pPr>
          </a:lstStyle>
          <a:p>
            <a:pPr>
              <a:defRPr/>
            </a:pPr>
            <a:fld id="{7BEEF133-3F98-4EC4-BA4B-430262BC256B}" type="slidenum">
              <a:rPr lang="bg-BG" altLang="en-US"/>
              <a:pPr>
                <a:defRPr/>
              </a:pPr>
              <a:t>‹nr.›</a:t>
            </a:fld>
            <a:endParaRPr lang="bg-BG" altLang="en-US"/>
          </a:p>
        </p:txBody>
      </p:sp>
    </p:spTree>
    <p:extLst>
      <p:ext uri="{BB962C8B-B14F-4D97-AF65-F5344CB8AC3E}">
        <p14:creationId xmlns:p14="http://schemas.microsoft.com/office/powerpoint/2010/main" val="225476112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48E600AD-DBA9-77B7-DAFC-BA908DE0AC2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3157B07-9C36-DF09-3C34-90CD78F9710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20F4B168-EFA9-C749-FF19-4FEB1C9BEDB2}"/>
              </a:ext>
            </a:extLst>
          </p:cNvPr>
          <p:cNvSpPr>
            <a:spLocks noGrp="1"/>
          </p:cNvSpPr>
          <p:nvPr>
            <p:ph type="sldNum" sz="quarter" idx="12"/>
          </p:nvPr>
        </p:nvSpPr>
        <p:spPr/>
        <p:txBody>
          <a:bodyPr/>
          <a:lstStyle>
            <a:lvl1pPr>
              <a:defRPr/>
            </a:lvl1pPr>
          </a:lstStyle>
          <a:p>
            <a:pPr>
              <a:defRPr/>
            </a:pPr>
            <a:fld id="{81E26A87-3687-4A5F-881C-FB86135997F3}" type="slidenum">
              <a:rPr lang="bg-BG" altLang="en-US"/>
              <a:pPr>
                <a:defRPr/>
              </a:pPr>
              <a:t>‹nr.›</a:t>
            </a:fld>
            <a:endParaRPr lang="bg-BG" altLang="en-US"/>
          </a:p>
        </p:txBody>
      </p:sp>
    </p:spTree>
    <p:extLst>
      <p:ext uri="{BB962C8B-B14F-4D97-AF65-F5344CB8AC3E}">
        <p14:creationId xmlns:p14="http://schemas.microsoft.com/office/powerpoint/2010/main" val="137254423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489256F-FA28-7676-70F5-8FD99F48B619}"/>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C03585B-0170-E055-3FF2-9102307C4D5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9F41B501-9894-D396-930A-DDC5EB963A8B}"/>
              </a:ext>
            </a:extLst>
          </p:cNvPr>
          <p:cNvSpPr>
            <a:spLocks noGrp="1"/>
          </p:cNvSpPr>
          <p:nvPr>
            <p:ph type="sldNum" sz="quarter" idx="12"/>
          </p:nvPr>
        </p:nvSpPr>
        <p:spPr/>
        <p:txBody>
          <a:bodyPr/>
          <a:lstStyle>
            <a:lvl1pPr>
              <a:defRPr/>
            </a:lvl1pPr>
          </a:lstStyle>
          <a:p>
            <a:pPr>
              <a:defRPr/>
            </a:pPr>
            <a:fld id="{C8D826F4-619E-4139-B0FF-43FE785CF76B}" type="slidenum">
              <a:rPr lang="bg-BG" altLang="en-US"/>
              <a:pPr>
                <a:defRPr/>
              </a:pPr>
              <a:t>‹nr.›</a:t>
            </a:fld>
            <a:endParaRPr lang="bg-BG" altLang="en-US"/>
          </a:p>
        </p:txBody>
      </p:sp>
    </p:spTree>
    <p:extLst>
      <p:ext uri="{BB962C8B-B14F-4D97-AF65-F5344CB8AC3E}">
        <p14:creationId xmlns:p14="http://schemas.microsoft.com/office/powerpoint/2010/main" val="89129914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7187EF68-ACF8-BBE4-C139-B6A4A55229C6}"/>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FDEC183E-230D-D212-FD70-60E3362AEBF9}"/>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E7083B44-A850-2D72-5CB1-B5B8A8BF20CD}"/>
              </a:ext>
            </a:extLst>
          </p:cNvPr>
          <p:cNvSpPr>
            <a:spLocks noGrp="1"/>
          </p:cNvSpPr>
          <p:nvPr>
            <p:ph type="sldNum" sz="quarter" idx="12"/>
          </p:nvPr>
        </p:nvSpPr>
        <p:spPr/>
        <p:txBody>
          <a:bodyPr/>
          <a:lstStyle>
            <a:lvl1pPr>
              <a:defRPr/>
            </a:lvl1pPr>
          </a:lstStyle>
          <a:p>
            <a:pPr>
              <a:defRPr/>
            </a:pPr>
            <a:fld id="{1121842A-94F1-4EC1-A611-3F2FF58BE683}" type="slidenum">
              <a:rPr lang="bg-BG" altLang="en-US"/>
              <a:pPr>
                <a:defRPr/>
              </a:pPr>
              <a:t>‹nr.›</a:t>
            </a:fld>
            <a:endParaRPr lang="bg-BG" altLang="en-US"/>
          </a:p>
        </p:txBody>
      </p:sp>
    </p:spTree>
    <p:extLst>
      <p:ext uri="{BB962C8B-B14F-4D97-AF65-F5344CB8AC3E}">
        <p14:creationId xmlns:p14="http://schemas.microsoft.com/office/powerpoint/2010/main" val="165135452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4E23C47-1273-4B1B-B578-DD8F202B752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8FC506D8-D775-37B8-62A9-7CD9FC3C8B1E}"/>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6F013128-26E9-A8DF-CF27-8CCC87AA28DA}"/>
              </a:ext>
            </a:extLst>
          </p:cNvPr>
          <p:cNvSpPr>
            <a:spLocks noGrp="1"/>
          </p:cNvSpPr>
          <p:nvPr>
            <p:ph type="sldNum" sz="quarter" idx="12"/>
          </p:nvPr>
        </p:nvSpPr>
        <p:spPr/>
        <p:txBody>
          <a:bodyPr/>
          <a:lstStyle>
            <a:lvl1pPr>
              <a:defRPr/>
            </a:lvl1pPr>
          </a:lstStyle>
          <a:p>
            <a:pPr>
              <a:defRPr/>
            </a:pPr>
            <a:fld id="{59C8772D-25B7-46D8-9454-3035DF90A0AD}" type="slidenum">
              <a:rPr lang="bg-BG" altLang="en-US"/>
              <a:pPr>
                <a:defRPr/>
              </a:pPr>
              <a:t>‹nr.›</a:t>
            </a:fld>
            <a:endParaRPr lang="bg-BG" altLang="en-US"/>
          </a:p>
        </p:txBody>
      </p:sp>
    </p:spTree>
    <p:extLst>
      <p:ext uri="{BB962C8B-B14F-4D97-AF65-F5344CB8AC3E}">
        <p14:creationId xmlns:p14="http://schemas.microsoft.com/office/powerpoint/2010/main" val="291487461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747AB078-D634-8D4B-06A6-0C703F256930}"/>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46A0E06-2B73-EA83-5B74-9DB518D46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5C473BC3-7B8D-8F5C-EEC1-EE6F6BB5F455}"/>
              </a:ext>
            </a:extLst>
          </p:cNvPr>
          <p:cNvSpPr>
            <a:spLocks noGrp="1"/>
          </p:cNvSpPr>
          <p:nvPr>
            <p:ph type="sldNum" sz="quarter" idx="12"/>
          </p:nvPr>
        </p:nvSpPr>
        <p:spPr/>
        <p:txBody>
          <a:bodyPr/>
          <a:lstStyle>
            <a:lvl1pPr>
              <a:defRPr/>
            </a:lvl1pPr>
          </a:lstStyle>
          <a:p>
            <a:pPr>
              <a:defRPr/>
            </a:pPr>
            <a:fld id="{62B74D15-097D-400F-AC0E-FD41D5F86360}" type="slidenum">
              <a:rPr lang="bg-BG" altLang="en-US"/>
              <a:pPr>
                <a:defRPr/>
              </a:pPr>
              <a:t>‹nr.›</a:t>
            </a:fld>
            <a:endParaRPr lang="bg-BG" altLang="en-US"/>
          </a:p>
        </p:txBody>
      </p:sp>
    </p:spTree>
    <p:extLst>
      <p:ext uri="{BB962C8B-B14F-4D97-AF65-F5344CB8AC3E}">
        <p14:creationId xmlns:p14="http://schemas.microsoft.com/office/powerpoint/2010/main" val="396459697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0286173-E24E-4650-F616-0560A20B07B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C3554D72-A856-6A29-9E79-37AB65A002B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8DA293F7-D38A-4A3E-1A39-B8F3B68DDC63}"/>
              </a:ext>
            </a:extLst>
          </p:cNvPr>
          <p:cNvSpPr>
            <a:spLocks noGrp="1"/>
          </p:cNvSpPr>
          <p:nvPr>
            <p:ph type="sldNum" sz="quarter" idx="12"/>
          </p:nvPr>
        </p:nvSpPr>
        <p:spPr/>
        <p:txBody>
          <a:bodyPr/>
          <a:lstStyle>
            <a:lvl1pPr>
              <a:defRPr/>
            </a:lvl1pPr>
          </a:lstStyle>
          <a:p>
            <a:pPr>
              <a:defRPr/>
            </a:pPr>
            <a:fld id="{19641E8F-652F-44D8-9729-E1D3448B14D3}" type="slidenum">
              <a:rPr lang="bg-BG" altLang="en-US"/>
              <a:pPr>
                <a:defRPr/>
              </a:pPr>
              <a:t>‹nr.›</a:t>
            </a:fld>
            <a:endParaRPr lang="bg-BG" altLang="en-US"/>
          </a:p>
        </p:txBody>
      </p:sp>
    </p:spTree>
    <p:extLst>
      <p:ext uri="{BB962C8B-B14F-4D97-AF65-F5344CB8AC3E}">
        <p14:creationId xmlns:p14="http://schemas.microsoft.com/office/powerpoint/2010/main" val="65496341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31B8E5B-306A-B946-0B08-0CD8D6EAC67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7E74607-95A9-D36D-DDCC-6FA60946FD0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C70A975-9CD1-F81A-2FCD-E03B01DA3884}"/>
              </a:ext>
            </a:extLst>
          </p:cNvPr>
          <p:cNvSpPr>
            <a:spLocks noGrp="1"/>
          </p:cNvSpPr>
          <p:nvPr>
            <p:ph type="sldNum" sz="quarter" idx="12"/>
          </p:nvPr>
        </p:nvSpPr>
        <p:spPr/>
        <p:txBody>
          <a:bodyPr/>
          <a:lstStyle>
            <a:lvl1pPr>
              <a:defRPr/>
            </a:lvl1pPr>
          </a:lstStyle>
          <a:p>
            <a:pPr>
              <a:defRPr/>
            </a:pPr>
            <a:fld id="{7F3338CD-5F17-44F3-AF6D-1C78207FA3B9}" type="slidenum">
              <a:rPr lang="bg-BG" altLang="en-US"/>
              <a:pPr>
                <a:defRPr/>
              </a:pPr>
              <a:t>‹nr.›</a:t>
            </a:fld>
            <a:endParaRPr lang="bg-BG" altLang="en-US"/>
          </a:p>
        </p:txBody>
      </p:sp>
    </p:spTree>
    <p:extLst>
      <p:ext uri="{BB962C8B-B14F-4D97-AF65-F5344CB8AC3E}">
        <p14:creationId xmlns:p14="http://schemas.microsoft.com/office/powerpoint/2010/main" val="425381179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831E1AC-2317-C6BD-4DCD-1116FB0D7B1B}"/>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0D0A6710-0073-5FE1-51B5-CDCB71E5A9C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6E0F058F-7A97-3020-6428-30922EA20EE6}"/>
              </a:ext>
            </a:extLst>
          </p:cNvPr>
          <p:cNvSpPr>
            <a:spLocks noGrp="1"/>
          </p:cNvSpPr>
          <p:nvPr>
            <p:ph type="sldNum" sz="quarter" idx="12"/>
          </p:nvPr>
        </p:nvSpPr>
        <p:spPr/>
        <p:txBody>
          <a:bodyPr/>
          <a:lstStyle>
            <a:lvl1pPr>
              <a:defRPr/>
            </a:lvl1pPr>
          </a:lstStyle>
          <a:p>
            <a:pPr>
              <a:defRPr/>
            </a:pPr>
            <a:fld id="{33205636-8C47-4483-BA7D-48306C8AAA53}" type="slidenum">
              <a:rPr lang="bg-BG" altLang="en-US"/>
              <a:pPr>
                <a:defRPr/>
              </a:pPr>
              <a:t>‹nr.›</a:t>
            </a:fld>
            <a:endParaRPr lang="bg-BG" altLang="en-US"/>
          </a:p>
        </p:txBody>
      </p:sp>
    </p:spTree>
    <p:extLst>
      <p:ext uri="{BB962C8B-B14F-4D97-AF65-F5344CB8AC3E}">
        <p14:creationId xmlns:p14="http://schemas.microsoft.com/office/powerpoint/2010/main" val="355446534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8C1982-2DEE-C0C1-EF22-A3C9A02886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550F9B02-A575-2F47-8C26-0AF4C8F2D07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854713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D2A7BD-D3FF-8AA8-A218-D7E8B606D7F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a" altLang="en-US"/>
              <a:t>Klik for at redigere Master titel stil</a:t>
            </a:r>
          </a:p>
        </p:txBody>
      </p:sp>
      <p:sp>
        <p:nvSpPr>
          <p:cNvPr id="1027" name="Text Placeholder 2">
            <a:extLst>
              <a:ext uri="{FF2B5EF4-FFF2-40B4-BE49-F238E27FC236}">
                <a16:creationId xmlns:a16="http://schemas.microsoft.com/office/drawing/2014/main" id="{2858738F-423C-8E22-2C65-9B008991D97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a" altLang="en-US"/>
              <a:t>Klik for at redigere mastertekststile</a:t>
            </a:r>
          </a:p>
          <a:p>
            <a:pPr lvl="1"/>
            <a:r>
              <a:rPr lang="da" altLang="en-US"/>
              <a:t>Andet niveau</a:t>
            </a:r>
          </a:p>
          <a:p>
            <a:pPr lvl="2"/>
            <a:r>
              <a:rPr lang="da" altLang="en-US"/>
              <a:t>Tredje niveau</a:t>
            </a:r>
          </a:p>
          <a:p>
            <a:pPr lvl="3"/>
            <a:r>
              <a:rPr lang="da" altLang="en-US"/>
              <a:t>Fjerde niveau</a:t>
            </a:r>
          </a:p>
          <a:p>
            <a:pPr lvl="4"/>
            <a:r>
              <a:rPr lang="da" altLang="en-US"/>
              <a:t>Femte niveau</a:t>
            </a:r>
          </a:p>
        </p:txBody>
      </p:sp>
      <p:sp>
        <p:nvSpPr>
          <p:cNvPr id="4" name="Date Placeholder 3">
            <a:extLst>
              <a:ext uri="{FF2B5EF4-FFF2-40B4-BE49-F238E27FC236}">
                <a16:creationId xmlns:a16="http://schemas.microsoft.com/office/drawing/2014/main" id="{565DC496-61C7-DE7B-846E-FC3BBDD11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67D76748-C5C3-2572-77FE-1AD5579569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1632B24-BE5F-453C-53F6-0FBEED61C3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4DEB26B-282A-44F9-879E-B0F8D87D4FE8}" type="slidenum">
              <a:rPr lang="bg-BG" altLang="en-US"/>
              <a:pPr>
                <a:defRPr/>
              </a:pPr>
              <a:t>‹nr.›</a:t>
            </a:fld>
            <a:endParaRPr lang="bg-BG" altLang="en-US"/>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1" r:id="rId12"/>
  </p:sldLayoutIdLst>
  <p:transition spd="med">
    <p:fade/>
  </p:transition>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D3C7E708-DD2A-3F57-1220-99E461953B2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26B5963-74BC-AD6E-CBA0-56B9329C991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6148" name="Rectangle 15">
            <a:extLst>
              <a:ext uri="{FF2B5EF4-FFF2-40B4-BE49-F238E27FC236}">
                <a16:creationId xmlns:a16="http://schemas.microsoft.com/office/drawing/2014/main" id="{768B3957-1121-53B7-ECEC-620249960F55}"/>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da" altLang="bg-BG" sz="1800">
                <a:latin typeface="Arial" panose="020B0604020202020204" pitchFamily="34" charset="0"/>
              </a:rPr>
              <a:t> </a:t>
            </a:r>
          </a:p>
        </p:txBody>
      </p:sp>
      <p:sp>
        <p:nvSpPr>
          <p:cNvPr id="3" name="Rechteck 4">
            <a:extLst>
              <a:ext uri="{FF2B5EF4-FFF2-40B4-BE49-F238E27FC236}">
                <a16:creationId xmlns:a16="http://schemas.microsoft.com/office/drawing/2014/main" id="{F101EF45-E006-4B04-9086-D50860BCC866}"/>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50" name="Titel 1">
            <a:extLst>
              <a:ext uri="{FF2B5EF4-FFF2-40B4-BE49-F238E27FC236}">
                <a16:creationId xmlns:a16="http://schemas.microsoft.com/office/drawing/2014/main" id="{1B580FCC-26B1-AC55-E700-3AD990E9616F}"/>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da" altLang="en-US" sz="6000" b="1" dirty="0">
                <a:latin typeface="Arial" panose="020B0604020202020204" pitchFamily="34" charset="0"/>
                <a:cs typeface="Arial" panose="020B0604020202020204" pitchFamily="34" charset="0"/>
              </a:rPr>
              <a:t>Introduktion til informations-sikkerhed, interne kontrolsystemer</a:t>
            </a:r>
          </a:p>
        </p:txBody>
      </p:sp>
      <p:sp>
        <p:nvSpPr>
          <p:cNvPr id="6151" name="Untertitel 2">
            <a:extLst>
              <a:ext uri="{FF2B5EF4-FFF2-40B4-BE49-F238E27FC236}">
                <a16:creationId xmlns:a16="http://schemas.microsoft.com/office/drawing/2014/main" id="{0C282E74-B29D-55CA-2B62-D052BB2D027F}"/>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buFont typeface="Arial" panose="020B0604020202020204" pitchFamily="34" charset="0"/>
              <a:buNone/>
            </a:pPr>
            <a:r>
              <a:rPr lang="da" altLang="en-US" dirty="0">
                <a:latin typeface="Arial" panose="020B0604020202020204" pitchFamily="34" charset="0"/>
                <a:cs typeface="Arial" panose="020B0604020202020204" pitchFamily="34" charset="0"/>
              </a:rPr>
              <a:t> </a:t>
            </a:r>
            <a:br>
              <a:rPr lang="en-US" altLang="en-US" dirty="0">
                <a:latin typeface="Arial" panose="020B0604020202020204" pitchFamily="34" charset="0"/>
                <a:cs typeface="Arial" panose="020B0604020202020204" pitchFamily="34" charset="0"/>
              </a:rPr>
            </a:br>
            <a:r>
              <a:rPr lang="da" altLang="en-US" dirty="0">
                <a:latin typeface="Arial" panose="020B0604020202020204" pitchFamily="34" charset="0"/>
                <a:cs typeface="Arial" panose="020B0604020202020204" pitchFamily="34" charset="0"/>
              </a:rPr>
              <a:t>Informationssikkerhed for ledere</a:t>
            </a:r>
          </a:p>
        </p:txBody>
      </p:sp>
      <p:pic>
        <p:nvPicPr>
          <p:cNvPr id="6152" name="Grafik 3">
            <a:extLst>
              <a:ext uri="{FF2B5EF4-FFF2-40B4-BE49-F238E27FC236}">
                <a16:creationId xmlns:a16="http://schemas.microsoft.com/office/drawing/2014/main" id="{414D0658-DEA8-C8D1-2B55-09A554E090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2">
            <a:extLst>
              <a:ext uri="{FF2B5EF4-FFF2-40B4-BE49-F238E27FC236}">
                <a16:creationId xmlns:a16="http://schemas.microsoft.com/office/drawing/2014/main" id="{D7C6F26D-0134-B018-D01D-212D3D1F7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88E89-694F-5434-7240-BE763532F8A2}"/>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da" sz="3200" b="1" dirty="0">
                <a:solidFill>
                  <a:schemeClr val="accent6"/>
                </a:solidFill>
              </a:rPr>
              <a:t> </a:t>
            </a:r>
          </a:p>
        </p:txBody>
      </p:sp>
      <p:sp>
        <p:nvSpPr>
          <p:cNvPr id="7171" name="Content Placeholder 2">
            <a:extLst>
              <a:ext uri="{FF2B5EF4-FFF2-40B4-BE49-F238E27FC236}">
                <a16:creationId xmlns:a16="http://schemas.microsoft.com/office/drawing/2014/main" id="{4225D250-9175-DCC0-113B-8091FDF08440}"/>
              </a:ext>
            </a:extLst>
          </p:cNvPr>
          <p:cNvSpPr>
            <a:spLocks noGrp="1" noChangeArrowheads="1"/>
          </p:cNvSpPr>
          <p:nvPr>
            <p:ph idx="4294967295"/>
          </p:nvPr>
        </p:nvSpPr>
        <p:spPr>
          <a:xfrm>
            <a:off x="479425" y="1909763"/>
            <a:ext cx="11377613" cy="4929187"/>
          </a:xfrm>
        </p:spPr>
        <p:txBody>
          <a:bodyPr/>
          <a:lstStyle/>
          <a:p>
            <a:pPr eaLnBrk="1" hangingPunct="1">
              <a:spcBef>
                <a:spcPts val="600"/>
              </a:spcBef>
              <a:spcAft>
                <a:spcPts val="600"/>
              </a:spcAft>
            </a:pPr>
            <a:r>
              <a:rPr lang="da" altLang="en-US"/>
              <a:t>Informationssikkerhed handler om at beskytte information og computersystemer mod uautoriseret adgang, brug, offentliggørelse, afbrydelse, ændring eller ødelæggelse. .</a:t>
            </a:r>
          </a:p>
          <a:p>
            <a:pPr eaLnBrk="1" hangingPunct="1">
              <a:spcBef>
                <a:spcPts val="600"/>
              </a:spcBef>
              <a:spcAft>
                <a:spcPts val="600"/>
              </a:spcAft>
            </a:pPr>
            <a:r>
              <a:rPr lang="da" altLang="en-US"/>
              <a:t>ISO/IEC 27002/2013 omhandler informationssikkerhed gennem de tre hovedkomponenter: fortrolighed, integritet og tilgængelighed.</a:t>
            </a:r>
          </a:p>
          <a:p>
            <a:pPr eaLnBrk="1" hangingPunct="1">
              <a:spcBef>
                <a:spcPts val="600"/>
              </a:spcBef>
              <a:spcAft>
                <a:spcPts val="600"/>
              </a:spcAft>
            </a:pPr>
            <a:r>
              <a:rPr lang="da" altLang="en-US"/>
              <a:t>Fortrolighed sikres ved at kryptere oplysningerne. Integritet opnås gennem spredningsmekanismer og algoritmer .</a:t>
            </a:r>
            <a:endParaRPr lang="en-US" altLang="en-US"/>
          </a:p>
          <a:p>
            <a:pPr eaLnBrk="1" hangingPunct="1">
              <a:spcBef>
                <a:spcPts val="600"/>
              </a:spcBef>
              <a:spcAft>
                <a:spcPts val="600"/>
              </a:spcAft>
            </a:pPr>
            <a:r>
              <a:rPr lang="da" altLang="en-US"/>
              <a:t>Tilgængeligheden sikres ved at styrke sikkerheden på computersystemets netværk eller netværk og ved at levere backups .</a:t>
            </a:r>
          </a:p>
        </p:txBody>
      </p:sp>
      <p:sp>
        <p:nvSpPr>
          <p:cNvPr id="7172" name="Titel 1">
            <a:extLst>
              <a:ext uri="{FF2B5EF4-FFF2-40B4-BE49-F238E27FC236}">
                <a16:creationId xmlns:a16="http://schemas.microsoft.com/office/drawing/2014/main" id="{FC7EC75B-12B5-A4E1-0743-2EA15817FC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Informationssikkerhed</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6E4B9-2512-BF2C-01E4-40FD2ED3416D}"/>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da" sz="3200" b="1" dirty="0">
                <a:solidFill>
                  <a:schemeClr val="accent6"/>
                </a:solidFill>
              </a:rPr>
              <a:t> </a:t>
            </a:r>
          </a:p>
        </p:txBody>
      </p:sp>
      <p:sp>
        <p:nvSpPr>
          <p:cNvPr id="8195" name="Content Placeholder 2">
            <a:extLst>
              <a:ext uri="{FF2B5EF4-FFF2-40B4-BE49-F238E27FC236}">
                <a16:creationId xmlns:a16="http://schemas.microsoft.com/office/drawing/2014/main" id="{14DCED54-139F-1061-8143-AE40397D6B7E}"/>
              </a:ext>
            </a:extLst>
          </p:cNvPr>
          <p:cNvSpPr>
            <a:spLocks noGrp="1" noChangeArrowheads="1"/>
          </p:cNvSpPr>
          <p:nvPr>
            <p:ph idx="4294967295"/>
          </p:nvPr>
        </p:nvSpPr>
        <p:spPr>
          <a:xfrm>
            <a:off x="479425" y="1909763"/>
            <a:ext cx="11233150" cy="4929187"/>
          </a:xfrm>
        </p:spPr>
        <p:txBody>
          <a:bodyPr/>
          <a:lstStyle/>
          <a:p>
            <a:pPr eaLnBrk="1" hangingPunct="1">
              <a:spcBef>
                <a:spcPts val="600"/>
              </a:spcBef>
              <a:spcAft>
                <a:spcPts val="600"/>
              </a:spcAft>
            </a:pPr>
            <a:r>
              <a:rPr lang="da" altLang="en-US"/>
              <a:t>Informationssikkerhed er et sæt af praksis designet til at beskytte data .</a:t>
            </a:r>
          </a:p>
          <a:p>
            <a:pPr eaLnBrk="1" hangingPunct="1">
              <a:spcBef>
                <a:spcPts val="600"/>
              </a:spcBef>
              <a:spcAft>
                <a:spcPts val="600"/>
              </a:spcAft>
            </a:pPr>
            <a:r>
              <a:rPr lang="da" altLang="en-US"/>
              <a:t>Securitatea informațiilor nu se limitează la sistemele informatice sau la informațiile în forma lor digitală eller elektroniskă.</a:t>
            </a:r>
            <a:endParaRPr lang="en-US" altLang="en-US"/>
          </a:p>
          <a:p>
            <a:pPr eaLnBrk="1" hangingPunct="1">
              <a:spcBef>
                <a:spcPts val="600"/>
              </a:spcBef>
              <a:spcAft>
                <a:spcPts val="600"/>
              </a:spcAft>
            </a:pPr>
            <a:r>
              <a:rPr lang="da" altLang="en-US"/>
              <a:t>Det gælder derimod for alle forhold relateret til sikkerhed, sikkerhed og beskyttelse af data eller information, uanset deres form .</a:t>
            </a:r>
            <a:endParaRPr lang="en-US" altLang="en-US"/>
          </a:p>
        </p:txBody>
      </p:sp>
      <p:sp>
        <p:nvSpPr>
          <p:cNvPr id="8196" name="Titel 1">
            <a:extLst>
              <a:ext uri="{FF2B5EF4-FFF2-40B4-BE49-F238E27FC236}">
                <a16:creationId xmlns:a16="http://schemas.microsoft.com/office/drawing/2014/main" id="{60A44FAD-ADA5-292B-682C-9DD7AF0492E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Informationssikkerhed</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C2CF65E8-0D82-B361-62EF-1E487F4BF7C1}"/>
              </a:ext>
            </a:extLst>
          </p:cNvPr>
          <p:cNvSpPr>
            <a:spLocks noGrp="1" noChangeArrowheads="1"/>
          </p:cNvSpPr>
          <p:nvPr>
            <p:ph idx="4294967295"/>
          </p:nvPr>
        </p:nvSpPr>
        <p:spPr>
          <a:xfrm>
            <a:off x="479425" y="1779587"/>
            <a:ext cx="11233150" cy="4713288"/>
          </a:xfrm>
        </p:spPr>
        <p:txBody>
          <a:bodyPr/>
          <a:lstStyle/>
          <a:p>
            <a:pPr eaLnBrk="1" hangingPunct="1">
              <a:spcBef>
                <a:spcPts val="600"/>
              </a:spcBef>
              <a:spcAft>
                <a:spcPts val="600"/>
              </a:spcAft>
            </a:pPr>
            <a:r>
              <a:rPr lang="da" altLang="en-US" dirty="0"/>
              <a:t>Informationssikkerhed kan ikke defineres som synonymt med computersikkerhed, system- og netværkssikkerhed, informationsteknologisikkerhed, informationssystemer eller informations- og kommunikationsteknologi .</a:t>
            </a:r>
          </a:p>
          <a:p>
            <a:pPr eaLnBrk="1" hangingPunct="1">
              <a:spcBef>
                <a:spcPts val="600"/>
              </a:spcBef>
              <a:spcAft>
                <a:spcPts val="600"/>
              </a:spcAft>
            </a:pPr>
            <a:r>
              <a:rPr lang="da" altLang="en-US" dirty="0"/>
              <a:t>Hvert af disse udtryk refererer til et andet emne, selvom det fælles punkt refererer til informationssikkerhed i nogle af dets former (her taler vi om dens elektroniske version): derfor er de alle underområder af informationssikkerhed .</a:t>
            </a:r>
            <a:endParaRPr lang="en-US" altLang="en-US" dirty="0"/>
          </a:p>
          <a:p>
            <a:pPr eaLnBrk="1" hangingPunct="1">
              <a:spcBef>
                <a:spcPts val="600"/>
              </a:spcBef>
              <a:spcAft>
                <a:spcPts val="600"/>
              </a:spcAft>
            </a:pPr>
            <a:r>
              <a:rPr lang="da" altLang="en-US" dirty="0"/>
              <a:t>I det 21. århundrede har de fleste organisationer et computersystem forbundet til internettet og udveksler information gennem det. Information kan bringes til at passere gennem en sammenkobling af netværk .</a:t>
            </a:r>
            <a:endParaRPr lang="en-US" altLang="en-US" dirty="0"/>
          </a:p>
        </p:txBody>
      </p:sp>
      <p:sp>
        <p:nvSpPr>
          <p:cNvPr id="9219" name="Titel 1">
            <a:extLst>
              <a:ext uri="{FF2B5EF4-FFF2-40B4-BE49-F238E27FC236}">
                <a16:creationId xmlns:a16="http://schemas.microsoft.com/office/drawing/2014/main" id="{A2C20F0B-1665-6DF7-903F-70EF43E35C9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Informationssikkerhed</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DCFE16B3-0024-F635-1A03-DE8ED75225AA}"/>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da" altLang="en-US"/>
              <a:t>Som følge heraf er denne sammenkobling så meget desto mere udsat for malware-risici fra dem, der ønsker at få fat i følsom information, der handler indefra (kopierer information, bruger ondsindet kode) eller udefra .</a:t>
            </a:r>
            <a:endParaRPr lang="en-US" altLang="en-US"/>
          </a:p>
          <a:p>
            <a:pPr eaLnBrk="1" hangingPunct="1">
              <a:spcBef>
                <a:spcPts val="600"/>
              </a:spcBef>
              <a:spcAft>
                <a:spcPts val="600"/>
              </a:spcAft>
            </a:pPr>
            <a:r>
              <a:rPr lang="da" altLang="en-US"/>
              <a:t>For at imødegå disse risici kræver informationssikkerhed udvikling af koncepter som datatagging, offentlig nøglekryptering (PKI) og multi-level security (MLS).</a:t>
            </a:r>
            <a:endParaRPr lang="vi-VN" altLang="en-US"/>
          </a:p>
          <a:p>
            <a:pPr eaLnBrk="1" hangingPunct="1">
              <a:spcBef>
                <a:spcPts val="600"/>
              </a:spcBef>
              <a:spcAft>
                <a:spcPts val="600"/>
              </a:spcAft>
            </a:pPr>
            <a:r>
              <a:rPr lang="da" altLang="en-US"/>
              <a:t>Udover problemerne med at forbinde netværk, er det i stigende grad nemt at flytte store mængder information (og dette på en måde, der er relativt svær at opdage i tilfælde af hacking), men også fysisk at transportere den via USB-sticks eller hukommelseskort .</a:t>
            </a:r>
          </a:p>
          <a:p>
            <a:pPr eaLnBrk="1" hangingPunct="1">
              <a:spcBef>
                <a:spcPts val="600"/>
              </a:spcBef>
              <a:spcAft>
                <a:spcPts val="600"/>
              </a:spcAft>
            </a:pPr>
            <a:endParaRPr lang="vi-VN" altLang="en-US"/>
          </a:p>
        </p:txBody>
      </p:sp>
      <p:sp>
        <p:nvSpPr>
          <p:cNvPr id="10243" name="Titel 1">
            <a:extLst>
              <a:ext uri="{FF2B5EF4-FFF2-40B4-BE49-F238E27FC236}">
                <a16:creationId xmlns:a16="http://schemas.microsoft.com/office/drawing/2014/main" id="{C19048CE-1350-715C-7E2B-24FC79A347C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Informationssikkerhed</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D30D169C-002F-5215-CD0B-82F5CA65CFE2}"/>
              </a:ext>
            </a:extLst>
          </p:cNvPr>
          <p:cNvSpPr>
            <a:spLocks noGrp="1" noChangeArrowheads="1"/>
          </p:cNvSpPr>
          <p:nvPr>
            <p:ph idx="4294967295"/>
          </p:nvPr>
        </p:nvSpPr>
        <p:spPr>
          <a:xfrm>
            <a:off x="550863" y="1844675"/>
            <a:ext cx="11161712" cy="5218113"/>
          </a:xfrm>
        </p:spPr>
        <p:txBody>
          <a:bodyPr/>
          <a:lstStyle/>
          <a:p>
            <a:pPr eaLnBrk="1" hangingPunct="1">
              <a:spcBef>
                <a:spcPts val="600"/>
              </a:spcBef>
              <a:spcAft>
                <a:spcPts val="600"/>
              </a:spcAft>
            </a:pPr>
            <a:r>
              <a:rPr lang="da" altLang="en-US"/>
              <a:t>Derfor er computersystemer, der indeholder følsomme oplysninger, i stigende grad designet som et System high mode-miljø, i mange tilfælde i form af separate netværk uden forbindelse til andre netværk og uden USB-porte .</a:t>
            </a:r>
            <a:endParaRPr lang="en-US" altLang="en-US"/>
          </a:p>
          <a:p>
            <a:pPr eaLnBrk="1" hangingPunct="1">
              <a:spcBef>
                <a:spcPts val="600"/>
              </a:spcBef>
              <a:spcAft>
                <a:spcPts val="600"/>
              </a:spcAft>
            </a:pPr>
            <a:r>
              <a:rPr lang="da" altLang="en-US"/>
              <a:t>Tre informationsfølsomhedskriterier er almindeligt accepterede: Tilgængelighed, Integritet og Fortrolighed .</a:t>
            </a:r>
          </a:p>
          <a:p>
            <a:pPr eaLnBrk="1" hangingPunct="1">
              <a:spcBef>
                <a:spcPts val="600"/>
              </a:spcBef>
              <a:spcAft>
                <a:spcPts val="600"/>
              </a:spcAft>
            </a:pPr>
            <a:r>
              <a:rPr lang="da" altLang="en-US"/>
              <a:t>En fjerde bruges også ret hyppigt (under forskellige navne): Sporbarhed, Ansvarlighed, Reviderbarhed (refererer til IT-revisioner) eller Evidens .</a:t>
            </a:r>
          </a:p>
          <a:p>
            <a:pPr eaLnBrk="1" hangingPunct="1">
              <a:spcBef>
                <a:spcPts val="600"/>
              </a:spcBef>
              <a:spcAft>
                <a:spcPts val="600"/>
              </a:spcAft>
            </a:pPr>
            <a:r>
              <a:rPr lang="da" altLang="en-US"/>
              <a:t>Et femte kriterium anvendes også: Ikke-afvisning, som sikrer udveksling af beskeder mellem afsender og modtager .</a:t>
            </a:r>
          </a:p>
        </p:txBody>
      </p:sp>
      <p:sp>
        <p:nvSpPr>
          <p:cNvPr id="11267" name="Titel 1">
            <a:extLst>
              <a:ext uri="{FF2B5EF4-FFF2-40B4-BE49-F238E27FC236}">
                <a16:creationId xmlns:a16="http://schemas.microsoft.com/office/drawing/2014/main" id="{D09C52DE-F9C2-373C-A0E0-BE2A69342E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Informationssikkerhed</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C88832D7-F11C-F191-9BC6-A828EB395BAE}"/>
              </a:ext>
            </a:extLst>
          </p:cNvPr>
          <p:cNvSpPr>
            <a:spLocks noGrp="1" noChangeArrowheads="1"/>
          </p:cNvSpPr>
          <p:nvPr>
            <p:ph idx="4294967295"/>
          </p:nvPr>
        </p:nvSpPr>
        <p:spPr>
          <a:xfrm>
            <a:off x="479425" y="2133600"/>
            <a:ext cx="11233150" cy="4525963"/>
          </a:xfrm>
        </p:spPr>
        <p:txBody>
          <a:bodyPr/>
          <a:lstStyle/>
          <a:p>
            <a:pPr eaLnBrk="1" hangingPunct="1"/>
            <a:r>
              <a:rPr lang="da" altLang="en-US"/>
              <a:t>En kompetenceramme bruges regelmæssigt af virksomheder til at forstå deres færdighedsbaserede krav, nødvendige kompetencer, medarbejderevner og huller .</a:t>
            </a:r>
            <a:endParaRPr lang="en-US" altLang="en-US"/>
          </a:p>
          <a:p>
            <a:pPr eaLnBrk="1" hangingPunct="1"/>
            <a:r>
              <a:rPr lang="da" altLang="en-US"/>
              <a:t>Når en kompetenceramme udvikles under hensyntagen til virksomhedens profil og medarbejderinteresser, kan den forbedre præstationen og skabe klarhed for hvert enkelt rollekrav og udvikle talenter på arbejdspladsen .</a:t>
            </a:r>
          </a:p>
          <a:p>
            <a:pPr eaLnBrk="1" hangingPunct="1"/>
            <a:endParaRPr lang="en-US" altLang="en-US"/>
          </a:p>
        </p:txBody>
      </p:sp>
      <p:sp>
        <p:nvSpPr>
          <p:cNvPr id="2" name="Titel 1">
            <a:extLst>
              <a:ext uri="{FF2B5EF4-FFF2-40B4-BE49-F238E27FC236}">
                <a16:creationId xmlns:a16="http://schemas.microsoft.com/office/drawing/2014/main" id="{C163BFD0-1361-2AD4-B0CC-F511C853E880}"/>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da" altLang="en-US" sz="4400" dirty="0">
                <a:latin typeface="+mj-lt"/>
              </a:rPr>
              <a:t>Cyberangreb og kompetencerammen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960D5FFD-A1E5-2E38-EF7A-037FECFCC813}"/>
              </a:ext>
            </a:extLst>
          </p:cNvPr>
          <p:cNvSpPr>
            <a:spLocks noGrp="1" noChangeArrowheads="1"/>
          </p:cNvSpPr>
          <p:nvPr>
            <p:ph idx="4294967295"/>
          </p:nvPr>
        </p:nvSpPr>
        <p:spPr>
          <a:xfrm>
            <a:off x="550863" y="1844675"/>
            <a:ext cx="11233150" cy="4525963"/>
          </a:xfrm>
        </p:spPr>
        <p:txBody>
          <a:bodyPr/>
          <a:lstStyle/>
          <a:p>
            <a:pPr eaLnBrk="1" hangingPunct="1"/>
            <a:r>
              <a:rPr lang="da" altLang="en-US"/>
              <a:t>I de senere år, på grund af mange cyberangreb, er cybersikkerhedsrammer primært vedtaget af store organisationer (virksomheder, ngo'er og andre enheder) eller af statslige aktører .</a:t>
            </a:r>
          </a:p>
          <a:p>
            <a:pPr eaLnBrk="1" hangingPunct="1"/>
            <a:r>
              <a:rPr lang="da" altLang="en-US"/>
              <a:t>Et vellykket cyberangreb kan forårsage stor skade på en virksomheds forretning. Det kan påvirke dens bundlinje såvel som virksomhedens forretningsstatus og forbrugertillid .</a:t>
            </a:r>
            <a:endParaRPr lang="en-US" altLang="en-US"/>
          </a:p>
          <a:p>
            <a:pPr eaLnBrk="1" hangingPunct="1"/>
            <a:r>
              <a:rPr lang="da" altLang="en-US"/>
              <a:t>Virkningen af et sikkerhedsbrud kan opdeles i tre kategorier: økonomisk, omdømme og juridisk .</a:t>
            </a:r>
          </a:p>
          <a:p>
            <a:pPr eaLnBrk="1" hangingPunct="1"/>
            <a:endParaRPr lang="en-US" altLang="en-US"/>
          </a:p>
        </p:txBody>
      </p:sp>
      <p:sp>
        <p:nvSpPr>
          <p:cNvPr id="2" name="Titel 1">
            <a:extLst>
              <a:ext uri="{FF2B5EF4-FFF2-40B4-BE49-F238E27FC236}">
                <a16:creationId xmlns:a16="http://schemas.microsoft.com/office/drawing/2014/main" id="{7C6EF685-FCFF-34B1-2EA9-F1296B60EE0E}"/>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da" altLang="en-US" sz="4400" dirty="0">
                <a:latin typeface="+mj-lt"/>
              </a:rPr>
              <a:t>Cyberangreb </a:t>
            </a:r>
            <a:r>
              <a:rPr lang="da" altLang="en-US" sz="4400" dirty="0">
                <a:latin typeface="+mn-lt"/>
              </a:rPr>
              <a:t>og kompetencerammen</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a:extLst>
              <a:ext uri="{FF2B5EF4-FFF2-40B4-BE49-F238E27FC236}">
                <a16:creationId xmlns:a16="http://schemas.microsoft.com/office/drawing/2014/main" id="{4D5CEF34-53A9-BF18-2FF9-5C0C330CFAF9}"/>
              </a:ext>
            </a:extLst>
          </p:cNvPr>
          <p:cNvSpPr>
            <a:spLocks noGrp="1" noChangeArrowheads="1"/>
          </p:cNvSpPr>
          <p:nvPr>
            <p:ph idx="4294967295"/>
          </p:nvPr>
        </p:nvSpPr>
        <p:spPr>
          <a:xfrm>
            <a:off x="550863" y="1855788"/>
            <a:ext cx="11306175" cy="5000625"/>
          </a:xfrm>
        </p:spPr>
        <p:txBody>
          <a:bodyPr/>
          <a:lstStyle/>
          <a:p>
            <a:pPr eaLnBrk="1" hangingPunct="1"/>
            <a:r>
              <a:rPr lang="da" altLang="en-US"/>
              <a:t>Cyberangreb resulterer ofte i betydelige økonomiske tab som følge af tyveri af virksomhedsoplysninger, finansielle oplysninger (f.eks. bankoplysninger eller betalingskortoplysninger), penge, transaktionsforstyrrelser (f.eks. manglende evne til at handle online), tab af forretning eller af kontrakten. Virksomheder, der har været udsat for et cyberbrud, vil generelt bruge penge på at reparere berørte systemer, netværk og enheder .</a:t>
            </a:r>
          </a:p>
          <a:p>
            <a:pPr eaLnBrk="1" hangingPunct="1"/>
            <a:r>
              <a:rPr lang="da" altLang="en-US"/>
              <a:t>Cyberangreb kan skade en virksomheds omdømme og den tillid, kunderne har til virksomheden. Dette kan føre til mistede kunder, tabt salg og reduceret fortjeneste .</a:t>
            </a:r>
            <a:endParaRPr lang="en-US" altLang="en-US"/>
          </a:p>
        </p:txBody>
      </p:sp>
      <p:sp>
        <p:nvSpPr>
          <p:cNvPr id="2" name="Titel 1">
            <a:extLst>
              <a:ext uri="{FF2B5EF4-FFF2-40B4-BE49-F238E27FC236}">
                <a16:creationId xmlns:a16="http://schemas.microsoft.com/office/drawing/2014/main" id="{1FC9BA09-71FF-DCCC-B774-DA9EF28E0162}"/>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da" altLang="en-US" sz="4400" dirty="0">
                <a:latin typeface="+mj-lt"/>
              </a:rPr>
              <a:t>Cyberangreb</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a:extLst>
              <a:ext uri="{FF2B5EF4-FFF2-40B4-BE49-F238E27FC236}">
                <a16:creationId xmlns:a16="http://schemas.microsoft.com/office/drawing/2014/main" id="{4F078041-3270-2D31-9FBB-D9CFAFDB0253}"/>
              </a:ext>
            </a:extLst>
          </p:cNvPr>
          <p:cNvSpPr>
            <a:spLocks noGrp="1" noChangeArrowheads="1"/>
          </p:cNvSpPr>
          <p:nvPr>
            <p:ph idx="4294967295"/>
          </p:nvPr>
        </p:nvSpPr>
        <p:spPr>
          <a:xfrm>
            <a:off x="550863" y="1855788"/>
            <a:ext cx="11306175" cy="5000625"/>
          </a:xfrm>
        </p:spPr>
        <p:txBody>
          <a:bodyPr/>
          <a:lstStyle/>
          <a:p>
            <a:pPr eaLnBrk="1" hangingPunct="1"/>
            <a:r>
              <a:rPr lang="da" altLang="en-US"/>
              <a:t>Effekten af omdømmeskader kan endda påvirke virksomhedens leverandører eller påvirke forholdet til partnere, investorer og andre tredjeparter involveret i virksomhedens forretning .</a:t>
            </a:r>
          </a:p>
          <a:p>
            <a:pPr eaLnBrk="1" hangingPunct="1"/>
            <a:r>
              <a:rPr lang="da" altLang="en-US"/>
              <a:t>Så databeskyttelses- og privatlivslovgivningen kræver, at man administrerer sikkerheden for alle personlige data, som virksomheden opbevarer (om dets egne medarbejdere eller kunder) .</a:t>
            </a:r>
            <a:endParaRPr lang="en-US" altLang="en-US"/>
          </a:p>
          <a:p>
            <a:pPr eaLnBrk="1" hangingPunct="1"/>
            <a:r>
              <a:rPr lang="da" altLang="en-US"/>
              <a:t>Hvis disse data ved et uheld eller bevidst kompromitteres, og virksomheden ikke implementerer tilstrækkelige sikkerhedsforanstaltninger, kan den blive udsat for lovmæssige sanktioner .</a:t>
            </a:r>
          </a:p>
        </p:txBody>
      </p:sp>
      <p:sp>
        <p:nvSpPr>
          <p:cNvPr id="2" name="Titel 1">
            <a:extLst>
              <a:ext uri="{FF2B5EF4-FFF2-40B4-BE49-F238E27FC236}">
                <a16:creationId xmlns:a16="http://schemas.microsoft.com/office/drawing/2014/main" id="{6B436049-4BF1-E8E1-E591-9015E87DC194}"/>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da" altLang="en-US" sz="4400" dirty="0">
                <a:latin typeface="+mj-lt"/>
              </a:rPr>
              <a:t>Cyberangreb</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B561AF-A700-8F07-DFAC-71E2039CA961}"/>
              </a:ext>
            </a:extLst>
          </p:cNvPr>
          <p:cNvSpPr>
            <a:spLocks noGrp="1"/>
          </p:cNvSpPr>
          <p:nvPr>
            <p:ph idx="4294967295"/>
          </p:nvPr>
        </p:nvSpPr>
        <p:spPr>
          <a:xfrm>
            <a:off x="550863" y="1844675"/>
            <a:ext cx="11306175" cy="4857750"/>
          </a:xfrm>
        </p:spPr>
        <p:txBody>
          <a:bodyPr rtlCol="0">
            <a:noAutofit/>
          </a:bodyPr>
          <a:lstStyle/>
          <a:p>
            <a:pPr eaLnBrk="1" fontAlgn="auto" hangingPunct="1">
              <a:spcBef>
                <a:spcPts val="600"/>
              </a:spcBef>
              <a:spcAft>
                <a:spcPts val="600"/>
              </a:spcAft>
              <a:defRPr/>
            </a:pPr>
            <a:r>
              <a:rPr lang="da" dirty="0"/>
              <a:t>Det er vigtigt at styre dine risici i overensstemmelse hermed .</a:t>
            </a:r>
            <a:endParaRPr lang="en-US" dirty="0"/>
          </a:p>
          <a:p>
            <a:pPr eaLnBrk="1" fontAlgn="auto" hangingPunct="1">
              <a:spcBef>
                <a:spcPts val="600"/>
              </a:spcBef>
              <a:spcAft>
                <a:spcPts val="600"/>
              </a:spcAft>
              <a:defRPr/>
            </a:pPr>
            <a:r>
              <a:rPr lang="da" dirty="0"/>
              <a:t>Efter et angreb har fundet sted, kan et effektivt cybersikkerhedsværktøj eller hændelsesresponsplan, dvs. brug af en cyberkonsulent, hjælpe :</a:t>
            </a:r>
          </a:p>
          <a:p>
            <a:pPr marL="731520" eaLnBrk="1" fontAlgn="auto" hangingPunct="1">
              <a:spcBef>
                <a:spcPts val="600"/>
              </a:spcBef>
              <a:spcAft>
                <a:spcPts val="600"/>
              </a:spcAft>
              <a:buFont typeface="Wingdings" pitchFamily="2" charset="2"/>
              <a:buChar char="Ø"/>
              <a:defRPr/>
            </a:pPr>
            <a:r>
              <a:rPr lang="da" sz="2400" dirty="0"/>
              <a:t>reducere virkningen af angrebet</a:t>
            </a:r>
          </a:p>
          <a:p>
            <a:pPr marL="731520" eaLnBrk="1" fontAlgn="auto" hangingPunct="1">
              <a:spcBef>
                <a:spcPts val="600"/>
              </a:spcBef>
              <a:spcAft>
                <a:spcPts val="600"/>
              </a:spcAft>
              <a:buFont typeface="Wingdings" pitchFamily="2" charset="2"/>
              <a:buChar char="Ø"/>
              <a:defRPr/>
            </a:pPr>
            <a:r>
              <a:rPr lang="da" sz="2400" dirty="0"/>
              <a:t>rapportere hændelsen til den relevante myndighed</a:t>
            </a:r>
          </a:p>
          <a:p>
            <a:pPr marL="731520" eaLnBrk="1" fontAlgn="auto" hangingPunct="1">
              <a:spcBef>
                <a:spcPts val="600"/>
              </a:spcBef>
              <a:spcAft>
                <a:spcPts val="600"/>
              </a:spcAft>
              <a:buFont typeface="Wingdings" pitchFamily="2" charset="2"/>
              <a:buChar char="Ø"/>
              <a:defRPr/>
            </a:pPr>
            <a:r>
              <a:rPr lang="da" sz="2400" dirty="0"/>
              <a:t>rense de berørte systemer</a:t>
            </a:r>
          </a:p>
          <a:p>
            <a:pPr marL="731520" eaLnBrk="1" fontAlgn="auto" hangingPunct="1">
              <a:spcBef>
                <a:spcPts val="600"/>
              </a:spcBef>
              <a:spcAft>
                <a:spcPts val="600"/>
              </a:spcAft>
              <a:buFont typeface="Wingdings" pitchFamily="2" charset="2"/>
              <a:buChar char="Ø"/>
              <a:defRPr/>
            </a:pPr>
            <a:r>
              <a:rPr lang="da" sz="2400" dirty="0"/>
              <a:t>få din virksomhed op at køre på kortest mulig tid .</a:t>
            </a:r>
          </a:p>
          <a:p>
            <a:pPr eaLnBrk="1" fontAlgn="auto" hangingPunct="1">
              <a:spcBef>
                <a:spcPts val="600"/>
              </a:spcBef>
              <a:spcAft>
                <a:spcPts val="600"/>
              </a:spcAft>
              <a:defRPr/>
            </a:pPr>
            <a:r>
              <a:rPr lang="da" dirty="0"/>
              <a:t>Det er nødvendigt at investere i at træne og uddanne brugere inden for cybersikkerhed for at undgå angreb og løbende udvikle bevidstheden om en cyberstrategi i ens organisation .</a:t>
            </a:r>
          </a:p>
        </p:txBody>
      </p:sp>
      <p:sp>
        <p:nvSpPr>
          <p:cNvPr id="16387" name="Titel 1">
            <a:extLst>
              <a:ext uri="{FF2B5EF4-FFF2-40B4-BE49-F238E27FC236}">
                <a16:creationId xmlns:a16="http://schemas.microsoft.com/office/drawing/2014/main" id="{6FE6274E-2175-9A2D-4210-061662546EB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Risici i virksomheden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2A1D45E9-F15D-E3EB-216A-462808A22152}"/>
              </a:ext>
            </a:extLst>
          </p:cNvPr>
          <p:cNvSpPr>
            <a:spLocks noGrp="1" noChangeArrowheads="1"/>
          </p:cNvSpPr>
          <p:nvPr>
            <p:ph idx="4294967295"/>
          </p:nvPr>
        </p:nvSpPr>
        <p:spPr>
          <a:xfrm>
            <a:off x="479425" y="1773238"/>
            <a:ext cx="11520488" cy="4525962"/>
          </a:xfrm>
        </p:spPr>
        <p:txBody>
          <a:bodyPr/>
          <a:lstStyle/>
          <a:p>
            <a:pPr eaLnBrk="1" hangingPunct="1">
              <a:spcBef>
                <a:spcPts val="600"/>
              </a:spcBef>
              <a:spcAft>
                <a:spcPts val="600"/>
              </a:spcAft>
            </a:pPr>
            <a:r>
              <a:rPr lang="da" altLang="en-US" sz="2400" dirty="0"/>
              <a:t>En cybersikkerhedsramme er et sæt af bedste praksis og dokumenterede processer, der bruges til at udvikle it-sikkerhedspolitikker i en organisation .</a:t>
            </a:r>
          </a:p>
          <a:p>
            <a:pPr eaLnBrk="1" hangingPunct="1">
              <a:spcBef>
                <a:spcPts val="600"/>
              </a:spcBef>
              <a:spcAft>
                <a:spcPts val="600"/>
              </a:spcAft>
            </a:pPr>
            <a:r>
              <a:rPr lang="da" altLang="en-US" sz="2400" dirty="0"/>
              <a:t>Men i modsætning til traditionel politik, der er strengt relateret til det juridiske domæne, bør en cybersikkerhedsramme også indeholde dokumenterede eksempler på problemer, der skal undgås med disse politikker, og på passende processer og måder at implementere sikkerhedspolitikkerne beskrevet i rammen .</a:t>
            </a:r>
            <a:endParaRPr lang="en-US" altLang="en-US" sz="2400" dirty="0"/>
          </a:p>
          <a:p>
            <a:pPr eaLnBrk="1" hangingPunct="1">
              <a:spcBef>
                <a:spcPts val="600"/>
              </a:spcBef>
              <a:spcAft>
                <a:spcPts val="600"/>
              </a:spcAft>
            </a:pPr>
            <a:r>
              <a:rPr lang="da" altLang="en-US" sz="2400" dirty="0"/>
              <a:t>Det er både en vejledning for medarbejdere og brugere samt et overbevisende kompendium af bedste sikkerhedspraksis, som kan konsulteres af autoriserede eksterne parter (såsom myndigheder) .</a:t>
            </a:r>
          </a:p>
          <a:p>
            <a:pPr eaLnBrk="1" hangingPunct="1">
              <a:spcBef>
                <a:spcPts val="600"/>
              </a:spcBef>
              <a:spcAft>
                <a:spcPts val="600"/>
              </a:spcAft>
            </a:pPr>
            <a:r>
              <a:rPr lang="da" altLang="en-US" sz="2400" dirty="0"/>
              <a:t>En ramme for cybersikkerhedsfærdigheder kan også hjælpe med bedre at vurdere de færdigheder, der er nødvendige for at undgå angreb, huller og afhjælpningsforanstaltninger </a:t>
            </a:r>
            <a:r>
              <a:rPr lang="da" altLang="en-US" dirty="0"/>
              <a:t>.</a:t>
            </a:r>
          </a:p>
        </p:txBody>
      </p:sp>
      <p:sp>
        <p:nvSpPr>
          <p:cNvPr id="17411" name="Titel 1">
            <a:extLst>
              <a:ext uri="{FF2B5EF4-FFF2-40B4-BE49-F238E27FC236}">
                <a16:creationId xmlns:a16="http://schemas.microsoft.com/office/drawing/2014/main" id="{30F51252-F61A-B144-3766-2B90BB2A108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Cybersikkerhedsramme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AEB2111D-CACE-5839-FD8A-DD7DB3525F3E}"/>
              </a:ext>
            </a:extLst>
          </p:cNvPr>
          <p:cNvSpPr>
            <a:spLocks noGrp="1" noChangeArrowheads="1"/>
          </p:cNvSpPr>
          <p:nvPr>
            <p:ph idx="4294967295"/>
          </p:nvPr>
        </p:nvSpPr>
        <p:spPr>
          <a:xfrm>
            <a:off x="119063" y="1716088"/>
            <a:ext cx="11953875" cy="4525962"/>
          </a:xfrm>
        </p:spPr>
        <p:txBody>
          <a:bodyPr/>
          <a:lstStyle/>
          <a:p>
            <a:pPr eaLnBrk="1" hangingPunct="1">
              <a:spcBef>
                <a:spcPts val="600"/>
              </a:spcBef>
              <a:spcAft>
                <a:spcPts val="600"/>
              </a:spcAft>
            </a:pPr>
            <a:r>
              <a:rPr lang="da" altLang="en-US" sz="2400" dirty="0"/>
              <a:t>På trods af øget bevidsthed og dristige indsats er der en kendt og voksende mangel på cybersikkerhedsprofessionelle i EU og på medarbejderviden og færdigheder til at undgå cyberangreb på verdensplan, og disse mangler udgør fortsat store problemer for den offentlige og private sektor .</a:t>
            </a:r>
          </a:p>
          <a:p>
            <a:pPr eaLnBrk="1" hangingPunct="1">
              <a:spcBef>
                <a:spcPts val="600"/>
              </a:spcBef>
              <a:spcAft>
                <a:spcPts val="600"/>
              </a:spcAft>
            </a:pPr>
            <a:r>
              <a:rPr lang="da" altLang="en-US" sz="2400" dirty="0"/>
              <a:t>Strategier til opbygning og vækst af stærke cybersikkerhedsteams (ISC) CYBERSECURITY WORKFORCE 2019 anslår, at der er 2,8 millioner cybersikkerhedsprofessionelle globalt, mens forskellen faktisk er 4,07 millioner .</a:t>
            </a:r>
            <a:endParaRPr lang="en-US" altLang="en-US" sz="2400" dirty="0"/>
          </a:p>
          <a:p>
            <a:pPr eaLnBrk="1" hangingPunct="1">
              <a:spcBef>
                <a:spcPts val="600"/>
              </a:spcBef>
              <a:spcAft>
                <a:spcPts val="600"/>
              </a:spcAft>
            </a:pPr>
            <a:r>
              <a:rPr lang="da" altLang="en-US" sz="2400" dirty="0"/>
              <a:t>Undersøgelsen bemærker, at den nuværende forskel i Europa er 291.000, og dette antal er fordoblet i forhold til tidligere år .</a:t>
            </a:r>
            <a:endParaRPr lang="en-US" altLang="en-US" sz="2400" dirty="0"/>
          </a:p>
          <a:p>
            <a:pPr eaLnBrk="1" hangingPunct="1">
              <a:spcBef>
                <a:spcPts val="600"/>
              </a:spcBef>
              <a:spcAft>
                <a:spcPts val="600"/>
              </a:spcAft>
            </a:pPr>
            <a:r>
              <a:rPr lang="da" altLang="en-US" sz="2400" dirty="0"/>
              <a:t>Mange lande med højt udviklet ekspertise foretrækker at skabe deres eget sæt af regler og dokumenter, men mange lande og små og mellemstore virksomheder (SMV'er) har brug for hjælp i denne sammenhæng .</a:t>
            </a:r>
          </a:p>
        </p:txBody>
      </p:sp>
      <p:sp>
        <p:nvSpPr>
          <p:cNvPr id="2" name="Titel 1">
            <a:extLst>
              <a:ext uri="{FF2B5EF4-FFF2-40B4-BE49-F238E27FC236}">
                <a16:creationId xmlns:a16="http://schemas.microsoft.com/office/drawing/2014/main" id="{337700EF-9CBE-C72F-E2DC-F24D3EA2B8EF}"/>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da" altLang="en-US" sz="4400" dirty="0">
                <a:latin typeface="+mj-lt"/>
              </a:rPr>
              <a:t>Cybersikkerhed</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6D1ECDC4-8785-A1F4-9AE2-7E87AABC6B40}"/>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da" altLang="en-US"/>
              <a:t>Vurdering af elevers præstationer med hensyn til at udvikle entreprenørielle færdigheder kan tage et holistisk syn, herunder et kig på læringsmiljøet og læringsresultater, og lette interaktiv, effektiv og aktiv læring .</a:t>
            </a:r>
          </a:p>
          <a:p>
            <a:pPr eaLnBrk="1" hangingPunct="1">
              <a:spcBef>
                <a:spcPts val="600"/>
              </a:spcBef>
              <a:spcAft>
                <a:spcPts val="600"/>
              </a:spcAft>
            </a:pPr>
            <a:r>
              <a:rPr lang="da" altLang="en-US"/>
              <a:t>Mentoring er en erfaren måde at understøtte mere individuel læring og opnå personlige og karrieremæssige færdigheder til nye erhverv .</a:t>
            </a:r>
          </a:p>
          <a:p>
            <a:pPr eaLnBrk="1" hangingPunct="1">
              <a:spcBef>
                <a:spcPts val="600"/>
              </a:spcBef>
              <a:spcAft>
                <a:spcPts val="600"/>
              </a:spcAft>
            </a:pPr>
            <a:r>
              <a:rPr lang="da" altLang="en-US"/>
              <a:t>Der er forskning i resultaterne af mentoring generelt, men der er lidt forskning i mentoring .</a:t>
            </a:r>
          </a:p>
        </p:txBody>
      </p:sp>
      <p:sp>
        <p:nvSpPr>
          <p:cNvPr id="19459" name="Titel 1">
            <a:extLst>
              <a:ext uri="{FF2B5EF4-FFF2-40B4-BE49-F238E27FC236}">
                <a16:creationId xmlns:a16="http://schemas.microsoft.com/office/drawing/2014/main" id="{AF6FAEB9-F9CD-C850-F5FF-5DC979F7E9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Iværksætterkompetencer og vejledning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E527D13-76C0-93E9-5734-ECB7C5D33EBB}"/>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da" altLang="en-US"/>
              <a:t>Mentorordning giver en række fordele for medarbejdere, der uddanner sig i virksomheder .</a:t>
            </a:r>
          </a:p>
          <a:p>
            <a:pPr eaLnBrk="1" hangingPunct="1">
              <a:spcBef>
                <a:spcPts val="600"/>
              </a:spcBef>
              <a:spcAft>
                <a:spcPts val="600"/>
              </a:spcAft>
            </a:pPr>
            <a:r>
              <a:rPr lang="da" altLang="en-US"/>
              <a:t>Tværfaglig teammentoring har fået betydning i de senere år, hvilket afspejler behovet for en ændring i orienteringen af mentoring, da forskellige iværksætterudviklinger og -områder i stigende grad er tværfaglige .</a:t>
            </a:r>
          </a:p>
          <a:p>
            <a:pPr eaLnBrk="1" hangingPunct="1">
              <a:spcBef>
                <a:spcPts val="600"/>
              </a:spcBef>
              <a:spcAft>
                <a:spcPts val="600"/>
              </a:spcAft>
            </a:pPr>
            <a:r>
              <a:rPr lang="da" altLang="en-US"/>
              <a:t>Tværfaglig vejledning og netværk af mentorer kan skabe synergi i grupper, skabe innovative ideer og komplekse løsninger på udfordringer og skabe muligheder for samarbejde og arbejde .</a:t>
            </a:r>
          </a:p>
        </p:txBody>
      </p:sp>
      <p:sp>
        <p:nvSpPr>
          <p:cNvPr id="20483" name="Titel 1">
            <a:extLst>
              <a:ext uri="{FF2B5EF4-FFF2-40B4-BE49-F238E27FC236}">
                <a16:creationId xmlns:a16="http://schemas.microsoft.com/office/drawing/2014/main" id="{831B2976-DE93-ABE1-024B-438213D295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Iværksætterkompetencer og vejledning</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2D84C8F7-084E-11A4-7BDA-23C2B907DF94}"/>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C31BBE-8F6A-FDA4-A190-769C69FF44F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7634BF3A-DD6D-EBA2-2B6E-4D9927A1771C}"/>
              </a:ext>
            </a:extLst>
          </p:cNvPr>
          <p:cNvSpPr txBox="1">
            <a:spLocks noChangeArrowheads="1"/>
          </p:cNvSpPr>
          <p:nvPr/>
        </p:nvSpPr>
        <p:spPr bwMode="auto">
          <a:xfrm>
            <a:off x="479425" y="1844675"/>
            <a:ext cx="11304588"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da" altLang="en-US" dirty="0">
                <a:latin typeface="+mn-lt"/>
              </a:rPr>
              <a:t>Udtrykket " </a:t>
            </a:r>
            <a:r>
              <a:rPr lang="da" altLang="en-US" b="1" dirty="0">
                <a:latin typeface="+mn-lt"/>
              </a:rPr>
              <a:t>cyberspace </a:t>
            </a:r>
            <a:r>
              <a:rPr lang="da" altLang="en-US" dirty="0">
                <a:latin typeface="+mn-lt"/>
              </a:rPr>
              <a:t>" blev opfundet i 1982 af William </a:t>
            </a:r>
            <a:r>
              <a:rPr lang="da" altLang="en-US" dirty="0" err="1">
                <a:latin typeface="+mn-lt"/>
              </a:rPr>
              <a:t>Gibson. </a:t>
            </a:r>
            <a:r>
              <a:rPr lang="da" altLang="en-US" dirty="0">
                <a:latin typeface="+mn-lt"/>
              </a:rPr>
              <a:t>Udtrykket trådte ind i hverdagen i 1990'erne med fremkomsten af World Wide Web</a:t>
            </a:r>
          </a:p>
          <a:p>
            <a:pPr eaLnBrk="1" hangingPunct="1">
              <a:lnSpc>
                <a:spcPct val="100000"/>
              </a:lnSpc>
              <a:spcBef>
                <a:spcPts val="600"/>
              </a:spcBef>
              <a:buFontTx/>
              <a:buNone/>
              <a:defRPr/>
            </a:pPr>
            <a:r>
              <a:rPr lang="da" altLang="en-US" b="1" i="1" dirty="0">
                <a:latin typeface="+mn-lt"/>
              </a:rPr>
              <a:t>cyberinfrastrukturer - </a:t>
            </a:r>
            <a:r>
              <a:rPr lang="da" altLang="en-US" dirty="0">
                <a:latin typeface="+mn-lt"/>
              </a:rPr>
              <a:t>informations- og kommunikationsteknologiske infrastrukturer, bestående af computersystemer, relaterede applikationer, netværk og elektroniske kommunikationstjenester ;</a:t>
            </a:r>
            <a:endParaRPr lang="en-US" altLang="en-US" b="1" i="1" dirty="0">
              <a:latin typeface="+mn-lt"/>
            </a:endParaRPr>
          </a:p>
          <a:p>
            <a:pPr eaLnBrk="1" hangingPunct="1">
              <a:lnSpc>
                <a:spcPct val="100000"/>
              </a:lnSpc>
              <a:spcBef>
                <a:spcPts val="600"/>
              </a:spcBef>
              <a:buFontTx/>
              <a:buNone/>
              <a:defRPr/>
            </a:pPr>
            <a:r>
              <a:rPr lang="da" altLang="en-US" b="1" i="1" dirty="0">
                <a:latin typeface="+mn-lt"/>
              </a:rPr>
              <a:t>cyberspace </a:t>
            </a:r>
            <a:r>
              <a:rPr lang="da" altLang="en-US" dirty="0">
                <a:latin typeface="+mn-lt"/>
              </a:rPr>
              <a:t>- det virtuelle miljø, genereret af cyberinfrastrukturer, herunder det informationsindhold, der behandles, lagres eller transmitteres, såvel som de handlinger, der udføres af brugerne i det ;</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1509" name="Titel 1">
            <a:extLst>
              <a:ext uri="{FF2B5EF4-FFF2-40B4-BE49-F238E27FC236}">
                <a16:creationId xmlns:a16="http://schemas.microsoft.com/office/drawing/2014/main" id="{959CB6BB-FB29-9CC8-68C3-52FF1C62D66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FC416471-13CB-BFC6-0D97-8629FB6E77C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E07BB92-29FD-FE2E-0565-85373A060DE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347CF67D-437B-04B0-D11C-C909FA31DD0E}"/>
              </a:ext>
            </a:extLst>
          </p:cNvPr>
          <p:cNvSpPr txBox="1">
            <a:spLocks noChangeArrowheads="1"/>
          </p:cNvSpPr>
          <p:nvPr/>
        </p:nvSpPr>
        <p:spPr bwMode="auto">
          <a:xfrm>
            <a:off x="479425" y="1844675"/>
            <a:ext cx="11304588"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da" altLang="en-US" b="1" i="1" dirty="0">
                <a:latin typeface="+mn-lt"/>
              </a:rPr>
              <a:t>cybersikkerhed </a:t>
            </a:r>
            <a:r>
              <a:rPr lang="da" altLang="en-US" dirty="0">
                <a:latin typeface="+mn-lt"/>
              </a:rPr>
              <a:t>- normaltilstanden, der er resultatet af anvendelsen af et sæt proaktive og reaktive foranstaltninger, der sikrer fortroligheden, integriteten, tilgængeligheden, ægtheden og ikke-afvisningen af information i elektronisk format, af offentlige eller private ressourcer og tjenester i cyberspace .</a:t>
            </a:r>
            <a:endParaRPr lang="en-US" altLang="en-US" dirty="0">
              <a:latin typeface="+mn-lt"/>
            </a:endParaRPr>
          </a:p>
          <a:p>
            <a:pPr eaLnBrk="1" hangingPunct="1">
              <a:lnSpc>
                <a:spcPct val="100000"/>
              </a:lnSpc>
              <a:spcBef>
                <a:spcPts val="600"/>
              </a:spcBef>
              <a:buFontTx/>
              <a:buNone/>
              <a:defRPr/>
            </a:pPr>
            <a:r>
              <a:rPr lang="da" altLang="en-US" dirty="0">
                <a:latin typeface="+mn-lt"/>
              </a:rPr>
              <a:t>Proaktive og reaktive foranstaltninger kan omfatte sikkerhedspolitikker, koncepter, standarder og retningslinjer, risikostyring, trænings- og bevidstgørelsesaktiviteter, implementering af tekniske løsninger til beskyttelse af cyberinfrastrukturer, identitetsstyring, konsekvensstyring ;</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2533" name="Titel 1">
            <a:extLst>
              <a:ext uri="{FF2B5EF4-FFF2-40B4-BE49-F238E27FC236}">
                <a16:creationId xmlns:a16="http://schemas.microsoft.com/office/drawing/2014/main" id="{69233321-90E9-B9A5-66F2-79F4E756AE3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6">
            <a:extLst>
              <a:ext uri="{FF2B5EF4-FFF2-40B4-BE49-F238E27FC236}">
                <a16:creationId xmlns:a16="http://schemas.microsoft.com/office/drawing/2014/main" id="{AF6EBC81-5378-C94A-F5EC-96595BFF653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946798C-03D5-BC65-0FC1-664AEBC25BE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40A9BD27-046F-AC6E-D726-A2E5DB8B2FDE}"/>
              </a:ext>
            </a:extLst>
          </p:cNvPr>
          <p:cNvSpPr txBox="1">
            <a:spLocks noChangeArrowheads="1"/>
          </p:cNvSpPr>
          <p:nvPr/>
        </p:nvSpPr>
        <p:spPr bwMode="auto">
          <a:xfrm>
            <a:off x="550863" y="1844675"/>
            <a:ext cx="11161712"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da" altLang="en-US" b="1" i="1" dirty="0">
                <a:latin typeface="+mn-lt"/>
              </a:rPr>
              <a:t>cyberforsvar </a:t>
            </a:r>
            <a:r>
              <a:rPr lang="da" altLang="en-US" dirty="0">
                <a:latin typeface="+mn-lt"/>
              </a:rPr>
              <a:t>- handlinger udført i cyberspace med det formål at beskytte, overvåge, analysere, opdage, imødegå aggressioner og sikre en rettidig reaktion mod trusler mod cyberinfrastrukturer, der er specifikke for nationalt forsvar ;</a:t>
            </a:r>
            <a:endParaRPr lang="en-US" altLang="en-US" dirty="0">
              <a:latin typeface="+mn-lt"/>
            </a:endParaRPr>
          </a:p>
          <a:p>
            <a:pPr eaLnBrk="1" hangingPunct="1">
              <a:lnSpc>
                <a:spcPct val="100000"/>
              </a:lnSpc>
              <a:spcBef>
                <a:spcPts val="600"/>
              </a:spcBef>
              <a:buFontTx/>
              <a:buNone/>
              <a:defRPr/>
            </a:pPr>
            <a:r>
              <a:rPr lang="da" altLang="en-US" b="1" i="1" dirty="0">
                <a:latin typeface="+mn-lt"/>
              </a:rPr>
              <a:t>operationer i computernetværk </a:t>
            </a:r>
            <a:r>
              <a:rPr lang="da" altLang="en-US" dirty="0">
                <a:latin typeface="+mn-lt"/>
              </a:rPr>
              <a:t>- den komplekse proces med planlægning, koordinering, synkronisering, harmonisering og udførelse af handlinger i cyberspace til beskyttelse, kontrol og brug af computernetværk med henblik på at opnå informationsoverlegenhed, samtidig med neutralisering af modstanderens kapaciteter ;</a:t>
            </a:r>
            <a:endParaRPr lang="en-US" altLang="en-US" dirty="0">
              <a:latin typeface="+mn-lt"/>
            </a:endParaRPr>
          </a:p>
        </p:txBody>
      </p:sp>
      <p:sp>
        <p:nvSpPr>
          <p:cNvPr id="23557" name="Titel 1">
            <a:extLst>
              <a:ext uri="{FF2B5EF4-FFF2-40B4-BE49-F238E27FC236}">
                <a16:creationId xmlns:a16="http://schemas.microsoft.com/office/drawing/2014/main" id="{69B8AB3C-B856-C08F-328C-467C196CEC9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010E2A11-9EC7-D359-38BE-CA77D3D98ACF}"/>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C667AF55-0686-662A-9813-4CDE1CB97A82}"/>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E7B0A27D-474A-5F25-A976-3B3A8C0A227E}"/>
              </a:ext>
            </a:extLst>
          </p:cNvPr>
          <p:cNvSpPr txBox="1">
            <a:spLocks noChangeArrowheads="1"/>
          </p:cNvSpPr>
          <p:nvPr/>
        </p:nvSpPr>
        <p:spPr bwMode="auto">
          <a:xfrm>
            <a:off x="550863" y="1844675"/>
            <a:ext cx="11161712" cy="4632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da" altLang="en-US" b="1" i="1" dirty="0">
                <a:latin typeface="+mn-lt"/>
              </a:rPr>
              <a:t>cybertrussel </a:t>
            </a:r>
            <a:r>
              <a:rPr lang="da" altLang="en-US" dirty="0">
                <a:latin typeface="+mn-lt"/>
              </a:rPr>
              <a:t>- omstændighed eller begivenhed, der udgør en potentiel fare for cybersikkerhed ;</a:t>
            </a:r>
            <a:endParaRPr lang="en-US" altLang="en-US" dirty="0">
              <a:latin typeface="+mn-lt"/>
            </a:endParaRPr>
          </a:p>
          <a:p>
            <a:pPr eaLnBrk="1" hangingPunct="1">
              <a:lnSpc>
                <a:spcPct val="100000"/>
              </a:lnSpc>
              <a:spcBef>
                <a:spcPts val="600"/>
              </a:spcBef>
              <a:buFontTx/>
              <a:buNone/>
              <a:defRPr/>
            </a:pPr>
            <a:r>
              <a:rPr lang="da" altLang="en-US" b="1" i="1" dirty="0">
                <a:latin typeface="+mn-lt"/>
              </a:rPr>
              <a:t>cyberangreb </a:t>
            </a:r>
            <a:r>
              <a:rPr lang="da" altLang="en-US" dirty="0">
                <a:latin typeface="+mn-lt"/>
              </a:rPr>
              <a:t>- fjendtlig handling udført i cyberspace, der sandsynligvis vil påvirke cybersikkerheden ;</a:t>
            </a:r>
            <a:endParaRPr lang="en-US" altLang="en-US" dirty="0">
              <a:latin typeface="+mn-lt"/>
            </a:endParaRPr>
          </a:p>
          <a:p>
            <a:pPr eaLnBrk="1" hangingPunct="1">
              <a:lnSpc>
                <a:spcPct val="100000"/>
              </a:lnSpc>
              <a:spcBef>
                <a:spcPts val="600"/>
              </a:spcBef>
              <a:buFontTx/>
              <a:buNone/>
              <a:defRPr/>
            </a:pPr>
            <a:r>
              <a:rPr lang="da" altLang="en-US" b="1" i="1" dirty="0">
                <a:latin typeface="+mn-lt"/>
              </a:rPr>
              <a:t>cyberhændelse </a:t>
            </a:r>
            <a:r>
              <a:rPr lang="da" altLang="en-US" dirty="0">
                <a:latin typeface="+mn-lt"/>
              </a:rPr>
              <a:t>- hændelse, der fandt sted i cyberrummet, hvis konsekvenser påvirker cybersikkerheden ;</a:t>
            </a:r>
            <a:endParaRPr lang="en-US" altLang="en-US" dirty="0">
              <a:latin typeface="+mn-lt"/>
            </a:endParaRPr>
          </a:p>
          <a:p>
            <a:pPr eaLnBrk="1" hangingPunct="1">
              <a:lnSpc>
                <a:spcPct val="100000"/>
              </a:lnSpc>
              <a:spcBef>
                <a:spcPts val="600"/>
              </a:spcBef>
              <a:buFontTx/>
              <a:buNone/>
              <a:defRPr/>
            </a:pPr>
            <a:r>
              <a:rPr lang="da" altLang="en-US" b="1" i="1" dirty="0">
                <a:latin typeface="+mn-lt"/>
              </a:rPr>
              <a:t>cyberterrorisme </a:t>
            </a:r>
            <a:r>
              <a:rPr lang="da" altLang="en-US" dirty="0">
                <a:latin typeface="+mn-lt"/>
              </a:rPr>
              <a:t>- de overlagte aktiviteter, der udføres i cyberspace af politisk, ideologisk eller religiøst motiverede personer, grupper eller organisationer, der kan forårsage materiel ødelæggelse eller ofre, som sandsynligvis vil forårsage panik eller terror ;</a:t>
            </a:r>
            <a:endParaRPr lang="en-US" altLang="en-US" dirty="0">
              <a:latin typeface="+mn-lt"/>
            </a:endParaRPr>
          </a:p>
        </p:txBody>
      </p:sp>
      <p:sp>
        <p:nvSpPr>
          <p:cNvPr id="24581" name="Titel 1">
            <a:extLst>
              <a:ext uri="{FF2B5EF4-FFF2-40B4-BE49-F238E27FC236}">
                <a16:creationId xmlns:a16="http://schemas.microsoft.com/office/drawing/2014/main" id="{4E0E55B1-1F2A-2374-0134-9FA718F3896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6">
            <a:extLst>
              <a:ext uri="{FF2B5EF4-FFF2-40B4-BE49-F238E27FC236}">
                <a16:creationId xmlns:a16="http://schemas.microsoft.com/office/drawing/2014/main" id="{6909F84B-EDEA-440C-DA3A-54161126E1B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BAA514-7957-102E-C9A6-7F0B455EFC2E}"/>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B050AA28-AFE5-97FF-DF33-159F8FDDB369}"/>
              </a:ext>
            </a:extLst>
          </p:cNvPr>
          <p:cNvSpPr txBox="1">
            <a:spLocks noChangeArrowheads="1"/>
          </p:cNvSpPr>
          <p:nvPr/>
        </p:nvSpPr>
        <p:spPr bwMode="auto">
          <a:xfrm>
            <a:off x="479425" y="1844675"/>
            <a:ext cx="11161713"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da" altLang="en-US" b="1" i="1" dirty="0">
                <a:latin typeface="+mn-lt"/>
              </a:rPr>
              <a:t>cyberspionage </a:t>
            </a:r>
            <a:r>
              <a:rPr lang="da" altLang="en-US" dirty="0">
                <a:latin typeface="+mn-lt"/>
              </a:rPr>
              <a:t>- handlinger udført i cyberspace med det formål at indhente uautoriserede fortrolige oplysninger i en statslig eller ikke-statslig enheds interesse ;</a:t>
            </a:r>
            <a:endParaRPr lang="en-US" altLang="en-US" dirty="0">
              <a:latin typeface="+mn-lt"/>
            </a:endParaRPr>
          </a:p>
          <a:p>
            <a:pPr eaLnBrk="1" hangingPunct="1">
              <a:lnSpc>
                <a:spcPct val="100000"/>
              </a:lnSpc>
              <a:spcBef>
                <a:spcPts val="600"/>
              </a:spcBef>
              <a:buFontTx/>
              <a:buNone/>
              <a:defRPr/>
            </a:pPr>
            <a:r>
              <a:rPr lang="da" altLang="en-US" b="1" i="1" dirty="0">
                <a:latin typeface="+mn-lt"/>
              </a:rPr>
              <a:t>computerkriminalitet </a:t>
            </a:r>
            <a:r>
              <a:rPr lang="da" altLang="en-US" dirty="0">
                <a:latin typeface="+mn-lt"/>
              </a:rPr>
              <a:t>- alle de handlinger, der er fastsat i straffeloven eller andre særlige love, der udgør en social fare og begås med skyld, gennem eller på cyberinfrastrukturer ;</a:t>
            </a:r>
            <a:endParaRPr lang="en-US" altLang="en-US" dirty="0">
              <a:latin typeface="+mn-lt"/>
            </a:endParaRPr>
          </a:p>
          <a:p>
            <a:pPr eaLnBrk="1" hangingPunct="1">
              <a:lnSpc>
                <a:spcPct val="100000"/>
              </a:lnSpc>
              <a:spcBef>
                <a:spcPts val="600"/>
              </a:spcBef>
              <a:buFontTx/>
              <a:buNone/>
              <a:defRPr/>
            </a:pPr>
            <a:r>
              <a:rPr lang="da" altLang="en-US" b="1" i="1" dirty="0">
                <a:latin typeface="+mn-lt"/>
              </a:rPr>
              <a:t>sårbarhed i cyberspace </a:t>
            </a:r>
            <a:r>
              <a:rPr lang="da" altLang="en-US" dirty="0">
                <a:latin typeface="+mn-lt"/>
              </a:rPr>
              <a:t>- svaghed i design og implementering af cyberinfrastruktur eller relaterede sikkerhedsforanstaltninger, der kan udnyttes af en trussel ;</a:t>
            </a:r>
            <a:endParaRPr lang="en-US" altLang="en-US" dirty="0">
              <a:latin typeface="+mn-lt"/>
            </a:endParaRPr>
          </a:p>
        </p:txBody>
      </p:sp>
      <p:sp>
        <p:nvSpPr>
          <p:cNvPr id="25605" name="Titel 1">
            <a:extLst>
              <a:ext uri="{FF2B5EF4-FFF2-40B4-BE49-F238E27FC236}">
                <a16:creationId xmlns:a16="http://schemas.microsoft.com/office/drawing/2014/main" id="{53782B42-CD17-5001-FD28-66B5409121D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8F578AE8-955B-1B45-551B-2120DC13FA5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421491A-CF6D-9914-04B1-3A53752EDDF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A947F11E-F6B9-3202-A57A-6F57B2032247}"/>
              </a:ext>
            </a:extLst>
          </p:cNvPr>
          <p:cNvSpPr txBox="1">
            <a:spLocks noChangeArrowheads="1"/>
          </p:cNvSpPr>
          <p:nvPr/>
        </p:nvSpPr>
        <p:spPr bwMode="auto">
          <a:xfrm>
            <a:off x="479425" y="1844675"/>
            <a:ext cx="11161713" cy="326231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da" altLang="en-US" b="1" i="1" dirty="0">
                <a:latin typeface="+mn-lt"/>
              </a:rPr>
              <a:t>sikkerhedsrisiko i cyberspace </a:t>
            </a:r>
            <a:r>
              <a:rPr lang="da" altLang="en-US" dirty="0">
                <a:latin typeface="+mn-lt"/>
              </a:rPr>
              <a:t>- sandsynligheden for, at en trussel vil materialisere sig, udnyttelse af en vis sårbarhed, der er specifik for cyberinfrastrukturer ;</a:t>
            </a:r>
            <a:endParaRPr lang="en-US" altLang="en-US" dirty="0">
              <a:latin typeface="+mn-lt"/>
            </a:endParaRPr>
          </a:p>
          <a:p>
            <a:pPr eaLnBrk="1" hangingPunct="1">
              <a:lnSpc>
                <a:spcPct val="100000"/>
              </a:lnSpc>
              <a:spcBef>
                <a:spcPts val="600"/>
              </a:spcBef>
              <a:buFontTx/>
              <a:buNone/>
              <a:defRPr/>
            </a:pPr>
            <a:r>
              <a:rPr lang="da" altLang="en-US" b="1" i="1" dirty="0">
                <a:latin typeface="+mn-lt"/>
              </a:rPr>
              <a:t>risikostyring </a:t>
            </a:r>
            <a:r>
              <a:rPr lang="da" altLang="en-US" dirty="0">
                <a:latin typeface="+mn-lt"/>
              </a:rPr>
              <a:t>- en kompleks, kontinuerlig og fleksibel proces til at identificere, evaluere og imødegå cybersikkerhedsrisici, baseret på brugen af komplekse teknikker og værktøjer, for at forhindre tab af enhver art ;</a:t>
            </a:r>
            <a:endParaRPr lang="en-US" altLang="en-US" dirty="0">
              <a:latin typeface="+mn-lt"/>
            </a:endParaRPr>
          </a:p>
          <a:p>
            <a:pPr eaLnBrk="1" hangingPunct="1">
              <a:lnSpc>
                <a:spcPct val="100000"/>
              </a:lnSpc>
              <a:spcBef>
                <a:spcPts val="600"/>
              </a:spcBef>
              <a:buFontTx/>
              <a:buNone/>
              <a:defRPr/>
            </a:pPr>
            <a:r>
              <a:rPr lang="da" altLang="en-US" b="1" i="1" dirty="0">
                <a:latin typeface="+mn-lt"/>
              </a:rPr>
              <a:t>identitetsstyring </a:t>
            </a:r>
            <a:r>
              <a:rPr lang="da" altLang="en-US" dirty="0">
                <a:latin typeface="+mn-lt"/>
              </a:rPr>
              <a:t>- metoder til at validere identiteten af personer, når de får adgang til visse cyberinfrastrukturer ;</a:t>
            </a:r>
            <a:endParaRPr lang="en-US" altLang="en-US" dirty="0">
              <a:latin typeface="+mn-lt"/>
            </a:endParaRPr>
          </a:p>
        </p:txBody>
      </p:sp>
      <p:sp>
        <p:nvSpPr>
          <p:cNvPr id="26629" name="Titel 1">
            <a:extLst>
              <a:ext uri="{FF2B5EF4-FFF2-40B4-BE49-F238E27FC236}">
                <a16:creationId xmlns:a16="http://schemas.microsoft.com/office/drawing/2014/main" id="{1B52206A-188C-015A-3E28-715D2564430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B2E4C9-2B1C-E572-9AB1-D3D3717E25A8}"/>
              </a:ext>
            </a:extLst>
          </p:cNvPr>
          <p:cNvSpPr>
            <a:spLocks noGrp="1"/>
          </p:cNvSpPr>
          <p:nvPr>
            <p:ph idx="4294967295"/>
          </p:nvPr>
        </p:nvSpPr>
        <p:spPr>
          <a:xfrm>
            <a:off x="515938" y="1989138"/>
            <a:ext cx="11160125" cy="5329237"/>
          </a:xfrm>
        </p:spPr>
        <p:txBody>
          <a:bodyPr rtlCol="0">
            <a:noAutofit/>
          </a:bodyPr>
          <a:lstStyle/>
          <a:p>
            <a:pPr marL="0" indent="0" eaLnBrk="1" fontAlgn="auto" hangingPunct="1">
              <a:spcBef>
                <a:spcPts val="600"/>
              </a:spcBef>
              <a:spcAft>
                <a:spcPts val="300"/>
              </a:spcAft>
              <a:buFont typeface="Arial" panose="020B0604020202020204" pitchFamily="34" charset="0"/>
              <a:buNone/>
              <a:defRPr/>
            </a:pPr>
            <a:r>
              <a:rPr lang="da" dirty="0"/>
              <a:t>I henhold til INTOSAI GOV 9100 Standard "Guidelines for Internal Control Standards"</a:t>
            </a:r>
            <a:endParaRPr lang="vi-VN" dirty="0"/>
          </a:p>
          <a:p>
            <a:pPr eaLnBrk="1" fontAlgn="auto" hangingPunct="1">
              <a:spcBef>
                <a:spcPts val="600"/>
              </a:spcBef>
              <a:spcAft>
                <a:spcPts val="300"/>
              </a:spcAft>
              <a:defRPr/>
            </a:pPr>
            <a:r>
              <a:rPr lang="da" sz="2400" dirty="0"/>
              <a:t>I 2001 blev det på kongressen for International Organisation of Supreme Audit Institutions (INCOSAI) besluttet at opdatere INTOSAI-retningslinjerne for interne kontrolstandarder i den offentlige sektor, der oprindeligt blev udgivet i 1992, ved at indføre alle aspekter af den seneste udvikling i dokumentet. inden for området intern kontrol og at integrere en række elementer i COSO-modellen (Internal Control – Integrated Framework) .</a:t>
            </a:r>
          </a:p>
        </p:txBody>
      </p:sp>
      <p:sp>
        <p:nvSpPr>
          <p:cNvPr id="27651" name="Titel 1">
            <a:extLst>
              <a:ext uri="{FF2B5EF4-FFF2-40B4-BE49-F238E27FC236}">
                <a16:creationId xmlns:a16="http://schemas.microsoft.com/office/drawing/2014/main" id="{F38DFDC2-53E7-9556-9038-85C17AE8E9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Komponenterne i intern kontrol</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9D439FFF-4F2A-0368-0358-5957C8AA4382}"/>
              </a:ext>
            </a:extLst>
          </p:cNvPr>
          <p:cNvSpPr>
            <a:spLocks noGrp="1" noChangeArrowheads="1"/>
          </p:cNvSpPr>
          <p:nvPr>
            <p:ph idx="4294967295"/>
          </p:nvPr>
        </p:nvSpPr>
        <p:spPr>
          <a:xfrm>
            <a:off x="515938" y="1916113"/>
            <a:ext cx="11160125" cy="5329237"/>
          </a:xfrm>
        </p:spPr>
        <p:txBody>
          <a:bodyPr/>
          <a:lstStyle/>
          <a:p>
            <a:pPr eaLnBrk="1" hangingPunct="1">
              <a:spcBef>
                <a:spcPts val="600"/>
              </a:spcBef>
              <a:spcAft>
                <a:spcPts val="300"/>
              </a:spcAft>
            </a:pPr>
            <a:r>
              <a:rPr lang="da" altLang="en-US" sz="2400"/>
              <a:t>Ved at integrere det i retningslinjerne - en aktivitet udført af den operative gruppe af INTOSAI's interne kontrolstandarder - blev et forsøg på at opnå en samlet forståelse af, hvordan det nye interne kontrolsystem fungerer, af repræsentanterne for de øverste revisionsinstitutioner. .</a:t>
            </a:r>
          </a:p>
          <a:p>
            <a:pPr eaLnBrk="1" hangingPunct="1">
              <a:spcBef>
                <a:spcPts val="600"/>
              </a:spcBef>
              <a:spcAft>
                <a:spcPts val="300"/>
              </a:spcAft>
            </a:pPr>
            <a:r>
              <a:rPr lang="da" altLang="en-US" sz="2400"/>
              <a:t>"INTOSAI Guidelines for Internal Control Standards in the Public Sector" er en del af INTOSAI GOV-kategorien (good governance guidance) og anses for yderst nyttige både for ledere i den offentlige sektor, der skal implementere det interne kontrolsystem og eksterne offentlige revisorer, som skal kende dette system og evaluere det .</a:t>
            </a:r>
            <a:endParaRPr lang="en-US" altLang="en-US" sz="2400"/>
          </a:p>
        </p:txBody>
      </p:sp>
      <p:sp>
        <p:nvSpPr>
          <p:cNvPr id="28675" name="Titel 1">
            <a:extLst>
              <a:ext uri="{FF2B5EF4-FFF2-40B4-BE49-F238E27FC236}">
                <a16:creationId xmlns:a16="http://schemas.microsoft.com/office/drawing/2014/main" id="{BD21DD8F-3FE7-29AC-9247-05268E4C4F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Komponenterne i intern kontrol</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7A9A9-BACC-DC08-4988-0C82ED55A36F}"/>
              </a:ext>
            </a:extLst>
          </p:cNvPr>
          <p:cNvSpPr>
            <a:spLocks noGrp="1"/>
          </p:cNvSpPr>
          <p:nvPr>
            <p:ph idx="4294967295"/>
          </p:nvPr>
        </p:nvSpPr>
        <p:spPr>
          <a:xfrm>
            <a:off x="550863" y="1966913"/>
            <a:ext cx="11017250" cy="4525962"/>
          </a:xfrm>
        </p:spPr>
        <p:txBody>
          <a:bodyPr rtlCol="0">
            <a:noAutofit/>
          </a:bodyPr>
          <a:lstStyle/>
          <a:p>
            <a:pPr eaLnBrk="1" fontAlgn="auto" hangingPunct="1">
              <a:spcBef>
                <a:spcPts val="600"/>
              </a:spcBef>
              <a:spcAft>
                <a:spcPts val="600"/>
              </a:spcAft>
              <a:defRPr/>
            </a:pPr>
            <a:r>
              <a:rPr lang="da" dirty="0"/>
              <a:t>I henhold til INTOSAI GOV 9100-retningslinjerne består intern kontrol af fem indbyrdes afhængige komponenter (identisk med COSO-modellen) :</a:t>
            </a:r>
          </a:p>
          <a:p>
            <a:pPr marL="731520" eaLnBrk="1" fontAlgn="auto" hangingPunct="1">
              <a:spcBef>
                <a:spcPts val="600"/>
              </a:spcBef>
              <a:spcAft>
                <a:spcPts val="600"/>
              </a:spcAft>
              <a:buFont typeface="Wingdings" pitchFamily="2" charset="2"/>
              <a:buChar char="Ø"/>
              <a:defRPr/>
            </a:pPr>
            <a:r>
              <a:rPr lang="da" sz="2400" dirty="0"/>
              <a:t>Kontrolmiljø</a:t>
            </a:r>
            <a:endParaRPr lang="en-US" sz="2400" dirty="0"/>
          </a:p>
          <a:p>
            <a:pPr marL="731520" eaLnBrk="1" fontAlgn="auto" hangingPunct="1">
              <a:spcBef>
                <a:spcPts val="600"/>
              </a:spcBef>
              <a:spcAft>
                <a:spcPts val="600"/>
              </a:spcAft>
              <a:buFont typeface="Wingdings" pitchFamily="2" charset="2"/>
              <a:buChar char="Ø"/>
              <a:defRPr/>
            </a:pPr>
            <a:r>
              <a:rPr lang="da" sz="2400" dirty="0"/>
              <a:t>Risikovurdering</a:t>
            </a:r>
          </a:p>
          <a:p>
            <a:pPr marL="731520" eaLnBrk="1" fontAlgn="auto" hangingPunct="1">
              <a:spcBef>
                <a:spcPts val="600"/>
              </a:spcBef>
              <a:spcAft>
                <a:spcPts val="600"/>
              </a:spcAft>
              <a:buFont typeface="Wingdings" pitchFamily="2" charset="2"/>
              <a:buChar char="Ø"/>
              <a:defRPr/>
            </a:pPr>
            <a:r>
              <a:rPr lang="da" sz="2400" dirty="0"/>
              <a:t>Kontrolaktiviteter</a:t>
            </a:r>
            <a:endParaRPr lang="en-US" sz="2400" dirty="0"/>
          </a:p>
          <a:p>
            <a:pPr marL="731520" eaLnBrk="1" fontAlgn="auto" hangingPunct="1">
              <a:spcBef>
                <a:spcPts val="600"/>
              </a:spcBef>
              <a:spcAft>
                <a:spcPts val="600"/>
              </a:spcAft>
              <a:buFont typeface="Wingdings" pitchFamily="2" charset="2"/>
              <a:buChar char="Ø"/>
              <a:defRPr/>
            </a:pPr>
            <a:r>
              <a:rPr lang="da" sz="2400" dirty="0"/>
              <a:t>Information og kommunikation</a:t>
            </a:r>
            <a:endParaRPr lang="en-US" sz="2400" dirty="0"/>
          </a:p>
          <a:p>
            <a:pPr marL="731520" eaLnBrk="1" fontAlgn="auto" hangingPunct="1">
              <a:spcBef>
                <a:spcPts val="600"/>
              </a:spcBef>
              <a:spcAft>
                <a:spcPts val="600"/>
              </a:spcAft>
              <a:buFont typeface="Wingdings" pitchFamily="2" charset="2"/>
              <a:buChar char="Ø"/>
              <a:defRPr/>
            </a:pPr>
            <a:r>
              <a:rPr lang="da" sz="2400" dirty="0"/>
              <a:t>Overvågning</a:t>
            </a:r>
          </a:p>
        </p:txBody>
      </p:sp>
      <p:sp>
        <p:nvSpPr>
          <p:cNvPr id="29699" name="Titel 1">
            <a:extLst>
              <a:ext uri="{FF2B5EF4-FFF2-40B4-BE49-F238E27FC236}">
                <a16:creationId xmlns:a16="http://schemas.microsoft.com/office/drawing/2014/main" id="{1A86CA6B-3277-0868-281F-D84CB3F1418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Interne kontrolstandarder</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a:extLst>
              <a:ext uri="{FF2B5EF4-FFF2-40B4-BE49-F238E27FC236}">
                <a16:creationId xmlns:a16="http://schemas.microsoft.com/office/drawing/2014/main" id="{851C1E15-15EA-960A-168A-35709177D818}"/>
              </a:ext>
            </a:extLst>
          </p:cNvPr>
          <p:cNvSpPr>
            <a:spLocks noGrp="1" noChangeArrowheads="1"/>
          </p:cNvSpPr>
          <p:nvPr>
            <p:ph idx="4294967295"/>
          </p:nvPr>
        </p:nvSpPr>
        <p:spPr>
          <a:xfrm>
            <a:off x="550863" y="1966913"/>
            <a:ext cx="11017250" cy="4525962"/>
          </a:xfrm>
        </p:spPr>
        <p:txBody>
          <a:bodyPr/>
          <a:lstStyle/>
          <a:p>
            <a:pPr eaLnBrk="1" hangingPunct="1">
              <a:spcBef>
                <a:spcPts val="600"/>
              </a:spcBef>
              <a:spcAft>
                <a:spcPts val="600"/>
              </a:spcAft>
            </a:pPr>
            <a:r>
              <a:rPr lang="da" altLang="en-US"/>
              <a:t>Intern kontrol er designet til at give rimelig sikkerhed for opnåelsen af institutionens overordnede mål .</a:t>
            </a:r>
            <a:endParaRPr lang="en-US" altLang="en-US"/>
          </a:p>
          <a:p>
            <a:pPr eaLnBrk="1" hangingPunct="1">
              <a:spcBef>
                <a:spcPts val="600"/>
              </a:spcBef>
              <a:spcAft>
                <a:spcPts val="600"/>
              </a:spcAft>
            </a:pPr>
            <a:r>
              <a:rPr lang="da" altLang="en-US"/>
              <a:t>Mål, der er klart fastsat af enhedens ledere, og passende planlægning af budgettet er en obligatorisk betingelse for en effektiv intern kontrol .</a:t>
            </a:r>
            <a:endParaRPr lang="en-US" altLang="en-US"/>
          </a:p>
        </p:txBody>
      </p:sp>
      <p:sp>
        <p:nvSpPr>
          <p:cNvPr id="30723" name="Titel 1">
            <a:extLst>
              <a:ext uri="{FF2B5EF4-FFF2-40B4-BE49-F238E27FC236}">
                <a16:creationId xmlns:a16="http://schemas.microsoft.com/office/drawing/2014/main" id="{3350B2B1-BD3E-8439-27AE-811B500F8B4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Interne kontrolstandarder</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a:extLst>
              <a:ext uri="{FF2B5EF4-FFF2-40B4-BE49-F238E27FC236}">
                <a16:creationId xmlns:a16="http://schemas.microsoft.com/office/drawing/2014/main" id="{5CDC51D6-CF97-B976-B7AD-4FE8FA732719}"/>
              </a:ext>
            </a:extLst>
          </p:cNvPr>
          <p:cNvSpPr>
            <a:spLocks noGrp="1" noChangeArrowheads="1"/>
          </p:cNvSpPr>
          <p:nvPr>
            <p:ph idx="4294967295"/>
          </p:nvPr>
        </p:nvSpPr>
        <p:spPr>
          <a:xfrm>
            <a:off x="579438" y="1916113"/>
            <a:ext cx="11061700" cy="5218112"/>
          </a:xfrm>
        </p:spPr>
        <p:txBody>
          <a:bodyPr/>
          <a:lstStyle/>
          <a:p>
            <a:pPr eaLnBrk="1" hangingPunct="1">
              <a:spcBef>
                <a:spcPts val="600"/>
              </a:spcBef>
            </a:pPr>
            <a:r>
              <a:rPr lang="da" altLang="en-US"/>
              <a:t>Kontrolmiljøet omfatter den generelle holdning, bevidsthed og handlinger truffet af ledelsen og dem, der er ansvarlige for ledelsen vedrørende det interne kontrolsystem og dets betydning i virksomheden .</a:t>
            </a:r>
            <a:endParaRPr lang="en-US" altLang="en-US"/>
          </a:p>
          <a:p>
            <a:pPr eaLnBrk="1" hangingPunct="1">
              <a:spcBef>
                <a:spcPts val="600"/>
              </a:spcBef>
            </a:pPr>
            <a:r>
              <a:rPr lang="da" altLang="en-US"/>
              <a:t>Kontrolmiljøet sætter tonen i organisationen og påvirker kontrolbevidstheden på personaleniveau .</a:t>
            </a:r>
          </a:p>
          <a:p>
            <a:pPr eaLnBrk="1" hangingPunct="1">
              <a:spcBef>
                <a:spcPts val="600"/>
              </a:spcBef>
            </a:pPr>
            <a:r>
              <a:rPr lang="da" altLang="en-US"/>
              <a:t>Det repræsenterer grundlaget for alle andre komponenter af intern kontrol, hvilket sikrer en disciplin i organisationen, der skal respekteres, og en struktur i enheden, så det interne kontrolsystem kan anvendes effektivt .</a:t>
            </a:r>
          </a:p>
        </p:txBody>
      </p:sp>
      <p:sp>
        <p:nvSpPr>
          <p:cNvPr id="31747" name="Titel 1">
            <a:extLst>
              <a:ext uri="{FF2B5EF4-FFF2-40B4-BE49-F238E27FC236}">
                <a16:creationId xmlns:a16="http://schemas.microsoft.com/office/drawing/2014/main" id="{8D788778-AD86-9EBD-9F20-71235593CC9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Kontrolmiljø</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1469C1-E3FB-D41C-C1B9-B52698E9410C}"/>
              </a:ext>
            </a:extLst>
          </p:cNvPr>
          <p:cNvSpPr>
            <a:spLocks noGrp="1"/>
          </p:cNvSpPr>
          <p:nvPr>
            <p:ph idx="4294967295"/>
          </p:nvPr>
        </p:nvSpPr>
        <p:spPr>
          <a:xfrm>
            <a:off x="579438" y="1916113"/>
            <a:ext cx="11061700" cy="5218112"/>
          </a:xfrm>
        </p:spPr>
        <p:txBody>
          <a:bodyPr rtlCol="0">
            <a:noAutofit/>
          </a:bodyPr>
          <a:lstStyle/>
          <a:p>
            <a:pPr eaLnBrk="1" fontAlgn="auto" hangingPunct="1">
              <a:spcBef>
                <a:spcPts val="600"/>
              </a:spcBef>
              <a:spcAft>
                <a:spcPts val="0"/>
              </a:spcAft>
              <a:defRPr/>
            </a:pPr>
            <a:r>
              <a:rPr lang="da" dirty="0"/>
              <a:t>Det interne kontrolmiljø er et effektivt værktøj til at forhindre korruption og svig .</a:t>
            </a:r>
          </a:p>
          <a:p>
            <a:pPr eaLnBrk="1" fontAlgn="auto" hangingPunct="1">
              <a:spcBef>
                <a:spcPts val="600"/>
              </a:spcBef>
              <a:spcAft>
                <a:spcPts val="0"/>
              </a:spcAft>
              <a:defRPr/>
            </a:pPr>
            <a:r>
              <a:rPr lang="da" dirty="0"/>
              <a:t>De elementer, der definerer kontrolmiljøet, er :</a:t>
            </a:r>
          </a:p>
          <a:p>
            <a:pPr marL="731520" eaLnBrk="1" fontAlgn="auto" hangingPunct="1">
              <a:spcBef>
                <a:spcPts val="600"/>
              </a:spcBef>
              <a:spcAft>
                <a:spcPts val="0"/>
              </a:spcAft>
              <a:buFont typeface="Wingdings" pitchFamily="2" charset="2"/>
              <a:buChar char="Ø"/>
              <a:defRPr/>
            </a:pPr>
            <a:r>
              <a:rPr lang="da" sz="2400" dirty="0"/>
              <a:t>personlig og professionel integritet, de etiske værdier etableret af ledelsen for alle medarbejdere, herunder en permanent støttende holdning til intern kontrol ;</a:t>
            </a:r>
          </a:p>
          <a:p>
            <a:pPr marL="731520" eaLnBrk="1" fontAlgn="auto" hangingPunct="1">
              <a:spcBef>
                <a:spcPts val="600"/>
              </a:spcBef>
              <a:spcAft>
                <a:spcPts val="0"/>
              </a:spcAft>
              <a:buFont typeface="Wingdings" pitchFamily="2" charset="2"/>
              <a:buChar char="Ø"/>
              <a:defRPr/>
            </a:pPr>
            <a:r>
              <a:rPr lang="da" sz="2400" dirty="0"/>
              <a:t>en løbende ledelsesmæssig bekymring for personalets kompetence ;</a:t>
            </a:r>
          </a:p>
          <a:p>
            <a:pPr marL="731520" eaLnBrk="1" fontAlgn="auto" hangingPunct="1">
              <a:spcBef>
                <a:spcPts val="600"/>
              </a:spcBef>
              <a:spcAft>
                <a:spcPts val="0"/>
              </a:spcAft>
              <a:buFont typeface="Wingdings" pitchFamily="2" charset="2"/>
              <a:buChar char="Ø"/>
              <a:defRPr/>
            </a:pPr>
            <a:r>
              <a:rPr lang="da" sz="2400" dirty="0"/>
              <a:t>"tonen sat fra oven" (ledelsens filosofi og aktivitetsstil) ;</a:t>
            </a:r>
          </a:p>
          <a:p>
            <a:pPr marL="731520" eaLnBrk="1" fontAlgn="auto" hangingPunct="1">
              <a:spcBef>
                <a:spcPts val="600"/>
              </a:spcBef>
              <a:spcAft>
                <a:spcPts val="0"/>
              </a:spcAft>
              <a:buFont typeface="Wingdings" pitchFamily="2" charset="2"/>
              <a:buChar char="Ø"/>
              <a:defRPr/>
            </a:pPr>
            <a:r>
              <a:rPr lang="da" sz="2400" dirty="0"/>
              <a:t>enhedens organisatoriske struktur ;</a:t>
            </a:r>
          </a:p>
          <a:p>
            <a:pPr marL="731520" eaLnBrk="1" fontAlgn="auto" hangingPunct="1">
              <a:spcBef>
                <a:spcPts val="600"/>
              </a:spcBef>
              <a:spcAft>
                <a:spcPts val="0"/>
              </a:spcAft>
              <a:buFont typeface="Wingdings" pitchFamily="2" charset="2"/>
              <a:buChar char="Ø"/>
              <a:defRPr/>
            </a:pPr>
            <a:r>
              <a:rPr lang="da" sz="2400" dirty="0"/>
              <a:t>HR politik og praksis.</a:t>
            </a:r>
            <a:endParaRPr lang="en-US" sz="2400" dirty="0"/>
          </a:p>
        </p:txBody>
      </p:sp>
      <p:sp>
        <p:nvSpPr>
          <p:cNvPr id="32771" name="Titel 1">
            <a:extLst>
              <a:ext uri="{FF2B5EF4-FFF2-40B4-BE49-F238E27FC236}">
                <a16:creationId xmlns:a16="http://schemas.microsoft.com/office/drawing/2014/main" id="{49204A8C-CC16-4E4B-7AD3-4336074E85C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Kontrolmiljø</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4A8EE1EA-A77B-CCCE-BB58-99B81AF46586}"/>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da" altLang="en-US"/>
              <a:t>Cybersikkerhedskontrol er mekanismer, der bruges til at forhindre, opdage og afbøde cybertrusler og -angreb .</a:t>
            </a:r>
            <a:endParaRPr lang="en-US" altLang="en-US"/>
          </a:p>
          <a:p>
            <a:pPr eaLnBrk="1" hangingPunct="1">
              <a:spcBef>
                <a:spcPts val="600"/>
              </a:spcBef>
              <a:spcAft>
                <a:spcPts val="600"/>
              </a:spcAft>
            </a:pPr>
            <a:r>
              <a:rPr lang="da" altLang="en-US"/>
              <a:t>Mekanismer spænder fra fysiske kontroller såsom sikkerhedsvagter og overvågningskameraer til tekniske kontroller, herunder firewalls og multi-faktor autentificering .</a:t>
            </a:r>
          </a:p>
          <a:p>
            <a:pPr eaLnBrk="1" hangingPunct="1">
              <a:spcBef>
                <a:spcPts val="600"/>
              </a:spcBef>
              <a:spcAft>
                <a:spcPts val="600"/>
              </a:spcAft>
            </a:pPr>
            <a:r>
              <a:rPr lang="da" altLang="en-US"/>
              <a:t>En ensidig tilgang til cybersikkerhed er simpelthen forældet og ineffektiv. Og fordi det er umuligt at forhindre alle angreb i nutidens trusselslandskab, bør organisationer vurdere deres aktiver baseret på deres betydning for virksomheden og etablere kontroller i overensstemmelse hermed .</a:t>
            </a:r>
          </a:p>
        </p:txBody>
      </p:sp>
      <p:sp>
        <p:nvSpPr>
          <p:cNvPr id="33795" name="Titel 1">
            <a:extLst>
              <a:ext uri="{FF2B5EF4-FFF2-40B4-BE49-F238E27FC236}">
                <a16:creationId xmlns:a16="http://schemas.microsoft.com/office/drawing/2014/main" id="{CCE06BC3-8E9C-D76A-3236-398B77EF01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Typer af cybersikkerhedskontrol</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35151C17-5F69-CFA8-A5C8-B9E2E79DC1B5}"/>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da" altLang="en-US"/>
              <a:t>En tilføjelse til udfordringen er, at det er usandsynligt, at medarbejdere følger overholdelsesregler, hvis der implementeres strenge kontroller på tværs af alle virksomhedens aktiver .</a:t>
            </a:r>
            <a:endParaRPr lang="en-US" altLang="en-US"/>
          </a:p>
          <a:p>
            <a:pPr eaLnBrk="1" hangingPunct="1">
              <a:spcBef>
                <a:spcPts val="600"/>
              </a:spcBef>
              <a:spcAft>
                <a:spcPts val="600"/>
              </a:spcAft>
            </a:pPr>
            <a:r>
              <a:rPr lang="da" altLang="en-US"/>
              <a:t>Sværhedsgraden af en kontrol bør direkte afspejle aktiv- og trusselslandskabet .</a:t>
            </a:r>
            <a:endParaRPr lang="en-US" altLang="en-US"/>
          </a:p>
          <a:p>
            <a:pPr eaLnBrk="1" hangingPunct="1">
              <a:spcBef>
                <a:spcPts val="600"/>
              </a:spcBef>
              <a:spcAft>
                <a:spcPts val="600"/>
              </a:spcAft>
            </a:pPr>
            <a:r>
              <a:rPr lang="da" altLang="en-US"/>
              <a:t>Konsekvenserne af, at en hacker eksponerer tusindvis af personlige kundedata gennem en cloud-database, kan for eksempel være langt større, end hvis en medarbejders bærbare computer kompromitteres .</a:t>
            </a:r>
          </a:p>
        </p:txBody>
      </p:sp>
      <p:sp>
        <p:nvSpPr>
          <p:cNvPr id="34819" name="Titel 1">
            <a:extLst>
              <a:ext uri="{FF2B5EF4-FFF2-40B4-BE49-F238E27FC236}">
                <a16:creationId xmlns:a16="http://schemas.microsoft.com/office/drawing/2014/main" id="{448CC8BF-19DB-79C3-C754-B9105FBE8F4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Typer af cybersikkerhedskontrol</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C701AC65-577D-2D91-1D1E-56466FACD516}"/>
              </a:ext>
            </a:extLst>
          </p:cNvPr>
          <p:cNvSpPr>
            <a:spLocks noGrp="1" noChangeArrowheads="1"/>
          </p:cNvSpPr>
          <p:nvPr>
            <p:ph idx="4294967295"/>
          </p:nvPr>
        </p:nvSpPr>
        <p:spPr>
          <a:xfrm>
            <a:off x="407988" y="1844675"/>
            <a:ext cx="11160125" cy="4784725"/>
          </a:xfrm>
        </p:spPr>
        <p:txBody>
          <a:bodyPr/>
          <a:lstStyle/>
          <a:p>
            <a:pPr marL="0" indent="0" eaLnBrk="1" hangingPunct="1">
              <a:buFont typeface="Arial" panose="020B0604020202020204" pitchFamily="34" charset="0"/>
              <a:buNone/>
            </a:pPr>
            <a:r>
              <a:rPr lang="da" altLang="en-US"/>
              <a:t>"Der er mange forskellige måder at anvende kontroller baseret på arten af det, du forsøger at beskytte" ,</a:t>
            </a:r>
            <a:endParaRPr lang="en-US" altLang="en-US"/>
          </a:p>
          <a:p>
            <a:pPr marL="0" indent="0" eaLnBrk="1" hangingPunct="1">
              <a:buFont typeface="Arial" panose="020B0604020202020204" pitchFamily="34" charset="0"/>
              <a:buNone/>
            </a:pPr>
            <a:r>
              <a:rPr lang="da" altLang="en-US"/>
              <a:t>sagde Joseph MacMillan, forfatter til Infosec Strategies and Best Practices og cybersikkerhed globalt sort bælte hos Microsoft .</a:t>
            </a:r>
            <a:endParaRPr lang="en-US" altLang="en-US"/>
          </a:p>
          <a:p>
            <a:pPr marL="0" indent="0" eaLnBrk="1" hangingPunct="1">
              <a:buFont typeface="Arial" panose="020B0604020202020204" pitchFamily="34" charset="0"/>
              <a:buNone/>
            </a:pPr>
            <a:r>
              <a:rPr lang="da" altLang="en-US"/>
              <a:t>" Hvad er arten af den trussel, du forsøger at beskytte dig imod? </a:t>
            </a:r>
            <a:endParaRPr lang="en-US" altLang="en-US"/>
          </a:p>
          <a:p>
            <a:pPr marL="0" indent="0" eaLnBrk="1" hangingPunct="1">
              <a:buFont typeface="Arial" panose="020B0604020202020204" pitchFamily="34" charset="0"/>
              <a:buNone/>
            </a:pPr>
            <a:r>
              <a:rPr lang="da" altLang="en-US"/>
              <a:t>Er det en ondsindet skuespiller? </a:t>
            </a:r>
            <a:endParaRPr lang="en-US" altLang="en-US"/>
          </a:p>
          <a:p>
            <a:pPr marL="0" indent="0" eaLnBrk="1" hangingPunct="1">
              <a:buFont typeface="Arial" panose="020B0604020202020204" pitchFamily="34" charset="0"/>
              <a:buNone/>
            </a:pPr>
            <a:r>
              <a:rPr lang="da" altLang="en-US"/>
              <a:t>Eller er det et ødelæggende angreb?”</a:t>
            </a:r>
            <a:endParaRPr lang="vi-VN" altLang="en-US"/>
          </a:p>
        </p:txBody>
      </p:sp>
      <p:sp>
        <p:nvSpPr>
          <p:cNvPr id="35843" name="Titel 1">
            <a:extLst>
              <a:ext uri="{FF2B5EF4-FFF2-40B4-BE49-F238E27FC236}">
                <a16:creationId xmlns:a16="http://schemas.microsoft.com/office/drawing/2014/main" id="{4850DC85-434B-2F5C-830F-181A088E05B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Cybersikkerhedskontrol</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3EEBF6-39A2-351B-B39C-E15F796C97FA}"/>
              </a:ext>
            </a:extLst>
          </p:cNvPr>
          <p:cNvSpPr>
            <a:spLocks noGrp="1"/>
          </p:cNvSpPr>
          <p:nvPr>
            <p:ph idx="4294967295"/>
          </p:nvPr>
        </p:nvSpPr>
        <p:spPr>
          <a:xfrm>
            <a:off x="407988" y="1844675"/>
            <a:ext cx="11160125" cy="4784725"/>
          </a:xfrm>
        </p:spPr>
        <p:txBody>
          <a:bodyPr rtlCol="0">
            <a:noAutofit/>
          </a:bodyPr>
          <a:lstStyle/>
          <a:p>
            <a:pPr marL="0" indent="0" eaLnBrk="1" fontAlgn="auto" hangingPunct="1">
              <a:spcAft>
                <a:spcPts val="0"/>
              </a:spcAft>
              <a:buFont typeface="Arial" panose="020B0604020202020204" pitchFamily="34" charset="0"/>
              <a:buNone/>
              <a:defRPr/>
            </a:pPr>
            <a:endParaRPr lang="vi-VN" dirty="0"/>
          </a:p>
          <a:p>
            <a:pPr marL="0" indent="0" eaLnBrk="1" fontAlgn="auto" hangingPunct="1">
              <a:spcAft>
                <a:spcPts val="0"/>
              </a:spcAft>
              <a:buFont typeface="Arial" panose="020B0604020202020204" pitchFamily="34" charset="0"/>
              <a:buNone/>
              <a:defRPr/>
            </a:pPr>
            <a:r>
              <a:rPr lang="da" dirty="0"/>
              <a:t>Sikring af informationsaktiver</a:t>
            </a:r>
          </a:p>
          <a:p>
            <a:pPr eaLnBrk="1" fontAlgn="auto" hangingPunct="1">
              <a:spcAft>
                <a:spcPts val="0"/>
              </a:spcAft>
              <a:defRPr/>
            </a:pPr>
            <a:r>
              <a:rPr lang="da" sz="2400" dirty="0"/>
              <a:t>Det henviser til implementeringen af passende informationssikkerhedskontroller for aktiver .</a:t>
            </a:r>
            <a:endParaRPr lang="en-US" sz="2400" dirty="0"/>
          </a:p>
          <a:p>
            <a:pPr eaLnBrk="1" fontAlgn="auto" hangingPunct="1">
              <a:spcAft>
                <a:spcPts val="0"/>
              </a:spcAft>
              <a:defRPr/>
            </a:pPr>
            <a:r>
              <a:rPr lang="da" sz="2400" dirty="0"/>
              <a:t>Vi ønsker at sikre, at vi fokuserer på stærke og effektive ideologier at forstå for at vælge de passende kontroller, hvilket betyder, at aktivet betragtes som "sikkert nok" baseret på dets kritik og klassificering .</a:t>
            </a:r>
          </a:p>
        </p:txBody>
      </p:sp>
      <p:sp>
        <p:nvSpPr>
          <p:cNvPr id="36867" name="Titel 1">
            <a:extLst>
              <a:ext uri="{FF2B5EF4-FFF2-40B4-BE49-F238E27FC236}">
                <a16:creationId xmlns:a16="http://schemas.microsoft.com/office/drawing/2014/main" id="{47EA6117-9D35-3721-B115-B5ABB1C9FB5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Cybersikkerhedskontrol</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98A1FA-E974-7D32-46D7-B24A8E6CEDFD}"/>
              </a:ext>
            </a:extLst>
          </p:cNvPr>
          <p:cNvSpPr>
            <a:spLocks noGrp="1"/>
          </p:cNvSpPr>
          <p:nvPr>
            <p:ph idx="4294967295"/>
          </p:nvPr>
        </p:nvSpPr>
        <p:spPr>
          <a:xfrm>
            <a:off x="335360" y="1628800"/>
            <a:ext cx="11664950" cy="4713288"/>
          </a:xfrm>
        </p:spPr>
        <p:txBody>
          <a:bodyPr rtlCol="0">
            <a:noAutofit/>
          </a:bodyPr>
          <a:lstStyle/>
          <a:p>
            <a:pPr marL="0" indent="0" eaLnBrk="1" fontAlgn="auto" hangingPunct="1">
              <a:spcBef>
                <a:spcPts val="600"/>
              </a:spcBef>
              <a:spcAft>
                <a:spcPts val="0"/>
              </a:spcAft>
              <a:buFont typeface="Arial" panose="020B0604020202020204" pitchFamily="34" charset="0"/>
              <a:buNone/>
              <a:defRPr/>
            </a:pPr>
            <a:r>
              <a:rPr lang="da" dirty="0"/>
              <a:t>Der er forskellige klasser, der opdeler kontroltyperne :</a:t>
            </a:r>
          </a:p>
          <a:p>
            <a:pPr eaLnBrk="1" fontAlgn="auto" hangingPunct="1">
              <a:spcBef>
                <a:spcPts val="600"/>
              </a:spcBef>
              <a:spcAft>
                <a:spcPts val="0"/>
              </a:spcAft>
              <a:defRPr/>
            </a:pPr>
            <a:r>
              <a:rPr lang="da" sz="2400" dirty="0"/>
              <a:t>Administrative/ledelsesmæssige kontroller er virksomhedens politikker og procedurer. De er ikke så "seje" som en ny softwarekontrol, men de eksisterer for at give struktur og vejledning til enkeltpersoner og andre medlemmer af organisationen, for at sikre, at ingen får bøder eller forårsager et brud .</a:t>
            </a:r>
          </a:p>
          <a:p>
            <a:pPr eaLnBrk="1" fontAlgn="auto" hangingPunct="1">
              <a:spcBef>
                <a:spcPts val="600"/>
              </a:spcBef>
              <a:spcAft>
                <a:spcPts val="0"/>
              </a:spcAft>
              <a:defRPr/>
            </a:pPr>
            <a:r>
              <a:rPr lang="da" sz="2400" b="1" dirty="0"/>
              <a:t>Fysiske kontroller </a:t>
            </a:r>
            <a:r>
              <a:rPr lang="da" sz="2400" dirty="0"/>
              <a:t>, der begrænser adgangen til systemer på en fysisk måde .</a:t>
            </a:r>
          </a:p>
          <a:p>
            <a:pPr eaLnBrk="1" fontAlgn="auto" hangingPunct="1">
              <a:spcBef>
                <a:spcPts val="600"/>
              </a:spcBef>
              <a:spcAft>
                <a:spcPts val="0"/>
              </a:spcAft>
              <a:defRPr/>
            </a:pPr>
            <a:r>
              <a:rPr lang="da" sz="2400" b="1" dirty="0"/>
              <a:t>Tekniske/logiske kontroller </a:t>
            </a:r>
            <a:r>
              <a:rPr lang="da" sz="2400" dirty="0"/>
              <a:t>er dem, der begrænser adgang baseret på hardware eller software, såsom kryptering, fingeraftrykslæsere, autentificering eller betroede platformsmoduler (TPM'er) .</a:t>
            </a:r>
            <a:endParaRPr lang="en-US" sz="2400" dirty="0"/>
          </a:p>
          <a:p>
            <a:pPr eaLnBrk="1" fontAlgn="auto" hangingPunct="1">
              <a:spcBef>
                <a:spcPts val="600"/>
              </a:spcBef>
              <a:spcAft>
                <a:spcPts val="0"/>
              </a:spcAft>
              <a:defRPr/>
            </a:pPr>
            <a:r>
              <a:rPr lang="da" sz="2400" dirty="0"/>
              <a:t>De begrænser ikke adgangen til fysiske systemer, som fysiske kontroller gør, men derimod adgang til data eller indhold .</a:t>
            </a:r>
          </a:p>
          <a:p>
            <a:pPr eaLnBrk="1" fontAlgn="auto" hangingPunct="1">
              <a:spcBef>
                <a:spcPts val="600"/>
              </a:spcBef>
              <a:spcAft>
                <a:spcPts val="0"/>
              </a:spcAft>
              <a:defRPr/>
            </a:pPr>
            <a:r>
              <a:rPr lang="da" sz="2400" b="1" dirty="0"/>
              <a:t>Operationelle kontroller </a:t>
            </a:r>
            <a:r>
              <a:rPr lang="da" sz="2400" dirty="0"/>
              <a:t>er dem, der involverer mennesker, der udfører processer på en daglig basis. Eksempler kan omfatte bevidsthedstræning, aktivklassificering og logfilgennemgang .</a:t>
            </a:r>
          </a:p>
        </p:txBody>
      </p:sp>
      <p:sp>
        <p:nvSpPr>
          <p:cNvPr id="37891" name="Titel 1">
            <a:extLst>
              <a:ext uri="{FF2B5EF4-FFF2-40B4-BE49-F238E27FC236}">
                <a16:creationId xmlns:a16="http://schemas.microsoft.com/office/drawing/2014/main" id="{544CBF86-F853-2823-CAA5-FEF6C42298E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Cybersikkerhedskontrol</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a:extLst>
              <a:ext uri="{FF2B5EF4-FFF2-40B4-BE49-F238E27FC236}">
                <a16:creationId xmlns:a16="http://schemas.microsoft.com/office/drawing/2014/main" id="{9E01EEDA-C29C-85F6-05DD-2A3B5A189E19}"/>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da" altLang="en-US"/>
              <a:t>Forebyggende kontroller findes for at forhindre en handling og inkluderer firewalls, hegn og adgangstilladelser .</a:t>
            </a:r>
          </a:p>
          <a:p>
            <a:pPr eaLnBrk="1" hangingPunct="1">
              <a:spcBef>
                <a:spcPts val="600"/>
              </a:spcBef>
              <a:spcAft>
                <a:spcPts val="600"/>
              </a:spcAft>
            </a:pPr>
            <a:r>
              <a:rPr lang="da" altLang="en-US"/>
              <a:t>Detektivkommandoer udløses kun under eller efter en hændelse, såsom videoovervågning eller indtrængendetekteringssystemer .</a:t>
            </a:r>
          </a:p>
          <a:p>
            <a:pPr eaLnBrk="1" hangingPunct="1">
              <a:spcBef>
                <a:spcPts val="600"/>
              </a:spcBef>
              <a:spcAft>
                <a:spcPts val="600"/>
              </a:spcAft>
            </a:pPr>
            <a:r>
              <a:rPr lang="da" altLang="en-US"/>
              <a:t>Afskrækkende midler afskrækker trusler fra at forsøge at udnytte en sårbarhed, såsom en "vagthund" eller hunde .</a:t>
            </a:r>
          </a:p>
          <a:p>
            <a:pPr eaLnBrk="1" hangingPunct="1">
              <a:spcBef>
                <a:spcPts val="600"/>
              </a:spcBef>
              <a:spcAft>
                <a:spcPts val="600"/>
              </a:spcAft>
            </a:pPr>
            <a:r>
              <a:rPr lang="da" altLang="en-US"/>
              <a:t>Korrigerende kontroller er i stand til at handle fra en stat til en anden .</a:t>
            </a:r>
            <a:endParaRPr lang="en-US" altLang="en-US"/>
          </a:p>
          <a:p>
            <a:pPr eaLnBrk="1" hangingPunct="1">
              <a:spcBef>
                <a:spcPts val="600"/>
              </a:spcBef>
              <a:spcAft>
                <a:spcPts val="600"/>
              </a:spcAft>
            </a:pPr>
            <a:r>
              <a:rPr lang="da" altLang="en-US"/>
              <a:t>Fejl åben og fejl lukket kommandoer behandles her .</a:t>
            </a:r>
          </a:p>
        </p:txBody>
      </p:sp>
      <p:sp>
        <p:nvSpPr>
          <p:cNvPr id="38915" name="Titel 1">
            <a:extLst>
              <a:ext uri="{FF2B5EF4-FFF2-40B4-BE49-F238E27FC236}">
                <a16:creationId xmlns:a16="http://schemas.microsoft.com/office/drawing/2014/main" id="{1BCFB571-D811-E76B-C35D-49956A4D1D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Typer af kontroller</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a:extLst>
              <a:ext uri="{FF2B5EF4-FFF2-40B4-BE49-F238E27FC236}">
                <a16:creationId xmlns:a16="http://schemas.microsoft.com/office/drawing/2014/main" id="{6633E085-47C4-6741-023C-AC1D9794C9BA}"/>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da" altLang="en-US"/>
              <a:t>Gendannelseskommandoer får noget tilbage fra et tab, såsom gendannelse af en harddisk .</a:t>
            </a:r>
          </a:p>
          <a:p>
            <a:pPr eaLnBrk="1" hangingPunct="1">
              <a:spcBef>
                <a:spcPts val="600"/>
              </a:spcBef>
              <a:spcAft>
                <a:spcPts val="600"/>
              </a:spcAft>
            </a:pPr>
            <a:r>
              <a:rPr lang="da" altLang="en-US"/>
              <a:t>Kompenserende kontroller er dem, der forsøger at kompensere for mangler i andre kontroller, såsom regelmæssig gennemgang af adgangslogfiler .</a:t>
            </a:r>
            <a:endParaRPr lang="en-US" altLang="en-US"/>
          </a:p>
          <a:p>
            <a:pPr eaLnBrk="1" hangingPunct="1">
              <a:spcBef>
                <a:spcPts val="600"/>
              </a:spcBef>
              <a:spcAft>
                <a:spcPts val="600"/>
              </a:spcAft>
            </a:pPr>
            <a:r>
              <a:rPr lang="da" altLang="en-US"/>
              <a:t>Dette eksempel er også en detektivkontrol, men kompensationskontroller kan være af forskellige typer .</a:t>
            </a:r>
          </a:p>
        </p:txBody>
      </p:sp>
      <p:sp>
        <p:nvSpPr>
          <p:cNvPr id="39939" name="Titel 1">
            <a:extLst>
              <a:ext uri="{FF2B5EF4-FFF2-40B4-BE49-F238E27FC236}">
                <a16:creationId xmlns:a16="http://schemas.microsoft.com/office/drawing/2014/main" id="{298D1EB5-C213-BEDD-4A6E-85B3EE6A19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Typer af kontroller</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97BDBCEA-95AB-17E0-FE38-EDB46A8E3E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da" altLang="en-US"/>
              <a:t>Det afskrækker skuespillere fra at forsøge at få adgang til noget, de ikke burde være .</a:t>
            </a:r>
          </a:p>
          <a:p>
            <a:pPr eaLnBrk="1" hangingPunct="1">
              <a:spcBef>
                <a:spcPts val="600"/>
              </a:spcBef>
              <a:spcAft>
                <a:spcPts val="600"/>
              </a:spcAft>
            </a:pPr>
            <a:r>
              <a:rPr lang="da" altLang="en-US"/>
              <a:t>Afvis/forhindre adgang gennem en forebyggende kontrol såsom adgangstilladelser eller godkendelse .</a:t>
            </a:r>
          </a:p>
          <a:p>
            <a:pPr eaLnBrk="1" hangingPunct="1">
              <a:spcBef>
                <a:spcPts val="600"/>
              </a:spcBef>
              <a:spcAft>
                <a:spcPts val="600"/>
              </a:spcAft>
            </a:pPr>
            <a:r>
              <a:rPr lang="da" altLang="en-US"/>
              <a:t>Registrer risiko ved at sikre, at du registrerer detektion, f.eks. med endpoint-beskyttelsessoftware .</a:t>
            </a:r>
          </a:p>
          <a:p>
            <a:pPr eaLnBrk="1" hangingPunct="1">
              <a:spcBef>
                <a:spcPts val="600"/>
              </a:spcBef>
              <a:spcAft>
                <a:spcPts val="600"/>
              </a:spcAft>
            </a:pPr>
            <a:r>
              <a:rPr lang="da" altLang="en-US"/>
              <a:t>Forsink risikoen for at gentage sig, f.eks. med en "for mange forsøg"-funktion til at indtaste en adgangskode .</a:t>
            </a:r>
          </a:p>
        </p:txBody>
      </p:sp>
      <p:sp>
        <p:nvSpPr>
          <p:cNvPr id="40963" name="Titel 1">
            <a:extLst>
              <a:ext uri="{FF2B5EF4-FFF2-40B4-BE49-F238E27FC236}">
                <a16:creationId xmlns:a16="http://schemas.microsoft.com/office/drawing/2014/main" id="{F76B7D41-AC3A-63BC-5F7A-5CAD2DEC8B1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Rækkefølgen af kontroller</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a:extLst>
              <a:ext uri="{FF2B5EF4-FFF2-40B4-BE49-F238E27FC236}">
                <a16:creationId xmlns:a16="http://schemas.microsoft.com/office/drawing/2014/main" id="{EBCB7F0D-206D-AAAF-34F6-56A91A7828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da" altLang="en-US"/>
              <a:t>Ret situationen ved at reagere på kompromiset, f.eks. med en hændelsesplan .</a:t>
            </a:r>
          </a:p>
          <a:p>
            <a:pPr eaLnBrk="1" hangingPunct="1">
              <a:spcBef>
                <a:spcPts val="600"/>
              </a:spcBef>
              <a:spcAft>
                <a:spcPts val="600"/>
              </a:spcAft>
            </a:pPr>
            <a:r>
              <a:rPr lang="da" altLang="en-US"/>
              <a:t>Gendan fra en kompromitteret tilstand, såsom en backup-generator, der gendanner tilgængeligheden til en server .</a:t>
            </a:r>
          </a:p>
          <a:p>
            <a:pPr eaLnBrk="1" hangingPunct="1">
              <a:spcBef>
                <a:spcPts val="600"/>
              </a:spcBef>
              <a:spcAft>
                <a:spcPts val="600"/>
              </a:spcAft>
            </a:pPr>
            <a:r>
              <a:rPr lang="da" altLang="en-US"/>
              <a:t>Derudover bør vi inden for løbende forbedringer overvåge værdien af hvert aktiv for eventuelle ændringer. Årsagen er, at vi muligvis skal genoverveje vores kontroller for at beskytte disse aktiver, hvis de bliver mere eller mindre værdifulde over tid eller under visse større begivenheder i din organisation .</a:t>
            </a:r>
          </a:p>
        </p:txBody>
      </p:sp>
      <p:sp>
        <p:nvSpPr>
          <p:cNvPr id="41987" name="Titel 1">
            <a:extLst>
              <a:ext uri="{FF2B5EF4-FFF2-40B4-BE49-F238E27FC236}">
                <a16:creationId xmlns:a16="http://schemas.microsoft.com/office/drawing/2014/main" id="{BC0F1F4D-CA57-50D1-6A11-11040F32263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Rækkefølgen af kontroller</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F199535A-C79D-BFF5-15D4-77BAB457ABF4}"/>
              </a:ext>
            </a:extLst>
          </p:cNvPr>
          <p:cNvSpPr>
            <a:spLocks noGrp="1" noChangeArrowheads="1"/>
          </p:cNvSpPr>
          <p:nvPr>
            <p:ph idx="4294967295"/>
          </p:nvPr>
        </p:nvSpPr>
        <p:spPr>
          <a:xfrm>
            <a:off x="407988" y="1916113"/>
            <a:ext cx="11304587" cy="4525962"/>
          </a:xfrm>
        </p:spPr>
        <p:txBody>
          <a:bodyPr/>
          <a:lstStyle/>
          <a:p>
            <a:pPr eaLnBrk="1" hangingPunct="1">
              <a:spcBef>
                <a:spcPts val="600"/>
              </a:spcBef>
              <a:spcAft>
                <a:spcPts val="600"/>
              </a:spcAft>
            </a:pPr>
            <a:r>
              <a:rPr lang="da" altLang="en-US"/>
              <a:t>Når vi ser på kontroller, bør vi også tænke på inddrivelse, vi ønsker at være i stand til at komme os fra eventuelle ugunstige situationer eller ændringer i aktiver og deres værdi .</a:t>
            </a:r>
            <a:endParaRPr lang="en-US" altLang="en-US"/>
          </a:p>
          <a:p>
            <a:pPr eaLnBrk="1" hangingPunct="1">
              <a:spcBef>
                <a:spcPts val="600"/>
              </a:spcBef>
              <a:spcAft>
                <a:spcPts val="600"/>
              </a:spcAft>
            </a:pPr>
            <a:r>
              <a:rPr lang="da" altLang="en-US"/>
              <a:t>Som eksempler taler vi om sikkerhedskopier, redundans, gendannelsesprocesser og lignende .</a:t>
            </a:r>
          </a:p>
          <a:p>
            <a:pPr eaLnBrk="1" hangingPunct="1">
              <a:spcBef>
                <a:spcPts val="600"/>
              </a:spcBef>
              <a:spcAft>
                <a:spcPts val="600"/>
              </a:spcAft>
            </a:pPr>
            <a:r>
              <a:rPr lang="da" altLang="en-US"/>
              <a:t>Et koncept, der skal huskes, især i æraen med cloud, SaaS, PaaS, IaaS, tredjepartsløsninger og alle andre former for "en andens computer" er at sikre, at Service Level Agreements (SLA'er) er klart definerede og har maksimal tilladt nedetid aftaler, samt bøder for manglende overholdelse af disse aftaler .</a:t>
            </a:r>
            <a:endParaRPr lang="en-US" altLang="en-US"/>
          </a:p>
          <a:p>
            <a:pPr eaLnBrk="1" hangingPunct="1">
              <a:spcBef>
                <a:spcPts val="600"/>
              </a:spcBef>
              <a:spcAft>
                <a:spcPts val="600"/>
              </a:spcAft>
            </a:pPr>
            <a:r>
              <a:rPr lang="da" altLang="en-US"/>
              <a:t>Dette er et eksempel på kompenserende kontrol .</a:t>
            </a:r>
          </a:p>
          <a:p>
            <a:pPr eaLnBrk="1" hangingPunct="1"/>
            <a:endParaRPr lang="en-US" altLang="en-US"/>
          </a:p>
        </p:txBody>
      </p:sp>
      <p:sp>
        <p:nvSpPr>
          <p:cNvPr id="43011" name="Titel 1">
            <a:extLst>
              <a:ext uri="{FF2B5EF4-FFF2-40B4-BE49-F238E27FC236}">
                <a16:creationId xmlns:a16="http://schemas.microsoft.com/office/drawing/2014/main" id="{62635E29-8720-AF7E-7A65-84ABA75480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da" altLang="en-US" sz="4400">
                <a:latin typeface="Calibri Light" panose="020F0302020204030204" pitchFamily="34" charset="0"/>
              </a:rPr>
              <a:t>Kontrol og genopretning</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1047D3FE-413E-4F42-A095-124D28AD097B}">
  <ds:schemaRefs>
    <ds:schemaRef ds:uri="http://schemas.microsoft.com/sharepoint/v3/contenttype/forms"/>
  </ds:schemaRefs>
</ds:datastoreItem>
</file>

<file path=customXml/itemProps2.xml><?xml version="1.0" encoding="utf-8"?>
<ds:datastoreItem xmlns:ds="http://schemas.openxmlformats.org/officeDocument/2006/customXml" ds:itemID="{2D17D20E-5FFD-470B-8EAA-035945B1C6BC}"/>
</file>

<file path=customXml/itemProps3.xml><?xml version="1.0" encoding="utf-8"?>
<ds:datastoreItem xmlns:ds="http://schemas.openxmlformats.org/officeDocument/2006/customXml" ds:itemID="{EF6EE059-C935-4ECF-8017-6B34C4C26A4E}">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emplate>Office Theme</Template>
  <TotalTime>2614</TotalTime>
  <Words>3004</Words>
  <Application>Microsoft Office PowerPoint</Application>
  <PresentationFormat>Widescreen</PresentationFormat>
  <Paragraphs>175</Paragraphs>
  <Slides>37</Slides>
  <Notes>0</Notes>
  <HiddenSlides>0</HiddenSlides>
  <MMClips>0</MMClips>
  <ScaleCrop>false</ScaleCrop>
  <HeadingPairs>
    <vt:vector size="6" baseType="variant">
      <vt:variant>
        <vt:lpstr>Benyttede skrifttyper</vt:lpstr>
      </vt:variant>
      <vt:variant>
        <vt:i4>4</vt:i4>
      </vt:variant>
      <vt:variant>
        <vt:lpstr>Tema</vt:lpstr>
      </vt:variant>
      <vt:variant>
        <vt:i4>1</vt:i4>
      </vt:variant>
      <vt:variant>
        <vt:lpstr>Slidetitler</vt:lpstr>
      </vt:variant>
      <vt:variant>
        <vt:i4>37</vt:i4>
      </vt:variant>
    </vt:vector>
  </HeadingPairs>
  <TitlesOfParts>
    <vt:vector size="42" baseType="lpstr">
      <vt:lpstr>Arial</vt:lpstr>
      <vt:lpstr>Calibri</vt:lpstr>
      <vt:lpstr>Calibri Light</vt:lpstr>
      <vt:lpstr>Wingdings</vt:lpstr>
      <vt:lpstr>Default Design</vt:lpstr>
      <vt:lpstr>PowerPoint-præsentation</vt:lpstr>
      <vt:lpstr> </vt:lpstr>
      <vt:lpstr> </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Henrik Petersen</cp:lastModifiedBy>
  <cp:revision>350</cp:revision>
  <dcterms:created xsi:type="dcterms:W3CDTF">2009-06-01T12:28:12Z</dcterms:created>
  <dcterms:modified xsi:type="dcterms:W3CDTF">2022-11-19T14:21:52Z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