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37"/>
  </p:notesMasterIdLst>
  <p:handoutMasterIdLst>
    <p:handoutMasterId r:id="rId38"/>
  </p:handoutMasterIdLst>
  <p:sldIdLst>
    <p:sldId id="274" r:id="rId5"/>
    <p:sldId id="328" r:id="rId6"/>
    <p:sldId id="481" r:id="rId7"/>
    <p:sldId id="482" r:id="rId8"/>
    <p:sldId id="447" r:id="rId9"/>
    <p:sldId id="483" r:id="rId10"/>
    <p:sldId id="476" r:id="rId11"/>
    <p:sldId id="477" r:id="rId12"/>
    <p:sldId id="333" r:id="rId13"/>
    <p:sldId id="449" r:id="rId14"/>
    <p:sldId id="450" r:id="rId15"/>
    <p:sldId id="451" r:id="rId16"/>
    <p:sldId id="452" r:id="rId17"/>
    <p:sldId id="453" r:id="rId18"/>
    <p:sldId id="454" r:id="rId19"/>
    <p:sldId id="455" r:id="rId20"/>
    <p:sldId id="456" r:id="rId21"/>
    <p:sldId id="457" r:id="rId22"/>
    <p:sldId id="458" r:id="rId23"/>
    <p:sldId id="459" r:id="rId24"/>
    <p:sldId id="460" r:id="rId25"/>
    <p:sldId id="461" r:id="rId26"/>
    <p:sldId id="462" r:id="rId27"/>
    <p:sldId id="463" r:id="rId28"/>
    <p:sldId id="464" r:id="rId29"/>
    <p:sldId id="465" r:id="rId30"/>
    <p:sldId id="466" r:id="rId31"/>
    <p:sldId id="467" r:id="rId32"/>
    <p:sldId id="468" r:id="rId33"/>
    <p:sldId id="469" r:id="rId34"/>
    <p:sldId id="470" r:id="rId35"/>
    <p:sldId id="472" r:id="rId36"/>
  </p:sldIdLst>
  <p:sldSz cx="12192000" cy="6858000"/>
  <p:notesSz cx="6797675" cy="9928225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78" y="13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0416"/>
    </p:cViewPr>
  </p:sorterViewPr>
  <p:notesViewPr>
    <p:cSldViewPr>
      <p:cViewPr varScale="1">
        <p:scale>
          <a:sx n="83" d="100"/>
          <a:sy n="83" d="100"/>
        </p:scale>
        <p:origin x="-1374" y="-78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BB5F53C1-4E96-4053-29AD-4B8103988B9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bg-BG"/>
              <a:t>Приложение 1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35FB9430-2489-810F-8DBD-FAD4AAAC7A2B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1748" name="Rectangle 4">
            <a:extLst>
              <a:ext uri="{FF2B5EF4-FFF2-40B4-BE49-F238E27FC236}">
                <a16:creationId xmlns:a16="http://schemas.microsoft.com/office/drawing/2014/main" id="{259EE11B-E0D2-7E5F-B52A-EF5CA9D8B42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1749" name="Rectangle 5">
            <a:extLst>
              <a:ext uri="{FF2B5EF4-FFF2-40B4-BE49-F238E27FC236}">
                <a16:creationId xmlns:a16="http://schemas.microsoft.com/office/drawing/2014/main" id="{C68D213C-4132-A664-80D5-4FACF0F873B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AF53980-39A5-4D16-9909-52B7A5B28508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9C7354B6-1A74-8B92-A4A4-1EB4BBF9B89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bg-BG"/>
              <a:t>Приложение 1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5780E374-3509-D374-7A51-CB1E877932ED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CC66AA32-A706-6197-8C68-C0C1D12ED31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" y="744538"/>
            <a:ext cx="6615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47AB525D-119E-434A-3FC6-6BB02441AC36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6463"/>
            <a:ext cx="5438775" cy="4467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bg-BG" noProof="0"/>
              <a:t>Click to edit Master text styles</a:t>
            </a:r>
          </a:p>
          <a:p>
            <a:pPr lvl="1"/>
            <a:r>
              <a:rPr lang="bg-BG" noProof="0"/>
              <a:t>Second level</a:t>
            </a:r>
          </a:p>
          <a:p>
            <a:pPr lvl="2"/>
            <a:r>
              <a:rPr lang="bg-BG" noProof="0"/>
              <a:t>Third level</a:t>
            </a:r>
          </a:p>
          <a:p>
            <a:pPr lvl="3"/>
            <a:r>
              <a:rPr lang="bg-BG" noProof="0"/>
              <a:t>Fourth level</a:t>
            </a:r>
          </a:p>
          <a:p>
            <a:pPr lvl="4"/>
            <a:r>
              <a:rPr lang="bg-BG" noProof="0"/>
              <a:t>Fifth level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F06B79CC-510E-40B4-AA57-4B49F22DA436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4F6CD769-B3A7-0A50-DCDA-3465BFBCBBD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BF4B170-FAC6-44B3-8C76-1E2768FC717E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B056CF-DF83-E252-531E-F05116CA0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32FD9C-946A-D865-B9E2-801108CD4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5F2871-69A7-581C-AC02-96C4572BC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25351-91BD-4BD6-87CC-45136E1E4CF1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878214802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A5A16E-D535-A3C7-8E35-FF18A971F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73384D-62EF-6720-CF88-95E57E01C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C87A35-708F-DFBA-F42B-DBA0C3BFC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58620-6BBE-471D-B8A3-A39EB82DB004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64148779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5FFF17-3D9B-5485-8FE9-C96362E1F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0813DF-8D66-4F0D-0F4F-0B95B8509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FE709B-5358-354A-3BF1-AF507F4B3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85D67-C669-4EE3-BC94-EF616AF5D9C1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2754560433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0847D38-F6B2-456F-1C21-8A71057B2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9279798-C738-DAED-3930-29756CE9CB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0965072-FB66-8591-67F8-576BA748D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16B121-9ECD-46DD-AF79-1E99F22E0056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175660520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F3CEC03-4A09-BE6E-6384-ED338A7C4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32AB8F4-09A4-0DF7-C561-BA22567D6D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1595785-9161-95FE-6495-429FF9084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BD197-6572-4571-ACA3-08C775E17D28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8208149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EC69A9F3-A97D-9524-38CB-5E0E624AA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C45F5D5-6D40-5AEA-3EEF-D125FC24E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A07525B-9373-A644-2576-485D79D5A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8385BD-0171-4DA0-82B3-1393FC5F68D5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2468197728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FB792B0-DB53-F989-9D4D-022FEB164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E9E9377-A749-CF56-22B1-C70B6C095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DB79BB1-37E1-4289-1770-51B676C99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2A03A-FE58-4559-99D7-0BA84F3F1923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943623153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93F91A8-6493-C557-503E-53DC0C54D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4EC9C4-B59E-C48C-40AA-3C9D87B60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B4ED7B0-2B14-0D21-B68B-E893C0073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AB6E32-9DDE-4969-A7A7-A76CE428636D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972059427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5705ACF-8E0B-856A-CF01-665D0E8B5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AE2DC17-3E8B-DBDF-B9B9-0786D68CA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4E50C80-6180-409D-4967-66F974E6C4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2DB68-C39F-4E85-B8E3-2D5C556B9C5C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002787110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393720-F380-65B5-0270-B00FCEF3B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F34E3B-BE71-61FA-81B7-27ACA6B08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8772B4-1892-AD8C-AAE5-564B48188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B0ED4-526F-4B1F-89CC-1BE95D2F7214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236433023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C56E07-1AD2-1688-DCA5-A62A27D69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168D0B-5CF7-A23C-4AC1-C72827B4A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5CBD85-E60B-A402-DF3D-389F2BE1E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8BB1B-975B-4CAD-B22B-52EF9461881C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2459009070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98A7DECE-23AD-E466-9174-41AB0A9F655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4">
            <a:extLst>
              <a:ext uri="{FF2B5EF4-FFF2-40B4-BE49-F238E27FC236}">
                <a16:creationId xmlns:a16="http://schemas.microsoft.com/office/drawing/2014/main" id="{BBAFD8FA-1D44-3F6D-0C69-C045DBB491A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7198610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0BC73FC-9C02-8980-1AF2-595A957036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A0B36F4-4DFF-918B-32FF-595A72017B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CFE6EA-DD51-E678-BEF4-52DE0C25D4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B6F169-AB5D-CE4B-4D7A-3C19113AF9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20D84-DBC3-27F4-AB86-D901751270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F9EAE2C-4FC5-4DA5-986F-E531D685B0E7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ransition spd="med">
    <p:fade/>
  </p:transition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hyperlink" Target="https://www.dreamgrow.com/top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hyperlink" Target="https://hal.archives-ouvertes.fr/hal-00687145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6">
            <a:extLst>
              <a:ext uri="{FF2B5EF4-FFF2-40B4-BE49-F238E27FC236}">
                <a16:creationId xmlns:a16="http://schemas.microsoft.com/office/drawing/2014/main" id="{B3CB98C9-A44B-0C8D-5382-79432839A5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3975" y="2852738"/>
            <a:ext cx="316865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br>
              <a:rPr lang="en-US" altLang="bg-BG" sz="1800">
                <a:solidFill>
                  <a:schemeClr val="tx2"/>
                </a:solidFill>
                <a:latin typeface="Arial" panose="020B0604020202020204" pitchFamily="34" charset="0"/>
              </a:rPr>
            </a:br>
            <a:endParaRPr lang="bg-BG" altLang="bg-BG" sz="1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5611" name="Text Box 11">
            <a:extLst>
              <a:ext uri="{FF2B5EF4-FFF2-40B4-BE49-F238E27FC236}">
                <a16:creationId xmlns:a16="http://schemas.microsoft.com/office/drawing/2014/main" id="{B94179B4-7004-1693-E5B9-13B2D33C56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5413" y="2708275"/>
            <a:ext cx="38893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bg-BG" sz="1800">
              <a:latin typeface="Arial" panose="020B0604020202020204" pitchFamily="34" charset="0"/>
            </a:endParaRPr>
          </a:p>
        </p:txBody>
      </p:sp>
      <p:sp>
        <p:nvSpPr>
          <p:cNvPr id="2" name="Rechteck 4">
            <a:extLst>
              <a:ext uri="{FF2B5EF4-FFF2-40B4-BE49-F238E27FC236}">
                <a16:creationId xmlns:a16="http://schemas.microsoft.com/office/drawing/2014/main" id="{8CFCF5EC-408A-4582-E327-599CF25746A0}"/>
              </a:ext>
            </a:extLst>
          </p:cNvPr>
          <p:cNvSpPr/>
          <p:nvPr/>
        </p:nvSpPr>
        <p:spPr>
          <a:xfrm>
            <a:off x="5022850" y="992188"/>
            <a:ext cx="626427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25" name="Titel 1">
            <a:extLst>
              <a:ext uri="{FF2B5EF4-FFF2-40B4-BE49-F238E27FC236}">
                <a16:creationId xmlns:a16="http://schemas.microsoft.com/office/drawing/2014/main" id="{5833C00D-B614-CE00-8129-0F3BF80EB2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5875" y="1217613"/>
            <a:ext cx="6191250" cy="272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6000" b="1" dirty="0" err="1">
                <a:latin typeface="Arial" panose="020B0604020202020204" pitchFamily="34" charset="0"/>
                <a:cs typeface="Arial" panose="020B0604020202020204" pitchFamily="34" charset="0"/>
              </a:rPr>
              <a:t>Webinarde</a:t>
            </a:r>
            <a:r>
              <a:rPr lang="en-US" alt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6000" b="1" dirty="0" err="1">
                <a:latin typeface="Arial" panose="020B0604020202020204" pitchFamily="34" charset="0"/>
                <a:cs typeface="Arial" panose="020B0604020202020204" pitchFamily="34" charset="0"/>
              </a:rPr>
              <a:t>Introducere</a:t>
            </a:r>
            <a:endParaRPr lang="en-US" altLang="en-US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6" name="Untertitel 2">
            <a:extLst>
              <a:ext uri="{FF2B5EF4-FFF2-40B4-BE49-F238E27FC236}">
                <a16:creationId xmlns:a16="http://schemas.microsoft.com/office/drawing/2014/main" id="{1FE9ECBA-D5B7-E7E7-8C5B-AD49E69A50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63276" y="4163709"/>
            <a:ext cx="7039272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buFontTx/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Securitatea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informațiilor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eaLnBrk="1" hangingPunct="1">
              <a:buFontTx/>
              <a:buNone/>
            </a:pPr>
            <a:r>
              <a:rPr lang="en-US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pentru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manageri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7" name="Grafik 3">
            <a:extLst>
              <a:ext uri="{FF2B5EF4-FFF2-40B4-BE49-F238E27FC236}">
                <a16:creationId xmlns:a16="http://schemas.microsoft.com/office/drawing/2014/main" id="{270F4E19-6B14-DDC6-3139-482697E912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993775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5">
            <a:extLst>
              <a:ext uri="{FF2B5EF4-FFF2-40B4-BE49-F238E27FC236}">
                <a16:creationId xmlns:a16="http://schemas.microsoft.com/office/drawing/2014/main" id="{608C8EB4-558B-C965-7714-E59DD15CD5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5" y="4973638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C0662A93-D77D-29F4-987E-15E07543CBAB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1268413"/>
            <a:ext cx="8229600" cy="1143000"/>
          </a:xfrm>
        </p:spPr>
        <p:txBody>
          <a:bodyPr/>
          <a:lstStyle/>
          <a:p>
            <a:r>
              <a:rPr lang="en-US" altLang="en-US" sz="3200" b="1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61D299-34A4-B6EC-0C7A-3AC11B8E19C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50863" y="1839913"/>
            <a:ext cx="11233150" cy="4525962"/>
          </a:xfrm>
        </p:spPr>
        <p:txBody>
          <a:bodyPr rtlCol="0">
            <a:normAutofit lnSpcReduction="10000"/>
          </a:bodyPr>
          <a:lstStyle/>
          <a:p>
            <a:pPr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err="1"/>
              <a:t>Proiectul</a:t>
            </a:r>
            <a:r>
              <a:rPr lang="en-US" dirty="0"/>
              <a:t> </a:t>
            </a:r>
            <a:r>
              <a:rPr lang="en-US" dirty="0" err="1"/>
              <a:t>dezvoltă</a:t>
            </a:r>
            <a:r>
              <a:rPr lang="en-US" dirty="0"/>
              <a:t> un </a:t>
            </a:r>
            <a:r>
              <a:rPr lang="en-US" dirty="0" err="1"/>
              <a:t>cadru</a:t>
            </a:r>
            <a:r>
              <a:rPr lang="en-US" dirty="0"/>
              <a:t> de </a:t>
            </a:r>
            <a:r>
              <a:rPr lang="en-US" dirty="0" err="1"/>
              <a:t>securitate</a:t>
            </a:r>
            <a:r>
              <a:rPr lang="en-US" dirty="0"/>
              <a:t> </a:t>
            </a:r>
            <a:r>
              <a:rPr lang="en-US" dirty="0" err="1"/>
              <a:t>cibernetică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 </a:t>
            </a:r>
            <a:r>
              <a:rPr lang="en-US" dirty="0" err="1"/>
              <a:t>oferi</a:t>
            </a:r>
            <a:r>
              <a:rPr lang="en-US" dirty="0"/>
              <a:t> un </a:t>
            </a:r>
            <a:r>
              <a:rPr lang="en-US" dirty="0" err="1"/>
              <a:t>mecanism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vi-VN" dirty="0"/>
              <a:t> </a:t>
            </a:r>
            <a:endParaRPr lang="en-US" dirty="0"/>
          </a:p>
          <a:p>
            <a:pPr marL="731520" fontAlgn="auto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en-US" sz="2400" dirty="0" err="1"/>
              <a:t>formare</a:t>
            </a:r>
            <a:r>
              <a:rPr lang="en-US" sz="2400" dirty="0"/>
              <a:t> </a:t>
            </a:r>
            <a:r>
              <a:rPr lang="en-US" sz="2400" dirty="0" err="1"/>
              <a:t>profesională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educațională</a:t>
            </a:r>
            <a:r>
              <a:rPr lang="en-US" sz="2400" dirty="0"/>
              <a:t> (VET)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cadrul</a:t>
            </a:r>
            <a:r>
              <a:rPr lang="en-US" sz="2400" dirty="0"/>
              <a:t> </a:t>
            </a:r>
            <a:r>
              <a:rPr lang="en-US" sz="2400" dirty="0" err="1"/>
              <a:t>întreprinderilor</a:t>
            </a:r>
            <a:r>
              <a:rPr lang="en-US" sz="2400" dirty="0"/>
              <a:t>, IMM-</a:t>
            </a:r>
            <a:r>
              <a:rPr lang="en-US" sz="2400" dirty="0" err="1"/>
              <a:t>urilor</a:t>
            </a:r>
            <a:r>
              <a:rPr lang="en-US" sz="2400" dirty="0"/>
              <a:t>.</a:t>
            </a:r>
            <a:r>
              <a:rPr lang="vi-VN" sz="2400" dirty="0"/>
              <a:t> </a:t>
            </a:r>
            <a:endParaRPr lang="en-US" sz="2400" dirty="0"/>
          </a:p>
          <a:p>
            <a:pPr marL="731520" fontAlgn="auto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en-US" sz="2400" dirty="0" err="1"/>
              <a:t>pentru</a:t>
            </a:r>
            <a:r>
              <a:rPr lang="en-US" sz="2400" dirty="0"/>
              <a:t> a </a:t>
            </a:r>
            <a:r>
              <a:rPr lang="en-US" sz="2400" dirty="0" err="1"/>
              <a:t>descrie</a:t>
            </a:r>
            <a:r>
              <a:rPr lang="en-US" sz="2400" dirty="0"/>
              <a:t> </a:t>
            </a:r>
            <a:r>
              <a:rPr lang="en-US" sz="2400" dirty="0" err="1"/>
              <a:t>competențele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abilitățile</a:t>
            </a:r>
            <a:r>
              <a:rPr lang="en-US" sz="2400" dirty="0"/>
              <a:t> pe care </a:t>
            </a:r>
            <a:r>
              <a:rPr lang="en-US" sz="2400" dirty="0" err="1"/>
              <a:t>trebuie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le </a:t>
            </a:r>
            <a:r>
              <a:rPr lang="en-US" sz="2400" dirty="0" err="1"/>
              <a:t>aibă</a:t>
            </a:r>
            <a:r>
              <a:rPr lang="en-US" sz="2400" dirty="0"/>
              <a:t> </a:t>
            </a:r>
            <a:r>
              <a:rPr lang="en-US" sz="2400" dirty="0" err="1"/>
              <a:t>profesioniștii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securitate</a:t>
            </a:r>
            <a:r>
              <a:rPr lang="en-US" sz="2400" dirty="0"/>
              <a:t> </a:t>
            </a:r>
            <a:r>
              <a:rPr lang="en-US" sz="2400" dirty="0" err="1"/>
              <a:t>cibernetică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a </a:t>
            </a:r>
            <a:r>
              <a:rPr lang="en-US" sz="2400" dirty="0" err="1"/>
              <a:t>preveni</a:t>
            </a:r>
            <a:r>
              <a:rPr lang="en-US" sz="2400" dirty="0"/>
              <a:t> </a:t>
            </a:r>
            <a:r>
              <a:rPr lang="en-US" sz="2400" dirty="0" err="1"/>
              <a:t>atacurile</a:t>
            </a:r>
            <a:r>
              <a:rPr lang="en-US" sz="2400" dirty="0"/>
              <a:t> </a:t>
            </a:r>
            <a:r>
              <a:rPr lang="en-US" sz="2400" dirty="0" err="1"/>
              <a:t>cibernetice</a:t>
            </a:r>
            <a:r>
              <a:rPr lang="vi-VN" sz="2400" dirty="0"/>
              <a:t>. </a:t>
            </a:r>
            <a:endParaRPr lang="en-US" sz="2400" dirty="0"/>
          </a:p>
          <a:p>
            <a:pPr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err="1"/>
              <a:t>Ținând</a:t>
            </a:r>
            <a:r>
              <a:rPr lang="en-US" dirty="0"/>
              <a:t> </a:t>
            </a:r>
            <a:r>
              <a:rPr lang="en-US" dirty="0" err="1"/>
              <a:t>cont</a:t>
            </a:r>
            <a:r>
              <a:rPr lang="en-US" dirty="0"/>
              <a:t> de </a:t>
            </a:r>
            <a:r>
              <a:rPr lang="en-US" dirty="0" err="1"/>
              <a:t>avantajele</a:t>
            </a:r>
            <a:r>
              <a:rPr lang="en-US" dirty="0"/>
              <a:t> </a:t>
            </a:r>
            <a:r>
              <a:rPr lang="en-US" dirty="0" err="1"/>
              <a:t>programelor</a:t>
            </a:r>
            <a:r>
              <a:rPr lang="en-US" dirty="0"/>
              <a:t> de </a:t>
            </a:r>
            <a:r>
              <a:rPr lang="en-US" dirty="0" err="1"/>
              <a:t>instruire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mentorat</a:t>
            </a:r>
            <a:r>
              <a:rPr lang="en-US" dirty="0"/>
              <a:t> </a:t>
            </a:r>
            <a:r>
              <a:rPr lang="en-US" dirty="0" err="1"/>
              <a:t>interdisciplinare</a:t>
            </a:r>
            <a:r>
              <a:rPr lang="en-US" dirty="0"/>
              <a:t>, </a:t>
            </a:r>
            <a:r>
              <a:rPr lang="en-US" dirty="0" err="1"/>
              <a:t>în</a:t>
            </a:r>
            <a:r>
              <a:rPr lang="en-US" dirty="0"/>
              <a:t> special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domeniul</a:t>
            </a:r>
            <a:r>
              <a:rPr lang="en-US" dirty="0"/>
              <a:t> </a:t>
            </a:r>
            <a:r>
              <a:rPr lang="en-US" dirty="0" err="1"/>
              <a:t>securității</a:t>
            </a:r>
            <a:r>
              <a:rPr lang="en-US" dirty="0"/>
              <a:t> </a:t>
            </a:r>
            <a:r>
              <a:rPr lang="en-US" dirty="0" err="1"/>
              <a:t>cibernetice</a:t>
            </a:r>
            <a:r>
              <a:rPr lang="en-US" dirty="0"/>
              <a:t>, </a:t>
            </a:r>
            <a:r>
              <a:rPr lang="en-US" dirty="0" err="1"/>
              <a:t>proiectul</a:t>
            </a:r>
            <a:r>
              <a:rPr lang="en-US" dirty="0"/>
              <a:t> de </a:t>
            </a:r>
            <a:r>
              <a:rPr lang="en-US" dirty="0" err="1"/>
              <a:t>echipă</a:t>
            </a:r>
            <a:r>
              <a:rPr lang="en-US" dirty="0"/>
              <a:t> </a:t>
            </a:r>
            <a:r>
              <a:rPr lang="en-US" dirty="0" err="1"/>
              <a:t>dezvoltă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testează</a:t>
            </a:r>
            <a:r>
              <a:rPr lang="en-US" dirty="0"/>
              <a:t> </a:t>
            </a:r>
            <a:r>
              <a:rPr lang="en-US" dirty="0" err="1"/>
              <a:t>programe</a:t>
            </a:r>
            <a:r>
              <a:rPr lang="en-US" dirty="0"/>
              <a:t> de </a:t>
            </a:r>
            <a:r>
              <a:rPr lang="en-US" dirty="0" err="1"/>
              <a:t>formare</a:t>
            </a:r>
            <a:r>
              <a:rPr lang="en-US" dirty="0"/>
              <a:t> </a:t>
            </a:r>
            <a:r>
              <a:rPr lang="en-US" dirty="0" err="1"/>
              <a:t>interdisciplinară</a:t>
            </a:r>
            <a:r>
              <a:rPr lang="en-US" dirty="0"/>
              <a:t> </a:t>
            </a:r>
            <a:r>
              <a:rPr lang="en-US" dirty="0" err="1"/>
              <a:t>susținute</a:t>
            </a:r>
            <a:r>
              <a:rPr lang="en-US" dirty="0"/>
              <a:t> digital </a:t>
            </a:r>
            <a:r>
              <a:rPr lang="en-US" dirty="0" err="1"/>
              <a:t>și</a:t>
            </a:r>
            <a:r>
              <a:rPr lang="en-US" dirty="0"/>
              <a:t> o </a:t>
            </a:r>
            <a:r>
              <a:rPr lang="en-US" dirty="0" err="1"/>
              <a:t>platformă</a:t>
            </a:r>
            <a:r>
              <a:rPr lang="en-US" dirty="0"/>
              <a:t> de e-learning </a:t>
            </a:r>
            <a:r>
              <a:rPr lang="en-US" dirty="0" err="1"/>
              <a:t>colaborativă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IMM-</a:t>
            </a:r>
            <a:r>
              <a:rPr lang="en-US" dirty="0" err="1"/>
              <a:t>uri</a:t>
            </a:r>
            <a:r>
              <a:rPr lang="en-US" dirty="0"/>
              <a:t>.</a:t>
            </a:r>
            <a:r>
              <a:rPr lang="vi-VN" dirty="0"/>
              <a:t>. </a:t>
            </a:r>
            <a:endParaRPr lang="en-US" dirty="0"/>
          </a:p>
          <a:p>
            <a:pPr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err="1"/>
              <a:t>Acest</a:t>
            </a:r>
            <a:r>
              <a:rPr lang="en-US" dirty="0"/>
              <a:t> program de </a:t>
            </a:r>
            <a:r>
              <a:rPr lang="en-US" dirty="0" err="1"/>
              <a:t>formare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fi </a:t>
            </a:r>
            <a:r>
              <a:rPr lang="en-US" dirty="0" err="1"/>
              <a:t>personalizat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formarea</a:t>
            </a:r>
            <a:r>
              <a:rPr lang="en-US" dirty="0"/>
              <a:t> </a:t>
            </a:r>
            <a:r>
              <a:rPr lang="en-US" dirty="0" err="1"/>
              <a:t>profesională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dezvoltarea</a:t>
            </a:r>
            <a:r>
              <a:rPr lang="en-US" dirty="0"/>
              <a:t> </a:t>
            </a:r>
            <a:r>
              <a:rPr lang="en-US" dirty="0" err="1"/>
              <a:t>unui</a:t>
            </a:r>
            <a:r>
              <a:rPr lang="en-US" dirty="0"/>
              <a:t> model </a:t>
            </a:r>
            <a:r>
              <a:rPr lang="en-US" dirty="0" err="1"/>
              <a:t>european</a:t>
            </a:r>
            <a:r>
              <a:rPr lang="en-US" dirty="0"/>
              <a:t> de </a:t>
            </a:r>
            <a:r>
              <a:rPr lang="en-US" dirty="0" err="1"/>
              <a:t>transferabilitate</a:t>
            </a:r>
            <a:endParaRPr lang="en-US" dirty="0"/>
          </a:p>
        </p:txBody>
      </p:sp>
      <p:sp>
        <p:nvSpPr>
          <p:cNvPr id="6148" name="Titel 1">
            <a:extLst>
              <a:ext uri="{FF2B5EF4-FFF2-40B4-BE49-F238E27FC236}">
                <a16:creationId xmlns:a16="http://schemas.microsoft.com/office/drawing/2014/main" id="{749C9F03-B375-4C9C-4605-D50907BCAE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Proiect</a:t>
            </a:r>
            <a:r>
              <a:rPr lang="en-US" altLang="en-US" sz="4400" dirty="0">
                <a:latin typeface="Calibri Light" panose="020F0302020204030204" pitchFamily="34" charset="0"/>
              </a:rPr>
              <a:t> Erasmus+ </a:t>
            </a:r>
            <a:r>
              <a:rPr lang="en-US" altLang="en-US" sz="4400" dirty="0" err="1">
                <a:latin typeface="Calibri Light" panose="020F0302020204030204" pitchFamily="34" charset="0"/>
              </a:rPr>
              <a:t>InCyT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F718CD-D2B3-17C8-7BFB-13E2096EB9C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62653" y="1690688"/>
            <a:ext cx="11712575" cy="5073650"/>
          </a:xfrm>
        </p:spPr>
        <p:txBody>
          <a:bodyPr rtlCol="0">
            <a:noAutofit/>
          </a:bodyPr>
          <a:lstStyle/>
          <a:p>
            <a:pPr marL="0" indent="0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US" dirty="0" err="1"/>
              <a:t>Proiectul</a:t>
            </a:r>
            <a:r>
              <a:rPr lang="en-US" dirty="0"/>
              <a:t> </a:t>
            </a:r>
            <a:r>
              <a:rPr lang="en-US" dirty="0" err="1"/>
              <a:t>InCyT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dori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implementeze</a:t>
            </a:r>
            <a:r>
              <a:rPr lang="en-US" dirty="0"/>
              <a:t> </a:t>
            </a:r>
            <a:r>
              <a:rPr lang="en-US" dirty="0" err="1"/>
              <a:t>câteva</a:t>
            </a:r>
            <a:r>
              <a:rPr lang="en-US" dirty="0"/>
              <a:t> </a:t>
            </a:r>
            <a:r>
              <a:rPr lang="en-US" dirty="0" err="1"/>
              <a:t>soluții</a:t>
            </a:r>
            <a:r>
              <a:rPr lang="vi-VN" dirty="0"/>
              <a:t>:</a:t>
            </a:r>
          </a:p>
          <a:p>
            <a:pPr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dirty="0" err="1"/>
              <a:t>Dezvoltarea</a:t>
            </a:r>
            <a:r>
              <a:rPr lang="en-US" sz="2400" dirty="0"/>
              <a:t> </a:t>
            </a:r>
            <a:r>
              <a:rPr lang="en-US" sz="2400" dirty="0" err="1"/>
              <a:t>unui</a:t>
            </a:r>
            <a:r>
              <a:rPr lang="en-US" sz="2400" dirty="0"/>
              <a:t> </a:t>
            </a:r>
            <a:r>
              <a:rPr lang="en-US" sz="2400" dirty="0" err="1"/>
              <a:t>cadru</a:t>
            </a:r>
            <a:r>
              <a:rPr lang="en-US" sz="2400" dirty="0"/>
              <a:t>, care </a:t>
            </a:r>
            <a:r>
              <a:rPr lang="en-US" sz="2400" dirty="0" err="1"/>
              <a:t>oferă</a:t>
            </a:r>
            <a:r>
              <a:rPr lang="en-US" sz="2400" dirty="0"/>
              <a:t> un </a:t>
            </a:r>
            <a:r>
              <a:rPr lang="en-US" sz="2400" dirty="0" err="1"/>
              <a:t>mecanism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VET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companii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a </a:t>
            </a:r>
            <a:r>
              <a:rPr lang="en-US" sz="2400" dirty="0" err="1"/>
              <a:t>descrie</a:t>
            </a:r>
            <a:r>
              <a:rPr lang="en-US" sz="2400" dirty="0"/>
              <a:t> </a:t>
            </a:r>
            <a:r>
              <a:rPr lang="en-US" sz="2400" dirty="0" err="1"/>
              <a:t>competențele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abilitățile</a:t>
            </a:r>
            <a:r>
              <a:rPr lang="en-US" sz="2400" dirty="0"/>
              <a:t>, </a:t>
            </a:r>
            <a:r>
              <a:rPr lang="en-US" sz="2400" dirty="0" err="1"/>
              <a:t>necesare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domeniul</a:t>
            </a:r>
            <a:r>
              <a:rPr lang="en-US" sz="2400" dirty="0"/>
              <a:t> </a:t>
            </a:r>
            <a:r>
              <a:rPr lang="en-US" sz="2400" dirty="0" err="1"/>
              <a:t>securității</a:t>
            </a:r>
            <a:r>
              <a:rPr lang="en-US" sz="2400" dirty="0"/>
              <a:t> </a:t>
            </a:r>
            <a:r>
              <a:rPr lang="en-US" sz="2400" dirty="0" err="1"/>
              <a:t>cibernetice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profesioniști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nu </a:t>
            </a:r>
            <a:r>
              <a:rPr lang="en-US" sz="2400" dirty="0" err="1"/>
              <a:t>pentru</a:t>
            </a:r>
            <a:r>
              <a:rPr lang="en-US" sz="2400" dirty="0"/>
              <a:t> a </a:t>
            </a:r>
            <a:r>
              <a:rPr lang="en-US" sz="2400" dirty="0" err="1"/>
              <a:t>evita</a:t>
            </a:r>
            <a:r>
              <a:rPr lang="en-US" sz="2400" dirty="0"/>
              <a:t> </a:t>
            </a:r>
            <a:r>
              <a:rPr lang="en-US" sz="2400" dirty="0" err="1"/>
              <a:t>atacurile</a:t>
            </a:r>
            <a:r>
              <a:rPr lang="en-US" sz="2400" dirty="0"/>
              <a:t> </a:t>
            </a:r>
            <a:r>
              <a:rPr lang="en-US" sz="2400" dirty="0" err="1"/>
              <a:t>cibernetice</a:t>
            </a:r>
            <a:r>
              <a:rPr lang="en-US" sz="2400" dirty="0"/>
              <a:t>, precum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lacunele</a:t>
            </a:r>
            <a:r>
              <a:rPr lang="en-US" sz="2400" dirty="0"/>
              <a:t> </a:t>
            </a:r>
            <a:r>
              <a:rPr lang="en-US" sz="2400" dirty="0" err="1"/>
              <a:t>digitale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altele</a:t>
            </a:r>
            <a:r>
              <a:rPr lang="vi-VN" sz="2400" dirty="0"/>
              <a:t>.</a:t>
            </a:r>
          </a:p>
          <a:p>
            <a:pPr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dirty="0" err="1"/>
              <a:t>Având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vedere</a:t>
            </a:r>
            <a:r>
              <a:rPr lang="en-US" sz="2400" dirty="0"/>
              <a:t> </a:t>
            </a:r>
            <a:r>
              <a:rPr lang="en-US" sz="2400" dirty="0" err="1"/>
              <a:t>avantajele</a:t>
            </a:r>
            <a:r>
              <a:rPr lang="en-US" sz="2400" dirty="0"/>
              <a:t> </a:t>
            </a:r>
            <a:r>
              <a:rPr lang="en-US" sz="2400" dirty="0" err="1"/>
              <a:t>programelor</a:t>
            </a:r>
            <a:r>
              <a:rPr lang="en-US" sz="2400" dirty="0"/>
              <a:t> de </a:t>
            </a:r>
            <a:r>
              <a:rPr lang="en-US" sz="2400" dirty="0" err="1"/>
              <a:t>instruire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mentorat</a:t>
            </a:r>
            <a:r>
              <a:rPr lang="en-US" sz="2400" dirty="0"/>
              <a:t> </a:t>
            </a:r>
            <a:r>
              <a:rPr lang="en-US" sz="2400" dirty="0" err="1"/>
              <a:t>interdisciplinare</a:t>
            </a:r>
            <a:r>
              <a:rPr lang="en-US" sz="2400" dirty="0"/>
              <a:t>, </a:t>
            </a:r>
            <a:r>
              <a:rPr lang="en-US" sz="2400" dirty="0" err="1"/>
              <a:t>în</a:t>
            </a:r>
            <a:r>
              <a:rPr lang="en-US" sz="2400" dirty="0"/>
              <a:t> special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domeniul</a:t>
            </a:r>
            <a:r>
              <a:rPr lang="en-US" sz="2400" dirty="0"/>
              <a:t> </a:t>
            </a:r>
            <a:r>
              <a:rPr lang="en-US" sz="2400" dirty="0" err="1"/>
              <a:t>securității</a:t>
            </a:r>
            <a:r>
              <a:rPr lang="en-US" sz="2400" dirty="0"/>
              <a:t> </a:t>
            </a:r>
            <a:r>
              <a:rPr lang="en-US" sz="2400" dirty="0" err="1"/>
              <a:t>cibernetice</a:t>
            </a:r>
            <a:r>
              <a:rPr lang="en-US" sz="2400" dirty="0"/>
              <a:t>, </a:t>
            </a:r>
            <a:r>
              <a:rPr lang="en-US" sz="2400" dirty="0" err="1"/>
              <a:t>proiectul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dezvolta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testa</a:t>
            </a:r>
            <a:r>
              <a:rPr lang="en-US" sz="2400" dirty="0"/>
              <a:t> </a:t>
            </a:r>
            <a:r>
              <a:rPr lang="en-US" sz="2400" dirty="0" err="1"/>
              <a:t>programe</a:t>
            </a:r>
            <a:r>
              <a:rPr lang="en-US" sz="2400" dirty="0"/>
              <a:t> </a:t>
            </a:r>
            <a:r>
              <a:rPr lang="en-US" sz="2400" dirty="0" err="1"/>
              <a:t>interdisciplinare</a:t>
            </a:r>
            <a:r>
              <a:rPr lang="en-US" sz="2400" dirty="0"/>
              <a:t> de </a:t>
            </a:r>
            <a:r>
              <a:rPr lang="en-US" sz="2400" dirty="0" err="1"/>
              <a:t>formare</a:t>
            </a:r>
            <a:r>
              <a:rPr lang="en-US" sz="2400" dirty="0"/>
              <a:t> </a:t>
            </a:r>
            <a:r>
              <a:rPr lang="en-US" sz="2400" dirty="0" err="1"/>
              <a:t>digitală</a:t>
            </a:r>
            <a:r>
              <a:rPr lang="en-US" sz="2400" dirty="0"/>
              <a:t> </a:t>
            </a:r>
            <a:r>
              <a:rPr lang="en-US" sz="2400" dirty="0" err="1"/>
              <a:t>susținute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o </a:t>
            </a:r>
            <a:r>
              <a:rPr lang="en-US" sz="2400" dirty="0" err="1"/>
              <a:t>platformă</a:t>
            </a:r>
            <a:r>
              <a:rPr lang="en-US" sz="2400" dirty="0"/>
              <a:t> de e-Learning </a:t>
            </a:r>
            <a:r>
              <a:rPr lang="en-US" sz="2400" dirty="0" err="1"/>
              <a:t>colaborativă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IMM-</a:t>
            </a:r>
            <a:r>
              <a:rPr lang="en-US" sz="2400" dirty="0" err="1"/>
              <a:t>uri</a:t>
            </a:r>
            <a:r>
              <a:rPr lang="en-US" sz="2400" dirty="0"/>
              <a:t>..</a:t>
            </a:r>
          </a:p>
          <a:p>
            <a:pPr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vi-VN" sz="2400" dirty="0"/>
              <a:t>Adaptați-l pentru VET.</a:t>
            </a:r>
          </a:p>
          <a:p>
            <a:pPr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dirty="0" err="1"/>
              <a:t>Dezvoltarea</a:t>
            </a:r>
            <a:r>
              <a:rPr lang="en-US" sz="2400" dirty="0"/>
              <a:t> </a:t>
            </a:r>
            <a:r>
              <a:rPr lang="en-US" sz="2400" dirty="0" err="1"/>
              <a:t>unui</a:t>
            </a:r>
            <a:r>
              <a:rPr lang="en-US" sz="2400" dirty="0"/>
              <a:t> model </a:t>
            </a:r>
            <a:r>
              <a:rPr lang="en-US" sz="2400" dirty="0" err="1"/>
              <a:t>european</a:t>
            </a:r>
            <a:r>
              <a:rPr lang="en-US" sz="2400" dirty="0"/>
              <a:t> de </a:t>
            </a:r>
            <a:r>
              <a:rPr lang="en-US" sz="2400" dirty="0" err="1"/>
              <a:t>transferabilitate</a:t>
            </a:r>
            <a:r>
              <a:rPr lang="en-US" sz="2400" dirty="0"/>
              <a:t>.</a:t>
            </a:r>
          </a:p>
          <a:p>
            <a:pPr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dirty="0" err="1"/>
              <a:t>Ținând</a:t>
            </a:r>
            <a:r>
              <a:rPr lang="en-US" sz="2400" dirty="0"/>
              <a:t> </a:t>
            </a:r>
            <a:r>
              <a:rPr lang="en-US" sz="2400" dirty="0" err="1"/>
              <a:t>cont</a:t>
            </a:r>
            <a:r>
              <a:rPr lang="en-US" sz="2400" dirty="0"/>
              <a:t> de </a:t>
            </a:r>
            <a:r>
              <a:rPr lang="en-US" sz="2400" dirty="0" err="1"/>
              <a:t>avantajele</a:t>
            </a:r>
            <a:r>
              <a:rPr lang="en-US" sz="2400" dirty="0"/>
              <a:t> </a:t>
            </a:r>
            <a:r>
              <a:rPr lang="en-US" sz="2400" dirty="0" err="1"/>
              <a:t>programelor</a:t>
            </a:r>
            <a:r>
              <a:rPr lang="en-US" sz="2400" dirty="0"/>
              <a:t> de </a:t>
            </a:r>
            <a:r>
              <a:rPr lang="en-US" sz="2400" dirty="0" err="1"/>
              <a:t>formare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mentorat</a:t>
            </a:r>
            <a:r>
              <a:rPr lang="en-US" sz="2400" dirty="0"/>
              <a:t> </a:t>
            </a:r>
            <a:r>
              <a:rPr lang="en-US" sz="2400" dirty="0" err="1"/>
              <a:t>interdisciplinare</a:t>
            </a:r>
            <a:r>
              <a:rPr lang="en-US" sz="2400" dirty="0"/>
              <a:t>, </a:t>
            </a:r>
            <a:r>
              <a:rPr lang="en-US" sz="2400" dirty="0" err="1"/>
              <a:t>în</a:t>
            </a:r>
            <a:r>
              <a:rPr lang="en-US" sz="2400" dirty="0"/>
              <a:t> special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domeniul</a:t>
            </a:r>
            <a:r>
              <a:rPr lang="en-US" sz="2400" dirty="0"/>
              <a:t> </a:t>
            </a:r>
            <a:r>
              <a:rPr lang="en-US" sz="2400" dirty="0" err="1"/>
              <a:t>securității</a:t>
            </a:r>
            <a:r>
              <a:rPr lang="en-US" sz="2400" dirty="0"/>
              <a:t> </a:t>
            </a:r>
            <a:r>
              <a:rPr lang="en-US" sz="2400" dirty="0" err="1"/>
              <a:t>cibernetice</a:t>
            </a:r>
            <a:r>
              <a:rPr lang="en-US" sz="2400" dirty="0"/>
              <a:t>, </a:t>
            </a:r>
            <a:r>
              <a:rPr lang="en-US" sz="2400" dirty="0" err="1"/>
              <a:t>proiectul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dezvolta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testa</a:t>
            </a:r>
            <a:r>
              <a:rPr lang="en-US" sz="2400" dirty="0"/>
              <a:t> </a:t>
            </a:r>
            <a:r>
              <a:rPr lang="en-US" sz="2400" dirty="0" err="1"/>
              <a:t>programe</a:t>
            </a:r>
            <a:r>
              <a:rPr lang="en-US" sz="2400" dirty="0"/>
              <a:t> de </a:t>
            </a:r>
            <a:r>
              <a:rPr lang="en-US" sz="2400" dirty="0" err="1"/>
              <a:t>formare</a:t>
            </a:r>
            <a:r>
              <a:rPr lang="en-US" sz="2400" dirty="0"/>
              <a:t> </a:t>
            </a:r>
            <a:r>
              <a:rPr lang="en-US" sz="2400" dirty="0" err="1"/>
              <a:t>interdisciplinară</a:t>
            </a:r>
            <a:r>
              <a:rPr lang="en-US" sz="2400" dirty="0"/>
              <a:t> </a:t>
            </a:r>
            <a:r>
              <a:rPr lang="en-US" sz="2400" dirty="0" err="1"/>
              <a:t>digitală</a:t>
            </a:r>
            <a:r>
              <a:rPr lang="en-US" sz="2400" dirty="0"/>
              <a:t> </a:t>
            </a:r>
            <a:r>
              <a:rPr lang="en-US" sz="2400" dirty="0" err="1"/>
              <a:t>susținute</a:t>
            </a:r>
            <a:r>
              <a:rPr lang="en-US" sz="2400" dirty="0"/>
              <a:t> de e-</a:t>
            </a:r>
            <a:r>
              <a:rPr lang="en-US" sz="2400" dirty="0" err="1"/>
              <a:t>mentorat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IMM-</a:t>
            </a:r>
            <a:r>
              <a:rPr lang="en-US" sz="2400" dirty="0" err="1"/>
              <a:t>uri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le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adapta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VET.</a:t>
            </a:r>
          </a:p>
        </p:txBody>
      </p:sp>
      <p:sp>
        <p:nvSpPr>
          <p:cNvPr id="7171" name="Titel 1">
            <a:extLst>
              <a:ext uri="{FF2B5EF4-FFF2-40B4-BE49-F238E27FC236}">
                <a16:creationId xmlns:a16="http://schemas.microsoft.com/office/drawing/2014/main" id="{4DFC2EC7-3BA1-E6C9-680A-272279B0C4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Obiective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C16803-EC7C-4515-F95F-D4FF787B1D2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63352" y="1628775"/>
            <a:ext cx="11809312" cy="5145088"/>
          </a:xfrm>
        </p:spPr>
        <p:txBody>
          <a:bodyPr rtlCol="0">
            <a:noAutofit/>
          </a:bodyPr>
          <a:lstStyle/>
          <a:p>
            <a:pPr marL="0" indent="0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dirty="0" err="1"/>
              <a:t>Rezultatele</a:t>
            </a:r>
            <a:r>
              <a:rPr lang="en-US" sz="2400" dirty="0"/>
              <a:t> </a:t>
            </a:r>
            <a:r>
              <a:rPr lang="en-US" sz="2400" dirty="0" err="1"/>
              <a:t>proiectului</a:t>
            </a:r>
            <a:r>
              <a:rPr lang="en-US" sz="2400" dirty="0"/>
              <a:t> </a:t>
            </a:r>
            <a:r>
              <a:rPr lang="en-US" sz="2400" dirty="0" err="1"/>
              <a:t>vor</a:t>
            </a:r>
            <a:r>
              <a:rPr lang="en-US" sz="2400" dirty="0"/>
              <a:t> fi </a:t>
            </a:r>
            <a:r>
              <a:rPr lang="vi-VN" sz="2400" dirty="0"/>
              <a:t>: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vi-VN" sz="2200" dirty="0"/>
              <a:t>Cadrul metodologic de implementare</a:t>
            </a:r>
            <a:endParaRPr lang="en-US" sz="2200" dirty="0"/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vi-VN" sz="2200" dirty="0"/>
              <a:t>Training existent și urmat (cursuri)</a:t>
            </a:r>
            <a:endParaRPr lang="en-US" sz="2200" dirty="0"/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vi-VN" sz="2200" dirty="0"/>
              <a:t>Oportunități de îmbunătățire a acestora prin utilizarea interdisciplinarității și a mentoratului.</a:t>
            </a:r>
            <a:endParaRPr lang="en-US" sz="2200" dirty="0"/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vi-VN" sz="2200" dirty="0"/>
              <a:t>Metodologia de învățare și mentorat</a:t>
            </a:r>
            <a:endParaRPr lang="en-US" sz="2200" dirty="0"/>
          </a:p>
          <a:p>
            <a:pPr marL="0" indent="0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vi-VN" sz="2400" dirty="0"/>
              <a:t>Produse</a:t>
            </a:r>
            <a:r>
              <a:rPr lang="vi-VN" dirty="0"/>
              <a:t> :</a:t>
            </a:r>
            <a:endParaRPr lang="vi-VN" sz="2300" dirty="0"/>
          </a:p>
          <a:p>
            <a:pPr marL="457200" indent="-457200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vi-VN" sz="2200" dirty="0"/>
              <a:t>Un cadru de rețea</a:t>
            </a:r>
            <a:endParaRPr lang="en-US" sz="2200" dirty="0"/>
          </a:p>
          <a:p>
            <a:pPr marL="457200" indent="-457200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vi-VN" sz="2200" dirty="0"/>
              <a:t>Un material de instruire digital interdisciplinar de securitate cibernetică pentru IMM-uri susținut de mentorat și o metodologie adaptată pentru un curs special de VET.</a:t>
            </a:r>
            <a:endParaRPr lang="en-US" sz="2200" dirty="0"/>
          </a:p>
          <a:p>
            <a:pPr marL="457200" indent="-457200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vi-VN" sz="2200" dirty="0"/>
              <a:t>O platformă digitală pentru a sprijini formarea</a:t>
            </a:r>
            <a:endParaRPr lang="en-US" sz="2200" dirty="0"/>
          </a:p>
          <a:p>
            <a:pPr marL="457200" indent="-457200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vi-VN" sz="2200" dirty="0"/>
              <a:t>Raportați modul în care competențele interdisciplinare oferă avantaje pentru IMM-uri și TVA.</a:t>
            </a:r>
            <a:endParaRPr lang="en-US" sz="2200" dirty="0"/>
          </a:p>
          <a:p>
            <a:pPr marL="457200" indent="-457200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vi-VN" sz="2200" dirty="0"/>
              <a:t>Model european de transferabilitate pentru formare interdisciplinară și mentorat testat</a:t>
            </a:r>
            <a:endParaRPr lang="en-US" sz="2200" dirty="0"/>
          </a:p>
        </p:txBody>
      </p:sp>
      <p:sp>
        <p:nvSpPr>
          <p:cNvPr id="8195" name="Titel 1">
            <a:extLst>
              <a:ext uri="{FF2B5EF4-FFF2-40B4-BE49-F238E27FC236}">
                <a16:creationId xmlns:a16="http://schemas.microsoft.com/office/drawing/2014/main" id="{F530173C-6858-84B5-959F-300A070E11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68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Rezultate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produse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2">
            <a:extLst>
              <a:ext uri="{FF2B5EF4-FFF2-40B4-BE49-F238E27FC236}">
                <a16:creationId xmlns:a16="http://schemas.microsoft.com/office/drawing/2014/main" id="{AC5EDCE9-9452-61B1-6691-677AC77F01BE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50863" y="1844675"/>
            <a:ext cx="11377612" cy="5184775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Economia </a:t>
            </a:r>
            <a:r>
              <a:rPr lang="en-US" altLang="en-US" dirty="0" err="1"/>
              <a:t>digitală</a:t>
            </a:r>
            <a:r>
              <a:rPr lang="en-US" altLang="en-US" dirty="0"/>
              <a:t> se </a:t>
            </a:r>
            <a:r>
              <a:rPr lang="en-US" altLang="en-US" dirty="0" err="1"/>
              <a:t>bazează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primul</a:t>
            </a:r>
            <a:r>
              <a:rPr lang="en-US" altLang="en-US" dirty="0"/>
              <a:t> </a:t>
            </a:r>
            <a:r>
              <a:rPr lang="en-US" altLang="en-US" dirty="0" err="1"/>
              <a:t>rând</a:t>
            </a:r>
            <a:r>
              <a:rPr lang="en-US" altLang="en-US" dirty="0"/>
              <a:t> pe date.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epoca</a:t>
            </a:r>
            <a:r>
              <a:rPr lang="en-US" altLang="en-US" dirty="0"/>
              <a:t> </a:t>
            </a:r>
            <a:r>
              <a:rPr lang="en-US" altLang="en-US" dirty="0" err="1"/>
              <a:t>Industriei</a:t>
            </a:r>
            <a:r>
              <a:rPr lang="en-US" altLang="en-US" dirty="0"/>
              <a:t> 4.0, a </a:t>
            </a:r>
            <a:r>
              <a:rPr lang="en-US" altLang="en-US" dirty="0" err="1"/>
              <a:t>sistemelor</a:t>
            </a:r>
            <a:r>
              <a:rPr lang="en-US" altLang="en-US" dirty="0"/>
              <a:t> </a:t>
            </a:r>
            <a:r>
              <a:rPr lang="en-US" altLang="en-US" dirty="0" err="1"/>
              <a:t>ciberfizice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a </a:t>
            </a:r>
            <a:r>
              <a:rPr lang="en-US" altLang="en-US" dirty="0" err="1"/>
              <a:t>internetului</a:t>
            </a:r>
            <a:r>
              <a:rPr lang="en-US" altLang="en-US" dirty="0"/>
              <a:t> </a:t>
            </a:r>
            <a:r>
              <a:rPr lang="en-US" altLang="en-US" dirty="0" err="1"/>
              <a:t>obiectelor</a:t>
            </a:r>
            <a:r>
              <a:rPr lang="en-US" altLang="en-US" dirty="0"/>
              <a:t>, tot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multe</a:t>
            </a:r>
            <a:r>
              <a:rPr lang="en-US" altLang="en-US" dirty="0"/>
              <a:t> </a:t>
            </a:r>
            <a:r>
              <a:rPr lang="en-US" altLang="en-US" dirty="0" err="1"/>
              <a:t>produse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procese</a:t>
            </a:r>
            <a:r>
              <a:rPr lang="en-US" altLang="en-US" dirty="0"/>
              <a:t> sunt </a:t>
            </a:r>
            <a:r>
              <a:rPr lang="en-US" altLang="en-US" dirty="0" err="1"/>
              <a:t>digitalizate</a:t>
            </a:r>
            <a:r>
              <a:rPr lang="en-US" altLang="en-US" dirty="0"/>
              <a:t>. </a:t>
            </a:r>
            <a:r>
              <a:rPr lang="en-US" altLang="en-US" dirty="0" err="1"/>
              <a:t>Securitatea</a:t>
            </a:r>
            <a:r>
              <a:rPr lang="en-US" altLang="en-US" dirty="0"/>
              <a:t> </a:t>
            </a:r>
            <a:r>
              <a:rPr lang="en-US" altLang="en-US" dirty="0" err="1"/>
              <a:t>cibernetică</a:t>
            </a:r>
            <a:r>
              <a:rPr lang="en-US" altLang="en-US" dirty="0"/>
              <a:t>, </a:t>
            </a:r>
            <a:r>
              <a:rPr lang="en-US" altLang="en-US" dirty="0" err="1"/>
              <a:t>adică</a:t>
            </a:r>
            <a:r>
              <a:rPr lang="en-US" altLang="en-US" dirty="0"/>
              <a:t> </a:t>
            </a:r>
            <a:r>
              <a:rPr lang="en-US" altLang="en-US" dirty="0" err="1"/>
              <a:t>protecția</a:t>
            </a:r>
            <a:r>
              <a:rPr lang="en-US" altLang="en-US" dirty="0"/>
              <a:t> </a:t>
            </a:r>
            <a:r>
              <a:rPr lang="en-US" altLang="en-US" dirty="0" err="1"/>
              <a:t>acestor</a:t>
            </a:r>
            <a:r>
              <a:rPr lang="en-US" altLang="en-US" dirty="0"/>
              <a:t> date </a:t>
            </a:r>
            <a:r>
              <a:rPr lang="en-US" altLang="en-US" dirty="0" err="1"/>
              <a:t>și</a:t>
            </a:r>
            <a:r>
              <a:rPr lang="en-US" altLang="en-US" dirty="0"/>
              <a:t> a </a:t>
            </a:r>
            <a:r>
              <a:rPr lang="en-US" altLang="en-US" dirty="0" err="1"/>
              <a:t>sistemelor</a:t>
            </a:r>
            <a:r>
              <a:rPr lang="en-US" altLang="en-US" dirty="0"/>
              <a:t> de </a:t>
            </a:r>
            <a:r>
              <a:rPr lang="en-US" altLang="en-US" dirty="0" err="1"/>
              <a:t>procesare</a:t>
            </a:r>
            <a:r>
              <a:rPr lang="en-US" altLang="en-US" dirty="0"/>
              <a:t> a </a:t>
            </a:r>
            <a:r>
              <a:rPr lang="en-US" altLang="en-US" dirty="0" err="1"/>
              <a:t>informațiilor</a:t>
            </a:r>
            <a:r>
              <a:rPr lang="en-US" altLang="en-US" dirty="0"/>
              <a:t> </a:t>
            </a:r>
            <a:r>
              <a:rPr lang="en-US" altLang="en-US" dirty="0" err="1"/>
              <a:t>asociate</a:t>
            </a:r>
            <a:r>
              <a:rPr lang="en-US" altLang="en-US" dirty="0"/>
              <a:t>,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relevantă</a:t>
            </a:r>
            <a:r>
              <a:rPr lang="en-US" altLang="en-US" dirty="0"/>
              <a:t> </a:t>
            </a:r>
            <a:r>
              <a:rPr lang="en-US" altLang="en-US" dirty="0" err="1"/>
              <a:t>astăzi</a:t>
            </a:r>
            <a:r>
              <a:rPr lang="en-US" altLang="en-US" dirty="0"/>
              <a:t> </a:t>
            </a:r>
            <a:r>
              <a:rPr lang="en-US" altLang="en-US" dirty="0" err="1"/>
              <a:t>decât</a:t>
            </a:r>
            <a:r>
              <a:rPr lang="en-US" altLang="en-US" dirty="0"/>
              <a:t> </a:t>
            </a:r>
            <a:r>
              <a:rPr lang="en-US" altLang="en-US" dirty="0" err="1"/>
              <a:t>oricând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istoria</a:t>
            </a:r>
            <a:r>
              <a:rPr lang="en-US" altLang="en-US" dirty="0"/>
              <a:t> </a:t>
            </a:r>
            <a:r>
              <a:rPr lang="en-US" altLang="en-US" dirty="0" err="1"/>
              <a:t>economică</a:t>
            </a:r>
            <a:r>
              <a:rPr lang="en-US" altLang="en-US" dirty="0"/>
              <a:t>.</a:t>
            </a:r>
            <a:r>
              <a:rPr lang="vi-VN" altLang="en-US" dirty="0"/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Procesele</a:t>
            </a:r>
            <a:r>
              <a:rPr lang="en-US" altLang="en-US" dirty="0"/>
              <a:t> de </a:t>
            </a:r>
            <a:r>
              <a:rPr lang="en-US" altLang="en-US" dirty="0" err="1"/>
              <a:t>afaceri</a:t>
            </a:r>
            <a:r>
              <a:rPr lang="en-US" altLang="en-US" dirty="0"/>
              <a:t> pot fi perturbate </a:t>
            </a:r>
            <a:r>
              <a:rPr lang="en-US" altLang="en-US" dirty="0" err="1"/>
              <a:t>semnificativ</a:t>
            </a:r>
            <a:r>
              <a:rPr lang="en-US" altLang="en-US" dirty="0"/>
              <a:t>, </a:t>
            </a:r>
            <a:r>
              <a:rPr lang="en-US" altLang="en-US" dirty="0" err="1"/>
              <a:t>încetinite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chiar</a:t>
            </a:r>
            <a:r>
              <a:rPr lang="en-US" altLang="en-US" dirty="0"/>
              <a:t> </a:t>
            </a:r>
            <a:r>
              <a:rPr lang="en-US" altLang="en-US" dirty="0" err="1"/>
              <a:t>blocate</a:t>
            </a:r>
            <a:r>
              <a:rPr lang="en-US" altLang="en-US" dirty="0"/>
              <a:t> </a:t>
            </a:r>
            <a:r>
              <a:rPr lang="en-US" altLang="en-US" dirty="0" err="1"/>
              <a:t>complet</a:t>
            </a:r>
            <a:r>
              <a:rPr lang="en-US" altLang="en-US" dirty="0"/>
              <a:t>, de </a:t>
            </a:r>
            <a:r>
              <a:rPr lang="en-US" altLang="en-US" dirty="0" err="1"/>
              <a:t>exemplu</a:t>
            </a:r>
            <a:r>
              <a:rPr lang="en-US" altLang="en-US" dirty="0"/>
              <a:t> </a:t>
            </a:r>
            <a:r>
              <a:rPr lang="en-US" altLang="en-US" dirty="0" err="1"/>
              <a:t>dacă</a:t>
            </a:r>
            <a:r>
              <a:rPr lang="en-US" altLang="en-US" dirty="0"/>
              <a:t> </a:t>
            </a:r>
            <a:r>
              <a:rPr lang="en-US" altLang="en-US" dirty="0" err="1"/>
              <a:t>înregistrările</a:t>
            </a:r>
            <a:r>
              <a:rPr lang="en-US" altLang="en-US" dirty="0"/>
              <a:t> de date sunt </a:t>
            </a:r>
            <a:r>
              <a:rPr lang="en-US" altLang="en-US" dirty="0" err="1"/>
              <a:t>incorecte</a:t>
            </a:r>
            <a:r>
              <a:rPr lang="en-US" altLang="en-US" dirty="0"/>
              <a:t>, incomplete </a:t>
            </a:r>
            <a:r>
              <a:rPr lang="en-US" altLang="en-US" dirty="0" err="1"/>
              <a:t>sau</a:t>
            </a:r>
            <a:r>
              <a:rPr lang="en-US" altLang="en-US" dirty="0"/>
              <a:t> nu sunt </a:t>
            </a:r>
            <a:r>
              <a:rPr lang="en-US" altLang="en-US" dirty="0" err="1"/>
              <a:t>disponibile</a:t>
            </a:r>
            <a:r>
              <a:rPr lang="en-US" altLang="en-US" dirty="0"/>
              <a:t> </a:t>
            </a:r>
            <a:r>
              <a:rPr lang="en-US" altLang="en-US" dirty="0" err="1"/>
              <a:t>deloc</a:t>
            </a:r>
            <a:r>
              <a:rPr lang="en-US" altLang="en-US" dirty="0"/>
              <a:t>, </a:t>
            </a:r>
            <a:r>
              <a:rPr lang="en-US" altLang="en-US" dirty="0" err="1"/>
              <a:t>sincronizarea</a:t>
            </a:r>
            <a:r>
              <a:rPr lang="en-US" altLang="en-US" dirty="0"/>
              <a:t> </a:t>
            </a:r>
            <a:r>
              <a:rPr lang="en-US" altLang="en-US" dirty="0" err="1"/>
              <a:t>datelor</a:t>
            </a:r>
            <a:r>
              <a:rPr lang="en-US" altLang="en-US" dirty="0"/>
              <a:t> </a:t>
            </a:r>
            <a:r>
              <a:rPr lang="en-US" altLang="en-US" dirty="0" err="1"/>
              <a:t>între</a:t>
            </a:r>
            <a:r>
              <a:rPr lang="en-US" altLang="en-US" dirty="0"/>
              <a:t> </a:t>
            </a:r>
            <a:r>
              <a:rPr lang="en-US" altLang="en-US" dirty="0" err="1"/>
              <a:t>sisteme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întreruptă</a:t>
            </a:r>
            <a:r>
              <a:rPr lang="en-US" altLang="en-US" dirty="0"/>
              <a:t>, </a:t>
            </a:r>
            <a:r>
              <a:rPr lang="en-US" altLang="en-US" dirty="0" err="1"/>
              <a:t>sistemele</a:t>
            </a:r>
            <a:r>
              <a:rPr lang="en-US" altLang="en-US" dirty="0"/>
              <a:t> IT </a:t>
            </a:r>
            <a:r>
              <a:rPr lang="en-US" altLang="en-US" dirty="0" err="1"/>
              <a:t>funcționează</a:t>
            </a:r>
            <a:r>
              <a:rPr lang="en-US" altLang="en-US" dirty="0"/>
              <a:t> </a:t>
            </a:r>
            <a:r>
              <a:rPr lang="en-US" altLang="en-US" dirty="0" err="1"/>
              <a:t>incorect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eșuează</a:t>
            </a:r>
            <a:r>
              <a:rPr lang="en-US" altLang="en-US" dirty="0"/>
              <a:t> </a:t>
            </a:r>
            <a:r>
              <a:rPr lang="en-US" altLang="en-US" dirty="0" err="1"/>
              <a:t>complet</a:t>
            </a:r>
            <a:r>
              <a:rPr lang="vi-VN" altLang="en-US" dirty="0"/>
              <a:t>.</a:t>
            </a:r>
          </a:p>
        </p:txBody>
      </p:sp>
      <p:sp>
        <p:nvSpPr>
          <p:cNvPr id="9219" name="Titel 1">
            <a:extLst>
              <a:ext uri="{FF2B5EF4-FFF2-40B4-BE49-F238E27FC236}">
                <a16:creationId xmlns:a16="http://schemas.microsoft.com/office/drawing/2014/main" id="{88F9BC6F-726F-99B6-5601-2357444952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5520" y="332656"/>
            <a:ext cx="6778649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alibri Light" panose="020F0302020204030204" pitchFamily="34" charset="0"/>
              </a:rPr>
              <a:t>Cum </a:t>
            </a:r>
            <a:r>
              <a:rPr lang="en-US" altLang="en-US" sz="4400" dirty="0" err="1">
                <a:latin typeface="Calibri Light" panose="020F0302020204030204" pitchFamily="34" charset="0"/>
              </a:rPr>
              <a:t>să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te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protejezi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împotriva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atacurilor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>
            <a:extLst>
              <a:ext uri="{FF2B5EF4-FFF2-40B4-BE49-F238E27FC236}">
                <a16:creationId xmlns:a16="http://schemas.microsoft.com/office/drawing/2014/main" id="{F0E4ED85-69C1-6F4C-29BA-EBBE27473C15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50863" y="1844675"/>
            <a:ext cx="11377612" cy="5184775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IMM-urile, </a:t>
            </a:r>
            <a:r>
              <a:rPr lang="en-US" altLang="en-US" dirty="0" err="1"/>
              <a:t>în</a:t>
            </a:r>
            <a:r>
              <a:rPr lang="en-US" altLang="en-US" dirty="0"/>
              <a:t> special, sunt </a:t>
            </a:r>
            <a:r>
              <a:rPr lang="en-US" altLang="en-US" dirty="0" err="1"/>
              <a:t>ținte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activități</a:t>
            </a:r>
            <a:r>
              <a:rPr lang="en-US" altLang="en-US" dirty="0"/>
              <a:t> </a:t>
            </a:r>
            <a:r>
              <a:rPr lang="en-US" altLang="en-US" dirty="0" err="1"/>
              <a:t>criminale</a:t>
            </a:r>
            <a:r>
              <a:rPr lang="en-US" altLang="en-US" dirty="0"/>
              <a:t> legate de </a:t>
            </a:r>
            <a:r>
              <a:rPr lang="en-US" altLang="en-US" dirty="0" err="1"/>
              <a:t>aceste</a:t>
            </a:r>
            <a:r>
              <a:rPr lang="en-US" altLang="en-US" dirty="0"/>
              <a:t> </a:t>
            </a:r>
            <a:r>
              <a:rPr lang="en-US" altLang="en-US" dirty="0" err="1"/>
              <a:t>probleme</a:t>
            </a:r>
            <a:r>
              <a:rPr lang="en-US" altLang="en-US" dirty="0"/>
              <a:t>. </a:t>
            </a:r>
            <a:r>
              <a:rPr lang="en-US" altLang="en-US" dirty="0" err="1"/>
              <a:t>Spre</a:t>
            </a:r>
            <a:r>
              <a:rPr lang="en-US" altLang="en-US" dirty="0"/>
              <a:t> </a:t>
            </a:r>
            <a:r>
              <a:rPr lang="en-US" altLang="en-US" dirty="0" err="1"/>
              <a:t>deosebire</a:t>
            </a:r>
            <a:r>
              <a:rPr lang="en-US" altLang="en-US" dirty="0"/>
              <a:t> de </a:t>
            </a:r>
            <a:r>
              <a:rPr lang="en-US" altLang="en-US" dirty="0" err="1"/>
              <a:t>marile</a:t>
            </a:r>
            <a:r>
              <a:rPr lang="en-US" altLang="en-US" dirty="0"/>
              <a:t> </a:t>
            </a:r>
            <a:r>
              <a:rPr lang="en-US" altLang="en-US" dirty="0" err="1"/>
              <a:t>corporații</a:t>
            </a:r>
            <a:r>
              <a:rPr lang="en-US" altLang="en-US" dirty="0"/>
              <a:t>, </a:t>
            </a:r>
            <a:r>
              <a:rPr lang="en-US" altLang="en-US" dirty="0" err="1"/>
              <a:t>resursele</a:t>
            </a:r>
            <a:r>
              <a:rPr lang="en-US" altLang="en-US" dirty="0"/>
              <a:t> lor sunt </a:t>
            </a:r>
            <a:r>
              <a:rPr lang="en-US" altLang="en-US" dirty="0" err="1"/>
              <a:t>limitate</a:t>
            </a:r>
            <a:r>
              <a:rPr lang="en-US" altLang="en-US" dirty="0"/>
              <a:t> -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hackerii</a:t>
            </a:r>
            <a:r>
              <a:rPr lang="en-US" altLang="en-US" dirty="0"/>
              <a:t> </a:t>
            </a:r>
            <a:r>
              <a:rPr lang="en-US" altLang="en-US" dirty="0" err="1"/>
              <a:t>știu</a:t>
            </a:r>
            <a:r>
              <a:rPr lang="en-US" altLang="en-US" dirty="0"/>
              <a:t> </a:t>
            </a:r>
            <a:r>
              <a:rPr lang="en-US" altLang="en-US" dirty="0" err="1"/>
              <a:t>asta</a:t>
            </a:r>
            <a:r>
              <a:rPr lang="en-US" altLang="en-US" dirty="0"/>
              <a:t>! IMM-urile sunt </a:t>
            </a:r>
            <a:r>
              <a:rPr lang="en-US" altLang="en-US" dirty="0" err="1"/>
              <a:t>coloana</a:t>
            </a:r>
            <a:r>
              <a:rPr lang="en-US" altLang="en-US" dirty="0"/>
              <a:t> </a:t>
            </a:r>
            <a:r>
              <a:rPr lang="en-US" altLang="en-US" dirty="0" err="1"/>
              <a:t>vertebrală</a:t>
            </a:r>
            <a:r>
              <a:rPr lang="en-US" altLang="en-US" dirty="0"/>
              <a:t> a </a:t>
            </a:r>
            <a:r>
              <a:rPr lang="en-US" altLang="en-US" dirty="0" err="1"/>
              <a:t>economiei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Europa, </a:t>
            </a:r>
            <a:r>
              <a:rPr lang="en-US" altLang="en-US" dirty="0" err="1"/>
              <a:t>adică</a:t>
            </a:r>
            <a:r>
              <a:rPr lang="en-US" altLang="en-US" dirty="0"/>
              <a:t> </a:t>
            </a:r>
            <a:r>
              <a:rPr lang="en-US" altLang="en-US" dirty="0" err="1"/>
              <a:t>peste</a:t>
            </a:r>
            <a:r>
              <a:rPr lang="en-US" altLang="en-US" dirty="0"/>
              <a:t> 99% </a:t>
            </a:r>
            <a:r>
              <a:rPr lang="en-US" altLang="en-US" dirty="0" err="1"/>
              <a:t>dintre</a:t>
            </a:r>
            <a:r>
              <a:rPr lang="en-US" altLang="en-US" dirty="0"/>
              <a:t> </a:t>
            </a:r>
            <a:r>
              <a:rPr lang="en-US" altLang="en-US" dirty="0" err="1"/>
              <a:t>companiile</a:t>
            </a:r>
            <a:r>
              <a:rPr lang="en-US" altLang="en-US" dirty="0"/>
              <a:t> din Germania sunt IMM-</a:t>
            </a:r>
            <a:r>
              <a:rPr lang="en-US" altLang="en-US" dirty="0" err="1"/>
              <a:t>uri</a:t>
            </a:r>
            <a:r>
              <a:rPr lang="en-US" altLang="en-US" dirty="0"/>
              <a:t>.</a:t>
            </a:r>
            <a:r>
              <a:rPr lang="vi-VN" altLang="en-US" dirty="0"/>
              <a:t>. </a:t>
            </a:r>
            <a:endParaRPr lang="en-US" altLang="en-US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Mai </a:t>
            </a:r>
            <a:r>
              <a:rPr lang="en-US" altLang="en-US" dirty="0" err="1"/>
              <a:t>mult</a:t>
            </a:r>
            <a:r>
              <a:rPr lang="en-US" altLang="en-US" dirty="0"/>
              <a:t> de </a:t>
            </a:r>
            <a:r>
              <a:rPr lang="en-US" altLang="en-US" dirty="0" err="1"/>
              <a:t>jumătate</a:t>
            </a:r>
            <a:r>
              <a:rPr lang="en-US" altLang="en-US" dirty="0"/>
              <a:t> din </a:t>
            </a:r>
            <a:r>
              <a:rPr lang="en-US" altLang="en-US" dirty="0" err="1"/>
              <a:t>forța</a:t>
            </a:r>
            <a:r>
              <a:rPr lang="en-US" altLang="en-US" dirty="0"/>
              <a:t> de </a:t>
            </a:r>
            <a:r>
              <a:rPr lang="en-US" altLang="en-US" dirty="0" err="1"/>
              <a:t>muncă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angajată</a:t>
            </a:r>
            <a:r>
              <a:rPr lang="en-US" altLang="en-US" dirty="0"/>
              <a:t> de IMM-</a:t>
            </a:r>
            <a:r>
              <a:rPr lang="en-US" altLang="en-US" dirty="0" err="1"/>
              <a:t>uri</a:t>
            </a:r>
            <a:r>
              <a:rPr lang="en-US" altLang="en-US" dirty="0"/>
              <a:t>. </a:t>
            </a:r>
            <a:r>
              <a:rPr lang="en-US" altLang="en-US" dirty="0" err="1"/>
              <a:t>Prin</a:t>
            </a:r>
            <a:r>
              <a:rPr lang="en-US" altLang="en-US" dirty="0"/>
              <a:t> </a:t>
            </a:r>
            <a:r>
              <a:rPr lang="en-US" altLang="en-US" dirty="0" err="1"/>
              <a:t>urmare</a:t>
            </a:r>
            <a:r>
              <a:rPr lang="en-US" altLang="en-US" dirty="0"/>
              <a:t>,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necesar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se </a:t>
            </a:r>
            <a:r>
              <a:rPr lang="en-US" altLang="en-US" dirty="0" err="1"/>
              <a:t>ajute</a:t>
            </a:r>
            <a:r>
              <a:rPr lang="en-US" altLang="en-US" dirty="0"/>
              <a:t> IMM-urile </a:t>
            </a:r>
            <a:r>
              <a:rPr lang="en-US" altLang="en-US" dirty="0" err="1"/>
              <a:t>să</a:t>
            </a:r>
            <a:r>
              <a:rPr lang="en-US" altLang="en-US" dirty="0"/>
              <a:t> evite </a:t>
            </a:r>
            <a:r>
              <a:rPr lang="en-US" altLang="en-US" dirty="0" err="1"/>
              <a:t>atacurile</a:t>
            </a:r>
            <a:r>
              <a:rPr lang="en-US" altLang="en-US" dirty="0"/>
              <a:t> </a:t>
            </a:r>
            <a:r>
              <a:rPr lang="en-US" altLang="en-US" dirty="0" err="1"/>
              <a:t>cibernetice</a:t>
            </a:r>
            <a:r>
              <a:rPr lang="vi-VN" altLang="en-US" dirty="0"/>
              <a:t>.</a:t>
            </a:r>
            <a:endParaRPr lang="en-US" altLang="en-US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Inițiativa</a:t>
            </a:r>
            <a:r>
              <a:rPr lang="en-US" altLang="en-US" dirty="0"/>
              <a:t> de </a:t>
            </a:r>
            <a:r>
              <a:rPr lang="en-US" altLang="en-US" dirty="0" err="1"/>
              <a:t>educație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domeniul</a:t>
            </a:r>
            <a:r>
              <a:rPr lang="en-US" altLang="en-US" dirty="0"/>
              <a:t> </a:t>
            </a:r>
            <a:r>
              <a:rPr lang="en-US" altLang="en-US" dirty="0" err="1"/>
              <a:t>securității</a:t>
            </a:r>
            <a:r>
              <a:rPr lang="en-US" altLang="en-US" dirty="0"/>
              <a:t> </a:t>
            </a:r>
            <a:r>
              <a:rPr lang="en-US" altLang="en-US" dirty="0" err="1"/>
              <a:t>cibernetice</a:t>
            </a:r>
            <a:r>
              <a:rPr lang="en-US" altLang="en-US" dirty="0"/>
              <a:t> </a:t>
            </a:r>
            <a:r>
              <a:rPr lang="en-US" altLang="en-US" dirty="0" err="1"/>
              <a:t>subliniază</a:t>
            </a:r>
            <a:r>
              <a:rPr lang="en-US" altLang="en-US" dirty="0"/>
              <a:t> </a:t>
            </a:r>
            <a:r>
              <a:rPr lang="en-US" altLang="en-US" dirty="0" err="1"/>
              <a:t>că</a:t>
            </a:r>
            <a:r>
              <a:rPr lang="en-US" altLang="en-US" dirty="0"/>
              <a:t> </a:t>
            </a:r>
            <a:r>
              <a:rPr lang="en-US" altLang="en-US" dirty="0" err="1"/>
              <a:t>ar</a:t>
            </a:r>
            <a:r>
              <a:rPr lang="en-US" altLang="en-US" dirty="0"/>
              <a:t> </a:t>
            </a:r>
            <a:r>
              <a:rPr lang="en-US" altLang="en-US" dirty="0" err="1"/>
              <a:t>trebui</a:t>
            </a:r>
            <a:r>
              <a:rPr lang="en-US" altLang="en-US" dirty="0"/>
              <a:t> </a:t>
            </a:r>
            <a:r>
              <a:rPr lang="en-US" altLang="en-US" dirty="0" err="1"/>
              <a:t>luat</a:t>
            </a:r>
            <a:r>
              <a:rPr lang="en-US" altLang="en-US" dirty="0"/>
              <a:t> un pas critic </a:t>
            </a:r>
            <a:r>
              <a:rPr lang="en-US" altLang="en-US" dirty="0" err="1"/>
              <a:t>pentru</a:t>
            </a:r>
            <a:r>
              <a:rPr lang="en-US" altLang="en-US" dirty="0"/>
              <a:t> a </a:t>
            </a:r>
            <a:r>
              <a:rPr lang="en-US" altLang="en-US" dirty="0" err="1"/>
              <a:t>aborda</a:t>
            </a:r>
            <a:r>
              <a:rPr lang="en-US" altLang="en-US" dirty="0"/>
              <a:t> </a:t>
            </a:r>
            <a:r>
              <a:rPr lang="en-US" altLang="en-US" dirty="0" err="1"/>
              <a:t>lipsa</a:t>
            </a:r>
            <a:r>
              <a:rPr lang="en-US" altLang="en-US" dirty="0"/>
              <a:t> „</a:t>
            </a:r>
            <a:r>
              <a:rPr lang="en-US" altLang="en-US" dirty="0" err="1"/>
              <a:t>persoanelor</a:t>
            </a:r>
            <a:r>
              <a:rPr lang="en-US" altLang="en-US" dirty="0"/>
              <a:t> cu </a:t>
            </a:r>
            <a:r>
              <a:rPr lang="en-US" altLang="en-US" dirty="0" err="1"/>
              <a:t>cunoștințele</a:t>
            </a:r>
            <a:r>
              <a:rPr lang="en-US" altLang="en-US" dirty="0"/>
              <a:t>, </a:t>
            </a:r>
            <a:r>
              <a:rPr lang="en-US" altLang="en-US" dirty="0" err="1"/>
              <a:t>abilitățile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abilitățile</a:t>
            </a:r>
            <a:r>
              <a:rPr lang="en-US" altLang="en-US" dirty="0"/>
              <a:t> </a:t>
            </a:r>
            <a:r>
              <a:rPr lang="en-US" altLang="en-US" dirty="0" err="1"/>
              <a:t>necesare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 </a:t>
            </a:r>
            <a:r>
              <a:rPr lang="en-US" altLang="en-US" dirty="0" err="1"/>
              <a:t>îndeplini</a:t>
            </a:r>
            <a:r>
              <a:rPr lang="en-US" altLang="en-US" dirty="0"/>
              <a:t> </a:t>
            </a:r>
            <a:r>
              <a:rPr lang="en-US" altLang="en-US" dirty="0" err="1"/>
              <a:t>sarcinile</a:t>
            </a:r>
            <a:r>
              <a:rPr lang="en-US" altLang="en-US" dirty="0"/>
              <a:t> </a:t>
            </a:r>
            <a:r>
              <a:rPr lang="en-US" altLang="en-US" dirty="0" err="1"/>
              <a:t>necesare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activitatea</a:t>
            </a:r>
            <a:r>
              <a:rPr lang="en-US" altLang="en-US" dirty="0"/>
              <a:t> de </a:t>
            </a:r>
            <a:r>
              <a:rPr lang="en-US" altLang="en-US" dirty="0" err="1"/>
              <a:t>securitate</a:t>
            </a:r>
            <a:r>
              <a:rPr lang="en-US" altLang="en-US" dirty="0"/>
              <a:t> </a:t>
            </a:r>
            <a:r>
              <a:rPr lang="en-US" altLang="en-US" dirty="0" err="1"/>
              <a:t>cibernetică</a:t>
            </a:r>
            <a:r>
              <a:rPr lang="en-US" altLang="en-US" dirty="0"/>
              <a:t>.“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vi-VN" altLang="en-US" dirty="0"/>
          </a:p>
        </p:txBody>
      </p:sp>
      <p:sp>
        <p:nvSpPr>
          <p:cNvPr id="10243" name="Titel 1">
            <a:extLst>
              <a:ext uri="{FF2B5EF4-FFF2-40B4-BE49-F238E27FC236}">
                <a16:creationId xmlns:a16="http://schemas.microsoft.com/office/drawing/2014/main" id="{283C9DEF-3C61-A44B-3387-795BF6CCE1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5520" y="365125"/>
            <a:ext cx="698477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alibri Light" panose="020F0302020204030204" pitchFamily="34" charset="0"/>
              </a:rPr>
              <a:t>Cum </a:t>
            </a:r>
            <a:r>
              <a:rPr lang="en-US" altLang="en-US" sz="4400" dirty="0" err="1">
                <a:latin typeface="Calibri Light" panose="020F0302020204030204" pitchFamily="34" charset="0"/>
              </a:rPr>
              <a:t>să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te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protejezi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împotriva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atacurilor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2">
            <a:extLst>
              <a:ext uri="{FF2B5EF4-FFF2-40B4-BE49-F238E27FC236}">
                <a16:creationId xmlns:a16="http://schemas.microsoft.com/office/drawing/2014/main" id="{318D0C2B-D324-B0BE-5B99-DF3752AD64D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425" y="1844675"/>
            <a:ext cx="11233150" cy="4784725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Un </a:t>
            </a:r>
            <a:r>
              <a:rPr lang="en-US" altLang="en-US" dirty="0" err="1"/>
              <a:t>astfel</a:t>
            </a:r>
            <a:r>
              <a:rPr lang="en-US" altLang="en-US" dirty="0"/>
              <a:t> de </a:t>
            </a:r>
            <a:r>
              <a:rPr lang="en-US" altLang="en-US" dirty="0" err="1"/>
              <a:t>grup</a:t>
            </a:r>
            <a:r>
              <a:rPr lang="en-US" altLang="en-US" dirty="0"/>
              <a:t> include „</a:t>
            </a:r>
            <a:r>
              <a:rPr lang="en-US" altLang="en-US" dirty="0" err="1"/>
              <a:t>funcții</a:t>
            </a:r>
            <a:r>
              <a:rPr lang="en-US" altLang="en-US" dirty="0"/>
              <a:t> </a:t>
            </a:r>
            <a:r>
              <a:rPr lang="en-US" altLang="en-US" dirty="0" err="1"/>
              <a:t>tehnice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non-</a:t>
            </a:r>
            <a:r>
              <a:rPr lang="en-US" altLang="en-US" dirty="0" err="1"/>
              <a:t>tehnice</a:t>
            </a:r>
            <a:r>
              <a:rPr lang="en-US" altLang="en-US" dirty="0"/>
              <a:t> care sunt </a:t>
            </a:r>
            <a:r>
              <a:rPr lang="en-US" altLang="en-US" dirty="0" err="1"/>
              <a:t>îndeplinite</a:t>
            </a:r>
            <a:r>
              <a:rPr lang="en-US" altLang="en-US" dirty="0"/>
              <a:t> de </a:t>
            </a:r>
            <a:r>
              <a:rPr lang="en-US" altLang="en-US" dirty="0" err="1"/>
              <a:t>angajați</a:t>
            </a:r>
            <a:r>
              <a:rPr lang="en-US" altLang="en-US" dirty="0"/>
              <a:t> cu </a:t>
            </a:r>
            <a:r>
              <a:rPr lang="en-US" altLang="en-US" dirty="0" err="1"/>
              <a:t>cunoștințe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experiență</a:t>
            </a:r>
            <a:r>
              <a:rPr lang="en-US" altLang="en-US" dirty="0"/>
              <a:t>”</a:t>
            </a:r>
            <a:r>
              <a:rPr lang="vi-VN" altLang="en-US" dirty="0"/>
              <a:t>. </a:t>
            </a:r>
            <a:endParaRPr lang="en-US" altLang="en-US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Cu </a:t>
            </a:r>
            <a:r>
              <a:rPr lang="en-US" altLang="en-US" dirty="0" err="1"/>
              <a:t>toate</a:t>
            </a:r>
            <a:r>
              <a:rPr lang="en-US" altLang="en-US" dirty="0"/>
              <a:t> </a:t>
            </a:r>
            <a:r>
              <a:rPr lang="en-US" altLang="en-US" dirty="0" err="1"/>
              <a:t>acestea</a:t>
            </a:r>
            <a:r>
              <a:rPr lang="en-US" altLang="en-US" dirty="0"/>
              <a:t>,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dificil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se </a:t>
            </a:r>
            <a:r>
              <a:rPr lang="en-US" altLang="en-US" dirty="0" err="1"/>
              <a:t>creeze</a:t>
            </a:r>
            <a:r>
              <a:rPr lang="en-US" altLang="en-US" dirty="0"/>
              <a:t> o </a:t>
            </a:r>
            <a:r>
              <a:rPr lang="en-US" altLang="en-US" dirty="0" err="1"/>
              <a:t>forță</a:t>
            </a:r>
            <a:r>
              <a:rPr lang="en-US" altLang="en-US" dirty="0"/>
              <a:t> de </a:t>
            </a:r>
            <a:r>
              <a:rPr lang="en-US" altLang="en-US" dirty="0" err="1"/>
              <a:t>muncă</a:t>
            </a:r>
            <a:r>
              <a:rPr lang="en-US" altLang="en-US" dirty="0"/>
              <a:t> cu </a:t>
            </a:r>
            <a:r>
              <a:rPr lang="en-US" altLang="en-US" dirty="0" err="1"/>
              <a:t>abilitățile</a:t>
            </a:r>
            <a:r>
              <a:rPr lang="en-US" altLang="en-US" dirty="0"/>
              <a:t> </a:t>
            </a:r>
            <a:r>
              <a:rPr lang="en-US" altLang="en-US" dirty="0" err="1"/>
              <a:t>interdisciplinare</a:t>
            </a:r>
            <a:r>
              <a:rPr lang="en-US" altLang="en-US" dirty="0"/>
              <a:t> </a:t>
            </a:r>
            <a:r>
              <a:rPr lang="en-US" altLang="en-US" dirty="0" err="1"/>
              <a:t>necesare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se </a:t>
            </a:r>
            <a:r>
              <a:rPr lang="en-US" altLang="en-US" dirty="0" err="1"/>
              <a:t>rezolve</a:t>
            </a:r>
            <a:r>
              <a:rPr lang="en-US" altLang="en-US" dirty="0"/>
              <a:t> </a:t>
            </a:r>
            <a:r>
              <a:rPr lang="en-US" altLang="en-US" dirty="0" err="1"/>
              <a:t>problema</a:t>
            </a:r>
            <a:r>
              <a:rPr lang="en-US" altLang="en-US" dirty="0"/>
              <a:t> </a:t>
            </a:r>
            <a:r>
              <a:rPr lang="en-US" altLang="en-US" dirty="0" err="1"/>
              <a:t>comunicării</a:t>
            </a:r>
            <a:r>
              <a:rPr lang="en-US" altLang="en-US" dirty="0"/>
              <a:t> </a:t>
            </a:r>
            <a:r>
              <a:rPr lang="en-US" altLang="en-US" dirty="0" err="1"/>
              <a:t>dintre</a:t>
            </a:r>
            <a:r>
              <a:rPr lang="en-US" altLang="en-US" dirty="0"/>
              <a:t> </a:t>
            </a:r>
            <a:r>
              <a:rPr lang="en-US" altLang="en-US" dirty="0" err="1"/>
              <a:t>educatori</a:t>
            </a:r>
            <a:r>
              <a:rPr lang="en-US" altLang="en-US" dirty="0"/>
              <a:t>, </a:t>
            </a:r>
            <a:r>
              <a:rPr lang="en-US" altLang="en-US" dirty="0" err="1"/>
              <a:t>cercetători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oameni</a:t>
            </a:r>
            <a:r>
              <a:rPr lang="en-US" altLang="en-US" dirty="0"/>
              <a:t> care </a:t>
            </a:r>
            <a:r>
              <a:rPr lang="en-US" altLang="en-US" dirty="0" err="1"/>
              <a:t>folosesc</a:t>
            </a:r>
            <a:r>
              <a:rPr lang="en-US" altLang="en-US" dirty="0"/>
              <a:t> </a:t>
            </a:r>
            <a:r>
              <a:rPr lang="en-US" altLang="en-US" dirty="0" err="1"/>
              <a:t>tehnologiile</a:t>
            </a:r>
            <a:r>
              <a:rPr lang="en-US" altLang="en-US" dirty="0"/>
              <a:t> </a:t>
            </a:r>
            <a:r>
              <a:rPr lang="en-US" altLang="en-US" dirty="0" err="1"/>
              <a:t>informației</a:t>
            </a:r>
            <a:r>
              <a:rPr lang="en-US" altLang="en-US" dirty="0"/>
              <a:t>.</a:t>
            </a:r>
            <a:r>
              <a:rPr lang="vi-VN" altLang="en-US" dirty="0"/>
              <a:t>. </a:t>
            </a:r>
            <a:endParaRPr lang="en-US" altLang="en-US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Este </a:t>
            </a:r>
            <a:r>
              <a:rPr lang="en-US" altLang="en-US" dirty="0" err="1"/>
              <a:t>necesară</a:t>
            </a:r>
            <a:r>
              <a:rPr lang="en-US" altLang="en-US" dirty="0"/>
              <a:t> </a:t>
            </a:r>
            <a:r>
              <a:rPr lang="en-US" altLang="en-US" dirty="0" err="1"/>
              <a:t>cooperarea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comunicarea</a:t>
            </a:r>
            <a:r>
              <a:rPr lang="en-US" altLang="en-US" dirty="0"/>
              <a:t> </a:t>
            </a:r>
            <a:r>
              <a:rPr lang="en-US" altLang="en-US" dirty="0" err="1"/>
              <a:t>între</a:t>
            </a:r>
            <a:r>
              <a:rPr lang="en-US" altLang="en-US" dirty="0"/>
              <a:t> </a:t>
            </a:r>
            <a:r>
              <a:rPr lang="en-US" altLang="en-US" dirty="0" err="1"/>
              <a:t>aceste</a:t>
            </a:r>
            <a:r>
              <a:rPr lang="en-US" altLang="en-US" dirty="0"/>
              <a:t> </a:t>
            </a:r>
            <a:r>
              <a:rPr lang="en-US" altLang="en-US" dirty="0" err="1"/>
              <a:t>grupuri</a:t>
            </a:r>
            <a:r>
              <a:rPr lang="vi-VN" altLang="en-US" dirty="0"/>
              <a:t>.</a:t>
            </a:r>
            <a:endParaRPr lang="en-US" altLang="en-US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O </a:t>
            </a:r>
            <a:r>
              <a:rPr lang="en-US" altLang="en-US" dirty="0" err="1"/>
              <a:t>problemă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că</a:t>
            </a:r>
            <a:r>
              <a:rPr lang="en-US" altLang="en-US" dirty="0"/>
              <a:t> </a:t>
            </a:r>
            <a:r>
              <a:rPr lang="en-US" altLang="en-US" dirty="0" err="1"/>
              <a:t>companiile</a:t>
            </a:r>
            <a:r>
              <a:rPr lang="en-US" altLang="en-US" dirty="0"/>
              <a:t>, </a:t>
            </a:r>
            <a:r>
              <a:rPr lang="en-US" altLang="en-US" dirty="0" err="1"/>
              <a:t>în</a:t>
            </a:r>
            <a:r>
              <a:rPr lang="en-US" altLang="en-US" dirty="0"/>
              <a:t> special IMM-urile cu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puține</a:t>
            </a:r>
            <a:r>
              <a:rPr lang="en-US" altLang="en-US" dirty="0"/>
              <a:t> </a:t>
            </a:r>
            <a:r>
              <a:rPr lang="en-US" altLang="en-US" dirty="0" err="1"/>
              <a:t>resurse</a:t>
            </a:r>
            <a:r>
              <a:rPr lang="en-US" altLang="en-US" dirty="0"/>
              <a:t>, au </a:t>
            </a:r>
            <a:r>
              <a:rPr lang="en-US" altLang="en-US" dirty="0" err="1"/>
              <a:t>nevoie</a:t>
            </a:r>
            <a:r>
              <a:rPr lang="en-US" altLang="en-US" dirty="0"/>
              <a:t> de </a:t>
            </a:r>
            <a:r>
              <a:rPr lang="en-US" altLang="en-US" dirty="0" err="1"/>
              <a:t>ajutor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 </a:t>
            </a:r>
            <a:r>
              <a:rPr lang="en-US" altLang="en-US" dirty="0" err="1"/>
              <a:t>evalua</a:t>
            </a:r>
            <a:r>
              <a:rPr lang="en-US" altLang="en-US" dirty="0"/>
              <a:t> </a:t>
            </a:r>
            <a:r>
              <a:rPr lang="en-US" altLang="en-US" dirty="0" err="1"/>
              <a:t>competențele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lacunele</a:t>
            </a:r>
            <a:r>
              <a:rPr lang="en-US" altLang="en-US" dirty="0"/>
              <a:t> </a:t>
            </a:r>
            <a:r>
              <a:rPr lang="en-US" altLang="en-US" dirty="0" err="1"/>
              <a:t>angajaților</a:t>
            </a:r>
            <a:r>
              <a:rPr lang="en-US" altLang="en-US" dirty="0"/>
              <a:t> lor, </a:t>
            </a:r>
            <a:r>
              <a:rPr lang="en-US" altLang="en-US" dirty="0" err="1"/>
              <a:t>folosind</a:t>
            </a:r>
            <a:r>
              <a:rPr lang="en-US" altLang="en-US" dirty="0"/>
              <a:t> </a:t>
            </a:r>
            <a:r>
              <a:rPr lang="en-US" altLang="en-US" dirty="0" err="1"/>
              <a:t>metode</a:t>
            </a:r>
            <a:r>
              <a:rPr lang="en-US" altLang="en-US" dirty="0"/>
              <a:t> </a:t>
            </a:r>
            <a:r>
              <a:rPr lang="en-US" altLang="en-US" dirty="0" err="1"/>
              <a:t>digitale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 </a:t>
            </a:r>
            <a:r>
              <a:rPr lang="en-US" altLang="en-US" dirty="0" err="1"/>
              <a:t>îmbunătăți</a:t>
            </a:r>
            <a:r>
              <a:rPr lang="en-US" altLang="en-US" dirty="0"/>
              <a:t> </a:t>
            </a:r>
            <a:r>
              <a:rPr lang="en-US" altLang="en-US" dirty="0" err="1"/>
              <a:t>situația</a:t>
            </a:r>
            <a:r>
              <a:rPr lang="en-US" altLang="en-US" dirty="0"/>
              <a:t> </a:t>
            </a:r>
            <a:r>
              <a:rPr lang="en-US" altLang="en-US" dirty="0" err="1"/>
              <a:t>existentă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organizând</a:t>
            </a:r>
            <a:r>
              <a:rPr lang="en-US" altLang="en-US" dirty="0"/>
              <a:t> </a:t>
            </a:r>
            <a:r>
              <a:rPr lang="en-US" altLang="en-US" dirty="0" err="1"/>
              <a:t>oportunități</a:t>
            </a:r>
            <a:r>
              <a:rPr lang="en-US" altLang="en-US" dirty="0"/>
              <a:t> de </a:t>
            </a:r>
            <a:r>
              <a:rPr lang="en-US" altLang="en-US" dirty="0" err="1"/>
              <a:t>formare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a-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recalifica</a:t>
            </a:r>
            <a:r>
              <a:rPr lang="en-US" altLang="en-US" dirty="0"/>
              <a:t> </a:t>
            </a:r>
            <a:r>
              <a:rPr lang="en-US" altLang="en-US" dirty="0" err="1"/>
              <a:t>angajații</a:t>
            </a:r>
            <a:r>
              <a:rPr lang="en-US" altLang="en-US" dirty="0"/>
              <a:t>.</a:t>
            </a:r>
            <a:r>
              <a:rPr lang="vi-VN" altLang="en-US" dirty="0"/>
              <a:t>.</a:t>
            </a:r>
          </a:p>
        </p:txBody>
      </p:sp>
      <p:sp>
        <p:nvSpPr>
          <p:cNvPr id="11267" name="Titel 1">
            <a:extLst>
              <a:ext uri="{FF2B5EF4-FFF2-40B4-BE49-F238E27FC236}">
                <a16:creationId xmlns:a16="http://schemas.microsoft.com/office/drawing/2014/main" id="{BAEFDC74-E8B2-BC86-C7F1-8CB89FA282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5520" y="332656"/>
            <a:ext cx="7138689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alibri Light" panose="020F0302020204030204" pitchFamily="34" charset="0"/>
              </a:rPr>
              <a:t>Cum </a:t>
            </a:r>
            <a:r>
              <a:rPr lang="en-US" altLang="en-US" sz="4400" dirty="0" err="1">
                <a:latin typeface="Calibri Light" panose="020F0302020204030204" pitchFamily="34" charset="0"/>
              </a:rPr>
              <a:t>să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te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protejezi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împotriva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atacurilor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id="{384C9650-569B-A068-4131-483884C685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0038" y="1844675"/>
            <a:ext cx="5745162" cy="40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1" name="Titel 1">
            <a:extLst>
              <a:ext uri="{FF2B5EF4-FFF2-40B4-BE49-F238E27FC236}">
                <a16:creationId xmlns:a16="http://schemas.microsoft.com/office/drawing/2014/main" id="{D49AD17E-BE91-8A4C-4FF6-26CFC9E9F8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fr-FR" altLang="en-US" sz="4400" dirty="0" err="1">
                <a:latin typeface="Calibri Light" panose="020F0302020204030204" pitchFamily="34" charset="0"/>
              </a:rPr>
              <a:t>Activități</a:t>
            </a:r>
            <a:r>
              <a:rPr lang="fr-FR" altLang="en-US" sz="4400" dirty="0">
                <a:latin typeface="Calibri Light" panose="020F0302020204030204" pitchFamily="34" charset="0"/>
              </a:rPr>
              <a:t> </a:t>
            </a:r>
            <a:r>
              <a:rPr lang="fr-FR" altLang="en-US" sz="4400" dirty="0" err="1">
                <a:latin typeface="Calibri Light" panose="020F0302020204030204" pitchFamily="34" charset="0"/>
              </a:rPr>
              <a:t>susținute</a:t>
            </a:r>
            <a:r>
              <a:rPr lang="fr-FR" altLang="en-US" sz="4400" dirty="0">
                <a:latin typeface="Calibri Light" panose="020F0302020204030204" pitchFamily="34" charset="0"/>
              </a:rPr>
              <a:t> de </a:t>
            </a:r>
            <a:r>
              <a:rPr lang="fr-FR" altLang="en-US" sz="4400" dirty="0" err="1">
                <a:latin typeface="Calibri Light" panose="020F0302020204030204" pitchFamily="34" charset="0"/>
              </a:rPr>
              <a:t>proiectul</a:t>
            </a:r>
            <a:r>
              <a:rPr lang="fr-FR" altLang="en-US" sz="4400" dirty="0">
                <a:latin typeface="Calibri Light" panose="020F0302020204030204" pitchFamily="34" charset="0"/>
              </a:rPr>
              <a:t> </a:t>
            </a:r>
            <a:r>
              <a:rPr lang="fr-FR" altLang="en-US" sz="4400" dirty="0" err="1">
                <a:latin typeface="Calibri Light" panose="020F0302020204030204" pitchFamily="34" charset="0"/>
              </a:rPr>
              <a:t>InCyT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  <p:sp>
        <p:nvSpPr>
          <p:cNvPr id="12292" name="TextBox 3">
            <a:extLst>
              <a:ext uri="{FF2B5EF4-FFF2-40B4-BE49-F238E27FC236}">
                <a16:creationId xmlns:a16="http://schemas.microsoft.com/office/drawing/2014/main" id="{B233C6DA-D0D7-21D8-038F-D2D3CF329B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325" y="6081713"/>
            <a:ext cx="106568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en-US" sz="2400" i="1" dirty="0">
                <a:cs typeface="Arial" panose="020B0604020202020204" pitchFamily="34" charset="0"/>
              </a:rPr>
              <a:t>Figura 1: Activități susținute de proiectul InCyT</a:t>
            </a:r>
            <a:endParaRPr lang="en-US" altLang="en-US" sz="2400" i="1" dirty="0"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2">
            <a:extLst>
              <a:ext uri="{FF2B5EF4-FFF2-40B4-BE49-F238E27FC236}">
                <a16:creationId xmlns:a16="http://schemas.microsoft.com/office/drawing/2014/main" id="{7E90AE35-B6F5-5ECE-1D06-EE0978D3DF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888" y="1958975"/>
            <a:ext cx="1101725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 err="1">
                <a:cs typeface="Calibri" panose="020F0502020204030204" pitchFamily="34" charset="0"/>
              </a:rPr>
              <a:t>Antreprenorii</a:t>
            </a:r>
            <a:r>
              <a:rPr lang="en-US" altLang="en-US" sz="2400" dirty="0">
                <a:cs typeface="Calibri" panose="020F0502020204030204" pitchFamily="34" charset="0"/>
              </a:rPr>
              <a:t>, </a:t>
            </a:r>
            <a:r>
              <a:rPr lang="en-US" altLang="en-US" sz="2400" dirty="0" err="1">
                <a:cs typeface="Calibri" panose="020F0502020204030204" pitchFamily="34" charset="0"/>
              </a:rPr>
              <a:t>inclusiv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cei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viitori</a:t>
            </a:r>
            <a:r>
              <a:rPr lang="en-US" altLang="en-US" sz="2400" dirty="0">
                <a:cs typeface="Calibri" panose="020F0502020204030204" pitchFamily="34" charset="0"/>
              </a:rPr>
              <a:t>, au </a:t>
            </a:r>
            <a:r>
              <a:rPr lang="en-US" altLang="en-US" sz="2400" dirty="0" err="1">
                <a:cs typeface="Calibri" panose="020F0502020204030204" pitchFamily="34" charset="0"/>
              </a:rPr>
              <a:t>nevoie</a:t>
            </a:r>
            <a:r>
              <a:rPr lang="en-US" altLang="en-US" sz="2400" dirty="0">
                <a:cs typeface="Calibri" panose="020F0502020204030204" pitchFamily="34" charset="0"/>
              </a:rPr>
              <a:t> de </a:t>
            </a:r>
            <a:r>
              <a:rPr lang="en-US" altLang="en-US" sz="2400" dirty="0" err="1">
                <a:cs typeface="Calibri" panose="020F0502020204030204" pitchFamily="34" charset="0"/>
              </a:rPr>
              <a:t>moduri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complexe</a:t>
            </a:r>
            <a:r>
              <a:rPr lang="en-US" altLang="en-US" sz="2400" dirty="0">
                <a:cs typeface="Calibri" panose="020F0502020204030204" pitchFamily="34" charset="0"/>
              </a:rPr>
              <a:t> de </a:t>
            </a:r>
            <a:r>
              <a:rPr lang="en-US" altLang="en-US" sz="2400" dirty="0" err="1">
                <a:cs typeface="Calibri" panose="020F0502020204030204" pitchFamily="34" charset="0"/>
              </a:rPr>
              <a:t>gândire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și</a:t>
            </a:r>
            <a:r>
              <a:rPr lang="en-US" altLang="en-US" sz="2400" dirty="0">
                <a:cs typeface="Calibri" panose="020F0502020204030204" pitchFamily="34" charset="0"/>
              </a:rPr>
              <a:t> de </a:t>
            </a:r>
            <a:r>
              <a:rPr lang="en-US" altLang="en-US" sz="2400" dirty="0" err="1">
                <a:cs typeface="Calibri" panose="020F0502020204030204" pitchFamily="34" charset="0"/>
              </a:rPr>
              <a:t>capacitatea</a:t>
            </a:r>
            <a:r>
              <a:rPr lang="en-US" altLang="en-US" sz="2400" dirty="0">
                <a:cs typeface="Calibri" panose="020F0502020204030204" pitchFamily="34" charset="0"/>
              </a:rPr>
              <a:t> de a </a:t>
            </a:r>
            <a:r>
              <a:rPr lang="en-US" altLang="en-US" sz="2400" dirty="0" err="1">
                <a:cs typeface="Calibri" panose="020F0502020204030204" pitchFamily="34" charset="0"/>
              </a:rPr>
              <a:t>înțelege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și</a:t>
            </a:r>
            <a:r>
              <a:rPr lang="en-US" altLang="en-US" sz="2400" dirty="0">
                <a:cs typeface="Calibri" panose="020F0502020204030204" pitchFamily="34" charset="0"/>
              </a:rPr>
              <a:t> integra </a:t>
            </a:r>
            <a:r>
              <a:rPr lang="en-US" altLang="en-US" sz="2400" dirty="0" err="1">
                <a:cs typeface="Calibri" panose="020F0502020204030204" pitchFamily="34" charset="0"/>
              </a:rPr>
              <a:t>cunoștințe</a:t>
            </a:r>
            <a:r>
              <a:rPr lang="en-US" altLang="en-US" sz="2400" dirty="0">
                <a:cs typeface="Calibri" panose="020F0502020204030204" pitchFamily="34" charset="0"/>
              </a:rPr>
              <a:t> din </a:t>
            </a:r>
            <a:r>
              <a:rPr lang="en-US" altLang="en-US" sz="2400" dirty="0" err="1">
                <a:cs typeface="Calibri" panose="020F0502020204030204" pitchFamily="34" charset="0"/>
              </a:rPr>
              <a:t>diferite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sectoare</a:t>
            </a:r>
            <a:r>
              <a:rPr lang="en-US" altLang="en-US" sz="2400" dirty="0">
                <a:cs typeface="Calibri" panose="020F0502020204030204" pitchFamily="34" charset="0"/>
              </a:rPr>
              <a:t>, </a:t>
            </a:r>
            <a:r>
              <a:rPr lang="en-US" altLang="en-US" sz="2400" dirty="0" err="1">
                <a:cs typeface="Calibri" panose="020F0502020204030204" pitchFamily="34" charset="0"/>
              </a:rPr>
              <a:t>ceea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ce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necesită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învățare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interdisciplinară</a:t>
            </a:r>
            <a:r>
              <a:rPr lang="en-US" altLang="en-US" sz="2400" dirty="0">
                <a:cs typeface="Calibri" panose="020F0502020204030204" pitchFamily="34" charset="0"/>
              </a:rPr>
              <a:t>.</a:t>
            </a:r>
            <a:endParaRPr lang="vi-VN" altLang="en-US" sz="2400" dirty="0">
              <a:cs typeface="Calibri" panose="020F0502020204030204" pitchFamily="34" charset="0"/>
            </a:endParaRP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dirty="0">
                <a:cs typeface="Calibri" panose="020F0502020204030204" pitchFamily="34" charset="0"/>
              </a:rPr>
              <a:t>Problemele complexe de inginerie necesită crearea unei situații interdisciplinare într-un mod aproape natural</a:t>
            </a:r>
            <a:r>
              <a:rPr lang="en-US" altLang="en-US" sz="2400" dirty="0">
                <a:cs typeface="Calibri" panose="020F0502020204030204" pitchFamily="34" charset="0"/>
              </a:rPr>
              <a:t>.</a:t>
            </a:r>
            <a:endParaRPr lang="vi-VN" altLang="en-US" sz="2400" dirty="0">
              <a:cs typeface="Calibri" panose="020F0502020204030204" pitchFamily="34" charset="0"/>
            </a:endParaRP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 err="1">
                <a:cs typeface="Calibri" panose="020F0502020204030204" pitchFamily="34" charset="0"/>
              </a:rPr>
              <a:t>Într</a:t>
            </a:r>
            <a:r>
              <a:rPr lang="en-US" altLang="en-US" sz="2400" dirty="0">
                <a:cs typeface="Calibri" panose="020F0502020204030204" pitchFamily="34" charset="0"/>
              </a:rPr>
              <a:t>-o </a:t>
            </a:r>
            <a:r>
              <a:rPr lang="en-US" altLang="en-US" sz="2400" dirty="0" err="1">
                <a:cs typeface="Calibri" panose="020F0502020204030204" pitchFamily="34" charset="0"/>
              </a:rPr>
              <a:t>abordare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interdisciplinară</a:t>
            </a:r>
            <a:r>
              <a:rPr lang="en-US" altLang="en-US" sz="2400" dirty="0">
                <a:cs typeface="Calibri" panose="020F0502020204030204" pitchFamily="34" charset="0"/>
              </a:rPr>
              <a:t>, </a:t>
            </a:r>
            <a:r>
              <a:rPr lang="en-US" altLang="en-US" sz="2400" dirty="0" err="1">
                <a:cs typeface="Calibri" panose="020F0502020204030204" pitchFamily="34" charset="0"/>
              </a:rPr>
              <a:t>cursanții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ar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trebui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să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integreze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informații</a:t>
            </a:r>
            <a:r>
              <a:rPr lang="en-US" altLang="en-US" sz="2400" dirty="0">
                <a:cs typeface="Calibri" panose="020F0502020204030204" pitchFamily="34" charset="0"/>
              </a:rPr>
              <a:t> din </a:t>
            </a:r>
            <a:r>
              <a:rPr lang="en-US" altLang="en-US" sz="2400" dirty="0" err="1">
                <a:cs typeface="Calibri" panose="020F0502020204030204" pitchFamily="34" charset="0"/>
              </a:rPr>
              <a:t>diferite</a:t>
            </a:r>
            <a:r>
              <a:rPr lang="en-US" altLang="en-US" sz="2400" dirty="0">
                <a:cs typeface="Calibri" panose="020F0502020204030204" pitchFamily="34" charset="0"/>
              </a:rPr>
              <a:t> discipline </a:t>
            </a:r>
            <a:r>
              <a:rPr lang="en-US" altLang="en-US" sz="2400" dirty="0" err="1">
                <a:cs typeface="Calibri" panose="020F0502020204030204" pitchFamily="34" charset="0"/>
              </a:rPr>
              <a:t>și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domenii</a:t>
            </a:r>
            <a:r>
              <a:rPr lang="en-US" altLang="en-US" sz="2400" dirty="0">
                <a:cs typeface="Calibri" panose="020F0502020204030204" pitchFamily="34" charset="0"/>
              </a:rPr>
              <a:t>.</a:t>
            </a:r>
            <a:endParaRPr lang="vi-VN" altLang="en-US" sz="2400" dirty="0">
              <a:cs typeface="Calibri" panose="020F0502020204030204" pitchFamily="34" charset="0"/>
            </a:endParaRP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 err="1">
                <a:cs typeface="Calibri" panose="020F0502020204030204" pitchFamily="34" charset="0"/>
              </a:rPr>
              <a:t>Ei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dezvoltă</a:t>
            </a:r>
            <a:r>
              <a:rPr lang="en-US" altLang="en-US" sz="2400" dirty="0">
                <a:cs typeface="Calibri" panose="020F0502020204030204" pitchFamily="34" charset="0"/>
              </a:rPr>
              <a:t> o </a:t>
            </a:r>
            <a:r>
              <a:rPr lang="en-US" altLang="en-US" sz="2400" dirty="0" err="1">
                <a:cs typeface="Calibri" panose="020F0502020204030204" pitchFamily="34" charset="0"/>
              </a:rPr>
              <a:t>înțelegere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interdisciplinară</a:t>
            </a:r>
            <a:r>
              <a:rPr lang="en-US" altLang="en-US" sz="2400" dirty="0">
                <a:cs typeface="Calibri" panose="020F0502020204030204" pitchFamily="34" charset="0"/>
              </a:rPr>
              <a:t>, </a:t>
            </a:r>
            <a:r>
              <a:rPr lang="en-US" altLang="en-US" sz="2400" dirty="0" err="1">
                <a:cs typeface="Calibri" panose="020F0502020204030204" pitchFamily="34" charset="0"/>
              </a:rPr>
              <a:t>învață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să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integreze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domenii</a:t>
            </a:r>
            <a:r>
              <a:rPr lang="en-US" altLang="en-US" sz="2400" dirty="0">
                <a:cs typeface="Calibri" panose="020F0502020204030204" pitchFamily="34" charset="0"/>
              </a:rPr>
              <a:t> de </a:t>
            </a:r>
            <a:r>
              <a:rPr lang="en-US" altLang="en-US" sz="2400" dirty="0" err="1">
                <a:cs typeface="Calibri" panose="020F0502020204030204" pitchFamily="34" charset="0"/>
              </a:rPr>
              <a:t>expertiză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și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moduri</a:t>
            </a:r>
            <a:r>
              <a:rPr lang="en-US" altLang="en-US" sz="2400" dirty="0">
                <a:cs typeface="Calibri" panose="020F0502020204030204" pitchFamily="34" charset="0"/>
              </a:rPr>
              <a:t> de </a:t>
            </a:r>
            <a:r>
              <a:rPr lang="en-US" altLang="en-US" sz="2400" dirty="0" err="1">
                <a:cs typeface="Calibri" panose="020F0502020204030204" pitchFamily="34" charset="0"/>
              </a:rPr>
              <a:t>gândire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specifice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disciplinei</a:t>
            </a:r>
            <a:r>
              <a:rPr lang="en-US" altLang="en-US" sz="2400" dirty="0">
                <a:cs typeface="Calibri" panose="020F0502020204030204" pitchFamily="34" charset="0"/>
              </a:rPr>
              <a:t>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 err="1">
                <a:cs typeface="Calibri" panose="020F0502020204030204" pitchFamily="34" charset="0"/>
              </a:rPr>
              <a:t>Acest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lucru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crește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abilitățile</a:t>
            </a:r>
            <a:r>
              <a:rPr lang="en-US" altLang="en-US" sz="2400" dirty="0">
                <a:cs typeface="Calibri" panose="020F0502020204030204" pitchFamily="34" charset="0"/>
              </a:rPr>
              <a:t> cognitive </a:t>
            </a:r>
            <a:r>
              <a:rPr lang="en-US" altLang="en-US" sz="2400" dirty="0" err="1">
                <a:cs typeface="Calibri" panose="020F0502020204030204" pitchFamily="34" charset="0"/>
              </a:rPr>
              <a:t>și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gândirea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critică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mai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mult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decât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prin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mijloace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disciplinare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unice</a:t>
            </a:r>
            <a:r>
              <a:rPr lang="en-US" altLang="en-US" sz="2400" dirty="0">
                <a:cs typeface="Calibri" panose="020F0502020204030204" pitchFamily="34" charset="0"/>
              </a:rPr>
              <a:t>.</a:t>
            </a:r>
            <a:endParaRPr lang="vi-VN" altLang="en-US" sz="2400" dirty="0">
              <a:cs typeface="Calibri" panose="020F0502020204030204" pitchFamily="34" charset="0"/>
            </a:endParaRPr>
          </a:p>
        </p:txBody>
      </p:sp>
      <p:sp>
        <p:nvSpPr>
          <p:cNvPr id="13315" name="Titel 1">
            <a:extLst>
              <a:ext uri="{FF2B5EF4-FFF2-40B4-BE49-F238E27FC236}">
                <a16:creationId xmlns:a16="http://schemas.microsoft.com/office/drawing/2014/main" id="{923286EA-9FAE-CED4-20C5-4200DD198A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Instruire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mentorat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nhaltsplatzhalter 2">
            <a:extLst>
              <a:ext uri="{FF2B5EF4-FFF2-40B4-BE49-F238E27FC236}">
                <a16:creationId xmlns:a16="http://schemas.microsoft.com/office/drawing/2014/main" id="{84F0B692-9AD5-4A98-A648-2E7CE1596231}"/>
              </a:ext>
            </a:extLst>
          </p:cNvPr>
          <p:cNvSpPr txBox="1">
            <a:spLocks/>
          </p:cNvSpPr>
          <p:nvPr/>
        </p:nvSpPr>
        <p:spPr>
          <a:xfrm>
            <a:off x="479425" y="1976438"/>
            <a:ext cx="11161713" cy="4525962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Aft>
                <a:spcPts val="0"/>
              </a:spcAft>
              <a:defRPr/>
            </a:pPr>
            <a:r>
              <a:rPr lang="en-US" dirty="0" err="1">
                <a:cs typeface="Arial" panose="020B0604020202020204" pitchFamily="34" charset="0"/>
              </a:rPr>
              <a:t>înseamnă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manipularea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ființelor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umane</a:t>
            </a:r>
            <a:r>
              <a:rPr lang="en-US" dirty="0">
                <a:cs typeface="Arial" panose="020B0604020202020204" pitchFamily="34" charset="0"/>
              </a:rPr>
              <a:t>, (</a:t>
            </a:r>
            <a:r>
              <a:rPr lang="en-US" dirty="0" err="1">
                <a:cs typeface="Arial" panose="020B0604020202020204" pitchFamily="34" charset="0"/>
              </a:rPr>
              <a:t>folosind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adesea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metode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psihologice</a:t>
            </a:r>
            <a:r>
              <a:rPr lang="en-US" dirty="0">
                <a:cs typeface="Arial" panose="020B0604020202020204" pitchFamily="34" charset="0"/>
              </a:rPr>
              <a:t>), </a:t>
            </a:r>
            <a:r>
              <a:rPr lang="en-US" dirty="0" err="1">
                <a:cs typeface="Arial" panose="020B0604020202020204" pitchFamily="34" charset="0"/>
              </a:rPr>
              <a:t>pentru</a:t>
            </a:r>
            <a:r>
              <a:rPr lang="en-US" dirty="0">
                <a:cs typeface="Arial" panose="020B0604020202020204" pitchFamily="34" charset="0"/>
              </a:rPr>
              <a:t> a </a:t>
            </a:r>
            <a:r>
              <a:rPr lang="en-US" dirty="0" err="1">
                <a:cs typeface="Arial" panose="020B0604020202020204" pitchFamily="34" charset="0"/>
              </a:rPr>
              <a:t>obține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acces</a:t>
            </a:r>
            <a:r>
              <a:rPr lang="en-US" dirty="0">
                <a:cs typeface="Arial" panose="020B0604020202020204" pitchFamily="34" charset="0"/>
              </a:rPr>
              <a:t> la date, </a:t>
            </a:r>
            <a:r>
              <a:rPr lang="en-US" dirty="0" err="1">
                <a:cs typeface="Arial" panose="020B0604020202020204" pitchFamily="34" charset="0"/>
              </a:rPr>
              <a:t>documente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și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informații</a:t>
            </a:r>
            <a:r>
              <a:rPr lang="en-US" dirty="0">
                <a:cs typeface="Arial" panose="020B0604020202020204" pitchFamily="34" charset="0"/>
              </a:rPr>
              <a:t> de </a:t>
            </a:r>
            <a:r>
              <a:rPr lang="en-US" dirty="0" err="1">
                <a:cs typeface="Arial" panose="020B0604020202020204" pitchFamily="34" charset="0"/>
              </a:rPr>
              <a:t>interes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pentru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atacator</a:t>
            </a:r>
            <a:r>
              <a:rPr lang="en-US" dirty="0">
                <a:cs typeface="Arial" panose="020B0604020202020204" pitchFamily="34" charset="0"/>
              </a:rPr>
              <a:t>.</a:t>
            </a:r>
            <a:endParaRPr lang="vi-VN" dirty="0">
              <a:cs typeface="Arial" panose="020B0604020202020204" pitchFamily="34" charset="0"/>
            </a:endParaRPr>
          </a:p>
          <a:p>
            <a:pPr algn="just" fontAlgn="auto">
              <a:spcAft>
                <a:spcPts val="0"/>
              </a:spcAft>
              <a:defRPr/>
            </a:pPr>
            <a:r>
              <a:rPr lang="en-US" dirty="0" err="1">
                <a:cs typeface="Arial" panose="020B0604020202020204" pitchFamily="34" charset="0"/>
              </a:rPr>
              <a:t>este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una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dintre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principalele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amenințări</a:t>
            </a:r>
            <a:r>
              <a:rPr lang="en-US" dirty="0">
                <a:cs typeface="Arial" panose="020B0604020202020204" pitchFamily="34" charset="0"/>
              </a:rPr>
              <a:t> la </a:t>
            </a:r>
            <a:r>
              <a:rPr lang="en-US" dirty="0" err="1">
                <a:cs typeface="Arial" panose="020B0604020202020204" pitchFamily="34" charset="0"/>
              </a:rPr>
              <a:t>adresa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securității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informațiilor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în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prezent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și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este</a:t>
            </a:r>
            <a:r>
              <a:rPr lang="en-US" dirty="0">
                <a:cs typeface="Arial" panose="020B0604020202020204" pitchFamily="34" charset="0"/>
              </a:rPr>
              <a:t> o </a:t>
            </a:r>
            <a:r>
              <a:rPr lang="en-US" dirty="0" err="1">
                <a:cs typeface="Arial" panose="020B0604020202020204" pitchFamily="34" charset="0"/>
              </a:rPr>
              <a:t>formă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eficientă</a:t>
            </a:r>
            <a:r>
              <a:rPr lang="en-US" dirty="0">
                <a:cs typeface="Arial" panose="020B0604020202020204" pitchFamily="34" charset="0"/>
              </a:rPr>
              <a:t> de </a:t>
            </a:r>
            <a:r>
              <a:rPr lang="en-US" dirty="0" err="1">
                <a:cs typeface="Arial" panose="020B0604020202020204" pitchFamily="34" charset="0"/>
              </a:rPr>
              <a:t>criminalitate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cibernetică</a:t>
            </a:r>
            <a:r>
              <a:rPr lang="en-US" dirty="0">
                <a:cs typeface="Arial" panose="020B0604020202020204" pitchFamily="34" charset="0"/>
              </a:rPr>
              <a:t>.</a:t>
            </a:r>
            <a:endParaRPr lang="vi-VN" dirty="0">
              <a:cs typeface="Arial" panose="020B0604020202020204" pitchFamily="34" charset="0"/>
            </a:endParaRPr>
          </a:p>
          <a:p>
            <a:pPr algn="just" fontAlgn="auto">
              <a:spcAft>
                <a:spcPts val="0"/>
              </a:spcAft>
              <a:defRPr/>
            </a:pPr>
            <a:r>
              <a:rPr lang="en-US" dirty="0" err="1">
                <a:cs typeface="Arial" panose="020B0604020202020204" pitchFamily="34" charset="0"/>
              </a:rPr>
              <a:t>ar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putea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avea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repercusiuni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periculoase</a:t>
            </a:r>
            <a:r>
              <a:rPr lang="en-US" dirty="0">
                <a:cs typeface="Arial" panose="020B0604020202020204" pitchFamily="34" charset="0"/>
              </a:rPr>
              <a:t>, de </a:t>
            </a:r>
            <a:r>
              <a:rPr lang="en-US" dirty="0" err="1">
                <a:cs typeface="Arial" panose="020B0604020202020204" pitchFamily="34" charset="0"/>
              </a:rPr>
              <a:t>exemplu</a:t>
            </a:r>
            <a:r>
              <a:rPr lang="en-US" dirty="0">
                <a:cs typeface="Arial" panose="020B0604020202020204" pitchFamily="34" charset="0"/>
              </a:rPr>
              <a:t>, </a:t>
            </a:r>
            <a:r>
              <a:rPr lang="en-US" dirty="0" err="1">
                <a:cs typeface="Arial" panose="020B0604020202020204" pitchFamily="34" charset="0"/>
              </a:rPr>
              <a:t>încălcări</a:t>
            </a:r>
            <a:r>
              <a:rPr lang="en-US" dirty="0">
                <a:cs typeface="Arial" panose="020B0604020202020204" pitchFamily="34" charset="0"/>
              </a:rPr>
              <a:t> ale </a:t>
            </a:r>
            <a:r>
              <a:rPr lang="en-US" dirty="0" err="1">
                <a:cs typeface="Arial" panose="020B0604020202020204" pitchFamily="34" charset="0"/>
              </a:rPr>
              <a:t>datelor</a:t>
            </a:r>
            <a:r>
              <a:rPr lang="en-US" dirty="0">
                <a:cs typeface="Arial" panose="020B0604020202020204" pitchFamily="34" charset="0"/>
              </a:rPr>
              <a:t>, </a:t>
            </a:r>
            <a:r>
              <a:rPr lang="en-US" dirty="0" err="1">
                <a:cs typeface="Arial" panose="020B0604020202020204" pitchFamily="34" charset="0"/>
              </a:rPr>
              <a:t>mai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mult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decât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orice</a:t>
            </a:r>
            <a:r>
              <a:rPr lang="en-US" dirty="0">
                <a:cs typeface="Arial" panose="020B0604020202020204" pitchFamily="34" charset="0"/>
              </a:rPr>
              <a:t> alt tip de </a:t>
            </a:r>
            <a:r>
              <a:rPr lang="en-US" dirty="0" err="1">
                <a:cs typeface="Arial" panose="020B0604020202020204" pitchFamily="34" charset="0"/>
              </a:rPr>
              <a:t>atac</a:t>
            </a:r>
            <a:r>
              <a:rPr lang="en-US" dirty="0">
                <a:cs typeface="Arial" panose="020B0604020202020204" pitchFamily="34" charset="0"/>
              </a:rPr>
              <a:t>.</a:t>
            </a:r>
            <a:endParaRPr lang="vi-VN" dirty="0">
              <a:cs typeface="Arial" panose="020B0604020202020204" pitchFamily="34" charset="0"/>
            </a:endParaRPr>
          </a:p>
          <a:p>
            <a:pPr algn="just" fontAlgn="auto">
              <a:spcAft>
                <a:spcPts val="0"/>
              </a:spcAft>
              <a:defRPr/>
            </a:pPr>
            <a:r>
              <a:rPr lang="en-US" dirty="0" err="1">
                <a:cs typeface="Arial" panose="020B0604020202020204" pitchFamily="34" charset="0"/>
              </a:rPr>
              <a:t>atacurile</a:t>
            </a:r>
            <a:r>
              <a:rPr lang="en-US" dirty="0">
                <a:cs typeface="Arial" panose="020B0604020202020204" pitchFamily="34" charset="0"/>
              </a:rPr>
              <a:t> au un scop </a:t>
            </a:r>
            <a:r>
              <a:rPr lang="en-US" dirty="0" err="1">
                <a:cs typeface="Arial" panose="020B0604020202020204" pitchFamily="34" charset="0"/>
              </a:rPr>
              <a:t>financiar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și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astfel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organizațiile</a:t>
            </a:r>
            <a:r>
              <a:rPr lang="en-US" dirty="0">
                <a:cs typeface="Arial" panose="020B0604020202020204" pitchFamily="34" charset="0"/>
              </a:rPr>
              <a:t> au </a:t>
            </a:r>
            <a:r>
              <a:rPr lang="en-US" dirty="0" err="1">
                <a:cs typeface="Arial" panose="020B0604020202020204" pitchFamily="34" charset="0"/>
              </a:rPr>
              <a:t>pierdut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sume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considerabile</a:t>
            </a:r>
            <a:r>
              <a:rPr lang="en-US" dirty="0">
                <a:cs typeface="Arial" panose="020B0604020202020204" pitchFamily="34" charset="0"/>
              </a:rPr>
              <a:t> de </a:t>
            </a:r>
            <a:r>
              <a:rPr lang="en-US" dirty="0" err="1">
                <a:cs typeface="Arial" panose="020B0604020202020204" pitchFamily="34" charset="0"/>
              </a:rPr>
              <a:t>bani</a:t>
            </a:r>
            <a:r>
              <a:rPr lang="en-US" dirty="0">
                <a:cs typeface="Arial" panose="020B0604020202020204" pitchFamily="34" charset="0"/>
              </a:rPr>
              <a:t>.</a:t>
            </a:r>
            <a:endParaRPr lang="vi-VN" dirty="0">
              <a:cs typeface="Arial" panose="020B0604020202020204" pitchFamily="34" charset="0"/>
            </a:endParaRPr>
          </a:p>
          <a:p>
            <a:pPr algn="just" fontAlgn="auto">
              <a:spcAft>
                <a:spcPts val="0"/>
              </a:spcAft>
              <a:defRPr/>
            </a:pPr>
            <a:r>
              <a:rPr lang="en-US" dirty="0" err="1">
                <a:cs typeface="Arial" panose="020B0604020202020204" pitchFamily="34" charset="0"/>
              </a:rPr>
              <a:t>este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deosebit</a:t>
            </a:r>
            <a:r>
              <a:rPr lang="en-US" dirty="0">
                <a:cs typeface="Arial" panose="020B0604020202020204" pitchFamily="34" charset="0"/>
              </a:rPr>
              <a:t> de </a:t>
            </a:r>
            <a:r>
              <a:rPr lang="en-US" dirty="0" err="1">
                <a:cs typeface="Arial" panose="020B0604020202020204" pitchFamily="34" charset="0"/>
              </a:rPr>
              <a:t>periculos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deoarece</a:t>
            </a:r>
            <a:r>
              <a:rPr lang="en-US" dirty="0">
                <a:cs typeface="Arial" panose="020B0604020202020204" pitchFamily="34" charset="0"/>
              </a:rPr>
              <a:t> se </a:t>
            </a:r>
            <a:r>
              <a:rPr lang="en-US" dirty="0" err="1">
                <a:cs typeface="Arial" panose="020B0604020202020204" pitchFamily="34" charset="0"/>
              </a:rPr>
              <a:t>bazează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mai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mult</a:t>
            </a:r>
            <a:r>
              <a:rPr lang="en-US" dirty="0">
                <a:cs typeface="Arial" panose="020B0604020202020204" pitchFamily="34" charset="0"/>
              </a:rPr>
              <a:t> pe </a:t>
            </a:r>
            <a:r>
              <a:rPr lang="en-US" dirty="0" err="1">
                <a:cs typeface="Arial" panose="020B0604020202020204" pitchFamily="34" charset="0"/>
              </a:rPr>
              <a:t>eroarea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umană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decât</a:t>
            </a:r>
            <a:r>
              <a:rPr lang="en-US" dirty="0">
                <a:cs typeface="Arial" panose="020B0604020202020204" pitchFamily="34" charset="0"/>
              </a:rPr>
              <a:t> pe </a:t>
            </a:r>
            <a:r>
              <a:rPr lang="en-US" dirty="0" err="1">
                <a:cs typeface="Arial" panose="020B0604020202020204" pitchFamily="34" charset="0"/>
              </a:rPr>
              <a:t>vulnerabilitățile</a:t>
            </a:r>
            <a:r>
              <a:rPr lang="en-US" dirty="0">
                <a:cs typeface="Arial" panose="020B0604020202020204" pitchFamily="34" charset="0"/>
              </a:rPr>
              <a:t> din software </a:t>
            </a:r>
            <a:r>
              <a:rPr lang="en-US" dirty="0" err="1">
                <a:cs typeface="Arial" panose="020B0604020202020204" pitchFamily="34" charset="0"/>
              </a:rPr>
              <a:t>și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sisteme</a:t>
            </a:r>
            <a:r>
              <a:rPr lang="en-US" dirty="0">
                <a:cs typeface="Arial" panose="020B0604020202020204" pitchFamily="34" charset="0"/>
              </a:rPr>
              <a:t> de </a:t>
            </a:r>
            <a:r>
              <a:rPr lang="en-US" dirty="0" err="1">
                <a:cs typeface="Arial" panose="020B0604020202020204" pitchFamily="34" charset="0"/>
              </a:rPr>
              <a:t>operare</a:t>
            </a:r>
            <a:r>
              <a:rPr lang="en-US" dirty="0">
                <a:cs typeface="Arial" panose="020B0604020202020204" pitchFamily="34" charset="0"/>
              </a:rPr>
              <a:t>.</a:t>
            </a:r>
            <a:endParaRPr lang="vi-VN" dirty="0">
              <a:cs typeface="Arial" panose="020B0604020202020204" pitchFamily="34" charset="0"/>
            </a:endParaRPr>
          </a:p>
        </p:txBody>
      </p:sp>
      <p:sp>
        <p:nvSpPr>
          <p:cNvPr id="14339" name="Titel 1">
            <a:extLst>
              <a:ext uri="{FF2B5EF4-FFF2-40B4-BE49-F238E27FC236}">
                <a16:creationId xmlns:a16="http://schemas.microsoft.com/office/drawing/2014/main" id="{97127DA1-2195-DF81-D7B8-C983640BFB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Inginerie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sociala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nhaltsplatzhalter 2">
            <a:extLst>
              <a:ext uri="{FF2B5EF4-FFF2-40B4-BE49-F238E27FC236}">
                <a16:creationId xmlns:a16="http://schemas.microsoft.com/office/drawing/2014/main" id="{0C8BF155-0CB2-59CC-E7AD-55E2F1411C5A}"/>
              </a:ext>
            </a:extLst>
          </p:cNvPr>
          <p:cNvSpPr txBox="1">
            <a:spLocks/>
          </p:cNvSpPr>
          <p:nvPr/>
        </p:nvSpPr>
        <p:spPr>
          <a:xfrm>
            <a:off x="1030288" y="2060575"/>
            <a:ext cx="10537825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vi-VN" dirty="0">
                <a:latin typeface="Calibri" panose="020F0502020204030204" pitchFamily="34" charset="0"/>
                <a:cs typeface="Calibri" panose="020F0502020204030204" pitchFamily="34" charset="0"/>
              </a:rPr>
              <a:t>Companiile: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dirty="0" err="1"/>
              <a:t>ar</a:t>
            </a:r>
            <a:r>
              <a:rPr lang="en-US" sz="2400" dirty="0"/>
              <a:t> </a:t>
            </a:r>
            <a:r>
              <a:rPr lang="en-US" sz="2400" dirty="0" err="1"/>
              <a:t>putea</a:t>
            </a:r>
            <a:r>
              <a:rPr lang="en-US" sz="2400" dirty="0"/>
              <a:t> </a:t>
            </a:r>
            <a:r>
              <a:rPr lang="en-US" sz="2400" dirty="0" err="1"/>
              <a:t>suferi</a:t>
            </a:r>
            <a:r>
              <a:rPr lang="en-US" sz="2400" dirty="0"/>
              <a:t> </a:t>
            </a:r>
            <a:r>
              <a:rPr lang="en-US" sz="2400" dirty="0" err="1"/>
              <a:t>pierderi</a:t>
            </a:r>
            <a:r>
              <a:rPr lang="en-US" sz="2400" dirty="0"/>
              <a:t> de </a:t>
            </a:r>
            <a:r>
              <a:rPr lang="en-US" sz="2400" dirty="0" err="1"/>
              <a:t>productivitate</a:t>
            </a:r>
            <a:r>
              <a:rPr lang="en-US" sz="2400" dirty="0"/>
              <a:t>, o </a:t>
            </a:r>
            <a:r>
              <a:rPr lang="en-US" sz="2400" dirty="0" err="1"/>
              <a:t>scădere</a:t>
            </a:r>
            <a:r>
              <a:rPr lang="en-US" sz="2400" dirty="0"/>
              <a:t> a </a:t>
            </a:r>
            <a:r>
              <a:rPr lang="en-US" sz="2400" dirty="0" err="1"/>
              <a:t>moralului</a:t>
            </a:r>
            <a:r>
              <a:rPr lang="en-US" sz="2400" dirty="0"/>
              <a:t> </a:t>
            </a:r>
            <a:r>
              <a:rPr lang="en-US" sz="2400" dirty="0" err="1"/>
              <a:t>angajaților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dificultăți</a:t>
            </a:r>
            <a:r>
              <a:rPr lang="en-US" sz="2400" dirty="0"/>
              <a:t> de </a:t>
            </a:r>
            <a:r>
              <a:rPr lang="en-US" sz="2400" dirty="0" err="1"/>
              <a:t>recuperare</a:t>
            </a:r>
            <a:r>
              <a:rPr lang="en-US" sz="2400" dirty="0"/>
              <a:t>.</a:t>
            </a:r>
            <a:endParaRPr lang="vi-VN" sz="2400" dirty="0"/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dirty="0"/>
              <a:t>au </a:t>
            </a:r>
            <a:r>
              <a:rPr lang="en-US" sz="2400" dirty="0" err="1"/>
              <a:t>prejudicii</a:t>
            </a:r>
            <a:r>
              <a:rPr lang="en-US" sz="2400" dirty="0"/>
              <a:t> </a:t>
            </a:r>
            <a:r>
              <a:rPr lang="en-US" sz="2400" dirty="0" err="1"/>
              <a:t>reputației</a:t>
            </a:r>
            <a:r>
              <a:rPr lang="en-US" sz="2400" dirty="0"/>
              <a:t> </a:t>
            </a:r>
            <a:r>
              <a:rPr lang="en-US" sz="2400" dirty="0" err="1"/>
              <a:t>deoarece</a:t>
            </a:r>
            <a:r>
              <a:rPr lang="en-US" sz="2400" dirty="0"/>
              <a:t> </a:t>
            </a:r>
            <a:r>
              <a:rPr lang="en-US" sz="2400" dirty="0" err="1"/>
              <a:t>clienții</a:t>
            </a:r>
            <a:r>
              <a:rPr lang="en-US" sz="2400" dirty="0"/>
              <a:t> nu sunt </a:t>
            </a:r>
            <a:r>
              <a:rPr lang="en-US" sz="2400" dirty="0" err="1"/>
              <a:t>convinși</a:t>
            </a:r>
            <a:r>
              <a:rPr lang="en-US" sz="2400" dirty="0"/>
              <a:t> </a:t>
            </a:r>
            <a:r>
              <a:rPr lang="en-US" sz="2400" dirty="0" err="1"/>
              <a:t>că</a:t>
            </a:r>
            <a:r>
              <a:rPr lang="en-US" sz="2400" dirty="0"/>
              <a:t> </a:t>
            </a:r>
            <a:r>
              <a:rPr lang="en-US" sz="2400" dirty="0" err="1"/>
              <a:t>organizația</a:t>
            </a:r>
            <a:r>
              <a:rPr lang="en-US" sz="2400" dirty="0"/>
              <a:t> se </a:t>
            </a:r>
            <a:r>
              <a:rPr lang="en-US" sz="2400" dirty="0" err="1"/>
              <a:t>poate</a:t>
            </a:r>
            <a:r>
              <a:rPr lang="en-US" sz="2400" dirty="0"/>
              <a:t> </a:t>
            </a:r>
            <a:r>
              <a:rPr lang="en-US" sz="2400" dirty="0" err="1"/>
              <a:t>proteja</a:t>
            </a:r>
            <a:r>
              <a:rPr lang="en-US" sz="2400" dirty="0"/>
              <a:t>.</a:t>
            </a:r>
            <a:endParaRPr lang="vi-VN" sz="2400" dirty="0"/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dirty="0" err="1"/>
              <a:t>adesea</a:t>
            </a:r>
            <a:r>
              <a:rPr lang="en-US" sz="2400" dirty="0"/>
              <a:t> </a:t>
            </a:r>
            <a:r>
              <a:rPr lang="en-US" sz="2400" dirty="0" err="1"/>
              <a:t>trebuie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</a:t>
            </a:r>
            <a:r>
              <a:rPr lang="en-US" sz="2400" dirty="0" err="1"/>
              <a:t>declanșeze</a:t>
            </a:r>
            <a:r>
              <a:rPr lang="en-US" sz="2400" dirty="0"/>
              <a:t> un </a:t>
            </a:r>
            <a:r>
              <a:rPr lang="en-US" sz="2400" dirty="0" err="1"/>
              <a:t>răspuns</a:t>
            </a:r>
            <a:r>
              <a:rPr lang="en-US" sz="2400" dirty="0"/>
              <a:t> la incident </a:t>
            </a:r>
            <a:r>
              <a:rPr lang="en-US" sz="2400" dirty="0" err="1"/>
              <a:t>vechi</a:t>
            </a:r>
            <a:r>
              <a:rPr lang="en-US" sz="2400" dirty="0"/>
              <a:t>.</a:t>
            </a:r>
            <a:endParaRPr lang="vi-VN" sz="2400" dirty="0"/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dirty="0" err="1"/>
              <a:t>ar</a:t>
            </a:r>
            <a:r>
              <a:rPr lang="en-US" sz="2400" dirty="0"/>
              <a:t> </a:t>
            </a:r>
            <a:r>
              <a:rPr lang="en-US" sz="2400" dirty="0" err="1"/>
              <a:t>trebui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</a:t>
            </a:r>
            <a:r>
              <a:rPr lang="en-US" sz="2400" dirty="0" err="1"/>
              <a:t>ofere</a:t>
            </a:r>
            <a:r>
              <a:rPr lang="en-US" sz="2400" dirty="0"/>
              <a:t> software de </a:t>
            </a:r>
            <a:r>
              <a:rPr lang="en-US" sz="2400" dirty="0" err="1"/>
              <a:t>securitate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a </a:t>
            </a:r>
            <a:r>
              <a:rPr lang="en-US" sz="2400" dirty="0" err="1"/>
              <a:t>ajuta</a:t>
            </a:r>
            <a:r>
              <a:rPr lang="en-US" sz="2400" dirty="0"/>
              <a:t> la </a:t>
            </a:r>
            <a:r>
              <a:rPr lang="en-US" sz="2400" dirty="0" err="1"/>
              <a:t>prevenirea</a:t>
            </a:r>
            <a:r>
              <a:rPr lang="en-US" sz="2400" dirty="0"/>
              <a:t> </a:t>
            </a:r>
            <a:r>
              <a:rPr lang="en-US" sz="2400" dirty="0" err="1"/>
              <a:t>atacurilor</a:t>
            </a:r>
            <a:r>
              <a:rPr lang="en-US" sz="2400" dirty="0"/>
              <a:t> </a:t>
            </a:r>
            <a:r>
              <a:rPr lang="en-US" sz="2400" dirty="0" err="1"/>
              <a:t>viitoare</a:t>
            </a:r>
            <a:r>
              <a:rPr lang="en-US" sz="2400" dirty="0"/>
              <a:t>.</a:t>
            </a:r>
            <a:endParaRPr lang="vi-VN" sz="2400" dirty="0"/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dirty="0" err="1"/>
              <a:t>deseori</a:t>
            </a:r>
            <a:r>
              <a:rPr lang="en-US" sz="2400" dirty="0"/>
              <a:t> </a:t>
            </a:r>
            <a:r>
              <a:rPr lang="en-US" sz="2400" dirty="0" err="1"/>
              <a:t>ar</a:t>
            </a:r>
            <a:r>
              <a:rPr lang="en-US" sz="2400" dirty="0"/>
              <a:t> </a:t>
            </a:r>
            <a:r>
              <a:rPr lang="en-US" sz="2400" dirty="0" err="1"/>
              <a:t>trebui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</a:t>
            </a:r>
            <a:r>
              <a:rPr lang="en-US" sz="2400" dirty="0" err="1"/>
              <a:t>recalifice</a:t>
            </a:r>
            <a:r>
              <a:rPr lang="en-US" sz="2400" dirty="0"/>
              <a:t> </a:t>
            </a:r>
            <a:r>
              <a:rPr lang="en-US" sz="2400" dirty="0" err="1"/>
              <a:t>angajații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a fi </a:t>
            </a:r>
            <a:r>
              <a:rPr lang="en-US" sz="2400" dirty="0" err="1"/>
              <a:t>pregătiți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atacuri</a:t>
            </a:r>
            <a:r>
              <a:rPr lang="en-US" sz="2400" dirty="0"/>
              <a:t>.</a:t>
            </a:r>
            <a:endParaRPr lang="de-DE" sz="2400" dirty="0"/>
          </a:p>
        </p:txBody>
      </p:sp>
      <p:sp>
        <p:nvSpPr>
          <p:cNvPr id="15363" name="Titel 1">
            <a:extLst>
              <a:ext uri="{FF2B5EF4-FFF2-40B4-BE49-F238E27FC236}">
                <a16:creationId xmlns:a16="http://schemas.microsoft.com/office/drawing/2014/main" id="{4DDA139C-C46D-02C5-8E4C-6A9ED500D0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Inginerie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sociala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Inhaltsplatzhalter 2">
            <a:extLst>
              <a:ext uri="{FF2B5EF4-FFF2-40B4-BE49-F238E27FC236}">
                <a16:creationId xmlns:a16="http://schemas.microsoft.com/office/drawing/2014/main" id="{E1A0677C-94AB-E616-0BD1-6DE7E961A4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863" y="2205038"/>
            <a:ext cx="11090275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defTabSz="914400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>
                <a:cs typeface="Arial" panose="020B0604020202020204" pitchFamily="34" charset="0"/>
              </a:rPr>
              <a:t>de </a:t>
            </a:r>
            <a:r>
              <a:rPr lang="en-US" altLang="en-US" sz="2400" dirty="0" err="1">
                <a:cs typeface="Arial" panose="020B0604020202020204" pitchFamily="34" charset="0"/>
              </a:rPr>
              <a:t>angajați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și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manageri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pentru</a:t>
            </a:r>
            <a:r>
              <a:rPr lang="en-US" altLang="en-US" sz="2400" dirty="0">
                <a:cs typeface="Arial" panose="020B0604020202020204" pitchFamily="34" charset="0"/>
              </a:rPr>
              <a:t> care </a:t>
            </a:r>
            <a:r>
              <a:rPr lang="en-US" altLang="en-US" sz="2400" dirty="0" err="1">
                <a:cs typeface="Arial" panose="020B0604020202020204" pitchFamily="34" charset="0"/>
              </a:rPr>
              <a:t>este</a:t>
            </a:r>
            <a:r>
              <a:rPr lang="en-US" altLang="en-US" sz="2400" dirty="0">
                <a:cs typeface="Arial" panose="020B0604020202020204" pitchFamily="34" charset="0"/>
              </a:rPr>
              <a:t> important </a:t>
            </a:r>
            <a:r>
              <a:rPr lang="en-US" altLang="en-US" sz="2400" dirty="0" err="1">
                <a:cs typeface="Arial" panose="020B0604020202020204" pitchFamily="34" charset="0"/>
              </a:rPr>
              <a:t>să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recunoaștem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atacurile</a:t>
            </a:r>
            <a:r>
              <a:rPr lang="en-US" altLang="en-US" sz="2400" dirty="0">
                <a:cs typeface="Arial" panose="020B0604020202020204" pitchFamily="34" charset="0"/>
              </a:rPr>
              <a:t> de </a:t>
            </a:r>
            <a:r>
              <a:rPr lang="en-US" altLang="en-US" sz="2400" dirty="0" err="1">
                <a:cs typeface="Arial" panose="020B0604020202020204" pitchFamily="34" charset="0"/>
              </a:rPr>
              <a:t>inginerie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socială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deoarece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riscul</a:t>
            </a:r>
            <a:r>
              <a:rPr lang="en-US" altLang="en-US" sz="2400" dirty="0">
                <a:cs typeface="Arial" panose="020B0604020202020204" pitchFamily="34" charset="0"/>
              </a:rPr>
              <a:t> de a </a:t>
            </a:r>
            <a:r>
              <a:rPr lang="en-US" altLang="en-US" sz="2400" dirty="0" err="1">
                <a:cs typeface="Arial" panose="020B0604020202020204" pitchFamily="34" charset="0"/>
              </a:rPr>
              <a:t>deveni</a:t>
            </a:r>
            <a:r>
              <a:rPr lang="en-US" altLang="en-US" sz="2400" dirty="0">
                <a:cs typeface="Arial" panose="020B0604020202020204" pitchFamily="34" charset="0"/>
              </a:rPr>
              <a:t> o </a:t>
            </a:r>
            <a:r>
              <a:rPr lang="en-US" altLang="en-US" sz="2400" dirty="0" err="1">
                <a:cs typeface="Arial" panose="020B0604020202020204" pitchFamily="34" charset="0"/>
              </a:rPr>
              <a:t>victimă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este</a:t>
            </a:r>
            <a:r>
              <a:rPr lang="en-US" altLang="en-US" sz="2400" dirty="0">
                <a:cs typeface="Arial" panose="020B0604020202020204" pitchFamily="34" charset="0"/>
              </a:rPr>
              <a:t> mare.</a:t>
            </a:r>
            <a:endParaRPr lang="vi-V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914400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 err="1">
                <a:cs typeface="Arial" panose="020B0604020202020204" pitchFamily="34" charset="0"/>
              </a:rPr>
              <a:t>ar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putea</a:t>
            </a:r>
            <a:r>
              <a:rPr lang="en-US" altLang="en-US" sz="2400" dirty="0">
                <a:cs typeface="Arial" panose="020B0604020202020204" pitchFamily="34" charset="0"/>
              </a:rPr>
              <a:t> fi </a:t>
            </a:r>
            <a:r>
              <a:rPr lang="en-US" altLang="en-US" sz="2400" dirty="0" err="1">
                <a:cs typeface="Arial" panose="020B0604020202020204" pitchFamily="34" charset="0"/>
              </a:rPr>
              <a:t>incluse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în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programele</a:t>
            </a:r>
            <a:r>
              <a:rPr lang="en-US" altLang="en-US" sz="2400" dirty="0">
                <a:cs typeface="Arial" panose="020B0604020202020204" pitchFamily="34" charset="0"/>
              </a:rPr>
              <a:t> de </a:t>
            </a:r>
            <a:r>
              <a:rPr lang="en-US" altLang="en-US" sz="2400" dirty="0" err="1">
                <a:cs typeface="Arial" panose="020B0604020202020204" pitchFamily="34" charset="0"/>
              </a:rPr>
              <a:t>conștientizare</a:t>
            </a:r>
            <a:r>
              <a:rPr lang="en-US" altLang="en-US" sz="2400" dirty="0">
                <a:cs typeface="Arial" panose="020B0604020202020204" pitchFamily="34" charset="0"/>
              </a:rPr>
              <a:t> a </a:t>
            </a:r>
            <a:r>
              <a:rPr lang="en-US" altLang="en-US" sz="2400" dirty="0" err="1">
                <a:cs typeface="Arial" panose="020B0604020202020204" pitchFamily="34" charset="0"/>
              </a:rPr>
              <a:t>securității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comunitare</a:t>
            </a:r>
            <a:r>
              <a:rPr lang="en-US" altLang="en-US" sz="2400" dirty="0">
                <a:cs typeface="Arial" panose="020B0604020202020204" pitchFamily="34" charset="0"/>
              </a:rPr>
              <a:t>, </a:t>
            </a:r>
            <a:r>
              <a:rPr lang="en-US" altLang="en-US" sz="2400" dirty="0" err="1">
                <a:cs typeface="Arial" panose="020B0604020202020204" pitchFamily="34" charset="0"/>
              </a:rPr>
              <a:t>individuale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și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cetățenești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și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să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protejeze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indivizii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și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organizația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acestora</a:t>
            </a:r>
            <a:r>
              <a:rPr lang="en-US" altLang="en-US" sz="2400" dirty="0">
                <a:cs typeface="Arial" panose="020B0604020202020204" pitchFamily="34" charset="0"/>
              </a:rPr>
              <a:t>.</a:t>
            </a:r>
            <a:endParaRPr lang="vi-V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914400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 err="1">
                <a:cs typeface="Arial" panose="020B0604020202020204" pitchFamily="34" charset="0"/>
              </a:rPr>
              <a:t>lipsește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în</a:t>
            </a:r>
            <a:r>
              <a:rPr lang="en-US" altLang="en-US" sz="2400" dirty="0">
                <a:cs typeface="Arial" panose="020B0604020202020204" pitchFamily="34" charset="0"/>
              </a:rPr>
              <a:t> special IMM-urile care au </a:t>
            </a:r>
            <a:r>
              <a:rPr lang="en-US" altLang="en-US" sz="2400" dirty="0" err="1">
                <a:cs typeface="Arial" panose="020B0604020202020204" pitchFamily="34" charset="0"/>
              </a:rPr>
              <a:t>mai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puține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resurse</a:t>
            </a:r>
            <a:r>
              <a:rPr lang="en-US" altLang="en-US" sz="2400" dirty="0">
                <a:cs typeface="Arial" panose="020B0604020202020204" pitchFamily="34" charset="0"/>
              </a:rPr>
              <a:t>, </a:t>
            </a:r>
            <a:r>
              <a:rPr lang="en-US" altLang="en-US" sz="2400" dirty="0" err="1">
                <a:cs typeface="Arial" panose="020B0604020202020204" pitchFamily="34" charset="0"/>
              </a:rPr>
              <a:t>așa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că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ar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trebui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ajutate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să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ia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în</a:t>
            </a:r>
            <a:r>
              <a:rPr lang="en-US" altLang="en-US" sz="2400" dirty="0">
                <a:cs typeface="Arial" panose="020B0604020202020204" pitchFamily="34" charset="0"/>
              </a:rPr>
              <a:t> serios </a:t>
            </a:r>
            <a:r>
              <a:rPr lang="en-US" altLang="en-US" sz="2400" dirty="0" err="1">
                <a:cs typeface="Arial" panose="020B0604020202020204" pitchFamily="34" charset="0"/>
              </a:rPr>
              <a:t>formarea</a:t>
            </a:r>
            <a:r>
              <a:rPr lang="en-US" altLang="en-US" sz="2400" dirty="0">
                <a:cs typeface="Arial" panose="020B0604020202020204" pitchFamily="34" charset="0"/>
              </a:rPr>
              <a:t> de </a:t>
            </a:r>
            <a:r>
              <a:rPr lang="en-US" altLang="en-US" sz="2400" dirty="0" err="1">
                <a:cs typeface="Arial" panose="020B0604020202020204" pitchFamily="34" charset="0"/>
              </a:rPr>
              <a:t>conștientizare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cibernetică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și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să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ofere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angajaților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oportunități</a:t>
            </a:r>
            <a:r>
              <a:rPr lang="en-US" altLang="en-US" sz="2400" dirty="0">
                <a:cs typeface="Arial" panose="020B0604020202020204" pitchFamily="34" charset="0"/>
              </a:rPr>
              <a:t> de a o </a:t>
            </a:r>
            <a:r>
              <a:rPr lang="en-US" altLang="en-US" sz="2400" dirty="0" err="1">
                <a:cs typeface="Arial" panose="020B0604020202020204" pitchFamily="34" charset="0"/>
              </a:rPr>
              <a:t>lua</a:t>
            </a:r>
            <a:r>
              <a:rPr lang="en-US" altLang="en-US" sz="2400" dirty="0">
                <a:cs typeface="Arial" panose="020B0604020202020204" pitchFamily="34" charset="0"/>
              </a:rPr>
              <a:t>.</a:t>
            </a:r>
            <a:endParaRPr lang="de-DE" altLang="en-US" sz="2400" dirty="0">
              <a:cs typeface="Arial" panose="020B0604020202020204" pitchFamily="34" charset="0"/>
            </a:endParaRPr>
          </a:p>
        </p:txBody>
      </p:sp>
      <p:sp>
        <p:nvSpPr>
          <p:cNvPr id="16387" name="Titel 1">
            <a:extLst>
              <a:ext uri="{FF2B5EF4-FFF2-40B4-BE49-F238E27FC236}">
                <a16:creationId xmlns:a16="http://schemas.microsoft.com/office/drawing/2014/main" id="{2B1BC69D-CC1D-158D-CB4D-0273C29B30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7354713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Formare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în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inginerie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socială</a:t>
            </a:r>
            <a:r>
              <a:rPr lang="en-US" altLang="en-US" sz="4400" dirty="0">
                <a:latin typeface="Calibri Light" panose="020F0302020204030204" pitchFamily="34" charset="0"/>
              </a:rPr>
              <a:t> (</a:t>
            </a:r>
            <a:r>
              <a:rPr lang="en-US" altLang="en-US" sz="4400" dirty="0" err="1">
                <a:latin typeface="Calibri Light" panose="020F0302020204030204" pitchFamily="34" charset="0"/>
              </a:rPr>
              <a:t>conștientizare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cibernetică</a:t>
            </a:r>
            <a:r>
              <a:rPr lang="en-US" altLang="en-US" sz="4400" dirty="0">
                <a:latin typeface="Calibri Light" panose="020F0302020204030204" pitchFamily="34" charset="0"/>
              </a:rPr>
              <a:t>)</a:t>
            </a:r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nhaltsplatzhalter 2">
            <a:extLst>
              <a:ext uri="{FF2B5EF4-FFF2-40B4-BE49-F238E27FC236}">
                <a16:creationId xmlns:a16="http://schemas.microsoft.com/office/drawing/2014/main" id="{E8CF7615-DB7F-82B2-B14B-391807F70F6B}"/>
              </a:ext>
            </a:extLst>
          </p:cNvPr>
          <p:cNvSpPr txBox="1">
            <a:spLocks/>
          </p:cNvSpPr>
          <p:nvPr/>
        </p:nvSpPr>
        <p:spPr>
          <a:xfrm>
            <a:off x="623888" y="2060575"/>
            <a:ext cx="10944225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vi-VN" dirty="0">
                <a:latin typeface="Calibri" panose="020F0502020204030204" pitchFamily="34" charset="0"/>
                <a:cs typeface="Calibri" panose="020F0502020204030204" pitchFamily="34" charset="0"/>
              </a:rPr>
              <a:t>Atacator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ul</a:t>
            </a:r>
            <a:r>
              <a:rPr lang="vi-VN" dirty="0">
                <a:latin typeface="Calibri" panose="020F0502020204030204" pitchFamily="34" charset="0"/>
                <a:cs typeface="Calibri" panose="020F0502020204030204" pitchFamily="34" charset="0"/>
              </a:rPr>
              <a:t> :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en-US" sz="2400" dirty="0" err="1">
                <a:cs typeface="Arial" panose="020B0604020202020204" pitchFamily="34" charset="0"/>
              </a:rPr>
              <a:t>mai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întâi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investigați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victima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vizată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pentru</a:t>
            </a:r>
            <a:r>
              <a:rPr lang="en-US" sz="2400" dirty="0">
                <a:cs typeface="Arial" panose="020B0604020202020204" pitchFamily="34" charset="0"/>
              </a:rPr>
              <a:t> a </a:t>
            </a:r>
            <a:r>
              <a:rPr lang="en-US" sz="2400" dirty="0" err="1">
                <a:cs typeface="Arial" panose="020B0604020202020204" pitchFamily="34" charset="0"/>
              </a:rPr>
              <a:t>aduna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informațiile</a:t>
            </a:r>
            <a:r>
              <a:rPr lang="en-US" sz="2400" dirty="0">
                <a:cs typeface="Arial" panose="020B0604020202020204" pitchFamily="34" charset="0"/>
              </a:rPr>
              <a:t> de </a:t>
            </a:r>
            <a:r>
              <a:rPr lang="en-US" sz="2400" dirty="0" err="1">
                <a:cs typeface="Arial" panose="020B0604020202020204" pitchFamily="34" charset="0"/>
              </a:rPr>
              <a:t>bază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necesare</a:t>
            </a:r>
            <a:r>
              <a:rPr lang="en-US" sz="2400" dirty="0">
                <a:cs typeface="Arial" panose="020B0604020202020204" pitchFamily="34" charset="0"/>
              </a:rPr>
              <a:t>, cum </a:t>
            </a:r>
            <a:r>
              <a:rPr lang="en-US" sz="2400" dirty="0" err="1">
                <a:cs typeface="Arial" panose="020B0604020202020204" pitchFamily="34" charset="0"/>
              </a:rPr>
              <a:t>ar</a:t>
            </a:r>
            <a:r>
              <a:rPr lang="en-US" sz="2400" dirty="0">
                <a:cs typeface="Arial" panose="020B0604020202020204" pitchFamily="34" charset="0"/>
              </a:rPr>
              <a:t> fi </a:t>
            </a:r>
            <a:r>
              <a:rPr lang="en-US" sz="2400" dirty="0" err="1">
                <a:cs typeface="Arial" panose="020B0604020202020204" pitchFamily="34" charset="0"/>
              </a:rPr>
              <a:t>punctele</a:t>
            </a:r>
            <a:r>
              <a:rPr lang="en-US" sz="2400" dirty="0">
                <a:cs typeface="Arial" panose="020B0604020202020204" pitchFamily="34" charset="0"/>
              </a:rPr>
              <a:t> de </a:t>
            </a:r>
            <a:r>
              <a:rPr lang="en-US" sz="2400" dirty="0" err="1">
                <a:cs typeface="Arial" panose="020B0604020202020204" pitchFamily="34" charset="0"/>
              </a:rPr>
              <a:t>intrare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și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protocoalele</a:t>
            </a:r>
            <a:r>
              <a:rPr lang="en-US" sz="2400" dirty="0">
                <a:cs typeface="Arial" panose="020B0604020202020204" pitchFamily="34" charset="0"/>
              </a:rPr>
              <a:t> de </a:t>
            </a:r>
            <a:r>
              <a:rPr lang="en-US" sz="2400" dirty="0" err="1">
                <a:cs typeface="Arial" panose="020B0604020202020204" pitchFamily="34" charset="0"/>
              </a:rPr>
              <a:t>securitate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slabe</a:t>
            </a:r>
            <a:r>
              <a:rPr lang="en-US" sz="2400" dirty="0">
                <a:cs typeface="Arial" panose="020B0604020202020204" pitchFamily="34" charset="0"/>
              </a:rPr>
              <a:t>, care sunt </a:t>
            </a:r>
            <a:r>
              <a:rPr lang="en-US" sz="2400" dirty="0" err="1">
                <a:cs typeface="Arial" panose="020B0604020202020204" pitchFamily="34" charset="0"/>
              </a:rPr>
              <a:t>necesare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pentru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atac</a:t>
            </a:r>
            <a:r>
              <a:rPr lang="en-US" sz="2400" dirty="0">
                <a:cs typeface="Arial" panose="020B0604020202020204" pitchFamily="34" charset="0"/>
              </a:rPr>
              <a:t>.</a:t>
            </a:r>
            <a:endParaRPr lang="vi-VN" sz="2400" dirty="0">
              <a:cs typeface="Arial" panose="020B0604020202020204" pitchFamily="34" charset="0"/>
            </a:endParaRPr>
          </a:p>
          <a:p>
            <a:pPr algn="just" fontAlgn="auto">
              <a:spcAft>
                <a:spcPts val="0"/>
              </a:spcAft>
              <a:defRPr/>
            </a:pPr>
            <a:r>
              <a:rPr lang="en-US" sz="2400" dirty="0" err="1">
                <a:cs typeface="Arial" panose="020B0604020202020204" pitchFamily="34" charset="0"/>
              </a:rPr>
              <a:t>apoi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încercați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să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câștigați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încrederea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victimei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și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să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oferiți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stimulente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pentru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acțiuni</a:t>
            </a:r>
            <a:r>
              <a:rPr lang="en-US" sz="2400" dirty="0">
                <a:cs typeface="Arial" panose="020B0604020202020204" pitchFamily="34" charset="0"/>
              </a:rPr>
              <a:t> care nu sunt de </a:t>
            </a:r>
            <a:r>
              <a:rPr lang="en-US" sz="2400" dirty="0" err="1">
                <a:cs typeface="Arial" panose="020B0604020202020204" pitchFamily="34" charset="0"/>
              </a:rPr>
              <a:t>obicei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practici</a:t>
            </a:r>
            <a:r>
              <a:rPr lang="en-US" sz="2400" dirty="0">
                <a:cs typeface="Arial" panose="020B0604020202020204" pitchFamily="34" charset="0"/>
              </a:rPr>
              <a:t> de </a:t>
            </a:r>
            <a:r>
              <a:rPr lang="en-US" sz="2400" dirty="0" err="1">
                <a:cs typeface="Arial" panose="020B0604020202020204" pitchFamily="34" charset="0"/>
              </a:rPr>
              <a:t>securitate</a:t>
            </a:r>
            <a:r>
              <a:rPr lang="en-US" sz="2400" dirty="0">
                <a:cs typeface="Arial" panose="020B0604020202020204" pitchFamily="34" charset="0"/>
              </a:rPr>
              <a:t>, cum </a:t>
            </a:r>
            <a:r>
              <a:rPr lang="en-US" sz="2400" dirty="0" err="1">
                <a:cs typeface="Arial" panose="020B0604020202020204" pitchFamily="34" charset="0"/>
              </a:rPr>
              <a:t>ar</a:t>
            </a:r>
            <a:r>
              <a:rPr lang="en-US" sz="2400" dirty="0">
                <a:cs typeface="Arial" panose="020B0604020202020204" pitchFamily="34" charset="0"/>
              </a:rPr>
              <a:t> fi </a:t>
            </a:r>
            <a:r>
              <a:rPr lang="en-US" sz="2400" dirty="0" err="1">
                <a:cs typeface="Arial" panose="020B0604020202020204" pitchFamily="34" charset="0"/>
              </a:rPr>
              <a:t>devenirea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informațiilor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sensibile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sau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acordarea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accesului</a:t>
            </a:r>
            <a:r>
              <a:rPr lang="en-US" sz="2400" dirty="0">
                <a:cs typeface="Arial" panose="020B0604020202020204" pitchFamily="34" charset="0"/>
              </a:rPr>
              <a:t> la </a:t>
            </a:r>
            <a:r>
              <a:rPr lang="en-US" sz="2400" dirty="0" err="1">
                <a:cs typeface="Arial" panose="020B0604020202020204" pitchFamily="34" charset="0"/>
              </a:rPr>
              <a:t>resurse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critice</a:t>
            </a:r>
            <a:r>
              <a:rPr lang="en-US" sz="2400" dirty="0">
                <a:cs typeface="Arial" panose="020B0604020202020204" pitchFamily="34" charset="0"/>
              </a:rPr>
              <a:t>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en-US" sz="2400" dirty="0" err="1">
                <a:cs typeface="Arial" panose="020B0604020202020204" pitchFamily="34" charset="0"/>
              </a:rPr>
              <a:t>Figura</a:t>
            </a:r>
            <a:r>
              <a:rPr lang="en-US" sz="2400" dirty="0">
                <a:cs typeface="Arial" panose="020B0604020202020204" pitchFamily="34" charset="0"/>
              </a:rPr>
              <a:t> 2 </a:t>
            </a:r>
            <a:r>
              <a:rPr lang="en-US" sz="2400" dirty="0" err="1">
                <a:cs typeface="Arial" panose="020B0604020202020204" pitchFamily="34" charset="0"/>
              </a:rPr>
              <a:t>explică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ciclul</a:t>
            </a:r>
            <a:r>
              <a:rPr lang="en-US" sz="2400" dirty="0">
                <a:cs typeface="Arial" panose="020B0604020202020204" pitchFamily="34" charset="0"/>
              </a:rPr>
              <a:t> de </a:t>
            </a:r>
            <a:r>
              <a:rPr lang="en-US" sz="2400" dirty="0" err="1">
                <a:cs typeface="Arial" panose="020B0604020202020204" pitchFamily="34" charset="0"/>
              </a:rPr>
              <a:t>viață</a:t>
            </a:r>
            <a:r>
              <a:rPr lang="en-US" sz="2400" dirty="0">
                <a:cs typeface="Arial" panose="020B0604020202020204" pitchFamily="34" charset="0"/>
              </a:rPr>
              <a:t> al </a:t>
            </a:r>
            <a:r>
              <a:rPr lang="en-US" sz="2400" dirty="0" err="1">
                <a:cs typeface="Arial" panose="020B0604020202020204" pitchFamily="34" charset="0"/>
              </a:rPr>
              <a:t>unui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atac</a:t>
            </a:r>
            <a:r>
              <a:rPr lang="en-US" sz="2400" dirty="0">
                <a:cs typeface="Arial" panose="020B0604020202020204" pitchFamily="34" charset="0"/>
              </a:rPr>
              <a:t>.</a:t>
            </a:r>
            <a:endParaRPr lang="de-DE" sz="2400" dirty="0">
              <a:cs typeface="Arial" panose="020B0604020202020204" pitchFamily="34" charset="0"/>
            </a:endParaRPr>
          </a:p>
        </p:txBody>
      </p:sp>
      <p:sp>
        <p:nvSpPr>
          <p:cNvPr id="17411" name="Titel 1">
            <a:extLst>
              <a:ext uri="{FF2B5EF4-FFF2-40B4-BE49-F238E27FC236}">
                <a16:creationId xmlns:a16="http://schemas.microsoft.com/office/drawing/2014/main" id="{7953343E-A6CE-6609-0C7A-579C49ACEF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Ciclul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viață</a:t>
            </a:r>
            <a:r>
              <a:rPr lang="en-US" altLang="en-US" sz="4400" dirty="0">
                <a:latin typeface="Calibri Light" panose="020F0302020204030204" pitchFamily="34" charset="0"/>
              </a:rPr>
              <a:t> al </a:t>
            </a:r>
            <a:r>
              <a:rPr lang="en-US" altLang="en-US" sz="4400" dirty="0" err="1">
                <a:latin typeface="Calibri Light" panose="020F0302020204030204" pitchFamily="34" charset="0"/>
              </a:rPr>
              <a:t>atacului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inginerie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9928A0A0-C03A-4496-0D81-70BFCACCAD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graphicFrame>
        <p:nvGraphicFramePr>
          <p:cNvPr id="18435" name="Objekt 5">
            <a:extLst>
              <a:ext uri="{FF2B5EF4-FFF2-40B4-BE49-F238E27FC236}">
                <a16:creationId xmlns:a16="http://schemas.microsoft.com/office/drawing/2014/main" id="{D0555D12-D6A2-0AB7-605D-033F19E63F69}"/>
              </a:ext>
            </a:extLst>
          </p:cNvPr>
          <p:cNvGraphicFramePr>
            <a:graphicFrameLocks/>
          </p:cNvGraphicFramePr>
          <p:nvPr/>
        </p:nvGraphicFramePr>
        <p:xfrm>
          <a:off x="2420938" y="1700213"/>
          <a:ext cx="7419975" cy="4587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0" imgH="0" progId="StaticMetafile">
                  <p:embed/>
                </p:oleObj>
              </mc:Choice>
              <mc:Fallback>
                <p:oleObj name="Picture" r:id="rId2" imgW="0" imgH="0" progId="StaticMetafile">
                  <p:embed/>
                  <p:pic>
                    <p:nvPicPr>
                      <p:cNvPr id="0" name="Objekt 5"/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0938" y="1700213"/>
                        <a:ext cx="7419975" cy="4587875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6" name="Textfeld 6">
            <a:extLst>
              <a:ext uri="{FF2B5EF4-FFF2-40B4-BE49-F238E27FC236}">
                <a16:creationId xmlns:a16="http://schemas.microsoft.com/office/drawing/2014/main" id="{617AA93A-D006-A84E-8CC7-A2BF668C6C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325" y="6181725"/>
            <a:ext cx="108727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en-US" sz="2400" i="1" dirty="0">
                <a:cs typeface="Calibri" panose="020F0502020204030204" pitchFamily="34" charset="0"/>
              </a:rPr>
              <a:t>Figura 2: Ciclul de viață al unui atac</a:t>
            </a:r>
          </a:p>
        </p:txBody>
      </p:sp>
      <p:sp>
        <p:nvSpPr>
          <p:cNvPr id="18437" name="Titel 1">
            <a:extLst>
              <a:ext uri="{FF2B5EF4-FFF2-40B4-BE49-F238E27FC236}">
                <a16:creationId xmlns:a16="http://schemas.microsoft.com/office/drawing/2014/main" id="{FD80EF27-6982-C54E-1B03-8BD4B1040D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Ciclul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viață</a:t>
            </a:r>
            <a:r>
              <a:rPr lang="en-US" altLang="en-US" sz="4400" dirty="0">
                <a:latin typeface="Calibri Light" panose="020F0302020204030204" pitchFamily="34" charset="0"/>
              </a:rPr>
              <a:t> al </a:t>
            </a:r>
            <a:r>
              <a:rPr lang="en-US" altLang="en-US" sz="4400" dirty="0" err="1">
                <a:latin typeface="Calibri Light" panose="020F0302020204030204" pitchFamily="34" charset="0"/>
              </a:rPr>
              <a:t>atacului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inginerie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>
            <a:extLst>
              <a:ext uri="{FF2B5EF4-FFF2-40B4-BE49-F238E27FC236}">
                <a16:creationId xmlns:a16="http://schemas.microsoft.com/office/drawing/2014/main" id="{B0FA0DFD-ED26-E86F-57AB-643FFBEC6A1D}"/>
              </a:ext>
            </a:extLst>
          </p:cNvPr>
          <p:cNvSpPr txBox="1">
            <a:spLocks noChangeArrowheads="1"/>
          </p:cNvSpPr>
          <p:nvPr/>
        </p:nvSpPr>
        <p:spPr>
          <a:xfrm>
            <a:off x="479425" y="2133600"/>
            <a:ext cx="11233150" cy="2935288"/>
          </a:xfrm>
          <a:prstGeom prst="rect">
            <a:avLst/>
          </a:prstGeom>
        </p:spPr>
        <p:txBody>
          <a:bodyPr anchor="ctr">
            <a:spAutoFit/>
          </a:bodyPr>
          <a:lstStyle>
            <a:lvl1pPr marL="228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vi-VN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Rețea socială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devenit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foarte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popular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ultimii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ani,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oferind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utilizatorilor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o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platformă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comunica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cu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familia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prietenii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colegii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lor.</a:t>
            </a:r>
            <a:endParaRPr lang="vi-VN" altLang="de-DE" sz="2400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iar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rețelele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se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referă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la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utilizarea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site-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urilor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rețele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bazate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pe Internet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se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conecta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comunica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cu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prietenii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familia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colegii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clienții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sau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clienții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vi-VN" altLang="de-DE" sz="2400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au </a:t>
            </a:r>
            <a:r>
              <a:rPr lang="fr-FR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serverele</a:t>
            </a: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fr-FR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lor</a:t>
            </a: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fr-FR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centre de date </a:t>
            </a:r>
            <a:r>
              <a:rPr lang="fr-FR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amplasate</a:t>
            </a: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fr-FR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împreună</a:t>
            </a: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fr-FR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cu</a:t>
            </a: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fr-FR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principalele</a:t>
            </a: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fr-FR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puncte</a:t>
            </a: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fr-FR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acces</a:t>
            </a: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la </a:t>
            </a:r>
            <a:r>
              <a:rPr lang="fr-FR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rețea</a:t>
            </a: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fr-FR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</a:t>
            </a: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Internet</a:t>
            </a:r>
            <a:r>
              <a:rPr lang="vi-VN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de-DE" altLang="de-DE" sz="2400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9459" name="Titel 1">
            <a:extLst>
              <a:ext uri="{FF2B5EF4-FFF2-40B4-BE49-F238E27FC236}">
                <a16:creationId xmlns:a16="http://schemas.microsoft.com/office/drawing/2014/main" id="{A7508D81-AA16-DD4C-DF85-4012123408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Rețeaua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socializare</a:t>
            </a:r>
            <a:r>
              <a:rPr lang="en-US" altLang="en-US" sz="4400" dirty="0">
                <a:latin typeface="Calibri Light" panose="020F0302020204030204" pitchFamily="34" charset="0"/>
              </a:rPr>
              <a:t> (Social Media) </a:t>
            </a:r>
            <a:r>
              <a:rPr lang="en-US" altLang="en-US" sz="4400" dirty="0" err="1">
                <a:latin typeface="Calibri Light" panose="020F0302020204030204" pitchFamily="34" charset="0"/>
              </a:rPr>
              <a:t>Introducere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>
            <a:extLst>
              <a:ext uri="{FF2B5EF4-FFF2-40B4-BE49-F238E27FC236}">
                <a16:creationId xmlns:a16="http://schemas.microsoft.com/office/drawing/2014/main" id="{F7CB2F00-BD22-C3D2-84ED-A007B6B54925}"/>
              </a:ext>
            </a:extLst>
          </p:cNvPr>
          <p:cNvSpPr txBox="1">
            <a:spLocks noChangeArrowheads="1"/>
          </p:cNvSpPr>
          <p:nvPr/>
        </p:nvSpPr>
        <p:spPr>
          <a:xfrm>
            <a:off x="623888" y="2420750"/>
            <a:ext cx="10944225" cy="3354765"/>
          </a:xfrm>
          <a:prstGeom prst="rect">
            <a:avLst/>
          </a:prstGeom>
        </p:spPr>
        <p:txBody>
          <a:bodyPr anchor="ctr">
            <a:spAutoFit/>
          </a:bodyPr>
          <a:lstStyle>
            <a:lvl1pPr marL="228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Rolurile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rețelelor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(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Figura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1)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arată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câteva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domenii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care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rețelele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joacă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un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rol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:</a:t>
            </a:r>
            <a:endParaRPr lang="vi-VN" altLang="de-DE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vi-VN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Divertisment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vi-VN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construirea de oportunitati de afaceri</a:t>
            </a:r>
            <a:endParaRPr lang="en-US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vi-VN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 face carieră</a:t>
            </a:r>
            <a:endParaRPr lang="en-US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vi-VN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îmbunătățirea abilităților sociale</a:t>
            </a:r>
            <a:endParaRPr lang="en-US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vi-VN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dezvoltarea relațiilor cu alți indivizi</a:t>
            </a:r>
            <a:endParaRPr lang="de-DE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20483" name="Titel 1">
            <a:extLst>
              <a:ext uri="{FF2B5EF4-FFF2-40B4-BE49-F238E27FC236}">
                <a16:creationId xmlns:a16="http://schemas.microsoft.com/office/drawing/2014/main" id="{23764E93-4108-F69F-4253-FB8EF19BC3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365125"/>
            <a:ext cx="64389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Rețele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Rolul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rețelelor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>
            <a:extLst>
              <a:ext uri="{FF2B5EF4-FFF2-40B4-BE49-F238E27FC236}">
                <a16:creationId xmlns:a16="http://schemas.microsoft.com/office/drawing/2014/main" id="{17B211D1-C39B-D332-D09B-2C179008D5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4750" y="1830388"/>
            <a:ext cx="11895138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21507" name="Rectangle 4">
            <a:extLst>
              <a:ext uri="{FF2B5EF4-FFF2-40B4-BE49-F238E27FC236}">
                <a16:creationId xmlns:a16="http://schemas.microsoft.com/office/drawing/2014/main" id="{F3FB3E90-9421-4999-53FD-318FE37A09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138" y="6067425"/>
            <a:ext cx="10369550" cy="42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</a:pPr>
            <a:r>
              <a:rPr lang="it-IT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Figura 3: Roluri în rețeaua socială</a:t>
            </a:r>
            <a:endParaRPr lang="de-DE" altLang="de-DE" sz="2400" i="1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1508" name="Objekt 8">
            <a:extLst>
              <a:ext uri="{FF2B5EF4-FFF2-40B4-BE49-F238E27FC236}">
                <a16:creationId xmlns:a16="http://schemas.microsoft.com/office/drawing/2014/main" id="{3B205C77-CBC6-9E1D-7720-BB44BBFA7B7E}"/>
              </a:ext>
            </a:extLst>
          </p:cNvPr>
          <p:cNvGraphicFramePr>
            <a:graphicFrameLocks/>
          </p:cNvGraphicFramePr>
          <p:nvPr/>
        </p:nvGraphicFramePr>
        <p:xfrm>
          <a:off x="2782888" y="2492375"/>
          <a:ext cx="6240462" cy="3021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0" imgH="0" progId="StaticMetafile">
                  <p:embed/>
                </p:oleObj>
              </mc:Choice>
              <mc:Fallback>
                <p:oleObj name="Picture" r:id="rId2" imgW="0" imgH="0" progId="StaticMetafile">
                  <p:embed/>
                  <p:pic>
                    <p:nvPicPr>
                      <p:cNvPr id="0" name="Objekt 8"/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2888" y="2492375"/>
                        <a:ext cx="6240462" cy="302101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9" name="Titel 1">
            <a:extLst>
              <a:ext uri="{FF2B5EF4-FFF2-40B4-BE49-F238E27FC236}">
                <a16:creationId xmlns:a16="http://schemas.microsoft.com/office/drawing/2014/main" id="{AE79C9E0-DBA3-C9FB-CFA8-1DB22B63FD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8" y="365125"/>
            <a:ext cx="636746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Roluri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în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rețeaua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>
            <a:extLst>
              <a:ext uri="{FF2B5EF4-FFF2-40B4-BE49-F238E27FC236}">
                <a16:creationId xmlns:a16="http://schemas.microsoft.com/office/drawing/2014/main" id="{B9D1EB39-1B95-F1E7-A6AF-26D09D5B42B3}"/>
              </a:ext>
            </a:extLst>
          </p:cNvPr>
          <p:cNvSpPr txBox="1">
            <a:spLocks noChangeArrowheads="1"/>
          </p:cNvSpPr>
          <p:nvPr/>
        </p:nvSpPr>
        <p:spPr>
          <a:xfrm>
            <a:off x="587375" y="1822976"/>
            <a:ext cx="11017250" cy="3600986"/>
          </a:xfrm>
          <a:prstGeom prst="rect">
            <a:avLst/>
          </a:prstGeom>
        </p:spPr>
        <p:txBody>
          <a:bodyPr anchor="ctr">
            <a:spAutoFit/>
          </a:bodyPr>
          <a:lstStyle>
            <a:lvl1pPr marL="228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vi-VN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Rețea socială: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este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o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fundație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agenții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marketing care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caută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clienți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crește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recunoașterea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mărcii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stimula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loialitatea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mărcii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îmbunătăți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ratele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conversie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oferi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acces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implicare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cu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clienții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noi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recenti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vechi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..</a:t>
            </a:r>
            <a:endParaRPr lang="vi-VN" altLang="de-DE" sz="2400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face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posibil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prin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partajarea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postărilor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blog,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imagini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videoclipuri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sau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comentarii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pe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rețelele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socializare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ca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mai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mulți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oameni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viziteze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site-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ul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companiei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devină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clienți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vi-VN" altLang="de-DE" sz="2400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face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dificilă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ținerea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pasului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cu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schimbările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afectează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de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asemenea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rata de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succes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marketing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unei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companii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de-DE" altLang="de-DE" sz="2400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2531" name="Titel 1">
            <a:extLst>
              <a:ext uri="{FF2B5EF4-FFF2-40B4-BE49-F238E27FC236}">
                <a16:creationId xmlns:a16="http://schemas.microsoft.com/office/drawing/2014/main" id="{4DDA0B94-2802-9E33-5915-AF30D7415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365125"/>
            <a:ext cx="629443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Roluri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în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rețeaua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>
            <a:extLst>
              <a:ext uri="{FF2B5EF4-FFF2-40B4-BE49-F238E27FC236}">
                <a16:creationId xmlns:a16="http://schemas.microsoft.com/office/drawing/2014/main" id="{5CF25254-A686-FE15-8AC0-8AC5A86EE4A1}"/>
              </a:ext>
            </a:extLst>
          </p:cNvPr>
          <p:cNvSpPr txBox="1">
            <a:spLocks noChangeArrowheads="1"/>
          </p:cNvSpPr>
          <p:nvPr/>
        </p:nvSpPr>
        <p:spPr>
          <a:xfrm>
            <a:off x="695325" y="1916113"/>
            <a:ext cx="11088688" cy="4656137"/>
          </a:xfrm>
          <a:prstGeom prst="rect">
            <a:avLst/>
          </a:prstGeom>
        </p:spPr>
        <p:txBody>
          <a:bodyPr anchor="ctr">
            <a:spAutoFit/>
          </a:bodyPr>
          <a:lstStyle>
            <a:lvl1pPr marL="228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it-IT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Cele mai populare site-uri de rețele sociale (social media) din Statele Unite și Europa sunt </a:t>
            </a:r>
            <a:r>
              <a:rPr lang="en-US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:</a:t>
            </a:r>
            <a:endParaRPr lang="vi-VN" altLang="de-DE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vi-VN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Facebook</a:t>
            </a: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vi-VN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Instagram</a:t>
            </a: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Twitter</a:t>
            </a: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vi-VN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YouTube</a:t>
            </a: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vi-VN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WhatsApp</a:t>
            </a: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LinkedIn care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ajută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la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conectarea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profesioniștilor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cu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colegii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muncă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,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contactele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afaceri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angajatorii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lang="de-DE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23555" name="Titel 1">
            <a:extLst>
              <a:ext uri="{FF2B5EF4-FFF2-40B4-BE49-F238E27FC236}">
                <a16:creationId xmlns:a16="http://schemas.microsoft.com/office/drawing/2014/main" id="{09D420E5-A090-75FF-C59D-45341501C4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365125"/>
            <a:ext cx="629443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Roluri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în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rețeaua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844F2647-637B-A9F4-A7F6-D68F917FDF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24579" name="Rectangle 4">
            <a:extLst>
              <a:ext uri="{FF2B5EF4-FFF2-40B4-BE49-F238E27FC236}">
                <a16:creationId xmlns:a16="http://schemas.microsoft.com/office/drawing/2014/main" id="{7DCB2256-F9BE-7BF1-E64F-1DF63EE8B7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926427"/>
            <a:ext cx="11280775" cy="872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</a:pP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Figura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4: </a:t>
            </a: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Numărul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utilizatori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pe </a:t>
            </a: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platforme</a:t>
            </a:r>
            <a:endParaRPr lang="en-US" altLang="de-DE" sz="2400" i="1" dirty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914400" eaLnBrk="1" hangingPunct="1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</a:pP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(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  <a:hlinkClick r:id="rId2"/>
              </a:rPr>
              <a:t>https://www.dreamgrow.com/top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) </a:t>
            </a:r>
            <a:endParaRPr lang="de-DE" altLang="de-DE" sz="2400" i="1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4580" name="Objekt 4">
            <a:extLst>
              <a:ext uri="{FF2B5EF4-FFF2-40B4-BE49-F238E27FC236}">
                <a16:creationId xmlns:a16="http://schemas.microsoft.com/office/drawing/2014/main" id="{14F5B098-44A4-4DC4-F3A9-A4298E6F0005}"/>
              </a:ext>
            </a:extLst>
          </p:cNvPr>
          <p:cNvGraphicFramePr>
            <a:graphicFrameLocks/>
          </p:cNvGraphicFramePr>
          <p:nvPr/>
        </p:nvGraphicFramePr>
        <p:xfrm>
          <a:off x="2782888" y="1690688"/>
          <a:ext cx="6264275" cy="4144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ld" r:id="rId3" imgW="0" imgH="0" progId="StaticMetafile">
                  <p:embed/>
                </p:oleObj>
              </mc:Choice>
              <mc:Fallback>
                <p:oleObj name="Bild" r:id="rId3" imgW="0" imgH="0" progId="StaticMetafile">
                  <p:embed/>
                  <p:pic>
                    <p:nvPicPr>
                      <p:cNvPr id="0" name="Objek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2888" y="1690688"/>
                        <a:ext cx="6264275" cy="4144962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1" name="Titel 1">
            <a:extLst>
              <a:ext uri="{FF2B5EF4-FFF2-40B4-BE49-F238E27FC236}">
                <a16:creationId xmlns:a16="http://schemas.microsoft.com/office/drawing/2014/main" id="{0D116C57-12FB-DAF1-705E-F404D95C2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8" y="365125"/>
            <a:ext cx="636746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Roluri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în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rețeaua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>
            <a:extLst>
              <a:ext uri="{FF2B5EF4-FFF2-40B4-BE49-F238E27FC236}">
                <a16:creationId xmlns:a16="http://schemas.microsoft.com/office/drawing/2014/main" id="{7EE17C30-4710-0351-BF28-CA3F91C7B7A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15938" y="1722707"/>
            <a:ext cx="11160125" cy="5092163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Rețelele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se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bazează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pe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dezvoltarea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menținerea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relațiilor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personale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afaceri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folosind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tehnologia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site-urile de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rețele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(Social Media) care permit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oamenilor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companiilor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să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se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conecteze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între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ele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dezvoltând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relații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partajând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informații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idei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mesaje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vi-VN" altLang="de-DE" dirty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Membrii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familiei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ar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putea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rămâne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conectați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prin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intermediul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rețelelor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personale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precum Facebook,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să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partajeze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fotografii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să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trimită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alte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mesaje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despre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viața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lor.</a:t>
            </a:r>
            <a:endParaRPr lang="vi-VN" altLang="de-DE" dirty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Oamenii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se pot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conecta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cu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alții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(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străini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) care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împărtășesc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aceleași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interese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vi-VN" altLang="de-DE" dirty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Există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, de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asemenea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dezavantaje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ale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rețelelor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inclusiv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răspândirea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dezinformării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costul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ridicat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al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utilizării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menținerii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profilurilor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din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rețelele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de-DE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FFE43DD1-7518-CBA0-687F-B0B6F58385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25604" name="Titel 1">
            <a:extLst>
              <a:ext uri="{FF2B5EF4-FFF2-40B4-BE49-F238E27FC236}">
                <a16:creationId xmlns:a16="http://schemas.microsoft.com/office/drawing/2014/main" id="{3AE9B622-8293-F630-56F3-B7CB58DA44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Funcționalitatea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rețelei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B1F8A395-930F-7D90-76DA-1D7B682AE78A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14350" y="2039129"/>
            <a:ext cx="11161713" cy="3817968"/>
          </a:xfrm>
        </p:spPr>
        <p:txBody>
          <a:bodyPr rtlCol="0"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>
              <a:spcAft>
                <a:spcPts val="900"/>
              </a:spcAft>
              <a:buFont typeface="Arial" panose="020B0604020202020204" pitchFamily="34" charset="0"/>
              <a:buNone/>
              <a:defRPr/>
            </a:pPr>
            <a:r>
              <a:rPr lang="en-US" altLang="de-DE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Funcționalitatea</a:t>
            </a:r>
            <a:r>
              <a:rPr lang="en-US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platformelor</a:t>
            </a:r>
            <a:r>
              <a:rPr lang="en-US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sociale</a:t>
            </a:r>
            <a:r>
              <a:rPr lang="en-US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poate</a:t>
            </a:r>
            <a:r>
              <a:rPr lang="en-US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fi </a:t>
            </a:r>
            <a:r>
              <a:rPr lang="en-US" altLang="de-DE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clasificată</a:t>
            </a:r>
            <a:r>
              <a:rPr lang="en-US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în</a:t>
            </a:r>
            <a:r>
              <a:rPr lang="en-US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:</a:t>
            </a:r>
            <a:endParaRPr lang="vi-VN" altLang="de-DE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just">
              <a:spcAft>
                <a:spcPts val="900"/>
              </a:spcAft>
              <a:defRPr/>
            </a:pP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Funcțiile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rețea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servesc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la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stimularea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relațiilor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sociale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între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utilizatori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în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cadrul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platformelor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virtuale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oferă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funcționalitate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pentru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construirea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întreținerea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graficului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rețelei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sociale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lang="vi-VN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just">
              <a:spcAft>
                <a:spcPts val="900"/>
              </a:spcAft>
              <a:defRPr/>
            </a:pP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Funcțiile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date sunt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responsabile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pentru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gestionarea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conținutului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furnizat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utilizator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a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comunicării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între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utilizatori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,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ajutând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la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îmbunătățirea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(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extinderea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)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interacțiunii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utilizatorilor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pentru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a face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platforma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mai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atractivă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lang="vi-VN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just">
              <a:spcAft>
                <a:spcPts val="900"/>
              </a:spcAft>
              <a:defRPr/>
            </a:pP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Funcțiile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control al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accesului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urmăresc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să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implementeze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măsuri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confidențialitate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definite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utilizator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să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restricționeze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accesul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neautorizat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la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datele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informațiile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furnizate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utilizator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lang="de-DE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1169FECB-BC67-4D2C-6B97-109369AC48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26628" name="Titel 1">
            <a:extLst>
              <a:ext uri="{FF2B5EF4-FFF2-40B4-BE49-F238E27FC236}">
                <a16:creationId xmlns:a16="http://schemas.microsoft.com/office/drawing/2014/main" id="{E81E6D8B-7E1A-830E-282A-B3D5F4AAC6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Funcționalitatea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rețelei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4">
            <a:extLst>
              <a:ext uri="{FF2B5EF4-FFF2-40B4-BE49-F238E27FC236}">
                <a16:creationId xmlns:a16="http://schemas.microsoft.com/office/drawing/2014/main" id="{391C43CA-824E-B495-B09A-EF32E7D7A1F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0" y="5462588"/>
            <a:ext cx="10483850" cy="126365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0" indent="0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  <a:tabLst>
                <a:tab pos="5754688" algn="r"/>
              </a:tabLst>
            </a:pPr>
            <a:endParaRPr lang="en-US" altLang="de-DE" sz="2000" i="1" dirty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 algn="ctr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  <a:tabLst>
                <a:tab pos="5754688" algn="r"/>
              </a:tabLst>
            </a:pP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Figura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5: </a:t>
            </a: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Funcționalitatea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principală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unei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platforme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tipice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rețele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ctr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  <a:tabLst>
                <a:tab pos="5754688" algn="r"/>
              </a:tabLst>
            </a:pP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(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  <a:hlinkClick r:id="rId2"/>
              </a:rPr>
              <a:t>https://hal.archives-ouvertes.fr/hal-00687145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) </a:t>
            </a:r>
            <a:endParaRPr lang="de-DE" altLang="de-DE" sz="2400" i="1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7651" name="Rectangle 2">
            <a:extLst>
              <a:ext uri="{FF2B5EF4-FFF2-40B4-BE49-F238E27FC236}">
                <a16:creationId xmlns:a16="http://schemas.microsoft.com/office/drawing/2014/main" id="{F30967D4-445A-E49C-155D-45FFCE380D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27652" name="Rectangle 2">
            <a:extLst>
              <a:ext uri="{FF2B5EF4-FFF2-40B4-BE49-F238E27FC236}">
                <a16:creationId xmlns:a16="http://schemas.microsoft.com/office/drawing/2014/main" id="{3AC1775C-61E3-6AAE-C41A-8F400C68ED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graphicFrame>
        <p:nvGraphicFramePr>
          <p:cNvPr id="27653" name="Objekt 5">
            <a:extLst>
              <a:ext uri="{FF2B5EF4-FFF2-40B4-BE49-F238E27FC236}">
                <a16:creationId xmlns:a16="http://schemas.microsoft.com/office/drawing/2014/main" id="{C93A5A97-DDFE-6441-9A0F-CAF98670334F}"/>
              </a:ext>
            </a:extLst>
          </p:cNvPr>
          <p:cNvGraphicFramePr>
            <a:graphicFrameLocks/>
          </p:cNvGraphicFramePr>
          <p:nvPr/>
        </p:nvGraphicFramePr>
        <p:xfrm>
          <a:off x="2782888" y="1868488"/>
          <a:ext cx="7019925" cy="3805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ld" r:id="rId3" imgW="0" imgH="0" progId="StaticMetafile">
                  <p:embed/>
                </p:oleObj>
              </mc:Choice>
              <mc:Fallback>
                <p:oleObj name="Bild" r:id="rId3" imgW="0" imgH="0" progId="StaticMetafile">
                  <p:embed/>
                  <p:pic>
                    <p:nvPicPr>
                      <p:cNvPr id="0" name="Objekt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2888" y="1868488"/>
                        <a:ext cx="7019925" cy="3805237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4" name="Titel 1">
            <a:extLst>
              <a:ext uri="{FF2B5EF4-FFF2-40B4-BE49-F238E27FC236}">
                <a16:creationId xmlns:a16="http://schemas.microsoft.com/office/drawing/2014/main" id="{83AC0024-2773-CB6C-D220-64109F3892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Funcționalitatea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rețelei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>
            <a:extLst>
              <a:ext uri="{FF2B5EF4-FFF2-40B4-BE49-F238E27FC236}">
                <a16:creationId xmlns:a16="http://schemas.microsoft.com/office/drawing/2014/main" id="{9BB96DDE-8733-CBCE-0083-6C707D87ECC5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54050" y="2156312"/>
            <a:ext cx="10883900" cy="249299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Site-urile de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rețele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pot fi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clasificate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obiective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:</a:t>
            </a:r>
            <a:endParaRPr lang="vi-VN" altLang="de-DE" dirty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vi-VN" altLang="de-DE" dirty="0">
                <a:ea typeface="Tahoma" panose="020B0604030504040204" pitchFamily="34" charset="0"/>
                <a:cs typeface="Arial" panose="020B0604020202020204" pitchFamily="34" charset="0"/>
              </a:rPr>
              <a:t>legături sociale</a:t>
            </a:r>
            <a:endParaRPr lang="en-US" altLang="de-DE" dirty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vi-VN" altLang="de-DE" dirty="0">
                <a:ea typeface="Tahoma" panose="020B0604030504040204" pitchFamily="34" charset="0"/>
                <a:cs typeface="Arial" panose="020B0604020202020204" pitchFamily="34" charset="0"/>
              </a:rPr>
              <a:t>partajarea multimedia</a:t>
            </a:r>
            <a:endParaRPr lang="en-US" altLang="de-DE" dirty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vi-VN" altLang="de-DE" dirty="0">
                <a:ea typeface="Tahoma" panose="020B0604030504040204" pitchFamily="34" charset="0"/>
                <a:cs typeface="Arial" panose="020B0604020202020204" pitchFamily="34" charset="0"/>
              </a:rPr>
              <a:t>Profesional</a:t>
            </a:r>
            <a:endParaRPr lang="en-US" altLang="de-DE" dirty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vi-VN" altLang="de-DE" dirty="0">
                <a:ea typeface="Tahoma" panose="020B0604030504040204" pitchFamily="34" charset="0"/>
                <a:cs typeface="Arial" panose="020B0604020202020204" pitchFamily="34" charset="0"/>
              </a:rPr>
              <a:t>forumuri de discuții</a:t>
            </a:r>
            <a:endParaRPr lang="en-US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014CBBC9-4E82-039E-452E-222A9BDFD9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28676" name="Rectangle 2">
            <a:extLst>
              <a:ext uri="{FF2B5EF4-FFF2-40B4-BE49-F238E27FC236}">
                <a16:creationId xmlns:a16="http://schemas.microsoft.com/office/drawing/2014/main" id="{F4EEFDE4-8B16-3C45-B4C2-AF07695795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grpSp>
        <p:nvGrpSpPr>
          <p:cNvPr id="28677" name="Group 36813">
            <a:extLst>
              <a:ext uri="{FF2B5EF4-FFF2-40B4-BE49-F238E27FC236}">
                <a16:creationId xmlns:a16="http://schemas.microsoft.com/office/drawing/2014/main" id="{379CD595-C720-A75B-0106-5E59038F6087}"/>
              </a:ext>
            </a:extLst>
          </p:cNvPr>
          <p:cNvGrpSpPr>
            <a:grpSpLocks/>
          </p:cNvGrpSpPr>
          <p:nvPr/>
        </p:nvGrpSpPr>
        <p:grpSpPr bwMode="auto">
          <a:xfrm>
            <a:off x="8286750" y="2133600"/>
            <a:ext cx="3859213" cy="2986088"/>
            <a:chOff x="0" y="-39"/>
            <a:chExt cx="33175" cy="24170"/>
          </a:xfrm>
        </p:grpSpPr>
        <p:pic>
          <p:nvPicPr>
            <p:cNvPr id="28681" name="Picture 46080">
              <a:extLst>
                <a:ext uri="{FF2B5EF4-FFF2-40B4-BE49-F238E27FC236}">
                  <a16:creationId xmlns:a16="http://schemas.microsoft.com/office/drawing/2014/main" id="{328E4A7E-BCF8-2963-B381-D5D056FB885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75" y="-39"/>
              <a:ext cx="12253" cy="24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682" name="Shape 280">
              <a:extLst>
                <a:ext uri="{FF2B5EF4-FFF2-40B4-BE49-F238E27FC236}">
                  <a16:creationId xmlns:a16="http://schemas.microsoft.com/office/drawing/2014/main" id="{B9B26983-5AA7-5B33-0280-7D1E49069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6465"/>
              <a:ext cx="10672" cy="10747"/>
            </a:xfrm>
            <a:custGeom>
              <a:avLst/>
              <a:gdLst>
                <a:gd name="T0" fmla="*/ 0 w 1067257"/>
                <a:gd name="T1" fmla="*/ 0 h 1074687"/>
                <a:gd name="T2" fmla="*/ 0 w 1067257"/>
                <a:gd name="T3" fmla="*/ 0 h 1074687"/>
                <a:gd name="T4" fmla="*/ 0 w 1067257"/>
                <a:gd name="T5" fmla="*/ 0 h 1074687"/>
                <a:gd name="T6" fmla="*/ 0 w 1067257"/>
                <a:gd name="T7" fmla="*/ 0 h 1074687"/>
                <a:gd name="T8" fmla="*/ 0 w 1067257"/>
                <a:gd name="T9" fmla="*/ 0 h 10746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67257"/>
                <a:gd name="T16" fmla="*/ 0 h 1074687"/>
                <a:gd name="T17" fmla="*/ 1067257 w 1067257"/>
                <a:gd name="T18" fmla="*/ 1074687 h 10746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67257" h="1074687">
                  <a:moveTo>
                    <a:pt x="533718" y="0"/>
                  </a:moveTo>
                  <a:cubicBezTo>
                    <a:pt x="828358" y="0"/>
                    <a:pt x="1067257" y="240487"/>
                    <a:pt x="1067257" y="537273"/>
                  </a:cubicBezTo>
                  <a:cubicBezTo>
                    <a:pt x="1067257" y="834072"/>
                    <a:pt x="828358" y="1074687"/>
                    <a:pt x="533718" y="1074687"/>
                  </a:cubicBezTo>
                  <a:cubicBezTo>
                    <a:pt x="239027" y="1074687"/>
                    <a:pt x="0" y="834072"/>
                    <a:pt x="0" y="537273"/>
                  </a:cubicBezTo>
                  <a:cubicBezTo>
                    <a:pt x="0" y="240487"/>
                    <a:pt x="239027" y="0"/>
                    <a:pt x="533718" y="0"/>
                  </a:cubicBezTo>
                  <a:close/>
                </a:path>
              </a:pathLst>
            </a:custGeom>
            <a:solidFill>
              <a:srgbClr val="ED7D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683" name="Shape 281">
              <a:extLst>
                <a:ext uri="{FF2B5EF4-FFF2-40B4-BE49-F238E27FC236}">
                  <a16:creationId xmlns:a16="http://schemas.microsoft.com/office/drawing/2014/main" id="{74478ECB-4312-5AEF-9F12-EEB751DB4C4D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6465"/>
              <a:ext cx="10672" cy="10747"/>
            </a:xfrm>
            <a:custGeom>
              <a:avLst/>
              <a:gdLst>
                <a:gd name="T0" fmla="*/ 0 w 1067257"/>
                <a:gd name="T1" fmla="*/ 0 h 1074687"/>
                <a:gd name="T2" fmla="*/ 0 w 1067257"/>
                <a:gd name="T3" fmla="*/ 0 h 1074687"/>
                <a:gd name="T4" fmla="*/ 0 w 1067257"/>
                <a:gd name="T5" fmla="*/ 0 h 1074687"/>
                <a:gd name="T6" fmla="*/ 0 w 1067257"/>
                <a:gd name="T7" fmla="*/ 0 h 1074687"/>
                <a:gd name="T8" fmla="*/ 0 w 1067257"/>
                <a:gd name="T9" fmla="*/ 0 h 10746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67257"/>
                <a:gd name="T16" fmla="*/ 0 h 1074687"/>
                <a:gd name="T17" fmla="*/ 1067257 w 1067257"/>
                <a:gd name="T18" fmla="*/ 1074687 h 10746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67257" h="1074687">
                  <a:moveTo>
                    <a:pt x="0" y="537273"/>
                  </a:moveTo>
                  <a:cubicBezTo>
                    <a:pt x="0" y="240487"/>
                    <a:pt x="239027" y="0"/>
                    <a:pt x="533718" y="0"/>
                  </a:cubicBezTo>
                  <a:cubicBezTo>
                    <a:pt x="828358" y="0"/>
                    <a:pt x="1067257" y="240487"/>
                    <a:pt x="1067257" y="537273"/>
                  </a:cubicBezTo>
                  <a:cubicBezTo>
                    <a:pt x="1067257" y="834072"/>
                    <a:pt x="828358" y="1074687"/>
                    <a:pt x="533718" y="1074687"/>
                  </a:cubicBezTo>
                  <a:cubicBezTo>
                    <a:pt x="239027" y="1074687"/>
                    <a:pt x="0" y="834072"/>
                    <a:pt x="0" y="537273"/>
                  </a:cubicBezTo>
                  <a:close/>
                </a:path>
              </a:pathLst>
            </a:custGeom>
            <a:noFill/>
            <a:ln w="14084">
              <a:solidFill>
                <a:srgbClr val="FFFFFF"/>
              </a:solidFill>
              <a:miter lim="127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684" name="Rectangle 282">
              <a:extLst>
                <a:ext uri="{FF2B5EF4-FFF2-40B4-BE49-F238E27FC236}">
                  <a16:creationId xmlns:a16="http://schemas.microsoft.com/office/drawing/2014/main" id="{89ED8B75-7769-738F-BBD8-F61D48419D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75" y="9385"/>
              <a:ext cx="5157" cy="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</a:pPr>
              <a:r>
                <a:rPr lang="en-GB" altLang="en-US" sz="1100">
                  <a:solidFill>
                    <a:srgbClr val="FFFFFF"/>
                  </a:solidFill>
                  <a:ea typeface="DengXian" panose="02010600030101010101" pitchFamily="2" charset="-122"/>
                  <a:cs typeface="Times New Roman" panose="02020603050405020304" pitchFamily="18" charset="0"/>
                </a:rPr>
                <a:t>Social </a:t>
              </a:r>
              <a:endParaRPr lang="de-DE" altLang="en-US" sz="1100"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8685" name="Rectangle 283">
              <a:extLst>
                <a:ext uri="{FF2B5EF4-FFF2-40B4-BE49-F238E27FC236}">
                  <a16:creationId xmlns:a16="http://schemas.microsoft.com/office/drawing/2014/main" id="{3F26B236-51D6-E2FA-E6E4-9B088CDF31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1" y="10848"/>
              <a:ext cx="9455" cy="2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</a:pPr>
              <a:r>
                <a:rPr lang="en-GB" altLang="en-US" sz="1100">
                  <a:solidFill>
                    <a:srgbClr val="FFFFFF"/>
                  </a:solidFill>
                  <a:ea typeface="DengXian" panose="02010600030101010101" pitchFamily="2" charset="-122"/>
                  <a:cs typeface="Times New Roman" panose="02020603050405020304" pitchFamily="18" charset="0"/>
                </a:rPr>
                <a:t>Networking </a:t>
              </a:r>
              <a:endParaRPr lang="de-DE" altLang="en-US" sz="1100"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8686" name="Rectangle 284">
              <a:extLst>
                <a:ext uri="{FF2B5EF4-FFF2-40B4-BE49-F238E27FC236}">
                  <a16:creationId xmlns:a16="http://schemas.microsoft.com/office/drawing/2014/main" id="{40BFCCB7-469D-AE9C-01C0-D64B3651D6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0" y="12303"/>
              <a:ext cx="3330" cy="2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</a:pPr>
              <a:r>
                <a:rPr lang="en-GB" altLang="en-US" sz="1100">
                  <a:solidFill>
                    <a:srgbClr val="FFFFFF"/>
                  </a:solidFill>
                  <a:ea typeface="DengXian" panose="02010600030101010101" pitchFamily="2" charset="-122"/>
                  <a:cs typeface="Times New Roman" panose="02020603050405020304" pitchFamily="18" charset="0"/>
                </a:rPr>
                <a:t>sites</a:t>
              </a:r>
              <a:endParaRPr lang="de-DE" altLang="en-US" sz="1100"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8687" name="Rectangle 285">
              <a:extLst>
                <a:ext uri="{FF2B5EF4-FFF2-40B4-BE49-F238E27FC236}">
                  <a16:creationId xmlns:a16="http://schemas.microsoft.com/office/drawing/2014/main" id="{91BD3E4A-01D2-2AAF-9ED9-6C0E419316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71" y="1441"/>
              <a:ext cx="13805" cy="2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</a:pPr>
              <a:r>
                <a:rPr lang="en-GB" altLang="en-US" sz="1100">
                  <a:ea typeface="DengXian" panose="02010600030101010101" pitchFamily="2" charset="-122"/>
                  <a:cs typeface="Times New Roman" panose="02020603050405020304" pitchFamily="18" charset="0"/>
                </a:rPr>
                <a:t>Social Connection</a:t>
              </a:r>
              <a:endParaRPr lang="de-DE" altLang="en-US" sz="1100"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8688" name="Rectangle 286">
              <a:extLst>
                <a:ext uri="{FF2B5EF4-FFF2-40B4-BE49-F238E27FC236}">
                  <a16:creationId xmlns:a16="http://schemas.microsoft.com/office/drawing/2014/main" id="{B2354B4A-EB29-BAED-BA79-4F6F59B369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30" y="7508"/>
              <a:ext cx="14745" cy="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</a:pPr>
              <a:r>
                <a:rPr lang="en-GB" altLang="en-US" sz="1100">
                  <a:ea typeface="DengXian" panose="02010600030101010101" pitchFamily="2" charset="-122"/>
                  <a:cs typeface="Times New Roman" panose="02020603050405020304" pitchFamily="18" charset="0"/>
                </a:rPr>
                <a:t>Multimedia sharing</a:t>
              </a:r>
              <a:endParaRPr lang="de-DE" altLang="en-US" sz="1100"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8689" name="Rectangle 287">
              <a:extLst>
                <a:ext uri="{FF2B5EF4-FFF2-40B4-BE49-F238E27FC236}">
                  <a16:creationId xmlns:a16="http://schemas.microsoft.com/office/drawing/2014/main" id="{03C8B39E-8BD8-3231-5A3C-A51104AD4C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54" y="14630"/>
              <a:ext cx="9288" cy="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</a:pPr>
              <a:r>
                <a:rPr lang="en-GB" altLang="en-US" sz="1100">
                  <a:ea typeface="DengXian" panose="02010600030101010101" pitchFamily="2" charset="-122"/>
                  <a:cs typeface="Times New Roman" panose="02020603050405020304" pitchFamily="18" charset="0"/>
                </a:rPr>
                <a:t>Professional</a:t>
              </a:r>
              <a:endParaRPr lang="de-DE" altLang="en-US" sz="1100"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8690" name="Rectangle 288">
              <a:extLst>
                <a:ext uri="{FF2B5EF4-FFF2-40B4-BE49-F238E27FC236}">
                  <a16:creationId xmlns:a16="http://schemas.microsoft.com/office/drawing/2014/main" id="{E402A221-9131-42F7-7834-B793918876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5" y="20249"/>
              <a:ext cx="14414" cy="2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</a:pPr>
              <a:r>
                <a:rPr lang="en-GB" altLang="en-US" sz="1100">
                  <a:ea typeface="DengXian" panose="02010600030101010101" pitchFamily="2" charset="-122"/>
                  <a:cs typeface="Times New Roman" panose="02020603050405020304" pitchFamily="18" charset="0"/>
                </a:rPr>
                <a:t>Discussion Forums</a:t>
              </a:r>
              <a:endParaRPr lang="de-DE" altLang="en-US" sz="1100"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8678" name="Textfeld 5">
            <a:extLst>
              <a:ext uri="{FF2B5EF4-FFF2-40B4-BE49-F238E27FC236}">
                <a16:creationId xmlns:a16="http://schemas.microsoft.com/office/drawing/2014/main" id="{06A85BFC-524F-B12A-76B9-3F98E3B200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9275" y="5119688"/>
            <a:ext cx="37258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cs typeface="Calibri" panose="020F0502020204030204" pitchFamily="34" charset="0"/>
              </a:rPr>
              <a:t>Site-</a:t>
            </a:r>
            <a:r>
              <a:rPr lang="en-US" altLang="en-US" sz="2400" dirty="0" err="1">
                <a:cs typeface="Calibri" panose="020F0502020204030204" pitchFamily="34" charset="0"/>
              </a:rPr>
              <a:t>uri</a:t>
            </a:r>
            <a:r>
              <a:rPr lang="en-US" altLang="en-US" sz="2400" dirty="0">
                <a:cs typeface="Calibri" panose="020F0502020204030204" pitchFamily="34" charset="0"/>
              </a:rPr>
              <a:t> de social networking</a:t>
            </a:r>
            <a:endParaRPr lang="de-DE" altLang="en-US" sz="2400" i="1" dirty="0">
              <a:cs typeface="Calibri" panose="020F0502020204030204" pitchFamily="34" charset="0"/>
            </a:endParaRPr>
          </a:p>
        </p:txBody>
      </p:sp>
      <p:sp>
        <p:nvSpPr>
          <p:cNvPr id="28679" name="Titel 1">
            <a:extLst>
              <a:ext uri="{FF2B5EF4-FFF2-40B4-BE49-F238E27FC236}">
                <a16:creationId xmlns:a16="http://schemas.microsoft.com/office/drawing/2014/main" id="{0EB1CC74-EF5F-5E89-2C48-60EFDF1F1B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Funcționalitatea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rețelei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  <p:sp>
        <p:nvSpPr>
          <p:cNvPr id="28680" name="Rectangle 4">
            <a:extLst>
              <a:ext uri="{FF2B5EF4-FFF2-40B4-BE49-F238E27FC236}">
                <a16:creationId xmlns:a16="http://schemas.microsoft.com/office/drawing/2014/main" id="{64B3D94B-9002-27C3-003C-5545B9701B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9625" y="5743575"/>
            <a:ext cx="5745163" cy="42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</a:pPr>
            <a:r>
              <a:rPr lang="it-IT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Figura 6: Funcționalitatea rețelei sociale</a:t>
            </a:r>
            <a:endParaRPr lang="en-US" altLang="de-DE" sz="2400" i="1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FD950DD2-4922-DF7A-47AE-B4584114693F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23888" y="2565400"/>
            <a:ext cx="11090275" cy="2239963"/>
          </a:xfrm>
        </p:spPr>
        <p:txBody>
          <a:bodyPr rtlCol="0"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Aft>
                <a:spcPts val="900"/>
              </a:spcAft>
              <a:buFont typeface="Arial" panose="020B0604020202020204" pitchFamily="34" charset="0"/>
              <a:buNone/>
              <a:defRPr/>
            </a:pPr>
            <a:r>
              <a:rPr lang="en-US" altLang="de-DE" b="1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Beneficii</a:t>
            </a:r>
            <a:endParaRPr lang="en-US" altLang="de-DE" b="1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0" indent="0">
              <a:spcAft>
                <a:spcPts val="900"/>
              </a:spcAft>
              <a:buFont typeface="Arial" panose="020B0604020202020204" pitchFamily="34" charset="0"/>
              <a:buNone/>
              <a:defRPr/>
            </a:pPr>
            <a:r>
              <a:rPr lang="it-IT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Rețelele sociale le permit oamenilor</a:t>
            </a:r>
            <a:r>
              <a:rPr lang="en-US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:</a:t>
            </a:r>
          </a:p>
          <a:p>
            <a:pPr>
              <a:spcAft>
                <a:spcPts val="900"/>
              </a:spcAft>
              <a:defRPr/>
            </a:pPr>
            <a:r>
              <a:rPr lang="it-IT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Pentru a păstra legătura cu familia și prietenii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  <a:p>
            <a:pPr>
              <a:spcAft>
                <a:spcPts val="900"/>
              </a:spcAft>
              <a:defRPr/>
            </a:pP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Să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se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conecteze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cu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alți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indivizi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care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împărtășesc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aceleași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interese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să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dezvolte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noi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relații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29699" name="Rectangle 2">
            <a:extLst>
              <a:ext uri="{FF2B5EF4-FFF2-40B4-BE49-F238E27FC236}">
                <a16:creationId xmlns:a16="http://schemas.microsoft.com/office/drawing/2014/main" id="{7F3A9589-08EA-BB14-CD7D-A0340AD549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29700" name="Rectangle 2">
            <a:extLst>
              <a:ext uri="{FF2B5EF4-FFF2-40B4-BE49-F238E27FC236}">
                <a16:creationId xmlns:a16="http://schemas.microsoft.com/office/drawing/2014/main" id="{43B94EE6-F4DA-A1C4-BDFA-1B699CFEB0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29701" name="Titel 1">
            <a:extLst>
              <a:ext uri="{FF2B5EF4-FFF2-40B4-BE49-F238E27FC236}">
                <a16:creationId xmlns:a16="http://schemas.microsoft.com/office/drawing/2014/main" id="{C32FDE76-989C-4417-C799-0E45E8F7DB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365125"/>
            <a:ext cx="756285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Avantaje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șidezavantajele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rețelelor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943073A3-9131-BDE0-3BBB-BFA1BA5530F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23888" y="2133600"/>
            <a:ext cx="11160125" cy="4117975"/>
          </a:xfrm>
        </p:spPr>
        <p:txBody>
          <a:bodyPr rtlCol="0"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de-DE" altLang="en-US" b="1" dirty="0">
                <a:latin typeface="+mn-lt"/>
              </a:rPr>
              <a:t>Beneficii</a:t>
            </a:r>
            <a:endParaRPr lang="en-US" altLang="de-DE" b="1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Rețelele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socializare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le permit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companiilor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intra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legătură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cu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clienții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noi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existenți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putea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crea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promova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crește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gradul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conștientizare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mărcii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se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bazeze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pe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recenziile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comentariile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făcute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clientela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lor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importantă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crește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vânzările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mărcii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clasamentul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mai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ridicat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motoarele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căutare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putea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stabili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un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nou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brand.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demonstra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un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nivel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înalt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servicii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clienților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săi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putea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îmbunătăți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produsele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relațiile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cu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consumatorii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id="{A1E866D1-C940-43B7-CCEC-F9C36BF29F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0724" name="Titel 1">
            <a:extLst>
              <a:ext uri="{FF2B5EF4-FFF2-40B4-BE49-F238E27FC236}">
                <a16:creationId xmlns:a16="http://schemas.microsoft.com/office/drawing/2014/main" id="{348FBD20-3B40-8BE7-60CD-1F405E261A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857885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Avantaje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șidezavantajele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</a:p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rețelelor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BEFEE200-DAED-177E-1195-BE64D7B9BDD1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15938" y="2254725"/>
            <a:ext cx="11160125" cy="3145476"/>
          </a:xfrm>
        </p:spPr>
        <p:txBody>
          <a:bodyPr rtlCol="0"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US" altLang="de-DE" b="1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Dezavantaj</a:t>
            </a:r>
            <a:endParaRPr lang="en-US" altLang="de-DE" b="1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0" indent="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US" altLang="de-DE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Retele</a:t>
            </a:r>
            <a:r>
              <a:rPr lang="en-US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sociale</a:t>
            </a:r>
            <a:r>
              <a:rPr lang="en-US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pot contribui la răspândirea dezinformării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poate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avea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un impact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negativ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asupra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companiilor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deoarece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critica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la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adresa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unui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brand s-a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răspândit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foarte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repede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pe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rețelele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socializare</a:t>
            </a:r>
            <a:r>
              <a:rPr lang="vi-VN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lang="en-US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necesită ore de lucru și costuri în fiecare săptămână pentru a construi și menține un profil al companiei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31747" name="Rectangle 2">
            <a:extLst>
              <a:ext uri="{FF2B5EF4-FFF2-40B4-BE49-F238E27FC236}">
                <a16:creationId xmlns:a16="http://schemas.microsoft.com/office/drawing/2014/main" id="{229E9D2D-582A-D295-051B-27359113C5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1748" name="Rectangle 2">
            <a:extLst>
              <a:ext uri="{FF2B5EF4-FFF2-40B4-BE49-F238E27FC236}">
                <a16:creationId xmlns:a16="http://schemas.microsoft.com/office/drawing/2014/main" id="{75CEFF01-8D1A-3947-7726-CC40EA02E6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1749" name="Titel 1">
            <a:extLst>
              <a:ext uri="{FF2B5EF4-FFF2-40B4-BE49-F238E27FC236}">
                <a16:creationId xmlns:a16="http://schemas.microsoft.com/office/drawing/2014/main" id="{4A25A343-A99C-EC60-49EB-31B184EEFA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857885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Avantaje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șidezavantajele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</a:p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rețelelor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6D2F860E-92C9-2A0E-F738-BDC110DDBAB8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425" y="2038876"/>
            <a:ext cx="10944225" cy="3600986"/>
          </a:xfrm>
        </p:spPr>
        <p:txBody>
          <a:bodyPr rtlCol="0"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it-IT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Securitate și confidențialitate în rețelele sociale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Informațiile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partajate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în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rețelele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sociale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media se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răspândesc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foarte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repede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,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ceea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face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atractivă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pentru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atacatori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să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le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câștige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Problemele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securitate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confidențialitate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legate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informațiile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partajate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utilizator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atunci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când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un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utilizator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încarcă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conținut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personal, cum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fi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fotografii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,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videoclipuri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sunet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,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trebuie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respectate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,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deoarece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atacatorul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poate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folosi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în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mod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rău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intenționat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informațiile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partajate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în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scopuri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nelegitime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..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Lipsa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conștientizare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a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utilizatorilor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cu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privire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la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securitate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confidențialitate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are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potențialul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a duce la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diferite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atacuri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cibernetice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prin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intermediul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rețelelor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sociale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id="{828F7381-CE8F-272E-3CE8-20BC20AEA2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2772" name="Rectangle 2">
            <a:extLst>
              <a:ext uri="{FF2B5EF4-FFF2-40B4-BE49-F238E27FC236}">
                <a16:creationId xmlns:a16="http://schemas.microsoft.com/office/drawing/2014/main" id="{5A720845-52CC-8198-72BF-ECFF838486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39875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2773" name="Titel 1">
            <a:extLst>
              <a:ext uri="{FF2B5EF4-FFF2-40B4-BE49-F238E27FC236}">
                <a16:creationId xmlns:a16="http://schemas.microsoft.com/office/drawing/2014/main" id="{199B8CB2-7ACA-8A52-5CB9-5F9FDD761D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8150" y="378033"/>
            <a:ext cx="692266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it-IT" altLang="en-US" sz="4400" dirty="0">
                <a:latin typeface="Calibri Light" panose="020F0302020204030204" pitchFamily="34" charset="0"/>
              </a:rPr>
              <a:t>Securitate și confidențialitate în rețelele 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9CD57E9B-0E76-B749-5407-5987562CD89F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425" y="2133600"/>
            <a:ext cx="11017250" cy="2936875"/>
          </a:xfrm>
        </p:spPr>
        <p:txBody>
          <a:bodyPr rtlCol="0"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Amenințările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pot fi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împărțite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trei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categorii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: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Amenințările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convenționale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includ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amenințările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pe care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utilizatorii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le-au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întâlnit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încă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la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începutul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rețelei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Amenințările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moderne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sunt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atacuri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care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folosesc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tehnici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avansate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compromite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conturile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utilizator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Atacurile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direcționate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sunt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atacuri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care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vizează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un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anumit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utilizator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care pot fi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comise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orice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utilizator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diverse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vendete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personale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D9D91B5C-7A20-660A-5ED4-F3EDC24720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3796" name="Rectangle 2">
            <a:extLst>
              <a:ext uri="{FF2B5EF4-FFF2-40B4-BE49-F238E27FC236}">
                <a16:creationId xmlns:a16="http://schemas.microsoft.com/office/drawing/2014/main" id="{3A76CF06-CBDA-EB00-DD06-F93CE3BB91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3797" name="Titel 1">
            <a:extLst>
              <a:ext uri="{FF2B5EF4-FFF2-40B4-BE49-F238E27FC236}">
                <a16:creationId xmlns:a16="http://schemas.microsoft.com/office/drawing/2014/main" id="{D07A2382-CA7E-D52E-B81D-A3C5C1A760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2813" y="358775"/>
            <a:ext cx="7354713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it-IT" altLang="en-US" sz="4400" dirty="0">
                <a:latin typeface="Calibri Light" panose="020F0302020204030204" pitchFamily="34" charset="0"/>
              </a:rPr>
              <a:t>Securitate și confidențialitate </a:t>
            </a:r>
          </a:p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it-IT" altLang="en-US" sz="4400" dirty="0">
                <a:latin typeface="Calibri Light" panose="020F0302020204030204" pitchFamily="34" charset="0"/>
              </a:rPr>
              <a:t>în rețelele 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C854CF45-F7CF-4CD1-5BB3-DFB3FB49FB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id="{00B7FCD8-972A-F118-8ABA-ECB1EE5A4A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4820" name="Rectangle 2">
            <a:extLst>
              <a:ext uri="{FF2B5EF4-FFF2-40B4-BE49-F238E27FC236}">
                <a16:creationId xmlns:a16="http://schemas.microsoft.com/office/drawing/2014/main" id="{D3193B53-2BCC-2299-585E-71D8338C9C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graphicFrame>
        <p:nvGraphicFramePr>
          <p:cNvPr id="34821" name="Objekt 6">
            <a:extLst>
              <a:ext uri="{FF2B5EF4-FFF2-40B4-BE49-F238E27FC236}">
                <a16:creationId xmlns:a16="http://schemas.microsoft.com/office/drawing/2014/main" id="{2CB67FD5-5261-8C0E-B3DA-687F7031C378}"/>
              </a:ext>
            </a:extLst>
          </p:cNvPr>
          <p:cNvGraphicFramePr>
            <a:graphicFrameLocks/>
          </p:cNvGraphicFramePr>
          <p:nvPr/>
        </p:nvGraphicFramePr>
        <p:xfrm>
          <a:off x="3935413" y="2005013"/>
          <a:ext cx="4171950" cy="423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ld" r:id="rId2" imgW="0" imgH="0" progId="StaticMetafile">
                  <p:embed/>
                </p:oleObj>
              </mc:Choice>
              <mc:Fallback>
                <p:oleObj name="Bild" r:id="rId2" imgW="0" imgH="0" progId="StaticMetafile">
                  <p:embed/>
                  <p:pic>
                    <p:nvPicPr>
                      <p:cNvPr id="0" name="Objekt 6"/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5413" y="2005013"/>
                        <a:ext cx="4171950" cy="4232275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22" name="Textfeld 8">
            <a:extLst>
              <a:ext uri="{FF2B5EF4-FFF2-40B4-BE49-F238E27FC236}">
                <a16:creationId xmlns:a16="http://schemas.microsoft.com/office/drawing/2014/main" id="{0165B296-29CF-5C10-DCC9-41D2C6AF23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1813" y="6237288"/>
            <a:ext cx="67685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 err="1">
                <a:cs typeface="Calibri" panose="020F0502020204030204" pitchFamily="34" charset="0"/>
              </a:rPr>
              <a:t>Figura</a:t>
            </a:r>
            <a:r>
              <a:rPr lang="en-US" altLang="en-US" sz="2400" i="1" dirty="0">
                <a:cs typeface="Calibri" panose="020F0502020204030204" pitchFamily="34" charset="0"/>
              </a:rPr>
              <a:t> 7: </a:t>
            </a:r>
            <a:r>
              <a:rPr lang="en-US" altLang="en-US" sz="2400" i="1" dirty="0" err="1">
                <a:cs typeface="Calibri" panose="020F0502020204030204" pitchFamily="34" charset="0"/>
              </a:rPr>
              <a:t>Clasificarea</a:t>
            </a:r>
            <a:r>
              <a:rPr lang="en-US" altLang="en-US" sz="2400" i="1" dirty="0">
                <a:cs typeface="Calibri" panose="020F0502020204030204" pitchFamily="34" charset="0"/>
              </a:rPr>
              <a:t> </a:t>
            </a:r>
            <a:r>
              <a:rPr lang="en-US" altLang="en-US" sz="2400" i="1" dirty="0" err="1">
                <a:cs typeface="Calibri" panose="020F0502020204030204" pitchFamily="34" charset="0"/>
              </a:rPr>
              <a:t>amenințărilor</a:t>
            </a:r>
            <a:r>
              <a:rPr lang="en-US" altLang="en-US" sz="2400" i="1" dirty="0">
                <a:cs typeface="Calibri" panose="020F0502020204030204" pitchFamily="34" charset="0"/>
              </a:rPr>
              <a:t> (Jain et al., 2021)</a:t>
            </a:r>
            <a:endParaRPr lang="de-DE" altLang="en-US" sz="2400" i="1" dirty="0">
              <a:cs typeface="Calibri" panose="020F0502020204030204" pitchFamily="34" charset="0"/>
            </a:endParaRPr>
          </a:p>
        </p:txBody>
      </p:sp>
      <p:sp>
        <p:nvSpPr>
          <p:cNvPr id="34823" name="Titel 1">
            <a:extLst>
              <a:ext uri="{FF2B5EF4-FFF2-40B4-BE49-F238E27FC236}">
                <a16:creationId xmlns:a16="http://schemas.microsoft.com/office/drawing/2014/main" id="{9A92C1C3-A018-4EAF-EA45-F29734D062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8151" y="365125"/>
            <a:ext cx="6980138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it-IT" altLang="en-US" sz="4400" dirty="0">
                <a:latin typeface="Calibri Light" panose="020F0302020204030204" pitchFamily="34" charset="0"/>
              </a:rPr>
              <a:t>Securitate și confidențialitate în rețelele 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2EEE032D-6C44-0472-46D1-095D47388E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5843" name="Rectangle 2">
            <a:extLst>
              <a:ext uri="{FF2B5EF4-FFF2-40B4-BE49-F238E27FC236}">
                <a16:creationId xmlns:a16="http://schemas.microsoft.com/office/drawing/2014/main" id="{2DA87DB4-593D-57B8-E59E-EFC863CC41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5844" name="Rectangle 2">
            <a:extLst>
              <a:ext uri="{FF2B5EF4-FFF2-40B4-BE49-F238E27FC236}">
                <a16:creationId xmlns:a16="http://schemas.microsoft.com/office/drawing/2014/main" id="{A4333EFB-4C57-8984-678F-D23BE82F7E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5845" name="Textfeld 8">
            <a:extLst>
              <a:ext uri="{FF2B5EF4-FFF2-40B4-BE49-F238E27FC236}">
                <a16:creationId xmlns:a16="http://schemas.microsoft.com/office/drawing/2014/main" id="{B3CDA7CC-A461-8CDD-CDAC-DEBB2D2DBF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7625" y="6197600"/>
            <a:ext cx="67685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 err="1">
                <a:cs typeface="Calibri" panose="020F0502020204030204" pitchFamily="34" charset="0"/>
              </a:rPr>
              <a:t>Figura</a:t>
            </a:r>
            <a:r>
              <a:rPr lang="en-US" altLang="en-US" sz="2400" i="1" dirty="0">
                <a:cs typeface="Calibri" panose="020F0502020204030204" pitchFamily="34" charset="0"/>
              </a:rPr>
              <a:t> 8: </a:t>
            </a:r>
            <a:r>
              <a:rPr lang="en-US" altLang="en-US" sz="2400" i="1" dirty="0" err="1">
                <a:cs typeface="Calibri" panose="020F0502020204030204" pitchFamily="34" charset="0"/>
              </a:rPr>
              <a:t>Clasificarea</a:t>
            </a:r>
            <a:r>
              <a:rPr lang="en-US" altLang="en-US" sz="2400" i="1" dirty="0">
                <a:cs typeface="Calibri" panose="020F0502020204030204" pitchFamily="34" charset="0"/>
              </a:rPr>
              <a:t> </a:t>
            </a:r>
            <a:r>
              <a:rPr lang="en-US" altLang="en-US" sz="2400" i="1" dirty="0" err="1">
                <a:cs typeface="Calibri" panose="020F0502020204030204" pitchFamily="34" charset="0"/>
              </a:rPr>
              <a:t>amenințărilor</a:t>
            </a:r>
            <a:r>
              <a:rPr lang="en-US" altLang="en-US" sz="2400" i="1" dirty="0">
                <a:cs typeface="Calibri" panose="020F0502020204030204" pitchFamily="34" charset="0"/>
              </a:rPr>
              <a:t> (Jain et al., 2021)</a:t>
            </a:r>
            <a:endParaRPr lang="de-DE" altLang="en-US" sz="2400" i="1" dirty="0">
              <a:cs typeface="Calibri" panose="020F0502020204030204" pitchFamily="34" charset="0"/>
            </a:endParaRPr>
          </a:p>
        </p:txBody>
      </p:sp>
      <p:grpSp>
        <p:nvGrpSpPr>
          <p:cNvPr id="35846" name="Group 39024">
            <a:extLst>
              <a:ext uri="{FF2B5EF4-FFF2-40B4-BE49-F238E27FC236}">
                <a16:creationId xmlns:a16="http://schemas.microsoft.com/office/drawing/2014/main" id="{6A339D2F-79E2-E446-74E3-EB73BE987009}"/>
              </a:ext>
            </a:extLst>
          </p:cNvPr>
          <p:cNvGrpSpPr>
            <a:grpSpLocks/>
          </p:cNvGrpSpPr>
          <p:nvPr/>
        </p:nvGrpSpPr>
        <p:grpSpPr bwMode="auto">
          <a:xfrm>
            <a:off x="2424113" y="2317750"/>
            <a:ext cx="7843837" cy="3109913"/>
            <a:chOff x="-18" y="-44"/>
            <a:chExt cx="47274" cy="19476"/>
          </a:xfrm>
        </p:grpSpPr>
        <p:pic>
          <p:nvPicPr>
            <p:cNvPr id="35848" name="Picture 46084">
              <a:extLst>
                <a:ext uri="{FF2B5EF4-FFF2-40B4-BE49-F238E27FC236}">
                  <a16:creationId xmlns:a16="http://schemas.microsoft.com/office/drawing/2014/main" id="{3393D67C-5E4F-8C0C-5F4A-C606C344E73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" y="-44"/>
              <a:ext cx="43311" cy="19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849" name="Rectangle 36776">
              <a:extLst>
                <a:ext uri="{FF2B5EF4-FFF2-40B4-BE49-F238E27FC236}">
                  <a16:creationId xmlns:a16="http://schemas.microsoft.com/office/drawing/2014/main" id="{469EFC12-CFA8-B23A-31C7-6CBA176C66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529" y="7091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</a:pPr>
              <a:r>
                <a:rPr lang="en-GB" altLang="en-US" sz="1600" b="1">
                  <a:solidFill>
                    <a:srgbClr val="FFFFFF"/>
                  </a:solidFill>
                  <a:ea typeface="DengXian" panose="02010600030101010101" pitchFamily="2" charset="-122"/>
                  <a:cs typeface="Times New Roman" panose="02020603050405020304" pitchFamily="18" charset="0"/>
                </a:rPr>
                <a:t>44</a:t>
              </a:r>
              <a:endParaRPr lang="de-DE" altLang="en-US" sz="1600"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5850" name="Rectangle 36777">
              <a:extLst>
                <a:ext uri="{FF2B5EF4-FFF2-40B4-BE49-F238E27FC236}">
                  <a16:creationId xmlns:a16="http://schemas.microsoft.com/office/drawing/2014/main" id="{5639AD46-F7E1-A099-9D26-AE7B278B23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78" y="7091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</a:pPr>
              <a:r>
                <a:rPr lang="en-GB" altLang="en-US" sz="1600" b="1">
                  <a:solidFill>
                    <a:srgbClr val="FFFFFF"/>
                  </a:solidFill>
                  <a:ea typeface="DengXian" panose="02010600030101010101" pitchFamily="2" charset="-122"/>
                  <a:cs typeface="Times New Roman" panose="02020603050405020304" pitchFamily="18" charset="0"/>
                </a:rPr>
                <a:t>%</a:t>
              </a:r>
              <a:endParaRPr lang="de-DE" altLang="en-US" sz="1600"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5851" name="Rectangle 36778">
              <a:extLst>
                <a:ext uri="{FF2B5EF4-FFF2-40B4-BE49-F238E27FC236}">
                  <a16:creationId xmlns:a16="http://schemas.microsoft.com/office/drawing/2014/main" id="{60D9D0DB-40BF-2BB3-A079-6DE6F76A76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0" y="14538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</a:pPr>
              <a:r>
                <a:rPr lang="en-GB" altLang="en-US" sz="1600" b="1">
                  <a:solidFill>
                    <a:srgbClr val="FFFFFF"/>
                  </a:solidFill>
                  <a:ea typeface="DengXian" panose="02010600030101010101" pitchFamily="2" charset="-122"/>
                  <a:cs typeface="Times New Roman" panose="02020603050405020304" pitchFamily="18" charset="0"/>
                </a:rPr>
                <a:t>30</a:t>
              </a:r>
              <a:endParaRPr lang="de-DE" altLang="en-US" sz="1600"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5852" name="Rectangle 36779">
              <a:extLst>
                <a:ext uri="{FF2B5EF4-FFF2-40B4-BE49-F238E27FC236}">
                  <a16:creationId xmlns:a16="http://schemas.microsoft.com/office/drawing/2014/main" id="{72BBFF4F-E68B-824D-17A1-E28EFEE4EE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18" y="14538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</a:pPr>
              <a:r>
                <a:rPr lang="en-GB" altLang="en-US" sz="1600" b="1">
                  <a:solidFill>
                    <a:srgbClr val="FFFFFF"/>
                  </a:solidFill>
                  <a:ea typeface="DengXian" panose="02010600030101010101" pitchFamily="2" charset="-122"/>
                  <a:cs typeface="Times New Roman" panose="02020603050405020304" pitchFamily="18" charset="0"/>
                </a:rPr>
                <a:t>%</a:t>
              </a:r>
              <a:endParaRPr lang="de-DE" altLang="en-US" sz="1600"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5853" name="Rectangle 36774">
              <a:extLst>
                <a:ext uri="{FF2B5EF4-FFF2-40B4-BE49-F238E27FC236}">
                  <a16:creationId xmlns:a16="http://schemas.microsoft.com/office/drawing/2014/main" id="{0DD92E0D-7900-8431-A999-09F43DA8A5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71" y="7463"/>
              <a:ext cx="1657" cy="2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</a:pPr>
              <a:r>
                <a:rPr lang="en-GB" altLang="en-US" sz="1600" b="1">
                  <a:solidFill>
                    <a:srgbClr val="FFFFFF"/>
                  </a:solidFill>
                  <a:ea typeface="DengXian" panose="02010600030101010101" pitchFamily="2" charset="-122"/>
                  <a:cs typeface="Times New Roman" panose="02020603050405020304" pitchFamily="18" charset="0"/>
                </a:rPr>
                <a:t>10</a:t>
              </a:r>
              <a:endParaRPr lang="de-DE" altLang="en-US" sz="1600"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5854" name="Rectangle 36775">
              <a:extLst>
                <a:ext uri="{FF2B5EF4-FFF2-40B4-BE49-F238E27FC236}">
                  <a16:creationId xmlns:a16="http://schemas.microsoft.com/office/drawing/2014/main" id="{39D2C27B-A42D-28C9-1593-079EB6F8AC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19" y="7463"/>
              <a:ext cx="1654" cy="2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</a:pPr>
              <a:r>
                <a:rPr lang="en-GB" altLang="en-US" sz="1600" b="1">
                  <a:solidFill>
                    <a:srgbClr val="FFFFFF"/>
                  </a:solidFill>
                  <a:ea typeface="DengXian" panose="02010600030101010101" pitchFamily="2" charset="-122"/>
                  <a:cs typeface="Times New Roman" panose="02020603050405020304" pitchFamily="18" charset="0"/>
                </a:rPr>
                <a:t>%</a:t>
              </a:r>
              <a:endParaRPr lang="de-DE" altLang="en-US" sz="1600"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5855" name="Rectangle 36772">
              <a:extLst>
                <a:ext uri="{FF2B5EF4-FFF2-40B4-BE49-F238E27FC236}">
                  <a16:creationId xmlns:a16="http://schemas.microsoft.com/office/drawing/2014/main" id="{4E67A3B1-06AA-DD08-9979-1F635BE694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8" y="2436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</a:pPr>
              <a:r>
                <a:rPr lang="en-GB" altLang="en-US" sz="1600" b="1">
                  <a:solidFill>
                    <a:srgbClr val="FFFFFF"/>
                  </a:solidFill>
                  <a:ea typeface="DengXian" panose="02010600030101010101" pitchFamily="2" charset="-122"/>
                  <a:cs typeface="Times New Roman" panose="02020603050405020304" pitchFamily="18" charset="0"/>
                </a:rPr>
                <a:t>16</a:t>
              </a:r>
              <a:endParaRPr lang="de-DE" altLang="en-US" sz="1600"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5856" name="Rectangle 36773">
              <a:extLst>
                <a:ext uri="{FF2B5EF4-FFF2-40B4-BE49-F238E27FC236}">
                  <a16:creationId xmlns:a16="http://schemas.microsoft.com/office/drawing/2014/main" id="{2F0BE984-FE21-DEA6-727C-DE9C1B23F3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56" y="2436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</a:pPr>
              <a:r>
                <a:rPr lang="en-GB" altLang="en-US" sz="1600" b="1">
                  <a:solidFill>
                    <a:srgbClr val="FFFFFF"/>
                  </a:solidFill>
                  <a:ea typeface="DengXian" panose="02010600030101010101" pitchFamily="2" charset="-122"/>
                  <a:cs typeface="Times New Roman" panose="02020603050405020304" pitchFamily="18" charset="0"/>
                </a:rPr>
                <a:t>%</a:t>
              </a:r>
              <a:endParaRPr lang="de-DE" altLang="en-US" sz="1600"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5857" name="Rectangle 587">
              <a:extLst>
                <a:ext uri="{FF2B5EF4-FFF2-40B4-BE49-F238E27FC236}">
                  <a16:creationId xmlns:a16="http://schemas.microsoft.com/office/drawing/2014/main" id="{A01EAD1A-07A6-362C-76F1-AEF1421953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63" y="3080"/>
              <a:ext cx="6878" cy="2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</a:pPr>
              <a:r>
                <a:rPr lang="en-GB" altLang="en-US" sz="2000" b="1">
                  <a:solidFill>
                    <a:srgbClr val="404040"/>
                  </a:solidFill>
                  <a:ea typeface="DengXian" panose="02010600030101010101" pitchFamily="2" charset="-122"/>
                  <a:cs typeface="Times New Roman" panose="02020603050405020304" pitchFamily="18" charset="0"/>
                </a:rPr>
                <a:t>Espionage</a:t>
              </a:r>
              <a:endParaRPr lang="de-DE" altLang="en-US" sz="2000" b="1"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5858" name="Rectangle 588">
              <a:extLst>
                <a:ext uri="{FF2B5EF4-FFF2-40B4-BE49-F238E27FC236}">
                  <a16:creationId xmlns:a16="http://schemas.microsoft.com/office/drawing/2014/main" id="{128C234A-0E34-56BE-0F2D-28FF0BB7E8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63" y="6706"/>
              <a:ext cx="13824" cy="2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</a:pPr>
              <a:r>
                <a:rPr lang="en-GB" altLang="en-US" sz="2000" b="1">
                  <a:solidFill>
                    <a:srgbClr val="404040"/>
                  </a:solidFill>
                  <a:ea typeface="DengXian" panose="02010600030101010101" pitchFamily="2" charset="-122"/>
                  <a:cs typeface="Times New Roman" panose="02020603050405020304" pitchFamily="18" charset="0"/>
                </a:rPr>
                <a:t>For personal gain</a:t>
              </a:r>
              <a:endParaRPr lang="de-DE" altLang="en-US" sz="2000" b="1"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5859" name="Rectangle 589">
              <a:extLst>
                <a:ext uri="{FF2B5EF4-FFF2-40B4-BE49-F238E27FC236}">
                  <a16:creationId xmlns:a16="http://schemas.microsoft.com/office/drawing/2014/main" id="{CCE33350-6F63-D51B-6C31-CDC9F9DB6D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63" y="10333"/>
              <a:ext cx="15598" cy="2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</a:pPr>
              <a:r>
                <a:rPr lang="en-GB" altLang="en-US" sz="2000" b="1">
                  <a:solidFill>
                    <a:srgbClr val="404040"/>
                  </a:solidFill>
                  <a:ea typeface="DengXian" panose="02010600030101010101" pitchFamily="2" charset="-122"/>
                  <a:cs typeface="Times New Roman" panose="02020603050405020304" pitchFamily="18" charset="0"/>
                </a:rPr>
                <a:t>For corporate profit</a:t>
              </a:r>
              <a:endParaRPr lang="de-DE" altLang="en-US" sz="2000" b="1"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5860" name="Rectangle 590">
              <a:extLst>
                <a:ext uri="{FF2B5EF4-FFF2-40B4-BE49-F238E27FC236}">
                  <a16:creationId xmlns:a16="http://schemas.microsoft.com/office/drawing/2014/main" id="{83016747-617A-5F7B-2183-76D09A8291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63" y="13959"/>
              <a:ext cx="23693" cy="2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</a:pPr>
              <a:r>
                <a:rPr lang="en-US" altLang="en-US" sz="1800" b="1">
                  <a:solidFill>
                    <a:srgbClr val="404040"/>
                  </a:solidFill>
                  <a:ea typeface="DengXian" panose="02010600030101010101" pitchFamily="2" charset="-122"/>
                  <a:cs typeface="Times New Roman" panose="02020603050405020304" pitchFamily="18" charset="0"/>
                </a:rPr>
                <a:t>To promote a political or social cause</a:t>
              </a:r>
              <a:endParaRPr lang="de-DE" altLang="en-US" sz="1800" b="1"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5847" name="Titel 1">
            <a:extLst>
              <a:ext uri="{FF2B5EF4-FFF2-40B4-BE49-F238E27FC236}">
                <a16:creationId xmlns:a16="http://schemas.microsoft.com/office/drawing/2014/main" id="{636B8E16-6350-230F-6B01-5C2FFA56E1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2344" y="348652"/>
            <a:ext cx="693261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it-IT" altLang="en-US" sz="4400" dirty="0">
                <a:latin typeface="Calibri Light" panose="020F0302020204030204" pitchFamily="34" charset="0"/>
              </a:rPr>
              <a:t>Securitate și confidențialitate în rețelele 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Inhaltsplatzhalter 7">
            <a:extLst>
              <a:ext uri="{FF2B5EF4-FFF2-40B4-BE49-F238E27FC236}">
                <a16:creationId xmlns:a16="http://schemas.microsoft.com/office/drawing/2014/main" id="{BE5D49C7-E456-583C-BCCE-CC3C54AF4CFF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23888" y="2133600"/>
            <a:ext cx="11233150" cy="4525963"/>
          </a:xfrm>
        </p:spPr>
        <p:txBody>
          <a:bodyPr/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dirty="0">
                <a:cs typeface="Arial" panose="020B0604020202020204" pitchFamily="34" charset="0"/>
              </a:rPr>
              <a:t>Au </a:t>
            </a:r>
            <a:r>
              <a:rPr lang="en-US" altLang="en-US" dirty="0" err="1">
                <a:cs typeface="Arial" panose="020B0604020202020204" pitchFamily="34" charset="0"/>
              </a:rPr>
              <a:t>fost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propuse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proceduri</a:t>
            </a:r>
            <a:r>
              <a:rPr lang="en-US" altLang="en-US" dirty="0">
                <a:cs typeface="Arial" panose="020B0604020202020204" pitchFamily="34" charset="0"/>
              </a:rPr>
              <a:t> de </a:t>
            </a:r>
            <a:r>
              <a:rPr lang="en-US" altLang="en-US" dirty="0" err="1">
                <a:cs typeface="Arial" panose="020B0604020202020204" pitchFamily="34" charset="0"/>
              </a:rPr>
              <a:t>autentificare</a:t>
            </a:r>
            <a:r>
              <a:rPr lang="en-US" altLang="en-US" dirty="0">
                <a:cs typeface="Arial" panose="020B0604020202020204" pitchFamily="34" charset="0"/>
              </a:rPr>
              <a:t> precum CAPTCHA, </a:t>
            </a:r>
            <a:r>
              <a:rPr lang="en-US" altLang="en-US" dirty="0" err="1">
                <a:cs typeface="Arial" panose="020B0604020202020204" pitchFamily="34" charset="0"/>
              </a:rPr>
              <a:t>autentificare</a:t>
            </a:r>
            <a:r>
              <a:rPr lang="en-US" altLang="en-US" dirty="0">
                <a:cs typeface="Arial" panose="020B0604020202020204" pitchFamily="34" charset="0"/>
              </a:rPr>
              <a:t> cu </a:t>
            </a:r>
            <a:r>
              <a:rPr lang="en-US" altLang="en-US" dirty="0" err="1">
                <a:cs typeface="Arial" panose="020B0604020202020204" pitchFamily="34" charset="0"/>
              </a:rPr>
              <a:t>mai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mulți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factori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și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identificarea</a:t>
            </a:r>
            <a:r>
              <a:rPr lang="en-US" altLang="en-US" dirty="0">
                <a:cs typeface="Arial" panose="020B0604020202020204" pitchFamily="34" charset="0"/>
              </a:rPr>
              <a:t> cu </a:t>
            </a:r>
            <a:r>
              <a:rPr lang="en-US" altLang="en-US" dirty="0" err="1">
                <a:cs typeface="Arial" panose="020B0604020202020204" pitchFamily="34" charset="0"/>
              </a:rPr>
              <a:t>fotografie</a:t>
            </a:r>
            <a:r>
              <a:rPr lang="en-US" altLang="en-US" dirty="0">
                <a:cs typeface="Arial" panose="020B0604020202020204" pitchFamily="34" charset="0"/>
              </a:rPr>
              <a:t> a </a:t>
            </a:r>
            <a:r>
              <a:rPr lang="en-US" altLang="en-US" dirty="0" err="1">
                <a:cs typeface="Arial" panose="020B0604020202020204" pitchFamily="34" charset="0"/>
              </a:rPr>
              <a:t>prietenilor</a:t>
            </a:r>
            <a:r>
              <a:rPr lang="en-US" altLang="en-US" dirty="0">
                <a:cs typeface="Arial" panose="020B0604020202020204" pitchFamily="34" charset="0"/>
              </a:rPr>
              <a:t>..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>
                <a:cs typeface="Arial" panose="020B0604020202020204" pitchFamily="34" charset="0"/>
              </a:rPr>
              <a:t>Setări</a:t>
            </a:r>
            <a:r>
              <a:rPr lang="en-US" altLang="en-US" dirty="0">
                <a:cs typeface="Arial" panose="020B0604020202020204" pitchFamily="34" charset="0"/>
              </a:rPr>
              <a:t> de </a:t>
            </a:r>
            <a:r>
              <a:rPr lang="en-US" altLang="en-US" dirty="0" err="1">
                <a:cs typeface="Arial" panose="020B0604020202020204" pitchFamily="34" charset="0"/>
              </a:rPr>
              <a:t>securitate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și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confidențialitate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pentru</a:t>
            </a:r>
            <a:r>
              <a:rPr lang="en-US" altLang="en-US" dirty="0">
                <a:cs typeface="Arial" panose="020B0604020202020204" pitchFamily="34" charset="0"/>
              </a:rPr>
              <a:t> a </a:t>
            </a:r>
            <a:r>
              <a:rPr lang="en-US" altLang="en-US" dirty="0" err="1">
                <a:cs typeface="Arial" panose="020B0604020202020204" pitchFamily="34" charset="0"/>
              </a:rPr>
              <a:t>permite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clientului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să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introducă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informații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personale</a:t>
            </a:r>
            <a:r>
              <a:rPr lang="en-US" altLang="en-US" dirty="0">
                <a:cs typeface="Arial" panose="020B0604020202020204" pitchFamily="34" charset="0"/>
              </a:rPr>
              <a:t> din </a:t>
            </a:r>
            <a:r>
              <a:rPr lang="en-US" altLang="en-US" dirty="0" err="1">
                <a:cs typeface="Arial" panose="020B0604020202020204" pitchFamily="34" charset="0"/>
              </a:rPr>
              <a:t>acces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nedorit</a:t>
            </a:r>
            <a:r>
              <a:rPr lang="en-US" altLang="en-US" dirty="0">
                <a:cs typeface="Arial" panose="020B0604020202020204" pitchFamily="34" charset="0"/>
              </a:rPr>
              <a:t> de </a:t>
            </a:r>
            <a:r>
              <a:rPr lang="en-US" altLang="en-US" dirty="0" err="1">
                <a:cs typeface="Arial" panose="020B0604020202020204" pitchFamily="34" charset="0"/>
              </a:rPr>
              <a:t>către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persoane</a:t>
            </a:r>
            <a:r>
              <a:rPr lang="en-US" altLang="en-US" dirty="0">
                <a:cs typeface="Arial" panose="020B0604020202020204" pitchFamily="34" charset="0"/>
              </a:rPr>
              <a:t> din afara </a:t>
            </a:r>
            <a:r>
              <a:rPr lang="en-US" altLang="en-US" dirty="0" err="1">
                <a:cs typeface="Arial" panose="020B0604020202020204" pitchFamily="34" charset="0"/>
              </a:rPr>
              <a:t>sau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aplicații</a:t>
            </a:r>
            <a:r>
              <a:rPr lang="vi-VN" altLang="en-US" dirty="0">
                <a:cs typeface="Arial" panose="020B0604020202020204" pitchFamily="34" charset="0"/>
              </a:rPr>
              <a:t>.</a:t>
            </a:r>
            <a:endParaRPr lang="en-US" altLang="en-US" dirty="0"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>
                <a:cs typeface="Arial" panose="020B0604020202020204" pitchFamily="34" charset="0"/>
              </a:rPr>
              <a:t>Utilizatorii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raportează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orice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formă</a:t>
            </a:r>
            <a:r>
              <a:rPr lang="en-US" altLang="en-US" dirty="0">
                <a:cs typeface="Arial" panose="020B0604020202020204" pitchFamily="34" charset="0"/>
              </a:rPr>
              <a:t> de </a:t>
            </a:r>
            <a:r>
              <a:rPr lang="en-US" altLang="en-US" dirty="0" err="1">
                <a:cs typeface="Arial" panose="020B0604020202020204" pitchFamily="34" charset="0"/>
              </a:rPr>
              <a:t>abuz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sau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încălcări</a:t>
            </a:r>
            <a:r>
              <a:rPr lang="en-US" altLang="en-US" dirty="0">
                <a:cs typeface="Arial" panose="020B0604020202020204" pitchFamily="34" charset="0"/>
              </a:rPr>
              <a:t> ale </a:t>
            </a:r>
            <a:r>
              <a:rPr lang="en-US" altLang="en-US" dirty="0" err="1">
                <a:cs typeface="Arial" panose="020B0604020202020204" pitchFamily="34" charset="0"/>
              </a:rPr>
              <a:t>politicii</a:t>
            </a:r>
            <a:r>
              <a:rPr lang="en-US" altLang="en-US" dirty="0">
                <a:cs typeface="Arial" panose="020B0604020202020204" pitchFamily="34" charset="0"/>
              </a:rPr>
              <a:t> de </a:t>
            </a:r>
            <a:r>
              <a:rPr lang="en-US" altLang="en-US" dirty="0" err="1">
                <a:cs typeface="Arial" panose="020B0604020202020204" pitchFamily="34" charset="0"/>
              </a:rPr>
              <a:t>către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orice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utilizator</a:t>
            </a:r>
            <a:r>
              <a:rPr lang="en-US" altLang="en-US" dirty="0">
                <a:cs typeface="Arial" panose="020B0604020202020204" pitchFamily="34" charset="0"/>
              </a:rPr>
              <a:t> din </a:t>
            </a:r>
            <a:r>
              <a:rPr lang="en-US" altLang="en-US" dirty="0" err="1">
                <a:cs typeface="Arial" panose="020B0604020202020204" pitchFamily="34" charset="0"/>
              </a:rPr>
              <a:t>rețeaua</a:t>
            </a:r>
            <a:r>
              <a:rPr lang="en-US" altLang="en-US" dirty="0">
                <a:cs typeface="Arial" panose="020B0604020202020204" pitchFamily="34" charset="0"/>
              </a:rPr>
              <a:t> lor. </a:t>
            </a:r>
            <a:r>
              <a:rPr lang="en-US" altLang="en-US" dirty="0" err="1">
                <a:cs typeface="Arial" panose="020B0604020202020204" pitchFamily="34" charset="0"/>
              </a:rPr>
              <a:t>adică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atunci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când</a:t>
            </a:r>
            <a:r>
              <a:rPr lang="en-US" altLang="en-US" dirty="0">
                <a:cs typeface="Arial" panose="020B0604020202020204" pitchFamily="34" charset="0"/>
              </a:rPr>
              <a:t> Facebook </a:t>
            </a:r>
            <a:r>
              <a:rPr lang="en-US" altLang="en-US" dirty="0" err="1">
                <a:cs typeface="Arial" panose="020B0604020202020204" pitchFamily="34" charset="0"/>
              </a:rPr>
              <a:t>primește</a:t>
            </a:r>
            <a:r>
              <a:rPr lang="en-US" altLang="en-US" dirty="0">
                <a:cs typeface="Arial" panose="020B0604020202020204" pitchFamily="34" charset="0"/>
              </a:rPr>
              <a:t> un </a:t>
            </a:r>
            <a:r>
              <a:rPr lang="en-US" altLang="en-US" dirty="0" err="1">
                <a:cs typeface="Arial" panose="020B0604020202020204" pitchFamily="34" charset="0"/>
              </a:rPr>
              <a:t>raport</a:t>
            </a:r>
            <a:r>
              <a:rPr lang="en-US" altLang="en-US" dirty="0">
                <a:cs typeface="Arial" panose="020B0604020202020204" pitchFamily="34" charset="0"/>
              </a:rPr>
              <a:t> de </a:t>
            </a:r>
            <a:r>
              <a:rPr lang="en-US" altLang="en-US" dirty="0" err="1">
                <a:cs typeface="Arial" panose="020B0604020202020204" pitchFamily="34" charset="0"/>
              </a:rPr>
              <a:t>utilizator</a:t>
            </a:r>
            <a:r>
              <a:rPr lang="en-US" altLang="en-US" dirty="0">
                <a:cs typeface="Arial" panose="020B0604020202020204" pitchFamily="34" charset="0"/>
              </a:rPr>
              <a:t>, </a:t>
            </a:r>
            <a:r>
              <a:rPr lang="en-US" altLang="en-US" dirty="0" err="1">
                <a:cs typeface="Arial" panose="020B0604020202020204" pitchFamily="34" charset="0"/>
              </a:rPr>
              <a:t>acesta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este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revizuit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și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eliminat</a:t>
            </a:r>
            <a:r>
              <a:rPr lang="en-US" altLang="en-US" dirty="0">
                <a:cs typeface="Arial" panose="020B0604020202020204" pitchFamily="34" charset="0"/>
              </a:rPr>
              <a:t> conform </a:t>
            </a:r>
            <a:r>
              <a:rPr lang="en-US" altLang="en-US" dirty="0" err="1">
                <a:cs typeface="Arial" panose="020B0604020202020204" pitchFamily="34" charset="0"/>
              </a:rPr>
              <a:t>standardelor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comunității</a:t>
            </a:r>
            <a:r>
              <a:rPr lang="en-US" altLang="en-US">
                <a:cs typeface="Arial" panose="020B0604020202020204" pitchFamily="34" charset="0"/>
              </a:rPr>
              <a:t> Facebook.</a:t>
            </a:r>
            <a:endParaRPr lang="de-DE" altLang="en-US" dirty="0">
              <a:cs typeface="Arial" panose="020B0604020202020204" pitchFamily="34" charset="0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id="{E17B0F9A-9162-8965-6C08-56869B7999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6868" name="Rectangle 2">
            <a:extLst>
              <a:ext uri="{FF2B5EF4-FFF2-40B4-BE49-F238E27FC236}">
                <a16:creationId xmlns:a16="http://schemas.microsoft.com/office/drawing/2014/main" id="{1FFE04CE-E26F-9116-CBA3-DFAD061282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6869" name="Rectangle 2">
            <a:extLst>
              <a:ext uri="{FF2B5EF4-FFF2-40B4-BE49-F238E27FC236}">
                <a16:creationId xmlns:a16="http://schemas.microsoft.com/office/drawing/2014/main" id="{653C87C4-4C68-5BB0-262F-E2F5CDE9BD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6870" name="Textfeld 6">
            <a:extLst>
              <a:ext uri="{FF2B5EF4-FFF2-40B4-BE49-F238E27FC236}">
                <a16:creationId xmlns:a16="http://schemas.microsoft.com/office/drawing/2014/main" id="{1CAFD79E-A27B-D01F-DB2B-4680DE7408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4338" y="2443163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6871" name="Rectangle 2">
            <a:extLst>
              <a:ext uri="{FF2B5EF4-FFF2-40B4-BE49-F238E27FC236}">
                <a16:creationId xmlns:a16="http://schemas.microsoft.com/office/drawing/2014/main" id="{E112B4DF-4346-49DA-DC62-53A0A96F05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6872" name="Titel 1">
            <a:extLst>
              <a:ext uri="{FF2B5EF4-FFF2-40B4-BE49-F238E27FC236}">
                <a16:creationId xmlns:a16="http://schemas.microsoft.com/office/drawing/2014/main" id="{425C1BC9-728B-EEC5-5957-1438BE56D8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it-IT" altLang="en-US" sz="4400" dirty="0">
                <a:latin typeface="Calibri Light" panose="020F0302020204030204" pitchFamily="34" charset="0"/>
              </a:rPr>
              <a:t>Soluții pentru operatorii de rețele 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Default Desig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0CE1FA9B2DBF24481AA0B0C98AF3289" ma:contentTypeVersion="13" ma:contentTypeDescription="Create a new document." ma:contentTypeScope="" ma:versionID="37fdaa56f35b563f49c611c3df2a1402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c678e05bec737f0ee8b3d33e1252b899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4B0B908-7B87-4DA0-9AEE-7967DF025F6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d59e47-d6b3-48e0-bf9b-34f99d15e7ba"/>
    <ds:schemaRef ds:uri="181bb22a-d05a-442b-9959-f775302b52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B34F022-DC3C-46E0-A62F-B6BE54695F95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3.xml><?xml version="1.0" encoding="utf-8"?>
<ds:datastoreItem xmlns:ds="http://schemas.openxmlformats.org/officeDocument/2006/customXml" ds:itemID="{D2F93562-5092-4D89-85C4-A9C65FFCCE9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2757</TotalTime>
  <Words>2279</Words>
  <Application>Microsoft Office PowerPoint</Application>
  <PresentationFormat>Widescreen</PresentationFormat>
  <Paragraphs>185</Paragraphs>
  <Slides>32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Arial</vt:lpstr>
      <vt:lpstr>Calibri</vt:lpstr>
      <vt:lpstr>Calibri Light</vt:lpstr>
      <vt:lpstr>Wingdings</vt:lpstr>
      <vt:lpstr>Default Design</vt:lpstr>
      <vt:lpstr>Picture</vt:lpstr>
      <vt:lpstr>Bild</vt:lpstr>
      <vt:lpstr>PowerPoint Presentation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ARR&amp;BC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name: Danube Velo Route  Lead Partner: Agency for Regional Development and Business Center - Vidin  Partner 1: Romanian Association for Electronic and Software Industry Oltenia Subsidiary  Partner 2: The Local Employers' Association for Small and Middle Enterprises  Donor: Cross-Border Cooperation Programme 2007-2013 Romania - Bulgaria</dc:title>
  <dc:creator>E. Stefanov</dc:creator>
  <cp:lastModifiedBy>Valentin Istratie</cp:lastModifiedBy>
  <cp:revision>375</cp:revision>
  <dcterms:created xsi:type="dcterms:W3CDTF">2009-06-01T12:28:12Z</dcterms:created>
  <dcterms:modified xsi:type="dcterms:W3CDTF">2023-01-18T12:59:20Z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