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3" r:id="rId40"/>
  </p:sldIdLst>
  <p:sldSz cx="12192000" cy="6858000"/>
  <p:notesSz cx="6858000" cy="9144000"/>
  <p:defaultTextStyle>
    <a:defPPr>
      <a:defRPr lang="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DF778E-D1EA-41FB-A9AB-73C834627432}" v="10" dt="2022-11-24T10:52:27.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11/25/2022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b="1">
                <a:solidFill>
                  <a:srgbClr val="1F4E79"/>
                </a:solidFill>
                <a:latin typeface="Calibri" panose="020F0502020204030204" pitchFamily="34" charset="0"/>
                <a:ea typeface="Calibri" panose="020F0502020204030204" pitchFamily="34" charset="0"/>
                <a:cs typeface="Arial" panose="020B0604020202020204" pitchFamily="34" charset="0"/>
              </a:rPr>
              <a:t>Siber güvenlik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bilgisayarları, sunucuları, mobil cihazları, elektronik sistemleri, ağları ve verileri kötü niyetli saldırılardan koruma uygulamasıdır. Bilgi teknolojisi güvenliği veya elektronik bilgi güvenliği olarak da bilinir. Terim, işten mobil bilgi işleme kadar çeşitli bağlamlarda geçerlidir ve birkaç ortak kategoriye ayrılabilir.</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KOBİ'ler - yöneticiler ve çalışanlar - için siber güvenlik eğitiminin somut ve etkileşimli olması ve uygulamalı olması son derece önemlidir çünkü küçük KOBİ'lerin bu konuya harcayacak zamanı, motivasyonu veya kaynağı yoktur, neden bu kadar önemlidir? eğitimin katılan yöneticiler için uygun ve yönetilebilir olması. Dolayısıyla, bu modül buna dayalı olarak planlanmıştır.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b="1">
                <a:solidFill>
                  <a:srgbClr val="1F4E79"/>
                </a:solidFill>
                <a:latin typeface="Calibri" panose="020F0502020204030204" pitchFamily="34" charset="0"/>
                <a:ea typeface="Calibri" panose="020F0502020204030204" pitchFamily="34" charset="0"/>
                <a:cs typeface="Arial" panose="020B0604020202020204" pitchFamily="34" charset="0"/>
              </a:rPr>
              <a:t>Bu ünite modülünde genel olarak</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Siber Güvenlik Stratejinizde Siber Öldürme Zincirini Nasıl Etkili Kullanabilirsiniz?</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a:solidFill>
                  <a:srgbClr val="1F4E79"/>
                </a:solidFill>
                <a:latin typeface="Calibri" panose="020F0502020204030204" pitchFamily="34" charset="0"/>
                <a:cs typeface="Arial" panose="020B0604020202020204" pitchFamily="34" charset="0"/>
              </a:rPr>
              <a:t>Düşmanca, izinsiz giren ve kasıtlı olarak kötü amaçlı kötü amaçlı yazılım, genellikle bir aygıtın işlemleri üzerinde kısmi denetim alarak bilgisayarları, bilgisayar sistemlerini, ağları, tabletleri ve mobil aygıtları istila etmeye, bunlara zarar vermeye veya bunları devre dışı bırakmaya çalışır. İnsan gribi gibi, normal işleyişi engeller. Kötü amaçlı yazılımların ardındaki nedenler değişiklik gösterir. Kötü amaçlı yazılım, sizden para kazanmak, işinizi yapma yeteneğinizi sabote etmek, siyasi bir açıklama yapmak veya sadece haklarınızı övünmekle ilgili olabilir. Kötü amaçlı yazılım, sistemlerin veya ağ ekipmanlarının fiziksel donanımına zarar veremese de, bilginiz veya izniniz olmadan verilerinizi çalabilir, şifreleyebilir veya silebilir, temel bilgisayar işlevlerini değiştirebilir veya ele geçirebilir ve bilgisayar etkinliğinizi gözetleyebilir.</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Kötü amaçlı yazılım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işlevi bir bilgisayara yazılım veya donanım zararı vermek olan herhangi bir programı ifade eder (örn. virüsler)</a:t>
            </a:r>
            <a:endParaRPr lang="en-GB" sz="2800" b="1">
              <a:solidFill>
                <a:srgbClr val="FFFF00"/>
              </a:solidFill>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Drive-by istismarları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meşru kullanıcıyla etkileşime girmeden bir PC'de kurulu yazılımdaki mevcut güvenlik açıklarından otomatik olarak yararlanabilir; 2012 yılında kapsamını mobil terminallere de genişlettiler. neredeyse tamamen meşru web sitelerinden ödün vermeye odaklanır. tarayıcıdaki, eklentilerindeki veya işletim sistemindeki güvenlik açıkları, kullanıcının bilgisi olmadan PC'ye kötü amaçlı yazılım yüklemek için kullanılabilir, bulaşma basit bir internet taramasıyla başlatılabilir.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i="1">
                <a:solidFill>
                  <a:srgbClr val="1F4E79"/>
                </a:solidFill>
                <a:latin typeface="Calibri" panose="020F0502020204030204" pitchFamily="34" charset="0"/>
              </a:rPr>
              <a:t>Solucanlar </a:t>
            </a:r>
            <a:r>
              <a:rPr lang="tr" sz="1200">
                <a:solidFill>
                  <a:srgbClr val="1F4E79"/>
                </a:solidFill>
                <a:latin typeface="Calibri" panose="020F0502020204030204" pitchFamily="34" charset="0"/>
              </a:rPr>
              <a:t>kendi kendini kopyalayan programlardır; kendi kopyalarını diğer düğümlere (ağdaki bilgisayarlar) göndermek için bilgisayar ağını kullanır, bunu herhangi bir kullanıcının müdahalesi olmadan yapmayı başarır, bilgisayar virüsünün aksine, bilgisayar solucanının mevcut bir programa eklenmesi gerekmez, sadece bant genişliğini alarak bile ağa zarar verir.</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i="1">
                <a:solidFill>
                  <a:srgbClr val="1F4E79"/>
                </a:solidFill>
                <a:latin typeface="Calibri" panose="020F0502020204030204" pitchFamily="34" charset="0"/>
              </a:rPr>
              <a:t>Trojan </a:t>
            </a:r>
            <a:r>
              <a:rPr lang="tr" sz="1200">
                <a:solidFill>
                  <a:srgbClr val="1F4E79"/>
                </a:solidFill>
                <a:latin typeface="Calibri" panose="020F0502020204030204" pitchFamily="34" charset="0"/>
              </a:rPr>
              <a:t>kendisini, gerçekte gizli verileri çalmak veya yetkisiz kullanıcıların veya programların virüs bulaşmış sisteme erişmesine izin vermek amacıyla oluşturulan meşru programlar biçiminde sunar; enfeksiyonların büyük çoğunluğunu (%80) oluşturmaktadır.</a:t>
            </a:r>
            <a:endParaRPr lang="en-GB"/>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İzleme yazılımları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erişilen siteler, aranan bilgiler ve kullanıcının gezinme alışkanlıkları hakkında bir sunucuya veya kişilere bilgi göndermek için bazı web tarayıcı güvenlik açıklarını kullanan programlardır; Virüsler mümkün olduğu kadar çok kişisel bilgisayarı etkilemeyi hedeflerken, casus yazılımlar İnternet'te yayılmayı hedefler, Virüsler genellikle tehlikeli bir yüke sahiptir, virüs bulaşan bilgisayara zarar vermek isterler, casus yazılımlar ise yalnızca bilgisayar işlemlerini yavaşlatır, açılır pencereler ekler ve bilgisayarın dengesini bozar. tarayıcı ve diğer "sinir bozucu" etkilere sahiptir.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SQL Enjeksiyonu (Kod Enjeksiyonu)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bir saldırgan bir veritabanına gönderilen bir SQL sorgusuna herhangi bir veri ekleyebildiğinde gerçekleşir; sözdizimini enjekte ederek, ifadenin mantığı farklı bir eylem gerçekleştirecek şekilde değiştirilir, bu en yaygın güvenlik açığıdır. En iyi SQL enjeksiyon savunma stratejisi, saldırganın uygulamanın ihtiyaç duyduğundan başka veri girememesi için güçlü giriş doğrulama rutinlerinin uygulanmasına dayanır.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Casus yazılım genellikle bir sistemin güvenlik açıklarından üçüncü bir kişinin yararına yararlanan, bilgisayarınızı yavaşlatabilen, virüs bulaşmasına açık hale getirebilen ve çeşitli uygulamalar için kullanıcı adları gibi gizli bilgileri toplayan bir program olarak tanımlanır. şifreler ve kredi kartı/banka hesap bilgileri.</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Bir </a:t>
            </a: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keylogger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bilgisayar korsanlarının siz fark etmeden bilgisayarınıza yerleştirdiği küçük bir "akıllı" programdır. Burada aylarca veya yıllarca kalabilir ve klavyede yaptığınız her tuş vuruşunu takip edebilir. Tüm veriler, verilerinizden en iyi şekilde yararlanmak için farklı algoritmalar ve araçlar kullanabilen bilgisayar korsanlarına gönderilir. Zamanla, davranışlarınız hakkında farklı şeyler öğrenirler ve en önemlisi, klavyede girdiğiniz farklı şifreleri nerede kullandığınızı öğrenirler. Daha sonra birkaç dakika içinde tüm dijital kimliğinizi devralmak için kullanılabilir.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Adware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casus yazılımların bir alt kategorisidir ve ürün veya hizmetlerin reklamını yapan bir programdır. Genellikle bu reklamlar, program kaldırıldıktan sonra bile görünür. İstismar kitleri, özellikle web tarayıcılarındaki veya web siteleri tarafından erişilebilen uygulamalardaki istemci tarafı güvenlik açıklarından yararlanarak daha az deneyimli saldırganların sistemleri ele geçirmesine yardımcı olan otomatik yazılımlardır; kötü amaçlı kodun güvenliği ihlal edilmiş web sitelerine enjekte edildiği, arabayla indirme saldırılarına dayanır; tarayıcıdaki veya eklentilerindeki güvenlik açıklarından yararlanabilir.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tr" sz="1200">
                <a:latin typeface="Calibri" panose="020F0502020204030204" pitchFamily="34" charset="0"/>
                <a:ea typeface="Calibri" panose="020F0502020204030204" pitchFamily="34" charset="0"/>
                <a:cs typeface="Arial" panose="020B0604020202020204" pitchFamily="34" charset="0"/>
              </a:rPr>
              <a:t>Ve daha pek çoğu… örneğin Botnet, bir saldırganın kontrolü altındaki bir dizi bilgisayarı temsil eder; Bir botnet birden çok amaç için kullanılabilir: Dağıtılmış Hizmet Reddi - DDoS saldırıları, spam gönderme, kimlik hırsızlığı, kötü amaçlı yazılım dağıtımı, bilgisayar sistemlerine bulaşma</a:t>
            </a:r>
          </a:p>
          <a:p>
            <a:pPr>
              <a:lnSpc>
                <a:spcPct val="107000"/>
              </a:lnSpc>
              <a:spcAft>
                <a:spcPts val="845"/>
              </a:spcAft>
            </a:pPr>
            <a:r>
              <a:rPr lang="tr" sz="1200">
                <a:latin typeface="Calibri" panose="020F0502020204030204" pitchFamily="34" charset="0"/>
                <a:ea typeface="Calibri" panose="020F0502020204030204" pitchFamily="34" charset="0"/>
                <a:cs typeface="Arial" panose="020B0604020202020204" pitchFamily="34" charset="0"/>
              </a:rPr>
              <a:t>Hizmet Reddi, bilgisayar sistemlerinin/hizmetlerinin veya elektronik iletişimlerin kullanılabilirliğini etkileme girişimidir. Hedef sistem, donanım veya yazılım kaynaklarını tüketen ve meşru kullanıcılar için kullanılamaz hale getiren çok sayıda meşru olmayan istekler gönderilerek saldırıya uğrar.</a:t>
            </a:r>
          </a:p>
          <a:p>
            <a:pPr>
              <a:lnSpc>
                <a:spcPct val="107000"/>
              </a:lnSpc>
              <a:spcAft>
                <a:spcPts val="845"/>
              </a:spcAft>
            </a:pPr>
            <a:r>
              <a:rPr lang="tr" sz="1200">
                <a:latin typeface="Calibri" panose="020F0502020204030204" pitchFamily="34" charset="0"/>
                <a:ea typeface="Calibri" panose="020F0502020204030204" pitchFamily="34" charset="0"/>
                <a:cs typeface="Arial" panose="020B0604020202020204" pitchFamily="34" charset="0"/>
              </a:rPr>
              <a:t>Hileli yazılım/korkutucu yazılım, sahte yazılım biçimini alan tehdit türüdür; Özel bir hileli yazılım/korkutucu yazılım örneği, sisteme yüklendikten sonra yanlış güvenlik uyarıları veren ve kullanıcıyı özel bir temizleme aracı satın almaya davet eden sahte güvenlik yazılımıdır.</a:t>
            </a:r>
          </a:p>
          <a:p>
            <a:pPr>
              <a:lnSpc>
                <a:spcPct val="107000"/>
              </a:lnSpc>
              <a:spcAft>
                <a:spcPts val="845"/>
              </a:spcAft>
            </a:pPr>
            <a:r>
              <a:rPr lang="tr" sz="1200">
                <a:latin typeface="Calibri" panose="020F0502020204030204" pitchFamily="34" charset="0"/>
                <a:ea typeface="Calibri" panose="020F0502020204030204" pitchFamily="34" charset="0"/>
                <a:cs typeface="Arial" panose="020B0604020202020204" pitchFamily="34" charset="0"/>
              </a:rPr>
              <a:t>Fidye yazılımı, siber suçların en tehlikeli ve agresif biçimlerinden biridir. Bilgisayar korsanları, bir bilgisayarın veya bilgisayar kontrollü sistemin işlevselliğini kilitlemek için son derece karmaşık bir kod parçası kullanır. Daha sonra bilgisayar korsanı, sistemi yeniden etkinleştirmek veya sistemdeki bilgilerin "kilidini açmak" için fidye talebiyle sistemin sahibiyle iletişime geçer.</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Hedefli saldırılar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belirli bir kişiyi veya kuruluşu hedeflemek</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kişisel/gizli verileri toplamayı veya hedef bilgisayar sistemlerini tehlikeye atmayı amaçlar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genellikle, saldırganın çeşitli tekniklerle (örneğin sosyal mühendislik) hedeflenen BT sistemi hakkında bilgi edindiği ve ardından saldırıyı tetiklediği bir aşamaya sahiptir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güvenilir bir kişiden geliyormuş gibi göründükleri için genellikle eylemleri meşru görünür</a:t>
            </a:r>
          </a:p>
          <a:p>
            <a:endParaRPr lang="en-US"/>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Hırsızlık/Kayıplar/Fiziksel İmha</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dizüstü bilgisayarların, akıllı telefonların veya tabletlerin sunduğu artan hareketlilik nedeniyle, bu tür bir tehdit büyük bir tehdit haline gelmek üzeredir.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tutarlı veri yedekleme ve içerik şifreleme, gerçek veri kaybını veya gizli verilerin dışarıdaki kişilere ifşasını sınırlamak için bir çözüm olabilir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Kimlik Hırsızı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giderek artan çevrimiçi ortamda gerçek bir tehdittir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erişim kimlik bilgileri veya kişisel veriler, günümüzde saldırganların hedefidir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saldırgan, eline geçtikten sonra hileli işlemler (özellikle mali) gerçekleştirebilir veya gizli verileri elde edebilir</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Bilgi sızıntısı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yetkisiz bir kişiye kasıtlı veya kasıtsız bilgi ifşası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coğrafi konum ve telefon rehberi kişileri gibi bilgiler kolayca saldırganların eline geçebilir ve dolandırıcılık amacıyla kullanılabilir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tr" sz="1800" b="1">
                <a:solidFill>
                  <a:schemeClr val="accent2">
                    <a:lumMod val="75000"/>
                  </a:schemeClr>
                </a:solidFill>
              </a:rPr>
              <a:t>Arama Motoru Manipülasyonu (SEP)</a:t>
            </a: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kötü amaçlı web sitelerine referanslar içeren arama sonuçlarını görüntülemek için arama motorlarını yönlendirir. Böylece, virüslü bir web sayfası, kullanıcıları kötü amaçlı sitelere yönlendirir ve kurbanlar ilgili sitelere erişirse, bilgisayarlarına kötü amaçlı yazılım bulaştırırlar.</a:t>
            </a: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tr" sz="1000" u="sng">
                <a:solidFill>
                  <a:srgbClr val="1F4E79"/>
                </a:solidFill>
                <a:latin typeface="Calibri" panose="020F0502020204030204" pitchFamily="34" charset="0"/>
                <a:ea typeface="Calibri" panose="020F0502020204030204" pitchFamily="34" charset="0"/>
                <a:cs typeface="Arial" panose="020B0604020202020204" pitchFamily="34" charset="0"/>
              </a:rPr>
              <a:t>Sahte dijital sertifikalar</a:t>
            </a:r>
            <a:endParaRPr lang="en-GB" sz="1000" u="sng">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000">
                <a:solidFill>
                  <a:srgbClr val="1F4E79"/>
                </a:solidFill>
                <a:latin typeface="Calibri" panose="020F0502020204030204" pitchFamily="34" charset="0"/>
                <a:ea typeface="Calibri" panose="020F0502020204030204" pitchFamily="34" charset="0"/>
                <a:cs typeface="Arial" panose="020B0604020202020204" pitchFamily="34" charset="0"/>
              </a:rPr>
              <a:t>• çeşitli siber saldırılarda kullanılan kaynakları (web siteleri, uygulamalar, kaynak kodları vb.) son kullanıcıya fark edilmeyecek şekilde geçirmek için saldırganlar tarafından dijital olarak imzalamak için kullanılır.</a:t>
            </a:r>
            <a:endParaRPr lang="en-GB" sz="10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Genel anahtar şifrelemesini uygulayan protokol, Netscape tarafından geliştirilen SSL ( </a:t>
            </a: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Güvenli Yuva Katmanı ) olarak adlandırılır.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Bu protokol, tarayıcılar ve web sunucuları tarafından verileri güvenli bir şekilde iletmek için kullanılır, bu nedenle HTTP protokolü tarafından kullanılmak üzere oluşturulmuştur.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Güvenli bir web sunucusuna bağlanma, URL'de http yerine https protokolünden bahsederek yapılır - yani güvenli web sayfasına erişim, sunucunun adıyla değil, protokolle belirtilir.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bir </a:t>
            </a: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web sunucusu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şunları sunar: Güvenli bilgi aktarımı: sunucu ile gezgin arasında iletilen verilerin, ele geçirilmeleri durumunda şifresi çözülemez.</a:t>
            </a:r>
          </a:p>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Sunucu kimlik doğrulaması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Web sunucusu bir sertifika yetkilisinden (CA) bir sertifika aldıysa</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a:t>Noktanızın (dijital cihazların) güvenlik duvarlarının çalıştığından emin olarak dış çevrenizi emniyete alarak başlayın. Kulağa basit geliyor, ama aynı zamanda başlamanız gereken en temel bilgilerden. Ağınızda genellikle üç ila dört farklı türde güvenlik duvarı vardır:</a:t>
            </a:r>
          </a:p>
          <a:p>
            <a:endParaRPr lang="en-GB"/>
          </a:p>
          <a:p>
            <a:r>
              <a:rPr lang="tr"/>
              <a:t>• İşletim sisteminizdeki güvenlik duvarı (Android, iOS, Windows, vb.).</a:t>
            </a:r>
          </a:p>
          <a:p>
            <a:r>
              <a:rPr lang="tr"/>
              <a:t>• Virüsten koruma/güvenlik programınızdaki güvenlik duvarı.</a:t>
            </a:r>
          </a:p>
          <a:p>
            <a:r>
              <a:rPr lang="tr"/>
              <a:t>• İnternet yönlendiricinizdeki güvenlik duvarı.</a:t>
            </a:r>
          </a:p>
          <a:p>
            <a:r>
              <a:rPr lang="tr"/>
              <a:t>• ASA kutunuzdaki veya akıllı anahtarınızdaki güvenlik duvarı (Genellikle yalnızca büyük şirketler).</a:t>
            </a: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Yedekleme, haber olmaması gerektiği gibi, gerçekten listenin başında olmalıdır. Yedekleme, verilerinizin kilidinin açılması için sizi fidye ödemekten kurtarabilir. Bununla birlikte, şirketin büyüklüğü hakkında yanılgıya düşmeyin, bu tür kötü amaçlı yazılımlarla yapılan saldırıların çoğu küçük işletmeleri ve bireyleri hedefliyor.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Daha güvenli tarama için kurallar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en son tarayıcı sürümünü kullanın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özellikle potansiyel olarak güvenli olmayan web sayfalarına erişirken </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kötü amaçlı yazılımların çoğu Microsoft Internet Explorer'ı etkiler (kullanıcıların %50'sinden fazlası tarafından kullanılır)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fare imlecini üzerine getirerek ve tarayıcının sol alt kısmında gerçek adresi görüntüleyerek bağlantıların gerçek hedefini kontrol edin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Daha güvenli tarama için kurallar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hangi eklentileri yüklediğinize dikkat edin, genellikle kötü amaçlı yazılımlarla birlikte gelirler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açılır pencerelerdeki bağlantılara tıklamayın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kişisel bilgileri girmeden önce web adresinin başında "https://" olup olmadığını kontrol edin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Online alışveriş yaparken banka kartı ile online ödeme tercih edildiğinde sayfanın güvenlik düzeyine daha fazla dikkat edilmelidir.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tr"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E-posta gönderme ve alma</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hassas bilgileri e-posta ile gönderip almaktan kaçının;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sosyal mühendislik veya kimlik avı girişimlerinden kaçının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güçlü anti-spam filtrelemesi sunan bir e-posta sağlayıcısı arayın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istenmeyen e-postalara yanıt vermeyin ve ardışık veya piramit e-postalardan kaçının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tr" sz="1200" b="1" i="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E-posta gönderme ve alma</a:t>
            </a:r>
            <a:endParaRPr lang="en-GB" sz="1200" b="1">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kişisel ve iş e-posta hesabınız için aynı adı kullanmayın; Bu hesaplar için farklı adların kullanılması, bir bilgisayar saldırısının hedefi olma riskini azaltır.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kişisel e-posta hesaplarında veya çalıştığınız kurum/şirket dışındaki diğer ağlarda kritik bilgileri depolamaktan kaçının</a:t>
            </a:r>
            <a:endParaRPr lang="en-GB" sz="1200">
              <a:latin typeface="Calibri" panose="020F0502020204030204" pitchFamily="34" charset="0"/>
              <a:ea typeface="Calibri" panose="020F0502020204030204" pitchFamily="34" charset="0"/>
              <a:cs typeface="Arial" panose="020B0604020202020204" pitchFamily="34" charset="0"/>
            </a:endParaRPr>
          </a:p>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Gerçek şu ki, e-posta hiçbir zaman geleneksel olarak güvenli bir iletişim aracı olmadı. Ne de olsa, yalnızca suçluların iletişimlerini güvence altına almakla gerçekten ilgilenmesi gerekir. Bu, son derece yaygın, ancak tamamen kusurlu bir düşünce tarzıdır ve Snowden'ın kendisi, bu tür bir zihniyeti gözden düşürmesiyle ünlüdür.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Saklayacak bir şeyiniz olmadığı için mahremiyeti umursamadığınızı iddia etmek, söyleyecek hiçbir şeyiniz olmadığı için ifade özgürlüğünü umursamadığınızı iddia etmeye benzer.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Pek çok insan, saklayacak bir şeyleri yoksa endişe edecek hiçbir şeyleri olmadığı zihniyetine hala abone olsa da, gerçek şu ki endişelenecek çok şey var ve insanların e-posta iletişimlerini şifrelemeleri için pek çok somut neden var. ve mahremiyetlerini koruyun. Araştırmacı bir gazeteci, muhalif, muhbir ya da sadece sıradan bir vatandaş olsanız da bu doğrudur.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Hiç hassas kişisel bilgilerinizi bir e-postayla gönderip 'hayır, umarım bu e-posta bir şekilde yanlış ellere geçmez' diye düşündünüz mü? Bu gerçekten rahatsız edici bir düşünce çünkü hedeflenen alıcı(lar)dan başka biri e-postayı ele geçirirse – özellikle de bu kişi bir siber suçluysa – sonuçlar potansiyel olarak felaket olabilir.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Tıbbi bilgileriniz, finansal hesap bilgileriniz, sosyal güvenlik numaranız, adresiniz veya telefon numaranız gibi hassas kişisel verileri içeren bir e-posta göndermek son derece riskli olabilir çünkü siber suçlular maksimum zararı elde etmek için yalnızca minimum miktarda kişisel veriye ihtiyaç duyar. Siber suçlular, bunun gibi hassas kişisel verilere erişerek çevrimiçi profillerinizi tehlikeye atabilir, banka hesaplarınızı boşaltabilir ve hatta kimliğinizi çalabilir.</a:t>
            </a:r>
          </a:p>
          <a:p>
            <a:pPr algn="just">
              <a:lnSpc>
                <a:spcPct val="107000"/>
              </a:lnSpc>
              <a:spcAft>
                <a:spcPts val="845"/>
              </a:spcAft>
            </a:pPr>
            <a:endParaRPr lang="en-GB" sz="120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Şifreli bir e-posta göndermek, gizliliğinizi korur ve diğer varlıkların güvenli e-posta iletişimlerinizi gözetlemesini etkili bir şekilde imkansız hale getirir. Bu, özellikle iş sorumlulukları iletişimlerinde tam gizlilik gerektiren kişiler için önemlidir, ancak aynı zamanda hükümetin özel yaşam haklarını ayaklar altına almasını istemeyen herkes için de hayati önem taşır.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Bu nedenle, özellikle gönderdiğiniz e-posta hassas kişisel bilgiler içeriyorsa, güvenli e-postalar göndermek çok önemlidir.</a:t>
            </a:r>
          </a:p>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Artık neden güvenli bir e-posta göndermek istediğinizi bildiğinize göre, muhtemelen bunu gerçekten nasıl yapacağınızı bilmek isteyeceğinizi tahmin ediyoruz. Bunu yapmanın birkaç yolu vardır, her birinin kendine özgü avantajları ve dezavantajları vardır, ancak sonuç olarak, eğer güvenli bir e-posta gönderecekseniz, o zaman e-posta mesajınızın şifrelenmesi gerekecektir. Bir e-posta mesajını şifrelediğinizde, esasen o mesajın içeriğini karıştırmış olursunuz ve şifreleme anahtarı olmayan herhangi birinin mesajı çözmesini imkansız hale getirirsiniz.</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Örneğin, Gmail'de güvenli bir e-posta göndermek istiyorsanız, önce bir G Suite yönetici hesabı kullanarak Gmail'de oturum açarak S/MIME şifrelemesini etkinleştirmeniz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gerekir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G Suite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hesapları öncelikle iş amaçlıdır, ancak teorik olarak kişisel kullanımınız için bir hesap oluşturabilirsiniz. Bununla ilgili diğer sorun, e-posta gönderdiğiniz alıcıların bunun çalışması için S/MIME şifrelemesinin etkinleştirilmesi gerekmesidir.</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Benzer şekilde Outlook, S/MIME şifrelemesini de destekler ve bunu el ile etkinleştirmeniz gerekir, ancak bunu yapmadan önce kuruluşunuzun yöneticisinden bir sertifika (veya dijital kimlik) almanız gerekir. Bu, kabul edilmelidir ki, en düzenli süreç değildir ve çoğu kişisel e-posta kullanıcısı için çok pratik bir çözüm olması muhtemel değildir. Bununla ilgili daha fazla bilgi için görünüm e-postalarını nasıl şifreleyeceğimize bakın.</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e-postalarınızı kolayca şifrelemek için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gibi ücretsiz bir üçüncü taraf aracı yükleyerek bu sorunları atlayabilirsiniz .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Gmail, Yahoo!, Outlook, Hotmail ve GMX gibi en popüler e-posta hizmetlerinin çoğuyla çalışır. Ancak yine de, şifrelenmiş e-posta mesajınızın alıcılarının da e-postanın şifresini çözmek ve içeriğini okumak için benzer PGP/OpenPGP yazılımı kullanıyor olması gerekir.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ProtonMail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gibi güvenli bir e-posta sağlayıcısı ile, kullandığınız güvenli e-posta sağlayıcıyı kullanıp kullanmadıklarına bakılmaksızın başkalarına güvenli, şifreli e-postalar gönderebileceksiniz ve alıcılarınız da güvenli bir şekilde yanıt verebilecek. Birçok güvenli e-posta sağlayıcısı, kullanıcıların e-postalarını güvence altına almak için OpenPGP şifrelemesi uygular ve kullanıcıların, e-posta istemcilerinde OpenPGP şifrelemesi etkinleştirilmiş diğer kişilerle güvenli, şifreli e-postaları kolayca gönderip almalarına olanak tanır. Alıcınızda PGP etkin değilse, o alıcıya yalnızca paylaşılan bir sır kullanılarak açılabilen güvenli bir e-posta göndermeye devam edebilirsiniz.</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Temel olarak, güvenli bir e-posta sağlayıcısı kullandığınızda, hassas iletileri şifreleyerek kolayca koruyabilirsiniz ve bunların tümü genellikle Gmail, Yahoo! veya Outlook gibi büyük e-posta sağlayıcıları kadar basit bir platformda kullanılabilir. Ancak bu ünlü sağlayıcıların aksine, güvenli bir e-posta sağlayıcı sizi reklamlarla rahatsız etmez veya e-postalarınızı izlemez (çünkü uçtan uca şifreleme sayesinde onlara erişemez).</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defTabSz="966338">
              <a:defRP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Dezavantajı, güvenli bir e-posta sağlayıcısının tüm özelliklerine, genişletilmiş depolama alanına ve sınırsız mesajlaşmaya erişmek için ödeme yapmanız gerekecek olmasıdır. Bununla birlikte, en iyi güvenli e-posta sağlayıcılarının çoğu, güvenli e-postaları ücretsiz olarak gönderip almanıza izin verecek ücretsiz bir katman (belirli sınırlamalarla) sunar. Yalnızca sınırlı sayıda güvenli e-posta gönderecekseniz, ücretsiz bir seçenek kesinlikle uygun bir çözüm olabilir, ancak e-posta yazışmalarınızın çoğunu güvenli bir şekilde yürütmeyi planlıyorsanız, premium satın alın. abonelik gerekli olacaktır.</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Bir e-posta aldığınızda şunlara dikkat edin:</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gönderenin kimliği garanti edilmez: gönderen ile mesajın içeriği arasındaki ilişkiyi kontrol eder;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Bilinmeyen kişilerden gelen veya meşru hesaplarla ilişkili ekleri değil, şüpheli konu ve içerik içeren iletileri açmayın. Kötü amaçlı yazılımlar (solucanlar, truva atları, casus yazılımlar, reklam yazılımı biçimleri vb. gibi kötü amaçlı yazılımlar veya kötü amaçlı yazılımlar) içerebilirler;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meşru e-postalardan bile olsa bir eki açmak kesinlikle gerekliyse, önce indirilmeli ve kurulu antivirüs çözümü ile taranmalı ve ardından ilgili uygulama ile açılmalıdır;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bağlantı içeren e-postalarda, mesajın gövdesindeki bağlantıya doğrudan erişmeyin; muhtemelen, bu bağlantı kopyalanabilir ve başka bir tarayıcı sekmesinden açılabilir;</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örneğin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PIN kodu ve banka kartı numarası) içeren e-postalara yanıt vermeyin .</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Güçlü parola oluşturma yöntemleri</a:t>
            </a:r>
            <a:endParaRPr lang="en-GB" sz="1200">
              <a:latin typeface="Calibri" panose="020F0502020204030204" pitchFamily="34" charset="0"/>
              <a:ea typeface="Calibri" panose="020F0502020204030204" pitchFamily="34" charset="0"/>
              <a:cs typeface="Arial" panose="020B0604020202020204" pitchFamily="34" charset="0"/>
            </a:endParaRPr>
          </a:p>
          <a:p>
            <a:r>
              <a:rPr lang="tr"/>
              <a:t>fonetik yöntem, ilk harf yöntemi, ikame yöntemi, ters ve ikame yöntemi, büyük/küçük harf, sayı/sembol ve ikame yöntemi, kişisel şifre oluşturma sistemi oluşturmak için yöntemlerin web sitelerine göre özelleştirilmesi</a:t>
            </a:r>
          </a:p>
          <a:p>
            <a:pPr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Şunları kullanmayın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sizin, aileden birinin veya en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sevdiğiniz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hayvanın adı,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adresinizin öğeleri: bina adı, sokak, ülke,</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kurumun adı, proje vb.,</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telefon numarası, kayıt numarası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a:t>
            </a:r>
            <a:r>
              <a:rPr lang="tr" sz="1200" err="1">
                <a:solidFill>
                  <a:srgbClr val="1F4E79"/>
                </a:solidFill>
                <a:latin typeface="Calibri" panose="020F0502020204030204" pitchFamily="34" charset="0"/>
                <a:ea typeface="Calibri" panose="020F0502020204030204" pitchFamily="34" charset="0"/>
                <a:cs typeface="Arial" panose="020B0604020202020204" pitchFamily="34" charset="0"/>
              </a:rPr>
              <a:t>favori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yıldızın veya karakterin (veya filmin, kitabın vb.) adı,</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sözlük sözcükleri;</a:t>
            </a:r>
            <a:endParaRPr lang="en-GB" sz="120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şifresini belirlediğiniz hesabın adı;</a:t>
            </a:r>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Güçlü parola oluşturma yöntemleri</a:t>
            </a:r>
            <a:endParaRPr lang="en-GB" sz="120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tr" sz="1200" i="1">
                <a:solidFill>
                  <a:srgbClr val="1F4E79"/>
                </a:solidFill>
                <a:latin typeface="Calibri" panose="020F0502020204030204" pitchFamily="34" charset="0"/>
                <a:ea typeface="Calibri" panose="020F0502020204030204" pitchFamily="34" charset="0"/>
                <a:cs typeface="Arial" panose="020B0604020202020204" pitchFamily="34" charset="0"/>
              </a:rPr>
              <a:t>Önlemler </a:t>
            </a: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 captcha sistemi, birkaç başarısız erişimden sonra erişim zamanlaması.</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benzersiz kimlikler ve parolalar kullanın ve bunları diğer kullanıcılara iletmeyin;</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Parolanın uzunluğu ve karmaşıklığı, tahmin edilmesi zor ama hatırlaması kolay olacak şekilde seçilmelidir;</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şifrelerin periyodik olarak değiştirilmesi (1-3 aylık aralıklarla);</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farklı uygulamalar için farklı şifreler kullanmak;</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çoklu kimlik doğrulama yöntemlerinin kullanımı (PIN, parmak izi, uyarı mesajları, vb.);</a:t>
            </a:r>
            <a:endParaRPr lang="en-GB" sz="120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spcAft>
                <a:spcPts val="845"/>
              </a:spcAft>
              <a:buFont typeface="Calibri" panose="020F0502020204030204" pitchFamily="34" charset="0"/>
              <a:buChar char="•"/>
            </a:pPr>
            <a:r>
              <a:rPr lang="tr" sz="1200">
                <a:solidFill>
                  <a:srgbClr val="1F4E79"/>
                </a:solidFill>
                <a:latin typeface="Calibri" panose="020F0502020204030204" pitchFamily="34" charset="0"/>
                <a:ea typeface="Calibri" panose="020F0502020204030204" pitchFamily="34" charset="0"/>
                <a:cs typeface="Arial" panose="020B0604020202020204" pitchFamily="34" charset="0"/>
              </a:rPr>
              <a:t>evde ve işte benzer şifreleri kullanmaktan kaçınmak.</a:t>
            </a:r>
            <a:endParaRPr lang="en-GB" sz="1200">
              <a:latin typeface="Calibri" panose="020F0502020204030204" pitchFamily="34" charset="0"/>
              <a:ea typeface="Calibri" panose="020F0502020204030204" pitchFamily="34" charset="0"/>
              <a:cs typeface="Arial" panose="020B0604020202020204" pitchFamily="34" charset="0"/>
            </a:endParaRPr>
          </a:p>
          <a:p>
            <a:endParaRPr lang="en-GB"/>
          </a:p>
          <a:p>
            <a:pPr marL="152332" indent="-152332" algn="just">
              <a:lnSpc>
                <a:spcPct val="107000"/>
              </a:lnSpc>
              <a:spcAft>
                <a:spcPts val="845"/>
              </a:spcAft>
            </a:pPr>
            <a:endParaRPr lang="en-GB" sz="120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tr"/>
              <a:t>İlginiz için teşekkür ederiz</a:t>
            </a:r>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
              <a:t>Ana başlık formatı yanlış</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
              <a:t>Mastertextformat ayıklandı</a:t>
            </a:r>
          </a:p>
          <a:p>
            <a:pPr lvl="1"/>
            <a:r>
              <a:rPr lang="tr"/>
              <a:t>Zweite Ebene</a:t>
            </a:r>
          </a:p>
          <a:p>
            <a:pPr lvl="2"/>
            <a:r>
              <a:rPr lang="tr"/>
              <a:t>Dritte Ebene</a:t>
            </a:r>
          </a:p>
          <a:p>
            <a:pPr lvl="3"/>
            <a:r>
              <a:rPr lang="tr"/>
              <a:t>Vierte Ebene</a:t>
            </a:r>
          </a:p>
          <a:p>
            <a:pPr lvl="4"/>
            <a:r>
              <a:rPr lang="tr"/>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11/25/2022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 b="1">
                <a:latin typeface="Arial" panose="020B0604020202020204" pitchFamily="34" charset="0"/>
                <a:cs typeface="Arial" panose="020B0604020202020204" pitchFamily="34" charset="0"/>
              </a:rPr>
              <a:t>Yöneticiler için Bilgi Güvenliği</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 sz="2800">
                <a:latin typeface="Arial" panose="020B0604020202020204" pitchFamily="34" charset="0"/>
                <a:cs typeface="Arial" panose="020B0604020202020204" pitchFamily="34" charset="0"/>
              </a:rPr>
              <a:t>Yöneticiler için Ünite-3 1</a:t>
            </a:r>
          </a:p>
          <a:p>
            <a:r>
              <a:rPr lang="tr" sz="2800">
                <a:latin typeface="Arial" panose="020B0604020202020204" pitchFamily="34" charset="0"/>
                <a:cs typeface="Arial" panose="020B0604020202020204" pitchFamily="34" charset="0"/>
              </a:rPr>
              <a:t>5. Hafta</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dirty="0"/>
              <a:t>Bilgi Güvenliği Yönetimi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tr" sz="3600" b="1"/>
              <a:t>Siber güvenlik </a:t>
            </a:r>
            <a:r>
              <a:rPr lang="tr" sz="3600"/>
              <a:t>, bilgisayarları, sunucuları, mobil cihazları, elektronik sistemleri, ağları ve verileri kötü niyetli saldırılardan koruma uygulamasıdır.</a:t>
            </a:r>
          </a:p>
          <a:p>
            <a:r>
              <a:rPr lang="tr" sz="3600"/>
              <a:t>Bilgi teknolojisi güvenliği veya elektronik bilgi güvenliği olarak da bilinir.</a:t>
            </a:r>
          </a:p>
          <a:p>
            <a:r>
              <a:rPr lang="tr" sz="3600"/>
              <a:t>Terim, işten mobil bilgi işleme kadar çeşitli bağlamlarda geçerlidir ve birkaç ortak kategoriye ayrılabilir.</a:t>
            </a:r>
          </a:p>
          <a:p>
            <a:endParaRPr lang="en-US" sz="3600"/>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Girişimciler ve KOBİ'ler için Siber Güvenlik</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tr" sz="3200"/>
              <a:t>İşletmeler genellikle günlük operasyonlarıyla o kadar ilgilenirler ki ağ güvenliğine büyük yatırım yapmayı unuturlar.</a:t>
            </a:r>
          </a:p>
          <a:p>
            <a:r>
              <a:rPr lang="tr" sz="3200"/>
              <a:t>Diğerleri, kapsamlı ağ güvenliği ihtiyacını anlıyor, ancak BT'leriyle ilgili olarak, bir veri sızıntısı durumunda aynı derecede zararlı olabilecek, yumuşak bir stratejiye sahipler.</a:t>
            </a:r>
          </a:p>
          <a:p>
            <a:r>
              <a:rPr lang="tr" sz="3200"/>
              <a:t>Ağ güvenliğinin neleri gerektirdiğini ve buna bağlı kalabileceğiniz en iyi uygulamaları anlamak, şirketinizin ağının güvenli olmasını sağlayacaktır.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Bu Modülün İçeriği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tr" sz="3200"/>
              <a:t>Siber Güvenlik Stratejinizde Siber Öldürme Zincirini Nasıl Etkili Kullanabilirsiniz:</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tr" sz="3200" b="1" dirty="0"/>
              <a:t>Tespit etmek;</a:t>
            </a:r>
            <a:r>
              <a:rPr lang="tr" sz="3200" dirty="0"/>
              <a:t> Saldırı girişimlerini analiz edin ve bulun.</a:t>
            </a:r>
          </a:p>
          <a:p>
            <a:pPr>
              <a:tabLst>
                <a:tab pos="1547813" algn="l"/>
              </a:tabLst>
            </a:pPr>
            <a:r>
              <a:rPr lang="tr" sz="3200" b="1" dirty="0"/>
              <a:t>Reddet; </a:t>
            </a:r>
            <a:r>
              <a:rPr lang="tr" sz="3200" dirty="0"/>
              <a:t>Saldırıları olduğu gibi durdurun.</a:t>
            </a:r>
          </a:p>
          <a:p>
            <a:pPr>
              <a:tabLst>
                <a:tab pos="1547813" algn="l"/>
              </a:tabLst>
            </a:pPr>
            <a:r>
              <a:rPr lang="tr" sz="3200" b="1" dirty="0"/>
              <a:t>Kesinti; </a:t>
            </a:r>
            <a:r>
              <a:rPr lang="tr" sz="3200" dirty="0"/>
              <a:t>Veri iletişimini durdurun</a:t>
            </a:r>
          </a:p>
          <a:p>
            <a:pPr>
              <a:tabLst>
                <a:tab pos="1547813" algn="l"/>
              </a:tabLst>
            </a:pPr>
            <a:r>
              <a:rPr lang="tr" sz="3200" b="1" dirty="0"/>
              <a:t>Azaltın; </a:t>
            </a:r>
            <a:r>
              <a:rPr lang="tr" sz="3200" dirty="0"/>
              <a:t>Saldırının</a:t>
            </a:r>
            <a:r>
              <a:rPr lang="tr" sz="3200" b="1" dirty="0"/>
              <a:t> </a:t>
            </a:r>
            <a:r>
              <a:rPr lang="tr" sz="3200" dirty="0"/>
              <a:t>etkinliğini azaltın ve sınırlayın </a:t>
            </a:r>
          </a:p>
          <a:p>
            <a:pPr>
              <a:tabLst>
                <a:tab pos="1547813" algn="l"/>
              </a:tabLst>
            </a:pPr>
            <a:r>
              <a:rPr lang="tr" sz="3200" b="1" dirty="0"/>
              <a:t>Aldatmak; </a:t>
            </a:r>
            <a:r>
              <a:rPr lang="tr" sz="3200" dirty="0"/>
              <a:t>Saldırganları yanlış </a:t>
            </a:r>
            <a:br>
              <a:rPr lang="en-US" sz="3200" dirty="0"/>
            </a:br>
            <a:r>
              <a:rPr lang="tr" sz="3200" dirty="0"/>
              <a:t>yöne yönlendirin.</a:t>
            </a:r>
          </a:p>
          <a:p>
            <a:pPr>
              <a:tabLst>
                <a:tab pos="1547813" algn="l"/>
              </a:tabLst>
            </a:pPr>
            <a:r>
              <a:rPr lang="tr" sz="3200" b="1" dirty="0"/>
              <a:t>Erişimi sınırlandırmak, </a:t>
            </a:r>
            <a:r>
              <a:rPr lang="tr" sz="3200" dirty="0"/>
              <a:t>Saldırıdan en az etkilenmek için organizasyonun yalnızca bir bölümünü etkileyecek şekilde gizleyin ve kısıtlayın .</a:t>
            </a:r>
            <a:br>
              <a:rPr lang="en-US" sz="3200" dirty="0"/>
            </a:br>
            <a:endParaRPr lang="en-US" sz="3200" dirty="0"/>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Bilgi güvenliği yönetimi (ISM)</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tr" sz="3200"/>
              <a:t>ISM, bir kuruluşun varlıkların gizliliğini, kullanılabilirliğini ve bütünlüğünü tehditlerden ve güvenlik açıklarından makul bir şekilde koruduğundan emin olmak için uygulaması gereken kontrolleri tanımlar ve yönetir.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 sz="3200"/>
              <a:t>Kötü amaçlı yazılım veya "kötü amaçlı yazılım", sistemlere zarar veren herhangi bir kötü amaçlı programı veya kodu tanımlayan şemsiye bir terimdir.</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 sz="4400">
                <a:latin typeface="+mj-lt"/>
                <a:ea typeface="+mj-ea"/>
                <a:cs typeface="+mj-cs"/>
              </a:rPr>
              <a:t>Kötü amaçlı yazılım</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 sz="4400" dirty="0">
                <a:latin typeface="+mj-lt"/>
                <a:ea typeface="+mj-ea"/>
                <a:cs typeface="+mj-cs"/>
              </a:rPr>
              <a:t>Truva atı</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dirty="0" err="1">
                <a:solidFill>
                  <a:schemeClr val="accent1">
                    <a:lumMod val="75000"/>
                  </a:schemeClr>
                </a:solidFill>
              </a:rPr>
              <a:t>Trackware</a:t>
            </a:r>
            <a:endParaRPr lang="en-US" sz="3600" b="1" dirty="0">
              <a:solidFill>
                <a:schemeClr val="accent1">
                  <a:lumMod val="75000"/>
                </a:schemeClr>
              </a:solidFill>
            </a:endParaRPr>
          </a:p>
          <a:p>
            <a:pPr marL="0" indent="0">
              <a:buNone/>
            </a:pPr>
            <a:r>
              <a:rPr lang="tr" sz="3600" dirty="0"/>
              <a:t>erişilen siteler hakkında bir sunucuya veya kişilere bilgi göndermek için bazı web tarayıcı güvenlik açıklarını kullanan programlardır.</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 sz="4400">
                <a:latin typeface="+mj-lt"/>
                <a:ea typeface="+mj-ea"/>
                <a:cs typeface="+mj-cs"/>
              </a:rPr>
              <a:t>SQL Enjeksiyonu (Kod Enjeksiyonu)</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 sz="4400">
                <a:latin typeface="+mj-lt"/>
                <a:ea typeface="+mj-ea"/>
                <a:cs typeface="+mj-cs"/>
              </a:rPr>
              <a:t>casus yazılım</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tr" sz="3600" b="1">
                <a:solidFill>
                  <a:schemeClr val="accent1">
                    <a:lumMod val="75000"/>
                  </a:schemeClr>
                </a:solidFill>
              </a:rPr>
              <a:t>Keylogger </a:t>
            </a:r>
            <a:r>
              <a:rPr lang="tr" sz="3600"/>
              <a:t>, bilgisayar korsanlarının siz fark etmeden bilgisayarınıza yerleştirdiği küçük bir "akıllı" programdır </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tr" sz="3600" b="1">
                <a:solidFill>
                  <a:schemeClr val="accent1">
                    <a:lumMod val="75000"/>
                  </a:schemeClr>
                </a:solidFill>
              </a:rPr>
              <a:t>Adware </a:t>
            </a:r>
            <a:r>
              <a:rPr lang="tr" sz="3600"/>
              <a:t>, casus yazılımların bir alt kategorisidir ve ürün veya hizmetlerin reklamını yapan bir programdır. Genellikle bu ekler, program kaldırıldıktan sonra bile görünür.</a:t>
            </a:r>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En Popüler Siber Konular</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4910114" cy="857543"/>
          </a:xfrm>
        </p:spPr>
        <p:txBody>
          <a:bodyPr>
            <a:normAutofit/>
          </a:bodyPr>
          <a:lstStyle/>
          <a:p>
            <a:pPr marL="0" indent="0">
              <a:buNone/>
            </a:pPr>
            <a:r>
              <a:rPr lang="tr" sz="3200"/>
              <a:t>Ve daha birçok ... gibi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40000" y="2547256"/>
            <a:ext cx="5352800"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 sz="3200"/>
              <a:t>botnet</a:t>
            </a:r>
          </a:p>
          <a:p>
            <a:pPr lvl="1"/>
            <a:r>
              <a:rPr lang="tr" sz="2800"/>
              <a:t>Botnet, bir saldırganın kontrolü altındaki bir dizi bilgisayarı temsil eder.</a:t>
            </a:r>
          </a:p>
          <a:p>
            <a:r>
              <a:rPr lang="tr" sz="3200"/>
              <a:t>Hizmet Reddi</a:t>
            </a:r>
          </a:p>
          <a:p>
            <a:pPr lvl="1"/>
            <a:r>
              <a:rPr lang="tr" sz="2800"/>
              <a:t>Hizmet Reddi, bilgisayar sistemlerinin/hizmetlerinin veya elektronik iletişimlerin kullanılabilirliğini etkileme girişimidir.</a:t>
            </a:r>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2547256"/>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 sz="3200"/>
              <a:t>Hileli yazılım/korkutucu yazılım</a:t>
            </a:r>
          </a:p>
          <a:p>
            <a:pPr lvl="1"/>
            <a:r>
              <a:rPr lang="tr" sz="2800"/>
              <a:t>Hileli yazılım/korkutucu yazılım, sahte yazılım biçimini alan tehdit türüdür</a:t>
            </a:r>
          </a:p>
          <a:p>
            <a:r>
              <a:rPr lang="tr" sz="3200"/>
              <a:t>Fidye yazılımı</a:t>
            </a:r>
          </a:p>
          <a:p>
            <a:pPr lvl="1"/>
            <a:r>
              <a:rPr lang="tr" sz="2800"/>
              <a:t>Fidye yazılımı, siber suçların en tehlikeli ve agresif biçimlerinden biridir</a:t>
            </a:r>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fontScale="92500" lnSpcReduction="10000"/>
          </a:bodyPr>
          <a:lstStyle/>
          <a:p>
            <a:pPr marL="0" indent="0">
              <a:buNone/>
            </a:pPr>
            <a:r>
              <a:rPr lang="tr" sz="3500" b="1">
                <a:solidFill>
                  <a:schemeClr val="accent1">
                    <a:lumMod val="75000"/>
                  </a:schemeClr>
                </a:solidFill>
              </a:rPr>
              <a:t>Hedefli Saldırılar</a:t>
            </a:r>
          </a:p>
          <a:p>
            <a:r>
              <a:rPr lang="tr"/>
              <a:t>Belirli bir kişiyi veya kuruluşu hedefleyin</a:t>
            </a:r>
          </a:p>
          <a:p>
            <a:r>
              <a:rPr lang="tr"/>
              <a:t>Kişisel/gizli verileri toplamayı veya hedef bilgisayar sistemlerini tehlikeye atmayı amaçlar</a:t>
            </a:r>
          </a:p>
          <a:p>
            <a:r>
              <a:rPr lang="tr"/>
              <a:t>Genel olarak, saldırganın hedeflenen BT sistemi hakkında çeşitli teknikler (örn. sosyal mühendislik) aracılığıyla bilgi edindiği ve ardından saldırıyı tetiklediği bir aşamaya sahiptir.</a:t>
            </a:r>
          </a:p>
          <a:p>
            <a:r>
              <a:rPr lang="tr"/>
              <a:t>Güvenilir bir kişiden geliyor gibi göründükleri için eylemleri genellikle meşru görünür.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tr" sz="3500" b="1">
                <a:solidFill>
                  <a:schemeClr val="accent1">
                    <a:lumMod val="75000"/>
                  </a:schemeClr>
                </a:solidFill>
              </a:rPr>
              <a:t>Hırsızlık/Kayıplar/Fiziksel İmha</a:t>
            </a:r>
          </a:p>
          <a:p>
            <a:r>
              <a:rPr lang="tr"/>
              <a:t>Dizüstü bilgisayarların, akıllı telefonların veya tabletlerin sunduğu artan hareketlilik nedeniyle, bu tür bir tehdit büyük bir tehdit haline gelmek üzeredir.</a:t>
            </a:r>
          </a:p>
          <a:p>
            <a:r>
              <a:rPr lang="tr"/>
              <a:t>Tutarlı veri yedekleme ve içerik şifreleme, gerçek veri kaybını veya gizli verilerin dışarıdaki kişilere ifşasını sınırlamak için bir çözüm olabilir.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tr" sz="3500" b="1">
                <a:solidFill>
                  <a:schemeClr val="accent1">
                    <a:lumMod val="75000"/>
                  </a:schemeClr>
                </a:solidFill>
              </a:rPr>
              <a:t>Kimlik Hırsızı</a:t>
            </a:r>
          </a:p>
          <a:p>
            <a:r>
              <a:rPr lang="tr"/>
              <a:t>Kimlik hırsızlığı, giderek artan çevrimiçi ortamda gerçek bir tehdittir</a:t>
            </a:r>
          </a:p>
          <a:p>
            <a:r>
              <a:rPr lang="tr"/>
              <a:t>Erişim kimlik bilgileri veya kişisel veriler, günümüzde saldırganların hedefidir</a:t>
            </a:r>
          </a:p>
          <a:p>
            <a:r>
              <a:rPr lang="tr"/>
              <a:t>Saldırgan, eline geçtikten sonra hileli işlemler (özellikle finansal) gerçekleştirebilir veya gizli verileri elde edebilir.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tr" sz="3500" b="1">
                <a:solidFill>
                  <a:schemeClr val="accent1">
                    <a:lumMod val="75000"/>
                  </a:schemeClr>
                </a:solidFill>
              </a:rPr>
              <a:t>Bilgi Sızıntısı</a:t>
            </a:r>
          </a:p>
          <a:p>
            <a:r>
              <a:rPr lang="tr"/>
              <a:t>Bilgilerin yetkisiz bir kişiye kasıtlı veya kasıtsız olarak ifşa edilmesi</a:t>
            </a:r>
          </a:p>
          <a:p>
            <a:r>
              <a:rPr lang="tr"/>
              <a:t>Coğrafi konum ve telefon rehberi kişileri gibi bilgiler kolayca saldırganların eline geçebilir ve dolandırıcılık amacıyla kullanılabilir.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tr" sz="3500" b="1">
                <a:solidFill>
                  <a:schemeClr val="accent1">
                    <a:lumMod val="75000"/>
                  </a:schemeClr>
                </a:solidFill>
              </a:rPr>
              <a:t>Arama Motoru Manipülasyonu (SEP)</a:t>
            </a:r>
            <a:endParaRPr lang="en-US" sz="20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
              <a:t>Kötü amaçlı web sitelerine referanslar içeren arama sonuçlarını görüntülemek için arama motorlarını yönlendirir.</a:t>
            </a:r>
          </a:p>
          <a:p>
            <a:r>
              <a:rPr lang="tr"/>
              <a:t>Böylece, virüslü bir web sayfası, kullanıcıları kötü amaçlı sitelere yönlendirir ve kurbanlar ilgili sitelere erişirse, bilgisayarlarına kötü amaçlı yazılım bulaştırırlar.</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Saldırı Türleri</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tr" sz="3500" b="1">
                <a:solidFill>
                  <a:schemeClr val="accent1">
                    <a:lumMod val="75000"/>
                  </a:schemeClr>
                </a:solidFill>
              </a:rPr>
              <a:t>Sahte dijital sertifikalar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65067" y="2483875"/>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
              <a:t>saldırganlar tarafından çeşitli siber saldırılarda kullanılan kaynakları (web siteleri, uygulamalar, kaynak kodları vb.)</a:t>
            </a:r>
          </a:p>
          <a:p>
            <a:r>
              <a:rPr lang="tr"/>
              <a:t>genellikle HTTPS protokolünü kullanan e-bankacılık veya e-ticaret gibi kötü amaçlı web uygulamalarını imzalamak için kullanılır.</a:t>
            </a:r>
          </a:p>
          <a:p>
            <a:r>
              <a:rPr lang="tr"/>
              <a:t>güvenli web siteleri için dijital sertifikalar veren sertifika yetkililerinin PKI (Genel Anahtar Altyapısı) sistemlerindeki güvenlik açıklarından yararlanılarak oluşturulabilir veya çalınabilir.</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 Web Sunucusu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tr" sz="3800" b="1">
                <a:solidFill>
                  <a:schemeClr val="accent1">
                    <a:lumMod val="75000"/>
                  </a:schemeClr>
                </a:solidFill>
              </a:rPr>
              <a:t>Masaüstü ve Mobil Güvenlik Duvarı</a:t>
            </a:r>
          </a:p>
          <a:p>
            <a:pPr marL="0" indent="0">
              <a:lnSpc>
                <a:spcPct val="110000"/>
              </a:lnSpc>
              <a:buNone/>
            </a:pPr>
            <a:r>
              <a:rPr lang="tr" sz="3200"/>
              <a:t>Noktanızın (dijital cihazların) güvenlik duvarlarının çalıştığından emin olarak dış çevrenizi emniyete alarak başlayın. Kulağa basit geliyor, ama aynı zamanda başlamanız gereken en temel bilgilerden. Ağınızda genellikle üç ila dört farklı türde güvenlik duvarı vardır:</a:t>
            </a:r>
          </a:p>
          <a:p>
            <a:pPr marL="914400" lvl="2" indent="0">
              <a:lnSpc>
                <a:spcPct val="110000"/>
              </a:lnSpc>
              <a:buNone/>
            </a:pPr>
            <a:endParaRPr lang="en-US" sz="2400"/>
          </a:p>
          <a:p>
            <a:r>
              <a:rPr lang="tr" sz="3200"/>
              <a:t>İşletim sisteminizdeki güvenlik duvarı (Android, iOS, Windows vb.).</a:t>
            </a:r>
          </a:p>
          <a:p>
            <a:r>
              <a:rPr lang="tr" sz="3200"/>
              <a:t>Virüsten koruma/güvenlik programınızdaki güvenlik duvarı.</a:t>
            </a:r>
          </a:p>
          <a:p>
            <a:r>
              <a:rPr lang="tr" sz="3200"/>
              <a:t>İnternet yönlendiricinizdeki güvenlik duvarı.</a:t>
            </a:r>
          </a:p>
          <a:p>
            <a:r>
              <a:rPr lang="tr" sz="3200"/>
              <a:t>ASA kutunuzdaki veya akıllı anahtarınızdaki güvenlik duvarı (Genellikle yalnızca büyük şirketler).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tr" sz="4400">
                <a:latin typeface="+mj-lt"/>
                <a:ea typeface="+mj-ea"/>
                <a:cs typeface="+mj-cs"/>
              </a:rPr>
              <a:t>Destek olmak</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tr" sz="3800" b="1">
                <a:solidFill>
                  <a:schemeClr val="accent1">
                    <a:lumMod val="75000"/>
                  </a:schemeClr>
                </a:solidFill>
              </a:rPr>
              <a:t>Daha güvenli gezinme kuralları (1)</a:t>
            </a:r>
            <a:endParaRPr lang="en-US" sz="2400"/>
          </a:p>
          <a:p>
            <a:r>
              <a:rPr lang="tr" sz="3200"/>
              <a:t>En son tarayıcı sürümünü kullanın</a:t>
            </a:r>
          </a:p>
          <a:p>
            <a:r>
              <a:rPr lang="tr" sz="3200"/>
              <a:t>Özellikle potansiyel olarak güvenli olmayan web sayfalarına erişirken kendinizi diğer tarayıcı türlerine ( </a:t>
            </a:r>
            <a:r>
              <a:rPr lang="tr" sz="3200" err="1"/>
              <a:t>örn . Google Chrome, Opera, Firefox, Safari vb.) yönlendirin;</a:t>
            </a:r>
          </a:p>
          <a:p>
            <a:r>
              <a:rPr lang="tr" sz="3200"/>
              <a:t>Kötü amaçlı yazılımların çoğu Microsoft Internet Explorer'ı etkiler (kullanıcıların %50'den fazlası tarafından kullanılır)</a:t>
            </a:r>
          </a:p>
          <a:p>
            <a:r>
              <a:rPr lang="tr" sz="3200"/>
              <a:t>Fare imlecini üzerine getirerek ve tarayıcının sol alt kısmında gerçek adresi görüntüleyerek bağlantıların gerçek hedefini kontrol edin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tr" sz="3800" b="1">
                <a:solidFill>
                  <a:schemeClr val="accent1">
                    <a:lumMod val="75000"/>
                  </a:schemeClr>
                </a:solidFill>
              </a:rPr>
              <a:t>Daha güvenli gezinme kuralları (2)</a:t>
            </a:r>
            <a:endParaRPr lang="en-US" sz="2400"/>
          </a:p>
          <a:p>
            <a:r>
              <a:rPr lang="tr" sz="3200"/>
              <a:t>Hangi eklentileri yüklediğinize dikkat edin, genellikle kötü amaçlı yazılımlarla birlikte gelirler.</a:t>
            </a:r>
          </a:p>
          <a:p>
            <a:r>
              <a:rPr lang="tr" sz="3200"/>
              <a:t>Açılır pencerelerdeki bağlantılara tıklamayın</a:t>
            </a:r>
          </a:p>
          <a:p>
            <a:r>
              <a:rPr lang="tr" sz="3200"/>
              <a:t>Kişisel bilgilerinizi girmeden önce web adresinin başında "https://" olup olmadığını kontrol edin.</a:t>
            </a:r>
          </a:p>
          <a:p>
            <a:r>
              <a:rPr lang="tr" sz="3200"/>
              <a:t>Online alışveriş yaparken, banka kartı ile online ödeme tercih ediliyorsa, sayfanın güvenlik düzeyine daha fazla dikkat edilmelidir.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5</a:t>
            </a:r>
            <a:endParaRPr lang="en-GB"/>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tr" sz="3500" b="1">
                <a:solidFill>
                  <a:schemeClr val="accent1">
                    <a:lumMod val="75000"/>
                  </a:schemeClr>
                </a:solidFill>
              </a:rPr>
              <a:t>E-posta gönderme ve alma</a:t>
            </a:r>
          </a:p>
          <a:p>
            <a:r>
              <a:rPr lang="tr"/>
              <a:t>Hassas bilgileri e-posta ile göndermekten veya almaktan kaçının;</a:t>
            </a:r>
          </a:p>
          <a:p>
            <a:r>
              <a:rPr lang="tr"/>
              <a:t>Sosyal mühendislik veya kimlik avı girişimlerinden kaçının</a:t>
            </a:r>
          </a:p>
          <a:p>
            <a:r>
              <a:rPr lang="tr"/>
              <a:t>Güçlü anti-spam filtrelemesi sunan bir e-posta sağlayıcısı arayın</a:t>
            </a:r>
          </a:p>
          <a:p>
            <a:r>
              <a:rPr lang="tr"/>
              <a:t>İstenmeyen e-postalara yanıt vermeyin ve kademeli veya piramit e-postalardan kaçının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557487" cy="4661592"/>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800" b="1">
                <a:solidFill>
                  <a:schemeClr val="accent1">
                    <a:lumMod val="75000"/>
                  </a:schemeClr>
                </a:solidFill>
              </a:rPr>
              <a:t>E-posta gönderme ve alma</a:t>
            </a:r>
          </a:p>
          <a:p>
            <a:r>
              <a:rPr lang="tr"/>
              <a:t>İstenmeyen e-postalara yanıt vermeyin ve kademeli veya piramit e-postalardan kaçının</a:t>
            </a:r>
          </a:p>
          <a:p>
            <a:r>
              <a:rPr lang="tr"/>
              <a:t>Kişisel ve iş e-posta hesabınız için aynı adı kullanmayın; Bu hesaplar için farklı adların kullanılması, bir bilgisayar saldırısının hedefi olma riskini azaltır.</a:t>
            </a:r>
          </a:p>
          <a:p>
            <a:r>
              <a:rPr lang="tr"/>
              <a:t>Kişisel e-posta hesaplarında veya çalıştığınız kurum/şirket dışındaki diğer ağlarda kritik bilgileri depolamaktan kaçının.</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6</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500" b="1">
                <a:solidFill>
                  <a:schemeClr val="accent1">
                    <a:lumMod val="75000"/>
                  </a:schemeClr>
                </a:solidFill>
              </a:rPr>
              <a:t>E-posta gönderme ve alma</a:t>
            </a:r>
          </a:p>
          <a:p>
            <a:r>
              <a:rPr lang="tr" sz="2600"/>
              <a:t>Saklayacak bir şeyiniz olmadığı için mahremiyeti umursamadığınızı iddia etmek, söyleyecek hiçbir şeyiniz olmadığı için ifade özgürlüğünü umursamadığınızı iddia etmeye benzer.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7</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500" b="1">
                <a:solidFill>
                  <a:schemeClr val="accent1">
                    <a:lumMod val="75000"/>
                  </a:schemeClr>
                </a:solidFill>
              </a:rPr>
              <a:t>Neden birisinin güvenli bir e-posta göndermesi gerekir?</a:t>
            </a:r>
          </a:p>
          <a:p>
            <a:r>
              <a:rPr lang="tr" sz="2600"/>
              <a:t>Siber suçluların oluşturduğu tehditlere karşı korunmak için</a:t>
            </a:r>
          </a:p>
          <a:p>
            <a:r>
              <a:rPr lang="tr" sz="2600"/>
              <a:t>E-posta sağlayıcılarının e-postaları izlemesini ve reklamverenlerle veri paylaşmasını engellemek için</a:t>
            </a:r>
          </a:p>
          <a:p>
            <a:r>
              <a:rPr lang="tr" sz="2600"/>
              <a:t>Hükümet gözetim çabalarına karşı koruma sağlamak için</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8</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500" b="1">
                <a:solidFill>
                  <a:schemeClr val="accent1">
                    <a:lumMod val="75000"/>
                  </a:schemeClr>
                </a:solidFill>
              </a:rPr>
              <a:t>Güvenli bir e-posta nasıl gönderilir?</a:t>
            </a:r>
          </a:p>
          <a:p>
            <a:r>
              <a:rPr lang="tr" sz="2600"/>
              <a:t>Güvenli bir e-posta göndermek istiyorsanız hangi seçenekleri kullanabilirsiniz?</a:t>
            </a:r>
          </a:p>
          <a:p>
            <a:r>
              <a:rPr lang="tr" sz="2600"/>
              <a:t>E-postaları popüler e-posta istemcilerinde şifreleyin</a:t>
            </a:r>
          </a:p>
          <a:p>
            <a:r>
              <a:rPr lang="tr" sz="2600"/>
              <a:t>Ünlü web tabanlı e-posta sağlayıcılarının çoğu, kullanıcıların e-postalarını iki ana e-posta şifreleme protokolünden birini, S/MIME veya OpenPGP'yi kullanarak şifrelemelerine izin verecektir.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9</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500" b="1" dirty="0">
                <a:solidFill>
                  <a:schemeClr val="accent1">
                    <a:lumMod val="75000"/>
                  </a:schemeClr>
                </a:solidFill>
              </a:rPr>
              <a:t>Güvenli bir e-posta nasıl gönderilir?</a:t>
            </a:r>
          </a:p>
          <a:p>
            <a:r>
              <a:rPr lang="tr" sz="2600" dirty="0"/>
              <a:t>Güvenli bir e-posta göndermek istiyorsanız kullanabileceğiniz seçenekler nelerdir?</a:t>
            </a:r>
          </a:p>
          <a:p>
            <a:r>
              <a:rPr lang="tr" sz="2600" dirty="0"/>
              <a:t>Özel bir güvenli e-posta sağlayıcısı kullanın</a:t>
            </a:r>
          </a:p>
          <a:p>
            <a:r>
              <a:rPr lang="tr" sz="2600" dirty="0"/>
              <a:t>Geleneksel web tabanlı e-posta hesabınızda S/MIME veya OpenPGP şifrelemesini manuel olarak </a:t>
            </a:r>
            <a:r>
              <a:rPr lang="tr" sz="2400" dirty="0"/>
              <a:t>etkinleştirme</a:t>
            </a:r>
            <a:r>
              <a:rPr lang="tr" sz="2600" dirty="0"/>
              <a:t> zahmetine katlanmak istemiyorsanız, güvenli bir e-posta göndermenin çok daha kolay bir yolu, güvenli bir e-posta sağlayıcısında bir hesap oluşturmaktır.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10</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 sz="3500" b="1">
                <a:solidFill>
                  <a:schemeClr val="accent1">
                    <a:lumMod val="75000"/>
                  </a:schemeClr>
                </a:solidFill>
              </a:rPr>
              <a:t>Bir e-posta aldığınızda</a:t>
            </a:r>
          </a:p>
          <a:p>
            <a:r>
              <a:rPr lang="tr" sz="2600"/>
              <a:t>Dikkat edin gönderenin kimliği garanti edilmez</a:t>
            </a:r>
          </a:p>
          <a:p>
            <a:r>
              <a:rPr lang="tr" sz="2600"/>
              <a:t>Tanımadığınız kişilerden gelen ekleri açmayın.</a:t>
            </a:r>
          </a:p>
          <a:p>
            <a:r>
              <a:rPr lang="tr" sz="2600"/>
              <a:t>Öncelikle ekin indirilmesi ve kurulu antivirüs çözümü ile taranması gerekir.</a:t>
            </a:r>
          </a:p>
          <a:p>
            <a:r>
              <a:rPr lang="tr" sz="2600"/>
              <a:t>Bağlantı içeren e-postalar, bu bağlantıya doğrudan erişmez.</a:t>
            </a:r>
          </a:p>
          <a:p>
            <a:r>
              <a:rPr lang="tr" sz="2600"/>
              <a:t>Kişisel veya gizli veri talepleri içeren e-postaları yanıtlamayın</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11</a:t>
            </a:r>
            <a:endParaRPr lang="en-GB"/>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vert="horz" lIns="91440" tIns="45720" rIns="91440" bIns="45720" rtlCol="0" anchor="t">
            <a:normAutofit fontScale="92500" lnSpcReduction="20000"/>
          </a:bodyPr>
          <a:lstStyle/>
          <a:p>
            <a:pPr marL="0" indent="0">
              <a:buNone/>
            </a:pPr>
            <a:r>
              <a:rPr lang="tr" sz="3800" b="1" dirty="0">
                <a:solidFill>
                  <a:schemeClr val="accent1">
                    <a:lumMod val="75000"/>
                  </a:schemeClr>
                </a:solidFill>
              </a:rPr>
              <a:t>Güçlü parola oluşturma yöntemleri</a:t>
            </a:r>
          </a:p>
          <a:p>
            <a:r>
              <a:rPr lang="tr" sz="3600" dirty="0"/>
              <a:t>Fonetik yöntem: </a:t>
            </a:r>
            <a:r>
              <a:rPr lang="tr" sz="3600" dirty="0">
                <a:ea typeface="+mn-lt"/>
                <a:cs typeface="+mn-lt"/>
              </a:rPr>
              <a:t>RULOSTIM2 "Kayboldun mu ben de varım!"</a:t>
            </a:r>
          </a:p>
          <a:p>
            <a:r>
              <a:rPr lang="tr" sz="3600" dirty="0"/>
              <a:t>İlk harf yöntemi: </a:t>
            </a:r>
            <a:r>
              <a:rPr lang="tr" sz="3600" dirty="0">
                <a:ea typeface="+mn-lt"/>
                <a:cs typeface="+mn-lt"/>
              </a:rPr>
              <a:t>"Bu rastgele bir cümle, yaklaşık 5 dakikada buldum."</a:t>
            </a:r>
          </a:p>
          <a:p>
            <a:r>
              <a:rPr lang="tr" sz="3600" dirty="0">
                <a:ea typeface="+mn-lt"/>
                <a:cs typeface="+mn-lt"/>
              </a:rPr>
              <a:t>=&gt; "</a:t>
            </a:r>
            <a:r>
              <a:rPr lang="en-US" sz="3600" dirty="0">
                <a:ea typeface="+mn-lt"/>
                <a:cs typeface="+mn-lt"/>
              </a:rPr>
              <a:t> Tiars,Icuwi5mos</a:t>
            </a:r>
            <a:r>
              <a:rPr lang="tr" sz="3600" dirty="0">
                <a:ea typeface="+mn-lt"/>
                <a:cs typeface="+mn-lt"/>
              </a:rPr>
              <a:t>."</a:t>
            </a:r>
            <a:endParaRPr lang="en-US" dirty="0"/>
          </a:p>
          <a:p>
            <a:r>
              <a:rPr lang="tr" sz="3600" dirty="0"/>
              <a:t>Yerine koyma yöntemi (genellikle ünlüler): </a:t>
            </a:r>
            <a:r>
              <a:rPr lang="tr" sz="3600" b="1" dirty="0">
                <a:ea typeface="+mn-lt"/>
                <a:cs typeface="+mn-lt"/>
              </a:rPr>
              <a:t>“</a:t>
            </a:r>
            <a:r>
              <a:rPr lang="en-US" sz="3600" b="1" dirty="0">
                <a:ea typeface="+mn-lt"/>
                <a:cs typeface="+mn-lt"/>
              </a:rPr>
              <a:t>Hello World!”</a:t>
            </a:r>
          </a:p>
          <a:p>
            <a:pPr lvl="1"/>
            <a:r>
              <a:rPr lang="en-US" sz="3200" b="1" dirty="0">
                <a:ea typeface="+mn-lt"/>
                <a:cs typeface="+mn-lt"/>
              </a:rPr>
              <a:t>“NR QQS US JQO”. </a:t>
            </a:r>
          </a:p>
          <a:p>
            <a:pPr marL="457200" lvl="1" indent="0">
              <a:buNone/>
            </a:pPr>
            <a:r>
              <a:rPr lang="tr" sz="3200" dirty="0">
                <a:ea typeface="+mn-lt"/>
                <a:cs typeface="+mn-lt"/>
              </a:rPr>
              <a:t>Şifrelemenin bir anlam ifade etmesi için bir ikame alfabesi oluşturulmalıdır. Bu, geleneksel alfabedeki 26 harfin tamamının ikame alfabesinde farklı bir harfe atanması gerektiği anlamına gelir.</a:t>
            </a:r>
            <a:endParaRPr lang="en-US" dirty="0">
              <a:cs typeface="Calibri" panose="020F0502020204030204"/>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tr"/>
              <a:t>Güvenlik kontrol listesi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lnSpcReduction="10000"/>
          </a:bodyPr>
          <a:lstStyle/>
          <a:p>
            <a:pPr marL="0" indent="0">
              <a:buNone/>
            </a:pPr>
            <a:r>
              <a:rPr lang="tr" sz="3800" b="1">
                <a:solidFill>
                  <a:schemeClr val="accent1">
                    <a:lumMod val="75000"/>
                  </a:schemeClr>
                </a:solidFill>
              </a:rPr>
              <a:t>Güçlü parola oluşturma yöntemleri</a:t>
            </a:r>
          </a:p>
          <a:p>
            <a:r>
              <a:rPr lang="tr" sz="3200"/>
              <a:t>Ters ve ikame yöntemi: </a:t>
            </a:r>
            <a:r>
              <a:rPr lang="tr" sz="3200" i="1"/>
              <a:t>Tatilleri severim</a:t>
            </a:r>
          </a:p>
          <a:p>
            <a:pPr lvl="1"/>
            <a:r>
              <a:rPr lang="tr" sz="2800"/>
              <a:t>r0d@3l11d3cn0c</a:t>
            </a:r>
          </a:p>
          <a:p>
            <a:r>
              <a:rPr lang="tr" sz="3200"/>
              <a:t>Büyük/küçük harf, sayı/sembol ve değiştirme yöntemi: </a:t>
            </a:r>
            <a:r>
              <a:rPr lang="tr" sz="3200" i="1"/>
              <a:t>Tatilleri severim</a:t>
            </a:r>
          </a:p>
          <a:p>
            <a:pPr lvl="1"/>
            <a:r>
              <a:rPr lang="tr" sz="2800"/>
              <a:t>@D0rC)nC3d11L3</a:t>
            </a:r>
          </a:p>
          <a:p>
            <a:r>
              <a:rPr lang="tr" sz="3200"/>
              <a:t>Kişisel şifre üretimi oluşturmak için yöntemlerin web sitelerine göre özelleştirilmesi</a:t>
            </a:r>
          </a:p>
          <a:p>
            <a:pPr lvl="1"/>
            <a:r>
              <a:rPr lang="tr" sz="2800"/>
              <a:t>Sistem: Gmail - "G@D0rC)nC3d!1L3MAIL", Yahoo - "YA@D0rC)nC3d!1L3HOO", </a:t>
            </a:r>
            <a:r>
              <a:rPr lang="tr" sz="2800" err="1"/>
              <a:t>Wizzair </a:t>
            </a:r>
            <a:r>
              <a:rPr lang="tr" sz="2800"/>
              <a:t>- "WIZZ@D0rC )nC3d!1L3AIR”.</a:t>
            </a:r>
          </a:p>
          <a:p>
            <a:endParaRPr lang="en-US" sz="320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tr"/>
              <a:t>İlginiz için teşekkür ederiz</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E3DF04-15D9-4098-80D3-6EC7B175CC65}">
  <ds:schemaRefs>
    <ds:schemaRef ds:uri="181bb22a-d05a-442b-9959-f775302b5272"/>
    <ds:schemaRef ds:uri="5cd59e47-d6b3-48e0-bf9b-34f99d15e7ba"/>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31AFC2A2-0F26-48DC-8257-D90A8B64A13E}"/>
</file>

<file path=docProps/app.xml><?xml version="1.0" encoding="utf-8"?>
<Properties xmlns="http://schemas.openxmlformats.org/officeDocument/2006/extended-properties" xmlns:vt="http://schemas.openxmlformats.org/officeDocument/2006/docPropsVTypes">
  <TotalTime>0</TotalTime>
  <Words>4275</Words>
  <Application>Microsoft Office PowerPoint</Application>
  <PresentationFormat>Geniş ekran</PresentationFormat>
  <Paragraphs>305</Paragraphs>
  <Slides>36</Slides>
  <Notes>35</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36</vt:i4>
      </vt:variant>
    </vt:vector>
  </HeadingPairs>
  <TitlesOfParts>
    <vt:vector size="40" baseType="lpstr">
      <vt:lpstr>Arial</vt:lpstr>
      <vt:lpstr>Calibri</vt:lpstr>
      <vt:lpstr>Calibri Light</vt:lpstr>
      <vt:lpstr>Office</vt:lpstr>
      <vt:lpstr>Yöneticiler için Bilgi Güvenliği</vt:lpstr>
      <vt:lpstr>Bilgi Güvenliği Yönetimi 3</vt:lpstr>
      <vt:lpstr>Girişimciler ve KOBİ'ler için Siber Güvenlik</vt:lpstr>
      <vt:lpstr>Bu Modülün İçeriği</vt:lpstr>
      <vt:lpstr>Bilgi güvenliği yönetimi (ISM)</vt:lpstr>
      <vt:lpstr>En Popüler Siber Konular</vt:lpstr>
      <vt:lpstr>En Popüler Siber Konular</vt:lpstr>
      <vt:lpstr>En Popüler Siber Konular</vt:lpstr>
      <vt:lpstr>En Popüler Siber Konular</vt:lpstr>
      <vt:lpstr>En Popüler Siber Konular</vt:lpstr>
      <vt:lpstr>En Popüler Siber Konular</vt:lpstr>
      <vt:lpstr>En Popüler Siber Konular</vt:lpstr>
      <vt:lpstr>En Popüler Siber Konular</vt:lpstr>
      <vt:lpstr>En Popüler Siber Konular</vt:lpstr>
      <vt:lpstr>En Popüler Siber Konular</vt:lpstr>
      <vt:lpstr>Saldırı Türleri</vt:lpstr>
      <vt:lpstr>Saldırı Türleri</vt:lpstr>
      <vt:lpstr>Saldırı Türleri</vt:lpstr>
      <vt:lpstr>Saldırı Türleri</vt:lpstr>
      <vt:lpstr>Saldırı Türleri</vt:lpstr>
      <vt:lpstr>Saldırı Türleri</vt:lpstr>
      <vt:lpstr>Güvenli Web Sunucusu – SSL</vt:lpstr>
      <vt:lpstr>Güvenlik kontrol listesi 1</vt:lpstr>
      <vt:lpstr>Güvenlik kontrol listesi 2</vt:lpstr>
      <vt:lpstr>Güvenlik kontrol listesi 3</vt:lpstr>
      <vt:lpstr>Güvenlik kontrol listesi 4</vt:lpstr>
      <vt:lpstr>Güvenlik kontrol listesi 5</vt:lpstr>
      <vt:lpstr>Güvenlik kontrol listesi 6</vt:lpstr>
      <vt:lpstr>Güvenlik kontrol listesi 7</vt:lpstr>
      <vt:lpstr>Güvenlik kontrol listesi 8</vt:lpstr>
      <vt:lpstr>Güvenlik kontrol listesi 9</vt:lpstr>
      <vt:lpstr>Güvenlik kontrol listesi 10</vt:lpstr>
      <vt:lpstr>Güvenlik kontrol listesi 11</vt:lpstr>
      <vt:lpstr>Güvenlik kontrol listesi 12</vt:lpstr>
      <vt:lpstr>Güvenlik kontrol listesi 12</vt:lpstr>
      <vt:lpstr>İlginiz için teşekkür ederiz</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Ali Gokdemir</cp:lastModifiedBy>
  <cp:revision>2</cp:revision>
  <dcterms:created xsi:type="dcterms:W3CDTF">2022-10-31T15:14:22Z</dcterms:created>
  <dcterms:modified xsi:type="dcterms:W3CDTF">2022-11-25T12:00:00Z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