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40"/>
  </p:notesMasterIdLst>
  <p:sldIdLst>
    <p:sldId id="256" r:id="rId5"/>
    <p:sldId id="259" r:id="rId6"/>
    <p:sldId id="257" r:id="rId7"/>
    <p:sldId id="260" r:id="rId8"/>
    <p:sldId id="261" r:id="rId9"/>
    <p:sldId id="262" r:id="rId10"/>
    <p:sldId id="263" r:id="rId11"/>
    <p:sldId id="264" r:id="rId12"/>
    <p:sldId id="265"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6" r:id="rId32"/>
    <p:sldId id="287" r:id="rId33"/>
    <p:sldId id="288" r:id="rId34"/>
    <p:sldId id="289" r:id="rId35"/>
    <p:sldId id="290" r:id="rId36"/>
    <p:sldId id="291" r:id="rId37"/>
    <p:sldId id="292" r:id="rId38"/>
    <p:sldId id="293" r:id="rId39"/>
  </p:sldIdLst>
  <p:sldSz cx="12192000" cy="6858000"/>
  <p:notesSz cx="6858000" cy="9144000"/>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552"/>
    <p:restoredTop sz="78515"/>
  </p:normalViewPr>
  <p:slideViewPr>
    <p:cSldViewPr snapToGrid="0">
      <p:cViewPr varScale="1">
        <p:scale>
          <a:sx n="78" d="100"/>
          <a:sy n="78" d="100"/>
        </p:scale>
        <p:origin x="120" y="3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umsplatzhalt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5BBF402-FA15-C24E-B400-25B106047F31}" type="datetimeFigureOut">
              <a:rPr lang="en-US" smtClean="0"/>
              <a:t>11/28/2022</a:t>
            </a:fld>
            <a:endParaRPr lang="en-US"/>
          </a:p>
        </p:txBody>
      </p:sp>
      <p:sp>
        <p:nvSpPr>
          <p:cNvPr id="4" name="Folienbildplatzhalt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izenplatzhalt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de-DE"/>
              <a:t>Formato Mastertext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6" name="Fußzeilenplatzhalt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Foliennummernplatzhalt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B7B75F5-D950-EF4F-943E-C64692D56A64}" type="slidenum">
              <a:rPr lang="en-US" smtClean="0"/>
              <a:t>‹#›</a:t>
            </a:fld>
            <a:endParaRPr lang="en-US"/>
          </a:p>
        </p:txBody>
      </p:sp>
    </p:spTree>
    <p:extLst>
      <p:ext uri="{BB962C8B-B14F-4D97-AF65-F5344CB8AC3E}">
        <p14:creationId xmlns:p14="http://schemas.microsoft.com/office/powerpoint/2010/main" val="30674444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dirty="0">
                <a:solidFill>
                  <a:srgbClr val="1F4E79"/>
                </a:solidFill>
                <a:latin typeface="Calibri" panose="020F0502020204030204" pitchFamily="34" charset="0"/>
                <a:ea typeface="Calibri" panose="020F0502020204030204" pitchFamily="34" charset="0"/>
                <a:cs typeface="Arial" panose="020B0604020202020204" pitchFamily="34" charset="0"/>
              </a:rPr>
              <a:t>La sicurezza informatica </a:t>
            </a: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è la pratica di difendere computer, server, dispositivi mobili, sistemi elettronici, reti e dati da attacchi dannosi. È nota anche come sicurezza informatica o sicurezza delle informazioni elettroniche. Il termine si applica in una varietà di contesti, dalle aziende al mobile computing, e può essere suddiviso in alcune categorie comuni</a:t>
            </a:r>
            <a:endParaRPr lang="en-GB" dirty="0"/>
          </a:p>
          <a:p>
            <a:endParaRPr lang="en-US" dirty="0"/>
          </a:p>
        </p:txBody>
      </p:sp>
      <p:sp>
        <p:nvSpPr>
          <p:cNvPr id="4" name="Foliennummernplatzhalter 3"/>
          <p:cNvSpPr>
            <a:spLocks noGrp="1"/>
          </p:cNvSpPr>
          <p:nvPr>
            <p:ph type="sldNum" sz="quarter" idx="5"/>
          </p:nvPr>
        </p:nvSpPr>
        <p:spPr/>
        <p:txBody>
          <a:bodyPr/>
          <a:lstStyle/>
          <a:p>
            <a:fld id="{0B7B75F5-D950-EF4F-943E-C64692D56A64}" type="slidenum">
              <a:rPr lang="en-US" smtClean="0"/>
              <a:t>2</a:t>
            </a:fld>
            <a:endParaRPr lang="en-US"/>
          </a:p>
        </p:txBody>
      </p:sp>
    </p:spTree>
    <p:extLst>
      <p:ext uri="{BB962C8B-B14F-4D97-AF65-F5344CB8AC3E}">
        <p14:creationId xmlns:p14="http://schemas.microsoft.com/office/powerpoint/2010/main" val="392599121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defTabSz="966338">
              <a:defRPr/>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È estremamente importante che la formazione sulla sicurezza informatica per le PMI - manager e dipendenti - sia concreta e interattiva, oltre che pratica, perché le piccole PMI non hanno tempo, motivazione e risorse da dedicare a questo tema, per cui è molto importante che la formazione sia rilevante e gestibile per i manager che vi partecipano. Per questo motivo, il presente modulo è stato progettato sulla base di queste considerazioni.</a:t>
            </a:r>
            <a:endParaRPr lang="en-GB" sz="1200" dirty="0">
              <a:latin typeface="Calibri" panose="020F0502020204030204" pitchFamily="34" charset="0"/>
              <a:ea typeface="Calibri" panose="020F0502020204030204" pitchFamily="34" charset="0"/>
              <a:cs typeface="Arial" panose="020B0604020202020204" pitchFamily="34" charset="0"/>
            </a:endParaRPr>
          </a:p>
          <a:p>
            <a:endParaRPr lang="en-GB" dirty="0"/>
          </a:p>
        </p:txBody>
      </p:sp>
      <p:sp>
        <p:nvSpPr>
          <p:cNvPr id="4" name="Foliennummernplatzhalter 3"/>
          <p:cNvSpPr>
            <a:spLocks noGrp="1"/>
          </p:cNvSpPr>
          <p:nvPr>
            <p:ph type="sldNum" sz="quarter" idx="5"/>
          </p:nvPr>
        </p:nvSpPr>
        <p:spPr/>
        <p:txBody>
          <a:bodyPr/>
          <a:lstStyle/>
          <a:p>
            <a:fld id="{0B7B75F5-D950-EF4F-943E-C64692D56A64}" type="slidenum">
              <a:rPr lang="en-US" smtClean="0"/>
              <a:t>3</a:t>
            </a:fld>
            <a:endParaRPr lang="en-US"/>
          </a:p>
        </p:txBody>
      </p:sp>
    </p:spTree>
    <p:extLst>
      <p:ext uri="{BB962C8B-B14F-4D97-AF65-F5344CB8AC3E}">
        <p14:creationId xmlns:p14="http://schemas.microsoft.com/office/powerpoint/2010/main" val="70654542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algn="just">
              <a:lnSpc>
                <a:spcPct val="107000"/>
              </a:lnSpc>
              <a:spcAft>
                <a:spcPts val="845"/>
              </a:spcAft>
            </a:pPr>
            <a:r>
              <a:rPr lang="en-GB" sz="1200" b="1" dirty="0">
                <a:solidFill>
                  <a:srgbClr val="1F4E79"/>
                </a:solidFill>
                <a:latin typeface="Calibri" panose="020F0502020204030204" pitchFamily="34" charset="0"/>
                <a:ea typeface="Calibri" panose="020F0502020204030204" pitchFamily="34" charset="0"/>
                <a:cs typeface="Arial" panose="020B0604020202020204" pitchFamily="34" charset="0"/>
              </a:rPr>
              <a:t>Complessivamente in questo modulo dell'unità </a:t>
            </a:r>
            <a:endParaRPr lang="en-GB" sz="1200" dirty="0">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45"/>
              </a:spcAft>
            </a:pPr>
            <a:r>
              <a:rPr lang="en-GB" sz="1200" i="1" dirty="0">
                <a:solidFill>
                  <a:srgbClr val="1F4E79"/>
                </a:solidFill>
                <a:latin typeface="Calibri" panose="020F0502020204030204" pitchFamily="34" charset="0"/>
                <a:ea typeface="Calibri" panose="020F0502020204030204" pitchFamily="34" charset="0"/>
                <a:cs typeface="Arial" panose="020B0604020202020204" pitchFamily="34" charset="0"/>
              </a:rPr>
              <a:t>Come utilizzare efficacemente la Cyber Kill Chain nella vostra strategia di sicurezza informatica</a:t>
            </a:r>
            <a:endParaRPr lang="en-GB" sz="1200" dirty="0">
              <a:latin typeface="Calibri" panose="020F0502020204030204" pitchFamily="34" charset="0"/>
              <a:ea typeface="Calibri" panose="020F0502020204030204" pitchFamily="34" charset="0"/>
              <a:cs typeface="Arial" panose="020B0604020202020204" pitchFamily="34" charset="0"/>
            </a:endParaRPr>
          </a:p>
          <a:p>
            <a:endParaRPr lang="en-GB" dirty="0"/>
          </a:p>
        </p:txBody>
      </p:sp>
      <p:sp>
        <p:nvSpPr>
          <p:cNvPr id="4" name="Foliennummernplatzhalter 3"/>
          <p:cNvSpPr>
            <a:spLocks noGrp="1"/>
          </p:cNvSpPr>
          <p:nvPr>
            <p:ph type="sldNum" sz="quarter" idx="5"/>
          </p:nvPr>
        </p:nvSpPr>
        <p:spPr/>
        <p:txBody>
          <a:bodyPr/>
          <a:lstStyle/>
          <a:p>
            <a:fld id="{0B7B75F5-D950-EF4F-943E-C64692D56A64}" type="slidenum">
              <a:rPr lang="en-US" smtClean="0"/>
              <a:t>4</a:t>
            </a:fld>
            <a:endParaRPr lang="en-US"/>
          </a:p>
        </p:txBody>
      </p:sp>
    </p:spTree>
    <p:extLst>
      <p:ext uri="{BB962C8B-B14F-4D97-AF65-F5344CB8AC3E}">
        <p14:creationId xmlns:p14="http://schemas.microsoft.com/office/powerpoint/2010/main" val="302163103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defTabSz="966338">
              <a:defRPr/>
            </a:pPr>
            <a:r>
              <a:rPr lang="en-GB" sz="1200" dirty="0">
                <a:solidFill>
                  <a:srgbClr val="1F4E79"/>
                </a:solidFill>
                <a:latin typeface="Calibri" panose="020F0502020204030204" pitchFamily="34" charset="0"/>
                <a:cs typeface="Arial" panose="020B0604020202020204" pitchFamily="34" charset="0"/>
              </a:rPr>
              <a:t>Ostile, intrusivo e intenzionalmente cattivo, il malware cerca di invadere, danneggiare o disattivare computer, sistemi informatici, reti, tablet e dispositivi mobili, spesso assumendo il controllo parziale delle operazioni di un dispositivo. Come l'influenza umana, interferisce con il normale funzionamento. Le motivazioni alla base del malware sono diverse. Il malware può avere lo scopo di fare soldi, sabotare la capacità di lavorare, fare una dichiarazione politica o semplicemente vantarsi. Sebbene il malware non possa danneggiare l'hardware fisico dei sistemi o delle apparecchiature di rete, può rubare, crittografare o cancellare i dati, alterare o dirottare le funzioni principali del computer e spiare le attività del computer senza che l'utente lo sappia o ne abbia il permesso.</a:t>
            </a:r>
          </a:p>
          <a:p>
            <a:endParaRPr lang="en-GB" dirty="0"/>
          </a:p>
        </p:txBody>
      </p:sp>
      <p:sp>
        <p:nvSpPr>
          <p:cNvPr id="4" name="Foliennummernplatzhalter 3"/>
          <p:cNvSpPr>
            <a:spLocks noGrp="1"/>
          </p:cNvSpPr>
          <p:nvPr>
            <p:ph type="sldNum" sz="quarter" idx="5"/>
          </p:nvPr>
        </p:nvSpPr>
        <p:spPr/>
        <p:txBody>
          <a:bodyPr/>
          <a:lstStyle/>
          <a:p>
            <a:fld id="{0B7B75F5-D950-EF4F-943E-C64692D56A64}" type="slidenum">
              <a:rPr lang="en-US" smtClean="0"/>
              <a:t>5</a:t>
            </a:fld>
            <a:endParaRPr lang="en-US"/>
          </a:p>
        </p:txBody>
      </p:sp>
    </p:spTree>
    <p:extLst>
      <p:ext uri="{BB962C8B-B14F-4D97-AF65-F5344CB8AC3E}">
        <p14:creationId xmlns:p14="http://schemas.microsoft.com/office/powerpoint/2010/main" val="313816945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i="1" dirty="0">
                <a:solidFill>
                  <a:srgbClr val="1F4E79"/>
                </a:solidFill>
                <a:latin typeface="Calibri" panose="020F0502020204030204" pitchFamily="34" charset="0"/>
                <a:ea typeface="Calibri" panose="020F0502020204030204" pitchFamily="34" charset="0"/>
                <a:cs typeface="Arial" panose="020B0604020202020204" pitchFamily="34" charset="0"/>
              </a:rPr>
              <a:t>Il malware </a:t>
            </a: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è un programma la cui funzione è quella di causare danni al software o all'hardware di un computer (ad esempio, i virus). </a:t>
            </a:r>
            <a:endParaRPr lang="en-GB" sz="2800" b="1" dirty="0">
              <a:solidFill>
                <a:srgbClr val="FFFF00"/>
              </a:solidFill>
            </a:endParaRPr>
          </a:p>
          <a:p>
            <a:endParaRPr lang="en-US" dirty="0"/>
          </a:p>
        </p:txBody>
      </p:sp>
      <p:sp>
        <p:nvSpPr>
          <p:cNvPr id="4" name="Foliennummernplatzhalter 3"/>
          <p:cNvSpPr>
            <a:spLocks noGrp="1"/>
          </p:cNvSpPr>
          <p:nvPr>
            <p:ph type="sldNum" sz="quarter" idx="5"/>
          </p:nvPr>
        </p:nvSpPr>
        <p:spPr/>
        <p:txBody>
          <a:bodyPr/>
          <a:lstStyle/>
          <a:p>
            <a:fld id="{0B7B75F5-D950-EF4F-943E-C64692D56A64}" type="slidenum">
              <a:rPr lang="en-US" smtClean="0"/>
              <a:t>6</a:t>
            </a:fld>
            <a:endParaRPr lang="en-US"/>
          </a:p>
        </p:txBody>
      </p:sp>
    </p:spTree>
    <p:extLst>
      <p:ext uri="{BB962C8B-B14F-4D97-AF65-F5344CB8AC3E}">
        <p14:creationId xmlns:p14="http://schemas.microsoft.com/office/powerpoint/2010/main" val="381900323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defTabSz="966338">
              <a:defRPr/>
            </a:pPr>
            <a:r>
              <a:rPr lang="en-GB" sz="1200" i="1" dirty="0">
                <a:solidFill>
                  <a:srgbClr val="1F4E79"/>
                </a:solidFill>
                <a:latin typeface="Calibri" panose="020F0502020204030204" pitchFamily="34" charset="0"/>
                <a:ea typeface="Calibri" panose="020F0502020204030204" pitchFamily="34" charset="0"/>
                <a:cs typeface="Arial" panose="020B0604020202020204" pitchFamily="34" charset="0"/>
              </a:rPr>
              <a:t>Gli exploit drive-by </a:t>
            </a: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possono sfruttare automaticamente le vulnerabilità esistenti nel software installato su un PC senza interagire con l'utente legittimo; nel 2012 hanno esteso il loro campo di applicazione anche ai terminali mobili. si concentra quasi esclusivamente sulla compromissione di siti web legittimi. le vulnerabilità del browser, dei suoi plugin o del sistema operativo possono essere sfruttate per installare malware sul PC all'insaputa dell'utente l'infezione può essere avviata dalla semplice navigazione in Internet.</a:t>
            </a:r>
            <a:endParaRPr lang="en-GB" sz="1200" dirty="0">
              <a:latin typeface="Calibri" panose="020F0502020204030204" pitchFamily="34" charset="0"/>
              <a:ea typeface="Calibri" panose="020F0502020204030204" pitchFamily="34" charset="0"/>
              <a:cs typeface="Arial" panose="020B0604020202020204" pitchFamily="34" charset="0"/>
            </a:endParaRPr>
          </a:p>
          <a:p>
            <a:endParaRPr lang="en-GB" dirty="0"/>
          </a:p>
        </p:txBody>
      </p:sp>
      <p:sp>
        <p:nvSpPr>
          <p:cNvPr id="4" name="Foliennummernplatzhalter 3"/>
          <p:cNvSpPr>
            <a:spLocks noGrp="1"/>
          </p:cNvSpPr>
          <p:nvPr>
            <p:ph type="sldNum" sz="quarter" idx="5"/>
          </p:nvPr>
        </p:nvSpPr>
        <p:spPr/>
        <p:txBody>
          <a:bodyPr/>
          <a:lstStyle/>
          <a:p>
            <a:fld id="{0B7B75F5-D950-EF4F-943E-C64692D56A64}" type="slidenum">
              <a:rPr lang="en-US" smtClean="0"/>
              <a:t>7</a:t>
            </a:fld>
            <a:endParaRPr lang="en-US"/>
          </a:p>
        </p:txBody>
      </p:sp>
    </p:spTree>
    <p:extLst>
      <p:ext uri="{BB962C8B-B14F-4D97-AF65-F5344CB8AC3E}">
        <p14:creationId xmlns:p14="http://schemas.microsoft.com/office/powerpoint/2010/main" val="369802464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i="1" dirty="0">
                <a:solidFill>
                  <a:srgbClr val="1F4E79"/>
                </a:solidFill>
                <a:latin typeface="Calibri" panose="020F0502020204030204" pitchFamily="34" charset="0"/>
              </a:rPr>
              <a:t>I worm </a:t>
            </a:r>
            <a:r>
              <a:rPr lang="en-GB" sz="1200" dirty="0">
                <a:solidFill>
                  <a:srgbClr val="1F4E79"/>
                </a:solidFill>
                <a:latin typeface="Calibri" panose="020F0502020204030204" pitchFamily="34" charset="0"/>
              </a:rPr>
              <a:t>sono programmi autoreplicanti; utilizzano la rete di computer per inviare le proprie copie ad altri nodi (computer della rete), riuscendo a farlo senza l'intervento di alcun utente; a differenza di un virus informatico, un worm informatico non ha bisogno di essere collegato a un programma esistente, ma provoca danni alla rete, anche solo occupando banda.</a:t>
            </a:r>
            <a:endParaRPr lang="en-GB" dirty="0"/>
          </a:p>
          <a:p>
            <a:endParaRPr lang="en-US" dirty="0"/>
          </a:p>
        </p:txBody>
      </p:sp>
      <p:sp>
        <p:nvSpPr>
          <p:cNvPr id="4" name="Foliennummernplatzhalter 3"/>
          <p:cNvSpPr>
            <a:spLocks noGrp="1"/>
          </p:cNvSpPr>
          <p:nvPr>
            <p:ph type="sldNum" sz="quarter" idx="5"/>
          </p:nvPr>
        </p:nvSpPr>
        <p:spPr/>
        <p:txBody>
          <a:bodyPr/>
          <a:lstStyle/>
          <a:p>
            <a:fld id="{0B7B75F5-D950-EF4F-943E-C64692D56A64}" type="slidenum">
              <a:rPr lang="en-US" smtClean="0"/>
              <a:t>8</a:t>
            </a:fld>
            <a:endParaRPr lang="en-US"/>
          </a:p>
        </p:txBody>
      </p:sp>
    </p:spTree>
    <p:extLst>
      <p:ext uri="{BB962C8B-B14F-4D97-AF65-F5344CB8AC3E}">
        <p14:creationId xmlns:p14="http://schemas.microsoft.com/office/powerpoint/2010/main" val="394064570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i="1" dirty="0">
                <a:solidFill>
                  <a:srgbClr val="1F4E79"/>
                </a:solidFill>
                <a:latin typeface="Calibri" panose="020F0502020204030204" pitchFamily="34" charset="0"/>
              </a:rPr>
              <a:t>I trojan </a:t>
            </a:r>
            <a:r>
              <a:rPr lang="en-GB" sz="1200" dirty="0">
                <a:solidFill>
                  <a:srgbClr val="1F4E79"/>
                </a:solidFill>
                <a:latin typeface="Calibri" panose="020F0502020204030204" pitchFamily="34" charset="0"/>
              </a:rPr>
              <a:t>si presentano sotto forma di programmi legittimi che, in realtà, sono creati con l'obiettivo di rubare dati riservati o di consentire a utenti o programmi non autorizzati di accedere al sistema infetto; costituiscono la stragrande maggioranza delle infezioni (80%). </a:t>
            </a:r>
            <a:endParaRPr lang="en-GB" dirty="0"/>
          </a:p>
          <a:p>
            <a:endParaRPr lang="en-US" dirty="0"/>
          </a:p>
        </p:txBody>
      </p:sp>
      <p:sp>
        <p:nvSpPr>
          <p:cNvPr id="4" name="Foliennummernplatzhalter 3"/>
          <p:cNvSpPr>
            <a:spLocks noGrp="1"/>
          </p:cNvSpPr>
          <p:nvPr>
            <p:ph type="sldNum" sz="quarter" idx="5"/>
          </p:nvPr>
        </p:nvSpPr>
        <p:spPr/>
        <p:txBody>
          <a:bodyPr/>
          <a:lstStyle/>
          <a:p>
            <a:fld id="{0B7B75F5-D950-EF4F-943E-C64692D56A64}" type="slidenum">
              <a:rPr lang="en-US" smtClean="0"/>
              <a:t>9</a:t>
            </a:fld>
            <a:endParaRPr lang="en-US"/>
          </a:p>
        </p:txBody>
      </p:sp>
    </p:spTree>
    <p:extLst>
      <p:ext uri="{BB962C8B-B14F-4D97-AF65-F5344CB8AC3E}">
        <p14:creationId xmlns:p14="http://schemas.microsoft.com/office/powerpoint/2010/main" val="313193441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i="1" dirty="0">
                <a:solidFill>
                  <a:srgbClr val="1F4E79"/>
                </a:solidFill>
                <a:latin typeface="Calibri" panose="020F0502020204030204" pitchFamily="34" charset="0"/>
                <a:ea typeface="Calibri" panose="020F0502020204030204" pitchFamily="34" charset="0"/>
                <a:cs typeface="Arial" panose="020B0604020202020204" pitchFamily="34" charset="0"/>
              </a:rPr>
              <a:t>I track ware </a:t>
            </a: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sono programmi che sfruttano alcune vulnerabilità dei browser web per inviare a un server o a persone informazioni sui siti visitati, sulle informazioni ricercate e sulle abitudini di navigazione dell'utente; i virus mirano a infettare il maggior numero possibile di personal computer, mentre gli spyware mirano a diffondersi su Internet, i virus hanno solitamente un payload pericoloso, vogliono causare danni al computer infetto, mentre gli spyware si limitano a rallentare i processi del computer, ad aggiungere popup, a destabilizzare il browser e ad avere altri effetti "fastidiosi".</a:t>
            </a:r>
            <a:endParaRPr lang="en-GB" sz="1200" dirty="0">
              <a:latin typeface="Calibri" panose="020F0502020204030204" pitchFamily="34" charset="0"/>
              <a:ea typeface="Calibri" panose="020F0502020204030204" pitchFamily="34" charset="0"/>
              <a:cs typeface="Arial" panose="020B0604020202020204" pitchFamily="34" charset="0"/>
            </a:endParaRPr>
          </a:p>
          <a:p>
            <a:endParaRPr lang="en-US" dirty="0"/>
          </a:p>
        </p:txBody>
      </p:sp>
      <p:sp>
        <p:nvSpPr>
          <p:cNvPr id="4" name="Foliennummernplatzhalter 3"/>
          <p:cNvSpPr>
            <a:spLocks noGrp="1"/>
          </p:cNvSpPr>
          <p:nvPr>
            <p:ph type="sldNum" sz="quarter" idx="5"/>
          </p:nvPr>
        </p:nvSpPr>
        <p:spPr/>
        <p:txBody>
          <a:bodyPr/>
          <a:lstStyle/>
          <a:p>
            <a:fld id="{0B7B75F5-D950-EF4F-943E-C64692D56A64}" type="slidenum">
              <a:rPr lang="en-US" smtClean="0"/>
              <a:t>10</a:t>
            </a:fld>
            <a:endParaRPr lang="en-US"/>
          </a:p>
        </p:txBody>
      </p:sp>
    </p:spTree>
    <p:extLst>
      <p:ext uri="{BB962C8B-B14F-4D97-AF65-F5344CB8AC3E}">
        <p14:creationId xmlns:p14="http://schemas.microsoft.com/office/powerpoint/2010/main" val="214277399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defTabSz="966338">
              <a:defRPr/>
            </a:pPr>
            <a:r>
              <a:rPr lang="en-GB" sz="1200" i="1" dirty="0">
                <a:solidFill>
                  <a:srgbClr val="1F4E79"/>
                </a:solidFill>
                <a:latin typeface="Calibri" panose="020F0502020204030204" pitchFamily="34" charset="0"/>
                <a:ea typeface="Calibri" panose="020F0502020204030204" pitchFamily="34" charset="0"/>
                <a:cs typeface="Arial" panose="020B0604020202020204" pitchFamily="34" charset="0"/>
              </a:rPr>
              <a:t>L'iniezione di codice (SQL Injection) </a:t>
            </a: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si verifica quando un aggressore può inserire qualsiasi dato in una query SQL inviata a un database; iniettando la sintassi, la logica dell'istruzione viene modificata in modo da eseguire un'azione diversa, è la vulnerabilità più comune. La migliore strategia di difesa contro le SQL injection si basa sull'implementazione di solide routine di convalida dell'input, in modo che l'attaccante non possa inserire dati diversi da quelli necessari all'applicazione.</a:t>
            </a:r>
            <a:endParaRPr lang="en-GB" sz="1200" dirty="0">
              <a:latin typeface="Calibri" panose="020F0502020204030204" pitchFamily="34" charset="0"/>
              <a:ea typeface="Calibri" panose="020F0502020204030204" pitchFamily="34" charset="0"/>
              <a:cs typeface="Arial" panose="020B0604020202020204" pitchFamily="34" charset="0"/>
            </a:endParaRPr>
          </a:p>
          <a:p>
            <a:endParaRPr lang="en-GB" dirty="0"/>
          </a:p>
        </p:txBody>
      </p:sp>
      <p:sp>
        <p:nvSpPr>
          <p:cNvPr id="4" name="Foliennummernplatzhalter 3"/>
          <p:cNvSpPr>
            <a:spLocks noGrp="1"/>
          </p:cNvSpPr>
          <p:nvPr>
            <p:ph type="sldNum" sz="quarter" idx="5"/>
          </p:nvPr>
        </p:nvSpPr>
        <p:spPr/>
        <p:txBody>
          <a:bodyPr/>
          <a:lstStyle/>
          <a:p>
            <a:fld id="{0B7B75F5-D950-EF4F-943E-C64692D56A64}" type="slidenum">
              <a:rPr lang="en-US" smtClean="0"/>
              <a:t>11</a:t>
            </a:fld>
            <a:endParaRPr lang="en-US"/>
          </a:p>
        </p:txBody>
      </p:sp>
    </p:spTree>
    <p:extLst>
      <p:ext uri="{BB962C8B-B14F-4D97-AF65-F5344CB8AC3E}">
        <p14:creationId xmlns:p14="http://schemas.microsoft.com/office/powerpoint/2010/main" val="340450109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algn="just">
              <a:lnSpc>
                <a:spcPct val="107000"/>
              </a:lnSpc>
              <a:spcAft>
                <a:spcPts val="845"/>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Lo spyware è generalmente definito come un programma che sfrutta le vulnerabilità di un sistema a vantaggio di una terza parte; può rallentare il computer, renderlo vulnerabile all'infezione di virus e raccogliere informazioni riservate come nomi utente per varie applicazioni, password e informazioni su carte di credito/conti bancari.</a:t>
            </a:r>
            <a:endParaRPr lang="en-GB" sz="1200" dirty="0">
              <a:latin typeface="Calibri" panose="020F0502020204030204" pitchFamily="34" charset="0"/>
              <a:ea typeface="Calibri" panose="020F0502020204030204" pitchFamily="34" charset="0"/>
              <a:cs typeface="Arial" panose="020B0604020202020204" pitchFamily="34" charset="0"/>
            </a:endParaRPr>
          </a:p>
          <a:p>
            <a:endParaRPr lang="en-GB" dirty="0"/>
          </a:p>
        </p:txBody>
      </p:sp>
      <p:sp>
        <p:nvSpPr>
          <p:cNvPr id="4" name="Foliennummernplatzhalter 3"/>
          <p:cNvSpPr>
            <a:spLocks noGrp="1"/>
          </p:cNvSpPr>
          <p:nvPr>
            <p:ph type="sldNum" sz="quarter" idx="5"/>
          </p:nvPr>
        </p:nvSpPr>
        <p:spPr/>
        <p:txBody>
          <a:bodyPr/>
          <a:lstStyle/>
          <a:p>
            <a:fld id="{0B7B75F5-D950-EF4F-943E-C64692D56A64}" type="slidenum">
              <a:rPr lang="en-US" smtClean="0"/>
              <a:t>12</a:t>
            </a:fld>
            <a:endParaRPr lang="en-US"/>
          </a:p>
        </p:txBody>
      </p:sp>
    </p:spTree>
    <p:extLst>
      <p:ext uri="{BB962C8B-B14F-4D97-AF65-F5344CB8AC3E}">
        <p14:creationId xmlns:p14="http://schemas.microsoft.com/office/powerpoint/2010/main" val="426437166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algn="just">
              <a:lnSpc>
                <a:spcPct val="107000"/>
              </a:lnSpc>
              <a:spcAft>
                <a:spcPts val="845"/>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Un </a:t>
            </a:r>
            <a:r>
              <a:rPr lang="en-GB" sz="1200" i="1" dirty="0">
                <a:solidFill>
                  <a:srgbClr val="1F4E79"/>
                </a:solidFill>
                <a:latin typeface="Calibri" panose="020F0502020204030204" pitchFamily="34" charset="0"/>
                <a:ea typeface="Calibri" panose="020F0502020204030204" pitchFamily="34" charset="0"/>
                <a:cs typeface="Arial" panose="020B0604020202020204" pitchFamily="34" charset="0"/>
              </a:rPr>
              <a:t>keylogger </a:t>
            </a: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è un piccolo programma "intelligente" che gli hacker inseriscono nel vostro computer senza che ve ne accorgiate. Qui può rimanere per diversi mesi o anni e tenere d'occhio ogni singolo tasto premuto sulla tastiera. Tutti i dati vengono inviati agli hacker, che possono quindi utilizzare diversi algoritmi e strumenti per ottenere il meglio dai vostri dati. Nel corso del tempo, scoprono diverse cose sul vostro comportamento e, non da ultimo, dove utilizzate le diverse password che avete inserito sulla tastiera. In questo modo è possibile impadronirsi della vostra intera identità digitale in pochi minuti.</a:t>
            </a:r>
            <a:endParaRPr lang="en-GB" sz="1200" dirty="0">
              <a:latin typeface="Calibri" panose="020F0502020204030204" pitchFamily="34" charset="0"/>
              <a:ea typeface="Calibri" panose="020F0502020204030204" pitchFamily="34" charset="0"/>
              <a:cs typeface="Arial" panose="020B0604020202020204" pitchFamily="34" charset="0"/>
            </a:endParaRPr>
          </a:p>
          <a:p>
            <a:endParaRPr lang="en-GB" dirty="0"/>
          </a:p>
        </p:txBody>
      </p:sp>
      <p:sp>
        <p:nvSpPr>
          <p:cNvPr id="4" name="Foliennummernplatzhalter 3"/>
          <p:cNvSpPr>
            <a:spLocks noGrp="1"/>
          </p:cNvSpPr>
          <p:nvPr>
            <p:ph type="sldNum" sz="quarter" idx="5"/>
          </p:nvPr>
        </p:nvSpPr>
        <p:spPr/>
        <p:txBody>
          <a:bodyPr/>
          <a:lstStyle/>
          <a:p>
            <a:fld id="{0B7B75F5-D950-EF4F-943E-C64692D56A64}" type="slidenum">
              <a:rPr lang="en-US" smtClean="0"/>
              <a:t>13</a:t>
            </a:fld>
            <a:endParaRPr lang="en-US"/>
          </a:p>
        </p:txBody>
      </p:sp>
    </p:spTree>
    <p:extLst>
      <p:ext uri="{BB962C8B-B14F-4D97-AF65-F5344CB8AC3E}">
        <p14:creationId xmlns:p14="http://schemas.microsoft.com/office/powerpoint/2010/main" val="301925959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algn="just" defTabSz="966338">
              <a:lnSpc>
                <a:spcPct val="107000"/>
              </a:lnSpc>
              <a:spcAft>
                <a:spcPts val="845"/>
              </a:spcAft>
              <a:defRPr/>
            </a:pPr>
            <a:r>
              <a:rPr lang="en-GB" sz="1200" i="1" dirty="0">
                <a:solidFill>
                  <a:srgbClr val="1F4E79"/>
                </a:solidFill>
                <a:latin typeface="Calibri" panose="020F0502020204030204" pitchFamily="34" charset="0"/>
                <a:ea typeface="Calibri" panose="020F0502020204030204" pitchFamily="34" charset="0"/>
                <a:cs typeface="Arial" panose="020B0604020202020204" pitchFamily="34" charset="0"/>
              </a:rPr>
              <a:t>L'adware </a:t>
            </a: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è una sottocategoria dello spyware ed è un programma che pubblicizza prodotti o servizi. Spesso questi annunci appaiono anche dopo che il programma è stato disinstallato. I kit di exploit sono software automatizzati che aiutano gli aggressori meno esperti a compromettere i sistemi sfruttando le vulnerabilità del lato client, in particolare quelle dei browser web o delle applicazioni a cui si può accedere dai siti web; si basano su attacchi di tipo drive-by download, in cui il codice dannoso viene iniettato nei siti web compromessi; possono sfruttare le vulnerabilità del browser o dei suoi plugin.</a:t>
            </a:r>
            <a:endParaRPr lang="en-GB" sz="1200" dirty="0">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45"/>
              </a:spcAft>
            </a:pPr>
            <a:endParaRPr lang="en-GB" sz="1200" dirty="0">
              <a:latin typeface="Calibri" panose="020F0502020204030204" pitchFamily="34" charset="0"/>
              <a:ea typeface="Calibri" panose="020F0502020204030204" pitchFamily="34" charset="0"/>
              <a:cs typeface="Arial" panose="020B0604020202020204" pitchFamily="34" charset="0"/>
            </a:endParaRPr>
          </a:p>
        </p:txBody>
      </p:sp>
      <p:sp>
        <p:nvSpPr>
          <p:cNvPr id="4" name="Foliennummernplatzhalter 3"/>
          <p:cNvSpPr>
            <a:spLocks noGrp="1"/>
          </p:cNvSpPr>
          <p:nvPr>
            <p:ph type="sldNum" sz="quarter" idx="5"/>
          </p:nvPr>
        </p:nvSpPr>
        <p:spPr/>
        <p:txBody>
          <a:bodyPr/>
          <a:lstStyle/>
          <a:p>
            <a:fld id="{0B7B75F5-D950-EF4F-943E-C64692D56A64}" type="slidenum">
              <a:rPr lang="en-US" smtClean="0"/>
              <a:t>14</a:t>
            </a:fld>
            <a:endParaRPr lang="en-US"/>
          </a:p>
        </p:txBody>
      </p:sp>
    </p:spTree>
    <p:extLst>
      <p:ext uri="{BB962C8B-B14F-4D97-AF65-F5344CB8AC3E}">
        <p14:creationId xmlns:p14="http://schemas.microsoft.com/office/powerpoint/2010/main" val="172194569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a:lnSpc>
                <a:spcPct val="107000"/>
              </a:lnSpc>
              <a:spcAft>
                <a:spcPts val="845"/>
              </a:spcAft>
            </a:pPr>
            <a:r>
              <a:rPr lang="en-GB" sz="1200" dirty="0">
                <a:latin typeface="Calibri" panose="020F0502020204030204" pitchFamily="34" charset="0"/>
                <a:ea typeface="Calibri" panose="020F0502020204030204" pitchFamily="34" charset="0"/>
                <a:cs typeface="Arial" panose="020B0604020202020204" pitchFamily="34" charset="0"/>
              </a:rPr>
              <a:t>E molti altri... come Botnet rappresenta un insieme di computer che sono sotto il controllo di un aggressore; una botnet può essere utilizzata per molteplici scopi: Distributed Denial of Service - attacchi DDoS, spamming, furto d'identità, distribuzione di malware, infezione dei sistemi informatici.</a:t>
            </a:r>
          </a:p>
          <a:p>
            <a:pPr>
              <a:lnSpc>
                <a:spcPct val="107000"/>
              </a:lnSpc>
              <a:spcAft>
                <a:spcPts val="845"/>
              </a:spcAft>
            </a:pPr>
            <a:r>
              <a:rPr lang="en-GB" sz="1200" dirty="0">
                <a:latin typeface="Calibri" panose="020F0502020204030204" pitchFamily="34" charset="0"/>
                <a:ea typeface="Calibri" panose="020F0502020204030204" pitchFamily="34" charset="0"/>
                <a:cs typeface="Arial" panose="020B0604020202020204" pitchFamily="34" charset="0"/>
              </a:rPr>
              <a:t>Il Denial of Service è un tentativo di compromettere la disponibilità di sistemi/servizi informatici o di comunicazioni elettroniche. Il sistema bersaglio viene attaccato inviando un numero molto elevato di richieste illegittime, che consumano le sue risorse hardware o software, rendendolo indisponibile agli utenti legittimi. </a:t>
            </a:r>
          </a:p>
          <a:p>
            <a:pPr>
              <a:lnSpc>
                <a:spcPct val="107000"/>
              </a:lnSpc>
              <a:spcAft>
                <a:spcPts val="845"/>
              </a:spcAft>
            </a:pPr>
            <a:r>
              <a:rPr lang="en-GB" sz="1200" dirty="0">
                <a:latin typeface="Calibri" panose="020F0502020204030204" pitchFamily="34" charset="0"/>
                <a:ea typeface="Calibri" panose="020F0502020204030204" pitchFamily="34" charset="0"/>
                <a:cs typeface="Arial" panose="020B0604020202020204" pitchFamily="34" charset="0"/>
              </a:rPr>
              <a:t>Un caso particolare di rogue ware/scareware è un falso software di sicurezza che, una volta installato nel sistema, fornisce falsi avvisi di sicurezza e invita l'utente ad acquistare uno speciale strumento di disinfezione. </a:t>
            </a:r>
          </a:p>
          <a:p>
            <a:pPr>
              <a:lnSpc>
                <a:spcPct val="107000"/>
              </a:lnSpc>
              <a:spcAft>
                <a:spcPts val="845"/>
              </a:spcAft>
            </a:pPr>
            <a:r>
              <a:rPr lang="en-GB" sz="1200" dirty="0">
                <a:latin typeface="Calibri" panose="020F0502020204030204" pitchFamily="34" charset="0"/>
                <a:ea typeface="Calibri" panose="020F0502020204030204" pitchFamily="34" charset="0"/>
                <a:cs typeface="Arial" panose="020B0604020202020204" pitchFamily="34" charset="0"/>
              </a:rPr>
              <a:t>Il ransomware è una delle forme più pericolose e aggressive di criminalità informatica. Gli hacker utilizzano un codice estremamente complesso per bloccare la funzionalità di un computer o di un sistema controllato dal computer. Il proprietario del sistema viene quindi contattato dall'hacker con la richiesta di un riscatto per riattivare il sistema o "sbloccare" le informazioni in esso contenute.</a:t>
            </a:r>
          </a:p>
          <a:p>
            <a:endParaRPr lang="en-GB" dirty="0"/>
          </a:p>
        </p:txBody>
      </p:sp>
      <p:sp>
        <p:nvSpPr>
          <p:cNvPr id="4" name="Foliennummernplatzhalter 3"/>
          <p:cNvSpPr>
            <a:spLocks noGrp="1"/>
          </p:cNvSpPr>
          <p:nvPr>
            <p:ph type="sldNum" sz="quarter" idx="5"/>
          </p:nvPr>
        </p:nvSpPr>
        <p:spPr/>
        <p:txBody>
          <a:bodyPr/>
          <a:lstStyle/>
          <a:p>
            <a:fld id="{0B7B75F5-D950-EF4F-943E-C64692D56A64}" type="slidenum">
              <a:rPr lang="en-US" smtClean="0"/>
              <a:t>15</a:t>
            </a:fld>
            <a:endParaRPr lang="en-US"/>
          </a:p>
        </p:txBody>
      </p:sp>
    </p:spTree>
    <p:extLst>
      <p:ext uri="{BB962C8B-B14F-4D97-AF65-F5344CB8AC3E}">
        <p14:creationId xmlns:p14="http://schemas.microsoft.com/office/powerpoint/2010/main" val="367543137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algn="just">
              <a:lnSpc>
                <a:spcPct val="107000"/>
              </a:lnSpc>
              <a:spcAft>
                <a:spcPts val="845"/>
              </a:spcAft>
            </a:pPr>
            <a:r>
              <a:rPr lang="en-GB" sz="1200" i="1" dirty="0">
                <a:solidFill>
                  <a:srgbClr val="1F4E79"/>
                </a:solidFill>
                <a:latin typeface="Calibri" panose="020F0502020204030204" pitchFamily="34" charset="0"/>
                <a:ea typeface="Calibri" panose="020F0502020204030204" pitchFamily="34" charset="0"/>
                <a:cs typeface="Arial" panose="020B0604020202020204" pitchFamily="34" charset="0"/>
              </a:rPr>
              <a:t>Attacchi mirati</a:t>
            </a:r>
            <a:endParaRPr lang="en-GB" sz="1200" dirty="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rivolgersi a una persona o a un'organizzazione specifica</a:t>
            </a:r>
            <a:endParaRPr lang="en-GB" sz="1200" dirty="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mira a raccogliere dati personali/confidenziali o a compromettere i sistemi informatici dell'obiettivo.</a:t>
            </a:r>
            <a:endParaRPr lang="en-GB" sz="1200" dirty="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in genere, prevede una fase in cui l'attaccante si informa attraverso varie tecniche (ad esempio di social engineering) sul sistema informatico preso di mira e poi scatena l'attacco</a:t>
            </a:r>
            <a:endParaRPr lang="en-GB" sz="1200" dirty="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spesso le sue azioni appaiono legittime perché sembrano provenire da una persona affidabile</a:t>
            </a:r>
          </a:p>
          <a:p>
            <a:endParaRPr lang="en-US" dirty="0"/>
          </a:p>
        </p:txBody>
      </p:sp>
      <p:sp>
        <p:nvSpPr>
          <p:cNvPr id="4" name="Foliennummernplatzhalter 3"/>
          <p:cNvSpPr>
            <a:spLocks noGrp="1"/>
          </p:cNvSpPr>
          <p:nvPr>
            <p:ph type="sldNum" sz="quarter" idx="5"/>
          </p:nvPr>
        </p:nvSpPr>
        <p:spPr/>
        <p:txBody>
          <a:bodyPr/>
          <a:lstStyle/>
          <a:p>
            <a:fld id="{0B7B75F5-D950-EF4F-943E-C64692D56A64}" type="slidenum">
              <a:rPr lang="en-US" smtClean="0"/>
              <a:t>16</a:t>
            </a:fld>
            <a:endParaRPr lang="en-US"/>
          </a:p>
        </p:txBody>
      </p:sp>
    </p:spTree>
    <p:extLst>
      <p:ext uri="{BB962C8B-B14F-4D97-AF65-F5344CB8AC3E}">
        <p14:creationId xmlns:p14="http://schemas.microsoft.com/office/powerpoint/2010/main" val="55122249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152332" indent="-152332" algn="just">
              <a:lnSpc>
                <a:spcPct val="107000"/>
              </a:lnSpc>
              <a:spcAft>
                <a:spcPts val="845"/>
              </a:spcAft>
            </a:pPr>
            <a:r>
              <a:rPr lang="en-GB" sz="1200" i="1" dirty="0">
                <a:solidFill>
                  <a:srgbClr val="1F4E79"/>
                </a:solidFill>
                <a:latin typeface="Calibri" panose="020F0502020204030204" pitchFamily="34" charset="0"/>
                <a:ea typeface="Calibri" panose="020F0502020204030204" pitchFamily="34" charset="0"/>
                <a:cs typeface="Arial" panose="020B0604020202020204" pitchFamily="34" charset="0"/>
              </a:rPr>
              <a:t>Furto/Smarrimento/Distruzione fisica</a:t>
            </a:r>
            <a:endParaRPr lang="en-GB" sz="1200" dirty="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a causa della maggiore mobilità offerta da computer portatili, smartphone o tablet, questo tipo di minaccia sta per diventare una delle principali.</a:t>
            </a:r>
            <a:endParaRPr lang="en-GB" sz="1200" dirty="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Il backup coerente dei dati e la crittografia dei contenuti possono essere una soluzione per limitare l'effettiva perdita di dati o la divulgazione di dati riservati a estranei.</a:t>
            </a:r>
            <a:endParaRPr lang="en-GB" sz="1200" dirty="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endParaRPr lang="en-GB" sz="1200" dirty="0">
              <a:latin typeface="Calibri" panose="020F0502020204030204" pitchFamily="34" charset="0"/>
              <a:ea typeface="Calibri" panose="020F0502020204030204" pitchFamily="34" charset="0"/>
              <a:cs typeface="Arial" panose="020B0604020202020204" pitchFamily="34" charset="0"/>
            </a:endParaRPr>
          </a:p>
        </p:txBody>
      </p:sp>
      <p:sp>
        <p:nvSpPr>
          <p:cNvPr id="4" name="Foliennummernplatzhalter 3"/>
          <p:cNvSpPr>
            <a:spLocks noGrp="1"/>
          </p:cNvSpPr>
          <p:nvPr>
            <p:ph type="sldNum" sz="quarter" idx="5"/>
          </p:nvPr>
        </p:nvSpPr>
        <p:spPr/>
        <p:txBody>
          <a:bodyPr/>
          <a:lstStyle/>
          <a:p>
            <a:fld id="{0B7B75F5-D950-EF4F-943E-C64692D56A64}" type="slidenum">
              <a:rPr lang="en-US" smtClean="0"/>
              <a:t>17</a:t>
            </a:fld>
            <a:endParaRPr lang="en-US"/>
          </a:p>
        </p:txBody>
      </p:sp>
    </p:spTree>
    <p:extLst>
      <p:ext uri="{BB962C8B-B14F-4D97-AF65-F5344CB8AC3E}">
        <p14:creationId xmlns:p14="http://schemas.microsoft.com/office/powerpoint/2010/main" val="319724237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algn="just">
              <a:lnSpc>
                <a:spcPct val="107000"/>
              </a:lnSpc>
              <a:spcAft>
                <a:spcPts val="845"/>
              </a:spcAft>
            </a:pPr>
            <a:r>
              <a:rPr lang="en-GB" sz="1200" i="1" dirty="0">
                <a:solidFill>
                  <a:srgbClr val="1F4E79"/>
                </a:solidFill>
                <a:latin typeface="Calibri" panose="020F0502020204030204" pitchFamily="34" charset="0"/>
                <a:ea typeface="Calibri" panose="020F0502020204030204" pitchFamily="34" charset="0"/>
                <a:cs typeface="Arial" panose="020B0604020202020204" pitchFamily="34" charset="0"/>
              </a:rPr>
              <a:t>Furto d'identità</a:t>
            </a:r>
            <a:endParaRPr lang="en-GB" sz="1200" dirty="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è una minaccia reale in un ambiente sempre più online</a:t>
            </a:r>
            <a:endParaRPr lang="en-GB" sz="1200" dirty="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le credenziali di accesso o i dati personali sono oggi l'obiettivo degli aggressori</a:t>
            </a:r>
            <a:endParaRPr lang="en-GB" sz="1200" dirty="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una volta in loro possesso, l'aggressore può effettuare transazioni fraudolente (soprattutto finanziarie) o ottenere dati riservati</a:t>
            </a:r>
          </a:p>
          <a:p>
            <a:pPr marL="152332" indent="-152332" algn="just">
              <a:lnSpc>
                <a:spcPct val="107000"/>
              </a:lnSpc>
              <a:spcAft>
                <a:spcPts val="845"/>
              </a:spcAft>
            </a:pPr>
            <a:endParaRPr lang="en-GB" sz="1200" dirty="0">
              <a:latin typeface="Calibri" panose="020F0502020204030204" pitchFamily="34" charset="0"/>
              <a:ea typeface="Calibri" panose="020F0502020204030204" pitchFamily="34" charset="0"/>
              <a:cs typeface="Arial" panose="020B0604020202020204" pitchFamily="34" charset="0"/>
            </a:endParaRPr>
          </a:p>
        </p:txBody>
      </p:sp>
      <p:sp>
        <p:nvSpPr>
          <p:cNvPr id="4" name="Foliennummernplatzhalter 3"/>
          <p:cNvSpPr>
            <a:spLocks noGrp="1"/>
          </p:cNvSpPr>
          <p:nvPr>
            <p:ph type="sldNum" sz="quarter" idx="5"/>
          </p:nvPr>
        </p:nvSpPr>
        <p:spPr/>
        <p:txBody>
          <a:bodyPr/>
          <a:lstStyle/>
          <a:p>
            <a:fld id="{0B7B75F5-D950-EF4F-943E-C64692D56A64}" type="slidenum">
              <a:rPr lang="en-US" smtClean="0"/>
              <a:t>18</a:t>
            </a:fld>
            <a:endParaRPr lang="en-US"/>
          </a:p>
        </p:txBody>
      </p:sp>
    </p:spTree>
    <p:extLst>
      <p:ext uri="{BB962C8B-B14F-4D97-AF65-F5344CB8AC3E}">
        <p14:creationId xmlns:p14="http://schemas.microsoft.com/office/powerpoint/2010/main" val="259268832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algn="just">
              <a:lnSpc>
                <a:spcPct val="107000"/>
              </a:lnSpc>
              <a:spcAft>
                <a:spcPts val="845"/>
              </a:spcAft>
            </a:pPr>
            <a:r>
              <a:rPr lang="en-GB" sz="1200" i="1" dirty="0">
                <a:solidFill>
                  <a:srgbClr val="1F4E79"/>
                </a:solidFill>
                <a:latin typeface="Calibri" panose="020F0502020204030204" pitchFamily="34" charset="0"/>
                <a:ea typeface="Calibri" panose="020F0502020204030204" pitchFamily="34" charset="0"/>
                <a:cs typeface="Arial" panose="020B0604020202020204" pitchFamily="34" charset="0"/>
              </a:rPr>
              <a:t>Fuga di informazioni</a:t>
            </a:r>
            <a:endParaRPr lang="en-GB" sz="1200" dirty="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divulgazione intenzionale o non intenzionale di informazioni a una persona non autorizzata</a:t>
            </a:r>
            <a:endParaRPr lang="en-GB" sz="1200" dirty="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informazioni come la geolocalizzazione e i contatti della rubrica telefonica possono facilmente cadere nelle mani di malintenzionati ed essere utilizzate per scopi fraudolenti</a:t>
            </a:r>
            <a:endParaRPr lang="en-GB" sz="1200" dirty="0">
              <a:latin typeface="Calibri" panose="020F0502020204030204" pitchFamily="34" charset="0"/>
              <a:ea typeface="Calibri" panose="020F0502020204030204" pitchFamily="34" charset="0"/>
              <a:cs typeface="Arial" panose="020B0604020202020204" pitchFamily="34" charset="0"/>
            </a:endParaRPr>
          </a:p>
          <a:p>
            <a:endParaRPr lang="en-GB" dirty="0"/>
          </a:p>
        </p:txBody>
      </p:sp>
      <p:sp>
        <p:nvSpPr>
          <p:cNvPr id="4" name="Foliennummernplatzhalter 3"/>
          <p:cNvSpPr>
            <a:spLocks noGrp="1"/>
          </p:cNvSpPr>
          <p:nvPr>
            <p:ph type="sldNum" sz="quarter" idx="5"/>
          </p:nvPr>
        </p:nvSpPr>
        <p:spPr/>
        <p:txBody>
          <a:bodyPr/>
          <a:lstStyle/>
          <a:p>
            <a:fld id="{0B7B75F5-D950-EF4F-943E-C64692D56A64}" type="slidenum">
              <a:rPr lang="en-US" smtClean="0"/>
              <a:t>19</a:t>
            </a:fld>
            <a:endParaRPr lang="en-US"/>
          </a:p>
        </p:txBody>
      </p:sp>
    </p:spTree>
    <p:extLst>
      <p:ext uri="{BB962C8B-B14F-4D97-AF65-F5344CB8AC3E}">
        <p14:creationId xmlns:p14="http://schemas.microsoft.com/office/powerpoint/2010/main" val="221215211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indent="-152332">
              <a:lnSpc>
                <a:spcPct val="107000"/>
              </a:lnSpc>
              <a:spcAft>
                <a:spcPts val="845"/>
              </a:spcAft>
            </a:pPr>
            <a:r>
              <a:rPr lang="en-GB" sz="1800" b="1" dirty="0">
                <a:solidFill>
                  <a:schemeClr val="accent2">
                    <a:lumMod val="75000"/>
                  </a:schemeClr>
                </a:solidFill>
              </a:rPr>
              <a:t>Manipolazione dei motori di ricerca (SEP)</a:t>
            </a:r>
          </a:p>
          <a:p>
            <a:pPr marL="152332" indent="-152332" algn="just">
              <a:lnSpc>
                <a:spcPct val="107000"/>
              </a:lnSpc>
              <a:spcAft>
                <a:spcPts val="845"/>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manipola i motori di ricerca per visualizzare risultati di ricerca che contengono riferimenti a siti web dannosi. In questo modo, una pagina web infetta reindirizza gli utenti verso siti dannosi e, se le vittime accedono ai rispettivi siti, infestano i loro computer con il malware.</a:t>
            </a:r>
            <a:endParaRPr lang="en-GB" sz="1200" dirty="0">
              <a:latin typeface="Calibri" panose="020F0502020204030204" pitchFamily="34" charset="0"/>
              <a:ea typeface="Calibri" panose="020F0502020204030204" pitchFamily="34" charset="0"/>
              <a:cs typeface="Arial" panose="020B0604020202020204" pitchFamily="34" charset="0"/>
            </a:endParaRPr>
          </a:p>
        </p:txBody>
      </p:sp>
      <p:sp>
        <p:nvSpPr>
          <p:cNvPr id="4" name="Foliennummernplatzhalter 3"/>
          <p:cNvSpPr>
            <a:spLocks noGrp="1"/>
          </p:cNvSpPr>
          <p:nvPr>
            <p:ph type="sldNum" sz="quarter" idx="5"/>
          </p:nvPr>
        </p:nvSpPr>
        <p:spPr/>
        <p:txBody>
          <a:bodyPr/>
          <a:lstStyle/>
          <a:p>
            <a:fld id="{0B7B75F5-D950-EF4F-943E-C64692D56A64}" type="slidenum">
              <a:rPr lang="en-US" smtClean="0"/>
              <a:t>20</a:t>
            </a:fld>
            <a:endParaRPr lang="en-US"/>
          </a:p>
        </p:txBody>
      </p:sp>
    </p:spTree>
    <p:extLst>
      <p:ext uri="{BB962C8B-B14F-4D97-AF65-F5344CB8AC3E}">
        <p14:creationId xmlns:p14="http://schemas.microsoft.com/office/powerpoint/2010/main" val="117667420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152332" indent="-152332" algn="just">
              <a:lnSpc>
                <a:spcPct val="107000"/>
              </a:lnSpc>
              <a:spcAft>
                <a:spcPts val="845"/>
              </a:spcAft>
            </a:pPr>
            <a:r>
              <a:rPr lang="en-GB" sz="1000" u="sng" dirty="0">
                <a:solidFill>
                  <a:srgbClr val="1F4E79"/>
                </a:solidFill>
                <a:latin typeface="Calibri" panose="020F0502020204030204" pitchFamily="34" charset="0"/>
                <a:ea typeface="Calibri" panose="020F0502020204030204" pitchFamily="34" charset="0"/>
                <a:cs typeface="Arial" panose="020B0604020202020204" pitchFamily="34" charset="0"/>
              </a:rPr>
              <a:t>Certificati digitali falsi</a:t>
            </a:r>
            <a:endParaRPr lang="en-GB" sz="1000" u="sng" dirty="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000" dirty="0">
                <a:solidFill>
                  <a:srgbClr val="1F4E79"/>
                </a:solidFill>
                <a:latin typeface="Calibri" panose="020F0502020204030204" pitchFamily="34" charset="0"/>
                <a:ea typeface="Calibri" panose="020F0502020204030204" pitchFamily="34" charset="0"/>
                <a:cs typeface="Arial" panose="020B0604020202020204" pitchFamily="34" charset="0"/>
              </a:rPr>
              <a:t>- sono utilizzati dagli aggressori per firmare digitalmente le risorse (siti web, applicazioni, codici sorgente, ecc.) utilizzate in vari attacchi informatici al fine di passare inosservati all'utente finale.</a:t>
            </a:r>
            <a:endParaRPr lang="en-GB" sz="1000" dirty="0">
              <a:latin typeface="Calibri" panose="020F0502020204030204" pitchFamily="34" charset="0"/>
              <a:ea typeface="Calibri" panose="020F0502020204030204" pitchFamily="34" charset="0"/>
              <a:cs typeface="Arial" panose="020B0604020202020204" pitchFamily="34" charset="0"/>
            </a:endParaRPr>
          </a:p>
          <a:p>
            <a:endParaRPr lang="en-GB" dirty="0"/>
          </a:p>
        </p:txBody>
      </p:sp>
      <p:sp>
        <p:nvSpPr>
          <p:cNvPr id="4" name="Foliennummernplatzhalter 3"/>
          <p:cNvSpPr>
            <a:spLocks noGrp="1"/>
          </p:cNvSpPr>
          <p:nvPr>
            <p:ph type="sldNum" sz="quarter" idx="5"/>
          </p:nvPr>
        </p:nvSpPr>
        <p:spPr/>
        <p:txBody>
          <a:bodyPr/>
          <a:lstStyle/>
          <a:p>
            <a:fld id="{0B7B75F5-D950-EF4F-943E-C64692D56A64}" type="slidenum">
              <a:rPr lang="en-US" smtClean="0"/>
              <a:t>21</a:t>
            </a:fld>
            <a:endParaRPr lang="en-US"/>
          </a:p>
        </p:txBody>
      </p:sp>
    </p:spTree>
    <p:extLst>
      <p:ext uri="{BB962C8B-B14F-4D97-AF65-F5344CB8AC3E}">
        <p14:creationId xmlns:p14="http://schemas.microsoft.com/office/powerpoint/2010/main" val="258887127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algn="just">
              <a:lnSpc>
                <a:spcPct val="107000"/>
              </a:lnSpc>
              <a:spcAft>
                <a:spcPts val="845"/>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Il protocollo che implementa la crittografia a chiave pubblica si chiama SSL (</a:t>
            </a:r>
            <a:r>
              <a:rPr lang="en-GB" sz="1200" i="1" dirty="0">
                <a:solidFill>
                  <a:srgbClr val="1F4E79"/>
                </a:solidFill>
                <a:latin typeface="Calibri" panose="020F0502020204030204" pitchFamily="34" charset="0"/>
                <a:ea typeface="Calibri" panose="020F0502020204030204" pitchFamily="34" charset="0"/>
                <a:cs typeface="Arial" panose="020B0604020202020204" pitchFamily="34" charset="0"/>
              </a:rPr>
              <a:t>Secure Socket Layer</a:t>
            </a: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sviluppato da Netscape. Questo protocollo è utilizzato dai browser e dai server Web per trasmettere dati in modo sicuro, quindi è stato creato per essere utilizzato dal protocollo HTTP.</a:t>
            </a:r>
            <a:endParaRPr lang="en-GB" sz="1200" dirty="0">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45"/>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a:t>
            </a:r>
            <a:endParaRPr lang="en-GB" sz="1200" dirty="0">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45"/>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La connessione a un server Web sicuro avviene citando il protocollo https anziché http nell'URL; in altre parole, l'accesso alla pagina Web sicura è indicato dal protocollo e non dal nome del server.</a:t>
            </a:r>
            <a:endParaRPr lang="en-GB" sz="1200" dirty="0">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45"/>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a:t>
            </a:r>
            <a:endParaRPr lang="en-GB" sz="1200" dirty="0">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45"/>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Un </a:t>
            </a:r>
            <a:r>
              <a:rPr lang="en-GB" sz="1200" i="1" dirty="0">
                <a:solidFill>
                  <a:srgbClr val="1F4E79"/>
                </a:solidFill>
                <a:latin typeface="Calibri" panose="020F0502020204030204" pitchFamily="34" charset="0"/>
                <a:ea typeface="Calibri" panose="020F0502020204030204" pitchFamily="34" charset="0"/>
                <a:cs typeface="Arial" panose="020B0604020202020204" pitchFamily="34" charset="0"/>
              </a:rPr>
              <a:t>server web sicuro </a:t>
            </a: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offre: Trasferimento sicuro delle informazioni: i dati trasmessi tra il server e il navigatore non possono essere decifrati in caso di intercettazione.</a:t>
            </a:r>
          </a:p>
          <a:p>
            <a:pPr algn="just">
              <a:lnSpc>
                <a:spcPct val="107000"/>
              </a:lnSpc>
              <a:spcAft>
                <a:spcPts val="845"/>
              </a:spcAft>
            </a:pPr>
            <a:r>
              <a:rPr lang="en-GB" sz="1200" i="1" dirty="0">
                <a:solidFill>
                  <a:srgbClr val="1F4E79"/>
                </a:solidFill>
                <a:latin typeface="Calibri" panose="020F0502020204030204" pitchFamily="34" charset="0"/>
                <a:ea typeface="Calibri" panose="020F0502020204030204" pitchFamily="34" charset="0"/>
                <a:cs typeface="Arial" panose="020B0604020202020204" pitchFamily="34" charset="0"/>
              </a:rPr>
              <a:t>Autenticazione del server</a:t>
            </a: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Se il server web ha ricevuto un certificato da un'autorità di certificazione (CA), il server web può essere autenticato.</a:t>
            </a:r>
            <a:endParaRPr lang="en-GB" sz="1200" dirty="0">
              <a:latin typeface="Calibri" panose="020F0502020204030204" pitchFamily="34" charset="0"/>
              <a:ea typeface="Calibri" panose="020F0502020204030204" pitchFamily="34" charset="0"/>
              <a:cs typeface="Arial" panose="020B0604020202020204" pitchFamily="34" charset="0"/>
            </a:endParaRPr>
          </a:p>
          <a:p>
            <a:endParaRPr lang="en-GB" dirty="0"/>
          </a:p>
        </p:txBody>
      </p:sp>
      <p:sp>
        <p:nvSpPr>
          <p:cNvPr id="4" name="Foliennummernplatzhalter 3"/>
          <p:cNvSpPr>
            <a:spLocks noGrp="1"/>
          </p:cNvSpPr>
          <p:nvPr>
            <p:ph type="sldNum" sz="quarter" idx="5"/>
          </p:nvPr>
        </p:nvSpPr>
        <p:spPr/>
        <p:txBody>
          <a:bodyPr/>
          <a:lstStyle/>
          <a:p>
            <a:fld id="{0B7B75F5-D950-EF4F-943E-C64692D56A64}" type="slidenum">
              <a:rPr lang="en-US" smtClean="0"/>
              <a:t>22</a:t>
            </a:fld>
            <a:endParaRPr lang="en-US"/>
          </a:p>
        </p:txBody>
      </p:sp>
    </p:spTree>
    <p:extLst>
      <p:ext uri="{BB962C8B-B14F-4D97-AF65-F5344CB8AC3E}">
        <p14:creationId xmlns:p14="http://schemas.microsoft.com/office/powerpoint/2010/main" val="297340813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en-GB" dirty="0"/>
              <a:t>Iniziate a proteggere i vostri perimetri esterni assicurandovi che i firewall dei vostri punti (dispositivi digitali) funzionino. Sembra una cosa elementare, ma è proprio dalle basi che bisogna partire. In genere esistono tre o quattro tipi diversi di firewall sulla rete:</a:t>
            </a:r>
          </a:p>
          <a:p>
            <a:endParaRPr lang="en-GB" dirty="0"/>
          </a:p>
          <a:p>
            <a:r>
              <a:rPr lang="en-GB" dirty="0"/>
              <a:t>- Firewall del sistema operativo (Android, iOS, Windows, ecc.).</a:t>
            </a:r>
          </a:p>
          <a:p>
            <a:r>
              <a:rPr lang="en-GB" dirty="0"/>
              <a:t>- Firewall sul programma antivirus/sicurezza.</a:t>
            </a:r>
          </a:p>
          <a:p>
            <a:r>
              <a:rPr lang="en-GB" dirty="0"/>
              <a:t>- Firewall sul router Internet.</a:t>
            </a:r>
          </a:p>
          <a:p>
            <a:r>
              <a:rPr lang="en-GB" dirty="0"/>
              <a:t>- Firewall sul box ASA o sullo switch intelligente (in genere solo per le aziende più grandi).</a:t>
            </a:r>
          </a:p>
          <a:p>
            <a:endParaRPr lang="en-GB" dirty="0"/>
          </a:p>
        </p:txBody>
      </p:sp>
      <p:sp>
        <p:nvSpPr>
          <p:cNvPr id="4" name="Foliennummernplatzhalter 3"/>
          <p:cNvSpPr>
            <a:spLocks noGrp="1"/>
          </p:cNvSpPr>
          <p:nvPr>
            <p:ph type="sldNum" sz="quarter" idx="5"/>
          </p:nvPr>
        </p:nvSpPr>
        <p:spPr/>
        <p:txBody>
          <a:bodyPr/>
          <a:lstStyle/>
          <a:p>
            <a:fld id="{0B7B75F5-D950-EF4F-943E-C64692D56A64}" type="slidenum">
              <a:rPr lang="en-US" smtClean="0"/>
              <a:t>23</a:t>
            </a:fld>
            <a:endParaRPr lang="en-US"/>
          </a:p>
        </p:txBody>
      </p:sp>
    </p:spTree>
    <p:extLst>
      <p:ext uri="{BB962C8B-B14F-4D97-AF65-F5344CB8AC3E}">
        <p14:creationId xmlns:p14="http://schemas.microsoft.com/office/powerpoint/2010/main" val="387223727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defTabSz="966338">
              <a:defRPr/>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Il backup dovrebbe essere in cima alla lista, come non dovrebbe essere una novità. Il backup può evitare di dover pagare un riscatto per sbloccare i dati. Tuttavia, non fatevi ingannare dalle dimensioni dell'azienda: la maggior parte degli attacchi con questo tipo di malware sono rivolti a piccole imprese e privati.</a:t>
            </a:r>
            <a:endParaRPr lang="en-GB" sz="1200" dirty="0">
              <a:latin typeface="Calibri" panose="020F0502020204030204" pitchFamily="34" charset="0"/>
              <a:ea typeface="Calibri" panose="020F0502020204030204" pitchFamily="34" charset="0"/>
              <a:cs typeface="Arial" panose="020B0604020202020204" pitchFamily="34" charset="0"/>
            </a:endParaRPr>
          </a:p>
          <a:p>
            <a:endParaRPr lang="en-GB" dirty="0"/>
          </a:p>
        </p:txBody>
      </p:sp>
      <p:sp>
        <p:nvSpPr>
          <p:cNvPr id="4" name="Foliennummernplatzhalter 3"/>
          <p:cNvSpPr>
            <a:spLocks noGrp="1"/>
          </p:cNvSpPr>
          <p:nvPr>
            <p:ph type="sldNum" sz="quarter" idx="5"/>
          </p:nvPr>
        </p:nvSpPr>
        <p:spPr/>
        <p:txBody>
          <a:bodyPr/>
          <a:lstStyle/>
          <a:p>
            <a:fld id="{0B7B75F5-D950-EF4F-943E-C64692D56A64}" type="slidenum">
              <a:rPr lang="en-US" smtClean="0"/>
              <a:t>24</a:t>
            </a:fld>
            <a:endParaRPr lang="en-US"/>
          </a:p>
        </p:txBody>
      </p:sp>
    </p:spTree>
    <p:extLst>
      <p:ext uri="{BB962C8B-B14F-4D97-AF65-F5344CB8AC3E}">
        <p14:creationId xmlns:p14="http://schemas.microsoft.com/office/powerpoint/2010/main" val="395396245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algn="just">
              <a:lnSpc>
                <a:spcPct val="107000"/>
              </a:lnSpc>
              <a:spcAft>
                <a:spcPts val="845"/>
              </a:spcAft>
            </a:pPr>
            <a:r>
              <a:rPr lang="en-GB" sz="1200" i="1" dirty="0">
                <a:solidFill>
                  <a:srgbClr val="1F4E79"/>
                </a:solidFill>
                <a:latin typeface="Calibri" panose="020F0502020204030204" pitchFamily="34" charset="0"/>
                <a:ea typeface="Calibri" panose="020F0502020204030204" pitchFamily="34" charset="0"/>
                <a:cs typeface="Arial" panose="020B0604020202020204" pitchFamily="34" charset="0"/>
              </a:rPr>
              <a:t>Regole per una navigazione più sicura</a:t>
            </a:r>
            <a:endParaRPr lang="en-GB" sz="1200" dirty="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utilizzare la versione più recente del browser</a:t>
            </a:r>
            <a:endParaRPr lang="en-GB" sz="1200" dirty="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orientarsi verso altri tipi di browser (</a:t>
            </a:r>
            <a:r>
              <a:rPr lang="en-GB" sz="1200" dirty="0" err="1">
                <a:solidFill>
                  <a:srgbClr val="1F4E79"/>
                </a:solidFill>
                <a:latin typeface="Calibri" panose="020F0502020204030204" pitchFamily="34" charset="0"/>
                <a:ea typeface="Calibri" panose="020F0502020204030204" pitchFamily="34" charset="0"/>
                <a:cs typeface="Arial" panose="020B0604020202020204" pitchFamily="34" charset="0"/>
              </a:rPr>
              <a:t>ad esempio </a:t>
            </a: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Google Chrome, Opera, Firefox, Safari, ecc.), soprattutto quando si accede a pagine web potenzialmente non sicure;</a:t>
            </a:r>
            <a:endParaRPr lang="en-GB" sz="1200" dirty="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la maggior parte delle minacce informatiche colpisce Microsoft Internet Explorer (utilizzato da oltre il 50% degli utenti)</a:t>
            </a:r>
            <a:endParaRPr lang="en-GB" sz="1200" dirty="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controllare la reale destinazione dei link passandovi sopra il cursore del mouse e visualizzando l'indirizzo reale nella parte inferiore sinistra del browser</a:t>
            </a:r>
            <a:endParaRPr lang="en-GB" sz="1200" dirty="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endParaRPr lang="en-GB" dirty="0"/>
          </a:p>
        </p:txBody>
      </p:sp>
      <p:sp>
        <p:nvSpPr>
          <p:cNvPr id="4" name="Foliennummernplatzhalter 3"/>
          <p:cNvSpPr>
            <a:spLocks noGrp="1"/>
          </p:cNvSpPr>
          <p:nvPr>
            <p:ph type="sldNum" sz="quarter" idx="5"/>
          </p:nvPr>
        </p:nvSpPr>
        <p:spPr/>
        <p:txBody>
          <a:bodyPr/>
          <a:lstStyle/>
          <a:p>
            <a:fld id="{0B7B75F5-D950-EF4F-943E-C64692D56A64}" type="slidenum">
              <a:rPr lang="en-US" smtClean="0"/>
              <a:t>25</a:t>
            </a:fld>
            <a:endParaRPr lang="en-US"/>
          </a:p>
        </p:txBody>
      </p:sp>
    </p:spTree>
    <p:extLst>
      <p:ext uri="{BB962C8B-B14F-4D97-AF65-F5344CB8AC3E}">
        <p14:creationId xmlns:p14="http://schemas.microsoft.com/office/powerpoint/2010/main" val="173494368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algn="just">
              <a:lnSpc>
                <a:spcPct val="107000"/>
              </a:lnSpc>
              <a:spcAft>
                <a:spcPts val="845"/>
              </a:spcAft>
            </a:pPr>
            <a:r>
              <a:rPr lang="en-GB" sz="1200" i="1" dirty="0">
                <a:solidFill>
                  <a:srgbClr val="1F4E79"/>
                </a:solidFill>
                <a:latin typeface="Calibri" panose="020F0502020204030204" pitchFamily="34" charset="0"/>
                <a:ea typeface="Calibri" panose="020F0502020204030204" pitchFamily="34" charset="0"/>
                <a:cs typeface="Arial" panose="020B0604020202020204" pitchFamily="34" charset="0"/>
              </a:rPr>
              <a:t>Regole per una navigazione più sicura</a:t>
            </a:r>
            <a:endParaRPr lang="en-GB" sz="1200" dirty="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Fate attenzione ai plugin che installate, spesso contengono software dannoso.</a:t>
            </a:r>
            <a:endParaRPr lang="en-GB" sz="1200" dirty="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non cliccate sui link delle finestre pop-up</a:t>
            </a:r>
            <a:endParaRPr lang="en-GB" sz="1200" dirty="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verificare la presenza di "https://" all'inizio dell'indirizzo web prima di inserire informazioni personali</a:t>
            </a:r>
            <a:endParaRPr lang="en-GB" sz="1200" dirty="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per quanto riguarda l'acquisto online, occorre prestare maggiore attenzione al livello di sicurezza della pagina, se si opta per il pagamento online con carta bancaria</a:t>
            </a:r>
            <a:endParaRPr lang="en-GB" sz="1200" dirty="0">
              <a:latin typeface="Calibri" panose="020F0502020204030204" pitchFamily="34" charset="0"/>
              <a:ea typeface="Calibri" panose="020F0502020204030204" pitchFamily="34" charset="0"/>
              <a:cs typeface="Arial" panose="020B0604020202020204" pitchFamily="34" charset="0"/>
            </a:endParaRPr>
          </a:p>
          <a:p>
            <a:endParaRPr lang="en-GB" dirty="0"/>
          </a:p>
        </p:txBody>
      </p:sp>
      <p:sp>
        <p:nvSpPr>
          <p:cNvPr id="4" name="Foliennummernplatzhalter 3"/>
          <p:cNvSpPr>
            <a:spLocks noGrp="1"/>
          </p:cNvSpPr>
          <p:nvPr>
            <p:ph type="sldNum" sz="quarter" idx="5"/>
          </p:nvPr>
        </p:nvSpPr>
        <p:spPr/>
        <p:txBody>
          <a:bodyPr/>
          <a:lstStyle/>
          <a:p>
            <a:fld id="{0B7B75F5-D950-EF4F-943E-C64692D56A64}" type="slidenum">
              <a:rPr lang="en-US" smtClean="0"/>
              <a:t>26</a:t>
            </a:fld>
            <a:endParaRPr lang="en-US"/>
          </a:p>
        </p:txBody>
      </p:sp>
    </p:spTree>
    <p:extLst>
      <p:ext uri="{BB962C8B-B14F-4D97-AF65-F5344CB8AC3E}">
        <p14:creationId xmlns:p14="http://schemas.microsoft.com/office/powerpoint/2010/main" val="338154854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152332" indent="-152332" algn="just">
              <a:lnSpc>
                <a:spcPct val="107000"/>
              </a:lnSpc>
              <a:spcAft>
                <a:spcPts val="845"/>
              </a:spcAft>
            </a:pPr>
            <a:r>
              <a:rPr lang="en-GB" sz="1200" b="1" i="1" dirty="0">
                <a:solidFill>
                  <a:schemeClr val="accent6">
                    <a:lumMod val="75000"/>
                  </a:schemeClr>
                </a:solidFill>
                <a:latin typeface="Calibri" panose="020F0502020204030204" pitchFamily="34" charset="0"/>
                <a:ea typeface="Calibri" panose="020F0502020204030204" pitchFamily="34" charset="0"/>
                <a:cs typeface="Arial" panose="020B0604020202020204" pitchFamily="34" charset="0"/>
              </a:rPr>
              <a:t>Invio e ricezione di e-mail</a:t>
            </a:r>
            <a:endParaRPr lang="en-GB" sz="1200" b="1" dirty="0">
              <a:solidFill>
                <a:schemeClr val="accent6">
                  <a:lumMod val="75000"/>
                </a:schemeClr>
              </a:solidFill>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evitare di inviare o ricevere informazioni sensibili via e-mail;</a:t>
            </a:r>
            <a:endParaRPr lang="en-GB" sz="1200" dirty="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evitare tentativi di ingegneria sociale o di phishing</a:t>
            </a:r>
            <a:endParaRPr lang="en-GB" sz="1200" dirty="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cercate un provider di posta elettronica che offra un forte filtro anti-spam</a:t>
            </a:r>
            <a:endParaRPr lang="en-GB" sz="1200" dirty="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non rispondete allo spam ed evitate le e-mail a cascata o piramidali</a:t>
            </a:r>
            <a:endParaRPr lang="en-GB" sz="1200" dirty="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a:t>
            </a:r>
            <a:endParaRPr lang="en-GB" dirty="0"/>
          </a:p>
        </p:txBody>
      </p:sp>
      <p:sp>
        <p:nvSpPr>
          <p:cNvPr id="4" name="Foliennummernplatzhalter 3"/>
          <p:cNvSpPr>
            <a:spLocks noGrp="1"/>
          </p:cNvSpPr>
          <p:nvPr>
            <p:ph type="sldNum" sz="quarter" idx="5"/>
          </p:nvPr>
        </p:nvSpPr>
        <p:spPr/>
        <p:txBody>
          <a:bodyPr/>
          <a:lstStyle/>
          <a:p>
            <a:fld id="{0B7B75F5-D950-EF4F-943E-C64692D56A64}" type="slidenum">
              <a:rPr lang="en-US" smtClean="0"/>
              <a:t>27</a:t>
            </a:fld>
            <a:endParaRPr lang="en-US"/>
          </a:p>
        </p:txBody>
      </p:sp>
    </p:spTree>
    <p:extLst>
      <p:ext uri="{BB962C8B-B14F-4D97-AF65-F5344CB8AC3E}">
        <p14:creationId xmlns:p14="http://schemas.microsoft.com/office/powerpoint/2010/main" val="422728226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152332" indent="-152332" algn="just">
              <a:lnSpc>
                <a:spcPct val="107000"/>
              </a:lnSpc>
              <a:spcAft>
                <a:spcPts val="845"/>
              </a:spcAft>
            </a:pPr>
            <a:r>
              <a:rPr lang="en-GB" sz="1200" b="1" i="1" dirty="0">
                <a:solidFill>
                  <a:schemeClr val="accent6">
                    <a:lumMod val="75000"/>
                  </a:schemeClr>
                </a:solidFill>
                <a:latin typeface="Calibri" panose="020F0502020204030204" pitchFamily="34" charset="0"/>
                <a:ea typeface="Calibri" panose="020F0502020204030204" pitchFamily="34" charset="0"/>
                <a:cs typeface="Arial" panose="020B0604020202020204" pitchFamily="34" charset="0"/>
              </a:rPr>
              <a:t>Invio e ricezione di e-mail</a:t>
            </a:r>
            <a:endParaRPr lang="en-GB" sz="1200" b="1" dirty="0">
              <a:solidFill>
                <a:schemeClr val="accent6">
                  <a:lumMod val="75000"/>
                </a:schemeClr>
              </a:solidFill>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non utilizzate lo stesso nome per l'account di posta elettronica personale e per quello di lavoro; l'uso di nomi distinti per questi account riduce il rischio che siano oggetto di un attacco informatico</a:t>
            </a:r>
            <a:endParaRPr lang="en-GB" sz="1200" dirty="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evitare di memorizzare informazioni critiche in account di posta elettronica personali o in altre reti esterne all'istituzione/azienda in cui si lavora</a:t>
            </a:r>
            <a:endParaRPr lang="en-GB" sz="1200" dirty="0">
              <a:latin typeface="Calibri" panose="020F0502020204030204" pitchFamily="34" charset="0"/>
              <a:ea typeface="Calibri" panose="020F0502020204030204" pitchFamily="34" charset="0"/>
              <a:cs typeface="Arial" panose="020B0604020202020204" pitchFamily="34" charset="0"/>
            </a:endParaRPr>
          </a:p>
          <a:p>
            <a:pPr defTabSz="966338">
              <a:defRPr/>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La verità è che l'e-mail non è mai stata tradizionalmente un mezzo di comunicazione sicuro.  Dopo tutto, solo i criminali devono preoccuparsi di proteggere le loro comunicazioni. Si tratta di un modo di pensare estremamente comune, ma del tutto errato, e lo stesso Snowden ha notoriamente screditato questo tipo di mentalità.</a:t>
            </a:r>
            <a:endParaRPr lang="en-GB" sz="1200" dirty="0">
              <a:latin typeface="Calibri" panose="020F0502020204030204" pitchFamily="34" charset="0"/>
              <a:ea typeface="Calibri" panose="020F0502020204030204" pitchFamily="34" charset="0"/>
              <a:cs typeface="Arial" panose="020B0604020202020204" pitchFamily="34" charset="0"/>
            </a:endParaRPr>
          </a:p>
          <a:p>
            <a:endParaRPr lang="en-GB" dirty="0"/>
          </a:p>
        </p:txBody>
      </p:sp>
      <p:sp>
        <p:nvSpPr>
          <p:cNvPr id="4" name="Foliennummernplatzhalter 3"/>
          <p:cNvSpPr>
            <a:spLocks noGrp="1"/>
          </p:cNvSpPr>
          <p:nvPr>
            <p:ph type="sldNum" sz="quarter" idx="5"/>
          </p:nvPr>
        </p:nvSpPr>
        <p:spPr/>
        <p:txBody>
          <a:bodyPr/>
          <a:lstStyle/>
          <a:p>
            <a:fld id="{0B7B75F5-D950-EF4F-943E-C64692D56A64}" type="slidenum">
              <a:rPr lang="en-US" smtClean="0"/>
              <a:t>28</a:t>
            </a:fld>
            <a:endParaRPr lang="en-US"/>
          </a:p>
        </p:txBody>
      </p:sp>
    </p:spTree>
    <p:extLst>
      <p:ext uri="{BB962C8B-B14F-4D97-AF65-F5344CB8AC3E}">
        <p14:creationId xmlns:p14="http://schemas.microsoft.com/office/powerpoint/2010/main" val="189766666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algn="just">
              <a:lnSpc>
                <a:spcPct val="107000"/>
              </a:lnSpc>
              <a:spcAft>
                <a:spcPts val="845"/>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Sostenere che non ci si preoccupa della privacy perché non si ha nulla da nascondere è come sostenere che non ci si preoccupa della libertà di parola perché non si ha nulla da dire.</a:t>
            </a:r>
            <a:endParaRPr lang="en-GB" sz="1200" dirty="0">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45"/>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a:t>
            </a:r>
            <a:endParaRPr lang="en-GB" sz="1200" dirty="0">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45"/>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Sebbene molte persone siano ancora convinte di non avere nulla di cui preoccuparsi se non hanno nulla da nascondere, la realtà è che c'è molto di cui preoccuparsi e ci sono molte ragioni concrete per criptare le proprie comunicazioni e-mail e proteggere la propria privacy. Questo vale sia che siate giornalisti investigativi, dissidenti, informatori o semplici cittadini medi.</a:t>
            </a:r>
            <a:endParaRPr lang="en-GB" sz="1200" dirty="0">
              <a:latin typeface="Calibri" panose="020F0502020204030204" pitchFamily="34" charset="0"/>
              <a:ea typeface="Calibri" panose="020F0502020204030204" pitchFamily="34" charset="0"/>
              <a:cs typeface="Arial" panose="020B0604020202020204" pitchFamily="34" charset="0"/>
            </a:endParaRPr>
          </a:p>
          <a:p>
            <a:endParaRPr lang="en-GB" dirty="0"/>
          </a:p>
        </p:txBody>
      </p:sp>
      <p:sp>
        <p:nvSpPr>
          <p:cNvPr id="4" name="Foliennummernplatzhalter 3"/>
          <p:cNvSpPr>
            <a:spLocks noGrp="1"/>
          </p:cNvSpPr>
          <p:nvPr>
            <p:ph type="sldNum" sz="quarter" idx="5"/>
          </p:nvPr>
        </p:nvSpPr>
        <p:spPr/>
        <p:txBody>
          <a:bodyPr/>
          <a:lstStyle/>
          <a:p>
            <a:fld id="{0B7B75F5-D950-EF4F-943E-C64692D56A64}" type="slidenum">
              <a:rPr lang="en-US" smtClean="0"/>
              <a:t>29</a:t>
            </a:fld>
            <a:endParaRPr lang="en-US"/>
          </a:p>
        </p:txBody>
      </p:sp>
    </p:spTree>
    <p:extLst>
      <p:ext uri="{BB962C8B-B14F-4D97-AF65-F5344CB8AC3E}">
        <p14:creationId xmlns:p14="http://schemas.microsoft.com/office/powerpoint/2010/main" val="196320688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algn="just">
              <a:lnSpc>
                <a:spcPct val="107000"/>
              </a:lnSpc>
              <a:spcAft>
                <a:spcPts val="845"/>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Vi è mai capitato di inviare informazioni personali sensibili in un'e-mail e di pensare: "Spero proprio che questa e-mail non finisca in qualche modo nelle mani sbagliate"? Si tratta di un pensiero davvero sconcertante, perché se qualcuno di diverso dal destinatario (o dai destinatari) mette le mani sull'e-mail, soprattutto se si tratta di un criminale informatico, i risultati potrebbero essere potenzialmente catastrofici.</a:t>
            </a:r>
            <a:endParaRPr lang="en-GB" sz="1200" dirty="0">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45"/>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a:t>
            </a:r>
            <a:endParaRPr lang="en-GB" sz="1200" dirty="0">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45"/>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L'invio di un'e-mail contenente dati personali sensibili come informazioni mediche, informazioni sul conto finanziario, numero di previdenza sociale, indirizzo o numero di telefono, può essere estremamente rischioso perché ai criminali informatici basta una quantità minima di dati personali per ottenere il massimo del danno. Con l'accesso a dati personali sensibili come questi, i criminali informatici possono compromettere i vostri profili online, prosciugare i vostri conti bancari e persino rubare la vostra identità.</a:t>
            </a:r>
          </a:p>
          <a:p>
            <a:pPr algn="just">
              <a:lnSpc>
                <a:spcPct val="107000"/>
              </a:lnSpc>
              <a:spcAft>
                <a:spcPts val="845"/>
              </a:spcAft>
            </a:pPr>
            <a:endPar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endParaRPr>
          </a:p>
          <a:p>
            <a:pPr algn="just" defTabSz="966338">
              <a:lnSpc>
                <a:spcPct val="107000"/>
              </a:lnSpc>
              <a:spcAft>
                <a:spcPts val="845"/>
              </a:spcAft>
              <a:defRPr/>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L'invio di un messaggio di posta elettronica crittografato preserva la vostra privacy e rende di fatto impossibile ad altri enti di spiare le vostre comunicazioni e-mail sicure. Questo è particolarmente importante per coloro le cui responsabilità lavorative richiedono la totale riservatezza delle comunicazioni, ma è anche fondamentale per tutti coloro che in generale non vogliono che il governo calpesti i loro diritti alla privacy.   </a:t>
            </a:r>
            <a:endParaRPr lang="en-GB" sz="1200" dirty="0">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45"/>
              </a:spcAft>
            </a:pPr>
            <a:endParaRPr lang="en-GB" sz="1200" dirty="0">
              <a:latin typeface="Calibri" panose="020F0502020204030204" pitchFamily="34" charset="0"/>
              <a:ea typeface="Calibri" panose="020F0502020204030204" pitchFamily="34" charset="0"/>
              <a:cs typeface="Arial" panose="020B0604020202020204" pitchFamily="34" charset="0"/>
            </a:endParaRPr>
          </a:p>
        </p:txBody>
      </p:sp>
      <p:sp>
        <p:nvSpPr>
          <p:cNvPr id="4" name="Foliennummernplatzhalter 3"/>
          <p:cNvSpPr>
            <a:spLocks noGrp="1"/>
          </p:cNvSpPr>
          <p:nvPr>
            <p:ph type="sldNum" sz="quarter" idx="5"/>
          </p:nvPr>
        </p:nvSpPr>
        <p:spPr/>
        <p:txBody>
          <a:bodyPr/>
          <a:lstStyle/>
          <a:p>
            <a:fld id="{0B7B75F5-D950-EF4F-943E-C64692D56A64}" type="slidenum">
              <a:rPr lang="en-US" smtClean="0"/>
              <a:t>30</a:t>
            </a:fld>
            <a:endParaRPr lang="en-US"/>
          </a:p>
        </p:txBody>
      </p:sp>
    </p:spTree>
    <p:extLst>
      <p:ext uri="{BB962C8B-B14F-4D97-AF65-F5344CB8AC3E}">
        <p14:creationId xmlns:p14="http://schemas.microsoft.com/office/powerpoint/2010/main" val="137147473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algn="just">
              <a:lnSpc>
                <a:spcPct val="107000"/>
              </a:lnSpc>
              <a:spcAft>
                <a:spcPts val="845"/>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Per questo motivo l'invio di e-mail sicure è fondamentale, soprattutto se l'e-mail che si sta inviando contiene informazioni personali sensibili. </a:t>
            </a:r>
          </a:p>
          <a:p>
            <a:pPr defTabSz="966338">
              <a:defRPr/>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Ora che conoscete le ragioni per cui desiderate inviare un'e-mail sicura, immaginiamo che vogliate sapere come farlo. Ci sono un paio di modi per farlo, ciascuno con alcuni vantaggi e svantaggi intrinseci, ma il punto fondamentale è che se volete inviare un'e-mail sicura, il vostro messaggio di posta elettronica dovrà essere crittografato. Quando si cripta un messaggio di posta elettronica, in sostanza, si rimescola il contenuto del messaggio e si impedisce a chiunque non abbia la chiave di crittografia di decifrarlo.</a:t>
            </a:r>
            <a:endParaRPr lang="en-GB" sz="1200" dirty="0">
              <a:latin typeface="Calibri" panose="020F0502020204030204" pitchFamily="34" charset="0"/>
              <a:ea typeface="Calibri" panose="020F0502020204030204" pitchFamily="34" charset="0"/>
              <a:cs typeface="Arial" panose="020B0604020202020204" pitchFamily="34" charset="0"/>
            </a:endParaRPr>
          </a:p>
          <a:p>
            <a:endParaRPr lang="en-GB" dirty="0"/>
          </a:p>
          <a:p>
            <a:pPr algn="just">
              <a:lnSpc>
                <a:spcPct val="107000"/>
              </a:lnSpc>
              <a:spcAft>
                <a:spcPts val="845"/>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Ad esempio, se volete inviare un'e-mail sicura su Gmail, dovrete prima abilitare la crittografia S/MIME accedendo a Gmail con un account amministratore </a:t>
            </a:r>
            <a:r>
              <a:rPr lang="en-GB" sz="1200" dirty="0" err="1">
                <a:solidFill>
                  <a:srgbClr val="1F4E79"/>
                </a:solidFill>
                <a:latin typeface="Calibri" panose="020F0502020204030204" pitchFamily="34" charset="0"/>
                <a:ea typeface="Calibri" panose="020F0502020204030204" pitchFamily="34" charset="0"/>
                <a:cs typeface="Arial" panose="020B0604020202020204" pitchFamily="34" charset="0"/>
              </a:rPr>
              <a:t>GSuite</a:t>
            </a: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Gli account </a:t>
            </a:r>
            <a:r>
              <a:rPr lang="en-GB" sz="1200" dirty="0" err="1">
                <a:solidFill>
                  <a:srgbClr val="1F4E79"/>
                </a:solidFill>
                <a:latin typeface="Calibri" panose="020F0502020204030204" pitchFamily="34" charset="0"/>
                <a:ea typeface="Calibri" panose="020F0502020204030204" pitchFamily="34" charset="0"/>
                <a:cs typeface="Arial" panose="020B0604020202020204" pitchFamily="34" charset="0"/>
              </a:rPr>
              <a:t>GSuite </a:t>
            </a: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sono principalmente per scopi aziendali, ma in teoria si potrebbe creare un account per uso personale. L'altro problema è che anche i destinatari delle e-mail devono avere attivato la crittografia S/MIME per poter funzionare.</a:t>
            </a:r>
            <a:endParaRPr lang="en-GB" sz="1200" dirty="0">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45"/>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a:t>
            </a:r>
            <a:endParaRPr lang="en-GB" sz="1200" dirty="0">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45"/>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Allo stesso modo, Outlook supporta anche la crittografia S/MIME, che deve essere attivata manualmente, ma prima di farlo è necessario ottenere un certificato (o ID digitale) dall'amministratore dell'organizzazione. Questa non è la procedura più snella, né probabilmente una soluzione molto pratica per la maggior parte degli utenti di e-mail personali. Per ulteriori informazioni, consultate la sezione Come crittografare le e-mail di Outlook.</a:t>
            </a:r>
            <a:endParaRPr lang="en-GB" sz="1200" dirty="0">
              <a:latin typeface="Calibri" panose="020F0502020204030204" pitchFamily="34" charset="0"/>
              <a:ea typeface="Calibri" panose="020F0502020204030204" pitchFamily="34" charset="0"/>
              <a:cs typeface="Arial" panose="020B0604020202020204" pitchFamily="34" charset="0"/>
            </a:endParaRPr>
          </a:p>
          <a:p>
            <a:endParaRPr lang="en-GB" dirty="0"/>
          </a:p>
        </p:txBody>
      </p:sp>
      <p:sp>
        <p:nvSpPr>
          <p:cNvPr id="4" name="Foliennummernplatzhalter 3"/>
          <p:cNvSpPr>
            <a:spLocks noGrp="1"/>
          </p:cNvSpPr>
          <p:nvPr>
            <p:ph type="sldNum" sz="quarter" idx="5"/>
          </p:nvPr>
        </p:nvSpPr>
        <p:spPr/>
        <p:txBody>
          <a:bodyPr/>
          <a:lstStyle/>
          <a:p>
            <a:fld id="{0B7B75F5-D950-EF4F-943E-C64692D56A64}" type="slidenum">
              <a:rPr lang="en-US" smtClean="0"/>
              <a:t>31</a:t>
            </a:fld>
            <a:endParaRPr lang="en-US"/>
          </a:p>
        </p:txBody>
      </p:sp>
    </p:spTree>
    <p:extLst>
      <p:ext uri="{BB962C8B-B14F-4D97-AF65-F5344CB8AC3E}">
        <p14:creationId xmlns:p14="http://schemas.microsoft.com/office/powerpoint/2010/main" val="78030171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defTabSz="966338">
              <a:defRPr/>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Tuttavia, è possibile aggirare questi problemi installando uno strumento gratuito di terze parti come </a:t>
            </a:r>
            <a:r>
              <a:rPr lang="en-GB" sz="1200" dirty="0" err="1">
                <a:solidFill>
                  <a:srgbClr val="1F4E79"/>
                </a:solidFill>
                <a:latin typeface="Calibri" panose="020F0502020204030204" pitchFamily="34" charset="0"/>
                <a:ea typeface="Calibri" panose="020F0502020204030204" pitchFamily="34" charset="0"/>
                <a:cs typeface="Arial" panose="020B0604020202020204" pitchFamily="34" charset="0"/>
              </a:rPr>
              <a:t>Mailvelope </a:t>
            </a: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per crittografare le e-mail con facilità. </a:t>
            </a:r>
            <a:r>
              <a:rPr lang="en-GB" sz="1200" dirty="0" err="1">
                <a:solidFill>
                  <a:srgbClr val="1F4E79"/>
                </a:solidFill>
                <a:latin typeface="Calibri" panose="020F0502020204030204" pitchFamily="34" charset="0"/>
                <a:ea typeface="Calibri" panose="020F0502020204030204" pitchFamily="34" charset="0"/>
                <a:cs typeface="Arial" panose="020B0604020202020204" pitchFamily="34" charset="0"/>
              </a:rPr>
              <a:t>Mailvelope </a:t>
            </a: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funziona con molti dei servizi di posta elettronica più diffusi, come Gmail, Yahoo!, Outlook, Hotmail e GMX. Anche in questo caso, però, i destinatari del messaggio e-mail crittografato dovranno utilizzare un software PGP/OpenPGP simile per decifrare l'e-mail e leggerne il contenuto.</a:t>
            </a:r>
            <a:endParaRPr lang="en-GB" sz="1200" dirty="0">
              <a:latin typeface="Calibri" panose="020F0502020204030204" pitchFamily="34" charset="0"/>
              <a:ea typeface="Calibri" panose="020F0502020204030204" pitchFamily="34" charset="0"/>
              <a:cs typeface="Arial" panose="020B0604020202020204" pitchFamily="34" charset="0"/>
            </a:endParaRPr>
          </a:p>
          <a:p>
            <a:endParaRPr lang="en-GB" dirty="0"/>
          </a:p>
          <a:p>
            <a:pPr defTabSz="966338">
              <a:defRPr/>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Con un provider di posta elettronica sicuro come </a:t>
            </a:r>
            <a:r>
              <a:rPr lang="en-GB" sz="1200" dirty="0" err="1">
                <a:solidFill>
                  <a:srgbClr val="1F4E79"/>
                </a:solidFill>
                <a:latin typeface="Calibri" panose="020F0502020204030204" pitchFamily="34" charset="0"/>
                <a:ea typeface="Calibri" panose="020F0502020204030204" pitchFamily="34" charset="0"/>
                <a:cs typeface="Arial" panose="020B0604020202020204" pitchFamily="34" charset="0"/>
              </a:rPr>
              <a:t>ProtonMail</a:t>
            </a: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sarete in grado di inviare e-mail sicure e crittografate ad altri utenti, indipendentemente dal fatto che utilizzino lo stesso provider di posta elettronica sicuro che utilizzate voi, e anche i vostri destinatari saranno in grado di rispondere in modo sicuro. Molti provider di posta elettronica sicura implementano la crittografia OpenPGP per proteggere le e-mail degli utenti e consentono di inviare e ricevere facilmente e-mail sicure e crittografate con altri utenti che hanno abilitato la crittografia OpenPGP nei loro client di posta elettronica. Se il vostro destinatario non ha abilitato il PGP, sarete comunque in grado di inviargli un'e-mail sicura che potrà essere aperta solo utilizzando un segreto condiviso.</a:t>
            </a:r>
            <a:endParaRPr lang="en-GB" sz="1200" dirty="0">
              <a:latin typeface="Calibri" panose="020F0502020204030204" pitchFamily="34" charset="0"/>
              <a:ea typeface="Calibri" panose="020F0502020204030204" pitchFamily="34" charset="0"/>
              <a:cs typeface="Arial" panose="020B0604020202020204" pitchFamily="34" charset="0"/>
            </a:endParaRPr>
          </a:p>
          <a:p>
            <a:endParaRPr lang="en-GB" dirty="0"/>
          </a:p>
          <a:p>
            <a:pPr defTabSz="966338">
              <a:defRPr/>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In pratica, quando utilizzate un provider di posta elettronica sicura sarete in grado di proteggere facilmente i messaggi sensibili criptandoli, il tutto su una piattaforma che di solito è semplice da usare come i grandi provider di posta elettronica come Gmail, Yahoo! o Outlook. Ma a differenza di questi grandi provider, un provider di posta elettronica sicura non vi infastidirà con pubblicità o monitorerà le vostre e-mail (dato che non può nemmeno accedervi grazie alla crittografia end-to-end).</a:t>
            </a:r>
            <a:endParaRPr lang="en-GB" sz="1200" dirty="0">
              <a:latin typeface="Calibri" panose="020F0502020204030204" pitchFamily="34" charset="0"/>
              <a:ea typeface="Calibri" panose="020F0502020204030204" pitchFamily="34" charset="0"/>
              <a:cs typeface="Arial" panose="020B0604020202020204" pitchFamily="34" charset="0"/>
            </a:endParaRPr>
          </a:p>
          <a:p>
            <a:endParaRPr lang="en-GB" dirty="0"/>
          </a:p>
          <a:p>
            <a:pPr defTabSz="966338">
              <a:defRPr/>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Il rovescio della medaglia è che per accedere a tutte le funzioni di un provider di e-mail sicure, all'archiviazione estesa e alla messaggistica illimitata, è necessario pagare. Molti dei migliori provider di posta elettronica sicura offrono tuttavia un livello gratuito (con alcune limitazioni) che consente di inviare e ricevere e-mail sicure gratuitamente. Se avete intenzione di inviare solo un numero limitato di e-mail sicure, l'opzione gratuita potrebbe essere una soluzione valida, ma se avete intenzione di condurre la maggior parte della vostra corrispondenza e-mail in modo sicuro, sarà necessario acquistare un abbonamento premium.</a:t>
            </a:r>
            <a:endParaRPr lang="en-GB" sz="1200" dirty="0">
              <a:latin typeface="Calibri" panose="020F0502020204030204" pitchFamily="34" charset="0"/>
              <a:ea typeface="Calibri" panose="020F0502020204030204" pitchFamily="34" charset="0"/>
              <a:cs typeface="Arial" panose="020B0604020202020204" pitchFamily="34" charset="0"/>
            </a:endParaRPr>
          </a:p>
          <a:p>
            <a:endParaRPr lang="en-GB" dirty="0"/>
          </a:p>
        </p:txBody>
      </p:sp>
      <p:sp>
        <p:nvSpPr>
          <p:cNvPr id="4" name="Foliennummernplatzhalter 3"/>
          <p:cNvSpPr>
            <a:spLocks noGrp="1"/>
          </p:cNvSpPr>
          <p:nvPr>
            <p:ph type="sldNum" sz="quarter" idx="5"/>
          </p:nvPr>
        </p:nvSpPr>
        <p:spPr/>
        <p:txBody>
          <a:bodyPr/>
          <a:lstStyle/>
          <a:p>
            <a:fld id="{0B7B75F5-D950-EF4F-943E-C64692D56A64}" type="slidenum">
              <a:rPr lang="en-US" smtClean="0"/>
              <a:t>32</a:t>
            </a:fld>
            <a:endParaRPr lang="en-US"/>
          </a:p>
        </p:txBody>
      </p:sp>
    </p:spTree>
    <p:extLst>
      <p:ext uri="{BB962C8B-B14F-4D97-AF65-F5344CB8AC3E}">
        <p14:creationId xmlns:p14="http://schemas.microsoft.com/office/powerpoint/2010/main" val="329041683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algn="just">
              <a:lnSpc>
                <a:spcPct val="107000"/>
              </a:lnSpc>
              <a:spcAft>
                <a:spcPts val="845"/>
              </a:spcAft>
            </a:pPr>
            <a:r>
              <a:rPr lang="en-GB" sz="1200" i="1" dirty="0">
                <a:solidFill>
                  <a:srgbClr val="1F4E79"/>
                </a:solidFill>
                <a:latin typeface="Calibri" panose="020F0502020204030204" pitchFamily="34" charset="0"/>
                <a:ea typeface="Calibri" panose="020F0502020204030204" pitchFamily="34" charset="0"/>
                <a:cs typeface="Arial" panose="020B0604020202020204" pitchFamily="34" charset="0"/>
              </a:rPr>
              <a:t>Quando si riceve un'e-mail, prestare attenzione a </a:t>
            </a:r>
            <a:endParaRPr lang="en-GB" sz="1200" dirty="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423"/>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l'identità del mittente non è garantita: si verifica la relazione tra il mittente e il contenuto del messaggio;</a:t>
            </a:r>
            <a:endParaRPr lang="en-GB" sz="1200" dirty="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423"/>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non aprire gli allegati provenienti da persone sconosciute o associate ad account legittimi, ma con messaggi dall'oggetto e dal contenuto sospetti. Potrebbero contenere software dannoso (malware, come worm, trojan, spyware, forme di adware, ecc.);</a:t>
            </a:r>
            <a:endParaRPr lang="en-GB" sz="1200" dirty="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423"/>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se è assolutamente necessario aprire un allegato, anche se proveniente da e-mail legittime, questo deve essere prima scaricato e scansionato con la soluzione antivirus installata e poi aperto con l'applicazione associata;</a:t>
            </a:r>
            <a:endParaRPr lang="en-GB" sz="1200" dirty="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423"/>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nel caso di e-mail contenenti link, non accedere direttamente al link nel corpo del messaggio; eventualmente, il link può essere copiato e aperto da un'altra scheda del browser;</a:t>
            </a:r>
            <a:endParaRPr lang="en-GB" sz="1200" dirty="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non rispondere a e-mail contenenti richieste di dati personali o riservati (</a:t>
            </a:r>
            <a:r>
              <a:rPr lang="en-GB" sz="1200" dirty="0" err="1">
                <a:solidFill>
                  <a:srgbClr val="1F4E79"/>
                </a:solidFill>
                <a:latin typeface="Calibri" panose="020F0502020204030204" pitchFamily="34" charset="0"/>
                <a:ea typeface="Calibri" panose="020F0502020204030204" pitchFamily="34" charset="0"/>
                <a:cs typeface="Arial" panose="020B0604020202020204" pitchFamily="34" charset="0"/>
              </a:rPr>
              <a:t>ad esempio, </a:t>
            </a: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codice PIN e numero di carta bancaria).</a:t>
            </a:r>
          </a:p>
          <a:p>
            <a:pPr marL="152332" indent="-152332" algn="just">
              <a:lnSpc>
                <a:spcPct val="107000"/>
              </a:lnSpc>
              <a:spcAft>
                <a:spcPts val="845"/>
              </a:spcAft>
            </a:pPr>
            <a:endParaRPr lang="en-GB" sz="1200" dirty="0">
              <a:latin typeface="Calibri" panose="020F0502020204030204" pitchFamily="34" charset="0"/>
              <a:ea typeface="Calibri" panose="020F0502020204030204" pitchFamily="34" charset="0"/>
              <a:cs typeface="Arial" panose="020B0604020202020204" pitchFamily="34" charset="0"/>
            </a:endParaRPr>
          </a:p>
        </p:txBody>
      </p:sp>
      <p:sp>
        <p:nvSpPr>
          <p:cNvPr id="4" name="Foliennummernplatzhalter 3"/>
          <p:cNvSpPr>
            <a:spLocks noGrp="1"/>
          </p:cNvSpPr>
          <p:nvPr>
            <p:ph type="sldNum" sz="quarter" idx="5"/>
          </p:nvPr>
        </p:nvSpPr>
        <p:spPr/>
        <p:txBody>
          <a:bodyPr/>
          <a:lstStyle/>
          <a:p>
            <a:fld id="{0B7B75F5-D950-EF4F-943E-C64692D56A64}" type="slidenum">
              <a:rPr lang="en-US" smtClean="0"/>
              <a:t>33</a:t>
            </a:fld>
            <a:endParaRPr lang="en-US"/>
          </a:p>
        </p:txBody>
      </p:sp>
    </p:spTree>
    <p:extLst>
      <p:ext uri="{BB962C8B-B14F-4D97-AF65-F5344CB8AC3E}">
        <p14:creationId xmlns:p14="http://schemas.microsoft.com/office/powerpoint/2010/main" val="420738431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algn="just">
              <a:lnSpc>
                <a:spcPct val="107000"/>
              </a:lnSpc>
              <a:spcAft>
                <a:spcPts val="845"/>
              </a:spcAft>
            </a:pPr>
            <a:r>
              <a:rPr lang="en-GB" sz="1200" i="1" dirty="0">
                <a:solidFill>
                  <a:srgbClr val="1F4E79"/>
                </a:solidFill>
                <a:latin typeface="Calibri" panose="020F0502020204030204" pitchFamily="34" charset="0"/>
                <a:ea typeface="Calibri" panose="020F0502020204030204" pitchFamily="34" charset="0"/>
                <a:cs typeface="Arial" panose="020B0604020202020204" pitchFamily="34" charset="0"/>
              </a:rPr>
              <a:t>Metodi per creare password forti</a:t>
            </a:r>
            <a:endParaRPr lang="en-GB" sz="1200" dirty="0">
              <a:latin typeface="Calibri" panose="020F0502020204030204" pitchFamily="34" charset="0"/>
              <a:ea typeface="Calibri" panose="020F0502020204030204" pitchFamily="34" charset="0"/>
              <a:cs typeface="Arial" panose="020B0604020202020204" pitchFamily="34" charset="0"/>
            </a:endParaRPr>
          </a:p>
          <a:p>
            <a:r>
              <a:rPr lang="en-GB" dirty="0"/>
              <a:t>metodo fonetico, metodo della prima lettera, metodo della sostituzione, metodo dell'inversione e della sostituzione, metodo delle maiuscole/minuscole, metodo del numero/simbolo e della sostituzione, personalizzazione dei metodi in base ai siti web per creare un sistema personale di generazione di password</a:t>
            </a:r>
          </a:p>
          <a:p>
            <a:pPr algn="just">
              <a:lnSpc>
                <a:spcPct val="107000"/>
              </a:lnSpc>
              <a:spcAft>
                <a:spcPts val="845"/>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a:t>
            </a:r>
            <a:endParaRPr lang="en-GB" sz="1200" dirty="0">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45"/>
              </a:spcAft>
            </a:pPr>
            <a:r>
              <a:rPr lang="en-GB" sz="1200" i="1" dirty="0">
                <a:solidFill>
                  <a:srgbClr val="1F4E79"/>
                </a:solidFill>
                <a:latin typeface="Calibri" panose="020F0502020204030204" pitchFamily="34" charset="0"/>
                <a:ea typeface="Calibri" panose="020F0502020204030204" pitchFamily="34" charset="0"/>
                <a:cs typeface="Arial" panose="020B0604020202020204" pitchFamily="34" charset="0"/>
              </a:rPr>
              <a:t>Non utilizzare</a:t>
            </a: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a:t>
            </a:r>
            <a:endParaRPr lang="en-GB" sz="1200" dirty="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il nome vostro, di qualcun altro della famiglia o del vostro animale </a:t>
            </a:r>
            <a:r>
              <a:rPr lang="en-GB" sz="1200" dirty="0" err="1">
                <a:solidFill>
                  <a:srgbClr val="1F4E79"/>
                </a:solidFill>
                <a:latin typeface="Calibri" panose="020F0502020204030204" pitchFamily="34" charset="0"/>
                <a:ea typeface="Calibri" panose="020F0502020204030204" pitchFamily="34" charset="0"/>
                <a:cs typeface="Arial" panose="020B0604020202020204" pitchFamily="34" charset="0"/>
              </a:rPr>
              <a:t>preferito,</a:t>
            </a:r>
            <a:endParaRPr lang="en-GB" sz="1200" dirty="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elementi del vostro indirizzo: nome dell'edificio, via, paese,</a:t>
            </a:r>
            <a:endParaRPr lang="en-GB" sz="1200" dirty="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il nome dell'istituzione, del progetto, ecc,</a:t>
            </a:r>
            <a:endParaRPr lang="en-GB" sz="1200" dirty="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numero di telefono, numero di registrazione</a:t>
            </a:r>
            <a:endParaRPr lang="en-GB" sz="1200" dirty="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il nome della star o del personaggio </a:t>
            </a:r>
            <a:r>
              <a:rPr lang="en-GB" sz="1200" dirty="0" err="1">
                <a:solidFill>
                  <a:srgbClr val="1F4E79"/>
                </a:solidFill>
                <a:latin typeface="Calibri" panose="020F0502020204030204" pitchFamily="34" charset="0"/>
                <a:ea typeface="Calibri" panose="020F0502020204030204" pitchFamily="34" charset="0"/>
                <a:cs typeface="Arial" panose="020B0604020202020204" pitchFamily="34" charset="0"/>
              </a:rPr>
              <a:t>preferito </a:t>
            </a: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(o del film, del libro, ecc.),</a:t>
            </a:r>
            <a:endParaRPr lang="en-GB" sz="1200" dirty="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parole del dizionario;</a:t>
            </a:r>
            <a:endParaRPr lang="en-GB" sz="1200" dirty="0">
              <a:latin typeface="Calibri" panose="020F0502020204030204" pitchFamily="34" charset="0"/>
              <a:ea typeface="Calibri" panose="020F0502020204030204" pitchFamily="34" charset="0"/>
              <a:cs typeface="Arial" panose="020B0604020202020204" pitchFamily="34" charset="0"/>
            </a:endParaRPr>
          </a:p>
          <a:p>
            <a:pPr marL="152332" indent="-152332" algn="just">
              <a:lnSpc>
                <a:spcPct val="107000"/>
              </a:lnSpc>
              <a:spcAft>
                <a:spcPts val="845"/>
              </a:spcAft>
            </a:pPr>
            <a:r>
              <a:rPr lang="en-GB" sz="1200" dirty="0">
                <a:solidFill>
                  <a:srgbClr val="1F4E79"/>
                </a:solidFill>
                <a:latin typeface="Calibri" panose="020F0502020204030204" pitchFamily="34" charset="0"/>
                <a:ea typeface="Calibri" panose="020F0502020204030204" pitchFamily="34" charset="0"/>
                <a:cs typeface="Arial" panose="020B0604020202020204" pitchFamily="34" charset="0"/>
              </a:rPr>
              <a:t>- il nome dell'account per il quale è stata impostata la password;</a:t>
            </a:r>
          </a:p>
          <a:p>
            <a:pPr marL="152332" indent="-152332" algn="just">
              <a:lnSpc>
                <a:spcPct val="107000"/>
              </a:lnSpc>
              <a:spcAft>
                <a:spcPts val="845"/>
              </a:spcAft>
            </a:pPr>
            <a:endParaRPr lang="en-GB" sz="1200" dirty="0">
              <a:latin typeface="Calibri" panose="020F0502020204030204" pitchFamily="34" charset="0"/>
              <a:ea typeface="Calibri" panose="020F0502020204030204" pitchFamily="34" charset="0"/>
              <a:cs typeface="Arial" panose="020B0604020202020204" pitchFamily="34" charset="0"/>
            </a:endParaRPr>
          </a:p>
        </p:txBody>
      </p:sp>
      <p:sp>
        <p:nvSpPr>
          <p:cNvPr id="4" name="Foliennummernplatzhalter 3"/>
          <p:cNvSpPr>
            <a:spLocks noGrp="1"/>
          </p:cNvSpPr>
          <p:nvPr>
            <p:ph type="sldNum" sz="quarter" idx="5"/>
          </p:nvPr>
        </p:nvSpPr>
        <p:spPr/>
        <p:txBody>
          <a:bodyPr/>
          <a:lstStyle/>
          <a:p>
            <a:fld id="{0B7B75F5-D950-EF4F-943E-C64692D56A64}" type="slidenum">
              <a:rPr lang="en-US" smtClean="0"/>
              <a:t>34</a:t>
            </a:fld>
            <a:endParaRPr lang="en-US"/>
          </a:p>
        </p:txBody>
      </p:sp>
    </p:spTree>
    <p:extLst>
      <p:ext uri="{BB962C8B-B14F-4D97-AF65-F5344CB8AC3E}">
        <p14:creationId xmlns:p14="http://schemas.microsoft.com/office/powerpoint/2010/main" val="12771803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en-US" dirty="0"/>
              <a:t>Grazie per l'</a:t>
            </a:r>
            <a:r>
              <a:rPr lang="en-US"/>
              <a:t>attenzione</a:t>
            </a:r>
            <a:endParaRPr lang="en-US" dirty="0"/>
          </a:p>
        </p:txBody>
      </p:sp>
      <p:sp>
        <p:nvSpPr>
          <p:cNvPr id="4" name="Foliennummernplatzhalter 3"/>
          <p:cNvSpPr>
            <a:spLocks noGrp="1"/>
          </p:cNvSpPr>
          <p:nvPr>
            <p:ph type="sldNum" sz="quarter" idx="5"/>
          </p:nvPr>
        </p:nvSpPr>
        <p:spPr/>
        <p:txBody>
          <a:bodyPr/>
          <a:lstStyle/>
          <a:p>
            <a:fld id="{0B7B75F5-D950-EF4F-943E-C64692D56A64}" type="slidenum">
              <a:rPr lang="en-US" smtClean="0"/>
              <a:t>35</a:t>
            </a:fld>
            <a:endParaRPr lang="en-US"/>
          </a:p>
        </p:txBody>
      </p:sp>
    </p:spTree>
    <p:extLst>
      <p:ext uri="{BB962C8B-B14F-4D97-AF65-F5344CB8AC3E}">
        <p14:creationId xmlns:p14="http://schemas.microsoft.com/office/powerpoint/2010/main" val="247767013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D56D9A8-215E-AF72-2BA6-6042C2B5C51B}"/>
              </a:ext>
            </a:extLst>
          </p:cNvPr>
          <p:cNvSpPr>
            <a:spLocks noGrp="1"/>
          </p:cNvSpPr>
          <p:nvPr>
            <p:ph type="ctrTitle"/>
          </p:nvPr>
        </p:nvSpPr>
        <p:spPr>
          <a:xfrm>
            <a:off x="1524000" y="1122363"/>
            <a:ext cx="9144000" cy="2387600"/>
          </a:xfrm>
        </p:spPr>
        <p:txBody>
          <a:bodyPr anchor="b"/>
          <a:lstStyle>
            <a:lvl1pPr algn="ctr">
              <a:defRPr sz="6000"/>
            </a:lvl1pPr>
          </a:lstStyle>
          <a:p>
            <a:r>
              <a:rPr lang="de-DE"/>
              <a:t>Mastertitelformat bearbeiten</a:t>
            </a:r>
            <a:endParaRPr lang="en-US"/>
          </a:p>
        </p:txBody>
      </p:sp>
      <p:sp>
        <p:nvSpPr>
          <p:cNvPr id="3" name="Untertitel 2">
            <a:extLst>
              <a:ext uri="{FF2B5EF4-FFF2-40B4-BE49-F238E27FC236}">
                <a16:creationId xmlns:a16="http://schemas.microsoft.com/office/drawing/2014/main" id="{26B77B0F-08AC-703E-DA63-2234CEDFB48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DE"/>
              <a:t>Master-Untertitelformat bearbeiten</a:t>
            </a:r>
            <a:endParaRPr lang="en-US"/>
          </a:p>
        </p:txBody>
      </p:sp>
      <p:sp>
        <p:nvSpPr>
          <p:cNvPr id="4" name="Datumsplatzhalter 3">
            <a:extLst>
              <a:ext uri="{FF2B5EF4-FFF2-40B4-BE49-F238E27FC236}">
                <a16:creationId xmlns:a16="http://schemas.microsoft.com/office/drawing/2014/main" id="{8B814C74-321A-CD4E-D621-40C0C68707EF}"/>
              </a:ext>
            </a:extLst>
          </p:cNvPr>
          <p:cNvSpPr>
            <a:spLocks noGrp="1"/>
          </p:cNvSpPr>
          <p:nvPr>
            <p:ph type="dt" sz="half" idx="10"/>
          </p:nvPr>
        </p:nvSpPr>
        <p:spPr/>
        <p:txBody>
          <a:bodyPr/>
          <a:lstStyle/>
          <a:p>
            <a:fld id="{5164F010-D765-3742-B1BE-090DA5D5B25D}" type="datetimeFigureOut">
              <a:rPr lang="en-US" smtClean="0"/>
              <a:t>11/28/2022</a:t>
            </a:fld>
            <a:endParaRPr lang="en-US"/>
          </a:p>
        </p:txBody>
      </p:sp>
      <p:sp>
        <p:nvSpPr>
          <p:cNvPr id="5" name="Fußzeilenplatzhalter 4">
            <a:extLst>
              <a:ext uri="{FF2B5EF4-FFF2-40B4-BE49-F238E27FC236}">
                <a16:creationId xmlns:a16="http://schemas.microsoft.com/office/drawing/2014/main" id="{D5577425-E60F-1CC0-4034-E3E9E9D6BD27}"/>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F7CFA677-EA43-60E8-F702-98C3BA83C46E}"/>
              </a:ext>
            </a:extLst>
          </p:cNvPr>
          <p:cNvSpPr>
            <a:spLocks noGrp="1"/>
          </p:cNvSpPr>
          <p:nvPr>
            <p:ph type="sldNum" sz="quarter" idx="12"/>
          </p:nvPr>
        </p:nvSpPr>
        <p:spPr/>
        <p:txBody>
          <a:bodyPr/>
          <a:lstStyle/>
          <a:p>
            <a:fld id="{619D1D24-8592-8C4E-ADCB-0F95CB683268}" type="slidenum">
              <a:rPr lang="en-US" smtClean="0"/>
              <a:t>‹#›</a:t>
            </a:fld>
            <a:endParaRPr lang="en-US"/>
          </a:p>
        </p:txBody>
      </p:sp>
    </p:spTree>
    <p:extLst>
      <p:ext uri="{BB962C8B-B14F-4D97-AF65-F5344CB8AC3E}">
        <p14:creationId xmlns:p14="http://schemas.microsoft.com/office/powerpoint/2010/main" val="29266922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E79C7EF-1BF2-F277-02DF-1796C8E5704D}"/>
              </a:ext>
            </a:extLst>
          </p:cNvPr>
          <p:cNvSpPr>
            <a:spLocks noGrp="1"/>
          </p:cNvSpPr>
          <p:nvPr>
            <p:ph type="title"/>
          </p:nvPr>
        </p:nvSpPr>
        <p:spPr/>
        <p:txBody>
          <a:bodyPr/>
          <a:lstStyle/>
          <a:p>
            <a:r>
              <a:rPr lang="de-DE"/>
              <a:t>Mastertitelformat bearbeiten</a:t>
            </a:r>
            <a:endParaRPr lang="en-US"/>
          </a:p>
        </p:txBody>
      </p:sp>
      <p:sp>
        <p:nvSpPr>
          <p:cNvPr id="3" name="Inhaltsplatzhalter 2">
            <a:extLst>
              <a:ext uri="{FF2B5EF4-FFF2-40B4-BE49-F238E27FC236}">
                <a16:creationId xmlns:a16="http://schemas.microsoft.com/office/drawing/2014/main" id="{636A5CF8-4266-5CCA-2EE8-95AE5770F521}"/>
              </a:ext>
            </a:extLst>
          </p:cNvPr>
          <p:cNvSpPr>
            <a:spLocks noGrp="1"/>
          </p:cNvSpPr>
          <p:nvPr>
            <p:ph idx="1"/>
          </p:nvPr>
        </p:nvSpPr>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Datumsplatzhalter 3">
            <a:extLst>
              <a:ext uri="{FF2B5EF4-FFF2-40B4-BE49-F238E27FC236}">
                <a16:creationId xmlns:a16="http://schemas.microsoft.com/office/drawing/2014/main" id="{52F2B9A8-E607-717A-C510-751B63174F01}"/>
              </a:ext>
            </a:extLst>
          </p:cNvPr>
          <p:cNvSpPr>
            <a:spLocks noGrp="1"/>
          </p:cNvSpPr>
          <p:nvPr>
            <p:ph type="dt" sz="half" idx="10"/>
          </p:nvPr>
        </p:nvSpPr>
        <p:spPr/>
        <p:txBody>
          <a:bodyPr/>
          <a:lstStyle/>
          <a:p>
            <a:fld id="{5164F010-D765-3742-B1BE-090DA5D5B25D}" type="datetimeFigureOut">
              <a:rPr lang="en-US" smtClean="0"/>
              <a:t>11/28/2022</a:t>
            </a:fld>
            <a:endParaRPr lang="en-US"/>
          </a:p>
        </p:txBody>
      </p:sp>
      <p:sp>
        <p:nvSpPr>
          <p:cNvPr id="5" name="Fußzeilenplatzhalter 4">
            <a:extLst>
              <a:ext uri="{FF2B5EF4-FFF2-40B4-BE49-F238E27FC236}">
                <a16:creationId xmlns:a16="http://schemas.microsoft.com/office/drawing/2014/main" id="{3AEE6B10-447E-678C-52C9-DC5B7AF0340F}"/>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D76192C8-CF37-14B2-E2EE-CDC29F0A5536}"/>
              </a:ext>
            </a:extLst>
          </p:cNvPr>
          <p:cNvSpPr>
            <a:spLocks noGrp="1"/>
          </p:cNvSpPr>
          <p:nvPr>
            <p:ph type="sldNum" sz="quarter" idx="12"/>
          </p:nvPr>
        </p:nvSpPr>
        <p:spPr/>
        <p:txBody>
          <a:bodyPr/>
          <a:lstStyle/>
          <a:p>
            <a:fld id="{619D1D24-8592-8C4E-ADCB-0F95CB683268}" type="slidenum">
              <a:rPr lang="en-US" smtClean="0"/>
              <a:t>‹#›</a:t>
            </a:fld>
            <a:endParaRPr lang="en-US"/>
          </a:p>
        </p:txBody>
      </p:sp>
    </p:spTree>
    <p:extLst>
      <p:ext uri="{BB962C8B-B14F-4D97-AF65-F5344CB8AC3E}">
        <p14:creationId xmlns:p14="http://schemas.microsoft.com/office/powerpoint/2010/main" val="4855612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bschnitts-&#10;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65E4997-EEDB-10B6-8177-CE8800093F16}"/>
              </a:ext>
            </a:extLst>
          </p:cNvPr>
          <p:cNvSpPr>
            <a:spLocks noGrp="1"/>
          </p:cNvSpPr>
          <p:nvPr>
            <p:ph type="title"/>
          </p:nvPr>
        </p:nvSpPr>
        <p:spPr>
          <a:xfrm>
            <a:off x="831850" y="1709738"/>
            <a:ext cx="10515600" cy="2852737"/>
          </a:xfrm>
        </p:spPr>
        <p:txBody>
          <a:bodyPr anchor="b"/>
          <a:lstStyle>
            <a:lvl1pPr>
              <a:defRPr sz="6000"/>
            </a:lvl1pPr>
          </a:lstStyle>
          <a:p>
            <a:r>
              <a:rPr lang="de-DE"/>
              <a:t>Mastertitelformat bearbeiten</a:t>
            </a:r>
            <a:endParaRPr lang="en-US"/>
          </a:p>
        </p:txBody>
      </p:sp>
      <p:sp>
        <p:nvSpPr>
          <p:cNvPr id="3" name="Textplatzhalter 2">
            <a:extLst>
              <a:ext uri="{FF2B5EF4-FFF2-40B4-BE49-F238E27FC236}">
                <a16:creationId xmlns:a16="http://schemas.microsoft.com/office/drawing/2014/main" id="{1F790240-45D5-85DE-5160-0F1004E3B25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a:t>Mastertextformat bearbeiten</a:t>
            </a:r>
          </a:p>
        </p:txBody>
      </p:sp>
      <p:sp>
        <p:nvSpPr>
          <p:cNvPr id="4" name="Datumsplatzhalter 3">
            <a:extLst>
              <a:ext uri="{FF2B5EF4-FFF2-40B4-BE49-F238E27FC236}">
                <a16:creationId xmlns:a16="http://schemas.microsoft.com/office/drawing/2014/main" id="{AC4B72E4-FAC5-6957-F711-096A591191A5}"/>
              </a:ext>
            </a:extLst>
          </p:cNvPr>
          <p:cNvSpPr>
            <a:spLocks noGrp="1"/>
          </p:cNvSpPr>
          <p:nvPr>
            <p:ph type="dt" sz="half" idx="10"/>
          </p:nvPr>
        </p:nvSpPr>
        <p:spPr/>
        <p:txBody>
          <a:bodyPr/>
          <a:lstStyle/>
          <a:p>
            <a:fld id="{5164F010-D765-3742-B1BE-090DA5D5B25D}" type="datetimeFigureOut">
              <a:rPr lang="en-US" smtClean="0"/>
              <a:t>11/28/2022</a:t>
            </a:fld>
            <a:endParaRPr lang="en-US"/>
          </a:p>
        </p:txBody>
      </p:sp>
      <p:sp>
        <p:nvSpPr>
          <p:cNvPr id="5" name="Fußzeilenplatzhalter 4">
            <a:extLst>
              <a:ext uri="{FF2B5EF4-FFF2-40B4-BE49-F238E27FC236}">
                <a16:creationId xmlns:a16="http://schemas.microsoft.com/office/drawing/2014/main" id="{AAB5EF02-D961-786C-40BB-AF82F10250B0}"/>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FBBDFD9C-F513-65A7-0011-8F0214CED7B2}"/>
              </a:ext>
            </a:extLst>
          </p:cNvPr>
          <p:cNvSpPr>
            <a:spLocks noGrp="1"/>
          </p:cNvSpPr>
          <p:nvPr>
            <p:ph type="sldNum" sz="quarter" idx="12"/>
          </p:nvPr>
        </p:nvSpPr>
        <p:spPr/>
        <p:txBody>
          <a:bodyPr/>
          <a:lstStyle/>
          <a:p>
            <a:fld id="{619D1D24-8592-8C4E-ADCB-0F95CB683268}" type="slidenum">
              <a:rPr lang="en-US" smtClean="0"/>
              <a:t>‹#›</a:t>
            </a:fld>
            <a:endParaRPr lang="en-US"/>
          </a:p>
        </p:txBody>
      </p:sp>
    </p:spTree>
    <p:extLst>
      <p:ext uri="{BB962C8B-B14F-4D97-AF65-F5344CB8AC3E}">
        <p14:creationId xmlns:p14="http://schemas.microsoft.com/office/powerpoint/2010/main" val="288836580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EA73FFA-742E-ED92-1AAB-AC7913E22E5A}"/>
              </a:ext>
            </a:extLst>
          </p:cNvPr>
          <p:cNvSpPr>
            <a:spLocks noGrp="1"/>
          </p:cNvSpPr>
          <p:nvPr>
            <p:ph type="title"/>
          </p:nvPr>
        </p:nvSpPr>
        <p:spPr/>
        <p:txBody>
          <a:bodyPr/>
          <a:lstStyle/>
          <a:p>
            <a:r>
              <a:rPr lang="de-DE"/>
              <a:t>Mastertitelformat bearbeiten</a:t>
            </a:r>
            <a:endParaRPr lang="en-US"/>
          </a:p>
        </p:txBody>
      </p:sp>
      <p:sp>
        <p:nvSpPr>
          <p:cNvPr id="3" name="Inhaltsplatzhalter 2">
            <a:extLst>
              <a:ext uri="{FF2B5EF4-FFF2-40B4-BE49-F238E27FC236}">
                <a16:creationId xmlns:a16="http://schemas.microsoft.com/office/drawing/2014/main" id="{7E965222-89B5-154B-7DDC-ED66DB37A9E7}"/>
              </a:ext>
            </a:extLst>
          </p:cNvPr>
          <p:cNvSpPr>
            <a:spLocks noGrp="1"/>
          </p:cNvSpPr>
          <p:nvPr>
            <p:ph sz="half" idx="1"/>
          </p:nvPr>
        </p:nvSpPr>
        <p:spPr>
          <a:xfrm>
            <a:off x="838200" y="1825625"/>
            <a:ext cx="518160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Inhaltsplatzhalter 3">
            <a:extLst>
              <a:ext uri="{FF2B5EF4-FFF2-40B4-BE49-F238E27FC236}">
                <a16:creationId xmlns:a16="http://schemas.microsoft.com/office/drawing/2014/main" id="{229C66E7-ECAB-7AD2-0C6B-F2658F0745B0}"/>
              </a:ext>
            </a:extLst>
          </p:cNvPr>
          <p:cNvSpPr>
            <a:spLocks noGrp="1"/>
          </p:cNvSpPr>
          <p:nvPr>
            <p:ph sz="half" idx="2"/>
          </p:nvPr>
        </p:nvSpPr>
        <p:spPr>
          <a:xfrm>
            <a:off x="6172200" y="1825625"/>
            <a:ext cx="518160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5" name="Datumsplatzhalter 4">
            <a:extLst>
              <a:ext uri="{FF2B5EF4-FFF2-40B4-BE49-F238E27FC236}">
                <a16:creationId xmlns:a16="http://schemas.microsoft.com/office/drawing/2014/main" id="{06E2CF52-4205-A855-8D0A-F1E1339820DB}"/>
              </a:ext>
            </a:extLst>
          </p:cNvPr>
          <p:cNvSpPr>
            <a:spLocks noGrp="1"/>
          </p:cNvSpPr>
          <p:nvPr>
            <p:ph type="dt" sz="half" idx="10"/>
          </p:nvPr>
        </p:nvSpPr>
        <p:spPr/>
        <p:txBody>
          <a:bodyPr/>
          <a:lstStyle/>
          <a:p>
            <a:fld id="{5164F010-D765-3742-B1BE-090DA5D5B25D}" type="datetimeFigureOut">
              <a:rPr lang="en-US" smtClean="0"/>
              <a:t>11/28/2022</a:t>
            </a:fld>
            <a:endParaRPr lang="en-US"/>
          </a:p>
        </p:txBody>
      </p:sp>
      <p:sp>
        <p:nvSpPr>
          <p:cNvPr id="6" name="Fußzeilenplatzhalter 5">
            <a:extLst>
              <a:ext uri="{FF2B5EF4-FFF2-40B4-BE49-F238E27FC236}">
                <a16:creationId xmlns:a16="http://schemas.microsoft.com/office/drawing/2014/main" id="{FF6ACB7B-04B5-AF8B-EB36-DEBE355DBCCE}"/>
              </a:ext>
            </a:extLst>
          </p:cNvPr>
          <p:cNvSpPr>
            <a:spLocks noGrp="1"/>
          </p:cNvSpPr>
          <p:nvPr>
            <p:ph type="ftr" sz="quarter" idx="11"/>
          </p:nvPr>
        </p:nvSpPr>
        <p:spPr/>
        <p:txBody>
          <a:bodyPr/>
          <a:lstStyle/>
          <a:p>
            <a:endParaRPr lang="en-US"/>
          </a:p>
        </p:txBody>
      </p:sp>
      <p:sp>
        <p:nvSpPr>
          <p:cNvPr id="7" name="Foliennummernplatzhalter 6">
            <a:extLst>
              <a:ext uri="{FF2B5EF4-FFF2-40B4-BE49-F238E27FC236}">
                <a16:creationId xmlns:a16="http://schemas.microsoft.com/office/drawing/2014/main" id="{B6E2CDF9-7C6F-0D7E-0A33-DF9D8DECE396}"/>
              </a:ext>
            </a:extLst>
          </p:cNvPr>
          <p:cNvSpPr>
            <a:spLocks noGrp="1"/>
          </p:cNvSpPr>
          <p:nvPr>
            <p:ph type="sldNum" sz="quarter" idx="12"/>
          </p:nvPr>
        </p:nvSpPr>
        <p:spPr/>
        <p:txBody>
          <a:bodyPr/>
          <a:lstStyle/>
          <a:p>
            <a:fld id="{619D1D24-8592-8C4E-ADCB-0F95CB683268}" type="slidenum">
              <a:rPr lang="en-US" smtClean="0"/>
              <a:t>‹#›</a:t>
            </a:fld>
            <a:endParaRPr lang="en-US"/>
          </a:p>
        </p:txBody>
      </p:sp>
    </p:spTree>
    <p:extLst>
      <p:ext uri="{BB962C8B-B14F-4D97-AF65-F5344CB8AC3E}">
        <p14:creationId xmlns:p14="http://schemas.microsoft.com/office/powerpoint/2010/main" val="31716088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C978AD8-0E85-07EF-DDEB-AE04DE7B2082}"/>
              </a:ext>
            </a:extLst>
          </p:cNvPr>
          <p:cNvSpPr>
            <a:spLocks noGrp="1"/>
          </p:cNvSpPr>
          <p:nvPr>
            <p:ph type="title"/>
          </p:nvPr>
        </p:nvSpPr>
        <p:spPr>
          <a:xfrm>
            <a:off x="839788" y="365125"/>
            <a:ext cx="10515600" cy="1325563"/>
          </a:xfrm>
        </p:spPr>
        <p:txBody>
          <a:bodyPr/>
          <a:lstStyle/>
          <a:p>
            <a:r>
              <a:rPr lang="de-DE"/>
              <a:t>Mastertitelformat bearbeiten</a:t>
            </a:r>
            <a:endParaRPr lang="en-US"/>
          </a:p>
        </p:txBody>
      </p:sp>
      <p:sp>
        <p:nvSpPr>
          <p:cNvPr id="3" name="Textplatzhalter 2">
            <a:extLst>
              <a:ext uri="{FF2B5EF4-FFF2-40B4-BE49-F238E27FC236}">
                <a16:creationId xmlns:a16="http://schemas.microsoft.com/office/drawing/2014/main" id="{DD3D594E-B662-6287-B81E-EE155177AA1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4" name="Inhaltsplatzhalter 3">
            <a:extLst>
              <a:ext uri="{FF2B5EF4-FFF2-40B4-BE49-F238E27FC236}">
                <a16:creationId xmlns:a16="http://schemas.microsoft.com/office/drawing/2014/main" id="{C27888A0-828C-4A82-47CD-E05BB7994D28}"/>
              </a:ext>
            </a:extLst>
          </p:cNvPr>
          <p:cNvSpPr>
            <a:spLocks noGrp="1"/>
          </p:cNvSpPr>
          <p:nvPr>
            <p:ph sz="half" idx="2"/>
          </p:nvPr>
        </p:nvSpPr>
        <p:spPr>
          <a:xfrm>
            <a:off x="839788" y="2505075"/>
            <a:ext cx="5157787"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5" name="Textplatzhalter 4">
            <a:extLst>
              <a:ext uri="{FF2B5EF4-FFF2-40B4-BE49-F238E27FC236}">
                <a16:creationId xmlns:a16="http://schemas.microsoft.com/office/drawing/2014/main" id="{D9F2BAA0-7B6A-CCCE-FCB3-7B2C5D89D48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6" name="Inhaltsplatzhalter 5">
            <a:extLst>
              <a:ext uri="{FF2B5EF4-FFF2-40B4-BE49-F238E27FC236}">
                <a16:creationId xmlns:a16="http://schemas.microsoft.com/office/drawing/2014/main" id="{A160988D-6E7A-4C01-6978-A0D1CD4004C0}"/>
              </a:ext>
            </a:extLst>
          </p:cNvPr>
          <p:cNvSpPr>
            <a:spLocks noGrp="1"/>
          </p:cNvSpPr>
          <p:nvPr>
            <p:ph sz="quarter" idx="4"/>
          </p:nvPr>
        </p:nvSpPr>
        <p:spPr>
          <a:xfrm>
            <a:off x="6172200" y="2505075"/>
            <a:ext cx="5183188"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7" name="Datumsplatzhalter 6">
            <a:extLst>
              <a:ext uri="{FF2B5EF4-FFF2-40B4-BE49-F238E27FC236}">
                <a16:creationId xmlns:a16="http://schemas.microsoft.com/office/drawing/2014/main" id="{00603075-00CD-8F70-8412-67FCC7CB44A4}"/>
              </a:ext>
            </a:extLst>
          </p:cNvPr>
          <p:cNvSpPr>
            <a:spLocks noGrp="1"/>
          </p:cNvSpPr>
          <p:nvPr>
            <p:ph type="dt" sz="half" idx="10"/>
          </p:nvPr>
        </p:nvSpPr>
        <p:spPr/>
        <p:txBody>
          <a:bodyPr/>
          <a:lstStyle/>
          <a:p>
            <a:fld id="{5164F010-D765-3742-B1BE-090DA5D5B25D}" type="datetimeFigureOut">
              <a:rPr lang="en-US" smtClean="0"/>
              <a:t>11/28/2022</a:t>
            </a:fld>
            <a:endParaRPr lang="en-US"/>
          </a:p>
        </p:txBody>
      </p:sp>
      <p:sp>
        <p:nvSpPr>
          <p:cNvPr id="8" name="Fußzeilenplatzhalter 7">
            <a:extLst>
              <a:ext uri="{FF2B5EF4-FFF2-40B4-BE49-F238E27FC236}">
                <a16:creationId xmlns:a16="http://schemas.microsoft.com/office/drawing/2014/main" id="{F7400E99-A24B-6EA2-56E3-C6982F9BD822}"/>
              </a:ext>
            </a:extLst>
          </p:cNvPr>
          <p:cNvSpPr>
            <a:spLocks noGrp="1"/>
          </p:cNvSpPr>
          <p:nvPr>
            <p:ph type="ftr" sz="quarter" idx="11"/>
          </p:nvPr>
        </p:nvSpPr>
        <p:spPr/>
        <p:txBody>
          <a:bodyPr/>
          <a:lstStyle/>
          <a:p>
            <a:endParaRPr lang="en-US"/>
          </a:p>
        </p:txBody>
      </p:sp>
      <p:sp>
        <p:nvSpPr>
          <p:cNvPr id="9" name="Foliennummernplatzhalter 8">
            <a:extLst>
              <a:ext uri="{FF2B5EF4-FFF2-40B4-BE49-F238E27FC236}">
                <a16:creationId xmlns:a16="http://schemas.microsoft.com/office/drawing/2014/main" id="{147335A1-2090-8967-19BE-D7A76E97206B}"/>
              </a:ext>
            </a:extLst>
          </p:cNvPr>
          <p:cNvSpPr>
            <a:spLocks noGrp="1"/>
          </p:cNvSpPr>
          <p:nvPr>
            <p:ph type="sldNum" sz="quarter" idx="12"/>
          </p:nvPr>
        </p:nvSpPr>
        <p:spPr/>
        <p:txBody>
          <a:bodyPr/>
          <a:lstStyle/>
          <a:p>
            <a:fld id="{619D1D24-8592-8C4E-ADCB-0F95CB683268}" type="slidenum">
              <a:rPr lang="en-US" smtClean="0"/>
              <a:t>‹#›</a:t>
            </a:fld>
            <a:endParaRPr lang="en-US"/>
          </a:p>
        </p:txBody>
      </p:sp>
    </p:spTree>
    <p:extLst>
      <p:ext uri="{BB962C8B-B14F-4D97-AF65-F5344CB8AC3E}">
        <p14:creationId xmlns:p14="http://schemas.microsoft.com/office/powerpoint/2010/main" val="31354227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CF044E2-E33B-3568-BED5-B8B70C80DEAB}"/>
              </a:ext>
            </a:extLst>
          </p:cNvPr>
          <p:cNvSpPr>
            <a:spLocks noGrp="1"/>
          </p:cNvSpPr>
          <p:nvPr>
            <p:ph type="title"/>
          </p:nvPr>
        </p:nvSpPr>
        <p:spPr/>
        <p:txBody>
          <a:bodyPr/>
          <a:lstStyle/>
          <a:p>
            <a:r>
              <a:rPr lang="de-DE"/>
              <a:t>Mastertitelformat bearbeiten</a:t>
            </a:r>
            <a:endParaRPr lang="en-US"/>
          </a:p>
        </p:txBody>
      </p:sp>
      <p:sp>
        <p:nvSpPr>
          <p:cNvPr id="3" name="Datumsplatzhalter 2">
            <a:extLst>
              <a:ext uri="{FF2B5EF4-FFF2-40B4-BE49-F238E27FC236}">
                <a16:creationId xmlns:a16="http://schemas.microsoft.com/office/drawing/2014/main" id="{EF92078B-2712-6F80-D971-269193B10A52}"/>
              </a:ext>
            </a:extLst>
          </p:cNvPr>
          <p:cNvSpPr>
            <a:spLocks noGrp="1"/>
          </p:cNvSpPr>
          <p:nvPr>
            <p:ph type="dt" sz="half" idx="10"/>
          </p:nvPr>
        </p:nvSpPr>
        <p:spPr/>
        <p:txBody>
          <a:bodyPr/>
          <a:lstStyle/>
          <a:p>
            <a:fld id="{5164F010-D765-3742-B1BE-090DA5D5B25D}" type="datetimeFigureOut">
              <a:rPr lang="en-US" smtClean="0"/>
              <a:t>11/28/2022</a:t>
            </a:fld>
            <a:endParaRPr lang="en-US"/>
          </a:p>
        </p:txBody>
      </p:sp>
      <p:sp>
        <p:nvSpPr>
          <p:cNvPr id="4" name="Fußzeilenplatzhalter 3">
            <a:extLst>
              <a:ext uri="{FF2B5EF4-FFF2-40B4-BE49-F238E27FC236}">
                <a16:creationId xmlns:a16="http://schemas.microsoft.com/office/drawing/2014/main" id="{90B98438-AC93-D716-EC70-CD47B679EC3F}"/>
              </a:ext>
            </a:extLst>
          </p:cNvPr>
          <p:cNvSpPr>
            <a:spLocks noGrp="1"/>
          </p:cNvSpPr>
          <p:nvPr>
            <p:ph type="ftr" sz="quarter" idx="11"/>
          </p:nvPr>
        </p:nvSpPr>
        <p:spPr/>
        <p:txBody>
          <a:bodyPr/>
          <a:lstStyle/>
          <a:p>
            <a:endParaRPr lang="en-US"/>
          </a:p>
        </p:txBody>
      </p:sp>
      <p:sp>
        <p:nvSpPr>
          <p:cNvPr id="5" name="Foliennummernplatzhalter 4">
            <a:extLst>
              <a:ext uri="{FF2B5EF4-FFF2-40B4-BE49-F238E27FC236}">
                <a16:creationId xmlns:a16="http://schemas.microsoft.com/office/drawing/2014/main" id="{08AC9625-4CAF-4E54-2A2D-2CDF6A3D0AB6}"/>
              </a:ext>
            </a:extLst>
          </p:cNvPr>
          <p:cNvSpPr>
            <a:spLocks noGrp="1"/>
          </p:cNvSpPr>
          <p:nvPr>
            <p:ph type="sldNum" sz="quarter" idx="12"/>
          </p:nvPr>
        </p:nvSpPr>
        <p:spPr/>
        <p:txBody>
          <a:bodyPr/>
          <a:lstStyle/>
          <a:p>
            <a:fld id="{619D1D24-8592-8C4E-ADCB-0F95CB683268}" type="slidenum">
              <a:rPr lang="en-US" smtClean="0"/>
              <a:t>‹#›</a:t>
            </a:fld>
            <a:endParaRPr lang="en-US"/>
          </a:p>
        </p:txBody>
      </p:sp>
    </p:spTree>
    <p:extLst>
      <p:ext uri="{BB962C8B-B14F-4D97-AF65-F5344CB8AC3E}">
        <p14:creationId xmlns:p14="http://schemas.microsoft.com/office/powerpoint/2010/main" val="16779970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Datumsplatzhalter 1">
            <a:extLst>
              <a:ext uri="{FF2B5EF4-FFF2-40B4-BE49-F238E27FC236}">
                <a16:creationId xmlns:a16="http://schemas.microsoft.com/office/drawing/2014/main" id="{2F980167-6E5F-CD28-AF06-C6A91211ED34}"/>
              </a:ext>
            </a:extLst>
          </p:cNvPr>
          <p:cNvSpPr>
            <a:spLocks noGrp="1"/>
          </p:cNvSpPr>
          <p:nvPr>
            <p:ph type="dt" sz="half" idx="10"/>
          </p:nvPr>
        </p:nvSpPr>
        <p:spPr/>
        <p:txBody>
          <a:bodyPr/>
          <a:lstStyle/>
          <a:p>
            <a:fld id="{5164F010-D765-3742-B1BE-090DA5D5B25D}" type="datetimeFigureOut">
              <a:rPr lang="en-US" smtClean="0"/>
              <a:t>11/28/2022</a:t>
            </a:fld>
            <a:endParaRPr lang="en-US"/>
          </a:p>
        </p:txBody>
      </p:sp>
      <p:sp>
        <p:nvSpPr>
          <p:cNvPr id="3" name="Fußzeilenplatzhalter 2">
            <a:extLst>
              <a:ext uri="{FF2B5EF4-FFF2-40B4-BE49-F238E27FC236}">
                <a16:creationId xmlns:a16="http://schemas.microsoft.com/office/drawing/2014/main" id="{87E51C59-E1A1-049F-46B9-292726530238}"/>
              </a:ext>
            </a:extLst>
          </p:cNvPr>
          <p:cNvSpPr>
            <a:spLocks noGrp="1"/>
          </p:cNvSpPr>
          <p:nvPr>
            <p:ph type="ftr" sz="quarter" idx="11"/>
          </p:nvPr>
        </p:nvSpPr>
        <p:spPr/>
        <p:txBody>
          <a:bodyPr/>
          <a:lstStyle/>
          <a:p>
            <a:endParaRPr lang="en-US"/>
          </a:p>
        </p:txBody>
      </p:sp>
      <p:sp>
        <p:nvSpPr>
          <p:cNvPr id="4" name="Foliennummernplatzhalter 3">
            <a:extLst>
              <a:ext uri="{FF2B5EF4-FFF2-40B4-BE49-F238E27FC236}">
                <a16:creationId xmlns:a16="http://schemas.microsoft.com/office/drawing/2014/main" id="{B017AE66-4EA5-916A-8F4C-D415B7BBF29D}"/>
              </a:ext>
            </a:extLst>
          </p:cNvPr>
          <p:cNvSpPr>
            <a:spLocks noGrp="1"/>
          </p:cNvSpPr>
          <p:nvPr>
            <p:ph type="sldNum" sz="quarter" idx="12"/>
          </p:nvPr>
        </p:nvSpPr>
        <p:spPr/>
        <p:txBody>
          <a:bodyPr/>
          <a:lstStyle/>
          <a:p>
            <a:fld id="{619D1D24-8592-8C4E-ADCB-0F95CB683268}" type="slidenum">
              <a:rPr lang="en-US" smtClean="0"/>
              <a:t>‹#›</a:t>
            </a:fld>
            <a:endParaRPr lang="en-US"/>
          </a:p>
        </p:txBody>
      </p:sp>
    </p:spTree>
    <p:extLst>
      <p:ext uri="{BB962C8B-B14F-4D97-AF65-F5344CB8AC3E}">
        <p14:creationId xmlns:p14="http://schemas.microsoft.com/office/powerpoint/2010/main" val="40759862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D9F6A74-0C9D-B5ED-DDFE-FC6F280B335A}"/>
              </a:ext>
            </a:extLst>
          </p:cNvPr>
          <p:cNvSpPr>
            <a:spLocks noGrp="1"/>
          </p:cNvSpPr>
          <p:nvPr>
            <p:ph type="title"/>
          </p:nvPr>
        </p:nvSpPr>
        <p:spPr>
          <a:xfrm>
            <a:off x="839788" y="457200"/>
            <a:ext cx="3932237" cy="1600200"/>
          </a:xfrm>
        </p:spPr>
        <p:txBody>
          <a:bodyPr anchor="b"/>
          <a:lstStyle>
            <a:lvl1pPr>
              <a:defRPr sz="3200"/>
            </a:lvl1pPr>
          </a:lstStyle>
          <a:p>
            <a:r>
              <a:rPr lang="de-DE"/>
              <a:t>Mastertitelformat bearbeiten</a:t>
            </a:r>
            <a:endParaRPr lang="en-US"/>
          </a:p>
        </p:txBody>
      </p:sp>
      <p:sp>
        <p:nvSpPr>
          <p:cNvPr id="3" name="Inhaltsplatzhalter 2">
            <a:extLst>
              <a:ext uri="{FF2B5EF4-FFF2-40B4-BE49-F238E27FC236}">
                <a16:creationId xmlns:a16="http://schemas.microsoft.com/office/drawing/2014/main" id="{1D9AF7F9-473A-F493-8F1F-0541A1F035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Textplatzhalter 3">
            <a:extLst>
              <a:ext uri="{FF2B5EF4-FFF2-40B4-BE49-F238E27FC236}">
                <a16:creationId xmlns:a16="http://schemas.microsoft.com/office/drawing/2014/main" id="{B25DD012-31F3-7CDB-ACAE-C770A168833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5" name="Datumsplatzhalter 4">
            <a:extLst>
              <a:ext uri="{FF2B5EF4-FFF2-40B4-BE49-F238E27FC236}">
                <a16:creationId xmlns:a16="http://schemas.microsoft.com/office/drawing/2014/main" id="{9B092E83-A734-1C44-CAB7-298D244FC965}"/>
              </a:ext>
            </a:extLst>
          </p:cNvPr>
          <p:cNvSpPr>
            <a:spLocks noGrp="1"/>
          </p:cNvSpPr>
          <p:nvPr>
            <p:ph type="dt" sz="half" idx="10"/>
          </p:nvPr>
        </p:nvSpPr>
        <p:spPr/>
        <p:txBody>
          <a:bodyPr/>
          <a:lstStyle/>
          <a:p>
            <a:fld id="{5164F010-D765-3742-B1BE-090DA5D5B25D}" type="datetimeFigureOut">
              <a:rPr lang="en-US" smtClean="0"/>
              <a:t>11/28/2022</a:t>
            </a:fld>
            <a:endParaRPr lang="en-US"/>
          </a:p>
        </p:txBody>
      </p:sp>
      <p:sp>
        <p:nvSpPr>
          <p:cNvPr id="6" name="Fußzeilenplatzhalter 5">
            <a:extLst>
              <a:ext uri="{FF2B5EF4-FFF2-40B4-BE49-F238E27FC236}">
                <a16:creationId xmlns:a16="http://schemas.microsoft.com/office/drawing/2014/main" id="{9C992C97-26E4-FAE4-21B0-896ADE8FE51F}"/>
              </a:ext>
            </a:extLst>
          </p:cNvPr>
          <p:cNvSpPr>
            <a:spLocks noGrp="1"/>
          </p:cNvSpPr>
          <p:nvPr>
            <p:ph type="ftr" sz="quarter" idx="11"/>
          </p:nvPr>
        </p:nvSpPr>
        <p:spPr/>
        <p:txBody>
          <a:bodyPr/>
          <a:lstStyle/>
          <a:p>
            <a:endParaRPr lang="en-US"/>
          </a:p>
        </p:txBody>
      </p:sp>
      <p:sp>
        <p:nvSpPr>
          <p:cNvPr id="7" name="Foliennummernplatzhalter 6">
            <a:extLst>
              <a:ext uri="{FF2B5EF4-FFF2-40B4-BE49-F238E27FC236}">
                <a16:creationId xmlns:a16="http://schemas.microsoft.com/office/drawing/2014/main" id="{E80B6B3B-A74E-B91C-1957-A317A1BD0F97}"/>
              </a:ext>
            </a:extLst>
          </p:cNvPr>
          <p:cNvSpPr>
            <a:spLocks noGrp="1"/>
          </p:cNvSpPr>
          <p:nvPr>
            <p:ph type="sldNum" sz="quarter" idx="12"/>
          </p:nvPr>
        </p:nvSpPr>
        <p:spPr/>
        <p:txBody>
          <a:bodyPr/>
          <a:lstStyle/>
          <a:p>
            <a:fld id="{619D1D24-8592-8C4E-ADCB-0F95CB683268}" type="slidenum">
              <a:rPr lang="en-US" smtClean="0"/>
              <a:t>‹#›</a:t>
            </a:fld>
            <a:endParaRPr lang="en-US"/>
          </a:p>
        </p:txBody>
      </p:sp>
    </p:spTree>
    <p:extLst>
      <p:ext uri="{BB962C8B-B14F-4D97-AF65-F5344CB8AC3E}">
        <p14:creationId xmlns:p14="http://schemas.microsoft.com/office/powerpoint/2010/main" val="41650165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F0E7DE0-FCCD-7383-BCD8-9C144EC3A41C}"/>
              </a:ext>
            </a:extLst>
          </p:cNvPr>
          <p:cNvSpPr>
            <a:spLocks noGrp="1"/>
          </p:cNvSpPr>
          <p:nvPr>
            <p:ph type="title"/>
          </p:nvPr>
        </p:nvSpPr>
        <p:spPr>
          <a:xfrm>
            <a:off x="839788" y="457200"/>
            <a:ext cx="3932237" cy="1600200"/>
          </a:xfrm>
        </p:spPr>
        <p:txBody>
          <a:bodyPr anchor="b"/>
          <a:lstStyle>
            <a:lvl1pPr>
              <a:defRPr sz="3200"/>
            </a:lvl1pPr>
          </a:lstStyle>
          <a:p>
            <a:r>
              <a:rPr lang="de-DE"/>
              <a:t>Mastertitelformat bearbeiten</a:t>
            </a:r>
            <a:endParaRPr lang="en-US"/>
          </a:p>
        </p:txBody>
      </p:sp>
      <p:sp>
        <p:nvSpPr>
          <p:cNvPr id="3" name="Bildplatzhalter 2">
            <a:extLst>
              <a:ext uri="{FF2B5EF4-FFF2-40B4-BE49-F238E27FC236}">
                <a16:creationId xmlns:a16="http://schemas.microsoft.com/office/drawing/2014/main" id="{D528A19A-B797-B3F3-7757-369ADC5020C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platzhalter 3">
            <a:extLst>
              <a:ext uri="{FF2B5EF4-FFF2-40B4-BE49-F238E27FC236}">
                <a16:creationId xmlns:a16="http://schemas.microsoft.com/office/drawing/2014/main" id="{1E51EA2F-B315-256B-B304-D761FEEBB93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5" name="Datumsplatzhalter 4">
            <a:extLst>
              <a:ext uri="{FF2B5EF4-FFF2-40B4-BE49-F238E27FC236}">
                <a16:creationId xmlns:a16="http://schemas.microsoft.com/office/drawing/2014/main" id="{B3CCCC55-4B9F-EA91-75E5-27C68079BD61}"/>
              </a:ext>
            </a:extLst>
          </p:cNvPr>
          <p:cNvSpPr>
            <a:spLocks noGrp="1"/>
          </p:cNvSpPr>
          <p:nvPr>
            <p:ph type="dt" sz="half" idx="10"/>
          </p:nvPr>
        </p:nvSpPr>
        <p:spPr/>
        <p:txBody>
          <a:bodyPr/>
          <a:lstStyle/>
          <a:p>
            <a:fld id="{5164F010-D765-3742-B1BE-090DA5D5B25D}" type="datetimeFigureOut">
              <a:rPr lang="en-US" smtClean="0"/>
              <a:t>11/28/2022</a:t>
            </a:fld>
            <a:endParaRPr lang="en-US"/>
          </a:p>
        </p:txBody>
      </p:sp>
      <p:sp>
        <p:nvSpPr>
          <p:cNvPr id="6" name="Fußzeilenplatzhalter 5">
            <a:extLst>
              <a:ext uri="{FF2B5EF4-FFF2-40B4-BE49-F238E27FC236}">
                <a16:creationId xmlns:a16="http://schemas.microsoft.com/office/drawing/2014/main" id="{2EF3CABB-5CD9-0C3D-34D7-22DE3A859BE8}"/>
              </a:ext>
            </a:extLst>
          </p:cNvPr>
          <p:cNvSpPr>
            <a:spLocks noGrp="1"/>
          </p:cNvSpPr>
          <p:nvPr>
            <p:ph type="ftr" sz="quarter" idx="11"/>
          </p:nvPr>
        </p:nvSpPr>
        <p:spPr/>
        <p:txBody>
          <a:bodyPr/>
          <a:lstStyle/>
          <a:p>
            <a:endParaRPr lang="en-US"/>
          </a:p>
        </p:txBody>
      </p:sp>
      <p:sp>
        <p:nvSpPr>
          <p:cNvPr id="7" name="Foliennummernplatzhalter 6">
            <a:extLst>
              <a:ext uri="{FF2B5EF4-FFF2-40B4-BE49-F238E27FC236}">
                <a16:creationId xmlns:a16="http://schemas.microsoft.com/office/drawing/2014/main" id="{96CADFCC-043A-A082-4A60-799E566F6511}"/>
              </a:ext>
            </a:extLst>
          </p:cNvPr>
          <p:cNvSpPr>
            <a:spLocks noGrp="1"/>
          </p:cNvSpPr>
          <p:nvPr>
            <p:ph type="sldNum" sz="quarter" idx="12"/>
          </p:nvPr>
        </p:nvSpPr>
        <p:spPr/>
        <p:txBody>
          <a:bodyPr/>
          <a:lstStyle/>
          <a:p>
            <a:fld id="{619D1D24-8592-8C4E-ADCB-0F95CB683268}" type="slidenum">
              <a:rPr lang="en-US" smtClean="0"/>
              <a:t>‹#›</a:t>
            </a:fld>
            <a:endParaRPr lang="en-US"/>
          </a:p>
        </p:txBody>
      </p:sp>
    </p:spTree>
    <p:extLst>
      <p:ext uri="{BB962C8B-B14F-4D97-AF65-F5344CB8AC3E}">
        <p14:creationId xmlns:p14="http://schemas.microsoft.com/office/powerpoint/2010/main" val="365097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0977038-9336-C7EA-75B7-437A2BEDBD05}"/>
              </a:ext>
            </a:extLst>
          </p:cNvPr>
          <p:cNvSpPr>
            <a:spLocks noGrp="1"/>
          </p:cNvSpPr>
          <p:nvPr>
            <p:ph type="title"/>
          </p:nvPr>
        </p:nvSpPr>
        <p:spPr/>
        <p:txBody>
          <a:bodyPr/>
          <a:lstStyle/>
          <a:p>
            <a:r>
              <a:rPr lang="de-DE"/>
              <a:t>Mastertitelformat bearbeiten</a:t>
            </a:r>
            <a:endParaRPr lang="en-US"/>
          </a:p>
        </p:txBody>
      </p:sp>
      <p:sp>
        <p:nvSpPr>
          <p:cNvPr id="3" name="Vertikaler Textplatzhalter 2">
            <a:extLst>
              <a:ext uri="{FF2B5EF4-FFF2-40B4-BE49-F238E27FC236}">
                <a16:creationId xmlns:a16="http://schemas.microsoft.com/office/drawing/2014/main" id="{D1C5A30B-E7B2-0BB6-DB4C-44B4C155CDE0}"/>
              </a:ext>
            </a:extLst>
          </p:cNvPr>
          <p:cNvSpPr>
            <a:spLocks noGrp="1"/>
          </p:cNvSpPr>
          <p:nvPr>
            <p:ph type="body" orient="vert" idx="1"/>
          </p:nvPr>
        </p:nvSpPr>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Datumsplatzhalter 3">
            <a:extLst>
              <a:ext uri="{FF2B5EF4-FFF2-40B4-BE49-F238E27FC236}">
                <a16:creationId xmlns:a16="http://schemas.microsoft.com/office/drawing/2014/main" id="{6A817A34-CF60-4A13-FCDB-A53866C03A59}"/>
              </a:ext>
            </a:extLst>
          </p:cNvPr>
          <p:cNvSpPr>
            <a:spLocks noGrp="1"/>
          </p:cNvSpPr>
          <p:nvPr>
            <p:ph type="dt" sz="half" idx="10"/>
          </p:nvPr>
        </p:nvSpPr>
        <p:spPr/>
        <p:txBody>
          <a:bodyPr/>
          <a:lstStyle/>
          <a:p>
            <a:fld id="{5164F010-D765-3742-B1BE-090DA5D5B25D}" type="datetimeFigureOut">
              <a:rPr lang="en-US" smtClean="0"/>
              <a:t>11/28/2022</a:t>
            </a:fld>
            <a:endParaRPr lang="en-US"/>
          </a:p>
        </p:txBody>
      </p:sp>
      <p:sp>
        <p:nvSpPr>
          <p:cNvPr id="5" name="Fußzeilenplatzhalter 4">
            <a:extLst>
              <a:ext uri="{FF2B5EF4-FFF2-40B4-BE49-F238E27FC236}">
                <a16:creationId xmlns:a16="http://schemas.microsoft.com/office/drawing/2014/main" id="{748230EB-112B-9BC4-2847-765E1F3D9D34}"/>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53DA3261-84DE-88FE-68C6-0D5102D41A73}"/>
              </a:ext>
            </a:extLst>
          </p:cNvPr>
          <p:cNvSpPr>
            <a:spLocks noGrp="1"/>
          </p:cNvSpPr>
          <p:nvPr>
            <p:ph type="sldNum" sz="quarter" idx="12"/>
          </p:nvPr>
        </p:nvSpPr>
        <p:spPr/>
        <p:txBody>
          <a:bodyPr/>
          <a:lstStyle/>
          <a:p>
            <a:fld id="{619D1D24-8592-8C4E-ADCB-0F95CB683268}" type="slidenum">
              <a:rPr lang="en-US" smtClean="0"/>
              <a:t>‹#›</a:t>
            </a:fld>
            <a:endParaRPr lang="en-US"/>
          </a:p>
        </p:txBody>
      </p:sp>
    </p:spTree>
    <p:extLst>
      <p:ext uri="{BB962C8B-B14F-4D97-AF65-F5344CB8AC3E}">
        <p14:creationId xmlns:p14="http://schemas.microsoft.com/office/powerpoint/2010/main" val="33105060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a:extLst>
              <a:ext uri="{FF2B5EF4-FFF2-40B4-BE49-F238E27FC236}">
                <a16:creationId xmlns:a16="http://schemas.microsoft.com/office/drawing/2014/main" id="{CD56FC56-FAF7-393A-627E-77250F9461B9}"/>
              </a:ext>
            </a:extLst>
          </p:cNvPr>
          <p:cNvSpPr>
            <a:spLocks noGrp="1"/>
          </p:cNvSpPr>
          <p:nvPr>
            <p:ph type="title" orient="vert"/>
          </p:nvPr>
        </p:nvSpPr>
        <p:spPr>
          <a:xfrm>
            <a:off x="8724900" y="365125"/>
            <a:ext cx="2628900" cy="5811838"/>
          </a:xfrm>
        </p:spPr>
        <p:txBody>
          <a:bodyPr vert="eaVert"/>
          <a:lstStyle/>
          <a:p>
            <a:r>
              <a:rPr lang="de-DE"/>
              <a:t>Mastertitelformat bearbeiten</a:t>
            </a:r>
            <a:endParaRPr lang="en-US"/>
          </a:p>
        </p:txBody>
      </p:sp>
      <p:sp>
        <p:nvSpPr>
          <p:cNvPr id="3" name="Vertikaler Textplatzhalter 2">
            <a:extLst>
              <a:ext uri="{FF2B5EF4-FFF2-40B4-BE49-F238E27FC236}">
                <a16:creationId xmlns:a16="http://schemas.microsoft.com/office/drawing/2014/main" id="{0255F929-28DC-DC77-DFC1-24EEEAEC3368}"/>
              </a:ext>
            </a:extLst>
          </p:cNvPr>
          <p:cNvSpPr>
            <a:spLocks noGrp="1"/>
          </p:cNvSpPr>
          <p:nvPr>
            <p:ph type="body" orient="vert" idx="1"/>
          </p:nvPr>
        </p:nvSpPr>
        <p:spPr>
          <a:xfrm>
            <a:off x="838200" y="365125"/>
            <a:ext cx="7734300" cy="5811838"/>
          </a:xfrm>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Datumsplatzhalter 3">
            <a:extLst>
              <a:ext uri="{FF2B5EF4-FFF2-40B4-BE49-F238E27FC236}">
                <a16:creationId xmlns:a16="http://schemas.microsoft.com/office/drawing/2014/main" id="{165C2AA4-5E9A-B17E-B2BE-7CC8D35FE986}"/>
              </a:ext>
            </a:extLst>
          </p:cNvPr>
          <p:cNvSpPr>
            <a:spLocks noGrp="1"/>
          </p:cNvSpPr>
          <p:nvPr>
            <p:ph type="dt" sz="half" idx="10"/>
          </p:nvPr>
        </p:nvSpPr>
        <p:spPr/>
        <p:txBody>
          <a:bodyPr/>
          <a:lstStyle/>
          <a:p>
            <a:fld id="{5164F010-D765-3742-B1BE-090DA5D5B25D}" type="datetimeFigureOut">
              <a:rPr lang="en-US" smtClean="0"/>
              <a:t>11/28/2022</a:t>
            </a:fld>
            <a:endParaRPr lang="en-US"/>
          </a:p>
        </p:txBody>
      </p:sp>
      <p:sp>
        <p:nvSpPr>
          <p:cNvPr id="5" name="Fußzeilenplatzhalter 4">
            <a:extLst>
              <a:ext uri="{FF2B5EF4-FFF2-40B4-BE49-F238E27FC236}">
                <a16:creationId xmlns:a16="http://schemas.microsoft.com/office/drawing/2014/main" id="{7823AFFE-0C08-A485-B3E2-41291A215B2B}"/>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FD2518E6-97FF-E724-4C8B-5C8EC13255D5}"/>
              </a:ext>
            </a:extLst>
          </p:cNvPr>
          <p:cNvSpPr>
            <a:spLocks noGrp="1"/>
          </p:cNvSpPr>
          <p:nvPr>
            <p:ph type="sldNum" sz="quarter" idx="12"/>
          </p:nvPr>
        </p:nvSpPr>
        <p:spPr/>
        <p:txBody>
          <a:bodyPr/>
          <a:lstStyle/>
          <a:p>
            <a:fld id="{619D1D24-8592-8C4E-ADCB-0F95CB683268}" type="slidenum">
              <a:rPr lang="en-US" smtClean="0"/>
              <a:t>‹#›</a:t>
            </a:fld>
            <a:endParaRPr lang="en-US"/>
          </a:p>
        </p:txBody>
      </p:sp>
    </p:spTree>
    <p:extLst>
      <p:ext uri="{BB962C8B-B14F-4D97-AF65-F5344CB8AC3E}">
        <p14:creationId xmlns:p14="http://schemas.microsoft.com/office/powerpoint/2010/main" val="17140582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elplatzhalter 1">
            <a:extLst>
              <a:ext uri="{FF2B5EF4-FFF2-40B4-BE49-F238E27FC236}">
                <a16:creationId xmlns:a16="http://schemas.microsoft.com/office/drawing/2014/main" id="{231FEDEA-841C-5E3F-BA21-4CC848ADBAC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de-DE"/>
              <a:t>Mastertitelformat bearbeiten</a:t>
            </a:r>
            <a:endParaRPr lang="en-US"/>
          </a:p>
        </p:txBody>
      </p:sp>
      <p:sp>
        <p:nvSpPr>
          <p:cNvPr id="3" name="Textplatzhalter 2">
            <a:extLst>
              <a:ext uri="{FF2B5EF4-FFF2-40B4-BE49-F238E27FC236}">
                <a16:creationId xmlns:a16="http://schemas.microsoft.com/office/drawing/2014/main" id="{D44DD227-AFD2-3E57-626A-6543E967435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de-DE"/>
              <a:t>Formato Mastertext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Datumsplatzhalter 3">
            <a:extLst>
              <a:ext uri="{FF2B5EF4-FFF2-40B4-BE49-F238E27FC236}">
                <a16:creationId xmlns:a16="http://schemas.microsoft.com/office/drawing/2014/main" id="{ABFA3681-6721-CD81-98D8-5419AC2F80E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164F010-D765-3742-B1BE-090DA5D5B25D}" type="datetimeFigureOut">
              <a:rPr lang="en-US" smtClean="0"/>
              <a:t>11/28/2022</a:t>
            </a:fld>
            <a:endParaRPr lang="en-US"/>
          </a:p>
        </p:txBody>
      </p:sp>
      <p:sp>
        <p:nvSpPr>
          <p:cNvPr id="5" name="Fußzeilenplatzhalter 4">
            <a:extLst>
              <a:ext uri="{FF2B5EF4-FFF2-40B4-BE49-F238E27FC236}">
                <a16:creationId xmlns:a16="http://schemas.microsoft.com/office/drawing/2014/main" id="{A010C26A-1BF1-3B10-B107-79DB8AFF412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Foliennummernplatzhalter 5">
            <a:extLst>
              <a:ext uri="{FF2B5EF4-FFF2-40B4-BE49-F238E27FC236}">
                <a16:creationId xmlns:a16="http://schemas.microsoft.com/office/drawing/2014/main" id="{46921CE8-5A9D-D95F-6C17-3E0FD430154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9D1D24-8592-8C4E-ADCB-0F95CB683268}" type="slidenum">
              <a:rPr lang="en-US" smtClean="0"/>
              <a:t>‹#›</a:t>
            </a:fld>
            <a:endParaRPr lang="en-US"/>
          </a:p>
        </p:txBody>
      </p:sp>
    </p:spTree>
    <p:extLst>
      <p:ext uri="{BB962C8B-B14F-4D97-AF65-F5344CB8AC3E}">
        <p14:creationId xmlns:p14="http://schemas.microsoft.com/office/powerpoint/2010/main" val="411028583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4.jpg"/><Relationship Id="rId4" Type="http://schemas.openxmlformats.org/officeDocument/2006/relationships/image" Target="../media/image1.pn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5.jpg"/><Relationship Id="rId4" Type="http://schemas.openxmlformats.org/officeDocument/2006/relationships/image" Target="../media/image1.pn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6.jpeg"/><Relationship Id="rId4" Type="http://schemas.openxmlformats.org/officeDocument/2006/relationships/image" Target="../media/image1.pn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1.pn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1.png"/></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image" Target="../media/image1.png"/></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pn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image" Target="../media/image12.jpeg"/><Relationship Id="rId4" Type="http://schemas.openxmlformats.org/officeDocument/2006/relationships/image" Target="../media/image1.png"/></Relationships>
</file>

<file path=ppt/slides/_rels/slide1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2.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5.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6.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7.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image" Target="../media/image2.png"/></Relationships>
</file>

<file path=ppt/slides/_rels/slide1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8.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image" Target="../media/image2.png"/></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2.xml"/><Relationship Id="rId5" Type="http://schemas.openxmlformats.org/officeDocument/2006/relationships/image" Target="../media/image16.jpg"/><Relationship Id="rId4" Type="http://schemas.openxmlformats.org/officeDocument/2006/relationships/image" Target="../media/image1.png"/></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0.xml"/><Relationship Id="rId1" Type="http://schemas.openxmlformats.org/officeDocument/2006/relationships/slideLayout" Target="../slideLayouts/slideLayout2.xml"/><Relationship Id="rId5" Type="http://schemas.openxmlformats.org/officeDocument/2006/relationships/image" Target="../media/image17.jpeg"/><Relationship Id="rId4" Type="http://schemas.openxmlformats.org/officeDocument/2006/relationships/image" Target="../media/image1.png"/></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1.xml"/><Relationship Id="rId1" Type="http://schemas.openxmlformats.org/officeDocument/2006/relationships/slideLayout" Target="../slideLayouts/slideLayout2.xml"/><Relationship Id="rId5" Type="http://schemas.openxmlformats.org/officeDocument/2006/relationships/image" Target="../media/image18.jpeg"/><Relationship Id="rId4" Type="http://schemas.openxmlformats.org/officeDocument/2006/relationships/image" Target="../media/image1.png"/></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2.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3.xml"/><Relationship Id="rId1" Type="http://schemas.openxmlformats.org/officeDocument/2006/relationships/slideLayout" Target="../slideLayouts/slideLayout2.xml"/><Relationship Id="rId5" Type="http://schemas.openxmlformats.org/officeDocument/2006/relationships/image" Target="../media/image19.jpeg"/><Relationship Id="rId4" Type="http://schemas.openxmlformats.org/officeDocument/2006/relationships/image" Target="../media/image1.png"/></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4.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5.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27.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26.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image" Target="../media/image2.png"/></Relationships>
</file>

<file path=ppt/slides/_rels/slide28.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27.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image" Target="../media/image2.png"/></Relationships>
</file>

<file path=ppt/slides/_rels/slide29.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28.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image" Target="../media/image2.png"/></Relationships>
</file>

<file path=ppt/slides/_rels/slide30.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29.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image" Target="../media/image2.png"/></Relationships>
</file>

<file path=ppt/slides/_rels/slide31.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30.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image" Target="../media/image2.png"/></Relationships>
</file>

<file path=ppt/slides/_rels/slide32.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31.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image" Target="../media/image2.png"/></Relationships>
</file>

<file path=ppt/slides/_rels/slide33.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32.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image" Target="../media/image2.png"/></Relationships>
</file>

<file path=ppt/slides/_rels/slide3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3.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4.xml"/><Relationship Id="rId1" Type="http://schemas.openxmlformats.org/officeDocument/2006/relationships/slideLayout" Target="../slideLayouts/slideLayout2.xml"/><Relationship Id="rId5" Type="http://schemas.openxmlformats.org/officeDocument/2006/relationships/image" Target="../media/image24.gif"/><Relationship Id="rId4"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hteck 4">
            <a:extLst>
              <a:ext uri="{FF2B5EF4-FFF2-40B4-BE49-F238E27FC236}">
                <a16:creationId xmlns:a16="http://schemas.microsoft.com/office/drawing/2014/main" id="{13952F13-258D-4D51-2C9F-702E7A04CC08}"/>
              </a:ext>
            </a:extLst>
          </p:cNvPr>
          <p:cNvSpPr/>
          <p:nvPr/>
        </p:nvSpPr>
        <p:spPr>
          <a:xfrm>
            <a:off x="5304822" y="1123200"/>
            <a:ext cx="5763977" cy="461160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a:extLst>
              <a:ext uri="{FF2B5EF4-FFF2-40B4-BE49-F238E27FC236}">
                <a16:creationId xmlns:a16="http://schemas.microsoft.com/office/drawing/2014/main" id="{5B0B4BF5-D9CC-C422-9CF1-0CDA0813FD43}"/>
              </a:ext>
            </a:extLst>
          </p:cNvPr>
          <p:cNvSpPr>
            <a:spLocks noGrp="1"/>
          </p:cNvSpPr>
          <p:nvPr>
            <p:ph type="ctrTitle"/>
          </p:nvPr>
        </p:nvSpPr>
        <p:spPr>
          <a:xfrm>
            <a:off x="5304824" y="1123199"/>
            <a:ext cx="5763976" cy="2729609"/>
          </a:xfrm>
        </p:spPr>
        <p:txBody>
          <a:bodyPr>
            <a:normAutofit/>
          </a:bodyPr>
          <a:lstStyle/>
          <a:p>
            <a:r>
              <a:rPr lang="en-US" sz="5400" b="1" dirty="0">
                <a:latin typeface="Arial" panose="020B0604020202020204" pitchFamily="34" charset="0"/>
                <a:cs typeface="Arial" panose="020B0604020202020204" pitchFamily="34" charset="0"/>
              </a:rPr>
              <a:t>Sicurezza </a:t>
            </a:r>
            <a:r>
              <a:rPr lang="en-US" sz="5400" b="1" dirty="0" err="1">
                <a:latin typeface="Arial" panose="020B0604020202020204" pitchFamily="34" charset="0"/>
                <a:cs typeface="Arial" panose="020B0604020202020204" pitchFamily="34" charset="0"/>
              </a:rPr>
              <a:t>delle</a:t>
            </a:r>
            <a:r>
              <a:rPr lang="en-US" sz="5400" b="1" dirty="0">
                <a:latin typeface="Arial" panose="020B0604020202020204" pitchFamily="34" charset="0"/>
                <a:cs typeface="Arial" panose="020B0604020202020204" pitchFamily="34" charset="0"/>
              </a:rPr>
              <a:t> </a:t>
            </a:r>
            <a:r>
              <a:rPr lang="en-US" sz="5400" b="1" dirty="0" err="1" smtClean="0">
                <a:latin typeface="Arial" panose="020B0604020202020204" pitchFamily="34" charset="0"/>
                <a:cs typeface="Arial" panose="020B0604020202020204" pitchFamily="34" charset="0"/>
              </a:rPr>
              <a:t>informazioni</a:t>
            </a:r>
            <a:endParaRPr lang="en-US" sz="5400" b="1" dirty="0">
              <a:latin typeface="Arial" panose="020B0604020202020204" pitchFamily="34" charset="0"/>
              <a:cs typeface="Arial" panose="020B0604020202020204" pitchFamily="34" charset="0"/>
            </a:endParaRPr>
          </a:p>
        </p:txBody>
      </p:sp>
      <p:pic>
        <p:nvPicPr>
          <p:cNvPr id="4" name="Grafik 3">
            <a:extLst>
              <a:ext uri="{FF2B5EF4-FFF2-40B4-BE49-F238E27FC236}">
                <a16:creationId xmlns:a16="http://schemas.microsoft.com/office/drawing/2014/main" id="{7B6CC219-9B19-FE19-77C0-65BA2EDF466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123200" y="1123200"/>
            <a:ext cx="3058424" cy="3845239"/>
          </a:xfrm>
          <a:prstGeom prst="rect">
            <a:avLst/>
          </a:prstGeom>
        </p:spPr>
      </p:pic>
      <p:pic>
        <p:nvPicPr>
          <p:cNvPr id="6" name="Picture 2">
            <a:extLst>
              <a:ext uri="{FF2B5EF4-FFF2-40B4-BE49-F238E27FC236}">
                <a16:creationId xmlns:a16="http://schemas.microsoft.com/office/drawing/2014/main" id="{085AA7F9-3B95-C1E7-1686-69CA3827708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14324" y="5104090"/>
            <a:ext cx="3067300" cy="6695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130342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fik 5">
            <a:extLst>
              <a:ext uri="{FF2B5EF4-FFF2-40B4-BE49-F238E27FC236}">
                <a16:creationId xmlns:a16="http://schemas.microsoft.com/office/drawing/2014/main" id="{9302536D-0A53-85C7-013B-AA70F7BEF44A}"/>
              </a:ext>
            </a:extLst>
          </p:cNvPr>
          <p:cNvPicPr>
            <a:picLocks noChangeAspect="1"/>
          </p:cNvPicPr>
          <p:nvPr/>
        </p:nvPicPr>
        <p:blipFill>
          <a:blip r:embed="rId3"/>
          <a:srcRect/>
          <a:stretch/>
        </p:blipFill>
        <p:spPr>
          <a:xfrm>
            <a:off x="804567" y="3000054"/>
            <a:ext cx="2973174" cy="3296346"/>
          </a:xfrm>
          <a:prstGeom prst="rect">
            <a:avLst/>
          </a:prstGeom>
        </p:spPr>
      </p:pic>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GB" dirty="0"/>
              <a:t>Gestione della sicurezza </a:t>
            </a:r>
            <a:r>
              <a:rPr lang="en-GB" dirty="0" err="1"/>
              <a:t>delle</a:t>
            </a:r>
            <a:r>
              <a:rPr lang="en-GB" dirty="0"/>
              <a:t> </a:t>
            </a:r>
            <a:r>
              <a:rPr lang="en-GB" dirty="0" err="1" smtClean="0"/>
              <a:t>informazioni</a:t>
            </a:r>
            <a:endParaRPr lang="en-GB"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3544584" y="1980000"/>
            <a:ext cx="8054616" cy="4320000"/>
          </a:xfrm>
        </p:spPr>
        <p:txBody>
          <a:bodyPr>
            <a:normAutofit fontScale="92500" lnSpcReduction="10000"/>
          </a:bodyPr>
          <a:lstStyle/>
          <a:p>
            <a:r>
              <a:rPr lang="en-US" sz="3600" b="1" dirty="0"/>
              <a:t>La sicurezza informatica </a:t>
            </a:r>
            <a:r>
              <a:rPr lang="en-US" sz="3600" dirty="0"/>
              <a:t>è la pratica di difendere computer, server, dispositivi mobili, sistemi elettronici, reti e dati da attacchi dannosi.</a:t>
            </a:r>
          </a:p>
          <a:p>
            <a:r>
              <a:rPr lang="en-US" sz="3600" dirty="0"/>
              <a:t>È anche nota come sicurezza informatica o sicurezza delle informazioni elettroniche.</a:t>
            </a:r>
          </a:p>
          <a:p>
            <a:r>
              <a:rPr lang="en-US" sz="3600" dirty="0"/>
              <a:t>Il termine si applica in una varietà di contesti, dal business al mobile computing, e può essere suddiviso in alcune categorie comuni.</a:t>
            </a:r>
          </a:p>
          <a:p>
            <a:endParaRPr lang="en-US" sz="3600" dirty="0"/>
          </a:p>
          <a:p>
            <a:endParaRPr lang="en-US" sz="3200"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398192986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Sicurezza informatica per imprenditori e PMI</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p:spPr>
        <p:txBody>
          <a:bodyPr>
            <a:normAutofit/>
          </a:bodyPr>
          <a:lstStyle/>
          <a:p>
            <a:r>
              <a:rPr lang="en-US" sz="3200" dirty="0"/>
              <a:t>Le aziende sono spesso così preoccupate delle loro operazioni quotidiane che dimenticano di investire pesantemente nella sicurezza della rete. </a:t>
            </a:r>
          </a:p>
          <a:p>
            <a:r>
              <a:rPr lang="en-US" sz="3200" dirty="0"/>
              <a:t>Altri comprendono la necessità di una sicurezza di rete completa, ma hanno una strategia indulgente nei confronti dell'IT, che può essere altrettanto dannosa in caso di fuga di dati. </a:t>
            </a:r>
          </a:p>
          <a:p>
            <a:r>
              <a:rPr lang="en-US" sz="3200" dirty="0"/>
              <a:t>Comprendere cosa comporta la sicurezza della rete e le migliori pratiche da seguire per garantire la sicurezza della rete aziendale.</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65087632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1594326" y="365125"/>
            <a:ext cx="9759474" cy="1325563"/>
          </a:xfrm>
        </p:spPr>
        <p:txBody>
          <a:bodyPr/>
          <a:lstStyle/>
          <a:p>
            <a:r>
              <a:rPr lang="en-US" dirty="0" err="1" smtClean="0"/>
              <a:t>Contenuto</a:t>
            </a:r>
            <a:r>
              <a:rPr lang="en-US" dirty="0" smtClean="0"/>
              <a:t> di </a:t>
            </a:r>
            <a:r>
              <a:rPr lang="en-US" dirty="0" err="1" smtClean="0"/>
              <a:t>questo</a:t>
            </a:r>
            <a:r>
              <a:rPr lang="en-US" dirty="0" smtClean="0"/>
              <a:t> modulo</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395416" y="2186943"/>
            <a:ext cx="8137252" cy="3860208"/>
          </a:xfrm>
        </p:spPr>
        <p:txBody>
          <a:bodyPr/>
          <a:lstStyle/>
          <a:p>
            <a:pPr>
              <a:tabLst>
                <a:tab pos="1547813" algn="l"/>
              </a:tabLst>
            </a:pPr>
            <a:r>
              <a:rPr lang="en-US" b="1" dirty="0" err="1" smtClean="0"/>
              <a:t>Rilevamento</a:t>
            </a:r>
            <a:r>
              <a:rPr lang="en-US" b="1" dirty="0" smtClean="0"/>
              <a:t> </a:t>
            </a:r>
            <a:r>
              <a:rPr lang="en-US" dirty="0" err="1" smtClean="0"/>
              <a:t>Analisi</a:t>
            </a:r>
            <a:r>
              <a:rPr lang="en-US" dirty="0" smtClean="0"/>
              <a:t> </a:t>
            </a:r>
            <a:r>
              <a:rPr lang="en-US" dirty="0"/>
              <a:t>e </a:t>
            </a:r>
            <a:r>
              <a:rPr lang="en-US" dirty="0" err="1" smtClean="0"/>
              <a:t>individuazione</a:t>
            </a:r>
            <a:r>
              <a:rPr lang="en-US" dirty="0" smtClean="0"/>
              <a:t> di </a:t>
            </a:r>
            <a:r>
              <a:rPr lang="en-US" dirty="0" err="1"/>
              <a:t>tentativi</a:t>
            </a:r>
            <a:r>
              <a:rPr lang="en-US" dirty="0"/>
              <a:t> di </a:t>
            </a:r>
            <a:r>
              <a:rPr lang="en-US" dirty="0" err="1"/>
              <a:t>intrusione</a:t>
            </a:r>
            <a:r>
              <a:rPr lang="en-US" dirty="0"/>
              <a:t>.</a:t>
            </a:r>
          </a:p>
          <a:p>
            <a:pPr>
              <a:tabLst>
                <a:tab pos="1547813" algn="l"/>
              </a:tabLst>
            </a:pPr>
            <a:r>
              <a:rPr lang="en-US" b="1" dirty="0" err="1" smtClean="0"/>
              <a:t>Negazione</a:t>
            </a:r>
            <a:r>
              <a:rPr lang="en-US" b="1" dirty="0" smtClean="0"/>
              <a:t> </a:t>
            </a:r>
            <a:r>
              <a:rPr lang="en-US" dirty="0" err="1"/>
              <a:t>Interrompere</a:t>
            </a:r>
            <a:r>
              <a:rPr lang="en-US" dirty="0"/>
              <a:t> </a:t>
            </a:r>
            <a:r>
              <a:rPr lang="en-US" dirty="0" err="1"/>
              <a:t>gli</a:t>
            </a:r>
            <a:r>
              <a:rPr lang="en-US" dirty="0"/>
              <a:t> </a:t>
            </a:r>
            <a:r>
              <a:rPr lang="en-US" dirty="0" err="1"/>
              <a:t>attacchi</a:t>
            </a:r>
            <a:r>
              <a:rPr lang="en-US" dirty="0"/>
              <a:t> </a:t>
            </a:r>
            <a:r>
              <a:rPr lang="en-US" dirty="0" err="1"/>
              <a:t>quando</a:t>
            </a:r>
            <a:r>
              <a:rPr lang="en-US" dirty="0"/>
              <a:t> </a:t>
            </a:r>
            <a:r>
              <a:rPr lang="en-US" dirty="0" err="1"/>
              <a:t>si</a:t>
            </a:r>
            <a:r>
              <a:rPr lang="en-US" dirty="0"/>
              <a:t> </a:t>
            </a:r>
            <a:r>
              <a:rPr lang="en-US" dirty="0" err="1"/>
              <a:t>verificano</a:t>
            </a:r>
            <a:r>
              <a:rPr lang="en-US" dirty="0"/>
              <a:t>.</a:t>
            </a:r>
          </a:p>
          <a:p>
            <a:pPr>
              <a:tabLst>
                <a:tab pos="1547813" algn="l"/>
              </a:tabLst>
            </a:pPr>
            <a:r>
              <a:rPr lang="en-US" b="1" dirty="0" err="1"/>
              <a:t>Interruzione</a:t>
            </a:r>
            <a:r>
              <a:rPr lang="en-US" b="1" dirty="0"/>
              <a:t> </a:t>
            </a:r>
            <a:r>
              <a:rPr lang="en-US" dirty="0" err="1"/>
              <a:t>Interrompere</a:t>
            </a:r>
            <a:r>
              <a:rPr lang="en-US" b="1" dirty="0"/>
              <a:t> </a:t>
            </a:r>
            <a:r>
              <a:rPr lang="en-US" dirty="0"/>
              <a:t>la </a:t>
            </a:r>
            <a:r>
              <a:rPr lang="en-US" dirty="0" err="1"/>
              <a:t>comunicazione</a:t>
            </a:r>
            <a:r>
              <a:rPr lang="en-US" dirty="0"/>
              <a:t> </a:t>
            </a:r>
            <a:r>
              <a:rPr lang="en-US" dirty="0" err="1"/>
              <a:t>dei</a:t>
            </a:r>
            <a:r>
              <a:rPr lang="en-US" dirty="0"/>
              <a:t> </a:t>
            </a:r>
            <a:r>
              <a:rPr lang="en-US" dirty="0" err="1"/>
              <a:t>dati</a:t>
            </a:r>
            <a:endParaRPr lang="en-US" dirty="0"/>
          </a:p>
          <a:p>
            <a:pPr>
              <a:tabLst>
                <a:tab pos="1547813" algn="l"/>
              </a:tabLst>
            </a:pPr>
            <a:r>
              <a:rPr lang="en-US" b="1" dirty="0" err="1"/>
              <a:t>Degradare</a:t>
            </a:r>
            <a:r>
              <a:rPr lang="en-US" b="1" dirty="0"/>
              <a:t> </a:t>
            </a:r>
            <a:r>
              <a:rPr lang="en-US" dirty="0" err="1"/>
              <a:t>Ridurre</a:t>
            </a:r>
            <a:r>
              <a:rPr lang="en-US" dirty="0"/>
              <a:t> e </a:t>
            </a:r>
            <a:r>
              <a:rPr lang="en-US" dirty="0" err="1"/>
              <a:t>limitare</a:t>
            </a:r>
            <a:r>
              <a:rPr lang="en-US" dirty="0"/>
              <a:t> </a:t>
            </a:r>
            <a:r>
              <a:rPr lang="en-US" dirty="0" err="1"/>
              <a:t>l'efficacia</a:t>
            </a:r>
            <a:r>
              <a:rPr lang="en-US" dirty="0"/>
              <a:t> </a:t>
            </a:r>
            <a:r>
              <a:rPr lang="en-US" dirty="0" err="1"/>
              <a:t>dell'attacco</a:t>
            </a:r>
            <a:r>
              <a:rPr lang="en-US" dirty="0"/>
              <a:t>.</a:t>
            </a:r>
          </a:p>
          <a:p>
            <a:pPr>
              <a:tabLst>
                <a:tab pos="1547813" algn="l"/>
              </a:tabLst>
            </a:pPr>
            <a:r>
              <a:rPr lang="en-US" b="1" dirty="0" err="1"/>
              <a:t>Ingannare</a:t>
            </a:r>
            <a:r>
              <a:rPr lang="en-US" b="1" dirty="0"/>
              <a:t> </a:t>
            </a:r>
            <a:r>
              <a:rPr lang="en-US" dirty="0" err="1"/>
              <a:t>Condurre</a:t>
            </a:r>
            <a:r>
              <a:rPr lang="en-US" dirty="0"/>
              <a:t> </a:t>
            </a:r>
            <a:r>
              <a:rPr lang="en-US" dirty="0" err="1"/>
              <a:t>gli</a:t>
            </a:r>
            <a:r>
              <a:rPr lang="en-US" dirty="0"/>
              <a:t> </a:t>
            </a:r>
            <a:r>
              <a:rPr lang="en-US" dirty="0" err="1"/>
              <a:t>attaccanti</a:t>
            </a:r>
            <a:r>
              <a:rPr lang="en-US" dirty="0"/>
              <a:t> </a:t>
            </a:r>
            <a:r>
              <a:rPr lang="en-US" dirty="0" err="1"/>
              <a:t>nella</a:t>
            </a:r>
            <a:r>
              <a:rPr lang="en-US" dirty="0"/>
              <a:t> </a:t>
            </a:r>
            <a:r>
              <a:rPr lang="en-US" dirty="0" err="1"/>
              <a:t>direzione</a:t>
            </a:r>
            <a:endParaRPr lang="en-US" dirty="0"/>
          </a:p>
          <a:p>
            <a:pPr>
              <a:tabLst>
                <a:tab pos="1547813" algn="l"/>
              </a:tabLst>
            </a:pPr>
            <a:r>
              <a:rPr lang="en-US" b="1" dirty="0" err="1"/>
              <a:t>Contenere</a:t>
            </a:r>
            <a:r>
              <a:rPr lang="en-US" b="1" dirty="0"/>
              <a:t> </a:t>
            </a:r>
            <a:r>
              <a:rPr lang="en-US" dirty="0" err="1"/>
              <a:t>Nascondere</a:t>
            </a:r>
            <a:r>
              <a:rPr lang="en-US" dirty="0"/>
              <a:t> e </a:t>
            </a:r>
            <a:r>
              <a:rPr lang="en-US" dirty="0" err="1"/>
              <a:t>limitare</a:t>
            </a:r>
            <a:r>
              <a:rPr lang="en-US" dirty="0"/>
              <a:t> </a:t>
            </a:r>
            <a:r>
              <a:rPr lang="en-US" dirty="0" err="1"/>
              <a:t>il</a:t>
            </a:r>
            <a:r>
              <a:rPr lang="en-US" dirty="0"/>
              <a:t> </a:t>
            </a:r>
            <a:r>
              <a:rPr lang="en-US" dirty="0" err="1"/>
              <a:t>raggio</a:t>
            </a:r>
            <a:r>
              <a:rPr lang="en-US" dirty="0"/>
              <a:t> </a:t>
            </a:r>
            <a:r>
              <a:rPr lang="en-US" dirty="0" err="1"/>
              <a:t>d'azione</a:t>
            </a:r>
            <a:r>
              <a:rPr lang="en-US" dirty="0"/>
              <a:t> </a:t>
            </a:r>
            <a:r>
              <a:rPr lang="en-US" dirty="0" err="1"/>
              <a:t>dell'attaccoin</a:t>
            </a:r>
            <a:r>
              <a:rPr lang="en-US" dirty="0"/>
              <a:t> </a:t>
            </a:r>
            <a:r>
              <a:rPr lang="en-US" dirty="0" err="1"/>
              <a:t>modo</a:t>
            </a:r>
            <a:r>
              <a:rPr lang="en-US" dirty="0"/>
              <a:t> </a:t>
            </a:r>
            <a:r>
              <a:rPr lang="en-US" dirty="0" err="1"/>
              <a:t>che</a:t>
            </a:r>
            <a:r>
              <a:rPr lang="en-US" dirty="0"/>
              <a:t> </a:t>
            </a:r>
            <a:r>
              <a:rPr lang="en-US" dirty="0" err="1"/>
              <a:t>colpisca</a:t>
            </a:r>
            <a:r>
              <a:rPr lang="en-US" dirty="0"/>
              <a:t> solo </a:t>
            </a:r>
            <a:r>
              <a:rPr lang="en-US" dirty="0" err="1"/>
              <a:t>una</a:t>
            </a:r>
            <a:r>
              <a:rPr lang="en-US" dirty="0"/>
              <a:t> parte </a:t>
            </a:r>
            <a:r>
              <a:rPr lang="en-US" dirty="0" err="1"/>
              <a:t>dell'organizzazione</a:t>
            </a:r>
            <a:r>
              <a:rPr lang="en-US" dirty="0"/>
              <a:t>.</a:t>
            </a:r>
          </a:p>
          <a:p>
            <a:endParaRPr lang="en-US"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pic>
        <p:nvPicPr>
          <p:cNvPr id="7" name="Billede 3" descr="Et billede, der indeholder sidder, person&#10;&#10;Automatisk genereret beskrivelse">
            <a:extLst>
              <a:ext uri="{FF2B5EF4-FFF2-40B4-BE49-F238E27FC236}">
                <a16:creationId xmlns:a16="http://schemas.microsoft.com/office/drawing/2014/main" id="{AB7B7103-79BF-2188-1075-8D211D1C1733}"/>
              </a:ext>
            </a:extLst>
          </p:cNvPr>
          <p:cNvPicPr>
            <a:picLocks noChangeAspect="1"/>
          </p:cNvPicPr>
          <p:nvPr/>
        </p:nvPicPr>
        <p:blipFill rotWithShape="1">
          <a:blip r:embed="rId5">
            <a:extLst>
              <a:ext uri="{28A0092B-C50C-407E-A947-70E740481C1C}">
                <a14:useLocalDpi xmlns:a14="http://schemas.microsoft.com/office/drawing/2010/main" val="0"/>
              </a:ext>
            </a:extLst>
          </a:blip>
          <a:srcRect l="15703"/>
          <a:stretch/>
        </p:blipFill>
        <p:spPr>
          <a:xfrm>
            <a:off x="8402596" y="2359861"/>
            <a:ext cx="3471504" cy="2916138"/>
          </a:xfrm>
          <a:prstGeom prst="rect">
            <a:avLst/>
          </a:prstGeom>
        </p:spPr>
      </p:pic>
      <p:sp>
        <p:nvSpPr>
          <p:cNvPr id="8" name="Inhaltsplatzhalter 2">
            <a:extLst>
              <a:ext uri="{FF2B5EF4-FFF2-40B4-BE49-F238E27FC236}">
                <a16:creationId xmlns:a16="http://schemas.microsoft.com/office/drawing/2014/main" id="{571E74DB-E1A4-8C3A-D6DA-45CFA967D4D5}"/>
              </a:ext>
            </a:extLst>
          </p:cNvPr>
          <p:cNvSpPr txBox="1">
            <a:spLocks/>
          </p:cNvSpPr>
          <p:nvPr/>
        </p:nvSpPr>
        <p:spPr>
          <a:xfrm>
            <a:off x="540000" y="2828544"/>
            <a:ext cx="7424682" cy="3652737"/>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tabLst>
                <a:tab pos="1547813" algn="l"/>
              </a:tabLst>
            </a:pPr>
            <a:endParaRPr lang="en-US" sz="3100" dirty="0"/>
          </a:p>
        </p:txBody>
      </p:sp>
      <p:sp>
        <p:nvSpPr>
          <p:cNvPr id="10" name="TextBox 9"/>
          <p:cNvSpPr txBox="1"/>
          <p:nvPr/>
        </p:nvSpPr>
        <p:spPr>
          <a:xfrm>
            <a:off x="395416" y="1701687"/>
            <a:ext cx="11430758" cy="480131"/>
          </a:xfrm>
          <a:prstGeom prst="rect">
            <a:avLst/>
          </a:prstGeom>
          <a:noFill/>
        </p:spPr>
        <p:txBody>
          <a:bodyPr wrap="none" rtlCol="0">
            <a:spAutoFit/>
          </a:bodyPr>
          <a:lstStyle/>
          <a:p>
            <a:pPr marL="228600" lvl="0" indent="-228600">
              <a:lnSpc>
                <a:spcPct val="90000"/>
              </a:lnSpc>
              <a:spcBef>
                <a:spcPts val="1000"/>
              </a:spcBef>
              <a:buFont typeface="Arial" panose="020B0604020202020204" pitchFamily="34" charset="0"/>
              <a:buChar char="•"/>
            </a:pPr>
            <a:r>
              <a:rPr lang="en-US" sz="2800" dirty="0" err="1" smtClean="0">
                <a:solidFill>
                  <a:prstClr val="black"/>
                </a:solidFill>
              </a:rPr>
              <a:t>Utilizzo</a:t>
            </a:r>
            <a:r>
              <a:rPr lang="en-US" sz="2800" dirty="0" smtClean="0">
                <a:solidFill>
                  <a:prstClr val="black"/>
                </a:solidFill>
              </a:rPr>
              <a:t> </a:t>
            </a:r>
            <a:r>
              <a:rPr lang="en-US" sz="2800" dirty="0" err="1" smtClean="0">
                <a:solidFill>
                  <a:prstClr val="black"/>
                </a:solidFill>
              </a:rPr>
              <a:t>efficace</a:t>
            </a:r>
            <a:r>
              <a:rPr lang="en-US" sz="2800" dirty="0" smtClean="0">
                <a:solidFill>
                  <a:prstClr val="black"/>
                </a:solidFill>
              </a:rPr>
              <a:t> </a:t>
            </a:r>
            <a:r>
              <a:rPr lang="en-US" sz="2800" dirty="0" err="1" smtClean="0">
                <a:solidFill>
                  <a:prstClr val="black"/>
                </a:solidFill>
              </a:rPr>
              <a:t>della</a:t>
            </a:r>
            <a:r>
              <a:rPr lang="en-US" sz="2800" dirty="0" smtClean="0">
                <a:solidFill>
                  <a:prstClr val="black"/>
                </a:solidFill>
              </a:rPr>
              <a:t> </a:t>
            </a:r>
            <a:r>
              <a:rPr lang="en-US" sz="2800" dirty="0">
                <a:solidFill>
                  <a:prstClr val="black"/>
                </a:solidFill>
              </a:rPr>
              <a:t>Cyber Kill Chain </a:t>
            </a:r>
            <a:r>
              <a:rPr lang="en-US" sz="2800" dirty="0" err="1">
                <a:solidFill>
                  <a:prstClr val="black"/>
                </a:solidFill>
              </a:rPr>
              <a:t>nella</a:t>
            </a:r>
            <a:r>
              <a:rPr lang="en-US" sz="2800" dirty="0">
                <a:solidFill>
                  <a:prstClr val="black"/>
                </a:solidFill>
              </a:rPr>
              <a:t> </a:t>
            </a:r>
            <a:r>
              <a:rPr lang="en-US" sz="2800" dirty="0" err="1">
                <a:solidFill>
                  <a:prstClr val="black"/>
                </a:solidFill>
              </a:rPr>
              <a:t>strategia</a:t>
            </a:r>
            <a:r>
              <a:rPr lang="en-US" sz="2800" dirty="0">
                <a:solidFill>
                  <a:prstClr val="black"/>
                </a:solidFill>
              </a:rPr>
              <a:t> di </a:t>
            </a:r>
            <a:r>
              <a:rPr lang="en-US" sz="2800" dirty="0" err="1">
                <a:solidFill>
                  <a:prstClr val="black"/>
                </a:solidFill>
              </a:rPr>
              <a:t>sicurezza</a:t>
            </a:r>
            <a:r>
              <a:rPr lang="en-US" sz="2800" dirty="0">
                <a:solidFill>
                  <a:prstClr val="black"/>
                </a:solidFill>
              </a:rPr>
              <a:t> </a:t>
            </a:r>
            <a:r>
              <a:rPr lang="en-US" sz="2800" dirty="0" err="1">
                <a:solidFill>
                  <a:prstClr val="black"/>
                </a:solidFill>
              </a:rPr>
              <a:t>informatica</a:t>
            </a:r>
            <a:r>
              <a:rPr lang="en-US" sz="2800" dirty="0">
                <a:solidFill>
                  <a:prstClr val="black"/>
                </a:solidFill>
              </a:rPr>
              <a:t>:</a:t>
            </a:r>
          </a:p>
        </p:txBody>
      </p:sp>
    </p:spTree>
    <p:extLst>
      <p:ext uri="{BB962C8B-B14F-4D97-AF65-F5344CB8AC3E}">
        <p14:creationId xmlns:p14="http://schemas.microsoft.com/office/powerpoint/2010/main" val="125646876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1594326" y="365125"/>
            <a:ext cx="6938342" cy="1325563"/>
          </a:xfrm>
        </p:spPr>
        <p:txBody>
          <a:bodyPr/>
          <a:lstStyle/>
          <a:p>
            <a:r>
              <a:rPr lang="en-US" dirty="0" err="1" smtClean="0"/>
              <a:t>Gestione</a:t>
            </a:r>
            <a:r>
              <a:rPr lang="en-US" dirty="0" smtClean="0"/>
              <a:t> </a:t>
            </a:r>
            <a:r>
              <a:rPr lang="en-US" dirty="0" err="1" smtClean="0"/>
              <a:t>della</a:t>
            </a:r>
            <a:r>
              <a:rPr lang="en-US" dirty="0" smtClean="0"/>
              <a:t> </a:t>
            </a:r>
            <a:r>
              <a:rPr lang="en-US" dirty="0" err="1" smtClean="0"/>
              <a:t>sicurezza</a:t>
            </a:r>
            <a:r>
              <a:rPr lang="en-US" dirty="0" smtClean="0"/>
              <a:t> </a:t>
            </a:r>
            <a:r>
              <a:rPr lang="en-US" dirty="0" err="1" smtClean="0"/>
              <a:t>delle</a:t>
            </a:r>
            <a:r>
              <a:rPr lang="en-US" dirty="0" smtClean="0"/>
              <a:t> </a:t>
            </a:r>
            <a:r>
              <a:rPr lang="en-US" dirty="0" err="1" smtClean="0"/>
              <a:t>informazioni</a:t>
            </a:r>
            <a:r>
              <a:rPr lang="en-US" dirty="0" smtClean="0"/>
              <a:t> (ISM) </a:t>
            </a:r>
            <a:endParaRPr lang="en-US"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p:txBody>
          <a:bodyPr/>
          <a:lstStyle/>
          <a:p>
            <a:r>
              <a:rPr lang="en-US" dirty="0" smtClean="0"/>
              <a:t>L'ISM </a:t>
            </a:r>
            <a:r>
              <a:rPr lang="en-US" dirty="0" err="1" smtClean="0"/>
              <a:t>definisce</a:t>
            </a:r>
            <a:r>
              <a:rPr lang="en-US" dirty="0" smtClean="0"/>
              <a:t> e </a:t>
            </a:r>
            <a:r>
              <a:rPr lang="en-US" dirty="0" err="1" smtClean="0"/>
              <a:t>gestisce</a:t>
            </a:r>
            <a:r>
              <a:rPr lang="en-US" dirty="0" smtClean="0"/>
              <a:t> </a:t>
            </a:r>
            <a:r>
              <a:rPr lang="en-US" dirty="0" err="1" smtClean="0"/>
              <a:t>i</a:t>
            </a:r>
            <a:r>
              <a:rPr lang="en-US" dirty="0" smtClean="0"/>
              <a:t> </a:t>
            </a:r>
            <a:r>
              <a:rPr lang="en-US" dirty="0" err="1" smtClean="0"/>
              <a:t>controlli</a:t>
            </a:r>
            <a:r>
              <a:rPr lang="en-US" dirty="0" smtClean="0"/>
              <a:t> </a:t>
            </a:r>
            <a:r>
              <a:rPr lang="en-US" dirty="0" err="1" smtClean="0"/>
              <a:t>che</a:t>
            </a:r>
            <a:r>
              <a:rPr lang="en-US" dirty="0" smtClean="0"/>
              <a:t> </a:t>
            </a:r>
            <a:r>
              <a:rPr lang="en-US" dirty="0" err="1" smtClean="0"/>
              <a:t>un'organizzazione</a:t>
            </a:r>
            <a:r>
              <a:rPr lang="en-US" dirty="0" smtClean="0"/>
              <a:t> </a:t>
            </a:r>
            <a:r>
              <a:rPr lang="en-US" dirty="0" err="1" smtClean="0"/>
              <a:t>deve</a:t>
            </a:r>
            <a:r>
              <a:rPr lang="en-US" dirty="0" smtClean="0"/>
              <a:t> </a:t>
            </a:r>
            <a:r>
              <a:rPr lang="en-US" dirty="0" err="1" smtClean="0"/>
              <a:t>implementare</a:t>
            </a:r>
            <a:r>
              <a:rPr lang="en-US" dirty="0" smtClean="0"/>
              <a:t> per </a:t>
            </a:r>
            <a:r>
              <a:rPr lang="en-US" dirty="0" err="1" smtClean="0"/>
              <a:t>garantire</a:t>
            </a:r>
            <a:r>
              <a:rPr lang="en-US" dirty="0" smtClean="0"/>
              <a:t> la </a:t>
            </a:r>
            <a:r>
              <a:rPr lang="en-US" dirty="0" err="1" smtClean="0"/>
              <a:t>protezione</a:t>
            </a:r>
            <a:r>
              <a:rPr lang="en-US" dirty="0" smtClean="0"/>
              <a:t> </a:t>
            </a:r>
            <a:r>
              <a:rPr lang="en-US" dirty="0" err="1" smtClean="0"/>
              <a:t>sensata</a:t>
            </a:r>
            <a:r>
              <a:rPr lang="en-US" dirty="0" smtClean="0"/>
              <a:t> </a:t>
            </a:r>
            <a:r>
              <a:rPr lang="en-US" dirty="0" err="1" smtClean="0"/>
              <a:t>della</a:t>
            </a:r>
            <a:r>
              <a:rPr lang="en-US" dirty="0" smtClean="0"/>
              <a:t> </a:t>
            </a:r>
            <a:r>
              <a:rPr lang="en-US" dirty="0" err="1" smtClean="0"/>
              <a:t>riservatezza</a:t>
            </a:r>
            <a:r>
              <a:rPr lang="en-US" dirty="0" smtClean="0"/>
              <a:t>, </a:t>
            </a:r>
            <a:r>
              <a:rPr lang="en-US" dirty="0" err="1" smtClean="0"/>
              <a:t>della</a:t>
            </a:r>
            <a:r>
              <a:rPr lang="en-US" dirty="0" smtClean="0"/>
              <a:t> </a:t>
            </a:r>
            <a:r>
              <a:rPr lang="en-US" dirty="0" err="1" smtClean="0"/>
              <a:t>disponibilità</a:t>
            </a:r>
            <a:r>
              <a:rPr lang="en-US" dirty="0" smtClean="0"/>
              <a:t> e </a:t>
            </a:r>
            <a:r>
              <a:rPr lang="en-US" dirty="0" err="1" smtClean="0"/>
              <a:t>dell'integrità</a:t>
            </a:r>
            <a:r>
              <a:rPr lang="en-US" dirty="0" smtClean="0"/>
              <a:t> </a:t>
            </a:r>
            <a:r>
              <a:rPr lang="en-US" dirty="0" err="1" smtClean="0"/>
              <a:t>delle</a:t>
            </a:r>
            <a:r>
              <a:rPr lang="en-US" dirty="0" smtClean="0"/>
              <a:t> </a:t>
            </a:r>
            <a:r>
              <a:rPr lang="en-US" dirty="0" err="1" smtClean="0"/>
              <a:t>risorse</a:t>
            </a:r>
            <a:r>
              <a:rPr lang="en-US" dirty="0" smtClean="0"/>
              <a:t> da </a:t>
            </a:r>
            <a:r>
              <a:rPr lang="en-US" dirty="0" err="1" smtClean="0"/>
              <a:t>minacce</a:t>
            </a:r>
            <a:r>
              <a:rPr lang="en-US" dirty="0" smtClean="0"/>
              <a:t> e </a:t>
            </a:r>
            <a:r>
              <a:rPr lang="en-US" dirty="0" err="1" smtClean="0"/>
              <a:t>vulnerabilità</a:t>
            </a:r>
            <a:r>
              <a:rPr lang="en-US" dirty="0" smtClean="0"/>
              <a:t>.</a:t>
            </a:r>
            <a:endParaRPr lang="en-US"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pic>
        <p:nvPicPr>
          <p:cNvPr id="6" name="Billede 3">
            <a:extLst>
              <a:ext uri="{FF2B5EF4-FFF2-40B4-BE49-F238E27FC236}">
                <a16:creationId xmlns:a16="http://schemas.microsoft.com/office/drawing/2014/main" id="{22946352-F299-D33C-671E-EF0CE8A71CF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392870" y="3178531"/>
            <a:ext cx="5207098" cy="2998432"/>
          </a:xfrm>
          <a:prstGeom prst="rect">
            <a:avLst/>
          </a:prstGeom>
        </p:spPr>
      </p:pic>
      <p:sp>
        <p:nvSpPr>
          <p:cNvPr id="8" name="Inhaltsplatzhalter 2">
            <a:extLst>
              <a:ext uri="{FF2B5EF4-FFF2-40B4-BE49-F238E27FC236}">
                <a16:creationId xmlns:a16="http://schemas.microsoft.com/office/drawing/2014/main" id="{0C91B6D6-8455-7C78-8089-06114A43C1AE}"/>
              </a:ext>
            </a:extLst>
          </p:cNvPr>
          <p:cNvSpPr txBox="1">
            <a:spLocks/>
          </p:cNvSpPr>
          <p:nvPr/>
        </p:nvSpPr>
        <p:spPr>
          <a:xfrm>
            <a:off x="838200" y="3513882"/>
            <a:ext cx="6593771" cy="2584343"/>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Malware, o "software maligno", è un termine generico che descrive qualsiasi programma o codice dannoso per i sistemi.</a:t>
            </a:r>
          </a:p>
        </p:txBody>
      </p:sp>
    </p:spTree>
    <p:extLst>
      <p:ext uri="{BB962C8B-B14F-4D97-AF65-F5344CB8AC3E}">
        <p14:creationId xmlns:p14="http://schemas.microsoft.com/office/powerpoint/2010/main" val="229428917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Top Cyber Threads</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pic>
        <p:nvPicPr>
          <p:cNvPr id="6" name="Billede 3">
            <a:extLst>
              <a:ext uri="{FF2B5EF4-FFF2-40B4-BE49-F238E27FC236}">
                <a16:creationId xmlns:a16="http://schemas.microsoft.com/office/drawing/2014/main" id="{22946352-F299-D33C-671E-EF0CE8A71CF2}"/>
              </a:ext>
            </a:extLst>
          </p:cNvPr>
          <p:cNvPicPr>
            <a:picLocks noChangeAspect="1"/>
          </p:cNvPicPr>
          <p:nvPr/>
        </p:nvPicPr>
        <p:blipFill>
          <a:blip r:embed="rId5"/>
          <a:srcRect/>
          <a:stretch/>
        </p:blipFill>
        <p:spPr>
          <a:xfrm>
            <a:off x="4862287" y="1898305"/>
            <a:ext cx="6737682" cy="4496210"/>
          </a:xfrm>
          <a:prstGeom prst="rect">
            <a:avLst/>
          </a:prstGeom>
        </p:spPr>
      </p:pic>
      <p:sp>
        <p:nvSpPr>
          <p:cNvPr id="8" name="Inhaltsplatzhalter 2">
            <a:extLst>
              <a:ext uri="{FF2B5EF4-FFF2-40B4-BE49-F238E27FC236}">
                <a16:creationId xmlns:a16="http://schemas.microsoft.com/office/drawing/2014/main" id="{0C91B6D6-8455-7C78-8089-06114A43C1AE}"/>
              </a:ext>
            </a:extLst>
          </p:cNvPr>
          <p:cNvSpPr txBox="1">
            <a:spLocks/>
          </p:cNvSpPr>
          <p:nvPr/>
        </p:nvSpPr>
        <p:spPr>
          <a:xfrm>
            <a:off x="540000" y="2387600"/>
            <a:ext cx="4322287" cy="3040743"/>
          </a:xfrm>
          <a:prstGeom prst="rect">
            <a:avLst/>
          </a:prstGeom>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4400" dirty="0">
                <a:latin typeface="+mj-lt"/>
                <a:ea typeface="+mj-ea"/>
                <a:cs typeface="+mj-cs"/>
              </a:rPr>
              <a:t>Malware</a:t>
            </a:r>
          </a:p>
        </p:txBody>
      </p:sp>
    </p:spTree>
    <p:extLst>
      <p:ext uri="{BB962C8B-B14F-4D97-AF65-F5344CB8AC3E}">
        <p14:creationId xmlns:p14="http://schemas.microsoft.com/office/powerpoint/2010/main" val="400100784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Top Cyber Threads</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pic>
        <p:nvPicPr>
          <p:cNvPr id="6" name="Billede 3">
            <a:extLst>
              <a:ext uri="{FF2B5EF4-FFF2-40B4-BE49-F238E27FC236}">
                <a16:creationId xmlns:a16="http://schemas.microsoft.com/office/drawing/2014/main" id="{22946352-F299-D33C-671E-EF0CE8A71CF2}"/>
              </a:ext>
            </a:extLst>
          </p:cNvPr>
          <p:cNvPicPr>
            <a:picLocks noChangeAspect="1"/>
          </p:cNvPicPr>
          <p:nvPr/>
        </p:nvPicPr>
        <p:blipFill>
          <a:blip r:embed="rId5"/>
          <a:srcRect/>
          <a:stretch/>
        </p:blipFill>
        <p:spPr>
          <a:xfrm>
            <a:off x="2326833" y="1796705"/>
            <a:ext cx="5758514" cy="4496210"/>
          </a:xfrm>
          <a:prstGeom prst="rect">
            <a:avLst/>
          </a:prstGeom>
        </p:spPr>
      </p:pic>
    </p:spTree>
    <p:extLst>
      <p:ext uri="{BB962C8B-B14F-4D97-AF65-F5344CB8AC3E}">
        <p14:creationId xmlns:p14="http://schemas.microsoft.com/office/powerpoint/2010/main" val="280592146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Top Cyber Threads</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pic>
        <p:nvPicPr>
          <p:cNvPr id="6" name="Billede 3">
            <a:extLst>
              <a:ext uri="{FF2B5EF4-FFF2-40B4-BE49-F238E27FC236}">
                <a16:creationId xmlns:a16="http://schemas.microsoft.com/office/drawing/2014/main" id="{22946352-F299-D33C-671E-EF0CE8A71CF2}"/>
              </a:ext>
            </a:extLst>
          </p:cNvPr>
          <p:cNvPicPr>
            <a:picLocks noChangeAspect="1"/>
          </p:cNvPicPr>
          <p:nvPr/>
        </p:nvPicPr>
        <p:blipFill>
          <a:blip r:embed="rId5"/>
          <a:srcRect/>
          <a:stretch/>
        </p:blipFill>
        <p:spPr>
          <a:xfrm>
            <a:off x="2326833" y="1685563"/>
            <a:ext cx="7779576" cy="4807312"/>
          </a:xfrm>
          <a:prstGeom prst="rect">
            <a:avLst/>
          </a:prstGeom>
        </p:spPr>
      </p:pic>
    </p:spTree>
    <p:extLst>
      <p:ext uri="{BB962C8B-B14F-4D97-AF65-F5344CB8AC3E}">
        <p14:creationId xmlns:p14="http://schemas.microsoft.com/office/powerpoint/2010/main" val="174225138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Top Cyber Threads</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pic>
        <p:nvPicPr>
          <p:cNvPr id="6" name="Billede 3">
            <a:extLst>
              <a:ext uri="{FF2B5EF4-FFF2-40B4-BE49-F238E27FC236}">
                <a16:creationId xmlns:a16="http://schemas.microsoft.com/office/drawing/2014/main" id="{22946352-F299-D33C-671E-EF0CE8A71CF2}"/>
              </a:ext>
            </a:extLst>
          </p:cNvPr>
          <p:cNvPicPr>
            <a:picLocks noChangeAspect="1"/>
          </p:cNvPicPr>
          <p:nvPr/>
        </p:nvPicPr>
        <p:blipFill>
          <a:blip r:embed="rId5"/>
          <a:srcRect/>
          <a:stretch/>
        </p:blipFill>
        <p:spPr>
          <a:xfrm>
            <a:off x="4862287" y="2519283"/>
            <a:ext cx="6737682" cy="3254254"/>
          </a:xfrm>
          <a:prstGeom prst="rect">
            <a:avLst/>
          </a:prstGeom>
        </p:spPr>
      </p:pic>
      <p:sp>
        <p:nvSpPr>
          <p:cNvPr id="8" name="Inhaltsplatzhalter 2">
            <a:extLst>
              <a:ext uri="{FF2B5EF4-FFF2-40B4-BE49-F238E27FC236}">
                <a16:creationId xmlns:a16="http://schemas.microsoft.com/office/drawing/2014/main" id="{0C91B6D6-8455-7C78-8089-06114A43C1AE}"/>
              </a:ext>
            </a:extLst>
          </p:cNvPr>
          <p:cNvSpPr txBox="1">
            <a:spLocks/>
          </p:cNvSpPr>
          <p:nvPr/>
        </p:nvSpPr>
        <p:spPr>
          <a:xfrm>
            <a:off x="540000" y="2387600"/>
            <a:ext cx="4322287" cy="3040743"/>
          </a:xfrm>
          <a:prstGeom prst="rect">
            <a:avLst/>
          </a:prstGeom>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4400" dirty="0">
                <a:latin typeface="+mj-lt"/>
                <a:ea typeface="+mj-ea"/>
                <a:cs typeface="+mj-cs"/>
              </a:rPr>
              <a:t>Trojan</a:t>
            </a:r>
          </a:p>
        </p:txBody>
      </p:sp>
    </p:spTree>
    <p:extLst>
      <p:ext uri="{BB962C8B-B14F-4D97-AF65-F5344CB8AC3E}">
        <p14:creationId xmlns:p14="http://schemas.microsoft.com/office/powerpoint/2010/main" val="313282237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fik 5">
            <a:extLst>
              <a:ext uri="{FF2B5EF4-FFF2-40B4-BE49-F238E27FC236}">
                <a16:creationId xmlns:a16="http://schemas.microsoft.com/office/drawing/2014/main" id="{9302536D-0A53-85C7-013B-AA70F7BEF44A}"/>
              </a:ext>
            </a:extLst>
          </p:cNvPr>
          <p:cNvPicPr>
            <a:picLocks noChangeAspect="1"/>
          </p:cNvPicPr>
          <p:nvPr/>
        </p:nvPicPr>
        <p:blipFill>
          <a:blip r:embed="rId3"/>
          <a:srcRect/>
          <a:stretch/>
        </p:blipFill>
        <p:spPr>
          <a:xfrm>
            <a:off x="6678056" y="1378856"/>
            <a:ext cx="4921143" cy="4921143"/>
          </a:xfrm>
          <a:prstGeom prst="rect">
            <a:avLst/>
          </a:prstGeom>
        </p:spPr>
      </p:pic>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Top Cyber Threads</a:t>
            </a:r>
            <a:endParaRPr lang="en-GB"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5657600" cy="4320000"/>
          </a:xfrm>
        </p:spPr>
        <p:txBody>
          <a:bodyPr>
            <a:normAutofit/>
          </a:bodyPr>
          <a:lstStyle/>
          <a:p>
            <a:pPr marL="0" indent="0">
              <a:buNone/>
            </a:pPr>
            <a:r>
              <a:rPr lang="en-US" sz="3600" b="1" dirty="0">
                <a:solidFill>
                  <a:schemeClr val="accent1">
                    <a:lumMod val="75000"/>
                  </a:schemeClr>
                </a:solidFill>
              </a:rPr>
              <a:t>Track ware</a:t>
            </a:r>
          </a:p>
          <a:p>
            <a:pPr marL="0" indent="0">
              <a:buNone/>
            </a:pPr>
            <a:r>
              <a:rPr lang="en-US" sz="3600" dirty="0" err="1" smtClean="0"/>
              <a:t>sono</a:t>
            </a:r>
            <a:r>
              <a:rPr lang="en-US" sz="3600" dirty="0" smtClean="0"/>
              <a:t> </a:t>
            </a:r>
            <a:r>
              <a:rPr lang="en-US" sz="3600" dirty="0"/>
              <a:t>i </a:t>
            </a:r>
            <a:r>
              <a:rPr lang="en-US" sz="3600" dirty="0" err="1"/>
              <a:t>programmi</a:t>
            </a:r>
            <a:r>
              <a:rPr lang="en-US" sz="3600" dirty="0"/>
              <a:t> </a:t>
            </a:r>
            <a:r>
              <a:rPr lang="en-US" sz="3600" dirty="0" err="1" smtClean="0"/>
              <a:t>che</a:t>
            </a:r>
            <a:r>
              <a:rPr lang="en-US" sz="3600" dirty="0" smtClean="0"/>
              <a:t> </a:t>
            </a:r>
            <a:r>
              <a:rPr lang="en-US" sz="3600" dirty="0" err="1"/>
              <a:t>sfruttano</a:t>
            </a:r>
            <a:r>
              <a:rPr lang="en-US" sz="3600" dirty="0"/>
              <a:t> </a:t>
            </a:r>
            <a:r>
              <a:rPr lang="en-US" sz="3600" dirty="0" err="1" smtClean="0"/>
              <a:t>alcune</a:t>
            </a:r>
            <a:r>
              <a:rPr lang="en-US" sz="3600" dirty="0" smtClean="0"/>
              <a:t> </a:t>
            </a:r>
            <a:r>
              <a:rPr lang="en-US" sz="3600" dirty="0" err="1" smtClean="0"/>
              <a:t>vulnerabilità</a:t>
            </a:r>
            <a:r>
              <a:rPr lang="en-US" sz="3600" dirty="0" smtClean="0"/>
              <a:t> </a:t>
            </a:r>
            <a:r>
              <a:rPr lang="en-US" sz="3600" dirty="0" err="1" smtClean="0"/>
              <a:t>dei</a:t>
            </a:r>
            <a:r>
              <a:rPr lang="en-US" sz="3600" dirty="0" smtClean="0"/>
              <a:t> </a:t>
            </a:r>
            <a:r>
              <a:rPr lang="en-US" sz="3600" dirty="0"/>
              <a:t>browser web </a:t>
            </a:r>
            <a:r>
              <a:rPr lang="en-US" sz="3600" dirty="0" smtClean="0"/>
              <a:t>per </a:t>
            </a:r>
            <a:r>
              <a:rPr lang="en-US" sz="3600" dirty="0"/>
              <a:t>inviare a un server o a persone informazioni sui siti a cui si è acceduto.</a:t>
            </a:r>
          </a:p>
          <a:p>
            <a:endParaRPr lang="en-US" sz="3600" dirty="0"/>
          </a:p>
          <a:p>
            <a:endParaRPr lang="en-US" sz="3200"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54467182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Top Cyber Threads</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pic>
        <p:nvPicPr>
          <p:cNvPr id="6" name="Billede 3">
            <a:extLst>
              <a:ext uri="{FF2B5EF4-FFF2-40B4-BE49-F238E27FC236}">
                <a16:creationId xmlns:a16="http://schemas.microsoft.com/office/drawing/2014/main" id="{22946352-F299-D33C-671E-EF0CE8A71CF2}"/>
              </a:ext>
            </a:extLst>
          </p:cNvPr>
          <p:cNvPicPr>
            <a:picLocks noChangeAspect="1"/>
          </p:cNvPicPr>
          <p:nvPr/>
        </p:nvPicPr>
        <p:blipFill>
          <a:blip r:embed="rId5"/>
          <a:srcRect/>
          <a:stretch/>
        </p:blipFill>
        <p:spPr>
          <a:xfrm>
            <a:off x="5325928" y="2519283"/>
            <a:ext cx="5810661" cy="3254400"/>
          </a:xfrm>
          <a:prstGeom prst="rect">
            <a:avLst/>
          </a:prstGeom>
        </p:spPr>
      </p:pic>
      <p:sp>
        <p:nvSpPr>
          <p:cNvPr id="8" name="Inhaltsplatzhalter 2">
            <a:extLst>
              <a:ext uri="{FF2B5EF4-FFF2-40B4-BE49-F238E27FC236}">
                <a16:creationId xmlns:a16="http://schemas.microsoft.com/office/drawing/2014/main" id="{0C91B6D6-8455-7C78-8089-06114A43C1AE}"/>
              </a:ext>
            </a:extLst>
          </p:cNvPr>
          <p:cNvSpPr txBox="1">
            <a:spLocks/>
          </p:cNvSpPr>
          <p:nvPr/>
        </p:nvSpPr>
        <p:spPr>
          <a:xfrm>
            <a:off x="540000" y="2387600"/>
            <a:ext cx="4322287" cy="3040743"/>
          </a:xfrm>
          <a:prstGeom prst="rect">
            <a:avLst/>
          </a:prstGeom>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4400" dirty="0">
                <a:latin typeface="+mj-lt"/>
                <a:ea typeface="+mj-ea"/>
                <a:cs typeface="+mj-cs"/>
              </a:rPr>
              <a:t>SQL </a:t>
            </a:r>
            <a:r>
              <a:rPr lang="en-US" sz="4400" dirty="0" err="1">
                <a:latin typeface="+mj-lt"/>
                <a:ea typeface="+mj-ea"/>
                <a:cs typeface="+mj-cs"/>
              </a:rPr>
              <a:t>Iniection</a:t>
            </a:r>
            <a:r>
              <a:rPr lang="en-US" sz="4400" dirty="0" smtClean="0"/>
              <a:t/>
            </a:r>
            <a:br>
              <a:rPr lang="en-US" sz="4400" dirty="0" smtClean="0"/>
            </a:br>
            <a:r>
              <a:rPr lang="en-US" sz="4400" dirty="0" smtClean="0">
                <a:latin typeface="+mj-lt"/>
                <a:ea typeface="+mj-ea"/>
                <a:cs typeface="+mj-cs"/>
              </a:rPr>
              <a:t>(</a:t>
            </a:r>
            <a:r>
              <a:rPr lang="en-US" sz="4400" dirty="0" err="1" smtClean="0">
                <a:latin typeface="+mj-lt"/>
                <a:ea typeface="+mj-ea"/>
                <a:cs typeface="+mj-cs"/>
              </a:rPr>
              <a:t>Iniezione</a:t>
            </a:r>
            <a:r>
              <a:rPr lang="en-US" sz="4400" dirty="0" smtClean="0">
                <a:latin typeface="+mj-lt"/>
                <a:ea typeface="+mj-ea"/>
                <a:cs typeface="+mj-cs"/>
              </a:rPr>
              <a:t> </a:t>
            </a:r>
            <a:r>
              <a:rPr lang="en-US" sz="4400" dirty="0">
                <a:latin typeface="+mj-lt"/>
                <a:ea typeface="+mj-ea"/>
                <a:cs typeface="+mj-cs"/>
              </a:rPr>
              <a:t>di </a:t>
            </a:r>
            <a:r>
              <a:rPr lang="en-US" sz="4400" dirty="0" err="1" smtClean="0">
                <a:latin typeface="+mj-lt"/>
                <a:ea typeface="+mj-ea"/>
                <a:cs typeface="+mj-cs"/>
              </a:rPr>
              <a:t>codice</a:t>
            </a:r>
            <a:r>
              <a:rPr lang="en-US" sz="4400" dirty="0" smtClean="0">
                <a:latin typeface="+mj-lt"/>
                <a:ea typeface="+mj-ea"/>
                <a:cs typeface="+mj-cs"/>
              </a:rPr>
              <a:t>) </a:t>
            </a:r>
            <a:endParaRPr lang="en-US" sz="4400" dirty="0">
              <a:latin typeface="+mj-lt"/>
              <a:ea typeface="+mj-ea"/>
              <a:cs typeface="+mj-cs"/>
            </a:endParaRPr>
          </a:p>
        </p:txBody>
      </p:sp>
    </p:spTree>
    <p:extLst>
      <p:ext uri="{BB962C8B-B14F-4D97-AF65-F5344CB8AC3E}">
        <p14:creationId xmlns:p14="http://schemas.microsoft.com/office/powerpoint/2010/main" val="419123497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Top Cyber Threads</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pic>
        <p:nvPicPr>
          <p:cNvPr id="6" name="Billede 3">
            <a:extLst>
              <a:ext uri="{FF2B5EF4-FFF2-40B4-BE49-F238E27FC236}">
                <a16:creationId xmlns:a16="http://schemas.microsoft.com/office/drawing/2014/main" id="{22946352-F299-D33C-671E-EF0CE8A71CF2}"/>
              </a:ext>
            </a:extLst>
          </p:cNvPr>
          <p:cNvPicPr>
            <a:picLocks noChangeAspect="1"/>
          </p:cNvPicPr>
          <p:nvPr/>
        </p:nvPicPr>
        <p:blipFill>
          <a:blip r:embed="rId5"/>
          <a:srcRect/>
          <a:stretch/>
        </p:blipFill>
        <p:spPr>
          <a:xfrm>
            <a:off x="6060068" y="2519283"/>
            <a:ext cx="4342381" cy="3254400"/>
          </a:xfrm>
          <a:prstGeom prst="rect">
            <a:avLst/>
          </a:prstGeom>
        </p:spPr>
      </p:pic>
      <p:sp>
        <p:nvSpPr>
          <p:cNvPr id="8" name="Inhaltsplatzhalter 2">
            <a:extLst>
              <a:ext uri="{FF2B5EF4-FFF2-40B4-BE49-F238E27FC236}">
                <a16:creationId xmlns:a16="http://schemas.microsoft.com/office/drawing/2014/main" id="{0C91B6D6-8455-7C78-8089-06114A43C1AE}"/>
              </a:ext>
            </a:extLst>
          </p:cNvPr>
          <p:cNvSpPr txBox="1">
            <a:spLocks/>
          </p:cNvSpPr>
          <p:nvPr/>
        </p:nvSpPr>
        <p:spPr>
          <a:xfrm>
            <a:off x="540000" y="2387600"/>
            <a:ext cx="4322287" cy="3040743"/>
          </a:xfrm>
          <a:prstGeom prst="rect">
            <a:avLst/>
          </a:prstGeom>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4400" dirty="0">
                <a:latin typeface="+mj-lt"/>
                <a:ea typeface="+mj-ea"/>
                <a:cs typeface="+mj-cs"/>
              </a:rPr>
              <a:t>Spyware</a:t>
            </a:r>
          </a:p>
        </p:txBody>
      </p:sp>
    </p:spTree>
    <p:extLst>
      <p:ext uri="{BB962C8B-B14F-4D97-AF65-F5344CB8AC3E}">
        <p14:creationId xmlns:p14="http://schemas.microsoft.com/office/powerpoint/2010/main" val="120462476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fik 5">
            <a:extLst>
              <a:ext uri="{FF2B5EF4-FFF2-40B4-BE49-F238E27FC236}">
                <a16:creationId xmlns:a16="http://schemas.microsoft.com/office/drawing/2014/main" id="{9302536D-0A53-85C7-013B-AA70F7BEF44A}"/>
              </a:ext>
            </a:extLst>
          </p:cNvPr>
          <p:cNvPicPr>
            <a:picLocks noChangeAspect="1"/>
          </p:cNvPicPr>
          <p:nvPr/>
        </p:nvPicPr>
        <p:blipFill>
          <a:blip r:embed="rId3"/>
          <a:srcRect/>
          <a:stretch/>
        </p:blipFill>
        <p:spPr>
          <a:xfrm>
            <a:off x="6678056" y="2199046"/>
            <a:ext cx="4921143" cy="3280762"/>
          </a:xfrm>
          <a:prstGeom prst="rect">
            <a:avLst/>
          </a:prstGeom>
        </p:spPr>
      </p:pic>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Top Cyber Threads</a:t>
            </a:r>
            <a:endParaRPr lang="en-GB"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2394856"/>
            <a:ext cx="5316514" cy="3905143"/>
          </a:xfrm>
        </p:spPr>
        <p:txBody>
          <a:bodyPr>
            <a:normAutofit/>
          </a:bodyPr>
          <a:lstStyle/>
          <a:p>
            <a:pPr marL="0" indent="0">
              <a:buNone/>
            </a:pPr>
            <a:r>
              <a:rPr lang="en-US" sz="3600" dirty="0"/>
              <a:t>Un </a:t>
            </a:r>
            <a:r>
              <a:rPr lang="en-US" sz="3600" b="1" dirty="0">
                <a:solidFill>
                  <a:schemeClr val="accent1">
                    <a:lumMod val="75000"/>
                  </a:schemeClr>
                </a:solidFill>
              </a:rPr>
              <a:t>keylogger </a:t>
            </a:r>
            <a:r>
              <a:rPr lang="en-US" sz="3600" dirty="0"/>
              <a:t>è un piccolo programma "intelligente" che gli hacker inseriscono nel vostro computer senza che ve ne </a:t>
            </a:r>
            <a:r>
              <a:rPr lang="en-US" sz="3600" dirty="0" err="1" smtClean="0"/>
              <a:t>accorgiate</a:t>
            </a:r>
            <a:r>
              <a:rPr lang="en-US" sz="3600" dirty="0" smtClean="0"/>
              <a:t> e </a:t>
            </a:r>
            <a:r>
              <a:rPr lang="en-US" sz="3600" dirty="0" err="1" smtClean="0"/>
              <a:t>intercetta</a:t>
            </a:r>
            <a:r>
              <a:rPr lang="en-US" sz="3600" dirty="0" smtClean="0"/>
              <a:t> </a:t>
            </a:r>
            <a:r>
              <a:rPr lang="en-US" sz="3600" dirty="0" err="1" smtClean="0"/>
              <a:t>tutti</a:t>
            </a:r>
            <a:r>
              <a:rPr lang="en-US" sz="3600" dirty="0" smtClean="0"/>
              <a:t> </a:t>
            </a:r>
            <a:r>
              <a:rPr lang="en-US" sz="3600" dirty="0" err="1" smtClean="0"/>
              <a:t>i</a:t>
            </a:r>
            <a:r>
              <a:rPr lang="en-US" sz="3600" dirty="0" smtClean="0"/>
              <a:t> </a:t>
            </a:r>
            <a:r>
              <a:rPr lang="en-US" sz="3600" dirty="0" err="1" smtClean="0"/>
              <a:t>tasti</a:t>
            </a:r>
            <a:r>
              <a:rPr lang="en-US" sz="3600" dirty="0" smtClean="0"/>
              <a:t> </a:t>
            </a:r>
            <a:r>
              <a:rPr lang="en-US" sz="3600" dirty="0" err="1" smtClean="0"/>
              <a:t>premuti</a:t>
            </a:r>
            <a:r>
              <a:rPr lang="en-US" sz="3600" dirty="0" smtClean="0"/>
              <a:t> </a:t>
            </a:r>
            <a:r>
              <a:rPr lang="en-US" sz="3600" dirty="0" err="1" smtClean="0"/>
              <a:t>sulla</a:t>
            </a:r>
            <a:r>
              <a:rPr lang="en-US" sz="3600" dirty="0" smtClean="0"/>
              <a:t> </a:t>
            </a:r>
            <a:r>
              <a:rPr lang="en-US" sz="3600" dirty="0" err="1" smtClean="0"/>
              <a:t>tastiera</a:t>
            </a:r>
            <a:r>
              <a:rPr lang="en-US" sz="3600" dirty="0" smtClean="0"/>
              <a:t>.</a:t>
            </a:r>
            <a:endParaRPr lang="en-US" sz="3200"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227851843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fik 5">
            <a:extLst>
              <a:ext uri="{FF2B5EF4-FFF2-40B4-BE49-F238E27FC236}">
                <a16:creationId xmlns:a16="http://schemas.microsoft.com/office/drawing/2014/main" id="{9302536D-0A53-85C7-013B-AA70F7BEF44A}"/>
              </a:ext>
            </a:extLst>
          </p:cNvPr>
          <p:cNvPicPr>
            <a:picLocks noChangeAspect="1"/>
          </p:cNvPicPr>
          <p:nvPr/>
        </p:nvPicPr>
        <p:blipFill>
          <a:blip r:embed="rId3"/>
          <a:srcRect/>
          <a:stretch/>
        </p:blipFill>
        <p:spPr>
          <a:xfrm>
            <a:off x="2289570" y="1685563"/>
            <a:ext cx="8172118" cy="2443751"/>
          </a:xfrm>
          <a:prstGeom prst="rect">
            <a:avLst/>
          </a:prstGeom>
        </p:spPr>
      </p:pic>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Top Cyber Threads</a:t>
            </a:r>
            <a:endParaRPr lang="en-GB"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4390571"/>
            <a:ext cx="11059968" cy="1909428"/>
          </a:xfrm>
        </p:spPr>
        <p:txBody>
          <a:bodyPr>
            <a:normAutofit/>
          </a:bodyPr>
          <a:lstStyle/>
          <a:p>
            <a:pPr marL="0" indent="0">
              <a:buNone/>
            </a:pPr>
            <a:r>
              <a:rPr lang="en-US" sz="3600" b="1" dirty="0">
                <a:solidFill>
                  <a:schemeClr val="accent1">
                    <a:lumMod val="75000"/>
                  </a:schemeClr>
                </a:solidFill>
              </a:rPr>
              <a:t>L'adware </a:t>
            </a:r>
            <a:r>
              <a:rPr lang="en-US" sz="3600" dirty="0"/>
              <a:t>è una sottocategoria dello spyware ed è un programma che pubblicizza prodotti o servizi. Spesso questi annunci appaiono anche dopo che il programma è stato disinstallato.</a:t>
            </a:r>
            <a:endParaRPr lang="en-US" sz="3200"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28375864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Top Cyber Threads</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2243070" y="1359645"/>
            <a:ext cx="4910114" cy="857543"/>
          </a:xfrm>
        </p:spPr>
        <p:txBody>
          <a:bodyPr>
            <a:normAutofit/>
          </a:bodyPr>
          <a:lstStyle/>
          <a:p>
            <a:pPr marL="0" indent="0">
              <a:buNone/>
            </a:pPr>
            <a:r>
              <a:rPr lang="en-US" sz="3200" dirty="0"/>
              <a:t>E molti altri... come</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6" name="Inhaltsplatzhalter 2">
            <a:extLst>
              <a:ext uri="{FF2B5EF4-FFF2-40B4-BE49-F238E27FC236}">
                <a16:creationId xmlns:a16="http://schemas.microsoft.com/office/drawing/2014/main" id="{457D8A39-7EC7-9A40-7181-678260D81CD5}"/>
              </a:ext>
            </a:extLst>
          </p:cNvPr>
          <p:cNvSpPr txBox="1">
            <a:spLocks/>
          </p:cNvSpPr>
          <p:nvPr/>
        </p:nvSpPr>
        <p:spPr>
          <a:xfrm>
            <a:off x="592800" y="1998616"/>
            <a:ext cx="5352800" cy="4042056"/>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3200" dirty="0"/>
              <a:t>Botnet</a:t>
            </a:r>
          </a:p>
          <a:p>
            <a:pPr lvl="1"/>
            <a:r>
              <a:rPr lang="en-US" sz="2800" dirty="0"/>
              <a:t>La botnet rappresenta un insieme di computer sotto il controllo di un aggressore.</a:t>
            </a:r>
          </a:p>
          <a:p>
            <a:r>
              <a:rPr lang="en-US" sz="3200" dirty="0"/>
              <a:t>Negazione del servizio </a:t>
            </a:r>
          </a:p>
          <a:p>
            <a:pPr lvl="1"/>
            <a:r>
              <a:rPr lang="en-US" sz="2800" dirty="0"/>
              <a:t>Il Denial of Service è un tentativo di compromettere la disponibilità di sistemi/servizi informatici o di comunicazioni elettroniche.</a:t>
            </a:r>
          </a:p>
        </p:txBody>
      </p:sp>
      <p:sp>
        <p:nvSpPr>
          <p:cNvPr id="7" name="Inhaltsplatzhalter 2">
            <a:extLst>
              <a:ext uri="{FF2B5EF4-FFF2-40B4-BE49-F238E27FC236}">
                <a16:creationId xmlns:a16="http://schemas.microsoft.com/office/drawing/2014/main" id="{8E9C3F6B-8866-8731-81AF-FA3C41044A50}"/>
              </a:ext>
            </a:extLst>
          </p:cNvPr>
          <p:cNvSpPr txBox="1">
            <a:spLocks/>
          </p:cNvSpPr>
          <p:nvPr/>
        </p:nvSpPr>
        <p:spPr>
          <a:xfrm>
            <a:off x="6299202" y="1946802"/>
            <a:ext cx="5299998" cy="4042056"/>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3200" dirty="0"/>
              <a:t>Rogue ware/scareware </a:t>
            </a:r>
          </a:p>
          <a:p>
            <a:pPr lvl="1"/>
            <a:r>
              <a:rPr lang="en-US" sz="2800" dirty="0"/>
              <a:t>Rogue ware/scareware è un tipo di minaccia che si presenta sotto forma di software falso.</a:t>
            </a:r>
          </a:p>
          <a:p>
            <a:r>
              <a:rPr lang="en-US" sz="3200" dirty="0"/>
              <a:t>Ransomware</a:t>
            </a:r>
          </a:p>
          <a:p>
            <a:pPr lvl="1"/>
            <a:r>
              <a:rPr lang="en-US" sz="2800" dirty="0"/>
              <a:t>Il ransomware è una delle forme più pericolose e aggressive di criminalità informatica.</a:t>
            </a:r>
          </a:p>
        </p:txBody>
      </p:sp>
    </p:spTree>
    <p:extLst>
      <p:ext uri="{BB962C8B-B14F-4D97-AF65-F5344CB8AC3E}">
        <p14:creationId xmlns:p14="http://schemas.microsoft.com/office/powerpoint/2010/main" val="49251598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fik 5">
            <a:extLst>
              <a:ext uri="{FF2B5EF4-FFF2-40B4-BE49-F238E27FC236}">
                <a16:creationId xmlns:a16="http://schemas.microsoft.com/office/drawing/2014/main" id="{9302536D-0A53-85C7-013B-AA70F7BEF44A}"/>
              </a:ext>
            </a:extLst>
          </p:cNvPr>
          <p:cNvPicPr>
            <a:picLocks noChangeAspect="1"/>
          </p:cNvPicPr>
          <p:nvPr/>
        </p:nvPicPr>
        <p:blipFill>
          <a:blip r:embed="rId3"/>
          <a:srcRect/>
          <a:stretch/>
        </p:blipFill>
        <p:spPr>
          <a:xfrm>
            <a:off x="8051180" y="1978557"/>
            <a:ext cx="3548788" cy="3384275"/>
          </a:xfrm>
          <a:prstGeom prst="rect">
            <a:avLst/>
          </a:prstGeom>
        </p:spPr>
      </p:pic>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1594326" y="365125"/>
            <a:ext cx="9759474" cy="1325563"/>
          </a:xfrm>
        </p:spPr>
        <p:txBody>
          <a:bodyPr/>
          <a:lstStyle/>
          <a:p>
            <a:r>
              <a:rPr lang="en-US" smtClean="0"/>
              <a:t>Tipi di attacchi</a:t>
            </a:r>
            <a:endParaRPr lang="en-GB"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838200" y="1695813"/>
            <a:ext cx="7212980" cy="4351338"/>
          </a:xfrm>
        </p:spPr>
        <p:txBody>
          <a:bodyPr/>
          <a:lstStyle/>
          <a:p>
            <a:r>
              <a:rPr lang="en-US" sz="3500" b="1" dirty="0" err="1">
                <a:solidFill>
                  <a:schemeClr val="accent1">
                    <a:lumMod val="75000"/>
                  </a:schemeClr>
                </a:solidFill>
              </a:rPr>
              <a:t>Attacchi</a:t>
            </a:r>
            <a:r>
              <a:rPr lang="en-US" sz="3500" b="1" dirty="0">
                <a:solidFill>
                  <a:schemeClr val="accent1">
                    <a:lumMod val="75000"/>
                  </a:schemeClr>
                </a:solidFill>
              </a:rPr>
              <a:t> </a:t>
            </a:r>
            <a:r>
              <a:rPr lang="en-US" sz="3500" b="1" dirty="0" err="1">
                <a:solidFill>
                  <a:schemeClr val="accent1">
                    <a:lumMod val="75000"/>
                  </a:schemeClr>
                </a:solidFill>
              </a:rPr>
              <a:t>mirati</a:t>
            </a:r>
            <a:r>
              <a:rPr lang="en-US" sz="3500" b="1" dirty="0">
                <a:solidFill>
                  <a:schemeClr val="accent1">
                    <a:lumMod val="75000"/>
                  </a:schemeClr>
                </a:solidFill>
              </a:rPr>
              <a:t> </a:t>
            </a:r>
            <a:r>
              <a:rPr lang="en-US" dirty="0" smtClean="0"/>
              <a:t>a </a:t>
            </a:r>
            <a:r>
              <a:rPr lang="en-US" dirty="0" err="1" smtClean="0"/>
              <a:t>una</a:t>
            </a:r>
            <a:r>
              <a:rPr lang="en-US" dirty="0" smtClean="0"/>
              <a:t> persona o a </a:t>
            </a:r>
            <a:r>
              <a:rPr lang="en-US" dirty="0" err="1" smtClean="0"/>
              <a:t>un'organizzazione</a:t>
            </a:r>
            <a:r>
              <a:rPr lang="en-US" dirty="0" smtClean="0"/>
              <a:t> </a:t>
            </a:r>
            <a:r>
              <a:rPr lang="en-US" dirty="0" err="1" smtClean="0"/>
              <a:t>specifica</a:t>
            </a:r>
            <a:endParaRPr lang="en-US" dirty="0" smtClean="0"/>
          </a:p>
          <a:p>
            <a:r>
              <a:rPr lang="en-US" dirty="0" err="1" smtClean="0"/>
              <a:t>L'obiettivo</a:t>
            </a:r>
            <a:r>
              <a:rPr lang="en-US" dirty="0" smtClean="0"/>
              <a:t> è </a:t>
            </a:r>
            <a:r>
              <a:rPr lang="en-US" dirty="0" err="1" smtClean="0"/>
              <a:t>raccogliere</a:t>
            </a:r>
            <a:r>
              <a:rPr lang="en-US" dirty="0" smtClean="0"/>
              <a:t> </a:t>
            </a:r>
            <a:r>
              <a:rPr lang="en-US" dirty="0" err="1" smtClean="0"/>
              <a:t>dati</a:t>
            </a:r>
            <a:r>
              <a:rPr lang="en-US" dirty="0" smtClean="0"/>
              <a:t> </a:t>
            </a:r>
            <a:r>
              <a:rPr lang="en-US" dirty="0" err="1" smtClean="0"/>
              <a:t>personali</a:t>
            </a:r>
            <a:r>
              <a:rPr lang="en-US" dirty="0" smtClean="0"/>
              <a:t>/</a:t>
            </a:r>
            <a:r>
              <a:rPr lang="en-US" dirty="0" err="1" smtClean="0"/>
              <a:t>confidenziali</a:t>
            </a:r>
            <a:r>
              <a:rPr lang="en-US" dirty="0" smtClean="0"/>
              <a:t> o </a:t>
            </a:r>
            <a:r>
              <a:rPr lang="en-US" dirty="0" err="1" smtClean="0"/>
              <a:t>compromettere</a:t>
            </a:r>
            <a:r>
              <a:rPr lang="en-US" dirty="0" smtClean="0"/>
              <a:t> </a:t>
            </a:r>
            <a:r>
              <a:rPr lang="en-US" dirty="0" err="1" smtClean="0"/>
              <a:t>i</a:t>
            </a:r>
            <a:r>
              <a:rPr lang="en-US" dirty="0" smtClean="0"/>
              <a:t> </a:t>
            </a:r>
            <a:r>
              <a:rPr lang="en-US" dirty="0" err="1" smtClean="0"/>
              <a:t>sistemi</a:t>
            </a:r>
            <a:r>
              <a:rPr lang="en-US" dirty="0" smtClean="0"/>
              <a:t> </a:t>
            </a:r>
            <a:r>
              <a:rPr lang="en-US" dirty="0" err="1" smtClean="0"/>
              <a:t>informatici</a:t>
            </a:r>
            <a:r>
              <a:rPr lang="en-US" dirty="0" smtClean="0"/>
              <a:t> </a:t>
            </a:r>
            <a:r>
              <a:rPr lang="en-US" dirty="0" err="1" smtClean="0"/>
              <a:t>dell'obiettivo</a:t>
            </a:r>
            <a:r>
              <a:rPr lang="en-US" dirty="0" smtClean="0"/>
              <a:t>.</a:t>
            </a:r>
          </a:p>
          <a:p>
            <a:r>
              <a:rPr lang="en-US" dirty="0" smtClean="0"/>
              <a:t>In </a:t>
            </a:r>
            <a:r>
              <a:rPr lang="en-US" dirty="0" err="1" smtClean="0"/>
              <a:t>genere</a:t>
            </a:r>
            <a:r>
              <a:rPr lang="en-US" dirty="0" smtClean="0"/>
              <a:t>, </a:t>
            </a:r>
            <a:r>
              <a:rPr lang="en-US" dirty="0" err="1" smtClean="0"/>
              <a:t>prevedono</a:t>
            </a:r>
            <a:r>
              <a:rPr lang="en-US" dirty="0" smtClean="0"/>
              <a:t> </a:t>
            </a:r>
            <a:r>
              <a:rPr lang="en-US" dirty="0" err="1" smtClean="0"/>
              <a:t>una</a:t>
            </a:r>
            <a:r>
              <a:rPr lang="en-US" dirty="0" smtClean="0"/>
              <a:t> </a:t>
            </a:r>
            <a:r>
              <a:rPr lang="en-US" dirty="0" err="1" smtClean="0"/>
              <a:t>fase</a:t>
            </a:r>
            <a:r>
              <a:rPr lang="en-US" dirty="0" smtClean="0"/>
              <a:t> in cui </a:t>
            </a:r>
            <a:r>
              <a:rPr lang="en-US" dirty="0" err="1" smtClean="0"/>
              <a:t>l'attaccante</a:t>
            </a:r>
            <a:r>
              <a:rPr lang="en-US" dirty="0" smtClean="0"/>
              <a:t> </a:t>
            </a:r>
            <a:r>
              <a:rPr lang="en-US" dirty="0" err="1" smtClean="0"/>
              <a:t>si</a:t>
            </a:r>
            <a:r>
              <a:rPr lang="en-US" dirty="0" smtClean="0"/>
              <a:t> </a:t>
            </a:r>
            <a:r>
              <a:rPr lang="en-US" dirty="0" err="1" smtClean="0"/>
              <a:t>informa</a:t>
            </a:r>
            <a:r>
              <a:rPr lang="en-US" dirty="0" smtClean="0"/>
              <a:t> </a:t>
            </a:r>
            <a:r>
              <a:rPr lang="en-US" dirty="0" err="1" smtClean="0"/>
              <a:t>attraverso</a:t>
            </a:r>
            <a:r>
              <a:rPr lang="en-US" dirty="0" smtClean="0"/>
              <a:t> </a:t>
            </a:r>
            <a:r>
              <a:rPr lang="en-US" dirty="0" err="1" smtClean="0"/>
              <a:t>varie</a:t>
            </a:r>
            <a:r>
              <a:rPr lang="en-US" dirty="0" smtClean="0"/>
              <a:t> </a:t>
            </a:r>
            <a:r>
              <a:rPr lang="en-US" dirty="0" err="1" smtClean="0"/>
              <a:t>tecniche</a:t>
            </a:r>
            <a:r>
              <a:rPr lang="en-US" dirty="0" smtClean="0"/>
              <a:t> (ad </a:t>
            </a:r>
            <a:r>
              <a:rPr lang="en-US" dirty="0" err="1" smtClean="0"/>
              <a:t>esempio</a:t>
            </a:r>
            <a:r>
              <a:rPr lang="en-US" dirty="0" smtClean="0"/>
              <a:t> di social engineering) </a:t>
            </a:r>
            <a:r>
              <a:rPr lang="en-US" dirty="0" err="1" smtClean="0"/>
              <a:t>sul</a:t>
            </a:r>
            <a:r>
              <a:rPr lang="en-US" dirty="0" smtClean="0"/>
              <a:t> </a:t>
            </a:r>
            <a:r>
              <a:rPr lang="en-US" dirty="0" err="1" smtClean="0"/>
              <a:t>sistema</a:t>
            </a:r>
            <a:r>
              <a:rPr lang="en-US" dirty="0" smtClean="0"/>
              <a:t> </a:t>
            </a:r>
            <a:r>
              <a:rPr lang="en-US" dirty="0" err="1" smtClean="0"/>
              <a:t>informatico</a:t>
            </a:r>
            <a:r>
              <a:rPr lang="en-US" dirty="0" smtClean="0"/>
              <a:t> </a:t>
            </a:r>
            <a:r>
              <a:rPr lang="en-US" dirty="0" err="1" smtClean="0"/>
              <a:t>preso</a:t>
            </a:r>
            <a:r>
              <a:rPr lang="en-US" dirty="0" smtClean="0"/>
              <a:t> di </a:t>
            </a:r>
            <a:r>
              <a:rPr lang="en-US" dirty="0" err="1" smtClean="0"/>
              <a:t>mira</a:t>
            </a:r>
            <a:r>
              <a:rPr lang="en-US" dirty="0" smtClean="0"/>
              <a:t> e poi </a:t>
            </a:r>
            <a:r>
              <a:rPr lang="en-US" dirty="0" err="1" smtClean="0"/>
              <a:t>scatena</a:t>
            </a:r>
            <a:r>
              <a:rPr lang="en-US" dirty="0" smtClean="0"/>
              <a:t> </a:t>
            </a:r>
            <a:r>
              <a:rPr lang="en-US" dirty="0" err="1" smtClean="0"/>
              <a:t>l'attacco</a:t>
            </a:r>
            <a:r>
              <a:rPr lang="en-US" dirty="0" smtClean="0"/>
              <a:t>.</a:t>
            </a:r>
          </a:p>
          <a:p>
            <a:r>
              <a:rPr lang="en-US" dirty="0" err="1" smtClean="0"/>
              <a:t>Spesso</a:t>
            </a:r>
            <a:r>
              <a:rPr lang="en-US" dirty="0" smtClean="0"/>
              <a:t> le sue </a:t>
            </a:r>
            <a:r>
              <a:rPr lang="en-US" dirty="0" err="1" smtClean="0"/>
              <a:t>azioni</a:t>
            </a:r>
            <a:r>
              <a:rPr lang="en-US" dirty="0" smtClean="0"/>
              <a:t> </a:t>
            </a:r>
            <a:r>
              <a:rPr lang="en-US" dirty="0" err="1" smtClean="0"/>
              <a:t>appaiono</a:t>
            </a:r>
            <a:r>
              <a:rPr lang="en-US" dirty="0" smtClean="0"/>
              <a:t> </a:t>
            </a:r>
            <a:r>
              <a:rPr lang="en-US" dirty="0" err="1" smtClean="0"/>
              <a:t>legittime</a:t>
            </a:r>
            <a:r>
              <a:rPr lang="en-US" dirty="0" smtClean="0"/>
              <a:t> </a:t>
            </a:r>
            <a:r>
              <a:rPr lang="en-US" dirty="0" err="1" smtClean="0"/>
              <a:t>perché</a:t>
            </a:r>
            <a:r>
              <a:rPr lang="en-US" dirty="0" smtClean="0"/>
              <a:t> </a:t>
            </a:r>
            <a:r>
              <a:rPr lang="en-US" dirty="0" err="1" smtClean="0"/>
              <a:t>sembrano</a:t>
            </a:r>
            <a:r>
              <a:rPr lang="en-US" dirty="0" smtClean="0"/>
              <a:t> </a:t>
            </a:r>
            <a:r>
              <a:rPr lang="en-US" dirty="0" err="1" smtClean="0"/>
              <a:t>provenire</a:t>
            </a:r>
            <a:r>
              <a:rPr lang="en-US" dirty="0" smtClean="0"/>
              <a:t> da </a:t>
            </a:r>
            <a:r>
              <a:rPr lang="en-US" dirty="0" err="1" smtClean="0"/>
              <a:t>una</a:t>
            </a:r>
            <a:r>
              <a:rPr lang="en-US" dirty="0" smtClean="0"/>
              <a:t> persona </a:t>
            </a:r>
            <a:r>
              <a:rPr lang="en-US" dirty="0" err="1" smtClean="0"/>
              <a:t>affidabile</a:t>
            </a:r>
            <a:r>
              <a:rPr lang="en-US" dirty="0" smtClean="0"/>
              <a:t>.</a:t>
            </a:r>
            <a:endParaRPr lang="en-US"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233023068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fik 5">
            <a:extLst>
              <a:ext uri="{FF2B5EF4-FFF2-40B4-BE49-F238E27FC236}">
                <a16:creationId xmlns:a16="http://schemas.microsoft.com/office/drawing/2014/main" id="{9302536D-0A53-85C7-013B-AA70F7BEF44A}"/>
              </a:ext>
            </a:extLst>
          </p:cNvPr>
          <p:cNvPicPr>
            <a:picLocks noChangeAspect="1"/>
          </p:cNvPicPr>
          <p:nvPr/>
        </p:nvPicPr>
        <p:blipFill>
          <a:blip r:embed="rId3"/>
          <a:srcRect/>
          <a:stretch/>
        </p:blipFill>
        <p:spPr>
          <a:xfrm>
            <a:off x="7039429" y="1978557"/>
            <a:ext cx="4560539" cy="4349124"/>
          </a:xfrm>
          <a:prstGeom prst="rect">
            <a:avLst/>
          </a:prstGeom>
        </p:spPr>
      </p:pic>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Tipi di attacchi</a:t>
            </a:r>
            <a:endParaRPr lang="en-GB"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39999" y="1978557"/>
            <a:ext cx="6405087" cy="4514317"/>
          </a:xfrm>
        </p:spPr>
        <p:txBody>
          <a:bodyPr>
            <a:normAutofit/>
          </a:bodyPr>
          <a:lstStyle/>
          <a:p>
            <a:pPr marL="0" indent="0">
              <a:buNone/>
            </a:pPr>
            <a:r>
              <a:rPr lang="en-US" sz="3500" b="1" dirty="0">
                <a:solidFill>
                  <a:schemeClr val="accent1">
                    <a:lumMod val="75000"/>
                  </a:schemeClr>
                </a:solidFill>
              </a:rPr>
              <a:t>Furto/Smarrimento/Distruzione fisica</a:t>
            </a:r>
          </a:p>
          <a:p>
            <a:r>
              <a:rPr lang="en-US" dirty="0"/>
              <a:t>A causa della maggiore mobilità offerta da computer portatili, smartphone o tablet, questo tipo di minaccia sta per diventare una delle principali.</a:t>
            </a:r>
          </a:p>
          <a:p>
            <a:r>
              <a:rPr lang="en-US" dirty="0"/>
              <a:t>Il backup coerente dei dati e la crittografia dei contenuti possono essere una soluzione per limitare l'effettiva perdita di dati o la divulgazione di dati riservati a estranei.</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316040763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fik 5">
            <a:extLst>
              <a:ext uri="{FF2B5EF4-FFF2-40B4-BE49-F238E27FC236}">
                <a16:creationId xmlns:a16="http://schemas.microsoft.com/office/drawing/2014/main" id="{9302536D-0A53-85C7-013B-AA70F7BEF44A}"/>
              </a:ext>
            </a:extLst>
          </p:cNvPr>
          <p:cNvPicPr>
            <a:picLocks noChangeAspect="1"/>
          </p:cNvPicPr>
          <p:nvPr/>
        </p:nvPicPr>
        <p:blipFill>
          <a:blip r:embed="rId3"/>
          <a:srcRect/>
          <a:stretch/>
        </p:blipFill>
        <p:spPr>
          <a:xfrm>
            <a:off x="7039429" y="1978557"/>
            <a:ext cx="4560539" cy="4349124"/>
          </a:xfrm>
          <a:prstGeom prst="rect">
            <a:avLst/>
          </a:prstGeom>
        </p:spPr>
      </p:pic>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Tipi di attacchi</a:t>
            </a:r>
            <a:endParaRPr lang="en-GB"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39999" y="1978557"/>
            <a:ext cx="6405087" cy="4514317"/>
          </a:xfrm>
        </p:spPr>
        <p:txBody>
          <a:bodyPr>
            <a:normAutofit/>
          </a:bodyPr>
          <a:lstStyle/>
          <a:p>
            <a:pPr marL="0" indent="0">
              <a:buNone/>
            </a:pPr>
            <a:r>
              <a:rPr lang="en-US" sz="3500" b="1" dirty="0">
                <a:solidFill>
                  <a:schemeClr val="accent1">
                    <a:lumMod val="75000"/>
                  </a:schemeClr>
                </a:solidFill>
              </a:rPr>
              <a:t>Furto d'identità</a:t>
            </a:r>
          </a:p>
          <a:p>
            <a:r>
              <a:rPr lang="en-US" dirty="0"/>
              <a:t>Il furto d'identità è una minaccia reale in un ambiente sempre più online</a:t>
            </a:r>
          </a:p>
          <a:p>
            <a:r>
              <a:rPr lang="en-US" dirty="0"/>
              <a:t>Le credenziali di accesso o i dati personali sono oggi il bersaglio degli aggressori</a:t>
            </a:r>
          </a:p>
          <a:p>
            <a:r>
              <a:rPr lang="en-US" dirty="0"/>
              <a:t>Una volta in possesso di tali dati, l'aggressore può effettuare transazioni fraudolente (soprattutto finanziarie) o ottenere dati riservati.</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374810500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fik 5">
            <a:extLst>
              <a:ext uri="{FF2B5EF4-FFF2-40B4-BE49-F238E27FC236}">
                <a16:creationId xmlns:a16="http://schemas.microsoft.com/office/drawing/2014/main" id="{9302536D-0A53-85C7-013B-AA70F7BEF44A}"/>
              </a:ext>
            </a:extLst>
          </p:cNvPr>
          <p:cNvPicPr>
            <a:picLocks noChangeAspect="1"/>
          </p:cNvPicPr>
          <p:nvPr/>
        </p:nvPicPr>
        <p:blipFill>
          <a:blip r:embed="rId3"/>
          <a:srcRect/>
          <a:stretch/>
        </p:blipFill>
        <p:spPr>
          <a:xfrm>
            <a:off x="7039429" y="1978557"/>
            <a:ext cx="4560539" cy="4349124"/>
          </a:xfrm>
          <a:prstGeom prst="rect">
            <a:avLst/>
          </a:prstGeom>
        </p:spPr>
      </p:pic>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Tipi di attacchi</a:t>
            </a:r>
            <a:endParaRPr lang="en-GB"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39999" y="1978557"/>
            <a:ext cx="6405087" cy="4514317"/>
          </a:xfrm>
        </p:spPr>
        <p:txBody>
          <a:bodyPr>
            <a:normAutofit/>
          </a:bodyPr>
          <a:lstStyle/>
          <a:p>
            <a:pPr marL="0" indent="0">
              <a:buNone/>
            </a:pPr>
            <a:r>
              <a:rPr lang="en-US" sz="3500" b="1" dirty="0">
                <a:solidFill>
                  <a:schemeClr val="accent1">
                    <a:lumMod val="75000"/>
                  </a:schemeClr>
                </a:solidFill>
              </a:rPr>
              <a:t>Perdita di informazioni</a:t>
            </a:r>
          </a:p>
          <a:p>
            <a:r>
              <a:rPr lang="en-US" dirty="0"/>
              <a:t>Divulgazione intenzionale o non intenzionale di informazioni a una persona non autorizzata.</a:t>
            </a:r>
          </a:p>
          <a:p>
            <a:r>
              <a:rPr lang="en-US" dirty="0"/>
              <a:t>Informazioni come la geolocalizzazione e i contatti della rubrica possono facilmente cadere nelle mani di malintenzionati ed essere utilizzate per scopi fraudolenti.</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207213890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Tipi di attacchi</a:t>
            </a:r>
            <a:endParaRPr lang="en-GB"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65067" y="1738537"/>
            <a:ext cx="11034901" cy="1185557"/>
          </a:xfrm>
        </p:spPr>
        <p:txBody>
          <a:bodyPr>
            <a:normAutofit/>
          </a:bodyPr>
          <a:lstStyle/>
          <a:p>
            <a:pPr marL="0" indent="0" algn="ctr">
              <a:buNone/>
            </a:pPr>
            <a:r>
              <a:rPr lang="en-US" sz="3500" b="1" dirty="0">
                <a:solidFill>
                  <a:schemeClr val="accent1">
                    <a:lumMod val="75000"/>
                  </a:schemeClr>
                </a:solidFill>
              </a:rPr>
              <a:t>Manipolazione dei motori di ricerca (SEP)</a:t>
            </a:r>
            <a:endParaRPr lang="en-US" sz="2000"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pic>
        <p:nvPicPr>
          <p:cNvPr id="9" name="Billede 3" descr="Et billede, der indeholder væg, person, mand, indendørs&#10;&#10;Automatisk genereret beskrivelse">
            <a:extLst>
              <a:ext uri="{FF2B5EF4-FFF2-40B4-BE49-F238E27FC236}">
                <a16:creationId xmlns:a16="http://schemas.microsoft.com/office/drawing/2014/main" id="{92EF04ED-D571-1A6C-46A1-EB6A924C203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65067" y="2502683"/>
            <a:ext cx="4667333" cy="3335436"/>
          </a:xfrm>
          <a:prstGeom prst="rect">
            <a:avLst/>
          </a:prstGeom>
        </p:spPr>
      </p:pic>
      <p:sp>
        <p:nvSpPr>
          <p:cNvPr id="10" name="Inhaltsplatzhalter 2">
            <a:extLst>
              <a:ext uri="{FF2B5EF4-FFF2-40B4-BE49-F238E27FC236}">
                <a16:creationId xmlns:a16="http://schemas.microsoft.com/office/drawing/2014/main" id="{D9E1CFC7-40CE-73C8-2BA6-94495601456E}"/>
              </a:ext>
            </a:extLst>
          </p:cNvPr>
          <p:cNvSpPr txBox="1">
            <a:spLocks/>
          </p:cNvSpPr>
          <p:nvPr/>
        </p:nvSpPr>
        <p:spPr>
          <a:xfrm>
            <a:off x="5508170" y="2399649"/>
            <a:ext cx="6244197" cy="424562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smtClean="0"/>
              <a:t>Si </a:t>
            </a:r>
            <a:r>
              <a:rPr lang="en-US" dirty="0" err="1" smtClean="0"/>
              <a:t>manipolano</a:t>
            </a:r>
            <a:r>
              <a:rPr lang="en-US" dirty="0" smtClean="0"/>
              <a:t> </a:t>
            </a:r>
            <a:r>
              <a:rPr lang="en-US" dirty="0"/>
              <a:t>i motori di ricerca per visualizzare risultati di ricerca che contengono riferimenti a siti web dannosi.</a:t>
            </a:r>
          </a:p>
          <a:p>
            <a:r>
              <a:rPr lang="en-US" dirty="0"/>
              <a:t>In questo modo, una pagina web infetta reindirizza gli utenti verso siti dannosi e, se le vittime accedono ai rispettivi siti, infestano i loro computer con il malware.</a:t>
            </a:r>
          </a:p>
        </p:txBody>
      </p:sp>
    </p:spTree>
    <p:extLst>
      <p:ext uri="{BB962C8B-B14F-4D97-AF65-F5344CB8AC3E}">
        <p14:creationId xmlns:p14="http://schemas.microsoft.com/office/powerpoint/2010/main" val="382762681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Tipi di attacchi</a:t>
            </a:r>
            <a:endParaRPr lang="en-GB"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pic>
        <p:nvPicPr>
          <p:cNvPr id="9" name="Billede 3">
            <a:extLst>
              <a:ext uri="{FF2B5EF4-FFF2-40B4-BE49-F238E27FC236}">
                <a16:creationId xmlns:a16="http://schemas.microsoft.com/office/drawing/2014/main" id="{92EF04ED-D571-1A6C-46A1-EB6A924C2039}"/>
              </a:ext>
            </a:extLst>
          </p:cNvPr>
          <p:cNvPicPr>
            <a:picLocks noChangeAspect="1"/>
          </p:cNvPicPr>
          <p:nvPr/>
        </p:nvPicPr>
        <p:blipFill>
          <a:blip r:embed="rId5"/>
          <a:srcRect/>
          <a:stretch/>
        </p:blipFill>
        <p:spPr>
          <a:xfrm>
            <a:off x="538757" y="2149330"/>
            <a:ext cx="4023163" cy="2669805"/>
          </a:xfrm>
          <a:prstGeom prst="rect">
            <a:avLst/>
          </a:prstGeom>
        </p:spPr>
      </p:pic>
      <p:sp>
        <p:nvSpPr>
          <p:cNvPr id="10" name="Inhaltsplatzhalter 2">
            <a:extLst>
              <a:ext uri="{FF2B5EF4-FFF2-40B4-BE49-F238E27FC236}">
                <a16:creationId xmlns:a16="http://schemas.microsoft.com/office/drawing/2014/main" id="{D9E1CFC7-40CE-73C8-2BA6-94495601456E}"/>
              </a:ext>
            </a:extLst>
          </p:cNvPr>
          <p:cNvSpPr txBox="1">
            <a:spLocks/>
          </p:cNvSpPr>
          <p:nvPr/>
        </p:nvSpPr>
        <p:spPr>
          <a:xfrm>
            <a:off x="4658497" y="2041220"/>
            <a:ext cx="7376984" cy="4693212"/>
          </a:xfrm>
          <a:prstGeom prst="rect">
            <a:avLst/>
          </a:prstGeom>
        </p:spPr>
        <p:txBody>
          <a:bodyPr vert="horz" lIns="91440" tIns="45720" rIns="91440" bIns="45720" rtlCol="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b="1" dirty="0" err="1"/>
              <a:t>Certificati</a:t>
            </a:r>
            <a:r>
              <a:rPr lang="en-US" b="1" dirty="0"/>
              <a:t> </a:t>
            </a:r>
            <a:r>
              <a:rPr lang="en-US" b="1" dirty="0" err="1"/>
              <a:t>digitali</a:t>
            </a:r>
            <a:r>
              <a:rPr lang="en-US" b="1" dirty="0"/>
              <a:t> </a:t>
            </a:r>
            <a:r>
              <a:rPr lang="en-US" b="1" dirty="0" err="1"/>
              <a:t>falsi</a:t>
            </a:r>
            <a:endParaRPr lang="en-US" b="1" dirty="0"/>
          </a:p>
          <a:p>
            <a:r>
              <a:rPr lang="en-US" dirty="0" err="1" smtClean="0"/>
              <a:t>sono</a:t>
            </a:r>
            <a:r>
              <a:rPr lang="en-US" dirty="0" smtClean="0"/>
              <a:t> </a:t>
            </a:r>
            <a:r>
              <a:rPr lang="en-US" dirty="0"/>
              <a:t>utilizzati dagli aggressori per firmare digitalmente le risorse (siti web, applicazioni, codici sorgente, ecc.) utilizzate in vari attacchi informatici al fine di passare inosservati all'utente finale.</a:t>
            </a:r>
          </a:p>
          <a:p>
            <a:r>
              <a:rPr lang="en-US" dirty="0"/>
              <a:t>sono spesso utilizzati per firmare applicazioni web dannose come l'e-banking o l'e-commerce, che utilizzano il protocollo HTTPS.</a:t>
            </a:r>
          </a:p>
          <a:p>
            <a:r>
              <a:rPr lang="en-US" dirty="0"/>
              <a:t>possono essere creati o rubati sfruttando le vulnerabilità nei sistemi PKI (Public Key Infrastructure) delle autorità di certificazione che emettono i certificati digitali per i siti web sicuri.</a:t>
            </a:r>
          </a:p>
        </p:txBody>
      </p:sp>
    </p:spTree>
    <p:extLst>
      <p:ext uri="{BB962C8B-B14F-4D97-AF65-F5344CB8AC3E}">
        <p14:creationId xmlns:p14="http://schemas.microsoft.com/office/powerpoint/2010/main" val="263213305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Server web sicuro - SSL</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pic>
        <p:nvPicPr>
          <p:cNvPr id="6" name="Billede 3">
            <a:extLst>
              <a:ext uri="{FF2B5EF4-FFF2-40B4-BE49-F238E27FC236}">
                <a16:creationId xmlns:a16="http://schemas.microsoft.com/office/drawing/2014/main" id="{22946352-F299-D33C-671E-EF0CE8A71CF2}"/>
              </a:ext>
            </a:extLst>
          </p:cNvPr>
          <p:cNvPicPr>
            <a:picLocks noChangeAspect="1"/>
          </p:cNvPicPr>
          <p:nvPr/>
        </p:nvPicPr>
        <p:blipFill>
          <a:blip r:embed="rId5"/>
          <a:srcRect/>
          <a:stretch/>
        </p:blipFill>
        <p:spPr>
          <a:xfrm>
            <a:off x="2286001" y="1685562"/>
            <a:ext cx="7199086" cy="4616455"/>
          </a:xfrm>
          <a:prstGeom prst="rect">
            <a:avLst/>
          </a:prstGeom>
        </p:spPr>
      </p:pic>
    </p:spTree>
    <p:extLst>
      <p:ext uri="{BB962C8B-B14F-4D97-AF65-F5344CB8AC3E}">
        <p14:creationId xmlns:p14="http://schemas.microsoft.com/office/powerpoint/2010/main" val="351621750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Elenco di controllo della sicurezza 1</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79999"/>
            <a:ext cx="11059200" cy="4512875"/>
          </a:xfrm>
        </p:spPr>
        <p:txBody>
          <a:bodyPr>
            <a:normAutofit fontScale="85000" lnSpcReduction="20000"/>
          </a:bodyPr>
          <a:lstStyle/>
          <a:p>
            <a:pPr marL="0" indent="0">
              <a:buNone/>
            </a:pPr>
            <a:r>
              <a:rPr lang="en-US" sz="3800" b="1" dirty="0">
                <a:solidFill>
                  <a:schemeClr val="accent1">
                    <a:lumMod val="75000"/>
                  </a:schemeClr>
                </a:solidFill>
              </a:rPr>
              <a:t>Firewall desktop e mobile</a:t>
            </a:r>
          </a:p>
          <a:p>
            <a:pPr marL="0" indent="0">
              <a:lnSpc>
                <a:spcPct val="110000"/>
              </a:lnSpc>
              <a:buNone/>
            </a:pPr>
            <a:r>
              <a:rPr lang="en-US" sz="3200" dirty="0"/>
              <a:t>Iniziate a proteggere i vostri perimetri esterni assicurandovi che i firewall dei vostri punti (dispositivi digitali) funzionino. Sembra una cosa elementare, ma è proprio dalle basi che bisogna partire. In genere esistono tre o quattro tipi diversi di firewall sulla rete:</a:t>
            </a:r>
          </a:p>
          <a:p>
            <a:pPr marL="914400" lvl="2" indent="0">
              <a:lnSpc>
                <a:spcPct val="110000"/>
              </a:lnSpc>
              <a:buNone/>
            </a:pPr>
            <a:endParaRPr lang="en-US" sz="2400" dirty="0"/>
          </a:p>
          <a:p>
            <a:r>
              <a:rPr lang="en-US" sz="3200" dirty="0"/>
              <a:t>Firewall del sistema operativo (Android, iOS, Windows, ecc.).</a:t>
            </a:r>
          </a:p>
          <a:p>
            <a:r>
              <a:rPr lang="en-US" sz="3200" dirty="0"/>
              <a:t>Firewall sul programma antivirus/sicurezza.</a:t>
            </a:r>
          </a:p>
          <a:p>
            <a:r>
              <a:rPr lang="en-US" sz="3200" dirty="0"/>
              <a:t>Firewall sul router Internet.</a:t>
            </a:r>
          </a:p>
          <a:p>
            <a:r>
              <a:rPr lang="en-US" sz="3200" dirty="0"/>
              <a:t>Firewall sul box ASA o sullo switch intelligente (in genere solo per le aziende più grandi).</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1297442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Lista di controllo della sicurezza 2</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pic>
        <p:nvPicPr>
          <p:cNvPr id="6" name="Billede 3">
            <a:extLst>
              <a:ext uri="{FF2B5EF4-FFF2-40B4-BE49-F238E27FC236}">
                <a16:creationId xmlns:a16="http://schemas.microsoft.com/office/drawing/2014/main" id="{22946352-F299-D33C-671E-EF0CE8A71CF2}"/>
              </a:ext>
            </a:extLst>
          </p:cNvPr>
          <p:cNvPicPr>
            <a:picLocks noChangeAspect="1"/>
          </p:cNvPicPr>
          <p:nvPr/>
        </p:nvPicPr>
        <p:blipFill>
          <a:blip r:embed="rId5"/>
          <a:srcRect/>
          <a:stretch/>
        </p:blipFill>
        <p:spPr>
          <a:xfrm>
            <a:off x="6060068" y="2700603"/>
            <a:ext cx="4342381" cy="2891760"/>
          </a:xfrm>
          <a:prstGeom prst="rect">
            <a:avLst/>
          </a:prstGeom>
        </p:spPr>
      </p:pic>
      <p:sp>
        <p:nvSpPr>
          <p:cNvPr id="8" name="Inhaltsplatzhalter 2">
            <a:extLst>
              <a:ext uri="{FF2B5EF4-FFF2-40B4-BE49-F238E27FC236}">
                <a16:creationId xmlns:a16="http://schemas.microsoft.com/office/drawing/2014/main" id="{0C91B6D6-8455-7C78-8089-06114A43C1AE}"/>
              </a:ext>
            </a:extLst>
          </p:cNvPr>
          <p:cNvSpPr txBox="1">
            <a:spLocks/>
          </p:cNvSpPr>
          <p:nvPr/>
        </p:nvSpPr>
        <p:spPr>
          <a:xfrm>
            <a:off x="540000" y="2387600"/>
            <a:ext cx="4322287" cy="3040743"/>
          </a:xfrm>
          <a:prstGeom prst="rect">
            <a:avLst/>
          </a:prstGeom>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4400" dirty="0">
                <a:latin typeface="+mj-lt"/>
                <a:ea typeface="+mj-ea"/>
                <a:cs typeface="+mj-cs"/>
              </a:rPr>
              <a:t>Backup</a:t>
            </a:r>
          </a:p>
        </p:txBody>
      </p:sp>
    </p:spTree>
    <p:extLst>
      <p:ext uri="{BB962C8B-B14F-4D97-AF65-F5344CB8AC3E}">
        <p14:creationId xmlns:p14="http://schemas.microsoft.com/office/powerpoint/2010/main" val="140259344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Lista di controllo della sicurezza 3</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79999"/>
            <a:ext cx="11059200" cy="4512875"/>
          </a:xfrm>
        </p:spPr>
        <p:txBody>
          <a:bodyPr>
            <a:normAutofit fontScale="92500" lnSpcReduction="10000"/>
          </a:bodyPr>
          <a:lstStyle/>
          <a:p>
            <a:pPr marL="0" indent="0">
              <a:buNone/>
            </a:pPr>
            <a:r>
              <a:rPr lang="en-US" sz="3800" b="1" dirty="0">
                <a:solidFill>
                  <a:schemeClr val="accent1">
                    <a:lumMod val="75000"/>
                  </a:schemeClr>
                </a:solidFill>
              </a:rPr>
              <a:t>Regole per una navigazione più sicura (1)</a:t>
            </a:r>
            <a:endParaRPr lang="en-US" sz="2400" dirty="0"/>
          </a:p>
          <a:p>
            <a:r>
              <a:rPr lang="en-US" sz="3200" dirty="0"/>
              <a:t>Utilizzare la versione più recente del browser</a:t>
            </a:r>
          </a:p>
          <a:p>
            <a:r>
              <a:rPr lang="en-US" sz="3200" dirty="0"/>
              <a:t>Orientatevi verso altri tipi di browser (</a:t>
            </a:r>
            <a:r>
              <a:rPr lang="en-US" sz="3200" dirty="0" err="1"/>
              <a:t>ad esempio </a:t>
            </a:r>
            <a:r>
              <a:rPr lang="en-US" sz="3200" dirty="0"/>
              <a:t>Google Chrome, Opera, Firefox, Safari, ecc.), soprattutto quando accedete a pagine web potenzialmente non sicure;</a:t>
            </a:r>
          </a:p>
          <a:p>
            <a:r>
              <a:rPr lang="en-US" sz="3200" dirty="0"/>
              <a:t>La maggior parte del malware </a:t>
            </a:r>
            <a:r>
              <a:rPr lang="en-US" sz="3200" dirty="0" err="1" smtClean="0"/>
              <a:t>colpiva</a:t>
            </a:r>
            <a:r>
              <a:rPr lang="en-US" sz="3200" dirty="0" smtClean="0"/>
              <a:t> </a:t>
            </a:r>
            <a:r>
              <a:rPr lang="en-US" sz="3200" dirty="0"/>
              <a:t>Microsoft Internet Explorer (utilizzato da oltre il 50% degli utenti)</a:t>
            </a:r>
          </a:p>
          <a:p>
            <a:r>
              <a:rPr lang="en-US" sz="3200" dirty="0"/>
              <a:t>Verificate la reale destinazione dei link passandovi sopra il cursore del mouse e visualizzando l'indirizzo reale nella parte inferiore sinistra del browser.</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72669006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Lista di controllo della sicurezza 4</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79999"/>
            <a:ext cx="11059200" cy="4065201"/>
          </a:xfrm>
        </p:spPr>
        <p:txBody>
          <a:bodyPr>
            <a:normAutofit fontScale="92500" lnSpcReduction="10000"/>
          </a:bodyPr>
          <a:lstStyle/>
          <a:p>
            <a:pPr marL="0" indent="0">
              <a:buNone/>
            </a:pPr>
            <a:r>
              <a:rPr lang="en-US" sz="3800" b="1" dirty="0">
                <a:solidFill>
                  <a:schemeClr val="accent1">
                    <a:lumMod val="75000"/>
                  </a:schemeClr>
                </a:solidFill>
              </a:rPr>
              <a:t>Regole per una navigazione più sicura (2)</a:t>
            </a:r>
            <a:endParaRPr lang="en-US" sz="2400" dirty="0"/>
          </a:p>
          <a:p>
            <a:r>
              <a:rPr lang="en-US" sz="3200" dirty="0"/>
              <a:t>Fate attenzione ai plugin che installate, spesso contengono software dannoso.</a:t>
            </a:r>
          </a:p>
          <a:p>
            <a:r>
              <a:rPr lang="en-US" sz="3200" dirty="0"/>
              <a:t>Non cliccate sui link delle finestre pop-up</a:t>
            </a:r>
          </a:p>
          <a:p>
            <a:r>
              <a:rPr lang="en-US" sz="3200" dirty="0"/>
              <a:t>Prima di inserire informazioni personali, verificare la presenza di "https://" all'inizio dell'indirizzo web.</a:t>
            </a:r>
          </a:p>
          <a:p>
            <a:r>
              <a:rPr lang="en-US" sz="3200" dirty="0"/>
              <a:t>Per quanto riguarda l'acquisto online, occorre prestare maggiore attenzione al livello di sicurezza della pagina, se si opta per il pagamento online con carta di credito.</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11366579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fik 5">
            <a:extLst>
              <a:ext uri="{FF2B5EF4-FFF2-40B4-BE49-F238E27FC236}">
                <a16:creationId xmlns:a16="http://schemas.microsoft.com/office/drawing/2014/main" id="{9302536D-0A53-85C7-013B-AA70F7BEF44A}"/>
              </a:ext>
            </a:extLst>
          </p:cNvPr>
          <p:cNvPicPr>
            <a:picLocks noChangeAspect="1"/>
          </p:cNvPicPr>
          <p:nvPr/>
        </p:nvPicPr>
        <p:blipFill>
          <a:blip r:embed="rId3"/>
          <a:srcRect/>
          <a:stretch/>
        </p:blipFill>
        <p:spPr>
          <a:xfrm>
            <a:off x="7039429" y="2356792"/>
            <a:ext cx="4560539" cy="3592654"/>
          </a:xfrm>
          <a:prstGeom prst="rect">
            <a:avLst/>
          </a:prstGeom>
        </p:spPr>
      </p:pic>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Lista di controllo della sicurezza 5</a:t>
            </a:r>
            <a:endParaRPr lang="en-GB" dirty="0"/>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39999" y="1976265"/>
            <a:ext cx="6405087" cy="4518931"/>
          </a:xfrm>
        </p:spPr>
        <p:txBody>
          <a:bodyPr>
            <a:normAutofit/>
          </a:bodyPr>
          <a:lstStyle/>
          <a:p>
            <a:pPr marL="0" indent="0">
              <a:buNone/>
            </a:pPr>
            <a:r>
              <a:rPr lang="en-US" sz="3500" b="1" dirty="0">
                <a:solidFill>
                  <a:schemeClr val="accent1">
                    <a:lumMod val="75000"/>
                  </a:schemeClr>
                </a:solidFill>
              </a:rPr>
              <a:t>Invio e ricezione di e-mail</a:t>
            </a:r>
          </a:p>
          <a:p>
            <a:r>
              <a:rPr lang="en-US" dirty="0"/>
              <a:t>Evitate di inviare o ricevere informazioni sensibili via e-mail;</a:t>
            </a:r>
          </a:p>
          <a:p>
            <a:r>
              <a:rPr lang="en-US" dirty="0"/>
              <a:t>Evitare i tentativi di ingegneria sociale o di phishing</a:t>
            </a:r>
          </a:p>
          <a:p>
            <a:r>
              <a:rPr lang="en-US" dirty="0"/>
              <a:t>Cercate un provider di posta elettronica che offra un forte filtro anti-spam.</a:t>
            </a:r>
          </a:p>
          <a:p>
            <a:r>
              <a:rPr lang="en-US" dirty="0"/>
              <a:t>Non rispondete allo spam ed evitate le e-mail a cascata o piramidali.</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30498629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Inhaltsplatzhalter 2">
            <a:extLst>
              <a:ext uri="{FF2B5EF4-FFF2-40B4-BE49-F238E27FC236}">
                <a16:creationId xmlns:a16="http://schemas.microsoft.com/office/drawing/2014/main" id="{81C74C8B-77C7-161B-87C6-BCF04D6B9C2E}"/>
              </a:ext>
            </a:extLst>
          </p:cNvPr>
          <p:cNvSpPr txBox="1">
            <a:spLocks/>
          </p:cNvSpPr>
          <p:nvPr/>
        </p:nvSpPr>
        <p:spPr>
          <a:xfrm>
            <a:off x="591848" y="1831283"/>
            <a:ext cx="7501828" cy="466159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buNone/>
            </a:pPr>
            <a:r>
              <a:rPr lang="en-US" sz="3500" b="1" dirty="0" err="1">
                <a:solidFill>
                  <a:srgbClr val="4472C4">
                    <a:lumMod val="75000"/>
                  </a:srgbClr>
                </a:solidFill>
              </a:rPr>
              <a:t>Invio</a:t>
            </a:r>
            <a:r>
              <a:rPr lang="en-US" sz="3500" b="1" dirty="0">
                <a:solidFill>
                  <a:srgbClr val="4472C4">
                    <a:lumMod val="75000"/>
                  </a:srgbClr>
                </a:solidFill>
              </a:rPr>
              <a:t> e </a:t>
            </a:r>
            <a:r>
              <a:rPr lang="en-US" sz="3500" b="1" dirty="0" err="1">
                <a:solidFill>
                  <a:srgbClr val="4472C4">
                    <a:lumMod val="75000"/>
                  </a:srgbClr>
                </a:solidFill>
              </a:rPr>
              <a:t>ricezione</a:t>
            </a:r>
            <a:r>
              <a:rPr lang="en-US" sz="3500" b="1" dirty="0">
                <a:solidFill>
                  <a:srgbClr val="4472C4">
                    <a:lumMod val="75000"/>
                  </a:srgbClr>
                </a:solidFill>
              </a:rPr>
              <a:t> di e-mail</a:t>
            </a:r>
          </a:p>
          <a:p>
            <a:r>
              <a:rPr lang="en-US" sz="2700" dirty="0" smtClean="0"/>
              <a:t>Non </a:t>
            </a:r>
            <a:r>
              <a:rPr lang="en-US" sz="2700" dirty="0"/>
              <a:t>rispondete allo spam ed evitate le e-mail a cascata o piramidali.</a:t>
            </a:r>
          </a:p>
          <a:p>
            <a:r>
              <a:rPr lang="en-US" sz="2700" dirty="0"/>
              <a:t>Non utilizzate lo stesso nome per l'account di posta elettronica personale e per quello di lavoro; l'uso di nomi distinti per questi account riduce il rischio che siano oggetto di un attacco informatico.</a:t>
            </a:r>
          </a:p>
          <a:p>
            <a:r>
              <a:rPr lang="en-US" sz="2700" dirty="0"/>
              <a:t>Evitare di memorizzare informazioni critiche in account di posta elettronica personali o in altre reti esterne all'istituzione/azienda in cui si lavora.</a:t>
            </a:r>
          </a:p>
        </p:txBody>
      </p:sp>
      <p:pic>
        <p:nvPicPr>
          <p:cNvPr id="6" name="Grafik 5">
            <a:extLst>
              <a:ext uri="{FF2B5EF4-FFF2-40B4-BE49-F238E27FC236}">
                <a16:creationId xmlns:a16="http://schemas.microsoft.com/office/drawing/2014/main" id="{9302536D-0A53-85C7-013B-AA70F7BEF44A}"/>
              </a:ext>
            </a:extLst>
          </p:cNvPr>
          <p:cNvPicPr>
            <a:picLocks noChangeAspect="1"/>
          </p:cNvPicPr>
          <p:nvPr/>
        </p:nvPicPr>
        <p:blipFill>
          <a:blip r:embed="rId3"/>
          <a:srcRect/>
          <a:stretch/>
        </p:blipFill>
        <p:spPr>
          <a:xfrm>
            <a:off x="7900214" y="2072587"/>
            <a:ext cx="3910002" cy="3080181"/>
          </a:xfrm>
          <a:prstGeom prst="rect">
            <a:avLst/>
          </a:prstGeom>
        </p:spPr>
      </p:pic>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Lista di controllo della sicurezza 6</a:t>
            </a:r>
            <a:endParaRPr lang="en-GB"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4999873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fik 5">
            <a:extLst>
              <a:ext uri="{FF2B5EF4-FFF2-40B4-BE49-F238E27FC236}">
                <a16:creationId xmlns:a16="http://schemas.microsoft.com/office/drawing/2014/main" id="{9302536D-0A53-85C7-013B-AA70F7BEF44A}"/>
              </a:ext>
            </a:extLst>
          </p:cNvPr>
          <p:cNvPicPr>
            <a:picLocks noChangeAspect="1"/>
          </p:cNvPicPr>
          <p:nvPr/>
        </p:nvPicPr>
        <p:blipFill>
          <a:blip r:embed="rId3"/>
          <a:srcRect/>
          <a:stretch/>
        </p:blipFill>
        <p:spPr>
          <a:xfrm>
            <a:off x="7039428" y="2629270"/>
            <a:ext cx="4560724" cy="3047844"/>
          </a:xfrm>
          <a:prstGeom prst="rect">
            <a:avLst/>
          </a:prstGeom>
        </p:spPr>
      </p:pic>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p:txBody>
          <a:bodyPr/>
          <a:lstStyle/>
          <a:p>
            <a:r>
              <a:rPr lang="en-US" smtClean="0"/>
              <a:t>Elenco di controllo della sicurezza 7</a:t>
            </a:r>
            <a:endParaRPr lang="en-GB" dirty="0"/>
          </a:p>
        </p:txBody>
      </p:sp>
      <p:sp>
        <p:nvSpPr>
          <p:cNvPr id="8" name="Content Placeholder 7"/>
          <p:cNvSpPr>
            <a:spLocks noGrp="1"/>
          </p:cNvSpPr>
          <p:nvPr>
            <p:ph idx="1"/>
          </p:nvPr>
        </p:nvSpPr>
        <p:spPr>
          <a:xfrm>
            <a:off x="838200" y="1825625"/>
            <a:ext cx="6056870" cy="4351338"/>
          </a:xfrm>
        </p:spPr>
        <p:txBody>
          <a:bodyPr/>
          <a:lstStyle/>
          <a:p>
            <a:pPr marL="0" lvl="0" indent="0">
              <a:lnSpc>
                <a:spcPct val="100000"/>
              </a:lnSpc>
              <a:spcBef>
                <a:spcPts val="0"/>
              </a:spcBef>
              <a:buNone/>
            </a:pPr>
            <a:r>
              <a:rPr lang="en-US" sz="3500" b="1" dirty="0" err="1">
                <a:solidFill>
                  <a:srgbClr val="4472C4">
                    <a:lumMod val="75000"/>
                  </a:srgbClr>
                </a:solidFill>
              </a:rPr>
              <a:t>Invio</a:t>
            </a:r>
            <a:r>
              <a:rPr lang="en-US" sz="3500" b="1" dirty="0">
                <a:solidFill>
                  <a:srgbClr val="4472C4">
                    <a:lumMod val="75000"/>
                  </a:srgbClr>
                </a:solidFill>
              </a:rPr>
              <a:t> e </a:t>
            </a:r>
            <a:r>
              <a:rPr lang="en-US" sz="3500" b="1" dirty="0" err="1">
                <a:solidFill>
                  <a:srgbClr val="4472C4">
                    <a:lumMod val="75000"/>
                  </a:srgbClr>
                </a:solidFill>
              </a:rPr>
              <a:t>ricezione</a:t>
            </a:r>
            <a:r>
              <a:rPr lang="en-US" sz="3500" b="1" dirty="0">
                <a:solidFill>
                  <a:srgbClr val="4472C4">
                    <a:lumMod val="75000"/>
                  </a:srgbClr>
                </a:solidFill>
              </a:rPr>
              <a:t> di e-mail</a:t>
            </a:r>
          </a:p>
          <a:p>
            <a:r>
              <a:rPr lang="en-US" dirty="0" err="1" smtClean="0"/>
              <a:t>Sostenere</a:t>
            </a:r>
            <a:r>
              <a:rPr lang="en-US" dirty="0" smtClean="0"/>
              <a:t> </a:t>
            </a:r>
            <a:r>
              <a:rPr lang="en-US" dirty="0" err="1"/>
              <a:t>che</a:t>
            </a:r>
            <a:r>
              <a:rPr lang="en-US" dirty="0"/>
              <a:t> non ci </a:t>
            </a:r>
            <a:r>
              <a:rPr lang="en-US" dirty="0" err="1"/>
              <a:t>si</a:t>
            </a:r>
            <a:r>
              <a:rPr lang="en-US" dirty="0"/>
              <a:t> </a:t>
            </a:r>
            <a:r>
              <a:rPr lang="en-US" dirty="0" err="1"/>
              <a:t>preoccupa</a:t>
            </a:r>
            <a:r>
              <a:rPr lang="en-US" dirty="0"/>
              <a:t> </a:t>
            </a:r>
            <a:r>
              <a:rPr lang="en-US" dirty="0" err="1"/>
              <a:t>della</a:t>
            </a:r>
            <a:r>
              <a:rPr lang="en-US" dirty="0"/>
              <a:t> privacy </a:t>
            </a:r>
            <a:r>
              <a:rPr lang="en-US" dirty="0" err="1"/>
              <a:t>perché</a:t>
            </a:r>
            <a:r>
              <a:rPr lang="en-US" dirty="0"/>
              <a:t> non </a:t>
            </a:r>
            <a:r>
              <a:rPr lang="en-US" dirty="0" err="1"/>
              <a:t>si</a:t>
            </a:r>
            <a:r>
              <a:rPr lang="en-US" dirty="0"/>
              <a:t> ha </a:t>
            </a:r>
            <a:r>
              <a:rPr lang="en-US" dirty="0" err="1"/>
              <a:t>nulla</a:t>
            </a:r>
            <a:r>
              <a:rPr lang="en-US" dirty="0"/>
              <a:t> da </a:t>
            </a:r>
            <a:r>
              <a:rPr lang="en-US" dirty="0" err="1"/>
              <a:t>nascondere</a:t>
            </a:r>
            <a:r>
              <a:rPr lang="en-US" dirty="0"/>
              <a:t> è come </a:t>
            </a:r>
            <a:r>
              <a:rPr lang="en-US" dirty="0" err="1"/>
              <a:t>sostenere</a:t>
            </a:r>
            <a:r>
              <a:rPr lang="en-US" dirty="0"/>
              <a:t> </a:t>
            </a:r>
            <a:r>
              <a:rPr lang="en-US" dirty="0" err="1"/>
              <a:t>che</a:t>
            </a:r>
            <a:r>
              <a:rPr lang="en-US" dirty="0"/>
              <a:t> non ci </a:t>
            </a:r>
            <a:r>
              <a:rPr lang="en-US" dirty="0" err="1"/>
              <a:t>si</a:t>
            </a:r>
            <a:r>
              <a:rPr lang="en-US" dirty="0"/>
              <a:t> </a:t>
            </a:r>
            <a:r>
              <a:rPr lang="en-US" dirty="0" err="1"/>
              <a:t>preoccupa</a:t>
            </a:r>
            <a:r>
              <a:rPr lang="en-US" dirty="0"/>
              <a:t> </a:t>
            </a:r>
            <a:r>
              <a:rPr lang="en-US" dirty="0" err="1"/>
              <a:t>della</a:t>
            </a:r>
            <a:r>
              <a:rPr lang="en-US" dirty="0"/>
              <a:t> </a:t>
            </a:r>
            <a:r>
              <a:rPr lang="en-US" dirty="0" err="1"/>
              <a:t>libertà</a:t>
            </a:r>
            <a:r>
              <a:rPr lang="en-US" dirty="0"/>
              <a:t> di </a:t>
            </a:r>
            <a:r>
              <a:rPr lang="en-US" dirty="0" err="1"/>
              <a:t>parola</a:t>
            </a:r>
            <a:r>
              <a:rPr lang="en-US" dirty="0"/>
              <a:t> </a:t>
            </a:r>
            <a:r>
              <a:rPr lang="en-US" dirty="0" err="1"/>
              <a:t>perché</a:t>
            </a:r>
            <a:r>
              <a:rPr lang="en-US" dirty="0"/>
              <a:t> non </a:t>
            </a:r>
            <a:r>
              <a:rPr lang="en-US" dirty="0" err="1"/>
              <a:t>si</a:t>
            </a:r>
            <a:r>
              <a:rPr lang="en-US" dirty="0"/>
              <a:t> ha </a:t>
            </a:r>
            <a:r>
              <a:rPr lang="en-US" dirty="0" err="1"/>
              <a:t>nulla</a:t>
            </a:r>
            <a:r>
              <a:rPr lang="en-US" dirty="0"/>
              <a:t> da dire.</a:t>
            </a:r>
          </a:p>
          <a:p>
            <a:endParaRPr lang="en-US" b="1" dirty="0">
              <a:solidFill>
                <a:schemeClr val="accent1">
                  <a:lumMod val="75000"/>
                </a:schemeClr>
              </a:solidFill>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60554694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Inhaltsplatzhalter 2">
            <a:extLst>
              <a:ext uri="{FF2B5EF4-FFF2-40B4-BE49-F238E27FC236}">
                <a16:creationId xmlns:a16="http://schemas.microsoft.com/office/drawing/2014/main" id="{81C74C8B-77C7-161B-87C6-BCF04D6B9C2E}"/>
              </a:ext>
            </a:extLst>
          </p:cNvPr>
          <p:cNvSpPr txBox="1">
            <a:spLocks/>
          </p:cNvSpPr>
          <p:nvPr/>
        </p:nvSpPr>
        <p:spPr>
          <a:xfrm>
            <a:off x="539999" y="1983683"/>
            <a:ext cx="6434115" cy="466159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3500" b="1" dirty="0">
                <a:solidFill>
                  <a:schemeClr val="accent1">
                    <a:lumMod val="75000"/>
                  </a:schemeClr>
                </a:solidFill>
              </a:rPr>
              <a:t>Perché qualcuno dovrebbe avere bisogno di inviare un'e-mail sicura</a:t>
            </a:r>
          </a:p>
          <a:p>
            <a:r>
              <a:rPr lang="en-US" sz="2600" dirty="0"/>
              <a:t>Per proteggersi dalle minacce dei criminali informatici</a:t>
            </a:r>
          </a:p>
          <a:p>
            <a:r>
              <a:rPr lang="en-US" sz="2600" dirty="0"/>
              <a:t>Per impedire ai provider di e-mail di monitorare le e-mail e condividere i dati con gli inserzionisti.</a:t>
            </a:r>
          </a:p>
          <a:p>
            <a:r>
              <a:rPr lang="en-US" sz="2600" dirty="0"/>
              <a:t>Per proteggersi dagli sforzi di sorveglianza del governo</a:t>
            </a:r>
          </a:p>
        </p:txBody>
      </p:sp>
      <p:pic>
        <p:nvPicPr>
          <p:cNvPr id="6" name="Grafik 5">
            <a:extLst>
              <a:ext uri="{FF2B5EF4-FFF2-40B4-BE49-F238E27FC236}">
                <a16:creationId xmlns:a16="http://schemas.microsoft.com/office/drawing/2014/main" id="{9302536D-0A53-85C7-013B-AA70F7BEF44A}"/>
              </a:ext>
            </a:extLst>
          </p:cNvPr>
          <p:cNvPicPr>
            <a:picLocks noChangeAspect="1"/>
          </p:cNvPicPr>
          <p:nvPr/>
        </p:nvPicPr>
        <p:blipFill>
          <a:blip r:embed="rId3"/>
          <a:srcRect/>
          <a:stretch/>
        </p:blipFill>
        <p:spPr>
          <a:xfrm>
            <a:off x="7341611" y="2356792"/>
            <a:ext cx="3956357" cy="3592800"/>
          </a:xfrm>
          <a:prstGeom prst="rect">
            <a:avLst/>
          </a:prstGeom>
        </p:spPr>
      </p:pic>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Elenco di controllo della sicurezza 8</a:t>
            </a:r>
            <a:endParaRPr lang="en-GB"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52103022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Inhaltsplatzhalter 2">
            <a:extLst>
              <a:ext uri="{FF2B5EF4-FFF2-40B4-BE49-F238E27FC236}">
                <a16:creationId xmlns:a16="http://schemas.microsoft.com/office/drawing/2014/main" id="{81C74C8B-77C7-161B-87C6-BCF04D6B9C2E}"/>
              </a:ext>
            </a:extLst>
          </p:cNvPr>
          <p:cNvSpPr txBox="1">
            <a:spLocks/>
          </p:cNvSpPr>
          <p:nvPr/>
        </p:nvSpPr>
        <p:spPr>
          <a:xfrm>
            <a:off x="539999" y="1983683"/>
            <a:ext cx="6434115" cy="466159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3500" b="1" dirty="0">
                <a:solidFill>
                  <a:schemeClr val="accent1">
                    <a:lumMod val="75000"/>
                  </a:schemeClr>
                </a:solidFill>
              </a:rPr>
              <a:t>Come inviare un'e-mail sicura?</a:t>
            </a:r>
          </a:p>
          <a:p>
            <a:r>
              <a:rPr lang="en-US" sz="2600" dirty="0"/>
              <a:t>Quali sono le opzioni disponibili se si desidera inviare un'e-mail sicura?</a:t>
            </a:r>
          </a:p>
          <a:p>
            <a:r>
              <a:rPr lang="en-US" sz="2600" dirty="0"/>
              <a:t>Crittografia delle e-mail nei client di posta elettronica più diffusi </a:t>
            </a:r>
          </a:p>
          <a:p>
            <a:r>
              <a:rPr lang="en-US" sz="2600" dirty="0"/>
              <a:t>Molti dei grandi provider di e-mail basati sul web consentono agli utenti di crittografare le proprie e-mail utilizzando uno dei due principali protocolli di crittografia delle e-mail, S/MIME o OpenPGP.</a:t>
            </a:r>
          </a:p>
        </p:txBody>
      </p:sp>
      <p:pic>
        <p:nvPicPr>
          <p:cNvPr id="6" name="Grafik 5">
            <a:extLst>
              <a:ext uri="{FF2B5EF4-FFF2-40B4-BE49-F238E27FC236}">
                <a16:creationId xmlns:a16="http://schemas.microsoft.com/office/drawing/2014/main" id="{9302536D-0A53-85C7-013B-AA70F7BEF44A}"/>
              </a:ext>
            </a:extLst>
          </p:cNvPr>
          <p:cNvPicPr>
            <a:picLocks noChangeAspect="1"/>
          </p:cNvPicPr>
          <p:nvPr/>
        </p:nvPicPr>
        <p:blipFill>
          <a:blip r:embed="rId3"/>
          <a:srcRect/>
          <a:stretch/>
        </p:blipFill>
        <p:spPr>
          <a:xfrm>
            <a:off x="7341611" y="2356792"/>
            <a:ext cx="3956357" cy="3592800"/>
          </a:xfrm>
          <a:prstGeom prst="rect">
            <a:avLst/>
          </a:prstGeom>
        </p:spPr>
      </p:pic>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Lista di controllo della sicurezza 9</a:t>
            </a:r>
            <a:endParaRPr lang="en-GB"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98262395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Inhaltsplatzhalter 2">
            <a:extLst>
              <a:ext uri="{FF2B5EF4-FFF2-40B4-BE49-F238E27FC236}">
                <a16:creationId xmlns:a16="http://schemas.microsoft.com/office/drawing/2014/main" id="{81C74C8B-77C7-161B-87C6-BCF04D6B9C2E}"/>
              </a:ext>
            </a:extLst>
          </p:cNvPr>
          <p:cNvSpPr txBox="1">
            <a:spLocks/>
          </p:cNvSpPr>
          <p:nvPr/>
        </p:nvSpPr>
        <p:spPr>
          <a:xfrm>
            <a:off x="540000" y="1960823"/>
            <a:ext cx="7103611" cy="4748896"/>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nSpc>
                <a:spcPct val="100000"/>
              </a:lnSpc>
              <a:spcBef>
                <a:spcPts val="0"/>
              </a:spcBef>
              <a:buNone/>
            </a:pPr>
            <a:r>
              <a:rPr lang="en-US" sz="3500" b="1" dirty="0">
                <a:solidFill>
                  <a:srgbClr val="4472C4">
                    <a:lumMod val="75000"/>
                  </a:srgbClr>
                </a:solidFill>
              </a:rPr>
              <a:t>Come </a:t>
            </a:r>
            <a:r>
              <a:rPr lang="en-US" sz="3500" b="1" dirty="0" err="1">
                <a:solidFill>
                  <a:srgbClr val="4472C4">
                    <a:lumMod val="75000"/>
                  </a:srgbClr>
                </a:solidFill>
              </a:rPr>
              <a:t>inviare</a:t>
            </a:r>
            <a:r>
              <a:rPr lang="en-US" sz="3500" b="1" dirty="0">
                <a:solidFill>
                  <a:srgbClr val="4472C4">
                    <a:lumMod val="75000"/>
                  </a:srgbClr>
                </a:solidFill>
              </a:rPr>
              <a:t> </a:t>
            </a:r>
            <a:r>
              <a:rPr lang="en-US" sz="3500" b="1" dirty="0" err="1">
                <a:solidFill>
                  <a:srgbClr val="4472C4">
                    <a:lumMod val="75000"/>
                  </a:srgbClr>
                </a:solidFill>
              </a:rPr>
              <a:t>un'e</a:t>
            </a:r>
            <a:r>
              <a:rPr lang="en-US" sz="3500" b="1" dirty="0">
                <a:solidFill>
                  <a:srgbClr val="4472C4">
                    <a:lumMod val="75000"/>
                  </a:srgbClr>
                </a:solidFill>
              </a:rPr>
              <a:t>-mail </a:t>
            </a:r>
            <a:r>
              <a:rPr lang="en-US" sz="3500" b="1" dirty="0" err="1">
                <a:solidFill>
                  <a:srgbClr val="4472C4">
                    <a:lumMod val="75000"/>
                  </a:srgbClr>
                </a:solidFill>
              </a:rPr>
              <a:t>sicura</a:t>
            </a:r>
            <a:r>
              <a:rPr lang="en-US" sz="3500" b="1" dirty="0">
                <a:solidFill>
                  <a:srgbClr val="4472C4">
                    <a:lumMod val="75000"/>
                  </a:srgbClr>
                </a:solidFill>
              </a:rPr>
              <a:t>?</a:t>
            </a:r>
          </a:p>
          <a:p>
            <a:r>
              <a:rPr lang="en-US" sz="2600" dirty="0" err="1" smtClean="0"/>
              <a:t>Quali</a:t>
            </a:r>
            <a:r>
              <a:rPr lang="en-US" sz="2600" dirty="0" smtClean="0"/>
              <a:t> </a:t>
            </a:r>
            <a:r>
              <a:rPr lang="en-US" sz="2600" dirty="0"/>
              <a:t>sono le opzioni disponibili se si vuole inviare un'e-mail sicura?</a:t>
            </a:r>
          </a:p>
          <a:p>
            <a:r>
              <a:rPr lang="en-US" sz="2600" dirty="0"/>
              <a:t>Utilizzate un provider di posta elettronica sicuro dedicato</a:t>
            </a:r>
          </a:p>
          <a:p>
            <a:r>
              <a:rPr lang="en-US" sz="2600" dirty="0"/>
              <a:t>Se non si vuole fare la fatica di abilitare manualmente la crittografia S/MIME o OpenPGP sul proprio account di posta elettronica tradizionale basato sul web, un modo molto più semplice per inviare un'e-mail sicura è quello di creare un account con un provider di e-mail sicure.</a:t>
            </a:r>
          </a:p>
        </p:txBody>
      </p:sp>
      <p:pic>
        <p:nvPicPr>
          <p:cNvPr id="6" name="Grafik 5">
            <a:extLst>
              <a:ext uri="{FF2B5EF4-FFF2-40B4-BE49-F238E27FC236}">
                <a16:creationId xmlns:a16="http://schemas.microsoft.com/office/drawing/2014/main" id="{9302536D-0A53-85C7-013B-AA70F7BEF44A}"/>
              </a:ext>
            </a:extLst>
          </p:cNvPr>
          <p:cNvPicPr>
            <a:picLocks noChangeAspect="1"/>
          </p:cNvPicPr>
          <p:nvPr/>
        </p:nvPicPr>
        <p:blipFill>
          <a:blip r:embed="rId3"/>
          <a:srcRect/>
          <a:stretch/>
        </p:blipFill>
        <p:spPr>
          <a:xfrm>
            <a:off x="7643611" y="2070115"/>
            <a:ext cx="3956357" cy="3592800"/>
          </a:xfrm>
          <a:prstGeom prst="rect">
            <a:avLst/>
          </a:prstGeom>
        </p:spPr>
      </p:pic>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Lista di controllo della sicurezza 10</a:t>
            </a:r>
            <a:endParaRPr lang="en-GB"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366968554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Inhaltsplatzhalter 2">
            <a:extLst>
              <a:ext uri="{FF2B5EF4-FFF2-40B4-BE49-F238E27FC236}">
                <a16:creationId xmlns:a16="http://schemas.microsoft.com/office/drawing/2014/main" id="{81C74C8B-77C7-161B-87C6-BCF04D6B9C2E}"/>
              </a:ext>
            </a:extLst>
          </p:cNvPr>
          <p:cNvSpPr txBox="1">
            <a:spLocks/>
          </p:cNvSpPr>
          <p:nvPr/>
        </p:nvSpPr>
        <p:spPr>
          <a:xfrm>
            <a:off x="539999" y="1983683"/>
            <a:ext cx="6630058" cy="4661592"/>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3500" b="1" dirty="0">
                <a:solidFill>
                  <a:schemeClr val="accent1">
                    <a:lumMod val="75000"/>
                  </a:schemeClr>
                </a:solidFill>
              </a:rPr>
              <a:t>Quando si riceve un'e-mail</a:t>
            </a:r>
          </a:p>
          <a:p>
            <a:r>
              <a:rPr lang="en-US" sz="2600" dirty="0"/>
              <a:t>Prestare attenzione all'identità del mittente non è garantita</a:t>
            </a:r>
          </a:p>
          <a:p>
            <a:r>
              <a:rPr lang="en-US" sz="2600" dirty="0"/>
              <a:t>Non aprire gli allegati provenienti da persone sconosciute</a:t>
            </a:r>
          </a:p>
          <a:p>
            <a:r>
              <a:rPr lang="en-US" sz="2600" dirty="0"/>
              <a:t>Per prima cosa l'allegato deve essere scaricato e scansionato con la soluzione antivirus installata.</a:t>
            </a:r>
          </a:p>
          <a:p>
            <a:r>
              <a:rPr lang="en-US" sz="2600" dirty="0"/>
              <a:t>I messaggi di posta elettronica contenenti link, non accedono direttamente a quel link. </a:t>
            </a:r>
          </a:p>
          <a:p>
            <a:r>
              <a:rPr lang="en-US" sz="2600" dirty="0"/>
              <a:t>Non rispondete a e-mail contenenti richieste di dati personali o riservati. </a:t>
            </a:r>
          </a:p>
        </p:txBody>
      </p:sp>
      <p:pic>
        <p:nvPicPr>
          <p:cNvPr id="6" name="Grafik 5">
            <a:extLst>
              <a:ext uri="{FF2B5EF4-FFF2-40B4-BE49-F238E27FC236}">
                <a16:creationId xmlns:a16="http://schemas.microsoft.com/office/drawing/2014/main" id="{9302536D-0A53-85C7-013B-AA70F7BEF44A}"/>
              </a:ext>
            </a:extLst>
          </p:cNvPr>
          <p:cNvPicPr>
            <a:picLocks noChangeAspect="1"/>
          </p:cNvPicPr>
          <p:nvPr/>
        </p:nvPicPr>
        <p:blipFill>
          <a:blip r:embed="rId3"/>
          <a:srcRect/>
          <a:stretch/>
        </p:blipFill>
        <p:spPr>
          <a:xfrm>
            <a:off x="7341611" y="2836307"/>
            <a:ext cx="3956357" cy="2633770"/>
          </a:xfrm>
          <a:prstGeom prst="rect">
            <a:avLst/>
          </a:prstGeom>
        </p:spPr>
      </p:pic>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Elenco di controllo della sicurezza 11</a:t>
            </a:r>
            <a:endParaRPr lang="en-GB"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78412277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p:spPr>
        <p:txBody>
          <a:bodyPr/>
          <a:lstStyle/>
          <a:p>
            <a:r>
              <a:rPr lang="en-US" dirty="0"/>
              <a:t>Lista di controllo della sicurezza 12</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36166"/>
            <a:ext cx="11059968" cy="4512876"/>
          </a:xfrm>
        </p:spPr>
        <p:txBody>
          <a:bodyPr>
            <a:normAutofit/>
          </a:bodyPr>
          <a:lstStyle/>
          <a:p>
            <a:pPr marL="0" indent="0">
              <a:buNone/>
            </a:pPr>
            <a:r>
              <a:rPr lang="en-US" dirty="0" err="1" smtClean="0"/>
              <a:t>Alcuni</a:t>
            </a:r>
            <a:r>
              <a:rPr lang="en-US" dirty="0" smtClean="0"/>
              <a:t> </a:t>
            </a:r>
            <a:r>
              <a:rPr lang="en-US" dirty="0" err="1" smtClean="0"/>
              <a:t>metodi</a:t>
            </a:r>
            <a:r>
              <a:rPr lang="en-US" dirty="0" smtClean="0"/>
              <a:t> </a:t>
            </a:r>
            <a:r>
              <a:rPr lang="en-US" dirty="0"/>
              <a:t>per creare password forti</a:t>
            </a:r>
          </a:p>
          <a:p>
            <a:r>
              <a:rPr lang="en-US" sz="2400" dirty="0" err="1" smtClean="0"/>
              <a:t>Metodo</a:t>
            </a:r>
            <a:r>
              <a:rPr lang="en-US" sz="2400" dirty="0" smtClean="0"/>
              <a:t> </a:t>
            </a:r>
            <a:r>
              <a:rPr lang="en-US" sz="2400" dirty="0"/>
              <a:t>della prima lettera: </a:t>
            </a:r>
            <a:r>
              <a:rPr lang="en-US" sz="2400" b="1" i="1" dirty="0"/>
              <a:t>S</a:t>
            </a:r>
            <a:r>
              <a:rPr lang="en-US" sz="2400" i="1" dirty="0"/>
              <a:t>o </a:t>
            </a:r>
            <a:r>
              <a:rPr lang="en-US" sz="2400" b="1" i="1" dirty="0"/>
              <a:t>p</a:t>
            </a:r>
            <a:r>
              <a:rPr lang="en-US" sz="2400" i="1" dirty="0"/>
              <a:t>er </a:t>
            </a:r>
            <a:r>
              <a:rPr lang="en-US" sz="2400" b="1" i="1" dirty="0" err="1"/>
              <a:t>c</a:t>
            </a:r>
            <a:r>
              <a:rPr lang="en-US" sz="2400" i="1" dirty="0" err="1"/>
              <a:t>erto</a:t>
            </a:r>
            <a:r>
              <a:rPr lang="en-US" sz="2400" i="1" dirty="0"/>
              <a:t> </a:t>
            </a:r>
            <a:r>
              <a:rPr lang="en-US" sz="2400" b="1" i="1" dirty="0"/>
              <a:t>d</a:t>
            </a:r>
            <a:r>
              <a:rPr lang="en-US" sz="2400" i="1" dirty="0"/>
              <a:t>i </a:t>
            </a:r>
            <a:r>
              <a:rPr lang="en-US" sz="2400" b="1" i="1" dirty="0" err="1"/>
              <a:t>a</a:t>
            </a:r>
            <a:r>
              <a:rPr lang="en-US" sz="2400" i="1" dirty="0" err="1"/>
              <a:t>vere</a:t>
            </a:r>
            <a:r>
              <a:rPr lang="en-US" sz="2400" i="1" dirty="0"/>
              <a:t> </a:t>
            </a:r>
            <a:r>
              <a:rPr lang="en-US" sz="2400" b="1" i="1" dirty="0"/>
              <a:t>u</a:t>
            </a:r>
            <a:r>
              <a:rPr lang="en-US" sz="2400" i="1" dirty="0"/>
              <a:t>n </a:t>
            </a:r>
            <a:r>
              <a:rPr lang="en-US" sz="2400" b="1" i="1" dirty="0"/>
              <a:t>DVD</a:t>
            </a:r>
            <a:r>
              <a:rPr lang="en-US" sz="2400" i="1" dirty="0"/>
              <a:t> </a:t>
            </a:r>
            <a:r>
              <a:rPr lang="en-US" sz="2400" b="1" i="1" dirty="0"/>
              <a:t>B</a:t>
            </a:r>
            <a:r>
              <a:rPr lang="en-US" sz="2400" i="1" dirty="0"/>
              <a:t>lu</a:t>
            </a:r>
            <a:r>
              <a:rPr lang="en-US" sz="2400" b="1" i="1" dirty="0"/>
              <a:t>-R</a:t>
            </a:r>
            <a:r>
              <a:rPr lang="en-US" sz="2400" i="1" dirty="0"/>
              <a:t>ay</a:t>
            </a:r>
            <a:r>
              <a:rPr lang="en-US" sz="2400" b="1" i="1" dirty="0"/>
              <a:t>!</a:t>
            </a:r>
          </a:p>
          <a:p>
            <a:pPr lvl="1"/>
            <a:r>
              <a:rPr lang="en-US" b="1" i="1" dirty="0" err="1"/>
              <a:t>SpcdauDVDB</a:t>
            </a:r>
            <a:r>
              <a:rPr lang="en-US" b="1" i="1" dirty="0"/>
              <a:t>-R!</a:t>
            </a:r>
            <a:endParaRPr lang="en-US" dirty="0"/>
          </a:p>
          <a:p>
            <a:r>
              <a:rPr lang="en-US" sz="2400" dirty="0" err="1" smtClean="0"/>
              <a:t>Metodo</a:t>
            </a:r>
            <a:r>
              <a:rPr lang="en-US" sz="2400" dirty="0" smtClean="0"/>
              <a:t> </a:t>
            </a:r>
            <a:r>
              <a:rPr lang="en-US" sz="2400" dirty="0"/>
              <a:t>di sostituzione (di solito vocali): </a:t>
            </a:r>
            <a:r>
              <a:rPr lang="en-US" sz="2400" i="1" dirty="0"/>
              <a:t>Amo le vacanze</a:t>
            </a:r>
          </a:p>
          <a:p>
            <a:pPr lvl="1"/>
            <a:r>
              <a:rPr lang="en-US" dirty="0" smtClean="0"/>
              <a:t>@m0l3v4c@n23</a:t>
            </a:r>
          </a:p>
          <a:p>
            <a:r>
              <a:rPr lang="en-US" dirty="0" smtClean="0"/>
              <a:t>E se ne </a:t>
            </a:r>
            <a:r>
              <a:rPr lang="en-US" dirty="0" err="1" smtClean="0"/>
              <a:t>possono</a:t>
            </a:r>
            <a:r>
              <a:rPr lang="en-US" dirty="0" smtClean="0"/>
              <a:t> </a:t>
            </a:r>
            <a:r>
              <a:rPr lang="en-US" dirty="0" err="1" smtClean="0"/>
              <a:t>inventare</a:t>
            </a:r>
            <a:r>
              <a:rPr lang="en-US" dirty="0" smtClean="0"/>
              <a:t> </a:t>
            </a:r>
            <a:r>
              <a:rPr lang="en-US" dirty="0" err="1" smtClean="0"/>
              <a:t>molti</a:t>
            </a:r>
            <a:r>
              <a:rPr lang="en-US" dirty="0" smtClean="0"/>
              <a:t> </a:t>
            </a:r>
            <a:r>
              <a:rPr lang="en-US" dirty="0" err="1" smtClean="0"/>
              <a:t>altri</a:t>
            </a:r>
            <a:endParaRPr lang="en-US"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05832558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2125682" y="2468881"/>
            <a:ext cx="6308314" cy="1473392"/>
          </a:xfrm>
          <a:ln w="12700">
            <a:solidFill>
              <a:schemeClr val="accent1"/>
            </a:solidFill>
          </a:ln>
        </p:spPr>
        <p:txBody>
          <a:bodyPr/>
          <a:lstStyle/>
          <a:p>
            <a:r>
              <a:rPr lang="en-US" dirty="0"/>
              <a:t>Grazie per l'attenzione</a:t>
            </a: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pic>
        <p:nvPicPr>
          <p:cNvPr id="8" name="Billede 3" descr="Et billede, der indeholder person, mand, kulør, beklædning&#10;&#10;Automatisk genereret beskrivelse">
            <a:extLst>
              <a:ext uri="{FF2B5EF4-FFF2-40B4-BE49-F238E27FC236}">
                <a16:creationId xmlns:a16="http://schemas.microsoft.com/office/drawing/2014/main" id="{C70A95C3-AF08-AB29-74C2-BA835A700B0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433996" y="2468880"/>
            <a:ext cx="1247775" cy="4114800"/>
          </a:xfrm>
          <a:prstGeom prst="rect">
            <a:avLst/>
          </a:prstGeom>
        </p:spPr>
      </p:pic>
    </p:spTree>
    <p:extLst>
      <p:ext uri="{BB962C8B-B14F-4D97-AF65-F5344CB8AC3E}">
        <p14:creationId xmlns:p14="http://schemas.microsoft.com/office/powerpoint/2010/main" val="1468720318"/>
      </p:ext>
    </p:extLst>
  </p:cSld>
  <p:clrMapOvr>
    <a:masterClrMapping/>
  </p:clrMapOvr>
</p:sld>
</file>

<file path=ppt/theme/theme1.xml><?xml version="1.0" encoding="utf-8"?>
<a:theme xmlns:a="http://schemas.openxmlformats.org/drawingml/2006/main" name="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5cd59e47-d6b3-48e0-bf9b-34f99d15e7ba">
      <Terms xmlns="http://schemas.microsoft.com/office/infopath/2007/PartnerControls"/>
    </lcf76f155ced4ddcb4097134ff3c332f>
    <TaxCatchAll xmlns="181bb22a-d05a-442b-9959-f775302b5272"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B0CE1FA9B2DBF24481AA0B0C98AF3289" ma:contentTypeVersion="13" ma:contentTypeDescription="Create a new document." ma:contentTypeScope="" ma:versionID="37fdaa56f35b563f49c611c3df2a1402">
  <xsd:schema xmlns:xsd="http://www.w3.org/2001/XMLSchema" xmlns:xs="http://www.w3.org/2001/XMLSchema" xmlns:p="http://schemas.microsoft.com/office/2006/metadata/properties" xmlns:ns2="5cd59e47-d6b3-48e0-bf9b-34f99d15e7ba" xmlns:ns3="181bb22a-d05a-442b-9959-f775302b5272" targetNamespace="http://schemas.microsoft.com/office/2006/metadata/properties" ma:root="true" ma:fieldsID="c678e05bec737f0ee8b3d33e1252b899" ns2:_="" ns3:_="">
    <xsd:import namespace="5cd59e47-d6b3-48e0-bf9b-34f99d15e7ba"/>
    <xsd:import namespace="181bb22a-d05a-442b-9959-f775302b5272"/>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LengthInSeconds"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cd59e47-d6b3-48e0-bf9b-34f99d15e7b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LengthInSeconds" ma:index="17" nillable="true" ma:displayName="MediaLengthInSeconds" ma:hidden="true" ma:internalName="MediaLengthInSeconds" ma:readOnly="true">
      <xsd:simpleType>
        <xsd:restriction base="dms:Unknown"/>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a84640ab-69e5-4507-afc1-7da4bb7a5f70"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181bb22a-d05a-442b-9959-f775302b5272" elementFormDefault="qualified">
    <xsd:import namespace="http://schemas.microsoft.com/office/2006/documentManagement/types"/>
    <xsd:import namespace="http://schemas.microsoft.com/office/infopath/2007/PartnerControls"/>
    <xsd:element name="TaxCatchAll" ma:index="20" nillable="true" ma:displayName="Taxonomy Catch All Column" ma:hidden="true" ma:list="{8cf45fc0-8956-488d-a923-ee4d2078b09f}" ma:internalName="TaxCatchAll" ma:showField="CatchAllData" ma:web="181bb22a-d05a-442b-9959-f775302b527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8E3DF04-15D9-4098-80D3-6EC7B175CC65}">
  <ds:schemaRefs>
    <ds:schemaRef ds:uri="http://schemas.microsoft.com/office/2006/metadata/properties"/>
    <ds:schemaRef ds:uri="http://schemas.microsoft.com/office/infopath/2007/PartnerControls"/>
    <ds:schemaRef ds:uri="5cd59e47-d6b3-48e0-bf9b-34f99d15e7ba"/>
    <ds:schemaRef ds:uri="181bb22a-d05a-442b-9959-f775302b5272"/>
  </ds:schemaRefs>
</ds:datastoreItem>
</file>

<file path=customXml/itemProps2.xml><?xml version="1.0" encoding="utf-8"?>
<ds:datastoreItem xmlns:ds="http://schemas.openxmlformats.org/officeDocument/2006/customXml" ds:itemID="{BE8B14C4-BF40-4804-B3E6-AAF1337A5BFD}">
  <ds:schemaRefs>
    <ds:schemaRef ds:uri="http://schemas.microsoft.com/sharepoint/v3/contenttype/forms"/>
  </ds:schemaRefs>
</ds:datastoreItem>
</file>

<file path=customXml/itemProps3.xml><?xml version="1.0" encoding="utf-8"?>
<ds:datastoreItem xmlns:ds="http://schemas.openxmlformats.org/officeDocument/2006/customXml" ds:itemID="{0FBE4ED4-7410-47DF-B494-1E91030D5B5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cd59e47-d6b3-48e0-bf9b-34f99d15e7ba"/>
    <ds:schemaRef ds:uri="181bb22a-d05a-442b-9959-f775302b527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283</TotalTime>
  <Words>5010</Words>
  <Application>Microsoft Office PowerPoint</Application>
  <PresentationFormat>Widescreen</PresentationFormat>
  <Paragraphs>284</Paragraphs>
  <Slides>35</Slides>
  <Notes>34</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35</vt:i4>
      </vt:variant>
    </vt:vector>
  </HeadingPairs>
  <TitlesOfParts>
    <vt:vector size="39" baseType="lpstr">
      <vt:lpstr>Arial</vt:lpstr>
      <vt:lpstr>Calibri</vt:lpstr>
      <vt:lpstr>Calibri Light</vt:lpstr>
      <vt:lpstr>Office</vt:lpstr>
      <vt:lpstr>Sicurezza delle informazioni</vt:lpstr>
      <vt:lpstr>Gestione della sicurezza delle informazioni</vt:lpstr>
      <vt:lpstr>Sicurezza informatica per imprenditori e PMI</vt:lpstr>
      <vt:lpstr>Contenuto di questo modulo</vt:lpstr>
      <vt:lpstr>Gestione della sicurezza delle informazioni (ISM) </vt:lpstr>
      <vt:lpstr>Top Cyber Threads</vt:lpstr>
      <vt:lpstr>Top Cyber Threads</vt:lpstr>
      <vt:lpstr>Top Cyber Threads</vt:lpstr>
      <vt:lpstr>Top Cyber Threads</vt:lpstr>
      <vt:lpstr>Top Cyber Threads</vt:lpstr>
      <vt:lpstr>Top Cyber Threads</vt:lpstr>
      <vt:lpstr>Top Cyber Threads</vt:lpstr>
      <vt:lpstr>Top Cyber Threads</vt:lpstr>
      <vt:lpstr>Top Cyber Threads</vt:lpstr>
      <vt:lpstr>Top Cyber Threads</vt:lpstr>
      <vt:lpstr>Tipi di attacchi</vt:lpstr>
      <vt:lpstr>Tipi di attacchi</vt:lpstr>
      <vt:lpstr>Tipi di attacchi</vt:lpstr>
      <vt:lpstr>Tipi di attacchi</vt:lpstr>
      <vt:lpstr>Tipi di attacchi</vt:lpstr>
      <vt:lpstr>Tipi di attacchi</vt:lpstr>
      <vt:lpstr>Server web sicuro - SSL</vt:lpstr>
      <vt:lpstr>Elenco di controllo della sicurezza 1</vt:lpstr>
      <vt:lpstr>Lista di controllo della sicurezza 2</vt:lpstr>
      <vt:lpstr>Lista di controllo della sicurezza 3</vt:lpstr>
      <vt:lpstr>Lista di controllo della sicurezza 4</vt:lpstr>
      <vt:lpstr>Lista di controllo della sicurezza 5</vt:lpstr>
      <vt:lpstr>Lista di controllo della sicurezza 6</vt:lpstr>
      <vt:lpstr>Elenco di controllo della sicurezza 7</vt:lpstr>
      <vt:lpstr>Elenco di controllo della sicurezza 8</vt:lpstr>
      <vt:lpstr>Lista di controllo della sicurezza 9</vt:lpstr>
      <vt:lpstr>Lista di controllo della sicurezza 10</vt:lpstr>
      <vt:lpstr>Elenco di controllo della sicurezza 11</vt:lpstr>
      <vt:lpstr>Lista di controllo della sicurezza 12</vt:lpstr>
      <vt:lpstr>Grazie per l'attenzione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centered Arial 60</dc:title>
  <dc:creator>Schölnast Hubert</dc:creator>
  <cp:keywords>, docId:3F55B077CD20C574486A63AD0A8E7395</cp:keywords>
  <cp:lastModifiedBy>Claudio Fornaro</cp:lastModifiedBy>
  <cp:revision>27</cp:revision>
  <dcterms:created xsi:type="dcterms:W3CDTF">2022-10-31T15:14:22Z</dcterms:created>
  <dcterms:modified xsi:type="dcterms:W3CDTF">2022-11-28T22:33:28Z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0x010100B0CE1FA9B2DBF24481AA0B0C98AF3289</vt:lpwstr>
  </property>
</Properties>
</file>