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80" r:id="rId21"/>
    <p:sldId id="281" r:id="rId22"/>
    <p:sldId id="282" r:id="rId23"/>
    <p:sldId id="283" r:id="rId24"/>
    <p:sldId id="285" r:id="rId25"/>
    <p:sldId id="287" r:id="rId26"/>
    <p:sldId id="288" r:id="rId27"/>
    <p:sldId id="289" r:id="rId28"/>
    <p:sldId id="290" r:id="rId29"/>
    <p:sldId id="291" r:id="rId30"/>
    <p:sldId id="293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5" r:id="rId41"/>
    <p:sldId id="306" r:id="rId42"/>
    <p:sldId id="307" r:id="rId43"/>
    <p:sldId id="308" r:id="rId44"/>
    <p:sldId id="309" r:id="rId45"/>
    <p:sldId id="310" r:id="rId46"/>
    <p:sldId id="311" r:id="rId47"/>
  </p:sldIdLst>
  <p:sldSz cx="12192000" cy="6858000"/>
  <p:notesSz cx="6858000" cy="9144000"/>
  <p:defaultTextStyle>
    <a:defPPr>
      <a:defRPr lang="d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86" d="100"/>
          <a:sy n="86" d="100"/>
        </p:scale>
        <p:origin x="3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713799" y="1550079"/>
            <a:ext cx="5259002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da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Malware og mest almindelige angreb</a:t>
            </a: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Introduktion til Malware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da" altLang="en-US" dirty="0"/>
              <a:t>Akronym for " </a:t>
            </a:r>
            <a:r>
              <a:rPr lang="da" altLang="en-US" b="1" dirty="0"/>
              <a:t>mal </a:t>
            </a:r>
            <a:r>
              <a:rPr lang="da" altLang="en-US" dirty="0"/>
              <a:t>icious </a:t>
            </a:r>
            <a:r>
              <a:rPr lang="da" altLang="en-US" b="1" dirty="0"/>
              <a:t>software </a:t>
            </a:r>
            <a:r>
              <a:rPr lang="da" altLang="en-US" dirty="0"/>
              <a:t>"</a:t>
            </a:r>
            <a:endParaRPr lang="en-US" dirty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Software designet med vilje til at forårsage skade af forskellig art, f.eks.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blokering af tjenester og kommunikation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aflytning af transmissioner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tyveri af private oplysninger (personlige, virksomheds- eller regeringsoplysninger) og af personlige identiteter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uautoriseret adgang til information eller systemer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fratagelse af brugere af adgang til information 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Hackere og kiks</a:t>
            </a:r>
            <a:endParaRPr lang="it-IT" altLang="en-US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I datalogi er "hacker" og "cracker" to udtryk, der bruges til at indikere folk med stor viden om computersystemer</a:t>
            </a:r>
          </a:p>
          <a:p>
            <a:pPr marL="566738" indent="-457200"/>
            <a:r>
              <a:rPr lang="da" altLang="en-US" dirty="0"/>
              <a:t>Den største forskel mellem de to ligger i den holdning, de handler med</a:t>
            </a:r>
          </a:p>
          <a:p>
            <a:pPr marL="566738" indent="-457200"/>
            <a:r>
              <a:rPr lang="da" altLang="en-US" dirty="0"/>
              <a:t>En </a:t>
            </a:r>
            <a:r>
              <a:rPr lang="da" altLang="en-US" b="1" dirty="0"/>
              <a:t>hacker </a:t>
            </a:r>
            <a:r>
              <a:rPr lang="da" altLang="en-US" dirty="0"/>
              <a:t>handler ved at udforske systemer for bedre at forstå, hvordan de fungerer, og forsøger at opdage nye fejl</a:t>
            </a:r>
          </a:p>
          <a:p>
            <a:pPr marL="566738" indent="-457200"/>
            <a:r>
              <a:rPr lang="da" altLang="en-US" dirty="0"/>
              <a:t>En </a:t>
            </a:r>
            <a:r>
              <a:rPr lang="da" altLang="en-US" b="1" dirty="0"/>
              <a:t>cracker </a:t>
            </a:r>
            <a:r>
              <a:rPr lang="da" altLang="en-US" dirty="0"/>
              <a:t>bruger sine evner ulovligt ved at forsøge at bryde ind i systemer for at tjene penge ved at stjæle data eller på en destruktiv måde</a:t>
            </a:r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Hackere</a:t>
            </a:r>
            <a:endParaRPr lang="it-IT" altLang="en-US" dirty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Hackere forsøger konstant at tilegne sig ny viden om computersystemer for bedre at forstå dem eller forbedre deres funktioner, ydeevne og sikkerhed</a:t>
            </a:r>
          </a:p>
          <a:p>
            <a:pPr marL="566738" indent="-457200"/>
            <a:r>
              <a:rPr lang="da" altLang="en-US" dirty="0"/>
              <a:t>Nogle af dem engagerer sig også i demonstrative og etiske handlinger, men aldrig for profit</a:t>
            </a:r>
          </a:p>
          <a:p>
            <a:pPr marL="566738" indent="-457200"/>
            <a:r>
              <a:rPr lang="da" altLang="en-US" dirty="0"/>
              <a:t>Hackerhandlinger udføres næsten altid uden nogen tilladelse, så loven straffer dem (med store forskelle mellem landene)</a:t>
            </a:r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Hackere</a:t>
            </a:r>
            <a:endParaRPr lang="it-IT" altLang="en-US" dirty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i="1" dirty="0"/>
              <a:t>Rigtige </a:t>
            </a:r>
            <a:r>
              <a:rPr lang="da" altLang="en-US" dirty="0"/>
              <a:t>hackere har et ry som eksperter og er højt respekteret i deres samfund</a:t>
            </a:r>
          </a:p>
          <a:p>
            <a:pPr marL="566738" indent="-457200"/>
            <a:r>
              <a:rPr lang="da" altLang="en-US" dirty="0"/>
              <a:t>Konkurrencer tilrettelægges med det formål at "pierce" et system eller program på kortest mulig tid</a:t>
            </a:r>
          </a:p>
          <a:p>
            <a:pPr marL="566738" indent="-457200"/>
            <a:r>
              <a:rPr lang="da" altLang="en-US" dirty="0"/>
              <a:t>Disse konkurrencer kaldes </a:t>
            </a:r>
            <a:r>
              <a:rPr lang="da" altLang="en-US" i="1" dirty="0"/>
              <a:t>hackathons </a:t>
            </a:r>
            <a:r>
              <a:rPr lang="da" altLang="en-US" dirty="0"/>
              <a:t>og er ofte sponsoreret af computerindustriens giganter</a:t>
            </a:r>
            <a:endParaRPr lang="en-US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Kiks</a:t>
            </a:r>
            <a:endParaRPr lang="it-IT" altLang="en-US" dirty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Udtrykket "cracker" tilskrives Richard Stallman</a:t>
            </a:r>
          </a:p>
          <a:p>
            <a:pPr marL="566738" indent="-457200"/>
            <a:r>
              <a:rPr lang="da" altLang="en-US" dirty="0"/>
              <a:t>En cracker er en cyberkriminel, der forsøger at angribe computersystemer på en uautoriseret og ulovlig måde</a:t>
            </a:r>
          </a:p>
          <a:p>
            <a:pPr marL="566738" indent="-457200"/>
            <a:r>
              <a:rPr lang="da" altLang="en-US" dirty="0"/>
              <a:t>Crackers forsøger at drage svigagtig fordel af systemer ved at udnytte sårbarheder, der endnu ikke er kendt og løst</a:t>
            </a:r>
          </a:p>
          <a:p>
            <a:pPr marL="566738" indent="-457200"/>
            <a:r>
              <a:rPr lang="da" altLang="en-US" dirty="0"/>
              <a:t>Crackere er ofte involveret i industrispionage, datatyveri og blokering af netværk og websteder, hærværk mv.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Hackere og kiks</a:t>
            </a:r>
            <a:endParaRPr lang="it-IT" altLang="en-US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Begreberne hacker og cracker har subtile grænser, der adskiller dem</a:t>
            </a:r>
          </a:p>
          <a:p>
            <a:pPr marL="566738" indent="-457200"/>
            <a:r>
              <a:rPr lang="da" altLang="en-US" dirty="0"/>
              <a:t>En indtrængen kan betragtes som en ulovlig handling for nogle mennesker og ikke for andre, og loven afspejler disse holdninger</a:t>
            </a:r>
          </a:p>
          <a:p>
            <a:pPr marL="566738" indent="-457200"/>
            <a:r>
              <a:rPr lang="da" altLang="en-US" dirty="0"/>
              <a:t>I dag anses de to begreber desværre for synonyme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I dette dokument vil vi </a:t>
            </a:r>
            <a:r>
              <a:rPr lang="da" altLang="en-US" b="1" i="1" dirty="0"/>
              <a:t>desværre </a:t>
            </a:r>
            <a:r>
              <a:rPr lang="da" altLang="en-US" b="1" dirty="0"/>
              <a:t>bruge det mere almindelige og misbrugte begreb </a:t>
            </a:r>
            <a:r>
              <a:rPr lang="da" altLang="en-US" b="1" u="sng" dirty="0"/>
              <a:t>hacker </a:t>
            </a:r>
            <a:r>
              <a:rPr lang="da" altLang="en-US" b="1" dirty="0"/>
              <a:t>for begge kategorier, idet vi er sikre på, at den kloge læser helt vil være i stand til at skelne mellem en </a:t>
            </a:r>
            <a:r>
              <a:rPr lang="da" altLang="en-US" b="1" i="1" dirty="0"/>
              <a:t>hacker </a:t>
            </a:r>
            <a:r>
              <a:rPr lang="da" altLang="en-US" b="1" dirty="0"/>
              <a:t>og en </a:t>
            </a:r>
            <a:r>
              <a:rPr lang="da" altLang="en-US" b="1" i="1" dirty="0"/>
              <a:t>cracker </a:t>
            </a:r>
            <a:r>
              <a:rPr lang="da" altLang="en-US" b="1" dirty="0"/>
              <a:t>.</a:t>
            </a:r>
            <a:endParaRPr lang="en-US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Hackere kategorier</a:t>
            </a:r>
            <a:endParaRPr lang="it-IT" altLang="en-US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b="1" dirty="0"/>
              <a:t>Black hat hackere</a:t>
            </a:r>
            <a:r>
              <a:rPr lang="da" altLang="en-US" dirty="0"/>
              <a:t> </a:t>
            </a:r>
            <a:br>
              <a:rPr lang="en-US" altLang="en-US" dirty="0"/>
            </a:br>
            <a:r>
              <a:rPr lang="da" altLang="en-US" dirty="0"/>
              <a:t>bruge deres viden til ondsindede eller kriminelle formål</a:t>
            </a:r>
            <a:endParaRPr lang="en-US" altLang="en-US" dirty="0"/>
          </a:p>
          <a:p>
            <a:pPr marL="566738" indent="-457200"/>
            <a:r>
              <a:rPr lang="da" altLang="en-US" b="1" dirty="0"/>
              <a:t>White hat-hackere </a:t>
            </a:r>
            <a:br>
              <a:rPr lang="en-US" altLang="en-US" b="1" dirty="0"/>
            </a:br>
            <a:r>
              <a:rPr lang="da" altLang="en-US" dirty="0"/>
              <a:t>tester systemer for at identificere mulige sårbarheder </a:t>
            </a:r>
            <a:br>
              <a:rPr lang="en-US" altLang="en-US" dirty="0"/>
            </a:br>
            <a:r>
              <a:rPr lang="da" altLang="en-US" dirty="0"/>
              <a:t>, som ofte bliver betalt af sikkerhedseksperter for dette formål</a:t>
            </a:r>
            <a:endParaRPr lang="en-US" altLang="en-US" dirty="0"/>
          </a:p>
          <a:p>
            <a:pPr marL="566738" indent="-457200"/>
            <a:r>
              <a:rPr lang="da" altLang="en-US" b="1" dirty="0"/>
              <a:t>Gråhattehackere, der </a:t>
            </a:r>
            <a:br>
              <a:rPr lang="en-US" altLang="en-US" b="1" dirty="0"/>
            </a:br>
            <a:r>
              <a:rPr lang="da" altLang="en-US" dirty="0"/>
              <a:t>ligner hvide hatte, men opererer ofte uden autorisation </a:t>
            </a:r>
            <a:br>
              <a:rPr lang="en-US" altLang="en-US" dirty="0"/>
            </a:br>
            <a:r>
              <a:rPr lang="da" altLang="en-US" dirty="0"/>
              <a:t>kræver ofte, at leverandører løser fundne problemer, normalt gratis, </a:t>
            </a:r>
            <a:br>
              <a:rPr lang="en-US" altLang="en-US" dirty="0"/>
            </a:br>
            <a:r>
              <a:rPr lang="da" altLang="en-US" dirty="0"/>
              <a:t>nogle leverandører belønner dem med penge, andre retsforfølger dem</a:t>
            </a:r>
            <a:endParaRPr lang="en-US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Hackere kategorier</a:t>
            </a:r>
            <a:endParaRPr lang="it-IT" altLang="en-US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Selvmordshackere</a:t>
            </a:r>
            <a:r>
              <a:rPr lang="da" altLang="en-US" dirty="0"/>
              <a:t> </a:t>
            </a:r>
            <a:br>
              <a:rPr lang="en-US" altLang="en-US" dirty="0"/>
            </a:br>
            <a:r>
              <a:rPr lang="da" altLang="en-US" dirty="0"/>
              <a:t>normalt mindre kompetente end sort/hvide hatte </a:t>
            </a:r>
            <a:br>
              <a:rPr lang="en-US" altLang="en-US" dirty="0"/>
            </a:br>
            <a:r>
              <a:rPr lang="da" altLang="en-US" dirty="0"/>
              <a:t>handler af ideologiske årsager og har ingen interesse i at skjule deres identitet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Statssponserede hackere </a:t>
            </a:r>
            <a:br>
              <a:rPr lang="en-US" altLang="en-US" b="1" dirty="0"/>
            </a:br>
            <a:r>
              <a:rPr lang="da" altLang="en-US" dirty="0"/>
              <a:t>betalt af en regering for at iværksætte cyberangreb mod et andet land; disse handlinger betragtes som rigtige krigshandlinger</a:t>
            </a: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Hackere kategorier</a:t>
            </a:r>
            <a:endParaRPr lang="it-IT" altLang="en-US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Scriptkiddies </a:t>
            </a:r>
            <a:br>
              <a:rPr lang="en-US" altLang="en-US" b="1" dirty="0"/>
            </a:br>
            <a:r>
              <a:rPr lang="da" altLang="en-US" dirty="0"/>
              <a:t>har ikke eller har endnu ikke opnået store færdigheder, </a:t>
            </a:r>
            <a:br>
              <a:rPr lang="en-US" altLang="en-US" dirty="0"/>
            </a:br>
            <a:r>
              <a:rPr lang="da" altLang="en-US" dirty="0"/>
              <a:t>bruger normalt scripts og værktøjer skabt af andre hackere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Cyberterrorister </a:t>
            </a:r>
            <a:br>
              <a:rPr lang="en-US" altLang="en-US" b="1" dirty="0"/>
            </a:br>
            <a:r>
              <a:rPr lang="da" altLang="en-US" dirty="0"/>
              <a:t>individer eller grupper med fjendtlige hensigter, der generelt har til formål at skabe kaos i et land </a:t>
            </a:r>
            <a:br>
              <a:rPr lang="en-US" altLang="en-US" dirty="0"/>
            </a:br>
            <a:r>
              <a:rPr lang="da" altLang="en-US" dirty="0"/>
              <a:t>, der ligner statssponserede hackere, men ikke sponsoreret af regeringen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Trojanske heste</a:t>
            </a:r>
            <a:endParaRPr lang="en-US" altLang="en-US" dirty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370197" y="1784305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sz="2400" dirty="0"/>
              <a:t>Programmer, der fungerer som nyttig software, men som også har en skjult ondsindet funktion og udføres parallelt</a:t>
            </a:r>
          </a:p>
          <a:p>
            <a:pPr marL="566738" indent="-457200"/>
            <a:r>
              <a:rPr lang="da" altLang="en-US" sz="2400" dirty="0"/>
              <a:t>Ofte shareware-programmer eller crackede programmer, der distribueres modificeret for at bære den trojanske hest</a:t>
            </a:r>
          </a:p>
          <a:p>
            <a:pPr marL="566738" indent="-457200"/>
            <a:r>
              <a:rPr lang="da" altLang="en-US" sz="2400" dirty="0"/>
              <a:t>Ofte spredt via e-mails eller ved at downloade programmer via internettet</a:t>
            </a:r>
          </a:p>
          <a:p>
            <a:pPr marL="566738" indent="-457200"/>
            <a:r>
              <a:rPr lang="da" altLang="en-US" sz="2400" dirty="0"/>
              <a:t>Eksempler:</a:t>
            </a:r>
          </a:p>
          <a:p>
            <a:pPr marL="1023938" lvl="1" indent="-457200"/>
            <a:r>
              <a:rPr lang="da" altLang="en-US" i="1" dirty="0" err="1"/>
              <a:t>keyloggers </a:t>
            </a:r>
            <a:r>
              <a:rPr lang="da" altLang="en-US" dirty="0"/>
              <a:t>- programmer , der stjæler adgangskoder og sender dem til hackeren</a:t>
            </a:r>
          </a:p>
          <a:p>
            <a:pPr marL="1023938" lvl="1" indent="-457200"/>
            <a:r>
              <a:rPr lang="da" altLang="en-US" i="1" dirty="0"/>
              <a:t>bagdøre </a:t>
            </a:r>
            <a:r>
              <a:rPr lang="da" altLang="en-US" dirty="0"/>
              <a:t>- programmer , der fungerer som en terminalserver og tillader fjernhackeren at få adgang til computeren uden om den normale godkendelse</a:t>
            </a:r>
          </a:p>
          <a:p>
            <a:pPr marL="1023938" lvl="1" indent="-457200"/>
            <a:r>
              <a:rPr lang="da" altLang="en-US" i="1" dirty="0" err="1"/>
              <a:t>cryptominers </a:t>
            </a:r>
            <a:r>
              <a:rPr lang="da" altLang="en-US" dirty="0"/>
              <a:t>- programmer , der miner kryptovaluta</a:t>
            </a:r>
          </a:p>
          <a:p>
            <a:pPr marL="1023938" lvl="1" indent="-457200"/>
            <a:r>
              <a:rPr lang="da" altLang="en-US" i="1" dirty="0"/>
              <a:t>bots </a:t>
            </a:r>
            <a:r>
              <a:rPr lang="da" altLang="en-US" dirty="0"/>
              <a:t>- automatiske programmer brugt for eksempel til et </a:t>
            </a:r>
            <a:r>
              <a:rPr lang="da" altLang="en-US" dirty="0" err="1"/>
              <a:t>DDoS - </a:t>
            </a:r>
            <a:r>
              <a:rPr lang="da" altLang="en-US" dirty="0"/>
              <a:t>angreb</a:t>
            </a:r>
            <a:endParaRPr lang="en-US" altLang="en-US" dirty="0"/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Rootkits </a:t>
            </a:r>
            <a:endParaRPr lang="en-US" altLang="en-US" dirty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Software designet til at give adgang til en computer eller et område af dens software, som ellers ikke er tilladt</a:t>
            </a:r>
          </a:p>
          <a:p>
            <a:pPr marL="566738" indent="-457200"/>
            <a:r>
              <a:rPr lang="da" altLang="en-US" dirty="0"/>
              <a:t>Installeret af anden malware</a:t>
            </a:r>
          </a:p>
          <a:p>
            <a:pPr marL="566738" indent="-457200"/>
            <a:r>
              <a:rPr lang="da" altLang="en-US" dirty="0"/>
              <a:t>Prøv at skjule tilstedeværelsen af en malware i sig selv fra opdagelse</a:t>
            </a:r>
          </a:p>
          <a:p>
            <a:pPr marL="566738" indent="-457200"/>
            <a:r>
              <a:rPr lang="da" altLang="en-US" dirty="0"/>
              <a:t>Ændre operativsystemerne, ofte ved opstart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Virus og orme</a:t>
            </a:r>
            <a:endParaRPr lang="en-US" altLang="en-US" dirty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Stand-alone software, der fungerer på en computer og inficerer anden software og computere</a:t>
            </a:r>
          </a:p>
          <a:p>
            <a:pPr marL="566738" indent="-457200"/>
            <a:r>
              <a:rPr lang="da" altLang="en-US" b="1" dirty="0"/>
              <a:t>Virus</a:t>
            </a:r>
          </a:p>
          <a:p>
            <a:pPr marL="1023938" lvl="1" indent="-457200"/>
            <a:r>
              <a:rPr lang="da" altLang="en-US" dirty="0"/>
              <a:t>ligner trojansk hest</a:t>
            </a:r>
          </a:p>
          <a:p>
            <a:pPr marL="1023938" lvl="1" indent="-457200"/>
            <a:r>
              <a:rPr lang="da" altLang="en-US" dirty="0"/>
              <a:t>kan producere kopier af sig selv ved at inficere (introducere sig selv i) anden software</a:t>
            </a:r>
          </a:p>
          <a:p>
            <a:pPr marL="1023938" lvl="1" indent="-457200"/>
            <a:r>
              <a:rPr lang="da" altLang="en-US" dirty="0"/>
              <a:t>spredes til andre systemer, når inficeret software kopieres og køres på dem</a:t>
            </a:r>
            <a:endParaRPr lang="en-US" altLang="en-US" dirty="0"/>
          </a:p>
          <a:p>
            <a:pPr marL="566738" indent="-457200"/>
            <a:r>
              <a:rPr lang="da" altLang="en-US" b="1" dirty="0"/>
              <a:t>Orm</a:t>
            </a:r>
          </a:p>
          <a:p>
            <a:pPr marL="1023938" lvl="1" indent="-457200"/>
            <a:r>
              <a:rPr lang="da" altLang="en-US" dirty="0"/>
              <a:t>ligner en virus</a:t>
            </a:r>
          </a:p>
          <a:p>
            <a:pPr marL="1023938" lvl="1" indent="-457200"/>
            <a:r>
              <a:rPr lang="da" altLang="en-US" dirty="0"/>
              <a:t>inficerer andre computere gennem netværket uden at inficere filer</a:t>
            </a:r>
            <a:endParaRPr lang="en-US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Ransomware </a:t>
            </a:r>
            <a:endParaRPr lang="en-US" altLang="en-US" dirty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Malware, der begrænser adgangen til den enhed, den inficerer</a:t>
            </a:r>
          </a:p>
          <a:p>
            <a:pPr marL="566738" indent="-457200"/>
            <a:r>
              <a:rPr lang="da" altLang="en-US" dirty="0"/>
              <a:t>Kræver en løsesum, der skal betales for at fjerne begrænsningen</a:t>
            </a:r>
          </a:p>
          <a:p>
            <a:pPr marL="566738" indent="-457200"/>
            <a:r>
              <a:rPr lang="da" altLang="en-US" dirty="0"/>
              <a:t>Hovedtyper:</a:t>
            </a:r>
          </a:p>
          <a:p>
            <a:pPr marL="1023938" lvl="1" indent="-457200"/>
            <a:r>
              <a:rPr lang="da" altLang="en-US" i="1" dirty="0"/>
              <a:t>Skærmlåsende ransomware </a:t>
            </a:r>
            <a:r>
              <a:rPr lang="da" altLang="en-US" dirty="0"/>
              <a:t>- blokerer skærme med en skræmmende anklage om ulovlig adfærd og beder ofrene om at betale et gebyr</a:t>
            </a:r>
          </a:p>
          <a:p>
            <a:pPr marL="1023938" lvl="1" indent="-457200"/>
            <a:r>
              <a:rPr lang="da" altLang="en-US" i="1" dirty="0"/>
              <a:t>Krypteringsbaseret ransomware </a:t>
            </a:r>
            <a:r>
              <a:rPr lang="da" altLang="en-US" dirty="0"/>
              <a:t>(f.eks. </a:t>
            </a:r>
            <a:r>
              <a:rPr lang="da" altLang="en-US" dirty="0" err="1"/>
              <a:t>CryptoLocker </a:t>
            </a:r>
            <a:r>
              <a:rPr lang="da" altLang="en-US" dirty="0"/>
              <a:t>og </a:t>
            </a:r>
            <a:r>
              <a:rPr lang="da" altLang="en-US" dirty="0" err="1"/>
              <a:t>WannaCry </a:t>
            </a:r>
            <a:r>
              <a:rPr lang="da" altLang="en-US" dirty="0"/>
              <a:t>) - krypterer en eller anden type filer (billeder, dokumenter) eller alle filer, når den fulde kryptering er udført, informerer en pop-up normalt brugeren om, at (alle) filer er blevet krypteret og at der skal betales et gebyr for at inddrive dem, normalt i kryptovaluta</a:t>
            </a:r>
          </a:p>
          <a:p>
            <a:pPr marL="566738" indent="-457200"/>
            <a:r>
              <a:rPr lang="da" altLang="en-US" b="1" dirty="0"/>
              <a:t>Wiper </a:t>
            </a:r>
            <a:r>
              <a:rPr lang="da" altLang="en-US" dirty="0"/>
              <a:t>: ligner en ransomware, men ødelægger dataene, selvom en betaling ofte er påkrævet.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 err="1"/>
              <a:t>Gråvarer</a:t>
            </a:r>
            <a:endParaRPr lang="it-IT" altLang="en-US" dirty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Kan forværre computers ydeevne og kan forårsage sikkerhedsrisici</a:t>
            </a:r>
          </a:p>
          <a:p>
            <a:pPr marL="566738" indent="-457200"/>
            <a:r>
              <a:rPr lang="da" altLang="en-US" dirty="0"/>
              <a:t>Opfør dig på en irriterende eller uønsket måde, men er normalt mindre farlig</a:t>
            </a:r>
          </a:p>
          <a:p>
            <a:pPr marL="566738" indent="-457200"/>
            <a:r>
              <a:rPr lang="da" altLang="en-US" dirty="0"/>
              <a:t>Eksempler:</a:t>
            </a:r>
          </a:p>
          <a:p>
            <a:pPr marL="1023938" lvl="1" indent="-457200"/>
            <a:r>
              <a:rPr lang="da" altLang="en-US" dirty="0"/>
              <a:t>s pyware - fx </a:t>
            </a:r>
            <a:r>
              <a:rPr lang="da" altLang="en-US" dirty="0" err="1"/>
              <a:t>keyloggere</a:t>
            </a:r>
            <a:endParaRPr lang="en-US" altLang="en-US" dirty="0"/>
          </a:p>
          <a:p>
            <a:pPr marL="1023938" lvl="1" indent="-457200"/>
            <a:r>
              <a:rPr lang="da" altLang="en-US" dirty="0"/>
              <a:t>en dware – f.eks. reklamevinduer på skærmen eller i browseren, svigagtige opkaldsprogrammer osv.)</a:t>
            </a:r>
          </a:p>
          <a:p>
            <a:pPr marL="1023938" lvl="1" indent="-457200"/>
            <a:r>
              <a:rPr lang="da" altLang="en-US" dirty="0"/>
              <a:t>Potentielt uønskede programmer (PUP'er), f.eks. applikationer, der er installeret utilsigtet, og som er installeret ved en fejl blot på grund af en fejl i en aftale under en anden programinstallation</a:t>
            </a:r>
          </a:p>
          <a:p>
            <a:pPr marL="566738" indent="-457200"/>
            <a:r>
              <a:rPr lang="da" altLang="en-US" dirty="0"/>
              <a:t>Nogle gange skal du bare ændre indstillingerne for browsere og andre programmer</a:t>
            </a:r>
            <a:endParaRPr lang="it-IT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i="1" dirty="0" err="1"/>
              <a:t>Filløs</a:t>
            </a:r>
            <a:r>
              <a:rPr lang="da" altLang="en-US" i="1" dirty="0"/>
              <a:t> Malware</a:t>
            </a:r>
            <a:endParaRPr lang="it-IT" altLang="en-US" dirty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Også kendt som </a:t>
            </a:r>
            <a:r>
              <a:rPr lang="da" altLang="en-US" i="1" dirty="0"/>
              <a:t>Advanced Volatile Threats</a:t>
            </a:r>
            <a:endParaRPr lang="en-US" altLang="en-US" i="1" dirty="0"/>
          </a:p>
          <a:p>
            <a:pPr marL="566738" indent="-457200"/>
            <a:r>
              <a:rPr lang="da" altLang="en-US" dirty="0"/>
              <a:t>Kører i hukommelsen og kræver ikke en fil for at fungere</a:t>
            </a:r>
          </a:p>
          <a:p>
            <a:pPr marL="566738" indent="-457200"/>
            <a:r>
              <a:rPr lang="da" altLang="en-US" dirty="0"/>
              <a:t>Bruger eksisterende systemværktøjer til at udføre sin aktivitet</a:t>
            </a:r>
          </a:p>
          <a:p>
            <a:pPr marL="566738" indent="-457200"/>
            <a:r>
              <a:rPr lang="da" altLang="en-US" dirty="0"/>
              <a:t>Fraværet af nogen fil på filsystemet gør dem ret vanskelige at opdage og analysere</a:t>
            </a:r>
            <a:endParaRPr lang="en-US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Risici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Sårbar software kan udnyttes til at opnå privilegier eller omgå forsvar, indtil problemet er blevet rettet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Software skal være opdateret, især operativsystemet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Firewalls og Intrusion Detection Systems bør overvåge trafikmønstre på LAN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Regel om mindste privilegier: brugere og programmer bør ikke have flere privilegier, end de kræver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Risikobegrænsning</a:t>
            </a:r>
            <a:endParaRPr lang="it-IT" altLang="en-US" dirty="0"/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i="1" dirty="0"/>
              <a:t>Antivirussoftware </a:t>
            </a:r>
            <a:r>
              <a:rPr lang="da" altLang="en-US" dirty="0"/>
              <a:t>blokerer og fjerner muligvis nogle typer malware:</a:t>
            </a:r>
          </a:p>
          <a:p>
            <a:pPr marL="1023938" lvl="1" indent="-457200"/>
            <a:r>
              <a:rPr lang="da" altLang="en-US" dirty="0"/>
              <a:t>realtidsbeskyttelse mod installation af malware-software på en computer</a:t>
            </a:r>
            <a:endParaRPr lang="en-US" altLang="en-US" dirty="0"/>
          </a:p>
          <a:p>
            <a:pPr marL="1023938" lvl="1" indent="-457200"/>
            <a:r>
              <a:rPr lang="da" altLang="en-US" dirty="0"/>
              <a:t>fuld scanning af filer og konfiguration (f.eks. Windows-registreringsdatabasen) på udkig efter potentielle trusler.</a:t>
            </a:r>
          </a:p>
          <a:p>
            <a:pPr marL="566738" indent="-457200"/>
            <a:r>
              <a:rPr lang="da" altLang="en-US" dirty="0"/>
              <a:t>Personlige firewalls analyserer enhver netværksforbindelse og kan opdage usædvanlig aktivitet</a:t>
            </a:r>
            <a:endParaRPr lang="en-US" altLang="en-US" dirty="0"/>
          </a:p>
          <a:p>
            <a:pPr marL="566738" indent="-457200"/>
            <a:r>
              <a:rPr lang="da" altLang="en-US" dirty="0"/>
              <a:t>Sandboxing kører et program, der er isoleret fra resten af systemet:</a:t>
            </a:r>
          </a:p>
          <a:p>
            <a:pPr marL="1023938" lvl="1" indent="-457200"/>
            <a:r>
              <a:rPr lang="da" altLang="en-US" dirty="0"/>
              <a:t>Sandboxing applikationer</a:t>
            </a:r>
          </a:p>
          <a:p>
            <a:pPr marL="1023938" lvl="1" indent="-457200"/>
            <a:r>
              <a:rPr lang="da" altLang="en-US" dirty="0"/>
              <a:t>Virtuelle maskiner</a:t>
            </a:r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Risikobegrænsning</a:t>
            </a:r>
            <a:endParaRPr lang="it-IT" altLang="en-US" dirty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i="1" dirty="0"/>
              <a:t>Webstedssårbarhedsscannere </a:t>
            </a:r>
            <a:br>
              <a:rPr lang="en-US" altLang="en-US" i="1" dirty="0"/>
            </a:br>
            <a:r>
              <a:rPr lang="da" altLang="en-US" dirty="0"/>
              <a:t>scanner udført af nogle antivirussoftware mod en liste over velkendte farlige websteder og forhindrer forbindelsen til dem</a:t>
            </a:r>
            <a:endParaRPr lang="en-US" altLang="en-US" dirty="0"/>
          </a:p>
          <a:p>
            <a:pPr marL="566738" indent="-457200"/>
            <a:r>
              <a:rPr lang="da" altLang="en-US" i="1" dirty="0"/>
              <a:t>Netværksadskillelsesordninger</a:t>
            </a:r>
            <a:r>
              <a:rPr lang="da" altLang="en-US" dirty="0"/>
              <a:t> </a:t>
            </a:r>
            <a:br>
              <a:rPr lang="en-US" altLang="en-US" dirty="0"/>
            </a:br>
            <a:r>
              <a:rPr lang="da" altLang="en-US" dirty="0"/>
              <a:t>opdel et netværk i dele og tillad kun den legitime trafik mellem dem (forhindrer spredning af skadelig software) </a:t>
            </a:r>
            <a:br>
              <a:rPr lang="en-US" altLang="en-US" dirty="0"/>
            </a:br>
            <a:r>
              <a:rPr lang="da" altLang="en-US" dirty="0"/>
              <a:t>Moderne softwaredefinerede netværksteknikker er i stand til at implementere det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Risikobegrænsning</a:t>
            </a:r>
            <a:endParaRPr lang="it-IT" altLang="en-US" dirty="0"/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i="1" dirty="0"/>
              <a:t>Luftgab-isolering eller parallelle netværksordninger</a:t>
            </a:r>
            <a:r>
              <a:rPr lang="da" altLang="en-US" dirty="0"/>
              <a:t> </a:t>
            </a:r>
            <a:br>
              <a:rPr lang="en-US" altLang="en-US" dirty="0"/>
            </a:br>
            <a:r>
              <a:rPr lang="da" altLang="en-US" dirty="0"/>
              <a:t>fuldstændig isolering af en del af et netværk og tilvejebringelse af forbedret kontrol over ind- og udgang af software og data. </a:t>
            </a:r>
            <a:br>
              <a:rPr lang="en-US" altLang="en-US" dirty="0"/>
            </a:br>
            <a:r>
              <a:rPr lang="da" altLang="en-US" dirty="0"/>
              <a:t>Ikke en endelig løsning:</a:t>
            </a:r>
          </a:p>
          <a:p>
            <a:pPr marL="1023938" lvl="1" indent="-457200"/>
            <a:r>
              <a:rPr lang="da" altLang="en-US" dirty="0"/>
              <a:t>software og data skal ind i det isolerede system, for eksempel til patching</a:t>
            </a:r>
          </a:p>
          <a:p>
            <a:pPr marL="1023938" lvl="1" indent="-457200"/>
            <a:r>
              <a:rPr lang="da" altLang="en-US" dirty="0"/>
              <a:t>velkendt eksempel: </a:t>
            </a:r>
            <a:r>
              <a:rPr lang="da" altLang="en-US" b="1" dirty="0" err="1"/>
              <a:t>Stuxnet </a:t>
            </a:r>
            <a:r>
              <a:rPr lang="da" altLang="en-US" dirty="0"/>
              <a:t>- malware , der blev introduceret til målmiljøet via USB-drev "tilfældigt" glemt i nærheden, samlet op af fabrikkens personale og sat ind i fabrikkens computere for at se indholdet</a:t>
            </a:r>
            <a:endParaRPr lang="en-US" altLang="en-US" dirty="0"/>
          </a:p>
          <a:p>
            <a:pPr marL="1023938" lvl="1" indent="-457200"/>
            <a:r>
              <a:rPr lang="da" altLang="en-US" dirty="0"/>
              <a:t>mange måder at krydse luftspalter på: fx ved at analysere elektromagnetiske, termiske og akustiske emissioner</a:t>
            </a:r>
            <a:endParaRPr lang="en-US" altLang="en-US" dirty="0"/>
          </a:p>
          <a:p>
            <a:pPr marL="1023938" lvl="1" indent="-457200"/>
            <a:endParaRPr lang="en-US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Phishing 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Meget almindelig og nem at udføre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Består i at sende e-mails, der ser ud til at komme fra en pålidelig afsender med det formål at narre offeret til at udføre en bestemt type operation (f.eks. indtaste deres legitimationsoplysninger)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Social ingeniørteknik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Eksempel: </a:t>
            </a:r>
            <a:br>
              <a:rPr lang="en-US" dirty="0"/>
            </a:br>
            <a:r>
              <a:rPr lang="da" dirty="0"/>
              <a:t>URL'er, der er lidt anderledes end de lovlige (det er næsten umuligt at skelne mellem lille L 'l', et stort I 'I' og cifferet '1 ')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Seriøse virksomheder lægger aldrig links i deres e-mail, der fører til en login- side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Adgangskodeangreb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3464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Adgangskoder gemmes normalt som hashes, meget svære at invertere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Adgangskodeangrebsmetoder: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Brute force angreb:</a:t>
            </a:r>
            <a:r>
              <a:rPr lang="da" dirty="0"/>
              <a:t> programmet vil prøve alle mulige kombinationer af tegn ud af et sæt på adgangskodefilen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Angreb med ordbog:</a:t>
            </a:r>
            <a:r>
              <a:rPr lang="da" dirty="0"/>
              <a:t> programmet vil teste en sekvens af almindeligt anvendte adgangskoder (ordbog )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Angreb med regnbuefiler: </a:t>
            </a:r>
            <a:r>
              <a:rPr lang="da" dirty="0"/>
              <a:t>en regnbuetabel er en forudberegnet tabel, der viser output af hash-funktioner af adgangskode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da" dirty="0"/>
              <a:t>Hvis de krypterede adgangskoder er tilgængelige , kan disse angreb udføres offline med maksimal hastighed</a:t>
            </a:r>
          </a:p>
          <a:p>
            <a:pPr fontAlgn="auto">
              <a:spcAft>
                <a:spcPts val="0"/>
              </a:spcAft>
              <a:defRPr/>
            </a:pPr>
            <a:r>
              <a:rPr lang="da" dirty="0"/>
              <a:t>Ellers i tilfælde af adgangskodefejl er </a:t>
            </a:r>
            <a:r>
              <a:rPr lang="da" altLang="en-US" dirty="0"/>
              <a:t>det hensigtsmæssigt at vedtage en kontolås- eller forsinkelsespolitik ved næste forsøg</a:t>
            </a:r>
            <a:endParaRPr lang="it-IT" alt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Adgangskodeangreb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Systemadministratorer bør teste adgangskodefilerne for brugerne af deres systemer på regelmæssig basis med programmer, der er i stand til at udføre adgangskodeangreb (brute force og ordbog)</a:t>
            </a:r>
          </a:p>
          <a:p>
            <a:pPr marL="566738" indent="-457200"/>
            <a:r>
              <a:rPr lang="da" altLang="en-US" dirty="0"/>
              <a:t>Et adgangskodesystem bør kontrollere kvaliteten af adgangskoden, før brugeren får lov til at indstille den:</a:t>
            </a:r>
          </a:p>
          <a:p>
            <a:pPr marL="1023938" lvl="1" indent="-457200"/>
            <a:r>
              <a:rPr lang="da" altLang="en-US" dirty="0"/>
              <a:t>brug af et minimum antal tegn</a:t>
            </a:r>
          </a:p>
          <a:p>
            <a:pPr marL="1023938" lvl="1" indent="-457200"/>
            <a:r>
              <a:rPr lang="da" altLang="en-US" dirty="0"/>
              <a:t>brug tegn fra forskellige sæt (store og små bogstaver, cifre, tegnsætningstegn)</a:t>
            </a:r>
            <a:endParaRPr lang="it-IT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Bufferoverløbsangreb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Opstår , når der sendes flere bytes til en buffer, end den kan rumme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Disse overskydende bytes </a:t>
            </a:r>
            <a:r>
              <a:rPr lang="da" dirty="0" err="1"/>
              <a:t>flyder </a:t>
            </a:r>
            <a:r>
              <a:rPr lang="da" dirty="0"/>
              <a:t>over bufferen beregnet til at holde dem og ændre andre bytes eller, afhængigt af operativsystemet og filtypen, endda indsprøjte eksekverbar maskinkode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Moderne operativsystemer kan forhindre at køre en eksekverbar fil med blandet data og kode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Enklere operativsystemer eller fraværet af et (som ofte findes i indlejrede systemer) har ikke en sådan beskyttelse let tilgængelig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SQL-injektionsangreb</a:t>
            </a:r>
            <a:endParaRPr lang="it-IT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SQL -sprog bruges i relationelle databaser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På grund af den fortolkede karakter af SQL-forespørgslen sendes ondsindet SQL-kode til en webside, der er kendt for at bruge en SQL-forespørgsel til at indsamle de data, der skal præsenteres for brugeren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 ondsindede SQL-kode ændrer (nogle gange blot tilføjer andre syntaktiske dele) den foruddefinerede SQL-forespørgsel, der resulterer, er en modificeret forespørgsel, der afslører andre data end dem, den oprindelige forespørgsel blev skrevet til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er ikke komplekst at forhindre denne type angreb (for eksempel at forhindre adgang til andre tabeller i databasen ud over dem, der er nødvendige for at udføre den oprindelige forespørgsel 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Cross-site Scripting (XSS) angreb</a:t>
            </a:r>
            <a:endParaRPr lang="it-IT" altLang="en-US" dirty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Ondsindede eksekverbare scripts injiceres i koden for en pålidelig webapplikation (plugin) eller hjemmesideside</a:t>
            </a:r>
          </a:p>
          <a:p>
            <a:pPr marL="566738" indent="-457200"/>
            <a:r>
              <a:rPr lang="da" altLang="en-US" dirty="0"/>
              <a:t>Når den er downloadet af andre personer (seere), mener brugerens webbrowser, at den er leveret fra en pålidelig kilde, og derefter identificeres den injicerede kode ikke som værende ondsindet</a:t>
            </a:r>
          </a:p>
          <a:p>
            <a:pPr marL="566738" indent="-457200"/>
            <a:r>
              <a:rPr lang="da" altLang="en-US" dirty="0"/>
              <a:t>Det aktive indhold giver normalt en angriber mulighed for at få adgang til følsomt sideindhold, sessionscookies eller andre oplysninger, som browseren opbevarer på vegne af brugeren</a:t>
            </a:r>
          </a:p>
          <a:p>
            <a:pPr marL="566738" indent="-457200"/>
            <a:r>
              <a:rPr lang="da" dirty="0"/>
              <a:t>kan stjæle SESSIONID'et for en webstedssession give en bedrager mulighed for at omgå loginfasen og ulovligt arbejde på vegne af brugeren</a:t>
            </a:r>
            <a:endParaRPr lang="en-US" dirty="0"/>
          </a:p>
          <a:p>
            <a:pPr marL="566738" indent="-457200"/>
            <a:endParaRPr lang="it-IT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Cross-Site Request Forgery (CSRF) angreb</a:t>
            </a:r>
            <a:endParaRPr lang="it-IT" altLang="en-US" dirty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423463" y="182869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sz="2700" dirty="0"/>
              <a:t>Ufrivillig http-anmodning (programmeret af angriberen) til et websted udført af en bruger, der allerede er godkendt til det pågældende websted</a:t>
            </a:r>
          </a:p>
          <a:p>
            <a:pPr marL="566738" indent="-457200"/>
            <a:r>
              <a:rPr lang="da" altLang="en-US" sz="2700" dirty="0"/>
              <a:t>Hjemmesiden vil udføre anmodningen uden yderligere bekræftelse, hvilket giver angriberen mulighed for at udføre sit angreb</a:t>
            </a:r>
          </a:p>
          <a:p>
            <a:pPr marL="566738" indent="-457200"/>
            <a:r>
              <a:rPr lang="da" altLang="en-US" sz="2700" dirty="0"/>
              <a:t>Denne type angreb gør det muligt at ændre brugerdata eller udføre uønskede transaktioner, såsom uønskede køb, hvis det for eksempel var en e-handelsside</a:t>
            </a:r>
          </a:p>
          <a:p>
            <a:pPr marL="566738" indent="-457200"/>
            <a:r>
              <a:rPr lang="da" altLang="en-US" sz="2700" dirty="0"/>
              <a:t>Eksempel: ændring af URL til en http GET-anmodning " Skift adgangskode" .</a:t>
            </a:r>
          </a:p>
          <a:p>
            <a:pPr marL="566738" indent="-457200"/>
            <a:r>
              <a:rPr lang="da" altLang="en-US" sz="2700" dirty="0"/>
              <a:t>Gode metoder til ændring af adgangskode beder om at indsætte den gamle adgangskode og bruge en CAPTCHA- metode</a:t>
            </a:r>
            <a:endParaRPr lang="it-IT" altLang="en-US" sz="2700" dirty="0"/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Filrelaterede angreb</a:t>
            </a:r>
            <a:endParaRPr lang="it-IT" altLang="en-US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0" y="1690688"/>
            <a:ext cx="11792211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sz="2400" dirty="0"/>
              <a:t>De mest almindelige angreb er:</a:t>
            </a:r>
          </a:p>
          <a:p>
            <a:pPr marL="1023938" lvl="1" indent="-457200"/>
            <a:r>
              <a:rPr lang="da" altLang="en-US" b="1" dirty="0"/>
              <a:t>Usikre direkte objektreferencer:</a:t>
            </a:r>
            <a:r>
              <a:rPr lang="da" altLang="en-US" dirty="0"/>
              <a:t> en applikation anmoder om en ressource fra en server og kalder den ved sit navn, navnet ændres til at anmode om en anden ressource</a:t>
            </a:r>
            <a:endParaRPr lang="en-US" altLang="en-US" dirty="0"/>
          </a:p>
          <a:p>
            <a:pPr marL="1023938" lvl="1" indent="-457200"/>
            <a:r>
              <a:rPr lang="da" altLang="en-US" b="1" dirty="0"/>
              <a:t>Lokal filinkludering (LFI):</a:t>
            </a:r>
            <a:r>
              <a:rPr lang="da" altLang="en-US" dirty="0"/>
              <a:t> sårbarhed af GET- og POST-funktionerne i PHP-sproget , der indsætter ondsindede filer i koden</a:t>
            </a:r>
            <a:endParaRPr lang="en-US" altLang="en-US" dirty="0"/>
          </a:p>
          <a:p>
            <a:pPr marL="1023938" lvl="1" indent="-457200">
              <a:spcBef>
                <a:spcPts val="300"/>
              </a:spcBef>
            </a:pPr>
            <a:r>
              <a:rPr lang="da" altLang="en-US" b="1" dirty="0"/>
              <a:t>Traversering af sti:</a:t>
            </a:r>
            <a:r>
              <a:rPr lang="da" altLang="en-US" dirty="0"/>
              <a:t> udførelse af kommandoer fra en ondsindet bruger for at få adgang til mapper med begrænset adgang. Udføres ofte efter en LFI for at komme dybt ind i systemet og opnå de nødvendige privilegier</a:t>
            </a:r>
          </a:p>
          <a:p>
            <a:pPr marL="566738" indent="-457200"/>
            <a:r>
              <a:rPr lang="da" altLang="en-US" sz="2300" dirty="0"/>
              <a:t>For at beskytte mod disse typer angreb:</a:t>
            </a:r>
          </a:p>
          <a:p>
            <a:pPr marL="1023938" lvl="1" indent="-457200"/>
            <a:r>
              <a:rPr lang="da" altLang="en-US" sz="2300" dirty="0"/>
              <a:t>forhindre filupload til servere</a:t>
            </a:r>
          </a:p>
          <a:p>
            <a:pPr marL="1023938" lvl="1" indent="-457200"/>
            <a:r>
              <a:rPr lang="da" altLang="en-US" sz="2300" dirty="0"/>
              <a:t>deaktiver fjernudførelse af kode</a:t>
            </a:r>
          </a:p>
          <a:p>
            <a:pPr marL="1023938" lvl="1" indent="-457200"/>
            <a:r>
              <a:rPr lang="da" altLang="en-US" sz="2300" dirty="0"/>
              <a:t>begrænse PHP adgang til filsystemet</a:t>
            </a:r>
          </a:p>
          <a:p>
            <a:pPr marL="1023938" lvl="1" indent="-457200"/>
            <a:r>
              <a:rPr lang="da" altLang="en-US" sz="2300" dirty="0"/>
              <a:t>opdatere software</a:t>
            </a:r>
          </a:p>
          <a:p>
            <a:endParaRPr lang="en-US" altLang="en-US" dirty="0"/>
          </a:p>
          <a:p>
            <a:pPr marL="566738" indent="-457200"/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it-IT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Denial of Service ( </a:t>
            </a:r>
            <a:r>
              <a:rPr lang="da" altLang="en-US" dirty="0" err="1"/>
              <a:t>DoS </a:t>
            </a:r>
            <a:r>
              <a:rPr lang="da" altLang="en-US" dirty="0"/>
              <a:t>) angreb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04662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 err="1"/>
              <a:t>DoS </a:t>
            </a:r>
            <a:r>
              <a:rPr lang="da" dirty="0"/>
              <a:t>-angreb består grundlæggende i at sende mange pakker for at blokere muligheden for at modtage andre pakker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Dette forhindrer adgang til maskinen for almindelige brugere, hvilket blokerer de tilbudte tjenester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et </a:t>
            </a:r>
            <a:r>
              <a:rPr lang="da" dirty="0" err="1"/>
              <a:t>DoS- </a:t>
            </a:r>
            <a:r>
              <a:rPr lang="da" dirty="0"/>
              <a:t>angreb bruges en enkelt vært til at udføre angrebet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en </a:t>
            </a:r>
            <a:r>
              <a:rPr lang="da" dirty="0" err="1"/>
              <a:t>DDoS</a:t>
            </a:r>
            <a:r>
              <a:rPr lang="da" dirty="0"/>
              <a:t> angrebet udføres ved at bruge mange værter (selv tusinder eller millioner) på samme tid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Værterne er tidligere blevet inficeret af en malware og er organiseret i et </a:t>
            </a:r>
            <a:r>
              <a:rPr lang="da" b="1" dirty="0"/>
              <a:t>Botnet</a:t>
            </a:r>
            <a:r>
              <a:rPr lang="da" dirty="0"/>
              <a:t>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Værterne i et Botnet starter synkroniserede forbindelser til offermaskinen (f.eks. udfører et </a:t>
            </a:r>
            <a:r>
              <a:rPr lang="da" dirty="0" err="1"/>
              <a:t>Syn -Flood- </a:t>
            </a:r>
            <a:r>
              <a:rPr lang="da" dirty="0"/>
              <a:t>angreb )</a:t>
            </a: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Denial of Service-angreb: </a:t>
            </a:r>
            <a:r>
              <a:rPr lang="da" altLang="en-US" dirty="0" err="1"/>
              <a:t>Syn </a:t>
            </a:r>
            <a:r>
              <a:rPr lang="da" altLang="en-US" dirty="0"/>
              <a:t>-Flood</a:t>
            </a:r>
            <a:endParaRPr lang="it-IT" altLang="en-US" dirty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En stor mængde forbindelsesanmodninger sendes på samme tid til en offermaskine</a:t>
            </a:r>
          </a:p>
          <a:p>
            <a:pPr marL="566738" indent="-457200"/>
            <a:r>
              <a:rPr lang="da" altLang="en-US" dirty="0"/>
              <a:t>Offeret, der modtager en anmodning (en SYN-pakke), vil svare klienten ved at sende en besked, allokere nogle ressourcer til denne forbindelse og vente på bekræftelsespakken</a:t>
            </a:r>
          </a:p>
          <a:p>
            <a:pPr marL="566738" indent="-457200"/>
            <a:r>
              <a:rPr lang="da" altLang="en-US" dirty="0"/>
              <a:t>ACK-pakken ankommer aldrig, og forbindelsesanmodningen forbliver aktiv, indtil der opstår en timeout</a:t>
            </a:r>
          </a:p>
          <a:p>
            <a:pPr marL="566738" indent="-457200"/>
            <a:r>
              <a:rPr lang="da" altLang="en-US" dirty="0"/>
              <a:t>Hvis alle mulige forbindelser er blevet aktiveret, vil den service, som maskinen tilbyder, ikke længere være tilgængelig</a:t>
            </a:r>
          </a:p>
          <a:p>
            <a:pPr marL="566738" indent="-457200"/>
            <a:r>
              <a:rPr lang="da" altLang="en-US" dirty="0"/>
              <a:t>Timeoutet indtræffer inden for få sekunder, men den enorme hastighed af anmodninger holder maskinen tilstoppet</a:t>
            </a:r>
            <a:endParaRPr lang="en-US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Denial of Service-angreb: Smølf</a:t>
            </a:r>
            <a:endParaRPr lang="it-IT" altLang="en-US" dirty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Det er en kombination af IP-spoofing og ICMP-anmodninger</a:t>
            </a:r>
          </a:p>
          <a:p>
            <a:pPr marL="566738" indent="-457200"/>
            <a:r>
              <a:rPr lang="da" altLang="en-US" dirty="0"/>
              <a:t>IP-spoofing refererer til afsendelsen af en IP-pakke, hvor afsenderens IP er forfalsket</a:t>
            </a:r>
          </a:p>
          <a:p>
            <a:pPr marL="566738" indent="-457200"/>
            <a:r>
              <a:rPr lang="da" altLang="en-US" dirty="0"/>
              <a:t>ICMP </a:t>
            </a:r>
            <a:r>
              <a:rPr lang="da" altLang="en-US" i="1" dirty="0"/>
              <a:t>ekkoanmodningspakker </a:t>
            </a:r>
            <a:r>
              <a:rPr lang="da" altLang="en-US" dirty="0"/>
              <a:t>oprettes med afsenderens IP-adresse ændret til offerets</a:t>
            </a:r>
          </a:p>
          <a:p>
            <a:pPr marL="566738" indent="-457200"/>
            <a:r>
              <a:rPr lang="da" altLang="en-US" dirty="0"/>
              <a:t>Disse pakker sendes til udsendte IP-adresser: offeret vil modtage et svar for hver anmodning fra enhver vært aktiv på netværket (oversvømmelse)</a:t>
            </a:r>
          </a:p>
          <a:p>
            <a:pPr marL="566738" indent="-457200"/>
            <a:r>
              <a:rPr lang="da" altLang="en-US" dirty="0"/>
              <a:t>Forebyggelse: deaktiver videresendelse af broadcast-IP- adresser i routerne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Denial of Service-angreb: </a:t>
            </a:r>
            <a:r>
              <a:rPr lang="da" dirty="0"/>
              <a:t>Ping of death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Stateless firewalls-konfiguration inkluderer normalt afvisning af for store IP-pakker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</a:t>
            </a:r>
            <a:r>
              <a:rPr lang="da" i="1" dirty="0"/>
              <a:t>fragmenteret </a:t>
            </a:r>
            <a:r>
              <a:rPr lang="da" dirty="0"/>
              <a:t>IP-pakke med en samlet størrelse større end den maksimalt tilladte sendes til offermaskinen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Når først maskinen samler pakken igen, kan den medføre bufferoverløb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Firewalls med </a:t>
            </a:r>
            <a:r>
              <a:rPr lang="da" dirty="0" err="1"/>
              <a:t>stateful </a:t>
            </a:r>
            <a:r>
              <a:rPr lang="da" dirty="0"/>
              <a:t>inspektion kan identificere denne trussel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Man in The Middle (MITM) 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tredjepart placeres mellem to kommunikerende ender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Denne tredje del er ubemærket af de to kommunikerende mål: de tror, de kommunikerer direkte med hinanden.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normalt ved hjælp af IP- spoofing: afsenderen sender data til angriberen, som igen sender dem til modtageren og vice versa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Tredjeparten opsnapper, analyserer, ændrer og gensender pakker af en kommunikation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Modforanstaltning: </a:t>
            </a:r>
            <a:r>
              <a:rPr lang="da" i="1" dirty="0"/>
              <a:t>ende-til-ende-kryptering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ARP Spoofing/Forgiftningsangreb</a:t>
            </a:r>
            <a:endParaRPr lang="it-IT" altLang="en-US" dirty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Address Resolution Protocol (ARP) gør det muligt for netværkskommunikation at nå en bestemt enhed på det lokale netværk</a:t>
            </a:r>
          </a:p>
          <a:p>
            <a:pPr marL="566738" indent="-457200"/>
            <a:r>
              <a:rPr lang="da" altLang="en-US" dirty="0"/>
              <a:t>ARP knytter IP-adresser til MAC-adresser (Media Access Control) på netværksgrænseflader (bruges til at identificere værterne på et LAN)</a:t>
            </a:r>
          </a:p>
          <a:p>
            <a:pPr marL="566738" indent="-457200"/>
            <a:r>
              <a:rPr lang="da" altLang="en-US" dirty="0"/>
              <a:t>En vært skal bruge ARP-protokollen for at kende MAC-adressen på routeren/gatewayen for at oprette forbindelse til internettet</a:t>
            </a:r>
          </a:p>
          <a:p>
            <a:pPr marL="566738" indent="-457200"/>
            <a:r>
              <a:rPr lang="da" altLang="en-US" dirty="0"/>
              <a:t>Hver vært opretholder en </a:t>
            </a:r>
            <a:r>
              <a:rPr lang="da" altLang="en-US" i="1" dirty="0"/>
              <a:t>ARP-cache </a:t>
            </a:r>
            <a:r>
              <a:rPr lang="da" altLang="en-US" dirty="0"/>
              <a:t>for at kortlægge allerede anmodede og kendte IP/MAC-par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ARP Spoofing/Forgiftningsangreb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altLang="en-US" dirty="0"/>
              <a:t>Hvis værten ikke kender MAC-adressen for en bestemt lokal IP -adresse: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altLang="en-US" dirty="0"/>
              <a:t>værten sender en broadcast ARP-anmodningspakke og spørger alle de andre værter på det lokale netværk, hvem der har IP -adressen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altLang="en-US" dirty="0"/>
              <a:t>Værten med den IP-adresse vil svare, og dermed angive sin MAC -adresse</a:t>
            </a:r>
            <a:endParaRPr lang="en-US" alt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ARP-spoofing/forgiftningsangreb kan klassificeres som et MITM- angreb på lokalt netværk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DNS-spoofingangreb</a:t>
            </a:r>
            <a:endParaRPr lang="it-IT" altLang="en-US" dirty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334686" y="1690688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Domain Name System (DNS) er det navngivningssystem, der bruges til at konvertere internetnavne (mere korrekt FQDN - Fully Qualified Distinguished Names, f.eks. www.server.net) til den tilsvarende IP-adresse</a:t>
            </a:r>
          </a:p>
          <a:p>
            <a:pPr marL="566738" indent="-457200"/>
            <a:r>
              <a:rPr lang="da" altLang="en-US" dirty="0"/>
              <a:t>Systemet er hierarkisk og decentraliseret med servere på øverste niveau</a:t>
            </a:r>
          </a:p>
          <a:p>
            <a:pPr marL="566738" indent="-457200"/>
            <a:r>
              <a:rPr lang="da" altLang="en-US" dirty="0"/>
              <a:t>Hver gang et system forsøger at nå en netværksressource, oprettes en forbindelse til en DNS-server</a:t>
            </a:r>
          </a:p>
          <a:p>
            <a:pPr marL="566738" indent="-457200"/>
            <a:r>
              <a:rPr lang="da" dirty="0"/>
              <a:t>Ved at ændre DNS-registreringer sendes trafik til en falsk eller "forfalsket" hjemmeside i stedet for den lovlige</a:t>
            </a:r>
          </a:p>
          <a:p>
            <a:pPr marL="566738" indent="-457200"/>
            <a:r>
              <a:rPr lang="da" dirty="0"/>
              <a:t>Den spoofede maskine kunne derefter udføre MITM-angreb, spoofing osv .</a:t>
            </a:r>
          </a:p>
          <a:p>
            <a:pPr marL="566738" indent="-457200"/>
            <a:r>
              <a:rPr lang="da" dirty="0"/>
              <a:t>Forebyggelse: DNS - servere skal holdes ajour og bruge metoder baseret på digitale signaturer af posterne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Drive-by-angreb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Ondsindet kode er indlejret i en usikker hjemmeside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Når den inficerede side besøges, udføres scriptet automatisk på offerets computer og kompromitterer det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Ingen grund til at gøre noget på webstedet eller indtaste nogen information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Forebyggelse: opdateret nyere og anstændige antivirus og/eller personlig firewall for at kontrollere webstedets omdømme i en database, før en bruger besøger det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Genbrugsangreb på legitimationsoplysninger</a:t>
            </a:r>
            <a:endParaRPr lang="it-IT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Brugere har en tendens til at bruge den samme adgangskode til mere end én server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kompromitteret konto ( f.eks. hentet fra Dark Web ) udvider muligheden for at få adgang til forskellige systemer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Modforanstaltning: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 samme modforanstaltninger, der er vedtaget for at imødegå adgangskodeangreb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Hvis der er brug for mange adgangskoder, kan adgangskodeadministratorer være nyttige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Websession kapringangreb</a:t>
            </a:r>
            <a:endParaRPr lang="it-IT" altLang="en-US" dirty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Udnyttelse af sessionstokens, brugt af webbrowser som sessionskontrolmekanismer</a:t>
            </a:r>
          </a:p>
          <a:p>
            <a:pPr marL="566738" indent="-457200"/>
            <a:r>
              <a:rPr lang="da" altLang="en-US" dirty="0"/>
              <a:t>Webserveren skal relatere forskellige forbindelser fra den samme bruger, den mest anvendte metode er baseret på et token, som webserveren sender til klientbrowseren efter en vellykket klientgodkendelse</a:t>
            </a:r>
          </a:p>
          <a:p>
            <a:pPr marL="566738" indent="-457200"/>
            <a:r>
              <a:rPr lang="da" altLang="en-US" dirty="0"/>
              <a:t>Et sessionstoken er kun en identifikator og kan bruges til at undgå behovet for at udføre en godkendelsesprocedure for hver forbindelse</a:t>
            </a:r>
          </a:p>
          <a:p>
            <a:pPr marL="566738" indent="-457200"/>
            <a:r>
              <a:rPr lang="da" altLang="en-US" dirty="0"/>
              <a:t>Dette angreb udføres ved at stjæle eller </a:t>
            </a:r>
            <a:r>
              <a:rPr lang="da" altLang="en-US" i="1" dirty="0"/>
              <a:t>forudsige </a:t>
            </a:r>
            <a:r>
              <a:rPr lang="da" altLang="en-US" dirty="0"/>
              <a:t>et gyldigt sessionstoken for at få uautoriseret adgang til webserveren</a:t>
            </a:r>
            <a:endParaRPr lang="en-US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TCP Session Kapring Angreb</a:t>
            </a:r>
            <a:endParaRPr lang="it-IT" altLang="en-US" dirty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Bekræftelse af pakker og sekvensnumre af TCP/IP-protokollen for at garantere korrekt levering af pakker</a:t>
            </a:r>
          </a:p>
          <a:p>
            <a:pPr marL="566738" indent="-457200"/>
            <a:r>
              <a:rPr lang="da" altLang="en-US" dirty="0"/>
              <a:t>Bekræftelsespakker er blot tal, der på en eller anden måde øges efter det 3-vejs indledende håndtryk</a:t>
            </a:r>
          </a:p>
          <a:p>
            <a:pPr marL="566738" indent="-457200"/>
            <a:r>
              <a:rPr lang="da" altLang="en-US" dirty="0"/>
              <a:t>En TCP session hijacker:</a:t>
            </a:r>
          </a:p>
          <a:p>
            <a:pPr marL="1023938" lvl="1" indent="-457200"/>
            <a:r>
              <a:rPr lang="da" altLang="en-US" dirty="0"/>
              <a:t>forsøger at forudsige det næste bekræftelsesnummer</a:t>
            </a:r>
          </a:p>
          <a:p>
            <a:pPr marL="1023938" lvl="1" indent="-457200"/>
            <a:r>
              <a:rPr lang="da" altLang="en-US" dirty="0"/>
              <a:t>gør klienten og serveren ude af stand til at udveksle data</a:t>
            </a:r>
          </a:p>
          <a:p>
            <a:pPr marL="1023938" lvl="1" indent="-457200"/>
            <a:r>
              <a:rPr lang="da" altLang="en-US" dirty="0"/>
              <a:t>smede acceptable pakker til begge ender ( </a:t>
            </a:r>
            <a:r>
              <a:rPr lang="da" altLang="en-US" dirty="0" err="1"/>
              <a:t>MiTM </a:t>
            </a:r>
            <a:r>
              <a:rPr lang="da" altLang="en-US" dirty="0"/>
              <a:t>)</a:t>
            </a:r>
          </a:p>
          <a:p>
            <a:pPr marL="566738" indent="-457200"/>
            <a:r>
              <a:rPr lang="da" altLang="en-US" dirty="0"/>
              <a:t>Angriberen er i stand til at få kontrol over sessionen</a:t>
            </a:r>
            <a:endParaRPr lang="it-IT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IP spoofing angreb</a:t>
            </a:r>
            <a:endParaRPr lang="it-IT" altLang="en-US" dirty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Et </a:t>
            </a:r>
            <a:r>
              <a:rPr lang="da" altLang="en-US" dirty="0" err="1"/>
              <a:t>DoS </a:t>
            </a:r>
            <a:r>
              <a:rPr lang="da" altLang="en-US" dirty="0"/>
              <a:t>-angreb bruges til at blokere en legitim server</a:t>
            </a:r>
          </a:p>
          <a:p>
            <a:pPr marL="566738" indent="-457200"/>
            <a:r>
              <a:rPr lang="da" altLang="en-US" dirty="0"/>
              <a:t>En falsk server indstiller sin IP-adresse med en af den legitime server</a:t>
            </a:r>
          </a:p>
          <a:p>
            <a:pPr marL="566738" indent="-457200"/>
            <a:r>
              <a:rPr lang="da" altLang="en-US" dirty="0"/>
              <a:t>Hvis kilderouting er deaktiveret, kan sessionskaperen også bruge </a:t>
            </a:r>
            <a:r>
              <a:rPr lang="da" altLang="en-US" b="1" dirty="0"/>
              <a:t>blind kapring </a:t>
            </a:r>
            <a:r>
              <a:rPr lang="da" altLang="en-US" dirty="0"/>
              <a:t>: ondsindede data injiceres i opsnappet kommunikation i TCP-sessionen</a:t>
            </a:r>
          </a:p>
          <a:p>
            <a:pPr marL="566738" indent="-457200"/>
            <a:r>
              <a:rPr lang="da" altLang="en-US" dirty="0"/>
              <a:t>Ved blind kapring kan angriberen ikke se svaret, men bare gætte klientens og serverens svar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Nul dages udnyttelsesangreb</a:t>
            </a:r>
            <a:endParaRPr lang="it-IT" altLang="en-US" dirty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Ikke et specifikt angreb i sig selv</a:t>
            </a:r>
          </a:p>
          <a:p>
            <a:pPr marL="566738" indent="-457200"/>
            <a:r>
              <a:rPr lang="da" altLang="en-US" dirty="0"/>
              <a:t>Cyberkriminelle lærer om en sårbarhed, der netop er blevet opdaget i visse software- og operativsystemer og målretter derefter mod organisationer, der bruger denne software, før en rettelse bliver tilgængelig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Læk af kodeangreb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Lækket kildekode for applikationer analyseres for at finde følsom information og give værdifuld indsigt til et cyberangreb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Læk af kode er ikke blot et økonomisk værditab for </a:t>
            </a:r>
            <a:r>
              <a:rPr lang="da"/>
              <a:t>kodeoplysning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426B22-FDB2-4890-9C9D-A18E3532F487}"/>
</file>

<file path=customXml/itemProps2.xml><?xml version="1.0" encoding="utf-8"?>
<ds:datastoreItem xmlns:ds="http://schemas.openxmlformats.org/officeDocument/2006/customXml" ds:itemID="{6BC9B26C-BBFA-49FC-90F2-34103BC32588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2C67D500-8B6D-458D-B6DE-8480AF6AB3E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3179</Words>
  <Application>Microsoft Office PowerPoint</Application>
  <PresentationFormat>Widescreen</PresentationFormat>
  <Paragraphs>244</Paragraphs>
  <Slides>43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Malware og mest almindelige angreb</vt:lpstr>
      <vt:lpstr>Introduktion til Malware</vt:lpstr>
      <vt:lpstr>Hackere og kiks</vt:lpstr>
      <vt:lpstr>Hackere</vt:lpstr>
      <vt:lpstr>Hackere</vt:lpstr>
      <vt:lpstr>Kiks</vt:lpstr>
      <vt:lpstr>Hackere og kiks</vt:lpstr>
      <vt:lpstr>Hackere kategorier</vt:lpstr>
      <vt:lpstr>Hackere kategorier</vt:lpstr>
      <vt:lpstr>Hackere kategorier</vt:lpstr>
      <vt:lpstr>Trojanske heste</vt:lpstr>
      <vt:lpstr>Rootkits </vt:lpstr>
      <vt:lpstr>Virus og orme</vt:lpstr>
      <vt:lpstr>Ransomware </vt:lpstr>
      <vt:lpstr>Gråvarer</vt:lpstr>
      <vt:lpstr>Filløs Malware</vt:lpstr>
      <vt:lpstr>Risici</vt:lpstr>
      <vt:lpstr>Risikobegrænsning</vt:lpstr>
      <vt:lpstr>Risikobegrænsning</vt:lpstr>
      <vt:lpstr>Risikobegrænsning</vt:lpstr>
      <vt:lpstr>Phishing angreb</vt:lpstr>
      <vt:lpstr>Adgangskodeangreb</vt:lpstr>
      <vt:lpstr>Adgangskodeangreb</vt:lpstr>
      <vt:lpstr>Bufferoverløbsangreb</vt:lpstr>
      <vt:lpstr>SQL-injektionsangreb</vt:lpstr>
      <vt:lpstr>Cross-site Scripting (XSS) angreb</vt:lpstr>
      <vt:lpstr>Cross-Site Request Forgery (CSRF) angreb</vt:lpstr>
      <vt:lpstr>Filrelaterede angreb</vt:lpstr>
      <vt:lpstr>Denial of Service ( DoS ) angreb</vt:lpstr>
      <vt:lpstr>Denial of Service-angreb: Syn -Flood</vt:lpstr>
      <vt:lpstr>Denial of Service-angreb: Smølf</vt:lpstr>
      <vt:lpstr>Denial of Service-angreb: Ping of death</vt:lpstr>
      <vt:lpstr>Man in The Middle (MITM) angreb</vt:lpstr>
      <vt:lpstr>ARP Spoofing/Forgiftningsangreb</vt:lpstr>
      <vt:lpstr>ARP Spoofing/Forgiftningsangreb</vt:lpstr>
      <vt:lpstr>DNS-spoofingangreb</vt:lpstr>
      <vt:lpstr>Drive-by-angreb</vt:lpstr>
      <vt:lpstr>Genbrugsangreb på legitimationsoplysninger</vt:lpstr>
      <vt:lpstr>Websession kapringangreb</vt:lpstr>
      <vt:lpstr>TCP Session Kapring Angreb</vt:lpstr>
      <vt:lpstr>IP spoofing angreb</vt:lpstr>
      <vt:lpstr>Nul dages udnyttelsesangreb</vt:lpstr>
      <vt:lpstr>Læk af kodeangreb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Henrik Petersen</cp:lastModifiedBy>
  <cp:revision>56</cp:revision>
  <dcterms:created xsi:type="dcterms:W3CDTF">2022-10-31T15:14:22Z</dcterms:created>
  <dcterms:modified xsi:type="dcterms:W3CDTF">2022-11-19T12:25:44Z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