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16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17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8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38"/>
  </p:notesMasterIdLst>
  <p:sldIdLst>
    <p:sldId id="256" r:id="rId5"/>
    <p:sldId id="260" r:id="rId6"/>
    <p:sldId id="257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70" r:id="rId16"/>
    <p:sldId id="271" r:id="rId17"/>
    <p:sldId id="272" r:id="rId18"/>
    <p:sldId id="273" r:id="rId19"/>
    <p:sldId id="268" r:id="rId20"/>
    <p:sldId id="275" r:id="rId21"/>
    <p:sldId id="276" r:id="rId22"/>
    <p:sldId id="277" r:id="rId23"/>
    <p:sldId id="274" r:id="rId24"/>
    <p:sldId id="279" r:id="rId25"/>
    <p:sldId id="280" r:id="rId26"/>
    <p:sldId id="281" r:id="rId27"/>
    <p:sldId id="282" r:id="rId28"/>
    <p:sldId id="283" r:id="rId29"/>
    <p:sldId id="278" r:id="rId30"/>
    <p:sldId id="285" r:id="rId31"/>
    <p:sldId id="286" r:id="rId32"/>
    <p:sldId id="287" r:id="rId33"/>
    <p:sldId id="288" r:id="rId34"/>
    <p:sldId id="289" r:id="rId35"/>
    <p:sldId id="284" r:id="rId36"/>
    <p:sldId id="290" r:id="rId37"/>
  </p:sldIdLst>
  <p:sldSz cx="12192000" cy="6858000"/>
  <p:notesSz cx="6858000" cy="9144000"/>
  <p:defaultTextStyle>
    <a:defPPr>
      <a:defRPr lang="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558"/>
    <p:restoredTop sz="60923"/>
  </p:normalViewPr>
  <p:slideViewPr>
    <p:cSldViewPr snapToGrid="0">
      <p:cViewPr varScale="1">
        <p:scale>
          <a:sx n="52" d="100"/>
          <a:sy n="52" d="100"/>
        </p:scale>
        <p:origin x="1709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presProps" Target="pres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9C0935-0105-2741-A322-47D42544AC23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"/>
              <a:t>Mastertextformat ayıklandı</a:t>
            </a:r>
          </a:p>
          <a:p>
            <a:pPr lvl="1"/>
            <a:r>
              <a:rPr lang="tr"/>
              <a:t>Zweite Ebene</a:t>
            </a:r>
          </a:p>
          <a:p>
            <a:pPr lvl="2"/>
            <a:r>
              <a:rPr lang="tr"/>
              <a:t>Dritte Ebene</a:t>
            </a:r>
          </a:p>
          <a:p>
            <a:pPr lvl="3"/>
            <a:r>
              <a:rPr lang="tr"/>
              <a:t>Vierte Ebene</a:t>
            </a:r>
          </a:p>
          <a:p>
            <a:pPr lvl="4"/>
            <a:r>
              <a:rPr lang="tr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19CE5F-4222-D44B-A5B9-52360EF513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2793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r" dirty="0"/>
              <a:t>Merhaba izleyiciler, dayanıklılıkla ilgili bu </a:t>
            </a:r>
            <a:r>
              <a:rPr lang="tr" dirty="0" err="1"/>
              <a:t>InCyt </a:t>
            </a:r>
            <a:r>
              <a:rPr lang="tr" dirty="0"/>
              <a:t>modülüne hoş geldiniz. İhlallerin ortaya çıkacağı ve beklenmeyen olumsuz olayların gerçekleşeceği açık hale geldikçe, dayanıklılık daha fazla dikkat çekiyor.</a:t>
            </a:r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8157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07394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" sz="1200" dirty="0"/>
              <a:t>hoşnutsuz çalışanların sabote edilmesi, gizli bilgilerin gizlice satılması</a:t>
            </a:r>
          </a:p>
          <a:p>
            <a:r>
              <a:rPr lang="tr" sz="1200" dirty="0"/>
              <a:t>Arıza depolama ortamı,</a:t>
            </a:r>
          </a:p>
          <a:p>
            <a:endParaRPr lang="en-US" sz="12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r" sz="1200" dirty="0"/>
              <a:t>Müşteriye veya tedarikçiye güçlü bağımlılık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05870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r>
              <a:rPr lang="tr" dirty="0"/>
              <a:t>bağımlılıklar (iç / dış – müşteri / tedarikçi)</a:t>
            </a:r>
          </a:p>
          <a:p>
            <a:pPr lvl="1"/>
            <a:r>
              <a:rPr lang="tr" dirty="0"/>
              <a:t>önemli iş süreçlerinin dokümantasyonu</a:t>
            </a:r>
          </a:p>
          <a:p>
            <a:pPr lvl="1"/>
            <a:r>
              <a:rPr lang="tr" dirty="0"/>
              <a:t>Verimsiz iş akışlarının ve tek hata noktasının belirlenmesi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r" dirty="0"/>
              <a:t>Düzenleyici ve yasal gerekliliklere uygunluk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r" dirty="0"/>
              <a:t>Kurumsal yönetime katkı</a:t>
            </a:r>
          </a:p>
          <a:p>
            <a:r>
              <a:rPr lang="tr" sz="1200" dirty="0"/>
              <a:t>çalışanların yanı sıra</a:t>
            </a: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8723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r" sz="1200" dirty="0"/>
              <a:t>Ya en önemli süreciniz kesintiye uğrarsa?</a:t>
            </a:r>
            <a:endParaRPr lang="de-DE" sz="12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6713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5814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9361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79178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2229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4666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BCMS'nin 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tr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geliştirilmesine ve uygulanmasına olan bağlılığının kanıtını sunmalıdır ve aşağıdakileri yaparak etkinliğini sürekli olarak geliştirmelidir: 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tr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geçerli yasal gerekliliklere uyum sağlayarak 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tr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iş sürekliliği politikası ve hedefleri 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tr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oluşturarak - uygun yetki ve yetkinliklere sahip bir veya daha fazla kişiyi görevlendirmek üzere atayarak BCMS'den 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tr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sorumlu 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tr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BCMS rollerinin, sorumluluklarının ve yetkinliklerinin oluşturulmasını sağlamak</a:t>
            </a:r>
          </a:p>
          <a:p>
            <a:r>
              <a:rPr lang="tr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Yeterli kaynakların mevcudiyetinin sağlanması 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tr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Kuruluşa iş sürekliliği politikasını yerine getirmenin öneminin iletilmesi 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tr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Dahili BCMS denetimlerinin yürütülmesinin sağlanması 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tr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BCMS'nin etkili yönetim incelemelerinin yürütülmesi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en-US" sz="120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tr" dirty="0"/>
              <a:t>BC politikası, kapsamı şu şekilde belirtmelidir:</a:t>
            </a:r>
          </a:p>
          <a:p>
            <a:pPr lvl="2"/>
            <a:r>
              <a:rPr lang="tr" dirty="0"/>
              <a:t>ne korunmalı</a:t>
            </a:r>
          </a:p>
          <a:p>
            <a:pPr lvl="2"/>
            <a:r>
              <a:rPr lang="tr" dirty="0"/>
              <a:t>Kuruluşun hayatta kalabileceği maksimum hasar, kayıp veya kesinti</a:t>
            </a:r>
          </a:p>
          <a:p>
            <a:pPr lvl="1"/>
            <a:endParaRPr lang="en-US" dirty="0"/>
          </a:p>
          <a:p>
            <a:r>
              <a:rPr lang="tr" dirty="0"/>
              <a:t>BCM, maliyet ve karmaşıklık sorunlarının üstesinden gelmek için sürekli gelişen bir süreçtir.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6598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64372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r" baseline="0" dirty="0"/>
              <a:t>bir olay </a:t>
            </a:r>
            <a:r>
              <a:rPr lang="tr" dirty="0"/>
              <a:t>sırasında veya sonrasında hayati bir sürecin işleyişini sağlayan bir yönetim yöntemidir . </a:t>
            </a:r>
            <a:r>
              <a:rPr lang="tr" baseline="0" dirty="0"/>
              <a:t>Genellikle iş sürekliliği tarafından ele alınan senaryolar, büyük BT veya altyapı kesintileri, bina, kilit personel veya tedarikçi kaybını içerir.</a:t>
            </a:r>
            <a:endParaRPr lang="en-US" dirty="0"/>
          </a:p>
          <a:p>
            <a:endParaRPr lang="en-US" dirty="0"/>
          </a:p>
          <a:p>
            <a:r>
              <a:rPr lang="tr" baseline="0" dirty="0"/>
              <a:t>, BCM sürecindeki en önemli araçlardan biri (BIA) hakkında </a:t>
            </a:r>
            <a:r>
              <a:rPr lang="tr" dirty="0"/>
              <a:t>kısa bir girişle başlayacağız . </a:t>
            </a:r>
            <a:r>
              <a:rPr lang="tr" baseline="0" dirty="0"/>
              <a:t>İkinci bölümde ISO standardı 22317 ve ISO 22301'e detaylı bir göz atacağız. Pratik ödevler yarın yapılacak.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9988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tr" dirty="0"/>
              <a:t>Tüm BCM süreci için </a:t>
            </a:r>
            <a:r>
              <a:rPr lang="tr" b="1" dirty="0"/>
              <a:t>temel çalışma</a:t>
            </a:r>
          </a:p>
          <a:p>
            <a:pPr lvl="1">
              <a:lnSpc>
                <a:spcPct val="90000"/>
              </a:lnSpc>
            </a:pPr>
            <a:r>
              <a:rPr lang="tr" dirty="0"/>
              <a:t>Tanımlayın ve önemini belirleyin</a:t>
            </a:r>
            <a:endParaRPr lang="en-US" dirty="0"/>
          </a:p>
          <a:p>
            <a:pPr lvl="2">
              <a:lnSpc>
                <a:spcPct val="90000"/>
              </a:lnSpc>
            </a:pPr>
            <a:r>
              <a:rPr lang="tr" dirty="0"/>
              <a:t>temel faaliyetler, ürünler ve çıktılar</a:t>
            </a:r>
          </a:p>
          <a:p>
            <a:pPr lvl="2">
              <a:lnSpc>
                <a:spcPct val="90000"/>
              </a:lnSpc>
            </a:pPr>
            <a:r>
              <a:rPr lang="tr" dirty="0"/>
              <a:t>BT hizmetleri ve bu faaliyetleri destekleyen altyapı</a:t>
            </a:r>
          </a:p>
          <a:p>
            <a:pPr lvl="2">
              <a:lnSpc>
                <a:spcPct val="90000"/>
              </a:lnSpc>
            </a:pPr>
            <a:r>
              <a:rPr lang="tr" dirty="0"/>
              <a:t>iç ve dış bağımlılıklar (örneğin hizmetler veya tedarikçiler)</a:t>
            </a:r>
          </a:p>
          <a:p>
            <a:pPr>
              <a:lnSpc>
                <a:spcPct val="90000"/>
              </a:lnSpc>
            </a:pPr>
            <a:r>
              <a:rPr lang="tr" dirty="0"/>
              <a:t>Bir kayıp, kesinti veya kesintinin (örneğin, birikmiş işler) iş üzerindeki etkilerini tanımlar, </a:t>
            </a:r>
            <a:r>
              <a:rPr lang="tr" b="1" dirty="0"/>
              <a:t>ölçer ve nitelendirir</a:t>
            </a:r>
          </a:p>
          <a:p>
            <a:pPr lvl="1">
              <a:lnSpc>
                <a:spcPct val="90000"/>
              </a:lnSpc>
            </a:pPr>
            <a:r>
              <a:rPr lang="tr" dirty="0"/>
              <a:t>Misyon ( </a:t>
            </a:r>
            <a:r>
              <a:rPr lang="tr" b="1" dirty="0"/>
              <a:t>zaman! </a:t>
            </a:r>
            <a:r>
              <a:rPr lang="tr" dirty="0"/>
              <a:t>) kritik faaliyetlerin belirlenmesi </a:t>
            </a:r>
            <a:r>
              <a:rPr lang="tr" dirty="0">
                <a:sym typeface="Wingdings" panose="05000000000000000000" pitchFamily="2" charset="2"/>
              </a:rPr>
              <a:t> eski </a:t>
            </a:r>
            <a:br>
              <a:rPr lang="en-GB" dirty="0">
                <a:sym typeface="Wingdings" panose="05000000000000000000" pitchFamily="2" charset="2"/>
              </a:rPr>
            </a:br>
            <a:r>
              <a:rPr lang="tr" dirty="0">
                <a:sym typeface="Wingdings" panose="05000000000000000000" pitchFamily="2" charset="2"/>
              </a:rPr>
              <a:t>terminoloji (&lt; ISO22301)</a:t>
            </a:r>
          </a:p>
          <a:p>
            <a:pPr lvl="1">
              <a:lnSpc>
                <a:spcPct val="90000"/>
              </a:lnSpc>
            </a:pPr>
            <a:r>
              <a:rPr lang="tr" dirty="0">
                <a:sym typeface="Wingdings" panose="05000000000000000000" pitchFamily="2" charset="2"/>
              </a:rPr>
              <a:t>Öncelikli faaliyetler, zamana duyarlı ve acil (ISO 22301)</a:t>
            </a:r>
            <a:endParaRPr lang="en-GB" dirty="0"/>
          </a:p>
          <a:p>
            <a:endParaRPr lang="en-US" dirty="0"/>
          </a:p>
          <a:p>
            <a:r>
              <a:rPr lang="tr" dirty="0"/>
              <a:t>Neden bir BIA üstlenmek</a:t>
            </a:r>
          </a:p>
          <a:p>
            <a:pPr lvl="1"/>
            <a:r>
              <a:rPr lang="tr" dirty="0"/>
              <a:t>Bir kesinti meydana geldiğinde kuruluşun </a:t>
            </a:r>
            <a:r>
              <a:rPr lang="tr" b="1" dirty="0"/>
              <a:t>ne kadar hızlı yanıt vermesi gerektiği konusunda </a:t>
            </a:r>
            <a:r>
              <a:rPr lang="tr" dirty="0"/>
              <a:t>bilgi sağlar</a:t>
            </a:r>
          </a:p>
          <a:p>
            <a:pPr lvl="1"/>
            <a:r>
              <a:rPr lang="tr" b="1" dirty="0"/>
              <a:t>Kurtarma stratejisi </a:t>
            </a:r>
            <a:r>
              <a:rPr lang="tr" dirty="0"/>
              <a:t>için temel </a:t>
            </a:r>
            <a:r>
              <a:rPr lang="tr" b="1" dirty="0"/>
              <a:t>girdi</a:t>
            </a:r>
          </a:p>
          <a:p>
            <a:pPr lvl="1"/>
            <a:r>
              <a:rPr lang="tr" dirty="0"/>
              <a:t>BIA üstlenilmezse, kurtarma gereksinimleri normalde aşağıdakilere yol açacak şekilde tahmin edilir:</a:t>
            </a:r>
          </a:p>
          <a:p>
            <a:pPr lvl="2"/>
            <a:r>
              <a:rPr lang="tr" dirty="0"/>
              <a:t>Azımsamak</a:t>
            </a:r>
          </a:p>
          <a:p>
            <a:pPr lvl="2"/>
            <a:r>
              <a:rPr lang="tr" dirty="0"/>
              <a:t>abartmak</a:t>
            </a:r>
          </a:p>
          <a:p>
            <a:pPr>
              <a:lnSpc>
                <a:spcPct val="90000"/>
              </a:lnSpc>
            </a:pPr>
            <a:r>
              <a:rPr lang="tr" altLang="en-US" dirty="0"/>
              <a:t>Ayrıca, bir kayıp, kesinti veya kesintinin (örneğin, birikmiş işler) iş üzerindeki etkilerini ölçer ve nitelendirir.</a:t>
            </a:r>
          </a:p>
          <a:p>
            <a:pPr lvl="2">
              <a:lnSpc>
                <a:spcPct val="90000"/>
              </a:lnSpc>
            </a:pPr>
            <a:r>
              <a:rPr lang="tr" altLang="en-US" dirty="0"/>
              <a:t>Misyon (zaman!) kritik faaliyetlerin belirlenmesi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39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" dirty="0"/>
              <a:t>Maksimum kabul edilebilir kesinti (MAO) veya maksimum kabul edilebilir kesinti süresi (MTPD)</a:t>
            </a:r>
          </a:p>
          <a:p>
            <a:pPr lvl="1"/>
            <a:r>
              <a:rPr lang="tr" dirty="0"/>
              <a:t>Mevsimsellik ve değişkenlik MTPD'yi etkileyebilir</a:t>
            </a:r>
          </a:p>
          <a:p>
            <a:pPr lvl="2"/>
            <a:r>
              <a:rPr lang="tr" dirty="0"/>
              <a:t>Örneğin mali yıl sonu, zaman cezalı sözleşme, tatil dönemleri</a:t>
            </a:r>
          </a:p>
          <a:p>
            <a:pPr lvl="2"/>
            <a:endParaRPr lang="en-US" dirty="0"/>
          </a:p>
          <a:p>
            <a:pPr lvl="1"/>
            <a:r>
              <a:rPr lang="tr" dirty="0"/>
              <a:t>MTPD ayrıca bir işlemin süresinden ve kesintiye uğrayıp uğramamasından da etkilenir.</a:t>
            </a:r>
          </a:p>
          <a:p>
            <a:pPr lvl="2"/>
            <a:r>
              <a:rPr lang="tr" dirty="0"/>
              <a:t>Örneğin, laboratuvar deneylerinin genellikle sıfırdan yeniden başlatılması gerekirken, imalat işlemleri birkaç farklı noktada yeniden başlatılabilir.</a:t>
            </a:r>
          </a:p>
          <a:p>
            <a:endParaRPr lang="en-US" dirty="0"/>
          </a:p>
          <a:p>
            <a:r>
              <a:rPr lang="tr" dirty="0"/>
              <a:t>Kurtarma Süresi Hedefi (RTO)</a:t>
            </a:r>
          </a:p>
          <a:p>
            <a:pPr lvl="1"/>
            <a:r>
              <a:rPr lang="tr" dirty="0"/>
              <a:t>Bir ürünün/aktivitenin devam ettirilmesi veya kaynakların geri kazanılması gereken bir olayı takip eden süredir.</a:t>
            </a:r>
          </a:p>
          <a:p>
            <a:pPr lvl="1"/>
            <a:r>
              <a:rPr lang="tr" dirty="0"/>
              <a:t>MTPD'den daha az olmalıdır</a:t>
            </a:r>
          </a:p>
          <a:p>
            <a:pPr lvl="1"/>
            <a:r>
              <a:rPr lang="tr" dirty="0"/>
              <a:t>Tasarım aşamasında belirlenir, ancak ilk tahminler BIA sırasında yapılabilir</a:t>
            </a:r>
          </a:p>
          <a:p>
            <a:endParaRPr lang="en-US" dirty="0"/>
          </a:p>
          <a:p>
            <a:r>
              <a:rPr lang="tr" dirty="0"/>
              <a:t>Kurtarma Noktası Hedefi (RPO)</a:t>
            </a:r>
          </a:p>
          <a:p>
            <a:pPr lvl="1"/>
            <a:r>
              <a:rPr lang="tr" dirty="0"/>
              <a:t>Bir etkinliğin devam ettiğinde çalışmasını sağlamak için bilgilerin geri yüklenmesi gereken nokta (maksimum veri kaybı)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6591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1120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4956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4886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088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9719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528530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40045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r" altLang="en-US" dirty="0"/>
              <a:t>Yönetim stratejik değerlendirmesi sağlayın</a:t>
            </a:r>
          </a:p>
          <a:p>
            <a:pPr>
              <a:lnSpc>
                <a:spcPct val="85000"/>
              </a:lnSpc>
            </a:pPr>
            <a:r>
              <a:rPr lang="tr" altLang="en-US" dirty="0"/>
              <a:t>Anahtar teslimatı:</a:t>
            </a:r>
          </a:p>
          <a:p>
            <a:pPr lvl="2">
              <a:lnSpc>
                <a:spcPct val="85000"/>
              </a:lnSpc>
            </a:pPr>
            <a:r>
              <a:rPr lang="tr" altLang="en-US" dirty="0"/>
              <a:t>Program içindeki her ürün ve hizmet için alternatiflerin seçimine izin veren strateji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9157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" dirty="0"/>
              <a:t>İş yeri</a:t>
            </a:r>
          </a:p>
          <a:p>
            <a:pPr lvl="2"/>
            <a:r>
              <a:rPr lang="tr" dirty="0"/>
              <a:t>Dağıtılmış ticari faaliyetler</a:t>
            </a:r>
          </a:p>
          <a:p>
            <a:pPr lvl="2"/>
            <a:r>
              <a:rPr lang="tr" dirty="0"/>
              <a:t>Özel dahili alternatif iş yerleri</a:t>
            </a:r>
          </a:p>
          <a:p>
            <a:pPr lvl="2"/>
            <a:r>
              <a:rPr lang="tr" dirty="0"/>
              <a:t>Özel olmayan dahili çözüm</a:t>
            </a:r>
          </a:p>
          <a:p>
            <a:pPr lvl="2"/>
            <a:r>
              <a:rPr lang="tr" dirty="0"/>
              <a:t>…</a:t>
            </a:r>
          </a:p>
          <a:p>
            <a:r>
              <a:rPr lang="tr" dirty="0"/>
              <a:t>personel</a:t>
            </a:r>
          </a:p>
          <a:p>
            <a:pPr lvl="2"/>
            <a:r>
              <a:rPr lang="tr" dirty="0"/>
              <a:t>Çok yönlülük ve çapraz eğitim yoluyla ikameler</a:t>
            </a:r>
          </a:p>
          <a:p>
            <a:pPr lvl="2"/>
            <a:r>
              <a:rPr lang="tr" dirty="0"/>
              <a:t>Harici sağlayıcılardan teknik personel</a:t>
            </a:r>
          </a:p>
          <a:p>
            <a:pPr lvl="2"/>
            <a:r>
              <a:rPr lang="tr" dirty="0"/>
              <a:t>Bilgi Yönetimi</a:t>
            </a:r>
          </a:p>
          <a:p>
            <a:r>
              <a:rPr lang="tr" dirty="0"/>
              <a:t>Bilgi Teknolojisi</a:t>
            </a:r>
          </a:p>
          <a:p>
            <a:pPr lvl="2"/>
            <a:r>
              <a:rPr lang="tr" dirty="0"/>
              <a:t>Sınırlı BT operasyonu</a:t>
            </a:r>
          </a:p>
          <a:p>
            <a:pPr lvl="2"/>
            <a:r>
              <a:rPr lang="tr" dirty="0"/>
              <a:t>Yedekli BT siteleri</a:t>
            </a:r>
          </a:p>
          <a:p>
            <a:r>
              <a:rPr lang="tr" dirty="0"/>
              <a:t>Bileşen</a:t>
            </a:r>
          </a:p>
          <a:p>
            <a:pPr lvl="2"/>
            <a:r>
              <a:rPr lang="tr" dirty="0"/>
              <a:t>Bileşenlerin / yedek parçaların saklanması</a:t>
            </a:r>
          </a:p>
          <a:p>
            <a:pPr lvl="2"/>
            <a:r>
              <a:rPr lang="tr" dirty="0"/>
              <a:t>Yedek parça satın alma</a:t>
            </a:r>
          </a:p>
          <a:p>
            <a:pPr lvl="2"/>
            <a:r>
              <a:rPr lang="tr" dirty="0"/>
              <a:t>Tedarikçi anlaşmaları</a:t>
            </a:r>
          </a:p>
          <a:p>
            <a:pPr lvl="2">
              <a:lnSpc>
                <a:spcPct val="85000"/>
              </a:lnSpc>
            </a:pPr>
            <a:endParaRPr lang="en-GB" alt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31104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14935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61803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r" dirty="0"/>
              <a:t>İnsanların stres altında olduğu </a:t>
            </a:r>
            <a:r>
              <a:rPr lang="tr" b="1" dirty="0"/>
              <a:t>yüksek baskı durumlarında </a:t>
            </a:r>
            <a:r>
              <a:rPr lang="tr" dirty="0"/>
              <a:t>kullanılmak üzere tasarlanmıştır  belgenin </a:t>
            </a:r>
            <a:r>
              <a:rPr lang="tr" b="1" dirty="0">
                <a:sym typeface="Wingdings" panose="05000000000000000000" pitchFamily="2" charset="2"/>
              </a:rPr>
              <a:t>kullanımını kolaylaştırmak için </a:t>
            </a:r>
            <a:r>
              <a:rPr lang="tr" dirty="0">
                <a:sym typeface="Wingdings" panose="05000000000000000000" pitchFamily="2" charset="2"/>
              </a:rPr>
              <a:t>dikkate alınmalıdır</a:t>
            </a:r>
          </a:p>
          <a:p>
            <a:endParaRPr lang="en-US" dirty="0"/>
          </a:p>
          <a:p>
            <a:pPr lvl="2"/>
            <a:r>
              <a:rPr lang="tr" b="1" dirty="0">
                <a:sym typeface="Wingdings" panose="05000000000000000000" pitchFamily="2" charset="2"/>
              </a:rPr>
              <a:t>Doğrudan </a:t>
            </a:r>
            <a:r>
              <a:rPr lang="tr" dirty="0">
                <a:sym typeface="Wingdings" panose="05000000000000000000" pitchFamily="2" charset="2"/>
              </a:rPr>
              <a:t>: Planlar , ilgili destek bilgilerine hızlı erişime izin verirken </a:t>
            </a:r>
            <a:r>
              <a:rPr lang="tr" b="1" dirty="0">
                <a:sym typeface="Wingdings" panose="05000000000000000000" pitchFamily="2" charset="2"/>
              </a:rPr>
              <a:t>net, eylem odaklı ve zamana dayalı yönlendirme sağlamalıdır.</a:t>
            </a:r>
          </a:p>
          <a:p>
            <a:pPr lvl="2"/>
            <a:r>
              <a:rPr lang="tr" b="1" dirty="0">
                <a:sym typeface="Wingdings" panose="05000000000000000000" pitchFamily="2" charset="2"/>
              </a:rPr>
              <a:t>Uyarlanabilir : </a:t>
            </a:r>
            <a:r>
              <a:rPr lang="tr" dirty="0">
                <a:sym typeface="Wingdings" panose="05000000000000000000" pitchFamily="2" charset="2"/>
              </a:rPr>
              <a:t>kuruluşun beklemediği olaylar da dahil olmak üzere </a:t>
            </a:r>
            <a:r>
              <a:rPr lang="tr" b="1" dirty="0">
                <a:sym typeface="Wingdings" panose="05000000000000000000" pitchFamily="2" charset="2"/>
              </a:rPr>
              <a:t>çok çeşitli yıkıcı olaylara </a:t>
            </a:r>
            <a:r>
              <a:rPr lang="tr" dirty="0">
                <a:sym typeface="Wingdings" panose="05000000000000000000" pitchFamily="2" charset="2"/>
              </a:rPr>
              <a:t>yanıt vermesini sağlamalıdır.</a:t>
            </a:r>
          </a:p>
          <a:p>
            <a:pPr lvl="2"/>
            <a:r>
              <a:rPr lang="tr" b="1" dirty="0">
                <a:sym typeface="Wingdings" panose="05000000000000000000" pitchFamily="2" charset="2"/>
              </a:rPr>
              <a:t>Kısa ve öz </a:t>
            </a:r>
            <a:r>
              <a:rPr lang="tr" dirty="0">
                <a:sym typeface="Wingdings" panose="05000000000000000000" pitchFamily="2" charset="2"/>
              </a:rPr>
              <a:t>: planlar yalnızca, </a:t>
            </a:r>
            <a:r>
              <a:rPr lang="tr" b="1" dirty="0">
                <a:sym typeface="Wingdings" panose="05000000000000000000" pitchFamily="2" charset="2"/>
              </a:rPr>
              <a:t>kesintiye uğratan bir olayda kullanılması </a:t>
            </a:r>
            <a:r>
              <a:rPr lang="tr" dirty="0">
                <a:sym typeface="Wingdings" panose="05000000000000000000" pitchFamily="2" charset="2"/>
              </a:rPr>
              <a:t>muhtemel </a:t>
            </a:r>
            <a:r>
              <a:rPr lang="tr" b="1" dirty="0">
                <a:sym typeface="Wingdings" panose="05000000000000000000" pitchFamily="2" charset="2"/>
              </a:rPr>
              <a:t>rehberlik, bilgi ve araçları içermelidir .</a:t>
            </a:r>
          </a:p>
          <a:p>
            <a:pPr lvl="2"/>
            <a:r>
              <a:rPr lang="tr" b="1" dirty="0">
                <a:sym typeface="Wingdings" panose="05000000000000000000" pitchFamily="2" charset="2"/>
              </a:rPr>
              <a:t>Alakalı : plandaki bilgiler güncel </a:t>
            </a:r>
            <a:r>
              <a:rPr lang="tr" dirty="0">
                <a:sym typeface="Wingdings" panose="05000000000000000000" pitchFamily="2" charset="2"/>
              </a:rPr>
              <a:t>olmalı ve onu kullanacak </a:t>
            </a:r>
            <a:r>
              <a:rPr lang="tr" b="1" dirty="0">
                <a:sym typeface="Wingdings" panose="05000000000000000000" pitchFamily="2" charset="2"/>
              </a:rPr>
              <a:t>ekip için geçerli olmalıdır.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8780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2"/>
            <a:r>
              <a:rPr lang="tr" dirty="0"/>
              <a:t>Amaç ve Kapsam</a:t>
            </a:r>
          </a:p>
          <a:p>
            <a:pPr lvl="2"/>
            <a:r>
              <a:rPr lang="tr" dirty="0"/>
              <a:t>Amaç ve varsayımlar</a:t>
            </a:r>
          </a:p>
          <a:p>
            <a:pPr lvl="2"/>
            <a:r>
              <a:rPr lang="tr" dirty="0"/>
              <a:t>Olay yönetimi yapısı</a:t>
            </a:r>
          </a:p>
          <a:p>
            <a:pPr lvl="2"/>
            <a:r>
              <a:rPr lang="tr" dirty="0"/>
              <a:t>Müdahale ekibi sorumlulukları / üyelik (lider, asli üyeler, yardımcılar), Bireysel sorumluluklar</a:t>
            </a:r>
          </a:p>
          <a:p>
            <a:pPr lvl="2"/>
            <a:r>
              <a:rPr lang="tr" dirty="0"/>
              <a:t>Takım seferberliği</a:t>
            </a:r>
          </a:p>
          <a:p>
            <a:pPr lvl="2"/>
            <a:r>
              <a:rPr lang="tr" dirty="0"/>
              <a:t>Aktivasyon planı</a:t>
            </a:r>
          </a:p>
          <a:p>
            <a:pPr lvl="2"/>
            <a:r>
              <a:rPr lang="tr" dirty="0"/>
              <a:t>Çağırma (kurtarma düzenlemelerinin)</a:t>
            </a:r>
          </a:p>
          <a:p>
            <a:pPr lvl="2"/>
            <a:r>
              <a:rPr lang="tr" dirty="0"/>
              <a:t>İletişim bilgileri (genellikle ek olarak tutulur)</a:t>
            </a:r>
          </a:p>
          <a:p>
            <a:endParaRPr lang="en-US" dirty="0"/>
          </a:p>
          <a:p>
            <a:endParaRPr lang="en-US" dirty="0"/>
          </a:p>
          <a:p>
            <a:r>
              <a:rPr lang="tr" altLang="en-US" dirty="0"/>
              <a:t>Bir afetin tespiti büyük önem taşıyor</a:t>
            </a:r>
          </a:p>
          <a:p>
            <a:r>
              <a:rPr lang="tr" altLang="en-US" dirty="0"/>
              <a:t>Bir karar noktasında anlaşmak</a:t>
            </a:r>
          </a:p>
          <a:p>
            <a:pPr lvl="2"/>
            <a:r>
              <a:rPr lang="tr" altLang="en-US" dirty="0"/>
              <a:t>Karar noktası: işletmenin devamlılığını sağlamak için acil durum prosedürlerini başlatmak için son an</a:t>
            </a:r>
          </a:p>
          <a:p>
            <a:r>
              <a:rPr lang="tr" altLang="en-US" dirty="0"/>
              <a:t>Kriterler şu şekilde olmalıdır:</a:t>
            </a:r>
          </a:p>
          <a:p>
            <a:pPr lvl="2"/>
            <a:r>
              <a:rPr lang="tr" altLang="en-US" dirty="0"/>
              <a:t>Açık ve objektif</a:t>
            </a:r>
          </a:p>
          <a:p>
            <a:pPr lvl="2"/>
            <a:r>
              <a:rPr lang="tr" altLang="en-US" dirty="0"/>
              <a:t>Ölçülebilir</a:t>
            </a:r>
          </a:p>
          <a:p>
            <a:r>
              <a:rPr lang="tr" altLang="en-US" dirty="0"/>
              <a:t>Kriterler YAPILMAMALIDIR…</a:t>
            </a:r>
          </a:p>
          <a:p>
            <a:pPr lvl="2"/>
            <a:r>
              <a:rPr lang="tr" altLang="en-US" dirty="0"/>
              <a:t>… tahminlere bağlıdır </a:t>
            </a:r>
            <a:br>
              <a:rPr lang="en-GB" altLang="en-US" dirty="0"/>
            </a:br>
            <a:r>
              <a:rPr lang="tr" altLang="en-US" dirty="0"/>
              <a:t>(örneğin, durumun zaman içinde nasıl gelişebileceği)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5634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52332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" dirty="0"/>
              <a:t>Farkındalığı artırın</a:t>
            </a:r>
          </a:p>
          <a:p>
            <a:r>
              <a:rPr lang="tr" dirty="0"/>
              <a:t>İş sürekliliği prosedürlerinin uygulanmasını iyileştirmek;</a:t>
            </a:r>
          </a:p>
          <a:p>
            <a:r>
              <a:rPr lang="tr" dirty="0"/>
              <a:t>İş sürekliliği yanıtında artan güven;</a:t>
            </a:r>
          </a:p>
          <a:p>
            <a:r>
              <a:rPr lang="tr" dirty="0"/>
              <a:t>BCM seçeneklerinin faydasını ve uygulanabilirliğini değerlendirin;</a:t>
            </a:r>
          </a:p>
          <a:p>
            <a:r>
              <a:rPr lang="tr" dirty="0"/>
              <a:t>Gelişmiş yeteneklerin ve kaynak tahsislerinin yeterliliğini değerlendirin</a:t>
            </a:r>
          </a:p>
          <a:p>
            <a:r>
              <a:rPr lang="tr" dirty="0"/>
              <a:t>Bir olayı yönetmede kullanılan belgelenmemiş gereksinimleri ve uygulamaları belirleyin</a:t>
            </a:r>
          </a:p>
          <a:p>
            <a:r>
              <a:rPr lang="tr" dirty="0"/>
              <a:t>Yazılı iş sürekliliği prosedürlerindeki yetersizlikleri tespit etmek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874509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35110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96559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4708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56D9A8-215E-AF72-2BA6-6042C2B5C5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6B77B0F-08AC-703E-DA63-2234CEDFB4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B814C74-321A-CD4E-D621-40C0C6870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5577425-E60F-1CC0-4034-E3E9E9D6B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7CFA677-EA43-60E8-F702-98C3BA83C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692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79C7EF-1BF2-F277-02DF-1796C8E57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36A5CF8-4266-5CCA-2EE8-95AE5770F5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2F2B9A8-E607-717A-C510-751B63174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AEE6B10-447E-678C-52C9-DC5B7AF03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76192C8-CF37-14B2-E2EE-CDC29F0A5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561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5E4997-EEDB-10B6-8177-CE8800093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F790240-45D5-85DE-5160-0F1004E3B2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C4B72E4-FAC5-6957-F711-096A59119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AB5EF02-D961-786C-40BB-AF82F1025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BBDFD9C-F513-65A7-0011-8F0214CED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365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A73FFA-742E-ED92-1AAB-AC7913E22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E965222-89B5-154B-7DDC-ED66DB37A9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29C66E7-ECAB-7AD2-0C6B-F2658F074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6E2CF52-4205-A855-8D0A-F1E133982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F6ACB7B-04B5-AF8B-EB36-DEBE355DB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6E2CDF9-7C6F-0D7E-0A33-DF9D8DECE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608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978AD8-0E85-07EF-DDEB-AE04DE7B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D3D594E-B662-6287-B81E-EE155177A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27888A0-828C-4A82-47CD-E05BB7994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9F2BAA0-7B6A-CCCE-FCB3-7B2C5D89D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160988D-6E7A-4C01-6978-A0D1CD4004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0603075-00CD-8F70-8412-67FCC7CB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7400E99-A24B-6EA2-56E3-C6982F9B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47335A1-2090-8967-19BE-D7A76E972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422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F044E2-E33B-3568-BED5-B8B70C80D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F92078B-2712-6F80-D971-269193B1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0B98438-AC93-D716-EC70-CD47B679E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8AC9625-4CAF-4E54-2A2D-2CDF6A3D0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997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980167-6E5F-CD28-AF06-C6A91211E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7E51C59-E1A1-049F-46B9-292726530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017AE66-4EA5-916A-8F4C-D415B7BBF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986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9F6A74-0C9D-B5ED-DDFE-FC6F280B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D9AF7F9-473A-F493-8F1F-0541A1F03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25DD012-31F3-7CDB-ACAE-C770A1688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B092E83-A734-1C44-CAB7-298D244FC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C992C97-26E4-FAE4-21B0-896ADE8FE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0B6B3B-A74E-B91C-1957-A317A1BD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016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0E7DE0-FCCD-7383-BCD8-9C144EC3A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528A19A-B797-B3F3-7757-369ADC502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E51EA2F-B315-256B-B304-D761FEEBB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3CCCC55-4B9F-EA91-75E5-27C68079B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EF3CABB-5CD9-0C3D-34D7-22DE3A859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6CADFCC-043A-A082-4A60-799E566F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9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977038-9336-C7EA-75B7-437A2BEDB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1C5A30B-E7B2-0BB6-DB4C-44B4C155C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817A34-CF60-4A13-FCDB-A53866C03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8230EB-112B-9BC4-2847-765E1F3D9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DA3261-84DE-88FE-68C6-0D5102D4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506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D56FC56-FAF7-393A-627E-77250F9461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255F929-28DC-DC77-DFC1-24EEEAEC3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5C2AA4-5E9A-B17E-B2BE-7CC8D35FE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823AFFE-0C08-A485-B3E2-41291A215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2518E6-97FF-E724-4C8B-5C8EC132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058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31FEDEA-841C-5E3F-BA21-4CC848ADB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"/>
              <a:t>Ana başlık formatı yanlış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44DD227-AFD2-3E57-626A-6543E96743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"/>
              <a:t>Mastertextformat ayıklandı</a:t>
            </a:r>
          </a:p>
          <a:p>
            <a:pPr lvl="1"/>
            <a:r>
              <a:rPr lang="tr"/>
              <a:t>Zweite Ebene</a:t>
            </a:r>
          </a:p>
          <a:p>
            <a:pPr lvl="2"/>
            <a:r>
              <a:rPr lang="tr"/>
              <a:t>Dritte Ebene</a:t>
            </a:r>
          </a:p>
          <a:p>
            <a:pPr lvl="3"/>
            <a:r>
              <a:rPr lang="tr"/>
              <a:t>Vierte Ebene</a:t>
            </a:r>
          </a:p>
          <a:p>
            <a:pPr lvl="4"/>
            <a:r>
              <a:rPr lang="tr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BFA3681-6721-CD81-98D8-5419AC2F80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64F010-D765-3742-B1BE-090DA5D5B25D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010C26A-1BF1-3B10-B107-79DB8AFF4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6921CE8-5A9D-D95F-6C17-3E0FD43015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285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1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2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5" Type="http://schemas.openxmlformats.org/officeDocument/2006/relationships/image" Target="../media/image9.jpeg"/><Relationship Id="rId10" Type="http://schemas.openxmlformats.org/officeDocument/2006/relationships/image" Target="../media/image14.jpeg"/><Relationship Id="rId4" Type="http://schemas.openxmlformats.org/officeDocument/2006/relationships/image" Target="../media/image1.png"/><Relationship Id="rId9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image" Target="../media/image1.pn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notesSlide" Target="../notesSlides/notesSlide8.xml"/><Relationship Id="rId5" Type="http://schemas.openxmlformats.org/officeDocument/2006/relationships/tags" Target="../tags/tag5.xml"/><Relationship Id="rId10" Type="http://schemas.openxmlformats.org/officeDocument/2006/relationships/slideLayout" Target="../slideLayouts/slideLayout2.xml"/><Relationship Id="rId4" Type="http://schemas.openxmlformats.org/officeDocument/2006/relationships/tags" Target="../tags/tag4.xml"/><Relationship Id="rId9" Type="http://schemas.openxmlformats.org/officeDocument/2006/relationships/tags" Target="../tags/tag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2.pn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12.xml"/><Relationship Id="rId7" Type="http://schemas.openxmlformats.org/officeDocument/2006/relationships/notesSlide" Target="../notesSlides/notesSlide16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4.xml"/><Relationship Id="rId10" Type="http://schemas.openxmlformats.org/officeDocument/2006/relationships/image" Target="../media/image20.png"/><Relationship Id="rId4" Type="http://schemas.openxmlformats.org/officeDocument/2006/relationships/tags" Target="../tags/tag13.xml"/><Relationship Id="rId9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23.jpeg"/><Relationship Id="rId3" Type="http://schemas.openxmlformats.org/officeDocument/2006/relationships/tags" Target="../tags/tag17.xml"/><Relationship Id="rId7" Type="http://schemas.openxmlformats.org/officeDocument/2006/relationships/notesSlide" Target="../notesSlides/notesSlide17.xml"/><Relationship Id="rId12" Type="http://schemas.openxmlformats.org/officeDocument/2006/relationships/image" Target="../media/image22.jpeg"/><Relationship Id="rId2" Type="http://schemas.openxmlformats.org/officeDocument/2006/relationships/tags" Target="../tags/tag16.xml"/><Relationship Id="rId16" Type="http://schemas.openxmlformats.org/officeDocument/2006/relationships/image" Target="../media/image26.png"/><Relationship Id="rId1" Type="http://schemas.openxmlformats.org/officeDocument/2006/relationships/tags" Target="../tags/tag15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21.jpeg"/><Relationship Id="rId5" Type="http://schemas.openxmlformats.org/officeDocument/2006/relationships/tags" Target="../tags/tag19.xml"/><Relationship Id="rId15" Type="http://schemas.openxmlformats.org/officeDocument/2006/relationships/image" Target="../media/image25.jpeg"/><Relationship Id="rId10" Type="http://schemas.openxmlformats.org/officeDocument/2006/relationships/image" Target="../media/image20.png"/><Relationship Id="rId4" Type="http://schemas.openxmlformats.org/officeDocument/2006/relationships/tags" Target="../tags/tag18.xml"/><Relationship Id="rId9" Type="http://schemas.openxmlformats.org/officeDocument/2006/relationships/image" Target="../media/image1.png"/><Relationship Id="rId1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29.jpeg"/><Relationship Id="rId3" Type="http://schemas.openxmlformats.org/officeDocument/2006/relationships/tags" Target="../tags/tag22.xml"/><Relationship Id="rId7" Type="http://schemas.openxmlformats.org/officeDocument/2006/relationships/notesSlide" Target="../notesSlides/notesSlide18.xml"/><Relationship Id="rId12" Type="http://schemas.openxmlformats.org/officeDocument/2006/relationships/image" Target="../media/image28.png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27.jpeg"/><Relationship Id="rId5" Type="http://schemas.openxmlformats.org/officeDocument/2006/relationships/tags" Target="../tags/tag24.xml"/><Relationship Id="rId15" Type="http://schemas.openxmlformats.org/officeDocument/2006/relationships/image" Target="../media/image31.png"/><Relationship Id="rId10" Type="http://schemas.openxmlformats.org/officeDocument/2006/relationships/image" Target="../media/image20.png"/><Relationship Id="rId4" Type="http://schemas.openxmlformats.org/officeDocument/2006/relationships/tags" Target="../tags/tag23.xml"/><Relationship Id="rId9" Type="http://schemas.openxmlformats.org/officeDocument/2006/relationships/image" Target="../media/image1.png"/><Relationship Id="rId1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9.xml"/><Relationship Id="rId3" Type="http://schemas.openxmlformats.org/officeDocument/2006/relationships/tags" Target="../tags/tag27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tags" Target="../tags/tag30.xml"/><Relationship Id="rId5" Type="http://schemas.openxmlformats.org/officeDocument/2006/relationships/tags" Target="../tags/tag29.xml"/><Relationship Id="rId10" Type="http://schemas.openxmlformats.org/officeDocument/2006/relationships/image" Target="../media/image1.png"/><Relationship Id="rId4" Type="http://schemas.openxmlformats.org/officeDocument/2006/relationships/tags" Target="../tags/tag28.xml"/><Relationship Id="rId9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2.png"/><Relationship Id="rId7" Type="http://schemas.openxmlformats.org/officeDocument/2006/relationships/image" Target="../media/image3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1.png"/><Relationship Id="rId9" Type="http://schemas.openxmlformats.org/officeDocument/2006/relationships/image" Target="../media/image4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tags" Target="../tags/tag38.xml"/><Relationship Id="rId13" Type="http://schemas.openxmlformats.org/officeDocument/2006/relationships/image" Target="../media/image1.png"/><Relationship Id="rId3" Type="http://schemas.openxmlformats.org/officeDocument/2006/relationships/tags" Target="../tags/tag33.xml"/><Relationship Id="rId7" Type="http://schemas.openxmlformats.org/officeDocument/2006/relationships/tags" Target="../tags/tag37.xml"/><Relationship Id="rId12" Type="http://schemas.openxmlformats.org/officeDocument/2006/relationships/image" Target="../media/image2.png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tags" Target="../tags/tag36.xml"/><Relationship Id="rId11" Type="http://schemas.openxmlformats.org/officeDocument/2006/relationships/notesSlide" Target="../notesSlides/notesSlide32.xml"/><Relationship Id="rId5" Type="http://schemas.openxmlformats.org/officeDocument/2006/relationships/tags" Target="../tags/tag35.xml"/><Relationship Id="rId10" Type="http://schemas.openxmlformats.org/officeDocument/2006/relationships/slideLayout" Target="../slideLayouts/slideLayout2.xml"/><Relationship Id="rId4" Type="http://schemas.openxmlformats.org/officeDocument/2006/relationships/tags" Target="../tags/tag34.xml"/><Relationship Id="rId9" Type="http://schemas.openxmlformats.org/officeDocument/2006/relationships/tags" Target="../tags/tag3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304822" y="1123200"/>
            <a:ext cx="5763977" cy="4611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4824" y="1123199"/>
            <a:ext cx="5763976" cy="2729609"/>
          </a:xfrm>
        </p:spPr>
        <p:txBody>
          <a:bodyPr>
            <a:normAutofit/>
          </a:bodyPr>
          <a:lstStyle/>
          <a:p>
            <a:r>
              <a:rPr lang="tr" b="1" dirty="0">
                <a:latin typeface="Arial" panose="020B0604020202020204" pitchFamily="34" charset="0"/>
                <a:cs typeface="Arial" panose="020B0604020202020204" pitchFamily="34" charset="0"/>
              </a:rPr>
              <a:t>Dayanıklılık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B6CC219-9B19-FE19-77C0-65BA2EDF4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3200" y="1123200"/>
            <a:ext cx="3058424" cy="3845239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085AA7F9-3B95-C1E7-1686-69CA38277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324" y="510409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034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Haberlerdeki Konular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06086B58-EE98-4789-29DC-8A69D22B31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000" y="2003524"/>
            <a:ext cx="2628594" cy="2850952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172A8240-18E2-D5CD-9D73-7415A882D9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48403" y="2368953"/>
            <a:ext cx="2295193" cy="2734086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90D8322A-27D4-8233-87DD-CC02E03C01B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40762" y="1841858"/>
            <a:ext cx="3747122" cy="2705407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FD8B414D-50E5-0743-A4D5-E4C5105C631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5899" y="4105559"/>
            <a:ext cx="2080743" cy="2120126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C7FE51E1-88D3-75D0-9532-08CD4BECB3F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79223" y="2845538"/>
            <a:ext cx="2358552" cy="2435820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0246595E-DF5F-9E23-C504-E351077F685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33604" y="4131612"/>
            <a:ext cx="3852862" cy="2123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6107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sessiz felaketler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r>
              <a:rPr lang="tr" sz="3600" dirty="0"/>
              <a:t>Anahtar kişisel kaybı</a:t>
            </a:r>
          </a:p>
          <a:p>
            <a:r>
              <a:rPr lang="tr" sz="3600" dirty="0"/>
              <a:t>İçeriden saldırılar</a:t>
            </a:r>
          </a:p>
          <a:p>
            <a:r>
              <a:rPr lang="tr" sz="3600" dirty="0"/>
              <a:t>Sanayi casusluğu…</a:t>
            </a:r>
          </a:p>
          <a:p>
            <a:r>
              <a:rPr lang="tr" sz="3600" dirty="0"/>
              <a:t>İş açısından kritik bilgilerin kaybı</a:t>
            </a:r>
          </a:p>
          <a:p>
            <a:r>
              <a:rPr lang="tr" sz="3600" dirty="0"/>
              <a:t>Uygunsuz veya bozuk yedeklemeler…</a:t>
            </a:r>
          </a:p>
          <a:p>
            <a:r>
              <a:rPr lang="tr" sz="3600" dirty="0"/>
              <a:t>Ciddi donanım veya yazılım arızaları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8763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Neden yapılandırılmış bir yaklaşım?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r>
              <a:rPr lang="tr" sz="4400" dirty="0"/>
              <a:t>Büyük aksaklıklara ve olaylara tepki</a:t>
            </a:r>
          </a:p>
          <a:p>
            <a:r>
              <a:rPr lang="tr" sz="4400" dirty="0"/>
              <a:t>Kuruluşun nasıl çalıştığını net bir şekilde anlama</a:t>
            </a:r>
          </a:p>
          <a:p>
            <a:r>
              <a:rPr lang="tr" sz="4400" dirty="0"/>
              <a:t>Kuruluşun, markasının ve itibarının korunması</a:t>
            </a:r>
          </a:p>
          <a:p>
            <a:r>
              <a:rPr lang="tr" sz="4400" dirty="0"/>
              <a:t>Gerekli özen ve özen gösterilmesi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7156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Farzedelim...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8F549ECD-D11B-DBA7-74BA-10A67BAAA0E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1788632" y="1587123"/>
            <a:ext cx="1202936" cy="2006071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9A96A64F-CD20-38D8-A255-7025468A0FFC}"/>
              </a:ext>
            </a:extLst>
          </p:cNvPr>
          <p:cNvSpPr txBox="1"/>
          <p:nvPr/>
        </p:nvSpPr>
        <p:spPr>
          <a:xfrm>
            <a:off x="1794899" y="2822296"/>
            <a:ext cx="1303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" b="1" dirty="0"/>
              <a:t>Müşteri</a:t>
            </a:r>
          </a:p>
        </p:txBody>
      </p:sp>
      <p:pic>
        <p:nvPicPr>
          <p:cNvPr id="3" name="Inhaltsplatzhalter 6">
            <a:extLst>
              <a:ext uri="{FF2B5EF4-FFF2-40B4-BE49-F238E27FC236}">
                <a16:creationId xmlns:a16="http://schemas.microsoft.com/office/drawing/2014/main" id="{78155C60-F986-A4D4-E605-991709D3AC6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00" y="1988691"/>
            <a:ext cx="960206" cy="1440309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75334801-9286-3222-6416-A87C28CAC6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56592" y="1841568"/>
            <a:ext cx="1743516" cy="980728"/>
          </a:xfrm>
          <a:prstGeom prst="rect">
            <a:avLst/>
          </a:prstGeom>
        </p:spPr>
      </p:pic>
      <p:sp>
        <p:nvSpPr>
          <p:cNvPr id="17" name="Textfeld 16">
            <a:extLst>
              <a:ext uri="{FF2B5EF4-FFF2-40B4-BE49-F238E27FC236}">
                <a16:creationId xmlns:a16="http://schemas.microsoft.com/office/drawing/2014/main" id="{B572F071-E6CD-D23D-F2EF-D3047DED93B6}"/>
              </a:ext>
            </a:extLst>
          </p:cNvPr>
          <p:cNvSpPr txBox="1"/>
          <p:nvPr/>
        </p:nvSpPr>
        <p:spPr>
          <a:xfrm>
            <a:off x="5168122" y="2822296"/>
            <a:ext cx="720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" b="1" dirty="0"/>
              <a:t>Kâr</a:t>
            </a:r>
          </a:p>
        </p:txBody>
      </p:sp>
      <p:pic>
        <p:nvPicPr>
          <p:cNvPr id="18" name="Grafik 17">
            <a:extLst>
              <a:ext uri="{FF2B5EF4-FFF2-40B4-BE49-F238E27FC236}">
                <a16:creationId xmlns:a16="http://schemas.microsoft.com/office/drawing/2014/main" id="{3CC56619-52CF-ACD6-F450-EEEB5908407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1634" y="2102730"/>
            <a:ext cx="1793267" cy="1326270"/>
          </a:xfrm>
          <a:prstGeom prst="rect">
            <a:avLst/>
          </a:prstGeom>
        </p:spPr>
      </p:pic>
      <p:sp>
        <p:nvSpPr>
          <p:cNvPr id="19" name="Textfeld 18">
            <a:extLst>
              <a:ext uri="{FF2B5EF4-FFF2-40B4-BE49-F238E27FC236}">
                <a16:creationId xmlns:a16="http://schemas.microsoft.com/office/drawing/2014/main" id="{5DFD038A-6863-CBBD-F9A9-CCA33AF74484}"/>
              </a:ext>
            </a:extLst>
          </p:cNvPr>
          <p:cNvSpPr txBox="1"/>
          <p:nvPr/>
        </p:nvSpPr>
        <p:spPr>
          <a:xfrm>
            <a:off x="8447556" y="3429000"/>
            <a:ext cx="16814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" b="1" dirty="0"/>
              <a:t>sağlık &amp; Güvenlik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3029687F-3474-5D2C-9E75-D66731677CD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73" y="4441730"/>
            <a:ext cx="1752197" cy="1235664"/>
          </a:xfrm>
          <a:prstGeom prst="rect">
            <a:avLst/>
          </a:prstGeom>
        </p:spPr>
      </p:pic>
      <p:sp>
        <p:nvSpPr>
          <p:cNvPr id="22" name="Textfeld 21">
            <a:extLst>
              <a:ext uri="{FF2B5EF4-FFF2-40B4-BE49-F238E27FC236}">
                <a16:creationId xmlns:a16="http://schemas.microsoft.com/office/drawing/2014/main" id="{1F8A82BE-27BE-D30A-9395-D8F155123C4B}"/>
              </a:ext>
            </a:extLst>
          </p:cNvPr>
          <p:cNvSpPr txBox="1"/>
          <p:nvPr/>
        </p:nvSpPr>
        <p:spPr>
          <a:xfrm>
            <a:off x="864384" y="5759166"/>
            <a:ext cx="1412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" b="1" dirty="0"/>
              <a:t>Çevre</a:t>
            </a:r>
          </a:p>
        </p:txBody>
      </p:sp>
      <p:pic>
        <p:nvPicPr>
          <p:cNvPr id="23" name="Picture 4" descr="Flut, Tennessee, Fluss, Schaden, Gefahr, Regen, Natur">
            <a:extLst>
              <a:ext uri="{FF2B5EF4-FFF2-40B4-BE49-F238E27FC236}">
                <a16:creationId xmlns:a16="http://schemas.microsoft.com/office/drawing/2014/main" id="{62C401D6-F4CB-6CD2-608E-291E465989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3588" y="3356265"/>
            <a:ext cx="4557426" cy="2772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F7FC03F9-3FEB-DA8C-EE0A-4D03179C8699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747" y="3832936"/>
            <a:ext cx="1398469" cy="2110896"/>
          </a:xfrm>
          <a:prstGeom prst="rect">
            <a:avLst/>
          </a:prstGeom>
        </p:spPr>
      </p:pic>
      <p:sp>
        <p:nvSpPr>
          <p:cNvPr id="26" name="Textfeld 25">
            <a:extLst>
              <a:ext uri="{FF2B5EF4-FFF2-40B4-BE49-F238E27FC236}">
                <a16:creationId xmlns:a16="http://schemas.microsoft.com/office/drawing/2014/main" id="{9EE10DE2-4C8A-9D89-7F34-1D5F59EE5381}"/>
              </a:ext>
            </a:extLst>
          </p:cNvPr>
          <p:cNvSpPr txBox="1"/>
          <p:nvPr/>
        </p:nvSpPr>
        <p:spPr>
          <a:xfrm>
            <a:off x="10522895" y="5978436"/>
            <a:ext cx="348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" b="1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1996749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İş devamlılığı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pSp>
        <p:nvGrpSpPr>
          <p:cNvPr id="7" name="Gruppieren 6">
            <a:extLst>
              <a:ext uri="{FF2B5EF4-FFF2-40B4-BE49-F238E27FC236}">
                <a16:creationId xmlns:a16="http://schemas.microsoft.com/office/drawing/2014/main" id="{6E4F0736-06E8-2A5F-08B9-E451BBA80803}"/>
              </a:ext>
            </a:extLst>
          </p:cNvPr>
          <p:cNvGrpSpPr/>
          <p:nvPr/>
        </p:nvGrpSpPr>
        <p:grpSpPr>
          <a:xfrm>
            <a:off x="1594326" y="1756357"/>
            <a:ext cx="10788658" cy="9473036"/>
            <a:chOff x="539553" y="1720059"/>
            <a:chExt cx="10826088" cy="9471363"/>
          </a:xfrm>
        </p:grpSpPr>
        <p:grpSp>
          <p:nvGrpSpPr>
            <p:cNvPr id="9" name="Gruppieren 8">
              <a:extLst>
                <a:ext uri="{FF2B5EF4-FFF2-40B4-BE49-F238E27FC236}">
                  <a16:creationId xmlns:a16="http://schemas.microsoft.com/office/drawing/2014/main" id="{E3C40795-F876-B045-BE48-AA89C8FB2260}"/>
                </a:ext>
              </a:extLst>
            </p:cNvPr>
            <p:cNvGrpSpPr/>
            <p:nvPr/>
          </p:nvGrpSpPr>
          <p:grpSpPr>
            <a:xfrm>
              <a:off x="539553" y="1780907"/>
              <a:ext cx="7992887" cy="4679053"/>
              <a:chOff x="539553" y="1761656"/>
              <a:chExt cx="7992887" cy="4679053"/>
            </a:xfrm>
          </p:grpSpPr>
          <p:sp>
            <p:nvSpPr>
              <p:cNvPr id="40" name="Textfeld 39">
                <a:extLst>
                  <a:ext uri="{FF2B5EF4-FFF2-40B4-BE49-F238E27FC236}">
                    <a16:creationId xmlns:a16="http://schemas.microsoft.com/office/drawing/2014/main" id="{BC7389BF-327F-A734-5177-05942DC680D3}"/>
                  </a:ext>
                </a:extLst>
              </p:cNvPr>
              <p:cNvSpPr txBox="1"/>
              <p:nvPr/>
            </p:nvSpPr>
            <p:spPr>
              <a:xfrm>
                <a:off x="7940106" y="6121785"/>
                <a:ext cx="520326" cy="318924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>
                <a:spAutoFit/>
              </a:bodyPr>
              <a:lstStyle/>
              <a:p>
                <a:pPr algn="r"/>
                <a:r>
                  <a:rPr lang="tr" sz="1600" b="0" dirty="0">
                    <a:latin typeface="Arial" panose="020B0604020202020204" pitchFamily="34" charset="0"/>
                  </a:rPr>
                  <a:t>Zaman</a:t>
                </a:r>
                <a:endParaRPr lang="en-AU" sz="1600" b="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1" name="Line 23">
                <a:extLst>
                  <a:ext uri="{FF2B5EF4-FFF2-40B4-BE49-F238E27FC236}">
                    <a16:creationId xmlns:a16="http://schemas.microsoft.com/office/drawing/2014/main" id="{30A3D84B-3A26-5B6E-4A0C-BCDAC625CFB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861289" y="6121782"/>
                <a:ext cx="7671151" cy="3"/>
              </a:xfrm>
              <a:prstGeom prst="line">
                <a:avLst/>
              </a:prstGeom>
              <a:noFill/>
              <a:ln w="9525">
                <a:solidFill>
                  <a:schemeClr val="lt1">
                    <a:lumMod val="65000"/>
                  </a:schemeClr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lIns="0" tIns="0" rIns="0" bIns="0" anchor="ctr">
                <a:noAutofit/>
              </a:bodyPr>
              <a:lstStyle/>
              <a:p>
                <a:endParaRPr lang="de-DE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2" name="Textfeld 41">
                <a:extLst>
                  <a:ext uri="{FF2B5EF4-FFF2-40B4-BE49-F238E27FC236}">
                    <a16:creationId xmlns:a16="http://schemas.microsoft.com/office/drawing/2014/main" id="{FB2ABE86-0132-9E2C-E46B-BE1164B7503E}"/>
                  </a:ext>
                </a:extLst>
              </p:cNvPr>
              <p:cNvSpPr txBox="1"/>
              <p:nvPr/>
            </p:nvSpPr>
            <p:spPr>
              <a:xfrm rot="16200000">
                <a:off x="-221936" y="2534305"/>
                <a:ext cx="1841901" cy="318924"/>
              </a:xfrm>
              <a:prstGeom prst="rect">
                <a:avLst/>
              </a:prstGeom>
              <a:noFill/>
            </p:spPr>
            <p:txBody>
              <a:bodyPr wrap="none" lIns="54000" tIns="36000" rIns="54000" bIns="36000" rtlCol="0">
                <a:spAutoFit/>
              </a:bodyPr>
              <a:lstStyle/>
              <a:p>
                <a:pPr algn="r"/>
                <a:r>
                  <a:rPr lang="tr" sz="1600" b="0" dirty="0">
                    <a:latin typeface="Arial" panose="020B0604020202020204" pitchFamily="34" charset="0"/>
                  </a:rPr>
                  <a:t>operasyon seviyesi</a:t>
                </a:r>
              </a:p>
            </p:txBody>
          </p:sp>
          <p:sp>
            <p:nvSpPr>
              <p:cNvPr id="43" name="Line 22">
                <a:extLst>
                  <a:ext uri="{FF2B5EF4-FFF2-40B4-BE49-F238E27FC236}">
                    <a16:creationId xmlns:a16="http://schemas.microsoft.com/office/drawing/2014/main" id="{00A0382F-A061-F9CC-BD44-B48BC642632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861289" y="1761656"/>
                <a:ext cx="0" cy="4360126"/>
              </a:xfrm>
              <a:prstGeom prst="line">
                <a:avLst/>
              </a:prstGeom>
              <a:noFill/>
              <a:ln w="9525">
                <a:solidFill>
                  <a:schemeClr val="lt1">
                    <a:lumMod val="65000"/>
                  </a:schemeClr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lIns="0" tIns="0" rIns="0" bIns="0" anchor="ctr">
                <a:noAutofit/>
              </a:bodyPr>
              <a:lstStyle/>
              <a:p>
                <a:endParaRPr lang="de-DE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10" name="Gruppieren 9">
              <a:extLst>
                <a:ext uri="{FF2B5EF4-FFF2-40B4-BE49-F238E27FC236}">
                  <a16:creationId xmlns:a16="http://schemas.microsoft.com/office/drawing/2014/main" id="{DF9D7928-CAF7-6106-0769-FFEBF19E2F71}"/>
                </a:ext>
              </a:extLst>
            </p:cNvPr>
            <p:cNvGrpSpPr/>
            <p:nvPr/>
          </p:nvGrpSpPr>
          <p:grpSpPr>
            <a:xfrm>
              <a:off x="858477" y="2648459"/>
              <a:ext cx="10507164" cy="8542963"/>
              <a:chOff x="858477" y="2629208"/>
              <a:chExt cx="10507164" cy="8542963"/>
            </a:xfrm>
          </p:grpSpPr>
          <p:cxnSp>
            <p:nvCxnSpPr>
              <p:cNvPr id="36" name="Gewinkelter Verbinder 18">
                <a:extLst>
                  <a:ext uri="{FF2B5EF4-FFF2-40B4-BE49-F238E27FC236}">
                    <a16:creationId xmlns:a16="http://schemas.microsoft.com/office/drawing/2014/main" id="{6BD28037-5D1A-60B0-30AF-E28919212743}"/>
                  </a:ext>
                </a:extLst>
              </p:cNvPr>
              <p:cNvCxnSpPr/>
              <p:nvPr/>
            </p:nvCxnSpPr>
            <p:spPr>
              <a:xfrm>
                <a:off x="858477" y="3717032"/>
                <a:ext cx="3353483" cy="2300718"/>
              </a:xfrm>
              <a:prstGeom prst="bentConnector3">
                <a:avLst>
                  <a:gd name="adj1" fmla="val 29941"/>
                </a:avLst>
              </a:prstGeom>
              <a:ln>
                <a:solidFill>
                  <a:srgbClr val="FF0000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" name="Bogen 36">
                <a:extLst>
                  <a:ext uri="{FF2B5EF4-FFF2-40B4-BE49-F238E27FC236}">
                    <a16:creationId xmlns:a16="http://schemas.microsoft.com/office/drawing/2014/main" id="{CC6B1012-7568-9DF3-6EF8-F2448C1593C0}"/>
                  </a:ext>
                </a:extLst>
              </p:cNvPr>
              <p:cNvSpPr/>
              <p:nvPr/>
            </p:nvSpPr>
            <p:spPr>
              <a:xfrm rot="18142689">
                <a:off x="4397354" y="4203884"/>
                <a:ext cx="6176363" cy="7760211"/>
              </a:xfrm>
              <a:prstGeom prst="arc">
                <a:avLst>
                  <a:gd name="adj1" fmla="val 16200000"/>
                  <a:gd name="adj2" fmla="val 18917063"/>
                </a:avLst>
              </a:prstGeom>
              <a:ln>
                <a:solidFill>
                  <a:srgbClr val="FF0000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8" name="Bogen 37">
                <a:extLst>
                  <a:ext uri="{FF2B5EF4-FFF2-40B4-BE49-F238E27FC236}">
                    <a16:creationId xmlns:a16="http://schemas.microsoft.com/office/drawing/2014/main" id="{2D304EAB-5A97-4786-77C8-5173515983FE}"/>
                  </a:ext>
                </a:extLst>
              </p:cNvPr>
              <p:cNvSpPr/>
              <p:nvPr/>
            </p:nvSpPr>
            <p:spPr>
              <a:xfrm rot="5677562">
                <a:off x="5774841" y="2189136"/>
                <a:ext cx="2126696" cy="3006839"/>
              </a:xfrm>
              <a:prstGeom prst="arc">
                <a:avLst>
                  <a:gd name="adj1" fmla="val 15977917"/>
                  <a:gd name="adj2" fmla="val 0"/>
                </a:avLst>
              </a:prstGeom>
              <a:ln>
                <a:solidFill>
                  <a:srgbClr val="FF0000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9" name="Textfeld 38">
                <a:extLst>
                  <a:ext uri="{FF2B5EF4-FFF2-40B4-BE49-F238E27FC236}">
                    <a16:creationId xmlns:a16="http://schemas.microsoft.com/office/drawing/2014/main" id="{1B5B253C-F44E-AF47-13B4-B4BE6D8F19F1}"/>
                  </a:ext>
                </a:extLst>
              </p:cNvPr>
              <p:cNvSpPr txBox="1"/>
              <p:nvPr/>
            </p:nvSpPr>
            <p:spPr>
              <a:xfrm>
                <a:off x="1864880" y="5733141"/>
                <a:ext cx="1895317" cy="288147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>
                <a:spAutoFit/>
              </a:bodyPr>
              <a:lstStyle/>
              <a:p>
                <a:pPr algn="r"/>
                <a:r>
                  <a:rPr lang="tr" sz="1400" b="0" dirty="0">
                    <a:latin typeface="Arial" panose="020B0604020202020204" pitchFamily="34" charset="0"/>
                  </a:rPr>
                  <a:t>BCM olmadan kurtarma</a:t>
                </a:r>
              </a:p>
            </p:txBody>
          </p:sp>
        </p:grpSp>
        <p:cxnSp>
          <p:nvCxnSpPr>
            <p:cNvPr id="11" name="Gewinkelter Verbinder 29">
              <a:extLst>
                <a:ext uri="{FF2B5EF4-FFF2-40B4-BE49-F238E27FC236}">
                  <a16:creationId xmlns:a16="http://schemas.microsoft.com/office/drawing/2014/main" id="{F6B9DEF3-77EA-F0AC-4F36-C170446CB0E4}"/>
                </a:ext>
              </a:extLst>
            </p:cNvPr>
            <p:cNvCxnSpPr/>
            <p:nvPr/>
          </p:nvCxnSpPr>
          <p:spPr>
            <a:xfrm>
              <a:off x="858477" y="3736283"/>
              <a:ext cx="2579797" cy="1156661"/>
            </a:xfrm>
            <a:prstGeom prst="bentConnector3">
              <a:avLst>
                <a:gd name="adj1" fmla="val 38688"/>
              </a:avLst>
            </a:prstGeom>
            <a:ln>
              <a:solidFill>
                <a:srgbClr val="FFC000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Bogen 11">
              <a:extLst>
                <a:ext uri="{FF2B5EF4-FFF2-40B4-BE49-F238E27FC236}">
                  <a16:creationId xmlns:a16="http://schemas.microsoft.com/office/drawing/2014/main" id="{A05123E9-33F4-E213-0AA7-203D49319DD6}"/>
                </a:ext>
              </a:extLst>
            </p:cNvPr>
            <p:cNvSpPr/>
            <p:nvPr/>
          </p:nvSpPr>
          <p:spPr>
            <a:xfrm rot="19359401">
              <a:off x="1568102" y="4537280"/>
              <a:ext cx="5542673" cy="2588528"/>
            </a:xfrm>
            <a:prstGeom prst="arc">
              <a:avLst>
                <a:gd name="adj1" fmla="val 15914962"/>
                <a:gd name="adj2" fmla="val 20074397"/>
              </a:avLst>
            </a:prstGeom>
            <a:ln>
              <a:solidFill>
                <a:srgbClr val="FFC000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3" name="Gerader Verbinder 35">
              <a:extLst>
                <a:ext uri="{FF2B5EF4-FFF2-40B4-BE49-F238E27FC236}">
                  <a16:creationId xmlns:a16="http://schemas.microsoft.com/office/drawing/2014/main" id="{4E8B5257-57AB-86B2-5CCD-077FC58A9DB3}"/>
                </a:ext>
              </a:extLst>
            </p:cNvPr>
            <p:cNvCxnSpPr/>
            <p:nvPr/>
          </p:nvCxnSpPr>
          <p:spPr>
            <a:xfrm flipV="1">
              <a:off x="5225105" y="3736283"/>
              <a:ext cx="912150" cy="224492"/>
            </a:xfrm>
            <a:prstGeom prst="line">
              <a:avLst/>
            </a:prstGeom>
            <a:ln>
              <a:solidFill>
                <a:srgbClr val="FFC000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Gerader Verbinder 36">
              <a:extLst>
                <a:ext uri="{FF2B5EF4-FFF2-40B4-BE49-F238E27FC236}">
                  <a16:creationId xmlns:a16="http://schemas.microsoft.com/office/drawing/2014/main" id="{ED3C6FB8-3B7E-7AEB-20D4-F02394F6A6DA}"/>
                </a:ext>
              </a:extLst>
            </p:cNvPr>
            <p:cNvCxnSpPr/>
            <p:nvPr/>
          </p:nvCxnSpPr>
          <p:spPr>
            <a:xfrm flipV="1">
              <a:off x="6137255" y="3736283"/>
              <a:ext cx="2323177" cy="0"/>
            </a:xfrm>
            <a:prstGeom prst="line">
              <a:avLst/>
            </a:prstGeom>
            <a:ln>
              <a:solidFill>
                <a:srgbClr val="FFC000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feld 15">
              <a:extLst>
                <a:ext uri="{FF2B5EF4-FFF2-40B4-BE49-F238E27FC236}">
                  <a16:creationId xmlns:a16="http://schemas.microsoft.com/office/drawing/2014/main" id="{CD312244-9294-465E-A02B-733DD20C2A0C}"/>
                </a:ext>
              </a:extLst>
            </p:cNvPr>
            <p:cNvSpPr txBox="1"/>
            <p:nvPr/>
          </p:nvSpPr>
          <p:spPr>
            <a:xfrm>
              <a:off x="1864880" y="4600275"/>
              <a:ext cx="1646852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>
              <a:spAutoFit/>
            </a:bodyPr>
            <a:lstStyle/>
            <a:p>
              <a:pPr algn="r"/>
              <a:r>
                <a:rPr lang="tr" sz="1400" b="0" dirty="0">
                  <a:latin typeface="Arial" panose="020B0604020202020204" pitchFamily="34" charset="0"/>
                </a:rPr>
                <a:t>BCM ile kurtarma</a:t>
              </a:r>
            </a:p>
          </p:txBody>
        </p:sp>
        <p:cxnSp>
          <p:nvCxnSpPr>
            <p:cNvPr id="21" name="Gerader Verbinder 38">
              <a:extLst>
                <a:ext uri="{FF2B5EF4-FFF2-40B4-BE49-F238E27FC236}">
                  <a16:creationId xmlns:a16="http://schemas.microsoft.com/office/drawing/2014/main" id="{61A75EC2-BA1C-258C-A2D2-3FB6CD762B51}"/>
                </a:ext>
              </a:extLst>
            </p:cNvPr>
            <p:cNvCxnSpPr/>
            <p:nvPr/>
          </p:nvCxnSpPr>
          <p:spPr>
            <a:xfrm>
              <a:off x="858477" y="5104435"/>
              <a:ext cx="767396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feld 23">
              <a:extLst>
                <a:ext uri="{FF2B5EF4-FFF2-40B4-BE49-F238E27FC236}">
                  <a16:creationId xmlns:a16="http://schemas.microsoft.com/office/drawing/2014/main" id="{0AED233F-6869-D8FF-9B33-A6B391913C13}"/>
                </a:ext>
              </a:extLst>
            </p:cNvPr>
            <p:cNvSpPr txBox="1"/>
            <p:nvPr/>
          </p:nvSpPr>
          <p:spPr>
            <a:xfrm>
              <a:off x="6768568" y="5104435"/>
              <a:ext cx="1763872" cy="503590"/>
            </a:xfrm>
            <a:prstGeom prst="rect">
              <a:avLst/>
            </a:prstGeom>
            <a:noFill/>
          </p:spPr>
          <p:txBody>
            <a:bodyPr wrap="none" lIns="36000" tIns="36000" rIns="36000" bIns="36000" rtlCol="0">
              <a:spAutoFit/>
            </a:bodyPr>
            <a:lstStyle/>
            <a:p>
              <a:pPr algn="r"/>
              <a:r>
                <a:rPr lang="tr" sz="1400" b="0" dirty="0">
                  <a:latin typeface="Arial" panose="020B0604020202020204" pitchFamily="34" charset="0"/>
                </a:rPr>
                <a:t>Minimum kabul edilebilir </a:t>
              </a:r>
              <a:br>
                <a:rPr lang="en-US" sz="1400" b="0" dirty="0">
                  <a:latin typeface="Arial" panose="020B0604020202020204" pitchFamily="34" charset="0"/>
                </a:rPr>
              </a:br>
              <a:r>
                <a:rPr lang="tr" sz="1400" b="0" dirty="0">
                  <a:latin typeface="Arial" panose="020B0604020202020204" pitchFamily="34" charset="0"/>
                </a:rPr>
                <a:t>işlem seviyesi</a:t>
              </a:r>
            </a:p>
          </p:txBody>
        </p:sp>
        <p:grpSp>
          <p:nvGrpSpPr>
            <p:cNvPr id="27" name="Gruppieren 26">
              <a:extLst>
                <a:ext uri="{FF2B5EF4-FFF2-40B4-BE49-F238E27FC236}">
                  <a16:creationId xmlns:a16="http://schemas.microsoft.com/office/drawing/2014/main" id="{BD30228D-0B1D-6BC5-020D-81AFAA7F9EAB}"/>
                </a:ext>
              </a:extLst>
            </p:cNvPr>
            <p:cNvGrpSpPr/>
            <p:nvPr/>
          </p:nvGrpSpPr>
          <p:grpSpPr>
            <a:xfrm>
              <a:off x="858477" y="3157606"/>
              <a:ext cx="7601955" cy="578677"/>
              <a:chOff x="858477" y="3138355"/>
              <a:chExt cx="7601955" cy="578677"/>
            </a:xfrm>
          </p:grpSpPr>
          <p:cxnSp>
            <p:nvCxnSpPr>
              <p:cNvPr id="33" name="Gerader Verbinder 46">
                <a:extLst>
                  <a:ext uri="{FF2B5EF4-FFF2-40B4-BE49-F238E27FC236}">
                    <a16:creationId xmlns:a16="http://schemas.microsoft.com/office/drawing/2014/main" id="{85A402AD-10E1-3083-B0DD-51C4BD262F33}"/>
                  </a:ext>
                </a:extLst>
              </p:cNvPr>
              <p:cNvCxnSpPr/>
              <p:nvPr/>
            </p:nvCxnSpPr>
            <p:spPr>
              <a:xfrm>
                <a:off x="858477" y="3717032"/>
                <a:ext cx="7601955" cy="0"/>
              </a:xfrm>
              <a:prstGeom prst="line">
                <a:avLst/>
              </a:prstGeom>
              <a:ln>
                <a:solidFill>
                  <a:srgbClr val="92D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4" name="Textfeld 33">
                <a:extLst>
                  <a:ext uri="{FF2B5EF4-FFF2-40B4-BE49-F238E27FC236}">
                    <a16:creationId xmlns:a16="http://schemas.microsoft.com/office/drawing/2014/main" id="{A0FF8165-B8EB-E772-99D9-ABF1E848B1B2}"/>
                  </a:ext>
                </a:extLst>
              </p:cNvPr>
              <p:cNvSpPr txBox="1"/>
              <p:nvPr/>
            </p:nvSpPr>
            <p:spPr>
              <a:xfrm>
                <a:off x="6885716" y="3427292"/>
                <a:ext cx="1574716" cy="288147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>
                <a:spAutoFit/>
              </a:bodyPr>
              <a:lstStyle/>
              <a:p>
                <a:pPr algn="r"/>
                <a:r>
                  <a:rPr lang="tr" sz="1400" b="0" dirty="0">
                    <a:latin typeface="Arial" panose="020B0604020202020204" pitchFamily="34" charset="0"/>
                  </a:rPr>
                  <a:t>Normal İşlemler</a:t>
                </a:r>
              </a:p>
            </p:txBody>
          </p:sp>
          <p:sp>
            <p:nvSpPr>
              <p:cNvPr id="35" name="Textfeld 34">
                <a:extLst>
                  <a:ext uri="{FF2B5EF4-FFF2-40B4-BE49-F238E27FC236}">
                    <a16:creationId xmlns:a16="http://schemas.microsoft.com/office/drawing/2014/main" id="{C1FB621B-E7CE-4C34-4971-39DB561AC0EB}"/>
                  </a:ext>
                </a:extLst>
              </p:cNvPr>
              <p:cNvSpPr txBox="1"/>
              <p:nvPr/>
            </p:nvSpPr>
            <p:spPr>
              <a:xfrm>
                <a:off x="1371642" y="3138355"/>
                <a:ext cx="699478" cy="288147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>
                <a:spAutoFit/>
              </a:bodyPr>
              <a:lstStyle/>
              <a:p>
                <a:pPr algn="r"/>
                <a:r>
                  <a:rPr lang="tr" sz="1400" b="0" dirty="0">
                    <a:latin typeface="Arial" panose="020B0604020202020204" pitchFamily="34" charset="0"/>
                  </a:rPr>
                  <a:t>Olay</a:t>
                </a:r>
              </a:p>
            </p:txBody>
          </p:sp>
        </p:grpSp>
        <p:sp>
          <p:nvSpPr>
            <p:cNvPr id="28" name="Gewitterblitz 27">
              <a:extLst>
                <a:ext uri="{FF2B5EF4-FFF2-40B4-BE49-F238E27FC236}">
                  <a16:creationId xmlns:a16="http://schemas.microsoft.com/office/drawing/2014/main" id="{22ADE42A-C63E-AD44-C240-CCDDBDE7CC06}"/>
                </a:ext>
              </a:extLst>
            </p:cNvPr>
            <p:cNvSpPr/>
            <p:nvPr/>
          </p:nvSpPr>
          <p:spPr>
            <a:xfrm>
              <a:off x="1619672" y="3417356"/>
              <a:ext cx="288032" cy="390935"/>
            </a:xfrm>
            <a:prstGeom prst="lightningBolt">
              <a:avLst/>
            </a:prstGeom>
            <a:solidFill>
              <a:srgbClr val="FF0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9" name="Gerader Verbinder 42">
              <a:extLst>
                <a:ext uri="{FF2B5EF4-FFF2-40B4-BE49-F238E27FC236}">
                  <a16:creationId xmlns:a16="http://schemas.microsoft.com/office/drawing/2014/main" id="{0DCD3689-EFF0-4866-2AB9-AD7FBD176297}"/>
                </a:ext>
              </a:extLst>
            </p:cNvPr>
            <p:cNvCxnSpPr/>
            <p:nvPr/>
          </p:nvCxnSpPr>
          <p:spPr>
            <a:xfrm>
              <a:off x="3995936" y="2440139"/>
              <a:ext cx="1" cy="370159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feld 29">
              <a:extLst>
                <a:ext uri="{FF2B5EF4-FFF2-40B4-BE49-F238E27FC236}">
                  <a16:creationId xmlns:a16="http://schemas.microsoft.com/office/drawing/2014/main" id="{9B177D95-E708-3FAC-C56F-F4CCED06CAB1}"/>
                </a:ext>
              </a:extLst>
            </p:cNvPr>
            <p:cNvSpPr txBox="1"/>
            <p:nvPr/>
          </p:nvSpPr>
          <p:spPr>
            <a:xfrm>
              <a:off x="3438274" y="1720059"/>
              <a:ext cx="1077786" cy="719034"/>
            </a:xfrm>
            <a:prstGeom prst="rect">
              <a:avLst/>
            </a:prstGeom>
            <a:noFill/>
          </p:spPr>
          <p:txBody>
            <a:bodyPr wrap="none" lIns="36000" tIns="36000" rIns="36000" bIns="36000" rtlCol="0">
              <a:spAutoFit/>
            </a:bodyPr>
            <a:lstStyle/>
            <a:p>
              <a:pPr algn="ctr"/>
              <a:r>
                <a:rPr lang="tr" sz="1400" b="0" dirty="0">
                  <a:latin typeface="Arial" panose="020B0604020202020204" pitchFamily="34" charset="0"/>
                </a:rPr>
                <a:t>Hedef</a:t>
              </a:r>
            </a:p>
            <a:p>
              <a:pPr algn="ctr"/>
              <a:r>
                <a:rPr lang="tr" sz="1400" b="0" dirty="0">
                  <a:latin typeface="Arial" panose="020B0604020202020204" pitchFamily="34" charset="0"/>
                </a:rPr>
                <a:t>yeniden başlatma</a:t>
              </a:r>
            </a:p>
            <a:p>
              <a:pPr algn="ctr"/>
              <a:r>
                <a:rPr lang="tr" sz="1400" b="0" dirty="0">
                  <a:latin typeface="Arial" panose="020B0604020202020204" pitchFamily="34" charset="0"/>
                </a:rPr>
                <a:t>Zaman</a:t>
              </a:r>
            </a:p>
          </p:txBody>
        </p:sp>
        <p:cxnSp>
          <p:nvCxnSpPr>
            <p:cNvPr id="31" name="Gerader Verbinder 44">
              <a:extLst>
                <a:ext uri="{FF2B5EF4-FFF2-40B4-BE49-F238E27FC236}">
                  <a16:creationId xmlns:a16="http://schemas.microsoft.com/office/drawing/2014/main" id="{675EEE40-F423-AC8E-46D5-0EE70DEE4DE7}"/>
                </a:ext>
              </a:extLst>
            </p:cNvPr>
            <p:cNvCxnSpPr/>
            <p:nvPr/>
          </p:nvCxnSpPr>
          <p:spPr>
            <a:xfrm>
              <a:off x="5267444" y="2440139"/>
              <a:ext cx="1" cy="370159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feld 31">
              <a:extLst>
                <a:ext uri="{FF2B5EF4-FFF2-40B4-BE49-F238E27FC236}">
                  <a16:creationId xmlns:a16="http://schemas.microsoft.com/office/drawing/2014/main" id="{8EFCF357-67C4-2EF5-DD4B-4A0192E8FC11}"/>
                </a:ext>
              </a:extLst>
            </p:cNvPr>
            <p:cNvSpPr txBox="1"/>
            <p:nvPr/>
          </p:nvSpPr>
          <p:spPr>
            <a:xfrm>
              <a:off x="4752815" y="1733402"/>
              <a:ext cx="1008857" cy="719034"/>
            </a:xfrm>
            <a:prstGeom prst="rect">
              <a:avLst/>
            </a:prstGeom>
            <a:noFill/>
          </p:spPr>
          <p:txBody>
            <a:bodyPr wrap="none" lIns="36000" tIns="36000" rIns="36000" bIns="36000" rtlCol="0">
              <a:spAutoFit/>
            </a:bodyPr>
            <a:lstStyle/>
            <a:p>
              <a:pPr algn="ctr"/>
              <a:r>
                <a:rPr lang="tr" sz="1400" b="0" dirty="0">
                  <a:latin typeface="Arial" panose="020B0604020202020204" pitchFamily="34" charset="0"/>
                </a:rPr>
                <a:t>Maksimum</a:t>
              </a:r>
            </a:p>
            <a:p>
              <a:pPr algn="ctr"/>
              <a:r>
                <a:rPr lang="tr" sz="1400" b="0" dirty="0">
                  <a:latin typeface="Arial" panose="020B0604020202020204" pitchFamily="34" charset="0"/>
                </a:rPr>
                <a:t>Kabul edilebilir</a:t>
              </a:r>
            </a:p>
            <a:p>
              <a:pPr algn="ctr"/>
              <a:r>
                <a:rPr lang="tr" sz="1400" b="0" dirty="0">
                  <a:latin typeface="Arial" panose="020B0604020202020204" pitchFamily="34" charset="0"/>
                </a:rPr>
                <a:t>Zaman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419705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Terimler ve Tanımlar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 fontScale="85000" lnSpcReduction="20000"/>
          </a:bodyPr>
          <a:lstStyle/>
          <a:p>
            <a:r>
              <a:rPr lang="tr" sz="4400" b="1" dirty="0"/>
              <a:t>İş operasyonlarını </a:t>
            </a:r>
            <a:r>
              <a:rPr lang="tr" sz="4400" dirty="0"/>
              <a:t>önceden tanımlanmış kabul edilebilir bir seviyede sürdürmek için, olayların ve iş kesintilerinin </a:t>
            </a:r>
            <a:r>
              <a:rPr lang="tr" sz="4400" b="1" dirty="0"/>
              <a:t>planlanması ve bunlara yanıt verilmesi için </a:t>
            </a:r>
            <a:r>
              <a:rPr lang="tr" sz="4400" dirty="0"/>
              <a:t>kuruluşun </a:t>
            </a:r>
            <a:r>
              <a:rPr lang="tr" sz="4400" b="1" dirty="0"/>
              <a:t>stratejik ve taktiksel yeteneği .</a:t>
            </a:r>
          </a:p>
          <a:p>
            <a:pPr marL="0" indent="0" algn="r">
              <a:buNone/>
            </a:pPr>
            <a:r>
              <a:rPr lang="tr" sz="1100" dirty="0"/>
              <a:t>Kaynak: BCI, İyi Uygulama İlkeleri 2010, …</a:t>
            </a:r>
          </a:p>
          <a:p>
            <a:endParaRPr lang="en-US" sz="3600" dirty="0"/>
          </a:p>
          <a:p>
            <a:r>
              <a:rPr lang="tr" sz="4400" dirty="0"/>
              <a:t>yıkıcı bir olayın ardından </a:t>
            </a:r>
            <a:r>
              <a:rPr lang="tr" sz="4400" b="1" dirty="0"/>
              <a:t>ürün veya hizmetlerin teslimatını kabul edilebilir önceden tanımlanmış seviyelerde sürdürme </a:t>
            </a:r>
            <a:r>
              <a:rPr lang="tr" sz="4400" dirty="0"/>
              <a:t>yeteneği .</a:t>
            </a:r>
          </a:p>
          <a:p>
            <a:pPr marL="0" indent="0" algn="r">
              <a:buNone/>
            </a:pPr>
            <a:r>
              <a:rPr lang="tr" sz="800" dirty="0"/>
              <a:t>Kaynak: ISO 22300:2012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1417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ISO 22301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pSp>
        <p:nvGrpSpPr>
          <p:cNvPr id="6" name="Gruppieren 3">
            <a:extLst>
              <a:ext uri="{FF2B5EF4-FFF2-40B4-BE49-F238E27FC236}">
                <a16:creationId xmlns:a16="http://schemas.microsoft.com/office/drawing/2014/main" id="{F5BB0842-D625-BAF0-4814-85A7D1893727}"/>
              </a:ext>
            </a:extLst>
          </p:cNvPr>
          <p:cNvGrpSpPr>
            <a:grpSpLocks noChangeAspect="1"/>
          </p:cNvGrpSpPr>
          <p:nvPr/>
        </p:nvGrpSpPr>
        <p:grpSpPr>
          <a:xfrm>
            <a:off x="4462313" y="2681268"/>
            <a:ext cx="3267374" cy="3267374"/>
            <a:chOff x="4800600" y="2051050"/>
            <a:chExt cx="1439863" cy="1439863"/>
          </a:xfrm>
        </p:grpSpPr>
        <p:sp>
          <p:nvSpPr>
            <p:cNvPr id="8" name="Freeform 28">
              <a:extLst>
                <a:ext uri="{FF2B5EF4-FFF2-40B4-BE49-F238E27FC236}">
                  <a16:creationId xmlns:a16="http://schemas.microsoft.com/office/drawing/2014/main" id="{0D0BBDDB-9974-9B7D-D561-869D1F37024F}"/>
                </a:ext>
              </a:extLst>
            </p:cNvPr>
            <p:cNvSpPr>
              <a:spLocks/>
            </p:cNvSpPr>
            <p:nvPr>
              <p:custDataLst>
                <p:tags r:id="rId5"/>
              </p:custDataLst>
            </p:nvPr>
          </p:nvSpPr>
          <p:spPr bwMode="auto">
            <a:xfrm>
              <a:off x="4997450" y="2249488"/>
              <a:ext cx="1046163" cy="1044575"/>
            </a:xfrm>
            <a:custGeom>
              <a:avLst/>
              <a:gdLst>
                <a:gd name="T0" fmla="*/ 120 w 425"/>
                <a:gd name="T1" fmla="*/ 373 h 425"/>
                <a:gd name="T2" fmla="*/ 51 w 425"/>
                <a:gd name="T3" fmla="*/ 119 h 425"/>
                <a:gd name="T4" fmla="*/ 306 w 425"/>
                <a:gd name="T5" fmla="*/ 51 h 425"/>
                <a:gd name="T6" fmla="*/ 374 w 425"/>
                <a:gd name="T7" fmla="*/ 305 h 425"/>
                <a:gd name="T8" fmla="*/ 120 w 425"/>
                <a:gd name="T9" fmla="*/ 373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5" h="425">
                  <a:moveTo>
                    <a:pt x="120" y="373"/>
                  </a:moveTo>
                  <a:cubicBezTo>
                    <a:pt x="31" y="322"/>
                    <a:pt x="0" y="208"/>
                    <a:pt x="51" y="119"/>
                  </a:cubicBezTo>
                  <a:cubicBezTo>
                    <a:pt x="103" y="30"/>
                    <a:pt x="217" y="0"/>
                    <a:pt x="306" y="51"/>
                  </a:cubicBezTo>
                  <a:cubicBezTo>
                    <a:pt x="394" y="103"/>
                    <a:pt x="425" y="216"/>
                    <a:pt x="374" y="305"/>
                  </a:cubicBezTo>
                  <a:cubicBezTo>
                    <a:pt x="322" y="394"/>
                    <a:pt x="208" y="425"/>
                    <a:pt x="120" y="373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  <p:sp>
          <p:nvSpPr>
            <p:cNvPr id="15" name="Freeform 29">
              <a:extLst>
                <a:ext uri="{FF2B5EF4-FFF2-40B4-BE49-F238E27FC236}">
                  <a16:creationId xmlns:a16="http://schemas.microsoft.com/office/drawing/2014/main" id="{5875DE4A-2F28-A2D2-668D-3471201C41D6}"/>
                </a:ext>
              </a:extLst>
            </p:cNvPr>
            <p:cNvSpPr>
              <a:spLocks/>
            </p:cNvSpPr>
            <p:nvPr>
              <p:custDataLst>
                <p:tags r:id="rId6"/>
              </p:custDataLst>
            </p:nvPr>
          </p:nvSpPr>
          <p:spPr bwMode="auto">
            <a:xfrm>
              <a:off x="4803775" y="2732088"/>
              <a:ext cx="739775" cy="758825"/>
            </a:xfrm>
            <a:custGeom>
              <a:avLst/>
              <a:gdLst>
                <a:gd name="T0" fmla="*/ 299 w 301"/>
                <a:gd name="T1" fmla="*/ 215 h 309"/>
                <a:gd name="T2" fmla="*/ 192 w 301"/>
                <a:gd name="T3" fmla="*/ 188 h 309"/>
                <a:gd name="T4" fmla="*/ 95 w 301"/>
                <a:gd name="T5" fmla="*/ 41 h 309"/>
                <a:gd name="T6" fmla="*/ 47 w 301"/>
                <a:gd name="T7" fmla="*/ 0 h 309"/>
                <a:gd name="T8" fmla="*/ 0 w 301"/>
                <a:gd name="T9" fmla="*/ 42 h 309"/>
                <a:gd name="T10" fmla="*/ 291 w 301"/>
                <a:gd name="T11" fmla="*/ 309 h 309"/>
                <a:gd name="T12" fmla="*/ 301 w 301"/>
                <a:gd name="T13" fmla="*/ 309 h 309"/>
                <a:gd name="T14" fmla="*/ 258 w 301"/>
                <a:gd name="T15" fmla="*/ 261 h 309"/>
                <a:gd name="T16" fmla="*/ 299 w 301"/>
                <a:gd name="T17" fmla="*/ 215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1" h="309">
                  <a:moveTo>
                    <a:pt x="299" y="215"/>
                  </a:moveTo>
                  <a:cubicBezTo>
                    <a:pt x="263" y="216"/>
                    <a:pt x="226" y="208"/>
                    <a:pt x="192" y="188"/>
                  </a:cubicBezTo>
                  <a:cubicBezTo>
                    <a:pt x="136" y="156"/>
                    <a:pt x="102" y="101"/>
                    <a:pt x="95" y="4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13" y="191"/>
                    <a:pt x="138" y="309"/>
                    <a:pt x="291" y="309"/>
                  </a:cubicBezTo>
                  <a:cubicBezTo>
                    <a:pt x="295" y="309"/>
                    <a:pt x="298" y="309"/>
                    <a:pt x="301" y="309"/>
                  </a:cubicBezTo>
                  <a:cubicBezTo>
                    <a:pt x="258" y="261"/>
                    <a:pt x="258" y="261"/>
                    <a:pt x="258" y="261"/>
                  </a:cubicBezTo>
                  <a:lnTo>
                    <a:pt x="299" y="215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  <p:sp>
          <p:nvSpPr>
            <p:cNvPr id="17" name="Freeform 30">
              <a:extLst>
                <a:ext uri="{FF2B5EF4-FFF2-40B4-BE49-F238E27FC236}">
                  <a16:creationId xmlns:a16="http://schemas.microsoft.com/office/drawing/2014/main" id="{25CF81EC-81BA-3A21-4482-3B4B353F9094}"/>
                </a:ext>
              </a:extLst>
            </p:cNvPr>
            <p:cNvSpPr>
              <a:spLocks/>
            </p:cNvSpPr>
            <p:nvPr>
              <p:custDataLst>
                <p:tags r:id="rId7"/>
              </p:custDataLst>
            </p:nvPr>
          </p:nvSpPr>
          <p:spPr bwMode="auto">
            <a:xfrm>
              <a:off x="4800600" y="2055813"/>
              <a:ext cx="760413" cy="736600"/>
            </a:xfrm>
            <a:custGeom>
              <a:avLst/>
              <a:gdLst>
                <a:gd name="T0" fmla="*/ 94 w 309"/>
                <a:gd name="T1" fmla="*/ 297 h 300"/>
                <a:gd name="T2" fmla="*/ 121 w 309"/>
                <a:gd name="T3" fmla="*/ 192 h 300"/>
                <a:gd name="T4" fmla="*/ 267 w 309"/>
                <a:gd name="T5" fmla="*/ 95 h 300"/>
                <a:gd name="T6" fmla="*/ 309 w 309"/>
                <a:gd name="T7" fmla="*/ 46 h 300"/>
                <a:gd name="T8" fmla="*/ 268 w 309"/>
                <a:gd name="T9" fmla="*/ 0 h 300"/>
                <a:gd name="T10" fmla="*/ 0 w 309"/>
                <a:gd name="T11" fmla="*/ 291 h 300"/>
                <a:gd name="T12" fmla="*/ 0 w 309"/>
                <a:gd name="T13" fmla="*/ 300 h 300"/>
                <a:gd name="T14" fmla="*/ 48 w 309"/>
                <a:gd name="T15" fmla="*/ 257 h 300"/>
                <a:gd name="T16" fmla="*/ 94 w 309"/>
                <a:gd name="T17" fmla="*/ 297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9" h="300">
                  <a:moveTo>
                    <a:pt x="94" y="297"/>
                  </a:moveTo>
                  <a:cubicBezTo>
                    <a:pt x="93" y="262"/>
                    <a:pt x="101" y="225"/>
                    <a:pt x="121" y="192"/>
                  </a:cubicBezTo>
                  <a:cubicBezTo>
                    <a:pt x="153" y="136"/>
                    <a:pt x="208" y="102"/>
                    <a:pt x="267" y="95"/>
                  </a:cubicBezTo>
                  <a:cubicBezTo>
                    <a:pt x="309" y="46"/>
                    <a:pt x="309" y="46"/>
                    <a:pt x="309" y="46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118" y="12"/>
                    <a:pt x="0" y="138"/>
                    <a:pt x="0" y="291"/>
                  </a:cubicBezTo>
                  <a:cubicBezTo>
                    <a:pt x="0" y="294"/>
                    <a:pt x="0" y="297"/>
                    <a:pt x="0" y="300"/>
                  </a:cubicBezTo>
                  <a:cubicBezTo>
                    <a:pt x="48" y="257"/>
                    <a:pt x="48" y="257"/>
                    <a:pt x="48" y="257"/>
                  </a:cubicBezTo>
                  <a:lnTo>
                    <a:pt x="94" y="297"/>
                  </a:ln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  <a:p>
              <a:r>
                <a:rPr lang="tr" dirty="0">
                  <a:latin typeface="Arial" panose="020B0604020202020204" pitchFamily="34" charset="0"/>
                </a:rPr>
                <a:t> </a:t>
              </a:r>
            </a:p>
          </p:txBody>
        </p:sp>
        <p:sp>
          <p:nvSpPr>
            <p:cNvPr id="18" name="Freeform 31">
              <a:extLst>
                <a:ext uri="{FF2B5EF4-FFF2-40B4-BE49-F238E27FC236}">
                  <a16:creationId xmlns:a16="http://schemas.microsoft.com/office/drawing/2014/main" id="{A9CB7618-A1D0-A243-4D9A-686803E8043A}"/>
                </a:ext>
              </a:extLst>
            </p:cNvPr>
            <p:cNvSpPr>
              <a:spLocks/>
            </p:cNvSpPr>
            <p:nvPr>
              <p:custDataLst>
                <p:tags r:id="rId8"/>
              </p:custDataLst>
            </p:nvPr>
          </p:nvSpPr>
          <p:spPr bwMode="auto">
            <a:xfrm>
              <a:off x="5481638" y="2751138"/>
              <a:ext cx="758825" cy="736600"/>
            </a:xfrm>
            <a:custGeom>
              <a:avLst/>
              <a:gdLst>
                <a:gd name="T0" fmla="*/ 214 w 308"/>
                <a:gd name="T1" fmla="*/ 0 h 300"/>
                <a:gd name="T2" fmla="*/ 187 w 308"/>
                <a:gd name="T3" fmla="*/ 107 h 300"/>
                <a:gd name="T4" fmla="*/ 42 w 308"/>
                <a:gd name="T5" fmla="*/ 205 h 300"/>
                <a:gd name="T6" fmla="*/ 0 w 308"/>
                <a:gd name="T7" fmla="*/ 253 h 300"/>
                <a:gd name="T8" fmla="*/ 42 w 308"/>
                <a:gd name="T9" fmla="*/ 300 h 300"/>
                <a:gd name="T10" fmla="*/ 308 w 308"/>
                <a:gd name="T11" fmla="*/ 8 h 300"/>
                <a:gd name="T12" fmla="*/ 308 w 308"/>
                <a:gd name="T13" fmla="*/ 0 h 300"/>
                <a:gd name="T14" fmla="*/ 261 w 308"/>
                <a:gd name="T15" fmla="*/ 42 h 300"/>
                <a:gd name="T16" fmla="*/ 214 w 308"/>
                <a:gd name="T17" fmla="*/ 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8" h="300">
                  <a:moveTo>
                    <a:pt x="214" y="0"/>
                  </a:moveTo>
                  <a:cubicBezTo>
                    <a:pt x="215" y="37"/>
                    <a:pt x="207" y="74"/>
                    <a:pt x="187" y="107"/>
                  </a:cubicBezTo>
                  <a:cubicBezTo>
                    <a:pt x="155" y="163"/>
                    <a:pt x="101" y="197"/>
                    <a:pt x="42" y="205"/>
                  </a:cubicBezTo>
                  <a:cubicBezTo>
                    <a:pt x="0" y="253"/>
                    <a:pt x="0" y="253"/>
                    <a:pt x="0" y="253"/>
                  </a:cubicBezTo>
                  <a:cubicBezTo>
                    <a:pt x="42" y="300"/>
                    <a:pt x="42" y="300"/>
                    <a:pt x="42" y="300"/>
                  </a:cubicBezTo>
                  <a:cubicBezTo>
                    <a:pt x="191" y="287"/>
                    <a:pt x="308" y="161"/>
                    <a:pt x="308" y="8"/>
                  </a:cubicBezTo>
                  <a:cubicBezTo>
                    <a:pt x="308" y="6"/>
                    <a:pt x="308" y="3"/>
                    <a:pt x="308" y="0"/>
                  </a:cubicBezTo>
                  <a:cubicBezTo>
                    <a:pt x="261" y="42"/>
                    <a:pt x="261" y="42"/>
                    <a:pt x="261" y="42"/>
                  </a:cubicBezTo>
                  <a:lnTo>
                    <a:pt x="214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  <p:sp>
          <p:nvSpPr>
            <p:cNvPr id="19" name="Freeform 32">
              <a:extLst>
                <a:ext uri="{FF2B5EF4-FFF2-40B4-BE49-F238E27FC236}">
                  <a16:creationId xmlns:a16="http://schemas.microsoft.com/office/drawing/2014/main" id="{FCFF4A56-B7F0-C558-ECBE-A7A9A9B97B30}"/>
                </a:ext>
              </a:extLst>
            </p:cNvPr>
            <p:cNvSpPr>
              <a:spLocks/>
            </p:cNvSpPr>
            <p:nvPr>
              <p:custDataLst>
                <p:tags r:id="rId9"/>
              </p:custDataLst>
            </p:nvPr>
          </p:nvSpPr>
          <p:spPr bwMode="auto">
            <a:xfrm>
              <a:off x="5502275" y="2051050"/>
              <a:ext cx="735013" cy="758825"/>
            </a:xfrm>
            <a:custGeom>
              <a:avLst/>
              <a:gdLst>
                <a:gd name="T0" fmla="*/ 1 w 299"/>
                <a:gd name="T1" fmla="*/ 95 h 309"/>
                <a:gd name="T2" fmla="*/ 107 w 299"/>
                <a:gd name="T3" fmla="*/ 121 h 309"/>
                <a:gd name="T4" fmla="*/ 204 w 299"/>
                <a:gd name="T5" fmla="*/ 266 h 309"/>
                <a:gd name="T6" fmla="*/ 253 w 299"/>
                <a:gd name="T7" fmla="*/ 309 h 309"/>
                <a:gd name="T8" fmla="*/ 299 w 299"/>
                <a:gd name="T9" fmla="*/ 268 h 309"/>
                <a:gd name="T10" fmla="*/ 7 w 299"/>
                <a:gd name="T11" fmla="*/ 0 h 309"/>
                <a:gd name="T12" fmla="*/ 0 w 299"/>
                <a:gd name="T13" fmla="*/ 1 h 309"/>
                <a:gd name="T14" fmla="*/ 42 w 299"/>
                <a:gd name="T15" fmla="*/ 48 h 309"/>
                <a:gd name="T16" fmla="*/ 1 w 299"/>
                <a:gd name="T17" fmla="*/ 95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9" h="309">
                  <a:moveTo>
                    <a:pt x="1" y="95"/>
                  </a:moveTo>
                  <a:cubicBezTo>
                    <a:pt x="37" y="94"/>
                    <a:pt x="73" y="102"/>
                    <a:pt x="107" y="121"/>
                  </a:cubicBezTo>
                  <a:cubicBezTo>
                    <a:pt x="162" y="153"/>
                    <a:pt x="196" y="208"/>
                    <a:pt x="204" y="266"/>
                  </a:cubicBezTo>
                  <a:cubicBezTo>
                    <a:pt x="253" y="309"/>
                    <a:pt x="253" y="309"/>
                    <a:pt x="253" y="309"/>
                  </a:cubicBezTo>
                  <a:cubicBezTo>
                    <a:pt x="299" y="268"/>
                    <a:pt x="299" y="268"/>
                    <a:pt x="299" y="268"/>
                  </a:cubicBezTo>
                  <a:cubicBezTo>
                    <a:pt x="287" y="118"/>
                    <a:pt x="161" y="0"/>
                    <a:pt x="7" y="0"/>
                  </a:cubicBezTo>
                  <a:cubicBezTo>
                    <a:pt x="5" y="0"/>
                    <a:pt x="2" y="1"/>
                    <a:pt x="0" y="1"/>
                  </a:cubicBezTo>
                  <a:cubicBezTo>
                    <a:pt x="42" y="48"/>
                    <a:pt x="42" y="48"/>
                    <a:pt x="42" y="48"/>
                  </a:cubicBezTo>
                  <a:lnTo>
                    <a:pt x="1" y="95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</p:grpSp>
      <p:sp>
        <p:nvSpPr>
          <p:cNvPr id="20" name="Textfeld 19">
            <a:extLst>
              <a:ext uri="{FF2B5EF4-FFF2-40B4-BE49-F238E27FC236}">
                <a16:creationId xmlns:a16="http://schemas.microsoft.com/office/drawing/2014/main" id="{9AE82733-B4DE-6929-A5BE-95D4A7109191}"/>
              </a:ext>
            </a:extLst>
          </p:cNvPr>
          <p:cNvSpPr txBox="1"/>
          <p:nvPr/>
        </p:nvSpPr>
        <p:spPr>
          <a:xfrm>
            <a:off x="6760064" y="3129241"/>
            <a:ext cx="59343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" sz="1600" dirty="0"/>
              <a:t>Plan</a:t>
            </a: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2BDE2A37-1DB5-7A0D-338D-6A8ED23DAB03}"/>
              </a:ext>
            </a:extLst>
          </p:cNvPr>
          <p:cNvSpPr txBox="1"/>
          <p:nvPr/>
        </p:nvSpPr>
        <p:spPr>
          <a:xfrm>
            <a:off x="6833802" y="5130082"/>
            <a:ext cx="4459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" sz="1600" dirty="0"/>
              <a:t>Yapmak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CDA3AE89-B4DF-3D1A-49AF-DAE1B1E44E7F}"/>
              </a:ext>
            </a:extLst>
          </p:cNvPr>
          <p:cNvSpPr txBox="1"/>
          <p:nvPr/>
        </p:nvSpPr>
        <p:spPr>
          <a:xfrm>
            <a:off x="4789512" y="5130082"/>
            <a:ext cx="7649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" sz="1600" dirty="0"/>
              <a:t>Kontrol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0DD86F7-C64A-846E-76E3-9D63CDE5AA9C}"/>
              </a:ext>
            </a:extLst>
          </p:cNvPr>
          <p:cNvSpPr txBox="1"/>
          <p:nvPr/>
        </p:nvSpPr>
        <p:spPr>
          <a:xfrm>
            <a:off x="4912965" y="3129241"/>
            <a:ext cx="4812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" sz="1600" dirty="0"/>
              <a:t>Davranmak</a:t>
            </a:r>
          </a:p>
        </p:txBody>
      </p:sp>
      <p:grpSp>
        <p:nvGrpSpPr>
          <p:cNvPr id="26" name="Group 1">
            <a:extLst>
              <a:ext uri="{FF2B5EF4-FFF2-40B4-BE49-F238E27FC236}">
                <a16:creationId xmlns:a16="http://schemas.microsoft.com/office/drawing/2014/main" id="{051F88F7-43FB-1AED-06C0-847118137443}"/>
              </a:ext>
            </a:extLst>
          </p:cNvPr>
          <p:cNvGrpSpPr/>
          <p:nvPr/>
        </p:nvGrpSpPr>
        <p:grpSpPr>
          <a:xfrm>
            <a:off x="7347809" y="2794345"/>
            <a:ext cx="2895828" cy="884088"/>
            <a:chOff x="-2053052" y="1682031"/>
            <a:chExt cx="1681828" cy="884088"/>
          </a:xfrm>
          <a:solidFill>
            <a:schemeClr val="tx2">
              <a:lumMod val="20000"/>
              <a:lumOff val="80000"/>
            </a:schemeClr>
          </a:solidFill>
        </p:grpSpPr>
        <p:cxnSp>
          <p:nvCxnSpPr>
            <p:cNvPr id="44" name="AutoShape 4">
              <a:extLst>
                <a:ext uri="{FF2B5EF4-FFF2-40B4-BE49-F238E27FC236}">
                  <a16:creationId xmlns:a16="http://schemas.microsoft.com/office/drawing/2014/main" id="{AC549B68-C346-66BA-462F-4D8CED019170}"/>
                </a:ext>
              </a:extLst>
            </p:cNvPr>
            <p:cNvCxnSpPr>
              <a:cxnSpLocks noChangeShapeType="1"/>
              <a:stCxn id="45" idx="7"/>
            </p:cNvCxnSpPr>
            <p:nvPr>
              <p:custDataLst>
                <p:tags r:id="rId4"/>
              </p:custDataLst>
            </p:nvPr>
          </p:nvCxnSpPr>
          <p:spPr bwMode="auto">
            <a:xfrm flipH="1">
              <a:off x="-2053052" y="2124075"/>
              <a:ext cx="401080" cy="1"/>
            </a:xfrm>
            <a:prstGeom prst="straightConnector1">
              <a:avLst/>
            </a:prstGeom>
            <a:grpFill/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45" name="AutoShape 108">
              <a:extLst>
                <a:ext uri="{FF2B5EF4-FFF2-40B4-BE49-F238E27FC236}">
                  <a16:creationId xmlns:a16="http://schemas.microsoft.com/office/drawing/2014/main" id="{FC82CFBE-6F40-8012-3905-9F9DB7F58824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651972" y="1682031"/>
              <a:ext cx="1280748" cy="884088"/>
            </a:xfrm>
            <a:prstGeom prst="leftRightArrow">
              <a:avLst>
                <a:gd name="adj1" fmla="val 100000"/>
                <a:gd name="adj2" fmla="val 0"/>
              </a:avLst>
            </a:prstGeom>
            <a:grpFill/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tr" sz="1200" b="1" dirty="0">
                  <a:latin typeface="Arial" pitchFamily="34" charset="0"/>
                  <a:cs typeface="Arial" pitchFamily="34" charset="0"/>
                </a:rPr>
                <a:t>4. Organizasyon Bağlamı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tr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5. </a:t>
              </a:r>
              <a:r>
                <a:rPr lang="tr" sz="1200" b="1" dirty="0">
                  <a:latin typeface="Arial" pitchFamily="34" charset="0"/>
                  <a:cs typeface="Arial" pitchFamily="34" charset="0"/>
                </a:rPr>
                <a:t>Liderlik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tr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6. </a:t>
              </a:r>
              <a:r>
                <a:rPr kumimoji="0" lang="tr" sz="1200" b="1" i="0" u="none" strike="noStrike" cap="none" normalizeH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Planlama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tr" sz="1200" b="1" baseline="0" dirty="0">
                  <a:latin typeface="Arial" pitchFamily="34" charset="0"/>
                  <a:cs typeface="Arial" pitchFamily="34" charset="0"/>
                </a:rPr>
                <a:t>7. Destek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6" name="Group 1">
            <a:extLst>
              <a:ext uri="{FF2B5EF4-FFF2-40B4-BE49-F238E27FC236}">
                <a16:creationId xmlns:a16="http://schemas.microsoft.com/office/drawing/2014/main" id="{651884A2-5D12-D9F6-2897-808EB2C5A175}"/>
              </a:ext>
            </a:extLst>
          </p:cNvPr>
          <p:cNvGrpSpPr/>
          <p:nvPr/>
        </p:nvGrpSpPr>
        <p:grpSpPr>
          <a:xfrm>
            <a:off x="7353496" y="5211036"/>
            <a:ext cx="2890140" cy="330090"/>
            <a:chOff x="-2053052" y="1959030"/>
            <a:chExt cx="1678524" cy="330090"/>
          </a:xfrm>
          <a:solidFill>
            <a:schemeClr val="accent1">
              <a:lumMod val="20000"/>
              <a:lumOff val="80000"/>
            </a:schemeClr>
          </a:solidFill>
        </p:grpSpPr>
        <p:cxnSp>
          <p:nvCxnSpPr>
            <p:cNvPr id="47" name="AutoShape 4">
              <a:extLst>
                <a:ext uri="{FF2B5EF4-FFF2-40B4-BE49-F238E27FC236}">
                  <a16:creationId xmlns:a16="http://schemas.microsoft.com/office/drawing/2014/main" id="{DFA19B24-A192-069E-9AD8-450DED13AE5E}"/>
                </a:ext>
              </a:extLst>
            </p:cNvPr>
            <p:cNvCxnSpPr>
              <a:cxnSpLocks noChangeShapeType="1"/>
              <a:stCxn id="48" idx="7"/>
            </p:cNvCxnSpPr>
            <p:nvPr>
              <p:custDataLst>
                <p:tags r:id="rId3"/>
              </p:custDataLst>
            </p:nvPr>
          </p:nvCxnSpPr>
          <p:spPr bwMode="auto">
            <a:xfrm flipH="1">
              <a:off x="-2053052" y="2124075"/>
              <a:ext cx="397776" cy="1"/>
            </a:xfrm>
            <a:prstGeom prst="straightConnector1">
              <a:avLst/>
            </a:prstGeom>
            <a:grpFill/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48" name="AutoShape 108">
              <a:extLst>
                <a:ext uri="{FF2B5EF4-FFF2-40B4-BE49-F238E27FC236}">
                  <a16:creationId xmlns:a16="http://schemas.microsoft.com/office/drawing/2014/main" id="{17DC9E9E-85BC-BEE1-335F-87A30D3E2F20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655276" y="1959030"/>
              <a:ext cx="1280748" cy="330090"/>
            </a:xfrm>
            <a:prstGeom prst="leftRightArrow">
              <a:avLst>
                <a:gd name="adj1" fmla="val 100000"/>
                <a:gd name="adj2" fmla="val 0"/>
              </a:avLst>
            </a:prstGeom>
            <a:grpFill/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tr" sz="1200" b="1" dirty="0">
                  <a:latin typeface="Arial" pitchFamily="34" charset="0"/>
                  <a:cs typeface="Arial" pitchFamily="34" charset="0"/>
                </a:rPr>
                <a:t>8. Operasyon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9" name="Group 1">
            <a:extLst>
              <a:ext uri="{FF2B5EF4-FFF2-40B4-BE49-F238E27FC236}">
                <a16:creationId xmlns:a16="http://schemas.microsoft.com/office/drawing/2014/main" id="{372AE570-2582-D538-A65F-C4AD29A98F2D}"/>
              </a:ext>
            </a:extLst>
          </p:cNvPr>
          <p:cNvGrpSpPr/>
          <p:nvPr/>
        </p:nvGrpSpPr>
        <p:grpSpPr>
          <a:xfrm>
            <a:off x="2113063" y="3090193"/>
            <a:ext cx="2725441" cy="330090"/>
            <a:chOff x="-1762546" y="2858969"/>
            <a:chExt cx="1582737" cy="533635"/>
          </a:xfrm>
        </p:grpSpPr>
        <p:cxnSp>
          <p:nvCxnSpPr>
            <p:cNvPr id="50" name="AutoShape 4">
              <a:extLst>
                <a:ext uri="{FF2B5EF4-FFF2-40B4-BE49-F238E27FC236}">
                  <a16:creationId xmlns:a16="http://schemas.microsoft.com/office/drawing/2014/main" id="{4A93F88D-3FDB-D27D-1CFD-47460591066D}"/>
                </a:ext>
              </a:extLst>
            </p:cNvPr>
            <p:cNvCxnSpPr>
              <a:cxnSpLocks noChangeShapeType="1"/>
              <a:stCxn id="51" idx="3"/>
            </p:cNvCxnSpPr>
            <p:nvPr>
              <p:custDataLst>
                <p:tags r:id="rId2"/>
              </p:custDataLst>
            </p:nvPr>
          </p:nvCxnSpPr>
          <p:spPr bwMode="auto">
            <a:xfrm>
              <a:off x="-522368" y="3125787"/>
              <a:ext cx="342559" cy="0"/>
            </a:xfrm>
            <a:prstGeom prst="straightConnector1">
              <a:avLst/>
            </a:prstGeom>
            <a:solidFill>
              <a:schemeClr val="accent5"/>
            </a:solidFill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51" name="AutoShape 109">
              <a:extLst>
                <a:ext uri="{FF2B5EF4-FFF2-40B4-BE49-F238E27FC236}">
                  <a16:creationId xmlns:a16="http://schemas.microsoft.com/office/drawing/2014/main" id="{F2D3ECF2-43F4-5AC9-EFA3-CC49D675257E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762546" y="2858969"/>
              <a:ext cx="1240178" cy="533635"/>
            </a:xfrm>
            <a:prstGeom prst="leftRightArrow">
              <a:avLst>
                <a:gd name="adj1" fmla="val 100000"/>
                <a:gd name="adj2" fmla="val 0"/>
              </a:avLst>
            </a:prstGeom>
            <a:solidFill>
              <a:schemeClr val="bg2">
                <a:lumMod val="90000"/>
              </a:schemeClr>
            </a:solidFill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tr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10. İyileştirme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2" name="Group 1">
            <a:extLst>
              <a:ext uri="{FF2B5EF4-FFF2-40B4-BE49-F238E27FC236}">
                <a16:creationId xmlns:a16="http://schemas.microsoft.com/office/drawing/2014/main" id="{228F30BA-15D0-DCC5-A1B2-88A62B714E5D}"/>
              </a:ext>
            </a:extLst>
          </p:cNvPr>
          <p:cNvGrpSpPr/>
          <p:nvPr/>
        </p:nvGrpSpPr>
        <p:grpSpPr>
          <a:xfrm>
            <a:off x="2113063" y="5118704"/>
            <a:ext cx="2725441" cy="514756"/>
            <a:chOff x="-1762546" y="2709700"/>
            <a:chExt cx="1582737" cy="832172"/>
          </a:xfrm>
        </p:grpSpPr>
        <p:cxnSp>
          <p:nvCxnSpPr>
            <p:cNvPr id="53" name="AutoShape 4">
              <a:extLst>
                <a:ext uri="{FF2B5EF4-FFF2-40B4-BE49-F238E27FC236}">
                  <a16:creationId xmlns:a16="http://schemas.microsoft.com/office/drawing/2014/main" id="{39C2738B-67C7-D3AC-9BAB-92659EB05264}"/>
                </a:ext>
              </a:extLst>
            </p:cNvPr>
            <p:cNvCxnSpPr>
              <a:cxnSpLocks noChangeShapeType="1"/>
              <a:stCxn id="54" idx="3"/>
            </p:cNvCxnSpPr>
            <p:nvPr>
              <p:custDataLst>
                <p:tags r:id="rId1"/>
              </p:custDataLst>
            </p:nvPr>
          </p:nvCxnSpPr>
          <p:spPr bwMode="auto">
            <a:xfrm>
              <a:off x="-522369" y="3125786"/>
              <a:ext cx="342560" cy="0"/>
            </a:xfrm>
            <a:prstGeom prst="straightConnector1">
              <a:avLst/>
            </a:prstGeom>
            <a:solidFill>
              <a:schemeClr val="accent5"/>
            </a:solidFill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54" name="AutoShape 109">
              <a:extLst>
                <a:ext uri="{FF2B5EF4-FFF2-40B4-BE49-F238E27FC236}">
                  <a16:creationId xmlns:a16="http://schemas.microsoft.com/office/drawing/2014/main" id="{9CB8D7A3-A9AF-198C-19FC-87904181F521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762546" y="2709700"/>
              <a:ext cx="1240177" cy="832172"/>
            </a:xfrm>
            <a:prstGeom prst="leftRightArrow">
              <a:avLst>
                <a:gd name="adj1" fmla="val 100000"/>
                <a:gd name="adj2" fmla="val 0"/>
              </a:avLst>
            </a:prstGeom>
            <a:solidFill>
              <a:schemeClr val="accent3">
                <a:lumMod val="20000"/>
                <a:lumOff val="80000"/>
              </a:schemeClr>
            </a:solidFill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tr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9. Performans ve Değerlendirme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55" name="Rechteck 54">
            <a:extLst>
              <a:ext uri="{FF2B5EF4-FFF2-40B4-BE49-F238E27FC236}">
                <a16:creationId xmlns:a16="http://schemas.microsoft.com/office/drawing/2014/main" id="{3FA94F30-37A2-BEA5-5408-4BDE32869095}"/>
              </a:ext>
            </a:extLst>
          </p:cNvPr>
          <p:cNvSpPr/>
          <p:nvPr/>
        </p:nvSpPr>
        <p:spPr>
          <a:xfrm>
            <a:off x="2113063" y="1893592"/>
            <a:ext cx="2205234" cy="3312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" sz="1200" dirty="0">
                <a:solidFill>
                  <a:schemeClr val="tx1"/>
                </a:solidFill>
              </a:rPr>
              <a:t>1. Standart Hakkında</a:t>
            </a:r>
          </a:p>
        </p:txBody>
      </p:sp>
      <p:sp>
        <p:nvSpPr>
          <p:cNvPr id="56" name="Rechteck 55">
            <a:extLst>
              <a:ext uri="{FF2B5EF4-FFF2-40B4-BE49-F238E27FC236}">
                <a16:creationId xmlns:a16="http://schemas.microsoft.com/office/drawing/2014/main" id="{A7ADAC80-71E4-60AA-9ACD-2FF4A9CD000F}"/>
              </a:ext>
            </a:extLst>
          </p:cNvPr>
          <p:cNvSpPr/>
          <p:nvPr/>
        </p:nvSpPr>
        <p:spPr>
          <a:xfrm>
            <a:off x="5038377" y="1893592"/>
            <a:ext cx="2205234" cy="3312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" sz="1200" dirty="0">
                <a:solidFill>
                  <a:schemeClr val="tx1"/>
                </a:solidFill>
              </a:rPr>
              <a:t>2. Normatif Referans</a:t>
            </a:r>
          </a:p>
        </p:txBody>
      </p:sp>
      <p:sp>
        <p:nvSpPr>
          <p:cNvPr id="57" name="Rechteck 56">
            <a:extLst>
              <a:ext uri="{FF2B5EF4-FFF2-40B4-BE49-F238E27FC236}">
                <a16:creationId xmlns:a16="http://schemas.microsoft.com/office/drawing/2014/main" id="{2290117F-983E-0560-8D4A-FA9FE4C5A969}"/>
              </a:ext>
            </a:extLst>
          </p:cNvPr>
          <p:cNvSpPr/>
          <p:nvPr/>
        </p:nvSpPr>
        <p:spPr>
          <a:xfrm>
            <a:off x="8038407" y="1873968"/>
            <a:ext cx="2205234" cy="3312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" sz="1200" dirty="0">
                <a:solidFill>
                  <a:schemeClr val="tx1"/>
                </a:solidFill>
              </a:rPr>
              <a:t>3. Tanımlar</a:t>
            </a:r>
          </a:p>
        </p:txBody>
      </p:sp>
    </p:spTree>
    <p:extLst>
      <p:ext uri="{BB962C8B-B14F-4D97-AF65-F5344CB8AC3E}">
        <p14:creationId xmlns:p14="http://schemas.microsoft.com/office/powerpoint/2010/main" val="10666489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Organizasyonu Anlamak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3" name="Rechteck 2">
            <a:extLst>
              <a:ext uri="{FF2B5EF4-FFF2-40B4-BE49-F238E27FC236}">
                <a16:creationId xmlns:a16="http://schemas.microsoft.com/office/drawing/2014/main" id="{CF1CAAAA-7505-58B1-B6D1-E7FCB0E3319A}"/>
              </a:ext>
            </a:extLst>
          </p:cNvPr>
          <p:cNvSpPr/>
          <p:nvPr/>
        </p:nvSpPr>
        <p:spPr>
          <a:xfrm>
            <a:off x="1594326" y="4232820"/>
            <a:ext cx="9308280" cy="2340120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vert" rtlCol="0" anchor="t"/>
          <a:lstStyle/>
          <a:p>
            <a:pPr algn="ctr"/>
            <a:r>
              <a:rPr lang="tr" dirty="0"/>
              <a:t>Dahili bağlam</a:t>
            </a:r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F88EF593-D05E-4E06-D4EC-59BF0FE44E2D}"/>
              </a:ext>
            </a:extLst>
          </p:cNvPr>
          <p:cNvSpPr/>
          <p:nvPr/>
        </p:nvSpPr>
        <p:spPr>
          <a:xfrm>
            <a:off x="1594326" y="1756776"/>
            <a:ext cx="9308280" cy="2244780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vert" rtlCol="0" anchor="t"/>
          <a:lstStyle/>
          <a:p>
            <a:pPr algn="ctr"/>
            <a:r>
              <a:rPr lang="tr" dirty="0"/>
              <a:t>Dış bağlam</a:t>
            </a:r>
          </a:p>
        </p:txBody>
      </p:sp>
      <p:pic>
        <p:nvPicPr>
          <p:cNvPr id="9" name="Inhaltsplatzhalter 7">
            <a:extLst>
              <a:ext uri="{FF2B5EF4-FFF2-40B4-BE49-F238E27FC236}">
                <a16:creationId xmlns:a16="http://schemas.microsoft.com/office/drawing/2014/main" id="{F287FAB3-180B-E76A-1945-886177472F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652" y="4418865"/>
            <a:ext cx="2597842" cy="1731895"/>
          </a:xfrm>
        </p:spPr>
      </p:pic>
      <p:sp>
        <p:nvSpPr>
          <p:cNvPr id="10" name="Textfeld 9">
            <a:extLst>
              <a:ext uri="{FF2B5EF4-FFF2-40B4-BE49-F238E27FC236}">
                <a16:creationId xmlns:a16="http://schemas.microsoft.com/office/drawing/2014/main" id="{74292A73-F815-7278-7B96-1C39AE06106C}"/>
              </a:ext>
            </a:extLst>
          </p:cNvPr>
          <p:cNvSpPr txBox="1"/>
          <p:nvPr/>
        </p:nvSpPr>
        <p:spPr>
          <a:xfrm>
            <a:off x="1774652" y="6150386"/>
            <a:ext cx="2597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" dirty="0"/>
              <a:t>Ürünler</a:t>
            </a: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589A7560-F10F-3FB7-DBA5-E1584926B5F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460" y="1888505"/>
            <a:ext cx="2597034" cy="1731575"/>
          </a:xfrm>
          <a:prstGeom prst="rect">
            <a:avLst/>
          </a:prstGeom>
        </p:spPr>
      </p:pic>
      <p:sp>
        <p:nvSpPr>
          <p:cNvPr id="12" name="Textfeld 11">
            <a:extLst>
              <a:ext uri="{FF2B5EF4-FFF2-40B4-BE49-F238E27FC236}">
                <a16:creationId xmlns:a16="http://schemas.microsoft.com/office/drawing/2014/main" id="{4CA94F68-4611-BFDB-DD9F-79D12FD80347}"/>
              </a:ext>
            </a:extLst>
          </p:cNvPr>
          <p:cNvSpPr txBox="1"/>
          <p:nvPr/>
        </p:nvSpPr>
        <p:spPr>
          <a:xfrm>
            <a:off x="1594326" y="3636640"/>
            <a:ext cx="31117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" dirty="0"/>
              <a:t>Politik ve Hukuki Ortam</a:t>
            </a:r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08DCC92E-BE7F-A14B-9F10-66766804340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3003" y="1888505"/>
            <a:ext cx="2917695" cy="1731575"/>
          </a:xfrm>
          <a:prstGeom prst="rect">
            <a:avLst/>
          </a:prstGeom>
        </p:spPr>
      </p:pic>
      <p:sp>
        <p:nvSpPr>
          <p:cNvPr id="14" name="Textfeld 13">
            <a:extLst>
              <a:ext uri="{FF2B5EF4-FFF2-40B4-BE49-F238E27FC236}">
                <a16:creationId xmlns:a16="http://schemas.microsoft.com/office/drawing/2014/main" id="{B8750A66-C254-E184-782C-00E203453A98}"/>
              </a:ext>
            </a:extLst>
          </p:cNvPr>
          <p:cNvSpPr txBox="1"/>
          <p:nvPr/>
        </p:nvSpPr>
        <p:spPr>
          <a:xfrm>
            <a:off x="5326768" y="3620705"/>
            <a:ext cx="2923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" dirty="0"/>
              <a:t>Tedarik zinciri</a:t>
            </a:r>
          </a:p>
        </p:txBody>
      </p:sp>
      <p:pic>
        <p:nvPicPr>
          <p:cNvPr id="16" name="Grafik 15">
            <a:extLst>
              <a:ext uri="{FF2B5EF4-FFF2-40B4-BE49-F238E27FC236}">
                <a16:creationId xmlns:a16="http://schemas.microsoft.com/office/drawing/2014/main" id="{BDC8D08D-109C-386E-5C17-D1A4819421D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5196" y="4418811"/>
            <a:ext cx="2917695" cy="1731575"/>
          </a:xfrm>
          <a:prstGeom prst="rect">
            <a:avLst/>
          </a:prstGeom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B38B6669-8387-6FBD-CDEB-62C9CAAAF04C}"/>
              </a:ext>
            </a:extLst>
          </p:cNvPr>
          <p:cNvSpPr txBox="1"/>
          <p:nvPr/>
        </p:nvSpPr>
        <p:spPr>
          <a:xfrm>
            <a:off x="5405196" y="6181474"/>
            <a:ext cx="29176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" dirty="0"/>
              <a:t>Yapı, Süreçler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3E21B6BA-31F2-A91A-0109-4DB2F55EBC6D}"/>
              </a:ext>
            </a:extLst>
          </p:cNvPr>
          <p:cNvSpPr txBox="1"/>
          <p:nvPr/>
        </p:nvSpPr>
        <p:spPr>
          <a:xfrm>
            <a:off x="9075610" y="2283775"/>
            <a:ext cx="753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" sz="5400" b="1" dirty="0"/>
              <a:t>…</a:t>
            </a:r>
          </a:p>
        </p:txBody>
      </p:sp>
      <p:sp>
        <p:nvSpPr>
          <p:cNvPr id="27" name="Textfeld 26">
            <a:extLst>
              <a:ext uri="{FF2B5EF4-FFF2-40B4-BE49-F238E27FC236}">
                <a16:creationId xmlns:a16="http://schemas.microsoft.com/office/drawing/2014/main" id="{C551A0E9-ACA5-B55A-9966-6933045492E3}"/>
              </a:ext>
            </a:extLst>
          </p:cNvPr>
          <p:cNvSpPr txBox="1"/>
          <p:nvPr/>
        </p:nvSpPr>
        <p:spPr>
          <a:xfrm>
            <a:off x="9075610" y="4576663"/>
            <a:ext cx="753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" sz="5400" b="1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818768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İlgili Tarafların İhtiyaçları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5" name="Rechteck 14">
            <a:extLst>
              <a:ext uri="{FF2B5EF4-FFF2-40B4-BE49-F238E27FC236}">
                <a16:creationId xmlns:a16="http://schemas.microsoft.com/office/drawing/2014/main" id="{1666D5FA-1A4D-540F-E364-3A624EC14FFD}"/>
              </a:ext>
            </a:extLst>
          </p:cNvPr>
          <p:cNvSpPr/>
          <p:nvPr/>
        </p:nvSpPr>
        <p:spPr>
          <a:xfrm>
            <a:off x="2027740" y="2045603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" sz="1200" dirty="0"/>
              <a:t>vatandaşlar</a:t>
            </a:r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9DE1A810-9425-9040-7383-417C8A86E687}"/>
              </a:ext>
            </a:extLst>
          </p:cNvPr>
          <p:cNvSpPr/>
          <p:nvPr/>
        </p:nvSpPr>
        <p:spPr>
          <a:xfrm>
            <a:off x="2027740" y="2477651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" sz="1200" dirty="0"/>
              <a:t>müşteriler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A9DABCA3-81C7-6706-4B93-08C65986DAE0}"/>
              </a:ext>
            </a:extLst>
          </p:cNvPr>
          <p:cNvSpPr/>
          <p:nvPr/>
        </p:nvSpPr>
        <p:spPr>
          <a:xfrm>
            <a:off x="2023009" y="2906501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" sz="1200" dirty="0"/>
              <a:t>Distribütörler</a:t>
            </a: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A4DCB215-E511-0417-00CD-C3A22BD79F62}"/>
              </a:ext>
            </a:extLst>
          </p:cNvPr>
          <p:cNvSpPr/>
          <p:nvPr/>
        </p:nvSpPr>
        <p:spPr>
          <a:xfrm>
            <a:off x="2023009" y="3338549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" sz="1200" dirty="0"/>
              <a:t>Hissedarlar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FFD1F880-3A50-665C-9644-4C0E712A4E61}"/>
              </a:ext>
            </a:extLst>
          </p:cNvPr>
          <p:cNvSpPr/>
          <p:nvPr/>
        </p:nvSpPr>
        <p:spPr>
          <a:xfrm>
            <a:off x="2023009" y="3767399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" sz="1200" dirty="0"/>
              <a:t>yatırımcılar</a:t>
            </a:r>
          </a:p>
        </p:txBody>
      </p:sp>
      <p:sp>
        <p:nvSpPr>
          <p:cNvPr id="22" name="Rechteck 21">
            <a:extLst>
              <a:ext uri="{FF2B5EF4-FFF2-40B4-BE49-F238E27FC236}">
                <a16:creationId xmlns:a16="http://schemas.microsoft.com/office/drawing/2014/main" id="{DEA30269-B99B-29ED-4C1D-CC5D3F4A232D}"/>
              </a:ext>
            </a:extLst>
          </p:cNvPr>
          <p:cNvSpPr/>
          <p:nvPr/>
        </p:nvSpPr>
        <p:spPr>
          <a:xfrm>
            <a:off x="2023009" y="4199447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" sz="1200" dirty="0"/>
              <a:t>Sahipler</a:t>
            </a:r>
          </a:p>
        </p:txBody>
      </p:sp>
      <p:sp>
        <p:nvSpPr>
          <p:cNvPr id="23" name="Rechteck 22">
            <a:extLst>
              <a:ext uri="{FF2B5EF4-FFF2-40B4-BE49-F238E27FC236}">
                <a16:creationId xmlns:a16="http://schemas.microsoft.com/office/drawing/2014/main" id="{8F1AF091-BD3F-878C-8334-36B63B3B0BF2}"/>
              </a:ext>
            </a:extLst>
          </p:cNvPr>
          <p:cNvSpPr/>
          <p:nvPr/>
        </p:nvSpPr>
        <p:spPr>
          <a:xfrm>
            <a:off x="2018278" y="4628297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" sz="1200" dirty="0"/>
              <a:t>sigortacılar</a:t>
            </a:r>
          </a:p>
        </p:txBody>
      </p:sp>
      <p:sp>
        <p:nvSpPr>
          <p:cNvPr id="25" name="Rechteck 24">
            <a:extLst>
              <a:ext uri="{FF2B5EF4-FFF2-40B4-BE49-F238E27FC236}">
                <a16:creationId xmlns:a16="http://schemas.microsoft.com/office/drawing/2014/main" id="{08546504-2284-EBD5-72FD-95971C06431A}"/>
              </a:ext>
            </a:extLst>
          </p:cNvPr>
          <p:cNvSpPr/>
          <p:nvPr/>
        </p:nvSpPr>
        <p:spPr>
          <a:xfrm>
            <a:off x="2018278" y="5060345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" sz="1200" dirty="0"/>
              <a:t>Devlet</a:t>
            </a:r>
          </a:p>
        </p:txBody>
      </p:sp>
      <p:sp>
        <p:nvSpPr>
          <p:cNvPr id="26" name="Rechteck 25">
            <a:extLst>
              <a:ext uri="{FF2B5EF4-FFF2-40B4-BE49-F238E27FC236}">
                <a16:creationId xmlns:a16="http://schemas.microsoft.com/office/drawing/2014/main" id="{C698BF25-A25A-3DC5-E25C-48CA6EDDEA7E}"/>
              </a:ext>
            </a:extLst>
          </p:cNvPr>
          <p:cNvSpPr/>
          <p:nvPr/>
        </p:nvSpPr>
        <p:spPr>
          <a:xfrm>
            <a:off x="2018278" y="5489195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" sz="1200" dirty="0"/>
              <a:t>düzenleyiciler</a:t>
            </a:r>
          </a:p>
        </p:txBody>
      </p:sp>
      <p:sp>
        <p:nvSpPr>
          <p:cNvPr id="28" name="Rechteck 27">
            <a:extLst>
              <a:ext uri="{FF2B5EF4-FFF2-40B4-BE49-F238E27FC236}">
                <a16:creationId xmlns:a16="http://schemas.microsoft.com/office/drawing/2014/main" id="{004CAFF1-D9F1-283A-9E2D-93E27E6D48CB}"/>
              </a:ext>
            </a:extLst>
          </p:cNvPr>
          <p:cNvSpPr/>
          <p:nvPr/>
        </p:nvSpPr>
        <p:spPr>
          <a:xfrm>
            <a:off x="2018278" y="5921243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" sz="1200" dirty="0"/>
              <a:t>Kurtarma hizmeti </a:t>
            </a:r>
            <a:br>
              <a:rPr lang="en-US" sz="1200" dirty="0"/>
            </a:br>
            <a:r>
              <a:rPr lang="tr" sz="1200" dirty="0"/>
              <a:t>tedarikçileri</a:t>
            </a:r>
          </a:p>
        </p:txBody>
      </p:sp>
      <p:sp>
        <p:nvSpPr>
          <p:cNvPr id="29" name="Rechteck 28">
            <a:extLst>
              <a:ext uri="{FF2B5EF4-FFF2-40B4-BE49-F238E27FC236}">
                <a16:creationId xmlns:a16="http://schemas.microsoft.com/office/drawing/2014/main" id="{44406252-DDC9-9233-B81C-E11D5906D1F9}"/>
              </a:ext>
            </a:extLst>
          </p:cNvPr>
          <p:cNvSpPr/>
          <p:nvPr/>
        </p:nvSpPr>
        <p:spPr>
          <a:xfrm>
            <a:off x="8445722" y="2045603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" sz="1200" dirty="0"/>
              <a:t>yarışmacılar</a:t>
            </a:r>
          </a:p>
        </p:txBody>
      </p:sp>
      <p:sp>
        <p:nvSpPr>
          <p:cNvPr id="30" name="Rechteck 29">
            <a:extLst>
              <a:ext uri="{FF2B5EF4-FFF2-40B4-BE49-F238E27FC236}">
                <a16:creationId xmlns:a16="http://schemas.microsoft.com/office/drawing/2014/main" id="{591CEBCE-D32E-C846-97F6-F648D7E5AD61}"/>
              </a:ext>
            </a:extLst>
          </p:cNvPr>
          <p:cNvSpPr/>
          <p:nvPr/>
        </p:nvSpPr>
        <p:spPr>
          <a:xfrm>
            <a:off x="8445722" y="2477651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" sz="1200" dirty="0"/>
              <a:t>medya</a:t>
            </a:r>
          </a:p>
        </p:txBody>
      </p:sp>
      <p:sp>
        <p:nvSpPr>
          <p:cNvPr id="31" name="Rechteck 30">
            <a:extLst>
              <a:ext uri="{FF2B5EF4-FFF2-40B4-BE49-F238E27FC236}">
                <a16:creationId xmlns:a16="http://schemas.microsoft.com/office/drawing/2014/main" id="{FE7AE046-32E8-BC81-7DF4-3E3CF4DF6802}"/>
              </a:ext>
            </a:extLst>
          </p:cNvPr>
          <p:cNvSpPr/>
          <p:nvPr/>
        </p:nvSpPr>
        <p:spPr>
          <a:xfrm>
            <a:off x="8440991" y="2906501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" sz="1200" dirty="0"/>
              <a:t>yorumcular</a:t>
            </a:r>
          </a:p>
        </p:txBody>
      </p:sp>
      <p:sp>
        <p:nvSpPr>
          <p:cNvPr id="32" name="Rechteck 31">
            <a:extLst>
              <a:ext uri="{FF2B5EF4-FFF2-40B4-BE49-F238E27FC236}">
                <a16:creationId xmlns:a16="http://schemas.microsoft.com/office/drawing/2014/main" id="{4A6BFD2B-F4B7-5260-616A-B7D1F8628AEA}"/>
              </a:ext>
            </a:extLst>
          </p:cNvPr>
          <p:cNvSpPr/>
          <p:nvPr/>
        </p:nvSpPr>
        <p:spPr>
          <a:xfrm>
            <a:off x="8440991" y="3338549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" sz="1200" dirty="0"/>
              <a:t>Ticaret grupları</a:t>
            </a:r>
          </a:p>
        </p:txBody>
      </p:sp>
      <p:sp>
        <p:nvSpPr>
          <p:cNvPr id="33" name="Rechteck 32">
            <a:extLst>
              <a:ext uri="{FF2B5EF4-FFF2-40B4-BE49-F238E27FC236}">
                <a16:creationId xmlns:a16="http://schemas.microsoft.com/office/drawing/2014/main" id="{591CF136-A1D2-7FC0-7BEC-713A5243AD6E}"/>
              </a:ext>
            </a:extLst>
          </p:cNvPr>
          <p:cNvSpPr/>
          <p:nvPr/>
        </p:nvSpPr>
        <p:spPr>
          <a:xfrm>
            <a:off x="8440991" y="3767399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" sz="1200" dirty="0"/>
              <a:t>komşular</a:t>
            </a:r>
          </a:p>
        </p:txBody>
      </p:sp>
      <p:sp>
        <p:nvSpPr>
          <p:cNvPr id="34" name="Rechteck 33">
            <a:extLst>
              <a:ext uri="{FF2B5EF4-FFF2-40B4-BE49-F238E27FC236}">
                <a16:creationId xmlns:a16="http://schemas.microsoft.com/office/drawing/2014/main" id="{A8BD52BD-54AA-A494-FA75-026D049E010F}"/>
              </a:ext>
            </a:extLst>
          </p:cNvPr>
          <p:cNvSpPr/>
          <p:nvPr/>
        </p:nvSpPr>
        <p:spPr>
          <a:xfrm>
            <a:off x="8440991" y="4199447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" sz="1200" dirty="0"/>
              <a:t>Basınç grupları</a:t>
            </a:r>
          </a:p>
        </p:txBody>
      </p:sp>
      <p:sp>
        <p:nvSpPr>
          <p:cNvPr id="35" name="Rechteck 34">
            <a:extLst>
              <a:ext uri="{FF2B5EF4-FFF2-40B4-BE49-F238E27FC236}">
                <a16:creationId xmlns:a16="http://schemas.microsoft.com/office/drawing/2014/main" id="{F877FD3C-5832-7BF7-CB53-973E3BEAF22F}"/>
              </a:ext>
            </a:extLst>
          </p:cNvPr>
          <p:cNvSpPr/>
          <p:nvPr/>
        </p:nvSpPr>
        <p:spPr>
          <a:xfrm>
            <a:off x="8436260" y="4628297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" sz="1200" dirty="0"/>
              <a:t>Acil servisler</a:t>
            </a:r>
          </a:p>
        </p:txBody>
      </p:sp>
      <p:sp>
        <p:nvSpPr>
          <p:cNvPr id="36" name="Rechteck 35">
            <a:extLst>
              <a:ext uri="{FF2B5EF4-FFF2-40B4-BE49-F238E27FC236}">
                <a16:creationId xmlns:a16="http://schemas.microsoft.com/office/drawing/2014/main" id="{778E3C36-63B5-3914-764C-4034C99E607B}"/>
              </a:ext>
            </a:extLst>
          </p:cNvPr>
          <p:cNvSpPr/>
          <p:nvPr/>
        </p:nvSpPr>
        <p:spPr>
          <a:xfrm>
            <a:off x="8436260" y="5060345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" sz="1200" dirty="0"/>
              <a:t>Diğer müdahale kuruluşları</a:t>
            </a:r>
          </a:p>
        </p:txBody>
      </p:sp>
      <p:sp>
        <p:nvSpPr>
          <p:cNvPr id="37" name="Rechteck 36">
            <a:extLst>
              <a:ext uri="{FF2B5EF4-FFF2-40B4-BE49-F238E27FC236}">
                <a16:creationId xmlns:a16="http://schemas.microsoft.com/office/drawing/2014/main" id="{F350C9D9-F7E7-1095-532D-CFD9789C1236}"/>
              </a:ext>
            </a:extLst>
          </p:cNvPr>
          <p:cNvSpPr/>
          <p:nvPr/>
        </p:nvSpPr>
        <p:spPr>
          <a:xfrm>
            <a:off x="8436260" y="5489195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" sz="1200" dirty="0"/>
              <a:t>Ulaştırma servisleri</a:t>
            </a:r>
          </a:p>
        </p:txBody>
      </p:sp>
      <p:sp>
        <p:nvSpPr>
          <p:cNvPr id="38" name="Rechteck 37">
            <a:extLst>
              <a:ext uri="{FF2B5EF4-FFF2-40B4-BE49-F238E27FC236}">
                <a16:creationId xmlns:a16="http://schemas.microsoft.com/office/drawing/2014/main" id="{FB669740-A6B0-8AED-7A0B-78BFFF29FEF2}"/>
              </a:ext>
            </a:extLst>
          </p:cNvPr>
          <p:cNvSpPr/>
          <p:nvPr/>
        </p:nvSpPr>
        <p:spPr>
          <a:xfrm>
            <a:off x="8436260" y="5921243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" sz="1200" dirty="0"/>
              <a:t>Personel bağımlıları</a:t>
            </a:r>
          </a:p>
        </p:txBody>
      </p:sp>
      <p:sp>
        <p:nvSpPr>
          <p:cNvPr id="39" name="Rechteck 38">
            <a:extLst>
              <a:ext uri="{FF2B5EF4-FFF2-40B4-BE49-F238E27FC236}">
                <a16:creationId xmlns:a16="http://schemas.microsoft.com/office/drawing/2014/main" id="{DA53EA6E-8E9B-3BF6-0186-92A1B8FF0087}"/>
              </a:ext>
            </a:extLst>
          </p:cNvPr>
          <p:cNvSpPr/>
          <p:nvPr/>
        </p:nvSpPr>
        <p:spPr>
          <a:xfrm>
            <a:off x="3827748" y="1685563"/>
            <a:ext cx="4536504" cy="4799558"/>
          </a:xfrm>
          <a:prstGeom prst="rect">
            <a:avLst/>
          </a:prstGeom>
          <a:noFill/>
          <a:ln w="28575">
            <a:solidFill>
              <a:srgbClr val="0050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tr" sz="1400" b="1" dirty="0">
                <a:solidFill>
                  <a:schemeClr val="tx2"/>
                </a:solidFill>
              </a:rPr>
              <a:t>bu</a:t>
            </a:r>
            <a:r>
              <a:rPr lang="tr" sz="1400" b="1" dirty="0"/>
              <a:t> </a:t>
            </a:r>
            <a:r>
              <a:rPr lang="tr" sz="1400" b="1" dirty="0">
                <a:solidFill>
                  <a:schemeClr val="tx2"/>
                </a:solidFill>
              </a:rPr>
              <a:t>organizasyon</a:t>
            </a:r>
          </a:p>
        </p:txBody>
      </p:sp>
      <p:sp>
        <p:nvSpPr>
          <p:cNvPr id="40" name="Rechteck 39">
            <a:extLst>
              <a:ext uri="{FF2B5EF4-FFF2-40B4-BE49-F238E27FC236}">
                <a16:creationId xmlns:a16="http://schemas.microsoft.com/office/drawing/2014/main" id="{9595352B-D951-9ADB-DFE0-96754203D90F}"/>
              </a:ext>
            </a:extLst>
          </p:cNvPr>
          <p:cNvSpPr/>
          <p:nvPr/>
        </p:nvSpPr>
        <p:spPr>
          <a:xfrm>
            <a:off x="3909218" y="2045603"/>
            <a:ext cx="4383026" cy="1037968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rgbClr val="00509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tr" sz="1200" dirty="0">
                <a:solidFill>
                  <a:schemeClr val="tx2"/>
                </a:solidFill>
              </a:rPr>
              <a:t>Yönetmek</a:t>
            </a:r>
          </a:p>
        </p:txBody>
      </p:sp>
      <p:sp>
        <p:nvSpPr>
          <p:cNvPr id="41" name="Rechteck 40">
            <a:extLst>
              <a:ext uri="{FF2B5EF4-FFF2-40B4-BE49-F238E27FC236}">
                <a16:creationId xmlns:a16="http://schemas.microsoft.com/office/drawing/2014/main" id="{A50C3CFB-C8A0-2914-C0C8-D80C889FE819}"/>
              </a:ext>
            </a:extLst>
          </p:cNvPr>
          <p:cNvSpPr/>
          <p:nvPr/>
        </p:nvSpPr>
        <p:spPr>
          <a:xfrm>
            <a:off x="5123892" y="2327969"/>
            <a:ext cx="1872208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" sz="1200" dirty="0"/>
              <a:t>Üst yönetim</a:t>
            </a:r>
          </a:p>
        </p:txBody>
      </p:sp>
      <p:sp>
        <p:nvSpPr>
          <p:cNvPr id="42" name="Rechteck 41">
            <a:extLst>
              <a:ext uri="{FF2B5EF4-FFF2-40B4-BE49-F238E27FC236}">
                <a16:creationId xmlns:a16="http://schemas.microsoft.com/office/drawing/2014/main" id="{84D53C8E-34CC-4DF6-B8F1-BB6E51C4ACA1}"/>
              </a:ext>
            </a:extLst>
          </p:cNvPr>
          <p:cNvSpPr/>
          <p:nvPr/>
        </p:nvSpPr>
        <p:spPr>
          <a:xfrm>
            <a:off x="4043772" y="2668553"/>
            <a:ext cx="4104456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" sz="1200" dirty="0"/>
              <a:t>BCM politikasından ve uygulanmasından sorumlu olanlar</a:t>
            </a:r>
          </a:p>
        </p:txBody>
      </p:sp>
      <p:sp>
        <p:nvSpPr>
          <p:cNvPr id="43" name="Rechteck 42">
            <a:extLst>
              <a:ext uri="{FF2B5EF4-FFF2-40B4-BE49-F238E27FC236}">
                <a16:creationId xmlns:a16="http://schemas.microsoft.com/office/drawing/2014/main" id="{FBA26A01-9735-ED37-1E2C-BC0B4BEA9EE5}"/>
              </a:ext>
            </a:extLst>
          </p:cNvPr>
          <p:cNvSpPr/>
          <p:nvPr/>
        </p:nvSpPr>
        <p:spPr>
          <a:xfrm>
            <a:off x="3909218" y="3168711"/>
            <a:ext cx="4383026" cy="1165122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rgbClr val="00509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tr" sz="1200" dirty="0">
                <a:solidFill>
                  <a:schemeClr val="tx2"/>
                </a:solidFill>
              </a:rPr>
              <a:t>BCMS'yi uygulayanlar ve sürdürenler</a:t>
            </a:r>
          </a:p>
        </p:txBody>
      </p:sp>
      <p:sp>
        <p:nvSpPr>
          <p:cNvPr id="44" name="Rechteck 43">
            <a:extLst>
              <a:ext uri="{FF2B5EF4-FFF2-40B4-BE49-F238E27FC236}">
                <a16:creationId xmlns:a16="http://schemas.microsoft.com/office/drawing/2014/main" id="{123413B5-4CBC-A96A-DC02-C4EEFBB62D3A}"/>
              </a:ext>
            </a:extLst>
          </p:cNvPr>
          <p:cNvSpPr/>
          <p:nvPr/>
        </p:nvSpPr>
        <p:spPr>
          <a:xfrm>
            <a:off x="4187788" y="3431425"/>
            <a:ext cx="3744416" cy="6927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rgbClr val="00509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tr" sz="1200" dirty="0">
                <a:solidFill>
                  <a:schemeClr val="tx2"/>
                </a:solidFill>
              </a:rPr>
              <a:t>İş sürekliliği prosedürlerini sürdürenler</a:t>
            </a:r>
          </a:p>
        </p:txBody>
      </p:sp>
      <p:sp>
        <p:nvSpPr>
          <p:cNvPr id="45" name="Rechteck 44">
            <a:extLst>
              <a:ext uri="{FF2B5EF4-FFF2-40B4-BE49-F238E27FC236}">
                <a16:creationId xmlns:a16="http://schemas.microsoft.com/office/drawing/2014/main" id="{3A3FBB98-6877-F8C2-686D-6C69BDF74383}"/>
              </a:ext>
            </a:extLst>
          </p:cNvPr>
          <p:cNvSpPr/>
          <p:nvPr/>
        </p:nvSpPr>
        <p:spPr>
          <a:xfrm>
            <a:off x="4331804" y="3721243"/>
            <a:ext cx="3456384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" sz="1200" dirty="0"/>
              <a:t>İş sürekliliği prosedürlerinin sahipleri</a:t>
            </a:r>
          </a:p>
        </p:txBody>
      </p:sp>
      <p:sp>
        <p:nvSpPr>
          <p:cNvPr id="46" name="Rechteck 45">
            <a:extLst>
              <a:ext uri="{FF2B5EF4-FFF2-40B4-BE49-F238E27FC236}">
                <a16:creationId xmlns:a16="http://schemas.microsoft.com/office/drawing/2014/main" id="{31A98E7D-EE3D-B027-0364-D239350997AB}"/>
              </a:ext>
            </a:extLst>
          </p:cNvPr>
          <p:cNvSpPr/>
          <p:nvPr/>
        </p:nvSpPr>
        <p:spPr>
          <a:xfrm>
            <a:off x="3909218" y="4421867"/>
            <a:ext cx="4383026" cy="1393226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rgbClr val="00509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tr" sz="1200" dirty="0">
                <a:solidFill>
                  <a:schemeClr val="tx2"/>
                </a:solidFill>
              </a:rPr>
              <a:t>Olay müdahale personeli</a:t>
            </a:r>
          </a:p>
        </p:txBody>
      </p:sp>
      <p:sp>
        <p:nvSpPr>
          <p:cNvPr id="47" name="Rechteck 46">
            <a:extLst>
              <a:ext uri="{FF2B5EF4-FFF2-40B4-BE49-F238E27FC236}">
                <a16:creationId xmlns:a16="http://schemas.microsoft.com/office/drawing/2014/main" id="{F9A38224-8F61-1EB6-85F1-CEBC1C600788}"/>
              </a:ext>
            </a:extLst>
          </p:cNvPr>
          <p:cNvSpPr/>
          <p:nvPr/>
        </p:nvSpPr>
        <p:spPr>
          <a:xfrm>
            <a:off x="4331804" y="4691487"/>
            <a:ext cx="3456384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" sz="1200" dirty="0"/>
              <a:t>Davet yetkisi olanlar</a:t>
            </a:r>
          </a:p>
        </p:txBody>
      </p:sp>
      <p:sp>
        <p:nvSpPr>
          <p:cNvPr id="48" name="Rechteck 47">
            <a:extLst>
              <a:ext uri="{FF2B5EF4-FFF2-40B4-BE49-F238E27FC236}">
                <a16:creationId xmlns:a16="http://schemas.microsoft.com/office/drawing/2014/main" id="{F26B6455-73F7-6D90-4266-356BA003CB70}"/>
              </a:ext>
            </a:extLst>
          </p:cNvPr>
          <p:cNvSpPr/>
          <p:nvPr/>
        </p:nvSpPr>
        <p:spPr>
          <a:xfrm>
            <a:off x="4331804" y="5040787"/>
            <a:ext cx="3456384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" sz="1200" dirty="0"/>
              <a:t>Uygun sözcüler</a:t>
            </a:r>
          </a:p>
        </p:txBody>
      </p:sp>
      <p:sp>
        <p:nvSpPr>
          <p:cNvPr id="49" name="Rechteck 48">
            <a:extLst>
              <a:ext uri="{FF2B5EF4-FFF2-40B4-BE49-F238E27FC236}">
                <a16:creationId xmlns:a16="http://schemas.microsoft.com/office/drawing/2014/main" id="{CE51FF5F-9A3B-E08A-0B87-80B4D2458CD0}"/>
              </a:ext>
            </a:extLst>
          </p:cNvPr>
          <p:cNvSpPr/>
          <p:nvPr/>
        </p:nvSpPr>
        <p:spPr>
          <a:xfrm>
            <a:off x="4331804" y="5388717"/>
            <a:ext cx="3456384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" sz="1200" dirty="0"/>
              <a:t>Müdahale ekipleri</a:t>
            </a:r>
          </a:p>
        </p:txBody>
      </p:sp>
      <p:sp>
        <p:nvSpPr>
          <p:cNvPr id="50" name="Rechteck 49">
            <a:extLst>
              <a:ext uri="{FF2B5EF4-FFF2-40B4-BE49-F238E27FC236}">
                <a16:creationId xmlns:a16="http://schemas.microsoft.com/office/drawing/2014/main" id="{78414CF0-B049-2EF8-96E6-85F05DFDFB46}"/>
              </a:ext>
            </a:extLst>
          </p:cNvPr>
          <p:cNvSpPr/>
          <p:nvPr/>
        </p:nvSpPr>
        <p:spPr>
          <a:xfrm>
            <a:off x="3909218" y="5962493"/>
            <a:ext cx="1862746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" sz="1200" dirty="0"/>
              <a:t>Diğer şeyler</a:t>
            </a:r>
          </a:p>
        </p:txBody>
      </p:sp>
      <p:sp>
        <p:nvSpPr>
          <p:cNvPr id="51" name="Rechteck 50">
            <a:extLst>
              <a:ext uri="{FF2B5EF4-FFF2-40B4-BE49-F238E27FC236}">
                <a16:creationId xmlns:a16="http://schemas.microsoft.com/office/drawing/2014/main" id="{D2F27347-99C0-F2AA-4948-B4BDF15A1EFE}"/>
              </a:ext>
            </a:extLst>
          </p:cNvPr>
          <p:cNvSpPr/>
          <p:nvPr/>
        </p:nvSpPr>
        <p:spPr>
          <a:xfrm>
            <a:off x="6406012" y="5962493"/>
            <a:ext cx="1862746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" sz="1200" dirty="0"/>
              <a:t>müteahhitler</a:t>
            </a:r>
          </a:p>
        </p:txBody>
      </p:sp>
    </p:spTree>
    <p:extLst>
      <p:ext uri="{BB962C8B-B14F-4D97-AF65-F5344CB8AC3E}">
        <p14:creationId xmlns:p14="http://schemas.microsoft.com/office/powerpoint/2010/main" val="29566633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Liderlik ve Bağlılık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79999"/>
            <a:ext cx="11059200" cy="4512875"/>
          </a:xfrm>
        </p:spPr>
        <p:txBody>
          <a:bodyPr>
            <a:normAutofit fontScale="92500" lnSpcReduction="10000"/>
          </a:bodyPr>
          <a:lstStyle/>
          <a:p>
            <a:r>
              <a:rPr lang="tr" sz="3600" dirty="0"/>
              <a:t>Yönetim taahhüdü</a:t>
            </a:r>
          </a:p>
          <a:p>
            <a:pPr lvl="1"/>
            <a:r>
              <a:rPr lang="tr" sz="3200" dirty="0"/>
              <a:t>yönlendirme gruplarında operasyonel katılım</a:t>
            </a:r>
          </a:p>
          <a:p>
            <a:pPr lvl="1"/>
            <a:r>
              <a:rPr lang="tr" sz="3200" dirty="0"/>
              <a:t>egzersiz ve testlere aktif katılım</a:t>
            </a:r>
          </a:p>
          <a:p>
            <a:pPr lvl="1"/>
            <a:r>
              <a:rPr lang="tr" sz="3200" dirty="0"/>
              <a:t>BCM'nin yönetim toplantılarında daimi bir öğe olarak dahil edilmesi</a:t>
            </a:r>
          </a:p>
          <a:p>
            <a:r>
              <a:rPr lang="tr" sz="3600" dirty="0"/>
              <a:t>Politika</a:t>
            </a:r>
          </a:p>
          <a:p>
            <a:pPr lvl="1"/>
            <a:r>
              <a:rPr lang="tr" sz="3200" dirty="0"/>
              <a:t>BCMS için bir çerçeve sağlar</a:t>
            </a:r>
          </a:p>
          <a:p>
            <a:r>
              <a:rPr lang="tr" sz="3600" dirty="0"/>
              <a:t>Organizasyonel roller, sorumluluklar ve yetkiler</a:t>
            </a:r>
          </a:p>
          <a:p>
            <a:pPr lvl="1"/>
            <a:r>
              <a:rPr lang="tr" sz="3200" dirty="0"/>
              <a:t>Genel sorumluluk üst yönetimde olmalıdır</a:t>
            </a:r>
          </a:p>
          <a:p>
            <a:pPr lvl="1"/>
            <a:r>
              <a:rPr lang="tr" sz="3200" dirty="0"/>
              <a:t>Üst yönetim, iş sürekliliği programından sorumlu atamalıdır -&gt; BCM yöneticisi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7523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Planlama ve Destek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79999"/>
            <a:ext cx="11059200" cy="4347649"/>
          </a:xfrm>
        </p:spPr>
        <p:txBody>
          <a:bodyPr>
            <a:normAutofit fontScale="77500" lnSpcReduction="20000"/>
          </a:bodyPr>
          <a:lstStyle/>
          <a:p>
            <a:r>
              <a:rPr lang="tr" sz="3600" dirty="0"/>
              <a:t>Planlama</a:t>
            </a:r>
          </a:p>
          <a:p>
            <a:pPr lvl="1"/>
            <a:r>
              <a:rPr lang="tr" sz="3200" dirty="0"/>
              <a:t>İş sürekliliği hedefleri ve iş sürekliliği politikasının tutarlılığı</a:t>
            </a:r>
          </a:p>
          <a:p>
            <a:pPr lvl="1"/>
            <a:r>
              <a:rPr lang="tr" sz="3200" dirty="0"/>
              <a:t>İş hedefi ile uyum</a:t>
            </a:r>
          </a:p>
          <a:p>
            <a:r>
              <a:rPr lang="tr" sz="3600" dirty="0"/>
              <a:t>Destek</a:t>
            </a:r>
          </a:p>
          <a:p>
            <a:pPr lvl="1"/>
            <a:r>
              <a:rPr lang="tr" sz="3200" dirty="0"/>
              <a:t>BCMS'yi planlamak, uygulamak, sürdürmek ve geliştirmek için kaynaklar</a:t>
            </a:r>
          </a:p>
          <a:p>
            <a:r>
              <a:rPr lang="tr" sz="3600" dirty="0"/>
              <a:t>Farkındalık</a:t>
            </a:r>
          </a:p>
          <a:p>
            <a:pPr lvl="1"/>
            <a:r>
              <a:rPr lang="tr" sz="3200" dirty="0"/>
              <a:t>Politikalar</a:t>
            </a:r>
          </a:p>
          <a:p>
            <a:pPr lvl="1"/>
            <a:r>
              <a:rPr lang="tr" sz="3200" dirty="0"/>
              <a:t>Olay durumunda rol</a:t>
            </a:r>
          </a:p>
          <a:p>
            <a:r>
              <a:rPr lang="tr" sz="3600" dirty="0"/>
              <a:t>İletişim</a:t>
            </a:r>
          </a:p>
          <a:p>
            <a:pPr lvl="1"/>
            <a:r>
              <a:rPr lang="tr" sz="3200" dirty="0"/>
              <a:t>İç ve dış iletişim prosedürleri</a:t>
            </a:r>
          </a:p>
          <a:p>
            <a:r>
              <a:rPr lang="tr" sz="3600" dirty="0"/>
              <a:t>Belgelenmiş Bilgi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4107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060449"/>
            <a:ext cx="11059967" cy="3340608"/>
          </a:xfrm>
        </p:spPr>
        <p:txBody>
          <a:bodyPr>
            <a:normAutofit/>
          </a:bodyPr>
          <a:lstStyle/>
          <a:p>
            <a:pPr algn="ctr"/>
            <a:r>
              <a:rPr lang="tr" sz="6000" b="1" dirty="0"/>
              <a:t>İş Etki Analizi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4435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İş Etki Analizi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340864"/>
            <a:ext cx="11059200" cy="3986784"/>
          </a:xfrm>
        </p:spPr>
        <p:txBody>
          <a:bodyPr>
            <a:normAutofit/>
          </a:bodyPr>
          <a:lstStyle/>
          <a:p>
            <a:r>
              <a:rPr lang="tr" sz="3600" dirty="0"/>
              <a:t>Tüm BCM süreci için </a:t>
            </a:r>
            <a:br>
              <a:rPr lang="en-US" sz="3600" dirty="0"/>
            </a:br>
            <a:endParaRPr lang="en-US" sz="3600" dirty="0"/>
          </a:p>
          <a:p>
            <a:r>
              <a:rPr lang="tr" sz="3600" dirty="0"/>
              <a:t>tanımlar</a:t>
            </a:r>
          </a:p>
          <a:p>
            <a:pPr lvl="1"/>
            <a:r>
              <a:rPr lang="tr" sz="3200" dirty="0"/>
              <a:t>temel faaliyetler, ürünler ve çıktılar</a:t>
            </a:r>
          </a:p>
          <a:p>
            <a:pPr lvl="1"/>
            <a:r>
              <a:rPr lang="tr" sz="3200" dirty="0"/>
              <a:t>BT hizmetleri ve bu faaliyetleri destekleyen altyapı</a:t>
            </a:r>
          </a:p>
          <a:p>
            <a:pPr lvl="1"/>
            <a:r>
              <a:rPr lang="tr" sz="3200" dirty="0"/>
              <a:t>iç ve dış bağımlılıklar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8815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Temel Terimler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340864"/>
            <a:ext cx="11059200" cy="3986784"/>
          </a:xfrm>
        </p:spPr>
        <p:txBody>
          <a:bodyPr>
            <a:normAutofit/>
          </a:bodyPr>
          <a:lstStyle/>
          <a:p>
            <a:r>
              <a:rPr lang="tr" sz="3600" dirty="0"/>
              <a:t>Maksimum Kabul Edilebilir Kesinti (MAO) veya </a:t>
            </a:r>
            <a:br>
              <a:rPr lang="en-US" sz="3600" dirty="0"/>
            </a:br>
            <a:r>
              <a:rPr lang="tr" sz="3600" dirty="0"/>
              <a:t>Maksimum Tolere Edilebilir Kesinti Süresi (MTPD)</a:t>
            </a:r>
          </a:p>
          <a:p>
            <a:endParaRPr lang="en-US" sz="3600" dirty="0"/>
          </a:p>
          <a:p>
            <a:r>
              <a:rPr lang="tr" sz="3600" dirty="0"/>
              <a:t>Kurtarma Süresi Hedefi (RTO)</a:t>
            </a:r>
          </a:p>
          <a:p>
            <a:endParaRPr lang="en-US" sz="3600" dirty="0"/>
          </a:p>
          <a:p>
            <a:r>
              <a:rPr lang="tr" sz="3600" dirty="0"/>
              <a:t>Kurtarma Noktası Hedefi (RPO)</a:t>
            </a:r>
            <a:endParaRPr lang="en-US" sz="32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7961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BIA açıkladı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B4FD520E-98E6-A64E-EFFD-C2BBAEDAD116}"/>
              </a:ext>
            </a:extLst>
          </p:cNvPr>
          <p:cNvSpPr/>
          <p:nvPr/>
        </p:nvSpPr>
        <p:spPr>
          <a:xfrm>
            <a:off x="1847528" y="1971249"/>
            <a:ext cx="8496944" cy="452162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r" dirty="0">
                <a:solidFill>
                  <a:schemeClr val="tx1"/>
                </a:solidFill>
              </a:rPr>
              <a:t>Hizmet 1</a:t>
            </a:r>
            <a:endParaRPr lang="en-US" dirty="0"/>
          </a:p>
        </p:txBody>
      </p:sp>
      <p:sp>
        <p:nvSpPr>
          <p:cNvPr id="7" name="Richtungspfeil 16">
            <a:extLst>
              <a:ext uri="{FF2B5EF4-FFF2-40B4-BE49-F238E27FC236}">
                <a16:creationId xmlns:a16="http://schemas.microsoft.com/office/drawing/2014/main" id="{476E954E-906C-90F5-A6CE-6C3552E81A28}"/>
              </a:ext>
            </a:extLst>
          </p:cNvPr>
          <p:cNvSpPr/>
          <p:nvPr>
            <p:custDataLst>
              <p:tags r:id="rId1"/>
            </p:custDataLst>
          </p:nvPr>
        </p:nvSpPr>
        <p:spPr bwMode="auto">
          <a:xfrm>
            <a:off x="3987079" y="2907353"/>
            <a:ext cx="4176464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tr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D 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8" name="Richtungspfeil 18">
            <a:extLst>
              <a:ext uri="{FF2B5EF4-FFF2-40B4-BE49-F238E27FC236}">
                <a16:creationId xmlns:a16="http://schemas.microsoft.com/office/drawing/2014/main" id="{F443272C-1570-3D6B-A24E-B5081049DB85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2042862" y="2403297"/>
            <a:ext cx="4801107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tr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İşlem </a:t>
            </a:r>
            <a:r>
              <a:rPr lang="tr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A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9" name="Richtungspfeil 19">
            <a:extLst>
              <a:ext uri="{FF2B5EF4-FFF2-40B4-BE49-F238E27FC236}">
                <a16:creationId xmlns:a16="http://schemas.microsoft.com/office/drawing/2014/main" id="{C0AA6EEA-F126-E12F-8A6C-225F035B470A}"/>
              </a:ext>
            </a:extLst>
          </p:cNvPr>
          <p:cNvSpPr/>
          <p:nvPr>
            <p:custDataLst>
              <p:tags r:id="rId3"/>
            </p:custDataLst>
          </p:nvPr>
        </p:nvSpPr>
        <p:spPr bwMode="auto">
          <a:xfrm>
            <a:off x="6939407" y="2403297"/>
            <a:ext cx="3117033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tr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Süreç </a:t>
            </a:r>
            <a:r>
              <a:rPr lang="tr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B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0" name="Richtungspfeil 20">
            <a:extLst>
              <a:ext uri="{FF2B5EF4-FFF2-40B4-BE49-F238E27FC236}">
                <a16:creationId xmlns:a16="http://schemas.microsoft.com/office/drawing/2014/main" id="{E454F319-3DBC-1D5C-8D30-62E522A66C05}"/>
              </a:ext>
            </a:extLst>
          </p:cNvPr>
          <p:cNvSpPr/>
          <p:nvPr>
            <p:custDataLst>
              <p:tags r:id="rId4"/>
            </p:custDataLst>
          </p:nvPr>
        </p:nvSpPr>
        <p:spPr bwMode="auto">
          <a:xfrm>
            <a:off x="2042861" y="2907353"/>
            <a:ext cx="1820889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tr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İşlem </a:t>
            </a:r>
            <a:r>
              <a:rPr lang="tr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C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1" name="Richtungspfeil 21">
            <a:extLst>
              <a:ext uri="{FF2B5EF4-FFF2-40B4-BE49-F238E27FC236}">
                <a16:creationId xmlns:a16="http://schemas.microsoft.com/office/drawing/2014/main" id="{B4ECA21A-34C7-5A4D-FA99-14513F7E1E49}"/>
              </a:ext>
            </a:extLst>
          </p:cNvPr>
          <p:cNvSpPr/>
          <p:nvPr>
            <p:custDataLst>
              <p:tags r:id="rId5"/>
            </p:custDataLst>
          </p:nvPr>
        </p:nvSpPr>
        <p:spPr bwMode="auto">
          <a:xfrm>
            <a:off x="8286873" y="2907482"/>
            <a:ext cx="1769566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tr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Süreç </a:t>
            </a:r>
            <a:r>
              <a:rPr lang="tr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E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pic>
        <p:nvPicPr>
          <p:cNvPr id="12" name="Picture 2" descr="Brennen, Feuer, Ikonen, Matt, Symbol">
            <a:extLst>
              <a:ext uri="{FF2B5EF4-FFF2-40B4-BE49-F238E27FC236}">
                <a16:creationId xmlns:a16="http://schemas.microsoft.com/office/drawing/2014/main" id="{AABB5290-0B22-941A-647D-192FCCA996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780" y="3123329"/>
            <a:ext cx="263459" cy="43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Brennen, Feuer, Ikonen, Matt, Symbol">
            <a:extLst>
              <a:ext uri="{FF2B5EF4-FFF2-40B4-BE49-F238E27FC236}">
                <a16:creationId xmlns:a16="http://schemas.microsoft.com/office/drawing/2014/main" id="{EDDD5C19-23B7-453A-126B-6EA251BC3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517" y="3123329"/>
            <a:ext cx="263459" cy="43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Wolke 13">
            <a:extLst>
              <a:ext uri="{FF2B5EF4-FFF2-40B4-BE49-F238E27FC236}">
                <a16:creationId xmlns:a16="http://schemas.microsoft.com/office/drawing/2014/main" id="{3DA38AD5-0C23-C958-3D9C-E44903B8E510}"/>
              </a:ext>
            </a:extLst>
          </p:cNvPr>
          <p:cNvSpPr/>
          <p:nvPr/>
        </p:nvSpPr>
        <p:spPr>
          <a:xfrm>
            <a:off x="4736503" y="3411409"/>
            <a:ext cx="1719537" cy="576088"/>
          </a:xfrm>
          <a:prstGeom prst="cloud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" dirty="0">
                <a:solidFill>
                  <a:srgbClr val="FF0000"/>
                </a:solidFill>
              </a:rPr>
              <a:t>Darbe?</a:t>
            </a:r>
          </a:p>
        </p:txBody>
      </p:sp>
    </p:spTree>
    <p:extLst>
      <p:ext uri="{BB962C8B-B14F-4D97-AF65-F5344CB8AC3E}">
        <p14:creationId xmlns:p14="http://schemas.microsoft.com/office/powerpoint/2010/main" val="34464671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B4FD520E-98E6-A64E-EFFD-C2BBAEDAD116}"/>
              </a:ext>
            </a:extLst>
          </p:cNvPr>
          <p:cNvSpPr/>
          <p:nvPr/>
        </p:nvSpPr>
        <p:spPr>
          <a:xfrm>
            <a:off x="1847528" y="1971249"/>
            <a:ext cx="8496944" cy="452162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r" dirty="0">
                <a:solidFill>
                  <a:schemeClr val="tx1"/>
                </a:solidFill>
              </a:rPr>
              <a:t>Hizmet 1</a:t>
            </a:r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BIA açıkladı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7" name="Richtungspfeil 16">
            <a:extLst>
              <a:ext uri="{FF2B5EF4-FFF2-40B4-BE49-F238E27FC236}">
                <a16:creationId xmlns:a16="http://schemas.microsoft.com/office/drawing/2014/main" id="{476E954E-906C-90F5-A6CE-6C3552E81A28}"/>
              </a:ext>
            </a:extLst>
          </p:cNvPr>
          <p:cNvSpPr/>
          <p:nvPr>
            <p:custDataLst>
              <p:tags r:id="rId1"/>
            </p:custDataLst>
          </p:nvPr>
        </p:nvSpPr>
        <p:spPr bwMode="auto">
          <a:xfrm>
            <a:off x="3987079" y="2907353"/>
            <a:ext cx="4176464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tr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D 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8" name="Richtungspfeil 18">
            <a:extLst>
              <a:ext uri="{FF2B5EF4-FFF2-40B4-BE49-F238E27FC236}">
                <a16:creationId xmlns:a16="http://schemas.microsoft.com/office/drawing/2014/main" id="{F443272C-1570-3D6B-A24E-B5081049DB85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2042862" y="2403297"/>
            <a:ext cx="4801107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tr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İşlem </a:t>
            </a:r>
            <a:r>
              <a:rPr lang="tr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A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9" name="Richtungspfeil 19">
            <a:extLst>
              <a:ext uri="{FF2B5EF4-FFF2-40B4-BE49-F238E27FC236}">
                <a16:creationId xmlns:a16="http://schemas.microsoft.com/office/drawing/2014/main" id="{C0AA6EEA-F126-E12F-8A6C-225F035B470A}"/>
              </a:ext>
            </a:extLst>
          </p:cNvPr>
          <p:cNvSpPr/>
          <p:nvPr>
            <p:custDataLst>
              <p:tags r:id="rId3"/>
            </p:custDataLst>
          </p:nvPr>
        </p:nvSpPr>
        <p:spPr bwMode="auto">
          <a:xfrm>
            <a:off x="6939407" y="2403297"/>
            <a:ext cx="3117033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tr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Süreç </a:t>
            </a:r>
            <a:r>
              <a:rPr lang="tr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B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0" name="Richtungspfeil 20">
            <a:extLst>
              <a:ext uri="{FF2B5EF4-FFF2-40B4-BE49-F238E27FC236}">
                <a16:creationId xmlns:a16="http://schemas.microsoft.com/office/drawing/2014/main" id="{E454F319-3DBC-1D5C-8D30-62E522A66C05}"/>
              </a:ext>
            </a:extLst>
          </p:cNvPr>
          <p:cNvSpPr/>
          <p:nvPr>
            <p:custDataLst>
              <p:tags r:id="rId4"/>
            </p:custDataLst>
          </p:nvPr>
        </p:nvSpPr>
        <p:spPr bwMode="auto">
          <a:xfrm>
            <a:off x="2042861" y="2907353"/>
            <a:ext cx="1820889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tr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İşlem </a:t>
            </a:r>
            <a:r>
              <a:rPr lang="tr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C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1" name="Richtungspfeil 21">
            <a:extLst>
              <a:ext uri="{FF2B5EF4-FFF2-40B4-BE49-F238E27FC236}">
                <a16:creationId xmlns:a16="http://schemas.microsoft.com/office/drawing/2014/main" id="{B4ECA21A-34C7-5A4D-FA99-14513F7E1E49}"/>
              </a:ext>
            </a:extLst>
          </p:cNvPr>
          <p:cNvSpPr/>
          <p:nvPr>
            <p:custDataLst>
              <p:tags r:id="rId5"/>
            </p:custDataLst>
          </p:nvPr>
        </p:nvSpPr>
        <p:spPr bwMode="auto">
          <a:xfrm>
            <a:off x="8286873" y="2907482"/>
            <a:ext cx="1769566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tr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Süreç </a:t>
            </a:r>
            <a:r>
              <a:rPr lang="tr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E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pic>
        <p:nvPicPr>
          <p:cNvPr id="12" name="Picture 2" descr="Brennen, Feuer, Ikonen, Matt, Symbol">
            <a:extLst>
              <a:ext uri="{FF2B5EF4-FFF2-40B4-BE49-F238E27FC236}">
                <a16:creationId xmlns:a16="http://schemas.microsoft.com/office/drawing/2014/main" id="{AABB5290-0B22-941A-647D-192FCCA996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780" y="3123329"/>
            <a:ext cx="263459" cy="43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Brennen, Feuer, Ikonen, Matt, Symbol">
            <a:extLst>
              <a:ext uri="{FF2B5EF4-FFF2-40B4-BE49-F238E27FC236}">
                <a16:creationId xmlns:a16="http://schemas.microsoft.com/office/drawing/2014/main" id="{EDDD5C19-23B7-453A-126B-6EA251BC3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517" y="3123329"/>
            <a:ext cx="263459" cy="43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Geld, Euro, Banknoten, Währung, Schein, Finanzen">
            <a:extLst>
              <a:ext uri="{FF2B5EF4-FFF2-40B4-BE49-F238E27FC236}">
                <a16:creationId xmlns:a16="http://schemas.microsoft.com/office/drawing/2014/main" id="{7397BAFB-7FD0-9D0C-5CC7-609BABFB17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965" y="4191140"/>
            <a:ext cx="1434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Gerader Verbinder 15">
            <a:extLst>
              <a:ext uri="{FF2B5EF4-FFF2-40B4-BE49-F238E27FC236}">
                <a16:creationId xmlns:a16="http://schemas.microsoft.com/office/drawing/2014/main" id="{028CB7A4-00B9-D8A9-958D-50A43B5CE40E}"/>
              </a:ext>
            </a:extLst>
          </p:cNvPr>
          <p:cNvCxnSpPr>
            <a:stCxn id="15" idx="0"/>
            <a:endCxn id="3" idx="2"/>
          </p:cNvCxnSpPr>
          <p:nvPr/>
        </p:nvCxnSpPr>
        <p:spPr>
          <a:xfrm flipV="1">
            <a:off x="2787965" y="3699453"/>
            <a:ext cx="1953872" cy="491687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feld 16">
            <a:extLst>
              <a:ext uri="{FF2B5EF4-FFF2-40B4-BE49-F238E27FC236}">
                <a16:creationId xmlns:a16="http://schemas.microsoft.com/office/drawing/2014/main" id="{7DC5077C-50B6-FA04-2275-8EB1B32A23CD}"/>
              </a:ext>
            </a:extLst>
          </p:cNvPr>
          <p:cNvSpPr txBox="1"/>
          <p:nvPr/>
        </p:nvSpPr>
        <p:spPr>
          <a:xfrm>
            <a:off x="2233967" y="5218109"/>
            <a:ext cx="10021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" sz="1600" dirty="0"/>
              <a:t>Parasal</a:t>
            </a:r>
          </a:p>
        </p:txBody>
      </p:sp>
      <p:cxnSp>
        <p:nvCxnSpPr>
          <p:cNvPr id="18" name="Gerader Verbinder 17">
            <a:extLst>
              <a:ext uri="{FF2B5EF4-FFF2-40B4-BE49-F238E27FC236}">
                <a16:creationId xmlns:a16="http://schemas.microsoft.com/office/drawing/2014/main" id="{B4CFD508-1BD4-E703-48F3-8E99946A2E2D}"/>
              </a:ext>
            </a:extLst>
          </p:cNvPr>
          <p:cNvCxnSpPr>
            <a:stCxn id="20" idx="0"/>
            <a:endCxn id="3" idx="1"/>
          </p:cNvCxnSpPr>
          <p:nvPr/>
        </p:nvCxnSpPr>
        <p:spPr>
          <a:xfrm flipV="1">
            <a:off x="4446651" y="3986884"/>
            <a:ext cx="1149621" cy="221730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feld 18">
            <a:extLst>
              <a:ext uri="{FF2B5EF4-FFF2-40B4-BE49-F238E27FC236}">
                <a16:creationId xmlns:a16="http://schemas.microsoft.com/office/drawing/2014/main" id="{9E512EF6-16E8-149E-7CF2-F91B16ECAD91}"/>
              </a:ext>
            </a:extLst>
          </p:cNvPr>
          <p:cNvSpPr txBox="1"/>
          <p:nvPr/>
        </p:nvSpPr>
        <p:spPr>
          <a:xfrm>
            <a:off x="3696255" y="5216024"/>
            <a:ext cx="14943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" sz="1600" dirty="0"/>
              <a:t>çevresel</a:t>
            </a:r>
          </a:p>
        </p:txBody>
      </p:sp>
      <p:pic>
        <p:nvPicPr>
          <p:cNvPr id="20" name="Picture 6" descr="Kraftwerk, Industrie, Rauch, Abgase">
            <a:extLst>
              <a:ext uri="{FF2B5EF4-FFF2-40B4-BE49-F238E27FC236}">
                <a16:creationId xmlns:a16="http://schemas.microsoft.com/office/drawing/2014/main" id="{AE7CF31D-F19B-8368-FB91-775547FC5C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5651" y="4208614"/>
            <a:ext cx="1442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8" descr="Herzschlag, Puls, Gesundheitswesen, Medizin, Herz">
            <a:extLst>
              <a:ext uri="{FF2B5EF4-FFF2-40B4-BE49-F238E27FC236}">
                <a16:creationId xmlns:a16="http://schemas.microsoft.com/office/drawing/2014/main" id="{C51F81ED-290A-0357-EC83-0BD7BD8DAB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272" y="4188164"/>
            <a:ext cx="192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feld 21">
            <a:extLst>
              <a:ext uri="{FF2B5EF4-FFF2-40B4-BE49-F238E27FC236}">
                <a16:creationId xmlns:a16="http://schemas.microsoft.com/office/drawing/2014/main" id="{62688ADA-5CCF-330F-A2FC-2FA29DB2F4DD}"/>
              </a:ext>
            </a:extLst>
          </p:cNvPr>
          <p:cNvSpPr txBox="1"/>
          <p:nvPr/>
        </p:nvSpPr>
        <p:spPr>
          <a:xfrm>
            <a:off x="5553265" y="5216024"/>
            <a:ext cx="1531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" sz="1600" dirty="0"/>
              <a:t>Sağlık &amp; Güvenlik</a:t>
            </a:r>
          </a:p>
        </p:txBody>
      </p:sp>
      <p:cxnSp>
        <p:nvCxnSpPr>
          <p:cNvPr id="23" name="Gerader Verbinder 22">
            <a:extLst>
              <a:ext uri="{FF2B5EF4-FFF2-40B4-BE49-F238E27FC236}">
                <a16:creationId xmlns:a16="http://schemas.microsoft.com/office/drawing/2014/main" id="{2DA13679-1FF4-B554-723D-B609F2583286}"/>
              </a:ext>
            </a:extLst>
          </p:cNvPr>
          <p:cNvCxnSpPr>
            <a:stCxn id="21" idx="0"/>
            <a:endCxn id="3" idx="1"/>
          </p:cNvCxnSpPr>
          <p:nvPr/>
        </p:nvCxnSpPr>
        <p:spPr>
          <a:xfrm flipH="1" flipV="1">
            <a:off x="5596272" y="3986884"/>
            <a:ext cx="721000" cy="201280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10" descr="Paragraf, Paragraph, Recht, Gericht, Vorschrift">
            <a:extLst>
              <a:ext uri="{FF2B5EF4-FFF2-40B4-BE49-F238E27FC236}">
                <a16:creationId xmlns:a16="http://schemas.microsoft.com/office/drawing/2014/main" id="{C045C290-07ED-3FC2-2700-A07D12D73E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3528" y="4208614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feld 24">
            <a:extLst>
              <a:ext uri="{FF2B5EF4-FFF2-40B4-BE49-F238E27FC236}">
                <a16:creationId xmlns:a16="http://schemas.microsoft.com/office/drawing/2014/main" id="{2DAC65A3-D689-E6BC-295B-B360F1F67A54}"/>
              </a:ext>
            </a:extLst>
          </p:cNvPr>
          <p:cNvSpPr txBox="1"/>
          <p:nvPr/>
        </p:nvSpPr>
        <p:spPr>
          <a:xfrm>
            <a:off x="7661126" y="5216024"/>
            <a:ext cx="6848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" sz="1600" dirty="0"/>
              <a:t>Yasal</a:t>
            </a:r>
          </a:p>
        </p:txBody>
      </p:sp>
      <p:cxnSp>
        <p:nvCxnSpPr>
          <p:cNvPr id="26" name="Gerader Verbinder 25">
            <a:extLst>
              <a:ext uri="{FF2B5EF4-FFF2-40B4-BE49-F238E27FC236}">
                <a16:creationId xmlns:a16="http://schemas.microsoft.com/office/drawing/2014/main" id="{B7BF02D7-5312-F7CC-78C1-12A52BF80A34}"/>
              </a:ext>
            </a:extLst>
          </p:cNvPr>
          <p:cNvCxnSpPr>
            <a:stCxn id="3" idx="0"/>
            <a:endCxn id="24" idx="0"/>
          </p:cNvCxnSpPr>
          <p:nvPr/>
        </p:nvCxnSpPr>
        <p:spPr>
          <a:xfrm>
            <a:off x="6454607" y="3699453"/>
            <a:ext cx="1548921" cy="509161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12" descr="Supermarkt, Cola, Alkoholfreies Getränk, Natron">
            <a:extLst>
              <a:ext uri="{FF2B5EF4-FFF2-40B4-BE49-F238E27FC236}">
                <a16:creationId xmlns:a16="http://schemas.microsoft.com/office/drawing/2014/main" id="{6CCE9AD9-A072-4F40-08A7-D7D8037672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0456" y="4205903"/>
            <a:ext cx="144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feld 27">
            <a:extLst>
              <a:ext uri="{FF2B5EF4-FFF2-40B4-BE49-F238E27FC236}">
                <a16:creationId xmlns:a16="http://schemas.microsoft.com/office/drawing/2014/main" id="{53F8964B-C925-177B-E13D-A5D10B41CFC3}"/>
              </a:ext>
            </a:extLst>
          </p:cNvPr>
          <p:cNvSpPr txBox="1"/>
          <p:nvPr/>
        </p:nvSpPr>
        <p:spPr>
          <a:xfrm>
            <a:off x="9133272" y="5216024"/>
            <a:ext cx="7312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" sz="1600" dirty="0"/>
              <a:t>Marka</a:t>
            </a:r>
          </a:p>
        </p:txBody>
      </p:sp>
      <p:cxnSp>
        <p:nvCxnSpPr>
          <p:cNvPr id="29" name="Gerader Verbinder 28">
            <a:extLst>
              <a:ext uri="{FF2B5EF4-FFF2-40B4-BE49-F238E27FC236}">
                <a16:creationId xmlns:a16="http://schemas.microsoft.com/office/drawing/2014/main" id="{0FDAB02D-1F88-433E-1D38-814116BE7D29}"/>
              </a:ext>
            </a:extLst>
          </p:cNvPr>
          <p:cNvCxnSpPr>
            <a:stCxn id="3" idx="0"/>
            <a:endCxn id="27" idx="0"/>
          </p:cNvCxnSpPr>
          <p:nvPr/>
        </p:nvCxnSpPr>
        <p:spPr>
          <a:xfrm>
            <a:off x="6454607" y="3699453"/>
            <a:ext cx="3025849" cy="506450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Picture 14" descr="Plus, Hinzufügen, Erhöhen, Icon, Button, Symbol">
            <a:extLst>
              <a:ext uri="{FF2B5EF4-FFF2-40B4-BE49-F238E27FC236}">
                <a16:creationId xmlns:a16="http://schemas.microsoft.com/office/drawing/2014/main" id="{A17FF15E-5037-A20D-F211-7C4C36A7DA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447" y="5677108"/>
            <a:ext cx="518573" cy="518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4" descr="Plus, Hinzufügen, Erhöhen, Icon, Button, Symbol">
            <a:extLst>
              <a:ext uri="{FF2B5EF4-FFF2-40B4-BE49-F238E27FC236}">
                <a16:creationId xmlns:a16="http://schemas.microsoft.com/office/drawing/2014/main" id="{74E4BCF1-1C4F-36A6-E762-0C329A68F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952" y="5677108"/>
            <a:ext cx="518573" cy="518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4" descr="Plus, Hinzufügen, Erhöhen, Icon, Button, Symbol">
            <a:extLst>
              <a:ext uri="{FF2B5EF4-FFF2-40B4-BE49-F238E27FC236}">
                <a16:creationId xmlns:a16="http://schemas.microsoft.com/office/drawing/2014/main" id="{6098EB64-2C05-27B8-9A39-24A38EC1AB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8455" y="5677108"/>
            <a:ext cx="518573" cy="518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Wolke 2">
            <a:extLst>
              <a:ext uri="{FF2B5EF4-FFF2-40B4-BE49-F238E27FC236}">
                <a16:creationId xmlns:a16="http://schemas.microsoft.com/office/drawing/2014/main" id="{366BFBD8-401C-A599-8953-336B0FD4E454}"/>
              </a:ext>
            </a:extLst>
          </p:cNvPr>
          <p:cNvSpPr/>
          <p:nvPr/>
        </p:nvSpPr>
        <p:spPr>
          <a:xfrm>
            <a:off x="4736503" y="3411409"/>
            <a:ext cx="1719537" cy="576088"/>
          </a:xfrm>
          <a:prstGeom prst="cloud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" dirty="0">
                <a:solidFill>
                  <a:srgbClr val="FF0000"/>
                </a:solidFill>
              </a:rPr>
              <a:t>Darbe?</a:t>
            </a:r>
          </a:p>
        </p:txBody>
      </p:sp>
    </p:spTree>
    <p:extLst>
      <p:ext uri="{BB962C8B-B14F-4D97-AF65-F5344CB8AC3E}">
        <p14:creationId xmlns:p14="http://schemas.microsoft.com/office/powerpoint/2010/main" val="31898502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BIA açıkladı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B4FD520E-98E6-A64E-EFFD-C2BBAEDAD116}"/>
              </a:ext>
            </a:extLst>
          </p:cNvPr>
          <p:cNvSpPr/>
          <p:nvPr/>
        </p:nvSpPr>
        <p:spPr>
          <a:xfrm>
            <a:off x="1847528" y="1971249"/>
            <a:ext cx="8496944" cy="452162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r" dirty="0">
                <a:solidFill>
                  <a:schemeClr val="tx1"/>
                </a:solidFill>
              </a:rPr>
              <a:t>Hizmet 1</a:t>
            </a:r>
            <a:endParaRPr lang="en-US" dirty="0"/>
          </a:p>
        </p:txBody>
      </p:sp>
      <p:sp>
        <p:nvSpPr>
          <p:cNvPr id="7" name="Richtungspfeil 16">
            <a:extLst>
              <a:ext uri="{FF2B5EF4-FFF2-40B4-BE49-F238E27FC236}">
                <a16:creationId xmlns:a16="http://schemas.microsoft.com/office/drawing/2014/main" id="{476E954E-906C-90F5-A6CE-6C3552E81A28}"/>
              </a:ext>
            </a:extLst>
          </p:cNvPr>
          <p:cNvSpPr/>
          <p:nvPr>
            <p:custDataLst>
              <p:tags r:id="rId1"/>
            </p:custDataLst>
          </p:nvPr>
        </p:nvSpPr>
        <p:spPr bwMode="auto">
          <a:xfrm>
            <a:off x="3987079" y="2907353"/>
            <a:ext cx="4176464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tr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Süreç </a:t>
            </a:r>
            <a:r>
              <a:rPr lang="tr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D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8" name="Richtungspfeil 18">
            <a:extLst>
              <a:ext uri="{FF2B5EF4-FFF2-40B4-BE49-F238E27FC236}">
                <a16:creationId xmlns:a16="http://schemas.microsoft.com/office/drawing/2014/main" id="{F443272C-1570-3D6B-A24E-B5081049DB85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2042862" y="2403297"/>
            <a:ext cx="4801107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tr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Süreç </a:t>
            </a:r>
            <a:r>
              <a:rPr lang="tr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A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9" name="Richtungspfeil 19">
            <a:extLst>
              <a:ext uri="{FF2B5EF4-FFF2-40B4-BE49-F238E27FC236}">
                <a16:creationId xmlns:a16="http://schemas.microsoft.com/office/drawing/2014/main" id="{C0AA6EEA-F126-E12F-8A6C-225F035B470A}"/>
              </a:ext>
            </a:extLst>
          </p:cNvPr>
          <p:cNvSpPr/>
          <p:nvPr>
            <p:custDataLst>
              <p:tags r:id="rId3"/>
            </p:custDataLst>
          </p:nvPr>
        </p:nvSpPr>
        <p:spPr bwMode="auto">
          <a:xfrm>
            <a:off x="6939407" y="2403297"/>
            <a:ext cx="3117033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tr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Süreç </a:t>
            </a:r>
            <a:r>
              <a:rPr lang="tr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B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0" name="Richtungspfeil 20">
            <a:extLst>
              <a:ext uri="{FF2B5EF4-FFF2-40B4-BE49-F238E27FC236}">
                <a16:creationId xmlns:a16="http://schemas.microsoft.com/office/drawing/2014/main" id="{E454F319-3DBC-1D5C-8D30-62E522A66C05}"/>
              </a:ext>
            </a:extLst>
          </p:cNvPr>
          <p:cNvSpPr/>
          <p:nvPr>
            <p:custDataLst>
              <p:tags r:id="rId4"/>
            </p:custDataLst>
          </p:nvPr>
        </p:nvSpPr>
        <p:spPr bwMode="auto">
          <a:xfrm>
            <a:off x="2042861" y="2907353"/>
            <a:ext cx="1820889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tr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İşlem </a:t>
            </a:r>
            <a:r>
              <a:rPr lang="tr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C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1" name="Richtungspfeil 21">
            <a:extLst>
              <a:ext uri="{FF2B5EF4-FFF2-40B4-BE49-F238E27FC236}">
                <a16:creationId xmlns:a16="http://schemas.microsoft.com/office/drawing/2014/main" id="{B4ECA21A-34C7-5A4D-FA99-14513F7E1E49}"/>
              </a:ext>
            </a:extLst>
          </p:cNvPr>
          <p:cNvSpPr/>
          <p:nvPr>
            <p:custDataLst>
              <p:tags r:id="rId5"/>
            </p:custDataLst>
          </p:nvPr>
        </p:nvSpPr>
        <p:spPr bwMode="auto">
          <a:xfrm>
            <a:off x="8286873" y="2907482"/>
            <a:ext cx="1769566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tr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Süreç </a:t>
            </a:r>
            <a:r>
              <a:rPr lang="tr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E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pic>
        <p:nvPicPr>
          <p:cNvPr id="12" name="Picture 2" descr="Brennen, Feuer, Ikonen, Matt, Symbol">
            <a:extLst>
              <a:ext uri="{FF2B5EF4-FFF2-40B4-BE49-F238E27FC236}">
                <a16:creationId xmlns:a16="http://schemas.microsoft.com/office/drawing/2014/main" id="{AABB5290-0B22-941A-647D-192FCCA996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780" y="3123329"/>
            <a:ext cx="263459" cy="43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Brennen, Feuer, Ikonen, Matt, Symbol">
            <a:extLst>
              <a:ext uri="{FF2B5EF4-FFF2-40B4-BE49-F238E27FC236}">
                <a16:creationId xmlns:a16="http://schemas.microsoft.com/office/drawing/2014/main" id="{EDDD5C19-23B7-453A-126B-6EA251BC3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517" y="3123329"/>
            <a:ext cx="263459" cy="43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Gerader Verbinder 6">
            <a:extLst>
              <a:ext uri="{FF2B5EF4-FFF2-40B4-BE49-F238E27FC236}">
                <a16:creationId xmlns:a16="http://schemas.microsoft.com/office/drawing/2014/main" id="{10F4A1C7-B7DA-7F3F-0F75-718500BEFB43}"/>
              </a:ext>
            </a:extLst>
          </p:cNvPr>
          <p:cNvCxnSpPr>
            <a:stCxn id="18" idx="3"/>
          </p:cNvCxnSpPr>
          <p:nvPr/>
        </p:nvCxnSpPr>
        <p:spPr>
          <a:xfrm flipV="1">
            <a:off x="3739856" y="3920445"/>
            <a:ext cx="1309419" cy="1808677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Wolke 14">
            <a:extLst>
              <a:ext uri="{FF2B5EF4-FFF2-40B4-BE49-F238E27FC236}">
                <a16:creationId xmlns:a16="http://schemas.microsoft.com/office/drawing/2014/main" id="{DE0C96C9-B736-B183-8772-475EF6759F82}"/>
              </a:ext>
            </a:extLst>
          </p:cNvPr>
          <p:cNvSpPr/>
          <p:nvPr/>
        </p:nvSpPr>
        <p:spPr>
          <a:xfrm>
            <a:off x="4283766" y="3411409"/>
            <a:ext cx="2655641" cy="576088"/>
          </a:xfrm>
          <a:prstGeom prst="cloud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" dirty="0">
                <a:solidFill>
                  <a:srgbClr val="FF0000"/>
                </a:solidFill>
              </a:rPr>
              <a:t>Bağımlılıklar</a:t>
            </a:r>
          </a:p>
        </p:txBody>
      </p:sp>
      <p:pic>
        <p:nvPicPr>
          <p:cNvPr id="16" name="Picture 2" descr="https://upload.wikimedia.org/wikipedia/commons/thumb/5/54/Floridaserversfront1.jpg/1280px-Floridaserversfront1.jpg">
            <a:extLst>
              <a:ext uri="{FF2B5EF4-FFF2-40B4-BE49-F238E27FC236}">
                <a16:creationId xmlns:a16="http://schemas.microsoft.com/office/drawing/2014/main" id="{4811A4A4-08EB-EC97-DAC7-6A2CC52948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641"/>
          <a:stretch/>
        </p:blipFill>
        <p:spPr bwMode="auto">
          <a:xfrm>
            <a:off x="2036158" y="3509926"/>
            <a:ext cx="1728190" cy="1129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feld 16">
            <a:extLst>
              <a:ext uri="{FF2B5EF4-FFF2-40B4-BE49-F238E27FC236}">
                <a16:creationId xmlns:a16="http://schemas.microsoft.com/office/drawing/2014/main" id="{234C57AC-5ED4-8330-D476-AD643CD9BCFE}"/>
              </a:ext>
            </a:extLst>
          </p:cNvPr>
          <p:cNvSpPr txBox="1"/>
          <p:nvPr/>
        </p:nvSpPr>
        <p:spPr>
          <a:xfrm>
            <a:off x="1871765" y="4566467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" sz="1600" dirty="0"/>
              <a:t>Bilgi sistemi</a:t>
            </a:r>
          </a:p>
        </p:txBody>
      </p:sp>
      <p:pic>
        <p:nvPicPr>
          <p:cNvPr id="18" name="Grafik 17">
            <a:extLst>
              <a:ext uri="{FF2B5EF4-FFF2-40B4-BE49-F238E27FC236}">
                <a16:creationId xmlns:a16="http://schemas.microsoft.com/office/drawing/2014/main" id="{AA9644E0-7F33-0C6A-5BDF-4AC28B38B5D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060649" y="5170261"/>
            <a:ext cx="1679207" cy="1117722"/>
          </a:xfrm>
          <a:prstGeom prst="rect">
            <a:avLst/>
          </a:prstGeom>
        </p:spPr>
      </p:pic>
      <p:cxnSp>
        <p:nvCxnSpPr>
          <p:cNvPr id="19" name="Gerader Verbinder 18">
            <a:extLst>
              <a:ext uri="{FF2B5EF4-FFF2-40B4-BE49-F238E27FC236}">
                <a16:creationId xmlns:a16="http://schemas.microsoft.com/office/drawing/2014/main" id="{926E7932-EA7F-05AB-5E7A-5A3C06F720C8}"/>
              </a:ext>
            </a:extLst>
          </p:cNvPr>
          <p:cNvCxnSpPr>
            <a:stCxn id="16" idx="3"/>
            <a:endCxn id="15" idx="2"/>
          </p:cNvCxnSpPr>
          <p:nvPr/>
        </p:nvCxnSpPr>
        <p:spPr>
          <a:xfrm flipV="1">
            <a:off x="3764348" y="3699453"/>
            <a:ext cx="527655" cy="375315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4" descr="File:Manufacturing equipment 091.jpg">
            <a:extLst>
              <a:ext uri="{FF2B5EF4-FFF2-40B4-BE49-F238E27FC236}">
                <a16:creationId xmlns:a16="http://schemas.microsoft.com/office/drawing/2014/main" id="{4A2AD09B-F221-7273-253A-A81238B17B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7778" y="5056367"/>
            <a:ext cx="1496259" cy="1122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CDBA83D3-579E-EB52-675A-9DB687C2F16B}"/>
              </a:ext>
            </a:extLst>
          </p:cNvPr>
          <p:cNvSpPr txBox="1"/>
          <p:nvPr/>
        </p:nvSpPr>
        <p:spPr>
          <a:xfrm>
            <a:off x="4768506" y="6124419"/>
            <a:ext cx="18918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" sz="1600" dirty="0"/>
              <a:t>Özel teçhizat</a:t>
            </a:r>
          </a:p>
        </p:txBody>
      </p:sp>
      <p:cxnSp>
        <p:nvCxnSpPr>
          <p:cNvPr id="22" name="Gerader Verbinder 21">
            <a:extLst>
              <a:ext uri="{FF2B5EF4-FFF2-40B4-BE49-F238E27FC236}">
                <a16:creationId xmlns:a16="http://schemas.microsoft.com/office/drawing/2014/main" id="{4F1EAD61-63A0-1A41-D391-4DF03CC8B4FC}"/>
              </a:ext>
            </a:extLst>
          </p:cNvPr>
          <p:cNvCxnSpPr>
            <a:stCxn id="20" idx="0"/>
            <a:endCxn id="15" idx="1"/>
          </p:cNvCxnSpPr>
          <p:nvPr/>
        </p:nvCxnSpPr>
        <p:spPr>
          <a:xfrm flipH="1" flipV="1">
            <a:off x="5611587" y="3986884"/>
            <a:ext cx="34321" cy="1069483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6" descr="https://upload.wikimedia.org/wikipedia/commons/thumb/a/a2/Modern_warehouse_with_pallet_rack_storage_system.jpg/400px-Modern_warehouse_with_pallet_rack_storage_system.jpg">
            <a:extLst>
              <a:ext uri="{FF2B5EF4-FFF2-40B4-BE49-F238E27FC236}">
                <a16:creationId xmlns:a16="http://schemas.microsoft.com/office/drawing/2014/main" id="{95F39189-FB7E-79A2-7165-B4B13E0AA4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1513" y="3509926"/>
            <a:ext cx="1442115" cy="112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feld 23">
            <a:extLst>
              <a:ext uri="{FF2B5EF4-FFF2-40B4-BE49-F238E27FC236}">
                <a16:creationId xmlns:a16="http://schemas.microsoft.com/office/drawing/2014/main" id="{64F934CD-4F95-D41A-1778-21D9ECECE775}"/>
              </a:ext>
            </a:extLst>
          </p:cNvPr>
          <p:cNvSpPr txBox="1"/>
          <p:nvPr/>
        </p:nvSpPr>
        <p:spPr>
          <a:xfrm>
            <a:off x="8409695" y="4579817"/>
            <a:ext cx="93487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" sz="1600" dirty="0"/>
              <a:t>Tedarikçi</a:t>
            </a:r>
          </a:p>
        </p:txBody>
      </p:sp>
      <p:cxnSp>
        <p:nvCxnSpPr>
          <p:cNvPr id="25" name="Gerader Verbinder 24">
            <a:extLst>
              <a:ext uri="{FF2B5EF4-FFF2-40B4-BE49-F238E27FC236}">
                <a16:creationId xmlns:a16="http://schemas.microsoft.com/office/drawing/2014/main" id="{FB710FB5-92CD-54AC-F0AF-B5BC82D47A7E}"/>
              </a:ext>
            </a:extLst>
          </p:cNvPr>
          <p:cNvCxnSpPr>
            <a:stCxn id="23" idx="1"/>
            <a:endCxn id="15" idx="0"/>
          </p:cNvCxnSpPr>
          <p:nvPr/>
        </p:nvCxnSpPr>
        <p:spPr>
          <a:xfrm flipH="1" flipV="1">
            <a:off x="6937194" y="3699453"/>
            <a:ext cx="1204319" cy="372898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8" descr="https://upload.wikimedia.org/wikipedia/commons/thumb/a/a3/More_Icon_C.svg/2000px-More_Icon_C.svg.png">
            <a:extLst>
              <a:ext uri="{FF2B5EF4-FFF2-40B4-BE49-F238E27FC236}">
                <a16:creationId xmlns:a16="http://schemas.microsoft.com/office/drawing/2014/main" id="{FCE97D72-E783-61D8-C3AB-81A524BCB0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4667" y="5014310"/>
            <a:ext cx="1229064" cy="1229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feld 26">
            <a:extLst>
              <a:ext uri="{FF2B5EF4-FFF2-40B4-BE49-F238E27FC236}">
                <a16:creationId xmlns:a16="http://schemas.microsoft.com/office/drawing/2014/main" id="{98223FBB-B44A-9CDC-9AC8-F8FC1FD0B2BF}"/>
              </a:ext>
            </a:extLst>
          </p:cNvPr>
          <p:cNvSpPr txBox="1"/>
          <p:nvPr/>
        </p:nvSpPr>
        <p:spPr>
          <a:xfrm>
            <a:off x="7988364" y="6000852"/>
            <a:ext cx="19639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" sz="1600" b="1" dirty="0"/>
              <a:t>… ve daha fazlası</a:t>
            </a:r>
          </a:p>
        </p:txBody>
      </p:sp>
      <p:cxnSp>
        <p:nvCxnSpPr>
          <p:cNvPr id="28" name="Gerader Verbinder 27">
            <a:extLst>
              <a:ext uri="{FF2B5EF4-FFF2-40B4-BE49-F238E27FC236}">
                <a16:creationId xmlns:a16="http://schemas.microsoft.com/office/drawing/2014/main" id="{D8B319E9-B7DF-2D86-DA97-7A5F95BB44AD}"/>
              </a:ext>
            </a:extLst>
          </p:cNvPr>
          <p:cNvCxnSpPr/>
          <p:nvPr/>
        </p:nvCxnSpPr>
        <p:spPr>
          <a:xfrm flipH="1" flipV="1">
            <a:off x="6548035" y="3870202"/>
            <a:ext cx="972238" cy="1186165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78052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BIA Süreci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C1BB3F60-CF1D-42A0-65D3-97E82CD23F31}"/>
              </a:ext>
            </a:extLst>
          </p:cNvPr>
          <p:cNvGrpSpPr/>
          <p:nvPr/>
        </p:nvGrpSpPr>
        <p:grpSpPr>
          <a:xfrm>
            <a:off x="1511078" y="1540810"/>
            <a:ext cx="8555240" cy="5055227"/>
            <a:chOff x="162004" y="1516426"/>
            <a:chExt cx="8555240" cy="5055227"/>
          </a:xfrm>
        </p:grpSpPr>
        <p:grpSp>
          <p:nvGrpSpPr>
            <p:cNvPr id="29" name="Gruppieren 4">
              <a:extLst>
                <a:ext uri="{FF2B5EF4-FFF2-40B4-BE49-F238E27FC236}">
                  <a16:creationId xmlns:a16="http://schemas.microsoft.com/office/drawing/2014/main" id="{BCAFA645-5934-265A-A91E-5B86D79857F2}"/>
                </a:ext>
              </a:extLst>
            </p:cNvPr>
            <p:cNvGrpSpPr>
              <a:grpSpLocks noChangeAspect="1"/>
            </p:cNvGrpSpPr>
            <p:nvPr/>
          </p:nvGrpSpPr>
          <p:grpSpPr>
            <a:xfrm rot="19048120">
              <a:off x="3965244" y="1819653"/>
              <a:ext cx="4752000" cy="4752000"/>
              <a:chOff x="6723063" y="2051050"/>
              <a:chExt cx="1439862" cy="1439863"/>
            </a:xfrm>
          </p:grpSpPr>
          <p:sp>
            <p:nvSpPr>
              <p:cNvPr id="40" name="Freeform 6">
                <a:extLst>
                  <a:ext uri="{FF2B5EF4-FFF2-40B4-BE49-F238E27FC236}">
                    <a16:creationId xmlns:a16="http://schemas.microsoft.com/office/drawing/2014/main" id="{608785A8-4CEF-8584-2AF3-019252A880A4}"/>
                  </a:ext>
                </a:extLst>
              </p:cNvPr>
              <p:cNvSpPr>
                <a:spLocks/>
              </p:cNvSpPr>
              <p:nvPr>
                <p:custDataLst>
                  <p:tags r:id="rId1"/>
                </p:custDataLst>
              </p:nvPr>
            </p:nvSpPr>
            <p:spPr bwMode="auto">
              <a:xfrm>
                <a:off x="6921500" y="2249488"/>
                <a:ext cx="1044575" cy="1044575"/>
              </a:xfrm>
              <a:custGeom>
                <a:avLst/>
                <a:gdLst>
                  <a:gd name="T0" fmla="*/ 119 w 425"/>
                  <a:gd name="T1" fmla="*/ 373 h 425"/>
                  <a:gd name="T2" fmla="*/ 51 w 425"/>
                  <a:gd name="T3" fmla="*/ 119 h 425"/>
                  <a:gd name="T4" fmla="*/ 305 w 425"/>
                  <a:gd name="T5" fmla="*/ 51 h 425"/>
                  <a:gd name="T6" fmla="*/ 373 w 425"/>
                  <a:gd name="T7" fmla="*/ 305 h 425"/>
                  <a:gd name="T8" fmla="*/ 119 w 425"/>
                  <a:gd name="T9" fmla="*/ 373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5" h="425">
                    <a:moveTo>
                      <a:pt x="119" y="373"/>
                    </a:moveTo>
                    <a:cubicBezTo>
                      <a:pt x="30" y="322"/>
                      <a:pt x="0" y="208"/>
                      <a:pt x="51" y="119"/>
                    </a:cubicBezTo>
                    <a:cubicBezTo>
                      <a:pt x="103" y="30"/>
                      <a:pt x="216" y="0"/>
                      <a:pt x="305" y="51"/>
                    </a:cubicBezTo>
                    <a:cubicBezTo>
                      <a:pt x="394" y="103"/>
                      <a:pt x="425" y="216"/>
                      <a:pt x="373" y="305"/>
                    </a:cubicBezTo>
                    <a:cubicBezTo>
                      <a:pt x="322" y="394"/>
                      <a:pt x="208" y="425"/>
                      <a:pt x="119" y="37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 cmpd="sng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A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1" name="Freeform 7">
                <a:extLst>
                  <a:ext uri="{FF2B5EF4-FFF2-40B4-BE49-F238E27FC236}">
                    <a16:creationId xmlns:a16="http://schemas.microsoft.com/office/drawing/2014/main" id="{1FBDCBB9-FAC0-5E3E-0938-852E9132F599}"/>
                  </a:ext>
                </a:extLst>
              </p:cNvPr>
              <p:cNvSpPr>
                <a:spLocks/>
              </p:cNvSpPr>
              <p:nvPr>
                <p:custDataLst>
                  <p:tags r:id="rId2"/>
                </p:custDataLst>
              </p:nvPr>
            </p:nvSpPr>
            <p:spPr bwMode="auto">
              <a:xfrm>
                <a:off x="6754813" y="2054225"/>
                <a:ext cx="730250" cy="581025"/>
              </a:xfrm>
              <a:custGeom>
                <a:avLst/>
                <a:gdLst>
                  <a:gd name="T0" fmla="*/ 90 w 297"/>
                  <a:gd name="T1" fmla="*/ 237 h 237"/>
                  <a:gd name="T2" fmla="*/ 109 w 297"/>
                  <a:gd name="T3" fmla="*/ 193 h 237"/>
                  <a:gd name="T4" fmla="*/ 254 w 297"/>
                  <a:gd name="T5" fmla="*/ 96 h 237"/>
                  <a:gd name="T6" fmla="*/ 297 w 297"/>
                  <a:gd name="T7" fmla="*/ 47 h 237"/>
                  <a:gd name="T8" fmla="*/ 256 w 297"/>
                  <a:gd name="T9" fmla="*/ 0 h 237"/>
                  <a:gd name="T10" fmla="*/ 0 w 297"/>
                  <a:gd name="T11" fmla="*/ 209 h 237"/>
                  <a:gd name="T12" fmla="*/ 58 w 297"/>
                  <a:gd name="T13" fmla="*/ 184 h 237"/>
                  <a:gd name="T14" fmla="*/ 90 w 297"/>
                  <a:gd name="T15" fmla="*/ 2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7" h="237">
                    <a:moveTo>
                      <a:pt x="90" y="237"/>
                    </a:moveTo>
                    <a:cubicBezTo>
                      <a:pt x="94" y="222"/>
                      <a:pt x="100" y="207"/>
                      <a:pt x="109" y="193"/>
                    </a:cubicBezTo>
                    <a:cubicBezTo>
                      <a:pt x="140" y="138"/>
                      <a:pt x="195" y="104"/>
                      <a:pt x="254" y="96"/>
                    </a:cubicBezTo>
                    <a:cubicBezTo>
                      <a:pt x="297" y="47"/>
                      <a:pt x="297" y="47"/>
                      <a:pt x="297" y="47"/>
                    </a:cubicBezTo>
                    <a:cubicBezTo>
                      <a:pt x="256" y="0"/>
                      <a:pt x="256" y="0"/>
                      <a:pt x="256" y="0"/>
                    </a:cubicBezTo>
                    <a:cubicBezTo>
                      <a:pt x="134" y="10"/>
                      <a:pt x="33" y="95"/>
                      <a:pt x="0" y="209"/>
                    </a:cubicBezTo>
                    <a:cubicBezTo>
                      <a:pt x="58" y="184"/>
                      <a:pt x="58" y="184"/>
                      <a:pt x="58" y="184"/>
                    </a:cubicBezTo>
                    <a:lnTo>
                      <a:pt x="90" y="23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 cmpd="sng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A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2" name="Freeform 8">
                <a:extLst>
                  <a:ext uri="{FF2B5EF4-FFF2-40B4-BE49-F238E27FC236}">
                    <a16:creationId xmlns:a16="http://schemas.microsoft.com/office/drawing/2014/main" id="{5EDDE654-664B-D687-5A27-DD0ECDA63312}"/>
                  </a:ext>
                </a:extLst>
              </p:cNvPr>
              <p:cNvSpPr>
                <a:spLocks/>
              </p:cNvSpPr>
              <p:nvPr>
                <p:custDataLst>
                  <p:tags r:id="rId3"/>
                </p:custDataLst>
              </p:nvPr>
            </p:nvSpPr>
            <p:spPr bwMode="auto">
              <a:xfrm>
                <a:off x="6723063" y="2544763"/>
                <a:ext cx="449262" cy="819150"/>
              </a:xfrm>
              <a:custGeom>
                <a:avLst/>
                <a:gdLst>
                  <a:gd name="T0" fmla="*/ 183 w 183"/>
                  <a:gd name="T1" fmla="*/ 257 h 333"/>
                  <a:gd name="T2" fmla="*/ 98 w 183"/>
                  <a:gd name="T3" fmla="*/ 56 h 333"/>
                  <a:gd name="T4" fmla="*/ 65 w 183"/>
                  <a:gd name="T5" fmla="*/ 0 h 333"/>
                  <a:gd name="T6" fmla="*/ 8 w 183"/>
                  <a:gd name="T7" fmla="*/ 25 h 333"/>
                  <a:gd name="T8" fmla="*/ 0 w 183"/>
                  <a:gd name="T9" fmla="*/ 92 h 333"/>
                  <a:gd name="T10" fmla="*/ 127 w 183"/>
                  <a:gd name="T11" fmla="*/ 333 h 333"/>
                  <a:gd name="T12" fmla="*/ 121 w 183"/>
                  <a:gd name="T13" fmla="*/ 271 h 333"/>
                  <a:gd name="T14" fmla="*/ 183 w 183"/>
                  <a:gd name="T15" fmla="*/ 257 h 3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3" h="333">
                    <a:moveTo>
                      <a:pt x="183" y="257"/>
                    </a:moveTo>
                    <a:cubicBezTo>
                      <a:pt x="116" y="212"/>
                      <a:pt x="84" y="132"/>
                      <a:pt x="98" y="56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3" y="47"/>
                      <a:pt x="0" y="69"/>
                      <a:pt x="0" y="92"/>
                    </a:cubicBezTo>
                    <a:cubicBezTo>
                      <a:pt x="0" y="192"/>
                      <a:pt x="50" y="280"/>
                      <a:pt x="127" y="333"/>
                    </a:cubicBezTo>
                    <a:cubicBezTo>
                      <a:pt x="121" y="271"/>
                      <a:pt x="121" y="271"/>
                      <a:pt x="121" y="271"/>
                    </a:cubicBezTo>
                    <a:lnTo>
                      <a:pt x="183" y="25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 cmpd="sng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A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3" name="Freeform 9">
                <a:extLst>
                  <a:ext uri="{FF2B5EF4-FFF2-40B4-BE49-F238E27FC236}">
                    <a16:creationId xmlns:a16="http://schemas.microsoft.com/office/drawing/2014/main" id="{2FC18AF5-75CB-3E15-E727-1FDFE8455FEE}"/>
                  </a:ext>
                </a:extLst>
              </p:cNvPr>
              <p:cNvSpPr>
                <a:spLocks/>
              </p:cNvSpPr>
              <p:nvPr>
                <p:custDataLst>
                  <p:tags r:id="rId4"/>
                </p:custDataLst>
              </p:nvPr>
            </p:nvSpPr>
            <p:spPr bwMode="auto">
              <a:xfrm>
                <a:off x="7426325" y="2051050"/>
                <a:ext cx="682625" cy="573088"/>
              </a:xfrm>
              <a:custGeom>
                <a:avLst/>
                <a:gdLst>
                  <a:gd name="T0" fmla="*/ 0 w 278"/>
                  <a:gd name="T1" fmla="*/ 95 h 233"/>
                  <a:gd name="T2" fmla="*/ 107 w 278"/>
                  <a:gd name="T3" fmla="*/ 121 h 233"/>
                  <a:gd name="T4" fmla="*/ 186 w 278"/>
                  <a:gd name="T5" fmla="*/ 208 h 233"/>
                  <a:gd name="T6" fmla="*/ 246 w 278"/>
                  <a:gd name="T7" fmla="*/ 233 h 233"/>
                  <a:gd name="T8" fmla="*/ 278 w 278"/>
                  <a:gd name="T9" fmla="*/ 181 h 233"/>
                  <a:gd name="T10" fmla="*/ 7 w 278"/>
                  <a:gd name="T11" fmla="*/ 0 h 233"/>
                  <a:gd name="T12" fmla="*/ 0 w 278"/>
                  <a:gd name="T13" fmla="*/ 1 h 233"/>
                  <a:gd name="T14" fmla="*/ 41 w 278"/>
                  <a:gd name="T15" fmla="*/ 48 h 233"/>
                  <a:gd name="T16" fmla="*/ 0 w 278"/>
                  <a:gd name="T17" fmla="*/ 95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8" h="233">
                    <a:moveTo>
                      <a:pt x="0" y="95"/>
                    </a:moveTo>
                    <a:cubicBezTo>
                      <a:pt x="36" y="94"/>
                      <a:pt x="73" y="102"/>
                      <a:pt x="107" y="121"/>
                    </a:cubicBezTo>
                    <a:cubicBezTo>
                      <a:pt x="143" y="142"/>
                      <a:pt x="170" y="173"/>
                      <a:pt x="186" y="208"/>
                    </a:cubicBezTo>
                    <a:cubicBezTo>
                      <a:pt x="246" y="233"/>
                      <a:pt x="246" y="233"/>
                      <a:pt x="246" y="233"/>
                    </a:cubicBezTo>
                    <a:cubicBezTo>
                      <a:pt x="278" y="181"/>
                      <a:pt x="278" y="181"/>
                      <a:pt x="278" y="181"/>
                    </a:cubicBezTo>
                    <a:cubicBezTo>
                      <a:pt x="233" y="75"/>
                      <a:pt x="129" y="0"/>
                      <a:pt x="7" y="0"/>
                    </a:cubicBezTo>
                    <a:cubicBezTo>
                      <a:pt x="5" y="0"/>
                      <a:pt x="2" y="1"/>
                      <a:pt x="0" y="1"/>
                    </a:cubicBezTo>
                    <a:cubicBezTo>
                      <a:pt x="41" y="48"/>
                      <a:pt x="41" y="48"/>
                      <a:pt x="41" y="48"/>
                    </a:cubicBezTo>
                    <a:lnTo>
                      <a:pt x="0" y="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 cmpd="sng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A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4" name="Freeform 10">
                <a:extLst>
                  <a:ext uri="{FF2B5EF4-FFF2-40B4-BE49-F238E27FC236}">
                    <a16:creationId xmlns:a16="http://schemas.microsoft.com/office/drawing/2014/main" id="{5BC92B69-3385-4436-73AB-8C09659612C5}"/>
                  </a:ext>
                </a:extLst>
              </p:cNvPr>
              <p:cNvSpPr>
                <a:spLocks/>
              </p:cNvSpPr>
              <p:nvPr>
                <p:custDataLst>
                  <p:tags r:id="rId5"/>
                </p:custDataLst>
              </p:nvPr>
            </p:nvSpPr>
            <p:spPr bwMode="auto">
              <a:xfrm>
                <a:off x="7764463" y="2532063"/>
                <a:ext cx="398462" cy="784225"/>
              </a:xfrm>
              <a:custGeom>
                <a:avLst/>
                <a:gdLst>
                  <a:gd name="T0" fmla="*/ 162 w 162"/>
                  <a:gd name="T1" fmla="*/ 97 h 319"/>
                  <a:gd name="T2" fmla="*/ 146 w 162"/>
                  <a:gd name="T3" fmla="*/ 0 h 319"/>
                  <a:gd name="T4" fmla="*/ 114 w 162"/>
                  <a:gd name="T5" fmla="*/ 54 h 319"/>
                  <a:gd name="T6" fmla="*/ 56 w 162"/>
                  <a:gd name="T7" fmla="*/ 29 h 319"/>
                  <a:gd name="T8" fmla="*/ 41 w 162"/>
                  <a:gd name="T9" fmla="*/ 196 h 319"/>
                  <a:gd name="T10" fmla="*/ 6 w 162"/>
                  <a:gd name="T11" fmla="*/ 241 h 319"/>
                  <a:gd name="T12" fmla="*/ 0 w 162"/>
                  <a:gd name="T13" fmla="*/ 306 h 319"/>
                  <a:gd name="T14" fmla="*/ 60 w 162"/>
                  <a:gd name="T15" fmla="*/ 319 h 319"/>
                  <a:gd name="T16" fmla="*/ 162 w 162"/>
                  <a:gd name="T17" fmla="*/ 97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2" h="319">
                    <a:moveTo>
                      <a:pt x="162" y="97"/>
                    </a:moveTo>
                    <a:cubicBezTo>
                      <a:pt x="162" y="63"/>
                      <a:pt x="156" y="31"/>
                      <a:pt x="146" y="0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56" y="29"/>
                      <a:pt x="56" y="29"/>
                      <a:pt x="56" y="29"/>
                    </a:cubicBezTo>
                    <a:cubicBezTo>
                      <a:pt x="75" y="82"/>
                      <a:pt x="72" y="144"/>
                      <a:pt x="41" y="196"/>
                    </a:cubicBezTo>
                    <a:cubicBezTo>
                      <a:pt x="32" y="213"/>
                      <a:pt x="20" y="228"/>
                      <a:pt x="6" y="241"/>
                    </a:cubicBezTo>
                    <a:cubicBezTo>
                      <a:pt x="0" y="306"/>
                      <a:pt x="0" y="306"/>
                      <a:pt x="0" y="306"/>
                    </a:cubicBezTo>
                    <a:cubicBezTo>
                      <a:pt x="60" y="319"/>
                      <a:pt x="60" y="319"/>
                      <a:pt x="60" y="319"/>
                    </a:cubicBezTo>
                    <a:cubicBezTo>
                      <a:pt x="123" y="266"/>
                      <a:pt x="162" y="186"/>
                      <a:pt x="162" y="97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 cmpd="sng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A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5" name="Freeform 11">
                <a:extLst>
                  <a:ext uri="{FF2B5EF4-FFF2-40B4-BE49-F238E27FC236}">
                    <a16:creationId xmlns:a16="http://schemas.microsoft.com/office/drawing/2014/main" id="{4534B212-8534-A812-64B5-0785995EBC0A}"/>
                  </a:ext>
                </a:extLst>
              </p:cNvPr>
              <p:cNvSpPr>
                <a:spLocks/>
              </p:cNvSpPr>
              <p:nvPr>
                <p:custDataLst>
                  <p:tags r:id="rId6"/>
                </p:custDataLst>
              </p:nvPr>
            </p:nvSpPr>
            <p:spPr bwMode="auto">
              <a:xfrm>
                <a:off x="7054850" y="3154363"/>
                <a:ext cx="825500" cy="336550"/>
              </a:xfrm>
              <a:custGeom>
                <a:avLst/>
                <a:gdLst>
                  <a:gd name="T0" fmla="*/ 281 w 336"/>
                  <a:gd name="T1" fmla="*/ 0 h 137"/>
                  <a:gd name="T2" fmla="*/ 64 w 336"/>
                  <a:gd name="T3" fmla="*/ 19 h 137"/>
                  <a:gd name="T4" fmla="*/ 0 w 336"/>
                  <a:gd name="T5" fmla="*/ 33 h 137"/>
                  <a:gd name="T6" fmla="*/ 6 w 336"/>
                  <a:gd name="T7" fmla="*/ 94 h 137"/>
                  <a:gd name="T8" fmla="*/ 158 w 336"/>
                  <a:gd name="T9" fmla="*/ 137 h 137"/>
                  <a:gd name="T10" fmla="*/ 336 w 336"/>
                  <a:gd name="T11" fmla="*/ 77 h 137"/>
                  <a:gd name="T12" fmla="*/ 275 w 336"/>
                  <a:gd name="T13" fmla="*/ 63 h 137"/>
                  <a:gd name="T14" fmla="*/ 281 w 336"/>
                  <a:gd name="T15" fmla="*/ 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6" h="137">
                    <a:moveTo>
                      <a:pt x="281" y="0"/>
                    </a:moveTo>
                    <a:cubicBezTo>
                      <a:pt x="220" y="48"/>
                      <a:pt x="135" y="57"/>
                      <a:pt x="64" y="19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6" y="94"/>
                      <a:pt x="6" y="94"/>
                      <a:pt x="6" y="94"/>
                    </a:cubicBezTo>
                    <a:cubicBezTo>
                      <a:pt x="50" y="122"/>
                      <a:pt x="102" y="137"/>
                      <a:pt x="158" y="137"/>
                    </a:cubicBezTo>
                    <a:cubicBezTo>
                      <a:pt x="225" y="137"/>
                      <a:pt x="287" y="115"/>
                      <a:pt x="336" y="77"/>
                    </a:cubicBezTo>
                    <a:cubicBezTo>
                      <a:pt x="275" y="63"/>
                      <a:pt x="275" y="63"/>
                      <a:pt x="275" y="63"/>
                    </a:cubicBezTo>
                    <a:lnTo>
                      <a:pt x="281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 cmpd="sng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AU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30" name="Textfeld 29">
              <a:extLst>
                <a:ext uri="{FF2B5EF4-FFF2-40B4-BE49-F238E27FC236}">
                  <a16:creationId xmlns:a16="http://schemas.microsoft.com/office/drawing/2014/main" id="{683788A6-D8B9-A045-AC6A-6CD6904F0CF8}"/>
                </a:ext>
              </a:extLst>
            </p:cNvPr>
            <p:cNvSpPr txBox="1"/>
            <p:nvPr/>
          </p:nvSpPr>
          <p:spPr>
            <a:xfrm>
              <a:off x="5390459" y="2020948"/>
              <a:ext cx="1619354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tr" sz="1400" dirty="0"/>
                <a:t>Ürün ve Hizmet </a:t>
              </a:r>
              <a:br>
                <a:rPr lang="en-US" sz="1400" dirty="0"/>
              </a:br>
              <a:r>
                <a:rPr lang="tr" sz="1400" dirty="0"/>
                <a:t>Önceliği</a:t>
              </a:r>
            </a:p>
          </p:txBody>
        </p:sp>
        <p:sp>
          <p:nvSpPr>
            <p:cNvPr id="31" name="Textfeld 30">
              <a:extLst>
                <a:ext uri="{FF2B5EF4-FFF2-40B4-BE49-F238E27FC236}">
                  <a16:creationId xmlns:a16="http://schemas.microsoft.com/office/drawing/2014/main" id="{91F3F9BC-26B2-3F68-80A1-94CD3506FB4C}"/>
                </a:ext>
              </a:extLst>
            </p:cNvPr>
            <p:cNvSpPr txBox="1"/>
            <p:nvPr/>
          </p:nvSpPr>
          <p:spPr>
            <a:xfrm rot="5400000">
              <a:off x="7615744" y="3229261"/>
              <a:ext cx="1170512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tr" sz="1400" dirty="0"/>
                <a:t>Süreç </a:t>
              </a:r>
              <a:br>
                <a:rPr lang="en-US" sz="1400" dirty="0"/>
              </a:br>
              <a:r>
                <a:rPr lang="tr" sz="1400" dirty="0"/>
                <a:t>Önceliklendirme</a:t>
              </a:r>
            </a:p>
          </p:txBody>
        </p:sp>
        <p:sp>
          <p:nvSpPr>
            <p:cNvPr id="32" name="Textfeld 31">
              <a:extLst>
                <a:ext uri="{FF2B5EF4-FFF2-40B4-BE49-F238E27FC236}">
                  <a16:creationId xmlns:a16="http://schemas.microsoft.com/office/drawing/2014/main" id="{8C603A5E-043B-ACD3-0586-1FBCAB2F977B}"/>
                </a:ext>
              </a:extLst>
            </p:cNvPr>
            <p:cNvSpPr txBox="1"/>
            <p:nvPr/>
          </p:nvSpPr>
          <p:spPr>
            <a:xfrm>
              <a:off x="7028949" y="5380370"/>
              <a:ext cx="1170512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tr" sz="1400" dirty="0"/>
                <a:t>Faaliyet </a:t>
              </a:r>
              <a:br>
                <a:rPr lang="en-US" sz="1400" dirty="0"/>
              </a:br>
              <a:r>
                <a:rPr lang="tr" sz="1400" dirty="0"/>
                <a:t>Önceliklendirme</a:t>
              </a:r>
            </a:p>
          </p:txBody>
        </p:sp>
        <p:sp>
          <p:nvSpPr>
            <p:cNvPr id="33" name="Textfeld 32">
              <a:extLst>
                <a:ext uri="{FF2B5EF4-FFF2-40B4-BE49-F238E27FC236}">
                  <a16:creationId xmlns:a16="http://schemas.microsoft.com/office/drawing/2014/main" id="{107251FF-18AB-3EB8-DDAE-C1EB986311EC}"/>
                </a:ext>
              </a:extLst>
            </p:cNvPr>
            <p:cNvSpPr txBox="1"/>
            <p:nvPr/>
          </p:nvSpPr>
          <p:spPr>
            <a:xfrm>
              <a:off x="4982687" y="5721886"/>
              <a:ext cx="1269899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tr" sz="1400" dirty="0"/>
                <a:t>Analiz ve </a:t>
              </a:r>
              <a:br>
                <a:rPr lang="en-US" sz="1400" dirty="0"/>
              </a:br>
              <a:r>
                <a:rPr lang="tr" sz="1400" dirty="0"/>
                <a:t>Konsolidasyon</a:t>
              </a:r>
            </a:p>
          </p:txBody>
        </p:sp>
        <p:sp>
          <p:nvSpPr>
            <p:cNvPr id="34" name="Textfeld 33">
              <a:extLst>
                <a:ext uri="{FF2B5EF4-FFF2-40B4-BE49-F238E27FC236}">
                  <a16:creationId xmlns:a16="http://schemas.microsoft.com/office/drawing/2014/main" id="{70AFC66D-F67A-9D62-F16A-7EB5821C346C}"/>
                </a:ext>
              </a:extLst>
            </p:cNvPr>
            <p:cNvSpPr txBox="1"/>
            <p:nvPr/>
          </p:nvSpPr>
          <p:spPr>
            <a:xfrm rot="17188546">
              <a:off x="3276823" y="3418516"/>
              <a:ext cx="2425408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tr" sz="1400" dirty="0"/>
                <a:t>BIA Sonuçlarının Üst Yönetim Onayını Alın</a:t>
              </a:r>
              <a:br>
                <a:rPr lang="en-US" sz="1400" dirty="0"/>
              </a:br>
              <a:endParaRPr lang="en-US" sz="1400" dirty="0"/>
            </a:p>
          </p:txBody>
        </p:sp>
        <p:sp>
          <p:nvSpPr>
            <p:cNvPr id="35" name="Textfeld 34">
              <a:extLst>
                <a:ext uri="{FF2B5EF4-FFF2-40B4-BE49-F238E27FC236}">
                  <a16:creationId xmlns:a16="http://schemas.microsoft.com/office/drawing/2014/main" id="{43DE0B38-D227-1221-1962-B2B10569E41F}"/>
                </a:ext>
              </a:extLst>
            </p:cNvPr>
            <p:cNvSpPr txBox="1"/>
            <p:nvPr/>
          </p:nvSpPr>
          <p:spPr>
            <a:xfrm>
              <a:off x="5637036" y="3940066"/>
              <a:ext cx="1576072" cy="5232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2"/>
              </a:solidFill>
            </a:ln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tr" sz="1400" dirty="0"/>
                <a:t>Proje planlaması</a:t>
              </a:r>
            </a:p>
            <a:p>
              <a:pPr algn="ctr"/>
              <a:r>
                <a:rPr lang="tr" sz="1400" dirty="0"/>
                <a:t>Ve yönetim</a:t>
              </a:r>
            </a:p>
          </p:txBody>
        </p:sp>
        <p:sp>
          <p:nvSpPr>
            <p:cNvPr id="36" name="Textfeld 35">
              <a:extLst>
                <a:ext uri="{FF2B5EF4-FFF2-40B4-BE49-F238E27FC236}">
                  <a16:creationId xmlns:a16="http://schemas.microsoft.com/office/drawing/2014/main" id="{A36EE9FF-FC97-2595-D603-9BB4EA933B50}"/>
                </a:ext>
              </a:extLst>
            </p:cNvPr>
            <p:cNvSpPr txBox="1"/>
            <p:nvPr/>
          </p:nvSpPr>
          <p:spPr>
            <a:xfrm>
              <a:off x="523050" y="1516426"/>
              <a:ext cx="1818125" cy="116955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2"/>
              </a:solidFill>
            </a:ln>
          </p:spPr>
          <p:txBody>
            <a:bodyPr wrap="none" rtlCol="0" anchor="ctr">
              <a:spAutoFit/>
            </a:bodyPr>
            <a:lstStyle/>
            <a:p>
              <a:r>
                <a:rPr lang="tr" sz="1400" dirty="0"/>
                <a:t>Önkoşullar:</a:t>
              </a:r>
            </a:p>
            <a:p>
              <a:pPr marL="285750" indent="-285750">
                <a:buFontTx/>
                <a:buChar char="-"/>
              </a:pPr>
              <a:r>
                <a:rPr lang="tr" sz="1400" dirty="0"/>
                <a:t>Bağlam ve Kapsam</a:t>
              </a:r>
            </a:p>
            <a:p>
              <a:pPr marL="285750" indent="-285750">
                <a:buFontTx/>
                <a:buChar char="-"/>
              </a:pPr>
              <a:r>
                <a:rPr lang="tr" sz="1400" dirty="0"/>
                <a:t>Roller</a:t>
              </a:r>
            </a:p>
            <a:p>
              <a:pPr marL="285750" indent="-285750">
                <a:buFontTx/>
                <a:buChar char="-"/>
              </a:pPr>
              <a:r>
                <a:rPr lang="tr" sz="1400" dirty="0"/>
                <a:t>Bağlılık</a:t>
              </a:r>
            </a:p>
            <a:p>
              <a:pPr marL="285750" indent="-285750">
                <a:buFontTx/>
                <a:buChar char="-"/>
              </a:pPr>
              <a:r>
                <a:rPr lang="tr" sz="1400" dirty="0"/>
                <a:t>Kaynaklar</a:t>
              </a:r>
            </a:p>
          </p:txBody>
        </p:sp>
        <p:sp>
          <p:nvSpPr>
            <p:cNvPr id="37" name="Pfeil nach rechts 19">
              <a:extLst>
                <a:ext uri="{FF2B5EF4-FFF2-40B4-BE49-F238E27FC236}">
                  <a16:creationId xmlns:a16="http://schemas.microsoft.com/office/drawing/2014/main" id="{E1C9A497-066C-44BA-0107-37812C0B87AA}"/>
                </a:ext>
              </a:extLst>
            </p:cNvPr>
            <p:cNvSpPr/>
            <p:nvPr/>
          </p:nvSpPr>
          <p:spPr>
            <a:xfrm>
              <a:off x="2506364" y="1834352"/>
              <a:ext cx="2476323" cy="348167"/>
            </a:xfrm>
            <a:prstGeom prst="rightArrow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Pfeil nach links 20">
              <a:extLst>
                <a:ext uri="{FF2B5EF4-FFF2-40B4-BE49-F238E27FC236}">
                  <a16:creationId xmlns:a16="http://schemas.microsoft.com/office/drawing/2014/main" id="{42F819B5-C0D4-B786-8F05-EA406070A50C}"/>
                </a:ext>
              </a:extLst>
            </p:cNvPr>
            <p:cNvSpPr/>
            <p:nvPr/>
          </p:nvSpPr>
          <p:spPr>
            <a:xfrm>
              <a:off x="2076874" y="3875714"/>
              <a:ext cx="1667651" cy="371853"/>
            </a:xfrm>
            <a:prstGeom prst="leftArrow">
              <a:avLst/>
            </a:prstGeom>
            <a:solidFill>
              <a:schemeClr val="bg1">
                <a:lumMod val="95000"/>
              </a:schemeClr>
            </a:solidFill>
            <a:ln w="127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" sz="1200" dirty="0">
                  <a:solidFill>
                    <a:schemeClr val="tx1"/>
                  </a:solidFill>
                </a:rPr>
                <a:t>M.Ö. Gereksinimler</a:t>
              </a:r>
            </a:p>
          </p:txBody>
        </p:sp>
        <p:sp>
          <p:nvSpPr>
            <p:cNvPr id="39" name="Textfeld 38">
              <a:extLst>
                <a:ext uri="{FF2B5EF4-FFF2-40B4-BE49-F238E27FC236}">
                  <a16:creationId xmlns:a16="http://schemas.microsoft.com/office/drawing/2014/main" id="{FBC9784C-19D3-786A-200F-F67117A1E044}"/>
                </a:ext>
              </a:extLst>
            </p:cNvPr>
            <p:cNvSpPr txBox="1"/>
            <p:nvPr/>
          </p:nvSpPr>
          <p:spPr>
            <a:xfrm>
              <a:off x="162004" y="3721631"/>
              <a:ext cx="1758815" cy="73866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2"/>
              </a:solidFill>
            </a:ln>
          </p:spPr>
          <p:txBody>
            <a:bodyPr wrap="none" rtlCol="0" anchor="ctr">
              <a:spAutoFit/>
            </a:bodyPr>
            <a:lstStyle/>
            <a:p>
              <a:r>
                <a:rPr lang="tr" sz="1400" dirty="0"/>
                <a:t>BIA'dan sonra -</a:t>
              </a:r>
            </a:p>
            <a:p>
              <a:r>
                <a:rPr lang="tr" sz="1400" dirty="0"/>
                <a:t>İş devamlılığı</a:t>
              </a:r>
            </a:p>
            <a:p>
              <a:r>
                <a:rPr lang="tr" sz="1400" dirty="0"/>
                <a:t>Strateji Seçimi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227353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Örnek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34848A38-4710-478F-C689-D7EAF056D5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5788" y="1738756"/>
            <a:ext cx="5525119" cy="4649852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B887F46D-2A37-26D0-0C9F-7C424E3A27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13518" y="1738757"/>
            <a:ext cx="5186450" cy="4649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5419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Örnek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C9E06415-D8A7-F523-EFE4-CC646A3D88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000" y="2476736"/>
            <a:ext cx="3604971" cy="3123725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8A2405D9-A7B4-09D0-BD55-38045956E35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17160" y="2476736"/>
            <a:ext cx="3573754" cy="3123725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8DA80C1A-2A16-54E5-ACCF-3403CE05840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63103" y="2476737"/>
            <a:ext cx="3544902" cy="3123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8577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060449"/>
            <a:ext cx="11059967" cy="3340608"/>
          </a:xfrm>
        </p:spPr>
        <p:txBody>
          <a:bodyPr>
            <a:normAutofit/>
          </a:bodyPr>
          <a:lstStyle/>
          <a:p>
            <a:pPr algn="ctr"/>
            <a:r>
              <a:rPr lang="tr" sz="6000" b="1" dirty="0"/>
              <a:t>İş Sürekliliği Stratejisi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0021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Strateji Belirleyin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r>
              <a:rPr lang="tr" sz="3200" dirty="0"/>
              <a:t>Kurtarma Süresi Hedeflerini (RTO) belirleyin – MAO'dan daha kısa</a:t>
            </a:r>
          </a:p>
          <a:p>
            <a:pPr lvl="1"/>
            <a:r>
              <a:rPr lang="tr" sz="2800" dirty="0"/>
              <a:t>Genellikle: daha kısa RTO daha yüksek maliyetlere neden olur</a:t>
            </a:r>
          </a:p>
          <a:p>
            <a:pPr lvl="1"/>
            <a:endParaRPr lang="en-US" sz="2800" dirty="0"/>
          </a:p>
          <a:p>
            <a:r>
              <a:rPr lang="tr" sz="3200" dirty="0"/>
              <a:t>Mevcut stratejilerin değerlendirilmesi</a:t>
            </a:r>
          </a:p>
          <a:p>
            <a:pPr lvl="1"/>
            <a:r>
              <a:rPr lang="tr" sz="2800" dirty="0"/>
              <a:t>Boşluk analizi</a:t>
            </a:r>
          </a:p>
          <a:p>
            <a:pPr lvl="1"/>
            <a:endParaRPr lang="en-US" sz="2800" dirty="0"/>
          </a:p>
          <a:p>
            <a:r>
              <a:rPr lang="tr" sz="3200" dirty="0"/>
              <a:t>Kararlaştırılan ve imzalanan seçeneklerden emin olun</a:t>
            </a:r>
          </a:p>
          <a:p>
            <a:pPr lvl="1"/>
            <a:r>
              <a:rPr lang="tr" sz="2800" dirty="0"/>
              <a:t>Mali ve kaynak hükümleri dahil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558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Örnek Stratejiler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316480"/>
            <a:ext cx="11059200" cy="3983520"/>
          </a:xfrm>
        </p:spPr>
        <p:txBody>
          <a:bodyPr>
            <a:normAutofit/>
          </a:bodyPr>
          <a:lstStyle/>
          <a:p>
            <a:r>
              <a:rPr lang="tr" sz="4400" dirty="0"/>
              <a:t>İş yeri</a:t>
            </a:r>
          </a:p>
          <a:p>
            <a:r>
              <a:rPr lang="tr" sz="4400" dirty="0"/>
              <a:t>personel</a:t>
            </a:r>
          </a:p>
          <a:p>
            <a:r>
              <a:rPr lang="tr" sz="4400" dirty="0"/>
              <a:t>Bilgi Teknolojisi</a:t>
            </a:r>
          </a:p>
          <a:p>
            <a:r>
              <a:rPr lang="tr" sz="4400" dirty="0"/>
              <a:t>Bileşen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8699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060449"/>
            <a:ext cx="11059967" cy="3340608"/>
          </a:xfrm>
        </p:spPr>
        <p:txBody>
          <a:bodyPr>
            <a:normAutofit/>
          </a:bodyPr>
          <a:lstStyle/>
          <a:p>
            <a:pPr algn="ctr"/>
            <a:r>
              <a:rPr lang="tr" sz="6000" b="1" dirty="0"/>
              <a:t>İş Sürekliliği Prosedürleri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9839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İş Sürekliliği Planları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Inhaltsplatzhalter 7">
            <a:extLst>
              <a:ext uri="{FF2B5EF4-FFF2-40B4-BE49-F238E27FC236}">
                <a16:creationId xmlns:a16="http://schemas.microsoft.com/office/drawing/2014/main" id="{AA4B26C5-B981-C036-A908-5F10EE0D59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984" y="1821584"/>
            <a:ext cx="3022524" cy="2016000"/>
          </a:xfr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81034205-8CC1-7ECA-FD62-7938631E3B04}"/>
              </a:ext>
            </a:extLst>
          </p:cNvPr>
          <p:cNvSpPr txBox="1"/>
          <p:nvPr/>
        </p:nvSpPr>
        <p:spPr>
          <a:xfrm>
            <a:off x="945427" y="3837584"/>
            <a:ext cx="3004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" dirty="0"/>
              <a:t>Etkinleştirme işlemi</a:t>
            </a: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027824AC-D73D-D5FD-FE00-34AC57AD064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6255" y="1826560"/>
            <a:ext cx="3023725" cy="2016000"/>
          </a:xfrm>
          <a:prstGeom prst="rect">
            <a:avLst/>
          </a:prstGeom>
        </p:spPr>
      </p:pic>
      <p:sp>
        <p:nvSpPr>
          <p:cNvPr id="10" name="Textfeld 9">
            <a:extLst>
              <a:ext uri="{FF2B5EF4-FFF2-40B4-BE49-F238E27FC236}">
                <a16:creationId xmlns:a16="http://schemas.microsoft.com/office/drawing/2014/main" id="{4EA774B6-4807-BBAB-0F44-51C468FE5EFB}"/>
              </a:ext>
            </a:extLst>
          </p:cNvPr>
          <p:cNvSpPr txBox="1"/>
          <p:nvPr/>
        </p:nvSpPr>
        <p:spPr>
          <a:xfrm>
            <a:off x="4310165" y="3842560"/>
            <a:ext cx="3004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" dirty="0"/>
              <a:t>Görev ve Sorumluluklar</a:t>
            </a: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31D7A234-1FCE-A90F-1DB5-D7F77CEC761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891" y="4255781"/>
            <a:ext cx="3024000" cy="2016000"/>
          </a:xfrm>
          <a:prstGeom prst="rect">
            <a:avLst/>
          </a:prstGeom>
        </p:spPr>
      </p:pic>
      <p:sp>
        <p:nvSpPr>
          <p:cNvPr id="12" name="Textfeld 11">
            <a:extLst>
              <a:ext uri="{FF2B5EF4-FFF2-40B4-BE49-F238E27FC236}">
                <a16:creationId xmlns:a16="http://schemas.microsoft.com/office/drawing/2014/main" id="{85B0296D-D2B6-D3F3-F856-CEB13FC7B4BF}"/>
              </a:ext>
            </a:extLst>
          </p:cNvPr>
          <p:cNvSpPr txBox="1"/>
          <p:nvPr/>
        </p:nvSpPr>
        <p:spPr>
          <a:xfrm>
            <a:off x="943075" y="6271781"/>
            <a:ext cx="3004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" dirty="0"/>
              <a:t>İletişim stratejisi</a:t>
            </a:r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6AA0AAE9-8EC3-7F39-D33A-4B136FD7FB1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6027" y="1826560"/>
            <a:ext cx="3589318" cy="2016000"/>
          </a:xfrm>
          <a:prstGeom prst="rect">
            <a:avLst/>
          </a:prstGeom>
        </p:spPr>
      </p:pic>
      <p:sp>
        <p:nvSpPr>
          <p:cNvPr id="14" name="Textfeld 13">
            <a:extLst>
              <a:ext uri="{FF2B5EF4-FFF2-40B4-BE49-F238E27FC236}">
                <a16:creationId xmlns:a16="http://schemas.microsoft.com/office/drawing/2014/main" id="{62272433-8573-DF11-503F-84FB60A70AED}"/>
              </a:ext>
            </a:extLst>
          </p:cNvPr>
          <p:cNvSpPr txBox="1"/>
          <p:nvPr/>
        </p:nvSpPr>
        <p:spPr>
          <a:xfrm>
            <a:off x="7706584" y="3837584"/>
            <a:ext cx="35887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" dirty="0"/>
              <a:t>Müdahale ve kurtarma faaliyetleri</a:t>
            </a:r>
          </a:p>
        </p:txBody>
      </p:sp>
      <p:pic>
        <p:nvPicPr>
          <p:cNvPr id="15" name="Grafik 14">
            <a:extLst>
              <a:ext uri="{FF2B5EF4-FFF2-40B4-BE49-F238E27FC236}">
                <a16:creationId xmlns:a16="http://schemas.microsoft.com/office/drawing/2014/main" id="{018B1BD5-BC50-4968-72F3-FAA50E69FD0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981" y="4260757"/>
            <a:ext cx="3024000" cy="2016000"/>
          </a:xfrm>
          <a:prstGeom prst="rect">
            <a:avLst/>
          </a:prstGeom>
        </p:spPr>
      </p:pic>
      <p:sp>
        <p:nvSpPr>
          <p:cNvPr id="16" name="Textfeld 15">
            <a:extLst>
              <a:ext uri="{FF2B5EF4-FFF2-40B4-BE49-F238E27FC236}">
                <a16:creationId xmlns:a16="http://schemas.microsoft.com/office/drawing/2014/main" id="{D9268D32-9D32-2C44-5BB9-7CED8307EF77}"/>
              </a:ext>
            </a:extLst>
          </p:cNvPr>
          <p:cNvSpPr txBox="1"/>
          <p:nvPr/>
        </p:nvSpPr>
        <p:spPr>
          <a:xfrm>
            <a:off x="4310165" y="6276757"/>
            <a:ext cx="30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" dirty="0"/>
              <a:t>Geçici çözümler,…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13599379-A587-4AC7-CD5A-AFA3610CEC6E}"/>
              </a:ext>
            </a:extLst>
          </p:cNvPr>
          <p:cNvSpPr txBox="1"/>
          <p:nvPr/>
        </p:nvSpPr>
        <p:spPr>
          <a:xfrm>
            <a:off x="7683070" y="4639543"/>
            <a:ext cx="35600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" sz="4800" b="1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8538518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İş sürekliliği planı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109216"/>
            <a:ext cx="11059200" cy="4190784"/>
          </a:xfrm>
        </p:spPr>
        <p:txBody>
          <a:bodyPr>
            <a:normAutofit lnSpcReduction="10000"/>
          </a:bodyPr>
          <a:lstStyle/>
          <a:p>
            <a:r>
              <a:rPr lang="tr" sz="4400" b="1" dirty="0"/>
              <a:t>Yüksek basınç durumlarında </a:t>
            </a:r>
            <a:r>
              <a:rPr lang="tr" sz="4400" dirty="0"/>
              <a:t>kullanılır</a:t>
            </a:r>
          </a:p>
          <a:p>
            <a:pPr lvl="1"/>
            <a:endParaRPr lang="en-US" sz="4000" dirty="0"/>
          </a:p>
          <a:p>
            <a:r>
              <a:rPr lang="tr" sz="4400" dirty="0"/>
              <a:t>Etkili bir BCP'nin özellikleri şunları içerir:</a:t>
            </a:r>
          </a:p>
          <a:p>
            <a:pPr lvl="1"/>
            <a:r>
              <a:rPr lang="tr" sz="4000" b="1" dirty="0"/>
              <a:t>doğrudan</a:t>
            </a:r>
          </a:p>
          <a:p>
            <a:pPr lvl="1"/>
            <a:r>
              <a:rPr lang="tr" sz="4000" b="1" dirty="0"/>
              <a:t>uyarlanabilir</a:t>
            </a:r>
          </a:p>
          <a:p>
            <a:pPr lvl="1"/>
            <a:r>
              <a:rPr lang="tr" sz="4000" b="1" dirty="0"/>
              <a:t>Özlü</a:t>
            </a:r>
          </a:p>
          <a:p>
            <a:pPr lvl="1"/>
            <a:r>
              <a:rPr lang="tr" sz="4000" b="1" dirty="0"/>
              <a:t>İlgili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5744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İş sürekliliği planı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084832"/>
            <a:ext cx="11059200" cy="4408042"/>
          </a:xfrm>
        </p:spPr>
        <p:txBody>
          <a:bodyPr>
            <a:normAutofit fontScale="92500" lnSpcReduction="20000"/>
          </a:bodyPr>
          <a:lstStyle/>
          <a:p>
            <a:r>
              <a:rPr lang="tr" sz="4400" dirty="0"/>
              <a:t>Çekirdek unsurlar:</a:t>
            </a:r>
          </a:p>
          <a:p>
            <a:pPr lvl="1"/>
            <a:r>
              <a:rPr lang="tr" sz="4000" dirty="0"/>
              <a:t>Amaç ve Kapsam</a:t>
            </a:r>
          </a:p>
          <a:p>
            <a:pPr lvl="1"/>
            <a:r>
              <a:rPr lang="tr" sz="4000" dirty="0"/>
              <a:t>Amaç ve varsayımlar</a:t>
            </a:r>
          </a:p>
          <a:p>
            <a:pPr lvl="1"/>
            <a:r>
              <a:rPr lang="tr" sz="4000" dirty="0"/>
              <a:t>Olay yönetimi yapısı</a:t>
            </a:r>
          </a:p>
          <a:p>
            <a:pPr lvl="1"/>
            <a:r>
              <a:rPr lang="tr" sz="4000" dirty="0"/>
              <a:t>Müdahale ekibinin sorumlulukları</a:t>
            </a:r>
          </a:p>
          <a:p>
            <a:pPr lvl="1"/>
            <a:r>
              <a:rPr lang="tr" sz="4000" dirty="0"/>
              <a:t>Takım seferberliği</a:t>
            </a:r>
          </a:p>
          <a:p>
            <a:pPr lvl="1"/>
            <a:r>
              <a:rPr lang="tr" sz="4000" dirty="0"/>
              <a:t>Aktivasyon planı</a:t>
            </a:r>
          </a:p>
          <a:p>
            <a:pPr lvl="1"/>
            <a:r>
              <a:rPr lang="tr" sz="4000" dirty="0"/>
              <a:t>Çağırma (kurtarma düzenlemelerinin)</a:t>
            </a:r>
          </a:p>
          <a:p>
            <a:pPr lvl="1"/>
            <a:r>
              <a:rPr lang="tr" sz="4000" dirty="0"/>
              <a:t>İletişim bilgileri (genellikle ek olarak tutulur)</a:t>
            </a:r>
          </a:p>
          <a:p>
            <a:endParaRPr lang="en-US" sz="4400" dirty="0"/>
          </a:p>
          <a:p>
            <a:pPr marL="0" indent="0">
              <a:buNone/>
            </a:pPr>
            <a:endParaRPr lang="en-US" sz="40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43799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060449"/>
            <a:ext cx="11059967" cy="3340608"/>
          </a:xfrm>
        </p:spPr>
        <p:txBody>
          <a:bodyPr>
            <a:normAutofit/>
          </a:bodyPr>
          <a:lstStyle/>
          <a:p>
            <a:pPr algn="ctr"/>
            <a:r>
              <a:rPr lang="tr" sz="6000" b="1" dirty="0"/>
              <a:t>Egzersiz ve Test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34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Test Neden Önemli?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r>
              <a:rPr lang="tr" sz="4000" dirty="0"/>
              <a:t>Farkındalığı geliştirin</a:t>
            </a:r>
          </a:p>
          <a:p>
            <a:endParaRPr lang="en-US" sz="4000" dirty="0"/>
          </a:p>
          <a:p>
            <a:r>
              <a:rPr lang="tr" sz="4000" dirty="0"/>
              <a:t>İş sürekliliği prosedürlerini iyileştirin</a:t>
            </a:r>
          </a:p>
          <a:p>
            <a:endParaRPr lang="en-US" sz="4000" dirty="0"/>
          </a:p>
          <a:p>
            <a:r>
              <a:rPr lang="tr" sz="4000" dirty="0"/>
              <a:t>Güveni artırın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27253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Egzersiz ve Test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109216"/>
            <a:ext cx="11237472" cy="4190784"/>
          </a:xfrm>
        </p:spPr>
        <p:txBody>
          <a:bodyPr>
            <a:normAutofit fontScale="92500" lnSpcReduction="10000"/>
          </a:bodyPr>
          <a:lstStyle/>
          <a:p>
            <a:r>
              <a:rPr lang="tr" sz="4000" dirty="0"/>
              <a:t>Tartışmaya dayalı egzersizler ve işleme dayalı (“yapmak”)</a:t>
            </a:r>
          </a:p>
          <a:p>
            <a:r>
              <a:rPr lang="tr" sz="4000" dirty="0"/>
              <a:t>Tartışmaya dayalı alıştırma yöntemlerine ilişkin örnekler şunları içerir:</a:t>
            </a:r>
          </a:p>
          <a:p>
            <a:pPr lvl="1"/>
            <a:r>
              <a:rPr lang="tr" sz="3600" dirty="0"/>
              <a:t>Masa Kontrolü</a:t>
            </a:r>
          </a:p>
          <a:p>
            <a:pPr lvl="1"/>
            <a:r>
              <a:rPr lang="tr" sz="3600" dirty="0"/>
              <a:t>Yalak</a:t>
            </a:r>
          </a:p>
          <a:p>
            <a:pPr lvl="1"/>
            <a:r>
              <a:rPr lang="tr" sz="3600" dirty="0"/>
              <a:t>Atölye</a:t>
            </a:r>
          </a:p>
          <a:p>
            <a:pPr lvl="1"/>
            <a:r>
              <a:rPr lang="tr" sz="3600" dirty="0"/>
              <a:t>masa üstü egzersiz</a:t>
            </a:r>
          </a:p>
          <a:p>
            <a:pPr lvl="1"/>
            <a:r>
              <a:rPr lang="tr" sz="3600" dirty="0"/>
              <a:t>Tartışmaya dayalı oyunlar</a:t>
            </a:r>
          </a:p>
          <a:p>
            <a:pPr lvl="1"/>
            <a:r>
              <a:rPr lang="tr" sz="3600" dirty="0"/>
              <a:t>…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71637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tr" dirty="0"/>
              <a:t>Planla, Uygula, Kontrol Et, Önlem Al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pSp>
        <p:nvGrpSpPr>
          <p:cNvPr id="3" name="Gruppieren 3">
            <a:extLst>
              <a:ext uri="{FF2B5EF4-FFF2-40B4-BE49-F238E27FC236}">
                <a16:creationId xmlns:a16="http://schemas.microsoft.com/office/drawing/2014/main" id="{6B4CDDE7-1B56-2AD9-5F9F-E9414A019071}"/>
              </a:ext>
            </a:extLst>
          </p:cNvPr>
          <p:cNvGrpSpPr>
            <a:grpSpLocks noChangeAspect="1"/>
          </p:cNvGrpSpPr>
          <p:nvPr/>
        </p:nvGrpSpPr>
        <p:grpSpPr>
          <a:xfrm>
            <a:off x="4371124" y="2117624"/>
            <a:ext cx="3267374" cy="3267374"/>
            <a:chOff x="4800600" y="2051050"/>
            <a:chExt cx="1439863" cy="1439863"/>
          </a:xfrm>
        </p:grpSpPr>
        <p:sp>
          <p:nvSpPr>
            <p:cNvPr id="6" name="Freeform 28">
              <a:extLst>
                <a:ext uri="{FF2B5EF4-FFF2-40B4-BE49-F238E27FC236}">
                  <a16:creationId xmlns:a16="http://schemas.microsoft.com/office/drawing/2014/main" id="{6C94996E-7EF8-59AE-BEA1-DFF2A8AFBBBE}"/>
                </a:ext>
              </a:extLst>
            </p:cNvPr>
            <p:cNvSpPr>
              <a:spLocks/>
            </p:cNvSpPr>
            <p:nvPr>
              <p:custDataLst>
                <p:tags r:id="rId5"/>
              </p:custDataLst>
            </p:nvPr>
          </p:nvSpPr>
          <p:spPr bwMode="auto">
            <a:xfrm>
              <a:off x="4997450" y="2249488"/>
              <a:ext cx="1046163" cy="1044575"/>
            </a:xfrm>
            <a:custGeom>
              <a:avLst/>
              <a:gdLst>
                <a:gd name="T0" fmla="*/ 120 w 425"/>
                <a:gd name="T1" fmla="*/ 373 h 425"/>
                <a:gd name="T2" fmla="*/ 51 w 425"/>
                <a:gd name="T3" fmla="*/ 119 h 425"/>
                <a:gd name="T4" fmla="*/ 306 w 425"/>
                <a:gd name="T5" fmla="*/ 51 h 425"/>
                <a:gd name="T6" fmla="*/ 374 w 425"/>
                <a:gd name="T7" fmla="*/ 305 h 425"/>
                <a:gd name="T8" fmla="*/ 120 w 425"/>
                <a:gd name="T9" fmla="*/ 373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5" h="425">
                  <a:moveTo>
                    <a:pt x="120" y="373"/>
                  </a:moveTo>
                  <a:cubicBezTo>
                    <a:pt x="31" y="322"/>
                    <a:pt x="0" y="208"/>
                    <a:pt x="51" y="119"/>
                  </a:cubicBezTo>
                  <a:cubicBezTo>
                    <a:pt x="103" y="30"/>
                    <a:pt x="217" y="0"/>
                    <a:pt x="306" y="51"/>
                  </a:cubicBezTo>
                  <a:cubicBezTo>
                    <a:pt x="394" y="103"/>
                    <a:pt x="425" y="216"/>
                    <a:pt x="374" y="305"/>
                  </a:cubicBezTo>
                  <a:cubicBezTo>
                    <a:pt x="322" y="394"/>
                    <a:pt x="208" y="425"/>
                    <a:pt x="120" y="373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  <p:sp>
          <p:nvSpPr>
            <p:cNvPr id="7" name="Freeform 29">
              <a:extLst>
                <a:ext uri="{FF2B5EF4-FFF2-40B4-BE49-F238E27FC236}">
                  <a16:creationId xmlns:a16="http://schemas.microsoft.com/office/drawing/2014/main" id="{E0B86DD6-123A-61D0-233F-29254CD986D0}"/>
                </a:ext>
              </a:extLst>
            </p:cNvPr>
            <p:cNvSpPr>
              <a:spLocks/>
            </p:cNvSpPr>
            <p:nvPr>
              <p:custDataLst>
                <p:tags r:id="rId6"/>
              </p:custDataLst>
            </p:nvPr>
          </p:nvSpPr>
          <p:spPr bwMode="auto">
            <a:xfrm>
              <a:off x="4803775" y="2732088"/>
              <a:ext cx="739775" cy="758825"/>
            </a:xfrm>
            <a:custGeom>
              <a:avLst/>
              <a:gdLst>
                <a:gd name="T0" fmla="*/ 299 w 301"/>
                <a:gd name="T1" fmla="*/ 215 h 309"/>
                <a:gd name="T2" fmla="*/ 192 w 301"/>
                <a:gd name="T3" fmla="*/ 188 h 309"/>
                <a:gd name="T4" fmla="*/ 95 w 301"/>
                <a:gd name="T5" fmla="*/ 41 h 309"/>
                <a:gd name="T6" fmla="*/ 47 w 301"/>
                <a:gd name="T7" fmla="*/ 0 h 309"/>
                <a:gd name="T8" fmla="*/ 0 w 301"/>
                <a:gd name="T9" fmla="*/ 42 h 309"/>
                <a:gd name="T10" fmla="*/ 291 w 301"/>
                <a:gd name="T11" fmla="*/ 309 h 309"/>
                <a:gd name="T12" fmla="*/ 301 w 301"/>
                <a:gd name="T13" fmla="*/ 309 h 309"/>
                <a:gd name="T14" fmla="*/ 258 w 301"/>
                <a:gd name="T15" fmla="*/ 261 h 309"/>
                <a:gd name="T16" fmla="*/ 299 w 301"/>
                <a:gd name="T17" fmla="*/ 215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1" h="309">
                  <a:moveTo>
                    <a:pt x="299" y="215"/>
                  </a:moveTo>
                  <a:cubicBezTo>
                    <a:pt x="263" y="216"/>
                    <a:pt x="226" y="208"/>
                    <a:pt x="192" y="188"/>
                  </a:cubicBezTo>
                  <a:cubicBezTo>
                    <a:pt x="136" y="156"/>
                    <a:pt x="102" y="101"/>
                    <a:pt x="95" y="4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13" y="191"/>
                    <a:pt x="138" y="309"/>
                    <a:pt x="291" y="309"/>
                  </a:cubicBezTo>
                  <a:cubicBezTo>
                    <a:pt x="295" y="309"/>
                    <a:pt x="298" y="309"/>
                    <a:pt x="301" y="309"/>
                  </a:cubicBezTo>
                  <a:cubicBezTo>
                    <a:pt x="258" y="261"/>
                    <a:pt x="258" y="261"/>
                    <a:pt x="258" y="261"/>
                  </a:cubicBezTo>
                  <a:lnTo>
                    <a:pt x="299" y="215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  <p:sp>
          <p:nvSpPr>
            <p:cNvPr id="8" name="Freeform 30">
              <a:extLst>
                <a:ext uri="{FF2B5EF4-FFF2-40B4-BE49-F238E27FC236}">
                  <a16:creationId xmlns:a16="http://schemas.microsoft.com/office/drawing/2014/main" id="{692BF72E-EB68-AE87-EF0D-93BDB313F929}"/>
                </a:ext>
              </a:extLst>
            </p:cNvPr>
            <p:cNvSpPr>
              <a:spLocks/>
            </p:cNvSpPr>
            <p:nvPr>
              <p:custDataLst>
                <p:tags r:id="rId7"/>
              </p:custDataLst>
            </p:nvPr>
          </p:nvSpPr>
          <p:spPr bwMode="auto">
            <a:xfrm>
              <a:off x="4800600" y="2055813"/>
              <a:ext cx="760413" cy="736600"/>
            </a:xfrm>
            <a:custGeom>
              <a:avLst/>
              <a:gdLst>
                <a:gd name="T0" fmla="*/ 94 w 309"/>
                <a:gd name="T1" fmla="*/ 297 h 300"/>
                <a:gd name="T2" fmla="*/ 121 w 309"/>
                <a:gd name="T3" fmla="*/ 192 h 300"/>
                <a:gd name="T4" fmla="*/ 267 w 309"/>
                <a:gd name="T5" fmla="*/ 95 h 300"/>
                <a:gd name="T6" fmla="*/ 309 w 309"/>
                <a:gd name="T7" fmla="*/ 46 h 300"/>
                <a:gd name="T8" fmla="*/ 268 w 309"/>
                <a:gd name="T9" fmla="*/ 0 h 300"/>
                <a:gd name="T10" fmla="*/ 0 w 309"/>
                <a:gd name="T11" fmla="*/ 291 h 300"/>
                <a:gd name="T12" fmla="*/ 0 w 309"/>
                <a:gd name="T13" fmla="*/ 300 h 300"/>
                <a:gd name="T14" fmla="*/ 48 w 309"/>
                <a:gd name="T15" fmla="*/ 257 h 300"/>
                <a:gd name="T16" fmla="*/ 94 w 309"/>
                <a:gd name="T17" fmla="*/ 297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9" h="300">
                  <a:moveTo>
                    <a:pt x="94" y="297"/>
                  </a:moveTo>
                  <a:cubicBezTo>
                    <a:pt x="93" y="262"/>
                    <a:pt x="101" y="225"/>
                    <a:pt x="121" y="192"/>
                  </a:cubicBezTo>
                  <a:cubicBezTo>
                    <a:pt x="153" y="136"/>
                    <a:pt x="208" y="102"/>
                    <a:pt x="267" y="95"/>
                  </a:cubicBezTo>
                  <a:cubicBezTo>
                    <a:pt x="309" y="46"/>
                    <a:pt x="309" y="46"/>
                    <a:pt x="309" y="46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118" y="12"/>
                    <a:pt x="0" y="138"/>
                    <a:pt x="0" y="291"/>
                  </a:cubicBezTo>
                  <a:cubicBezTo>
                    <a:pt x="0" y="294"/>
                    <a:pt x="0" y="297"/>
                    <a:pt x="0" y="300"/>
                  </a:cubicBezTo>
                  <a:cubicBezTo>
                    <a:pt x="48" y="257"/>
                    <a:pt x="48" y="257"/>
                    <a:pt x="48" y="257"/>
                  </a:cubicBezTo>
                  <a:lnTo>
                    <a:pt x="94" y="297"/>
                  </a:ln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  <a:p>
              <a:r>
                <a:rPr lang="tr" dirty="0">
                  <a:latin typeface="Arial" panose="020B0604020202020204" pitchFamily="34" charset="0"/>
                </a:rPr>
                <a:t> </a:t>
              </a:r>
            </a:p>
          </p:txBody>
        </p:sp>
        <p:sp>
          <p:nvSpPr>
            <p:cNvPr id="9" name="Freeform 31">
              <a:extLst>
                <a:ext uri="{FF2B5EF4-FFF2-40B4-BE49-F238E27FC236}">
                  <a16:creationId xmlns:a16="http://schemas.microsoft.com/office/drawing/2014/main" id="{A58A2620-D540-C95E-EFFD-CC76E7837758}"/>
                </a:ext>
              </a:extLst>
            </p:cNvPr>
            <p:cNvSpPr>
              <a:spLocks/>
            </p:cNvSpPr>
            <p:nvPr>
              <p:custDataLst>
                <p:tags r:id="rId8"/>
              </p:custDataLst>
            </p:nvPr>
          </p:nvSpPr>
          <p:spPr bwMode="auto">
            <a:xfrm>
              <a:off x="5481638" y="2751138"/>
              <a:ext cx="758825" cy="736600"/>
            </a:xfrm>
            <a:custGeom>
              <a:avLst/>
              <a:gdLst>
                <a:gd name="T0" fmla="*/ 214 w 308"/>
                <a:gd name="T1" fmla="*/ 0 h 300"/>
                <a:gd name="T2" fmla="*/ 187 w 308"/>
                <a:gd name="T3" fmla="*/ 107 h 300"/>
                <a:gd name="T4" fmla="*/ 42 w 308"/>
                <a:gd name="T5" fmla="*/ 205 h 300"/>
                <a:gd name="T6" fmla="*/ 0 w 308"/>
                <a:gd name="T7" fmla="*/ 253 h 300"/>
                <a:gd name="T8" fmla="*/ 42 w 308"/>
                <a:gd name="T9" fmla="*/ 300 h 300"/>
                <a:gd name="T10" fmla="*/ 308 w 308"/>
                <a:gd name="T11" fmla="*/ 8 h 300"/>
                <a:gd name="T12" fmla="*/ 308 w 308"/>
                <a:gd name="T13" fmla="*/ 0 h 300"/>
                <a:gd name="T14" fmla="*/ 261 w 308"/>
                <a:gd name="T15" fmla="*/ 42 h 300"/>
                <a:gd name="T16" fmla="*/ 214 w 308"/>
                <a:gd name="T17" fmla="*/ 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8" h="300">
                  <a:moveTo>
                    <a:pt x="214" y="0"/>
                  </a:moveTo>
                  <a:cubicBezTo>
                    <a:pt x="215" y="37"/>
                    <a:pt x="207" y="74"/>
                    <a:pt x="187" y="107"/>
                  </a:cubicBezTo>
                  <a:cubicBezTo>
                    <a:pt x="155" y="163"/>
                    <a:pt x="101" y="197"/>
                    <a:pt x="42" y="205"/>
                  </a:cubicBezTo>
                  <a:cubicBezTo>
                    <a:pt x="0" y="253"/>
                    <a:pt x="0" y="253"/>
                    <a:pt x="0" y="253"/>
                  </a:cubicBezTo>
                  <a:cubicBezTo>
                    <a:pt x="42" y="300"/>
                    <a:pt x="42" y="300"/>
                    <a:pt x="42" y="300"/>
                  </a:cubicBezTo>
                  <a:cubicBezTo>
                    <a:pt x="191" y="287"/>
                    <a:pt x="308" y="161"/>
                    <a:pt x="308" y="8"/>
                  </a:cubicBezTo>
                  <a:cubicBezTo>
                    <a:pt x="308" y="6"/>
                    <a:pt x="308" y="3"/>
                    <a:pt x="308" y="0"/>
                  </a:cubicBezTo>
                  <a:cubicBezTo>
                    <a:pt x="261" y="42"/>
                    <a:pt x="261" y="42"/>
                    <a:pt x="261" y="42"/>
                  </a:cubicBezTo>
                  <a:lnTo>
                    <a:pt x="214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  <p:sp>
          <p:nvSpPr>
            <p:cNvPr id="10" name="Freeform 32">
              <a:extLst>
                <a:ext uri="{FF2B5EF4-FFF2-40B4-BE49-F238E27FC236}">
                  <a16:creationId xmlns:a16="http://schemas.microsoft.com/office/drawing/2014/main" id="{8DFF7E97-6554-41C2-E1FB-578D20DB7A36}"/>
                </a:ext>
              </a:extLst>
            </p:cNvPr>
            <p:cNvSpPr>
              <a:spLocks/>
            </p:cNvSpPr>
            <p:nvPr>
              <p:custDataLst>
                <p:tags r:id="rId9"/>
              </p:custDataLst>
            </p:nvPr>
          </p:nvSpPr>
          <p:spPr bwMode="auto">
            <a:xfrm>
              <a:off x="5502275" y="2051050"/>
              <a:ext cx="735013" cy="758825"/>
            </a:xfrm>
            <a:custGeom>
              <a:avLst/>
              <a:gdLst>
                <a:gd name="T0" fmla="*/ 1 w 299"/>
                <a:gd name="T1" fmla="*/ 95 h 309"/>
                <a:gd name="T2" fmla="*/ 107 w 299"/>
                <a:gd name="T3" fmla="*/ 121 h 309"/>
                <a:gd name="T4" fmla="*/ 204 w 299"/>
                <a:gd name="T5" fmla="*/ 266 h 309"/>
                <a:gd name="T6" fmla="*/ 253 w 299"/>
                <a:gd name="T7" fmla="*/ 309 h 309"/>
                <a:gd name="T8" fmla="*/ 299 w 299"/>
                <a:gd name="T9" fmla="*/ 268 h 309"/>
                <a:gd name="T10" fmla="*/ 7 w 299"/>
                <a:gd name="T11" fmla="*/ 0 h 309"/>
                <a:gd name="T12" fmla="*/ 0 w 299"/>
                <a:gd name="T13" fmla="*/ 1 h 309"/>
                <a:gd name="T14" fmla="*/ 42 w 299"/>
                <a:gd name="T15" fmla="*/ 48 h 309"/>
                <a:gd name="T16" fmla="*/ 1 w 299"/>
                <a:gd name="T17" fmla="*/ 95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9" h="309">
                  <a:moveTo>
                    <a:pt x="1" y="95"/>
                  </a:moveTo>
                  <a:cubicBezTo>
                    <a:pt x="37" y="94"/>
                    <a:pt x="73" y="102"/>
                    <a:pt x="107" y="121"/>
                  </a:cubicBezTo>
                  <a:cubicBezTo>
                    <a:pt x="162" y="153"/>
                    <a:pt x="196" y="208"/>
                    <a:pt x="204" y="266"/>
                  </a:cubicBezTo>
                  <a:cubicBezTo>
                    <a:pt x="253" y="309"/>
                    <a:pt x="253" y="309"/>
                    <a:pt x="253" y="309"/>
                  </a:cubicBezTo>
                  <a:cubicBezTo>
                    <a:pt x="299" y="268"/>
                    <a:pt x="299" y="268"/>
                    <a:pt x="299" y="268"/>
                  </a:cubicBezTo>
                  <a:cubicBezTo>
                    <a:pt x="287" y="118"/>
                    <a:pt x="161" y="0"/>
                    <a:pt x="7" y="0"/>
                  </a:cubicBezTo>
                  <a:cubicBezTo>
                    <a:pt x="5" y="0"/>
                    <a:pt x="2" y="1"/>
                    <a:pt x="0" y="1"/>
                  </a:cubicBezTo>
                  <a:cubicBezTo>
                    <a:pt x="42" y="48"/>
                    <a:pt x="42" y="48"/>
                    <a:pt x="42" y="48"/>
                  </a:cubicBezTo>
                  <a:lnTo>
                    <a:pt x="1" y="95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</p:grpSp>
      <p:sp>
        <p:nvSpPr>
          <p:cNvPr id="11" name="Textfeld 10">
            <a:extLst>
              <a:ext uri="{FF2B5EF4-FFF2-40B4-BE49-F238E27FC236}">
                <a16:creationId xmlns:a16="http://schemas.microsoft.com/office/drawing/2014/main" id="{0B62B77C-E1DD-E42E-5EE3-A69D49DBFB0D}"/>
              </a:ext>
            </a:extLst>
          </p:cNvPr>
          <p:cNvSpPr txBox="1"/>
          <p:nvPr/>
        </p:nvSpPr>
        <p:spPr>
          <a:xfrm>
            <a:off x="6668875" y="2565597"/>
            <a:ext cx="59343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" sz="1600" dirty="0"/>
              <a:t>Plan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080E110E-C897-84E7-8A32-3E8AE01B72C1}"/>
              </a:ext>
            </a:extLst>
          </p:cNvPr>
          <p:cNvSpPr txBox="1"/>
          <p:nvPr/>
        </p:nvSpPr>
        <p:spPr>
          <a:xfrm>
            <a:off x="6742613" y="4566438"/>
            <a:ext cx="4459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" sz="1600" dirty="0"/>
              <a:t>Yapmak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05AFA755-FBD1-8B28-9B03-D68544B8D178}"/>
              </a:ext>
            </a:extLst>
          </p:cNvPr>
          <p:cNvSpPr txBox="1"/>
          <p:nvPr/>
        </p:nvSpPr>
        <p:spPr>
          <a:xfrm>
            <a:off x="4698323" y="4566438"/>
            <a:ext cx="7649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" sz="1600" dirty="0"/>
              <a:t>Kontrol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A0CE64F9-471B-907E-7BB9-DBFB55E667A8}"/>
              </a:ext>
            </a:extLst>
          </p:cNvPr>
          <p:cNvSpPr txBox="1"/>
          <p:nvPr/>
        </p:nvSpPr>
        <p:spPr>
          <a:xfrm>
            <a:off x="4821776" y="2565597"/>
            <a:ext cx="4812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" sz="1600" dirty="0"/>
              <a:t>Davranmak</a:t>
            </a:r>
          </a:p>
        </p:txBody>
      </p:sp>
      <p:grpSp>
        <p:nvGrpSpPr>
          <p:cNvPr id="15" name="Group 1">
            <a:extLst>
              <a:ext uri="{FF2B5EF4-FFF2-40B4-BE49-F238E27FC236}">
                <a16:creationId xmlns:a16="http://schemas.microsoft.com/office/drawing/2014/main" id="{A94D0536-959E-E3CB-33E9-EA302BD627D0}"/>
              </a:ext>
            </a:extLst>
          </p:cNvPr>
          <p:cNvGrpSpPr/>
          <p:nvPr/>
        </p:nvGrpSpPr>
        <p:grpSpPr>
          <a:xfrm>
            <a:off x="7256620" y="2230701"/>
            <a:ext cx="2725200" cy="884088"/>
            <a:chOff x="-2053052" y="1682031"/>
            <a:chExt cx="1582731" cy="884088"/>
          </a:xfrm>
          <a:solidFill>
            <a:schemeClr val="tx2">
              <a:lumMod val="20000"/>
              <a:lumOff val="80000"/>
            </a:schemeClr>
          </a:solidFill>
        </p:grpSpPr>
        <p:cxnSp>
          <p:nvCxnSpPr>
            <p:cNvPr id="16" name="AutoShape 4">
              <a:extLst>
                <a:ext uri="{FF2B5EF4-FFF2-40B4-BE49-F238E27FC236}">
                  <a16:creationId xmlns:a16="http://schemas.microsoft.com/office/drawing/2014/main" id="{937F7C61-7E0C-619F-439D-A4BF76CFF87C}"/>
                </a:ext>
              </a:extLst>
            </p:cNvPr>
            <p:cNvCxnSpPr>
              <a:cxnSpLocks noChangeShapeType="1"/>
              <a:stCxn id="17" idx="7"/>
            </p:cNvCxnSpPr>
            <p:nvPr>
              <p:custDataLst>
                <p:tags r:id="rId4"/>
              </p:custDataLst>
            </p:nvPr>
          </p:nvCxnSpPr>
          <p:spPr bwMode="auto">
            <a:xfrm flipH="1">
              <a:off x="-2053052" y="2124075"/>
              <a:ext cx="356265" cy="1"/>
            </a:xfrm>
            <a:prstGeom prst="straightConnector1">
              <a:avLst/>
            </a:prstGeom>
            <a:grpFill/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17" name="AutoShape 108">
              <a:extLst>
                <a:ext uri="{FF2B5EF4-FFF2-40B4-BE49-F238E27FC236}">
                  <a16:creationId xmlns:a16="http://schemas.microsoft.com/office/drawing/2014/main" id="{DB787B25-778C-64AC-9299-0D79F60A6633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696787" y="1682031"/>
              <a:ext cx="1226466" cy="884088"/>
            </a:xfrm>
            <a:prstGeom prst="leftRightArrow">
              <a:avLst>
                <a:gd name="adj1" fmla="val 100000"/>
                <a:gd name="adj2" fmla="val 0"/>
              </a:avLst>
            </a:prstGeom>
            <a:grpFill/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tr" sz="1200" b="1" dirty="0">
                  <a:latin typeface="Arial" pitchFamily="34" charset="0"/>
                  <a:cs typeface="Arial" pitchFamily="34" charset="0"/>
                </a:rPr>
                <a:t>4. Organizasyonun Bağlamı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tr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5. </a:t>
              </a:r>
              <a:r>
                <a:rPr lang="tr" sz="1200" b="1" dirty="0">
                  <a:latin typeface="Arial" pitchFamily="34" charset="0"/>
                  <a:cs typeface="Arial" pitchFamily="34" charset="0"/>
                </a:rPr>
                <a:t>Liderlik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tr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6. </a:t>
              </a:r>
              <a:r>
                <a:rPr kumimoji="0" lang="tr" sz="1200" b="1" i="0" u="none" strike="noStrike" cap="none" normalizeH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Planlama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tr" sz="1200" b="1" baseline="0" dirty="0">
                  <a:latin typeface="Arial" pitchFamily="34" charset="0"/>
                  <a:cs typeface="Arial" pitchFamily="34" charset="0"/>
                </a:rPr>
                <a:t>7. Destek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8" name="Group 1">
            <a:extLst>
              <a:ext uri="{FF2B5EF4-FFF2-40B4-BE49-F238E27FC236}">
                <a16:creationId xmlns:a16="http://schemas.microsoft.com/office/drawing/2014/main" id="{C3CD6380-C759-345F-8C9C-5E01A3DDF426}"/>
              </a:ext>
            </a:extLst>
          </p:cNvPr>
          <p:cNvGrpSpPr/>
          <p:nvPr/>
        </p:nvGrpSpPr>
        <p:grpSpPr>
          <a:xfrm>
            <a:off x="7262307" y="4647392"/>
            <a:ext cx="2725200" cy="330090"/>
            <a:chOff x="-2053052" y="1959030"/>
            <a:chExt cx="1582731" cy="330090"/>
          </a:xfrm>
          <a:solidFill>
            <a:schemeClr val="accent1">
              <a:lumMod val="20000"/>
              <a:lumOff val="80000"/>
            </a:schemeClr>
          </a:solidFill>
        </p:grpSpPr>
        <p:cxnSp>
          <p:nvCxnSpPr>
            <p:cNvPr id="19" name="AutoShape 4">
              <a:extLst>
                <a:ext uri="{FF2B5EF4-FFF2-40B4-BE49-F238E27FC236}">
                  <a16:creationId xmlns:a16="http://schemas.microsoft.com/office/drawing/2014/main" id="{CBDE28CB-368C-0FCE-826E-F2710FE4B366}"/>
                </a:ext>
              </a:extLst>
            </p:cNvPr>
            <p:cNvCxnSpPr>
              <a:cxnSpLocks noChangeShapeType="1"/>
              <a:stCxn id="20" idx="7"/>
            </p:cNvCxnSpPr>
            <p:nvPr>
              <p:custDataLst>
                <p:tags r:id="rId3"/>
              </p:custDataLst>
            </p:nvPr>
          </p:nvCxnSpPr>
          <p:spPr bwMode="auto">
            <a:xfrm flipH="1">
              <a:off x="-2053052" y="2124075"/>
              <a:ext cx="356265" cy="1"/>
            </a:xfrm>
            <a:prstGeom prst="straightConnector1">
              <a:avLst/>
            </a:prstGeom>
            <a:grpFill/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20" name="AutoShape 108">
              <a:extLst>
                <a:ext uri="{FF2B5EF4-FFF2-40B4-BE49-F238E27FC236}">
                  <a16:creationId xmlns:a16="http://schemas.microsoft.com/office/drawing/2014/main" id="{99153B7C-40C3-EBF6-95BC-5D032F4D9CF6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696787" y="1959030"/>
              <a:ext cx="1226466" cy="330090"/>
            </a:xfrm>
            <a:prstGeom prst="leftRightArrow">
              <a:avLst>
                <a:gd name="adj1" fmla="val 100000"/>
                <a:gd name="adj2" fmla="val 0"/>
              </a:avLst>
            </a:prstGeom>
            <a:grpFill/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tr" sz="1200" b="1" dirty="0">
                  <a:latin typeface="Arial" pitchFamily="34" charset="0"/>
                  <a:cs typeface="Arial" pitchFamily="34" charset="0"/>
                </a:rPr>
                <a:t>8. Operasyon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1" name="Group 1">
            <a:extLst>
              <a:ext uri="{FF2B5EF4-FFF2-40B4-BE49-F238E27FC236}">
                <a16:creationId xmlns:a16="http://schemas.microsoft.com/office/drawing/2014/main" id="{34AB09F5-07C8-1A0E-F18B-1179628F3721}"/>
              </a:ext>
            </a:extLst>
          </p:cNvPr>
          <p:cNvGrpSpPr/>
          <p:nvPr/>
        </p:nvGrpSpPr>
        <p:grpSpPr>
          <a:xfrm>
            <a:off x="2021874" y="2526549"/>
            <a:ext cx="2725441" cy="330090"/>
            <a:chOff x="-1762546" y="2858969"/>
            <a:chExt cx="1582737" cy="533635"/>
          </a:xfrm>
        </p:grpSpPr>
        <p:cxnSp>
          <p:nvCxnSpPr>
            <p:cNvPr id="22" name="AutoShape 4">
              <a:extLst>
                <a:ext uri="{FF2B5EF4-FFF2-40B4-BE49-F238E27FC236}">
                  <a16:creationId xmlns:a16="http://schemas.microsoft.com/office/drawing/2014/main" id="{AF0840F3-F092-A67D-D896-824B0D367423}"/>
                </a:ext>
              </a:extLst>
            </p:cNvPr>
            <p:cNvCxnSpPr>
              <a:cxnSpLocks noChangeShapeType="1"/>
              <a:stCxn id="23" idx="3"/>
            </p:cNvCxnSpPr>
            <p:nvPr>
              <p:custDataLst>
                <p:tags r:id="rId2"/>
              </p:custDataLst>
            </p:nvPr>
          </p:nvCxnSpPr>
          <p:spPr bwMode="auto">
            <a:xfrm>
              <a:off x="-470321" y="3125787"/>
              <a:ext cx="290512" cy="0"/>
            </a:xfrm>
            <a:prstGeom prst="straightConnector1">
              <a:avLst/>
            </a:prstGeom>
            <a:solidFill>
              <a:schemeClr val="accent5"/>
            </a:solidFill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23" name="AutoShape 109">
              <a:extLst>
                <a:ext uri="{FF2B5EF4-FFF2-40B4-BE49-F238E27FC236}">
                  <a16:creationId xmlns:a16="http://schemas.microsoft.com/office/drawing/2014/main" id="{F4A49313-CE08-C34C-A57F-02DD5A840977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762546" y="2858969"/>
              <a:ext cx="1292225" cy="533635"/>
            </a:xfrm>
            <a:prstGeom prst="leftRightArrow">
              <a:avLst>
                <a:gd name="adj1" fmla="val 100000"/>
                <a:gd name="adj2" fmla="val 0"/>
              </a:avLst>
            </a:prstGeom>
            <a:solidFill>
              <a:schemeClr val="bg2">
                <a:lumMod val="90000"/>
              </a:schemeClr>
            </a:solidFill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tr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10. İyileştirme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4" name="Group 1">
            <a:extLst>
              <a:ext uri="{FF2B5EF4-FFF2-40B4-BE49-F238E27FC236}">
                <a16:creationId xmlns:a16="http://schemas.microsoft.com/office/drawing/2014/main" id="{FE924080-1C6E-F7BC-3942-F626E09A76D9}"/>
              </a:ext>
            </a:extLst>
          </p:cNvPr>
          <p:cNvGrpSpPr/>
          <p:nvPr/>
        </p:nvGrpSpPr>
        <p:grpSpPr>
          <a:xfrm>
            <a:off x="2021874" y="4647392"/>
            <a:ext cx="2725441" cy="330090"/>
            <a:chOff x="-1762546" y="2858969"/>
            <a:chExt cx="1582737" cy="533635"/>
          </a:xfrm>
        </p:grpSpPr>
        <p:cxnSp>
          <p:nvCxnSpPr>
            <p:cNvPr id="25" name="AutoShape 4">
              <a:extLst>
                <a:ext uri="{FF2B5EF4-FFF2-40B4-BE49-F238E27FC236}">
                  <a16:creationId xmlns:a16="http://schemas.microsoft.com/office/drawing/2014/main" id="{6B9676CC-EE57-52AD-D039-397F4FB15FAE}"/>
                </a:ext>
              </a:extLst>
            </p:cNvPr>
            <p:cNvCxnSpPr>
              <a:cxnSpLocks noChangeShapeType="1"/>
              <a:stCxn id="26" idx="3"/>
            </p:cNvCxnSpPr>
            <p:nvPr>
              <p:custDataLst>
                <p:tags r:id="rId1"/>
              </p:custDataLst>
            </p:nvPr>
          </p:nvCxnSpPr>
          <p:spPr bwMode="auto">
            <a:xfrm>
              <a:off x="-470321" y="3125787"/>
              <a:ext cx="290512" cy="0"/>
            </a:xfrm>
            <a:prstGeom prst="straightConnector1">
              <a:avLst/>
            </a:prstGeom>
            <a:solidFill>
              <a:schemeClr val="accent5"/>
            </a:solidFill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26" name="AutoShape 109">
              <a:extLst>
                <a:ext uri="{FF2B5EF4-FFF2-40B4-BE49-F238E27FC236}">
                  <a16:creationId xmlns:a16="http://schemas.microsoft.com/office/drawing/2014/main" id="{EFCCCD98-3F62-208B-6B75-F3FBD0C390DC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762546" y="2858969"/>
              <a:ext cx="1292225" cy="533635"/>
            </a:xfrm>
            <a:prstGeom prst="leftRightArrow">
              <a:avLst>
                <a:gd name="adj1" fmla="val 100000"/>
                <a:gd name="adj2" fmla="val 0"/>
              </a:avLst>
            </a:prstGeom>
            <a:solidFill>
              <a:schemeClr val="accent3">
                <a:lumMod val="20000"/>
                <a:lumOff val="80000"/>
              </a:schemeClr>
            </a:solidFill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tr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9. Performans ve Değerlendirme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9" name="Textfeld 28">
            <a:extLst>
              <a:ext uri="{FF2B5EF4-FFF2-40B4-BE49-F238E27FC236}">
                <a16:creationId xmlns:a16="http://schemas.microsoft.com/office/drawing/2014/main" id="{F682F0C5-9CE5-3F5F-31EB-E946132E1DF8}"/>
              </a:ext>
            </a:extLst>
          </p:cNvPr>
          <p:cNvSpPr txBox="1"/>
          <p:nvPr/>
        </p:nvSpPr>
        <p:spPr>
          <a:xfrm>
            <a:off x="2021874" y="5665170"/>
            <a:ext cx="8073102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" sz="3300" dirty="0">
                <a:solidFill>
                  <a:schemeClr val="accent1">
                    <a:lumMod val="75000"/>
                  </a:schemeClr>
                </a:solidFill>
              </a:rPr>
              <a:t>"Usta olunan zorluklar, kazanılan fırsatlardır."</a:t>
            </a:r>
          </a:p>
          <a:p>
            <a:r>
              <a:rPr lang="tr" dirty="0">
                <a:solidFill>
                  <a:schemeClr val="accent1">
                    <a:lumMod val="75000"/>
                  </a:schemeClr>
                </a:solidFill>
              </a:rPr>
              <a:t>(W. Churchill)</a:t>
            </a:r>
          </a:p>
        </p:txBody>
      </p:sp>
    </p:spTree>
    <p:extLst>
      <p:ext uri="{BB962C8B-B14F-4D97-AF65-F5344CB8AC3E}">
        <p14:creationId xmlns:p14="http://schemas.microsoft.com/office/powerpoint/2010/main" val="109805807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060449"/>
            <a:ext cx="11059967" cy="3340608"/>
          </a:xfrm>
        </p:spPr>
        <p:txBody>
          <a:bodyPr>
            <a:normAutofit/>
          </a:bodyPr>
          <a:lstStyle/>
          <a:p>
            <a:pPr algn="ctr"/>
            <a:r>
              <a:rPr lang="tr" sz="6000" b="1" dirty="0">
                <a:solidFill>
                  <a:schemeClr val="accent1">
                    <a:lumMod val="75000"/>
                  </a:schemeClr>
                </a:solidFill>
              </a:rPr>
              <a:t>İlginiz için teşekkür ederiz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08035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0CE1FA9B2DBF24481AA0B0C98AF3289" ma:contentTypeVersion="13" ma:contentTypeDescription="Ein neues Dokument erstellen." ma:contentTypeScope="" ma:versionID="8a8b7e4acd0766fdf4aa1d4e6d27832a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a5f42ebec39323fedf15a1a63a524db1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Bildmarkierungen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94CCA34-9417-4408-9C75-C36E440EC4C9}">
  <ds:schemaRefs>
    <ds:schemaRef ds:uri="http://schemas.microsoft.com/office/2006/metadata/properties"/>
    <ds:schemaRef ds:uri="http://schemas.microsoft.com/office/infopath/2007/PartnerControls"/>
    <ds:schemaRef ds:uri="5cd59e47-d6b3-48e0-bf9b-34f99d15e7ba"/>
    <ds:schemaRef ds:uri="181bb22a-d05a-442b-9959-f775302b5272"/>
  </ds:schemaRefs>
</ds:datastoreItem>
</file>

<file path=customXml/itemProps2.xml><?xml version="1.0" encoding="utf-8"?>
<ds:datastoreItem xmlns:ds="http://schemas.openxmlformats.org/officeDocument/2006/customXml" ds:itemID="{64276B23-0EC2-4921-9642-1E94C5F73D5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1B1FBC8-A287-4C40-AD3E-EB7E1C4BF59E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1643</Words>
  <Application>Microsoft Office PowerPoint</Application>
  <PresentationFormat>Geniş ekran</PresentationFormat>
  <Paragraphs>397</Paragraphs>
  <Slides>33</Slides>
  <Notes>33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33</vt:i4>
      </vt:variant>
    </vt:vector>
  </HeadingPairs>
  <TitlesOfParts>
    <vt:vector size="37" baseType="lpstr">
      <vt:lpstr>Arial</vt:lpstr>
      <vt:lpstr>Calibri</vt:lpstr>
      <vt:lpstr>Calibri Light</vt:lpstr>
      <vt:lpstr>Office</vt:lpstr>
      <vt:lpstr>Dayanıklılık</vt:lpstr>
      <vt:lpstr>Haberlerdeki Konular</vt:lpstr>
      <vt:lpstr>sessiz felaketler</vt:lpstr>
      <vt:lpstr>Neden yapılandırılmış bir yaklaşım?</vt:lpstr>
      <vt:lpstr>Farzedelim...</vt:lpstr>
      <vt:lpstr>İş devamlılığı</vt:lpstr>
      <vt:lpstr>Terimler ve Tanımlar</vt:lpstr>
      <vt:lpstr>ISO 22301</vt:lpstr>
      <vt:lpstr>Organizasyonu Anlamak</vt:lpstr>
      <vt:lpstr>İlgili Tarafların İhtiyaçları</vt:lpstr>
      <vt:lpstr>Liderlik ve Bağlılık</vt:lpstr>
      <vt:lpstr>Planlama ve Destek</vt:lpstr>
      <vt:lpstr>İş Etki Analizi</vt:lpstr>
      <vt:lpstr>İş Etki Analizi</vt:lpstr>
      <vt:lpstr>Temel Terimler</vt:lpstr>
      <vt:lpstr>BIA açıkladı</vt:lpstr>
      <vt:lpstr>BIA açıkladı</vt:lpstr>
      <vt:lpstr>BIA açıkladı</vt:lpstr>
      <vt:lpstr>BIA Süreci</vt:lpstr>
      <vt:lpstr>Örnek</vt:lpstr>
      <vt:lpstr>Örnek</vt:lpstr>
      <vt:lpstr>İş Sürekliliği Stratejisi</vt:lpstr>
      <vt:lpstr>Strateji Belirleyin</vt:lpstr>
      <vt:lpstr>Örnek Stratejiler</vt:lpstr>
      <vt:lpstr>İş Sürekliliği Prosedürleri</vt:lpstr>
      <vt:lpstr>İş Sürekliliği Planları</vt:lpstr>
      <vt:lpstr>İş sürekliliği planı</vt:lpstr>
      <vt:lpstr>İş sürekliliği planı</vt:lpstr>
      <vt:lpstr>Egzersiz ve Test</vt:lpstr>
      <vt:lpstr>Test Neden Önemli?</vt:lpstr>
      <vt:lpstr>Egzersiz ve Test</vt:lpstr>
      <vt:lpstr>Planla, Uygula, Kontrol Et, Önlem Al</vt:lpstr>
      <vt:lpstr>İlginiz için teşekkür ederiz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centered Arial 60</dc:title>
  <dc:creator>Schölnast Hubert</dc:creator>
  <cp:lastModifiedBy>Ali Gokdemir</cp:lastModifiedBy>
  <cp:revision>5</cp:revision>
  <dcterms:created xsi:type="dcterms:W3CDTF">2022-10-31T15:14:22Z</dcterms:created>
  <dcterms:modified xsi:type="dcterms:W3CDTF">2022-11-13T11:33:36Z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