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1"/>
  </p:notesMasterIdLst>
  <p:sldIdLst>
    <p:sldId id="256" r:id="rId5"/>
    <p:sldId id="259" r:id="rId6"/>
    <p:sldId id="257"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 id="287" r:id="rId33"/>
    <p:sldId id="288" r:id="rId34"/>
    <p:sldId id="289" r:id="rId35"/>
    <p:sldId id="290" r:id="rId36"/>
    <p:sldId id="291" r:id="rId37"/>
    <p:sldId id="292" r:id="rId38"/>
    <p:sldId id="294" r:id="rId39"/>
    <p:sldId id="293" r:id="rId40"/>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52"/>
    <p:restoredTop sz="78515"/>
  </p:normalViewPr>
  <p:slideViewPr>
    <p:cSldViewPr snapToGrid="0">
      <p:cViewPr varScale="1">
        <p:scale>
          <a:sx n="67" d="100"/>
          <a:sy n="67" d="100"/>
        </p:scale>
        <p:origin x="122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BBF402-FA15-C24E-B400-25B106047F31}" type="datetimeFigureOut">
              <a:rPr lang="en-US" smtClean="0"/>
              <a:t>11/10/2022</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7B75F5-D950-EF4F-943E-C64692D56A64}" type="slidenum">
              <a:rPr lang="en-US" smtClean="0"/>
              <a:t>‹nr.›</a:t>
            </a:fld>
            <a:endParaRPr lang="en-US"/>
          </a:p>
        </p:txBody>
      </p:sp>
    </p:spTree>
    <p:extLst>
      <p:ext uri="{BB962C8B-B14F-4D97-AF65-F5344CB8AC3E}">
        <p14:creationId xmlns:p14="http://schemas.microsoft.com/office/powerpoint/2010/main" val="3067444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1F4E79"/>
                </a:solidFill>
                <a:latin typeface="Calibri" panose="020F0502020204030204" pitchFamily="34" charset="0"/>
                <a:ea typeface="Calibri" panose="020F0502020204030204" pitchFamily="34" charset="0"/>
                <a:cs typeface="Arial" panose="020B0604020202020204" pitchFamily="34" charset="0"/>
              </a:rPr>
              <a:t>Cyber security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is the practice of defending computers, servers, mobile devices, electronic systems, networks, and data from malicious attacks. It's also known as information technology security or electronic information security. The term applies in a variety of contexts, from business to mobile computing, and can be divided into a few common categories</a:t>
            </a:r>
            <a:endParaRPr lang="en-GB" dirty="0"/>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2</a:t>
            </a:fld>
            <a:endParaRPr lang="en-US"/>
          </a:p>
        </p:txBody>
      </p:sp>
    </p:spTree>
    <p:extLst>
      <p:ext uri="{BB962C8B-B14F-4D97-AF65-F5344CB8AC3E}">
        <p14:creationId xmlns:p14="http://schemas.microsoft.com/office/powerpoint/2010/main" val="39259912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It is utmost important that the training on cyber security for SMEs – managers and employees – is concrete and interactive – as well has hands-on because the small SMEs do not have time, motivation nor resources to spent on this issue why it is very important that the training is relevant and manageable for the managers who participate. Hence, this module is plan on basis of this.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3</a:t>
            </a:fld>
            <a:endParaRPr lang="en-US"/>
          </a:p>
        </p:txBody>
      </p:sp>
    </p:spTree>
    <p:extLst>
      <p:ext uri="{BB962C8B-B14F-4D97-AF65-F5344CB8AC3E}">
        <p14:creationId xmlns:p14="http://schemas.microsoft.com/office/powerpoint/2010/main" val="7065454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b="1" dirty="0">
                <a:solidFill>
                  <a:srgbClr val="1F4E79"/>
                </a:solidFill>
                <a:latin typeface="Calibri" panose="020F0502020204030204" pitchFamily="34" charset="0"/>
                <a:ea typeface="Calibri" panose="020F0502020204030204" pitchFamily="34" charset="0"/>
                <a:cs typeface="Arial" panose="020B0604020202020204" pitchFamily="34" charset="0"/>
              </a:rPr>
              <a:t>Overall in this unit module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How To Effectively Use The Cyber Kill Chain in Your Cybersecurity Strategy</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4</a:t>
            </a:fld>
            <a:endParaRPr lang="en-US"/>
          </a:p>
        </p:txBody>
      </p:sp>
    </p:spTree>
    <p:extLst>
      <p:ext uri="{BB962C8B-B14F-4D97-AF65-F5344CB8AC3E}">
        <p14:creationId xmlns:p14="http://schemas.microsoft.com/office/powerpoint/2010/main" val="3021631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dirty="0">
                <a:solidFill>
                  <a:srgbClr val="1F4E79"/>
                </a:solidFill>
                <a:latin typeface="Calibri" panose="020F0502020204030204" pitchFamily="34" charset="0"/>
                <a:cs typeface="Arial" panose="020B0604020202020204" pitchFamily="34" charset="0"/>
              </a:rPr>
              <a:t>Hostile, intrusive, and intentionally nasty, malware seeks to invade, damage, or disable computers, computer systems, networks, tablets, and mobile devices, often by taking partial control over a device’s operations. Like the human flu, it interferes with normal functioning. The motives behind malware vary. Malware can be about making money off you, sabotaging your ability to get work done, making a political statement, or just bragging rights. Although malware cannot damage the physical hardware of systems or network equipment, it can steal, encrypt, or delete your data, alter or hijack core computer functions, and spy on your computer activity without your knowledge or permission.</a:t>
            </a: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5</a:t>
            </a:fld>
            <a:endParaRPr lang="en-US"/>
          </a:p>
        </p:txBody>
      </p:sp>
    </p:spTree>
    <p:extLst>
      <p:ext uri="{BB962C8B-B14F-4D97-AF65-F5344CB8AC3E}">
        <p14:creationId xmlns:p14="http://schemas.microsoft.com/office/powerpoint/2010/main" val="3138169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Malware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represents any program whose function is to cause software or hardware damage to a computer (e.g., viruses) </a:t>
            </a:r>
            <a:endParaRPr lang="en-GB" sz="2800" b="1" dirty="0">
              <a:solidFill>
                <a:srgbClr val="FFFF00"/>
              </a:solidFill>
            </a:endParaRPr>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6</a:t>
            </a:fld>
            <a:endParaRPr lang="en-US"/>
          </a:p>
        </p:txBody>
      </p:sp>
    </p:spTree>
    <p:extLst>
      <p:ext uri="{BB962C8B-B14F-4D97-AF65-F5344CB8AC3E}">
        <p14:creationId xmlns:p14="http://schemas.microsoft.com/office/powerpoint/2010/main" val="3819003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Drive-by exploits</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can automatically exploit existing vulnerabilities in software installed on a PC without interacting with the legitimate user; they expanded their scope in 2012 to mobile terminals as well. it focuses almost entirely on compromising legitimate websites. vulnerabilities in the browser, its plugins, or the operating system can be exploited to install malware on the PC without the user's knowledge the infection can be initiated by simple internet browsing.</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7</a:t>
            </a:fld>
            <a:endParaRPr lang="en-US"/>
          </a:p>
        </p:txBody>
      </p:sp>
    </p:spTree>
    <p:extLst>
      <p:ext uri="{BB962C8B-B14F-4D97-AF65-F5344CB8AC3E}">
        <p14:creationId xmlns:p14="http://schemas.microsoft.com/office/powerpoint/2010/main" val="36980246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solidFill>
                  <a:srgbClr val="1F4E79"/>
                </a:solidFill>
                <a:latin typeface="Calibri" panose="020F0502020204030204" pitchFamily="34" charset="0"/>
              </a:rPr>
              <a:t>Worms</a:t>
            </a:r>
            <a:r>
              <a:rPr lang="en-GB" sz="1200" dirty="0">
                <a:solidFill>
                  <a:srgbClr val="1F4E79"/>
                </a:solidFill>
                <a:latin typeface="Calibri" panose="020F0502020204030204" pitchFamily="34" charset="0"/>
              </a:rPr>
              <a:t> are self-replicating programs; use the network of computers to send their own copies to other nodes (computers in the network), managing to do this without the intervention of any user, unlike a computer virus, a computer worm does not need to be attached to an existing program, it causes damage to the network, even just by taking up bandwidth.</a:t>
            </a:r>
            <a:endParaRPr lang="en-GB" dirty="0"/>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8</a:t>
            </a:fld>
            <a:endParaRPr lang="en-US"/>
          </a:p>
        </p:txBody>
      </p:sp>
    </p:spTree>
    <p:extLst>
      <p:ext uri="{BB962C8B-B14F-4D97-AF65-F5344CB8AC3E}">
        <p14:creationId xmlns:p14="http://schemas.microsoft.com/office/powerpoint/2010/main" val="3940645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solidFill>
                  <a:srgbClr val="1F4E79"/>
                </a:solidFill>
                <a:latin typeface="Calibri" panose="020F0502020204030204" pitchFamily="34" charset="0"/>
              </a:rPr>
              <a:t>Trojan</a:t>
            </a:r>
            <a:r>
              <a:rPr lang="en-GB" sz="1200" dirty="0">
                <a:solidFill>
                  <a:srgbClr val="1F4E79"/>
                </a:solidFill>
                <a:latin typeface="Calibri" panose="020F0502020204030204" pitchFamily="34" charset="0"/>
              </a:rPr>
              <a:t> presents itself in the form of legitimate programs, which, in reality, are created with the aim of stealing confidential data, or to allow unauthorized users or programs access to the infected system; constitute the vast majority of infections (80%). </a:t>
            </a:r>
            <a:endParaRPr lang="en-GB" dirty="0"/>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9</a:t>
            </a:fld>
            <a:endParaRPr lang="en-US"/>
          </a:p>
        </p:txBody>
      </p:sp>
    </p:spTree>
    <p:extLst>
      <p:ext uri="{BB962C8B-B14F-4D97-AF65-F5344CB8AC3E}">
        <p14:creationId xmlns:p14="http://schemas.microsoft.com/office/powerpoint/2010/main" val="31319344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Track ware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are the programs that use some web browser vulnerabilities to send a server or people information about the sites accessed, the information searched and the browsing habits of the user; Viruses aim to infect as many personal computers as possible, while spyware aims to spread across the Internet, Viruses usually have a dangerous payload, they want to cause damage to the infected computer, while spyware only slows down computer processes, adds popups and destabilizes the browser and has other "annoying" effects.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10</a:t>
            </a:fld>
            <a:endParaRPr lang="en-US"/>
          </a:p>
        </p:txBody>
      </p:sp>
    </p:spTree>
    <p:extLst>
      <p:ext uri="{BB962C8B-B14F-4D97-AF65-F5344CB8AC3E}">
        <p14:creationId xmlns:p14="http://schemas.microsoft.com/office/powerpoint/2010/main" val="2142773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SQL Injection (Code Injection)</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occurs when an attacker can insert any data into an SQL query sent to a database; by injecting the syntax, the logic of the statement is modified so that it performs a different action, is the most common vulnerability. The best SQL injection defence strategy is based on implementing strong input validation routines so that the attacker cannot enter data other than what the application needs.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11</a:t>
            </a:fld>
            <a:endParaRPr lang="en-US"/>
          </a:p>
        </p:txBody>
      </p:sp>
    </p:spTree>
    <p:extLst>
      <p:ext uri="{BB962C8B-B14F-4D97-AF65-F5344CB8AC3E}">
        <p14:creationId xmlns:p14="http://schemas.microsoft.com/office/powerpoint/2010/main" val="34045010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Spyware it is generally defined as a program that takes advantage of the vulnerabilities of a system for the benefit of a third party, it can slow down your computer, make it vulnerable to virus infection, and collect confidential information such as usernames for various applications, passwords, and credit card/bank account information.</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12</a:t>
            </a:fld>
            <a:endParaRPr lang="en-US"/>
          </a:p>
        </p:txBody>
      </p:sp>
    </p:spTree>
    <p:extLst>
      <p:ext uri="{BB962C8B-B14F-4D97-AF65-F5344CB8AC3E}">
        <p14:creationId xmlns:p14="http://schemas.microsoft.com/office/powerpoint/2010/main" val="4264371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 </a:t>
            </a: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keylogger</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is a small "smart" program that hackers place on your computer without you noticing. Here it can lie for several months or years and keep an eye on every single keystroke you make on the keyboard. All data is sent to the hackers, who can then use different algorithms and tools to get the best out of your data. Over time, they find out different things about your behaviour and, not least, where you use different passwords you have entered on the keyboard. It can then be used to take over your entire digital identity in a matter of minutes.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13</a:t>
            </a:fld>
            <a:endParaRPr lang="en-US"/>
          </a:p>
        </p:txBody>
      </p:sp>
    </p:spTree>
    <p:extLst>
      <p:ext uri="{BB962C8B-B14F-4D97-AF65-F5344CB8AC3E}">
        <p14:creationId xmlns:p14="http://schemas.microsoft.com/office/powerpoint/2010/main" val="30192595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defTabSz="966338">
              <a:lnSpc>
                <a:spcPct val="107000"/>
              </a:lnSpc>
              <a:spcAft>
                <a:spcPts val="845"/>
              </a:spcAft>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Adware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is a sub-category of spyware and is a program that advertises products or services. Often these ads appear even after the program has been uninstalled. Exploitation kits are automated software that assists less experienced attackers in compromising systems by exploiting client-side vulnerabilities, particularly those in web browsers or applications that can be accessed by websites; relies on drive-by download attacks, where malicious code is injected into compromised websites; can exploit vulnerabilities in the browser or its plugins.</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14</a:t>
            </a:fld>
            <a:endParaRPr lang="en-US"/>
          </a:p>
        </p:txBody>
      </p:sp>
    </p:spTree>
    <p:extLst>
      <p:ext uri="{BB962C8B-B14F-4D97-AF65-F5344CB8AC3E}">
        <p14:creationId xmlns:p14="http://schemas.microsoft.com/office/powerpoint/2010/main" val="17219456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107000"/>
              </a:lnSpc>
              <a:spcAft>
                <a:spcPts val="845"/>
              </a:spcAft>
            </a:pPr>
            <a:r>
              <a:rPr lang="en-GB" sz="1200" dirty="0">
                <a:latin typeface="Calibri" panose="020F0502020204030204" pitchFamily="34" charset="0"/>
                <a:ea typeface="Calibri" panose="020F0502020204030204" pitchFamily="34" charset="0"/>
                <a:cs typeface="Arial" panose="020B0604020202020204" pitchFamily="34" charset="0"/>
              </a:rPr>
              <a:t>And many more … like Botnet represents a set of computers that are under the control of an attacker; A botnet can be used for multiple purposes: Distributed Denial of Service - DDoS attacks, spamming, identity theft, malware distribution, infecting computer systems</a:t>
            </a:r>
          </a:p>
          <a:p>
            <a:pPr>
              <a:lnSpc>
                <a:spcPct val="107000"/>
              </a:lnSpc>
              <a:spcAft>
                <a:spcPts val="845"/>
              </a:spcAft>
            </a:pPr>
            <a:r>
              <a:rPr lang="en-GB" sz="1200" dirty="0">
                <a:latin typeface="Calibri" panose="020F0502020204030204" pitchFamily="34" charset="0"/>
                <a:ea typeface="Calibri" panose="020F0502020204030204" pitchFamily="34" charset="0"/>
                <a:cs typeface="Arial" panose="020B0604020202020204" pitchFamily="34" charset="0"/>
              </a:rPr>
              <a:t>Denial of Service is an attempt to affect the availability of computer systems/services or electronic communications. The target system is attacked by sending a very large number of illegitimate requests, which consume its hardware or software resources, making it unavailable to legitimate users. </a:t>
            </a:r>
          </a:p>
          <a:p>
            <a:pPr>
              <a:lnSpc>
                <a:spcPct val="107000"/>
              </a:lnSpc>
              <a:spcAft>
                <a:spcPts val="845"/>
              </a:spcAft>
            </a:pPr>
            <a:r>
              <a:rPr lang="en-GB" sz="1200" dirty="0">
                <a:latin typeface="Calibri" panose="020F0502020204030204" pitchFamily="34" charset="0"/>
                <a:ea typeface="Calibri" panose="020F0502020204030204" pitchFamily="34" charset="0"/>
                <a:cs typeface="Arial" panose="020B0604020202020204" pitchFamily="34" charset="0"/>
              </a:rPr>
              <a:t>Rogue ware/scareware is type of threat that takes the form of fake software; A particular case of rogue ware/scareware is fake security software that once installed in the system provides false security alerts and invites the user to purchase a special disinfection tool. </a:t>
            </a:r>
          </a:p>
          <a:p>
            <a:pPr>
              <a:lnSpc>
                <a:spcPct val="107000"/>
              </a:lnSpc>
              <a:spcAft>
                <a:spcPts val="845"/>
              </a:spcAft>
            </a:pPr>
            <a:r>
              <a:rPr lang="en-GB" sz="1200" dirty="0">
                <a:latin typeface="Calibri" panose="020F0502020204030204" pitchFamily="34" charset="0"/>
                <a:ea typeface="Calibri" panose="020F0502020204030204" pitchFamily="34" charset="0"/>
                <a:cs typeface="Arial" panose="020B0604020202020204" pitchFamily="34" charset="0"/>
              </a:rPr>
              <a:t>Ransomware is one of the most dangerous and aggressive forms of cybercrime. The hackers use a piece of extremely complex code to lock down the functionality of a computer or computer-controlled system. The owner of the system is then contacted by the hacker with a demand for a ransom to reactivate the system or "unlock" information in the system.</a:t>
            </a: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15</a:t>
            </a:fld>
            <a:endParaRPr lang="en-US"/>
          </a:p>
        </p:txBody>
      </p:sp>
    </p:spTree>
    <p:extLst>
      <p:ext uri="{BB962C8B-B14F-4D97-AF65-F5344CB8AC3E}">
        <p14:creationId xmlns:p14="http://schemas.microsoft.com/office/powerpoint/2010/main" val="36754313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Targeted attacks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target a specific person or organization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aims to either collect personal/confidential data or compromise target computer systems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generally, has a phase in which the attacker informs himself through various techniques (e.g. social engineering) about the targeted IT system and then triggers the attack</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often his actions appear legitimate because they appear to be coming from a trustworthy person</a:t>
            </a:r>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16</a:t>
            </a:fld>
            <a:endParaRPr lang="en-US"/>
          </a:p>
        </p:txBody>
      </p:sp>
    </p:spTree>
    <p:extLst>
      <p:ext uri="{BB962C8B-B14F-4D97-AF65-F5344CB8AC3E}">
        <p14:creationId xmlns:p14="http://schemas.microsoft.com/office/powerpoint/2010/main" val="5512224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Theft/Losses/Physical Destruction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due to the increased mobility offered by laptops, smart phones or tablets, this type of threat is about to become a major one</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consistent data backup and content encryption can be a solution to limit actual data loss or disclosure of confidential data to outsiders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17</a:t>
            </a:fld>
            <a:endParaRPr lang="en-US"/>
          </a:p>
        </p:txBody>
      </p:sp>
    </p:spTree>
    <p:extLst>
      <p:ext uri="{BB962C8B-B14F-4D97-AF65-F5344CB8AC3E}">
        <p14:creationId xmlns:p14="http://schemas.microsoft.com/office/powerpoint/2010/main" val="31972423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Identity theft</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is a real threat in an increasingly online environment</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access credentials or personal data are the target of attackers today</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once in their possession, the attacker can carry out fraudulent transactions (especially financial) or obtain confidential data</a:t>
            </a: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18</a:t>
            </a:fld>
            <a:endParaRPr lang="en-US"/>
          </a:p>
        </p:txBody>
      </p:sp>
    </p:spTree>
    <p:extLst>
      <p:ext uri="{BB962C8B-B14F-4D97-AF65-F5344CB8AC3E}">
        <p14:creationId xmlns:p14="http://schemas.microsoft.com/office/powerpoint/2010/main" val="25926883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Information leak</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intentional or unintentional disclosure of information to an unauthorized person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information such as geolocation and phonebook contacts can easily fall into the hands of attackers and be used for fraudulent purposes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19</a:t>
            </a:fld>
            <a:endParaRPr lang="en-US"/>
          </a:p>
        </p:txBody>
      </p:sp>
    </p:spTree>
    <p:extLst>
      <p:ext uri="{BB962C8B-B14F-4D97-AF65-F5344CB8AC3E}">
        <p14:creationId xmlns:p14="http://schemas.microsoft.com/office/powerpoint/2010/main" val="22121521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indent="-152332">
              <a:lnSpc>
                <a:spcPct val="107000"/>
              </a:lnSpc>
              <a:spcAft>
                <a:spcPts val="845"/>
              </a:spcAft>
            </a:pPr>
            <a:r>
              <a:rPr lang="en-GB" sz="1800" b="1" dirty="0">
                <a:solidFill>
                  <a:schemeClr val="accent2">
                    <a:lumMod val="75000"/>
                  </a:schemeClr>
                </a:solidFill>
              </a:rPr>
              <a:t>Search Engine Manipulation (SEP)</a:t>
            </a: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manipulates search engines to display search results that contain references to malicious websites. Thus, an infected web page redirects the users to malicious sites and if the victims access the respective sites, they infest their computers with malware</a:t>
            </a: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20</a:t>
            </a:fld>
            <a:endParaRPr lang="en-US"/>
          </a:p>
        </p:txBody>
      </p:sp>
    </p:spTree>
    <p:extLst>
      <p:ext uri="{BB962C8B-B14F-4D97-AF65-F5344CB8AC3E}">
        <p14:creationId xmlns:p14="http://schemas.microsoft.com/office/powerpoint/2010/main" val="11766742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000" u="sng" dirty="0">
                <a:solidFill>
                  <a:srgbClr val="1F4E79"/>
                </a:solidFill>
                <a:latin typeface="Calibri" panose="020F0502020204030204" pitchFamily="34" charset="0"/>
                <a:ea typeface="Calibri" panose="020F0502020204030204" pitchFamily="34" charset="0"/>
                <a:cs typeface="Arial" panose="020B0604020202020204" pitchFamily="34" charset="0"/>
              </a:rPr>
              <a:t>Fake digital certificates</a:t>
            </a:r>
            <a:endParaRPr lang="en-GB" sz="1000" u="sng"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000" dirty="0">
                <a:solidFill>
                  <a:srgbClr val="1F4E79"/>
                </a:solidFill>
                <a:latin typeface="Calibri" panose="020F0502020204030204" pitchFamily="34" charset="0"/>
                <a:ea typeface="Calibri" panose="020F0502020204030204" pitchFamily="34" charset="0"/>
                <a:cs typeface="Arial" panose="020B0604020202020204" pitchFamily="34" charset="0"/>
              </a:rPr>
              <a:t>•	are used by attackers to digitally sign resources (websites, applications, source codes, etc.) used in various cyber-attacks in order to pass undetectable to the end user</a:t>
            </a:r>
            <a:endParaRPr lang="en-GB" sz="10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21</a:t>
            </a:fld>
            <a:endParaRPr lang="en-US"/>
          </a:p>
        </p:txBody>
      </p:sp>
    </p:spTree>
    <p:extLst>
      <p:ext uri="{BB962C8B-B14F-4D97-AF65-F5344CB8AC3E}">
        <p14:creationId xmlns:p14="http://schemas.microsoft.com/office/powerpoint/2010/main" val="25888712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The protocol that implements public key encryption is called SSL (</a:t>
            </a: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Secure Socket Layer</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developed by Netscape. This protocol is used by browsers and web servers to transmit data securely, so it was created to be used by the HTTP protocol.</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Connecting to a secure web server is done by mentioning the https protocol instead of http in the URL - that is, access to the secure web page is indicated by the protocol, and not the name of the server.</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 </a:t>
            </a: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secure web server</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offers: Secure transfer of information: the data transmitted between the server and the navigator cannot be decrypted in case of their interception.</a:t>
            </a:r>
          </a:p>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Server authentication</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If the web server has received a certificate from a certification authority (CA)</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22</a:t>
            </a:fld>
            <a:endParaRPr lang="en-US"/>
          </a:p>
        </p:txBody>
      </p:sp>
    </p:spTree>
    <p:extLst>
      <p:ext uri="{BB962C8B-B14F-4D97-AF65-F5344CB8AC3E}">
        <p14:creationId xmlns:p14="http://schemas.microsoft.com/office/powerpoint/2010/main" val="29734081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dirty="0"/>
              <a:t>Start by securing your outer perimeters by making sure your point's (digital devices') firewalls work. It sounds basic, but it is also in the very basics that you have to start. There are typically three to four different types of firewalls on your network:</a:t>
            </a:r>
          </a:p>
          <a:p>
            <a:endParaRPr lang="en-GB" dirty="0"/>
          </a:p>
          <a:p>
            <a:r>
              <a:rPr lang="en-GB" dirty="0"/>
              <a:t>• Firewall on your operating system (Android, iOS, Windows, etc.).</a:t>
            </a:r>
          </a:p>
          <a:p>
            <a:r>
              <a:rPr lang="en-GB" dirty="0"/>
              <a:t>• Firewall on your antivirus/security program.</a:t>
            </a:r>
          </a:p>
          <a:p>
            <a:r>
              <a:rPr lang="en-GB" dirty="0"/>
              <a:t>• Firewall on your internet router.</a:t>
            </a:r>
          </a:p>
          <a:p>
            <a:r>
              <a:rPr lang="en-GB" dirty="0"/>
              <a:t>• Firewall on your ASA box or intelligent switch (Typically only larger companies).</a:t>
            </a: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23</a:t>
            </a:fld>
            <a:endParaRPr lang="en-US"/>
          </a:p>
        </p:txBody>
      </p:sp>
    </p:spTree>
    <p:extLst>
      <p:ext uri="{BB962C8B-B14F-4D97-AF65-F5344CB8AC3E}">
        <p14:creationId xmlns:p14="http://schemas.microsoft.com/office/powerpoint/2010/main" val="38722372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Backup should really be at the top of the list, like it shouldn't be news. Backup can save you from having to pay a ransom to have your data unlocked. However, make no mistake about the size of the company, most of the attacks with this type of malware are aimed at small businesses and individuals.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24</a:t>
            </a:fld>
            <a:endParaRPr lang="en-US"/>
          </a:p>
        </p:txBody>
      </p:sp>
    </p:spTree>
    <p:extLst>
      <p:ext uri="{BB962C8B-B14F-4D97-AF65-F5344CB8AC3E}">
        <p14:creationId xmlns:p14="http://schemas.microsoft.com/office/powerpoint/2010/main" val="39539624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Rules for safer browsing</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use the latest browser version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orient yourself towards other types of browser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eg</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Google Chrome, Opera, Firefox, Safari, etc.), especially when accessing potentially unsafe web pages;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most malware affects Microsoft Internet Explorer (used by over 50% of users)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check the real destination of the links by passing the mouse cursor over it and viewing the real address in the lower left part of the browser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25</a:t>
            </a:fld>
            <a:endParaRPr lang="en-US"/>
          </a:p>
        </p:txBody>
      </p:sp>
    </p:spTree>
    <p:extLst>
      <p:ext uri="{BB962C8B-B14F-4D97-AF65-F5344CB8AC3E}">
        <p14:creationId xmlns:p14="http://schemas.microsoft.com/office/powerpoint/2010/main" val="17349436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Rules for safer browsing</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be careful what plugins you install, often they come with malicious software</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do not click on links in pop-up windows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check for "https://" at the beginning of the web address before entering personal information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regarding making an online purchase, greater attention must be paid to the security level of the page, if one opts for online payment with a bank card</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26</a:t>
            </a:fld>
            <a:endParaRPr lang="en-US"/>
          </a:p>
        </p:txBody>
      </p:sp>
    </p:spTree>
    <p:extLst>
      <p:ext uri="{BB962C8B-B14F-4D97-AF65-F5344CB8AC3E}">
        <p14:creationId xmlns:p14="http://schemas.microsoft.com/office/powerpoint/2010/main" val="33815485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b="1" i="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Sending and receiving e-mail</a:t>
            </a:r>
            <a:endParaRPr lang="en-GB" sz="1200" b="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avoid sending or receiving sensitive information by e-mail;</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avoid social engineering or phishing attempts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look for an email provider that offers strong anti-spam filtering</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do not respond to spam and avoid cascade or pyramid emails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27</a:t>
            </a:fld>
            <a:endParaRPr lang="en-US"/>
          </a:p>
        </p:txBody>
      </p:sp>
    </p:spTree>
    <p:extLst>
      <p:ext uri="{BB962C8B-B14F-4D97-AF65-F5344CB8AC3E}">
        <p14:creationId xmlns:p14="http://schemas.microsoft.com/office/powerpoint/2010/main" val="42272822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b="1" i="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Sending and receiving e-mail</a:t>
            </a:r>
            <a:endParaRPr lang="en-GB" sz="1200" b="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do not use the same name for your personal and work e-mail account; the use of distinct names for these accounts reduces the risk of them being the target of a computer attack</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avoid storing critical information in personal e-mail accounts or in other networks outside the institution/company where you work</a:t>
            </a:r>
            <a:endParaRPr lang="en-GB" sz="1200" dirty="0">
              <a:latin typeface="Calibri" panose="020F0502020204030204" pitchFamily="34" charset="0"/>
              <a:ea typeface="Calibri" panose="020F0502020204030204" pitchFamily="34" charset="0"/>
              <a:cs typeface="Arial" panose="020B0604020202020204" pitchFamily="34" charset="0"/>
            </a:endParaRPr>
          </a:p>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The truth is that email has never traditionally been a secure medium for communication.  After all, only criminals really need to concern themselves with securing their communications. This is an extremely common, yet entirely flawed, way of thinking, and Snowden himself has famously discredited this type of mentality.</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28</a:t>
            </a:fld>
            <a:endParaRPr lang="en-US"/>
          </a:p>
        </p:txBody>
      </p:sp>
    </p:spTree>
    <p:extLst>
      <p:ext uri="{BB962C8B-B14F-4D97-AF65-F5344CB8AC3E}">
        <p14:creationId xmlns:p14="http://schemas.microsoft.com/office/powerpoint/2010/main" val="18976666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Arguing that you don't care about privacy because you have nothing to hide is like arguing that you don't care about free speech because you have nothing to say.</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While many people may still subscribe to the mindset that they have nothing to be concerned about if they have nothing to hide, the reality is that there is plenty to be concerned about, and there are plenty of concrete reasons for people to encrypt their email communications and protect their privacy. This is true whether you’re an investigative journalist, dissident, whistle-blower, or just an ordinary average citizen.</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29</a:t>
            </a:fld>
            <a:endParaRPr lang="en-US"/>
          </a:p>
        </p:txBody>
      </p:sp>
    </p:spTree>
    <p:extLst>
      <p:ext uri="{BB962C8B-B14F-4D97-AF65-F5344CB8AC3E}">
        <p14:creationId xmlns:p14="http://schemas.microsoft.com/office/powerpoint/2010/main" val="19632068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Have you ever sent sensitive personal information in an email and thought, ‘welp, I sure hope that email doesn’t somehow end up in the wrong hands’? This is a truly disconcerting thought, because if someone other than the intended recipient(s) gets their hands on the email – especially if that someone happens to be a cybercriminal – the results could potentially be catastrophic.</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Sending an email containing sensitive personal data like your medical information, financial account information, social security number, address, or phone number, can be extremely risky because cybercriminals need only a minimal amount of personal data to exact maximum harm. With access to sensitive personal data like this, cybercriminals can compromise your online profiles, drain your bank accounts, and even steal your identity.</a:t>
            </a:r>
          </a:p>
          <a:p>
            <a:pPr algn="just">
              <a:lnSpc>
                <a:spcPct val="107000"/>
              </a:lnSpc>
              <a:spcAft>
                <a:spcPts val="845"/>
              </a:spcAft>
            </a:pPr>
            <a:endPar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endParaRPr>
          </a:p>
          <a:p>
            <a:pPr algn="just" defTabSz="966338">
              <a:lnSpc>
                <a:spcPct val="107000"/>
              </a:lnSpc>
              <a:spcAft>
                <a:spcPts val="845"/>
              </a:spcAft>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Sending an encrypted email preserves your privacy and effectively makes it impossible for other entities to snoop on your secure email communications. This is especially important for those whose job responsibilities require complete confidentiality in their communications, but it’s also vital for anyone who generally doesn’t want the government trampling on their privacy rights.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30</a:t>
            </a:fld>
            <a:endParaRPr lang="en-US"/>
          </a:p>
        </p:txBody>
      </p:sp>
    </p:spTree>
    <p:extLst>
      <p:ext uri="{BB962C8B-B14F-4D97-AF65-F5344CB8AC3E}">
        <p14:creationId xmlns:p14="http://schemas.microsoft.com/office/powerpoint/2010/main" val="13714747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This is why sending secure emails is critical, particularly if the email you’re sending contains sensitive personal information. </a:t>
            </a:r>
          </a:p>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Now that you know the reasons why you’d want to send a secure email, we’re guessing you’ll probably want to know how to actually do it. There are a couple of ways to go about doing so, each with certain inherent advantages and disadvantages, but the bottom line is that if you’re going to send a secure email, then your email message will need to be encrypted. When you encrypt an email message, you’re essentially scrambling the contents of that message and making it impossible for anyone without the encryption key to unscramble the message.</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For example, if you want to send a secure email on Gmail, you will first need to enable S/MIME encryption by signing into Gmail using a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GSuite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administrator account.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GSuite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accounts are primarily for business purposes, but you could theoretically set up an account for your personal use. The other issue with this is that the recipient(s) you are emailing will also need to have S/MIME encryption activated in order for this to work.</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Similarly, Outlook also supports S/MIME encryption, and you’ll need to enable it manually, but before you do so, you’ll need to obtain a certificate (or digital ID) from your organization’s administrator. This, admittedly, isn’t the most streamlined process, nor is it likely to be a very practical solution for most personal email users. Check out our how to encrypt outlook emails for more information about this.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31</a:t>
            </a:fld>
            <a:endParaRPr lang="en-US"/>
          </a:p>
        </p:txBody>
      </p:sp>
    </p:spTree>
    <p:extLst>
      <p:ext uri="{BB962C8B-B14F-4D97-AF65-F5344CB8AC3E}">
        <p14:creationId xmlns:p14="http://schemas.microsoft.com/office/powerpoint/2010/main" val="7803017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You can, however, bypass these issues by installing a free third-party tool like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Mailvelope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to encrypt your emails with ease.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Mailvelope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works with many of the most popular email services like Gmail, Yahoo!, Outlook, Hotmail, and GMX. But again, the recipient(s) of your encrypted email message will also need to be using similar PGP/OpenPGP software to decrypt the email and read the contents.</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With a secure email provider like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ProtonMail</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you’ll be able to send secure, encrypted emails to others regardless of whether they use the same secure email provider that you use, and your recipient(s) will also be able to respond securely. Many secure email providers implement OpenPGP encryption to secure users’ emails and will allow users to easily send and receive secure, encrypted emails with others who have OpenPGP encryption enabled with their email clients. If your recipient does not have PGP enabled, then you’ll still be able to send an email securely to that recipient that can only be opened using a shared secret.</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Basically, when you use a secure email provider you'll be able to easily protect sensitive messages by encrypting them, all on a platform that is typically as simple to use as the big-name email providers like Gmail, Yahoo!, or Outlook. But unlike those big-name providers, a secure email provider won’t annoy you with advertisements or monitor your emails (since it can’t even access them thanks to end-to-end encryption).</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The downside is that, in order to access a secure email provider’s full slate of features, expanded storage, and unrestricted messaging, you’ll need to pay. Many of the best secure email providers do, however, offer a free tier (with certain limitations) that will allow you to send and receive secure emails for free. If you’re only going to be sending a limited number of secure emails, then a free option could certainly be a viable solution, but if you’re planning on conducting the majority of your email correspondence in a secure manner, then purchasing a premium subscription will be necessary.</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32</a:t>
            </a:fld>
            <a:endParaRPr lang="en-US"/>
          </a:p>
        </p:txBody>
      </p:sp>
    </p:spTree>
    <p:extLst>
      <p:ext uri="{BB962C8B-B14F-4D97-AF65-F5344CB8AC3E}">
        <p14:creationId xmlns:p14="http://schemas.microsoft.com/office/powerpoint/2010/main" val="32904168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When you receive an email, pay attention to </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the identity of the sender is not guaranteed: it checks the relationship between the sender and the content of the message;</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do not open attachments coming from unknown persons or associated with legitimate accounts, but with messages with suspicious subject and content. They may contain malicious software (malicious software or malware, such as worms, trojans, spyware, forms of adware, etc.);</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if it is absolutely necessary to open an attachment, even from legitimate e-mails, it must first be downloaded and scanned with the installed antivirus solution and then opened with the associated application;</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in the case of e-mails containing links, do not directly access that link in the body of the message; possibly, that link can be copied and opened from another browser tab;</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do not respond to e-mails containing requests for personal or confidential data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eg</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PIN code and bank card number).</a:t>
            </a: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33</a:t>
            </a:fld>
            <a:endParaRPr lang="en-US"/>
          </a:p>
        </p:txBody>
      </p:sp>
    </p:spTree>
    <p:extLst>
      <p:ext uri="{BB962C8B-B14F-4D97-AF65-F5344CB8AC3E}">
        <p14:creationId xmlns:p14="http://schemas.microsoft.com/office/powerpoint/2010/main" val="42073843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Methods for making strong passwords</a:t>
            </a:r>
            <a:endParaRPr lang="en-GB" sz="1200" dirty="0">
              <a:latin typeface="Calibri" panose="020F0502020204030204" pitchFamily="34" charset="0"/>
              <a:ea typeface="Calibri" panose="020F0502020204030204" pitchFamily="34" charset="0"/>
              <a:cs typeface="Arial" panose="020B0604020202020204" pitchFamily="34" charset="0"/>
            </a:endParaRPr>
          </a:p>
          <a:p>
            <a:r>
              <a:rPr lang="en-GB" dirty="0"/>
              <a:t>phonetic method, first letter method, substitution method, reverse and substitution method, upper/lower case, number/symbol and substitution method, customization of methods according to websites in order to create a personal password generation system</a:t>
            </a: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Do not use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the name of you, someone else in the family or your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favorite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animal,</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elements of your address: building name, street, country,</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the name of the institution, the project, etc.,</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phone number, registration number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the name of the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favorite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star or character (or of the film, book, etc.),</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dictionary words;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the name of the account for which you set the password;</a:t>
            </a: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34</a:t>
            </a:fld>
            <a:endParaRPr lang="en-US"/>
          </a:p>
        </p:txBody>
      </p:sp>
    </p:spTree>
    <p:extLst>
      <p:ext uri="{BB962C8B-B14F-4D97-AF65-F5344CB8AC3E}">
        <p14:creationId xmlns:p14="http://schemas.microsoft.com/office/powerpoint/2010/main" val="1277180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Methods for making strong passwords</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Measures</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captcha system, access timing after a number of failed accesses.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use unique IDs and passwords and do not communicate them to other users;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the length of the password and its complexity must be chosen so that it is difficult to guess but easy to remember;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periodic change of passwords (at an interval of 1-3 months);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using different passwords for different applications;</a:t>
            </a:r>
            <a:endParaRPr lang="en-GB" sz="1200" dirty="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buFont typeface="Calibri" panose="020F0502020204030204" pitchFamily="34" charset="0"/>
              <a:buChar cha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the use of multiple authentication methods (PIN, fingerprint, alert messages, etc.);</a:t>
            </a:r>
            <a:endParaRPr lang="en-GB" sz="1200" dirty="0">
              <a:latin typeface="Calibri" panose="020F0502020204030204" pitchFamily="34" charset="0"/>
              <a:ea typeface="Calibri" panose="020F0502020204030204" pitchFamily="34" charset="0"/>
              <a:cs typeface="Arial" panose="020B0604020202020204" pitchFamily="34" charset="0"/>
            </a:endParaRPr>
          </a:p>
          <a:p>
            <a:pPr marL="362377" indent="-362377" algn="just">
              <a:lnSpc>
                <a:spcPct val="107000"/>
              </a:lnSpc>
              <a:spcAft>
                <a:spcPts val="845"/>
              </a:spcAft>
              <a:buFont typeface="Calibri" panose="020F0502020204030204" pitchFamily="34" charset="0"/>
              <a:buChar cha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avoiding using similar passwords at home and at work.</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35</a:t>
            </a:fld>
            <a:endParaRPr lang="en-US"/>
          </a:p>
        </p:txBody>
      </p:sp>
    </p:spTree>
    <p:extLst>
      <p:ext uri="{BB962C8B-B14F-4D97-AF65-F5344CB8AC3E}">
        <p14:creationId xmlns:p14="http://schemas.microsoft.com/office/powerpoint/2010/main" val="36375335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Thank you for </a:t>
            </a:r>
            <a:r>
              <a:rPr lang="en-US"/>
              <a:t>your attention</a:t>
            </a:r>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36</a:t>
            </a:fld>
            <a:endParaRPr lang="en-US"/>
          </a:p>
        </p:txBody>
      </p:sp>
    </p:spTree>
    <p:extLst>
      <p:ext uri="{BB962C8B-B14F-4D97-AF65-F5344CB8AC3E}">
        <p14:creationId xmlns:p14="http://schemas.microsoft.com/office/powerpoint/2010/main" val="2477670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11/10/2022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11/10/2022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11/10/2022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11/10/2022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11/10/2022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11/10/2022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11/10/2022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11/10/2022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11/10/2022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11/10/2022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11/10/2022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11/10/2022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6.jp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2.xml"/><Relationship Id="rId5" Type="http://schemas.openxmlformats.org/officeDocument/2006/relationships/image" Target="../media/image24.gif"/><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b="1" dirty="0">
                <a:latin typeface="Arial" panose="020B0604020202020204" pitchFamily="34" charset="0"/>
                <a:cs typeface="Arial" panose="020B0604020202020204" pitchFamily="34" charset="0"/>
              </a:rPr>
              <a:t>Information Security for Managers</a:t>
            </a: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en-US" sz="2800" dirty="0">
                <a:latin typeface="Arial" panose="020B0604020202020204" pitchFamily="34" charset="0"/>
                <a:cs typeface="Arial" panose="020B0604020202020204" pitchFamily="34" charset="0"/>
              </a:rPr>
              <a:t>Unit-3 for Managers 1</a:t>
            </a:r>
          </a:p>
          <a:p>
            <a:r>
              <a:rPr lang="en-US" sz="2800" dirty="0">
                <a:latin typeface="Arial" panose="020B0604020202020204" pitchFamily="34" charset="0"/>
                <a:cs typeface="Arial" panose="020B0604020202020204" pitchFamily="34" charset="0"/>
              </a:rPr>
              <a:t>Week 5</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804567" y="3000054"/>
            <a:ext cx="2973174" cy="3296346"/>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GB" dirty="0"/>
              <a:t>Information Security Management 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3544584" y="1980000"/>
            <a:ext cx="8054616" cy="4320000"/>
          </a:xfrm>
        </p:spPr>
        <p:txBody>
          <a:bodyPr>
            <a:normAutofit fontScale="92500" lnSpcReduction="10000"/>
          </a:bodyPr>
          <a:lstStyle/>
          <a:p>
            <a:r>
              <a:rPr lang="en-US" sz="3600" b="1" dirty="0"/>
              <a:t>Cyber security</a:t>
            </a:r>
            <a:r>
              <a:rPr lang="en-US" sz="3600" dirty="0"/>
              <a:t> is the practice of defending computers, servers, mobile devices, electronic systems, networks, and data from malicious attacks.</a:t>
            </a:r>
          </a:p>
          <a:p>
            <a:r>
              <a:rPr lang="en-US" sz="3600" dirty="0"/>
              <a:t>It's also known as information technology security or electronic information security.</a:t>
            </a:r>
          </a:p>
          <a:p>
            <a:r>
              <a:rPr lang="en-US" sz="3600" dirty="0"/>
              <a:t>The term applies in a variety of contexts, from business to mobile computing, and can be divided into a few common categories.</a:t>
            </a:r>
          </a:p>
          <a:p>
            <a:endParaRPr lang="en-US" sz="3600" dirty="0"/>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81929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Cyber Security for Entrepreneurs and SMEs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sz="3200" dirty="0"/>
              <a:t>Businesses are often so concerned with their day-to-day operations that they forget to invest heavily in network security. </a:t>
            </a:r>
          </a:p>
          <a:p>
            <a:r>
              <a:rPr lang="en-US" sz="3200" dirty="0"/>
              <a:t>Others understand the need for comprehensive network security, but have a lenient strategy in regard to their IT, which can be just as detrimental in the event of a data leak. </a:t>
            </a:r>
          </a:p>
          <a:p>
            <a:r>
              <a:rPr lang="en-US" sz="3200" dirty="0"/>
              <a:t>Understanding what network security entails, as well as the best practices that you can adhere to that will ensure your company’s network is secure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Content of This Module</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853669"/>
          </a:xfrm>
        </p:spPr>
        <p:txBody>
          <a:bodyPr>
            <a:normAutofit fontScale="92500" lnSpcReduction="10000"/>
          </a:bodyPr>
          <a:lstStyle/>
          <a:p>
            <a:pPr marL="0" indent="0">
              <a:buNone/>
            </a:pPr>
            <a:r>
              <a:rPr lang="en-US" sz="3200" dirty="0"/>
              <a:t>How To Effectively Use The Cyber Kill Chain in Your Cybersecurity Strategy:</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7" name="Billede 3" descr="Et billede, der indeholder sidder, person&#10;&#10;Automatisk genereret beskrivelse">
            <a:extLst>
              <a:ext uri="{FF2B5EF4-FFF2-40B4-BE49-F238E27FC236}">
                <a16:creationId xmlns:a16="http://schemas.microsoft.com/office/drawing/2014/main" id="{AB7B7103-79BF-2188-1075-8D211D1C1733}"/>
              </a:ext>
            </a:extLst>
          </p:cNvPr>
          <p:cNvPicPr>
            <a:picLocks noChangeAspect="1"/>
          </p:cNvPicPr>
          <p:nvPr/>
        </p:nvPicPr>
        <p:blipFill rotWithShape="1">
          <a:blip r:embed="rId5">
            <a:extLst>
              <a:ext uri="{28A0092B-C50C-407E-A947-70E740481C1C}">
                <a14:useLocalDpi xmlns:a14="http://schemas.microsoft.com/office/drawing/2010/main" val="0"/>
              </a:ext>
            </a:extLst>
          </a:blip>
          <a:srcRect l="15703"/>
          <a:stretch/>
        </p:blipFill>
        <p:spPr>
          <a:xfrm>
            <a:off x="7964682" y="3166134"/>
            <a:ext cx="3765078" cy="3162747"/>
          </a:xfrm>
          <a:prstGeom prst="rect">
            <a:avLst/>
          </a:prstGeom>
        </p:spPr>
      </p:pic>
      <p:sp>
        <p:nvSpPr>
          <p:cNvPr id="8" name="Inhaltsplatzhalter 2">
            <a:extLst>
              <a:ext uri="{FF2B5EF4-FFF2-40B4-BE49-F238E27FC236}">
                <a16:creationId xmlns:a16="http://schemas.microsoft.com/office/drawing/2014/main" id="{571E74DB-E1A4-8C3A-D6DA-45CFA967D4D5}"/>
              </a:ext>
            </a:extLst>
          </p:cNvPr>
          <p:cNvSpPr txBox="1">
            <a:spLocks/>
          </p:cNvSpPr>
          <p:nvPr/>
        </p:nvSpPr>
        <p:spPr>
          <a:xfrm>
            <a:off x="540000" y="2828544"/>
            <a:ext cx="7424682" cy="3652737"/>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tabLst>
                <a:tab pos="1547813" algn="l"/>
              </a:tabLst>
            </a:pPr>
            <a:r>
              <a:rPr lang="en-US" sz="3200" b="1" dirty="0"/>
              <a:t>Detect</a:t>
            </a:r>
            <a:r>
              <a:rPr lang="en-US" sz="3200" dirty="0"/>
              <a:t>	</a:t>
            </a:r>
            <a:r>
              <a:rPr lang="en-US" sz="3200" dirty="0" err="1"/>
              <a:t>Analyse</a:t>
            </a:r>
            <a:r>
              <a:rPr lang="en-US" sz="3200" dirty="0"/>
              <a:t> and find the intrusion attempts.</a:t>
            </a:r>
          </a:p>
          <a:p>
            <a:pPr>
              <a:tabLst>
                <a:tab pos="1547813" algn="l"/>
              </a:tabLst>
            </a:pPr>
            <a:r>
              <a:rPr lang="en-US" sz="3200" b="1" dirty="0"/>
              <a:t>Deny</a:t>
            </a:r>
            <a:r>
              <a:rPr lang="en-US" sz="3200" dirty="0"/>
              <a:t>	Stop the attacks as they happen.</a:t>
            </a:r>
          </a:p>
          <a:p>
            <a:pPr>
              <a:tabLst>
                <a:tab pos="1547813" algn="l"/>
              </a:tabLst>
            </a:pPr>
            <a:r>
              <a:rPr lang="en-US" sz="3200" b="1" dirty="0"/>
              <a:t>Disrupt</a:t>
            </a:r>
            <a:r>
              <a:rPr lang="en-US" sz="3200" dirty="0"/>
              <a:t>	Stop the data communication</a:t>
            </a:r>
          </a:p>
          <a:p>
            <a:pPr>
              <a:tabLst>
                <a:tab pos="1547813" algn="l"/>
              </a:tabLst>
            </a:pPr>
            <a:r>
              <a:rPr lang="en-US" sz="3200" b="1" dirty="0"/>
              <a:t>Degrade</a:t>
            </a:r>
            <a:r>
              <a:rPr lang="en-US" sz="3200" dirty="0"/>
              <a:t>	Reduce and limit the efficacy of the</a:t>
            </a:r>
            <a:br>
              <a:rPr lang="en-US" sz="3200" dirty="0"/>
            </a:br>
            <a:r>
              <a:rPr lang="en-US" sz="3200" dirty="0"/>
              <a:t>	attack.</a:t>
            </a:r>
          </a:p>
          <a:p>
            <a:pPr>
              <a:tabLst>
                <a:tab pos="1547813" algn="l"/>
              </a:tabLst>
            </a:pPr>
            <a:r>
              <a:rPr lang="en-US" sz="3200" b="1" dirty="0"/>
              <a:t>Deceive</a:t>
            </a:r>
            <a:r>
              <a:rPr lang="en-US" sz="3200" dirty="0"/>
              <a:t>	Lead the attackers in the wrong</a:t>
            </a:r>
            <a:br>
              <a:rPr lang="en-US" sz="3200" dirty="0"/>
            </a:br>
            <a:r>
              <a:rPr lang="en-US" sz="3200" dirty="0"/>
              <a:t>	direction.</a:t>
            </a:r>
          </a:p>
          <a:p>
            <a:pPr>
              <a:tabLst>
                <a:tab pos="1547813" algn="l"/>
              </a:tabLst>
            </a:pPr>
            <a:r>
              <a:rPr lang="en-US" sz="3200" b="1" dirty="0"/>
              <a:t>Contain</a:t>
            </a:r>
            <a:r>
              <a:rPr lang="en-US" sz="3200" dirty="0"/>
              <a:t>	Conceal and restrict the attack’s reach</a:t>
            </a:r>
            <a:br>
              <a:rPr lang="en-US" sz="3200" dirty="0"/>
            </a:br>
            <a:r>
              <a:rPr lang="en-US" sz="3200" dirty="0"/>
              <a:t>	so that it only affects a portion of the</a:t>
            </a:r>
            <a:br>
              <a:rPr lang="en-US" sz="3200" dirty="0"/>
            </a:br>
            <a:r>
              <a:rPr lang="en-US" sz="3200" dirty="0"/>
              <a:t>	organization.</a:t>
            </a:r>
          </a:p>
        </p:txBody>
      </p:sp>
    </p:spTree>
    <p:extLst>
      <p:ext uri="{BB962C8B-B14F-4D97-AF65-F5344CB8AC3E}">
        <p14:creationId xmlns:p14="http://schemas.microsoft.com/office/powerpoint/2010/main" val="1256468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Information security management (ISM) </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sz="3200" dirty="0"/>
              <a:t>ISM defines and manages controls that an organization needs to implement to ensure that it is sensibly protecting the confidentiality, availability, and integrity of assets from threats and vulnerabilities.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02537" y="3653944"/>
            <a:ext cx="5535556" cy="318757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3868056"/>
            <a:ext cx="6593771" cy="258434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Malware, or “malicious software,” is an umbrella term that describes any malicious program or code that is harmful to systems.</a:t>
            </a:r>
          </a:p>
        </p:txBody>
      </p:sp>
    </p:spTree>
    <p:extLst>
      <p:ext uri="{BB962C8B-B14F-4D97-AF65-F5344CB8AC3E}">
        <p14:creationId xmlns:p14="http://schemas.microsoft.com/office/powerpoint/2010/main" val="2294289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1898305"/>
            <a:ext cx="6737682" cy="449621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Malware</a:t>
            </a:r>
          </a:p>
        </p:txBody>
      </p:sp>
    </p:spTree>
    <p:extLst>
      <p:ext uri="{BB962C8B-B14F-4D97-AF65-F5344CB8AC3E}">
        <p14:creationId xmlns:p14="http://schemas.microsoft.com/office/powerpoint/2010/main" val="4001007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796705"/>
            <a:ext cx="5758514" cy="4496210"/>
          </a:xfrm>
          <a:prstGeom prst="rect">
            <a:avLst/>
          </a:prstGeom>
        </p:spPr>
      </p:pic>
    </p:spTree>
    <p:extLst>
      <p:ext uri="{BB962C8B-B14F-4D97-AF65-F5344CB8AC3E}">
        <p14:creationId xmlns:p14="http://schemas.microsoft.com/office/powerpoint/2010/main" val="2805921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685563"/>
            <a:ext cx="7779576" cy="4807312"/>
          </a:xfrm>
          <a:prstGeom prst="rect">
            <a:avLst/>
          </a:prstGeom>
        </p:spPr>
      </p:pic>
    </p:spTree>
    <p:extLst>
      <p:ext uri="{BB962C8B-B14F-4D97-AF65-F5344CB8AC3E}">
        <p14:creationId xmlns:p14="http://schemas.microsoft.com/office/powerpoint/2010/main" val="1742251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2519283"/>
            <a:ext cx="6737682" cy="3254254"/>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Trojan</a:t>
            </a:r>
          </a:p>
        </p:txBody>
      </p:sp>
    </p:spTree>
    <p:extLst>
      <p:ext uri="{BB962C8B-B14F-4D97-AF65-F5344CB8AC3E}">
        <p14:creationId xmlns:p14="http://schemas.microsoft.com/office/powerpoint/2010/main" val="3132822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1378856"/>
            <a:ext cx="4921143" cy="4921143"/>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5657600" cy="4320000"/>
          </a:xfrm>
        </p:spPr>
        <p:txBody>
          <a:bodyPr>
            <a:normAutofit/>
          </a:bodyPr>
          <a:lstStyle/>
          <a:p>
            <a:pPr marL="0" indent="0">
              <a:buNone/>
            </a:pPr>
            <a:r>
              <a:rPr lang="en-US" sz="3600" b="1" dirty="0">
                <a:solidFill>
                  <a:schemeClr val="accent1">
                    <a:lumMod val="75000"/>
                  </a:schemeClr>
                </a:solidFill>
              </a:rPr>
              <a:t>Track ware</a:t>
            </a:r>
          </a:p>
          <a:p>
            <a:pPr marL="0" indent="0">
              <a:buNone/>
            </a:pPr>
            <a:r>
              <a:rPr lang="en-US" sz="3600" dirty="0"/>
              <a:t>are the programs that use some web browser </a:t>
            </a:r>
            <a:r>
              <a:rPr lang="en-US" sz="3600" dirty="0" err="1"/>
              <a:t>vulnera-bilities</a:t>
            </a:r>
            <a:r>
              <a:rPr lang="en-US" sz="3600" dirty="0"/>
              <a:t> to send a server or people information about the sites accessed</a:t>
            </a:r>
          </a:p>
          <a:p>
            <a:endParaRPr lang="en-US" sz="3600" dirty="0"/>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544671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5325928" y="2519283"/>
            <a:ext cx="581066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SQL Injection (Code Injection) </a:t>
            </a:r>
          </a:p>
        </p:txBody>
      </p:sp>
    </p:spTree>
    <p:extLst>
      <p:ext uri="{BB962C8B-B14F-4D97-AF65-F5344CB8AC3E}">
        <p14:creationId xmlns:p14="http://schemas.microsoft.com/office/powerpoint/2010/main" val="4191234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519283"/>
            <a:ext cx="434238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Spyware</a:t>
            </a:r>
          </a:p>
        </p:txBody>
      </p:sp>
    </p:spTree>
    <p:extLst>
      <p:ext uri="{BB962C8B-B14F-4D97-AF65-F5344CB8AC3E}">
        <p14:creationId xmlns:p14="http://schemas.microsoft.com/office/powerpoint/2010/main" val="12046247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2199046"/>
            <a:ext cx="4921143" cy="3280762"/>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94856"/>
            <a:ext cx="5316514" cy="3905143"/>
          </a:xfrm>
        </p:spPr>
        <p:txBody>
          <a:bodyPr>
            <a:normAutofit/>
          </a:bodyPr>
          <a:lstStyle/>
          <a:p>
            <a:pPr marL="0" indent="0">
              <a:buNone/>
            </a:pPr>
            <a:r>
              <a:rPr lang="en-US" sz="3600" dirty="0"/>
              <a:t>A </a:t>
            </a:r>
            <a:r>
              <a:rPr lang="en-US" sz="3600" b="1" dirty="0">
                <a:solidFill>
                  <a:schemeClr val="accent1">
                    <a:lumMod val="75000"/>
                  </a:schemeClr>
                </a:solidFill>
              </a:rPr>
              <a:t>keylogger</a:t>
            </a:r>
            <a:r>
              <a:rPr lang="en-US" sz="3600" dirty="0"/>
              <a:t> is a small "smart" program that hackers place on your computer without you noticing</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78518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2289570" y="1685563"/>
            <a:ext cx="8172118" cy="2443751"/>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4390571"/>
            <a:ext cx="11059968" cy="1909428"/>
          </a:xfrm>
        </p:spPr>
        <p:txBody>
          <a:bodyPr>
            <a:normAutofit/>
          </a:bodyPr>
          <a:lstStyle/>
          <a:p>
            <a:pPr marL="0" indent="0">
              <a:buNone/>
            </a:pPr>
            <a:r>
              <a:rPr lang="en-US" sz="3600" b="1" dirty="0">
                <a:solidFill>
                  <a:schemeClr val="accent1">
                    <a:lumMod val="75000"/>
                  </a:schemeClr>
                </a:solidFill>
              </a:rPr>
              <a:t>Adware</a:t>
            </a:r>
            <a:r>
              <a:rPr lang="en-US" sz="3600" dirty="0"/>
              <a:t> is a sub-category of spyware and is a program that advertises products or services. Often these adds appear even after the program has been uninstalled.</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283758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2243070" y="1359645"/>
            <a:ext cx="4910114" cy="857543"/>
          </a:xfrm>
        </p:spPr>
        <p:txBody>
          <a:bodyPr>
            <a:normAutofit/>
          </a:bodyPr>
          <a:lstStyle/>
          <a:p>
            <a:pPr marL="0" indent="0">
              <a:buNone/>
            </a:pPr>
            <a:r>
              <a:rPr lang="en-US" sz="3200" dirty="0"/>
              <a:t>And many more ... like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Inhaltsplatzhalter 2">
            <a:extLst>
              <a:ext uri="{FF2B5EF4-FFF2-40B4-BE49-F238E27FC236}">
                <a16:creationId xmlns:a16="http://schemas.microsoft.com/office/drawing/2014/main" id="{457D8A39-7EC7-9A40-7181-678260D81CD5}"/>
              </a:ext>
            </a:extLst>
          </p:cNvPr>
          <p:cNvSpPr txBox="1">
            <a:spLocks/>
          </p:cNvSpPr>
          <p:nvPr/>
        </p:nvSpPr>
        <p:spPr>
          <a:xfrm>
            <a:off x="592800" y="1998616"/>
            <a:ext cx="5352800" cy="40420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Botnet</a:t>
            </a:r>
          </a:p>
          <a:p>
            <a:pPr lvl="1"/>
            <a:r>
              <a:rPr lang="en-US" sz="2800" dirty="0"/>
              <a:t>Botnet represents a set of computers that are under the control of an attacker</a:t>
            </a:r>
          </a:p>
          <a:p>
            <a:r>
              <a:rPr lang="en-US" sz="3200" dirty="0"/>
              <a:t>Denial of Service </a:t>
            </a:r>
          </a:p>
          <a:p>
            <a:pPr lvl="1"/>
            <a:r>
              <a:rPr lang="en-US" sz="2800" dirty="0"/>
              <a:t>Denial of Service is an attempt to affect the availability of computer systems/services or electronic communications</a:t>
            </a:r>
          </a:p>
        </p:txBody>
      </p:sp>
      <p:sp>
        <p:nvSpPr>
          <p:cNvPr id="7" name="Inhaltsplatzhalter 2">
            <a:extLst>
              <a:ext uri="{FF2B5EF4-FFF2-40B4-BE49-F238E27FC236}">
                <a16:creationId xmlns:a16="http://schemas.microsoft.com/office/drawing/2014/main" id="{8E9C3F6B-8866-8731-81AF-FA3C41044A50}"/>
              </a:ext>
            </a:extLst>
          </p:cNvPr>
          <p:cNvSpPr txBox="1">
            <a:spLocks/>
          </p:cNvSpPr>
          <p:nvPr/>
        </p:nvSpPr>
        <p:spPr>
          <a:xfrm>
            <a:off x="6299202" y="1946802"/>
            <a:ext cx="5299998" cy="40420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Rogue ware/scareware </a:t>
            </a:r>
          </a:p>
          <a:p>
            <a:pPr lvl="1"/>
            <a:r>
              <a:rPr lang="en-US" sz="2800" dirty="0"/>
              <a:t>Rogue ware/scareware is type of threat that takes the form of fake software</a:t>
            </a:r>
          </a:p>
          <a:p>
            <a:r>
              <a:rPr lang="en-US" sz="3200" dirty="0"/>
              <a:t>Ransomware</a:t>
            </a:r>
          </a:p>
          <a:p>
            <a:pPr lvl="1"/>
            <a:r>
              <a:rPr lang="en-US" sz="2800" dirty="0"/>
              <a:t>Ransomware is one of the most dangerous and aggressive forms of cybercrime</a:t>
            </a:r>
          </a:p>
        </p:txBody>
      </p:sp>
    </p:spTree>
    <p:extLst>
      <p:ext uri="{BB962C8B-B14F-4D97-AF65-F5344CB8AC3E}">
        <p14:creationId xmlns:p14="http://schemas.microsoft.com/office/powerpoint/2010/main" val="4925159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Types of Attacks</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837391"/>
            <a:ext cx="6405087" cy="4514317"/>
          </a:xfrm>
        </p:spPr>
        <p:txBody>
          <a:bodyPr>
            <a:normAutofit fontScale="92500"/>
          </a:bodyPr>
          <a:lstStyle/>
          <a:p>
            <a:pPr marL="0" indent="0">
              <a:buNone/>
            </a:pPr>
            <a:r>
              <a:rPr lang="en-US" sz="3500" b="1" dirty="0">
                <a:solidFill>
                  <a:schemeClr val="accent1">
                    <a:lumMod val="75000"/>
                  </a:schemeClr>
                </a:solidFill>
              </a:rPr>
              <a:t>Targeted Attacks</a:t>
            </a:r>
          </a:p>
          <a:p>
            <a:r>
              <a:rPr lang="en-US" sz="2600" dirty="0"/>
              <a:t>Target a specific person or organization</a:t>
            </a:r>
          </a:p>
          <a:p>
            <a:r>
              <a:rPr lang="en-US" sz="2600" dirty="0"/>
              <a:t>Aims to either collect personal/confidential data or compromise target computer systems</a:t>
            </a:r>
          </a:p>
          <a:p>
            <a:r>
              <a:rPr lang="en-US" sz="2600" dirty="0"/>
              <a:t>Generally, has a phase in which the attacker informs himself through various techniques (e.g. social engineering) about the targeted IT system and then triggers the attack</a:t>
            </a:r>
          </a:p>
          <a:p>
            <a:r>
              <a:rPr lang="en-US" sz="2600" dirty="0"/>
              <a:t>Often his actions appear legitimate because they appear to be coming from a trustworthy person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30230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Types of Attacks</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dirty="0">
                <a:solidFill>
                  <a:schemeClr val="accent1">
                    <a:lumMod val="75000"/>
                  </a:schemeClr>
                </a:solidFill>
              </a:rPr>
              <a:t>Theft/Losses/Physical Destruction</a:t>
            </a:r>
          </a:p>
          <a:p>
            <a:r>
              <a:rPr lang="en-US" dirty="0"/>
              <a:t>Due to the increased mobility offered by laptops, smart phones or tablets, this type of threat is about to become a major one</a:t>
            </a:r>
          </a:p>
          <a:p>
            <a:r>
              <a:rPr lang="en-US" dirty="0"/>
              <a:t>Consistent data backup and content encryption can be a solution to limit actual data loss or disclosure of confidential data to outsiders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160407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Types of Attacks</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dirty="0">
                <a:solidFill>
                  <a:schemeClr val="accent1">
                    <a:lumMod val="75000"/>
                  </a:schemeClr>
                </a:solidFill>
              </a:rPr>
              <a:t>Identity Theft</a:t>
            </a:r>
          </a:p>
          <a:p>
            <a:r>
              <a:rPr lang="en-US" dirty="0"/>
              <a:t>Identity theft is a real threat in an increasingly online environment</a:t>
            </a:r>
          </a:p>
          <a:p>
            <a:r>
              <a:rPr lang="en-US" dirty="0"/>
              <a:t>Access credentials or personal data are the target of attackers today</a:t>
            </a:r>
          </a:p>
          <a:p>
            <a:r>
              <a:rPr lang="en-US" dirty="0"/>
              <a:t>Once in their possession, the attacker can carry out fraudulent transactions (especially financial) or obtain confidential data</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48105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Types of Attacks</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dirty="0">
                <a:solidFill>
                  <a:schemeClr val="accent1">
                    <a:lumMod val="75000"/>
                  </a:schemeClr>
                </a:solidFill>
              </a:rPr>
              <a:t>Information Leak</a:t>
            </a:r>
          </a:p>
          <a:p>
            <a:r>
              <a:rPr lang="en-US" dirty="0"/>
              <a:t>Intentional or unintentional disclosure of information to an unauthorized person</a:t>
            </a:r>
          </a:p>
          <a:p>
            <a:r>
              <a:rPr lang="en-US" dirty="0"/>
              <a:t>Information such as geolocation and phonebook contacts can easily fall into the hands of attackers and be used for fraudulent purposes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72138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Types of Attacks</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65067" y="1738537"/>
            <a:ext cx="11034901" cy="1185557"/>
          </a:xfrm>
        </p:spPr>
        <p:txBody>
          <a:bodyPr>
            <a:normAutofit/>
          </a:bodyPr>
          <a:lstStyle/>
          <a:p>
            <a:pPr marL="0" indent="0" algn="ctr">
              <a:buNone/>
            </a:pPr>
            <a:r>
              <a:rPr lang="en-US" sz="3500" b="1" dirty="0">
                <a:solidFill>
                  <a:schemeClr val="accent1">
                    <a:lumMod val="75000"/>
                  </a:schemeClr>
                </a:solidFill>
              </a:rPr>
              <a:t>Search Engine Manipulation (SEP)</a:t>
            </a:r>
            <a:endParaRPr lang="en-US" sz="20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descr="Et billede, der indeholder væg, person, mand, indendørs&#10;&#10;Automatisk genereret beskrivelse">
            <a:extLst>
              <a:ext uri="{FF2B5EF4-FFF2-40B4-BE49-F238E27FC236}">
                <a16:creationId xmlns:a16="http://schemas.microsoft.com/office/drawing/2014/main" id="{92EF04ED-D571-1A6C-46A1-EB6A924C20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5067" y="2502683"/>
            <a:ext cx="4667333" cy="3335436"/>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508170" y="2399649"/>
            <a:ext cx="6244197" cy="424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Manipulates search engines to display search results that contain references to malicious websites.</a:t>
            </a:r>
          </a:p>
          <a:p>
            <a:r>
              <a:rPr lang="en-US" dirty="0"/>
              <a:t>Thus, an infected web page redirects the users to malicious sites and if the victims access the respective sites, they infest their computers with malware.</a:t>
            </a:r>
          </a:p>
        </p:txBody>
      </p:sp>
    </p:spTree>
    <p:extLst>
      <p:ext uri="{BB962C8B-B14F-4D97-AF65-F5344CB8AC3E}">
        <p14:creationId xmlns:p14="http://schemas.microsoft.com/office/powerpoint/2010/main" val="3827626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Types of Attacks</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172293" y="1293193"/>
            <a:ext cx="11034901" cy="1185557"/>
          </a:xfrm>
        </p:spPr>
        <p:txBody>
          <a:bodyPr>
            <a:normAutofit/>
          </a:bodyPr>
          <a:lstStyle/>
          <a:p>
            <a:pPr marL="0" indent="0" algn="ctr">
              <a:buNone/>
            </a:pPr>
            <a:r>
              <a:rPr lang="en-US" sz="3500" dirty="0"/>
              <a:t>Fake digital certificates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a:extLst>
              <a:ext uri="{FF2B5EF4-FFF2-40B4-BE49-F238E27FC236}">
                <a16:creationId xmlns:a16="http://schemas.microsoft.com/office/drawing/2014/main" id="{92EF04ED-D571-1A6C-46A1-EB6A924C2039}"/>
              </a:ext>
            </a:extLst>
          </p:cNvPr>
          <p:cNvPicPr>
            <a:picLocks noChangeAspect="1"/>
          </p:cNvPicPr>
          <p:nvPr/>
        </p:nvPicPr>
        <p:blipFill>
          <a:blip r:embed="rId5"/>
          <a:srcRect/>
          <a:stretch/>
        </p:blipFill>
        <p:spPr>
          <a:xfrm>
            <a:off x="538757" y="2149330"/>
            <a:ext cx="4667333" cy="3097282"/>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410569" y="2041220"/>
            <a:ext cx="6244197" cy="4245626"/>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are used by attackers to digitally sign resources (websites, applications, source codes, etc.) used in various cyber-attacks in order to pass undetectable to the end user</a:t>
            </a:r>
          </a:p>
          <a:p>
            <a:r>
              <a:rPr lang="en-US" dirty="0"/>
              <a:t>are often used to sign malicious web applications such as e-banking or e-commerce, which use the HTTPS protocol</a:t>
            </a:r>
          </a:p>
          <a:p>
            <a:r>
              <a:rPr lang="en-US" dirty="0"/>
              <a:t>can be created or stolen by exploiting vulnerabilities in the PKI (Public Key Infrastructure) systems of certification authorities that issue digital certificates for secure websites.</a:t>
            </a:r>
          </a:p>
        </p:txBody>
      </p:sp>
    </p:spTree>
    <p:extLst>
      <p:ext uri="{BB962C8B-B14F-4D97-AF65-F5344CB8AC3E}">
        <p14:creationId xmlns:p14="http://schemas.microsoft.com/office/powerpoint/2010/main" val="2632133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Secure Web Server – SSL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286001" y="1685562"/>
            <a:ext cx="7199086" cy="4616455"/>
          </a:xfrm>
          <a:prstGeom prst="rect">
            <a:avLst/>
          </a:prstGeom>
        </p:spPr>
      </p:pic>
    </p:spTree>
    <p:extLst>
      <p:ext uri="{BB962C8B-B14F-4D97-AF65-F5344CB8AC3E}">
        <p14:creationId xmlns:p14="http://schemas.microsoft.com/office/powerpoint/2010/main" val="3516217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Security check list 1</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85000" lnSpcReduction="20000"/>
          </a:bodyPr>
          <a:lstStyle/>
          <a:p>
            <a:pPr marL="0" indent="0">
              <a:buNone/>
            </a:pPr>
            <a:r>
              <a:rPr lang="en-US" sz="3800" b="1" dirty="0">
                <a:solidFill>
                  <a:schemeClr val="accent1">
                    <a:lumMod val="75000"/>
                  </a:schemeClr>
                </a:solidFill>
              </a:rPr>
              <a:t>Desktop and Mobile Firewall</a:t>
            </a:r>
          </a:p>
          <a:p>
            <a:pPr marL="0" indent="0">
              <a:lnSpc>
                <a:spcPct val="110000"/>
              </a:lnSpc>
              <a:buNone/>
            </a:pPr>
            <a:r>
              <a:rPr lang="en-US" sz="3200" dirty="0"/>
              <a:t>Start by securing your outer perimeters by making sure your point's (digital devices') firewalls work. It sounds basic, but it is also in the very basics that you have to start. There are typically three to four different types of firewalls on your network:</a:t>
            </a:r>
          </a:p>
          <a:p>
            <a:pPr marL="914400" lvl="2" indent="0">
              <a:lnSpc>
                <a:spcPct val="110000"/>
              </a:lnSpc>
              <a:buNone/>
            </a:pPr>
            <a:endParaRPr lang="en-US" sz="2400" dirty="0"/>
          </a:p>
          <a:p>
            <a:r>
              <a:rPr lang="en-US" sz="3200" dirty="0"/>
              <a:t>Firewall on your operating system (Android, iOS, Windows, etc.).</a:t>
            </a:r>
          </a:p>
          <a:p>
            <a:r>
              <a:rPr lang="en-US" sz="3200" dirty="0"/>
              <a:t>Firewall on your antivirus/security program.</a:t>
            </a:r>
          </a:p>
          <a:p>
            <a:r>
              <a:rPr lang="en-US" sz="3200" dirty="0"/>
              <a:t>Firewall on your internet router.</a:t>
            </a:r>
          </a:p>
          <a:p>
            <a:r>
              <a:rPr lang="en-US" sz="3200" dirty="0"/>
              <a:t>Firewall on your ASA box or intelligent switch (Typically only larger companies).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29744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Security check list 2</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700603"/>
            <a:ext cx="4342381" cy="289176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Backup</a:t>
            </a:r>
          </a:p>
        </p:txBody>
      </p:sp>
    </p:spTree>
    <p:extLst>
      <p:ext uri="{BB962C8B-B14F-4D97-AF65-F5344CB8AC3E}">
        <p14:creationId xmlns:p14="http://schemas.microsoft.com/office/powerpoint/2010/main" val="14025934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Security check list 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92500" lnSpcReduction="10000"/>
          </a:bodyPr>
          <a:lstStyle/>
          <a:p>
            <a:pPr marL="0" indent="0">
              <a:buNone/>
            </a:pPr>
            <a:r>
              <a:rPr lang="en-US" sz="3800" b="1" dirty="0">
                <a:solidFill>
                  <a:schemeClr val="accent1">
                    <a:lumMod val="75000"/>
                  </a:schemeClr>
                </a:solidFill>
              </a:rPr>
              <a:t>Rules for safer browsing (1)</a:t>
            </a:r>
            <a:endParaRPr lang="en-US" sz="2400" dirty="0"/>
          </a:p>
          <a:p>
            <a:r>
              <a:rPr lang="en-US" sz="3200" dirty="0"/>
              <a:t>Use the latest browser version</a:t>
            </a:r>
          </a:p>
          <a:p>
            <a:r>
              <a:rPr lang="en-US" sz="3200" dirty="0"/>
              <a:t>Orient yourself towards other types of browser (</a:t>
            </a:r>
            <a:r>
              <a:rPr lang="en-US" sz="3200" dirty="0" err="1"/>
              <a:t>eg</a:t>
            </a:r>
            <a:r>
              <a:rPr lang="en-US" sz="3200" dirty="0"/>
              <a:t> Google Chrome, Opera, Firefox, Safari, etc.), especially when accessing potentially unsafe web pages;</a:t>
            </a:r>
          </a:p>
          <a:p>
            <a:r>
              <a:rPr lang="en-US" sz="3200" dirty="0"/>
              <a:t>Most malware affects Microsoft Internet Explorer (used by over 50% of users)</a:t>
            </a:r>
          </a:p>
          <a:p>
            <a:r>
              <a:rPr lang="en-US" sz="3200" dirty="0"/>
              <a:t>Check the real destination of the links by passing the mouse cursor over it and viewing the real address in the lower left part of the browser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26690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Security check list 4</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065201"/>
          </a:xfrm>
        </p:spPr>
        <p:txBody>
          <a:bodyPr>
            <a:normAutofit fontScale="92500" lnSpcReduction="10000"/>
          </a:bodyPr>
          <a:lstStyle/>
          <a:p>
            <a:pPr marL="0" indent="0">
              <a:buNone/>
            </a:pPr>
            <a:r>
              <a:rPr lang="en-US" sz="3800" b="1" dirty="0">
                <a:solidFill>
                  <a:schemeClr val="accent1">
                    <a:lumMod val="75000"/>
                  </a:schemeClr>
                </a:solidFill>
              </a:rPr>
              <a:t>Rules for safer browsing (2)</a:t>
            </a:r>
            <a:endParaRPr lang="en-US" sz="2400" dirty="0"/>
          </a:p>
          <a:p>
            <a:r>
              <a:rPr lang="en-US" sz="3200" dirty="0"/>
              <a:t>Be careful what plugins you install, often they come with malicious software</a:t>
            </a:r>
          </a:p>
          <a:p>
            <a:r>
              <a:rPr lang="en-US" sz="3200" dirty="0"/>
              <a:t>Do not click on links in pop-up windows</a:t>
            </a:r>
          </a:p>
          <a:p>
            <a:r>
              <a:rPr lang="en-US" sz="3200" dirty="0"/>
              <a:t>Check for "https://" at the beginning of the web address before entering personal information</a:t>
            </a:r>
          </a:p>
          <a:p>
            <a:r>
              <a:rPr lang="en-US" sz="3200" dirty="0"/>
              <a:t>Regarding making an online purchase, greater attention must be paid to the security level of the page, if one opts for online payment with a bank card</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136657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2356792"/>
            <a:ext cx="4560539" cy="359265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Security check list 5</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6265"/>
            <a:ext cx="6405087" cy="4518931"/>
          </a:xfrm>
        </p:spPr>
        <p:txBody>
          <a:bodyPr>
            <a:normAutofit/>
          </a:bodyPr>
          <a:lstStyle/>
          <a:p>
            <a:pPr marL="0" indent="0">
              <a:buNone/>
            </a:pPr>
            <a:r>
              <a:rPr lang="en-US" sz="3500" b="1" dirty="0">
                <a:solidFill>
                  <a:schemeClr val="accent1">
                    <a:lumMod val="75000"/>
                  </a:schemeClr>
                </a:solidFill>
              </a:rPr>
              <a:t>Sending and receiving e-mail</a:t>
            </a:r>
          </a:p>
          <a:p>
            <a:r>
              <a:rPr lang="en-US" dirty="0"/>
              <a:t>Avoid sending or receiving sensitive information by e-mail;</a:t>
            </a:r>
          </a:p>
          <a:p>
            <a:r>
              <a:rPr lang="en-US" dirty="0"/>
              <a:t>Avoid social engineering or phishing attempts</a:t>
            </a:r>
          </a:p>
          <a:p>
            <a:r>
              <a:rPr lang="en-US" dirty="0"/>
              <a:t>Look for an email provider that offers strong anti-spam filtering</a:t>
            </a:r>
          </a:p>
          <a:p>
            <a:r>
              <a:rPr lang="en-US" dirty="0"/>
              <a:t>Do not respond to spam and avoid cascade or pyramid emails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049862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91848" y="1831283"/>
            <a:ext cx="6557487"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700" dirty="0"/>
              <a:t>Do not respond to spam and avoid cascade or pyramid emails</a:t>
            </a:r>
          </a:p>
          <a:p>
            <a:r>
              <a:rPr lang="en-US" sz="2700" dirty="0"/>
              <a:t>Do not use the same name for your personal and work e-mail account; the use of distinct names for these accounts reduces the risk of them being the target of a computer attack</a:t>
            </a:r>
          </a:p>
          <a:p>
            <a:r>
              <a:rPr lang="en-US" sz="2700" dirty="0"/>
              <a:t>Avoid storing critical information in personal e-mail accounts or in other networks outside the institution/company where you work</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356792"/>
            <a:ext cx="4560724"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Security check list 6</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ekstfelt 7">
            <a:extLst>
              <a:ext uri="{FF2B5EF4-FFF2-40B4-BE49-F238E27FC236}">
                <a16:creationId xmlns:a16="http://schemas.microsoft.com/office/drawing/2014/main" id="{FCDA8B46-2EB3-4A45-93B9-6233D4AB4DAA}"/>
              </a:ext>
            </a:extLst>
          </p:cNvPr>
          <p:cNvSpPr txBox="1"/>
          <p:nvPr/>
        </p:nvSpPr>
        <p:spPr>
          <a:xfrm>
            <a:off x="2125682" y="1266925"/>
            <a:ext cx="4435494" cy="523220"/>
          </a:xfrm>
          <a:prstGeom prst="rect">
            <a:avLst/>
          </a:prstGeom>
          <a:noFill/>
        </p:spPr>
        <p:txBody>
          <a:bodyPr wrap="square">
            <a:spAutoFit/>
          </a:bodyPr>
          <a:lstStyle/>
          <a:p>
            <a:r>
              <a:rPr lang="en-GB" sz="2800" dirty="0"/>
              <a:t>Sending and receiving e-mail</a:t>
            </a:r>
          </a:p>
        </p:txBody>
      </p:sp>
    </p:spTree>
    <p:extLst>
      <p:ext uri="{BB962C8B-B14F-4D97-AF65-F5344CB8AC3E}">
        <p14:creationId xmlns:p14="http://schemas.microsoft.com/office/powerpoint/2010/main" val="49998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99429" cy="242140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chemeClr val="accent1">
                    <a:lumMod val="75000"/>
                  </a:schemeClr>
                </a:solidFill>
              </a:rPr>
              <a:t>Sending and receiving e-mail</a:t>
            </a:r>
          </a:p>
          <a:p>
            <a:r>
              <a:rPr lang="en-US" sz="2600" dirty="0"/>
              <a:t>Arguing that you don't care about privacy because you have nothing to hide is like arguing that you don't care about free speech because you have nothing to say.</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629270"/>
            <a:ext cx="4560724" cy="304784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Security check list 7</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05546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chemeClr val="accent1">
                    <a:lumMod val="75000"/>
                  </a:schemeClr>
                </a:solidFill>
              </a:rPr>
              <a:t>Why anyone would need to send a secure email</a:t>
            </a:r>
          </a:p>
          <a:p>
            <a:r>
              <a:rPr lang="en-US" sz="2600" dirty="0"/>
              <a:t>To protect against threats posed by cybercriminals</a:t>
            </a:r>
          </a:p>
          <a:p>
            <a:r>
              <a:rPr lang="en-US" sz="2600" dirty="0"/>
              <a:t>To prevent email providers from monitoring emails and sharing data with advertisers</a:t>
            </a:r>
          </a:p>
          <a:p>
            <a:r>
              <a:rPr lang="en-US" sz="2600" dirty="0"/>
              <a:t>To protect against government surveillance efforts</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Security check list 8</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210302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chemeClr val="accent1">
                    <a:lumMod val="75000"/>
                  </a:schemeClr>
                </a:solidFill>
              </a:rPr>
              <a:t>How to send a secure email?</a:t>
            </a:r>
          </a:p>
          <a:p>
            <a:r>
              <a:rPr lang="en-US" sz="2600" dirty="0"/>
              <a:t>What options are available to you if you want to send a secure email?</a:t>
            </a:r>
          </a:p>
          <a:p>
            <a:r>
              <a:rPr lang="en-US" sz="2600" dirty="0"/>
              <a:t>Encrypt emails in popular email clients </a:t>
            </a:r>
          </a:p>
          <a:p>
            <a:r>
              <a:rPr lang="en-US" sz="2600" dirty="0"/>
              <a:t>Many of the big-name web-based email providers will allow users to encrypt their emails using either one of the two main email encryption protocols, S/MIME or OpenPGP.</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Security check list 9</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82623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40000" y="196082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600" dirty="0"/>
              <a:t>What options that are available to you if you want to send a secure email?</a:t>
            </a:r>
          </a:p>
          <a:p>
            <a:r>
              <a:rPr lang="en-US" sz="2600" dirty="0"/>
              <a:t>Use a dedicated secure email provider</a:t>
            </a:r>
          </a:p>
          <a:p>
            <a:r>
              <a:rPr lang="en-US" sz="2600" dirty="0"/>
              <a:t>If you don’t want to go through the trouble of manually enabling S/MIME or OpenPGP encryption on your traditional web-based email account, a much easier way to send a secure email is to create an account with a secure email provider</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07321" y="208247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Security check list 10</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ekstfelt 7">
            <a:extLst>
              <a:ext uri="{FF2B5EF4-FFF2-40B4-BE49-F238E27FC236}">
                <a16:creationId xmlns:a16="http://schemas.microsoft.com/office/drawing/2014/main" id="{9099452C-4B28-42DC-B5C2-37071E8ED197}"/>
              </a:ext>
            </a:extLst>
          </p:cNvPr>
          <p:cNvSpPr txBox="1"/>
          <p:nvPr/>
        </p:nvSpPr>
        <p:spPr>
          <a:xfrm>
            <a:off x="2157138" y="1323853"/>
            <a:ext cx="6097904" cy="523220"/>
          </a:xfrm>
          <a:prstGeom prst="rect">
            <a:avLst/>
          </a:prstGeom>
          <a:noFill/>
        </p:spPr>
        <p:txBody>
          <a:bodyPr wrap="square">
            <a:spAutoFit/>
          </a:bodyPr>
          <a:lstStyle/>
          <a:p>
            <a:r>
              <a:rPr lang="en-GB" sz="2800" dirty="0"/>
              <a:t>How to send a secure email?</a:t>
            </a:r>
          </a:p>
        </p:txBody>
      </p:sp>
    </p:spTree>
    <p:extLst>
      <p:ext uri="{BB962C8B-B14F-4D97-AF65-F5344CB8AC3E}">
        <p14:creationId xmlns:p14="http://schemas.microsoft.com/office/powerpoint/2010/main" val="3669685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630058" cy="46615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chemeClr val="accent1">
                    <a:lumMod val="75000"/>
                  </a:schemeClr>
                </a:solidFill>
              </a:rPr>
              <a:t>When you receive an email</a:t>
            </a:r>
          </a:p>
          <a:p>
            <a:r>
              <a:rPr lang="en-US" sz="2600" dirty="0"/>
              <a:t>Pay attention to the identity of the sender is not guaranteed</a:t>
            </a:r>
          </a:p>
          <a:p>
            <a:r>
              <a:rPr lang="en-US" sz="2600" dirty="0"/>
              <a:t>Do not open attachments coming from unknown persons</a:t>
            </a:r>
          </a:p>
          <a:p>
            <a:r>
              <a:rPr lang="en-US" sz="2600" dirty="0"/>
              <a:t>First the attachment must be downloaded and scanned with the installed antivirus solution</a:t>
            </a:r>
          </a:p>
          <a:p>
            <a:r>
              <a:rPr lang="en-US" sz="2600" dirty="0"/>
              <a:t>E-mails containing links, do not directly access that link </a:t>
            </a:r>
          </a:p>
          <a:p>
            <a:r>
              <a:rPr lang="en-US" sz="2600" dirty="0"/>
              <a:t>Do not respond to e-mails containing requests for personal or confidential data </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836307"/>
            <a:ext cx="3956357" cy="263377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Security check list 11</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7841227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Security check list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36166"/>
            <a:ext cx="11059968" cy="4512876"/>
          </a:xfrm>
        </p:spPr>
        <p:txBody>
          <a:bodyPr>
            <a:normAutofit/>
          </a:bodyPr>
          <a:lstStyle/>
          <a:p>
            <a:pPr marL="0" indent="0">
              <a:buNone/>
            </a:pPr>
            <a:r>
              <a:rPr lang="en-US" dirty="0"/>
              <a:t>Methods for making strong passwords</a:t>
            </a:r>
          </a:p>
          <a:p>
            <a:r>
              <a:rPr lang="en-US" sz="2400" dirty="0"/>
              <a:t>Phonetic method: </a:t>
            </a:r>
            <a:r>
              <a:rPr lang="en-US" sz="2400" i="1" dirty="0"/>
              <a:t>I know for sure I have a Blu-Ray DVD!</a:t>
            </a:r>
          </a:p>
          <a:p>
            <a:pPr lvl="1"/>
            <a:r>
              <a:rPr lang="en-US" dirty="0"/>
              <a:t>St1u100%km1DVDBLr!</a:t>
            </a:r>
          </a:p>
          <a:p>
            <a:r>
              <a:rPr lang="en-US" sz="2400" dirty="0"/>
              <a:t>First letter method: </a:t>
            </a:r>
            <a:r>
              <a:rPr lang="en-US" sz="2400" i="1" dirty="0"/>
              <a:t>I know for sure I have a Blu-Ray DVD!</a:t>
            </a:r>
          </a:p>
          <a:p>
            <a:pPr lvl="1"/>
            <a:r>
              <a:rPr lang="en-US" dirty="0"/>
              <a:t>sSka1DVDBr!</a:t>
            </a:r>
          </a:p>
          <a:p>
            <a:r>
              <a:rPr lang="en-US" sz="2400" dirty="0"/>
              <a:t>Substitution method (usually vowels): </a:t>
            </a:r>
            <a:r>
              <a:rPr lang="en-US" sz="2400" i="1" dirty="0"/>
              <a:t>I love vacations</a:t>
            </a:r>
          </a:p>
          <a:p>
            <a:pPr lvl="1"/>
            <a:r>
              <a:rPr lang="en-US" dirty="0"/>
              <a:t>@d0rc0nc#d11l#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83255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Security check list 13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8"/>
            <a:ext cx="11059200" cy="4689026"/>
          </a:xfrm>
        </p:spPr>
        <p:txBody>
          <a:bodyPr>
            <a:normAutofit/>
          </a:bodyPr>
          <a:lstStyle/>
          <a:p>
            <a:pPr marL="0" indent="0">
              <a:buNone/>
            </a:pPr>
            <a:r>
              <a:rPr lang="en-US" dirty="0"/>
              <a:t>Methods for making strong passwords</a:t>
            </a:r>
          </a:p>
          <a:p>
            <a:r>
              <a:rPr lang="en-US" sz="2400" dirty="0"/>
              <a:t>Reverse and substitution method: </a:t>
            </a:r>
            <a:r>
              <a:rPr lang="en-US" sz="2400" i="1" dirty="0"/>
              <a:t>I love vacations</a:t>
            </a:r>
          </a:p>
          <a:p>
            <a:pPr lvl="1"/>
            <a:r>
              <a:rPr lang="en-US" dirty="0"/>
              <a:t>r0d@3l11d3cn0c</a:t>
            </a:r>
          </a:p>
          <a:p>
            <a:r>
              <a:rPr lang="en-US" sz="2400" dirty="0"/>
              <a:t>Upper/lower case, number/symbol and substitution method: </a:t>
            </a:r>
            <a:r>
              <a:rPr lang="en-US" sz="2400" i="1" dirty="0"/>
              <a:t>I love holidays</a:t>
            </a:r>
          </a:p>
          <a:p>
            <a:pPr lvl="1"/>
            <a:r>
              <a:rPr lang="en-US" dirty="0"/>
              <a:t>@D0rC)nC3d11L3</a:t>
            </a:r>
          </a:p>
          <a:p>
            <a:r>
              <a:rPr lang="en-US" sz="2400" dirty="0"/>
              <a:t>Customization of methods according to websites in order to create a personal password generation</a:t>
            </a:r>
          </a:p>
          <a:p>
            <a:pPr lvl="1"/>
            <a:r>
              <a:rPr lang="en-US" dirty="0"/>
              <a:t>System: Gmail - "G@D0rC)nC3d!1L3MAIL", Yahoo - "YA@D0rC)nC3d!1L3HOO", </a:t>
            </a:r>
            <a:r>
              <a:rPr lang="en-US" dirty="0" err="1"/>
              <a:t>Wizzair</a:t>
            </a:r>
            <a:r>
              <a:rPr lang="en-US" dirty="0"/>
              <a:t> - "WIZZ@D0rC )nC3d!1L3AIR”.</a:t>
            </a:r>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6811934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2468881"/>
            <a:ext cx="6308314" cy="1473392"/>
          </a:xfrm>
          <a:ln w="12700">
            <a:solidFill>
              <a:schemeClr val="accent1"/>
            </a:solidFill>
          </a:ln>
        </p:spPr>
        <p:txBody>
          <a:bodyPr/>
          <a:lstStyle/>
          <a:p>
            <a:r>
              <a:rPr lang="en-US" dirty="0"/>
              <a:t>Thank you for your attention</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8" name="Billede 3" descr="Et billede, der indeholder person, mand, kulør, beklædning&#10;&#10;Automatisk genereret beskrivelse">
            <a:extLst>
              <a:ext uri="{FF2B5EF4-FFF2-40B4-BE49-F238E27FC236}">
                <a16:creationId xmlns:a16="http://schemas.microsoft.com/office/drawing/2014/main" id="{C70A95C3-AF08-AB29-74C2-BA835A700B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33996" y="2468880"/>
            <a:ext cx="1247775" cy="4114800"/>
          </a:xfrm>
          <a:prstGeom prst="rect">
            <a:avLst/>
          </a:prstGeom>
        </p:spPr>
      </p:pic>
    </p:spTree>
    <p:extLst>
      <p:ext uri="{BB962C8B-B14F-4D97-AF65-F5344CB8AC3E}">
        <p14:creationId xmlns:p14="http://schemas.microsoft.com/office/powerpoint/2010/main" val="146872031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0CE1FA9B2DBF24481AA0B0C98AF3289" ma:contentTypeVersion="13" ma:contentTypeDescription="Create a new document." ma:contentTypeScope="" ma:versionID="37fdaa56f35b563f49c611c3df2a1402">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678e05bec737f0ee8b3d33e1252b89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E3DF04-15D9-4098-80D3-6EC7B175CC65}">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BE8B14C4-BF40-4804-B3E6-AAF1337A5BFD}">
  <ds:schemaRefs>
    <ds:schemaRef ds:uri="http://schemas.microsoft.com/sharepoint/v3/contenttype/forms"/>
  </ds:schemaRefs>
</ds:datastoreItem>
</file>

<file path=customXml/itemProps3.xml><?xml version="1.0" encoding="utf-8"?>
<ds:datastoreItem xmlns:ds="http://schemas.openxmlformats.org/officeDocument/2006/customXml" ds:itemID="{0FBE4ED4-7410-47DF-B494-1E91030D5B5B}"/>
</file>

<file path=docProps/app.xml><?xml version="1.0" encoding="utf-8"?>
<Properties xmlns="http://schemas.openxmlformats.org/officeDocument/2006/extended-properties" xmlns:vt="http://schemas.openxmlformats.org/officeDocument/2006/docPropsVTypes">
  <TotalTime>250</TotalTime>
  <Words>5160</Words>
  <Application>Microsoft Office PowerPoint</Application>
  <PresentationFormat>Widescreen</PresentationFormat>
  <Paragraphs>305</Paragraphs>
  <Slides>36</Slides>
  <Notes>35</Notes>
  <HiddenSlides>0</HiddenSlides>
  <MMClips>0</MMClips>
  <ScaleCrop>false</ScaleCrop>
  <HeadingPairs>
    <vt:vector size="6" baseType="variant">
      <vt:variant>
        <vt:lpstr>Benyttede skrifttyper</vt:lpstr>
      </vt:variant>
      <vt:variant>
        <vt:i4>3</vt:i4>
      </vt:variant>
      <vt:variant>
        <vt:lpstr>Tema</vt:lpstr>
      </vt:variant>
      <vt:variant>
        <vt:i4>1</vt:i4>
      </vt:variant>
      <vt:variant>
        <vt:lpstr>Slidetitler</vt:lpstr>
      </vt:variant>
      <vt:variant>
        <vt:i4>36</vt:i4>
      </vt:variant>
    </vt:vector>
  </HeadingPairs>
  <TitlesOfParts>
    <vt:vector size="40" baseType="lpstr">
      <vt:lpstr>Arial</vt:lpstr>
      <vt:lpstr>Calibri</vt:lpstr>
      <vt:lpstr>Calibri Light</vt:lpstr>
      <vt:lpstr>Office</vt:lpstr>
      <vt:lpstr>Information Security for Managers</vt:lpstr>
      <vt:lpstr>Information Security Management 3</vt:lpstr>
      <vt:lpstr>Cyber Security for Entrepreneurs and SMEs</vt:lpstr>
      <vt:lpstr>Content of This Module</vt:lpstr>
      <vt:lpstr>Information security management (ISM) </vt:lpstr>
      <vt:lpstr>Top Cyber Threads</vt:lpstr>
      <vt:lpstr>Top Cyber Threads</vt:lpstr>
      <vt:lpstr>Top Cyber Threads</vt:lpstr>
      <vt:lpstr>Top Cyber Threads</vt:lpstr>
      <vt:lpstr>Top Cyber Threads</vt:lpstr>
      <vt:lpstr>Top Cyber Threads</vt:lpstr>
      <vt:lpstr>Top Cyber Threads</vt:lpstr>
      <vt:lpstr>Top Cyber Threads</vt:lpstr>
      <vt:lpstr>Top Cyber Threads</vt:lpstr>
      <vt:lpstr>Top Cyber Threads</vt:lpstr>
      <vt:lpstr>Types of Attacks</vt:lpstr>
      <vt:lpstr>Types of Attacks</vt:lpstr>
      <vt:lpstr>Types of Attacks</vt:lpstr>
      <vt:lpstr>Types of Attacks</vt:lpstr>
      <vt:lpstr>Types of Attacks</vt:lpstr>
      <vt:lpstr>Types of Attacks</vt:lpstr>
      <vt:lpstr>Secure Web Server – SSL</vt:lpstr>
      <vt:lpstr>Security check list 1</vt:lpstr>
      <vt:lpstr>Security check list 2</vt:lpstr>
      <vt:lpstr>Security check list 3</vt:lpstr>
      <vt:lpstr>Security check list 4</vt:lpstr>
      <vt:lpstr>Security check list 5</vt:lpstr>
      <vt:lpstr>Security check list 6</vt:lpstr>
      <vt:lpstr>Security check list 7</vt:lpstr>
      <vt:lpstr>Security check list 8</vt:lpstr>
      <vt:lpstr>Security check list 9</vt:lpstr>
      <vt:lpstr>Security check list 10</vt:lpstr>
      <vt:lpstr>Security check list 11</vt:lpstr>
      <vt:lpstr>Security check list 12</vt:lpstr>
      <vt:lpstr>Security check list 13</vt:lpstr>
      <vt:lpstr>Thank you for your attention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Henrik Petersen</cp:lastModifiedBy>
  <cp:revision>11</cp:revision>
  <dcterms:created xsi:type="dcterms:W3CDTF">2022-10-31T15:14:22Z</dcterms:created>
  <dcterms:modified xsi:type="dcterms:W3CDTF">2022-11-10T11:32:11Z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