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59"/>
  </p:notesMasterIdLst>
  <p:sldIdLst>
    <p:sldId id="313" r:id="rId5"/>
    <p:sldId id="272" r:id="rId6"/>
    <p:sldId id="273" r:id="rId7"/>
    <p:sldId id="274" r:id="rId8"/>
    <p:sldId id="275" r:id="rId9"/>
    <p:sldId id="276" r:id="rId10"/>
    <p:sldId id="277" r:id="rId11"/>
    <p:sldId id="278" r:id="rId12"/>
    <p:sldId id="279" r:id="rId13"/>
    <p:sldId id="280" r:id="rId14"/>
    <p:sldId id="281" r:id="rId15"/>
    <p:sldId id="302" r:id="rId16"/>
    <p:sldId id="304" r:id="rId17"/>
    <p:sldId id="303" r:id="rId18"/>
    <p:sldId id="282" r:id="rId19"/>
    <p:sldId id="305" r:id="rId20"/>
    <p:sldId id="314" r:id="rId21"/>
    <p:sldId id="315" r:id="rId22"/>
    <p:sldId id="283" r:id="rId23"/>
    <p:sldId id="284" r:id="rId24"/>
    <p:sldId id="285" r:id="rId25"/>
    <p:sldId id="316" r:id="rId26"/>
    <p:sldId id="317" r:id="rId27"/>
    <p:sldId id="286" r:id="rId28"/>
    <p:sldId id="318" r:id="rId29"/>
    <p:sldId id="319" r:id="rId30"/>
    <p:sldId id="287" r:id="rId31"/>
    <p:sldId id="320" r:id="rId32"/>
    <p:sldId id="321" r:id="rId33"/>
    <p:sldId id="322" r:id="rId34"/>
    <p:sldId id="323" r:id="rId35"/>
    <p:sldId id="324" r:id="rId36"/>
    <p:sldId id="325" r:id="rId37"/>
    <p:sldId id="326" r:id="rId38"/>
    <p:sldId id="327" r:id="rId39"/>
    <p:sldId id="328" r:id="rId40"/>
    <p:sldId id="329" r:id="rId41"/>
    <p:sldId id="330" r:id="rId42"/>
    <p:sldId id="331" r:id="rId43"/>
    <p:sldId id="332" r:id="rId44"/>
    <p:sldId id="333" r:id="rId45"/>
    <p:sldId id="334" r:id="rId46"/>
    <p:sldId id="335" r:id="rId47"/>
    <p:sldId id="336" r:id="rId48"/>
    <p:sldId id="337" r:id="rId49"/>
    <p:sldId id="338" r:id="rId50"/>
    <p:sldId id="339" r:id="rId51"/>
    <p:sldId id="340" r:id="rId52"/>
    <p:sldId id="341" r:id="rId53"/>
    <p:sldId id="342" r:id="rId54"/>
    <p:sldId id="343" r:id="rId55"/>
    <p:sldId id="344" r:id="rId56"/>
    <p:sldId id="345" r:id="rId57"/>
    <p:sldId id="346"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B0D2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98F8026-DB37-466C-99F4-834E148DE4FE}" v="1" dt="2022-11-29T10:27:52.0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82609" autoAdjust="0"/>
  </p:normalViewPr>
  <p:slideViewPr>
    <p:cSldViewPr snapToGrid="0">
      <p:cViewPr varScale="1">
        <p:scale>
          <a:sx n="80" d="100"/>
          <a:sy n="80" d="100"/>
        </p:scale>
        <p:origin x="102" y="3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61"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6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E98F8026-DB37-466C-99F4-834E148DE4FE}"/>
    <pc:docChg chg="modSld">
      <pc:chgData name="" userId="" providerId="" clId="Web-{E98F8026-DB37-466C-99F4-834E148DE4FE}" dt="2022-11-29T10:27:52.057" v="0" actId="1076"/>
      <pc:docMkLst>
        <pc:docMk/>
      </pc:docMkLst>
      <pc:sldChg chg="modSp">
        <pc:chgData name="" userId="" providerId="" clId="Web-{E98F8026-DB37-466C-99F4-834E148DE4FE}" dt="2022-11-29T10:27:52.057" v="0" actId="1076"/>
        <pc:sldMkLst>
          <pc:docMk/>
          <pc:sldMk cId="2710786348" sldId="272"/>
        </pc:sldMkLst>
        <pc:spChg chg="mod">
          <ac:chgData name="" userId="" providerId="" clId="Web-{E98F8026-DB37-466C-99F4-834E148DE4FE}" dt="2022-11-29T10:27:52.057" v="0" actId="1076"/>
          <ac:spMkLst>
            <pc:docMk/>
            <pc:sldMk cId="2710786348" sldId="272"/>
            <ac:spMk id="3" creationId="{B711E33B-6E75-4A16-9EDC-9262194F637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sidehove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Pladsholder til dato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5E1761-BCFE-45BD-8F38-D4D0FF5CE5DA}" type="datetimeFigureOut">
              <a:rPr lang="en-GB" smtClean="0"/>
              <a:t>29/11/2022</a:t>
            </a:fld>
            <a:endParaRPr lang="en-GB"/>
          </a:p>
        </p:txBody>
      </p:sp>
      <p:sp>
        <p:nvSpPr>
          <p:cNvPr id="4" name="Pladsholder til slidebille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Pladsholder til no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a-DK"/>
              <a:t>Cliccare per modificare i dati del master</a:t>
            </a:r>
          </a:p>
          <a:p>
            <a:pPr lvl="1"/>
            <a:r>
              <a:rPr lang="da-DK"/>
              <a:t>Andet niveau</a:t>
            </a:r>
          </a:p>
          <a:p>
            <a:pPr lvl="2"/>
            <a:r>
              <a:rPr lang="da-DK"/>
              <a:t>Livello di qualità</a:t>
            </a:r>
          </a:p>
          <a:p>
            <a:pPr lvl="3"/>
            <a:r>
              <a:rPr lang="da-DK"/>
              <a:t>Livello di sicurezza</a:t>
            </a:r>
          </a:p>
          <a:p>
            <a:pPr lvl="4"/>
            <a:r>
              <a:rPr lang="da-DK"/>
              <a:t>Livello femminile</a:t>
            </a:r>
            <a:endParaRPr lang="en-GB"/>
          </a:p>
        </p:txBody>
      </p:sp>
      <p:sp>
        <p:nvSpPr>
          <p:cNvPr id="6" name="Pladsholder til sidefod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Pladsholder til slide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C5C7D4-523D-454C-9E76-9D5F6B9709D9}" type="slidenum">
              <a:rPr lang="en-GB" smtClean="0"/>
              <a:t>‹#›</a:t>
            </a:fld>
            <a:endParaRPr lang="en-GB"/>
          </a:p>
        </p:txBody>
      </p:sp>
    </p:spTree>
    <p:extLst>
      <p:ext uri="{BB962C8B-B14F-4D97-AF65-F5344CB8AC3E}">
        <p14:creationId xmlns:p14="http://schemas.microsoft.com/office/powerpoint/2010/main" val="32195472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3" Type="http://schemas.openxmlformats.org/officeDocument/2006/relationships/hyperlink" Target="https://www.computerweekly.com/news/252469873/Social-media-and-enterprise-apps-pose-big-security-risks" TargetMode="External"/><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I requisiti di approvvigionamento si riferiscono ai beni e ai servizi che devono essere acquisiti da organizzazioni esterne all'organizzazione esecutrice. Per una serie di ragioni, a volte le organizzazioni esecutrici si affidano a fornitori per fornire ciò che è necessario per completare un progetto.</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Ad esempio, si consideri un produttore di widget che intraprende un progetto per automatizzare il proprio sistema di tracciamento dell'inventario. Alcune delle attività di lavoro del progetto prevedono lo spostamento di contenitori di stoccaggio nel magazzino principale. Altre attività di lavoro prevedono lo sviluppo di software personalizzato. Per quanto riguarda le attività di sviluppo del software, il produttore di widget non dispone di risorse umane in grado di sviluppare l'applicazione software. Per quanto riguarda le attività di sviluppo del software, il produttore di widget deve procurarsi tali servizi.</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a:t>
            </a:fld>
            <a:endParaRPr lang="en-GB"/>
          </a:p>
        </p:txBody>
      </p:sp>
    </p:spTree>
    <p:extLst>
      <p:ext uri="{BB962C8B-B14F-4D97-AF65-F5344CB8AC3E}">
        <p14:creationId xmlns:p14="http://schemas.microsoft.com/office/powerpoint/2010/main" val="31821780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GB" sz="1200" dirty="0">
                <a:effectLst/>
                <a:latin typeface="Calibri" panose="020F0502020204030204" pitchFamily="34" charset="0"/>
                <a:ea typeface="Calibri" panose="020F0502020204030204" pitchFamily="34" charset="0"/>
                <a:cs typeface="Arial" panose="020B0604020202020204" pitchFamily="34" charset="0"/>
              </a:rPr>
              <a:t>Le reti sociali basate sul Web (WBSN) sono comunità online che consentono agli utenti di pubblicare risorse (ad esempio, dati personali, annotazioni, blog) e di stabilire relazioni, eventualmente di tipo diverso, per scopi che possono riguardare gli affari, l'intrattenimento, la religione, gli incontri e così via. </a:t>
            </a:r>
          </a:p>
          <a:p>
            <a:endParaRPr lang="en-GB" dirty="0">
              <a:latin typeface="Calibri" panose="020F0502020204030204" pitchFamily="34" charset="0"/>
              <a:ea typeface="Calibri" panose="020F0502020204030204" pitchFamily="34" charset="0"/>
              <a:cs typeface="Arial" panose="020B0604020202020204" pitchFamily="34" charset="0"/>
            </a:endParaRPr>
          </a:p>
          <a:p>
            <a:r>
              <a:rPr lang="en-GB" sz="1200" dirty="0">
                <a:effectLst/>
                <a:latin typeface="Calibri" panose="020F0502020204030204" pitchFamily="34" charset="0"/>
                <a:ea typeface="Calibri" panose="020F0502020204030204" pitchFamily="34" charset="0"/>
                <a:cs typeface="Arial" panose="020B0604020202020204" pitchFamily="34" charset="0"/>
              </a:rPr>
              <a:t>Negli ultimi anni, l'utilizzo e la diffusione delle WBSN sono aumentati, con circa 300 siti Web che raccolgono le informazioni di oltre 400 milioni di utenti registrati. Di conseguenza, il "modello della rete" è oggi sempre più utilizzato per comunicare, condividere informazioni, prendere decisioni e "fare business" da parte di aziende e organizzazioni. </a:t>
            </a:r>
          </a:p>
          <a:p>
            <a:endParaRPr lang="en-GB" dirty="0"/>
          </a:p>
        </p:txBody>
      </p:sp>
      <p:sp>
        <p:nvSpPr>
          <p:cNvPr id="4" name="Pladsholder til slidenummer 3"/>
          <p:cNvSpPr>
            <a:spLocks noGrp="1"/>
          </p:cNvSpPr>
          <p:nvPr>
            <p:ph type="sldNum" sz="quarter" idx="5"/>
          </p:nvPr>
        </p:nvSpPr>
        <p:spPr/>
        <p:txBody>
          <a:bodyPr/>
          <a:lstStyle/>
          <a:p>
            <a:fld id="{9CD07480-6441-4EBA-8053-1FE9D88713D8}" type="slidenum">
              <a:rPr lang="en-GB" smtClean="0"/>
              <a:t>3</a:t>
            </a:fld>
            <a:endParaRPr lang="en-GB"/>
          </a:p>
        </p:txBody>
      </p:sp>
    </p:spTree>
    <p:extLst>
      <p:ext uri="{BB962C8B-B14F-4D97-AF65-F5344CB8AC3E}">
        <p14:creationId xmlns:p14="http://schemas.microsoft.com/office/powerpoint/2010/main" val="37957641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Un fornitore terzo è una persona o un'azienda che fornisce servizi a un'altra azienda (o ai clienti di quest'ultima). Sebbene i fornitori siano considerati "terze parti", alcuni settori distinguono un "fornitore terzo" specificamente come un fornitore con contratto scritto, ma non tutti i fornitori lavorano con un contratto. Per chiarezza, in questo articolo il termine "fornitore terzo" si riferisce a qualsiasi persona o società che fornisce servizi a un'altra azienda con o senza contratto.</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r>
              <a:rPr lang="en-GB" sz="1800" dirty="0">
                <a:effectLst/>
                <a:latin typeface="Calibri" panose="020F0502020204030204" pitchFamily="34" charset="0"/>
                <a:ea typeface="Calibri" panose="020F0502020204030204" pitchFamily="34" charset="0"/>
                <a:cs typeface="Arial" panose="020B0604020202020204" pitchFamily="34" charset="0"/>
              </a:rPr>
              <a:t>La cooperazione è la chiave del successo. La collaborazione con terzi aiuta le aziende ad aumentare la produttività e l'efficienza, a produrre prodotti e servizi migliori, a impiegare esperti altamente qualificati e a ridurre i costi. Ma tutti questi vantaggi hanno il prezzo di un aumento dei rischi di cybersecurity. Piccoli difetti nelle routine di sicurezza e privacy dei fornitori terzi possono trasformarsi in punti deboli per la vostra azienda.</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a:t>
            </a:fld>
            <a:endParaRPr lang="en-GB"/>
          </a:p>
        </p:txBody>
      </p:sp>
    </p:spTree>
    <p:extLst>
      <p:ext uri="{BB962C8B-B14F-4D97-AF65-F5344CB8AC3E}">
        <p14:creationId xmlns:p14="http://schemas.microsoft.com/office/powerpoint/2010/main" val="21420420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I beni e i servizi ottenuti da fornitori terzi possono includere</a:t>
            </a:r>
            <a:r>
              <a:rPr lang="en-GB" sz="1800" dirty="0">
                <a:effectLst/>
                <a:latin typeface="Calibri" panose="020F0502020204030204" pitchFamily="34" charset="0"/>
                <a:ea typeface="Calibri" panose="020F0502020204030204" pitchFamily="34" charset="0"/>
                <a:cs typeface="Arial" panose="020B0604020202020204" pitchFamily="34" charset="0"/>
              </a:rPr>
              <a:t>, ma non sono limitati a:</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Servizi di web hosting in cloud. Un fornitore di cloud hosting può fornire tutto, dallo spazio su disco alla larghezza di banda, fino alla crittografia e alle soluzioni di sicurezza ad alta tecnologia. </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Soluzioni software basate sul cloud. I fornitori di software SaaS forniscono l'accesso a programmi software per la vostra azienda o per i vostri clienti. Ad esempio, piattaforme di automazione del marketing, CRM, pacchetti contabili, ecc.</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Manutenzione delle apparecchiature. L'azienda che ripara la fotocopiatrice e il team che gestisce la sicurezza della rete sono fornitori terzi.</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Assistenza HVAC. L'azienda HVAC locale che si occupa della manutenzione dell'unità fornisce servizi a terzi.</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Appaltatori di qualsiasi tipo. Qualsiasi appaltatore, a breve o a lungo termine, è un fornitore terzo.</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Fornitori di call center. Se il call center viene ospitato da un'altra azienda, questa viene considerata un fornitore terzo.</a:t>
            </a:r>
          </a:p>
          <a:p>
            <a:pPr marL="342900" lvl="0" indent="-342900" algn="just">
              <a:lnSpc>
                <a:spcPct val="107000"/>
              </a:lnSpc>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Contabilità/revisori finanziari. Qualsiasi persona o azienda assunta per la gestione delle finanze, il bilancio o la revisione delle finanze è un fornitore terzo.</a:t>
            </a:r>
          </a:p>
          <a:p>
            <a:pPr marL="342900" lvl="0" indent="-342900" algn="just">
              <a:lnSpc>
                <a:spcPct val="107000"/>
              </a:lnSpc>
              <a:spcAft>
                <a:spcPts val="800"/>
              </a:spcAft>
              <a:buFont typeface="Wingdings" panose="05000000000000000000" pitchFamily="2"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Avvocati. A volte è necessario consultare un avvocato prima di firmare contratti o fare acquisti importanti. Tutti i servizi legali sono considerati fornitori terzi.</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a:t>
            </a:fld>
            <a:endParaRPr lang="en-GB"/>
          </a:p>
        </p:txBody>
      </p:sp>
    </p:spTree>
    <p:extLst>
      <p:ext uri="{BB962C8B-B14F-4D97-AF65-F5344CB8AC3E}">
        <p14:creationId xmlns:p14="http://schemas.microsoft.com/office/powerpoint/2010/main" val="240292067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Arial" panose="020B0604020202020204" pitchFamily="34" charset="0"/>
              </a:rPr>
              <a:t>Nel mondo di oggi è impossibile evitare di ricorrere a fornitori terzi. Indipendentemente dal numero di dipartimenti creati dalla vostra azienda, non riuscirete mai a coprire tutti i servizi di cui avrete bisogno. Le aziende devono stabilire il giusto equilibrio tra le competenze essenziali per l'azienda e quelle che possono essere esternalizzate.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t>Quali sono i vantaggi dell'utilizzo di fornitori terzi per i fornitori di servizi?</a:t>
            </a:r>
          </a:p>
          <a:p>
            <a:r>
              <a:rPr lang="en-GB" sz="2400" dirty="0">
                <a:solidFill>
                  <a:srgbClr val="00B050"/>
                </a:solidFill>
                <a:effectLst/>
                <a:latin typeface="Calibri" panose="020F0502020204030204" pitchFamily="34" charset="0"/>
                <a:ea typeface="Calibri" panose="020F0502020204030204" pitchFamily="34" charset="0"/>
                <a:cs typeface="Arial" panose="020B0604020202020204" pitchFamily="34" charset="0"/>
              </a:rPr>
              <a:t>Risparmierete tempo</a:t>
            </a:r>
          </a:p>
          <a:p>
            <a:r>
              <a:rPr lang="en-GB" sz="1800" i="1" dirty="0">
                <a:solidFill>
                  <a:srgbClr val="00B050"/>
                </a:solidFill>
                <a:effectLst/>
                <a:latin typeface="Calibri" panose="020F0502020204030204" pitchFamily="34" charset="0"/>
                <a:ea typeface="Calibri" panose="020F0502020204030204" pitchFamily="34" charset="0"/>
                <a:cs typeface="Arial" panose="020B0604020202020204" pitchFamily="34" charset="0"/>
              </a:rPr>
              <a:t>Nessuno ha il tempo di imparare tutte le abilità o di assumere tutte le persone necessarie per gestire un'azienda. I fornitori terzi fanno funzionare i processi aziendali senza intoppi, ottenendo tutti i servizi professionali necessari per operare ed evadere gli ordini per i vostri clienti. </a:t>
            </a:r>
          </a:p>
          <a:p>
            <a:endParaRPr lang="en-GB" sz="1800" i="1" dirty="0">
              <a:solidFill>
                <a:srgbClr val="00B050"/>
              </a:solidFill>
              <a:latin typeface="Calibri" panose="020F0502020204030204" pitchFamily="34" charset="0"/>
              <a:cs typeface="Arial" panose="020B0604020202020204" pitchFamily="34" charset="0"/>
            </a:endParaRPr>
          </a:p>
          <a:p>
            <a:r>
              <a:rPr lang="en-GB" sz="2400" dirty="0">
                <a:solidFill>
                  <a:srgbClr val="00B050"/>
                </a:solidFill>
                <a:effectLst/>
                <a:latin typeface="Calibri" panose="020F0502020204030204" pitchFamily="34" charset="0"/>
                <a:ea typeface="Calibri" panose="020F0502020204030204" pitchFamily="34" charset="0"/>
                <a:cs typeface="Arial" panose="020B0604020202020204" pitchFamily="34" charset="0"/>
              </a:rPr>
              <a:t>Risparmierete denaro</a:t>
            </a:r>
            <a:endParaRPr lang="en-GB" sz="1800" i="1" dirty="0">
              <a:solidFill>
                <a:srgbClr val="00B050"/>
              </a:solidFill>
              <a:effectLst/>
              <a:latin typeface="Calibri" panose="020F0502020204030204" pitchFamily="34" charset="0"/>
              <a:ea typeface="Calibri" panose="020F0502020204030204" pitchFamily="34" charset="0"/>
              <a:cs typeface="Arial" panose="020B0604020202020204" pitchFamily="34" charset="0"/>
            </a:endParaRPr>
          </a:p>
          <a:p>
            <a:r>
              <a:rPr lang="en-GB" sz="1800" i="1" dirty="0">
                <a:solidFill>
                  <a:srgbClr val="00B050"/>
                </a:solidFill>
                <a:latin typeface="Calibri" panose="020F0502020204030204" pitchFamily="34" charset="0"/>
                <a:cs typeface="Arial" panose="020B0604020202020204" pitchFamily="34" charset="0"/>
              </a:rPr>
              <a:t>Il vantaggio maggiore è forse il risparmio sui costi. Contrattare un fornitore terzo per il lavoro necessario può essere molto meno costoso che avere sempre dei professionisti sul libro paga dell'azienda. Per esempio, è molto meno costoso assumere un avvocato quando se ne ha bisogno, piuttosto che tenerlo a contratto. </a:t>
            </a:r>
          </a:p>
          <a:p>
            <a:endParaRPr lang="en-GB" sz="1800" i="1" dirty="0">
              <a:solidFill>
                <a:srgbClr val="00B050"/>
              </a:solidFill>
              <a:latin typeface="Calibri" panose="020F0502020204030204" pitchFamily="34" charset="0"/>
              <a:cs typeface="Arial" panose="020B0604020202020204" pitchFamily="34" charset="0"/>
            </a:endParaRPr>
          </a:p>
          <a:p>
            <a:r>
              <a:rPr lang="en-GB" sz="2400" dirty="0">
                <a:solidFill>
                  <a:srgbClr val="00B050"/>
                </a:solidFill>
                <a:effectLst/>
                <a:latin typeface="Calibri" panose="020F0502020204030204" pitchFamily="34" charset="0"/>
                <a:ea typeface="Calibri" panose="020F0502020204030204" pitchFamily="34" charset="0"/>
                <a:cs typeface="Arial" panose="020B0604020202020204" pitchFamily="34" charset="0"/>
              </a:rPr>
              <a:t>Otterrete un'esperienza preziosa</a:t>
            </a:r>
          </a:p>
          <a:p>
            <a:r>
              <a:rPr lang="en-GB" sz="1800" i="1" dirty="0">
                <a:solidFill>
                  <a:srgbClr val="00B050"/>
                </a:solidFill>
                <a:latin typeface="Calibri" panose="020F0502020204030204" pitchFamily="34" charset="0"/>
                <a:cs typeface="Arial" panose="020B0604020202020204" pitchFamily="34" charset="0"/>
              </a:rPr>
              <a:t>La vostra azienda non ha il tempo di sviluppare un nuovo team di esperti. I tempi e i costi sarebbero enormi. L'assunzione di un fornitore terzo per le competenze che non avete in azienda darà probabilmente risultati migliori.</a:t>
            </a:r>
          </a:p>
          <a:p>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sz="1800" dirty="0">
              <a:effectLst/>
              <a:latin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6</a:t>
            </a:fld>
            <a:endParaRPr lang="en-GB"/>
          </a:p>
        </p:txBody>
      </p:sp>
    </p:spTree>
    <p:extLst>
      <p:ext uri="{BB962C8B-B14F-4D97-AF65-F5344CB8AC3E}">
        <p14:creationId xmlns:p14="http://schemas.microsoft.com/office/powerpoint/2010/main" val="11976816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Calibri" panose="020F0502020204030204" pitchFamily="34" charset="0"/>
                <a:ea typeface="Calibri" panose="020F0502020204030204" pitchFamily="34" charset="0"/>
                <a:cs typeface="Arial" panose="020B0604020202020204" pitchFamily="34" charset="0"/>
              </a:rPr>
              <a:t>Poiché le organizzazioni si affidano sempre più a fornitori terzi per fornire servizi essenziali, diventano anche più vulnerabili ai rischi di cybersecurity legati ai fornitori. Un recente studio ha rilevato che quasi il 60% delle aziende ha subito una violazione dei dati a causa di un fornitore terzo nell'ultimo anno. Ma quali sono le più comuni lacune informatiche dei fornitori che le organizzazioni dovrebbero conoscere?</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Quali sono i rischi dell'utilizzo di fornitori terzi?</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I terzi potrebbero non prendere la sicurezza della loro rete così seriamente come vorreste. Sapendo questo, gli hacker potrebbero scegliere di non attaccare direttamente la vostra azienda. Potrebbero invece cercare un bersaglio più facile tra i vostri fornitori terzi. Un subappaltatore compromesso può facilmente trasformarsi in un punto di ingresso per i criminali informatici.</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Se i vostri fornitori non riescono a consegnare, voi non riuscirete a consegnare. Tuttavia, il rischio è insito in qualsiasi relazione commerciale. L'utilizzo di fornitori terzi comporta molti rischi, la maggior parte dei quali può essere mitigata.</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Arial" panose="020B0604020202020204" pitchFamily="34" charset="0"/>
              </a:rPr>
              <a:t>Il rischio maggiore è quello di scegliere un rapporto con terzi che non sia in linea con i vostri standard di sicurezza. Ad esempio, il vostro team di sicurezza di rete deve seguire protocolli di sicurezza all'altezza dei vostri standard specifici. Se la vostra azienda è vincolata da normative come quella dell'assicurazione sanitaria, non potete permettervi di assumere un'azienda di sicurezza di rete che non sia conforme alle normative dell'assicurazione sanitaria. Avete bisogno di un fornitore che comprenda le normative e sia disposto ad adattarsi per soddisfarle.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7</a:t>
            </a:fld>
            <a:endParaRPr lang="en-GB"/>
          </a:p>
        </p:txBody>
      </p:sp>
    </p:spTree>
    <p:extLst>
      <p:ext uri="{BB962C8B-B14F-4D97-AF65-F5344CB8AC3E}">
        <p14:creationId xmlns:p14="http://schemas.microsoft.com/office/powerpoint/2010/main" val="19983587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Le violazioni dei dati sono estremamente dannose, soprattutto quando si tratta di proteggere informazioni personali. Purtroppo le violazioni di dati sono in aumento e sono più comuni che mai. Le violazioni dei dati possono causare interruzioni delle attività, conseguenze finanziarie devastanti, azioni legali e una reputazione danneggiata. Per evitare tutto ciò, non potete abbassare la guardia quando si tratta della vostra sicurezza o di quella dei vostri fornitori.</a:t>
            </a:r>
          </a:p>
          <a:p>
            <a:r>
              <a:rPr lang="en-GB" sz="1800" dirty="0">
                <a:effectLst/>
                <a:latin typeface="Calibri" panose="020F0502020204030204" pitchFamily="34" charset="0"/>
                <a:ea typeface="Calibri" panose="020F0502020204030204" pitchFamily="34" charset="0"/>
                <a:cs typeface="Arial" panose="020B0604020202020204" pitchFamily="34" charset="0"/>
              </a:rPr>
              <a:t>A seconda della natura della compromissione dei fornitori terzi, un'organizzazione può trovarsi ad affrontare rischi diversi. Vediamo le categorie di rischio più comuni e le minacce che dovete essere pronti a mitigare. La compromissione di un fornitore terzo può comportare molteplici rischi che possono essere suddivisi in quattro categorie principali</a:t>
            </a:r>
          </a:p>
          <a:p>
            <a:endParaRPr lang="en-GB" sz="1800" dirty="0">
              <a:effectLst/>
              <a:latin typeface="Calibri" panose="020F0502020204030204" pitchFamily="34" charset="0"/>
              <a:cs typeface="Arial" panose="020B0604020202020204" pitchFamily="34" charset="0"/>
            </a:endParaRP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Rischi di cybersecurity </a:t>
            </a:r>
            <a:r>
              <a:rPr lang="en-GB" sz="1800" dirty="0">
                <a:effectLst/>
                <a:latin typeface="Calibri" panose="020F0502020204030204" pitchFamily="34" charset="0"/>
                <a:ea typeface="Calibri" panose="020F0502020204030204" pitchFamily="34" charset="0"/>
                <a:cs typeface="Arial" panose="020B0604020202020204" pitchFamily="34" charset="0"/>
              </a:rPr>
              <a:t>- I subappaltatori di solito hanno accesso legittimo a diversi ambienti, sistemi e dati dei loro clienti. Gli aggressori potrebbero utilizzare un fornitore terzo come punto di ingresso per cercare di impossessarsi dei vostri beni preziosi.</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Rischi operativi </a:t>
            </a:r>
            <a:r>
              <a:rPr lang="en-GB" sz="1800" dirty="0">
                <a:effectLst/>
                <a:latin typeface="Calibri" panose="020F0502020204030204" pitchFamily="34" charset="0"/>
                <a:ea typeface="Calibri" panose="020F0502020204030204" pitchFamily="34" charset="0"/>
                <a:cs typeface="Arial" panose="020B0604020202020204" pitchFamily="34" charset="0"/>
              </a:rPr>
              <a:t>- I criminali informatici possono prendere di mira i vostri sistemi interni e i servizi che utilizzate, anziché solo i vostri dati. Questo può portare a interruzioni parziali delle operazioni o addirittura a un blocco totale.</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Rischi di conformità </a:t>
            </a:r>
            <a:r>
              <a:rPr lang="en-GB" sz="1800" dirty="0">
                <a:effectLst/>
                <a:latin typeface="Calibri" panose="020F0502020204030204" pitchFamily="34" charset="0"/>
                <a:ea typeface="Calibri" panose="020F0502020204030204" pitchFamily="34" charset="0"/>
                <a:cs typeface="Arial" panose="020B0604020202020204" pitchFamily="34" charset="0"/>
              </a:rPr>
              <a:t>- Gli standard e le normative internazionali, locali e specifiche del settore stabiliscono criteri di cybersecurity rigorosi che le organizzazioni devono rispettare. Inoltre, anche le terze parti che lavorano con queste organizzazioni devono rispettare questi requisiti. La mancata conformità comporta solitamente multe salate e danni alla reputazione.</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Rischi di reputazione</a:t>
            </a:r>
            <a:r>
              <a:rPr lang="en-GB" sz="1800" dirty="0">
                <a:effectLst/>
                <a:latin typeface="Calibri" panose="020F0502020204030204" pitchFamily="34" charset="0"/>
                <a:ea typeface="Calibri" panose="020F0502020204030204" pitchFamily="34" charset="0"/>
                <a:cs typeface="Arial" panose="020B0604020202020204" pitchFamily="34" charset="0"/>
              </a:rPr>
              <a:t>: la compromissione dei vostri preziosi dati e sistemi è un segnale di allarme per i vostri partner e clienti, attuali e futuri. Riconquistare la loro fiducia richiederà molto tempo e sforzi. E purtroppo non c'è alcuna garanzia che sarete in grado di recuperare la vostra reputazione dopo un grave incidente di cybersecurity.</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8</a:t>
            </a:fld>
            <a:endParaRPr lang="en-GB"/>
          </a:p>
        </p:txBody>
      </p:sp>
    </p:spTree>
    <p:extLst>
      <p:ext uri="{BB962C8B-B14F-4D97-AF65-F5344CB8AC3E}">
        <p14:creationId xmlns:p14="http://schemas.microsoft.com/office/powerpoint/2010/main" val="8534389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Per una serie di ragioni, a volte le organizzazioni che operano si affidano ai fornitori per ottenere ciò che è necessario per completare un progetto. In particolare, le PMI. I requisiti di approvvigionamento sono quindi della massima importanza per lavorare con la sicurezza dei fornitori terzi.</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endParaRPr lang="en-GB" sz="18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just" defTabSz="914400" rtl="0" eaLnBrk="1" fontAlgn="auto" latinLnBrk="0" hangingPunct="1">
              <a:lnSpc>
                <a:spcPct val="107000"/>
              </a:lnSpc>
              <a:spcBef>
                <a:spcPts val="0"/>
              </a:spcBef>
              <a:spcAft>
                <a:spcPts val="800"/>
              </a:spcAft>
              <a:buClrTx/>
              <a:buSzTx/>
              <a:buFontTx/>
              <a:buNone/>
              <a:tabLst/>
              <a:defRPr/>
            </a:pPr>
            <a:r>
              <a:rPr lang="en-GB" sz="1800" i="1" dirty="0">
                <a:effectLst/>
                <a:latin typeface="Calibri" panose="020F0502020204030204" pitchFamily="34" charset="0"/>
                <a:ea typeface="Calibri" panose="020F0502020204030204" pitchFamily="34" charset="0"/>
                <a:cs typeface="Arial" panose="020B0604020202020204" pitchFamily="34" charset="0"/>
              </a:rPr>
              <a:t>I requisiti di approvvigionamento </a:t>
            </a:r>
            <a:r>
              <a:rPr lang="en-GB" sz="1800" dirty="0">
                <a:effectLst/>
                <a:latin typeface="Calibri" panose="020F0502020204030204" pitchFamily="34" charset="0"/>
                <a:ea typeface="Calibri" panose="020F0502020204030204" pitchFamily="34" charset="0"/>
                <a:cs typeface="Arial" panose="020B0604020202020204" pitchFamily="34" charset="0"/>
              </a:rPr>
              <a:t>si riferiscono ai beni e ai servizi che devono essere acquisiti da organizzazioni esterne all'organizzazione esecutrice. Per una serie di ragioni, a volte le organizzazioni esecutrici si affidano a fornitori per fornire ciò che è necessario per completare un progetto.</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 </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Calibri" panose="020F0502020204030204" pitchFamily="34" charset="0"/>
              </a:rPr>
              <a:t>Se è vero che il procurement è un processo altamente personalizzato, esistono anche diverse fasi fondamentali che vengono generalmente utilizzate in modo trasversale.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Arial" panose="020B0604020202020204" pitchFamily="34" charset="0"/>
              </a:rPr>
              <a:t>Il primo passo del processo di approvvigionamento è l'identificazione dei requisiti. Tutti i requisiti di approvvigionamento iniziano con la percezione di un bisogno. La necessità di attraversare un corso d'acqua può creare un requisito per costruire un ponte, un traghetto o altri sistemi di trasporto.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9</a:t>
            </a:fld>
            <a:endParaRPr lang="en-GB"/>
          </a:p>
        </p:txBody>
      </p:sp>
    </p:spTree>
    <p:extLst>
      <p:ext uri="{BB962C8B-B14F-4D97-AF65-F5344CB8AC3E}">
        <p14:creationId xmlns:p14="http://schemas.microsoft.com/office/powerpoint/2010/main" val="11307018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Prima di iniziare il processo di approvvigionamento, è necessario riconoscere un'esigenza specifica. Ad esempio, un'organizzazione potrebbe essere interessata ad acquistare nuovi monitor per computer, a riordinare la fornitura mensile di prodotti cartacei o ad acquisire un software aggiornato. A seconda della struttura aziendale, questa fase può essere gestita dai proprietari, dai capi reparto, dal team esecutivo, dal personale e/o dai responsabili degli acquisti. In questa fase si stabilisce un budget e spesso si valuta una visione globale della spesa.</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In questa fase è necessario definire chiaramente l'esigenza, e ciò può essere fatto attraverso uno studio per determinare la modalità migliore per attraversare il corpo idrico (data la situazione attuale e le esigenze future previste), quindi il tipo di ponte da costruire, o un'analisi comparativa costi/benefici per determinare la soluzione migliore tra un ponte e altre alternative. Lo studio dovrebbe includere se l'esigenza può essere soddisfatta internamente o appaltata, la quantificazione della stima di bilancio iniziale e un'idea dei tempi di approvvigionamento.</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10</a:t>
            </a:fld>
            <a:endParaRPr lang="en-GB"/>
          </a:p>
        </p:txBody>
      </p:sp>
    </p:spTree>
    <p:extLst>
      <p:ext uri="{BB962C8B-B14F-4D97-AF65-F5344CB8AC3E}">
        <p14:creationId xmlns:p14="http://schemas.microsoft.com/office/powerpoint/2010/main" val="31373641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Una richiesta d'acquisto (o requisizione d'acquisto) è una richiesta formale di beni o servizi e viene generalmente inoltrata utilizzando un software di approvvigionamento specializzato. Spesso la richiesta di acquisto parte da un dipendente o da un manager e viene poi esaminata dal team di approvvigionamento dell'organizzazione.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Quando una richiesta di acquisto viene approvata, diventa un ordine di acquisto. Tuttavia, se la richiesta viene respinta, di solito viene restituita al mittente con una breve spiegazione. Un ordine di acquisto rifiutato, pur non essendo l'ideale, può essere una buona occasione di apprendimento.</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11</a:t>
            </a:fld>
            <a:endParaRPr lang="en-GB"/>
          </a:p>
        </p:txBody>
      </p:sp>
    </p:spTree>
    <p:extLst>
      <p:ext uri="{BB962C8B-B14F-4D97-AF65-F5344CB8AC3E}">
        <p14:creationId xmlns:p14="http://schemas.microsoft.com/office/powerpoint/2010/main" val="22557880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Il passo successivo consiste nel valutare i vari fornitori e sceglierne uno che soddisfi i requisiti principali. Alcune organizzazioni mantengono un catalogo di fornitori approvati, con vari fornitori che hanno già dato prova di sé.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La ricerca di fornitori è un processo che può variare da semplice a complesso, la cui portata è determinata dai requisiti da soddisfare. Di solito, vengono inviate diverse richieste di offerta (RFQ) a vari fornitori, in modo che l'organizzazione/il team di approvvigionamento possa confrontare prezzi e opzioni.</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Ricordate che il prezzo non deve essere l'unico fattore determinante nella scelta di un fornitore. Per ottenere i migliori risultati, considerate il "quadro generale" di ciò che un fornitore può offrire, tra cui:</a:t>
            </a:r>
          </a:p>
          <a:p>
            <a:pPr marL="342900" lvl="0" indent="-342900" algn="just">
              <a:lnSpc>
                <a:spcPct val="107000"/>
              </a:lnSpc>
              <a:buFont typeface="Arial" panose="020B0604020202020204" pitchFamily="34" charset="0"/>
              <a:buChar char="-"/>
            </a:pPr>
            <a:r>
              <a:rPr lang="en-GB" sz="1800" dirty="0">
                <a:effectLst/>
                <a:latin typeface="Calibri" panose="020F0502020204030204" pitchFamily="34" charset="0"/>
                <a:ea typeface="Arial" panose="020B0604020202020204" pitchFamily="34" charset="0"/>
                <a:cs typeface="Arial" panose="020B0604020202020204" pitchFamily="34" charset="0"/>
              </a:rPr>
              <a:t>Facilità di comunicazione</a:t>
            </a:r>
          </a:p>
          <a:p>
            <a:pPr marL="342900" lvl="0" indent="-342900" algn="just">
              <a:lnSpc>
                <a:spcPct val="107000"/>
              </a:lnSpc>
              <a:buFont typeface="Arial" panose="020B0604020202020204" pitchFamily="34" charset="0"/>
              <a:buChar char="-"/>
            </a:pPr>
            <a:r>
              <a:rPr lang="en-GB" sz="1800" dirty="0">
                <a:effectLst/>
                <a:latin typeface="Calibri" panose="020F0502020204030204" pitchFamily="34" charset="0"/>
                <a:ea typeface="Arial" panose="020B0604020202020204" pitchFamily="34" charset="0"/>
                <a:cs typeface="Arial" panose="020B0604020202020204" pitchFamily="34" charset="0"/>
              </a:rPr>
              <a:t>Etica aziendale</a:t>
            </a:r>
          </a:p>
          <a:p>
            <a:pPr marL="342900" lvl="0" indent="-342900" algn="just">
              <a:lnSpc>
                <a:spcPct val="107000"/>
              </a:lnSpc>
              <a:buFont typeface="Arial" panose="020B0604020202020204" pitchFamily="34" charset="0"/>
              <a:buChar char="-"/>
            </a:pPr>
            <a:r>
              <a:rPr lang="en-GB" sz="1800" dirty="0">
                <a:effectLst/>
                <a:latin typeface="Calibri" panose="020F0502020204030204" pitchFamily="34" charset="0"/>
                <a:ea typeface="Arial" panose="020B0604020202020204" pitchFamily="34" charset="0"/>
                <a:cs typeface="Arial" panose="020B0604020202020204" pitchFamily="34" charset="0"/>
              </a:rPr>
              <a:t>Responsabilità</a:t>
            </a:r>
          </a:p>
          <a:p>
            <a:pPr marL="342900" lvl="0" indent="-342900" algn="just">
              <a:lnSpc>
                <a:spcPct val="107000"/>
              </a:lnSpc>
              <a:spcAft>
                <a:spcPts val="800"/>
              </a:spcAft>
              <a:buFont typeface="Arial" panose="020B0604020202020204" pitchFamily="34" charset="0"/>
              <a:buChar char="-"/>
            </a:pPr>
            <a:r>
              <a:rPr lang="en-GB" sz="1800" dirty="0">
                <a:effectLst/>
                <a:latin typeface="Calibri" panose="020F0502020204030204" pitchFamily="34" charset="0"/>
                <a:ea typeface="Arial" panose="020B0604020202020204" pitchFamily="34" charset="0"/>
                <a:cs typeface="Arial" panose="020B0604020202020204" pitchFamily="34" charset="0"/>
              </a:rPr>
              <a:t>Capacità di produzione</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Una volta scelto il fornitore, è importante investire tempo ed energie nel rapporto con lui. Un buon rapporto con un fornitore può sbloccare risparmi e servizi migliori, offrendo il massimo valore a lungo termine.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12</a:t>
            </a:fld>
            <a:endParaRPr lang="en-GB"/>
          </a:p>
        </p:txBody>
      </p:sp>
    </p:spTree>
    <p:extLst>
      <p:ext uri="{BB962C8B-B14F-4D97-AF65-F5344CB8AC3E}">
        <p14:creationId xmlns:p14="http://schemas.microsoft.com/office/powerpoint/2010/main" val="40952617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Fase 4: negoziare i termini di un contratto con il fornitore selezionato</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Una volta scelto il fornitore più adatto, è il momento di passare alla negoziazione del contratto. In termini di successo dell'approvvigionamento, questa è una delle fasi di gran lunga più critiche. È in questa fase che dovrete delineare - e concordare - i prezzi, oltre a dettagli come i piani di consegna, i termini e le condizioni specifiche e altro ancora. Spesso può essere utile valutare i contratti precedenti per individuare le opportunità di miglioramento, in modo da adottare un approccio più consapevole in futuro.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13</a:t>
            </a:fld>
            <a:endParaRPr lang="en-GB"/>
          </a:p>
        </p:txBody>
      </p:sp>
    </p:spTree>
    <p:extLst>
      <p:ext uri="{BB962C8B-B14F-4D97-AF65-F5344CB8AC3E}">
        <p14:creationId xmlns:p14="http://schemas.microsoft.com/office/powerpoint/2010/main" val="14051397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Fase 5 e 6: </a:t>
            </a:r>
            <a:r>
              <a:rPr lang="en-GB" sz="1800" dirty="0"/>
              <a:t>finalizzare un ordine di acquisto </a:t>
            </a:r>
            <a:r>
              <a:rPr lang="en-GB" sz="1800" dirty="0">
                <a:effectLst/>
                <a:latin typeface="Calibri" panose="020F0502020204030204" pitchFamily="34" charset="0"/>
                <a:cs typeface="Arial" panose="020B0604020202020204" pitchFamily="34" charset="0"/>
              </a:rPr>
              <a:t>/ </a:t>
            </a:r>
            <a:r>
              <a:rPr lang="en-GB" sz="1800" dirty="0">
                <a:effectLst/>
                <a:latin typeface="Calibri" panose="020F0502020204030204" pitchFamily="34" charset="0"/>
                <a:ea typeface="Calibri" panose="020F0502020204030204" pitchFamily="34" charset="0"/>
                <a:cs typeface="Arial" panose="020B0604020202020204" pitchFamily="34" charset="0"/>
              </a:rPr>
              <a:t>Gestione degli ordini</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Quando i beni/servizi vengono consegnati, ci deve essere un responsabile, idealmente l'utente finale del prodotto o del servizio, per verificare che tutti gli standard siano stati rispettati, i termini di consegna, le quantità dei prodotti, la qualità, ecc. In caso di problemi con gli articoli (ad esempio, prodotti danneggiati), avete la possibilità di rifiutare la consegna. Una comunicazione chiara con il fornitore è fondamentale in caso di problemi di consegna.</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r>
              <a:rPr lang="en-GB" sz="1800" dirty="0">
                <a:effectLst/>
                <a:latin typeface="Calibri" panose="020F0502020204030204" pitchFamily="34" charset="0"/>
                <a:ea typeface="Calibri" panose="020F0502020204030204" pitchFamily="34" charset="0"/>
                <a:cs typeface="Arial" panose="020B0604020202020204" pitchFamily="34" charset="0"/>
              </a:rPr>
              <a:t>Con la tecnologia e le comunicazioni che consentono alle aziende di espandere le proprie catene di fornitura, aumenta la complessità della gestione del rischio dei fornitori. È probabile che la vostra azienda collabori con un numero maggiore di fornitori rispetto al passato e che ognuno di questi rappresenti un certo livello di rischio per la vostra organizzazione.</a:t>
            </a: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14</a:t>
            </a:fld>
            <a:endParaRPr lang="en-GB"/>
          </a:p>
        </p:txBody>
      </p:sp>
    </p:spTree>
    <p:extLst>
      <p:ext uri="{BB962C8B-B14F-4D97-AF65-F5344CB8AC3E}">
        <p14:creationId xmlns:p14="http://schemas.microsoft.com/office/powerpoint/2010/main" val="14797277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Arial" panose="020B0604020202020204" pitchFamily="34" charset="0"/>
              </a:rPr>
              <a:t>La gestione dei rischi per la sicurezza dei fornitori è una strategia progettata per limitare il numero di minacce, vulnerabilità e debolezze che la vostra organizzazione deve affrontare a causa dei fornitori della vostra catena di fornitura. Un fornitore è in genere un'organizzazione terza che vende un prodotto, un servizio o un'apparecchiatura di cui la vostra azienda ha bisogno per operare.</a:t>
            </a:r>
          </a:p>
          <a:p>
            <a:r>
              <a:rPr lang="en-GB" sz="1800" dirty="0">
                <a:effectLst/>
                <a:latin typeface="Calibri" panose="020F0502020204030204" pitchFamily="34" charset="0"/>
                <a:ea typeface="Calibri" panose="020F0502020204030204" pitchFamily="34" charset="0"/>
                <a:cs typeface="Arial" panose="020B0604020202020204" pitchFamily="34" charset="0"/>
              </a:rPr>
              <a:t>Con la tecnologia e le comunicazioni che consentono alle aziende di espandere le proprie catene di fornitura, aumenta la complessità della gestione del rischio dei fornitori. È probabile che la vostra azienda collabori con un numero maggiore di fornitori rispetto al passato e che ognuno di questi rappresenti un certo livello di rischio per la vostra organizzazione.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Calibri" panose="020F0502020204030204" pitchFamily="34" charset="0"/>
                <a:ea typeface="Calibri" panose="020F0502020204030204" pitchFamily="34" charset="0"/>
                <a:cs typeface="Arial" panose="020B0604020202020204" pitchFamily="34" charset="0"/>
              </a:rPr>
              <a:t>Ogni fornitore, una volta collegato alla vostra organizzazione, comporta un certo livello di rischio per la sicurezza informatica. Se non rispettano la loro parte dell'accordo o se sono vittime di un attacco informatico, potrebbero avere un impatto diretto sulla vostra organizzazione. Una valutazione efficace del rischio, come parte di un piano di gestione del rischio del fornitore, cerca di identificare questi potenziali punti deboli molto prima che diventino un problema e di risolverli.</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15</a:t>
            </a:fld>
            <a:endParaRPr lang="en-GB"/>
          </a:p>
        </p:txBody>
      </p:sp>
    </p:spTree>
    <p:extLst>
      <p:ext uri="{BB962C8B-B14F-4D97-AF65-F5344CB8AC3E}">
        <p14:creationId xmlns:p14="http://schemas.microsoft.com/office/powerpoint/2010/main" val="1407240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La gestione dei rischi per la sicurezza dei fornitori è un processo continuo, da eseguire con ogni fornitore inserito nella vostra catena di fornitura. In genere, il processo si presenta come segue:</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u="sng" dirty="0">
                <a:effectLst/>
                <a:latin typeface="Calibri" panose="020F0502020204030204" pitchFamily="34" charset="0"/>
                <a:ea typeface="Calibri" panose="020F0502020204030204" pitchFamily="34" charset="0"/>
                <a:cs typeface="Arial" panose="020B0604020202020204" pitchFamily="34" charset="0"/>
              </a:rPr>
              <a:t>Fase 1: analisi </a:t>
            </a:r>
            <a:r>
              <a:rPr lang="en-GB" sz="1800" dirty="0">
                <a:effectLst/>
                <a:latin typeface="Calibri" panose="020F0502020204030204" pitchFamily="34" charset="0"/>
                <a:ea typeface="Calibri" panose="020F0502020204030204" pitchFamily="34" charset="0"/>
                <a:cs typeface="Arial" panose="020B0604020202020204" pitchFamily="34" charset="0"/>
              </a:rPr>
              <a:t>- L'azienda identifica il rischio intrinseco della relazione e il livello di due diligence da eseguire. Di conseguenza, l'azienda valuta la posizione di sicurezza della terza parte ed esegue un'analisi delle lacune.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16</a:t>
            </a:fld>
            <a:endParaRPr lang="en-GB"/>
          </a:p>
        </p:txBody>
      </p:sp>
    </p:spTree>
    <p:extLst>
      <p:ext uri="{BB962C8B-B14F-4D97-AF65-F5344CB8AC3E}">
        <p14:creationId xmlns:p14="http://schemas.microsoft.com/office/powerpoint/2010/main" val="11945247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La gestione dei rischi per la sicurezza dei fornitori è un processo continuo, da eseguire con ogni fornitore inserito nella vostra catena di fornitura. In genere, il processo si presenta come segue:</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u="sng" dirty="0">
                <a:effectLst/>
                <a:latin typeface="Calibri" panose="020F0502020204030204" pitchFamily="34" charset="0"/>
                <a:ea typeface="Calibri" panose="020F0502020204030204" pitchFamily="34" charset="0"/>
                <a:cs typeface="Arial" panose="020B0604020202020204" pitchFamily="34" charset="0"/>
              </a:rPr>
              <a:t>Fase 2: coinvolgimento </a:t>
            </a:r>
            <a:r>
              <a:rPr lang="en-GB" sz="1800" dirty="0">
                <a:effectLst/>
                <a:latin typeface="Calibri" panose="020F0502020204030204" pitchFamily="34" charset="0"/>
                <a:ea typeface="Calibri" panose="020F0502020204030204" pitchFamily="34" charset="0"/>
                <a:cs typeface="Arial" panose="020B0604020202020204" pitchFamily="34" charset="0"/>
              </a:rPr>
              <a:t>- L'azienda e la terza parte collaborano su come rimediare alle lacune.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u="sng" dirty="0">
                <a:effectLst/>
                <a:latin typeface="Calibri" panose="020F0502020204030204" pitchFamily="34" charset="0"/>
                <a:ea typeface="Calibri" panose="020F0502020204030204" pitchFamily="34" charset="0"/>
                <a:cs typeface="Arial" panose="020B0604020202020204" pitchFamily="34" charset="0"/>
              </a:rPr>
              <a:t>Fase 3: rimedio </a:t>
            </a:r>
            <a:r>
              <a:rPr lang="en-GB" sz="1200" dirty="0">
                <a:effectLst/>
                <a:latin typeface="Calibri" panose="020F0502020204030204" pitchFamily="34" charset="0"/>
                <a:ea typeface="Calibri" panose="020F0502020204030204" pitchFamily="34" charset="0"/>
                <a:cs typeface="Arial" panose="020B0604020202020204" pitchFamily="34" charset="0"/>
              </a:rPr>
              <a:t>- La terza parte risolve le lacune informatiche.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17</a:t>
            </a:fld>
            <a:endParaRPr lang="en-GB"/>
          </a:p>
        </p:txBody>
      </p:sp>
    </p:spTree>
    <p:extLst>
      <p:ext uri="{BB962C8B-B14F-4D97-AF65-F5344CB8AC3E}">
        <p14:creationId xmlns:p14="http://schemas.microsoft.com/office/powerpoint/2010/main" val="10709625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La gestione dei rischi per la sicurezza dei fornitori è un processo continuo, da eseguire con ogni fornitore inserito nella vostra catena di fornitura. In genere, il processo si presenta come segue:</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u="sng" dirty="0">
                <a:effectLst/>
                <a:latin typeface="Calibri" panose="020F0502020204030204" pitchFamily="34" charset="0"/>
                <a:ea typeface="Calibri" panose="020F0502020204030204" pitchFamily="34" charset="0"/>
                <a:cs typeface="Arial" panose="020B0604020202020204" pitchFamily="34" charset="0"/>
              </a:rPr>
              <a:t>Fase 4: Approvazione </a:t>
            </a:r>
            <a:r>
              <a:rPr lang="en-GB" sz="1800" dirty="0">
                <a:effectLst/>
                <a:latin typeface="Calibri" panose="020F0502020204030204" pitchFamily="34" charset="0"/>
                <a:ea typeface="Calibri" panose="020F0502020204030204" pitchFamily="34" charset="0"/>
                <a:cs typeface="Arial" panose="020B0604020202020204" pitchFamily="34" charset="0"/>
              </a:rPr>
              <a:t>- L'azienda approva la terza parte o la rifiuta in base alla tolleranza al rischio.</a:t>
            </a:r>
          </a:p>
          <a:p>
            <a:pPr algn="just">
              <a:lnSpc>
                <a:spcPct val="107000"/>
              </a:lnSpc>
              <a:spcAft>
                <a:spcPts val="800"/>
              </a:spcAft>
            </a:pPr>
            <a:r>
              <a:rPr lang="en-GB" sz="1800" u="sng" dirty="0">
                <a:effectLst/>
                <a:latin typeface="Calibri" panose="020F0502020204030204" pitchFamily="34" charset="0"/>
                <a:ea typeface="Calibri" panose="020F0502020204030204" pitchFamily="34" charset="0"/>
                <a:cs typeface="Arial" panose="020B0604020202020204" pitchFamily="34" charset="0"/>
              </a:rPr>
              <a:t>Fase 5: monitoraggio </a:t>
            </a:r>
            <a:r>
              <a:rPr lang="en-GB" sz="1800" dirty="0">
                <a:effectLst/>
                <a:latin typeface="Calibri" panose="020F0502020204030204" pitchFamily="34" charset="0"/>
                <a:ea typeface="Calibri" panose="020F0502020204030204" pitchFamily="34" charset="0"/>
                <a:cs typeface="Arial" panose="020B0604020202020204" pitchFamily="34" charset="0"/>
              </a:rPr>
              <a:t>- L'azienda continua a monitorare la terza parte per individuare eventuali lacune informatiche.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18</a:t>
            </a:fld>
            <a:endParaRPr lang="en-GB"/>
          </a:p>
        </p:txBody>
      </p:sp>
    </p:spTree>
    <p:extLst>
      <p:ext uri="{BB962C8B-B14F-4D97-AF65-F5344CB8AC3E}">
        <p14:creationId xmlns:p14="http://schemas.microsoft.com/office/powerpoint/2010/main" val="1171972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400"/>
              </a:spcAft>
            </a:pPr>
            <a:r>
              <a:rPr lang="en-GB" sz="1200" dirty="0">
                <a:effectLst/>
                <a:latin typeface="Calibri" panose="020F0502020204030204" pitchFamily="34" charset="0"/>
                <a:ea typeface="Calibri" panose="020F0502020204030204" pitchFamily="34" charset="0"/>
                <a:cs typeface="Arial" panose="020B0604020202020204" pitchFamily="34" charset="0"/>
              </a:rPr>
              <a:t>Le reti sociali sono molto popolari nel mondo di oggi. Di solito, una rete sociale è definita come una rete di piccoli mondi, costituita da un insieme di individui (persone, gruppi, organizzazioni) collegati da relazioni personali, lavorative o di fiducia. La rete sociale è quindi una nozione piuttosto ampia e generica, che nel contesto del Web può essere applicata a qualsiasi tipo di comunità virtuale. Ad esempio, gli utenti registrati a un servizio Web, come la posta elettronica, le riviste online o i giornali che richiedono un abbonamento, possono essere considerati una rete sociale. Di seguito adottiamo la definizione secondo cui il sito Web di una comunità online può essere considerato una rete sociale basata sul Web solo se soddisfa le seguenti condizioni:</a:t>
            </a:r>
          </a:p>
          <a:p>
            <a:pPr marL="144145" indent="-144145" algn="just">
              <a:lnSpc>
                <a:spcPct val="107000"/>
              </a:lnSpc>
              <a:spcAft>
                <a:spcPts val="400"/>
              </a:spcAft>
            </a:pPr>
            <a:r>
              <a:rPr lang="en-GB" sz="1200" dirty="0">
                <a:effectLst/>
                <a:latin typeface="Calibri" panose="020F0502020204030204" pitchFamily="34" charset="0"/>
                <a:ea typeface="Calibri" panose="020F0502020204030204" pitchFamily="34" charset="0"/>
                <a:cs typeface="Arial" panose="020B0604020202020204" pitchFamily="34" charset="0"/>
              </a:rPr>
              <a:t>- Le relazioni sono specificate esplicitamente dai suoi membri e non sono dedotte dalle interazioni esistenti (ad esempio, una mailing list può essere usata per dedurre relazioni implicite).</a:t>
            </a:r>
          </a:p>
          <a:p>
            <a:pPr marL="144145" indent="-144145" algn="just">
              <a:lnSpc>
                <a:spcPct val="107000"/>
              </a:lnSpc>
              <a:spcAft>
                <a:spcPts val="400"/>
              </a:spcAft>
            </a:pPr>
            <a:r>
              <a:rPr lang="en-GB" sz="1200" dirty="0">
                <a:effectLst/>
                <a:latin typeface="Calibri" panose="020F0502020204030204" pitchFamily="34" charset="0"/>
                <a:ea typeface="Calibri" panose="020F0502020204030204" pitchFamily="34" charset="0"/>
                <a:cs typeface="Arial" panose="020B0604020202020204" pitchFamily="34" charset="0"/>
              </a:rPr>
              <a:t>- Le relazioni vengono archiviate e gestite utilizzando tecnologie, come i sistemi di gestione dei database, che consentono l'analisi delle relazioni e regolano l'accesso e il recupero dei dati relativi alle relazioni.</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I membri sono in grado di accedere alle informazioni sulle relazioni, almeno in parte.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19</a:t>
            </a:fld>
            <a:endParaRPr lang="en-GB"/>
          </a:p>
        </p:txBody>
      </p:sp>
    </p:spTree>
    <p:extLst>
      <p:ext uri="{BB962C8B-B14F-4D97-AF65-F5344CB8AC3E}">
        <p14:creationId xmlns:p14="http://schemas.microsoft.com/office/powerpoint/2010/main" val="11616514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l"/>
            <a:r>
              <a:rPr lang="en-GB" b="0" i="0" dirty="0">
                <a:solidFill>
                  <a:srgbClr val="666666"/>
                </a:solidFill>
                <a:effectLst/>
                <a:latin typeface="Arial" panose="020B0604020202020204" pitchFamily="34" charset="0"/>
              </a:rPr>
              <a:t>I social media sono un'area in cui i team di sicurezza hanno dovuto affrontare una curva di apprendimento ripida. Oltre a essere utilizzate dai dipendenti connessi alle reti aziendali, piattaforme come LinkedIn, Facebook e Twitter sono state sfruttate dalle aziende come strumenti per condurre processi di brand awareness, servizio clienti, pubblicità e reclutamento. Tuttavia, ogni utente su ogni piattaforma rappresenta un rischio per i professionisti della sicurezza, e i </a:t>
            </a:r>
            <a:r>
              <a:rPr lang="en-GB" b="0" i="0" u="sng" dirty="0">
                <a:solidFill>
                  <a:srgbClr val="007CAD"/>
                </a:solidFill>
                <a:effectLst/>
                <a:latin typeface="Arial" panose="020B0604020202020204" pitchFamily="34" charset="0"/>
                <a:hlinkClick r:id="rId3"/>
              </a:rPr>
              <a:t>rischi sono numerosi</a:t>
            </a:r>
            <a:r>
              <a:rPr lang="en-GB" b="0" i="0" dirty="0">
                <a:solidFill>
                  <a:srgbClr val="666666"/>
                </a:solidFill>
                <a:effectLst/>
                <a:latin typeface="Arial" panose="020B0604020202020204" pitchFamily="34" charset="0"/>
              </a:rPr>
              <a:t>.</a:t>
            </a:r>
          </a:p>
          <a:p>
            <a:pPr algn="l"/>
            <a:r>
              <a:rPr lang="en-GB" b="0" i="0" dirty="0">
                <a:solidFill>
                  <a:srgbClr val="666666"/>
                </a:solidFill>
                <a:effectLst/>
                <a:latin typeface="Arial" panose="020B0604020202020204" pitchFamily="34" charset="0"/>
              </a:rPr>
              <a:t>Dall'ingegneria sociale e dalle applicazioni dannose alla non conformità e alle frodi, le organizzazioni devono comprendere la portata e le conseguenze dei social media.</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20</a:t>
            </a:fld>
            <a:endParaRPr lang="en-GB"/>
          </a:p>
        </p:txBody>
      </p:sp>
    </p:spTree>
    <p:extLst>
      <p:ext uri="{BB962C8B-B14F-4D97-AF65-F5344CB8AC3E}">
        <p14:creationId xmlns:p14="http://schemas.microsoft.com/office/powerpoint/2010/main" val="8685054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Arial" panose="020B0604020202020204" pitchFamily="34" charset="0"/>
              </a:rPr>
              <a:t>I social media e le applicazioni di social networking o di messaggistica possono comportare una serie di rischi per la sicurezza e la privacy sia per le organizzazioni che per gli individui, se utilizzati in modo inappropriato o non sicuro.</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Controllo dell'accesso basato sulle relazioni</a:t>
            </a:r>
            <a:r>
              <a:rPr lang="en-GB" sz="1800" dirty="0">
                <a:effectLst/>
                <a:latin typeface="Calibri" panose="020F0502020204030204" pitchFamily="34" charset="0"/>
                <a:ea typeface="Calibri" panose="020F0502020204030204" pitchFamily="34" charset="0"/>
                <a:cs typeface="Arial" panose="020B0604020202020204" pitchFamily="34" charset="0"/>
              </a:rPr>
              <a:t>: Un paradigma di controllo degli accessi specificamente adattato alle reti sociali, in base al quale i membri della rete sociale autorizzati ad accedere a una determinata risorsa sono indicati in termini di relazioni a cui devono partecipare per ottenere l'accesso.</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21</a:t>
            </a:fld>
            <a:endParaRPr lang="en-GB"/>
          </a:p>
        </p:txBody>
      </p:sp>
    </p:spTree>
    <p:extLst>
      <p:ext uri="{BB962C8B-B14F-4D97-AF65-F5344CB8AC3E}">
        <p14:creationId xmlns:p14="http://schemas.microsoft.com/office/powerpoint/2010/main" val="10315225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Rete sociale</a:t>
            </a:r>
            <a:r>
              <a:rPr lang="en-GB" sz="1800" dirty="0">
                <a:effectLst/>
                <a:latin typeface="Calibri" panose="020F0502020204030204" pitchFamily="34" charset="0"/>
                <a:ea typeface="Calibri" panose="020F0502020204030204" pitchFamily="34" charset="0"/>
                <a:cs typeface="Arial" panose="020B0604020202020204" pitchFamily="34" charset="0"/>
              </a:rPr>
              <a:t>: Una rete a piccolo mondo costituita da un insieme di individui (persone, gruppi, organizzazioni) collegati da relazioni personali, lavorative o di fiducia. Di solito è modellata come un grafo, dove i nodi corrispondono ai membri della rete sociale, mentre gli spigoli denotano le relazioni esistenti tra loro.</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22</a:t>
            </a:fld>
            <a:endParaRPr lang="en-GB"/>
          </a:p>
        </p:txBody>
      </p:sp>
    </p:spTree>
    <p:extLst>
      <p:ext uri="{BB962C8B-B14F-4D97-AF65-F5344CB8AC3E}">
        <p14:creationId xmlns:p14="http://schemas.microsoft.com/office/powerpoint/2010/main" val="34166744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I social network. </a:t>
            </a:r>
            <a:r>
              <a:rPr lang="en-GB" sz="1800" dirty="0">
                <a:effectLst/>
                <a:latin typeface="Calibri" panose="020F0502020204030204" pitchFamily="34" charset="0"/>
                <a:ea typeface="Calibri" panose="020F0502020204030204" pitchFamily="34" charset="0"/>
                <a:cs typeface="Arial" panose="020B0604020202020204" pitchFamily="34" charset="0"/>
              </a:rPr>
              <a:t>Comunicare e condividere informazioni con chi ci circonda fa parte della vita di ognuno di noi e si è evoluto dai semplici messaggi di testo alle e-mail e a quelle che oggi chiamiamo piattaforme di social media. Ciò che non è molto conosciuto o realizzato è il fatto che la nostra esposizione nell'ambiente online comporta molti rischi.</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23</a:t>
            </a:fld>
            <a:endParaRPr lang="en-GB"/>
          </a:p>
        </p:txBody>
      </p:sp>
    </p:spTree>
    <p:extLst>
      <p:ext uri="{BB962C8B-B14F-4D97-AF65-F5344CB8AC3E}">
        <p14:creationId xmlns:p14="http://schemas.microsoft.com/office/powerpoint/2010/main" val="32195867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Altri termini chiave sono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Controllo dell'accesso consapevole della privacy</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Rete sociale basata sul web</a:t>
            </a:r>
          </a:p>
          <a:p>
            <a:endParaRPr lang="en-GB" i="0" dirty="0"/>
          </a:p>
        </p:txBody>
      </p:sp>
      <p:sp>
        <p:nvSpPr>
          <p:cNvPr id="4" name="Pladsholder til slidenummer 3"/>
          <p:cNvSpPr>
            <a:spLocks noGrp="1"/>
          </p:cNvSpPr>
          <p:nvPr>
            <p:ph type="sldNum" sz="quarter" idx="5"/>
          </p:nvPr>
        </p:nvSpPr>
        <p:spPr/>
        <p:txBody>
          <a:bodyPr/>
          <a:lstStyle/>
          <a:p>
            <a:fld id="{56C5C7D4-523D-454C-9E76-9D5F6B9709D9}" type="slidenum">
              <a:rPr lang="en-GB" smtClean="0"/>
              <a:t>24</a:t>
            </a:fld>
            <a:endParaRPr lang="en-GB"/>
          </a:p>
        </p:txBody>
      </p:sp>
    </p:spTree>
    <p:extLst>
      <p:ext uri="{BB962C8B-B14F-4D97-AF65-F5344CB8AC3E}">
        <p14:creationId xmlns:p14="http://schemas.microsoft.com/office/powerpoint/2010/main" val="94757171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Altri termini chiave sono </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Controllo dell'accesso consapevole della privacy</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Rete sociale basata sul web</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Analisi delle reti sociali</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Perturbazione del bordo</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Relazione di rete sociale</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E molti altri ancora, come l'anonimizzazione dei grafici: Tecnica volta a nascondere le informazioni private sui membri di una rete sociale quando si esegue l'analisi della rete sociale. L'anonimizzazione dei nodi e la perturbazione dei bordi sono le due principali tecniche di anonimizzazione dei grafi attualmente utilizzate.</a:t>
            </a:r>
          </a:p>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Anche il termine Node Anonymization (anonimizzazione dei nodi), che è una tecnica di anonimizzazione dei grafi che mira a nascondere l'identità dei membri della rete sociale etichettando i nodi corrispondenti con identificatori casuali (anonimizzazione naïve) o, nel caso in cui i nodi siano associati ad attributi che possono essere utilizzati per identificare l'utente corrispondente, utilizzando tecniche basate sulla k-anonimità.</a:t>
            </a:r>
          </a:p>
          <a:p>
            <a:endParaRPr lang="en-GB" i="0" dirty="0"/>
          </a:p>
        </p:txBody>
      </p:sp>
      <p:sp>
        <p:nvSpPr>
          <p:cNvPr id="4" name="Pladsholder til slidenummer 3"/>
          <p:cNvSpPr>
            <a:spLocks noGrp="1"/>
          </p:cNvSpPr>
          <p:nvPr>
            <p:ph type="sldNum" sz="quarter" idx="5"/>
          </p:nvPr>
        </p:nvSpPr>
        <p:spPr/>
        <p:txBody>
          <a:bodyPr/>
          <a:lstStyle/>
          <a:p>
            <a:fld id="{56C5C7D4-523D-454C-9E76-9D5F6B9709D9}" type="slidenum">
              <a:rPr lang="en-GB" smtClean="0"/>
              <a:t>25</a:t>
            </a:fld>
            <a:endParaRPr lang="en-GB"/>
          </a:p>
        </p:txBody>
      </p:sp>
    </p:spTree>
    <p:extLst>
      <p:ext uri="{BB962C8B-B14F-4D97-AF65-F5344CB8AC3E}">
        <p14:creationId xmlns:p14="http://schemas.microsoft.com/office/powerpoint/2010/main" val="278563303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Relazione di rete sociale</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E molti altri ancora, come l'anonimizzazione dei grafici: Tecnica volta a nascondere le informazioni private sui membri di una rete sociale quando si esegue l'analisi della rete sociale. L'anonimizzazione dei nodi e la perturbazione dei bordi sono le due principali tecniche di anonimizzazione dei grafi attualmente utilizzate.</a:t>
            </a:r>
          </a:p>
          <a:p>
            <a:pPr>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Anche il termine Node Anonymization (anonimizzazione dei nodi), che è una tecnica di anonimizzazione dei grafi che mira a nascondere l'identità dei membri della rete sociale etichettando i nodi corrispondenti con identificatori casuali (anonimizzazione naïve) o, nel caso in cui i nodi siano associati ad attributi che possono essere utilizzati per identificare l'utente corrispondente, utilizzando tecniche basate sulla k-anonimità.</a:t>
            </a:r>
          </a:p>
          <a:p>
            <a:endParaRPr lang="en-GB" i="0" dirty="0"/>
          </a:p>
        </p:txBody>
      </p:sp>
      <p:sp>
        <p:nvSpPr>
          <p:cNvPr id="4" name="Pladsholder til slidenummer 3"/>
          <p:cNvSpPr>
            <a:spLocks noGrp="1"/>
          </p:cNvSpPr>
          <p:nvPr>
            <p:ph type="sldNum" sz="quarter" idx="5"/>
          </p:nvPr>
        </p:nvSpPr>
        <p:spPr/>
        <p:txBody>
          <a:bodyPr/>
          <a:lstStyle/>
          <a:p>
            <a:fld id="{56C5C7D4-523D-454C-9E76-9D5F6B9709D9}" type="slidenum">
              <a:rPr lang="en-GB" smtClean="0"/>
              <a:t>26</a:t>
            </a:fld>
            <a:endParaRPr lang="en-GB"/>
          </a:p>
        </p:txBody>
      </p:sp>
    </p:spTree>
    <p:extLst>
      <p:ext uri="{BB962C8B-B14F-4D97-AF65-F5344CB8AC3E}">
        <p14:creationId xmlns:p14="http://schemas.microsoft.com/office/powerpoint/2010/main" val="117869861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l"/>
            <a:r>
              <a:rPr lang="en-GB" b="0" i="0" dirty="0">
                <a:solidFill>
                  <a:srgbClr val="111111"/>
                </a:solidFill>
                <a:effectLst/>
                <a:latin typeface="Precisely Demi"/>
              </a:rPr>
              <a:t>Il geotagging è il processo di aggiunta di coordinate geografiche ai media in base alla posizione di un dispositivo mobile. I geotag possono essere applicati a foto, video, siti web, messaggi di testo e codici QR e possono anche includere indicazioni temporali o altre informazioni contestuali.</a:t>
            </a:r>
          </a:p>
          <a:p>
            <a:pPr algn="l"/>
            <a:r>
              <a:rPr lang="en-GB" b="0" i="0" dirty="0">
                <a:solidFill>
                  <a:srgbClr val="111111"/>
                </a:solidFill>
                <a:effectLst/>
                <a:latin typeface="Precisely Demi"/>
              </a:rPr>
              <a:t>Perché il geotagging è importante?</a:t>
            </a:r>
          </a:p>
          <a:p>
            <a:pPr algn="l"/>
            <a:r>
              <a:rPr lang="en-GB" b="0" i="0" dirty="0">
                <a:solidFill>
                  <a:srgbClr val="111111"/>
                </a:solidFill>
                <a:effectLst/>
                <a:latin typeface="Precisely Demi"/>
              </a:rPr>
              <a:t>Il geotagging fornisce utili informazioni sulle attività dei consumatori. Utilizzando i geotag per </a:t>
            </a:r>
            <a:r>
              <a:rPr lang="en-GB" b="0" i="0" dirty="0" err="1">
                <a:solidFill>
                  <a:srgbClr val="111111"/>
                </a:solidFill>
                <a:effectLst/>
                <a:latin typeface="Precisely Demi"/>
              </a:rPr>
              <a:t>analizzare </a:t>
            </a:r>
            <a:r>
              <a:rPr lang="en-GB" b="0" i="0" dirty="0">
                <a:solidFill>
                  <a:srgbClr val="111111"/>
                </a:solidFill>
                <a:effectLst/>
                <a:latin typeface="Precisely Demi"/>
              </a:rPr>
              <a:t>dove e come i consumatori interagiscono con i loro marchi, le organizzazioni possono fornire offerte e messaggi specializzati. I geotag rivelano anche dove si trovano gli utenti quando si collegano a un sito web o dove si spostano durante la giornata con il loro dispositivo mobile.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27</a:t>
            </a:fld>
            <a:endParaRPr lang="en-GB"/>
          </a:p>
        </p:txBody>
      </p:sp>
    </p:spTree>
    <p:extLst>
      <p:ext uri="{BB962C8B-B14F-4D97-AF65-F5344CB8AC3E}">
        <p14:creationId xmlns:p14="http://schemas.microsoft.com/office/powerpoint/2010/main" val="400941484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r>
              <a:rPr lang="en-GB" b="0" dirty="0"/>
              <a:t>"Pubblico" è un </a:t>
            </a:r>
            <a:r>
              <a:rPr lang="en-GB" dirty="0"/>
              <a:t>termine generale che si riferisce a chi può vedere e/o commentare i vostri post. </a:t>
            </a:r>
          </a:p>
        </p:txBody>
      </p:sp>
      <p:sp>
        <p:nvSpPr>
          <p:cNvPr id="4" name="Pladsholder til slidenummer 3"/>
          <p:cNvSpPr>
            <a:spLocks noGrp="1"/>
          </p:cNvSpPr>
          <p:nvPr>
            <p:ph type="sldNum" sz="quarter" idx="5"/>
          </p:nvPr>
        </p:nvSpPr>
        <p:spPr/>
        <p:txBody>
          <a:bodyPr/>
          <a:lstStyle/>
          <a:p>
            <a:fld id="{56C5C7D4-523D-454C-9E76-9D5F6B9709D9}" type="slidenum">
              <a:rPr lang="en-GB" smtClean="0"/>
              <a:t>28</a:t>
            </a:fld>
            <a:endParaRPr lang="en-GB"/>
          </a:p>
        </p:txBody>
      </p:sp>
    </p:spTree>
    <p:extLst>
      <p:ext uri="{BB962C8B-B14F-4D97-AF65-F5344CB8AC3E}">
        <p14:creationId xmlns:p14="http://schemas.microsoft.com/office/powerpoint/2010/main" val="46752596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algn="l"/>
            <a:r>
              <a:rPr lang="en-GB" b="0" i="0" dirty="0">
                <a:solidFill>
                  <a:srgbClr val="202124"/>
                </a:solidFill>
                <a:effectLst/>
                <a:latin typeface="arial" panose="020B0604020202020204" pitchFamily="34" charset="0"/>
              </a:rPr>
              <a:t>Il termine "identità" è definito come "Lo sforzo di riconoscere e comprendere i singoli membri del pubblico (compresi i clienti, i potenziali clienti e altri visitatori) attraverso i canali e i dispositivi, in modo che i marchi possano interagire con questi individui in modi che siano rilevanti, significativi </a:t>
            </a:r>
            <a:r>
              <a:rPr lang="en-GB" b="0" i="0" dirty="0">
                <a:solidFill>
                  <a:srgbClr val="212529"/>
                </a:solidFill>
                <a:effectLst/>
                <a:latin typeface="Open Sans" panose="020B0606030504020204" pitchFamily="34" charset="0"/>
              </a:rPr>
              <a:t>e di supporto agli obiettivi aziendali generali". </a:t>
            </a:r>
            <a:r>
              <a:rPr lang="en-GB" b="0" i="0" dirty="0">
                <a:solidFill>
                  <a:srgbClr val="41484E"/>
                </a:solidFill>
                <a:effectLst/>
                <a:latin typeface="Barlow" panose="00000500000000000000" pitchFamily="2" charset="0"/>
              </a:rPr>
              <a:t>Le aziende possono beneficiare di un maggiore coinvolgimento e fidelizzazione dei clienti fornendo loro una piattaforma che mantiene al sicuro le informazioni condivise. I clienti, d'altro canto, hanno la garanzia di un'esperienza sicura e riservata.</a:t>
            </a:r>
            <a:endParaRPr lang="en-GB" dirty="0"/>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29</a:t>
            </a:fld>
            <a:endParaRPr lang="en-GB"/>
          </a:p>
        </p:txBody>
      </p:sp>
    </p:spTree>
    <p:extLst>
      <p:ext uri="{BB962C8B-B14F-4D97-AF65-F5344CB8AC3E}">
        <p14:creationId xmlns:p14="http://schemas.microsoft.com/office/powerpoint/2010/main" val="2298700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200" i="1" dirty="0">
                <a:effectLst/>
                <a:latin typeface="Calibri" panose="020F0502020204030204" pitchFamily="34" charset="0"/>
                <a:ea typeface="Calibri" panose="020F0502020204030204" pitchFamily="34" charset="0"/>
                <a:cs typeface="Arial" panose="020B0604020202020204" pitchFamily="34" charset="0"/>
              </a:rPr>
              <a:t>Password</a:t>
            </a: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Si consiglia di utilizzare una password diversa per ogni account online;</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Deve essere lungo almeno 10 caratteri e contenere lettere maiuscole, minuscole, numeri e caratteri speciali;</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Non deve essere rivelato a nessuno, a prescindere dalla vicinanza o dalla fiducia della persona a cui vogliamo dirlo.</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30</a:t>
            </a:fld>
            <a:endParaRPr lang="en-GB"/>
          </a:p>
        </p:txBody>
      </p:sp>
    </p:spTree>
    <p:extLst>
      <p:ext uri="{BB962C8B-B14F-4D97-AF65-F5344CB8AC3E}">
        <p14:creationId xmlns:p14="http://schemas.microsoft.com/office/powerpoint/2010/main" val="347581556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200" i="1" dirty="0">
                <a:effectLst/>
                <a:latin typeface="Calibri" panose="020F0502020204030204" pitchFamily="34" charset="0"/>
                <a:ea typeface="Calibri" panose="020F0502020204030204" pitchFamily="34" charset="0"/>
                <a:cs typeface="Arial" panose="020B0604020202020204" pitchFamily="34" charset="0"/>
              </a:rPr>
              <a:t>Password</a:t>
            </a: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Si raccomanda di non utilizzare informazioni personali quando si crea una password (</a:t>
            </a:r>
            <a:r>
              <a:rPr lang="en-GB" sz="1200" dirty="0" err="1">
                <a:effectLst/>
                <a:latin typeface="Calibri" panose="020F0502020204030204" pitchFamily="34" charset="0"/>
                <a:ea typeface="Calibri" panose="020F0502020204030204" pitchFamily="34" charset="0"/>
                <a:cs typeface="Arial" panose="020B0604020202020204" pitchFamily="34" charset="0"/>
              </a:rPr>
              <a:t>ad esempio</a:t>
            </a:r>
            <a:r>
              <a:rPr lang="en-GB" sz="1200" dirty="0">
                <a:effectLst/>
                <a:latin typeface="Calibri" panose="020F0502020204030204" pitchFamily="34" charset="0"/>
                <a:ea typeface="Calibri" panose="020F0502020204030204" pitchFamily="34" charset="0"/>
                <a:cs typeface="Arial" panose="020B0604020202020204" pitchFamily="34" charset="0"/>
              </a:rPr>
              <a:t>: nomi dei genitori, data di nascita, nome dell'animale domestico, ecc;)</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Cambiare periodicamente la password;</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Uscire dal proprio account quando si utilizza un dispositivo non proprio o utilizzato da altri.</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31</a:t>
            </a:fld>
            <a:endParaRPr lang="en-GB"/>
          </a:p>
        </p:txBody>
      </p:sp>
    </p:spTree>
    <p:extLst>
      <p:ext uri="{BB962C8B-B14F-4D97-AF65-F5344CB8AC3E}">
        <p14:creationId xmlns:p14="http://schemas.microsoft.com/office/powerpoint/2010/main" val="25320490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Eseguite gli aggiornamenti di sicurezza in tempo!</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Le piattaforme di social media introducono regolarmente nuove impostazioni di privacy e sicurezza. Queste si trovano nelle impostazioni dell'account e si consiglia di controllarle regolarmente;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Utilizzate l'opzione di autenticazione a due fattori (2FA) per assicurarvi che qualcuno non stia cercando di violare il vostro account.</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32</a:t>
            </a:fld>
            <a:endParaRPr lang="en-GB"/>
          </a:p>
        </p:txBody>
      </p:sp>
    </p:spTree>
    <p:extLst>
      <p:ext uri="{BB962C8B-B14F-4D97-AF65-F5344CB8AC3E}">
        <p14:creationId xmlns:p14="http://schemas.microsoft.com/office/powerpoint/2010/main" val="198522409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Non accettate richieste di amicizia da nessuno!</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Accettate o inviate richieste di amicizia solo a persone che incontrate nella vita reale o a persone pubbliche che vi interessano, avendo cura di seguire i loro profili ufficiali;</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NON DIMENTICARE! Se vi sentite legati a determinati account, potete limitare il loro accesso ai vostri post o bloccare l'account. Avete anche la possibilità di segnalare account o post per motivi quali: account falso, nome falso, post con contenuti inappropriati, incitamento alla violenza, informazioni false, ecc.</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NON fare clic!</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Molti aggressori utilizzano l'ingegneria sociale per conquistare la fiducia di una persona e ottenere in seguito l'accesso alle informazioni;</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Non aprite link e allegati dai social media se non siete sicuri al 100% della fonte (ad esempio, i siti web che offrono premi sono spesso finalizzati al furto di informazioni);</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Se dalle chat un amico sembra comportarsi in modo diverso (fa molte domande, diventa molto curioso sulla sua vita personale, chiede soldi) è possibile che il suo account sia stato violato e che un malintenzionato lo stia usando per scopi malevoli.</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33</a:t>
            </a:fld>
            <a:endParaRPr lang="en-GB"/>
          </a:p>
        </p:txBody>
      </p:sp>
    </p:spTree>
    <p:extLst>
      <p:ext uri="{BB962C8B-B14F-4D97-AF65-F5344CB8AC3E}">
        <p14:creationId xmlns:p14="http://schemas.microsoft.com/office/powerpoint/2010/main" val="367812984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Pensateci due volte prima di postare!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 social media offrono la possibilità di creare una reputazione online positiva tanto quanto una negativa; inoltre, anche se "cancelliamo" un post, una volta apparso online non può essere eliminato definitivamente;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Non rivelate troppi dati personali sui social media! I campi "Chi sono" sono facoltativi.</a:t>
            </a:r>
          </a:p>
          <a:p>
            <a:pPr marL="144145" indent="-144145" algn="just">
              <a:lnSpc>
                <a:spcPct val="107000"/>
              </a:lnSpc>
              <a:spcAft>
                <a:spcPts val="800"/>
              </a:spcAft>
            </a:pP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34</a:t>
            </a:fld>
            <a:endParaRPr lang="en-GB"/>
          </a:p>
        </p:txBody>
      </p:sp>
    </p:spTree>
    <p:extLst>
      <p:ext uri="{BB962C8B-B14F-4D97-AF65-F5344CB8AC3E}">
        <p14:creationId xmlns:p14="http://schemas.microsoft.com/office/powerpoint/2010/main" val="282325717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Di nuovo, pensateci due volte prima di postare!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Il confine tra vita professionale e personale nell'ambiente online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Non divulgate online informazioni sul vostro datore di lavoro.</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Non pubblicate foto di lavoro o messaggi negativi che mettano in cattiva luce il datore di lavoro.</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Pensate prima di postare e non rischiate il vostro lavoro.</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35</a:t>
            </a:fld>
            <a:endParaRPr lang="en-GB"/>
          </a:p>
        </p:txBody>
      </p:sp>
    </p:spTree>
    <p:extLst>
      <p:ext uri="{BB962C8B-B14F-4D97-AF65-F5344CB8AC3E}">
        <p14:creationId xmlns:p14="http://schemas.microsoft.com/office/powerpoint/2010/main" val="5506276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Chiudete i vecchi conti!</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Se avete vecchi account su piattaforme di social media che non utilizzate più, o anche vecchi account sulla stessa piattaforma, cercate di chiuderli. In questo modo si crea il minor numero possibile di collegamenti e gli account attuali sono più protetti da eventuali aggressori;</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 conti o le piattaforme più vecchi potrebbero non essere sicuri come quelli di oggi.</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36</a:t>
            </a:fld>
            <a:endParaRPr lang="en-GB"/>
          </a:p>
        </p:txBody>
      </p:sp>
    </p:spTree>
    <p:extLst>
      <p:ext uri="{BB962C8B-B14F-4D97-AF65-F5344CB8AC3E}">
        <p14:creationId xmlns:p14="http://schemas.microsoft.com/office/powerpoint/2010/main" val="296781198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I social media comportano grandi rischi</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 social network presentano elevati rischi per la sicurezza e la privacy a causa della loro architettura centralizzata, dell'enorme quantità di informazioni di identificazione personale che ogni hacker vorrebbe avere e dell'ignoranza generale della popolazione su come utilizzare correttamente le impostazioni di privacy dei social media per migliorare la propria sicurezza online.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37</a:t>
            </a:fld>
            <a:endParaRPr lang="en-GB"/>
          </a:p>
        </p:txBody>
      </p:sp>
    </p:spTree>
    <p:extLst>
      <p:ext uri="{BB962C8B-B14F-4D97-AF65-F5344CB8AC3E}">
        <p14:creationId xmlns:p14="http://schemas.microsoft.com/office/powerpoint/2010/main" val="54709544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I social media comportano grandi rischi</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 social network presentano elevati rischi per la sicurezza e la privacy a causa della loro architettura centralizzata, dell'enorme quantità di informazioni di identificazione personale che ogni hacker vorrebbe avere e dell'ignoranza generale della popolazione su come utilizzare correttamente le impostazioni di privacy dei social media per migliorare la propria sicurezza online.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Un altro rischio molto elevato, soprattutto tra gli adolescenti, è quello di fidarsi di altre persone e del tipo di informazioni personali divulgate online.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Questo può essere combattuto con mezzi tecnologici e con l'applicazione di politiche di sicurezza.</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Dovremmo considerare insicure le informazioni trasmesse attraverso i social media e quindi non trasmettere informazioni sensibili attraverso i social media, pertanto la responsabilità principale di rimanere al sicuro spetta all'UTENTE.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38</a:t>
            </a:fld>
            <a:endParaRPr lang="en-GB"/>
          </a:p>
        </p:txBody>
      </p:sp>
    </p:spTree>
    <p:extLst>
      <p:ext uri="{BB962C8B-B14F-4D97-AF65-F5344CB8AC3E}">
        <p14:creationId xmlns:p14="http://schemas.microsoft.com/office/powerpoint/2010/main" val="156814625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I social media comportano grandi rischi</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Un altro rischio molto elevato, soprattutto tra gli adolescenti, è quello di fidarsi di altre persone e del tipo di informazioni personali divulgate online.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Questo può essere combattuto attraverso mezzi tecnologici e l'applicazione di politiche di sicurezza.</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Dovremmo considerare insicure le informazioni trasmesse attraverso i social media e quindi non trasmettere informazioni sensibili attraverso i social media, pertanto la responsabilità principale di rimanere al sicuro spetta all'UTENTE.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39</a:t>
            </a:fld>
            <a:endParaRPr lang="en-GB"/>
          </a:p>
        </p:txBody>
      </p:sp>
    </p:spTree>
    <p:extLst>
      <p:ext uri="{BB962C8B-B14F-4D97-AF65-F5344CB8AC3E}">
        <p14:creationId xmlns:p14="http://schemas.microsoft.com/office/powerpoint/2010/main" val="383880786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400" b="1" i="1" dirty="0">
                <a:effectLst/>
                <a:latin typeface="Calibri" panose="020F0502020204030204" pitchFamily="34" charset="0"/>
                <a:ea typeface="Calibri" panose="020F0502020204030204" pitchFamily="34" charset="0"/>
                <a:cs typeface="Arial" panose="020B0604020202020204" pitchFamily="34" charset="0"/>
              </a:rPr>
              <a:t>Cattive abitudini sui social media</a:t>
            </a:r>
            <a:endParaRPr lang="en-GB" sz="1400" b="1"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I social network sono oggi piattaforme molto utilizzate dagli utenti. Abbiamo a disposizione un'ampia gamma di possibilità.</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Alcune sono più orientate al caricamento di foto o video, altre alle nostre opinioni e in altri casi semplicemente per tenersi in contatto con amici e familiari. In ogni caso, si tratta di piattaforme che hanno molti utenti in tutto il mondo.</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Questo fa sì che anche gli hacker mettano gli occhi qui. Parleremo di queste abitudini che dovrebbero essere cambiate nei social network se vogliamo mantenere la nostra privacy e la nostra sicurezza.</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Sono molti i tipi di piattaforme che possiamo trovare in rete che ci danno la possibilità di inviare messaggi ad amici o familiari, commentare foto, video...</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Questo li rende un ambiente molto popolare sia per gli utenti privati che per le aziende.</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Tuttavia, questo comporta anche qualche rischio per la nostra sicurezza e privacy. Gli hacker possono guardare qui per portare a termine i loro attacchi. In particolare, possono sfruttare le cattive abitudini degli utenti quando utilizzano queste piattaforme.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40</a:t>
            </a:fld>
            <a:endParaRPr lang="en-GB"/>
          </a:p>
        </p:txBody>
      </p:sp>
    </p:spTree>
    <p:extLst>
      <p:ext uri="{BB962C8B-B14F-4D97-AF65-F5344CB8AC3E}">
        <p14:creationId xmlns:p14="http://schemas.microsoft.com/office/powerpoint/2010/main" val="359597389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400" b="1" i="1" dirty="0">
                <a:effectLst/>
                <a:latin typeface="Calibri" panose="020F0502020204030204" pitchFamily="34" charset="0"/>
                <a:ea typeface="Calibri" panose="020F0502020204030204" pitchFamily="34" charset="0"/>
                <a:cs typeface="Arial" panose="020B0604020202020204" pitchFamily="34" charset="0"/>
              </a:rPr>
              <a:t>Cattive abitudini sui social media</a:t>
            </a:r>
            <a:endParaRPr lang="en-GB" sz="1400" b="1"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I social network sono oggi piattaforme molto utilizzate dagli utenti. Abbiamo a disposizione un'ampia gamma di possibilità.</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Alcune sono più orientate al caricamento di foto o video, altre alle nostre opinioni e in altri casi semplicemente per tenersi in contatto con amici e familiari. In ogni caso, si tratta di piattaforme che hanno molti utenti in tutto il mondo.</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Questo fa sì che anche gli hacker mettano gli occhi qui. Parleremo di queste abitudini che dovrebbero essere cambiate nei social network se vogliamo mantenere la nostra privacy e la nostra sicurezza.</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Sono molti i tipi di piattaforme che possiamo trovare in rete che ci danno la possibilità di inviare messaggi ad amici o familiari, commentare foto, video...</a:t>
            </a:r>
          </a:p>
          <a:p>
            <a:pPr marL="144145" indent="-144145" algn="just">
              <a:lnSpc>
                <a:spcPct val="107000"/>
              </a:lnSpc>
              <a:spcAft>
                <a:spcPts val="800"/>
              </a:spcAft>
            </a:pPr>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41</a:t>
            </a:fld>
            <a:endParaRPr lang="en-GB"/>
          </a:p>
        </p:txBody>
      </p:sp>
    </p:spTree>
    <p:extLst>
      <p:ext uri="{BB962C8B-B14F-4D97-AF65-F5344CB8AC3E}">
        <p14:creationId xmlns:p14="http://schemas.microsoft.com/office/powerpoint/2010/main" val="87236768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Questo li rende un ambiente molto popolare sia per gli utenti privati che per le aziende.</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Tuttavia, questo comporta anche qualche rischio per la nostra sicurezza e privacy. Gli hacker possono guardare qui per portare a termine i loro attacchi. In particolare, possono sfruttare le cattive abitudini degli utenti quando utilizzano queste piattaforme.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42</a:t>
            </a:fld>
            <a:endParaRPr lang="en-GB"/>
          </a:p>
        </p:txBody>
      </p:sp>
    </p:spTree>
    <p:extLst>
      <p:ext uri="{BB962C8B-B14F-4D97-AF65-F5344CB8AC3E}">
        <p14:creationId xmlns:p14="http://schemas.microsoft.com/office/powerpoint/2010/main" val="261225871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Abitudini da cambiare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La privacy e la sicurezza sono fattori molto importanti per gli utenti.</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Tuttavia, non sono sempre presenti.</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Possiamo essere vittime di molti tipi di attacchi che compromettono questi due fattori.</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Anche noi possiamo commettere degli errori nell'uso dei social media e questo si ripercuote su di noi.</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43</a:t>
            </a:fld>
            <a:endParaRPr lang="en-GB"/>
          </a:p>
        </p:txBody>
      </p:sp>
    </p:spTree>
    <p:extLst>
      <p:ext uri="{BB962C8B-B14F-4D97-AF65-F5344CB8AC3E}">
        <p14:creationId xmlns:p14="http://schemas.microsoft.com/office/powerpoint/2010/main" val="164976309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Aggiungere qualsiasi tipo di contatto</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Un errore molto comune nei social network è quello di aggiungere qualsiasi tipo di contatto. Questo può accadere su piattaforme come Facebook.</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È possibile che quello che stiamo aggiungendo sia un bot piuttosto che un utente reale.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È necessario saperli differenziare ed evitare di aggiungere qualsiasi tipo di contatto che il vostro invito riceve.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44</a:t>
            </a:fld>
            <a:endParaRPr lang="en-GB"/>
          </a:p>
        </p:txBody>
      </p:sp>
    </p:spTree>
    <p:extLst>
      <p:ext uri="{BB962C8B-B14F-4D97-AF65-F5344CB8AC3E}">
        <p14:creationId xmlns:p14="http://schemas.microsoft.com/office/powerpoint/2010/main" val="417758457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 volte i bot sono progettati esclusivamente per raccogliere dati degli utenti. Questo può compromettere la nostra privacy. Dobbiamo avere un vero e proprio filtro sui contatti che aggiungiamo.</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È importante avere tra i nostri amici persone che non rappresentino un problema per la nostra sicurezza e privacy.</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45</a:t>
            </a:fld>
            <a:endParaRPr lang="en-GB"/>
          </a:p>
        </p:txBody>
      </p:sp>
    </p:spTree>
    <p:extLst>
      <p:ext uri="{BB962C8B-B14F-4D97-AF65-F5344CB8AC3E}">
        <p14:creationId xmlns:p14="http://schemas.microsoft.com/office/powerpoint/2010/main" val="20711548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Non collegatevi ai social network da nessuna parte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Spesso si accede attraverso i social network su qualsiasi sito. È molto comodo, ma non è il massimo per la privacy.</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Certamente in molte occasioni troviamo la possibilità di registrarci su una pagina o di collegarci a una piattaforma attraverso Facebook o Twitter. Evitiamo di registrarci su quel sito e di compilare un lungo modulo. Il problema è che forniamo dati personali a quel sito web attraverso Facebook. Questi dati/informazioni che condividiamo possono essere utilizzati da terzi per scopi pubblicitari.</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46</a:t>
            </a:fld>
            <a:endParaRPr lang="en-GB"/>
          </a:p>
        </p:txBody>
      </p:sp>
    </p:spTree>
    <p:extLst>
      <p:ext uri="{BB962C8B-B14F-4D97-AF65-F5344CB8AC3E}">
        <p14:creationId xmlns:p14="http://schemas.microsoft.com/office/powerpoint/2010/main" val="121717139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Non fornire più informazioni del necessario</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È sicuramente una delle peggiori abitudini di molti utenti. Inseriscono nei social network molti dati personali, informazioni che non sono realmente necessarie.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Ad esempio, dati come il nostro numero di telefono, l'indirizzo e-mail, informazioni sul luogo in cui viviamo... Tutto ciò influisce sulla nostra pubblicità e potrebbe essere utilizzato per scopi negativi.</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Non date più informazioni di quelle realmente necessarie. In questo modo miglioreremo la nostra privacy in rete e potremo persino evitare alcuni problemi di sicurezza.</a:t>
            </a:r>
          </a:p>
          <a:p>
            <a:endParaRPr lang="en-GB" dirty="0"/>
          </a:p>
          <a:p>
            <a:pPr marL="144145" indent="-144145" algn="just">
              <a:lnSpc>
                <a:spcPct val="107000"/>
              </a:lnSpc>
              <a:spcAft>
                <a:spcPts val="800"/>
              </a:spcAft>
            </a:pPr>
            <a:r>
              <a:rPr lang="en-GB" sz="1200" i="1" dirty="0">
                <a:effectLst/>
                <a:latin typeface="Calibri" panose="020F0502020204030204" pitchFamily="34" charset="0"/>
                <a:ea typeface="Calibri" panose="020F0502020204030204" pitchFamily="34" charset="0"/>
                <a:cs typeface="Arial" panose="020B0604020202020204" pitchFamily="34" charset="0"/>
              </a:rPr>
              <a:t>Disciplina psicologica</a:t>
            </a: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È necessario comprendere il concetto e capire i pensieri e i comportamenti dell'aggressore e della vittima.</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I metodi sono importanti per l'ingegneria sociale perché vengono utilizzati per aggirare le protezioni eventualmente presenti, come i firewall e i sistemi utilizzati per identificare gli intrusi.</a:t>
            </a:r>
          </a:p>
          <a:p>
            <a:pPr marL="144145" indent="-144145" algn="just">
              <a:lnSpc>
                <a:spcPct val="107000"/>
              </a:lnSpc>
              <a:spcAft>
                <a:spcPts val="800"/>
              </a:spcAft>
            </a:pPr>
            <a:r>
              <a:rPr lang="en-GB" sz="1200" dirty="0">
                <a:effectLst/>
                <a:latin typeface="Calibri" panose="020F0502020204030204" pitchFamily="34" charset="0"/>
                <a:ea typeface="Calibri" panose="020F0502020204030204" pitchFamily="34" charset="0"/>
                <a:cs typeface="Arial" panose="020B0604020202020204" pitchFamily="34" charset="0"/>
              </a:rPr>
              <a:t>- Aiuta a comprendere le azioni dei dipendenti che sono una delle cause principali delle violazioni dei dati.</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47</a:t>
            </a:fld>
            <a:endParaRPr lang="en-GB"/>
          </a:p>
        </p:txBody>
      </p:sp>
    </p:spTree>
    <p:extLst>
      <p:ext uri="{BB962C8B-B14F-4D97-AF65-F5344CB8AC3E}">
        <p14:creationId xmlns:p14="http://schemas.microsoft.com/office/powerpoint/2010/main" val="415933285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Non proteggiamo la nostra privacy</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Un ultimo errore è quello di non proteggere adeguatamente la privacy. Ad esempio, lasciamo i nostri profili aperti a chiunque.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Forniamo informazioni a chiunque possa raccoglierle per creare un profilo per noi e persino inviare pubblicità mirata o eseguire vari attacchi che riguardano la nostra sicurezza.</a:t>
            </a:r>
          </a:p>
          <a:p>
            <a:pPr algn="just">
              <a:lnSpc>
                <a:spcPct val="107000"/>
              </a:lnSpc>
              <a:spcAft>
                <a:spcPts val="800"/>
              </a:spcAft>
            </a:pPr>
            <a:endParaRPr lang="en-GB" sz="1800" i="1"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L'ingegneria sociale in una prospettiva interdisciplinare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a:lnSpc>
                <a:spcPct val="107000"/>
              </a:lnSpc>
              <a:spcAft>
                <a:spcPts val="800"/>
              </a:spcAft>
              <a:buFont typeface="Symbol" panose="05050102010706020507" pitchFamily="18" charset="2"/>
              <a:buChar char=""/>
            </a:pPr>
            <a:r>
              <a:rPr lang="en-GB" sz="1800" dirty="0">
                <a:effectLst/>
                <a:latin typeface="Calibri" panose="020F0502020204030204" pitchFamily="34" charset="0"/>
                <a:ea typeface="Calibri" panose="020F0502020204030204" pitchFamily="34" charset="0"/>
                <a:cs typeface="Arial" panose="020B0604020202020204" pitchFamily="34" charset="0"/>
              </a:rPr>
              <a:t>A causa della tecnica utilizzata dagli hacker, è necessario affrontare una prospettiva interdisciplinare come l'informatica, la psicologia, l'economia e l'etica.</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48</a:t>
            </a:fld>
            <a:endParaRPr lang="en-GB"/>
          </a:p>
        </p:txBody>
      </p:sp>
    </p:spTree>
    <p:extLst>
      <p:ext uri="{BB962C8B-B14F-4D97-AF65-F5344CB8AC3E}">
        <p14:creationId xmlns:p14="http://schemas.microsoft.com/office/powerpoint/2010/main" val="387244470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La disciplina della tecnologia dell'informazione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L'ingegneria sociale dovrebbe essere discussa nel contesto degli attuali sistemi informativi e della loro difesa come forma di mitigazione del rischio.</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L'autenticazione a più fattori è un modo comune e spesso efficace per le organizzazioni di confermare che la persona che accede ai sistemi abbia effettivamente tale accesso.</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Un ulteriore fattore potrebbe essere l'uso di una rete privata virtuale (VPN), ovvero l'autenticazione per convalidare ulteriormente l'utente.</a:t>
            </a:r>
          </a:p>
          <a:p>
            <a:pPr marL="144145" indent="-144145" algn="just">
              <a:lnSpc>
                <a:spcPct val="107000"/>
              </a:lnSpc>
              <a:spcAft>
                <a:spcPts val="800"/>
              </a:spcAft>
            </a:pPr>
            <a:endParaRPr lang="en-GB" sz="1800" i="1"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49</a:t>
            </a:fld>
            <a:endParaRPr lang="en-GB"/>
          </a:p>
        </p:txBody>
      </p:sp>
    </p:spTree>
    <p:extLst>
      <p:ext uri="{BB962C8B-B14F-4D97-AF65-F5344CB8AC3E}">
        <p14:creationId xmlns:p14="http://schemas.microsoft.com/office/powerpoint/2010/main" val="566235134"/>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Prospettiva aziendale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è importante perché l'ingegneria sociale può interessare molti tipi di aziende e avere implicazioni sul modo in cui le organizzazioni sono strutturate e gestite.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aiuta a determinare i fattori che influenzano gli attacchi di social engineering ed è vantaggioso se considerato in termini più specifici in relazione alle seguenti aree aziendali: formazione e sviluppo, politiche documentate, procedure di audit interno, budget e cultura organizzativa.</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è in grado di rilevare le carenze in tutte le aree che possono contribuire agli attacchi.</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50</a:t>
            </a:fld>
            <a:endParaRPr lang="en-GB"/>
          </a:p>
        </p:txBody>
      </p:sp>
    </p:spTree>
    <p:extLst>
      <p:ext uri="{BB962C8B-B14F-4D97-AF65-F5344CB8AC3E}">
        <p14:creationId xmlns:p14="http://schemas.microsoft.com/office/powerpoint/2010/main" val="1277316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Prospettiva etica</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è importante nel contesto dell'ingegneria sociale e della ricerca correlata perché l'idea di manipolare un altro essere umano viola molti principi etici.</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aiuta, nel caso di un evento di ingegneria sociale, a curare le vittime.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È importante considerare</a:t>
            </a:r>
            <a:r>
              <a:rPr lang="en-GB" sz="18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ogni disciplina, fornendo informazioni su come comprendere e interpretare l'argomento, proteggersi da diversi tipi di attacchi e comprendere l'impatto dell'ingegneria sociale dal punto di vista umano e organizzativo.</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che l'interpretazione di ogni disciplina è utile solo se vista nel contesto delle altre discipline.</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51</a:t>
            </a:fld>
            <a:endParaRPr lang="en-GB"/>
          </a:p>
        </p:txBody>
      </p:sp>
    </p:spTree>
    <p:extLst>
      <p:ext uri="{BB962C8B-B14F-4D97-AF65-F5344CB8AC3E}">
        <p14:creationId xmlns:p14="http://schemas.microsoft.com/office/powerpoint/2010/main" val="423400114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b="1" dirty="0">
                <a:effectLst/>
                <a:latin typeface="Calibri" panose="020F0502020204030204" pitchFamily="34" charset="0"/>
                <a:ea typeface="Calibri" panose="020F0502020204030204" pitchFamily="34" charset="0"/>
                <a:cs typeface="Arial" panose="020B0604020202020204" pitchFamily="34" charset="0"/>
              </a:rPr>
              <a:t>Tecniche di sicurezza</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Inventario delle attrezzature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Inventario delle applicazioni e dei sistemi operativi</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Controllo delle apparecchiature wireless</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Progettazione della sicurezza di rete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Limitare e controllare le porte di rete, i protocolli di comunicazione e i servizi.</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52</a:t>
            </a:fld>
            <a:endParaRPr lang="en-GB"/>
          </a:p>
        </p:txBody>
      </p:sp>
    </p:spTree>
    <p:extLst>
      <p:ext uri="{BB962C8B-B14F-4D97-AF65-F5344CB8AC3E}">
        <p14:creationId xmlns:p14="http://schemas.microsoft.com/office/powerpoint/2010/main" val="185755642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Protezione delle aree perimetrali</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Accesso fisico alle sedi</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Uso controllato dei privilegi amministrativi</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Monitoraggio e controllo degli account utente</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Valutazione delle competenze e formazione sulla sicurezza</a:t>
            </a: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53</a:t>
            </a:fld>
            <a:endParaRPr lang="en-GB"/>
          </a:p>
        </p:txBody>
      </p:sp>
    </p:spTree>
    <p:extLst>
      <p:ext uri="{BB962C8B-B14F-4D97-AF65-F5344CB8AC3E}">
        <p14:creationId xmlns:p14="http://schemas.microsoft.com/office/powerpoint/2010/main" val="158167451"/>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dsholder til slidebillede 1"/>
          <p:cNvSpPr>
            <a:spLocks noGrp="1" noRot="1" noChangeAspect="1"/>
          </p:cNvSpPr>
          <p:nvPr>
            <p:ph type="sldImg"/>
          </p:nvPr>
        </p:nvSpPr>
        <p:spPr/>
      </p:sp>
      <p:sp>
        <p:nvSpPr>
          <p:cNvPr id="3" name="Pladsholder til noter 2"/>
          <p:cNvSpPr>
            <a:spLocks noGrp="1"/>
          </p:cNvSpPr>
          <p:nvPr>
            <p:ph type="body" idx="1"/>
          </p:nvPr>
        </p:nvSpPr>
        <p:spPr/>
        <p:txBody>
          <a:bodyPr/>
          <a:lstStyle/>
          <a:p>
            <a:pPr marL="144145" indent="-144145" algn="just">
              <a:lnSpc>
                <a:spcPct val="107000"/>
              </a:lnSpc>
              <a:spcAft>
                <a:spcPts val="800"/>
              </a:spcAft>
            </a:pPr>
            <a:r>
              <a:rPr lang="en-GB" sz="1800" i="1" dirty="0">
                <a:effectLst/>
                <a:latin typeface="Calibri" panose="020F0502020204030204" pitchFamily="34" charset="0"/>
                <a:ea typeface="Calibri" panose="020F0502020204030204" pitchFamily="34" charset="0"/>
                <a:cs typeface="Arial" panose="020B0604020202020204" pitchFamily="34" charset="0"/>
              </a:rPr>
              <a:t>VPN (Rete privata virtuale)</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Una rete privata virtuale è una connessione sicura su una rete non sicura come Internet. Virtuale significa l'esistenza di una rete unica, indipendentemente dalla topologia, ovvero un gruppo di computer distribuiti geograficamente che comunicano e possono essere amministrati come una singola rete.</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a:t>
            </a:r>
          </a:p>
          <a:p>
            <a:pPr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Per rete privata si intende una rete virtuale con controllo degli accessi che garantisce la riservatezza, l'integrità dei messaggi e l'autenticazione tra gli utenti e i computer che partecipano alla comunicazione.</a:t>
            </a:r>
          </a:p>
          <a:p>
            <a:pPr marL="144145" indent="-144145" algn="just">
              <a:lnSpc>
                <a:spcPct val="107000"/>
              </a:lnSpc>
              <a:spcAft>
                <a:spcPts val="800"/>
              </a:spcAft>
            </a:pPr>
            <a:r>
              <a:rPr lang="en-GB" sz="1800" dirty="0" err="1">
                <a:effectLst/>
                <a:latin typeface="Calibri" panose="020F0502020204030204" pitchFamily="34" charset="0"/>
                <a:ea typeface="Calibri" panose="020F0502020204030204" pitchFamily="34" charset="0"/>
                <a:cs typeface="Arial" panose="020B0604020202020204" pitchFamily="34" charset="0"/>
              </a:rPr>
              <a:t>	La difesa in profondità </a:t>
            </a:r>
            <a:r>
              <a:rPr lang="en-GB" sz="1800" dirty="0">
                <a:effectLst/>
                <a:latin typeface="Calibri" panose="020F0502020204030204" pitchFamily="34" charset="0"/>
                <a:ea typeface="Calibri" panose="020F0502020204030204" pitchFamily="34" charset="0"/>
                <a:cs typeface="Arial" panose="020B0604020202020204" pitchFamily="34" charset="0"/>
              </a:rPr>
              <a:t>(DiD) supporta questo approccio. Basandosi sull'idea che un singolo punto di protezione può essere e sarà probabilmente sconfitto, la sicurezza DiD stabilisce più livelli di protezione attraverso una combinazione di salvaguardie fisiche, elettroniche e procedurali. </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Una banca utilizza più misure di sicurezza, come videocamere, una guardia e un caveau, per garantire che le minacce incontrino più di una linea di </a:t>
            </a:r>
            <a:r>
              <a:rPr lang="en-GB" sz="1800" dirty="0" err="1">
                <a:effectLst/>
                <a:latin typeface="Calibri" panose="020F0502020204030204" pitchFamily="34" charset="0"/>
                <a:ea typeface="Calibri" panose="020F0502020204030204" pitchFamily="34" charset="0"/>
                <a:cs typeface="Arial" panose="020B0604020202020204" pitchFamily="34" charset="0"/>
              </a:rPr>
              <a:t>difesa</a:t>
            </a:r>
            <a:r>
              <a:rPr lang="en-GB" sz="1800" dirty="0">
                <a:effectLst/>
                <a:latin typeface="Calibri" panose="020F0502020204030204" pitchFamily="34" charset="0"/>
                <a:ea typeface="Calibri" panose="020F0502020204030204" pitchFamily="34" charset="0"/>
                <a:cs typeface="Arial" panose="020B0604020202020204" pitchFamily="34" charset="0"/>
              </a:rPr>
              <a:t>.</a:t>
            </a:r>
          </a:p>
          <a:p>
            <a:pPr marL="144145"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 Un approccio di sicurezza in profondità comprende sei componenti principali:</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1. Politiche e procedure</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2. Fisico</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3. Rete</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4. Computer</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5. Applicazione</a:t>
            </a:r>
          </a:p>
          <a:p>
            <a:pPr marL="288290" indent="-144145" algn="just">
              <a:lnSpc>
                <a:spcPct val="107000"/>
              </a:lnSpc>
              <a:spcAft>
                <a:spcPts val="800"/>
              </a:spcAft>
            </a:pPr>
            <a:r>
              <a:rPr lang="en-GB" sz="1800" dirty="0">
                <a:effectLst/>
                <a:latin typeface="Calibri" panose="020F0502020204030204" pitchFamily="34" charset="0"/>
                <a:ea typeface="Calibri" panose="020F0502020204030204" pitchFamily="34" charset="0"/>
                <a:cs typeface="Arial" panose="020B0604020202020204" pitchFamily="34" charset="0"/>
              </a:rPr>
              <a:t>6. Il dispositivo</a:t>
            </a:r>
          </a:p>
          <a:p>
            <a:pPr algn="just">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a:p>
            <a:endParaRPr lang="en-GB" dirty="0"/>
          </a:p>
        </p:txBody>
      </p:sp>
      <p:sp>
        <p:nvSpPr>
          <p:cNvPr id="4" name="Pladsholder til slidenummer 3"/>
          <p:cNvSpPr>
            <a:spLocks noGrp="1"/>
          </p:cNvSpPr>
          <p:nvPr>
            <p:ph type="sldNum" sz="quarter" idx="5"/>
          </p:nvPr>
        </p:nvSpPr>
        <p:spPr/>
        <p:txBody>
          <a:bodyPr/>
          <a:lstStyle/>
          <a:p>
            <a:fld id="{56C5C7D4-523D-454C-9E76-9D5F6B9709D9}" type="slidenum">
              <a:rPr lang="en-GB" smtClean="0"/>
              <a:t>54</a:t>
            </a:fld>
            <a:endParaRPr lang="en-GB"/>
          </a:p>
        </p:txBody>
      </p:sp>
    </p:spTree>
    <p:extLst>
      <p:ext uri="{BB962C8B-B14F-4D97-AF65-F5344CB8AC3E}">
        <p14:creationId xmlns:p14="http://schemas.microsoft.com/office/powerpoint/2010/main" val="22420939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slid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5A50618-82F8-453B-B8AF-FCE4D24A980C}"/>
              </a:ext>
            </a:extLst>
          </p:cNvPr>
          <p:cNvSpPr>
            <a:spLocks noGrp="1"/>
          </p:cNvSpPr>
          <p:nvPr>
            <p:ph type="ctrTitle"/>
          </p:nvPr>
        </p:nvSpPr>
        <p:spPr>
          <a:xfrm>
            <a:off x="1524000" y="1122363"/>
            <a:ext cx="9144000" cy="2387600"/>
          </a:xfrm>
        </p:spPr>
        <p:txBody>
          <a:bodyPr anchor="b"/>
          <a:lstStyle>
            <a:lvl1pPr algn="ctr">
              <a:defRPr sz="6000"/>
            </a:lvl1pPr>
          </a:lstStyle>
          <a:p>
            <a:r>
              <a:rPr lang="da-DK"/>
              <a:t>Klik for at redigere titeltypografien i masteren</a:t>
            </a:r>
            <a:endParaRPr lang="en-GB"/>
          </a:p>
        </p:txBody>
      </p:sp>
      <p:sp>
        <p:nvSpPr>
          <p:cNvPr id="3" name="Undertitel 2">
            <a:extLst>
              <a:ext uri="{FF2B5EF4-FFF2-40B4-BE49-F238E27FC236}">
                <a16:creationId xmlns:a16="http://schemas.microsoft.com/office/drawing/2014/main" id="{EE6AEDBF-442D-4CEE-8E17-8BB87D36BFA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a-DK"/>
              <a:t>Klik for at redigere undertiteltypografien i masteren</a:t>
            </a:r>
            <a:endParaRPr lang="en-GB"/>
          </a:p>
        </p:txBody>
      </p:sp>
      <p:sp>
        <p:nvSpPr>
          <p:cNvPr id="4" name="Pladsholder til dato 3">
            <a:extLst>
              <a:ext uri="{FF2B5EF4-FFF2-40B4-BE49-F238E27FC236}">
                <a16:creationId xmlns:a16="http://schemas.microsoft.com/office/drawing/2014/main" id="{2BD550F0-9FEB-4AB8-BB6E-4A32A5265F92}"/>
              </a:ext>
            </a:extLst>
          </p:cNvPr>
          <p:cNvSpPr>
            <a:spLocks noGrp="1"/>
          </p:cNvSpPr>
          <p:nvPr>
            <p:ph type="dt" sz="half" idx="10"/>
          </p:nvPr>
        </p:nvSpPr>
        <p:spPr/>
        <p:txBody>
          <a:bodyPr/>
          <a:lstStyle/>
          <a:p>
            <a:fld id="{8663B8F9-D0F3-4D0F-ADCC-6AA0EBA6C446}" type="datetimeFigureOut">
              <a:rPr lang="en-GB" smtClean="0"/>
              <a:t>29/11/2022</a:t>
            </a:fld>
            <a:endParaRPr lang="en-GB"/>
          </a:p>
        </p:txBody>
      </p:sp>
      <p:sp>
        <p:nvSpPr>
          <p:cNvPr id="5" name="Pladsholder til sidefod 4">
            <a:extLst>
              <a:ext uri="{FF2B5EF4-FFF2-40B4-BE49-F238E27FC236}">
                <a16:creationId xmlns:a16="http://schemas.microsoft.com/office/drawing/2014/main" id="{E76E6B7B-7E7B-4AA5-95F1-13BA703BC2F3}"/>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830AE6B3-F231-471D-9090-E3B527923CF0}"/>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15023537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og indholdsobjek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602987E-387E-4C39-9311-E66145D5903D}"/>
              </a:ext>
            </a:extLst>
          </p:cNvPr>
          <p:cNvSpPr>
            <a:spLocks noGrp="1"/>
          </p:cNvSpPr>
          <p:nvPr>
            <p:ph type="title"/>
          </p:nvPr>
        </p:nvSpPr>
        <p:spPr/>
        <p:txBody>
          <a:bodyPr/>
          <a:lstStyle/>
          <a:p>
            <a:r>
              <a:rPr lang="da-DK"/>
              <a:t>Klik for at redigere titeltypografien i masteren</a:t>
            </a:r>
            <a:endParaRPr lang="en-GB"/>
          </a:p>
        </p:txBody>
      </p:sp>
      <p:sp>
        <p:nvSpPr>
          <p:cNvPr id="3" name="Pladsholder til indhold 2">
            <a:extLst>
              <a:ext uri="{FF2B5EF4-FFF2-40B4-BE49-F238E27FC236}">
                <a16:creationId xmlns:a16="http://schemas.microsoft.com/office/drawing/2014/main" id="{DC805D52-8F2B-44F3-A584-5840F049BBBF}"/>
              </a:ext>
            </a:extLst>
          </p:cNvPr>
          <p:cNvSpPr>
            <a:spLocks noGrp="1"/>
          </p:cNvSpPr>
          <p:nvPr>
            <p:ph idx="1"/>
          </p:nvPr>
        </p:nvSpPr>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dato 3">
            <a:extLst>
              <a:ext uri="{FF2B5EF4-FFF2-40B4-BE49-F238E27FC236}">
                <a16:creationId xmlns:a16="http://schemas.microsoft.com/office/drawing/2014/main" id="{CC854C4A-9526-4014-81D0-B4BEDDBC8649}"/>
              </a:ext>
            </a:extLst>
          </p:cNvPr>
          <p:cNvSpPr>
            <a:spLocks noGrp="1"/>
          </p:cNvSpPr>
          <p:nvPr>
            <p:ph type="dt" sz="half" idx="10"/>
          </p:nvPr>
        </p:nvSpPr>
        <p:spPr/>
        <p:txBody>
          <a:bodyPr/>
          <a:lstStyle/>
          <a:p>
            <a:fld id="{8663B8F9-D0F3-4D0F-ADCC-6AA0EBA6C446}" type="datetimeFigureOut">
              <a:rPr lang="en-GB" smtClean="0"/>
              <a:t>29/11/2022</a:t>
            </a:fld>
            <a:endParaRPr lang="en-GB"/>
          </a:p>
        </p:txBody>
      </p:sp>
      <p:sp>
        <p:nvSpPr>
          <p:cNvPr id="5" name="Pladsholder til sidefod 4">
            <a:extLst>
              <a:ext uri="{FF2B5EF4-FFF2-40B4-BE49-F238E27FC236}">
                <a16:creationId xmlns:a16="http://schemas.microsoft.com/office/drawing/2014/main" id="{A59DE66D-E8DA-4704-B75E-0251B33EB9D0}"/>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335C024B-E98C-4255-BBAF-3EFA38E53626}"/>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950867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fsnitsoversk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B4474C5-0C71-439C-BBC4-84E7F22AA0F5}"/>
              </a:ext>
            </a:extLst>
          </p:cNvPr>
          <p:cNvSpPr>
            <a:spLocks noGrp="1"/>
          </p:cNvSpPr>
          <p:nvPr>
            <p:ph type="title"/>
          </p:nvPr>
        </p:nvSpPr>
        <p:spPr>
          <a:xfrm>
            <a:off x="831850" y="1709738"/>
            <a:ext cx="10515600" cy="2852737"/>
          </a:xfrm>
        </p:spPr>
        <p:txBody>
          <a:bodyPr anchor="b"/>
          <a:lstStyle>
            <a:lvl1pPr>
              <a:defRPr sz="6000"/>
            </a:lvl1pPr>
          </a:lstStyle>
          <a:p>
            <a:r>
              <a:rPr lang="da-DK"/>
              <a:t>Klik for at redigere titeltypografien i masteren</a:t>
            </a:r>
            <a:endParaRPr lang="en-GB"/>
          </a:p>
        </p:txBody>
      </p:sp>
      <p:sp>
        <p:nvSpPr>
          <p:cNvPr id="3" name="Pladsholder til tekst 2">
            <a:extLst>
              <a:ext uri="{FF2B5EF4-FFF2-40B4-BE49-F238E27FC236}">
                <a16:creationId xmlns:a16="http://schemas.microsoft.com/office/drawing/2014/main" id="{739448E8-696D-4F79-9FA9-CB9D7C2BCC2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a-DK"/>
              <a:t>Klik for at redigere teksttypografierne i masteren</a:t>
            </a:r>
          </a:p>
        </p:txBody>
      </p:sp>
      <p:sp>
        <p:nvSpPr>
          <p:cNvPr id="4" name="Pladsholder til dato 3">
            <a:extLst>
              <a:ext uri="{FF2B5EF4-FFF2-40B4-BE49-F238E27FC236}">
                <a16:creationId xmlns:a16="http://schemas.microsoft.com/office/drawing/2014/main" id="{0320F1BE-11A8-4871-9DC8-D34AE94D0B4D}"/>
              </a:ext>
            </a:extLst>
          </p:cNvPr>
          <p:cNvSpPr>
            <a:spLocks noGrp="1"/>
          </p:cNvSpPr>
          <p:nvPr>
            <p:ph type="dt" sz="half" idx="10"/>
          </p:nvPr>
        </p:nvSpPr>
        <p:spPr/>
        <p:txBody>
          <a:bodyPr/>
          <a:lstStyle/>
          <a:p>
            <a:fld id="{8663B8F9-D0F3-4D0F-ADCC-6AA0EBA6C446}" type="datetimeFigureOut">
              <a:rPr lang="en-GB" smtClean="0"/>
              <a:t>29/11/2022</a:t>
            </a:fld>
            <a:endParaRPr lang="en-GB"/>
          </a:p>
        </p:txBody>
      </p:sp>
      <p:sp>
        <p:nvSpPr>
          <p:cNvPr id="5" name="Pladsholder til sidefod 4">
            <a:extLst>
              <a:ext uri="{FF2B5EF4-FFF2-40B4-BE49-F238E27FC236}">
                <a16:creationId xmlns:a16="http://schemas.microsoft.com/office/drawing/2014/main" id="{36847137-8AE0-4661-BC5B-B22B992F4D00}"/>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7C8F0C3F-1D4A-4304-90AE-B95128C40639}"/>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12609595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o indholdsobjekt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9C5C367-EAF5-4F08-9433-D9BA688563E2}"/>
              </a:ext>
            </a:extLst>
          </p:cNvPr>
          <p:cNvSpPr>
            <a:spLocks noGrp="1"/>
          </p:cNvSpPr>
          <p:nvPr>
            <p:ph type="title"/>
          </p:nvPr>
        </p:nvSpPr>
        <p:spPr/>
        <p:txBody>
          <a:bodyPr/>
          <a:lstStyle/>
          <a:p>
            <a:r>
              <a:rPr lang="da-DK"/>
              <a:t>Klik for at redigere titeltypografien i masteren</a:t>
            </a:r>
            <a:endParaRPr lang="en-GB"/>
          </a:p>
        </p:txBody>
      </p:sp>
      <p:sp>
        <p:nvSpPr>
          <p:cNvPr id="3" name="Pladsholder til indhold 2">
            <a:extLst>
              <a:ext uri="{FF2B5EF4-FFF2-40B4-BE49-F238E27FC236}">
                <a16:creationId xmlns:a16="http://schemas.microsoft.com/office/drawing/2014/main" id="{835E8F3B-1780-4360-AD12-D3F43405C990}"/>
              </a:ext>
            </a:extLst>
          </p:cNvPr>
          <p:cNvSpPr>
            <a:spLocks noGrp="1"/>
          </p:cNvSpPr>
          <p:nvPr>
            <p:ph sz="half" idx="1"/>
          </p:nvPr>
        </p:nvSpPr>
        <p:spPr>
          <a:xfrm>
            <a:off x="838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indhold 3">
            <a:extLst>
              <a:ext uri="{FF2B5EF4-FFF2-40B4-BE49-F238E27FC236}">
                <a16:creationId xmlns:a16="http://schemas.microsoft.com/office/drawing/2014/main" id="{DAB3AC98-469A-4850-BF2A-B0EE87A974EA}"/>
              </a:ext>
            </a:extLst>
          </p:cNvPr>
          <p:cNvSpPr>
            <a:spLocks noGrp="1"/>
          </p:cNvSpPr>
          <p:nvPr>
            <p:ph sz="half" idx="2"/>
          </p:nvPr>
        </p:nvSpPr>
        <p:spPr>
          <a:xfrm>
            <a:off x="6172200" y="1825625"/>
            <a:ext cx="5181600" cy="435133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5" name="Pladsholder til dato 4">
            <a:extLst>
              <a:ext uri="{FF2B5EF4-FFF2-40B4-BE49-F238E27FC236}">
                <a16:creationId xmlns:a16="http://schemas.microsoft.com/office/drawing/2014/main" id="{4B4F1EB3-4215-49B0-8B5E-AD904C50E4D4}"/>
              </a:ext>
            </a:extLst>
          </p:cNvPr>
          <p:cNvSpPr>
            <a:spLocks noGrp="1"/>
          </p:cNvSpPr>
          <p:nvPr>
            <p:ph type="dt" sz="half" idx="10"/>
          </p:nvPr>
        </p:nvSpPr>
        <p:spPr/>
        <p:txBody>
          <a:bodyPr/>
          <a:lstStyle/>
          <a:p>
            <a:fld id="{8663B8F9-D0F3-4D0F-ADCC-6AA0EBA6C446}" type="datetimeFigureOut">
              <a:rPr lang="en-GB" smtClean="0"/>
              <a:t>29/11/2022</a:t>
            </a:fld>
            <a:endParaRPr lang="en-GB"/>
          </a:p>
        </p:txBody>
      </p:sp>
      <p:sp>
        <p:nvSpPr>
          <p:cNvPr id="6" name="Pladsholder til sidefod 5">
            <a:extLst>
              <a:ext uri="{FF2B5EF4-FFF2-40B4-BE49-F238E27FC236}">
                <a16:creationId xmlns:a16="http://schemas.microsoft.com/office/drawing/2014/main" id="{E5B5C332-ADD4-42FE-8F86-A7E04E7AD6F1}"/>
              </a:ext>
            </a:extLst>
          </p:cNvPr>
          <p:cNvSpPr>
            <a:spLocks noGrp="1"/>
          </p:cNvSpPr>
          <p:nvPr>
            <p:ph type="ftr" sz="quarter" idx="11"/>
          </p:nvPr>
        </p:nvSpPr>
        <p:spPr/>
        <p:txBody>
          <a:bodyPr/>
          <a:lstStyle/>
          <a:p>
            <a:endParaRPr lang="en-GB"/>
          </a:p>
        </p:txBody>
      </p:sp>
      <p:sp>
        <p:nvSpPr>
          <p:cNvPr id="7" name="Pladsholder til slidenummer 6">
            <a:extLst>
              <a:ext uri="{FF2B5EF4-FFF2-40B4-BE49-F238E27FC236}">
                <a16:creationId xmlns:a16="http://schemas.microsoft.com/office/drawing/2014/main" id="{B220C6E8-9499-404E-A8A0-B89B682AD9E8}"/>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8176745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Sammenlignin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C3BF8C4-5A6A-4EE8-A4AB-00A8E498EA18}"/>
              </a:ext>
            </a:extLst>
          </p:cNvPr>
          <p:cNvSpPr>
            <a:spLocks noGrp="1"/>
          </p:cNvSpPr>
          <p:nvPr>
            <p:ph type="title"/>
          </p:nvPr>
        </p:nvSpPr>
        <p:spPr>
          <a:xfrm>
            <a:off x="839788" y="365125"/>
            <a:ext cx="10515600" cy="1325563"/>
          </a:xfrm>
        </p:spPr>
        <p:txBody>
          <a:bodyPr/>
          <a:lstStyle/>
          <a:p>
            <a:r>
              <a:rPr lang="da-DK"/>
              <a:t>Klik for at redigere titeltypografien i masteren</a:t>
            </a:r>
            <a:endParaRPr lang="en-GB"/>
          </a:p>
        </p:txBody>
      </p:sp>
      <p:sp>
        <p:nvSpPr>
          <p:cNvPr id="3" name="Pladsholder til tekst 2">
            <a:extLst>
              <a:ext uri="{FF2B5EF4-FFF2-40B4-BE49-F238E27FC236}">
                <a16:creationId xmlns:a16="http://schemas.microsoft.com/office/drawing/2014/main" id="{4D7BF823-8065-4348-B3D8-B15759DE473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4" name="Pladsholder til indhold 3">
            <a:extLst>
              <a:ext uri="{FF2B5EF4-FFF2-40B4-BE49-F238E27FC236}">
                <a16:creationId xmlns:a16="http://schemas.microsoft.com/office/drawing/2014/main" id="{BB4780BB-EB51-4644-9787-B37818A170D8}"/>
              </a:ext>
            </a:extLst>
          </p:cNvPr>
          <p:cNvSpPr>
            <a:spLocks noGrp="1"/>
          </p:cNvSpPr>
          <p:nvPr>
            <p:ph sz="half" idx="2"/>
          </p:nvPr>
        </p:nvSpPr>
        <p:spPr>
          <a:xfrm>
            <a:off x="839788" y="2505075"/>
            <a:ext cx="5157787"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5" name="Pladsholder til tekst 4">
            <a:extLst>
              <a:ext uri="{FF2B5EF4-FFF2-40B4-BE49-F238E27FC236}">
                <a16:creationId xmlns:a16="http://schemas.microsoft.com/office/drawing/2014/main" id="{AA807EC1-1415-4725-9B7C-A5E1506EECB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a-DK"/>
              <a:t>Klik for at redigere teksttypografierne i masteren</a:t>
            </a:r>
          </a:p>
        </p:txBody>
      </p:sp>
      <p:sp>
        <p:nvSpPr>
          <p:cNvPr id="6" name="Pladsholder til indhold 5">
            <a:extLst>
              <a:ext uri="{FF2B5EF4-FFF2-40B4-BE49-F238E27FC236}">
                <a16:creationId xmlns:a16="http://schemas.microsoft.com/office/drawing/2014/main" id="{618A6D31-42E8-46D9-92CA-623F67EC5FDC}"/>
              </a:ext>
            </a:extLst>
          </p:cNvPr>
          <p:cNvSpPr>
            <a:spLocks noGrp="1"/>
          </p:cNvSpPr>
          <p:nvPr>
            <p:ph sz="quarter" idx="4"/>
          </p:nvPr>
        </p:nvSpPr>
        <p:spPr>
          <a:xfrm>
            <a:off x="6172200" y="2505075"/>
            <a:ext cx="5183188" cy="3684588"/>
          </a:xfrm>
        </p:spPr>
        <p:txBody>
          <a:body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7" name="Pladsholder til dato 6">
            <a:extLst>
              <a:ext uri="{FF2B5EF4-FFF2-40B4-BE49-F238E27FC236}">
                <a16:creationId xmlns:a16="http://schemas.microsoft.com/office/drawing/2014/main" id="{0F87BBDE-E955-43AB-A637-C44FD2DE92CA}"/>
              </a:ext>
            </a:extLst>
          </p:cNvPr>
          <p:cNvSpPr>
            <a:spLocks noGrp="1"/>
          </p:cNvSpPr>
          <p:nvPr>
            <p:ph type="dt" sz="half" idx="10"/>
          </p:nvPr>
        </p:nvSpPr>
        <p:spPr/>
        <p:txBody>
          <a:bodyPr/>
          <a:lstStyle/>
          <a:p>
            <a:fld id="{8663B8F9-D0F3-4D0F-ADCC-6AA0EBA6C446}" type="datetimeFigureOut">
              <a:rPr lang="en-GB" smtClean="0"/>
              <a:t>29/11/2022</a:t>
            </a:fld>
            <a:endParaRPr lang="en-GB"/>
          </a:p>
        </p:txBody>
      </p:sp>
      <p:sp>
        <p:nvSpPr>
          <p:cNvPr id="8" name="Pladsholder til sidefod 7">
            <a:extLst>
              <a:ext uri="{FF2B5EF4-FFF2-40B4-BE49-F238E27FC236}">
                <a16:creationId xmlns:a16="http://schemas.microsoft.com/office/drawing/2014/main" id="{D6494F72-223C-4D56-90A2-F66CA80791DC}"/>
              </a:ext>
            </a:extLst>
          </p:cNvPr>
          <p:cNvSpPr>
            <a:spLocks noGrp="1"/>
          </p:cNvSpPr>
          <p:nvPr>
            <p:ph type="ftr" sz="quarter" idx="11"/>
          </p:nvPr>
        </p:nvSpPr>
        <p:spPr/>
        <p:txBody>
          <a:bodyPr/>
          <a:lstStyle/>
          <a:p>
            <a:endParaRPr lang="en-GB"/>
          </a:p>
        </p:txBody>
      </p:sp>
      <p:sp>
        <p:nvSpPr>
          <p:cNvPr id="9" name="Pladsholder til slidenummer 8">
            <a:extLst>
              <a:ext uri="{FF2B5EF4-FFF2-40B4-BE49-F238E27FC236}">
                <a16:creationId xmlns:a16="http://schemas.microsoft.com/office/drawing/2014/main" id="{28CB5E03-BA72-4194-93ED-921E7633DA3F}"/>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8314536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Kun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81C3D96-895E-40BA-A5B7-B2AB25433DD5}"/>
              </a:ext>
            </a:extLst>
          </p:cNvPr>
          <p:cNvSpPr>
            <a:spLocks noGrp="1"/>
          </p:cNvSpPr>
          <p:nvPr>
            <p:ph type="title"/>
          </p:nvPr>
        </p:nvSpPr>
        <p:spPr/>
        <p:txBody>
          <a:bodyPr/>
          <a:lstStyle/>
          <a:p>
            <a:r>
              <a:rPr lang="da-DK"/>
              <a:t>Klik for at redigere titeltypografien i masteren</a:t>
            </a:r>
            <a:endParaRPr lang="en-GB"/>
          </a:p>
        </p:txBody>
      </p:sp>
      <p:sp>
        <p:nvSpPr>
          <p:cNvPr id="3" name="Pladsholder til dato 2">
            <a:extLst>
              <a:ext uri="{FF2B5EF4-FFF2-40B4-BE49-F238E27FC236}">
                <a16:creationId xmlns:a16="http://schemas.microsoft.com/office/drawing/2014/main" id="{633C5C98-A31F-46E1-A853-F3AF350DCCD9}"/>
              </a:ext>
            </a:extLst>
          </p:cNvPr>
          <p:cNvSpPr>
            <a:spLocks noGrp="1"/>
          </p:cNvSpPr>
          <p:nvPr>
            <p:ph type="dt" sz="half" idx="10"/>
          </p:nvPr>
        </p:nvSpPr>
        <p:spPr/>
        <p:txBody>
          <a:bodyPr/>
          <a:lstStyle/>
          <a:p>
            <a:fld id="{8663B8F9-D0F3-4D0F-ADCC-6AA0EBA6C446}" type="datetimeFigureOut">
              <a:rPr lang="en-GB" smtClean="0"/>
              <a:t>29/11/2022</a:t>
            </a:fld>
            <a:endParaRPr lang="en-GB"/>
          </a:p>
        </p:txBody>
      </p:sp>
      <p:sp>
        <p:nvSpPr>
          <p:cNvPr id="4" name="Pladsholder til sidefod 3">
            <a:extLst>
              <a:ext uri="{FF2B5EF4-FFF2-40B4-BE49-F238E27FC236}">
                <a16:creationId xmlns:a16="http://schemas.microsoft.com/office/drawing/2014/main" id="{AE2BAE3C-4778-4634-859D-08098E24F56E}"/>
              </a:ext>
            </a:extLst>
          </p:cNvPr>
          <p:cNvSpPr>
            <a:spLocks noGrp="1"/>
          </p:cNvSpPr>
          <p:nvPr>
            <p:ph type="ftr" sz="quarter" idx="11"/>
          </p:nvPr>
        </p:nvSpPr>
        <p:spPr/>
        <p:txBody>
          <a:bodyPr/>
          <a:lstStyle/>
          <a:p>
            <a:endParaRPr lang="en-GB"/>
          </a:p>
        </p:txBody>
      </p:sp>
      <p:sp>
        <p:nvSpPr>
          <p:cNvPr id="5" name="Pladsholder til slidenummer 4">
            <a:extLst>
              <a:ext uri="{FF2B5EF4-FFF2-40B4-BE49-F238E27FC236}">
                <a16:creationId xmlns:a16="http://schemas.microsoft.com/office/drawing/2014/main" id="{0E318D21-3854-4DC5-A369-41E4784E6BFE}"/>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3158555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dsholder til dato 1">
            <a:extLst>
              <a:ext uri="{FF2B5EF4-FFF2-40B4-BE49-F238E27FC236}">
                <a16:creationId xmlns:a16="http://schemas.microsoft.com/office/drawing/2014/main" id="{B0C3ABD2-2EEF-4A8B-A085-5ED0465C9D3B}"/>
              </a:ext>
            </a:extLst>
          </p:cNvPr>
          <p:cNvSpPr>
            <a:spLocks noGrp="1"/>
          </p:cNvSpPr>
          <p:nvPr>
            <p:ph type="dt" sz="half" idx="10"/>
          </p:nvPr>
        </p:nvSpPr>
        <p:spPr/>
        <p:txBody>
          <a:bodyPr/>
          <a:lstStyle/>
          <a:p>
            <a:fld id="{8663B8F9-D0F3-4D0F-ADCC-6AA0EBA6C446}" type="datetimeFigureOut">
              <a:rPr lang="en-GB" smtClean="0"/>
              <a:t>29/11/2022</a:t>
            </a:fld>
            <a:endParaRPr lang="en-GB"/>
          </a:p>
        </p:txBody>
      </p:sp>
      <p:sp>
        <p:nvSpPr>
          <p:cNvPr id="3" name="Pladsholder til sidefod 2">
            <a:extLst>
              <a:ext uri="{FF2B5EF4-FFF2-40B4-BE49-F238E27FC236}">
                <a16:creationId xmlns:a16="http://schemas.microsoft.com/office/drawing/2014/main" id="{FC8E3020-F096-47DB-A8CE-16D02E9A2F53}"/>
              </a:ext>
            </a:extLst>
          </p:cNvPr>
          <p:cNvSpPr>
            <a:spLocks noGrp="1"/>
          </p:cNvSpPr>
          <p:nvPr>
            <p:ph type="ftr" sz="quarter" idx="11"/>
          </p:nvPr>
        </p:nvSpPr>
        <p:spPr/>
        <p:txBody>
          <a:bodyPr/>
          <a:lstStyle/>
          <a:p>
            <a:endParaRPr lang="en-GB"/>
          </a:p>
        </p:txBody>
      </p:sp>
      <p:sp>
        <p:nvSpPr>
          <p:cNvPr id="4" name="Pladsholder til slidenummer 3">
            <a:extLst>
              <a:ext uri="{FF2B5EF4-FFF2-40B4-BE49-F238E27FC236}">
                <a16:creationId xmlns:a16="http://schemas.microsoft.com/office/drawing/2014/main" id="{E4FF6736-8051-4430-BA14-BE6749C87B4A}"/>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3784481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dhold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751BBAB-CCF6-4F08-A599-D025769BFC9E}"/>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endParaRPr lang="en-GB"/>
          </a:p>
        </p:txBody>
      </p:sp>
      <p:sp>
        <p:nvSpPr>
          <p:cNvPr id="3" name="Pladsholder til indhold 2">
            <a:extLst>
              <a:ext uri="{FF2B5EF4-FFF2-40B4-BE49-F238E27FC236}">
                <a16:creationId xmlns:a16="http://schemas.microsoft.com/office/drawing/2014/main" id="{4223595D-F2C7-4A1B-AA2C-F6B30B9511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tekst 3">
            <a:extLst>
              <a:ext uri="{FF2B5EF4-FFF2-40B4-BE49-F238E27FC236}">
                <a16:creationId xmlns:a16="http://schemas.microsoft.com/office/drawing/2014/main" id="{59E3C7E3-1A30-4387-9451-69FB640E31B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CFA35E42-D14B-4944-B7C2-4FAD1D510552}"/>
              </a:ext>
            </a:extLst>
          </p:cNvPr>
          <p:cNvSpPr>
            <a:spLocks noGrp="1"/>
          </p:cNvSpPr>
          <p:nvPr>
            <p:ph type="dt" sz="half" idx="10"/>
          </p:nvPr>
        </p:nvSpPr>
        <p:spPr/>
        <p:txBody>
          <a:bodyPr/>
          <a:lstStyle/>
          <a:p>
            <a:fld id="{8663B8F9-D0F3-4D0F-ADCC-6AA0EBA6C446}" type="datetimeFigureOut">
              <a:rPr lang="en-GB" smtClean="0"/>
              <a:t>29/11/2022</a:t>
            </a:fld>
            <a:endParaRPr lang="en-GB"/>
          </a:p>
        </p:txBody>
      </p:sp>
      <p:sp>
        <p:nvSpPr>
          <p:cNvPr id="6" name="Pladsholder til sidefod 5">
            <a:extLst>
              <a:ext uri="{FF2B5EF4-FFF2-40B4-BE49-F238E27FC236}">
                <a16:creationId xmlns:a16="http://schemas.microsoft.com/office/drawing/2014/main" id="{97E9674B-2C00-420A-B767-B65159017353}"/>
              </a:ext>
            </a:extLst>
          </p:cNvPr>
          <p:cNvSpPr>
            <a:spLocks noGrp="1"/>
          </p:cNvSpPr>
          <p:nvPr>
            <p:ph type="ftr" sz="quarter" idx="11"/>
          </p:nvPr>
        </p:nvSpPr>
        <p:spPr/>
        <p:txBody>
          <a:bodyPr/>
          <a:lstStyle/>
          <a:p>
            <a:endParaRPr lang="en-GB"/>
          </a:p>
        </p:txBody>
      </p:sp>
      <p:sp>
        <p:nvSpPr>
          <p:cNvPr id="7" name="Pladsholder til slidenummer 6">
            <a:extLst>
              <a:ext uri="{FF2B5EF4-FFF2-40B4-BE49-F238E27FC236}">
                <a16:creationId xmlns:a16="http://schemas.microsoft.com/office/drawing/2014/main" id="{2B06D1FA-0B19-40C0-AEE4-36941F8E1E55}"/>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9402667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lede med billed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6FD1AC5-9FAD-4358-B0D0-F3F5607C42C1}"/>
              </a:ext>
            </a:extLst>
          </p:cNvPr>
          <p:cNvSpPr>
            <a:spLocks noGrp="1"/>
          </p:cNvSpPr>
          <p:nvPr>
            <p:ph type="title"/>
          </p:nvPr>
        </p:nvSpPr>
        <p:spPr>
          <a:xfrm>
            <a:off x="839788" y="457200"/>
            <a:ext cx="3932237" cy="1600200"/>
          </a:xfrm>
        </p:spPr>
        <p:txBody>
          <a:bodyPr anchor="b"/>
          <a:lstStyle>
            <a:lvl1pPr>
              <a:defRPr sz="3200"/>
            </a:lvl1pPr>
          </a:lstStyle>
          <a:p>
            <a:r>
              <a:rPr lang="da-DK"/>
              <a:t>Klik for at redigere titeltypografien i masteren</a:t>
            </a:r>
            <a:endParaRPr lang="en-GB"/>
          </a:p>
        </p:txBody>
      </p:sp>
      <p:sp>
        <p:nvSpPr>
          <p:cNvPr id="3" name="Pladsholder til billede 2">
            <a:extLst>
              <a:ext uri="{FF2B5EF4-FFF2-40B4-BE49-F238E27FC236}">
                <a16:creationId xmlns:a16="http://schemas.microsoft.com/office/drawing/2014/main" id="{076B9FBA-535F-479A-8FC0-4D6C4E556E6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Pladsholder til tekst 3">
            <a:extLst>
              <a:ext uri="{FF2B5EF4-FFF2-40B4-BE49-F238E27FC236}">
                <a16:creationId xmlns:a16="http://schemas.microsoft.com/office/drawing/2014/main" id="{54F38956-2D98-40B3-83AC-5BDF95EE13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a-DK"/>
              <a:t>Klik for at redigere teksttypografierne i masteren</a:t>
            </a:r>
          </a:p>
        </p:txBody>
      </p:sp>
      <p:sp>
        <p:nvSpPr>
          <p:cNvPr id="5" name="Pladsholder til dato 4">
            <a:extLst>
              <a:ext uri="{FF2B5EF4-FFF2-40B4-BE49-F238E27FC236}">
                <a16:creationId xmlns:a16="http://schemas.microsoft.com/office/drawing/2014/main" id="{FD89325E-1F99-4A40-9F03-C72E57A3CFA2}"/>
              </a:ext>
            </a:extLst>
          </p:cNvPr>
          <p:cNvSpPr>
            <a:spLocks noGrp="1"/>
          </p:cNvSpPr>
          <p:nvPr>
            <p:ph type="dt" sz="half" idx="10"/>
          </p:nvPr>
        </p:nvSpPr>
        <p:spPr/>
        <p:txBody>
          <a:bodyPr/>
          <a:lstStyle/>
          <a:p>
            <a:fld id="{8663B8F9-D0F3-4D0F-ADCC-6AA0EBA6C446}" type="datetimeFigureOut">
              <a:rPr lang="en-GB" smtClean="0"/>
              <a:t>29/11/2022</a:t>
            </a:fld>
            <a:endParaRPr lang="en-GB"/>
          </a:p>
        </p:txBody>
      </p:sp>
      <p:sp>
        <p:nvSpPr>
          <p:cNvPr id="6" name="Pladsholder til sidefod 5">
            <a:extLst>
              <a:ext uri="{FF2B5EF4-FFF2-40B4-BE49-F238E27FC236}">
                <a16:creationId xmlns:a16="http://schemas.microsoft.com/office/drawing/2014/main" id="{14D2EE07-6A8C-4729-9342-77BE64049AD2}"/>
              </a:ext>
            </a:extLst>
          </p:cNvPr>
          <p:cNvSpPr>
            <a:spLocks noGrp="1"/>
          </p:cNvSpPr>
          <p:nvPr>
            <p:ph type="ftr" sz="quarter" idx="11"/>
          </p:nvPr>
        </p:nvSpPr>
        <p:spPr/>
        <p:txBody>
          <a:bodyPr/>
          <a:lstStyle/>
          <a:p>
            <a:endParaRPr lang="en-GB"/>
          </a:p>
        </p:txBody>
      </p:sp>
      <p:sp>
        <p:nvSpPr>
          <p:cNvPr id="7" name="Pladsholder til slidenummer 6">
            <a:extLst>
              <a:ext uri="{FF2B5EF4-FFF2-40B4-BE49-F238E27FC236}">
                <a16:creationId xmlns:a16="http://schemas.microsoft.com/office/drawing/2014/main" id="{8C8C455C-9CE8-416D-9F43-278DB8EAD174}"/>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27797650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og lodret teks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C9DAAC4-41D2-40C8-A903-92FD07BBFB55}"/>
              </a:ext>
            </a:extLst>
          </p:cNvPr>
          <p:cNvSpPr>
            <a:spLocks noGrp="1"/>
          </p:cNvSpPr>
          <p:nvPr>
            <p:ph type="title"/>
          </p:nvPr>
        </p:nvSpPr>
        <p:spPr/>
        <p:txBody>
          <a:bodyPr/>
          <a:lstStyle/>
          <a:p>
            <a:r>
              <a:rPr lang="da-DK"/>
              <a:t>Klik for at redigere titeltypografien i masteren</a:t>
            </a:r>
            <a:endParaRPr lang="en-GB"/>
          </a:p>
        </p:txBody>
      </p:sp>
      <p:sp>
        <p:nvSpPr>
          <p:cNvPr id="3" name="Pladsholder til lodret titel 2">
            <a:extLst>
              <a:ext uri="{FF2B5EF4-FFF2-40B4-BE49-F238E27FC236}">
                <a16:creationId xmlns:a16="http://schemas.microsoft.com/office/drawing/2014/main" id="{1D2CAFE2-53F6-4121-93F0-42BF772DB633}"/>
              </a:ext>
            </a:extLst>
          </p:cNvPr>
          <p:cNvSpPr>
            <a:spLocks noGrp="1"/>
          </p:cNvSpPr>
          <p:nvPr>
            <p:ph type="body" orient="vert" idx="1"/>
          </p:nvPr>
        </p:nvSpPr>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dato 3">
            <a:extLst>
              <a:ext uri="{FF2B5EF4-FFF2-40B4-BE49-F238E27FC236}">
                <a16:creationId xmlns:a16="http://schemas.microsoft.com/office/drawing/2014/main" id="{B3D1E468-5A9A-4C80-AE6C-D9F5D30C4511}"/>
              </a:ext>
            </a:extLst>
          </p:cNvPr>
          <p:cNvSpPr>
            <a:spLocks noGrp="1"/>
          </p:cNvSpPr>
          <p:nvPr>
            <p:ph type="dt" sz="half" idx="10"/>
          </p:nvPr>
        </p:nvSpPr>
        <p:spPr/>
        <p:txBody>
          <a:bodyPr/>
          <a:lstStyle/>
          <a:p>
            <a:fld id="{8663B8F9-D0F3-4D0F-ADCC-6AA0EBA6C446}" type="datetimeFigureOut">
              <a:rPr lang="en-GB" smtClean="0"/>
              <a:t>29/11/2022</a:t>
            </a:fld>
            <a:endParaRPr lang="en-GB"/>
          </a:p>
        </p:txBody>
      </p:sp>
      <p:sp>
        <p:nvSpPr>
          <p:cNvPr id="5" name="Pladsholder til sidefod 4">
            <a:extLst>
              <a:ext uri="{FF2B5EF4-FFF2-40B4-BE49-F238E27FC236}">
                <a16:creationId xmlns:a16="http://schemas.microsoft.com/office/drawing/2014/main" id="{20E95252-2EA0-474A-9B3C-FBB44CF97253}"/>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7F753C56-EB03-4574-A00C-0CC4EF2234DE}"/>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2354389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Lodret titel og tekst">
    <p:spTree>
      <p:nvGrpSpPr>
        <p:cNvPr id="1" name=""/>
        <p:cNvGrpSpPr/>
        <p:nvPr/>
      </p:nvGrpSpPr>
      <p:grpSpPr>
        <a:xfrm>
          <a:off x="0" y="0"/>
          <a:ext cx="0" cy="0"/>
          <a:chOff x="0" y="0"/>
          <a:chExt cx="0" cy="0"/>
        </a:xfrm>
      </p:grpSpPr>
      <p:sp>
        <p:nvSpPr>
          <p:cNvPr id="2" name="Lodret titel 1">
            <a:extLst>
              <a:ext uri="{FF2B5EF4-FFF2-40B4-BE49-F238E27FC236}">
                <a16:creationId xmlns:a16="http://schemas.microsoft.com/office/drawing/2014/main" id="{1412F75D-DB11-4CE3-BAD2-94C5B7B32907}"/>
              </a:ext>
            </a:extLst>
          </p:cNvPr>
          <p:cNvSpPr>
            <a:spLocks noGrp="1"/>
          </p:cNvSpPr>
          <p:nvPr>
            <p:ph type="title" orient="vert"/>
          </p:nvPr>
        </p:nvSpPr>
        <p:spPr>
          <a:xfrm>
            <a:off x="8724900" y="365125"/>
            <a:ext cx="2628900" cy="5811838"/>
          </a:xfrm>
        </p:spPr>
        <p:txBody>
          <a:bodyPr vert="eaVert"/>
          <a:lstStyle/>
          <a:p>
            <a:r>
              <a:rPr lang="da-DK"/>
              <a:t>Klik for at redigere titeltypografien i masteren</a:t>
            </a:r>
            <a:endParaRPr lang="en-GB"/>
          </a:p>
        </p:txBody>
      </p:sp>
      <p:sp>
        <p:nvSpPr>
          <p:cNvPr id="3" name="Pladsholder til lodret titel 2">
            <a:extLst>
              <a:ext uri="{FF2B5EF4-FFF2-40B4-BE49-F238E27FC236}">
                <a16:creationId xmlns:a16="http://schemas.microsoft.com/office/drawing/2014/main" id="{36F11A26-AA9B-40B5-B96B-D5A1447C5800}"/>
              </a:ext>
            </a:extLst>
          </p:cNvPr>
          <p:cNvSpPr>
            <a:spLocks noGrp="1"/>
          </p:cNvSpPr>
          <p:nvPr>
            <p:ph type="body" orient="vert" idx="1"/>
          </p:nvPr>
        </p:nvSpPr>
        <p:spPr>
          <a:xfrm>
            <a:off x="838200" y="365125"/>
            <a:ext cx="7734300" cy="5811838"/>
          </a:xfrm>
        </p:spPr>
        <p:txBody>
          <a:bodyPr vert="eaVert"/>
          <a:lstStyle/>
          <a:p>
            <a:pPr lvl="0"/>
            <a:r>
              <a:rPr lang="da-DK"/>
              <a:t>Klik for at redigere teksttypografierne i masteren</a:t>
            </a:r>
          </a:p>
          <a:p>
            <a:pPr lvl="1"/>
            <a:r>
              <a:rPr lang="da-DK"/>
              <a:t>Andet niveau</a:t>
            </a:r>
          </a:p>
          <a:p>
            <a:pPr lvl="2"/>
            <a:r>
              <a:rPr lang="da-DK"/>
              <a:t>Tredje niveau</a:t>
            </a:r>
          </a:p>
          <a:p>
            <a:pPr lvl="3"/>
            <a:r>
              <a:rPr lang="da-DK"/>
              <a:t>Fjerde niveau</a:t>
            </a:r>
          </a:p>
          <a:p>
            <a:pPr lvl="4"/>
            <a:r>
              <a:rPr lang="da-DK"/>
              <a:t>Femte niveau</a:t>
            </a:r>
            <a:endParaRPr lang="en-GB"/>
          </a:p>
        </p:txBody>
      </p:sp>
      <p:sp>
        <p:nvSpPr>
          <p:cNvPr id="4" name="Pladsholder til dato 3">
            <a:extLst>
              <a:ext uri="{FF2B5EF4-FFF2-40B4-BE49-F238E27FC236}">
                <a16:creationId xmlns:a16="http://schemas.microsoft.com/office/drawing/2014/main" id="{834028BA-B78F-49DA-B216-92DB380588E7}"/>
              </a:ext>
            </a:extLst>
          </p:cNvPr>
          <p:cNvSpPr>
            <a:spLocks noGrp="1"/>
          </p:cNvSpPr>
          <p:nvPr>
            <p:ph type="dt" sz="half" idx="10"/>
          </p:nvPr>
        </p:nvSpPr>
        <p:spPr/>
        <p:txBody>
          <a:bodyPr/>
          <a:lstStyle/>
          <a:p>
            <a:fld id="{8663B8F9-D0F3-4D0F-ADCC-6AA0EBA6C446}" type="datetimeFigureOut">
              <a:rPr lang="en-GB" smtClean="0"/>
              <a:t>29/11/2022</a:t>
            </a:fld>
            <a:endParaRPr lang="en-GB"/>
          </a:p>
        </p:txBody>
      </p:sp>
      <p:sp>
        <p:nvSpPr>
          <p:cNvPr id="5" name="Pladsholder til sidefod 4">
            <a:extLst>
              <a:ext uri="{FF2B5EF4-FFF2-40B4-BE49-F238E27FC236}">
                <a16:creationId xmlns:a16="http://schemas.microsoft.com/office/drawing/2014/main" id="{DF56B023-B676-4E68-97ED-6C51F31EFD22}"/>
              </a:ext>
            </a:extLst>
          </p:cNvPr>
          <p:cNvSpPr>
            <a:spLocks noGrp="1"/>
          </p:cNvSpPr>
          <p:nvPr>
            <p:ph type="ftr" sz="quarter" idx="11"/>
          </p:nvPr>
        </p:nvSpPr>
        <p:spPr/>
        <p:txBody>
          <a:bodyPr/>
          <a:lstStyle/>
          <a:p>
            <a:endParaRPr lang="en-GB"/>
          </a:p>
        </p:txBody>
      </p:sp>
      <p:sp>
        <p:nvSpPr>
          <p:cNvPr id="6" name="Pladsholder til slidenummer 5">
            <a:extLst>
              <a:ext uri="{FF2B5EF4-FFF2-40B4-BE49-F238E27FC236}">
                <a16:creationId xmlns:a16="http://schemas.microsoft.com/office/drawing/2014/main" id="{A9C80BA1-EC82-4A1F-8884-61502F2B54F8}"/>
              </a:ext>
            </a:extLst>
          </p:cNvPr>
          <p:cNvSpPr>
            <a:spLocks noGrp="1"/>
          </p:cNvSpPr>
          <p:nvPr>
            <p:ph type="sldNum" sz="quarter" idx="12"/>
          </p:nvPr>
        </p:nvSpPr>
        <p:spPr/>
        <p:txBody>
          <a:bodyPr/>
          <a:lstStyle/>
          <a:p>
            <a:fld id="{16F7FADB-639C-4A34-B62A-5C8F5C97E670}" type="slidenum">
              <a:rPr lang="en-GB" smtClean="0"/>
              <a:t>‹#›</a:t>
            </a:fld>
            <a:endParaRPr lang="en-GB"/>
          </a:p>
        </p:txBody>
      </p:sp>
    </p:spTree>
    <p:extLst>
      <p:ext uri="{BB962C8B-B14F-4D97-AF65-F5344CB8AC3E}">
        <p14:creationId xmlns:p14="http://schemas.microsoft.com/office/powerpoint/2010/main" val="13245102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dsholder til titel 1">
            <a:extLst>
              <a:ext uri="{FF2B5EF4-FFF2-40B4-BE49-F238E27FC236}">
                <a16:creationId xmlns:a16="http://schemas.microsoft.com/office/drawing/2014/main" id="{161F57E9-B7F4-456A-855E-58E7EE5610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a-DK"/>
              <a:t>Cliccare per ridigitare i titoli delle pagine del master</a:t>
            </a:r>
            <a:endParaRPr lang="en-GB"/>
          </a:p>
        </p:txBody>
      </p:sp>
      <p:sp>
        <p:nvSpPr>
          <p:cNvPr id="3" name="Pladsholder til tekst 2">
            <a:extLst>
              <a:ext uri="{FF2B5EF4-FFF2-40B4-BE49-F238E27FC236}">
                <a16:creationId xmlns:a16="http://schemas.microsoft.com/office/drawing/2014/main" id="{E6E9F00A-22E5-4922-8C6C-128336D7869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a-DK"/>
              <a:t>Cliccare per modificare i dati del master</a:t>
            </a:r>
          </a:p>
          <a:p>
            <a:pPr lvl="1"/>
            <a:r>
              <a:rPr lang="da-DK"/>
              <a:t>Andet niveau</a:t>
            </a:r>
          </a:p>
          <a:p>
            <a:pPr lvl="2"/>
            <a:r>
              <a:rPr lang="da-DK"/>
              <a:t>Livello di qualità</a:t>
            </a:r>
          </a:p>
          <a:p>
            <a:pPr lvl="3"/>
            <a:r>
              <a:rPr lang="da-DK"/>
              <a:t>Livello di sicurezza</a:t>
            </a:r>
          </a:p>
          <a:p>
            <a:pPr lvl="4"/>
            <a:r>
              <a:rPr lang="da-DK"/>
              <a:t>Livello femminile</a:t>
            </a:r>
            <a:endParaRPr lang="en-GB"/>
          </a:p>
        </p:txBody>
      </p:sp>
      <p:sp>
        <p:nvSpPr>
          <p:cNvPr id="4" name="Pladsholder til dato 3">
            <a:extLst>
              <a:ext uri="{FF2B5EF4-FFF2-40B4-BE49-F238E27FC236}">
                <a16:creationId xmlns:a16="http://schemas.microsoft.com/office/drawing/2014/main" id="{616D3849-F87C-4267-A8A2-14872742221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63B8F9-D0F3-4D0F-ADCC-6AA0EBA6C446}" type="datetimeFigureOut">
              <a:rPr lang="en-GB" smtClean="0"/>
              <a:t>29/11/2022</a:t>
            </a:fld>
            <a:endParaRPr lang="en-GB"/>
          </a:p>
        </p:txBody>
      </p:sp>
      <p:sp>
        <p:nvSpPr>
          <p:cNvPr id="5" name="Pladsholder til sidefod 4">
            <a:extLst>
              <a:ext uri="{FF2B5EF4-FFF2-40B4-BE49-F238E27FC236}">
                <a16:creationId xmlns:a16="http://schemas.microsoft.com/office/drawing/2014/main" id="{31ECC000-522C-4A8B-93EE-64358E05400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Pladsholder til slidenummer 5">
            <a:extLst>
              <a:ext uri="{FF2B5EF4-FFF2-40B4-BE49-F238E27FC236}">
                <a16:creationId xmlns:a16="http://schemas.microsoft.com/office/drawing/2014/main" id="{42224AB3-60DA-41F5-93AC-E4DE3A36C1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6F7FADB-639C-4A34-B62A-5C8F5C97E670}" type="slidenum">
              <a:rPr lang="en-GB" smtClean="0"/>
              <a:t>‹#›</a:t>
            </a:fld>
            <a:endParaRPr lang="en-GB"/>
          </a:p>
        </p:txBody>
      </p:sp>
    </p:spTree>
    <p:extLst>
      <p:ext uri="{BB962C8B-B14F-4D97-AF65-F5344CB8AC3E}">
        <p14:creationId xmlns:p14="http://schemas.microsoft.com/office/powerpoint/2010/main" val="38819369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4.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17.jp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0.jp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21.jp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22.jp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7.jp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23.jp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26.jp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27.png"/><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3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4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4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1.xml"/><Relationship Id="rId5" Type="http://schemas.openxmlformats.org/officeDocument/2006/relationships/image" Target="../media/image28.jpg"/><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1.xml"/><Relationship Id="rId5" Type="http://schemas.openxmlformats.org/officeDocument/2006/relationships/image" Target="../media/image29.png"/><Relationship Id="rId4" Type="http://schemas.openxmlformats.org/officeDocument/2006/relationships/image" Target="../media/image5.png"/></Relationships>
</file>

<file path=ppt/slides/_rels/slide4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4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6.xml"/><Relationship Id="rId1" Type="http://schemas.openxmlformats.org/officeDocument/2006/relationships/slideLayout" Target="../slideLayouts/slideLayout1.xml"/><Relationship Id="rId5" Type="http://schemas.openxmlformats.org/officeDocument/2006/relationships/image" Target="../media/image30.jpg"/><Relationship Id="rId4" Type="http://schemas.openxmlformats.org/officeDocument/2006/relationships/image" Target="../media/image5.png"/></Relationships>
</file>

<file path=ppt/slides/_rels/slide48.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47.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49.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48.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0.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49.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1.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50.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51.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52.xml"/><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5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53.xml"/><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en-GB" b="1" dirty="0">
                <a:latin typeface="Arial" panose="020B0604020202020204" pitchFamily="34" charset="0"/>
                <a:ea typeface="+mn-ea"/>
                <a:cs typeface="Arial" panose="020B0604020202020204" pitchFamily="34" charset="0"/>
              </a:rPr>
              <a:t>Sicurezza dei fornitori di terze parti</a:t>
            </a: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Billede 14" descr="Et billede, der indeholder tekst, whiteboard&#10;&#10;Automatisk genereret beskrivelse">
            <a:extLst>
              <a:ext uri="{FF2B5EF4-FFF2-40B4-BE49-F238E27FC236}">
                <a16:creationId xmlns:a16="http://schemas.microsoft.com/office/drawing/2014/main" id="{399E89CD-2EF7-424C-A1D0-5B3793519B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01306" y="1529325"/>
            <a:ext cx="4297543" cy="4297543"/>
          </a:xfrm>
          <a:prstGeom prst="rect">
            <a:avLst/>
          </a:prstGeom>
        </p:spPr>
      </p:pic>
      <p:grpSp>
        <p:nvGrpSpPr>
          <p:cNvPr id="8" name="Gruppe 7">
            <a:extLst>
              <a:ext uri="{FF2B5EF4-FFF2-40B4-BE49-F238E27FC236}">
                <a16:creationId xmlns:a16="http://schemas.microsoft.com/office/drawing/2014/main" id="{15139F2A-2E25-44C9-88F1-7B94BCAF8375}"/>
              </a:ext>
            </a:extLst>
          </p:cNvPr>
          <p:cNvGrpSpPr/>
          <p:nvPr/>
        </p:nvGrpSpPr>
        <p:grpSpPr>
          <a:xfrm>
            <a:off x="480283" y="200282"/>
            <a:ext cx="11118566" cy="1329043"/>
            <a:chOff x="480283" y="200282"/>
            <a:chExt cx="11118566" cy="1329043"/>
          </a:xfrm>
        </p:grpSpPr>
        <p:pic>
          <p:nvPicPr>
            <p:cNvPr id="9" name="Billede 8">
              <a:extLst>
                <a:ext uri="{FF2B5EF4-FFF2-40B4-BE49-F238E27FC236}">
                  <a16:creationId xmlns:a16="http://schemas.microsoft.com/office/drawing/2014/main" id="{4F6D6101-DED6-456B-A31E-8B8198EC2DF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9248FF05-4902-4656-9C1E-A881A4EF699E}"/>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2" name="Title 11"/>
          <p:cNvSpPr>
            <a:spLocks noGrp="1"/>
          </p:cNvSpPr>
          <p:nvPr>
            <p:ph type="title"/>
          </p:nvPr>
        </p:nvSpPr>
        <p:spPr>
          <a:xfrm>
            <a:off x="1534982" y="365125"/>
            <a:ext cx="6997313" cy="1325563"/>
          </a:xfrm>
        </p:spPr>
        <p:txBody>
          <a:bodyPr/>
          <a:lstStyle/>
          <a:p>
            <a:r>
              <a:rPr lang="en-GB" dirty="0" err="1" smtClean="0"/>
              <a:t>Sicurezza</a:t>
            </a:r>
            <a:r>
              <a:rPr lang="en-GB" dirty="0" smtClean="0"/>
              <a:t> </a:t>
            </a:r>
            <a:r>
              <a:rPr lang="en-GB" dirty="0" err="1" smtClean="0"/>
              <a:t>dei</a:t>
            </a:r>
            <a:r>
              <a:rPr lang="en-GB" dirty="0" smtClean="0"/>
              <a:t> </a:t>
            </a:r>
            <a:r>
              <a:rPr lang="en-GB" dirty="0" err="1" smtClean="0"/>
              <a:t>fornitori</a:t>
            </a:r>
            <a:r>
              <a:rPr lang="en-GB" dirty="0" smtClean="0"/>
              <a:t> di </a:t>
            </a:r>
            <a:r>
              <a:rPr lang="en-GB" dirty="0" err="1" smtClean="0"/>
              <a:t>terze</a:t>
            </a:r>
            <a:r>
              <a:rPr lang="en-GB" dirty="0" smtClean="0"/>
              <a:t> </a:t>
            </a:r>
            <a:r>
              <a:rPr lang="en-GB" dirty="0" err="1" smtClean="0"/>
              <a:t>parti</a:t>
            </a:r>
            <a:endParaRPr lang="it-IT" dirty="0"/>
          </a:p>
        </p:txBody>
      </p:sp>
      <p:sp>
        <p:nvSpPr>
          <p:cNvPr id="13" name="Content Placeholder 12"/>
          <p:cNvSpPr>
            <a:spLocks noGrp="1"/>
          </p:cNvSpPr>
          <p:nvPr>
            <p:ph idx="1"/>
          </p:nvPr>
        </p:nvSpPr>
        <p:spPr>
          <a:xfrm>
            <a:off x="838200" y="1825625"/>
            <a:ext cx="6597316" cy="4351338"/>
          </a:xfrm>
        </p:spPr>
        <p:txBody>
          <a:bodyPr/>
          <a:lstStyle/>
          <a:p>
            <a:r>
              <a:rPr lang="en-GB" dirty="0" smtClean="0"/>
              <a:t>I </a:t>
            </a:r>
            <a:r>
              <a:rPr lang="en-GB" dirty="0" err="1" smtClean="0"/>
              <a:t>requisiti</a:t>
            </a:r>
            <a:r>
              <a:rPr lang="en-GB" dirty="0" smtClean="0"/>
              <a:t> di </a:t>
            </a:r>
            <a:r>
              <a:rPr lang="en-GB" dirty="0" err="1" smtClean="0"/>
              <a:t>approvvigionamento</a:t>
            </a:r>
            <a:r>
              <a:rPr lang="en-GB" dirty="0" smtClean="0"/>
              <a:t> </a:t>
            </a:r>
            <a:r>
              <a:rPr lang="en-GB" dirty="0" err="1" smtClean="0"/>
              <a:t>si</a:t>
            </a:r>
            <a:r>
              <a:rPr lang="en-GB" dirty="0" smtClean="0"/>
              <a:t> </a:t>
            </a:r>
            <a:r>
              <a:rPr lang="en-GB" dirty="0" err="1" smtClean="0"/>
              <a:t>riferiscono</a:t>
            </a:r>
            <a:r>
              <a:rPr lang="en-GB" dirty="0" smtClean="0"/>
              <a:t> </a:t>
            </a:r>
            <a:r>
              <a:rPr lang="en-GB" dirty="0" err="1" smtClean="0"/>
              <a:t>ai</a:t>
            </a:r>
            <a:r>
              <a:rPr lang="en-GB" dirty="0" smtClean="0"/>
              <a:t> </a:t>
            </a:r>
            <a:r>
              <a:rPr lang="en-GB" dirty="0" err="1" smtClean="0"/>
              <a:t>beni</a:t>
            </a:r>
            <a:r>
              <a:rPr lang="en-GB" dirty="0" smtClean="0"/>
              <a:t> e </a:t>
            </a:r>
            <a:r>
              <a:rPr lang="en-GB" dirty="0" err="1" smtClean="0"/>
              <a:t>ai</a:t>
            </a:r>
            <a:r>
              <a:rPr lang="en-GB" dirty="0" smtClean="0"/>
              <a:t> </a:t>
            </a:r>
            <a:r>
              <a:rPr lang="en-GB" dirty="0" err="1" smtClean="0"/>
              <a:t>servizi</a:t>
            </a:r>
            <a:r>
              <a:rPr lang="en-GB" dirty="0" smtClean="0"/>
              <a:t> </a:t>
            </a:r>
            <a:r>
              <a:rPr lang="en-GB" dirty="0" err="1" smtClean="0"/>
              <a:t>che</a:t>
            </a:r>
            <a:r>
              <a:rPr lang="en-GB" dirty="0" smtClean="0"/>
              <a:t> </a:t>
            </a:r>
            <a:r>
              <a:rPr lang="en-GB" dirty="0" err="1" smtClean="0"/>
              <a:t>devono</a:t>
            </a:r>
            <a:r>
              <a:rPr lang="en-GB" dirty="0" smtClean="0"/>
              <a:t> </a:t>
            </a:r>
            <a:r>
              <a:rPr lang="en-GB" dirty="0" err="1" smtClean="0"/>
              <a:t>essere</a:t>
            </a:r>
            <a:r>
              <a:rPr lang="en-GB" dirty="0" smtClean="0"/>
              <a:t> </a:t>
            </a:r>
            <a:r>
              <a:rPr lang="en-GB" dirty="0" err="1" smtClean="0"/>
              <a:t>acquisiti</a:t>
            </a:r>
            <a:r>
              <a:rPr lang="en-GB" dirty="0" smtClean="0"/>
              <a:t> da </a:t>
            </a:r>
            <a:r>
              <a:rPr lang="en-GB" dirty="0" err="1" smtClean="0"/>
              <a:t>organizzazioni</a:t>
            </a:r>
            <a:r>
              <a:rPr lang="en-GB" dirty="0" smtClean="0"/>
              <a:t> </a:t>
            </a:r>
            <a:r>
              <a:rPr lang="en-GB" dirty="0" err="1" smtClean="0"/>
              <a:t>esterne</a:t>
            </a:r>
            <a:r>
              <a:rPr lang="en-GB" dirty="0" smtClean="0"/>
              <a:t> </a:t>
            </a:r>
            <a:r>
              <a:rPr lang="en-GB" dirty="0" err="1" smtClean="0"/>
              <a:t>all'organizzazione</a:t>
            </a:r>
            <a:r>
              <a:rPr lang="en-GB" dirty="0" smtClean="0"/>
              <a:t> </a:t>
            </a:r>
            <a:r>
              <a:rPr lang="en-GB" dirty="0" err="1" smtClean="0"/>
              <a:t>esecutrice</a:t>
            </a:r>
            <a:r>
              <a:rPr lang="en-GB" dirty="0" smtClean="0"/>
              <a:t>.</a:t>
            </a:r>
          </a:p>
          <a:p>
            <a:r>
              <a:rPr lang="en-GB" dirty="0" smtClean="0"/>
              <a:t>Per </a:t>
            </a:r>
            <a:r>
              <a:rPr lang="en-GB" dirty="0" err="1" smtClean="0"/>
              <a:t>una</a:t>
            </a:r>
            <a:r>
              <a:rPr lang="en-GB" dirty="0" smtClean="0"/>
              <a:t> </a:t>
            </a:r>
            <a:r>
              <a:rPr lang="en-GB" dirty="0" err="1" smtClean="0"/>
              <a:t>serie</a:t>
            </a:r>
            <a:r>
              <a:rPr lang="en-GB" dirty="0" smtClean="0"/>
              <a:t> di </a:t>
            </a:r>
            <a:r>
              <a:rPr lang="en-GB" dirty="0" err="1" smtClean="0"/>
              <a:t>ragioni</a:t>
            </a:r>
            <a:r>
              <a:rPr lang="en-GB" dirty="0" smtClean="0"/>
              <a:t>, a volte le </a:t>
            </a:r>
            <a:r>
              <a:rPr lang="en-GB" dirty="0" err="1" smtClean="0"/>
              <a:t>organizzazioni</a:t>
            </a:r>
            <a:r>
              <a:rPr lang="en-GB" dirty="0" smtClean="0"/>
              <a:t> </a:t>
            </a:r>
            <a:r>
              <a:rPr lang="en-GB" dirty="0" err="1" smtClean="0"/>
              <a:t>esecutrici</a:t>
            </a:r>
            <a:r>
              <a:rPr lang="en-GB" dirty="0" smtClean="0"/>
              <a:t> </a:t>
            </a:r>
            <a:r>
              <a:rPr lang="en-GB" dirty="0" err="1" smtClean="0"/>
              <a:t>si</a:t>
            </a:r>
            <a:r>
              <a:rPr lang="en-GB" dirty="0" smtClean="0"/>
              <a:t> </a:t>
            </a:r>
            <a:r>
              <a:rPr lang="en-GB" dirty="0" err="1" smtClean="0"/>
              <a:t>affidano</a:t>
            </a:r>
            <a:r>
              <a:rPr lang="en-GB" dirty="0" smtClean="0"/>
              <a:t> a </a:t>
            </a:r>
            <a:r>
              <a:rPr lang="en-GB" dirty="0" err="1" smtClean="0"/>
              <a:t>fornitori</a:t>
            </a:r>
            <a:r>
              <a:rPr lang="en-GB" dirty="0" smtClean="0"/>
              <a:t> per </a:t>
            </a:r>
            <a:r>
              <a:rPr lang="en-GB" dirty="0" err="1" smtClean="0"/>
              <a:t>fornire</a:t>
            </a:r>
            <a:r>
              <a:rPr lang="en-GB" dirty="0" smtClean="0"/>
              <a:t> </a:t>
            </a:r>
            <a:r>
              <a:rPr lang="en-GB" dirty="0" err="1" smtClean="0"/>
              <a:t>ciò</a:t>
            </a:r>
            <a:r>
              <a:rPr lang="en-GB" dirty="0" smtClean="0"/>
              <a:t> </a:t>
            </a:r>
            <a:r>
              <a:rPr lang="en-GB" dirty="0" err="1" smtClean="0"/>
              <a:t>che</a:t>
            </a:r>
            <a:r>
              <a:rPr lang="en-GB" dirty="0" smtClean="0"/>
              <a:t> è </a:t>
            </a:r>
            <a:r>
              <a:rPr lang="en-GB" dirty="0" err="1" smtClean="0"/>
              <a:t>necessario</a:t>
            </a:r>
            <a:r>
              <a:rPr lang="en-GB" dirty="0" smtClean="0"/>
              <a:t> per </a:t>
            </a:r>
            <a:r>
              <a:rPr lang="en-GB" dirty="0" err="1" smtClean="0"/>
              <a:t>completare</a:t>
            </a:r>
            <a:r>
              <a:rPr lang="en-GB" dirty="0" smtClean="0"/>
              <a:t> un </a:t>
            </a:r>
            <a:r>
              <a:rPr lang="en-GB" dirty="0" err="1" smtClean="0"/>
              <a:t>progetto</a:t>
            </a:r>
            <a:r>
              <a:rPr lang="en-GB" dirty="0" smtClean="0"/>
              <a:t>.</a:t>
            </a:r>
          </a:p>
          <a:p>
            <a:endParaRPr lang="it-IT" dirty="0"/>
          </a:p>
        </p:txBody>
      </p:sp>
    </p:spTree>
    <p:extLst>
      <p:ext uri="{BB962C8B-B14F-4D97-AF65-F5344CB8AC3E}">
        <p14:creationId xmlns:p14="http://schemas.microsoft.com/office/powerpoint/2010/main" val="271078634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lede 2">
            <a:extLst>
              <a:ext uri="{FF2B5EF4-FFF2-40B4-BE49-F238E27FC236}">
                <a16:creationId xmlns:a16="http://schemas.microsoft.com/office/drawing/2014/main" id="{AD055258-B6FD-4D2C-8CA6-9E7F0BCEBEA3}"/>
              </a:ext>
            </a:extLst>
          </p:cNvPr>
          <p:cNvPicPr>
            <a:picLocks noChangeAspect="1"/>
          </p:cNvPicPr>
          <p:nvPr/>
        </p:nvPicPr>
        <p:blipFill>
          <a:blip r:embed="rId3"/>
          <a:stretch>
            <a:fillRect/>
          </a:stretch>
        </p:blipFill>
        <p:spPr>
          <a:xfrm>
            <a:off x="8290777" y="1825625"/>
            <a:ext cx="3308072" cy="3308072"/>
          </a:xfrm>
          <a:prstGeom prst="rect">
            <a:avLst/>
          </a:prstGeom>
        </p:spPr>
      </p:pic>
      <p:grpSp>
        <p:nvGrpSpPr>
          <p:cNvPr id="6" name="Gruppe 5">
            <a:extLst>
              <a:ext uri="{FF2B5EF4-FFF2-40B4-BE49-F238E27FC236}">
                <a16:creationId xmlns:a16="http://schemas.microsoft.com/office/drawing/2014/main" id="{BC788E66-C175-4671-9FAA-DB88E3738DCF}"/>
              </a:ext>
            </a:extLst>
          </p:cNvPr>
          <p:cNvGrpSpPr/>
          <p:nvPr/>
        </p:nvGrpSpPr>
        <p:grpSpPr>
          <a:xfrm>
            <a:off x="480283" y="200282"/>
            <a:ext cx="11118566" cy="1329043"/>
            <a:chOff x="480283" y="200282"/>
            <a:chExt cx="11118566" cy="1329043"/>
          </a:xfrm>
        </p:grpSpPr>
        <p:pic>
          <p:nvPicPr>
            <p:cNvPr id="7" name="Billede 6">
              <a:extLst>
                <a:ext uri="{FF2B5EF4-FFF2-40B4-BE49-F238E27FC236}">
                  <a16:creationId xmlns:a16="http://schemas.microsoft.com/office/drawing/2014/main" id="{69D8F266-7E93-4248-A138-3B3B71A9464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47ACB6B3-D966-44D0-8882-F55651C11EA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itle 9"/>
          <p:cNvSpPr>
            <a:spLocks noGrp="1"/>
          </p:cNvSpPr>
          <p:nvPr>
            <p:ph type="title"/>
          </p:nvPr>
        </p:nvSpPr>
        <p:spPr>
          <a:xfrm>
            <a:off x="1534982" y="365125"/>
            <a:ext cx="6997313" cy="1325563"/>
          </a:xfrm>
        </p:spPr>
        <p:txBody>
          <a:bodyPr/>
          <a:lstStyle/>
          <a:p>
            <a:r>
              <a:rPr lang="en-GB" dirty="0" smtClean="0">
                <a:latin typeface="Calibri" panose="020F0502020204030204" pitchFamily="34" charset="0"/>
                <a:ea typeface="Calibri" panose="020F0502020204030204" pitchFamily="34" charset="0"/>
                <a:cs typeface="Arial" panose="020B0604020202020204" pitchFamily="34" charset="0"/>
              </a:rPr>
              <a:t>Web-Based Social Networks</a:t>
            </a:r>
            <a:r>
              <a:rPr lang="en-GB" dirty="0"/>
              <a:t/>
            </a:r>
            <a:br>
              <a:rPr lang="en-GB" dirty="0"/>
            </a:br>
            <a:endParaRPr lang="it-IT" dirty="0"/>
          </a:p>
        </p:txBody>
      </p:sp>
      <p:sp>
        <p:nvSpPr>
          <p:cNvPr id="11" name="Content Placeholder 10"/>
          <p:cNvSpPr>
            <a:spLocks noGrp="1"/>
          </p:cNvSpPr>
          <p:nvPr>
            <p:ph idx="1"/>
          </p:nvPr>
        </p:nvSpPr>
        <p:spPr>
          <a:xfrm>
            <a:off x="926969" y="1825625"/>
            <a:ext cx="6809336" cy="4351338"/>
          </a:xfrm>
        </p:spPr>
        <p:txBody>
          <a:bodyPr/>
          <a:lstStyle/>
          <a:p>
            <a:r>
              <a:rPr lang="en-GB" dirty="0">
                <a:latin typeface="Calibri" panose="020F0502020204030204" pitchFamily="34" charset="0"/>
                <a:ea typeface="Calibri" panose="020F0502020204030204" pitchFamily="34" charset="0"/>
                <a:cs typeface="Arial" panose="020B0604020202020204" pitchFamily="34" charset="0"/>
              </a:rPr>
              <a:t>Le </a:t>
            </a:r>
            <a:r>
              <a:rPr lang="en-GB" dirty="0" err="1">
                <a:latin typeface="Calibri" panose="020F0502020204030204" pitchFamily="34" charset="0"/>
                <a:ea typeface="Calibri" panose="020F0502020204030204" pitchFamily="34" charset="0"/>
                <a:cs typeface="Arial" panose="020B0604020202020204" pitchFamily="34" charset="0"/>
              </a:rPr>
              <a:t>reti</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sociali</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basate</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sul</a:t>
            </a:r>
            <a:r>
              <a:rPr lang="en-GB" dirty="0">
                <a:latin typeface="Calibri" panose="020F0502020204030204" pitchFamily="34" charset="0"/>
                <a:ea typeface="Calibri" panose="020F0502020204030204" pitchFamily="34" charset="0"/>
                <a:cs typeface="Arial" panose="020B0604020202020204" pitchFamily="34" charset="0"/>
              </a:rPr>
              <a:t> Web (WBSN) </a:t>
            </a:r>
            <a:r>
              <a:rPr lang="en-GB" dirty="0" err="1">
                <a:latin typeface="Calibri" panose="020F0502020204030204" pitchFamily="34" charset="0"/>
                <a:ea typeface="Calibri" panose="020F0502020204030204" pitchFamily="34" charset="0"/>
                <a:cs typeface="Arial" panose="020B0604020202020204" pitchFamily="34" charset="0"/>
              </a:rPr>
              <a:t>sono</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comunità</a:t>
            </a:r>
            <a:r>
              <a:rPr lang="en-GB" dirty="0">
                <a:latin typeface="Calibri" panose="020F0502020204030204" pitchFamily="34" charset="0"/>
                <a:ea typeface="Calibri" panose="020F0502020204030204" pitchFamily="34" charset="0"/>
                <a:cs typeface="Arial" panose="020B0604020202020204" pitchFamily="34" charset="0"/>
              </a:rPr>
              <a:t> online </a:t>
            </a:r>
            <a:r>
              <a:rPr lang="en-GB" dirty="0" err="1">
                <a:latin typeface="Calibri" panose="020F0502020204030204" pitchFamily="34" charset="0"/>
                <a:ea typeface="Calibri" panose="020F0502020204030204" pitchFamily="34" charset="0"/>
                <a:cs typeface="Arial" panose="020B0604020202020204" pitchFamily="34" charset="0"/>
              </a:rPr>
              <a:t>che</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consentono</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agli</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utenti</a:t>
            </a:r>
            <a:r>
              <a:rPr lang="en-GB" dirty="0">
                <a:latin typeface="Calibri" panose="020F0502020204030204" pitchFamily="34" charset="0"/>
                <a:ea typeface="Calibri" panose="020F0502020204030204" pitchFamily="34" charset="0"/>
                <a:cs typeface="Arial" panose="020B0604020202020204" pitchFamily="34" charset="0"/>
              </a:rPr>
              <a:t> di </a:t>
            </a:r>
            <a:r>
              <a:rPr lang="en-GB" dirty="0" err="1">
                <a:latin typeface="Calibri" panose="020F0502020204030204" pitchFamily="34" charset="0"/>
                <a:ea typeface="Calibri" panose="020F0502020204030204" pitchFamily="34" charset="0"/>
                <a:cs typeface="Arial" panose="020B0604020202020204" pitchFamily="34" charset="0"/>
              </a:rPr>
              <a:t>pubblicare</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risorse</a:t>
            </a:r>
            <a:r>
              <a:rPr lang="en-GB" dirty="0">
                <a:latin typeface="Calibri" panose="020F0502020204030204" pitchFamily="34" charset="0"/>
                <a:ea typeface="Calibri" panose="020F0502020204030204" pitchFamily="34" charset="0"/>
                <a:cs typeface="Arial" panose="020B0604020202020204" pitchFamily="34" charset="0"/>
              </a:rPr>
              <a:t> (ad </a:t>
            </a:r>
            <a:r>
              <a:rPr lang="en-GB" dirty="0" err="1">
                <a:latin typeface="Calibri" panose="020F0502020204030204" pitchFamily="34" charset="0"/>
                <a:ea typeface="Calibri" panose="020F0502020204030204" pitchFamily="34" charset="0"/>
                <a:cs typeface="Arial" panose="020B0604020202020204" pitchFamily="34" charset="0"/>
              </a:rPr>
              <a:t>esempio</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dati</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personali</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annotazioni</a:t>
            </a:r>
            <a:r>
              <a:rPr lang="en-GB" dirty="0">
                <a:latin typeface="Calibri" panose="020F0502020204030204" pitchFamily="34" charset="0"/>
                <a:ea typeface="Calibri" panose="020F0502020204030204" pitchFamily="34" charset="0"/>
                <a:cs typeface="Arial" panose="020B0604020202020204" pitchFamily="34" charset="0"/>
              </a:rPr>
              <a:t>, blog) e di </a:t>
            </a:r>
            <a:r>
              <a:rPr lang="en-GB" dirty="0" err="1">
                <a:latin typeface="Calibri" panose="020F0502020204030204" pitchFamily="34" charset="0"/>
                <a:ea typeface="Calibri" panose="020F0502020204030204" pitchFamily="34" charset="0"/>
                <a:cs typeface="Arial" panose="020B0604020202020204" pitchFamily="34" charset="0"/>
              </a:rPr>
              <a:t>stabilire</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relazioni</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eventualmente</a:t>
            </a:r>
            <a:r>
              <a:rPr lang="en-GB" dirty="0">
                <a:latin typeface="Calibri" panose="020F0502020204030204" pitchFamily="34" charset="0"/>
                <a:ea typeface="Calibri" panose="020F0502020204030204" pitchFamily="34" charset="0"/>
                <a:cs typeface="Arial" panose="020B0604020202020204" pitchFamily="34" charset="0"/>
              </a:rPr>
              <a:t> di </a:t>
            </a:r>
            <a:r>
              <a:rPr lang="en-GB" dirty="0" err="1">
                <a:latin typeface="Calibri" panose="020F0502020204030204" pitchFamily="34" charset="0"/>
                <a:ea typeface="Calibri" panose="020F0502020204030204" pitchFamily="34" charset="0"/>
                <a:cs typeface="Arial" panose="020B0604020202020204" pitchFamily="34" charset="0"/>
              </a:rPr>
              <a:t>tipo</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diverso</a:t>
            </a:r>
            <a:r>
              <a:rPr lang="en-GB" dirty="0">
                <a:latin typeface="Calibri" panose="020F0502020204030204" pitchFamily="34" charset="0"/>
                <a:ea typeface="Calibri" panose="020F0502020204030204" pitchFamily="34" charset="0"/>
                <a:cs typeface="Arial" panose="020B0604020202020204" pitchFamily="34" charset="0"/>
              </a:rPr>
              <a:t>, per </a:t>
            </a:r>
            <a:r>
              <a:rPr lang="en-GB" dirty="0" err="1">
                <a:latin typeface="Calibri" panose="020F0502020204030204" pitchFamily="34" charset="0"/>
                <a:ea typeface="Calibri" panose="020F0502020204030204" pitchFamily="34" charset="0"/>
                <a:cs typeface="Arial" panose="020B0604020202020204" pitchFamily="34" charset="0"/>
              </a:rPr>
              <a:t>scopi</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che</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possono</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riguardare</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gli</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affari</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l'intrattenimento</a:t>
            </a:r>
            <a:r>
              <a:rPr lang="en-GB" dirty="0">
                <a:latin typeface="Calibri" panose="020F0502020204030204" pitchFamily="34" charset="0"/>
                <a:ea typeface="Calibri" panose="020F0502020204030204" pitchFamily="34" charset="0"/>
                <a:cs typeface="Arial" panose="020B0604020202020204" pitchFamily="34" charset="0"/>
              </a:rPr>
              <a:t>, la </a:t>
            </a:r>
            <a:r>
              <a:rPr lang="en-GB" dirty="0" err="1">
                <a:latin typeface="Calibri" panose="020F0502020204030204" pitchFamily="34" charset="0"/>
                <a:ea typeface="Calibri" panose="020F0502020204030204" pitchFamily="34" charset="0"/>
                <a:cs typeface="Arial" panose="020B0604020202020204" pitchFamily="34" charset="0"/>
              </a:rPr>
              <a:t>religione</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gli</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incontri</a:t>
            </a:r>
            <a:r>
              <a:rPr lang="en-GB" dirty="0">
                <a:latin typeface="Calibri" panose="020F0502020204030204" pitchFamily="34" charset="0"/>
                <a:ea typeface="Calibri" panose="020F0502020204030204" pitchFamily="34" charset="0"/>
                <a:cs typeface="Arial" panose="020B0604020202020204" pitchFamily="34" charset="0"/>
              </a:rPr>
              <a:t> e </a:t>
            </a:r>
            <a:r>
              <a:rPr lang="en-GB" dirty="0" err="1">
                <a:latin typeface="Calibri" panose="020F0502020204030204" pitchFamily="34" charset="0"/>
                <a:ea typeface="Calibri" panose="020F0502020204030204" pitchFamily="34" charset="0"/>
                <a:cs typeface="Arial" panose="020B0604020202020204" pitchFamily="34" charset="0"/>
              </a:rPr>
              <a:t>così</a:t>
            </a:r>
            <a:r>
              <a:rPr lang="en-GB" dirty="0">
                <a:latin typeface="Calibri" panose="020F0502020204030204" pitchFamily="34" charset="0"/>
                <a:ea typeface="Calibri" panose="020F0502020204030204" pitchFamily="34" charset="0"/>
                <a:cs typeface="Arial" panose="020B0604020202020204" pitchFamily="34" charset="0"/>
              </a:rPr>
              <a:t> via. </a:t>
            </a:r>
          </a:p>
          <a:p>
            <a:endParaRPr lang="en-GB" dirty="0">
              <a:latin typeface="Calibri" panose="020F0502020204030204" pitchFamily="34" charset="0"/>
              <a:ea typeface="Calibri" panose="020F0502020204030204" pitchFamily="34" charset="0"/>
              <a:cs typeface="Arial" panose="020B0604020202020204" pitchFamily="34" charset="0"/>
            </a:endParaRPr>
          </a:p>
          <a:p>
            <a:endParaRPr lang="en-GB" dirty="0"/>
          </a:p>
          <a:p>
            <a:endParaRPr lang="it-IT" dirty="0"/>
          </a:p>
        </p:txBody>
      </p:sp>
    </p:spTree>
    <p:extLst>
      <p:ext uri="{BB962C8B-B14F-4D97-AF65-F5344CB8AC3E}">
        <p14:creationId xmlns:p14="http://schemas.microsoft.com/office/powerpoint/2010/main" val="10482841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Billede 7" descr="Et billede, der indeholder tekst, indendørs, person, arbejder&#10;&#10;Automatisk genereret beskrivelse">
            <a:extLst>
              <a:ext uri="{FF2B5EF4-FFF2-40B4-BE49-F238E27FC236}">
                <a16:creationId xmlns:a16="http://schemas.microsoft.com/office/drawing/2014/main" id="{E2300EA4-140A-4BA0-AC45-798A86CFEC6B}"/>
              </a:ext>
            </a:extLst>
          </p:cNvPr>
          <p:cNvPicPr>
            <a:picLocks noChangeAspect="1"/>
          </p:cNvPicPr>
          <p:nvPr/>
        </p:nvPicPr>
        <p:blipFill rotWithShape="1">
          <a:blip r:embed="rId3">
            <a:extLst>
              <a:ext uri="{28A0092B-C50C-407E-A947-70E740481C1C}">
                <a14:useLocalDpi xmlns:a14="http://schemas.microsoft.com/office/drawing/2010/main" val="0"/>
              </a:ext>
            </a:extLst>
          </a:blip>
          <a:srcRect l="7394"/>
          <a:stretch/>
        </p:blipFill>
        <p:spPr>
          <a:xfrm>
            <a:off x="6148137" y="2141860"/>
            <a:ext cx="5563581" cy="4007942"/>
          </a:xfrm>
          <a:prstGeom prst="rect">
            <a:avLst/>
          </a:prstGeom>
        </p:spPr>
      </p:pic>
      <p:grpSp>
        <p:nvGrpSpPr>
          <p:cNvPr id="6" name="Gruppe 5">
            <a:extLst>
              <a:ext uri="{FF2B5EF4-FFF2-40B4-BE49-F238E27FC236}">
                <a16:creationId xmlns:a16="http://schemas.microsoft.com/office/drawing/2014/main" id="{4C63E9C8-91EA-4785-8C93-A308C4251F53}"/>
              </a:ext>
            </a:extLst>
          </p:cNvPr>
          <p:cNvGrpSpPr/>
          <p:nvPr/>
        </p:nvGrpSpPr>
        <p:grpSpPr>
          <a:xfrm>
            <a:off x="480283" y="200282"/>
            <a:ext cx="11118566" cy="1329043"/>
            <a:chOff x="480283" y="200282"/>
            <a:chExt cx="11118566" cy="1329043"/>
          </a:xfrm>
        </p:grpSpPr>
        <p:pic>
          <p:nvPicPr>
            <p:cNvPr id="7" name="Billede 6">
              <a:extLst>
                <a:ext uri="{FF2B5EF4-FFF2-40B4-BE49-F238E27FC236}">
                  <a16:creationId xmlns:a16="http://schemas.microsoft.com/office/drawing/2014/main" id="{4EEBC63A-F06B-4E39-9D82-265676286D02}"/>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FDA9A387-31F1-47FF-8B55-6E885DB2A417}"/>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5" name="Title 4"/>
          <p:cNvSpPr>
            <a:spLocks noGrp="1"/>
          </p:cNvSpPr>
          <p:nvPr>
            <p:ph type="title"/>
          </p:nvPr>
        </p:nvSpPr>
        <p:spPr>
          <a:xfrm>
            <a:off x="1534982" y="365125"/>
            <a:ext cx="9818818" cy="1325563"/>
          </a:xfrm>
        </p:spPr>
        <p:txBody>
          <a:bodyPr/>
          <a:lstStyle/>
          <a:p>
            <a:r>
              <a:rPr lang="en-GB" dirty="0" err="1" smtClean="0">
                <a:latin typeface="Calibri" panose="020F0502020204030204" pitchFamily="34" charset="0"/>
                <a:ea typeface="Calibri" panose="020F0502020204030204" pitchFamily="34" charset="0"/>
                <a:cs typeface="Arial" panose="020B0604020202020204" pitchFamily="34" charset="0"/>
              </a:rPr>
              <a:t>Fornitori</a:t>
            </a:r>
            <a:r>
              <a:rPr lang="en-GB" dirty="0" smtClean="0">
                <a:latin typeface="Calibri" panose="020F0502020204030204" pitchFamily="34" charset="0"/>
                <a:ea typeface="Calibri" panose="020F0502020204030204" pitchFamily="34" charset="0"/>
                <a:cs typeface="Arial" panose="020B0604020202020204" pitchFamily="34" charset="0"/>
              </a:rPr>
              <a:t> </a:t>
            </a:r>
            <a:r>
              <a:rPr lang="en-GB" dirty="0">
                <a:latin typeface="Calibri" panose="020F0502020204030204" pitchFamily="34" charset="0"/>
                <a:ea typeface="Calibri" panose="020F0502020204030204" pitchFamily="34" charset="0"/>
                <a:cs typeface="Arial" panose="020B0604020202020204" pitchFamily="34" charset="0"/>
              </a:rPr>
              <a:t>di </a:t>
            </a:r>
            <a:r>
              <a:rPr lang="en-GB" dirty="0" err="1">
                <a:latin typeface="Calibri" panose="020F0502020204030204" pitchFamily="34" charset="0"/>
                <a:ea typeface="Calibri" panose="020F0502020204030204" pitchFamily="34" charset="0"/>
                <a:cs typeface="Arial" panose="020B0604020202020204" pitchFamily="34" charset="0"/>
              </a:rPr>
              <a:t>terze</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smtClean="0">
                <a:latin typeface="Calibri" panose="020F0502020204030204" pitchFamily="34" charset="0"/>
                <a:ea typeface="Calibri" panose="020F0502020204030204" pitchFamily="34" charset="0"/>
                <a:cs typeface="Arial" panose="020B0604020202020204" pitchFamily="34" charset="0"/>
              </a:rPr>
              <a:t>parti</a:t>
            </a:r>
            <a:endParaRPr lang="it-IT" dirty="0"/>
          </a:p>
        </p:txBody>
      </p:sp>
      <p:sp>
        <p:nvSpPr>
          <p:cNvPr id="12" name="Content Placeholder 11"/>
          <p:cNvSpPr>
            <a:spLocks noGrp="1"/>
          </p:cNvSpPr>
          <p:nvPr>
            <p:ph sz="half" idx="1"/>
          </p:nvPr>
        </p:nvSpPr>
        <p:spPr>
          <a:xfrm>
            <a:off x="838200" y="1825625"/>
            <a:ext cx="5177589" cy="4351338"/>
          </a:xfrm>
        </p:spPr>
        <p:txBody>
          <a:bodyPr/>
          <a:lstStyle/>
          <a:p>
            <a:r>
              <a:rPr lang="en-GB" dirty="0">
                <a:latin typeface="Calibri" panose="020F0502020204030204" pitchFamily="34" charset="0"/>
                <a:ea typeface="Calibri" panose="020F0502020204030204" pitchFamily="34" charset="0"/>
                <a:cs typeface="Arial" panose="020B0604020202020204" pitchFamily="34" charset="0"/>
              </a:rPr>
              <a:t>Un </a:t>
            </a:r>
            <a:r>
              <a:rPr lang="en-GB" dirty="0" err="1">
                <a:latin typeface="Calibri" panose="020F0502020204030204" pitchFamily="34" charset="0"/>
                <a:ea typeface="Calibri" panose="020F0502020204030204" pitchFamily="34" charset="0"/>
                <a:cs typeface="Arial" panose="020B0604020202020204" pitchFamily="34" charset="0"/>
              </a:rPr>
              <a:t>fornitore</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terzo</a:t>
            </a:r>
            <a:r>
              <a:rPr lang="en-GB" dirty="0">
                <a:latin typeface="Calibri" panose="020F0502020204030204" pitchFamily="34" charset="0"/>
                <a:ea typeface="Calibri" panose="020F0502020204030204" pitchFamily="34" charset="0"/>
                <a:cs typeface="Arial" panose="020B0604020202020204" pitchFamily="34" charset="0"/>
              </a:rPr>
              <a:t> è </a:t>
            </a:r>
            <a:r>
              <a:rPr lang="en-GB" dirty="0" err="1">
                <a:latin typeface="Calibri" panose="020F0502020204030204" pitchFamily="34" charset="0"/>
                <a:ea typeface="Calibri" panose="020F0502020204030204" pitchFamily="34" charset="0"/>
                <a:cs typeface="Arial" panose="020B0604020202020204" pitchFamily="34" charset="0"/>
              </a:rPr>
              <a:t>una</a:t>
            </a:r>
            <a:r>
              <a:rPr lang="en-GB" dirty="0">
                <a:latin typeface="Calibri" panose="020F0502020204030204" pitchFamily="34" charset="0"/>
                <a:ea typeface="Calibri" panose="020F0502020204030204" pitchFamily="34" charset="0"/>
                <a:cs typeface="Arial" panose="020B0604020202020204" pitchFamily="34" charset="0"/>
              </a:rPr>
              <a:t> persona o </a:t>
            </a:r>
            <a:r>
              <a:rPr lang="en-GB" dirty="0" err="1">
                <a:latin typeface="Calibri" panose="020F0502020204030204" pitchFamily="34" charset="0"/>
                <a:ea typeface="Calibri" panose="020F0502020204030204" pitchFamily="34" charset="0"/>
                <a:cs typeface="Arial" panose="020B0604020202020204" pitchFamily="34" charset="0"/>
              </a:rPr>
              <a:t>un'azienda</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che</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fornisce</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servizi</a:t>
            </a:r>
            <a:r>
              <a:rPr lang="en-GB" dirty="0">
                <a:latin typeface="Calibri" panose="020F0502020204030204" pitchFamily="34" charset="0"/>
                <a:ea typeface="Calibri" panose="020F0502020204030204" pitchFamily="34" charset="0"/>
                <a:cs typeface="Arial" panose="020B0604020202020204" pitchFamily="34" charset="0"/>
              </a:rPr>
              <a:t> a </a:t>
            </a:r>
            <a:r>
              <a:rPr lang="en-GB" dirty="0" err="1">
                <a:latin typeface="Calibri" panose="020F0502020204030204" pitchFamily="34" charset="0"/>
                <a:ea typeface="Calibri" panose="020F0502020204030204" pitchFamily="34" charset="0"/>
                <a:cs typeface="Arial" panose="020B0604020202020204" pitchFamily="34" charset="0"/>
              </a:rPr>
              <a:t>un'altra</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azienda</a:t>
            </a:r>
            <a:r>
              <a:rPr lang="en-GB" dirty="0">
                <a:latin typeface="Calibri" panose="020F0502020204030204" pitchFamily="34" charset="0"/>
                <a:ea typeface="Calibri" panose="020F0502020204030204" pitchFamily="34" charset="0"/>
                <a:cs typeface="Arial" panose="020B0604020202020204" pitchFamily="34" charset="0"/>
              </a:rPr>
              <a:t> (o </a:t>
            </a:r>
            <a:r>
              <a:rPr lang="en-GB" dirty="0" err="1">
                <a:latin typeface="Calibri" panose="020F0502020204030204" pitchFamily="34" charset="0"/>
                <a:ea typeface="Calibri" panose="020F0502020204030204" pitchFamily="34" charset="0"/>
                <a:cs typeface="Arial" panose="020B0604020202020204" pitchFamily="34" charset="0"/>
              </a:rPr>
              <a:t>ai</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suoi</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clienti</a:t>
            </a:r>
            <a:r>
              <a:rPr lang="en-GB" dirty="0" smtClean="0">
                <a:latin typeface="Calibri" panose="020F0502020204030204" pitchFamily="34" charset="0"/>
                <a:ea typeface="Calibri" panose="020F0502020204030204" pitchFamily="34" charset="0"/>
                <a:cs typeface="Arial" panose="020B0604020202020204" pitchFamily="34" charset="0"/>
              </a:rPr>
              <a:t>).</a:t>
            </a:r>
            <a:endParaRPr lang="en-GB" sz="1600" dirty="0">
              <a:latin typeface="Calibri" panose="020F0502020204030204" pitchFamily="34" charset="0"/>
              <a:cs typeface="Arial" panose="020B0604020202020204" pitchFamily="34" charset="0"/>
            </a:endParaRPr>
          </a:p>
          <a:p>
            <a:r>
              <a:rPr lang="en-GB" dirty="0">
                <a:latin typeface="Calibri" panose="020F0502020204030204" pitchFamily="34" charset="0"/>
                <a:ea typeface="Calibri" panose="020F0502020204030204" pitchFamily="34" charset="0"/>
                <a:cs typeface="Arial" panose="020B0604020202020204" pitchFamily="34" charset="0"/>
              </a:rPr>
              <a:t>La </a:t>
            </a:r>
            <a:r>
              <a:rPr lang="en-GB" dirty="0" err="1">
                <a:latin typeface="Calibri" panose="020F0502020204030204" pitchFamily="34" charset="0"/>
                <a:ea typeface="Calibri" panose="020F0502020204030204" pitchFamily="34" charset="0"/>
                <a:cs typeface="Arial" panose="020B0604020202020204" pitchFamily="34" charset="0"/>
              </a:rPr>
              <a:t>cooperazione</a:t>
            </a:r>
            <a:r>
              <a:rPr lang="en-GB" dirty="0">
                <a:latin typeface="Calibri" panose="020F0502020204030204" pitchFamily="34" charset="0"/>
                <a:ea typeface="Calibri" panose="020F0502020204030204" pitchFamily="34" charset="0"/>
                <a:cs typeface="Arial" panose="020B0604020202020204" pitchFamily="34" charset="0"/>
              </a:rPr>
              <a:t> è la </a:t>
            </a:r>
            <a:r>
              <a:rPr lang="en-GB" dirty="0" err="1">
                <a:latin typeface="Calibri" panose="020F0502020204030204" pitchFamily="34" charset="0"/>
                <a:ea typeface="Calibri" panose="020F0502020204030204" pitchFamily="34" charset="0"/>
                <a:cs typeface="Arial" panose="020B0604020202020204" pitchFamily="34" charset="0"/>
              </a:rPr>
              <a:t>chiave</a:t>
            </a:r>
            <a:r>
              <a:rPr lang="en-GB" dirty="0">
                <a:latin typeface="Calibri" panose="020F0502020204030204" pitchFamily="34" charset="0"/>
                <a:ea typeface="Calibri" panose="020F0502020204030204" pitchFamily="34" charset="0"/>
                <a:cs typeface="Arial" panose="020B0604020202020204" pitchFamily="34" charset="0"/>
              </a:rPr>
              <a:t> del </a:t>
            </a:r>
            <a:r>
              <a:rPr lang="en-GB" dirty="0" err="1">
                <a:latin typeface="Calibri" panose="020F0502020204030204" pitchFamily="34" charset="0"/>
                <a:ea typeface="Calibri" panose="020F0502020204030204" pitchFamily="34" charset="0"/>
                <a:cs typeface="Arial" panose="020B0604020202020204" pitchFamily="34" charset="0"/>
              </a:rPr>
              <a:t>successo</a:t>
            </a:r>
            <a:r>
              <a:rPr lang="en-GB" dirty="0">
                <a:latin typeface="Calibri" panose="020F0502020204030204" pitchFamily="34" charset="0"/>
                <a:ea typeface="Calibri" panose="020F0502020204030204" pitchFamily="34" charset="0"/>
                <a:cs typeface="Arial" panose="020B0604020202020204" pitchFamily="34" charset="0"/>
              </a:rPr>
              <a:t>. La </a:t>
            </a:r>
            <a:r>
              <a:rPr lang="en-GB" dirty="0" err="1">
                <a:latin typeface="Calibri" panose="020F0502020204030204" pitchFamily="34" charset="0"/>
                <a:ea typeface="Calibri" panose="020F0502020204030204" pitchFamily="34" charset="0"/>
                <a:cs typeface="Arial" panose="020B0604020202020204" pitchFamily="34" charset="0"/>
              </a:rPr>
              <a:t>collaborazione</a:t>
            </a:r>
            <a:r>
              <a:rPr lang="en-GB" dirty="0">
                <a:latin typeface="Calibri" panose="020F0502020204030204" pitchFamily="34" charset="0"/>
                <a:ea typeface="Calibri" panose="020F0502020204030204" pitchFamily="34" charset="0"/>
                <a:cs typeface="Arial" panose="020B0604020202020204" pitchFamily="34" charset="0"/>
              </a:rPr>
              <a:t> con </a:t>
            </a:r>
            <a:r>
              <a:rPr lang="en-GB" dirty="0" err="1">
                <a:latin typeface="Calibri" panose="020F0502020204030204" pitchFamily="34" charset="0"/>
                <a:ea typeface="Calibri" panose="020F0502020204030204" pitchFamily="34" charset="0"/>
                <a:cs typeface="Arial" panose="020B0604020202020204" pitchFamily="34" charset="0"/>
              </a:rPr>
              <a:t>terzi</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aiuta</a:t>
            </a:r>
            <a:r>
              <a:rPr lang="en-GB" dirty="0">
                <a:latin typeface="Calibri" panose="020F0502020204030204" pitchFamily="34" charset="0"/>
                <a:ea typeface="Calibri" panose="020F0502020204030204" pitchFamily="34" charset="0"/>
                <a:cs typeface="Arial" panose="020B0604020202020204" pitchFamily="34" charset="0"/>
              </a:rPr>
              <a:t> le </a:t>
            </a:r>
            <a:r>
              <a:rPr lang="en-GB" dirty="0" err="1">
                <a:latin typeface="Calibri" panose="020F0502020204030204" pitchFamily="34" charset="0"/>
                <a:ea typeface="Calibri" panose="020F0502020204030204" pitchFamily="34" charset="0"/>
                <a:cs typeface="Arial" panose="020B0604020202020204" pitchFamily="34" charset="0"/>
              </a:rPr>
              <a:t>aziende</a:t>
            </a:r>
            <a:r>
              <a:rPr lang="en-GB" dirty="0">
                <a:latin typeface="Calibri" panose="020F0502020204030204" pitchFamily="34" charset="0"/>
                <a:ea typeface="Calibri" panose="020F0502020204030204" pitchFamily="34" charset="0"/>
                <a:cs typeface="Arial" panose="020B0604020202020204" pitchFamily="34" charset="0"/>
              </a:rPr>
              <a:t> ad </a:t>
            </a:r>
            <a:r>
              <a:rPr lang="en-GB" dirty="0" err="1">
                <a:latin typeface="Calibri" panose="020F0502020204030204" pitchFamily="34" charset="0"/>
                <a:ea typeface="Calibri" panose="020F0502020204030204" pitchFamily="34" charset="0"/>
                <a:cs typeface="Arial" panose="020B0604020202020204" pitchFamily="34" charset="0"/>
              </a:rPr>
              <a:t>aumentare</a:t>
            </a:r>
            <a:r>
              <a:rPr lang="en-GB" dirty="0">
                <a:latin typeface="Calibri" panose="020F0502020204030204" pitchFamily="34" charset="0"/>
                <a:ea typeface="Calibri" panose="020F0502020204030204" pitchFamily="34" charset="0"/>
                <a:cs typeface="Arial" panose="020B0604020202020204" pitchFamily="34" charset="0"/>
              </a:rPr>
              <a:t> la </a:t>
            </a:r>
            <a:r>
              <a:rPr lang="en-GB" dirty="0" err="1">
                <a:latin typeface="Calibri" panose="020F0502020204030204" pitchFamily="34" charset="0"/>
                <a:ea typeface="Calibri" panose="020F0502020204030204" pitchFamily="34" charset="0"/>
                <a:cs typeface="Arial" panose="020B0604020202020204" pitchFamily="34" charset="0"/>
              </a:rPr>
              <a:t>produttività</a:t>
            </a:r>
            <a:r>
              <a:rPr lang="en-GB" dirty="0">
                <a:latin typeface="Calibri" panose="020F0502020204030204" pitchFamily="34" charset="0"/>
                <a:ea typeface="Calibri" panose="020F0502020204030204" pitchFamily="34" charset="0"/>
                <a:cs typeface="Arial" panose="020B0604020202020204" pitchFamily="34" charset="0"/>
              </a:rPr>
              <a:t> e </a:t>
            </a:r>
            <a:r>
              <a:rPr lang="en-GB" dirty="0" err="1">
                <a:latin typeface="Calibri" panose="020F0502020204030204" pitchFamily="34" charset="0"/>
                <a:ea typeface="Calibri" panose="020F0502020204030204" pitchFamily="34" charset="0"/>
                <a:cs typeface="Arial" panose="020B0604020202020204" pitchFamily="34" charset="0"/>
              </a:rPr>
              <a:t>l'efficienza</a:t>
            </a:r>
            <a:r>
              <a:rPr lang="en-GB" dirty="0">
                <a:latin typeface="Calibri" panose="020F0502020204030204" pitchFamily="34" charset="0"/>
                <a:ea typeface="Calibri" panose="020F0502020204030204" pitchFamily="34" charset="0"/>
                <a:cs typeface="Arial" panose="020B0604020202020204" pitchFamily="34" charset="0"/>
              </a:rPr>
              <a:t>, a </a:t>
            </a:r>
            <a:r>
              <a:rPr lang="en-GB" dirty="0" err="1">
                <a:latin typeface="Calibri" panose="020F0502020204030204" pitchFamily="34" charset="0"/>
                <a:ea typeface="Calibri" panose="020F0502020204030204" pitchFamily="34" charset="0"/>
                <a:cs typeface="Arial" panose="020B0604020202020204" pitchFamily="34" charset="0"/>
              </a:rPr>
              <a:t>produrre</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prodotti</a:t>
            </a:r>
            <a:r>
              <a:rPr lang="en-GB" dirty="0">
                <a:latin typeface="Calibri" panose="020F0502020204030204" pitchFamily="34" charset="0"/>
                <a:ea typeface="Calibri" panose="020F0502020204030204" pitchFamily="34" charset="0"/>
                <a:cs typeface="Arial" panose="020B0604020202020204" pitchFamily="34" charset="0"/>
              </a:rPr>
              <a:t> e </a:t>
            </a:r>
            <a:r>
              <a:rPr lang="en-GB" dirty="0" err="1">
                <a:latin typeface="Calibri" panose="020F0502020204030204" pitchFamily="34" charset="0"/>
                <a:ea typeface="Calibri" panose="020F0502020204030204" pitchFamily="34" charset="0"/>
                <a:cs typeface="Arial" panose="020B0604020202020204" pitchFamily="34" charset="0"/>
              </a:rPr>
              <a:t>servizi</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migliori</a:t>
            </a:r>
            <a:r>
              <a:rPr lang="en-GB" dirty="0">
                <a:latin typeface="Calibri" panose="020F0502020204030204" pitchFamily="34" charset="0"/>
                <a:ea typeface="Calibri" panose="020F0502020204030204" pitchFamily="34" charset="0"/>
                <a:cs typeface="Arial" panose="020B0604020202020204" pitchFamily="34" charset="0"/>
              </a:rPr>
              <a:t>, a </a:t>
            </a:r>
            <a:r>
              <a:rPr lang="en-GB" dirty="0" err="1">
                <a:latin typeface="Calibri" panose="020F0502020204030204" pitchFamily="34" charset="0"/>
                <a:ea typeface="Calibri" panose="020F0502020204030204" pitchFamily="34" charset="0"/>
                <a:cs typeface="Arial" panose="020B0604020202020204" pitchFamily="34" charset="0"/>
              </a:rPr>
              <a:t>impiegare</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esperti</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altamente</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qualificati</a:t>
            </a:r>
            <a:r>
              <a:rPr lang="en-GB" dirty="0">
                <a:latin typeface="Calibri" panose="020F0502020204030204" pitchFamily="34" charset="0"/>
                <a:ea typeface="Calibri" panose="020F0502020204030204" pitchFamily="34" charset="0"/>
                <a:cs typeface="Arial" panose="020B0604020202020204" pitchFamily="34" charset="0"/>
              </a:rPr>
              <a:t> e a </a:t>
            </a:r>
            <a:r>
              <a:rPr lang="en-GB" dirty="0" err="1">
                <a:latin typeface="Calibri" panose="020F0502020204030204" pitchFamily="34" charset="0"/>
                <a:ea typeface="Calibri" panose="020F0502020204030204" pitchFamily="34" charset="0"/>
                <a:cs typeface="Arial" panose="020B0604020202020204" pitchFamily="34" charset="0"/>
              </a:rPr>
              <a:t>ridurre</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i</a:t>
            </a:r>
            <a:r>
              <a:rPr lang="en-GB" dirty="0">
                <a:latin typeface="Calibri" panose="020F0502020204030204" pitchFamily="34" charset="0"/>
                <a:ea typeface="Calibri" panose="020F0502020204030204" pitchFamily="34" charset="0"/>
                <a:cs typeface="Arial" panose="020B0604020202020204" pitchFamily="34" charset="0"/>
              </a:rPr>
              <a:t> </a:t>
            </a:r>
            <a:r>
              <a:rPr lang="en-GB" dirty="0" err="1">
                <a:latin typeface="Calibri" panose="020F0502020204030204" pitchFamily="34" charset="0"/>
                <a:ea typeface="Calibri" panose="020F0502020204030204" pitchFamily="34" charset="0"/>
                <a:cs typeface="Arial" panose="020B0604020202020204" pitchFamily="34" charset="0"/>
              </a:rPr>
              <a:t>costi</a:t>
            </a:r>
            <a:r>
              <a:rPr lang="en-GB" dirty="0">
                <a:latin typeface="Calibri" panose="020F0502020204030204" pitchFamily="34" charset="0"/>
                <a:ea typeface="Calibri" panose="020F0502020204030204" pitchFamily="34" charset="0"/>
                <a:cs typeface="Arial" panose="020B0604020202020204" pitchFamily="34" charset="0"/>
              </a:rPr>
              <a:t>. </a:t>
            </a:r>
            <a:endParaRPr lang="en-GB" dirty="0"/>
          </a:p>
          <a:p>
            <a:endParaRPr lang="it-IT" dirty="0"/>
          </a:p>
        </p:txBody>
      </p:sp>
    </p:spTree>
    <p:extLst>
      <p:ext uri="{BB962C8B-B14F-4D97-AF65-F5344CB8AC3E}">
        <p14:creationId xmlns:p14="http://schemas.microsoft.com/office/powerpoint/2010/main" val="145556890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12ED7CD3-A83B-4B4F-8495-F8AC293DF85A}"/>
              </a:ext>
            </a:extLst>
          </p:cNvPr>
          <p:cNvSpPr txBox="1"/>
          <p:nvPr/>
        </p:nvSpPr>
        <p:spPr>
          <a:xfrm>
            <a:off x="480284" y="2107994"/>
            <a:ext cx="5164802" cy="3970318"/>
          </a:xfrm>
          <a:prstGeom prst="rect">
            <a:avLst/>
          </a:prstGeom>
          <a:noFill/>
        </p:spPr>
        <p:txBody>
          <a:bodyPr wrap="square" rtlCol="0">
            <a:spAutoFit/>
          </a:bodyPr>
          <a:lstStyle/>
          <a:p>
            <a:r>
              <a:rPr lang="en-GB" sz="2400" i="1" dirty="0">
                <a:latin typeface="Calibri" panose="020F0502020204030204" pitchFamily="34" charset="0"/>
                <a:cs typeface="Arial" panose="020B0604020202020204" pitchFamily="34" charset="0"/>
              </a:rPr>
              <a:t>Beni e servizi </a:t>
            </a:r>
            <a:r>
              <a:rPr lang="en-GB" sz="2400" i="1" dirty="0" err="1">
                <a:latin typeface="Calibri" panose="020F0502020204030204" pitchFamily="34" charset="0"/>
                <a:cs typeface="Arial" panose="020B0604020202020204" pitchFamily="34" charset="0"/>
              </a:rPr>
              <a:t>ottenuti</a:t>
            </a:r>
            <a:r>
              <a:rPr lang="en-GB" sz="2400" i="1" dirty="0">
                <a:latin typeface="Calibri" panose="020F0502020204030204" pitchFamily="34" charset="0"/>
                <a:cs typeface="Arial" panose="020B0604020202020204" pitchFamily="34" charset="0"/>
              </a:rPr>
              <a:t> </a:t>
            </a:r>
            <a:r>
              <a:rPr lang="en-GB" sz="2400" i="1" dirty="0" smtClean="0">
                <a:latin typeface="Calibri" panose="020F0502020204030204" pitchFamily="34" charset="0"/>
                <a:cs typeface="Arial" panose="020B0604020202020204" pitchFamily="34" charset="0"/>
              </a:rPr>
              <a:t>di </a:t>
            </a:r>
            <a:r>
              <a:rPr lang="en-GB" sz="2400" i="1" dirty="0">
                <a:latin typeface="Calibri" panose="020F0502020204030204" pitchFamily="34" charset="0"/>
                <a:cs typeface="Arial" panose="020B0604020202020204" pitchFamily="34" charset="0"/>
              </a:rPr>
              <a:t>fornitori terzi </a:t>
            </a:r>
            <a:r>
              <a:rPr lang="en-GB" sz="2400" i="1" dirty="0">
                <a:effectLst/>
                <a:latin typeface="Calibri" panose="020F0502020204030204" pitchFamily="34" charset="0"/>
                <a:ea typeface="Calibri" panose="020F0502020204030204" pitchFamily="34" charset="0"/>
                <a:cs typeface="Arial" panose="020B0604020202020204" pitchFamily="34" charset="0"/>
              </a:rPr>
              <a:t>possono includere, </a:t>
            </a:r>
            <a:r>
              <a:rPr lang="en-GB" sz="2400" dirty="0" smtClean="0">
                <a:effectLst/>
                <a:latin typeface="Calibri" panose="020F0502020204030204" pitchFamily="34" charset="0"/>
                <a:ea typeface="Calibri" panose="020F0502020204030204" pitchFamily="34" charset="0"/>
                <a:cs typeface="Arial" panose="020B0604020202020204" pitchFamily="34" charset="0"/>
              </a:rPr>
              <a:t>ma </a:t>
            </a:r>
            <a:r>
              <a:rPr lang="en-GB" sz="2400" dirty="0">
                <a:effectLst/>
                <a:latin typeface="Calibri" panose="020F0502020204030204" pitchFamily="34" charset="0"/>
                <a:ea typeface="Calibri" panose="020F0502020204030204" pitchFamily="34" charset="0"/>
                <a:cs typeface="Arial" panose="020B0604020202020204" pitchFamily="34" charset="0"/>
              </a:rPr>
              <a:t>non solo:</a:t>
            </a:r>
          </a:p>
          <a:p>
            <a:endParaRPr lang="en-GB" dirty="0">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en-GB" sz="2400" dirty="0">
                <a:effectLst/>
                <a:latin typeface="Calibri" panose="020F0502020204030204" pitchFamily="34" charset="0"/>
                <a:ea typeface="Calibri" panose="020F0502020204030204" pitchFamily="34" charset="0"/>
                <a:cs typeface="Arial" panose="020B0604020202020204" pitchFamily="34" charset="0"/>
              </a:rPr>
              <a:t>Servizi di web hosting in cloud</a:t>
            </a:r>
          </a:p>
          <a:p>
            <a:pPr marL="285750" indent="-285750">
              <a:buFont typeface="Wingdings" panose="05000000000000000000" pitchFamily="2" charset="2"/>
              <a:buChar char="Ø"/>
            </a:pPr>
            <a:r>
              <a:rPr lang="en-GB" sz="2400" dirty="0">
                <a:effectLst/>
                <a:latin typeface="Calibri" panose="020F0502020204030204" pitchFamily="34" charset="0"/>
                <a:ea typeface="Calibri" panose="020F0502020204030204" pitchFamily="34" charset="0"/>
                <a:cs typeface="Arial" panose="020B0604020202020204" pitchFamily="34" charset="0"/>
              </a:rPr>
              <a:t>Soluzioni software basate sul cloud</a:t>
            </a:r>
            <a:endParaRPr lang="en-GB" sz="2400" dirty="0">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en-GB" sz="2400" dirty="0">
                <a:effectLst/>
                <a:latin typeface="Calibri" panose="020F0502020204030204" pitchFamily="34" charset="0"/>
                <a:ea typeface="Calibri" panose="020F0502020204030204" pitchFamily="34" charset="0"/>
                <a:cs typeface="Arial" panose="020B0604020202020204" pitchFamily="34" charset="0"/>
              </a:rPr>
              <a:t>Manutenzione delle apparecchiature</a:t>
            </a:r>
          </a:p>
          <a:p>
            <a:pPr marL="285750" indent="-285750">
              <a:buFont typeface="Wingdings" panose="05000000000000000000" pitchFamily="2" charset="2"/>
              <a:buChar char="Ø"/>
            </a:pPr>
            <a:r>
              <a:rPr lang="en-GB" sz="2400" dirty="0">
                <a:effectLst/>
                <a:latin typeface="Calibri" panose="020F0502020204030204" pitchFamily="34" charset="0"/>
                <a:ea typeface="Calibri" panose="020F0502020204030204" pitchFamily="34" charset="0"/>
                <a:cs typeface="Arial" panose="020B0604020202020204" pitchFamily="34" charset="0"/>
              </a:rPr>
              <a:t>Appaltatori di qualsiasi tipo</a:t>
            </a:r>
            <a:endParaRPr lang="en-GB" sz="2400" dirty="0">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en-GB" sz="2400" dirty="0">
                <a:effectLst/>
                <a:latin typeface="Calibri" panose="020F0502020204030204" pitchFamily="34" charset="0"/>
                <a:ea typeface="Calibri" panose="020F0502020204030204" pitchFamily="34" charset="0"/>
                <a:cs typeface="Arial" panose="020B0604020202020204" pitchFamily="34" charset="0"/>
              </a:rPr>
              <a:t>Fornitori di call center</a:t>
            </a:r>
          </a:p>
          <a:p>
            <a:pPr marL="285750" indent="-285750">
              <a:buFont typeface="Wingdings" panose="05000000000000000000" pitchFamily="2" charset="2"/>
              <a:buChar char="Ø"/>
            </a:pPr>
            <a:r>
              <a:rPr lang="en-GB" sz="2400" dirty="0">
                <a:effectLst/>
                <a:latin typeface="Calibri" panose="020F0502020204030204" pitchFamily="34" charset="0"/>
                <a:ea typeface="Calibri" panose="020F0502020204030204" pitchFamily="34" charset="0"/>
                <a:cs typeface="Arial" panose="020B0604020202020204" pitchFamily="34" charset="0"/>
              </a:rPr>
              <a:t>Revisori contabili/finanziari</a:t>
            </a:r>
            <a:endParaRPr lang="en-GB" sz="2400" dirty="0">
              <a:latin typeface="Calibri" panose="020F0502020204030204" pitchFamily="34" charset="0"/>
              <a:ea typeface="Calibri" panose="020F0502020204030204" pitchFamily="34" charset="0"/>
              <a:cs typeface="Arial" panose="020B0604020202020204" pitchFamily="34" charset="0"/>
            </a:endParaRPr>
          </a:p>
          <a:p>
            <a:pPr marL="285750" indent="-285750">
              <a:buFont typeface="Wingdings" panose="05000000000000000000" pitchFamily="2" charset="2"/>
              <a:buChar char="Ø"/>
            </a:pPr>
            <a:r>
              <a:rPr lang="en-GB" sz="2400" dirty="0">
                <a:effectLst/>
                <a:latin typeface="Calibri" panose="020F0502020204030204" pitchFamily="34" charset="0"/>
                <a:ea typeface="Calibri" panose="020F0502020204030204" pitchFamily="34" charset="0"/>
                <a:cs typeface="Arial" panose="020B0604020202020204" pitchFamily="34" charset="0"/>
              </a:rPr>
              <a:t>Avvocati</a:t>
            </a:r>
          </a:p>
          <a:p>
            <a:endParaRPr lang="en-GB" dirty="0"/>
          </a:p>
        </p:txBody>
      </p:sp>
      <p:pic>
        <p:nvPicPr>
          <p:cNvPr id="3" name="Billede 2">
            <a:extLst>
              <a:ext uri="{FF2B5EF4-FFF2-40B4-BE49-F238E27FC236}">
                <a16:creationId xmlns:a16="http://schemas.microsoft.com/office/drawing/2014/main" id="{3C4EFE27-CFBE-4AC5-928A-2B1C114FEA81}"/>
              </a:ext>
            </a:extLst>
          </p:cNvPr>
          <p:cNvPicPr>
            <a:picLocks noChangeAspect="1"/>
          </p:cNvPicPr>
          <p:nvPr/>
        </p:nvPicPr>
        <p:blipFill rotWithShape="1">
          <a:blip r:embed="rId3"/>
          <a:srcRect b="7383"/>
          <a:stretch/>
        </p:blipFill>
        <p:spPr>
          <a:xfrm>
            <a:off x="5645085" y="1529326"/>
            <a:ext cx="6308103" cy="5328674"/>
          </a:xfrm>
          <a:prstGeom prst="rect">
            <a:avLst/>
          </a:prstGeom>
        </p:spPr>
      </p:pic>
      <p:grpSp>
        <p:nvGrpSpPr>
          <p:cNvPr id="6" name="Gruppe 5">
            <a:extLst>
              <a:ext uri="{FF2B5EF4-FFF2-40B4-BE49-F238E27FC236}">
                <a16:creationId xmlns:a16="http://schemas.microsoft.com/office/drawing/2014/main" id="{AE153C55-BCF1-4A22-B7C7-4BF29E63D069}"/>
              </a:ext>
            </a:extLst>
          </p:cNvPr>
          <p:cNvGrpSpPr/>
          <p:nvPr/>
        </p:nvGrpSpPr>
        <p:grpSpPr>
          <a:xfrm>
            <a:off x="480283" y="200282"/>
            <a:ext cx="11118566" cy="1329043"/>
            <a:chOff x="480283" y="200282"/>
            <a:chExt cx="11118566" cy="1329043"/>
          </a:xfrm>
        </p:grpSpPr>
        <p:pic>
          <p:nvPicPr>
            <p:cNvPr id="7" name="Billede 6">
              <a:extLst>
                <a:ext uri="{FF2B5EF4-FFF2-40B4-BE49-F238E27FC236}">
                  <a16:creationId xmlns:a16="http://schemas.microsoft.com/office/drawing/2014/main" id="{1E1B7C00-572C-475A-B17B-8857F0FEC0B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5585F6A8-6436-4E88-8E50-D8F58D09783D}"/>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4" name="Tekstfelt 3">
            <a:extLst>
              <a:ext uri="{FF2B5EF4-FFF2-40B4-BE49-F238E27FC236}">
                <a16:creationId xmlns:a16="http://schemas.microsoft.com/office/drawing/2014/main" id="{AAE7FAC3-E3CF-4974-80DE-45B4FF6B87BB}"/>
              </a:ext>
            </a:extLst>
          </p:cNvPr>
          <p:cNvSpPr txBox="1"/>
          <p:nvPr/>
        </p:nvSpPr>
        <p:spPr>
          <a:xfrm>
            <a:off x="1679012" y="480082"/>
            <a:ext cx="7932145" cy="769441"/>
          </a:xfrm>
          <a:prstGeom prst="rect">
            <a:avLst/>
          </a:prstGeom>
          <a:noFill/>
        </p:spPr>
        <p:txBody>
          <a:bodyPr wrap="square" rtlCol="0">
            <a:spAutoFit/>
          </a:bodyPr>
          <a:lstStyle/>
          <a:p>
            <a:r>
              <a:rPr lang="da-DK" sz="4400" dirty="0"/>
              <a:t>Gestione dei </a:t>
            </a:r>
            <a:r>
              <a:rPr lang="da-DK" sz="4400" dirty="0" err="1"/>
              <a:t>fornitori </a:t>
            </a:r>
            <a:r>
              <a:rPr lang="da-DK" sz="4400" dirty="0"/>
              <a:t>terzi</a:t>
            </a:r>
            <a:endParaRPr lang="en-GB" sz="4400" dirty="0"/>
          </a:p>
        </p:txBody>
      </p:sp>
    </p:spTree>
    <p:extLst>
      <p:ext uri="{BB962C8B-B14F-4D97-AF65-F5344CB8AC3E}">
        <p14:creationId xmlns:p14="http://schemas.microsoft.com/office/powerpoint/2010/main" val="217067956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EDAECB43-B8A3-456F-A7BA-0F86F5801541}"/>
              </a:ext>
            </a:extLst>
          </p:cNvPr>
          <p:cNvSpPr txBox="1"/>
          <p:nvPr/>
        </p:nvSpPr>
        <p:spPr>
          <a:xfrm>
            <a:off x="8532295" y="1711873"/>
            <a:ext cx="3238050" cy="1569660"/>
          </a:xfrm>
          <a:prstGeom prst="rect">
            <a:avLst/>
          </a:prstGeom>
          <a:noFill/>
        </p:spPr>
        <p:txBody>
          <a:bodyPr wrap="square">
            <a:spAutoFit/>
          </a:bodyPr>
          <a:lstStyle/>
          <a:p>
            <a:r>
              <a:rPr lang="en-GB" sz="2400" b="1" dirty="0" err="1" smtClean="0"/>
              <a:t>Quali</a:t>
            </a:r>
            <a:r>
              <a:rPr lang="en-GB" sz="2400" b="1" dirty="0" smtClean="0"/>
              <a:t> </a:t>
            </a:r>
            <a:r>
              <a:rPr lang="en-GB" sz="2400" b="1" dirty="0" err="1" smtClean="0"/>
              <a:t>sono</a:t>
            </a:r>
            <a:r>
              <a:rPr lang="en-GB" sz="2400" b="1" dirty="0" smtClean="0"/>
              <a:t> </a:t>
            </a:r>
            <a:r>
              <a:rPr lang="en-GB" sz="2400" b="1" dirty="0" err="1" smtClean="0"/>
              <a:t>i</a:t>
            </a:r>
            <a:r>
              <a:rPr lang="en-GB" sz="2400" b="1" dirty="0" smtClean="0"/>
              <a:t> </a:t>
            </a:r>
            <a:r>
              <a:rPr lang="en-GB" sz="2400" b="1" dirty="0" err="1" smtClean="0"/>
              <a:t>vantaggi</a:t>
            </a:r>
            <a:r>
              <a:rPr lang="en-GB" sz="2400" b="1" dirty="0" smtClean="0"/>
              <a:t> </a:t>
            </a:r>
            <a:r>
              <a:rPr lang="en-GB" sz="2400" b="1" dirty="0" err="1" smtClean="0"/>
              <a:t>dell'utilizzo</a:t>
            </a:r>
            <a:r>
              <a:rPr lang="en-GB" sz="2400" b="1" dirty="0" smtClean="0"/>
              <a:t> di </a:t>
            </a:r>
            <a:r>
              <a:rPr lang="en-GB" sz="2400" b="1" dirty="0" err="1" smtClean="0"/>
              <a:t>fornitori</a:t>
            </a:r>
            <a:r>
              <a:rPr lang="en-GB" sz="2400" b="1" dirty="0" smtClean="0"/>
              <a:t> </a:t>
            </a:r>
            <a:r>
              <a:rPr lang="en-GB" sz="2400" b="1" dirty="0" err="1" smtClean="0"/>
              <a:t>terzi</a:t>
            </a:r>
            <a:r>
              <a:rPr lang="en-GB" sz="2400" b="1" dirty="0" smtClean="0"/>
              <a:t> per </a:t>
            </a:r>
            <a:r>
              <a:rPr lang="en-GB" sz="2400" b="1" dirty="0" err="1" smtClean="0"/>
              <a:t>i</a:t>
            </a:r>
            <a:r>
              <a:rPr lang="en-GB" sz="2400" b="1" dirty="0" smtClean="0"/>
              <a:t> </a:t>
            </a:r>
            <a:r>
              <a:rPr lang="en-GB" sz="2400" b="1" dirty="0" err="1" smtClean="0"/>
              <a:t>fornitori</a:t>
            </a:r>
            <a:r>
              <a:rPr lang="en-GB" sz="2400" b="1" dirty="0" smtClean="0"/>
              <a:t> di </a:t>
            </a:r>
            <a:r>
              <a:rPr lang="en-GB" sz="2400" b="1" dirty="0" err="1" smtClean="0"/>
              <a:t>servizi</a:t>
            </a:r>
            <a:r>
              <a:rPr lang="en-GB" sz="2400" b="1" dirty="0" smtClean="0"/>
              <a:t>?</a:t>
            </a:r>
            <a:endParaRPr lang="en-GB" sz="2400" b="1" dirty="0"/>
          </a:p>
        </p:txBody>
      </p:sp>
      <p:pic>
        <p:nvPicPr>
          <p:cNvPr id="3" name="Billede 2">
            <a:extLst>
              <a:ext uri="{FF2B5EF4-FFF2-40B4-BE49-F238E27FC236}">
                <a16:creationId xmlns:a16="http://schemas.microsoft.com/office/drawing/2014/main" id="{D579BA0E-81BF-4E2C-8978-7139EB787912}"/>
              </a:ext>
            </a:extLst>
          </p:cNvPr>
          <p:cNvPicPr>
            <a:picLocks noChangeAspect="1"/>
          </p:cNvPicPr>
          <p:nvPr/>
        </p:nvPicPr>
        <p:blipFill rotWithShape="1">
          <a:blip r:embed="rId3"/>
          <a:srcRect b="10784"/>
          <a:stretch/>
        </p:blipFill>
        <p:spPr>
          <a:xfrm>
            <a:off x="642639" y="1711873"/>
            <a:ext cx="7718159" cy="4840602"/>
          </a:xfrm>
          <a:prstGeom prst="rect">
            <a:avLst/>
          </a:prstGeom>
        </p:spPr>
      </p:pic>
      <p:sp>
        <p:nvSpPr>
          <p:cNvPr id="6" name="Tekstfelt 5">
            <a:extLst>
              <a:ext uri="{FF2B5EF4-FFF2-40B4-BE49-F238E27FC236}">
                <a16:creationId xmlns:a16="http://schemas.microsoft.com/office/drawing/2014/main" id="{892999B5-FC69-44BE-9EEF-0D0C66BCD449}"/>
              </a:ext>
            </a:extLst>
          </p:cNvPr>
          <p:cNvSpPr txBox="1"/>
          <p:nvPr/>
        </p:nvSpPr>
        <p:spPr>
          <a:xfrm>
            <a:off x="8532295" y="3399292"/>
            <a:ext cx="3238050" cy="2893100"/>
          </a:xfrm>
          <a:prstGeom prst="rect">
            <a:avLst/>
          </a:prstGeom>
          <a:noFill/>
        </p:spPr>
        <p:txBody>
          <a:bodyPr wrap="square" rtlCol="0">
            <a:spAutoFit/>
          </a:bodyPr>
          <a:lstStyle/>
          <a:p>
            <a:pPr marL="342900" indent="-342900">
              <a:buFont typeface="Arial" panose="020B0604020202020204" pitchFamily="34" charset="0"/>
              <a:buChar char="•"/>
            </a:pPr>
            <a:r>
              <a:rPr lang="en-GB" sz="2400" dirty="0">
                <a:effectLst/>
                <a:latin typeface="Calibri" panose="020F0502020204030204" pitchFamily="34" charset="0"/>
                <a:ea typeface="Calibri" panose="020F0502020204030204" pitchFamily="34" charset="0"/>
                <a:cs typeface="Arial" panose="020B0604020202020204" pitchFamily="34" charset="0"/>
              </a:rPr>
              <a:t>Risparmierete tempo</a:t>
            </a:r>
          </a:p>
          <a:p>
            <a:pPr marL="342900" indent="-342900">
              <a:buFont typeface="Arial" panose="020B0604020202020204" pitchFamily="34" charset="0"/>
              <a:buChar char="•"/>
            </a:pPr>
            <a:endParaRPr lang="en-GB" sz="2400" i="1" dirty="0">
              <a:latin typeface="Calibri" panose="020F0502020204030204" pitchFamily="34" charset="0"/>
              <a:cs typeface="Arial" panose="020B0604020202020204" pitchFamily="34" charset="0"/>
            </a:endParaRPr>
          </a:p>
          <a:p>
            <a:pPr marL="342900" indent="-342900">
              <a:buFont typeface="Arial" panose="020B0604020202020204" pitchFamily="34" charset="0"/>
              <a:buChar char="•"/>
            </a:pPr>
            <a:r>
              <a:rPr lang="en-GB" sz="2400" dirty="0">
                <a:effectLst/>
                <a:latin typeface="Calibri" panose="020F0502020204030204" pitchFamily="34" charset="0"/>
                <a:ea typeface="Calibri" panose="020F0502020204030204" pitchFamily="34" charset="0"/>
                <a:cs typeface="Arial" panose="020B0604020202020204" pitchFamily="34" charset="0"/>
              </a:rPr>
              <a:t>Risparmierete denaro</a:t>
            </a:r>
            <a:endParaRPr lang="en-GB" sz="2400" i="1" dirty="0">
              <a:effectLst/>
              <a:latin typeface="Calibri" panose="020F0502020204030204" pitchFamily="34" charset="0"/>
              <a:ea typeface="Calibri" panose="020F0502020204030204" pitchFamily="34" charset="0"/>
              <a:cs typeface="Arial" panose="020B0604020202020204" pitchFamily="34" charset="0"/>
            </a:endParaRPr>
          </a:p>
          <a:p>
            <a:pPr marL="342900" indent="-342900">
              <a:buFont typeface="Arial" panose="020B0604020202020204" pitchFamily="34" charset="0"/>
              <a:buChar char="•"/>
            </a:pPr>
            <a:endParaRPr lang="en-GB" sz="2400" i="1" dirty="0">
              <a:latin typeface="Calibri" panose="020F0502020204030204" pitchFamily="34" charset="0"/>
              <a:cs typeface="Arial" panose="020B0604020202020204" pitchFamily="34" charset="0"/>
            </a:endParaRPr>
          </a:p>
          <a:p>
            <a:pPr marL="342900" indent="-342900">
              <a:buFont typeface="Arial" panose="020B0604020202020204" pitchFamily="34" charset="0"/>
              <a:buChar char="•"/>
            </a:pPr>
            <a:r>
              <a:rPr lang="en-GB" sz="2400" dirty="0">
                <a:effectLst/>
                <a:latin typeface="Calibri" panose="020F0502020204030204" pitchFamily="34" charset="0"/>
                <a:ea typeface="Calibri" panose="020F0502020204030204" pitchFamily="34" charset="0"/>
                <a:cs typeface="Arial" panose="020B0604020202020204" pitchFamily="34" charset="0"/>
              </a:rPr>
              <a:t>Otterrete </a:t>
            </a:r>
            <a:r>
              <a:rPr lang="en-GB" sz="2400" dirty="0" err="1">
                <a:effectLst/>
                <a:latin typeface="Calibri" panose="020F0502020204030204" pitchFamily="34" charset="0"/>
                <a:ea typeface="Calibri" panose="020F0502020204030204" pitchFamily="34" charset="0"/>
                <a:cs typeface="Arial" panose="020B0604020202020204" pitchFamily="34" charset="0"/>
              </a:rPr>
              <a:t>un'esperienza</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smtClean="0">
                <a:effectLst/>
                <a:latin typeface="Calibri" panose="020F0502020204030204" pitchFamily="34" charset="0"/>
                <a:ea typeface="Calibri" panose="020F0502020204030204" pitchFamily="34" charset="0"/>
                <a:cs typeface="Arial" panose="020B0604020202020204" pitchFamily="34" charset="0"/>
              </a:rPr>
              <a:t>preziosa</a:t>
            </a:r>
            <a:endParaRPr lang="en-GB" sz="2400" i="1" dirty="0">
              <a:latin typeface="Calibri" panose="020F0502020204030204" pitchFamily="34" charset="0"/>
              <a:cs typeface="Arial" panose="020B0604020202020204" pitchFamily="34" charset="0"/>
            </a:endParaRPr>
          </a:p>
          <a:p>
            <a:pPr algn="r"/>
            <a:endParaRPr lang="en-GB" sz="1400" i="1" dirty="0"/>
          </a:p>
        </p:txBody>
      </p:sp>
      <p:grpSp>
        <p:nvGrpSpPr>
          <p:cNvPr id="7" name="Gruppe 6">
            <a:extLst>
              <a:ext uri="{FF2B5EF4-FFF2-40B4-BE49-F238E27FC236}">
                <a16:creationId xmlns:a16="http://schemas.microsoft.com/office/drawing/2014/main" id="{FD1991C5-2DAE-40DF-8E35-10E00B073E53}"/>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236561B6-4BCE-4F8F-BFA8-4B20FF4F18D2}"/>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7C47EFF3-9DE9-4B88-9E07-1FC447E6055E}"/>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2" name="Tekstfelt 1">
            <a:extLst>
              <a:ext uri="{FF2B5EF4-FFF2-40B4-BE49-F238E27FC236}">
                <a16:creationId xmlns:a16="http://schemas.microsoft.com/office/drawing/2014/main" id="{022CDF2E-16CF-4460-9D09-CC97580F4306}"/>
              </a:ext>
            </a:extLst>
          </p:cNvPr>
          <p:cNvSpPr txBox="1"/>
          <p:nvPr/>
        </p:nvSpPr>
        <p:spPr>
          <a:xfrm>
            <a:off x="1659784" y="200282"/>
            <a:ext cx="6100586" cy="1446550"/>
          </a:xfrm>
          <a:prstGeom prst="rect">
            <a:avLst/>
          </a:prstGeom>
          <a:noFill/>
        </p:spPr>
        <p:txBody>
          <a:bodyPr wrap="square" rtlCol="0">
            <a:spAutoFit/>
          </a:bodyPr>
          <a:lstStyle/>
          <a:p>
            <a:r>
              <a:rPr lang="da-DK" sz="4400" dirty="0"/>
              <a:t>Selezione e gestione </a:t>
            </a:r>
            <a:r>
              <a:rPr lang="da-DK" sz="4400" dirty="0" smtClean="0"/>
              <a:t>dei fornitori</a:t>
            </a:r>
            <a:endParaRPr lang="en-GB" sz="4400" dirty="0"/>
          </a:p>
        </p:txBody>
      </p:sp>
    </p:spTree>
    <p:extLst>
      <p:ext uri="{BB962C8B-B14F-4D97-AF65-F5344CB8AC3E}">
        <p14:creationId xmlns:p14="http://schemas.microsoft.com/office/powerpoint/2010/main" val="384583700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9CFB4669-1419-4EE3-BBD7-BAC0404980C6}"/>
              </a:ext>
            </a:extLst>
          </p:cNvPr>
          <p:cNvSpPr txBox="1"/>
          <p:nvPr/>
        </p:nvSpPr>
        <p:spPr>
          <a:xfrm>
            <a:off x="1623828" y="1621899"/>
            <a:ext cx="7407794" cy="523220"/>
          </a:xfrm>
          <a:prstGeom prst="rect">
            <a:avLst/>
          </a:prstGeom>
          <a:noFill/>
        </p:spPr>
        <p:txBody>
          <a:bodyPr wrap="square">
            <a:spAutoFit/>
          </a:bodyPr>
          <a:lstStyle/>
          <a:p>
            <a:r>
              <a:rPr lang="en-GB" sz="2800" b="1" dirty="0"/>
              <a:t>Quali sono i rischi dell'utilizzo di fornitori terzi?</a:t>
            </a:r>
          </a:p>
        </p:txBody>
      </p:sp>
      <p:sp>
        <p:nvSpPr>
          <p:cNvPr id="6" name="Tekstfelt 5">
            <a:extLst>
              <a:ext uri="{FF2B5EF4-FFF2-40B4-BE49-F238E27FC236}">
                <a16:creationId xmlns:a16="http://schemas.microsoft.com/office/drawing/2014/main" id="{C4196252-8E33-4C3A-8C9D-549D27287086}"/>
              </a:ext>
            </a:extLst>
          </p:cNvPr>
          <p:cNvSpPr txBox="1"/>
          <p:nvPr/>
        </p:nvSpPr>
        <p:spPr>
          <a:xfrm>
            <a:off x="5327725" y="2280991"/>
            <a:ext cx="6619633" cy="4431983"/>
          </a:xfrm>
          <a:prstGeom prst="rect">
            <a:avLst/>
          </a:prstGeom>
          <a:noFill/>
        </p:spPr>
        <p:txBody>
          <a:bodyPr wrap="square">
            <a:spAutoFit/>
          </a:bodyPr>
          <a:lstStyle/>
          <a:p>
            <a:r>
              <a:rPr lang="en-GB" sz="2400" dirty="0"/>
              <a:t>I terzi potrebbero non prendere la sicurezza della loro rete con la stessa serietà con cui voi vorreste che la prendessero. </a:t>
            </a:r>
          </a:p>
          <a:p>
            <a:endParaRPr lang="en-GB" sz="2400" dirty="0"/>
          </a:p>
          <a:p>
            <a:r>
              <a:rPr lang="en-GB" sz="2400" dirty="0"/>
              <a:t>Il rischio maggiore è quello di scegliere un rapporto di terze parti che non sia in linea con i vostri standard di sicurezza.</a:t>
            </a:r>
          </a:p>
          <a:p>
            <a:endParaRPr lang="en-GB" sz="2400" dirty="0"/>
          </a:p>
          <a:p>
            <a:r>
              <a:rPr lang="en-GB" sz="2400" dirty="0">
                <a:effectLst/>
                <a:latin typeface="Calibri" panose="020F0502020204030204" pitchFamily="34" charset="0"/>
                <a:ea typeface="Calibri" panose="020F0502020204030204" pitchFamily="34" charset="0"/>
                <a:cs typeface="Arial" panose="020B0604020202020204" pitchFamily="34" charset="0"/>
              </a:rPr>
              <a:t>Avete bisogno di un fornitore che comprenda le normative e sia disposto ad adattarsi a tali normative.</a:t>
            </a:r>
          </a:p>
          <a:p>
            <a:r>
              <a:rPr lang="en-GB" dirty="0"/>
              <a:t> </a:t>
            </a:r>
          </a:p>
        </p:txBody>
      </p:sp>
      <p:pic>
        <p:nvPicPr>
          <p:cNvPr id="9" name="Billede 8">
            <a:extLst>
              <a:ext uri="{FF2B5EF4-FFF2-40B4-BE49-F238E27FC236}">
                <a16:creationId xmlns:a16="http://schemas.microsoft.com/office/drawing/2014/main" id="{BDC3F3E4-856A-4049-8FA0-21E907ABA8ED}"/>
              </a:ext>
            </a:extLst>
          </p:cNvPr>
          <p:cNvPicPr>
            <a:picLocks noChangeAspect="1"/>
          </p:cNvPicPr>
          <p:nvPr/>
        </p:nvPicPr>
        <p:blipFill>
          <a:blip r:embed="rId3"/>
          <a:stretch>
            <a:fillRect/>
          </a:stretch>
        </p:blipFill>
        <p:spPr>
          <a:xfrm>
            <a:off x="505869" y="2143615"/>
            <a:ext cx="4487235" cy="4514104"/>
          </a:xfrm>
          <a:prstGeom prst="rect">
            <a:avLst/>
          </a:prstGeom>
        </p:spPr>
      </p:pic>
      <p:grpSp>
        <p:nvGrpSpPr>
          <p:cNvPr id="7" name="Gruppe 6">
            <a:extLst>
              <a:ext uri="{FF2B5EF4-FFF2-40B4-BE49-F238E27FC236}">
                <a16:creationId xmlns:a16="http://schemas.microsoft.com/office/drawing/2014/main" id="{11842F63-4CB6-4F5B-B017-622C7B4B8BE8}"/>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64043D1C-15D7-4A56-A64E-975277C3D896}"/>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92BC8527-A9C7-4E5C-9B3E-B1066BEE479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2" name="Tekstfelt 1">
            <a:extLst>
              <a:ext uri="{FF2B5EF4-FFF2-40B4-BE49-F238E27FC236}">
                <a16:creationId xmlns:a16="http://schemas.microsoft.com/office/drawing/2014/main" id="{6FCF0D73-3F88-4F64-835A-5539659AC168}"/>
              </a:ext>
            </a:extLst>
          </p:cNvPr>
          <p:cNvSpPr txBox="1"/>
          <p:nvPr/>
        </p:nvSpPr>
        <p:spPr>
          <a:xfrm>
            <a:off x="1623828" y="216400"/>
            <a:ext cx="6037244" cy="769441"/>
          </a:xfrm>
          <a:prstGeom prst="rect">
            <a:avLst/>
          </a:prstGeom>
          <a:noFill/>
        </p:spPr>
        <p:txBody>
          <a:bodyPr wrap="square" rtlCol="0">
            <a:spAutoFit/>
          </a:bodyPr>
          <a:lstStyle/>
          <a:p>
            <a:r>
              <a:rPr lang="da-DK" sz="4400" dirty="0"/>
              <a:t>Gestione del rischio </a:t>
            </a:r>
            <a:r>
              <a:rPr lang="da-DK" sz="4400" dirty="0" err="1"/>
              <a:t>dei fornitori</a:t>
            </a:r>
            <a:endParaRPr lang="en-GB" sz="4400" dirty="0"/>
          </a:p>
        </p:txBody>
      </p:sp>
    </p:spTree>
    <p:extLst>
      <p:ext uri="{BB962C8B-B14F-4D97-AF65-F5344CB8AC3E}">
        <p14:creationId xmlns:p14="http://schemas.microsoft.com/office/powerpoint/2010/main" val="4399537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lede 2">
            <a:extLst>
              <a:ext uri="{FF2B5EF4-FFF2-40B4-BE49-F238E27FC236}">
                <a16:creationId xmlns:a16="http://schemas.microsoft.com/office/drawing/2014/main" id="{4AB21C51-42F2-40CD-B62B-77EE2C0C8C42}"/>
              </a:ext>
            </a:extLst>
          </p:cNvPr>
          <p:cNvPicPr>
            <a:picLocks noChangeAspect="1"/>
          </p:cNvPicPr>
          <p:nvPr/>
        </p:nvPicPr>
        <p:blipFill rotWithShape="1">
          <a:blip r:embed="rId3"/>
          <a:srcRect l="11399" t="15497" r="7368" b="5493"/>
          <a:stretch/>
        </p:blipFill>
        <p:spPr>
          <a:xfrm>
            <a:off x="2479207" y="3414725"/>
            <a:ext cx="7627319" cy="3443275"/>
          </a:xfrm>
          <a:prstGeom prst="rect">
            <a:avLst/>
          </a:prstGeom>
        </p:spPr>
      </p:pic>
      <p:grpSp>
        <p:nvGrpSpPr>
          <p:cNvPr id="6" name="Gruppe 5">
            <a:extLst>
              <a:ext uri="{FF2B5EF4-FFF2-40B4-BE49-F238E27FC236}">
                <a16:creationId xmlns:a16="http://schemas.microsoft.com/office/drawing/2014/main" id="{58FCDC6F-49EF-4512-AAC3-6C5891392A3F}"/>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C03A2F70-4131-41F7-9A1F-EC462208F51E}"/>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6A40E49-3218-4A2B-AB43-281B207352C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C911EF83-F200-4D07-9773-33162356CDFB}"/>
              </a:ext>
            </a:extLst>
          </p:cNvPr>
          <p:cNvSpPr txBox="1"/>
          <p:nvPr/>
        </p:nvSpPr>
        <p:spPr>
          <a:xfrm>
            <a:off x="1888523" y="200282"/>
            <a:ext cx="6037244" cy="769441"/>
          </a:xfrm>
          <a:prstGeom prst="rect">
            <a:avLst/>
          </a:prstGeom>
          <a:noFill/>
        </p:spPr>
        <p:txBody>
          <a:bodyPr wrap="square" rtlCol="0">
            <a:spAutoFit/>
          </a:bodyPr>
          <a:lstStyle/>
          <a:p>
            <a:r>
              <a:rPr lang="da-DK" sz="4400" dirty="0"/>
              <a:t>Gestione del rischio </a:t>
            </a:r>
            <a:r>
              <a:rPr lang="da-DK" sz="4400" dirty="0" err="1"/>
              <a:t>dei fornitori</a:t>
            </a:r>
            <a:endParaRPr lang="en-GB" sz="4400" dirty="0"/>
          </a:p>
        </p:txBody>
      </p:sp>
      <p:sp>
        <p:nvSpPr>
          <p:cNvPr id="4" name="Content Placeholder 3"/>
          <p:cNvSpPr>
            <a:spLocks noGrp="1"/>
          </p:cNvSpPr>
          <p:nvPr>
            <p:ph idx="1"/>
          </p:nvPr>
        </p:nvSpPr>
        <p:spPr/>
        <p:txBody>
          <a:bodyPr/>
          <a:lstStyle/>
          <a:p>
            <a:r>
              <a:rPr lang="it-IT" dirty="0" smtClean="0"/>
              <a:t>Le violazioni dei dati sono estremamente dannose, soprattutto quando si tratta di proteggere informazioni personali</a:t>
            </a:r>
          </a:p>
          <a:p>
            <a:r>
              <a:rPr lang="it-IT" dirty="0" smtClean="0"/>
              <a:t>Un </a:t>
            </a:r>
            <a:r>
              <a:rPr lang="it-IT" dirty="0"/>
              <a:t>fornitore di terze parti compromesso può comportare molteplici rischi </a:t>
            </a:r>
            <a:r>
              <a:rPr lang="it-IT" dirty="0" smtClean="0"/>
              <a:t>che </a:t>
            </a:r>
            <a:r>
              <a:rPr lang="it-IT" dirty="0"/>
              <a:t>possono essere suddivisi in quattro categorie principali:</a:t>
            </a:r>
          </a:p>
          <a:p>
            <a:endParaRPr lang="it-IT" dirty="0"/>
          </a:p>
        </p:txBody>
      </p:sp>
    </p:spTree>
    <p:extLst>
      <p:ext uri="{BB962C8B-B14F-4D97-AF65-F5344CB8AC3E}">
        <p14:creationId xmlns:p14="http://schemas.microsoft.com/office/powerpoint/2010/main" val="95614999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lede 2">
            <a:extLst>
              <a:ext uri="{FF2B5EF4-FFF2-40B4-BE49-F238E27FC236}">
                <a16:creationId xmlns:a16="http://schemas.microsoft.com/office/drawing/2014/main" id="{51058AA2-922C-45D6-B8C6-B2A9591C8898}"/>
              </a:ext>
            </a:extLst>
          </p:cNvPr>
          <p:cNvPicPr>
            <a:picLocks noChangeAspect="1"/>
          </p:cNvPicPr>
          <p:nvPr/>
        </p:nvPicPr>
        <p:blipFill>
          <a:blip r:embed="rId3"/>
          <a:stretch>
            <a:fillRect/>
          </a:stretch>
        </p:blipFill>
        <p:spPr>
          <a:xfrm>
            <a:off x="5534526" y="1711028"/>
            <a:ext cx="6657474" cy="5146972"/>
          </a:xfrm>
          <a:prstGeom prst="rect">
            <a:avLst/>
          </a:prstGeom>
        </p:spPr>
      </p:pic>
      <p:sp>
        <p:nvSpPr>
          <p:cNvPr id="4" name="Tekstfelt 3">
            <a:extLst>
              <a:ext uri="{FF2B5EF4-FFF2-40B4-BE49-F238E27FC236}">
                <a16:creationId xmlns:a16="http://schemas.microsoft.com/office/drawing/2014/main" id="{3CCFC469-F972-47E1-8745-46D0B0140AF4}"/>
              </a:ext>
            </a:extLst>
          </p:cNvPr>
          <p:cNvSpPr txBox="1"/>
          <p:nvPr/>
        </p:nvSpPr>
        <p:spPr>
          <a:xfrm>
            <a:off x="215994" y="1711028"/>
            <a:ext cx="6094428" cy="523220"/>
          </a:xfrm>
          <a:prstGeom prst="rect">
            <a:avLst/>
          </a:prstGeom>
          <a:noFill/>
        </p:spPr>
        <p:txBody>
          <a:bodyPr wrap="square">
            <a:spAutoFit/>
          </a:bodyPr>
          <a:lstStyle/>
          <a:p>
            <a:r>
              <a:rPr lang="en-GB" sz="2800" dirty="0"/>
              <a:t>Requisiti per </a:t>
            </a:r>
            <a:r>
              <a:rPr lang="en-GB" sz="2800" dirty="0" err="1" smtClean="0"/>
              <a:t>l'approvvigionamento</a:t>
            </a:r>
            <a:r>
              <a:rPr lang="en-GB" sz="2800" dirty="0" smtClean="0"/>
              <a:t>:</a:t>
            </a:r>
            <a:endParaRPr lang="en-GB" sz="2800" dirty="0"/>
          </a:p>
        </p:txBody>
      </p:sp>
      <p:sp>
        <p:nvSpPr>
          <p:cNvPr id="7" name="Tekstfelt 6">
            <a:extLst>
              <a:ext uri="{FF2B5EF4-FFF2-40B4-BE49-F238E27FC236}">
                <a16:creationId xmlns:a16="http://schemas.microsoft.com/office/drawing/2014/main" id="{629211E2-D1F8-4F66-92ED-7CB5B99F8881}"/>
              </a:ext>
            </a:extLst>
          </p:cNvPr>
          <p:cNvSpPr txBox="1"/>
          <p:nvPr/>
        </p:nvSpPr>
        <p:spPr>
          <a:xfrm>
            <a:off x="311085" y="2234248"/>
            <a:ext cx="4934683" cy="4524315"/>
          </a:xfrm>
          <a:prstGeom prst="rect">
            <a:avLst/>
          </a:prstGeom>
          <a:noFill/>
        </p:spPr>
        <p:txBody>
          <a:bodyPr wrap="square">
            <a:spAutoFit/>
          </a:bodyPr>
          <a:lstStyle/>
          <a:p>
            <a:pPr>
              <a:spcBef>
                <a:spcPts val="600"/>
              </a:spcBef>
            </a:pPr>
            <a:r>
              <a:rPr lang="en-GB" sz="2400" b="1" dirty="0"/>
              <a:t>Fase 1</a:t>
            </a:r>
            <a:r>
              <a:rPr lang="en-GB" sz="2400" dirty="0"/>
              <a:t>: identificare un bisogno di prodotti e/o servizi.</a:t>
            </a:r>
          </a:p>
          <a:p>
            <a:pPr>
              <a:spcBef>
                <a:spcPts val="600"/>
              </a:spcBef>
            </a:pPr>
            <a:r>
              <a:rPr lang="en-GB" sz="2400" b="1" dirty="0"/>
              <a:t>Fase 2</a:t>
            </a:r>
            <a:r>
              <a:rPr lang="en-GB" sz="2400" dirty="0"/>
              <a:t>: creare e inviare una richiesta di acquisto. </a:t>
            </a:r>
          </a:p>
          <a:p>
            <a:pPr>
              <a:spcBef>
                <a:spcPts val="600"/>
              </a:spcBef>
            </a:pPr>
            <a:r>
              <a:rPr lang="en-GB" sz="2400" b="1" dirty="0"/>
              <a:t>Fase 3</a:t>
            </a:r>
            <a:r>
              <a:rPr lang="en-GB" sz="2400" dirty="0"/>
              <a:t>: valutazione e selezione dei fornitori/venditori. </a:t>
            </a:r>
          </a:p>
          <a:p>
            <a:pPr>
              <a:spcBef>
                <a:spcPts val="600"/>
              </a:spcBef>
            </a:pPr>
            <a:r>
              <a:rPr lang="en-GB" sz="2400" b="1" dirty="0"/>
              <a:t>Fase 4</a:t>
            </a:r>
            <a:r>
              <a:rPr lang="en-GB" sz="2400" dirty="0"/>
              <a:t>: negoziare i termini di un contratto con il fornitore selezionato. </a:t>
            </a:r>
          </a:p>
          <a:p>
            <a:pPr>
              <a:spcBef>
                <a:spcPts val="600"/>
              </a:spcBef>
            </a:pPr>
            <a:r>
              <a:rPr lang="en-GB" sz="2400" b="1" dirty="0"/>
              <a:t>Fase 5</a:t>
            </a:r>
            <a:r>
              <a:rPr lang="en-GB" sz="2400" dirty="0"/>
              <a:t>: Finalizzare l'ordine di acquisto.</a:t>
            </a:r>
          </a:p>
          <a:p>
            <a:pPr>
              <a:spcBef>
                <a:spcPts val="600"/>
              </a:spcBef>
            </a:pPr>
            <a:r>
              <a:rPr lang="en-GB" sz="2400" b="1" dirty="0">
                <a:effectLst/>
                <a:latin typeface="Calibri" panose="020F0502020204030204" pitchFamily="34" charset="0"/>
                <a:ea typeface="Calibri" panose="020F0502020204030204" pitchFamily="34" charset="0"/>
                <a:cs typeface="Arial" panose="020B0604020202020204" pitchFamily="34" charset="0"/>
              </a:rPr>
              <a:t>Fase 6</a:t>
            </a:r>
            <a:r>
              <a:rPr lang="en-GB" sz="2400" dirty="0">
                <a:effectLst/>
                <a:latin typeface="Calibri" panose="020F0502020204030204" pitchFamily="34" charset="0"/>
                <a:ea typeface="Calibri" panose="020F0502020204030204" pitchFamily="34" charset="0"/>
                <a:cs typeface="Arial" panose="020B0604020202020204" pitchFamily="34" charset="0"/>
              </a:rPr>
              <a:t>: Gestione degli ordini</a:t>
            </a:r>
          </a:p>
          <a:p>
            <a:pPr>
              <a:spcBef>
                <a:spcPts val="600"/>
              </a:spcBef>
            </a:pPr>
            <a:endParaRPr lang="en-GB" dirty="0"/>
          </a:p>
        </p:txBody>
      </p:sp>
      <p:grpSp>
        <p:nvGrpSpPr>
          <p:cNvPr id="6" name="Gruppe 5">
            <a:extLst>
              <a:ext uri="{FF2B5EF4-FFF2-40B4-BE49-F238E27FC236}">
                <a16:creationId xmlns:a16="http://schemas.microsoft.com/office/drawing/2014/main" id="{76936BA1-822F-40A6-87C5-D045EE2B677B}"/>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7EFF6F3F-1642-4D79-9C02-D144D6B27545}"/>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065B1C13-9EEA-46BA-BAE7-A3D648DD39A6}"/>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4D1C0CFF-65E3-4E34-A25B-06EEB0D4893E}"/>
              </a:ext>
            </a:extLst>
          </p:cNvPr>
          <p:cNvSpPr txBox="1"/>
          <p:nvPr/>
        </p:nvSpPr>
        <p:spPr>
          <a:xfrm>
            <a:off x="1817328" y="200282"/>
            <a:ext cx="6037244" cy="769441"/>
          </a:xfrm>
          <a:prstGeom prst="rect">
            <a:avLst/>
          </a:prstGeom>
          <a:noFill/>
        </p:spPr>
        <p:txBody>
          <a:bodyPr wrap="square" rtlCol="0">
            <a:spAutoFit/>
          </a:bodyPr>
          <a:lstStyle/>
          <a:p>
            <a:r>
              <a:rPr lang="da-DK" sz="4400" dirty="0"/>
              <a:t>Gestione del rischio </a:t>
            </a:r>
            <a:r>
              <a:rPr lang="da-DK" sz="4400" dirty="0" err="1"/>
              <a:t>dei fornitori</a:t>
            </a:r>
            <a:endParaRPr lang="en-GB" sz="4400" dirty="0"/>
          </a:p>
        </p:txBody>
      </p:sp>
    </p:spTree>
    <p:extLst>
      <p:ext uri="{BB962C8B-B14F-4D97-AF65-F5344CB8AC3E}">
        <p14:creationId xmlns:p14="http://schemas.microsoft.com/office/powerpoint/2010/main" val="426147650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B3154241-3E9F-416A-BC93-684C03B73929}"/>
              </a:ext>
            </a:extLst>
          </p:cNvPr>
          <p:cNvSpPr txBox="1"/>
          <p:nvPr/>
        </p:nvSpPr>
        <p:spPr>
          <a:xfrm>
            <a:off x="435388" y="2234146"/>
            <a:ext cx="4554862" cy="3985706"/>
          </a:xfrm>
          <a:prstGeom prst="rect">
            <a:avLst/>
          </a:prstGeom>
          <a:noFill/>
        </p:spPr>
        <p:txBody>
          <a:bodyPr wrap="square">
            <a:spAutoFit/>
          </a:bodyPr>
          <a:lstStyle/>
          <a:p>
            <a:pPr>
              <a:spcBef>
                <a:spcPts val="600"/>
              </a:spcBef>
            </a:pPr>
            <a:r>
              <a:rPr lang="en-GB" sz="2800" dirty="0" err="1" smtClean="0"/>
              <a:t>Fase</a:t>
            </a:r>
            <a:r>
              <a:rPr lang="en-GB" sz="2800" dirty="0" smtClean="0"/>
              <a:t> 1: </a:t>
            </a:r>
            <a:r>
              <a:rPr lang="en-GB" sz="2800" dirty="0" err="1" smtClean="0"/>
              <a:t>identificare</a:t>
            </a:r>
            <a:r>
              <a:rPr lang="en-GB" sz="2800" dirty="0" smtClean="0"/>
              <a:t> un </a:t>
            </a:r>
            <a:r>
              <a:rPr lang="en-GB" sz="2800" dirty="0" err="1" smtClean="0"/>
              <a:t>bisogno</a:t>
            </a:r>
            <a:r>
              <a:rPr lang="en-GB" sz="2800" dirty="0" smtClean="0"/>
              <a:t> di </a:t>
            </a:r>
            <a:r>
              <a:rPr lang="en-GB" sz="2800" dirty="0" err="1" smtClean="0"/>
              <a:t>prodotti</a:t>
            </a:r>
            <a:r>
              <a:rPr lang="en-GB" sz="2800" dirty="0" smtClean="0"/>
              <a:t> e/o </a:t>
            </a:r>
            <a:r>
              <a:rPr lang="en-GB" sz="2800" dirty="0" err="1" smtClean="0"/>
              <a:t>servizi</a:t>
            </a:r>
            <a:endParaRPr lang="en-GB" sz="2800" dirty="0" smtClean="0"/>
          </a:p>
          <a:p>
            <a:endParaRPr lang="en-GB" sz="2400" dirty="0" smtClean="0">
              <a:latin typeface="Calibri" panose="020F0502020204030204" pitchFamily="34" charset="0"/>
              <a:ea typeface="Calibri" panose="020F0502020204030204" pitchFamily="34" charset="0"/>
              <a:cs typeface="Arial" panose="020B0604020202020204" pitchFamily="34" charset="0"/>
            </a:endParaRPr>
          </a:p>
          <a:p>
            <a:r>
              <a:rPr lang="en-GB" sz="2400" dirty="0" smtClean="0">
                <a:latin typeface="Calibri" panose="020F0502020204030204" pitchFamily="34" charset="0"/>
                <a:ea typeface="Calibri" panose="020F0502020204030204" pitchFamily="34" charset="0"/>
                <a:cs typeface="Arial" panose="020B0604020202020204" pitchFamily="34" charset="0"/>
              </a:rPr>
              <a:t>Prima </a:t>
            </a:r>
            <a:r>
              <a:rPr lang="en-GB" sz="2400" dirty="0">
                <a:latin typeface="Calibri" panose="020F0502020204030204" pitchFamily="34" charset="0"/>
                <a:ea typeface="Calibri" panose="020F0502020204030204" pitchFamily="34" charset="0"/>
                <a:cs typeface="Arial" panose="020B0604020202020204" pitchFamily="34" charset="0"/>
              </a:rPr>
              <a:t>di </a:t>
            </a:r>
            <a:r>
              <a:rPr lang="en-GB" sz="2400" dirty="0" err="1">
                <a:latin typeface="Calibri" panose="020F0502020204030204" pitchFamily="34" charset="0"/>
                <a:ea typeface="Calibri" panose="020F0502020204030204" pitchFamily="34" charset="0"/>
                <a:cs typeface="Arial" panose="020B0604020202020204" pitchFamily="34" charset="0"/>
              </a:rPr>
              <a:t>iniziare</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il</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processo</a:t>
            </a:r>
            <a:r>
              <a:rPr lang="en-GB" sz="2400" dirty="0">
                <a:latin typeface="Calibri" panose="020F0502020204030204" pitchFamily="34" charset="0"/>
                <a:ea typeface="Calibri" panose="020F0502020204030204" pitchFamily="34" charset="0"/>
                <a:cs typeface="Arial" panose="020B0604020202020204" pitchFamily="34" charset="0"/>
              </a:rPr>
              <a:t> di </a:t>
            </a:r>
            <a:r>
              <a:rPr lang="en-GB" sz="2400" dirty="0" err="1">
                <a:latin typeface="Calibri" panose="020F0502020204030204" pitchFamily="34" charset="0"/>
                <a:ea typeface="Calibri" panose="020F0502020204030204" pitchFamily="34" charset="0"/>
                <a:cs typeface="Arial" panose="020B0604020202020204" pitchFamily="34" charset="0"/>
              </a:rPr>
              <a:t>approvvigionamento</a:t>
            </a:r>
            <a:r>
              <a:rPr lang="en-GB" sz="2400" dirty="0">
                <a:latin typeface="Calibri" panose="020F0502020204030204" pitchFamily="34" charset="0"/>
                <a:ea typeface="Calibri" panose="020F0502020204030204" pitchFamily="34" charset="0"/>
                <a:cs typeface="Arial" panose="020B0604020202020204" pitchFamily="34" charset="0"/>
              </a:rPr>
              <a:t>, è </a:t>
            </a:r>
            <a:r>
              <a:rPr lang="en-GB" sz="2400" dirty="0" err="1">
                <a:latin typeface="Calibri" panose="020F0502020204030204" pitchFamily="34" charset="0"/>
                <a:ea typeface="Calibri" panose="020F0502020204030204" pitchFamily="34" charset="0"/>
                <a:cs typeface="Arial" panose="020B0604020202020204" pitchFamily="34" charset="0"/>
              </a:rPr>
              <a:t>necessario</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riconoscere</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un'esigenza</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specifica</a:t>
            </a:r>
            <a:r>
              <a:rPr lang="en-GB" sz="2400" dirty="0">
                <a:latin typeface="Calibri" panose="020F0502020204030204" pitchFamily="34" charset="0"/>
                <a:ea typeface="Calibri" panose="020F0502020204030204" pitchFamily="34" charset="0"/>
                <a:cs typeface="Arial" panose="020B0604020202020204" pitchFamily="34" charset="0"/>
              </a:rPr>
              <a:t>.</a:t>
            </a:r>
          </a:p>
          <a:p>
            <a:endParaRPr lang="en-GB" sz="2400" dirty="0">
              <a:latin typeface="Calibri" panose="020F0502020204030204" pitchFamily="34" charset="0"/>
              <a:cs typeface="Arial" panose="020B0604020202020204" pitchFamily="34" charset="0"/>
            </a:endParaRPr>
          </a:p>
          <a:p>
            <a:r>
              <a:rPr lang="en-GB" sz="2400" dirty="0">
                <a:latin typeface="Calibri" panose="020F0502020204030204" pitchFamily="34" charset="0"/>
                <a:ea typeface="Calibri" panose="020F0502020204030204" pitchFamily="34" charset="0"/>
                <a:cs typeface="Arial" panose="020B0604020202020204" pitchFamily="34" charset="0"/>
              </a:rPr>
              <a:t>In </a:t>
            </a:r>
            <a:r>
              <a:rPr lang="en-GB" sz="2400" dirty="0" err="1">
                <a:latin typeface="Calibri" panose="020F0502020204030204" pitchFamily="34" charset="0"/>
                <a:ea typeface="Calibri" panose="020F0502020204030204" pitchFamily="34" charset="0"/>
                <a:cs typeface="Arial" panose="020B0604020202020204" pitchFamily="34" charset="0"/>
              </a:rPr>
              <a:t>questa</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fase</a:t>
            </a:r>
            <a:r>
              <a:rPr lang="en-GB" sz="2400" dirty="0">
                <a:latin typeface="Calibri" panose="020F0502020204030204" pitchFamily="34" charset="0"/>
                <a:ea typeface="Calibri" panose="020F0502020204030204" pitchFamily="34" charset="0"/>
                <a:cs typeface="Arial" panose="020B0604020202020204" pitchFamily="34" charset="0"/>
              </a:rPr>
              <a:t> è </a:t>
            </a:r>
            <a:r>
              <a:rPr lang="en-GB" sz="2400" dirty="0" err="1">
                <a:latin typeface="Calibri" panose="020F0502020204030204" pitchFamily="34" charset="0"/>
                <a:ea typeface="Calibri" panose="020F0502020204030204" pitchFamily="34" charset="0"/>
                <a:cs typeface="Arial" panose="020B0604020202020204" pitchFamily="34" charset="0"/>
              </a:rPr>
              <a:t>necessario</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definire</a:t>
            </a:r>
            <a:r>
              <a:rPr lang="en-GB" sz="2400" dirty="0">
                <a:latin typeface="Calibri" panose="020F0502020204030204" pitchFamily="34" charset="0"/>
                <a:ea typeface="Calibri" panose="020F0502020204030204" pitchFamily="34" charset="0"/>
                <a:cs typeface="Arial" panose="020B0604020202020204" pitchFamily="34" charset="0"/>
              </a:rPr>
              <a:t> con </a:t>
            </a:r>
            <a:r>
              <a:rPr lang="en-GB" sz="2400" dirty="0" err="1">
                <a:latin typeface="Calibri" panose="020F0502020204030204" pitchFamily="34" charset="0"/>
                <a:ea typeface="Calibri" panose="020F0502020204030204" pitchFamily="34" charset="0"/>
                <a:cs typeface="Arial" panose="020B0604020202020204" pitchFamily="34" charset="0"/>
              </a:rPr>
              <a:t>chiarezza</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smtClean="0">
                <a:latin typeface="Calibri" panose="020F0502020204030204" pitchFamily="34" charset="0"/>
                <a:ea typeface="Calibri" panose="020F0502020204030204" pitchFamily="34" charset="0"/>
                <a:cs typeface="Arial" panose="020B0604020202020204" pitchFamily="34" charset="0"/>
              </a:rPr>
              <a:t>i</a:t>
            </a:r>
            <a:r>
              <a:rPr lang="en-GB" sz="2400" dirty="0" smtClean="0">
                <a:latin typeface="Calibri" panose="020F0502020204030204" pitchFamily="34" charset="0"/>
                <a:ea typeface="Calibri" panose="020F0502020204030204" pitchFamily="34" charset="0"/>
                <a:cs typeface="Arial" panose="020B0604020202020204" pitchFamily="34" charset="0"/>
              </a:rPr>
              <a:t> </a:t>
            </a:r>
            <a:r>
              <a:rPr lang="en-GB" sz="2400" dirty="0" err="1" smtClean="0">
                <a:latin typeface="Calibri" panose="020F0502020204030204" pitchFamily="34" charset="0"/>
                <a:ea typeface="Calibri" panose="020F0502020204030204" pitchFamily="34" charset="0"/>
                <a:cs typeface="Arial" panose="020B0604020202020204" pitchFamily="34" charset="0"/>
              </a:rPr>
              <a:t>bisogni</a:t>
            </a:r>
            <a:endParaRPr lang="en-GB" sz="2400" dirty="0"/>
          </a:p>
          <a:p>
            <a:pPr>
              <a:spcBef>
                <a:spcPts val="600"/>
              </a:spcBef>
            </a:pPr>
            <a:endParaRPr lang="en-GB" sz="2400" dirty="0"/>
          </a:p>
        </p:txBody>
      </p:sp>
      <p:pic>
        <p:nvPicPr>
          <p:cNvPr id="7" name="Billede 6">
            <a:extLst>
              <a:ext uri="{FF2B5EF4-FFF2-40B4-BE49-F238E27FC236}">
                <a16:creationId xmlns:a16="http://schemas.microsoft.com/office/drawing/2014/main" id="{F3D65840-9A3C-432B-8441-6EBC4AFB8532}"/>
              </a:ext>
            </a:extLst>
          </p:cNvPr>
          <p:cNvPicPr>
            <a:picLocks noChangeAspect="1"/>
          </p:cNvPicPr>
          <p:nvPr/>
        </p:nvPicPr>
        <p:blipFill>
          <a:blip r:embed="rId3"/>
          <a:stretch>
            <a:fillRect/>
          </a:stretch>
        </p:blipFill>
        <p:spPr>
          <a:xfrm>
            <a:off x="4990250" y="2234146"/>
            <a:ext cx="6762750" cy="4219575"/>
          </a:xfrm>
          <a:prstGeom prst="rect">
            <a:avLst/>
          </a:prstGeom>
        </p:spPr>
      </p:pic>
      <p:sp>
        <p:nvSpPr>
          <p:cNvPr id="8" name="Ellipse 7">
            <a:extLst>
              <a:ext uri="{FF2B5EF4-FFF2-40B4-BE49-F238E27FC236}">
                <a16:creationId xmlns:a16="http://schemas.microsoft.com/office/drawing/2014/main" id="{D6C29529-62C5-41EE-B803-F57865942AE9}"/>
              </a:ext>
            </a:extLst>
          </p:cNvPr>
          <p:cNvSpPr/>
          <p:nvPr/>
        </p:nvSpPr>
        <p:spPr>
          <a:xfrm>
            <a:off x="9279651" y="2435018"/>
            <a:ext cx="2319198" cy="190512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 name="Gruppe 8">
            <a:extLst>
              <a:ext uri="{FF2B5EF4-FFF2-40B4-BE49-F238E27FC236}">
                <a16:creationId xmlns:a16="http://schemas.microsoft.com/office/drawing/2014/main" id="{EE2CD6C8-8983-47B1-A4BB-E4CD18F2FF2E}"/>
              </a:ext>
            </a:extLst>
          </p:cNvPr>
          <p:cNvGrpSpPr/>
          <p:nvPr/>
        </p:nvGrpSpPr>
        <p:grpSpPr>
          <a:xfrm>
            <a:off x="480283" y="200282"/>
            <a:ext cx="11118566" cy="1329043"/>
            <a:chOff x="480283" y="200282"/>
            <a:chExt cx="11118566" cy="1329043"/>
          </a:xfrm>
        </p:grpSpPr>
        <p:pic>
          <p:nvPicPr>
            <p:cNvPr id="10" name="Billede 9">
              <a:extLst>
                <a:ext uri="{FF2B5EF4-FFF2-40B4-BE49-F238E27FC236}">
                  <a16:creationId xmlns:a16="http://schemas.microsoft.com/office/drawing/2014/main" id="{3D786E6F-7239-4BFF-9E57-83126AF075E3}"/>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1" name="Billede 10">
              <a:extLst>
                <a:ext uri="{FF2B5EF4-FFF2-40B4-BE49-F238E27FC236}">
                  <a16:creationId xmlns:a16="http://schemas.microsoft.com/office/drawing/2014/main" id="{6033A87B-C620-4956-A754-042BCD81B78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2" name="Tekstfelt 11">
            <a:extLst>
              <a:ext uri="{FF2B5EF4-FFF2-40B4-BE49-F238E27FC236}">
                <a16:creationId xmlns:a16="http://schemas.microsoft.com/office/drawing/2014/main" id="{7DA1E4B4-A199-4CD7-95DF-021291BE873F}"/>
              </a:ext>
            </a:extLst>
          </p:cNvPr>
          <p:cNvSpPr txBox="1"/>
          <p:nvPr/>
        </p:nvSpPr>
        <p:spPr>
          <a:xfrm>
            <a:off x="1785963" y="200282"/>
            <a:ext cx="7393345" cy="769441"/>
          </a:xfrm>
          <a:prstGeom prst="rect">
            <a:avLst/>
          </a:prstGeom>
          <a:noFill/>
        </p:spPr>
        <p:txBody>
          <a:bodyPr wrap="square">
            <a:spAutoFit/>
          </a:bodyPr>
          <a:lstStyle/>
          <a:p>
            <a:r>
              <a:rPr lang="en-GB" sz="4400" dirty="0"/>
              <a:t>Requisiti per l'approvvigionamento</a:t>
            </a:r>
          </a:p>
        </p:txBody>
      </p:sp>
    </p:spTree>
    <p:extLst>
      <p:ext uri="{BB962C8B-B14F-4D97-AF65-F5344CB8AC3E}">
        <p14:creationId xmlns:p14="http://schemas.microsoft.com/office/powerpoint/2010/main" val="100541529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4870659" y="2094685"/>
            <a:ext cx="6761050" cy="4218798"/>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708115" y="2094685"/>
            <a:ext cx="3370685" cy="3293209"/>
          </a:xfrm>
          <a:prstGeom prst="rect">
            <a:avLst/>
          </a:prstGeom>
          <a:noFill/>
        </p:spPr>
        <p:txBody>
          <a:bodyPr wrap="square">
            <a:spAutoFit/>
          </a:bodyPr>
          <a:lstStyle/>
          <a:p>
            <a:r>
              <a:rPr lang="en-GB" sz="2800" dirty="0"/>
              <a:t>Fase 2: creare e inviare una richiesta di </a:t>
            </a:r>
            <a:r>
              <a:rPr lang="en-GB" sz="2800" dirty="0" err="1"/>
              <a:t>acquisto</a:t>
            </a:r>
            <a:r>
              <a:rPr lang="en-GB" sz="2800" dirty="0" smtClean="0"/>
              <a:t>.</a:t>
            </a:r>
          </a:p>
          <a:p>
            <a:endParaRPr lang="en-GB" sz="2800" dirty="0"/>
          </a:p>
          <a:p>
            <a:r>
              <a:rPr lang="en-GB" sz="2400" dirty="0" err="1"/>
              <a:t>Una</a:t>
            </a:r>
            <a:r>
              <a:rPr lang="en-GB" sz="2400" dirty="0"/>
              <a:t> </a:t>
            </a:r>
            <a:r>
              <a:rPr lang="en-GB" sz="2400" dirty="0" err="1"/>
              <a:t>richiesta</a:t>
            </a:r>
            <a:r>
              <a:rPr lang="en-GB" sz="2400" dirty="0"/>
              <a:t> di </a:t>
            </a:r>
            <a:r>
              <a:rPr lang="en-GB" sz="2400" dirty="0" err="1"/>
              <a:t>acquisto</a:t>
            </a:r>
            <a:r>
              <a:rPr lang="en-GB" sz="2400" dirty="0"/>
              <a:t> (o </a:t>
            </a:r>
            <a:r>
              <a:rPr lang="en-GB" sz="2400" dirty="0" err="1"/>
              <a:t>requisito</a:t>
            </a:r>
            <a:r>
              <a:rPr lang="en-GB" sz="2400" dirty="0"/>
              <a:t> di </a:t>
            </a:r>
            <a:r>
              <a:rPr lang="en-GB" sz="2400" dirty="0" err="1"/>
              <a:t>acquisto</a:t>
            </a:r>
            <a:r>
              <a:rPr lang="en-GB" sz="2400" dirty="0"/>
              <a:t>) è </a:t>
            </a:r>
            <a:r>
              <a:rPr lang="en-GB" sz="2400" dirty="0" err="1"/>
              <a:t>una</a:t>
            </a:r>
            <a:r>
              <a:rPr lang="en-GB" sz="2400" dirty="0"/>
              <a:t> </a:t>
            </a:r>
            <a:r>
              <a:rPr lang="en-GB" sz="2400" dirty="0" err="1"/>
              <a:t>richiesta</a:t>
            </a:r>
            <a:r>
              <a:rPr lang="en-GB" sz="2400" dirty="0"/>
              <a:t> </a:t>
            </a:r>
            <a:r>
              <a:rPr lang="en-GB" sz="2400" dirty="0" err="1"/>
              <a:t>formale</a:t>
            </a:r>
            <a:r>
              <a:rPr lang="en-GB" sz="2400" dirty="0"/>
              <a:t> di </a:t>
            </a:r>
            <a:r>
              <a:rPr lang="en-GB" sz="2400" dirty="0" err="1"/>
              <a:t>beni</a:t>
            </a:r>
            <a:r>
              <a:rPr lang="en-GB" sz="2400" dirty="0"/>
              <a:t> o </a:t>
            </a:r>
            <a:r>
              <a:rPr lang="en-GB" sz="2400" dirty="0" err="1"/>
              <a:t>servizi</a:t>
            </a:r>
            <a:r>
              <a:rPr lang="en-GB" sz="2400" dirty="0"/>
              <a:t>. </a:t>
            </a:r>
            <a:r>
              <a:rPr lang="en-GB" sz="2400" dirty="0" smtClean="0"/>
              <a:t> </a:t>
            </a:r>
            <a:endParaRPr lang="en-GB" sz="2400" dirty="0"/>
          </a:p>
        </p:txBody>
      </p:sp>
      <p:sp>
        <p:nvSpPr>
          <p:cNvPr id="4" name="Ellipse 3">
            <a:extLst>
              <a:ext uri="{FF2B5EF4-FFF2-40B4-BE49-F238E27FC236}">
                <a16:creationId xmlns:a16="http://schemas.microsoft.com/office/drawing/2014/main" id="{69495764-CEAC-4C4C-8056-F3CA3D2E6173}"/>
              </a:ext>
            </a:extLst>
          </p:cNvPr>
          <p:cNvSpPr/>
          <p:nvPr/>
        </p:nvSpPr>
        <p:spPr>
          <a:xfrm>
            <a:off x="9098218" y="2745557"/>
            <a:ext cx="2533491" cy="1458527"/>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uppe 7">
            <a:extLst>
              <a:ext uri="{FF2B5EF4-FFF2-40B4-BE49-F238E27FC236}">
                <a16:creationId xmlns:a16="http://schemas.microsoft.com/office/drawing/2014/main" id="{4E957BCA-2144-4FB9-B577-7FACD14FD64C}"/>
              </a:ext>
            </a:extLst>
          </p:cNvPr>
          <p:cNvGrpSpPr/>
          <p:nvPr/>
        </p:nvGrpSpPr>
        <p:grpSpPr>
          <a:xfrm>
            <a:off x="480283" y="200282"/>
            <a:ext cx="11118566" cy="1329043"/>
            <a:chOff x="480283" y="200282"/>
            <a:chExt cx="11118566" cy="1329043"/>
          </a:xfrm>
        </p:grpSpPr>
        <p:pic>
          <p:nvPicPr>
            <p:cNvPr id="9" name="Billede 8">
              <a:extLst>
                <a:ext uri="{FF2B5EF4-FFF2-40B4-BE49-F238E27FC236}">
                  <a16:creationId xmlns:a16="http://schemas.microsoft.com/office/drawing/2014/main" id="{123AD257-D737-4E45-BB6A-18D6A0657506}"/>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9BDB53-71EE-43B1-BC00-48C0C10D1D40}"/>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DE485D9E-912F-421D-9648-1FBA36ABA34B}"/>
              </a:ext>
            </a:extLst>
          </p:cNvPr>
          <p:cNvSpPr txBox="1"/>
          <p:nvPr/>
        </p:nvSpPr>
        <p:spPr>
          <a:xfrm>
            <a:off x="1704873" y="182576"/>
            <a:ext cx="7393345" cy="769441"/>
          </a:xfrm>
          <a:prstGeom prst="rect">
            <a:avLst/>
          </a:prstGeom>
          <a:noFill/>
        </p:spPr>
        <p:txBody>
          <a:bodyPr wrap="square">
            <a:spAutoFit/>
          </a:bodyPr>
          <a:lstStyle/>
          <a:p>
            <a:r>
              <a:rPr lang="en-GB" sz="4400" dirty="0"/>
              <a:t>Requisiti per l'approvvigionamento</a:t>
            </a:r>
          </a:p>
        </p:txBody>
      </p:sp>
    </p:spTree>
    <p:extLst>
      <p:ext uri="{BB962C8B-B14F-4D97-AF65-F5344CB8AC3E}">
        <p14:creationId xmlns:p14="http://schemas.microsoft.com/office/powerpoint/2010/main" val="48975316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5352394" y="2177440"/>
            <a:ext cx="6761050" cy="4218798"/>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480282" y="1703506"/>
            <a:ext cx="5102371" cy="4930902"/>
          </a:xfrm>
          <a:prstGeom prst="rect">
            <a:avLst/>
          </a:prstGeom>
          <a:noFill/>
        </p:spPr>
        <p:txBody>
          <a:bodyPr wrap="square">
            <a:spAutoFit/>
          </a:bodyPr>
          <a:lstStyle/>
          <a:p>
            <a:r>
              <a:rPr lang="en-GB" sz="2800" dirty="0"/>
              <a:t>Fase 3: valutazione e selezione di </a:t>
            </a:r>
            <a:r>
              <a:rPr lang="en-GB" sz="2800" dirty="0" err="1" smtClean="0"/>
              <a:t>fornitori</a:t>
            </a:r>
            <a:r>
              <a:rPr lang="en-GB" sz="2800" dirty="0" smtClean="0"/>
              <a:t>/</a:t>
            </a:r>
            <a:r>
              <a:rPr lang="en-GB" sz="2800" dirty="0" err="1" smtClean="0"/>
              <a:t>venditori</a:t>
            </a:r>
            <a:endParaRPr lang="en-GB" sz="2800" dirty="0" smtClean="0"/>
          </a:p>
          <a:p>
            <a:r>
              <a:rPr lang="en-GB" sz="2400" dirty="0">
                <a:latin typeface="Calibri" panose="020F0502020204030204" pitchFamily="34" charset="0"/>
                <a:ea typeface="Calibri" panose="020F0502020204030204" pitchFamily="34" charset="0"/>
                <a:cs typeface="Arial" panose="020B0604020202020204" pitchFamily="34" charset="0"/>
              </a:rPr>
              <a:t>Il </a:t>
            </a:r>
            <a:r>
              <a:rPr lang="en-GB" sz="2400" dirty="0" err="1">
                <a:latin typeface="Calibri" panose="020F0502020204030204" pitchFamily="34" charset="0"/>
                <a:ea typeface="Calibri" panose="020F0502020204030204" pitchFamily="34" charset="0"/>
                <a:cs typeface="Arial" panose="020B0604020202020204" pitchFamily="34" charset="0"/>
              </a:rPr>
              <a:t>passo</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successivo</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consiste</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nel</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valutare</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i</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vari</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fornitori</a:t>
            </a:r>
            <a:r>
              <a:rPr lang="en-GB" sz="2400" dirty="0">
                <a:latin typeface="Calibri" panose="020F0502020204030204" pitchFamily="34" charset="0"/>
                <a:ea typeface="Calibri" panose="020F0502020204030204" pitchFamily="34" charset="0"/>
                <a:cs typeface="Arial" panose="020B0604020202020204" pitchFamily="34" charset="0"/>
              </a:rPr>
              <a:t> e </a:t>
            </a:r>
            <a:r>
              <a:rPr lang="en-GB" sz="2400" dirty="0" err="1">
                <a:latin typeface="Calibri" panose="020F0502020204030204" pitchFamily="34" charset="0"/>
                <a:ea typeface="Calibri" panose="020F0502020204030204" pitchFamily="34" charset="0"/>
                <a:cs typeface="Arial" panose="020B0604020202020204" pitchFamily="34" charset="0"/>
              </a:rPr>
              <a:t>scegliere</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quello</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che</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soddisfa</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i</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requisiti</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principali</a:t>
            </a:r>
            <a:r>
              <a:rPr lang="en-GB" sz="2400" dirty="0">
                <a:latin typeface="Calibri" panose="020F0502020204030204" pitchFamily="34" charset="0"/>
                <a:ea typeface="Calibri" panose="020F0502020204030204" pitchFamily="34" charset="0"/>
                <a:cs typeface="Arial" panose="020B0604020202020204" pitchFamily="34" charset="0"/>
              </a:rPr>
              <a:t>. </a:t>
            </a:r>
          </a:p>
          <a:p>
            <a:pPr>
              <a:lnSpc>
                <a:spcPct val="107000"/>
              </a:lnSpc>
              <a:spcAft>
                <a:spcPts val="800"/>
              </a:spcAft>
            </a:pPr>
            <a:r>
              <a:rPr lang="en-GB" sz="2400" dirty="0">
                <a:latin typeface="Calibri" panose="020F0502020204030204" pitchFamily="34" charset="0"/>
                <a:ea typeface="Calibri" panose="020F0502020204030204" pitchFamily="34" charset="0"/>
                <a:cs typeface="Arial" panose="020B0604020202020204" pitchFamily="34" charset="0"/>
              </a:rPr>
              <a:t>Per </a:t>
            </a:r>
            <a:r>
              <a:rPr lang="en-GB" sz="2400" dirty="0" err="1">
                <a:latin typeface="Calibri" panose="020F0502020204030204" pitchFamily="34" charset="0"/>
                <a:ea typeface="Calibri" panose="020F0502020204030204" pitchFamily="34" charset="0"/>
                <a:cs typeface="Arial" panose="020B0604020202020204" pitchFamily="34" charset="0"/>
              </a:rPr>
              <a:t>ottenere</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risultati</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ottimali</a:t>
            </a:r>
            <a:r>
              <a:rPr lang="en-GB" sz="2400" dirty="0">
                <a:latin typeface="Calibri" panose="020F0502020204030204" pitchFamily="34" charset="0"/>
                <a:ea typeface="Calibri" panose="020F0502020204030204" pitchFamily="34" charset="0"/>
                <a:cs typeface="Arial" panose="020B0604020202020204" pitchFamily="34" charset="0"/>
              </a:rPr>
              <a:t>, considerate </a:t>
            </a:r>
            <a:r>
              <a:rPr lang="en-GB" sz="2400" dirty="0" err="1">
                <a:latin typeface="Calibri" panose="020F0502020204030204" pitchFamily="34" charset="0"/>
                <a:ea typeface="Calibri" panose="020F0502020204030204" pitchFamily="34" charset="0"/>
                <a:cs typeface="Arial" panose="020B0604020202020204" pitchFamily="34" charset="0"/>
              </a:rPr>
              <a:t>il</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quadro</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generale</a:t>
            </a:r>
            <a:r>
              <a:rPr lang="en-GB" sz="2400" dirty="0">
                <a:latin typeface="Calibri" panose="020F0502020204030204" pitchFamily="34" charset="0"/>
                <a:ea typeface="Calibri" panose="020F0502020204030204" pitchFamily="34" charset="0"/>
                <a:cs typeface="Arial" panose="020B0604020202020204" pitchFamily="34" charset="0"/>
              </a:rPr>
              <a:t>" di </a:t>
            </a:r>
            <a:r>
              <a:rPr lang="en-GB" sz="2400" dirty="0" err="1">
                <a:latin typeface="Calibri" panose="020F0502020204030204" pitchFamily="34" charset="0"/>
                <a:ea typeface="Calibri" panose="020F0502020204030204" pitchFamily="34" charset="0"/>
                <a:cs typeface="Arial" panose="020B0604020202020204" pitchFamily="34" charset="0"/>
              </a:rPr>
              <a:t>ciò</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che</a:t>
            </a:r>
            <a:r>
              <a:rPr lang="en-GB" sz="2400" dirty="0">
                <a:latin typeface="Calibri" panose="020F0502020204030204" pitchFamily="34" charset="0"/>
                <a:ea typeface="Calibri" panose="020F0502020204030204" pitchFamily="34" charset="0"/>
                <a:cs typeface="Arial" panose="020B0604020202020204" pitchFamily="34" charset="0"/>
              </a:rPr>
              <a:t> un </a:t>
            </a:r>
            <a:r>
              <a:rPr lang="en-GB" sz="2400" dirty="0" err="1">
                <a:latin typeface="Calibri" panose="020F0502020204030204" pitchFamily="34" charset="0"/>
                <a:ea typeface="Calibri" panose="020F0502020204030204" pitchFamily="34" charset="0"/>
                <a:cs typeface="Arial" panose="020B0604020202020204" pitchFamily="34" charset="0"/>
              </a:rPr>
              <a:t>fornitore</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può</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offrire</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tra</a:t>
            </a:r>
            <a:r>
              <a:rPr lang="en-GB" sz="2400" dirty="0">
                <a:latin typeface="Calibri" panose="020F0502020204030204" pitchFamily="34" charset="0"/>
                <a:ea typeface="Calibri" panose="020F0502020204030204" pitchFamily="34" charset="0"/>
                <a:cs typeface="Arial" panose="020B0604020202020204" pitchFamily="34" charset="0"/>
              </a:rPr>
              <a:t> cui:</a:t>
            </a:r>
          </a:p>
          <a:p>
            <a:pPr marL="342900" lvl="0" indent="-342900">
              <a:lnSpc>
                <a:spcPct val="107000"/>
              </a:lnSpc>
              <a:buFont typeface="Arial" panose="020B0604020202020204" pitchFamily="34" charset="0"/>
              <a:buChar char="-"/>
            </a:pPr>
            <a:r>
              <a:rPr lang="en-GB" sz="2400" dirty="0" err="1">
                <a:latin typeface="Calibri" panose="020F0502020204030204" pitchFamily="34" charset="0"/>
                <a:ea typeface="Arial" panose="020B0604020202020204" pitchFamily="34" charset="0"/>
                <a:cs typeface="Arial" panose="020B0604020202020204" pitchFamily="34" charset="0"/>
              </a:rPr>
              <a:t>Facilità</a:t>
            </a:r>
            <a:r>
              <a:rPr lang="en-GB" sz="2400" dirty="0">
                <a:latin typeface="Calibri" panose="020F0502020204030204" pitchFamily="34" charset="0"/>
                <a:ea typeface="Arial" panose="020B0604020202020204" pitchFamily="34" charset="0"/>
                <a:cs typeface="Arial" panose="020B0604020202020204" pitchFamily="34" charset="0"/>
              </a:rPr>
              <a:t> di </a:t>
            </a:r>
            <a:r>
              <a:rPr lang="en-GB" sz="2400" dirty="0" err="1">
                <a:latin typeface="Calibri" panose="020F0502020204030204" pitchFamily="34" charset="0"/>
                <a:ea typeface="Arial" panose="020B0604020202020204" pitchFamily="34" charset="0"/>
                <a:cs typeface="Arial" panose="020B0604020202020204" pitchFamily="34" charset="0"/>
              </a:rPr>
              <a:t>comunicazione</a:t>
            </a:r>
            <a:endParaRPr lang="en-GB" sz="2400" dirty="0">
              <a:latin typeface="Calibri" panose="020F0502020204030204" pitchFamily="34" charset="0"/>
              <a:ea typeface="Arial" panose="020B0604020202020204" pitchFamily="34" charset="0"/>
              <a:cs typeface="Arial" panose="020B0604020202020204" pitchFamily="34" charset="0"/>
            </a:endParaRPr>
          </a:p>
          <a:p>
            <a:pPr marL="342900" lvl="0" indent="-342900">
              <a:lnSpc>
                <a:spcPct val="107000"/>
              </a:lnSpc>
              <a:buFont typeface="Arial" panose="020B0604020202020204" pitchFamily="34" charset="0"/>
              <a:buChar char="-"/>
            </a:pPr>
            <a:r>
              <a:rPr lang="en-GB" sz="2400" dirty="0" err="1">
                <a:latin typeface="Calibri" panose="020F0502020204030204" pitchFamily="34" charset="0"/>
                <a:ea typeface="Arial" panose="020B0604020202020204" pitchFamily="34" charset="0"/>
                <a:cs typeface="Arial" panose="020B0604020202020204" pitchFamily="34" charset="0"/>
              </a:rPr>
              <a:t>Etica</a:t>
            </a:r>
            <a:r>
              <a:rPr lang="en-GB" sz="2400" dirty="0">
                <a:latin typeface="Calibri" panose="020F0502020204030204" pitchFamily="34" charset="0"/>
                <a:ea typeface="Arial" panose="020B0604020202020204" pitchFamily="34" charset="0"/>
                <a:cs typeface="Arial" panose="020B0604020202020204" pitchFamily="34" charset="0"/>
              </a:rPr>
              <a:t> </a:t>
            </a:r>
            <a:r>
              <a:rPr lang="en-GB" sz="2400" dirty="0" err="1">
                <a:latin typeface="Calibri" panose="020F0502020204030204" pitchFamily="34" charset="0"/>
                <a:ea typeface="Arial" panose="020B0604020202020204" pitchFamily="34" charset="0"/>
                <a:cs typeface="Arial" panose="020B0604020202020204" pitchFamily="34" charset="0"/>
              </a:rPr>
              <a:t>aziendale</a:t>
            </a:r>
            <a:endParaRPr lang="en-GB" sz="2400" dirty="0">
              <a:latin typeface="Calibri" panose="020F0502020204030204" pitchFamily="34" charset="0"/>
              <a:ea typeface="Arial" panose="020B0604020202020204" pitchFamily="34" charset="0"/>
              <a:cs typeface="Arial" panose="020B0604020202020204" pitchFamily="34" charset="0"/>
            </a:endParaRPr>
          </a:p>
          <a:p>
            <a:pPr marL="342900" lvl="0" indent="-342900">
              <a:lnSpc>
                <a:spcPct val="107000"/>
              </a:lnSpc>
              <a:buFont typeface="Arial" panose="020B0604020202020204" pitchFamily="34" charset="0"/>
              <a:buChar char="-"/>
            </a:pPr>
            <a:r>
              <a:rPr lang="en-GB" sz="2400" dirty="0" err="1">
                <a:latin typeface="Calibri" panose="020F0502020204030204" pitchFamily="34" charset="0"/>
                <a:ea typeface="Arial" panose="020B0604020202020204" pitchFamily="34" charset="0"/>
                <a:cs typeface="Arial" panose="020B0604020202020204" pitchFamily="34" charset="0"/>
              </a:rPr>
              <a:t>Responsabilità</a:t>
            </a:r>
            <a:endParaRPr lang="en-GB" sz="2400" dirty="0">
              <a:latin typeface="Calibri" panose="020F0502020204030204" pitchFamily="34" charset="0"/>
              <a:ea typeface="Arial" panose="020B0604020202020204" pitchFamily="34" charset="0"/>
              <a:cs typeface="Arial" panose="020B0604020202020204" pitchFamily="34" charset="0"/>
            </a:endParaRPr>
          </a:p>
          <a:p>
            <a:pPr marL="342900" lvl="0" indent="-342900">
              <a:lnSpc>
                <a:spcPct val="107000"/>
              </a:lnSpc>
              <a:spcAft>
                <a:spcPts val="800"/>
              </a:spcAft>
              <a:buFont typeface="Arial" panose="020B0604020202020204" pitchFamily="34" charset="0"/>
              <a:buChar char="-"/>
            </a:pPr>
            <a:r>
              <a:rPr lang="en-GB" sz="2400" dirty="0" err="1">
                <a:latin typeface="Calibri" panose="020F0502020204030204" pitchFamily="34" charset="0"/>
                <a:ea typeface="Arial" panose="020B0604020202020204" pitchFamily="34" charset="0"/>
                <a:cs typeface="Arial" panose="020B0604020202020204" pitchFamily="34" charset="0"/>
              </a:rPr>
              <a:t>Capacità</a:t>
            </a:r>
            <a:r>
              <a:rPr lang="en-GB" sz="2400" dirty="0">
                <a:latin typeface="Calibri" panose="020F0502020204030204" pitchFamily="34" charset="0"/>
                <a:ea typeface="Arial" panose="020B0604020202020204" pitchFamily="34" charset="0"/>
                <a:cs typeface="Arial" panose="020B0604020202020204" pitchFamily="34" charset="0"/>
              </a:rPr>
              <a:t> di </a:t>
            </a:r>
            <a:r>
              <a:rPr lang="en-GB" sz="2400" dirty="0" err="1" smtClean="0">
                <a:latin typeface="Calibri" panose="020F0502020204030204" pitchFamily="34" charset="0"/>
                <a:ea typeface="Arial" panose="020B0604020202020204" pitchFamily="34" charset="0"/>
                <a:cs typeface="Arial" panose="020B0604020202020204" pitchFamily="34" charset="0"/>
              </a:rPr>
              <a:t>produzione</a:t>
            </a:r>
            <a:endParaRPr lang="en-GB" sz="2400" dirty="0">
              <a:latin typeface="Calibri" panose="020F0502020204030204" pitchFamily="34" charset="0"/>
              <a:ea typeface="Arial" panose="020B0604020202020204" pitchFamily="34" charset="0"/>
              <a:cs typeface="Arial" panose="020B0604020202020204" pitchFamily="34" charset="0"/>
            </a:endParaRPr>
          </a:p>
        </p:txBody>
      </p:sp>
      <p:sp>
        <p:nvSpPr>
          <p:cNvPr id="4" name="Ellipse 3">
            <a:extLst>
              <a:ext uri="{FF2B5EF4-FFF2-40B4-BE49-F238E27FC236}">
                <a16:creationId xmlns:a16="http://schemas.microsoft.com/office/drawing/2014/main" id="{69495764-CEAC-4C4C-8056-F3CA3D2E6173}"/>
              </a:ext>
            </a:extLst>
          </p:cNvPr>
          <p:cNvSpPr/>
          <p:nvPr/>
        </p:nvSpPr>
        <p:spPr>
          <a:xfrm>
            <a:off x="9578673" y="4527749"/>
            <a:ext cx="2133044" cy="131221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8" name="Gruppe 7">
            <a:extLst>
              <a:ext uri="{FF2B5EF4-FFF2-40B4-BE49-F238E27FC236}">
                <a16:creationId xmlns:a16="http://schemas.microsoft.com/office/drawing/2014/main" id="{9D0A769D-23BD-4CB9-8910-B05F4EB38578}"/>
              </a:ext>
            </a:extLst>
          </p:cNvPr>
          <p:cNvGrpSpPr/>
          <p:nvPr/>
        </p:nvGrpSpPr>
        <p:grpSpPr>
          <a:xfrm>
            <a:off x="480283" y="200282"/>
            <a:ext cx="11118566" cy="1329043"/>
            <a:chOff x="480283" y="200282"/>
            <a:chExt cx="11118566" cy="1329043"/>
          </a:xfrm>
        </p:grpSpPr>
        <p:pic>
          <p:nvPicPr>
            <p:cNvPr id="9" name="Billede 8">
              <a:extLst>
                <a:ext uri="{FF2B5EF4-FFF2-40B4-BE49-F238E27FC236}">
                  <a16:creationId xmlns:a16="http://schemas.microsoft.com/office/drawing/2014/main" id="{A2ECFD09-8DC9-4E1F-A240-F1E82B55EF0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51DA04BE-9754-4F50-995C-BA283B03809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10">
            <a:extLst>
              <a:ext uri="{FF2B5EF4-FFF2-40B4-BE49-F238E27FC236}">
                <a16:creationId xmlns:a16="http://schemas.microsoft.com/office/drawing/2014/main" id="{4D2FA6AD-63AD-4E5E-851B-734C4914053E}"/>
              </a:ext>
            </a:extLst>
          </p:cNvPr>
          <p:cNvSpPr txBox="1"/>
          <p:nvPr/>
        </p:nvSpPr>
        <p:spPr>
          <a:xfrm>
            <a:off x="1757323" y="230098"/>
            <a:ext cx="7393345" cy="769441"/>
          </a:xfrm>
          <a:prstGeom prst="rect">
            <a:avLst/>
          </a:prstGeom>
          <a:noFill/>
        </p:spPr>
        <p:txBody>
          <a:bodyPr wrap="square">
            <a:spAutoFit/>
          </a:bodyPr>
          <a:lstStyle/>
          <a:p>
            <a:r>
              <a:rPr lang="en-GB" sz="4400" dirty="0"/>
              <a:t>Requisiti per l'approvvigionamento</a:t>
            </a:r>
          </a:p>
        </p:txBody>
      </p:sp>
    </p:spTree>
    <p:extLst>
      <p:ext uri="{BB962C8B-B14F-4D97-AF65-F5344CB8AC3E}">
        <p14:creationId xmlns:p14="http://schemas.microsoft.com/office/powerpoint/2010/main" val="31137625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4869485" y="2234923"/>
            <a:ext cx="6761050" cy="4218798"/>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583339" y="2234923"/>
            <a:ext cx="3370685" cy="1815882"/>
          </a:xfrm>
          <a:prstGeom prst="rect">
            <a:avLst/>
          </a:prstGeom>
          <a:noFill/>
        </p:spPr>
        <p:txBody>
          <a:bodyPr wrap="square">
            <a:spAutoFit/>
          </a:bodyPr>
          <a:lstStyle/>
          <a:p>
            <a:r>
              <a:rPr lang="en-GB" sz="2800" dirty="0"/>
              <a:t>Fase 4: negoziare i termini di un contratto con il fornitore selezionato </a:t>
            </a:r>
          </a:p>
        </p:txBody>
      </p:sp>
      <p:sp>
        <p:nvSpPr>
          <p:cNvPr id="4" name="Ellipse 3">
            <a:extLst>
              <a:ext uri="{FF2B5EF4-FFF2-40B4-BE49-F238E27FC236}">
                <a16:creationId xmlns:a16="http://schemas.microsoft.com/office/drawing/2014/main" id="{69495764-CEAC-4C4C-8056-F3CA3D2E6173}"/>
              </a:ext>
            </a:extLst>
          </p:cNvPr>
          <p:cNvSpPr/>
          <p:nvPr/>
        </p:nvSpPr>
        <p:spPr>
          <a:xfrm>
            <a:off x="8682087" y="4939645"/>
            <a:ext cx="2366127" cy="135746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uppe 6">
            <a:extLst>
              <a:ext uri="{FF2B5EF4-FFF2-40B4-BE49-F238E27FC236}">
                <a16:creationId xmlns:a16="http://schemas.microsoft.com/office/drawing/2014/main" id="{F8AFB1B0-E1E3-44E2-99C7-B4BEDFA952F8}"/>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A2734408-136F-421F-B68D-EE5EAFCC40F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9E6544F-1C15-4FBD-8B49-92FE10898757}"/>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B79217AF-9E99-4051-B405-7E3F059515F4}"/>
              </a:ext>
            </a:extLst>
          </p:cNvPr>
          <p:cNvSpPr txBox="1"/>
          <p:nvPr/>
        </p:nvSpPr>
        <p:spPr>
          <a:xfrm>
            <a:off x="1534982" y="146594"/>
            <a:ext cx="7393345" cy="769441"/>
          </a:xfrm>
          <a:prstGeom prst="rect">
            <a:avLst/>
          </a:prstGeom>
          <a:noFill/>
        </p:spPr>
        <p:txBody>
          <a:bodyPr wrap="square">
            <a:spAutoFit/>
          </a:bodyPr>
          <a:lstStyle/>
          <a:p>
            <a:r>
              <a:rPr lang="en-GB" sz="4400" dirty="0"/>
              <a:t>Requisiti per l'approvvigionamento</a:t>
            </a:r>
          </a:p>
        </p:txBody>
      </p:sp>
    </p:spTree>
    <p:extLst>
      <p:ext uri="{BB962C8B-B14F-4D97-AF65-F5344CB8AC3E}">
        <p14:creationId xmlns:p14="http://schemas.microsoft.com/office/powerpoint/2010/main" val="417013816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9099505-7323-412B-A66D-37E27184A205}"/>
              </a:ext>
            </a:extLst>
          </p:cNvPr>
          <p:cNvPicPr>
            <a:picLocks noChangeAspect="1"/>
          </p:cNvPicPr>
          <p:nvPr/>
        </p:nvPicPr>
        <p:blipFill>
          <a:blip r:embed="rId3"/>
          <a:stretch>
            <a:fillRect/>
          </a:stretch>
        </p:blipFill>
        <p:spPr>
          <a:xfrm>
            <a:off x="5325035" y="2306795"/>
            <a:ext cx="6645868" cy="4146926"/>
          </a:xfrm>
          <a:prstGeom prst="rect">
            <a:avLst/>
          </a:prstGeom>
        </p:spPr>
      </p:pic>
      <p:sp>
        <p:nvSpPr>
          <p:cNvPr id="6" name="Tekstfelt 5">
            <a:extLst>
              <a:ext uri="{FF2B5EF4-FFF2-40B4-BE49-F238E27FC236}">
                <a16:creationId xmlns:a16="http://schemas.microsoft.com/office/drawing/2014/main" id="{EB8B1181-8F62-4FF2-ACB3-9E5D4396731A}"/>
              </a:ext>
            </a:extLst>
          </p:cNvPr>
          <p:cNvSpPr txBox="1"/>
          <p:nvPr/>
        </p:nvSpPr>
        <p:spPr>
          <a:xfrm>
            <a:off x="507185" y="2197366"/>
            <a:ext cx="4817849" cy="3600986"/>
          </a:xfrm>
          <a:prstGeom prst="rect">
            <a:avLst/>
          </a:prstGeom>
          <a:noFill/>
        </p:spPr>
        <p:txBody>
          <a:bodyPr wrap="square">
            <a:spAutoFit/>
          </a:bodyPr>
          <a:lstStyle/>
          <a:p>
            <a:r>
              <a:rPr lang="en-GB" sz="2800" dirty="0"/>
              <a:t>Fase 5 e Fase 6: </a:t>
            </a:r>
            <a:r>
              <a:rPr lang="en-GB" sz="2800" dirty="0" err="1" smtClean="0"/>
              <a:t>Gestione</a:t>
            </a:r>
            <a:r>
              <a:rPr lang="en-GB" sz="2800" dirty="0" smtClean="0"/>
              <a:t> </a:t>
            </a:r>
            <a:r>
              <a:rPr lang="en-GB" sz="2800" dirty="0" err="1" smtClean="0"/>
              <a:t>degli</a:t>
            </a:r>
            <a:r>
              <a:rPr lang="en-GB" sz="2800" dirty="0" smtClean="0"/>
              <a:t> </a:t>
            </a:r>
            <a:r>
              <a:rPr lang="en-GB" sz="2800" dirty="0" err="1" smtClean="0"/>
              <a:t>ordini</a:t>
            </a:r>
            <a:endParaRPr lang="en-GB" sz="2800" dirty="0" smtClean="0"/>
          </a:p>
          <a:p>
            <a:endParaRPr lang="en-GB" sz="2800" dirty="0"/>
          </a:p>
          <a:p>
            <a:r>
              <a:rPr lang="en-GB" sz="2400" dirty="0" err="1">
                <a:latin typeface="Calibri" panose="020F0502020204030204" pitchFamily="34" charset="0"/>
                <a:ea typeface="Calibri" panose="020F0502020204030204" pitchFamily="34" charset="0"/>
                <a:cs typeface="Arial" panose="020B0604020202020204" pitchFamily="34" charset="0"/>
              </a:rPr>
              <a:t>Quando</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i</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beni</a:t>
            </a:r>
            <a:r>
              <a:rPr lang="en-GB" sz="2400" dirty="0">
                <a:latin typeface="Calibri" panose="020F0502020204030204" pitchFamily="34" charset="0"/>
                <a:ea typeface="Calibri" panose="020F0502020204030204" pitchFamily="34" charset="0"/>
                <a:cs typeface="Arial" panose="020B0604020202020204" pitchFamily="34" charset="0"/>
              </a:rPr>
              <a:t>/</a:t>
            </a:r>
            <a:r>
              <a:rPr lang="en-GB" sz="2400" dirty="0" err="1">
                <a:latin typeface="Calibri" panose="020F0502020204030204" pitchFamily="34" charset="0"/>
                <a:ea typeface="Calibri" panose="020F0502020204030204" pitchFamily="34" charset="0"/>
                <a:cs typeface="Arial" panose="020B0604020202020204" pitchFamily="34" charset="0"/>
              </a:rPr>
              <a:t>servizi</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vengono</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consegnati</a:t>
            </a:r>
            <a:r>
              <a:rPr lang="en-GB" sz="2400" dirty="0">
                <a:latin typeface="Calibri" panose="020F0502020204030204" pitchFamily="34" charset="0"/>
                <a:ea typeface="Calibri" panose="020F0502020204030204" pitchFamily="34" charset="0"/>
                <a:cs typeface="Arial" panose="020B0604020202020204" pitchFamily="34" charset="0"/>
              </a:rPr>
              <a:t>, ci </a:t>
            </a:r>
            <a:r>
              <a:rPr lang="en-GB" sz="2400" dirty="0" err="1">
                <a:latin typeface="Calibri" panose="020F0502020204030204" pitchFamily="34" charset="0"/>
                <a:ea typeface="Calibri" panose="020F0502020204030204" pitchFamily="34" charset="0"/>
                <a:cs typeface="Arial" panose="020B0604020202020204" pitchFamily="34" charset="0"/>
              </a:rPr>
              <a:t>dovrebbe</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essere</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qualcuno</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responsabile</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idealmente</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l'utente</a:t>
            </a:r>
            <a:r>
              <a:rPr lang="en-GB" sz="2400" dirty="0">
                <a:latin typeface="Calibri" panose="020F0502020204030204" pitchFamily="34" charset="0"/>
                <a:ea typeface="Calibri" panose="020F0502020204030204" pitchFamily="34" charset="0"/>
                <a:cs typeface="Arial" panose="020B0604020202020204" pitchFamily="34" charset="0"/>
              </a:rPr>
              <a:t> finale del </a:t>
            </a:r>
            <a:r>
              <a:rPr lang="en-GB" sz="2400" dirty="0" err="1">
                <a:latin typeface="Calibri" panose="020F0502020204030204" pitchFamily="34" charset="0"/>
                <a:ea typeface="Calibri" panose="020F0502020204030204" pitchFamily="34" charset="0"/>
                <a:cs typeface="Arial" panose="020B0604020202020204" pitchFamily="34" charset="0"/>
              </a:rPr>
              <a:t>prodotto</a:t>
            </a:r>
            <a:r>
              <a:rPr lang="en-GB" sz="2400" dirty="0">
                <a:latin typeface="Calibri" panose="020F0502020204030204" pitchFamily="34" charset="0"/>
                <a:ea typeface="Calibri" panose="020F0502020204030204" pitchFamily="34" charset="0"/>
                <a:cs typeface="Arial" panose="020B0604020202020204" pitchFamily="34" charset="0"/>
              </a:rPr>
              <a:t> o del </a:t>
            </a:r>
            <a:r>
              <a:rPr lang="en-GB" sz="2400" dirty="0" err="1">
                <a:latin typeface="Calibri" panose="020F0502020204030204" pitchFamily="34" charset="0"/>
                <a:ea typeface="Calibri" panose="020F0502020204030204" pitchFamily="34" charset="0"/>
                <a:cs typeface="Arial" panose="020B0604020202020204" pitchFamily="34" charset="0"/>
              </a:rPr>
              <a:t>servizio</a:t>
            </a:r>
            <a:r>
              <a:rPr lang="en-GB" sz="2400" dirty="0">
                <a:latin typeface="Calibri" panose="020F0502020204030204" pitchFamily="34" charset="0"/>
                <a:ea typeface="Calibri" panose="020F0502020204030204" pitchFamily="34" charset="0"/>
                <a:cs typeface="Arial" panose="020B0604020202020204" pitchFamily="34" charset="0"/>
              </a:rPr>
              <a:t>, per </a:t>
            </a:r>
            <a:r>
              <a:rPr lang="en-GB" sz="2400" dirty="0" err="1">
                <a:latin typeface="Calibri" panose="020F0502020204030204" pitchFamily="34" charset="0"/>
                <a:ea typeface="Calibri" panose="020F0502020204030204" pitchFamily="34" charset="0"/>
                <a:cs typeface="Arial" panose="020B0604020202020204" pitchFamily="34" charset="0"/>
              </a:rPr>
              <a:t>controllare</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che</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tutti</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gli</a:t>
            </a:r>
            <a:r>
              <a:rPr lang="en-GB" sz="2400" dirty="0">
                <a:latin typeface="Calibri" panose="020F0502020204030204" pitchFamily="34" charset="0"/>
                <a:ea typeface="Calibri" panose="020F0502020204030204" pitchFamily="34" charset="0"/>
                <a:cs typeface="Arial" panose="020B0604020202020204" pitchFamily="34" charset="0"/>
              </a:rPr>
              <a:t> standard </a:t>
            </a:r>
            <a:r>
              <a:rPr lang="en-GB" sz="2400" dirty="0" err="1">
                <a:latin typeface="Calibri" panose="020F0502020204030204" pitchFamily="34" charset="0"/>
                <a:ea typeface="Calibri" panose="020F0502020204030204" pitchFamily="34" charset="0"/>
                <a:cs typeface="Arial" panose="020B0604020202020204" pitchFamily="34" charset="0"/>
              </a:rPr>
              <a:t>siano</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stati</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rispettati</a:t>
            </a:r>
            <a:r>
              <a:rPr lang="en-GB" sz="2400" dirty="0" smtClean="0">
                <a:latin typeface="Calibri" panose="020F0502020204030204" pitchFamily="34" charset="0"/>
                <a:ea typeface="Calibri" panose="020F0502020204030204" pitchFamily="34" charset="0"/>
                <a:cs typeface="Arial" panose="020B0604020202020204" pitchFamily="34" charset="0"/>
              </a:rPr>
              <a:t>.</a:t>
            </a:r>
            <a:endParaRPr lang="en-GB" sz="2400" dirty="0"/>
          </a:p>
        </p:txBody>
      </p:sp>
      <p:sp>
        <p:nvSpPr>
          <p:cNvPr id="4" name="Ellipse 3">
            <a:extLst>
              <a:ext uri="{FF2B5EF4-FFF2-40B4-BE49-F238E27FC236}">
                <a16:creationId xmlns:a16="http://schemas.microsoft.com/office/drawing/2014/main" id="{69495764-CEAC-4C4C-8056-F3CA3D2E6173}"/>
              </a:ext>
            </a:extLst>
          </p:cNvPr>
          <p:cNvSpPr/>
          <p:nvPr/>
        </p:nvSpPr>
        <p:spPr>
          <a:xfrm rot="4791783">
            <a:off x="4632673" y="3155096"/>
            <a:ext cx="3852294" cy="205195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uppe 6">
            <a:extLst>
              <a:ext uri="{FF2B5EF4-FFF2-40B4-BE49-F238E27FC236}">
                <a16:creationId xmlns:a16="http://schemas.microsoft.com/office/drawing/2014/main" id="{A23177BE-C518-459D-98D2-E5EB600467B3}"/>
              </a:ext>
            </a:extLst>
          </p:cNvPr>
          <p:cNvGrpSpPr/>
          <p:nvPr/>
        </p:nvGrpSpPr>
        <p:grpSpPr>
          <a:xfrm>
            <a:off x="480283" y="200282"/>
            <a:ext cx="11118566" cy="1329043"/>
            <a:chOff x="480283" y="200282"/>
            <a:chExt cx="11118566" cy="1329043"/>
          </a:xfrm>
        </p:grpSpPr>
        <p:pic>
          <p:nvPicPr>
            <p:cNvPr id="8" name="Billede 7">
              <a:extLst>
                <a:ext uri="{FF2B5EF4-FFF2-40B4-BE49-F238E27FC236}">
                  <a16:creationId xmlns:a16="http://schemas.microsoft.com/office/drawing/2014/main" id="{8F0AFA86-FF40-45B8-889D-73B32301AC4F}"/>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8434B8A5-ED3C-4155-A9FB-ED2A32E277E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DB442394-B3A3-4F4A-AA8F-F026C967B866}"/>
              </a:ext>
            </a:extLst>
          </p:cNvPr>
          <p:cNvSpPr txBox="1"/>
          <p:nvPr/>
        </p:nvSpPr>
        <p:spPr>
          <a:xfrm>
            <a:off x="1628362" y="196027"/>
            <a:ext cx="7393345" cy="769441"/>
          </a:xfrm>
          <a:prstGeom prst="rect">
            <a:avLst/>
          </a:prstGeom>
          <a:noFill/>
        </p:spPr>
        <p:txBody>
          <a:bodyPr wrap="square">
            <a:spAutoFit/>
          </a:bodyPr>
          <a:lstStyle/>
          <a:p>
            <a:r>
              <a:rPr lang="en-GB" sz="4400" dirty="0"/>
              <a:t>Requisiti per l'approvvigionamento</a:t>
            </a:r>
          </a:p>
        </p:txBody>
      </p:sp>
    </p:spTree>
    <p:extLst>
      <p:ext uri="{BB962C8B-B14F-4D97-AF65-F5344CB8AC3E}">
        <p14:creationId xmlns:p14="http://schemas.microsoft.com/office/powerpoint/2010/main" val="393360217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162A595D-DA21-40DA-9E4F-8DA968946EE1}"/>
              </a:ext>
            </a:extLst>
          </p:cNvPr>
          <p:cNvSpPr txBox="1"/>
          <p:nvPr/>
        </p:nvSpPr>
        <p:spPr>
          <a:xfrm>
            <a:off x="6355911" y="2016168"/>
            <a:ext cx="5198340" cy="4493538"/>
          </a:xfrm>
          <a:prstGeom prst="rect">
            <a:avLst/>
          </a:prstGeom>
          <a:noFill/>
        </p:spPr>
        <p:txBody>
          <a:bodyPr wrap="square" rtlCol="0">
            <a:spAutoFit/>
          </a:bodyPr>
          <a:lstStyle/>
          <a:p>
            <a:r>
              <a:rPr lang="en-GB" sz="2400" dirty="0" smtClean="0">
                <a:effectLst/>
                <a:latin typeface="Calibri" panose="020F0502020204030204" pitchFamily="34" charset="0"/>
                <a:ea typeface="Calibri" panose="020F0502020204030204" pitchFamily="34" charset="0"/>
                <a:cs typeface="Arial" panose="020B0604020202020204" pitchFamily="34" charset="0"/>
              </a:rPr>
              <a:t>È </a:t>
            </a:r>
            <a:r>
              <a:rPr lang="en-GB" sz="2400" dirty="0" err="1" smtClean="0">
                <a:effectLst/>
                <a:latin typeface="Calibri" panose="020F0502020204030204" pitchFamily="34" charset="0"/>
                <a:ea typeface="Calibri" panose="020F0502020204030204" pitchFamily="34" charset="0"/>
                <a:cs typeface="Arial" panose="020B0604020202020204" pitchFamily="34" charset="0"/>
              </a:rPr>
              <a:t>una</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strategia progettata per limitare il numero di minacce, vulnerabilità e debolezze che la vostra organizzazione deve affrontare a causa dei fornitori della vostra catena di fornitura. </a:t>
            </a:r>
          </a:p>
          <a:p>
            <a:endParaRPr lang="en-GB" sz="2400" dirty="0">
              <a:effectLst/>
              <a:latin typeface="Calibri" panose="020F0502020204030204" pitchFamily="34" charset="0"/>
              <a:ea typeface="Calibri" panose="020F0502020204030204" pitchFamily="34" charset="0"/>
              <a:cs typeface="Arial" panose="020B0604020202020204" pitchFamily="34" charset="0"/>
            </a:endParaRPr>
          </a:p>
          <a:p>
            <a:r>
              <a:rPr lang="en-GB" sz="2400" dirty="0">
                <a:effectLst/>
                <a:latin typeface="Calibri" panose="020F0502020204030204" pitchFamily="34" charset="0"/>
                <a:ea typeface="Calibri" panose="020F0502020204030204" pitchFamily="34" charset="0"/>
                <a:cs typeface="Arial" panose="020B0604020202020204" pitchFamily="34" charset="0"/>
              </a:rPr>
              <a:t>Un fornitore è in genere un'organizzazione terza che vende un prodotto, un servizio o un'apparecchiatura di cui l'azienda ha bisogno per funzionare.</a:t>
            </a:r>
          </a:p>
          <a:p>
            <a:endParaRPr lang="en-GB" dirty="0"/>
          </a:p>
        </p:txBody>
      </p:sp>
      <p:pic>
        <p:nvPicPr>
          <p:cNvPr id="1028" name="Picture 4" descr="An Overview on Vendor Risk Management | Ignyte Assurance Platform">
            <a:extLst>
              <a:ext uri="{FF2B5EF4-FFF2-40B4-BE49-F238E27FC236}">
                <a16:creationId xmlns:a16="http://schemas.microsoft.com/office/drawing/2014/main" id="{F83DC276-638F-4704-954F-D4A4F37272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4065" y="1858122"/>
            <a:ext cx="4772025" cy="4800600"/>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uppe 5">
            <a:extLst>
              <a:ext uri="{FF2B5EF4-FFF2-40B4-BE49-F238E27FC236}">
                <a16:creationId xmlns:a16="http://schemas.microsoft.com/office/drawing/2014/main" id="{45172A64-2B21-46D1-84B2-7BF45CE8EBF4}"/>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CA277A66-A537-4F53-AACF-2DEB785B76A1}"/>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6413B99D-01B3-4F59-BC6E-BC413925B94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9" name="Tekstfelt 8">
            <a:extLst>
              <a:ext uri="{FF2B5EF4-FFF2-40B4-BE49-F238E27FC236}">
                <a16:creationId xmlns:a16="http://schemas.microsoft.com/office/drawing/2014/main" id="{E6CF08E4-83CA-48B8-854D-E95884B7D988}"/>
              </a:ext>
            </a:extLst>
          </p:cNvPr>
          <p:cNvSpPr txBox="1"/>
          <p:nvPr/>
        </p:nvSpPr>
        <p:spPr>
          <a:xfrm>
            <a:off x="2071450" y="202360"/>
            <a:ext cx="6037244" cy="769441"/>
          </a:xfrm>
          <a:prstGeom prst="rect">
            <a:avLst/>
          </a:prstGeom>
          <a:noFill/>
        </p:spPr>
        <p:txBody>
          <a:bodyPr wrap="square" rtlCol="0">
            <a:spAutoFit/>
          </a:bodyPr>
          <a:lstStyle/>
          <a:p>
            <a:r>
              <a:rPr lang="da-DK" sz="4400" dirty="0"/>
              <a:t>Gestione del rischio </a:t>
            </a:r>
            <a:r>
              <a:rPr lang="da-DK" sz="4400" dirty="0" err="1"/>
              <a:t>dei fornitori</a:t>
            </a:r>
            <a:endParaRPr lang="en-GB" sz="4400" dirty="0"/>
          </a:p>
        </p:txBody>
      </p:sp>
    </p:spTree>
    <p:extLst>
      <p:ext uri="{BB962C8B-B14F-4D97-AF65-F5344CB8AC3E}">
        <p14:creationId xmlns:p14="http://schemas.microsoft.com/office/powerpoint/2010/main" val="349530515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3F9AD46C-61D1-46CC-9F2A-6CFF32BC5B29}"/>
              </a:ext>
            </a:extLst>
          </p:cNvPr>
          <p:cNvPicPr>
            <a:picLocks noChangeAspect="1"/>
          </p:cNvPicPr>
          <p:nvPr/>
        </p:nvPicPr>
        <p:blipFill rotWithShape="1">
          <a:blip r:embed="rId3"/>
          <a:srcRect b="3567"/>
          <a:stretch/>
        </p:blipFill>
        <p:spPr>
          <a:xfrm>
            <a:off x="536717" y="1656609"/>
            <a:ext cx="6634104" cy="4798116"/>
          </a:xfrm>
          <a:prstGeom prst="rect">
            <a:avLst/>
          </a:prstGeom>
        </p:spPr>
      </p:pic>
      <p:sp>
        <p:nvSpPr>
          <p:cNvPr id="3" name="Tekstfelt 2">
            <a:extLst>
              <a:ext uri="{FF2B5EF4-FFF2-40B4-BE49-F238E27FC236}">
                <a16:creationId xmlns:a16="http://schemas.microsoft.com/office/drawing/2014/main" id="{B66EF6B8-D049-410B-9729-5AECE8461035}"/>
              </a:ext>
            </a:extLst>
          </p:cNvPr>
          <p:cNvSpPr txBox="1"/>
          <p:nvPr/>
        </p:nvSpPr>
        <p:spPr>
          <a:xfrm>
            <a:off x="7485262" y="1656609"/>
            <a:ext cx="4279769" cy="4426853"/>
          </a:xfrm>
          <a:prstGeom prst="rect">
            <a:avLst/>
          </a:prstGeom>
          <a:noFill/>
        </p:spPr>
        <p:txBody>
          <a:bodyPr wrap="square" rtlCol="0">
            <a:spAutoFit/>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Il ciclo di gestione del rischio dei fornitori</a:t>
            </a:r>
          </a:p>
          <a:p>
            <a:endParaRPr lang="en-GB" sz="1400" dirty="0"/>
          </a:p>
          <a:p>
            <a:pPr>
              <a:spcBef>
                <a:spcPts val="200"/>
              </a:spcBef>
            </a:pPr>
            <a:r>
              <a:rPr lang="en-GB" sz="2400" b="1" dirty="0"/>
              <a:t>Fase 1</a:t>
            </a:r>
            <a:r>
              <a:rPr lang="en-GB" sz="2400" dirty="0"/>
              <a:t>: analisi - L'azienda identifica il rischio intrinseco della relazione e il livello di due diligence da eseguire. Di conseguenza, l'azienda valuta la posizione di sicurezza della terza parte ed esegue un'analisi delle lacune.</a:t>
            </a:r>
          </a:p>
          <a:p>
            <a:endParaRPr lang="en-GB" dirty="0"/>
          </a:p>
        </p:txBody>
      </p:sp>
      <p:grpSp>
        <p:nvGrpSpPr>
          <p:cNvPr id="7" name="Gruppe 6">
            <a:extLst>
              <a:ext uri="{FF2B5EF4-FFF2-40B4-BE49-F238E27FC236}">
                <a16:creationId xmlns:a16="http://schemas.microsoft.com/office/drawing/2014/main" id="{1CC686F3-A360-4069-8EE4-6FC40265854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ADB0329A-BAD3-42B5-AA10-28891F81EC80}"/>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7A5FD3F-F3F6-42D3-A1F1-5B38FBF7A41A}"/>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FF23EC2F-3DBF-4712-8E00-383722C1F8BD}"/>
              </a:ext>
            </a:extLst>
          </p:cNvPr>
          <p:cNvSpPr txBox="1"/>
          <p:nvPr/>
        </p:nvSpPr>
        <p:spPr>
          <a:xfrm>
            <a:off x="1591416" y="199278"/>
            <a:ext cx="6037244" cy="769441"/>
          </a:xfrm>
          <a:prstGeom prst="rect">
            <a:avLst/>
          </a:prstGeom>
          <a:noFill/>
        </p:spPr>
        <p:txBody>
          <a:bodyPr wrap="square" rtlCol="0">
            <a:spAutoFit/>
          </a:bodyPr>
          <a:lstStyle/>
          <a:p>
            <a:r>
              <a:rPr lang="da-DK" sz="4400" dirty="0"/>
              <a:t>Gestione del rischio </a:t>
            </a:r>
            <a:r>
              <a:rPr lang="da-DK" sz="4400" dirty="0" err="1"/>
              <a:t>dei fornitori</a:t>
            </a:r>
            <a:endParaRPr lang="en-GB" sz="4400" dirty="0"/>
          </a:p>
        </p:txBody>
      </p:sp>
    </p:spTree>
    <p:extLst>
      <p:ext uri="{BB962C8B-B14F-4D97-AF65-F5344CB8AC3E}">
        <p14:creationId xmlns:p14="http://schemas.microsoft.com/office/powerpoint/2010/main" val="151897112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B66EF6B8-D049-410B-9729-5AECE8461035}"/>
              </a:ext>
            </a:extLst>
          </p:cNvPr>
          <p:cNvSpPr txBox="1"/>
          <p:nvPr/>
        </p:nvSpPr>
        <p:spPr>
          <a:xfrm>
            <a:off x="7461199" y="1656609"/>
            <a:ext cx="4279769" cy="3929281"/>
          </a:xfrm>
          <a:prstGeom prst="rect">
            <a:avLst/>
          </a:prstGeom>
          <a:noFill/>
        </p:spPr>
        <p:txBody>
          <a:bodyPr wrap="square" rtlCol="0">
            <a:spAutoFit/>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Il ciclo di gestione del rischio dei fornitori</a:t>
            </a:r>
          </a:p>
          <a:p>
            <a:endParaRPr lang="en-GB" sz="2800" dirty="0"/>
          </a:p>
          <a:p>
            <a:pPr>
              <a:spcBef>
                <a:spcPts val="200"/>
              </a:spcBef>
            </a:pPr>
            <a:r>
              <a:rPr lang="en-GB" sz="2400" b="1" dirty="0"/>
              <a:t>Fase 2</a:t>
            </a:r>
            <a:r>
              <a:rPr lang="en-GB" sz="2400" dirty="0"/>
              <a:t>: impegno - L'azienda e la terza parte collaborano su come rimediare alle </a:t>
            </a:r>
            <a:r>
              <a:rPr lang="en-GB" sz="2400" dirty="0" err="1"/>
              <a:t>lacune</a:t>
            </a:r>
            <a:r>
              <a:rPr lang="en-GB" sz="2400" dirty="0" smtClean="0"/>
              <a:t>.</a:t>
            </a:r>
          </a:p>
          <a:p>
            <a:pPr>
              <a:spcBef>
                <a:spcPts val="200"/>
              </a:spcBef>
            </a:pPr>
            <a:endParaRPr lang="en-GB" sz="2400" dirty="0"/>
          </a:p>
          <a:p>
            <a:pPr>
              <a:spcBef>
                <a:spcPts val="200"/>
              </a:spcBef>
            </a:pPr>
            <a:r>
              <a:rPr lang="en-GB" sz="2400" b="1" dirty="0"/>
              <a:t>Fase 3</a:t>
            </a:r>
            <a:r>
              <a:rPr lang="en-GB" sz="2400" dirty="0"/>
              <a:t>: rimedio - La terza parte risolve le lacune informatiche.</a:t>
            </a:r>
          </a:p>
          <a:p>
            <a:endParaRPr lang="en-GB" dirty="0"/>
          </a:p>
        </p:txBody>
      </p:sp>
      <p:grpSp>
        <p:nvGrpSpPr>
          <p:cNvPr id="7" name="Gruppe 6">
            <a:extLst>
              <a:ext uri="{FF2B5EF4-FFF2-40B4-BE49-F238E27FC236}">
                <a16:creationId xmlns:a16="http://schemas.microsoft.com/office/drawing/2014/main" id="{1CC686F3-A360-4069-8EE4-6FC40265854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ADB0329A-BAD3-42B5-AA10-28891F81EC80}"/>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7A5FD3F-F3F6-42D3-A1F1-5B38FBF7A41A}"/>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9088EDB9-208B-429B-A830-F55C31D4298F}"/>
              </a:ext>
            </a:extLst>
          </p:cNvPr>
          <p:cNvSpPr txBox="1"/>
          <p:nvPr/>
        </p:nvSpPr>
        <p:spPr>
          <a:xfrm>
            <a:off x="1591416" y="202360"/>
            <a:ext cx="6037244" cy="769441"/>
          </a:xfrm>
          <a:prstGeom prst="rect">
            <a:avLst/>
          </a:prstGeom>
          <a:noFill/>
        </p:spPr>
        <p:txBody>
          <a:bodyPr wrap="square" rtlCol="0">
            <a:spAutoFit/>
          </a:bodyPr>
          <a:lstStyle/>
          <a:p>
            <a:r>
              <a:rPr lang="da-DK" sz="4400" dirty="0"/>
              <a:t>Gestione del rischio </a:t>
            </a:r>
            <a:r>
              <a:rPr lang="da-DK" sz="4400" dirty="0" err="1"/>
              <a:t>dei fornitori</a:t>
            </a:r>
            <a:endParaRPr lang="en-GB" sz="4400" dirty="0"/>
          </a:p>
        </p:txBody>
      </p:sp>
      <p:pic>
        <p:nvPicPr>
          <p:cNvPr id="11" name="Billede 1">
            <a:extLst>
              <a:ext uri="{FF2B5EF4-FFF2-40B4-BE49-F238E27FC236}">
                <a16:creationId xmlns:a16="http://schemas.microsoft.com/office/drawing/2014/main" id="{3F9AD46C-61D1-46CC-9F2A-6CFF32BC5B29}"/>
              </a:ext>
            </a:extLst>
          </p:cNvPr>
          <p:cNvPicPr>
            <a:picLocks noChangeAspect="1"/>
          </p:cNvPicPr>
          <p:nvPr/>
        </p:nvPicPr>
        <p:blipFill rotWithShape="1">
          <a:blip r:embed="rId5"/>
          <a:srcRect b="3567"/>
          <a:stretch/>
        </p:blipFill>
        <p:spPr>
          <a:xfrm>
            <a:off x="536717" y="1656609"/>
            <a:ext cx="6634104" cy="4798116"/>
          </a:xfrm>
          <a:prstGeom prst="rect">
            <a:avLst/>
          </a:prstGeom>
        </p:spPr>
      </p:pic>
    </p:spTree>
    <p:extLst>
      <p:ext uri="{BB962C8B-B14F-4D97-AF65-F5344CB8AC3E}">
        <p14:creationId xmlns:p14="http://schemas.microsoft.com/office/powerpoint/2010/main" val="312342982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B66EF6B8-D049-410B-9729-5AECE8461035}"/>
              </a:ext>
            </a:extLst>
          </p:cNvPr>
          <p:cNvSpPr txBox="1"/>
          <p:nvPr/>
        </p:nvSpPr>
        <p:spPr>
          <a:xfrm>
            <a:off x="7266153" y="1656609"/>
            <a:ext cx="4279769" cy="4693593"/>
          </a:xfrm>
          <a:prstGeom prst="rect">
            <a:avLst/>
          </a:prstGeom>
          <a:noFill/>
        </p:spPr>
        <p:txBody>
          <a:bodyPr wrap="square" rtlCol="0">
            <a:spAutoFit/>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Il ciclo di gestione del rischio dei fornitori</a:t>
            </a:r>
          </a:p>
          <a:p>
            <a:endParaRPr lang="en-GB" sz="2800" dirty="0"/>
          </a:p>
          <a:p>
            <a:pPr>
              <a:spcBef>
                <a:spcPts val="200"/>
              </a:spcBef>
            </a:pPr>
            <a:r>
              <a:rPr lang="en-GB" sz="2400" b="1" dirty="0"/>
              <a:t>Fase 4</a:t>
            </a:r>
            <a:r>
              <a:rPr lang="en-GB" sz="2400" dirty="0"/>
              <a:t>: Approvazione - L'azienda approva la terza parte o la rifiuta in base alla tolleranza al rischio.</a:t>
            </a:r>
          </a:p>
          <a:p>
            <a:pPr>
              <a:spcBef>
                <a:spcPts val="200"/>
              </a:spcBef>
            </a:pPr>
            <a:endParaRPr lang="en-GB" sz="2400" b="1" dirty="0"/>
          </a:p>
          <a:p>
            <a:pPr>
              <a:spcBef>
                <a:spcPts val="200"/>
              </a:spcBef>
            </a:pPr>
            <a:r>
              <a:rPr lang="en-GB" sz="2400" b="1" dirty="0"/>
              <a:t>Fase 5</a:t>
            </a:r>
            <a:r>
              <a:rPr lang="en-GB" sz="2400" dirty="0"/>
              <a:t>: monitoraggio - L'azienda continua a monitorare la terza parte per individuare eventuali falle informatiche.</a:t>
            </a:r>
          </a:p>
          <a:p>
            <a:endParaRPr lang="en-GB" dirty="0"/>
          </a:p>
        </p:txBody>
      </p:sp>
      <p:grpSp>
        <p:nvGrpSpPr>
          <p:cNvPr id="7" name="Gruppe 6">
            <a:extLst>
              <a:ext uri="{FF2B5EF4-FFF2-40B4-BE49-F238E27FC236}">
                <a16:creationId xmlns:a16="http://schemas.microsoft.com/office/drawing/2014/main" id="{1CC686F3-A360-4069-8EE4-6FC40265854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ADB0329A-BAD3-42B5-AA10-28891F81EC80}"/>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7A5FD3F-F3F6-42D3-A1F1-5B38FBF7A41A}"/>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5650C7B4-F1AB-44A9-9A69-271B40B76FC5}"/>
              </a:ext>
            </a:extLst>
          </p:cNvPr>
          <p:cNvSpPr txBox="1"/>
          <p:nvPr/>
        </p:nvSpPr>
        <p:spPr>
          <a:xfrm>
            <a:off x="1591416" y="199278"/>
            <a:ext cx="6037244" cy="769441"/>
          </a:xfrm>
          <a:prstGeom prst="rect">
            <a:avLst/>
          </a:prstGeom>
          <a:noFill/>
        </p:spPr>
        <p:txBody>
          <a:bodyPr wrap="square" rtlCol="0">
            <a:spAutoFit/>
          </a:bodyPr>
          <a:lstStyle/>
          <a:p>
            <a:r>
              <a:rPr lang="da-DK" sz="4400" dirty="0"/>
              <a:t>Gestione del rischio </a:t>
            </a:r>
            <a:r>
              <a:rPr lang="da-DK" sz="4400" dirty="0" err="1"/>
              <a:t>dei fornitori</a:t>
            </a:r>
            <a:endParaRPr lang="en-GB" sz="4400" dirty="0"/>
          </a:p>
        </p:txBody>
      </p:sp>
      <p:pic>
        <p:nvPicPr>
          <p:cNvPr id="11" name="Billede 1">
            <a:extLst>
              <a:ext uri="{FF2B5EF4-FFF2-40B4-BE49-F238E27FC236}">
                <a16:creationId xmlns:a16="http://schemas.microsoft.com/office/drawing/2014/main" id="{3F9AD46C-61D1-46CC-9F2A-6CFF32BC5B29}"/>
              </a:ext>
            </a:extLst>
          </p:cNvPr>
          <p:cNvPicPr>
            <a:picLocks noChangeAspect="1"/>
          </p:cNvPicPr>
          <p:nvPr/>
        </p:nvPicPr>
        <p:blipFill rotWithShape="1">
          <a:blip r:embed="rId5"/>
          <a:srcRect b="3567"/>
          <a:stretch/>
        </p:blipFill>
        <p:spPr>
          <a:xfrm>
            <a:off x="536717" y="1656609"/>
            <a:ext cx="6634104" cy="4798116"/>
          </a:xfrm>
          <a:prstGeom prst="rect">
            <a:avLst/>
          </a:prstGeom>
        </p:spPr>
      </p:pic>
    </p:spTree>
    <p:extLst>
      <p:ext uri="{BB962C8B-B14F-4D97-AF65-F5344CB8AC3E}">
        <p14:creationId xmlns:p14="http://schemas.microsoft.com/office/powerpoint/2010/main" val="195527795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965E20C0-DA66-41C5-AB6A-BF68FB367628}"/>
              </a:ext>
            </a:extLst>
          </p:cNvPr>
          <p:cNvSpPr txBox="1"/>
          <p:nvPr/>
        </p:nvSpPr>
        <p:spPr>
          <a:xfrm>
            <a:off x="5787189" y="2790951"/>
            <a:ext cx="6214722" cy="2961132"/>
          </a:xfrm>
          <a:prstGeom prst="rect">
            <a:avLst/>
          </a:prstGeom>
          <a:noFill/>
        </p:spPr>
        <p:txBody>
          <a:bodyPr wrap="square" rtlCol="0">
            <a:spAutoFit/>
          </a:bodyPr>
          <a:lstStyle/>
          <a:p>
            <a:pPr>
              <a:lnSpc>
                <a:spcPct val="107000"/>
              </a:lnSpc>
              <a:spcAft>
                <a:spcPts val="400"/>
              </a:spcAft>
            </a:pPr>
            <a:r>
              <a:rPr lang="en-GB" sz="2400" dirty="0">
                <a:effectLst/>
                <a:latin typeface="Calibri" panose="020F0502020204030204" pitchFamily="34" charset="0"/>
                <a:ea typeface="Calibri" panose="020F0502020204030204" pitchFamily="34" charset="0"/>
                <a:cs typeface="Arial" panose="020B0604020202020204" pitchFamily="34" charset="0"/>
              </a:rPr>
              <a:t>I social network </a:t>
            </a:r>
            <a:r>
              <a:rPr lang="en-GB" sz="2400" dirty="0" err="1" smtClean="0">
                <a:effectLst/>
                <a:latin typeface="Calibri" panose="020F0502020204030204" pitchFamily="34" charset="0"/>
                <a:ea typeface="Calibri" panose="020F0502020204030204" pitchFamily="34" charset="0"/>
                <a:cs typeface="Arial" panose="020B0604020202020204" pitchFamily="34" charset="0"/>
              </a:rPr>
              <a:t>sono</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r>
              <a:rPr lang="en-GB" sz="2400" dirty="0" err="1" smtClean="0">
                <a:effectLst/>
                <a:latin typeface="Calibri" panose="020F0502020204030204" pitchFamily="34" charset="0"/>
                <a:ea typeface="Calibri" panose="020F0502020204030204" pitchFamily="34" charset="0"/>
                <a:cs typeface="Arial" panose="020B0604020202020204" pitchFamily="34" charset="0"/>
              </a:rPr>
              <a:t>oggi</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r>
              <a:rPr lang="en-GB" sz="2400" dirty="0" err="1">
                <a:effectLst/>
                <a:latin typeface="Calibri" panose="020F0502020204030204" pitchFamily="34" charset="0"/>
                <a:ea typeface="Calibri" panose="020F0502020204030204" pitchFamily="34" charset="0"/>
                <a:cs typeface="Arial" panose="020B0604020202020204" pitchFamily="34" charset="0"/>
              </a:rPr>
              <a:t>molto</a:t>
            </a:r>
            <a:r>
              <a:rPr lang="en-GB" sz="2400" dirty="0">
                <a:effectLst/>
                <a:latin typeface="Calibri" panose="020F0502020204030204" pitchFamily="34" charset="0"/>
                <a:ea typeface="Calibri" panose="020F0502020204030204" pitchFamily="34" charset="0"/>
                <a:cs typeface="Arial" panose="020B0604020202020204" pitchFamily="34" charset="0"/>
              </a:rPr>
              <a:t> </a:t>
            </a:r>
            <a:r>
              <a:rPr lang="en-GB" sz="2400" dirty="0" err="1" smtClean="0">
                <a:effectLst/>
                <a:latin typeface="Calibri" panose="020F0502020204030204" pitchFamily="34" charset="0"/>
                <a:ea typeface="Calibri" panose="020F0502020204030204" pitchFamily="34" charset="0"/>
                <a:cs typeface="Arial" panose="020B0604020202020204" pitchFamily="34" charset="0"/>
              </a:rPr>
              <a:t>popolari</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400"/>
              </a:spcAft>
            </a:pP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400"/>
              </a:spcAft>
            </a:pPr>
            <a:r>
              <a:rPr lang="en-GB" sz="2400" dirty="0">
                <a:effectLst/>
                <a:latin typeface="Calibri" panose="020F0502020204030204" pitchFamily="34" charset="0"/>
                <a:ea typeface="Calibri" panose="020F0502020204030204" pitchFamily="34" charset="0"/>
                <a:cs typeface="Arial" panose="020B0604020202020204" pitchFamily="34" charset="0"/>
              </a:rPr>
              <a:t>Di solito, una rete sociale è definita come una rete a piccolo mondo, costituita da un insieme di individui (persone, gruppi, organizzazioni) collegati da relazioni personali, lavorative o di fiducia. </a:t>
            </a:r>
            <a:endParaRPr lang="en-GB" dirty="0"/>
          </a:p>
        </p:txBody>
      </p:sp>
      <p:grpSp>
        <p:nvGrpSpPr>
          <p:cNvPr id="4" name="Gruppe 3">
            <a:extLst>
              <a:ext uri="{FF2B5EF4-FFF2-40B4-BE49-F238E27FC236}">
                <a16:creationId xmlns:a16="http://schemas.microsoft.com/office/drawing/2014/main" id="{1305AE6F-216A-4A32-BD47-29C8D49FD2F2}"/>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7C2CFF5F-6D21-447C-A6CC-BDF63F8237CD}"/>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1AF1D3B2-4784-4B82-AA68-56158B26ED12}"/>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8" name="Billede 7" descr="Et billede, der indeholder tekst, person, telefon, mobiltelefon&#10;&#10;Automatisk genereret beskrivelse">
            <a:extLst>
              <a:ext uri="{FF2B5EF4-FFF2-40B4-BE49-F238E27FC236}">
                <a16:creationId xmlns:a16="http://schemas.microsoft.com/office/drawing/2014/main" id="{4D62899C-29DC-42B3-AE74-5D354D237331}"/>
              </a:ext>
            </a:extLst>
          </p:cNvPr>
          <p:cNvPicPr>
            <a:picLocks noChangeAspect="1"/>
          </p:cNvPicPr>
          <p:nvPr/>
        </p:nvPicPr>
        <p:blipFill rotWithShape="1">
          <a:blip r:embed="rId5">
            <a:extLst>
              <a:ext uri="{28A0092B-C50C-407E-A947-70E740481C1C}">
                <a14:useLocalDpi xmlns:a14="http://schemas.microsoft.com/office/drawing/2010/main" val="0"/>
              </a:ext>
            </a:extLst>
          </a:blip>
          <a:srcRect l="30832"/>
          <a:stretch/>
        </p:blipFill>
        <p:spPr>
          <a:xfrm>
            <a:off x="536717" y="2790951"/>
            <a:ext cx="5034547" cy="3264303"/>
          </a:xfrm>
          <a:prstGeom prst="rect">
            <a:avLst/>
          </a:prstGeom>
        </p:spPr>
      </p:pic>
      <p:sp>
        <p:nvSpPr>
          <p:cNvPr id="3" name="Tekstfelt 2">
            <a:extLst>
              <a:ext uri="{FF2B5EF4-FFF2-40B4-BE49-F238E27FC236}">
                <a16:creationId xmlns:a16="http://schemas.microsoft.com/office/drawing/2014/main" id="{C5AD287C-9776-49AD-9C23-43289DD1573E}"/>
              </a:ext>
            </a:extLst>
          </p:cNvPr>
          <p:cNvSpPr txBox="1"/>
          <p:nvPr/>
        </p:nvSpPr>
        <p:spPr>
          <a:xfrm>
            <a:off x="1591416" y="215364"/>
            <a:ext cx="6997313" cy="1723549"/>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 e rischi per la sicurezza dei fornitori</a:t>
            </a:r>
          </a:p>
          <a:p>
            <a:endParaRPr lang="en-GB" dirty="0"/>
          </a:p>
        </p:txBody>
      </p:sp>
    </p:spTree>
    <p:extLst>
      <p:ext uri="{BB962C8B-B14F-4D97-AF65-F5344CB8AC3E}">
        <p14:creationId xmlns:p14="http://schemas.microsoft.com/office/powerpoint/2010/main" val="402899702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Billede 2" descr="Et billede, der indeholder skiløb, udendørs, sne, gruppe&#10;&#10;Automatisk genereret beskrivelse">
            <a:extLst>
              <a:ext uri="{FF2B5EF4-FFF2-40B4-BE49-F238E27FC236}">
                <a16:creationId xmlns:a16="http://schemas.microsoft.com/office/drawing/2014/main" id="{86670D52-10B3-4EA7-97BE-275A9FE91708}"/>
              </a:ext>
            </a:extLst>
          </p:cNvPr>
          <p:cNvPicPr>
            <a:picLocks noChangeAspect="1"/>
          </p:cNvPicPr>
          <p:nvPr/>
        </p:nvPicPr>
        <p:blipFill rotWithShape="1">
          <a:blip r:embed="rId3">
            <a:extLst>
              <a:ext uri="{28A0092B-C50C-407E-A947-70E740481C1C}">
                <a14:useLocalDpi xmlns:a14="http://schemas.microsoft.com/office/drawing/2010/main" val="0"/>
              </a:ext>
            </a:extLst>
          </a:blip>
          <a:srcRect l="79" t="9116" r="-79" b="12706"/>
          <a:stretch/>
        </p:blipFill>
        <p:spPr>
          <a:xfrm>
            <a:off x="581624" y="2700169"/>
            <a:ext cx="8825479" cy="3878776"/>
          </a:xfrm>
          <a:prstGeom prst="rect">
            <a:avLst/>
          </a:prstGeom>
        </p:spPr>
      </p:pic>
      <p:sp>
        <p:nvSpPr>
          <p:cNvPr id="4" name="Tekstfelt 3">
            <a:extLst>
              <a:ext uri="{FF2B5EF4-FFF2-40B4-BE49-F238E27FC236}">
                <a16:creationId xmlns:a16="http://schemas.microsoft.com/office/drawing/2014/main" id="{060F9DC9-FE26-4BB7-9FEE-CF9FC562FD4C}"/>
              </a:ext>
            </a:extLst>
          </p:cNvPr>
          <p:cNvSpPr txBox="1"/>
          <p:nvPr/>
        </p:nvSpPr>
        <p:spPr>
          <a:xfrm>
            <a:off x="9550943" y="3301431"/>
            <a:ext cx="2450969" cy="1846659"/>
          </a:xfrm>
          <a:prstGeom prst="rect">
            <a:avLst/>
          </a:prstGeom>
          <a:noFill/>
        </p:spPr>
        <p:txBody>
          <a:bodyPr wrap="square" rtlCol="0">
            <a:spAutoFit/>
          </a:bodyPr>
          <a:lstStyle/>
          <a:p>
            <a:r>
              <a:rPr lang="en-GB" sz="4800" dirty="0">
                <a:effectLst/>
                <a:latin typeface="Calibri" panose="020F0502020204030204" pitchFamily="34" charset="0"/>
                <a:ea typeface="Calibri" panose="020F0502020204030204" pitchFamily="34" charset="0"/>
                <a:cs typeface="Arial" panose="020B0604020202020204" pitchFamily="34" charset="0"/>
              </a:rPr>
              <a:t>Termini chiave </a:t>
            </a:r>
          </a:p>
          <a:p>
            <a:endParaRPr lang="en-GB" dirty="0"/>
          </a:p>
        </p:txBody>
      </p:sp>
      <p:grpSp>
        <p:nvGrpSpPr>
          <p:cNvPr id="6" name="Gruppe 5">
            <a:extLst>
              <a:ext uri="{FF2B5EF4-FFF2-40B4-BE49-F238E27FC236}">
                <a16:creationId xmlns:a16="http://schemas.microsoft.com/office/drawing/2014/main" id="{EFD9F3F9-6518-41EE-AD3C-A40DFCE4A9C2}"/>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E96A8D54-6538-468E-B203-785F8CA77775}"/>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1700FE6A-4EBA-4E00-8507-D9563214E7F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2">
            <a:extLst>
              <a:ext uri="{FF2B5EF4-FFF2-40B4-BE49-F238E27FC236}">
                <a16:creationId xmlns:a16="http://schemas.microsoft.com/office/drawing/2014/main" id="{C5AD287C-9776-49AD-9C23-43289DD1573E}"/>
              </a:ext>
            </a:extLst>
          </p:cNvPr>
          <p:cNvSpPr txBox="1"/>
          <p:nvPr/>
        </p:nvSpPr>
        <p:spPr>
          <a:xfrm>
            <a:off x="1591416" y="215364"/>
            <a:ext cx="6997313" cy="1723549"/>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 e rischi per la sicurezza dei fornitori</a:t>
            </a:r>
          </a:p>
          <a:p>
            <a:endParaRPr lang="en-GB" dirty="0"/>
          </a:p>
        </p:txBody>
      </p:sp>
    </p:spTree>
    <p:extLst>
      <p:ext uri="{BB962C8B-B14F-4D97-AF65-F5344CB8AC3E}">
        <p14:creationId xmlns:p14="http://schemas.microsoft.com/office/powerpoint/2010/main" val="61890302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BA87B0E9-C1A3-4EA9-8E75-F43824835C3F}"/>
              </a:ext>
            </a:extLst>
          </p:cNvPr>
          <p:cNvSpPr txBox="1"/>
          <p:nvPr/>
        </p:nvSpPr>
        <p:spPr>
          <a:xfrm>
            <a:off x="847496" y="2068516"/>
            <a:ext cx="6684271" cy="3016210"/>
          </a:xfrm>
          <a:prstGeom prst="rect">
            <a:avLst/>
          </a:prstGeom>
          <a:noFill/>
        </p:spPr>
        <p:txBody>
          <a:bodyPr wrap="square" rtlCol="0">
            <a:spAutoFit/>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Controllo dell'accesso basato </a:t>
            </a:r>
            <a:r>
              <a:rPr lang="en-GB" sz="2800" dirty="0" err="1">
                <a:effectLst/>
                <a:latin typeface="Calibri" panose="020F0502020204030204" pitchFamily="34" charset="0"/>
                <a:ea typeface="Calibri" panose="020F0502020204030204" pitchFamily="34" charset="0"/>
                <a:cs typeface="Arial" panose="020B0604020202020204" pitchFamily="34" charset="0"/>
              </a:rPr>
              <a:t>sulle</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smtClean="0">
                <a:effectLst/>
                <a:latin typeface="Calibri" panose="020F0502020204030204" pitchFamily="34" charset="0"/>
                <a:ea typeface="Calibri" panose="020F0502020204030204" pitchFamily="34" charset="0"/>
                <a:cs typeface="Arial" panose="020B0604020202020204" pitchFamily="34" charset="0"/>
              </a:rPr>
              <a:t>relazioni</a:t>
            </a:r>
            <a:r>
              <a:rPr lang="en-GB" sz="2800" dirty="0" smtClean="0">
                <a:effectLst/>
                <a:latin typeface="Calibri" panose="020F0502020204030204" pitchFamily="34" charset="0"/>
                <a:ea typeface="Calibri" panose="020F0502020204030204" pitchFamily="34" charset="0"/>
                <a:cs typeface="Arial" panose="020B0604020202020204" pitchFamily="34" charset="0"/>
              </a:rPr>
              <a:t> </a:t>
            </a:r>
            <a:endParaRPr lang="en-GB" sz="2800" dirty="0">
              <a:effectLst/>
              <a:latin typeface="Calibri" panose="020F0502020204030204" pitchFamily="34" charset="0"/>
              <a:ea typeface="Calibri" panose="020F0502020204030204" pitchFamily="34" charset="0"/>
              <a:cs typeface="Arial" panose="020B0604020202020204" pitchFamily="34" charset="0"/>
            </a:endParaRPr>
          </a:p>
          <a:p>
            <a:r>
              <a:rPr lang="en-GB" sz="2400" dirty="0">
                <a:effectLst/>
                <a:latin typeface="Calibri" panose="020F0502020204030204" pitchFamily="34" charset="0"/>
                <a:ea typeface="Calibri" panose="020F0502020204030204" pitchFamily="34" charset="0"/>
                <a:cs typeface="Arial" panose="020B0604020202020204" pitchFamily="34" charset="0"/>
              </a:rPr>
              <a:t>Un paradigma di controllo degli accessi specificamente adattato alle reti sociali, in base al quale i membri della rete sociale autorizzati ad accedere a una determinata risorsa sono indicati in termini di relazioni a cui devono partecipare per ottenere l'accesso.</a:t>
            </a:r>
          </a:p>
          <a:p>
            <a:endParaRPr lang="en-GB" dirty="0"/>
          </a:p>
        </p:txBody>
      </p:sp>
      <p:pic>
        <p:nvPicPr>
          <p:cNvPr id="13" name="Billede 12" descr="Et billede, der indeholder person&#10;&#10;Automatisk genereret beskrivelse">
            <a:extLst>
              <a:ext uri="{FF2B5EF4-FFF2-40B4-BE49-F238E27FC236}">
                <a16:creationId xmlns:a16="http://schemas.microsoft.com/office/drawing/2014/main" id="{271811D2-AC93-4ED9-B8C3-AD6A8DD39F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88729" y="2314290"/>
            <a:ext cx="2428580" cy="3238107"/>
          </a:xfrm>
          <a:prstGeom prst="rect">
            <a:avLst/>
          </a:prstGeom>
        </p:spPr>
      </p:pic>
      <p:grpSp>
        <p:nvGrpSpPr>
          <p:cNvPr id="7" name="Gruppe 6">
            <a:extLst>
              <a:ext uri="{FF2B5EF4-FFF2-40B4-BE49-F238E27FC236}">
                <a16:creationId xmlns:a16="http://schemas.microsoft.com/office/drawing/2014/main" id="{FFFEFCCA-3A98-4048-89DB-0BBC55D81AC9}"/>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06DFF25-DC97-413D-A486-88F0072F0137}"/>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DA36B04-C121-4A7B-A756-CAA98CA52F2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2">
            <a:extLst>
              <a:ext uri="{FF2B5EF4-FFF2-40B4-BE49-F238E27FC236}">
                <a16:creationId xmlns:a16="http://schemas.microsoft.com/office/drawing/2014/main" id="{C5AD287C-9776-49AD-9C23-43289DD1573E}"/>
              </a:ext>
            </a:extLst>
          </p:cNvPr>
          <p:cNvSpPr txBox="1"/>
          <p:nvPr/>
        </p:nvSpPr>
        <p:spPr>
          <a:xfrm>
            <a:off x="1591416" y="215364"/>
            <a:ext cx="6997313" cy="1723549"/>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 e rischi per la sicurezza dei fornitori</a:t>
            </a:r>
          </a:p>
          <a:p>
            <a:endParaRPr lang="en-GB" dirty="0"/>
          </a:p>
        </p:txBody>
      </p:sp>
    </p:spTree>
    <p:extLst>
      <p:ext uri="{BB962C8B-B14F-4D97-AF65-F5344CB8AC3E}">
        <p14:creationId xmlns:p14="http://schemas.microsoft.com/office/powerpoint/2010/main" val="38349385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05AFBAE5-F2AA-4383-9E12-F01600329C04}"/>
              </a:ext>
            </a:extLst>
          </p:cNvPr>
          <p:cNvSpPr txBox="1"/>
          <p:nvPr/>
        </p:nvSpPr>
        <p:spPr>
          <a:xfrm>
            <a:off x="3696527" y="2835058"/>
            <a:ext cx="6620761" cy="3385542"/>
          </a:xfrm>
          <a:prstGeom prst="rect">
            <a:avLst/>
          </a:prstGeom>
          <a:noFill/>
        </p:spPr>
        <p:txBody>
          <a:bodyPr wrap="square" rtlCol="0">
            <a:spAutoFit/>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Rete </a:t>
            </a:r>
            <a:r>
              <a:rPr lang="en-GB" sz="2800" dirty="0" err="1" smtClean="0">
                <a:effectLst/>
                <a:latin typeface="Calibri" panose="020F0502020204030204" pitchFamily="34" charset="0"/>
                <a:ea typeface="Calibri" panose="020F0502020204030204" pitchFamily="34" charset="0"/>
                <a:cs typeface="Arial" panose="020B0604020202020204" pitchFamily="34" charset="0"/>
              </a:rPr>
              <a:t>sociale</a:t>
            </a:r>
            <a:endParaRPr lang="en-GB" sz="2800" dirty="0">
              <a:effectLst/>
              <a:latin typeface="Calibri" panose="020F0502020204030204" pitchFamily="34" charset="0"/>
              <a:ea typeface="Calibri" panose="020F0502020204030204" pitchFamily="34" charset="0"/>
              <a:cs typeface="Arial" panose="020B0604020202020204" pitchFamily="34" charset="0"/>
            </a:endParaRPr>
          </a:p>
          <a:p>
            <a:r>
              <a:rPr lang="en-GB" sz="2400" dirty="0">
                <a:effectLst/>
                <a:latin typeface="Calibri" panose="020F0502020204030204" pitchFamily="34" charset="0"/>
                <a:ea typeface="Calibri" panose="020F0502020204030204" pitchFamily="34" charset="0"/>
                <a:cs typeface="Arial" panose="020B0604020202020204" pitchFamily="34" charset="0"/>
              </a:rPr>
              <a:t>Una rete a piccolo mondo costituita da un insieme di individui (persone, gruppi, organizzazioni) collegati da relazioni personali, lavorative o di fiducia. </a:t>
            </a:r>
            <a:endParaRPr lang="en-GB" sz="2400" dirty="0" smtClean="0">
              <a:effectLst/>
              <a:latin typeface="Calibri" panose="020F0502020204030204" pitchFamily="34" charset="0"/>
              <a:ea typeface="Calibri" panose="020F0502020204030204" pitchFamily="34" charset="0"/>
              <a:cs typeface="Arial" panose="020B0604020202020204" pitchFamily="34" charset="0"/>
            </a:endParaRPr>
          </a:p>
          <a:p>
            <a:r>
              <a:rPr lang="en-GB" sz="2400" dirty="0" smtClean="0">
                <a:effectLst/>
                <a:latin typeface="Calibri" panose="020F0502020204030204" pitchFamily="34" charset="0"/>
                <a:ea typeface="Calibri" panose="020F0502020204030204" pitchFamily="34" charset="0"/>
                <a:cs typeface="Arial" panose="020B0604020202020204" pitchFamily="34" charset="0"/>
              </a:rPr>
              <a:t>Di </a:t>
            </a:r>
            <a:r>
              <a:rPr lang="en-GB" sz="2400" dirty="0">
                <a:effectLst/>
                <a:latin typeface="Calibri" panose="020F0502020204030204" pitchFamily="34" charset="0"/>
                <a:ea typeface="Calibri" panose="020F0502020204030204" pitchFamily="34" charset="0"/>
                <a:cs typeface="Arial" panose="020B0604020202020204" pitchFamily="34" charset="0"/>
              </a:rPr>
              <a:t>solito è modellata come un grafo, dove i nodi corrispondono ai membri della rete sociale, mentre gli spigoli denotano le relazioni esistenti tra loro.</a:t>
            </a:r>
          </a:p>
          <a:p>
            <a:endParaRPr lang="en-GB" dirty="0"/>
          </a:p>
        </p:txBody>
      </p:sp>
      <p:pic>
        <p:nvPicPr>
          <p:cNvPr id="13" name="Billede 12" descr="Et billede, der indeholder person&#10;&#10;Automatisk genereret beskrivelse">
            <a:extLst>
              <a:ext uri="{FF2B5EF4-FFF2-40B4-BE49-F238E27FC236}">
                <a16:creationId xmlns:a16="http://schemas.microsoft.com/office/drawing/2014/main" id="{271811D2-AC93-4ED9-B8C3-AD6A8DD39F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4924" y="2711454"/>
            <a:ext cx="2428580" cy="3238107"/>
          </a:xfrm>
          <a:prstGeom prst="rect">
            <a:avLst/>
          </a:prstGeom>
        </p:spPr>
      </p:pic>
      <p:grpSp>
        <p:nvGrpSpPr>
          <p:cNvPr id="7" name="Gruppe 6">
            <a:extLst>
              <a:ext uri="{FF2B5EF4-FFF2-40B4-BE49-F238E27FC236}">
                <a16:creationId xmlns:a16="http://schemas.microsoft.com/office/drawing/2014/main" id="{FFFEFCCA-3A98-4048-89DB-0BBC55D81AC9}"/>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06DFF25-DC97-413D-A486-88F0072F0137}"/>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DA36B04-C121-4A7B-A756-CAA98CA52F2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2">
            <a:extLst>
              <a:ext uri="{FF2B5EF4-FFF2-40B4-BE49-F238E27FC236}">
                <a16:creationId xmlns:a16="http://schemas.microsoft.com/office/drawing/2014/main" id="{C5AD287C-9776-49AD-9C23-43289DD1573E}"/>
              </a:ext>
            </a:extLst>
          </p:cNvPr>
          <p:cNvSpPr txBox="1"/>
          <p:nvPr/>
        </p:nvSpPr>
        <p:spPr>
          <a:xfrm>
            <a:off x="1591416" y="215364"/>
            <a:ext cx="6997313" cy="1723549"/>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 e rischi per la sicurezza dei fornitori</a:t>
            </a:r>
          </a:p>
          <a:p>
            <a:endParaRPr lang="en-GB" dirty="0"/>
          </a:p>
        </p:txBody>
      </p:sp>
    </p:spTree>
    <p:extLst>
      <p:ext uri="{BB962C8B-B14F-4D97-AF65-F5344CB8AC3E}">
        <p14:creationId xmlns:p14="http://schemas.microsoft.com/office/powerpoint/2010/main" val="139658455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Billede 12" descr="Et billede, der indeholder person&#10;&#10;Automatisk genereret beskrivelse">
            <a:extLst>
              <a:ext uri="{FF2B5EF4-FFF2-40B4-BE49-F238E27FC236}">
                <a16:creationId xmlns:a16="http://schemas.microsoft.com/office/drawing/2014/main" id="{271811D2-AC93-4ED9-B8C3-AD6A8DD39F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29334" y="1541807"/>
            <a:ext cx="3987145" cy="5316194"/>
          </a:xfrm>
          <a:prstGeom prst="rect">
            <a:avLst/>
          </a:prstGeom>
        </p:spPr>
      </p:pic>
      <p:sp>
        <p:nvSpPr>
          <p:cNvPr id="4" name="Tekstfelt 3">
            <a:extLst>
              <a:ext uri="{FF2B5EF4-FFF2-40B4-BE49-F238E27FC236}">
                <a16:creationId xmlns:a16="http://schemas.microsoft.com/office/drawing/2014/main" id="{F449A1DE-CE90-47E9-B5CC-2688F1364759}"/>
              </a:ext>
            </a:extLst>
          </p:cNvPr>
          <p:cNvSpPr txBox="1"/>
          <p:nvPr/>
        </p:nvSpPr>
        <p:spPr>
          <a:xfrm>
            <a:off x="924647" y="2322467"/>
            <a:ext cx="5740847" cy="3754874"/>
          </a:xfrm>
          <a:prstGeom prst="rect">
            <a:avLst/>
          </a:prstGeom>
          <a:noFill/>
        </p:spPr>
        <p:txBody>
          <a:bodyPr wrap="square" rtlCol="0">
            <a:spAutoFit/>
          </a:bodyPr>
          <a:lstStyle/>
          <a:p>
            <a:r>
              <a:rPr lang="en-GB" sz="2800" dirty="0">
                <a:effectLst/>
                <a:latin typeface="Calibri" panose="020F0502020204030204" pitchFamily="34" charset="0"/>
                <a:ea typeface="Calibri" panose="020F0502020204030204" pitchFamily="34" charset="0"/>
                <a:cs typeface="Arial" panose="020B0604020202020204" pitchFamily="34" charset="0"/>
              </a:rPr>
              <a:t>Reti sociali. </a:t>
            </a:r>
          </a:p>
          <a:p>
            <a:r>
              <a:rPr lang="en-GB" sz="2400" dirty="0">
                <a:effectLst/>
                <a:latin typeface="Calibri" panose="020F0502020204030204" pitchFamily="34" charset="0"/>
                <a:ea typeface="Calibri" panose="020F0502020204030204" pitchFamily="34" charset="0"/>
                <a:cs typeface="Arial" panose="020B0604020202020204" pitchFamily="34" charset="0"/>
              </a:rPr>
              <a:t>Comunicare e condividere informazioni con chi ci circonda fa parte della vita di ognuno di noi e si è evoluto dai semplici messaggi di testo alle e-mail e a quelle che oggi chiamiamo piattaforme di social media. </a:t>
            </a:r>
            <a:endParaRPr lang="en-GB" sz="2400" dirty="0" smtClean="0">
              <a:effectLst/>
              <a:latin typeface="Calibri" panose="020F0502020204030204" pitchFamily="34" charset="0"/>
              <a:ea typeface="Calibri" panose="020F0502020204030204" pitchFamily="34" charset="0"/>
              <a:cs typeface="Arial" panose="020B0604020202020204" pitchFamily="34" charset="0"/>
            </a:endParaRPr>
          </a:p>
          <a:p>
            <a:r>
              <a:rPr lang="en-GB" sz="2400" dirty="0" err="1" smtClean="0">
                <a:effectLst/>
                <a:latin typeface="Calibri" panose="020F0502020204030204" pitchFamily="34" charset="0"/>
                <a:ea typeface="Calibri" panose="020F0502020204030204" pitchFamily="34" charset="0"/>
                <a:cs typeface="Arial" panose="020B0604020202020204" pitchFamily="34" charset="0"/>
              </a:rPr>
              <a:t>Ciò</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che non è molto noto o realizzato è il fatto che la nostra esposizione nell'ambiente online comporta molti rischi.</a:t>
            </a:r>
          </a:p>
          <a:p>
            <a:endParaRPr lang="en-GB" dirty="0"/>
          </a:p>
        </p:txBody>
      </p:sp>
      <p:grpSp>
        <p:nvGrpSpPr>
          <p:cNvPr id="7" name="Gruppe 6">
            <a:extLst>
              <a:ext uri="{FF2B5EF4-FFF2-40B4-BE49-F238E27FC236}">
                <a16:creationId xmlns:a16="http://schemas.microsoft.com/office/drawing/2014/main" id="{FFFEFCCA-3A98-4048-89DB-0BBC55D81AC9}"/>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06DFF25-DC97-413D-A486-88F0072F0137}"/>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BDA36B04-C121-4A7B-A756-CAA98CA52F2F}"/>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2">
            <a:extLst>
              <a:ext uri="{FF2B5EF4-FFF2-40B4-BE49-F238E27FC236}">
                <a16:creationId xmlns:a16="http://schemas.microsoft.com/office/drawing/2014/main" id="{C5AD287C-9776-49AD-9C23-43289DD1573E}"/>
              </a:ext>
            </a:extLst>
          </p:cNvPr>
          <p:cNvSpPr txBox="1"/>
          <p:nvPr/>
        </p:nvSpPr>
        <p:spPr>
          <a:xfrm>
            <a:off x="1591416" y="215364"/>
            <a:ext cx="6997313" cy="1723549"/>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 e rischi per la sicurezza dei fornitori</a:t>
            </a:r>
          </a:p>
          <a:p>
            <a:endParaRPr lang="en-GB" dirty="0"/>
          </a:p>
        </p:txBody>
      </p:sp>
    </p:spTree>
    <p:extLst>
      <p:ext uri="{BB962C8B-B14F-4D97-AF65-F5344CB8AC3E}">
        <p14:creationId xmlns:p14="http://schemas.microsoft.com/office/powerpoint/2010/main" val="148965664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F86CDB4-6E9B-41C3-AD33-6F5FF1610009}"/>
              </a:ext>
            </a:extLst>
          </p:cNvPr>
          <p:cNvSpPr txBox="1"/>
          <p:nvPr/>
        </p:nvSpPr>
        <p:spPr>
          <a:xfrm>
            <a:off x="536717" y="2237024"/>
            <a:ext cx="11387580" cy="4072782"/>
          </a:xfrm>
          <a:prstGeom prst="rect">
            <a:avLst/>
          </a:prstGeom>
          <a:noFill/>
        </p:spPr>
        <p:txBody>
          <a:bodyPr wrap="square" rtlCol="0">
            <a:spAutoFit/>
          </a:bodyPr>
          <a:lstStyle/>
          <a:p>
            <a:pPr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Controllo dell'accesso consapevole </a:t>
            </a:r>
            <a:r>
              <a:rPr lang="en-GB" sz="2800" dirty="0" err="1">
                <a:effectLst/>
                <a:latin typeface="Calibri" panose="020F0502020204030204" pitchFamily="34" charset="0"/>
                <a:ea typeface="Calibri" panose="020F0502020204030204" pitchFamily="34" charset="0"/>
                <a:cs typeface="Arial" panose="020B0604020202020204" pitchFamily="34" charset="0"/>
              </a:rPr>
              <a:t>della</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smtClean="0">
                <a:effectLst/>
                <a:latin typeface="Calibri" panose="020F0502020204030204" pitchFamily="34" charset="0"/>
                <a:ea typeface="Calibri" panose="020F0502020204030204" pitchFamily="34" charset="0"/>
                <a:cs typeface="Arial" panose="020B0604020202020204" pitchFamily="34" charset="0"/>
              </a:rPr>
              <a:t>privacy </a:t>
            </a:r>
            <a:endParaRPr lang="en-GB" sz="2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Nel contesto delle reti sociali, indica un paradigma di controllo degli accessi in cui i requisiti di controllo degli accessi dei membri della rete sociale vengono applicati senza rivelare informazioni private sulle relazioni a cui partecipano.</a:t>
            </a:r>
          </a:p>
          <a:p>
            <a:pPr algn="just">
              <a:lnSpc>
                <a:spcPct val="107000"/>
              </a:lnSpc>
              <a:spcAft>
                <a:spcPts val="800"/>
              </a:spcAft>
            </a:pPr>
            <a:r>
              <a:rPr lang="en-GB" sz="2800" dirty="0">
                <a:latin typeface="Calibri" panose="020F0502020204030204" pitchFamily="34" charset="0"/>
                <a:cs typeface="Arial" panose="020B0604020202020204" pitchFamily="34" charset="0"/>
              </a:rPr>
              <a:t>Rete sociale basata </a:t>
            </a:r>
            <a:r>
              <a:rPr lang="en-GB" sz="2800" dirty="0" err="1">
                <a:latin typeface="Calibri" panose="020F0502020204030204" pitchFamily="34" charset="0"/>
                <a:cs typeface="Arial" panose="020B0604020202020204" pitchFamily="34" charset="0"/>
              </a:rPr>
              <a:t>sul</a:t>
            </a:r>
            <a:r>
              <a:rPr lang="en-GB" sz="2800" dirty="0">
                <a:latin typeface="Calibri" panose="020F0502020204030204" pitchFamily="34" charset="0"/>
                <a:cs typeface="Arial" panose="020B0604020202020204" pitchFamily="34" charset="0"/>
              </a:rPr>
              <a:t> </a:t>
            </a:r>
            <a:r>
              <a:rPr lang="en-GB" sz="2800" dirty="0" smtClean="0">
                <a:latin typeface="Calibri" panose="020F0502020204030204" pitchFamily="34" charset="0"/>
                <a:cs typeface="Arial" panose="020B0604020202020204" pitchFamily="34" charset="0"/>
              </a:rPr>
              <a:t>web </a:t>
            </a:r>
            <a:endParaRPr lang="en-GB" sz="2800" dirty="0">
              <a:latin typeface="Calibri" panose="020F0502020204030204" pitchFamily="34" charset="0"/>
              <a:cs typeface="Arial" panose="020B0604020202020204" pitchFamily="34" charset="0"/>
            </a:endParaRPr>
          </a:p>
          <a:p>
            <a:pPr algn="just">
              <a:lnSpc>
                <a:spcPct val="107000"/>
              </a:lnSpc>
              <a:spcAft>
                <a:spcPts val="800"/>
              </a:spcAft>
            </a:pPr>
            <a:r>
              <a:rPr lang="en-GB" sz="2400" dirty="0">
                <a:latin typeface="Calibri" panose="020F0502020204030204" pitchFamily="34" charset="0"/>
                <a:cs typeface="Arial" panose="020B0604020202020204" pitchFamily="34" charset="0"/>
              </a:rPr>
              <a:t>Un sistema basato sul Web che consente ai suoi membri registrati di stabilire relazioni con altri membri e di condividere diversi tipi di informazioni (ad esempio, dati personali, contatti, risorse multimediali). </a:t>
            </a:r>
          </a:p>
          <a:p>
            <a:endParaRPr lang="en-GB" dirty="0"/>
          </a:p>
        </p:txBody>
      </p:sp>
      <p:grpSp>
        <p:nvGrpSpPr>
          <p:cNvPr id="4" name="Gruppe 3">
            <a:extLst>
              <a:ext uri="{FF2B5EF4-FFF2-40B4-BE49-F238E27FC236}">
                <a16:creationId xmlns:a16="http://schemas.microsoft.com/office/drawing/2014/main" id="{DD34F440-B6CD-4B38-A603-B1F7880B3406}"/>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E8F7998C-AB00-42A1-AEA5-3E2FD7DD506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996D6758-7CDB-47FD-B3C9-CC386F395ADB}"/>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9" name="Tekstfelt 2">
            <a:extLst>
              <a:ext uri="{FF2B5EF4-FFF2-40B4-BE49-F238E27FC236}">
                <a16:creationId xmlns:a16="http://schemas.microsoft.com/office/drawing/2014/main" id="{C5AD287C-9776-49AD-9C23-43289DD1573E}"/>
              </a:ext>
            </a:extLst>
          </p:cNvPr>
          <p:cNvSpPr txBox="1"/>
          <p:nvPr/>
        </p:nvSpPr>
        <p:spPr>
          <a:xfrm>
            <a:off x="1591416" y="215364"/>
            <a:ext cx="6997313" cy="1723549"/>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 e rischi per la sicurezza dei fornitori</a:t>
            </a:r>
          </a:p>
          <a:p>
            <a:endParaRPr lang="en-GB" dirty="0"/>
          </a:p>
        </p:txBody>
      </p:sp>
    </p:spTree>
    <p:extLst>
      <p:ext uri="{BB962C8B-B14F-4D97-AF65-F5344CB8AC3E}">
        <p14:creationId xmlns:p14="http://schemas.microsoft.com/office/powerpoint/2010/main" val="292847496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F86CDB4-6E9B-41C3-AD33-6F5FF1610009}"/>
              </a:ext>
            </a:extLst>
          </p:cNvPr>
          <p:cNvSpPr txBox="1"/>
          <p:nvPr/>
        </p:nvSpPr>
        <p:spPr>
          <a:xfrm>
            <a:off x="536717" y="2142679"/>
            <a:ext cx="4949072" cy="4466031"/>
          </a:xfrm>
          <a:prstGeom prst="rect">
            <a:avLst/>
          </a:prstGeom>
          <a:noFill/>
        </p:spPr>
        <p:txBody>
          <a:bodyPr wrap="square" rtlCol="0">
            <a:spAutoFit/>
          </a:bodyPr>
          <a:lstStyle/>
          <a:p>
            <a:pPr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Analisi delle </a:t>
            </a:r>
            <a:r>
              <a:rPr lang="en-GB" sz="2800" dirty="0" err="1">
                <a:effectLst/>
                <a:latin typeface="Calibri" panose="020F0502020204030204" pitchFamily="34" charset="0"/>
                <a:ea typeface="Calibri" panose="020F0502020204030204" pitchFamily="34" charset="0"/>
                <a:cs typeface="Arial" panose="020B0604020202020204" pitchFamily="34" charset="0"/>
              </a:rPr>
              <a:t>reti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smtClean="0">
                <a:effectLst/>
                <a:latin typeface="Calibri" panose="020F0502020204030204" pitchFamily="34" charset="0"/>
                <a:ea typeface="Calibri" panose="020F0502020204030204" pitchFamily="34" charset="0"/>
                <a:cs typeface="Arial" panose="020B0604020202020204" pitchFamily="34" charset="0"/>
              </a:rPr>
              <a:t>sociali</a:t>
            </a:r>
            <a:r>
              <a:rPr lang="en-GB" sz="2800" dirty="0" smtClean="0">
                <a:effectLst/>
                <a:latin typeface="Calibri" panose="020F0502020204030204" pitchFamily="34" charset="0"/>
                <a:ea typeface="Calibri" panose="020F0502020204030204" pitchFamily="34" charset="0"/>
                <a:cs typeface="Arial" panose="020B0604020202020204" pitchFamily="34" charset="0"/>
              </a:rPr>
              <a:t> </a:t>
            </a:r>
            <a:endParaRPr lang="en-GB" sz="2800" dirty="0">
              <a:effectLst/>
              <a:latin typeface="Calibri" panose="020F0502020204030204" pitchFamily="34" charset="0"/>
              <a:ea typeface="Calibri" panose="020F0502020204030204" pitchFamily="34" charset="0"/>
              <a:cs typeface="Arial" panose="020B0604020202020204" pitchFamily="34" charset="0"/>
            </a:endParaRPr>
          </a:p>
          <a:p>
            <a:pPr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Disciplina che si propone di raccogliere dati statistici dall'analisi della topologia delle reti sociali. </a:t>
            </a:r>
          </a:p>
          <a:p>
            <a:pPr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Perturbazione </a:t>
            </a:r>
            <a:r>
              <a:rPr lang="en-GB" sz="2800" dirty="0" err="1">
                <a:effectLst/>
                <a:latin typeface="Calibri" panose="020F0502020204030204" pitchFamily="34" charset="0"/>
                <a:ea typeface="Calibri" panose="020F0502020204030204" pitchFamily="34" charset="0"/>
                <a:cs typeface="Arial" panose="020B0604020202020204" pitchFamily="34" charset="0"/>
              </a:rPr>
              <a:t>dei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err="1" smtClean="0">
                <a:effectLst/>
                <a:latin typeface="Calibri" panose="020F0502020204030204" pitchFamily="34" charset="0"/>
                <a:ea typeface="Calibri" panose="020F0502020204030204" pitchFamily="34" charset="0"/>
                <a:cs typeface="Arial" panose="020B0604020202020204" pitchFamily="34" charset="0"/>
              </a:rPr>
              <a:t>bordi</a:t>
            </a:r>
            <a:r>
              <a:rPr lang="en-GB" sz="2800" dirty="0" smtClean="0">
                <a:effectLst/>
                <a:latin typeface="Calibri" panose="020F0502020204030204" pitchFamily="34" charset="0"/>
                <a:ea typeface="Calibri" panose="020F0502020204030204" pitchFamily="34" charset="0"/>
                <a:cs typeface="Arial" panose="020B0604020202020204" pitchFamily="34" charset="0"/>
              </a:rPr>
              <a:t> </a:t>
            </a:r>
            <a:endParaRPr lang="en-GB" sz="28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Tecnica di anonimizzazione dei grafi che mira a nascondere le reali relazioni della rete sociale eseguendo una serie di cancellazioni/inserimenti casuali di bordi nel grafo della rete.</a:t>
            </a:r>
          </a:p>
        </p:txBody>
      </p:sp>
      <p:grpSp>
        <p:nvGrpSpPr>
          <p:cNvPr id="4" name="Gruppe 3">
            <a:extLst>
              <a:ext uri="{FF2B5EF4-FFF2-40B4-BE49-F238E27FC236}">
                <a16:creationId xmlns:a16="http://schemas.microsoft.com/office/drawing/2014/main" id="{DD34F440-B6CD-4B38-A603-B1F7880B3406}"/>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E8F7998C-AB00-42A1-AEA5-3E2FD7DD506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996D6758-7CDB-47FD-B3C9-CC386F395ADB}"/>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tekst, elektronik&#10;&#10;Automatisk genereret beskrivelse">
            <a:extLst>
              <a:ext uri="{FF2B5EF4-FFF2-40B4-BE49-F238E27FC236}">
                <a16:creationId xmlns:a16="http://schemas.microsoft.com/office/drawing/2014/main" id="{315225EA-6C89-44C5-9DE1-ED97271E27FC}"/>
              </a:ext>
            </a:extLst>
          </p:cNvPr>
          <p:cNvPicPr>
            <a:picLocks noChangeAspect="1"/>
          </p:cNvPicPr>
          <p:nvPr/>
        </p:nvPicPr>
        <p:blipFill rotWithShape="1">
          <a:blip r:embed="rId5">
            <a:extLst>
              <a:ext uri="{28A0092B-C50C-407E-A947-70E740481C1C}">
                <a14:useLocalDpi xmlns:a14="http://schemas.microsoft.com/office/drawing/2010/main" val="0"/>
              </a:ext>
            </a:extLst>
          </a:blip>
          <a:srcRect t="4618"/>
          <a:stretch/>
        </p:blipFill>
        <p:spPr>
          <a:xfrm>
            <a:off x="5712150" y="2431227"/>
            <a:ext cx="5961376" cy="4262493"/>
          </a:xfrm>
          <a:prstGeom prst="rect">
            <a:avLst/>
          </a:prstGeom>
        </p:spPr>
      </p:pic>
      <p:sp>
        <p:nvSpPr>
          <p:cNvPr id="9" name="Tekstfelt 2">
            <a:extLst>
              <a:ext uri="{FF2B5EF4-FFF2-40B4-BE49-F238E27FC236}">
                <a16:creationId xmlns:a16="http://schemas.microsoft.com/office/drawing/2014/main" id="{C5AD287C-9776-49AD-9C23-43289DD1573E}"/>
              </a:ext>
            </a:extLst>
          </p:cNvPr>
          <p:cNvSpPr txBox="1"/>
          <p:nvPr/>
        </p:nvSpPr>
        <p:spPr>
          <a:xfrm>
            <a:off x="1591416" y="215364"/>
            <a:ext cx="6997313" cy="1723549"/>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 e rischi per la sicurezza dei fornitori</a:t>
            </a:r>
          </a:p>
          <a:p>
            <a:endParaRPr lang="en-GB" dirty="0"/>
          </a:p>
        </p:txBody>
      </p:sp>
    </p:spTree>
    <p:extLst>
      <p:ext uri="{BB962C8B-B14F-4D97-AF65-F5344CB8AC3E}">
        <p14:creationId xmlns:p14="http://schemas.microsoft.com/office/powerpoint/2010/main" val="425404397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F86CDB4-6E9B-41C3-AD33-6F5FF1610009}"/>
              </a:ext>
            </a:extLst>
          </p:cNvPr>
          <p:cNvSpPr txBox="1"/>
          <p:nvPr/>
        </p:nvSpPr>
        <p:spPr>
          <a:xfrm>
            <a:off x="536717" y="2402936"/>
            <a:ext cx="6608190" cy="4315092"/>
          </a:xfrm>
          <a:prstGeom prst="rect">
            <a:avLst/>
          </a:prstGeom>
          <a:noFill/>
        </p:spPr>
        <p:txBody>
          <a:bodyPr wrap="square" rtlCol="0">
            <a:spAutoFit/>
          </a:bodyPr>
          <a:lstStyle/>
          <a:p>
            <a:pPr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Relazione di rete </a:t>
            </a:r>
            <a:r>
              <a:rPr lang="en-GB" sz="2800" dirty="0" err="1" smtClean="0">
                <a:effectLst/>
                <a:latin typeface="Calibri" panose="020F0502020204030204" pitchFamily="34" charset="0"/>
                <a:ea typeface="Calibri" panose="020F0502020204030204" pitchFamily="34" charset="0"/>
                <a:cs typeface="Arial" panose="020B0604020202020204" pitchFamily="34" charset="0"/>
              </a:rPr>
              <a:t>sociale</a:t>
            </a:r>
            <a:r>
              <a:rPr lang="en-GB" sz="2800" dirty="0" smtClean="0">
                <a:effectLst/>
                <a:latin typeface="Calibri" panose="020F0502020204030204" pitchFamily="34" charset="0"/>
                <a:ea typeface="Calibri" panose="020F0502020204030204" pitchFamily="34" charset="0"/>
                <a:cs typeface="Arial" panose="020B0604020202020204" pitchFamily="34" charset="0"/>
              </a:rPr>
              <a:t> </a:t>
            </a:r>
            <a:endParaRPr lang="en-GB" sz="2800" dirty="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Una relazione tra due membri di una rete sociale. Nelle WBSN, oltre alle relazioni personali/lavorative (ad esempio, amico/collega), possono essere supportate anche relazioni di fiducia che indicano quanto un membro si fida di un altro. </a:t>
            </a:r>
            <a:endParaRPr lang="en-GB" sz="2400" dirty="0" smtClean="0">
              <a:effectLst/>
              <a:latin typeface="Calibri" panose="020F0502020204030204" pitchFamily="34" charset="0"/>
              <a:ea typeface="Calibri" panose="020F0502020204030204" pitchFamily="34" charset="0"/>
              <a:cs typeface="Arial" panose="020B0604020202020204" pitchFamily="34" charset="0"/>
            </a:endParaRPr>
          </a:p>
          <a:p>
            <a:pPr>
              <a:lnSpc>
                <a:spcPct val="107000"/>
              </a:lnSpc>
              <a:spcAft>
                <a:spcPts val="800"/>
              </a:spcAft>
            </a:pPr>
            <a:r>
              <a:rPr lang="en-GB" sz="2400" dirty="0" err="1" smtClean="0">
                <a:effectLst/>
                <a:latin typeface="Calibri" panose="020F0502020204030204" pitchFamily="34" charset="0"/>
                <a:ea typeface="Calibri" panose="020F0502020204030204" pitchFamily="34" charset="0"/>
                <a:cs typeface="Arial" panose="020B0604020202020204" pitchFamily="34" charset="0"/>
              </a:rPr>
              <a:t>Nella</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rappresentazione a grafo di una rete sociale, le relazioni sono solitamente denotate da spigoli, etichettati con un tipo di relazione e/o un livello di fiducia della relazione.</a:t>
            </a:r>
          </a:p>
        </p:txBody>
      </p:sp>
      <p:grpSp>
        <p:nvGrpSpPr>
          <p:cNvPr id="4" name="Gruppe 3">
            <a:extLst>
              <a:ext uri="{FF2B5EF4-FFF2-40B4-BE49-F238E27FC236}">
                <a16:creationId xmlns:a16="http://schemas.microsoft.com/office/drawing/2014/main" id="{DD34F440-B6CD-4B38-A603-B1F7880B3406}"/>
              </a:ext>
            </a:extLst>
          </p:cNvPr>
          <p:cNvGrpSpPr/>
          <p:nvPr/>
        </p:nvGrpSpPr>
        <p:grpSpPr>
          <a:xfrm>
            <a:off x="536717" y="199278"/>
            <a:ext cx="11118566" cy="1329043"/>
            <a:chOff x="480283" y="200282"/>
            <a:chExt cx="11118566" cy="1329043"/>
          </a:xfrm>
        </p:grpSpPr>
        <p:pic>
          <p:nvPicPr>
            <p:cNvPr id="6" name="Billede 5">
              <a:extLst>
                <a:ext uri="{FF2B5EF4-FFF2-40B4-BE49-F238E27FC236}">
                  <a16:creationId xmlns:a16="http://schemas.microsoft.com/office/drawing/2014/main" id="{E8F7998C-AB00-42A1-AEA5-3E2FD7DD506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7" name="Billede 6">
              <a:extLst>
                <a:ext uri="{FF2B5EF4-FFF2-40B4-BE49-F238E27FC236}">
                  <a16:creationId xmlns:a16="http://schemas.microsoft.com/office/drawing/2014/main" id="{996D6758-7CDB-47FD-B3C9-CC386F395ADB}"/>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person, mand, drikker, sløret&#10;&#10;Automatisk genereret beskrivelse">
            <a:extLst>
              <a:ext uri="{FF2B5EF4-FFF2-40B4-BE49-F238E27FC236}">
                <a16:creationId xmlns:a16="http://schemas.microsoft.com/office/drawing/2014/main" id="{2DE6A62B-8A6B-4E50-B11A-6606AAFD4D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07878" y="2247786"/>
            <a:ext cx="4350470" cy="3954973"/>
          </a:xfrm>
          <a:prstGeom prst="rect">
            <a:avLst/>
          </a:prstGeom>
        </p:spPr>
      </p:pic>
      <p:sp>
        <p:nvSpPr>
          <p:cNvPr id="9" name="Tekstfelt 2">
            <a:extLst>
              <a:ext uri="{FF2B5EF4-FFF2-40B4-BE49-F238E27FC236}">
                <a16:creationId xmlns:a16="http://schemas.microsoft.com/office/drawing/2014/main" id="{C5AD287C-9776-49AD-9C23-43289DD1573E}"/>
              </a:ext>
            </a:extLst>
          </p:cNvPr>
          <p:cNvSpPr txBox="1"/>
          <p:nvPr/>
        </p:nvSpPr>
        <p:spPr>
          <a:xfrm>
            <a:off x="1591416" y="215364"/>
            <a:ext cx="6997313" cy="1723549"/>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 e rischi per la sicurezza dei fornitori</a:t>
            </a:r>
          </a:p>
          <a:p>
            <a:endParaRPr lang="en-GB" dirty="0"/>
          </a:p>
        </p:txBody>
      </p:sp>
    </p:spTree>
    <p:extLst>
      <p:ext uri="{BB962C8B-B14F-4D97-AF65-F5344CB8AC3E}">
        <p14:creationId xmlns:p14="http://schemas.microsoft.com/office/powerpoint/2010/main" val="2983214492"/>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B7B55BD-F22A-493E-89FC-B08252B862F2}"/>
              </a:ext>
            </a:extLst>
          </p:cNvPr>
          <p:cNvSpPr txBox="1"/>
          <p:nvPr/>
        </p:nvSpPr>
        <p:spPr>
          <a:xfrm>
            <a:off x="439000" y="1743959"/>
            <a:ext cx="6380809" cy="4862870"/>
          </a:xfrm>
          <a:prstGeom prst="rect">
            <a:avLst/>
          </a:prstGeom>
          <a:noFill/>
        </p:spPr>
        <p:txBody>
          <a:bodyPr wrap="square" rtlCol="0">
            <a:spAutoFit/>
          </a:bodyPr>
          <a:lstStyle/>
          <a:p>
            <a:r>
              <a:rPr lang="en-US" sz="2800" dirty="0"/>
              <a:t>Rischi, </a:t>
            </a:r>
            <a:r>
              <a:rPr lang="en-US" sz="2800" dirty="0" smtClean="0"/>
              <a:t>1 - </a:t>
            </a:r>
            <a:r>
              <a:rPr lang="en-GB" sz="2800" b="1" dirty="0"/>
              <a:t>Geotagging</a:t>
            </a:r>
            <a:endParaRPr lang="en-US" sz="2800" dirty="0"/>
          </a:p>
          <a:p>
            <a:endParaRPr lang="en-GB" sz="2400" b="1" dirty="0"/>
          </a:p>
          <a:p>
            <a:pPr marL="342900" indent="-342900">
              <a:buFont typeface="Arial" panose="020B0604020202020204" pitchFamily="34" charset="0"/>
              <a:buChar char="•"/>
            </a:pPr>
            <a:r>
              <a:rPr lang="en-GB" sz="2400" dirty="0" err="1" smtClean="0"/>
              <a:t>Rappresenta</a:t>
            </a:r>
            <a:r>
              <a:rPr lang="en-GB" sz="2400" dirty="0" smtClean="0"/>
              <a:t> </a:t>
            </a:r>
            <a:r>
              <a:rPr lang="en-GB" sz="2400" dirty="0"/>
              <a:t>l'aggiunta di dati geo-identificativi a foto, video, siti web e messaggi di testo da parte di applicazioni in grado di leggere la posizione dell'utente o autorizzate a farlo </a:t>
            </a:r>
            <a:r>
              <a:rPr lang="en-GB" sz="2400" dirty="0" err="1"/>
              <a:t>nelle</a:t>
            </a:r>
            <a:r>
              <a:rPr lang="en-GB" sz="2400" dirty="0"/>
              <a:t> </a:t>
            </a:r>
            <a:r>
              <a:rPr lang="en-GB" sz="2400" dirty="0" err="1" smtClean="0"/>
              <a:t>impostazioni</a:t>
            </a:r>
            <a:endParaRPr lang="en-GB" sz="2400" dirty="0"/>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err="1" smtClean="0"/>
              <a:t>Assicuratevi</a:t>
            </a:r>
            <a:r>
              <a:rPr lang="en-GB" sz="2400" dirty="0" smtClean="0"/>
              <a:t> </a:t>
            </a:r>
            <a:r>
              <a:rPr lang="en-GB" sz="2400" dirty="0"/>
              <a:t>di disattivare le funzioni di geotagging nei luoghi sensibili per evitare di rivelare la vostra posizione esatta, il luogo di lavoro o di residenza.</a:t>
            </a:r>
          </a:p>
          <a:p>
            <a:endParaRPr lang="en-GB" dirty="0"/>
          </a:p>
        </p:txBody>
      </p:sp>
      <p:grpSp>
        <p:nvGrpSpPr>
          <p:cNvPr id="7" name="Gruppe 6">
            <a:extLst>
              <a:ext uri="{FF2B5EF4-FFF2-40B4-BE49-F238E27FC236}">
                <a16:creationId xmlns:a16="http://schemas.microsoft.com/office/drawing/2014/main" id="{1FB3C571-84EC-4C5D-A4DB-A798CCDA45B7}"/>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BB6ADAA7-D6C9-41C0-9F79-981F174235A5}"/>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6F2E5A1F-145F-4909-A159-22362181CBF4}"/>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10" name="Billede 9">
            <a:extLst>
              <a:ext uri="{FF2B5EF4-FFF2-40B4-BE49-F238E27FC236}">
                <a16:creationId xmlns:a16="http://schemas.microsoft.com/office/drawing/2014/main" id="{C816DB28-51FB-437F-89EC-F2AC2285995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819809" y="1852668"/>
            <a:ext cx="4501783" cy="4501783"/>
          </a:xfrm>
          <a:prstGeom prst="rect">
            <a:avLst/>
          </a:prstGeom>
        </p:spPr>
      </p:pic>
      <p:sp>
        <p:nvSpPr>
          <p:cNvPr id="12" name="Tekstfelt 2">
            <a:extLst>
              <a:ext uri="{FF2B5EF4-FFF2-40B4-BE49-F238E27FC236}">
                <a16:creationId xmlns:a16="http://schemas.microsoft.com/office/drawing/2014/main" id="{C5AD287C-9776-49AD-9C23-43289DD1573E}"/>
              </a:ext>
            </a:extLst>
          </p:cNvPr>
          <p:cNvSpPr txBox="1"/>
          <p:nvPr/>
        </p:nvSpPr>
        <p:spPr>
          <a:xfrm>
            <a:off x="1591416" y="215364"/>
            <a:ext cx="6997313" cy="1723549"/>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 e rischi per la sicurezza dei fornitori</a:t>
            </a:r>
          </a:p>
          <a:p>
            <a:endParaRPr lang="en-GB" dirty="0"/>
          </a:p>
        </p:txBody>
      </p:sp>
    </p:spTree>
    <p:extLst>
      <p:ext uri="{BB962C8B-B14F-4D97-AF65-F5344CB8AC3E}">
        <p14:creationId xmlns:p14="http://schemas.microsoft.com/office/powerpoint/2010/main" val="3187505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B7B55BD-F22A-493E-89FC-B08252B862F2}"/>
              </a:ext>
            </a:extLst>
          </p:cNvPr>
          <p:cNvSpPr txBox="1"/>
          <p:nvPr/>
        </p:nvSpPr>
        <p:spPr>
          <a:xfrm>
            <a:off x="439000" y="1743959"/>
            <a:ext cx="3529685" cy="523220"/>
          </a:xfrm>
          <a:prstGeom prst="rect">
            <a:avLst/>
          </a:prstGeom>
          <a:noFill/>
        </p:spPr>
        <p:txBody>
          <a:bodyPr wrap="square" rtlCol="0">
            <a:spAutoFit/>
          </a:bodyPr>
          <a:lstStyle/>
          <a:p>
            <a:r>
              <a:rPr lang="en-US" sz="2800" dirty="0" err="1"/>
              <a:t>Rischi</a:t>
            </a:r>
            <a:r>
              <a:rPr lang="en-US" sz="2800" dirty="0" smtClean="0"/>
              <a:t>, 2 - </a:t>
            </a:r>
            <a:r>
              <a:rPr lang="en-GB" sz="2800" b="1" dirty="0"/>
              <a:t>"</a:t>
            </a:r>
            <a:r>
              <a:rPr lang="en-GB" sz="2800" b="1" dirty="0" err="1"/>
              <a:t>Pubblico</a:t>
            </a:r>
            <a:r>
              <a:rPr lang="en-GB" sz="2800" b="1" dirty="0" smtClean="0"/>
              <a:t>"</a:t>
            </a:r>
            <a:endParaRPr lang="en-GB" sz="2800" b="1" dirty="0"/>
          </a:p>
        </p:txBody>
      </p:sp>
      <p:sp>
        <p:nvSpPr>
          <p:cNvPr id="3" name="Tekstfelt 2">
            <a:extLst>
              <a:ext uri="{FF2B5EF4-FFF2-40B4-BE49-F238E27FC236}">
                <a16:creationId xmlns:a16="http://schemas.microsoft.com/office/drawing/2014/main" id="{DBCD9EE2-03EE-48A6-9F5E-3107F23F7576}"/>
              </a:ext>
            </a:extLst>
          </p:cNvPr>
          <p:cNvSpPr txBox="1"/>
          <p:nvPr/>
        </p:nvSpPr>
        <p:spPr>
          <a:xfrm>
            <a:off x="536717" y="2344053"/>
            <a:ext cx="5320776" cy="4801314"/>
          </a:xfrm>
          <a:prstGeom prst="rect">
            <a:avLst/>
          </a:prstGeom>
          <a:noFill/>
        </p:spPr>
        <p:txBody>
          <a:bodyPr wrap="square" rtlCol="0">
            <a:spAutoFit/>
          </a:bodyPr>
          <a:lstStyle/>
          <a:p>
            <a:pPr marL="342900" indent="-342900">
              <a:buFont typeface="Arial" panose="020B0604020202020204" pitchFamily="34" charset="0"/>
              <a:buChar char="•"/>
            </a:pPr>
            <a:r>
              <a:rPr lang="en-GB" sz="2400" dirty="0" smtClean="0"/>
              <a:t>È </a:t>
            </a:r>
            <a:r>
              <a:rPr lang="en-GB" sz="2400" dirty="0"/>
              <a:t>un termine generale che si riferisce a chi può vedere e/o commentare i vostri post;</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smtClean="0"/>
              <a:t>Il </a:t>
            </a:r>
            <a:r>
              <a:rPr lang="en-GB" sz="2400" dirty="0"/>
              <a:t>vostro gruppo di amici può cambiare in qualsiasi momento ed essere in grado di visualizzare un post che contiene informazioni su di voi. Potete condividere intenzionalmente qualcosa con i vostri "amici", ma ciò che essi fanno con il post è fuori dal vostro controllo personale.</a:t>
            </a:r>
          </a:p>
          <a:p>
            <a:endParaRPr lang="en-GB" dirty="0"/>
          </a:p>
        </p:txBody>
      </p:sp>
      <p:grpSp>
        <p:nvGrpSpPr>
          <p:cNvPr id="7" name="Gruppe 6">
            <a:extLst>
              <a:ext uri="{FF2B5EF4-FFF2-40B4-BE49-F238E27FC236}">
                <a16:creationId xmlns:a16="http://schemas.microsoft.com/office/drawing/2014/main" id="{1FB3C571-84EC-4C5D-A4DB-A798CCDA45B7}"/>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BB6ADAA7-D6C9-41C0-9F79-981F174235A5}"/>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6F2E5A1F-145F-4909-A159-22362181CBF4}"/>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tekst, indendørs, person, arbejder&#10;&#10;Automatisk genereret beskrivelse">
            <a:extLst>
              <a:ext uri="{FF2B5EF4-FFF2-40B4-BE49-F238E27FC236}">
                <a16:creationId xmlns:a16="http://schemas.microsoft.com/office/drawing/2014/main" id="{BD968730-9C56-425A-A388-39117D60A73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94433" y="2903456"/>
            <a:ext cx="5323228" cy="3551269"/>
          </a:xfrm>
          <a:prstGeom prst="rect">
            <a:avLst/>
          </a:prstGeom>
        </p:spPr>
      </p:pic>
      <p:sp>
        <p:nvSpPr>
          <p:cNvPr id="11" name="Tekstfelt 2">
            <a:extLst>
              <a:ext uri="{FF2B5EF4-FFF2-40B4-BE49-F238E27FC236}">
                <a16:creationId xmlns:a16="http://schemas.microsoft.com/office/drawing/2014/main" id="{C5AD287C-9776-49AD-9C23-43289DD1573E}"/>
              </a:ext>
            </a:extLst>
          </p:cNvPr>
          <p:cNvSpPr txBox="1"/>
          <p:nvPr/>
        </p:nvSpPr>
        <p:spPr>
          <a:xfrm>
            <a:off x="1591416" y="215364"/>
            <a:ext cx="6997313" cy="1723549"/>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 e rischi per la sicurezza dei fornitori</a:t>
            </a:r>
          </a:p>
          <a:p>
            <a:endParaRPr lang="en-GB" dirty="0"/>
          </a:p>
        </p:txBody>
      </p:sp>
    </p:spTree>
    <p:extLst>
      <p:ext uri="{BB962C8B-B14F-4D97-AF65-F5344CB8AC3E}">
        <p14:creationId xmlns:p14="http://schemas.microsoft.com/office/powerpoint/2010/main" val="149895391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0B7B55BD-F22A-493E-89FC-B08252B862F2}"/>
              </a:ext>
            </a:extLst>
          </p:cNvPr>
          <p:cNvSpPr txBox="1"/>
          <p:nvPr/>
        </p:nvSpPr>
        <p:spPr>
          <a:xfrm>
            <a:off x="439000" y="1743959"/>
            <a:ext cx="3529685" cy="800219"/>
          </a:xfrm>
          <a:prstGeom prst="rect">
            <a:avLst/>
          </a:prstGeom>
          <a:noFill/>
        </p:spPr>
        <p:txBody>
          <a:bodyPr wrap="square" rtlCol="0">
            <a:spAutoFit/>
          </a:bodyPr>
          <a:lstStyle/>
          <a:p>
            <a:r>
              <a:rPr lang="en-US" sz="2800" dirty="0"/>
              <a:t>Rischi, </a:t>
            </a:r>
            <a:r>
              <a:rPr lang="en-US" sz="2800" dirty="0" smtClean="0"/>
              <a:t>3 - </a:t>
            </a:r>
            <a:r>
              <a:rPr lang="en-GB" sz="2800" b="1" dirty="0" err="1"/>
              <a:t>Identità</a:t>
            </a:r>
            <a:endParaRPr lang="en-US" sz="2800" b="1" dirty="0"/>
          </a:p>
          <a:p>
            <a:endParaRPr lang="en-US" dirty="0"/>
          </a:p>
        </p:txBody>
      </p:sp>
      <p:sp>
        <p:nvSpPr>
          <p:cNvPr id="6" name="Tekstfelt 5">
            <a:extLst>
              <a:ext uri="{FF2B5EF4-FFF2-40B4-BE49-F238E27FC236}">
                <a16:creationId xmlns:a16="http://schemas.microsoft.com/office/drawing/2014/main" id="{6D789086-5064-4E59-A306-18759CC40456}"/>
              </a:ext>
            </a:extLst>
          </p:cNvPr>
          <p:cNvSpPr txBox="1"/>
          <p:nvPr/>
        </p:nvSpPr>
        <p:spPr>
          <a:xfrm>
            <a:off x="6096000" y="2472723"/>
            <a:ext cx="5559283" cy="3693319"/>
          </a:xfrm>
          <a:prstGeom prst="rect">
            <a:avLst/>
          </a:prstGeom>
          <a:noFill/>
        </p:spPr>
        <p:txBody>
          <a:bodyPr wrap="square" rtlCol="0">
            <a:spAutoFit/>
          </a:bodyPr>
          <a:lstStyle/>
          <a:p>
            <a:pPr marL="342900" indent="-342900">
              <a:buFont typeface="Arial" panose="020B0604020202020204" pitchFamily="34" charset="0"/>
              <a:buChar char="•"/>
            </a:pPr>
            <a:r>
              <a:rPr lang="en-GB" sz="2400" dirty="0" err="1" smtClean="0"/>
              <a:t>Descrive</a:t>
            </a:r>
            <a:r>
              <a:rPr lang="en-GB" sz="2400" dirty="0" smtClean="0"/>
              <a:t> </a:t>
            </a:r>
            <a:r>
              <a:rPr lang="en-GB" sz="2400" dirty="0"/>
              <a:t>la gamma di informazioni che riguardano specificamente un individuo;</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err="1" smtClean="0"/>
              <a:t>Occorre</a:t>
            </a:r>
            <a:r>
              <a:rPr lang="en-GB" sz="2400" dirty="0" smtClean="0"/>
              <a:t> </a:t>
            </a:r>
            <a:r>
              <a:rPr lang="en-GB" sz="2400" dirty="0"/>
              <a:t>tenere presente che ci sono persone che utilizzano i social media come metodo di ricerca di informazioni sull'identità, con possibili intenti malevoli, come furto d'identità, frode, appropriazione indebita o intimidazione.</a:t>
            </a:r>
          </a:p>
          <a:p>
            <a:endParaRPr lang="en-GB" dirty="0"/>
          </a:p>
        </p:txBody>
      </p:sp>
      <p:grpSp>
        <p:nvGrpSpPr>
          <p:cNvPr id="7" name="Gruppe 6">
            <a:extLst>
              <a:ext uri="{FF2B5EF4-FFF2-40B4-BE49-F238E27FC236}">
                <a16:creationId xmlns:a16="http://schemas.microsoft.com/office/drawing/2014/main" id="{1FB3C571-84EC-4C5D-A4DB-A798CCDA45B7}"/>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BB6ADAA7-D6C9-41C0-9F79-981F174235A5}"/>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6F2E5A1F-145F-4909-A159-22362181CBF4}"/>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tekst, computer, visitkort, billedramme&#10;&#10;Automatisk genereret beskrivelse">
            <a:extLst>
              <a:ext uri="{FF2B5EF4-FFF2-40B4-BE49-F238E27FC236}">
                <a16:creationId xmlns:a16="http://schemas.microsoft.com/office/drawing/2014/main" id="{11D59408-9CB6-4D1F-B22B-45E8744B473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36717" y="2472723"/>
            <a:ext cx="5248556" cy="3907684"/>
          </a:xfrm>
          <a:prstGeom prst="rect">
            <a:avLst/>
          </a:prstGeom>
        </p:spPr>
      </p:pic>
      <p:sp>
        <p:nvSpPr>
          <p:cNvPr id="11" name="Tekstfelt 2">
            <a:extLst>
              <a:ext uri="{FF2B5EF4-FFF2-40B4-BE49-F238E27FC236}">
                <a16:creationId xmlns:a16="http://schemas.microsoft.com/office/drawing/2014/main" id="{C5AD287C-9776-49AD-9C23-43289DD1573E}"/>
              </a:ext>
            </a:extLst>
          </p:cNvPr>
          <p:cNvSpPr txBox="1"/>
          <p:nvPr/>
        </p:nvSpPr>
        <p:spPr>
          <a:xfrm>
            <a:off x="1591416" y="215364"/>
            <a:ext cx="6997313" cy="1723549"/>
          </a:xfrm>
          <a:prstGeom prst="rect">
            <a:avLst/>
          </a:prstGeom>
          <a:noFill/>
        </p:spPr>
        <p:txBody>
          <a:bodyPr wrap="square" rtlCol="0">
            <a:spAutoFit/>
          </a:bodyPr>
          <a:lstStyle/>
          <a:p>
            <a:r>
              <a:rPr lang="en-GB" sz="4400" dirty="0">
                <a:effectLst/>
                <a:latin typeface="Calibri" panose="020F0502020204030204" pitchFamily="34" charset="0"/>
                <a:ea typeface="Calibri" panose="020F0502020204030204" pitchFamily="34" charset="0"/>
                <a:cs typeface="Arial" panose="020B0604020202020204" pitchFamily="34" charset="0"/>
              </a:rPr>
              <a:t>Social network e rischi per la sicurezza dei fornitori</a:t>
            </a:r>
          </a:p>
          <a:p>
            <a:endParaRPr lang="en-GB" dirty="0"/>
          </a:p>
        </p:txBody>
      </p:sp>
    </p:spTree>
    <p:extLst>
      <p:ext uri="{BB962C8B-B14F-4D97-AF65-F5344CB8AC3E}">
        <p14:creationId xmlns:p14="http://schemas.microsoft.com/office/powerpoint/2010/main" val="163377499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AC4675A7-38C3-48AE-A0BB-67170D41B09B}"/>
              </a:ext>
            </a:extLst>
          </p:cNvPr>
          <p:cNvSpPr txBox="1"/>
          <p:nvPr/>
        </p:nvSpPr>
        <p:spPr>
          <a:xfrm>
            <a:off x="1591416" y="199278"/>
            <a:ext cx="6997313" cy="1446550"/>
          </a:xfrm>
          <a:prstGeom prst="rect">
            <a:avLst/>
          </a:prstGeom>
          <a:noFill/>
        </p:spPr>
        <p:txBody>
          <a:bodyPr wrap="square">
            <a:spAutoFit/>
          </a:bodyPr>
          <a:lstStyle/>
          <a:p>
            <a:r>
              <a:rPr lang="en-GB" sz="4400" dirty="0"/>
              <a:t>Misure - Migliorare la sicurezza informatica</a:t>
            </a:r>
          </a:p>
        </p:txBody>
      </p:sp>
      <p:sp>
        <p:nvSpPr>
          <p:cNvPr id="3" name="Tekstfelt 2">
            <a:extLst>
              <a:ext uri="{FF2B5EF4-FFF2-40B4-BE49-F238E27FC236}">
                <a16:creationId xmlns:a16="http://schemas.microsoft.com/office/drawing/2014/main" id="{D1A3D1EB-27E2-46F4-978E-D5B7FC80AAA1}"/>
              </a:ext>
            </a:extLst>
          </p:cNvPr>
          <p:cNvSpPr txBox="1"/>
          <p:nvPr/>
        </p:nvSpPr>
        <p:spPr>
          <a:xfrm>
            <a:off x="439000" y="1994610"/>
            <a:ext cx="6094428" cy="4408323"/>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Password</a:t>
            </a:r>
          </a:p>
          <a:p>
            <a:pPr marL="342900" indent="-342900">
              <a:lnSpc>
                <a:spcPct val="107000"/>
              </a:lnSpc>
              <a:spcAft>
                <a:spcPts val="800"/>
              </a:spcAft>
              <a:buFont typeface="Arial" panose="020B0604020202020204" pitchFamily="34" charset="0"/>
              <a:buChar char="•"/>
            </a:pPr>
            <a:r>
              <a:rPr lang="en-GB" sz="2400" dirty="0" smtClean="0">
                <a:effectLst/>
                <a:latin typeface="Calibri" panose="020F0502020204030204" pitchFamily="34" charset="0"/>
                <a:ea typeface="Calibri" panose="020F0502020204030204" pitchFamily="34" charset="0"/>
                <a:cs typeface="Arial" panose="020B0604020202020204" pitchFamily="34" charset="0"/>
              </a:rPr>
              <a:t>Si </a:t>
            </a:r>
            <a:r>
              <a:rPr lang="en-GB" sz="2400" dirty="0">
                <a:effectLst/>
                <a:latin typeface="Calibri" panose="020F0502020204030204" pitchFamily="34" charset="0"/>
                <a:ea typeface="Calibri" panose="020F0502020204030204" pitchFamily="34" charset="0"/>
                <a:cs typeface="Arial" panose="020B0604020202020204" pitchFamily="34" charset="0"/>
              </a:rPr>
              <a:t>consiglia di utilizzare una password diversa per ogni account online;</a:t>
            </a:r>
          </a:p>
          <a:p>
            <a:pPr marL="342900" indent="-342900">
              <a:lnSpc>
                <a:spcPct val="107000"/>
              </a:lnSpc>
              <a:spcAft>
                <a:spcPts val="800"/>
              </a:spcAft>
              <a:buFont typeface="Arial" panose="020B0604020202020204" pitchFamily="34" charset="0"/>
              <a:buChar char="•"/>
            </a:pPr>
            <a:r>
              <a:rPr lang="en-GB" sz="2400" dirty="0" err="1" smtClean="0">
                <a:effectLst/>
                <a:latin typeface="Calibri" panose="020F0502020204030204" pitchFamily="34" charset="0"/>
                <a:ea typeface="Calibri" panose="020F0502020204030204" pitchFamily="34" charset="0"/>
                <a:cs typeface="Arial" panose="020B0604020202020204" pitchFamily="34" charset="0"/>
              </a:rPr>
              <a:t>Deve</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essere lungo almeno 10 caratteri e contenere lettere maiuscole, minuscole, numeri e caratteri speciali;</a:t>
            </a:r>
          </a:p>
          <a:p>
            <a:pPr marL="342900" indent="-342900">
              <a:lnSpc>
                <a:spcPct val="107000"/>
              </a:lnSpc>
              <a:spcAft>
                <a:spcPts val="800"/>
              </a:spcAft>
              <a:buFont typeface="Arial" panose="020B0604020202020204" pitchFamily="34" charset="0"/>
              <a:buChar char="•"/>
            </a:pPr>
            <a:r>
              <a:rPr lang="en-GB" sz="2400" dirty="0" smtClean="0">
                <a:effectLst/>
                <a:latin typeface="Calibri" panose="020F0502020204030204" pitchFamily="34" charset="0"/>
                <a:ea typeface="Calibri" panose="020F0502020204030204" pitchFamily="34" charset="0"/>
                <a:cs typeface="Arial" panose="020B0604020202020204" pitchFamily="34" charset="0"/>
              </a:rPr>
              <a:t>Non </a:t>
            </a:r>
            <a:r>
              <a:rPr lang="en-GB" sz="2400" dirty="0">
                <a:effectLst/>
                <a:latin typeface="Calibri" panose="020F0502020204030204" pitchFamily="34" charset="0"/>
                <a:ea typeface="Calibri" panose="020F0502020204030204" pitchFamily="34" charset="0"/>
                <a:cs typeface="Arial" panose="020B0604020202020204" pitchFamily="34" charset="0"/>
              </a:rPr>
              <a:t>deve essere rivelato a nessuno, a prescindere dalla vicinanza o dalla fiducia della persona a cui vogliamo dirlo</a:t>
            </a:r>
            <a:r>
              <a:rPr lang="en-GB" sz="2400" dirty="0">
                <a:latin typeface="Calibri" panose="020F0502020204030204" pitchFamily="34" charset="0"/>
                <a:ea typeface="Calibri" panose="020F0502020204030204" pitchFamily="34" charset="0"/>
                <a:cs typeface="Arial" panose="020B0604020202020204" pitchFamily="34" charset="0"/>
              </a:rPr>
              <a:t>;</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144145" indent="-144145" algn="r">
              <a:lnSpc>
                <a:spcPct val="107000"/>
              </a:lnSpc>
              <a:spcAft>
                <a:spcPts val="800"/>
              </a:spcAft>
            </a:pPr>
            <a:r>
              <a:rPr lang="en-GB" i="1" dirty="0" smtClean="0">
                <a:latin typeface="Calibri" panose="020F0502020204030204" pitchFamily="34" charset="0"/>
                <a:cs typeface="Arial" panose="020B0604020202020204" pitchFamily="34" charset="0"/>
              </a:rPr>
              <a:t>Continua…</a:t>
            </a:r>
            <a:endParaRPr lang="en-GB" i="1" dirty="0"/>
          </a:p>
        </p:txBody>
      </p:sp>
      <p:pic>
        <p:nvPicPr>
          <p:cNvPr id="7" name="Billede 6" descr="Et billede, der indeholder person, tilbehør&#10;&#10;Automatisk genereret beskrivelse">
            <a:extLst>
              <a:ext uri="{FF2B5EF4-FFF2-40B4-BE49-F238E27FC236}">
                <a16:creationId xmlns:a16="http://schemas.microsoft.com/office/drawing/2014/main" id="{BFCE1CAF-B1FA-4BBE-B283-B319BEA3B2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03051" y="3429000"/>
            <a:ext cx="4634790" cy="3091994"/>
          </a:xfrm>
          <a:prstGeom prst="rect">
            <a:avLst/>
          </a:prstGeom>
        </p:spPr>
      </p:pic>
      <p:grpSp>
        <p:nvGrpSpPr>
          <p:cNvPr id="6" name="Gruppe 5">
            <a:extLst>
              <a:ext uri="{FF2B5EF4-FFF2-40B4-BE49-F238E27FC236}">
                <a16:creationId xmlns:a16="http://schemas.microsoft.com/office/drawing/2014/main" id="{0DCED65F-6F00-47C5-A8EE-A6F15042B4B0}"/>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DD5A120-4998-4F32-8F71-17B8BBD5E5EB}"/>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ED16A57B-A2A0-45C2-B6A4-1A3303C997E5}"/>
                </a:ext>
              </a:extLst>
            </p:cNvPr>
            <p:cNvPicPr>
              <a:picLocks noChangeAspect="1"/>
            </p:cNvPicPr>
            <p:nvPr/>
          </p:nvPicPr>
          <p:blipFill>
            <a:blip r:embed="rId5"/>
            <a:stretch>
              <a:fillRect/>
            </a:stretch>
          </p:blipFill>
          <p:spPr>
            <a:xfrm>
              <a:off x="8532295" y="404279"/>
              <a:ext cx="3066554" cy="670618"/>
            </a:xfrm>
            <a:prstGeom prst="rect">
              <a:avLst/>
            </a:prstGeom>
          </p:spPr>
        </p:pic>
      </p:grpSp>
    </p:spTree>
    <p:extLst>
      <p:ext uri="{BB962C8B-B14F-4D97-AF65-F5344CB8AC3E}">
        <p14:creationId xmlns:p14="http://schemas.microsoft.com/office/powerpoint/2010/main" val="293483955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D1A3D1EB-27E2-46F4-978E-D5B7FC80AAA1}"/>
              </a:ext>
            </a:extLst>
          </p:cNvPr>
          <p:cNvSpPr txBox="1"/>
          <p:nvPr/>
        </p:nvSpPr>
        <p:spPr>
          <a:xfrm>
            <a:off x="354159" y="2118891"/>
            <a:ext cx="6094428" cy="4402103"/>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Password</a:t>
            </a:r>
          </a:p>
          <a:p>
            <a:pPr marL="342900" indent="-342900">
              <a:lnSpc>
                <a:spcPct val="107000"/>
              </a:lnSpc>
              <a:spcAft>
                <a:spcPts val="800"/>
              </a:spcAft>
              <a:buFont typeface="Arial" panose="020B0604020202020204" pitchFamily="34" charset="0"/>
              <a:buChar char="•"/>
            </a:pPr>
            <a:r>
              <a:rPr lang="en-GB" sz="2400" dirty="0" smtClean="0">
                <a:effectLst/>
                <a:latin typeface="Calibri" panose="020F0502020204030204" pitchFamily="34" charset="0"/>
                <a:ea typeface="Calibri" panose="020F0502020204030204" pitchFamily="34" charset="0"/>
                <a:cs typeface="Arial" panose="020B0604020202020204" pitchFamily="34" charset="0"/>
              </a:rPr>
              <a:t>Si </a:t>
            </a:r>
            <a:r>
              <a:rPr lang="en-GB" sz="2400" dirty="0">
                <a:effectLst/>
                <a:latin typeface="Calibri" panose="020F0502020204030204" pitchFamily="34" charset="0"/>
                <a:ea typeface="Calibri" panose="020F0502020204030204" pitchFamily="34" charset="0"/>
                <a:cs typeface="Arial" panose="020B0604020202020204" pitchFamily="34" charset="0"/>
              </a:rPr>
              <a:t>raccomanda di non utilizzare informazioni personali per la creazione di una password (ad </a:t>
            </a:r>
            <a:r>
              <a:rPr lang="en-GB" sz="2400" dirty="0" err="1" smtClean="0">
                <a:effectLst/>
                <a:latin typeface="Calibri" panose="020F0502020204030204" pitchFamily="34" charset="0"/>
                <a:ea typeface="Calibri" panose="020F0502020204030204" pitchFamily="34" charset="0"/>
                <a:cs typeface="Arial" panose="020B0604020202020204" pitchFamily="34" charset="0"/>
              </a:rPr>
              <a:t>esempio</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r>
              <a:rPr lang="en-GB" sz="2400" dirty="0" err="1" smtClean="0">
                <a:effectLst/>
                <a:latin typeface="Calibri" panose="020F0502020204030204" pitchFamily="34" charset="0"/>
                <a:ea typeface="Calibri" panose="020F0502020204030204" pitchFamily="34" charset="0"/>
                <a:cs typeface="Arial" panose="020B0604020202020204" pitchFamily="34" charset="0"/>
              </a:rPr>
              <a:t>i</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nome dei genitori, data di nascita, nome dell'animale domestico, </a:t>
            </a:r>
            <a:r>
              <a:rPr lang="en-GB" sz="2400" dirty="0" err="1" smtClean="0">
                <a:effectLst/>
                <a:latin typeface="Calibri" panose="020F0502020204030204" pitchFamily="34" charset="0"/>
                <a:ea typeface="Calibri" panose="020F0502020204030204" pitchFamily="34" charset="0"/>
                <a:cs typeface="Arial" panose="020B0604020202020204" pitchFamily="34" charset="0"/>
              </a:rPr>
              <a:t>ecc</a:t>
            </a:r>
            <a:r>
              <a:rPr lang="en-GB" sz="2400" dirty="0" smtClean="0">
                <a:effectLst/>
                <a:latin typeface="Calibri" panose="020F0502020204030204" pitchFamily="34" charset="0"/>
                <a:ea typeface="Calibri" panose="020F0502020204030204" pitchFamily="34" charset="0"/>
                <a:cs typeface="Arial" panose="020B0604020202020204" pitchFamily="34" charset="0"/>
              </a:rPr>
              <a:t>.)</a:t>
            </a:r>
            <a:endParaRPr lang="en-GB" sz="24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nSpc>
                <a:spcPct val="107000"/>
              </a:lnSpc>
              <a:spcAft>
                <a:spcPts val="800"/>
              </a:spcAft>
              <a:buFont typeface="Arial" panose="020B0604020202020204" pitchFamily="34" charset="0"/>
              <a:buChar char="•"/>
            </a:pPr>
            <a:r>
              <a:rPr lang="en-GB" sz="2400" dirty="0" err="1" smtClean="0">
                <a:effectLst/>
                <a:latin typeface="Calibri" panose="020F0502020204030204" pitchFamily="34" charset="0"/>
                <a:ea typeface="Calibri" panose="020F0502020204030204" pitchFamily="34" charset="0"/>
                <a:cs typeface="Arial" panose="020B0604020202020204" pitchFamily="34" charset="0"/>
              </a:rPr>
              <a:t>Cambiare</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periodicamente la password;</a:t>
            </a:r>
          </a:p>
          <a:p>
            <a:pPr marL="342900" indent="-342900">
              <a:lnSpc>
                <a:spcPct val="107000"/>
              </a:lnSpc>
              <a:spcAft>
                <a:spcPts val="800"/>
              </a:spcAft>
              <a:buFont typeface="Arial" panose="020B0604020202020204" pitchFamily="34" charset="0"/>
              <a:buChar char="•"/>
            </a:pPr>
            <a:r>
              <a:rPr lang="en-GB" sz="2400" dirty="0" err="1" smtClean="0">
                <a:effectLst/>
                <a:latin typeface="Calibri" panose="020F0502020204030204" pitchFamily="34" charset="0"/>
                <a:ea typeface="Calibri" panose="020F0502020204030204" pitchFamily="34" charset="0"/>
                <a:cs typeface="Arial" panose="020B0604020202020204" pitchFamily="34" charset="0"/>
              </a:rPr>
              <a:t>Uscire</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dal proprio account quando si utilizza un dispositivo non proprio o utilizzato da un'altra persona.</a:t>
            </a:r>
          </a:p>
          <a:p>
            <a:endParaRPr lang="en-GB" dirty="0"/>
          </a:p>
        </p:txBody>
      </p:sp>
      <p:pic>
        <p:nvPicPr>
          <p:cNvPr id="7" name="Billede 6" descr="Et billede, der indeholder person, tilbehør&#10;&#10;Automatisk genereret beskrivelse">
            <a:extLst>
              <a:ext uri="{FF2B5EF4-FFF2-40B4-BE49-F238E27FC236}">
                <a16:creationId xmlns:a16="http://schemas.microsoft.com/office/drawing/2014/main" id="{BFCE1CAF-B1FA-4BBE-B283-B319BEA3B2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7721" y="2619581"/>
            <a:ext cx="5097562" cy="3400722"/>
          </a:xfrm>
          <a:prstGeom prst="rect">
            <a:avLst/>
          </a:prstGeom>
        </p:spPr>
      </p:pic>
      <p:grpSp>
        <p:nvGrpSpPr>
          <p:cNvPr id="6" name="Gruppe 5">
            <a:extLst>
              <a:ext uri="{FF2B5EF4-FFF2-40B4-BE49-F238E27FC236}">
                <a16:creationId xmlns:a16="http://schemas.microsoft.com/office/drawing/2014/main" id="{0DCED65F-6F00-47C5-A8EE-A6F15042B4B0}"/>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DD5A120-4998-4F32-8F71-17B8BBD5E5EB}"/>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ED16A57B-A2A0-45C2-B6A4-1A3303C997E5}"/>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3">
            <a:extLst>
              <a:ext uri="{FF2B5EF4-FFF2-40B4-BE49-F238E27FC236}">
                <a16:creationId xmlns:a16="http://schemas.microsoft.com/office/drawing/2014/main" id="{AC4675A7-38C3-48AE-A0BB-67170D41B09B}"/>
              </a:ext>
            </a:extLst>
          </p:cNvPr>
          <p:cNvSpPr txBox="1"/>
          <p:nvPr/>
        </p:nvSpPr>
        <p:spPr>
          <a:xfrm>
            <a:off x="1591416" y="199278"/>
            <a:ext cx="6997313" cy="1446550"/>
          </a:xfrm>
          <a:prstGeom prst="rect">
            <a:avLst/>
          </a:prstGeom>
          <a:noFill/>
        </p:spPr>
        <p:txBody>
          <a:bodyPr wrap="square">
            <a:spAutoFit/>
          </a:bodyPr>
          <a:lstStyle/>
          <a:p>
            <a:r>
              <a:rPr lang="en-GB" sz="4400" dirty="0"/>
              <a:t>Misure - Migliorare la sicurezza informatica</a:t>
            </a:r>
          </a:p>
        </p:txBody>
      </p:sp>
    </p:spTree>
    <p:extLst>
      <p:ext uri="{BB962C8B-B14F-4D97-AF65-F5344CB8AC3E}">
        <p14:creationId xmlns:p14="http://schemas.microsoft.com/office/powerpoint/2010/main" val="91359283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kstfelt 2">
            <a:extLst>
              <a:ext uri="{FF2B5EF4-FFF2-40B4-BE49-F238E27FC236}">
                <a16:creationId xmlns:a16="http://schemas.microsoft.com/office/drawing/2014/main" id="{D1A3D1EB-27E2-46F4-978E-D5B7FC80AAA1}"/>
              </a:ext>
            </a:extLst>
          </p:cNvPr>
          <p:cNvSpPr txBox="1"/>
          <p:nvPr/>
        </p:nvSpPr>
        <p:spPr>
          <a:xfrm>
            <a:off x="5161547" y="2320272"/>
            <a:ext cx="6254313" cy="4380943"/>
          </a:xfrm>
          <a:prstGeom prst="rect">
            <a:avLst/>
          </a:prstGeom>
          <a:noFill/>
        </p:spPr>
        <p:txBody>
          <a:bodyPr wrap="square" rtlCol="0">
            <a:spAutoFit/>
          </a:bodyPr>
          <a:lstStyle/>
          <a:p>
            <a:pPr>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Eseguite gli aggiornamenti di </a:t>
            </a:r>
            <a:r>
              <a:rPr lang="en-GB" sz="2800" dirty="0" err="1">
                <a:effectLst/>
                <a:latin typeface="Calibri" panose="020F0502020204030204" pitchFamily="34" charset="0"/>
                <a:ea typeface="Calibri" panose="020F0502020204030204" pitchFamily="34" charset="0"/>
                <a:cs typeface="Arial" panose="020B0604020202020204" pitchFamily="34" charset="0"/>
              </a:rPr>
              <a:t>sicurezza</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smtClean="0">
                <a:latin typeface="Calibri" panose="020F0502020204030204" pitchFamily="34" charset="0"/>
                <a:ea typeface="Calibri" panose="020F0502020204030204" pitchFamily="34" charset="0"/>
                <a:cs typeface="Arial" panose="020B0604020202020204" pitchFamily="34" charset="0"/>
              </a:rPr>
              <a:t>per</a:t>
            </a:r>
            <a:r>
              <a:rPr lang="en-GB" sz="2800" dirty="0" smtClean="0">
                <a:effectLst/>
                <a:latin typeface="Calibri" panose="020F0502020204030204" pitchFamily="34" charset="0"/>
                <a:ea typeface="Calibri" panose="020F0502020204030204" pitchFamily="34" charset="0"/>
                <a:cs typeface="Arial" panose="020B0604020202020204" pitchFamily="34" charset="0"/>
              </a:rPr>
              <a:t> </a:t>
            </a:r>
            <a:r>
              <a:rPr lang="en-GB" sz="2800" dirty="0">
                <a:effectLst/>
                <a:latin typeface="Calibri" panose="020F0502020204030204" pitchFamily="34" charset="0"/>
                <a:ea typeface="Calibri" panose="020F0502020204030204" pitchFamily="34" charset="0"/>
                <a:cs typeface="Arial" panose="020B0604020202020204" pitchFamily="34" charset="0"/>
              </a:rPr>
              <a:t>tempo!</a:t>
            </a:r>
          </a:p>
          <a:p>
            <a:pPr marL="342900" indent="-342900">
              <a:lnSpc>
                <a:spcPct val="107000"/>
              </a:lnSpc>
              <a:spcAft>
                <a:spcPts val="800"/>
              </a:spcAft>
              <a:buFont typeface="Arial" panose="020B0604020202020204" pitchFamily="34" charset="0"/>
              <a:buChar char="•"/>
            </a:pPr>
            <a:r>
              <a:rPr lang="en-GB" sz="2400" dirty="0" smtClean="0">
                <a:effectLst/>
                <a:latin typeface="Calibri" panose="020F0502020204030204" pitchFamily="34" charset="0"/>
                <a:ea typeface="Calibri" panose="020F0502020204030204" pitchFamily="34" charset="0"/>
                <a:cs typeface="Arial" panose="020B0604020202020204" pitchFamily="34" charset="0"/>
              </a:rPr>
              <a:t>Le </a:t>
            </a:r>
            <a:r>
              <a:rPr lang="en-GB" sz="2400" dirty="0">
                <a:effectLst/>
                <a:latin typeface="Calibri" panose="020F0502020204030204" pitchFamily="34" charset="0"/>
                <a:ea typeface="Calibri" panose="020F0502020204030204" pitchFamily="34" charset="0"/>
                <a:cs typeface="Arial" panose="020B0604020202020204" pitchFamily="34" charset="0"/>
              </a:rPr>
              <a:t>piattaforme di social media introducono regolarmente nuove impostazioni di privacy e sicurezza. Queste si trovano nelle impostazioni dell'account e si consiglia di controllarle regolarmente;</a:t>
            </a:r>
          </a:p>
          <a:p>
            <a:pPr marL="342900" indent="-342900">
              <a:lnSpc>
                <a:spcPct val="107000"/>
              </a:lnSpc>
              <a:spcAft>
                <a:spcPts val="800"/>
              </a:spcAft>
              <a:buFont typeface="Arial" panose="020B0604020202020204" pitchFamily="34" charset="0"/>
              <a:buChar char="•"/>
            </a:pPr>
            <a:r>
              <a:rPr lang="en-GB" sz="2400" dirty="0" err="1" smtClean="0">
                <a:effectLst/>
                <a:latin typeface="Calibri" panose="020F0502020204030204" pitchFamily="34" charset="0"/>
                <a:ea typeface="Calibri" panose="020F0502020204030204" pitchFamily="34" charset="0"/>
                <a:cs typeface="Arial" panose="020B0604020202020204" pitchFamily="34" charset="0"/>
              </a:rPr>
              <a:t>Utilizzate</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l'opzione di autenticazione a due fattori (2FA) per assicurarvi che qualcuno non stia cercando di violare il vostro account.</a:t>
            </a:r>
          </a:p>
        </p:txBody>
      </p:sp>
      <p:pic>
        <p:nvPicPr>
          <p:cNvPr id="8" name="Billede 7" descr="Et billede, der indeholder tekst, person&#10;&#10;Automatisk genereret beskrivelse">
            <a:extLst>
              <a:ext uri="{FF2B5EF4-FFF2-40B4-BE49-F238E27FC236}">
                <a16:creationId xmlns:a16="http://schemas.microsoft.com/office/drawing/2014/main" id="{7EBB4226-9A21-4908-812A-B6CD16EF15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8275" y="2320272"/>
            <a:ext cx="4526821" cy="2925496"/>
          </a:xfrm>
          <a:prstGeom prst="rect">
            <a:avLst/>
          </a:prstGeom>
        </p:spPr>
      </p:pic>
      <p:grpSp>
        <p:nvGrpSpPr>
          <p:cNvPr id="7" name="Gruppe 6">
            <a:extLst>
              <a:ext uri="{FF2B5EF4-FFF2-40B4-BE49-F238E27FC236}">
                <a16:creationId xmlns:a16="http://schemas.microsoft.com/office/drawing/2014/main" id="{B9FD91EC-4773-4836-AC15-3716AE2C6872}"/>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FEC5041E-895C-47CE-98EB-A4DACC8AC29F}"/>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DB57FFA1-3CB2-48FA-9190-42F447778FD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2" name="Tekstfelt 3">
            <a:extLst>
              <a:ext uri="{FF2B5EF4-FFF2-40B4-BE49-F238E27FC236}">
                <a16:creationId xmlns:a16="http://schemas.microsoft.com/office/drawing/2014/main" id="{AC4675A7-38C3-48AE-A0BB-67170D41B09B}"/>
              </a:ext>
            </a:extLst>
          </p:cNvPr>
          <p:cNvSpPr txBox="1"/>
          <p:nvPr/>
        </p:nvSpPr>
        <p:spPr>
          <a:xfrm>
            <a:off x="1591416" y="199278"/>
            <a:ext cx="6997313" cy="1446550"/>
          </a:xfrm>
          <a:prstGeom prst="rect">
            <a:avLst/>
          </a:prstGeom>
          <a:noFill/>
        </p:spPr>
        <p:txBody>
          <a:bodyPr wrap="square">
            <a:spAutoFit/>
          </a:bodyPr>
          <a:lstStyle/>
          <a:p>
            <a:r>
              <a:rPr lang="en-GB" sz="4400" dirty="0"/>
              <a:t>Misure - Migliorare la sicurezza informatica</a:t>
            </a:r>
          </a:p>
        </p:txBody>
      </p:sp>
    </p:spTree>
    <p:extLst>
      <p:ext uri="{BB962C8B-B14F-4D97-AF65-F5344CB8AC3E}">
        <p14:creationId xmlns:p14="http://schemas.microsoft.com/office/powerpoint/2010/main" val="373198195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83B3647B-8A6F-435C-8F80-EFC8E7AB7468}"/>
              </a:ext>
            </a:extLst>
          </p:cNvPr>
          <p:cNvSpPr txBox="1"/>
          <p:nvPr/>
        </p:nvSpPr>
        <p:spPr>
          <a:xfrm>
            <a:off x="536717" y="2344951"/>
            <a:ext cx="6725574" cy="4483535"/>
          </a:xfrm>
          <a:prstGeom prst="rect">
            <a:avLst/>
          </a:prstGeom>
          <a:noFill/>
        </p:spPr>
        <p:txBody>
          <a:bodyPr wrap="square" rtlCol="0">
            <a:spAutoFit/>
          </a:bodyPr>
          <a:lstStyle/>
          <a:p>
            <a:pPr>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Non accettate richieste di amicizia da nessuno!</a:t>
            </a:r>
          </a:p>
          <a:p>
            <a:pPr marL="342900" indent="-342900">
              <a:lnSpc>
                <a:spcPct val="107000"/>
              </a:lnSpc>
              <a:spcAft>
                <a:spcPts val="800"/>
              </a:spcAft>
              <a:buFont typeface="Arial" panose="020B0604020202020204" pitchFamily="34" charset="0"/>
              <a:buChar char="•"/>
            </a:pPr>
            <a:r>
              <a:rPr lang="en-GB" sz="2400" dirty="0" err="1" smtClean="0">
                <a:effectLst/>
                <a:latin typeface="Calibri" panose="020F0502020204030204" pitchFamily="34" charset="0"/>
                <a:ea typeface="Calibri" panose="020F0502020204030204" pitchFamily="34" charset="0"/>
                <a:cs typeface="Arial" panose="020B0604020202020204" pitchFamily="34" charset="0"/>
              </a:rPr>
              <a:t>Accettate</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o inviate richieste di amicizia solo a persone che incontrate nella vita reale o a persone pubbliche che vi interessano, avendo cura di seguire i loro profili ufficiali;</a:t>
            </a:r>
          </a:p>
          <a:p>
            <a:pPr marL="342900" indent="-342900">
              <a:lnSpc>
                <a:spcPct val="107000"/>
              </a:lnSpc>
              <a:spcAft>
                <a:spcPts val="800"/>
              </a:spcAft>
              <a:buFont typeface="Arial" panose="020B0604020202020204" pitchFamily="34" charset="0"/>
              <a:buChar char="•"/>
            </a:pPr>
            <a:r>
              <a:rPr lang="en-GB" sz="2400" dirty="0" smtClean="0">
                <a:effectLst/>
                <a:latin typeface="Calibri" panose="020F0502020204030204" pitchFamily="34" charset="0"/>
                <a:ea typeface="Calibri" panose="020F0502020204030204" pitchFamily="34" charset="0"/>
                <a:cs typeface="Arial" panose="020B0604020202020204" pitchFamily="34" charset="0"/>
              </a:rPr>
              <a:t>NON </a:t>
            </a:r>
            <a:r>
              <a:rPr lang="en-GB" sz="2400" dirty="0">
                <a:effectLst/>
                <a:latin typeface="Calibri" panose="020F0502020204030204" pitchFamily="34" charset="0"/>
                <a:ea typeface="Calibri" panose="020F0502020204030204" pitchFamily="34" charset="0"/>
                <a:cs typeface="Arial" panose="020B0604020202020204" pitchFamily="34" charset="0"/>
              </a:rPr>
              <a:t>DIMENTICARE! Se vi sentite legati a determinati account, potete limitare il loro accesso ai vostri post o bloccare l'account. </a:t>
            </a:r>
          </a:p>
          <a:p>
            <a:pPr marL="342900" indent="-342900">
              <a:lnSpc>
                <a:spcPct val="107000"/>
              </a:lnSpc>
              <a:spcAft>
                <a:spcPts val="800"/>
              </a:spcAft>
              <a:buFont typeface="Arial" panose="020B0604020202020204" pitchFamily="34" charset="0"/>
              <a:buChar char="•"/>
            </a:pPr>
            <a:r>
              <a:rPr lang="en-GB" sz="2400" dirty="0" smtClean="0">
                <a:effectLst/>
                <a:latin typeface="Calibri" panose="020F0502020204030204" pitchFamily="34" charset="0"/>
                <a:ea typeface="Calibri" panose="020F0502020204030204" pitchFamily="34" charset="0"/>
                <a:cs typeface="Arial" panose="020B0604020202020204" pitchFamily="34" charset="0"/>
              </a:rPr>
              <a:t>NON </a:t>
            </a:r>
            <a:r>
              <a:rPr lang="en-GB" sz="2400" dirty="0">
                <a:effectLst/>
                <a:latin typeface="Calibri" panose="020F0502020204030204" pitchFamily="34" charset="0"/>
                <a:ea typeface="Calibri" panose="020F0502020204030204" pitchFamily="34" charset="0"/>
                <a:cs typeface="Arial" panose="020B0604020202020204" pitchFamily="34" charset="0"/>
              </a:rPr>
              <a:t>fare clic!</a:t>
            </a:r>
          </a:p>
        </p:txBody>
      </p:sp>
      <p:pic>
        <p:nvPicPr>
          <p:cNvPr id="8" name="Billede 7" descr="Et billede, der indeholder tekst, person&#10;&#10;Automatisk genereret beskrivelse">
            <a:extLst>
              <a:ext uri="{FF2B5EF4-FFF2-40B4-BE49-F238E27FC236}">
                <a16:creationId xmlns:a16="http://schemas.microsoft.com/office/drawing/2014/main" id="{7EBB4226-9A21-4908-812A-B6CD16EF15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69960" y="2575683"/>
            <a:ext cx="4801827" cy="3103221"/>
          </a:xfrm>
          <a:prstGeom prst="rect">
            <a:avLst/>
          </a:prstGeom>
        </p:spPr>
      </p:pic>
      <p:grpSp>
        <p:nvGrpSpPr>
          <p:cNvPr id="7" name="Gruppe 6">
            <a:extLst>
              <a:ext uri="{FF2B5EF4-FFF2-40B4-BE49-F238E27FC236}">
                <a16:creationId xmlns:a16="http://schemas.microsoft.com/office/drawing/2014/main" id="{B9FD91EC-4773-4836-AC15-3716AE2C6872}"/>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FEC5041E-895C-47CE-98EB-A4DACC8AC29F}"/>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DB57FFA1-3CB2-48FA-9190-42F447778FD2}"/>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2" name="Tekstfelt 3">
            <a:extLst>
              <a:ext uri="{FF2B5EF4-FFF2-40B4-BE49-F238E27FC236}">
                <a16:creationId xmlns:a16="http://schemas.microsoft.com/office/drawing/2014/main" id="{AC4675A7-38C3-48AE-A0BB-67170D41B09B}"/>
              </a:ext>
            </a:extLst>
          </p:cNvPr>
          <p:cNvSpPr txBox="1"/>
          <p:nvPr/>
        </p:nvSpPr>
        <p:spPr>
          <a:xfrm>
            <a:off x="1591416" y="199278"/>
            <a:ext cx="6997313" cy="1446550"/>
          </a:xfrm>
          <a:prstGeom prst="rect">
            <a:avLst/>
          </a:prstGeom>
          <a:noFill/>
        </p:spPr>
        <p:txBody>
          <a:bodyPr wrap="square">
            <a:spAutoFit/>
          </a:bodyPr>
          <a:lstStyle/>
          <a:p>
            <a:r>
              <a:rPr lang="en-GB" sz="4400" dirty="0"/>
              <a:t>Misure - Migliorare la sicurezza informatica</a:t>
            </a:r>
          </a:p>
        </p:txBody>
      </p:sp>
    </p:spTree>
    <p:extLst>
      <p:ext uri="{BB962C8B-B14F-4D97-AF65-F5344CB8AC3E}">
        <p14:creationId xmlns:p14="http://schemas.microsoft.com/office/powerpoint/2010/main" val="52977114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64137" y="2205978"/>
            <a:ext cx="6032915" cy="4417684"/>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Pensateci due volte prima di postare!</a:t>
            </a:r>
          </a:p>
          <a:p>
            <a:pPr marL="342900" indent="-342900">
              <a:lnSpc>
                <a:spcPct val="107000"/>
              </a:lnSpc>
              <a:spcAft>
                <a:spcPts val="800"/>
              </a:spcAft>
              <a:buFont typeface="Arial" panose="020B0604020202020204" pitchFamily="34" charset="0"/>
              <a:buChar char="•"/>
            </a:pPr>
            <a:r>
              <a:rPr lang="en-GB" sz="2400" dirty="0" smtClean="0">
                <a:effectLst/>
                <a:latin typeface="Calibri" panose="020F0502020204030204" pitchFamily="34" charset="0"/>
                <a:ea typeface="Calibri" panose="020F0502020204030204" pitchFamily="34" charset="0"/>
                <a:cs typeface="Arial" panose="020B0604020202020204" pitchFamily="34" charset="0"/>
              </a:rPr>
              <a:t>I </a:t>
            </a:r>
            <a:r>
              <a:rPr lang="en-GB" sz="2400" dirty="0">
                <a:effectLst/>
                <a:latin typeface="Calibri" panose="020F0502020204030204" pitchFamily="34" charset="0"/>
                <a:ea typeface="Calibri" panose="020F0502020204030204" pitchFamily="34" charset="0"/>
                <a:cs typeface="Arial" panose="020B0604020202020204" pitchFamily="34" charset="0"/>
              </a:rPr>
              <a:t>social media offrono la possibilità di creare una reputazione online positiva tanto quanto una negativa; inoltre, anche se "cancelliamo" un post, una volta apparso online non può essere eliminato definitivamente;</a:t>
            </a:r>
          </a:p>
          <a:p>
            <a:pPr marL="342900" indent="-342900">
              <a:lnSpc>
                <a:spcPct val="107000"/>
              </a:lnSpc>
              <a:spcAft>
                <a:spcPts val="800"/>
              </a:spcAft>
              <a:buFont typeface="Arial" panose="020B0604020202020204" pitchFamily="34" charset="0"/>
              <a:buChar char="•"/>
            </a:pPr>
            <a:r>
              <a:rPr lang="en-GB" sz="2400" dirty="0" smtClean="0"/>
              <a:t>Non </a:t>
            </a:r>
            <a:r>
              <a:rPr lang="en-GB" sz="2400" dirty="0"/>
              <a:t>rivelate troppi dati personali sui social media! I campi "Chi sono" sono facoltativi.</a:t>
            </a:r>
          </a:p>
          <a:p>
            <a:pPr marL="144145" indent="-144145" algn="r">
              <a:lnSpc>
                <a:spcPct val="107000"/>
              </a:lnSpc>
              <a:spcAft>
                <a:spcPts val="800"/>
              </a:spcAft>
            </a:pPr>
            <a:r>
              <a:rPr lang="en-GB" sz="2000" i="1" dirty="0">
                <a:latin typeface="Calibri" panose="020F0502020204030204" pitchFamily="34" charset="0"/>
                <a:cs typeface="Arial" panose="020B0604020202020204" pitchFamily="34" charset="0"/>
              </a:rPr>
              <a:t>Continua</a:t>
            </a:r>
            <a:r>
              <a:rPr lang="en-GB" sz="2000" i="1" dirty="0" smtClean="0">
                <a:latin typeface="Calibri" panose="020F0502020204030204" pitchFamily="34" charset="0"/>
                <a:cs typeface="Arial" panose="020B0604020202020204" pitchFamily="34" charset="0"/>
              </a:rPr>
              <a:t>…</a:t>
            </a:r>
            <a:endParaRPr lang="en-GB" sz="2000" i="1" dirty="0"/>
          </a:p>
        </p:txBody>
      </p:sp>
      <p:grpSp>
        <p:nvGrpSpPr>
          <p:cNvPr id="7" name="Gruppe 6">
            <a:extLst>
              <a:ext uri="{FF2B5EF4-FFF2-40B4-BE49-F238E27FC236}">
                <a16:creationId xmlns:a16="http://schemas.microsoft.com/office/drawing/2014/main" id="{6C4942DB-8A6B-4647-A9F9-F2BD80B9547B}"/>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46D71BEA-DCA1-41A9-8004-18B7568E5571}"/>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A22D20BC-B56F-483A-B2A1-5D58EC63AA2E}"/>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11" name="Billede 10" descr="Et billede, der indeholder tekst, bærbar computer, elektronik, computer&#10;&#10;Automatisk genereret beskrivelse">
            <a:extLst>
              <a:ext uri="{FF2B5EF4-FFF2-40B4-BE49-F238E27FC236}">
                <a16:creationId xmlns:a16="http://schemas.microsoft.com/office/drawing/2014/main" id="{E1EAF673-8C3A-45FA-89F7-223A3C2A0666}"/>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55051" y="2281284"/>
            <a:ext cx="5407602" cy="4457905"/>
          </a:xfrm>
          <a:prstGeom prst="rect">
            <a:avLst/>
          </a:prstGeom>
        </p:spPr>
      </p:pic>
      <p:sp>
        <p:nvSpPr>
          <p:cNvPr id="12" name="Tekstfelt 3">
            <a:extLst>
              <a:ext uri="{FF2B5EF4-FFF2-40B4-BE49-F238E27FC236}">
                <a16:creationId xmlns:a16="http://schemas.microsoft.com/office/drawing/2014/main" id="{AC4675A7-38C3-48AE-A0BB-67170D41B09B}"/>
              </a:ext>
            </a:extLst>
          </p:cNvPr>
          <p:cNvSpPr txBox="1"/>
          <p:nvPr/>
        </p:nvSpPr>
        <p:spPr>
          <a:xfrm>
            <a:off x="1591416" y="199278"/>
            <a:ext cx="6997313" cy="1446550"/>
          </a:xfrm>
          <a:prstGeom prst="rect">
            <a:avLst/>
          </a:prstGeom>
          <a:noFill/>
        </p:spPr>
        <p:txBody>
          <a:bodyPr wrap="square">
            <a:spAutoFit/>
          </a:bodyPr>
          <a:lstStyle/>
          <a:p>
            <a:r>
              <a:rPr lang="en-GB" sz="4400" dirty="0"/>
              <a:t>Misure - Migliorare la sicurezza informatica</a:t>
            </a:r>
          </a:p>
        </p:txBody>
      </p:sp>
    </p:spTree>
    <p:extLst>
      <p:ext uri="{BB962C8B-B14F-4D97-AF65-F5344CB8AC3E}">
        <p14:creationId xmlns:p14="http://schemas.microsoft.com/office/powerpoint/2010/main" val="122530126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pe 6">
            <a:extLst>
              <a:ext uri="{FF2B5EF4-FFF2-40B4-BE49-F238E27FC236}">
                <a16:creationId xmlns:a16="http://schemas.microsoft.com/office/drawing/2014/main" id="{6C4942DB-8A6B-4647-A9F9-F2BD80B9547B}"/>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46D71BEA-DCA1-41A9-8004-18B7568E5571}"/>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A22D20BC-B56F-483A-B2A1-5D58EC63AA2E}"/>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53A7B00B-A4BA-463C-89E5-6E6C029E4D36}"/>
              </a:ext>
            </a:extLst>
          </p:cNvPr>
          <p:cNvSpPr txBox="1"/>
          <p:nvPr/>
        </p:nvSpPr>
        <p:spPr>
          <a:xfrm>
            <a:off x="439000" y="2262433"/>
            <a:ext cx="5564758" cy="4256935"/>
          </a:xfrm>
          <a:prstGeom prst="rect">
            <a:avLst/>
          </a:prstGeom>
          <a:noFill/>
        </p:spPr>
        <p:txBody>
          <a:bodyPr wrap="square" rtlCol="0">
            <a:spAutoFit/>
          </a:bodyPr>
          <a:lstStyle/>
          <a:p>
            <a:pPr marL="144145" indent="-144145" algn="just">
              <a:lnSpc>
                <a:spcPct val="107000"/>
              </a:lnSpc>
              <a:spcAft>
                <a:spcPts val="800"/>
              </a:spcAft>
            </a:pPr>
            <a:r>
              <a:rPr lang="en-GB" sz="2800" dirty="0" err="1">
                <a:latin typeface="Calibri" panose="020F0502020204030204" pitchFamily="34" charset="0"/>
                <a:ea typeface="Calibri" panose="020F0502020204030204" pitchFamily="34" charset="0"/>
                <a:cs typeface="Arial" panose="020B0604020202020204" pitchFamily="34" charset="0"/>
              </a:rPr>
              <a:t>Pensateci</a:t>
            </a:r>
            <a:r>
              <a:rPr lang="en-GB" sz="2800" dirty="0">
                <a:latin typeface="Calibri" panose="020F0502020204030204" pitchFamily="34" charset="0"/>
                <a:ea typeface="Calibri" panose="020F0502020204030204" pitchFamily="34" charset="0"/>
                <a:cs typeface="Arial" panose="020B0604020202020204" pitchFamily="34" charset="0"/>
              </a:rPr>
              <a:t> due volte prima di </a:t>
            </a:r>
            <a:r>
              <a:rPr lang="en-GB" sz="2800" dirty="0" err="1">
                <a:latin typeface="Calibri" panose="020F0502020204030204" pitchFamily="34" charset="0"/>
                <a:ea typeface="Calibri" panose="020F0502020204030204" pitchFamily="34" charset="0"/>
                <a:cs typeface="Arial" panose="020B0604020202020204" pitchFamily="34" charset="0"/>
              </a:rPr>
              <a:t>postare</a:t>
            </a:r>
            <a:r>
              <a:rPr lang="en-GB" sz="2800" dirty="0">
                <a:latin typeface="Calibri" panose="020F0502020204030204" pitchFamily="34" charset="0"/>
                <a:ea typeface="Calibri" panose="020F0502020204030204" pitchFamily="34" charset="0"/>
                <a:cs typeface="Arial" panose="020B0604020202020204" pitchFamily="34" charset="0"/>
              </a:rPr>
              <a:t>!</a:t>
            </a:r>
          </a:p>
          <a:p>
            <a:pPr marL="342900" indent="-342900">
              <a:buFont typeface="Arial" panose="020B0604020202020204" pitchFamily="34" charset="0"/>
              <a:buChar char="•"/>
            </a:pPr>
            <a:r>
              <a:rPr lang="en-GB" sz="2400" dirty="0" smtClean="0"/>
              <a:t>Il </a:t>
            </a:r>
            <a:r>
              <a:rPr lang="en-GB" sz="2400" dirty="0"/>
              <a:t>confine tra vita professionale e personale nell'ambiente online</a:t>
            </a:r>
          </a:p>
          <a:p>
            <a:pPr marL="342900" indent="-342900">
              <a:buFont typeface="Arial" panose="020B0604020202020204" pitchFamily="34" charset="0"/>
              <a:buChar char="•"/>
            </a:pPr>
            <a:r>
              <a:rPr lang="en-GB" sz="2400" dirty="0" smtClean="0"/>
              <a:t>Non </a:t>
            </a:r>
            <a:r>
              <a:rPr lang="en-GB" sz="2400" dirty="0"/>
              <a:t>divulgate online informazioni sul vostro datore di lavoro.</a:t>
            </a:r>
          </a:p>
          <a:p>
            <a:pPr marL="342900" indent="-342900">
              <a:buFont typeface="Arial" panose="020B0604020202020204" pitchFamily="34" charset="0"/>
              <a:buChar char="•"/>
            </a:pPr>
            <a:r>
              <a:rPr lang="en-GB" sz="2400" dirty="0" smtClean="0"/>
              <a:t>Non </a:t>
            </a:r>
            <a:r>
              <a:rPr lang="en-GB" sz="2400" dirty="0"/>
              <a:t>pubblicate foto di lavoro o messaggi negativi che mettano in cattiva luce il datore di lavoro.</a:t>
            </a:r>
          </a:p>
          <a:p>
            <a:pPr marL="342900" indent="-342900">
              <a:buFont typeface="Arial" panose="020B0604020202020204" pitchFamily="34" charset="0"/>
              <a:buChar char="•"/>
            </a:pPr>
            <a:r>
              <a:rPr lang="en-GB" sz="2400" dirty="0" err="1" smtClean="0"/>
              <a:t>Pensate</a:t>
            </a:r>
            <a:r>
              <a:rPr lang="en-GB" sz="2400" dirty="0" smtClean="0"/>
              <a:t> </a:t>
            </a:r>
            <a:r>
              <a:rPr lang="en-GB" sz="2400" dirty="0"/>
              <a:t>prima di postare e non rischiate il vostro lavoro.</a:t>
            </a:r>
          </a:p>
          <a:p>
            <a:endParaRPr lang="en-GB" dirty="0"/>
          </a:p>
        </p:txBody>
      </p:sp>
      <p:pic>
        <p:nvPicPr>
          <p:cNvPr id="3" name="Billede 2">
            <a:extLst>
              <a:ext uri="{FF2B5EF4-FFF2-40B4-BE49-F238E27FC236}">
                <a16:creationId xmlns:a16="http://schemas.microsoft.com/office/drawing/2014/main" id="{BE8E7FAB-86F5-48A1-B5F0-CA4C92832482}"/>
              </a:ext>
            </a:extLst>
          </p:cNvPr>
          <p:cNvPicPr>
            <a:picLocks noChangeAspect="1"/>
          </p:cNvPicPr>
          <p:nvPr/>
        </p:nvPicPr>
        <p:blipFill>
          <a:blip r:embed="rId5"/>
          <a:stretch>
            <a:fillRect/>
          </a:stretch>
        </p:blipFill>
        <p:spPr>
          <a:xfrm>
            <a:off x="6096000" y="2062428"/>
            <a:ext cx="5407621" cy="4462659"/>
          </a:xfrm>
          <a:prstGeom prst="rect">
            <a:avLst/>
          </a:prstGeom>
        </p:spPr>
      </p:pic>
      <p:sp>
        <p:nvSpPr>
          <p:cNvPr id="12" name="Tekstfelt 3">
            <a:extLst>
              <a:ext uri="{FF2B5EF4-FFF2-40B4-BE49-F238E27FC236}">
                <a16:creationId xmlns:a16="http://schemas.microsoft.com/office/drawing/2014/main" id="{AC4675A7-38C3-48AE-A0BB-67170D41B09B}"/>
              </a:ext>
            </a:extLst>
          </p:cNvPr>
          <p:cNvSpPr txBox="1"/>
          <p:nvPr/>
        </p:nvSpPr>
        <p:spPr>
          <a:xfrm>
            <a:off x="1591416" y="199278"/>
            <a:ext cx="6997313" cy="1446550"/>
          </a:xfrm>
          <a:prstGeom prst="rect">
            <a:avLst/>
          </a:prstGeom>
          <a:noFill/>
        </p:spPr>
        <p:txBody>
          <a:bodyPr wrap="square">
            <a:spAutoFit/>
          </a:bodyPr>
          <a:lstStyle/>
          <a:p>
            <a:r>
              <a:rPr lang="en-GB" sz="4400" dirty="0"/>
              <a:t>Misure - Migliorare la sicurezza informatica</a:t>
            </a:r>
          </a:p>
        </p:txBody>
      </p:sp>
    </p:spTree>
    <p:extLst>
      <p:ext uri="{BB962C8B-B14F-4D97-AF65-F5344CB8AC3E}">
        <p14:creationId xmlns:p14="http://schemas.microsoft.com/office/powerpoint/2010/main" val="253468076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83B3647B-8A6F-435C-8F80-EFC8E7AB7468}"/>
              </a:ext>
            </a:extLst>
          </p:cNvPr>
          <p:cNvSpPr txBox="1"/>
          <p:nvPr/>
        </p:nvSpPr>
        <p:spPr>
          <a:xfrm>
            <a:off x="536718" y="2132333"/>
            <a:ext cx="6345346" cy="4315092"/>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Chiudete i </a:t>
            </a:r>
            <a:r>
              <a:rPr lang="en-GB" sz="2800" dirty="0" err="1">
                <a:effectLst/>
                <a:latin typeface="Calibri" panose="020F0502020204030204" pitchFamily="34" charset="0"/>
                <a:ea typeface="Calibri" panose="020F0502020204030204" pitchFamily="34" charset="0"/>
                <a:cs typeface="Arial" panose="020B0604020202020204" pitchFamily="34" charset="0"/>
              </a:rPr>
              <a:t>vecchi</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smtClean="0">
                <a:effectLst/>
                <a:latin typeface="Calibri" panose="020F0502020204030204" pitchFamily="34" charset="0"/>
                <a:ea typeface="Calibri" panose="020F0502020204030204" pitchFamily="34" charset="0"/>
                <a:cs typeface="Arial" panose="020B0604020202020204" pitchFamily="34" charset="0"/>
              </a:rPr>
              <a:t>account!</a:t>
            </a:r>
            <a:endParaRPr lang="en-GB" sz="28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nSpc>
                <a:spcPct val="107000"/>
              </a:lnSpc>
              <a:spcAft>
                <a:spcPts val="800"/>
              </a:spcAft>
              <a:buFont typeface="Arial" panose="020B0604020202020204" pitchFamily="34" charset="0"/>
              <a:buChar char="•"/>
            </a:pPr>
            <a:r>
              <a:rPr lang="en-GB" sz="2400" dirty="0" smtClean="0">
                <a:effectLst/>
                <a:latin typeface="Calibri" panose="020F0502020204030204" pitchFamily="34" charset="0"/>
                <a:ea typeface="Calibri" panose="020F0502020204030204" pitchFamily="34" charset="0"/>
                <a:cs typeface="Arial" panose="020B0604020202020204" pitchFamily="34" charset="0"/>
              </a:rPr>
              <a:t>Se </a:t>
            </a:r>
            <a:r>
              <a:rPr lang="en-GB" sz="2400" dirty="0">
                <a:effectLst/>
                <a:latin typeface="Calibri" panose="020F0502020204030204" pitchFamily="34" charset="0"/>
                <a:ea typeface="Calibri" panose="020F0502020204030204" pitchFamily="34" charset="0"/>
                <a:cs typeface="Arial" panose="020B0604020202020204" pitchFamily="34" charset="0"/>
              </a:rPr>
              <a:t>avete vecchi account su piattaforme di social media che non utilizzate più, o anche vecchi account sulla stessa piattaforma, cercate di chiuderli. In questo modo si crea il minor numero possibile di collegamenti e gli account attuali sono più protetti da </a:t>
            </a:r>
            <a:r>
              <a:rPr lang="en-GB" sz="2400" dirty="0" err="1" smtClean="0">
                <a:effectLst/>
                <a:latin typeface="Calibri" panose="020F0502020204030204" pitchFamily="34" charset="0"/>
                <a:ea typeface="Calibri" panose="020F0502020204030204" pitchFamily="34" charset="0"/>
                <a:cs typeface="Arial" panose="020B0604020202020204" pitchFamily="34" charset="0"/>
              </a:rPr>
              <a:t>eventuali</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aggressori;</a:t>
            </a:r>
          </a:p>
          <a:p>
            <a:pPr marL="342900" indent="-342900">
              <a:lnSpc>
                <a:spcPct val="107000"/>
              </a:lnSpc>
              <a:spcAft>
                <a:spcPts val="800"/>
              </a:spcAft>
              <a:buFont typeface="Arial" panose="020B0604020202020204" pitchFamily="34" charset="0"/>
              <a:buChar char="•"/>
            </a:pPr>
            <a:r>
              <a:rPr lang="en-GB" sz="2400" dirty="0" smtClean="0">
                <a:effectLst/>
                <a:latin typeface="Calibri" panose="020F0502020204030204" pitchFamily="34" charset="0"/>
                <a:ea typeface="Calibri" panose="020F0502020204030204" pitchFamily="34" charset="0"/>
                <a:cs typeface="Arial" panose="020B0604020202020204" pitchFamily="34" charset="0"/>
              </a:rPr>
              <a:t>I </a:t>
            </a:r>
            <a:r>
              <a:rPr lang="en-GB" sz="2400" dirty="0">
                <a:effectLst/>
                <a:latin typeface="Calibri" panose="020F0502020204030204" pitchFamily="34" charset="0"/>
                <a:ea typeface="Calibri" panose="020F0502020204030204" pitchFamily="34" charset="0"/>
                <a:cs typeface="Arial" panose="020B0604020202020204" pitchFamily="34" charset="0"/>
              </a:rPr>
              <a:t>conti o le piattaforme più vecchi potrebbero non essere sicuri come quelli di oggi.</a:t>
            </a:r>
          </a:p>
        </p:txBody>
      </p:sp>
      <p:grpSp>
        <p:nvGrpSpPr>
          <p:cNvPr id="7" name="Gruppe 6">
            <a:extLst>
              <a:ext uri="{FF2B5EF4-FFF2-40B4-BE49-F238E27FC236}">
                <a16:creationId xmlns:a16="http://schemas.microsoft.com/office/drawing/2014/main" id="{6C4942DB-8A6B-4647-A9F9-F2BD80B9547B}"/>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46D71BEA-DCA1-41A9-8004-18B7568E5571}"/>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A22D20BC-B56F-483A-B2A1-5D58EC63AA2E}"/>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3" name="Billede 2">
            <a:extLst>
              <a:ext uri="{FF2B5EF4-FFF2-40B4-BE49-F238E27FC236}">
                <a16:creationId xmlns:a16="http://schemas.microsoft.com/office/drawing/2014/main" id="{B996AF6D-C5A7-443E-ADAB-E2AF2B5F2C42}"/>
              </a:ext>
            </a:extLst>
          </p:cNvPr>
          <p:cNvPicPr>
            <a:picLocks noChangeAspect="1"/>
          </p:cNvPicPr>
          <p:nvPr/>
        </p:nvPicPr>
        <p:blipFill>
          <a:blip r:embed="rId5"/>
          <a:stretch>
            <a:fillRect/>
          </a:stretch>
        </p:blipFill>
        <p:spPr>
          <a:xfrm>
            <a:off x="6784379" y="2006013"/>
            <a:ext cx="5407621" cy="4462659"/>
          </a:xfrm>
          <a:prstGeom prst="rect">
            <a:avLst/>
          </a:prstGeom>
        </p:spPr>
      </p:pic>
      <p:sp>
        <p:nvSpPr>
          <p:cNvPr id="10" name="Tekstfelt 3">
            <a:extLst>
              <a:ext uri="{FF2B5EF4-FFF2-40B4-BE49-F238E27FC236}">
                <a16:creationId xmlns:a16="http://schemas.microsoft.com/office/drawing/2014/main" id="{AC4675A7-38C3-48AE-A0BB-67170D41B09B}"/>
              </a:ext>
            </a:extLst>
          </p:cNvPr>
          <p:cNvSpPr txBox="1"/>
          <p:nvPr/>
        </p:nvSpPr>
        <p:spPr>
          <a:xfrm>
            <a:off x="1591416" y="199278"/>
            <a:ext cx="6997313" cy="1446550"/>
          </a:xfrm>
          <a:prstGeom prst="rect">
            <a:avLst/>
          </a:prstGeom>
          <a:noFill/>
        </p:spPr>
        <p:txBody>
          <a:bodyPr wrap="square">
            <a:spAutoFit/>
          </a:bodyPr>
          <a:lstStyle/>
          <a:p>
            <a:r>
              <a:rPr lang="en-GB" sz="4400" dirty="0"/>
              <a:t>Misure - Migliorare la sicurezza informatica</a:t>
            </a:r>
          </a:p>
        </p:txBody>
      </p:sp>
    </p:spTree>
    <p:extLst>
      <p:ext uri="{BB962C8B-B14F-4D97-AF65-F5344CB8AC3E}">
        <p14:creationId xmlns:p14="http://schemas.microsoft.com/office/powerpoint/2010/main" val="331786019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520047" y="2536052"/>
            <a:ext cx="5905239" cy="4212500"/>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I social media comportano grandi rischi</a:t>
            </a:r>
          </a:p>
          <a:p>
            <a:pPr marL="342900" indent="-342900" algn="just">
              <a:lnSpc>
                <a:spcPct val="107000"/>
              </a:lnSpc>
              <a:spcAft>
                <a:spcPts val="800"/>
              </a:spcAft>
              <a:buFont typeface="Arial" panose="020B0604020202020204" pitchFamily="34" charset="0"/>
              <a:buChar char="•"/>
            </a:pPr>
            <a:r>
              <a:rPr lang="en-GB" sz="2400" dirty="0" smtClean="0">
                <a:effectLst/>
                <a:latin typeface="Calibri" panose="020F0502020204030204" pitchFamily="34" charset="0"/>
                <a:ea typeface="Calibri" panose="020F0502020204030204" pitchFamily="34" charset="0"/>
                <a:cs typeface="Arial" panose="020B0604020202020204" pitchFamily="34" charset="0"/>
              </a:rPr>
              <a:t>I </a:t>
            </a:r>
            <a:r>
              <a:rPr lang="en-GB" sz="2400" dirty="0">
                <a:effectLst/>
                <a:latin typeface="Calibri" panose="020F0502020204030204" pitchFamily="34" charset="0"/>
                <a:ea typeface="Calibri" panose="020F0502020204030204" pitchFamily="34" charset="0"/>
                <a:cs typeface="Arial" panose="020B0604020202020204" pitchFamily="34" charset="0"/>
              </a:rPr>
              <a:t>social network presentano elevati rischi per la sicurezza e la privacy a causa della loro architettura centralizzata, dell'enorme quantità di informazioni di identificazione personale che ogni hacker vorrebbe avere e dell'ignoranza generale della popolazione su come utilizzare correttamente i social media. </a:t>
            </a:r>
            <a:r>
              <a:rPr lang="en-GB" sz="2400" dirty="0" err="1" smtClean="0">
                <a:effectLst/>
                <a:latin typeface="Calibri" panose="020F0502020204030204" pitchFamily="34" charset="0"/>
                <a:ea typeface="Calibri" panose="020F0502020204030204" pitchFamily="34" charset="0"/>
                <a:cs typeface="Arial" panose="020B0604020202020204" pitchFamily="34" charset="0"/>
              </a:rPr>
              <a:t>Impostazioni</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sulla privacy per migliorare la propria sicurezza online.</a:t>
            </a:r>
          </a:p>
        </p:txBody>
      </p:sp>
      <p:pic>
        <p:nvPicPr>
          <p:cNvPr id="7" name="Billede 6" descr="Et billede, der indeholder tekst, elektronik&#10;&#10;Automatisk genereret beskrivelse">
            <a:extLst>
              <a:ext uri="{FF2B5EF4-FFF2-40B4-BE49-F238E27FC236}">
                <a16:creationId xmlns:a16="http://schemas.microsoft.com/office/drawing/2014/main" id="{EF1F2B9D-EA2F-4C8F-9054-B02FA6FAA3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510" y="2536051"/>
            <a:ext cx="4790832" cy="3591371"/>
          </a:xfrm>
          <a:prstGeom prst="rect">
            <a:avLst/>
          </a:prstGeom>
        </p:spPr>
      </p:pic>
      <p:grpSp>
        <p:nvGrpSpPr>
          <p:cNvPr id="8" name="Gruppe 7">
            <a:extLst>
              <a:ext uri="{FF2B5EF4-FFF2-40B4-BE49-F238E27FC236}">
                <a16:creationId xmlns:a16="http://schemas.microsoft.com/office/drawing/2014/main" id="{90DA4D82-28AB-45EF-84BF-411A84A3EFC0}"/>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464A1B47-A120-4082-98CF-28ADF53035F9}"/>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C247E5-B208-46B1-AA4A-DE82720BA0B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2" name="Tekstfelt 3">
            <a:extLst>
              <a:ext uri="{FF2B5EF4-FFF2-40B4-BE49-F238E27FC236}">
                <a16:creationId xmlns:a16="http://schemas.microsoft.com/office/drawing/2014/main" id="{AC4675A7-38C3-48AE-A0BB-67170D41B09B}"/>
              </a:ext>
            </a:extLst>
          </p:cNvPr>
          <p:cNvSpPr txBox="1"/>
          <p:nvPr/>
        </p:nvSpPr>
        <p:spPr>
          <a:xfrm>
            <a:off x="1591416" y="199278"/>
            <a:ext cx="6997313" cy="1446550"/>
          </a:xfrm>
          <a:prstGeom prst="rect">
            <a:avLst/>
          </a:prstGeom>
          <a:noFill/>
        </p:spPr>
        <p:txBody>
          <a:bodyPr wrap="square">
            <a:spAutoFit/>
          </a:bodyPr>
          <a:lstStyle/>
          <a:p>
            <a:r>
              <a:rPr lang="en-GB" sz="4400" dirty="0"/>
              <a:t>Misure - Migliorare la sicurezza informatica</a:t>
            </a:r>
          </a:p>
        </p:txBody>
      </p:sp>
    </p:spTree>
    <p:extLst>
      <p:ext uri="{BB962C8B-B14F-4D97-AF65-F5344CB8AC3E}">
        <p14:creationId xmlns:p14="http://schemas.microsoft.com/office/powerpoint/2010/main" val="136378086"/>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520047" y="2536052"/>
            <a:ext cx="5905239" cy="3507242"/>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I social media comportano grandi rischi</a:t>
            </a:r>
          </a:p>
          <a:p>
            <a:pPr marL="342900" indent="-342900" algn="just">
              <a:lnSpc>
                <a:spcPct val="107000"/>
              </a:lnSpc>
              <a:spcAft>
                <a:spcPts val="800"/>
              </a:spcAft>
              <a:buFont typeface="Arial" panose="020B0604020202020204" pitchFamily="34" charset="0"/>
              <a:buChar char="•"/>
            </a:pPr>
            <a:r>
              <a:rPr lang="en-GB" sz="2400" dirty="0" smtClean="0">
                <a:effectLst/>
                <a:latin typeface="Calibri" panose="020F0502020204030204" pitchFamily="34" charset="0"/>
                <a:ea typeface="Calibri" panose="020F0502020204030204" pitchFamily="34" charset="0"/>
                <a:cs typeface="Arial" panose="020B0604020202020204" pitchFamily="34" charset="0"/>
              </a:rPr>
              <a:t>Un </a:t>
            </a:r>
            <a:r>
              <a:rPr lang="en-GB" sz="2400" dirty="0">
                <a:effectLst/>
                <a:latin typeface="Calibri" panose="020F0502020204030204" pitchFamily="34" charset="0"/>
                <a:ea typeface="Calibri" panose="020F0502020204030204" pitchFamily="34" charset="0"/>
                <a:cs typeface="Arial" panose="020B0604020202020204" pitchFamily="34" charset="0"/>
              </a:rPr>
              <a:t>altro rischio molto elevato, soprattutto tra gli adolescenti, è quello di fidarsi di altre persone e del tipo di informazioni personali divulgate online.</a:t>
            </a:r>
          </a:p>
          <a:p>
            <a:pPr marL="342900" indent="-342900" algn="just">
              <a:lnSpc>
                <a:spcPct val="107000"/>
              </a:lnSpc>
              <a:spcAft>
                <a:spcPts val="800"/>
              </a:spcAft>
              <a:buFont typeface="Arial" panose="020B0604020202020204" pitchFamily="34" charset="0"/>
              <a:buChar char="•"/>
            </a:pPr>
            <a:r>
              <a:rPr lang="en-GB" sz="2400" dirty="0" err="1" smtClean="0">
                <a:effectLst/>
                <a:latin typeface="Calibri" panose="020F0502020204030204" pitchFamily="34" charset="0"/>
                <a:ea typeface="Calibri" panose="020F0502020204030204" pitchFamily="34" charset="0"/>
                <a:cs typeface="Arial" panose="020B0604020202020204" pitchFamily="34" charset="0"/>
              </a:rPr>
              <a:t>Questo</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può essere combattuto con mezzi tecnologici e con l'applicazione di politiche di sicurezza.</a:t>
            </a:r>
          </a:p>
        </p:txBody>
      </p:sp>
      <p:pic>
        <p:nvPicPr>
          <p:cNvPr id="7" name="Billede 6" descr="Et billede, der indeholder tekst, elektronik&#10;&#10;Automatisk genereret beskrivelse">
            <a:extLst>
              <a:ext uri="{FF2B5EF4-FFF2-40B4-BE49-F238E27FC236}">
                <a16:creationId xmlns:a16="http://schemas.microsoft.com/office/drawing/2014/main" id="{EF1F2B9D-EA2F-4C8F-9054-B02FA6FAA3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510" y="2536051"/>
            <a:ext cx="4790832" cy="3591371"/>
          </a:xfrm>
          <a:prstGeom prst="rect">
            <a:avLst/>
          </a:prstGeom>
        </p:spPr>
      </p:pic>
      <p:grpSp>
        <p:nvGrpSpPr>
          <p:cNvPr id="8" name="Gruppe 7">
            <a:extLst>
              <a:ext uri="{FF2B5EF4-FFF2-40B4-BE49-F238E27FC236}">
                <a16:creationId xmlns:a16="http://schemas.microsoft.com/office/drawing/2014/main" id="{90DA4D82-28AB-45EF-84BF-411A84A3EFC0}"/>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464A1B47-A120-4082-98CF-28ADF53035F9}"/>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C247E5-B208-46B1-AA4A-DE82720BA0B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2" name="Tekstfelt 3">
            <a:extLst>
              <a:ext uri="{FF2B5EF4-FFF2-40B4-BE49-F238E27FC236}">
                <a16:creationId xmlns:a16="http://schemas.microsoft.com/office/drawing/2014/main" id="{AC4675A7-38C3-48AE-A0BB-67170D41B09B}"/>
              </a:ext>
            </a:extLst>
          </p:cNvPr>
          <p:cNvSpPr txBox="1"/>
          <p:nvPr/>
        </p:nvSpPr>
        <p:spPr>
          <a:xfrm>
            <a:off x="1591416" y="199278"/>
            <a:ext cx="6997313" cy="1446550"/>
          </a:xfrm>
          <a:prstGeom prst="rect">
            <a:avLst/>
          </a:prstGeom>
          <a:noFill/>
        </p:spPr>
        <p:txBody>
          <a:bodyPr wrap="square">
            <a:spAutoFit/>
          </a:bodyPr>
          <a:lstStyle/>
          <a:p>
            <a:r>
              <a:rPr lang="en-GB" sz="4400" dirty="0"/>
              <a:t>Misure - Migliorare la sicurezza informatica</a:t>
            </a:r>
          </a:p>
        </p:txBody>
      </p:sp>
    </p:spTree>
    <p:extLst>
      <p:ext uri="{BB962C8B-B14F-4D97-AF65-F5344CB8AC3E}">
        <p14:creationId xmlns:p14="http://schemas.microsoft.com/office/powerpoint/2010/main" val="537543671"/>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520047" y="2536052"/>
            <a:ext cx="5905239" cy="3009478"/>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I social media comportano grandi rischi</a:t>
            </a:r>
          </a:p>
          <a:p>
            <a:pPr marL="342900" indent="-342900" algn="just">
              <a:lnSpc>
                <a:spcPct val="107000"/>
              </a:lnSpc>
              <a:spcAft>
                <a:spcPts val="800"/>
              </a:spcAft>
              <a:buFont typeface="Arial" panose="020B0604020202020204" pitchFamily="34" charset="0"/>
              <a:buChar char="•"/>
            </a:pPr>
            <a:r>
              <a:rPr lang="en-GB" sz="2400" dirty="0" err="1" smtClean="0">
                <a:effectLst/>
                <a:latin typeface="Calibri" panose="020F0502020204030204" pitchFamily="34" charset="0"/>
                <a:ea typeface="Calibri" panose="020F0502020204030204" pitchFamily="34" charset="0"/>
                <a:cs typeface="Arial" panose="020B0604020202020204" pitchFamily="34" charset="0"/>
              </a:rPr>
              <a:t>Dovremmo</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considerare insicure le informazioni trasmesse attraverso i social media e quindi non trasmettere informazioni sensibili attraverso i social media, pertanto la responsabilità principale di rimanere al sicuro spetta all'UTENTE.</a:t>
            </a:r>
          </a:p>
        </p:txBody>
      </p:sp>
      <p:pic>
        <p:nvPicPr>
          <p:cNvPr id="7" name="Billede 6" descr="Et billede, der indeholder tekst, elektronik&#10;&#10;Automatisk genereret beskrivelse">
            <a:extLst>
              <a:ext uri="{FF2B5EF4-FFF2-40B4-BE49-F238E27FC236}">
                <a16:creationId xmlns:a16="http://schemas.microsoft.com/office/drawing/2014/main" id="{EF1F2B9D-EA2F-4C8F-9054-B02FA6FAA3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510" y="2536051"/>
            <a:ext cx="4790832" cy="3591371"/>
          </a:xfrm>
          <a:prstGeom prst="rect">
            <a:avLst/>
          </a:prstGeom>
        </p:spPr>
      </p:pic>
      <p:grpSp>
        <p:nvGrpSpPr>
          <p:cNvPr id="8" name="Gruppe 7">
            <a:extLst>
              <a:ext uri="{FF2B5EF4-FFF2-40B4-BE49-F238E27FC236}">
                <a16:creationId xmlns:a16="http://schemas.microsoft.com/office/drawing/2014/main" id="{90DA4D82-28AB-45EF-84BF-411A84A3EFC0}"/>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464A1B47-A120-4082-98CF-28ADF53035F9}"/>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8C247E5-B208-46B1-AA4A-DE82720BA0B9}"/>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2" name="Tekstfelt 3">
            <a:extLst>
              <a:ext uri="{FF2B5EF4-FFF2-40B4-BE49-F238E27FC236}">
                <a16:creationId xmlns:a16="http://schemas.microsoft.com/office/drawing/2014/main" id="{AC4675A7-38C3-48AE-A0BB-67170D41B09B}"/>
              </a:ext>
            </a:extLst>
          </p:cNvPr>
          <p:cNvSpPr txBox="1"/>
          <p:nvPr/>
        </p:nvSpPr>
        <p:spPr>
          <a:xfrm>
            <a:off x="1591416" y="199278"/>
            <a:ext cx="6997313" cy="1446550"/>
          </a:xfrm>
          <a:prstGeom prst="rect">
            <a:avLst/>
          </a:prstGeom>
          <a:noFill/>
        </p:spPr>
        <p:txBody>
          <a:bodyPr wrap="square">
            <a:spAutoFit/>
          </a:bodyPr>
          <a:lstStyle/>
          <a:p>
            <a:r>
              <a:rPr lang="en-GB" sz="4400" dirty="0"/>
              <a:t>Misure - Migliorare la sicurezza informatica</a:t>
            </a:r>
          </a:p>
        </p:txBody>
      </p:sp>
    </p:spTree>
    <p:extLst>
      <p:ext uri="{BB962C8B-B14F-4D97-AF65-F5344CB8AC3E}">
        <p14:creationId xmlns:p14="http://schemas.microsoft.com/office/powerpoint/2010/main" val="400984468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005633" y="2334803"/>
            <a:ext cx="6890993" cy="3902415"/>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Cattive abitudini sui social media</a:t>
            </a:r>
          </a:p>
          <a:p>
            <a:pPr marL="342900" indent="-342900" algn="just">
              <a:lnSpc>
                <a:spcPct val="107000"/>
              </a:lnSpc>
              <a:spcAft>
                <a:spcPts val="800"/>
              </a:spcAft>
              <a:buFont typeface="Arial" panose="020B0604020202020204" pitchFamily="34" charset="0"/>
              <a:buChar char="•"/>
            </a:pPr>
            <a:r>
              <a:rPr lang="en-GB" sz="2400" dirty="0" smtClean="0">
                <a:effectLst/>
                <a:latin typeface="Calibri" panose="020F0502020204030204" pitchFamily="34" charset="0"/>
                <a:ea typeface="Calibri" panose="020F0502020204030204" pitchFamily="34" charset="0"/>
                <a:cs typeface="Arial" panose="020B0604020202020204" pitchFamily="34" charset="0"/>
              </a:rPr>
              <a:t>I </a:t>
            </a:r>
            <a:r>
              <a:rPr lang="en-GB" sz="2400" dirty="0">
                <a:effectLst/>
                <a:latin typeface="Calibri" panose="020F0502020204030204" pitchFamily="34" charset="0"/>
                <a:ea typeface="Calibri" panose="020F0502020204030204" pitchFamily="34" charset="0"/>
                <a:cs typeface="Arial" panose="020B0604020202020204" pitchFamily="34" charset="0"/>
              </a:rPr>
              <a:t>social network sono oggi piattaforme molto utilizzate dagli utenti. Abbiamo a disposizione un'ampia gamma di possibilità.</a:t>
            </a:r>
          </a:p>
          <a:p>
            <a:pPr marL="342900" indent="-342900" algn="just">
              <a:lnSpc>
                <a:spcPct val="107000"/>
              </a:lnSpc>
              <a:spcAft>
                <a:spcPts val="800"/>
              </a:spcAft>
              <a:buFont typeface="Arial" panose="020B0604020202020204" pitchFamily="34" charset="0"/>
              <a:buChar char="•"/>
            </a:pPr>
            <a:r>
              <a:rPr lang="en-GB" sz="2400" dirty="0" err="1" smtClean="0">
                <a:effectLst/>
                <a:latin typeface="Calibri" panose="020F0502020204030204" pitchFamily="34" charset="0"/>
                <a:ea typeface="Calibri" panose="020F0502020204030204" pitchFamily="34" charset="0"/>
                <a:cs typeface="Arial" panose="020B0604020202020204" pitchFamily="34" charset="0"/>
              </a:rPr>
              <a:t>Alcune</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sono più orientate al caricamento di foto o video, altre alle nostre opinioni e in altri casi semplicemente per tenersi in contatto con amici e familiari. In ogni caso, si tratta di piattaforme che hanno molti utenti in tutto il mondo.</a:t>
            </a:r>
          </a:p>
        </p:txBody>
      </p:sp>
      <p:pic>
        <p:nvPicPr>
          <p:cNvPr id="3" name="Billede 2" descr="Et billede, der indeholder tekst, computer, visitkort, billedramme&#10;&#10;Automatisk genereret beskrivelse">
            <a:extLst>
              <a:ext uri="{FF2B5EF4-FFF2-40B4-BE49-F238E27FC236}">
                <a16:creationId xmlns:a16="http://schemas.microsoft.com/office/drawing/2014/main" id="{C05F0639-E922-44E0-BBEF-08488FFA41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717" y="2450348"/>
            <a:ext cx="4384543" cy="3264404"/>
          </a:xfrm>
          <a:prstGeom prst="rect">
            <a:avLst/>
          </a:prstGeom>
        </p:spPr>
      </p:pic>
      <p:grpSp>
        <p:nvGrpSpPr>
          <p:cNvPr id="7" name="Gruppe 6">
            <a:extLst>
              <a:ext uri="{FF2B5EF4-FFF2-40B4-BE49-F238E27FC236}">
                <a16:creationId xmlns:a16="http://schemas.microsoft.com/office/drawing/2014/main" id="{09467478-6108-4F12-A3FF-ACC8CCDB568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DCFFEFC-D6D1-4E52-9483-F2978775E4CC}"/>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1D5D769C-D8F1-4036-ADD5-479D178CA0C3}"/>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3">
            <a:extLst>
              <a:ext uri="{FF2B5EF4-FFF2-40B4-BE49-F238E27FC236}">
                <a16:creationId xmlns:a16="http://schemas.microsoft.com/office/drawing/2014/main" id="{AC4675A7-38C3-48AE-A0BB-67170D41B09B}"/>
              </a:ext>
            </a:extLst>
          </p:cNvPr>
          <p:cNvSpPr txBox="1"/>
          <p:nvPr/>
        </p:nvSpPr>
        <p:spPr>
          <a:xfrm>
            <a:off x="1591416" y="199278"/>
            <a:ext cx="6997313" cy="1446550"/>
          </a:xfrm>
          <a:prstGeom prst="rect">
            <a:avLst/>
          </a:prstGeom>
          <a:noFill/>
        </p:spPr>
        <p:txBody>
          <a:bodyPr wrap="square">
            <a:spAutoFit/>
          </a:bodyPr>
          <a:lstStyle/>
          <a:p>
            <a:r>
              <a:rPr lang="en-GB" sz="4400" dirty="0"/>
              <a:t>Misure - Migliorare la sicurezza informatica</a:t>
            </a:r>
          </a:p>
        </p:txBody>
      </p:sp>
    </p:spTree>
    <p:extLst>
      <p:ext uri="{BB962C8B-B14F-4D97-AF65-F5344CB8AC3E}">
        <p14:creationId xmlns:p14="http://schemas.microsoft.com/office/powerpoint/2010/main" val="404153932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848726" y="2334803"/>
            <a:ext cx="7047900" cy="3923703"/>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Cattive abitudini sui social media</a:t>
            </a:r>
          </a:p>
          <a:p>
            <a:pPr marL="342900" indent="-342900" algn="just">
              <a:lnSpc>
                <a:spcPct val="107000"/>
              </a:lnSpc>
              <a:spcAft>
                <a:spcPts val="800"/>
              </a:spcAft>
              <a:buFont typeface="Arial" panose="020B0604020202020204" pitchFamily="34" charset="0"/>
              <a:buChar char="•"/>
            </a:pPr>
            <a:r>
              <a:rPr lang="en-GB" sz="2400" dirty="0" err="1" smtClean="0">
                <a:effectLst/>
                <a:latin typeface="Calibri" panose="020F0502020204030204" pitchFamily="34" charset="0"/>
                <a:ea typeface="Calibri" panose="020F0502020204030204" pitchFamily="34" charset="0"/>
                <a:cs typeface="Arial" panose="020B0604020202020204" pitchFamily="34" charset="0"/>
              </a:rPr>
              <a:t>Questo</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fa sì che anche gli hacker mettano gli occhi qui. Parleremo di queste abitudini che dovrebbero essere cambiate nei social network se vogliamo mantenere la nostra privacy e la nostra sicurezza.</a:t>
            </a:r>
          </a:p>
          <a:p>
            <a:pPr marL="342900" indent="-342900" algn="just">
              <a:lnSpc>
                <a:spcPct val="107000"/>
              </a:lnSpc>
              <a:spcAft>
                <a:spcPts val="800"/>
              </a:spcAft>
              <a:buFont typeface="Arial" panose="020B0604020202020204" pitchFamily="34" charset="0"/>
              <a:buChar char="•"/>
            </a:pPr>
            <a:r>
              <a:rPr lang="en-GB" sz="2400" dirty="0" err="1" smtClean="0">
                <a:effectLst/>
                <a:latin typeface="Calibri" panose="020F0502020204030204" pitchFamily="34" charset="0"/>
                <a:ea typeface="Calibri" panose="020F0502020204030204" pitchFamily="34" charset="0"/>
                <a:cs typeface="Arial" panose="020B0604020202020204" pitchFamily="34" charset="0"/>
              </a:rPr>
              <a:t>Sono</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molti i tipi di piattaforme che possiamo trovare in rete che ci danno la possibilità di inviare messaggi ad amici o familiari, commentare foto, video...</a:t>
            </a:r>
          </a:p>
          <a:p>
            <a:pPr marL="144145" indent="-144145">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Billede 2" descr="Et billede, der indeholder tekst, computer, visitkort, billedramme&#10;&#10;Automatisk genereret beskrivelse">
            <a:extLst>
              <a:ext uri="{FF2B5EF4-FFF2-40B4-BE49-F238E27FC236}">
                <a16:creationId xmlns:a16="http://schemas.microsoft.com/office/drawing/2014/main" id="{C05F0639-E922-44E0-BBEF-08488FFA41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717" y="2455119"/>
            <a:ext cx="4219943" cy="3141855"/>
          </a:xfrm>
          <a:prstGeom prst="rect">
            <a:avLst/>
          </a:prstGeom>
        </p:spPr>
      </p:pic>
      <p:grpSp>
        <p:nvGrpSpPr>
          <p:cNvPr id="7" name="Gruppe 6">
            <a:extLst>
              <a:ext uri="{FF2B5EF4-FFF2-40B4-BE49-F238E27FC236}">
                <a16:creationId xmlns:a16="http://schemas.microsoft.com/office/drawing/2014/main" id="{09467478-6108-4F12-A3FF-ACC8CCDB568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DCFFEFC-D6D1-4E52-9483-F2978775E4CC}"/>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1D5D769C-D8F1-4036-ADD5-479D178CA0C3}"/>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3">
            <a:extLst>
              <a:ext uri="{FF2B5EF4-FFF2-40B4-BE49-F238E27FC236}">
                <a16:creationId xmlns:a16="http://schemas.microsoft.com/office/drawing/2014/main" id="{AC4675A7-38C3-48AE-A0BB-67170D41B09B}"/>
              </a:ext>
            </a:extLst>
          </p:cNvPr>
          <p:cNvSpPr txBox="1"/>
          <p:nvPr/>
        </p:nvSpPr>
        <p:spPr>
          <a:xfrm>
            <a:off x="1591416" y="199278"/>
            <a:ext cx="6997313" cy="1446550"/>
          </a:xfrm>
          <a:prstGeom prst="rect">
            <a:avLst/>
          </a:prstGeom>
          <a:noFill/>
        </p:spPr>
        <p:txBody>
          <a:bodyPr wrap="square">
            <a:spAutoFit/>
          </a:bodyPr>
          <a:lstStyle/>
          <a:p>
            <a:r>
              <a:rPr lang="en-GB" sz="4400" dirty="0"/>
              <a:t>Misure - Migliorare la sicurezza informatica</a:t>
            </a:r>
          </a:p>
        </p:txBody>
      </p:sp>
    </p:spTree>
    <p:extLst>
      <p:ext uri="{BB962C8B-B14F-4D97-AF65-F5344CB8AC3E}">
        <p14:creationId xmlns:p14="http://schemas.microsoft.com/office/powerpoint/2010/main" val="77305060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751109" y="2334803"/>
            <a:ext cx="7145517" cy="3910558"/>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Cattive abitudini sui social media</a:t>
            </a:r>
          </a:p>
          <a:p>
            <a:pPr marL="342900" indent="-342900" algn="just">
              <a:lnSpc>
                <a:spcPct val="107000"/>
              </a:lnSpc>
              <a:spcAft>
                <a:spcPts val="800"/>
              </a:spcAft>
              <a:buFont typeface="Arial" panose="020B0604020202020204" pitchFamily="34" charset="0"/>
              <a:buChar char="•"/>
            </a:pPr>
            <a:r>
              <a:rPr lang="en-GB" sz="2400" dirty="0" err="1" smtClean="0">
                <a:effectLst/>
                <a:latin typeface="Calibri" panose="020F0502020204030204" pitchFamily="34" charset="0"/>
                <a:ea typeface="Calibri" panose="020F0502020204030204" pitchFamily="34" charset="0"/>
                <a:cs typeface="Arial" panose="020B0604020202020204" pitchFamily="34" charset="0"/>
              </a:rPr>
              <a:t>Questo</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li rende un ambiente molto popolare sia per gli utenti privati che per le aziende.</a:t>
            </a:r>
          </a:p>
          <a:p>
            <a:pPr marL="342900" indent="-342900" algn="just">
              <a:lnSpc>
                <a:spcPct val="107000"/>
              </a:lnSpc>
              <a:spcAft>
                <a:spcPts val="800"/>
              </a:spcAft>
              <a:buFont typeface="Arial" panose="020B0604020202020204" pitchFamily="34" charset="0"/>
              <a:buChar char="•"/>
            </a:pPr>
            <a:r>
              <a:rPr lang="en-GB" sz="2400" dirty="0" err="1" smtClean="0">
                <a:effectLst/>
                <a:latin typeface="Calibri" panose="020F0502020204030204" pitchFamily="34" charset="0"/>
                <a:ea typeface="Calibri" panose="020F0502020204030204" pitchFamily="34" charset="0"/>
                <a:cs typeface="Arial" panose="020B0604020202020204" pitchFamily="34" charset="0"/>
              </a:rPr>
              <a:t>Tuttavia</a:t>
            </a:r>
            <a:r>
              <a:rPr lang="en-GB" sz="2400" dirty="0">
                <a:effectLst/>
                <a:latin typeface="Calibri" panose="020F0502020204030204" pitchFamily="34" charset="0"/>
                <a:ea typeface="Calibri" panose="020F0502020204030204" pitchFamily="34" charset="0"/>
                <a:cs typeface="Arial" panose="020B0604020202020204" pitchFamily="34" charset="0"/>
              </a:rPr>
              <a:t>, questo comporta anche qualche rischio per la nostra sicurezza e privacy. Gli hacker possono guardare qui per portare a termine i loro attacchi. In particolare, possono sfruttare le cattive abitudini degli utenti quando utilizzano queste piattaforme.</a:t>
            </a:r>
          </a:p>
          <a:p>
            <a:pPr marL="144145" indent="-144145">
              <a:lnSpc>
                <a:spcPct val="107000"/>
              </a:lnSpc>
              <a:spcAft>
                <a:spcPts val="800"/>
              </a:spcAft>
            </a:pPr>
            <a:endParaRPr lang="en-GB" sz="18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3" name="Billede 2" descr="Et billede, der indeholder tekst, computer, visitkort, billedramme&#10;&#10;Automatisk genereret beskrivelse">
            <a:extLst>
              <a:ext uri="{FF2B5EF4-FFF2-40B4-BE49-F238E27FC236}">
                <a16:creationId xmlns:a16="http://schemas.microsoft.com/office/drawing/2014/main" id="{C05F0639-E922-44E0-BBEF-08488FFA414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6717" y="2438317"/>
            <a:ext cx="4120364" cy="3067716"/>
          </a:xfrm>
          <a:prstGeom prst="rect">
            <a:avLst/>
          </a:prstGeom>
        </p:spPr>
      </p:pic>
      <p:grpSp>
        <p:nvGrpSpPr>
          <p:cNvPr id="7" name="Gruppe 6">
            <a:extLst>
              <a:ext uri="{FF2B5EF4-FFF2-40B4-BE49-F238E27FC236}">
                <a16:creationId xmlns:a16="http://schemas.microsoft.com/office/drawing/2014/main" id="{09467478-6108-4F12-A3FF-ACC8CCDB5682}"/>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DDCFFEFC-D6D1-4E52-9483-F2978775E4CC}"/>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1D5D769C-D8F1-4036-ADD5-479D178CA0C3}"/>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1" name="Tekstfelt 3">
            <a:extLst>
              <a:ext uri="{FF2B5EF4-FFF2-40B4-BE49-F238E27FC236}">
                <a16:creationId xmlns:a16="http://schemas.microsoft.com/office/drawing/2014/main" id="{AC4675A7-38C3-48AE-A0BB-67170D41B09B}"/>
              </a:ext>
            </a:extLst>
          </p:cNvPr>
          <p:cNvSpPr txBox="1"/>
          <p:nvPr/>
        </p:nvSpPr>
        <p:spPr>
          <a:xfrm>
            <a:off x="1591416" y="199278"/>
            <a:ext cx="6997313" cy="1446550"/>
          </a:xfrm>
          <a:prstGeom prst="rect">
            <a:avLst/>
          </a:prstGeom>
          <a:noFill/>
        </p:spPr>
        <p:txBody>
          <a:bodyPr wrap="square">
            <a:spAutoFit/>
          </a:bodyPr>
          <a:lstStyle/>
          <a:p>
            <a:r>
              <a:rPr lang="en-GB" sz="4400" dirty="0"/>
              <a:t>Misure - Migliorare la sicurezza informatica</a:t>
            </a:r>
          </a:p>
        </p:txBody>
      </p:sp>
    </p:spTree>
    <p:extLst>
      <p:ext uri="{BB962C8B-B14F-4D97-AF65-F5344CB8AC3E}">
        <p14:creationId xmlns:p14="http://schemas.microsoft.com/office/powerpoint/2010/main" val="32234178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uppe 6">
            <a:extLst>
              <a:ext uri="{FF2B5EF4-FFF2-40B4-BE49-F238E27FC236}">
                <a16:creationId xmlns:a16="http://schemas.microsoft.com/office/drawing/2014/main" id="{CF37EE40-138F-41F3-8F1B-E988F888063F}"/>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431F75E-4822-4241-9063-B07F67A73FF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1479933-FA8E-40F7-9FF6-8BF6BFE7F4AC}"/>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descr="Et billede, der indeholder forbindelse, løkkeknude, problem&#10;&#10;Automatisk genereret beskrivelse">
            <a:extLst>
              <a:ext uri="{FF2B5EF4-FFF2-40B4-BE49-F238E27FC236}">
                <a16:creationId xmlns:a16="http://schemas.microsoft.com/office/drawing/2014/main" id="{0961DD36-FC69-404F-8463-CBD11A58CB0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486861" y="2213072"/>
            <a:ext cx="5705139" cy="4576701"/>
          </a:xfrm>
          <a:prstGeom prst="rect">
            <a:avLst/>
          </a:prstGeom>
        </p:spPr>
      </p:pic>
      <p:sp>
        <p:nvSpPr>
          <p:cNvPr id="2" name="Tekstfelt 1">
            <a:extLst>
              <a:ext uri="{FF2B5EF4-FFF2-40B4-BE49-F238E27FC236}">
                <a16:creationId xmlns:a16="http://schemas.microsoft.com/office/drawing/2014/main" id="{F2732D0D-0D85-470A-9927-0831FFFC93B9}"/>
              </a:ext>
            </a:extLst>
          </p:cNvPr>
          <p:cNvSpPr txBox="1"/>
          <p:nvPr/>
        </p:nvSpPr>
        <p:spPr>
          <a:xfrm>
            <a:off x="536717" y="2213072"/>
            <a:ext cx="5950144" cy="4520276"/>
          </a:xfrm>
          <a:prstGeom prst="rect">
            <a:avLst/>
          </a:prstGeom>
          <a:noFill/>
        </p:spPr>
        <p:txBody>
          <a:bodyPr wrap="square" rtlCol="0">
            <a:spAutoFit/>
          </a:bodyPr>
          <a:lstStyle/>
          <a:p>
            <a:pPr marL="144145" indent="-144145">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Abitudini da </a:t>
            </a:r>
            <a:r>
              <a:rPr lang="en-GB" sz="2800" dirty="0" err="1" smtClean="0">
                <a:effectLst/>
                <a:latin typeface="Calibri" panose="020F0502020204030204" pitchFamily="34" charset="0"/>
                <a:ea typeface="Calibri" panose="020F0502020204030204" pitchFamily="34" charset="0"/>
                <a:cs typeface="Arial" panose="020B0604020202020204" pitchFamily="34" charset="0"/>
              </a:rPr>
              <a:t>cambiare</a:t>
            </a:r>
            <a:r>
              <a:rPr lang="en-GB" sz="2800" dirty="0">
                <a:latin typeface="Calibri" panose="020F0502020204030204" pitchFamily="34" charset="0"/>
                <a:ea typeface="Calibri" panose="020F0502020204030204" pitchFamily="34" charset="0"/>
                <a:cs typeface="Arial" panose="020B0604020202020204" pitchFamily="34" charset="0"/>
              </a:rPr>
              <a:t> sui social media</a:t>
            </a:r>
            <a:endParaRPr lang="en-GB" sz="28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nSpc>
                <a:spcPct val="107000"/>
              </a:lnSpc>
              <a:spcAft>
                <a:spcPts val="800"/>
              </a:spcAft>
              <a:buFont typeface="Arial" panose="020B0604020202020204" pitchFamily="34" charset="0"/>
              <a:buChar char="•"/>
            </a:pPr>
            <a:r>
              <a:rPr lang="en-GB" sz="2400" dirty="0" smtClean="0">
                <a:effectLst/>
                <a:latin typeface="Calibri" panose="020F0502020204030204" pitchFamily="34" charset="0"/>
                <a:ea typeface="Calibri" panose="020F0502020204030204" pitchFamily="34" charset="0"/>
                <a:cs typeface="Arial" panose="020B0604020202020204" pitchFamily="34" charset="0"/>
              </a:rPr>
              <a:t>La </a:t>
            </a:r>
            <a:r>
              <a:rPr lang="en-GB" sz="2400" dirty="0">
                <a:effectLst/>
                <a:latin typeface="Calibri" panose="020F0502020204030204" pitchFamily="34" charset="0"/>
                <a:ea typeface="Calibri" panose="020F0502020204030204" pitchFamily="34" charset="0"/>
                <a:cs typeface="Arial" panose="020B0604020202020204" pitchFamily="34" charset="0"/>
              </a:rPr>
              <a:t>privacy e la sicurezza sono fattori molto importanti per gli utenti.</a:t>
            </a:r>
          </a:p>
          <a:p>
            <a:pPr marL="342900" indent="-342900">
              <a:lnSpc>
                <a:spcPct val="107000"/>
              </a:lnSpc>
              <a:spcAft>
                <a:spcPts val="800"/>
              </a:spcAft>
              <a:buFont typeface="Arial" panose="020B0604020202020204" pitchFamily="34" charset="0"/>
              <a:buChar char="•"/>
            </a:pPr>
            <a:r>
              <a:rPr lang="en-GB" sz="2400" dirty="0" err="1" smtClean="0">
                <a:effectLst/>
                <a:latin typeface="Calibri" panose="020F0502020204030204" pitchFamily="34" charset="0"/>
                <a:ea typeface="Calibri" panose="020F0502020204030204" pitchFamily="34" charset="0"/>
                <a:cs typeface="Arial" panose="020B0604020202020204" pitchFamily="34" charset="0"/>
              </a:rPr>
              <a:t>Tuttavia</a:t>
            </a:r>
            <a:r>
              <a:rPr lang="en-GB" sz="2400" dirty="0">
                <a:effectLst/>
                <a:latin typeface="Calibri" panose="020F0502020204030204" pitchFamily="34" charset="0"/>
                <a:ea typeface="Calibri" panose="020F0502020204030204" pitchFamily="34" charset="0"/>
                <a:cs typeface="Arial" panose="020B0604020202020204" pitchFamily="34" charset="0"/>
              </a:rPr>
              <a:t>, non sono sempre presenti.</a:t>
            </a:r>
          </a:p>
          <a:p>
            <a:pPr marL="342900" indent="-342900">
              <a:lnSpc>
                <a:spcPct val="107000"/>
              </a:lnSpc>
              <a:spcAft>
                <a:spcPts val="800"/>
              </a:spcAft>
              <a:buFont typeface="Arial" panose="020B0604020202020204" pitchFamily="34" charset="0"/>
              <a:buChar char="•"/>
            </a:pPr>
            <a:r>
              <a:rPr lang="en-GB" sz="2400" dirty="0" err="1" smtClean="0">
                <a:effectLst/>
                <a:latin typeface="Calibri" panose="020F0502020204030204" pitchFamily="34" charset="0"/>
                <a:ea typeface="Calibri" panose="020F0502020204030204" pitchFamily="34" charset="0"/>
                <a:cs typeface="Arial" panose="020B0604020202020204" pitchFamily="34" charset="0"/>
              </a:rPr>
              <a:t>Possiamo</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essere vittime di molti tipi di attacchi che compromettono questi due fattori.</a:t>
            </a:r>
          </a:p>
          <a:p>
            <a:pPr marL="342900" indent="-342900">
              <a:lnSpc>
                <a:spcPct val="107000"/>
              </a:lnSpc>
              <a:spcAft>
                <a:spcPts val="800"/>
              </a:spcAft>
              <a:buFont typeface="Arial" panose="020B0604020202020204" pitchFamily="34" charset="0"/>
              <a:buChar char="•"/>
            </a:pPr>
            <a:r>
              <a:rPr lang="en-GB" sz="2400" dirty="0" err="1" smtClean="0">
                <a:effectLst/>
                <a:latin typeface="Calibri" panose="020F0502020204030204" pitchFamily="34" charset="0"/>
                <a:ea typeface="Calibri" panose="020F0502020204030204" pitchFamily="34" charset="0"/>
                <a:cs typeface="Arial" panose="020B0604020202020204" pitchFamily="34" charset="0"/>
              </a:rPr>
              <a:t>Anche</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noi possiamo commettere degli errori nell'uso dei social media e questo si ripercuote su di </a:t>
            </a:r>
            <a:r>
              <a:rPr lang="en-GB" sz="2400" dirty="0" err="1">
                <a:effectLst/>
                <a:latin typeface="Calibri" panose="020F0502020204030204" pitchFamily="34" charset="0"/>
                <a:ea typeface="Calibri" panose="020F0502020204030204" pitchFamily="34" charset="0"/>
                <a:cs typeface="Arial" panose="020B0604020202020204" pitchFamily="34" charset="0"/>
              </a:rPr>
              <a:t>noi</a:t>
            </a:r>
            <a:r>
              <a:rPr lang="en-GB" sz="2400" dirty="0" smtClean="0">
                <a:effectLst/>
                <a:latin typeface="Calibri" panose="020F0502020204030204" pitchFamily="34" charset="0"/>
                <a:ea typeface="Calibri" panose="020F0502020204030204" pitchFamily="34" charset="0"/>
                <a:cs typeface="Arial" panose="020B0604020202020204" pitchFamily="34" charset="0"/>
              </a:rPr>
              <a:t>.</a:t>
            </a: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Tekstfelt 3">
            <a:extLst>
              <a:ext uri="{FF2B5EF4-FFF2-40B4-BE49-F238E27FC236}">
                <a16:creationId xmlns:a16="http://schemas.microsoft.com/office/drawing/2014/main" id="{AC4675A7-38C3-48AE-A0BB-67170D41B09B}"/>
              </a:ext>
            </a:extLst>
          </p:cNvPr>
          <p:cNvSpPr txBox="1"/>
          <p:nvPr/>
        </p:nvSpPr>
        <p:spPr>
          <a:xfrm>
            <a:off x="1591416" y="199278"/>
            <a:ext cx="6997313" cy="1446550"/>
          </a:xfrm>
          <a:prstGeom prst="rect">
            <a:avLst/>
          </a:prstGeom>
          <a:noFill/>
        </p:spPr>
        <p:txBody>
          <a:bodyPr wrap="square">
            <a:spAutoFit/>
          </a:bodyPr>
          <a:lstStyle/>
          <a:p>
            <a:r>
              <a:rPr lang="en-GB" sz="4400" dirty="0"/>
              <a:t>Misure - Migliorare la sicurezza informatica</a:t>
            </a:r>
          </a:p>
        </p:txBody>
      </p:sp>
    </p:spTree>
    <p:extLst>
      <p:ext uri="{BB962C8B-B14F-4D97-AF65-F5344CB8AC3E}">
        <p14:creationId xmlns:p14="http://schemas.microsoft.com/office/powerpoint/2010/main" val="426390933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5269833" y="2190214"/>
            <a:ext cx="6475966" cy="4417684"/>
          </a:xfrm>
          <a:prstGeom prst="rect">
            <a:avLst/>
          </a:prstGeom>
          <a:noFill/>
        </p:spPr>
        <p:txBody>
          <a:bodyPr wrap="square" rtlCol="0">
            <a:spAutoFit/>
          </a:bodyPr>
          <a:lstStyle/>
          <a:p>
            <a:pPr>
              <a:lnSpc>
                <a:spcPct val="107000"/>
              </a:lnSpc>
              <a:spcAft>
                <a:spcPts val="800"/>
              </a:spcAft>
            </a:pPr>
            <a:r>
              <a:rPr lang="en-GB" sz="2800" dirty="0" smtClean="0">
                <a:effectLst/>
                <a:latin typeface="Calibri" panose="020F0502020204030204" pitchFamily="34" charset="0"/>
                <a:ea typeface="Calibri" panose="020F0502020204030204" pitchFamily="34" charset="0"/>
                <a:cs typeface="Arial" panose="020B0604020202020204" pitchFamily="34" charset="0"/>
              </a:rPr>
              <a:t>Non </a:t>
            </a:r>
            <a:r>
              <a:rPr lang="en-GB" sz="2800" dirty="0" err="1" smtClean="0">
                <a:effectLst/>
                <a:latin typeface="Calibri" panose="020F0502020204030204" pitchFamily="34" charset="0"/>
                <a:ea typeface="Calibri" panose="020F0502020204030204" pitchFamily="34" charset="0"/>
                <a:cs typeface="Arial" panose="020B0604020202020204" pitchFamily="34" charset="0"/>
              </a:rPr>
              <a:t>aggiungere</a:t>
            </a:r>
            <a:r>
              <a:rPr lang="en-GB" sz="2800" dirty="0" smtClean="0">
                <a:effectLst/>
                <a:latin typeface="Calibri" panose="020F0502020204030204" pitchFamily="34" charset="0"/>
                <a:ea typeface="Calibri" panose="020F0502020204030204" pitchFamily="34" charset="0"/>
                <a:cs typeface="Arial" panose="020B0604020202020204" pitchFamily="34" charset="0"/>
              </a:rPr>
              <a:t> </a:t>
            </a:r>
            <a:r>
              <a:rPr lang="en-GB" sz="2800" dirty="0">
                <a:effectLst/>
                <a:latin typeface="Calibri" panose="020F0502020204030204" pitchFamily="34" charset="0"/>
                <a:ea typeface="Calibri" panose="020F0502020204030204" pitchFamily="34" charset="0"/>
                <a:cs typeface="Arial" panose="020B0604020202020204" pitchFamily="34" charset="0"/>
              </a:rPr>
              <a:t>qualsiasi </a:t>
            </a:r>
            <a:r>
              <a:rPr lang="en-GB" sz="2800" dirty="0" err="1">
                <a:effectLst/>
                <a:latin typeface="Calibri" panose="020F0502020204030204" pitchFamily="34" charset="0"/>
                <a:ea typeface="Calibri" panose="020F0502020204030204" pitchFamily="34" charset="0"/>
                <a:cs typeface="Arial" panose="020B0604020202020204" pitchFamily="34" charset="0"/>
              </a:rPr>
              <a:t>tipo</a:t>
            </a:r>
            <a:r>
              <a:rPr lang="en-GB" sz="2800" dirty="0">
                <a:effectLst/>
                <a:latin typeface="Calibri" panose="020F0502020204030204" pitchFamily="34" charset="0"/>
                <a:ea typeface="Calibri" panose="020F0502020204030204" pitchFamily="34" charset="0"/>
                <a:cs typeface="Arial" panose="020B0604020202020204" pitchFamily="34" charset="0"/>
              </a:rPr>
              <a:t> </a:t>
            </a:r>
            <a:r>
              <a:rPr lang="en-GB" sz="2800" dirty="0" smtClean="0">
                <a:effectLst/>
                <a:latin typeface="Calibri" panose="020F0502020204030204" pitchFamily="34" charset="0"/>
                <a:ea typeface="Calibri" panose="020F0502020204030204" pitchFamily="34" charset="0"/>
                <a:cs typeface="Arial" panose="020B0604020202020204" pitchFamily="34" charset="0"/>
              </a:rPr>
              <a:t>di </a:t>
            </a:r>
            <a:r>
              <a:rPr lang="en-GB" sz="2800" dirty="0" err="1" smtClean="0">
                <a:effectLst/>
                <a:latin typeface="Calibri" panose="020F0502020204030204" pitchFamily="34" charset="0"/>
                <a:ea typeface="Calibri" panose="020F0502020204030204" pitchFamily="34" charset="0"/>
                <a:cs typeface="Arial" panose="020B0604020202020204" pitchFamily="34" charset="0"/>
              </a:rPr>
              <a:t>contatto</a:t>
            </a:r>
            <a:endParaRPr lang="en-GB" sz="2800" dirty="0">
              <a:effectLst/>
              <a:latin typeface="Calibri" panose="020F0502020204030204" pitchFamily="34" charset="0"/>
              <a:ea typeface="Calibri" panose="020F0502020204030204" pitchFamily="34" charset="0"/>
              <a:cs typeface="Arial" panose="020B0604020202020204" pitchFamily="34" charset="0"/>
            </a:endParaRPr>
          </a:p>
          <a:p>
            <a:pPr marL="342900" indent="-342900">
              <a:lnSpc>
                <a:spcPct val="107000"/>
              </a:lnSpc>
              <a:spcAft>
                <a:spcPts val="800"/>
              </a:spcAft>
              <a:buFont typeface="Arial" panose="020B0604020202020204" pitchFamily="34" charset="0"/>
              <a:buChar char="•"/>
            </a:pPr>
            <a:r>
              <a:rPr lang="en-GB" sz="2400" dirty="0" smtClean="0">
                <a:effectLst/>
                <a:latin typeface="Calibri" panose="020F0502020204030204" pitchFamily="34" charset="0"/>
                <a:ea typeface="Calibri" panose="020F0502020204030204" pitchFamily="34" charset="0"/>
                <a:cs typeface="Arial" panose="020B0604020202020204" pitchFamily="34" charset="0"/>
              </a:rPr>
              <a:t>Un </a:t>
            </a:r>
            <a:r>
              <a:rPr lang="en-GB" sz="2400" dirty="0">
                <a:effectLst/>
                <a:latin typeface="Calibri" panose="020F0502020204030204" pitchFamily="34" charset="0"/>
                <a:ea typeface="Calibri" panose="020F0502020204030204" pitchFamily="34" charset="0"/>
                <a:cs typeface="Arial" panose="020B0604020202020204" pitchFamily="34" charset="0"/>
              </a:rPr>
              <a:t>errore molto comune nei social network è quello di aggiungere qualsiasi tipo di contatto. Questo può accadere su piattaforme come Facebook.</a:t>
            </a:r>
          </a:p>
          <a:p>
            <a:pPr marL="342900" indent="-342900">
              <a:lnSpc>
                <a:spcPct val="107000"/>
              </a:lnSpc>
              <a:spcAft>
                <a:spcPts val="800"/>
              </a:spcAft>
              <a:buFont typeface="Arial" panose="020B0604020202020204" pitchFamily="34" charset="0"/>
              <a:buChar char="•"/>
            </a:pPr>
            <a:r>
              <a:rPr lang="en-GB" sz="2400" dirty="0" smtClean="0">
                <a:effectLst/>
                <a:latin typeface="Calibri" panose="020F0502020204030204" pitchFamily="34" charset="0"/>
                <a:ea typeface="Calibri" panose="020F0502020204030204" pitchFamily="34" charset="0"/>
                <a:cs typeface="Arial" panose="020B0604020202020204" pitchFamily="34" charset="0"/>
              </a:rPr>
              <a:t>È </a:t>
            </a:r>
            <a:r>
              <a:rPr lang="en-GB" sz="2400" dirty="0">
                <a:effectLst/>
                <a:latin typeface="Calibri" panose="020F0502020204030204" pitchFamily="34" charset="0"/>
                <a:ea typeface="Calibri" panose="020F0502020204030204" pitchFamily="34" charset="0"/>
                <a:cs typeface="Arial" panose="020B0604020202020204" pitchFamily="34" charset="0"/>
              </a:rPr>
              <a:t>possibile che quello che stiamo aggiungendo sia un bot piuttosto che un utente reale.</a:t>
            </a:r>
          </a:p>
          <a:p>
            <a:pPr marL="342900" indent="-342900">
              <a:lnSpc>
                <a:spcPct val="107000"/>
              </a:lnSpc>
              <a:spcAft>
                <a:spcPts val="800"/>
              </a:spcAft>
              <a:buFont typeface="Arial" panose="020B0604020202020204" pitchFamily="34" charset="0"/>
              <a:buChar char="•"/>
            </a:pPr>
            <a:r>
              <a:rPr lang="en-GB" sz="2400" dirty="0" smtClean="0">
                <a:effectLst/>
                <a:latin typeface="Calibri" panose="020F0502020204030204" pitchFamily="34" charset="0"/>
                <a:ea typeface="Calibri" panose="020F0502020204030204" pitchFamily="34" charset="0"/>
                <a:cs typeface="Arial" panose="020B0604020202020204" pitchFamily="34" charset="0"/>
              </a:rPr>
              <a:t>È </a:t>
            </a:r>
            <a:r>
              <a:rPr lang="en-GB" sz="2400" dirty="0">
                <a:effectLst/>
                <a:latin typeface="Calibri" panose="020F0502020204030204" pitchFamily="34" charset="0"/>
                <a:ea typeface="Calibri" panose="020F0502020204030204" pitchFamily="34" charset="0"/>
                <a:cs typeface="Arial" panose="020B0604020202020204" pitchFamily="34" charset="0"/>
              </a:rPr>
              <a:t>necessario saperli differenziare ed evitare di aggiungere qualsiasi tipo di contatto che il vostro invito riceve.</a:t>
            </a:r>
          </a:p>
        </p:txBody>
      </p:sp>
      <p:grpSp>
        <p:nvGrpSpPr>
          <p:cNvPr id="7" name="Gruppe 6">
            <a:extLst>
              <a:ext uri="{FF2B5EF4-FFF2-40B4-BE49-F238E27FC236}">
                <a16:creationId xmlns:a16="http://schemas.microsoft.com/office/drawing/2014/main" id="{CF37EE40-138F-41F3-8F1B-E988F888063F}"/>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431F75E-4822-4241-9063-B07F67A73FF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1479933-FA8E-40F7-9FF6-8BF6BFE7F4AC}"/>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3" name="Billede 2">
            <a:extLst>
              <a:ext uri="{FF2B5EF4-FFF2-40B4-BE49-F238E27FC236}">
                <a16:creationId xmlns:a16="http://schemas.microsoft.com/office/drawing/2014/main" id="{5F68CA41-3B9C-43DC-AD6C-C671921FE735}"/>
              </a:ext>
            </a:extLst>
          </p:cNvPr>
          <p:cNvPicPr>
            <a:picLocks noChangeAspect="1"/>
          </p:cNvPicPr>
          <p:nvPr/>
        </p:nvPicPr>
        <p:blipFill>
          <a:blip r:embed="rId5"/>
          <a:stretch>
            <a:fillRect/>
          </a:stretch>
        </p:blipFill>
        <p:spPr>
          <a:xfrm>
            <a:off x="9427" y="2543303"/>
            <a:ext cx="5019774" cy="3327317"/>
          </a:xfrm>
          <a:prstGeom prst="rect">
            <a:avLst/>
          </a:prstGeom>
        </p:spPr>
      </p:pic>
      <p:sp>
        <p:nvSpPr>
          <p:cNvPr id="11" name="Tekstfelt 3">
            <a:extLst>
              <a:ext uri="{FF2B5EF4-FFF2-40B4-BE49-F238E27FC236}">
                <a16:creationId xmlns:a16="http://schemas.microsoft.com/office/drawing/2014/main" id="{AC4675A7-38C3-48AE-A0BB-67170D41B09B}"/>
              </a:ext>
            </a:extLst>
          </p:cNvPr>
          <p:cNvSpPr txBox="1"/>
          <p:nvPr/>
        </p:nvSpPr>
        <p:spPr>
          <a:xfrm>
            <a:off x="1591416" y="199278"/>
            <a:ext cx="6997313" cy="1446550"/>
          </a:xfrm>
          <a:prstGeom prst="rect">
            <a:avLst/>
          </a:prstGeom>
          <a:noFill/>
        </p:spPr>
        <p:txBody>
          <a:bodyPr wrap="square">
            <a:spAutoFit/>
          </a:bodyPr>
          <a:lstStyle/>
          <a:p>
            <a:r>
              <a:rPr lang="en-GB" sz="4400" dirty="0"/>
              <a:t>Misure - Migliorare la sicurezza informatica</a:t>
            </a:r>
          </a:p>
        </p:txBody>
      </p:sp>
    </p:spTree>
    <p:extLst>
      <p:ext uri="{BB962C8B-B14F-4D97-AF65-F5344CB8AC3E}">
        <p14:creationId xmlns:p14="http://schemas.microsoft.com/office/powerpoint/2010/main" val="153110912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86920" y="2444738"/>
            <a:ext cx="6840312" cy="4417684"/>
          </a:xfrm>
          <a:prstGeom prst="rect">
            <a:avLst/>
          </a:prstGeom>
          <a:noFill/>
        </p:spPr>
        <p:txBody>
          <a:bodyPr wrap="square" rtlCol="0">
            <a:spAutoFit/>
          </a:bodyPr>
          <a:lstStyle/>
          <a:p>
            <a:pPr marL="144145" indent="-144145" algn="just">
              <a:lnSpc>
                <a:spcPct val="107000"/>
              </a:lnSpc>
              <a:spcAft>
                <a:spcPts val="800"/>
              </a:spcAft>
            </a:pPr>
            <a:r>
              <a:rPr lang="en-GB" sz="2800" dirty="0">
                <a:latin typeface="Calibri" panose="020F0502020204030204" pitchFamily="34" charset="0"/>
                <a:ea typeface="Calibri" panose="020F0502020204030204" pitchFamily="34" charset="0"/>
                <a:cs typeface="Arial" panose="020B0604020202020204" pitchFamily="34" charset="0"/>
              </a:rPr>
              <a:t>Non </a:t>
            </a:r>
            <a:r>
              <a:rPr lang="en-GB" sz="2800" dirty="0" err="1">
                <a:latin typeface="Calibri" panose="020F0502020204030204" pitchFamily="34" charset="0"/>
                <a:ea typeface="Calibri" panose="020F0502020204030204" pitchFamily="34" charset="0"/>
                <a:cs typeface="Arial" panose="020B0604020202020204" pitchFamily="34" charset="0"/>
              </a:rPr>
              <a:t>aggiungere</a:t>
            </a:r>
            <a:r>
              <a:rPr lang="en-GB" sz="2800" dirty="0">
                <a:latin typeface="Calibri" panose="020F0502020204030204" pitchFamily="34" charset="0"/>
                <a:ea typeface="Calibri" panose="020F0502020204030204" pitchFamily="34" charset="0"/>
                <a:cs typeface="Arial" panose="020B0604020202020204" pitchFamily="34" charset="0"/>
              </a:rPr>
              <a:t> </a:t>
            </a:r>
            <a:r>
              <a:rPr lang="en-GB" sz="2800" dirty="0" err="1">
                <a:latin typeface="Calibri" panose="020F0502020204030204" pitchFamily="34" charset="0"/>
                <a:ea typeface="Calibri" panose="020F0502020204030204" pitchFamily="34" charset="0"/>
                <a:cs typeface="Arial" panose="020B0604020202020204" pitchFamily="34" charset="0"/>
              </a:rPr>
              <a:t>qualsiasi</a:t>
            </a:r>
            <a:r>
              <a:rPr lang="en-GB" sz="2800" dirty="0">
                <a:latin typeface="Calibri" panose="020F0502020204030204" pitchFamily="34" charset="0"/>
                <a:ea typeface="Calibri" panose="020F0502020204030204" pitchFamily="34" charset="0"/>
                <a:cs typeface="Arial" panose="020B0604020202020204" pitchFamily="34" charset="0"/>
              </a:rPr>
              <a:t> </a:t>
            </a:r>
            <a:r>
              <a:rPr lang="en-GB" sz="2800" dirty="0" err="1">
                <a:latin typeface="Calibri" panose="020F0502020204030204" pitchFamily="34" charset="0"/>
                <a:ea typeface="Calibri" panose="020F0502020204030204" pitchFamily="34" charset="0"/>
                <a:cs typeface="Arial" panose="020B0604020202020204" pitchFamily="34" charset="0"/>
              </a:rPr>
              <a:t>tipo</a:t>
            </a:r>
            <a:r>
              <a:rPr lang="en-GB" sz="2800" dirty="0">
                <a:latin typeface="Calibri" panose="020F0502020204030204" pitchFamily="34" charset="0"/>
                <a:ea typeface="Calibri" panose="020F0502020204030204" pitchFamily="34" charset="0"/>
                <a:cs typeface="Arial" panose="020B0604020202020204" pitchFamily="34" charset="0"/>
              </a:rPr>
              <a:t> di </a:t>
            </a:r>
            <a:r>
              <a:rPr lang="en-GB" sz="2800" dirty="0" err="1" smtClean="0">
                <a:latin typeface="Calibri" panose="020F0502020204030204" pitchFamily="34" charset="0"/>
                <a:ea typeface="Calibri" panose="020F0502020204030204" pitchFamily="34" charset="0"/>
                <a:cs typeface="Arial" panose="020B0604020202020204" pitchFamily="34" charset="0"/>
              </a:rPr>
              <a:t>contatto</a:t>
            </a:r>
            <a:r>
              <a:rPr lang="en-GB" sz="2800" dirty="0" smtClean="0">
                <a:latin typeface="Calibri" panose="020F0502020204030204" pitchFamily="34" charset="0"/>
                <a:ea typeface="Calibri" panose="020F0502020204030204" pitchFamily="34" charset="0"/>
                <a:cs typeface="Arial" panose="020B0604020202020204" pitchFamily="34" charset="0"/>
              </a:rPr>
              <a:t> </a:t>
            </a:r>
            <a:r>
              <a:rPr lang="en-GB" sz="2800" dirty="0" smtClean="0">
                <a:effectLst/>
                <a:latin typeface="Calibri" panose="020F0502020204030204" pitchFamily="34" charset="0"/>
                <a:ea typeface="Calibri" panose="020F0502020204030204" pitchFamily="34" charset="0"/>
                <a:cs typeface="Arial" panose="020B0604020202020204" pitchFamily="34" charset="0"/>
              </a:rPr>
              <a:t> </a:t>
            </a:r>
            <a:r>
              <a:rPr lang="en-GB" sz="2800" dirty="0">
                <a:effectLst/>
                <a:latin typeface="Calibri" panose="020F0502020204030204" pitchFamily="34" charset="0"/>
                <a:ea typeface="Calibri" panose="020F0502020204030204" pitchFamily="34" charset="0"/>
                <a:cs typeface="Arial" panose="020B0604020202020204" pitchFamily="34" charset="0"/>
              </a:rPr>
              <a:t>(2)</a:t>
            </a:r>
          </a:p>
          <a:p>
            <a:pPr marL="342900" indent="-342900" algn="just">
              <a:lnSpc>
                <a:spcPct val="107000"/>
              </a:lnSpc>
              <a:spcAft>
                <a:spcPts val="800"/>
              </a:spcAft>
              <a:buFont typeface="Arial" panose="020B0604020202020204" pitchFamily="34" charset="0"/>
              <a:buChar char="•"/>
            </a:pPr>
            <a:r>
              <a:rPr lang="en-GB" sz="2400" dirty="0" smtClean="0">
                <a:effectLst/>
                <a:latin typeface="Calibri" panose="020F0502020204030204" pitchFamily="34" charset="0"/>
                <a:ea typeface="Calibri" panose="020F0502020204030204" pitchFamily="34" charset="0"/>
                <a:cs typeface="Arial" panose="020B0604020202020204" pitchFamily="34" charset="0"/>
              </a:rPr>
              <a:t>A </a:t>
            </a:r>
            <a:r>
              <a:rPr lang="en-GB" sz="2400" dirty="0">
                <a:effectLst/>
                <a:latin typeface="Calibri" panose="020F0502020204030204" pitchFamily="34" charset="0"/>
                <a:ea typeface="Calibri" panose="020F0502020204030204" pitchFamily="34" charset="0"/>
                <a:cs typeface="Arial" panose="020B0604020202020204" pitchFamily="34" charset="0"/>
              </a:rPr>
              <a:t>volte i bot sono progettati esclusivamente per raccogliere dati degli utenti. Questo può compromettere la nostra privacy. Dobbiamo avere un vero e proprio filtro sui contatti che aggiungiamo.</a:t>
            </a:r>
          </a:p>
          <a:p>
            <a:pPr marL="342900" indent="-342900" algn="just">
              <a:lnSpc>
                <a:spcPct val="107000"/>
              </a:lnSpc>
              <a:spcAft>
                <a:spcPts val="800"/>
              </a:spcAft>
              <a:buFont typeface="Arial" panose="020B0604020202020204" pitchFamily="34" charset="0"/>
              <a:buChar char="•"/>
            </a:pPr>
            <a:r>
              <a:rPr lang="en-GB" sz="2400" dirty="0" smtClean="0">
                <a:effectLst/>
                <a:latin typeface="Calibri" panose="020F0502020204030204" pitchFamily="34" charset="0"/>
                <a:ea typeface="Calibri" panose="020F0502020204030204" pitchFamily="34" charset="0"/>
                <a:cs typeface="Arial" panose="020B0604020202020204" pitchFamily="34" charset="0"/>
              </a:rPr>
              <a:t>È </a:t>
            </a:r>
            <a:r>
              <a:rPr lang="en-GB" sz="2400" dirty="0">
                <a:effectLst/>
                <a:latin typeface="Calibri" panose="020F0502020204030204" pitchFamily="34" charset="0"/>
                <a:ea typeface="Calibri" panose="020F0502020204030204" pitchFamily="34" charset="0"/>
                <a:cs typeface="Arial" panose="020B0604020202020204" pitchFamily="34" charset="0"/>
              </a:rPr>
              <a:t>importante avere tra i nostri amici persone che non rappresentino un problema per la nostra sicurezza e privacy.</a:t>
            </a:r>
          </a:p>
          <a:p>
            <a:pPr marL="144145" indent="-144145" algn="just">
              <a:lnSpc>
                <a:spcPct val="107000"/>
              </a:lnSpc>
              <a:spcAft>
                <a:spcPts val="800"/>
              </a:spcAft>
            </a:pPr>
            <a:endParaRPr lang="en-GB" sz="2400" dirty="0">
              <a:effectLst/>
              <a:latin typeface="Calibri" panose="020F0502020204030204" pitchFamily="34" charset="0"/>
              <a:ea typeface="Calibri" panose="020F0502020204030204" pitchFamily="34" charset="0"/>
              <a:cs typeface="Arial" panose="020B0604020202020204" pitchFamily="34" charset="0"/>
            </a:endParaRPr>
          </a:p>
        </p:txBody>
      </p:sp>
      <p:grpSp>
        <p:nvGrpSpPr>
          <p:cNvPr id="7" name="Gruppe 6">
            <a:extLst>
              <a:ext uri="{FF2B5EF4-FFF2-40B4-BE49-F238E27FC236}">
                <a16:creationId xmlns:a16="http://schemas.microsoft.com/office/drawing/2014/main" id="{CF37EE40-138F-41F3-8F1B-E988F888063F}"/>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1431F75E-4822-4241-9063-B07F67A73FFF}"/>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91479933-FA8E-40F7-9FF6-8BF6BFE7F4AC}"/>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2" name="Billede 1">
            <a:extLst>
              <a:ext uri="{FF2B5EF4-FFF2-40B4-BE49-F238E27FC236}">
                <a16:creationId xmlns:a16="http://schemas.microsoft.com/office/drawing/2014/main" id="{FD1F9061-FC93-47FA-8E11-091EA2EE78F8}"/>
              </a:ext>
            </a:extLst>
          </p:cNvPr>
          <p:cNvPicPr>
            <a:picLocks noChangeAspect="1"/>
          </p:cNvPicPr>
          <p:nvPr/>
        </p:nvPicPr>
        <p:blipFill>
          <a:blip r:embed="rId5"/>
          <a:stretch>
            <a:fillRect/>
          </a:stretch>
        </p:blipFill>
        <p:spPr>
          <a:xfrm>
            <a:off x="7327232" y="2689042"/>
            <a:ext cx="4864768" cy="3224572"/>
          </a:xfrm>
          <a:prstGeom prst="rect">
            <a:avLst/>
          </a:prstGeom>
        </p:spPr>
      </p:pic>
      <p:sp>
        <p:nvSpPr>
          <p:cNvPr id="11" name="Tekstfelt 3">
            <a:extLst>
              <a:ext uri="{FF2B5EF4-FFF2-40B4-BE49-F238E27FC236}">
                <a16:creationId xmlns:a16="http://schemas.microsoft.com/office/drawing/2014/main" id="{AC4675A7-38C3-48AE-A0BB-67170D41B09B}"/>
              </a:ext>
            </a:extLst>
          </p:cNvPr>
          <p:cNvSpPr txBox="1"/>
          <p:nvPr/>
        </p:nvSpPr>
        <p:spPr>
          <a:xfrm>
            <a:off x="1591416" y="199278"/>
            <a:ext cx="6997313" cy="1446550"/>
          </a:xfrm>
          <a:prstGeom prst="rect">
            <a:avLst/>
          </a:prstGeom>
          <a:noFill/>
        </p:spPr>
        <p:txBody>
          <a:bodyPr wrap="square">
            <a:spAutoFit/>
          </a:bodyPr>
          <a:lstStyle/>
          <a:p>
            <a:r>
              <a:rPr lang="en-GB" sz="4400" dirty="0"/>
              <a:t>Misure - Migliorare la sicurezza informatica</a:t>
            </a:r>
          </a:p>
        </p:txBody>
      </p:sp>
    </p:spTree>
    <p:extLst>
      <p:ext uri="{BB962C8B-B14F-4D97-AF65-F5344CB8AC3E}">
        <p14:creationId xmlns:p14="http://schemas.microsoft.com/office/powerpoint/2010/main" val="397078901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F2732D0D-0D85-470A-9927-0831FFFC93B9}"/>
              </a:ext>
            </a:extLst>
          </p:cNvPr>
          <p:cNvSpPr txBox="1"/>
          <p:nvPr/>
        </p:nvSpPr>
        <p:spPr>
          <a:xfrm>
            <a:off x="536717" y="2479383"/>
            <a:ext cx="11118566" cy="4022511"/>
          </a:xfrm>
          <a:prstGeom prst="rect">
            <a:avLst/>
          </a:prstGeom>
          <a:noFill/>
        </p:spPr>
        <p:txBody>
          <a:bodyPr wrap="square" rtlCol="0">
            <a:spAutoFit/>
          </a:bodyPr>
          <a:lstStyle/>
          <a:p>
            <a:pPr marL="144145" indent="-144145">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Non collegatevi ai social network da nessuna parte</a:t>
            </a:r>
          </a:p>
          <a:p>
            <a:pPr marL="342900" indent="-342900">
              <a:lnSpc>
                <a:spcPct val="107000"/>
              </a:lnSpc>
              <a:spcAft>
                <a:spcPts val="800"/>
              </a:spcAft>
              <a:buFont typeface="Arial" panose="020B0604020202020204" pitchFamily="34" charset="0"/>
              <a:buChar char="•"/>
            </a:pPr>
            <a:r>
              <a:rPr lang="en-GB" sz="2400" dirty="0" err="1" smtClean="0">
                <a:effectLst/>
                <a:latin typeface="Calibri" panose="020F0502020204030204" pitchFamily="34" charset="0"/>
                <a:ea typeface="Calibri" panose="020F0502020204030204" pitchFamily="34" charset="0"/>
                <a:cs typeface="Arial" panose="020B0604020202020204" pitchFamily="34" charset="0"/>
              </a:rPr>
              <a:t>Spesso</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si accede attraverso i social network su qualsiasi sito. È molto comodo, ma non è il massimo per la privacy.</a:t>
            </a:r>
          </a:p>
          <a:p>
            <a:pPr marL="342900" indent="-342900">
              <a:lnSpc>
                <a:spcPct val="107000"/>
              </a:lnSpc>
              <a:spcAft>
                <a:spcPts val="800"/>
              </a:spcAft>
              <a:buFont typeface="Arial" panose="020B0604020202020204" pitchFamily="34" charset="0"/>
              <a:buChar char="•"/>
            </a:pPr>
            <a:r>
              <a:rPr lang="en-GB" sz="2400" dirty="0" err="1" smtClean="0">
                <a:effectLst/>
                <a:latin typeface="Calibri" panose="020F0502020204030204" pitchFamily="34" charset="0"/>
                <a:ea typeface="Calibri" panose="020F0502020204030204" pitchFamily="34" charset="0"/>
                <a:cs typeface="Arial" panose="020B0604020202020204" pitchFamily="34" charset="0"/>
              </a:rPr>
              <a:t>Certamente</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in molte occasioni troviamo la possibilità di registrarci su una pagina o di collegarci a una piattaforma attraverso Facebook o Twitter. Evitiamo di registrarci su quel sito e di compilare un lungo modulo. </a:t>
            </a:r>
            <a:endParaRPr lang="en-GB" sz="2400" dirty="0" smtClean="0">
              <a:effectLst/>
              <a:latin typeface="Calibri" panose="020F0502020204030204" pitchFamily="34" charset="0"/>
              <a:ea typeface="Calibri" panose="020F0502020204030204" pitchFamily="34" charset="0"/>
              <a:cs typeface="Arial" panose="020B0604020202020204" pitchFamily="34" charset="0"/>
            </a:endParaRPr>
          </a:p>
          <a:p>
            <a:pPr marL="342900" indent="-342900">
              <a:lnSpc>
                <a:spcPct val="107000"/>
              </a:lnSpc>
              <a:spcAft>
                <a:spcPts val="800"/>
              </a:spcAft>
              <a:buFont typeface="Arial" panose="020B0604020202020204" pitchFamily="34" charset="0"/>
              <a:buChar char="•"/>
            </a:pPr>
            <a:r>
              <a:rPr lang="en-GB" sz="2400" dirty="0">
                <a:latin typeface="Calibri" panose="020F0502020204030204" pitchFamily="34" charset="0"/>
                <a:ea typeface="Calibri" panose="020F0502020204030204" pitchFamily="34" charset="0"/>
                <a:cs typeface="Arial" panose="020B0604020202020204" pitchFamily="34" charset="0"/>
              </a:rPr>
              <a:t>Il </a:t>
            </a:r>
            <a:r>
              <a:rPr lang="en-GB" sz="2400" dirty="0" err="1">
                <a:latin typeface="Calibri" panose="020F0502020204030204" pitchFamily="34" charset="0"/>
                <a:ea typeface="Calibri" panose="020F0502020204030204" pitchFamily="34" charset="0"/>
                <a:cs typeface="Arial" panose="020B0604020202020204" pitchFamily="34" charset="0"/>
              </a:rPr>
              <a:t>problema</a:t>
            </a:r>
            <a:r>
              <a:rPr lang="en-GB" sz="2400" dirty="0">
                <a:latin typeface="Calibri" panose="020F0502020204030204" pitchFamily="34" charset="0"/>
                <a:ea typeface="Calibri" panose="020F0502020204030204" pitchFamily="34" charset="0"/>
                <a:cs typeface="Arial" panose="020B0604020202020204" pitchFamily="34" charset="0"/>
              </a:rPr>
              <a:t> è </a:t>
            </a:r>
            <a:r>
              <a:rPr lang="en-GB" sz="2400" dirty="0" err="1">
                <a:latin typeface="Calibri" panose="020F0502020204030204" pitchFamily="34" charset="0"/>
                <a:ea typeface="Calibri" panose="020F0502020204030204" pitchFamily="34" charset="0"/>
                <a:cs typeface="Arial" panose="020B0604020202020204" pitchFamily="34" charset="0"/>
              </a:rPr>
              <a:t>che</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forniamo</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dati</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personali</a:t>
            </a:r>
            <a:r>
              <a:rPr lang="en-GB" sz="2400" dirty="0">
                <a:latin typeface="Calibri" panose="020F0502020204030204" pitchFamily="34" charset="0"/>
                <a:ea typeface="Calibri" panose="020F0502020204030204" pitchFamily="34" charset="0"/>
                <a:cs typeface="Arial" panose="020B0604020202020204" pitchFamily="34" charset="0"/>
              </a:rPr>
              <a:t> a </a:t>
            </a:r>
            <a:r>
              <a:rPr lang="en-GB" sz="2400" dirty="0" err="1">
                <a:latin typeface="Calibri" panose="020F0502020204030204" pitchFamily="34" charset="0"/>
                <a:ea typeface="Calibri" panose="020F0502020204030204" pitchFamily="34" charset="0"/>
                <a:cs typeface="Arial" panose="020B0604020202020204" pitchFamily="34" charset="0"/>
              </a:rPr>
              <a:t>quel</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sito</a:t>
            </a:r>
            <a:r>
              <a:rPr lang="en-GB" sz="2400" dirty="0">
                <a:latin typeface="Calibri" panose="020F0502020204030204" pitchFamily="34" charset="0"/>
                <a:ea typeface="Calibri" panose="020F0502020204030204" pitchFamily="34" charset="0"/>
                <a:cs typeface="Arial" panose="020B0604020202020204" pitchFamily="34" charset="0"/>
              </a:rPr>
              <a:t> web </a:t>
            </a:r>
            <a:r>
              <a:rPr lang="en-GB" sz="2400" dirty="0" err="1">
                <a:latin typeface="Calibri" panose="020F0502020204030204" pitchFamily="34" charset="0"/>
                <a:ea typeface="Calibri" panose="020F0502020204030204" pitchFamily="34" charset="0"/>
                <a:cs typeface="Arial" panose="020B0604020202020204" pitchFamily="34" charset="0"/>
              </a:rPr>
              <a:t>attraverso</a:t>
            </a:r>
            <a:r>
              <a:rPr lang="en-GB" sz="2400" dirty="0">
                <a:latin typeface="Calibri" panose="020F0502020204030204" pitchFamily="34" charset="0"/>
                <a:ea typeface="Calibri" panose="020F0502020204030204" pitchFamily="34" charset="0"/>
                <a:cs typeface="Arial" panose="020B0604020202020204" pitchFamily="34" charset="0"/>
              </a:rPr>
              <a:t> Facebook. </a:t>
            </a:r>
            <a:r>
              <a:rPr lang="en-GB" sz="2400" dirty="0" err="1">
                <a:latin typeface="Calibri" panose="020F0502020204030204" pitchFamily="34" charset="0"/>
                <a:ea typeface="Calibri" panose="020F0502020204030204" pitchFamily="34" charset="0"/>
                <a:cs typeface="Arial" panose="020B0604020202020204" pitchFamily="34" charset="0"/>
              </a:rPr>
              <a:t>Questi</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dati</a:t>
            </a:r>
            <a:r>
              <a:rPr lang="en-GB" sz="2400" dirty="0">
                <a:latin typeface="Calibri" panose="020F0502020204030204" pitchFamily="34" charset="0"/>
                <a:ea typeface="Calibri" panose="020F0502020204030204" pitchFamily="34" charset="0"/>
                <a:cs typeface="Arial" panose="020B0604020202020204" pitchFamily="34" charset="0"/>
              </a:rPr>
              <a:t>/</a:t>
            </a:r>
            <a:r>
              <a:rPr lang="en-GB" sz="2400" dirty="0" err="1">
                <a:latin typeface="Calibri" panose="020F0502020204030204" pitchFamily="34" charset="0"/>
                <a:ea typeface="Calibri" panose="020F0502020204030204" pitchFamily="34" charset="0"/>
                <a:cs typeface="Arial" panose="020B0604020202020204" pitchFamily="34" charset="0"/>
              </a:rPr>
              <a:t>informazioni</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che</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condividiamo</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possono</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essere</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utilizzati</a:t>
            </a:r>
            <a:r>
              <a:rPr lang="en-GB" sz="2400" dirty="0">
                <a:latin typeface="Calibri" panose="020F0502020204030204" pitchFamily="34" charset="0"/>
                <a:ea typeface="Calibri" panose="020F0502020204030204" pitchFamily="34" charset="0"/>
                <a:cs typeface="Arial" panose="020B0604020202020204" pitchFamily="34" charset="0"/>
              </a:rPr>
              <a:t> da </a:t>
            </a:r>
            <a:r>
              <a:rPr lang="en-GB" sz="2400" dirty="0" err="1">
                <a:latin typeface="Calibri" panose="020F0502020204030204" pitchFamily="34" charset="0"/>
                <a:ea typeface="Calibri" panose="020F0502020204030204" pitchFamily="34" charset="0"/>
                <a:cs typeface="Arial" panose="020B0604020202020204" pitchFamily="34" charset="0"/>
              </a:rPr>
              <a:t>terzi</a:t>
            </a:r>
            <a:r>
              <a:rPr lang="en-GB" sz="2400" dirty="0">
                <a:latin typeface="Calibri" panose="020F0502020204030204" pitchFamily="34" charset="0"/>
                <a:ea typeface="Calibri" panose="020F0502020204030204" pitchFamily="34" charset="0"/>
                <a:cs typeface="Arial" panose="020B0604020202020204" pitchFamily="34" charset="0"/>
              </a:rPr>
              <a:t> per </a:t>
            </a:r>
            <a:r>
              <a:rPr lang="en-GB" sz="2400" dirty="0" err="1">
                <a:latin typeface="Calibri" panose="020F0502020204030204" pitchFamily="34" charset="0"/>
                <a:ea typeface="Calibri" panose="020F0502020204030204" pitchFamily="34" charset="0"/>
                <a:cs typeface="Arial" panose="020B0604020202020204" pitchFamily="34" charset="0"/>
              </a:rPr>
              <a:t>scopi</a:t>
            </a:r>
            <a:r>
              <a:rPr lang="en-GB" sz="2400" dirty="0">
                <a:latin typeface="Calibri" panose="020F0502020204030204" pitchFamily="34" charset="0"/>
                <a:ea typeface="Calibri" panose="020F0502020204030204" pitchFamily="34" charset="0"/>
                <a:cs typeface="Arial" panose="020B0604020202020204" pitchFamily="34" charset="0"/>
              </a:rPr>
              <a:t> </a:t>
            </a:r>
            <a:r>
              <a:rPr lang="en-GB" sz="2400" dirty="0" err="1">
                <a:latin typeface="Calibri" panose="020F0502020204030204" pitchFamily="34" charset="0"/>
                <a:ea typeface="Calibri" panose="020F0502020204030204" pitchFamily="34" charset="0"/>
                <a:cs typeface="Arial" panose="020B0604020202020204" pitchFamily="34" charset="0"/>
              </a:rPr>
              <a:t>pubblicitari</a:t>
            </a:r>
            <a:r>
              <a:rPr lang="en-GB" sz="2400" dirty="0" smtClean="0">
                <a:latin typeface="Calibri" panose="020F0502020204030204" pitchFamily="34" charset="0"/>
                <a:ea typeface="Calibri" panose="020F0502020204030204" pitchFamily="34" charset="0"/>
                <a:cs typeface="Arial" panose="020B0604020202020204" pitchFamily="34" charset="0"/>
              </a:rPr>
              <a:t>.</a:t>
            </a:r>
            <a:endParaRPr lang="en-GB" sz="2400" dirty="0">
              <a:latin typeface="Calibri" panose="020F0502020204030204" pitchFamily="34" charset="0"/>
              <a:ea typeface="Calibri" panose="020F0502020204030204" pitchFamily="34" charset="0"/>
              <a:cs typeface="Arial" panose="020B0604020202020204" pitchFamily="34" charset="0"/>
            </a:endParaRPr>
          </a:p>
        </p:txBody>
      </p:sp>
      <p:grpSp>
        <p:nvGrpSpPr>
          <p:cNvPr id="7" name="Gruppe 6">
            <a:extLst>
              <a:ext uri="{FF2B5EF4-FFF2-40B4-BE49-F238E27FC236}">
                <a16:creationId xmlns:a16="http://schemas.microsoft.com/office/drawing/2014/main" id="{6E6328DB-718F-4727-81E9-46B004234BE3}"/>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546E3CB8-1FAA-4AF9-BF15-8043C17D6227}"/>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C982703C-ED81-4340-A931-CD4A393D76C7}"/>
                </a:ext>
              </a:extLst>
            </p:cNvPr>
            <p:cNvPicPr>
              <a:picLocks noChangeAspect="1"/>
            </p:cNvPicPr>
            <p:nvPr/>
          </p:nvPicPr>
          <p:blipFill>
            <a:blip r:embed="rId4"/>
            <a:stretch>
              <a:fillRect/>
            </a:stretch>
          </p:blipFill>
          <p:spPr>
            <a:xfrm>
              <a:off x="8532295" y="404279"/>
              <a:ext cx="3066554" cy="670618"/>
            </a:xfrm>
            <a:prstGeom prst="rect">
              <a:avLst/>
            </a:prstGeom>
          </p:spPr>
        </p:pic>
      </p:grpSp>
      <p:sp>
        <p:nvSpPr>
          <p:cNvPr id="11" name="Tekstfelt 3">
            <a:extLst>
              <a:ext uri="{FF2B5EF4-FFF2-40B4-BE49-F238E27FC236}">
                <a16:creationId xmlns:a16="http://schemas.microsoft.com/office/drawing/2014/main" id="{AC4675A7-38C3-48AE-A0BB-67170D41B09B}"/>
              </a:ext>
            </a:extLst>
          </p:cNvPr>
          <p:cNvSpPr txBox="1"/>
          <p:nvPr/>
        </p:nvSpPr>
        <p:spPr>
          <a:xfrm>
            <a:off x="1591416" y="199278"/>
            <a:ext cx="6997313" cy="1446550"/>
          </a:xfrm>
          <a:prstGeom prst="rect">
            <a:avLst/>
          </a:prstGeom>
          <a:noFill/>
        </p:spPr>
        <p:txBody>
          <a:bodyPr wrap="square">
            <a:spAutoFit/>
          </a:bodyPr>
          <a:lstStyle/>
          <a:p>
            <a:r>
              <a:rPr lang="en-GB" sz="4400" dirty="0"/>
              <a:t>Misure - Migliorare la sicurezza informatica</a:t>
            </a:r>
          </a:p>
        </p:txBody>
      </p:sp>
    </p:spTree>
    <p:extLst>
      <p:ext uri="{BB962C8B-B14F-4D97-AF65-F5344CB8AC3E}">
        <p14:creationId xmlns:p14="http://schemas.microsoft.com/office/powerpoint/2010/main" val="36167835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kstfelt 5">
            <a:extLst>
              <a:ext uri="{FF2B5EF4-FFF2-40B4-BE49-F238E27FC236}">
                <a16:creationId xmlns:a16="http://schemas.microsoft.com/office/drawing/2014/main" id="{1DB83AB2-DD19-4FFA-8AB4-BBBC11F8AAAA}"/>
              </a:ext>
            </a:extLst>
          </p:cNvPr>
          <p:cNvSpPr txBox="1"/>
          <p:nvPr/>
        </p:nvSpPr>
        <p:spPr>
          <a:xfrm>
            <a:off x="451876" y="2309704"/>
            <a:ext cx="7379691" cy="3919919"/>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Non fornire più informazioni del necessario</a:t>
            </a:r>
          </a:p>
          <a:p>
            <a:pPr marL="342900" indent="-342900" algn="just">
              <a:lnSpc>
                <a:spcPct val="107000"/>
              </a:lnSpc>
              <a:spcAft>
                <a:spcPts val="800"/>
              </a:spcAft>
              <a:buFont typeface="Arial" panose="020B0604020202020204" pitchFamily="34" charset="0"/>
              <a:buChar char="•"/>
            </a:pPr>
            <a:r>
              <a:rPr lang="en-GB" sz="2400" dirty="0" smtClean="0">
                <a:effectLst/>
                <a:latin typeface="Calibri" panose="020F0502020204030204" pitchFamily="34" charset="0"/>
                <a:ea typeface="Calibri" panose="020F0502020204030204" pitchFamily="34" charset="0"/>
                <a:cs typeface="Arial" panose="020B0604020202020204" pitchFamily="34" charset="0"/>
              </a:rPr>
              <a:t>È </a:t>
            </a:r>
            <a:r>
              <a:rPr lang="en-GB" sz="2400" dirty="0">
                <a:effectLst/>
                <a:latin typeface="Calibri" panose="020F0502020204030204" pitchFamily="34" charset="0"/>
                <a:ea typeface="Calibri" panose="020F0502020204030204" pitchFamily="34" charset="0"/>
                <a:cs typeface="Arial" panose="020B0604020202020204" pitchFamily="34" charset="0"/>
              </a:rPr>
              <a:t>sicuramente una delle peggiori abitudini di molti utenti. Inseriscono nei social network molti dati personali, informazioni che non sono realmente necessarie.</a:t>
            </a:r>
          </a:p>
          <a:p>
            <a:pPr marL="342900" indent="-342900" algn="just">
              <a:lnSpc>
                <a:spcPct val="107000"/>
              </a:lnSpc>
              <a:spcAft>
                <a:spcPts val="800"/>
              </a:spcAft>
              <a:buFont typeface="Arial" panose="020B0604020202020204" pitchFamily="34" charset="0"/>
              <a:buChar char="•"/>
            </a:pPr>
            <a:r>
              <a:rPr lang="en-GB" sz="2400" dirty="0" smtClean="0">
                <a:effectLst/>
                <a:latin typeface="Calibri" panose="020F0502020204030204" pitchFamily="34" charset="0"/>
                <a:ea typeface="Calibri" panose="020F0502020204030204" pitchFamily="34" charset="0"/>
                <a:cs typeface="Arial" panose="020B0604020202020204" pitchFamily="34" charset="0"/>
              </a:rPr>
              <a:t>Ad </a:t>
            </a:r>
            <a:r>
              <a:rPr lang="en-GB" sz="2400" dirty="0">
                <a:effectLst/>
                <a:latin typeface="Calibri" panose="020F0502020204030204" pitchFamily="34" charset="0"/>
                <a:ea typeface="Calibri" panose="020F0502020204030204" pitchFamily="34" charset="0"/>
                <a:cs typeface="Arial" panose="020B0604020202020204" pitchFamily="34" charset="0"/>
              </a:rPr>
              <a:t>esempio, dati come il nostro numero di telefono, l'indirizzo e-mail, informazioni sul luogo in cui </a:t>
            </a:r>
            <a:r>
              <a:rPr lang="en-GB" sz="2400" dirty="0" err="1" smtClean="0">
                <a:effectLst/>
                <a:latin typeface="Calibri" panose="020F0502020204030204" pitchFamily="34" charset="0"/>
                <a:ea typeface="Calibri" panose="020F0502020204030204" pitchFamily="34" charset="0"/>
                <a:cs typeface="Arial" panose="020B0604020202020204" pitchFamily="34" charset="0"/>
              </a:rPr>
              <a:t>viviamo</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r>
              <a:rPr lang="en-GB" sz="2400" dirty="0" err="1" smtClean="0">
                <a:effectLst/>
                <a:latin typeface="Calibri" panose="020F0502020204030204" pitchFamily="34" charset="0"/>
                <a:ea typeface="Calibri" panose="020F0502020204030204" pitchFamily="34" charset="0"/>
                <a:cs typeface="Arial" panose="020B0604020202020204" pitchFamily="34" charset="0"/>
              </a:rPr>
              <a:t>ecc</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Tutto ciò influisce sulla nostra pubblicità e potrebbe essere utilizzato per scopi negativi.</a:t>
            </a:r>
          </a:p>
        </p:txBody>
      </p:sp>
      <p:grpSp>
        <p:nvGrpSpPr>
          <p:cNvPr id="7" name="Gruppe 6">
            <a:extLst>
              <a:ext uri="{FF2B5EF4-FFF2-40B4-BE49-F238E27FC236}">
                <a16:creationId xmlns:a16="http://schemas.microsoft.com/office/drawing/2014/main" id="{6E6328DB-718F-4727-81E9-46B004234BE3}"/>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546E3CB8-1FAA-4AF9-BF15-8043C17D6227}"/>
                </a:ext>
              </a:extLst>
            </p:cNvPr>
            <p:cNvPicPr>
              <a:picLocks noChangeAspect="1"/>
            </p:cNvPicPr>
            <p:nvPr/>
          </p:nvPicPr>
          <p:blipFill>
            <a:blip r:embed="rId3"/>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C982703C-ED81-4340-A931-CD4A393D76C7}"/>
                </a:ext>
              </a:extLst>
            </p:cNvPr>
            <p:cNvPicPr>
              <a:picLocks noChangeAspect="1"/>
            </p:cNvPicPr>
            <p:nvPr/>
          </p:nvPicPr>
          <p:blipFill>
            <a:blip r:embed="rId4"/>
            <a:stretch>
              <a:fillRect/>
            </a:stretch>
          </p:blipFill>
          <p:spPr>
            <a:xfrm>
              <a:off x="8532295" y="404279"/>
              <a:ext cx="3066554" cy="670618"/>
            </a:xfrm>
            <a:prstGeom prst="rect">
              <a:avLst/>
            </a:prstGeom>
          </p:spPr>
        </p:pic>
      </p:grpSp>
      <p:pic>
        <p:nvPicPr>
          <p:cNvPr id="5" name="Billede 4">
            <a:extLst>
              <a:ext uri="{FF2B5EF4-FFF2-40B4-BE49-F238E27FC236}">
                <a16:creationId xmlns:a16="http://schemas.microsoft.com/office/drawing/2014/main" id="{ADA99415-9DA3-4EBB-9C09-4DAD8254BE8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342635" y="2309704"/>
            <a:ext cx="3066554" cy="3066554"/>
          </a:xfrm>
          <a:prstGeom prst="rect">
            <a:avLst/>
          </a:prstGeom>
        </p:spPr>
      </p:pic>
      <p:sp>
        <p:nvSpPr>
          <p:cNvPr id="10" name="Tekstfelt 3">
            <a:extLst>
              <a:ext uri="{FF2B5EF4-FFF2-40B4-BE49-F238E27FC236}">
                <a16:creationId xmlns:a16="http://schemas.microsoft.com/office/drawing/2014/main" id="{AC4675A7-38C3-48AE-A0BB-67170D41B09B}"/>
              </a:ext>
            </a:extLst>
          </p:cNvPr>
          <p:cNvSpPr txBox="1"/>
          <p:nvPr/>
        </p:nvSpPr>
        <p:spPr>
          <a:xfrm>
            <a:off x="1591416" y="199278"/>
            <a:ext cx="6997313" cy="1446550"/>
          </a:xfrm>
          <a:prstGeom prst="rect">
            <a:avLst/>
          </a:prstGeom>
          <a:noFill/>
        </p:spPr>
        <p:txBody>
          <a:bodyPr wrap="square">
            <a:spAutoFit/>
          </a:bodyPr>
          <a:lstStyle/>
          <a:p>
            <a:r>
              <a:rPr lang="en-GB" sz="4400" dirty="0"/>
              <a:t>Misure - Migliorare la sicurezza informatica</a:t>
            </a:r>
          </a:p>
        </p:txBody>
      </p:sp>
    </p:spTree>
    <p:extLst>
      <p:ext uri="{BB962C8B-B14F-4D97-AF65-F5344CB8AC3E}">
        <p14:creationId xmlns:p14="http://schemas.microsoft.com/office/powerpoint/2010/main" val="237060108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5420BF3B-83EA-4B7E-8478-6F1141AFA689}"/>
              </a:ext>
            </a:extLst>
          </p:cNvPr>
          <p:cNvSpPr txBox="1"/>
          <p:nvPr/>
        </p:nvSpPr>
        <p:spPr>
          <a:xfrm>
            <a:off x="536717" y="2346186"/>
            <a:ext cx="5421023" cy="3970189"/>
          </a:xfrm>
          <a:prstGeom prst="rect">
            <a:avLst/>
          </a:prstGeom>
          <a:noFill/>
        </p:spPr>
        <p:txBody>
          <a:bodyPr wrap="square" rtlCol="0">
            <a:spAutoFit/>
          </a:bodyPr>
          <a:lstStyle/>
          <a:p>
            <a:pPr>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L'ingegneria sociale in una prospettiva interdisciplinare</a:t>
            </a:r>
          </a:p>
          <a:p>
            <a:pPr marL="342900" lvl="0" indent="-342900">
              <a:lnSpc>
                <a:spcPct val="107000"/>
              </a:lnSpc>
              <a:spcAft>
                <a:spcPts val="800"/>
              </a:spcAft>
              <a:buFont typeface="Symbol" panose="05050102010706020507" pitchFamily="18" charset="2"/>
              <a:buChar char=""/>
            </a:pPr>
            <a:r>
              <a:rPr lang="en-GB" sz="2400" dirty="0">
                <a:effectLst/>
                <a:latin typeface="Calibri" panose="020F0502020204030204" pitchFamily="34" charset="0"/>
                <a:ea typeface="Calibri" panose="020F0502020204030204" pitchFamily="34" charset="0"/>
                <a:cs typeface="Arial" panose="020B0604020202020204" pitchFamily="34" charset="0"/>
              </a:rPr>
              <a:t>A causa della tecnica utilizzata dagli hacker, è necessario affrontare una prospettiva interdisciplinare come l'informatica, la psicologia, l'economia e l'etica.</a:t>
            </a:r>
          </a:p>
          <a:p>
            <a:pPr marL="144145" indent="-144145" algn="just">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 </a:t>
            </a:r>
          </a:p>
          <a:p>
            <a:endParaRPr lang="en-GB" dirty="0"/>
          </a:p>
        </p:txBody>
      </p:sp>
      <p:pic>
        <p:nvPicPr>
          <p:cNvPr id="7" name="Billede 6" descr="Et billede, der indeholder tekst&#10;&#10;Automatisk genereret beskrivelse">
            <a:extLst>
              <a:ext uri="{FF2B5EF4-FFF2-40B4-BE49-F238E27FC236}">
                <a16:creationId xmlns:a16="http://schemas.microsoft.com/office/drawing/2014/main" id="{E4822B63-67BA-4810-B268-83C6998F2F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57740" y="2184219"/>
            <a:ext cx="5892617" cy="3157801"/>
          </a:xfrm>
          <a:prstGeom prst="rect">
            <a:avLst/>
          </a:prstGeom>
        </p:spPr>
      </p:pic>
      <p:grpSp>
        <p:nvGrpSpPr>
          <p:cNvPr id="8" name="Gruppe 7">
            <a:extLst>
              <a:ext uri="{FF2B5EF4-FFF2-40B4-BE49-F238E27FC236}">
                <a16:creationId xmlns:a16="http://schemas.microsoft.com/office/drawing/2014/main" id="{2115FE6F-C714-4B66-A128-F31ED3E26DB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967D52A2-33AC-41DC-8E37-9A87DADBC1C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F6E5098-3F96-46E1-B6A4-395B15C7F01D}"/>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2" name="Tekstfelt 3">
            <a:extLst>
              <a:ext uri="{FF2B5EF4-FFF2-40B4-BE49-F238E27FC236}">
                <a16:creationId xmlns:a16="http://schemas.microsoft.com/office/drawing/2014/main" id="{AC4675A7-38C3-48AE-A0BB-67170D41B09B}"/>
              </a:ext>
            </a:extLst>
          </p:cNvPr>
          <p:cNvSpPr txBox="1"/>
          <p:nvPr/>
        </p:nvSpPr>
        <p:spPr>
          <a:xfrm>
            <a:off x="1591416" y="199278"/>
            <a:ext cx="6997313" cy="1446550"/>
          </a:xfrm>
          <a:prstGeom prst="rect">
            <a:avLst/>
          </a:prstGeom>
          <a:noFill/>
        </p:spPr>
        <p:txBody>
          <a:bodyPr wrap="square">
            <a:spAutoFit/>
          </a:bodyPr>
          <a:lstStyle/>
          <a:p>
            <a:r>
              <a:rPr lang="en-GB" sz="4400" dirty="0"/>
              <a:t>Misure - Migliorare la sicurezza informatica</a:t>
            </a:r>
          </a:p>
        </p:txBody>
      </p:sp>
    </p:spTree>
    <p:extLst>
      <p:ext uri="{BB962C8B-B14F-4D97-AF65-F5344CB8AC3E}">
        <p14:creationId xmlns:p14="http://schemas.microsoft.com/office/powerpoint/2010/main" val="137298935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5420BF3B-83EA-4B7E-8478-6F1141AFA689}"/>
              </a:ext>
            </a:extLst>
          </p:cNvPr>
          <p:cNvSpPr txBox="1"/>
          <p:nvPr/>
        </p:nvSpPr>
        <p:spPr>
          <a:xfrm>
            <a:off x="536716" y="1980904"/>
            <a:ext cx="6922863" cy="4812856"/>
          </a:xfrm>
          <a:prstGeom prst="rect">
            <a:avLst/>
          </a:prstGeom>
          <a:noFill/>
        </p:spPr>
        <p:txBody>
          <a:bodyPr wrap="square" rtlCol="0">
            <a:spAutoFit/>
          </a:bodyPr>
          <a:lstStyle/>
          <a:p>
            <a:pPr marL="144145" indent="-144145">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La disciplina della tecnologia dell'informazione</a:t>
            </a:r>
          </a:p>
          <a:p>
            <a:pPr marL="342900" indent="-342900">
              <a:lnSpc>
                <a:spcPct val="107000"/>
              </a:lnSpc>
              <a:spcAft>
                <a:spcPts val="800"/>
              </a:spcAft>
              <a:buFont typeface="Arial" panose="020B0604020202020204" pitchFamily="34" charset="0"/>
              <a:buChar char="•"/>
            </a:pPr>
            <a:r>
              <a:rPr lang="en-GB" sz="2400" dirty="0" err="1" smtClean="0">
                <a:effectLst/>
                <a:latin typeface="Calibri" panose="020F0502020204030204" pitchFamily="34" charset="0"/>
                <a:ea typeface="Calibri" panose="020F0502020204030204" pitchFamily="34" charset="0"/>
                <a:cs typeface="Arial" panose="020B0604020202020204" pitchFamily="34" charset="0"/>
              </a:rPr>
              <a:t>L'ingegneria</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sociale dovrebbe essere discussa nel contesto degli attuali sistemi informativi e della loro difesa come forma di mitigazione del rischio.</a:t>
            </a:r>
          </a:p>
          <a:p>
            <a:pPr marL="342900" indent="-342900">
              <a:lnSpc>
                <a:spcPct val="107000"/>
              </a:lnSpc>
              <a:spcAft>
                <a:spcPts val="800"/>
              </a:spcAft>
              <a:buFont typeface="Arial" panose="020B0604020202020204" pitchFamily="34" charset="0"/>
              <a:buChar char="•"/>
            </a:pPr>
            <a:r>
              <a:rPr lang="en-GB" sz="2400" dirty="0" err="1" smtClean="0">
                <a:effectLst/>
                <a:latin typeface="Calibri" panose="020F0502020204030204" pitchFamily="34" charset="0"/>
                <a:ea typeface="Calibri" panose="020F0502020204030204" pitchFamily="34" charset="0"/>
                <a:cs typeface="Arial" panose="020B0604020202020204" pitchFamily="34" charset="0"/>
              </a:rPr>
              <a:t>L'autenticazione</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a più fattori è un modo comune e spesso efficace per le organizzazioni di confermare che la persona che accede ai sistemi abbia effettivamente tale accesso.</a:t>
            </a:r>
          </a:p>
          <a:p>
            <a:pPr marL="342900" indent="-342900">
              <a:lnSpc>
                <a:spcPct val="107000"/>
              </a:lnSpc>
              <a:spcAft>
                <a:spcPts val="800"/>
              </a:spcAft>
              <a:buFont typeface="Arial" panose="020B0604020202020204" pitchFamily="34" charset="0"/>
              <a:buChar char="•"/>
            </a:pPr>
            <a:r>
              <a:rPr lang="en-GB" sz="2400" dirty="0" smtClean="0">
                <a:effectLst/>
                <a:latin typeface="Calibri" panose="020F0502020204030204" pitchFamily="34" charset="0"/>
                <a:ea typeface="Calibri" panose="020F0502020204030204" pitchFamily="34" charset="0"/>
                <a:cs typeface="Arial" panose="020B0604020202020204" pitchFamily="34" charset="0"/>
              </a:rPr>
              <a:t>Un </a:t>
            </a:r>
            <a:r>
              <a:rPr lang="en-GB" sz="2400" dirty="0">
                <a:effectLst/>
                <a:latin typeface="Calibri" panose="020F0502020204030204" pitchFamily="34" charset="0"/>
                <a:ea typeface="Calibri" panose="020F0502020204030204" pitchFamily="34" charset="0"/>
                <a:cs typeface="Arial" panose="020B0604020202020204" pitchFamily="34" charset="0"/>
              </a:rPr>
              <a:t>ulteriore fattore potrebbe essere l'uso di una rete privata virtuale (VPN), ovvero l'autenticazione per convalidare ulteriormente l'utente.</a:t>
            </a:r>
          </a:p>
        </p:txBody>
      </p:sp>
      <p:pic>
        <p:nvPicPr>
          <p:cNvPr id="7" name="Billede 6" descr="Et billede, der indeholder tekst&#10;&#10;Automatisk genereret beskrivelse">
            <a:extLst>
              <a:ext uri="{FF2B5EF4-FFF2-40B4-BE49-F238E27FC236}">
                <a16:creationId xmlns:a16="http://schemas.microsoft.com/office/drawing/2014/main" id="{E4822B63-67BA-4810-B268-83C6998F2F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62731" y="2586789"/>
            <a:ext cx="4625018" cy="2478506"/>
          </a:xfrm>
          <a:prstGeom prst="rect">
            <a:avLst/>
          </a:prstGeom>
        </p:spPr>
      </p:pic>
      <p:grpSp>
        <p:nvGrpSpPr>
          <p:cNvPr id="8" name="Gruppe 7">
            <a:extLst>
              <a:ext uri="{FF2B5EF4-FFF2-40B4-BE49-F238E27FC236}">
                <a16:creationId xmlns:a16="http://schemas.microsoft.com/office/drawing/2014/main" id="{2115FE6F-C714-4B66-A128-F31ED3E26DB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967D52A2-33AC-41DC-8E37-9A87DADBC1CA}"/>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AF6E5098-3F96-46E1-B6A4-395B15C7F01D}"/>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2" name="Tekstfelt 3">
            <a:extLst>
              <a:ext uri="{FF2B5EF4-FFF2-40B4-BE49-F238E27FC236}">
                <a16:creationId xmlns:a16="http://schemas.microsoft.com/office/drawing/2014/main" id="{AC4675A7-38C3-48AE-A0BB-67170D41B09B}"/>
              </a:ext>
            </a:extLst>
          </p:cNvPr>
          <p:cNvSpPr txBox="1"/>
          <p:nvPr/>
        </p:nvSpPr>
        <p:spPr>
          <a:xfrm>
            <a:off x="1591416" y="199278"/>
            <a:ext cx="6997313" cy="1446550"/>
          </a:xfrm>
          <a:prstGeom prst="rect">
            <a:avLst/>
          </a:prstGeom>
          <a:noFill/>
        </p:spPr>
        <p:txBody>
          <a:bodyPr wrap="square">
            <a:spAutoFit/>
          </a:bodyPr>
          <a:lstStyle/>
          <a:p>
            <a:r>
              <a:rPr lang="en-GB" sz="4400" dirty="0"/>
              <a:t>Misure - Migliorare la sicurezza informatica</a:t>
            </a:r>
          </a:p>
        </p:txBody>
      </p:sp>
    </p:spTree>
    <p:extLst>
      <p:ext uri="{BB962C8B-B14F-4D97-AF65-F5344CB8AC3E}">
        <p14:creationId xmlns:p14="http://schemas.microsoft.com/office/powerpoint/2010/main" val="275389012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kstfelt 1">
            <a:extLst>
              <a:ext uri="{FF2B5EF4-FFF2-40B4-BE49-F238E27FC236}">
                <a16:creationId xmlns:a16="http://schemas.microsoft.com/office/drawing/2014/main" id="{E2FC00A5-27D1-40F2-863D-0A7B8DE378FD}"/>
              </a:ext>
            </a:extLst>
          </p:cNvPr>
          <p:cNvSpPr txBox="1"/>
          <p:nvPr/>
        </p:nvSpPr>
        <p:spPr>
          <a:xfrm>
            <a:off x="439000" y="1981069"/>
            <a:ext cx="4934277" cy="2614305"/>
          </a:xfrm>
          <a:prstGeom prst="rect">
            <a:avLst/>
          </a:prstGeom>
          <a:noFill/>
        </p:spPr>
        <p:txBody>
          <a:bodyPr wrap="square" rtlCol="0">
            <a:spAutoFit/>
          </a:bodyPr>
          <a:lstStyle/>
          <a:p>
            <a:pPr marL="144145" indent="-144145">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Prospettiva aziendale</a:t>
            </a:r>
          </a:p>
          <a:p>
            <a:pPr marL="342900" indent="-342900">
              <a:lnSpc>
                <a:spcPct val="107000"/>
              </a:lnSpc>
              <a:spcAft>
                <a:spcPts val="800"/>
              </a:spcAft>
              <a:buFont typeface="Arial" panose="020B0604020202020204" pitchFamily="34" charset="0"/>
              <a:buChar char="•"/>
            </a:pPr>
            <a:r>
              <a:rPr lang="en-GB" sz="2400" dirty="0" smtClean="0">
                <a:effectLst/>
                <a:latin typeface="Calibri" panose="020F0502020204030204" pitchFamily="34" charset="0"/>
                <a:ea typeface="Calibri" panose="020F0502020204030204" pitchFamily="34" charset="0"/>
                <a:cs typeface="Arial" panose="020B0604020202020204" pitchFamily="34" charset="0"/>
              </a:rPr>
              <a:t>È </a:t>
            </a:r>
            <a:r>
              <a:rPr lang="en-GB" sz="2400" dirty="0">
                <a:effectLst/>
                <a:latin typeface="Calibri" panose="020F0502020204030204" pitchFamily="34" charset="0"/>
                <a:ea typeface="Calibri" panose="020F0502020204030204" pitchFamily="34" charset="0"/>
                <a:cs typeface="Arial" panose="020B0604020202020204" pitchFamily="34" charset="0"/>
              </a:rPr>
              <a:t>importante perché l'ingegneria sociale può interessare molti tipi di aziende e avere implicazioni sul modo in cui le organizzazioni sono strutturate e gestite.</a:t>
            </a:r>
          </a:p>
        </p:txBody>
      </p:sp>
      <p:sp>
        <p:nvSpPr>
          <p:cNvPr id="4" name="Tekstfelt 3">
            <a:extLst>
              <a:ext uri="{FF2B5EF4-FFF2-40B4-BE49-F238E27FC236}">
                <a16:creationId xmlns:a16="http://schemas.microsoft.com/office/drawing/2014/main" id="{48DF24AC-4AD2-4F02-8FE5-1335F6E0A2D8}"/>
              </a:ext>
            </a:extLst>
          </p:cNvPr>
          <p:cNvSpPr txBox="1"/>
          <p:nvPr/>
        </p:nvSpPr>
        <p:spPr>
          <a:xfrm>
            <a:off x="5751096" y="2561204"/>
            <a:ext cx="5888444" cy="4146648"/>
          </a:xfrm>
          <a:prstGeom prst="rect">
            <a:avLst/>
          </a:prstGeom>
          <a:noFill/>
        </p:spPr>
        <p:txBody>
          <a:bodyPr wrap="square" rtlCol="0">
            <a:spAutoFit/>
          </a:bodyPr>
          <a:lstStyle/>
          <a:p>
            <a:pPr marL="342900" indent="-342900">
              <a:lnSpc>
                <a:spcPct val="107000"/>
              </a:lnSpc>
              <a:spcAft>
                <a:spcPts val="800"/>
              </a:spcAft>
              <a:buFont typeface="Arial" panose="020B0604020202020204" pitchFamily="34" charset="0"/>
              <a:buChar char="•"/>
            </a:pPr>
            <a:r>
              <a:rPr lang="en-GB" sz="2400" dirty="0" err="1" smtClean="0">
                <a:effectLst/>
                <a:latin typeface="Calibri" panose="020F0502020204030204" pitchFamily="34" charset="0"/>
                <a:ea typeface="Calibri" panose="020F0502020204030204" pitchFamily="34" charset="0"/>
                <a:cs typeface="Arial" panose="020B0604020202020204" pitchFamily="34" charset="0"/>
              </a:rPr>
              <a:t>Aiuta</a:t>
            </a:r>
            <a:r>
              <a:rPr lang="en-GB" sz="2400" dirty="0" smtClean="0">
                <a:effectLst/>
                <a:latin typeface="Calibri" panose="020F0502020204030204" pitchFamily="34" charset="0"/>
                <a:ea typeface="Calibri" panose="020F0502020204030204" pitchFamily="34" charset="0"/>
                <a:cs typeface="Arial" panose="020B0604020202020204" pitchFamily="34" charset="0"/>
              </a:rPr>
              <a:t> </a:t>
            </a:r>
            <a:r>
              <a:rPr lang="en-GB" sz="2400" dirty="0">
                <a:effectLst/>
                <a:latin typeface="Calibri" panose="020F0502020204030204" pitchFamily="34" charset="0"/>
                <a:ea typeface="Calibri" panose="020F0502020204030204" pitchFamily="34" charset="0"/>
                <a:cs typeface="Arial" panose="020B0604020202020204" pitchFamily="34" charset="0"/>
              </a:rPr>
              <a:t>a determinare i fattori che influenzano gli attacchi di social engineering ed è vantaggioso se considerato in termini più specifici in relazione alle seguenti aree aziendali: formazione e sviluppo, politiche documentate, procedure di audit interno, budget e cultura organizzativa.</a:t>
            </a:r>
          </a:p>
          <a:p>
            <a:pPr marL="342900" indent="-342900">
              <a:lnSpc>
                <a:spcPct val="107000"/>
              </a:lnSpc>
              <a:spcAft>
                <a:spcPts val="800"/>
              </a:spcAft>
              <a:buFont typeface="Arial" panose="020B0604020202020204" pitchFamily="34" charset="0"/>
              <a:buChar char="•"/>
            </a:pPr>
            <a:r>
              <a:rPr lang="en-GB" sz="2400" dirty="0" smtClean="0">
                <a:effectLst/>
                <a:latin typeface="Calibri" panose="020F0502020204030204" pitchFamily="34" charset="0"/>
                <a:ea typeface="Calibri" panose="020F0502020204030204" pitchFamily="34" charset="0"/>
                <a:cs typeface="Arial" panose="020B0604020202020204" pitchFamily="34" charset="0"/>
              </a:rPr>
              <a:t>È </a:t>
            </a:r>
            <a:r>
              <a:rPr lang="en-GB" sz="2400" dirty="0">
                <a:effectLst/>
                <a:latin typeface="Calibri" panose="020F0502020204030204" pitchFamily="34" charset="0"/>
                <a:ea typeface="Calibri" panose="020F0502020204030204" pitchFamily="34" charset="0"/>
                <a:cs typeface="Arial" panose="020B0604020202020204" pitchFamily="34" charset="0"/>
              </a:rPr>
              <a:t>in grado di rilevare le carenze in tutte le aree che possono contribuire agli attacchi.</a:t>
            </a:r>
          </a:p>
        </p:txBody>
      </p:sp>
      <p:pic>
        <p:nvPicPr>
          <p:cNvPr id="7" name="Billede 6">
            <a:extLst>
              <a:ext uri="{FF2B5EF4-FFF2-40B4-BE49-F238E27FC236}">
                <a16:creationId xmlns:a16="http://schemas.microsoft.com/office/drawing/2014/main" id="{7C356573-D8D4-4378-BD1F-0CEEAFD729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3514" y="4552173"/>
            <a:ext cx="3231286" cy="2155679"/>
          </a:xfrm>
          <a:prstGeom prst="rect">
            <a:avLst/>
          </a:prstGeom>
        </p:spPr>
      </p:pic>
      <p:grpSp>
        <p:nvGrpSpPr>
          <p:cNvPr id="8" name="Gruppe 7">
            <a:extLst>
              <a:ext uri="{FF2B5EF4-FFF2-40B4-BE49-F238E27FC236}">
                <a16:creationId xmlns:a16="http://schemas.microsoft.com/office/drawing/2014/main" id="{A72957E3-C9F9-4AFF-A480-93BBAEC9569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01473D7F-F48E-4A15-8768-5600330D4C93}"/>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09E8AAD2-A2C8-4089-B639-EE6171527EA4}"/>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2" name="Tekstfelt 3">
            <a:extLst>
              <a:ext uri="{FF2B5EF4-FFF2-40B4-BE49-F238E27FC236}">
                <a16:creationId xmlns:a16="http://schemas.microsoft.com/office/drawing/2014/main" id="{AC4675A7-38C3-48AE-A0BB-67170D41B09B}"/>
              </a:ext>
            </a:extLst>
          </p:cNvPr>
          <p:cNvSpPr txBox="1"/>
          <p:nvPr/>
        </p:nvSpPr>
        <p:spPr>
          <a:xfrm>
            <a:off x="1591416" y="199278"/>
            <a:ext cx="6997313" cy="1446550"/>
          </a:xfrm>
          <a:prstGeom prst="rect">
            <a:avLst/>
          </a:prstGeom>
          <a:noFill/>
        </p:spPr>
        <p:txBody>
          <a:bodyPr wrap="square">
            <a:spAutoFit/>
          </a:bodyPr>
          <a:lstStyle/>
          <a:p>
            <a:r>
              <a:rPr lang="en-GB" sz="4400" dirty="0"/>
              <a:t>Misure - Migliorare la sicurezza informatica</a:t>
            </a:r>
          </a:p>
        </p:txBody>
      </p:sp>
    </p:spTree>
    <p:extLst>
      <p:ext uri="{BB962C8B-B14F-4D97-AF65-F5344CB8AC3E}">
        <p14:creationId xmlns:p14="http://schemas.microsoft.com/office/powerpoint/2010/main" val="304729157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kstfelt 3">
            <a:extLst>
              <a:ext uri="{FF2B5EF4-FFF2-40B4-BE49-F238E27FC236}">
                <a16:creationId xmlns:a16="http://schemas.microsoft.com/office/drawing/2014/main" id="{48DF24AC-4AD2-4F02-8FE5-1335F6E0A2D8}"/>
              </a:ext>
            </a:extLst>
          </p:cNvPr>
          <p:cNvSpPr txBox="1"/>
          <p:nvPr/>
        </p:nvSpPr>
        <p:spPr>
          <a:xfrm>
            <a:off x="405194" y="2336947"/>
            <a:ext cx="5698501" cy="3129575"/>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Prospettiva etica</a:t>
            </a:r>
          </a:p>
          <a:p>
            <a:pPr marL="342900" indent="-342900">
              <a:lnSpc>
                <a:spcPct val="107000"/>
              </a:lnSpc>
              <a:spcAft>
                <a:spcPts val="800"/>
              </a:spcAft>
              <a:buFont typeface="Arial" panose="020B0604020202020204" pitchFamily="34" charset="0"/>
              <a:buChar char="•"/>
            </a:pPr>
            <a:r>
              <a:rPr lang="en-GB" sz="2400" dirty="0" smtClean="0">
                <a:effectLst/>
                <a:latin typeface="Calibri" panose="020F0502020204030204" pitchFamily="34" charset="0"/>
                <a:ea typeface="Calibri" panose="020F0502020204030204" pitchFamily="34" charset="0"/>
                <a:cs typeface="Arial" panose="020B0604020202020204" pitchFamily="34" charset="0"/>
              </a:rPr>
              <a:t>è </a:t>
            </a:r>
            <a:r>
              <a:rPr lang="en-GB" sz="2400" dirty="0">
                <a:effectLst/>
                <a:latin typeface="Calibri" panose="020F0502020204030204" pitchFamily="34" charset="0"/>
                <a:ea typeface="Calibri" panose="020F0502020204030204" pitchFamily="34" charset="0"/>
                <a:cs typeface="Arial" panose="020B0604020202020204" pitchFamily="34" charset="0"/>
              </a:rPr>
              <a:t>importante nel contesto dell'ingegneria sociale e della ricerca correlata perché l'idea di manipolare un altro essere umano viola molti principi etici.</a:t>
            </a:r>
          </a:p>
          <a:p>
            <a:pPr marL="342900" indent="-342900">
              <a:lnSpc>
                <a:spcPct val="107000"/>
              </a:lnSpc>
              <a:spcAft>
                <a:spcPts val="800"/>
              </a:spcAft>
              <a:buFont typeface="Arial" panose="020B0604020202020204" pitchFamily="34" charset="0"/>
              <a:buChar char="•"/>
            </a:pPr>
            <a:r>
              <a:rPr lang="en-GB" sz="2400" dirty="0" err="1" smtClean="0">
                <a:effectLst/>
                <a:latin typeface="Calibri" panose="020F0502020204030204" pitchFamily="34" charset="0"/>
                <a:ea typeface="Calibri" panose="020F0502020204030204" pitchFamily="34" charset="0"/>
                <a:cs typeface="Arial" panose="020B0604020202020204" pitchFamily="34" charset="0"/>
              </a:rPr>
              <a:t>aiuta</a:t>
            </a:r>
            <a:r>
              <a:rPr lang="en-GB" sz="2400" dirty="0">
                <a:effectLst/>
                <a:latin typeface="Calibri" panose="020F0502020204030204" pitchFamily="34" charset="0"/>
                <a:ea typeface="Calibri" panose="020F0502020204030204" pitchFamily="34" charset="0"/>
                <a:cs typeface="Arial" panose="020B0604020202020204" pitchFamily="34" charset="0"/>
              </a:rPr>
              <a:t>, nel caso di un evento di ingegneria sociale, a curare le vittime.</a:t>
            </a:r>
          </a:p>
        </p:txBody>
      </p:sp>
      <p:pic>
        <p:nvPicPr>
          <p:cNvPr id="7" name="Billede 6">
            <a:extLst>
              <a:ext uri="{FF2B5EF4-FFF2-40B4-BE49-F238E27FC236}">
                <a16:creationId xmlns:a16="http://schemas.microsoft.com/office/drawing/2014/main" id="{7C356573-D8D4-4378-BD1F-0CEEAFD729F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26755" y="2336947"/>
            <a:ext cx="5328528" cy="3554806"/>
          </a:xfrm>
          <a:prstGeom prst="rect">
            <a:avLst/>
          </a:prstGeom>
        </p:spPr>
      </p:pic>
      <p:grpSp>
        <p:nvGrpSpPr>
          <p:cNvPr id="8" name="Gruppe 7">
            <a:extLst>
              <a:ext uri="{FF2B5EF4-FFF2-40B4-BE49-F238E27FC236}">
                <a16:creationId xmlns:a16="http://schemas.microsoft.com/office/drawing/2014/main" id="{A72957E3-C9F9-4AFF-A480-93BBAEC9569C}"/>
              </a:ext>
            </a:extLst>
          </p:cNvPr>
          <p:cNvGrpSpPr/>
          <p:nvPr/>
        </p:nvGrpSpPr>
        <p:grpSpPr>
          <a:xfrm>
            <a:off x="536717" y="199278"/>
            <a:ext cx="11118566" cy="1329043"/>
            <a:chOff x="480283" y="200282"/>
            <a:chExt cx="11118566" cy="1329043"/>
          </a:xfrm>
        </p:grpSpPr>
        <p:pic>
          <p:nvPicPr>
            <p:cNvPr id="9" name="Billede 8">
              <a:extLst>
                <a:ext uri="{FF2B5EF4-FFF2-40B4-BE49-F238E27FC236}">
                  <a16:creationId xmlns:a16="http://schemas.microsoft.com/office/drawing/2014/main" id="{01473D7F-F48E-4A15-8768-5600330D4C93}"/>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10" name="Billede 9">
              <a:extLst>
                <a:ext uri="{FF2B5EF4-FFF2-40B4-BE49-F238E27FC236}">
                  <a16:creationId xmlns:a16="http://schemas.microsoft.com/office/drawing/2014/main" id="{09E8AAD2-A2C8-4089-B639-EE6171527EA4}"/>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2" name="Tekstfelt 3">
            <a:extLst>
              <a:ext uri="{FF2B5EF4-FFF2-40B4-BE49-F238E27FC236}">
                <a16:creationId xmlns:a16="http://schemas.microsoft.com/office/drawing/2014/main" id="{AC4675A7-38C3-48AE-A0BB-67170D41B09B}"/>
              </a:ext>
            </a:extLst>
          </p:cNvPr>
          <p:cNvSpPr txBox="1"/>
          <p:nvPr/>
        </p:nvSpPr>
        <p:spPr>
          <a:xfrm>
            <a:off x="1591416" y="199278"/>
            <a:ext cx="6997313" cy="1446550"/>
          </a:xfrm>
          <a:prstGeom prst="rect">
            <a:avLst/>
          </a:prstGeom>
          <a:noFill/>
        </p:spPr>
        <p:txBody>
          <a:bodyPr wrap="square">
            <a:spAutoFit/>
          </a:bodyPr>
          <a:lstStyle/>
          <a:p>
            <a:r>
              <a:rPr lang="en-GB" sz="4400" dirty="0"/>
              <a:t>Misure - Migliorare la sicurezza informatica</a:t>
            </a:r>
          </a:p>
        </p:txBody>
      </p:sp>
    </p:spTree>
    <p:extLst>
      <p:ext uri="{BB962C8B-B14F-4D97-AF65-F5344CB8AC3E}">
        <p14:creationId xmlns:p14="http://schemas.microsoft.com/office/powerpoint/2010/main" val="3913281891"/>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lede 3">
            <a:extLst>
              <a:ext uri="{FF2B5EF4-FFF2-40B4-BE49-F238E27FC236}">
                <a16:creationId xmlns:a16="http://schemas.microsoft.com/office/drawing/2014/main" id="{C908D616-7C3D-463C-96CA-B6DBF2E10750}"/>
              </a:ext>
            </a:extLst>
          </p:cNvPr>
          <p:cNvPicPr>
            <a:picLocks noChangeAspect="1"/>
          </p:cNvPicPr>
          <p:nvPr/>
        </p:nvPicPr>
        <p:blipFill rotWithShape="1">
          <a:blip r:embed="rId3">
            <a:extLst>
              <a:ext uri="{28A0092B-C50C-407E-A947-70E740481C1C}">
                <a14:useLocalDpi xmlns:a14="http://schemas.microsoft.com/office/drawing/2010/main" val="0"/>
              </a:ext>
            </a:extLst>
          </a:blip>
          <a:srcRect t="15255" r="9753" b="24593"/>
          <a:stretch/>
        </p:blipFill>
        <p:spPr>
          <a:xfrm>
            <a:off x="536717" y="2458397"/>
            <a:ext cx="11210108" cy="4294666"/>
          </a:xfrm>
          <a:prstGeom prst="rect">
            <a:avLst/>
          </a:prstGeom>
        </p:spPr>
      </p:pic>
      <p:sp>
        <p:nvSpPr>
          <p:cNvPr id="2" name="Tekstfelt 1">
            <a:extLst>
              <a:ext uri="{FF2B5EF4-FFF2-40B4-BE49-F238E27FC236}">
                <a16:creationId xmlns:a16="http://schemas.microsoft.com/office/drawing/2014/main" id="{C3E1F6A0-7827-4770-B926-6987E5A467A1}"/>
              </a:ext>
            </a:extLst>
          </p:cNvPr>
          <p:cNvSpPr txBox="1"/>
          <p:nvPr/>
        </p:nvSpPr>
        <p:spPr>
          <a:xfrm>
            <a:off x="747968" y="2894846"/>
            <a:ext cx="10998857" cy="3253327"/>
          </a:xfrm>
          <a:prstGeom prst="rect">
            <a:avLst/>
          </a:prstGeom>
          <a:noFill/>
        </p:spPr>
        <p:txBody>
          <a:bodyPr wrap="square" rtlCol="0">
            <a:spAutoFit/>
          </a:bodyPr>
          <a:lstStyle/>
          <a:p>
            <a:pPr marL="180975" indent="-18097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Inventario delle attrezzature</a:t>
            </a:r>
          </a:p>
          <a:p>
            <a:pPr marL="180975" indent="-18097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Inventario delle applicazioni e dei sistemi operativi</a:t>
            </a:r>
          </a:p>
          <a:p>
            <a:pPr marL="180975" indent="-18097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Controllo delle apparecchiature wireless</a:t>
            </a:r>
          </a:p>
          <a:p>
            <a:pPr marL="180975" indent="-18097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Progettazione della sicurezza di rete</a:t>
            </a:r>
          </a:p>
          <a:p>
            <a:pPr marL="180975" indent="-180975">
              <a:lnSpc>
                <a:spcPct val="107000"/>
              </a:lnSpc>
              <a:spcAft>
                <a:spcPts val="800"/>
              </a:spcAft>
            </a:pPr>
            <a:r>
              <a:rPr lang="en-GB" sz="2400" dirty="0" smtClean="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err="1" smtClean="0">
                <a:effectLst/>
                <a:highlight>
                  <a:srgbClr val="FFFF00"/>
                </a:highlight>
                <a:latin typeface="Calibri" panose="020F0502020204030204" pitchFamily="34" charset="0"/>
                <a:ea typeface="Calibri" panose="020F0502020204030204" pitchFamily="34" charset="0"/>
                <a:cs typeface="Arial" panose="020B0604020202020204" pitchFamily="34" charset="0"/>
              </a:rPr>
              <a:t>Limitazione</a:t>
            </a:r>
            <a:r>
              <a:rPr lang="en-GB" sz="2400" dirty="0" smtClean="0">
                <a:effectLst/>
                <a:highlight>
                  <a:srgbClr val="FFFF00"/>
                </a:highlight>
                <a:latin typeface="Calibri" panose="020F0502020204030204" pitchFamily="34" charset="0"/>
                <a:ea typeface="Calibri" panose="020F0502020204030204" pitchFamily="34" charset="0"/>
                <a:cs typeface="Arial" panose="020B0604020202020204" pitchFamily="34" charset="0"/>
              </a:rPr>
              <a:t> </a:t>
            </a: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e controllo delle porte di rete, dei protocolli di comunicazione e dei servizi.</a:t>
            </a:r>
          </a:p>
          <a:p>
            <a:endParaRPr lang="en-GB" dirty="0"/>
          </a:p>
        </p:txBody>
      </p:sp>
      <p:grpSp>
        <p:nvGrpSpPr>
          <p:cNvPr id="6" name="Gruppe 5">
            <a:extLst>
              <a:ext uri="{FF2B5EF4-FFF2-40B4-BE49-F238E27FC236}">
                <a16:creationId xmlns:a16="http://schemas.microsoft.com/office/drawing/2014/main" id="{36C19701-E7F3-41AB-AB71-00050BCE432F}"/>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999E4DF2-7F3D-466E-AA5E-99C1EA552FCE}"/>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69E68866-DA8A-413C-A488-072697856F58}"/>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10" name="Tekstfelt 9">
            <a:extLst>
              <a:ext uri="{FF2B5EF4-FFF2-40B4-BE49-F238E27FC236}">
                <a16:creationId xmlns:a16="http://schemas.microsoft.com/office/drawing/2014/main" id="{1AD3EED5-7AB3-43CE-A0B9-E156DDDCBF32}"/>
              </a:ext>
            </a:extLst>
          </p:cNvPr>
          <p:cNvSpPr txBox="1"/>
          <p:nvPr/>
        </p:nvSpPr>
        <p:spPr>
          <a:xfrm>
            <a:off x="1675638" y="471448"/>
            <a:ext cx="6097836" cy="784702"/>
          </a:xfrm>
          <a:prstGeom prst="rect">
            <a:avLst/>
          </a:prstGeom>
          <a:noFill/>
        </p:spPr>
        <p:txBody>
          <a:bodyPr wrap="square">
            <a:spAutoFit/>
          </a:bodyPr>
          <a:lstStyle/>
          <a:p>
            <a:pPr marL="144145" indent="-144145" algn="just">
              <a:lnSpc>
                <a:spcPct val="107000"/>
              </a:lnSpc>
              <a:spcAft>
                <a:spcPts val="800"/>
              </a:spcAft>
            </a:pPr>
            <a:r>
              <a:rPr lang="en-GB" sz="4400" dirty="0">
                <a:effectLst/>
                <a:latin typeface="Calibri" panose="020F0502020204030204" pitchFamily="34" charset="0"/>
                <a:ea typeface="Calibri" panose="020F0502020204030204" pitchFamily="34" charset="0"/>
                <a:cs typeface="Arial" panose="020B0604020202020204" pitchFamily="34" charset="0"/>
              </a:rPr>
              <a:t>Tecniche di sicurezza</a:t>
            </a:r>
          </a:p>
        </p:txBody>
      </p:sp>
    </p:spTree>
    <p:extLst>
      <p:ext uri="{BB962C8B-B14F-4D97-AF65-F5344CB8AC3E}">
        <p14:creationId xmlns:p14="http://schemas.microsoft.com/office/powerpoint/2010/main" val="146713398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Billede 3">
            <a:extLst>
              <a:ext uri="{FF2B5EF4-FFF2-40B4-BE49-F238E27FC236}">
                <a16:creationId xmlns:a16="http://schemas.microsoft.com/office/drawing/2014/main" id="{C908D616-7C3D-463C-96CA-B6DBF2E10750}"/>
              </a:ext>
            </a:extLst>
          </p:cNvPr>
          <p:cNvPicPr>
            <a:picLocks noChangeAspect="1"/>
          </p:cNvPicPr>
          <p:nvPr/>
        </p:nvPicPr>
        <p:blipFill rotWithShape="1">
          <a:blip r:embed="rId3">
            <a:extLst>
              <a:ext uri="{28A0092B-C50C-407E-A947-70E740481C1C}">
                <a14:useLocalDpi xmlns:a14="http://schemas.microsoft.com/office/drawing/2010/main" val="0"/>
              </a:ext>
            </a:extLst>
          </a:blip>
          <a:srcRect t="9545" r="9753" b="24593"/>
          <a:stretch/>
        </p:blipFill>
        <p:spPr>
          <a:xfrm>
            <a:off x="536717" y="2024366"/>
            <a:ext cx="11210108" cy="4702290"/>
          </a:xfrm>
          <a:prstGeom prst="rect">
            <a:avLst/>
          </a:prstGeom>
        </p:spPr>
      </p:pic>
      <p:sp>
        <p:nvSpPr>
          <p:cNvPr id="2" name="Tekstfelt 1">
            <a:extLst>
              <a:ext uri="{FF2B5EF4-FFF2-40B4-BE49-F238E27FC236}">
                <a16:creationId xmlns:a16="http://schemas.microsoft.com/office/drawing/2014/main" id="{C3E1F6A0-7827-4770-B926-6987E5A467A1}"/>
              </a:ext>
            </a:extLst>
          </p:cNvPr>
          <p:cNvSpPr txBox="1"/>
          <p:nvPr/>
        </p:nvSpPr>
        <p:spPr>
          <a:xfrm>
            <a:off x="953122" y="2669916"/>
            <a:ext cx="10998857" cy="2858155"/>
          </a:xfrm>
          <a:prstGeom prst="rect">
            <a:avLst/>
          </a:prstGeom>
          <a:noFill/>
        </p:spPr>
        <p:txBody>
          <a:bodyPr wrap="square" rtlCol="0">
            <a:spAutoFit/>
          </a:bodyPr>
          <a:lstStyle/>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Protezione delle aree perimetrali</a:t>
            </a:r>
          </a:p>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Accesso fisico alle sedi</a:t>
            </a:r>
          </a:p>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Uso controllato dei privilegi amministrativi</a:t>
            </a:r>
          </a:p>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Monitoraggio e controllo degli account utente</a:t>
            </a:r>
          </a:p>
          <a:p>
            <a:pPr marL="144145" indent="-144145" algn="just">
              <a:lnSpc>
                <a:spcPct val="107000"/>
              </a:lnSpc>
              <a:spcAft>
                <a:spcPts val="800"/>
              </a:spcAft>
            </a:pPr>
            <a:r>
              <a:rPr lang="en-GB" sz="2400" dirty="0">
                <a:effectLst/>
                <a:highlight>
                  <a:srgbClr val="FFFF00"/>
                </a:highlight>
                <a:latin typeface="Calibri" panose="020F0502020204030204" pitchFamily="34" charset="0"/>
                <a:ea typeface="Calibri" panose="020F0502020204030204" pitchFamily="34" charset="0"/>
                <a:cs typeface="Arial" panose="020B0604020202020204" pitchFamily="34" charset="0"/>
              </a:rPr>
              <a:t>- Valutazione delle competenze e formazione sulla sicurezza</a:t>
            </a:r>
          </a:p>
          <a:p>
            <a:endParaRPr lang="en-GB" dirty="0"/>
          </a:p>
        </p:txBody>
      </p:sp>
      <p:grpSp>
        <p:nvGrpSpPr>
          <p:cNvPr id="6" name="Gruppe 5">
            <a:extLst>
              <a:ext uri="{FF2B5EF4-FFF2-40B4-BE49-F238E27FC236}">
                <a16:creationId xmlns:a16="http://schemas.microsoft.com/office/drawing/2014/main" id="{36C19701-E7F3-41AB-AB71-00050BCE432F}"/>
              </a:ext>
            </a:extLst>
          </p:cNvPr>
          <p:cNvGrpSpPr/>
          <p:nvPr/>
        </p:nvGrpSpPr>
        <p:grpSpPr>
          <a:xfrm>
            <a:off x="536717" y="199278"/>
            <a:ext cx="11118566" cy="1329043"/>
            <a:chOff x="480283" y="200282"/>
            <a:chExt cx="11118566" cy="1329043"/>
          </a:xfrm>
        </p:grpSpPr>
        <p:pic>
          <p:nvPicPr>
            <p:cNvPr id="7" name="Billede 6">
              <a:extLst>
                <a:ext uri="{FF2B5EF4-FFF2-40B4-BE49-F238E27FC236}">
                  <a16:creationId xmlns:a16="http://schemas.microsoft.com/office/drawing/2014/main" id="{999E4DF2-7F3D-466E-AA5E-99C1EA552FCE}"/>
                </a:ext>
              </a:extLst>
            </p:cNvPr>
            <p:cNvPicPr>
              <a:picLocks noChangeAspect="1"/>
            </p:cNvPicPr>
            <p:nvPr/>
          </p:nvPicPr>
          <p:blipFill>
            <a:blip r:embed="rId4"/>
            <a:stretch>
              <a:fillRect/>
            </a:stretch>
          </p:blipFill>
          <p:spPr>
            <a:xfrm>
              <a:off x="480283" y="200282"/>
              <a:ext cx="1054699" cy="1329043"/>
            </a:xfrm>
            <a:prstGeom prst="rect">
              <a:avLst/>
            </a:prstGeom>
          </p:spPr>
        </p:pic>
        <p:pic>
          <p:nvPicPr>
            <p:cNvPr id="8" name="Billede 7">
              <a:extLst>
                <a:ext uri="{FF2B5EF4-FFF2-40B4-BE49-F238E27FC236}">
                  <a16:creationId xmlns:a16="http://schemas.microsoft.com/office/drawing/2014/main" id="{69E68866-DA8A-413C-A488-072697856F58}"/>
                </a:ext>
              </a:extLst>
            </p:cNvPr>
            <p:cNvPicPr>
              <a:picLocks noChangeAspect="1"/>
            </p:cNvPicPr>
            <p:nvPr/>
          </p:nvPicPr>
          <p:blipFill>
            <a:blip r:embed="rId5"/>
            <a:stretch>
              <a:fillRect/>
            </a:stretch>
          </p:blipFill>
          <p:spPr>
            <a:xfrm>
              <a:off x="8532295" y="404279"/>
              <a:ext cx="3066554" cy="670618"/>
            </a:xfrm>
            <a:prstGeom prst="rect">
              <a:avLst/>
            </a:prstGeom>
          </p:spPr>
        </p:pic>
      </p:grpSp>
      <p:sp>
        <p:nvSpPr>
          <p:cNvPr id="9" name="Tekstfelt 8">
            <a:extLst>
              <a:ext uri="{FF2B5EF4-FFF2-40B4-BE49-F238E27FC236}">
                <a16:creationId xmlns:a16="http://schemas.microsoft.com/office/drawing/2014/main" id="{0DF81564-4636-43D8-ACE2-FDE7F3544762}"/>
              </a:ext>
            </a:extLst>
          </p:cNvPr>
          <p:cNvSpPr txBox="1"/>
          <p:nvPr/>
        </p:nvSpPr>
        <p:spPr>
          <a:xfrm>
            <a:off x="1591416" y="471448"/>
            <a:ext cx="6097836" cy="784702"/>
          </a:xfrm>
          <a:prstGeom prst="rect">
            <a:avLst/>
          </a:prstGeom>
          <a:noFill/>
        </p:spPr>
        <p:txBody>
          <a:bodyPr wrap="square">
            <a:spAutoFit/>
          </a:bodyPr>
          <a:lstStyle/>
          <a:p>
            <a:pPr marL="144145" indent="-144145" algn="just">
              <a:lnSpc>
                <a:spcPct val="107000"/>
              </a:lnSpc>
              <a:spcAft>
                <a:spcPts val="800"/>
              </a:spcAft>
            </a:pPr>
            <a:r>
              <a:rPr lang="en-GB" sz="4400" dirty="0">
                <a:effectLst/>
                <a:latin typeface="Calibri" panose="020F0502020204030204" pitchFamily="34" charset="0"/>
                <a:ea typeface="Calibri" panose="020F0502020204030204" pitchFamily="34" charset="0"/>
                <a:cs typeface="Arial" panose="020B0604020202020204" pitchFamily="34" charset="0"/>
              </a:rPr>
              <a:t>Tecniche di sicurezza</a:t>
            </a:r>
          </a:p>
        </p:txBody>
      </p:sp>
    </p:spTree>
    <p:extLst>
      <p:ext uri="{BB962C8B-B14F-4D97-AF65-F5344CB8AC3E}">
        <p14:creationId xmlns:p14="http://schemas.microsoft.com/office/powerpoint/2010/main" val="1659248223"/>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Billede 1">
            <a:extLst>
              <a:ext uri="{FF2B5EF4-FFF2-40B4-BE49-F238E27FC236}">
                <a16:creationId xmlns:a16="http://schemas.microsoft.com/office/drawing/2014/main" id="{08B0881B-D924-4AA2-BAE9-A814F8972991}"/>
              </a:ext>
            </a:extLst>
          </p:cNvPr>
          <p:cNvPicPr>
            <a:picLocks noChangeAspect="1"/>
          </p:cNvPicPr>
          <p:nvPr/>
        </p:nvPicPr>
        <p:blipFill>
          <a:blip r:embed="rId3"/>
          <a:stretch>
            <a:fillRect/>
          </a:stretch>
        </p:blipFill>
        <p:spPr>
          <a:xfrm>
            <a:off x="5800426" y="1187776"/>
            <a:ext cx="5429111" cy="2397635"/>
          </a:xfrm>
          <a:prstGeom prst="rect">
            <a:avLst/>
          </a:prstGeom>
        </p:spPr>
      </p:pic>
      <p:sp>
        <p:nvSpPr>
          <p:cNvPr id="3" name="Tekstfelt 2">
            <a:extLst>
              <a:ext uri="{FF2B5EF4-FFF2-40B4-BE49-F238E27FC236}">
                <a16:creationId xmlns:a16="http://schemas.microsoft.com/office/drawing/2014/main" id="{EB608D97-D774-4C8E-8092-2C8EFD863B41}"/>
              </a:ext>
            </a:extLst>
          </p:cNvPr>
          <p:cNvSpPr txBox="1"/>
          <p:nvPr/>
        </p:nvSpPr>
        <p:spPr>
          <a:xfrm>
            <a:off x="439000" y="1771650"/>
            <a:ext cx="5000266" cy="4297587"/>
          </a:xfrm>
          <a:prstGeom prst="rect">
            <a:avLst/>
          </a:prstGeom>
          <a:noFill/>
        </p:spPr>
        <p:txBody>
          <a:bodyPr wrap="square" rtlCol="0">
            <a:spAutoFit/>
          </a:bodyPr>
          <a:lstStyle/>
          <a:p>
            <a:pPr marL="144145" indent="-144145" algn="just">
              <a:lnSpc>
                <a:spcPct val="107000"/>
              </a:lnSpc>
              <a:spcAft>
                <a:spcPts val="800"/>
              </a:spcAft>
            </a:pPr>
            <a:r>
              <a:rPr lang="en-GB" sz="2800" dirty="0">
                <a:effectLst/>
                <a:latin typeface="Calibri" panose="020F0502020204030204" pitchFamily="34" charset="0"/>
                <a:ea typeface="Calibri" panose="020F0502020204030204" pitchFamily="34" charset="0"/>
                <a:cs typeface="Arial" panose="020B0604020202020204" pitchFamily="34" charset="0"/>
              </a:rPr>
              <a:t>VPN (Rete privata virtuale)</a:t>
            </a:r>
          </a:p>
          <a:p>
            <a:pPr>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Una rete privata virtuale è una connessione sicura su una rete non sicura come Internet. Virtuale significa l'esistenza di una rete unica, un gruppo di computer distribuiti geograficamente che comunicano e possono essere amministrati come una singola rete.</a:t>
            </a:r>
          </a:p>
          <a:p>
            <a:pPr>
              <a:lnSpc>
                <a:spcPct val="107000"/>
              </a:lnSpc>
              <a:spcAft>
                <a:spcPts val="800"/>
              </a:spcAft>
            </a:pPr>
            <a:r>
              <a:rPr lang="en-GB" sz="2400" dirty="0">
                <a:effectLst/>
                <a:latin typeface="Calibri" panose="020F0502020204030204" pitchFamily="34" charset="0"/>
                <a:ea typeface="Calibri" panose="020F0502020204030204" pitchFamily="34" charset="0"/>
                <a:cs typeface="Arial" panose="020B0604020202020204" pitchFamily="34" charset="0"/>
              </a:rPr>
              <a:t>Per privato si intende una rete virtuale con controllo degli accessi. </a:t>
            </a:r>
            <a:endParaRPr lang="en-GB" sz="2400" dirty="0"/>
          </a:p>
        </p:txBody>
      </p:sp>
      <p:pic>
        <p:nvPicPr>
          <p:cNvPr id="4" name="Billede 3">
            <a:extLst>
              <a:ext uri="{FF2B5EF4-FFF2-40B4-BE49-F238E27FC236}">
                <a16:creationId xmlns:a16="http://schemas.microsoft.com/office/drawing/2014/main" id="{B5228C4B-50FB-41FB-BA8C-CC5BD81BCEC8}"/>
              </a:ext>
            </a:extLst>
          </p:cNvPr>
          <p:cNvPicPr>
            <a:picLocks noChangeAspect="1"/>
          </p:cNvPicPr>
          <p:nvPr/>
        </p:nvPicPr>
        <p:blipFill>
          <a:blip r:embed="rId4"/>
          <a:stretch>
            <a:fillRect/>
          </a:stretch>
        </p:blipFill>
        <p:spPr>
          <a:xfrm>
            <a:off x="7169249" y="3699294"/>
            <a:ext cx="4718424" cy="3046429"/>
          </a:xfrm>
          <a:prstGeom prst="rect">
            <a:avLst/>
          </a:prstGeom>
        </p:spPr>
      </p:pic>
      <p:sp>
        <p:nvSpPr>
          <p:cNvPr id="6" name="Tekstfelt 5">
            <a:extLst>
              <a:ext uri="{FF2B5EF4-FFF2-40B4-BE49-F238E27FC236}">
                <a16:creationId xmlns:a16="http://schemas.microsoft.com/office/drawing/2014/main" id="{ED0C5B70-EB18-4ED3-9A0B-1344CB013B59}"/>
              </a:ext>
            </a:extLst>
          </p:cNvPr>
          <p:cNvSpPr txBox="1"/>
          <p:nvPr/>
        </p:nvSpPr>
        <p:spPr>
          <a:xfrm>
            <a:off x="5618747" y="3359587"/>
            <a:ext cx="2743200" cy="2585323"/>
          </a:xfrm>
          <a:prstGeom prst="rect">
            <a:avLst/>
          </a:prstGeom>
          <a:noFill/>
        </p:spPr>
        <p:txBody>
          <a:bodyPr wrap="square" rtlCol="0">
            <a:spAutoFit/>
          </a:bodyPr>
          <a:lstStyle/>
          <a:p>
            <a:r>
              <a:rPr lang="en-GB" dirty="0">
                <a:solidFill>
                  <a:srgbClr val="FF0000"/>
                </a:solidFill>
              </a:rPr>
              <a:t>VPN per </a:t>
            </a:r>
            <a:r>
              <a:rPr lang="en-GB" dirty="0" err="1" smtClean="0">
                <a:solidFill>
                  <a:srgbClr val="FF0000"/>
                </a:solidFill>
              </a:rPr>
              <a:t>l'accesso</a:t>
            </a:r>
            <a:r>
              <a:rPr lang="en-GB" dirty="0" smtClean="0">
                <a:solidFill>
                  <a:srgbClr val="FF0000"/>
                </a:solidFill>
              </a:rPr>
              <a:t/>
            </a:r>
            <a:br>
              <a:rPr lang="en-GB" dirty="0" smtClean="0">
                <a:solidFill>
                  <a:srgbClr val="FF0000"/>
                </a:solidFill>
              </a:rPr>
            </a:br>
            <a:r>
              <a:rPr lang="en-GB" dirty="0" err="1" smtClean="0">
                <a:solidFill>
                  <a:srgbClr val="FF0000"/>
                </a:solidFill>
              </a:rPr>
              <a:t>remoto</a:t>
            </a:r>
            <a:endParaRPr lang="en-GB" dirty="0">
              <a:solidFill>
                <a:srgbClr val="FF0000"/>
              </a:solidFill>
            </a:endParaRPr>
          </a:p>
          <a:p>
            <a:endParaRPr lang="en-GB" dirty="0">
              <a:solidFill>
                <a:srgbClr val="FF0000"/>
              </a:solidFill>
            </a:endParaRPr>
          </a:p>
          <a:p>
            <a:r>
              <a:rPr lang="en-GB" dirty="0" err="1" smtClean="0">
                <a:solidFill>
                  <a:srgbClr val="FF0000"/>
                </a:solidFill>
              </a:rPr>
              <a:t>Creazione</a:t>
            </a:r>
            <a:r>
              <a:rPr lang="en-GB" dirty="0" smtClean="0">
                <a:solidFill>
                  <a:srgbClr val="FF0000"/>
                </a:solidFill>
              </a:rPr>
              <a:t> di </a:t>
            </a:r>
            <a:br>
              <a:rPr lang="en-GB" dirty="0" smtClean="0">
                <a:solidFill>
                  <a:srgbClr val="FF0000"/>
                </a:solidFill>
              </a:rPr>
            </a:br>
            <a:r>
              <a:rPr lang="en-GB" dirty="0" err="1" smtClean="0">
                <a:solidFill>
                  <a:srgbClr val="FF0000"/>
                </a:solidFill>
              </a:rPr>
              <a:t>una</a:t>
            </a:r>
            <a:r>
              <a:rPr lang="en-GB" dirty="0" smtClean="0">
                <a:solidFill>
                  <a:srgbClr val="FF0000"/>
                </a:solidFill>
              </a:rPr>
              <a:t/>
            </a:r>
            <a:br>
              <a:rPr lang="en-GB" dirty="0" smtClean="0">
                <a:solidFill>
                  <a:srgbClr val="FF0000"/>
                </a:solidFill>
              </a:rPr>
            </a:br>
            <a:r>
              <a:rPr lang="en-GB" dirty="0" err="1" smtClean="0">
                <a:solidFill>
                  <a:srgbClr val="FF0000"/>
                </a:solidFill>
              </a:rPr>
              <a:t>infrastruttura</a:t>
            </a:r>
            <a:r>
              <a:rPr lang="en-GB" dirty="0">
                <a:solidFill>
                  <a:srgbClr val="FF0000"/>
                </a:solidFill>
              </a:rPr>
              <a:t/>
            </a:r>
            <a:br>
              <a:rPr lang="en-GB" dirty="0">
                <a:solidFill>
                  <a:srgbClr val="FF0000"/>
                </a:solidFill>
              </a:rPr>
            </a:br>
            <a:r>
              <a:rPr lang="en-GB" dirty="0" err="1" smtClean="0">
                <a:solidFill>
                  <a:srgbClr val="FF0000"/>
                </a:solidFill>
              </a:rPr>
              <a:t>industriale</a:t>
            </a:r>
            <a:r>
              <a:rPr lang="en-GB" dirty="0" smtClean="0">
                <a:solidFill>
                  <a:srgbClr val="FF0000"/>
                </a:solidFill>
              </a:rPr>
              <a:t> </a:t>
            </a:r>
            <a:br>
              <a:rPr lang="en-GB" dirty="0" smtClean="0">
                <a:solidFill>
                  <a:srgbClr val="FF0000"/>
                </a:solidFill>
              </a:rPr>
            </a:br>
            <a:r>
              <a:rPr lang="en-GB" dirty="0" err="1" smtClean="0">
                <a:solidFill>
                  <a:srgbClr val="FF0000"/>
                </a:solidFill>
              </a:rPr>
              <a:t>sicura</a:t>
            </a:r>
            <a:endParaRPr lang="en-GB" dirty="0">
              <a:solidFill>
                <a:srgbClr val="FF0000"/>
              </a:solidFill>
            </a:endParaRPr>
          </a:p>
          <a:p>
            <a:endParaRPr lang="en-GB" dirty="0"/>
          </a:p>
        </p:txBody>
      </p:sp>
      <p:grpSp>
        <p:nvGrpSpPr>
          <p:cNvPr id="7" name="Gruppe 6">
            <a:extLst>
              <a:ext uri="{FF2B5EF4-FFF2-40B4-BE49-F238E27FC236}">
                <a16:creationId xmlns:a16="http://schemas.microsoft.com/office/drawing/2014/main" id="{F9578A17-03FE-42CB-829F-803C50F6C58A}"/>
              </a:ext>
            </a:extLst>
          </p:cNvPr>
          <p:cNvGrpSpPr/>
          <p:nvPr/>
        </p:nvGrpSpPr>
        <p:grpSpPr>
          <a:xfrm>
            <a:off x="536717" y="199278"/>
            <a:ext cx="11118566" cy="1329043"/>
            <a:chOff x="480283" y="200282"/>
            <a:chExt cx="11118566" cy="1329043"/>
          </a:xfrm>
        </p:grpSpPr>
        <p:pic>
          <p:nvPicPr>
            <p:cNvPr id="8" name="Billede 7">
              <a:extLst>
                <a:ext uri="{FF2B5EF4-FFF2-40B4-BE49-F238E27FC236}">
                  <a16:creationId xmlns:a16="http://schemas.microsoft.com/office/drawing/2014/main" id="{2AD84709-98AE-4D46-8EBF-A0C30B74D891}"/>
                </a:ext>
              </a:extLst>
            </p:cNvPr>
            <p:cNvPicPr>
              <a:picLocks noChangeAspect="1"/>
            </p:cNvPicPr>
            <p:nvPr/>
          </p:nvPicPr>
          <p:blipFill>
            <a:blip r:embed="rId5"/>
            <a:stretch>
              <a:fillRect/>
            </a:stretch>
          </p:blipFill>
          <p:spPr>
            <a:xfrm>
              <a:off x="480283" y="200282"/>
              <a:ext cx="1054699" cy="1329043"/>
            </a:xfrm>
            <a:prstGeom prst="rect">
              <a:avLst/>
            </a:prstGeom>
          </p:spPr>
        </p:pic>
        <p:pic>
          <p:nvPicPr>
            <p:cNvPr id="9" name="Billede 8">
              <a:extLst>
                <a:ext uri="{FF2B5EF4-FFF2-40B4-BE49-F238E27FC236}">
                  <a16:creationId xmlns:a16="http://schemas.microsoft.com/office/drawing/2014/main" id="{7DE9E422-19E7-4FBD-BADE-70FBEA8E5700}"/>
                </a:ext>
              </a:extLst>
            </p:cNvPr>
            <p:cNvPicPr>
              <a:picLocks noChangeAspect="1"/>
            </p:cNvPicPr>
            <p:nvPr/>
          </p:nvPicPr>
          <p:blipFill>
            <a:blip r:embed="rId6"/>
            <a:stretch>
              <a:fillRect/>
            </a:stretch>
          </p:blipFill>
          <p:spPr>
            <a:xfrm>
              <a:off x="8532295" y="404279"/>
              <a:ext cx="3066554" cy="670618"/>
            </a:xfrm>
            <a:prstGeom prst="rect">
              <a:avLst/>
            </a:prstGeom>
          </p:spPr>
        </p:pic>
      </p:grpSp>
      <p:sp>
        <p:nvSpPr>
          <p:cNvPr id="5" name="Tekstfelt 4">
            <a:extLst>
              <a:ext uri="{FF2B5EF4-FFF2-40B4-BE49-F238E27FC236}">
                <a16:creationId xmlns:a16="http://schemas.microsoft.com/office/drawing/2014/main" id="{3FE86D48-C80C-488E-830D-3C914A2AD117}"/>
              </a:ext>
            </a:extLst>
          </p:cNvPr>
          <p:cNvSpPr txBox="1"/>
          <p:nvPr/>
        </p:nvSpPr>
        <p:spPr>
          <a:xfrm>
            <a:off x="1952575" y="479078"/>
            <a:ext cx="6204835" cy="769441"/>
          </a:xfrm>
          <a:prstGeom prst="rect">
            <a:avLst/>
          </a:prstGeom>
          <a:noFill/>
        </p:spPr>
        <p:txBody>
          <a:bodyPr wrap="square" rtlCol="0">
            <a:spAutoFit/>
          </a:bodyPr>
          <a:lstStyle/>
          <a:p>
            <a:r>
              <a:rPr lang="en-GB" sz="4400" dirty="0" smtClean="0">
                <a:effectLst/>
                <a:latin typeface="Calibri" panose="020F0502020204030204" pitchFamily="34" charset="0"/>
                <a:ea typeface="Calibri" panose="020F0502020204030204" pitchFamily="34" charset="0"/>
                <a:cs typeface="Arial" panose="020B0604020202020204" pitchFamily="34" charset="0"/>
              </a:rPr>
              <a:t>Virtual Private Networks</a:t>
            </a:r>
            <a:endParaRPr lang="en-GB" sz="4400" dirty="0"/>
          </a:p>
        </p:txBody>
      </p:sp>
    </p:spTree>
    <p:extLst>
      <p:ext uri="{BB962C8B-B14F-4D97-AF65-F5344CB8AC3E}">
        <p14:creationId xmlns:p14="http://schemas.microsoft.com/office/powerpoint/2010/main" val="392792813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o" ma:contentTypeID="0x0101009870CA6581DBBB4F90CA18A52EA599FA" ma:contentTypeVersion="2" ma:contentTypeDescription="Creare un nuovo documento." ma:contentTypeScope="" ma:versionID="dbd475e416ce9a8167a6b66be01a3883">
  <xsd:schema xmlns:xsd="http://www.w3.org/2001/XMLSchema" xmlns:xs="http://www.w3.org/2001/XMLSchema" xmlns:p="http://schemas.microsoft.com/office/2006/metadata/properties" xmlns:ns2="19ee02ba-6606-43e4-a5be-fd5c0e9b397f" targetNamespace="http://schemas.microsoft.com/office/2006/metadata/properties" ma:root="true" ma:fieldsID="74b66c3865957a83305643e92fb6efb7" ns2:_="">
    <xsd:import namespace="19ee02ba-6606-43e4-a5be-fd5c0e9b397f"/>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9ee02ba-6606-43e4-a5be-fd5c0e9b397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i contenuto"/>
        <xsd:element ref="dc:title" minOccurs="0" maxOccurs="1" ma:index="4" ma:displayName="Tito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4A86B6C-0BDF-423A-B731-1221B96FEF71}">
  <ds:schemaRefs>
    <ds:schemaRef ds:uri="http://schemas.microsoft.com/sharepoint/v3/contenttype/forms"/>
  </ds:schemaRefs>
</ds:datastoreItem>
</file>

<file path=customXml/itemProps2.xml><?xml version="1.0" encoding="utf-8"?>
<ds:datastoreItem xmlns:ds="http://schemas.openxmlformats.org/officeDocument/2006/customXml" ds:itemID="{5E776302-F773-4979-A130-FD262E19CD9C}">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3.xml><?xml version="1.0" encoding="utf-8"?>
<ds:datastoreItem xmlns:ds="http://schemas.openxmlformats.org/officeDocument/2006/customXml" ds:itemID="{9C24C751-4458-469F-B1C4-03738070E30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9ee02ba-6606-43e4-a5be-fd5c0e9b397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1292</TotalTime>
  <Words>9445</Words>
  <Application>Microsoft Office PowerPoint</Application>
  <PresentationFormat>Widescreen</PresentationFormat>
  <Paragraphs>567</Paragraphs>
  <Slides>54</Slides>
  <Notes>53</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54</vt:i4>
      </vt:variant>
    </vt:vector>
  </HeadingPairs>
  <TitlesOfParts>
    <vt:vector size="64" baseType="lpstr">
      <vt:lpstr>Arial</vt:lpstr>
      <vt:lpstr>Arial</vt:lpstr>
      <vt:lpstr>Barlow</vt:lpstr>
      <vt:lpstr>Calibri</vt:lpstr>
      <vt:lpstr>Calibri Light</vt:lpstr>
      <vt:lpstr>Open Sans</vt:lpstr>
      <vt:lpstr>Precisely Demi</vt:lpstr>
      <vt:lpstr>Symbol</vt:lpstr>
      <vt:lpstr>Wingdings</vt:lpstr>
      <vt:lpstr>Office-tema</vt:lpstr>
      <vt:lpstr>Sicurezza dei fornitori di terze parti</vt:lpstr>
      <vt:lpstr>Sicurezza dei fornitori di terze parti</vt:lpstr>
      <vt:lpstr>Web-Based Social Networks </vt:lpstr>
      <vt:lpstr>Fornitori di terze parti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PowerPoint-præsentation</dc:title>
  <dc:creator>Henrik Haubro</dc:creator>
  <cp:keywords>, docId:D5FEBD16D6F9A9F39779C09E3A18B595</cp:keywords>
  <cp:lastModifiedBy>Claudio Fornaro</cp:lastModifiedBy>
  <cp:revision>88</cp:revision>
  <dcterms:created xsi:type="dcterms:W3CDTF">2022-10-31T10:13:13Z</dcterms:created>
  <dcterms:modified xsi:type="dcterms:W3CDTF">2022-11-29T22:36:48Z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0x0101009870CA6581DBBB4F90CA18A52EA599FA</vt:lpwstr>
  </property>
</Properties>
</file>