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97" r:id="rId6"/>
    <p:sldId id="298" r:id="rId7"/>
    <p:sldId id="299" r:id="rId8"/>
    <p:sldId id="300" r:id="rId9"/>
    <p:sldId id="301" r:id="rId10"/>
    <p:sldId id="302" r:id="rId11"/>
    <p:sldId id="303" r:id="rId12"/>
    <p:sldId id="304" r:id="rId13"/>
    <p:sldId id="305" r:id="rId14"/>
    <p:sldId id="306" r:id="rId15"/>
    <p:sldId id="307" r:id="rId16"/>
    <p:sldId id="309" r:id="rId17"/>
    <p:sldId id="310" r:id="rId18"/>
    <p:sldId id="311" r:id="rId19"/>
    <p:sldId id="312" r:id="rId20"/>
    <p:sldId id="313" r:id="rId21"/>
    <p:sldId id="291" r:id="rId22"/>
    <p:sldId id="292" r:id="rId23"/>
    <p:sldId id="293" r:id="rId24"/>
    <p:sldId id="294" r:id="rId25"/>
    <p:sldId id="295" r:id="rId26"/>
    <p:sldId id="296" r:id="rId2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p:cViewPr varScale="1">
        <p:scale>
          <a:sx n="53" d="100"/>
          <a:sy n="53" d="100"/>
        </p:scale>
        <p:origin x="36" y="8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5006302"/>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Formato Mastertext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0.png"/><Relationship Id="rId5" Type="http://schemas.openxmlformats.org/officeDocument/2006/relationships/oleObject" Target="../embeddings/oleObject6.bin"/><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smtClean="0">
                <a:latin typeface="Arial" panose="020B0604020202020204" pitchFamily="34" charset="0"/>
                <a:cs typeface="Arial" panose="020B0604020202020204" pitchFamily="34" charset="0"/>
              </a:rPr>
              <a:t>Social Networking</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299349"/>
            <a:ext cx="11233150" cy="260379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it-IT" altLang="de-DE" dirty="0" smtClean="0">
                <a:latin typeface="Calibri" panose="020F0502020204030204" pitchFamily="34" charset="0"/>
                <a:ea typeface="Tahoma" panose="020B0604030504040204" pitchFamily="34" charset="0"/>
                <a:cs typeface="Calibri" panose="020F0502020204030204" pitchFamily="34" charset="0"/>
              </a:rPr>
              <a:t>La rete sociale:</a:t>
            </a:r>
          </a:p>
          <a:p>
            <a:pPr algn="just">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è diventata molto popolare negli ultimi anni, offrendo agli utenti una piattaforma per comunicare con la famiglia, gli amici e i colleghi</a:t>
            </a:r>
          </a:p>
          <a:p>
            <a:pPr algn="just">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Si basa suul’uso di Internet per connettersi e comunicare</a:t>
            </a:r>
          </a:p>
          <a:p>
            <a:pPr algn="just">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ha i server in centri dati ubicati in corrispondenza dei principali punti di accesso alla rete Internet</a:t>
            </a:r>
            <a:endParaRPr lang="it-IT"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Introduzione alle reti sociali (social media)</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3475336827"/>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it-IT" altLang="de-DE" dirty="0" smtClean="0">
                <a:latin typeface="+mn-lt"/>
                <a:ea typeface="Tahoma" panose="020B0604030504040204" pitchFamily="34" charset="0"/>
                <a:cs typeface="Arial" panose="020B0604020202020204" pitchFamily="34" charset="0"/>
              </a:rPr>
              <a:t>I ruoli dei social media (Figura 1) mostrano alcune aree in cui i social media svolgono un ruolo:</a:t>
            </a:r>
          </a:p>
          <a:p>
            <a:pPr>
              <a:spcBef>
                <a:spcPts val="600"/>
              </a:spcBef>
              <a:spcAft>
                <a:spcPts val="600"/>
              </a:spcAft>
              <a:defRPr/>
            </a:pPr>
            <a:r>
              <a:rPr lang="it-IT" altLang="de-DE" sz="2400" dirty="0">
                <a:latin typeface="+mn-lt"/>
                <a:ea typeface="Tahoma" panose="020B0604030504040204" pitchFamily="34" charset="0"/>
                <a:cs typeface="Arial" panose="020B0604020202020204" pitchFamily="34" charset="0"/>
              </a:rPr>
              <a:t>i</a:t>
            </a:r>
            <a:r>
              <a:rPr lang="it-IT" altLang="de-DE" sz="2400" dirty="0" smtClean="0">
                <a:latin typeface="+mn-lt"/>
                <a:ea typeface="Tahoma" panose="020B0604030504040204" pitchFamily="34" charset="0"/>
                <a:cs typeface="Arial" panose="020B0604020202020204" pitchFamily="34" charset="0"/>
              </a:rPr>
              <a:t>ntrattenimento</a:t>
            </a:r>
          </a:p>
          <a:p>
            <a:pPr>
              <a:spcBef>
                <a:spcPts val="6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costruzione di un’opportunità di business</a:t>
            </a:r>
          </a:p>
          <a:p>
            <a:pPr>
              <a:spcBef>
                <a:spcPts val="6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facilitazione della carriera</a:t>
            </a:r>
          </a:p>
          <a:p>
            <a:pPr>
              <a:spcBef>
                <a:spcPts val="6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miglioramento delle abilità sociali</a:t>
            </a:r>
          </a:p>
          <a:p>
            <a:pPr>
              <a:spcBef>
                <a:spcPts val="600"/>
              </a:spcBef>
              <a:spcAft>
                <a:spcPts val="600"/>
              </a:spcAft>
              <a:defRPr/>
            </a:pPr>
            <a:r>
              <a:rPr lang="it-IT" altLang="de-DE" sz="2400" dirty="0">
                <a:latin typeface="Calibri" panose="020F0502020204030204" pitchFamily="34" charset="0"/>
                <a:ea typeface="Tahoma" panose="020B0604030504040204" pitchFamily="34" charset="0"/>
                <a:cs typeface="Calibri" panose="020F0502020204030204" pitchFamily="34" charset="0"/>
              </a:rPr>
              <a:t>s</a:t>
            </a:r>
            <a:r>
              <a:rPr lang="it-IT" altLang="de-DE" sz="2400" dirty="0" smtClean="0">
                <a:latin typeface="Calibri" panose="020F0502020204030204" pitchFamily="34" charset="0"/>
                <a:ea typeface="Tahoma" panose="020B0604030504040204" pitchFamily="34" charset="0"/>
                <a:cs typeface="Calibri" panose="020F0502020204030204" pitchFamily="34" charset="0"/>
              </a:rPr>
              <a:t>viluppo di relazioni con altri individui</a:t>
            </a:r>
            <a:endParaRPr lang="it-IT"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Reti sociali </a:t>
            </a:r>
            <a:br>
              <a:rPr lang="it-IT" altLang="en-US" sz="4400" dirty="0" smtClean="0">
                <a:latin typeface="Calibri Light" panose="020F0302020204030204" pitchFamily="34" charset="0"/>
              </a:rPr>
            </a:br>
            <a:r>
              <a:rPr lang="it-IT" altLang="en-US" sz="4400" dirty="0" smtClean="0">
                <a:latin typeface="Calibri Light" panose="020F0302020204030204" pitchFamily="34" charset="0"/>
              </a:rPr>
              <a:t>Il ruolo delle reti sociali</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577051825"/>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725369" y="5914097"/>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it-IT" altLang="de-DE" sz="2400" i="1" dirty="0" smtClean="0">
                <a:ea typeface="Tahoma" panose="020B0604030504040204" pitchFamily="34" charset="0"/>
                <a:cs typeface="Arial" panose="020B0604020202020204" pitchFamily="34" charset="0"/>
              </a:rPr>
              <a:t>Figura 1: Ruoli nella rete sociale</a:t>
            </a:r>
            <a:endParaRPr lang="it-IT" altLang="de-DE" sz="2400" i="1" dirty="0">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extLst>
              <p:ext uri="{D42A27DB-BD31-4B8C-83A1-F6EECF244321}">
                <p14:modId xmlns:p14="http://schemas.microsoft.com/office/powerpoint/2010/main" val="1565329866"/>
              </p:ext>
            </p:extLst>
          </p:nvPr>
        </p:nvGraphicFramePr>
        <p:xfrm>
          <a:off x="1204330" y="2200275"/>
          <a:ext cx="9411629" cy="3416960"/>
        </p:xfrm>
        <a:graphic>
          <a:graphicData uri="http://schemas.openxmlformats.org/presentationml/2006/ole">
            <mc:AlternateContent xmlns:mc="http://schemas.openxmlformats.org/markup-compatibility/2006">
              <mc:Choice xmlns:v="urn:schemas-microsoft-com:vml" Requires="v">
                <p:oleObj spid="_x0000_s10248" name="Picture" r:id="rId3" imgW="0" imgH="0" progId="StaticMetafile">
                  <p:embed/>
                </p:oleObj>
              </mc:Choice>
              <mc:Fallback>
                <p:oleObj name="Picture" r:id="rId3" imgW="0" imgH="0" progId="StaticMetafile">
                  <p:embed/>
                  <p:pic>
                    <p:nvPicPr>
                      <p:cNvPr id="30724" name="Objekt 8">
                        <a:extLst>
                          <a:ext uri="{FF2B5EF4-FFF2-40B4-BE49-F238E27FC236}">
                            <a16:creationId xmlns:a16="http://schemas.microsoft.com/office/drawing/2014/main" id="{A8246ACA-6623-4B38-24D0-6269DF1C99F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4330" y="2200275"/>
                        <a:ext cx="9411629" cy="3416960"/>
                      </a:xfrm>
                      <a:prstGeom prst="rect">
                        <a:avLst/>
                      </a:prstGeom>
                      <a:solidFill>
                        <a:srgbClr val="FFFFFF"/>
                      </a:solidFill>
                      <a:ln>
                        <a:noFill/>
                      </a:ln>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Ruoli nella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643116431"/>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it-IT" altLang="de-DE" dirty="0" smtClean="0">
                <a:latin typeface="Calibri" panose="020F0502020204030204" pitchFamily="34" charset="0"/>
                <a:ea typeface="Tahoma" panose="020B0604030504040204" pitchFamily="34" charset="0"/>
                <a:cs typeface="Calibri" panose="020F0502020204030204" pitchFamily="34" charset="0"/>
              </a:rPr>
              <a:t>Rete sociale:</a:t>
            </a:r>
          </a:p>
          <a:p>
            <a:pPr algn="just">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è una base per le aziende che cercano clienti per aumentare il riconoscimento del marchio, promuovere la fedeltà al marchio, migliorare i tassi di conversione, fornire accesso e coinvolgimento con clienti nuovi, recenti e vecchi</a:t>
            </a:r>
          </a:p>
          <a:p>
            <a:pPr algn="just">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permette, attraverso la condivisione di post, immagini, video o commenti sui social network, a più persone di visitare il sito web dell'azienda e diventare clienti</a:t>
            </a:r>
          </a:p>
          <a:p>
            <a:pPr algn="just">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rende difficile stare al passo con i cambiamenti e influisce anche sul tasso di successo del marketing di un'azienda</a:t>
            </a:r>
            <a:endParaRPr lang="it-IT"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Ruoli nella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3517004256"/>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it-IT" altLang="de-DE" dirty="0" smtClean="0">
                <a:latin typeface="Calibri" panose="020F0502020204030204" pitchFamily="34" charset="0"/>
                <a:ea typeface="Tahoma" panose="020B0604030504040204" pitchFamily="34" charset="0"/>
                <a:cs typeface="Calibri" panose="020F0502020204030204" pitchFamily="34" charset="0"/>
              </a:rPr>
              <a:t>I siti di social networking (social media) più popolari in Europa e Stati Uniti sono:</a:t>
            </a:r>
          </a:p>
          <a:p>
            <a:pPr algn="just">
              <a:spcBef>
                <a:spcPts val="12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LinkedIn (di stampo più professionale, aiuta a mettere in contatto i professionisti con colleghi, contatti di lavoro e datori di lavoro)</a:t>
            </a:r>
            <a:endParaRPr lang="it-IT"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Ruoli nella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1679182875"/>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it-IT" altLang="de-DE" sz="2400" i="1" dirty="0" smtClean="0">
                <a:ea typeface="Tahoma" panose="020B0604030504040204" pitchFamily="34" charset="0"/>
                <a:cs typeface="Arial" panose="020B0604020202020204" pitchFamily="34" charset="0"/>
              </a:rPr>
              <a:t>Figura 2: Numero di utenti sulle piattaforme - 2022</a:t>
            </a:r>
          </a:p>
          <a:p>
            <a:pPr marL="0" indent="0" algn="ctr">
              <a:spcBef>
                <a:spcPct val="0"/>
              </a:spcBef>
              <a:spcAft>
                <a:spcPts val="900"/>
              </a:spcAft>
              <a:buFont typeface="Arial" panose="020B0604020202020204" pitchFamily="34" charset="0"/>
              <a:buNone/>
              <a:tabLst>
                <a:tab pos="5754688" algn="r"/>
              </a:tabLst>
            </a:pPr>
            <a:r>
              <a:rPr lang="it-IT" altLang="de-DE" sz="2400" i="1" dirty="0" smtClean="0">
                <a:ea typeface="Tahoma" panose="020B0604030504040204" pitchFamily="34" charset="0"/>
                <a:cs typeface="Arial" panose="020B0604020202020204" pitchFamily="34" charset="0"/>
              </a:rPr>
              <a:t>(https://www.dreamgrow.com/top) </a:t>
            </a:r>
            <a:endParaRPr lang="it-IT" altLang="de-DE" sz="2400" i="1" dirty="0">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spid="_x0000_s11272" name="Bild" r:id="rId3" imgW="0" imgH="0" progId="StaticMetafile">
                  <p:embed/>
                </p:oleObj>
              </mc:Choice>
              <mc:Fallback>
                <p:oleObj name="Bild" r:id="rId3" imgW="0" imgH="0" progId="StaticMetafile">
                  <p:embed/>
                  <p:pic>
                    <p:nvPicPr>
                      <p:cNvPr id="33796" name="Objekt 4">
                        <a:extLst>
                          <a:ext uri="{FF2B5EF4-FFF2-40B4-BE49-F238E27FC236}">
                            <a16:creationId xmlns:a16="http://schemas.microsoft.com/office/drawing/2014/main" id="{6A3E213B-EA1D-7C3F-E5A7-0B244C814F4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Ruoli nella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4232258991"/>
      </p:ext>
    </p:extLst>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1722706"/>
            <a:ext cx="11160125" cy="509216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Il social networking si basa sullo sviluppo e sul mantenimento di relazioni personali e aziendali utilizzando la tecnologia e i siti di social networking che consentono alle persone e alle aziende di connettersi tra loro, sviluppando relazioni, condividendo informazioni, idee e messaggi.</a:t>
            </a:r>
          </a:p>
          <a:p>
            <a:pPr algn="just">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I membri della famiglia possono rimanere in contatto attraverso social network personali come Facebook, condividere foto e inviare altri messaggi sulla loro vita.</a:t>
            </a:r>
          </a:p>
          <a:p>
            <a:pPr algn="just">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Le persone possono anche entrare in contatto con altri (sconosciuti) che condividono gli stessi interessi.</a:t>
            </a:r>
          </a:p>
          <a:p>
            <a:pPr algn="just">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I social media presentano anche degli svantaggi, tra cui la diffusione della disinformazione e gli alti costi di utilizzo e mantenimento dei profili sui social media.</a:t>
            </a:r>
            <a:endParaRPr lang="it-IT" altLang="de-DE"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Funzionalità della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937405899"/>
      </p:ext>
    </p:extLst>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039129"/>
            <a:ext cx="11161713" cy="381796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it-IT" altLang="de-DE" dirty="0" smtClean="0">
                <a:latin typeface="Calibri" panose="020F0502020204030204" pitchFamily="34" charset="0"/>
                <a:ea typeface="Tahoma" panose="020B0604030504040204" pitchFamily="34" charset="0"/>
                <a:cs typeface="Calibri" panose="020F0502020204030204" pitchFamily="34" charset="0"/>
              </a:rPr>
              <a:t>Le funzionalità delle piattaforme sociali possono essere classificate in:</a:t>
            </a:r>
          </a:p>
          <a:p>
            <a:pPr algn="just">
              <a:spcAft>
                <a:spcPts val="9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Funzioni di rete: servono a promuovere le relazioni sociali tra gli utenti all'interno delle piattaforme virtuali e forniscono funzionalità per la costruzione e il mantenimento del grafo della rete sociale</a:t>
            </a:r>
          </a:p>
          <a:p>
            <a:pPr algn="just">
              <a:spcAft>
                <a:spcPts val="9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Funzioni di dati: sono responsabili della gestione dei contenuti forniti dagli utenti e della comunicazione tra gli utenti, contribuendo a migliorare (estendere) l'interazione con gli utenti e a rendere la piattaforma più attraente</a:t>
            </a:r>
          </a:p>
          <a:p>
            <a:pPr algn="just">
              <a:spcAft>
                <a:spcPts val="9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Funzioni di controllo dell'accesso: mirano a realizzare misure di privacy definite dall'utente e a limitare l'accesso non autorizzato ai dati e alle informazioni fornite dall'utente</a:t>
            </a:r>
            <a:endParaRPr lang="it-IT"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Funzionalità della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661028808"/>
      </p:ext>
    </p:extLst>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335360" y="5157192"/>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it-IT" altLang="de-DE" sz="2000" i="1" dirty="0" smtClean="0">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it-IT" altLang="de-DE" sz="2400" i="1" dirty="0" smtClean="0">
                <a:ea typeface="Tahoma" panose="020B0604030504040204" pitchFamily="34" charset="0"/>
                <a:cs typeface="Arial" panose="020B0604020202020204" pitchFamily="34" charset="0"/>
              </a:rPr>
              <a:t>Figura 3: Le principali funzionalità di una tipica piattaforma di social network </a:t>
            </a:r>
          </a:p>
          <a:p>
            <a:pPr marL="0" indent="0" algn="ctr">
              <a:spcBef>
                <a:spcPct val="0"/>
              </a:spcBef>
              <a:spcAft>
                <a:spcPts val="900"/>
              </a:spcAft>
              <a:buFont typeface="Arial" panose="020B0604020202020204" pitchFamily="34" charset="0"/>
              <a:buNone/>
              <a:tabLst>
                <a:tab pos="5754688" algn="r"/>
              </a:tabLst>
            </a:pPr>
            <a:r>
              <a:rPr lang="it-IT" altLang="de-DE" sz="2400" i="1" dirty="0" smtClean="0">
                <a:ea typeface="Tahoma" panose="020B0604030504040204" pitchFamily="34" charset="0"/>
                <a:cs typeface="Arial" panose="020B0604020202020204" pitchFamily="34" charset="0"/>
              </a:rPr>
              <a:t>(https://hal.archives-ouvertes.fr/hal-00687145) </a:t>
            </a:r>
            <a:endParaRPr lang="it-IT" altLang="de-DE" sz="2400" i="1" dirty="0">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extLst/>
          </p:nvPr>
        </p:nvGraphicFramePr>
        <p:xfrm>
          <a:off x="551384" y="1868489"/>
          <a:ext cx="11089232" cy="3416300"/>
        </p:xfrm>
        <a:graphic>
          <a:graphicData uri="http://schemas.openxmlformats.org/presentationml/2006/ole">
            <mc:AlternateContent xmlns:mc="http://schemas.openxmlformats.org/markup-compatibility/2006">
              <mc:Choice xmlns:v="urn:schemas-microsoft-com:vml" Requires="v">
                <p:oleObj spid="_x0000_s12296" name="Bild" r:id="rId3" imgW="0" imgH="0" progId="StaticMetafile">
                  <p:embed/>
                </p:oleObj>
              </mc:Choice>
              <mc:Fallback>
                <p:oleObj name="Bild" r:id="rId3" imgW="0" imgH="0" progId="StaticMetafile">
                  <p:embed/>
                  <p:pic>
                    <p:nvPicPr>
                      <p:cNvPr id="36869" name="Objekt 5">
                        <a:extLst>
                          <a:ext uri="{FF2B5EF4-FFF2-40B4-BE49-F238E27FC236}">
                            <a16:creationId xmlns:a16="http://schemas.microsoft.com/office/drawing/2014/main" id="{7E11E0CB-74DF-6BE3-BD7A-193800AE8A9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384" y="1868489"/>
                        <a:ext cx="11089232" cy="3416300"/>
                      </a:xfrm>
                      <a:prstGeom prst="rect">
                        <a:avLst/>
                      </a:prstGeom>
                      <a:solidFill>
                        <a:srgbClr val="FFFFFF"/>
                      </a:solidFill>
                      <a:ln>
                        <a:noFill/>
                      </a:ln>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Funzionalità della rete sociale</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3970265796"/>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2073212"/>
            <a:ext cx="10883900" cy="26591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I siti di social network possono essere </a:t>
            </a:r>
            <a:br>
              <a:rPr lang="it-IT" altLang="de-DE" dirty="0" smtClean="0">
                <a:ea typeface="Tahoma" panose="020B0604030504040204" pitchFamily="34" charset="0"/>
                <a:cs typeface="Arial" panose="020B0604020202020204" pitchFamily="34" charset="0"/>
              </a:rPr>
            </a:br>
            <a:r>
              <a:rPr lang="it-IT" altLang="de-DE" dirty="0" smtClean="0">
                <a:ea typeface="Tahoma" panose="020B0604030504040204" pitchFamily="34" charset="0"/>
                <a:cs typeface="Arial" panose="020B0604020202020204" pitchFamily="34" charset="0"/>
              </a:rPr>
              <a:t>classificati in base agli obiettivi:</a:t>
            </a:r>
          </a:p>
          <a:p>
            <a:pPr lvl="1">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collegamenti sociali</a:t>
            </a:r>
          </a:p>
          <a:p>
            <a:pPr lvl="1">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condivisione multimediale</a:t>
            </a:r>
          </a:p>
          <a:p>
            <a:pPr lvl="1">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collegamenti professionali</a:t>
            </a:r>
          </a:p>
          <a:p>
            <a:pPr lvl="1">
              <a:spcBef>
                <a:spcPct val="0"/>
              </a:spcBef>
              <a:spcAft>
                <a:spcPts val="900"/>
              </a:spcAft>
              <a:tabLst>
                <a:tab pos="5754688" algn="r"/>
              </a:tabLst>
            </a:pPr>
            <a:r>
              <a:rPr lang="it-IT" altLang="de-DE" dirty="0" smtClean="0">
                <a:ea typeface="Tahoma" panose="020B0604030504040204" pitchFamily="34" charset="0"/>
                <a:cs typeface="Arial" panose="020B0604020202020204" pitchFamily="34" charset="0"/>
              </a:rPr>
              <a:t>forum di discussione</a:t>
            </a:r>
            <a:endParaRPr lang="it-IT"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6960096"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smtClean="0">
                  <a:ea typeface="DengXian"/>
                  <a:cs typeface="Times New Roman" panose="02020603050405020304" pitchFamily="18" charset="0"/>
                </a:rPr>
                <a:t>Connessione sociale</a:t>
              </a:r>
              <a:endParaRPr lang="de-DE" altLang="en-US" sz="1100" dirty="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smtClean="0">
                  <a:ea typeface="DengXian"/>
                  <a:cs typeface="Times New Roman" panose="02020603050405020304" pitchFamily="18" charset="0"/>
                </a:rPr>
                <a:t>Condivisione multimediale</a:t>
              </a:r>
              <a:endParaRPr lang="de-DE" altLang="en-US" sz="1100" dirty="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Professionale</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smtClean="0">
                  <a:ea typeface="DengXian"/>
                  <a:cs typeface="Times New Roman" panose="02020603050405020304" pitchFamily="18" charset="0"/>
                </a:rPr>
                <a:t>Forum di discussione</a:t>
              </a:r>
              <a:endParaRPr lang="de-DE" altLang="en-US" sz="1100" dirty="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7188217" y="5108075"/>
            <a:ext cx="27513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it-IT" altLang="en-US" sz="2400" dirty="0" smtClean="0">
                <a:cs typeface="Calibri" panose="020F0502020204030204" pitchFamily="34" charset="0"/>
              </a:rPr>
              <a:t>Siti di social network</a:t>
            </a:r>
            <a:endParaRPr lang="it-IT" altLang="en-US" sz="2400" i="1" dirty="0">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Funzionalità della rete sociale</a:t>
            </a:r>
            <a:endParaRPr lang="it-IT" altLang="en-US" sz="4400" dirty="0">
              <a:latin typeface="Calibri Light" panose="020F0302020204030204" pitchFamily="34" charset="0"/>
            </a:endParaRP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it-IT" altLang="de-DE" sz="2400" i="1" dirty="0" smtClean="0">
                <a:ea typeface="Tahoma" panose="020B0604030504040204" pitchFamily="34" charset="0"/>
                <a:cs typeface="Arial" panose="020B0604020202020204" pitchFamily="34" charset="0"/>
              </a:rPr>
              <a:t>Figura 4: Funzionalità della rete sociale</a:t>
            </a:r>
            <a:endParaRPr lang="it-IT" altLang="de-DE" sz="2400"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111365289"/>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it-IT" altLang="de-DE" b="1" dirty="0" smtClean="0">
                <a:latin typeface="Calibri" panose="020F0502020204030204" pitchFamily="34" charset="0"/>
                <a:ea typeface="Tahoma" panose="020B0604030504040204" pitchFamily="34" charset="0"/>
                <a:cs typeface="Calibri" panose="020F0502020204030204" pitchFamily="34" charset="0"/>
              </a:rPr>
              <a:t>Vantaggi</a:t>
            </a:r>
          </a:p>
          <a:p>
            <a:pPr marL="0" indent="0">
              <a:spcAft>
                <a:spcPts val="900"/>
              </a:spcAft>
              <a:buFont typeface="Arial" panose="020B0604020202020204" pitchFamily="34" charset="0"/>
              <a:buNone/>
              <a:defRPr/>
            </a:pPr>
            <a:r>
              <a:rPr lang="it-IT" altLang="de-DE" dirty="0" smtClean="0">
                <a:latin typeface="Calibri" panose="020F0502020204030204" pitchFamily="34" charset="0"/>
                <a:ea typeface="Tahoma" panose="020B0604030504040204" pitchFamily="34" charset="0"/>
                <a:cs typeface="Calibri" panose="020F0502020204030204" pitchFamily="34" charset="0"/>
              </a:rPr>
              <a:t>I social media permettono alle persone di:</a:t>
            </a:r>
          </a:p>
          <a:p>
            <a:pPr>
              <a:spcAft>
                <a:spcPts val="9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tenersi in contatto con la famiglia e gli amici</a:t>
            </a:r>
          </a:p>
          <a:p>
            <a:pPr>
              <a:spcAft>
                <a:spcPts val="9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entrare in contatto con altri individui che condividono gli stessi interessi e sviluppare nuove relazioni</a:t>
            </a:r>
            <a:endParaRPr lang="it-IT"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Vantaggi e </a:t>
            </a:r>
          </a:p>
          <a:p>
            <a:pPr defTabSz="914400" eaLnBrk="1" hangingPunct="1">
              <a:lnSpc>
                <a:spcPct val="90000"/>
              </a:lnSpc>
            </a:pPr>
            <a:r>
              <a:rPr lang="it-IT" altLang="en-US" sz="4400" dirty="0" smtClean="0">
                <a:latin typeface="Calibri Light" panose="020F0302020204030204" pitchFamily="34" charset="0"/>
              </a:rPr>
              <a:t>svantaggi dei social network</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853586313"/>
      </p:ext>
    </p:extLst>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254725"/>
            <a:ext cx="11160125" cy="3145476"/>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it-IT" altLang="de-DE" b="1" dirty="0" smtClean="0">
                <a:latin typeface="Calibri" panose="020F0502020204030204" pitchFamily="34" charset="0"/>
                <a:ea typeface="Tahoma" panose="020B0604030504040204" pitchFamily="34" charset="0"/>
                <a:cs typeface="Calibri" panose="020F0502020204030204" pitchFamily="34" charset="0"/>
              </a:rPr>
              <a:t>Svantaggi</a:t>
            </a:r>
          </a:p>
          <a:p>
            <a:pPr marL="0" indent="0" algn="just">
              <a:spcBef>
                <a:spcPts val="600"/>
              </a:spcBef>
              <a:spcAft>
                <a:spcPts val="600"/>
              </a:spcAft>
              <a:buFont typeface="Arial" panose="020B0604020202020204" pitchFamily="34" charset="0"/>
              <a:buNone/>
              <a:defRPr/>
            </a:pPr>
            <a:r>
              <a:rPr lang="it-IT" altLang="de-DE" dirty="0" smtClean="0">
                <a:latin typeface="Calibri" panose="020F0502020204030204" pitchFamily="34" charset="0"/>
                <a:ea typeface="Tahoma" panose="020B0604030504040204" pitchFamily="34" charset="0"/>
                <a:cs typeface="Calibri" panose="020F0502020204030204" pitchFamily="34" charset="0"/>
              </a:rPr>
              <a:t>Le reti sociali:</a:t>
            </a:r>
          </a:p>
          <a:p>
            <a:pPr algn="just">
              <a:spcBef>
                <a:spcPts val="600"/>
              </a:spcBef>
              <a:spcAft>
                <a:spcPts val="600"/>
              </a:spcAft>
              <a:defRPr/>
            </a:pPr>
            <a:r>
              <a:rPr lang="it-IT" altLang="de-DE" sz="2400" dirty="0" smtClean="0">
                <a:latin typeface="Calibri" panose="020F0502020204030204" pitchFamily="34" charset="0"/>
                <a:ea typeface="Tahoma" panose="020B0604030504040204" pitchFamily="34" charset="0"/>
                <a:cs typeface="Calibri" panose="020F0502020204030204" pitchFamily="34" charset="0"/>
              </a:rPr>
              <a:t>possono contribuire alla diffusione della disinformazione</a:t>
            </a:r>
          </a:p>
          <a:p>
            <a:pPr algn="just">
              <a:spcBef>
                <a:spcPts val="600"/>
              </a:spcBef>
              <a:spcAft>
                <a:spcPts val="600"/>
              </a:spcAft>
              <a:defRPr/>
            </a:pPr>
            <a:r>
              <a:rPr lang="it-IT" altLang="de-DE" sz="2400" dirty="0">
                <a:latin typeface="Calibri" panose="020F0502020204030204" pitchFamily="34" charset="0"/>
                <a:ea typeface="Tahoma" panose="020B0604030504040204" pitchFamily="34" charset="0"/>
                <a:cs typeface="Calibri" panose="020F0502020204030204" pitchFamily="34" charset="0"/>
              </a:rPr>
              <a:t>possono </a:t>
            </a:r>
            <a:r>
              <a:rPr lang="it-IT" altLang="de-DE" sz="2400" dirty="0" smtClean="0">
                <a:latin typeface="Calibri" panose="020F0502020204030204" pitchFamily="34" charset="0"/>
                <a:ea typeface="Tahoma" panose="020B0604030504040204" pitchFamily="34" charset="0"/>
                <a:cs typeface="Calibri" panose="020F0502020204030204" pitchFamily="34" charset="0"/>
              </a:rPr>
              <a:t>avere un impatto negativo sulle aziende, perché le critiche a un marchio si diffondono molto rapidamente sui social media</a:t>
            </a:r>
          </a:p>
          <a:p>
            <a:pPr algn="just">
              <a:spcBef>
                <a:spcPts val="600"/>
              </a:spcBef>
              <a:spcAft>
                <a:spcPts val="600"/>
              </a:spcAft>
              <a:defRPr/>
            </a:pPr>
            <a:r>
              <a:rPr lang="it-IT" altLang="de-DE" sz="2400" dirty="0">
                <a:latin typeface="Calibri" panose="020F0502020204030204" pitchFamily="34" charset="0"/>
                <a:ea typeface="Tahoma" panose="020B0604030504040204" pitchFamily="34" charset="0"/>
                <a:cs typeface="Calibri" panose="020F0502020204030204" pitchFamily="34" charset="0"/>
              </a:rPr>
              <a:t>possono richiede </a:t>
            </a:r>
            <a:r>
              <a:rPr lang="it-IT" altLang="de-DE" sz="2400" dirty="0" smtClean="0">
                <a:latin typeface="Calibri" panose="020F0502020204030204" pitchFamily="34" charset="0"/>
                <a:ea typeface="Tahoma" panose="020B0604030504040204" pitchFamily="34" charset="0"/>
                <a:cs typeface="Calibri" panose="020F0502020204030204" pitchFamily="34" charset="0"/>
              </a:rPr>
              <a:t>ore di lavoro e costi settimanali per costruire e mantenere un profilo aziendale</a:t>
            </a:r>
            <a:endParaRPr lang="it-IT"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Vantaggi e </a:t>
            </a:r>
          </a:p>
          <a:p>
            <a:pPr defTabSz="914400" eaLnBrk="1" hangingPunct="1">
              <a:lnSpc>
                <a:spcPct val="90000"/>
              </a:lnSpc>
            </a:pPr>
            <a:r>
              <a:rPr lang="it-IT" altLang="en-US" sz="4400" dirty="0" smtClean="0">
                <a:latin typeface="Calibri Light" panose="020F0302020204030204" pitchFamily="34" charset="0"/>
              </a:rPr>
              <a:t>svantaggi dei social network</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422943294"/>
      </p:ext>
    </p:extLst>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1894221"/>
            <a:ext cx="10944225" cy="3890296"/>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a:spcBef>
                <a:spcPts val="600"/>
              </a:spcBef>
              <a:spcAft>
                <a:spcPts val="600"/>
              </a:spcAft>
              <a:defRPr/>
            </a:pPr>
            <a:r>
              <a:rPr lang="it-IT" altLang="de-DE" dirty="0" smtClean="0">
                <a:latin typeface="Calibri" panose="020F0502020204030204" pitchFamily="34" charset="0"/>
                <a:ea typeface="Tahoma" panose="020B0604030504040204" pitchFamily="34" charset="0"/>
                <a:cs typeface="Calibri" panose="020F0502020204030204" pitchFamily="34" charset="0"/>
              </a:rPr>
              <a:t>Le informazioni condivise sui social network e sui media si diffondono molto rapidamente, il che rende interessante per gli aggressori acquisirle</a:t>
            </a:r>
          </a:p>
          <a:p>
            <a:pPr>
              <a:spcBef>
                <a:spcPts val="600"/>
              </a:spcBef>
              <a:spcAft>
                <a:spcPts val="600"/>
              </a:spcAft>
              <a:defRPr/>
            </a:pPr>
            <a:r>
              <a:rPr lang="it-IT" altLang="de-DE" dirty="0" smtClean="0">
                <a:latin typeface="Calibri" panose="020F0502020204030204" pitchFamily="34" charset="0"/>
                <a:ea typeface="Tahoma" panose="020B0604030504040204" pitchFamily="34" charset="0"/>
                <a:cs typeface="Calibri" panose="020F0502020204030204" pitchFamily="34" charset="0"/>
              </a:rPr>
              <a:t>Le questioni di sicurezza e di privacy relative alle informazioni condivise dall'utente, quando quest'ultimo carica contenuti personali come foto, video e audio, devono essere rispettate perché l'aggressore può utilizzare le informazioni condivise per scopi illegittimi</a:t>
            </a:r>
          </a:p>
          <a:p>
            <a:pPr>
              <a:spcBef>
                <a:spcPts val="600"/>
              </a:spcBef>
              <a:spcAft>
                <a:spcPts val="600"/>
              </a:spcAft>
              <a:defRPr/>
            </a:pPr>
            <a:r>
              <a:rPr lang="it-IT" altLang="de-DE" dirty="0" smtClean="0">
                <a:latin typeface="Calibri" panose="020F0502020204030204" pitchFamily="34" charset="0"/>
                <a:ea typeface="Tahoma" panose="020B0604030504040204" pitchFamily="34" charset="0"/>
                <a:cs typeface="Calibri" panose="020F0502020204030204" pitchFamily="34" charset="0"/>
              </a:rPr>
              <a:t>La mancanza di consapevolezza degli utenti in materia di sicurezza e privacy può potenzialmente portare a vari attacchi informatici attraverso i social media</a:t>
            </a:r>
            <a:endParaRPr lang="it-IT" altLang="de-DE" dirty="0">
              <a:latin typeface="Calibri" panose="020F0502020204030204" pitchFamily="34" charset="0"/>
              <a:ea typeface="Tahoma" panose="020B0604030504040204" pitchFamily="34" charset="0"/>
              <a:cs typeface="Calibri" panose="020F0502020204030204" pitchFamily="34" charset="0"/>
            </a:endParaRP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Sicurezza e privacy </a:t>
            </a:r>
            <a:r>
              <a:rPr lang="it-IT" altLang="en-US" sz="4400" dirty="0" smtClean="0">
                <a:latin typeface="Calibri Light" panose="020F0302020204030204" pitchFamily="34" charset="0"/>
              </a:rPr>
              <a:t>nelle </a:t>
            </a:r>
            <a:r>
              <a:rPr lang="it-IT" altLang="en-US" sz="4400" dirty="0" smtClean="0">
                <a:latin typeface="Calibri Light" panose="020F0302020204030204" pitchFamily="34" charset="0"/>
              </a:rPr>
              <a:t/>
            </a:r>
            <a:br>
              <a:rPr lang="it-IT" altLang="en-US" sz="4400" dirty="0" smtClean="0">
                <a:latin typeface="Calibri Light" panose="020F0302020204030204" pitchFamily="34" charset="0"/>
              </a:rPr>
            </a:br>
            <a:r>
              <a:rPr lang="it-IT" altLang="en-US" sz="4400" dirty="0" smtClean="0">
                <a:latin typeface="Calibri Light" panose="020F0302020204030204" pitchFamily="34" charset="0"/>
              </a:rPr>
              <a:t>reti sociali</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610920388"/>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it-IT" altLang="de-DE" dirty="0" smtClean="0">
                <a:latin typeface="+mn-lt"/>
                <a:ea typeface="Tahoma" panose="020B0604030504040204" pitchFamily="34" charset="0"/>
                <a:cs typeface="Arial" panose="020B0604020202020204" pitchFamily="34" charset="0"/>
              </a:rPr>
              <a:t>Le minacce possono essere suddivise in tre categorie:</a:t>
            </a:r>
          </a:p>
          <a:p>
            <a:pPr>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minacce tipiche: comprendono quelle che gli utenti hanno incontrato fin dall'inizio del social network</a:t>
            </a:r>
          </a:p>
          <a:p>
            <a:pPr>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minacce non convenzionali: sono attacchi che utilizzano tecniche avanzate per compromettere gli account utente</a:t>
            </a:r>
          </a:p>
          <a:p>
            <a:pPr>
              <a:spcBef>
                <a:spcPts val="600"/>
              </a:spcBef>
              <a:spcAft>
                <a:spcPts val="600"/>
              </a:spcAft>
              <a:defRPr/>
            </a:pPr>
            <a:r>
              <a:rPr lang="it-IT" altLang="de-DE" sz="2400" dirty="0" smtClean="0">
                <a:latin typeface="+mn-lt"/>
                <a:ea typeface="Tahoma" panose="020B0604030504040204" pitchFamily="34" charset="0"/>
                <a:cs typeface="Arial" panose="020B0604020202020204" pitchFamily="34" charset="0"/>
              </a:rPr>
              <a:t>attacchi mirati: sono attacchi rivolti a un utente specifico, possono essere commessi da qualsiasi utente per varie vendette personali</a:t>
            </a:r>
            <a:endParaRPr lang="it-IT" altLang="de-DE" sz="2400" dirty="0">
              <a:latin typeface="+mn-lt"/>
              <a:ea typeface="Tahoma" panose="020B0604030504040204" pitchFamily="34" charset="0"/>
              <a:cs typeface="Arial" panose="020B0604020202020204" pitchFamily="34" charset="0"/>
            </a:endParaRP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Sicurezza e privacy </a:t>
            </a:r>
            <a:r>
              <a:rPr lang="it-IT" altLang="en-US" sz="4400" dirty="0" smtClean="0">
                <a:latin typeface="Calibri Light" panose="020F0302020204030204" pitchFamily="34" charset="0"/>
              </a:rPr>
              <a:t>nelle </a:t>
            </a:r>
            <a:r>
              <a:rPr lang="it-IT" altLang="en-US" sz="4400" dirty="0" smtClean="0">
                <a:latin typeface="Calibri Light" panose="020F0302020204030204" pitchFamily="34" charset="0"/>
              </a:rPr>
              <a:t/>
            </a:r>
            <a:br>
              <a:rPr lang="it-IT" altLang="en-US" sz="4400" dirty="0" smtClean="0">
                <a:latin typeface="Calibri Light" panose="020F0302020204030204" pitchFamily="34" charset="0"/>
              </a:rPr>
            </a:br>
            <a:r>
              <a:rPr lang="it-IT" altLang="en-US" sz="4400" dirty="0" smtClean="0">
                <a:latin typeface="Calibri Light" panose="020F0302020204030204" pitchFamily="34" charset="0"/>
              </a:rPr>
              <a:t>reti sociali</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3853349889"/>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extLst/>
          </p:nvPr>
        </p:nvGraphicFramePr>
        <p:xfrm>
          <a:off x="3431704" y="1500188"/>
          <a:ext cx="5256584" cy="4953148"/>
        </p:xfrm>
        <a:graphic>
          <a:graphicData uri="http://schemas.openxmlformats.org/presentationml/2006/ole">
            <mc:AlternateContent xmlns:mc="http://schemas.openxmlformats.org/markup-compatibility/2006">
              <mc:Choice xmlns:v="urn:schemas-microsoft-com:vml" Requires="v">
                <p:oleObj spid="_x0000_s13320" name="Bild" r:id="rId3" imgW="0" imgH="0" progId="StaticMetafile">
                  <p:embed/>
                </p:oleObj>
              </mc:Choice>
              <mc:Fallback>
                <p:oleObj name="Bild" r:id="rId3" imgW="0" imgH="0" progId="StaticMetafile">
                  <p:embed/>
                  <p:pic>
                    <p:nvPicPr>
                      <p:cNvPr id="44037" name="Objekt 6">
                        <a:extLst>
                          <a:ext uri="{FF2B5EF4-FFF2-40B4-BE49-F238E27FC236}">
                            <a16:creationId xmlns:a16="http://schemas.microsoft.com/office/drawing/2014/main" id="{8AC2ABD1-1674-7996-1B13-5E724FB4299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1704" y="1500188"/>
                        <a:ext cx="5256584" cy="4953148"/>
                      </a:xfrm>
                      <a:prstGeom prst="rect">
                        <a:avLst/>
                      </a:prstGeom>
                      <a:solidFill>
                        <a:srgbClr val="FFFFFF"/>
                      </a:solidFill>
                      <a:ln>
                        <a:noFill/>
                      </a:ln>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71254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it-IT" altLang="en-US" sz="2400" i="1" dirty="0" smtClean="0">
                <a:cs typeface="Calibri" panose="020F0502020204030204" pitchFamily="34" charset="0"/>
              </a:rPr>
              <a:t>Figura 5: Classificazione delle minacce (Jain et al., 2021)</a:t>
            </a:r>
            <a:endParaRPr lang="it-IT" altLang="en-US" sz="2400" i="1" dirty="0">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Sicurezza e privacy </a:t>
            </a:r>
            <a:r>
              <a:rPr lang="it-IT" altLang="en-US" sz="4400" dirty="0" smtClean="0">
                <a:latin typeface="Calibri Light" panose="020F0302020204030204" pitchFamily="34" charset="0"/>
              </a:rPr>
              <a:t>nelle </a:t>
            </a:r>
            <a:r>
              <a:rPr lang="it-IT" altLang="en-US" sz="4400" dirty="0" smtClean="0">
                <a:latin typeface="Calibri Light" panose="020F0302020204030204" pitchFamily="34" charset="0"/>
              </a:rPr>
              <a:t/>
            </a:r>
            <a:br>
              <a:rPr lang="it-IT" altLang="en-US" sz="4400" dirty="0" smtClean="0">
                <a:latin typeface="Calibri Light" panose="020F0302020204030204" pitchFamily="34" charset="0"/>
              </a:rPr>
            </a:br>
            <a:r>
              <a:rPr lang="it-IT" altLang="en-US" sz="4400" dirty="0" smtClean="0">
                <a:latin typeface="Calibri Light" panose="020F0302020204030204" pitchFamily="34" charset="0"/>
              </a:rPr>
              <a:t>reti sociali</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698609362"/>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3102" y="2663190"/>
            <a:ext cx="562468" cy="232029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it-IT" altLang="en-US" dirty="0">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71254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it-IT" altLang="en-US" sz="2400" i="1" dirty="0" smtClean="0">
                <a:cs typeface="Calibri" panose="020F0502020204030204" pitchFamily="34" charset="0"/>
              </a:rPr>
              <a:t>Figura 6: Classificazione delle minacce (Jain et al., 2021)</a:t>
            </a:r>
            <a:endParaRPr lang="it-IT" altLang="en-US" sz="2400" i="1" dirty="0">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992338" cy="3109913"/>
            <a:chOff x="-18" y="-44"/>
            <a:chExt cx="48169"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930"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4458" y="3080"/>
              <a:ext cx="7229"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b="1" dirty="0" err="1">
                  <a:solidFill>
                    <a:srgbClr val="404040"/>
                  </a:solidFill>
                  <a:ea typeface="DengXian"/>
                  <a:cs typeface="Times New Roman" panose="02020603050405020304" pitchFamily="18" charset="0"/>
                </a:rPr>
                <a:t>Spionaggio</a:t>
              </a:r>
              <a:endParaRPr lang="de-DE" altLang="en-US" b="1" dirty="0">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4458"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b="1" dirty="0" err="1" smtClean="0">
                  <a:solidFill>
                    <a:srgbClr val="404040"/>
                  </a:solidFill>
                  <a:ea typeface="DengXian"/>
                  <a:cs typeface="Times New Roman" panose="02020603050405020304" pitchFamily="18" charset="0"/>
                </a:rPr>
                <a:t>Guadagno</a:t>
              </a:r>
              <a:r>
                <a:rPr lang="en-GB" altLang="en-US" b="1" dirty="0" smtClean="0">
                  <a:solidFill>
                    <a:srgbClr val="404040"/>
                  </a:solidFill>
                  <a:ea typeface="DengXian"/>
                  <a:cs typeface="Times New Roman" panose="02020603050405020304" pitchFamily="18" charset="0"/>
                </a:rPr>
                <a:t> </a:t>
              </a:r>
              <a:r>
                <a:rPr lang="en-GB" altLang="en-US" b="1" dirty="0" err="1" smtClean="0">
                  <a:solidFill>
                    <a:srgbClr val="404040"/>
                  </a:solidFill>
                  <a:ea typeface="DengXian"/>
                  <a:cs typeface="Times New Roman" panose="02020603050405020304" pitchFamily="18" charset="0"/>
                </a:rPr>
                <a:t>personale</a:t>
              </a:r>
              <a:endParaRPr lang="de-DE" altLang="en-US" b="1" dirty="0">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4458"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b="1" dirty="0" smtClean="0">
                  <a:solidFill>
                    <a:srgbClr val="404040"/>
                  </a:solidFill>
                  <a:ea typeface="DengXian"/>
                  <a:cs typeface="Times New Roman" panose="02020603050405020304" pitchFamily="18" charset="0"/>
                </a:rPr>
                <a:t>Per </a:t>
              </a:r>
              <a:r>
                <a:rPr lang="en-GB" altLang="en-US" b="1" dirty="0" err="1" smtClean="0">
                  <a:solidFill>
                    <a:srgbClr val="404040"/>
                  </a:solidFill>
                  <a:ea typeface="DengXian"/>
                  <a:cs typeface="Times New Roman" panose="02020603050405020304" pitchFamily="18" charset="0"/>
                </a:rPr>
                <a:t>profitto</a:t>
              </a:r>
              <a:r>
                <a:rPr lang="en-GB" altLang="en-US" b="1" dirty="0" smtClean="0">
                  <a:solidFill>
                    <a:srgbClr val="404040"/>
                  </a:solidFill>
                  <a:ea typeface="DengXian"/>
                  <a:cs typeface="Times New Roman" panose="02020603050405020304" pitchFamily="18" charset="0"/>
                </a:rPr>
                <a:t> </a:t>
              </a:r>
              <a:r>
                <a:rPr lang="en-GB" altLang="en-US" b="1" dirty="0" err="1" smtClean="0">
                  <a:solidFill>
                    <a:srgbClr val="404040"/>
                  </a:solidFill>
                  <a:ea typeface="DengXian"/>
                  <a:cs typeface="Times New Roman" panose="02020603050405020304" pitchFamily="18" charset="0"/>
                </a:rPr>
                <a:t>aziendale</a:t>
              </a:r>
              <a:endParaRPr lang="de-DE" altLang="en-US" b="1" dirty="0">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4458"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dirty="0" err="1" smtClean="0">
                  <a:solidFill>
                    <a:srgbClr val="404040"/>
                  </a:solidFill>
                  <a:ea typeface="DengXian"/>
                  <a:cs typeface="Times New Roman" panose="02020603050405020304" pitchFamily="18" charset="0"/>
                </a:rPr>
                <a:t>Promozione</a:t>
              </a:r>
              <a:r>
                <a:rPr lang="en-US" altLang="en-US" b="1" dirty="0" smtClean="0">
                  <a:solidFill>
                    <a:srgbClr val="404040"/>
                  </a:solidFill>
                  <a:ea typeface="DengXian"/>
                  <a:cs typeface="Times New Roman" panose="02020603050405020304" pitchFamily="18" charset="0"/>
                </a:rPr>
                <a:t> di causa </a:t>
              </a:r>
              <a:r>
                <a:rPr lang="en-US" altLang="en-US" b="1" dirty="0" err="1" smtClean="0">
                  <a:solidFill>
                    <a:srgbClr val="404040"/>
                  </a:solidFill>
                  <a:ea typeface="DengXian"/>
                  <a:cs typeface="Times New Roman" panose="02020603050405020304" pitchFamily="18" charset="0"/>
                </a:rPr>
                <a:t>politica</a:t>
              </a:r>
              <a:r>
                <a:rPr lang="en-US" altLang="en-US" b="1" dirty="0" smtClean="0">
                  <a:solidFill>
                    <a:srgbClr val="404040"/>
                  </a:solidFill>
                  <a:ea typeface="DengXian"/>
                  <a:cs typeface="Times New Roman" panose="02020603050405020304" pitchFamily="18" charset="0"/>
                </a:rPr>
                <a:t>/</a:t>
              </a:r>
              <a:r>
                <a:rPr lang="en-US" altLang="en-US" b="1" dirty="0" err="1" smtClean="0">
                  <a:solidFill>
                    <a:srgbClr val="404040"/>
                  </a:solidFill>
                  <a:ea typeface="DengXian"/>
                  <a:cs typeface="Times New Roman" panose="02020603050405020304" pitchFamily="18" charset="0"/>
                </a:rPr>
                <a:t>sociale</a:t>
              </a:r>
              <a:endParaRPr lang="de-DE" altLang="en-US" b="1" dirty="0">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Sicurezza e privacy nei </a:t>
            </a:r>
            <a:br>
              <a:rPr lang="it-IT" altLang="en-US" sz="4400" dirty="0" smtClean="0">
                <a:latin typeface="Calibri Light" panose="020F0302020204030204" pitchFamily="34" charset="0"/>
              </a:rPr>
            </a:br>
            <a:r>
              <a:rPr lang="it-IT" altLang="en-US" sz="4400" dirty="0" smtClean="0">
                <a:latin typeface="Calibri Light" panose="020F0302020204030204" pitchFamily="34" charset="0"/>
              </a:rPr>
              <a:t>reti sociali</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3115106314"/>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2307610835"/>
              </p:ext>
            </p:extLst>
          </p:nvPr>
        </p:nvGraphicFramePr>
        <p:xfrm>
          <a:off x="3195429" y="2963229"/>
          <a:ext cx="4974771" cy="2259874"/>
        </p:xfrm>
        <a:graphic>
          <a:graphicData uri="http://schemas.openxmlformats.org/presentationml/2006/ole">
            <mc:AlternateContent xmlns:mc="http://schemas.openxmlformats.org/markup-compatibility/2006">
              <mc:Choice xmlns:v="urn:schemas-microsoft-com:vml" Requires="v">
                <p:oleObj spid="_x0000_s8207" name="Picture" r:id="rId3" imgW="0" imgH="0" progId="StaticMetafile">
                  <p:embed/>
                </p:oleObj>
              </mc:Choice>
              <mc:Fallback>
                <p:oleObj name="Picture" r:id="rId3"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5429" y="2963229"/>
                        <a:ext cx="4974771" cy="2259874"/>
                      </a:xfrm>
                      <a:prstGeom prst="rect">
                        <a:avLst/>
                      </a:prstGeom>
                      <a:solidFill>
                        <a:srgbClr val="FFFFFF"/>
                      </a:solidFill>
                      <a:ln>
                        <a:noFill/>
                      </a:ln>
                    </p:spPr>
                  </p:pic>
                </p:oleObj>
              </mc:Fallback>
            </mc:AlternateContent>
          </a:graphicData>
        </a:graphic>
      </p:graphicFrame>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91145" y="365125"/>
            <a:ext cx="5652656" cy="1325563"/>
          </a:xfrm>
        </p:spPr>
        <p:txBody>
          <a:bodyPr/>
          <a:lstStyle/>
          <a:p>
            <a:r>
              <a:rPr lang="en-US" dirty="0" err="1" smtClean="0"/>
              <a:t>Soluzione</a:t>
            </a:r>
            <a:r>
              <a:rPr lang="en-US" dirty="0" smtClean="0"/>
              <a:t> </a:t>
            </a:r>
            <a:r>
              <a:rPr lang="en-US" dirty="0" err="1" smtClean="0"/>
              <a:t>delle</a:t>
            </a:r>
            <a:r>
              <a:rPr lang="en-US" dirty="0" smtClean="0"/>
              <a:t> </a:t>
            </a:r>
            <a:r>
              <a:rPr lang="en-US" dirty="0" err="1" smtClean="0"/>
              <a:t>minacce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p:txBody>
          <a:bodyPr/>
          <a:lstStyle/>
          <a:p>
            <a:r>
              <a:rPr lang="en-US" dirty="0" err="1" smtClean="0"/>
              <a:t>Sono</a:t>
            </a:r>
            <a:r>
              <a:rPr lang="en-US" dirty="0" smtClean="0"/>
              <a:t> state </a:t>
            </a:r>
            <a:r>
              <a:rPr lang="en-US" dirty="0" err="1" smtClean="0"/>
              <a:t>proposte</a:t>
            </a:r>
            <a:r>
              <a:rPr lang="en-US" dirty="0" smtClean="0"/>
              <a:t> </a:t>
            </a:r>
            <a:r>
              <a:rPr lang="en-US" dirty="0" err="1" smtClean="0"/>
              <a:t>soluzioni</a:t>
            </a:r>
            <a:r>
              <a:rPr lang="en-US" dirty="0" smtClean="0"/>
              <a:t> e </a:t>
            </a:r>
            <a:r>
              <a:rPr lang="en-US" dirty="0" err="1" smtClean="0"/>
              <a:t>approcci</a:t>
            </a:r>
            <a:r>
              <a:rPr lang="en-US" dirty="0" smtClean="0"/>
              <a:t> </a:t>
            </a:r>
            <a:r>
              <a:rPr lang="en-US" dirty="0" err="1" smtClean="0"/>
              <a:t>che</a:t>
            </a:r>
            <a:r>
              <a:rPr lang="en-US" dirty="0" smtClean="0"/>
              <a:t> </a:t>
            </a:r>
            <a:r>
              <a:rPr lang="en-US" dirty="0" err="1" smtClean="0"/>
              <a:t>possono</a:t>
            </a:r>
            <a:r>
              <a:rPr lang="en-US" dirty="0" smtClean="0"/>
              <a:t> </a:t>
            </a:r>
            <a:r>
              <a:rPr lang="en-US" dirty="0" err="1" smtClean="0"/>
              <a:t>essere</a:t>
            </a:r>
            <a:r>
              <a:rPr lang="en-US" dirty="0" smtClean="0"/>
              <a:t> </a:t>
            </a:r>
            <a:r>
              <a:rPr lang="en-US" dirty="0" err="1" smtClean="0"/>
              <a:t>classificati</a:t>
            </a:r>
            <a:r>
              <a:rPr lang="en-US" dirty="0" smtClean="0"/>
              <a:t> in: </a:t>
            </a:r>
          </a:p>
          <a:p>
            <a:pPr lvl="1"/>
            <a:r>
              <a:rPr lang="en-US" dirty="0" err="1" smtClean="0"/>
              <a:t>soluzioni</a:t>
            </a:r>
            <a:r>
              <a:rPr lang="en-US" dirty="0" smtClean="0"/>
              <a:t> per </a:t>
            </a:r>
            <a:r>
              <a:rPr lang="en-US" dirty="0" err="1" smtClean="0"/>
              <a:t>operatori</a:t>
            </a:r>
            <a:r>
              <a:rPr lang="en-US" dirty="0" smtClean="0"/>
              <a:t> di social network,</a:t>
            </a:r>
          </a:p>
          <a:p>
            <a:pPr lvl="1"/>
            <a:r>
              <a:rPr lang="en-US" dirty="0" err="1" smtClean="0"/>
              <a:t>soluzioni</a:t>
            </a:r>
            <a:r>
              <a:rPr lang="en-US" dirty="0" smtClean="0"/>
              <a:t> </a:t>
            </a:r>
            <a:r>
              <a:rPr lang="en-US" dirty="0" err="1" smtClean="0"/>
              <a:t>accademiche</a:t>
            </a:r>
            <a:r>
              <a:rPr lang="en-US" dirty="0" smtClean="0"/>
              <a:t>.</a:t>
            </a:r>
          </a:p>
          <a:p>
            <a:endParaRPr lang="en-US" altLang="de-DE" dirty="0" smtClean="0"/>
          </a:p>
          <a:p>
            <a:endParaRPr lang="en-US" altLang="de-DE" dirty="0" smtClean="0"/>
          </a:p>
          <a:p>
            <a:pPr marL="0"/>
            <a:endParaRPr lang="de-DE" sz="2400" i="1" dirty="0" smtClean="0">
              <a:latin typeface="Calibri" panose="020F0502020204030204" pitchFamily="34" charset="0"/>
              <a:cs typeface="Calibri" panose="020F0502020204030204" pitchFamily="34" charset="0"/>
            </a:endParaRPr>
          </a:p>
          <a:p>
            <a:pPr marL="0"/>
            <a:endParaRPr lang="de-DE" sz="2400" i="1" dirty="0">
              <a:latin typeface="Calibri" panose="020F0502020204030204" pitchFamily="34" charset="0"/>
              <a:cs typeface="Calibri" panose="020F0502020204030204" pitchFamily="34" charset="0"/>
            </a:endParaRPr>
          </a:p>
          <a:p>
            <a:pPr marL="0"/>
            <a:r>
              <a:rPr lang="de-DE" sz="2400" i="1" dirty="0" smtClean="0">
                <a:latin typeface="Calibri" panose="020F0502020204030204" pitchFamily="34" charset="0"/>
                <a:cs typeface="Calibri" panose="020F0502020204030204" pitchFamily="34" charset="0"/>
              </a:rPr>
              <a:t>Figura </a:t>
            </a:r>
            <a:r>
              <a:rPr lang="de-DE" sz="2400" i="1" dirty="0">
                <a:latin typeface="Calibri" panose="020F0502020204030204" pitchFamily="34" charset="0"/>
                <a:cs typeface="Calibri" panose="020F0502020204030204" pitchFamily="34" charset="0"/>
              </a:rPr>
              <a:t>7: Classificazione delle soluzioni alle minacce (Jain et al, 2021)</a:t>
            </a:r>
          </a:p>
          <a:p>
            <a:endParaRPr lang="en-US" altLang="de-DE"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683834" y="365125"/>
            <a:ext cx="6768790" cy="1325563"/>
          </a:xfrm>
        </p:spPr>
        <p:txBody>
          <a:bodyPr/>
          <a:lstStyle/>
          <a:p>
            <a:r>
              <a:rPr lang="en-US" dirty="0" err="1" smtClean="0"/>
              <a:t>Soluzioni</a:t>
            </a:r>
            <a:r>
              <a:rPr lang="en-US" dirty="0" smtClean="0"/>
              <a:t> per </a:t>
            </a:r>
            <a:r>
              <a:rPr lang="en-US" dirty="0" err="1" smtClean="0"/>
              <a:t>operatori</a:t>
            </a:r>
            <a:r>
              <a:rPr lang="en-US" dirty="0" smtClean="0"/>
              <a:t> di social network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p:txBody>
          <a:bodyPr/>
          <a:lstStyle/>
          <a:p>
            <a:r>
              <a:rPr lang="en-US" smtClean="0"/>
              <a:t>Sono state proposte procedure di autenticazione come CAPTCHA, l'autenticazione a più fattori e l'identificazione tramite foto di amici. </a:t>
            </a:r>
          </a:p>
          <a:p>
            <a:r>
              <a:rPr lang="en-US" smtClean="0"/>
              <a:t>Impostazioni di sicurezza e privacy per consentire al cliente di proteggere le informazioni personali da accessi indesiderati da parte di estranei o applicazioni.</a:t>
            </a:r>
          </a:p>
          <a:p>
            <a:r>
              <a:rPr lang="en-US" smtClean="0"/>
              <a:t>Le segnalazioni degli utenti su qualsiasi forma di abuso o violazione delle norme da parte di qualsiasi utente della loro rete. Quando Facebook riceve una segnalazione da parte di un utente, questa viene esaminata e rimossa in base agli standard della comunità di Facebook.</a:t>
            </a:r>
            <a:endParaRPr lang="de-DE" smtClean="0"/>
          </a:p>
          <a:p>
            <a:endParaRPr lang="en-US" altLang="de-DE" smtClean="0"/>
          </a:p>
          <a:p>
            <a:endParaRPr lang="en-US" altLang="de-DE"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739590" y="365125"/>
            <a:ext cx="6657278" cy="1325563"/>
          </a:xfrm>
        </p:spPr>
        <p:txBody>
          <a:bodyPr/>
          <a:lstStyle/>
          <a:p>
            <a:r>
              <a:rPr lang="en-US" dirty="0" err="1" smtClean="0"/>
              <a:t>Soluzioni</a:t>
            </a:r>
            <a:r>
              <a:rPr lang="en-US" dirty="0" smtClean="0"/>
              <a:t> </a:t>
            </a:r>
            <a:r>
              <a:rPr lang="en-US" dirty="0" err="1" smtClean="0"/>
              <a:t>basate</a:t>
            </a:r>
            <a:r>
              <a:rPr lang="en-US" dirty="0" smtClean="0"/>
              <a:t> </a:t>
            </a:r>
            <a:r>
              <a:rPr lang="en-US" dirty="0" err="1" smtClean="0"/>
              <a:t>sulla</a:t>
            </a:r>
            <a:r>
              <a:rPr lang="en-US" dirty="0" smtClean="0"/>
              <a:t> </a:t>
            </a:r>
            <a:r>
              <a:rPr lang="en-US" dirty="0" err="1" smtClean="0"/>
              <a:t>ricerca</a:t>
            </a:r>
            <a:r>
              <a:rPr lang="en-US" dirty="0" smtClean="0"/>
              <a:t> </a:t>
            </a:r>
            <a:r>
              <a:rPr lang="en-US" dirty="0" err="1" smtClean="0"/>
              <a:t>accademica</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p:txBody>
          <a:bodyPr/>
          <a:lstStyle/>
          <a:p>
            <a:r>
              <a:rPr lang="en-US" smtClean="0"/>
              <a:t>Rilevamento del phishing mediante tecniche anti-phishing come la tecnica PhishAri per l'identificazione in tempo reale degli attacchi di phishing che si verificano su Twitter.</a:t>
            </a:r>
          </a:p>
          <a:p>
            <a:r>
              <a:rPr lang="en-US" smtClean="0"/>
              <a:t>Per cyberbullismo si intende l'uso di mezzi elettronici come e-mail, chat, conversazioni telefoniche e social network online per opprimere una persona. Le tecniche di apprendimento automatico possono essere applicate per rilevare il cyberbullismo.</a:t>
            </a:r>
          </a:p>
          <a:p>
            <a:endParaRPr lang="en-US" altLang="de-DE" smtClean="0"/>
          </a:p>
          <a:p>
            <a:endParaRPr lang="en-US" altLang="de-DE"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728438" y="365125"/>
            <a:ext cx="6713035" cy="1325563"/>
          </a:xfrm>
        </p:spPr>
        <p:txBody>
          <a:bodyPr/>
          <a:lstStyle/>
          <a:p>
            <a:r>
              <a:rPr lang="en-US" dirty="0" err="1" smtClean="0"/>
              <a:t>Soluzioni</a:t>
            </a:r>
            <a:r>
              <a:rPr lang="en-US" dirty="0" smtClean="0"/>
              <a:t> </a:t>
            </a:r>
            <a:r>
              <a:rPr lang="en-US" dirty="0" err="1" smtClean="0"/>
              <a:t>basate</a:t>
            </a:r>
            <a:r>
              <a:rPr lang="en-US" dirty="0" smtClean="0"/>
              <a:t> </a:t>
            </a:r>
            <a:r>
              <a:rPr lang="en-US" dirty="0" err="1" smtClean="0"/>
              <a:t>sulla</a:t>
            </a:r>
            <a:r>
              <a:rPr lang="en-US" dirty="0" smtClean="0"/>
              <a:t> </a:t>
            </a:r>
            <a:r>
              <a:rPr lang="en-US" dirty="0" err="1" smtClean="0"/>
              <a:t>ricerca</a:t>
            </a:r>
            <a:r>
              <a:rPr lang="en-US" dirty="0" smtClean="0"/>
              <a:t> </a:t>
            </a:r>
            <a:r>
              <a:rPr lang="en-US" dirty="0" err="1" smtClean="0"/>
              <a:t>accademica</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p:txBody>
          <a:bodyPr/>
          <a:lstStyle/>
          <a:p>
            <a:r>
              <a:rPr lang="en-US" smtClean="0"/>
              <a:t>Rilevamento del clickjacking mediante l'utilizzo di un sistema automatizzato in grado di analizzare le pagine web da proteggere costituito da un codice in grado di rilevare la sovrapposizione di elementi cliccabili. È possibile utilizzare lo strumento NoScript, che include una funzione anti-clickjacking. </a:t>
            </a:r>
          </a:p>
          <a:p>
            <a:r>
              <a:rPr lang="en-US" smtClean="0"/>
              <a:t>Il rilevamento del cyberstalking è supportato da tecniche di crittografia disponibili per i dispositivi sulle versioni recenti di Android e iOS. Se un dispositivo viene rubato, il ladro non può leggerne il contenuto se la crittografia è abilitata. Esistono diverse tecnologie che possono essere utilizzate contro gli stalker, come il blocco delle impronte digitali dello smartphone.</a:t>
            </a:r>
            <a:endParaRPr lang="de-DE" smtClean="0"/>
          </a:p>
          <a:p>
            <a:endParaRPr lang="en-US" altLang="de-DE" smtClean="0"/>
          </a:p>
          <a:p>
            <a:endParaRPr lang="en-US" altLang="de-DE"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672683" y="365125"/>
            <a:ext cx="6724186" cy="1325563"/>
          </a:xfrm>
        </p:spPr>
        <p:txBody>
          <a:bodyPr/>
          <a:lstStyle/>
          <a:p>
            <a:r>
              <a:rPr lang="en-US" dirty="0" err="1" smtClean="0"/>
              <a:t>L'interdisciplinarità</a:t>
            </a:r>
            <a:r>
              <a:rPr lang="en-US" dirty="0" smtClean="0"/>
              <a:t> </a:t>
            </a:r>
            <a:r>
              <a:rPr lang="en-US" dirty="0" err="1" smtClean="0"/>
              <a:t>nelle</a:t>
            </a:r>
            <a:r>
              <a:rPr lang="en-US" dirty="0" smtClean="0"/>
              <a:t> </a:t>
            </a:r>
            <a:r>
              <a:rPr lang="en-US" dirty="0" err="1" smtClean="0"/>
              <a:t>reti</a:t>
            </a:r>
            <a:r>
              <a:rPr lang="en-US" dirty="0" smtClean="0"/>
              <a:t> </a:t>
            </a:r>
            <a:r>
              <a:rPr lang="en-US" dirty="0" err="1" smtClean="0"/>
              <a:t>sociali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p:txBody>
          <a:bodyPr/>
          <a:lstStyle/>
          <a:p>
            <a:r>
              <a:rPr lang="en-US" dirty="0" smtClean="0"/>
              <a:t>Il campo </a:t>
            </a:r>
            <a:r>
              <a:rPr lang="en-US" dirty="0" err="1" smtClean="0"/>
              <a:t>interdisciplinare</a:t>
            </a:r>
            <a:r>
              <a:rPr lang="en-US" dirty="0" smtClean="0"/>
              <a:t> </a:t>
            </a:r>
            <a:r>
              <a:rPr lang="en-US" dirty="0" err="1" smtClean="0"/>
              <a:t>della</a:t>
            </a:r>
            <a:r>
              <a:rPr lang="en-US" dirty="0" smtClean="0"/>
              <a:t> social network analysis (SNA) </a:t>
            </a:r>
            <a:r>
              <a:rPr lang="en-US" dirty="0" err="1" smtClean="0"/>
              <a:t>si</a:t>
            </a:r>
            <a:r>
              <a:rPr lang="en-US" dirty="0" smtClean="0"/>
              <a:t> </a:t>
            </a:r>
            <a:r>
              <a:rPr lang="en-US" dirty="0" err="1" smtClean="0"/>
              <a:t>riferisce</a:t>
            </a:r>
            <a:r>
              <a:rPr lang="en-US" dirty="0" smtClean="0"/>
              <a:t> </a:t>
            </a:r>
            <a:r>
              <a:rPr lang="en-US" dirty="0" err="1" smtClean="0"/>
              <a:t>alle</a:t>
            </a:r>
            <a:r>
              <a:rPr lang="en-US" dirty="0" smtClean="0"/>
              <a:t> </a:t>
            </a:r>
            <a:r>
              <a:rPr lang="en-US" dirty="0" err="1" smtClean="0"/>
              <a:t>reti</a:t>
            </a:r>
            <a:r>
              <a:rPr lang="en-US" dirty="0" smtClean="0"/>
              <a:t> </a:t>
            </a:r>
            <a:r>
              <a:rPr lang="en-US" dirty="0" err="1" smtClean="0"/>
              <a:t>sociali</a:t>
            </a:r>
            <a:r>
              <a:rPr lang="en-US" dirty="0" smtClean="0"/>
              <a:t>: </a:t>
            </a:r>
          </a:p>
          <a:p>
            <a:r>
              <a:rPr lang="en-US" dirty="0" smtClean="0"/>
              <a:t>include </a:t>
            </a:r>
            <a:r>
              <a:rPr lang="en-US" dirty="0" err="1" smtClean="0"/>
              <a:t>approfondimenti</a:t>
            </a:r>
            <a:r>
              <a:rPr lang="en-US" dirty="0" smtClean="0"/>
              <a:t> da </a:t>
            </a:r>
            <a:r>
              <a:rPr lang="en-US" dirty="0" err="1" smtClean="0"/>
              <a:t>altre</a:t>
            </a:r>
            <a:r>
              <a:rPr lang="en-US" dirty="0" smtClean="0"/>
              <a:t> discipline </a:t>
            </a:r>
            <a:r>
              <a:rPr lang="en-US" dirty="0" err="1" smtClean="0"/>
              <a:t>delle</a:t>
            </a:r>
            <a:r>
              <a:rPr lang="en-US" dirty="0" smtClean="0"/>
              <a:t> </a:t>
            </a:r>
            <a:r>
              <a:rPr lang="en-US" dirty="0" err="1" smtClean="0"/>
              <a:t>scienze</a:t>
            </a:r>
            <a:r>
              <a:rPr lang="en-US" dirty="0" smtClean="0"/>
              <a:t> </a:t>
            </a:r>
            <a:r>
              <a:rPr lang="en-US" dirty="0" err="1" smtClean="0"/>
              <a:t>sociali</a:t>
            </a:r>
            <a:r>
              <a:rPr lang="en-US" dirty="0" smtClean="0"/>
              <a:t> come la </a:t>
            </a:r>
            <a:r>
              <a:rPr lang="en-US" dirty="0" err="1" smtClean="0"/>
              <a:t>sociologia</a:t>
            </a:r>
            <a:r>
              <a:rPr lang="en-US" dirty="0" smtClean="0"/>
              <a:t>, </a:t>
            </a:r>
            <a:r>
              <a:rPr lang="en-US" dirty="0" err="1" smtClean="0"/>
              <a:t>l'antropologia</a:t>
            </a:r>
            <a:r>
              <a:rPr lang="en-US" dirty="0" smtClean="0"/>
              <a:t>, la </a:t>
            </a:r>
            <a:r>
              <a:rPr lang="en-US" dirty="0" err="1" smtClean="0"/>
              <a:t>psicologia</a:t>
            </a:r>
            <a:r>
              <a:rPr lang="en-US" dirty="0" smtClean="0"/>
              <a:t> e la </a:t>
            </a:r>
            <a:r>
              <a:rPr lang="en-US" dirty="0" err="1" smtClean="0"/>
              <a:t>comunicazione</a:t>
            </a:r>
            <a:r>
              <a:rPr lang="en-US" dirty="0" smtClean="0"/>
              <a:t>.</a:t>
            </a:r>
          </a:p>
          <a:p>
            <a:r>
              <a:rPr lang="en-US" dirty="0" smtClean="0"/>
              <a:t>fa parte di un campo </a:t>
            </a:r>
            <a:r>
              <a:rPr lang="en-US" dirty="0" err="1" smtClean="0"/>
              <a:t>interdisciplinare</a:t>
            </a:r>
            <a:r>
              <a:rPr lang="en-US" dirty="0" smtClean="0"/>
              <a:t> </a:t>
            </a:r>
            <a:r>
              <a:rPr lang="en-US" dirty="0" err="1" smtClean="0"/>
              <a:t>ancora</a:t>
            </a:r>
            <a:r>
              <a:rPr lang="en-US" dirty="0" smtClean="0"/>
              <a:t> </a:t>
            </a:r>
            <a:r>
              <a:rPr lang="en-US" dirty="0" err="1" smtClean="0"/>
              <a:t>più</a:t>
            </a:r>
            <a:r>
              <a:rPr lang="en-US" dirty="0" smtClean="0"/>
              <a:t> </a:t>
            </a:r>
            <a:r>
              <a:rPr lang="en-US" dirty="0" err="1" smtClean="0"/>
              <a:t>vasto</a:t>
            </a:r>
            <a:r>
              <a:rPr lang="en-US" dirty="0" smtClean="0"/>
              <a:t> </a:t>
            </a:r>
            <a:r>
              <a:rPr lang="en-US" dirty="0" err="1" smtClean="0"/>
              <a:t>che</a:t>
            </a:r>
            <a:r>
              <a:rPr lang="en-US" dirty="0" smtClean="0"/>
              <a:t> </a:t>
            </a:r>
            <a:r>
              <a:rPr lang="en-US" dirty="0" err="1" smtClean="0"/>
              <a:t>si</a:t>
            </a:r>
            <a:r>
              <a:rPr lang="en-US" dirty="0" smtClean="0"/>
              <a:t> </a:t>
            </a:r>
            <a:r>
              <a:rPr lang="en-US" dirty="0" err="1" smtClean="0"/>
              <a:t>occupa</a:t>
            </a:r>
            <a:r>
              <a:rPr lang="en-US" dirty="0" smtClean="0"/>
              <a:t> </a:t>
            </a:r>
            <a:r>
              <a:rPr lang="en-US" dirty="0" err="1" smtClean="0"/>
              <a:t>dello</a:t>
            </a:r>
            <a:r>
              <a:rPr lang="en-US" dirty="0" smtClean="0"/>
              <a:t> studio di </a:t>
            </a:r>
            <a:r>
              <a:rPr lang="en-US" dirty="0" err="1" smtClean="0"/>
              <a:t>tutti</a:t>
            </a:r>
            <a:r>
              <a:rPr lang="en-US" dirty="0" smtClean="0"/>
              <a:t> </a:t>
            </a:r>
            <a:r>
              <a:rPr lang="en-US" dirty="0" err="1" smtClean="0"/>
              <a:t>i</a:t>
            </a:r>
            <a:r>
              <a:rPr lang="en-US" dirty="0" smtClean="0"/>
              <a:t> tipi di </a:t>
            </a:r>
            <a:r>
              <a:rPr lang="en-US" dirty="0" err="1" smtClean="0"/>
              <a:t>reti</a:t>
            </a:r>
            <a:r>
              <a:rPr lang="en-US" dirty="0" smtClean="0"/>
              <a:t>, </a:t>
            </a:r>
            <a:r>
              <a:rPr lang="en-US" dirty="0" err="1" smtClean="0"/>
              <a:t>chiamato</a:t>
            </a:r>
            <a:r>
              <a:rPr lang="en-US" dirty="0" smtClean="0"/>
              <a:t> </a:t>
            </a:r>
            <a:r>
              <a:rPr lang="en-US" dirty="0" err="1" smtClean="0"/>
              <a:t>scienza</a:t>
            </a:r>
            <a:r>
              <a:rPr lang="en-US" dirty="0" smtClean="0"/>
              <a:t> </a:t>
            </a:r>
            <a:r>
              <a:rPr lang="en-US" dirty="0" err="1" smtClean="0"/>
              <a:t>delle</a:t>
            </a:r>
            <a:r>
              <a:rPr lang="en-US" dirty="0" smtClean="0"/>
              <a:t> </a:t>
            </a:r>
            <a:r>
              <a:rPr lang="en-US" dirty="0" err="1" smtClean="0"/>
              <a:t>reti</a:t>
            </a:r>
            <a:r>
              <a:rPr lang="en-US" dirty="0" smtClean="0"/>
              <a:t>, </a:t>
            </a:r>
            <a:r>
              <a:rPr lang="en-US" dirty="0" err="1" smtClean="0"/>
              <a:t>che</a:t>
            </a:r>
            <a:r>
              <a:rPr lang="en-US" dirty="0" smtClean="0"/>
              <a:t> </a:t>
            </a:r>
            <a:r>
              <a:rPr lang="en-US" dirty="0" err="1" smtClean="0"/>
              <a:t>comprende</a:t>
            </a:r>
            <a:r>
              <a:rPr lang="en-US" dirty="0" smtClean="0"/>
              <a:t> </a:t>
            </a:r>
            <a:r>
              <a:rPr lang="en-US" dirty="0" err="1" smtClean="0"/>
              <a:t>lavori</a:t>
            </a:r>
            <a:r>
              <a:rPr lang="en-US" dirty="0" smtClean="0"/>
              <a:t> di </a:t>
            </a:r>
            <a:r>
              <a:rPr lang="en-US" dirty="0" err="1" smtClean="0"/>
              <a:t>fisica</a:t>
            </a:r>
            <a:r>
              <a:rPr lang="en-US" dirty="0" smtClean="0"/>
              <a:t>, </a:t>
            </a:r>
            <a:r>
              <a:rPr lang="en-US" dirty="0" err="1" smtClean="0"/>
              <a:t>informatica</a:t>
            </a:r>
            <a:r>
              <a:rPr lang="en-US" dirty="0" smtClean="0"/>
              <a:t>, </a:t>
            </a:r>
            <a:r>
              <a:rPr lang="en-US" dirty="0" err="1" smtClean="0"/>
              <a:t>scienza</a:t>
            </a:r>
            <a:r>
              <a:rPr lang="en-US" dirty="0" smtClean="0"/>
              <a:t> </a:t>
            </a:r>
            <a:r>
              <a:rPr lang="en-US" dirty="0" err="1" smtClean="0"/>
              <a:t>dei</a:t>
            </a:r>
            <a:r>
              <a:rPr lang="en-US" dirty="0" smtClean="0"/>
              <a:t> </a:t>
            </a:r>
            <a:r>
              <a:rPr lang="en-US" dirty="0" err="1" smtClean="0"/>
              <a:t>dati</a:t>
            </a:r>
            <a:r>
              <a:rPr lang="en-US" dirty="0" smtClean="0"/>
              <a:t>, </a:t>
            </a:r>
            <a:r>
              <a:rPr lang="en-US" dirty="0" err="1" smtClean="0"/>
              <a:t>biologia</a:t>
            </a:r>
            <a:r>
              <a:rPr lang="en-US" dirty="0" smtClean="0"/>
              <a:t>, </a:t>
            </a:r>
            <a:r>
              <a:rPr lang="en-US" dirty="0" err="1" smtClean="0"/>
              <a:t>ingegneria</a:t>
            </a:r>
            <a:r>
              <a:rPr lang="en-US" dirty="0" smtClean="0"/>
              <a:t>, </a:t>
            </a:r>
            <a:r>
              <a:rPr lang="en-US" dirty="0" err="1" smtClean="0"/>
              <a:t>matematica</a:t>
            </a:r>
            <a:r>
              <a:rPr lang="en-US" dirty="0" smtClean="0"/>
              <a:t> e </a:t>
            </a:r>
            <a:r>
              <a:rPr lang="en-US" dirty="0" err="1" smtClean="0"/>
              <a:t>altri</a:t>
            </a:r>
            <a:r>
              <a:rPr lang="en-US" dirty="0" smtClean="0"/>
              <a:t> </a:t>
            </a:r>
            <a:r>
              <a:rPr lang="en-US" dirty="0" err="1" smtClean="0"/>
              <a:t>campi</a:t>
            </a:r>
            <a:r>
              <a:rPr lang="en-US" dirty="0" smtClean="0"/>
              <a:t>. </a:t>
            </a:r>
          </a:p>
          <a:p>
            <a:r>
              <a:rPr lang="en-US" dirty="0" smtClean="0"/>
              <a:t>è </a:t>
            </a:r>
            <a:r>
              <a:rPr lang="en-US" dirty="0" err="1" smtClean="0"/>
              <a:t>mostrato</a:t>
            </a:r>
            <a:r>
              <a:rPr lang="en-US" dirty="0" smtClean="0"/>
              <a:t> </a:t>
            </a:r>
            <a:r>
              <a:rPr lang="en-US" dirty="0" err="1" smtClean="0"/>
              <a:t>nella</a:t>
            </a:r>
            <a:r>
              <a:rPr lang="en-US" dirty="0" smtClean="0"/>
              <a:t> </a:t>
            </a:r>
            <a:r>
              <a:rPr lang="en-US" dirty="0" err="1" smtClean="0"/>
              <a:t>Figura</a:t>
            </a:r>
            <a:r>
              <a:rPr lang="en-US" dirty="0" smtClean="0"/>
              <a:t> 8 (https://bookdown.org/omarlizardo/_main/1-2-what-is-a-social-network.html).</a:t>
            </a:r>
            <a:endParaRPr lang="de-DE" dirty="0" smtClean="0"/>
          </a:p>
          <a:p>
            <a:endParaRPr lang="en-US" altLang="de-DE" dirty="0" smtClean="0"/>
          </a:p>
          <a:p>
            <a:endParaRPr lang="en-US" altLang="de-DE"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904680685"/>
              </p:ext>
            </p:extLst>
          </p:nvPr>
        </p:nvGraphicFramePr>
        <p:xfrm>
          <a:off x="2583116" y="1186451"/>
          <a:ext cx="8798871" cy="4334780"/>
        </p:xfrm>
        <a:graphic>
          <a:graphicData uri="http://schemas.openxmlformats.org/presentationml/2006/ole">
            <mc:AlternateContent xmlns:mc="http://schemas.openxmlformats.org/markup-compatibility/2006">
              <mc:Choice xmlns:v="urn:schemas-microsoft-com:vml" Requires="v">
                <p:oleObj spid="_x0000_s9230" name="Bild" r:id="rId5" imgW="0" imgH="0" progId="StaticMetafile">
                  <p:embed/>
                </p:oleObj>
              </mc:Choice>
              <mc:Fallback>
                <p:oleObj name="Bild" r:id="rId5"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83116" y="1186451"/>
                        <a:ext cx="8798871" cy="4334780"/>
                      </a:xfrm>
                      <a:prstGeom prst="rect">
                        <a:avLst/>
                      </a:prstGeom>
                      <a:solidFill>
                        <a:srgbClr val="FFFFFF"/>
                      </a:solidFill>
                      <a:ln>
                        <a:noFill/>
                      </a:ln>
                    </p:spPr>
                  </p:pic>
                </p:oleObj>
              </mc:Fallback>
            </mc:AlternateContent>
          </a:graphicData>
        </a:graphic>
      </p:graphicFrame>
      <p:sp>
        <p:nvSpPr>
          <p:cNvPr id="7" name="Textfeld 6"/>
          <p:cNvSpPr txBox="1"/>
          <p:nvPr/>
        </p:nvSpPr>
        <p:spPr>
          <a:xfrm>
            <a:off x="1594326" y="5678105"/>
            <a:ext cx="9928872" cy="830997"/>
          </a:xfrm>
          <a:prstGeom prst="rect">
            <a:avLst/>
          </a:prstGeom>
          <a:noFill/>
        </p:spPr>
        <p:txBody>
          <a:bodyPr wrap="none" rtlCol="0">
            <a:spAutoFit/>
          </a:bodyPr>
          <a:lstStyle/>
          <a:p>
            <a:r>
              <a:rPr lang="de-DE" sz="2400" i="1" dirty="0" smtClean="0"/>
              <a:t>                           Figura </a:t>
            </a:r>
            <a:r>
              <a:rPr lang="de-DE" sz="2400" i="1" dirty="0"/>
              <a:t>8: Relazioni tra campi in SNA </a:t>
            </a:r>
          </a:p>
          <a:p>
            <a:r>
              <a:rPr lang="de-DE" sz="2400" i="1" dirty="0"/>
              <a:t>(https://bookdown.org/omarlizardo/_main/1-2-what-is-a-social-network.html</a:t>
            </a:r>
          </a:p>
        </p:txBody>
      </p:sp>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672683" y="365125"/>
            <a:ext cx="6724186" cy="1325563"/>
          </a:xfrm>
        </p:spPr>
        <p:txBody>
          <a:bodyPr/>
          <a:lstStyle/>
          <a:p>
            <a:r>
              <a:rPr lang="en-US" dirty="0" err="1" smtClean="0"/>
              <a:t>L'interdisciplinarità</a:t>
            </a:r>
            <a:r>
              <a:rPr lang="en-US" dirty="0" smtClean="0"/>
              <a:t> </a:t>
            </a:r>
            <a:r>
              <a:rPr lang="en-US" dirty="0" err="1" smtClean="0"/>
              <a:t>nelle</a:t>
            </a:r>
            <a:r>
              <a:rPr lang="en-US" dirty="0" smtClean="0"/>
              <a:t> </a:t>
            </a:r>
            <a:r>
              <a:rPr lang="en-US" dirty="0" err="1" smtClean="0"/>
              <a:t>reti</a:t>
            </a:r>
            <a:r>
              <a:rPr lang="en-US" dirty="0" smtClean="0"/>
              <a:t> </a:t>
            </a:r>
            <a:r>
              <a:rPr lang="en-US" dirty="0" err="1" smtClean="0"/>
              <a:t>sociali</a:t>
            </a:r>
            <a:endParaRPr lang="en-US" dirty="0"/>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B0CE1FA9B2DBF24481AA0B0C98AF3289" ma:contentTypeVersion="14" ma:contentTypeDescription="Creare un nuovo documento." ma:contentTypeScope="" ma:versionID="d1ee469f8a433cf2bfb5bfae8491bbf6">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703268b800ac88fb25876550e209dbdb"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Tag immagine"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185F0237-17B1-4EB6-ABDD-E791B22FF7DF}"/>
</file>

<file path=customXml/itemProps2.xml><?xml version="1.0" encoding="utf-8"?>
<ds:datastoreItem xmlns:ds="http://schemas.openxmlformats.org/officeDocument/2006/customXml" ds:itemID="{9FC5A08A-396C-4A69-89CE-036AFF8A6ABB}">
  <ds:schemaRefs>
    <ds:schemaRef ds:uri="http://schemas.microsoft.com/sharepoint/v3/contenttype/forms"/>
  </ds:schemaRefs>
</ds:datastoreItem>
</file>

<file path=customXml/itemProps3.xml><?xml version="1.0" encoding="utf-8"?>
<ds:datastoreItem xmlns:ds="http://schemas.openxmlformats.org/officeDocument/2006/customXml" ds:itemID="{6A675181-E785-483B-9D54-078DC85F6EF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38</TotalTime>
  <Words>1325</Words>
  <Application>Microsoft Office PowerPoint</Application>
  <PresentationFormat>Widescreen</PresentationFormat>
  <Paragraphs>122</Paragraphs>
  <Slides>23</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23</vt:i4>
      </vt:variant>
    </vt:vector>
  </HeadingPairs>
  <TitlesOfParts>
    <vt:vector size="32" baseType="lpstr">
      <vt:lpstr>Arial</vt:lpstr>
      <vt:lpstr>Calibri</vt:lpstr>
      <vt:lpstr>Calibri Light</vt:lpstr>
      <vt:lpstr>DengXian</vt:lpstr>
      <vt:lpstr>Tahoma</vt:lpstr>
      <vt:lpstr>Times New Roman</vt:lpstr>
      <vt:lpstr>Office</vt:lpstr>
      <vt:lpstr>Picture</vt:lpstr>
      <vt:lpstr>Bild</vt:lpstr>
      <vt:lpstr>Social Networking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Soluzione delle minacce</vt:lpstr>
      <vt:lpstr>Soluzioni per operatori di social network</vt:lpstr>
      <vt:lpstr>Soluzioni basate sulla ricerca accademica</vt:lpstr>
      <vt:lpstr>Soluzioni basate sulla ricerca accademica</vt:lpstr>
      <vt:lpstr>L'interdisciplinarità nelle reti sociali</vt:lpstr>
      <vt:lpstr>L'interdisciplinarità nelle reti sociali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docId:04D287C5CCC900A0BBDE52AF06D1529A</cp:keywords>
  <cp:lastModifiedBy>Claudio Fornaro</cp:lastModifiedBy>
  <cp:revision>20</cp:revision>
  <dcterms:created xsi:type="dcterms:W3CDTF">2022-10-31T15:14:22Z</dcterms:created>
  <dcterms:modified xsi:type="dcterms:W3CDTF">2022-11-28T14:37:13Z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