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83"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5" d="100"/>
          <a:sy n="75" d="100"/>
        </p:scale>
        <p:origin x="54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BA4BE80-C4B2-1A0B-27F2-64A17670E5C0}"/>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id="{BC0EF3C7-9EFE-0A94-7434-431F944B59F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FD5ACA74-1C3E-B40A-80FD-0D9400A2276D}"/>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5" name="Alt Bilgi Yer Tutucusu 4">
            <a:extLst>
              <a:ext uri="{FF2B5EF4-FFF2-40B4-BE49-F238E27FC236}">
                <a16:creationId xmlns:a16="http://schemas.microsoft.com/office/drawing/2014/main" id="{D9BDDA5B-A355-51E6-8268-F980EFB3E89E}"/>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7A40ADB6-96DC-0C6E-A30F-BEA174822E06}"/>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2884416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5704158-3A82-20E0-BEA9-49BA3633178F}"/>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295C27C0-ABDD-3105-DE7A-4B0CC8335431}"/>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84F692A-627F-A13D-9118-8B9755A3F687}"/>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5" name="Alt Bilgi Yer Tutucusu 4">
            <a:extLst>
              <a:ext uri="{FF2B5EF4-FFF2-40B4-BE49-F238E27FC236}">
                <a16:creationId xmlns:a16="http://schemas.microsoft.com/office/drawing/2014/main" id="{4DA991B9-0303-3CDA-F1C2-125C7905A958}"/>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75C80899-FEB6-9C36-C1B9-60C811F123B1}"/>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1872337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1D294E4-E93B-A358-7DDD-3F1CBBD1E227}"/>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7551FE3F-1E5A-5B5E-C0C3-0E98A3F167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E4573CF6-4E17-CC79-FC90-805495853695}"/>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5" name="Alt Bilgi Yer Tutucusu 4">
            <a:extLst>
              <a:ext uri="{FF2B5EF4-FFF2-40B4-BE49-F238E27FC236}">
                <a16:creationId xmlns:a16="http://schemas.microsoft.com/office/drawing/2014/main" id="{22257529-43D9-A632-4A0E-6F423073AAD8}"/>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46AA7BC3-BC60-E50D-B719-00F8EB66D174}"/>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4047208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54E8F30-3FAF-E55E-3C5A-820F379D7590}"/>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11731455-4E28-96EE-ACD4-5FFA6BA7D63B}"/>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A345A00E-0D90-20B9-B1CC-163C28173704}"/>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43D59AAB-F5C0-6CAC-988D-AAED52F821E1}"/>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6" name="Alt Bilgi Yer Tutucusu 5">
            <a:extLst>
              <a:ext uri="{FF2B5EF4-FFF2-40B4-BE49-F238E27FC236}">
                <a16:creationId xmlns:a16="http://schemas.microsoft.com/office/drawing/2014/main" id="{1C307707-C768-473E-6C47-6205D61BB9F3}"/>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49631C10-8DAF-DCCA-394C-5D749155A2CE}"/>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915603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D3D3E9A-C073-E294-252F-C9EDDB612EB4}"/>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5DE80806-C1A1-653B-E483-2202A459F1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0C0CDC01-342E-3C1E-A17D-352BD92961C0}"/>
              </a:ext>
            </a:extLst>
          </p:cNvPr>
          <p:cNvSpPr>
            <a:spLocks noGrp="1"/>
          </p:cNvSpPr>
          <p:nvPr>
            <p:ph sz="half" idx="2"/>
          </p:nvPr>
        </p:nvSpPr>
        <p:spPr>
          <a:xfrm>
            <a:off x="839788" y="2505075"/>
            <a:ext cx="5157787"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EB104A2A-E339-9792-B08F-4F49C39063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DCF61AE3-E454-FC7C-AA77-F53B6A11BE1C}"/>
              </a:ext>
            </a:extLst>
          </p:cNvPr>
          <p:cNvSpPr>
            <a:spLocks noGrp="1"/>
          </p:cNvSpPr>
          <p:nvPr>
            <p:ph sz="quarter" idx="4"/>
          </p:nvPr>
        </p:nvSpPr>
        <p:spPr>
          <a:xfrm>
            <a:off x="6172200" y="2505075"/>
            <a:ext cx="5183188"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4570E287-3DA7-CB17-9BD6-15C591C5569B}"/>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8" name="Alt Bilgi Yer Tutucusu 7">
            <a:extLst>
              <a:ext uri="{FF2B5EF4-FFF2-40B4-BE49-F238E27FC236}">
                <a16:creationId xmlns:a16="http://schemas.microsoft.com/office/drawing/2014/main" id="{01DA8862-3FDB-5378-7EC4-902F56D2F110}"/>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F9FBBAAE-8BA6-FECA-1EC6-E0E1F5F617BC}"/>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850238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2534C80-CD75-D35F-05DB-D65062F3B919}"/>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6312ACAC-6BDD-8317-D4A4-ECF7B311695C}"/>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4" name="Alt Bilgi Yer Tutucusu 3">
            <a:extLst>
              <a:ext uri="{FF2B5EF4-FFF2-40B4-BE49-F238E27FC236}">
                <a16:creationId xmlns:a16="http://schemas.microsoft.com/office/drawing/2014/main" id="{78A299C3-74AA-01C6-A144-20A159B49F36}"/>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5F4B9439-41D7-D322-1358-840FD9B7B190}"/>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3452633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79AFAA1C-A301-DDFC-35D5-1633D091C87E}"/>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3" name="Alt Bilgi Yer Tutucusu 2">
            <a:extLst>
              <a:ext uri="{FF2B5EF4-FFF2-40B4-BE49-F238E27FC236}">
                <a16:creationId xmlns:a16="http://schemas.microsoft.com/office/drawing/2014/main" id="{F03560A7-2A8A-4855-3A23-A7152B7EED0B}"/>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F8D130F2-5DC6-3A9A-5AC2-0E4C97353612}"/>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3074233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51AAB7C-3D9F-AFFA-832B-26DB90BEB520}"/>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DE1B82F7-BDB7-F228-FFB7-B28DE23B66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E04BCEF1-2151-A270-A82C-A9417D5645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0D0F1BB3-794C-D31C-ECFB-FE5ED497DC16}"/>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6" name="Alt Bilgi Yer Tutucusu 5">
            <a:extLst>
              <a:ext uri="{FF2B5EF4-FFF2-40B4-BE49-F238E27FC236}">
                <a16:creationId xmlns:a16="http://schemas.microsoft.com/office/drawing/2014/main" id="{B5C9E45B-8EE9-3ABE-F967-2F66F84A7D03}"/>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6887C904-1060-A8B5-C62E-AAED11D32B2D}"/>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2670015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6E121B6-A33F-8D86-25DA-0E00E73529C6}"/>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1A118BA4-5FA7-7221-0A56-ACFAF8CE22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BBF0FA41-45A7-39C2-9A96-4F0F6E0075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7C1C285E-08AA-754B-4DF1-80185D3558A0}"/>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6" name="Alt Bilgi Yer Tutucusu 5">
            <a:extLst>
              <a:ext uri="{FF2B5EF4-FFF2-40B4-BE49-F238E27FC236}">
                <a16:creationId xmlns:a16="http://schemas.microsoft.com/office/drawing/2014/main" id="{9B576F1E-1600-4432-4BA7-AFD966CDC8FB}"/>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8A9050A5-C09A-E565-9D55-10F4D1BA9934}"/>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1328914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A9566B1-E3F4-B7B4-09ED-9701DBFD0B9A}"/>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48F687C7-D685-57A7-A52C-157128EE3224}"/>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750A45CC-E736-29D1-AE70-07068FF1DC9C}"/>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5" name="Alt Bilgi Yer Tutucusu 4">
            <a:extLst>
              <a:ext uri="{FF2B5EF4-FFF2-40B4-BE49-F238E27FC236}">
                <a16:creationId xmlns:a16="http://schemas.microsoft.com/office/drawing/2014/main" id="{FD81680C-D9FF-DAE2-7A70-A49E980EB6BE}"/>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D2D84D36-D59C-12FC-5D03-F993A3B0687B}"/>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1063921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72981B64-61EB-C939-6455-96981A6E7C83}"/>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503A25F7-D7DE-91F1-2EA3-EDC6FECB860E}"/>
              </a:ext>
            </a:extLst>
          </p:cNvPr>
          <p:cNvSpPr>
            <a:spLocks noGrp="1"/>
          </p:cNvSpPr>
          <p:nvPr>
            <p:ph type="body" orient="vert" idx="1"/>
          </p:nvPr>
        </p:nvSpPr>
        <p:spPr>
          <a:xfrm>
            <a:off x="838200" y="365125"/>
            <a:ext cx="7734300" cy="5811838"/>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E6BCF1E-9E9C-31FA-DF9B-2B218EBDE288}"/>
              </a:ext>
            </a:extLst>
          </p:cNvPr>
          <p:cNvSpPr>
            <a:spLocks noGrp="1"/>
          </p:cNvSpPr>
          <p:nvPr>
            <p:ph type="dt" sz="half" idx="10"/>
          </p:nvPr>
        </p:nvSpPr>
        <p:spPr/>
        <p:txBody>
          <a:bodyPr/>
          <a:lstStyle/>
          <a:p>
            <a:fld id="{48C0F4D9-F14D-4340-ADE9-8610FC70D4B7}" type="datetimeFigureOut">
              <a:rPr lang="tr-TR" smtClean="0"/>
              <a:t>7.12.2022</a:t>
            </a:fld>
            <a:endParaRPr lang="tr-TR"/>
          </a:p>
        </p:txBody>
      </p:sp>
      <p:sp>
        <p:nvSpPr>
          <p:cNvPr id="5" name="Alt Bilgi Yer Tutucusu 4">
            <a:extLst>
              <a:ext uri="{FF2B5EF4-FFF2-40B4-BE49-F238E27FC236}">
                <a16:creationId xmlns:a16="http://schemas.microsoft.com/office/drawing/2014/main" id="{4CE3C175-7148-217A-93AB-C6ED0C6518DA}"/>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F82C99A0-4F61-88F3-D565-F660E208B7EA}"/>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32424744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A5EE2CBE-C7A0-9DE2-5E48-8875E7D5DF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stilini düzenlemek için tıklayın</a:t>
            </a:r>
          </a:p>
        </p:txBody>
      </p:sp>
      <p:sp>
        <p:nvSpPr>
          <p:cNvPr id="3" name="Metin Yer Tutucusu 2">
            <a:extLst>
              <a:ext uri="{FF2B5EF4-FFF2-40B4-BE49-F238E27FC236}">
                <a16:creationId xmlns:a16="http://schemas.microsoft.com/office/drawing/2014/main" id="{6F0FDF58-34E8-8AF4-F3B8-3B3B18D41F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C74A3DC8-5E9D-127E-25F8-A000DAD4D0C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C0F4D9-F14D-4340-ADE9-8610FC70D4B7}" type="datetimeFigureOut">
              <a:rPr lang="tr-TR" smtClean="0"/>
              <a:t>7.12.2022</a:t>
            </a:fld>
            <a:endParaRPr lang="tr-TR"/>
          </a:p>
        </p:txBody>
      </p:sp>
      <p:sp>
        <p:nvSpPr>
          <p:cNvPr id="5" name="Alt Bilgi Yer Tutucusu 4">
            <a:extLst>
              <a:ext uri="{FF2B5EF4-FFF2-40B4-BE49-F238E27FC236}">
                <a16:creationId xmlns:a16="http://schemas.microsoft.com/office/drawing/2014/main" id="{B335C071-EE5B-4323-3CF2-AA764656864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a:extLst>
              <a:ext uri="{FF2B5EF4-FFF2-40B4-BE49-F238E27FC236}">
                <a16:creationId xmlns:a16="http://schemas.microsoft.com/office/drawing/2014/main" id="{9F094E03-980C-E6DD-9C09-8F34BBEFBE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04D67D-B529-4031-BA9F-EC68A8BE1174}" type="slidenum">
              <a:rPr lang="tr-TR" smtClean="0"/>
              <a:t>‹Nr.›</a:t>
            </a:fld>
            <a:endParaRPr lang="tr-TR"/>
          </a:p>
        </p:txBody>
      </p:sp>
    </p:spTree>
    <p:extLst>
      <p:ext uri="{BB962C8B-B14F-4D97-AF65-F5344CB8AC3E}">
        <p14:creationId xmlns:p14="http://schemas.microsoft.com/office/powerpoint/2010/main" val="2267129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4.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 Id="rId5" Type="http://schemas.openxmlformats.org/officeDocument/2006/relationships/image" Target="../media/image2.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 Id="rId5" Type="http://schemas.openxmlformats.org/officeDocument/2006/relationships/image" Target="../media/image2.pn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jpe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tr-TR" sz="4800" b="1" dirty="0"/>
              <a:t>Informationssicherheit</a:t>
            </a:r>
            <a:endParaRPr lang="en-US" sz="4800" b="1" dirty="0">
              <a:latin typeface="Arial" panose="020B0604020202020204" pitchFamily="34" charset="0"/>
              <a:cs typeface="Arial" panose="020B0604020202020204" pitchFamily="34" charset="0"/>
            </a:endParaRPr>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de-DE" sz="2800" dirty="0">
                <a:latin typeface="Arial" panose="020B0604020202020204" pitchFamily="34" charset="0"/>
                <a:cs typeface="Arial" panose="020B0604020202020204" pitchFamily="34" charset="0"/>
              </a:rPr>
              <a:t>Einheit 2</a:t>
            </a:r>
            <a:r>
              <a:rPr lang="tr-TR" sz="2800" dirty="0">
                <a:latin typeface="Arial" panose="020B0604020202020204" pitchFamily="34" charset="0"/>
                <a:cs typeface="Arial" panose="020B0604020202020204" pitchFamily="34" charset="0"/>
              </a:rPr>
              <a:t> Woche-3</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732EC5D-9B2C-9882-FEF2-34ACD18E5AA4}"/>
              </a:ext>
            </a:extLst>
          </p:cNvPr>
          <p:cNvSpPr>
            <a:spLocks noGrp="1"/>
          </p:cNvSpPr>
          <p:nvPr>
            <p:ph type="title"/>
          </p:nvPr>
        </p:nvSpPr>
        <p:spPr>
          <a:xfrm>
            <a:off x="4965430" y="629268"/>
            <a:ext cx="6586491" cy="1286160"/>
          </a:xfrm>
        </p:spPr>
        <p:txBody>
          <a:bodyPr anchor="b">
            <a:normAutofit/>
          </a:bodyPr>
          <a:lstStyle/>
          <a:p>
            <a:r>
              <a:rPr lang="tr-TR" b="1" dirty="0"/>
              <a:t>Informationssicherheit</a:t>
            </a:r>
          </a:p>
        </p:txBody>
      </p:sp>
      <p:sp>
        <p:nvSpPr>
          <p:cNvPr id="3" name="İçerik Yer Tutucusu 2">
            <a:extLst>
              <a:ext uri="{FF2B5EF4-FFF2-40B4-BE49-F238E27FC236}">
                <a16:creationId xmlns:a16="http://schemas.microsoft.com/office/drawing/2014/main" id="{5DE58E58-BADD-EA25-9BCB-8D68B4749961}"/>
              </a:ext>
            </a:extLst>
          </p:cNvPr>
          <p:cNvSpPr>
            <a:spLocks noGrp="1"/>
          </p:cNvSpPr>
          <p:nvPr>
            <p:ph idx="1"/>
          </p:nvPr>
        </p:nvSpPr>
        <p:spPr>
          <a:xfrm>
            <a:off x="4965431" y="2438400"/>
            <a:ext cx="6586489" cy="3785419"/>
          </a:xfrm>
        </p:spPr>
        <p:txBody>
          <a:bodyPr>
            <a:normAutofit/>
          </a:bodyPr>
          <a:lstStyle/>
          <a:p>
            <a:r>
              <a:rPr lang="en-US" sz="2000" spc="10" dirty="0">
                <a:effectLst/>
                <a:latin typeface="Calibri" panose="020F0502020204030204" pitchFamily="34" charset="0"/>
                <a:ea typeface="Times New Roman" panose="02020603050405020304" pitchFamily="18" charset="0"/>
                <a:cs typeface="Calibri" panose="020F0502020204030204" pitchFamily="34" charset="0"/>
              </a:rPr>
              <a:t>Bei der Informationssicherheit geht es darum, den unbefugten oder unerlaubten Zugriff auf Informationen sowie deren Verwendung, Änderung, Weitergabe, Zerstörung, Austausch und Beschädigung zu verhindern. Sie besteht aus drei grundlegenden Elementen: Vertraulichkeit, Integrität und Zugänglichkeit. Wenn eines dieser drei grundlegenden Sicherheitselemente beschädigt wird, entsteht eine Sicherheitslücke.</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2000" dirty="0"/>
          </a:p>
        </p:txBody>
      </p:sp>
      <p:pic>
        <p:nvPicPr>
          <p:cNvPr id="5" name="Picture 4" descr="Transparent padlock">
            <a:extLst>
              <a:ext uri="{FF2B5EF4-FFF2-40B4-BE49-F238E27FC236}">
                <a16:creationId xmlns:a16="http://schemas.microsoft.com/office/drawing/2014/main" id="{C418CDFE-80DC-9E67-EFD9-1C5AFCB6DA57}"/>
              </a:ext>
            </a:extLst>
          </p:cNvPr>
          <p:cNvPicPr>
            <a:picLocks noChangeAspect="1"/>
          </p:cNvPicPr>
          <p:nvPr/>
        </p:nvPicPr>
        <p:blipFill rotWithShape="1">
          <a:blip r:embed="rId2"/>
          <a:srcRect l="14937" r="40790" b="2"/>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A38360"/>
            </a:solidFill>
          </a:ln>
        </p:spPr>
        <p:style>
          <a:lnRef idx="1">
            <a:schemeClr val="accent1"/>
          </a:lnRef>
          <a:fillRef idx="0">
            <a:schemeClr val="accent1"/>
          </a:fillRef>
          <a:effectRef idx="0">
            <a:schemeClr val="accent1"/>
          </a:effectRef>
          <a:fontRef idx="minor">
            <a:schemeClr val="tx1"/>
          </a:fontRef>
        </p:style>
      </p:cxnSp>
      <p:pic>
        <p:nvPicPr>
          <p:cNvPr id="4" name="Picture 2">
            <a:extLst>
              <a:ext uri="{FF2B5EF4-FFF2-40B4-BE49-F238E27FC236}">
                <a16:creationId xmlns:a16="http://schemas.microsoft.com/office/drawing/2014/main" id="{5B779EB1-A3AD-231E-D67C-BFE74B8359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14460" y="5868617"/>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2042FD9B-2DE5-6872-CE83-7C48F653A0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965430" y="5221538"/>
            <a:ext cx="1054326" cy="1325563"/>
          </a:xfrm>
          <a:prstGeom prst="rect">
            <a:avLst/>
          </a:prstGeom>
        </p:spPr>
      </p:pic>
    </p:spTree>
    <p:extLst>
      <p:ext uri="{BB962C8B-B14F-4D97-AF65-F5344CB8AC3E}">
        <p14:creationId xmlns:p14="http://schemas.microsoft.com/office/powerpoint/2010/main" val="3367155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8A82A423-3042-227C-354C-0304475F9785}"/>
              </a:ext>
            </a:extLst>
          </p:cNvPr>
          <p:cNvSpPr>
            <a:spLocks noGrp="1"/>
          </p:cNvSpPr>
          <p:nvPr>
            <p:ph type="title"/>
          </p:nvPr>
        </p:nvSpPr>
        <p:spPr>
          <a:xfrm>
            <a:off x="2041864" y="365125"/>
            <a:ext cx="9311936" cy="1325563"/>
          </a:xfrm>
        </p:spPr>
        <p:txBody>
          <a:bodyPr/>
          <a:lstStyle/>
          <a:p>
            <a:r>
              <a:rPr lang="tr-TR" b="1" dirty="0"/>
              <a:t>Informationssicherheit</a:t>
            </a:r>
            <a:endParaRPr lang="tr-TR" dirty="0"/>
          </a:p>
        </p:txBody>
      </p:sp>
      <p:sp>
        <p:nvSpPr>
          <p:cNvPr id="3" name="İçerik Yer Tutucusu 2">
            <a:extLst>
              <a:ext uri="{FF2B5EF4-FFF2-40B4-BE49-F238E27FC236}">
                <a16:creationId xmlns:a16="http://schemas.microsoft.com/office/drawing/2014/main" id="{7D82DEF2-32CC-3E82-F41A-F4C4678989EC}"/>
              </a:ext>
            </a:extLst>
          </p:cNvPr>
          <p:cNvSpPr>
            <a:spLocks noGrp="1"/>
          </p:cNvSpPr>
          <p:nvPr>
            <p:ph sz="half" idx="1"/>
          </p:nvPr>
        </p:nvSpPr>
        <p:spPr/>
        <p:txBody>
          <a:bodyPr/>
          <a:lstStyle/>
          <a:p>
            <a:pPr marL="342900" lvl="0" indent="-342900" algn="just">
              <a:lnSpc>
                <a:spcPct val="115000"/>
              </a:lnSpc>
              <a:spcAft>
                <a:spcPts val="1800"/>
              </a:spcAft>
              <a:buFont typeface="Titillium Web" panose="00000500000000000000" pitchFamily="2" charset="-94"/>
              <a:buChar char="•"/>
            </a:pPr>
            <a:r>
              <a:rPr lang="tr-TR" sz="1800" b="1"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Vertraulichkeit</a:t>
            </a:r>
            <a:r>
              <a:rPr lang="tr-TR" sz="18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Sie </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ist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der Schutz </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von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Informationen vor unbefugtem Zugriff und unbefugter Kenntnisnahme</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tr-TR"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1800"/>
              </a:spcAft>
              <a:buFont typeface="Titillium Web" panose="00000500000000000000" pitchFamily="2" charset="-94"/>
              <a:buChar char="•"/>
            </a:pPr>
            <a:r>
              <a:rPr lang="tr-TR" sz="1800" b="1"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Integrität</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Informationen werden nicht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von Unbefugten verändert</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tr-TR"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1800"/>
              </a:spcAft>
              <a:buFont typeface="Titillium Web" panose="00000500000000000000" pitchFamily="2" charset="-94"/>
              <a:buChar char="•"/>
            </a:pPr>
            <a:r>
              <a:rPr lang="tr-TR" sz="18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Zugänglichkeit</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Die Informationen sind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für befugte Personen bei Bedarf zugänglich und nutzbar</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tr-TR"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tr-TR" dirty="0"/>
          </a:p>
        </p:txBody>
      </p:sp>
      <p:sp>
        <p:nvSpPr>
          <p:cNvPr id="6" name="İçerik Yer Tutucusu 5">
            <a:extLst>
              <a:ext uri="{FF2B5EF4-FFF2-40B4-BE49-F238E27FC236}">
                <a16:creationId xmlns:a16="http://schemas.microsoft.com/office/drawing/2014/main" id="{5CBCA090-A32F-B856-3BDE-4DE3F42C3BCA}"/>
              </a:ext>
            </a:extLst>
          </p:cNvPr>
          <p:cNvSpPr>
            <a:spLocks noGrp="1"/>
          </p:cNvSpPr>
          <p:nvPr>
            <p:ph sz="half" idx="2"/>
          </p:nvPr>
        </p:nvSpPr>
        <p:spPr/>
        <p:txBody>
          <a:bodyPr/>
          <a:lstStyle/>
          <a:p>
            <a:endParaRPr lang="tr-TR"/>
          </a:p>
        </p:txBody>
      </p:sp>
      <p:pic>
        <p:nvPicPr>
          <p:cNvPr id="4" name="Resim 3">
            <a:extLst>
              <a:ext uri="{FF2B5EF4-FFF2-40B4-BE49-F238E27FC236}">
                <a16:creationId xmlns:a16="http://schemas.microsoft.com/office/drawing/2014/main" id="{3BCCF318-7839-8DC2-9E9F-922D41B3EF7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72199" y="1690688"/>
            <a:ext cx="5038725" cy="4572389"/>
          </a:xfrm>
          <a:prstGeom prst="rect">
            <a:avLst/>
          </a:prstGeom>
          <a:noFill/>
          <a:ln>
            <a:noFill/>
          </a:ln>
        </p:spPr>
      </p:pic>
      <p:pic>
        <p:nvPicPr>
          <p:cNvPr id="2" name="Picture 2">
            <a:extLst>
              <a:ext uri="{FF2B5EF4-FFF2-40B4-BE49-F238E27FC236}">
                <a16:creationId xmlns:a16="http://schemas.microsoft.com/office/drawing/2014/main" id="{BF4E3E7F-6378-E943-B3A7-D42D9C9207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3624" y="442106"/>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2892E28-EF5F-8A36-9BF0-5AC49DC2F29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30107" y="235238"/>
            <a:ext cx="1054326" cy="1325563"/>
          </a:xfrm>
          <a:prstGeom prst="rect">
            <a:avLst/>
          </a:prstGeom>
        </p:spPr>
      </p:pic>
    </p:spTree>
    <p:extLst>
      <p:ext uri="{BB962C8B-B14F-4D97-AF65-F5344CB8AC3E}">
        <p14:creationId xmlns:p14="http://schemas.microsoft.com/office/powerpoint/2010/main" val="2739188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48D7F665-4BC8-4DD0-60EF-0C1A265B24EF}"/>
              </a:ext>
            </a:extLst>
          </p:cNvPr>
          <p:cNvSpPr>
            <a:spLocks noGrp="1"/>
          </p:cNvSpPr>
          <p:nvPr>
            <p:ph type="title"/>
          </p:nvPr>
        </p:nvSpPr>
        <p:spPr>
          <a:xfrm>
            <a:off x="1917401" y="393464"/>
            <a:ext cx="6318400" cy="1135737"/>
          </a:xfrm>
        </p:spPr>
        <p:txBody>
          <a:bodyPr>
            <a:noAutofit/>
          </a:bodyPr>
          <a:lstStyle/>
          <a:p>
            <a:r>
              <a:rPr lang="tr-TR" spc="5" dirty="0" err="1">
                <a:effectLst/>
                <a:latin typeface="Calibri Light" panose="020F0302020204030204" pitchFamily="34" charset="0"/>
                <a:ea typeface="Times New Roman" panose="02020603050405020304" pitchFamily="18" charset="0"/>
                <a:cs typeface="Calibri Light" panose="020F0302020204030204" pitchFamily="34" charset="0"/>
              </a:rPr>
              <a:t>Was </a:t>
            </a:r>
            <a:r>
              <a:rPr lang="tr-TR" spc="5" dirty="0">
                <a:effectLst/>
                <a:latin typeface="Calibri Light" panose="020F0302020204030204" pitchFamily="34" charset="0"/>
                <a:ea typeface="Times New Roman" panose="02020603050405020304" pitchFamily="18" charset="0"/>
                <a:cs typeface="Calibri Light" panose="020F0302020204030204" pitchFamily="34" charset="0"/>
              </a:rPr>
              <a:t>ist eine </a:t>
            </a:r>
            <a:r>
              <a:rPr lang="tr-TR" spc="5" dirty="0" err="1">
                <a:effectLst/>
                <a:latin typeface="Calibri Light" panose="020F0302020204030204" pitchFamily="34" charset="0"/>
                <a:ea typeface="Times New Roman" panose="02020603050405020304" pitchFamily="18" charset="0"/>
                <a:cs typeface="Calibri Light" panose="020F0302020204030204" pitchFamily="34" charset="0"/>
              </a:rPr>
              <a:t>Informationssicherheitspolitik</a:t>
            </a:r>
            <a:r>
              <a:rPr lang="tr-TR" spc="5"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7C2E21BB-1637-C34C-780D-292C1A215BC4}"/>
              </a:ext>
            </a:extLst>
          </p:cNvPr>
          <p:cNvSpPr>
            <a:spLocks noGrp="1"/>
          </p:cNvSpPr>
          <p:nvPr>
            <p:ph idx="1"/>
          </p:nvPr>
        </p:nvSpPr>
        <p:spPr>
          <a:xfrm>
            <a:off x="1014059" y="2518359"/>
            <a:ext cx="10558815" cy="4393982"/>
          </a:xfrm>
        </p:spPr>
        <p:txBody>
          <a:bodyPr>
            <a:normAutofit/>
          </a:bodyPr>
          <a:lstStyle/>
          <a:p>
            <a:pPr algn="just"/>
            <a:r>
              <a:rPr lang="en-US" dirty="0">
                <a:effectLst/>
                <a:latin typeface="Calibri" panose="020F0502020204030204" pitchFamily="34" charset="0"/>
                <a:ea typeface="Calibri" panose="020F0502020204030204" pitchFamily="34" charset="0"/>
                <a:cs typeface="Calibri" panose="020F0502020204030204" pitchFamily="34" charset="0"/>
              </a:rPr>
              <a:t>Eine Informationssicherheitspolitik (ISP) ist eine Reihe von Regeln, Richtlinien und Verfahren, die sicherstellen sollen, dass alle Endbenutzer und Netzwerke innerhalb einer Organisation Mindestanforderungen an die IT-Sicherheit und den Datenschutz erfüllen. </a:t>
            </a:r>
            <a:r>
              <a:rPr lang="en-US" spc="10" dirty="0">
                <a:effectLst/>
                <a:latin typeface="Calibri" panose="020F0502020204030204" pitchFamily="34" charset="0"/>
                <a:ea typeface="Times New Roman" panose="02020603050405020304" pitchFamily="18" charset="0"/>
                <a:cs typeface="Calibri" panose="020F0502020204030204" pitchFamily="34" charset="0"/>
              </a:rPr>
              <a:t>Eine Informationssicherheitspolitik ermöglicht es, ein Sicherheitsprogramm zu koordinieren und durchzusetzen und Sicherheitsmaßnahmen an Dritte und externe Prüfer zu kommunizieren.</a:t>
            </a:r>
            <a:endParaRPr lang="tr-TR"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tr-TR" dirty="0"/>
          </a:p>
        </p:txBody>
      </p:sp>
      <p:grpSp>
        <p:nvGrpSpPr>
          <p:cNvPr id="25" name="Group 24">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26" name="Rectangle 25">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Grafik 4">
            <a:extLst>
              <a:ext uri="{FF2B5EF4-FFF2-40B4-BE49-F238E27FC236}">
                <a16:creationId xmlns:a16="http://schemas.microsoft.com/office/drawing/2014/main" id="{0BFFCE4F-F109-CA6B-FF1A-F3E9E8C9672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grpSp>
        <p:nvGrpSpPr>
          <p:cNvPr id="29" name="Group 28">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30" name="Isosceles Triangle 29">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2">
            <a:extLst>
              <a:ext uri="{FF2B5EF4-FFF2-40B4-BE49-F238E27FC236}">
                <a16:creationId xmlns:a16="http://schemas.microsoft.com/office/drawing/2014/main" id="{A07278DE-7565-B1CF-1FC8-1F53929A7A5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8845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76C3D6E2-D7B4-F003-9B7D-25C4B4C7F68D}"/>
              </a:ext>
            </a:extLst>
          </p:cNvPr>
          <p:cNvSpPr>
            <a:spLocks noGrp="1"/>
          </p:cNvSpPr>
          <p:nvPr>
            <p:ph type="title"/>
          </p:nvPr>
        </p:nvSpPr>
        <p:spPr>
          <a:xfrm>
            <a:off x="1538908" y="501985"/>
            <a:ext cx="7024158" cy="1135737"/>
          </a:xfrm>
        </p:spPr>
        <p:txBody>
          <a:bodyPr>
            <a:noAutofit/>
          </a:bodyPr>
          <a:lstStyle/>
          <a:p>
            <a:r>
              <a:rPr lang="en-US" b="1" dirty="0">
                <a:effectLst/>
                <a:latin typeface="Calibri Light" panose="020F0302020204030204" pitchFamily="34" charset="0"/>
                <a:ea typeface="Times New Roman" panose="02020603050405020304" pitchFamily="18" charset="0"/>
                <a:cs typeface="Calibri Light" panose="020F0302020204030204" pitchFamily="34" charset="0"/>
              </a:rPr>
              <a:t>Was ist der Zweck einer Informationssicherheitspolitik?</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88EB5F1D-047C-FDFE-2FFE-09973AE1ABE2}"/>
              </a:ext>
            </a:extLst>
          </p:cNvPr>
          <p:cNvSpPr>
            <a:spLocks noGrp="1"/>
          </p:cNvSpPr>
          <p:nvPr>
            <p:ph idx="1"/>
          </p:nvPr>
        </p:nvSpPr>
        <p:spPr>
          <a:xfrm>
            <a:off x="238125" y="2217376"/>
            <a:ext cx="5719508" cy="4393982"/>
          </a:xfrm>
        </p:spPr>
        <p:txBody>
          <a:bodyPr>
            <a:normAutofit/>
          </a:bodyPr>
          <a:lstStyle/>
          <a:p>
            <a:r>
              <a:rPr lang="en-US" dirty="0" err="1"/>
              <a:t>Allgemeiner </a:t>
            </a:r>
            <a:r>
              <a:rPr lang="en-US" dirty="0"/>
              <a:t>Ansatz zur Informationssicherheit</a:t>
            </a:r>
            <a:endParaRPr lang="tr-TR" dirty="0"/>
          </a:p>
          <a:p>
            <a:r>
              <a:rPr lang="en-US" dirty="0"/>
              <a:t>Durchführung von Sicherheitsmaßnahmen</a:t>
            </a:r>
            <a:endParaRPr lang="tr-TR" dirty="0"/>
          </a:p>
          <a:p>
            <a:r>
              <a:rPr lang="en-US" dirty="0" err="1"/>
              <a:t>Durchsetzung von </a:t>
            </a:r>
            <a:r>
              <a:rPr lang="en-US" dirty="0"/>
              <a:t>Richtlinien zur Benutzerzugriffskontrolle</a:t>
            </a:r>
            <a:endParaRPr lang="tr-TR" dirty="0"/>
          </a:p>
          <a:p>
            <a:r>
              <a:rPr lang="en-US" dirty="0" err="1"/>
              <a:t>Erkennung </a:t>
            </a:r>
            <a:r>
              <a:rPr lang="en-US" dirty="0"/>
              <a:t>und Minimierung der Auswirkungen kompromittierter Informationsbestände</a:t>
            </a:r>
            <a:endParaRPr lang="tr-TR" dirty="0"/>
          </a:p>
          <a:p>
            <a:r>
              <a:rPr lang="en-US" dirty="0" err="1"/>
              <a:t>Schutz des </a:t>
            </a:r>
            <a:r>
              <a:rPr lang="en-US" dirty="0"/>
              <a:t>Rufs</a:t>
            </a:r>
            <a:endParaRPr lang="tr-TR" dirty="0"/>
          </a:p>
          <a:p>
            <a:endParaRPr lang="tr-TR" dirty="0"/>
          </a:p>
        </p:txBody>
      </p:sp>
      <p:grpSp>
        <p:nvGrpSpPr>
          <p:cNvPr id="18" name="Group 17">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9" name="Isosceles Triangle 18">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9">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descr="Padlock on computer motherboard">
            <a:extLst>
              <a:ext uri="{FF2B5EF4-FFF2-40B4-BE49-F238E27FC236}">
                <a16:creationId xmlns:a16="http://schemas.microsoft.com/office/drawing/2014/main" id="{A2100827-8E9F-9A1B-848D-F6FC026D29ED}"/>
              </a:ext>
            </a:extLst>
          </p:cNvPr>
          <p:cNvPicPr>
            <a:picLocks noChangeAspect="1"/>
          </p:cNvPicPr>
          <p:nvPr/>
        </p:nvPicPr>
        <p:blipFill rotWithShape="1">
          <a:blip r:embed="rId2"/>
          <a:srcRect l="4847" r="28200" b="-1"/>
          <a:stretch/>
        </p:blipFill>
        <p:spPr>
          <a:xfrm>
            <a:off x="7192863" y="1883464"/>
            <a:ext cx="4375115" cy="4361892"/>
          </a:xfrm>
          <a:prstGeom prst="rect">
            <a:avLst/>
          </a:prstGeom>
        </p:spPr>
      </p:pic>
      <p:grpSp>
        <p:nvGrpSpPr>
          <p:cNvPr id="26" name="Group 21">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27" name="Rectangle 22">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23">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Grafik 4">
            <a:extLst>
              <a:ext uri="{FF2B5EF4-FFF2-40B4-BE49-F238E27FC236}">
                <a16:creationId xmlns:a16="http://schemas.microsoft.com/office/drawing/2014/main" id="{A990CD5D-6C97-39C8-D2D1-F444561A8591}"/>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882D05E9-32AC-7693-53BA-1A615285E573}"/>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78388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14">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5B7FAF6D-9DD2-2D0B-613A-675088011688}"/>
              </a:ext>
            </a:extLst>
          </p:cNvPr>
          <p:cNvSpPr>
            <a:spLocks noGrp="1"/>
          </p:cNvSpPr>
          <p:nvPr>
            <p:ph type="title"/>
          </p:nvPr>
        </p:nvSpPr>
        <p:spPr>
          <a:xfrm>
            <a:off x="1540477" y="509354"/>
            <a:ext cx="7089174" cy="1135737"/>
          </a:xfrm>
        </p:spPr>
        <p:txBody>
          <a:bodyPr>
            <a:noAutofit/>
          </a:bodyPr>
          <a:lstStyle/>
          <a:p>
            <a:r>
              <a:rPr lang="tr-TR" spc="10" dirty="0">
                <a:effectLst/>
                <a:latin typeface="Calibri Light" panose="020F0302020204030204" pitchFamily="34" charset="0"/>
                <a:ea typeface="Times New Roman" panose="02020603050405020304" pitchFamily="18" charset="0"/>
                <a:cs typeface="Calibri Light" panose="020F0302020204030204" pitchFamily="34" charset="0"/>
              </a:rPr>
              <a:t>ICP </a:t>
            </a:r>
            <a:r>
              <a:rPr lang="en-US" spc="10" dirty="0">
                <a:effectLst/>
                <a:latin typeface="Calibri Light" panose="020F0302020204030204" pitchFamily="34" charset="0"/>
                <a:ea typeface="Times New Roman" panose="02020603050405020304" pitchFamily="18" charset="0"/>
                <a:cs typeface="Calibri Light" panose="020F0302020204030204" pitchFamily="34" charset="0"/>
              </a:rPr>
              <a:t>kann folgende Vorteile für eine Organisation haben</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9C23C7D9-443D-86A2-C0FE-B2C2FE0587CC}"/>
              </a:ext>
            </a:extLst>
          </p:cNvPr>
          <p:cNvSpPr>
            <a:spLocks noGrp="1"/>
          </p:cNvSpPr>
          <p:nvPr>
            <p:ph idx="1"/>
          </p:nvPr>
        </p:nvSpPr>
        <p:spPr>
          <a:xfrm>
            <a:off x="219074" y="1782980"/>
            <a:ext cx="11713953" cy="4922619"/>
          </a:xfrm>
        </p:spPr>
        <p:txBody>
          <a:bodyPr>
            <a:normAutofit fontScale="92500" lnSpcReduction="10000"/>
          </a:bodyPr>
          <a:lstStyle/>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Erleichtert die Integrität, Verfügbarkeit und Vertraulichkeit von Daten</a:t>
            </a:r>
            <a:r>
              <a:rPr lang="tr-TR" sz="2400" b="1" spc="10" dirty="0">
                <a:effectLst/>
                <a:latin typeface="Calibri" panose="020F0502020204030204" pitchFamily="34" charset="0"/>
                <a:ea typeface="Times New Roman" panose="02020603050405020304" pitchFamily="18" charset="0"/>
                <a:cs typeface="Calibri" panose="020F0502020204030204" pitchFamily="34" charset="0"/>
              </a:rPr>
              <a:t>: </a:t>
            </a:r>
            <a:r>
              <a:rPr lang="en-US" sz="2400" spc="10" dirty="0" err="1">
                <a:effectLst/>
                <a:latin typeface="Calibri" panose="020F0502020204030204" pitchFamily="34" charset="0"/>
                <a:ea typeface="Times New Roman" panose="02020603050405020304" pitchFamily="18" charset="0"/>
                <a:cs typeface="Calibri" panose="020F0502020204030204" pitchFamily="34" charset="0"/>
              </a:rPr>
              <a:t>Wirksame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Informationssicherheitsrichtlinien standardisieren Regeln und Prozesse </a:t>
            </a:r>
            <a:endParaRPr lang="tr-TR" sz="2400" spc="10" dirty="0">
              <a:effectLst/>
              <a:latin typeface="Calibri" panose="020F0502020204030204" pitchFamily="34" charset="0"/>
              <a:ea typeface="Times New Roman" panose="02020603050405020304" pitchFamily="18" charset="0"/>
              <a:cs typeface="Calibri" panose="020F0502020204030204" pitchFamily="34" charset="0"/>
            </a:endParaRPr>
          </a:p>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Schützt sensible Daten</a:t>
            </a:r>
            <a:r>
              <a:rPr lang="tr-TR" sz="2400" b="1" spc="10" dirty="0">
                <a:effectLst/>
                <a:latin typeface="Calibri" panose="020F0502020204030204" pitchFamily="34" charset="0"/>
                <a:ea typeface="Times New Roman" panose="02020603050405020304" pitchFamily="18" charset="0"/>
                <a:cs typeface="Calibri" panose="020F0502020204030204" pitchFamily="34" charset="0"/>
              </a:rPr>
              <a:t>: Die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IS-Richtlinien räumen dem Schutz von geistigem Eigentum und sensiblen Daten, wie z. B. personenbezogenen Informationen, Vorrang ein</a:t>
            </a:r>
            <a:r>
              <a:rPr lang="tr-TR" sz="2400" spc="10" dirty="0">
                <a:effectLst/>
                <a:latin typeface="Calibri" panose="020F0502020204030204" pitchFamily="34" charset="0"/>
                <a:ea typeface="Times New Roman" panose="02020603050405020304" pitchFamily="18" charset="0"/>
                <a:cs typeface="Calibri" panose="020F0502020204030204" pitchFamily="34" charset="0"/>
              </a:rPr>
              <a:t>,</a:t>
            </a:r>
          </a:p>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Minimiert das Risiko von Sicherheitsvorfällen</a:t>
            </a:r>
            <a:r>
              <a:rPr lang="tr-TR" sz="2400" b="1" spc="10" dirty="0">
                <a:effectLst/>
                <a:latin typeface="Calibri" panose="020F0502020204030204" pitchFamily="34" charset="0"/>
                <a:ea typeface="Times New Roman" panose="02020603050405020304" pitchFamily="18" charset="0"/>
                <a:cs typeface="Calibri" panose="020F0502020204030204" pitchFamily="34" charset="0"/>
              </a:rPr>
              <a:t>: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Eine IS-Richtlinie hilft Organisationen bei der Festlegung von Verfahren zur Erkennung und Begrenzung von Schwachstellen und Risiken. </a:t>
            </a:r>
            <a:endParaRPr lang="tr-TR" sz="2400" spc="10" dirty="0">
              <a:effectLst/>
              <a:latin typeface="Calibri" panose="020F0502020204030204" pitchFamily="34" charset="0"/>
              <a:ea typeface="Times New Roman" panose="02020603050405020304" pitchFamily="18" charset="0"/>
              <a:cs typeface="Calibri" panose="020F0502020204030204" pitchFamily="34" charset="0"/>
            </a:endParaRPr>
          </a:p>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Führt Sicherheitsprogramme in der gesamten Organisation aus</a:t>
            </a:r>
            <a:r>
              <a:rPr lang="tr-TR" sz="2400" b="1" spc="10" dirty="0">
                <a:effectLst/>
                <a:latin typeface="Calibri" panose="020F0502020204030204" pitchFamily="34" charset="0"/>
                <a:ea typeface="Times New Roman" panose="02020603050405020304" pitchFamily="18" charset="0"/>
                <a:cs typeface="Calibri" panose="020F0502020204030204" pitchFamily="34" charset="0"/>
              </a:rPr>
              <a:t>: Die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IS-Richtlinien bilden den Rahmen für die Umsetzung der Verfahren. </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Bietet eine klare Sicherheitsaussage gegenüber Dritten</a:t>
            </a:r>
            <a:r>
              <a:rPr lang="tr-TR" sz="2400" b="1" spc="10" dirty="0">
                <a:latin typeface="Calibri" panose="020F0502020204030204" pitchFamily="34" charset="0"/>
                <a:ea typeface="Times New Roman" panose="02020603050405020304" pitchFamily="18" charset="0"/>
                <a:cs typeface="Calibri" panose="020F0502020204030204" pitchFamily="34" charset="0"/>
              </a:rPr>
              <a:t>: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IS-Richtlinien fassen die Sicherheitslage des Unternehmens zusammen und erklären, wie das Unternehmen IT-Ressourcen und -Anlagen schützt.</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Hilft bei der Einhaltung gesetzlicher Vorschriften</a:t>
            </a:r>
            <a:r>
              <a:rPr lang="tr-TR" sz="2400" b="1" spc="10" dirty="0">
                <a:latin typeface="Calibri" panose="020F0502020204030204" pitchFamily="34" charset="0"/>
                <a:ea typeface="Times New Roman" panose="02020603050405020304" pitchFamily="18" charset="0"/>
                <a:cs typeface="Calibri" panose="020F0502020204030204" pitchFamily="34" charset="0"/>
              </a:rPr>
              <a:t>: Die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Erstellung einer IS-Richtlinie kann Unternehmen dabei helfen, Sicherheitslücken in Bezug auf gesetzliche Vorschriften zu erkennen und zu schließen.</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1000"/>
              </a:spcAft>
              <a:buNone/>
            </a:pP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0" name="Rectangle 16">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18">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Isosceles Triangle 20">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Rectangle 22">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rafik 4">
            <a:extLst>
              <a:ext uri="{FF2B5EF4-FFF2-40B4-BE49-F238E27FC236}">
                <a16:creationId xmlns:a16="http://schemas.microsoft.com/office/drawing/2014/main" id="{028B6140-37BF-2C19-AF74-27142640F4D4}"/>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80B878E1-69FF-7E66-2708-18060201B03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72866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Rectangle 25">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1ECF9B05-2E30-17B2-0B76-1F688D50B4EA}"/>
              </a:ext>
            </a:extLst>
          </p:cNvPr>
          <p:cNvSpPr>
            <a:spLocks noGrp="1"/>
          </p:cNvSpPr>
          <p:nvPr>
            <p:ph type="title"/>
          </p:nvPr>
        </p:nvSpPr>
        <p:spPr>
          <a:xfrm>
            <a:off x="1351363" y="404996"/>
            <a:ext cx="8164111" cy="1135737"/>
          </a:xfrm>
        </p:spPr>
        <p:txBody>
          <a:bodyPr>
            <a:noAutofit/>
          </a:bodyPr>
          <a:lstStyle/>
          <a:p>
            <a:r>
              <a:rPr lang="en-US" dirty="0"/>
              <a:t>Was sollte in einer </a:t>
            </a:r>
            <a:br>
              <a:rPr lang="tr-TR" dirty="0"/>
            </a:br>
            <a:r>
              <a:rPr lang="en-US" dirty="0"/>
              <a:t>Informationssicherheitspolitik?</a:t>
            </a:r>
            <a:endParaRPr lang="tr-TR" dirty="0"/>
          </a:p>
        </p:txBody>
      </p:sp>
      <p:sp>
        <p:nvSpPr>
          <p:cNvPr id="3" name="İçerik Yer Tutucusu 2">
            <a:extLst>
              <a:ext uri="{FF2B5EF4-FFF2-40B4-BE49-F238E27FC236}">
                <a16:creationId xmlns:a16="http://schemas.microsoft.com/office/drawing/2014/main" id="{79A78F86-70A3-E9AD-8C44-41A1BAAC9C7D}"/>
              </a:ext>
            </a:extLst>
          </p:cNvPr>
          <p:cNvSpPr>
            <a:spLocks noGrp="1"/>
          </p:cNvSpPr>
          <p:nvPr>
            <p:ph idx="1"/>
          </p:nvPr>
        </p:nvSpPr>
        <p:spPr>
          <a:xfrm>
            <a:off x="643467" y="1782980"/>
            <a:ext cx="10905066" cy="4937415"/>
          </a:xfrm>
        </p:spPr>
        <p:txBody>
          <a:bodyPr>
            <a:noAutofit/>
          </a:bodyPr>
          <a:lstStyle/>
          <a:p>
            <a:pPr algn="just"/>
            <a:r>
              <a:rPr lang="en-US" sz="1400" b="1" dirty="0"/>
              <a:t>Richtlinie zur akzeptablen Nutzung</a:t>
            </a:r>
            <a:r>
              <a:rPr lang="tr-TR" sz="1400" b="1" dirty="0"/>
              <a:t>: </a:t>
            </a:r>
            <a:r>
              <a:rPr lang="en-US" sz="1400" dirty="0"/>
              <a:t>In dieser Richtlinie wird die zulässige Nutzung der Computerausrüstung und des Internets in Ihrem Unternehmen festgelegt.  Eine Richtlinie zur akzeptablen Nutzung sollte darlegen, wofür die Mitarbeiter in Bezug auf den Schutz der Unternehmensausrüstung verantwortlich sind, wie z. B. das Abschließen ihrer Computer, wenn sie sich nicht an ihrem Arbeitsplatz befinden, oder den Schutz von Tablets oder anderen elektronischen Geräten, die sensible Informationen enthalten könnten. Sie sollte auch darlegen, welche Rechte das Unternehmen hat und welche Aktivitäten auf den Geräten und im Netzwerk des Unternehmens nicht verboten sind.</a:t>
            </a:r>
          </a:p>
          <a:p>
            <a:pPr algn="just"/>
            <a:r>
              <a:rPr lang="en-US" sz="1400" b="1" dirty="0"/>
              <a:t>Clean-Desk-Richtlinie</a:t>
            </a:r>
            <a:r>
              <a:rPr lang="tr-TR" sz="1400" b="1" dirty="0"/>
              <a:t>: </a:t>
            </a:r>
            <a:r>
              <a:rPr lang="en-US" sz="1400" dirty="0"/>
              <a:t>Eine Clean-Desk-Richtlinie konzentriert sich auf den Schutz von Sachwerten und Informationen. Diese Richtlinie sollte die Mindestanforderungen für die Aufrechterhaltung eines sauberen Arbeitsplatzes festlegen, z. B. wo sensible Informationen über Mitarbeiter, geistiges Eigentum, Kunden und Lieferanten gespeichert und abgerufen werden können. Sie sollte auch festlegen, welche Arten von Materialien geschreddert oder weggeworfen werden müssen, ob Passwörter verwendet werden müssen, um Dokumente aus einem Drucker abzurufen, und welche Informationen oder Gegenstände mit einem physischen Schloss gesichert werden müssen.</a:t>
            </a:r>
          </a:p>
          <a:p>
            <a:pPr algn="just"/>
            <a:r>
              <a:rPr lang="en-US" sz="1400" b="1" dirty="0"/>
              <a:t>Richtlinie zur Reaktion auf Datenverletzungen</a:t>
            </a:r>
            <a:r>
              <a:rPr lang="tr-TR" sz="1400" b="1" dirty="0"/>
              <a:t>: </a:t>
            </a:r>
            <a:r>
              <a:rPr lang="en-US" sz="1400" dirty="0"/>
              <a:t>Dies wird auch als Reaktionsplan auf einen Vorfall bezeichnet. Der Zweck einer Richtlinie zur Reaktion auf Datenschutzverletzungen besteht darin, die Ziele und die Vision dafür festzulegen, wie Ihre Organisation auf eine Datenschutzverletzung reagieren wird. Dieser Plan trägt dazu bei, das Risiko, Opfer eines Cyberangriffs zu werden, zu mindern. In dieser Richtlinie sollte festgelegt werden, für wen sie gilt und wann sie in Kraft tritt, einschließlich der Definition einer Datenschutzverletzung, der Aufgaben und Zuständigkeiten der Mitarbeiter, der Standards und Messgrößen, der Berichterstattung, der Abhilfemaßnahmen und der Feedback-Mechanismen.</a:t>
            </a:r>
          </a:p>
          <a:p>
            <a:pPr algn="just"/>
            <a:r>
              <a:rPr lang="en-US" sz="1400" b="1" dirty="0"/>
              <a:t>Richtlinie für den Katastrophenschutzplan</a:t>
            </a:r>
            <a:r>
              <a:rPr lang="tr-TR" sz="1400" b="1" dirty="0"/>
              <a:t>: </a:t>
            </a:r>
            <a:r>
              <a:rPr lang="en-US" sz="1400" dirty="0"/>
              <a:t>Diese Richtlinie unterscheidet sich von einem Reaktionsplan auf Datenverletzungen, da es sich um einen allgemeinen Notfallplan handelt, der regelt, was im Falle einer Katastrophe oder eines Ereignisses, das zu einer längeren Verzögerung des Dienstes führt, zu tun ist. Diese Richtlinie sollte das Verfahren zur Wiederherstellung von Systemen, Anwendungen und Daten während oder nach einer Katastrophe, die einen größeren Ausfall verursacht, beschreiben. Dieser Notfallplan sollte jährlich aktualisiert werden.</a:t>
            </a:r>
            <a:endParaRPr lang="tr-TR" sz="1400" dirty="0"/>
          </a:p>
        </p:txBody>
      </p:sp>
      <p:sp>
        <p:nvSpPr>
          <p:cNvPr id="36" name="Rectangle 27">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Isosceles Triangle 29">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Isosceles Triangle 31">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Rectangle 3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rafik 4">
            <a:extLst>
              <a:ext uri="{FF2B5EF4-FFF2-40B4-BE49-F238E27FC236}">
                <a16:creationId xmlns:a16="http://schemas.microsoft.com/office/drawing/2014/main" id="{769E7E0C-44C9-D050-7DA9-2AD1F7ED3892}"/>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2157AFA5-6A93-D778-09CE-37022043D04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637011" y="753256"/>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14176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6C32887-1952-D993-83FD-2166EFCE908B}"/>
              </a:ext>
            </a:extLst>
          </p:cNvPr>
          <p:cNvSpPr>
            <a:spLocks noGrp="1"/>
          </p:cNvSpPr>
          <p:nvPr>
            <p:ph type="title"/>
          </p:nvPr>
        </p:nvSpPr>
        <p:spPr>
          <a:xfrm>
            <a:off x="1571625" y="310082"/>
            <a:ext cx="10515600" cy="1325563"/>
          </a:xfrm>
        </p:spPr>
        <p:txBody>
          <a:bodyPr/>
          <a:lstStyle/>
          <a:p>
            <a:r>
              <a:rPr lang="en-US" dirty="0"/>
              <a:t>Was sollte in einer </a:t>
            </a:r>
            <a:br>
              <a:rPr lang="tr-TR" dirty="0"/>
            </a:br>
            <a:r>
              <a:rPr lang="en-US" dirty="0"/>
              <a:t>Informationssicherheitspolitik?</a:t>
            </a:r>
            <a:endParaRPr lang="tr-TR" dirty="0"/>
          </a:p>
        </p:txBody>
      </p:sp>
      <p:sp>
        <p:nvSpPr>
          <p:cNvPr id="3" name="İçerik Yer Tutucusu 2">
            <a:extLst>
              <a:ext uri="{FF2B5EF4-FFF2-40B4-BE49-F238E27FC236}">
                <a16:creationId xmlns:a16="http://schemas.microsoft.com/office/drawing/2014/main" id="{2A8E5A1C-C56A-1088-3870-13581CA086E5}"/>
              </a:ext>
            </a:extLst>
          </p:cNvPr>
          <p:cNvSpPr>
            <a:spLocks noGrp="1"/>
          </p:cNvSpPr>
          <p:nvPr>
            <p:ph idx="1"/>
          </p:nvPr>
        </p:nvSpPr>
        <p:spPr/>
        <p:txBody>
          <a:bodyPr>
            <a:normAutofit fontScale="77500" lnSpcReduction="20000"/>
          </a:bodyPr>
          <a:lstStyle/>
          <a:p>
            <a:r>
              <a:rPr lang="en-US" b="1" dirty="0"/>
              <a:t>E-Mail-Richtlinie</a:t>
            </a:r>
            <a:r>
              <a:rPr lang="tr-TR" b="1" dirty="0"/>
              <a:t>: </a:t>
            </a:r>
            <a:r>
              <a:rPr lang="en-US" dirty="0"/>
              <a:t>E-Mail ist ein wichtiger Kommunikationskanal für Unternehmen aller Art, und der Missbrauch von E-Mails kann die Sicherheit Ihres Unternehmens in vielerlei Hinsicht gefährden, sei es, dass Mitarbeiter vertrauliche Informationen per E-Mail verbreiten oder Ihr Netzwerk versehentlich einem Virus ausgesetzt wird. </a:t>
            </a:r>
          </a:p>
          <a:p>
            <a:endParaRPr lang="en-US" dirty="0"/>
          </a:p>
          <a:p>
            <a:r>
              <a:rPr lang="en-US" b="1" dirty="0"/>
              <a:t>Richtlinie zum Schutz von Endbenutzer-Verschlüsselungsschlüsseln</a:t>
            </a:r>
            <a:r>
              <a:rPr lang="tr-TR" b="1" dirty="0"/>
              <a:t>: </a:t>
            </a:r>
            <a:r>
              <a:rPr lang="en-US" dirty="0"/>
              <a:t>Bestimmte Dokumente und Mitteilungen, die innerhalb Ihres Unternehmens oder an Ihre Endbenutzer verteilt werden, müssen aus Sicherheitsgründen möglicherweise verschlüsselt werden. Legen Sie eine Richtlinie zum Schutz dieser Verschlüsselungsschlüssel fest, damit sie nicht weitergegeben oder in betrügerischer Absicht verwendet werden.</a:t>
            </a:r>
          </a:p>
          <a:p>
            <a:endParaRPr lang="en-US" dirty="0"/>
          </a:p>
          <a:p>
            <a:r>
              <a:rPr lang="en-US" b="1" dirty="0"/>
              <a:t>Richtlinie zum Passwortschutz</a:t>
            </a:r>
            <a:r>
              <a:rPr lang="tr-TR" b="1" dirty="0"/>
              <a:t>: </a:t>
            </a:r>
            <a:r>
              <a:rPr lang="en-US" dirty="0"/>
              <a:t>Ihre Mitarbeiter haben wahrscheinlich eine Vielzahl von Passwörtern, die sie im Auge behalten und tagtäglich verwenden müssen. Ihr Unternehmen sollte klare, eindeutige Standards für die Erstellung sicherer Passwörter für ihre Computer, E-Mail-Konten, elektronischen Geräte und jeden Punkt, an dem sie Zugang zu Ihren Daten oder Ihrem Netzwerk haben, festlegen.</a:t>
            </a:r>
            <a:endParaRPr lang="tr-TR" dirty="0"/>
          </a:p>
        </p:txBody>
      </p:sp>
      <p:pic>
        <p:nvPicPr>
          <p:cNvPr id="6" name="Grafik 4">
            <a:extLst>
              <a:ext uri="{FF2B5EF4-FFF2-40B4-BE49-F238E27FC236}">
                <a16:creationId xmlns:a16="http://schemas.microsoft.com/office/drawing/2014/main" id="{69F0A1C3-2996-E376-A6D0-B17792F34F7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30B675FF-5121-08F6-F204-EE1CC0DA3D0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3465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2D4B2B6-B617-1350-29AD-684335268649}"/>
              </a:ext>
            </a:extLst>
          </p:cNvPr>
          <p:cNvSpPr>
            <a:spLocks noGrp="1"/>
          </p:cNvSpPr>
          <p:nvPr>
            <p:ph type="title"/>
          </p:nvPr>
        </p:nvSpPr>
        <p:spPr>
          <a:xfrm>
            <a:off x="2010053" y="215170"/>
            <a:ext cx="10515600" cy="1325563"/>
          </a:xfrm>
        </p:spPr>
        <p:txBody>
          <a:bodyPr>
            <a:normAutofit fontScale="90000"/>
          </a:bodyPr>
          <a:lstStyle/>
          <a:p>
            <a:r>
              <a:rPr lang="en-US" dirty="0"/>
              <a:t> </a:t>
            </a:r>
            <a:br>
              <a:rPr lang="tr-TR" dirty="0"/>
            </a:br>
            <a:r>
              <a:rPr lang="en-US" dirty="0"/>
              <a:t>Übungen zur Information </a:t>
            </a:r>
            <a:br>
              <a:rPr lang="tr-TR" dirty="0"/>
            </a:br>
            <a:r>
              <a:rPr lang="en-US" dirty="0"/>
              <a:t>Sicherheitspolitik</a:t>
            </a:r>
            <a:endParaRPr lang="tr-TR" dirty="0"/>
          </a:p>
        </p:txBody>
      </p:sp>
      <p:sp>
        <p:nvSpPr>
          <p:cNvPr id="3" name="İçerik Yer Tutucusu 2">
            <a:extLst>
              <a:ext uri="{FF2B5EF4-FFF2-40B4-BE49-F238E27FC236}">
                <a16:creationId xmlns:a16="http://schemas.microsoft.com/office/drawing/2014/main" id="{7987A42C-5E51-E8A1-1257-7896E9B4EAC6}"/>
              </a:ext>
            </a:extLst>
          </p:cNvPr>
          <p:cNvSpPr>
            <a:spLocks noGrp="1"/>
          </p:cNvSpPr>
          <p:nvPr>
            <p:ph idx="1"/>
          </p:nvPr>
        </p:nvSpPr>
        <p:spPr/>
        <p:txBody>
          <a:bodyPr/>
          <a:lstStyle/>
          <a:p>
            <a:r>
              <a:rPr lang="en-US" b="1" dirty="0"/>
              <a:t>1. Sperren Sie Ihre Sitzung: </a:t>
            </a:r>
            <a:r>
              <a:rPr lang="en-US" dirty="0"/>
              <a:t>Verstärken Sie Ihre Online-Konten, indem Sie die stärksten verfügbaren Authentifizierungswerkzeuge aktivieren, z. B. Biometrie (messbare biologische Spuren einer Person), Sicherheitsschlüssel oder einen einmaligen Code, der von einem Anwendungstool auf Ihrem Mobilgerät generiert wird. Ihre Benutzernamen und Passwörter reichen möglicherweise nicht aus, um Konten wie E-Mail, Bankgeschäfte und soziale Medien zu schützen.</a:t>
            </a:r>
            <a:endParaRPr lang="tr-TR" dirty="0"/>
          </a:p>
          <a:p>
            <a:r>
              <a:rPr lang="en-US" b="1" dirty="0">
                <a:solidFill>
                  <a:srgbClr val="FF0000"/>
                </a:solidFill>
              </a:rPr>
              <a:t>Übungen-1:</a:t>
            </a:r>
            <a:endParaRPr lang="tr-TR" b="1" dirty="0">
              <a:solidFill>
                <a:srgbClr val="FF0000"/>
              </a:solidFill>
            </a:endParaRPr>
          </a:p>
          <a:p>
            <a:r>
              <a:rPr lang="en-US" dirty="0"/>
              <a:t>Damit der Computer automatisch gesperrt wird, wenn Sie aufstehen.</a:t>
            </a:r>
            <a:endParaRPr lang="tr-TR" dirty="0"/>
          </a:p>
          <a:p>
            <a:r>
              <a:rPr lang="en-US" b="1" i="1" dirty="0"/>
              <a:t>Schritt 1: </a:t>
            </a:r>
            <a:r>
              <a:rPr lang="en-US" dirty="0"/>
              <a:t>Klicken Sie auf die Schaltfläche Windows-Einstellungen.</a:t>
            </a:r>
            <a:endParaRPr lang="tr-TR" dirty="0"/>
          </a:p>
          <a:p>
            <a:endParaRPr lang="tr-TR" dirty="0"/>
          </a:p>
        </p:txBody>
      </p:sp>
      <p:pic>
        <p:nvPicPr>
          <p:cNvPr id="7" name="Resim 6">
            <a:extLst>
              <a:ext uri="{FF2B5EF4-FFF2-40B4-BE49-F238E27FC236}">
                <a16:creationId xmlns:a16="http://schemas.microsoft.com/office/drawing/2014/main" id="{14B2A794-98CE-B741-47E6-484D16CA3ED4}"/>
              </a:ext>
            </a:extLst>
          </p:cNvPr>
          <p:cNvPicPr>
            <a:picLocks noChangeAspect="1"/>
          </p:cNvPicPr>
          <p:nvPr/>
        </p:nvPicPr>
        <p:blipFill rotWithShape="1">
          <a:blip r:embed="rId2">
            <a:extLst>
              <a:ext uri="{28A0092B-C50C-407E-A947-70E740481C1C}">
                <a14:useLocalDpi xmlns:a14="http://schemas.microsoft.com/office/drawing/2010/main" val="0"/>
              </a:ext>
            </a:extLst>
          </a:blip>
          <a:srcRect t="4590" b="7481"/>
          <a:stretch/>
        </p:blipFill>
        <p:spPr>
          <a:xfrm>
            <a:off x="9987380" y="5256067"/>
            <a:ext cx="1499586" cy="1318571"/>
          </a:xfrm>
          <a:prstGeom prst="rect">
            <a:avLst/>
          </a:prstGeom>
        </p:spPr>
      </p:pic>
      <p:pic>
        <p:nvPicPr>
          <p:cNvPr id="6" name="Grafik 4">
            <a:extLst>
              <a:ext uri="{FF2B5EF4-FFF2-40B4-BE49-F238E27FC236}">
                <a16:creationId xmlns:a16="http://schemas.microsoft.com/office/drawing/2014/main" id="{E47A8DA4-C276-5EF8-71E3-3BC70225C07D}"/>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467ECCAB-54EE-D7B0-4B90-AD26D6ECF74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157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8A4B07A-1240-1B93-141E-06C061ECD277}"/>
              </a:ext>
            </a:extLst>
          </p:cNvPr>
          <p:cNvSpPr>
            <a:spLocks noGrp="1"/>
          </p:cNvSpPr>
          <p:nvPr>
            <p:ph type="title"/>
          </p:nvPr>
        </p:nvSpPr>
        <p:spPr>
          <a:xfrm>
            <a:off x="1601680" y="310082"/>
            <a:ext cx="10515600" cy="1325563"/>
          </a:xfrm>
        </p:spPr>
        <p:txBody>
          <a:bodyPr/>
          <a:lstStyle/>
          <a:p>
            <a: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t>Probe-1 (</a:t>
            </a:r>
            <a:r>
              <a:rPr lang="tr-TR" sz="4400" spc="10" dirty="0" err="1">
                <a:effectLst/>
                <a:latin typeface="Calibri Light" panose="020F0302020204030204" pitchFamily="34" charset="0"/>
                <a:ea typeface="Times New Roman" panose="02020603050405020304" pitchFamily="18" charset="0"/>
                <a:cs typeface="Calibri Light" panose="020F0302020204030204" pitchFamily="34" charset="0"/>
              </a:rPr>
              <a:t>Forts.</a:t>
            </a:r>
            <a: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42CE36BB-F4C9-4CBB-E662-06AA45877F09}"/>
              </a:ext>
            </a:extLst>
          </p:cNvPr>
          <p:cNvSpPr>
            <a:spLocks noGrp="1"/>
          </p:cNvSpPr>
          <p:nvPr>
            <p:ph idx="1"/>
          </p:nvPr>
        </p:nvSpPr>
        <p:spPr/>
        <p:txBody>
          <a:bodyPr/>
          <a:lstStyle/>
          <a:p>
            <a:r>
              <a:rPr lang="en-US" b="1" i="1" dirty="0"/>
              <a:t>Schritt 2: </a:t>
            </a:r>
            <a:r>
              <a:rPr lang="en-US" dirty="0"/>
              <a:t>Klicken Sie auf die Registerkarte Konten.</a:t>
            </a:r>
          </a:p>
          <a:p>
            <a:pPr marL="0" indent="0">
              <a:buNone/>
            </a:pPr>
            <a:endParaRPr lang="en-US" dirty="0"/>
          </a:p>
        </p:txBody>
      </p:sp>
      <p:pic>
        <p:nvPicPr>
          <p:cNvPr id="6" name="Resim 5">
            <a:extLst>
              <a:ext uri="{FF2B5EF4-FFF2-40B4-BE49-F238E27FC236}">
                <a16:creationId xmlns:a16="http://schemas.microsoft.com/office/drawing/2014/main" id="{64C6A04D-5D65-E4E9-3CED-375133F8665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43024" y="2510790"/>
            <a:ext cx="8124825" cy="3723430"/>
          </a:xfrm>
          <a:prstGeom prst="rect">
            <a:avLst/>
          </a:prstGeom>
          <a:noFill/>
          <a:ln>
            <a:noFill/>
          </a:ln>
        </p:spPr>
      </p:pic>
      <p:pic>
        <p:nvPicPr>
          <p:cNvPr id="4" name="Grafik 4">
            <a:extLst>
              <a:ext uri="{FF2B5EF4-FFF2-40B4-BE49-F238E27FC236}">
                <a16:creationId xmlns:a16="http://schemas.microsoft.com/office/drawing/2014/main" id="{C4279B76-2887-E286-709E-C65F8DB7D1D7}"/>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ACCBE1AF-0541-38CD-8B69-FFC5F5F2D345}"/>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40407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97D07EB2-A4C4-9414-ADC9-CEE3A7E76689}"/>
              </a:ext>
            </a:extLst>
          </p:cNvPr>
          <p:cNvSpPr>
            <a:spLocks noGrp="1"/>
          </p:cNvSpPr>
          <p:nvPr>
            <p:ph type="title"/>
          </p:nvPr>
        </p:nvSpPr>
        <p:spPr>
          <a:xfrm>
            <a:off x="1676400" y="329397"/>
            <a:ext cx="10515600" cy="1325563"/>
          </a:xfrm>
        </p:spPr>
        <p:txBody>
          <a:bodyPr/>
          <a:lstStyle/>
          <a:p>
            <a:r>
              <a:rPr lang="tr-TR" sz="4400" b="1" spc="10" dirty="0">
                <a:effectLst/>
                <a:latin typeface="Calibri Light" panose="020F0302020204030204" pitchFamily="34" charset="0"/>
                <a:ea typeface="Times New Roman" panose="02020603050405020304" pitchFamily="18" charset="0"/>
                <a:cs typeface="Calibri Light" panose="020F0302020204030204" pitchFamily="34" charset="0"/>
              </a:rPr>
              <a:t>Probe-1 (</a:t>
            </a:r>
            <a:r>
              <a:rPr lang="tr-TR" sz="4400" b="1" spc="10" dirty="0" err="1">
                <a:effectLst/>
                <a:latin typeface="Calibri Light" panose="020F0302020204030204" pitchFamily="34" charset="0"/>
                <a:ea typeface="Times New Roman" panose="02020603050405020304" pitchFamily="18" charset="0"/>
                <a:cs typeface="Calibri Light" panose="020F0302020204030204" pitchFamily="34" charset="0"/>
              </a:rPr>
              <a:t>Forts.</a:t>
            </a:r>
            <a:r>
              <a:rPr lang="tr-TR" sz="4400" b="1"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6" name="Metin Yer Tutucusu 5">
            <a:extLst>
              <a:ext uri="{FF2B5EF4-FFF2-40B4-BE49-F238E27FC236}">
                <a16:creationId xmlns:a16="http://schemas.microsoft.com/office/drawing/2014/main" id="{615CF3A6-B8A4-E74B-7857-FD2D7ED6BC7A}"/>
              </a:ext>
            </a:extLst>
          </p:cNvPr>
          <p:cNvSpPr>
            <a:spLocks noGrp="1"/>
          </p:cNvSpPr>
          <p:nvPr>
            <p:ph type="body" idx="1"/>
          </p:nvPr>
        </p:nvSpPr>
        <p:spPr/>
        <p:txBody>
          <a:bodyPr/>
          <a:lstStyle/>
          <a:p>
            <a:r>
              <a:rPr lang="en-US" sz="2400" b="1" i="1" dirty="0">
                <a:effectLst/>
                <a:latin typeface="Calibri" panose="020F0502020204030204" pitchFamily="34" charset="0"/>
                <a:ea typeface="Times New Roman" panose="02020603050405020304" pitchFamily="18" charset="0"/>
              </a:rPr>
              <a:t>Schritt 3: </a:t>
            </a:r>
            <a:r>
              <a:rPr lang="en-US" sz="2400" dirty="0">
                <a:effectLst/>
                <a:latin typeface="Calibri" panose="020F0502020204030204" pitchFamily="34" charset="0"/>
                <a:ea typeface="Times New Roman" panose="02020603050405020304" pitchFamily="18" charset="0"/>
              </a:rPr>
              <a:t>Klicken Sie auf den Abschnitt Anmeldung</a:t>
            </a:r>
            <a:endParaRPr lang="tr-TR" sz="2400" dirty="0">
              <a:effectLst/>
              <a:latin typeface="Calibri" panose="020F0502020204030204" pitchFamily="34" charset="0"/>
              <a:ea typeface="Times New Roman" panose="02020603050405020304" pitchFamily="18" charset="0"/>
            </a:endParaRPr>
          </a:p>
        </p:txBody>
      </p:sp>
      <p:sp>
        <p:nvSpPr>
          <p:cNvPr id="7" name="Metin Yer Tutucusu 6">
            <a:extLst>
              <a:ext uri="{FF2B5EF4-FFF2-40B4-BE49-F238E27FC236}">
                <a16:creationId xmlns:a16="http://schemas.microsoft.com/office/drawing/2014/main" id="{23DBB235-6A9E-5BB6-2F1C-5B80FD656CE2}"/>
              </a:ext>
            </a:extLst>
          </p:cNvPr>
          <p:cNvSpPr>
            <a:spLocks noGrp="1"/>
          </p:cNvSpPr>
          <p:nvPr>
            <p:ph type="body" sz="quarter" idx="3"/>
          </p:nvPr>
        </p:nvSpPr>
        <p:spPr/>
        <p:txBody>
          <a:bodyPr>
            <a:normAutofit/>
          </a:bodyPr>
          <a:lstStyle/>
          <a:p>
            <a:r>
              <a:rPr lang="en-US" sz="2000" b="1"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Schritt 4</a:t>
            </a:r>
            <a:r>
              <a:rPr lang="en-US"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Aktivieren der dynamischen </a:t>
            </a:r>
            <a:r>
              <a:rPr lang="en-US" sz="20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Sperrfunktion</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İçerik Yer Tutucusu 8">
            <a:extLst>
              <a:ext uri="{FF2B5EF4-FFF2-40B4-BE49-F238E27FC236}">
                <a16:creationId xmlns:a16="http://schemas.microsoft.com/office/drawing/2014/main" id="{D9374F6A-F6EE-09F7-96B3-A7D078CEA266}"/>
              </a:ext>
            </a:extLst>
          </p:cNvPr>
          <p:cNvPicPr>
            <a:picLocks noGrp="1" noChangeAspect="1"/>
          </p:cNvPicPr>
          <p:nvPr>
            <p:ph sz="quarter" idx="4"/>
          </p:nvPr>
        </p:nvPicPr>
        <p:blipFill>
          <a:blip r:embed="rId2">
            <a:extLst>
              <a:ext uri="{28A0092B-C50C-407E-A947-70E740481C1C}">
                <a14:useLocalDpi xmlns:a14="http://schemas.microsoft.com/office/drawing/2010/main" val="0"/>
              </a:ext>
            </a:extLst>
          </a:blip>
          <a:srcRect/>
          <a:stretch>
            <a:fillRect/>
          </a:stretch>
        </p:blipFill>
        <p:spPr bwMode="auto">
          <a:xfrm>
            <a:off x="6287609" y="2651046"/>
            <a:ext cx="5808745" cy="2409225"/>
          </a:xfrm>
          <a:prstGeom prst="rect">
            <a:avLst/>
          </a:prstGeom>
          <a:noFill/>
          <a:ln>
            <a:noFill/>
          </a:ln>
        </p:spPr>
      </p:pic>
      <p:pic>
        <p:nvPicPr>
          <p:cNvPr id="14" name="İçerik Yer Tutucusu 13">
            <a:extLst>
              <a:ext uri="{FF2B5EF4-FFF2-40B4-BE49-F238E27FC236}">
                <a16:creationId xmlns:a16="http://schemas.microsoft.com/office/drawing/2014/main" id="{ECEAC853-6F4A-7871-A777-C3D338BCC0CE}"/>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65163" y="2505075"/>
            <a:ext cx="5157787" cy="2999037"/>
          </a:xfrm>
          <a:prstGeom prst="rect">
            <a:avLst/>
          </a:prstGeom>
          <a:noFill/>
          <a:ln>
            <a:noFill/>
          </a:ln>
        </p:spPr>
      </p:pic>
      <p:pic>
        <p:nvPicPr>
          <p:cNvPr id="2" name="Grafik 4">
            <a:extLst>
              <a:ext uri="{FF2B5EF4-FFF2-40B4-BE49-F238E27FC236}">
                <a16:creationId xmlns:a16="http://schemas.microsoft.com/office/drawing/2014/main" id="{6233F0A2-00D2-B321-9F69-050D21EDDF6D}"/>
              </a:ext>
            </a:extLst>
          </p:cNvPr>
          <p:cNvPicPr>
            <a:picLocks noChangeAspect="1"/>
          </p:cNvPicPr>
          <p:nvPr/>
        </p:nvPicPr>
        <p:blipFill>
          <a:blip r:embed="rId4">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7C51C1E2-4830-CF22-7214-1AC7F15E75E0}"/>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05289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09D1163-1BD7-0F56-6BD2-8F019C1A6570}"/>
              </a:ext>
            </a:extLst>
          </p:cNvPr>
          <p:cNvSpPr>
            <a:spLocks noGrp="1"/>
          </p:cNvSpPr>
          <p:nvPr>
            <p:ph type="title"/>
          </p:nvPr>
        </p:nvSpPr>
        <p:spPr>
          <a:xfrm>
            <a:off x="1676400" y="357616"/>
            <a:ext cx="10515600" cy="1325563"/>
          </a:xfrm>
        </p:spPr>
        <p:txBody>
          <a:bodyPr/>
          <a:lstStyle/>
          <a:p>
            <a:r>
              <a:rPr lang="en-US" dirty="0"/>
              <a:t>Übungen zur Information </a:t>
            </a:r>
            <a:br>
              <a:rPr lang="tr-TR" dirty="0"/>
            </a:br>
            <a:r>
              <a:rPr lang="en-US" dirty="0"/>
              <a:t>Sicherheitspolitik</a:t>
            </a:r>
            <a:endParaRPr lang="tr-TR" dirty="0"/>
          </a:p>
        </p:txBody>
      </p:sp>
      <p:sp>
        <p:nvSpPr>
          <p:cNvPr id="3" name="İçerik Yer Tutucusu 2">
            <a:extLst>
              <a:ext uri="{FF2B5EF4-FFF2-40B4-BE49-F238E27FC236}">
                <a16:creationId xmlns:a16="http://schemas.microsoft.com/office/drawing/2014/main" id="{078D90FE-C342-33B5-B98A-FE4F349311DC}"/>
              </a:ext>
            </a:extLst>
          </p:cNvPr>
          <p:cNvSpPr>
            <a:spLocks noGrp="1"/>
          </p:cNvSpPr>
          <p:nvPr>
            <p:ph idx="1"/>
          </p:nvPr>
        </p:nvSpPr>
        <p:spPr>
          <a:xfrm>
            <a:off x="838200" y="1825624"/>
            <a:ext cx="10827058" cy="4674759"/>
          </a:xfrm>
        </p:spPr>
        <p:txBody>
          <a:bodyPr>
            <a:noAutofit/>
          </a:bodyPr>
          <a:lstStyle/>
          <a:p>
            <a:r>
              <a:rPr lang="en-US" sz="2200" b="1" dirty="0"/>
              <a:t>2- Erstellen Sie ein sicheres Passwort: Das </a:t>
            </a:r>
            <a:r>
              <a:rPr lang="en-US" sz="2200" dirty="0"/>
              <a:t>Passwort ist ein wichtiger Bestandteil der Informationssicherheit. Schwache Passwörter können mit Programmen zum Knacken von Passwörtern in kürzester Zeit geknackt werden. Wir verwenden ein Passwort, wenn wir ein E-Mail-Konto einrichten oder ein Passwort für die Anmeldung am Computer festlegen. Passwörter sollten nach den folgenden Kriterien erstellt werden</a:t>
            </a:r>
            <a:r>
              <a:rPr lang="tr-TR" sz="2200" dirty="0"/>
              <a:t>:</a:t>
            </a:r>
          </a:p>
          <a:p>
            <a:pPr lvl="2"/>
            <a:r>
              <a:rPr lang="tr-TR" sz="2200" dirty="0" err="1"/>
              <a:t>Passwörter müssen mindestens </a:t>
            </a:r>
            <a:r>
              <a:rPr lang="tr-TR" sz="2200" dirty="0"/>
              <a:t>8 </a:t>
            </a:r>
            <a:r>
              <a:rPr lang="tr-TR" sz="2200" dirty="0" err="1"/>
              <a:t>Zeichen lang </a:t>
            </a:r>
            <a:r>
              <a:rPr lang="tr-TR" sz="2200" dirty="0"/>
              <a:t>sein </a:t>
            </a:r>
            <a:r>
              <a:rPr lang="tr-TR" sz="2200" dirty="0" err="1"/>
              <a:t>und mindestens einen Großbuchstaben</a:t>
            </a:r>
            <a:r>
              <a:rPr lang="tr-TR" sz="2200" dirty="0"/>
              <a:t>, </a:t>
            </a:r>
            <a:r>
              <a:rPr lang="tr-TR" sz="2200" dirty="0" err="1"/>
              <a:t>einen Kleinbuchstaben</a:t>
            </a:r>
            <a:r>
              <a:rPr lang="tr-TR" sz="2200" dirty="0"/>
              <a:t>, </a:t>
            </a:r>
            <a:r>
              <a:rPr lang="tr-TR" sz="2200" dirty="0" err="1"/>
              <a:t>eine Zahl und ein Sonderzeichen </a:t>
            </a:r>
            <a:r>
              <a:rPr lang="tr-TR" sz="2200" dirty="0"/>
              <a:t>(.-+=_,!@$#*%&lt;&gt;[]{}) </a:t>
            </a:r>
            <a:r>
              <a:rPr lang="tr-TR" sz="2200" dirty="0" err="1"/>
              <a:t>enthalten.</a:t>
            </a:r>
          </a:p>
          <a:p>
            <a:pPr lvl="2"/>
            <a:r>
              <a:rPr lang="tr-TR" sz="2200" dirty="0" err="1"/>
              <a:t>Das Passwort-Feld sollte </a:t>
            </a:r>
            <a:r>
              <a:rPr lang="tr-TR" sz="2200" dirty="0"/>
              <a:t>nicht </a:t>
            </a:r>
            <a:r>
              <a:rPr lang="tr-TR" sz="2200" dirty="0" err="1"/>
              <a:t>leer gelassen oder voreingestellt werden</a:t>
            </a:r>
            <a:r>
              <a:rPr lang="tr-TR" sz="2200" dirty="0"/>
              <a:t>; 123456, 01062022, </a:t>
            </a:r>
            <a:r>
              <a:rPr lang="tr-TR" sz="2200" dirty="0" err="1"/>
              <a:t>qwerty</a:t>
            </a:r>
            <a:r>
              <a:rPr lang="tr-TR" sz="2200" dirty="0"/>
              <a:t>, </a:t>
            </a:r>
            <a:r>
              <a:rPr lang="tr-TR" sz="2200" dirty="0" err="1"/>
              <a:t>password usw</a:t>
            </a:r>
            <a:r>
              <a:rPr lang="tr-TR" sz="2200" dirty="0"/>
              <a:t>. </a:t>
            </a:r>
            <a:r>
              <a:rPr lang="tr-TR" sz="2200" dirty="0" err="1"/>
              <a:t>Passwörter sollten </a:t>
            </a:r>
            <a:r>
              <a:rPr lang="tr-TR" sz="2200" dirty="0"/>
              <a:t>keine </a:t>
            </a:r>
            <a:r>
              <a:rPr lang="tr-TR" sz="2200" dirty="0" err="1"/>
              <a:t>persönlichen Informationen enthalten </a:t>
            </a:r>
            <a:r>
              <a:rPr lang="tr-TR" sz="2200" dirty="0"/>
              <a:t>(Name </a:t>
            </a:r>
            <a:r>
              <a:rPr lang="tr-TR" sz="2200" dirty="0" err="1"/>
              <a:t>Ihres Kindes</a:t>
            </a:r>
            <a:r>
              <a:rPr lang="tr-TR" sz="2200" dirty="0"/>
              <a:t>, </a:t>
            </a:r>
            <a:r>
              <a:rPr lang="tr-TR" sz="2200" dirty="0" err="1"/>
              <a:t>Geburtsdatum oder </a:t>
            </a:r>
            <a:r>
              <a:rPr lang="tr-TR" sz="2200" dirty="0"/>
              <a:t>Name der </a:t>
            </a:r>
            <a:r>
              <a:rPr lang="tr-TR" sz="2200" dirty="0" err="1"/>
              <a:t>Einrichtung</a:t>
            </a:r>
            <a:r>
              <a:rPr lang="tr-TR" sz="2200" dirty="0"/>
              <a:t>).</a:t>
            </a:r>
          </a:p>
          <a:p>
            <a:pPr lvl="2"/>
            <a:r>
              <a:rPr lang="tr-TR" sz="2200" dirty="0" err="1"/>
              <a:t>Für verschiedene Systeme und Konten sollten unterschiedliche Passwörter erstellt </a:t>
            </a:r>
            <a:r>
              <a:rPr lang="tr-TR" sz="2200" dirty="0"/>
              <a:t>werden.</a:t>
            </a:r>
          </a:p>
          <a:p>
            <a:pPr lvl="2"/>
            <a:r>
              <a:rPr lang="tr-TR" sz="2200" dirty="0" err="1"/>
              <a:t>Passwörter sollten häufig geändert </a:t>
            </a:r>
            <a:r>
              <a:rPr lang="tr-TR" sz="2200" dirty="0"/>
              <a:t>werden (</a:t>
            </a:r>
            <a:r>
              <a:rPr lang="tr-TR" sz="2200" dirty="0" err="1"/>
              <a:t>mindestens alle </a:t>
            </a:r>
            <a:r>
              <a:rPr lang="tr-TR" sz="2200" dirty="0"/>
              <a:t>6 </a:t>
            </a:r>
            <a:r>
              <a:rPr lang="tr-TR" sz="2200" dirty="0" err="1"/>
              <a:t>Monate</a:t>
            </a:r>
            <a:r>
              <a:rPr lang="tr-TR" sz="2200" dirty="0"/>
              <a:t>).</a:t>
            </a:r>
          </a:p>
          <a:p>
            <a:endParaRPr lang="tr-TR" sz="2400" dirty="0"/>
          </a:p>
        </p:txBody>
      </p:sp>
      <p:pic>
        <p:nvPicPr>
          <p:cNvPr id="4" name="Grafik 4">
            <a:extLst>
              <a:ext uri="{FF2B5EF4-FFF2-40B4-BE49-F238E27FC236}">
                <a16:creationId xmlns:a16="http://schemas.microsoft.com/office/drawing/2014/main" id="{E6A3098E-95D8-5C35-C2B6-887CF123C0FB}"/>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8B3F1B07-684B-4F9F-4E2C-5B94E1DAACB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1133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C1B4EEB2-C0E6-F69A-6FC1-D8E962C73C9E}"/>
              </a:ext>
            </a:extLst>
          </p:cNvPr>
          <p:cNvSpPr>
            <a:spLocks noGrp="1"/>
          </p:cNvSpPr>
          <p:nvPr>
            <p:ph type="title"/>
          </p:nvPr>
        </p:nvSpPr>
        <p:spPr>
          <a:xfrm>
            <a:off x="2140140" y="-97173"/>
            <a:ext cx="4818888" cy="1481328"/>
          </a:xfrm>
        </p:spPr>
        <p:txBody>
          <a:bodyPr anchor="b">
            <a:normAutofit/>
          </a:bodyPr>
          <a:lstStyle/>
          <a:p>
            <a:r>
              <a:rPr lang="en-US" b="1" i="1" spc="10" dirty="0">
                <a:effectLst/>
                <a:latin typeface="Calibri Light" panose="020F0302020204030204" pitchFamily="34" charset="0"/>
                <a:ea typeface="Times New Roman" panose="02020603050405020304" pitchFamily="18" charset="0"/>
                <a:cs typeface="Calibri Light" panose="020F0302020204030204" pitchFamily="34" charset="0"/>
              </a:rPr>
              <a:t>Übungen-2:</a:t>
            </a:r>
            <a:endParaRPr lang="tr-TR" dirty="0">
              <a:latin typeface="Calibri Light" panose="020F0302020204030204" pitchFamily="34" charset="0"/>
              <a:cs typeface="Calibri Light" panose="020F0302020204030204" pitchFamily="34" charset="0"/>
            </a:endParaRPr>
          </a:p>
        </p:txBody>
      </p:sp>
      <p:sp>
        <p:nvSpPr>
          <p:cNvPr id="1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345E16E5-C830-B6B4-06A2-F164A2D28CF2}"/>
              </a:ext>
            </a:extLst>
          </p:cNvPr>
          <p:cNvSpPr>
            <a:spLocks noGrp="1"/>
          </p:cNvSpPr>
          <p:nvPr>
            <p:ph idx="1"/>
          </p:nvPr>
        </p:nvSpPr>
        <p:spPr>
          <a:xfrm>
            <a:off x="630936" y="2660904"/>
            <a:ext cx="4818888" cy="3547872"/>
          </a:xfrm>
        </p:spPr>
        <p:txBody>
          <a:bodyPr anchor="t">
            <a:normAutofit/>
          </a:bodyPr>
          <a:lstStyle/>
          <a:p>
            <a:pPr>
              <a:spcAft>
                <a:spcPts val="1000"/>
              </a:spcAft>
            </a:pPr>
            <a:r>
              <a:rPr lang="en-US" sz="2000" spc="10" dirty="0">
                <a:effectLst/>
                <a:latin typeface="Calibri" panose="020F0502020204030204" pitchFamily="34" charset="0"/>
                <a:ea typeface="Times New Roman" panose="02020603050405020304" pitchFamily="18" charset="0"/>
                <a:cs typeface="Calibri" panose="020F0502020204030204" pitchFamily="34" charset="0"/>
              </a:rPr>
              <a:t>Passwortsicherheit bei der Einrichtung eines E-Mail-Kontos über den E-Mail-Anbieter Ihres Unternehmens oder eine Anwendung oder Website eines öffentlichen E-Mail-Anbieters</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en-US" sz="2000" b="1" i="1" spc="10" dirty="0">
                <a:effectLst/>
                <a:latin typeface="Calibri" panose="020F0502020204030204" pitchFamily="34" charset="0"/>
                <a:ea typeface="Times New Roman" panose="02020603050405020304" pitchFamily="18" charset="0"/>
                <a:cs typeface="Calibri" panose="020F0502020204030204" pitchFamily="34" charset="0"/>
              </a:rPr>
              <a:t>Schritt 1: </a:t>
            </a:r>
            <a:r>
              <a:rPr lang="en-US" sz="2000" spc="10" dirty="0">
                <a:effectLst/>
                <a:latin typeface="Calibri" panose="020F0502020204030204" pitchFamily="34" charset="0"/>
                <a:ea typeface="Times New Roman" panose="02020603050405020304" pitchFamily="18" charset="0"/>
                <a:cs typeface="Calibri" panose="020F0502020204030204" pitchFamily="34" charset="0"/>
              </a:rPr>
              <a:t>Öffnen Sie die Website oder Anwendung.</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en-US" sz="2000" b="1" i="1" spc="10" dirty="0">
                <a:effectLst/>
                <a:latin typeface="Calibri" panose="020F0502020204030204" pitchFamily="34" charset="0"/>
                <a:ea typeface="Times New Roman" panose="02020603050405020304" pitchFamily="18" charset="0"/>
                <a:cs typeface="Calibri" panose="020F0502020204030204" pitchFamily="34" charset="0"/>
              </a:rPr>
              <a:t>Schritt 2: </a:t>
            </a:r>
            <a:r>
              <a:rPr lang="en-US" sz="2000" spc="10" dirty="0">
                <a:effectLst/>
                <a:latin typeface="Calibri" panose="020F0502020204030204" pitchFamily="34" charset="0"/>
                <a:ea typeface="Times New Roman" panose="02020603050405020304" pitchFamily="18" charset="0"/>
                <a:cs typeface="Calibri" panose="020F0502020204030204" pitchFamily="34" charset="0"/>
              </a:rPr>
              <a:t>Geben Sie Ihre persönlichen Daten ein, um ein Konto zu erstellen.</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2000" dirty="0"/>
          </a:p>
        </p:txBody>
      </p:sp>
      <p:pic>
        <p:nvPicPr>
          <p:cNvPr id="4" name="Resim 3">
            <a:extLst>
              <a:ext uri="{FF2B5EF4-FFF2-40B4-BE49-F238E27FC236}">
                <a16:creationId xmlns:a16="http://schemas.microsoft.com/office/drawing/2014/main" id="{37C3FDBB-074A-8BDE-4618-FFD745EAF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099048" y="1395534"/>
            <a:ext cx="5458968" cy="4066931"/>
          </a:xfrm>
          <a:prstGeom prst="rect">
            <a:avLst/>
          </a:prstGeom>
          <a:noFill/>
        </p:spPr>
      </p:pic>
      <p:pic>
        <p:nvPicPr>
          <p:cNvPr id="5" name="Grafik 4">
            <a:extLst>
              <a:ext uri="{FF2B5EF4-FFF2-40B4-BE49-F238E27FC236}">
                <a16:creationId xmlns:a16="http://schemas.microsoft.com/office/drawing/2014/main" id="{D6D9C402-BA16-D204-CA5B-14F917DF493B}"/>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4C834D62-40BE-DAF9-96AB-E36F59C80B28}"/>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46044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BA884C2-CD1A-77D2-BE4B-A7803480A2BE}"/>
              </a:ext>
            </a:extLst>
          </p:cNvPr>
          <p:cNvSpPr>
            <a:spLocks noGrp="1"/>
          </p:cNvSpPr>
          <p:nvPr>
            <p:ph type="title"/>
          </p:nvPr>
        </p:nvSpPr>
        <p:spPr>
          <a:xfrm>
            <a:off x="1800225" y="258216"/>
            <a:ext cx="10515600" cy="1325563"/>
          </a:xfrm>
        </p:spPr>
        <p:txBody>
          <a:bodyPr/>
          <a:lstStyle/>
          <a:p>
            <a:r>
              <a:rPr lang="en-US" dirty="0"/>
              <a:t>Übungen-2 </a:t>
            </a:r>
            <a:r>
              <a:rPr lang="tr-TR" dirty="0"/>
              <a:t>(</a:t>
            </a:r>
            <a:r>
              <a:rPr lang="tr-TR" dirty="0" err="1"/>
              <a:t>Fortsetzungen</a:t>
            </a:r>
            <a:r>
              <a:rPr lang="tr-TR" dirty="0"/>
              <a:t>)</a:t>
            </a:r>
          </a:p>
        </p:txBody>
      </p:sp>
      <p:sp>
        <p:nvSpPr>
          <p:cNvPr id="3" name="İçerik Yer Tutucusu 2">
            <a:extLst>
              <a:ext uri="{FF2B5EF4-FFF2-40B4-BE49-F238E27FC236}">
                <a16:creationId xmlns:a16="http://schemas.microsoft.com/office/drawing/2014/main" id="{B17960A5-07EA-BAB5-6FCA-0011375497E2}"/>
              </a:ext>
            </a:extLst>
          </p:cNvPr>
          <p:cNvSpPr>
            <a:spLocks noGrp="1"/>
          </p:cNvSpPr>
          <p:nvPr>
            <p:ph idx="1"/>
          </p:nvPr>
        </p:nvSpPr>
        <p:spPr/>
        <p:txBody>
          <a:bodyPr>
            <a:normAutofit lnSpcReduction="10000"/>
          </a:bodyPr>
          <a:lstStyle/>
          <a:p>
            <a:r>
              <a:rPr lang="en-US" dirty="0"/>
              <a:t>Schritt 3: Verwenden Sie beim Erstellen eines Passworts Kombinationen aus Großbuchstaben, Kleinbuchstaben, Ziffern und Symbolen.</a:t>
            </a:r>
            <a:endParaRPr lang="tr-TR" dirty="0"/>
          </a:p>
          <a:p>
            <a:pPr lvl="1"/>
            <a:r>
              <a:rPr lang="en-US" dirty="0"/>
              <a:t>Damit sich der Benutzer das Kennwort leicht merken kann, können Sie es etwas kodieren. Sie können zum Beispiel einen Satz schreiben, der zum Thema passt, und die ersten Buchstaben, Zahlen und Sonderzeichen des Satzes verwenden, den Sie geschrieben haben.</a:t>
            </a:r>
            <a:endParaRPr lang="tr-TR" dirty="0"/>
          </a:p>
          <a:p>
            <a:pPr lvl="1"/>
            <a:r>
              <a:rPr lang="en-US" dirty="0"/>
              <a:t>Dieses Cybersicherheitsprojekt wird von Erasmus+ 2021 unterstützt</a:t>
            </a:r>
            <a:endParaRPr lang="tr-TR" dirty="0"/>
          </a:p>
          <a:p>
            <a:r>
              <a:rPr lang="en-US" dirty="0"/>
              <a:t>Schritt 4: Wir legen unser Passwort fest: TcpisbE+2021</a:t>
            </a:r>
            <a:endParaRPr lang="tr-TR" dirty="0"/>
          </a:p>
          <a:p>
            <a:r>
              <a:rPr lang="en-US" dirty="0"/>
              <a:t>Schritt 5: Stellen Sie sicher, dass das Passwort aus mindestens 8 Zeichen besteht. 12 Zeichen sind vorzuziehen. Man kann sagen, dass das von uns verwendete Passwort geeignet ist, weil es 12 Zeichen hat.</a:t>
            </a:r>
            <a:endParaRPr lang="tr-TR" dirty="0"/>
          </a:p>
          <a:p>
            <a:endParaRPr lang="tr-TR" dirty="0"/>
          </a:p>
        </p:txBody>
      </p:sp>
      <p:pic>
        <p:nvPicPr>
          <p:cNvPr id="7" name="Grafik 4">
            <a:extLst>
              <a:ext uri="{FF2B5EF4-FFF2-40B4-BE49-F238E27FC236}">
                <a16:creationId xmlns:a16="http://schemas.microsoft.com/office/drawing/2014/main" id="{4497A276-2911-A929-F3BA-289B13E7BF49}"/>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2FA59E31-7DE5-47E4-D039-9570976FB61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83179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590D8B2-9A32-943E-F2E2-AD9403FE27B9}"/>
              </a:ext>
            </a:extLst>
          </p:cNvPr>
          <p:cNvSpPr>
            <a:spLocks noGrp="1"/>
          </p:cNvSpPr>
          <p:nvPr>
            <p:ph type="title"/>
          </p:nvPr>
        </p:nvSpPr>
        <p:spPr>
          <a:xfrm>
            <a:off x="1866900" y="306443"/>
            <a:ext cx="10515600" cy="1325563"/>
          </a:xfrm>
        </p:spPr>
        <p:txBody>
          <a:bodyPr/>
          <a:lstStyle/>
          <a:p>
            <a:r>
              <a:rPr lang="en-US" dirty="0"/>
              <a:t>Übungen zur Information </a:t>
            </a:r>
            <a:br>
              <a:rPr lang="tr-TR" dirty="0"/>
            </a:br>
            <a:r>
              <a:rPr lang="en-US" dirty="0"/>
              <a:t>Sicherheitspolitik</a:t>
            </a:r>
            <a:endParaRPr lang="tr-TR" dirty="0"/>
          </a:p>
        </p:txBody>
      </p:sp>
      <p:sp>
        <p:nvSpPr>
          <p:cNvPr id="47" name="İçerik Yer Tutucusu 2">
            <a:extLst>
              <a:ext uri="{FF2B5EF4-FFF2-40B4-BE49-F238E27FC236}">
                <a16:creationId xmlns:a16="http://schemas.microsoft.com/office/drawing/2014/main" id="{BB2859F8-2201-9086-1BE3-8B47E1FDEDCB}"/>
              </a:ext>
            </a:extLst>
          </p:cNvPr>
          <p:cNvSpPr>
            <a:spLocks noGrp="1"/>
          </p:cNvSpPr>
          <p:nvPr>
            <p:ph idx="1"/>
          </p:nvPr>
        </p:nvSpPr>
        <p:spPr/>
        <p:txBody>
          <a:bodyPr>
            <a:normAutofit fontScale="92500" lnSpcReduction="10000"/>
          </a:bodyPr>
          <a:lstStyle/>
          <a:p>
            <a:r>
              <a:rPr lang="en-US" sz="2400" dirty="0"/>
              <a:t>3- Zugang zu sicheren Websites (Safe Browser): Wenn Sie online gehen, um einzukaufen oder Nachrichten zu lesen, verwenden Sie einen Browser. Browser sind eine der wichtigsten Möglichkeiten zur Interaktion mit dem Internet. Daher sind Browser die Hauptangriffsziele für Cyberangreifer. Verwenden Sie immer die neueste Version Ihres Browsers und halten Sie Ihr Sicherheitsschild gegen Browser-Angriffe stark. </a:t>
            </a:r>
            <a:endParaRPr lang="tr-TR" sz="2400" dirty="0"/>
          </a:p>
          <a:p>
            <a:r>
              <a:rPr lang="en-US" sz="2400" dirty="0"/>
              <a:t>Aktualisierte Browser verfügen über die neuesten Sicherheits-Patches und sind für Cyber-Angreifer viel schwieriger auszunutzen.</a:t>
            </a:r>
            <a:endParaRPr lang="tr-TR" sz="2400" dirty="0"/>
          </a:p>
          <a:p>
            <a:r>
              <a:rPr lang="en-US" sz="2400" dirty="0"/>
              <a:t>Moderne Browser können bestimmte bösartige Websites erkennen, die darauf ausgerichtet sind, Schaden anzurichten. Wenn Ihr Browser Sie darauf hinweist, dass die Website, die Sie besuchen möchten, gefährlich ist, schließen Sie diese Seite und versuchen Sie, die gewünschten Informationen auf einer sichereren Website zu finden. </a:t>
            </a:r>
            <a:endParaRPr lang="tr-TR" sz="2400" dirty="0"/>
          </a:p>
          <a:p>
            <a:r>
              <a:rPr lang="en-US" sz="2400" dirty="0"/>
              <a:t>Vergewissern Sie sich, dass Ihr Browser HTTPS verwendet, was ein Zeichen für Verschlüsselung ist, bevor Sie sensible Daten online versenden, z. B. wenn Sie Ihre Kreditkartendaten beim Online-Einkauf angeben. Eine sichere Verbindung erkennen Sie an Verschlüsselungsmerkmalen wie der Website-Adresse, die mit HTTPS beginnt, und einem Vorhängeschloss-Symbol in der Statusleiste.</a:t>
            </a:r>
            <a:endParaRPr lang="tr-TR" sz="2400" dirty="0"/>
          </a:p>
        </p:txBody>
      </p:sp>
      <p:pic>
        <p:nvPicPr>
          <p:cNvPr id="4" name="Resim 3">
            <a:extLst>
              <a:ext uri="{FF2B5EF4-FFF2-40B4-BE49-F238E27FC236}">
                <a16:creationId xmlns:a16="http://schemas.microsoft.com/office/drawing/2014/main" id="{A299349D-23C7-3F2C-2B0E-D5311296E7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8575233" y="5712855"/>
            <a:ext cx="3240000" cy="928216"/>
          </a:xfrm>
          <a:prstGeom prst="rect">
            <a:avLst/>
          </a:prstGeom>
          <a:noFill/>
        </p:spPr>
      </p:pic>
      <p:pic>
        <p:nvPicPr>
          <p:cNvPr id="6" name="Grafik 4">
            <a:extLst>
              <a:ext uri="{FF2B5EF4-FFF2-40B4-BE49-F238E27FC236}">
                <a16:creationId xmlns:a16="http://schemas.microsoft.com/office/drawing/2014/main" id="{6220B1C7-1689-2879-912D-BEB6E4D62B8D}"/>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114D82E8-3689-49E3-4C3E-B40A9308B08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2301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3">
            <a:extLst>
              <a:ext uri="{FF2B5EF4-FFF2-40B4-BE49-F238E27FC236}">
                <a16:creationId xmlns:a16="http://schemas.microsoft.com/office/drawing/2014/main" id="{862E5A21-091D-FAA5-82D4-7AF021F98BA8}"/>
              </a:ext>
            </a:extLst>
          </p:cNvPr>
          <p:cNvSpPr>
            <a:spLocks noGrp="1"/>
          </p:cNvSpPr>
          <p:nvPr>
            <p:ph type="title"/>
          </p:nvPr>
        </p:nvSpPr>
        <p:spPr>
          <a:xfrm>
            <a:off x="1438275" y="404996"/>
            <a:ext cx="10515600" cy="1325563"/>
          </a:xfrm>
        </p:spPr>
        <p:txBody>
          <a:bodyPr/>
          <a:lstStyle/>
          <a:p>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Übungen zur Information </a:t>
            </a:r>
            <a:b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br>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Sicherheitspolitik</a:t>
            </a:r>
            <a:endParaRPr lang="tr-TR" dirty="0">
              <a:latin typeface="Calibri Light" panose="020F0302020204030204" pitchFamily="34" charset="0"/>
              <a:cs typeface="Calibri Light" panose="020F0302020204030204" pitchFamily="34" charset="0"/>
            </a:endParaRPr>
          </a:p>
        </p:txBody>
      </p:sp>
      <p:pic>
        <p:nvPicPr>
          <p:cNvPr id="7" name="İçerik Yer Tutucusu 6">
            <a:extLst>
              <a:ext uri="{FF2B5EF4-FFF2-40B4-BE49-F238E27FC236}">
                <a16:creationId xmlns:a16="http://schemas.microsoft.com/office/drawing/2014/main" id="{66295552-AF2C-2AA7-8A10-6CEB3148CEE2}"/>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Lst>
          </a:blip>
          <a:srcRect l="3035" r="1241"/>
          <a:stretch/>
        </p:blipFill>
        <p:spPr bwMode="auto">
          <a:xfrm>
            <a:off x="770773" y="2320998"/>
            <a:ext cx="5058528" cy="3260652"/>
          </a:xfrm>
          <a:prstGeom prst="rect">
            <a:avLst/>
          </a:prstGeom>
          <a:noFill/>
          <a:ln>
            <a:noFill/>
          </a:ln>
          <a:extLst>
            <a:ext uri="{53640926-AAD7-44D8-BBD7-CCE9431645EC}">
              <a14:shadowObscured xmlns:a14="http://schemas.microsoft.com/office/drawing/2010/main"/>
            </a:ext>
          </a:extLst>
        </p:spPr>
      </p:pic>
      <p:pic>
        <p:nvPicPr>
          <p:cNvPr id="8" name="İçerik Yer Tutucusu 7">
            <a:extLst>
              <a:ext uri="{FF2B5EF4-FFF2-40B4-BE49-F238E27FC236}">
                <a16:creationId xmlns:a16="http://schemas.microsoft.com/office/drawing/2014/main" id="{E1A4EA34-3E8A-F45B-C281-A5DA0A5BD390}"/>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174362" y="2320997"/>
            <a:ext cx="4646037" cy="3205937"/>
          </a:xfrm>
          <a:prstGeom prst="rect">
            <a:avLst/>
          </a:prstGeom>
          <a:noFill/>
          <a:ln>
            <a:noFill/>
          </a:ln>
        </p:spPr>
      </p:pic>
      <p:sp>
        <p:nvSpPr>
          <p:cNvPr id="10" name="Metin kutusu 9">
            <a:extLst>
              <a:ext uri="{FF2B5EF4-FFF2-40B4-BE49-F238E27FC236}">
                <a16:creationId xmlns:a16="http://schemas.microsoft.com/office/drawing/2014/main" id="{23E7F9C7-7326-F6E1-8B03-C0ADD5F6EBC4}"/>
              </a:ext>
            </a:extLst>
          </p:cNvPr>
          <p:cNvSpPr txBox="1"/>
          <p:nvPr/>
        </p:nvSpPr>
        <p:spPr>
          <a:xfrm>
            <a:off x="1991557" y="5685693"/>
            <a:ext cx="1754820" cy="369332"/>
          </a:xfrm>
          <a:prstGeom prst="rect">
            <a:avLst/>
          </a:prstGeom>
          <a:noFill/>
        </p:spPr>
        <p:txBody>
          <a:bodyPr wrap="square">
            <a:spAutoFit/>
          </a:bodyPr>
          <a:lstStyle/>
          <a:p>
            <a:r>
              <a:rPr lang="en-US" sz="1800" spc="10">
                <a:effectLst/>
                <a:latin typeface="Calibri" panose="020F0502020204030204" pitchFamily="34" charset="0"/>
                <a:ea typeface="Times New Roman" panose="02020603050405020304" pitchFamily="18" charset="0"/>
              </a:rPr>
              <a:t>Sichere Website</a:t>
            </a:r>
            <a:endParaRPr lang="tr-TR" dirty="0"/>
          </a:p>
        </p:txBody>
      </p:sp>
      <p:sp>
        <p:nvSpPr>
          <p:cNvPr id="12" name="Metin kutusu 11">
            <a:extLst>
              <a:ext uri="{FF2B5EF4-FFF2-40B4-BE49-F238E27FC236}">
                <a16:creationId xmlns:a16="http://schemas.microsoft.com/office/drawing/2014/main" id="{DB206C75-232E-1F26-E7D7-72C1CF782BCF}"/>
              </a:ext>
            </a:extLst>
          </p:cNvPr>
          <p:cNvSpPr txBox="1"/>
          <p:nvPr/>
        </p:nvSpPr>
        <p:spPr>
          <a:xfrm>
            <a:off x="7264154" y="5685693"/>
            <a:ext cx="2119544" cy="369332"/>
          </a:xfrm>
          <a:prstGeom prst="rect">
            <a:avLst/>
          </a:prstGeom>
          <a:noFill/>
        </p:spPr>
        <p:txBody>
          <a:bodyPr wrap="square">
            <a:spAutoFit/>
          </a:bodyPr>
          <a:lstStyle/>
          <a:p>
            <a:r>
              <a:rPr lang="en-US" sz="1800" spc="10">
                <a:effectLst/>
                <a:latin typeface="Calibri" panose="020F0502020204030204" pitchFamily="34" charset="0"/>
                <a:ea typeface="Times New Roman" panose="02020603050405020304" pitchFamily="18" charset="0"/>
              </a:rPr>
              <a:t>Nicht sichere Website</a:t>
            </a:r>
            <a:endParaRPr lang="tr-TR" dirty="0"/>
          </a:p>
        </p:txBody>
      </p:sp>
      <p:pic>
        <p:nvPicPr>
          <p:cNvPr id="2" name="Grafik 4">
            <a:extLst>
              <a:ext uri="{FF2B5EF4-FFF2-40B4-BE49-F238E27FC236}">
                <a16:creationId xmlns:a16="http://schemas.microsoft.com/office/drawing/2014/main" id="{2A03BD0E-B8DA-7C60-8189-D77A3387A20E}"/>
              </a:ext>
            </a:extLst>
          </p:cNvPr>
          <p:cNvPicPr>
            <a:picLocks noChangeAspect="1"/>
          </p:cNvPicPr>
          <p:nvPr/>
        </p:nvPicPr>
        <p:blipFill>
          <a:blip r:embed="rId4">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1E8E8EC9-75A1-83ED-AE15-8975FB696360}"/>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99462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Başlık 7">
            <a:extLst>
              <a:ext uri="{FF2B5EF4-FFF2-40B4-BE49-F238E27FC236}">
                <a16:creationId xmlns:a16="http://schemas.microsoft.com/office/drawing/2014/main" id="{A689865E-F1D3-5009-5DF6-7394F35ACCCA}"/>
              </a:ext>
            </a:extLst>
          </p:cNvPr>
          <p:cNvSpPr>
            <a:spLocks noGrp="1"/>
          </p:cNvSpPr>
          <p:nvPr>
            <p:ph type="title"/>
          </p:nvPr>
        </p:nvSpPr>
        <p:spPr>
          <a:xfrm>
            <a:off x="1752600" y="357616"/>
            <a:ext cx="10515600" cy="1325563"/>
          </a:xfrm>
        </p:spPr>
        <p:txBody>
          <a:bodyPr/>
          <a:lstStyle/>
          <a:p>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Übungen-3</a:t>
            </a:r>
            <a:r>
              <a:rPr lang="en-US" sz="4400" b="1" spc="10" dirty="0">
                <a:effectLst/>
                <a:latin typeface="Calibri" panose="020F0502020204030204" pitchFamily="34" charset="0"/>
                <a:ea typeface="Times New Roman" panose="02020603050405020304" pitchFamily="18" charset="0"/>
                <a:cs typeface="Calibri" panose="020F0502020204030204" pitchFamily="34" charset="0"/>
              </a:rPr>
              <a:t>:</a:t>
            </a:r>
            <a:endParaRPr lang="tr-TR" dirty="0"/>
          </a:p>
        </p:txBody>
      </p:sp>
      <p:sp>
        <p:nvSpPr>
          <p:cNvPr id="6" name="İçerik Yer Tutucusu 5">
            <a:extLst>
              <a:ext uri="{FF2B5EF4-FFF2-40B4-BE49-F238E27FC236}">
                <a16:creationId xmlns:a16="http://schemas.microsoft.com/office/drawing/2014/main" id="{7DD2FB74-FB1E-16B0-7D6F-28ED8283D69C}"/>
              </a:ext>
            </a:extLst>
          </p:cNvPr>
          <p:cNvSpPr>
            <a:spLocks noGrp="1"/>
          </p:cNvSpPr>
          <p:nvPr>
            <p:ph sz="half" idx="1"/>
          </p:nvPr>
        </p:nvSpPr>
        <p:spPr/>
        <p:txBody>
          <a:bodyPr>
            <a:noAutofit/>
          </a:bodyPr>
          <a:lstStyle/>
          <a:p>
            <a:pPr algn="just">
              <a:lnSpc>
                <a:spcPct val="115000"/>
              </a:lnSpc>
              <a:spcAft>
                <a:spcPts val="1000"/>
              </a:spcAft>
            </a:pPr>
            <a:r>
              <a:rPr lang="en-US" sz="24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Führen Sie die folgenden Schritte aus, um Plug-ins im Webbrowser zu bearbeiten.</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US" sz="24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Schritt 1: </a:t>
            </a:r>
            <a:r>
              <a:rPr lang="en-US" sz="24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Öffnen Sie Ihren Webbrowser und klicken Sie auf die Schaltfläche "Kostüm und Steuerung..." in der oberen linken Ecke (1). Klicken Sie auf die Registerkarte "Einstellungen" im Dropdown-Menü (2).</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3600" dirty="0"/>
          </a:p>
        </p:txBody>
      </p:sp>
      <p:sp>
        <p:nvSpPr>
          <p:cNvPr id="9" name="İçerik Yer Tutucusu 8">
            <a:extLst>
              <a:ext uri="{FF2B5EF4-FFF2-40B4-BE49-F238E27FC236}">
                <a16:creationId xmlns:a16="http://schemas.microsoft.com/office/drawing/2014/main" id="{3D54DFBE-3CD0-F00C-BD87-F30CD45DAEE4}"/>
              </a:ext>
            </a:extLst>
          </p:cNvPr>
          <p:cNvSpPr>
            <a:spLocks noGrp="1"/>
          </p:cNvSpPr>
          <p:nvPr>
            <p:ph sz="half" idx="2"/>
          </p:nvPr>
        </p:nvSpPr>
        <p:spPr/>
        <p:txBody>
          <a:bodyPr/>
          <a:lstStyle/>
          <a:p>
            <a:endParaRPr lang="tr-TR" dirty="0"/>
          </a:p>
        </p:txBody>
      </p:sp>
      <p:pic>
        <p:nvPicPr>
          <p:cNvPr id="7" name="Resim 6">
            <a:extLst>
              <a:ext uri="{FF2B5EF4-FFF2-40B4-BE49-F238E27FC236}">
                <a16:creationId xmlns:a16="http://schemas.microsoft.com/office/drawing/2014/main" id="{C9999833-8E47-F75E-B45D-8E9FE46BE563}"/>
              </a:ext>
            </a:extLst>
          </p:cNvPr>
          <p:cNvPicPr>
            <a:picLocks noChangeAspect="1"/>
          </p:cNvPicPr>
          <p:nvPr/>
        </p:nvPicPr>
        <p:blipFill rotWithShape="1">
          <a:blip r:embed="rId2">
            <a:extLst>
              <a:ext uri="{28A0092B-C50C-407E-A947-70E740481C1C}">
                <a14:useLocalDpi xmlns:a14="http://schemas.microsoft.com/office/drawing/2010/main" val="0"/>
              </a:ext>
            </a:extLst>
          </a:blip>
          <a:srcRect l="18046"/>
          <a:stretch/>
        </p:blipFill>
        <p:spPr bwMode="auto">
          <a:xfrm>
            <a:off x="6257924" y="2233613"/>
            <a:ext cx="5319950" cy="3224212"/>
          </a:xfrm>
          <a:prstGeom prst="rect">
            <a:avLst/>
          </a:prstGeom>
          <a:noFill/>
          <a:ln>
            <a:noFill/>
          </a:ln>
        </p:spPr>
      </p:pic>
      <p:pic>
        <p:nvPicPr>
          <p:cNvPr id="2" name="Grafik 4">
            <a:extLst>
              <a:ext uri="{FF2B5EF4-FFF2-40B4-BE49-F238E27FC236}">
                <a16:creationId xmlns:a16="http://schemas.microsoft.com/office/drawing/2014/main" id="{823DCF96-06D6-F64E-9814-96700FB872E4}"/>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AD09760A-DF0E-E68E-7693-3599AA38C1D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72735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3E9D45F-EC43-5C9F-9214-9FCCCBC8B69F}"/>
              </a:ext>
            </a:extLst>
          </p:cNvPr>
          <p:cNvSpPr>
            <a:spLocks noGrp="1"/>
          </p:cNvSpPr>
          <p:nvPr>
            <p:ph type="title"/>
          </p:nvPr>
        </p:nvSpPr>
        <p:spPr>
          <a:xfrm>
            <a:off x="1676400" y="310082"/>
            <a:ext cx="10515600" cy="1325563"/>
          </a:xfrm>
        </p:spPr>
        <p:txBody>
          <a:bodyPr/>
          <a:lstStyle/>
          <a:p>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Übungen-3 </a:t>
            </a:r>
            <a: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t>(</a:t>
            </a:r>
            <a:r>
              <a:rPr lang="tr-TR" sz="4400" spc="10" dirty="0" err="1">
                <a:effectLst/>
                <a:latin typeface="Calibri Light" panose="020F0302020204030204" pitchFamily="34" charset="0"/>
                <a:ea typeface="Times New Roman" panose="02020603050405020304" pitchFamily="18" charset="0"/>
                <a:cs typeface="Calibri Light" panose="020F0302020204030204" pitchFamily="34" charset="0"/>
              </a:rPr>
              <a:t>Fortsetzungen</a:t>
            </a:r>
            <a: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631C9E72-CFA7-699D-D00A-D60DF7A04E34}"/>
              </a:ext>
            </a:extLst>
          </p:cNvPr>
          <p:cNvSpPr>
            <a:spLocks noGrp="1"/>
          </p:cNvSpPr>
          <p:nvPr>
            <p:ph sz="half" idx="1"/>
          </p:nvPr>
        </p:nvSpPr>
        <p:spPr/>
        <p:txBody>
          <a:bodyPr>
            <a:normAutofit/>
          </a:bodyPr>
          <a:lstStyle/>
          <a:p>
            <a:r>
              <a:rPr lang="en-US" sz="2400" b="1" i="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Schritt 2: </a:t>
            </a:r>
            <a:r>
              <a:rPr lang="en-US" sz="24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Klicken Sie in dem sich öffnenden Fenster auf die Schaltfläche "Erweiterungen".</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3600" dirty="0"/>
          </a:p>
        </p:txBody>
      </p:sp>
      <p:pic>
        <p:nvPicPr>
          <p:cNvPr id="5" name="İçerik Yer Tutucusu 4">
            <a:extLst>
              <a:ext uri="{FF2B5EF4-FFF2-40B4-BE49-F238E27FC236}">
                <a16:creationId xmlns:a16="http://schemas.microsoft.com/office/drawing/2014/main" id="{CBD17174-53D3-6167-0A78-D7C1B3923A51}"/>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514850" y="2596397"/>
            <a:ext cx="6838950" cy="3951521"/>
          </a:xfrm>
          <a:prstGeom prst="rect">
            <a:avLst/>
          </a:prstGeom>
          <a:noFill/>
          <a:ln>
            <a:noFill/>
          </a:ln>
        </p:spPr>
      </p:pic>
      <p:pic>
        <p:nvPicPr>
          <p:cNvPr id="4" name="Grafik 4">
            <a:extLst>
              <a:ext uri="{FF2B5EF4-FFF2-40B4-BE49-F238E27FC236}">
                <a16:creationId xmlns:a16="http://schemas.microsoft.com/office/drawing/2014/main" id="{EBAF3258-EA4E-E1A1-4750-7591CA866A1E}"/>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C8D658B4-B679-4300-1995-B76B4BDFAF7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51387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00E0F77-E936-4985-B7B1-B9823486A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5C8260E-968F-44E8-A823-ABB431311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8658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89" y="0"/>
            <a:ext cx="11231745" cy="458818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Resim 5">
            <a:extLst>
              <a:ext uri="{FF2B5EF4-FFF2-40B4-BE49-F238E27FC236}">
                <a16:creationId xmlns:a16="http://schemas.microsoft.com/office/drawing/2014/main" id="{98188CF3-F61A-9711-9EE1-29955596E8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083030" y="1577585"/>
            <a:ext cx="10369645" cy="2773881"/>
          </a:xfrm>
          <a:prstGeom prst="rect">
            <a:avLst/>
          </a:prstGeom>
          <a:noFill/>
        </p:spPr>
      </p:pic>
      <p:sp>
        <p:nvSpPr>
          <p:cNvPr id="17" name="Rectangle 16">
            <a:extLst>
              <a:ext uri="{FF2B5EF4-FFF2-40B4-BE49-F238E27FC236}">
                <a16:creationId xmlns:a16="http://schemas.microsoft.com/office/drawing/2014/main" id="{FE43805F-24A6-46A4-B19B-54F283473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01107" y="5661132"/>
            <a:ext cx="1463040"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53964929-4C3B-0C7D-3C4D-B1682CB070E4}"/>
              </a:ext>
            </a:extLst>
          </p:cNvPr>
          <p:cNvSpPr>
            <a:spLocks noGrp="1"/>
          </p:cNvSpPr>
          <p:nvPr>
            <p:ph idx="1"/>
          </p:nvPr>
        </p:nvSpPr>
        <p:spPr>
          <a:xfrm>
            <a:off x="1152525" y="4588184"/>
            <a:ext cx="10597109" cy="1852267"/>
          </a:xfrm>
        </p:spPr>
        <p:txBody>
          <a:bodyPr anchor="ctr">
            <a:normAutofit/>
          </a:bodyPr>
          <a:lstStyle/>
          <a:p>
            <a:r>
              <a:rPr lang="en-US" sz="2400" b="1" i="1" spc="10" dirty="0">
                <a:effectLst/>
                <a:latin typeface="Calibri" panose="020F0502020204030204" pitchFamily="34" charset="0"/>
                <a:ea typeface="Times New Roman" panose="02020603050405020304" pitchFamily="18" charset="0"/>
                <a:cs typeface="Calibri" panose="020F0502020204030204" pitchFamily="34" charset="0"/>
              </a:rPr>
              <a:t>Schritt 3: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Auf diesem Bildschirm sehen Sie die in Ihrem Browser installierten Add-ons. Wenn Sie das Add-on löschen möchten, können Sie es durch Drücken der Schaltfläche "</a:t>
            </a:r>
            <a:r>
              <a:rPr lang="en-US" sz="2400" spc="10" dirty="0" err="1">
                <a:effectLst/>
                <a:latin typeface="Calibri" panose="020F0502020204030204" pitchFamily="34" charset="0"/>
                <a:ea typeface="Times New Roman" panose="02020603050405020304" pitchFamily="18" charset="0"/>
                <a:cs typeface="Calibri" panose="020F0502020204030204" pitchFamily="34" charset="0"/>
              </a:rPr>
              <a:t>Romove</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 löschen (1). Wenn Sie möchten, dass das Plugin inaktiv bleibt, können Sie es über die Schaltfläche "On-Off" (2) deaktivieren.</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Grafik 4">
            <a:extLst>
              <a:ext uri="{FF2B5EF4-FFF2-40B4-BE49-F238E27FC236}">
                <a16:creationId xmlns:a16="http://schemas.microsoft.com/office/drawing/2014/main" id="{6713497C-2E29-B422-01D6-A1BD538756A7}"/>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4" name="Picture 2">
            <a:extLst>
              <a:ext uri="{FF2B5EF4-FFF2-40B4-BE49-F238E27FC236}">
                <a16:creationId xmlns:a16="http://schemas.microsoft.com/office/drawing/2014/main" id="{16D7FB74-D2DE-2169-8E17-9B9F9C5507F2}"/>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
        <p:nvSpPr>
          <p:cNvPr id="5" name="Başlık 4">
            <a:extLst>
              <a:ext uri="{FF2B5EF4-FFF2-40B4-BE49-F238E27FC236}">
                <a16:creationId xmlns:a16="http://schemas.microsoft.com/office/drawing/2014/main" id="{7DE4A5D7-A136-3A80-B148-B2FC3BB6E35B}"/>
              </a:ext>
            </a:extLst>
          </p:cNvPr>
          <p:cNvSpPr>
            <a:spLocks noGrp="1"/>
          </p:cNvSpPr>
          <p:nvPr>
            <p:ph type="title"/>
          </p:nvPr>
        </p:nvSpPr>
        <p:spPr>
          <a:xfrm>
            <a:off x="2411875" y="213725"/>
            <a:ext cx="5389099" cy="1556907"/>
          </a:xfrm>
        </p:spPr>
        <p:txBody>
          <a:bodyPr anchor="ctr">
            <a:normAutofit/>
          </a:bodyPr>
          <a:lstStyle/>
          <a:p>
            <a:r>
              <a:rPr lang="en-US" b="1" spc="10" dirty="0">
                <a:effectLst/>
                <a:latin typeface="Calibri Light" panose="020F0302020204030204" pitchFamily="34" charset="0"/>
                <a:ea typeface="Times New Roman" panose="02020603050405020304" pitchFamily="18" charset="0"/>
                <a:cs typeface="Calibri Light" panose="020F0302020204030204" pitchFamily="34" charset="0"/>
              </a:rPr>
              <a:t>Übungen-3 </a:t>
            </a:r>
            <a:r>
              <a:rPr lang="tr-TR" b="1" spc="10" dirty="0">
                <a:effectLst/>
                <a:latin typeface="Calibri Light" panose="020F0302020204030204" pitchFamily="34" charset="0"/>
                <a:ea typeface="Times New Roman" panose="02020603050405020304" pitchFamily="18" charset="0"/>
                <a:cs typeface="Calibri Light" panose="020F0302020204030204" pitchFamily="34" charset="0"/>
              </a:rPr>
              <a:t>(</a:t>
            </a:r>
            <a:r>
              <a:rPr lang="tr-TR" b="1" spc="10" dirty="0" err="1">
                <a:effectLst/>
                <a:latin typeface="Calibri Light" panose="020F0302020204030204" pitchFamily="34" charset="0"/>
                <a:ea typeface="Times New Roman" panose="02020603050405020304" pitchFamily="18" charset="0"/>
                <a:cs typeface="Calibri Light" panose="020F0302020204030204" pitchFamily="34" charset="0"/>
              </a:rPr>
              <a:t>Forts.</a:t>
            </a:r>
            <a:r>
              <a:rPr lang="tr-TR" b="1"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24445696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589F20F-E453-66AF-2A35-727EBE803D26}"/>
              </a:ext>
            </a:extLst>
          </p:cNvPr>
          <p:cNvSpPr>
            <a:spLocks noGrp="1"/>
          </p:cNvSpPr>
          <p:nvPr>
            <p:ph type="title"/>
          </p:nvPr>
        </p:nvSpPr>
        <p:spPr>
          <a:xfrm>
            <a:off x="1676400" y="310082"/>
            <a:ext cx="10515600" cy="1325563"/>
          </a:xfrm>
        </p:spPr>
        <p:txBody>
          <a:bodyPr/>
          <a:lstStyle/>
          <a:p>
            <a:r>
              <a:rPr lang="en-US" dirty="0"/>
              <a:t>Übungen zur Information </a:t>
            </a:r>
            <a:br>
              <a:rPr lang="tr-TR" dirty="0"/>
            </a:br>
            <a:r>
              <a:rPr lang="en-US" dirty="0"/>
              <a:t>Sicherheitspolitik</a:t>
            </a:r>
            <a:endParaRPr lang="tr-TR" dirty="0"/>
          </a:p>
        </p:txBody>
      </p:sp>
      <p:sp>
        <p:nvSpPr>
          <p:cNvPr id="3" name="İçerik Yer Tutucusu 2">
            <a:extLst>
              <a:ext uri="{FF2B5EF4-FFF2-40B4-BE49-F238E27FC236}">
                <a16:creationId xmlns:a16="http://schemas.microsoft.com/office/drawing/2014/main" id="{98261624-6E7F-7685-7166-5995C0C5320C}"/>
              </a:ext>
            </a:extLst>
          </p:cNvPr>
          <p:cNvSpPr>
            <a:spLocks noGrp="1"/>
          </p:cNvSpPr>
          <p:nvPr>
            <p:ph idx="1"/>
          </p:nvPr>
        </p:nvSpPr>
        <p:spPr/>
        <p:txBody>
          <a:bodyPr>
            <a:normAutofit fontScale="92500" lnSpcReduction="20000"/>
          </a:bodyPr>
          <a:lstStyle/>
          <a:p>
            <a:pPr algn="just"/>
            <a:r>
              <a:rPr lang="en-US" b="1" dirty="0"/>
              <a:t>4. E-Mail, Messaging und Phishing: Sie </a:t>
            </a:r>
            <a:r>
              <a:rPr lang="en-US" dirty="0"/>
              <a:t>haben eine E-Mail in Ihrem Posteingang oder eine Nachricht auf Ihrem Telefon. "Es gibt ein Problem mit Ihrem Konto und Ihr Konto sollte sofort aktualisiert werden. Alles, was Sie tun müssen, ist auf einen Link zu klicken. Wenn Sie eine Nachricht mit Inhalt erhalten, halten Sie inne und denken Sie nach, bevor Sie klicken! "Phishing" ist ein Social-Engineering-Angriff, bei dem E-Mails oder Nachrichten als Köder verwendet werden, ähnlich wie beim Angeln. Cyber-Angreifer verschicken Tausende von E-Mails in der Hoffnung, dass jemand den Köder schluckt. In den E-Mails werden Sie aufgefordert, eine Aktion durchzuführen, z. B. auf einen Link zu klicken, einen Anhang zu öffnen oder ein Formular auszufüllen. Die Cyber-Angreifer wissen nicht genau, wer diese E-Mails erhält, aber wenn Sie eine dieser scheinbar harmlosen Aktionen durchführen, könnten Sie in die Falle tappen. Eine raffiniertere Form des Phishings, das so genannte "Spear Phishing", zielt auf bestimmte Personen ab. Zum Beispiel, wenn jeder in unserer Organisation eine generische Phishing-E-Mail über ein nicht zugestelltes Paket erhält; wie fünf Personen in unserer Einkaufsabteilung, die mit einer gefälschten Rechnungsanforderung angesprochen werden. </a:t>
            </a:r>
            <a:endParaRPr lang="tr-TR" dirty="0"/>
          </a:p>
        </p:txBody>
      </p:sp>
      <p:pic>
        <p:nvPicPr>
          <p:cNvPr id="4" name="Grafik 4">
            <a:extLst>
              <a:ext uri="{FF2B5EF4-FFF2-40B4-BE49-F238E27FC236}">
                <a16:creationId xmlns:a16="http://schemas.microsoft.com/office/drawing/2014/main" id="{6FB964DC-D9B5-9558-E45B-0FD6E3D1731C}"/>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0B42F33D-2515-BDAF-A3A1-CA502354CF9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09825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8796960-CF2A-4008-7CFA-EC68998A7A15}"/>
              </a:ext>
            </a:extLst>
          </p:cNvPr>
          <p:cNvSpPr>
            <a:spLocks noGrp="1"/>
          </p:cNvSpPr>
          <p:nvPr>
            <p:ph type="title"/>
          </p:nvPr>
        </p:nvSpPr>
        <p:spPr>
          <a:xfrm>
            <a:off x="1610557" y="329397"/>
            <a:ext cx="10515600" cy="1325563"/>
          </a:xfrm>
        </p:spPr>
        <p:txBody>
          <a:bodyPr/>
          <a:lstStyle/>
          <a:p>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Übungen zur Information </a:t>
            </a:r>
            <a:b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br>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Sicherheitspolitik</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052DDA61-9C71-5ED8-926C-720A0039FC76}"/>
              </a:ext>
            </a:extLst>
          </p:cNvPr>
          <p:cNvSpPr>
            <a:spLocks noGrp="1"/>
          </p:cNvSpPr>
          <p:nvPr>
            <p:ph idx="1"/>
          </p:nvPr>
        </p:nvSpPr>
        <p:spPr/>
        <p:txBody>
          <a:bodyPr>
            <a:normAutofit fontScale="92500" lnSpcReduction="10000"/>
          </a:bodyPr>
          <a:lstStyle/>
          <a:p>
            <a:r>
              <a:rPr lang="en-US"/>
              <a:t>Woran erkennt man, dass eine E-Mail oder Nachricht ein Phishing-Angriff ist? Einige Anzeichen, auf die man achten sollte:</a:t>
            </a:r>
          </a:p>
          <a:p>
            <a:pPr lvl="1"/>
            <a:r>
              <a:rPr lang="en-US"/>
              <a:t>Nachrichten, die mit "</a:t>
            </a:r>
            <a:r>
              <a:rPr lang="en-US" b="1" i="1">
                <a:solidFill>
                  <a:srgbClr val="FF0000"/>
                </a:solidFill>
              </a:rPr>
              <a:t>Sehr geehrter Kunde</a:t>
            </a:r>
            <a:r>
              <a:rPr lang="en-US"/>
              <a:t>" oder anderen allgemeinen Begrüßungseinträgen beginnen.</a:t>
            </a:r>
          </a:p>
          <a:p>
            <a:pPr lvl="1"/>
            <a:r>
              <a:rPr lang="en-US"/>
              <a:t>Nachrichten, die sofortiges Handeln erfordern oder ein Gefühl der </a:t>
            </a:r>
            <a:r>
              <a:rPr lang="en-US" b="1" i="1">
                <a:solidFill>
                  <a:srgbClr val="FF0000"/>
                </a:solidFill>
              </a:rPr>
              <a:t>Dringlichkeit </a:t>
            </a:r>
            <a:r>
              <a:rPr lang="en-US"/>
              <a:t>vermitteln, wie z. B. die Drohung, </a:t>
            </a:r>
            <a:r>
              <a:rPr lang="en-US" b="1" i="1">
                <a:solidFill>
                  <a:srgbClr val="FF0000"/>
                </a:solidFill>
              </a:rPr>
              <a:t>Ihr Konto zu schließen</a:t>
            </a:r>
            <a:r>
              <a:rPr lang="en-US"/>
              <a:t>.</a:t>
            </a:r>
          </a:p>
          <a:p>
            <a:pPr lvl="1"/>
            <a:r>
              <a:rPr lang="en-US"/>
              <a:t>Nachrichten, die vorgeben, von einer offiziellen Organisation zu stammen, aber </a:t>
            </a:r>
            <a:r>
              <a:rPr lang="en-US" b="1" i="1">
                <a:solidFill>
                  <a:srgbClr val="FF0000"/>
                </a:solidFill>
              </a:rPr>
              <a:t>grammatikalische oder Rechtschreibfehler </a:t>
            </a:r>
            <a:r>
              <a:rPr lang="en-US"/>
              <a:t>aufweisen oder eine persönliche E-Mail-Adresse wie @gmail.com, @yahoo.com oder @hotmail.com verwenden.</a:t>
            </a:r>
          </a:p>
          <a:p>
            <a:pPr lvl="1"/>
            <a:r>
              <a:rPr lang="en-US"/>
              <a:t>Jede Nachricht, die nach </a:t>
            </a:r>
            <a:r>
              <a:rPr lang="en-US" b="1" i="1">
                <a:solidFill>
                  <a:srgbClr val="FF0000"/>
                </a:solidFill>
              </a:rPr>
              <a:t>hochsensiblen Informationen </a:t>
            </a:r>
            <a:r>
              <a:rPr lang="en-US"/>
              <a:t>fragt, </a:t>
            </a:r>
            <a:r>
              <a:rPr lang="en-US" b="1" i="1">
                <a:solidFill>
                  <a:srgbClr val="FF0000"/>
                </a:solidFill>
              </a:rPr>
              <a:t>z. B. nach </a:t>
            </a:r>
            <a:r>
              <a:rPr lang="en-US"/>
              <a:t>Ihrer </a:t>
            </a:r>
            <a:r>
              <a:rPr lang="en-US" b="1" i="1">
                <a:solidFill>
                  <a:srgbClr val="FF0000"/>
                </a:solidFill>
              </a:rPr>
              <a:t>Kreditkartennummer oder Ihrem Passwort</a:t>
            </a:r>
            <a:r>
              <a:rPr lang="en-US"/>
              <a:t>. Seien Sie bei solchen Nachrichten misstrauisch. Wenn Ihnen jemand, den Sie kennen, z. B. ein Kollege, eine Nachricht schickt, die dringende Maßnahmen erfordert, sollten Sie sich über verschiedene Kanäle vergewissern, dass die Nachricht wirklich von ihm stammt, z. B. durch einen Telefonanruf.</a:t>
            </a:r>
            <a:endParaRPr lang="tr-TR" dirty="0"/>
          </a:p>
        </p:txBody>
      </p:sp>
      <p:pic>
        <p:nvPicPr>
          <p:cNvPr id="4" name="Grafik 4">
            <a:extLst>
              <a:ext uri="{FF2B5EF4-FFF2-40B4-BE49-F238E27FC236}">
                <a16:creationId xmlns:a16="http://schemas.microsoft.com/office/drawing/2014/main" id="{5356671A-A631-7C84-3CB5-CCA05E11B7A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C6637E30-8DFF-2BB8-40B5-BF1430EA45A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0265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Başlık 3">
            <a:extLst>
              <a:ext uri="{FF2B5EF4-FFF2-40B4-BE49-F238E27FC236}">
                <a16:creationId xmlns:a16="http://schemas.microsoft.com/office/drawing/2014/main" id="{F698FB4F-7B6F-FE43-38D2-48974C5E9F0C}"/>
              </a:ext>
            </a:extLst>
          </p:cNvPr>
          <p:cNvSpPr>
            <a:spLocks noGrp="1"/>
          </p:cNvSpPr>
          <p:nvPr>
            <p:ph type="title"/>
          </p:nvPr>
        </p:nvSpPr>
        <p:spPr>
          <a:xfrm>
            <a:off x="1676400" y="329397"/>
            <a:ext cx="10515600" cy="1325563"/>
          </a:xfrm>
        </p:spPr>
        <p:txBody>
          <a:bodyPr/>
          <a:lstStyle/>
          <a:p>
            <a:r>
              <a:rPr lang="en-US" dirty="0"/>
              <a:t>Beispiele für das Phishing </a:t>
            </a:r>
          </a:p>
        </p:txBody>
      </p:sp>
      <p:sp>
        <p:nvSpPr>
          <p:cNvPr id="3" name="İçerik Yer Tutucusu 2">
            <a:extLst>
              <a:ext uri="{FF2B5EF4-FFF2-40B4-BE49-F238E27FC236}">
                <a16:creationId xmlns:a16="http://schemas.microsoft.com/office/drawing/2014/main" id="{9400C539-74CF-AE1A-63BA-F719824190F2}"/>
              </a:ext>
            </a:extLst>
          </p:cNvPr>
          <p:cNvSpPr>
            <a:spLocks noGrp="1"/>
          </p:cNvSpPr>
          <p:nvPr>
            <p:ph sz="half" idx="1"/>
          </p:nvPr>
        </p:nvSpPr>
        <p:spPr/>
        <p:txBody>
          <a:bodyPr/>
          <a:lstStyle/>
          <a:p>
            <a:r>
              <a:rPr lang="en-US" b="1" i="1" dirty="0"/>
              <a:t> Beispiel 1: </a:t>
            </a:r>
            <a:r>
              <a:rPr lang="en-US" dirty="0"/>
              <a:t>In diesem Beispiel sieht die E-Mail so aus, als käme sie von PayPal.com, wird aber über einen gefälschten Server verschickt. Wenn wir uns nur die Webadresse ansehen, an die sie gerichtet ist, ohne auf den angegebenen Link zu klicken, können wir erkennen, dass es sich um eine E-Mail handelt, die von einem Angreifer abgefangen wurde, der Anmeldedaten erhalten möchte.</a:t>
            </a:r>
          </a:p>
          <a:p>
            <a:endParaRPr lang="en-US" dirty="0"/>
          </a:p>
        </p:txBody>
      </p:sp>
      <p:pic>
        <p:nvPicPr>
          <p:cNvPr id="6" name="İçerik Yer Tutucusu 5">
            <a:extLst>
              <a:ext uri="{FF2B5EF4-FFF2-40B4-BE49-F238E27FC236}">
                <a16:creationId xmlns:a16="http://schemas.microsoft.com/office/drawing/2014/main" id="{B4B6E23B-0F2A-AC19-78E0-9FBBC087C8FD}"/>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021853" y="1825625"/>
            <a:ext cx="3482294" cy="4351338"/>
          </a:xfrm>
        </p:spPr>
      </p:pic>
      <p:pic>
        <p:nvPicPr>
          <p:cNvPr id="8" name="Grafik 4">
            <a:extLst>
              <a:ext uri="{FF2B5EF4-FFF2-40B4-BE49-F238E27FC236}">
                <a16:creationId xmlns:a16="http://schemas.microsoft.com/office/drawing/2014/main" id="{5A006A19-F9A8-4D0D-3BE2-E359B4E26792}"/>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4B311391-3D97-4A4D-C6A3-C4656317B2C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0810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89B0D0F-FD3B-0BCA-5EC5-0E4B93E9EFD2}"/>
              </a:ext>
            </a:extLst>
          </p:cNvPr>
          <p:cNvSpPr>
            <a:spLocks noGrp="1"/>
          </p:cNvSpPr>
          <p:nvPr>
            <p:ph type="title"/>
          </p:nvPr>
        </p:nvSpPr>
        <p:spPr>
          <a:xfrm>
            <a:off x="1495148" y="310082"/>
            <a:ext cx="10515600" cy="1325563"/>
          </a:xfrm>
        </p:spPr>
        <p:txBody>
          <a:bodyPr/>
          <a:lstStyle/>
          <a:p>
            <a:r>
              <a:rPr lang="en-US" dirty="0"/>
              <a:t>Beispiele für das Phishing</a:t>
            </a:r>
          </a:p>
        </p:txBody>
      </p:sp>
      <p:sp>
        <p:nvSpPr>
          <p:cNvPr id="3" name="İçerik Yer Tutucusu 2">
            <a:extLst>
              <a:ext uri="{FF2B5EF4-FFF2-40B4-BE49-F238E27FC236}">
                <a16:creationId xmlns:a16="http://schemas.microsoft.com/office/drawing/2014/main" id="{C9157D3B-B1CA-4442-465F-A0AD98097BCA}"/>
              </a:ext>
            </a:extLst>
          </p:cNvPr>
          <p:cNvSpPr>
            <a:spLocks noGrp="1"/>
          </p:cNvSpPr>
          <p:nvPr>
            <p:ph sz="half" idx="1"/>
          </p:nvPr>
        </p:nvSpPr>
        <p:spPr/>
        <p:txBody>
          <a:bodyPr>
            <a:normAutofit fontScale="92500" lnSpcReduction="20000"/>
          </a:bodyPr>
          <a:lstStyle/>
          <a:p>
            <a:pPr algn="just"/>
            <a:r>
              <a:rPr lang="en-US" b="1" i="1" dirty="0"/>
              <a:t>Beispiel-2: </a:t>
            </a:r>
            <a:r>
              <a:rPr lang="en-US" dirty="0"/>
              <a:t>In diesem Beispiel weist eine eingehende E-Mail darauf hin, dass die Office 365-Lizenzen einer Organisation abgelaufen sind. In der E-Mail wird der Benutzer dann aufgefordert, sich beim Office 365 Admin Center anzumelden, um seine Zahlungsinformationen zu überprüfen.</a:t>
            </a:r>
          </a:p>
          <a:p>
            <a:pPr algn="just"/>
            <a:r>
              <a:rPr lang="en-US" dirty="0"/>
              <a:t>Bei genauer Prüfung der Absender-E-Mail-Adresse ist jedoch festzustellen, dass eine solche Adresse nicht existiert. Kurzum, es ist offensichtlich, dass diese E-Mail nicht von Office365 gesendet wurde.</a:t>
            </a:r>
          </a:p>
          <a:p>
            <a:pPr algn="just"/>
            <a:endParaRPr lang="en-US" dirty="0"/>
          </a:p>
        </p:txBody>
      </p:sp>
      <p:pic>
        <p:nvPicPr>
          <p:cNvPr id="5" name="İçerik Yer Tutucusu 4">
            <a:extLst>
              <a:ext uri="{FF2B5EF4-FFF2-40B4-BE49-F238E27FC236}">
                <a16:creationId xmlns:a16="http://schemas.microsoft.com/office/drawing/2014/main" id="{970DE7D7-4CE4-1B27-AB73-74853E860C2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72200" y="2221731"/>
            <a:ext cx="5181600" cy="3559125"/>
          </a:xfrm>
        </p:spPr>
      </p:pic>
      <p:pic>
        <p:nvPicPr>
          <p:cNvPr id="8" name="Grafik 4">
            <a:extLst>
              <a:ext uri="{FF2B5EF4-FFF2-40B4-BE49-F238E27FC236}">
                <a16:creationId xmlns:a16="http://schemas.microsoft.com/office/drawing/2014/main" id="{1F658AB3-2894-4506-7A37-85C294087CA1}"/>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CB4C0207-7109-8913-77C7-9343D18BB79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35773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5D643E9-2772-5C59-CA51-C800540AE853}"/>
              </a:ext>
            </a:extLst>
          </p:cNvPr>
          <p:cNvSpPr>
            <a:spLocks noGrp="1"/>
          </p:cNvSpPr>
          <p:nvPr>
            <p:ph type="title"/>
          </p:nvPr>
        </p:nvSpPr>
        <p:spPr>
          <a:xfrm>
            <a:off x="1676400" y="257683"/>
            <a:ext cx="10515600" cy="1325563"/>
          </a:xfrm>
        </p:spPr>
        <p:txBody>
          <a:bodyPr/>
          <a:lstStyle/>
          <a:p>
            <a:r>
              <a:rPr lang="en-US" dirty="0"/>
              <a:t>Übungen zur Information </a:t>
            </a:r>
            <a:br>
              <a:rPr lang="tr-TR" dirty="0"/>
            </a:br>
            <a:r>
              <a:rPr lang="en-US" dirty="0"/>
              <a:t>Sicherheitspolitik</a:t>
            </a:r>
            <a:endParaRPr lang="tr-TR" dirty="0"/>
          </a:p>
        </p:txBody>
      </p:sp>
      <p:sp>
        <p:nvSpPr>
          <p:cNvPr id="3" name="İçerik Yer Tutucusu 2">
            <a:extLst>
              <a:ext uri="{FF2B5EF4-FFF2-40B4-BE49-F238E27FC236}">
                <a16:creationId xmlns:a16="http://schemas.microsoft.com/office/drawing/2014/main" id="{9645B237-C828-EE71-A217-81F2EF36A148}"/>
              </a:ext>
            </a:extLst>
          </p:cNvPr>
          <p:cNvSpPr>
            <a:spLocks noGrp="1"/>
          </p:cNvSpPr>
          <p:nvPr>
            <p:ph idx="1"/>
          </p:nvPr>
        </p:nvSpPr>
        <p:spPr/>
        <p:txBody>
          <a:bodyPr>
            <a:normAutofit fontScale="85000" lnSpcReduction="20000"/>
          </a:bodyPr>
          <a:lstStyle/>
          <a:p>
            <a:r>
              <a:rPr lang="en-US" b="1" dirty="0"/>
              <a:t>5. Soziale Netzwerke</a:t>
            </a:r>
          </a:p>
          <a:p>
            <a:r>
              <a:rPr lang="en-US" dirty="0"/>
              <a:t>Soziale Netzwerke helfen uns, Informationen auszutauschen und mit anderen zu kommunizieren. Leider machen es diese Websites auch Cyber-Angreifern leichter, Sie aufzuspüren und herauszufinden, was Sie tun. Schützen Sie sich, indem Sie jedes Konto mit einem starken, eindeutigen Passwort schützen. Noch besser ist es, für jedes Konto ein anderes Passwort zu verwenden und, falls verfügbar, eine Zwei-Faktor-Authentifizierung einzusetzen. </a:t>
            </a:r>
          </a:p>
          <a:p>
            <a:r>
              <a:rPr lang="en-US" dirty="0"/>
              <a:t>Installieren Sie nur Apps, die Sie benötigen, und nur aus vertrauenswürdigen Quellen. Überprüfen Sie die Bewertung, Kommentare und Berechtigungen einer App, bevor Sie sie installieren.</a:t>
            </a:r>
          </a:p>
          <a:p>
            <a:r>
              <a:rPr lang="en-US" dirty="0"/>
              <a:t>Genau wie bei E-Mail und Messaging können Cyber-Angreifer versuchen, Sie auf Social-Networking-Sites zu betrügen. Er kann Nachrichten senden, die vorgeben, Ihr Freund zu sein. Wenn Sie eine seltsame oder verdächtige Nachricht von einem Freund erhalten, kontaktieren Sie ihn per E-Mail oder Telefon, nicht indem Sie auf die Nachricht antworten. Um unsere Institution zu schützen, sollten Sie keine vertraulichen Informationen über unsere Institution auf irgendeiner Website veröffentlichen. Wenn Sie Fragen dazu haben, was Sie veröffentlichen oder über Ihre Arbeit mitteilen dürfen, wenden Sie sich bitte an Ihren Vorgesetzten.</a:t>
            </a:r>
          </a:p>
          <a:p>
            <a:endParaRPr lang="tr-TR" dirty="0"/>
          </a:p>
        </p:txBody>
      </p:sp>
      <p:pic>
        <p:nvPicPr>
          <p:cNvPr id="4" name="Grafik 4">
            <a:extLst>
              <a:ext uri="{FF2B5EF4-FFF2-40B4-BE49-F238E27FC236}">
                <a16:creationId xmlns:a16="http://schemas.microsoft.com/office/drawing/2014/main" id="{59E73C2A-E3BE-9E9E-5BB1-B862A46082D4}"/>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9660A4D1-FC91-D556-6754-230A6D4B7E8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49694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0">
            <a:extLst>
              <a:ext uri="{FF2B5EF4-FFF2-40B4-BE49-F238E27FC236}">
                <a16:creationId xmlns:a16="http://schemas.microsoft.com/office/drawing/2014/main" id="{1A5ACB9A-B0E5-4B85-B616-BAAFCBF066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9" name="Group 12">
            <a:extLst>
              <a:ext uri="{FF2B5EF4-FFF2-40B4-BE49-F238E27FC236}">
                <a16:creationId xmlns:a16="http://schemas.microsoft.com/office/drawing/2014/main" id="{72E88C85-0C12-45AB-AB38-7DD8508C1C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6" cy="6858000"/>
            <a:chOff x="1" y="0"/>
            <a:chExt cx="12191996" cy="6858000"/>
          </a:xfrm>
        </p:grpSpPr>
        <p:sp>
          <p:nvSpPr>
            <p:cNvPr id="14" name="Rectangle 13">
              <a:extLst>
                <a:ext uri="{FF2B5EF4-FFF2-40B4-BE49-F238E27FC236}">
                  <a16:creationId xmlns:a16="http://schemas.microsoft.com/office/drawing/2014/main" id="{442F1C99-DC89-4C0E-9645-78ED266B8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1" y="0"/>
              <a:ext cx="12191996" cy="6858000"/>
            </a:xfrm>
            <a:prstGeom prst="rect">
              <a:avLst/>
            </a:prstGeom>
            <a:solidFill>
              <a:srgbClr val="FFFFFF"/>
            </a:solidFill>
            <a:ln w="0">
              <a:noFill/>
              <a:prstDash val="solid"/>
              <a:round/>
              <a:headEnd/>
              <a:tailEnd/>
            </a:ln>
          </p:spPr>
          <p:txBody>
            <a:bodyPr rtlCol="0" anchor="ctr"/>
            <a:lstStyle/>
            <a:p>
              <a:pPr algn="ctr" defTabSz="457200"/>
              <a:endParaRPr lang="en-US">
                <a:solidFill>
                  <a:schemeClr val="tx1"/>
                </a:solidFill>
              </a:endParaRPr>
            </a:p>
          </p:txBody>
        </p:sp>
        <p:sp>
          <p:nvSpPr>
            <p:cNvPr id="15" name="Rectangle 14">
              <a:extLst>
                <a:ext uri="{FF2B5EF4-FFF2-40B4-BE49-F238E27FC236}">
                  <a16:creationId xmlns:a16="http://schemas.microsoft.com/office/drawing/2014/main" id="{49EB5FB3-6DE8-43D7-9A37-2E1189B12C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1" y="0"/>
              <a:ext cx="12191996" cy="6858000"/>
            </a:xfrm>
            <a:prstGeom prst="rect">
              <a:avLst/>
            </a:prstGeom>
            <a:solidFill>
              <a:schemeClr val="accent1">
                <a:lumMod val="50000"/>
                <a:alpha val="25000"/>
              </a:schemeClr>
            </a:solidFill>
            <a:ln w="0">
              <a:noFill/>
              <a:prstDash val="solid"/>
              <a:round/>
              <a:headEnd/>
              <a:tailEnd/>
            </a:ln>
          </p:spPr>
          <p:txBody>
            <a:bodyPr rtlCol="0" anchor="ctr"/>
            <a:lstStyle/>
            <a:p>
              <a:pPr algn="ctr" defTabSz="457200"/>
              <a:endParaRPr lang="en-US" dirty="0">
                <a:solidFill>
                  <a:schemeClr val="tx1"/>
                </a:solidFill>
              </a:endParaRPr>
            </a:p>
          </p:txBody>
        </p:sp>
      </p:grpSp>
      <p:sp useBgFill="1">
        <p:nvSpPr>
          <p:cNvPr id="17" name="Freeform: Shape 16">
            <a:extLst>
              <a:ext uri="{FF2B5EF4-FFF2-40B4-BE49-F238E27FC236}">
                <a16:creationId xmlns:a16="http://schemas.microsoft.com/office/drawing/2014/main" id="{21CD0CBD-C727-43F9-BDFE-34D6D1A97D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91999" cy="6551875"/>
          </a:xfrm>
          <a:custGeom>
            <a:avLst/>
            <a:gdLst>
              <a:gd name="connsiteX0" fmla="*/ 0 w 12191999"/>
              <a:gd name="connsiteY0" fmla="*/ 0 h 6551875"/>
              <a:gd name="connsiteX1" fmla="*/ 12191999 w 12191999"/>
              <a:gd name="connsiteY1" fmla="*/ 0 h 6551875"/>
              <a:gd name="connsiteX2" fmla="*/ 12191999 w 12191999"/>
              <a:gd name="connsiteY2" fmla="*/ 6181404 h 6551875"/>
              <a:gd name="connsiteX3" fmla="*/ 12190147 w 12191999"/>
              <a:gd name="connsiteY3" fmla="*/ 6181361 h 6551875"/>
              <a:gd name="connsiteX4" fmla="*/ 12129821 w 12191999"/>
              <a:gd name="connsiteY4" fmla="*/ 6173424 h 6551875"/>
              <a:gd name="connsiteX5" fmla="*/ 12077433 w 12191999"/>
              <a:gd name="connsiteY5" fmla="*/ 6162311 h 6551875"/>
              <a:gd name="connsiteX6" fmla="*/ 12031397 w 12191999"/>
              <a:gd name="connsiteY6" fmla="*/ 6148023 h 6551875"/>
              <a:gd name="connsiteX7" fmla="*/ 11990121 w 12191999"/>
              <a:gd name="connsiteY7" fmla="*/ 6132148 h 6551875"/>
              <a:gd name="connsiteX8" fmla="*/ 11953609 w 12191999"/>
              <a:gd name="connsiteY8" fmla="*/ 6113098 h 6551875"/>
              <a:gd name="connsiteX9" fmla="*/ 11915509 w 12191999"/>
              <a:gd name="connsiteY9" fmla="*/ 6094048 h 6551875"/>
              <a:gd name="connsiteX10" fmla="*/ 11877409 w 12191999"/>
              <a:gd name="connsiteY10" fmla="*/ 6074998 h 6551875"/>
              <a:gd name="connsiteX11" fmla="*/ 11840897 w 12191999"/>
              <a:gd name="connsiteY11" fmla="*/ 6059123 h 6551875"/>
              <a:gd name="connsiteX12" fmla="*/ 11799621 w 12191999"/>
              <a:gd name="connsiteY12" fmla="*/ 6043248 h 6551875"/>
              <a:gd name="connsiteX13" fmla="*/ 11753583 w 12191999"/>
              <a:gd name="connsiteY13" fmla="*/ 6027373 h 6551875"/>
              <a:gd name="connsiteX14" fmla="*/ 11701197 w 12191999"/>
              <a:gd name="connsiteY14" fmla="*/ 6016261 h 6551875"/>
              <a:gd name="connsiteX15" fmla="*/ 11640871 w 12191999"/>
              <a:gd name="connsiteY15" fmla="*/ 6009911 h 6551875"/>
              <a:gd name="connsiteX16" fmla="*/ 11572609 w 12191999"/>
              <a:gd name="connsiteY16" fmla="*/ 6006736 h 6551875"/>
              <a:gd name="connsiteX17" fmla="*/ 11504347 w 12191999"/>
              <a:gd name="connsiteY17" fmla="*/ 6009911 h 6551875"/>
              <a:gd name="connsiteX18" fmla="*/ 11444021 w 12191999"/>
              <a:gd name="connsiteY18" fmla="*/ 6016261 h 6551875"/>
              <a:gd name="connsiteX19" fmla="*/ 11391633 w 12191999"/>
              <a:gd name="connsiteY19" fmla="*/ 6027373 h 6551875"/>
              <a:gd name="connsiteX20" fmla="*/ 11345597 w 12191999"/>
              <a:gd name="connsiteY20" fmla="*/ 6043248 h 6551875"/>
              <a:gd name="connsiteX21" fmla="*/ 11304321 w 12191999"/>
              <a:gd name="connsiteY21" fmla="*/ 6059123 h 6551875"/>
              <a:gd name="connsiteX22" fmla="*/ 11267809 w 12191999"/>
              <a:gd name="connsiteY22" fmla="*/ 6074998 h 6551875"/>
              <a:gd name="connsiteX23" fmla="*/ 11229709 w 12191999"/>
              <a:gd name="connsiteY23" fmla="*/ 6094048 h 6551875"/>
              <a:gd name="connsiteX24" fmla="*/ 11191609 w 12191999"/>
              <a:gd name="connsiteY24" fmla="*/ 6113098 h 6551875"/>
              <a:gd name="connsiteX25" fmla="*/ 11155097 w 12191999"/>
              <a:gd name="connsiteY25" fmla="*/ 6132148 h 6551875"/>
              <a:gd name="connsiteX26" fmla="*/ 11113821 w 12191999"/>
              <a:gd name="connsiteY26" fmla="*/ 6148023 h 6551875"/>
              <a:gd name="connsiteX27" fmla="*/ 11067783 w 12191999"/>
              <a:gd name="connsiteY27" fmla="*/ 6162311 h 6551875"/>
              <a:gd name="connsiteX28" fmla="*/ 11015397 w 12191999"/>
              <a:gd name="connsiteY28" fmla="*/ 6173423 h 6551875"/>
              <a:gd name="connsiteX29" fmla="*/ 10955071 w 12191999"/>
              <a:gd name="connsiteY29" fmla="*/ 6181361 h 6551875"/>
              <a:gd name="connsiteX30" fmla="*/ 10886809 w 12191999"/>
              <a:gd name="connsiteY30" fmla="*/ 6182948 h 6551875"/>
              <a:gd name="connsiteX31" fmla="*/ 10818547 w 12191999"/>
              <a:gd name="connsiteY31" fmla="*/ 6181361 h 6551875"/>
              <a:gd name="connsiteX32" fmla="*/ 10758221 w 12191999"/>
              <a:gd name="connsiteY32" fmla="*/ 6173423 h 6551875"/>
              <a:gd name="connsiteX33" fmla="*/ 10705833 w 12191999"/>
              <a:gd name="connsiteY33" fmla="*/ 6162311 h 6551875"/>
              <a:gd name="connsiteX34" fmla="*/ 10659797 w 12191999"/>
              <a:gd name="connsiteY34" fmla="*/ 6148023 h 6551875"/>
              <a:gd name="connsiteX35" fmla="*/ 10618521 w 12191999"/>
              <a:gd name="connsiteY35" fmla="*/ 6132148 h 6551875"/>
              <a:gd name="connsiteX36" fmla="*/ 10582009 w 12191999"/>
              <a:gd name="connsiteY36" fmla="*/ 6113098 h 6551875"/>
              <a:gd name="connsiteX37" fmla="*/ 10543909 w 12191999"/>
              <a:gd name="connsiteY37" fmla="*/ 6094048 h 6551875"/>
              <a:gd name="connsiteX38" fmla="*/ 10505809 w 12191999"/>
              <a:gd name="connsiteY38" fmla="*/ 6074998 h 6551875"/>
              <a:gd name="connsiteX39" fmla="*/ 10469297 w 12191999"/>
              <a:gd name="connsiteY39" fmla="*/ 6059123 h 6551875"/>
              <a:gd name="connsiteX40" fmla="*/ 10428021 w 12191999"/>
              <a:gd name="connsiteY40" fmla="*/ 6043248 h 6551875"/>
              <a:gd name="connsiteX41" fmla="*/ 10381983 w 12191999"/>
              <a:gd name="connsiteY41" fmla="*/ 6027373 h 6551875"/>
              <a:gd name="connsiteX42" fmla="*/ 10329597 w 12191999"/>
              <a:gd name="connsiteY42" fmla="*/ 6016261 h 6551875"/>
              <a:gd name="connsiteX43" fmla="*/ 10269271 w 12191999"/>
              <a:gd name="connsiteY43" fmla="*/ 6009911 h 6551875"/>
              <a:gd name="connsiteX44" fmla="*/ 10201009 w 12191999"/>
              <a:gd name="connsiteY44" fmla="*/ 6006736 h 6551875"/>
              <a:gd name="connsiteX45" fmla="*/ 10132747 w 12191999"/>
              <a:gd name="connsiteY45" fmla="*/ 6009911 h 6551875"/>
              <a:gd name="connsiteX46" fmla="*/ 10072421 w 12191999"/>
              <a:gd name="connsiteY46" fmla="*/ 6016261 h 6551875"/>
              <a:gd name="connsiteX47" fmla="*/ 10020033 w 12191999"/>
              <a:gd name="connsiteY47" fmla="*/ 6027373 h 6551875"/>
              <a:gd name="connsiteX48" fmla="*/ 9973997 w 12191999"/>
              <a:gd name="connsiteY48" fmla="*/ 6043248 h 6551875"/>
              <a:gd name="connsiteX49" fmla="*/ 9932721 w 12191999"/>
              <a:gd name="connsiteY49" fmla="*/ 6059123 h 6551875"/>
              <a:gd name="connsiteX50" fmla="*/ 9896209 w 12191999"/>
              <a:gd name="connsiteY50" fmla="*/ 6074998 h 6551875"/>
              <a:gd name="connsiteX51" fmla="*/ 9820009 w 12191999"/>
              <a:gd name="connsiteY51" fmla="*/ 6113098 h 6551875"/>
              <a:gd name="connsiteX52" fmla="*/ 9783497 w 12191999"/>
              <a:gd name="connsiteY52" fmla="*/ 6132148 h 6551875"/>
              <a:gd name="connsiteX53" fmla="*/ 9742221 w 12191999"/>
              <a:gd name="connsiteY53" fmla="*/ 6148023 h 6551875"/>
              <a:gd name="connsiteX54" fmla="*/ 9696183 w 12191999"/>
              <a:gd name="connsiteY54" fmla="*/ 6162311 h 6551875"/>
              <a:gd name="connsiteX55" fmla="*/ 9643797 w 12191999"/>
              <a:gd name="connsiteY55" fmla="*/ 6173423 h 6551875"/>
              <a:gd name="connsiteX56" fmla="*/ 9583471 w 12191999"/>
              <a:gd name="connsiteY56" fmla="*/ 6181361 h 6551875"/>
              <a:gd name="connsiteX57" fmla="*/ 9515209 w 12191999"/>
              <a:gd name="connsiteY57" fmla="*/ 6182948 h 6551875"/>
              <a:gd name="connsiteX58" fmla="*/ 9446947 w 12191999"/>
              <a:gd name="connsiteY58" fmla="*/ 6181361 h 6551875"/>
              <a:gd name="connsiteX59" fmla="*/ 9386621 w 12191999"/>
              <a:gd name="connsiteY59" fmla="*/ 6173423 h 6551875"/>
              <a:gd name="connsiteX60" fmla="*/ 9334233 w 12191999"/>
              <a:gd name="connsiteY60" fmla="*/ 6162311 h 6551875"/>
              <a:gd name="connsiteX61" fmla="*/ 9288197 w 12191999"/>
              <a:gd name="connsiteY61" fmla="*/ 6148023 h 6551875"/>
              <a:gd name="connsiteX62" fmla="*/ 9246921 w 12191999"/>
              <a:gd name="connsiteY62" fmla="*/ 6132148 h 6551875"/>
              <a:gd name="connsiteX63" fmla="*/ 9210409 w 12191999"/>
              <a:gd name="connsiteY63" fmla="*/ 6113098 h 6551875"/>
              <a:gd name="connsiteX64" fmla="*/ 9172309 w 12191999"/>
              <a:gd name="connsiteY64" fmla="*/ 6094048 h 6551875"/>
              <a:gd name="connsiteX65" fmla="*/ 9134209 w 12191999"/>
              <a:gd name="connsiteY65" fmla="*/ 6074998 h 6551875"/>
              <a:gd name="connsiteX66" fmla="*/ 9097697 w 12191999"/>
              <a:gd name="connsiteY66" fmla="*/ 6059123 h 6551875"/>
              <a:gd name="connsiteX67" fmla="*/ 9056421 w 12191999"/>
              <a:gd name="connsiteY67" fmla="*/ 6043248 h 6551875"/>
              <a:gd name="connsiteX68" fmla="*/ 9010383 w 12191999"/>
              <a:gd name="connsiteY68" fmla="*/ 6027373 h 6551875"/>
              <a:gd name="connsiteX69" fmla="*/ 8957997 w 12191999"/>
              <a:gd name="connsiteY69" fmla="*/ 6016261 h 6551875"/>
              <a:gd name="connsiteX70" fmla="*/ 8897671 w 12191999"/>
              <a:gd name="connsiteY70" fmla="*/ 6009911 h 6551875"/>
              <a:gd name="connsiteX71" fmla="*/ 8827821 w 12191999"/>
              <a:gd name="connsiteY71" fmla="*/ 6006736 h 6551875"/>
              <a:gd name="connsiteX72" fmla="*/ 8761147 w 12191999"/>
              <a:gd name="connsiteY72" fmla="*/ 6009911 h 6551875"/>
              <a:gd name="connsiteX73" fmla="*/ 8700821 w 12191999"/>
              <a:gd name="connsiteY73" fmla="*/ 6016261 h 6551875"/>
              <a:gd name="connsiteX74" fmla="*/ 8648433 w 12191999"/>
              <a:gd name="connsiteY74" fmla="*/ 6027373 h 6551875"/>
              <a:gd name="connsiteX75" fmla="*/ 8602397 w 12191999"/>
              <a:gd name="connsiteY75" fmla="*/ 6043248 h 6551875"/>
              <a:gd name="connsiteX76" fmla="*/ 8561121 w 12191999"/>
              <a:gd name="connsiteY76" fmla="*/ 6059123 h 6551875"/>
              <a:gd name="connsiteX77" fmla="*/ 8524609 w 12191999"/>
              <a:gd name="connsiteY77" fmla="*/ 6074998 h 6551875"/>
              <a:gd name="connsiteX78" fmla="*/ 8486509 w 12191999"/>
              <a:gd name="connsiteY78" fmla="*/ 6094048 h 6551875"/>
              <a:gd name="connsiteX79" fmla="*/ 8448409 w 12191999"/>
              <a:gd name="connsiteY79" fmla="*/ 6113098 h 6551875"/>
              <a:gd name="connsiteX80" fmla="*/ 8411897 w 12191999"/>
              <a:gd name="connsiteY80" fmla="*/ 6132148 h 6551875"/>
              <a:gd name="connsiteX81" fmla="*/ 8370622 w 12191999"/>
              <a:gd name="connsiteY81" fmla="*/ 6148023 h 6551875"/>
              <a:gd name="connsiteX82" fmla="*/ 8324584 w 12191999"/>
              <a:gd name="connsiteY82" fmla="*/ 6162311 h 6551875"/>
              <a:gd name="connsiteX83" fmla="*/ 8272197 w 12191999"/>
              <a:gd name="connsiteY83" fmla="*/ 6173423 h 6551875"/>
              <a:gd name="connsiteX84" fmla="*/ 8211872 w 12191999"/>
              <a:gd name="connsiteY84" fmla="*/ 6181361 h 6551875"/>
              <a:gd name="connsiteX85" fmla="*/ 8143609 w 12191999"/>
              <a:gd name="connsiteY85" fmla="*/ 6182948 h 6551875"/>
              <a:gd name="connsiteX86" fmla="*/ 8075347 w 12191999"/>
              <a:gd name="connsiteY86" fmla="*/ 6181361 h 6551875"/>
              <a:gd name="connsiteX87" fmla="*/ 8015022 w 12191999"/>
              <a:gd name="connsiteY87" fmla="*/ 6173423 h 6551875"/>
              <a:gd name="connsiteX88" fmla="*/ 7962634 w 12191999"/>
              <a:gd name="connsiteY88" fmla="*/ 6162311 h 6551875"/>
              <a:gd name="connsiteX89" fmla="*/ 7916597 w 12191999"/>
              <a:gd name="connsiteY89" fmla="*/ 6148023 h 6551875"/>
              <a:gd name="connsiteX90" fmla="*/ 7875322 w 12191999"/>
              <a:gd name="connsiteY90" fmla="*/ 6132148 h 6551875"/>
              <a:gd name="connsiteX91" fmla="*/ 7838809 w 12191999"/>
              <a:gd name="connsiteY91" fmla="*/ 6113098 h 6551875"/>
              <a:gd name="connsiteX92" fmla="*/ 7800709 w 12191999"/>
              <a:gd name="connsiteY92" fmla="*/ 6094048 h 6551875"/>
              <a:gd name="connsiteX93" fmla="*/ 7762609 w 12191999"/>
              <a:gd name="connsiteY93" fmla="*/ 6074998 h 6551875"/>
              <a:gd name="connsiteX94" fmla="*/ 7726097 w 12191999"/>
              <a:gd name="connsiteY94" fmla="*/ 6059123 h 6551875"/>
              <a:gd name="connsiteX95" fmla="*/ 7684822 w 12191999"/>
              <a:gd name="connsiteY95" fmla="*/ 6043248 h 6551875"/>
              <a:gd name="connsiteX96" fmla="*/ 7638784 w 12191999"/>
              <a:gd name="connsiteY96" fmla="*/ 6027373 h 6551875"/>
              <a:gd name="connsiteX97" fmla="*/ 7586397 w 12191999"/>
              <a:gd name="connsiteY97" fmla="*/ 6016261 h 6551875"/>
              <a:gd name="connsiteX98" fmla="*/ 7526072 w 12191999"/>
              <a:gd name="connsiteY98" fmla="*/ 6009911 h 6551875"/>
              <a:gd name="connsiteX99" fmla="*/ 7457809 w 12191999"/>
              <a:gd name="connsiteY99" fmla="*/ 6006736 h 6551875"/>
              <a:gd name="connsiteX100" fmla="*/ 7389547 w 12191999"/>
              <a:gd name="connsiteY100" fmla="*/ 6009911 h 6551875"/>
              <a:gd name="connsiteX101" fmla="*/ 7329222 w 12191999"/>
              <a:gd name="connsiteY101" fmla="*/ 6016261 h 6551875"/>
              <a:gd name="connsiteX102" fmla="*/ 7276834 w 12191999"/>
              <a:gd name="connsiteY102" fmla="*/ 6027373 h 6551875"/>
              <a:gd name="connsiteX103" fmla="*/ 7230797 w 12191999"/>
              <a:gd name="connsiteY103" fmla="*/ 6043248 h 6551875"/>
              <a:gd name="connsiteX104" fmla="*/ 7189522 w 12191999"/>
              <a:gd name="connsiteY104" fmla="*/ 6059123 h 6551875"/>
              <a:gd name="connsiteX105" fmla="*/ 7153009 w 12191999"/>
              <a:gd name="connsiteY105" fmla="*/ 6074998 h 6551875"/>
              <a:gd name="connsiteX106" fmla="*/ 7114909 w 12191999"/>
              <a:gd name="connsiteY106" fmla="*/ 6094048 h 6551875"/>
              <a:gd name="connsiteX107" fmla="*/ 7076809 w 12191999"/>
              <a:gd name="connsiteY107" fmla="*/ 6113098 h 6551875"/>
              <a:gd name="connsiteX108" fmla="*/ 7040297 w 12191999"/>
              <a:gd name="connsiteY108" fmla="*/ 6132148 h 6551875"/>
              <a:gd name="connsiteX109" fmla="*/ 6999022 w 12191999"/>
              <a:gd name="connsiteY109" fmla="*/ 6148023 h 6551875"/>
              <a:gd name="connsiteX110" fmla="*/ 6952984 w 12191999"/>
              <a:gd name="connsiteY110" fmla="*/ 6162311 h 6551875"/>
              <a:gd name="connsiteX111" fmla="*/ 6900597 w 12191999"/>
              <a:gd name="connsiteY111" fmla="*/ 6173423 h 6551875"/>
              <a:gd name="connsiteX112" fmla="*/ 6840272 w 12191999"/>
              <a:gd name="connsiteY112" fmla="*/ 6181361 h 6551875"/>
              <a:gd name="connsiteX113" fmla="*/ 6781800 w 12191999"/>
              <a:gd name="connsiteY113" fmla="*/ 6182721 h 6551875"/>
              <a:gd name="connsiteX114" fmla="*/ 6723328 w 12191999"/>
              <a:gd name="connsiteY114" fmla="*/ 6181361 h 6551875"/>
              <a:gd name="connsiteX115" fmla="*/ 6663003 w 12191999"/>
              <a:gd name="connsiteY115" fmla="*/ 6173423 h 6551875"/>
              <a:gd name="connsiteX116" fmla="*/ 6610615 w 12191999"/>
              <a:gd name="connsiteY116" fmla="*/ 6162311 h 6551875"/>
              <a:gd name="connsiteX117" fmla="*/ 6564578 w 12191999"/>
              <a:gd name="connsiteY117" fmla="*/ 6148023 h 6551875"/>
              <a:gd name="connsiteX118" fmla="*/ 6523303 w 12191999"/>
              <a:gd name="connsiteY118" fmla="*/ 6132148 h 6551875"/>
              <a:gd name="connsiteX119" fmla="*/ 6486790 w 12191999"/>
              <a:gd name="connsiteY119" fmla="*/ 6113098 h 6551875"/>
              <a:gd name="connsiteX120" fmla="*/ 6448690 w 12191999"/>
              <a:gd name="connsiteY120" fmla="*/ 6094048 h 6551875"/>
              <a:gd name="connsiteX121" fmla="*/ 6410590 w 12191999"/>
              <a:gd name="connsiteY121" fmla="*/ 6074998 h 6551875"/>
              <a:gd name="connsiteX122" fmla="*/ 6374078 w 12191999"/>
              <a:gd name="connsiteY122" fmla="*/ 6059123 h 6551875"/>
              <a:gd name="connsiteX123" fmla="*/ 6332803 w 12191999"/>
              <a:gd name="connsiteY123" fmla="*/ 6043248 h 6551875"/>
              <a:gd name="connsiteX124" fmla="*/ 6286765 w 12191999"/>
              <a:gd name="connsiteY124" fmla="*/ 6027373 h 6551875"/>
              <a:gd name="connsiteX125" fmla="*/ 6234378 w 12191999"/>
              <a:gd name="connsiteY125" fmla="*/ 6016261 h 6551875"/>
              <a:gd name="connsiteX126" fmla="*/ 6174053 w 12191999"/>
              <a:gd name="connsiteY126" fmla="*/ 6009911 h 6551875"/>
              <a:gd name="connsiteX127" fmla="*/ 6105790 w 12191999"/>
              <a:gd name="connsiteY127" fmla="*/ 6006736 h 6551875"/>
              <a:gd name="connsiteX128" fmla="*/ 6096000 w 12191999"/>
              <a:gd name="connsiteY128" fmla="*/ 6007191 h 6551875"/>
              <a:gd name="connsiteX129" fmla="*/ 6086211 w 12191999"/>
              <a:gd name="connsiteY129" fmla="*/ 6006736 h 6551875"/>
              <a:gd name="connsiteX130" fmla="*/ 6017949 w 12191999"/>
              <a:gd name="connsiteY130" fmla="*/ 6009911 h 6551875"/>
              <a:gd name="connsiteX131" fmla="*/ 5957622 w 12191999"/>
              <a:gd name="connsiteY131" fmla="*/ 6016261 h 6551875"/>
              <a:gd name="connsiteX132" fmla="*/ 5905235 w 12191999"/>
              <a:gd name="connsiteY132" fmla="*/ 6027373 h 6551875"/>
              <a:gd name="connsiteX133" fmla="*/ 5859197 w 12191999"/>
              <a:gd name="connsiteY133" fmla="*/ 6043248 h 6551875"/>
              <a:gd name="connsiteX134" fmla="*/ 5817922 w 12191999"/>
              <a:gd name="connsiteY134" fmla="*/ 6059123 h 6551875"/>
              <a:gd name="connsiteX135" fmla="*/ 5781409 w 12191999"/>
              <a:gd name="connsiteY135" fmla="*/ 6074998 h 6551875"/>
              <a:gd name="connsiteX136" fmla="*/ 5743309 w 12191999"/>
              <a:gd name="connsiteY136" fmla="*/ 6094048 h 6551875"/>
              <a:gd name="connsiteX137" fmla="*/ 5705211 w 12191999"/>
              <a:gd name="connsiteY137" fmla="*/ 6113098 h 6551875"/>
              <a:gd name="connsiteX138" fmla="*/ 5668697 w 12191999"/>
              <a:gd name="connsiteY138" fmla="*/ 6132148 h 6551875"/>
              <a:gd name="connsiteX139" fmla="*/ 5627422 w 12191999"/>
              <a:gd name="connsiteY139" fmla="*/ 6148023 h 6551875"/>
              <a:gd name="connsiteX140" fmla="*/ 5581384 w 12191999"/>
              <a:gd name="connsiteY140" fmla="*/ 6162311 h 6551875"/>
              <a:gd name="connsiteX141" fmla="*/ 5528997 w 12191999"/>
              <a:gd name="connsiteY141" fmla="*/ 6173423 h 6551875"/>
              <a:gd name="connsiteX142" fmla="*/ 5468672 w 12191999"/>
              <a:gd name="connsiteY142" fmla="*/ 6181361 h 6551875"/>
              <a:gd name="connsiteX143" fmla="*/ 5410200 w 12191999"/>
              <a:gd name="connsiteY143" fmla="*/ 6182721 h 6551875"/>
              <a:gd name="connsiteX144" fmla="*/ 5351728 w 12191999"/>
              <a:gd name="connsiteY144" fmla="*/ 6181361 h 6551875"/>
              <a:gd name="connsiteX145" fmla="*/ 5291402 w 12191999"/>
              <a:gd name="connsiteY145" fmla="*/ 6173423 h 6551875"/>
              <a:gd name="connsiteX146" fmla="*/ 5239015 w 12191999"/>
              <a:gd name="connsiteY146" fmla="*/ 6162311 h 6551875"/>
              <a:gd name="connsiteX147" fmla="*/ 5192979 w 12191999"/>
              <a:gd name="connsiteY147" fmla="*/ 6148023 h 6551875"/>
              <a:gd name="connsiteX148" fmla="*/ 5151703 w 12191999"/>
              <a:gd name="connsiteY148" fmla="*/ 6132148 h 6551875"/>
              <a:gd name="connsiteX149" fmla="*/ 5115190 w 12191999"/>
              <a:gd name="connsiteY149" fmla="*/ 6113098 h 6551875"/>
              <a:gd name="connsiteX150" fmla="*/ 5077092 w 12191999"/>
              <a:gd name="connsiteY150" fmla="*/ 6094048 h 6551875"/>
              <a:gd name="connsiteX151" fmla="*/ 5038990 w 12191999"/>
              <a:gd name="connsiteY151" fmla="*/ 6074998 h 6551875"/>
              <a:gd name="connsiteX152" fmla="*/ 5002479 w 12191999"/>
              <a:gd name="connsiteY152" fmla="*/ 6059123 h 6551875"/>
              <a:gd name="connsiteX153" fmla="*/ 4961203 w 12191999"/>
              <a:gd name="connsiteY153" fmla="*/ 6043248 h 6551875"/>
              <a:gd name="connsiteX154" fmla="*/ 4915166 w 12191999"/>
              <a:gd name="connsiteY154" fmla="*/ 6027373 h 6551875"/>
              <a:gd name="connsiteX155" fmla="*/ 4862778 w 12191999"/>
              <a:gd name="connsiteY155" fmla="*/ 6016261 h 6551875"/>
              <a:gd name="connsiteX156" fmla="*/ 4802454 w 12191999"/>
              <a:gd name="connsiteY156" fmla="*/ 6009911 h 6551875"/>
              <a:gd name="connsiteX157" fmla="*/ 4734190 w 12191999"/>
              <a:gd name="connsiteY157" fmla="*/ 6006736 h 6551875"/>
              <a:gd name="connsiteX158" fmla="*/ 4665929 w 12191999"/>
              <a:gd name="connsiteY158" fmla="*/ 6009911 h 6551875"/>
              <a:gd name="connsiteX159" fmla="*/ 4605603 w 12191999"/>
              <a:gd name="connsiteY159" fmla="*/ 6016261 h 6551875"/>
              <a:gd name="connsiteX160" fmla="*/ 4553217 w 12191999"/>
              <a:gd name="connsiteY160" fmla="*/ 6027373 h 6551875"/>
              <a:gd name="connsiteX161" fmla="*/ 4507178 w 12191999"/>
              <a:gd name="connsiteY161" fmla="*/ 6043248 h 6551875"/>
              <a:gd name="connsiteX162" fmla="*/ 4465903 w 12191999"/>
              <a:gd name="connsiteY162" fmla="*/ 6059123 h 6551875"/>
              <a:gd name="connsiteX163" fmla="*/ 4429390 w 12191999"/>
              <a:gd name="connsiteY163" fmla="*/ 6074998 h 6551875"/>
              <a:gd name="connsiteX164" fmla="*/ 4353190 w 12191999"/>
              <a:gd name="connsiteY164" fmla="*/ 6113098 h 6551875"/>
              <a:gd name="connsiteX165" fmla="*/ 4316678 w 12191999"/>
              <a:gd name="connsiteY165" fmla="*/ 6132148 h 6551875"/>
              <a:gd name="connsiteX166" fmla="*/ 4275403 w 12191999"/>
              <a:gd name="connsiteY166" fmla="*/ 6148023 h 6551875"/>
              <a:gd name="connsiteX167" fmla="*/ 4229365 w 12191999"/>
              <a:gd name="connsiteY167" fmla="*/ 6162311 h 6551875"/>
              <a:gd name="connsiteX168" fmla="*/ 4176978 w 12191999"/>
              <a:gd name="connsiteY168" fmla="*/ 6173423 h 6551875"/>
              <a:gd name="connsiteX169" fmla="*/ 4116653 w 12191999"/>
              <a:gd name="connsiteY169" fmla="*/ 6181361 h 6551875"/>
              <a:gd name="connsiteX170" fmla="*/ 4048390 w 12191999"/>
              <a:gd name="connsiteY170" fmla="*/ 6182948 h 6551875"/>
              <a:gd name="connsiteX171" fmla="*/ 3980128 w 12191999"/>
              <a:gd name="connsiteY171" fmla="*/ 6181361 h 6551875"/>
              <a:gd name="connsiteX172" fmla="*/ 3919803 w 12191999"/>
              <a:gd name="connsiteY172" fmla="*/ 6173423 h 6551875"/>
              <a:gd name="connsiteX173" fmla="*/ 3867415 w 12191999"/>
              <a:gd name="connsiteY173" fmla="*/ 6162311 h 6551875"/>
              <a:gd name="connsiteX174" fmla="*/ 3821378 w 12191999"/>
              <a:gd name="connsiteY174" fmla="*/ 6148023 h 6551875"/>
              <a:gd name="connsiteX175" fmla="*/ 3780103 w 12191999"/>
              <a:gd name="connsiteY175" fmla="*/ 6132148 h 6551875"/>
              <a:gd name="connsiteX176" fmla="*/ 3743590 w 12191999"/>
              <a:gd name="connsiteY176" fmla="*/ 6113098 h 6551875"/>
              <a:gd name="connsiteX177" fmla="*/ 3705490 w 12191999"/>
              <a:gd name="connsiteY177" fmla="*/ 6094048 h 6551875"/>
              <a:gd name="connsiteX178" fmla="*/ 3667390 w 12191999"/>
              <a:gd name="connsiteY178" fmla="*/ 6074998 h 6551875"/>
              <a:gd name="connsiteX179" fmla="*/ 3630878 w 12191999"/>
              <a:gd name="connsiteY179" fmla="*/ 6059123 h 6551875"/>
              <a:gd name="connsiteX180" fmla="*/ 3589603 w 12191999"/>
              <a:gd name="connsiteY180" fmla="*/ 6043248 h 6551875"/>
              <a:gd name="connsiteX181" fmla="*/ 3543565 w 12191999"/>
              <a:gd name="connsiteY181" fmla="*/ 6027373 h 6551875"/>
              <a:gd name="connsiteX182" fmla="*/ 3491178 w 12191999"/>
              <a:gd name="connsiteY182" fmla="*/ 6016261 h 6551875"/>
              <a:gd name="connsiteX183" fmla="*/ 3430853 w 12191999"/>
              <a:gd name="connsiteY183" fmla="*/ 6009911 h 6551875"/>
              <a:gd name="connsiteX184" fmla="*/ 3361003 w 12191999"/>
              <a:gd name="connsiteY184" fmla="*/ 6006736 h 6551875"/>
              <a:gd name="connsiteX185" fmla="*/ 3294328 w 12191999"/>
              <a:gd name="connsiteY185" fmla="*/ 6009911 h 6551875"/>
              <a:gd name="connsiteX186" fmla="*/ 3234003 w 12191999"/>
              <a:gd name="connsiteY186" fmla="*/ 6016261 h 6551875"/>
              <a:gd name="connsiteX187" fmla="*/ 3181615 w 12191999"/>
              <a:gd name="connsiteY187" fmla="*/ 6027373 h 6551875"/>
              <a:gd name="connsiteX188" fmla="*/ 3135578 w 12191999"/>
              <a:gd name="connsiteY188" fmla="*/ 6043248 h 6551875"/>
              <a:gd name="connsiteX189" fmla="*/ 3094303 w 12191999"/>
              <a:gd name="connsiteY189" fmla="*/ 6059123 h 6551875"/>
              <a:gd name="connsiteX190" fmla="*/ 3057790 w 12191999"/>
              <a:gd name="connsiteY190" fmla="*/ 6074998 h 6551875"/>
              <a:gd name="connsiteX191" fmla="*/ 3019690 w 12191999"/>
              <a:gd name="connsiteY191" fmla="*/ 6094048 h 6551875"/>
              <a:gd name="connsiteX192" fmla="*/ 2981590 w 12191999"/>
              <a:gd name="connsiteY192" fmla="*/ 6113098 h 6551875"/>
              <a:gd name="connsiteX193" fmla="*/ 2945078 w 12191999"/>
              <a:gd name="connsiteY193" fmla="*/ 6132148 h 6551875"/>
              <a:gd name="connsiteX194" fmla="*/ 2903803 w 12191999"/>
              <a:gd name="connsiteY194" fmla="*/ 6148023 h 6551875"/>
              <a:gd name="connsiteX195" fmla="*/ 2857765 w 12191999"/>
              <a:gd name="connsiteY195" fmla="*/ 6162311 h 6551875"/>
              <a:gd name="connsiteX196" fmla="*/ 2805378 w 12191999"/>
              <a:gd name="connsiteY196" fmla="*/ 6173423 h 6551875"/>
              <a:gd name="connsiteX197" fmla="*/ 2745053 w 12191999"/>
              <a:gd name="connsiteY197" fmla="*/ 6181361 h 6551875"/>
              <a:gd name="connsiteX198" fmla="*/ 2676790 w 12191999"/>
              <a:gd name="connsiteY198" fmla="*/ 6182948 h 6551875"/>
              <a:gd name="connsiteX199" fmla="*/ 2608528 w 12191999"/>
              <a:gd name="connsiteY199" fmla="*/ 6181361 h 6551875"/>
              <a:gd name="connsiteX200" fmla="*/ 2548203 w 12191999"/>
              <a:gd name="connsiteY200" fmla="*/ 6173423 h 6551875"/>
              <a:gd name="connsiteX201" fmla="*/ 2495815 w 12191999"/>
              <a:gd name="connsiteY201" fmla="*/ 6162311 h 6551875"/>
              <a:gd name="connsiteX202" fmla="*/ 2449778 w 12191999"/>
              <a:gd name="connsiteY202" fmla="*/ 6148023 h 6551875"/>
              <a:gd name="connsiteX203" fmla="*/ 2408503 w 12191999"/>
              <a:gd name="connsiteY203" fmla="*/ 6132148 h 6551875"/>
              <a:gd name="connsiteX204" fmla="*/ 2371990 w 12191999"/>
              <a:gd name="connsiteY204" fmla="*/ 6113098 h 6551875"/>
              <a:gd name="connsiteX205" fmla="*/ 2333890 w 12191999"/>
              <a:gd name="connsiteY205" fmla="*/ 6094048 h 6551875"/>
              <a:gd name="connsiteX206" fmla="*/ 2295790 w 12191999"/>
              <a:gd name="connsiteY206" fmla="*/ 6074998 h 6551875"/>
              <a:gd name="connsiteX207" fmla="*/ 2259278 w 12191999"/>
              <a:gd name="connsiteY207" fmla="*/ 6059123 h 6551875"/>
              <a:gd name="connsiteX208" fmla="*/ 2218003 w 12191999"/>
              <a:gd name="connsiteY208" fmla="*/ 6043248 h 6551875"/>
              <a:gd name="connsiteX209" fmla="*/ 2171965 w 12191999"/>
              <a:gd name="connsiteY209" fmla="*/ 6027373 h 6551875"/>
              <a:gd name="connsiteX210" fmla="*/ 2119578 w 12191999"/>
              <a:gd name="connsiteY210" fmla="*/ 6016261 h 6551875"/>
              <a:gd name="connsiteX211" fmla="*/ 2059253 w 12191999"/>
              <a:gd name="connsiteY211" fmla="*/ 6009911 h 6551875"/>
              <a:gd name="connsiteX212" fmla="*/ 1990990 w 12191999"/>
              <a:gd name="connsiteY212" fmla="*/ 6006736 h 6551875"/>
              <a:gd name="connsiteX213" fmla="*/ 1922728 w 12191999"/>
              <a:gd name="connsiteY213" fmla="*/ 6009911 h 6551875"/>
              <a:gd name="connsiteX214" fmla="*/ 1862403 w 12191999"/>
              <a:gd name="connsiteY214" fmla="*/ 6016261 h 6551875"/>
              <a:gd name="connsiteX215" fmla="*/ 1810015 w 12191999"/>
              <a:gd name="connsiteY215" fmla="*/ 6027373 h 6551875"/>
              <a:gd name="connsiteX216" fmla="*/ 1763978 w 12191999"/>
              <a:gd name="connsiteY216" fmla="*/ 6043248 h 6551875"/>
              <a:gd name="connsiteX217" fmla="*/ 1722703 w 12191999"/>
              <a:gd name="connsiteY217" fmla="*/ 6059123 h 6551875"/>
              <a:gd name="connsiteX218" fmla="*/ 1686190 w 12191999"/>
              <a:gd name="connsiteY218" fmla="*/ 6074998 h 6551875"/>
              <a:gd name="connsiteX219" fmla="*/ 1648090 w 12191999"/>
              <a:gd name="connsiteY219" fmla="*/ 6094048 h 6551875"/>
              <a:gd name="connsiteX220" fmla="*/ 1609990 w 12191999"/>
              <a:gd name="connsiteY220" fmla="*/ 6113098 h 6551875"/>
              <a:gd name="connsiteX221" fmla="*/ 1573478 w 12191999"/>
              <a:gd name="connsiteY221" fmla="*/ 6132148 h 6551875"/>
              <a:gd name="connsiteX222" fmla="*/ 1532203 w 12191999"/>
              <a:gd name="connsiteY222" fmla="*/ 6148023 h 6551875"/>
              <a:gd name="connsiteX223" fmla="*/ 1486165 w 12191999"/>
              <a:gd name="connsiteY223" fmla="*/ 6162311 h 6551875"/>
              <a:gd name="connsiteX224" fmla="*/ 1433778 w 12191999"/>
              <a:gd name="connsiteY224" fmla="*/ 6173423 h 6551875"/>
              <a:gd name="connsiteX225" fmla="*/ 1373453 w 12191999"/>
              <a:gd name="connsiteY225" fmla="*/ 6181361 h 6551875"/>
              <a:gd name="connsiteX226" fmla="*/ 1305190 w 12191999"/>
              <a:gd name="connsiteY226" fmla="*/ 6182948 h 6551875"/>
              <a:gd name="connsiteX227" fmla="*/ 1236928 w 12191999"/>
              <a:gd name="connsiteY227" fmla="*/ 6181361 h 6551875"/>
              <a:gd name="connsiteX228" fmla="*/ 1176603 w 12191999"/>
              <a:gd name="connsiteY228" fmla="*/ 6173423 h 6551875"/>
              <a:gd name="connsiteX229" fmla="*/ 1124215 w 12191999"/>
              <a:gd name="connsiteY229" fmla="*/ 6162311 h 6551875"/>
              <a:gd name="connsiteX230" fmla="*/ 1078178 w 12191999"/>
              <a:gd name="connsiteY230" fmla="*/ 6148023 h 6551875"/>
              <a:gd name="connsiteX231" fmla="*/ 1036903 w 12191999"/>
              <a:gd name="connsiteY231" fmla="*/ 6132148 h 6551875"/>
              <a:gd name="connsiteX232" fmla="*/ 1000390 w 12191999"/>
              <a:gd name="connsiteY232" fmla="*/ 6113098 h 6551875"/>
              <a:gd name="connsiteX233" fmla="*/ 962290 w 12191999"/>
              <a:gd name="connsiteY233" fmla="*/ 6094048 h 6551875"/>
              <a:gd name="connsiteX234" fmla="*/ 924190 w 12191999"/>
              <a:gd name="connsiteY234" fmla="*/ 6074998 h 6551875"/>
              <a:gd name="connsiteX235" fmla="*/ 887678 w 12191999"/>
              <a:gd name="connsiteY235" fmla="*/ 6059123 h 6551875"/>
              <a:gd name="connsiteX236" fmla="*/ 846403 w 12191999"/>
              <a:gd name="connsiteY236" fmla="*/ 6043248 h 6551875"/>
              <a:gd name="connsiteX237" fmla="*/ 800365 w 12191999"/>
              <a:gd name="connsiteY237" fmla="*/ 6027373 h 6551875"/>
              <a:gd name="connsiteX238" fmla="*/ 747978 w 12191999"/>
              <a:gd name="connsiteY238" fmla="*/ 6016261 h 6551875"/>
              <a:gd name="connsiteX239" fmla="*/ 687653 w 12191999"/>
              <a:gd name="connsiteY239" fmla="*/ 6009911 h 6551875"/>
              <a:gd name="connsiteX240" fmla="*/ 619390 w 12191999"/>
              <a:gd name="connsiteY240" fmla="*/ 6006736 h 6551875"/>
              <a:gd name="connsiteX241" fmla="*/ 551128 w 12191999"/>
              <a:gd name="connsiteY241" fmla="*/ 6009911 h 6551875"/>
              <a:gd name="connsiteX242" fmla="*/ 490803 w 12191999"/>
              <a:gd name="connsiteY242" fmla="*/ 6016261 h 6551875"/>
              <a:gd name="connsiteX243" fmla="*/ 438415 w 12191999"/>
              <a:gd name="connsiteY243" fmla="*/ 6027373 h 6551875"/>
              <a:gd name="connsiteX244" fmla="*/ 392378 w 12191999"/>
              <a:gd name="connsiteY244" fmla="*/ 6043248 h 6551875"/>
              <a:gd name="connsiteX245" fmla="*/ 351103 w 12191999"/>
              <a:gd name="connsiteY245" fmla="*/ 6059123 h 6551875"/>
              <a:gd name="connsiteX246" fmla="*/ 314590 w 12191999"/>
              <a:gd name="connsiteY246" fmla="*/ 6074998 h 6551875"/>
              <a:gd name="connsiteX247" fmla="*/ 276490 w 12191999"/>
              <a:gd name="connsiteY247" fmla="*/ 6094048 h 6551875"/>
              <a:gd name="connsiteX248" fmla="*/ 238390 w 12191999"/>
              <a:gd name="connsiteY248" fmla="*/ 6113098 h 6551875"/>
              <a:gd name="connsiteX249" fmla="*/ 201878 w 12191999"/>
              <a:gd name="connsiteY249" fmla="*/ 6132148 h 6551875"/>
              <a:gd name="connsiteX250" fmla="*/ 160603 w 12191999"/>
              <a:gd name="connsiteY250" fmla="*/ 6148023 h 6551875"/>
              <a:gd name="connsiteX251" fmla="*/ 114565 w 12191999"/>
              <a:gd name="connsiteY251" fmla="*/ 6162311 h 6551875"/>
              <a:gd name="connsiteX252" fmla="*/ 62178 w 12191999"/>
              <a:gd name="connsiteY252" fmla="*/ 6173423 h 6551875"/>
              <a:gd name="connsiteX253" fmla="*/ 1853 w 12191999"/>
              <a:gd name="connsiteY253" fmla="*/ 6181361 h 6551875"/>
              <a:gd name="connsiteX254" fmla="*/ 1 w 12191999"/>
              <a:gd name="connsiteY254" fmla="*/ 6181404 h 6551875"/>
              <a:gd name="connsiteX255" fmla="*/ 1 w 12191999"/>
              <a:gd name="connsiteY255" fmla="*/ 6551875 h 6551875"/>
              <a:gd name="connsiteX256" fmla="*/ 0 w 12191999"/>
              <a:gd name="connsiteY256" fmla="*/ 6551875 h 6551875"/>
              <a:gd name="connsiteX257" fmla="*/ 0 w 12191999"/>
              <a:gd name="connsiteY257" fmla="*/ 0 h 6551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12191999" h="6551875">
                <a:moveTo>
                  <a:pt x="0" y="0"/>
                </a:moveTo>
                <a:lnTo>
                  <a:pt x="12191999" y="0"/>
                </a:lnTo>
                <a:lnTo>
                  <a:pt x="12191999" y="6181404"/>
                </a:lnTo>
                <a:lnTo>
                  <a:pt x="12190147" y="6181361"/>
                </a:lnTo>
                <a:lnTo>
                  <a:pt x="12129821" y="6173424"/>
                </a:lnTo>
                <a:lnTo>
                  <a:pt x="12077433" y="6162311"/>
                </a:lnTo>
                <a:lnTo>
                  <a:pt x="12031397" y="6148023"/>
                </a:lnTo>
                <a:lnTo>
                  <a:pt x="11990121" y="6132148"/>
                </a:lnTo>
                <a:lnTo>
                  <a:pt x="11953609" y="6113098"/>
                </a:lnTo>
                <a:lnTo>
                  <a:pt x="11915509" y="6094048"/>
                </a:lnTo>
                <a:lnTo>
                  <a:pt x="11877409" y="6074998"/>
                </a:lnTo>
                <a:lnTo>
                  <a:pt x="11840897" y="6059123"/>
                </a:lnTo>
                <a:lnTo>
                  <a:pt x="11799621" y="6043248"/>
                </a:lnTo>
                <a:lnTo>
                  <a:pt x="11753583" y="6027373"/>
                </a:lnTo>
                <a:lnTo>
                  <a:pt x="11701197" y="6016261"/>
                </a:lnTo>
                <a:lnTo>
                  <a:pt x="11640871" y="6009911"/>
                </a:lnTo>
                <a:lnTo>
                  <a:pt x="11572609" y="6006736"/>
                </a:lnTo>
                <a:lnTo>
                  <a:pt x="11504347" y="6009911"/>
                </a:lnTo>
                <a:lnTo>
                  <a:pt x="11444021" y="6016261"/>
                </a:lnTo>
                <a:lnTo>
                  <a:pt x="11391633" y="6027373"/>
                </a:lnTo>
                <a:lnTo>
                  <a:pt x="11345597" y="6043248"/>
                </a:lnTo>
                <a:lnTo>
                  <a:pt x="11304321" y="6059123"/>
                </a:lnTo>
                <a:lnTo>
                  <a:pt x="11267809" y="6074998"/>
                </a:lnTo>
                <a:lnTo>
                  <a:pt x="11229709" y="6094048"/>
                </a:lnTo>
                <a:lnTo>
                  <a:pt x="11191609" y="6113098"/>
                </a:lnTo>
                <a:lnTo>
                  <a:pt x="11155097" y="6132148"/>
                </a:lnTo>
                <a:lnTo>
                  <a:pt x="11113821" y="6148023"/>
                </a:lnTo>
                <a:lnTo>
                  <a:pt x="11067783" y="6162311"/>
                </a:lnTo>
                <a:lnTo>
                  <a:pt x="11015397" y="6173423"/>
                </a:lnTo>
                <a:lnTo>
                  <a:pt x="10955071" y="6181361"/>
                </a:lnTo>
                <a:lnTo>
                  <a:pt x="10886809" y="6182948"/>
                </a:lnTo>
                <a:lnTo>
                  <a:pt x="10818547" y="6181361"/>
                </a:lnTo>
                <a:lnTo>
                  <a:pt x="10758221" y="6173423"/>
                </a:lnTo>
                <a:lnTo>
                  <a:pt x="10705833" y="6162311"/>
                </a:lnTo>
                <a:lnTo>
                  <a:pt x="10659797" y="6148023"/>
                </a:lnTo>
                <a:lnTo>
                  <a:pt x="10618521" y="6132148"/>
                </a:lnTo>
                <a:lnTo>
                  <a:pt x="10582009" y="6113098"/>
                </a:lnTo>
                <a:lnTo>
                  <a:pt x="10543909" y="6094048"/>
                </a:lnTo>
                <a:lnTo>
                  <a:pt x="10505809" y="6074998"/>
                </a:lnTo>
                <a:lnTo>
                  <a:pt x="10469297" y="6059123"/>
                </a:lnTo>
                <a:lnTo>
                  <a:pt x="10428021" y="6043248"/>
                </a:lnTo>
                <a:lnTo>
                  <a:pt x="10381983" y="6027373"/>
                </a:lnTo>
                <a:lnTo>
                  <a:pt x="10329597" y="6016261"/>
                </a:lnTo>
                <a:lnTo>
                  <a:pt x="10269271" y="6009911"/>
                </a:lnTo>
                <a:lnTo>
                  <a:pt x="10201009" y="6006736"/>
                </a:lnTo>
                <a:lnTo>
                  <a:pt x="10132747" y="6009911"/>
                </a:lnTo>
                <a:lnTo>
                  <a:pt x="10072421" y="6016261"/>
                </a:lnTo>
                <a:lnTo>
                  <a:pt x="10020033" y="6027373"/>
                </a:lnTo>
                <a:lnTo>
                  <a:pt x="9973997" y="6043248"/>
                </a:lnTo>
                <a:lnTo>
                  <a:pt x="9932721" y="6059123"/>
                </a:lnTo>
                <a:lnTo>
                  <a:pt x="9896209" y="6074998"/>
                </a:lnTo>
                <a:lnTo>
                  <a:pt x="9820009" y="6113098"/>
                </a:lnTo>
                <a:lnTo>
                  <a:pt x="9783497" y="6132148"/>
                </a:lnTo>
                <a:lnTo>
                  <a:pt x="9742221" y="6148023"/>
                </a:lnTo>
                <a:lnTo>
                  <a:pt x="9696183" y="6162311"/>
                </a:lnTo>
                <a:lnTo>
                  <a:pt x="9643797" y="6173423"/>
                </a:lnTo>
                <a:lnTo>
                  <a:pt x="9583471" y="6181361"/>
                </a:lnTo>
                <a:lnTo>
                  <a:pt x="9515209" y="6182948"/>
                </a:lnTo>
                <a:lnTo>
                  <a:pt x="9446947" y="6181361"/>
                </a:lnTo>
                <a:lnTo>
                  <a:pt x="9386621" y="6173423"/>
                </a:lnTo>
                <a:lnTo>
                  <a:pt x="9334233" y="6162311"/>
                </a:lnTo>
                <a:lnTo>
                  <a:pt x="9288197" y="6148023"/>
                </a:lnTo>
                <a:lnTo>
                  <a:pt x="9246921" y="6132148"/>
                </a:lnTo>
                <a:lnTo>
                  <a:pt x="9210409" y="6113098"/>
                </a:lnTo>
                <a:lnTo>
                  <a:pt x="9172309" y="6094048"/>
                </a:lnTo>
                <a:lnTo>
                  <a:pt x="9134209" y="6074998"/>
                </a:lnTo>
                <a:lnTo>
                  <a:pt x="9097697" y="6059123"/>
                </a:lnTo>
                <a:lnTo>
                  <a:pt x="9056421" y="6043248"/>
                </a:lnTo>
                <a:lnTo>
                  <a:pt x="9010383" y="6027373"/>
                </a:lnTo>
                <a:lnTo>
                  <a:pt x="8957997" y="6016261"/>
                </a:lnTo>
                <a:lnTo>
                  <a:pt x="8897671" y="6009911"/>
                </a:lnTo>
                <a:lnTo>
                  <a:pt x="8827821" y="6006736"/>
                </a:lnTo>
                <a:lnTo>
                  <a:pt x="8761147" y="6009911"/>
                </a:lnTo>
                <a:lnTo>
                  <a:pt x="8700821" y="6016261"/>
                </a:lnTo>
                <a:lnTo>
                  <a:pt x="8648433" y="6027373"/>
                </a:lnTo>
                <a:lnTo>
                  <a:pt x="8602397" y="6043248"/>
                </a:lnTo>
                <a:lnTo>
                  <a:pt x="8561121" y="6059123"/>
                </a:lnTo>
                <a:lnTo>
                  <a:pt x="8524609" y="6074998"/>
                </a:lnTo>
                <a:lnTo>
                  <a:pt x="8486509" y="6094048"/>
                </a:lnTo>
                <a:lnTo>
                  <a:pt x="8448409" y="6113098"/>
                </a:lnTo>
                <a:lnTo>
                  <a:pt x="8411897" y="6132148"/>
                </a:lnTo>
                <a:lnTo>
                  <a:pt x="8370622" y="6148023"/>
                </a:lnTo>
                <a:lnTo>
                  <a:pt x="8324584" y="6162311"/>
                </a:lnTo>
                <a:lnTo>
                  <a:pt x="8272197" y="6173423"/>
                </a:lnTo>
                <a:lnTo>
                  <a:pt x="8211872" y="6181361"/>
                </a:lnTo>
                <a:lnTo>
                  <a:pt x="8143609" y="6182948"/>
                </a:lnTo>
                <a:lnTo>
                  <a:pt x="8075347" y="6181361"/>
                </a:lnTo>
                <a:lnTo>
                  <a:pt x="8015022" y="6173423"/>
                </a:lnTo>
                <a:lnTo>
                  <a:pt x="7962634" y="6162311"/>
                </a:lnTo>
                <a:lnTo>
                  <a:pt x="7916597" y="6148023"/>
                </a:lnTo>
                <a:lnTo>
                  <a:pt x="7875322" y="6132148"/>
                </a:lnTo>
                <a:lnTo>
                  <a:pt x="7838809" y="6113098"/>
                </a:lnTo>
                <a:lnTo>
                  <a:pt x="7800709" y="6094048"/>
                </a:lnTo>
                <a:lnTo>
                  <a:pt x="7762609" y="6074998"/>
                </a:lnTo>
                <a:lnTo>
                  <a:pt x="7726097" y="6059123"/>
                </a:lnTo>
                <a:lnTo>
                  <a:pt x="7684822" y="6043248"/>
                </a:lnTo>
                <a:lnTo>
                  <a:pt x="7638784" y="6027373"/>
                </a:lnTo>
                <a:lnTo>
                  <a:pt x="7586397" y="6016261"/>
                </a:lnTo>
                <a:lnTo>
                  <a:pt x="7526072" y="6009911"/>
                </a:lnTo>
                <a:lnTo>
                  <a:pt x="7457809" y="6006736"/>
                </a:lnTo>
                <a:lnTo>
                  <a:pt x="7389547" y="6009911"/>
                </a:lnTo>
                <a:lnTo>
                  <a:pt x="7329222" y="6016261"/>
                </a:lnTo>
                <a:lnTo>
                  <a:pt x="7276834" y="6027373"/>
                </a:lnTo>
                <a:lnTo>
                  <a:pt x="7230797" y="6043248"/>
                </a:lnTo>
                <a:lnTo>
                  <a:pt x="7189522" y="6059123"/>
                </a:lnTo>
                <a:lnTo>
                  <a:pt x="7153009" y="6074998"/>
                </a:lnTo>
                <a:lnTo>
                  <a:pt x="7114909" y="6094048"/>
                </a:lnTo>
                <a:lnTo>
                  <a:pt x="7076809" y="6113098"/>
                </a:lnTo>
                <a:lnTo>
                  <a:pt x="7040297" y="6132148"/>
                </a:lnTo>
                <a:lnTo>
                  <a:pt x="6999022" y="6148023"/>
                </a:lnTo>
                <a:lnTo>
                  <a:pt x="6952984" y="6162311"/>
                </a:lnTo>
                <a:lnTo>
                  <a:pt x="6900597" y="6173423"/>
                </a:lnTo>
                <a:lnTo>
                  <a:pt x="6840272" y="6181361"/>
                </a:lnTo>
                <a:lnTo>
                  <a:pt x="6781800" y="6182721"/>
                </a:lnTo>
                <a:lnTo>
                  <a:pt x="6723328" y="6181361"/>
                </a:lnTo>
                <a:lnTo>
                  <a:pt x="6663003" y="6173423"/>
                </a:lnTo>
                <a:lnTo>
                  <a:pt x="6610615" y="6162311"/>
                </a:lnTo>
                <a:lnTo>
                  <a:pt x="6564578" y="6148023"/>
                </a:lnTo>
                <a:lnTo>
                  <a:pt x="6523303" y="6132148"/>
                </a:lnTo>
                <a:lnTo>
                  <a:pt x="6486790" y="6113098"/>
                </a:lnTo>
                <a:lnTo>
                  <a:pt x="6448690" y="6094048"/>
                </a:lnTo>
                <a:lnTo>
                  <a:pt x="6410590" y="6074998"/>
                </a:lnTo>
                <a:lnTo>
                  <a:pt x="6374078" y="6059123"/>
                </a:lnTo>
                <a:lnTo>
                  <a:pt x="6332803" y="6043248"/>
                </a:lnTo>
                <a:lnTo>
                  <a:pt x="6286765" y="6027373"/>
                </a:lnTo>
                <a:lnTo>
                  <a:pt x="6234378" y="6016261"/>
                </a:lnTo>
                <a:lnTo>
                  <a:pt x="6174053" y="6009911"/>
                </a:lnTo>
                <a:lnTo>
                  <a:pt x="6105790" y="6006736"/>
                </a:lnTo>
                <a:lnTo>
                  <a:pt x="6096000" y="6007191"/>
                </a:lnTo>
                <a:lnTo>
                  <a:pt x="6086211" y="6006736"/>
                </a:lnTo>
                <a:lnTo>
                  <a:pt x="6017949" y="6009911"/>
                </a:lnTo>
                <a:lnTo>
                  <a:pt x="5957622" y="6016261"/>
                </a:lnTo>
                <a:lnTo>
                  <a:pt x="5905235" y="6027373"/>
                </a:lnTo>
                <a:lnTo>
                  <a:pt x="5859197" y="6043248"/>
                </a:lnTo>
                <a:lnTo>
                  <a:pt x="5817922" y="6059123"/>
                </a:lnTo>
                <a:lnTo>
                  <a:pt x="5781409" y="6074998"/>
                </a:lnTo>
                <a:lnTo>
                  <a:pt x="5743309" y="6094048"/>
                </a:lnTo>
                <a:lnTo>
                  <a:pt x="5705211" y="6113098"/>
                </a:lnTo>
                <a:lnTo>
                  <a:pt x="5668697" y="6132148"/>
                </a:lnTo>
                <a:lnTo>
                  <a:pt x="5627422" y="6148023"/>
                </a:lnTo>
                <a:lnTo>
                  <a:pt x="5581384" y="6162311"/>
                </a:lnTo>
                <a:lnTo>
                  <a:pt x="5528997" y="6173423"/>
                </a:lnTo>
                <a:lnTo>
                  <a:pt x="5468672" y="6181361"/>
                </a:lnTo>
                <a:lnTo>
                  <a:pt x="5410200" y="6182721"/>
                </a:lnTo>
                <a:lnTo>
                  <a:pt x="5351728" y="6181361"/>
                </a:lnTo>
                <a:lnTo>
                  <a:pt x="5291402" y="6173423"/>
                </a:lnTo>
                <a:lnTo>
                  <a:pt x="5239015" y="6162311"/>
                </a:lnTo>
                <a:lnTo>
                  <a:pt x="5192979" y="6148023"/>
                </a:lnTo>
                <a:lnTo>
                  <a:pt x="5151703" y="6132148"/>
                </a:lnTo>
                <a:lnTo>
                  <a:pt x="5115190" y="6113098"/>
                </a:lnTo>
                <a:lnTo>
                  <a:pt x="5077092" y="6094048"/>
                </a:lnTo>
                <a:lnTo>
                  <a:pt x="5038990" y="6074998"/>
                </a:lnTo>
                <a:lnTo>
                  <a:pt x="5002479" y="6059123"/>
                </a:lnTo>
                <a:lnTo>
                  <a:pt x="4961203" y="6043248"/>
                </a:lnTo>
                <a:lnTo>
                  <a:pt x="4915166" y="6027373"/>
                </a:lnTo>
                <a:lnTo>
                  <a:pt x="4862778" y="6016261"/>
                </a:lnTo>
                <a:lnTo>
                  <a:pt x="4802454" y="6009911"/>
                </a:lnTo>
                <a:lnTo>
                  <a:pt x="4734190" y="6006736"/>
                </a:lnTo>
                <a:lnTo>
                  <a:pt x="4665929" y="6009911"/>
                </a:lnTo>
                <a:lnTo>
                  <a:pt x="4605603" y="6016261"/>
                </a:lnTo>
                <a:lnTo>
                  <a:pt x="4553217" y="6027373"/>
                </a:lnTo>
                <a:lnTo>
                  <a:pt x="4507178" y="6043248"/>
                </a:lnTo>
                <a:lnTo>
                  <a:pt x="4465903" y="6059123"/>
                </a:lnTo>
                <a:lnTo>
                  <a:pt x="4429390" y="6074998"/>
                </a:lnTo>
                <a:lnTo>
                  <a:pt x="4353190" y="6113098"/>
                </a:lnTo>
                <a:lnTo>
                  <a:pt x="4316678" y="6132148"/>
                </a:lnTo>
                <a:lnTo>
                  <a:pt x="4275403" y="6148023"/>
                </a:lnTo>
                <a:lnTo>
                  <a:pt x="4229365" y="6162311"/>
                </a:lnTo>
                <a:lnTo>
                  <a:pt x="4176978" y="6173423"/>
                </a:lnTo>
                <a:lnTo>
                  <a:pt x="4116653" y="6181361"/>
                </a:lnTo>
                <a:lnTo>
                  <a:pt x="4048390" y="6182948"/>
                </a:lnTo>
                <a:lnTo>
                  <a:pt x="3980128" y="6181361"/>
                </a:lnTo>
                <a:lnTo>
                  <a:pt x="3919803" y="6173423"/>
                </a:lnTo>
                <a:lnTo>
                  <a:pt x="3867415" y="6162311"/>
                </a:lnTo>
                <a:lnTo>
                  <a:pt x="3821378" y="6148023"/>
                </a:lnTo>
                <a:lnTo>
                  <a:pt x="3780103" y="6132148"/>
                </a:lnTo>
                <a:lnTo>
                  <a:pt x="3743590" y="6113098"/>
                </a:lnTo>
                <a:lnTo>
                  <a:pt x="3705490" y="6094048"/>
                </a:lnTo>
                <a:lnTo>
                  <a:pt x="3667390" y="6074998"/>
                </a:lnTo>
                <a:lnTo>
                  <a:pt x="3630878" y="6059123"/>
                </a:lnTo>
                <a:lnTo>
                  <a:pt x="3589603" y="6043248"/>
                </a:lnTo>
                <a:lnTo>
                  <a:pt x="3543565" y="6027373"/>
                </a:lnTo>
                <a:lnTo>
                  <a:pt x="3491178" y="6016261"/>
                </a:lnTo>
                <a:lnTo>
                  <a:pt x="3430853" y="6009911"/>
                </a:lnTo>
                <a:lnTo>
                  <a:pt x="3361003" y="6006736"/>
                </a:lnTo>
                <a:lnTo>
                  <a:pt x="3294328" y="6009911"/>
                </a:lnTo>
                <a:lnTo>
                  <a:pt x="3234003" y="6016261"/>
                </a:lnTo>
                <a:lnTo>
                  <a:pt x="3181615" y="6027373"/>
                </a:lnTo>
                <a:lnTo>
                  <a:pt x="3135578" y="6043248"/>
                </a:lnTo>
                <a:lnTo>
                  <a:pt x="3094303" y="6059123"/>
                </a:lnTo>
                <a:lnTo>
                  <a:pt x="3057790" y="6074998"/>
                </a:lnTo>
                <a:lnTo>
                  <a:pt x="3019690" y="6094048"/>
                </a:lnTo>
                <a:lnTo>
                  <a:pt x="2981590" y="6113098"/>
                </a:lnTo>
                <a:lnTo>
                  <a:pt x="2945078" y="6132148"/>
                </a:lnTo>
                <a:lnTo>
                  <a:pt x="2903803" y="6148023"/>
                </a:lnTo>
                <a:lnTo>
                  <a:pt x="2857765" y="6162311"/>
                </a:lnTo>
                <a:lnTo>
                  <a:pt x="2805378" y="6173423"/>
                </a:lnTo>
                <a:lnTo>
                  <a:pt x="2745053" y="6181361"/>
                </a:lnTo>
                <a:lnTo>
                  <a:pt x="2676790" y="6182948"/>
                </a:lnTo>
                <a:lnTo>
                  <a:pt x="2608528" y="6181361"/>
                </a:lnTo>
                <a:lnTo>
                  <a:pt x="2548203" y="6173423"/>
                </a:lnTo>
                <a:lnTo>
                  <a:pt x="2495815" y="6162311"/>
                </a:lnTo>
                <a:lnTo>
                  <a:pt x="2449778" y="6148023"/>
                </a:lnTo>
                <a:lnTo>
                  <a:pt x="2408503" y="6132148"/>
                </a:lnTo>
                <a:lnTo>
                  <a:pt x="2371990" y="6113098"/>
                </a:lnTo>
                <a:lnTo>
                  <a:pt x="2333890" y="6094048"/>
                </a:lnTo>
                <a:lnTo>
                  <a:pt x="2295790" y="6074998"/>
                </a:lnTo>
                <a:lnTo>
                  <a:pt x="2259278" y="6059123"/>
                </a:lnTo>
                <a:lnTo>
                  <a:pt x="2218003" y="6043248"/>
                </a:lnTo>
                <a:lnTo>
                  <a:pt x="2171965" y="6027373"/>
                </a:lnTo>
                <a:lnTo>
                  <a:pt x="2119578" y="6016261"/>
                </a:lnTo>
                <a:lnTo>
                  <a:pt x="2059253" y="6009911"/>
                </a:lnTo>
                <a:lnTo>
                  <a:pt x="1990990" y="6006736"/>
                </a:lnTo>
                <a:lnTo>
                  <a:pt x="1922728" y="6009911"/>
                </a:lnTo>
                <a:lnTo>
                  <a:pt x="1862403" y="6016261"/>
                </a:lnTo>
                <a:lnTo>
                  <a:pt x="1810015" y="6027373"/>
                </a:lnTo>
                <a:lnTo>
                  <a:pt x="1763978" y="6043248"/>
                </a:lnTo>
                <a:lnTo>
                  <a:pt x="1722703" y="6059123"/>
                </a:lnTo>
                <a:lnTo>
                  <a:pt x="1686190" y="6074998"/>
                </a:lnTo>
                <a:lnTo>
                  <a:pt x="1648090" y="6094048"/>
                </a:lnTo>
                <a:lnTo>
                  <a:pt x="1609990" y="6113098"/>
                </a:lnTo>
                <a:lnTo>
                  <a:pt x="1573478" y="6132148"/>
                </a:lnTo>
                <a:lnTo>
                  <a:pt x="1532203" y="6148023"/>
                </a:lnTo>
                <a:lnTo>
                  <a:pt x="1486165" y="6162311"/>
                </a:lnTo>
                <a:lnTo>
                  <a:pt x="1433778" y="6173423"/>
                </a:lnTo>
                <a:lnTo>
                  <a:pt x="1373453" y="6181361"/>
                </a:lnTo>
                <a:lnTo>
                  <a:pt x="1305190" y="6182948"/>
                </a:lnTo>
                <a:lnTo>
                  <a:pt x="1236928" y="6181361"/>
                </a:lnTo>
                <a:lnTo>
                  <a:pt x="1176603" y="6173423"/>
                </a:lnTo>
                <a:lnTo>
                  <a:pt x="1124215" y="6162311"/>
                </a:lnTo>
                <a:lnTo>
                  <a:pt x="1078178" y="6148023"/>
                </a:lnTo>
                <a:lnTo>
                  <a:pt x="1036903" y="6132148"/>
                </a:lnTo>
                <a:lnTo>
                  <a:pt x="1000390" y="6113098"/>
                </a:lnTo>
                <a:lnTo>
                  <a:pt x="962290" y="6094048"/>
                </a:lnTo>
                <a:lnTo>
                  <a:pt x="924190" y="6074998"/>
                </a:lnTo>
                <a:lnTo>
                  <a:pt x="887678" y="6059123"/>
                </a:lnTo>
                <a:lnTo>
                  <a:pt x="846403" y="6043248"/>
                </a:lnTo>
                <a:lnTo>
                  <a:pt x="800365" y="6027373"/>
                </a:lnTo>
                <a:lnTo>
                  <a:pt x="747978" y="6016261"/>
                </a:lnTo>
                <a:lnTo>
                  <a:pt x="687653" y="6009911"/>
                </a:lnTo>
                <a:lnTo>
                  <a:pt x="619390" y="6006736"/>
                </a:lnTo>
                <a:lnTo>
                  <a:pt x="551128" y="6009911"/>
                </a:lnTo>
                <a:lnTo>
                  <a:pt x="490803" y="6016261"/>
                </a:lnTo>
                <a:lnTo>
                  <a:pt x="438415" y="6027373"/>
                </a:lnTo>
                <a:lnTo>
                  <a:pt x="392378" y="6043248"/>
                </a:lnTo>
                <a:lnTo>
                  <a:pt x="351103" y="6059123"/>
                </a:lnTo>
                <a:lnTo>
                  <a:pt x="314590" y="6074998"/>
                </a:lnTo>
                <a:lnTo>
                  <a:pt x="276490" y="6094048"/>
                </a:lnTo>
                <a:lnTo>
                  <a:pt x="238390" y="6113098"/>
                </a:lnTo>
                <a:lnTo>
                  <a:pt x="201878" y="6132148"/>
                </a:lnTo>
                <a:lnTo>
                  <a:pt x="160603" y="6148023"/>
                </a:lnTo>
                <a:lnTo>
                  <a:pt x="114565" y="6162311"/>
                </a:lnTo>
                <a:lnTo>
                  <a:pt x="62178" y="6173423"/>
                </a:lnTo>
                <a:lnTo>
                  <a:pt x="1853" y="6181361"/>
                </a:lnTo>
                <a:lnTo>
                  <a:pt x="1" y="6181404"/>
                </a:lnTo>
                <a:lnTo>
                  <a:pt x="1" y="6551875"/>
                </a:lnTo>
                <a:lnTo>
                  <a:pt x="0" y="6551875"/>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Başlık 3">
            <a:extLst>
              <a:ext uri="{FF2B5EF4-FFF2-40B4-BE49-F238E27FC236}">
                <a16:creationId xmlns:a16="http://schemas.microsoft.com/office/drawing/2014/main" id="{4BFD646E-908B-9526-C111-504EC9AE9DC1}"/>
              </a:ext>
            </a:extLst>
          </p:cNvPr>
          <p:cNvSpPr>
            <a:spLocks noGrp="1"/>
          </p:cNvSpPr>
          <p:nvPr>
            <p:ph type="title"/>
          </p:nvPr>
        </p:nvSpPr>
        <p:spPr>
          <a:xfrm>
            <a:off x="1782815" y="317842"/>
            <a:ext cx="10780830" cy="1494000"/>
          </a:xfrm>
        </p:spPr>
        <p:txBody>
          <a:bodyPr vert="horz" lIns="91440" tIns="45720" rIns="91440" bIns="45720" rtlCol="0" anchor="t">
            <a:normAutofit/>
          </a:bodyPr>
          <a:lstStyle/>
          <a:p>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Übungen zur Information </a:t>
            </a:r>
            <a:b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br>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Sicherheitspolitik</a:t>
            </a:r>
            <a:endParaRPr lang="en-US" sz="4400" kern="1200" dirty="0">
              <a:solidFill>
                <a:schemeClr val="tx1"/>
              </a:solidFill>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7B36230F-7D11-B79D-F05E-DD5CA1E05323}"/>
              </a:ext>
            </a:extLst>
          </p:cNvPr>
          <p:cNvSpPr>
            <a:spLocks noGrp="1"/>
          </p:cNvSpPr>
          <p:nvPr>
            <p:ph sz="half" idx="1"/>
          </p:nvPr>
        </p:nvSpPr>
        <p:spPr>
          <a:xfrm>
            <a:off x="435006" y="1748901"/>
            <a:ext cx="5557421" cy="4791257"/>
          </a:xfrm>
        </p:spPr>
        <p:txBody>
          <a:bodyPr vert="horz" lIns="91440" tIns="45720" rIns="91440" bIns="45720" rtlCol="0">
            <a:normAutofit/>
          </a:bodyPr>
          <a:lstStyle/>
          <a:p>
            <a:pPr algn="just"/>
            <a:r>
              <a:rPr lang="en-US" sz="1800" dirty="0">
                <a:solidFill>
                  <a:schemeClr val="tx1">
                    <a:alpha val="60000"/>
                  </a:schemeClr>
                </a:solidFill>
              </a:rPr>
              <a:t>Nachdem Sie die Zwei-Faktor-Authentifizierung (Verifizierung) aktiviert haben, wird jedes Mal, wenn Sie sich von einem neuen Gerät oder Browser aus bei Ihrem Konto anmelden, ein Sicherheitscode an Ihr Telefon oder Ihre Authentifizierungs-App gesendet. Sie müssen diesen Code eingeben, damit Sie sich anmelden können. Wenn ein Cyberkrimineller versucht, sich bei Ihrem Konto anzumelden, kann er dies nicht tun, wenn er keinen Zugriff auf Ihr Mobiltelefon hat. </a:t>
            </a:r>
            <a:endParaRPr lang="tr-TR" sz="1800" dirty="0">
              <a:solidFill>
                <a:schemeClr val="tx1">
                  <a:alpha val="60000"/>
                </a:schemeClr>
              </a:solidFill>
            </a:endParaRPr>
          </a:p>
          <a:p>
            <a:pPr algn="just"/>
            <a:r>
              <a:rPr lang="en-US" sz="1800" dirty="0">
                <a:solidFill>
                  <a:schemeClr val="tx1">
                    <a:alpha val="60000"/>
                  </a:schemeClr>
                </a:solidFill>
              </a:rPr>
              <a:t>Sie können den Versuch, sich in Ihr Konto einzuloggen, auch daran erkennen, dass Sie eine Benachrichtigung mit einem Code erhalten. Geben Sie diesen Code niemals an andere weiter! Ein Angreifer wird versuchen, ihn zu stehlen. Wenn Sie den Code erhalten haben, aber nicht versucht haben, sich einzuloggen, löschen Sie die Code-Nachricht und ändern Sie Ihr Passwort so schnell wie möglich.</a:t>
            </a:r>
          </a:p>
        </p:txBody>
      </p:sp>
      <p:pic>
        <p:nvPicPr>
          <p:cNvPr id="6" name="Picture 2" descr="İki Faktörlü Kimlik Doğrulama Nedir? İki Faktörlü Kimlik Doğrulama Nedir?">
            <a:extLst>
              <a:ext uri="{FF2B5EF4-FFF2-40B4-BE49-F238E27FC236}">
                <a16:creationId xmlns:a16="http://schemas.microsoft.com/office/drawing/2014/main" id="{54FFF94F-8617-40B1-807B-9357D8B5DA61}"/>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6096000" y="2414853"/>
            <a:ext cx="5451592" cy="3066520"/>
          </a:xfrm>
          <a:prstGeom prst="rect">
            <a:avLst/>
          </a:prstGeom>
          <a:noFill/>
        </p:spPr>
      </p:pic>
      <p:pic>
        <p:nvPicPr>
          <p:cNvPr id="2" name="Grafik 4">
            <a:extLst>
              <a:ext uri="{FF2B5EF4-FFF2-40B4-BE49-F238E27FC236}">
                <a16:creationId xmlns:a16="http://schemas.microsoft.com/office/drawing/2014/main" id="{6C042272-485A-9DDF-24CF-E30EABA01D80}"/>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07E810B7-2819-D24B-587B-9157A97915AB}"/>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77422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BA8344C9-90E8-6A86-A7F4-53BBB0E113F0}"/>
              </a:ext>
            </a:extLst>
          </p:cNvPr>
          <p:cNvSpPr>
            <a:spLocks noGrp="1"/>
          </p:cNvSpPr>
          <p:nvPr>
            <p:ph type="title"/>
          </p:nvPr>
        </p:nvSpPr>
        <p:spPr>
          <a:xfrm>
            <a:off x="2081074" y="338492"/>
            <a:ext cx="10515600" cy="1325563"/>
          </a:xfrm>
        </p:spPr>
        <p:txBody>
          <a:bodyPr/>
          <a:lstStyle/>
          <a:p>
            <a:r>
              <a:rPr lang="en-US" dirty="0"/>
              <a:t>Übungen-4:</a:t>
            </a:r>
            <a:endParaRPr lang="tr-TR" dirty="0"/>
          </a:p>
        </p:txBody>
      </p:sp>
      <p:sp>
        <p:nvSpPr>
          <p:cNvPr id="6" name="İçerik Yer Tutucusu 5">
            <a:extLst>
              <a:ext uri="{FF2B5EF4-FFF2-40B4-BE49-F238E27FC236}">
                <a16:creationId xmlns:a16="http://schemas.microsoft.com/office/drawing/2014/main" id="{F18A3F3E-EAF4-C5C0-7632-C524A87AC344}"/>
              </a:ext>
            </a:extLst>
          </p:cNvPr>
          <p:cNvSpPr>
            <a:spLocks noGrp="1"/>
          </p:cNvSpPr>
          <p:nvPr>
            <p:ph idx="1"/>
          </p:nvPr>
        </p:nvSpPr>
        <p:spPr/>
        <p:txBody>
          <a:bodyPr>
            <a:normAutofit lnSpcReduction="10000"/>
          </a:bodyPr>
          <a:lstStyle/>
          <a:p>
            <a:r>
              <a:rPr lang="en-US" dirty="0"/>
              <a:t>Führen Sie die Zwei-Faktor-Authentifizierung durch, um auf das von Ihnen erstellte E-Mail-Konto zuzugreifen. Der erste dieser Prozesse ist das Passwort, das Sie für den Zugriff auf das Konto verwenden. Das andere kann ein Verifizierungscode (SMS) sein, der an Ihr Telefon gesendet wird, oder ein Bestätigungslink, der an eine andere E-Mail-Adresse gesendet wird.</a:t>
            </a:r>
            <a:endParaRPr lang="tr-TR" dirty="0"/>
          </a:p>
          <a:p>
            <a:r>
              <a:rPr lang="en-US" dirty="0"/>
              <a:t>Der folgende Screenshot zeigt, wie Sie die Zwei-Faktor-Authentifizierung des </a:t>
            </a:r>
            <a:r>
              <a:rPr lang="en-US" dirty="0" err="1"/>
              <a:t>Google </a:t>
            </a:r>
            <a:r>
              <a:rPr lang="en-US" dirty="0"/>
              <a:t>Mail-Kontos aktivieren.</a:t>
            </a:r>
            <a:endParaRPr lang="tr-TR" dirty="0"/>
          </a:p>
          <a:p>
            <a:r>
              <a:rPr lang="en-US" dirty="0"/>
              <a:t>Schließen Sie den Vorgang ab und versuchen Sie erneut, auf Ihr E-Mail-Konto zuzugreifen.</a:t>
            </a:r>
            <a:endParaRPr lang="tr-TR" dirty="0"/>
          </a:p>
          <a:p>
            <a:r>
              <a:rPr lang="en-US" dirty="0"/>
              <a:t>Schritt 1: Öffnen Sie Ihr Google-Konto.</a:t>
            </a:r>
            <a:endParaRPr lang="tr-TR" dirty="0"/>
          </a:p>
          <a:p>
            <a:r>
              <a:rPr lang="en-US" dirty="0"/>
              <a:t>Schritt 2: Klicken Sie auf den Abschnitt "Einstellungen".</a:t>
            </a:r>
            <a:endParaRPr lang="tr-TR" dirty="0"/>
          </a:p>
        </p:txBody>
      </p:sp>
      <p:pic>
        <p:nvPicPr>
          <p:cNvPr id="4" name="Grafik 4">
            <a:extLst>
              <a:ext uri="{FF2B5EF4-FFF2-40B4-BE49-F238E27FC236}">
                <a16:creationId xmlns:a16="http://schemas.microsoft.com/office/drawing/2014/main" id="{24270328-C8EF-D944-402A-35457FE0454D}"/>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62BD7DD9-5A7F-B33D-4699-7C878EFA852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32591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9B9A74E-9C08-7C76-DFA2-F88CB901869C}"/>
              </a:ext>
            </a:extLst>
          </p:cNvPr>
          <p:cNvSpPr>
            <a:spLocks noGrp="1"/>
          </p:cNvSpPr>
          <p:nvPr>
            <p:ph type="title"/>
          </p:nvPr>
        </p:nvSpPr>
        <p:spPr>
          <a:xfrm>
            <a:off x="1676400" y="329397"/>
            <a:ext cx="10515600" cy="1325563"/>
          </a:xfrm>
        </p:spPr>
        <p:txBody>
          <a:bodyPr/>
          <a:lstStyle/>
          <a:p>
            <a:r>
              <a:rPr lang="en-US" dirty="0"/>
              <a:t>Übungen-4 </a:t>
            </a:r>
            <a:r>
              <a:rPr lang="tr-TR" dirty="0"/>
              <a:t>(</a:t>
            </a:r>
            <a:r>
              <a:rPr lang="tr-TR" dirty="0" err="1"/>
              <a:t>Fortsetzungen</a:t>
            </a:r>
            <a:r>
              <a:rPr lang="tr-TR" dirty="0"/>
              <a:t>):</a:t>
            </a:r>
          </a:p>
        </p:txBody>
      </p:sp>
      <p:sp>
        <p:nvSpPr>
          <p:cNvPr id="3" name="İçerik Yer Tutucusu 2">
            <a:extLst>
              <a:ext uri="{FF2B5EF4-FFF2-40B4-BE49-F238E27FC236}">
                <a16:creationId xmlns:a16="http://schemas.microsoft.com/office/drawing/2014/main" id="{422645DA-469A-19A8-C17E-153AD22B1E5E}"/>
              </a:ext>
            </a:extLst>
          </p:cNvPr>
          <p:cNvSpPr>
            <a:spLocks noGrp="1"/>
          </p:cNvSpPr>
          <p:nvPr>
            <p:ph idx="1"/>
          </p:nvPr>
        </p:nvSpPr>
        <p:spPr/>
        <p:txBody>
          <a:bodyPr/>
          <a:lstStyle/>
          <a:p>
            <a:r>
              <a:rPr lang="en-US" b="1" dirty="0"/>
              <a:t>Schritt 3: </a:t>
            </a:r>
            <a:r>
              <a:rPr lang="en-US" dirty="0"/>
              <a:t>Wählen Sie die Registerkarte "Sicherheit" aus dem Menü auf der linken Seite der sich öffnenden Seite (1). Aktivieren Sie dann die Funktion "</a:t>
            </a:r>
            <a:r>
              <a:rPr lang="en-US" dirty="0" err="1"/>
              <a:t>2-Schritt-Varifizierung</a:t>
            </a:r>
            <a:r>
              <a:rPr lang="en-US" dirty="0"/>
              <a:t>" in der Mitte der Seite.</a:t>
            </a:r>
            <a:endParaRPr lang="tr-TR" dirty="0"/>
          </a:p>
          <a:p>
            <a:endParaRPr lang="tr-TR" dirty="0"/>
          </a:p>
        </p:txBody>
      </p:sp>
      <p:pic>
        <p:nvPicPr>
          <p:cNvPr id="4" name="Resim 3">
            <a:extLst>
              <a:ext uri="{FF2B5EF4-FFF2-40B4-BE49-F238E27FC236}">
                <a16:creationId xmlns:a16="http://schemas.microsoft.com/office/drawing/2014/main" id="{8758703B-047A-ACE5-9D02-7A55015E7A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2143956" y="3322468"/>
            <a:ext cx="7904087" cy="2786190"/>
          </a:xfrm>
          <a:prstGeom prst="rect">
            <a:avLst/>
          </a:prstGeom>
          <a:noFill/>
        </p:spPr>
      </p:pic>
      <p:pic>
        <p:nvPicPr>
          <p:cNvPr id="7" name="Grafik 4">
            <a:extLst>
              <a:ext uri="{FF2B5EF4-FFF2-40B4-BE49-F238E27FC236}">
                <a16:creationId xmlns:a16="http://schemas.microsoft.com/office/drawing/2014/main" id="{0C1ADCE5-5909-C1D2-E204-BCD897E46D0C}"/>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BF565345-6802-0532-58C3-F700700C620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2003693"/>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5" ma:contentTypeDescription="Ein neues Dokument erstellen." ma:contentTypeScope="" ma:versionID="55c45eafe9694635c3d02b0646482474">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9c16406ff7928467c6cd9dd278177b14"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22DAAE1-7EC6-479D-AD38-AC482797A439}">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C5A08F76-681D-4429-8F94-1FF70BE8490C}">
  <ds:schemaRefs>
    <ds:schemaRef ds:uri="http://schemas.microsoft.com/sharepoint/v3/contenttype/forms"/>
  </ds:schemaRefs>
</ds:datastoreItem>
</file>

<file path=customXml/itemProps3.xml><?xml version="1.0" encoding="utf-8"?>
<ds:datastoreItem xmlns:ds="http://schemas.openxmlformats.org/officeDocument/2006/customXml" ds:itemID="{94C98421-A465-4B1E-8ADC-C43C9F92DB35}"/>
</file>

<file path=docProps/app.xml><?xml version="1.0" encoding="utf-8"?>
<Properties xmlns="http://schemas.openxmlformats.org/officeDocument/2006/extended-properties" xmlns:vt="http://schemas.openxmlformats.org/officeDocument/2006/docPropsVTypes">
  <TotalTime>0</TotalTime>
  <Words>2771</Words>
  <Application>Microsoft Office PowerPoint</Application>
  <PresentationFormat>Breitbild</PresentationFormat>
  <Paragraphs>104</Paragraphs>
  <Slides>27</Slides>
  <Notes>0</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27</vt:i4>
      </vt:variant>
    </vt:vector>
  </HeadingPairs>
  <TitlesOfParts>
    <vt:vector size="33" baseType="lpstr">
      <vt:lpstr>Arial</vt:lpstr>
      <vt:lpstr>Calibri</vt:lpstr>
      <vt:lpstr>Calibri Light</vt:lpstr>
      <vt:lpstr>Symbol</vt:lpstr>
      <vt:lpstr>Titillium Web</vt:lpstr>
      <vt:lpstr>Office Teması</vt:lpstr>
      <vt:lpstr>Informationssicherheit</vt:lpstr>
      <vt:lpstr>Informationssicherheit</vt:lpstr>
      <vt:lpstr>Informationssicherheit</vt:lpstr>
      <vt:lpstr>Was ist eine Informationssicherheitspolitik?</vt:lpstr>
      <vt:lpstr>Was ist der Zweck einer Informationssicherheitspolitik?</vt:lpstr>
      <vt:lpstr>ICP kann folgende Vorteile für eine Organisation haben</vt:lpstr>
      <vt:lpstr>Was sollte in einer  Informationssicherheitspolitik?</vt:lpstr>
      <vt:lpstr>Was sollte in einer  Informationssicherheitspolitik?</vt:lpstr>
      <vt:lpstr>  Übungen zur Information  Sicherheitspolitik</vt:lpstr>
      <vt:lpstr>Probe-1 (Forts.)</vt:lpstr>
      <vt:lpstr>Probe-1 (Forts.)</vt:lpstr>
      <vt:lpstr>Übungen zur Information  Sicherheitspolitik</vt:lpstr>
      <vt:lpstr>Übungen-2:</vt:lpstr>
      <vt:lpstr>Übungen-2 (Fortsetzungen)</vt:lpstr>
      <vt:lpstr>Übungen zur Information  Sicherheitspolitik</vt:lpstr>
      <vt:lpstr>Übungen zur Information  Sicherheitspolitik</vt:lpstr>
      <vt:lpstr>Übungen-3:</vt:lpstr>
      <vt:lpstr>Übungen-3 (Fortsetzungen):</vt:lpstr>
      <vt:lpstr>Übungen-3 (Forts.)</vt:lpstr>
      <vt:lpstr>Übungen zur Information  Sicherheitspolitik</vt:lpstr>
      <vt:lpstr>Übungen zur Information  Sicherheitspolitik</vt:lpstr>
      <vt:lpstr>Beispiele für das Phishing </vt:lpstr>
      <vt:lpstr>Beispiele für das Phishing</vt:lpstr>
      <vt:lpstr>Übungen zur Information  Sicherheitspolitik</vt:lpstr>
      <vt:lpstr>Übungen zur Information  Sicherheitspolitik</vt:lpstr>
      <vt:lpstr>Übungen-4:</vt:lpstr>
      <vt:lpstr>Übungen-4 (Fortsetzungen):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InCyT Project</dc:title>
  <dc:creator>Ali Gokdemir</dc:creator>
  <cp:keywords>, docId:A5D59A8154199B1D816619EEE31004E1</cp:keywords>
  <cp:lastModifiedBy>Sommer, David</cp:lastModifiedBy>
  <cp:revision>10</cp:revision>
  <dcterms:created xsi:type="dcterms:W3CDTF">2022-08-13T06:06:13Z</dcterms:created>
  <dcterms:modified xsi:type="dcterms:W3CDTF">2022-12-07T19:40:06Z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